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Barlow Medium"/>
      <p:regular r:id="rId26"/>
      <p:bold r:id="rId27"/>
      <p:italic r:id="rId28"/>
      <p:boldItalic r:id="rId29"/>
    </p:embeddedFont>
    <p:embeddedFont>
      <p:font typeface="Open Sans ExtraBold"/>
      <p:bold r:id="rId30"/>
      <p:boldItalic r:id="rId31"/>
    </p:embeddedFont>
    <p:embeddedFont>
      <p:font typeface="Barlow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BarlowMedium-italic.fntdata"/><Relationship Id="rId27" Type="http://schemas.openxmlformats.org/officeDocument/2006/relationships/font" Target="fonts/Barlow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ExtraBold-boldItalic.fntdata"/><Relationship Id="rId30" Type="http://schemas.openxmlformats.org/officeDocument/2006/relationships/font" Target="fonts/OpenSansExtraBold-bold.fntdata"/><Relationship Id="rId11" Type="http://schemas.openxmlformats.org/officeDocument/2006/relationships/slide" Target="slides/slide6.xml"/><Relationship Id="rId33" Type="http://schemas.openxmlformats.org/officeDocument/2006/relationships/font" Target="fonts/Barlow-bold.fntdata"/><Relationship Id="rId10" Type="http://schemas.openxmlformats.org/officeDocument/2006/relationships/slide" Target="slides/slide5.xml"/><Relationship Id="rId32" Type="http://schemas.openxmlformats.org/officeDocument/2006/relationships/font" Target="fonts/Barlow-regular.fntdata"/><Relationship Id="rId13" Type="http://schemas.openxmlformats.org/officeDocument/2006/relationships/slide" Target="slides/slide8.xml"/><Relationship Id="rId35" Type="http://schemas.openxmlformats.org/officeDocument/2006/relationships/font" Target="fonts/Barlow-boldItalic.fntdata"/><Relationship Id="rId12" Type="http://schemas.openxmlformats.org/officeDocument/2006/relationships/slide" Target="slides/slide7.xml"/><Relationship Id="rId34" Type="http://schemas.openxmlformats.org/officeDocument/2006/relationships/font" Target="fonts/Barlow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11d4eaccd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111d4eaccd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cea8f00f68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cea8f00f68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10ce39ed33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10ce39ed33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cea8f00f68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cea8f00f68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abc24878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abc24878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cea8f00f68_0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cea8f00f68_0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ed131b8d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ed131b8d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11d4eacc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11d4eacc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111d4eaccd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111d4eaccd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11d4eaccd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11d4eaccd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11d4eaccd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111d4eaccd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111d4eacc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111d4eacc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cverstraete@bluesquarehub.com" TargetMode="External"/><Relationship Id="rId6" Type="http://schemas.openxmlformats.org/officeDocument/2006/relationships/hyperlink" Target="mailto:lpontis@bluesquarehub.com" TargetMode="External"/><Relationship Id="rId7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07/02/2022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28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JWT authentication changes</a:t>
            </a:r>
            <a:endParaRPr sz="2700"/>
          </a:p>
        </p:txBody>
      </p:sp>
      <p:sp>
        <p:nvSpPr>
          <p:cNvPr id="1646" name="Google Shape;1646;p28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previous cycle, the JWT authentication was implemented in the frontend by handling the token in JS, storing it in Local Storage and adding it to every request.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however wasn’t compatible with the reports nor the claim attachments upload.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reverted to a Cookie-based mechanism, handled by the frontend itself.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implied a rewrite of the JWT authentication method in the backend, which </a:t>
            </a:r>
            <a:r>
              <a:rPr i="1" lang="en"/>
              <a:t>should</a:t>
            </a:r>
            <a:r>
              <a:rPr lang="en"/>
              <a:t> stay compatible.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29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After the</a:t>
            </a:r>
            <a:r>
              <a:rPr lang="en" sz="2700"/>
              <a:t> Report module</a:t>
            </a:r>
            <a:endParaRPr sz="2700"/>
          </a:p>
        </p:txBody>
      </p:sp>
      <p:sp>
        <p:nvSpPr>
          <p:cNvPr id="1657" name="Google Shape;1657;p3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report module will close the porting of legacy web app features to the modular architecture.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month of February will be dedicated to implementing the small missing bits like the homepage and other missing screens, making a small package with a minimal version of the modular OpenIMIS and full end-to-end testing and verification of the software and improve/port as many reports as possible.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From there, the focus will be on migrating the database to PostgreSQL. Target is May 2022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31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openIMIS implementation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OpenIMIS implementation Niger</a:t>
            </a:r>
            <a:endParaRPr/>
          </a:p>
        </p:txBody>
      </p:sp>
      <p:sp>
        <p:nvSpPr>
          <p:cNvPr id="1668" name="Google Shape;1668;p32"/>
          <p:cNvSpPr txBox="1"/>
          <p:nvPr>
            <p:ph idx="1" type="body"/>
          </p:nvPr>
        </p:nvSpPr>
        <p:spPr>
          <a:xfrm>
            <a:off x="3021800" y="1346550"/>
            <a:ext cx="5781600" cy="31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Updates: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Final online workshop took place on 1 Feb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Analysis of testing results and lessons learned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Next steps for openIMIS in Niger to be decided with Enabel HQ who is going there this week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669" name="Google Shape;1669;p32"/>
          <p:cNvSpPr/>
          <p:nvPr/>
        </p:nvSpPr>
        <p:spPr>
          <a:xfrm>
            <a:off x="-175260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0" name="Google Shape;16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1" name="Google Shape;16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25" y="1315425"/>
            <a:ext cx="18859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33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77" name="Google Shape;1677;p33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Quentin Gérôme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Christine Verstraete Health Financing Lead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(Christine and 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cverstraete@bluesquarehub.com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8" name="Google Shape;167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4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84" name="Google Shape;1684;p34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"/>
              <a:t>Achieved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 we delivered this month</a:t>
            </a:r>
            <a:endParaRPr sz="14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Roadmap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</a:t>
            </a:r>
            <a:r>
              <a:rPr lang="en" sz="1400"/>
              <a:t> we will deliver and what are our dependencies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openIMIS implementation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Updates </a:t>
            </a:r>
            <a:r>
              <a:rPr lang="en" sz="1400"/>
              <a:t>about</a:t>
            </a:r>
            <a:r>
              <a:rPr lang="en" sz="1400"/>
              <a:t> openIMIS implementation opportunities</a:t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Achieved this month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22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Report module (deadline 1 Feb)</a:t>
            </a:r>
            <a:endParaRPr sz="2700"/>
          </a:p>
        </p:txBody>
      </p:sp>
      <p:sp>
        <p:nvSpPr>
          <p:cNvPr id="1606" name="Google Shape;1606;p22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is under finalization on the report module.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 previously stated the report module is using the same reporting engine as the previous modules.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generic report handling is performed in the report module but each module will be able to expose its reports.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3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Each module can expose report.py</a:t>
            </a:r>
            <a:endParaRPr sz="2700"/>
          </a:p>
        </p:txBody>
      </p:sp>
      <p:pic>
        <p:nvPicPr>
          <p:cNvPr id="1612" name="Google Shape;16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00" y="1134125"/>
            <a:ext cx="5175125" cy="2350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3" name="Google Shape;1613;p23"/>
          <p:cNvCxnSpPr/>
          <p:nvPr/>
        </p:nvCxnSpPr>
        <p:spPr>
          <a:xfrm flipH="1" rot="10800000">
            <a:off x="5428250" y="1914300"/>
            <a:ext cx="912900" cy="405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4" name="Google Shape;1614;p23"/>
          <p:cNvSpPr txBox="1"/>
          <p:nvPr/>
        </p:nvSpPr>
        <p:spPr>
          <a:xfrm>
            <a:off x="6341150" y="1734450"/>
            <a:ext cx="465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Default ReportBro template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615" name="Google Shape;1615;p23"/>
          <p:cNvCxnSpPr/>
          <p:nvPr/>
        </p:nvCxnSpPr>
        <p:spPr>
          <a:xfrm flipH="1" rot="10800000">
            <a:off x="5039450" y="2576900"/>
            <a:ext cx="1228800" cy="1038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6" name="Google Shape;1616;p23"/>
          <p:cNvSpPr txBox="1"/>
          <p:nvPr/>
        </p:nvSpPr>
        <p:spPr>
          <a:xfrm>
            <a:off x="6373325" y="2439475"/>
            <a:ext cx="465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Simple Python function that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generates the report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617" name="Google Shape;1617;p23"/>
          <p:cNvCxnSpPr/>
          <p:nvPr/>
        </p:nvCxnSpPr>
        <p:spPr>
          <a:xfrm>
            <a:off x="2825075" y="2905800"/>
            <a:ext cx="3297900" cy="5193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8" name="Google Shape;1618;p23"/>
          <p:cNvSpPr txBox="1"/>
          <p:nvPr/>
        </p:nvSpPr>
        <p:spPr>
          <a:xfrm>
            <a:off x="6365250" y="3352250"/>
            <a:ext cx="465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Permission required to generate 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>
                <a:latin typeface="Barlow"/>
                <a:ea typeface="Barlow"/>
                <a:cs typeface="Barlow"/>
                <a:sym typeface="Barlow"/>
              </a:rPr>
              <a:t>this report, can be left to the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>
                <a:latin typeface="Barlow"/>
                <a:ea typeface="Barlow"/>
                <a:cs typeface="Barlow"/>
                <a:sym typeface="Barlow"/>
              </a:rPr>
              <a:t>report/admin default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2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ReportBro design</a:t>
            </a:r>
            <a:endParaRPr sz="2700"/>
          </a:p>
        </p:txBody>
      </p:sp>
      <p:sp>
        <p:nvSpPr>
          <p:cNvPr id="1624" name="Google Shape;1624;p24"/>
          <p:cNvSpPr txBox="1"/>
          <p:nvPr>
            <p:ph idx="1" type="body"/>
          </p:nvPr>
        </p:nvSpPr>
        <p:spPr>
          <a:xfrm>
            <a:off x="365750" y="1154200"/>
            <a:ext cx="8520600" cy="341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ReportBro was already bundled but only on the backend. The designer was left for implementers to handle.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designer is now included into the application.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ReportBro also supports Excel output with specific features into the designer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mechanism to override the report definitions was purely database driven. We are now exposing the list of available reports, the report definition overrides and GraphQL mutations to update them.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QR codes are supported in latest ReportBro version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9" name="Google Shape;16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050" y="0"/>
            <a:ext cx="7003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" name="Google Shape;16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0"/>
            <a:ext cx="77005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27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Reports are generated by URL</a:t>
            </a:r>
            <a:endParaRPr sz="2700"/>
          </a:p>
        </p:txBody>
      </p:sp>
      <p:sp>
        <p:nvSpPr>
          <p:cNvPr id="1640" name="Google Shape;1640;p27"/>
          <p:cNvSpPr txBox="1"/>
          <p:nvPr/>
        </p:nvSpPr>
        <p:spPr>
          <a:xfrm>
            <a:off x="411975" y="1122800"/>
            <a:ext cx="8400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/api/report/</a:t>
            </a:r>
            <a:r>
              <a:rPr lang="en">
                <a:solidFill>
                  <a:srgbClr val="0E7ABF"/>
                </a:solidFill>
                <a:latin typeface="Barlow"/>
                <a:ea typeface="Barlow"/>
                <a:cs typeface="Barlow"/>
                <a:sym typeface="Barlow"/>
              </a:rPr>
              <a:t>&lt;</a:t>
            </a:r>
            <a:r>
              <a:rPr i="1" lang="en">
                <a:solidFill>
                  <a:srgbClr val="0E7ABF"/>
                </a:solidFill>
                <a:latin typeface="Barlow"/>
                <a:ea typeface="Barlow"/>
                <a:cs typeface="Barlow"/>
                <a:sym typeface="Barlow"/>
              </a:rPr>
              <a:t>module</a:t>
            </a:r>
            <a:r>
              <a:rPr lang="en">
                <a:solidFill>
                  <a:srgbClr val="0E7ABF"/>
                </a:solidFill>
                <a:latin typeface="Barlow"/>
                <a:ea typeface="Barlow"/>
                <a:cs typeface="Barlow"/>
                <a:sym typeface="Barlow"/>
              </a:rPr>
              <a:t>&gt;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/</a:t>
            </a:r>
            <a:r>
              <a:rPr lang="en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&lt;</a:t>
            </a:r>
            <a:r>
              <a:rPr i="1" lang="en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report_name</a:t>
            </a:r>
            <a:r>
              <a:rPr lang="en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&gt;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/</a:t>
            </a:r>
            <a:r>
              <a:rPr lang="en">
                <a:solidFill>
                  <a:srgbClr val="38761D"/>
                </a:solidFill>
                <a:latin typeface="Barlow"/>
                <a:ea typeface="Barlow"/>
                <a:cs typeface="Barlow"/>
                <a:sym typeface="Barlow"/>
              </a:rPr>
              <a:t>&lt;</a:t>
            </a:r>
            <a:r>
              <a:rPr i="1" lang="en">
                <a:solidFill>
                  <a:srgbClr val="38761D"/>
                </a:solidFill>
                <a:latin typeface="Barlow"/>
                <a:ea typeface="Barlow"/>
                <a:cs typeface="Barlow"/>
                <a:sym typeface="Barlow"/>
              </a:rPr>
              <a:t>report_format</a:t>
            </a:r>
            <a:r>
              <a:rPr lang="en">
                <a:solidFill>
                  <a:srgbClr val="38761D"/>
                </a:solidFill>
                <a:latin typeface="Barlow"/>
                <a:ea typeface="Barlow"/>
                <a:cs typeface="Barlow"/>
                <a:sym typeface="Barlow"/>
              </a:rPr>
              <a:t>&gt;</a:t>
            </a: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/?param=value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/api/report/</a:t>
            </a:r>
            <a:r>
              <a:rPr lang="en">
                <a:solidFill>
                  <a:srgbClr val="157EC2"/>
                </a:solidFill>
                <a:latin typeface="Barlow"/>
                <a:ea typeface="Barlow"/>
                <a:cs typeface="Barlow"/>
                <a:sym typeface="Barlow"/>
              </a:rPr>
              <a:t>claim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/</a:t>
            </a:r>
            <a:r>
              <a:rPr lang="en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insuree_family_overview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/</a:t>
            </a:r>
            <a:r>
              <a:rPr lang="en">
                <a:solidFill>
                  <a:srgbClr val="38761D"/>
                </a:solidFill>
                <a:latin typeface="Barlow"/>
                <a:ea typeface="Barlow"/>
                <a:cs typeface="Barlow"/>
                <a:sym typeface="Barlow"/>
              </a:rPr>
              <a:t>xlsx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/?location=1&amp;date_from=2021-01-01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We chose not to specify parameters in the report description and to leave each frontend module expose a control to provide the necessary parameters.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