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embedTrueTypeFonts="1" saveSubsetFonts="1" autoCompressPictures="0">
  <p:sldMasterIdLst>
    <p:sldMasterId id="2147483886" r:id="rId1"/>
    <p:sldMasterId id="2147483918" r:id="rId2"/>
    <p:sldMasterId id="2147483939" r:id="rId3"/>
  </p:sldMasterIdLst>
  <p:notesMasterIdLst>
    <p:notesMasterId r:id="rId57"/>
  </p:notesMasterIdLst>
  <p:sldIdLst>
    <p:sldId id="256" r:id="rId4"/>
    <p:sldId id="376" r:id="rId5"/>
    <p:sldId id="780" r:id="rId6"/>
    <p:sldId id="563" r:id="rId7"/>
    <p:sldId id="766" r:id="rId8"/>
    <p:sldId id="771" r:id="rId9"/>
    <p:sldId id="545" r:id="rId10"/>
    <p:sldId id="532" r:id="rId11"/>
    <p:sldId id="776" r:id="rId12"/>
    <p:sldId id="773" r:id="rId13"/>
    <p:sldId id="547" r:id="rId14"/>
    <p:sldId id="774" r:id="rId15"/>
    <p:sldId id="775" r:id="rId16"/>
    <p:sldId id="777" r:id="rId17"/>
    <p:sldId id="778" r:id="rId18"/>
    <p:sldId id="639" r:id="rId19"/>
    <p:sldId id="306" r:id="rId20"/>
    <p:sldId id="278" r:id="rId21"/>
    <p:sldId id="332" r:id="rId22"/>
    <p:sldId id="304" r:id="rId23"/>
    <p:sldId id="309" r:id="rId24"/>
    <p:sldId id="310" r:id="rId25"/>
    <p:sldId id="312" r:id="rId26"/>
    <p:sldId id="311" r:id="rId27"/>
    <p:sldId id="341" r:id="rId28"/>
    <p:sldId id="787" r:id="rId29"/>
    <p:sldId id="786" r:id="rId30"/>
    <p:sldId id="781" r:id="rId31"/>
    <p:sldId id="785" r:id="rId32"/>
    <p:sldId id="783" r:id="rId33"/>
    <p:sldId id="782" r:id="rId34"/>
    <p:sldId id="784" r:id="rId35"/>
    <p:sldId id="377" r:id="rId36"/>
    <p:sldId id="380" r:id="rId37"/>
    <p:sldId id="381" r:id="rId38"/>
    <p:sldId id="378" r:id="rId39"/>
    <p:sldId id="268" r:id="rId40"/>
    <p:sldId id="269" r:id="rId41"/>
    <p:sldId id="385" r:id="rId42"/>
    <p:sldId id="347" r:id="rId43"/>
    <p:sldId id="258" r:id="rId44"/>
    <p:sldId id="259" r:id="rId45"/>
    <p:sldId id="260" r:id="rId46"/>
    <p:sldId id="596" r:id="rId47"/>
    <p:sldId id="790" r:id="rId48"/>
    <p:sldId id="382" r:id="rId49"/>
    <p:sldId id="590" r:id="rId50"/>
    <p:sldId id="593" r:id="rId51"/>
    <p:sldId id="598" r:id="rId52"/>
    <p:sldId id="597" r:id="rId53"/>
    <p:sldId id="793" r:id="rId54"/>
    <p:sldId id="791" r:id="rId55"/>
    <p:sldId id="364" r:id="rId56"/>
  </p:sldIdLst>
  <p:sldSz cx="12192000" cy="6858000"/>
  <p:notesSz cx="6858000" cy="9144000"/>
  <p:embeddedFontLst>
    <p:embeddedFont>
      <p:font typeface="Poppins" panose="00000500000000000000" pitchFamily="2" charset="0"/>
      <p:regular r:id="rId58"/>
      <p:bold r:id="rId59"/>
      <p:italic r:id="rId60"/>
      <p:boldItalic r:id="rId61"/>
    </p:embeddedFont>
    <p:embeddedFont>
      <p:font typeface="Calibri Light" panose="020F0302020204030204" pitchFamily="34" charset="0"/>
      <p:regular r:id="rId62"/>
      <p:italic r:id="rId63"/>
    </p:embeddedFont>
    <p:embeddedFont>
      <p:font typeface="Poppins Regular" panose="00000500000000000000" pitchFamily="2" charset="0"/>
      <p:regular r:id="rId64"/>
    </p:embeddedFont>
    <p:embeddedFont>
      <p:font typeface="Poppins SemiBold" panose="00000700000000000000" pitchFamily="2" charset="0"/>
      <p:bold r:id="rId65"/>
      <p:boldItalic r:id="rId66"/>
    </p:embeddedFont>
    <p:embeddedFont>
      <p:font typeface="Calibri" panose="020F0502020204030204" pitchFamily="34" charset="0"/>
      <p:regular r:id="rId67"/>
      <p:bold r:id="rId68"/>
      <p:italic r:id="rId69"/>
      <p:boldItalic r:id="rId70"/>
    </p:embeddedFont>
    <p:embeddedFont>
      <p:font typeface="Poppins Light" panose="00000400000000000000" pitchFamily="2" charset="0"/>
      <p:regular r:id="rId71"/>
      <p:bold r:id="rId72"/>
      <p:italic r:id="rId73"/>
      <p:boldItalic r:id="rId72"/>
    </p:embeddedFont>
    <p:embeddedFont>
      <p:font typeface="Arial Narrow" panose="020B0606020202030204" pitchFamily="34" charset="0"/>
      <p:regular r:id="rId74"/>
      <p:bold r:id="rId75"/>
      <p:italic r:id="rId76"/>
      <p:boldItalic r:id="rId77"/>
    </p:embeddedFont>
    <p:embeddedFont>
      <p:font typeface="Poppins Bold" panose="020B0604020202020204" charset="0"/>
      <p:bold r:id="rId78"/>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37">
          <p15:clr>
            <a:srgbClr val="A4A3A4"/>
          </p15:clr>
        </p15:guide>
        <p15:guide id="2" pos="386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74"/>
    <a:srgbClr val="FFFFFF"/>
    <a:srgbClr val="FDC400"/>
    <a:srgbClr val="A4A0D0"/>
    <a:srgbClr val="F4AE2B"/>
    <a:srgbClr val="80B0B9"/>
    <a:srgbClr val="A9A7A8"/>
    <a:srgbClr val="767474"/>
    <a:srgbClr val="C80F0F"/>
    <a:srgbClr val="1630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5A2DCA-E2F9-4D16-A308-2FD95F145F34}">
  <a:tblStyle styleId="{195A2DCA-E2F9-4D16-A308-2FD95F145F3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74D90A-F01C-4C4F-B05D-94EE67D42BE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2" autoAdjust="0"/>
    <p:restoredTop sz="84740" autoAdjust="0"/>
  </p:normalViewPr>
  <p:slideViewPr>
    <p:cSldViewPr snapToGrid="0">
      <p:cViewPr varScale="1">
        <p:scale>
          <a:sx n="106" d="100"/>
          <a:sy n="106" d="100"/>
        </p:scale>
        <p:origin x="114" y="540"/>
      </p:cViewPr>
      <p:guideLst>
        <p:guide orient="horz" pos="2137"/>
        <p:guide pos="386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customXml" Target="../customXml/item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1.fntdata"/><Relationship Id="rId74" Type="http://schemas.openxmlformats.org/officeDocument/2006/relationships/font" Target="fonts/font16.fntdata"/><Relationship Id="rId79" Type="http://schemas.openxmlformats.org/officeDocument/2006/relationships/commentAuthors" Target="commentAuthors.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19.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NULL"/><Relationship Id="rId80" Type="http://schemas.openxmlformats.org/officeDocument/2006/relationships/presProps" Target="presProps.xml"/><Relationship Id="rId85"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7.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viewProps" Target="viewProps.xml"/><Relationship Id="rId86"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8.fntdata"/><Relationship Id="rId7" Type="http://schemas.openxmlformats.org/officeDocument/2006/relationships/slide" Target="slides/slide4.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9.fntdata"/><Relationship Id="rId61" Type="http://schemas.openxmlformats.org/officeDocument/2006/relationships/font" Target="fonts/font4.fntdata"/><Relationship Id="rId8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B0A-4CAA-ADF7-E3851AA9596E}"/>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8B0A-4CAA-ADF7-E3851AA959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8B0A-4CAA-ADF7-E3851AA9596E}"/>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F396-43EE-A36B-65C745A42241}"/>
              </c:ext>
            </c:extLst>
          </c:dPt>
          <c:dLbls>
            <c:spPr>
              <a:noFill/>
              <a:ln>
                <a:noFill/>
              </a:ln>
              <a:effectLst/>
            </c:spPr>
            <c:txPr>
              <a:bodyPr rot="0" spcFirstLastPara="1" vertOverflow="overflow" horzOverflow="overflow" vert="horz" wrap="square" lIns="0" tIns="0" rIns="0" bIns="0" anchor="ctr" anchorCtr="1">
                <a:no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3"/>
                <c:pt idx="0">
                  <c:v>Done (Tender 3 2018)</c:v>
                </c:pt>
                <c:pt idx="1">
                  <c:v>Done (Digital Square 2019)</c:v>
                </c:pt>
                <c:pt idx="2">
                  <c:v>Doing (Tender 3 2020)</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8B0A-4CAA-ADF7-E3851AA9596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Farbe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26-F74A-9302-1C7C4B2BF5F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26-F74A-9302-1C7C4B2BF5F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26-F74A-9302-1C7C4B2BF5F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26-F74A-9302-1C7C4B2BF5F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426-F74A-9302-1C7C4B2BF5F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426-F74A-9302-1C7C4B2BF5F5}"/>
              </c:ext>
            </c:extLst>
          </c:dPt>
          <c:cat>
            <c:strRef>
              <c:f>Tabelle1!$A$2:$A$7</c:f>
              <c:strCache>
                <c:ptCount val="6"/>
                <c:pt idx="0">
                  <c:v>Accent 1</c:v>
                </c:pt>
                <c:pt idx="1">
                  <c:v>Accent 2</c:v>
                </c:pt>
                <c:pt idx="2">
                  <c:v>Accent 3</c:v>
                </c:pt>
                <c:pt idx="3">
                  <c:v>Accent 4</c:v>
                </c:pt>
                <c:pt idx="4">
                  <c:v>Accent 5</c:v>
                </c:pt>
                <c:pt idx="5">
                  <c:v>Accent 6</c:v>
                </c:pt>
              </c:strCache>
            </c:strRef>
          </c:cat>
          <c:val>
            <c:numRef>
              <c:f>Tabelle1!$B$2:$B$7</c:f>
              <c:numCache>
                <c:formatCode>General</c:formatCode>
                <c:ptCount val="6"/>
                <c:pt idx="0">
                  <c:v>20</c:v>
                </c:pt>
                <c:pt idx="1">
                  <c:v>20</c:v>
                </c:pt>
                <c:pt idx="2">
                  <c:v>20</c:v>
                </c:pt>
                <c:pt idx="3">
                  <c:v>15</c:v>
                </c:pt>
                <c:pt idx="4">
                  <c:v>10</c:v>
                </c:pt>
                <c:pt idx="5">
                  <c:v>15</c:v>
                </c:pt>
              </c:numCache>
            </c:numRef>
          </c:val>
          <c:extLst>
            <c:ext xmlns:c16="http://schemas.microsoft.com/office/drawing/2014/chart" uri="{C3380CC4-5D6E-409C-BE32-E72D297353CC}">
              <c16:uniqueId val="{00000000-124E-5B46-8543-A1532C5BAA6C}"/>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Google Shape;3;n">
            <a:extLst>
              <a:ext uri="{FF2B5EF4-FFF2-40B4-BE49-F238E27FC236}">
                <a16:creationId xmlns:a16="http://schemas.microsoft.com/office/drawing/2014/main" id="{A3200A4F-2AD5-41D7-A616-1F4998199DA3}"/>
              </a:ext>
            </a:extLst>
          </p:cNvPr>
          <p:cNvSpPr txBox="1">
            <a:spLocks noGrp="1" noChangeArrowheads="1"/>
          </p:cNvSpPr>
          <p:nvPr>
            <p:ph type="hdr" idx="2"/>
          </p:nvPr>
        </p:nvSpPr>
        <p:spPr bwMode="auto">
          <a:xfrm>
            <a:off x="0" y="0"/>
            <a:ext cx="2971800" cy="458788"/>
          </a:xfrm>
          <a:prstGeom prst="rect">
            <a:avLst/>
          </a:prstGeom>
          <a:noFill/>
          <a:ln>
            <a:noFill/>
          </a:ln>
        </p:spPr>
        <p:txBody>
          <a:bodyPr vert="horz" wrap="square" lIns="91425" tIns="45700" rIns="91425" bIns="45700" numCol="1" anchor="t" anchorCtr="0" compatLnSpc="1">
            <a:prstTxWarp prst="textNoShape">
              <a:avLst/>
            </a:prstTxWarp>
          </a:bodyPr>
          <a:lstStyle>
            <a:lvl1pPr eaLnBrk="1" fontAlgn="auto" hangingPunct="1">
              <a:spcBef>
                <a:spcPts val="0"/>
              </a:spcBef>
              <a:spcAft>
                <a:spcPts val="0"/>
              </a:spcAft>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fr-FR" altLang="fr-FR"/>
          </a:p>
        </p:txBody>
      </p:sp>
      <p:sp>
        <p:nvSpPr>
          <p:cNvPr id="10243" name="Google Shape;4;n">
            <a:extLst>
              <a:ext uri="{FF2B5EF4-FFF2-40B4-BE49-F238E27FC236}">
                <a16:creationId xmlns:a16="http://schemas.microsoft.com/office/drawing/2014/main" id="{0228A628-D43F-41DC-81A8-89A169AAE272}"/>
              </a:ext>
            </a:extLst>
          </p:cNvPr>
          <p:cNvSpPr txBox="1">
            <a:spLocks noGrp="1" noChangeArrowheads="1"/>
          </p:cNvSpPr>
          <p:nvPr>
            <p:ph type="dt" idx="10"/>
          </p:nvPr>
        </p:nvSpPr>
        <p:spPr bwMode="auto">
          <a:xfrm>
            <a:off x="3884613" y="0"/>
            <a:ext cx="2971800" cy="458788"/>
          </a:xfrm>
          <a:prstGeom prst="rect">
            <a:avLst/>
          </a:prstGeom>
          <a:noFill/>
          <a:ln>
            <a:noFill/>
          </a:ln>
        </p:spPr>
        <p:txBody>
          <a:bodyPr vert="horz" wrap="square" lIns="91425" tIns="45700" rIns="91425" bIns="45700" numCol="1" anchor="t" anchorCtr="0" compatLnSpc="1">
            <a:prstTxWarp prst="textNoShape">
              <a:avLst/>
            </a:prstTxWarp>
          </a:bodyPr>
          <a:lstStyle>
            <a:lvl1pPr algn="r" eaLnBrk="1" fontAlgn="auto" hangingPunct="1">
              <a:spcBef>
                <a:spcPts val="0"/>
              </a:spcBef>
              <a:spcAft>
                <a:spcPts val="0"/>
              </a:spcAft>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fr-FR" altLang="fr-FR"/>
          </a:p>
        </p:txBody>
      </p:sp>
      <p:sp>
        <p:nvSpPr>
          <p:cNvPr id="2052" name="Google Shape;5;n"/>
          <p:cNvSpPr>
            <a:spLocks noGrp="1" noRot="1" noChangeAspect="1"/>
          </p:cNvSpPr>
          <p:nvPr>
            <p:ph type="sldImg" idx="3"/>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2053" name="Google Shape;6;n"/>
          <p:cNvSpPr txBox="1">
            <a:spLocks noGrp="1" noChangeArrowheads="1"/>
          </p:cNvSpPr>
          <p:nvPr>
            <p:ph type="body" idx="1"/>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fr-FR" altLang="fr-FR">
              <a:sym typeface="Arial" panose="020B0604020202020204" pitchFamily="34" charset="0"/>
            </a:endParaRPr>
          </a:p>
        </p:txBody>
      </p:sp>
      <p:sp>
        <p:nvSpPr>
          <p:cNvPr id="10246" name="Google Shape;7;n">
            <a:extLst>
              <a:ext uri="{FF2B5EF4-FFF2-40B4-BE49-F238E27FC236}">
                <a16:creationId xmlns:a16="http://schemas.microsoft.com/office/drawing/2014/main" id="{D40E1053-C430-4695-AFBF-74E43705BDAF}"/>
              </a:ext>
            </a:extLst>
          </p:cNvPr>
          <p:cNvSpPr txBox="1">
            <a:spLocks noGrp="1" noChangeArrowheads="1"/>
          </p:cNvSpPr>
          <p:nvPr>
            <p:ph type="ftr" idx="11"/>
          </p:nvPr>
        </p:nvSpPr>
        <p:spPr bwMode="auto">
          <a:xfrm>
            <a:off x="0" y="8685213"/>
            <a:ext cx="2971800" cy="458787"/>
          </a:xfrm>
          <a:prstGeom prst="rect">
            <a:avLst/>
          </a:prstGeom>
          <a:noFill/>
          <a:ln>
            <a:noFill/>
          </a:ln>
        </p:spPr>
        <p:txBody>
          <a:bodyPr vert="horz" wrap="square" lIns="91425" tIns="45700" rIns="91425" bIns="45700" numCol="1" anchor="b" anchorCtr="0" compatLnSpc="1">
            <a:prstTxWarp prst="textNoShape">
              <a:avLst/>
            </a:prstTxWarp>
          </a:bodyPr>
          <a:lstStyle>
            <a:lvl1pPr eaLnBrk="1" fontAlgn="auto" hangingPunct="1">
              <a:spcBef>
                <a:spcPts val="0"/>
              </a:spcBef>
              <a:spcAft>
                <a:spcPts val="0"/>
              </a:spcAft>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fr-FR" altLang="fr-FR"/>
          </a:p>
        </p:txBody>
      </p:sp>
      <p:sp>
        <p:nvSpPr>
          <p:cNvPr id="10247" name="Google Shape;8;n">
            <a:extLst>
              <a:ext uri="{FF2B5EF4-FFF2-40B4-BE49-F238E27FC236}">
                <a16:creationId xmlns:a16="http://schemas.microsoft.com/office/drawing/2014/main" id="{AE9A4585-3584-4721-A5D1-667C9FE2EC93}"/>
              </a:ext>
            </a:extLst>
          </p:cNvPr>
          <p:cNvSpPr txBox="1">
            <a:spLocks noGrp="1" noChangeArrowheads="1"/>
          </p:cNvSpPr>
          <p:nvPr>
            <p:ph type="sldNum" idx="12"/>
          </p:nvPr>
        </p:nvSpPr>
        <p:spPr bwMode="auto">
          <a:xfrm>
            <a:off x="3884613" y="8685213"/>
            <a:ext cx="2971800" cy="458787"/>
          </a:xfrm>
          <a:prstGeom prst="rect">
            <a:avLst/>
          </a:prstGeom>
          <a:noFill/>
          <a:ln>
            <a:noFill/>
          </a:ln>
        </p:spPr>
        <p:txBody>
          <a:bodyPr vert="horz" wrap="square" lIns="91425" tIns="45700" rIns="91425" bIns="45700" numCol="1" anchor="b" anchorCtr="0" compatLnSpc="1">
            <a:prstTxWarp prst="textNoShape">
              <a:avLst/>
            </a:prstTxWarp>
          </a:bodyPr>
          <a:lstStyle>
            <a:lvl1pPr algn="r" eaLnBrk="1" fontAlgn="auto" hangingPunct="1">
              <a:spcBef>
                <a:spcPts val="0"/>
              </a:spcBef>
              <a:spcAft>
                <a:spcPts val="0"/>
              </a:spcAft>
              <a:buClr>
                <a:srgbClr val="000000"/>
              </a:buClr>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fld id="{1189F986-9AB8-49F5-A881-36A0D97C1CA1}" type="slidenum">
              <a:rPr lang="en-US" altLang="fr-FR"/>
              <a:pPr>
                <a:defRPr/>
              </a:pPr>
              <a:t>‹#›</a:t>
            </a:fld>
            <a:endParaRPr lang="fr-FR" altLang="fr-F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iz.de/de/ueber_die_giz/279.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Google Shape;243;p1:notes"/>
          <p:cNvSpPr txBox="1">
            <a:spLocks noGrp="1" noChangeArrowheads="1"/>
          </p:cNvSpPr>
          <p:nvPr>
            <p:ph type="body" idx="1"/>
          </p:nvPr>
        </p:nvSpPr>
        <p:spPr>
          <a:ln/>
        </p:spPr>
        <p:txBody>
          <a:bodyPr/>
          <a:lstStyle/>
          <a:p>
            <a:pPr marL="0" indent="0" eaLnBrk="1" hangingPunct="1">
              <a:buSzPts val="1400"/>
            </a:pPr>
            <a:endParaRPr lang="fr-FR" altLang="fr-FR" sz="1200">
              <a:latin typeface="Calibri" panose="020F0502020204030204" pitchFamily="34" charset="0"/>
              <a:cs typeface="Arial" panose="020B0604020202020204" pitchFamily="34" charset="0"/>
              <a:sym typeface="Calibri" panose="020F0502020204030204" pitchFamily="34" charset="0"/>
            </a:endParaRPr>
          </a:p>
        </p:txBody>
      </p:sp>
      <p:sp>
        <p:nvSpPr>
          <p:cNvPr id="4099" name="Google Shape;244;p1:notes"/>
          <p:cNvSpPr>
            <a:spLocks noGrp="1" noRot="1" noChangeAspect="1" noTextEdit="1"/>
          </p:cNvSpPr>
          <p:nvPr>
            <p:ph type="sldImg" idx="2"/>
          </p:nvPr>
        </p:nvSpPr>
        <p:spPr>
          <a:noFill/>
          <a:ln>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(Stand</a:t>
            </a:r>
            <a:r>
              <a:rPr lang="de-DE" baseline="0" dirty="0"/>
              <a:t> 30.04.2021)</a:t>
            </a:r>
          </a:p>
          <a:p>
            <a:endParaRPr lang="de-DE" baseline="0" dirty="0"/>
          </a:p>
          <a:p>
            <a:r>
              <a:rPr lang="de-DE" baseline="0" dirty="0"/>
              <a:t>Die GIZ unterteilt sich nach Vorstand, Stabsstellen und Bereiche.</a:t>
            </a:r>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sng" kern="1200" dirty="0">
                <a:solidFill>
                  <a:schemeClr val="tx1"/>
                </a:solidFill>
                <a:effectLst/>
                <a:latin typeface="+mn-lt"/>
                <a:ea typeface="+mn-ea"/>
                <a:cs typeface="+mn-cs"/>
                <a:hlinkClick r:id="rId3"/>
              </a:rPr>
              <a:t>https://www.giz.de/de/ueber_die_giz/279.html</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981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373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74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7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35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17</a:t>
            </a:fld>
            <a:endParaRPr lang="fr-FR" altLang="fr-FR"/>
          </a:p>
        </p:txBody>
      </p:sp>
    </p:spTree>
    <p:extLst>
      <p:ext uri="{BB962C8B-B14F-4D97-AF65-F5344CB8AC3E}">
        <p14:creationId xmlns:p14="http://schemas.microsoft.com/office/powerpoint/2010/main" val="65503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25</a:t>
            </a:fld>
            <a:endParaRPr lang="fr-FR" altLang="fr-FR"/>
          </a:p>
        </p:txBody>
      </p:sp>
    </p:spTree>
    <p:extLst>
      <p:ext uri="{BB962C8B-B14F-4D97-AF65-F5344CB8AC3E}">
        <p14:creationId xmlns:p14="http://schemas.microsoft.com/office/powerpoint/2010/main" val="2940115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26</a:t>
            </a:fld>
            <a:endParaRPr lang="fr-FR" altLang="fr-FR"/>
          </a:p>
        </p:txBody>
      </p:sp>
    </p:spTree>
    <p:extLst>
      <p:ext uri="{BB962C8B-B14F-4D97-AF65-F5344CB8AC3E}">
        <p14:creationId xmlns:p14="http://schemas.microsoft.com/office/powerpoint/2010/main" val="2972767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C1EEF1A8-F000-48AC-8A76-3866C8BC6C66}" type="slidenum">
              <a:rPr lang="de-DE" smtClean="0"/>
              <a:t>38</a:t>
            </a:fld>
            <a:endParaRPr lang="de-DE"/>
          </a:p>
        </p:txBody>
      </p:sp>
    </p:spTree>
    <p:extLst>
      <p:ext uri="{BB962C8B-B14F-4D97-AF65-F5344CB8AC3E}">
        <p14:creationId xmlns:p14="http://schemas.microsoft.com/office/powerpoint/2010/main" val="2808768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C1EEF1A8-F000-48AC-8A76-3866C8BC6C66}" type="slidenum">
              <a:rPr lang="de-DE" smtClean="0"/>
              <a:t>39</a:t>
            </a:fld>
            <a:endParaRPr lang="de-DE"/>
          </a:p>
        </p:txBody>
      </p:sp>
    </p:spTree>
    <p:extLst>
      <p:ext uri="{BB962C8B-B14F-4D97-AF65-F5344CB8AC3E}">
        <p14:creationId xmlns:p14="http://schemas.microsoft.com/office/powerpoint/2010/main" val="200712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3</a:t>
            </a:fld>
            <a:endParaRPr lang="fr-FR" altLang="fr-FR"/>
          </a:p>
        </p:txBody>
      </p:sp>
    </p:spTree>
    <p:extLst>
      <p:ext uri="{BB962C8B-B14F-4D97-AF65-F5344CB8AC3E}">
        <p14:creationId xmlns:p14="http://schemas.microsoft.com/office/powerpoint/2010/main" val="2095861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C1EEF1A8-F000-48AC-8A76-3866C8BC6C66}" type="slidenum">
              <a:rPr lang="de-DE" smtClean="0"/>
              <a:t>40</a:t>
            </a:fld>
            <a:endParaRPr lang="de-DE"/>
          </a:p>
        </p:txBody>
      </p:sp>
    </p:spTree>
    <p:extLst>
      <p:ext uri="{BB962C8B-B14F-4D97-AF65-F5344CB8AC3E}">
        <p14:creationId xmlns:p14="http://schemas.microsoft.com/office/powerpoint/2010/main" val="2204821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42</a:t>
            </a:fld>
            <a:endParaRPr lang="fr-FR" altLang="fr-FR"/>
          </a:p>
        </p:txBody>
      </p:sp>
    </p:spTree>
    <p:extLst>
      <p:ext uri="{BB962C8B-B14F-4D97-AF65-F5344CB8AC3E}">
        <p14:creationId xmlns:p14="http://schemas.microsoft.com/office/powerpoint/2010/main" val="806012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defRPr/>
            </a:pPr>
            <a:fld id="{1189F986-9AB8-49F5-A881-36A0D97C1CA1}" type="slidenum">
              <a:rPr lang="en-US" altLang="fr-FR" smtClean="0"/>
              <a:pPr>
                <a:defRPr/>
              </a:pPr>
              <a:t>53</a:t>
            </a:fld>
            <a:endParaRPr lang="fr-FR" altLang="fr-FR"/>
          </a:p>
        </p:txBody>
      </p:sp>
    </p:spTree>
    <p:extLst>
      <p:ext uri="{BB962C8B-B14F-4D97-AF65-F5344CB8AC3E}">
        <p14:creationId xmlns:p14="http://schemas.microsoft.com/office/powerpoint/2010/main" val="751861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b="1"/>
              <a:t>Die GIZ</a:t>
            </a:r>
            <a:r>
              <a:rPr lang="de-DE" b="1" baseline="0"/>
              <a:t> ist</a:t>
            </a:r>
            <a:r>
              <a:rPr lang="de-DE" b="1"/>
              <a:t> ein deutsches Bundesunternehmen in der Internationalen</a:t>
            </a:r>
            <a:r>
              <a:rPr lang="de-DE" b="1" baseline="0"/>
              <a:t> Zusammenarbeit für nachhaltige Entwicklung.</a:t>
            </a:r>
            <a:endParaRPr lang="de-DE" baseline="0"/>
          </a:p>
          <a:p>
            <a:pPr marL="0" indent="0">
              <a:buFontTx/>
              <a:buNone/>
            </a:pPr>
            <a:endParaRPr lang="de-DE" baseline="0"/>
          </a:p>
          <a:p>
            <a:pPr marL="171450" indent="-171450">
              <a:buFontTx/>
              <a:buChar char="-"/>
            </a:pPr>
            <a:r>
              <a:rPr lang="de-DE" baseline="0"/>
              <a:t>Was erfahren Sie heute über uns?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baseline="0"/>
              <a:t>Ausgewählte Zahlen und Fakten</a:t>
            </a:r>
            <a:endParaRPr lang="de-DE"/>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baseline="0"/>
              <a:t>Welche Ziele wir haben und welche Vision uns leitet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baseline="0"/>
              <a:t>Was wir zusammen mit unseren Partnern bewirken</a:t>
            </a:r>
          </a:p>
          <a:p>
            <a:pPr marL="628650" lvl="1" indent="-171450">
              <a:buFontTx/>
              <a:buChar char="-"/>
            </a:pPr>
            <a:r>
              <a:rPr lang="de-DE" baseline="0"/>
              <a:t>Wie wir arbeiten - mit Beispielen aus der Praxis</a:t>
            </a:r>
          </a:p>
          <a:p>
            <a:pPr marL="628650" lvl="1" indent="-171450">
              <a:buFontTx/>
              <a:buChar char="-"/>
            </a:pPr>
            <a:r>
              <a:rPr lang="de-DE" baseline="0"/>
              <a:t>Was wir anbieten und was unsere Mitarbeitenden ausmacht</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07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(Stand 31.12.2020)</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*ohne Nationale Mitarbeitende</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Personalzahlen:</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Die GIZ hatte zum Stichtag 31. Dezember 2020 genau </a:t>
            </a:r>
            <a:r>
              <a:rPr kumimoji="0" lang="de-DE" sz="1200" b="1" i="0" u="none" strike="noStrike" kern="1200" cap="none" spc="0" normalizeH="0" baseline="0" noProof="0" dirty="0">
                <a:ln>
                  <a:noFill/>
                </a:ln>
                <a:solidFill>
                  <a:prstClr val="black"/>
                </a:solidFill>
                <a:effectLst/>
                <a:uLnTx/>
                <a:uFillTx/>
                <a:latin typeface="+mn-lt"/>
                <a:ea typeface="+mn-ea"/>
                <a:cs typeface="+mn-cs"/>
              </a:rPr>
              <a:t>23.614 Mitarbeitende.</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Davon waren </a:t>
            </a:r>
            <a:r>
              <a:rPr kumimoji="0" lang="de-DE" sz="1200" b="1" i="0" u="none" strike="noStrike" kern="1200" cap="none" spc="0" normalizeH="0" baseline="0" noProof="0" dirty="0">
                <a:ln>
                  <a:noFill/>
                </a:ln>
                <a:solidFill>
                  <a:prstClr val="black"/>
                </a:solidFill>
                <a:effectLst/>
                <a:uLnTx/>
                <a:uFillTx/>
                <a:latin typeface="+mn-lt"/>
                <a:ea typeface="+mn-ea"/>
                <a:cs typeface="+mn-cs"/>
              </a:rPr>
              <a:t>5.007 im Inland </a:t>
            </a:r>
            <a:r>
              <a:rPr kumimoji="0" lang="de-DE" sz="1200" b="0" i="0" u="none" strike="noStrike" kern="1200" cap="none" spc="0" normalizeH="0" baseline="0" noProof="0" dirty="0">
                <a:ln>
                  <a:noFill/>
                </a:ln>
                <a:solidFill>
                  <a:prstClr val="black"/>
                </a:solidFill>
                <a:effectLst/>
                <a:uLnTx/>
                <a:uFillTx/>
                <a:latin typeface="+mn-lt"/>
                <a:ea typeface="+mn-ea"/>
                <a:cs typeface="+mn-cs"/>
              </a:rPr>
              <a:t>tätig. Dabei handelt es sich um 2.641 Inlandsmitarbeitende mit </a:t>
            </a:r>
            <a:r>
              <a:rPr kumimoji="0" lang="de-DE" sz="1200" b="0" i="0" u="none" strike="noStrike" kern="1200" cap="none" spc="0" normalizeH="0" baseline="0" noProof="0" dirty="0" err="1">
                <a:ln>
                  <a:noFill/>
                </a:ln>
                <a:solidFill>
                  <a:prstClr val="black"/>
                </a:solidFill>
                <a:effectLst/>
                <a:uLnTx/>
                <a:uFillTx/>
                <a:latin typeface="+mn-lt"/>
                <a:ea typeface="+mn-ea"/>
                <a:cs typeface="+mn-cs"/>
              </a:rPr>
              <a:t>Zentralefunktion</a:t>
            </a:r>
            <a:r>
              <a:rPr kumimoji="0" lang="de-DE" sz="1200" b="0" i="0" u="none" strike="noStrike" kern="1200" cap="none" spc="0" normalizeH="0" baseline="0" noProof="0" dirty="0">
                <a:ln>
                  <a:noFill/>
                </a:ln>
                <a:solidFill>
                  <a:prstClr val="black"/>
                </a:solidFill>
                <a:effectLst/>
                <a:uLnTx/>
                <a:uFillTx/>
                <a:latin typeface="+mn-lt"/>
                <a:ea typeface="+mn-ea"/>
                <a:cs typeface="+mn-cs"/>
              </a:rPr>
              <a:t> und 2.366 Beschäftigte in Programmen und Projekten.</a:t>
            </a:r>
            <a:r>
              <a:rPr lang="de-DE" dirty="0">
                <a:solidFill>
                  <a:prstClr val="black"/>
                </a:solidFill>
              </a:rPr>
              <a:t> </a:t>
            </a:r>
            <a:r>
              <a:rPr lang="de-DE" dirty="0"/>
              <a:t>Die Zahl der </a:t>
            </a:r>
            <a:r>
              <a:rPr lang="de-DE" b="1" dirty="0"/>
              <a:t>entsandten Mitarbeitenden betrug 2.619</a:t>
            </a:r>
            <a:r>
              <a:rPr lang="de-DE" dirty="0"/>
              <a:t>. </a:t>
            </a:r>
            <a:endParaRPr kumimoji="0" lang="de-DE"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Knapp 70 Prozent </a:t>
            </a:r>
            <a:r>
              <a:rPr kumimoji="0" lang="de-DE" sz="1200" b="0" i="0" u="none" strike="noStrike" kern="1200" cap="none" spc="0" normalizeH="0" baseline="0" noProof="0" dirty="0">
                <a:ln>
                  <a:noFill/>
                </a:ln>
                <a:solidFill>
                  <a:prstClr val="black"/>
                </a:solidFill>
                <a:effectLst/>
                <a:uLnTx/>
                <a:uFillTx/>
                <a:latin typeface="+mn-lt"/>
                <a:ea typeface="+mn-ea"/>
                <a:cs typeface="+mn-cs"/>
              </a:rPr>
              <a:t>der Beschäftigten – </a:t>
            </a:r>
            <a:r>
              <a:rPr kumimoji="0" lang="de-DE" sz="1200" b="1" i="0" u="none" strike="noStrike" kern="1200" cap="none" spc="0" normalizeH="0" baseline="0" noProof="0" dirty="0">
                <a:ln>
                  <a:noFill/>
                </a:ln>
                <a:solidFill>
                  <a:prstClr val="black"/>
                </a:solidFill>
                <a:effectLst/>
                <a:uLnTx/>
                <a:uFillTx/>
                <a:latin typeface="+mn-lt"/>
                <a:ea typeface="+mn-ea"/>
                <a:cs typeface="+mn-cs"/>
              </a:rPr>
              <a:t>insgesamt 15.988 Personen </a:t>
            </a:r>
            <a:r>
              <a:rPr kumimoji="0" lang="de-DE" sz="1200" b="0" i="0" u="none" strike="noStrike" kern="1200" cap="none" spc="0" normalizeH="0" baseline="0" noProof="0" dirty="0">
                <a:ln>
                  <a:noFill/>
                </a:ln>
                <a:solidFill>
                  <a:prstClr val="black"/>
                </a:solidFill>
                <a:effectLst/>
                <a:uLnTx/>
                <a:uFillTx/>
                <a:latin typeface="+mn-lt"/>
                <a:ea typeface="+mn-ea"/>
                <a:cs typeface="+mn-cs"/>
              </a:rPr>
              <a:t>– gehören zur Gruppe der </a:t>
            </a:r>
            <a:r>
              <a:rPr kumimoji="0" lang="de-DE" sz="1200" b="1" i="0" u="none" strike="noStrike" kern="1200" cap="none" spc="0" normalizeH="0" baseline="0" noProof="0" dirty="0">
                <a:ln>
                  <a:noFill/>
                </a:ln>
                <a:solidFill>
                  <a:prstClr val="black"/>
                </a:solidFill>
                <a:effectLst/>
                <a:uLnTx/>
                <a:uFillTx/>
                <a:latin typeface="+mn-lt"/>
                <a:ea typeface="+mn-ea"/>
                <a:cs typeface="+mn-cs"/>
              </a:rPr>
              <a:t>Nationalen Mitarbeitenden </a:t>
            </a:r>
            <a:r>
              <a:rPr kumimoji="0" lang="de-DE" sz="1200" b="0" i="0" u="none" strike="noStrike" kern="1200" cap="none" spc="0" normalizeH="0" baseline="0" noProof="0" dirty="0">
                <a:ln>
                  <a:noFill/>
                </a:ln>
                <a:solidFill>
                  <a:prstClr val="black"/>
                </a:solidFill>
                <a:effectLst/>
                <a:uLnTx/>
                <a:uFillTx/>
                <a:latin typeface="+mn-lt"/>
                <a:ea typeface="+mn-ea"/>
                <a:cs typeface="+mn-cs"/>
              </a:rPr>
              <a:t>in den Ländern, in denen wir arbeiten. Sie werden dort rekrutiert und unter Vertrag genommen.</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Zum Stichtag 31. Dezember 2020 lag der </a:t>
            </a:r>
            <a:r>
              <a:rPr kumimoji="0" lang="de-DE" sz="1200" b="1" i="0" u="none" strike="noStrike" kern="1200" cap="none" spc="0" normalizeH="0" baseline="0" noProof="0" dirty="0">
                <a:ln>
                  <a:noFill/>
                </a:ln>
                <a:solidFill>
                  <a:prstClr val="black"/>
                </a:solidFill>
                <a:effectLst/>
                <a:uLnTx/>
                <a:uFillTx/>
                <a:latin typeface="+mn-lt"/>
                <a:ea typeface="+mn-ea"/>
                <a:cs typeface="+mn-cs"/>
              </a:rPr>
              <a:t>Frauenanteil</a:t>
            </a:r>
            <a:r>
              <a:rPr kumimoji="0" lang="de-DE" sz="1200" b="0" i="0" u="none" strike="noStrike" kern="1200" cap="none" spc="0" normalizeH="0" baseline="0" noProof="0" dirty="0">
                <a:ln>
                  <a:noFill/>
                </a:ln>
                <a:solidFill>
                  <a:prstClr val="black"/>
                </a:solidFill>
                <a:effectLst/>
                <a:uLnTx/>
                <a:uFillTx/>
                <a:latin typeface="+mn-lt"/>
                <a:ea typeface="+mn-ea"/>
                <a:cs typeface="+mn-cs"/>
              </a:rPr>
              <a:t> bei den Mitarbeitenden (mit deutschen Arbeitsvertrag) bei </a:t>
            </a:r>
            <a:r>
              <a:rPr kumimoji="0" lang="de-DE" sz="1200" b="1" i="0" u="none" strike="noStrike" kern="1200" cap="none" spc="0" normalizeH="0" baseline="0" noProof="0" dirty="0">
                <a:ln>
                  <a:noFill/>
                </a:ln>
                <a:solidFill>
                  <a:prstClr val="black"/>
                </a:solidFill>
                <a:effectLst/>
                <a:uLnTx/>
                <a:uFillTx/>
                <a:latin typeface="+mn-lt"/>
                <a:ea typeface="+mn-ea"/>
                <a:cs typeface="+mn-cs"/>
              </a:rPr>
              <a:t>59,2 Prozent</a:t>
            </a:r>
            <a:r>
              <a:rPr kumimoji="0" lang="de-DE"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Außerdem waren </a:t>
            </a:r>
            <a:r>
              <a:rPr kumimoji="0" lang="de-DE" sz="1200" b="1" i="0" u="none" strike="noStrike" kern="1200" cap="none" spc="0" normalizeH="0" baseline="0" noProof="0" dirty="0">
                <a:ln>
                  <a:noFill/>
                </a:ln>
                <a:solidFill>
                  <a:prstClr val="black"/>
                </a:solidFill>
                <a:effectLst/>
                <a:uLnTx/>
                <a:uFillTx/>
                <a:latin typeface="+mn-lt"/>
                <a:ea typeface="+mn-ea"/>
                <a:cs typeface="+mn-cs"/>
              </a:rPr>
              <a:t>483 Entwicklungshelfer*innen </a:t>
            </a:r>
            <a:r>
              <a:rPr kumimoji="0" lang="de-DE" sz="1200" b="0" i="0" u="none" strike="noStrike" kern="1200" cap="none" spc="0" normalizeH="0" baseline="0" noProof="0" dirty="0">
                <a:ln>
                  <a:noFill/>
                </a:ln>
                <a:solidFill>
                  <a:prstClr val="black"/>
                </a:solidFill>
                <a:effectLst/>
                <a:uLnTx/>
                <a:uFillTx/>
                <a:latin typeface="+mn-lt"/>
                <a:ea typeface="+mn-ea"/>
                <a:cs typeface="+mn-cs"/>
              </a:rPr>
              <a:t>(EH) für die GIZ im Einsatz. Von diesen 483 Entwicklungshelfer*innen sind </a:t>
            </a:r>
            <a:r>
              <a:rPr kumimoji="0" lang="de-DE" sz="1200" b="1" i="0" u="none" strike="noStrike" kern="1200" cap="none" spc="0" normalizeH="0" baseline="0" noProof="0" dirty="0">
                <a:ln>
                  <a:noFill/>
                </a:ln>
                <a:solidFill>
                  <a:prstClr val="black"/>
                </a:solidFill>
                <a:effectLst/>
                <a:uLnTx/>
                <a:uFillTx/>
                <a:latin typeface="+mn-lt"/>
                <a:ea typeface="+mn-ea"/>
                <a:cs typeface="+mn-cs"/>
              </a:rPr>
              <a:t>113 als Fachkräfte des Zivilen Friedensdienstes</a:t>
            </a:r>
            <a:r>
              <a:rPr kumimoji="0" lang="de-DE" sz="1200" b="0" i="0" u="none" strike="noStrike" kern="1200" cap="none" spc="0" normalizeH="0" baseline="0" noProof="0" dirty="0">
                <a:ln>
                  <a:noFill/>
                </a:ln>
                <a:solidFill>
                  <a:prstClr val="black"/>
                </a:solidFill>
                <a:effectLst/>
                <a:uLnTx/>
                <a:uFillTx/>
                <a:latin typeface="+mn-lt"/>
                <a:ea typeface="+mn-ea"/>
                <a:cs typeface="+mn-cs"/>
              </a:rPr>
              <a:t> eingesetzt.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212 Integrierte Fachkräfte </a:t>
            </a:r>
            <a:r>
              <a:rPr kumimoji="0" lang="de-DE" sz="1200" b="0" i="0" u="none" strike="noStrike" kern="1200" cap="none" spc="0" normalizeH="0" baseline="0" noProof="0" dirty="0">
                <a:ln>
                  <a:noFill/>
                </a:ln>
                <a:solidFill>
                  <a:prstClr val="black"/>
                </a:solidFill>
                <a:effectLst/>
                <a:uLnTx/>
                <a:uFillTx/>
                <a:latin typeface="+mn-lt"/>
                <a:ea typeface="+mn-ea"/>
                <a:cs typeface="+mn-cs"/>
              </a:rPr>
              <a:t>waren direkt vor Ort bei Organisationen und Unternehmen angestellt. Die Zahl der Rückkehrenden Fachkräfte, die finanziell oder durch Beratungs- und Serviceleistungen </a:t>
            </a:r>
            <a:r>
              <a:rPr kumimoji="0" lang="de-DE" sz="1200" b="1" i="0" u="none" strike="noStrike" kern="1200" cap="none" spc="0" normalizeH="0" baseline="0" noProof="0" dirty="0">
                <a:ln>
                  <a:noFill/>
                </a:ln>
                <a:solidFill>
                  <a:prstClr val="black"/>
                </a:solidFill>
                <a:effectLst/>
                <a:uLnTx/>
                <a:uFillTx/>
                <a:latin typeface="+mn-lt"/>
                <a:ea typeface="+mn-ea"/>
                <a:cs typeface="+mn-cs"/>
              </a:rPr>
              <a:t>von CIM unterstützt wurden, betrug 516 Personen</a:t>
            </a:r>
            <a:r>
              <a:rPr kumimoji="0" lang="de-DE"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CIM, das Centrum für internationale Migration und Entwicklung, ist eine Arbeitsgemeinschaft aus GIZ und Bundesagentur für Arbeit, die Fachkräfte an lokale Arbeitgeber vermittelt. Sie sind dort bei einem lokalen Arbeitgeber angestellt und CIM leistet einen Zuschuss zum ortsüblichen Gehalt. Rückkehrende Fachkräfte werden von CIM ebenfalls mit einem Gehaltszuschuss sowie durch Beratungs- und Serviceleistungen unterstützt.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Standorte:</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Die GIZ ist weltweit in </a:t>
            </a:r>
            <a:r>
              <a:rPr kumimoji="0" lang="de-DE" sz="1200" b="1" i="0" u="none" strike="noStrike" kern="1200" cap="none" spc="0" normalizeH="0" baseline="0" noProof="0" dirty="0">
                <a:ln>
                  <a:noFill/>
                </a:ln>
                <a:solidFill>
                  <a:prstClr val="black"/>
                </a:solidFill>
                <a:effectLst/>
                <a:uLnTx/>
                <a:uFillTx/>
                <a:latin typeface="+mn-lt"/>
                <a:ea typeface="+mn-ea"/>
                <a:cs typeface="+mn-cs"/>
              </a:rPr>
              <a:t>120 Ländern </a:t>
            </a:r>
            <a:r>
              <a:rPr kumimoji="0" lang="de-DE" sz="1200" b="0" i="0" u="none" strike="noStrike" kern="1200" cap="none" spc="0" normalizeH="0" baseline="0" noProof="0" dirty="0">
                <a:ln>
                  <a:noFill/>
                </a:ln>
                <a:solidFill>
                  <a:prstClr val="black"/>
                </a:solidFill>
                <a:effectLst/>
                <a:uLnTx/>
                <a:uFillTx/>
                <a:latin typeface="+mn-lt"/>
                <a:ea typeface="+mn-ea"/>
                <a:cs typeface="+mn-cs"/>
              </a:rPr>
              <a:t>vertreten sowie neben den </a:t>
            </a:r>
            <a:r>
              <a:rPr kumimoji="0" lang="de-DE" sz="1200" b="1" i="0" u="none" strike="noStrike" kern="1200" cap="none" spc="0" normalizeH="0" baseline="0" noProof="0" dirty="0">
                <a:ln>
                  <a:noFill/>
                </a:ln>
                <a:solidFill>
                  <a:prstClr val="black"/>
                </a:solidFill>
                <a:effectLst/>
                <a:uLnTx/>
                <a:uFillTx/>
                <a:latin typeface="+mn-lt"/>
                <a:ea typeface="+mn-ea"/>
                <a:cs typeface="+mn-cs"/>
              </a:rPr>
              <a:t>Sitzen in Bonn und Eschborn mit sechs weiteren Standorten</a:t>
            </a:r>
            <a:r>
              <a:rPr kumimoji="0" lang="de-DE" sz="1200" b="0" i="0" u="none" strike="noStrike" kern="1200" cap="none" spc="0" normalizeH="0" baseline="0" noProof="0" dirty="0">
                <a:ln>
                  <a:noFill/>
                </a:ln>
                <a:solidFill>
                  <a:prstClr val="black"/>
                </a:solidFill>
                <a:effectLst/>
                <a:uLnTx/>
                <a:uFillTx/>
                <a:latin typeface="+mn-lt"/>
                <a:ea typeface="+mn-ea"/>
                <a:cs typeface="+mn-cs"/>
              </a:rPr>
              <a:t> in deutschen Bundesländern.</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1" i="0" u="none" strike="noStrike" kern="1200" cap="none" spc="0" normalizeH="0" baseline="0" noProof="0" dirty="0">
                <a:ln>
                  <a:noFill/>
                </a:ln>
                <a:solidFill>
                  <a:prstClr val="black"/>
                </a:solidFill>
                <a:effectLst/>
                <a:uLnTx/>
                <a:uFillTx/>
                <a:latin typeface="+mn-lt"/>
                <a:ea typeface="+mn-ea"/>
                <a:cs typeface="+mn-cs"/>
              </a:rPr>
              <a:t>Zahlen aus dem Geschäftsjahr 2020:</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Das </a:t>
            </a:r>
            <a:r>
              <a:rPr kumimoji="0" lang="de-DE" sz="1200" b="1" i="0" u="none" strike="noStrike" kern="1200" cap="none" spc="0" normalizeH="0" baseline="0" noProof="0" dirty="0">
                <a:ln>
                  <a:noFill/>
                </a:ln>
                <a:solidFill>
                  <a:prstClr val="black"/>
                </a:solidFill>
                <a:effectLst/>
                <a:uLnTx/>
                <a:uFillTx/>
                <a:latin typeface="+mn-lt"/>
                <a:ea typeface="+mn-ea"/>
                <a:cs typeface="+mn-cs"/>
              </a:rPr>
              <a:t>Geschäftsvolumen betrug 2020 3,3 Milliarden Euro.</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Wichtigster Auftraggeber ist mit einem Anteil von über </a:t>
            </a:r>
            <a:r>
              <a:rPr kumimoji="0" lang="de-DE" sz="1200" b="1" i="0" u="none" strike="noStrike" kern="1200" cap="none" spc="0" normalizeH="0" baseline="0" noProof="0" dirty="0">
                <a:ln>
                  <a:noFill/>
                </a:ln>
                <a:solidFill>
                  <a:prstClr val="black"/>
                </a:solidFill>
                <a:effectLst/>
                <a:uLnTx/>
                <a:uFillTx/>
                <a:latin typeface="+mn-lt"/>
                <a:ea typeface="+mn-ea"/>
                <a:cs typeface="+mn-cs"/>
              </a:rPr>
              <a:t>2,7 Milliarden Euro </a:t>
            </a:r>
            <a:r>
              <a:rPr kumimoji="0" lang="de-DE" sz="1200" b="0" i="0" u="none" strike="noStrike" kern="1200" cap="none" spc="0" normalizeH="0" baseline="0" noProof="0" dirty="0">
                <a:ln>
                  <a:noFill/>
                </a:ln>
                <a:solidFill>
                  <a:prstClr val="black"/>
                </a:solidFill>
                <a:effectLst/>
                <a:uLnTx/>
                <a:uFillTx/>
                <a:latin typeface="+mn-lt"/>
                <a:ea typeface="+mn-ea"/>
                <a:cs typeface="+mn-cs"/>
              </a:rPr>
              <a:t>an den Einnahmen im Gemeinnützigen Bereich das </a:t>
            </a:r>
            <a:r>
              <a:rPr kumimoji="0" lang="de-DE" sz="1200" b="1" i="0" u="none" strike="noStrike" kern="1200" cap="none" spc="0" normalizeH="0" baseline="0" noProof="0" dirty="0">
                <a:ln>
                  <a:noFill/>
                </a:ln>
                <a:solidFill>
                  <a:prstClr val="black"/>
                </a:solidFill>
                <a:effectLst/>
                <a:uLnTx/>
                <a:uFillTx/>
                <a:latin typeface="+mn-lt"/>
                <a:ea typeface="+mn-ea"/>
                <a:cs typeface="+mn-cs"/>
              </a:rPr>
              <a:t>Bundesministerium für wirtschaftliche Zusammenarbeit und Entwicklung (BMZ). </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Die Einnahmen von anderen </a:t>
            </a:r>
            <a:r>
              <a:rPr kumimoji="0" lang="de-DE" sz="1200" b="1" i="0" u="none" strike="noStrike" kern="1200" cap="none" spc="0" normalizeH="0" baseline="0" noProof="0" dirty="0">
                <a:ln>
                  <a:noFill/>
                </a:ln>
                <a:solidFill>
                  <a:prstClr val="black"/>
                </a:solidFill>
                <a:effectLst/>
                <a:uLnTx/>
                <a:uFillTx/>
                <a:latin typeface="+mn-lt"/>
                <a:ea typeface="+mn-ea"/>
                <a:cs typeface="+mn-cs"/>
              </a:rPr>
              <a:t>deutschen öffentlichen Auftraggebern beliefen sich auf 445 Millionen Euro </a:t>
            </a:r>
            <a:r>
              <a:rPr kumimoji="0" lang="de-DE" sz="1200" b="0" i="0" u="none" strike="noStrike" kern="1200" cap="none" spc="0" normalizeH="0" baseline="0" noProof="0" dirty="0">
                <a:ln>
                  <a:noFill/>
                </a:ln>
                <a:solidFill>
                  <a:prstClr val="black"/>
                </a:solidFill>
                <a:effectLst/>
                <a:uLnTx/>
                <a:uFillTx/>
                <a:latin typeface="+mn-lt"/>
                <a:ea typeface="+mn-ea"/>
                <a:cs typeface="+mn-cs"/>
              </a:rPr>
              <a:t>- 26 Millionen Euro entfielen davon auf Kofinanzierungen.</a:t>
            </a:r>
            <a:endParaRPr kumimoji="0" lang="de-DE"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de-DE" sz="1200" b="0" i="0" u="none" strike="noStrike" kern="1200" cap="none" spc="0" normalizeH="0" baseline="0" noProof="0" dirty="0">
                <a:ln>
                  <a:noFill/>
                </a:ln>
                <a:solidFill>
                  <a:prstClr val="black"/>
                </a:solidFill>
                <a:effectLst/>
                <a:uLnTx/>
                <a:uFillTx/>
                <a:latin typeface="+mn-lt"/>
                <a:ea typeface="+mn-ea"/>
                <a:cs typeface="+mn-cs"/>
              </a:rPr>
              <a:t>Die Gesamtleistung des steuerpflichtigen Geschäftsbereichs </a:t>
            </a:r>
            <a:r>
              <a:rPr kumimoji="0" lang="de-DE" sz="1200" b="1" i="0" u="none" strike="noStrike" kern="1200" cap="none" spc="0" normalizeH="0" baseline="0" noProof="0" dirty="0">
                <a:ln>
                  <a:noFill/>
                </a:ln>
                <a:solidFill>
                  <a:prstClr val="black"/>
                </a:solidFill>
                <a:effectLst/>
                <a:uLnTx/>
                <a:uFillTx/>
                <a:latin typeface="+mn-lt"/>
                <a:ea typeface="+mn-ea"/>
                <a:cs typeface="+mn-cs"/>
              </a:rPr>
              <a:t>GIZ International Services </a:t>
            </a:r>
            <a:r>
              <a:rPr kumimoji="0" lang="de-DE" sz="1200" b="0" i="0" u="none" strike="noStrike" kern="1200" cap="none" spc="0" normalizeH="0" baseline="0" noProof="0" dirty="0">
                <a:ln>
                  <a:noFill/>
                </a:ln>
                <a:solidFill>
                  <a:prstClr val="black"/>
                </a:solidFill>
                <a:effectLst/>
                <a:uLnTx/>
                <a:uFillTx/>
                <a:latin typeface="+mn-lt"/>
                <a:ea typeface="+mn-ea"/>
                <a:cs typeface="+mn-cs"/>
              </a:rPr>
              <a:t>belief sich im Geschäftsjahr 2020 auf </a:t>
            </a:r>
            <a:r>
              <a:rPr lang="de-DE" b="1" dirty="0">
                <a:solidFill>
                  <a:prstClr val="black"/>
                </a:solidFill>
              </a:rPr>
              <a:t>108</a:t>
            </a:r>
            <a:r>
              <a:rPr kumimoji="0" lang="de-DE" sz="1200" b="1" i="0" u="none" strike="noStrike" kern="1200" cap="none" spc="0" normalizeH="0" baseline="0" noProof="0" dirty="0">
                <a:ln>
                  <a:noFill/>
                </a:ln>
                <a:solidFill>
                  <a:prstClr val="black"/>
                </a:solidFill>
                <a:effectLst/>
                <a:uLnTx/>
                <a:uFillTx/>
                <a:latin typeface="+mn-lt"/>
                <a:ea typeface="+mn-ea"/>
                <a:cs typeface="+mn-cs"/>
              </a:rPr>
              <a:t> Millionen Euro</a:t>
            </a:r>
            <a:r>
              <a:rPr kumimoji="0" lang="de-DE"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a:p>
            <a:pPr fontAlgn="base">
              <a:spcBef>
                <a:spcPct val="0"/>
              </a:spcBef>
              <a:spcAft>
                <a:spcPct val="0"/>
              </a:spcAft>
              <a:defRPr/>
            </a:pPr>
            <a:r>
              <a:rPr kumimoji="0" lang="de-DE"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Die Gesamteinnahmen beinhalten auch</a:t>
            </a:r>
            <a:r>
              <a:rPr kumimoji="0" lang="de-DE" sz="1200" b="1" i="0" u="none" strike="noStrike" kern="1200" cap="none" spc="0" normalizeH="0" baseline="0" noProof="0" dirty="0">
                <a:ln>
                  <a:noFill/>
                </a:ln>
                <a:solidFill>
                  <a:prstClr val="black"/>
                </a:solidFill>
                <a:effectLst/>
                <a:highlight>
                  <a:srgbClr val="FFFF00"/>
                </a:highlight>
                <a:uLnTx/>
                <a:uFillTx/>
                <a:latin typeface="+mn-lt"/>
                <a:ea typeface="+mn-ea"/>
                <a:cs typeface="+mn-cs"/>
              </a:rPr>
              <a:t> </a:t>
            </a:r>
            <a:r>
              <a:rPr lang="de-DE" b="1" dirty="0">
                <a:solidFill>
                  <a:prstClr val="black"/>
                </a:solidFill>
                <a:highlight>
                  <a:srgbClr val="FFFF00"/>
                </a:highlight>
              </a:rPr>
              <a:t>508 </a:t>
            </a:r>
            <a:r>
              <a:rPr kumimoji="0" lang="de-DE" sz="1200" b="1" i="0" u="none" strike="noStrike" kern="1200" cap="none" spc="0" normalizeH="0" baseline="0" noProof="0" dirty="0">
                <a:ln>
                  <a:noFill/>
                </a:ln>
                <a:solidFill>
                  <a:prstClr val="black"/>
                </a:solidFill>
                <a:effectLst/>
                <a:highlight>
                  <a:srgbClr val="FFFF00"/>
                </a:highlight>
                <a:uLnTx/>
                <a:uFillTx/>
                <a:latin typeface="+mn-lt"/>
                <a:ea typeface="+mn-ea"/>
                <a:cs typeface="+mn-cs"/>
              </a:rPr>
              <a:t>Millionen Euro an Kofinanzierungen</a:t>
            </a:r>
            <a:r>
              <a:rPr kumimoji="0" lang="de-DE"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 Mit rund </a:t>
            </a:r>
            <a:r>
              <a:rPr lang="de-DE" b="1" dirty="0">
                <a:solidFill>
                  <a:prstClr val="black"/>
                </a:solidFill>
                <a:highlight>
                  <a:srgbClr val="FFFF00"/>
                </a:highlight>
              </a:rPr>
              <a:t>365</a:t>
            </a:r>
            <a:r>
              <a:rPr kumimoji="0" lang="de-DE" sz="1200" b="1" i="0" u="none" strike="noStrike" kern="1200" cap="none" spc="0" normalizeH="0" baseline="0" noProof="0" dirty="0">
                <a:ln>
                  <a:noFill/>
                </a:ln>
                <a:solidFill>
                  <a:prstClr val="black"/>
                </a:solidFill>
                <a:effectLst/>
                <a:highlight>
                  <a:srgbClr val="FFFF00"/>
                </a:highlight>
                <a:uLnTx/>
                <a:uFillTx/>
                <a:latin typeface="+mn-lt"/>
                <a:ea typeface="+mn-ea"/>
                <a:cs typeface="+mn-cs"/>
              </a:rPr>
              <a:t> Millionen Euro </a:t>
            </a:r>
            <a:r>
              <a:rPr kumimoji="0" lang="de-DE"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war die </a:t>
            </a:r>
            <a:r>
              <a:rPr kumimoji="0" lang="de-DE" sz="1200" b="1" i="0" u="none" strike="noStrike" kern="1200" cap="none" spc="0" normalizeH="0" baseline="0" noProof="0" dirty="0">
                <a:ln>
                  <a:noFill/>
                </a:ln>
                <a:solidFill>
                  <a:prstClr val="black"/>
                </a:solidFill>
                <a:effectLst/>
                <a:highlight>
                  <a:srgbClr val="FFFF00"/>
                </a:highlight>
                <a:uLnTx/>
                <a:uFillTx/>
                <a:latin typeface="+mn-lt"/>
                <a:ea typeface="+mn-ea"/>
                <a:cs typeface="+mn-cs"/>
              </a:rPr>
              <a:t>Europäische Union </a:t>
            </a:r>
            <a:r>
              <a:rPr lang="de-DE" dirty="0">
                <a:solidFill>
                  <a:prstClr val="black"/>
                </a:solidFill>
                <a:highlight>
                  <a:srgbClr val="FFFF00"/>
                </a:highlight>
              </a:rPr>
              <a:t>2020</a:t>
            </a:r>
            <a:r>
              <a:rPr kumimoji="0" lang="de-DE"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 der größte Kofinanzier.</a:t>
            </a:r>
            <a:r>
              <a:rPr lang="de-DE" dirty="0">
                <a:solidFill>
                  <a:prstClr val="black"/>
                </a:solidFill>
                <a:highlight>
                  <a:srgbClr val="FFFF00"/>
                </a:highlight>
              </a:rPr>
              <a:t> </a:t>
            </a:r>
            <a:endParaRPr lang="de-DE" sz="1200" b="0" i="0" u="none" strike="noStrike" kern="1200" cap="none" spc="0" normalizeH="0" baseline="0" noProof="0" dirty="0">
              <a:ln>
                <a:noFill/>
              </a:ln>
              <a:solidFill>
                <a:prstClr val="black"/>
              </a:solidFill>
              <a:effectLst/>
              <a:highlight>
                <a:srgbClr val="FFFF00"/>
              </a:highlight>
              <a:uLnTx/>
              <a:uFillTx/>
              <a:latin typeface="+mn-lt"/>
              <a:cs typeface="Calibri"/>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753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Aktuell arbeiten wir für unsere Auftraggeber und gemeinsam mit unseren Partnern an 1.600</a:t>
            </a:r>
            <a:r>
              <a:rPr lang="de-DE" b="1" baseline="0" dirty="0"/>
              <a:t> Projekten weltweit in 120 Ländern…</a:t>
            </a:r>
            <a:endParaRPr lang="de-DE" b="1" dirty="0"/>
          </a:p>
          <a:p>
            <a:endParaRPr lang="de-DE" baseline="0" dirty="0"/>
          </a:p>
          <a:p>
            <a:r>
              <a:rPr lang="de-DE" baseline="0" dirty="0"/>
              <a:t>Hinweis für Vortragende:</a:t>
            </a:r>
          </a:p>
          <a:p>
            <a:r>
              <a:rPr lang="de-DE" baseline="0" dirty="0"/>
              <a:t>Auf der Karte sind die rund 80 Standorte weltweit zu sehen – aktiv sind wir weltweit in 120 Ländern (teilweise ohne Landesbüros).</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970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buFont typeface="Arial" pitchFamily="34" charset="0"/>
              <a:buNone/>
            </a:pPr>
            <a:r>
              <a:rPr lang="de-DE" b="1" dirty="0"/>
              <a:t>Wer</a:t>
            </a:r>
            <a:r>
              <a:rPr lang="de-DE" b="1" baseline="0" dirty="0"/>
              <a:t> ist die GIZ?</a:t>
            </a:r>
          </a:p>
          <a:p>
            <a:pPr>
              <a:spcBef>
                <a:spcPct val="0"/>
              </a:spcBef>
              <a:buFont typeface="Arial" pitchFamily="34" charset="0"/>
              <a:buNone/>
            </a:pPr>
            <a:endParaRPr lang="de-DE" baseline="0" dirty="0"/>
          </a:p>
          <a:p>
            <a:pPr>
              <a:spcBef>
                <a:spcPct val="0"/>
              </a:spcBef>
              <a:buFont typeface="Arial" pitchFamily="34" charset="0"/>
              <a:buNone/>
            </a:pPr>
            <a:r>
              <a:rPr lang="de-DE" dirty="0"/>
              <a:t>Als </a:t>
            </a:r>
            <a:r>
              <a:rPr lang="de-DE" b="1" dirty="0"/>
              <a:t>Dienstleister der</a:t>
            </a:r>
            <a:r>
              <a:rPr lang="de-DE" b="1" baseline="0" dirty="0"/>
              <a:t> internationalen Zusammenarbeit für nachhaltige Entwicklung </a:t>
            </a:r>
            <a:r>
              <a:rPr lang="de-DE" baseline="0" dirty="0"/>
              <a:t>und </a:t>
            </a:r>
            <a:r>
              <a:rPr lang="de-DE" b="1" baseline="0" dirty="0"/>
              <a:t>internationalen Bildungsarbeit </a:t>
            </a:r>
            <a:r>
              <a:rPr lang="de-DE" baseline="0" dirty="0"/>
              <a:t>engagieren wir uns weltweit für eine lebenswerte Zukunft.</a:t>
            </a:r>
            <a:endParaRPr lang="de-DE" dirty="0"/>
          </a:p>
          <a:p>
            <a:pPr>
              <a:spcBef>
                <a:spcPct val="0"/>
              </a:spcBef>
              <a:buFont typeface="Arial" pitchFamily="34" charset="0"/>
              <a:buNone/>
            </a:pPr>
            <a:endParaRPr lang="de-DE" dirty="0"/>
          </a:p>
          <a:p>
            <a:pPr>
              <a:spcBef>
                <a:spcPct val="0"/>
              </a:spcBef>
              <a:buFont typeface="Arial" pitchFamily="34" charset="0"/>
              <a:buNone/>
            </a:pPr>
            <a:r>
              <a:rPr lang="de-DE" dirty="0"/>
              <a:t>Die </a:t>
            </a:r>
            <a:r>
              <a:rPr lang="de-DE" b="1" dirty="0"/>
              <a:t>GIZ unterstützt die Bundesregierung dabei, ihre Ziele in der internationalen Zusammenarbeit für nachhaltige Entwicklung zu erreichen</a:t>
            </a:r>
            <a:r>
              <a:rPr lang="de-DE" dirty="0"/>
              <a:t>. Oder anders gesagt: Die GIZ ist ein Bundesunternehmen,</a:t>
            </a:r>
            <a:r>
              <a:rPr lang="de-DE" baseline="0" dirty="0"/>
              <a:t> das Veränderungen unterstützt – für Deutschland – auf der ganzen Welt. </a:t>
            </a:r>
          </a:p>
          <a:p>
            <a:pPr>
              <a:spcBef>
                <a:spcPct val="0"/>
              </a:spcBef>
              <a:buFont typeface="Arial" pitchFamily="34" charset="0"/>
              <a:buNone/>
            </a:pPr>
            <a:endParaRPr lang="de-DE" sz="1200" b="1"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lang="de-DE" sz="1200" b="0" kern="1200" baseline="0" dirty="0">
                <a:solidFill>
                  <a:schemeClr val="tx1"/>
                </a:solidFill>
                <a:latin typeface="+mn-lt"/>
                <a:ea typeface="+mn-ea"/>
                <a:cs typeface="+mn-cs"/>
              </a:rPr>
              <a:t>Um nachhaltig Veränderungen zu bewirken, fördern wir die </a:t>
            </a:r>
            <a:r>
              <a:rPr lang="de-DE" sz="1200" b="1" kern="1200" baseline="0" dirty="0">
                <a:solidFill>
                  <a:schemeClr val="tx1"/>
                </a:solidFill>
                <a:latin typeface="+mn-lt"/>
                <a:ea typeface="+mn-ea"/>
                <a:cs typeface="+mn-cs"/>
              </a:rPr>
              <a:t>internationale Bildungsarbeit und strategische Kompetenzentwicklung</a:t>
            </a:r>
            <a:r>
              <a:rPr lang="de-DE" sz="1200" b="0" kern="1200" baseline="0" dirty="0">
                <a:solidFill>
                  <a:schemeClr val="tx1"/>
                </a:solidFill>
                <a:latin typeface="+mn-lt"/>
                <a:ea typeface="+mn-ea"/>
                <a:cs typeface="+mn-cs"/>
              </a:rPr>
              <a:t>. Gemeinsam mit Partnern konzipieren wir Lernprozesse und setzen sie gemeinsam um </a:t>
            </a:r>
            <a:r>
              <a:rPr lang="de-DE" sz="1200" kern="1200" dirty="0">
                <a:solidFill>
                  <a:schemeClr val="tx1"/>
                </a:solidFill>
                <a:effectLst/>
                <a:latin typeface="+mn-lt"/>
                <a:ea typeface="+mn-ea"/>
                <a:cs typeface="+mn-cs"/>
              </a:rPr>
              <a:t>– damit die Leistungsfähigkeit in den Partnerländern langfristig trägt und Projekte nachhaltig wirken.</a:t>
            </a:r>
            <a:endParaRPr lang="de-DE" sz="1200" b="0" kern="1200" baseline="0" dirty="0">
              <a:solidFill>
                <a:schemeClr val="tx1"/>
              </a:solidFill>
              <a:latin typeface="+mn-lt"/>
              <a:ea typeface="+mn-ea"/>
              <a:cs typeface="+mn-cs"/>
            </a:endParaRPr>
          </a:p>
          <a:p>
            <a:pPr>
              <a:spcBef>
                <a:spcPct val="0"/>
              </a:spcBef>
              <a:buFont typeface="Arial" pitchFamily="34" charset="0"/>
              <a:buNone/>
            </a:pPr>
            <a:endParaRPr lang="de-DE" sz="1200" b="0" kern="1200" dirty="0">
              <a:solidFill>
                <a:schemeClr val="tx1"/>
              </a:solidFill>
              <a:latin typeface="+mn-lt"/>
              <a:ea typeface="+mn-ea"/>
              <a:cs typeface="+mn-cs"/>
            </a:endParaRPr>
          </a:p>
          <a:p>
            <a:pPr>
              <a:spcBef>
                <a:spcPct val="0"/>
              </a:spcBef>
              <a:buFont typeface="Arial" pitchFamily="34" charset="0"/>
              <a:buNone/>
            </a:pPr>
            <a:r>
              <a:rPr lang="de-DE" sz="1200" b="0" kern="1200" dirty="0">
                <a:solidFill>
                  <a:schemeClr val="tx1"/>
                </a:solidFill>
                <a:latin typeface="+mn-lt"/>
                <a:ea typeface="+mn-ea"/>
                <a:cs typeface="+mn-cs"/>
              </a:rPr>
              <a:t>Als</a:t>
            </a:r>
            <a:r>
              <a:rPr lang="de-DE" sz="1200" b="1" kern="1200" baseline="0" dirty="0">
                <a:solidFill>
                  <a:schemeClr val="tx1"/>
                </a:solidFill>
                <a:latin typeface="+mn-lt"/>
                <a:ea typeface="+mn-ea"/>
                <a:cs typeface="+mn-cs"/>
              </a:rPr>
              <a:t> </a:t>
            </a:r>
            <a:r>
              <a:rPr lang="de-DE" sz="1200" b="1" kern="1200" dirty="0">
                <a:solidFill>
                  <a:schemeClr val="tx1"/>
                </a:solidFill>
                <a:latin typeface="+mn-lt"/>
                <a:ea typeface="+mn-ea"/>
                <a:cs typeface="+mn-cs"/>
              </a:rPr>
              <a:t>deutsches</a:t>
            </a:r>
            <a:r>
              <a:rPr lang="de-DE" sz="1200" b="1" kern="1200" baseline="0" dirty="0">
                <a:solidFill>
                  <a:schemeClr val="tx1"/>
                </a:solidFill>
                <a:latin typeface="+mn-lt"/>
                <a:ea typeface="+mn-ea"/>
                <a:cs typeface="+mn-cs"/>
              </a:rPr>
              <a:t> Bundesunternehmen ist die GIZ weltweit aktiv.</a:t>
            </a:r>
            <a:endParaRPr lang="de-DE" sz="1200" b="1" kern="1200" dirty="0">
              <a:solidFill>
                <a:schemeClr val="tx1"/>
              </a:solidFill>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r>
              <a:rPr lang="de-DE" dirty="0"/>
              <a:t>Die alleinige Gesellschafterin der GIZ ist die Bundesrepublik Deutschland. Im Innenverhältnis wird die Bundesrepublik durch das Bundesministerium für wirtschaftliche Zusammenarbeit und Entwicklung (BMZ) und das Bundesministerium der Finanzen (BMF) vertreten.</a:t>
            </a: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de-DE" dirty="0"/>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lang="de-DE" b="1" dirty="0"/>
              <a:t>Als gemeinnütziges Bundesunternehmen stehen wir für deutsche und europäische Werte</a:t>
            </a:r>
            <a:r>
              <a:rPr lang="de-DE" dirty="0"/>
              <a:t> und stellen uns den hohen Ansprüchen an Transparenz und Rechenschaftspflicht unserer Auftraggeber. Gemeinsam mit unseren Partnern arbeiten wir flexibel an wirksamen und wirtschaftlichen Lösungen, die Menschen Perspektiven bieten und deren Lebensbedingungen dauerhaft verbessern.</a:t>
            </a: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de-DE" baseline="0" dirty="0"/>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lang="de-DE" baseline="0" dirty="0"/>
              <a:t>Die GIZ ist </a:t>
            </a:r>
            <a:r>
              <a:rPr lang="de-DE" b="1" baseline="0" dirty="0"/>
              <a:t>privatwirtschaftlich organisiert und kann direkt beauftragt </a:t>
            </a:r>
            <a:r>
              <a:rPr lang="de-DE" baseline="0" dirty="0"/>
              <a:t>werden. Aus steuerrechtlicher Perspektive ergeben sich folgende Geschäftsbereiche: neben dem </a:t>
            </a:r>
            <a:r>
              <a:rPr lang="de-DE" baseline="0" dirty="0">
                <a:effectLst/>
              </a:rPr>
              <a:t>g</a:t>
            </a:r>
            <a:r>
              <a:rPr lang="de-DE" dirty="0">
                <a:effectLst/>
              </a:rPr>
              <a:t>emeinnützigen Bereich mit der Bundesregierung als Hauptauftraggeber </a:t>
            </a:r>
            <a:r>
              <a:rPr lang="de-DE" dirty="0"/>
              <a:t>bieten wir internationalen Institutionen, Regierungen weltweit, Stiftungen und international agierenden Unternehmen die Möglichkeit, uns direkt zu beauftragen. Die Betreuung erfolgt durch den Geschäftsbereich </a:t>
            </a:r>
            <a:r>
              <a:rPr lang="de-DE" b="1" dirty="0"/>
              <a:t>GIZ International Services</a:t>
            </a:r>
            <a:r>
              <a:rPr lang="de-DE" b="0" dirty="0"/>
              <a:t>,</a:t>
            </a:r>
            <a:r>
              <a:rPr lang="de-DE" b="0" baseline="0" dirty="0"/>
              <a:t> der </a:t>
            </a:r>
            <a:r>
              <a:rPr lang="de-DE" sz="1200" dirty="0">
                <a:latin typeface="Arial" panose="020B0604020202020204" pitchFamily="34" charset="0"/>
                <a:cs typeface="Arial" panose="020B0604020202020204" pitchFamily="34" charset="0"/>
              </a:rPr>
              <a:t>die Produkte und Dienstleistungen der GIZ all jenen Auftraggebern zur Verfügung stellt, die für diese Leistungen selbst bezahlen. </a:t>
            </a:r>
            <a:endParaRPr lang="de-DE" sz="1200" dirty="0">
              <a:solidFill>
                <a:srgbClr val="FF0000"/>
              </a:solidFill>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de-DE" dirty="0"/>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r>
              <a:rPr lang="de-DE" dirty="0"/>
              <a:t>Der Vorstand ist neben der Gesellschafterin und dem Aufsichtsrat eines der drei gesetzlich vorgeschriebenen Organe einer Gesellschaft mit beschränkter Haftung (GmbH). Vorstandssprecherin der GIZ ist Tanja Gönner. Die GIZ wird geleitet von drei Vorständen: Tanja Gönner</a:t>
            </a:r>
            <a:r>
              <a:rPr lang="de-DE" baseline="0" dirty="0"/>
              <a:t> (Vorstandssprecherin), Ingrid-Gabriele Hoven und Thorsten Schäfer-Gümbel.</a:t>
            </a: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de-DE" b="1" dirty="0"/>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lang="de-DE" dirty="0"/>
              <a:t>Unsere Auftraggeber und Kooperationspartner schenken uns ihr Vertrauen</a:t>
            </a:r>
            <a:r>
              <a:rPr lang="de-DE" b="0" dirty="0"/>
              <a:t>,</a:t>
            </a:r>
            <a:r>
              <a:rPr lang="de-DE" b="1" dirty="0"/>
              <a:t> um Ideen für politische, gesellschaftliche und wirtschaftliche Veränderungen</a:t>
            </a:r>
            <a:r>
              <a:rPr lang="de-DE" dirty="0"/>
              <a:t> mit ihnen gemeinsam zu entwickeln, konkret zu planen und umzusetzen. </a:t>
            </a: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de-DE" baseline="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98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Nachhaltigkeit ist dabei das Leitprinzip unseres Handelns. </a:t>
            </a:r>
            <a:r>
              <a:rPr lang="de-DE" dirty="0"/>
              <a:t>Wir arbeiten in der Überzeugung, dass nur das Zusammenspiel von </a:t>
            </a:r>
            <a:r>
              <a:rPr lang="de-DE" b="1" dirty="0"/>
              <a:t>sozialer Verantwortung, ökologischem Gleichgewicht</a:t>
            </a:r>
            <a:r>
              <a:rPr lang="de-DE" b="1" baseline="0" dirty="0"/>
              <a:t> und </a:t>
            </a:r>
            <a:r>
              <a:rPr lang="de-DE" b="1" dirty="0"/>
              <a:t>wirtschaftlicher Leistungsfähigkeit </a:t>
            </a:r>
            <a:r>
              <a:rPr lang="de-DE" dirty="0"/>
              <a:t>auch künftigen Generationen ein Leben in Sicherheit und Würde ermöglicht.</a:t>
            </a:r>
            <a:endParaRPr lang="de-DE" baseline="0" dirty="0"/>
          </a:p>
          <a:p>
            <a:endParaRPr lang="de-DE" dirty="0"/>
          </a:p>
          <a:p>
            <a:r>
              <a:rPr lang="de-DE" dirty="0"/>
              <a:t>Diese Überzeugung leitet uns in der Arbeit mit unseren Auftraggebern und Partnern, in unserem Umgang miteinander und bei der Gestaltung unseres Unternehmens.</a:t>
            </a:r>
          </a:p>
          <a:p>
            <a:endParaRPr lang="de-DE" dirty="0"/>
          </a:p>
          <a:p>
            <a:r>
              <a:rPr lang="de-DE" dirty="0"/>
              <a:t>Wir erfüllen unsere Aufgaben in diesem Grundverständnis und sind den Werten des Grundgesetzes der Bundesrepublik Deutschland verpflichtet.</a:t>
            </a:r>
          </a:p>
          <a:p>
            <a:endParaRPr lang="de-DE" dirty="0"/>
          </a:p>
          <a:p>
            <a:r>
              <a:rPr lang="de-DE" dirty="0"/>
              <a:t>Insbesondere</a:t>
            </a:r>
          </a:p>
          <a:p>
            <a:r>
              <a:rPr lang="de-DE" dirty="0"/>
              <a:t>- machen wir uns stark für die Achtung der Menschenrechte, Chancengleichheit und Integrität,</a:t>
            </a:r>
          </a:p>
          <a:p>
            <a:r>
              <a:rPr lang="de-DE" dirty="0"/>
              <a:t>- unterstützen wir Rechtsstaatlichkeit und die politische Teilhabe der Bevölkerung, setzen uns auch im eigenen Unternehmen für faire Aushandlungsprozesse ein und</a:t>
            </a:r>
          </a:p>
          <a:p>
            <a:r>
              <a:rPr lang="de-DE" dirty="0"/>
              <a:t>- engagieren uns für eine marktfreundliche, ökologisch und sozial orientierte Wirtschaftsordnung und handeln unternehmerisch verantwortungsvoll.</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26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Die Agenda 2030 für nachhaltige Entwicklung ist der neue übergreifende Rahmen der internationalen Zusammenarbeit und gibt die nationale und internationale politische Orientierung für nachhaltige Entwicklung vor.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   Die 17 globalen</a:t>
            </a:r>
            <a:r>
              <a:rPr lang="de-DE" baseline="0" dirty="0"/>
              <a:t> </a:t>
            </a:r>
            <a:r>
              <a:rPr lang="de-DE" dirty="0"/>
              <a:t>Ziele für nachhaltige Entwicklung (und</a:t>
            </a:r>
            <a:r>
              <a:rPr lang="de-DE" baseline="0" dirty="0"/>
              <a:t> 169 Unterziele) (</a:t>
            </a:r>
            <a:r>
              <a:rPr lang="de-DE" baseline="0" dirty="0" err="1"/>
              <a:t>Sustainable</a:t>
            </a:r>
            <a:r>
              <a:rPr lang="de-DE" baseline="0" dirty="0"/>
              <a:t> Development Goals SDG) </a:t>
            </a:r>
            <a:r>
              <a:rPr lang="de-DE" dirty="0"/>
              <a:t>der Agenda 2030 richten sich gleichermaßen an alle Staaten der Weltgemeinschaft.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Sie geben </a:t>
            </a:r>
            <a:r>
              <a:rPr lang="de-DE" sz="1200" b="0" i="0" u="none" strike="noStrike" kern="1200" baseline="0" dirty="0">
                <a:solidFill>
                  <a:schemeClr val="tx1"/>
                </a:solidFill>
                <a:latin typeface="Arial"/>
                <a:ea typeface="Arial"/>
                <a:cs typeface="Arial"/>
                <a:sym typeface="Arial" panose="020B0604020202020204" pitchFamily="34" charset="0"/>
              </a:rPr>
              <a:t>den Anstoß zu Maßnahmen, die für die Menschheit und ihren Planeten von entscheidender Bedeutung sind.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Die</a:t>
            </a:r>
            <a:r>
              <a:rPr lang="de-DE" baseline="0" dirty="0"/>
              <a:t> </a:t>
            </a:r>
            <a:r>
              <a:rPr lang="de-DE" dirty="0"/>
              <a:t>Agenda 2030 und die SDGs dienen als Referenzrahmen für die Arbeit der GIZ weltweit.</a:t>
            </a:r>
            <a:r>
              <a:rPr lang="de-DE" sz="1200" b="0" i="0" u="none" strike="noStrike" kern="1200" baseline="0" dirty="0">
                <a:solidFill>
                  <a:schemeClr val="tx1"/>
                </a:solidFill>
                <a:latin typeface="Arial"/>
                <a:ea typeface="Arial"/>
                <a:cs typeface="Arial"/>
                <a:sym typeface="Arial" panose="020B060402020202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Arial"/>
                <a:ea typeface="Arial"/>
                <a:cs typeface="Arial"/>
                <a:sym typeface="Arial" panose="020B0604020202020204" pitchFamily="34" charset="0"/>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DE" dirty="0"/>
          </a:p>
          <a:p>
            <a:endParaRPr lang="de-DE" dirty="0"/>
          </a:p>
          <a:p>
            <a:endParaRPr lang="de-DE" dirty="0"/>
          </a:p>
          <a:p>
            <a:r>
              <a:rPr lang="de-DE" dirty="0"/>
              <a:t>Link zu „Die GIZ und die Agenda</a:t>
            </a:r>
            <a:r>
              <a:rPr lang="de-DE" baseline="0" dirty="0"/>
              <a:t> 2030“: https://www.giz.de/de/ueber_die_giz/40669.html</a:t>
            </a:r>
            <a:endParaRPr lang="de-DE" dirty="0"/>
          </a:p>
          <a:p>
            <a:r>
              <a:rPr lang="de-DE" dirty="0"/>
              <a:t>___</a:t>
            </a:r>
          </a:p>
          <a:p>
            <a:r>
              <a:rPr lang="de-DE" b="1" dirty="0"/>
              <a:t>Mit unserer Arbeit wollen wir weltweit einen Beitrag zur Umsetzung der Agenda 2030 leisten.</a:t>
            </a:r>
          </a:p>
          <a:p>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Ziele sind zum Beispiel: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b="0" i="0" u="none" strike="noStrike" kern="1200" baseline="0" dirty="0">
                <a:solidFill>
                  <a:schemeClr val="tx1"/>
                </a:solidFill>
                <a:latin typeface="Arial"/>
                <a:ea typeface="Arial"/>
                <a:cs typeface="Arial"/>
                <a:sym typeface="Arial" panose="020B0604020202020204" pitchFamily="34" charset="0"/>
              </a:rPr>
              <a:t>Ziel 1. Armut in jeder Form und überall beenden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b="0" i="0" u="none" strike="noStrike" kern="1200" baseline="0" dirty="0">
                <a:solidFill>
                  <a:schemeClr val="tx1"/>
                </a:solidFill>
                <a:latin typeface="Arial"/>
                <a:ea typeface="Arial"/>
                <a:cs typeface="Arial"/>
                <a:sym typeface="Arial" panose="020B0604020202020204" pitchFamily="34" charset="0"/>
              </a:rPr>
              <a:t>Ziel 8. Dauerhaftes, breitenwirksames und nachhaltiges Wirtschaftswachstum, produktive Vollbeschäftigung und menschenwürdige Arbeit für alle fördern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b="0" i="0" u="none" strike="noStrike" kern="1200" baseline="0" dirty="0">
                <a:solidFill>
                  <a:schemeClr val="tx1"/>
                </a:solidFill>
                <a:latin typeface="Arial"/>
                <a:ea typeface="Arial"/>
                <a:cs typeface="Arial"/>
                <a:sym typeface="Arial" panose="020B0604020202020204" pitchFamily="34" charset="0"/>
              </a:rPr>
              <a:t>Ziel 13. Umgehend Maßnahmen zur Bekämpfung des Klimawandels und seiner Auswirkungen ergreifen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b="0" i="0" u="none" strike="noStrike" kern="1200" baseline="0" dirty="0">
                <a:solidFill>
                  <a:schemeClr val="tx1"/>
                </a:solidFill>
                <a:latin typeface="Arial"/>
                <a:ea typeface="Arial"/>
                <a:cs typeface="Arial"/>
                <a:sym typeface="Arial" panose="020B0604020202020204" pitchFamily="34" charset="0"/>
              </a:rPr>
              <a:t>Ziel 16. Friedliche und inklusive Gesellschaften für eine nachhaltige Entwicklung fördern, allen Menschen Zugang zur Justiz ermöglichen und leistungsfähige, rechenschaftspflichtige und inklusive Institutionen auf allen Ebenen aufbauen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Arial"/>
                <a:ea typeface="Arial"/>
                <a:cs typeface="Arial"/>
                <a:sym typeface="Arial" panose="020B0604020202020204" pitchFamily="34" charset="0"/>
              </a:rPr>
              <a:t>http://www.un.org/Depts/german/gv-70/band1/ar70001.pdf</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Arial"/>
                <a:ea typeface="Arial"/>
                <a:cs typeface="Arial"/>
                <a:sym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Arial"/>
                <a:ea typeface="Arial"/>
                <a:cs typeface="Arial"/>
                <a:sym typeface="Arial" panose="020B0604020202020204" pitchFamily="34" charset="0"/>
              </a:rPr>
              <a:t>Alle Ziele (als Hintergrundinfo):</a:t>
            </a:r>
          </a:p>
          <a:p>
            <a:r>
              <a:rPr lang="de-DE" sz="1200" b="0" i="0" u="none" strike="noStrike" kern="1200" baseline="0" dirty="0">
                <a:solidFill>
                  <a:schemeClr val="tx1"/>
                </a:solidFill>
                <a:latin typeface="Arial"/>
                <a:ea typeface="Arial"/>
                <a:cs typeface="Arial"/>
                <a:sym typeface="Arial" panose="020B0604020202020204" pitchFamily="34" charset="0"/>
              </a:rPr>
              <a:t>Ziel 1. Armut in jeder Form und überall beenden 	</a:t>
            </a:r>
          </a:p>
          <a:p>
            <a:r>
              <a:rPr lang="de-DE" sz="1200" b="0" i="0" u="none" strike="noStrike" kern="1200" baseline="0" dirty="0">
                <a:solidFill>
                  <a:schemeClr val="tx1"/>
                </a:solidFill>
                <a:latin typeface="Arial"/>
                <a:ea typeface="Arial"/>
                <a:cs typeface="Arial"/>
                <a:sym typeface="Arial" panose="020B0604020202020204" pitchFamily="34" charset="0"/>
              </a:rPr>
              <a:t>Ziel 2. Den Hunger beenden, Ernährungssicherheit und eine bessere Ernährung erreichen und eine nachhaltige Landwirtschaft fördern </a:t>
            </a:r>
          </a:p>
          <a:p>
            <a:r>
              <a:rPr lang="de-DE" sz="1200" b="0" i="0" u="none" strike="noStrike" kern="1200" baseline="0" dirty="0">
                <a:solidFill>
                  <a:schemeClr val="tx1"/>
                </a:solidFill>
                <a:latin typeface="Arial"/>
                <a:ea typeface="Arial"/>
                <a:cs typeface="Arial"/>
                <a:sym typeface="Arial" panose="020B0604020202020204" pitchFamily="34" charset="0"/>
              </a:rPr>
              <a:t>Ziel 3. Ein gesundes Leben für alle Menschen jeden Alters gewährleisten und ihr Wohlergehen fördern 	</a:t>
            </a:r>
          </a:p>
          <a:p>
            <a:r>
              <a:rPr lang="de-DE" sz="1200" b="0" i="0" u="none" strike="noStrike" kern="1200" baseline="0" dirty="0">
                <a:solidFill>
                  <a:schemeClr val="tx1"/>
                </a:solidFill>
                <a:latin typeface="Arial"/>
                <a:ea typeface="Arial"/>
                <a:cs typeface="Arial"/>
                <a:sym typeface="Arial" panose="020B0604020202020204" pitchFamily="34" charset="0"/>
              </a:rPr>
              <a:t>Ziel 4. Inklusive, gleichberechtigte und hochwertige Bildung gewährleisten und Möglichkeiten lebenslangen Lernens für alle fördern 	</a:t>
            </a:r>
          </a:p>
          <a:p>
            <a:r>
              <a:rPr lang="de-DE" sz="1200" b="0" i="0" u="none" strike="noStrike" kern="1200" baseline="0" dirty="0">
                <a:solidFill>
                  <a:schemeClr val="tx1"/>
                </a:solidFill>
                <a:latin typeface="Arial"/>
                <a:ea typeface="Arial"/>
                <a:cs typeface="Arial"/>
                <a:sym typeface="Arial" panose="020B0604020202020204" pitchFamily="34" charset="0"/>
              </a:rPr>
              <a:t>Ziel 5. Geschlechtergleichstellung erreichen und alle Frauen und Mädchen zur Selbstbestimmung befähigen 	</a:t>
            </a:r>
          </a:p>
          <a:p>
            <a:r>
              <a:rPr lang="de-DE" sz="1200" b="0" i="0" u="none" strike="noStrike" kern="1200" baseline="0" dirty="0">
                <a:solidFill>
                  <a:schemeClr val="tx1"/>
                </a:solidFill>
                <a:latin typeface="Arial"/>
                <a:ea typeface="Arial"/>
                <a:cs typeface="Arial"/>
                <a:sym typeface="Arial" panose="020B0604020202020204" pitchFamily="34" charset="0"/>
              </a:rPr>
              <a:t>Ziel 6. Verfügbarkeit und nachhaltige Bewirtschaftung von Wasser und Sanitärversorgung für alle gewährleisten 	</a:t>
            </a:r>
          </a:p>
          <a:p>
            <a:r>
              <a:rPr lang="de-DE" sz="1200" b="0" i="0" u="none" strike="noStrike" kern="1200" baseline="0" dirty="0">
                <a:solidFill>
                  <a:schemeClr val="tx1"/>
                </a:solidFill>
                <a:latin typeface="Arial"/>
                <a:ea typeface="Arial"/>
                <a:cs typeface="Arial"/>
                <a:sym typeface="Arial" panose="020B0604020202020204" pitchFamily="34" charset="0"/>
              </a:rPr>
              <a:t>Ziel 7. Zugang zu bezahlbarer, verlässlicher, nachhaltiger und moderner Energie für alle sichern 	</a:t>
            </a:r>
          </a:p>
          <a:p>
            <a:r>
              <a:rPr lang="de-DE" sz="1200" b="0" i="0" u="none" strike="noStrike" kern="1200" baseline="0" dirty="0">
                <a:solidFill>
                  <a:schemeClr val="tx1"/>
                </a:solidFill>
                <a:latin typeface="Arial"/>
                <a:ea typeface="Arial"/>
                <a:cs typeface="Arial"/>
                <a:sym typeface="Arial" panose="020B0604020202020204" pitchFamily="34" charset="0"/>
              </a:rPr>
              <a:t>Ziel 8. Dauerhaftes, breitenwirksames und nachhaltiges Wirtschaftswachstum, produktive Vollbeschäftigung und menschenwürdige Arbeit für alle fördern Ziel 9. Eine widerstandsfähige Infrastruktur aufbauen, breitenwirksame und nachhaltige Industrialisierung fördern und Innovationen unterstützen 	</a:t>
            </a:r>
          </a:p>
          <a:p>
            <a:r>
              <a:rPr lang="de-DE" sz="1200" b="0" i="0" u="none" strike="noStrike" kern="1200" baseline="0" dirty="0">
                <a:solidFill>
                  <a:schemeClr val="tx1"/>
                </a:solidFill>
                <a:latin typeface="Arial"/>
                <a:ea typeface="Arial"/>
                <a:cs typeface="Arial"/>
                <a:sym typeface="Arial" panose="020B0604020202020204" pitchFamily="34" charset="0"/>
              </a:rPr>
              <a:t>Ziel 10. Ungleichheit in und zwischen Ländern verringern 	</a:t>
            </a:r>
          </a:p>
          <a:p>
            <a:r>
              <a:rPr lang="de-DE" sz="1200" b="0" i="0" u="none" strike="noStrike" kern="1200" baseline="0" dirty="0">
                <a:solidFill>
                  <a:schemeClr val="tx1"/>
                </a:solidFill>
                <a:latin typeface="Arial"/>
                <a:ea typeface="Arial"/>
                <a:cs typeface="Arial"/>
                <a:sym typeface="Arial" panose="020B0604020202020204" pitchFamily="34" charset="0"/>
              </a:rPr>
              <a:t>Ziel 11. Städte und Siedlungen inklusiv, sicher, widerstandsfähig und nachhaltig gestalten 	</a:t>
            </a:r>
          </a:p>
          <a:p>
            <a:r>
              <a:rPr lang="de-DE" sz="1200" b="0" i="0" u="none" strike="noStrike" kern="1200" baseline="0" dirty="0">
                <a:solidFill>
                  <a:schemeClr val="tx1"/>
                </a:solidFill>
                <a:latin typeface="Arial"/>
                <a:ea typeface="Arial"/>
                <a:cs typeface="Arial"/>
                <a:sym typeface="Arial" panose="020B0604020202020204" pitchFamily="34" charset="0"/>
              </a:rPr>
              <a:t>Ziel 12. Nachhaltige Konsum- und Produktionsmuster sicherstellen 	</a:t>
            </a:r>
          </a:p>
          <a:p>
            <a:r>
              <a:rPr lang="de-DE" sz="1200" b="0" i="0" u="none" strike="noStrike" kern="1200" baseline="0" dirty="0">
                <a:solidFill>
                  <a:schemeClr val="tx1"/>
                </a:solidFill>
                <a:latin typeface="Arial"/>
                <a:ea typeface="Arial"/>
                <a:cs typeface="Arial"/>
                <a:sym typeface="Arial" panose="020B0604020202020204" pitchFamily="34" charset="0"/>
              </a:rPr>
              <a:t>Ziel 13. Umgehend Maßnahmen zur Bekämpfung des Klimawandels und seiner Auswirkungen ergreifen 	</a:t>
            </a:r>
          </a:p>
          <a:p>
            <a:r>
              <a:rPr lang="de-DE" sz="1200" b="0" i="0" u="none" strike="noStrike" kern="1200" baseline="0" dirty="0">
                <a:solidFill>
                  <a:schemeClr val="tx1"/>
                </a:solidFill>
                <a:latin typeface="Arial"/>
                <a:ea typeface="Arial"/>
                <a:cs typeface="Arial"/>
                <a:sym typeface="Arial" panose="020B0604020202020204" pitchFamily="34" charset="0"/>
              </a:rPr>
              <a:t>Ziel 14. Ozeane, Meere und Meeresressourcen im Sinne nachhaltiger Entwicklung erhalten und nachhaltig nutzen 	</a:t>
            </a:r>
          </a:p>
          <a:p>
            <a:r>
              <a:rPr lang="de-DE" sz="1200" b="0" i="0" u="none" strike="noStrike" kern="1200" baseline="0" dirty="0">
                <a:solidFill>
                  <a:schemeClr val="tx1"/>
                </a:solidFill>
                <a:latin typeface="Arial"/>
                <a:ea typeface="Arial"/>
                <a:cs typeface="Arial"/>
                <a:sym typeface="Arial" panose="020B0604020202020204" pitchFamily="34" charset="0"/>
              </a:rPr>
              <a:t>Ziel 15. Landökosysteme schützen, wiederherstellen und ihre nachhaltige Nutzung fördern, Wälder nachhaltig bewirtschaften, Wüstenbildung bekämpfen, Bodendegradation beenden und umkehren und dem Verlust der biologischen Vielfalt ein Ende setzen 	</a:t>
            </a:r>
          </a:p>
          <a:p>
            <a:r>
              <a:rPr lang="de-DE" sz="1200" b="0" i="0" u="none" strike="noStrike" kern="1200" baseline="0" dirty="0">
                <a:solidFill>
                  <a:schemeClr val="tx1"/>
                </a:solidFill>
                <a:latin typeface="Arial"/>
                <a:ea typeface="Arial"/>
                <a:cs typeface="Arial"/>
                <a:sym typeface="Arial" panose="020B0604020202020204" pitchFamily="34" charset="0"/>
              </a:rPr>
              <a:t>Ziel 16. Friedliche und inklusive Gesellschaften für eine nachhaltige Entwicklung fördern, allen Menschen Zugang zur Justiz ermöglichen und leistungsfähige, rechenschaftspflichtige und inklusive Institutionen auf allen Ebenen aufbauen 	</a:t>
            </a:r>
          </a:p>
          <a:p>
            <a:r>
              <a:rPr lang="de-DE" sz="1200" b="0" i="0" u="none" strike="noStrike" kern="1200" baseline="0" dirty="0">
                <a:solidFill>
                  <a:schemeClr val="tx1"/>
                </a:solidFill>
                <a:latin typeface="Arial"/>
                <a:ea typeface="Arial"/>
                <a:cs typeface="Arial"/>
                <a:sym typeface="Arial" panose="020B0604020202020204" pitchFamily="34" charset="0"/>
              </a:rPr>
              <a:t>Ziel 17. Umsetzungsmittel stärken und die Globale Partnerschaft für nachhaltige Entwicklung mit neuem Leben erfüllen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r>
              <a:rPr lang="de-DE" dirty="0"/>
              <a:t>___</a:t>
            </a:r>
          </a:p>
          <a:p>
            <a:r>
              <a:rPr lang="de-DE" dirty="0"/>
              <a:t>Information für Vortragende:</a:t>
            </a:r>
          </a:p>
          <a:p>
            <a:r>
              <a:rPr lang="de-DE" dirty="0"/>
              <a:t>Die</a:t>
            </a:r>
            <a:r>
              <a:rPr lang="de-DE" baseline="0" dirty="0"/>
              <a:t> vier großen Ziele können individuell angepasst werden</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kern="1200" baseline="0" dirty="0">
              <a:solidFill>
                <a:schemeClr val="tx1"/>
              </a:solidFill>
              <a:latin typeface="Arial"/>
              <a:ea typeface="Arial"/>
              <a:cs typeface="Arial"/>
              <a:sym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45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Die Erfahrung und Kompetenzen</a:t>
            </a:r>
            <a:r>
              <a:rPr lang="de-DE" b="1" baseline="0" dirty="0"/>
              <a:t> haben wir </a:t>
            </a:r>
            <a:r>
              <a:rPr lang="de-DE" b="1" dirty="0"/>
              <a:t>in den unterschiedlichsten Themenfeldern: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Globale Gesundheit und Soziale Entwicklung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Umwelt und Klima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Wirtschaft und Beschäftigung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Digitalisierung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Sicherheit, Wiederaufbau, Frieden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Ländliche Entwicklung</a:t>
            </a:r>
          </a:p>
          <a:p>
            <a:pPr marL="171450" indent="-171450">
              <a:buFontTx/>
              <a:buChar char="-"/>
            </a:pPr>
            <a:r>
              <a:rPr lang="de-DE" baseline="0" dirty="0"/>
              <a:t>Nachhaltige Infrastruktur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Staat und Demokratie</a:t>
            </a:r>
          </a:p>
          <a:p>
            <a:pPr marL="171450" indent="-171450">
              <a:buFontTx/>
              <a:buChar char="-"/>
            </a:pPr>
            <a:endParaRPr lang="de-DE" baseline="0" dirty="0"/>
          </a:p>
          <a:p>
            <a:pPr marL="171450" indent="-171450">
              <a:buFontTx/>
              <a:buChar char="-"/>
            </a:pPr>
            <a:endParaRPr lang="de-DE" baseline="0" dirty="0"/>
          </a:p>
          <a:p>
            <a:pPr marL="0" indent="0">
              <a:buFontTx/>
              <a:buNone/>
            </a:pPr>
            <a:endParaRPr lang="de-DE" baseline="0" dirty="0"/>
          </a:p>
          <a:p>
            <a:pPr marL="0" indent="0">
              <a:buFontTx/>
              <a:buNone/>
            </a:pPr>
            <a:endParaRPr lang="de-DE" baseline="0" dirty="0"/>
          </a:p>
          <a:p>
            <a:pPr marL="0" indent="0">
              <a:buFontTx/>
              <a:buNone/>
            </a:pPr>
            <a:r>
              <a:rPr lang="de-DE" baseline="0" dirty="0"/>
              <a:t>Weitere Infos zur Fachexpertise: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u="sng" baseline="0" dirty="0"/>
              <a:t>https://www.giz.de/fachexpertise/html/fachexpertise.html</a:t>
            </a:r>
          </a:p>
          <a:p>
            <a:pPr marL="0" indent="0">
              <a:buFontTx/>
              <a:buNone/>
            </a:pPr>
            <a:endParaRPr lang="de-DE" baseline="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018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mailto:contact@openimis.org"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file:///V:\jobs\Conwalls\2017_09_19%20GIZ\Movies\2016_GIZ_Kurzfilm_deutsch_20MB.mp4" TargetMode="External"/><Relationship Id="rId1" Type="http://schemas.microsoft.com/office/2007/relationships/media" Target="file:///V:\jobs\Conwalls\2017_09_19%20GIZ\Movies\2016_GIZ_Kurzfilm_deutsch_20MB.mp4"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8" Type="http://schemas.openxmlformats.org/officeDocument/2006/relationships/hyperlink" Target="Movies/deutsch/04.pptx" TargetMode="External"/><Relationship Id="rId13" Type="http://schemas.openxmlformats.org/officeDocument/2006/relationships/image" Target="../media/image21.jpeg"/><Relationship Id="rId18" Type="http://schemas.openxmlformats.org/officeDocument/2006/relationships/hyperlink" Target="Movies/deutsch/09.pptx" TargetMode="External"/><Relationship Id="rId26" Type="http://schemas.openxmlformats.org/officeDocument/2006/relationships/hyperlink" Target="Movies/deutsch/13.pptx" TargetMode="External"/><Relationship Id="rId39" Type="http://schemas.openxmlformats.org/officeDocument/2006/relationships/image" Target="../media/image34.jpeg"/><Relationship Id="rId3" Type="http://schemas.openxmlformats.org/officeDocument/2006/relationships/image" Target="../media/image16.jpeg"/><Relationship Id="rId21" Type="http://schemas.openxmlformats.org/officeDocument/2006/relationships/image" Target="../media/image25.jpeg"/><Relationship Id="rId34" Type="http://schemas.openxmlformats.org/officeDocument/2006/relationships/hyperlink" Target="Movies/deutsch/17.pptx" TargetMode="External"/><Relationship Id="rId7" Type="http://schemas.openxmlformats.org/officeDocument/2006/relationships/image" Target="../media/image18.jpeg"/><Relationship Id="rId12" Type="http://schemas.openxmlformats.org/officeDocument/2006/relationships/hyperlink" Target="Movies/deutsch/06.pptx" TargetMode="External"/><Relationship Id="rId17" Type="http://schemas.openxmlformats.org/officeDocument/2006/relationships/image" Target="../media/image23.jpeg"/><Relationship Id="rId25" Type="http://schemas.openxmlformats.org/officeDocument/2006/relationships/image" Target="../media/image27.jpeg"/><Relationship Id="rId33" Type="http://schemas.openxmlformats.org/officeDocument/2006/relationships/image" Target="../media/image31.jpeg"/><Relationship Id="rId38" Type="http://schemas.openxmlformats.org/officeDocument/2006/relationships/hyperlink" Target="Movies/deutsch/19.pptx" TargetMode="External"/><Relationship Id="rId2" Type="http://schemas.openxmlformats.org/officeDocument/2006/relationships/hyperlink" Target="Movies/deutsch/01.pptx" TargetMode="External"/><Relationship Id="rId16" Type="http://schemas.openxmlformats.org/officeDocument/2006/relationships/hyperlink" Target="Movies/deutsch/08.pptx" TargetMode="External"/><Relationship Id="rId20" Type="http://schemas.openxmlformats.org/officeDocument/2006/relationships/hyperlink" Target="Movies/deutsch/10.pptx" TargetMode="External"/><Relationship Id="rId29" Type="http://schemas.openxmlformats.org/officeDocument/2006/relationships/image" Target="../media/image29.jpeg"/><Relationship Id="rId41"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hyperlink" Target="Movies/deutsch/03.pptx" TargetMode="External"/><Relationship Id="rId11" Type="http://schemas.openxmlformats.org/officeDocument/2006/relationships/image" Target="../media/image20.jpeg"/><Relationship Id="rId24" Type="http://schemas.openxmlformats.org/officeDocument/2006/relationships/hyperlink" Target="Movies/deutsch/12.pptx" TargetMode="External"/><Relationship Id="rId32" Type="http://schemas.openxmlformats.org/officeDocument/2006/relationships/hyperlink" Target="Movies/deutsch/16.pptx" TargetMode="External"/><Relationship Id="rId37" Type="http://schemas.openxmlformats.org/officeDocument/2006/relationships/image" Target="../media/image33.jpeg"/><Relationship Id="rId40" Type="http://schemas.openxmlformats.org/officeDocument/2006/relationships/hyperlink" Target="Movies/deutsch/20.pptx" TargetMode="External"/><Relationship Id="rId5" Type="http://schemas.openxmlformats.org/officeDocument/2006/relationships/image" Target="../media/image17.jpeg"/><Relationship Id="rId15" Type="http://schemas.openxmlformats.org/officeDocument/2006/relationships/image" Target="../media/image22.jpeg"/><Relationship Id="rId23" Type="http://schemas.openxmlformats.org/officeDocument/2006/relationships/image" Target="../media/image26.jpeg"/><Relationship Id="rId28" Type="http://schemas.openxmlformats.org/officeDocument/2006/relationships/hyperlink" Target="Movies/deutsch/14.pptx" TargetMode="External"/><Relationship Id="rId36" Type="http://schemas.openxmlformats.org/officeDocument/2006/relationships/hyperlink" Target="Movies/deutsch/18.pptx" TargetMode="External"/><Relationship Id="rId10" Type="http://schemas.openxmlformats.org/officeDocument/2006/relationships/hyperlink" Target="Movies/deutsch/05.pptx" TargetMode="External"/><Relationship Id="rId19" Type="http://schemas.openxmlformats.org/officeDocument/2006/relationships/image" Target="../media/image24.jpeg"/><Relationship Id="rId31" Type="http://schemas.openxmlformats.org/officeDocument/2006/relationships/image" Target="../media/image30.jpeg"/><Relationship Id="rId4" Type="http://schemas.openxmlformats.org/officeDocument/2006/relationships/hyperlink" Target="Movies/deutsch/02.pptx" TargetMode="External"/><Relationship Id="rId9" Type="http://schemas.openxmlformats.org/officeDocument/2006/relationships/image" Target="../media/image19.jpeg"/><Relationship Id="rId14" Type="http://schemas.openxmlformats.org/officeDocument/2006/relationships/hyperlink" Target="Movies/deutsch/07.pptx" TargetMode="External"/><Relationship Id="rId22" Type="http://schemas.openxmlformats.org/officeDocument/2006/relationships/hyperlink" Target="Movies/deutsch/11.pptx" TargetMode="External"/><Relationship Id="rId27" Type="http://schemas.openxmlformats.org/officeDocument/2006/relationships/image" Target="../media/image28.jpeg"/><Relationship Id="rId30" Type="http://schemas.openxmlformats.org/officeDocument/2006/relationships/hyperlink" Target="Movies/deutsch/15.pptx" TargetMode="External"/><Relationship Id="rId35" Type="http://schemas.openxmlformats.org/officeDocument/2006/relationships/image" Target="../media/image32.jpeg"/></Relationships>
</file>

<file path=ppt/slideLayouts/_rels/slideLayout36.xml.rels><?xml version="1.0" encoding="UTF-8" standalone="yes"?>
<Relationships xmlns="http://schemas.openxmlformats.org/package/2006/relationships"><Relationship Id="rId8" Type="http://schemas.openxmlformats.org/officeDocument/2006/relationships/hyperlink" Target="Movies/englisch/04.pptx" TargetMode="External"/><Relationship Id="rId13" Type="http://schemas.openxmlformats.org/officeDocument/2006/relationships/image" Target="../media/image21.jpeg"/><Relationship Id="rId18" Type="http://schemas.openxmlformats.org/officeDocument/2006/relationships/hyperlink" Target="Movies/englisch/09.pptx" TargetMode="External"/><Relationship Id="rId26" Type="http://schemas.openxmlformats.org/officeDocument/2006/relationships/hyperlink" Target="Movies/englisch/13.pptx" TargetMode="External"/><Relationship Id="rId39" Type="http://schemas.openxmlformats.org/officeDocument/2006/relationships/image" Target="../media/image34.jpeg"/><Relationship Id="rId3" Type="http://schemas.openxmlformats.org/officeDocument/2006/relationships/image" Target="../media/image16.jpeg"/><Relationship Id="rId21" Type="http://schemas.openxmlformats.org/officeDocument/2006/relationships/image" Target="../media/image25.jpeg"/><Relationship Id="rId34" Type="http://schemas.openxmlformats.org/officeDocument/2006/relationships/hyperlink" Target="Movies/englisch/17.pptx" TargetMode="External"/><Relationship Id="rId7" Type="http://schemas.openxmlformats.org/officeDocument/2006/relationships/image" Target="../media/image18.jpeg"/><Relationship Id="rId12" Type="http://schemas.openxmlformats.org/officeDocument/2006/relationships/hyperlink" Target="Movies/englisch/06.pptx" TargetMode="External"/><Relationship Id="rId17" Type="http://schemas.openxmlformats.org/officeDocument/2006/relationships/image" Target="../media/image23.jpeg"/><Relationship Id="rId25" Type="http://schemas.openxmlformats.org/officeDocument/2006/relationships/image" Target="../media/image27.jpeg"/><Relationship Id="rId33" Type="http://schemas.openxmlformats.org/officeDocument/2006/relationships/image" Target="../media/image31.jpeg"/><Relationship Id="rId38" Type="http://schemas.openxmlformats.org/officeDocument/2006/relationships/hyperlink" Target="Movies/englisch/19.pptx" TargetMode="External"/><Relationship Id="rId2" Type="http://schemas.openxmlformats.org/officeDocument/2006/relationships/hyperlink" Target="Movies/englisch/01.pptx" TargetMode="External"/><Relationship Id="rId16" Type="http://schemas.openxmlformats.org/officeDocument/2006/relationships/hyperlink" Target="Movies/englisch/08.pptx" TargetMode="External"/><Relationship Id="rId20" Type="http://schemas.openxmlformats.org/officeDocument/2006/relationships/hyperlink" Target="Movies/englisch/10.pptx" TargetMode="External"/><Relationship Id="rId29" Type="http://schemas.openxmlformats.org/officeDocument/2006/relationships/image" Target="../media/image29.jpeg"/><Relationship Id="rId41"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hyperlink" Target="Movies/englisch/03.pptx" TargetMode="External"/><Relationship Id="rId11" Type="http://schemas.openxmlformats.org/officeDocument/2006/relationships/image" Target="../media/image20.jpeg"/><Relationship Id="rId24" Type="http://schemas.openxmlformats.org/officeDocument/2006/relationships/hyperlink" Target="Movies/englisch/12.pptx" TargetMode="External"/><Relationship Id="rId32" Type="http://schemas.openxmlformats.org/officeDocument/2006/relationships/hyperlink" Target="Movies/englisch/16.pptx" TargetMode="External"/><Relationship Id="rId37" Type="http://schemas.openxmlformats.org/officeDocument/2006/relationships/image" Target="../media/image33.jpeg"/><Relationship Id="rId40" Type="http://schemas.openxmlformats.org/officeDocument/2006/relationships/hyperlink" Target="Movies/englisch/20.pptx" TargetMode="External"/><Relationship Id="rId5" Type="http://schemas.openxmlformats.org/officeDocument/2006/relationships/image" Target="../media/image17.jpeg"/><Relationship Id="rId15" Type="http://schemas.openxmlformats.org/officeDocument/2006/relationships/image" Target="../media/image22.jpeg"/><Relationship Id="rId23" Type="http://schemas.openxmlformats.org/officeDocument/2006/relationships/image" Target="../media/image26.jpeg"/><Relationship Id="rId28" Type="http://schemas.openxmlformats.org/officeDocument/2006/relationships/hyperlink" Target="Movies/englisch/14.pptx" TargetMode="External"/><Relationship Id="rId36" Type="http://schemas.openxmlformats.org/officeDocument/2006/relationships/hyperlink" Target="Movies/englisch/18.pptx" TargetMode="External"/><Relationship Id="rId10" Type="http://schemas.openxmlformats.org/officeDocument/2006/relationships/hyperlink" Target="Movies/englisch/05.pptx" TargetMode="External"/><Relationship Id="rId19" Type="http://schemas.openxmlformats.org/officeDocument/2006/relationships/image" Target="../media/image24.jpeg"/><Relationship Id="rId31" Type="http://schemas.openxmlformats.org/officeDocument/2006/relationships/image" Target="../media/image30.jpeg"/><Relationship Id="rId4" Type="http://schemas.openxmlformats.org/officeDocument/2006/relationships/hyperlink" Target="Movies/englisch/02.pptx" TargetMode="External"/><Relationship Id="rId9" Type="http://schemas.openxmlformats.org/officeDocument/2006/relationships/image" Target="../media/image19.jpeg"/><Relationship Id="rId14" Type="http://schemas.openxmlformats.org/officeDocument/2006/relationships/hyperlink" Target="Movies/englisch/07.pptx" TargetMode="External"/><Relationship Id="rId22" Type="http://schemas.openxmlformats.org/officeDocument/2006/relationships/hyperlink" Target="Movies/englisch/11.pptx" TargetMode="External"/><Relationship Id="rId27" Type="http://schemas.openxmlformats.org/officeDocument/2006/relationships/image" Target="../media/image28.jpeg"/><Relationship Id="rId30" Type="http://schemas.openxmlformats.org/officeDocument/2006/relationships/hyperlink" Target="Movies/englisch/15.pptx" TargetMode="External"/><Relationship Id="rId35" Type="http://schemas.openxmlformats.org/officeDocument/2006/relationships/image" Target="../media/image3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4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jp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44.png"/></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8.jp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8.jp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4.png"/></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50.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3.xml"/><Relationship Id="rId5" Type="http://schemas.openxmlformats.org/officeDocument/2006/relationships/image" Target="../media/image48.jpg"/><Relationship Id="rId4" Type="http://schemas.openxmlformats.org/officeDocument/2006/relationships/image" Target="../media/image4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jpg"/><Relationship Id="rId1" Type="http://schemas.openxmlformats.org/officeDocument/2006/relationships/slideMaster" Target="../slideMasters/slideMaster3.xml"/><Relationship Id="rId4" Type="http://schemas.openxmlformats.org/officeDocument/2006/relationships/image" Target="../media/image5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jpg"/><Relationship Id="rId1" Type="http://schemas.openxmlformats.org/officeDocument/2006/relationships/slideMaster" Target="../slideMasters/slideMaster3.xml"/><Relationship Id="rId4" Type="http://schemas.openxmlformats.org/officeDocument/2006/relationships/image" Target="../media/image5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jpg"/><Relationship Id="rId1" Type="http://schemas.openxmlformats.org/officeDocument/2006/relationships/slideMaster" Target="../slideMasters/slideMaster3.xml"/><Relationship Id="rId4" Type="http://schemas.openxmlformats.org/officeDocument/2006/relationships/image" Target="../media/image5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4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0F6B5C5-01C5-B847-864E-8803BE37731D}"/>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ctrTitle"/>
          </p:nvPr>
        </p:nvSpPr>
        <p:spPr>
          <a:xfrm>
            <a:off x="952499" y="2120629"/>
            <a:ext cx="10563225" cy="1389333"/>
          </a:xfrm>
        </p:spPr>
        <p:txBody>
          <a:bodyPr anchor="b"/>
          <a:lstStyle>
            <a:lvl1pPr algn="ctr">
              <a:defRPr sz="4400" b="0" i="0">
                <a:solidFill>
                  <a:schemeClr val="bg1"/>
                </a:solidFill>
                <a:latin typeface="Poppins" pitchFamily="2" charset="77"/>
                <a:cs typeface="Poppins" pitchFamily="2" charset="77"/>
              </a:defRPr>
            </a:lvl1pPr>
          </a:lstStyle>
          <a:p>
            <a:r>
              <a:rPr lang="de-DE" dirty="0"/>
              <a:t>Mastertitelformat bearbeiten</a:t>
            </a:r>
            <a:endParaRPr lang="en-US" dirty="0"/>
          </a:p>
        </p:txBody>
      </p:sp>
      <p:sp>
        <p:nvSpPr>
          <p:cNvPr id="3" name="Subtitle 2"/>
          <p:cNvSpPr>
            <a:spLocks noGrp="1"/>
          </p:cNvSpPr>
          <p:nvPr>
            <p:ph type="subTitle" idx="1"/>
          </p:nvPr>
        </p:nvSpPr>
        <p:spPr>
          <a:xfrm>
            <a:off x="952499" y="3630613"/>
            <a:ext cx="10563225" cy="655637"/>
          </a:xfrm>
        </p:spPr>
        <p:txBody>
          <a:bodyPr/>
          <a:lstStyle>
            <a:lvl1pPr marL="0" indent="0" algn="ctr">
              <a:buNone/>
              <a:defRPr sz="40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pic>
        <p:nvPicPr>
          <p:cNvPr id="8" name="Grafik 7">
            <a:extLst>
              <a:ext uri="{FF2B5EF4-FFF2-40B4-BE49-F238E27FC236}">
                <a16:creationId xmlns:a16="http://schemas.microsoft.com/office/drawing/2014/main" id="{D96596E1-53E3-2B48-B8C0-4E7F87D79B24}"/>
              </a:ext>
            </a:extLst>
          </p:cNvPr>
          <p:cNvPicPr>
            <a:picLocks noChangeAspect="1"/>
          </p:cNvPicPr>
          <p:nvPr userDrawn="1"/>
        </p:nvPicPr>
        <p:blipFill>
          <a:blip r:embed="rId2"/>
          <a:stretch>
            <a:fillRect/>
          </a:stretch>
        </p:blipFill>
        <p:spPr>
          <a:xfrm>
            <a:off x="4406061" y="1085738"/>
            <a:ext cx="3379877" cy="901540"/>
          </a:xfrm>
          <a:prstGeom prst="rect">
            <a:avLst/>
          </a:prstGeom>
        </p:spPr>
      </p:pic>
      <p:sp>
        <p:nvSpPr>
          <p:cNvPr id="10" name="Textplatzhalter 9">
            <a:extLst>
              <a:ext uri="{FF2B5EF4-FFF2-40B4-BE49-F238E27FC236}">
                <a16:creationId xmlns:a16="http://schemas.microsoft.com/office/drawing/2014/main" id="{F0BB29ED-1B6F-7B49-A35F-FBE7AA6EBEFD}"/>
              </a:ext>
            </a:extLst>
          </p:cNvPr>
          <p:cNvSpPr>
            <a:spLocks noGrp="1"/>
          </p:cNvSpPr>
          <p:nvPr>
            <p:ph type="body" sz="quarter" idx="13" hasCustomPrompt="1"/>
          </p:nvPr>
        </p:nvSpPr>
        <p:spPr>
          <a:xfrm>
            <a:off x="3200400" y="4419601"/>
            <a:ext cx="5791200" cy="212725"/>
          </a:xfrm>
        </p:spPr>
        <p:txBody>
          <a:bodyPr anchor="ctr"/>
          <a:lstStyle>
            <a:lvl1pPr marL="0" indent="0" algn="ctr">
              <a:buNone/>
              <a:defRPr sz="1400" b="0" i="0">
                <a:solidFill>
                  <a:schemeClr val="bg1"/>
                </a:solidFill>
                <a:latin typeface="Poppins" pitchFamily="2" charset="77"/>
                <a:cs typeface="Poppins" pitchFamily="2" charset="77"/>
              </a:defRPr>
            </a:lvl1pPr>
          </a:lstStyle>
          <a:p>
            <a:pPr lvl="0"/>
            <a:r>
              <a:rPr lang="de-DE" dirty="0"/>
              <a:t>Date</a:t>
            </a:r>
          </a:p>
        </p:txBody>
      </p:sp>
      <p:sp>
        <p:nvSpPr>
          <p:cNvPr id="11" name="Textplatzhalter 9">
            <a:extLst>
              <a:ext uri="{FF2B5EF4-FFF2-40B4-BE49-F238E27FC236}">
                <a16:creationId xmlns:a16="http://schemas.microsoft.com/office/drawing/2014/main" id="{4D50CD34-0714-6C43-87B9-F49B9E5CDCFE}"/>
              </a:ext>
            </a:extLst>
          </p:cNvPr>
          <p:cNvSpPr>
            <a:spLocks noGrp="1"/>
          </p:cNvSpPr>
          <p:nvPr>
            <p:ph type="body" sz="quarter" idx="14" hasCustomPrompt="1"/>
          </p:nvPr>
        </p:nvSpPr>
        <p:spPr>
          <a:xfrm>
            <a:off x="3200400" y="4689476"/>
            <a:ext cx="5791200" cy="560950"/>
          </a:xfrm>
        </p:spPr>
        <p:txBody>
          <a:bodyPr anchor="t"/>
          <a:lstStyle>
            <a:lvl1pPr marL="0" indent="0" algn="ctr">
              <a:buNone/>
              <a:defRPr sz="1400" b="0" i="0">
                <a:solidFill>
                  <a:schemeClr val="bg1"/>
                </a:solidFill>
                <a:latin typeface="Poppins" pitchFamily="2" charset="77"/>
                <a:cs typeface="Poppins" pitchFamily="2" charset="77"/>
              </a:defRPr>
            </a:lvl1pPr>
          </a:lstStyle>
          <a:p>
            <a:pPr lvl="0"/>
            <a:r>
              <a:rPr lang="de-DE" dirty="0"/>
              <a:t>Name </a:t>
            </a:r>
            <a:r>
              <a:rPr lang="de-DE" dirty="0" err="1"/>
              <a:t>Presenter</a:t>
            </a:r>
            <a:endParaRPr lang="de-DE" dirty="0"/>
          </a:p>
        </p:txBody>
      </p:sp>
    </p:spTree>
    <p:extLst>
      <p:ext uri="{BB962C8B-B14F-4D97-AF65-F5344CB8AC3E}">
        <p14:creationId xmlns:p14="http://schemas.microsoft.com/office/powerpoint/2010/main" val="3500574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ransition slide light green">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43FD6B5-4862-5742-A497-0079A016E12D}"/>
              </a:ext>
            </a:extLst>
          </p:cNvPr>
          <p:cNvSpPr/>
          <p:nvPr userDrawn="1"/>
        </p:nvSpPr>
        <p:spPr>
          <a:xfrm>
            <a:off x="0" y="0"/>
            <a:ext cx="12192000" cy="6858000"/>
          </a:xfrm>
          <a:prstGeom prst="rect">
            <a:avLst/>
          </a:prstGeom>
          <a:solidFill>
            <a:srgbClr val="80B0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le 1">
            <a:extLst>
              <a:ext uri="{FF2B5EF4-FFF2-40B4-BE49-F238E27FC236}">
                <a16:creationId xmlns:a16="http://schemas.microsoft.com/office/drawing/2014/main" id="{8198BEED-8D69-484C-BFB1-F767202836CB}"/>
              </a:ext>
            </a:extLst>
          </p:cNvPr>
          <p:cNvSpPr>
            <a:spLocks noGrp="1"/>
          </p:cNvSpPr>
          <p:nvPr>
            <p:ph type="title"/>
          </p:nvPr>
        </p:nvSpPr>
        <p:spPr>
          <a:xfrm>
            <a:off x="831850" y="1709738"/>
            <a:ext cx="10515600" cy="2852737"/>
          </a:xfrm>
        </p:spPr>
        <p:txBody>
          <a:bodyPr anchor="b"/>
          <a:lstStyle>
            <a:lvl1pPr algn="ctr">
              <a:defRPr sz="5000">
                <a:solidFill>
                  <a:schemeClr val="tx1"/>
                </a:solidFill>
              </a:defRPr>
            </a:lvl1pPr>
          </a:lstStyle>
          <a:p>
            <a:r>
              <a:rPr lang="de-DE" dirty="0"/>
              <a:t>Mastertitelformat bearbeiten</a:t>
            </a:r>
            <a:endParaRPr lang="en-US" dirty="0"/>
          </a:p>
        </p:txBody>
      </p:sp>
      <p:pic>
        <p:nvPicPr>
          <p:cNvPr id="8" name="Grafik 7">
            <a:extLst>
              <a:ext uri="{FF2B5EF4-FFF2-40B4-BE49-F238E27FC236}">
                <a16:creationId xmlns:a16="http://schemas.microsoft.com/office/drawing/2014/main" id="{0C95E66F-B39F-5A4A-BD22-046FA697FB04}"/>
              </a:ext>
            </a:extLst>
          </p:cNvPr>
          <p:cNvPicPr>
            <a:picLocks noChangeAspect="1"/>
          </p:cNvPicPr>
          <p:nvPr userDrawn="1"/>
        </p:nvPicPr>
        <p:blipFill>
          <a:blip r:embed="rId2"/>
          <a:stretch>
            <a:fillRect/>
          </a:stretch>
        </p:blipFill>
        <p:spPr>
          <a:xfrm>
            <a:off x="838800" y="6264000"/>
            <a:ext cx="1822016" cy="486000"/>
          </a:xfrm>
          <a:prstGeom prst="rect">
            <a:avLst/>
          </a:prstGeom>
        </p:spPr>
      </p:pic>
      <p:sp>
        <p:nvSpPr>
          <p:cNvPr id="14" name="Datumsplatzhalter 5">
            <a:extLst>
              <a:ext uri="{FF2B5EF4-FFF2-40B4-BE49-F238E27FC236}">
                <a16:creationId xmlns:a16="http://schemas.microsoft.com/office/drawing/2014/main" id="{A62FD6AA-0446-1E45-98F4-F425114FE37B}"/>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12/01/2022</a:t>
            </a:r>
            <a:endParaRPr lang="fr-FR" altLang="fr-FR" dirty="0"/>
          </a:p>
        </p:txBody>
      </p:sp>
      <p:sp>
        <p:nvSpPr>
          <p:cNvPr id="15" name="Fußzeilenplatzhalter 6">
            <a:extLst>
              <a:ext uri="{FF2B5EF4-FFF2-40B4-BE49-F238E27FC236}">
                <a16:creationId xmlns:a16="http://schemas.microsoft.com/office/drawing/2014/main" id="{6EDA91E2-2834-D74A-829B-E76302082047}"/>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de-DE" altLang="fr-FR"/>
              <a:t>U Wahser: Impact mit Informatik, Mannheimer Informatik-Kolloquium</a:t>
            </a:r>
            <a:endParaRPr lang="fr-FR" altLang="fr-FR" dirty="0"/>
          </a:p>
        </p:txBody>
      </p:sp>
      <p:sp>
        <p:nvSpPr>
          <p:cNvPr id="16" name="Foliennummernplatzhalter 7">
            <a:extLst>
              <a:ext uri="{FF2B5EF4-FFF2-40B4-BE49-F238E27FC236}">
                <a16:creationId xmlns:a16="http://schemas.microsoft.com/office/drawing/2014/main" id="{4A10F4BF-78C6-884D-8064-D030F605CC26}"/>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2916921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yellow">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D11AAF0-6510-9942-A58B-509AFDB4D7FE}"/>
              </a:ext>
            </a:extLst>
          </p:cNvPr>
          <p:cNvSpPr/>
          <p:nvPr userDrawn="1"/>
        </p:nvSpPr>
        <p:spPr>
          <a:xfrm>
            <a:off x="0" y="0"/>
            <a:ext cx="12192000" cy="6858000"/>
          </a:xfrm>
          <a:prstGeom prst="rect">
            <a:avLst/>
          </a:prstGeom>
          <a:solidFill>
            <a:srgbClr val="F4A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le 1">
            <a:extLst>
              <a:ext uri="{FF2B5EF4-FFF2-40B4-BE49-F238E27FC236}">
                <a16:creationId xmlns:a16="http://schemas.microsoft.com/office/drawing/2014/main" id="{CD3CD3A9-8471-1144-95BC-5B363FEA39C6}"/>
              </a:ext>
            </a:extLst>
          </p:cNvPr>
          <p:cNvSpPr>
            <a:spLocks noGrp="1"/>
          </p:cNvSpPr>
          <p:nvPr>
            <p:ph type="title"/>
          </p:nvPr>
        </p:nvSpPr>
        <p:spPr>
          <a:xfrm>
            <a:off x="831850" y="1709738"/>
            <a:ext cx="10515600" cy="2852737"/>
          </a:xfrm>
        </p:spPr>
        <p:txBody>
          <a:bodyPr anchor="b"/>
          <a:lstStyle>
            <a:lvl1pPr algn="ctr">
              <a:defRPr sz="5000">
                <a:solidFill>
                  <a:schemeClr val="tx1"/>
                </a:solidFill>
              </a:defRPr>
            </a:lvl1pPr>
          </a:lstStyle>
          <a:p>
            <a:r>
              <a:rPr lang="de-DE" dirty="0"/>
              <a:t>Mastertitelformat bearbeiten</a:t>
            </a:r>
            <a:endParaRPr lang="en-US" dirty="0"/>
          </a:p>
        </p:txBody>
      </p:sp>
      <p:pic>
        <p:nvPicPr>
          <p:cNvPr id="8" name="Grafik 7">
            <a:extLst>
              <a:ext uri="{FF2B5EF4-FFF2-40B4-BE49-F238E27FC236}">
                <a16:creationId xmlns:a16="http://schemas.microsoft.com/office/drawing/2014/main" id="{A82184C8-DE4A-8449-8E0B-95A78EF7BEEC}"/>
              </a:ext>
            </a:extLst>
          </p:cNvPr>
          <p:cNvPicPr>
            <a:picLocks noChangeAspect="1"/>
          </p:cNvPicPr>
          <p:nvPr userDrawn="1"/>
        </p:nvPicPr>
        <p:blipFill>
          <a:blip r:embed="rId2"/>
          <a:stretch>
            <a:fillRect/>
          </a:stretch>
        </p:blipFill>
        <p:spPr>
          <a:xfrm>
            <a:off x="838800" y="6264000"/>
            <a:ext cx="1822016" cy="486000"/>
          </a:xfrm>
          <a:prstGeom prst="rect">
            <a:avLst/>
          </a:prstGeom>
        </p:spPr>
      </p:pic>
      <p:sp>
        <p:nvSpPr>
          <p:cNvPr id="14" name="Datumsplatzhalter 5">
            <a:extLst>
              <a:ext uri="{FF2B5EF4-FFF2-40B4-BE49-F238E27FC236}">
                <a16:creationId xmlns:a16="http://schemas.microsoft.com/office/drawing/2014/main" id="{2768EA2B-59D5-B447-8B8B-3002BD05AD32}"/>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12/01/2022</a:t>
            </a:r>
            <a:endParaRPr lang="fr-FR" altLang="fr-FR" dirty="0"/>
          </a:p>
        </p:txBody>
      </p:sp>
      <p:sp>
        <p:nvSpPr>
          <p:cNvPr id="15" name="Fußzeilenplatzhalter 6">
            <a:extLst>
              <a:ext uri="{FF2B5EF4-FFF2-40B4-BE49-F238E27FC236}">
                <a16:creationId xmlns:a16="http://schemas.microsoft.com/office/drawing/2014/main" id="{0571B4D6-C754-A643-8B4C-0DC6A3660DC4}"/>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de-DE" altLang="fr-FR"/>
              <a:t>U Wahser: Impact mit Informatik, Mannheimer Informatik-Kolloquium</a:t>
            </a:r>
            <a:endParaRPr lang="fr-FR" altLang="fr-FR" dirty="0"/>
          </a:p>
        </p:txBody>
      </p:sp>
      <p:sp>
        <p:nvSpPr>
          <p:cNvPr id="16" name="Foliennummernplatzhalter 7">
            <a:extLst>
              <a:ext uri="{FF2B5EF4-FFF2-40B4-BE49-F238E27FC236}">
                <a16:creationId xmlns:a16="http://schemas.microsoft.com/office/drawing/2014/main" id="{26AB6361-A4A5-A444-84FB-DCB2EBD7E36B}"/>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73522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 purpl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D11AAF0-6510-9942-A58B-509AFDB4D7FE}"/>
              </a:ext>
            </a:extLst>
          </p:cNvPr>
          <p:cNvSpPr/>
          <p:nvPr userDrawn="1"/>
        </p:nvSpPr>
        <p:spPr>
          <a:xfrm>
            <a:off x="0" y="0"/>
            <a:ext cx="12192000" cy="6858000"/>
          </a:xfrm>
          <a:prstGeom prst="rect">
            <a:avLst/>
          </a:prstGeom>
          <a:solidFill>
            <a:srgbClr val="A4A0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831850" y="1709738"/>
            <a:ext cx="10515600" cy="2852737"/>
          </a:xfrm>
        </p:spPr>
        <p:txBody>
          <a:bodyPr anchor="b"/>
          <a:lstStyle>
            <a:lvl1pPr algn="ctr">
              <a:defRPr sz="5000">
                <a:solidFill>
                  <a:schemeClr val="tx1"/>
                </a:solidFill>
                <a:latin typeface="Poppins" pitchFamily="2" charset="77"/>
                <a:cs typeface="Poppins" pitchFamily="2" charset="77"/>
              </a:defRPr>
            </a:lvl1pPr>
          </a:lstStyle>
          <a:p>
            <a:r>
              <a:rPr lang="de-DE" dirty="0"/>
              <a:t>Mastertitelformat bearbeiten</a:t>
            </a:r>
            <a:endParaRPr lang="en-US" dirty="0"/>
          </a:p>
        </p:txBody>
      </p:sp>
      <p:pic>
        <p:nvPicPr>
          <p:cNvPr id="8" name="Grafik 7">
            <a:extLst>
              <a:ext uri="{FF2B5EF4-FFF2-40B4-BE49-F238E27FC236}">
                <a16:creationId xmlns:a16="http://schemas.microsoft.com/office/drawing/2014/main" id="{27727925-8728-5841-9FE9-EACCC4839B53}"/>
              </a:ext>
            </a:extLst>
          </p:cNvPr>
          <p:cNvPicPr>
            <a:picLocks noChangeAspect="1"/>
          </p:cNvPicPr>
          <p:nvPr userDrawn="1"/>
        </p:nvPicPr>
        <p:blipFill>
          <a:blip r:embed="rId2"/>
          <a:stretch>
            <a:fillRect/>
          </a:stretch>
        </p:blipFill>
        <p:spPr>
          <a:xfrm>
            <a:off x="838800" y="6264000"/>
            <a:ext cx="1822016" cy="486000"/>
          </a:xfrm>
          <a:prstGeom prst="rect">
            <a:avLst/>
          </a:prstGeom>
        </p:spPr>
      </p:pic>
      <p:sp>
        <p:nvSpPr>
          <p:cNvPr id="13" name="Datumsplatzhalter 5">
            <a:extLst>
              <a:ext uri="{FF2B5EF4-FFF2-40B4-BE49-F238E27FC236}">
                <a16:creationId xmlns:a16="http://schemas.microsoft.com/office/drawing/2014/main" id="{ADF26EA2-701E-E049-86AC-8BD685A208E3}"/>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12/01/2022</a:t>
            </a:r>
            <a:endParaRPr lang="fr-FR" altLang="fr-FR" dirty="0"/>
          </a:p>
        </p:txBody>
      </p:sp>
      <p:sp>
        <p:nvSpPr>
          <p:cNvPr id="14" name="Fußzeilenplatzhalter 6">
            <a:extLst>
              <a:ext uri="{FF2B5EF4-FFF2-40B4-BE49-F238E27FC236}">
                <a16:creationId xmlns:a16="http://schemas.microsoft.com/office/drawing/2014/main" id="{987DB691-6C70-474A-8EF1-3DB9A07582DC}"/>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de-DE" altLang="fr-FR"/>
              <a:t>U Wahser: Impact mit Informatik, Mannheimer Informatik-Kolloquium</a:t>
            </a:r>
            <a:endParaRPr lang="fr-FR" altLang="fr-FR" dirty="0"/>
          </a:p>
        </p:txBody>
      </p:sp>
      <p:sp>
        <p:nvSpPr>
          <p:cNvPr id="15" name="Foliennummernplatzhalter 7">
            <a:extLst>
              <a:ext uri="{FF2B5EF4-FFF2-40B4-BE49-F238E27FC236}">
                <a16:creationId xmlns:a16="http://schemas.microsoft.com/office/drawing/2014/main" id="{AC3B2E59-B95F-BC4B-890A-20663800A626}"/>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279690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ctr">
              <a:defRPr sz="5000"/>
            </a:lvl1pPr>
          </a:lstStyle>
          <a:p>
            <a:r>
              <a:rPr lang="de-DE" dirty="0"/>
              <a:t>Mastertitelformat bearbeiten</a:t>
            </a:r>
            <a:endParaRPr lang="en-US" dirty="0"/>
          </a:p>
        </p:txBody>
      </p:sp>
      <p:sp>
        <p:nvSpPr>
          <p:cNvPr id="6" name="Datumsplatzhalter 5">
            <a:extLst>
              <a:ext uri="{FF2B5EF4-FFF2-40B4-BE49-F238E27FC236}">
                <a16:creationId xmlns:a16="http://schemas.microsoft.com/office/drawing/2014/main" id="{28AB1376-E1E3-7A40-BD56-C27754F7AF0D}"/>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7" name="Fußzeilenplatzhalter 6">
            <a:extLst>
              <a:ext uri="{FF2B5EF4-FFF2-40B4-BE49-F238E27FC236}">
                <a16:creationId xmlns:a16="http://schemas.microsoft.com/office/drawing/2014/main" id="{AB7A2F1A-2B75-CF4C-8920-0456B274B776}"/>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9" name="Foliennummernplatzhalter 7">
            <a:extLst>
              <a:ext uri="{FF2B5EF4-FFF2-40B4-BE49-F238E27FC236}">
                <a16:creationId xmlns:a16="http://schemas.microsoft.com/office/drawing/2014/main" id="{4CF4035A-5B15-4D40-855A-0ADBE429D517}"/>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912108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rgbClr val="006374"/>
                </a:solidFill>
                <a:latin typeface="Poppins" pitchFamily="2" charset="77"/>
                <a:cs typeface="Poppins" pitchFamily="2" charset="77"/>
              </a:defRPr>
            </a:lvl1pPr>
          </a:lstStyle>
          <a:p>
            <a:r>
              <a:rPr lang="de-DE" dirty="0"/>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lvl1pPr marL="0" indent="0">
              <a:buNone/>
              <a:defRPr/>
            </a:lvl1pPr>
          </a:lstStyle>
          <a:p>
            <a:pPr lvl="0"/>
            <a:r>
              <a:rPr lang="de-DE" dirty="0"/>
              <a:t>Mastertextformat bearbeiten</a:t>
            </a:r>
          </a:p>
        </p:txBody>
      </p:sp>
      <p:sp>
        <p:nvSpPr>
          <p:cNvPr id="4" name="Content Placeholder 3"/>
          <p:cNvSpPr>
            <a:spLocks noGrp="1"/>
          </p:cNvSpPr>
          <p:nvPr>
            <p:ph sz="half" idx="2"/>
          </p:nvPr>
        </p:nvSpPr>
        <p:spPr>
          <a:xfrm>
            <a:off x="6172200" y="1825625"/>
            <a:ext cx="5181600" cy="4351338"/>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Mastertextformat bearbeiten</a:t>
            </a:r>
          </a:p>
        </p:txBody>
      </p:sp>
      <p:sp>
        <p:nvSpPr>
          <p:cNvPr id="11" name="Datumsplatzhalter 5">
            <a:extLst>
              <a:ext uri="{FF2B5EF4-FFF2-40B4-BE49-F238E27FC236}">
                <a16:creationId xmlns:a16="http://schemas.microsoft.com/office/drawing/2014/main" id="{A8FBDD56-3731-2F47-8072-6A14FD41343D}"/>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12" name="Fußzeilenplatzhalter 6">
            <a:extLst>
              <a:ext uri="{FF2B5EF4-FFF2-40B4-BE49-F238E27FC236}">
                <a16:creationId xmlns:a16="http://schemas.microsoft.com/office/drawing/2014/main" id="{1798620F-F3B9-744A-A44C-4139C9CF4A1D}"/>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13" name="Foliennummernplatzhalter 7">
            <a:extLst>
              <a:ext uri="{FF2B5EF4-FFF2-40B4-BE49-F238E27FC236}">
                <a16:creationId xmlns:a16="http://schemas.microsoft.com/office/drawing/2014/main" id="{C3A32EAB-1DA3-1E42-864F-71D46BCBBF14}"/>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995242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6374"/>
                </a:solidFill>
              </a:defRPr>
            </a:lvl1pPr>
          </a:lstStyle>
          <a:p>
            <a:r>
              <a:rPr lang="de-DE" dirty="0"/>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800" b="0"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Content Placeholder 3"/>
          <p:cNvSpPr>
            <a:spLocks noGrp="1"/>
          </p:cNvSpPr>
          <p:nvPr>
            <p:ph sz="half" idx="2"/>
          </p:nvPr>
        </p:nvSpPr>
        <p:spPr>
          <a:xfrm>
            <a:off x="839788" y="2505075"/>
            <a:ext cx="5157787" cy="3684588"/>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Mastertextformat bearbeiten</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lang="de-DE" sz="2800" b="0" i="0" kern="1200" dirty="0" smtClean="0">
                <a:solidFill>
                  <a:schemeClr val="tx1"/>
                </a:solidFill>
                <a:latin typeface="Poppins" pitchFamily="2" charset="77"/>
                <a:ea typeface="+mn-ea"/>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0000"/>
              </a:lnSpc>
              <a:spcBef>
                <a:spcPts val="1000"/>
              </a:spcBef>
              <a:spcAft>
                <a:spcPct val="0"/>
              </a:spcAft>
              <a:buFont typeface="Arial" panose="020B0604020202020204" pitchFamily="34" charset="0"/>
              <a:buNone/>
            </a:pPr>
            <a:r>
              <a:rPr lang="de-DE" dirty="0"/>
              <a:t>Mastertextformat bearbeiten</a:t>
            </a:r>
          </a:p>
        </p:txBody>
      </p:sp>
      <p:sp>
        <p:nvSpPr>
          <p:cNvPr id="6" name="Content Placeholder 5"/>
          <p:cNvSpPr>
            <a:spLocks noGrp="1"/>
          </p:cNvSpPr>
          <p:nvPr>
            <p:ph sz="quarter" idx="4"/>
          </p:nvPr>
        </p:nvSpPr>
        <p:spPr>
          <a:xfrm>
            <a:off x="6172200" y="2505075"/>
            <a:ext cx="5183188" cy="3684588"/>
          </a:xfrm>
        </p:spPr>
        <p:txBody>
          <a:bodyPr/>
          <a:lstStyle>
            <a:lvl1pPr marL="0" indent="0">
              <a:buNone/>
              <a:defRPr/>
            </a:lvl1pPr>
          </a:lstStyle>
          <a:p>
            <a:pPr lvl="0"/>
            <a:r>
              <a:rPr lang="de-DE"/>
              <a:t>Mastertextformat bearbeiten</a:t>
            </a:r>
          </a:p>
        </p:txBody>
      </p:sp>
      <p:sp>
        <p:nvSpPr>
          <p:cNvPr id="13" name="Datumsplatzhalter 5">
            <a:extLst>
              <a:ext uri="{FF2B5EF4-FFF2-40B4-BE49-F238E27FC236}">
                <a16:creationId xmlns:a16="http://schemas.microsoft.com/office/drawing/2014/main" id="{D5B8AD3B-3811-EE40-988A-0851DDEF348E}"/>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14" name="Fußzeilenplatzhalter 6">
            <a:extLst>
              <a:ext uri="{FF2B5EF4-FFF2-40B4-BE49-F238E27FC236}">
                <a16:creationId xmlns:a16="http://schemas.microsoft.com/office/drawing/2014/main" id="{EABBC891-4585-2F4A-ABE4-EA82DE536DFC}"/>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15" name="Foliennummernplatzhalter 7">
            <a:extLst>
              <a:ext uri="{FF2B5EF4-FFF2-40B4-BE49-F238E27FC236}">
                <a16:creationId xmlns:a16="http://schemas.microsoft.com/office/drawing/2014/main" id="{711937A4-C0A1-2442-BC78-7B74205B21BE}"/>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223899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374"/>
                </a:solidFill>
              </a:defRPr>
            </a:lvl1pPr>
          </a:lstStyle>
          <a:p>
            <a:r>
              <a:rPr lang="de-DE" dirty="0"/>
              <a:t>Mastertitelformat bearbeiten</a:t>
            </a:r>
            <a:endParaRPr lang="en-US" dirty="0"/>
          </a:p>
        </p:txBody>
      </p:sp>
      <p:sp>
        <p:nvSpPr>
          <p:cNvPr id="9" name="Datumsplatzhalter 5">
            <a:extLst>
              <a:ext uri="{FF2B5EF4-FFF2-40B4-BE49-F238E27FC236}">
                <a16:creationId xmlns:a16="http://schemas.microsoft.com/office/drawing/2014/main" id="{2EB0CF6F-A963-5842-8C75-C124DDDE1D2C}"/>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10" name="Fußzeilenplatzhalter 6">
            <a:extLst>
              <a:ext uri="{FF2B5EF4-FFF2-40B4-BE49-F238E27FC236}">
                <a16:creationId xmlns:a16="http://schemas.microsoft.com/office/drawing/2014/main" id="{54D2454F-6E6C-2045-9F4F-641C50FCED30}"/>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11" name="Foliennummernplatzhalter 7">
            <a:extLst>
              <a:ext uri="{FF2B5EF4-FFF2-40B4-BE49-F238E27FC236}">
                <a16:creationId xmlns:a16="http://schemas.microsoft.com/office/drawing/2014/main" id="{FC94880B-FE76-9C46-BE4F-5BE64EC16C8C}"/>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591143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Datumsplatzhalter 5">
            <a:extLst>
              <a:ext uri="{FF2B5EF4-FFF2-40B4-BE49-F238E27FC236}">
                <a16:creationId xmlns:a16="http://schemas.microsoft.com/office/drawing/2014/main" id="{27598FE4-5161-9440-8E63-BD1921667C22}"/>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6" name="Fußzeilenplatzhalter 6">
            <a:extLst>
              <a:ext uri="{FF2B5EF4-FFF2-40B4-BE49-F238E27FC236}">
                <a16:creationId xmlns:a16="http://schemas.microsoft.com/office/drawing/2014/main" id="{21E9E091-A734-3E48-A64C-A519AAD30E8C}"/>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7" name="Foliennummernplatzhalter 7">
            <a:extLst>
              <a:ext uri="{FF2B5EF4-FFF2-40B4-BE49-F238E27FC236}">
                <a16:creationId xmlns:a16="http://schemas.microsoft.com/office/drawing/2014/main" id="{7164A9E9-169D-1442-9A34-0F66314BCE6D}"/>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369064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one person">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DCCE121D-ED0E-6843-AA6E-9C974BECE532}"/>
              </a:ext>
            </a:extLst>
          </p:cNvPr>
          <p:cNvPicPr>
            <a:picLocks noChangeAspect="1"/>
          </p:cNvPicPr>
          <p:nvPr userDrawn="1"/>
        </p:nvPicPr>
        <p:blipFill>
          <a:blip r:embed="rId2"/>
          <a:stretch>
            <a:fillRect/>
          </a:stretch>
        </p:blipFill>
        <p:spPr>
          <a:xfrm>
            <a:off x="1155582" y="4585476"/>
            <a:ext cx="736600" cy="736600"/>
          </a:xfrm>
          <a:prstGeom prst="rect">
            <a:avLst/>
          </a:prstGeom>
        </p:spPr>
      </p:pic>
      <p:pic>
        <p:nvPicPr>
          <p:cNvPr id="17" name="Grafik 16">
            <a:extLst>
              <a:ext uri="{FF2B5EF4-FFF2-40B4-BE49-F238E27FC236}">
                <a16:creationId xmlns:a16="http://schemas.microsoft.com/office/drawing/2014/main" id="{5F6027FD-D36F-8F4F-9D37-141EE59A1012}"/>
              </a:ext>
            </a:extLst>
          </p:cNvPr>
          <p:cNvPicPr>
            <a:picLocks noChangeAspect="1"/>
          </p:cNvPicPr>
          <p:nvPr userDrawn="1"/>
        </p:nvPicPr>
        <p:blipFill>
          <a:blip r:embed="rId3"/>
          <a:stretch>
            <a:fillRect/>
          </a:stretch>
        </p:blipFill>
        <p:spPr>
          <a:xfrm>
            <a:off x="1225032" y="4086474"/>
            <a:ext cx="577410" cy="577410"/>
          </a:xfrm>
          <a:prstGeom prst="rect">
            <a:avLst/>
          </a:prstGeom>
        </p:spPr>
      </p:pic>
      <p:sp>
        <p:nvSpPr>
          <p:cNvPr id="20" name="Textplatzhalter 8">
            <a:extLst>
              <a:ext uri="{FF2B5EF4-FFF2-40B4-BE49-F238E27FC236}">
                <a16:creationId xmlns:a16="http://schemas.microsoft.com/office/drawing/2014/main" id="{9AEAC390-ADF5-CC4A-8666-11AD5DCA2635}"/>
              </a:ext>
            </a:extLst>
          </p:cNvPr>
          <p:cNvSpPr>
            <a:spLocks noGrp="1"/>
          </p:cNvSpPr>
          <p:nvPr>
            <p:ph type="body" idx="4294967295" hasCustomPrompt="1"/>
          </p:nvPr>
        </p:nvSpPr>
        <p:spPr>
          <a:xfrm>
            <a:off x="1228053" y="2021229"/>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14" name="Datumsplatzhalter 5">
            <a:extLst>
              <a:ext uri="{FF2B5EF4-FFF2-40B4-BE49-F238E27FC236}">
                <a16:creationId xmlns:a16="http://schemas.microsoft.com/office/drawing/2014/main" id="{B43B7DFE-93FA-E446-9DA6-1EE88089D5C8}"/>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15" name="Fußzeilenplatzhalter 6">
            <a:extLst>
              <a:ext uri="{FF2B5EF4-FFF2-40B4-BE49-F238E27FC236}">
                <a16:creationId xmlns:a16="http://schemas.microsoft.com/office/drawing/2014/main" id="{673EE4DE-981B-D849-A903-EB2B9BB42DD6}"/>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18" name="Foliennummernplatzhalter 7">
            <a:extLst>
              <a:ext uri="{FF2B5EF4-FFF2-40B4-BE49-F238E27FC236}">
                <a16:creationId xmlns:a16="http://schemas.microsoft.com/office/drawing/2014/main" id="{65166E63-58FE-E543-A667-809CEC00E193}"/>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
        <p:nvSpPr>
          <p:cNvPr id="19" name="Textplatzhalter 8">
            <a:extLst>
              <a:ext uri="{FF2B5EF4-FFF2-40B4-BE49-F238E27FC236}">
                <a16:creationId xmlns:a16="http://schemas.microsoft.com/office/drawing/2014/main" id="{ABB6619D-3ABC-2641-B770-9B6146F76A5F}"/>
              </a:ext>
            </a:extLst>
          </p:cNvPr>
          <p:cNvSpPr>
            <a:spLocks noGrp="1"/>
          </p:cNvSpPr>
          <p:nvPr>
            <p:ph type="body" idx="4294967295" hasCustomPrompt="1"/>
          </p:nvPr>
        </p:nvSpPr>
        <p:spPr>
          <a:xfrm>
            <a:off x="1225032" y="2430976"/>
            <a:ext cx="3669144"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24" name="Textplatzhalter 8">
            <a:extLst>
              <a:ext uri="{FF2B5EF4-FFF2-40B4-BE49-F238E27FC236}">
                <a16:creationId xmlns:a16="http://schemas.microsoft.com/office/drawing/2014/main" id="{C0651090-D349-F041-A623-0EF74813F4CD}"/>
              </a:ext>
            </a:extLst>
          </p:cNvPr>
          <p:cNvSpPr>
            <a:spLocks noGrp="1"/>
          </p:cNvSpPr>
          <p:nvPr>
            <p:ph type="body" idx="4294967295" hasCustomPrompt="1"/>
          </p:nvPr>
        </p:nvSpPr>
        <p:spPr>
          <a:xfrm>
            <a:off x="1228053" y="3230690"/>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25" name="Textplatzhalter 8">
            <a:extLst>
              <a:ext uri="{FF2B5EF4-FFF2-40B4-BE49-F238E27FC236}">
                <a16:creationId xmlns:a16="http://schemas.microsoft.com/office/drawing/2014/main" id="{C3AACF05-3097-A44B-8B37-E4E161A7DB04}"/>
              </a:ext>
            </a:extLst>
          </p:cNvPr>
          <p:cNvSpPr>
            <a:spLocks noGrp="1"/>
          </p:cNvSpPr>
          <p:nvPr>
            <p:ph type="body" idx="4294967295" hasCustomPrompt="1"/>
          </p:nvPr>
        </p:nvSpPr>
        <p:spPr>
          <a:xfrm>
            <a:off x="1238284" y="3640437"/>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26" name="Textplatzhalter 8">
            <a:extLst>
              <a:ext uri="{FF2B5EF4-FFF2-40B4-BE49-F238E27FC236}">
                <a16:creationId xmlns:a16="http://schemas.microsoft.com/office/drawing/2014/main" id="{34A9D47C-9809-B149-9626-5E80412D3A3F}"/>
              </a:ext>
            </a:extLst>
          </p:cNvPr>
          <p:cNvSpPr>
            <a:spLocks noGrp="1"/>
          </p:cNvSpPr>
          <p:nvPr>
            <p:ph type="body" idx="4294967295" hasCustomPrompt="1"/>
          </p:nvPr>
        </p:nvSpPr>
        <p:spPr>
          <a:xfrm>
            <a:off x="1890659" y="4227305"/>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27" name="Textplatzhalter 8">
            <a:extLst>
              <a:ext uri="{FF2B5EF4-FFF2-40B4-BE49-F238E27FC236}">
                <a16:creationId xmlns:a16="http://schemas.microsoft.com/office/drawing/2014/main" id="{427B9F97-9C16-B64F-A40C-DDC043632ED1}"/>
              </a:ext>
            </a:extLst>
          </p:cNvPr>
          <p:cNvSpPr>
            <a:spLocks noGrp="1"/>
          </p:cNvSpPr>
          <p:nvPr>
            <p:ph type="body" idx="4294967295" hasCustomPrompt="1"/>
          </p:nvPr>
        </p:nvSpPr>
        <p:spPr>
          <a:xfrm>
            <a:off x="1887638" y="4637052"/>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sp>
        <p:nvSpPr>
          <p:cNvPr id="28" name="Titel 1">
            <a:extLst>
              <a:ext uri="{FF2B5EF4-FFF2-40B4-BE49-F238E27FC236}">
                <a16:creationId xmlns:a16="http://schemas.microsoft.com/office/drawing/2014/main" id="{E52FEE2D-A410-9346-9824-BBF377B80D16}"/>
              </a:ext>
            </a:extLst>
          </p:cNvPr>
          <p:cNvSpPr>
            <a:spLocks noGrp="1"/>
          </p:cNvSpPr>
          <p:nvPr>
            <p:ph type="title" hasCustomPrompt="1"/>
          </p:nvPr>
        </p:nvSpPr>
        <p:spPr>
          <a:xfrm>
            <a:off x="763688" y="400488"/>
            <a:ext cx="2247900" cy="592138"/>
          </a:xfrm>
        </p:spPr>
        <p:txBody>
          <a:bodyPr/>
          <a:lstStyle>
            <a:lvl1pPr>
              <a:defRPr sz="1800" b="0" i="0">
                <a:latin typeface="Poppins" pitchFamily="2" charset="77"/>
                <a:cs typeface="Poppins" pitchFamily="2" charset="77"/>
              </a:defRPr>
            </a:lvl1pPr>
          </a:lstStyle>
          <a:p>
            <a:r>
              <a:rPr lang="de-DE" dirty="0" err="1"/>
              <a:t>Contact</a:t>
            </a:r>
            <a:endParaRPr lang="de-DE" dirty="0"/>
          </a:p>
        </p:txBody>
      </p:sp>
    </p:spTree>
    <p:extLst>
      <p:ext uri="{BB962C8B-B14F-4D97-AF65-F5344CB8AC3E}">
        <p14:creationId xmlns:p14="http://schemas.microsoft.com/office/powerpoint/2010/main" val="2575623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two People">
    <p:spTree>
      <p:nvGrpSpPr>
        <p:cNvPr id="1" name=""/>
        <p:cNvGrpSpPr/>
        <p:nvPr/>
      </p:nvGrpSpPr>
      <p:grpSpPr>
        <a:xfrm>
          <a:off x="0" y="0"/>
          <a:ext cx="0" cy="0"/>
          <a:chOff x="0" y="0"/>
          <a:chExt cx="0" cy="0"/>
        </a:xfrm>
      </p:grpSpPr>
      <p:sp>
        <p:nvSpPr>
          <p:cNvPr id="22" name="Datumsplatzhalter 5">
            <a:extLst>
              <a:ext uri="{FF2B5EF4-FFF2-40B4-BE49-F238E27FC236}">
                <a16:creationId xmlns:a16="http://schemas.microsoft.com/office/drawing/2014/main" id="{67198EAF-36EA-A242-A6C4-957F73F6E19E}"/>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23" name="Fußzeilenplatzhalter 6">
            <a:extLst>
              <a:ext uri="{FF2B5EF4-FFF2-40B4-BE49-F238E27FC236}">
                <a16:creationId xmlns:a16="http://schemas.microsoft.com/office/drawing/2014/main" id="{4E681D99-7BDC-DB42-868D-3D4415306B12}"/>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24" name="Foliennummernplatzhalter 7">
            <a:extLst>
              <a:ext uri="{FF2B5EF4-FFF2-40B4-BE49-F238E27FC236}">
                <a16:creationId xmlns:a16="http://schemas.microsoft.com/office/drawing/2014/main" id="{9A0C62BE-49E1-A24E-B7B1-2307EA9A473D}"/>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
        <p:nvSpPr>
          <p:cNvPr id="25" name="Titel 1">
            <a:extLst>
              <a:ext uri="{FF2B5EF4-FFF2-40B4-BE49-F238E27FC236}">
                <a16:creationId xmlns:a16="http://schemas.microsoft.com/office/drawing/2014/main" id="{E3A013FB-CCB8-4C4B-BE24-903E1BB7C90F}"/>
              </a:ext>
            </a:extLst>
          </p:cNvPr>
          <p:cNvSpPr>
            <a:spLocks noGrp="1"/>
          </p:cNvSpPr>
          <p:nvPr>
            <p:ph type="title" hasCustomPrompt="1"/>
          </p:nvPr>
        </p:nvSpPr>
        <p:spPr>
          <a:xfrm>
            <a:off x="763688" y="400488"/>
            <a:ext cx="2247900" cy="592138"/>
          </a:xfrm>
        </p:spPr>
        <p:txBody>
          <a:bodyPr/>
          <a:lstStyle>
            <a:lvl1pPr>
              <a:defRPr sz="1800" b="0" i="0">
                <a:latin typeface="Poppins" pitchFamily="2" charset="77"/>
                <a:cs typeface="Poppins" pitchFamily="2" charset="77"/>
              </a:defRPr>
            </a:lvl1pPr>
          </a:lstStyle>
          <a:p>
            <a:r>
              <a:rPr lang="de-DE" dirty="0" err="1"/>
              <a:t>Contact</a:t>
            </a:r>
            <a:endParaRPr lang="de-DE" dirty="0"/>
          </a:p>
        </p:txBody>
      </p:sp>
      <p:pic>
        <p:nvPicPr>
          <p:cNvPr id="26" name="Grafik 25">
            <a:extLst>
              <a:ext uri="{FF2B5EF4-FFF2-40B4-BE49-F238E27FC236}">
                <a16:creationId xmlns:a16="http://schemas.microsoft.com/office/drawing/2014/main" id="{D7F750DC-2BE9-C647-9A09-AF7F9C120307}"/>
              </a:ext>
            </a:extLst>
          </p:cNvPr>
          <p:cNvPicPr>
            <a:picLocks noChangeAspect="1"/>
          </p:cNvPicPr>
          <p:nvPr userDrawn="1"/>
        </p:nvPicPr>
        <p:blipFill>
          <a:blip r:embed="rId2"/>
          <a:stretch>
            <a:fillRect/>
          </a:stretch>
        </p:blipFill>
        <p:spPr>
          <a:xfrm>
            <a:off x="1155582" y="4585476"/>
            <a:ext cx="736600" cy="736600"/>
          </a:xfrm>
          <a:prstGeom prst="rect">
            <a:avLst/>
          </a:prstGeom>
        </p:spPr>
      </p:pic>
      <p:pic>
        <p:nvPicPr>
          <p:cNvPr id="27" name="Grafik 26">
            <a:extLst>
              <a:ext uri="{FF2B5EF4-FFF2-40B4-BE49-F238E27FC236}">
                <a16:creationId xmlns:a16="http://schemas.microsoft.com/office/drawing/2014/main" id="{8DA50B15-15E5-D947-8951-DE73F779BDA7}"/>
              </a:ext>
            </a:extLst>
          </p:cNvPr>
          <p:cNvPicPr>
            <a:picLocks noChangeAspect="1"/>
          </p:cNvPicPr>
          <p:nvPr userDrawn="1"/>
        </p:nvPicPr>
        <p:blipFill>
          <a:blip r:embed="rId3"/>
          <a:stretch>
            <a:fillRect/>
          </a:stretch>
        </p:blipFill>
        <p:spPr>
          <a:xfrm>
            <a:off x="1225032" y="4086474"/>
            <a:ext cx="577410" cy="577410"/>
          </a:xfrm>
          <a:prstGeom prst="rect">
            <a:avLst/>
          </a:prstGeom>
        </p:spPr>
      </p:pic>
      <p:sp>
        <p:nvSpPr>
          <p:cNvPr id="28" name="Textplatzhalter 8">
            <a:extLst>
              <a:ext uri="{FF2B5EF4-FFF2-40B4-BE49-F238E27FC236}">
                <a16:creationId xmlns:a16="http://schemas.microsoft.com/office/drawing/2014/main" id="{6615C558-E187-1D4D-8468-07220621E85A}"/>
              </a:ext>
            </a:extLst>
          </p:cNvPr>
          <p:cNvSpPr>
            <a:spLocks noGrp="1"/>
          </p:cNvSpPr>
          <p:nvPr>
            <p:ph type="body" idx="4294967295" hasCustomPrompt="1"/>
          </p:nvPr>
        </p:nvSpPr>
        <p:spPr>
          <a:xfrm>
            <a:off x="1228053" y="2021229"/>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29" name="Textplatzhalter 8">
            <a:extLst>
              <a:ext uri="{FF2B5EF4-FFF2-40B4-BE49-F238E27FC236}">
                <a16:creationId xmlns:a16="http://schemas.microsoft.com/office/drawing/2014/main" id="{24EE142A-08C0-2942-851F-8DD14B64870B}"/>
              </a:ext>
            </a:extLst>
          </p:cNvPr>
          <p:cNvSpPr>
            <a:spLocks noGrp="1"/>
          </p:cNvSpPr>
          <p:nvPr>
            <p:ph type="body" idx="4294967295" hasCustomPrompt="1"/>
          </p:nvPr>
        </p:nvSpPr>
        <p:spPr>
          <a:xfrm>
            <a:off x="1225032" y="2430976"/>
            <a:ext cx="3669144"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30" name="Textplatzhalter 8">
            <a:extLst>
              <a:ext uri="{FF2B5EF4-FFF2-40B4-BE49-F238E27FC236}">
                <a16:creationId xmlns:a16="http://schemas.microsoft.com/office/drawing/2014/main" id="{154B374A-47FF-3B4C-850A-C6ECF7D54AD2}"/>
              </a:ext>
            </a:extLst>
          </p:cNvPr>
          <p:cNvSpPr>
            <a:spLocks noGrp="1"/>
          </p:cNvSpPr>
          <p:nvPr>
            <p:ph type="body" idx="4294967295" hasCustomPrompt="1"/>
          </p:nvPr>
        </p:nvSpPr>
        <p:spPr>
          <a:xfrm>
            <a:off x="1228053" y="3230690"/>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31" name="Textplatzhalter 8">
            <a:extLst>
              <a:ext uri="{FF2B5EF4-FFF2-40B4-BE49-F238E27FC236}">
                <a16:creationId xmlns:a16="http://schemas.microsoft.com/office/drawing/2014/main" id="{F057D496-5D64-524A-B8FE-6A4E8A31552C}"/>
              </a:ext>
            </a:extLst>
          </p:cNvPr>
          <p:cNvSpPr>
            <a:spLocks noGrp="1"/>
          </p:cNvSpPr>
          <p:nvPr>
            <p:ph type="body" idx="4294967295" hasCustomPrompt="1"/>
          </p:nvPr>
        </p:nvSpPr>
        <p:spPr>
          <a:xfrm>
            <a:off x="1238284" y="3640437"/>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33" name="Textplatzhalter 8">
            <a:extLst>
              <a:ext uri="{FF2B5EF4-FFF2-40B4-BE49-F238E27FC236}">
                <a16:creationId xmlns:a16="http://schemas.microsoft.com/office/drawing/2014/main" id="{D2DFF869-8A9C-C648-A506-C978AF866F03}"/>
              </a:ext>
            </a:extLst>
          </p:cNvPr>
          <p:cNvSpPr>
            <a:spLocks noGrp="1"/>
          </p:cNvSpPr>
          <p:nvPr>
            <p:ph type="body" idx="4294967295" hasCustomPrompt="1"/>
          </p:nvPr>
        </p:nvSpPr>
        <p:spPr>
          <a:xfrm>
            <a:off x="1890659" y="4227305"/>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34" name="Textplatzhalter 8">
            <a:extLst>
              <a:ext uri="{FF2B5EF4-FFF2-40B4-BE49-F238E27FC236}">
                <a16:creationId xmlns:a16="http://schemas.microsoft.com/office/drawing/2014/main" id="{92CA4DBD-3483-A141-8546-99EAF2DC27C4}"/>
              </a:ext>
            </a:extLst>
          </p:cNvPr>
          <p:cNvSpPr>
            <a:spLocks noGrp="1"/>
          </p:cNvSpPr>
          <p:nvPr>
            <p:ph type="body" idx="4294967295" hasCustomPrompt="1"/>
          </p:nvPr>
        </p:nvSpPr>
        <p:spPr>
          <a:xfrm>
            <a:off x="1887638" y="4637052"/>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43" name="Grafik 42">
            <a:extLst>
              <a:ext uri="{FF2B5EF4-FFF2-40B4-BE49-F238E27FC236}">
                <a16:creationId xmlns:a16="http://schemas.microsoft.com/office/drawing/2014/main" id="{2579000F-80EF-044D-9063-E0F30E7FCBBE}"/>
              </a:ext>
            </a:extLst>
          </p:cNvPr>
          <p:cNvPicPr>
            <a:picLocks noChangeAspect="1"/>
          </p:cNvPicPr>
          <p:nvPr userDrawn="1"/>
        </p:nvPicPr>
        <p:blipFill>
          <a:blip r:embed="rId2"/>
          <a:stretch>
            <a:fillRect/>
          </a:stretch>
        </p:blipFill>
        <p:spPr>
          <a:xfrm>
            <a:off x="6288838" y="4585476"/>
            <a:ext cx="736600" cy="736600"/>
          </a:xfrm>
          <a:prstGeom prst="rect">
            <a:avLst/>
          </a:prstGeom>
        </p:spPr>
      </p:pic>
      <p:pic>
        <p:nvPicPr>
          <p:cNvPr id="44" name="Grafik 43">
            <a:extLst>
              <a:ext uri="{FF2B5EF4-FFF2-40B4-BE49-F238E27FC236}">
                <a16:creationId xmlns:a16="http://schemas.microsoft.com/office/drawing/2014/main" id="{1DE4E0A5-1C3F-334F-B880-020B042A15FE}"/>
              </a:ext>
            </a:extLst>
          </p:cNvPr>
          <p:cNvPicPr>
            <a:picLocks noChangeAspect="1"/>
          </p:cNvPicPr>
          <p:nvPr userDrawn="1"/>
        </p:nvPicPr>
        <p:blipFill>
          <a:blip r:embed="rId3"/>
          <a:stretch>
            <a:fillRect/>
          </a:stretch>
        </p:blipFill>
        <p:spPr>
          <a:xfrm>
            <a:off x="6358288" y="4086474"/>
            <a:ext cx="577410" cy="577410"/>
          </a:xfrm>
          <a:prstGeom prst="rect">
            <a:avLst/>
          </a:prstGeom>
        </p:spPr>
      </p:pic>
      <p:sp>
        <p:nvSpPr>
          <p:cNvPr id="45" name="Textplatzhalter 8">
            <a:extLst>
              <a:ext uri="{FF2B5EF4-FFF2-40B4-BE49-F238E27FC236}">
                <a16:creationId xmlns:a16="http://schemas.microsoft.com/office/drawing/2014/main" id="{6F380EEE-21C9-944C-85A6-C0FBC2677C90}"/>
              </a:ext>
            </a:extLst>
          </p:cNvPr>
          <p:cNvSpPr>
            <a:spLocks noGrp="1"/>
          </p:cNvSpPr>
          <p:nvPr>
            <p:ph type="body" idx="4294967295" hasCustomPrompt="1"/>
          </p:nvPr>
        </p:nvSpPr>
        <p:spPr>
          <a:xfrm>
            <a:off x="6361309" y="2021229"/>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46" name="Textplatzhalter 8">
            <a:extLst>
              <a:ext uri="{FF2B5EF4-FFF2-40B4-BE49-F238E27FC236}">
                <a16:creationId xmlns:a16="http://schemas.microsoft.com/office/drawing/2014/main" id="{3958A367-9C78-4C49-A3D1-07F658995A95}"/>
              </a:ext>
            </a:extLst>
          </p:cNvPr>
          <p:cNvSpPr>
            <a:spLocks noGrp="1"/>
          </p:cNvSpPr>
          <p:nvPr>
            <p:ph type="body" idx="4294967295" hasCustomPrompt="1"/>
          </p:nvPr>
        </p:nvSpPr>
        <p:spPr>
          <a:xfrm>
            <a:off x="6358288" y="2430976"/>
            <a:ext cx="3669144"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47" name="Textplatzhalter 8">
            <a:extLst>
              <a:ext uri="{FF2B5EF4-FFF2-40B4-BE49-F238E27FC236}">
                <a16:creationId xmlns:a16="http://schemas.microsoft.com/office/drawing/2014/main" id="{B9D8B95F-4555-224B-B41D-2B3685DDC7FD}"/>
              </a:ext>
            </a:extLst>
          </p:cNvPr>
          <p:cNvSpPr>
            <a:spLocks noGrp="1"/>
          </p:cNvSpPr>
          <p:nvPr>
            <p:ph type="body" idx="4294967295" hasCustomPrompt="1"/>
          </p:nvPr>
        </p:nvSpPr>
        <p:spPr>
          <a:xfrm>
            <a:off x="6361309" y="3230690"/>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48" name="Textplatzhalter 8">
            <a:extLst>
              <a:ext uri="{FF2B5EF4-FFF2-40B4-BE49-F238E27FC236}">
                <a16:creationId xmlns:a16="http://schemas.microsoft.com/office/drawing/2014/main" id="{A697DCCE-E84F-1248-943C-BA21B0FF7F4F}"/>
              </a:ext>
            </a:extLst>
          </p:cNvPr>
          <p:cNvSpPr>
            <a:spLocks noGrp="1"/>
          </p:cNvSpPr>
          <p:nvPr>
            <p:ph type="body" idx="4294967295" hasCustomPrompt="1"/>
          </p:nvPr>
        </p:nvSpPr>
        <p:spPr>
          <a:xfrm>
            <a:off x="6371540" y="3640437"/>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49" name="Textplatzhalter 8">
            <a:extLst>
              <a:ext uri="{FF2B5EF4-FFF2-40B4-BE49-F238E27FC236}">
                <a16:creationId xmlns:a16="http://schemas.microsoft.com/office/drawing/2014/main" id="{C8B67004-CDC1-3748-928A-267CC075E678}"/>
              </a:ext>
            </a:extLst>
          </p:cNvPr>
          <p:cNvSpPr>
            <a:spLocks noGrp="1"/>
          </p:cNvSpPr>
          <p:nvPr>
            <p:ph type="body" idx="4294967295" hasCustomPrompt="1"/>
          </p:nvPr>
        </p:nvSpPr>
        <p:spPr>
          <a:xfrm>
            <a:off x="7023915" y="4227305"/>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54" name="Textplatzhalter 8">
            <a:extLst>
              <a:ext uri="{FF2B5EF4-FFF2-40B4-BE49-F238E27FC236}">
                <a16:creationId xmlns:a16="http://schemas.microsoft.com/office/drawing/2014/main" id="{D2D5B21F-AD8B-2A48-8A0B-3E55BBF747C3}"/>
              </a:ext>
            </a:extLst>
          </p:cNvPr>
          <p:cNvSpPr>
            <a:spLocks noGrp="1"/>
          </p:cNvSpPr>
          <p:nvPr>
            <p:ph type="body" idx="4294967295" hasCustomPrompt="1"/>
          </p:nvPr>
        </p:nvSpPr>
        <p:spPr>
          <a:xfrm>
            <a:off x="7020894" y="4637052"/>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spTree>
    <p:extLst>
      <p:ext uri="{BB962C8B-B14F-4D97-AF65-F5344CB8AC3E}">
        <p14:creationId xmlns:p14="http://schemas.microsoft.com/office/powerpoint/2010/main" val="424662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514350" indent="-514350">
              <a:buFont typeface="+mj-lt"/>
              <a:buAutoNum type="arabicPeriod"/>
              <a:defRPr b="0" i="0">
                <a:latin typeface="Poppins" pitchFamily="2" charset="77"/>
                <a:cs typeface="Poppins" pitchFamily="2" charset="77"/>
              </a:defRPr>
            </a:lvl1pPr>
            <a:lvl2pPr marL="914400" indent="-457200">
              <a:buFont typeface="+mj-lt"/>
              <a:buAutoNum type="arabicPeriod"/>
              <a:defRPr b="0" i="0">
                <a:latin typeface="Poppins" pitchFamily="2" charset="77"/>
                <a:cs typeface="Poppins" pitchFamily="2" charset="77"/>
              </a:defRPr>
            </a:lvl2pPr>
            <a:lvl3pPr marL="1371600" indent="-457200">
              <a:buFont typeface="+mj-lt"/>
              <a:buAutoNum type="arabicPeriod"/>
              <a:defRPr b="0" i="0">
                <a:latin typeface="Poppins" pitchFamily="2" charset="77"/>
                <a:cs typeface="Poppins" pitchFamily="2" charset="77"/>
              </a:defRPr>
            </a:lvl3pPr>
            <a:lvl4pPr marL="1714500" indent="-342900">
              <a:buFont typeface="+mj-lt"/>
              <a:buAutoNum type="arabicPeriod"/>
              <a:defRPr b="0" i="0">
                <a:latin typeface="Poppins" pitchFamily="2" charset="77"/>
                <a:cs typeface="Poppins" pitchFamily="2" charset="77"/>
              </a:defRPr>
            </a:lvl4pPr>
            <a:lvl5pPr marL="2171700" indent="-342900">
              <a:buFont typeface="+mj-lt"/>
              <a:buAutoNum type="arabicPeriod"/>
              <a:defRPr b="0" i="0">
                <a:latin typeface="Poppins" pitchFamily="2" charset="77"/>
                <a:cs typeface="Poppins" pitchFamily="2"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itel 4">
            <a:extLst>
              <a:ext uri="{FF2B5EF4-FFF2-40B4-BE49-F238E27FC236}">
                <a16:creationId xmlns:a16="http://schemas.microsoft.com/office/drawing/2014/main" id="{DE9A9CE7-C497-8942-B2A4-28978DE31687}"/>
              </a:ext>
            </a:extLst>
          </p:cNvPr>
          <p:cNvSpPr>
            <a:spLocks noGrp="1"/>
          </p:cNvSpPr>
          <p:nvPr>
            <p:ph type="title"/>
          </p:nvPr>
        </p:nvSpPr>
        <p:spPr/>
        <p:txBody>
          <a:bodyPr/>
          <a:lstStyle>
            <a:lvl1pPr>
              <a:defRPr b="0" i="0">
                <a:latin typeface="Poppins" pitchFamily="2" charset="77"/>
                <a:cs typeface="Poppins" pitchFamily="2" charset="77"/>
              </a:defRPr>
            </a:lvl1pPr>
          </a:lstStyle>
          <a:p>
            <a:r>
              <a:rPr lang="de-DE" dirty="0"/>
              <a:t>Mastertitelformat bearbeiten</a:t>
            </a:r>
          </a:p>
        </p:txBody>
      </p:sp>
      <p:sp>
        <p:nvSpPr>
          <p:cNvPr id="6" name="Datumsplatzhalter 5">
            <a:extLst>
              <a:ext uri="{FF2B5EF4-FFF2-40B4-BE49-F238E27FC236}">
                <a16:creationId xmlns:a16="http://schemas.microsoft.com/office/drawing/2014/main" id="{4DFC6EDD-1759-7D47-B9A2-AAA11056FAE4}"/>
              </a:ext>
            </a:extLst>
          </p:cNvPr>
          <p:cNvSpPr>
            <a:spLocks noGrp="1"/>
          </p:cNvSpPr>
          <p:nvPr>
            <p:ph type="dt" sz="half" idx="10"/>
          </p:nvPr>
        </p:nvSpPr>
        <p:spPr/>
        <p:txBody>
          <a:bodyPr/>
          <a:lstStyle/>
          <a:p>
            <a:pPr>
              <a:defRPr/>
            </a:pPr>
            <a:r>
              <a:rPr lang="en-US" altLang="fr-FR"/>
              <a:t>12/01/2022</a:t>
            </a:r>
            <a:endParaRPr lang="fr-FR" altLang="fr-FR" dirty="0"/>
          </a:p>
        </p:txBody>
      </p:sp>
      <p:sp>
        <p:nvSpPr>
          <p:cNvPr id="7" name="Fußzeilenplatzhalter 6">
            <a:extLst>
              <a:ext uri="{FF2B5EF4-FFF2-40B4-BE49-F238E27FC236}">
                <a16:creationId xmlns:a16="http://schemas.microsoft.com/office/drawing/2014/main" id="{CE998BAB-7BA4-4046-81BC-DE965C4EAB6B}"/>
              </a:ext>
            </a:extLst>
          </p:cNvPr>
          <p:cNvSpPr>
            <a:spLocks noGrp="1"/>
          </p:cNvSpPr>
          <p:nvPr>
            <p:ph type="ftr" sz="quarter" idx="11"/>
          </p:nvPr>
        </p:nvSpPr>
        <p:spPr/>
        <p:txBody>
          <a:bodyPr/>
          <a:lstStyle/>
          <a:p>
            <a:pPr algn="l">
              <a:defRPr/>
            </a:pPr>
            <a:r>
              <a:rPr lang="de-DE" altLang="fr-FR"/>
              <a:t>U Wahser: Impact mit Informatik, Mannheimer Informatik-Kolloquium</a:t>
            </a:r>
            <a:endParaRPr lang="fr-FR" altLang="fr-FR" dirty="0"/>
          </a:p>
        </p:txBody>
      </p:sp>
      <p:sp>
        <p:nvSpPr>
          <p:cNvPr id="8" name="Foliennummernplatzhalter 7">
            <a:extLst>
              <a:ext uri="{FF2B5EF4-FFF2-40B4-BE49-F238E27FC236}">
                <a16:creationId xmlns:a16="http://schemas.microsoft.com/office/drawing/2014/main" id="{3EBE3F2C-F2A0-9345-8A99-14C1AA6AB9BF}"/>
              </a:ext>
            </a:extLst>
          </p:cNvPr>
          <p:cNvSpPr>
            <a:spLocks noGrp="1"/>
          </p:cNvSpPr>
          <p:nvPr>
            <p:ph type="sldNum" sz="quarter" idx="12"/>
          </p:nvPr>
        </p:nvSpPr>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1810345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up to six People">
    <p:spTree>
      <p:nvGrpSpPr>
        <p:cNvPr id="1" name=""/>
        <p:cNvGrpSpPr/>
        <p:nvPr/>
      </p:nvGrpSpPr>
      <p:grpSpPr>
        <a:xfrm>
          <a:off x="0" y="0"/>
          <a:ext cx="0" cy="0"/>
          <a:chOff x="0" y="0"/>
          <a:chExt cx="0" cy="0"/>
        </a:xfrm>
      </p:grpSpPr>
      <p:sp>
        <p:nvSpPr>
          <p:cNvPr id="59" name="Datumsplatzhalter 5">
            <a:extLst>
              <a:ext uri="{FF2B5EF4-FFF2-40B4-BE49-F238E27FC236}">
                <a16:creationId xmlns:a16="http://schemas.microsoft.com/office/drawing/2014/main" id="{4A24C38B-CD4E-8A48-9BB7-17E783FE42D1}"/>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75" name="Fußzeilenplatzhalter 6">
            <a:extLst>
              <a:ext uri="{FF2B5EF4-FFF2-40B4-BE49-F238E27FC236}">
                <a16:creationId xmlns:a16="http://schemas.microsoft.com/office/drawing/2014/main" id="{20FEA432-C60E-F44B-8C1D-4E73B4658CAF}"/>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76" name="Foliennummernplatzhalter 7">
            <a:extLst>
              <a:ext uri="{FF2B5EF4-FFF2-40B4-BE49-F238E27FC236}">
                <a16:creationId xmlns:a16="http://schemas.microsoft.com/office/drawing/2014/main" id="{CEFD121D-7E12-6145-A44E-F13CBB07FDA9}"/>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pic>
        <p:nvPicPr>
          <p:cNvPr id="56" name="Grafik 55">
            <a:extLst>
              <a:ext uri="{FF2B5EF4-FFF2-40B4-BE49-F238E27FC236}">
                <a16:creationId xmlns:a16="http://schemas.microsoft.com/office/drawing/2014/main" id="{B3053091-1CB2-E947-B2D2-FE0A80098CC6}"/>
              </a:ext>
            </a:extLst>
          </p:cNvPr>
          <p:cNvPicPr>
            <a:picLocks noChangeAspect="1"/>
          </p:cNvPicPr>
          <p:nvPr userDrawn="1"/>
        </p:nvPicPr>
        <p:blipFill>
          <a:blip r:embed="rId2"/>
          <a:stretch>
            <a:fillRect/>
          </a:stretch>
        </p:blipFill>
        <p:spPr>
          <a:xfrm>
            <a:off x="388411" y="2891312"/>
            <a:ext cx="736600" cy="736600"/>
          </a:xfrm>
          <a:prstGeom prst="rect">
            <a:avLst/>
          </a:prstGeom>
        </p:spPr>
      </p:pic>
      <p:pic>
        <p:nvPicPr>
          <p:cNvPr id="57" name="Grafik 56">
            <a:extLst>
              <a:ext uri="{FF2B5EF4-FFF2-40B4-BE49-F238E27FC236}">
                <a16:creationId xmlns:a16="http://schemas.microsoft.com/office/drawing/2014/main" id="{9E9F286E-3545-764E-9033-3C9B1BC75779}"/>
              </a:ext>
            </a:extLst>
          </p:cNvPr>
          <p:cNvPicPr>
            <a:picLocks noChangeAspect="1"/>
          </p:cNvPicPr>
          <p:nvPr userDrawn="1"/>
        </p:nvPicPr>
        <p:blipFill>
          <a:blip r:embed="rId3"/>
          <a:stretch>
            <a:fillRect/>
          </a:stretch>
        </p:blipFill>
        <p:spPr>
          <a:xfrm>
            <a:off x="457861" y="2392310"/>
            <a:ext cx="577410" cy="577410"/>
          </a:xfrm>
          <a:prstGeom prst="rect">
            <a:avLst/>
          </a:prstGeom>
        </p:spPr>
      </p:pic>
      <p:sp>
        <p:nvSpPr>
          <p:cNvPr id="58" name="Textplatzhalter 8">
            <a:extLst>
              <a:ext uri="{FF2B5EF4-FFF2-40B4-BE49-F238E27FC236}">
                <a16:creationId xmlns:a16="http://schemas.microsoft.com/office/drawing/2014/main" id="{1329BBD0-8552-0041-8CB7-B13B323468F6}"/>
              </a:ext>
            </a:extLst>
          </p:cNvPr>
          <p:cNvSpPr>
            <a:spLocks noGrp="1"/>
          </p:cNvSpPr>
          <p:nvPr>
            <p:ph type="body" idx="4294967295" hasCustomPrompt="1"/>
          </p:nvPr>
        </p:nvSpPr>
        <p:spPr>
          <a:xfrm>
            <a:off x="460882" y="910153"/>
            <a:ext cx="3225101"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64" name="Textplatzhalter 8">
            <a:extLst>
              <a:ext uri="{FF2B5EF4-FFF2-40B4-BE49-F238E27FC236}">
                <a16:creationId xmlns:a16="http://schemas.microsoft.com/office/drawing/2014/main" id="{BF0E01CE-DA05-B04B-AEA0-35B1A969D528}"/>
              </a:ext>
            </a:extLst>
          </p:cNvPr>
          <p:cNvSpPr>
            <a:spLocks noGrp="1"/>
          </p:cNvSpPr>
          <p:nvPr>
            <p:ph type="body" idx="4294967295" hasCustomPrompt="1"/>
          </p:nvPr>
        </p:nvSpPr>
        <p:spPr>
          <a:xfrm>
            <a:off x="457861" y="1319900"/>
            <a:ext cx="3225101"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65" name="Textplatzhalter 8">
            <a:extLst>
              <a:ext uri="{FF2B5EF4-FFF2-40B4-BE49-F238E27FC236}">
                <a16:creationId xmlns:a16="http://schemas.microsoft.com/office/drawing/2014/main" id="{C304C721-3243-0947-B550-32B35982940E}"/>
              </a:ext>
            </a:extLst>
          </p:cNvPr>
          <p:cNvSpPr>
            <a:spLocks noGrp="1"/>
          </p:cNvSpPr>
          <p:nvPr>
            <p:ph type="body" idx="4294967295" hasCustomPrompt="1"/>
          </p:nvPr>
        </p:nvSpPr>
        <p:spPr>
          <a:xfrm>
            <a:off x="460882" y="1722054"/>
            <a:ext cx="322208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66" name="Textplatzhalter 8">
            <a:extLst>
              <a:ext uri="{FF2B5EF4-FFF2-40B4-BE49-F238E27FC236}">
                <a16:creationId xmlns:a16="http://schemas.microsoft.com/office/drawing/2014/main" id="{1DBB5F30-E5A7-7142-BF4A-D72E8F03E2DB}"/>
              </a:ext>
            </a:extLst>
          </p:cNvPr>
          <p:cNvSpPr>
            <a:spLocks noGrp="1"/>
          </p:cNvSpPr>
          <p:nvPr>
            <p:ph type="body" idx="4294967295" hasCustomPrompt="1"/>
          </p:nvPr>
        </p:nvSpPr>
        <p:spPr>
          <a:xfrm>
            <a:off x="471113" y="2131801"/>
            <a:ext cx="322208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77" name="Textplatzhalter 8">
            <a:extLst>
              <a:ext uri="{FF2B5EF4-FFF2-40B4-BE49-F238E27FC236}">
                <a16:creationId xmlns:a16="http://schemas.microsoft.com/office/drawing/2014/main" id="{FA8EF907-C451-014C-BF6D-0287EB700A5F}"/>
              </a:ext>
            </a:extLst>
          </p:cNvPr>
          <p:cNvSpPr>
            <a:spLocks noGrp="1"/>
          </p:cNvSpPr>
          <p:nvPr>
            <p:ph type="body" idx="4294967295" hasCustomPrompt="1"/>
          </p:nvPr>
        </p:nvSpPr>
        <p:spPr>
          <a:xfrm>
            <a:off x="1123488" y="2533141"/>
            <a:ext cx="2942693"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78" name="Textplatzhalter 8">
            <a:extLst>
              <a:ext uri="{FF2B5EF4-FFF2-40B4-BE49-F238E27FC236}">
                <a16:creationId xmlns:a16="http://schemas.microsoft.com/office/drawing/2014/main" id="{27EFA92D-0D95-7F4F-B246-09C8C905C812}"/>
              </a:ext>
            </a:extLst>
          </p:cNvPr>
          <p:cNvSpPr>
            <a:spLocks noGrp="1"/>
          </p:cNvSpPr>
          <p:nvPr>
            <p:ph type="body" idx="4294967295" hasCustomPrompt="1"/>
          </p:nvPr>
        </p:nvSpPr>
        <p:spPr>
          <a:xfrm>
            <a:off x="1133719" y="2942888"/>
            <a:ext cx="2942693"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103" name="Grafik 102">
            <a:extLst>
              <a:ext uri="{FF2B5EF4-FFF2-40B4-BE49-F238E27FC236}">
                <a16:creationId xmlns:a16="http://schemas.microsoft.com/office/drawing/2014/main" id="{E5338CCA-BCD8-9C42-9027-84B4E2772AD4}"/>
              </a:ext>
            </a:extLst>
          </p:cNvPr>
          <p:cNvPicPr>
            <a:picLocks noChangeAspect="1"/>
          </p:cNvPicPr>
          <p:nvPr userDrawn="1"/>
        </p:nvPicPr>
        <p:blipFill>
          <a:blip r:embed="rId2"/>
          <a:stretch>
            <a:fillRect/>
          </a:stretch>
        </p:blipFill>
        <p:spPr>
          <a:xfrm>
            <a:off x="314335" y="5629795"/>
            <a:ext cx="736600" cy="736600"/>
          </a:xfrm>
          <a:prstGeom prst="rect">
            <a:avLst/>
          </a:prstGeom>
        </p:spPr>
      </p:pic>
      <p:pic>
        <p:nvPicPr>
          <p:cNvPr id="104" name="Grafik 103">
            <a:extLst>
              <a:ext uri="{FF2B5EF4-FFF2-40B4-BE49-F238E27FC236}">
                <a16:creationId xmlns:a16="http://schemas.microsoft.com/office/drawing/2014/main" id="{496B91EF-7497-B244-A178-D00968758E79}"/>
              </a:ext>
            </a:extLst>
          </p:cNvPr>
          <p:cNvPicPr>
            <a:picLocks noChangeAspect="1"/>
          </p:cNvPicPr>
          <p:nvPr userDrawn="1"/>
        </p:nvPicPr>
        <p:blipFill>
          <a:blip r:embed="rId3"/>
          <a:stretch>
            <a:fillRect/>
          </a:stretch>
        </p:blipFill>
        <p:spPr>
          <a:xfrm>
            <a:off x="383785" y="5130793"/>
            <a:ext cx="577410" cy="577410"/>
          </a:xfrm>
          <a:prstGeom prst="rect">
            <a:avLst/>
          </a:prstGeom>
        </p:spPr>
      </p:pic>
      <p:sp>
        <p:nvSpPr>
          <p:cNvPr id="105" name="Textplatzhalter 8">
            <a:extLst>
              <a:ext uri="{FF2B5EF4-FFF2-40B4-BE49-F238E27FC236}">
                <a16:creationId xmlns:a16="http://schemas.microsoft.com/office/drawing/2014/main" id="{1FDF5B51-EAC5-5943-ABA1-CC6BF1CB7B18}"/>
              </a:ext>
            </a:extLst>
          </p:cNvPr>
          <p:cNvSpPr>
            <a:spLocks noGrp="1"/>
          </p:cNvSpPr>
          <p:nvPr>
            <p:ph type="body" idx="4294967295" hasCustomPrompt="1"/>
          </p:nvPr>
        </p:nvSpPr>
        <p:spPr>
          <a:xfrm>
            <a:off x="386806" y="3648636"/>
            <a:ext cx="3296156"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106" name="Textplatzhalter 8">
            <a:extLst>
              <a:ext uri="{FF2B5EF4-FFF2-40B4-BE49-F238E27FC236}">
                <a16:creationId xmlns:a16="http://schemas.microsoft.com/office/drawing/2014/main" id="{786447ED-4428-DB45-BB44-254FF56DB110}"/>
              </a:ext>
            </a:extLst>
          </p:cNvPr>
          <p:cNvSpPr>
            <a:spLocks noGrp="1"/>
          </p:cNvSpPr>
          <p:nvPr>
            <p:ph type="body" idx="4294967295" hasCustomPrompt="1"/>
          </p:nvPr>
        </p:nvSpPr>
        <p:spPr>
          <a:xfrm>
            <a:off x="383785" y="4058383"/>
            <a:ext cx="3296156"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107" name="Textplatzhalter 8">
            <a:extLst>
              <a:ext uri="{FF2B5EF4-FFF2-40B4-BE49-F238E27FC236}">
                <a16:creationId xmlns:a16="http://schemas.microsoft.com/office/drawing/2014/main" id="{6F203F51-17A0-654A-B451-D18EE2239C63}"/>
              </a:ext>
            </a:extLst>
          </p:cNvPr>
          <p:cNvSpPr>
            <a:spLocks noGrp="1"/>
          </p:cNvSpPr>
          <p:nvPr>
            <p:ph type="body" idx="4294967295" hasCustomPrompt="1"/>
          </p:nvPr>
        </p:nvSpPr>
        <p:spPr>
          <a:xfrm>
            <a:off x="386806" y="4460537"/>
            <a:ext cx="3306387"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108" name="Textplatzhalter 8">
            <a:extLst>
              <a:ext uri="{FF2B5EF4-FFF2-40B4-BE49-F238E27FC236}">
                <a16:creationId xmlns:a16="http://schemas.microsoft.com/office/drawing/2014/main" id="{93E923C1-9324-2149-A70D-B983BC870162}"/>
              </a:ext>
            </a:extLst>
          </p:cNvPr>
          <p:cNvSpPr>
            <a:spLocks noGrp="1"/>
          </p:cNvSpPr>
          <p:nvPr>
            <p:ph type="body" idx="4294967295" hasCustomPrompt="1"/>
          </p:nvPr>
        </p:nvSpPr>
        <p:spPr>
          <a:xfrm>
            <a:off x="397037" y="4870284"/>
            <a:ext cx="3296156"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109" name="Textplatzhalter 8">
            <a:extLst>
              <a:ext uri="{FF2B5EF4-FFF2-40B4-BE49-F238E27FC236}">
                <a16:creationId xmlns:a16="http://schemas.microsoft.com/office/drawing/2014/main" id="{EB307DBA-A0E9-B747-8C2F-70E383525941}"/>
              </a:ext>
            </a:extLst>
          </p:cNvPr>
          <p:cNvSpPr>
            <a:spLocks noGrp="1"/>
          </p:cNvSpPr>
          <p:nvPr>
            <p:ph type="body" idx="4294967295" hasCustomPrompt="1"/>
          </p:nvPr>
        </p:nvSpPr>
        <p:spPr>
          <a:xfrm>
            <a:off x="1049412" y="5271624"/>
            <a:ext cx="302700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110" name="Textplatzhalter 8">
            <a:extLst>
              <a:ext uri="{FF2B5EF4-FFF2-40B4-BE49-F238E27FC236}">
                <a16:creationId xmlns:a16="http://schemas.microsoft.com/office/drawing/2014/main" id="{E57693FA-411E-5748-9F39-87CAF842FD93}"/>
              </a:ext>
            </a:extLst>
          </p:cNvPr>
          <p:cNvSpPr>
            <a:spLocks noGrp="1"/>
          </p:cNvSpPr>
          <p:nvPr>
            <p:ph type="body" idx="4294967295" hasCustomPrompt="1"/>
          </p:nvPr>
        </p:nvSpPr>
        <p:spPr>
          <a:xfrm>
            <a:off x="1059643" y="5681371"/>
            <a:ext cx="302700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135" name="Grafik 134">
            <a:extLst>
              <a:ext uri="{FF2B5EF4-FFF2-40B4-BE49-F238E27FC236}">
                <a16:creationId xmlns:a16="http://schemas.microsoft.com/office/drawing/2014/main" id="{BCE98050-EEE1-F047-A24C-B676F43E055F}"/>
              </a:ext>
            </a:extLst>
          </p:cNvPr>
          <p:cNvPicPr>
            <a:picLocks noChangeAspect="1"/>
          </p:cNvPicPr>
          <p:nvPr userDrawn="1"/>
        </p:nvPicPr>
        <p:blipFill>
          <a:blip r:embed="rId2"/>
          <a:stretch>
            <a:fillRect/>
          </a:stretch>
        </p:blipFill>
        <p:spPr>
          <a:xfrm>
            <a:off x="4102389" y="2891312"/>
            <a:ext cx="736600" cy="736600"/>
          </a:xfrm>
          <a:prstGeom prst="rect">
            <a:avLst/>
          </a:prstGeom>
        </p:spPr>
      </p:pic>
      <p:pic>
        <p:nvPicPr>
          <p:cNvPr id="136" name="Grafik 135">
            <a:extLst>
              <a:ext uri="{FF2B5EF4-FFF2-40B4-BE49-F238E27FC236}">
                <a16:creationId xmlns:a16="http://schemas.microsoft.com/office/drawing/2014/main" id="{69187DF6-2504-7643-A3AC-612EF6EE303C}"/>
              </a:ext>
            </a:extLst>
          </p:cNvPr>
          <p:cNvPicPr>
            <a:picLocks noChangeAspect="1"/>
          </p:cNvPicPr>
          <p:nvPr userDrawn="1"/>
        </p:nvPicPr>
        <p:blipFill>
          <a:blip r:embed="rId3"/>
          <a:stretch>
            <a:fillRect/>
          </a:stretch>
        </p:blipFill>
        <p:spPr>
          <a:xfrm>
            <a:off x="4171839" y="2392310"/>
            <a:ext cx="577410" cy="577410"/>
          </a:xfrm>
          <a:prstGeom prst="rect">
            <a:avLst/>
          </a:prstGeom>
        </p:spPr>
      </p:pic>
      <p:sp>
        <p:nvSpPr>
          <p:cNvPr id="137" name="Textplatzhalter 8">
            <a:extLst>
              <a:ext uri="{FF2B5EF4-FFF2-40B4-BE49-F238E27FC236}">
                <a16:creationId xmlns:a16="http://schemas.microsoft.com/office/drawing/2014/main" id="{11B0AE2F-9D01-AC4A-82DA-CE75918301A4}"/>
              </a:ext>
            </a:extLst>
          </p:cNvPr>
          <p:cNvSpPr>
            <a:spLocks noGrp="1"/>
          </p:cNvSpPr>
          <p:nvPr>
            <p:ph type="body" idx="4294967295" hasCustomPrompt="1"/>
          </p:nvPr>
        </p:nvSpPr>
        <p:spPr>
          <a:xfrm>
            <a:off x="4174860" y="910153"/>
            <a:ext cx="3225101"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138" name="Textplatzhalter 8">
            <a:extLst>
              <a:ext uri="{FF2B5EF4-FFF2-40B4-BE49-F238E27FC236}">
                <a16:creationId xmlns:a16="http://schemas.microsoft.com/office/drawing/2014/main" id="{D12FC8E9-DB5C-2443-B825-53E6E9841642}"/>
              </a:ext>
            </a:extLst>
          </p:cNvPr>
          <p:cNvSpPr>
            <a:spLocks noGrp="1"/>
          </p:cNvSpPr>
          <p:nvPr>
            <p:ph type="body" idx="4294967295" hasCustomPrompt="1"/>
          </p:nvPr>
        </p:nvSpPr>
        <p:spPr>
          <a:xfrm>
            <a:off x="4171839" y="1319900"/>
            <a:ext cx="3225101"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139" name="Textplatzhalter 8">
            <a:extLst>
              <a:ext uri="{FF2B5EF4-FFF2-40B4-BE49-F238E27FC236}">
                <a16:creationId xmlns:a16="http://schemas.microsoft.com/office/drawing/2014/main" id="{E2D95548-1941-5447-9754-63252628CC9F}"/>
              </a:ext>
            </a:extLst>
          </p:cNvPr>
          <p:cNvSpPr>
            <a:spLocks noGrp="1"/>
          </p:cNvSpPr>
          <p:nvPr>
            <p:ph type="body" idx="4294967295" hasCustomPrompt="1"/>
          </p:nvPr>
        </p:nvSpPr>
        <p:spPr>
          <a:xfrm>
            <a:off x="4174860" y="1722054"/>
            <a:ext cx="322208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140" name="Textplatzhalter 8">
            <a:extLst>
              <a:ext uri="{FF2B5EF4-FFF2-40B4-BE49-F238E27FC236}">
                <a16:creationId xmlns:a16="http://schemas.microsoft.com/office/drawing/2014/main" id="{1F2C0F9C-CFC4-254A-A6CC-238AE5E9A572}"/>
              </a:ext>
            </a:extLst>
          </p:cNvPr>
          <p:cNvSpPr>
            <a:spLocks noGrp="1"/>
          </p:cNvSpPr>
          <p:nvPr>
            <p:ph type="body" idx="4294967295" hasCustomPrompt="1"/>
          </p:nvPr>
        </p:nvSpPr>
        <p:spPr>
          <a:xfrm>
            <a:off x="4185091" y="2131801"/>
            <a:ext cx="322208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141" name="Textplatzhalter 8">
            <a:extLst>
              <a:ext uri="{FF2B5EF4-FFF2-40B4-BE49-F238E27FC236}">
                <a16:creationId xmlns:a16="http://schemas.microsoft.com/office/drawing/2014/main" id="{3D3CC18C-AA10-9642-90FA-2898ADE50F96}"/>
              </a:ext>
            </a:extLst>
          </p:cNvPr>
          <p:cNvSpPr>
            <a:spLocks noGrp="1"/>
          </p:cNvSpPr>
          <p:nvPr>
            <p:ph type="body" idx="4294967295" hasCustomPrompt="1"/>
          </p:nvPr>
        </p:nvSpPr>
        <p:spPr>
          <a:xfrm>
            <a:off x="4837466" y="2533141"/>
            <a:ext cx="2942693"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142" name="Textplatzhalter 8">
            <a:extLst>
              <a:ext uri="{FF2B5EF4-FFF2-40B4-BE49-F238E27FC236}">
                <a16:creationId xmlns:a16="http://schemas.microsoft.com/office/drawing/2014/main" id="{9CD883B4-E42B-7A4D-9852-E80AF8185D54}"/>
              </a:ext>
            </a:extLst>
          </p:cNvPr>
          <p:cNvSpPr>
            <a:spLocks noGrp="1"/>
          </p:cNvSpPr>
          <p:nvPr>
            <p:ph type="body" idx="4294967295" hasCustomPrompt="1"/>
          </p:nvPr>
        </p:nvSpPr>
        <p:spPr>
          <a:xfrm>
            <a:off x="4847697" y="2942888"/>
            <a:ext cx="2942693"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143" name="Grafik 142">
            <a:extLst>
              <a:ext uri="{FF2B5EF4-FFF2-40B4-BE49-F238E27FC236}">
                <a16:creationId xmlns:a16="http://schemas.microsoft.com/office/drawing/2014/main" id="{6E13ACA8-1E80-644C-80F4-4C91006D1BA6}"/>
              </a:ext>
            </a:extLst>
          </p:cNvPr>
          <p:cNvPicPr>
            <a:picLocks noChangeAspect="1"/>
          </p:cNvPicPr>
          <p:nvPr userDrawn="1"/>
        </p:nvPicPr>
        <p:blipFill>
          <a:blip r:embed="rId2"/>
          <a:stretch>
            <a:fillRect/>
          </a:stretch>
        </p:blipFill>
        <p:spPr>
          <a:xfrm>
            <a:off x="4028313" y="5629795"/>
            <a:ext cx="736600" cy="736600"/>
          </a:xfrm>
          <a:prstGeom prst="rect">
            <a:avLst/>
          </a:prstGeom>
        </p:spPr>
      </p:pic>
      <p:pic>
        <p:nvPicPr>
          <p:cNvPr id="144" name="Grafik 143">
            <a:extLst>
              <a:ext uri="{FF2B5EF4-FFF2-40B4-BE49-F238E27FC236}">
                <a16:creationId xmlns:a16="http://schemas.microsoft.com/office/drawing/2014/main" id="{841D9C1D-A9F9-FA44-896A-AD1EE87183AF}"/>
              </a:ext>
            </a:extLst>
          </p:cNvPr>
          <p:cNvPicPr>
            <a:picLocks noChangeAspect="1"/>
          </p:cNvPicPr>
          <p:nvPr userDrawn="1"/>
        </p:nvPicPr>
        <p:blipFill>
          <a:blip r:embed="rId3"/>
          <a:stretch>
            <a:fillRect/>
          </a:stretch>
        </p:blipFill>
        <p:spPr>
          <a:xfrm>
            <a:off x="4097763" y="5130793"/>
            <a:ext cx="577410" cy="577410"/>
          </a:xfrm>
          <a:prstGeom prst="rect">
            <a:avLst/>
          </a:prstGeom>
        </p:spPr>
      </p:pic>
      <p:sp>
        <p:nvSpPr>
          <p:cNvPr id="145" name="Textplatzhalter 8">
            <a:extLst>
              <a:ext uri="{FF2B5EF4-FFF2-40B4-BE49-F238E27FC236}">
                <a16:creationId xmlns:a16="http://schemas.microsoft.com/office/drawing/2014/main" id="{DA79AECC-AA6E-8844-8701-7278038577B3}"/>
              </a:ext>
            </a:extLst>
          </p:cNvPr>
          <p:cNvSpPr>
            <a:spLocks noGrp="1"/>
          </p:cNvSpPr>
          <p:nvPr>
            <p:ph type="body" idx="4294967295" hasCustomPrompt="1"/>
          </p:nvPr>
        </p:nvSpPr>
        <p:spPr>
          <a:xfrm>
            <a:off x="4100784" y="3648636"/>
            <a:ext cx="3296156"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146" name="Textplatzhalter 8">
            <a:extLst>
              <a:ext uri="{FF2B5EF4-FFF2-40B4-BE49-F238E27FC236}">
                <a16:creationId xmlns:a16="http://schemas.microsoft.com/office/drawing/2014/main" id="{C4265EF6-0075-5348-8FE8-0D3C8F4F8430}"/>
              </a:ext>
            </a:extLst>
          </p:cNvPr>
          <p:cNvSpPr>
            <a:spLocks noGrp="1"/>
          </p:cNvSpPr>
          <p:nvPr>
            <p:ph type="body" idx="4294967295" hasCustomPrompt="1"/>
          </p:nvPr>
        </p:nvSpPr>
        <p:spPr>
          <a:xfrm>
            <a:off x="4097763" y="4058383"/>
            <a:ext cx="3296156"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147" name="Textplatzhalter 8">
            <a:extLst>
              <a:ext uri="{FF2B5EF4-FFF2-40B4-BE49-F238E27FC236}">
                <a16:creationId xmlns:a16="http://schemas.microsoft.com/office/drawing/2014/main" id="{7D1AD3B7-7BEE-2249-8AAE-82BECF29F9BA}"/>
              </a:ext>
            </a:extLst>
          </p:cNvPr>
          <p:cNvSpPr>
            <a:spLocks noGrp="1"/>
          </p:cNvSpPr>
          <p:nvPr>
            <p:ph type="body" idx="4294967295" hasCustomPrompt="1"/>
          </p:nvPr>
        </p:nvSpPr>
        <p:spPr>
          <a:xfrm>
            <a:off x="4100784" y="4460537"/>
            <a:ext cx="3306387"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148" name="Textplatzhalter 8">
            <a:extLst>
              <a:ext uri="{FF2B5EF4-FFF2-40B4-BE49-F238E27FC236}">
                <a16:creationId xmlns:a16="http://schemas.microsoft.com/office/drawing/2014/main" id="{7044C4A7-5907-E249-9C94-6E945828EECA}"/>
              </a:ext>
            </a:extLst>
          </p:cNvPr>
          <p:cNvSpPr>
            <a:spLocks noGrp="1"/>
          </p:cNvSpPr>
          <p:nvPr>
            <p:ph type="body" idx="4294967295" hasCustomPrompt="1"/>
          </p:nvPr>
        </p:nvSpPr>
        <p:spPr>
          <a:xfrm>
            <a:off x="4111015" y="4870284"/>
            <a:ext cx="3296156"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149" name="Textplatzhalter 8">
            <a:extLst>
              <a:ext uri="{FF2B5EF4-FFF2-40B4-BE49-F238E27FC236}">
                <a16:creationId xmlns:a16="http://schemas.microsoft.com/office/drawing/2014/main" id="{D86C8B98-C2D8-2346-BB1C-20A7727DCF63}"/>
              </a:ext>
            </a:extLst>
          </p:cNvPr>
          <p:cNvSpPr>
            <a:spLocks noGrp="1"/>
          </p:cNvSpPr>
          <p:nvPr>
            <p:ph type="body" idx="4294967295" hasCustomPrompt="1"/>
          </p:nvPr>
        </p:nvSpPr>
        <p:spPr>
          <a:xfrm>
            <a:off x="4763390" y="5271624"/>
            <a:ext cx="302700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150" name="Textplatzhalter 8">
            <a:extLst>
              <a:ext uri="{FF2B5EF4-FFF2-40B4-BE49-F238E27FC236}">
                <a16:creationId xmlns:a16="http://schemas.microsoft.com/office/drawing/2014/main" id="{B5E55A75-7DF7-2F43-84A2-B58927CEA7FF}"/>
              </a:ext>
            </a:extLst>
          </p:cNvPr>
          <p:cNvSpPr>
            <a:spLocks noGrp="1"/>
          </p:cNvSpPr>
          <p:nvPr>
            <p:ph type="body" idx="4294967295" hasCustomPrompt="1"/>
          </p:nvPr>
        </p:nvSpPr>
        <p:spPr>
          <a:xfrm>
            <a:off x="4773621" y="5681371"/>
            <a:ext cx="302700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151" name="Grafik 150">
            <a:extLst>
              <a:ext uri="{FF2B5EF4-FFF2-40B4-BE49-F238E27FC236}">
                <a16:creationId xmlns:a16="http://schemas.microsoft.com/office/drawing/2014/main" id="{69019B28-D704-AC40-94EC-AC1432B01251}"/>
              </a:ext>
            </a:extLst>
          </p:cNvPr>
          <p:cNvPicPr>
            <a:picLocks noChangeAspect="1"/>
          </p:cNvPicPr>
          <p:nvPr userDrawn="1"/>
        </p:nvPicPr>
        <p:blipFill>
          <a:blip r:embed="rId2"/>
          <a:stretch>
            <a:fillRect/>
          </a:stretch>
        </p:blipFill>
        <p:spPr>
          <a:xfrm>
            <a:off x="7966926" y="2891312"/>
            <a:ext cx="736600" cy="736600"/>
          </a:xfrm>
          <a:prstGeom prst="rect">
            <a:avLst/>
          </a:prstGeom>
        </p:spPr>
      </p:pic>
      <p:pic>
        <p:nvPicPr>
          <p:cNvPr id="152" name="Grafik 151">
            <a:extLst>
              <a:ext uri="{FF2B5EF4-FFF2-40B4-BE49-F238E27FC236}">
                <a16:creationId xmlns:a16="http://schemas.microsoft.com/office/drawing/2014/main" id="{E3A47802-6F59-B74B-904B-18EC3B0E5A3E}"/>
              </a:ext>
            </a:extLst>
          </p:cNvPr>
          <p:cNvPicPr>
            <a:picLocks noChangeAspect="1"/>
          </p:cNvPicPr>
          <p:nvPr userDrawn="1"/>
        </p:nvPicPr>
        <p:blipFill>
          <a:blip r:embed="rId3"/>
          <a:stretch>
            <a:fillRect/>
          </a:stretch>
        </p:blipFill>
        <p:spPr>
          <a:xfrm>
            <a:off x="8036376" y="2392310"/>
            <a:ext cx="577410" cy="577410"/>
          </a:xfrm>
          <a:prstGeom prst="rect">
            <a:avLst/>
          </a:prstGeom>
        </p:spPr>
      </p:pic>
      <p:sp>
        <p:nvSpPr>
          <p:cNvPr id="153" name="Textplatzhalter 8">
            <a:extLst>
              <a:ext uri="{FF2B5EF4-FFF2-40B4-BE49-F238E27FC236}">
                <a16:creationId xmlns:a16="http://schemas.microsoft.com/office/drawing/2014/main" id="{0D2DC155-A4D9-344A-AE7E-FCD6B725A1D1}"/>
              </a:ext>
            </a:extLst>
          </p:cNvPr>
          <p:cNvSpPr>
            <a:spLocks noGrp="1"/>
          </p:cNvSpPr>
          <p:nvPr>
            <p:ph type="body" idx="4294967295" hasCustomPrompt="1"/>
          </p:nvPr>
        </p:nvSpPr>
        <p:spPr>
          <a:xfrm>
            <a:off x="8039397" y="910153"/>
            <a:ext cx="3225101"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154" name="Textplatzhalter 8">
            <a:extLst>
              <a:ext uri="{FF2B5EF4-FFF2-40B4-BE49-F238E27FC236}">
                <a16:creationId xmlns:a16="http://schemas.microsoft.com/office/drawing/2014/main" id="{3E48F036-B79E-4B47-9965-04F7C30AD165}"/>
              </a:ext>
            </a:extLst>
          </p:cNvPr>
          <p:cNvSpPr>
            <a:spLocks noGrp="1"/>
          </p:cNvSpPr>
          <p:nvPr>
            <p:ph type="body" idx="4294967295" hasCustomPrompt="1"/>
          </p:nvPr>
        </p:nvSpPr>
        <p:spPr>
          <a:xfrm>
            <a:off x="8036376" y="1319900"/>
            <a:ext cx="3225101"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155" name="Textplatzhalter 8">
            <a:extLst>
              <a:ext uri="{FF2B5EF4-FFF2-40B4-BE49-F238E27FC236}">
                <a16:creationId xmlns:a16="http://schemas.microsoft.com/office/drawing/2014/main" id="{B2A30171-A9D8-CE43-B850-F38AE7EC095D}"/>
              </a:ext>
            </a:extLst>
          </p:cNvPr>
          <p:cNvSpPr>
            <a:spLocks noGrp="1"/>
          </p:cNvSpPr>
          <p:nvPr>
            <p:ph type="body" idx="4294967295" hasCustomPrompt="1"/>
          </p:nvPr>
        </p:nvSpPr>
        <p:spPr>
          <a:xfrm>
            <a:off x="8039397" y="1722054"/>
            <a:ext cx="322208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156" name="Textplatzhalter 8">
            <a:extLst>
              <a:ext uri="{FF2B5EF4-FFF2-40B4-BE49-F238E27FC236}">
                <a16:creationId xmlns:a16="http://schemas.microsoft.com/office/drawing/2014/main" id="{A06606A1-F8F7-EF4E-8603-C1219A70A8FC}"/>
              </a:ext>
            </a:extLst>
          </p:cNvPr>
          <p:cNvSpPr>
            <a:spLocks noGrp="1"/>
          </p:cNvSpPr>
          <p:nvPr>
            <p:ph type="body" idx="4294967295" hasCustomPrompt="1"/>
          </p:nvPr>
        </p:nvSpPr>
        <p:spPr>
          <a:xfrm>
            <a:off x="8049628" y="2131801"/>
            <a:ext cx="322208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157" name="Textplatzhalter 8">
            <a:extLst>
              <a:ext uri="{FF2B5EF4-FFF2-40B4-BE49-F238E27FC236}">
                <a16:creationId xmlns:a16="http://schemas.microsoft.com/office/drawing/2014/main" id="{CDDE4632-6C43-4B4C-9E80-D4583A1ECC2F}"/>
              </a:ext>
            </a:extLst>
          </p:cNvPr>
          <p:cNvSpPr>
            <a:spLocks noGrp="1"/>
          </p:cNvSpPr>
          <p:nvPr>
            <p:ph type="body" idx="4294967295" hasCustomPrompt="1"/>
          </p:nvPr>
        </p:nvSpPr>
        <p:spPr>
          <a:xfrm>
            <a:off x="8702003" y="2533141"/>
            <a:ext cx="2942693"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158" name="Textplatzhalter 8">
            <a:extLst>
              <a:ext uri="{FF2B5EF4-FFF2-40B4-BE49-F238E27FC236}">
                <a16:creationId xmlns:a16="http://schemas.microsoft.com/office/drawing/2014/main" id="{FE2E08AB-9D90-BB48-9D5F-98B05FCF87A8}"/>
              </a:ext>
            </a:extLst>
          </p:cNvPr>
          <p:cNvSpPr>
            <a:spLocks noGrp="1"/>
          </p:cNvSpPr>
          <p:nvPr>
            <p:ph type="body" idx="4294967295" hasCustomPrompt="1"/>
          </p:nvPr>
        </p:nvSpPr>
        <p:spPr>
          <a:xfrm>
            <a:off x="8712234" y="2942888"/>
            <a:ext cx="2942693"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159" name="Grafik 158">
            <a:extLst>
              <a:ext uri="{FF2B5EF4-FFF2-40B4-BE49-F238E27FC236}">
                <a16:creationId xmlns:a16="http://schemas.microsoft.com/office/drawing/2014/main" id="{8C1193E8-1E55-F54E-946F-0C826D481420}"/>
              </a:ext>
            </a:extLst>
          </p:cNvPr>
          <p:cNvPicPr>
            <a:picLocks noChangeAspect="1"/>
          </p:cNvPicPr>
          <p:nvPr userDrawn="1"/>
        </p:nvPicPr>
        <p:blipFill>
          <a:blip r:embed="rId2"/>
          <a:stretch>
            <a:fillRect/>
          </a:stretch>
        </p:blipFill>
        <p:spPr>
          <a:xfrm>
            <a:off x="7892850" y="5629795"/>
            <a:ext cx="736600" cy="736600"/>
          </a:xfrm>
          <a:prstGeom prst="rect">
            <a:avLst/>
          </a:prstGeom>
        </p:spPr>
      </p:pic>
      <p:pic>
        <p:nvPicPr>
          <p:cNvPr id="160" name="Grafik 159">
            <a:extLst>
              <a:ext uri="{FF2B5EF4-FFF2-40B4-BE49-F238E27FC236}">
                <a16:creationId xmlns:a16="http://schemas.microsoft.com/office/drawing/2014/main" id="{AEE62BEC-6C02-9946-9441-303645C87DAE}"/>
              </a:ext>
            </a:extLst>
          </p:cNvPr>
          <p:cNvPicPr>
            <a:picLocks noChangeAspect="1"/>
          </p:cNvPicPr>
          <p:nvPr userDrawn="1"/>
        </p:nvPicPr>
        <p:blipFill>
          <a:blip r:embed="rId3"/>
          <a:stretch>
            <a:fillRect/>
          </a:stretch>
        </p:blipFill>
        <p:spPr>
          <a:xfrm>
            <a:off x="7962300" y="5130793"/>
            <a:ext cx="577410" cy="577410"/>
          </a:xfrm>
          <a:prstGeom prst="rect">
            <a:avLst/>
          </a:prstGeom>
        </p:spPr>
      </p:pic>
      <p:sp>
        <p:nvSpPr>
          <p:cNvPr id="161" name="Textplatzhalter 8">
            <a:extLst>
              <a:ext uri="{FF2B5EF4-FFF2-40B4-BE49-F238E27FC236}">
                <a16:creationId xmlns:a16="http://schemas.microsoft.com/office/drawing/2014/main" id="{FEEF5E8D-3C29-444D-8472-735641FA49BF}"/>
              </a:ext>
            </a:extLst>
          </p:cNvPr>
          <p:cNvSpPr>
            <a:spLocks noGrp="1"/>
          </p:cNvSpPr>
          <p:nvPr>
            <p:ph type="body" idx="4294967295" hasCustomPrompt="1"/>
          </p:nvPr>
        </p:nvSpPr>
        <p:spPr>
          <a:xfrm>
            <a:off x="7965321" y="3648636"/>
            <a:ext cx="3296156"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162" name="Textplatzhalter 8">
            <a:extLst>
              <a:ext uri="{FF2B5EF4-FFF2-40B4-BE49-F238E27FC236}">
                <a16:creationId xmlns:a16="http://schemas.microsoft.com/office/drawing/2014/main" id="{EE55EF9A-2DEB-4548-B68A-652126E58B72}"/>
              </a:ext>
            </a:extLst>
          </p:cNvPr>
          <p:cNvSpPr>
            <a:spLocks noGrp="1"/>
          </p:cNvSpPr>
          <p:nvPr>
            <p:ph type="body" idx="4294967295" hasCustomPrompt="1"/>
          </p:nvPr>
        </p:nvSpPr>
        <p:spPr>
          <a:xfrm>
            <a:off x="7962300" y="4058383"/>
            <a:ext cx="3296156"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163" name="Textplatzhalter 8">
            <a:extLst>
              <a:ext uri="{FF2B5EF4-FFF2-40B4-BE49-F238E27FC236}">
                <a16:creationId xmlns:a16="http://schemas.microsoft.com/office/drawing/2014/main" id="{7A4EB5C8-C825-3D45-BE79-20F7E277DF0E}"/>
              </a:ext>
            </a:extLst>
          </p:cNvPr>
          <p:cNvSpPr>
            <a:spLocks noGrp="1"/>
          </p:cNvSpPr>
          <p:nvPr>
            <p:ph type="body" idx="4294967295" hasCustomPrompt="1"/>
          </p:nvPr>
        </p:nvSpPr>
        <p:spPr>
          <a:xfrm>
            <a:off x="7965321" y="4460537"/>
            <a:ext cx="3306387"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164" name="Textplatzhalter 8">
            <a:extLst>
              <a:ext uri="{FF2B5EF4-FFF2-40B4-BE49-F238E27FC236}">
                <a16:creationId xmlns:a16="http://schemas.microsoft.com/office/drawing/2014/main" id="{C39A0D97-168F-B048-BBA9-30C523EEA3D9}"/>
              </a:ext>
            </a:extLst>
          </p:cNvPr>
          <p:cNvSpPr>
            <a:spLocks noGrp="1"/>
          </p:cNvSpPr>
          <p:nvPr>
            <p:ph type="body" idx="4294967295" hasCustomPrompt="1"/>
          </p:nvPr>
        </p:nvSpPr>
        <p:spPr>
          <a:xfrm>
            <a:off x="7975552" y="4870284"/>
            <a:ext cx="3296156"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165" name="Textplatzhalter 8">
            <a:extLst>
              <a:ext uri="{FF2B5EF4-FFF2-40B4-BE49-F238E27FC236}">
                <a16:creationId xmlns:a16="http://schemas.microsoft.com/office/drawing/2014/main" id="{E78829C4-71CF-4A4B-84BF-404D0FF982E3}"/>
              </a:ext>
            </a:extLst>
          </p:cNvPr>
          <p:cNvSpPr>
            <a:spLocks noGrp="1"/>
          </p:cNvSpPr>
          <p:nvPr>
            <p:ph type="body" idx="4294967295" hasCustomPrompt="1"/>
          </p:nvPr>
        </p:nvSpPr>
        <p:spPr>
          <a:xfrm>
            <a:off x="8627927" y="5271624"/>
            <a:ext cx="302700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166" name="Textplatzhalter 8">
            <a:extLst>
              <a:ext uri="{FF2B5EF4-FFF2-40B4-BE49-F238E27FC236}">
                <a16:creationId xmlns:a16="http://schemas.microsoft.com/office/drawing/2014/main" id="{1D463115-EB20-144C-ADBB-87E50B3EEC1B}"/>
              </a:ext>
            </a:extLst>
          </p:cNvPr>
          <p:cNvSpPr>
            <a:spLocks noGrp="1"/>
          </p:cNvSpPr>
          <p:nvPr>
            <p:ph type="body" idx="4294967295" hasCustomPrompt="1"/>
          </p:nvPr>
        </p:nvSpPr>
        <p:spPr>
          <a:xfrm>
            <a:off x="8638158" y="5681371"/>
            <a:ext cx="3027000"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sp>
        <p:nvSpPr>
          <p:cNvPr id="168" name="Titel 1">
            <a:extLst>
              <a:ext uri="{FF2B5EF4-FFF2-40B4-BE49-F238E27FC236}">
                <a16:creationId xmlns:a16="http://schemas.microsoft.com/office/drawing/2014/main" id="{B4F65E70-BC3F-0E48-BEE0-CA5522EB2A6B}"/>
              </a:ext>
            </a:extLst>
          </p:cNvPr>
          <p:cNvSpPr>
            <a:spLocks noGrp="1"/>
          </p:cNvSpPr>
          <p:nvPr>
            <p:ph type="title" hasCustomPrompt="1"/>
          </p:nvPr>
        </p:nvSpPr>
        <p:spPr>
          <a:xfrm>
            <a:off x="763688" y="400488"/>
            <a:ext cx="2247900" cy="592138"/>
          </a:xfrm>
        </p:spPr>
        <p:txBody>
          <a:bodyPr/>
          <a:lstStyle>
            <a:lvl1pPr>
              <a:defRPr sz="1800" b="0" i="0">
                <a:latin typeface="Poppins" pitchFamily="2" charset="77"/>
                <a:cs typeface="Poppins" pitchFamily="2" charset="77"/>
              </a:defRPr>
            </a:lvl1pPr>
          </a:lstStyle>
          <a:p>
            <a:r>
              <a:rPr lang="de-DE" dirty="0" err="1"/>
              <a:t>Contact</a:t>
            </a:r>
            <a:endParaRPr lang="de-DE" dirty="0"/>
          </a:p>
        </p:txBody>
      </p:sp>
    </p:spTree>
    <p:extLst>
      <p:ext uri="{BB962C8B-B14F-4D97-AF65-F5344CB8AC3E}">
        <p14:creationId xmlns:p14="http://schemas.microsoft.com/office/powerpoint/2010/main" val="222662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one person with pictures">
    <p:spTree>
      <p:nvGrpSpPr>
        <p:cNvPr id="1" name=""/>
        <p:cNvGrpSpPr/>
        <p:nvPr/>
      </p:nvGrpSpPr>
      <p:grpSpPr>
        <a:xfrm>
          <a:off x="0" y="0"/>
          <a:ext cx="0" cy="0"/>
          <a:chOff x="0" y="0"/>
          <a:chExt cx="0" cy="0"/>
        </a:xfrm>
      </p:grpSpPr>
      <p:sp>
        <p:nvSpPr>
          <p:cNvPr id="24" name="Bildplatzhalter 22">
            <a:extLst>
              <a:ext uri="{FF2B5EF4-FFF2-40B4-BE49-F238E27FC236}">
                <a16:creationId xmlns:a16="http://schemas.microsoft.com/office/drawing/2014/main" id="{5BF13F87-171B-4A46-9A6D-C97353126092}"/>
              </a:ext>
            </a:extLst>
          </p:cNvPr>
          <p:cNvSpPr>
            <a:spLocks noGrp="1"/>
          </p:cNvSpPr>
          <p:nvPr>
            <p:ph type="pic" sz="quarter" idx="14"/>
          </p:nvPr>
        </p:nvSpPr>
        <p:spPr>
          <a:xfrm>
            <a:off x="838200" y="2023639"/>
            <a:ext cx="1494088" cy="1870161"/>
          </a:xfrm>
          <a:solidFill>
            <a:srgbClr val="A4A0D0"/>
          </a:solidFill>
        </p:spPr>
        <p:txBody>
          <a:bodyPr/>
          <a:lstStyle>
            <a:lvl1pPr>
              <a:buFontTx/>
              <a:buNone/>
              <a:defRPr sz="1400">
                <a:latin typeface="Poppins" pitchFamily="2" charset="77"/>
                <a:cs typeface="Poppins" pitchFamily="2" charset="77"/>
              </a:defRPr>
            </a:lvl1pPr>
          </a:lstStyle>
          <a:p>
            <a:r>
              <a:rPr lang="de-DE"/>
              <a:t>Bild durch Klicken auf Symbol hinzufügen</a:t>
            </a:r>
            <a:endParaRPr lang="de-DE" dirty="0"/>
          </a:p>
        </p:txBody>
      </p:sp>
      <p:sp>
        <p:nvSpPr>
          <p:cNvPr id="15" name="Datumsplatzhalter 5">
            <a:extLst>
              <a:ext uri="{FF2B5EF4-FFF2-40B4-BE49-F238E27FC236}">
                <a16:creationId xmlns:a16="http://schemas.microsoft.com/office/drawing/2014/main" id="{31517415-0168-4540-97CA-660296495559}"/>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16" name="Fußzeilenplatzhalter 6">
            <a:extLst>
              <a:ext uri="{FF2B5EF4-FFF2-40B4-BE49-F238E27FC236}">
                <a16:creationId xmlns:a16="http://schemas.microsoft.com/office/drawing/2014/main" id="{D255508C-202C-2B4F-9842-03DB237E0B0E}"/>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17" name="Foliennummernplatzhalter 7">
            <a:extLst>
              <a:ext uri="{FF2B5EF4-FFF2-40B4-BE49-F238E27FC236}">
                <a16:creationId xmlns:a16="http://schemas.microsoft.com/office/drawing/2014/main" id="{4D4BE5BA-6D03-4443-891D-006E2E817083}"/>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
        <p:nvSpPr>
          <p:cNvPr id="18" name="Titel 1">
            <a:extLst>
              <a:ext uri="{FF2B5EF4-FFF2-40B4-BE49-F238E27FC236}">
                <a16:creationId xmlns:a16="http://schemas.microsoft.com/office/drawing/2014/main" id="{00D6A197-59F8-DF45-98C7-863C740F39DD}"/>
              </a:ext>
            </a:extLst>
          </p:cNvPr>
          <p:cNvSpPr>
            <a:spLocks noGrp="1"/>
          </p:cNvSpPr>
          <p:nvPr>
            <p:ph type="title" hasCustomPrompt="1"/>
          </p:nvPr>
        </p:nvSpPr>
        <p:spPr>
          <a:xfrm>
            <a:off x="763688" y="400488"/>
            <a:ext cx="2247900" cy="592138"/>
          </a:xfrm>
        </p:spPr>
        <p:txBody>
          <a:bodyPr/>
          <a:lstStyle>
            <a:lvl1pPr>
              <a:defRPr sz="1800" b="0" i="0">
                <a:latin typeface="Poppins" pitchFamily="2" charset="77"/>
                <a:cs typeface="Poppins" pitchFamily="2" charset="77"/>
              </a:defRPr>
            </a:lvl1pPr>
          </a:lstStyle>
          <a:p>
            <a:r>
              <a:rPr lang="de-DE" dirty="0" err="1"/>
              <a:t>Contact</a:t>
            </a:r>
            <a:endParaRPr lang="de-DE" dirty="0"/>
          </a:p>
        </p:txBody>
      </p:sp>
      <p:pic>
        <p:nvPicPr>
          <p:cNvPr id="19" name="Grafik 18">
            <a:extLst>
              <a:ext uri="{FF2B5EF4-FFF2-40B4-BE49-F238E27FC236}">
                <a16:creationId xmlns:a16="http://schemas.microsoft.com/office/drawing/2014/main" id="{9137909B-2C72-B249-8B27-223E500A5CCD}"/>
              </a:ext>
            </a:extLst>
          </p:cNvPr>
          <p:cNvPicPr>
            <a:picLocks noChangeAspect="1"/>
          </p:cNvPicPr>
          <p:nvPr userDrawn="1"/>
        </p:nvPicPr>
        <p:blipFill>
          <a:blip r:embed="rId2"/>
          <a:stretch>
            <a:fillRect/>
          </a:stretch>
        </p:blipFill>
        <p:spPr>
          <a:xfrm>
            <a:off x="2600173" y="4587886"/>
            <a:ext cx="736600" cy="736600"/>
          </a:xfrm>
          <a:prstGeom prst="rect">
            <a:avLst/>
          </a:prstGeom>
        </p:spPr>
      </p:pic>
      <p:pic>
        <p:nvPicPr>
          <p:cNvPr id="20" name="Grafik 19">
            <a:extLst>
              <a:ext uri="{FF2B5EF4-FFF2-40B4-BE49-F238E27FC236}">
                <a16:creationId xmlns:a16="http://schemas.microsoft.com/office/drawing/2014/main" id="{0575B8E5-73E7-D749-9395-39105897A1CF}"/>
              </a:ext>
            </a:extLst>
          </p:cNvPr>
          <p:cNvPicPr>
            <a:picLocks noChangeAspect="1"/>
          </p:cNvPicPr>
          <p:nvPr userDrawn="1"/>
        </p:nvPicPr>
        <p:blipFill>
          <a:blip r:embed="rId3"/>
          <a:stretch>
            <a:fillRect/>
          </a:stretch>
        </p:blipFill>
        <p:spPr>
          <a:xfrm>
            <a:off x="2669623" y="4088884"/>
            <a:ext cx="577410" cy="577410"/>
          </a:xfrm>
          <a:prstGeom prst="rect">
            <a:avLst/>
          </a:prstGeom>
        </p:spPr>
      </p:pic>
      <p:sp>
        <p:nvSpPr>
          <p:cNvPr id="21" name="Textplatzhalter 8">
            <a:extLst>
              <a:ext uri="{FF2B5EF4-FFF2-40B4-BE49-F238E27FC236}">
                <a16:creationId xmlns:a16="http://schemas.microsoft.com/office/drawing/2014/main" id="{44EF4081-F04C-D04E-A55E-C5D9BB9FC758}"/>
              </a:ext>
            </a:extLst>
          </p:cNvPr>
          <p:cNvSpPr>
            <a:spLocks noGrp="1"/>
          </p:cNvSpPr>
          <p:nvPr>
            <p:ph type="body" idx="4294967295" hasCustomPrompt="1"/>
          </p:nvPr>
        </p:nvSpPr>
        <p:spPr>
          <a:xfrm>
            <a:off x="2672644" y="2023639"/>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22" name="Textplatzhalter 8">
            <a:extLst>
              <a:ext uri="{FF2B5EF4-FFF2-40B4-BE49-F238E27FC236}">
                <a16:creationId xmlns:a16="http://schemas.microsoft.com/office/drawing/2014/main" id="{71FCF1C8-F53F-4D46-BAE5-953D2FBD4C80}"/>
              </a:ext>
            </a:extLst>
          </p:cNvPr>
          <p:cNvSpPr>
            <a:spLocks noGrp="1"/>
          </p:cNvSpPr>
          <p:nvPr>
            <p:ph type="body" idx="4294967295" hasCustomPrompt="1"/>
          </p:nvPr>
        </p:nvSpPr>
        <p:spPr>
          <a:xfrm>
            <a:off x="2669623" y="2433386"/>
            <a:ext cx="3669144"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23" name="Textplatzhalter 8">
            <a:extLst>
              <a:ext uri="{FF2B5EF4-FFF2-40B4-BE49-F238E27FC236}">
                <a16:creationId xmlns:a16="http://schemas.microsoft.com/office/drawing/2014/main" id="{CB97DED2-09C3-AC45-8046-D70172B70783}"/>
              </a:ext>
            </a:extLst>
          </p:cNvPr>
          <p:cNvSpPr>
            <a:spLocks noGrp="1"/>
          </p:cNvSpPr>
          <p:nvPr>
            <p:ph type="body" idx="4294967295" hasCustomPrompt="1"/>
          </p:nvPr>
        </p:nvSpPr>
        <p:spPr>
          <a:xfrm>
            <a:off x="2672644" y="3233100"/>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25" name="Textplatzhalter 8">
            <a:extLst>
              <a:ext uri="{FF2B5EF4-FFF2-40B4-BE49-F238E27FC236}">
                <a16:creationId xmlns:a16="http://schemas.microsoft.com/office/drawing/2014/main" id="{52026F2D-9479-5340-B45D-9CF619E1C1C8}"/>
              </a:ext>
            </a:extLst>
          </p:cNvPr>
          <p:cNvSpPr>
            <a:spLocks noGrp="1"/>
          </p:cNvSpPr>
          <p:nvPr>
            <p:ph type="body" idx="4294967295" hasCustomPrompt="1"/>
          </p:nvPr>
        </p:nvSpPr>
        <p:spPr>
          <a:xfrm>
            <a:off x="2682875" y="3642847"/>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29" name="Textplatzhalter 8">
            <a:extLst>
              <a:ext uri="{FF2B5EF4-FFF2-40B4-BE49-F238E27FC236}">
                <a16:creationId xmlns:a16="http://schemas.microsoft.com/office/drawing/2014/main" id="{371E316C-E4EF-D447-ACC9-53056943FAAD}"/>
              </a:ext>
            </a:extLst>
          </p:cNvPr>
          <p:cNvSpPr>
            <a:spLocks noGrp="1"/>
          </p:cNvSpPr>
          <p:nvPr>
            <p:ph type="body" idx="4294967295" hasCustomPrompt="1"/>
          </p:nvPr>
        </p:nvSpPr>
        <p:spPr>
          <a:xfrm>
            <a:off x="3335250" y="4229715"/>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30" name="Textplatzhalter 8">
            <a:extLst>
              <a:ext uri="{FF2B5EF4-FFF2-40B4-BE49-F238E27FC236}">
                <a16:creationId xmlns:a16="http://schemas.microsoft.com/office/drawing/2014/main" id="{301B5562-11E3-CF47-B413-011A512AD98C}"/>
              </a:ext>
            </a:extLst>
          </p:cNvPr>
          <p:cNvSpPr>
            <a:spLocks noGrp="1"/>
          </p:cNvSpPr>
          <p:nvPr>
            <p:ph type="body" idx="4294967295" hasCustomPrompt="1"/>
          </p:nvPr>
        </p:nvSpPr>
        <p:spPr>
          <a:xfrm>
            <a:off x="3332229" y="4639462"/>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spTree>
    <p:extLst>
      <p:ext uri="{BB962C8B-B14F-4D97-AF65-F5344CB8AC3E}">
        <p14:creationId xmlns:p14="http://schemas.microsoft.com/office/powerpoint/2010/main" val="3394508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two People with pictures">
    <p:spTree>
      <p:nvGrpSpPr>
        <p:cNvPr id="1" name=""/>
        <p:cNvGrpSpPr/>
        <p:nvPr/>
      </p:nvGrpSpPr>
      <p:grpSpPr>
        <a:xfrm>
          <a:off x="0" y="0"/>
          <a:ext cx="0" cy="0"/>
          <a:chOff x="0" y="0"/>
          <a:chExt cx="0" cy="0"/>
        </a:xfrm>
      </p:grpSpPr>
      <p:sp>
        <p:nvSpPr>
          <p:cNvPr id="23" name="Bildplatzhalter 22">
            <a:extLst>
              <a:ext uri="{FF2B5EF4-FFF2-40B4-BE49-F238E27FC236}">
                <a16:creationId xmlns:a16="http://schemas.microsoft.com/office/drawing/2014/main" id="{E8A4C86D-7BE9-4240-81E6-F0B6B67DA65E}"/>
              </a:ext>
            </a:extLst>
          </p:cNvPr>
          <p:cNvSpPr>
            <a:spLocks noGrp="1"/>
          </p:cNvSpPr>
          <p:nvPr>
            <p:ph type="pic" sz="quarter" idx="13"/>
          </p:nvPr>
        </p:nvSpPr>
        <p:spPr>
          <a:xfrm>
            <a:off x="5787411" y="2026284"/>
            <a:ext cx="1494088" cy="1870161"/>
          </a:xfrm>
          <a:solidFill>
            <a:srgbClr val="A4A0D0"/>
          </a:solidFill>
        </p:spPr>
        <p:txBody>
          <a:bodyPr/>
          <a:lstStyle>
            <a:lvl1pPr>
              <a:buFontTx/>
              <a:buNone/>
              <a:defRPr sz="1400">
                <a:latin typeface="Poppins" pitchFamily="2" charset="77"/>
                <a:cs typeface="Poppins" pitchFamily="2" charset="77"/>
              </a:defRPr>
            </a:lvl1pPr>
          </a:lstStyle>
          <a:p>
            <a:r>
              <a:rPr lang="de-DE"/>
              <a:t>Bild durch Klicken auf Symbol hinzufügen</a:t>
            </a:r>
          </a:p>
        </p:txBody>
      </p:sp>
      <p:sp>
        <p:nvSpPr>
          <p:cNvPr id="24" name="Bildplatzhalter 22">
            <a:extLst>
              <a:ext uri="{FF2B5EF4-FFF2-40B4-BE49-F238E27FC236}">
                <a16:creationId xmlns:a16="http://schemas.microsoft.com/office/drawing/2014/main" id="{5BF13F87-171B-4A46-9A6D-C97353126092}"/>
              </a:ext>
            </a:extLst>
          </p:cNvPr>
          <p:cNvSpPr>
            <a:spLocks noGrp="1"/>
          </p:cNvSpPr>
          <p:nvPr>
            <p:ph type="pic" sz="quarter" idx="14"/>
          </p:nvPr>
        </p:nvSpPr>
        <p:spPr>
          <a:xfrm>
            <a:off x="257031" y="2023426"/>
            <a:ext cx="1494088" cy="1870161"/>
          </a:xfrm>
          <a:solidFill>
            <a:srgbClr val="A4A0D0"/>
          </a:solidFill>
        </p:spPr>
        <p:txBody>
          <a:bodyPr/>
          <a:lstStyle>
            <a:lvl1pPr>
              <a:buFontTx/>
              <a:buNone/>
              <a:defRPr sz="1400">
                <a:latin typeface="Poppins" pitchFamily="2" charset="77"/>
                <a:cs typeface="Poppins" pitchFamily="2" charset="77"/>
              </a:defRPr>
            </a:lvl1pPr>
          </a:lstStyle>
          <a:p>
            <a:r>
              <a:rPr lang="de-DE"/>
              <a:t>Bild durch Klicken auf Symbol hinzufügen</a:t>
            </a:r>
            <a:endParaRPr lang="de-DE" dirty="0"/>
          </a:p>
        </p:txBody>
      </p:sp>
      <p:sp>
        <p:nvSpPr>
          <p:cNvPr id="35" name="Datumsplatzhalter 5">
            <a:extLst>
              <a:ext uri="{FF2B5EF4-FFF2-40B4-BE49-F238E27FC236}">
                <a16:creationId xmlns:a16="http://schemas.microsoft.com/office/drawing/2014/main" id="{DAA8E209-D385-5E41-8729-3EC89D7F4C82}"/>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36" name="Fußzeilenplatzhalter 6">
            <a:extLst>
              <a:ext uri="{FF2B5EF4-FFF2-40B4-BE49-F238E27FC236}">
                <a16:creationId xmlns:a16="http://schemas.microsoft.com/office/drawing/2014/main" id="{49A90F32-2ADB-7F46-A378-6E0CC44CCE2E}"/>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37" name="Foliennummernplatzhalter 7">
            <a:extLst>
              <a:ext uri="{FF2B5EF4-FFF2-40B4-BE49-F238E27FC236}">
                <a16:creationId xmlns:a16="http://schemas.microsoft.com/office/drawing/2014/main" id="{1D8656DC-4C64-B144-A4C3-87FD00D56167}"/>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
        <p:nvSpPr>
          <p:cNvPr id="25" name="Titel 1">
            <a:extLst>
              <a:ext uri="{FF2B5EF4-FFF2-40B4-BE49-F238E27FC236}">
                <a16:creationId xmlns:a16="http://schemas.microsoft.com/office/drawing/2014/main" id="{B03DC3D5-1D2D-6B42-861D-DB3FE3510495}"/>
              </a:ext>
            </a:extLst>
          </p:cNvPr>
          <p:cNvSpPr>
            <a:spLocks noGrp="1"/>
          </p:cNvSpPr>
          <p:nvPr>
            <p:ph type="title" hasCustomPrompt="1"/>
          </p:nvPr>
        </p:nvSpPr>
        <p:spPr>
          <a:xfrm>
            <a:off x="763688" y="400488"/>
            <a:ext cx="2247900" cy="592138"/>
          </a:xfrm>
        </p:spPr>
        <p:txBody>
          <a:bodyPr/>
          <a:lstStyle>
            <a:lvl1pPr>
              <a:defRPr sz="1800" b="0" i="0">
                <a:latin typeface="Poppins" pitchFamily="2" charset="77"/>
                <a:cs typeface="Poppins" pitchFamily="2" charset="77"/>
              </a:defRPr>
            </a:lvl1pPr>
          </a:lstStyle>
          <a:p>
            <a:r>
              <a:rPr lang="de-DE" dirty="0" err="1"/>
              <a:t>Contact</a:t>
            </a:r>
            <a:endParaRPr lang="de-DE" dirty="0"/>
          </a:p>
        </p:txBody>
      </p:sp>
      <p:pic>
        <p:nvPicPr>
          <p:cNvPr id="33" name="Grafik 32">
            <a:extLst>
              <a:ext uri="{FF2B5EF4-FFF2-40B4-BE49-F238E27FC236}">
                <a16:creationId xmlns:a16="http://schemas.microsoft.com/office/drawing/2014/main" id="{1AD92571-E935-4848-BA5A-D5F61490E333}"/>
              </a:ext>
            </a:extLst>
          </p:cNvPr>
          <p:cNvPicPr>
            <a:picLocks noChangeAspect="1"/>
          </p:cNvPicPr>
          <p:nvPr userDrawn="1"/>
        </p:nvPicPr>
        <p:blipFill>
          <a:blip r:embed="rId2"/>
          <a:stretch>
            <a:fillRect/>
          </a:stretch>
        </p:blipFill>
        <p:spPr>
          <a:xfrm>
            <a:off x="1922702" y="4599976"/>
            <a:ext cx="736600" cy="736600"/>
          </a:xfrm>
          <a:prstGeom prst="rect">
            <a:avLst/>
          </a:prstGeom>
        </p:spPr>
      </p:pic>
      <p:pic>
        <p:nvPicPr>
          <p:cNvPr id="34" name="Grafik 33">
            <a:extLst>
              <a:ext uri="{FF2B5EF4-FFF2-40B4-BE49-F238E27FC236}">
                <a16:creationId xmlns:a16="http://schemas.microsoft.com/office/drawing/2014/main" id="{0FBDD9AA-A4AE-4846-80AE-85EC74B67F59}"/>
              </a:ext>
            </a:extLst>
          </p:cNvPr>
          <p:cNvPicPr>
            <a:picLocks noChangeAspect="1"/>
          </p:cNvPicPr>
          <p:nvPr userDrawn="1"/>
        </p:nvPicPr>
        <p:blipFill>
          <a:blip r:embed="rId3"/>
          <a:stretch>
            <a:fillRect/>
          </a:stretch>
        </p:blipFill>
        <p:spPr>
          <a:xfrm>
            <a:off x="1992152" y="4100974"/>
            <a:ext cx="577410" cy="577410"/>
          </a:xfrm>
          <a:prstGeom prst="rect">
            <a:avLst/>
          </a:prstGeom>
        </p:spPr>
      </p:pic>
      <p:sp>
        <p:nvSpPr>
          <p:cNvPr id="38" name="Textplatzhalter 8">
            <a:extLst>
              <a:ext uri="{FF2B5EF4-FFF2-40B4-BE49-F238E27FC236}">
                <a16:creationId xmlns:a16="http://schemas.microsoft.com/office/drawing/2014/main" id="{54C474CD-FD0E-504A-B333-31E73F898D72}"/>
              </a:ext>
            </a:extLst>
          </p:cNvPr>
          <p:cNvSpPr>
            <a:spLocks noGrp="1"/>
          </p:cNvSpPr>
          <p:nvPr>
            <p:ph type="body" idx="4294967295" hasCustomPrompt="1"/>
          </p:nvPr>
        </p:nvSpPr>
        <p:spPr>
          <a:xfrm>
            <a:off x="1995173" y="2035729"/>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39" name="Textplatzhalter 8">
            <a:extLst>
              <a:ext uri="{FF2B5EF4-FFF2-40B4-BE49-F238E27FC236}">
                <a16:creationId xmlns:a16="http://schemas.microsoft.com/office/drawing/2014/main" id="{CBB97D1F-266B-7043-A53A-CA7590673365}"/>
              </a:ext>
            </a:extLst>
          </p:cNvPr>
          <p:cNvSpPr>
            <a:spLocks noGrp="1"/>
          </p:cNvSpPr>
          <p:nvPr>
            <p:ph type="body" idx="4294967295" hasCustomPrompt="1"/>
          </p:nvPr>
        </p:nvSpPr>
        <p:spPr>
          <a:xfrm>
            <a:off x="1992152" y="2445476"/>
            <a:ext cx="3669144"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40" name="Textplatzhalter 8">
            <a:extLst>
              <a:ext uri="{FF2B5EF4-FFF2-40B4-BE49-F238E27FC236}">
                <a16:creationId xmlns:a16="http://schemas.microsoft.com/office/drawing/2014/main" id="{4D17BC2E-3FB6-E542-8966-95551826A578}"/>
              </a:ext>
            </a:extLst>
          </p:cNvPr>
          <p:cNvSpPr>
            <a:spLocks noGrp="1"/>
          </p:cNvSpPr>
          <p:nvPr>
            <p:ph type="body" idx="4294967295" hasCustomPrompt="1"/>
          </p:nvPr>
        </p:nvSpPr>
        <p:spPr>
          <a:xfrm>
            <a:off x="1995173" y="3245190"/>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41" name="Textplatzhalter 8">
            <a:extLst>
              <a:ext uri="{FF2B5EF4-FFF2-40B4-BE49-F238E27FC236}">
                <a16:creationId xmlns:a16="http://schemas.microsoft.com/office/drawing/2014/main" id="{ECE9A116-8625-A64C-9797-5BF81157A32C}"/>
              </a:ext>
            </a:extLst>
          </p:cNvPr>
          <p:cNvSpPr>
            <a:spLocks noGrp="1"/>
          </p:cNvSpPr>
          <p:nvPr>
            <p:ph type="body" idx="4294967295" hasCustomPrompt="1"/>
          </p:nvPr>
        </p:nvSpPr>
        <p:spPr>
          <a:xfrm>
            <a:off x="2005404" y="3654937"/>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42" name="Textplatzhalter 8">
            <a:extLst>
              <a:ext uri="{FF2B5EF4-FFF2-40B4-BE49-F238E27FC236}">
                <a16:creationId xmlns:a16="http://schemas.microsoft.com/office/drawing/2014/main" id="{658619E0-6B5D-D949-A058-F4936DA3FBFD}"/>
              </a:ext>
            </a:extLst>
          </p:cNvPr>
          <p:cNvSpPr>
            <a:spLocks noGrp="1"/>
          </p:cNvSpPr>
          <p:nvPr>
            <p:ph type="body" idx="4294967295" hasCustomPrompt="1"/>
          </p:nvPr>
        </p:nvSpPr>
        <p:spPr>
          <a:xfrm>
            <a:off x="2657779" y="4241805"/>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51" name="Textplatzhalter 8">
            <a:extLst>
              <a:ext uri="{FF2B5EF4-FFF2-40B4-BE49-F238E27FC236}">
                <a16:creationId xmlns:a16="http://schemas.microsoft.com/office/drawing/2014/main" id="{8036713C-3671-9240-A209-B383056AE508}"/>
              </a:ext>
            </a:extLst>
          </p:cNvPr>
          <p:cNvSpPr>
            <a:spLocks noGrp="1"/>
          </p:cNvSpPr>
          <p:nvPr>
            <p:ph type="body" idx="4294967295" hasCustomPrompt="1"/>
          </p:nvPr>
        </p:nvSpPr>
        <p:spPr>
          <a:xfrm>
            <a:off x="2654758" y="4651552"/>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pic>
        <p:nvPicPr>
          <p:cNvPr id="52" name="Grafik 51">
            <a:extLst>
              <a:ext uri="{FF2B5EF4-FFF2-40B4-BE49-F238E27FC236}">
                <a16:creationId xmlns:a16="http://schemas.microsoft.com/office/drawing/2014/main" id="{5C5103EC-E2C0-3641-B54F-8DA021C552E9}"/>
              </a:ext>
            </a:extLst>
          </p:cNvPr>
          <p:cNvPicPr>
            <a:picLocks noChangeAspect="1"/>
          </p:cNvPicPr>
          <p:nvPr userDrawn="1"/>
        </p:nvPicPr>
        <p:blipFill>
          <a:blip r:embed="rId2"/>
          <a:stretch>
            <a:fillRect/>
          </a:stretch>
        </p:blipFill>
        <p:spPr>
          <a:xfrm>
            <a:off x="7392890" y="4586692"/>
            <a:ext cx="736600" cy="736600"/>
          </a:xfrm>
          <a:prstGeom prst="rect">
            <a:avLst/>
          </a:prstGeom>
        </p:spPr>
      </p:pic>
      <p:pic>
        <p:nvPicPr>
          <p:cNvPr id="53" name="Grafik 52">
            <a:extLst>
              <a:ext uri="{FF2B5EF4-FFF2-40B4-BE49-F238E27FC236}">
                <a16:creationId xmlns:a16="http://schemas.microsoft.com/office/drawing/2014/main" id="{23C0338F-45E9-1F44-81AE-985A402B0BB9}"/>
              </a:ext>
            </a:extLst>
          </p:cNvPr>
          <p:cNvPicPr>
            <a:picLocks noChangeAspect="1"/>
          </p:cNvPicPr>
          <p:nvPr userDrawn="1"/>
        </p:nvPicPr>
        <p:blipFill>
          <a:blip r:embed="rId3"/>
          <a:stretch>
            <a:fillRect/>
          </a:stretch>
        </p:blipFill>
        <p:spPr>
          <a:xfrm>
            <a:off x="7462340" y="4087690"/>
            <a:ext cx="577410" cy="577410"/>
          </a:xfrm>
          <a:prstGeom prst="rect">
            <a:avLst/>
          </a:prstGeom>
        </p:spPr>
      </p:pic>
      <p:sp>
        <p:nvSpPr>
          <p:cNvPr id="54" name="Textplatzhalter 8">
            <a:extLst>
              <a:ext uri="{FF2B5EF4-FFF2-40B4-BE49-F238E27FC236}">
                <a16:creationId xmlns:a16="http://schemas.microsoft.com/office/drawing/2014/main" id="{502B9C2A-A5EB-CE47-A7C5-3B181FBA9A4A}"/>
              </a:ext>
            </a:extLst>
          </p:cNvPr>
          <p:cNvSpPr>
            <a:spLocks noGrp="1"/>
          </p:cNvSpPr>
          <p:nvPr>
            <p:ph type="body" idx="4294967295" hasCustomPrompt="1"/>
          </p:nvPr>
        </p:nvSpPr>
        <p:spPr>
          <a:xfrm>
            <a:off x="7465361" y="2022445"/>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Name</a:t>
            </a:r>
          </a:p>
        </p:txBody>
      </p:sp>
      <p:sp>
        <p:nvSpPr>
          <p:cNvPr id="55" name="Textplatzhalter 8">
            <a:extLst>
              <a:ext uri="{FF2B5EF4-FFF2-40B4-BE49-F238E27FC236}">
                <a16:creationId xmlns:a16="http://schemas.microsoft.com/office/drawing/2014/main" id="{2C1C6C70-EE62-5B4F-89D6-DFC1E82A1364}"/>
              </a:ext>
            </a:extLst>
          </p:cNvPr>
          <p:cNvSpPr>
            <a:spLocks noGrp="1"/>
          </p:cNvSpPr>
          <p:nvPr>
            <p:ph type="body" idx="4294967295" hasCustomPrompt="1"/>
          </p:nvPr>
        </p:nvSpPr>
        <p:spPr>
          <a:xfrm>
            <a:off x="7462340" y="2432192"/>
            <a:ext cx="3669144" cy="290993"/>
          </a:xfrm>
        </p:spPr>
        <p:txBody>
          <a:bodyPr>
            <a:noAutofit/>
          </a:bodyPr>
          <a:lstStyle>
            <a:lvl1pPr>
              <a:buFontTx/>
              <a:buNone/>
              <a:defRPr sz="1400"/>
            </a:lvl1pPr>
          </a:lstStyle>
          <a:p>
            <a:pPr marL="0" lvl="0" indent="0">
              <a:buNone/>
            </a:pPr>
            <a:r>
              <a:rPr lang="de-DE" sz="1400" dirty="0" err="1">
                <a:solidFill>
                  <a:schemeClr val="tx1"/>
                </a:solidFill>
                <a:latin typeface="Poppins" pitchFamily="2" charset="77"/>
                <a:cs typeface="Poppins" pitchFamily="2" charset="77"/>
              </a:rPr>
              <a:t>Function</a:t>
            </a:r>
            <a:r>
              <a:rPr lang="de-DE" sz="1400" dirty="0">
                <a:solidFill>
                  <a:schemeClr val="tx1"/>
                </a:solidFill>
                <a:latin typeface="Poppins" pitchFamily="2" charset="77"/>
                <a:cs typeface="Poppins" pitchFamily="2" charset="77"/>
              </a:rPr>
              <a:t>, </a:t>
            </a:r>
            <a:r>
              <a:rPr lang="de-DE" sz="1400" dirty="0" err="1">
                <a:solidFill>
                  <a:schemeClr val="tx1"/>
                </a:solidFill>
                <a:latin typeface="Poppins" pitchFamily="2" charset="77"/>
                <a:cs typeface="Poppins" pitchFamily="2" charset="77"/>
              </a:rPr>
              <a:t>place</a:t>
            </a:r>
            <a:endParaRPr lang="de-DE" sz="1400" dirty="0">
              <a:solidFill>
                <a:schemeClr val="tx1"/>
              </a:solidFill>
              <a:latin typeface="Poppins" pitchFamily="2" charset="77"/>
              <a:cs typeface="Poppins" pitchFamily="2" charset="77"/>
            </a:endParaRPr>
          </a:p>
        </p:txBody>
      </p:sp>
      <p:sp>
        <p:nvSpPr>
          <p:cNvPr id="56" name="Textplatzhalter 8">
            <a:extLst>
              <a:ext uri="{FF2B5EF4-FFF2-40B4-BE49-F238E27FC236}">
                <a16:creationId xmlns:a16="http://schemas.microsoft.com/office/drawing/2014/main" id="{6238BE17-3CB7-0743-88B1-AB50B7529135}"/>
              </a:ext>
            </a:extLst>
          </p:cNvPr>
          <p:cNvSpPr>
            <a:spLocks noGrp="1"/>
          </p:cNvSpPr>
          <p:nvPr>
            <p:ph type="body" idx="4294967295" hasCustomPrompt="1"/>
          </p:nvPr>
        </p:nvSpPr>
        <p:spPr>
          <a:xfrm>
            <a:off x="7465361" y="3231906"/>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Email </a:t>
            </a:r>
            <a:r>
              <a:rPr lang="de-DE" sz="1400" dirty="0" err="1">
                <a:solidFill>
                  <a:schemeClr val="tx1"/>
                </a:solidFill>
                <a:latin typeface="Poppins" pitchFamily="2" charset="77"/>
                <a:cs typeface="Poppins" pitchFamily="2" charset="77"/>
              </a:rPr>
              <a:t>address</a:t>
            </a:r>
            <a:endParaRPr lang="de-DE" sz="1400" dirty="0">
              <a:solidFill>
                <a:schemeClr val="tx1"/>
              </a:solidFill>
              <a:latin typeface="Poppins" pitchFamily="2" charset="77"/>
              <a:cs typeface="Poppins" pitchFamily="2" charset="77"/>
            </a:endParaRPr>
          </a:p>
        </p:txBody>
      </p:sp>
      <p:sp>
        <p:nvSpPr>
          <p:cNvPr id="57" name="Textplatzhalter 8">
            <a:extLst>
              <a:ext uri="{FF2B5EF4-FFF2-40B4-BE49-F238E27FC236}">
                <a16:creationId xmlns:a16="http://schemas.microsoft.com/office/drawing/2014/main" id="{6092D339-A250-1C46-9570-A7F138374ABF}"/>
              </a:ext>
            </a:extLst>
          </p:cNvPr>
          <p:cNvSpPr>
            <a:spLocks noGrp="1"/>
          </p:cNvSpPr>
          <p:nvPr>
            <p:ph type="body" idx="4294967295" hasCustomPrompt="1"/>
          </p:nvPr>
        </p:nvSpPr>
        <p:spPr>
          <a:xfrm>
            <a:off x="7475592" y="3641653"/>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Phone </a:t>
            </a:r>
            <a:r>
              <a:rPr lang="de-DE" sz="1400" dirty="0" err="1">
                <a:solidFill>
                  <a:schemeClr val="tx1"/>
                </a:solidFill>
                <a:latin typeface="Poppins" pitchFamily="2" charset="77"/>
                <a:cs typeface="Poppins" pitchFamily="2" charset="77"/>
              </a:rPr>
              <a:t>numer</a:t>
            </a:r>
            <a:endParaRPr lang="de-DE" sz="1400" dirty="0">
              <a:solidFill>
                <a:schemeClr val="tx1"/>
              </a:solidFill>
              <a:latin typeface="Poppins" pitchFamily="2" charset="77"/>
              <a:cs typeface="Poppins" pitchFamily="2" charset="77"/>
            </a:endParaRPr>
          </a:p>
        </p:txBody>
      </p:sp>
      <p:sp>
        <p:nvSpPr>
          <p:cNvPr id="58" name="Textplatzhalter 8">
            <a:extLst>
              <a:ext uri="{FF2B5EF4-FFF2-40B4-BE49-F238E27FC236}">
                <a16:creationId xmlns:a16="http://schemas.microsoft.com/office/drawing/2014/main" id="{3279E168-0679-744D-8161-A696225BC870}"/>
              </a:ext>
            </a:extLst>
          </p:cNvPr>
          <p:cNvSpPr>
            <a:spLocks noGrp="1"/>
          </p:cNvSpPr>
          <p:nvPr>
            <p:ph type="body" idx="4294967295" hasCustomPrompt="1"/>
          </p:nvPr>
        </p:nvSpPr>
        <p:spPr>
          <a:xfrm>
            <a:off x="8127967" y="4228521"/>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openimis.org</a:t>
            </a:r>
            <a:endParaRPr lang="de-DE" sz="1400" dirty="0">
              <a:solidFill>
                <a:schemeClr val="tx1"/>
              </a:solidFill>
              <a:latin typeface="Poppins" pitchFamily="2" charset="77"/>
              <a:cs typeface="Poppins" pitchFamily="2" charset="77"/>
            </a:endParaRPr>
          </a:p>
        </p:txBody>
      </p:sp>
      <p:sp>
        <p:nvSpPr>
          <p:cNvPr id="59" name="Textplatzhalter 8">
            <a:extLst>
              <a:ext uri="{FF2B5EF4-FFF2-40B4-BE49-F238E27FC236}">
                <a16:creationId xmlns:a16="http://schemas.microsoft.com/office/drawing/2014/main" id="{56A3925E-CDF4-5946-87B4-59C93784FEBE}"/>
              </a:ext>
            </a:extLst>
          </p:cNvPr>
          <p:cNvSpPr>
            <a:spLocks noGrp="1"/>
          </p:cNvSpPr>
          <p:nvPr>
            <p:ph type="body" idx="4294967295" hasCustomPrompt="1"/>
          </p:nvPr>
        </p:nvSpPr>
        <p:spPr>
          <a:xfrm>
            <a:off x="8124946" y="4638268"/>
            <a:ext cx="3669144" cy="290993"/>
          </a:xfrm>
        </p:spPr>
        <p:txBody>
          <a:bodyPr>
            <a:noAutofit/>
          </a:bodyPr>
          <a:lstStyle>
            <a:lvl1pPr>
              <a:buFontTx/>
              <a:buNone/>
              <a:defRPr sz="1400"/>
            </a:lvl1pPr>
          </a:lstStyle>
          <a:p>
            <a:pPr marL="0" lvl="0" indent="0">
              <a:buNone/>
            </a:pPr>
            <a:r>
              <a:rPr lang="de-DE" sz="1400" dirty="0">
                <a:solidFill>
                  <a:schemeClr val="tx1"/>
                </a:solidFill>
                <a:latin typeface="Poppins" pitchFamily="2" charset="77"/>
                <a:cs typeface="Poppins" pitchFamily="2" charset="77"/>
              </a:rPr>
              <a:t>https://</a:t>
            </a:r>
            <a:r>
              <a:rPr lang="de-DE" sz="1400" dirty="0" err="1">
                <a:solidFill>
                  <a:schemeClr val="tx1"/>
                </a:solidFill>
                <a:latin typeface="Poppins" pitchFamily="2" charset="77"/>
                <a:cs typeface="Poppins" pitchFamily="2" charset="77"/>
              </a:rPr>
              <a:t>twitter.com</a:t>
            </a:r>
            <a:r>
              <a:rPr lang="de-DE" sz="1400" dirty="0">
                <a:solidFill>
                  <a:schemeClr val="tx1"/>
                </a:solidFill>
                <a:latin typeface="Poppins" pitchFamily="2" charset="77"/>
                <a:cs typeface="Poppins" pitchFamily="2" charset="77"/>
              </a:rPr>
              <a:t>/openIMIS</a:t>
            </a:r>
          </a:p>
        </p:txBody>
      </p:sp>
    </p:spTree>
    <p:extLst>
      <p:ext uri="{BB962C8B-B14F-4D97-AF65-F5344CB8AC3E}">
        <p14:creationId xmlns:p14="http://schemas.microsoft.com/office/powerpoint/2010/main" val="542488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IMIS Impressum">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6E6076C-4376-174C-9484-BB9F3413834E}"/>
              </a:ext>
            </a:extLst>
          </p:cNvPr>
          <p:cNvSpPr/>
          <p:nvPr userDrawn="1"/>
        </p:nvSpPr>
        <p:spPr>
          <a:xfrm>
            <a:off x="649137" y="827476"/>
            <a:ext cx="10893726" cy="923330"/>
          </a:xfrm>
          <a:prstGeom prst="rect">
            <a:avLst/>
          </a:prstGeom>
        </p:spPr>
        <p:txBody>
          <a:bodyPr wrap="square">
            <a:spAutoFit/>
          </a:bodyPr>
          <a:lstStyle/>
          <a:p>
            <a:r>
              <a:rPr lang="de-DE" b="0" i="0" dirty="0">
                <a:latin typeface="Poppins" pitchFamily="2" charset="77"/>
                <a:cs typeface="Poppins" pitchFamily="2" charset="77"/>
              </a:rPr>
              <a:t>openIMIS </a:t>
            </a:r>
            <a:r>
              <a:rPr lang="de-DE" b="0" i="0" dirty="0" err="1">
                <a:latin typeface="Poppins" pitchFamily="2" charset="77"/>
                <a:cs typeface="Poppins" pitchFamily="2" charset="77"/>
              </a:rPr>
              <a:t>is</a:t>
            </a:r>
            <a:r>
              <a:rPr lang="de-DE" b="0" i="0" dirty="0">
                <a:latin typeface="Poppins" pitchFamily="2" charset="77"/>
                <a:cs typeface="Poppins" pitchFamily="2" charset="77"/>
              </a:rPr>
              <a:t> a </a:t>
            </a:r>
            <a:r>
              <a:rPr lang="de-DE" b="0" i="0" dirty="0" err="1">
                <a:latin typeface="Poppins" pitchFamily="2" charset="77"/>
                <a:cs typeface="Poppins" pitchFamily="2" charset="77"/>
              </a:rPr>
              <a:t>joint</a:t>
            </a:r>
            <a:r>
              <a:rPr lang="de-DE" b="0" i="0" dirty="0">
                <a:latin typeface="Poppins" pitchFamily="2" charset="77"/>
                <a:cs typeface="Poppins" pitchFamily="2" charset="77"/>
              </a:rPr>
              <a:t> initiative </a:t>
            </a:r>
            <a:r>
              <a:rPr lang="de-DE" b="0" i="0" dirty="0" err="1">
                <a:latin typeface="Poppins" pitchFamily="2" charset="77"/>
                <a:cs typeface="Poppins" pitchFamily="2" charset="77"/>
              </a:rPr>
              <a:t>between</a:t>
            </a:r>
            <a:r>
              <a:rPr lang="de-DE" b="0" i="0" dirty="0">
                <a:latin typeface="Poppins" pitchFamily="2" charset="77"/>
                <a:cs typeface="Poppins" pitchFamily="2" charset="77"/>
              </a:rPr>
              <a:t>:</a:t>
            </a:r>
          </a:p>
          <a:p>
            <a:pPr marL="285750" indent="-285750">
              <a:buFont typeface="Arial" panose="020B0604020202020204" pitchFamily="34" charset="0"/>
              <a:buChar char="•"/>
            </a:pPr>
            <a:r>
              <a:rPr lang="de-DE" b="0" i="0" dirty="0">
                <a:latin typeface="Poppins" pitchFamily="2" charset="77"/>
                <a:cs typeface="Poppins" pitchFamily="2" charset="77"/>
              </a:rPr>
              <a:t>Direktion für Entwicklung und Zusammenarbeit (DEZA), Bern</a:t>
            </a:r>
          </a:p>
          <a:p>
            <a:pPr marL="285750" indent="-285750">
              <a:buFont typeface="Arial" panose="020B0604020202020204" pitchFamily="34" charset="0"/>
              <a:buChar char="•"/>
            </a:pPr>
            <a:r>
              <a:rPr lang="de-DE" b="0" i="0" dirty="0">
                <a:latin typeface="Poppins" pitchFamily="2" charset="77"/>
                <a:cs typeface="Poppins" pitchFamily="2" charset="77"/>
              </a:rPr>
              <a:t>Bundesministerium für wirtschaftliche Zusammenarbeit und Entwicklung (BMZ), Bonn/Berlin</a:t>
            </a:r>
          </a:p>
        </p:txBody>
      </p:sp>
      <p:sp>
        <p:nvSpPr>
          <p:cNvPr id="19" name="Datumsplatzhalter 5">
            <a:extLst>
              <a:ext uri="{FF2B5EF4-FFF2-40B4-BE49-F238E27FC236}">
                <a16:creationId xmlns:a16="http://schemas.microsoft.com/office/drawing/2014/main" id="{C90F3FC7-C06C-7742-94C1-AAB971F0CB7D}"/>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20" name="Fußzeilenplatzhalter 6">
            <a:extLst>
              <a:ext uri="{FF2B5EF4-FFF2-40B4-BE49-F238E27FC236}">
                <a16:creationId xmlns:a16="http://schemas.microsoft.com/office/drawing/2014/main" id="{10130D01-2053-4548-8A22-4B2CC19EB8CF}"/>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21" name="Foliennummernplatzhalter 7">
            <a:extLst>
              <a:ext uri="{FF2B5EF4-FFF2-40B4-BE49-F238E27FC236}">
                <a16:creationId xmlns:a16="http://schemas.microsoft.com/office/drawing/2014/main" id="{0DAB8A50-A9AE-9F40-A821-4FF95A48130C}"/>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
        <p:nvSpPr>
          <p:cNvPr id="6" name="Rechteck 5">
            <a:extLst>
              <a:ext uri="{FF2B5EF4-FFF2-40B4-BE49-F238E27FC236}">
                <a16:creationId xmlns:a16="http://schemas.microsoft.com/office/drawing/2014/main" id="{95FB8E5F-1E11-6244-9A0A-A6DDE116683E}"/>
              </a:ext>
            </a:extLst>
          </p:cNvPr>
          <p:cNvSpPr/>
          <p:nvPr userDrawn="1"/>
        </p:nvSpPr>
        <p:spPr>
          <a:xfrm>
            <a:off x="649137" y="2070122"/>
            <a:ext cx="10893726" cy="369332"/>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GB" b="0" i="0" noProof="0" dirty="0">
                <a:latin typeface="Poppins" pitchFamily="2" charset="77"/>
                <a:cs typeface="Poppins" pitchFamily="2" charset="77"/>
              </a:rPr>
              <a:t>For further information please contact: </a:t>
            </a:r>
            <a:r>
              <a:rPr lang="en-GB" b="0" i="0" noProof="0" dirty="0">
                <a:latin typeface="Poppins" pitchFamily="2" charset="77"/>
                <a:cs typeface="Poppins" pitchFamily="2" charset="77"/>
                <a:hlinkClick r:id="rId2"/>
              </a:rPr>
              <a:t>contact@openimis.org</a:t>
            </a:r>
            <a:r>
              <a:rPr lang="en-GB" b="0" i="0" noProof="0" dirty="0">
                <a:latin typeface="Poppins" pitchFamily="2" charset="77"/>
                <a:cs typeface="Poppins" pitchFamily="2" charset="77"/>
              </a:rPr>
              <a:t> </a:t>
            </a:r>
          </a:p>
        </p:txBody>
      </p:sp>
    </p:spTree>
    <p:extLst>
      <p:ext uri="{BB962C8B-B14F-4D97-AF65-F5344CB8AC3E}">
        <p14:creationId xmlns:p14="http://schemas.microsoft.com/office/powerpoint/2010/main" val="3829195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operation with two partner">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1CFF7E8-E19D-F64D-9C19-940D48237669}"/>
              </a:ext>
            </a:extLst>
          </p:cNvPr>
          <p:cNvPicPr>
            <a:picLocks noChangeAspect="1"/>
          </p:cNvPicPr>
          <p:nvPr userDrawn="1"/>
        </p:nvPicPr>
        <p:blipFill>
          <a:blip r:embed="rId2"/>
          <a:stretch>
            <a:fillRect/>
          </a:stretch>
        </p:blipFill>
        <p:spPr>
          <a:xfrm>
            <a:off x="838200" y="1302804"/>
            <a:ext cx="3560485" cy="949714"/>
          </a:xfrm>
          <a:prstGeom prst="rect">
            <a:avLst/>
          </a:prstGeom>
        </p:spPr>
      </p:pic>
      <p:sp>
        <p:nvSpPr>
          <p:cNvPr id="7" name="Textfeld 6">
            <a:extLst>
              <a:ext uri="{FF2B5EF4-FFF2-40B4-BE49-F238E27FC236}">
                <a16:creationId xmlns:a16="http://schemas.microsoft.com/office/drawing/2014/main" id="{19A07A6B-F84E-1E49-ADB7-77D5EFBF5EB0}"/>
              </a:ext>
            </a:extLst>
          </p:cNvPr>
          <p:cNvSpPr txBox="1"/>
          <p:nvPr userDrawn="1"/>
        </p:nvSpPr>
        <p:spPr>
          <a:xfrm>
            <a:off x="4849091" y="1662270"/>
            <a:ext cx="2507673" cy="369332"/>
          </a:xfrm>
          <a:prstGeom prst="rect">
            <a:avLst/>
          </a:prstGeom>
          <a:noFill/>
        </p:spPr>
        <p:txBody>
          <a:bodyPr wrap="square" rtlCol="0">
            <a:spAutoFit/>
          </a:bodyPr>
          <a:lstStyle/>
          <a:p>
            <a:r>
              <a:rPr lang="de-DE" b="0" i="0" dirty="0">
                <a:latin typeface="Poppins" pitchFamily="2" charset="77"/>
                <a:cs typeface="Poppins" pitchFamily="2" charset="77"/>
              </a:rPr>
              <a:t>In </a:t>
            </a:r>
            <a:r>
              <a:rPr lang="de-DE" b="0" i="0" dirty="0" err="1">
                <a:latin typeface="Poppins" pitchFamily="2" charset="77"/>
                <a:cs typeface="Poppins" pitchFamily="2" charset="77"/>
              </a:rPr>
              <a:t>cooperation</a:t>
            </a:r>
            <a:r>
              <a:rPr lang="de-DE" b="0" i="0" dirty="0">
                <a:latin typeface="Poppins" pitchFamily="2" charset="77"/>
                <a:cs typeface="Poppins" pitchFamily="2" charset="77"/>
              </a:rPr>
              <a:t> </a:t>
            </a:r>
            <a:r>
              <a:rPr lang="de-DE" b="0" i="0" dirty="0" err="1">
                <a:latin typeface="Poppins" pitchFamily="2" charset="77"/>
                <a:cs typeface="Poppins" pitchFamily="2" charset="77"/>
              </a:rPr>
              <a:t>with</a:t>
            </a:r>
            <a:r>
              <a:rPr lang="de-DE" b="0" i="0" dirty="0">
                <a:latin typeface="Poppins" pitchFamily="2" charset="77"/>
                <a:cs typeface="Poppins" pitchFamily="2" charset="77"/>
              </a:rPr>
              <a:t>:</a:t>
            </a:r>
          </a:p>
        </p:txBody>
      </p:sp>
      <p:sp>
        <p:nvSpPr>
          <p:cNvPr id="16" name="Bildplatzhalter 15">
            <a:extLst>
              <a:ext uri="{FF2B5EF4-FFF2-40B4-BE49-F238E27FC236}">
                <a16:creationId xmlns:a16="http://schemas.microsoft.com/office/drawing/2014/main" id="{A208AB96-1DB8-F147-9246-88C9E7FF9FED}"/>
              </a:ext>
            </a:extLst>
          </p:cNvPr>
          <p:cNvSpPr>
            <a:spLocks noGrp="1"/>
          </p:cNvSpPr>
          <p:nvPr>
            <p:ph type="pic" sz="quarter" idx="13" hasCustomPrompt="1"/>
          </p:nvPr>
        </p:nvSpPr>
        <p:spPr>
          <a:xfrm>
            <a:off x="4849091" y="236133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9" name="Bildplatzhalter 15">
            <a:extLst>
              <a:ext uri="{FF2B5EF4-FFF2-40B4-BE49-F238E27FC236}">
                <a16:creationId xmlns:a16="http://schemas.microsoft.com/office/drawing/2014/main" id="{D7A1BFE9-5B9C-1A42-9430-5A60188CB3E8}"/>
              </a:ext>
            </a:extLst>
          </p:cNvPr>
          <p:cNvSpPr>
            <a:spLocks noGrp="1"/>
          </p:cNvSpPr>
          <p:nvPr>
            <p:ph type="pic" sz="quarter" idx="14" hasCustomPrompt="1"/>
          </p:nvPr>
        </p:nvSpPr>
        <p:spPr>
          <a:xfrm>
            <a:off x="7897091" y="236133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pic>
        <p:nvPicPr>
          <p:cNvPr id="29" name="Grafik 28">
            <a:extLst>
              <a:ext uri="{FF2B5EF4-FFF2-40B4-BE49-F238E27FC236}">
                <a16:creationId xmlns:a16="http://schemas.microsoft.com/office/drawing/2014/main" id="{E8EF0017-3F52-8646-81DC-6527F9AFC47B}"/>
              </a:ext>
            </a:extLst>
          </p:cNvPr>
          <p:cNvPicPr>
            <a:picLocks noChangeAspect="1"/>
          </p:cNvPicPr>
          <p:nvPr userDrawn="1"/>
        </p:nvPicPr>
        <p:blipFill rotWithShape="1">
          <a:blip r:embed="rId3"/>
          <a:srcRect l="7421" t="17473" b="18122"/>
          <a:stretch/>
        </p:blipFill>
        <p:spPr>
          <a:xfrm>
            <a:off x="7594820" y="5314700"/>
            <a:ext cx="1962054" cy="720000"/>
          </a:xfrm>
          <a:prstGeom prst="rect">
            <a:avLst/>
          </a:prstGeom>
        </p:spPr>
      </p:pic>
      <p:pic>
        <p:nvPicPr>
          <p:cNvPr id="31" name="Grafik 30" descr="Ein Bild, das Text enthält.&#10;&#10;Automatisch generierte Beschreibung">
            <a:extLst>
              <a:ext uri="{FF2B5EF4-FFF2-40B4-BE49-F238E27FC236}">
                <a16:creationId xmlns:a16="http://schemas.microsoft.com/office/drawing/2014/main" id="{DCDD1A50-BFFC-684B-A9DE-18DCE7E1703B}"/>
              </a:ext>
            </a:extLst>
          </p:cNvPr>
          <p:cNvPicPr>
            <a:picLocks noChangeAspect="1"/>
          </p:cNvPicPr>
          <p:nvPr userDrawn="1"/>
        </p:nvPicPr>
        <p:blipFill>
          <a:blip r:embed="rId4"/>
          <a:stretch>
            <a:fillRect/>
          </a:stretch>
        </p:blipFill>
        <p:spPr>
          <a:xfrm>
            <a:off x="1880975" y="5314700"/>
            <a:ext cx="5475789" cy="720000"/>
          </a:xfrm>
          <a:prstGeom prst="rect">
            <a:avLst/>
          </a:prstGeom>
        </p:spPr>
      </p:pic>
      <p:sp>
        <p:nvSpPr>
          <p:cNvPr id="12" name="Datumsplatzhalter 5">
            <a:extLst>
              <a:ext uri="{FF2B5EF4-FFF2-40B4-BE49-F238E27FC236}">
                <a16:creationId xmlns:a16="http://schemas.microsoft.com/office/drawing/2014/main" id="{656A8E4E-FC84-A04E-A9AC-08DAC175EC0B}"/>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13" name="Fußzeilenplatzhalter 6">
            <a:extLst>
              <a:ext uri="{FF2B5EF4-FFF2-40B4-BE49-F238E27FC236}">
                <a16:creationId xmlns:a16="http://schemas.microsoft.com/office/drawing/2014/main" id="{B9EB454F-297D-A04B-A392-0388FACAA207}"/>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14" name="Foliennummernplatzhalter 7">
            <a:extLst>
              <a:ext uri="{FF2B5EF4-FFF2-40B4-BE49-F238E27FC236}">
                <a16:creationId xmlns:a16="http://schemas.microsoft.com/office/drawing/2014/main" id="{2E0CE3A3-DE94-BD4C-8EA2-5BE410A4C219}"/>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4068727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operation with four partners">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1CFF7E8-E19D-F64D-9C19-940D48237669}"/>
              </a:ext>
            </a:extLst>
          </p:cNvPr>
          <p:cNvPicPr>
            <a:picLocks noChangeAspect="1"/>
          </p:cNvPicPr>
          <p:nvPr userDrawn="1"/>
        </p:nvPicPr>
        <p:blipFill>
          <a:blip r:embed="rId2"/>
          <a:stretch>
            <a:fillRect/>
          </a:stretch>
        </p:blipFill>
        <p:spPr>
          <a:xfrm>
            <a:off x="838200" y="1302804"/>
            <a:ext cx="3560485" cy="949714"/>
          </a:xfrm>
          <a:prstGeom prst="rect">
            <a:avLst/>
          </a:prstGeom>
        </p:spPr>
      </p:pic>
      <p:sp>
        <p:nvSpPr>
          <p:cNvPr id="7" name="Textfeld 6">
            <a:extLst>
              <a:ext uri="{FF2B5EF4-FFF2-40B4-BE49-F238E27FC236}">
                <a16:creationId xmlns:a16="http://schemas.microsoft.com/office/drawing/2014/main" id="{19A07A6B-F84E-1E49-ADB7-77D5EFBF5EB0}"/>
              </a:ext>
            </a:extLst>
          </p:cNvPr>
          <p:cNvSpPr txBox="1"/>
          <p:nvPr userDrawn="1"/>
        </p:nvSpPr>
        <p:spPr>
          <a:xfrm>
            <a:off x="4849091" y="1662270"/>
            <a:ext cx="2507673" cy="369332"/>
          </a:xfrm>
          <a:prstGeom prst="rect">
            <a:avLst/>
          </a:prstGeom>
          <a:noFill/>
        </p:spPr>
        <p:txBody>
          <a:bodyPr wrap="square" rtlCol="0">
            <a:spAutoFit/>
          </a:bodyPr>
          <a:lstStyle/>
          <a:p>
            <a:r>
              <a:rPr lang="de-DE" b="0" i="0" dirty="0">
                <a:latin typeface="Poppins" pitchFamily="2" charset="77"/>
                <a:cs typeface="Poppins" pitchFamily="2" charset="77"/>
              </a:rPr>
              <a:t>In </a:t>
            </a:r>
            <a:r>
              <a:rPr lang="de-DE" b="0" i="0" dirty="0" err="1">
                <a:latin typeface="Poppins" pitchFamily="2" charset="77"/>
                <a:cs typeface="Poppins" pitchFamily="2" charset="77"/>
              </a:rPr>
              <a:t>cooperation</a:t>
            </a:r>
            <a:r>
              <a:rPr lang="de-DE" b="0" i="0" dirty="0">
                <a:latin typeface="Poppins" pitchFamily="2" charset="77"/>
                <a:cs typeface="Poppins" pitchFamily="2" charset="77"/>
              </a:rPr>
              <a:t> </a:t>
            </a:r>
            <a:r>
              <a:rPr lang="de-DE" b="0" i="0" dirty="0" err="1">
                <a:latin typeface="Poppins" pitchFamily="2" charset="77"/>
                <a:cs typeface="Poppins" pitchFamily="2" charset="77"/>
              </a:rPr>
              <a:t>with</a:t>
            </a:r>
            <a:r>
              <a:rPr lang="de-DE" b="0" i="0" dirty="0">
                <a:latin typeface="Poppins" pitchFamily="2" charset="77"/>
                <a:cs typeface="Poppins" pitchFamily="2" charset="77"/>
              </a:rPr>
              <a:t>:</a:t>
            </a:r>
          </a:p>
        </p:txBody>
      </p:sp>
      <p:sp>
        <p:nvSpPr>
          <p:cNvPr id="16" name="Bildplatzhalter 15">
            <a:extLst>
              <a:ext uri="{FF2B5EF4-FFF2-40B4-BE49-F238E27FC236}">
                <a16:creationId xmlns:a16="http://schemas.microsoft.com/office/drawing/2014/main" id="{A208AB96-1DB8-F147-9246-88C9E7FF9FED}"/>
              </a:ext>
            </a:extLst>
          </p:cNvPr>
          <p:cNvSpPr>
            <a:spLocks noGrp="1"/>
          </p:cNvSpPr>
          <p:nvPr>
            <p:ph type="pic" sz="quarter" idx="13" hasCustomPrompt="1"/>
          </p:nvPr>
        </p:nvSpPr>
        <p:spPr>
          <a:xfrm>
            <a:off x="4849091" y="236133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9" name="Bildplatzhalter 15">
            <a:extLst>
              <a:ext uri="{FF2B5EF4-FFF2-40B4-BE49-F238E27FC236}">
                <a16:creationId xmlns:a16="http://schemas.microsoft.com/office/drawing/2014/main" id="{D7A1BFE9-5B9C-1A42-9430-5A60188CB3E8}"/>
              </a:ext>
            </a:extLst>
          </p:cNvPr>
          <p:cNvSpPr>
            <a:spLocks noGrp="1"/>
          </p:cNvSpPr>
          <p:nvPr>
            <p:ph type="pic" sz="quarter" idx="14" hasCustomPrompt="1"/>
          </p:nvPr>
        </p:nvSpPr>
        <p:spPr>
          <a:xfrm>
            <a:off x="7897091" y="236133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9" name="Bildplatzhalter 15">
            <a:extLst>
              <a:ext uri="{FF2B5EF4-FFF2-40B4-BE49-F238E27FC236}">
                <a16:creationId xmlns:a16="http://schemas.microsoft.com/office/drawing/2014/main" id="{DE875D8F-EE1D-CB41-B3F4-113036C12F7F}"/>
              </a:ext>
            </a:extLst>
          </p:cNvPr>
          <p:cNvSpPr>
            <a:spLocks noGrp="1"/>
          </p:cNvSpPr>
          <p:nvPr>
            <p:ph type="pic" sz="quarter" idx="15" hasCustomPrompt="1"/>
          </p:nvPr>
        </p:nvSpPr>
        <p:spPr>
          <a:xfrm>
            <a:off x="4852555" y="3900330"/>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0" name="Bildplatzhalter 15">
            <a:extLst>
              <a:ext uri="{FF2B5EF4-FFF2-40B4-BE49-F238E27FC236}">
                <a16:creationId xmlns:a16="http://schemas.microsoft.com/office/drawing/2014/main" id="{2436955D-66A1-9C41-AD01-C23DAE288200}"/>
              </a:ext>
            </a:extLst>
          </p:cNvPr>
          <p:cNvSpPr>
            <a:spLocks noGrp="1"/>
          </p:cNvSpPr>
          <p:nvPr>
            <p:ph type="pic" sz="quarter" idx="16" hasCustomPrompt="1"/>
          </p:nvPr>
        </p:nvSpPr>
        <p:spPr>
          <a:xfrm>
            <a:off x="7900555" y="3900330"/>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pic>
        <p:nvPicPr>
          <p:cNvPr id="14" name="Grafik 13">
            <a:extLst>
              <a:ext uri="{FF2B5EF4-FFF2-40B4-BE49-F238E27FC236}">
                <a16:creationId xmlns:a16="http://schemas.microsoft.com/office/drawing/2014/main" id="{800DFB0E-2FBA-B446-AF70-DC177DD190A0}"/>
              </a:ext>
            </a:extLst>
          </p:cNvPr>
          <p:cNvPicPr>
            <a:picLocks noChangeAspect="1"/>
          </p:cNvPicPr>
          <p:nvPr userDrawn="1"/>
        </p:nvPicPr>
        <p:blipFill rotWithShape="1">
          <a:blip r:embed="rId3"/>
          <a:srcRect l="7421" t="17473" b="18122"/>
          <a:stretch/>
        </p:blipFill>
        <p:spPr>
          <a:xfrm>
            <a:off x="7594820" y="5314700"/>
            <a:ext cx="1962054" cy="720000"/>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4180C0C9-641E-8C40-9C1D-303A0E439A26}"/>
              </a:ext>
            </a:extLst>
          </p:cNvPr>
          <p:cNvPicPr>
            <a:picLocks noChangeAspect="1"/>
          </p:cNvPicPr>
          <p:nvPr userDrawn="1"/>
        </p:nvPicPr>
        <p:blipFill>
          <a:blip r:embed="rId4"/>
          <a:stretch>
            <a:fillRect/>
          </a:stretch>
        </p:blipFill>
        <p:spPr>
          <a:xfrm>
            <a:off x="1880975" y="5314700"/>
            <a:ext cx="5475789" cy="720000"/>
          </a:xfrm>
          <a:prstGeom prst="rect">
            <a:avLst/>
          </a:prstGeom>
        </p:spPr>
      </p:pic>
      <p:sp>
        <p:nvSpPr>
          <p:cNvPr id="18" name="Datumsplatzhalter 5">
            <a:extLst>
              <a:ext uri="{FF2B5EF4-FFF2-40B4-BE49-F238E27FC236}">
                <a16:creationId xmlns:a16="http://schemas.microsoft.com/office/drawing/2014/main" id="{4DA1F29A-10B3-7042-ADFC-6A4B7A9BB599}"/>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20" name="Fußzeilenplatzhalter 6">
            <a:extLst>
              <a:ext uri="{FF2B5EF4-FFF2-40B4-BE49-F238E27FC236}">
                <a16:creationId xmlns:a16="http://schemas.microsoft.com/office/drawing/2014/main" id="{F86320A0-F7D6-F040-AD2A-52A4264F5761}"/>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21" name="Foliennummernplatzhalter 7">
            <a:extLst>
              <a:ext uri="{FF2B5EF4-FFF2-40B4-BE49-F238E27FC236}">
                <a16:creationId xmlns:a16="http://schemas.microsoft.com/office/drawing/2014/main" id="{F07BCCE1-86CF-ED44-AA6D-F091C743E2AB}"/>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486233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operation with eight partners">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1CFF7E8-E19D-F64D-9C19-940D48237669}"/>
              </a:ext>
            </a:extLst>
          </p:cNvPr>
          <p:cNvPicPr>
            <a:picLocks noChangeAspect="1"/>
          </p:cNvPicPr>
          <p:nvPr userDrawn="1"/>
        </p:nvPicPr>
        <p:blipFill>
          <a:blip r:embed="rId2"/>
          <a:stretch>
            <a:fillRect/>
          </a:stretch>
        </p:blipFill>
        <p:spPr>
          <a:xfrm>
            <a:off x="838200" y="571284"/>
            <a:ext cx="3560485" cy="949714"/>
          </a:xfrm>
          <a:prstGeom prst="rect">
            <a:avLst/>
          </a:prstGeom>
        </p:spPr>
      </p:pic>
      <p:sp>
        <p:nvSpPr>
          <p:cNvPr id="7" name="Textfeld 6">
            <a:extLst>
              <a:ext uri="{FF2B5EF4-FFF2-40B4-BE49-F238E27FC236}">
                <a16:creationId xmlns:a16="http://schemas.microsoft.com/office/drawing/2014/main" id="{19A07A6B-F84E-1E49-ADB7-77D5EFBF5EB0}"/>
              </a:ext>
            </a:extLst>
          </p:cNvPr>
          <p:cNvSpPr txBox="1"/>
          <p:nvPr userDrawn="1"/>
        </p:nvSpPr>
        <p:spPr>
          <a:xfrm>
            <a:off x="4849091" y="930750"/>
            <a:ext cx="2507673" cy="369332"/>
          </a:xfrm>
          <a:prstGeom prst="rect">
            <a:avLst/>
          </a:prstGeom>
          <a:noFill/>
        </p:spPr>
        <p:txBody>
          <a:bodyPr wrap="square" rtlCol="0">
            <a:spAutoFit/>
          </a:bodyPr>
          <a:lstStyle/>
          <a:p>
            <a:r>
              <a:rPr lang="de-DE" b="0" i="0" dirty="0">
                <a:latin typeface="Poppins" pitchFamily="2" charset="77"/>
                <a:cs typeface="Poppins" pitchFamily="2" charset="77"/>
              </a:rPr>
              <a:t>In </a:t>
            </a:r>
            <a:r>
              <a:rPr lang="de-DE" b="0" i="0" dirty="0" err="1">
                <a:latin typeface="Poppins" pitchFamily="2" charset="77"/>
                <a:cs typeface="Poppins" pitchFamily="2" charset="77"/>
              </a:rPr>
              <a:t>cooperation</a:t>
            </a:r>
            <a:r>
              <a:rPr lang="de-DE" b="0" i="0" dirty="0">
                <a:latin typeface="Poppins" pitchFamily="2" charset="77"/>
                <a:cs typeface="Poppins" pitchFamily="2" charset="77"/>
              </a:rPr>
              <a:t> </a:t>
            </a:r>
            <a:r>
              <a:rPr lang="de-DE" b="0" i="0" dirty="0" err="1">
                <a:latin typeface="Poppins" pitchFamily="2" charset="77"/>
                <a:cs typeface="Poppins" pitchFamily="2" charset="77"/>
              </a:rPr>
              <a:t>with</a:t>
            </a:r>
            <a:r>
              <a:rPr lang="de-DE" b="0" i="0" dirty="0">
                <a:latin typeface="Poppins" pitchFamily="2" charset="77"/>
                <a:cs typeface="Poppins" pitchFamily="2" charset="77"/>
              </a:rPr>
              <a:t>:</a:t>
            </a:r>
          </a:p>
        </p:txBody>
      </p:sp>
      <p:sp>
        <p:nvSpPr>
          <p:cNvPr id="16" name="Bildplatzhalter 15">
            <a:extLst>
              <a:ext uri="{FF2B5EF4-FFF2-40B4-BE49-F238E27FC236}">
                <a16:creationId xmlns:a16="http://schemas.microsoft.com/office/drawing/2014/main" id="{A208AB96-1DB8-F147-9246-88C9E7FF9FED}"/>
              </a:ext>
            </a:extLst>
          </p:cNvPr>
          <p:cNvSpPr>
            <a:spLocks noGrp="1"/>
          </p:cNvSpPr>
          <p:nvPr>
            <p:ph type="pic" sz="quarter" idx="13" hasCustomPrompt="1"/>
          </p:nvPr>
        </p:nvSpPr>
        <p:spPr>
          <a:xfrm>
            <a:off x="6276154" y="1910078"/>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9" name="Bildplatzhalter 15">
            <a:extLst>
              <a:ext uri="{FF2B5EF4-FFF2-40B4-BE49-F238E27FC236}">
                <a16:creationId xmlns:a16="http://schemas.microsoft.com/office/drawing/2014/main" id="{D7A1BFE9-5B9C-1A42-9430-5A60188CB3E8}"/>
              </a:ext>
            </a:extLst>
          </p:cNvPr>
          <p:cNvSpPr>
            <a:spLocks noGrp="1"/>
          </p:cNvSpPr>
          <p:nvPr>
            <p:ph type="pic" sz="quarter" idx="14" hasCustomPrompt="1"/>
          </p:nvPr>
        </p:nvSpPr>
        <p:spPr>
          <a:xfrm>
            <a:off x="9324154" y="1910078"/>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9" name="Bildplatzhalter 15">
            <a:extLst>
              <a:ext uri="{FF2B5EF4-FFF2-40B4-BE49-F238E27FC236}">
                <a16:creationId xmlns:a16="http://schemas.microsoft.com/office/drawing/2014/main" id="{DE875D8F-EE1D-CB41-B3F4-113036C12F7F}"/>
              </a:ext>
            </a:extLst>
          </p:cNvPr>
          <p:cNvSpPr>
            <a:spLocks noGrp="1"/>
          </p:cNvSpPr>
          <p:nvPr>
            <p:ph type="pic" sz="quarter" idx="15" hasCustomPrompt="1"/>
          </p:nvPr>
        </p:nvSpPr>
        <p:spPr>
          <a:xfrm>
            <a:off x="6279618" y="344907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0" name="Bildplatzhalter 15">
            <a:extLst>
              <a:ext uri="{FF2B5EF4-FFF2-40B4-BE49-F238E27FC236}">
                <a16:creationId xmlns:a16="http://schemas.microsoft.com/office/drawing/2014/main" id="{2436955D-66A1-9C41-AD01-C23DAE288200}"/>
              </a:ext>
            </a:extLst>
          </p:cNvPr>
          <p:cNvSpPr>
            <a:spLocks noGrp="1"/>
          </p:cNvSpPr>
          <p:nvPr>
            <p:ph type="pic" sz="quarter" idx="16" hasCustomPrompt="1"/>
          </p:nvPr>
        </p:nvSpPr>
        <p:spPr>
          <a:xfrm>
            <a:off x="9327618" y="344907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1" name="Bildplatzhalter 15">
            <a:extLst>
              <a:ext uri="{FF2B5EF4-FFF2-40B4-BE49-F238E27FC236}">
                <a16:creationId xmlns:a16="http://schemas.microsoft.com/office/drawing/2014/main" id="{058597D7-1FB9-3941-8DAC-A09E9600BCBD}"/>
              </a:ext>
            </a:extLst>
          </p:cNvPr>
          <p:cNvSpPr>
            <a:spLocks noGrp="1"/>
          </p:cNvSpPr>
          <p:nvPr>
            <p:ph type="pic" sz="quarter" idx="17" hasCustomPrompt="1"/>
          </p:nvPr>
        </p:nvSpPr>
        <p:spPr>
          <a:xfrm>
            <a:off x="180154" y="1910078"/>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2" name="Bildplatzhalter 15">
            <a:extLst>
              <a:ext uri="{FF2B5EF4-FFF2-40B4-BE49-F238E27FC236}">
                <a16:creationId xmlns:a16="http://schemas.microsoft.com/office/drawing/2014/main" id="{F54D5D93-E8AF-C94A-BEC2-62F518BE2992}"/>
              </a:ext>
            </a:extLst>
          </p:cNvPr>
          <p:cNvSpPr>
            <a:spLocks noGrp="1"/>
          </p:cNvSpPr>
          <p:nvPr>
            <p:ph type="pic" sz="quarter" idx="18" hasCustomPrompt="1"/>
          </p:nvPr>
        </p:nvSpPr>
        <p:spPr>
          <a:xfrm>
            <a:off x="3228154" y="1910078"/>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3" name="Bildplatzhalter 15">
            <a:extLst>
              <a:ext uri="{FF2B5EF4-FFF2-40B4-BE49-F238E27FC236}">
                <a16:creationId xmlns:a16="http://schemas.microsoft.com/office/drawing/2014/main" id="{B2B16731-2BB1-0349-801F-CF54752C827E}"/>
              </a:ext>
            </a:extLst>
          </p:cNvPr>
          <p:cNvSpPr>
            <a:spLocks noGrp="1"/>
          </p:cNvSpPr>
          <p:nvPr>
            <p:ph type="pic" sz="quarter" idx="19" hasCustomPrompt="1"/>
          </p:nvPr>
        </p:nvSpPr>
        <p:spPr>
          <a:xfrm>
            <a:off x="183618" y="344907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sp>
        <p:nvSpPr>
          <p:cNvPr id="14" name="Bildplatzhalter 15">
            <a:extLst>
              <a:ext uri="{FF2B5EF4-FFF2-40B4-BE49-F238E27FC236}">
                <a16:creationId xmlns:a16="http://schemas.microsoft.com/office/drawing/2014/main" id="{E150CCD3-9C0C-CC46-AD94-50098A4A2F99}"/>
              </a:ext>
            </a:extLst>
          </p:cNvPr>
          <p:cNvSpPr>
            <a:spLocks noGrp="1"/>
          </p:cNvSpPr>
          <p:nvPr>
            <p:ph type="pic" sz="quarter" idx="20" hasCustomPrompt="1"/>
          </p:nvPr>
        </p:nvSpPr>
        <p:spPr>
          <a:xfrm>
            <a:off x="3231618" y="3449074"/>
            <a:ext cx="2755900" cy="1295400"/>
          </a:xfrm>
        </p:spPr>
        <p:txBody>
          <a:bodyPr/>
          <a:lstStyle>
            <a:lvl1pPr>
              <a:defRPr sz="1400"/>
            </a:lvl1pPr>
          </a:lstStyle>
          <a:p>
            <a:r>
              <a:rPr lang="de-DE" dirty="0"/>
              <a:t>Place holder </a:t>
            </a:r>
            <a:r>
              <a:rPr lang="de-DE" dirty="0" err="1"/>
              <a:t>for</a:t>
            </a:r>
            <a:r>
              <a:rPr lang="de-DE" dirty="0"/>
              <a:t> logo </a:t>
            </a:r>
            <a:r>
              <a:rPr lang="de-DE" dirty="0" err="1"/>
              <a:t>cooperation</a:t>
            </a:r>
            <a:r>
              <a:rPr lang="de-DE" dirty="0"/>
              <a:t> </a:t>
            </a:r>
            <a:r>
              <a:rPr lang="de-DE" dirty="0" err="1"/>
              <a:t>partner</a:t>
            </a:r>
            <a:r>
              <a:rPr lang="de-DE" dirty="0"/>
              <a:t> (</a:t>
            </a:r>
            <a:r>
              <a:rPr lang="de-DE" dirty="0" err="1"/>
              <a:t>please</a:t>
            </a:r>
            <a:r>
              <a:rPr lang="de-DE" dirty="0"/>
              <a:t> </a:t>
            </a:r>
            <a:r>
              <a:rPr lang="de-DE" dirty="0" err="1"/>
              <a:t>delete</a:t>
            </a:r>
            <a:r>
              <a:rPr lang="de-DE" dirty="0"/>
              <a:t> </a:t>
            </a:r>
            <a:r>
              <a:rPr lang="de-DE" dirty="0" err="1"/>
              <a:t>if</a:t>
            </a:r>
            <a:r>
              <a:rPr lang="de-DE" dirty="0"/>
              <a:t> not </a:t>
            </a:r>
            <a:r>
              <a:rPr lang="de-DE" dirty="0" err="1"/>
              <a:t>applicable</a:t>
            </a:r>
            <a:r>
              <a:rPr lang="de-DE" dirty="0"/>
              <a:t>)</a:t>
            </a:r>
          </a:p>
        </p:txBody>
      </p:sp>
      <p:pic>
        <p:nvPicPr>
          <p:cNvPr id="20" name="Grafik 19">
            <a:extLst>
              <a:ext uri="{FF2B5EF4-FFF2-40B4-BE49-F238E27FC236}">
                <a16:creationId xmlns:a16="http://schemas.microsoft.com/office/drawing/2014/main" id="{9FF2F709-0A0B-5441-92C3-FFEBC75754FE}"/>
              </a:ext>
            </a:extLst>
          </p:cNvPr>
          <p:cNvPicPr>
            <a:picLocks noChangeAspect="1"/>
          </p:cNvPicPr>
          <p:nvPr userDrawn="1"/>
        </p:nvPicPr>
        <p:blipFill rotWithShape="1">
          <a:blip r:embed="rId3"/>
          <a:srcRect l="7421" t="17473" b="18122"/>
          <a:stretch/>
        </p:blipFill>
        <p:spPr>
          <a:xfrm>
            <a:off x="8084631" y="5354470"/>
            <a:ext cx="1962054" cy="720000"/>
          </a:xfrm>
          <a:prstGeom prst="rect">
            <a:avLst/>
          </a:prstGeom>
        </p:spPr>
      </p:pic>
      <p:pic>
        <p:nvPicPr>
          <p:cNvPr id="21" name="Grafik 20" descr="Ein Bild, das Text enthält.&#10;&#10;Automatisch generierte Beschreibung">
            <a:extLst>
              <a:ext uri="{FF2B5EF4-FFF2-40B4-BE49-F238E27FC236}">
                <a16:creationId xmlns:a16="http://schemas.microsoft.com/office/drawing/2014/main" id="{5456E26B-EE68-3F48-8B99-BC14AB54C04D}"/>
              </a:ext>
            </a:extLst>
          </p:cNvPr>
          <p:cNvPicPr>
            <a:picLocks noChangeAspect="1"/>
          </p:cNvPicPr>
          <p:nvPr userDrawn="1"/>
        </p:nvPicPr>
        <p:blipFill>
          <a:blip r:embed="rId4"/>
          <a:stretch>
            <a:fillRect/>
          </a:stretch>
        </p:blipFill>
        <p:spPr>
          <a:xfrm>
            <a:off x="2370786" y="5354470"/>
            <a:ext cx="5475789" cy="720000"/>
          </a:xfrm>
          <a:prstGeom prst="rect">
            <a:avLst/>
          </a:prstGeom>
        </p:spPr>
      </p:pic>
      <p:sp>
        <p:nvSpPr>
          <p:cNvPr id="23" name="Datumsplatzhalter 5">
            <a:extLst>
              <a:ext uri="{FF2B5EF4-FFF2-40B4-BE49-F238E27FC236}">
                <a16:creationId xmlns:a16="http://schemas.microsoft.com/office/drawing/2014/main" id="{E7A84302-A9B8-0A40-92AA-797069FFB838}"/>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24" name="Fußzeilenplatzhalter 6">
            <a:extLst>
              <a:ext uri="{FF2B5EF4-FFF2-40B4-BE49-F238E27FC236}">
                <a16:creationId xmlns:a16="http://schemas.microsoft.com/office/drawing/2014/main" id="{2F2A5E1D-C6D0-1843-9858-DBA277648A94}"/>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25" name="Foliennummernplatzhalter 7">
            <a:extLst>
              <a:ext uri="{FF2B5EF4-FFF2-40B4-BE49-F238E27FC236}">
                <a16:creationId xmlns:a16="http://schemas.microsoft.com/office/drawing/2014/main" id="{B9C757B5-7E89-D645-96DC-C19387B82855}"/>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51846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ECCE95F-3D45-442B-95A6-78CBB31D3D1A}"/>
              </a:ext>
            </a:extLst>
          </p:cNvPr>
          <p:cNvSpPr>
            <a:spLocks noGrp="1"/>
          </p:cNvSpPr>
          <p:nvPr>
            <p:ph type="title"/>
          </p:nvPr>
        </p:nvSpPr>
        <p:spPr>
          <a:xfrm>
            <a:off x="684859" y="434286"/>
            <a:ext cx="10992474" cy="480131"/>
          </a:xfrm>
        </p:spPr>
        <p:txBody>
          <a:bodyPr>
            <a:spAutoFit/>
          </a:bodyPr>
          <a:lstStyle>
            <a:lvl1pPr>
              <a:defRPr sz="2800" b="1"/>
            </a:lvl1pPr>
          </a:lstStyle>
          <a:p>
            <a:r>
              <a:rPr lang="de-DE"/>
              <a:t>Mastertitelformat bearbeiten</a:t>
            </a:r>
          </a:p>
        </p:txBody>
      </p:sp>
      <p:sp>
        <p:nvSpPr>
          <p:cNvPr id="2" name="Datumsplatzhalter 1">
            <a:extLst>
              <a:ext uri="{FF2B5EF4-FFF2-40B4-BE49-F238E27FC236}">
                <a16:creationId xmlns:a16="http://schemas.microsoft.com/office/drawing/2014/main" id="{211A947E-8469-4A91-82D5-8BCC18A0A884}"/>
              </a:ext>
            </a:extLst>
          </p:cNvPr>
          <p:cNvSpPr>
            <a:spLocks noGrp="1"/>
          </p:cNvSpPr>
          <p:nvPr>
            <p:ph type="dt" sz="half" idx="10"/>
          </p:nvPr>
        </p:nvSpPr>
        <p:spPr/>
        <p:txBody>
          <a:bodyPr/>
          <a:lstStyle/>
          <a:p>
            <a:r>
              <a:rPr lang="en-US"/>
              <a:t>12/01/2022</a:t>
            </a:r>
            <a:endParaRPr lang="de-DE"/>
          </a:p>
        </p:txBody>
      </p:sp>
      <p:sp>
        <p:nvSpPr>
          <p:cNvPr id="3" name="Fußzeilenplatzhalter 2">
            <a:extLst>
              <a:ext uri="{FF2B5EF4-FFF2-40B4-BE49-F238E27FC236}">
                <a16:creationId xmlns:a16="http://schemas.microsoft.com/office/drawing/2014/main" id="{DBC7C336-C419-45A0-8A87-CAAB3781085E}"/>
              </a:ext>
            </a:extLst>
          </p:cNvPr>
          <p:cNvSpPr>
            <a:spLocks noGrp="1"/>
          </p:cNvSpPr>
          <p:nvPr>
            <p:ph type="ftr" sz="quarter" idx="11"/>
          </p:nvPr>
        </p:nvSpPr>
        <p:spPr/>
        <p:txBody>
          <a:bodyPr/>
          <a:lstStyle/>
          <a:p>
            <a:r>
              <a:rPr lang="de-DE"/>
              <a:t>U Wahser: Impact mit Informatik, Mannheimer Informatik-Kolloquium</a:t>
            </a:r>
            <a:endParaRPr lang="en-US"/>
          </a:p>
        </p:txBody>
      </p:sp>
    </p:spTree>
    <p:extLst>
      <p:ext uri="{BB962C8B-B14F-4D97-AF65-F5344CB8AC3E}">
        <p14:creationId xmlns:p14="http://schemas.microsoft.com/office/powerpoint/2010/main" val="793337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CF73B8EB-2061-438C-85DA-3E538FE3EC2A}"/>
              </a:ext>
            </a:extLst>
          </p:cNvPr>
          <p:cNvSpPr>
            <a:spLocks noGrp="1"/>
          </p:cNvSpPr>
          <p:nvPr>
            <p:ph type="ftr" sz="quarter" idx="10"/>
          </p:nvPr>
        </p:nvSpPr>
        <p:spPr/>
        <p:txBody>
          <a:bodyPr/>
          <a:lstStyle/>
          <a:p>
            <a:r>
              <a:rPr lang="de-DE"/>
              <a:t>U Wahser: Impact mit Informatik, Mannheimer Informatik-Kolloquium</a:t>
            </a:r>
            <a:endParaRPr lang="en-US"/>
          </a:p>
        </p:txBody>
      </p:sp>
      <p:sp>
        <p:nvSpPr>
          <p:cNvPr id="4" name="Datumsplatzhalter 3">
            <a:extLst>
              <a:ext uri="{FF2B5EF4-FFF2-40B4-BE49-F238E27FC236}">
                <a16:creationId xmlns:a16="http://schemas.microsoft.com/office/drawing/2014/main" id="{27072B5C-3674-4F0D-A375-72283000E152}"/>
              </a:ext>
            </a:extLst>
          </p:cNvPr>
          <p:cNvSpPr>
            <a:spLocks noGrp="1"/>
          </p:cNvSpPr>
          <p:nvPr>
            <p:ph type="dt" sz="half" idx="11"/>
          </p:nvPr>
        </p:nvSpPr>
        <p:spPr/>
        <p:txBody>
          <a:bodyPr/>
          <a:lstStyle/>
          <a:p>
            <a:r>
              <a:rPr lang="en-US"/>
              <a:t>12/01/2022</a:t>
            </a:r>
            <a:endParaRPr lang="de-DE"/>
          </a:p>
        </p:txBody>
      </p:sp>
      <p:sp>
        <p:nvSpPr>
          <p:cNvPr id="7" name="Bildplatzhalter 6">
            <a:extLst>
              <a:ext uri="{FF2B5EF4-FFF2-40B4-BE49-F238E27FC236}">
                <a16:creationId xmlns:a16="http://schemas.microsoft.com/office/drawing/2014/main" id="{1BB22E63-4556-4352-82F7-67F0B8273A2E}"/>
              </a:ext>
            </a:extLst>
          </p:cNvPr>
          <p:cNvSpPr>
            <a:spLocks noGrp="1"/>
          </p:cNvSpPr>
          <p:nvPr>
            <p:ph type="pic" sz="quarter" idx="12" hasCustomPrompt="1"/>
          </p:nvPr>
        </p:nvSpPr>
        <p:spPr>
          <a:xfrm>
            <a:off x="227012" y="225425"/>
            <a:ext cx="11737975" cy="6156325"/>
          </a:xfrm>
          <a:blipFill>
            <a:blip r:embed="rId2"/>
            <a:stretch>
              <a:fillRect/>
            </a:stretch>
          </a:blipFill>
        </p:spPr>
        <p:txBody>
          <a:bodyPr tIns="972000">
            <a:normAutofit/>
          </a:bodyPr>
          <a:lstStyle>
            <a:lvl1pPr marL="0" indent="0" algn="ctr">
              <a:spcBef>
                <a:spcPts val="0"/>
              </a:spcBef>
              <a:buNone/>
              <a:defRPr sz="2000" b="0">
                <a:solidFill>
                  <a:schemeClr val="bg1">
                    <a:lumMod val="50000"/>
                  </a:schemeClr>
                </a:solidFill>
              </a:defRPr>
            </a:lvl1pPr>
          </a:lstStyle>
          <a:p>
            <a:r>
              <a:rPr lang="de-DE"/>
              <a:t>Click </a:t>
            </a:r>
            <a:r>
              <a:rPr lang="de-DE" err="1"/>
              <a:t>icon</a:t>
            </a:r>
            <a:r>
              <a:rPr lang="de-DE"/>
              <a:t> </a:t>
            </a:r>
            <a:r>
              <a:rPr lang="de-DE" err="1"/>
              <a:t>to</a:t>
            </a:r>
            <a:r>
              <a:rPr lang="de-DE"/>
              <a:t> </a:t>
            </a:r>
            <a:r>
              <a:rPr lang="de-DE" err="1"/>
              <a:t>insert</a:t>
            </a:r>
            <a:r>
              <a:rPr lang="de-DE"/>
              <a:t> </a:t>
            </a:r>
            <a:r>
              <a:rPr lang="de-DE" err="1"/>
              <a:t>picture</a:t>
            </a:r>
            <a:br>
              <a:rPr lang="de-DE"/>
            </a:br>
            <a:r>
              <a:rPr lang="de-DE"/>
              <a:t>and </a:t>
            </a:r>
            <a:r>
              <a:rPr lang="de-DE" err="1"/>
              <a:t>put</a:t>
            </a:r>
            <a:r>
              <a:rPr lang="de-DE"/>
              <a:t> </a:t>
            </a:r>
            <a:r>
              <a:rPr lang="de-DE" err="1"/>
              <a:t>it</a:t>
            </a:r>
            <a:r>
              <a:rPr lang="de-DE"/>
              <a:t> in </a:t>
            </a:r>
            <a:r>
              <a:rPr lang="de-DE" err="1"/>
              <a:t>the</a:t>
            </a:r>
            <a:r>
              <a:rPr lang="de-DE"/>
              <a:t> </a:t>
            </a:r>
            <a:r>
              <a:rPr lang="de-DE" err="1"/>
              <a:t>background</a:t>
            </a:r>
            <a:endParaRPr lang="de-DE"/>
          </a:p>
        </p:txBody>
      </p:sp>
    </p:spTree>
    <p:extLst>
      <p:ext uri="{BB962C8B-B14F-4D97-AF65-F5344CB8AC3E}">
        <p14:creationId xmlns:p14="http://schemas.microsoft.com/office/powerpoint/2010/main" val="555597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lobalen Ziele 1">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308610FE-62AD-4166-AB0D-518301F40638}"/>
              </a:ext>
            </a:extLst>
          </p:cNvPr>
          <p:cNvSpPr>
            <a:spLocks noGrp="1"/>
          </p:cNvSpPr>
          <p:nvPr>
            <p:ph type="ftr" sz="quarter" idx="10"/>
          </p:nvPr>
        </p:nvSpPr>
        <p:spPr/>
        <p:txBody>
          <a:bodyPr/>
          <a:lstStyle/>
          <a:p>
            <a:r>
              <a:rPr lang="de-DE"/>
              <a:t>U Wahser: Impact mit Informatik, Mannheimer Informatik-Kolloquium</a:t>
            </a:r>
            <a:endParaRPr lang="en-US"/>
          </a:p>
        </p:txBody>
      </p:sp>
      <p:sp>
        <p:nvSpPr>
          <p:cNvPr id="4" name="Datumsplatzhalter 3">
            <a:extLst>
              <a:ext uri="{FF2B5EF4-FFF2-40B4-BE49-F238E27FC236}">
                <a16:creationId xmlns:a16="http://schemas.microsoft.com/office/drawing/2014/main" id="{EFA12AF0-FDE0-49D1-80B4-D54F43A9B699}"/>
              </a:ext>
            </a:extLst>
          </p:cNvPr>
          <p:cNvSpPr>
            <a:spLocks noGrp="1"/>
          </p:cNvSpPr>
          <p:nvPr>
            <p:ph type="dt" sz="half" idx="11"/>
          </p:nvPr>
        </p:nvSpPr>
        <p:spPr/>
        <p:txBody>
          <a:bodyPr/>
          <a:lstStyle/>
          <a:p>
            <a:r>
              <a:rPr lang="en-US"/>
              <a:t>12/01/2022</a:t>
            </a:r>
            <a:endParaRPr lang="de-DE"/>
          </a:p>
        </p:txBody>
      </p:sp>
      <p:sp>
        <p:nvSpPr>
          <p:cNvPr id="50" name="Bildplatzhalter 26">
            <a:extLst>
              <a:ext uri="{FF2B5EF4-FFF2-40B4-BE49-F238E27FC236}">
                <a16:creationId xmlns:a16="http://schemas.microsoft.com/office/drawing/2014/main" id="{2750231B-95C9-409A-BF35-8B260AE94FBF}"/>
              </a:ext>
            </a:extLst>
          </p:cNvPr>
          <p:cNvSpPr>
            <a:spLocks noGrp="1"/>
          </p:cNvSpPr>
          <p:nvPr>
            <p:ph type="pic" sz="quarter" idx="12" hasCustomPrompt="1"/>
          </p:nvPr>
        </p:nvSpPr>
        <p:spPr>
          <a:xfrm>
            <a:off x="407988" y="622569"/>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1" name="Bildplatzhalter 26">
            <a:extLst>
              <a:ext uri="{FF2B5EF4-FFF2-40B4-BE49-F238E27FC236}">
                <a16:creationId xmlns:a16="http://schemas.microsoft.com/office/drawing/2014/main" id="{0DCF72DE-FBA2-425E-92D0-47D479F5C898}"/>
              </a:ext>
            </a:extLst>
          </p:cNvPr>
          <p:cNvSpPr>
            <a:spLocks noGrp="1"/>
          </p:cNvSpPr>
          <p:nvPr>
            <p:ph type="pic" sz="quarter" idx="13" hasCustomPrompt="1"/>
          </p:nvPr>
        </p:nvSpPr>
        <p:spPr>
          <a:xfrm>
            <a:off x="7590187" y="622569"/>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2" name="Bildplatzhalter 26">
            <a:extLst>
              <a:ext uri="{FF2B5EF4-FFF2-40B4-BE49-F238E27FC236}">
                <a16:creationId xmlns:a16="http://schemas.microsoft.com/office/drawing/2014/main" id="{E4501D12-58D5-40CD-B863-4502777C97A7}"/>
              </a:ext>
            </a:extLst>
          </p:cNvPr>
          <p:cNvSpPr>
            <a:spLocks noGrp="1"/>
          </p:cNvSpPr>
          <p:nvPr>
            <p:ph type="pic" sz="quarter" idx="14" hasCustomPrompt="1"/>
          </p:nvPr>
        </p:nvSpPr>
        <p:spPr>
          <a:xfrm>
            <a:off x="1853058" y="3491837"/>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3" name="Bildplatzhalter 26">
            <a:extLst>
              <a:ext uri="{FF2B5EF4-FFF2-40B4-BE49-F238E27FC236}">
                <a16:creationId xmlns:a16="http://schemas.microsoft.com/office/drawing/2014/main" id="{16A08B12-1C25-45C9-B7E2-3A9F3B151BEC}"/>
              </a:ext>
            </a:extLst>
          </p:cNvPr>
          <p:cNvSpPr>
            <a:spLocks noGrp="1"/>
          </p:cNvSpPr>
          <p:nvPr>
            <p:ph type="pic" sz="quarter" idx="15" hasCustomPrompt="1"/>
          </p:nvPr>
        </p:nvSpPr>
        <p:spPr>
          <a:xfrm>
            <a:off x="9034210" y="3491837"/>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4" name="Bildplatzhalter 26">
            <a:extLst>
              <a:ext uri="{FF2B5EF4-FFF2-40B4-BE49-F238E27FC236}">
                <a16:creationId xmlns:a16="http://schemas.microsoft.com/office/drawing/2014/main" id="{77C172DC-7CC3-4921-B160-A33006AEC0EC}"/>
              </a:ext>
            </a:extLst>
          </p:cNvPr>
          <p:cNvSpPr>
            <a:spLocks noGrp="1"/>
          </p:cNvSpPr>
          <p:nvPr>
            <p:ph type="pic" sz="quarter" idx="16" hasCustomPrompt="1"/>
          </p:nvPr>
        </p:nvSpPr>
        <p:spPr>
          <a:xfrm>
            <a:off x="3270338"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5" name="Bildplatzhalter 26">
            <a:extLst>
              <a:ext uri="{FF2B5EF4-FFF2-40B4-BE49-F238E27FC236}">
                <a16:creationId xmlns:a16="http://schemas.microsoft.com/office/drawing/2014/main" id="{03E4F139-D462-4083-9783-D0719B1D5340}"/>
              </a:ext>
            </a:extLst>
          </p:cNvPr>
          <p:cNvSpPr>
            <a:spLocks noGrp="1"/>
          </p:cNvSpPr>
          <p:nvPr>
            <p:ph type="pic" sz="quarter" idx="17" hasCustomPrompt="1"/>
          </p:nvPr>
        </p:nvSpPr>
        <p:spPr>
          <a:xfrm>
            <a:off x="4710288"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6" name="Bildplatzhalter 26">
            <a:extLst>
              <a:ext uri="{FF2B5EF4-FFF2-40B4-BE49-F238E27FC236}">
                <a16:creationId xmlns:a16="http://schemas.microsoft.com/office/drawing/2014/main" id="{495AC7B7-7788-4164-82A7-0BE29FC6A795}"/>
              </a:ext>
            </a:extLst>
          </p:cNvPr>
          <p:cNvSpPr>
            <a:spLocks noGrp="1"/>
          </p:cNvSpPr>
          <p:nvPr>
            <p:ph type="pic" sz="quarter" idx="18" hasCustomPrompt="1"/>
          </p:nvPr>
        </p:nvSpPr>
        <p:spPr>
          <a:xfrm>
            <a:off x="6150238"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7" name="Bildplatzhalter 26">
            <a:extLst>
              <a:ext uri="{FF2B5EF4-FFF2-40B4-BE49-F238E27FC236}">
                <a16:creationId xmlns:a16="http://schemas.microsoft.com/office/drawing/2014/main" id="{671C9105-51DB-43E0-8C00-D331B76EAC7B}"/>
              </a:ext>
            </a:extLst>
          </p:cNvPr>
          <p:cNvSpPr>
            <a:spLocks noGrp="1"/>
          </p:cNvSpPr>
          <p:nvPr>
            <p:ph type="pic" sz="quarter" idx="19" hasCustomPrompt="1"/>
          </p:nvPr>
        </p:nvSpPr>
        <p:spPr>
          <a:xfrm>
            <a:off x="10454442"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8" name="Bildplatzhalter 26">
            <a:extLst>
              <a:ext uri="{FF2B5EF4-FFF2-40B4-BE49-F238E27FC236}">
                <a16:creationId xmlns:a16="http://schemas.microsoft.com/office/drawing/2014/main" id="{D165B73C-31AC-4018-B098-D172B33FE168}"/>
              </a:ext>
            </a:extLst>
          </p:cNvPr>
          <p:cNvSpPr>
            <a:spLocks noGrp="1"/>
          </p:cNvSpPr>
          <p:nvPr>
            <p:ph type="pic" sz="quarter" idx="20" hasCustomPrompt="1"/>
          </p:nvPr>
        </p:nvSpPr>
        <p:spPr>
          <a:xfrm>
            <a:off x="10454442" y="205831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9" name="Bildplatzhalter 26">
            <a:extLst>
              <a:ext uri="{FF2B5EF4-FFF2-40B4-BE49-F238E27FC236}">
                <a16:creationId xmlns:a16="http://schemas.microsoft.com/office/drawing/2014/main" id="{18CE8A01-87DC-4632-8CC4-440B2FAB52F6}"/>
              </a:ext>
            </a:extLst>
          </p:cNvPr>
          <p:cNvSpPr>
            <a:spLocks noGrp="1"/>
          </p:cNvSpPr>
          <p:nvPr>
            <p:ph type="pic" sz="quarter" idx="21" hasCustomPrompt="1"/>
          </p:nvPr>
        </p:nvSpPr>
        <p:spPr>
          <a:xfrm>
            <a:off x="4712978"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0" name="Bildplatzhalter 26">
            <a:extLst>
              <a:ext uri="{FF2B5EF4-FFF2-40B4-BE49-F238E27FC236}">
                <a16:creationId xmlns:a16="http://schemas.microsoft.com/office/drawing/2014/main" id="{19E88D86-9FBB-47B1-BEF7-586DCD7A7C12}"/>
              </a:ext>
            </a:extLst>
          </p:cNvPr>
          <p:cNvSpPr>
            <a:spLocks noGrp="1"/>
          </p:cNvSpPr>
          <p:nvPr>
            <p:ph type="pic" sz="quarter" idx="22" hasCustomPrompt="1"/>
          </p:nvPr>
        </p:nvSpPr>
        <p:spPr>
          <a:xfrm>
            <a:off x="4715146" y="492477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1" name="Bildplatzhalter 26">
            <a:extLst>
              <a:ext uri="{FF2B5EF4-FFF2-40B4-BE49-F238E27FC236}">
                <a16:creationId xmlns:a16="http://schemas.microsoft.com/office/drawing/2014/main" id="{AF62D615-49B5-4156-8C2A-326759F4FD7B}"/>
              </a:ext>
            </a:extLst>
          </p:cNvPr>
          <p:cNvSpPr>
            <a:spLocks noGrp="1"/>
          </p:cNvSpPr>
          <p:nvPr>
            <p:ph type="pic" sz="quarter" idx="23" hasCustomPrompt="1"/>
          </p:nvPr>
        </p:nvSpPr>
        <p:spPr>
          <a:xfrm>
            <a:off x="6152666"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2" name="Bildplatzhalter 26">
            <a:extLst>
              <a:ext uri="{FF2B5EF4-FFF2-40B4-BE49-F238E27FC236}">
                <a16:creationId xmlns:a16="http://schemas.microsoft.com/office/drawing/2014/main" id="{84723C70-1CDA-42A4-839D-A022DAE23E94}"/>
              </a:ext>
            </a:extLst>
          </p:cNvPr>
          <p:cNvSpPr>
            <a:spLocks noGrp="1"/>
          </p:cNvSpPr>
          <p:nvPr>
            <p:ph type="pic" sz="quarter" idx="24" hasCustomPrompt="1"/>
          </p:nvPr>
        </p:nvSpPr>
        <p:spPr>
          <a:xfrm>
            <a:off x="6154834" y="492477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3" name="Bildplatzhalter 26">
            <a:extLst>
              <a:ext uri="{FF2B5EF4-FFF2-40B4-BE49-F238E27FC236}">
                <a16:creationId xmlns:a16="http://schemas.microsoft.com/office/drawing/2014/main" id="{39A37100-374C-497F-A1B2-997F1D48AE0B}"/>
              </a:ext>
            </a:extLst>
          </p:cNvPr>
          <p:cNvSpPr>
            <a:spLocks noGrp="1"/>
          </p:cNvSpPr>
          <p:nvPr>
            <p:ph type="pic" sz="quarter" idx="25" hasCustomPrompt="1"/>
          </p:nvPr>
        </p:nvSpPr>
        <p:spPr>
          <a:xfrm>
            <a:off x="7592354"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4" name="Bildplatzhalter 26">
            <a:extLst>
              <a:ext uri="{FF2B5EF4-FFF2-40B4-BE49-F238E27FC236}">
                <a16:creationId xmlns:a16="http://schemas.microsoft.com/office/drawing/2014/main" id="{D5D5C5EF-B508-4A8E-855E-5C44B355A5F8}"/>
              </a:ext>
            </a:extLst>
          </p:cNvPr>
          <p:cNvSpPr>
            <a:spLocks noGrp="1"/>
          </p:cNvSpPr>
          <p:nvPr>
            <p:ph type="pic" sz="quarter" idx="26" hasCustomPrompt="1"/>
          </p:nvPr>
        </p:nvSpPr>
        <p:spPr>
          <a:xfrm>
            <a:off x="7594522" y="492477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5" name="Bildplatzhalter 26">
            <a:extLst>
              <a:ext uri="{FF2B5EF4-FFF2-40B4-BE49-F238E27FC236}">
                <a16:creationId xmlns:a16="http://schemas.microsoft.com/office/drawing/2014/main" id="{46EB5F58-D3BA-41A7-8FA0-EA3AC3359CFB}"/>
              </a:ext>
            </a:extLst>
          </p:cNvPr>
          <p:cNvSpPr>
            <a:spLocks noGrp="1"/>
          </p:cNvSpPr>
          <p:nvPr>
            <p:ph type="pic" sz="quarter" idx="27" hasCustomPrompt="1"/>
          </p:nvPr>
        </p:nvSpPr>
        <p:spPr>
          <a:xfrm>
            <a:off x="407988"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6" name="Bildplatzhalter 26">
            <a:extLst>
              <a:ext uri="{FF2B5EF4-FFF2-40B4-BE49-F238E27FC236}">
                <a16:creationId xmlns:a16="http://schemas.microsoft.com/office/drawing/2014/main" id="{548557B6-0D09-4EA3-9F24-B5F6FF99766A}"/>
              </a:ext>
            </a:extLst>
          </p:cNvPr>
          <p:cNvSpPr>
            <a:spLocks noGrp="1"/>
          </p:cNvSpPr>
          <p:nvPr>
            <p:ph type="pic" sz="quarter" idx="28" hasCustomPrompt="1"/>
          </p:nvPr>
        </p:nvSpPr>
        <p:spPr>
          <a:xfrm>
            <a:off x="407988" y="4923740"/>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pic>
        <p:nvPicPr>
          <p:cNvPr id="88" name="Grafik 87">
            <a:extLst>
              <a:ext uri="{FF2B5EF4-FFF2-40B4-BE49-F238E27FC236}">
                <a16:creationId xmlns:a16="http://schemas.microsoft.com/office/drawing/2014/main" id="{7DCEEED3-9498-431F-B0E0-1E1192266C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942409" y="2353534"/>
            <a:ext cx="807391" cy="740674"/>
          </a:xfrm>
          <a:prstGeom prst="rect">
            <a:avLst/>
          </a:prstGeom>
        </p:spPr>
      </p:pic>
      <p:pic>
        <p:nvPicPr>
          <p:cNvPr id="89" name="Grafik 88">
            <a:extLst>
              <a:ext uri="{FF2B5EF4-FFF2-40B4-BE49-F238E27FC236}">
                <a16:creationId xmlns:a16="http://schemas.microsoft.com/office/drawing/2014/main" id="{A667733F-A473-4E01-A52D-32566B281269}"/>
              </a:ext>
            </a:extLst>
          </p:cNvPr>
          <p:cNvPicPr>
            <a:picLocks noChangeAspect="1"/>
          </p:cNvPicPr>
          <p:nvPr userDrawn="1"/>
        </p:nvPicPr>
        <p:blipFill rotWithShape="1">
          <a:blip r:embed="rId5" cstate="screen">
            <a:clrChange>
              <a:clrFrom>
                <a:srgbClr val="F0F0F0"/>
              </a:clrFrom>
              <a:clrTo>
                <a:srgbClr val="F0F0F0">
                  <a:alpha val="0"/>
                </a:srgbClr>
              </a:clrTo>
            </a:clrChange>
            <a:extLst>
              <a:ext uri="{28A0092B-C50C-407E-A947-70E740481C1C}">
                <a14:useLocalDpi xmlns:a14="http://schemas.microsoft.com/office/drawing/2010/main"/>
              </a:ext>
            </a:extLst>
          </a:blip>
          <a:srcRect l="7409" t="70357" r="7409" b="7353"/>
          <a:stretch/>
        </p:blipFill>
        <p:spPr>
          <a:xfrm>
            <a:off x="4716469" y="2491465"/>
            <a:ext cx="2070097" cy="541705"/>
          </a:xfrm>
          <a:prstGeom prst="rect">
            <a:avLst/>
          </a:prstGeom>
        </p:spPr>
      </p:pic>
    </p:spTree>
    <p:extLst>
      <p:ext uri="{BB962C8B-B14F-4D97-AF65-F5344CB8AC3E}">
        <p14:creationId xmlns:p14="http://schemas.microsoft.com/office/powerpoint/2010/main" val="3622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0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0-#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0-#ppt_w/2"/>
                                          </p:val>
                                        </p:tav>
                                        <p:tav tm="100000">
                                          <p:val>
                                            <p:strVal val="#ppt_x"/>
                                          </p:val>
                                        </p:tav>
                                      </p:tavLst>
                                    </p:anim>
                                    <p:anim calcmode="lin" valueType="num">
                                      <p:cBhvr additive="base">
                                        <p:cTn id="12" dur="500" fill="hold"/>
                                        <p:tgtEl>
                                          <p:spTgt spid="5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0-#ppt_w/2"/>
                                          </p:val>
                                        </p:tav>
                                        <p:tav tm="100000">
                                          <p:val>
                                            <p:strVal val="#ppt_x"/>
                                          </p:val>
                                        </p:tav>
                                      </p:tavLst>
                                    </p:anim>
                                    <p:anim calcmode="lin" valueType="num">
                                      <p:cBhvr additive="base">
                                        <p:cTn id="16" dur="500" fill="hold"/>
                                        <p:tgtEl>
                                          <p:spTgt spid="55"/>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1+#ppt_w/2"/>
                                          </p:val>
                                        </p:tav>
                                        <p:tav tm="100000">
                                          <p:val>
                                            <p:strVal val="#ppt_x"/>
                                          </p:val>
                                        </p:tav>
                                      </p:tavLst>
                                    </p:anim>
                                    <p:anim calcmode="lin" valueType="num">
                                      <p:cBhvr additive="base">
                                        <p:cTn id="20" dur="500" fill="hold"/>
                                        <p:tgtEl>
                                          <p:spTgt spid="56"/>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30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1+#ppt_w/2"/>
                                          </p:val>
                                        </p:tav>
                                        <p:tav tm="100000">
                                          <p:val>
                                            <p:strVal val="#ppt_x"/>
                                          </p:val>
                                        </p:tav>
                                      </p:tavLst>
                                    </p:anim>
                                    <p:anim calcmode="lin" valueType="num">
                                      <p:cBhvr additive="base">
                                        <p:cTn id="24" dur="500" fill="hold"/>
                                        <p:tgtEl>
                                          <p:spTgt spid="51"/>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70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1+#ppt_w/2"/>
                                          </p:val>
                                        </p:tav>
                                        <p:tav tm="100000">
                                          <p:val>
                                            <p:strVal val="#ppt_x"/>
                                          </p:val>
                                        </p:tav>
                                      </p:tavLst>
                                    </p:anim>
                                    <p:anim calcmode="lin" valueType="num">
                                      <p:cBhvr additive="base">
                                        <p:cTn id="28" dur="500" fill="hold"/>
                                        <p:tgtEl>
                                          <p:spTgt spid="57"/>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80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1+#ppt_w/2"/>
                                          </p:val>
                                        </p:tav>
                                        <p:tav tm="100000">
                                          <p:val>
                                            <p:strVal val="#ppt_x"/>
                                          </p:val>
                                        </p:tav>
                                      </p:tavLst>
                                    </p:anim>
                                    <p:anim calcmode="lin" valueType="num">
                                      <p:cBhvr additive="base">
                                        <p:cTn id="32" dur="500" fill="hold"/>
                                        <p:tgtEl>
                                          <p:spTgt spid="58"/>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20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fill="hold"/>
                                        <p:tgtEl>
                                          <p:spTgt spid="53"/>
                                        </p:tgtEl>
                                        <p:attrNameLst>
                                          <p:attrName>ppt_x</p:attrName>
                                        </p:attrNameLst>
                                      </p:cBhvr>
                                      <p:tavLst>
                                        <p:tav tm="0">
                                          <p:val>
                                            <p:strVal val="1+#ppt_w/2"/>
                                          </p:val>
                                        </p:tav>
                                        <p:tav tm="100000">
                                          <p:val>
                                            <p:strVal val="#ppt_x"/>
                                          </p:val>
                                        </p:tav>
                                      </p:tavLst>
                                    </p:anim>
                                    <p:anim calcmode="lin" valueType="num">
                                      <p:cBhvr additive="base">
                                        <p:cTn id="36" dur="500" fill="hold"/>
                                        <p:tgtEl>
                                          <p:spTgt spid="53"/>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200"/>
                                  </p:stCondLst>
                                  <p:childTnLst>
                                    <p:set>
                                      <p:cBhvr>
                                        <p:cTn id="38" dur="1" fill="hold">
                                          <p:stCondLst>
                                            <p:cond delay="0"/>
                                          </p:stCondLst>
                                        </p:cTn>
                                        <p:tgtEl>
                                          <p:spTgt spid="63"/>
                                        </p:tgtEl>
                                        <p:attrNameLst>
                                          <p:attrName>style.visibility</p:attrName>
                                        </p:attrNameLst>
                                      </p:cBhvr>
                                      <p:to>
                                        <p:strVal val="visible"/>
                                      </p:to>
                                    </p:set>
                                    <p:anim calcmode="lin" valueType="num">
                                      <p:cBhvr additive="base">
                                        <p:cTn id="39" dur="500" fill="hold"/>
                                        <p:tgtEl>
                                          <p:spTgt spid="63"/>
                                        </p:tgtEl>
                                        <p:attrNameLst>
                                          <p:attrName>ppt_x</p:attrName>
                                        </p:attrNameLst>
                                      </p:cBhvr>
                                      <p:tavLst>
                                        <p:tav tm="0">
                                          <p:val>
                                            <p:strVal val="1+#ppt_w/2"/>
                                          </p:val>
                                        </p:tav>
                                        <p:tav tm="100000">
                                          <p:val>
                                            <p:strVal val="#ppt_x"/>
                                          </p:val>
                                        </p:tav>
                                      </p:tavLst>
                                    </p:anim>
                                    <p:anim calcmode="lin" valueType="num">
                                      <p:cBhvr additive="base">
                                        <p:cTn id="40" dur="500" fill="hold"/>
                                        <p:tgtEl>
                                          <p:spTgt spid="63"/>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10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500" fill="hold"/>
                                        <p:tgtEl>
                                          <p:spTgt spid="64"/>
                                        </p:tgtEl>
                                        <p:attrNameLst>
                                          <p:attrName>ppt_x</p:attrName>
                                        </p:attrNameLst>
                                      </p:cBhvr>
                                      <p:tavLst>
                                        <p:tav tm="0">
                                          <p:val>
                                            <p:strVal val="1+#ppt_w/2"/>
                                          </p:val>
                                        </p:tav>
                                        <p:tav tm="100000">
                                          <p:val>
                                            <p:strVal val="#ppt_x"/>
                                          </p:val>
                                        </p:tav>
                                      </p:tavLst>
                                    </p:anim>
                                    <p:anim calcmode="lin" valueType="num">
                                      <p:cBhvr additive="base">
                                        <p:cTn id="44" dur="500" fill="hold"/>
                                        <p:tgtEl>
                                          <p:spTgt spid="64"/>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500" fill="hold"/>
                                        <p:tgtEl>
                                          <p:spTgt spid="62"/>
                                        </p:tgtEl>
                                        <p:attrNameLst>
                                          <p:attrName>ppt_x</p:attrName>
                                        </p:attrNameLst>
                                      </p:cBhvr>
                                      <p:tavLst>
                                        <p:tav tm="0">
                                          <p:val>
                                            <p:strVal val="1+#ppt_w/2"/>
                                          </p:val>
                                        </p:tav>
                                        <p:tav tm="100000">
                                          <p:val>
                                            <p:strVal val="#ppt_x"/>
                                          </p:val>
                                        </p:tav>
                                      </p:tavLst>
                                    </p:anim>
                                    <p:anim calcmode="lin" valueType="num">
                                      <p:cBhvr additive="base">
                                        <p:cTn id="48" dur="500" fill="hold"/>
                                        <p:tgtEl>
                                          <p:spTgt spid="62"/>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 calcmode="lin" valueType="num">
                                      <p:cBhvr additive="base">
                                        <p:cTn id="51" dur="500" fill="hold"/>
                                        <p:tgtEl>
                                          <p:spTgt spid="61"/>
                                        </p:tgtEl>
                                        <p:attrNameLst>
                                          <p:attrName>ppt_x</p:attrName>
                                        </p:attrNameLst>
                                      </p:cBhvr>
                                      <p:tavLst>
                                        <p:tav tm="0">
                                          <p:val>
                                            <p:strVal val="1+#ppt_w/2"/>
                                          </p:val>
                                        </p:tav>
                                        <p:tav tm="100000">
                                          <p:val>
                                            <p:strVal val="#ppt_x"/>
                                          </p:val>
                                        </p:tav>
                                      </p:tavLst>
                                    </p:anim>
                                    <p:anim calcmode="lin" valueType="num">
                                      <p:cBhvr additive="base">
                                        <p:cTn id="52" dur="500" fill="hold"/>
                                        <p:tgtEl>
                                          <p:spTgt spid="61"/>
                                        </p:tgtEl>
                                        <p:attrNameLst>
                                          <p:attrName>ppt_y</p:attrName>
                                        </p:attrNameLst>
                                      </p:cBhvr>
                                      <p:tavLst>
                                        <p:tav tm="0">
                                          <p:val>
                                            <p:strVal val="#ppt_y"/>
                                          </p:val>
                                        </p:tav>
                                        <p:tav tm="100000">
                                          <p:val>
                                            <p:strVal val="#ppt_y"/>
                                          </p:val>
                                        </p:tav>
                                      </p:tavLst>
                                    </p:anim>
                                  </p:childTnLst>
                                </p:cTn>
                              </p:par>
                              <p:par>
                                <p:cTn id="53" presetID="2" presetClass="entr" presetSubtype="8" decel="100000" fill="hold" grpId="0" nodeType="withEffect">
                                  <p:stCondLst>
                                    <p:cond delay="20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fill="hold"/>
                                        <p:tgtEl>
                                          <p:spTgt spid="60"/>
                                        </p:tgtEl>
                                        <p:attrNameLst>
                                          <p:attrName>ppt_x</p:attrName>
                                        </p:attrNameLst>
                                      </p:cBhvr>
                                      <p:tavLst>
                                        <p:tav tm="0">
                                          <p:val>
                                            <p:strVal val="0-#ppt_w/2"/>
                                          </p:val>
                                        </p:tav>
                                        <p:tav tm="100000">
                                          <p:val>
                                            <p:strVal val="#ppt_x"/>
                                          </p:val>
                                        </p:tav>
                                      </p:tavLst>
                                    </p:anim>
                                    <p:anim calcmode="lin" valueType="num">
                                      <p:cBhvr additive="base">
                                        <p:cTn id="56" dur="500" fill="hold"/>
                                        <p:tgtEl>
                                          <p:spTgt spid="60"/>
                                        </p:tgtEl>
                                        <p:attrNameLst>
                                          <p:attrName>ppt_y</p:attrName>
                                        </p:attrNameLst>
                                      </p:cBhvr>
                                      <p:tavLst>
                                        <p:tav tm="0">
                                          <p:val>
                                            <p:strVal val="#ppt_y"/>
                                          </p:val>
                                        </p:tav>
                                        <p:tav tm="100000">
                                          <p:val>
                                            <p:strVal val="#ppt_y"/>
                                          </p:val>
                                        </p:tav>
                                      </p:tavLst>
                                    </p:anim>
                                  </p:childTnLst>
                                </p:cTn>
                              </p:par>
                              <p:par>
                                <p:cTn id="57" presetID="2" presetClass="entr" presetSubtype="8" decel="10000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0-#ppt_w/2"/>
                                          </p:val>
                                        </p:tav>
                                        <p:tav tm="100000">
                                          <p:val>
                                            <p:strVal val="#ppt_x"/>
                                          </p:val>
                                        </p:tav>
                                      </p:tavLst>
                                    </p:anim>
                                    <p:anim calcmode="lin" valueType="num">
                                      <p:cBhvr additive="base">
                                        <p:cTn id="60" dur="500" fill="hold"/>
                                        <p:tgtEl>
                                          <p:spTgt spid="59"/>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50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0-#ppt_w/2"/>
                                          </p:val>
                                        </p:tav>
                                        <p:tav tm="100000">
                                          <p:val>
                                            <p:strVal val="#ppt_x"/>
                                          </p:val>
                                        </p:tav>
                                      </p:tavLst>
                                    </p:anim>
                                    <p:anim calcmode="lin" valueType="num">
                                      <p:cBhvr additive="base">
                                        <p:cTn id="64" dur="500" fill="hold"/>
                                        <p:tgtEl>
                                          <p:spTgt spid="52"/>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60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500" fill="hold"/>
                                        <p:tgtEl>
                                          <p:spTgt spid="66"/>
                                        </p:tgtEl>
                                        <p:attrNameLst>
                                          <p:attrName>ppt_x</p:attrName>
                                        </p:attrNameLst>
                                      </p:cBhvr>
                                      <p:tavLst>
                                        <p:tav tm="0">
                                          <p:val>
                                            <p:strVal val="0-#ppt_w/2"/>
                                          </p:val>
                                        </p:tav>
                                        <p:tav tm="100000">
                                          <p:val>
                                            <p:strVal val="#ppt_x"/>
                                          </p:val>
                                        </p:tav>
                                      </p:tavLst>
                                    </p:anim>
                                    <p:anim calcmode="lin" valueType="num">
                                      <p:cBhvr additive="base">
                                        <p:cTn id="68" dur="500" fill="hold"/>
                                        <p:tgtEl>
                                          <p:spTgt spid="66"/>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800"/>
                                  </p:stCondLst>
                                  <p:childTnLst>
                                    <p:set>
                                      <p:cBhvr>
                                        <p:cTn id="70" dur="1" fill="hold">
                                          <p:stCondLst>
                                            <p:cond delay="0"/>
                                          </p:stCondLst>
                                        </p:cTn>
                                        <p:tgtEl>
                                          <p:spTgt spid="65"/>
                                        </p:tgtEl>
                                        <p:attrNameLst>
                                          <p:attrName>style.visibility</p:attrName>
                                        </p:attrNameLst>
                                      </p:cBhvr>
                                      <p:to>
                                        <p:strVal val="visible"/>
                                      </p:to>
                                    </p:set>
                                    <p:anim calcmode="lin" valueType="num">
                                      <p:cBhvr additive="base">
                                        <p:cTn id="71" dur="500" fill="hold"/>
                                        <p:tgtEl>
                                          <p:spTgt spid="65"/>
                                        </p:tgtEl>
                                        <p:attrNameLst>
                                          <p:attrName>ppt_x</p:attrName>
                                        </p:attrNameLst>
                                      </p:cBhvr>
                                      <p:tavLst>
                                        <p:tav tm="0">
                                          <p:val>
                                            <p:strVal val="0-#ppt_w/2"/>
                                          </p:val>
                                        </p:tav>
                                        <p:tav tm="100000">
                                          <p:val>
                                            <p:strVal val="#ppt_x"/>
                                          </p:val>
                                        </p:tav>
                                      </p:tavLst>
                                    </p:anim>
                                    <p:anim calcmode="lin" valueType="num">
                                      <p:cBhvr additive="base">
                                        <p:cTn id="72" dur="500" fill="hold"/>
                                        <p:tgtEl>
                                          <p:spTgt spid="65"/>
                                        </p:tgtEl>
                                        <p:attrNameLst>
                                          <p:attrName>ppt_y</p:attrName>
                                        </p:attrNameLst>
                                      </p:cBhvr>
                                      <p:tavLst>
                                        <p:tav tm="0">
                                          <p:val>
                                            <p:strVal val="#ppt_y"/>
                                          </p:val>
                                        </p:tav>
                                        <p:tav tm="100000">
                                          <p:val>
                                            <p:strVal val="#ppt_y"/>
                                          </p:val>
                                        </p:tav>
                                      </p:tavLst>
                                    </p:anim>
                                  </p:childTnLst>
                                </p:cTn>
                              </p:par>
                              <p:par>
                                <p:cTn id="73" presetID="10" presetClass="entr" presetSubtype="0" fill="hold" nodeType="withEffect">
                                  <p:stCondLst>
                                    <p:cond delay="700"/>
                                  </p:stCondLst>
                                  <p:childTnLst>
                                    <p:set>
                                      <p:cBhvr>
                                        <p:cTn id="74" dur="1" fill="hold">
                                          <p:stCondLst>
                                            <p:cond delay="0"/>
                                          </p:stCondLst>
                                        </p:cTn>
                                        <p:tgtEl>
                                          <p:spTgt spid="88"/>
                                        </p:tgtEl>
                                        <p:attrNameLst>
                                          <p:attrName>style.visibility</p:attrName>
                                        </p:attrNameLst>
                                      </p:cBhvr>
                                      <p:to>
                                        <p:strVal val="visible"/>
                                      </p:to>
                                    </p:set>
                                    <p:animEffect transition="in" filter="fade">
                                      <p:cBhvr>
                                        <p:cTn id="75" dur="400"/>
                                        <p:tgtEl>
                                          <p:spTgt spid="88"/>
                                        </p:tgtEl>
                                      </p:cBhvr>
                                    </p:animEffect>
                                  </p:childTnLst>
                                </p:cTn>
                              </p:par>
                              <p:par>
                                <p:cTn id="76" presetID="10" presetClass="entr" presetSubtype="0" fill="hold" nodeType="withEffect">
                                  <p:stCondLst>
                                    <p:cond delay="700"/>
                                  </p:stCondLst>
                                  <p:childTnLst>
                                    <p:set>
                                      <p:cBhvr>
                                        <p:cTn id="77" dur="1" fill="hold">
                                          <p:stCondLst>
                                            <p:cond delay="0"/>
                                          </p:stCondLst>
                                        </p:cTn>
                                        <p:tgtEl>
                                          <p:spTgt spid="89"/>
                                        </p:tgtEl>
                                        <p:attrNameLst>
                                          <p:attrName>style.visibility</p:attrName>
                                        </p:attrNameLst>
                                      </p:cBhvr>
                                      <p:to>
                                        <p:strVal val="visible"/>
                                      </p:to>
                                    </p:set>
                                    <p:animEffect transition="in" filter="fade">
                                      <p:cBhvr>
                                        <p:cTn id="78" dur="4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text slide 1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rgbClr val="006374"/>
                </a:solidFill>
                <a:latin typeface="Poppins" pitchFamily="2" charset="77"/>
                <a:cs typeface="Poppins" pitchFamily="2" charset="77"/>
              </a:defRPr>
            </a:lvl1pPr>
          </a:lstStyle>
          <a:p>
            <a:r>
              <a:rPr lang="de-DE" dirty="0"/>
              <a:t>Mastertitelformat bearbeiten</a:t>
            </a:r>
            <a:endParaRPr lang="en-US" dirty="0"/>
          </a:p>
        </p:txBody>
      </p:sp>
      <p:sp>
        <p:nvSpPr>
          <p:cNvPr id="3" name="Content Placeholder 2"/>
          <p:cNvSpPr>
            <a:spLocks noGrp="1"/>
          </p:cNvSpPr>
          <p:nvPr>
            <p:ph idx="1"/>
          </p:nvPr>
        </p:nvSpPr>
        <p:spPr/>
        <p:txBody>
          <a:bodyPr/>
          <a:lstStyle>
            <a:lvl1pPr marL="0" indent="0">
              <a:buFont typeface="Arial" panose="020B0604020202020204" pitchFamily="34" charset="0"/>
              <a:buNone/>
              <a:defRPr b="0" i="0">
                <a:latin typeface="Poppins" pitchFamily="2" charset="77"/>
                <a:cs typeface="Poppins" pitchFamily="2" charset="77"/>
              </a:defRPr>
            </a:lvl1pPr>
            <a:lvl2pPr marL="457200" indent="0">
              <a:buFont typeface="Arial" panose="020B0604020202020204" pitchFamily="34" charset="0"/>
              <a:buNone/>
              <a:defRPr b="0" i="0">
                <a:latin typeface="Poppins" pitchFamily="2" charset="77"/>
                <a:cs typeface="Poppins" pitchFamily="2" charset="77"/>
              </a:defRPr>
            </a:lvl2pPr>
            <a:lvl3pPr marL="1371600" indent="-457200">
              <a:buFont typeface="Arial" panose="020B0604020202020204" pitchFamily="34" charset="0"/>
              <a:buChar char="•"/>
              <a:defRPr b="0" i="0">
                <a:latin typeface="Poppins" pitchFamily="2" charset="77"/>
                <a:cs typeface="Poppins" pitchFamily="2" charset="77"/>
              </a:defRPr>
            </a:lvl3pPr>
            <a:lvl4pPr marL="1714500" indent="-342900">
              <a:buFont typeface="Arial" panose="020B0604020202020204" pitchFamily="34" charset="0"/>
              <a:buChar char="•"/>
              <a:defRPr b="0" i="0">
                <a:latin typeface="Poppins" pitchFamily="2" charset="77"/>
                <a:cs typeface="Poppins" pitchFamily="2" charset="77"/>
              </a:defRPr>
            </a:lvl4pPr>
            <a:lvl5pPr marL="2171700" indent="-342900">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10" name="Datumsplatzhalter 5">
            <a:extLst>
              <a:ext uri="{FF2B5EF4-FFF2-40B4-BE49-F238E27FC236}">
                <a16:creationId xmlns:a16="http://schemas.microsoft.com/office/drawing/2014/main" id="{DFA5C08D-05AA-0748-BE59-73584EBDDEAF}"/>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11" name="Fußzeilenplatzhalter 6">
            <a:extLst>
              <a:ext uri="{FF2B5EF4-FFF2-40B4-BE49-F238E27FC236}">
                <a16:creationId xmlns:a16="http://schemas.microsoft.com/office/drawing/2014/main" id="{62970769-1149-914A-96DB-6AB77845B3F7}"/>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12" name="Foliennummernplatzhalter 7">
            <a:extLst>
              <a:ext uri="{FF2B5EF4-FFF2-40B4-BE49-F238E27FC236}">
                <a16:creationId xmlns:a16="http://schemas.microsoft.com/office/drawing/2014/main" id="{5376C742-CAF5-A046-8B09-13F20EC58237}"/>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61219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Globalen Ziele 2">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308610FE-62AD-4166-AB0D-518301F40638}"/>
              </a:ext>
            </a:extLst>
          </p:cNvPr>
          <p:cNvSpPr>
            <a:spLocks noGrp="1"/>
          </p:cNvSpPr>
          <p:nvPr>
            <p:ph type="ftr" sz="quarter" idx="10"/>
          </p:nvPr>
        </p:nvSpPr>
        <p:spPr/>
        <p:txBody>
          <a:bodyPr/>
          <a:lstStyle/>
          <a:p>
            <a:r>
              <a:rPr lang="de-DE"/>
              <a:t>U Wahser: Impact mit Informatik, Mannheimer Informatik-Kolloquium</a:t>
            </a:r>
            <a:endParaRPr lang="en-US"/>
          </a:p>
        </p:txBody>
      </p:sp>
      <p:sp>
        <p:nvSpPr>
          <p:cNvPr id="4" name="Datumsplatzhalter 3">
            <a:extLst>
              <a:ext uri="{FF2B5EF4-FFF2-40B4-BE49-F238E27FC236}">
                <a16:creationId xmlns:a16="http://schemas.microsoft.com/office/drawing/2014/main" id="{EFA12AF0-FDE0-49D1-80B4-D54F43A9B699}"/>
              </a:ext>
            </a:extLst>
          </p:cNvPr>
          <p:cNvSpPr>
            <a:spLocks noGrp="1"/>
          </p:cNvSpPr>
          <p:nvPr>
            <p:ph type="dt" sz="half" idx="11"/>
          </p:nvPr>
        </p:nvSpPr>
        <p:spPr/>
        <p:txBody>
          <a:bodyPr/>
          <a:lstStyle/>
          <a:p>
            <a:r>
              <a:rPr lang="en-US"/>
              <a:t>12/01/2022</a:t>
            </a:r>
            <a:endParaRPr lang="de-DE"/>
          </a:p>
        </p:txBody>
      </p:sp>
      <p:sp>
        <p:nvSpPr>
          <p:cNvPr id="50" name="Bildplatzhalter 26">
            <a:extLst>
              <a:ext uri="{FF2B5EF4-FFF2-40B4-BE49-F238E27FC236}">
                <a16:creationId xmlns:a16="http://schemas.microsoft.com/office/drawing/2014/main" id="{2750231B-95C9-409A-BF35-8B260AE94FBF}"/>
              </a:ext>
            </a:extLst>
          </p:cNvPr>
          <p:cNvSpPr>
            <a:spLocks noGrp="1"/>
          </p:cNvSpPr>
          <p:nvPr>
            <p:ph type="pic" sz="quarter" idx="12" hasCustomPrompt="1"/>
          </p:nvPr>
        </p:nvSpPr>
        <p:spPr>
          <a:xfrm>
            <a:off x="407988" y="622569"/>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1" name="Bildplatzhalter 26">
            <a:extLst>
              <a:ext uri="{FF2B5EF4-FFF2-40B4-BE49-F238E27FC236}">
                <a16:creationId xmlns:a16="http://schemas.microsoft.com/office/drawing/2014/main" id="{0DCF72DE-FBA2-425E-92D0-47D479F5C898}"/>
              </a:ext>
            </a:extLst>
          </p:cNvPr>
          <p:cNvSpPr>
            <a:spLocks noGrp="1"/>
          </p:cNvSpPr>
          <p:nvPr>
            <p:ph type="pic" sz="quarter" idx="13" hasCustomPrompt="1"/>
          </p:nvPr>
        </p:nvSpPr>
        <p:spPr>
          <a:xfrm>
            <a:off x="7590187" y="622569"/>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2" name="Bildplatzhalter 26">
            <a:extLst>
              <a:ext uri="{FF2B5EF4-FFF2-40B4-BE49-F238E27FC236}">
                <a16:creationId xmlns:a16="http://schemas.microsoft.com/office/drawing/2014/main" id="{E4501D12-58D5-40CD-B863-4502777C97A7}"/>
              </a:ext>
            </a:extLst>
          </p:cNvPr>
          <p:cNvSpPr>
            <a:spLocks noGrp="1"/>
          </p:cNvSpPr>
          <p:nvPr>
            <p:ph type="pic" sz="quarter" idx="14" hasCustomPrompt="1"/>
          </p:nvPr>
        </p:nvSpPr>
        <p:spPr>
          <a:xfrm>
            <a:off x="1853058" y="3491837"/>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3" name="Bildplatzhalter 26">
            <a:extLst>
              <a:ext uri="{FF2B5EF4-FFF2-40B4-BE49-F238E27FC236}">
                <a16:creationId xmlns:a16="http://schemas.microsoft.com/office/drawing/2014/main" id="{16A08B12-1C25-45C9-B7E2-3A9F3B151BEC}"/>
              </a:ext>
            </a:extLst>
          </p:cNvPr>
          <p:cNvSpPr>
            <a:spLocks noGrp="1"/>
          </p:cNvSpPr>
          <p:nvPr>
            <p:ph type="pic" sz="quarter" idx="15" hasCustomPrompt="1"/>
          </p:nvPr>
        </p:nvSpPr>
        <p:spPr>
          <a:xfrm>
            <a:off x="9034210" y="3491837"/>
            <a:ext cx="2755900" cy="2772475"/>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4" name="Bildplatzhalter 26">
            <a:extLst>
              <a:ext uri="{FF2B5EF4-FFF2-40B4-BE49-F238E27FC236}">
                <a16:creationId xmlns:a16="http://schemas.microsoft.com/office/drawing/2014/main" id="{77C172DC-7CC3-4921-B160-A33006AEC0EC}"/>
              </a:ext>
            </a:extLst>
          </p:cNvPr>
          <p:cNvSpPr>
            <a:spLocks noGrp="1"/>
          </p:cNvSpPr>
          <p:nvPr>
            <p:ph type="pic" sz="quarter" idx="16" hasCustomPrompt="1"/>
          </p:nvPr>
        </p:nvSpPr>
        <p:spPr>
          <a:xfrm>
            <a:off x="3270338"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5" name="Bildplatzhalter 26">
            <a:extLst>
              <a:ext uri="{FF2B5EF4-FFF2-40B4-BE49-F238E27FC236}">
                <a16:creationId xmlns:a16="http://schemas.microsoft.com/office/drawing/2014/main" id="{03E4F139-D462-4083-9783-D0719B1D5340}"/>
              </a:ext>
            </a:extLst>
          </p:cNvPr>
          <p:cNvSpPr>
            <a:spLocks noGrp="1"/>
          </p:cNvSpPr>
          <p:nvPr>
            <p:ph type="pic" sz="quarter" idx="17" hasCustomPrompt="1"/>
          </p:nvPr>
        </p:nvSpPr>
        <p:spPr>
          <a:xfrm>
            <a:off x="4710288"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6" name="Bildplatzhalter 26">
            <a:extLst>
              <a:ext uri="{FF2B5EF4-FFF2-40B4-BE49-F238E27FC236}">
                <a16:creationId xmlns:a16="http://schemas.microsoft.com/office/drawing/2014/main" id="{495AC7B7-7788-4164-82A7-0BE29FC6A795}"/>
              </a:ext>
            </a:extLst>
          </p:cNvPr>
          <p:cNvSpPr>
            <a:spLocks noGrp="1"/>
          </p:cNvSpPr>
          <p:nvPr>
            <p:ph type="pic" sz="quarter" idx="18" hasCustomPrompt="1"/>
          </p:nvPr>
        </p:nvSpPr>
        <p:spPr>
          <a:xfrm>
            <a:off x="6150238"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7" name="Bildplatzhalter 26">
            <a:extLst>
              <a:ext uri="{FF2B5EF4-FFF2-40B4-BE49-F238E27FC236}">
                <a16:creationId xmlns:a16="http://schemas.microsoft.com/office/drawing/2014/main" id="{671C9105-51DB-43E0-8C00-D331B76EAC7B}"/>
              </a:ext>
            </a:extLst>
          </p:cNvPr>
          <p:cNvSpPr>
            <a:spLocks noGrp="1"/>
          </p:cNvSpPr>
          <p:nvPr>
            <p:ph type="pic" sz="quarter" idx="19" hasCustomPrompt="1"/>
          </p:nvPr>
        </p:nvSpPr>
        <p:spPr>
          <a:xfrm>
            <a:off x="10454442" y="622569"/>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8" name="Bildplatzhalter 26">
            <a:extLst>
              <a:ext uri="{FF2B5EF4-FFF2-40B4-BE49-F238E27FC236}">
                <a16:creationId xmlns:a16="http://schemas.microsoft.com/office/drawing/2014/main" id="{D165B73C-31AC-4018-B098-D172B33FE168}"/>
              </a:ext>
            </a:extLst>
          </p:cNvPr>
          <p:cNvSpPr>
            <a:spLocks noGrp="1"/>
          </p:cNvSpPr>
          <p:nvPr>
            <p:ph type="pic" sz="quarter" idx="20" hasCustomPrompt="1"/>
          </p:nvPr>
        </p:nvSpPr>
        <p:spPr>
          <a:xfrm>
            <a:off x="10454442" y="205831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59" name="Bildplatzhalter 26">
            <a:extLst>
              <a:ext uri="{FF2B5EF4-FFF2-40B4-BE49-F238E27FC236}">
                <a16:creationId xmlns:a16="http://schemas.microsoft.com/office/drawing/2014/main" id="{18CE8A01-87DC-4632-8CC4-440B2FAB52F6}"/>
              </a:ext>
            </a:extLst>
          </p:cNvPr>
          <p:cNvSpPr>
            <a:spLocks noGrp="1"/>
          </p:cNvSpPr>
          <p:nvPr>
            <p:ph type="pic" sz="quarter" idx="21" hasCustomPrompt="1"/>
          </p:nvPr>
        </p:nvSpPr>
        <p:spPr>
          <a:xfrm>
            <a:off x="4712978"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0" name="Bildplatzhalter 26">
            <a:extLst>
              <a:ext uri="{FF2B5EF4-FFF2-40B4-BE49-F238E27FC236}">
                <a16:creationId xmlns:a16="http://schemas.microsoft.com/office/drawing/2014/main" id="{19E88D86-9FBB-47B1-BEF7-586DCD7A7C12}"/>
              </a:ext>
            </a:extLst>
          </p:cNvPr>
          <p:cNvSpPr>
            <a:spLocks noGrp="1"/>
          </p:cNvSpPr>
          <p:nvPr>
            <p:ph type="pic" sz="quarter" idx="22" hasCustomPrompt="1"/>
          </p:nvPr>
        </p:nvSpPr>
        <p:spPr>
          <a:xfrm>
            <a:off x="4715146" y="492477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1" name="Bildplatzhalter 26">
            <a:extLst>
              <a:ext uri="{FF2B5EF4-FFF2-40B4-BE49-F238E27FC236}">
                <a16:creationId xmlns:a16="http://schemas.microsoft.com/office/drawing/2014/main" id="{AF62D615-49B5-4156-8C2A-326759F4FD7B}"/>
              </a:ext>
            </a:extLst>
          </p:cNvPr>
          <p:cNvSpPr>
            <a:spLocks noGrp="1"/>
          </p:cNvSpPr>
          <p:nvPr>
            <p:ph type="pic" sz="quarter" idx="23" hasCustomPrompt="1"/>
          </p:nvPr>
        </p:nvSpPr>
        <p:spPr>
          <a:xfrm>
            <a:off x="6152666"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2" name="Bildplatzhalter 26">
            <a:extLst>
              <a:ext uri="{FF2B5EF4-FFF2-40B4-BE49-F238E27FC236}">
                <a16:creationId xmlns:a16="http://schemas.microsoft.com/office/drawing/2014/main" id="{84723C70-1CDA-42A4-839D-A022DAE23E94}"/>
              </a:ext>
            </a:extLst>
          </p:cNvPr>
          <p:cNvSpPr>
            <a:spLocks noGrp="1"/>
          </p:cNvSpPr>
          <p:nvPr>
            <p:ph type="pic" sz="quarter" idx="24" hasCustomPrompt="1"/>
          </p:nvPr>
        </p:nvSpPr>
        <p:spPr>
          <a:xfrm>
            <a:off x="6154834" y="492477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3" name="Bildplatzhalter 26">
            <a:extLst>
              <a:ext uri="{FF2B5EF4-FFF2-40B4-BE49-F238E27FC236}">
                <a16:creationId xmlns:a16="http://schemas.microsoft.com/office/drawing/2014/main" id="{39A37100-374C-497F-A1B2-997F1D48AE0B}"/>
              </a:ext>
            </a:extLst>
          </p:cNvPr>
          <p:cNvSpPr>
            <a:spLocks noGrp="1"/>
          </p:cNvSpPr>
          <p:nvPr>
            <p:ph type="pic" sz="quarter" idx="25" hasCustomPrompt="1"/>
          </p:nvPr>
        </p:nvSpPr>
        <p:spPr>
          <a:xfrm>
            <a:off x="7592354"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4" name="Bildplatzhalter 26">
            <a:extLst>
              <a:ext uri="{FF2B5EF4-FFF2-40B4-BE49-F238E27FC236}">
                <a16:creationId xmlns:a16="http://schemas.microsoft.com/office/drawing/2014/main" id="{D5D5C5EF-B508-4A8E-855E-5C44B355A5F8}"/>
              </a:ext>
            </a:extLst>
          </p:cNvPr>
          <p:cNvSpPr>
            <a:spLocks noGrp="1"/>
          </p:cNvSpPr>
          <p:nvPr>
            <p:ph type="pic" sz="quarter" idx="26" hasCustomPrompt="1"/>
          </p:nvPr>
        </p:nvSpPr>
        <p:spPr>
          <a:xfrm>
            <a:off x="7594522" y="4924775"/>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5" name="Bildplatzhalter 26">
            <a:extLst>
              <a:ext uri="{FF2B5EF4-FFF2-40B4-BE49-F238E27FC236}">
                <a16:creationId xmlns:a16="http://schemas.microsoft.com/office/drawing/2014/main" id="{46EB5F58-D3BA-41A7-8FA0-EA3AC3359CFB}"/>
              </a:ext>
            </a:extLst>
          </p:cNvPr>
          <p:cNvSpPr>
            <a:spLocks noGrp="1"/>
          </p:cNvSpPr>
          <p:nvPr>
            <p:ph type="pic" sz="quarter" idx="27" hasCustomPrompt="1"/>
          </p:nvPr>
        </p:nvSpPr>
        <p:spPr>
          <a:xfrm>
            <a:off x="407988" y="3491837"/>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sp>
        <p:nvSpPr>
          <p:cNvPr id="66" name="Bildplatzhalter 26">
            <a:extLst>
              <a:ext uri="{FF2B5EF4-FFF2-40B4-BE49-F238E27FC236}">
                <a16:creationId xmlns:a16="http://schemas.microsoft.com/office/drawing/2014/main" id="{548557B6-0D09-4EA3-9F24-B5F6FF99766A}"/>
              </a:ext>
            </a:extLst>
          </p:cNvPr>
          <p:cNvSpPr>
            <a:spLocks noGrp="1"/>
          </p:cNvSpPr>
          <p:nvPr>
            <p:ph type="pic" sz="quarter" idx="28" hasCustomPrompt="1"/>
          </p:nvPr>
        </p:nvSpPr>
        <p:spPr>
          <a:xfrm>
            <a:off x="407988" y="4923740"/>
            <a:ext cx="1333500" cy="1336729"/>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lgn="l">
              <a:buNone/>
              <a:defRPr sz="500">
                <a:solidFill>
                  <a:schemeClr val="bg1">
                    <a:lumMod val="75000"/>
                  </a:schemeClr>
                </a:solidFill>
              </a:defRPr>
            </a:lvl1pPr>
          </a:lstStyle>
          <a:p>
            <a:r>
              <a:rPr lang="de-DE"/>
              <a:t>.</a:t>
            </a:r>
          </a:p>
        </p:txBody>
      </p:sp>
      <p:pic>
        <p:nvPicPr>
          <p:cNvPr id="88" name="Grafik 87">
            <a:extLst>
              <a:ext uri="{FF2B5EF4-FFF2-40B4-BE49-F238E27FC236}">
                <a16:creationId xmlns:a16="http://schemas.microsoft.com/office/drawing/2014/main" id="{7DCEEED3-9498-431F-B0E0-1E1192266C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942409" y="2353534"/>
            <a:ext cx="807391" cy="740674"/>
          </a:xfrm>
          <a:prstGeom prst="rect">
            <a:avLst/>
          </a:prstGeom>
        </p:spPr>
      </p:pic>
      <p:pic>
        <p:nvPicPr>
          <p:cNvPr id="89" name="Grafik 88">
            <a:extLst>
              <a:ext uri="{FF2B5EF4-FFF2-40B4-BE49-F238E27FC236}">
                <a16:creationId xmlns:a16="http://schemas.microsoft.com/office/drawing/2014/main" id="{A667733F-A473-4E01-A52D-32566B281269}"/>
              </a:ext>
            </a:extLst>
          </p:cNvPr>
          <p:cNvPicPr>
            <a:picLocks noChangeAspect="1"/>
          </p:cNvPicPr>
          <p:nvPr userDrawn="1"/>
        </p:nvPicPr>
        <p:blipFill rotWithShape="1">
          <a:blip r:embed="rId5" cstate="screen">
            <a:clrChange>
              <a:clrFrom>
                <a:srgbClr val="F0F0F0"/>
              </a:clrFrom>
              <a:clrTo>
                <a:srgbClr val="F0F0F0">
                  <a:alpha val="0"/>
                </a:srgbClr>
              </a:clrTo>
            </a:clrChange>
            <a:extLst>
              <a:ext uri="{28A0092B-C50C-407E-A947-70E740481C1C}">
                <a14:useLocalDpi xmlns:a14="http://schemas.microsoft.com/office/drawing/2010/main"/>
              </a:ext>
            </a:extLst>
          </a:blip>
          <a:srcRect l="7409" t="70357" r="7409" b="7353"/>
          <a:stretch/>
        </p:blipFill>
        <p:spPr>
          <a:xfrm>
            <a:off x="4716469" y="2491465"/>
            <a:ext cx="2070097" cy="541705"/>
          </a:xfrm>
          <a:prstGeom prst="rect">
            <a:avLst/>
          </a:prstGeom>
        </p:spPr>
      </p:pic>
    </p:spTree>
    <p:extLst>
      <p:ext uri="{BB962C8B-B14F-4D97-AF65-F5344CB8AC3E}">
        <p14:creationId xmlns:p14="http://schemas.microsoft.com/office/powerpoint/2010/main" val="1095087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jekt 1">
    <p:spTree>
      <p:nvGrpSpPr>
        <p:cNvPr id="1" name=""/>
        <p:cNvGrpSpPr/>
        <p:nvPr/>
      </p:nvGrpSpPr>
      <p:grpSpPr>
        <a:xfrm>
          <a:off x="0" y="0"/>
          <a:ext cx="0" cy="0"/>
          <a:chOff x="0" y="0"/>
          <a:chExt cx="0" cy="0"/>
        </a:xfrm>
      </p:grpSpPr>
      <p:sp>
        <p:nvSpPr>
          <p:cNvPr id="35" name="Bildplatzhalter 34">
            <a:extLst>
              <a:ext uri="{FF2B5EF4-FFF2-40B4-BE49-F238E27FC236}">
                <a16:creationId xmlns:a16="http://schemas.microsoft.com/office/drawing/2014/main" id="{BED52089-8570-48FF-AF94-3BE8B7517C97}"/>
              </a:ext>
            </a:extLst>
          </p:cNvPr>
          <p:cNvSpPr>
            <a:spLocks noGrp="1"/>
          </p:cNvSpPr>
          <p:nvPr>
            <p:ph type="pic" sz="quarter" idx="15" hasCustomPrompt="1"/>
          </p:nvPr>
        </p:nvSpPr>
        <p:spPr>
          <a:xfrm>
            <a:off x="0" y="4180538"/>
            <a:ext cx="9939338" cy="2677462"/>
          </a:xfrm>
          <a:custGeom>
            <a:avLst/>
            <a:gdLst>
              <a:gd name="connsiteX0" fmla="*/ 4462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4462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1589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4825835 w 9939338"/>
              <a:gd name="connsiteY1" fmla="*/ 85725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9939338 w 9939338"/>
              <a:gd name="connsiteY1" fmla="*/ 2677462 h 2677462"/>
              <a:gd name="connsiteX2" fmla="*/ 9939338 w 9939338"/>
              <a:gd name="connsiteY2" fmla="*/ 2677462 h 2677462"/>
              <a:gd name="connsiteX3" fmla="*/ 0 w 9939338"/>
              <a:gd name="connsiteY3" fmla="*/ 2677462 h 2677462"/>
              <a:gd name="connsiteX4" fmla="*/ 0 w 9939338"/>
              <a:gd name="connsiteY4" fmla="*/ 2677462 h 2677462"/>
              <a:gd name="connsiteX5" fmla="*/ 0 w 9939338"/>
              <a:gd name="connsiteY5" fmla="*/ 1589253 h 2677462"/>
              <a:gd name="connsiteX6" fmla="*/ 2313153 w 9939338"/>
              <a:gd name="connsiteY6" fmla="*/ 0 h 26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9338" h="2677462">
                <a:moveTo>
                  <a:pt x="2313153" y="0"/>
                </a:moveTo>
                <a:lnTo>
                  <a:pt x="9939338" y="2677462"/>
                </a:lnTo>
                <a:lnTo>
                  <a:pt x="9939338" y="2677462"/>
                </a:lnTo>
                <a:lnTo>
                  <a:pt x="0" y="2677462"/>
                </a:lnTo>
                <a:lnTo>
                  <a:pt x="0" y="2677462"/>
                </a:lnTo>
                <a:lnTo>
                  <a:pt x="0" y="1589253"/>
                </a:lnTo>
                <a:lnTo>
                  <a:pt x="2313153" y="0"/>
                </a:ln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lIns="828000" tIns="1728000">
            <a:normAutofit/>
          </a:bodyPr>
          <a:lstStyle>
            <a:lvl1pPr marL="0" indent="0" algn="l" defTabSz="914400" rtl="0" eaLnBrk="1" latinLnBrk="0" hangingPunct="1">
              <a:lnSpc>
                <a:spcPct val="90000"/>
              </a:lnSpc>
              <a:spcBef>
                <a:spcPts val="0"/>
              </a:spcBef>
              <a:buFont typeface="Arial" panose="020B0604020202020204" pitchFamily="34" charset="0"/>
              <a:buNone/>
              <a:defRPr lang="de-DE" sz="2000" b="0" kern="1200" dirty="0">
                <a:solidFill>
                  <a:schemeClr val="bg1">
                    <a:lumMod val="50000"/>
                  </a:schemeClr>
                </a:solidFill>
                <a:latin typeface="+mn-lt"/>
                <a:ea typeface="+mn-ea"/>
                <a:cs typeface="+mn-cs"/>
              </a:defRPr>
            </a:lvl1pPr>
          </a:lstStyle>
          <a:p>
            <a:r>
              <a:rPr lang="de-DE"/>
              <a:t>Click </a:t>
            </a:r>
            <a:r>
              <a:rPr lang="de-DE" err="1"/>
              <a:t>icon</a:t>
            </a:r>
            <a:r>
              <a:rPr lang="de-DE"/>
              <a:t> </a:t>
            </a:r>
            <a:r>
              <a:rPr lang="de-DE" err="1"/>
              <a:t>to</a:t>
            </a:r>
            <a:r>
              <a:rPr lang="de-DE"/>
              <a:t> </a:t>
            </a:r>
            <a:r>
              <a:rPr lang="de-DE" err="1"/>
              <a:t>insert</a:t>
            </a:r>
            <a:r>
              <a:rPr lang="de-DE"/>
              <a:t> </a:t>
            </a:r>
            <a:r>
              <a:rPr lang="de-DE" err="1"/>
              <a:t>picture</a:t>
            </a:r>
            <a:endParaRPr lang="de-DE"/>
          </a:p>
        </p:txBody>
      </p:sp>
      <p:sp>
        <p:nvSpPr>
          <p:cNvPr id="2" name="Titel 1">
            <a:extLst>
              <a:ext uri="{FF2B5EF4-FFF2-40B4-BE49-F238E27FC236}">
                <a16:creationId xmlns:a16="http://schemas.microsoft.com/office/drawing/2014/main" id="{123C336B-11A0-441A-8471-462C87B06F7A}"/>
              </a:ext>
            </a:extLst>
          </p:cNvPr>
          <p:cNvSpPr>
            <a:spLocks noGrp="1"/>
          </p:cNvSpPr>
          <p:nvPr>
            <p:ph type="title"/>
          </p:nvPr>
        </p:nvSpPr>
        <p:spPr>
          <a:xfrm>
            <a:off x="654380" y="215285"/>
            <a:ext cx="11129634" cy="720725"/>
          </a:xfrm>
        </p:spPr>
        <p:txBody>
          <a:bodyPr>
            <a:noAutofit/>
          </a:bodyPr>
          <a:lstStyle>
            <a:lvl1pPr marL="0" algn="l" defTabSz="914400" rtl="0" eaLnBrk="1" latinLnBrk="0" hangingPunct="1">
              <a:lnSpc>
                <a:spcPct val="90000"/>
              </a:lnSpc>
              <a:spcBef>
                <a:spcPct val="0"/>
              </a:spcBef>
              <a:buNone/>
              <a:defRPr lang="de-DE" sz="2800" b="1" kern="1200" dirty="0">
                <a:solidFill>
                  <a:schemeClr val="tx1"/>
                </a:solidFill>
                <a:latin typeface="+mj-lt"/>
                <a:ea typeface="+mj-ea"/>
                <a:cs typeface="+mj-cs"/>
              </a:defRPr>
            </a:lvl1pPr>
          </a:lstStyle>
          <a:p>
            <a:r>
              <a:rPr lang="de-DE"/>
              <a:t>Mastertitelformat bearbeiten</a:t>
            </a:r>
          </a:p>
        </p:txBody>
      </p:sp>
      <p:sp>
        <p:nvSpPr>
          <p:cNvPr id="3" name="Fußzeilenplatzhalter 2">
            <a:extLst>
              <a:ext uri="{FF2B5EF4-FFF2-40B4-BE49-F238E27FC236}">
                <a16:creationId xmlns:a16="http://schemas.microsoft.com/office/drawing/2014/main" id="{B8DAE122-6FB0-4565-A2BE-9478B73EEE0A}"/>
              </a:ext>
            </a:extLst>
          </p:cNvPr>
          <p:cNvSpPr>
            <a:spLocks noGrp="1"/>
          </p:cNvSpPr>
          <p:nvPr>
            <p:ph type="ftr" sz="quarter" idx="10"/>
          </p:nvPr>
        </p:nvSpPr>
        <p:spPr/>
        <p:txBody>
          <a:bodyPr/>
          <a:lstStyle/>
          <a:p>
            <a:r>
              <a:rPr lang="de-DE"/>
              <a:t>U Wahser: Impact mit Informatik, Mannheimer Informatik-Kolloquium</a:t>
            </a:r>
            <a:endParaRPr lang="en-US"/>
          </a:p>
        </p:txBody>
      </p:sp>
      <p:sp>
        <p:nvSpPr>
          <p:cNvPr id="4" name="Datumsplatzhalter 3">
            <a:extLst>
              <a:ext uri="{FF2B5EF4-FFF2-40B4-BE49-F238E27FC236}">
                <a16:creationId xmlns:a16="http://schemas.microsoft.com/office/drawing/2014/main" id="{235F3945-EBA7-4108-8BA9-A9016CDD1CD8}"/>
              </a:ext>
            </a:extLst>
          </p:cNvPr>
          <p:cNvSpPr>
            <a:spLocks noGrp="1"/>
          </p:cNvSpPr>
          <p:nvPr>
            <p:ph type="dt" sz="half" idx="11"/>
          </p:nvPr>
        </p:nvSpPr>
        <p:spPr/>
        <p:txBody>
          <a:bodyPr/>
          <a:lstStyle/>
          <a:p>
            <a:r>
              <a:rPr lang="en-US"/>
              <a:t>12/01/2022</a:t>
            </a:r>
            <a:endParaRPr lang="de-DE"/>
          </a:p>
        </p:txBody>
      </p:sp>
    </p:spTree>
    <p:extLst>
      <p:ext uri="{BB962C8B-B14F-4D97-AF65-F5344CB8AC3E}">
        <p14:creationId xmlns:p14="http://schemas.microsoft.com/office/powerpoint/2010/main" val="667490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jek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C336B-11A0-441A-8471-462C87B06F7A}"/>
              </a:ext>
            </a:extLst>
          </p:cNvPr>
          <p:cNvSpPr>
            <a:spLocks noGrp="1"/>
          </p:cNvSpPr>
          <p:nvPr>
            <p:ph type="title"/>
          </p:nvPr>
        </p:nvSpPr>
        <p:spPr>
          <a:xfrm>
            <a:off x="654380" y="215285"/>
            <a:ext cx="11129634" cy="720725"/>
          </a:xfrm>
        </p:spPr>
        <p:txBody>
          <a:bodyPr>
            <a:noAutofit/>
          </a:bodyPr>
          <a:lstStyle>
            <a:lvl1pPr marL="0" algn="l" defTabSz="914400" rtl="0" eaLnBrk="1" latinLnBrk="0" hangingPunct="1">
              <a:lnSpc>
                <a:spcPct val="90000"/>
              </a:lnSpc>
              <a:spcBef>
                <a:spcPct val="0"/>
              </a:spcBef>
              <a:buNone/>
              <a:defRPr lang="de-DE" sz="2800" b="1" kern="1200" dirty="0">
                <a:solidFill>
                  <a:schemeClr val="tx1"/>
                </a:solidFill>
                <a:latin typeface="+mj-lt"/>
                <a:ea typeface="+mj-ea"/>
                <a:cs typeface="+mj-cs"/>
              </a:defRPr>
            </a:lvl1pPr>
          </a:lstStyle>
          <a:p>
            <a:r>
              <a:rPr lang="de-DE"/>
              <a:t>Mastertitelformat bearbeiten</a:t>
            </a:r>
          </a:p>
        </p:txBody>
      </p:sp>
      <p:sp>
        <p:nvSpPr>
          <p:cNvPr id="3" name="Fußzeilenplatzhalter 2">
            <a:extLst>
              <a:ext uri="{FF2B5EF4-FFF2-40B4-BE49-F238E27FC236}">
                <a16:creationId xmlns:a16="http://schemas.microsoft.com/office/drawing/2014/main" id="{B8DAE122-6FB0-4565-A2BE-9478B73EEE0A}"/>
              </a:ext>
            </a:extLst>
          </p:cNvPr>
          <p:cNvSpPr>
            <a:spLocks noGrp="1"/>
          </p:cNvSpPr>
          <p:nvPr>
            <p:ph type="ftr" sz="quarter" idx="10"/>
          </p:nvPr>
        </p:nvSpPr>
        <p:spPr/>
        <p:txBody>
          <a:bodyPr/>
          <a:lstStyle/>
          <a:p>
            <a:r>
              <a:rPr lang="de-DE"/>
              <a:t>U Wahser: Impact mit Informatik, Mannheimer Informatik-Kolloquium</a:t>
            </a:r>
            <a:endParaRPr lang="en-US"/>
          </a:p>
        </p:txBody>
      </p:sp>
      <p:sp>
        <p:nvSpPr>
          <p:cNvPr id="4" name="Datumsplatzhalter 3">
            <a:extLst>
              <a:ext uri="{FF2B5EF4-FFF2-40B4-BE49-F238E27FC236}">
                <a16:creationId xmlns:a16="http://schemas.microsoft.com/office/drawing/2014/main" id="{235F3945-EBA7-4108-8BA9-A9016CDD1CD8}"/>
              </a:ext>
            </a:extLst>
          </p:cNvPr>
          <p:cNvSpPr>
            <a:spLocks noGrp="1"/>
          </p:cNvSpPr>
          <p:nvPr>
            <p:ph type="dt" sz="half" idx="11"/>
          </p:nvPr>
        </p:nvSpPr>
        <p:spPr/>
        <p:txBody>
          <a:bodyPr/>
          <a:lstStyle/>
          <a:p>
            <a:r>
              <a:rPr lang="en-US"/>
              <a:t>12/01/2022</a:t>
            </a:r>
            <a:endParaRPr lang="de-DE"/>
          </a:p>
        </p:txBody>
      </p:sp>
      <p:sp>
        <p:nvSpPr>
          <p:cNvPr id="35" name="Bildplatzhalter 34">
            <a:extLst>
              <a:ext uri="{FF2B5EF4-FFF2-40B4-BE49-F238E27FC236}">
                <a16:creationId xmlns:a16="http://schemas.microsoft.com/office/drawing/2014/main" id="{BED52089-8570-48FF-AF94-3BE8B7517C97}"/>
              </a:ext>
            </a:extLst>
          </p:cNvPr>
          <p:cNvSpPr>
            <a:spLocks noGrp="1"/>
          </p:cNvSpPr>
          <p:nvPr>
            <p:ph type="pic" sz="quarter" idx="15" hasCustomPrompt="1"/>
          </p:nvPr>
        </p:nvSpPr>
        <p:spPr>
          <a:xfrm>
            <a:off x="3258502" y="4184831"/>
            <a:ext cx="8933498" cy="2673169"/>
          </a:xfrm>
          <a:custGeom>
            <a:avLst/>
            <a:gdLst>
              <a:gd name="connsiteX0" fmla="*/ 4462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4462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1589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4825835 w 9939338"/>
              <a:gd name="connsiteY1" fmla="*/ 85725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9939338 w 9939338"/>
              <a:gd name="connsiteY1" fmla="*/ 2677462 h 2677462"/>
              <a:gd name="connsiteX2" fmla="*/ 9939338 w 9939338"/>
              <a:gd name="connsiteY2" fmla="*/ 2677462 h 2677462"/>
              <a:gd name="connsiteX3" fmla="*/ 0 w 9939338"/>
              <a:gd name="connsiteY3" fmla="*/ 2677462 h 2677462"/>
              <a:gd name="connsiteX4" fmla="*/ 0 w 9939338"/>
              <a:gd name="connsiteY4" fmla="*/ 2677462 h 2677462"/>
              <a:gd name="connsiteX5" fmla="*/ 0 w 9939338"/>
              <a:gd name="connsiteY5" fmla="*/ 1589253 h 2677462"/>
              <a:gd name="connsiteX6" fmla="*/ 2313153 w 9939338"/>
              <a:gd name="connsiteY6" fmla="*/ 0 h 2677462"/>
              <a:gd name="connsiteX0" fmla="*/ 9933153 w 9939338"/>
              <a:gd name="connsiteY0" fmla="*/ 26187 h 1088209"/>
              <a:gd name="connsiteX1" fmla="*/ 9939338 w 9939338"/>
              <a:gd name="connsiteY1" fmla="*/ 1088209 h 1088209"/>
              <a:gd name="connsiteX2" fmla="*/ 9939338 w 9939338"/>
              <a:gd name="connsiteY2" fmla="*/ 1088209 h 1088209"/>
              <a:gd name="connsiteX3" fmla="*/ 0 w 9939338"/>
              <a:gd name="connsiteY3" fmla="*/ 1088209 h 1088209"/>
              <a:gd name="connsiteX4" fmla="*/ 0 w 9939338"/>
              <a:gd name="connsiteY4" fmla="*/ 1088209 h 1088209"/>
              <a:gd name="connsiteX5" fmla="*/ 0 w 9939338"/>
              <a:gd name="connsiteY5" fmla="*/ 0 h 1088209"/>
              <a:gd name="connsiteX6" fmla="*/ 9933153 w 9939338"/>
              <a:gd name="connsiteY6" fmla="*/ 26187 h 1088209"/>
              <a:gd name="connsiteX0" fmla="*/ 9933153 w 9939338"/>
              <a:gd name="connsiteY0" fmla="*/ 1611147 h 2673169"/>
              <a:gd name="connsiteX1" fmla="*/ 9939338 w 9939338"/>
              <a:gd name="connsiteY1" fmla="*/ 2673169 h 2673169"/>
              <a:gd name="connsiteX2" fmla="*/ 9939338 w 9939338"/>
              <a:gd name="connsiteY2" fmla="*/ 2673169 h 2673169"/>
              <a:gd name="connsiteX3" fmla="*/ 0 w 9939338"/>
              <a:gd name="connsiteY3" fmla="*/ 2673169 h 2673169"/>
              <a:gd name="connsiteX4" fmla="*/ 0 w 9939338"/>
              <a:gd name="connsiteY4" fmla="*/ 2673169 h 2673169"/>
              <a:gd name="connsiteX5" fmla="*/ 7574280 w 9939338"/>
              <a:gd name="connsiteY5" fmla="*/ 0 h 2673169"/>
              <a:gd name="connsiteX6" fmla="*/ 9933153 w 9939338"/>
              <a:gd name="connsiteY6" fmla="*/ 1611147 h 2673169"/>
              <a:gd name="connsiteX0" fmla="*/ 9933153 w 9939338"/>
              <a:gd name="connsiteY0" fmla="*/ 1611147 h 2673169"/>
              <a:gd name="connsiteX1" fmla="*/ 9939338 w 9939338"/>
              <a:gd name="connsiteY1" fmla="*/ 2673169 h 2673169"/>
              <a:gd name="connsiteX2" fmla="*/ 9939338 w 9939338"/>
              <a:gd name="connsiteY2" fmla="*/ 2673169 h 2673169"/>
              <a:gd name="connsiteX3" fmla="*/ 0 w 9939338"/>
              <a:gd name="connsiteY3" fmla="*/ 2673169 h 2673169"/>
              <a:gd name="connsiteX4" fmla="*/ 1005840 w 9939338"/>
              <a:gd name="connsiteY4" fmla="*/ 2657929 h 2673169"/>
              <a:gd name="connsiteX5" fmla="*/ 7574280 w 9939338"/>
              <a:gd name="connsiteY5" fmla="*/ 0 h 2673169"/>
              <a:gd name="connsiteX6" fmla="*/ 9933153 w 9939338"/>
              <a:gd name="connsiteY6" fmla="*/ 1611147 h 2673169"/>
              <a:gd name="connsiteX0" fmla="*/ 8927313 w 8933498"/>
              <a:gd name="connsiteY0" fmla="*/ 1611147 h 2673169"/>
              <a:gd name="connsiteX1" fmla="*/ 8933498 w 8933498"/>
              <a:gd name="connsiteY1" fmla="*/ 2673169 h 2673169"/>
              <a:gd name="connsiteX2" fmla="*/ 8933498 w 8933498"/>
              <a:gd name="connsiteY2" fmla="*/ 2673169 h 2673169"/>
              <a:gd name="connsiteX3" fmla="*/ 0 w 8933498"/>
              <a:gd name="connsiteY3" fmla="*/ 2657929 h 2673169"/>
              <a:gd name="connsiteX4" fmla="*/ 6568440 w 8933498"/>
              <a:gd name="connsiteY4" fmla="*/ 0 h 2673169"/>
              <a:gd name="connsiteX5" fmla="*/ 8927313 w 8933498"/>
              <a:gd name="connsiteY5" fmla="*/ 1611147 h 2673169"/>
              <a:gd name="connsiteX0" fmla="*/ 8927313 w 8933498"/>
              <a:gd name="connsiteY0" fmla="*/ 1611147 h 2673169"/>
              <a:gd name="connsiteX1" fmla="*/ 8933498 w 8933498"/>
              <a:gd name="connsiteY1" fmla="*/ 2673169 h 2673169"/>
              <a:gd name="connsiteX2" fmla="*/ 8933498 w 8933498"/>
              <a:gd name="connsiteY2" fmla="*/ 2673169 h 2673169"/>
              <a:gd name="connsiteX3" fmla="*/ 0 w 8933498"/>
              <a:gd name="connsiteY3" fmla="*/ 2670455 h 2673169"/>
              <a:gd name="connsiteX4" fmla="*/ 6568440 w 8933498"/>
              <a:gd name="connsiteY4" fmla="*/ 0 h 2673169"/>
              <a:gd name="connsiteX5" fmla="*/ 8927313 w 8933498"/>
              <a:gd name="connsiteY5" fmla="*/ 1611147 h 2673169"/>
              <a:gd name="connsiteX0" fmla="*/ 8914787 w 8933498"/>
              <a:gd name="connsiteY0" fmla="*/ 1598621 h 2673169"/>
              <a:gd name="connsiteX1" fmla="*/ 8933498 w 8933498"/>
              <a:gd name="connsiteY1" fmla="*/ 2673169 h 2673169"/>
              <a:gd name="connsiteX2" fmla="*/ 8933498 w 8933498"/>
              <a:gd name="connsiteY2" fmla="*/ 2673169 h 2673169"/>
              <a:gd name="connsiteX3" fmla="*/ 0 w 8933498"/>
              <a:gd name="connsiteY3" fmla="*/ 2670455 h 2673169"/>
              <a:gd name="connsiteX4" fmla="*/ 6568440 w 8933498"/>
              <a:gd name="connsiteY4" fmla="*/ 0 h 2673169"/>
              <a:gd name="connsiteX5" fmla="*/ 8914787 w 8933498"/>
              <a:gd name="connsiteY5" fmla="*/ 1598621 h 2673169"/>
              <a:gd name="connsiteX0" fmla="*/ 8927313 w 8933498"/>
              <a:gd name="connsiteY0" fmla="*/ 1598621 h 2673169"/>
              <a:gd name="connsiteX1" fmla="*/ 8933498 w 8933498"/>
              <a:gd name="connsiteY1" fmla="*/ 2673169 h 2673169"/>
              <a:gd name="connsiteX2" fmla="*/ 8933498 w 8933498"/>
              <a:gd name="connsiteY2" fmla="*/ 2673169 h 2673169"/>
              <a:gd name="connsiteX3" fmla="*/ 0 w 8933498"/>
              <a:gd name="connsiteY3" fmla="*/ 2670455 h 2673169"/>
              <a:gd name="connsiteX4" fmla="*/ 6568440 w 8933498"/>
              <a:gd name="connsiteY4" fmla="*/ 0 h 2673169"/>
              <a:gd name="connsiteX5" fmla="*/ 8927313 w 8933498"/>
              <a:gd name="connsiteY5" fmla="*/ 1598621 h 267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3498" h="2673169">
                <a:moveTo>
                  <a:pt x="8927313" y="1598621"/>
                </a:moveTo>
                <a:cubicBezTo>
                  <a:pt x="8929375" y="1952628"/>
                  <a:pt x="8931436" y="2319162"/>
                  <a:pt x="8933498" y="2673169"/>
                </a:cubicBezTo>
                <a:lnTo>
                  <a:pt x="8933498" y="2673169"/>
                </a:lnTo>
                <a:lnTo>
                  <a:pt x="0" y="2670455"/>
                </a:lnTo>
                <a:lnTo>
                  <a:pt x="6568440" y="0"/>
                </a:lnTo>
                <a:lnTo>
                  <a:pt x="8927313" y="1598621"/>
                </a:ln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lIns="828000" tIns="1728000" rIns="612000" bIns="72000">
            <a:normAutofit/>
          </a:bodyPr>
          <a:lstStyle>
            <a:lvl1pPr marL="0" indent="0" algn="r" defTabSz="914400" rtl="0" eaLnBrk="1" latinLnBrk="0" hangingPunct="1">
              <a:lnSpc>
                <a:spcPct val="90000"/>
              </a:lnSpc>
              <a:spcBef>
                <a:spcPts val="0"/>
              </a:spcBef>
              <a:buFont typeface="Arial" panose="020B0604020202020204" pitchFamily="34" charset="0"/>
              <a:buNone/>
              <a:defRPr lang="de-DE" sz="2000" b="0" kern="1200" dirty="0">
                <a:solidFill>
                  <a:schemeClr val="bg1">
                    <a:lumMod val="50000"/>
                  </a:schemeClr>
                </a:solidFill>
                <a:latin typeface="+mn-lt"/>
                <a:ea typeface="+mn-ea"/>
                <a:cs typeface="+mn-cs"/>
              </a:defRPr>
            </a:lvl1pPr>
          </a:lstStyle>
          <a:p>
            <a:r>
              <a:rPr lang="de-DE"/>
              <a:t>Click </a:t>
            </a:r>
            <a:r>
              <a:rPr lang="de-DE" err="1"/>
              <a:t>icon</a:t>
            </a:r>
            <a:r>
              <a:rPr lang="de-DE"/>
              <a:t> </a:t>
            </a:r>
            <a:r>
              <a:rPr lang="de-DE" err="1"/>
              <a:t>to</a:t>
            </a:r>
            <a:r>
              <a:rPr lang="de-DE"/>
              <a:t> </a:t>
            </a:r>
            <a:r>
              <a:rPr lang="de-DE" err="1"/>
              <a:t>insert</a:t>
            </a:r>
            <a:r>
              <a:rPr lang="de-DE"/>
              <a:t> </a:t>
            </a:r>
            <a:r>
              <a:rPr lang="de-DE" err="1"/>
              <a:t>picture</a:t>
            </a:r>
            <a:endParaRPr lang="de-DE"/>
          </a:p>
        </p:txBody>
      </p:sp>
    </p:spTree>
    <p:extLst>
      <p:ext uri="{BB962C8B-B14F-4D97-AF65-F5344CB8AC3E}">
        <p14:creationId xmlns:p14="http://schemas.microsoft.com/office/powerpoint/2010/main" val="2099567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jekt 3">
    <p:spTree>
      <p:nvGrpSpPr>
        <p:cNvPr id="1" name=""/>
        <p:cNvGrpSpPr/>
        <p:nvPr/>
      </p:nvGrpSpPr>
      <p:grpSpPr>
        <a:xfrm>
          <a:off x="0" y="0"/>
          <a:ext cx="0" cy="0"/>
          <a:chOff x="0" y="0"/>
          <a:chExt cx="0" cy="0"/>
        </a:xfrm>
      </p:grpSpPr>
      <p:sp>
        <p:nvSpPr>
          <p:cNvPr id="35" name="Bildplatzhalter 34">
            <a:extLst>
              <a:ext uri="{FF2B5EF4-FFF2-40B4-BE49-F238E27FC236}">
                <a16:creationId xmlns:a16="http://schemas.microsoft.com/office/drawing/2014/main" id="{BED52089-8570-48FF-AF94-3BE8B7517C97}"/>
              </a:ext>
            </a:extLst>
          </p:cNvPr>
          <p:cNvSpPr>
            <a:spLocks noGrp="1"/>
          </p:cNvSpPr>
          <p:nvPr>
            <p:ph type="pic" sz="quarter" idx="15" hasCustomPrompt="1"/>
          </p:nvPr>
        </p:nvSpPr>
        <p:spPr>
          <a:xfrm>
            <a:off x="-1" y="1216840"/>
            <a:ext cx="3322803" cy="5641159"/>
          </a:xfrm>
          <a:custGeom>
            <a:avLst/>
            <a:gdLst>
              <a:gd name="connsiteX0" fmla="*/ 4462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4462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1589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4825835 w 9939338"/>
              <a:gd name="connsiteY1" fmla="*/ 85725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9939338 w 9939338"/>
              <a:gd name="connsiteY1" fmla="*/ 2677462 h 2677462"/>
              <a:gd name="connsiteX2" fmla="*/ 9939338 w 9939338"/>
              <a:gd name="connsiteY2" fmla="*/ 2677462 h 2677462"/>
              <a:gd name="connsiteX3" fmla="*/ 0 w 9939338"/>
              <a:gd name="connsiteY3" fmla="*/ 2677462 h 2677462"/>
              <a:gd name="connsiteX4" fmla="*/ 0 w 9939338"/>
              <a:gd name="connsiteY4" fmla="*/ 2677462 h 2677462"/>
              <a:gd name="connsiteX5" fmla="*/ 0 w 9939338"/>
              <a:gd name="connsiteY5" fmla="*/ 1589253 h 2677462"/>
              <a:gd name="connsiteX6" fmla="*/ 2313153 w 9939338"/>
              <a:gd name="connsiteY6" fmla="*/ 0 h 2677462"/>
              <a:gd name="connsiteX0" fmla="*/ 2313153 w 9939338"/>
              <a:gd name="connsiteY0" fmla="*/ 2963697 h 5641159"/>
              <a:gd name="connsiteX1" fmla="*/ 9939338 w 9939338"/>
              <a:gd name="connsiteY1" fmla="*/ 5641159 h 5641159"/>
              <a:gd name="connsiteX2" fmla="*/ 9939338 w 9939338"/>
              <a:gd name="connsiteY2" fmla="*/ 5641159 h 5641159"/>
              <a:gd name="connsiteX3" fmla="*/ 0 w 9939338"/>
              <a:gd name="connsiteY3" fmla="*/ 5641159 h 5641159"/>
              <a:gd name="connsiteX4" fmla="*/ 0 w 9939338"/>
              <a:gd name="connsiteY4" fmla="*/ 5641159 h 5641159"/>
              <a:gd name="connsiteX5" fmla="*/ 0 w 9939338"/>
              <a:gd name="connsiteY5" fmla="*/ 0 h 5641159"/>
              <a:gd name="connsiteX6" fmla="*/ 2313153 w 9939338"/>
              <a:gd name="connsiteY6" fmla="*/ 2963697 h 5641159"/>
              <a:gd name="connsiteX0" fmla="*/ 3322803 w 9939338"/>
              <a:gd name="connsiteY0" fmla="*/ 3287547 h 5641159"/>
              <a:gd name="connsiteX1" fmla="*/ 9939338 w 9939338"/>
              <a:gd name="connsiteY1" fmla="*/ 5641159 h 5641159"/>
              <a:gd name="connsiteX2" fmla="*/ 9939338 w 9939338"/>
              <a:gd name="connsiteY2" fmla="*/ 5641159 h 5641159"/>
              <a:gd name="connsiteX3" fmla="*/ 0 w 9939338"/>
              <a:gd name="connsiteY3" fmla="*/ 5641159 h 5641159"/>
              <a:gd name="connsiteX4" fmla="*/ 0 w 9939338"/>
              <a:gd name="connsiteY4" fmla="*/ 5641159 h 5641159"/>
              <a:gd name="connsiteX5" fmla="*/ 0 w 9939338"/>
              <a:gd name="connsiteY5" fmla="*/ 0 h 5641159"/>
              <a:gd name="connsiteX6" fmla="*/ 3322803 w 9939338"/>
              <a:gd name="connsiteY6" fmla="*/ 3287547 h 5641159"/>
              <a:gd name="connsiteX0" fmla="*/ 3322803 w 9939338"/>
              <a:gd name="connsiteY0" fmla="*/ 3287547 h 6326959"/>
              <a:gd name="connsiteX1" fmla="*/ 9939338 w 9939338"/>
              <a:gd name="connsiteY1" fmla="*/ 5641159 h 6326959"/>
              <a:gd name="connsiteX2" fmla="*/ 2147888 w 9939338"/>
              <a:gd name="connsiteY2" fmla="*/ 6326959 h 6326959"/>
              <a:gd name="connsiteX3" fmla="*/ 0 w 9939338"/>
              <a:gd name="connsiteY3" fmla="*/ 5641159 h 6326959"/>
              <a:gd name="connsiteX4" fmla="*/ 0 w 9939338"/>
              <a:gd name="connsiteY4" fmla="*/ 5641159 h 6326959"/>
              <a:gd name="connsiteX5" fmla="*/ 0 w 9939338"/>
              <a:gd name="connsiteY5" fmla="*/ 0 h 6326959"/>
              <a:gd name="connsiteX6" fmla="*/ 3322803 w 9939338"/>
              <a:gd name="connsiteY6" fmla="*/ 3287547 h 6326959"/>
              <a:gd name="connsiteX0" fmla="*/ 3322803 w 9939338"/>
              <a:gd name="connsiteY0" fmla="*/ 3287547 h 5641159"/>
              <a:gd name="connsiteX1" fmla="*/ 9939338 w 9939338"/>
              <a:gd name="connsiteY1" fmla="*/ 5641159 h 5641159"/>
              <a:gd name="connsiteX2" fmla="*/ 0 w 9939338"/>
              <a:gd name="connsiteY2" fmla="*/ 5641159 h 5641159"/>
              <a:gd name="connsiteX3" fmla="*/ 0 w 9939338"/>
              <a:gd name="connsiteY3" fmla="*/ 5641159 h 5641159"/>
              <a:gd name="connsiteX4" fmla="*/ 0 w 9939338"/>
              <a:gd name="connsiteY4" fmla="*/ 0 h 5641159"/>
              <a:gd name="connsiteX5" fmla="*/ 3322803 w 9939338"/>
              <a:gd name="connsiteY5" fmla="*/ 3287547 h 5641159"/>
              <a:gd name="connsiteX0" fmla="*/ 3322803 w 3322803"/>
              <a:gd name="connsiteY0" fmla="*/ 3287547 h 5641159"/>
              <a:gd name="connsiteX1" fmla="*/ 2319338 w 3322803"/>
              <a:gd name="connsiteY1" fmla="*/ 5641159 h 5641159"/>
              <a:gd name="connsiteX2" fmla="*/ 0 w 3322803"/>
              <a:gd name="connsiteY2" fmla="*/ 5641159 h 5641159"/>
              <a:gd name="connsiteX3" fmla="*/ 0 w 3322803"/>
              <a:gd name="connsiteY3" fmla="*/ 5641159 h 5641159"/>
              <a:gd name="connsiteX4" fmla="*/ 0 w 3322803"/>
              <a:gd name="connsiteY4" fmla="*/ 0 h 5641159"/>
              <a:gd name="connsiteX5" fmla="*/ 3322803 w 3322803"/>
              <a:gd name="connsiteY5" fmla="*/ 3287547 h 56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803" h="5641159">
                <a:moveTo>
                  <a:pt x="3322803" y="3287547"/>
                </a:moveTo>
                <a:lnTo>
                  <a:pt x="2319338" y="5641159"/>
                </a:lnTo>
                <a:lnTo>
                  <a:pt x="0" y="5641159"/>
                </a:lnTo>
                <a:lnTo>
                  <a:pt x="0" y="5641159"/>
                </a:lnTo>
                <a:lnTo>
                  <a:pt x="0" y="0"/>
                </a:lnTo>
                <a:lnTo>
                  <a:pt x="3322803" y="3287547"/>
                </a:lnTo>
                <a:close/>
              </a:path>
            </a:pathLst>
          </a:custGeom>
          <a:blipFill>
            <a:blip r:embed="rId2" cstate="screen">
              <a:extLst>
                <a:ext uri="{28A0092B-C50C-407E-A947-70E740481C1C}">
                  <a14:useLocalDpi xmlns:a14="http://schemas.microsoft.com/office/drawing/2010/main"/>
                </a:ext>
              </a:extLst>
            </a:blip>
            <a:srcRect/>
            <a:stretch>
              <a:fillRect l="274" r="274"/>
            </a:stretch>
          </a:blipFill>
        </p:spPr>
        <p:txBody>
          <a:bodyPr lIns="360000" tIns="4032000">
            <a:normAutofit/>
          </a:bodyPr>
          <a:lstStyle>
            <a:lvl1pPr marL="0" indent="0" algn="l" defTabSz="914400" rtl="0" eaLnBrk="1" latinLnBrk="0" hangingPunct="1">
              <a:lnSpc>
                <a:spcPct val="90000"/>
              </a:lnSpc>
              <a:spcBef>
                <a:spcPts val="0"/>
              </a:spcBef>
              <a:buFont typeface="Arial" panose="020B0604020202020204" pitchFamily="34" charset="0"/>
              <a:buNone/>
              <a:defRPr lang="de-DE" sz="2000" b="0" kern="1200" dirty="0">
                <a:solidFill>
                  <a:schemeClr val="bg1">
                    <a:lumMod val="50000"/>
                  </a:schemeClr>
                </a:solidFill>
                <a:latin typeface="+mn-lt"/>
                <a:ea typeface="+mn-ea"/>
                <a:cs typeface="+mn-cs"/>
              </a:defRPr>
            </a:lvl1pPr>
          </a:lstStyle>
          <a:p>
            <a:r>
              <a:rPr lang="de-DE"/>
              <a:t>Click </a:t>
            </a:r>
            <a:r>
              <a:rPr lang="de-DE" err="1"/>
              <a:t>icon</a:t>
            </a:r>
            <a:r>
              <a:rPr lang="de-DE"/>
              <a:t> </a:t>
            </a:r>
            <a:r>
              <a:rPr lang="de-DE" err="1"/>
              <a:t>to</a:t>
            </a:r>
            <a:r>
              <a:rPr lang="de-DE"/>
              <a:t> </a:t>
            </a:r>
            <a:r>
              <a:rPr lang="de-DE" err="1"/>
              <a:t>insert</a:t>
            </a:r>
            <a:r>
              <a:rPr lang="de-DE"/>
              <a:t> </a:t>
            </a:r>
            <a:r>
              <a:rPr lang="de-DE" err="1"/>
              <a:t>picture</a:t>
            </a:r>
            <a:endParaRPr lang="de-DE"/>
          </a:p>
        </p:txBody>
      </p:sp>
      <p:sp>
        <p:nvSpPr>
          <p:cNvPr id="2" name="Titel 1">
            <a:extLst>
              <a:ext uri="{FF2B5EF4-FFF2-40B4-BE49-F238E27FC236}">
                <a16:creationId xmlns:a16="http://schemas.microsoft.com/office/drawing/2014/main" id="{123C336B-11A0-441A-8471-462C87B06F7A}"/>
              </a:ext>
            </a:extLst>
          </p:cNvPr>
          <p:cNvSpPr>
            <a:spLocks noGrp="1"/>
          </p:cNvSpPr>
          <p:nvPr>
            <p:ph type="title"/>
          </p:nvPr>
        </p:nvSpPr>
        <p:spPr>
          <a:xfrm>
            <a:off x="654380" y="215285"/>
            <a:ext cx="11129634" cy="720725"/>
          </a:xfrm>
        </p:spPr>
        <p:txBody>
          <a:bodyPr>
            <a:noAutofit/>
          </a:bodyPr>
          <a:lstStyle>
            <a:lvl1pPr marL="0" algn="l" defTabSz="914400" rtl="0" eaLnBrk="1" latinLnBrk="0" hangingPunct="1">
              <a:lnSpc>
                <a:spcPct val="90000"/>
              </a:lnSpc>
              <a:spcBef>
                <a:spcPct val="0"/>
              </a:spcBef>
              <a:buNone/>
              <a:defRPr lang="de-DE" sz="2800" b="1" kern="1200" dirty="0">
                <a:solidFill>
                  <a:schemeClr val="tx1"/>
                </a:solidFill>
                <a:latin typeface="+mj-lt"/>
                <a:ea typeface="+mj-ea"/>
                <a:cs typeface="+mj-cs"/>
              </a:defRPr>
            </a:lvl1pPr>
          </a:lstStyle>
          <a:p>
            <a:r>
              <a:rPr lang="de-DE"/>
              <a:t>Mastertitelformat bearbeiten</a:t>
            </a:r>
          </a:p>
        </p:txBody>
      </p:sp>
      <p:sp>
        <p:nvSpPr>
          <p:cNvPr id="3" name="Fußzeilenplatzhalter 2">
            <a:extLst>
              <a:ext uri="{FF2B5EF4-FFF2-40B4-BE49-F238E27FC236}">
                <a16:creationId xmlns:a16="http://schemas.microsoft.com/office/drawing/2014/main" id="{B8DAE122-6FB0-4565-A2BE-9478B73EEE0A}"/>
              </a:ext>
            </a:extLst>
          </p:cNvPr>
          <p:cNvSpPr>
            <a:spLocks noGrp="1"/>
          </p:cNvSpPr>
          <p:nvPr>
            <p:ph type="ftr" sz="quarter" idx="10"/>
          </p:nvPr>
        </p:nvSpPr>
        <p:spPr/>
        <p:txBody>
          <a:bodyPr/>
          <a:lstStyle/>
          <a:p>
            <a:r>
              <a:rPr lang="de-DE"/>
              <a:t>U Wahser: Impact mit Informatik, Mannheimer Informatik-Kolloquium</a:t>
            </a:r>
            <a:endParaRPr lang="en-US"/>
          </a:p>
        </p:txBody>
      </p:sp>
      <p:sp>
        <p:nvSpPr>
          <p:cNvPr id="4" name="Datumsplatzhalter 3">
            <a:extLst>
              <a:ext uri="{FF2B5EF4-FFF2-40B4-BE49-F238E27FC236}">
                <a16:creationId xmlns:a16="http://schemas.microsoft.com/office/drawing/2014/main" id="{235F3945-EBA7-4108-8BA9-A9016CDD1CD8}"/>
              </a:ext>
            </a:extLst>
          </p:cNvPr>
          <p:cNvSpPr>
            <a:spLocks noGrp="1"/>
          </p:cNvSpPr>
          <p:nvPr>
            <p:ph type="dt" sz="half" idx="11"/>
          </p:nvPr>
        </p:nvSpPr>
        <p:spPr/>
        <p:txBody>
          <a:bodyPr/>
          <a:lstStyle/>
          <a:p>
            <a:r>
              <a:rPr lang="en-US"/>
              <a:t>12/01/2022</a:t>
            </a:r>
            <a:endParaRPr lang="de-DE"/>
          </a:p>
        </p:txBody>
      </p:sp>
    </p:spTree>
    <p:extLst>
      <p:ext uri="{BB962C8B-B14F-4D97-AF65-F5344CB8AC3E}">
        <p14:creationId xmlns:p14="http://schemas.microsoft.com/office/powerpoint/2010/main" val="909009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Movie deutsch">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6156E54B-946E-451E-9539-77709177DB60}"/>
              </a:ext>
            </a:extLst>
          </p:cNvPr>
          <p:cNvSpPr>
            <a:spLocks noGrp="1"/>
          </p:cNvSpPr>
          <p:nvPr>
            <p:ph type="ftr" sz="quarter" idx="10"/>
          </p:nvPr>
        </p:nvSpPr>
        <p:spPr/>
        <p:txBody>
          <a:bodyPr/>
          <a:lstStyle/>
          <a:p>
            <a:r>
              <a:rPr lang="de-DE"/>
              <a:t>U Wahser: Impact mit Informatik, Mannheimer Informatik-Kolloquium</a:t>
            </a:r>
            <a:endParaRPr lang="en-US"/>
          </a:p>
        </p:txBody>
      </p:sp>
      <p:sp>
        <p:nvSpPr>
          <p:cNvPr id="4" name="Datumsplatzhalter 3">
            <a:extLst>
              <a:ext uri="{FF2B5EF4-FFF2-40B4-BE49-F238E27FC236}">
                <a16:creationId xmlns:a16="http://schemas.microsoft.com/office/drawing/2014/main" id="{C81EE57F-7724-49F0-99E0-19E93BF7DF5D}"/>
              </a:ext>
            </a:extLst>
          </p:cNvPr>
          <p:cNvSpPr>
            <a:spLocks noGrp="1"/>
          </p:cNvSpPr>
          <p:nvPr>
            <p:ph type="dt" sz="half" idx="11"/>
          </p:nvPr>
        </p:nvSpPr>
        <p:spPr/>
        <p:txBody>
          <a:bodyPr/>
          <a:lstStyle/>
          <a:p>
            <a:r>
              <a:rPr lang="en-US"/>
              <a:t>12/01/2022</a:t>
            </a:r>
            <a:endParaRPr lang="de-DE"/>
          </a:p>
        </p:txBody>
      </p:sp>
      <p:pic>
        <p:nvPicPr>
          <p:cNvPr id="5" name="2016_GIZ_Kurzfilm_deutsch_20MB">
            <a:hlinkClick r:id="" action="ppaction://media"/>
            <a:extLst>
              <a:ext uri="{FF2B5EF4-FFF2-40B4-BE49-F238E27FC236}">
                <a16:creationId xmlns:a16="http://schemas.microsoft.com/office/drawing/2014/main" id="{AEBB5B91-F699-4618-879A-E63606F332BE}"/>
              </a:ext>
            </a:extLst>
          </p:cNvPr>
          <p:cNvPicPr>
            <a:picLocks noChangeAspect="1"/>
          </p:cNvPicPr>
          <p:nvPr userDrawn="1">
            <a:videoFile r:link="rId2"/>
            <p:extLst>
              <p:ext uri="{DAA4B4D4-6D71-4841-9C94-3DE7FCFB9230}">
                <p14:media xmlns:p14="http://schemas.microsoft.com/office/powerpoint/2010/main" r:link="rId1"/>
              </p:ext>
            </p:extLst>
          </p:nvPr>
        </p:nvPicPr>
        <p:blipFill>
          <a:blip r:embed="rId4"/>
          <a:stretch>
            <a:fillRect/>
          </a:stretch>
        </p:blipFill>
        <p:spPr>
          <a:xfrm>
            <a:off x="1054453" y="457779"/>
            <a:ext cx="10156119" cy="5712817"/>
          </a:xfrm>
          <a:prstGeom prst="rect">
            <a:avLst/>
          </a:prstGeom>
        </p:spPr>
      </p:pic>
    </p:spTree>
    <p:extLst>
      <p:ext uri="{BB962C8B-B14F-4D97-AF65-F5344CB8AC3E}">
        <p14:creationId xmlns:p14="http://schemas.microsoft.com/office/powerpoint/2010/main" val="134347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 presetClass="mediacall" presetSubtype="0" fill="hold" nodeType="withEffect">
                                  <p:stCondLst>
                                    <p:cond delay="0"/>
                                  </p:stCondLst>
                                  <p:childTnLst>
                                    <p:cmd type="call" cmd="playFrom(0.0)">
                                      <p:cBhvr>
                                        <p:cTn id="9" dur="1344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vies deutsch">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178698A-9A81-4924-B19A-40D64FB6B765}"/>
              </a:ext>
            </a:extLst>
          </p:cNvPr>
          <p:cNvSpPr>
            <a:spLocks noGrp="1"/>
          </p:cNvSpPr>
          <p:nvPr>
            <p:ph type="ftr" sz="quarter" idx="10"/>
          </p:nvPr>
        </p:nvSpPr>
        <p:spPr/>
        <p:txBody>
          <a:bodyPr/>
          <a:lstStyle/>
          <a:p>
            <a:r>
              <a:rPr lang="de-DE"/>
              <a:t>U Wahser: Impact mit Informatik, Mannheimer Informatik-Kolloquium</a:t>
            </a:r>
            <a:endParaRPr lang="en-US"/>
          </a:p>
        </p:txBody>
      </p:sp>
      <p:sp>
        <p:nvSpPr>
          <p:cNvPr id="4" name="Datumsplatzhalter 3">
            <a:extLst>
              <a:ext uri="{FF2B5EF4-FFF2-40B4-BE49-F238E27FC236}">
                <a16:creationId xmlns:a16="http://schemas.microsoft.com/office/drawing/2014/main" id="{762335A3-5E4A-4A11-B5FD-963D4B56E959}"/>
              </a:ext>
            </a:extLst>
          </p:cNvPr>
          <p:cNvSpPr>
            <a:spLocks noGrp="1"/>
          </p:cNvSpPr>
          <p:nvPr>
            <p:ph type="dt" sz="half" idx="11"/>
          </p:nvPr>
        </p:nvSpPr>
        <p:spPr/>
        <p:txBody>
          <a:bodyPr/>
          <a:lstStyle/>
          <a:p>
            <a:r>
              <a:rPr lang="en-US"/>
              <a:t>12/01/2022</a:t>
            </a:r>
            <a:endParaRPr lang="de-DE"/>
          </a:p>
        </p:txBody>
      </p:sp>
      <p:sp>
        <p:nvSpPr>
          <p:cNvPr id="5" name="Textfeld 4">
            <a:extLst>
              <a:ext uri="{FF2B5EF4-FFF2-40B4-BE49-F238E27FC236}">
                <a16:creationId xmlns:a16="http://schemas.microsoft.com/office/drawing/2014/main" id="{B6D1206D-FA05-4335-AC25-3F05C287924E}"/>
              </a:ext>
            </a:extLst>
          </p:cNvPr>
          <p:cNvSpPr txBox="1"/>
          <p:nvPr userDrawn="1"/>
        </p:nvSpPr>
        <p:spPr>
          <a:xfrm>
            <a:off x="234950" y="1432876"/>
            <a:ext cx="2132734" cy="257369"/>
          </a:xfrm>
          <a:prstGeom prst="rect">
            <a:avLst/>
          </a:prstGeom>
          <a:noFill/>
        </p:spPr>
        <p:txBody>
          <a:bodyPr wrap="square" tIns="36000" bIns="36000" rtlCol="0">
            <a:spAutoFit/>
          </a:bodyPr>
          <a:lstStyle/>
          <a:p>
            <a:pPr algn="ctr"/>
            <a:r>
              <a:rPr lang="de-DE" sz="1200"/>
              <a:t>Jobs</a:t>
            </a:r>
          </a:p>
        </p:txBody>
      </p:sp>
      <p:sp>
        <p:nvSpPr>
          <p:cNvPr id="6" name="Textfeld 5">
            <a:extLst>
              <a:ext uri="{FF2B5EF4-FFF2-40B4-BE49-F238E27FC236}">
                <a16:creationId xmlns:a16="http://schemas.microsoft.com/office/drawing/2014/main" id="{17005BF7-9BF2-407D-BCC5-50FD9AC47A96}"/>
              </a:ext>
            </a:extLst>
          </p:cNvPr>
          <p:cNvSpPr txBox="1"/>
          <p:nvPr userDrawn="1"/>
        </p:nvSpPr>
        <p:spPr>
          <a:xfrm>
            <a:off x="9832254" y="1432876"/>
            <a:ext cx="2132734" cy="257369"/>
          </a:xfrm>
          <a:prstGeom prst="rect">
            <a:avLst/>
          </a:prstGeom>
          <a:noFill/>
        </p:spPr>
        <p:txBody>
          <a:bodyPr wrap="square" tIns="36000" bIns="36000" rtlCol="0">
            <a:spAutoFit/>
          </a:bodyPr>
          <a:lstStyle/>
          <a:p>
            <a:pPr algn="ctr"/>
            <a:r>
              <a:rPr lang="de-DE" sz="1200"/>
              <a:t>Jobchancen</a:t>
            </a:r>
          </a:p>
        </p:txBody>
      </p:sp>
      <p:sp>
        <p:nvSpPr>
          <p:cNvPr id="7" name="Textfeld 6">
            <a:extLst>
              <a:ext uri="{FF2B5EF4-FFF2-40B4-BE49-F238E27FC236}">
                <a16:creationId xmlns:a16="http://schemas.microsoft.com/office/drawing/2014/main" id="{4470A510-1BBD-4094-8E35-A8B5D8C8E2E0}"/>
              </a:ext>
            </a:extLst>
          </p:cNvPr>
          <p:cNvSpPr txBox="1"/>
          <p:nvPr userDrawn="1"/>
        </p:nvSpPr>
        <p:spPr>
          <a:xfrm>
            <a:off x="7432928" y="1432876"/>
            <a:ext cx="2132734" cy="257369"/>
          </a:xfrm>
          <a:prstGeom prst="rect">
            <a:avLst/>
          </a:prstGeom>
          <a:noFill/>
        </p:spPr>
        <p:txBody>
          <a:bodyPr wrap="square" tIns="36000" bIns="36000" rtlCol="0">
            <a:spAutoFit/>
          </a:bodyPr>
          <a:lstStyle/>
          <a:p>
            <a:pPr algn="ctr"/>
            <a:r>
              <a:rPr lang="de-DE" sz="1200"/>
              <a:t>Artenschutz</a:t>
            </a:r>
          </a:p>
        </p:txBody>
      </p:sp>
      <p:sp>
        <p:nvSpPr>
          <p:cNvPr id="8" name="Textfeld 7">
            <a:extLst>
              <a:ext uri="{FF2B5EF4-FFF2-40B4-BE49-F238E27FC236}">
                <a16:creationId xmlns:a16="http://schemas.microsoft.com/office/drawing/2014/main" id="{5747E3A1-BD43-492A-825B-35D77FCE1D09}"/>
              </a:ext>
            </a:extLst>
          </p:cNvPr>
          <p:cNvSpPr txBox="1"/>
          <p:nvPr userDrawn="1"/>
        </p:nvSpPr>
        <p:spPr>
          <a:xfrm>
            <a:off x="5033602" y="1432876"/>
            <a:ext cx="2132734" cy="257369"/>
          </a:xfrm>
          <a:prstGeom prst="rect">
            <a:avLst/>
          </a:prstGeom>
          <a:noFill/>
        </p:spPr>
        <p:txBody>
          <a:bodyPr wrap="square" tIns="36000" bIns="36000" rtlCol="0">
            <a:spAutoFit/>
          </a:bodyPr>
          <a:lstStyle/>
          <a:p>
            <a:pPr algn="ctr"/>
            <a:r>
              <a:rPr lang="de-DE" sz="1200"/>
              <a:t>Wald</a:t>
            </a:r>
          </a:p>
        </p:txBody>
      </p:sp>
      <p:sp>
        <p:nvSpPr>
          <p:cNvPr id="9" name="Textfeld 8">
            <a:extLst>
              <a:ext uri="{FF2B5EF4-FFF2-40B4-BE49-F238E27FC236}">
                <a16:creationId xmlns:a16="http://schemas.microsoft.com/office/drawing/2014/main" id="{723B87C2-9987-4A6B-9879-530E95FED23D}"/>
              </a:ext>
            </a:extLst>
          </p:cNvPr>
          <p:cNvSpPr txBox="1"/>
          <p:nvPr userDrawn="1"/>
        </p:nvSpPr>
        <p:spPr>
          <a:xfrm>
            <a:off x="2634276" y="1432876"/>
            <a:ext cx="2132734" cy="257369"/>
          </a:xfrm>
          <a:prstGeom prst="rect">
            <a:avLst/>
          </a:prstGeom>
          <a:noFill/>
        </p:spPr>
        <p:txBody>
          <a:bodyPr wrap="square" tIns="36000" bIns="36000" rtlCol="0">
            <a:spAutoFit/>
          </a:bodyPr>
          <a:lstStyle/>
          <a:p>
            <a:pPr algn="ctr"/>
            <a:r>
              <a:rPr lang="de-DE" sz="1200"/>
              <a:t>Schutzgebiete</a:t>
            </a:r>
          </a:p>
        </p:txBody>
      </p:sp>
      <p:sp>
        <p:nvSpPr>
          <p:cNvPr id="10" name="Textfeld 9">
            <a:extLst>
              <a:ext uri="{FF2B5EF4-FFF2-40B4-BE49-F238E27FC236}">
                <a16:creationId xmlns:a16="http://schemas.microsoft.com/office/drawing/2014/main" id="{521C357E-85BC-4DCF-93D1-FCE4E973F0CA}"/>
              </a:ext>
            </a:extLst>
          </p:cNvPr>
          <p:cNvSpPr txBox="1"/>
          <p:nvPr userDrawn="1"/>
        </p:nvSpPr>
        <p:spPr>
          <a:xfrm>
            <a:off x="234950" y="2999887"/>
            <a:ext cx="2132734" cy="257369"/>
          </a:xfrm>
          <a:prstGeom prst="rect">
            <a:avLst/>
          </a:prstGeom>
          <a:noFill/>
        </p:spPr>
        <p:txBody>
          <a:bodyPr wrap="square" tIns="36000" bIns="36000" rtlCol="0">
            <a:spAutoFit/>
          </a:bodyPr>
          <a:lstStyle/>
          <a:p>
            <a:pPr algn="ctr"/>
            <a:r>
              <a:rPr lang="de-DE" sz="1200"/>
              <a:t>Arbeitsbedingungen</a:t>
            </a:r>
          </a:p>
        </p:txBody>
      </p:sp>
      <p:sp>
        <p:nvSpPr>
          <p:cNvPr id="11" name="Textfeld 10">
            <a:extLst>
              <a:ext uri="{FF2B5EF4-FFF2-40B4-BE49-F238E27FC236}">
                <a16:creationId xmlns:a16="http://schemas.microsoft.com/office/drawing/2014/main" id="{994229DF-C246-459A-B743-12DBD2AF12A2}"/>
              </a:ext>
            </a:extLst>
          </p:cNvPr>
          <p:cNvSpPr txBox="1"/>
          <p:nvPr userDrawn="1"/>
        </p:nvSpPr>
        <p:spPr>
          <a:xfrm>
            <a:off x="9832254" y="2999887"/>
            <a:ext cx="2132734" cy="257369"/>
          </a:xfrm>
          <a:prstGeom prst="rect">
            <a:avLst/>
          </a:prstGeom>
          <a:noFill/>
        </p:spPr>
        <p:txBody>
          <a:bodyPr wrap="square" tIns="36000" bIns="36000" rtlCol="0">
            <a:spAutoFit/>
          </a:bodyPr>
          <a:lstStyle/>
          <a:p>
            <a:pPr algn="ctr"/>
            <a:r>
              <a:rPr lang="de-DE" sz="1200"/>
              <a:t>Energie</a:t>
            </a:r>
          </a:p>
        </p:txBody>
      </p:sp>
      <p:sp>
        <p:nvSpPr>
          <p:cNvPr id="12" name="Textfeld 11">
            <a:extLst>
              <a:ext uri="{FF2B5EF4-FFF2-40B4-BE49-F238E27FC236}">
                <a16:creationId xmlns:a16="http://schemas.microsoft.com/office/drawing/2014/main" id="{0CDA68BE-C06B-4975-8E29-1E4490E025E3}"/>
              </a:ext>
            </a:extLst>
          </p:cNvPr>
          <p:cNvSpPr txBox="1"/>
          <p:nvPr userDrawn="1"/>
        </p:nvSpPr>
        <p:spPr>
          <a:xfrm>
            <a:off x="7432928" y="2999887"/>
            <a:ext cx="2132734" cy="257369"/>
          </a:xfrm>
          <a:prstGeom prst="rect">
            <a:avLst/>
          </a:prstGeom>
          <a:noFill/>
        </p:spPr>
        <p:txBody>
          <a:bodyPr wrap="square" tIns="36000" bIns="36000" rtlCol="0">
            <a:spAutoFit/>
          </a:bodyPr>
          <a:lstStyle/>
          <a:p>
            <a:pPr algn="ctr"/>
            <a:r>
              <a:rPr lang="de-DE" sz="1200"/>
              <a:t>Einkommen</a:t>
            </a:r>
          </a:p>
        </p:txBody>
      </p:sp>
      <p:sp>
        <p:nvSpPr>
          <p:cNvPr id="13" name="Textfeld 12">
            <a:extLst>
              <a:ext uri="{FF2B5EF4-FFF2-40B4-BE49-F238E27FC236}">
                <a16:creationId xmlns:a16="http://schemas.microsoft.com/office/drawing/2014/main" id="{B73BD758-6B41-4964-B2E3-64A295A90826}"/>
              </a:ext>
            </a:extLst>
          </p:cNvPr>
          <p:cNvSpPr txBox="1"/>
          <p:nvPr userDrawn="1"/>
        </p:nvSpPr>
        <p:spPr>
          <a:xfrm>
            <a:off x="5033602" y="2999887"/>
            <a:ext cx="2132734" cy="257369"/>
          </a:xfrm>
          <a:prstGeom prst="rect">
            <a:avLst/>
          </a:prstGeom>
          <a:noFill/>
        </p:spPr>
        <p:txBody>
          <a:bodyPr wrap="square" tIns="36000" bIns="36000" rtlCol="0">
            <a:spAutoFit/>
          </a:bodyPr>
          <a:lstStyle/>
          <a:p>
            <a:pPr algn="ctr"/>
            <a:r>
              <a:rPr lang="de-DE" sz="1200"/>
              <a:t>Strom</a:t>
            </a:r>
          </a:p>
        </p:txBody>
      </p:sp>
      <p:sp>
        <p:nvSpPr>
          <p:cNvPr id="14" name="Textfeld 13">
            <a:extLst>
              <a:ext uri="{FF2B5EF4-FFF2-40B4-BE49-F238E27FC236}">
                <a16:creationId xmlns:a16="http://schemas.microsoft.com/office/drawing/2014/main" id="{7AC41D10-BBED-47B4-B561-C51CE46877E2}"/>
              </a:ext>
            </a:extLst>
          </p:cNvPr>
          <p:cNvSpPr txBox="1"/>
          <p:nvPr userDrawn="1"/>
        </p:nvSpPr>
        <p:spPr>
          <a:xfrm>
            <a:off x="2634276" y="2999887"/>
            <a:ext cx="2132734" cy="257369"/>
          </a:xfrm>
          <a:prstGeom prst="rect">
            <a:avLst/>
          </a:prstGeom>
          <a:noFill/>
        </p:spPr>
        <p:txBody>
          <a:bodyPr wrap="square" tIns="36000" bIns="36000" rtlCol="0">
            <a:spAutoFit/>
          </a:bodyPr>
          <a:lstStyle/>
          <a:p>
            <a:pPr algn="ctr"/>
            <a:r>
              <a:rPr lang="de-DE" sz="1200"/>
              <a:t>Ölverzicht</a:t>
            </a:r>
          </a:p>
        </p:txBody>
      </p:sp>
      <p:sp>
        <p:nvSpPr>
          <p:cNvPr id="15" name="Textfeld 14">
            <a:extLst>
              <a:ext uri="{FF2B5EF4-FFF2-40B4-BE49-F238E27FC236}">
                <a16:creationId xmlns:a16="http://schemas.microsoft.com/office/drawing/2014/main" id="{6615705A-4FC7-492F-B181-5E629A87B11F}"/>
              </a:ext>
            </a:extLst>
          </p:cNvPr>
          <p:cNvSpPr txBox="1"/>
          <p:nvPr userDrawn="1"/>
        </p:nvSpPr>
        <p:spPr>
          <a:xfrm>
            <a:off x="234950" y="4574687"/>
            <a:ext cx="2132734" cy="257369"/>
          </a:xfrm>
          <a:prstGeom prst="rect">
            <a:avLst/>
          </a:prstGeom>
          <a:noFill/>
        </p:spPr>
        <p:txBody>
          <a:bodyPr wrap="square" tIns="36000" bIns="36000" rtlCol="0">
            <a:spAutoFit/>
          </a:bodyPr>
          <a:lstStyle/>
          <a:p>
            <a:pPr algn="ctr"/>
            <a:r>
              <a:rPr lang="de-DE" sz="1200"/>
              <a:t>Flüchtlinge</a:t>
            </a:r>
          </a:p>
        </p:txBody>
      </p:sp>
      <p:sp>
        <p:nvSpPr>
          <p:cNvPr id="16" name="Textfeld 15">
            <a:extLst>
              <a:ext uri="{FF2B5EF4-FFF2-40B4-BE49-F238E27FC236}">
                <a16:creationId xmlns:a16="http://schemas.microsoft.com/office/drawing/2014/main" id="{3A31FF55-10C3-417E-B39A-10A6B9C7F185}"/>
              </a:ext>
            </a:extLst>
          </p:cNvPr>
          <p:cNvSpPr txBox="1"/>
          <p:nvPr userDrawn="1"/>
        </p:nvSpPr>
        <p:spPr>
          <a:xfrm>
            <a:off x="9832254" y="4574687"/>
            <a:ext cx="2132734" cy="257369"/>
          </a:xfrm>
          <a:prstGeom prst="rect">
            <a:avLst/>
          </a:prstGeom>
          <a:noFill/>
        </p:spPr>
        <p:txBody>
          <a:bodyPr wrap="square" tIns="36000" bIns="36000" rtlCol="0">
            <a:spAutoFit/>
          </a:bodyPr>
          <a:lstStyle/>
          <a:p>
            <a:pPr algn="ctr"/>
            <a:r>
              <a:rPr lang="de-DE" sz="1200"/>
              <a:t>Sanitäreinrichtungen</a:t>
            </a:r>
          </a:p>
        </p:txBody>
      </p:sp>
      <p:sp>
        <p:nvSpPr>
          <p:cNvPr id="17" name="Textfeld 16">
            <a:extLst>
              <a:ext uri="{FF2B5EF4-FFF2-40B4-BE49-F238E27FC236}">
                <a16:creationId xmlns:a16="http://schemas.microsoft.com/office/drawing/2014/main" id="{F163EA1E-4B32-4144-A41E-A881812CFF5E}"/>
              </a:ext>
            </a:extLst>
          </p:cNvPr>
          <p:cNvSpPr txBox="1"/>
          <p:nvPr userDrawn="1"/>
        </p:nvSpPr>
        <p:spPr>
          <a:xfrm>
            <a:off x="7432928" y="4574687"/>
            <a:ext cx="2132734" cy="257369"/>
          </a:xfrm>
          <a:prstGeom prst="rect">
            <a:avLst/>
          </a:prstGeom>
          <a:noFill/>
        </p:spPr>
        <p:txBody>
          <a:bodyPr wrap="square" tIns="36000" bIns="36000" rtlCol="0">
            <a:spAutoFit/>
          </a:bodyPr>
          <a:lstStyle/>
          <a:p>
            <a:pPr algn="ctr"/>
            <a:r>
              <a:rPr lang="de-DE" sz="1200"/>
              <a:t>Schulbildung</a:t>
            </a:r>
          </a:p>
        </p:txBody>
      </p:sp>
      <p:sp>
        <p:nvSpPr>
          <p:cNvPr id="18" name="Textfeld 17">
            <a:extLst>
              <a:ext uri="{FF2B5EF4-FFF2-40B4-BE49-F238E27FC236}">
                <a16:creationId xmlns:a16="http://schemas.microsoft.com/office/drawing/2014/main" id="{14911DF6-FAD7-469E-8669-C669629F96ED}"/>
              </a:ext>
            </a:extLst>
          </p:cNvPr>
          <p:cNvSpPr txBox="1"/>
          <p:nvPr userDrawn="1"/>
        </p:nvSpPr>
        <p:spPr>
          <a:xfrm>
            <a:off x="5033602" y="4574687"/>
            <a:ext cx="2132734" cy="257369"/>
          </a:xfrm>
          <a:prstGeom prst="rect">
            <a:avLst/>
          </a:prstGeom>
          <a:noFill/>
        </p:spPr>
        <p:txBody>
          <a:bodyPr wrap="square" tIns="36000" bIns="36000" rtlCol="0">
            <a:spAutoFit/>
          </a:bodyPr>
          <a:lstStyle/>
          <a:p>
            <a:pPr algn="ctr"/>
            <a:r>
              <a:rPr lang="de-DE" sz="1200"/>
              <a:t>Hunger</a:t>
            </a:r>
          </a:p>
        </p:txBody>
      </p:sp>
      <p:sp>
        <p:nvSpPr>
          <p:cNvPr id="19" name="Textfeld 18">
            <a:extLst>
              <a:ext uri="{FF2B5EF4-FFF2-40B4-BE49-F238E27FC236}">
                <a16:creationId xmlns:a16="http://schemas.microsoft.com/office/drawing/2014/main" id="{0FBA0B0E-4AB2-4F2C-9139-428E1C03FFC1}"/>
              </a:ext>
            </a:extLst>
          </p:cNvPr>
          <p:cNvSpPr txBox="1"/>
          <p:nvPr userDrawn="1"/>
        </p:nvSpPr>
        <p:spPr>
          <a:xfrm>
            <a:off x="2634276" y="4574687"/>
            <a:ext cx="2132734" cy="257369"/>
          </a:xfrm>
          <a:prstGeom prst="rect">
            <a:avLst/>
          </a:prstGeom>
          <a:noFill/>
        </p:spPr>
        <p:txBody>
          <a:bodyPr wrap="square" tIns="36000" bIns="36000" rtlCol="0">
            <a:spAutoFit/>
          </a:bodyPr>
          <a:lstStyle/>
          <a:p>
            <a:pPr algn="ctr"/>
            <a:r>
              <a:rPr lang="de-DE" sz="1200"/>
              <a:t>Nachhaltige Bewirtschaftung</a:t>
            </a:r>
          </a:p>
        </p:txBody>
      </p:sp>
      <p:sp>
        <p:nvSpPr>
          <p:cNvPr id="20" name="Textfeld 19">
            <a:extLst>
              <a:ext uri="{FF2B5EF4-FFF2-40B4-BE49-F238E27FC236}">
                <a16:creationId xmlns:a16="http://schemas.microsoft.com/office/drawing/2014/main" id="{A6CB2257-EDB0-4719-9F1D-E37F8D597C1A}"/>
              </a:ext>
            </a:extLst>
          </p:cNvPr>
          <p:cNvSpPr txBox="1"/>
          <p:nvPr userDrawn="1"/>
        </p:nvSpPr>
        <p:spPr>
          <a:xfrm>
            <a:off x="234950" y="6149487"/>
            <a:ext cx="2132734" cy="257369"/>
          </a:xfrm>
          <a:prstGeom prst="rect">
            <a:avLst/>
          </a:prstGeom>
          <a:noFill/>
        </p:spPr>
        <p:txBody>
          <a:bodyPr wrap="square" tIns="36000" bIns="36000" rtlCol="0">
            <a:spAutoFit/>
          </a:bodyPr>
          <a:lstStyle/>
          <a:p>
            <a:pPr algn="ctr"/>
            <a:r>
              <a:rPr lang="de-DE" sz="1200"/>
              <a:t>Mitbestimmung</a:t>
            </a:r>
          </a:p>
        </p:txBody>
      </p:sp>
      <p:sp>
        <p:nvSpPr>
          <p:cNvPr id="21" name="Textfeld 20">
            <a:extLst>
              <a:ext uri="{FF2B5EF4-FFF2-40B4-BE49-F238E27FC236}">
                <a16:creationId xmlns:a16="http://schemas.microsoft.com/office/drawing/2014/main" id="{5ADF7AD8-1679-4644-BE06-B606FC9D0681}"/>
              </a:ext>
            </a:extLst>
          </p:cNvPr>
          <p:cNvSpPr txBox="1"/>
          <p:nvPr userDrawn="1"/>
        </p:nvSpPr>
        <p:spPr>
          <a:xfrm>
            <a:off x="9832254" y="6149487"/>
            <a:ext cx="2132734" cy="257369"/>
          </a:xfrm>
          <a:prstGeom prst="rect">
            <a:avLst/>
          </a:prstGeom>
          <a:noFill/>
        </p:spPr>
        <p:txBody>
          <a:bodyPr wrap="square" tIns="36000" bIns="36000" rtlCol="0">
            <a:spAutoFit/>
          </a:bodyPr>
          <a:lstStyle/>
          <a:p>
            <a:pPr algn="ctr"/>
            <a:r>
              <a:rPr lang="de-DE" sz="1200"/>
              <a:t>Krankenversicherung</a:t>
            </a:r>
          </a:p>
        </p:txBody>
      </p:sp>
      <p:sp>
        <p:nvSpPr>
          <p:cNvPr id="22" name="Textfeld 21">
            <a:extLst>
              <a:ext uri="{FF2B5EF4-FFF2-40B4-BE49-F238E27FC236}">
                <a16:creationId xmlns:a16="http://schemas.microsoft.com/office/drawing/2014/main" id="{8DAEA68D-78A0-4FD2-99E7-6BFA2CAC85C8}"/>
              </a:ext>
            </a:extLst>
          </p:cNvPr>
          <p:cNvSpPr txBox="1"/>
          <p:nvPr userDrawn="1"/>
        </p:nvSpPr>
        <p:spPr>
          <a:xfrm>
            <a:off x="7432928" y="6149487"/>
            <a:ext cx="2132734" cy="257369"/>
          </a:xfrm>
          <a:prstGeom prst="rect">
            <a:avLst/>
          </a:prstGeom>
          <a:noFill/>
        </p:spPr>
        <p:txBody>
          <a:bodyPr wrap="square" tIns="36000" bIns="36000" rtlCol="0">
            <a:spAutoFit/>
          </a:bodyPr>
          <a:lstStyle/>
          <a:p>
            <a:pPr algn="ctr"/>
            <a:r>
              <a:rPr lang="de-DE" sz="1200"/>
              <a:t>Gesundheitsleistungen</a:t>
            </a:r>
          </a:p>
        </p:txBody>
      </p:sp>
      <p:sp>
        <p:nvSpPr>
          <p:cNvPr id="23" name="Textfeld 22">
            <a:extLst>
              <a:ext uri="{FF2B5EF4-FFF2-40B4-BE49-F238E27FC236}">
                <a16:creationId xmlns:a16="http://schemas.microsoft.com/office/drawing/2014/main" id="{7B74B75D-6BB9-42DB-AD04-3461EC57AE36}"/>
              </a:ext>
            </a:extLst>
          </p:cNvPr>
          <p:cNvSpPr txBox="1"/>
          <p:nvPr userDrawn="1"/>
        </p:nvSpPr>
        <p:spPr>
          <a:xfrm>
            <a:off x="5033602" y="6149487"/>
            <a:ext cx="2132734" cy="257369"/>
          </a:xfrm>
          <a:prstGeom prst="rect">
            <a:avLst/>
          </a:prstGeom>
          <a:noFill/>
        </p:spPr>
        <p:txBody>
          <a:bodyPr wrap="square" tIns="36000" bIns="36000" rtlCol="0">
            <a:spAutoFit/>
          </a:bodyPr>
          <a:lstStyle/>
          <a:p>
            <a:pPr algn="ctr"/>
            <a:r>
              <a:rPr lang="de-DE" sz="1200"/>
              <a:t>Bürgernähe</a:t>
            </a:r>
          </a:p>
        </p:txBody>
      </p:sp>
      <p:sp>
        <p:nvSpPr>
          <p:cNvPr id="24" name="Textfeld 23">
            <a:extLst>
              <a:ext uri="{FF2B5EF4-FFF2-40B4-BE49-F238E27FC236}">
                <a16:creationId xmlns:a16="http://schemas.microsoft.com/office/drawing/2014/main" id="{E56F6A51-04A7-431C-95A8-E64504B22E1B}"/>
              </a:ext>
            </a:extLst>
          </p:cNvPr>
          <p:cNvSpPr txBox="1"/>
          <p:nvPr userDrawn="1"/>
        </p:nvSpPr>
        <p:spPr>
          <a:xfrm>
            <a:off x="2634276" y="6149487"/>
            <a:ext cx="2132734" cy="257369"/>
          </a:xfrm>
          <a:prstGeom prst="rect">
            <a:avLst/>
          </a:prstGeom>
          <a:noFill/>
        </p:spPr>
        <p:txBody>
          <a:bodyPr wrap="square" tIns="36000" bIns="36000" rtlCol="0">
            <a:spAutoFit/>
          </a:bodyPr>
          <a:lstStyle/>
          <a:p>
            <a:pPr algn="ctr"/>
            <a:r>
              <a:rPr lang="de-DE" sz="1200"/>
              <a:t>Trinkwasser</a:t>
            </a:r>
          </a:p>
        </p:txBody>
      </p:sp>
      <p:pic>
        <p:nvPicPr>
          <p:cNvPr id="25" name="Grafik 24">
            <a:hlinkClick r:id="rId2" action="ppaction://hlinkpres?slideindex=1&amp;slidetitle="/>
            <a:extLst>
              <a:ext uri="{FF2B5EF4-FFF2-40B4-BE49-F238E27FC236}">
                <a16:creationId xmlns:a16="http://schemas.microsoft.com/office/drawing/2014/main" id="{16C39102-C3A4-4D53-A3EC-A5BD7D05EA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 y="225424"/>
            <a:ext cx="2133600" cy="1200150"/>
          </a:xfrm>
          <a:prstGeom prst="rect">
            <a:avLst/>
          </a:prstGeom>
        </p:spPr>
      </p:pic>
      <p:pic>
        <p:nvPicPr>
          <p:cNvPr id="26" name="Grafik 25">
            <a:hlinkClick r:id="rId4" action="ppaction://hlinkpres?slideindex=1&amp;slidetitle="/>
            <a:extLst>
              <a:ext uri="{FF2B5EF4-FFF2-40B4-BE49-F238E27FC236}">
                <a16:creationId xmlns:a16="http://schemas.microsoft.com/office/drawing/2014/main" id="{57CF7036-F813-40A1-9E2E-ABACA3F037C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634276" y="225424"/>
            <a:ext cx="2133600" cy="1200150"/>
          </a:xfrm>
          <a:prstGeom prst="rect">
            <a:avLst/>
          </a:prstGeom>
        </p:spPr>
      </p:pic>
      <p:pic>
        <p:nvPicPr>
          <p:cNvPr id="27" name="Grafik 26">
            <a:hlinkClick r:id="rId6" action="ppaction://hlinkpres?slideindex=1&amp;slidetitle="/>
            <a:extLst>
              <a:ext uri="{FF2B5EF4-FFF2-40B4-BE49-F238E27FC236}">
                <a16:creationId xmlns:a16="http://schemas.microsoft.com/office/drawing/2014/main" id="{7912ACEE-CCB0-464A-9387-6330900DB13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033602" y="225424"/>
            <a:ext cx="2133600" cy="1200150"/>
          </a:xfrm>
          <a:prstGeom prst="rect">
            <a:avLst/>
          </a:prstGeom>
        </p:spPr>
      </p:pic>
      <p:pic>
        <p:nvPicPr>
          <p:cNvPr id="28" name="Grafik 27">
            <a:hlinkClick r:id="rId8" action="ppaction://hlinkpres?slideindex=1&amp;slidetitle="/>
            <a:extLst>
              <a:ext uri="{FF2B5EF4-FFF2-40B4-BE49-F238E27FC236}">
                <a16:creationId xmlns:a16="http://schemas.microsoft.com/office/drawing/2014/main" id="{96EF09DB-910E-40B0-A04E-CC96109F2E9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432928" y="225424"/>
            <a:ext cx="2133600" cy="1200150"/>
          </a:xfrm>
          <a:prstGeom prst="rect">
            <a:avLst/>
          </a:prstGeom>
        </p:spPr>
      </p:pic>
      <p:pic>
        <p:nvPicPr>
          <p:cNvPr id="29" name="Grafik 28">
            <a:hlinkClick r:id="rId10" action="ppaction://hlinkpres?slideindex=1&amp;slidetitle="/>
            <a:extLst>
              <a:ext uri="{FF2B5EF4-FFF2-40B4-BE49-F238E27FC236}">
                <a16:creationId xmlns:a16="http://schemas.microsoft.com/office/drawing/2014/main" id="{33E2B69F-172A-4E8B-9151-833F5F05915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832254" y="225424"/>
            <a:ext cx="2133600" cy="1200150"/>
          </a:xfrm>
          <a:prstGeom prst="rect">
            <a:avLst/>
          </a:prstGeom>
        </p:spPr>
      </p:pic>
      <p:pic>
        <p:nvPicPr>
          <p:cNvPr id="30" name="Grafik 29">
            <a:hlinkClick r:id="rId12" action="ppaction://hlinkpres?slideindex=1&amp;slidetitle="/>
            <a:extLst>
              <a:ext uri="{FF2B5EF4-FFF2-40B4-BE49-F238E27FC236}">
                <a16:creationId xmlns:a16="http://schemas.microsoft.com/office/drawing/2014/main" id="{96100F2C-B59A-4986-A2C8-A6BA61B672B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34950" y="1800224"/>
            <a:ext cx="2133600" cy="1200150"/>
          </a:xfrm>
          <a:prstGeom prst="rect">
            <a:avLst/>
          </a:prstGeom>
        </p:spPr>
      </p:pic>
      <p:pic>
        <p:nvPicPr>
          <p:cNvPr id="31" name="Grafik 30">
            <a:hlinkClick r:id="rId14" action="ppaction://hlinkpres?slideindex=1&amp;slidetitle="/>
            <a:extLst>
              <a:ext uri="{FF2B5EF4-FFF2-40B4-BE49-F238E27FC236}">
                <a16:creationId xmlns:a16="http://schemas.microsoft.com/office/drawing/2014/main" id="{70A66EDE-B0FA-45C1-85A5-89382CB2F865}"/>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34276" y="1799737"/>
            <a:ext cx="2133600" cy="1200150"/>
          </a:xfrm>
          <a:prstGeom prst="rect">
            <a:avLst/>
          </a:prstGeom>
        </p:spPr>
      </p:pic>
      <p:pic>
        <p:nvPicPr>
          <p:cNvPr id="32" name="Grafik 31">
            <a:hlinkClick r:id="rId16" action="ppaction://hlinkpres?slideindex=1&amp;slidetitle="/>
            <a:extLst>
              <a:ext uri="{FF2B5EF4-FFF2-40B4-BE49-F238E27FC236}">
                <a16:creationId xmlns:a16="http://schemas.microsoft.com/office/drawing/2014/main" id="{0D27D389-2CD1-4442-B01A-12D2F1C4F9B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033602" y="1800224"/>
            <a:ext cx="2133600" cy="1200150"/>
          </a:xfrm>
          <a:prstGeom prst="rect">
            <a:avLst/>
          </a:prstGeom>
        </p:spPr>
      </p:pic>
      <p:pic>
        <p:nvPicPr>
          <p:cNvPr id="33" name="Grafik 32">
            <a:hlinkClick r:id="rId18" action="ppaction://hlinkpres?slideindex=1&amp;slidetitle="/>
            <a:extLst>
              <a:ext uri="{FF2B5EF4-FFF2-40B4-BE49-F238E27FC236}">
                <a16:creationId xmlns:a16="http://schemas.microsoft.com/office/drawing/2014/main" id="{D36416B0-0A1C-40AA-8C3E-2BB72835992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432928" y="1800224"/>
            <a:ext cx="2133600" cy="1200150"/>
          </a:xfrm>
          <a:prstGeom prst="rect">
            <a:avLst/>
          </a:prstGeom>
        </p:spPr>
      </p:pic>
      <p:pic>
        <p:nvPicPr>
          <p:cNvPr id="34" name="Grafik 33">
            <a:hlinkClick r:id="rId20" action="ppaction://hlinkpres?slideindex=1&amp;slidetitle="/>
            <a:extLst>
              <a:ext uri="{FF2B5EF4-FFF2-40B4-BE49-F238E27FC236}">
                <a16:creationId xmlns:a16="http://schemas.microsoft.com/office/drawing/2014/main" id="{F03B4839-F52D-4954-B1AF-38DE834300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9832254" y="1800224"/>
            <a:ext cx="2133600" cy="1200150"/>
          </a:xfrm>
          <a:prstGeom prst="rect">
            <a:avLst/>
          </a:prstGeom>
        </p:spPr>
      </p:pic>
      <p:pic>
        <p:nvPicPr>
          <p:cNvPr id="35" name="Grafik 34">
            <a:hlinkClick r:id="rId22" action="ppaction://hlinkpres?slideindex=1&amp;slidetitle="/>
            <a:extLst>
              <a:ext uri="{FF2B5EF4-FFF2-40B4-BE49-F238E27FC236}">
                <a16:creationId xmlns:a16="http://schemas.microsoft.com/office/drawing/2014/main" id="{19B4DEA3-361A-43BF-BA30-D44A90B3CB54}"/>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34950" y="3375024"/>
            <a:ext cx="2133600" cy="1200150"/>
          </a:xfrm>
          <a:prstGeom prst="rect">
            <a:avLst/>
          </a:prstGeom>
        </p:spPr>
      </p:pic>
      <p:pic>
        <p:nvPicPr>
          <p:cNvPr id="36" name="Grafik 35">
            <a:hlinkClick r:id="rId24" action="ppaction://hlinkpres?slideindex=1&amp;slidetitle="/>
            <a:extLst>
              <a:ext uri="{FF2B5EF4-FFF2-40B4-BE49-F238E27FC236}">
                <a16:creationId xmlns:a16="http://schemas.microsoft.com/office/drawing/2014/main" id="{13E3FCB1-E683-406A-96E2-731F73344DE6}"/>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634276" y="3375024"/>
            <a:ext cx="2133600" cy="1200150"/>
          </a:xfrm>
          <a:prstGeom prst="rect">
            <a:avLst/>
          </a:prstGeom>
        </p:spPr>
      </p:pic>
      <p:pic>
        <p:nvPicPr>
          <p:cNvPr id="37" name="Grafik 36">
            <a:hlinkClick r:id="rId26" action="ppaction://hlinkpres?slideindex=1&amp;slidetitle="/>
            <a:extLst>
              <a:ext uri="{FF2B5EF4-FFF2-40B4-BE49-F238E27FC236}">
                <a16:creationId xmlns:a16="http://schemas.microsoft.com/office/drawing/2014/main" id="{36364EB8-6C63-4DE6-B542-6A666C8858A3}"/>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5033602" y="3375024"/>
            <a:ext cx="2133600" cy="1200150"/>
          </a:xfrm>
          <a:prstGeom prst="rect">
            <a:avLst/>
          </a:prstGeom>
        </p:spPr>
      </p:pic>
      <p:pic>
        <p:nvPicPr>
          <p:cNvPr id="38" name="Grafik 37">
            <a:hlinkClick r:id="rId28" action="ppaction://hlinkpres?slideindex=1&amp;slidetitle="/>
            <a:extLst>
              <a:ext uri="{FF2B5EF4-FFF2-40B4-BE49-F238E27FC236}">
                <a16:creationId xmlns:a16="http://schemas.microsoft.com/office/drawing/2014/main" id="{888053BD-EED9-49AE-B3CC-2A3F40713018}"/>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7432928" y="3375024"/>
            <a:ext cx="2133600" cy="1200150"/>
          </a:xfrm>
          <a:prstGeom prst="rect">
            <a:avLst/>
          </a:prstGeom>
        </p:spPr>
      </p:pic>
      <p:pic>
        <p:nvPicPr>
          <p:cNvPr id="39" name="Grafik 38">
            <a:hlinkClick r:id="rId30" action="ppaction://hlinkpres?slideindex=1&amp;slidetitle="/>
            <a:extLst>
              <a:ext uri="{FF2B5EF4-FFF2-40B4-BE49-F238E27FC236}">
                <a16:creationId xmlns:a16="http://schemas.microsoft.com/office/drawing/2014/main" id="{5B883E12-0F75-45B7-A2C6-2180A8BF4615}"/>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9832254" y="3375024"/>
            <a:ext cx="2133600" cy="1200150"/>
          </a:xfrm>
          <a:prstGeom prst="rect">
            <a:avLst/>
          </a:prstGeom>
        </p:spPr>
      </p:pic>
      <p:pic>
        <p:nvPicPr>
          <p:cNvPr id="40" name="Grafik 39">
            <a:hlinkClick r:id="rId32" action="ppaction://hlinkpres?slideindex=1&amp;slidetitle="/>
            <a:extLst>
              <a:ext uri="{FF2B5EF4-FFF2-40B4-BE49-F238E27FC236}">
                <a16:creationId xmlns:a16="http://schemas.microsoft.com/office/drawing/2014/main" id="{5E441524-C0E8-4608-888E-0D7968C4587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234950" y="4949824"/>
            <a:ext cx="2133600" cy="1200150"/>
          </a:xfrm>
          <a:prstGeom prst="rect">
            <a:avLst/>
          </a:prstGeom>
        </p:spPr>
      </p:pic>
      <p:pic>
        <p:nvPicPr>
          <p:cNvPr id="41" name="Grafik 40">
            <a:hlinkClick r:id="rId34" action="ppaction://hlinkpres?slideindex=1&amp;slidetitle="/>
            <a:extLst>
              <a:ext uri="{FF2B5EF4-FFF2-40B4-BE49-F238E27FC236}">
                <a16:creationId xmlns:a16="http://schemas.microsoft.com/office/drawing/2014/main" id="{14079DEF-DEEC-4C14-9100-561CEC3BD4B2}"/>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2634276" y="4949824"/>
            <a:ext cx="2133600" cy="1200150"/>
          </a:xfrm>
          <a:prstGeom prst="rect">
            <a:avLst/>
          </a:prstGeom>
        </p:spPr>
      </p:pic>
      <p:pic>
        <p:nvPicPr>
          <p:cNvPr id="42" name="Grafik 41">
            <a:hlinkClick r:id="rId36" action="ppaction://hlinkpres?slideindex=1&amp;slidetitle="/>
            <a:extLst>
              <a:ext uri="{FF2B5EF4-FFF2-40B4-BE49-F238E27FC236}">
                <a16:creationId xmlns:a16="http://schemas.microsoft.com/office/drawing/2014/main" id="{A0F5E7D9-18FB-4A06-856E-EA5F3332AA74}"/>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5033602" y="4949824"/>
            <a:ext cx="2133600" cy="1200150"/>
          </a:xfrm>
          <a:prstGeom prst="rect">
            <a:avLst/>
          </a:prstGeom>
        </p:spPr>
      </p:pic>
      <p:pic>
        <p:nvPicPr>
          <p:cNvPr id="43" name="Grafik 42">
            <a:hlinkClick r:id="rId38" action="ppaction://hlinkpres?slideindex=1&amp;slidetitle="/>
            <a:extLst>
              <a:ext uri="{FF2B5EF4-FFF2-40B4-BE49-F238E27FC236}">
                <a16:creationId xmlns:a16="http://schemas.microsoft.com/office/drawing/2014/main" id="{0A19041C-5497-45A2-A053-250084D22A31}"/>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7432928" y="4949824"/>
            <a:ext cx="2133600" cy="1200150"/>
          </a:xfrm>
          <a:prstGeom prst="rect">
            <a:avLst/>
          </a:prstGeom>
        </p:spPr>
      </p:pic>
      <p:pic>
        <p:nvPicPr>
          <p:cNvPr id="44" name="Grafik 43">
            <a:hlinkClick r:id="rId40" action="ppaction://hlinkpres?slideindex=1&amp;slidetitle="/>
            <a:extLst>
              <a:ext uri="{FF2B5EF4-FFF2-40B4-BE49-F238E27FC236}">
                <a16:creationId xmlns:a16="http://schemas.microsoft.com/office/drawing/2014/main" id="{EFBDC756-A160-4FC5-872D-2F80F6C091AD}"/>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9832254" y="4949824"/>
            <a:ext cx="2133600" cy="1200150"/>
          </a:xfrm>
          <a:prstGeom prst="rect">
            <a:avLst/>
          </a:prstGeom>
        </p:spPr>
      </p:pic>
    </p:spTree>
    <p:extLst>
      <p:ext uri="{BB962C8B-B14F-4D97-AF65-F5344CB8AC3E}">
        <p14:creationId xmlns:p14="http://schemas.microsoft.com/office/powerpoint/2010/main" val="3587662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vies englisch">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178698A-9A81-4924-B19A-40D64FB6B765}"/>
              </a:ext>
            </a:extLst>
          </p:cNvPr>
          <p:cNvSpPr>
            <a:spLocks noGrp="1"/>
          </p:cNvSpPr>
          <p:nvPr>
            <p:ph type="ftr" sz="quarter" idx="10"/>
          </p:nvPr>
        </p:nvSpPr>
        <p:spPr/>
        <p:txBody>
          <a:bodyPr/>
          <a:lstStyle/>
          <a:p>
            <a:r>
              <a:rPr lang="de-DE"/>
              <a:t>U Wahser: Impact mit Informatik, Mannheimer Informatik-Kolloquium</a:t>
            </a:r>
            <a:endParaRPr lang="en-US"/>
          </a:p>
        </p:txBody>
      </p:sp>
      <p:sp>
        <p:nvSpPr>
          <p:cNvPr id="4" name="Datumsplatzhalter 3">
            <a:extLst>
              <a:ext uri="{FF2B5EF4-FFF2-40B4-BE49-F238E27FC236}">
                <a16:creationId xmlns:a16="http://schemas.microsoft.com/office/drawing/2014/main" id="{762335A3-5E4A-4A11-B5FD-963D4B56E959}"/>
              </a:ext>
            </a:extLst>
          </p:cNvPr>
          <p:cNvSpPr>
            <a:spLocks noGrp="1"/>
          </p:cNvSpPr>
          <p:nvPr>
            <p:ph type="dt" sz="half" idx="11"/>
          </p:nvPr>
        </p:nvSpPr>
        <p:spPr/>
        <p:txBody>
          <a:bodyPr/>
          <a:lstStyle/>
          <a:p>
            <a:r>
              <a:rPr lang="en-US"/>
              <a:t>12/01/2022</a:t>
            </a:r>
            <a:endParaRPr lang="de-DE"/>
          </a:p>
        </p:txBody>
      </p:sp>
      <p:sp>
        <p:nvSpPr>
          <p:cNvPr id="5" name="Textfeld 4">
            <a:extLst>
              <a:ext uri="{FF2B5EF4-FFF2-40B4-BE49-F238E27FC236}">
                <a16:creationId xmlns:a16="http://schemas.microsoft.com/office/drawing/2014/main" id="{B6D1206D-FA05-4335-AC25-3F05C287924E}"/>
              </a:ext>
            </a:extLst>
          </p:cNvPr>
          <p:cNvSpPr txBox="1"/>
          <p:nvPr userDrawn="1"/>
        </p:nvSpPr>
        <p:spPr>
          <a:xfrm>
            <a:off x="234950" y="1432876"/>
            <a:ext cx="2132734" cy="257369"/>
          </a:xfrm>
          <a:prstGeom prst="rect">
            <a:avLst/>
          </a:prstGeom>
          <a:noFill/>
        </p:spPr>
        <p:txBody>
          <a:bodyPr wrap="square" tIns="36000" bIns="36000" rtlCol="0">
            <a:spAutoFit/>
          </a:bodyPr>
          <a:lstStyle/>
          <a:p>
            <a:pPr algn="ctr"/>
            <a:r>
              <a:rPr lang="de-DE" sz="1200"/>
              <a:t>Jobs</a:t>
            </a:r>
          </a:p>
        </p:txBody>
      </p:sp>
      <p:sp>
        <p:nvSpPr>
          <p:cNvPr id="6" name="Textfeld 5">
            <a:extLst>
              <a:ext uri="{FF2B5EF4-FFF2-40B4-BE49-F238E27FC236}">
                <a16:creationId xmlns:a16="http://schemas.microsoft.com/office/drawing/2014/main" id="{17005BF7-9BF2-407D-BCC5-50FD9AC47A96}"/>
              </a:ext>
            </a:extLst>
          </p:cNvPr>
          <p:cNvSpPr txBox="1"/>
          <p:nvPr userDrawn="1"/>
        </p:nvSpPr>
        <p:spPr>
          <a:xfrm>
            <a:off x="9832254" y="1432876"/>
            <a:ext cx="2132734" cy="257369"/>
          </a:xfrm>
          <a:prstGeom prst="rect">
            <a:avLst/>
          </a:prstGeom>
          <a:noFill/>
        </p:spPr>
        <p:txBody>
          <a:bodyPr wrap="square" tIns="36000" bIns="36000" rtlCol="0">
            <a:spAutoFit/>
          </a:bodyPr>
          <a:lstStyle/>
          <a:p>
            <a:pPr algn="ctr"/>
            <a:r>
              <a:rPr lang="de-DE" sz="1200"/>
              <a:t>Jobchancen</a:t>
            </a:r>
          </a:p>
        </p:txBody>
      </p:sp>
      <p:sp>
        <p:nvSpPr>
          <p:cNvPr id="7" name="Textfeld 6">
            <a:extLst>
              <a:ext uri="{FF2B5EF4-FFF2-40B4-BE49-F238E27FC236}">
                <a16:creationId xmlns:a16="http://schemas.microsoft.com/office/drawing/2014/main" id="{4470A510-1BBD-4094-8E35-A8B5D8C8E2E0}"/>
              </a:ext>
            </a:extLst>
          </p:cNvPr>
          <p:cNvSpPr txBox="1"/>
          <p:nvPr userDrawn="1"/>
        </p:nvSpPr>
        <p:spPr>
          <a:xfrm>
            <a:off x="7432928" y="1432876"/>
            <a:ext cx="2132734" cy="257369"/>
          </a:xfrm>
          <a:prstGeom prst="rect">
            <a:avLst/>
          </a:prstGeom>
          <a:noFill/>
        </p:spPr>
        <p:txBody>
          <a:bodyPr wrap="square" tIns="36000" bIns="36000" rtlCol="0">
            <a:spAutoFit/>
          </a:bodyPr>
          <a:lstStyle/>
          <a:p>
            <a:pPr algn="ctr"/>
            <a:r>
              <a:rPr lang="de-DE" sz="1200"/>
              <a:t>Artenschutz</a:t>
            </a:r>
          </a:p>
        </p:txBody>
      </p:sp>
      <p:sp>
        <p:nvSpPr>
          <p:cNvPr id="8" name="Textfeld 7">
            <a:extLst>
              <a:ext uri="{FF2B5EF4-FFF2-40B4-BE49-F238E27FC236}">
                <a16:creationId xmlns:a16="http://schemas.microsoft.com/office/drawing/2014/main" id="{5747E3A1-BD43-492A-825B-35D77FCE1D09}"/>
              </a:ext>
            </a:extLst>
          </p:cNvPr>
          <p:cNvSpPr txBox="1"/>
          <p:nvPr userDrawn="1"/>
        </p:nvSpPr>
        <p:spPr>
          <a:xfrm>
            <a:off x="5033602" y="1432876"/>
            <a:ext cx="2132734" cy="257369"/>
          </a:xfrm>
          <a:prstGeom prst="rect">
            <a:avLst/>
          </a:prstGeom>
          <a:noFill/>
        </p:spPr>
        <p:txBody>
          <a:bodyPr wrap="square" tIns="36000" bIns="36000" rtlCol="0">
            <a:spAutoFit/>
          </a:bodyPr>
          <a:lstStyle/>
          <a:p>
            <a:pPr algn="ctr"/>
            <a:r>
              <a:rPr lang="de-DE" sz="1200"/>
              <a:t>Wald</a:t>
            </a:r>
          </a:p>
        </p:txBody>
      </p:sp>
      <p:sp>
        <p:nvSpPr>
          <p:cNvPr id="9" name="Textfeld 8">
            <a:extLst>
              <a:ext uri="{FF2B5EF4-FFF2-40B4-BE49-F238E27FC236}">
                <a16:creationId xmlns:a16="http://schemas.microsoft.com/office/drawing/2014/main" id="{723B87C2-9987-4A6B-9879-530E95FED23D}"/>
              </a:ext>
            </a:extLst>
          </p:cNvPr>
          <p:cNvSpPr txBox="1"/>
          <p:nvPr userDrawn="1"/>
        </p:nvSpPr>
        <p:spPr>
          <a:xfrm>
            <a:off x="2634276" y="1432876"/>
            <a:ext cx="2132734" cy="257369"/>
          </a:xfrm>
          <a:prstGeom prst="rect">
            <a:avLst/>
          </a:prstGeom>
          <a:noFill/>
        </p:spPr>
        <p:txBody>
          <a:bodyPr wrap="square" tIns="36000" bIns="36000" rtlCol="0">
            <a:spAutoFit/>
          </a:bodyPr>
          <a:lstStyle/>
          <a:p>
            <a:pPr algn="ctr"/>
            <a:r>
              <a:rPr lang="de-DE" sz="1200"/>
              <a:t>Schutzgebiete</a:t>
            </a:r>
          </a:p>
        </p:txBody>
      </p:sp>
      <p:sp>
        <p:nvSpPr>
          <p:cNvPr id="10" name="Textfeld 9">
            <a:extLst>
              <a:ext uri="{FF2B5EF4-FFF2-40B4-BE49-F238E27FC236}">
                <a16:creationId xmlns:a16="http://schemas.microsoft.com/office/drawing/2014/main" id="{521C357E-85BC-4DCF-93D1-FCE4E973F0CA}"/>
              </a:ext>
            </a:extLst>
          </p:cNvPr>
          <p:cNvSpPr txBox="1"/>
          <p:nvPr userDrawn="1"/>
        </p:nvSpPr>
        <p:spPr>
          <a:xfrm>
            <a:off x="234950" y="2999887"/>
            <a:ext cx="2132734" cy="257369"/>
          </a:xfrm>
          <a:prstGeom prst="rect">
            <a:avLst/>
          </a:prstGeom>
          <a:noFill/>
        </p:spPr>
        <p:txBody>
          <a:bodyPr wrap="square" tIns="36000" bIns="36000" rtlCol="0">
            <a:spAutoFit/>
          </a:bodyPr>
          <a:lstStyle/>
          <a:p>
            <a:pPr algn="ctr"/>
            <a:r>
              <a:rPr lang="de-DE" sz="1200"/>
              <a:t>Arbeitsbedingungen</a:t>
            </a:r>
          </a:p>
        </p:txBody>
      </p:sp>
      <p:sp>
        <p:nvSpPr>
          <p:cNvPr id="11" name="Textfeld 10">
            <a:extLst>
              <a:ext uri="{FF2B5EF4-FFF2-40B4-BE49-F238E27FC236}">
                <a16:creationId xmlns:a16="http://schemas.microsoft.com/office/drawing/2014/main" id="{994229DF-C246-459A-B743-12DBD2AF12A2}"/>
              </a:ext>
            </a:extLst>
          </p:cNvPr>
          <p:cNvSpPr txBox="1"/>
          <p:nvPr userDrawn="1"/>
        </p:nvSpPr>
        <p:spPr>
          <a:xfrm>
            <a:off x="9832254" y="2999887"/>
            <a:ext cx="2132734" cy="257369"/>
          </a:xfrm>
          <a:prstGeom prst="rect">
            <a:avLst/>
          </a:prstGeom>
          <a:noFill/>
        </p:spPr>
        <p:txBody>
          <a:bodyPr wrap="square" tIns="36000" bIns="36000" rtlCol="0">
            <a:spAutoFit/>
          </a:bodyPr>
          <a:lstStyle/>
          <a:p>
            <a:pPr algn="ctr"/>
            <a:r>
              <a:rPr lang="de-DE" sz="1200"/>
              <a:t>Energie</a:t>
            </a:r>
          </a:p>
        </p:txBody>
      </p:sp>
      <p:sp>
        <p:nvSpPr>
          <p:cNvPr id="12" name="Textfeld 11">
            <a:extLst>
              <a:ext uri="{FF2B5EF4-FFF2-40B4-BE49-F238E27FC236}">
                <a16:creationId xmlns:a16="http://schemas.microsoft.com/office/drawing/2014/main" id="{0CDA68BE-C06B-4975-8E29-1E4490E025E3}"/>
              </a:ext>
            </a:extLst>
          </p:cNvPr>
          <p:cNvSpPr txBox="1"/>
          <p:nvPr userDrawn="1"/>
        </p:nvSpPr>
        <p:spPr>
          <a:xfrm>
            <a:off x="7432928" y="2999887"/>
            <a:ext cx="2132734" cy="257369"/>
          </a:xfrm>
          <a:prstGeom prst="rect">
            <a:avLst/>
          </a:prstGeom>
          <a:noFill/>
        </p:spPr>
        <p:txBody>
          <a:bodyPr wrap="square" tIns="36000" bIns="36000" rtlCol="0">
            <a:spAutoFit/>
          </a:bodyPr>
          <a:lstStyle/>
          <a:p>
            <a:pPr algn="ctr"/>
            <a:r>
              <a:rPr lang="de-DE" sz="1200"/>
              <a:t>Einkommen</a:t>
            </a:r>
          </a:p>
        </p:txBody>
      </p:sp>
      <p:sp>
        <p:nvSpPr>
          <p:cNvPr id="13" name="Textfeld 12">
            <a:extLst>
              <a:ext uri="{FF2B5EF4-FFF2-40B4-BE49-F238E27FC236}">
                <a16:creationId xmlns:a16="http://schemas.microsoft.com/office/drawing/2014/main" id="{B73BD758-6B41-4964-B2E3-64A295A90826}"/>
              </a:ext>
            </a:extLst>
          </p:cNvPr>
          <p:cNvSpPr txBox="1"/>
          <p:nvPr userDrawn="1"/>
        </p:nvSpPr>
        <p:spPr>
          <a:xfrm>
            <a:off x="5033602" y="2999887"/>
            <a:ext cx="2132734" cy="257369"/>
          </a:xfrm>
          <a:prstGeom prst="rect">
            <a:avLst/>
          </a:prstGeom>
          <a:noFill/>
        </p:spPr>
        <p:txBody>
          <a:bodyPr wrap="square" tIns="36000" bIns="36000" rtlCol="0">
            <a:spAutoFit/>
          </a:bodyPr>
          <a:lstStyle/>
          <a:p>
            <a:pPr algn="ctr"/>
            <a:r>
              <a:rPr lang="de-DE" sz="1200"/>
              <a:t>Strom</a:t>
            </a:r>
          </a:p>
        </p:txBody>
      </p:sp>
      <p:sp>
        <p:nvSpPr>
          <p:cNvPr id="14" name="Textfeld 13">
            <a:extLst>
              <a:ext uri="{FF2B5EF4-FFF2-40B4-BE49-F238E27FC236}">
                <a16:creationId xmlns:a16="http://schemas.microsoft.com/office/drawing/2014/main" id="{7AC41D10-BBED-47B4-B561-C51CE46877E2}"/>
              </a:ext>
            </a:extLst>
          </p:cNvPr>
          <p:cNvSpPr txBox="1"/>
          <p:nvPr userDrawn="1"/>
        </p:nvSpPr>
        <p:spPr>
          <a:xfrm>
            <a:off x="2634276" y="2999887"/>
            <a:ext cx="2132734" cy="257369"/>
          </a:xfrm>
          <a:prstGeom prst="rect">
            <a:avLst/>
          </a:prstGeom>
          <a:noFill/>
        </p:spPr>
        <p:txBody>
          <a:bodyPr wrap="square" tIns="36000" bIns="36000" rtlCol="0">
            <a:spAutoFit/>
          </a:bodyPr>
          <a:lstStyle/>
          <a:p>
            <a:pPr algn="ctr"/>
            <a:r>
              <a:rPr lang="de-DE" sz="1200"/>
              <a:t>Ölverzicht</a:t>
            </a:r>
          </a:p>
        </p:txBody>
      </p:sp>
      <p:sp>
        <p:nvSpPr>
          <p:cNvPr id="15" name="Textfeld 14">
            <a:extLst>
              <a:ext uri="{FF2B5EF4-FFF2-40B4-BE49-F238E27FC236}">
                <a16:creationId xmlns:a16="http://schemas.microsoft.com/office/drawing/2014/main" id="{6615705A-4FC7-492F-B181-5E629A87B11F}"/>
              </a:ext>
            </a:extLst>
          </p:cNvPr>
          <p:cNvSpPr txBox="1"/>
          <p:nvPr userDrawn="1"/>
        </p:nvSpPr>
        <p:spPr>
          <a:xfrm>
            <a:off x="234950" y="4574687"/>
            <a:ext cx="2132734" cy="257369"/>
          </a:xfrm>
          <a:prstGeom prst="rect">
            <a:avLst/>
          </a:prstGeom>
          <a:noFill/>
        </p:spPr>
        <p:txBody>
          <a:bodyPr wrap="square" tIns="36000" bIns="36000" rtlCol="0">
            <a:spAutoFit/>
          </a:bodyPr>
          <a:lstStyle/>
          <a:p>
            <a:pPr algn="ctr"/>
            <a:r>
              <a:rPr lang="de-DE" sz="1200"/>
              <a:t>Flüchtlinge</a:t>
            </a:r>
          </a:p>
        </p:txBody>
      </p:sp>
      <p:sp>
        <p:nvSpPr>
          <p:cNvPr id="16" name="Textfeld 15">
            <a:extLst>
              <a:ext uri="{FF2B5EF4-FFF2-40B4-BE49-F238E27FC236}">
                <a16:creationId xmlns:a16="http://schemas.microsoft.com/office/drawing/2014/main" id="{3A31FF55-10C3-417E-B39A-10A6B9C7F185}"/>
              </a:ext>
            </a:extLst>
          </p:cNvPr>
          <p:cNvSpPr txBox="1"/>
          <p:nvPr userDrawn="1"/>
        </p:nvSpPr>
        <p:spPr>
          <a:xfrm>
            <a:off x="9832254" y="4574687"/>
            <a:ext cx="2132734" cy="257369"/>
          </a:xfrm>
          <a:prstGeom prst="rect">
            <a:avLst/>
          </a:prstGeom>
          <a:noFill/>
        </p:spPr>
        <p:txBody>
          <a:bodyPr wrap="square" tIns="36000" bIns="36000" rtlCol="0">
            <a:spAutoFit/>
          </a:bodyPr>
          <a:lstStyle/>
          <a:p>
            <a:pPr algn="ctr"/>
            <a:r>
              <a:rPr lang="de-DE" sz="1200"/>
              <a:t>Sanitäreinrichtungen</a:t>
            </a:r>
          </a:p>
        </p:txBody>
      </p:sp>
      <p:sp>
        <p:nvSpPr>
          <p:cNvPr id="17" name="Textfeld 16">
            <a:extLst>
              <a:ext uri="{FF2B5EF4-FFF2-40B4-BE49-F238E27FC236}">
                <a16:creationId xmlns:a16="http://schemas.microsoft.com/office/drawing/2014/main" id="{F163EA1E-4B32-4144-A41E-A881812CFF5E}"/>
              </a:ext>
            </a:extLst>
          </p:cNvPr>
          <p:cNvSpPr txBox="1"/>
          <p:nvPr userDrawn="1"/>
        </p:nvSpPr>
        <p:spPr>
          <a:xfrm>
            <a:off x="7432928" y="4574687"/>
            <a:ext cx="2132734" cy="257369"/>
          </a:xfrm>
          <a:prstGeom prst="rect">
            <a:avLst/>
          </a:prstGeom>
          <a:noFill/>
        </p:spPr>
        <p:txBody>
          <a:bodyPr wrap="square" tIns="36000" bIns="36000" rtlCol="0">
            <a:spAutoFit/>
          </a:bodyPr>
          <a:lstStyle/>
          <a:p>
            <a:pPr algn="ctr"/>
            <a:r>
              <a:rPr lang="de-DE" sz="1200"/>
              <a:t>Schulbildung</a:t>
            </a:r>
          </a:p>
        </p:txBody>
      </p:sp>
      <p:sp>
        <p:nvSpPr>
          <p:cNvPr id="18" name="Textfeld 17">
            <a:extLst>
              <a:ext uri="{FF2B5EF4-FFF2-40B4-BE49-F238E27FC236}">
                <a16:creationId xmlns:a16="http://schemas.microsoft.com/office/drawing/2014/main" id="{14911DF6-FAD7-469E-8669-C669629F96ED}"/>
              </a:ext>
            </a:extLst>
          </p:cNvPr>
          <p:cNvSpPr txBox="1"/>
          <p:nvPr userDrawn="1"/>
        </p:nvSpPr>
        <p:spPr>
          <a:xfrm>
            <a:off x="5033602" y="4574687"/>
            <a:ext cx="2132734" cy="257369"/>
          </a:xfrm>
          <a:prstGeom prst="rect">
            <a:avLst/>
          </a:prstGeom>
          <a:noFill/>
        </p:spPr>
        <p:txBody>
          <a:bodyPr wrap="square" tIns="36000" bIns="36000" rtlCol="0">
            <a:spAutoFit/>
          </a:bodyPr>
          <a:lstStyle/>
          <a:p>
            <a:pPr algn="ctr"/>
            <a:r>
              <a:rPr lang="de-DE" sz="1200"/>
              <a:t>Hunger</a:t>
            </a:r>
          </a:p>
        </p:txBody>
      </p:sp>
      <p:sp>
        <p:nvSpPr>
          <p:cNvPr id="19" name="Textfeld 18">
            <a:extLst>
              <a:ext uri="{FF2B5EF4-FFF2-40B4-BE49-F238E27FC236}">
                <a16:creationId xmlns:a16="http://schemas.microsoft.com/office/drawing/2014/main" id="{0FBA0B0E-4AB2-4F2C-9139-428E1C03FFC1}"/>
              </a:ext>
            </a:extLst>
          </p:cNvPr>
          <p:cNvSpPr txBox="1"/>
          <p:nvPr userDrawn="1"/>
        </p:nvSpPr>
        <p:spPr>
          <a:xfrm>
            <a:off x="2634276" y="4574687"/>
            <a:ext cx="2132734" cy="257369"/>
          </a:xfrm>
          <a:prstGeom prst="rect">
            <a:avLst/>
          </a:prstGeom>
          <a:noFill/>
        </p:spPr>
        <p:txBody>
          <a:bodyPr wrap="square" tIns="36000" bIns="36000" rtlCol="0">
            <a:spAutoFit/>
          </a:bodyPr>
          <a:lstStyle/>
          <a:p>
            <a:pPr algn="ctr"/>
            <a:r>
              <a:rPr lang="de-DE" sz="1200"/>
              <a:t>Nachhaltige Bewirtschaftung</a:t>
            </a:r>
          </a:p>
        </p:txBody>
      </p:sp>
      <p:sp>
        <p:nvSpPr>
          <p:cNvPr id="20" name="Textfeld 19">
            <a:extLst>
              <a:ext uri="{FF2B5EF4-FFF2-40B4-BE49-F238E27FC236}">
                <a16:creationId xmlns:a16="http://schemas.microsoft.com/office/drawing/2014/main" id="{A6CB2257-EDB0-4719-9F1D-E37F8D597C1A}"/>
              </a:ext>
            </a:extLst>
          </p:cNvPr>
          <p:cNvSpPr txBox="1"/>
          <p:nvPr userDrawn="1"/>
        </p:nvSpPr>
        <p:spPr>
          <a:xfrm>
            <a:off x="234950" y="6149487"/>
            <a:ext cx="2132734" cy="257369"/>
          </a:xfrm>
          <a:prstGeom prst="rect">
            <a:avLst/>
          </a:prstGeom>
          <a:noFill/>
        </p:spPr>
        <p:txBody>
          <a:bodyPr wrap="square" tIns="36000" bIns="36000" rtlCol="0">
            <a:spAutoFit/>
          </a:bodyPr>
          <a:lstStyle/>
          <a:p>
            <a:pPr algn="ctr"/>
            <a:r>
              <a:rPr lang="de-DE" sz="1200"/>
              <a:t>Mitbestimmung</a:t>
            </a:r>
          </a:p>
        </p:txBody>
      </p:sp>
      <p:sp>
        <p:nvSpPr>
          <p:cNvPr id="21" name="Textfeld 20">
            <a:extLst>
              <a:ext uri="{FF2B5EF4-FFF2-40B4-BE49-F238E27FC236}">
                <a16:creationId xmlns:a16="http://schemas.microsoft.com/office/drawing/2014/main" id="{5ADF7AD8-1679-4644-BE06-B606FC9D0681}"/>
              </a:ext>
            </a:extLst>
          </p:cNvPr>
          <p:cNvSpPr txBox="1"/>
          <p:nvPr userDrawn="1"/>
        </p:nvSpPr>
        <p:spPr>
          <a:xfrm>
            <a:off x="9832254" y="6149487"/>
            <a:ext cx="2132734" cy="257369"/>
          </a:xfrm>
          <a:prstGeom prst="rect">
            <a:avLst/>
          </a:prstGeom>
          <a:noFill/>
        </p:spPr>
        <p:txBody>
          <a:bodyPr wrap="square" tIns="36000" bIns="36000" rtlCol="0">
            <a:spAutoFit/>
          </a:bodyPr>
          <a:lstStyle/>
          <a:p>
            <a:pPr algn="ctr"/>
            <a:r>
              <a:rPr lang="de-DE" sz="1200"/>
              <a:t>Krankenversicherung</a:t>
            </a:r>
          </a:p>
        </p:txBody>
      </p:sp>
      <p:sp>
        <p:nvSpPr>
          <p:cNvPr id="22" name="Textfeld 21">
            <a:extLst>
              <a:ext uri="{FF2B5EF4-FFF2-40B4-BE49-F238E27FC236}">
                <a16:creationId xmlns:a16="http://schemas.microsoft.com/office/drawing/2014/main" id="{8DAEA68D-78A0-4FD2-99E7-6BFA2CAC85C8}"/>
              </a:ext>
            </a:extLst>
          </p:cNvPr>
          <p:cNvSpPr txBox="1"/>
          <p:nvPr userDrawn="1"/>
        </p:nvSpPr>
        <p:spPr>
          <a:xfrm>
            <a:off x="7432928" y="6149487"/>
            <a:ext cx="2132734" cy="257369"/>
          </a:xfrm>
          <a:prstGeom prst="rect">
            <a:avLst/>
          </a:prstGeom>
          <a:noFill/>
        </p:spPr>
        <p:txBody>
          <a:bodyPr wrap="square" tIns="36000" bIns="36000" rtlCol="0">
            <a:spAutoFit/>
          </a:bodyPr>
          <a:lstStyle/>
          <a:p>
            <a:pPr algn="ctr"/>
            <a:r>
              <a:rPr lang="de-DE" sz="1200"/>
              <a:t>Gesundheitsleistungen</a:t>
            </a:r>
          </a:p>
        </p:txBody>
      </p:sp>
      <p:sp>
        <p:nvSpPr>
          <p:cNvPr id="23" name="Textfeld 22">
            <a:extLst>
              <a:ext uri="{FF2B5EF4-FFF2-40B4-BE49-F238E27FC236}">
                <a16:creationId xmlns:a16="http://schemas.microsoft.com/office/drawing/2014/main" id="{7B74B75D-6BB9-42DB-AD04-3461EC57AE36}"/>
              </a:ext>
            </a:extLst>
          </p:cNvPr>
          <p:cNvSpPr txBox="1"/>
          <p:nvPr userDrawn="1"/>
        </p:nvSpPr>
        <p:spPr>
          <a:xfrm>
            <a:off x="5033602" y="6149487"/>
            <a:ext cx="2132734" cy="257369"/>
          </a:xfrm>
          <a:prstGeom prst="rect">
            <a:avLst/>
          </a:prstGeom>
          <a:noFill/>
        </p:spPr>
        <p:txBody>
          <a:bodyPr wrap="square" tIns="36000" bIns="36000" rtlCol="0">
            <a:spAutoFit/>
          </a:bodyPr>
          <a:lstStyle/>
          <a:p>
            <a:pPr algn="ctr"/>
            <a:r>
              <a:rPr lang="de-DE" sz="1200"/>
              <a:t>Bürgernähe</a:t>
            </a:r>
          </a:p>
        </p:txBody>
      </p:sp>
      <p:sp>
        <p:nvSpPr>
          <p:cNvPr id="24" name="Textfeld 23">
            <a:extLst>
              <a:ext uri="{FF2B5EF4-FFF2-40B4-BE49-F238E27FC236}">
                <a16:creationId xmlns:a16="http://schemas.microsoft.com/office/drawing/2014/main" id="{E56F6A51-04A7-431C-95A8-E64504B22E1B}"/>
              </a:ext>
            </a:extLst>
          </p:cNvPr>
          <p:cNvSpPr txBox="1"/>
          <p:nvPr userDrawn="1"/>
        </p:nvSpPr>
        <p:spPr>
          <a:xfrm>
            <a:off x="2634276" y="6149487"/>
            <a:ext cx="2132734" cy="257369"/>
          </a:xfrm>
          <a:prstGeom prst="rect">
            <a:avLst/>
          </a:prstGeom>
          <a:noFill/>
        </p:spPr>
        <p:txBody>
          <a:bodyPr wrap="square" tIns="36000" bIns="36000" rtlCol="0">
            <a:spAutoFit/>
          </a:bodyPr>
          <a:lstStyle/>
          <a:p>
            <a:pPr algn="ctr"/>
            <a:r>
              <a:rPr lang="de-DE" sz="1200"/>
              <a:t>Trinkwasser</a:t>
            </a:r>
          </a:p>
        </p:txBody>
      </p:sp>
      <p:pic>
        <p:nvPicPr>
          <p:cNvPr id="25" name="Grafik 24">
            <a:hlinkClick r:id="rId2" action="ppaction://hlinkpres?slideindex=1&amp;slidetitle="/>
            <a:extLst>
              <a:ext uri="{FF2B5EF4-FFF2-40B4-BE49-F238E27FC236}">
                <a16:creationId xmlns:a16="http://schemas.microsoft.com/office/drawing/2014/main" id="{16C39102-C3A4-4D53-A3EC-A5BD7D05EA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 y="225424"/>
            <a:ext cx="2133600" cy="1200150"/>
          </a:xfrm>
          <a:prstGeom prst="rect">
            <a:avLst/>
          </a:prstGeom>
        </p:spPr>
      </p:pic>
      <p:pic>
        <p:nvPicPr>
          <p:cNvPr id="26" name="Grafik 25">
            <a:hlinkClick r:id="rId4" action="ppaction://hlinkpres?slideindex=1&amp;slidetitle="/>
            <a:extLst>
              <a:ext uri="{FF2B5EF4-FFF2-40B4-BE49-F238E27FC236}">
                <a16:creationId xmlns:a16="http://schemas.microsoft.com/office/drawing/2014/main" id="{57CF7036-F813-40A1-9E2E-ABACA3F037C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634276" y="225424"/>
            <a:ext cx="2133600" cy="1200150"/>
          </a:xfrm>
          <a:prstGeom prst="rect">
            <a:avLst/>
          </a:prstGeom>
        </p:spPr>
      </p:pic>
      <p:pic>
        <p:nvPicPr>
          <p:cNvPr id="27" name="Grafik 26">
            <a:hlinkClick r:id="rId6" action="ppaction://hlinkpres?slideindex=1&amp;slidetitle="/>
            <a:extLst>
              <a:ext uri="{FF2B5EF4-FFF2-40B4-BE49-F238E27FC236}">
                <a16:creationId xmlns:a16="http://schemas.microsoft.com/office/drawing/2014/main" id="{7912ACEE-CCB0-464A-9387-6330900DB13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033602" y="225424"/>
            <a:ext cx="2133600" cy="1200150"/>
          </a:xfrm>
          <a:prstGeom prst="rect">
            <a:avLst/>
          </a:prstGeom>
        </p:spPr>
      </p:pic>
      <p:pic>
        <p:nvPicPr>
          <p:cNvPr id="28" name="Grafik 27">
            <a:hlinkClick r:id="rId8" action="ppaction://hlinkpres?slideindex=1&amp;slidetitle="/>
            <a:extLst>
              <a:ext uri="{FF2B5EF4-FFF2-40B4-BE49-F238E27FC236}">
                <a16:creationId xmlns:a16="http://schemas.microsoft.com/office/drawing/2014/main" id="{96EF09DB-910E-40B0-A04E-CC96109F2E9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432928" y="225424"/>
            <a:ext cx="2133600" cy="1200150"/>
          </a:xfrm>
          <a:prstGeom prst="rect">
            <a:avLst/>
          </a:prstGeom>
        </p:spPr>
      </p:pic>
      <p:pic>
        <p:nvPicPr>
          <p:cNvPr id="29" name="Grafik 28">
            <a:hlinkClick r:id="rId10" action="ppaction://hlinkpres?slideindex=1&amp;slidetitle="/>
            <a:extLst>
              <a:ext uri="{FF2B5EF4-FFF2-40B4-BE49-F238E27FC236}">
                <a16:creationId xmlns:a16="http://schemas.microsoft.com/office/drawing/2014/main" id="{33E2B69F-172A-4E8B-9151-833F5F05915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832254" y="225424"/>
            <a:ext cx="2133600" cy="1200150"/>
          </a:xfrm>
          <a:prstGeom prst="rect">
            <a:avLst/>
          </a:prstGeom>
        </p:spPr>
      </p:pic>
      <p:pic>
        <p:nvPicPr>
          <p:cNvPr id="30" name="Grafik 29">
            <a:hlinkClick r:id="rId12" action="ppaction://hlinkpres?slideindex=1&amp;slidetitle="/>
            <a:extLst>
              <a:ext uri="{FF2B5EF4-FFF2-40B4-BE49-F238E27FC236}">
                <a16:creationId xmlns:a16="http://schemas.microsoft.com/office/drawing/2014/main" id="{96100F2C-B59A-4986-A2C8-A6BA61B672B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34950" y="1800224"/>
            <a:ext cx="2133600" cy="1200150"/>
          </a:xfrm>
          <a:prstGeom prst="rect">
            <a:avLst/>
          </a:prstGeom>
        </p:spPr>
      </p:pic>
      <p:pic>
        <p:nvPicPr>
          <p:cNvPr id="31" name="Grafik 30">
            <a:hlinkClick r:id="rId14" action="ppaction://hlinkpres?slideindex=1&amp;slidetitle="/>
            <a:extLst>
              <a:ext uri="{FF2B5EF4-FFF2-40B4-BE49-F238E27FC236}">
                <a16:creationId xmlns:a16="http://schemas.microsoft.com/office/drawing/2014/main" id="{70A66EDE-B0FA-45C1-85A5-89382CB2F865}"/>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34276" y="1799737"/>
            <a:ext cx="2133600" cy="1200150"/>
          </a:xfrm>
          <a:prstGeom prst="rect">
            <a:avLst/>
          </a:prstGeom>
        </p:spPr>
      </p:pic>
      <p:pic>
        <p:nvPicPr>
          <p:cNvPr id="32" name="Grafik 31">
            <a:hlinkClick r:id="rId16" action="ppaction://hlinkpres?slideindex=1&amp;slidetitle="/>
            <a:extLst>
              <a:ext uri="{FF2B5EF4-FFF2-40B4-BE49-F238E27FC236}">
                <a16:creationId xmlns:a16="http://schemas.microsoft.com/office/drawing/2014/main" id="{0D27D389-2CD1-4442-B01A-12D2F1C4F9B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033602" y="1800224"/>
            <a:ext cx="2133600" cy="1200150"/>
          </a:xfrm>
          <a:prstGeom prst="rect">
            <a:avLst/>
          </a:prstGeom>
        </p:spPr>
      </p:pic>
      <p:pic>
        <p:nvPicPr>
          <p:cNvPr id="33" name="Grafik 32">
            <a:hlinkClick r:id="rId18" action="ppaction://hlinkpres?slideindex=1&amp;slidetitle="/>
            <a:extLst>
              <a:ext uri="{FF2B5EF4-FFF2-40B4-BE49-F238E27FC236}">
                <a16:creationId xmlns:a16="http://schemas.microsoft.com/office/drawing/2014/main" id="{D36416B0-0A1C-40AA-8C3E-2BB72835992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432928" y="1800224"/>
            <a:ext cx="2133600" cy="1200150"/>
          </a:xfrm>
          <a:prstGeom prst="rect">
            <a:avLst/>
          </a:prstGeom>
        </p:spPr>
      </p:pic>
      <p:pic>
        <p:nvPicPr>
          <p:cNvPr id="34" name="Grafik 33">
            <a:hlinkClick r:id="rId20" action="ppaction://hlinkpres?slideindex=1&amp;slidetitle="/>
            <a:extLst>
              <a:ext uri="{FF2B5EF4-FFF2-40B4-BE49-F238E27FC236}">
                <a16:creationId xmlns:a16="http://schemas.microsoft.com/office/drawing/2014/main" id="{F03B4839-F52D-4954-B1AF-38DE834300B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9832254" y="1800224"/>
            <a:ext cx="2133600" cy="1200150"/>
          </a:xfrm>
          <a:prstGeom prst="rect">
            <a:avLst/>
          </a:prstGeom>
        </p:spPr>
      </p:pic>
      <p:pic>
        <p:nvPicPr>
          <p:cNvPr id="35" name="Grafik 34">
            <a:hlinkClick r:id="rId22" action="ppaction://hlinkpres?slideindex=1&amp;slidetitle="/>
            <a:extLst>
              <a:ext uri="{FF2B5EF4-FFF2-40B4-BE49-F238E27FC236}">
                <a16:creationId xmlns:a16="http://schemas.microsoft.com/office/drawing/2014/main" id="{19B4DEA3-361A-43BF-BA30-D44A90B3CB54}"/>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34950" y="3375024"/>
            <a:ext cx="2133600" cy="1200150"/>
          </a:xfrm>
          <a:prstGeom prst="rect">
            <a:avLst/>
          </a:prstGeom>
        </p:spPr>
      </p:pic>
      <p:pic>
        <p:nvPicPr>
          <p:cNvPr id="36" name="Grafik 35">
            <a:hlinkClick r:id="rId24" action="ppaction://hlinkpres?slideindex=1&amp;slidetitle="/>
            <a:extLst>
              <a:ext uri="{FF2B5EF4-FFF2-40B4-BE49-F238E27FC236}">
                <a16:creationId xmlns:a16="http://schemas.microsoft.com/office/drawing/2014/main" id="{13E3FCB1-E683-406A-96E2-731F73344DE6}"/>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634276" y="3375024"/>
            <a:ext cx="2133600" cy="1200150"/>
          </a:xfrm>
          <a:prstGeom prst="rect">
            <a:avLst/>
          </a:prstGeom>
        </p:spPr>
      </p:pic>
      <p:pic>
        <p:nvPicPr>
          <p:cNvPr id="37" name="Grafik 36">
            <a:hlinkClick r:id="rId26" action="ppaction://hlinkpres?slideindex=1&amp;slidetitle="/>
            <a:extLst>
              <a:ext uri="{FF2B5EF4-FFF2-40B4-BE49-F238E27FC236}">
                <a16:creationId xmlns:a16="http://schemas.microsoft.com/office/drawing/2014/main" id="{36364EB8-6C63-4DE6-B542-6A666C8858A3}"/>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5033602" y="3375024"/>
            <a:ext cx="2133600" cy="1200150"/>
          </a:xfrm>
          <a:prstGeom prst="rect">
            <a:avLst/>
          </a:prstGeom>
        </p:spPr>
      </p:pic>
      <p:pic>
        <p:nvPicPr>
          <p:cNvPr id="38" name="Grafik 37">
            <a:hlinkClick r:id="rId28" action="ppaction://hlinkpres?slideindex=1&amp;slidetitle="/>
            <a:extLst>
              <a:ext uri="{FF2B5EF4-FFF2-40B4-BE49-F238E27FC236}">
                <a16:creationId xmlns:a16="http://schemas.microsoft.com/office/drawing/2014/main" id="{888053BD-EED9-49AE-B3CC-2A3F40713018}"/>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7432928" y="3375024"/>
            <a:ext cx="2133600" cy="1200150"/>
          </a:xfrm>
          <a:prstGeom prst="rect">
            <a:avLst/>
          </a:prstGeom>
        </p:spPr>
      </p:pic>
      <p:pic>
        <p:nvPicPr>
          <p:cNvPr id="39" name="Grafik 38">
            <a:hlinkClick r:id="rId30" action="ppaction://hlinkpres?slideindex=1&amp;slidetitle="/>
            <a:extLst>
              <a:ext uri="{FF2B5EF4-FFF2-40B4-BE49-F238E27FC236}">
                <a16:creationId xmlns:a16="http://schemas.microsoft.com/office/drawing/2014/main" id="{5B883E12-0F75-45B7-A2C6-2180A8BF4615}"/>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9832254" y="3375024"/>
            <a:ext cx="2133600" cy="1200150"/>
          </a:xfrm>
          <a:prstGeom prst="rect">
            <a:avLst/>
          </a:prstGeom>
        </p:spPr>
      </p:pic>
      <p:pic>
        <p:nvPicPr>
          <p:cNvPr id="40" name="Grafik 39">
            <a:hlinkClick r:id="rId32" action="ppaction://hlinkpres?slideindex=1&amp;slidetitle="/>
            <a:extLst>
              <a:ext uri="{FF2B5EF4-FFF2-40B4-BE49-F238E27FC236}">
                <a16:creationId xmlns:a16="http://schemas.microsoft.com/office/drawing/2014/main" id="{5E441524-C0E8-4608-888E-0D7968C4587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234950" y="4949824"/>
            <a:ext cx="2133600" cy="1200150"/>
          </a:xfrm>
          <a:prstGeom prst="rect">
            <a:avLst/>
          </a:prstGeom>
        </p:spPr>
      </p:pic>
      <p:pic>
        <p:nvPicPr>
          <p:cNvPr id="41" name="Grafik 40">
            <a:hlinkClick r:id="rId34" action="ppaction://hlinkpres?slideindex=1&amp;slidetitle="/>
            <a:extLst>
              <a:ext uri="{FF2B5EF4-FFF2-40B4-BE49-F238E27FC236}">
                <a16:creationId xmlns:a16="http://schemas.microsoft.com/office/drawing/2014/main" id="{14079DEF-DEEC-4C14-9100-561CEC3BD4B2}"/>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2634276" y="4949824"/>
            <a:ext cx="2133600" cy="1200150"/>
          </a:xfrm>
          <a:prstGeom prst="rect">
            <a:avLst/>
          </a:prstGeom>
        </p:spPr>
      </p:pic>
      <p:pic>
        <p:nvPicPr>
          <p:cNvPr id="42" name="Grafik 41">
            <a:hlinkClick r:id="rId36" action="ppaction://hlinkpres?slideindex=1&amp;slidetitle="/>
            <a:extLst>
              <a:ext uri="{FF2B5EF4-FFF2-40B4-BE49-F238E27FC236}">
                <a16:creationId xmlns:a16="http://schemas.microsoft.com/office/drawing/2014/main" id="{A0F5E7D9-18FB-4A06-856E-EA5F3332AA74}"/>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5033602" y="4949824"/>
            <a:ext cx="2133600" cy="1200150"/>
          </a:xfrm>
          <a:prstGeom prst="rect">
            <a:avLst/>
          </a:prstGeom>
        </p:spPr>
      </p:pic>
      <p:pic>
        <p:nvPicPr>
          <p:cNvPr id="43" name="Grafik 42">
            <a:hlinkClick r:id="rId38" action="ppaction://hlinkpres?slideindex=1&amp;slidetitle="/>
            <a:extLst>
              <a:ext uri="{FF2B5EF4-FFF2-40B4-BE49-F238E27FC236}">
                <a16:creationId xmlns:a16="http://schemas.microsoft.com/office/drawing/2014/main" id="{0A19041C-5497-45A2-A053-250084D22A31}"/>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7432928" y="4949824"/>
            <a:ext cx="2133600" cy="1200150"/>
          </a:xfrm>
          <a:prstGeom prst="rect">
            <a:avLst/>
          </a:prstGeom>
        </p:spPr>
      </p:pic>
      <p:pic>
        <p:nvPicPr>
          <p:cNvPr id="44" name="Grafik 43">
            <a:hlinkClick r:id="rId40" action="ppaction://hlinkpres?slideindex=1&amp;slidetitle="/>
            <a:extLst>
              <a:ext uri="{FF2B5EF4-FFF2-40B4-BE49-F238E27FC236}">
                <a16:creationId xmlns:a16="http://schemas.microsoft.com/office/drawing/2014/main" id="{EFBDC756-A160-4FC5-872D-2F80F6C091AD}"/>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9832254" y="4949824"/>
            <a:ext cx="2133600" cy="1200150"/>
          </a:xfrm>
          <a:prstGeom prst="rect">
            <a:avLst/>
          </a:prstGeom>
        </p:spPr>
      </p:pic>
    </p:spTree>
    <p:extLst>
      <p:ext uri="{BB962C8B-B14F-4D97-AF65-F5344CB8AC3E}">
        <p14:creationId xmlns:p14="http://schemas.microsoft.com/office/powerpoint/2010/main" val="272880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ontakt und Abschlus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D8B859D-5138-48E7-8EBF-F4CD58DF6D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4950" y="225425"/>
            <a:ext cx="11737975" cy="5398469"/>
          </a:xfrm>
          <a:prstGeom prst="rect">
            <a:avLst/>
          </a:prstGeom>
        </p:spPr>
      </p:pic>
      <p:grpSp>
        <p:nvGrpSpPr>
          <p:cNvPr id="24" name="Gruppieren 23">
            <a:extLst>
              <a:ext uri="{FF2B5EF4-FFF2-40B4-BE49-F238E27FC236}">
                <a16:creationId xmlns:a16="http://schemas.microsoft.com/office/drawing/2014/main" id="{FC1257A2-98E0-4FA4-B2D3-638362B339B8}"/>
              </a:ext>
            </a:extLst>
          </p:cNvPr>
          <p:cNvGrpSpPr/>
          <p:nvPr userDrawn="1"/>
        </p:nvGrpSpPr>
        <p:grpSpPr>
          <a:xfrm>
            <a:off x="-13854" y="698501"/>
            <a:ext cx="12219709" cy="4925393"/>
            <a:chOff x="-13854" y="1759527"/>
            <a:chExt cx="12219709" cy="4087995"/>
          </a:xfrm>
        </p:grpSpPr>
        <p:sp>
          <p:nvSpPr>
            <p:cNvPr id="25" name="3eea7b69-0fd6-46c6-b35d-522f175830ef">
              <a:extLst>
                <a:ext uri="{FF2B5EF4-FFF2-40B4-BE49-F238E27FC236}">
                  <a16:creationId xmlns:a16="http://schemas.microsoft.com/office/drawing/2014/main" id="{78FB2CBF-90CA-48E5-947C-611CC40E1DCB}"/>
                </a:ext>
              </a:extLst>
            </p:cNvPr>
            <p:cNvSpPr/>
            <p:nvPr/>
          </p:nvSpPr>
          <p:spPr>
            <a:xfrm>
              <a:off x="-1" y="1759527"/>
              <a:ext cx="12205856" cy="4087995"/>
            </a:xfrm>
            <a:custGeom>
              <a:avLst/>
              <a:gdLst>
                <a:gd name="connsiteX0" fmla="*/ 1968500 w 12192000"/>
                <a:gd name="connsiteY0" fmla="*/ 0 h 3416300"/>
                <a:gd name="connsiteX1" fmla="*/ 12115800 w 12192000"/>
                <a:gd name="connsiteY1" fmla="*/ 2895600 h 3416300"/>
                <a:gd name="connsiteX2" fmla="*/ 12192000 w 12192000"/>
                <a:gd name="connsiteY2" fmla="*/ 2924175 h 3416300"/>
                <a:gd name="connsiteX3" fmla="*/ 12192000 w 12192000"/>
                <a:gd name="connsiteY3" fmla="*/ 3416300 h 3416300"/>
                <a:gd name="connsiteX4" fmla="*/ 0 w 12192000"/>
                <a:gd name="connsiteY4" fmla="*/ 3416300 h 3416300"/>
                <a:gd name="connsiteX5" fmla="*/ 0 w 12192000"/>
                <a:gd name="connsiteY5" fmla="*/ 2533985 h 3416300"/>
                <a:gd name="connsiteX6" fmla="*/ 228600 w 12192000"/>
                <a:gd name="connsiteY6" fmla="*/ 2197100 h 3416300"/>
                <a:gd name="connsiteX0" fmla="*/ 1968500 w 12205855"/>
                <a:gd name="connsiteY0" fmla="*/ 0 h 3416300"/>
                <a:gd name="connsiteX1" fmla="*/ 12205855 w 12205855"/>
                <a:gd name="connsiteY1" fmla="*/ 2426687 h 3416300"/>
                <a:gd name="connsiteX2" fmla="*/ 12192000 w 12205855"/>
                <a:gd name="connsiteY2" fmla="*/ 2924175 h 3416300"/>
                <a:gd name="connsiteX3" fmla="*/ 12192000 w 12205855"/>
                <a:gd name="connsiteY3" fmla="*/ 3416300 h 3416300"/>
                <a:gd name="connsiteX4" fmla="*/ 0 w 12205855"/>
                <a:gd name="connsiteY4" fmla="*/ 3416300 h 3416300"/>
                <a:gd name="connsiteX5" fmla="*/ 0 w 12205855"/>
                <a:gd name="connsiteY5" fmla="*/ 2533985 h 3416300"/>
                <a:gd name="connsiteX6" fmla="*/ 228600 w 12205855"/>
                <a:gd name="connsiteY6" fmla="*/ 2197100 h 3416300"/>
                <a:gd name="connsiteX7" fmla="*/ 1968500 w 12205855"/>
                <a:gd name="connsiteY7"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228600 w 12205855"/>
                <a:gd name="connsiteY5" fmla="*/ 2197100 h 3416300"/>
                <a:gd name="connsiteX6" fmla="*/ 1968500 w 12205855"/>
                <a:gd name="connsiteY6"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13854 w 12205855"/>
                <a:gd name="connsiteY4" fmla="*/ 1393540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2362199 w 12205855"/>
                <a:gd name="connsiteY4" fmla="*/ 2232953 h 3416300"/>
                <a:gd name="connsiteX5" fmla="*/ 1968500 w 12205855"/>
                <a:gd name="connsiteY5" fmla="*/ 0 h 3416300"/>
                <a:gd name="connsiteX0" fmla="*/ 1968501 w 12205856"/>
                <a:gd name="connsiteY0" fmla="*/ 0 h 3416300"/>
                <a:gd name="connsiteX1" fmla="*/ 12205856 w 12205856"/>
                <a:gd name="connsiteY1" fmla="*/ 2426687 h 3416300"/>
                <a:gd name="connsiteX2" fmla="*/ 12192001 w 12205856"/>
                <a:gd name="connsiteY2" fmla="*/ 3416300 h 3416300"/>
                <a:gd name="connsiteX3" fmla="*/ 1 w 12205856"/>
                <a:gd name="connsiteY3" fmla="*/ 3416300 h 3416300"/>
                <a:gd name="connsiteX4" fmla="*/ 0 w 12205856"/>
                <a:gd name="connsiteY4" fmla="*/ 2036126 h 3416300"/>
                <a:gd name="connsiteX5" fmla="*/ 1968501 w 12205856"/>
                <a:gd name="connsiteY5" fmla="*/ 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6" h="3416300">
                  <a:moveTo>
                    <a:pt x="1968501" y="0"/>
                  </a:moveTo>
                  <a:lnTo>
                    <a:pt x="12205856" y="2426687"/>
                  </a:lnTo>
                  <a:lnTo>
                    <a:pt x="12192001" y="3416300"/>
                  </a:lnTo>
                  <a:lnTo>
                    <a:pt x="1" y="3416300"/>
                  </a:lnTo>
                  <a:cubicBezTo>
                    <a:pt x="1" y="2956242"/>
                    <a:pt x="0" y="2496184"/>
                    <a:pt x="0" y="2036126"/>
                  </a:cubicBezTo>
                  <a:lnTo>
                    <a:pt x="1968501"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6" name="cf23d993-bef7-457d-af65-6d0ef266a597">
              <a:extLst>
                <a:ext uri="{FF2B5EF4-FFF2-40B4-BE49-F238E27FC236}">
                  <a16:creationId xmlns:a16="http://schemas.microsoft.com/office/drawing/2014/main" id="{7122E82C-DA5E-48D3-A018-D08D1BAA6712}"/>
                </a:ext>
              </a:extLst>
            </p:cNvPr>
            <p:cNvSpPr/>
            <p:nvPr/>
          </p:nvSpPr>
          <p:spPr>
            <a:xfrm>
              <a:off x="-13854" y="1759528"/>
              <a:ext cx="12205854" cy="4087994"/>
            </a:xfrm>
            <a:custGeom>
              <a:avLst/>
              <a:gdLst>
                <a:gd name="connsiteX0" fmla="*/ 1969948 w 12192000"/>
                <a:gd name="connsiteY0" fmla="*/ 0 h 3416299"/>
                <a:gd name="connsiteX1" fmla="*/ 12192000 w 12192000"/>
                <a:gd name="connsiteY1" fmla="*/ 1955676 h 3416299"/>
                <a:gd name="connsiteX2" fmla="*/ 12192000 w 12192000"/>
                <a:gd name="connsiteY2" fmla="*/ 3416299 h 3416299"/>
                <a:gd name="connsiteX3" fmla="*/ 0 w 12192000"/>
                <a:gd name="connsiteY3" fmla="*/ 3416299 h 3416299"/>
                <a:gd name="connsiteX4" fmla="*/ 0 w 12192000"/>
                <a:gd name="connsiteY4" fmla="*/ 1704208 h 3416299"/>
                <a:gd name="connsiteX0" fmla="*/ 1969948 w 12192000"/>
                <a:gd name="connsiteY0" fmla="*/ 0 h 3416299"/>
                <a:gd name="connsiteX1" fmla="*/ 12192000 w 12192000"/>
                <a:gd name="connsiteY1" fmla="*/ 1608332 h 3416299"/>
                <a:gd name="connsiteX2" fmla="*/ 12192000 w 12192000"/>
                <a:gd name="connsiteY2" fmla="*/ 3416299 h 3416299"/>
                <a:gd name="connsiteX3" fmla="*/ 0 w 12192000"/>
                <a:gd name="connsiteY3" fmla="*/ 3416299 h 3416299"/>
                <a:gd name="connsiteX4" fmla="*/ 0 w 12192000"/>
                <a:gd name="connsiteY4" fmla="*/ 1704208 h 3416299"/>
                <a:gd name="connsiteX5" fmla="*/ 1969948 w 12192000"/>
                <a:gd name="connsiteY5" fmla="*/ 0 h 3416299"/>
                <a:gd name="connsiteX0" fmla="*/ 1983802 w 12205854"/>
                <a:gd name="connsiteY0" fmla="*/ 0 h 3416299"/>
                <a:gd name="connsiteX1" fmla="*/ 12205854 w 12205854"/>
                <a:gd name="connsiteY1" fmla="*/ 1608332 h 3416299"/>
                <a:gd name="connsiteX2" fmla="*/ 12205854 w 12205854"/>
                <a:gd name="connsiteY2" fmla="*/ 3416299 h 3416299"/>
                <a:gd name="connsiteX3" fmla="*/ 13854 w 12205854"/>
                <a:gd name="connsiteY3" fmla="*/ 3416299 h 3416299"/>
                <a:gd name="connsiteX4" fmla="*/ 0 w 12205854"/>
                <a:gd name="connsiteY4" fmla="*/ 1408966 h 3416299"/>
                <a:gd name="connsiteX5" fmla="*/ 1983802 w 12205854"/>
                <a:gd name="connsiteY5" fmla="*/ 0 h 341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4" h="3416299">
                  <a:moveTo>
                    <a:pt x="1983802" y="0"/>
                  </a:moveTo>
                  <a:lnTo>
                    <a:pt x="12205854" y="1608332"/>
                  </a:lnTo>
                  <a:lnTo>
                    <a:pt x="12205854" y="3416299"/>
                  </a:lnTo>
                  <a:lnTo>
                    <a:pt x="13854" y="3416299"/>
                  </a:lnTo>
                  <a:lnTo>
                    <a:pt x="0" y="1408966"/>
                  </a:lnTo>
                  <a:lnTo>
                    <a:pt x="1983802"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6" name="Grafik 5">
            <a:extLst>
              <a:ext uri="{FF2B5EF4-FFF2-40B4-BE49-F238E27FC236}">
                <a16:creationId xmlns:a16="http://schemas.microsoft.com/office/drawing/2014/main" id="{5C436787-1278-45A3-8406-30CE2962C6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9772" y="6061951"/>
            <a:ext cx="2306177" cy="636505"/>
          </a:xfrm>
          <a:prstGeom prst="rect">
            <a:avLst/>
          </a:prstGeom>
        </p:spPr>
      </p:pic>
      <p:sp>
        <p:nvSpPr>
          <p:cNvPr id="7" name="TextBox 7">
            <a:extLst>
              <a:ext uri="{FF2B5EF4-FFF2-40B4-BE49-F238E27FC236}">
                <a16:creationId xmlns:a16="http://schemas.microsoft.com/office/drawing/2014/main" id="{EF730874-F586-4837-99D9-8EB6DA9F5266}"/>
              </a:ext>
            </a:extLst>
          </p:cNvPr>
          <p:cNvSpPr txBox="1"/>
          <p:nvPr userDrawn="1"/>
        </p:nvSpPr>
        <p:spPr>
          <a:xfrm>
            <a:off x="2518368" y="3992898"/>
            <a:ext cx="3954993" cy="1538883"/>
          </a:xfrm>
          <a:prstGeom prst="rect">
            <a:avLst/>
          </a:prstGeom>
          <a:noFill/>
        </p:spPr>
        <p:txBody>
          <a:bodyPr wrap="none" rtlCol="0">
            <a:spAutoFit/>
          </a:bodyPr>
          <a:lstStyle/>
          <a:p>
            <a:pPr>
              <a:spcBef>
                <a:spcPts val="2400"/>
              </a:spcBef>
              <a:buClr>
                <a:srgbClr val="C00000"/>
              </a:buClr>
            </a:pPr>
            <a:r>
              <a:rPr lang="de-DE" sz="1800">
                <a:solidFill>
                  <a:schemeClr val="tx1">
                    <a:lumMod val="75000"/>
                    <a:lumOff val="25000"/>
                  </a:schemeClr>
                </a:solidFill>
              </a:rPr>
              <a:t>www.giz.de</a:t>
            </a:r>
          </a:p>
          <a:p>
            <a:pPr>
              <a:spcBef>
                <a:spcPts val="2400"/>
              </a:spcBef>
              <a:buClr>
                <a:srgbClr val="C00000"/>
              </a:buClr>
            </a:pPr>
            <a:r>
              <a:rPr lang="de-DE" sz="1800">
                <a:solidFill>
                  <a:schemeClr val="tx1">
                    <a:lumMod val="75000"/>
                    <a:lumOff val="25000"/>
                  </a:schemeClr>
                </a:solidFill>
              </a:rPr>
              <a:t>https://twitter.com/giz_gmbh</a:t>
            </a:r>
          </a:p>
          <a:p>
            <a:pPr>
              <a:spcBef>
                <a:spcPts val="2400"/>
              </a:spcBef>
              <a:buClr>
                <a:srgbClr val="C00000"/>
              </a:buClr>
            </a:pPr>
            <a:r>
              <a:rPr lang="de-DE" sz="1800">
                <a:solidFill>
                  <a:schemeClr val="tx1">
                    <a:lumMod val="75000"/>
                    <a:lumOff val="25000"/>
                  </a:schemeClr>
                </a:solidFill>
              </a:rPr>
              <a:t>www.linkedin.com/company/gizgmbh</a:t>
            </a:r>
          </a:p>
        </p:txBody>
      </p:sp>
      <p:pic>
        <p:nvPicPr>
          <p:cNvPr id="10" name="Grafik 9" descr="Ein Bild, das Axt, Werkzeug enthält.&#10;&#10;Mit sehr hoher Zuverlässigkeit generierte Beschreibung">
            <a:extLst>
              <a:ext uri="{FF2B5EF4-FFF2-40B4-BE49-F238E27FC236}">
                <a16:creationId xmlns:a16="http://schemas.microsoft.com/office/drawing/2014/main" id="{BA92F893-3E68-4890-87A8-467BD512CA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6708" y="4560168"/>
            <a:ext cx="437336" cy="355700"/>
          </a:xfrm>
          <a:prstGeom prst="rect">
            <a:avLst/>
          </a:prstGeom>
        </p:spPr>
      </p:pic>
      <p:grpSp>
        <p:nvGrpSpPr>
          <p:cNvPr id="12" name="Gruppieren 11">
            <a:extLst>
              <a:ext uri="{FF2B5EF4-FFF2-40B4-BE49-F238E27FC236}">
                <a16:creationId xmlns:a16="http://schemas.microsoft.com/office/drawing/2014/main" id="{ED83CE23-49D9-4E64-9D4D-BB9A8D842592}"/>
              </a:ext>
            </a:extLst>
          </p:cNvPr>
          <p:cNvGrpSpPr/>
          <p:nvPr userDrawn="1"/>
        </p:nvGrpSpPr>
        <p:grpSpPr>
          <a:xfrm>
            <a:off x="1875082" y="3977572"/>
            <a:ext cx="395056" cy="447160"/>
            <a:chOff x="4933951" y="-41275"/>
            <a:chExt cx="2130425" cy="2411413"/>
          </a:xfrm>
        </p:grpSpPr>
        <p:sp>
          <p:nvSpPr>
            <p:cNvPr id="13" name="Freeform 6">
              <a:extLst>
                <a:ext uri="{FF2B5EF4-FFF2-40B4-BE49-F238E27FC236}">
                  <a16:creationId xmlns:a16="http://schemas.microsoft.com/office/drawing/2014/main" id="{666C7203-11A3-4837-A8B3-C66C9A2829FF}"/>
                </a:ext>
              </a:extLst>
            </p:cNvPr>
            <p:cNvSpPr>
              <a:spLocks noEditPoints="1"/>
            </p:cNvSpPr>
            <p:nvPr/>
          </p:nvSpPr>
          <p:spPr bwMode="auto">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 name="Freeform 7">
              <a:extLst>
                <a:ext uri="{FF2B5EF4-FFF2-40B4-BE49-F238E27FC236}">
                  <a16:creationId xmlns:a16="http://schemas.microsoft.com/office/drawing/2014/main" id="{EC72E1CC-89FC-4447-A41C-00D4632008FD}"/>
                </a:ext>
              </a:extLst>
            </p:cNvPr>
            <p:cNvSpPr>
              <a:spLocks noEditPoints="1"/>
            </p:cNvSpPr>
            <p:nvPr/>
          </p:nvSpPr>
          <p:spPr bwMode="auto">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 name="Freeform 8">
              <a:extLst>
                <a:ext uri="{FF2B5EF4-FFF2-40B4-BE49-F238E27FC236}">
                  <a16:creationId xmlns:a16="http://schemas.microsoft.com/office/drawing/2014/main" id="{93932BA0-827C-4823-A981-33D3F5AAC58A}"/>
                </a:ext>
              </a:extLst>
            </p:cNvPr>
            <p:cNvSpPr>
              <a:spLocks/>
            </p:cNvSpPr>
            <p:nvPr/>
          </p:nvSpPr>
          <p:spPr bwMode="auto">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Freeform 9">
              <a:extLst>
                <a:ext uri="{FF2B5EF4-FFF2-40B4-BE49-F238E27FC236}">
                  <a16:creationId xmlns:a16="http://schemas.microsoft.com/office/drawing/2014/main" id="{8F8571F6-0907-49A7-8CA1-744949172D65}"/>
                </a:ext>
              </a:extLst>
            </p:cNvPr>
            <p:cNvSpPr>
              <a:spLocks/>
            </p:cNvSpPr>
            <p:nvPr/>
          </p:nvSpPr>
          <p:spPr bwMode="auto">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Freeform 10">
              <a:extLst>
                <a:ext uri="{FF2B5EF4-FFF2-40B4-BE49-F238E27FC236}">
                  <a16:creationId xmlns:a16="http://schemas.microsoft.com/office/drawing/2014/main" id="{5A1018EC-BB61-4C87-96A5-A43025FFF8E5}"/>
                </a:ext>
              </a:extLst>
            </p:cNvPr>
            <p:cNvSpPr>
              <a:spLocks/>
            </p:cNvSpPr>
            <p:nvPr/>
          </p:nvSpPr>
          <p:spPr bwMode="auto">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8" name="Bildplatzhalter 2">
            <a:extLst>
              <a:ext uri="{FF2B5EF4-FFF2-40B4-BE49-F238E27FC236}">
                <a16:creationId xmlns:a16="http://schemas.microsoft.com/office/drawing/2014/main" id="{CE2D13AC-C402-4164-9648-808F0D1CC9EA}"/>
              </a:ext>
            </a:extLst>
          </p:cNvPr>
          <p:cNvSpPr>
            <a:spLocks noGrp="1"/>
          </p:cNvSpPr>
          <p:nvPr>
            <p:ph type="pic" sz="quarter" idx="12" hasCustomPrompt="1"/>
          </p:nvPr>
        </p:nvSpPr>
        <p:spPr>
          <a:xfrm>
            <a:off x="1875082" y="1493838"/>
            <a:ext cx="1829816" cy="2122487"/>
          </a:xfrm>
          <a:blipFill>
            <a:blip r:embed="rId5"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200"/>
            </a:lvl1pPr>
          </a:lstStyle>
          <a:p>
            <a:r>
              <a:rPr lang="de-DE"/>
              <a:t>Foto</a:t>
            </a:r>
          </a:p>
        </p:txBody>
      </p:sp>
      <p:sp>
        <p:nvSpPr>
          <p:cNvPr id="19" name="Textplatzhalter 25">
            <a:extLst>
              <a:ext uri="{FF2B5EF4-FFF2-40B4-BE49-F238E27FC236}">
                <a16:creationId xmlns:a16="http://schemas.microsoft.com/office/drawing/2014/main" id="{18307553-CECC-4686-B819-62CE9FB13CB4}"/>
              </a:ext>
            </a:extLst>
          </p:cNvPr>
          <p:cNvSpPr>
            <a:spLocks noGrp="1"/>
          </p:cNvSpPr>
          <p:nvPr>
            <p:ph type="body" sz="quarter" idx="13" hasCustomPrompt="1"/>
          </p:nvPr>
        </p:nvSpPr>
        <p:spPr>
          <a:xfrm>
            <a:off x="4101136" y="1599364"/>
            <a:ext cx="2966654" cy="297284"/>
          </a:xfrm>
        </p:spPr>
        <p:txBody>
          <a:bodyPr>
            <a:noAutofit/>
          </a:bodyPr>
          <a:lstStyle>
            <a:lvl1pPr marL="0" indent="0">
              <a:buNone/>
              <a:defRPr lang="de-DE" sz="1800" b="1" kern="1200" dirty="0" smtClean="0">
                <a:solidFill>
                  <a:srgbClr val="C00000"/>
                </a:solidFill>
                <a:latin typeface="+mn-lt"/>
                <a:ea typeface="+mn-ea"/>
                <a:cs typeface="+mn-cs"/>
              </a:defRPr>
            </a:lvl1pPr>
            <a:lvl2pPr marL="457200" indent="0">
              <a:buNone/>
              <a:defRPr lang="de-DE" sz="1800" b="1" kern="1200" dirty="0" smtClean="0">
                <a:solidFill>
                  <a:srgbClr val="C00000"/>
                </a:solidFill>
                <a:latin typeface="+mn-lt"/>
                <a:ea typeface="+mn-ea"/>
                <a:cs typeface="+mn-cs"/>
              </a:defRPr>
            </a:lvl2pPr>
            <a:lvl3pPr marL="914400" indent="0">
              <a:buNone/>
              <a:defRPr lang="de-DE" sz="1800" b="1" kern="1200" dirty="0" smtClean="0">
                <a:solidFill>
                  <a:srgbClr val="C00000"/>
                </a:solidFill>
                <a:latin typeface="+mn-lt"/>
                <a:ea typeface="+mn-ea"/>
                <a:cs typeface="+mn-cs"/>
              </a:defRPr>
            </a:lvl3pPr>
            <a:lvl4pPr marL="1371600" indent="0">
              <a:buNone/>
              <a:defRPr lang="de-DE" sz="1800" b="1" kern="1200" dirty="0" smtClean="0">
                <a:solidFill>
                  <a:srgbClr val="C00000"/>
                </a:solidFill>
                <a:latin typeface="+mn-lt"/>
                <a:ea typeface="+mn-ea"/>
                <a:cs typeface="+mn-cs"/>
              </a:defRPr>
            </a:lvl4pPr>
            <a:lvl5pPr marL="1828800" indent="0">
              <a:buNone/>
              <a:defRPr lang="de-DE" sz="1800" b="1" kern="1200" dirty="0">
                <a:solidFill>
                  <a:srgbClr val="C00000"/>
                </a:solidFill>
                <a:latin typeface="+mn-lt"/>
                <a:ea typeface="+mn-ea"/>
                <a:cs typeface="+mn-cs"/>
              </a:defRPr>
            </a:lvl5pPr>
          </a:lstStyle>
          <a:p>
            <a:pPr lvl="0"/>
            <a:r>
              <a:rPr lang="de-DE"/>
              <a:t>Kontaktperson:</a:t>
            </a:r>
          </a:p>
        </p:txBody>
      </p:sp>
      <p:sp>
        <p:nvSpPr>
          <p:cNvPr id="20" name="Textplatzhalter 25">
            <a:extLst>
              <a:ext uri="{FF2B5EF4-FFF2-40B4-BE49-F238E27FC236}">
                <a16:creationId xmlns:a16="http://schemas.microsoft.com/office/drawing/2014/main" id="{E9414A62-B262-4424-9FC7-38F51A315D38}"/>
              </a:ext>
            </a:extLst>
          </p:cNvPr>
          <p:cNvSpPr>
            <a:spLocks noGrp="1"/>
          </p:cNvSpPr>
          <p:nvPr>
            <p:ph type="body" sz="quarter" idx="14" hasCustomPrompt="1"/>
          </p:nvPr>
        </p:nvSpPr>
        <p:spPr>
          <a:xfrm>
            <a:off x="4101136" y="2086658"/>
            <a:ext cx="2966654" cy="297284"/>
          </a:xfrm>
        </p:spPr>
        <p:txBody>
          <a:bodyPr tIns="0" bIns="0" anchor="b">
            <a:noAutofit/>
          </a:bodyPr>
          <a:lstStyle>
            <a:lvl1pPr marL="0" indent="0" algn="l" defTabSz="914400" rtl="0" eaLnBrk="1" latinLnBrk="0" hangingPunct="1">
              <a:buNone/>
              <a:defRPr lang="de-DE" sz="1600" b="1" kern="1200" dirty="0">
                <a:solidFill>
                  <a:schemeClr val="tx1"/>
                </a:solidFill>
                <a:latin typeface="+mn-lt"/>
                <a:ea typeface="+mn-ea"/>
                <a:cs typeface="+mn-cs"/>
              </a:defRPr>
            </a:lvl1pPr>
            <a:lvl2pPr marL="457200" indent="0">
              <a:buNone/>
              <a:defRPr lang="de-DE" sz="1800" b="1" kern="1200" dirty="0" smtClean="0">
                <a:solidFill>
                  <a:srgbClr val="C00000"/>
                </a:solidFill>
                <a:latin typeface="+mn-lt"/>
                <a:ea typeface="+mn-ea"/>
                <a:cs typeface="+mn-cs"/>
              </a:defRPr>
            </a:lvl2pPr>
            <a:lvl3pPr marL="914400" indent="0">
              <a:buNone/>
              <a:defRPr lang="de-DE" sz="1800" b="1" kern="1200" dirty="0" smtClean="0">
                <a:solidFill>
                  <a:srgbClr val="C00000"/>
                </a:solidFill>
                <a:latin typeface="+mn-lt"/>
                <a:ea typeface="+mn-ea"/>
                <a:cs typeface="+mn-cs"/>
              </a:defRPr>
            </a:lvl3pPr>
            <a:lvl4pPr marL="1371600" indent="0">
              <a:buNone/>
              <a:defRPr lang="de-DE" sz="1800" b="1" kern="1200" dirty="0" smtClean="0">
                <a:solidFill>
                  <a:srgbClr val="C00000"/>
                </a:solidFill>
                <a:latin typeface="+mn-lt"/>
                <a:ea typeface="+mn-ea"/>
                <a:cs typeface="+mn-cs"/>
              </a:defRPr>
            </a:lvl4pPr>
            <a:lvl5pPr marL="1828800" indent="0">
              <a:buNone/>
              <a:defRPr lang="de-DE" sz="1800" b="1" kern="1200" dirty="0">
                <a:solidFill>
                  <a:srgbClr val="C00000"/>
                </a:solidFill>
                <a:latin typeface="+mn-lt"/>
                <a:ea typeface="+mn-ea"/>
                <a:cs typeface="+mn-cs"/>
              </a:defRPr>
            </a:lvl5pPr>
          </a:lstStyle>
          <a:p>
            <a:pPr lvl="0"/>
            <a:r>
              <a:rPr lang="de-DE"/>
              <a:t>Vorname Nachname</a:t>
            </a:r>
          </a:p>
        </p:txBody>
      </p:sp>
      <p:sp>
        <p:nvSpPr>
          <p:cNvPr id="21" name="Textplatzhalter 25">
            <a:extLst>
              <a:ext uri="{FF2B5EF4-FFF2-40B4-BE49-F238E27FC236}">
                <a16:creationId xmlns:a16="http://schemas.microsoft.com/office/drawing/2014/main" id="{41E5337B-F5CB-49FE-B5C4-870835674442}"/>
              </a:ext>
            </a:extLst>
          </p:cNvPr>
          <p:cNvSpPr>
            <a:spLocks noGrp="1"/>
          </p:cNvSpPr>
          <p:nvPr>
            <p:ph type="body" sz="quarter" idx="15" hasCustomPrompt="1"/>
          </p:nvPr>
        </p:nvSpPr>
        <p:spPr>
          <a:xfrm>
            <a:off x="4101136" y="2402978"/>
            <a:ext cx="2966654" cy="233952"/>
          </a:xfrm>
        </p:spPr>
        <p:txBody>
          <a:bodyPr t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lang="de-DE" sz="1600" b="0" kern="1200" dirty="0">
                <a:solidFill>
                  <a:schemeClr val="tx1"/>
                </a:solidFill>
                <a:latin typeface="Arial" panose="020B0604020202020204" pitchFamily="34" charset="0"/>
                <a:ea typeface="+mn-ea"/>
                <a:cs typeface="Arial" panose="020B0604020202020204" pitchFamily="34" charset="0"/>
              </a:defRPr>
            </a:lvl1pPr>
            <a:lvl2pPr marL="457200" indent="0">
              <a:buNone/>
              <a:defRPr lang="de-DE" sz="1800" b="1" kern="1200" dirty="0" smtClean="0">
                <a:solidFill>
                  <a:srgbClr val="C00000"/>
                </a:solidFill>
                <a:latin typeface="+mn-lt"/>
                <a:ea typeface="+mn-ea"/>
                <a:cs typeface="+mn-cs"/>
              </a:defRPr>
            </a:lvl2pPr>
            <a:lvl3pPr marL="914400" indent="0">
              <a:buNone/>
              <a:defRPr lang="de-DE" sz="1800" b="1" kern="1200" dirty="0" smtClean="0">
                <a:solidFill>
                  <a:srgbClr val="C00000"/>
                </a:solidFill>
                <a:latin typeface="+mn-lt"/>
                <a:ea typeface="+mn-ea"/>
                <a:cs typeface="+mn-cs"/>
              </a:defRPr>
            </a:lvl3pPr>
            <a:lvl4pPr marL="1371600" indent="0">
              <a:buNone/>
              <a:defRPr lang="de-DE" sz="1800" b="1" kern="1200" dirty="0" smtClean="0">
                <a:solidFill>
                  <a:srgbClr val="C00000"/>
                </a:solidFill>
                <a:latin typeface="+mn-lt"/>
                <a:ea typeface="+mn-ea"/>
                <a:cs typeface="+mn-cs"/>
              </a:defRPr>
            </a:lvl4pPr>
            <a:lvl5pPr marL="1828800" indent="0">
              <a:buNone/>
              <a:defRPr lang="de-DE" sz="1800" b="1" kern="1200" dirty="0">
                <a:solidFill>
                  <a:srgbClr val="C00000"/>
                </a:solidFill>
                <a:latin typeface="+mn-lt"/>
                <a:ea typeface="+mn-ea"/>
                <a:cs typeface="+mn-cs"/>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Titel / Bezeichnung </a:t>
            </a:r>
          </a:p>
        </p:txBody>
      </p:sp>
      <p:sp>
        <p:nvSpPr>
          <p:cNvPr id="23" name="Textplatzhalter 25">
            <a:extLst>
              <a:ext uri="{FF2B5EF4-FFF2-40B4-BE49-F238E27FC236}">
                <a16:creationId xmlns:a16="http://schemas.microsoft.com/office/drawing/2014/main" id="{347E5C86-DC9E-4B98-BA62-C227ACD6CE54}"/>
              </a:ext>
            </a:extLst>
          </p:cNvPr>
          <p:cNvSpPr>
            <a:spLocks noGrp="1"/>
          </p:cNvSpPr>
          <p:nvPr>
            <p:ph type="body" sz="quarter" idx="17" hasCustomPrompt="1"/>
          </p:nvPr>
        </p:nvSpPr>
        <p:spPr>
          <a:xfrm>
            <a:off x="4101136" y="2840781"/>
            <a:ext cx="2966654" cy="233952"/>
          </a:xfrm>
        </p:spPr>
        <p:txBody>
          <a:bodyPr t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lang="de-DE" sz="1600" b="0" kern="1200" dirty="0">
                <a:solidFill>
                  <a:schemeClr val="tx1"/>
                </a:solidFill>
                <a:latin typeface="Arial" panose="020B0604020202020204" pitchFamily="34" charset="0"/>
                <a:ea typeface="+mn-ea"/>
                <a:cs typeface="Arial" panose="020B0604020202020204" pitchFamily="34" charset="0"/>
              </a:defRPr>
            </a:lvl1pPr>
            <a:lvl2pPr marL="457200" indent="0">
              <a:buNone/>
              <a:defRPr lang="de-DE" sz="1800" b="1" kern="1200" dirty="0" smtClean="0">
                <a:solidFill>
                  <a:srgbClr val="C00000"/>
                </a:solidFill>
                <a:latin typeface="+mn-lt"/>
                <a:ea typeface="+mn-ea"/>
                <a:cs typeface="+mn-cs"/>
              </a:defRPr>
            </a:lvl2pPr>
            <a:lvl3pPr marL="914400" indent="0">
              <a:buNone/>
              <a:defRPr lang="de-DE" sz="1800" b="1" kern="1200" dirty="0" smtClean="0">
                <a:solidFill>
                  <a:srgbClr val="C00000"/>
                </a:solidFill>
                <a:latin typeface="+mn-lt"/>
                <a:ea typeface="+mn-ea"/>
                <a:cs typeface="+mn-cs"/>
              </a:defRPr>
            </a:lvl3pPr>
            <a:lvl4pPr marL="1371600" indent="0">
              <a:buNone/>
              <a:defRPr lang="de-DE" sz="1800" b="1" kern="1200" dirty="0" smtClean="0">
                <a:solidFill>
                  <a:srgbClr val="C00000"/>
                </a:solidFill>
                <a:latin typeface="+mn-lt"/>
                <a:ea typeface="+mn-ea"/>
                <a:cs typeface="+mn-cs"/>
              </a:defRPr>
            </a:lvl4pPr>
            <a:lvl5pPr marL="1828800" indent="0">
              <a:buNone/>
              <a:defRPr lang="de-DE" sz="1800" b="1" kern="1200" dirty="0">
                <a:solidFill>
                  <a:srgbClr val="C00000"/>
                </a:solidFill>
                <a:latin typeface="+mn-lt"/>
                <a:ea typeface="+mn-ea"/>
                <a:cs typeface="+mn-cs"/>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mn-lt"/>
                <a:ea typeface="+mn-ea"/>
                <a:cs typeface="+mn-cs"/>
              </a:rPr>
              <a:t>E-Mail</a:t>
            </a:r>
          </a:p>
        </p:txBody>
      </p:sp>
      <p:sp>
        <p:nvSpPr>
          <p:cNvPr id="22" name="Rectangle 15">
            <a:extLst>
              <a:ext uri="{FF2B5EF4-FFF2-40B4-BE49-F238E27FC236}">
                <a16:creationId xmlns:a16="http://schemas.microsoft.com/office/drawing/2014/main" id="{C501BBC3-1BE8-4DAB-9A5E-CBABBA6C52D3}"/>
              </a:ext>
            </a:extLst>
          </p:cNvPr>
          <p:cNvSpPr/>
          <p:nvPr userDrawn="1"/>
        </p:nvSpPr>
        <p:spPr bwMode="auto">
          <a:xfrm>
            <a:off x="8732925" y="5624680"/>
            <a:ext cx="3240000" cy="216000"/>
          </a:xfrm>
          <a:prstGeom prst="rect">
            <a:avLst/>
          </a:prstGeom>
          <a:solidFill>
            <a:srgbClr val="C80F0F"/>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pic>
        <p:nvPicPr>
          <p:cNvPr id="27" name="Grafik 26">
            <a:extLst>
              <a:ext uri="{FF2B5EF4-FFF2-40B4-BE49-F238E27FC236}">
                <a16:creationId xmlns:a16="http://schemas.microsoft.com/office/drawing/2014/main" id="{953DFF45-4C89-40A5-B0E3-75EB7E7CA13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82639" y="5127148"/>
            <a:ext cx="360000" cy="355998"/>
          </a:xfrm>
          <a:prstGeom prst="rect">
            <a:avLst/>
          </a:prstGeom>
        </p:spPr>
      </p:pic>
    </p:spTree>
    <p:extLst>
      <p:ext uri="{BB962C8B-B14F-4D97-AF65-F5344CB8AC3E}">
        <p14:creationId xmlns:p14="http://schemas.microsoft.com/office/powerpoint/2010/main" val="3437375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pressum">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D8B859D-5138-48E7-8EBF-F4CD58DF6D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4950" y="225425"/>
            <a:ext cx="11737975" cy="5398469"/>
          </a:xfrm>
          <a:prstGeom prst="rect">
            <a:avLst/>
          </a:prstGeom>
        </p:spPr>
      </p:pic>
      <p:grpSp>
        <p:nvGrpSpPr>
          <p:cNvPr id="33" name="Gruppieren 32">
            <a:extLst>
              <a:ext uri="{FF2B5EF4-FFF2-40B4-BE49-F238E27FC236}">
                <a16:creationId xmlns:a16="http://schemas.microsoft.com/office/drawing/2014/main" id="{31D40CF0-350D-4417-B8B3-E7A37E2DAAA2}"/>
              </a:ext>
            </a:extLst>
          </p:cNvPr>
          <p:cNvGrpSpPr/>
          <p:nvPr userDrawn="1"/>
        </p:nvGrpSpPr>
        <p:grpSpPr>
          <a:xfrm>
            <a:off x="-13854" y="698501"/>
            <a:ext cx="12219709" cy="4925393"/>
            <a:chOff x="-13854" y="1759527"/>
            <a:chExt cx="12219709" cy="4087995"/>
          </a:xfrm>
        </p:grpSpPr>
        <p:sp>
          <p:nvSpPr>
            <p:cNvPr id="34" name="3eea7b69-0fd6-46c6-b35d-522f175830ef">
              <a:extLst>
                <a:ext uri="{FF2B5EF4-FFF2-40B4-BE49-F238E27FC236}">
                  <a16:creationId xmlns:a16="http://schemas.microsoft.com/office/drawing/2014/main" id="{49AAE687-F70A-417C-9F87-796B8A543134}"/>
                </a:ext>
              </a:extLst>
            </p:cNvPr>
            <p:cNvSpPr/>
            <p:nvPr/>
          </p:nvSpPr>
          <p:spPr>
            <a:xfrm>
              <a:off x="-1" y="1759527"/>
              <a:ext cx="12205856" cy="4087995"/>
            </a:xfrm>
            <a:custGeom>
              <a:avLst/>
              <a:gdLst>
                <a:gd name="connsiteX0" fmla="*/ 1968500 w 12192000"/>
                <a:gd name="connsiteY0" fmla="*/ 0 h 3416300"/>
                <a:gd name="connsiteX1" fmla="*/ 12115800 w 12192000"/>
                <a:gd name="connsiteY1" fmla="*/ 2895600 h 3416300"/>
                <a:gd name="connsiteX2" fmla="*/ 12192000 w 12192000"/>
                <a:gd name="connsiteY2" fmla="*/ 2924175 h 3416300"/>
                <a:gd name="connsiteX3" fmla="*/ 12192000 w 12192000"/>
                <a:gd name="connsiteY3" fmla="*/ 3416300 h 3416300"/>
                <a:gd name="connsiteX4" fmla="*/ 0 w 12192000"/>
                <a:gd name="connsiteY4" fmla="*/ 3416300 h 3416300"/>
                <a:gd name="connsiteX5" fmla="*/ 0 w 12192000"/>
                <a:gd name="connsiteY5" fmla="*/ 2533985 h 3416300"/>
                <a:gd name="connsiteX6" fmla="*/ 228600 w 12192000"/>
                <a:gd name="connsiteY6" fmla="*/ 2197100 h 3416300"/>
                <a:gd name="connsiteX0" fmla="*/ 1968500 w 12205855"/>
                <a:gd name="connsiteY0" fmla="*/ 0 h 3416300"/>
                <a:gd name="connsiteX1" fmla="*/ 12205855 w 12205855"/>
                <a:gd name="connsiteY1" fmla="*/ 2426687 h 3416300"/>
                <a:gd name="connsiteX2" fmla="*/ 12192000 w 12205855"/>
                <a:gd name="connsiteY2" fmla="*/ 2924175 h 3416300"/>
                <a:gd name="connsiteX3" fmla="*/ 12192000 w 12205855"/>
                <a:gd name="connsiteY3" fmla="*/ 3416300 h 3416300"/>
                <a:gd name="connsiteX4" fmla="*/ 0 w 12205855"/>
                <a:gd name="connsiteY4" fmla="*/ 3416300 h 3416300"/>
                <a:gd name="connsiteX5" fmla="*/ 0 w 12205855"/>
                <a:gd name="connsiteY5" fmla="*/ 2533985 h 3416300"/>
                <a:gd name="connsiteX6" fmla="*/ 228600 w 12205855"/>
                <a:gd name="connsiteY6" fmla="*/ 2197100 h 3416300"/>
                <a:gd name="connsiteX7" fmla="*/ 1968500 w 12205855"/>
                <a:gd name="connsiteY7"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228600 w 12205855"/>
                <a:gd name="connsiteY5" fmla="*/ 2197100 h 3416300"/>
                <a:gd name="connsiteX6" fmla="*/ 1968500 w 12205855"/>
                <a:gd name="connsiteY6"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13854 w 12205855"/>
                <a:gd name="connsiteY4" fmla="*/ 1393540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2362199 w 12205855"/>
                <a:gd name="connsiteY4" fmla="*/ 2232953 h 3416300"/>
                <a:gd name="connsiteX5" fmla="*/ 1968500 w 12205855"/>
                <a:gd name="connsiteY5" fmla="*/ 0 h 3416300"/>
                <a:gd name="connsiteX0" fmla="*/ 1968501 w 12205856"/>
                <a:gd name="connsiteY0" fmla="*/ 0 h 3416300"/>
                <a:gd name="connsiteX1" fmla="*/ 12205856 w 12205856"/>
                <a:gd name="connsiteY1" fmla="*/ 2426687 h 3416300"/>
                <a:gd name="connsiteX2" fmla="*/ 12192001 w 12205856"/>
                <a:gd name="connsiteY2" fmla="*/ 3416300 h 3416300"/>
                <a:gd name="connsiteX3" fmla="*/ 1 w 12205856"/>
                <a:gd name="connsiteY3" fmla="*/ 3416300 h 3416300"/>
                <a:gd name="connsiteX4" fmla="*/ 0 w 12205856"/>
                <a:gd name="connsiteY4" fmla="*/ 2036126 h 3416300"/>
                <a:gd name="connsiteX5" fmla="*/ 1968501 w 12205856"/>
                <a:gd name="connsiteY5" fmla="*/ 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6" h="3416300">
                  <a:moveTo>
                    <a:pt x="1968501" y="0"/>
                  </a:moveTo>
                  <a:lnTo>
                    <a:pt x="12205856" y="2426687"/>
                  </a:lnTo>
                  <a:lnTo>
                    <a:pt x="12192001" y="3416300"/>
                  </a:lnTo>
                  <a:lnTo>
                    <a:pt x="1" y="3416300"/>
                  </a:lnTo>
                  <a:cubicBezTo>
                    <a:pt x="1" y="2956242"/>
                    <a:pt x="0" y="2496184"/>
                    <a:pt x="0" y="2036126"/>
                  </a:cubicBezTo>
                  <a:lnTo>
                    <a:pt x="1968501"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5" name="cf23d993-bef7-457d-af65-6d0ef266a597">
              <a:extLst>
                <a:ext uri="{FF2B5EF4-FFF2-40B4-BE49-F238E27FC236}">
                  <a16:creationId xmlns:a16="http://schemas.microsoft.com/office/drawing/2014/main" id="{8539930C-72D1-4C69-B432-F551644FF0D9}"/>
                </a:ext>
              </a:extLst>
            </p:cNvPr>
            <p:cNvSpPr/>
            <p:nvPr/>
          </p:nvSpPr>
          <p:spPr>
            <a:xfrm>
              <a:off x="-13854" y="1759528"/>
              <a:ext cx="12205854" cy="4087994"/>
            </a:xfrm>
            <a:custGeom>
              <a:avLst/>
              <a:gdLst>
                <a:gd name="connsiteX0" fmla="*/ 1969948 w 12192000"/>
                <a:gd name="connsiteY0" fmla="*/ 0 h 3416299"/>
                <a:gd name="connsiteX1" fmla="*/ 12192000 w 12192000"/>
                <a:gd name="connsiteY1" fmla="*/ 1955676 h 3416299"/>
                <a:gd name="connsiteX2" fmla="*/ 12192000 w 12192000"/>
                <a:gd name="connsiteY2" fmla="*/ 3416299 h 3416299"/>
                <a:gd name="connsiteX3" fmla="*/ 0 w 12192000"/>
                <a:gd name="connsiteY3" fmla="*/ 3416299 h 3416299"/>
                <a:gd name="connsiteX4" fmla="*/ 0 w 12192000"/>
                <a:gd name="connsiteY4" fmla="*/ 1704208 h 3416299"/>
                <a:gd name="connsiteX0" fmla="*/ 1969948 w 12192000"/>
                <a:gd name="connsiteY0" fmla="*/ 0 h 3416299"/>
                <a:gd name="connsiteX1" fmla="*/ 12192000 w 12192000"/>
                <a:gd name="connsiteY1" fmla="*/ 1608332 h 3416299"/>
                <a:gd name="connsiteX2" fmla="*/ 12192000 w 12192000"/>
                <a:gd name="connsiteY2" fmla="*/ 3416299 h 3416299"/>
                <a:gd name="connsiteX3" fmla="*/ 0 w 12192000"/>
                <a:gd name="connsiteY3" fmla="*/ 3416299 h 3416299"/>
                <a:gd name="connsiteX4" fmla="*/ 0 w 12192000"/>
                <a:gd name="connsiteY4" fmla="*/ 1704208 h 3416299"/>
                <a:gd name="connsiteX5" fmla="*/ 1969948 w 12192000"/>
                <a:gd name="connsiteY5" fmla="*/ 0 h 3416299"/>
                <a:gd name="connsiteX0" fmla="*/ 1983802 w 12205854"/>
                <a:gd name="connsiteY0" fmla="*/ 0 h 3416299"/>
                <a:gd name="connsiteX1" fmla="*/ 12205854 w 12205854"/>
                <a:gd name="connsiteY1" fmla="*/ 1608332 h 3416299"/>
                <a:gd name="connsiteX2" fmla="*/ 12205854 w 12205854"/>
                <a:gd name="connsiteY2" fmla="*/ 3416299 h 3416299"/>
                <a:gd name="connsiteX3" fmla="*/ 13854 w 12205854"/>
                <a:gd name="connsiteY3" fmla="*/ 3416299 h 3416299"/>
                <a:gd name="connsiteX4" fmla="*/ 0 w 12205854"/>
                <a:gd name="connsiteY4" fmla="*/ 1408966 h 3416299"/>
                <a:gd name="connsiteX5" fmla="*/ 1983802 w 12205854"/>
                <a:gd name="connsiteY5" fmla="*/ 0 h 341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4" h="3416299">
                  <a:moveTo>
                    <a:pt x="1983802" y="0"/>
                  </a:moveTo>
                  <a:lnTo>
                    <a:pt x="12205854" y="1608332"/>
                  </a:lnTo>
                  <a:lnTo>
                    <a:pt x="12205854" y="3416299"/>
                  </a:lnTo>
                  <a:lnTo>
                    <a:pt x="13854" y="3416299"/>
                  </a:lnTo>
                  <a:lnTo>
                    <a:pt x="0" y="1408966"/>
                  </a:lnTo>
                  <a:lnTo>
                    <a:pt x="1983802"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6" name="Grafik 5">
            <a:extLst>
              <a:ext uri="{FF2B5EF4-FFF2-40B4-BE49-F238E27FC236}">
                <a16:creationId xmlns:a16="http://schemas.microsoft.com/office/drawing/2014/main" id="{5C436787-1278-45A3-8406-30CE2962C6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9772" y="6061951"/>
            <a:ext cx="2306177" cy="636505"/>
          </a:xfrm>
          <a:prstGeom prst="rect">
            <a:avLst/>
          </a:prstGeom>
        </p:spPr>
      </p:pic>
      <p:sp>
        <p:nvSpPr>
          <p:cNvPr id="2" name="Rechteck 1">
            <a:extLst>
              <a:ext uri="{FF2B5EF4-FFF2-40B4-BE49-F238E27FC236}">
                <a16:creationId xmlns:a16="http://schemas.microsoft.com/office/drawing/2014/main" id="{351BC9FB-84CB-4462-B113-2E1B08223470}"/>
              </a:ext>
            </a:extLst>
          </p:cNvPr>
          <p:cNvSpPr/>
          <p:nvPr userDrawn="1"/>
        </p:nvSpPr>
        <p:spPr>
          <a:xfrm>
            <a:off x="1737731" y="1947444"/>
            <a:ext cx="4932045" cy="3108543"/>
          </a:xfrm>
          <a:prstGeom prst="rect">
            <a:avLst/>
          </a:prstGeom>
        </p:spPr>
        <p:txBody>
          <a:bodyPr wrap="square">
            <a:spAutoFit/>
          </a:bodyPr>
          <a:lstStyle/>
          <a:p>
            <a:r>
              <a:rPr lang="de-DE" sz="1600" b="1"/>
              <a:t>Deutsche Gesellschaft für</a:t>
            </a:r>
            <a:br>
              <a:rPr lang="de-DE" sz="1600" b="1"/>
            </a:br>
            <a:r>
              <a:rPr lang="de-DE" sz="1600" b="1"/>
              <a:t>Internationale Zusammenarbeit (GIZ) GmbH</a:t>
            </a:r>
          </a:p>
          <a:p>
            <a:endParaRPr lang="de-DE" sz="1000" b="1"/>
          </a:p>
          <a:p>
            <a:r>
              <a:rPr lang="de-DE" sz="1600"/>
              <a:t>Sitz der Gesellschaft </a:t>
            </a:r>
            <a:br>
              <a:rPr lang="de-DE" sz="1600"/>
            </a:br>
            <a:r>
              <a:rPr lang="de-DE" sz="1600"/>
              <a:t>Bonn und Eschborn</a:t>
            </a:r>
          </a:p>
          <a:p>
            <a:endParaRPr lang="de-DE" sz="1000"/>
          </a:p>
          <a:p>
            <a:r>
              <a:rPr lang="de-DE" sz="1600"/>
              <a:t>Friedrich-Ebert-Allee 32 + 36</a:t>
            </a:r>
            <a:br>
              <a:rPr lang="de-DE" sz="1600"/>
            </a:br>
            <a:r>
              <a:rPr lang="de-DE" sz="1600"/>
              <a:t>53113 Bonn, Deutschland</a:t>
            </a:r>
            <a:br>
              <a:rPr lang="de-DE" sz="1600"/>
            </a:br>
            <a:r>
              <a:rPr lang="de-DE" sz="1600"/>
              <a:t>T  +49  228  44 60 - 0</a:t>
            </a:r>
            <a:br>
              <a:rPr lang="de-DE" sz="1600"/>
            </a:br>
            <a:r>
              <a:rPr lang="de-DE" sz="1600"/>
              <a:t>F  +49  228  44 60 - 17 66</a:t>
            </a:r>
          </a:p>
          <a:p>
            <a:endParaRPr lang="de-DE" sz="1600"/>
          </a:p>
          <a:p>
            <a:r>
              <a:rPr lang="de-DE" sz="1600"/>
              <a:t>E  info@giz.de</a:t>
            </a:r>
          </a:p>
          <a:p>
            <a:r>
              <a:rPr lang="de-DE" sz="1600"/>
              <a:t>I    www.giz.de</a:t>
            </a:r>
          </a:p>
        </p:txBody>
      </p:sp>
      <p:sp>
        <p:nvSpPr>
          <p:cNvPr id="30" name="Rechteck 29">
            <a:extLst>
              <a:ext uri="{FF2B5EF4-FFF2-40B4-BE49-F238E27FC236}">
                <a16:creationId xmlns:a16="http://schemas.microsoft.com/office/drawing/2014/main" id="{D99D8A78-4BE4-4B5E-B5A8-B22893897ABE}"/>
              </a:ext>
            </a:extLst>
          </p:cNvPr>
          <p:cNvSpPr/>
          <p:nvPr userDrawn="1"/>
        </p:nvSpPr>
        <p:spPr>
          <a:xfrm>
            <a:off x="4920356" y="3220227"/>
            <a:ext cx="3221038" cy="1077218"/>
          </a:xfrm>
          <a:prstGeom prst="rect">
            <a:avLst/>
          </a:prstGeom>
        </p:spPr>
        <p:txBody>
          <a:bodyPr wrap="square">
            <a:spAutoFit/>
          </a:bodyPr>
          <a:lstStyle/>
          <a:p>
            <a:r>
              <a:rPr lang="de-DE" sz="1600"/>
              <a:t>Dag-</a:t>
            </a:r>
            <a:r>
              <a:rPr lang="de-DE" sz="1600" err="1"/>
              <a:t>Hammarskjöld</a:t>
            </a:r>
            <a:r>
              <a:rPr lang="de-DE" sz="1600"/>
              <a:t>-Weg 1 - 5</a:t>
            </a:r>
            <a:br>
              <a:rPr lang="de-DE" sz="1600"/>
            </a:br>
            <a:r>
              <a:rPr lang="de-DE" sz="1600"/>
              <a:t>65760 Eschborn, Deutschland</a:t>
            </a:r>
            <a:br>
              <a:rPr lang="de-DE" sz="1600"/>
            </a:br>
            <a:r>
              <a:rPr lang="de-DE" sz="1600"/>
              <a:t>T  +49  61 96  79 - 0</a:t>
            </a:r>
            <a:br>
              <a:rPr lang="de-DE" sz="1600"/>
            </a:br>
            <a:r>
              <a:rPr lang="de-DE" sz="1600"/>
              <a:t>F  +49  61 96  79 - 11 15</a:t>
            </a:r>
          </a:p>
        </p:txBody>
      </p:sp>
      <p:sp>
        <p:nvSpPr>
          <p:cNvPr id="8" name="Textplatzhalter 7">
            <a:extLst>
              <a:ext uri="{FF2B5EF4-FFF2-40B4-BE49-F238E27FC236}">
                <a16:creationId xmlns:a16="http://schemas.microsoft.com/office/drawing/2014/main" id="{33367935-6AF5-4356-84F6-C63225180432}"/>
              </a:ext>
            </a:extLst>
          </p:cNvPr>
          <p:cNvSpPr>
            <a:spLocks noGrp="1"/>
          </p:cNvSpPr>
          <p:nvPr>
            <p:ph type="body" sz="quarter" idx="18" hasCustomPrompt="1"/>
          </p:nvPr>
        </p:nvSpPr>
        <p:spPr>
          <a:xfrm>
            <a:off x="1737731" y="5285244"/>
            <a:ext cx="5023485" cy="392112"/>
          </a:xfrm>
        </p:spPr>
        <p:txBody>
          <a:bodyPr vert="horz" lIns="91440" tIns="0" rIns="91440" bIns="0" rtlCol="0">
            <a:noAutofit/>
          </a:bodyPr>
          <a:lstStyle>
            <a:lvl1pPr marL="0" indent="0">
              <a:buNone/>
              <a:defRPr kumimoji="0" lang="de-DE" sz="1200" b="0" i="0" u="none" strike="noStrike" cap="none" spc="0" normalizeH="0" baseline="0" smtClean="0">
                <a:ln>
                  <a:noFill/>
                </a:ln>
                <a:solidFill>
                  <a:prstClr val="black"/>
                </a:solidFill>
                <a:effectLst/>
                <a:uLnTx/>
                <a:uFillTx/>
              </a:defRPr>
            </a:lvl1pPr>
            <a:lvl2pPr>
              <a:defRPr lang="de-DE" sz="1800" b="1" smtClean="0">
                <a:solidFill>
                  <a:srgbClr val="C00000"/>
                </a:solidFill>
              </a:defRPr>
            </a:lvl2pPr>
            <a:lvl3pPr>
              <a:defRPr lang="de-DE" sz="1800" b="1" smtClean="0">
                <a:solidFill>
                  <a:srgbClr val="C00000"/>
                </a:solidFill>
              </a:defRPr>
            </a:lvl3pPr>
            <a:lvl4pPr>
              <a:defRPr lang="de-DE" b="1" smtClean="0">
                <a:solidFill>
                  <a:srgbClr val="C00000"/>
                </a:solidFill>
              </a:defRPr>
            </a:lvl4pPr>
            <a:lvl5pPr>
              <a:defRPr lang="de-DE" b="1">
                <a:solidFill>
                  <a:srgbClr val="C00000"/>
                </a:solidFill>
              </a:defRPr>
            </a:lvl5pPr>
          </a:lstStyle>
          <a:p>
            <a:pPr marL="228600" marR="0" lvl="0" indent="-228600" fontAlgn="auto">
              <a:lnSpc>
                <a:spcPct val="100000"/>
              </a:lnSpc>
              <a:spcBef>
                <a:spcPts val="0"/>
              </a:spcBef>
              <a:spcAft>
                <a:spcPts val="0"/>
              </a:spcAft>
              <a:buClrTx/>
              <a:buSzTx/>
              <a:tabLst/>
            </a:pPr>
            <a:r>
              <a:rPr lang="de-DE"/>
              <a:t>Bildnachweise:</a:t>
            </a:r>
          </a:p>
        </p:txBody>
      </p:sp>
      <p:sp>
        <p:nvSpPr>
          <p:cNvPr id="12" name="Rectangle 15">
            <a:extLst>
              <a:ext uri="{FF2B5EF4-FFF2-40B4-BE49-F238E27FC236}">
                <a16:creationId xmlns:a16="http://schemas.microsoft.com/office/drawing/2014/main" id="{C501BBC3-1BE8-4DAB-9A5E-CBABBA6C52D3}"/>
              </a:ext>
            </a:extLst>
          </p:cNvPr>
          <p:cNvSpPr/>
          <p:nvPr userDrawn="1"/>
        </p:nvSpPr>
        <p:spPr bwMode="auto">
          <a:xfrm>
            <a:off x="8732925" y="5624680"/>
            <a:ext cx="3240000" cy="216000"/>
          </a:xfrm>
          <a:prstGeom prst="rect">
            <a:avLst/>
          </a:prstGeom>
          <a:solidFill>
            <a:srgbClr val="C80F0F"/>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Tree>
    <p:extLst>
      <p:ext uri="{BB962C8B-B14F-4D97-AF65-F5344CB8AC3E}">
        <p14:creationId xmlns:p14="http://schemas.microsoft.com/office/powerpoint/2010/main" val="258636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B43E0E55-8534-4BE3-A891-6657E9D3A554}"/>
              </a:ext>
            </a:extLst>
          </p:cNvPr>
          <p:cNvGrpSpPr/>
          <p:nvPr userDrawn="1"/>
        </p:nvGrpSpPr>
        <p:grpSpPr>
          <a:xfrm>
            <a:off x="0" y="805715"/>
            <a:ext cx="12219709" cy="5149022"/>
            <a:chOff x="-13854" y="1759527"/>
            <a:chExt cx="12219709" cy="4087995"/>
          </a:xfrm>
        </p:grpSpPr>
        <p:sp>
          <p:nvSpPr>
            <p:cNvPr id="6" name="3eea7b69-0fd6-46c6-b35d-522f175830ef">
              <a:extLst>
                <a:ext uri="{FF2B5EF4-FFF2-40B4-BE49-F238E27FC236}">
                  <a16:creationId xmlns:a16="http://schemas.microsoft.com/office/drawing/2014/main" id="{BC7A0133-F566-4081-92E8-06EB59FA1EC4}"/>
                </a:ext>
              </a:extLst>
            </p:cNvPr>
            <p:cNvSpPr/>
            <p:nvPr/>
          </p:nvSpPr>
          <p:spPr>
            <a:xfrm>
              <a:off x="-1" y="1759527"/>
              <a:ext cx="12205856" cy="4087995"/>
            </a:xfrm>
            <a:custGeom>
              <a:avLst/>
              <a:gdLst>
                <a:gd name="connsiteX0" fmla="*/ 1968500 w 12192000"/>
                <a:gd name="connsiteY0" fmla="*/ 0 h 3416300"/>
                <a:gd name="connsiteX1" fmla="*/ 12115800 w 12192000"/>
                <a:gd name="connsiteY1" fmla="*/ 2895600 h 3416300"/>
                <a:gd name="connsiteX2" fmla="*/ 12192000 w 12192000"/>
                <a:gd name="connsiteY2" fmla="*/ 2924175 h 3416300"/>
                <a:gd name="connsiteX3" fmla="*/ 12192000 w 12192000"/>
                <a:gd name="connsiteY3" fmla="*/ 3416300 h 3416300"/>
                <a:gd name="connsiteX4" fmla="*/ 0 w 12192000"/>
                <a:gd name="connsiteY4" fmla="*/ 3416300 h 3416300"/>
                <a:gd name="connsiteX5" fmla="*/ 0 w 12192000"/>
                <a:gd name="connsiteY5" fmla="*/ 2533985 h 3416300"/>
                <a:gd name="connsiteX6" fmla="*/ 228600 w 12192000"/>
                <a:gd name="connsiteY6" fmla="*/ 2197100 h 3416300"/>
                <a:gd name="connsiteX0" fmla="*/ 1968500 w 12205855"/>
                <a:gd name="connsiteY0" fmla="*/ 0 h 3416300"/>
                <a:gd name="connsiteX1" fmla="*/ 12205855 w 12205855"/>
                <a:gd name="connsiteY1" fmla="*/ 2426687 h 3416300"/>
                <a:gd name="connsiteX2" fmla="*/ 12192000 w 12205855"/>
                <a:gd name="connsiteY2" fmla="*/ 2924175 h 3416300"/>
                <a:gd name="connsiteX3" fmla="*/ 12192000 w 12205855"/>
                <a:gd name="connsiteY3" fmla="*/ 3416300 h 3416300"/>
                <a:gd name="connsiteX4" fmla="*/ 0 w 12205855"/>
                <a:gd name="connsiteY4" fmla="*/ 3416300 h 3416300"/>
                <a:gd name="connsiteX5" fmla="*/ 0 w 12205855"/>
                <a:gd name="connsiteY5" fmla="*/ 2533985 h 3416300"/>
                <a:gd name="connsiteX6" fmla="*/ 228600 w 12205855"/>
                <a:gd name="connsiteY6" fmla="*/ 2197100 h 3416300"/>
                <a:gd name="connsiteX7" fmla="*/ 1968500 w 12205855"/>
                <a:gd name="connsiteY7"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228600 w 12205855"/>
                <a:gd name="connsiteY5" fmla="*/ 2197100 h 3416300"/>
                <a:gd name="connsiteX6" fmla="*/ 1968500 w 12205855"/>
                <a:gd name="connsiteY6"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13854 w 12205855"/>
                <a:gd name="connsiteY4" fmla="*/ 1393540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2362199 w 12205855"/>
                <a:gd name="connsiteY4" fmla="*/ 2232953 h 3416300"/>
                <a:gd name="connsiteX5" fmla="*/ 1968500 w 12205855"/>
                <a:gd name="connsiteY5" fmla="*/ 0 h 3416300"/>
                <a:gd name="connsiteX0" fmla="*/ 1968501 w 12205856"/>
                <a:gd name="connsiteY0" fmla="*/ 0 h 3416300"/>
                <a:gd name="connsiteX1" fmla="*/ 12205856 w 12205856"/>
                <a:gd name="connsiteY1" fmla="*/ 2426687 h 3416300"/>
                <a:gd name="connsiteX2" fmla="*/ 12192001 w 12205856"/>
                <a:gd name="connsiteY2" fmla="*/ 3416300 h 3416300"/>
                <a:gd name="connsiteX3" fmla="*/ 1 w 12205856"/>
                <a:gd name="connsiteY3" fmla="*/ 3416300 h 3416300"/>
                <a:gd name="connsiteX4" fmla="*/ 0 w 12205856"/>
                <a:gd name="connsiteY4" fmla="*/ 2036126 h 3416300"/>
                <a:gd name="connsiteX5" fmla="*/ 1968501 w 12205856"/>
                <a:gd name="connsiteY5" fmla="*/ 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6" h="3416300">
                  <a:moveTo>
                    <a:pt x="1968501" y="0"/>
                  </a:moveTo>
                  <a:lnTo>
                    <a:pt x="12205856" y="2426687"/>
                  </a:lnTo>
                  <a:lnTo>
                    <a:pt x="12192001" y="3416300"/>
                  </a:lnTo>
                  <a:lnTo>
                    <a:pt x="1" y="3416300"/>
                  </a:lnTo>
                  <a:cubicBezTo>
                    <a:pt x="1" y="2956242"/>
                    <a:pt x="0" y="2496184"/>
                    <a:pt x="0" y="2036126"/>
                  </a:cubicBezTo>
                  <a:lnTo>
                    <a:pt x="1968501"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7" name="cf23d993-bef7-457d-af65-6d0ef266a597">
              <a:extLst>
                <a:ext uri="{FF2B5EF4-FFF2-40B4-BE49-F238E27FC236}">
                  <a16:creationId xmlns:a16="http://schemas.microsoft.com/office/drawing/2014/main" id="{2E368A6D-ABB2-45DD-A309-515161AF2091}"/>
                </a:ext>
              </a:extLst>
            </p:cNvPr>
            <p:cNvSpPr/>
            <p:nvPr/>
          </p:nvSpPr>
          <p:spPr>
            <a:xfrm>
              <a:off x="-13854" y="1759528"/>
              <a:ext cx="12205854" cy="4087994"/>
            </a:xfrm>
            <a:custGeom>
              <a:avLst/>
              <a:gdLst>
                <a:gd name="connsiteX0" fmla="*/ 1969948 w 12192000"/>
                <a:gd name="connsiteY0" fmla="*/ 0 h 3416299"/>
                <a:gd name="connsiteX1" fmla="*/ 12192000 w 12192000"/>
                <a:gd name="connsiteY1" fmla="*/ 1955676 h 3416299"/>
                <a:gd name="connsiteX2" fmla="*/ 12192000 w 12192000"/>
                <a:gd name="connsiteY2" fmla="*/ 3416299 h 3416299"/>
                <a:gd name="connsiteX3" fmla="*/ 0 w 12192000"/>
                <a:gd name="connsiteY3" fmla="*/ 3416299 h 3416299"/>
                <a:gd name="connsiteX4" fmla="*/ 0 w 12192000"/>
                <a:gd name="connsiteY4" fmla="*/ 1704208 h 3416299"/>
                <a:gd name="connsiteX0" fmla="*/ 1969948 w 12192000"/>
                <a:gd name="connsiteY0" fmla="*/ 0 h 3416299"/>
                <a:gd name="connsiteX1" fmla="*/ 12192000 w 12192000"/>
                <a:gd name="connsiteY1" fmla="*/ 1608332 h 3416299"/>
                <a:gd name="connsiteX2" fmla="*/ 12192000 w 12192000"/>
                <a:gd name="connsiteY2" fmla="*/ 3416299 h 3416299"/>
                <a:gd name="connsiteX3" fmla="*/ 0 w 12192000"/>
                <a:gd name="connsiteY3" fmla="*/ 3416299 h 3416299"/>
                <a:gd name="connsiteX4" fmla="*/ 0 w 12192000"/>
                <a:gd name="connsiteY4" fmla="*/ 1704208 h 3416299"/>
                <a:gd name="connsiteX5" fmla="*/ 1969948 w 12192000"/>
                <a:gd name="connsiteY5" fmla="*/ 0 h 3416299"/>
                <a:gd name="connsiteX0" fmla="*/ 1983802 w 12205854"/>
                <a:gd name="connsiteY0" fmla="*/ 0 h 3416299"/>
                <a:gd name="connsiteX1" fmla="*/ 12205854 w 12205854"/>
                <a:gd name="connsiteY1" fmla="*/ 1608332 h 3416299"/>
                <a:gd name="connsiteX2" fmla="*/ 12205854 w 12205854"/>
                <a:gd name="connsiteY2" fmla="*/ 3416299 h 3416299"/>
                <a:gd name="connsiteX3" fmla="*/ 13854 w 12205854"/>
                <a:gd name="connsiteY3" fmla="*/ 3416299 h 3416299"/>
                <a:gd name="connsiteX4" fmla="*/ 0 w 12205854"/>
                <a:gd name="connsiteY4" fmla="*/ 1408966 h 3416299"/>
                <a:gd name="connsiteX5" fmla="*/ 1983802 w 12205854"/>
                <a:gd name="connsiteY5" fmla="*/ 0 h 341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4" h="3416299">
                  <a:moveTo>
                    <a:pt x="1983802" y="0"/>
                  </a:moveTo>
                  <a:lnTo>
                    <a:pt x="12205854" y="1608332"/>
                  </a:lnTo>
                  <a:lnTo>
                    <a:pt x="12205854" y="3416299"/>
                  </a:lnTo>
                  <a:lnTo>
                    <a:pt x="13854" y="3416299"/>
                  </a:lnTo>
                  <a:lnTo>
                    <a:pt x="0" y="1408966"/>
                  </a:lnTo>
                  <a:lnTo>
                    <a:pt x="1983802"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Datumsplatzhalter 1">
            <a:extLst>
              <a:ext uri="{FF2B5EF4-FFF2-40B4-BE49-F238E27FC236}">
                <a16:creationId xmlns:a16="http://schemas.microsoft.com/office/drawing/2014/main" id="{FD925B11-319B-47CF-BE4C-E802AEDEDE6E}"/>
              </a:ext>
            </a:extLst>
          </p:cNvPr>
          <p:cNvSpPr>
            <a:spLocks noGrp="1"/>
          </p:cNvSpPr>
          <p:nvPr>
            <p:ph type="dt" sz="half" idx="10"/>
          </p:nvPr>
        </p:nvSpPr>
        <p:spPr/>
        <p:txBody>
          <a:bodyPr/>
          <a:lstStyle/>
          <a:p>
            <a:r>
              <a:rPr lang="en-US"/>
              <a:t>12/01/2022</a:t>
            </a:r>
            <a:endParaRPr lang="de-DE"/>
          </a:p>
        </p:txBody>
      </p:sp>
      <p:sp>
        <p:nvSpPr>
          <p:cNvPr id="3" name="Fußzeilenplatzhalter 2">
            <a:extLst>
              <a:ext uri="{FF2B5EF4-FFF2-40B4-BE49-F238E27FC236}">
                <a16:creationId xmlns:a16="http://schemas.microsoft.com/office/drawing/2014/main" id="{CE9D18EB-A900-49D0-A081-68DF26D23C12}"/>
              </a:ext>
            </a:extLst>
          </p:cNvPr>
          <p:cNvSpPr>
            <a:spLocks noGrp="1"/>
          </p:cNvSpPr>
          <p:nvPr>
            <p:ph type="ftr" sz="quarter" idx="11"/>
          </p:nvPr>
        </p:nvSpPr>
        <p:spPr/>
        <p:txBody>
          <a:bodyPr/>
          <a:lstStyle/>
          <a:p>
            <a:r>
              <a:rPr lang="de-DE"/>
              <a:t>U Wahser: Impact mit Informatik, Mannheimer Informatik-Kolloquium</a:t>
            </a:r>
            <a:endParaRPr lang="en-US"/>
          </a:p>
        </p:txBody>
      </p:sp>
    </p:spTree>
    <p:extLst>
      <p:ext uri="{BB962C8B-B14F-4D97-AF65-F5344CB8AC3E}">
        <p14:creationId xmlns:p14="http://schemas.microsoft.com/office/powerpoint/2010/main" val="278348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text slide 2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59446"/>
            <a:ext cx="10515600" cy="707886"/>
          </a:xfrm>
        </p:spPr>
        <p:txBody>
          <a:bodyPr/>
          <a:lstStyle>
            <a:lvl1pPr marL="0" marR="0" indent="0" algn="l" defTabSz="914400" rtl="0" eaLnBrk="1" fontAlgn="base" latinLnBrk="0" hangingPunct="1">
              <a:lnSpc>
                <a:spcPct val="90000"/>
              </a:lnSpc>
              <a:spcBef>
                <a:spcPct val="0"/>
              </a:spcBef>
              <a:spcAft>
                <a:spcPct val="0"/>
              </a:spcAft>
              <a:buClrTx/>
              <a:buSzTx/>
              <a:buFontTx/>
              <a:buNone/>
              <a:tabLst/>
              <a:defRPr lang="en-US" sz="4000" b="0" i="0" kern="1200" dirty="0">
                <a:solidFill>
                  <a:srgbClr val="006374"/>
                </a:solidFill>
                <a:latin typeface="Poppins" pitchFamily="2" charset="77"/>
                <a:ea typeface="+mj-ea"/>
                <a:cs typeface="Poppins" pitchFamily="2" charset="77"/>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en-GB" altLang="fr-FR" sz="4000" dirty="0">
                <a:solidFill>
                  <a:srgbClr val="006374"/>
                </a:solidFill>
              </a:rPr>
              <a:t>Standard text slide</a:t>
            </a:r>
            <a:endParaRPr lang="en-US" dirty="0"/>
          </a:p>
        </p:txBody>
      </p:sp>
      <p:sp>
        <p:nvSpPr>
          <p:cNvPr id="3" name="Content Placeholder 2"/>
          <p:cNvSpPr>
            <a:spLocks noGrp="1"/>
          </p:cNvSpPr>
          <p:nvPr>
            <p:ph idx="1"/>
          </p:nvPr>
        </p:nvSpPr>
        <p:spPr>
          <a:xfrm>
            <a:off x="838200" y="1874699"/>
            <a:ext cx="10515600" cy="4302264"/>
          </a:xfrm>
        </p:spPr>
        <p:txBody>
          <a:bodyPr/>
          <a:lstStyle>
            <a:lvl1pPr marL="0" indent="0">
              <a:buFont typeface="Arial" panose="020B0604020202020204" pitchFamily="34" charset="0"/>
              <a:buNone/>
              <a:defRPr b="0" i="0">
                <a:latin typeface="Poppins" pitchFamily="2" charset="77"/>
                <a:cs typeface="Poppins" pitchFamily="2" charset="77"/>
              </a:defRPr>
            </a:lvl1pPr>
            <a:lvl2pPr marL="457200" indent="0">
              <a:buFont typeface="Arial" panose="020B0604020202020204" pitchFamily="34" charset="0"/>
              <a:buNone/>
              <a:defRPr/>
            </a:lvl2pPr>
            <a:lvl3pPr marL="1371600" indent="-4572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de-DE" dirty="0"/>
              <a:t>Mastertextformat bearbeiten</a:t>
            </a:r>
          </a:p>
        </p:txBody>
      </p:sp>
      <p:sp>
        <p:nvSpPr>
          <p:cNvPr id="15" name="Textplatzhalter 14">
            <a:extLst>
              <a:ext uri="{FF2B5EF4-FFF2-40B4-BE49-F238E27FC236}">
                <a16:creationId xmlns:a16="http://schemas.microsoft.com/office/drawing/2014/main" id="{0FC5FB67-B109-1C40-94C7-1F0B4B9D788E}"/>
              </a:ext>
            </a:extLst>
          </p:cNvPr>
          <p:cNvSpPr>
            <a:spLocks noGrp="1"/>
          </p:cNvSpPr>
          <p:nvPr>
            <p:ph type="body" sz="quarter" idx="13" hasCustomPrompt="1"/>
          </p:nvPr>
        </p:nvSpPr>
        <p:spPr>
          <a:xfrm>
            <a:off x="838200" y="1166813"/>
            <a:ext cx="10515600" cy="592943"/>
          </a:xfrm>
        </p:spPr>
        <p:txBody>
          <a:bodyPr/>
          <a:lstStyle>
            <a:lvl1pPr marL="0" marR="0" indent="0" algn="l" defTabSz="457200" rtl="0" eaLnBrk="0" fontAlgn="base" latinLnBrk="0" hangingPunct="0">
              <a:lnSpc>
                <a:spcPct val="100000"/>
              </a:lnSpc>
              <a:spcBef>
                <a:spcPct val="0"/>
              </a:spcBef>
              <a:spcAft>
                <a:spcPct val="0"/>
              </a:spcAft>
              <a:buClrTx/>
              <a:buSzTx/>
              <a:buFontTx/>
              <a:buNone/>
              <a:tabLst/>
              <a:defRPr b="0" i="0">
                <a:solidFill>
                  <a:schemeClr val="accent1"/>
                </a:solidFill>
                <a:latin typeface="Poppins" pitchFamily="2" charset="77"/>
                <a:cs typeface="Poppins" pitchFamily="2" charset="77"/>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sym typeface="Arial"/>
              </a:rPr>
              <a:t>With 2 Headers</a:t>
            </a:r>
          </a:p>
        </p:txBody>
      </p:sp>
      <p:sp>
        <p:nvSpPr>
          <p:cNvPr id="8" name="Datumsplatzhalter 5">
            <a:extLst>
              <a:ext uri="{FF2B5EF4-FFF2-40B4-BE49-F238E27FC236}">
                <a16:creationId xmlns:a16="http://schemas.microsoft.com/office/drawing/2014/main" id="{173C3EBC-F7C8-9943-AA04-F93E0C23FEC8}"/>
              </a:ext>
            </a:extLst>
          </p:cNvPr>
          <p:cNvSpPr>
            <a:spLocks noGrp="1"/>
          </p:cNvSpPr>
          <p:nvPr>
            <p:ph type="dt" sz="half" idx="10"/>
          </p:nvPr>
        </p:nvSpPr>
        <p:spPr>
          <a:xfrm>
            <a:off x="3461233" y="6366395"/>
            <a:ext cx="2247900" cy="365125"/>
          </a:xfrm>
        </p:spPr>
        <p:txBody>
          <a:bodyPr/>
          <a:lstStyle/>
          <a:p>
            <a:pPr>
              <a:defRPr/>
            </a:pPr>
            <a:r>
              <a:rPr lang="en-US" altLang="fr-FR"/>
              <a:t>12/01/2022</a:t>
            </a:r>
            <a:endParaRPr lang="fr-FR" altLang="fr-FR" dirty="0"/>
          </a:p>
        </p:txBody>
      </p:sp>
      <p:sp>
        <p:nvSpPr>
          <p:cNvPr id="9" name="Fußzeilenplatzhalter 6">
            <a:extLst>
              <a:ext uri="{FF2B5EF4-FFF2-40B4-BE49-F238E27FC236}">
                <a16:creationId xmlns:a16="http://schemas.microsoft.com/office/drawing/2014/main" id="{F958B2C1-955B-6A43-96B5-63F80C928188}"/>
              </a:ext>
            </a:extLst>
          </p:cNvPr>
          <p:cNvSpPr>
            <a:spLocks noGrp="1"/>
          </p:cNvSpPr>
          <p:nvPr>
            <p:ph type="ftr" sz="quarter" idx="11"/>
          </p:nvPr>
        </p:nvSpPr>
        <p:spPr>
          <a:xfrm>
            <a:off x="5787411" y="6368747"/>
            <a:ext cx="4883727" cy="365125"/>
          </a:xfrm>
        </p:spPr>
        <p:txBody>
          <a:bodyPr/>
          <a:lstStyle/>
          <a:p>
            <a:pPr algn="l">
              <a:defRPr/>
            </a:pPr>
            <a:r>
              <a:rPr lang="de-DE" altLang="fr-FR"/>
              <a:t>U Wahser: Impact mit Informatik, Mannheimer Informatik-Kolloquium</a:t>
            </a:r>
            <a:endParaRPr lang="fr-FR" altLang="fr-FR" dirty="0"/>
          </a:p>
        </p:txBody>
      </p:sp>
      <p:sp>
        <p:nvSpPr>
          <p:cNvPr id="10" name="Foliennummernplatzhalter 7">
            <a:extLst>
              <a:ext uri="{FF2B5EF4-FFF2-40B4-BE49-F238E27FC236}">
                <a16:creationId xmlns:a16="http://schemas.microsoft.com/office/drawing/2014/main" id="{53A0DF01-73AE-314F-9385-C966588953B5}"/>
              </a:ext>
            </a:extLst>
          </p:cNvPr>
          <p:cNvSpPr>
            <a:spLocks noGrp="1"/>
          </p:cNvSpPr>
          <p:nvPr>
            <p:ph type="sldNum" sz="quarter" idx="12"/>
          </p:nvPr>
        </p:nvSpPr>
        <p:spPr>
          <a:xfrm>
            <a:off x="2600173" y="6366395"/>
            <a:ext cx="782782" cy="365125"/>
          </a:xfrm>
        </p:spPr>
        <p:txBody>
          <a:body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298016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E113884-B5C9-459E-B785-88DF562AF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63" y="303127"/>
            <a:ext cx="1647959" cy="439400"/>
          </a:xfrm>
          <a:prstGeom prst="rect">
            <a:avLst/>
          </a:prstGeom>
        </p:spPr>
      </p:pic>
      <p:sp>
        <p:nvSpPr>
          <p:cNvPr id="2" name="Titel 1">
            <a:extLst>
              <a:ext uri="{FF2B5EF4-FFF2-40B4-BE49-F238E27FC236}">
                <a16:creationId xmlns:a16="http://schemas.microsoft.com/office/drawing/2014/main" id="{B7A65BC6-95DA-3F48-BF65-C5E7CCCF94DD}"/>
              </a:ext>
            </a:extLst>
          </p:cNvPr>
          <p:cNvSpPr>
            <a:spLocks noGrp="1"/>
          </p:cNvSpPr>
          <p:nvPr>
            <p:ph type="title" hasCustomPrompt="1"/>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17216DD-2CF0-5247-A898-4D1031478F7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4300BFD-D844-9842-A98E-FDBEDB7E7185}"/>
              </a:ext>
            </a:extLst>
          </p:cNvPr>
          <p:cNvSpPr>
            <a:spLocks noGrp="1"/>
          </p:cNvSpPr>
          <p:nvPr>
            <p:ph type="dt" sz="half" idx="10"/>
          </p:nvPr>
        </p:nvSpPr>
        <p:spPr/>
        <p:txBody>
          <a:bodyPr/>
          <a:lstStyle/>
          <a:p>
            <a:r>
              <a:rPr lang="en-US"/>
              <a:t>12/01/2022</a:t>
            </a:r>
            <a:endParaRPr lang="de-DE"/>
          </a:p>
        </p:txBody>
      </p:sp>
      <p:sp>
        <p:nvSpPr>
          <p:cNvPr id="5" name="Fußzeilenplatzhalter 4">
            <a:extLst>
              <a:ext uri="{FF2B5EF4-FFF2-40B4-BE49-F238E27FC236}">
                <a16:creationId xmlns:a16="http://schemas.microsoft.com/office/drawing/2014/main" id="{ED7E9B01-2145-DB4D-90C0-FE8CC55FD7E7}"/>
              </a:ext>
            </a:extLst>
          </p:cNvPr>
          <p:cNvSpPr>
            <a:spLocks noGrp="1"/>
          </p:cNvSpPr>
          <p:nvPr>
            <p:ph type="ftr" sz="quarter" idx="11"/>
          </p:nvPr>
        </p:nvSpPr>
        <p:spPr/>
        <p:txBody>
          <a:bodyPr/>
          <a:lstStyle/>
          <a:p>
            <a:r>
              <a:rPr lang="de-DE"/>
              <a:t>U Wahser: Impact mit Informatik, Mannheimer Informatik-Kolloquium</a:t>
            </a:r>
          </a:p>
        </p:txBody>
      </p:sp>
      <p:sp>
        <p:nvSpPr>
          <p:cNvPr id="9" name="Foliennummernplatzhalter 5">
            <a:extLst>
              <a:ext uri="{FF2B5EF4-FFF2-40B4-BE49-F238E27FC236}">
                <a16:creationId xmlns:a16="http://schemas.microsoft.com/office/drawing/2014/main" id="{35C545E5-C7BF-D64D-87F1-7981E953905A}"/>
              </a:ext>
            </a:extLst>
          </p:cNvPr>
          <p:cNvSpPr>
            <a:spLocks noGrp="1"/>
          </p:cNvSpPr>
          <p:nvPr>
            <p:ph type="sldNum" sz="quarter" idx="4"/>
          </p:nvPr>
        </p:nvSpPr>
        <p:spPr>
          <a:xfrm>
            <a:off x="8610600" y="377402"/>
            <a:ext cx="2743200" cy="365125"/>
          </a:xfrm>
          <a:prstGeom prst="rect">
            <a:avLst/>
          </a:prstGeom>
        </p:spPr>
        <p:txBody>
          <a:bodyPr vert="horz" lIns="91440" tIns="45720" rIns="91440" bIns="45720" rtlCol="0" anchor="ctr"/>
          <a:lstStyle>
            <a:lvl1pPr algn="r">
              <a:defRPr sz="1100" b="0" i="1">
                <a:solidFill>
                  <a:schemeClr val="tx1">
                    <a:tint val="75000"/>
                  </a:schemeClr>
                </a:solidFill>
                <a:latin typeface="Poppins Light" pitchFamily="2" charset="77"/>
                <a:cs typeface="Poppins Light" pitchFamily="2" charset="77"/>
              </a:defRPr>
            </a:lvl1pPr>
          </a:lstStyle>
          <a:p>
            <a:fld id="{71FEFEAA-9D64-4FB1-90AA-77E6C39C9029}" type="slidenum">
              <a:rPr lang="de-DE" smtClean="0"/>
              <a:t>‹#›</a:t>
            </a:fld>
            <a:endParaRPr lang="de-DE"/>
          </a:p>
        </p:txBody>
      </p:sp>
    </p:spTree>
    <p:extLst>
      <p:ext uri="{BB962C8B-B14F-4D97-AF65-F5344CB8AC3E}">
        <p14:creationId xmlns:p14="http://schemas.microsoft.com/office/powerpoint/2010/main" val="3156649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 farbig">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a:srcRect t="233" b="26747"/>
          <a:stretch/>
        </p:blipFill>
        <p:spPr bwMode="gray">
          <a:xfrm>
            <a:off x="164181" y="165101"/>
            <a:ext cx="11858487" cy="4721860"/>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de-DE" dirty="0"/>
              <a:t>Titelfolie / </a:t>
            </a:r>
            <a:r>
              <a:rPr lang="de-DE" noProof="0" dirty="0"/>
              <a:t>Headline</a:t>
            </a:r>
            <a:br>
              <a:rPr lang="de-DE" noProof="0" dirty="0"/>
            </a:br>
            <a:r>
              <a:rPr lang="de-DE" noProof="0" dirty="0"/>
              <a:t>mit farbigem GIZ Key Visual</a:t>
            </a:r>
            <a:endParaRPr lang="de-DE" dirty="0"/>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dirty="0"/>
              <a:t>Dies ist die </a:t>
            </a:r>
            <a:r>
              <a:rPr lang="de-DE" dirty="0" err="1"/>
              <a:t>Subline</a:t>
            </a:r>
            <a:endParaRPr lang="de-DE" dirty="0"/>
          </a:p>
          <a:p>
            <a:pPr lvl="0"/>
            <a:r>
              <a:rPr lang="de-DE" dirty="0"/>
              <a:t>Projektname | Datum  </a:t>
            </a:r>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Tree>
    <p:extLst>
      <p:ext uri="{BB962C8B-B14F-4D97-AF65-F5344CB8AC3E}">
        <p14:creationId xmlns:p14="http://schemas.microsoft.com/office/powerpoint/2010/main" val="105956833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 s/w">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a:srcRect t="233" b="26747"/>
          <a:stretch/>
        </p:blipFill>
        <p:spPr bwMode="gray">
          <a:xfrm>
            <a:off x="164181" y="165100"/>
            <a:ext cx="11858487" cy="4721861"/>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dirty="0"/>
              <a:t>Dies ist die </a:t>
            </a:r>
            <a:r>
              <a:rPr lang="de-DE" dirty="0" err="1"/>
              <a:t>Subline</a:t>
            </a:r>
            <a:endParaRPr lang="de-DE" dirty="0"/>
          </a:p>
          <a:p>
            <a:pPr lvl="0"/>
            <a:r>
              <a:rPr lang="de-DE" dirty="0"/>
              <a:t>Projektname | Datum</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de-DE" dirty="0"/>
              <a:t>Titelfolie / Headline</a:t>
            </a:r>
            <a:br>
              <a:rPr lang="de-DE" dirty="0"/>
            </a:br>
            <a:r>
              <a:rPr lang="de-DE" dirty="0"/>
              <a:t>mit s/w GIZ Key Visual</a:t>
            </a:r>
          </a:p>
        </p:txBody>
      </p:sp>
    </p:spTree>
    <p:extLst>
      <p:ext uri="{BB962C8B-B14F-4D97-AF65-F5344CB8AC3E}">
        <p14:creationId xmlns:p14="http://schemas.microsoft.com/office/powerpoint/2010/main" val="60966871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 F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de-DE" dirty="0"/>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1. Auf dieses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Symbol klicken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um neues Fotos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einzufügen</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7"/>
            <a:ext cx="1968500" cy="5355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2. Folie wieder zurücksetzen</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903959" y="170887"/>
            <a:ext cx="226278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3. ggfs. mit „Zuschneiden“ den Ausschnitt verändern</a:t>
            </a:r>
            <a:br>
              <a:rPr kumimoji="0" lang="de-DE" sz="1600" b="0" i="0" u="none" strike="noStrike" kern="1200" cap="none" spc="0" normalizeH="0" baseline="0" noProof="0" dirty="0">
                <a:ln>
                  <a:noFill/>
                </a:ln>
                <a:solidFill>
                  <a:prstClr val="black"/>
                </a:solidFill>
                <a:effectLst/>
                <a:uLnTx/>
                <a:uFillTx/>
                <a:latin typeface="+mn-lt"/>
                <a:ea typeface="+mn-ea"/>
                <a:cs typeface="+mn-cs"/>
              </a:rPr>
            </a:br>
            <a:endParaRPr kumimoji="0" lang="de-DE" sz="1600" b="0" i="0" u="none" strike="noStrike" kern="1200" cap="none" spc="0" normalizeH="0" baseline="0" noProof="0" dirty="0">
              <a:ln>
                <a:noFill/>
              </a:ln>
              <a:solidFill>
                <a:prstClr val="black"/>
              </a:solidFill>
              <a:effectLst/>
              <a:uLnTx/>
              <a:uFillTx/>
              <a:latin typeface="+mn-lt"/>
              <a:ea typeface="+mn-ea"/>
              <a:cs typeface="+mn-cs"/>
            </a:endParaRP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522369" y="237067"/>
            <a:ext cx="3440877" cy="1384995"/>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Auf Bild oberhalb der Transparenz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Bild mit Taste ENTF löschen.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 Auf kleines Symbol in der Mitte der Seite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Foto auswählen.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Unter „Start/Folie zurücksetzen“.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Bei Bedarf unter „Format/Schneidewerkzeug“ </a:t>
            </a:r>
            <a:br>
              <a:rPr lang="de-DE" sz="1200" b="0" dirty="0">
                <a:solidFill>
                  <a:schemeClr val="bg1">
                    <a:lumMod val="50000"/>
                  </a:schemeClr>
                </a:solidFill>
              </a:rPr>
            </a:br>
            <a:r>
              <a:rPr lang="de-DE" sz="1200" b="0" dirty="0">
                <a:solidFill>
                  <a:schemeClr val="bg1">
                    <a:lumMod val="50000"/>
                  </a:schemeClr>
                </a:solidFill>
              </a:rPr>
              <a:t>Ausschnitt bearbeiten.</a:t>
            </a:r>
          </a:p>
        </p:txBody>
      </p:sp>
      <p:pic>
        <p:nvPicPr>
          <p:cNvPr id="7" name="Grafik 6" descr="Ein Bild, das Screenshot enthält.&#10;&#10;Automatisch generierte Beschreibung">
            <a:extLst>
              <a:ext uri="{FF2B5EF4-FFF2-40B4-BE49-F238E27FC236}">
                <a16:creationId xmlns:a16="http://schemas.microsoft.com/office/drawing/2014/main" id="{B2F80A22-ED8F-44E7-B2BE-85BF50D142D7}"/>
              </a:ext>
            </a:extLst>
          </p:cNvPr>
          <p:cNvPicPr>
            <a:picLocks noChangeAspect="1"/>
          </p:cNvPicPr>
          <p:nvPr userDrawn="1"/>
        </p:nvPicPr>
        <p:blipFill rotWithShape="1">
          <a:blip r:embed="rId4"/>
          <a:srcRect r="60723"/>
          <a:stretch/>
        </p:blipFill>
        <p:spPr>
          <a:xfrm>
            <a:off x="9938772" y="1136801"/>
            <a:ext cx="620963" cy="751359"/>
          </a:xfrm>
          <a:prstGeom prst="rect">
            <a:avLst/>
          </a:prstGeom>
        </p:spPr>
      </p:pic>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846875"/>
            <a:ext cx="11858487" cy="4040085"/>
          </a:xfrm>
          <a:prstGeom prst="rect">
            <a:avLst/>
          </a:prstGeom>
          <a:blipFill dpi="0" rotWithShape="1">
            <a:blip r:embed="rId5">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de-DE" dirty="0"/>
              <a:t>Titelfolie / Headline</a:t>
            </a:r>
            <a:br>
              <a:rPr lang="de-DE" dirty="0"/>
            </a:br>
            <a:r>
              <a:rPr lang="de-DE" dirty="0"/>
              <a:t>mit Hintergrundfoto (austauschbar)</a:t>
            </a:r>
          </a:p>
        </p:txBody>
      </p:sp>
      <p:pic>
        <p:nvPicPr>
          <p:cNvPr id="4" name="Grafik 3" descr="Ein Bild, das Screenshot enthält.&#10;&#10;Automatisch generierte Beschreibung">
            <a:extLst>
              <a:ext uri="{FF2B5EF4-FFF2-40B4-BE49-F238E27FC236}">
                <a16:creationId xmlns:a16="http://schemas.microsoft.com/office/drawing/2014/main" id="{E5595441-F987-46F7-B0FF-6162DB53F7E5}"/>
              </a:ext>
            </a:extLst>
          </p:cNvPr>
          <p:cNvPicPr>
            <a:picLocks noChangeAspect="1"/>
          </p:cNvPicPr>
          <p:nvPr userDrawn="1"/>
        </p:nvPicPr>
        <p:blipFill>
          <a:blip r:embed="rId6"/>
          <a:stretch>
            <a:fillRect/>
          </a:stretch>
        </p:blipFill>
        <p:spPr>
          <a:xfrm>
            <a:off x="7453078" y="1136801"/>
            <a:ext cx="2113197" cy="751359"/>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dirty="0"/>
              <a:t>Dies ist die </a:t>
            </a:r>
            <a:r>
              <a:rPr lang="de-DE" dirty="0" err="1"/>
              <a:t>Subline</a:t>
            </a:r>
            <a:endParaRPr lang="de-DE" dirty="0"/>
          </a:p>
          <a:p>
            <a:pPr lvl="0"/>
            <a:r>
              <a:rPr lang="de-DE" dirty="0"/>
              <a:t>Projektname | Datum</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a:stretch>
            <a:fillRect/>
          </a:stretch>
        </p:blipFill>
        <p:spPr bwMode="gray">
          <a:xfrm>
            <a:off x="9996030" y="1966807"/>
            <a:ext cx="1662545" cy="1147156"/>
          </a:xfrm>
          <a:prstGeom prst="rect">
            <a:avLst/>
          </a:prstGeom>
        </p:spPr>
      </p:pic>
      <p:sp>
        <p:nvSpPr>
          <p:cNvPr id="30" name="Rechteck 29">
            <a:extLst>
              <a:ext uri="{FF2B5EF4-FFF2-40B4-BE49-F238E27FC236}">
                <a16:creationId xmlns:a16="http://schemas.microsoft.com/office/drawing/2014/main" id="{D653919A-E7CD-4FC8-8C22-019673316FC4}"/>
              </a:ext>
            </a:extLst>
          </p:cNvPr>
          <p:cNvSpPr/>
          <p:nvPr userDrawn="1"/>
        </p:nvSpPr>
        <p:spPr bwMode="gray">
          <a:xfrm>
            <a:off x="8734474" y="1509303"/>
            <a:ext cx="844305" cy="19132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a:extLst>
              <a:ext uri="{FF2B5EF4-FFF2-40B4-BE49-F238E27FC236}">
                <a16:creationId xmlns:a16="http://schemas.microsoft.com/office/drawing/2014/main" id="{63D020A0-C673-400D-8D07-9B4444BF8D7C}"/>
              </a:ext>
            </a:extLst>
          </p:cNvPr>
          <p:cNvSpPr/>
          <p:nvPr userDrawn="1"/>
        </p:nvSpPr>
        <p:spPr bwMode="gray">
          <a:xfrm>
            <a:off x="9971276" y="1373457"/>
            <a:ext cx="575955"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0002694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 Grafik/Freisteller">
    <p:spTree>
      <p:nvGrpSpPr>
        <p:cNvPr id="1" name=""/>
        <p:cNvGrpSpPr/>
        <p:nvPr/>
      </p:nvGrpSpPr>
      <p:grpSpPr>
        <a:xfrm>
          <a:off x="0" y="0"/>
          <a:ext cx="0" cy="0"/>
          <a:chOff x="0" y="0"/>
          <a:chExt cx="0" cy="0"/>
        </a:xfrm>
      </p:grpSpPr>
      <p:pic>
        <p:nvPicPr>
          <p:cNvPr id="30" name="Grafik 29" descr="Ein Bild, das Screenshot enthält.&#10;&#10;Automatisch generierte Beschreibung">
            <a:extLst>
              <a:ext uri="{FF2B5EF4-FFF2-40B4-BE49-F238E27FC236}">
                <a16:creationId xmlns:a16="http://schemas.microsoft.com/office/drawing/2014/main" id="{A5AD85A5-A6F8-4851-92FD-EA6609DAF6FA}"/>
              </a:ext>
            </a:extLst>
          </p:cNvPr>
          <p:cNvPicPr>
            <a:picLocks noChangeAspect="1"/>
          </p:cNvPicPr>
          <p:nvPr userDrawn="1"/>
        </p:nvPicPr>
        <p:blipFill rotWithShape="1">
          <a:blip r:embed="rId2"/>
          <a:srcRect r="60723"/>
          <a:stretch/>
        </p:blipFill>
        <p:spPr>
          <a:xfrm>
            <a:off x="10007544" y="1136801"/>
            <a:ext cx="620963" cy="751359"/>
          </a:xfrm>
          <a:prstGeom prst="rect">
            <a:avLst/>
          </a:prstGeom>
        </p:spPr>
      </p:pic>
      <p:pic>
        <p:nvPicPr>
          <p:cNvPr id="31" name="Grafik 30" descr="Ein Bild, das Screenshot enthält.&#10;&#10;Automatisch generierte Beschreibung">
            <a:extLst>
              <a:ext uri="{FF2B5EF4-FFF2-40B4-BE49-F238E27FC236}">
                <a16:creationId xmlns:a16="http://schemas.microsoft.com/office/drawing/2014/main" id="{4F0518D7-2DF0-4D50-B3EB-3D64E2485ABF}"/>
              </a:ext>
            </a:extLst>
          </p:cNvPr>
          <p:cNvPicPr>
            <a:picLocks noChangeAspect="1"/>
          </p:cNvPicPr>
          <p:nvPr userDrawn="1"/>
        </p:nvPicPr>
        <p:blipFill>
          <a:blip r:embed="rId3"/>
          <a:stretch>
            <a:fillRect/>
          </a:stretch>
        </p:blipFill>
        <p:spPr>
          <a:xfrm>
            <a:off x="7453078" y="1136801"/>
            <a:ext cx="2113197" cy="751359"/>
          </a:xfrm>
          <a:prstGeom prst="rect">
            <a:avLst/>
          </a:prstGeom>
        </p:spPr>
      </p:pic>
      <p:sp>
        <p:nvSpPr>
          <p:cNvPr id="32" name="Rechteck 31">
            <a:extLst>
              <a:ext uri="{FF2B5EF4-FFF2-40B4-BE49-F238E27FC236}">
                <a16:creationId xmlns:a16="http://schemas.microsoft.com/office/drawing/2014/main" id="{3D8B1A33-9136-4498-A38F-1FAFEE6C912B}"/>
              </a:ext>
            </a:extLst>
          </p:cNvPr>
          <p:cNvSpPr/>
          <p:nvPr userDrawn="1"/>
        </p:nvSpPr>
        <p:spPr bwMode="gray">
          <a:xfrm>
            <a:off x="8734474" y="1509303"/>
            <a:ext cx="844305" cy="19132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a:extLst>
              <a:ext uri="{FF2B5EF4-FFF2-40B4-BE49-F238E27FC236}">
                <a16:creationId xmlns:a16="http://schemas.microsoft.com/office/drawing/2014/main" id="{13815075-80B4-4697-8852-2EC6A756D3E7}"/>
              </a:ext>
            </a:extLst>
          </p:cNvPr>
          <p:cNvSpPr/>
          <p:nvPr userDrawn="1"/>
        </p:nvSpPr>
        <p:spPr bwMode="gray">
          <a:xfrm>
            <a:off x="10040048" y="1373457"/>
            <a:ext cx="575955"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1. Auf dieses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Symbol klicken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um neues Fotos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einzufügen</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7"/>
            <a:ext cx="1968500" cy="5355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2. Folie wieder zurücksetzen</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903959" y="170887"/>
            <a:ext cx="226278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3. ggfs. mit „Zuschneiden“ den Ausschnitt verändern</a:t>
            </a:r>
            <a:br>
              <a:rPr kumimoji="0" lang="de-DE" sz="1600" b="0" i="0" u="none" strike="noStrike" kern="1200" cap="none" spc="0" normalizeH="0" baseline="0" noProof="0" dirty="0">
                <a:ln>
                  <a:noFill/>
                </a:ln>
                <a:solidFill>
                  <a:prstClr val="black"/>
                </a:solidFill>
                <a:effectLst/>
                <a:uLnTx/>
                <a:uFillTx/>
                <a:latin typeface="+mn-lt"/>
                <a:ea typeface="+mn-ea"/>
                <a:cs typeface="+mn-cs"/>
              </a:rPr>
            </a:br>
            <a:endParaRPr kumimoji="0" lang="de-DE" sz="1600" b="0" i="0" u="none" strike="noStrike" kern="1200" cap="none" spc="0" normalizeH="0" baseline="0" noProof="0" dirty="0">
              <a:ln>
                <a:noFill/>
              </a:ln>
              <a:solidFill>
                <a:prstClr val="black"/>
              </a:solidFill>
              <a:effectLst/>
              <a:uLnTx/>
              <a:uFillTx/>
              <a:latin typeface="+mn-lt"/>
              <a:ea typeface="+mn-ea"/>
              <a:cs typeface="+mn-cs"/>
            </a:endParaRP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522369" y="237067"/>
            <a:ext cx="3440877" cy="1384995"/>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Auf Bild oberhalb der Transparenz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Bild mit Taste ENTF löschen.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 Auf kleines Symbol in der Mitte der Seite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Foto auswählen.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Unter „Start/Folie zurücksetzen“.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Bei Bedarf unter „Format/Schneidewerkzeug“ </a:t>
            </a:r>
            <a:br>
              <a:rPr lang="de-DE" sz="1200" b="0" dirty="0">
                <a:solidFill>
                  <a:schemeClr val="bg1">
                    <a:lumMod val="50000"/>
                  </a:schemeClr>
                </a:solidFill>
              </a:rPr>
            </a:br>
            <a:r>
              <a:rPr lang="de-DE" sz="1200" b="0" dirty="0">
                <a:solidFill>
                  <a:schemeClr val="bg1">
                    <a:lumMod val="50000"/>
                  </a:schemeClr>
                </a:solidFill>
              </a:rPr>
              <a:t>Ausschnitt bearbeiten.</a:t>
            </a: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de-DE" dirty="0"/>
              <a:t>.</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81" y="846875"/>
            <a:ext cx="11858487" cy="4040085"/>
          </a:xfrm>
          <a:prstGeom prst="rect">
            <a:avLst/>
          </a:prstGeom>
          <a:blipFill dpi="0" rotWithShape="1">
            <a:blip r:embed="rId6"/>
            <a:srcRect/>
            <a:stretch>
              <a:fillRect l="-10" r="-10"/>
            </a:stretch>
          </a:blipFill>
        </p:spPr>
        <p:txBody>
          <a:bodyPr wrap="square" lIns="576000" bIns="1036800" anchor="b">
            <a:noAutofit/>
          </a:bodyPr>
          <a:lstStyle>
            <a:lvl1pPr>
              <a:defRPr sz="3467" b="1">
                <a:solidFill>
                  <a:schemeClr val="tx1"/>
                </a:solidFill>
              </a:defRPr>
            </a:lvl1pPr>
          </a:lstStyle>
          <a:p>
            <a:r>
              <a:rPr lang="de-DE" dirty="0"/>
              <a:t>Titelfolie für Illustration/Freisteller </a:t>
            </a:r>
            <a:br>
              <a:rPr lang="de-DE" dirty="0"/>
            </a:br>
            <a:r>
              <a:rPr lang="de-DE" dirty="0"/>
              <a:t>mit weißem Hintergrund (austauschbar)</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dirty="0"/>
              <a:t>Dies ist die </a:t>
            </a:r>
            <a:r>
              <a:rPr lang="de-DE" dirty="0" err="1"/>
              <a:t>Subline</a:t>
            </a:r>
            <a:endParaRPr lang="de-DE" dirty="0"/>
          </a:p>
          <a:p>
            <a:pPr lvl="0"/>
            <a:r>
              <a:rPr lang="de-DE" dirty="0"/>
              <a:t>Projektname | Datum</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a:stretch>
            <a:fillRect/>
          </a:stretch>
        </p:blipFill>
        <p:spPr bwMode="gray">
          <a:xfrm>
            <a:off x="9996030" y="1966807"/>
            <a:ext cx="1662545" cy="1147156"/>
          </a:xfrm>
          <a:prstGeom prst="rect">
            <a:avLst/>
          </a:prstGeom>
        </p:spPr>
      </p:pic>
      <p:cxnSp>
        <p:nvCxnSpPr>
          <p:cNvPr id="29" name="Gerade Verbindung mit Pfeil 28">
            <a:extLst>
              <a:ext uri="{FF2B5EF4-FFF2-40B4-BE49-F238E27FC236}">
                <a16:creationId xmlns:a16="http://schemas.microsoft.com/office/drawing/2014/main" id="{B1AFA279-6BD4-4D5A-91D6-9AF666C8CC39}"/>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13687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Alternative">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dirty="0"/>
              <a:t>Dies ist die </a:t>
            </a:r>
            <a:r>
              <a:rPr lang="de-DE" dirty="0" err="1"/>
              <a:t>Subline</a:t>
            </a:r>
            <a:r>
              <a:rPr lang="de-DE" dirty="0"/>
              <a:t> </a:t>
            </a:r>
          </a:p>
          <a:p>
            <a:pPr lvl="0"/>
            <a:r>
              <a:rPr lang="de-DE" dirty="0"/>
              <a:t>Projektname | Datum</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de-DE" dirty="0"/>
              <a:t>Alternative Titelfolie</a:t>
            </a:r>
            <a:br>
              <a:rPr lang="de-DE" dirty="0"/>
            </a:br>
            <a:r>
              <a:rPr lang="de-DE" dirty="0"/>
              <a:t>ohne Foto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17250613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p:nvPr>
        </p:nvSpPr>
        <p:spPr bwMode="gray">
          <a:xfrm>
            <a:off x="599757" y="1361293"/>
            <a:ext cx="9563579" cy="4660625"/>
          </a:xfrm>
        </p:spPr>
        <p:txBody>
          <a:bodyPr/>
          <a:lstStyle>
            <a:lvl1pPr marL="304792" indent="-304792">
              <a:spcBef>
                <a:spcPts val="2400"/>
              </a:spcBef>
              <a:buFont typeface="+mj-lt"/>
              <a:buAutoNum type="arabicPeriod"/>
              <a:defRPr/>
            </a:lvl1pPr>
          </a:lstStyle>
          <a:p>
            <a:pPr lvl="0"/>
            <a:endParaRPr lang="en-GB" dirty="0"/>
          </a:p>
        </p:txBody>
      </p:sp>
    </p:spTree>
    <p:extLst>
      <p:ext uri="{BB962C8B-B14F-4D97-AF65-F5344CB8AC3E}">
        <p14:creationId xmlns:p14="http://schemas.microsoft.com/office/powerpoint/2010/main" val="2628905777"/>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p:nvPr>
        </p:nvSpPr>
        <p:spPr bwMode="gray">
          <a:xfrm>
            <a:off x="599757" y="1361293"/>
            <a:ext cx="9563579" cy="3746844"/>
          </a:xfrm>
        </p:spPr>
        <p:txBody>
          <a:bodyPr/>
          <a:lstStyle>
            <a:lvl1pPr marL="304792" indent="-304792">
              <a:spcBef>
                <a:spcPts val="2400"/>
              </a:spcBef>
              <a:buFont typeface="+mj-lt"/>
              <a:buAutoNum type="arabicPeriod"/>
              <a:defRPr/>
            </a:lvl1pPr>
          </a:lstStyle>
          <a:p>
            <a:pPr lvl="0"/>
            <a:endParaRPr lang="en-GB" dirty="0"/>
          </a:p>
        </p:txBody>
      </p:sp>
    </p:spTree>
    <p:extLst>
      <p:ext uri="{BB962C8B-B14F-4D97-AF65-F5344CB8AC3E}">
        <p14:creationId xmlns:p14="http://schemas.microsoft.com/office/powerpoint/2010/main" val="1641708114"/>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apitelstartfolie s/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64180" y="2093674"/>
            <a:ext cx="11860800" cy="404008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de-DE" dirty="0"/>
              <a:t>Dies ist die </a:t>
            </a:r>
            <a:r>
              <a:rPr lang="de-DE" dirty="0" err="1"/>
              <a:t>Subline</a:t>
            </a:r>
            <a:endParaRPr lang="de-DE" dirty="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3793150"/>
            <a:ext cx="10628948" cy="960263"/>
          </a:xfrm>
          <a:prstGeom prst="rect">
            <a:avLst/>
          </a:prstGeom>
        </p:spPr>
        <p:txBody>
          <a:bodyPr wrap="square">
            <a:spAutoFit/>
          </a:bodyPr>
          <a:lstStyle>
            <a:lvl1pPr>
              <a:defRPr sz="3467" b="1">
                <a:solidFill>
                  <a:schemeClr val="tx1"/>
                </a:solidFill>
              </a:defRPr>
            </a:lvl1pPr>
          </a:lstStyle>
          <a:p>
            <a:r>
              <a:rPr lang="de-DE" dirty="0"/>
              <a:t>Kapitel- Startfolie</a:t>
            </a:r>
            <a:br>
              <a:rPr lang="de-DE" dirty="0"/>
            </a:br>
            <a:r>
              <a:rPr lang="de-DE" noProof="0" dirty="0"/>
              <a:t>mit s/w GIZ Key Visual</a:t>
            </a:r>
            <a:endParaRPr lang="de-DE" dirty="0"/>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en-US"/>
              <a:t>12/01/2022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de-DE"/>
              <a:t>U Wahser: Impact mit Informatik, Mannheimer Informatik-Kolloquium</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118360754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apitelstartfolie Foto">
    <p:spTree>
      <p:nvGrpSpPr>
        <p:cNvPr id="1" name=""/>
        <p:cNvGrpSpPr/>
        <p:nvPr/>
      </p:nvGrpSpPr>
      <p:grpSpPr>
        <a:xfrm>
          <a:off x="0" y="0"/>
          <a:ext cx="0" cy="0"/>
          <a:chOff x="0" y="0"/>
          <a:chExt cx="0" cy="0"/>
        </a:xfrm>
      </p:grpSpPr>
      <p:pic>
        <p:nvPicPr>
          <p:cNvPr id="30" name="Grafik 29" descr="Ein Bild, das Screenshot enthält.&#10;&#10;Automatisch generierte Beschreibung">
            <a:extLst>
              <a:ext uri="{FF2B5EF4-FFF2-40B4-BE49-F238E27FC236}">
                <a16:creationId xmlns:a16="http://schemas.microsoft.com/office/drawing/2014/main" id="{44D13A53-E295-469E-858E-7B58C3A9BDEE}"/>
              </a:ext>
            </a:extLst>
          </p:cNvPr>
          <p:cNvPicPr>
            <a:picLocks noChangeAspect="1"/>
          </p:cNvPicPr>
          <p:nvPr userDrawn="1"/>
        </p:nvPicPr>
        <p:blipFill rotWithShape="1">
          <a:blip r:embed="rId2"/>
          <a:srcRect r="60723"/>
          <a:stretch/>
        </p:blipFill>
        <p:spPr>
          <a:xfrm>
            <a:off x="10001292" y="1136801"/>
            <a:ext cx="620963" cy="751359"/>
          </a:xfrm>
          <a:prstGeom prst="rect">
            <a:avLst/>
          </a:prstGeom>
        </p:spPr>
      </p:pic>
      <p:pic>
        <p:nvPicPr>
          <p:cNvPr id="31" name="Grafik 30" descr="Ein Bild, das Screenshot enthält.&#10;&#10;Automatisch generierte Beschreibung">
            <a:extLst>
              <a:ext uri="{FF2B5EF4-FFF2-40B4-BE49-F238E27FC236}">
                <a16:creationId xmlns:a16="http://schemas.microsoft.com/office/drawing/2014/main" id="{039598BE-791E-4D95-98E2-387FD9AFFE2B}"/>
              </a:ext>
            </a:extLst>
          </p:cNvPr>
          <p:cNvPicPr>
            <a:picLocks noChangeAspect="1"/>
          </p:cNvPicPr>
          <p:nvPr userDrawn="1"/>
        </p:nvPicPr>
        <p:blipFill>
          <a:blip r:embed="rId3"/>
          <a:stretch>
            <a:fillRect/>
          </a:stretch>
        </p:blipFill>
        <p:spPr>
          <a:xfrm>
            <a:off x="7453078" y="1136801"/>
            <a:ext cx="2113197" cy="751359"/>
          </a:xfrm>
          <a:prstGeom prst="rect">
            <a:avLst/>
          </a:prstGeom>
        </p:spPr>
      </p:pic>
      <p:sp>
        <p:nvSpPr>
          <p:cNvPr id="32" name="Rechteck 31">
            <a:extLst>
              <a:ext uri="{FF2B5EF4-FFF2-40B4-BE49-F238E27FC236}">
                <a16:creationId xmlns:a16="http://schemas.microsoft.com/office/drawing/2014/main" id="{15D7DBD6-6353-423F-8FD4-C16E2BBCE1B4}"/>
              </a:ext>
            </a:extLst>
          </p:cNvPr>
          <p:cNvSpPr/>
          <p:nvPr userDrawn="1"/>
        </p:nvSpPr>
        <p:spPr bwMode="gray">
          <a:xfrm>
            <a:off x="8734474" y="1509303"/>
            <a:ext cx="844305" cy="19132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a:extLst>
              <a:ext uri="{FF2B5EF4-FFF2-40B4-BE49-F238E27FC236}">
                <a16:creationId xmlns:a16="http://schemas.microsoft.com/office/drawing/2014/main" id="{ED021507-F859-4746-88F8-317706961200}"/>
              </a:ext>
            </a:extLst>
          </p:cNvPr>
          <p:cNvSpPr/>
          <p:nvPr userDrawn="1"/>
        </p:nvSpPr>
        <p:spPr bwMode="gray">
          <a:xfrm>
            <a:off x="10033796" y="1373457"/>
            <a:ext cx="575955"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de-DE" dirty="0"/>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1. Auf dieses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Symbol klicken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um neues Fotos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einzufügen</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7"/>
            <a:ext cx="1968500" cy="5355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2. Folie wieder zurücksetzen</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903959" y="170887"/>
            <a:ext cx="226278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3. ggfs. mit „Zuschneiden“ den Ausschnitt verändern</a:t>
            </a:r>
            <a:br>
              <a:rPr kumimoji="0" lang="de-DE" sz="1600" b="0" i="0" u="none" strike="noStrike" kern="1200" cap="none" spc="0" normalizeH="0" baseline="0" noProof="0" dirty="0">
                <a:ln>
                  <a:noFill/>
                </a:ln>
                <a:solidFill>
                  <a:prstClr val="black"/>
                </a:solidFill>
                <a:effectLst/>
                <a:uLnTx/>
                <a:uFillTx/>
                <a:latin typeface="+mn-lt"/>
                <a:ea typeface="+mn-ea"/>
                <a:cs typeface="+mn-cs"/>
              </a:rPr>
            </a:br>
            <a:endParaRPr kumimoji="0" lang="de-DE" sz="1600" b="0" i="0" u="none" strike="noStrike" kern="1200" cap="none" spc="0" normalizeH="0" baseline="0" noProof="0" dirty="0">
              <a:ln>
                <a:noFill/>
              </a:ln>
              <a:solidFill>
                <a:prstClr val="black"/>
              </a:solidFill>
              <a:effectLst/>
              <a:uLnTx/>
              <a:uFillTx/>
              <a:latin typeface="+mn-lt"/>
              <a:ea typeface="+mn-ea"/>
              <a:cs typeface="+mn-cs"/>
            </a:endParaRP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9" name="how">
            <a:extLst>
              <a:ext uri="{FF2B5EF4-FFF2-40B4-BE49-F238E27FC236}">
                <a16:creationId xmlns:a16="http://schemas.microsoft.com/office/drawing/2014/main" id="{B4432FF7-B852-4F03-B6BA-EEC7AD563D82}"/>
              </a:ext>
            </a:extLst>
          </p:cNvPr>
          <p:cNvSpPr txBox="1"/>
          <p:nvPr userDrawn="1"/>
        </p:nvSpPr>
        <p:spPr bwMode="gray">
          <a:xfrm>
            <a:off x="-3522369" y="237067"/>
            <a:ext cx="3440877" cy="1384995"/>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Auf Bild oberhalb der Transparenz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Bild mit Taste ENTF löschen.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 Auf kleines Symbol in der Mitte der Seite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Foto auswählen.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Unter „Start/Folie zurücksetzen“.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Bei Bedarf unter „Format/Schneidewerkzeug“ </a:t>
            </a:r>
            <a:br>
              <a:rPr lang="de-DE" sz="1200" b="0" dirty="0">
                <a:solidFill>
                  <a:schemeClr val="bg1">
                    <a:lumMod val="50000"/>
                  </a:schemeClr>
                </a:solidFill>
              </a:rPr>
            </a:br>
            <a:r>
              <a:rPr lang="de-DE" sz="1200" b="0" dirty="0">
                <a:solidFill>
                  <a:schemeClr val="bg1">
                    <a:lumMod val="50000"/>
                  </a:schemeClr>
                </a:solidFill>
              </a:rPr>
              <a:t>Ausschnitt bearbeiten.</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4">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de-DE" dirty="0"/>
              <a:t>Kapitel- Startfolie</a:t>
            </a:r>
            <a:br>
              <a:rPr lang="de-DE" dirty="0"/>
            </a:br>
            <a:r>
              <a:rPr lang="de-DE" dirty="0"/>
              <a:t>mit Hintergrundfoto (austauschbar)</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9996030" y="1966807"/>
            <a:ext cx="1662545" cy="1147156"/>
          </a:xfrm>
          <a:prstGeom prst="rect">
            <a:avLst/>
          </a:prstGeom>
        </p:spPr>
      </p:pic>
      <p:sp>
        <p:nvSpPr>
          <p:cNvPr id="2" name="Datumsplatzhalter 1">
            <a:extLst>
              <a:ext uri="{FF2B5EF4-FFF2-40B4-BE49-F238E27FC236}">
                <a16:creationId xmlns:a16="http://schemas.microsoft.com/office/drawing/2014/main" id="{FDD79862-8BF3-4D14-AF58-2F22BF60427E}"/>
              </a:ext>
            </a:extLst>
          </p:cNvPr>
          <p:cNvSpPr>
            <a:spLocks noGrp="1"/>
          </p:cNvSpPr>
          <p:nvPr>
            <p:ph type="dt" sz="half" idx="12"/>
          </p:nvPr>
        </p:nvSpPr>
        <p:spPr bwMode="gray"/>
        <p:txBody>
          <a:bodyPr/>
          <a:lstStyle/>
          <a:p>
            <a:r>
              <a:rPr lang="en-US"/>
              <a:t>12/01/2022</a:t>
            </a:r>
            <a:endParaRPr lang="de-DE" dirty="0"/>
          </a:p>
        </p:txBody>
      </p:sp>
      <p:sp>
        <p:nvSpPr>
          <p:cNvPr id="4" name="Fußzeilenplatzhalter 3">
            <a:extLst>
              <a:ext uri="{FF2B5EF4-FFF2-40B4-BE49-F238E27FC236}">
                <a16:creationId xmlns:a16="http://schemas.microsoft.com/office/drawing/2014/main" id="{2CB5F56C-6422-4495-9DA4-2AF22406E267}"/>
              </a:ext>
            </a:extLst>
          </p:cNvPr>
          <p:cNvSpPr>
            <a:spLocks noGrp="1"/>
          </p:cNvSpPr>
          <p:nvPr>
            <p:ph type="ftr" sz="quarter" idx="13"/>
          </p:nvPr>
        </p:nvSpPr>
        <p:spPr bwMode="gray"/>
        <p:txBody>
          <a:bodyPr/>
          <a:lstStyle/>
          <a:p>
            <a:r>
              <a:rPr lang="de-DE"/>
              <a:t>U Wahser: Impact mit Informatik, Mannheimer Informatik-Kolloquium</a:t>
            </a:r>
            <a:endParaRPr lang="en-US" dirty="0"/>
          </a:p>
        </p:txBody>
      </p:sp>
      <p:sp>
        <p:nvSpPr>
          <p:cNvPr id="5" name="Foliennummernplatzhalter 4">
            <a:extLst>
              <a:ext uri="{FF2B5EF4-FFF2-40B4-BE49-F238E27FC236}">
                <a16:creationId xmlns:a16="http://schemas.microsoft.com/office/drawing/2014/main" id="{2D7E061E-EDDF-4769-84B3-644BEC3FD70D}"/>
              </a:ext>
            </a:extLst>
          </p:cNvPr>
          <p:cNvSpPr>
            <a:spLocks noGrp="1"/>
          </p:cNvSpPr>
          <p:nvPr>
            <p:ph type="sldNum" sz="quarter" idx="14"/>
          </p:nvPr>
        </p:nvSpPr>
        <p:spPr bwMode="gray"/>
        <p:txBody>
          <a:bodyPr/>
          <a:lstStyle/>
          <a:p>
            <a:r>
              <a:rPr lang="de-DE"/>
              <a:t>Seite </a:t>
            </a:r>
            <a:fld id="{3A8B5DB7-81A8-4ED4-916B-6B23CD603687}" type="slidenum">
              <a:rPr smtClean="0"/>
              <a:pPr/>
              <a:t>‹#›</a:t>
            </a:fld>
            <a:endParaRPr dirty="0"/>
          </a:p>
        </p:txBody>
      </p:sp>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de-DE" dirty="0"/>
              <a:t>Dies ist die </a:t>
            </a:r>
            <a:r>
              <a:rPr lang="de-DE" dirty="0" err="1"/>
              <a:t>Subline</a:t>
            </a:r>
            <a:endParaRPr lang="de-DE" dirty="0"/>
          </a:p>
        </p:txBody>
      </p:sp>
      <p:cxnSp>
        <p:nvCxnSpPr>
          <p:cNvPr id="29" name="Gerade Verbindung mit Pfeil 28">
            <a:extLst>
              <a:ext uri="{FF2B5EF4-FFF2-40B4-BE49-F238E27FC236}">
                <a16:creationId xmlns:a16="http://schemas.microsoft.com/office/drawing/2014/main" id="{32E200F4-77BE-447A-A909-46651560A0DE}"/>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1486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tart Slide dark green">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2698C69-4EC2-5E49-8DC0-934B00231139}"/>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itle 1">
            <a:extLst>
              <a:ext uri="{FF2B5EF4-FFF2-40B4-BE49-F238E27FC236}">
                <a16:creationId xmlns:a16="http://schemas.microsoft.com/office/drawing/2014/main" id="{0BDE8FA9-854A-7443-BBA1-1DBA1E1E897B}"/>
              </a:ext>
            </a:extLst>
          </p:cNvPr>
          <p:cNvSpPr>
            <a:spLocks noGrp="1"/>
          </p:cNvSpPr>
          <p:nvPr>
            <p:ph type="title"/>
          </p:nvPr>
        </p:nvSpPr>
        <p:spPr>
          <a:xfrm>
            <a:off x="831850" y="1709738"/>
            <a:ext cx="10515600" cy="2852737"/>
          </a:xfrm>
        </p:spPr>
        <p:txBody>
          <a:bodyPr anchor="b"/>
          <a:lstStyle>
            <a:lvl1pPr>
              <a:defRPr sz="6000" b="0" i="0">
                <a:solidFill>
                  <a:schemeClr val="tx1"/>
                </a:solidFill>
                <a:latin typeface="Poppins" pitchFamily="2" charset="77"/>
                <a:cs typeface="Poppins" pitchFamily="2" charset="77"/>
              </a:defRPr>
            </a:lvl1pPr>
          </a:lstStyle>
          <a:p>
            <a:r>
              <a:rPr lang="de-DE" dirty="0"/>
              <a:t>Mastertitelformat bearbeiten</a:t>
            </a:r>
            <a:endParaRPr lang="en-US" dirty="0"/>
          </a:p>
        </p:txBody>
      </p:sp>
      <p:sp>
        <p:nvSpPr>
          <p:cNvPr id="23" name="Text Placeholder 2">
            <a:extLst>
              <a:ext uri="{FF2B5EF4-FFF2-40B4-BE49-F238E27FC236}">
                <a16:creationId xmlns:a16="http://schemas.microsoft.com/office/drawing/2014/main" id="{1E84DC44-70AF-C44B-A7C2-34C1056F97A3}"/>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pic>
        <p:nvPicPr>
          <p:cNvPr id="24" name="Grafik 23">
            <a:extLst>
              <a:ext uri="{FF2B5EF4-FFF2-40B4-BE49-F238E27FC236}">
                <a16:creationId xmlns:a16="http://schemas.microsoft.com/office/drawing/2014/main" id="{648A4757-FE1C-0B4C-9F8A-039A03F7F248}"/>
              </a:ext>
            </a:extLst>
          </p:cNvPr>
          <p:cNvPicPr>
            <a:picLocks noChangeAspect="1"/>
          </p:cNvPicPr>
          <p:nvPr userDrawn="1"/>
        </p:nvPicPr>
        <p:blipFill>
          <a:blip r:embed="rId2"/>
          <a:stretch>
            <a:fillRect/>
          </a:stretch>
        </p:blipFill>
        <p:spPr>
          <a:xfrm>
            <a:off x="838800" y="6264000"/>
            <a:ext cx="1822016" cy="486000"/>
          </a:xfrm>
          <a:prstGeom prst="rect">
            <a:avLst/>
          </a:prstGeom>
        </p:spPr>
      </p:pic>
      <p:sp>
        <p:nvSpPr>
          <p:cNvPr id="25" name="Datumsplatzhalter 5">
            <a:extLst>
              <a:ext uri="{FF2B5EF4-FFF2-40B4-BE49-F238E27FC236}">
                <a16:creationId xmlns:a16="http://schemas.microsoft.com/office/drawing/2014/main" id="{295CC479-5777-1440-B0E1-06DDD1112AA7}"/>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12/01/2022</a:t>
            </a:r>
            <a:endParaRPr lang="fr-FR" altLang="fr-FR" dirty="0"/>
          </a:p>
        </p:txBody>
      </p:sp>
      <p:sp>
        <p:nvSpPr>
          <p:cNvPr id="26" name="Fußzeilenplatzhalter 6">
            <a:extLst>
              <a:ext uri="{FF2B5EF4-FFF2-40B4-BE49-F238E27FC236}">
                <a16:creationId xmlns:a16="http://schemas.microsoft.com/office/drawing/2014/main" id="{EFC801E0-C099-6742-9C05-9E14FC5D7A8C}"/>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de-DE" altLang="fr-FR"/>
              <a:t>U Wahser: Impact mit Informatik, Mannheimer Informatik-Kolloquium</a:t>
            </a:r>
            <a:endParaRPr lang="fr-FR" altLang="fr-FR" dirty="0"/>
          </a:p>
        </p:txBody>
      </p:sp>
      <p:sp>
        <p:nvSpPr>
          <p:cNvPr id="27" name="Foliennummernplatzhalter 7">
            <a:extLst>
              <a:ext uri="{FF2B5EF4-FFF2-40B4-BE49-F238E27FC236}">
                <a16:creationId xmlns:a16="http://schemas.microsoft.com/office/drawing/2014/main" id="{383085F9-E9BF-8343-8D9C-9329CABFAD18}"/>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848030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apitelstartfoli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de-DE" dirty="0"/>
              <a:t>Dies ist die </a:t>
            </a:r>
            <a:r>
              <a:rPr lang="de-DE" dirty="0" err="1"/>
              <a:t>Subline</a:t>
            </a:r>
            <a:endParaRPr lang="de-DE" dirty="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de-DE" dirty="0"/>
              <a:t>Kapitel- Startfolie</a:t>
            </a:r>
            <a:br>
              <a:rPr lang="de-DE" dirty="0"/>
            </a:br>
            <a:r>
              <a:rPr lang="de-DE" dirty="0"/>
              <a:t>Diese kann auch zweizeilig sein</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Datumsplatzhalter 1">
            <a:extLst>
              <a:ext uri="{FF2B5EF4-FFF2-40B4-BE49-F238E27FC236}">
                <a16:creationId xmlns:a16="http://schemas.microsoft.com/office/drawing/2014/main" id="{83DA937B-815A-4937-A580-EB446EC1E29C}"/>
              </a:ext>
            </a:extLst>
          </p:cNvPr>
          <p:cNvSpPr>
            <a:spLocks noGrp="1"/>
          </p:cNvSpPr>
          <p:nvPr>
            <p:ph type="dt" sz="half" idx="11"/>
          </p:nvPr>
        </p:nvSpPr>
        <p:spPr bwMode="gray"/>
        <p:txBody>
          <a:bodyPr/>
          <a:lstStyle/>
          <a:p>
            <a:r>
              <a:rPr lang="en-US"/>
              <a:t>12/01/2022</a:t>
            </a:r>
            <a:endParaRPr lang="de-DE" dirty="0"/>
          </a:p>
        </p:txBody>
      </p:sp>
      <p:sp>
        <p:nvSpPr>
          <p:cNvPr id="3" name="Fußzeilenplatzhalter 2">
            <a:extLst>
              <a:ext uri="{FF2B5EF4-FFF2-40B4-BE49-F238E27FC236}">
                <a16:creationId xmlns:a16="http://schemas.microsoft.com/office/drawing/2014/main" id="{3879C62A-D416-4679-A185-87D192D151AE}"/>
              </a:ext>
            </a:extLst>
          </p:cNvPr>
          <p:cNvSpPr>
            <a:spLocks noGrp="1"/>
          </p:cNvSpPr>
          <p:nvPr>
            <p:ph type="ftr" sz="quarter" idx="12"/>
          </p:nvPr>
        </p:nvSpPr>
        <p:spPr bwMode="gray"/>
        <p:txBody>
          <a:bodyPr/>
          <a:lstStyle/>
          <a:p>
            <a:r>
              <a:rPr lang="de-DE"/>
              <a:t>U Wahser: Impact mit Informatik, Mannheimer Informatik-Kolloquium</a:t>
            </a:r>
            <a:endParaRPr lang="en-US" dirty="0"/>
          </a:p>
        </p:txBody>
      </p:sp>
      <p:sp>
        <p:nvSpPr>
          <p:cNvPr id="4" name="Foliennummernplatzhalter 3">
            <a:extLst>
              <a:ext uri="{FF2B5EF4-FFF2-40B4-BE49-F238E27FC236}">
                <a16:creationId xmlns:a16="http://schemas.microsoft.com/office/drawing/2014/main" id="{344C1EF2-B6DF-42B8-821B-BF76B5E14A26}"/>
              </a:ext>
            </a:extLst>
          </p:cNvPr>
          <p:cNvSpPr>
            <a:spLocks noGrp="1"/>
          </p:cNvSpPr>
          <p:nvPr>
            <p:ph type="sldNum" sz="quarter" idx="13"/>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207281840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Zwischenfolie s/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de-DE" noProof="0" dirty="0"/>
              <a:t>Zwischenfolie</a:t>
            </a:r>
            <a:endParaRPr lang="de-DE" dirty="0"/>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en-US"/>
              <a:t>12/01/2022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de-DE"/>
              <a:t>U Wahser: Impact mit Informatik, Mannheimer Informatik-Kolloquium</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142071732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Zwischenfolie weiß">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de-DE" noProof="0" dirty="0"/>
              <a:t>Zwischenfolie</a:t>
            </a:r>
            <a:endParaRPr lang="de-DE" dirty="0"/>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en-US"/>
              <a:t>12/01/2022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de-DE"/>
              <a:t>U Wahser: Impact mit Informatik, Mannheimer Informatik-Kolloquium</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392014728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Zwischenfolie weiß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de-DE" noProof="0" dirty="0"/>
              <a:t>Zwischenfolie</a:t>
            </a:r>
            <a:endParaRPr lang="de-DE" dirty="0"/>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en-US"/>
              <a:t>12/01/2022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de-DE"/>
              <a:t>U Wahser: Impact mit Informatik, Mannheimer Informatik-Kolloquium</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dirty="0"/>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79" y="4525210"/>
            <a:ext cx="6050711" cy="1608548"/>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4717" y="165100"/>
            <a:ext cx="3087951" cy="82091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19923421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Zwischenfolie F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de-DE" dirty="0"/>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1. Auf dieses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Symbol klicken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um neues Fotos </a:t>
            </a:r>
            <a:br>
              <a:rPr kumimoji="0" lang="de-DE" sz="1600" b="0" i="0" u="none" strike="noStrike" kern="1200" cap="none" spc="0" normalizeH="0" baseline="0" noProof="0" dirty="0">
                <a:ln>
                  <a:noFill/>
                </a:ln>
                <a:solidFill>
                  <a:prstClr val="black"/>
                </a:solidFill>
                <a:effectLst/>
                <a:uLnTx/>
                <a:uFillTx/>
                <a:latin typeface="+mn-lt"/>
                <a:ea typeface="+mn-ea"/>
                <a:cs typeface="+mn-cs"/>
              </a:rPr>
            </a:br>
            <a:r>
              <a:rPr kumimoji="0" lang="de-DE" sz="1600" b="0" i="0" u="none" strike="noStrike" kern="1200" cap="none" spc="0" normalizeH="0" baseline="0" noProof="0" dirty="0">
                <a:ln>
                  <a:noFill/>
                </a:ln>
                <a:solidFill>
                  <a:prstClr val="black"/>
                </a:solidFill>
                <a:effectLst/>
                <a:uLnTx/>
                <a:uFillTx/>
                <a:latin typeface="+mn-lt"/>
                <a:ea typeface="+mn-ea"/>
                <a:cs typeface="+mn-cs"/>
              </a:rPr>
              <a:t>einzufügen</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7"/>
            <a:ext cx="1968500" cy="5355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2. Folie wieder zurücksetzen</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903959" y="170887"/>
            <a:ext cx="2262780" cy="978729"/>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mn-lt"/>
                <a:ea typeface="+mn-ea"/>
                <a:cs typeface="+mn-cs"/>
              </a:rPr>
              <a:t>3. ggfs. mit „Zuschneiden“ den Ausschnitt verändern</a:t>
            </a:r>
            <a:br>
              <a:rPr kumimoji="0" lang="de-DE" sz="1600" b="0" i="0" u="none" strike="noStrike" kern="1200" cap="none" spc="0" normalizeH="0" baseline="0" noProof="0" dirty="0">
                <a:ln>
                  <a:noFill/>
                </a:ln>
                <a:solidFill>
                  <a:prstClr val="black"/>
                </a:solidFill>
                <a:effectLst/>
                <a:uLnTx/>
                <a:uFillTx/>
                <a:latin typeface="+mn-lt"/>
                <a:ea typeface="+mn-ea"/>
                <a:cs typeface="+mn-cs"/>
              </a:rPr>
            </a:br>
            <a:endParaRPr kumimoji="0" lang="de-DE" sz="1600" b="0" i="0" u="none" strike="noStrike" kern="1200" cap="none" spc="0" normalizeH="0" baseline="0" noProof="0" dirty="0">
              <a:ln>
                <a:noFill/>
              </a:ln>
              <a:solidFill>
                <a:prstClr val="black"/>
              </a:solidFill>
              <a:effectLst/>
              <a:uLnTx/>
              <a:uFillTx/>
              <a:latin typeface="+mn-lt"/>
              <a:ea typeface="+mn-ea"/>
              <a:cs typeface="+mn-cs"/>
            </a:endParaRP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9" name="how">
            <a:extLst>
              <a:ext uri="{FF2B5EF4-FFF2-40B4-BE49-F238E27FC236}">
                <a16:creationId xmlns:a16="http://schemas.microsoft.com/office/drawing/2014/main" id="{B4432FF7-B852-4F03-B6BA-EEC7AD563D82}"/>
              </a:ext>
            </a:extLst>
          </p:cNvPr>
          <p:cNvSpPr txBox="1"/>
          <p:nvPr userDrawn="1"/>
        </p:nvSpPr>
        <p:spPr bwMode="gray">
          <a:xfrm>
            <a:off x="-3522369" y="237067"/>
            <a:ext cx="3440877" cy="1384995"/>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Auf Bild oberhalb der Transparenz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Bild mit Taste ENTF löschen.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 Auf kleines Symbol in der Mitte der Seite klicken.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Foto auswählen.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Unter „Start/Folie zurücksetzen“.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de-DE" sz="1200" b="0" dirty="0">
                <a:solidFill>
                  <a:schemeClr val="bg1">
                    <a:lumMod val="50000"/>
                  </a:schemeClr>
                </a:solidFill>
              </a:rPr>
              <a:t>Bei Bedarf unter „Format/ Schneidewerkzeug“ </a:t>
            </a:r>
            <a:br>
              <a:rPr lang="de-DE" sz="1200" b="0" dirty="0">
                <a:solidFill>
                  <a:schemeClr val="bg1">
                    <a:lumMod val="50000"/>
                  </a:schemeClr>
                </a:solidFill>
              </a:rPr>
            </a:br>
            <a:r>
              <a:rPr lang="de-DE" sz="1200" b="0" dirty="0">
                <a:solidFill>
                  <a:schemeClr val="bg1">
                    <a:lumMod val="50000"/>
                  </a:schemeClr>
                </a:solidFill>
              </a:rPr>
              <a:t>Ausschnitt bearbeiten.</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900000" bIns="684000" anchor="b">
            <a:noAutofit/>
          </a:bodyPr>
          <a:lstStyle>
            <a:lvl1pPr>
              <a:defRPr sz="2400" b="0">
                <a:solidFill>
                  <a:schemeClr val="tx1"/>
                </a:solidFill>
              </a:defRPr>
            </a:lvl1pPr>
          </a:lstStyle>
          <a:p>
            <a:r>
              <a:rPr lang="de-DE" dirty="0"/>
              <a:t>Zwischenfolie mit Hintergrundfoto </a:t>
            </a:r>
            <a:br>
              <a:rPr lang="de-DE" dirty="0"/>
            </a:br>
            <a:r>
              <a:rPr lang="de-DE" dirty="0"/>
              <a:t>(austauschbar) </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 name="Datumsplatzhalter 1">
            <a:extLst>
              <a:ext uri="{FF2B5EF4-FFF2-40B4-BE49-F238E27FC236}">
                <a16:creationId xmlns:a16="http://schemas.microsoft.com/office/drawing/2014/main" id="{FDD79862-8BF3-4D14-AF58-2F22BF60427E}"/>
              </a:ext>
            </a:extLst>
          </p:cNvPr>
          <p:cNvSpPr>
            <a:spLocks noGrp="1"/>
          </p:cNvSpPr>
          <p:nvPr>
            <p:ph type="dt" sz="half" idx="12"/>
          </p:nvPr>
        </p:nvSpPr>
        <p:spPr bwMode="gray"/>
        <p:txBody>
          <a:bodyPr/>
          <a:lstStyle/>
          <a:p>
            <a:r>
              <a:rPr lang="en-US"/>
              <a:t>12/01/2022</a:t>
            </a:r>
            <a:endParaRPr lang="de-DE" dirty="0"/>
          </a:p>
        </p:txBody>
      </p:sp>
      <p:sp>
        <p:nvSpPr>
          <p:cNvPr id="4" name="Fußzeilenplatzhalter 3">
            <a:extLst>
              <a:ext uri="{FF2B5EF4-FFF2-40B4-BE49-F238E27FC236}">
                <a16:creationId xmlns:a16="http://schemas.microsoft.com/office/drawing/2014/main" id="{2CB5F56C-6422-4495-9DA4-2AF22406E267}"/>
              </a:ext>
            </a:extLst>
          </p:cNvPr>
          <p:cNvSpPr>
            <a:spLocks noGrp="1"/>
          </p:cNvSpPr>
          <p:nvPr>
            <p:ph type="ftr" sz="quarter" idx="13"/>
          </p:nvPr>
        </p:nvSpPr>
        <p:spPr bwMode="gray"/>
        <p:txBody>
          <a:bodyPr/>
          <a:lstStyle/>
          <a:p>
            <a:r>
              <a:rPr lang="de-DE"/>
              <a:t>U Wahser: Impact mit Informatik, Mannheimer Informatik-Kolloquium</a:t>
            </a:r>
            <a:endParaRPr lang="en-US" dirty="0"/>
          </a:p>
        </p:txBody>
      </p:sp>
      <p:sp>
        <p:nvSpPr>
          <p:cNvPr id="5" name="Foliennummernplatzhalter 4">
            <a:extLst>
              <a:ext uri="{FF2B5EF4-FFF2-40B4-BE49-F238E27FC236}">
                <a16:creationId xmlns:a16="http://schemas.microsoft.com/office/drawing/2014/main" id="{2D7E061E-EDDF-4769-84B3-644BEC3FD70D}"/>
              </a:ext>
            </a:extLst>
          </p:cNvPr>
          <p:cNvSpPr>
            <a:spLocks noGrp="1"/>
          </p:cNvSpPr>
          <p:nvPr>
            <p:ph type="sldNum" sz="quarter" idx="14"/>
          </p:nvPr>
        </p:nvSpPr>
        <p:spPr bwMode="gray"/>
        <p:txBody>
          <a:bodyPr/>
          <a:lstStyle/>
          <a:p>
            <a:r>
              <a:rPr lang="de-DE"/>
              <a:t>Seite </a:t>
            </a:r>
            <a:fld id="{3A8B5DB7-81A8-4ED4-916B-6B23CD603687}" type="slidenum">
              <a:rPr smtClean="0"/>
              <a:pPr/>
              <a:t>‹#›</a:t>
            </a:fld>
            <a:endParaRPr dirty="0"/>
          </a:p>
        </p:txBody>
      </p:sp>
      <p:pic>
        <p:nvPicPr>
          <p:cNvPr id="28" name="Grafik 27" descr="Ein Bild, das Screenshot enthält.&#10;&#10;Automatisch generierte Beschreibung">
            <a:extLst>
              <a:ext uri="{FF2B5EF4-FFF2-40B4-BE49-F238E27FC236}">
                <a16:creationId xmlns:a16="http://schemas.microsoft.com/office/drawing/2014/main" id="{F1DBC752-EBBC-4263-9446-7AAD2ADD5BCC}"/>
              </a:ext>
            </a:extLst>
          </p:cNvPr>
          <p:cNvPicPr>
            <a:picLocks noChangeAspect="1"/>
          </p:cNvPicPr>
          <p:nvPr userDrawn="1"/>
        </p:nvPicPr>
        <p:blipFill rotWithShape="1">
          <a:blip r:embed="rId4"/>
          <a:srcRect r="60723"/>
          <a:stretch/>
        </p:blipFill>
        <p:spPr>
          <a:xfrm>
            <a:off x="10001292" y="1136801"/>
            <a:ext cx="620963" cy="751359"/>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BF7AF15A-C526-4954-8322-2AC54E413E9B}"/>
              </a:ext>
            </a:extLst>
          </p:cNvPr>
          <p:cNvPicPr>
            <a:picLocks noChangeAspect="1"/>
          </p:cNvPicPr>
          <p:nvPr userDrawn="1"/>
        </p:nvPicPr>
        <p:blipFill>
          <a:blip r:embed="rId5"/>
          <a:stretch>
            <a:fillRect/>
          </a:stretch>
        </p:blipFill>
        <p:spPr>
          <a:xfrm>
            <a:off x="7453078" y="1136801"/>
            <a:ext cx="2113197" cy="751359"/>
          </a:xfrm>
          <a:prstGeom prst="rect">
            <a:avLst/>
          </a:prstGeom>
        </p:spPr>
      </p:pic>
      <p:sp>
        <p:nvSpPr>
          <p:cNvPr id="30" name="Rechteck 29">
            <a:extLst>
              <a:ext uri="{FF2B5EF4-FFF2-40B4-BE49-F238E27FC236}">
                <a16:creationId xmlns:a16="http://schemas.microsoft.com/office/drawing/2014/main" id="{529302A3-2D45-4FC1-BF49-971AA95174F2}"/>
              </a:ext>
            </a:extLst>
          </p:cNvPr>
          <p:cNvSpPr/>
          <p:nvPr userDrawn="1"/>
        </p:nvSpPr>
        <p:spPr bwMode="gray">
          <a:xfrm>
            <a:off x="8734474" y="1509303"/>
            <a:ext cx="844305" cy="19132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a:extLst>
              <a:ext uri="{FF2B5EF4-FFF2-40B4-BE49-F238E27FC236}">
                <a16:creationId xmlns:a16="http://schemas.microsoft.com/office/drawing/2014/main" id="{59E4E17F-B8C7-48BE-82D7-2110F53F1AF1}"/>
              </a:ext>
            </a:extLst>
          </p:cNvPr>
          <p:cNvSpPr/>
          <p:nvPr userDrawn="1"/>
        </p:nvSpPr>
        <p:spPr bwMode="gray">
          <a:xfrm>
            <a:off x="10033796" y="1373457"/>
            <a:ext cx="575955"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6940810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folie Standar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3"/>
            <a:ext cx="9563579"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209782360"/>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folie Standard mit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p:nvPr>
        </p:nvSpPr>
        <p:spPr bwMode="gray">
          <a:xfrm>
            <a:off x="599755" y="352037"/>
            <a:ext cx="11422911" cy="360753"/>
          </a:xfrm>
        </p:spPr>
        <p:txBody>
          <a:bodyPr/>
          <a:lstStyle>
            <a:lvl1pPr>
              <a:defRPr/>
            </a:lvl1pPr>
          </a:lstStyle>
          <a:p>
            <a:r>
              <a:rPr lang="de-DE" dirty="0"/>
              <a:t>Mastertitelformat bearbeiten</a:t>
            </a:r>
            <a:endParaRPr lang="en-GB" dirty="0"/>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p:nvPr>
        </p:nvSpPr>
        <p:spPr bwMode="gray">
          <a:xfrm>
            <a:off x="599018" y="774701"/>
            <a:ext cx="11423649" cy="501651"/>
          </a:xfrm>
        </p:spPr>
        <p:txBody>
          <a:bodyPr vert="horz" lIns="0" tIns="0" rIns="72000" bIns="0" rtlCol="0" anchor="t">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endParaRPr lang="en-U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3"/>
            <a:ext cx="9563577"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1667326191"/>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folie Standard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2"/>
            <a:ext cx="9563579" cy="3786443"/>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80" y="5311118"/>
            <a:ext cx="3094437" cy="82263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71013718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folie zweispalti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3"/>
            <a:ext cx="5496243"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14444" cy="720725"/>
          </a:xfrm>
        </p:spPr>
        <p:txBody>
          <a:body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p:nvPr>
        </p:nvSpPr>
        <p:spPr bwMode="gray">
          <a:xfrm>
            <a:off x="6517957" y="1361293"/>
            <a:ext cx="5496243"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Tree>
    <p:extLst>
      <p:ext uri="{BB962C8B-B14F-4D97-AF65-F5344CB8AC3E}">
        <p14:creationId xmlns:p14="http://schemas.microsoft.com/office/powerpoint/2010/main" val="2873899405"/>
      </p:ext>
    </p:extLst>
  </p:cSld>
  <p:clrMapOvr>
    <a:masterClrMapping/>
  </p:clrMapOvr>
  <p:transition>
    <p:fade/>
  </p:transition>
  <p:extLst>
    <p:ext uri="{DCECCB84-F9BA-43D5-87BE-67443E8EF086}">
      <p15:sldGuideLst xmlns:p15="http://schemas.microsoft.com/office/powerpoint/2012/main">
        <p15:guide id="2" orient="horz" pos="284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folie einspaltig ">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2"/>
            <a:ext cx="5496243"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1298935101"/>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start Slide light green">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43FD6B5-4862-5742-A497-0079A016E12D}"/>
              </a:ext>
            </a:extLst>
          </p:cNvPr>
          <p:cNvSpPr/>
          <p:nvPr userDrawn="1"/>
        </p:nvSpPr>
        <p:spPr>
          <a:xfrm>
            <a:off x="0" y="0"/>
            <a:ext cx="12192000" cy="6858000"/>
          </a:xfrm>
          <a:prstGeom prst="rect">
            <a:avLst/>
          </a:prstGeom>
          <a:solidFill>
            <a:srgbClr val="80B0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de-DE" dirty="0"/>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pic>
        <p:nvPicPr>
          <p:cNvPr id="13" name="Grafik 12">
            <a:extLst>
              <a:ext uri="{FF2B5EF4-FFF2-40B4-BE49-F238E27FC236}">
                <a16:creationId xmlns:a16="http://schemas.microsoft.com/office/drawing/2014/main" id="{762CAB75-DC67-5244-936B-D34652C02873}"/>
              </a:ext>
            </a:extLst>
          </p:cNvPr>
          <p:cNvPicPr>
            <a:picLocks noChangeAspect="1"/>
          </p:cNvPicPr>
          <p:nvPr userDrawn="1"/>
        </p:nvPicPr>
        <p:blipFill>
          <a:blip r:embed="rId2"/>
          <a:stretch>
            <a:fillRect/>
          </a:stretch>
        </p:blipFill>
        <p:spPr>
          <a:xfrm>
            <a:off x="838800" y="6264000"/>
            <a:ext cx="1822016" cy="486000"/>
          </a:xfrm>
          <a:prstGeom prst="rect">
            <a:avLst/>
          </a:prstGeom>
        </p:spPr>
      </p:pic>
      <p:sp>
        <p:nvSpPr>
          <p:cNvPr id="14" name="Datumsplatzhalter 5">
            <a:extLst>
              <a:ext uri="{FF2B5EF4-FFF2-40B4-BE49-F238E27FC236}">
                <a16:creationId xmlns:a16="http://schemas.microsoft.com/office/drawing/2014/main" id="{750DC60E-876F-5C47-9D62-DA65F81A25BD}"/>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12/01/2022</a:t>
            </a:r>
            <a:endParaRPr lang="fr-FR" altLang="fr-FR" dirty="0"/>
          </a:p>
        </p:txBody>
      </p:sp>
      <p:sp>
        <p:nvSpPr>
          <p:cNvPr id="15" name="Fußzeilenplatzhalter 6">
            <a:extLst>
              <a:ext uri="{FF2B5EF4-FFF2-40B4-BE49-F238E27FC236}">
                <a16:creationId xmlns:a16="http://schemas.microsoft.com/office/drawing/2014/main" id="{AE7F25E3-627F-D847-89BA-19DBB9ECDF07}"/>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de-DE" altLang="fr-FR"/>
              <a:t>U Wahser: Impact mit Informatik, Mannheimer Informatik-Kolloquium</a:t>
            </a:r>
            <a:endParaRPr lang="fr-FR" altLang="fr-FR" dirty="0"/>
          </a:p>
        </p:txBody>
      </p:sp>
      <p:sp>
        <p:nvSpPr>
          <p:cNvPr id="16" name="Foliennummernplatzhalter 7">
            <a:extLst>
              <a:ext uri="{FF2B5EF4-FFF2-40B4-BE49-F238E27FC236}">
                <a16:creationId xmlns:a16="http://schemas.microsoft.com/office/drawing/2014/main" id="{46F4F742-D4B9-AD42-8C29-65C013587816}"/>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5678977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folie 1 F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7371926" y="167506"/>
            <a:ext cx="4653681" cy="5966593"/>
          </a:xfrm>
          <a:solidFill>
            <a:schemeClr val="bg2"/>
          </a:solidFill>
        </p:spPr>
        <p:txBody>
          <a:bodyPr tIns="1440000"/>
          <a:lstStyle>
            <a:lvl1pPr algn="ctr">
              <a:defRPr sz="1333">
                <a:solidFill>
                  <a:schemeClr val="tx2"/>
                </a:solidFill>
              </a:defRPr>
            </a:lvl1pPr>
          </a:lstStyle>
          <a:p>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1"/>
            <a:ext cx="6452845" cy="4772808"/>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11" name="Titel 1">
            <a:extLst>
              <a:ext uri="{FF2B5EF4-FFF2-40B4-BE49-F238E27FC236}">
                <a16:creationId xmlns:a16="http://schemas.microsoft.com/office/drawing/2014/main" id="{7EA27159-D449-4E61-9234-12331EF25886}"/>
              </a:ext>
            </a:extLst>
          </p:cNvPr>
          <p:cNvSpPr>
            <a:spLocks noGrp="1"/>
          </p:cNvSpPr>
          <p:nvPr>
            <p:ph type="title"/>
          </p:nvPr>
        </p:nvSpPr>
        <p:spPr bwMode="gray">
          <a:xfrm>
            <a:off x="599756" y="320283"/>
            <a:ext cx="6452845" cy="720725"/>
          </a:xfrm>
        </p:spPr>
        <p:txBody>
          <a:bodyPr/>
          <a:lstStyle/>
          <a:p>
            <a:r>
              <a:rPr lang="de-DE" dirty="0"/>
              <a:t>Mastertitelformat bearbeiten</a:t>
            </a:r>
            <a:endParaRPr lang="en-GB" dirty="0"/>
          </a:p>
        </p:txBody>
      </p:sp>
    </p:spTree>
    <p:extLst>
      <p:ext uri="{BB962C8B-B14F-4D97-AF65-F5344CB8AC3E}">
        <p14:creationId xmlns:p14="http://schemas.microsoft.com/office/powerpoint/2010/main" val="249669453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folie 1 Foto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7371926" y="167506"/>
            <a:ext cx="4653681" cy="5966593"/>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1"/>
            <a:ext cx="6452845" cy="3799989"/>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p:nvPr>
        </p:nvSpPr>
        <p:spPr bwMode="gray">
          <a:xfrm>
            <a:off x="599756" y="320283"/>
            <a:ext cx="6452845" cy="720725"/>
          </a:xfrm>
        </p:spPr>
        <p:txBody>
          <a:bodyPr/>
          <a:lstStyle/>
          <a:p>
            <a:r>
              <a:rPr lang="de-DE" dirty="0"/>
              <a:t>Mastertitelformat bearbeiten</a:t>
            </a:r>
            <a:endParaRPr lang="en-GB" dirty="0"/>
          </a:p>
        </p:txBody>
      </p:sp>
    </p:spTree>
    <p:extLst>
      <p:ext uri="{BB962C8B-B14F-4D97-AF65-F5344CB8AC3E}">
        <p14:creationId xmlns:p14="http://schemas.microsoft.com/office/powerpoint/2010/main" val="207249190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folie 2 Fotos">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1"/>
            <a:ext cx="6452845" cy="4772808"/>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dirty="0"/>
          </a:p>
        </p:txBody>
      </p:sp>
      <p:sp>
        <p:nvSpPr>
          <p:cNvPr id="19" name="Titel 1">
            <a:extLst>
              <a:ext uri="{FF2B5EF4-FFF2-40B4-BE49-F238E27FC236}">
                <a16:creationId xmlns:a16="http://schemas.microsoft.com/office/drawing/2014/main" id="{E5EE29FF-B139-4CD9-A32C-25A2CCBFB41B}"/>
              </a:ext>
            </a:extLst>
          </p:cNvPr>
          <p:cNvSpPr>
            <a:spLocks noGrp="1"/>
          </p:cNvSpPr>
          <p:nvPr>
            <p:ph type="title"/>
          </p:nvPr>
        </p:nvSpPr>
        <p:spPr bwMode="gray">
          <a:xfrm>
            <a:off x="599755" y="320283"/>
            <a:ext cx="6452847" cy="720725"/>
          </a:xfrm>
        </p:spPr>
        <p:txBody>
          <a:bodyPr/>
          <a:lstStyle/>
          <a:p>
            <a:r>
              <a:rPr lang="de-DE" dirty="0"/>
              <a:t>Mastertitelformat bearbeiten</a:t>
            </a:r>
            <a:endParaRPr lang="en-GB" dirty="0"/>
          </a:p>
        </p:txBody>
      </p:sp>
    </p:spTree>
    <p:extLst>
      <p:ext uri="{BB962C8B-B14F-4D97-AF65-F5344CB8AC3E}">
        <p14:creationId xmlns:p14="http://schemas.microsoft.com/office/powerpoint/2010/main" val="70336007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folie 2 Fotos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1"/>
            <a:ext cx="6452845" cy="3799989"/>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endParaRPr lang="en-GB" dirty="0"/>
          </a:p>
        </p:txBody>
      </p:sp>
      <p:sp>
        <p:nvSpPr>
          <p:cNvPr id="16" name="Titel 1">
            <a:extLst>
              <a:ext uri="{FF2B5EF4-FFF2-40B4-BE49-F238E27FC236}">
                <a16:creationId xmlns:a16="http://schemas.microsoft.com/office/drawing/2014/main" id="{0DB39AEE-4D7E-4227-8B8B-6259DA49FDB2}"/>
              </a:ext>
            </a:extLst>
          </p:cNvPr>
          <p:cNvSpPr>
            <a:spLocks noGrp="1"/>
          </p:cNvSpPr>
          <p:nvPr>
            <p:ph type="title"/>
          </p:nvPr>
        </p:nvSpPr>
        <p:spPr bwMode="gray">
          <a:xfrm>
            <a:off x="599756" y="320283"/>
            <a:ext cx="6452845" cy="720725"/>
          </a:xfrm>
        </p:spPr>
        <p:txBody>
          <a:bodyPr/>
          <a:lstStyle/>
          <a:p>
            <a:r>
              <a:rPr lang="de-DE" dirty="0"/>
              <a:t>Mastertitelformat bearbeiten</a:t>
            </a:r>
            <a:endParaRPr lang="en-GB" dirty="0"/>
          </a:p>
        </p:txBody>
      </p:sp>
    </p:spTree>
    <p:extLst>
      <p:ext uri="{BB962C8B-B14F-4D97-AF65-F5344CB8AC3E}">
        <p14:creationId xmlns:p14="http://schemas.microsoft.com/office/powerpoint/2010/main" val="275376988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folie 2 Fotos zweispaltig">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p:nvPr>
        </p:nvSpPr>
        <p:spPr bwMode="gray">
          <a:xfrm>
            <a:off x="6304207"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endParaRPr lang="en-GB"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p:nvPr>
        </p:nvSpPr>
        <p:spPr bwMode="gray">
          <a:xfrm>
            <a:off x="164179"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3"/>
            <a:ext cx="5282881" cy="1666388"/>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14444" cy="720725"/>
          </a:xfrm>
        </p:spPr>
        <p:txBody>
          <a:body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p:nvPr>
        </p:nvSpPr>
        <p:spPr bwMode="gray">
          <a:xfrm>
            <a:off x="6740977" y="1361293"/>
            <a:ext cx="5273223" cy="1666388"/>
          </a:xfrm>
        </p:spPr>
        <p:txBody>
          <a:bodyPr/>
          <a:lstStyle/>
          <a:p>
            <a:pPr lvl="0"/>
            <a:r>
              <a:rPr lang="de-DE" dirty="0"/>
              <a:t>Mastertextformat bearbeiten</a:t>
            </a:r>
          </a:p>
          <a:p>
            <a:pPr lvl="1"/>
            <a:r>
              <a:rPr lang="de-DE" dirty="0"/>
              <a:t>Zweite Ebene</a:t>
            </a:r>
          </a:p>
          <a:p>
            <a:pPr lvl="2"/>
            <a:r>
              <a:rPr lang="de-DE" dirty="0"/>
              <a:t>Dritte Ebene</a:t>
            </a:r>
            <a:endParaRPr lang="en-GB" dirty="0"/>
          </a:p>
        </p:txBody>
      </p:sp>
    </p:spTree>
    <p:extLst>
      <p:ext uri="{BB962C8B-B14F-4D97-AF65-F5344CB8AC3E}">
        <p14:creationId xmlns:p14="http://schemas.microsoft.com/office/powerpoint/2010/main" val="248166264"/>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folie 3 Fotos dreispaltig">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p:nvPr>
        </p:nvSpPr>
        <p:spPr bwMode="gray">
          <a:xfrm>
            <a:off x="4187824"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p:nvPr>
        </p:nvSpPr>
        <p:spPr bwMode="gray">
          <a:xfrm>
            <a:off x="164180"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8" y="1361293"/>
            <a:ext cx="3375623" cy="2358831"/>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14444" cy="720725"/>
          </a:xfrm>
        </p:spPr>
        <p:txBody>
          <a:body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p:nvPr>
        </p:nvSpPr>
        <p:spPr bwMode="gray">
          <a:xfrm>
            <a:off x="4623402" y="1361293"/>
            <a:ext cx="3375623" cy="2358831"/>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p:nvPr>
        </p:nvSpPr>
        <p:spPr bwMode="gray">
          <a:xfrm>
            <a:off x="8211467"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dirty="0"/>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p:nvPr>
        </p:nvSpPr>
        <p:spPr bwMode="gray">
          <a:xfrm>
            <a:off x="8647046" y="1361293"/>
            <a:ext cx="3375623" cy="2358831"/>
          </a:xfrm>
        </p:spPr>
        <p:txBody>
          <a:bodyPr/>
          <a:lstStyle/>
          <a:p>
            <a:pPr lvl="0"/>
            <a:r>
              <a:rPr lang="de-DE" dirty="0"/>
              <a:t>Mastertextformat bearbeiten</a:t>
            </a:r>
          </a:p>
          <a:p>
            <a:pPr lvl="1"/>
            <a:r>
              <a:rPr lang="de-DE" dirty="0"/>
              <a:t>Zweite Ebene</a:t>
            </a:r>
          </a:p>
          <a:p>
            <a:pPr lvl="2"/>
            <a:r>
              <a:rPr lang="de-DE" dirty="0"/>
              <a:t>Dritte Ebene</a:t>
            </a:r>
            <a:endParaRPr lang="en-GB" dirty="0"/>
          </a:p>
        </p:txBody>
      </p:sp>
    </p:spTree>
    <p:extLst>
      <p:ext uri="{BB962C8B-B14F-4D97-AF65-F5344CB8AC3E}">
        <p14:creationId xmlns:p14="http://schemas.microsoft.com/office/powerpoint/2010/main" val="1522640241"/>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ojektfoli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p:nvPr>
        </p:nvSpPr>
        <p:spPr bwMode="gray">
          <a:xfrm>
            <a:off x="613833" y="4150517"/>
            <a:ext cx="3526768" cy="1983583"/>
          </a:xfrm>
          <a:solidFill>
            <a:schemeClr val="bg2"/>
          </a:solidFill>
        </p:spPr>
        <p:txBody>
          <a:bodyPr vert="horz" lIns="36000" tIns="1152000" rIns="36000" bIns="36000" rtlCol="0">
            <a:noAutofit/>
          </a:bodyPr>
          <a:lstStyle>
            <a:lvl1pPr algn="ctr">
              <a:defRPr lang="en-GB" sz="1333" dirty="0">
                <a:solidFill>
                  <a:schemeClr val="tx2"/>
                </a:solidFill>
              </a:defRPr>
            </a:lvl1pPr>
          </a:lstStyle>
          <a:p>
            <a:pPr lvl="0" algn="ctr"/>
            <a:endParaRPr lang="en-GB" dirty="0"/>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832" y="1294229"/>
            <a:ext cx="3526368" cy="1853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832" y="3228948"/>
            <a:ext cx="3526368" cy="845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832" y="3223373"/>
            <a:ext cx="3526368" cy="282675"/>
          </a:xfrm>
          <a:noFill/>
        </p:spPr>
        <p:txBody>
          <a:bodyPr vert="horz" lIns="72000" tIns="36000" rIns="72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lang="de-DE" dirty="0"/>
              <a:t>Name des Partners</a:t>
            </a:r>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
        <p:nvSpPr>
          <p:cNvPr id="19" name="Titel 1">
            <a:extLst>
              <a:ext uri="{FF2B5EF4-FFF2-40B4-BE49-F238E27FC236}">
                <a16:creationId xmlns:a16="http://schemas.microsoft.com/office/drawing/2014/main" id="{E5EE29FF-B139-4CD9-A32C-25A2CCBFB41B}"/>
              </a:ext>
            </a:extLst>
          </p:cNvPr>
          <p:cNvSpPr>
            <a:spLocks noGrp="1"/>
          </p:cNvSpPr>
          <p:nvPr>
            <p:ph type="title"/>
          </p:nvPr>
        </p:nvSpPr>
        <p:spPr bwMode="gray">
          <a:xfrm>
            <a:off x="599755" y="320283"/>
            <a:ext cx="6452847" cy="720725"/>
          </a:xfrm>
        </p:spPr>
        <p:txBody>
          <a:bodyPr/>
          <a:lstStyle/>
          <a:p>
            <a:r>
              <a:rPr lang="de-DE"/>
              <a:t>Mastertitelformat bearbeiten</a:t>
            </a:r>
            <a:endParaRPr lang="en-GB" dirty="0"/>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832" y="3532554"/>
            <a:ext cx="3526368" cy="525937"/>
          </a:xfrm>
          <a:noFill/>
        </p:spPr>
        <p:txBody>
          <a:bodyPr lIns="72000" anchor="t"/>
          <a:lstStyle>
            <a:lvl1pPr>
              <a:lnSpc>
                <a:spcPct val="100000"/>
              </a:lnSpc>
              <a:spcBef>
                <a:spcPts val="0"/>
              </a:spcBef>
              <a:defRPr sz="1067" b="0" baseline="0">
                <a:solidFill>
                  <a:schemeClr val="bg1"/>
                </a:solidFill>
              </a:defRPr>
            </a:lvl1pPr>
          </a:lstStyle>
          <a:p>
            <a:pPr lvl="0"/>
            <a:r>
              <a:rPr lang="de-DE" dirty="0"/>
              <a:t>MM/JJJJ – MM/JJJJ</a:t>
            </a:r>
            <a:br>
              <a:rPr lang="de-DE" dirty="0"/>
            </a:br>
            <a:r>
              <a:rPr lang="de-DE" dirty="0"/>
              <a:t>Volumen: 00 Mio. €</a:t>
            </a:r>
            <a:br>
              <a:rPr lang="de-DE" dirty="0"/>
            </a:br>
            <a:r>
              <a:rPr lang="de-DE" dirty="0"/>
              <a:t>Öffentlicher Beitrag: 000.000 €</a:t>
            </a:r>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832" y="1295081"/>
            <a:ext cx="3526368" cy="362396"/>
          </a:xfrm>
          <a:noFill/>
        </p:spPr>
        <p:txBody>
          <a:bodyPr lIns="72000" tIns="36000" bIns="36000" anchor="ctr"/>
          <a:lstStyle>
            <a:lvl1pPr>
              <a:defRPr sz="1467" b="1" baseline="0">
                <a:solidFill>
                  <a:schemeClr val="tx1"/>
                </a:solidFill>
              </a:defRPr>
            </a:lvl1pPr>
          </a:lstStyle>
          <a:p>
            <a:pPr lvl="0"/>
            <a:r>
              <a:rPr lang="de-DE" dirty="0"/>
              <a:t>Name des Landes</a:t>
            </a:r>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832" y="1657477"/>
            <a:ext cx="3526368" cy="1490155"/>
          </a:xfrm>
          <a:noFill/>
        </p:spPr>
        <p:txBody>
          <a:bodyPr lIns="72000" tIns="0" bIns="36000" anchor="t"/>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pPr marL="0" lvl="0" indent="0" algn="l" defTabSz="914377" rtl="0" eaLnBrk="1" latinLnBrk="0" hangingPunct="1">
              <a:lnSpc>
                <a:spcPct val="100000"/>
              </a:lnSpc>
              <a:spcBef>
                <a:spcPts val="0"/>
              </a:spcBef>
              <a:buFont typeface="Arial" panose="020B0604020202020204" pitchFamily="34" charset="0"/>
              <a:buNone/>
            </a:pPr>
            <a:r>
              <a:rPr lang="de-DE" dirty="0"/>
              <a:t>Text mit dem Namen des Landes.</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p:nvPr>
        </p:nvSpPr>
        <p:spPr bwMode="gray">
          <a:xfrm>
            <a:off x="4414129" y="1361017"/>
            <a:ext cx="7623355" cy="4773083"/>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41297926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ontakt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a:xfrm>
            <a:off x="1412557" y="6568511"/>
            <a:ext cx="711519" cy="123111"/>
          </a:xfrm>
        </p:spPr>
        <p:txBody>
          <a:bodyPr/>
          <a:lstStyle/>
          <a:p>
            <a:r>
              <a:rPr lang="en-US"/>
              <a:t>12/01/2022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a:xfrm>
            <a:off x="2377363" y="6568513"/>
            <a:ext cx="7785972" cy="123111"/>
          </a:xfrm>
        </p:spPr>
        <p:txBody>
          <a:bodyPr/>
          <a:lstStyle/>
          <a:p>
            <a:r>
              <a:rPr lang="de-DE"/>
              <a:t>U Wahser: Impact mit Informatik, Mannheimer Informatik-Kolloquium</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a:xfrm>
            <a:off x="599756" y="6568511"/>
            <a:ext cx="601133" cy="123111"/>
          </a:xfrm>
        </p:spPr>
        <p:txBody>
          <a:bodyPr/>
          <a:lstStyle/>
          <a:p>
            <a:r>
              <a:rPr lang="de-DE"/>
              <a:t>Seite </a:t>
            </a:r>
            <a:fld id="{3A8B5DB7-81A8-4ED4-916B-6B23CD603687}" type="slidenum">
              <a:rPr smtClean="0"/>
              <a:pPr/>
              <a:t>‹#›</a:t>
            </a:fld>
            <a:endParaRPr dirty="0"/>
          </a:p>
        </p:txBody>
      </p:sp>
      <p:sp>
        <p:nvSpPr>
          <p:cNvPr id="16" name="Titel 1">
            <a:extLst>
              <a:ext uri="{FF2B5EF4-FFF2-40B4-BE49-F238E27FC236}">
                <a16:creationId xmlns:a16="http://schemas.microsoft.com/office/drawing/2014/main" id="{3B6C23A5-1B72-42F2-B92F-DC68B632F6B0}"/>
              </a:ext>
            </a:extLst>
          </p:cNvPr>
          <p:cNvSpPr>
            <a:spLocks noGrp="1"/>
          </p:cNvSpPr>
          <p:nvPr>
            <p:ph type="title"/>
          </p:nvPr>
        </p:nvSpPr>
        <p:spPr bwMode="gray">
          <a:xfrm>
            <a:off x="599756" y="320283"/>
            <a:ext cx="11123323" cy="720725"/>
          </a:xfrm>
        </p:spPr>
        <p:txBody>
          <a:bodyPr/>
          <a:lstStyle>
            <a:lvl1pPr>
              <a:defRPr/>
            </a:lvl1pPr>
          </a:lstStyle>
          <a:p>
            <a:endParaRPr lang="en-GB" dirty="0"/>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3" y="2760959"/>
            <a:ext cx="4492748" cy="1366715"/>
          </a:xfrm>
        </p:spPr>
        <p:txBody>
          <a:bodyPr/>
          <a:lstStyle>
            <a:lvl1pPr>
              <a:lnSpc>
                <a:spcPct val="100000"/>
              </a:lnSpc>
              <a:spcBef>
                <a:spcPts val="0"/>
              </a:spcBef>
              <a:defRPr sz="1600"/>
            </a:lvl1pPr>
          </a:lstStyle>
          <a:p>
            <a:r>
              <a:rPr lang="fr-FR" dirty="0"/>
              <a:t>vorname.nachname@giz.de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p:nvPr>
        </p:nvSpPr>
        <p:spPr bwMode="gray">
          <a:xfrm>
            <a:off x="2853713" y="1857148"/>
            <a:ext cx="4492748" cy="235035"/>
          </a:xfrm>
        </p:spPr>
        <p:txBody>
          <a:bodyPr/>
          <a:lstStyle>
            <a:lvl1pPr>
              <a:defRPr sz="1600" b="1"/>
            </a:lvl1pPr>
          </a:lstStyle>
          <a:p>
            <a:r>
              <a:rPr lang="de-DE" dirty="0"/>
              <a:t>Vorname Nachname</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3" y="2181304"/>
            <a:ext cx="4492748" cy="235035"/>
          </a:xfrm>
        </p:spPr>
        <p:txBody>
          <a:bodyPr/>
          <a:lstStyle>
            <a:lvl1pPr>
              <a:defRPr sz="1600"/>
            </a:lvl1pPr>
          </a:lstStyle>
          <a:p>
            <a:r>
              <a:rPr lang="de-DE" dirty="0"/>
              <a:t>Funktion, Ort</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p:nvPr>
        </p:nvSpPr>
        <p:spPr bwMode="gray">
          <a:xfrm>
            <a:off x="599755" y="1857148"/>
            <a:ext cx="1957439"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dirty="0"/>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2" y="5403596"/>
            <a:ext cx="989566"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www.giz.de</a:t>
            </a: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6" y="5372336"/>
            <a:ext cx="350163"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6"/>
            <a:ext cx="2245871"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https://twitter.com/giz_gmbh</a:t>
            </a: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9" y="5403596"/>
            <a:ext cx="3337965"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https://www.linkedin.com/company/gizgmbh</a:t>
            </a:r>
          </a:p>
        </p:txBody>
      </p:sp>
      <p:pic>
        <p:nvPicPr>
          <p:cNvPr id="7" name="Grafik 6" descr="Ein Bild, das Zeichnung, Schild enthält.&#10;&#10;Automatisch generierte Beschreibung">
            <a:extLst>
              <a:ext uri="{FF2B5EF4-FFF2-40B4-BE49-F238E27FC236}">
                <a16:creationId xmlns:a16="http://schemas.microsoft.com/office/drawing/2014/main" id="{D450C324-FEA4-4E9B-944B-3976E9889085}"/>
              </a:ext>
            </a:extLst>
          </p:cNvPr>
          <p:cNvPicPr>
            <a:picLocks noChangeAspect="1"/>
          </p:cNvPicPr>
          <p:nvPr userDrawn="1"/>
        </p:nvPicPr>
        <p:blipFill>
          <a:blip r:embed="rId4"/>
          <a:stretch>
            <a:fillRect/>
          </a:stretch>
        </p:blipFill>
        <p:spPr>
          <a:xfrm>
            <a:off x="6637212" y="5403596"/>
            <a:ext cx="367696" cy="312685"/>
          </a:xfrm>
          <a:prstGeom prst="rect">
            <a:avLst/>
          </a:prstGeom>
        </p:spPr>
      </p:pic>
    </p:spTree>
    <p:extLst>
      <p:ext uri="{BB962C8B-B14F-4D97-AF65-F5344CB8AC3E}">
        <p14:creationId xmlns:p14="http://schemas.microsoft.com/office/powerpoint/2010/main" val="403421390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ontakt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a:xfrm>
            <a:off x="1412557" y="6568511"/>
            <a:ext cx="711519" cy="123111"/>
          </a:xfrm>
        </p:spPr>
        <p:txBody>
          <a:bodyPr/>
          <a:lstStyle/>
          <a:p>
            <a:r>
              <a:rPr lang="en-US"/>
              <a:t>12/01/2022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a:xfrm>
            <a:off x="2377363" y="6568513"/>
            <a:ext cx="7785972" cy="123111"/>
          </a:xfrm>
        </p:spPr>
        <p:txBody>
          <a:bodyPr/>
          <a:lstStyle/>
          <a:p>
            <a:r>
              <a:rPr lang="de-DE"/>
              <a:t>U Wahser: Impact mit Informatik, Mannheimer Informatik-Kolloquium</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a:xfrm>
            <a:off x="599756" y="6568511"/>
            <a:ext cx="601133" cy="123111"/>
          </a:xfrm>
        </p:spPr>
        <p:txBody>
          <a:bodyPr/>
          <a:lstStyle/>
          <a:p>
            <a:r>
              <a:rPr lang="de-DE"/>
              <a:t>Seite </a:t>
            </a:r>
            <a:fld id="{3A8B5DB7-81A8-4ED4-916B-6B23CD603687}" type="slidenum">
              <a:rPr smtClean="0"/>
              <a:pPr/>
              <a:t>‹#›</a:t>
            </a:fld>
            <a:endParaRPr dirty="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989566"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245871"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https://twitter.com/giz_gmbh</a:t>
            </a: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2084" y="2760959"/>
            <a:ext cx="3426913" cy="801691"/>
          </a:xfrm>
        </p:spPr>
        <p:txBody>
          <a:bodyPr/>
          <a:lstStyle>
            <a:lvl1pPr>
              <a:lnSpc>
                <a:spcPct val="100000"/>
              </a:lnSpc>
              <a:spcBef>
                <a:spcPts val="0"/>
              </a:spcBef>
              <a:defRPr sz="1600"/>
            </a:lvl1pPr>
          </a:lstStyle>
          <a:p>
            <a:r>
              <a:rPr lang="fr-FR" dirty="0"/>
              <a:t>vorname.nachname@giz.de</a:t>
            </a:r>
          </a:p>
          <a:p>
            <a:r>
              <a:rPr lang="fr-FR" dirty="0"/>
              <a:t>T	+49 (0) x xx </a:t>
            </a:r>
            <a:r>
              <a:rPr lang="fr-FR" dirty="0" err="1"/>
              <a:t>xx</a:t>
            </a:r>
            <a:r>
              <a:rPr lang="fr-FR" dirty="0"/>
              <a:t> </a:t>
            </a:r>
            <a:r>
              <a:rPr lang="fr-FR" dirty="0" err="1"/>
              <a:t>xx</a:t>
            </a:r>
            <a:r>
              <a:rPr lang="fr-FR" dirty="0"/>
              <a:t> </a:t>
            </a:r>
          </a:p>
          <a:p>
            <a:r>
              <a:rPr lang="fr-FR" dirty="0"/>
              <a:t>T	+49 (0) x xx </a:t>
            </a:r>
            <a:r>
              <a:rPr lang="fr-FR" dirty="0" err="1"/>
              <a:t>xx</a:t>
            </a:r>
            <a:r>
              <a:rPr lang="fr-FR" dirty="0"/>
              <a:t> </a:t>
            </a:r>
            <a:r>
              <a:rPr lang="fr-FR" dirty="0" err="1"/>
              <a:t>xx</a:t>
            </a:r>
            <a:endParaRPr lang="fr-FR" dirty="0"/>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p:nvPr>
        </p:nvSpPr>
        <p:spPr bwMode="gray">
          <a:xfrm>
            <a:off x="2612084" y="1857148"/>
            <a:ext cx="3426913" cy="235035"/>
          </a:xfrm>
        </p:spPr>
        <p:txBody>
          <a:bodyPr/>
          <a:lstStyle>
            <a:lvl1pPr>
              <a:defRPr sz="1600" b="1"/>
            </a:lvl1pPr>
          </a:lstStyle>
          <a:p>
            <a:r>
              <a:rPr lang="de-DE" dirty="0"/>
              <a:t>Vorname Nachname</a:t>
            </a:r>
            <a:endParaRPr lang="en-GB" dirty="0"/>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2084" y="2181304"/>
            <a:ext cx="3426913" cy="235035"/>
          </a:xfrm>
        </p:spPr>
        <p:txBody>
          <a:bodyPr/>
          <a:lstStyle>
            <a:lvl1pPr>
              <a:defRPr sz="1600"/>
            </a:lvl1pPr>
          </a:lstStyle>
          <a:p>
            <a:r>
              <a:rPr lang="de-DE" dirty="0"/>
              <a:t>Funktion, Ort</a:t>
            </a:r>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p:nvPr>
        </p:nvSpPr>
        <p:spPr bwMode="gray">
          <a:xfrm>
            <a:off x="599758"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dirty="0"/>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3537" y="2760959"/>
            <a:ext cx="3562099" cy="801691"/>
          </a:xfrm>
        </p:spPr>
        <p:txBody>
          <a:bodyPr/>
          <a:lstStyle>
            <a:lvl1pPr>
              <a:lnSpc>
                <a:spcPct val="100000"/>
              </a:lnSpc>
              <a:spcBef>
                <a:spcPts val="0"/>
              </a:spcBef>
              <a:defRPr sz="1600"/>
            </a:lvl1pPr>
          </a:lstStyle>
          <a:p>
            <a:r>
              <a:rPr lang="fr-FR" dirty="0"/>
              <a:t>vorname.nachname@giz.de</a:t>
            </a:r>
          </a:p>
          <a:p>
            <a:r>
              <a:rPr lang="fr-FR" dirty="0"/>
              <a:t>Tel.	+49 (0) x xx </a:t>
            </a:r>
            <a:r>
              <a:rPr lang="fr-FR" dirty="0" err="1"/>
              <a:t>xx</a:t>
            </a:r>
            <a:r>
              <a:rPr lang="fr-FR" dirty="0"/>
              <a:t> </a:t>
            </a:r>
            <a:r>
              <a:rPr lang="fr-FR" dirty="0" err="1"/>
              <a:t>xx</a:t>
            </a:r>
            <a:r>
              <a:rPr lang="fr-FR" dirty="0"/>
              <a:t> </a:t>
            </a:r>
          </a:p>
          <a:p>
            <a:r>
              <a:rPr lang="fr-FR" dirty="0"/>
              <a:t>Fax	+49 (0) x xx </a:t>
            </a:r>
            <a:r>
              <a:rPr lang="fr-FR" dirty="0" err="1"/>
              <a:t>xx</a:t>
            </a:r>
            <a:r>
              <a:rPr lang="fr-FR" dirty="0"/>
              <a:t> </a:t>
            </a:r>
            <a:r>
              <a:rPr lang="fr-FR" dirty="0" err="1"/>
              <a:t>xx</a:t>
            </a:r>
            <a:endParaRPr lang="fr-FR" dirty="0"/>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p:nvPr>
        </p:nvSpPr>
        <p:spPr bwMode="gray">
          <a:xfrm>
            <a:off x="8323537" y="1857148"/>
            <a:ext cx="3562099" cy="235035"/>
          </a:xfrm>
        </p:spPr>
        <p:txBody>
          <a:bodyPr/>
          <a:lstStyle>
            <a:lvl1pPr>
              <a:defRPr sz="1600" b="1"/>
            </a:lvl1pPr>
          </a:lstStyle>
          <a:p>
            <a:r>
              <a:rPr lang="de-DE" dirty="0"/>
              <a:t>Vorname Nachname</a:t>
            </a:r>
            <a:endParaRPr lang="en-GB" dirty="0"/>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3537" y="2181304"/>
            <a:ext cx="3562099" cy="235035"/>
          </a:xfrm>
        </p:spPr>
        <p:txBody>
          <a:bodyPr/>
          <a:lstStyle>
            <a:lvl1pPr>
              <a:defRPr sz="1600"/>
            </a:lvl1pPr>
          </a:lstStyle>
          <a:p>
            <a:r>
              <a:rPr lang="de-DE" dirty="0"/>
              <a:t>Funktion, Ort</a:t>
            </a:r>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p:nvPr>
        </p:nvSpPr>
        <p:spPr bwMode="gray">
          <a:xfrm>
            <a:off x="6311212"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endParaRPr lang="en-GB" dirty="0"/>
          </a:p>
        </p:txBody>
      </p:sp>
      <p:sp>
        <p:nvSpPr>
          <p:cNvPr id="58" name="Titel 1">
            <a:extLst>
              <a:ext uri="{FF2B5EF4-FFF2-40B4-BE49-F238E27FC236}">
                <a16:creationId xmlns:a16="http://schemas.microsoft.com/office/drawing/2014/main" id="{2DD72F4F-E3F2-49DC-BBAE-681D615ED495}"/>
              </a:ext>
            </a:extLst>
          </p:cNvPr>
          <p:cNvSpPr>
            <a:spLocks noGrp="1"/>
          </p:cNvSpPr>
          <p:nvPr>
            <p:ph type="title"/>
          </p:nvPr>
        </p:nvSpPr>
        <p:spPr bwMode="gray">
          <a:xfrm>
            <a:off x="599756" y="320283"/>
            <a:ext cx="11285881" cy="720725"/>
          </a:xfrm>
        </p:spPr>
        <p:txBody>
          <a:bodyPr/>
          <a:lstStyle>
            <a:lvl1pPr>
              <a:defRPr/>
            </a:lvl1pPr>
          </a:lstStyle>
          <a:p>
            <a:endParaRPr lang="en-GB" dirty="0"/>
          </a:p>
        </p:txBody>
      </p:sp>
      <p:sp>
        <p:nvSpPr>
          <p:cNvPr id="5" name="TextBox 7">
            <a:extLst>
              <a:ext uri="{FF2B5EF4-FFF2-40B4-BE49-F238E27FC236}">
                <a16:creationId xmlns:a16="http://schemas.microsoft.com/office/drawing/2014/main" id="{685EB4C2-F91B-4047-870C-A6A343DB55F1}"/>
              </a:ext>
            </a:extLst>
          </p:cNvPr>
          <p:cNvSpPr txBox="1"/>
          <p:nvPr userDrawn="1"/>
        </p:nvSpPr>
        <p:spPr bwMode="gray">
          <a:xfrm>
            <a:off x="7004909" y="5403596"/>
            <a:ext cx="3337965"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https://www.linkedin.com/company/gizgmbh</a:t>
            </a:r>
          </a:p>
        </p:txBody>
      </p:sp>
      <p:pic>
        <p:nvPicPr>
          <p:cNvPr id="7" name="Grafik 6" descr="Ein Bild, das Zeichnung, Schild enthält.&#10;&#10;Automatisch generierte Beschreibung">
            <a:extLst>
              <a:ext uri="{FF2B5EF4-FFF2-40B4-BE49-F238E27FC236}">
                <a16:creationId xmlns:a16="http://schemas.microsoft.com/office/drawing/2014/main" id="{2FFFD481-FDCD-4A2C-9557-A283251742F7}"/>
              </a:ext>
            </a:extLst>
          </p:cNvPr>
          <p:cNvPicPr>
            <a:picLocks noChangeAspect="1"/>
          </p:cNvPicPr>
          <p:nvPr userDrawn="1"/>
        </p:nvPicPr>
        <p:blipFill>
          <a:blip r:embed="rId4"/>
          <a:stretch>
            <a:fillRect/>
          </a:stretch>
        </p:blipFill>
        <p:spPr>
          <a:xfrm>
            <a:off x="6637212" y="5403596"/>
            <a:ext cx="367696" cy="312685"/>
          </a:xfrm>
          <a:prstGeom prst="rect">
            <a:avLst/>
          </a:prstGeom>
        </p:spPr>
      </p:pic>
    </p:spTree>
    <p:extLst>
      <p:ext uri="{BB962C8B-B14F-4D97-AF65-F5344CB8AC3E}">
        <p14:creationId xmlns:p14="http://schemas.microsoft.com/office/powerpoint/2010/main" val="312117674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ontakt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a:xfrm>
            <a:off x="1412557" y="6568511"/>
            <a:ext cx="711519" cy="123111"/>
          </a:xfrm>
        </p:spPr>
        <p:txBody>
          <a:bodyPr/>
          <a:lstStyle/>
          <a:p>
            <a:r>
              <a:rPr lang="en-US"/>
              <a:t>12/01/2022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a:xfrm>
            <a:off x="2377363" y="6568513"/>
            <a:ext cx="7785972" cy="123111"/>
          </a:xfrm>
        </p:spPr>
        <p:txBody>
          <a:bodyPr/>
          <a:lstStyle/>
          <a:p>
            <a:r>
              <a:rPr lang="de-DE"/>
              <a:t>U Wahser: Impact mit Informatik, Mannheimer Informatik-Kolloquium</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a:xfrm>
            <a:off x="599756" y="6568511"/>
            <a:ext cx="601133" cy="123111"/>
          </a:xfrm>
        </p:spPr>
        <p:txBody>
          <a:bodyPr/>
          <a:lstStyle/>
          <a:p>
            <a:r>
              <a:rPr lang="de-DE"/>
              <a:t>Seite </a:t>
            </a:r>
            <a:fld id="{3A8B5DB7-81A8-4ED4-916B-6B23CD603687}" type="slidenum">
              <a:rPr smtClean="0"/>
              <a:pPr/>
              <a:t>‹#›</a:t>
            </a:fld>
            <a:endParaRPr dirty="0"/>
          </a:p>
        </p:txBody>
      </p:sp>
      <p:sp>
        <p:nvSpPr>
          <p:cNvPr id="16" name="Titel 1">
            <a:extLst>
              <a:ext uri="{FF2B5EF4-FFF2-40B4-BE49-F238E27FC236}">
                <a16:creationId xmlns:a16="http://schemas.microsoft.com/office/drawing/2014/main" id="{3B6C23A5-1B72-42F2-B92F-DC68B632F6B0}"/>
              </a:ext>
            </a:extLst>
          </p:cNvPr>
          <p:cNvSpPr>
            <a:spLocks noGrp="1"/>
          </p:cNvSpPr>
          <p:nvPr>
            <p:ph type="title"/>
          </p:nvPr>
        </p:nvSpPr>
        <p:spPr bwMode="gray">
          <a:xfrm>
            <a:off x="599755" y="320283"/>
            <a:ext cx="11414444" cy="720725"/>
          </a:xfrm>
        </p:spPr>
        <p:txBody>
          <a:bodyPr/>
          <a:lstStyle>
            <a:lvl1pPr>
              <a:defRPr/>
            </a:lvl1pPr>
          </a:lstStyle>
          <a:p>
            <a:endParaRPr lang="en-GB" dirty="0"/>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756" y="3965951"/>
            <a:ext cx="3477993" cy="720149"/>
          </a:xfrm>
        </p:spPr>
        <p:txBody>
          <a:bodyPr/>
          <a:lstStyle>
            <a:lvl1pPr>
              <a:lnSpc>
                <a:spcPct val="100000"/>
              </a:lnSpc>
              <a:spcBef>
                <a:spcPts val="0"/>
              </a:spcBef>
              <a:defRPr sz="1333"/>
            </a:lvl1pPr>
          </a:lstStyle>
          <a:p>
            <a:r>
              <a:rPr lang="fr-FR" dirty="0"/>
              <a:t>vorname.nachname@giz.de</a:t>
            </a:r>
          </a:p>
          <a:p>
            <a:r>
              <a:rPr lang="fr-FR" dirty="0"/>
              <a:t>Tel.	+49 (0) x xx </a:t>
            </a:r>
            <a:r>
              <a:rPr lang="fr-FR" dirty="0" err="1"/>
              <a:t>xx</a:t>
            </a:r>
            <a:r>
              <a:rPr lang="fr-FR" dirty="0"/>
              <a:t> </a:t>
            </a:r>
            <a:r>
              <a:rPr lang="fr-FR" dirty="0" err="1"/>
              <a:t>xx</a:t>
            </a:r>
            <a:r>
              <a:rPr lang="fr-FR" dirty="0"/>
              <a:t> </a:t>
            </a:r>
          </a:p>
          <a:p>
            <a:r>
              <a:rPr lang="fr-FR" dirty="0"/>
              <a:t>Fax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p:nvPr>
        </p:nvSpPr>
        <p:spPr bwMode="gray">
          <a:xfrm>
            <a:off x="599756" y="3345197"/>
            <a:ext cx="3477993" cy="235035"/>
          </a:xfrm>
        </p:spPr>
        <p:txBody>
          <a:bodyPr/>
          <a:lstStyle>
            <a:lvl1pPr>
              <a:defRPr sz="1333" b="1"/>
            </a:lvl1pPr>
          </a:lstStyle>
          <a:p>
            <a:r>
              <a:rPr lang="de-DE" dirty="0"/>
              <a:t>Vorname Nachname</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756" y="3581825"/>
            <a:ext cx="3477993" cy="235035"/>
          </a:xfrm>
        </p:spPr>
        <p:txBody>
          <a:bodyPr/>
          <a:lstStyle>
            <a:lvl1pPr>
              <a:defRPr sz="1333"/>
            </a:lvl1pPr>
          </a:lstStyle>
          <a:p>
            <a:r>
              <a:rPr lang="de-DE" dirty="0"/>
              <a:t>Funktion, Ort</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p:nvPr>
        </p:nvSpPr>
        <p:spPr bwMode="gray">
          <a:xfrm>
            <a:off x="59975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endParaRPr lang="en-GB" dirty="0"/>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610" y="3965951"/>
            <a:ext cx="3477993" cy="720149"/>
          </a:xfrm>
        </p:spPr>
        <p:txBody>
          <a:bodyPr/>
          <a:lstStyle>
            <a:lvl1pPr>
              <a:lnSpc>
                <a:spcPct val="100000"/>
              </a:lnSpc>
              <a:spcBef>
                <a:spcPts val="0"/>
              </a:spcBef>
              <a:defRPr sz="1333"/>
            </a:lvl1pPr>
          </a:lstStyle>
          <a:p>
            <a:r>
              <a:rPr lang="fr-FR" dirty="0"/>
              <a:t>vorname.nachname@giz.de</a:t>
            </a:r>
          </a:p>
          <a:p>
            <a:r>
              <a:rPr lang="fr-FR" dirty="0"/>
              <a:t>Tel.	+49 (0) x xx </a:t>
            </a:r>
            <a:r>
              <a:rPr lang="fr-FR" dirty="0" err="1"/>
              <a:t>xx</a:t>
            </a:r>
            <a:r>
              <a:rPr lang="fr-FR" dirty="0"/>
              <a:t> </a:t>
            </a:r>
            <a:r>
              <a:rPr lang="fr-FR" dirty="0" err="1"/>
              <a:t>xx</a:t>
            </a:r>
            <a:r>
              <a:rPr lang="fr-FR" dirty="0"/>
              <a:t> </a:t>
            </a:r>
          </a:p>
          <a:p>
            <a:r>
              <a:rPr lang="fr-FR" dirty="0"/>
              <a:t>Fax	+49 (0) x xx </a:t>
            </a:r>
            <a:r>
              <a:rPr lang="fr-FR" dirty="0" err="1"/>
              <a:t>xx</a:t>
            </a:r>
            <a:r>
              <a:rPr lang="fr-FR" dirty="0"/>
              <a:t> </a:t>
            </a:r>
            <a:r>
              <a:rPr lang="fr-FR" dirty="0" err="1"/>
              <a:t>xx</a:t>
            </a:r>
            <a:endParaRPr lang="fr-FR" dirty="0"/>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p:nvPr>
        </p:nvSpPr>
        <p:spPr bwMode="gray">
          <a:xfrm>
            <a:off x="4464610" y="3345197"/>
            <a:ext cx="3477993" cy="235035"/>
          </a:xfrm>
        </p:spPr>
        <p:txBody>
          <a:bodyPr/>
          <a:lstStyle>
            <a:lvl1pPr>
              <a:defRPr sz="1333" b="1"/>
            </a:lvl1pPr>
          </a:lstStyle>
          <a:p>
            <a:r>
              <a:rPr lang="de-DE" dirty="0"/>
              <a:t>Vorname Nachname</a:t>
            </a:r>
            <a:endParaRPr lang="en-GB" dirty="0"/>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610" y="3581825"/>
            <a:ext cx="3477993" cy="235035"/>
          </a:xfrm>
        </p:spPr>
        <p:txBody>
          <a:bodyPr/>
          <a:lstStyle>
            <a:lvl1pPr>
              <a:defRPr sz="1333"/>
            </a:lvl1pPr>
          </a:lstStyle>
          <a:p>
            <a:r>
              <a:rPr lang="de-DE" dirty="0"/>
              <a:t>Funktion, Ort</a:t>
            </a:r>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p:nvPr>
        </p:nvSpPr>
        <p:spPr bwMode="gray">
          <a:xfrm>
            <a:off x="4464612"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endParaRPr lang="en-GB" dirty="0"/>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9465" y="3965951"/>
            <a:ext cx="3477993" cy="720149"/>
          </a:xfrm>
        </p:spPr>
        <p:txBody>
          <a:bodyPr/>
          <a:lstStyle>
            <a:lvl1pPr>
              <a:lnSpc>
                <a:spcPct val="100000"/>
              </a:lnSpc>
              <a:spcBef>
                <a:spcPts val="0"/>
              </a:spcBef>
              <a:defRPr sz="1333"/>
            </a:lvl1pPr>
          </a:lstStyle>
          <a:p>
            <a:r>
              <a:rPr lang="fr-FR" dirty="0"/>
              <a:t>vorname.nachname@giz.de</a:t>
            </a:r>
          </a:p>
          <a:p>
            <a:r>
              <a:rPr lang="fr-FR" dirty="0"/>
              <a:t>Tel.	+49 (0) x xx </a:t>
            </a:r>
            <a:r>
              <a:rPr lang="fr-FR" dirty="0" err="1"/>
              <a:t>xx</a:t>
            </a:r>
            <a:r>
              <a:rPr lang="fr-FR" dirty="0"/>
              <a:t> </a:t>
            </a:r>
            <a:r>
              <a:rPr lang="fr-FR" dirty="0" err="1"/>
              <a:t>xx</a:t>
            </a:r>
            <a:r>
              <a:rPr lang="fr-FR" dirty="0"/>
              <a:t> </a:t>
            </a:r>
          </a:p>
          <a:p>
            <a:r>
              <a:rPr lang="fr-FR" dirty="0"/>
              <a:t>Fax	+49 (0) x xx </a:t>
            </a:r>
            <a:r>
              <a:rPr lang="fr-FR" dirty="0" err="1"/>
              <a:t>xx</a:t>
            </a:r>
            <a:r>
              <a:rPr lang="fr-FR" dirty="0"/>
              <a:t> </a:t>
            </a:r>
            <a:r>
              <a:rPr lang="fr-FR" dirty="0" err="1"/>
              <a:t>xx</a:t>
            </a:r>
            <a:endParaRPr lang="fr-FR" dirty="0"/>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p:nvPr>
        </p:nvSpPr>
        <p:spPr bwMode="gray">
          <a:xfrm>
            <a:off x="8329465" y="3345197"/>
            <a:ext cx="3477993" cy="235035"/>
          </a:xfrm>
        </p:spPr>
        <p:txBody>
          <a:bodyPr/>
          <a:lstStyle>
            <a:lvl1pPr>
              <a:defRPr sz="1333" b="1"/>
            </a:lvl1pPr>
          </a:lstStyle>
          <a:p>
            <a:r>
              <a:rPr lang="de-DE" dirty="0"/>
              <a:t>Vorname Nachname</a:t>
            </a:r>
            <a:endParaRPr lang="en-GB" dirty="0"/>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9465" y="3581825"/>
            <a:ext cx="3477993" cy="235035"/>
          </a:xfrm>
        </p:spPr>
        <p:txBody>
          <a:bodyPr/>
          <a:lstStyle>
            <a:lvl1pPr>
              <a:defRPr sz="1333"/>
            </a:lvl1pPr>
          </a:lstStyle>
          <a:p>
            <a:r>
              <a:rPr lang="de-DE" dirty="0"/>
              <a:t>Funktion, Ort</a:t>
            </a:r>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p:nvPr>
        </p:nvSpPr>
        <p:spPr bwMode="gray">
          <a:xfrm>
            <a:off x="832946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endParaRPr lang="en-GB" dirty="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989566"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245871"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https://twitter.com/giz_gmbh</a:t>
            </a:r>
          </a:p>
        </p:txBody>
      </p:sp>
      <p:sp>
        <p:nvSpPr>
          <p:cNvPr id="5" name="TextBox 7">
            <a:extLst>
              <a:ext uri="{FF2B5EF4-FFF2-40B4-BE49-F238E27FC236}">
                <a16:creationId xmlns:a16="http://schemas.microsoft.com/office/drawing/2014/main" id="{632049C3-8397-46AA-A816-C0CC723F3052}"/>
              </a:ext>
            </a:extLst>
          </p:cNvPr>
          <p:cNvSpPr txBox="1"/>
          <p:nvPr userDrawn="1"/>
        </p:nvSpPr>
        <p:spPr bwMode="gray">
          <a:xfrm>
            <a:off x="7004909" y="5403596"/>
            <a:ext cx="3337965" cy="297454"/>
          </a:xfrm>
          <a:prstGeom prst="rect">
            <a:avLst/>
          </a:prstGeom>
          <a:noFill/>
        </p:spPr>
        <p:txBody>
          <a:bodyPr wrap="none" rtlCol="0">
            <a:spAutoFit/>
          </a:bodyPr>
          <a:lstStyle/>
          <a:p>
            <a:pPr>
              <a:spcBef>
                <a:spcPts val="3200"/>
              </a:spcBef>
              <a:buClr>
                <a:srgbClr val="C00000"/>
              </a:buClr>
            </a:pPr>
            <a:r>
              <a:rPr lang="de-DE" sz="1333" dirty="0">
                <a:solidFill>
                  <a:schemeClr val="tx1">
                    <a:lumMod val="75000"/>
                    <a:lumOff val="25000"/>
                  </a:schemeClr>
                </a:solidFill>
              </a:rPr>
              <a:t>https://www.linkedin.com/company/gizgmbh</a:t>
            </a:r>
          </a:p>
        </p:txBody>
      </p:sp>
      <p:pic>
        <p:nvPicPr>
          <p:cNvPr id="7" name="Grafik 6" descr="Ein Bild, das Zeichnung, Schild enthält.&#10;&#10;Automatisch generierte Beschreibung">
            <a:extLst>
              <a:ext uri="{FF2B5EF4-FFF2-40B4-BE49-F238E27FC236}">
                <a16:creationId xmlns:a16="http://schemas.microsoft.com/office/drawing/2014/main" id="{F65EEE99-48AC-45E6-8B4A-3BC3016461FE}"/>
              </a:ext>
            </a:extLst>
          </p:cNvPr>
          <p:cNvPicPr>
            <a:picLocks noChangeAspect="1"/>
          </p:cNvPicPr>
          <p:nvPr userDrawn="1"/>
        </p:nvPicPr>
        <p:blipFill>
          <a:blip r:embed="rId4"/>
          <a:stretch>
            <a:fillRect/>
          </a:stretch>
        </p:blipFill>
        <p:spPr>
          <a:xfrm>
            <a:off x="6637212" y="5403596"/>
            <a:ext cx="367696" cy="312685"/>
          </a:xfrm>
          <a:prstGeom prst="rect">
            <a:avLst/>
          </a:prstGeom>
        </p:spPr>
      </p:pic>
    </p:spTree>
    <p:extLst>
      <p:ext uri="{BB962C8B-B14F-4D97-AF65-F5344CB8AC3E}">
        <p14:creationId xmlns:p14="http://schemas.microsoft.com/office/powerpoint/2010/main" val="3434099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start Slide yellow">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D11AAF0-6510-9942-A58B-509AFDB4D7FE}"/>
              </a:ext>
            </a:extLst>
          </p:cNvPr>
          <p:cNvSpPr/>
          <p:nvPr userDrawn="1"/>
        </p:nvSpPr>
        <p:spPr>
          <a:xfrm>
            <a:off x="0" y="0"/>
            <a:ext cx="12192000" cy="6858000"/>
          </a:xfrm>
          <a:prstGeom prst="rect">
            <a:avLst/>
          </a:prstGeom>
          <a:solidFill>
            <a:srgbClr val="F4A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de-DE" dirty="0"/>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pic>
        <p:nvPicPr>
          <p:cNvPr id="14" name="Grafik 13">
            <a:extLst>
              <a:ext uri="{FF2B5EF4-FFF2-40B4-BE49-F238E27FC236}">
                <a16:creationId xmlns:a16="http://schemas.microsoft.com/office/drawing/2014/main" id="{4502FA58-971C-0346-9097-42FCC92A0622}"/>
              </a:ext>
            </a:extLst>
          </p:cNvPr>
          <p:cNvPicPr>
            <a:picLocks noChangeAspect="1"/>
          </p:cNvPicPr>
          <p:nvPr userDrawn="1"/>
        </p:nvPicPr>
        <p:blipFill>
          <a:blip r:embed="rId2"/>
          <a:stretch>
            <a:fillRect/>
          </a:stretch>
        </p:blipFill>
        <p:spPr>
          <a:xfrm>
            <a:off x="838800" y="6264000"/>
            <a:ext cx="1822016" cy="486000"/>
          </a:xfrm>
          <a:prstGeom prst="rect">
            <a:avLst/>
          </a:prstGeom>
        </p:spPr>
      </p:pic>
      <p:sp>
        <p:nvSpPr>
          <p:cNvPr id="15" name="Datumsplatzhalter 5">
            <a:extLst>
              <a:ext uri="{FF2B5EF4-FFF2-40B4-BE49-F238E27FC236}">
                <a16:creationId xmlns:a16="http://schemas.microsoft.com/office/drawing/2014/main" id="{FCEABE72-6491-D347-8103-A0BFBC66FBC0}"/>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12/01/2022</a:t>
            </a:r>
            <a:endParaRPr lang="fr-FR" altLang="fr-FR" dirty="0"/>
          </a:p>
        </p:txBody>
      </p:sp>
      <p:sp>
        <p:nvSpPr>
          <p:cNvPr id="16" name="Fußzeilenplatzhalter 6">
            <a:extLst>
              <a:ext uri="{FF2B5EF4-FFF2-40B4-BE49-F238E27FC236}">
                <a16:creationId xmlns:a16="http://schemas.microsoft.com/office/drawing/2014/main" id="{52A13DC6-31E5-7945-8F0C-393A2C9A39DC}"/>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de-DE" altLang="fr-FR"/>
              <a:t>U Wahser: Impact mit Informatik, Mannheimer Informatik-Kolloquium</a:t>
            </a:r>
            <a:endParaRPr lang="fr-FR" altLang="fr-FR" dirty="0"/>
          </a:p>
        </p:txBody>
      </p:sp>
      <p:sp>
        <p:nvSpPr>
          <p:cNvPr id="17" name="Foliennummernplatzhalter 7">
            <a:extLst>
              <a:ext uri="{FF2B5EF4-FFF2-40B4-BE49-F238E27FC236}">
                <a16:creationId xmlns:a16="http://schemas.microsoft.com/office/drawing/2014/main" id="{14E8553C-B690-6B42-ABCB-3A96F290BC0E}"/>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2821153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817239767"/>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ur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de-DE"/>
              <a:t>U Wahser: Impact mit Informatik, Mannheimer Informatik-Kolloquium</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r>
              <a:rPr lang="en-US"/>
              <a:t>12/01/2022</a:t>
            </a:r>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252061768"/>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pressum">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2676649" y="431341"/>
            <a:ext cx="5765996" cy="574260"/>
          </a:xfrm>
        </p:spPr>
        <p:txBody>
          <a:bodyPr wrap="square">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933" b="0" i="0" u="none" strike="noStrike" kern="1200" cap="none" spc="0" normalizeH="0" baseline="0" noProof="0" dirty="0">
                <a:ln>
                  <a:noFill/>
                </a:ln>
                <a:solidFill>
                  <a:srgbClr val="C80F0F"/>
                </a:solidFill>
                <a:effectLst/>
                <a:uLnTx/>
                <a:uFillTx/>
                <a:latin typeface="+mn-lt"/>
                <a:ea typeface="+mn-ea"/>
                <a:cs typeface="+mn-cs"/>
              </a:rPr>
              <a:t>Hinweistext für Impressum: </a:t>
            </a:r>
            <a:br>
              <a:rPr kumimoji="0" lang="de-DE" sz="933" b="0" i="0" u="none" strike="noStrike" kern="1200" cap="none" spc="0" normalizeH="0" baseline="0" noProof="0" dirty="0">
                <a:ln>
                  <a:noFill/>
                </a:ln>
                <a:solidFill>
                  <a:srgbClr val="C80F0F"/>
                </a:solidFill>
                <a:effectLst/>
                <a:uLnTx/>
                <a:uFillTx/>
                <a:latin typeface="+mn-lt"/>
                <a:ea typeface="+mn-ea"/>
                <a:cs typeface="+mn-cs"/>
              </a:rPr>
            </a:br>
            <a:r>
              <a:rPr kumimoji="0" lang="de-DE" sz="933" b="0" i="0" u="none" strike="noStrike" kern="1200" cap="none" spc="0" normalizeH="0" baseline="0" noProof="0" dirty="0">
                <a:ln>
                  <a:noFill/>
                </a:ln>
                <a:solidFill>
                  <a:srgbClr val="C80F0F"/>
                </a:solidFill>
                <a:effectLst/>
                <a:uLnTx/>
                <a:uFillTx/>
                <a:latin typeface="+mn-lt"/>
                <a:ea typeface="+mn-ea"/>
                <a:cs typeface="+mn-cs"/>
              </a:rPr>
              <a:t>Platzhaltertexte (Projekt-/Programmname, Anschrift, E-Mail etc.) bitte nach Bedarf anpassen/löschen. </a:t>
            </a:r>
            <a:br>
              <a:rPr kumimoji="0" lang="de-DE" sz="933" b="0" i="0" u="none" strike="noStrike" kern="1200" cap="none" spc="0" normalizeH="0" baseline="0" noProof="0" dirty="0">
                <a:ln>
                  <a:noFill/>
                </a:ln>
                <a:solidFill>
                  <a:srgbClr val="C80F0F"/>
                </a:solidFill>
                <a:effectLst/>
                <a:uLnTx/>
                <a:uFillTx/>
                <a:latin typeface="+mn-lt"/>
                <a:ea typeface="+mn-ea"/>
                <a:cs typeface="+mn-cs"/>
              </a:rPr>
            </a:br>
            <a:r>
              <a:rPr kumimoji="0" lang="de-DE" sz="933" b="0" i="0" u="none" strike="noStrike" kern="1200" cap="none" spc="0" normalizeH="0" baseline="0" noProof="0" dirty="0">
                <a:ln>
                  <a:noFill/>
                </a:ln>
                <a:solidFill>
                  <a:srgbClr val="C80F0F"/>
                </a:solidFill>
                <a:effectLst/>
                <a:uLnTx/>
                <a:uFillTx/>
                <a:latin typeface="+mn-lt"/>
                <a:ea typeface="+mn-ea"/>
                <a:cs typeface="+mn-cs"/>
              </a:rPr>
              <a:t>Löschen Sie den Platzhalter für das logo des Kooperationspartners falls nicht passend.</a:t>
            </a:r>
            <a:br>
              <a:rPr kumimoji="0" lang="de-DE" sz="933" b="0" i="0" u="none" strike="noStrike" kern="1200" cap="none" spc="0" normalizeH="0" baseline="0" noProof="0" dirty="0">
                <a:ln>
                  <a:noFill/>
                </a:ln>
                <a:solidFill>
                  <a:srgbClr val="C80F0F"/>
                </a:solidFill>
                <a:effectLst/>
                <a:uLnTx/>
                <a:uFillTx/>
                <a:latin typeface="+mn-lt"/>
                <a:ea typeface="+mn-ea"/>
                <a:cs typeface="+mn-cs"/>
              </a:rPr>
            </a:br>
            <a:r>
              <a:rPr kumimoji="0" lang="de-DE" sz="933" b="0" i="0" u="none" strike="noStrike" kern="1200" cap="none" spc="0" normalizeH="0" baseline="0" noProof="0" dirty="0">
                <a:ln>
                  <a:noFill/>
                </a:ln>
                <a:solidFill>
                  <a:srgbClr val="C80F0F"/>
                </a:solidFill>
                <a:effectLst/>
                <a:uLnTx/>
                <a:uFillTx/>
                <a:latin typeface="+mn-lt"/>
                <a:ea typeface="+mn-ea"/>
                <a:cs typeface="+mn-cs"/>
              </a:rPr>
              <a:t>(Dieser Hinweis ist im Präsentationsmodus nicht sichtbar und wird auch nicht ausgedruckt.)</a:t>
            </a:r>
          </a:p>
        </p:txBody>
      </p:sp>
      <p:sp>
        <p:nvSpPr>
          <p:cNvPr id="2" name="Datumsplatzhalter 1">
            <a:extLst>
              <a:ext uri="{FF2B5EF4-FFF2-40B4-BE49-F238E27FC236}">
                <a16:creationId xmlns:a16="http://schemas.microsoft.com/office/drawing/2014/main" id="{825FAA2D-10D4-4CD9-B9B7-92585570EFD8}"/>
              </a:ext>
            </a:extLst>
          </p:cNvPr>
          <p:cNvSpPr>
            <a:spLocks noGrp="1"/>
          </p:cNvSpPr>
          <p:nvPr>
            <p:ph type="dt" sz="half" idx="11"/>
          </p:nvPr>
        </p:nvSpPr>
        <p:spPr bwMode="gray"/>
        <p:txBody>
          <a:bodyPr/>
          <a:lstStyle/>
          <a:p>
            <a:r>
              <a:rPr lang="en-US"/>
              <a:t>12/01/2022</a:t>
            </a:r>
            <a:endParaRPr lang="de-DE" dirty="0"/>
          </a:p>
        </p:txBody>
      </p:sp>
      <p:sp>
        <p:nvSpPr>
          <p:cNvPr id="3" name="Fußzeilenplatzhalter 2">
            <a:extLst>
              <a:ext uri="{FF2B5EF4-FFF2-40B4-BE49-F238E27FC236}">
                <a16:creationId xmlns:a16="http://schemas.microsoft.com/office/drawing/2014/main" id="{B0246DFF-FEF2-46ED-9853-DC7A06FF89CD}"/>
              </a:ext>
            </a:extLst>
          </p:cNvPr>
          <p:cNvSpPr>
            <a:spLocks noGrp="1"/>
          </p:cNvSpPr>
          <p:nvPr>
            <p:ph type="ftr" sz="quarter" idx="12"/>
          </p:nvPr>
        </p:nvSpPr>
        <p:spPr bwMode="gray"/>
        <p:txBody>
          <a:bodyPr/>
          <a:lstStyle/>
          <a:p>
            <a:r>
              <a:rPr lang="de-DE"/>
              <a:t>U Wahser: Impact mit Informatik, Mannheimer Informatik-Kolloquium</a:t>
            </a:r>
            <a:endParaRPr lang="en-US" dirty="0"/>
          </a:p>
        </p:txBody>
      </p:sp>
      <p:sp>
        <p:nvSpPr>
          <p:cNvPr id="4" name="Foliennummernplatzhalter 3">
            <a:extLst>
              <a:ext uri="{FF2B5EF4-FFF2-40B4-BE49-F238E27FC236}">
                <a16:creationId xmlns:a16="http://schemas.microsoft.com/office/drawing/2014/main" id="{8455B516-5F12-4FE2-A6E7-8A95B57A8ABB}"/>
              </a:ext>
            </a:extLst>
          </p:cNvPr>
          <p:cNvSpPr>
            <a:spLocks noGrp="1"/>
          </p:cNvSpPr>
          <p:nvPr>
            <p:ph type="sldNum" sz="quarter" idx="13"/>
          </p:nvPr>
        </p:nvSpPr>
        <p:spPr bwMode="gray"/>
        <p:txBody>
          <a:bodyPr/>
          <a:lstStyle/>
          <a:p>
            <a:r>
              <a:rPr lang="de-DE"/>
              <a:t>Seite </a:t>
            </a:r>
            <a:fld id="{3A8B5DB7-81A8-4ED4-916B-6B23CD603687}" type="slidenum">
              <a:rPr smtClean="0"/>
              <a:pPr/>
              <a:t>‹#›</a:t>
            </a:fld>
            <a:endParaRPr dirty="0"/>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661" y="1475895"/>
            <a:ext cx="4286015" cy="1688283"/>
          </a:xfrm>
          <a:prstGeom prst="rect">
            <a:avLst/>
          </a:prstGeom>
        </p:spPr>
        <p:txBody>
          <a:bodyPr wrap="square" lIns="0" tIns="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Als Bundesunternehmen unterstützt die GIZ </a:t>
            </a:r>
            <a:br>
              <a:rPr kumimoji="0" lang="de-DE" sz="1067" b="0" i="0" u="none" strike="noStrike" kern="0" cap="none" spc="0" normalizeH="0" baseline="0" noProof="0" dirty="0">
                <a:ln>
                  <a:noFill/>
                </a:ln>
                <a:solidFill>
                  <a:prstClr val="black"/>
                </a:solidFill>
                <a:effectLst/>
                <a:uLnTx/>
                <a:uFillTx/>
              </a:rPr>
            </a:br>
            <a:r>
              <a:rPr kumimoji="0" lang="de-DE" sz="1067" b="0" i="0" u="none" strike="noStrike" kern="0" cap="none" spc="0" normalizeH="0" baseline="0" noProof="0" dirty="0">
                <a:ln>
                  <a:noFill/>
                </a:ln>
                <a:solidFill>
                  <a:prstClr val="black"/>
                </a:solidFill>
                <a:effectLst/>
                <a:uLnTx/>
                <a:uFillTx/>
              </a:rPr>
              <a:t>die deutsche Bundesregierung bei der Erreichung ihrer Ziele </a:t>
            </a:r>
            <a:br>
              <a:rPr kumimoji="0" lang="de-DE" sz="1067" b="0" i="0" u="none" strike="noStrike" kern="0" cap="none" spc="0" normalizeH="0" baseline="0" noProof="0" dirty="0">
                <a:ln>
                  <a:noFill/>
                </a:ln>
                <a:solidFill>
                  <a:prstClr val="black"/>
                </a:solidFill>
                <a:effectLst/>
                <a:uLnTx/>
                <a:uFillTx/>
              </a:rPr>
            </a:br>
            <a:r>
              <a:rPr kumimoji="0" lang="de-DE" sz="1067" b="0" i="0" u="none" strike="noStrike" kern="0" cap="none" spc="0" normalizeH="0" baseline="0" noProof="0" dirty="0">
                <a:ln>
                  <a:noFill/>
                </a:ln>
                <a:solidFill>
                  <a:prstClr val="black"/>
                </a:solidFill>
                <a:effectLst/>
                <a:uLnTx/>
                <a:uFillTx/>
              </a:rPr>
              <a:t>in der Internationalen Zusammenarbeit für nachhaltige Entwicklung.</a:t>
            </a:r>
          </a:p>
          <a:p>
            <a:pPr marL="0" marR="0" lvl="0" indent="0" defTabSz="1219170" eaLnBrk="1" fontAlgn="auto" latinLnBrk="0" hangingPunct="1">
              <a:lnSpc>
                <a:spcPct val="100000"/>
              </a:lnSpc>
              <a:spcBef>
                <a:spcPts val="0"/>
              </a:spcBef>
              <a:spcAft>
                <a:spcPts val="0"/>
              </a:spcAft>
              <a:buClrTx/>
              <a:buSzTx/>
              <a:buFontTx/>
              <a:buNone/>
              <a:tabLst/>
              <a:defRPr/>
            </a:pPr>
            <a:endParaRPr kumimoji="0" lang="de-DE"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1" i="0" u="none" strike="noStrike" kern="0" cap="none" spc="0" normalizeH="0" baseline="0" noProof="0" dirty="0">
                <a:ln>
                  <a:noFill/>
                </a:ln>
                <a:solidFill>
                  <a:prstClr val="black"/>
                </a:solidFill>
                <a:effectLst/>
                <a:uLnTx/>
                <a:uFillTx/>
              </a:rPr>
              <a:t>Herausgeber: </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Deutsche Gesellschaft für </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Internationale Zusammenarbeit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de-DE"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Sitz der Gesellschaft </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Bonn und Eschborn </a:t>
            </a: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endParaRPr lang="de-DE" dirty="0"/>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p:nvPr>
        </p:nvSpPr>
        <p:spPr bwMode="gray">
          <a:xfrm>
            <a:off x="5848718" y="1475896"/>
            <a:ext cx="4570903" cy="249432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endParaRPr lang="de-DE" dirty="0"/>
          </a:p>
        </p:txBody>
      </p:sp>
      <p:sp>
        <p:nvSpPr>
          <p:cNvPr id="11" name="Titel 4">
            <a:extLst>
              <a:ext uri="{FF2B5EF4-FFF2-40B4-BE49-F238E27FC236}">
                <a16:creationId xmlns:a16="http://schemas.microsoft.com/office/drawing/2014/main" id="{25948279-B0DD-4569-9447-FFB1B6C1C356}"/>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de-DE" sz="2400" dirty="0"/>
              <a:t>Impressum</a:t>
            </a:r>
          </a:p>
        </p:txBody>
      </p:sp>
      <p:sp>
        <p:nvSpPr>
          <p:cNvPr id="12" name="Textplatzhalter 2">
            <a:extLst>
              <a:ext uri="{FF2B5EF4-FFF2-40B4-BE49-F238E27FC236}">
                <a16:creationId xmlns:a16="http://schemas.microsoft.com/office/drawing/2014/main" id="{0D9D2269-B68A-4FB7-81ED-4D5317C4B88A}"/>
              </a:ext>
            </a:extLst>
          </p:cNvPr>
          <p:cNvSpPr>
            <a:spLocks noGrp="1"/>
          </p:cNvSpPr>
          <p:nvPr>
            <p:ph type="body" sz="quarter" idx="21"/>
          </p:nvPr>
        </p:nvSpPr>
        <p:spPr>
          <a:xfrm>
            <a:off x="5848351" y="4276011"/>
            <a:ext cx="3038475" cy="147733"/>
          </a:xfrm>
        </p:spPr>
        <p:txBody>
          <a:bodyPr wrap="none" lIns="0">
            <a:no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endParaRPr lang="fr-FR" dirty="0"/>
          </a:p>
        </p:txBody>
      </p:sp>
    </p:spTree>
    <p:extLst>
      <p:ext uri="{BB962C8B-B14F-4D97-AF65-F5344CB8AC3E}">
        <p14:creationId xmlns:p14="http://schemas.microsoft.com/office/powerpoint/2010/main" val="46765935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tonachweise und Quellen">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p:nvPr>
        </p:nvSpPr>
        <p:spPr bwMode="gray">
          <a:xfrm>
            <a:off x="600660" y="1475895"/>
            <a:ext cx="9563579" cy="4626708"/>
          </a:xfrm>
        </p:spPr>
        <p:txBody>
          <a:bodyPr numCol="2"/>
          <a:lstStyle>
            <a:lvl1pPr>
              <a:lnSpc>
                <a:spcPct val="100000"/>
              </a:lnSpc>
              <a:spcBef>
                <a:spcPts val="0"/>
              </a:spcBef>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endParaRPr lang="de-DE"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949" y="6535917"/>
            <a:ext cx="1445444" cy="21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de-DE" sz="2400" b="1" dirty="0"/>
              <a:t>Fotonachweise / Quellen</a:t>
            </a:r>
            <a:endParaRPr lang="de-DE" sz="2400" dirty="0"/>
          </a:p>
        </p:txBody>
      </p:sp>
    </p:spTree>
    <p:extLst>
      <p:ext uri="{BB962C8B-B14F-4D97-AF65-F5344CB8AC3E}">
        <p14:creationId xmlns:p14="http://schemas.microsoft.com/office/powerpoint/2010/main" val="390831712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bschlussfoli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a:srcRect t="233" b="15579"/>
          <a:stretch/>
        </p:blipFill>
        <p:spPr bwMode="gray">
          <a:xfrm>
            <a:off x="164181" y="165101"/>
            <a:ext cx="11858487" cy="5444047"/>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stretch>
            <a:fillRect/>
          </a:stretch>
        </p:blipFill>
        <p:spPr bwMode="gray">
          <a:xfrm>
            <a:off x="164180" y="856567"/>
            <a:ext cx="11860800" cy="5214544"/>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5753" y="5609147"/>
            <a:ext cx="3206913" cy="19590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789" y="2077320"/>
            <a:ext cx="4705732" cy="3027304"/>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de-DE" sz="1467" b="1" i="0" u="none" strike="noStrike" kern="0" cap="none" spc="0" normalizeH="0" baseline="0" noProof="0" dirty="0">
                <a:ln>
                  <a:noFill/>
                </a:ln>
                <a:solidFill>
                  <a:prstClr val="black"/>
                </a:solidFill>
                <a:effectLst/>
                <a:uLnTx/>
                <a:uFillTx/>
              </a:rPr>
              <a:t>Deutsche Gesellschaft für</a:t>
            </a:r>
            <a:br>
              <a:rPr kumimoji="0" lang="de-DE" sz="1467" b="1" i="0" u="none" strike="noStrike" kern="0" cap="none" spc="0" normalizeH="0" baseline="0" noProof="0" dirty="0">
                <a:ln>
                  <a:noFill/>
                </a:ln>
                <a:solidFill>
                  <a:prstClr val="black"/>
                </a:solidFill>
                <a:effectLst/>
                <a:uLnTx/>
                <a:uFillTx/>
              </a:rPr>
            </a:br>
            <a:r>
              <a:rPr kumimoji="0" lang="de-DE" sz="1467" b="1" i="0" u="none" strike="noStrike" kern="0" cap="none" spc="0" normalizeH="0" baseline="0" noProof="0" dirty="0">
                <a:ln>
                  <a:noFill/>
                </a:ln>
                <a:solidFill>
                  <a:prstClr val="black"/>
                </a:solidFill>
                <a:effectLst/>
                <a:uLnTx/>
                <a:uFillTx/>
              </a:rPr>
              <a:t>Internationale Zusammenarbeit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de-DE" sz="1467" b="1"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dirty="0">
                <a:ln>
                  <a:noFill/>
                </a:ln>
                <a:solidFill>
                  <a:prstClr val="black"/>
                </a:solidFill>
                <a:effectLst/>
                <a:uLnTx/>
                <a:uFillTx/>
              </a:rPr>
              <a:t>Sitz der Gesellschaft </a:t>
            </a:r>
            <a:br>
              <a:rPr kumimoji="0" lang="de-DE" sz="1467" b="0" i="0" u="none" strike="noStrike" kern="0" cap="none" spc="0" normalizeH="0" baseline="0" noProof="0" dirty="0">
                <a:ln>
                  <a:noFill/>
                </a:ln>
                <a:solidFill>
                  <a:prstClr val="black"/>
                </a:solidFill>
                <a:effectLst/>
                <a:uLnTx/>
                <a:uFillTx/>
              </a:rPr>
            </a:br>
            <a:r>
              <a:rPr kumimoji="0" lang="de-DE" sz="1467" b="0" i="0" u="none" strike="noStrike" kern="0" cap="none" spc="0" normalizeH="0" baseline="0" noProof="0" dirty="0">
                <a:ln>
                  <a:noFill/>
                </a:ln>
                <a:solidFill>
                  <a:prstClr val="black"/>
                </a:solidFill>
                <a:effectLst/>
                <a:uLnTx/>
                <a:uFillTx/>
              </a:rPr>
              <a:t>Bonn und Eschborn</a:t>
            </a:r>
          </a:p>
          <a:p>
            <a:pPr marL="0" marR="0" lvl="0" indent="0" defTabSz="1219170" eaLnBrk="1" fontAlgn="auto" latinLnBrk="0" hangingPunct="1">
              <a:lnSpc>
                <a:spcPct val="100000"/>
              </a:lnSpc>
              <a:spcBef>
                <a:spcPts val="0"/>
              </a:spcBef>
              <a:spcAft>
                <a:spcPts val="0"/>
              </a:spcAft>
              <a:buClrTx/>
              <a:buSzTx/>
              <a:buFontTx/>
              <a:buNone/>
              <a:tabLst/>
              <a:defRPr/>
            </a:pPr>
            <a:endParaRPr kumimoji="0" lang="de-DE" sz="14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dirty="0">
                <a:ln>
                  <a:noFill/>
                </a:ln>
                <a:solidFill>
                  <a:prstClr val="black"/>
                </a:solidFill>
                <a:effectLst/>
                <a:uLnTx/>
                <a:uFillTx/>
              </a:rPr>
              <a:t>Friedrich-Ebert-Allee 32 + 36</a:t>
            </a:r>
            <a:br>
              <a:rPr kumimoji="0" lang="de-DE" sz="1467" b="0" i="0" u="none" strike="noStrike" kern="0" cap="none" spc="0" normalizeH="0" baseline="0" noProof="0" dirty="0">
                <a:ln>
                  <a:noFill/>
                </a:ln>
                <a:solidFill>
                  <a:prstClr val="black"/>
                </a:solidFill>
                <a:effectLst/>
                <a:uLnTx/>
                <a:uFillTx/>
              </a:rPr>
            </a:br>
            <a:r>
              <a:rPr kumimoji="0" lang="de-DE" sz="1467" b="0" i="0" u="none" strike="noStrike" kern="0" cap="none" spc="0" normalizeH="0" baseline="0" noProof="0" dirty="0">
                <a:ln>
                  <a:noFill/>
                </a:ln>
                <a:solidFill>
                  <a:prstClr val="black"/>
                </a:solidFill>
                <a:effectLst/>
                <a:uLnTx/>
                <a:uFillTx/>
              </a:rPr>
              <a:t>53113 Bonn, Deutschland</a:t>
            </a:r>
            <a:br>
              <a:rPr kumimoji="0" lang="de-DE" sz="1467" b="0" i="0" u="none" strike="noStrike" kern="0" cap="none" spc="0" normalizeH="0" baseline="0" noProof="0" dirty="0">
                <a:ln>
                  <a:noFill/>
                </a:ln>
                <a:solidFill>
                  <a:prstClr val="black"/>
                </a:solidFill>
                <a:effectLst/>
                <a:uLnTx/>
                <a:uFillTx/>
              </a:rPr>
            </a:br>
            <a:r>
              <a:rPr kumimoji="0" lang="de-DE" sz="1467" b="0" i="0" u="none" strike="noStrike" kern="0" cap="none" spc="0" normalizeH="0" baseline="0" noProof="0" dirty="0">
                <a:ln>
                  <a:noFill/>
                </a:ln>
                <a:solidFill>
                  <a:prstClr val="black"/>
                </a:solidFill>
                <a:effectLst/>
                <a:uLnTx/>
                <a:uFillTx/>
              </a:rPr>
              <a:t>T  +49  228  44 60 - 0</a:t>
            </a:r>
            <a:br>
              <a:rPr kumimoji="0" lang="de-DE" sz="1467" b="0" i="0" u="none" strike="noStrike" kern="0" cap="none" spc="0" normalizeH="0" baseline="0" noProof="0" dirty="0">
                <a:ln>
                  <a:noFill/>
                </a:ln>
                <a:solidFill>
                  <a:prstClr val="black"/>
                </a:solidFill>
                <a:effectLst/>
                <a:uLnTx/>
                <a:uFillTx/>
              </a:rPr>
            </a:br>
            <a:r>
              <a:rPr kumimoji="0" lang="de-DE" sz="1467" b="0" i="0" u="none" strike="noStrike" kern="0" cap="none" spc="0" normalizeH="0" baseline="0" noProof="0" dirty="0">
                <a:ln>
                  <a:noFill/>
                </a:ln>
                <a:solidFill>
                  <a:prstClr val="black"/>
                </a:solidFill>
                <a:effectLst/>
                <a:uLnTx/>
                <a:uFillTx/>
              </a:rPr>
              <a:t>F  +49  228  44 60 - 17 66</a:t>
            </a:r>
          </a:p>
          <a:p>
            <a:pPr marL="0" marR="0" lvl="0" indent="0" defTabSz="1219170" eaLnBrk="1" fontAlgn="auto" latinLnBrk="0" hangingPunct="1">
              <a:lnSpc>
                <a:spcPct val="100000"/>
              </a:lnSpc>
              <a:spcBef>
                <a:spcPts val="0"/>
              </a:spcBef>
              <a:spcAft>
                <a:spcPts val="0"/>
              </a:spcAft>
              <a:buClrTx/>
              <a:buSzTx/>
              <a:buFontTx/>
              <a:buNone/>
              <a:tabLst/>
              <a:defRPr/>
            </a:pPr>
            <a:endParaRPr kumimoji="0" lang="de-DE" sz="14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dirty="0">
                <a:ln>
                  <a:noFill/>
                </a:ln>
                <a:solidFill>
                  <a:prstClr val="black"/>
                </a:solidFill>
                <a:effectLst/>
                <a:uLnTx/>
                <a:uFillTx/>
              </a:rPr>
              <a:t>E  info@giz.de</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dirty="0">
                <a:ln>
                  <a:noFill/>
                </a:ln>
                <a:solidFill>
                  <a:prstClr val="black"/>
                </a:solidFill>
                <a:effectLst/>
                <a:uLnTx/>
                <a:uFillTx/>
              </a:rPr>
              <a:t>I   </a:t>
            </a:r>
            <a:r>
              <a:rPr kumimoji="0" lang="de-DE" sz="533" b="0" i="0" u="none" strike="noStrike" kern="0" cap="none" spc="0" normalizeH="0" baseline="0" noProof="0" dirty="0">
                <a:ln>
                  <a:noFill/>
                </a:ln>
                <a:solidFill>
                  <a:prstClr val="black"/>
                </a:solidFill>
                <a:effectLst/>
                <a:uLnTx/>
                <a:uFillTx/>
              </a:rPr>
              <a:t> </a:t>
            </a:r>
            <a:r>
              <a:rPr kumimoji="0" lang="de-DE" sz="1467" b="0" i="0" u="none" strike="noStrike" kern="0" cap="none" spc="0" normalizeH="0" baseline="0" noProof="0" dirty="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700586" y="3413820"/>
            <a:ext cx="4294717" cy="99540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1467" b="0" i="0" u="none" strike="noStrike" kern="0" cap="none" spc="0" normalizeH="0" baseline="0" noProof="0" dirty="0">
                <a:ln>
                  <a:noFill/>
                </a:ln>
                <a:solidFill>
                  <a:prstClr val="black"/>
                </a:solidFill>
                <a:effectLst/>
                <a:uLnTx/>
                <a:uFillTx/>
                <a:latin typeface="+mn-lt"/>
                <a:ea typeface="+mn-ea"/>
                <a:cs typeface="+mn-cs"/>
              </a:rPr>
              <a:t>Dag-</a:t>
            </a:r>
            <a:r>
              <a:rPr kumimoji="0" lang="de-DE" sz="1467" b="0" i="0" u="none" strike="noStrike" kern="0" cap="none" spc="0" normalizeH="0" baseline="0" noProof="0" dirty="0" err="1">
                <a:ln>
                  <a:noFill/>
                </a:ln>
                <a:solidFill>
                  <a:prstClr val="black"/>
                </a:solidFill>
                <a:effectLst/>
                <a:uLnTx/>
                <a:uFillTx/>
                <a:latin typeface="+mn-lt"/>
                <a:ea typeface="+mn-ea"/>
                <a:cs typeface="+mn-cs"/>
              </a:rPr>
              <a:t>Hammarskjöld</a:t>
            </a:r>
            <a:r>
              <a:rPr kumimoji="0" lang="de-DE" sz="1467" b="0" i="0" u="none" strike="noStrike" kern="0" cap="none" spc="0" normalizeH="0" baseline="0" noProof="0" dirty="0">
                <a:ln>
                  <a:noFill/>
                </a:ln>
                <a:solidFill>
                  <a:prstClr val="black"/>
                </a:solidFill>
                <a:effectLst/>
                <a:uLnTx/>
                <a:uFillTx/>
                <a:latin typeface="+mn-lt"/>
                <a:ea typeface="+mn-ea"/>
                <a:cs typeface="+mn-cs"/>
              </a:rPr>
              <a:t>-Weg 1 - 5</a:t>
            </a:r>
            <a:br>
              <a:rPr kumimoji="0" lang="de-DE" sz="1467" b="0" i="0" u="none" strike="noStrike" kern="0" cap="none" spc="0" normalizeH="0" baseline="0" noProof="0" dirty="0">
                <a:ln>
                  <a:noFill/>
                </a:ln>
                <a:solidFill>
                  <a:prstClr val="black"/>
                </a:solidFill>
                <a:effectLst/>
                <a:uLnTx/>
                <a:uFillTx/>
                <a:latin typeface="+mn-lt"/>
                <a:ea typeface="+mn-ea"/>
                <a:cs typeface="+mn-cs"/>
              </a:rPr>
            </a:br>
            <a:r>
              <a:rPr kumimoji="0" lang="de-DE" sz="1467" b="0" i="0" u="none" strike="noStrike" kern="0" cap="none" spc="0" normalizeH="0" baseline="0" noProof="0" dirty="0">
                <a:ln>
                  <a:noFill/>
                </a:ln>
                <a:solidFill>
                  <a:prstClr val="black"/>
                </a:solidFill>
                <a:effectLst/>
                <a:uLnTx/>
                <a:uFillTx/>
                <a:latin typeface="+mn-lt"/>
                <a:ea typeface="+mn-ea"/>
                <a:cs typeface="+mn-cs"/>
              </a:rPr>
              <a:t>65760 Eschborn, Deutschland</a:t>
            </a:r>
            <a:br>
              <a:rPr kumimoji="0" lang="de-DE" sz="1467" b="0" i="0" u="none" strike="noStrike" kern="0" cap="none" spc="0" normalizeH="0" baseline="0" noProof="0" dirty="0">
                <a:ln>
                  <a:noFill/>
                </a:ln>
                <a:solidFill>
                  <a:prstClr val="black"/>
                </a:solidFill>
                <a:effectLst/>
                <a:uLnTx/>
                <a:uFillTx/>
                <a:latin typeface="+mn-lt"/>
                <a:ea typeface="+mn-ea"/>
                <a:cs typeface="+mn-cs"/>
              </a:rPr>
            </a:br>
            <a:r>
              <a:rPr kumimoji="0" lang="de-DE" sz="1467" b="0" i="0" u="none" strike="noStrike" kern="0" cap="none" spc="0" normalizeH="0" baseline="0" noProof="0" dirty="0">
                <a:ln>
                  <a:noFill/>
                </a:ln>
                <a:solidFill>
                  <a:prstClr val="black"/>
                </a:solidFill>
                <a:effectLst/>
                <a:uLnTx/>
                <a:uFillTx/>
                <a:latin typeface="+mn-lt"/>
                <a:ea typeface="+mn-ea"/>
                <a:cs typeface="+mn-cs"/>
              </a:rPr>
              <a:t>T  +49  61 96  79 - 0</a:t>
            </a:r>
            <a:br>
              <a:rPr kumimoji="0" lang="de-DE" sz="1467" b="0" i="0" u="none" strike="noStrike" kern="0" cap="none" spc="0" normalizeH="0" baseline="0" noProof="0" dirty="0">
                <a:ln>
                  <a:noFill/>
                </a:ln>
                <a:solidFill>
                  <a:prstClr val="black"/>
                </a:solidFill>
                <a:effectLst/>
                <a:uLnTx/>
                <a:uFillTx/>
                <a:latin typeface="+mn-lt"/>
                <a:ea typeface="+mn-ea"/>
                <a:cs typeface="+mn-cs"/>
              </a:rPr>
            </a:br>
            <a:r>
              <a:rPr kumimoji="0" lang="de-DE" sz="1467" b="0" i="0" u="none" strike="noStrike" kern="0" cap="none" spc="0" normalizeH="0" baseline="0" noProof="0" dirty="0">
                <a:ln>
                  <a:noFill/>
                </a:ln>
                <a:solidFill>
                  <a:prstClr val="black"/>
                </a:solidFill>
                <a:effectLst/>
                <a:uLnTx/>
                <a:uFillTx/>
                <a:latin typeface="+mn-lt"/>
                <a:ea typeface="+mn-ea"/>
                <a:cs typeface="+mn-cs"/>
              </a:rPr>
              <a:t>F  +49  61 96  79 - 11 15</a:t>
            </a: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1702220" y="5929845"/>
            <a:ext cx="2200291" cy="607280"/>
          </a:xfrm>
          <a:prstGeom prst="rect">
            <a:avLst/>
          </a:prstGeom>
        </p:spPr>
      </p:pic>
    </p:spTree>
    <p:extLst>
      <p:ext uri="{BB962C8B-B14F-4D97-AF65-F5344CB8AC3E}">
        <p14:creationId xmlns:p14="http://schemas.microsoft.com/office/powerpoint/2010/main" val="247255533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start Slide purpl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D11AAF0-6510-9942-A58B-509AFDB4D7FE}"/>
              </a:ext>
            </a:extLst>
          </p:cNvPr>
          <p:cNvSpPr/>
          <p:nvPr userDrawn="1"/>
        </p:nvSpPr>
        <p:spPr>
          <a:xfrm>
            <a:off x="0" y="0"/>
            <a:ext cx="12192000" cy="6858000"/>
          </a:xfrm>
          <a:prstGeom prst="rect">
            <a:avLst/>
          </a:prstGeom>
          <a:solidFill>
            <a:srgbClr val="A4A0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de-DE" dirty="0"/>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pic>
        <p:nvPicPr>
          <p:cNvPr id="13" name="Grafik 12">
            <a:extLst>
              <a:ext uri="{FF2B5EF4-FFF2-40B4-BE49-F238E27FC236}">
                <a16:creationId xmlns:a16="http://schemas.microsoft.com/office/drawing/2014/main" id="{BEA97641-7084-5748-A8D9-70A256712E90}"/>
              </a:ext>
            </a:extLst>
          </p:cNvPr>
          <p:cNvPicPr>
            <a:picLocks noChangeAspect="1"/>
          </p:cNvPicPr>
          <p:nvPr userDrawn="1"/>
        </p:nvPicPr>
        <p:blipFill>
          <a:blip r:embed="rId2"/>
          <a:stretch>
            <a:fillRect/>
          </a:stretch>
        </p:blipFill>
        <p:spPr>
          <a:xfrm>
            <a:off x="838800" y="6264000"/>
            <a:ext cx="1822016" cy="486000"/>
          </a:xfrm>
          <a:prstGeom prst="rect">
            <a:avLst/>
          </a:prstGeom>
        </p:spPr>
      </p:pic>
      <p:sp>
        <p:nvSpPr>
          <p:cNvPr id="14" name="Datumsplatzhalter 5">
            <a:extLst>
              <a:ext uri="{FF2B5EF4-FFF2-40B4-BE49-F238E27FC236}">
                <a16:creationId xmlns:a16="http://schemas.microsoft.com/office/drawing/2014/main" id="{FEEAFE84-A6EE-674C-9A22-E428D6AB6AAF}"/>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12/01/2022</a:t>
            </a:r>
            <a:endParaRPr lang="fr-FR" altLang="fr-FR" dirty="0"/>
          </a:p>
        </p:txBody>
      </p:sp>
      <p:sp>
        <p:nvSpPr>
          <p:cNvPr id="15" name="Fußzeilenplatzhalter 6">
            <a:extLst>
              <a:ext uri="{FF2B5EF4-FFF2-40B4-BE49-F238E27FC236}">
                <a16:creationId xmlns:a16="http://schemas.microsoft.com/office/drawing/2014/main" id="{0D57AF84-B48F-5343-8FCF-341B91C14A66}"/>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de-DE" altLang="fr-FR"/>
              <a:t>U Wahser: Impact mit Informatik, Mannheimer Informatik-Kolloquium</a:t>
            </a:r>
            <a:endParaRPr lang="fr-FR" altLang="fr-FR" dirty="0"/>
          </a:p>
        </p:txBody>
      </p:sp>
      <p:sp>
        <p:nvSpPr>
          <p:cNvPr id="16" name="Foliennummernplatzhalter 7">
            <a:extLst>
              <a:ext uri="{FF2B5EF4-FFF2-40B4-BE49-F238E27FC236}">
                <a16:creationId xmlns:a16="http://schemas.microsoft.com/office/drawing/2014/main" id="{8B49E88D-EBE0-6745-9232-DFA9020013E3}"/>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159182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dark green">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43FD6B5-4862-5742-A497-0079A016E12D}"/>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le 1">
            <a:extLst>
              <a:ext uri="{FF2B5EF4-FFF2-40B4-BE49-F238E27FC236}">
                <a16:creationId xmlns:a16="http://schemas.microsoft.com/office/drawing/2014/main" id="{8198BEED-8D69-484C-BFB1-F767202836CB}"/>
              </a:ext>
            </a:extLst>
          </p:cNvPr>
          <p:cNvSpPr>
            <a:spLocks noGrp="1"/>
          </p:cNvSpPr>
          <p:nvPr>
            <p:ph type="title"/>
          </p:nvPr>
        </p:nvSpPr>
        <p:spPr>
          <a:xfrm>
            <a:off x="831850" y="1709738"/>
            <a:ext cx="10515600" cy="2852737"/>
          </a:xfrm>
        </p:spPr>
        <p:txBody>
          <a:bodyPr anchor="b"/>
          <a:lstStyle>
            <a:lvl1pPr algn="ctr">
              <a:defRPr sz="5000">
                <a:solidFill>
                  <a:schemeClr val="bg1"/>
                </a:solidFill>
              </a:defRPr>
            </a:lvl1pPr>
          </a:lstStyle>
          <a:p>
            <a:r>
              <a:rPr lang="de-DE" dirty="0"/>
              <a:t>Mastertitelformat bearbeiten</a:t>
            </a:r>
            <a:endParaRPr lang="en-US" dirty="0"/>
          </a:p>
        </p:txBody>
      </p:sp>
      <p:pic>
        <p:nvPicPr>
          <p:cNvPr id="8" name="Grafik 7">
            <a:extLst>
              <a:ext uri="{FF2B5EF4-FFF2-40B4-BE49-F238E27FC236}">
                <a16:creationId xmlns:a16="http://schemas.microsoft.com/office/drawing/2014/main" id="{0C95E66F-B39F-5A4A-BD22-046FA697FB04}"/>
              </a:ext>
            </a:extLst>
          </p:cNvPr>
          <p:cNvPicPr>
            <a:picLocks noChangeAspect="1"/>
          </p:cNvPicPr>
          <p:nvPr userDrawn="1"/>
        </p:nvPicPr>
        <p:blipFill>
          <a:blip r:embed="rId2"/>
          <a:stretch>
            <a:fillRect/>
          </a:stretch>
        </p:blipFill>
        <p:spPr>
          <a:xfrm>
            <a:off x="838800" y="6264000"/>
            <a:ext cx="1822016" cy="486000"/>
          </a:xfrm>
          <a:prstGeom prst="rect">
            <a:avLst/>
          </a:prstGeom>
        </p:spPr>
      </p:pic>
      <p:sp>
        <p:nvSpPr>
          <p:cNvPr id="14" name="Datumsplatzhalter 5">
            <a:extLst>
              <a:ext uri="{FF2B5EF4-FFF2-40B4-BE49-F238E27FC236}">
                <a16:creationId xmlns:a16="http://schemas.microsoft.com/office/drawing/2014/main" id="{A62FD6AA-0446-1E45-98F4-F425114FE37B}"/>
              </a:ext>
            </a:extLst>
          </p:cNvPr>
          <p:cNvSpPr>
            <a:spLocks noGrp="1"/>
          </p:cNvSpPr>
          <p:nvPr>
            <p:ph type="dt" sz="half" idx="10"/>
          </p:nvPr>
        </p:nvSpPr>
        <p:spPr>
          <a:xfrm>
            <a:off x="3461233" y="6366395"/>
            <a:ext cx="2247900" cy="365125"/>
          </a:xfrm>
        </p:spPr>
        <p:txBody>
          <a:bodyPr/>
          <a:lstStyle>
            <a:lvl1pPr>
              <a:defRPr>
                <a:solidFill>
                  <a:schemeClr val="bg1"/>
                </a:solidFill>
              </a:defRPr>
            </a:lvl1pPr>
          </a:lstStyle>
          <a:p>
            <a:pPr>
              <a:defRPr/>
            </a:pPr>
            <a:r>
              <a:rPr lang="en-US" altLang="fr-FR"/>
              <a:t>12/01/2022</a:t>
            </a:r>
            <a:endParaRPr lang="fr-FR" altLang="fr-FR" dirty="0"/>
          </a:p>
        </p:txBody>
      </p:sp>
      <p:sp>
        <p:nvSpPr>
          <p:cNvPr id="15" name="Fußzeilenplatzhalter 6">
            <a:extLst>
              <a:ext uri="{FF2B5EF4-FFF2-40B4-BE49-F238E27FC236}">
                <a16:creationId xmlns:a16="http://schemas.microsoft.com/office/drawing/2014/main" id="{6EDA91E2-2834-D74A-829B-E76302082047}"/>
              </a:ext>
            </a:extLst>
          </p:cNvPr>
          <p:cNvSpPr>
            <a:spLocks noGrp="1"/>
          </p:cNvSpPr>
          <p:nvPr>
            <p:ph type="ftr" sz="quarter" idx="11"/>
          </p:nvPr>
        </p:nvSpPr>
        <p:spPr>
          <a:xfrm>
            <a:off x="5787411" y="6368747"/>
            <a:ext cx="4883727" cy="365125"/>
          </a:xfrm>
        </p:spPr>
        <p:txBody>
          <a:bodyPr/>
          <a:lstStyle>
            <a:lvl1pPr>
              <a:defRPr>
                <a:solidFill>
                  <a:schemeClr val="bg1"/>
                </a:solidFill>
              </a:defRPr>
            </a:lvl1pPr>
          </a:lstStyle>
          <a:p>
            <a:pPr algn="l">
              <a:defRPr/>
            </a:pPr>
            <a:r>
              <a:rPr lang="de-DE" altLang="fr-FR"/>
              <a:t>U Wahser: Impact mit Informatik, Mannheimer Informatik-Kolloquium</a:t>
            </a:r>
            <a:endParaRPr lang="fr-FR" altLang="fr-FR" dirty="0"/>
          </a:p>
        </p:txBody>
      </p:sp>
      <p:sp>
        <p:nvSpPr>
          <p:cNvPr id="16" name="Foliennummernplatzhalter 7">
            <a:extLst>
              <a:ext uri="{FF2B5EF4-FFF2-40B4-BE49-F238E27FC236}">
                <a16:creationId xmlns:a16="http://schemas.microsoft.com/office/drawing/2014/main" id="{4A10F4BF-78C6-884D-8064-D030F605CC26}"/>
              </a:ext>
            </a:extLst>
          </p:cNvPr>
          <p:cNvSpPr>
            <a:spLocks noGrp="1"/>
          </p:cNvSpPr>
          <p:nvPr>
            <p:ph type="sldNum" sz="quarter" idx="12"/>
          </p:nvPr>
        </p:nvSpPr>
        <p:spPr>
          <a:xfrm>
            <a:off x="2600173" y="6366395"/>
            <a:ext cx="782782" cy="365125"/>
          </a:xfrm>
        </p:spPr>
        <p:txBody>
          <a:bodyPr/>
          <a:lstStyle>
            <a:lvl1pPr>
              <a:defRPr>
                <a:solidFill>
                  <a:schemeClr val="bg1"/>
                </a:solidFill>
              </a:defRPr>
            </a:lvl1pPr>
          </a:lstStyle>
          <a:p>
            <a:pPr>
              <a:defRPr/>
            </a:pPr>
            <a:fld id="{AA0E6166-7C68-437E-A233-7D0704065D0C}" type="slidenum">
              <a:rPr lang="en-US" altLang="fr-FR" smtClean="0"/>
              <a:pPr>
                <a:defRPr/>
              </a:pPr>
              <a:t>‹#›</a:t>
            </a:fld>
            <a:endParaRPr lang="fr-FR" altLang="fr-FR" dirty="0"/>
          </a:p>
        </p:txBody>
      </p:sp>
    </p:spTree>
    <p:extLst>
      <p:ext uri="{BB962C8B-B14F-4D97-AF65-F5344CB8AC3E}">
        <p14:creationId xmlns:p14="http://schemas.microsoft.com/office/powerpoint/2010/main" val="359494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microsoft.com/office/2007/relationships/hdphoto" Target="../media/hdphoto1.wdp"/><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image" Target="../media/image41.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fr-FR" dirty="0"/>
              <a:t>Mastertitelformat bearbeiten</a:t>
            </a:r>
            <a:endParaRPr lang="en-US" altLang="fr-FR" dirty="0"/>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fr-FR" dirty="0"/>
          </a:p>
        </p:txBody>
      </p:sp>
      <p:sp>
        <p:nvSpPr>
          <p:cNvPr id="4" name="Date Placeholder 3"/>
          <p:cNvSpPr>
            <a:spLocks noGrp="1"/>
          </p:cNvSpPr>
          <p:nvPr>
            <p:ph type="dt" sz="half" idx="2"/>
          </p:nvPr>
        </p:nvSpPr>
        <p:spPr>
          <a:xfrm>
            <a:off x="3461233" y="6366395"/>
            <a:ext cx="22479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en-US" altLang="fr-FR"/>
              <a:t>12/01/2022</a:t>
            </a:r>
            <a:endParaRPr lang="fr-FR" altLang="fr-FR" dirty="0"/>
          </a:p>
        </p:txBody>
      </p:sp>
      <p:sp>
        <p:nvSpPr>
          <p:cNvPr id="5" name="Footer Placeholder 4"/>
          <p:cNvSpPr>
            <a:spLocks noGrp="1"/>
          </p:cNvSpPr>
          <p:nvPr>
            <p:ph type="ftr" sz="quarter" idx="3"/>
          </p:nvPr>
        </p:nvSpPr>
        <p:spPr>
          <a:xfrm>
            <a:off x="5787411" y="6368747"/>
            <a:ext cx="4883727"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lgn="l">
              <a:defRPr/>
            </a:pPr>
            <a:r>
              <a:rPr lang="de-DE" altLang="fr-FR"/>
              <a:t>U Wahser: Impact mit Informatik, Mannheimer Informatik-Kolloquium</a:t>
            </a:r>
            <a:endParaRPr lang="fr-FR" altLang="fr-FR" dirty="0"/>
          </a:p>
        </p:txBody>
      </p:sp>
      <p:sp>
        <p:nvSpPr>
          <p:cNvPr id="6" name="Slide Number Placeholder 5"/>
          <p:cNvSpPr>
            <a:spLocks noGrp="1"/>
          </p:cNvSpPr>
          <p:nvPr>
            <p:ph type="sldNum" sz="quarter" idx="4"/>
          </p:nvPr>
        </p:nvSpPr>
        <p:spPr>
          <a:xfrm>
            <a:off x="2600173" y="6366395"/>
            <a:ext cx="782782"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A0E6166-7C68-437E-A233-7D0704065D0C}" type="slidenum">
              <a:rPr lang="en-US" altLang="fr-FR" smtClean="0"/>
              <a:pPr>
                <a:defRPr/>
              </a:pPr>
              <a:t>‹#›</a:t>
            </a:fld>
            <a:endParaRPr lang="fr-FR" altLang="fr-FR" dirty="0"/>
          </a:p>
        </p:txBody>
      </p:sp>
      <p:pic>
        <p:nvPicPr>
          <p:cNvPr id="3" name="Grafik 2">
            <a:extLst>
              <a:ext uri="{FF2B5EF4-FFF2-40B4-BE49-F238E27FC236}">
                <a16:creationId xmlns:a16="http://schemas.microsoft.com/office/drawing/2014/main" id="{3F972561-30EA-184F-B113-7450C74CDA4D}"/>
              </a:ext>
            </a:extLst>
          </p:cNvPr>
          <p:cNvPicPr>
            <a:picLocks noChangeAspect="1"/>
          </p:cNvPicPr>
          <p:nvPr userDrawn="1"/>
        </p:nvPicPr>
        <p:blipFill>
          <a:blip r:embed="rId28"/>
          <a:stretch>
            <a:fillRect/>
          </a:stretch>
        </p:blipFill>
        <p:spPr>
          <a:xfrm>
            <a:off x="838800" y="6265430"/>
            <a:ext cx="1820490" cy="485593"/>
          </a:xfrm>
          <a:prstGeom prst="rect">
            <a:avLst/>
          </a:prstGeom>
        </p:spPr>
      </p:pic>
    </p:spTree>
  </p:cSld>
  <p:clrMap bg1="lt1" tx1="dk1" bg2="lt2" tx2="dk2" accent1="accent1" accent2="accent2" accent3="accent3" accent4="accent4" accent5="accent5" accent6="accent6" hlink="hlink" folHlink="folHlink"/>
  <p:sldLayoutIdLst>
    <p:sldLayoutId id="2147483887" r:id="rId1"/>
    <p:sldLayoutId id="2147483888" r:id="rId2"/>
    <p:sldLayoutId id="2147483914" r:id="rId3"/>
    <p:sldLayoutId id="2147483915" r:id="rId4"/>
    <p:sldLayoutId id="2147483916" r:id="rId5"/>
    <p:sldLayoutId id="2147483889" r:id="rId6"/>
    <p:sldLayoutId id="2147483899" r:id="rId7"/>
    <p:sldLayoutId id="2147483900" r:id="rId8"/>
    <p:sldLayoutId id="2147483901" r:id="rId9"/>
    <p:sldLayoutId id="2147483917" r:id="rId10"/>
    <p:sldLayoutId id="2147483902" r:id="rId11"/>
    <p:sldLayoutId id="2147483903" r:id="rId12"/>
    <p:sldLayoutId id="2147483904" r:id="rId13"/>
    <p:sldLayoutId id="2147483890" r:id="rId14"/>
    <p:sldLayoutId id="2147483891" r:id="rId15"/>
    <p:sldLayoutId id="2147483892" r:id="rId16"/>
    <p:sldLayoutId id="2147483893" r:id="rId17"/>
    <p:sldLayoutId id="2147483905" r:id="rId18"/>
    <p:sldLayoutId id="2147483906" r:id="rId19"/>
    <p:sldLayoutId id="2147483909" r:id="rId20"/>
    <p:sldLayoutId id="2147483907" r:id="rId21"/>
    <p:sldLayoutId id="2147483908" r:id="rId22"/>
    <p:sldLayoutId id="2147483910" r:id="rId23"/>
    <p:sldLayoutId id="2147483911" r:id="rId24"/>
    <p:sldLayoutId id="2147483912" r:id="rId25"/>
    <p:sldLayoutId id="2147483913" r:id="rId26"/>
  </p:sldLayoutIdLst>
  <p:hf hdr="0"/>
  <p:txStyles>
    <p:titleStyle>
      <a:lvl1pPr algn="l" rtl="0" eaLnBrk="1" fontAlgn="base" hangingPunct="1">
        <a:lnSpc>
          <a:spcPct val="90000"/>
        </a:lnSpc>
        <a:spcBef>
          <a:spcPct val="0"/>
        </a:spcBef>
        <a:spcAft>
          <a:spcPct val="0"/>
        </a:spcAft>
        <a:defRPr sz="4400" b="0" i="0" kern="1200">
          <a:solidFill>
            <a:schemeClr val="accent1"/>
          </a:solidFill>
          <a:latin typeface="Poppins" pitchFamily="2" charset="77"/>
          <a:ea typeface="+mj-ea"/>
          <a:cs typeface="Poppins" pitchFamily="2" charset="77"/>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0" indent="0" algn="l" rtl="0" eaLnBrk="1" fontAlgn="base" hangingPunct="1">
        <a:lnSpc>
          <a:spcPct val="90000"/>
        </a:lnSpc>
        <a:spcBef>
          <a:spcPts val="1000"/>
        </a:spcBef>
        <a:spcAft>
          <a:spcPct val="0"/>
        </a:spcAft>
        <a:buFontTx/>
        <a:buNone/>
        <a:defRPr sz="2800" b="0" i="0" kern="1200">
          <a:solidFill>
            <a:schemeClr val="tx1"/>
          </a:solidFill>
          <a:latin typeface="Poppins" pitchFamily="2" charset="77"/>
          <a:ea typeface="+mn-ea"/>
          <a:cs typeface="Poppins" pitchFamily="2" charset="77"/>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23849" y="403225"/>
            <a:ext cx="11460163" cy="720725"/>
          </a:xfrm>
          <a:prstGeom prst="rect">
            <a:avLst/>
          </a:prstGeom>
        </p:spPr>
        <p:txBody>
          <a:bodyPr vert="horz" lIns="91440" tIns="45720" rIns="91440" bIns="45720" rtlCol="0" anchor="b">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1322912" y="6457306"/>
            <a:ext cx="6024857" cy="230832"/>
          </a:xfrm>
          <a:prstGeom prst="rect">
            <a:avLst/>
          </a:prstGeom>
        </p:spPr>
        <p:txBody>
          <a:bodyPr vert="horz" wrap="square" lIns="0" tIns="45720" rIns="91440" bIns="45720" rtlCol="0" anchor="ctr">
            <a:spAutoFit/>
          </a:bodyPr>
          <a:lstStyle>
            <a:lvl1pPr algn="l">
              <a:defRPr sz="900" spc="50" baseline="0">
                <a:solidFill>
                  <a:schemeClr val="tx1">
                    <a:lumMod val="50000"/>
                    <a:lumOff val="50000"/>
                  </a:schemeClr>
                </a:solidFill>
                <a:latin typeface="Arial" panose="020B0604020202020204" pitchFamily="34" charset="0"/>
                <a:cs typeface="Arial" panose="020B0604020202020204" pitchFamily="34" charset="0"/>
              </a:defRPr>
            </a:lvl1pPr>
          </a:lstStyle>
          <a:p>
            <a:r>
              <a:rPr lang="de-DE"/>
              <a:t>U Wahser: Impact mit Informatik, Mannheimer Informatik-Kolloquium</a:t>
            </a:r>
            <a:endParaRPr lang="en-US"/>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234950" y="6457305"/>
            <a:ext cx="929742" cy="230832"/>
          </a:xfrm>
          <a:prstGeom prst="rect">
            <a:avLst/>
          </a:prstGeom>
        </p:spPr>
        <p:txBody>
          <a:bodyPr vert="horz" wrap="none" lIns="0" tIns="45720" rIns="0" bIns="45720" rtlCol="0" anchor="ctr">
            <a:spAutoFit/>
          </a:bodyPr>
          <a:lstStyle>
            <a:lvl1pPr>
              <a:defRPr lang="de-DE" sz="900" spc="50" baseline="0" smtClean="0">
                <a:solidFill>
                  <a:schemeClr val="tx1">
                    <a:lumMod val="50000"/>
                    <a:lumOff val="50000"/>
                  </a:schemeClr>
                </a:solidFill>
                <a:latin typeface="Arial" panose="020B0604020202020204" pitchFamily="34" charset="0"/>
                <a:cs typeface="Arial" panose="020B0604020202020204" pitchFamily="34" charset="0"/>
              </a:defRPr>
            </a:lvl1pPr>
          </a:lstStyle>
          <a:p>
            <a:r>
              <a:rPr lang="en-US"/>
              <a:t>12/01/2022</a:t>
            </a:r>
            <a:endParaRPr lang="de-DE"/>
          </a:p>
        </p:txBody>
      </p:sp>
    </p:spTree>
    <p:extLst>
      <p:ext uri="{BB962C8B-B14F-4D97-AF65-F5344CB8AC3E}">
        <p14:creationId xmlns:p14="http://schemas.microsoft.com/office/powerpoint/2010/main" val="3440292260"/>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74" r:id="rId14"/>
  </p:sldLayoutIdLst>
  <p:hf hdr="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3">
          <p15:clr>
            <a:srgbClr val="F26B43"/>
          </p15:clr>
        </p15:guide>
        <p15:guide id="2" pos="7537">
          <p15:clr>
            <a:srgbClr val="F26B43"/>
          </p15:clr>
        </p15:guide>
        <p15:guide id="3" orient="horz" pos="142">
          <p15:clr>
            <a:srgbClr val="F26B43"/>
          </p15:clr>
        </p15:guide>
        <p15:guide id="4" orient="horz" pos="4164">
          <p15:clr>
            <a:srgbClr val="F26B43"/>
          </p15:clr>
        </p15:guide>
        <p15:guide id="5" orient="horz" pos="4020">
          <p15:clr>
            <a:srgbClr val="F26B43"/>
          </p15:clr>
        </p15:guide>
        <p15:guide id="6" pos="257">
          <p15:clr>
            <a:srgbClr val="F26B43"/>
          </p15:clr>
        </p15:guide>
        <p15:guide id="7" pos="742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36">
            <a:extLst>
              <a:ext uri="{BEBA8EAE-BF5A-486C-A8C5-ECC9F3942E4B}">
                <a14:imgProps xmlns:a14="http://schemas.microsoft.com/office/drawing/2010/main">
                  <a14:imgLayer r:embed="rId37">
                    <a14:imgEffect>
                      <a14:brightnessContrast bright="-8000"/>
                    </a14:imgEffect>
                  </a14:imgLayer>
                </a14:imgProps>
              </a:ext>
              <a:ext uri="{28A0092B-C50C-407E-A947-70E740481C1C}">
                <a14:useLocalDpi xmlns:a14="http://schemas.microsoft.com/office/drawing/2010/main" val="0"/>
              </a:ext>
            </a:extLst>
          </a:blip>
          <a:srcRect/>
          <a:stretch/>
        </p:blipFill>
        <p:spPr bwMode="gray">
          <a:xfrm>
            <a:off x="11589389" y="6371813"/>
            <a:ext cx="413113" cy="316833"/>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10890251" y="6133759"/>
            <a:ext cx="1132416" cy="6919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377363" y="6568513"/>
            <a:ext cx="7785972" cy="123111"/>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de-DE"/>
              <a:t>U Wahser: Impact mit Informatik, Mannheimer Informatik-Kolloquium</a:t>
            </a:r>
            <a:endParaRPr lang="en-US" dirty="0"/>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412557" y="6568511"/>
            <a:ext cx="711519" cy="123111"/>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r>
              <a:rPr lang="en-US"/>
              <a:t>12/01/2022</a:t>
            </a:r>
            <a:endParaRPr lang="de-DE" dirty="0"/>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756" y="6568511"/>
            <a:ext cx="601133" cy="123111"/>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de-DE" dirty="0"/>
              <a:t>Seite </a:t>
            </a:r>
            <a:fld id="{3A8B5DB7-81A8-4ED4-916B-6B23CD603687}" type="slidenum">
              <a:rPr smtClean="0"/>
              <a:pPr/>
              <a:t>‹#›</a:t>
            </a:fld>
            <a:endParaRPr dirty="0"/>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2192865" y="6575619"/>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1223760" y="6575619"/>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599757" y="1361292"/>
            <a:ext cx="9563579" cy="4660627"/>
          </a:xfrm>
          <a:prstGeom prst="rect">
            <a:avLst/>
          </a:prstGeom>
        </p:spPr>
        <p:txBody>
          <a:bodyPr vert="horz" lIns="0" tIns="0" rIns="72000" bIns="0" rtlCol="0">
            <a:noAutofit/>
          </a:bodyPr>
          <a:lstStyle/>
          <a:p>
            <a:pPr lvl="0"/>
            <a:r>
              <a:rPr lang="de-DE" dirty="0"/>
              <a:t>Mastertextformat bearbeiten</a:t>
            </a:r>
          </a:p>
          <a:p>
            <a:pPr lvl="1">
              <a:buClr>
                <a:schemeClr val="accent1"/>
              </a:buClr>
            </a:pPr>
            <a:r>
              <a:rPr lang="de-DE" dirty="0"/>
              <a:t>Zweite Ebene</a:t>
            </a:r>
          </a:p>
          <a:p>
            <a:pPr lvl="2">
              <a:buClr>
                <a:schemeClr val="accent1"/>
              </a:buClr>
            </a:pPr>
            <a:r>
              <a:rPr lang="de-DE" dirty="0"/>
              <a:t>Dritte Ebene</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756" y="320283"/>
            <a:ext cx="9563579" cy="720725"/>
          </a:xfrm>
          <a:prstGeom prst="rect">
            <a:avLst/>
          </a:prstGeom>
        </p:spPr>
        <p:txBody>
          <a:bodyPr vert="horz" lIns="0" tIns="0" rIns="72000" bIns="0" rtlCol="0" anchor="b">
            <a:noAutofit/>
          </a:bodyPr>
          <a:lstStyle/>
          <a:p>
            <a:endParaRPr lang="de-DE" dirty="0"/>
          </a:p>
        </p:txBody>
      </p:sp>
    </p:spTree>
    <p:extLst>
      <p:ext uri="{BB962C8B-B14F-4D97-AF65-F5344CB8AC3E}">
        <p14:creationId xmlns:p14="http://schemas.microsoft.com/office/powerpoint/2010/main" val="164178998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 id="2147483969" r:id="rId30"/>
    <p:sldLayoutId id="2147483970" r:id="rId31"/>
    <p:sldLayoutId id="2147483971" r:id="rId32"/>
    <p:sldLayoutId id="2147483972" r:id="rId33"/>
    <p:sldLayoutId id="2147483973" r:id="rId34"/>
  </p:sldLayoutIdLst>
  <p:transition>
    <p:fade/>
  </p:transition>
  <p:hf hdr="0"/>
  <p:txStyles>
    <p:titleStyle>
      <a:lvl1pPr algn="l" defTabSz="914377"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p15:clr>
            <a:srgbClr val="F26B43"/>
          </p15:clr>
        </p15:guide>
        <p15:guide id="5" orient="horz" pos="3162">
          <p15:clr>
            <a:srgbClr val="F26B43"/>
          </p15:clr>
        </p15:guide>
        <p15:guide id="7" pos="5680">
          <p15:clr>
            <a:srgbClr val="F26B43"/>
          </p15:clr>
        </p15:guide>
        <p15:guide id="8" pos="7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hyperlink" Target="https://www.giz.de/de/ueber_die_giz/279.html" TargetMode="External"/><Relationship Id="rId4" Type="http://schemas.openxmlformats.org/officeDocument/2006/relationships/image" Target="../media/image6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hyperlink" Target="https://en.wikipedia.org/wiki/Official_development_assistance" TargetMode="External"/><Relationship Id="rId5" Type="http://schemas.openxmlformats.org/officeDocument/2006/relationships/image" Target="../media/image77.jp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hyperlink" Target="https://commons.wikimedia.org/wiki/File:M-PESA_mobile_money_and_Equity_agent,_Nairobi,_Kenya.jpg" TargetMode="External"/><Relationship Id="rId7"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hyperlink" Target="https://sormas.org/" TargetMode="External"/><Relationship Id="rId5" Type="http://schemas.openxmlformats.org/officeDocument/2006/relationships/image" Target="../media/image78.JPG"/><Relationship Id="rId4" Type="http://schemas.openxmlformats.org/officeDocument/2006/relationships/hyperlink" Target="https://creativecommons.org/licenses/by-sa/2.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hyperlink" Target="https://digitalprinciples.org/" TargetMode="External"/><Relationship Id="rId2" Type="http://schemas.openxmlformats.org/officeDocument/2006/relationships/hyperlink" Target="http://digitalinvestmentprinciples.org/" TargetMode="External"/><Relationship Id="rId1" Type="http://schemas.openxmlformats.org/officeDocument/2006/relationships/slideLayout" Target="../slideLayouts/slideLayout55.xml"/><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hyperlink" Target="-for-program-design-and-proposal-evaluation/" TargetMode="External"/><Relationship Id="rId2" Type="http://schemas.openxmlformats.org/officeDocument/2006/relationships/image" Target="../media/image82.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5.xml"/><Relationship Id="rId4" Type="http://schemas.openxmlformats.org/officeDocument/2006/relationships/image" Target="../media/image55.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iki.digitalsquare.io/index.php/What_are_Global_Goods" TargetMode="Externa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hyperlink" Target="https://www.who.int/reproductivehealth/publications/mhealth/classification-digital-health-interventions/en/" TargetMode="Externa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hyperlink" Target="https://digitalsquare.org/global-goods-guidebook" TargetMode="External"/><Relationship Id="rId2" Type="http://schemas.openxmlformats.org/officeDocument/2006/relationships/hyperlink" Target="https://www.who.int/reproductivehealth/publications/mhealth/classification-digital-health-interventions/en/" TargetMode="Externa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5.xml"/><Relationship Id="rId5" Type="http://schemas.openxmlformats.org/officeDocument/2006/relationships/image" Target="../media/image86.png"/><Relationship Id="rId4" Type="http://schemas.openxmlformats.org/officeDocument/2006/relationships/hyperlink" Target="https://wiki.digitalsquare.io/index.php/Global_Goods_Maturity"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jointlearningnetwork.org/resources/determining-common-requirements-for-national-health-insurance-information-systems/" TargetMode="External"/><Relationship Id="rId13" Type="http://schemas.openxmlformats.org/officeDocument/2006/relationships/image" Target="../media/image90.png"/><Relationship Id="rId18" Type="http://schemas.openxmlformats.org/officeDocument/2006/relationships/hyperlink" Target="https://applications.digitalsquare.io/" TargetMode="External"/><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hyperlink" Target="https://www.hl7.org/fhir/financial-module.html" TargetMode="External"/><Relationship Id="rId17" Type="http://schemas.openxmlformats.org/officeDocument/2006/relationships/image" Target="../media/image94.png"/><Relationship Id="rId2" Type="http://schemas.openxmlformats.org/officeDocument/2006/relationships/notesSlide" Target="../notesSlides/notesSlide16.xml"/><Relationship Id="rId16" Type="http://schemas.openxmlformats.org/officeDocument/2006/relationships/image" Target="../media/image93.png"/><Relationship Id="rId1" Type="http://schemas.openxmlformats.org/officeDocument/2006/relationships/slideLayout" Target="../slideLayouts/slideLayout55.xml"/><Relationship Id="rId6" Type="http://schemas.openxmlformats.org/officeDocument/2006/relationships/hyperlink" Target="https://wiki.digitalsquare.io/index.php/Main_Page" TargetMode="External"/><Relationship Id="rId11" Type="http://schemas.openxmlformats.org/officeDocument/2006/relationships/hyperlink" Target="https://www.hl7.org/fhir/" TargetMode="External"/><Relationship Id="rId5" Type="http://schemas.openxmlformats.org/officeDocument/2006/relationships/hyperlink" Target="http://digitalsquare.org/" TargetMode="External"/><Relationship Id="rId15" Type="http://schemas.openxmlformats.org/officeDocument/2006/relationships/image" Target="../media/image92.png"/><Relationship Id="rId10" Type="http://schemas.openxmlformats.org/officeDocument/2006/relationships/hyperlink" Target="https://guides.ohie.org/arch-spec/" TargetMode="External"/><Relationship Id="rId19" Type="http://schemas.openxmlformats.org/officeDocument/2006/relationships/image" Target="../media/image95.png"/><Relationship Id="rId4" Type="http://schemas.openxmlformats.org/officeDocument/2006/relationships/image" Target="../media/image88.png"/><Relationship Id="rId9" Type="http://schemas.openxmlformats.org/officeDocument/2006/relationships/hyperlink" Target="https://ohie.org/" TargetMode="External"/><Relationship Id="rId14" Type="http://schemas.openxmlformats.org/officeDocument/2006/relationships/image" Target="../media/image91.png"/></Relationships>
</file>

<file path=ppt/slides/_rels/slide26.xml.rels><?xml version="1.0" encoding="UTF-8" standalone="yes"?>
<Relationships xmlns="http://schemas.openxmlformats.org/package/2006/relationships"><Relationship Id="rId8" Type="http://schemas.openxmlformats.org/officeDocument/2006/relationships/hyperlink" Target="https://www.jointlearningnetwork.org/resources/determining-common-requirements-for-national-health-insurance-information-systems/" TargetMode="External"/><Relationship Id="rId13" Type="http://schemas.openxmlformats.org/officeDocument/2006/relationships/image" Target="../media/image90.png"/><Relationship Id="rId1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hyperlink" Target="https://www.hl7.org/fhir/financial-module.html" TargetMode="External"/><Relationship Id="rId17" Type="http://schemas.openxmlformats.org/officeDocument/2006/relationships/image" Target="../media/image93.png"/><Relationship Id="rId2" Type="http://schemas.openxmlformats.org/officeDocument/2006/relationships/notesSlide" Target="../notesSlides/notesSlide17.xml"/><Relationship Id="rId16" Type="http://schemas.openxmlformats.org/officeDocument/2006/relationships/image" Target="../media/image96.png"/><Relationship Id="rId1" Type="http://schemas.openxmlformats.org/officeDocument/2006/relationships/slideLayout" Target="../slideLayouts/slideLayout55.xml"/><Relationship Id="rId6" Type="http://schemas.openxmlformats.org/officeDocument/2006/relationships/hyperlink" Target="https://wiki.digitalsquare.io/index.php/Main_Page" TargetMode="External"/><Relationship Id="rId11" Type="http://schemas.openxmlformats.org/officeDocument/2006/relationships/hyperlink" Target="https://www.hl7.org/fhir/" TargetMode="External"/><Relationship Id="rId5" Type="http://schemas.openxmlformats.org/officeDocument/2006/relationships/hyperlink" Target="http://digitalsquare.org/" TargetMode="External"/><Relationship Id="rId15" Type="http://schemas.openxmlformats.org/officeDocument/2006/relationships/image" Target="../media/image92.png"/><Relationship Id="rId10" Type="http://schemas.openxmlformats.org/officeDocument/2006/relationships/hyperlink" Target="https://guides.ohie.org/arch-spec/" TargetMode="External"/><Relationship Id="rId4" Type="http://schemas.openxmlformats.org/officeDocument/2006/relationships/image" Target="../media/image88.png"/><Relationship Id="rId9" Type="http://schemas.openxmlformats.org/officeDocument/2006/relationships/hyperlink" Target="https://ohie.org/" TargetMode="External"/><Relationship Id="rId1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4.png"/><Relationship Id="rId1" Type="http://schemas.openxmlformats.org/officeDocument/2006/relationships/slideLayout" Target="../slideLayouts/slideLayout55.xml"/><Relationship Id="rId4" Type="http://schemas.openxmlformats.org/officeDocument/2006/relationships/image" Target="../media/image98.jpeg"/></Relationships>
</file>

<file path=ppt/slides/_rels/slide28.xml.rels><?xml version="1.0" encoding="UTF-8" standalone="yes"?>
<Relationships xmlns="http://schemas.openxmlformats.org/package/2006/relationships"><Relationship Id="rId8" Type="http://schemas.openxmlformats.org/officeDocument/2006/relationships/hyperlink" Target="https://openg2p.org/" TargetMode="External"/><Relationship Id="rId3" Type="http://schemas.openxmlformats.org/officeDocument/2006/relationships/hyperlink" Target="https://digitalimpactalliance.org/" TargetMode="External"/><Relationship Id="rId7" Type="http://schemas.openxmlformats.org/officeDocument/2006/relationships/hyperlink" Target="https://sp-convergence.org/" TargetMode="External"/><Relationship Id="rId2" Type="http://schemas.openxmlformats.org/officeDocument/2006/relationships/hyperlink" Target="https://www.govstack.global/" TargetMode="External"/><Relationship Id="rId1" Type="http://schemas.openxmlformats.org/officeDocument/2006/relationships/slideLayout" Target="../slideLayouts/slideLayout55.xml"/><Relationship Id="rId6" Type="http://schemas.openxmlformats.org/officeDocument/2006/relationships/hyperlink" Target="https://digitalpublicgoods.net/registry/" TargetMode="External"/><Relationship Id="rId5" Type="http://schemas.openxmlformats.org/officeDocument/2006/relationships/hyperlink" Target="https://digitalpublicgoods.net/" TargetMode="External"/><Relationship Id="rId4" Type="http://schemas.openxmlformats.org/officeDocument/2006/relationships/hyperlink" Target="https://solutions.dial.community/product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5.xml"/><Relationship Id="rId4" Type="http://schemas.openxmlformats.org/officeDocument/2006/relationships/image" Target="../media/image10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hyperlink" Target="https://openimis.atlassian.net/wiki/spaces/OP/pages/2188574729/The+openIMIS+Catalytic+Implementation+Fund"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hyperlink" Target="https://www.giz.de/de/html/ueber_die_giz.html" TargetMode="External"/><Relationship Id="rId5" Type="http://schemas.microsoft.com/office/2007/relationships/hdphoto" Target="../media/hdphoto3.wdp"/><Relationship Id="rId4" Type="http://schemas.openxmlformats.org/officeDocument/2006/relationships/image" Target="../media/image57.png"/></Relationships>
</file>

<file path=ppt/slides/_rels/slide40.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notesSlide" Target="../notesSlides/notesSlide20.xml"/><Relationship Id="rId16" Type="http://schemas.openxmlformats.org/officeDocument/2006/relationships/image" Target="../media/image119.png"/><Relationship Id="rId1" Type="http://schemas.openxmlformats.org/officeDocument/2006/relationships/slideLayout" Target="../slideLayouts/slideLayout16.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png"/><Relationship Id="rId9" Type="http://schemas.openxmlformats.org/officeDocument/2006/relationships/image" Target="../media/image112.png"/><Relationship Id="rId14" Type="http://schemas.openxmlformats.org/officeDocument/2006/relationships/image" Target="../media/image117.png"/></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hyperlink" Target="https://openimis.atlassian.net/wiki/spaces/OP/pages/40763442/Product+Roadmap" TargetMode="External"/><Relationship Id="rId2" Type="http://schemas.openxmlformats.org/officeDocument/2006/relationships/image" Target="../media/image127.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openimis.atlassian.net/wiki/spaces/OP/pages/1463582721/Gumzo+ya+mwezi" TargetMode="External"/><Relationship Id="rId2" Type="http://schemas.openxmlformats.org/officeDocument/2006/relationships/hyperlink" Target="https://openimis.atlassian.net/wiki/spaces/OP/pages/44105736/Weekly+Calls+of+the+Developers+Committee" TargetMode="External"/><Relationship Id="rId1" Type="http://schemas.openxmlformats.org/officeDocument/2006/relationships/slideLayout" Target="../slideLayouts/slideLayout3.xml"/><Relationship Id="rId5" Type="http://schemas.openxmlformats.org/officeDocument/2006/relationships/hyperlink" Target="https://openimis.atlassian.net/wiki/spaces/OP/pages/189595649/Events" TargetMode="External"/><Relationship Id="rId4" Type="http://schemas.openxmlformats.org/officeDocument/2006/relationships/hyperlink" Target="https://openimis.atlassian.net/wiki/spaces/OP/pages/1463287820/Special+Meetings+of+the+Developers+Committe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hyperlink" Target="https://www.bmz.de/de" TargetMode="External"/><Relationship Id="rId4" Type="http://schemas.openxmlformats.org/officeDocument/2006/relationships/image" Target="../media/image59.svg"/></Relationships>
</file>

<file path=ppt/slides/_rels/slide5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https://openimis.atlassian.net/secure/Dashboard.jspa" TargetMode="External"/><Relationship Id="rId7" Type="http://schemas.openxmlformats.org/officeDocument/2006/relationships/image" Target="../media/image128.png"/><Relationship Id="rId2" Type="http://schemas.openxmlformats.org/officeDocument/2006/relationships/hyperlink" Target="https://openimis.atlassian.net/servicedesk/customer/portals" TargetMode="External"/><Relationship Id="rId1" Type="http://schemas.openxmlformats.org/officeDocument/2006/relationships/slideLayout" Target="../slideLayouts/slideLayout3.xml"/><Relationship Id="rId6" Type="http://schemas.openxmlformats.org/officeDocument/2006/relationships/hyperlink" Target="http://openimis.readthedocs.io/" TargetMode="External"/><Relationship Id="rId5" Type="http://schemas.openxmlformats.org/officeDocument/2006/relationships/hyperlink" Target="https://openimis.atlassian.net/wiki/spaces/OP/pages/40665111/Demo+server" TargetMode="External"/><Relationship Id="rId10" Type="http://schemas.openxmlformats.org/officeDocument/2006/relationships/image" Target="../media/image131.png"/><Relationship Id="rId4" Type="http://schemas.openxmlformats.org/officeDocument/2006/relationships/hyperlink" Target="https://github.com/openimis" TargetMode="External"/><Relationship Id="rId9" Type="http://schemas.openxmlformats.org/officeDocument/2006/relationships/image" Target="../media/image130.png"/></Relationships>
</file>

<file path=ppt/slides/_rels/slide51.xml.rels><?xml version="1.0" encoding="UTF-8" standalone="yes"?>
<Relationships xmlns="http://schemas.openxmlformats.org/package/2006/relationships"><Relationship Id="rId8" Type="http://schemas.openxmlformats.org/officeDocument/2006/relationships/hyperlink" Target="mailto:christina.betting@giz.de" TargetMode="External"/><Relationship Id="rId13" Type="http://schemas.openxmlformats.org/officeDocument/2006/relationships/image" Target="../media/image137.png"/><Relationship Id="rId3" Type="http://schemas.openxmlformats.org/officeDocument/2006/relationships/image" Target="../media/image133.jpeg"/><Relationship Id="rId7" Type="http://schemas.openxmlformats.org/officeDocument/2006/relationships/hyperlink" Target="mailto:saurav.bhattarai@giz.de" TargetMode="External"/><Relationship Id="rId12" Type="http://schemas.openxmlformats.org/officeDocument/2006/relationships/hyperlink" Target="mailto:eleanor.gigah@giz.de" TargetMode="External"/><Relationship Id="rId2" Type="http://schemas.openxmlformats.org/officeDocument/2006/relationships/image" Target="../media/image132.png"/><Relationship Id="rId1" Type="http://schemas.openxmlformats.org/officeDocument/2006/relationships/slideLayout" Target="../slideLayouts/slideLayout3.xml"/><Relationship Id="rId6" Type="http://schemas.openxmlformats.org/officeDocument/2006/relationships/hyperlink" Target="mailto:uwe.wahser@giz.de" TargetMode="External"/><Relationship Id="rId11" Type="http://schemas.openxmlformats.org/officeDocument/2006/relationships/image" Target="../media/image136.png"/><Relationship Id="rId5" Type="http://schemas.openxmlformats.org/officeDocument/2006/relationships/hyperlink" Target="mailto:jean.tetka@giz.de" TargetMode="External"/><Relationship Id="rId10" Type="http://schemas.openxmlformats.org/officeDocument/2006/relationships/image" Target="../media/image135.png"/><Relationship Id="rId4" Type="http://schemas.openxmlformats.org/officeDocument/2006/relationships/hyperlink" Target="mailto:konstanze.lang@giz.de" TargetMode="External"/><Relationship Id="rId9" Type="http://schemas.openxmlformats.org/officeDocument/2006/relationships/image" Target="../media/image134.png"/></Relationships>
</file>

<file path=ppt/slides/_rels/slide5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16.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chart" Target="../charts/chart2.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55.xml"/><Relationship Id="rId5" Type="http://schemas.openxmlformats.org/officeDocument/2006/relationships/image" Target="../media/image64.png"/><Relationship Id="rId4" Type="http://schemas.openxmlformats.org/officeDocument/2006/relationships/hyperlink" Target="https://www.un.org/sustainabledevelop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9C746-7121-F14E-9F8A-96ADFFBB3708}"/>
              </a:ext>
            </a:extLst>
          </p:cNvPr>
          <p:cNvSpPr>
            <a:spLocks noGrp="1"/>
          </p:cNvSpPr>
          <p:nvPr>
            <p:ph type="ctrTitle"/>
          </p:nvPr>
        </p:nvSpPr>
        <p:spPr/>
        <p:txBody>
          <a:bodyPr/>
          <a:lstStyle/>
          <a:p>
            <a:r>
              <a:rPr lang="de-DE" dirty="0"/>
              <a:t>Impact mit Informatik</a:t>
            </a:r>
          </a:p>
        </p:txBody>
      </p:sp>
      <p:sp>
        <p:nvSpPr>
          <p:cNvPr id="3" name="Untertitel 2">
            <a:extLst>
              <a:ext uri="{FF2B5EF4-FFF2-40B4-BE49-F238E27FC236}">
                <a16:creationId xmlns:a16="http://schemas.microsoft.com/office/drawing/2014/main" id="{8BD11520-DDEE-B343-A3CD-15EC455296D7}"/>
              </a:ext>
            </a:extLst>
          </p:cNvPr>
          <p:cNvSpPr>
            <a:spLocks noGrp="1"/>
          </p:cNvSpPr>
          <p:nvPr>
            <p:ph type="subTitle" idx="1"/>
          </p:nvPr>
        </p:nvSpPr>
        <p:spPr/>
        <p:txBody>
          <a:bodyPr/>
          <a:lstStyle/>
          <a:p>
            <a:r>
              <a:rPr lang="de-DE" sz="2400" dirty="0"/>
              <a:t>Open-Source-Software im Gesundheitswesen in Afrika und Asien</a:t>
            </a:r>
          </a:p>
        </p:txBody>
      </p:sp>
      <p:sp>
        <p:nvSpPr>
          <p:cNvPr id="4" name="Textplatzhalter 3">
            <a:extLst>
              <a:ext uri="{FF2B5EF4-FFF2-40B4-BE49-F238E27FC236}">
                <a16:creationId xmlns:a16="http://schemas.microsoft.com/office/drawing/2014/main" id="{FCC69161-C742-9245-ABC8-4D3D9B4C9DBD}"/>
              </a:ext>
            </a:extLst>
          </p:cNvPr>
          <p:cNvSpPr>
            <a:spLocks noGrp="1"/>
          </p:cNvSpPr>
          <p:nvPr>
            <p:ph type="body" sz="quarter" idx="13"/>
          </p:nvPr>
        </p:nvSpPr>
        <p:spPr/>
        <p:txBody>
          <a:bodyPr/>
          <a:lstStyle/>
          <a:p>
            <a:r>
              <a:rPr lang="de-DE" dirty="0"/>
              <a:t>12. Januar 2022 @ Mannheimer Informatik-Kolloquium</a:t>
            </a:r>
          </a:p>
        </p:txBody>
      </p:sp>
      <p:sp>
        <p:nvSpPr>
          <p:cNvPr id="5" name="Textplatzhalter 4">
            <a:extLst>
              <a:ext uri="{FF2B5EF4-FFF2-40B4-BE49-F238E27FC236}">
                <a16:creationId xmlns:a16="http://schemas.microsoft.com/office/drawing/2014/main" id="{340F5866-6CA6-EB49-8766-CCA2892ACAB8}"/>
              </a:ext>
            </a:extLst>
          </p:cNvPr>
          <p:cNvSpPr>
            <a:spLocks noGrp="1"/>
          </p:cNvSpPr>
          <p:nvPr>
            <p:ph type="body" sz="quarter" idx="14"/>
          </p:nvPr>
        </p:nvSpPr>
        <p:spPr>
          <a:xfrm>
            <a:off x="2481943" y="4689476"/>
            <a:ext cx="7228114" cy="560950"/>
          </a:xfrm>
        </p:spPr>
        <p:txBody>
          <a:bodyPr/>
          <a:lstStyle/>
          <a:p>
            <a:r>
              <a:rPr lang="de-DE" dirty="0"/>
              <a:t>Dipl.-Inform. Med. Uwe Wahser</a:t>
            </a:r>
          </a:p>
          <a:p>
            <a:r>
              <a:rPr lang="de-DE" dirty="0"/>
              <a:t>Deutsche Gesellschaft für Internationale Zusammenarbeit (GIZ) GmbH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9C39FE50-7141-489B-A29B-CADE322C8386}"/>
              </a:ext>
            </a:extLst>
          </p:cNvPr>
          <p:cNvSpPr/>
          <p:nvPr/>
        </p:nvSpPr>
        <p:spPr>
          <a:xfrm>
            <a:off x="1848237" y="2515410"/>
            <a:ext cx="2756147" cy="122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Ländliche Entwicklung</a:t>
            </a:r>
          </a:p>
        </p:txBody>
      </p:sp>
      <p:sp>
        <p:nvSpPr>
          <p:cNvPr id="66" name="Freihandform: Form 65">
            <a:extLst>
              <a:ext uri="{FF2B5EF4-FFF2-40B4-BE49-F238E27FC236}">
                <a16:creationId xmlns:a16="http://schemas.microsoft.com/office/drawing/2014/main" id="{B9791FB5-3F58-4A8E-B2CE-AEFF50C9A962}"/>
              </a:ext>
            </a:extLst>
          </p:cNvPr>
          <p:cNvSpPr/>
          <p:nvPr/>
        </p:nvSpPr>
        <p:spPr>
          <a:xfrm>
            <a:off x="9042869" y="2515410"/>
            <a:ext cx="2756145" cy="1228198"/>
          </a:xfrm>
          <a:custGeom>
            <a:avLst/>
            <a:gdLst>
              <a:gd name="connsiteX0" fmla="*/ 1429441 w 2756145"/>
              <a:gd name="connsiteY0" fmla="*/ 0 h 1325961"/>
              <a:gd name="connsiteX1" fmla="*/ 2756145 w 2756145"/>
              <a:gd name="connsiteY1" fmla="*/ 0 h 1325961"/>
              <a:gd name="connsiteX2" fmla="*/ 2756145 w 2756145"/>
              <a:gd name="connsiteY2" fmla="*/ 1325961 h 1325961"/>
              <a:gd name="connsiteX3" fmla="*/ 1429441 w 2756145"/>
              <a:gd name="connsiteY3" fmla="*/ 1325961 h 1325961"/>
              <a:gd name="connsiteX4" fmla="*/ 0 w 2756145"/>
              <a:gd name="connsiteY4" fmla="*/ 0 h 1325961"/>
              <a:gd name="connsiteX5" fmla="*/ 1326704 w 2756145"/>
              <a:gd name="connsiteY5" fmla="*/ 0 h 1325961"/>
              <a:gd name="connsiteX6" fmla="*/ 1326704 w 2756145"/>
              <a:gd name="connsiteY6" fmla="*/ 1325961 h 1325961"/>
              <a:gd name="connsiteX7" fmla="*/ 0 w 2756145"/>
              <a:gd name="connsiteY7" fmla="*/ 1325961 h 132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6145" h="1325961">
                <a:moveTo>
                  <a:pt x="1429441" y="0"/>
                </a:moveTo>
                <a:lnTo>
                  <a:pt x="2756145" y="0"/>
                </a:lnTo>
                <a:lnTo>
                  <a:pt x="2756145" y="1325961"/>
                </a:lnTo>
                <a:lnTo>
                  <a:pt x="1429441" y="1325961"/>
                </a:lnTo>
                <a:close/>
                <a:moveTo>
                  <a:pt x="0" y="0"/>
                </a:moveTo>
                <a:lnTo>
                  <a:pt x="1326704" y="0"/>
                </a:lnTo>
                <a:lnTo>
                  <a:pt x="1326704" y="1325961"/>
                </a:lnTo>
                <a:lnTo>
                  <a:pt x="0" y="1325961"/>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hteck 5">
            <a:extLst>
              <a:ext uri="{FF2B5EF4-FFF2-40B4-BE49-F238E27FC236}">
                <a16:creationId xmlns:a16="http://schemas.microsoft.com/office/drawing/2014/main" id="{29A8F1CB-9654-43C3-93FD-D2DA03742D16}"/>
              </a:ext>
            </a:extLst>
          </p:cNvPr>
          <p:cNvSpPr/>
          <p:nvPr/>
        </p:nvSpPr>
        <p:spPr>
          <a:xfrm>
            <a:off x="7603830" y="3819363"/>
            <a:ext cx="2756145" cy="1228198"/>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Wirtschaft und Beschäftigung</a:t>
            </a:r>
          </a:p>
        </p:txBody>
      </p:sp>
      <p:sp>
        <p:nvSpPr>
          <p:cNvPr id="9" name="Rechteck 8">
            <a:extLst>
              <a:ext uri="{FF2B5EF4-FFF2-40B4-BE49-F238E27FC236}">
                <a16:creationId xmlns:a16="http://schemas.microsoft.com/office/drawing/2014/main" id="{10E5032B-556A-4F5D-90E3-5592F09F5EA1}"/>
              </a:ext>
            </a:extLst>
          </p:cNvPr>
          <p:cNvSpPr/>
          <p:nvPr/>
        </p:nvSpPr>
        <p:spPr>
          <a:xfrm>
            <a:off x="6158178" y="2515410"/>
            <a:ext cx="2766954" cy="122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Nachhaltige Infrastruktur</a:t>
            </a:r>
          </a:p>
        </p:txBody>
      </p:sp>
      <p:sp>
        <p:nvSpPr>
          <p:cNvPr id="15" name="Rechteck 14">
            <a:extLst>
              <a:ext uri="{FF2B5EF4-FFF2-40B4-BE49-F238E27FC236}">
                <a16:creationId xmlns:a16="http://schemas.microsoft.com/office/drawing/2014/main" id="{D86C0FE6-C916-412D-8A74-63AE5EA2E08C}"/>
              </a:ext>
            </a:extLst>
          </p:cNvPr>
          <p:cNvSpPr/>
          <p:nvPr/>
        </p:nvSpPr>
        <p:spPr>
          <a:xfrm>
            <a:off x="4717928" y="2515410"/>
            <a:ext cx="1326704" cy="1228198"/>
          </a:xfrm>
          <a:prstGeom prst="rect">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67" name="Freihandform: Form 66">
            <a:extLst>
              <a:ext uri="{FF2B5EF4-FFF2-40B4-BE49-F238E27FC236}">
                <a16:creationId xmlns:a16="http://schemas.microsoft.com/office/drawing/2014/main" id="{DB727E87-3FAD-418F-B858-344C6AD09D84}"/>
              </a:ext>
            </a:extLst>
          </p:cNvPr>
          <p:cNvSpPr/>
          <p:nvPr/>
        </p:nvSpPr>
        <p:spPr>
          <a:xfrm>
            <a:off x="407987" y="3834480"/>
            <a:ext cx="4196396" cy="1228198"/>
          </a:xfrm>
          <a:custGeom>
            <a:avLst/>
            <a:gdLst>
              <a:gd name="connsiteX0" fmla="*/ 2869692 w 4196396"/>
              <a:gd name="connsiteY0" fmla="*/ 0 h 1325961"/>
              <a:gd name="connsiteX1" fmla="*/ 4196396 w 4196396"/>
              <a:gd name="connsiteY1" fmla="*/ 0 h 1325961"/>
              <a:gd name="connsiteX2" fmla="*/ 4196396 w 4196396"/>
              <a:gd name="connsiteY2" fmla="*/ 1325961 h 1325961"/>
              <a:gd name="connsiteX3" fmla="*/ 2869692 w 4196396"/>
              <a:gd name="connsiteY3" fmla="*/ 1325961 h 1325961"/>
              <a:gd name="connsiteX4" fmla="*/ 1440249 w 4196396"/>
              <a:gd name="connsiteY4" fmla="*/ 0 h 1325961"/>
              <a:gd name="connsiteX5" fmla="*/ 2766953 w 4196396"/>
              <a:gd name="connsiteY5" fmla="*/ 0 h 1325961"/>
              <a:gd name="connsiteX6" fmla="*/ 2766953 w 4196396"/>
              <a:gd name="connsiteY6" fmla="*/ 1325961 h 1325961"/>
              <a:gd name="connsiteX7" fmla="*/ 1440249 w 4196396"/>
              <a:gd name="connsiteY7" fmla="*/ 1325961 h 1325961"/>
              <a:gd name="connsiteX8" fmla="*/ 0 w 4196396"/>
              <a:gd name="connsiteY8" fmla="*/ 0 h 1325961"/>
              <a:gd name="connsiteX9" fmla="*/ 1326704 w 4196396"/>
              <a:gd name="connsiteY9" fmla="*/ 0 h 1325961"/>
              <a:gd name="connsiteX10" fmla="*/ 1326704 w 4196396"/>
              <a:gd name="connsiteY10" fmla="*/ 1325961 h 1325961"/>
              <a:gd name="connsiteX11" fmla="*/ 0 w 4196396"/>
              <a:gd name="connsiteY11" fmla="*/ 1325961 h 132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6396" h="1325961">
                <a:moveTo>
                  <a:pt x="2869692" y="0"/>
                </a:moveTo>
                <a:lnTo>
                  <a:pt x="4196396" y="0"/>
                </a:lnTo>
                <a:lnTo>
                  <a:pt x="4196396" y="1325961"/>
                </a:lnTo>
                <a:lnTo>
                  <a:pt x="2869692" y="1325961"/>
                </a:lnTo>
                <a:close/>
                <a:moveTo>
                  <a:pt x="1440249" y="0"/>
                </a:moveTo>
                <a:lnTo>
                  <a:pt x="2766953" y="0"/>
                </a:lnTo>
                <a:lnTo>
                  <a:pt x="2766953" y="1325961"/>
                </a:lnTo>
                <a:lnTo>
                  <a:pt x="1440249" y="1325961"/>
                </a:lnTo>
                <a:close/>
                <a:moveTo>
                  <a:pt x="0" y="0"/>
                </a:moveTo>
                <a:lnTo>
                  <a:pt x="1326704" y="0"/>
                </a:lnTo>
                <a:lnTo>
                  <a:pt x="1326704" y="1325961"/>
                </a:lnTo>
                <a:lnTo>
                  <a:pt x="0" y="1325961"/>
                </a:lnTo>
                <a:close/>
              </a:path>
            </a:pathLst>
          </a:custGeom>
          <a:blipFill>
            <a:blip r:embed="rId5" cstate="screen">
              <a:extLst>
                <a:ext uri="{28A0092B-C50C-407E-A947-70E740481C1C}">
                  <a14:useLocalDpi xmlns:a14="http://schemas.microsoft.com/office/drawing/2010/main"/>
                </a:ext>
              </a:extLst>
            </a:blip>
            <a:srcRect/>
            <a:stretch>
              <a:fillRect r="341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Freihandform: Form 63">
            <a:extLst>
              <a:ext uri="{FF2B5EF4-FFF2-40B4-BE49-F238E27FC236}">
                <a16:creationId xmlns:a16="http://schemas.microsoft.com/office/drawing/2014/main" id="{61B2B550-84DD-45B7-8C6D-CB1FB51954B4}"/>
              </a:ext>
            </a:extLst>
          </p:cNvPr>
          <p:cNvSpPr/>
          <p:nvPr/>
        </p:nvSpPr>
        <p:spPr>
          <a:xfrm>
            <a:off x="6158656" y="5153548"/>
            <a:ext cx="2756145" cy="1228198"/>
          </a:xfrm>
          <a:custGeom>
            <a:avLst/>
            <a:gdLst>
              <a:gd name="connsiteX0" fmla="*/ 1429441 w 2756145"/>
              <a:gd name="connsiteY0" fmla="*/ 0 h 1325961"/>
              <a:gd name="connsiteX1" fmla="*/ 2756145 w 2756145"/>
              <a:gd name="connsiteY1" fmla="*/ 0 h 1325961"/>
              <a:gd name="connsiteX2" fmla="*/ 2756145 w 2756145"/>
              <a:gd name="connsiteY2" fmla="*/ 1325961 h 1325961"/>
              <a:gd name="connsiteX3" fmla="*/ 1429441 w 2756145"/>
              <a:gd name="connsiteY3" fmla="*/ 1325961 h 1325961"/>
              <a:gd name="connsiteX4" fmla="*/ 0 w 2756145"/>
              <a:gd name="connsiteY4" fmla="*/ 0 h 1325961"/>
              <a:gd name="connsiteX5" fmla="*/ 1326704 w 2756145"/>
              <a:gd name="connsiteY5" fmla="*/ 0 h 1325961"/>
              <a:gd name="connsiteX6" fmla="*/ 1326704 w 2756145"/>
              <a:gd name="connsiteY6" fmla="*/ 1325961 h 1325961"/>
              <a:gd name="connsiteX7" fmla="*/ 0 w 2756145"/>
              <a:gd name="connsiteY7" fmla="*/ 1325961 h 132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6145" h="1325961">
                <a:moveTo>
                  <a:pt x="1429441" y="0"/>
                </a:moveTo>
                <a:lnTo>
                  <a:pt x="2756145" y="0"/>
                </a:lnTo>
                <a:lnTo>
                  <a:pt x="2756145" y="1325961"/>
                </a:lnTo>
                <a:lnTo>
                  <a:pt x="1429441" y="1325961"/>
                </a:lnTo>
                <a:close/>
                <a:moveTo>
                  <a:pt x="0" y="0"/>
                </a:moveTo>
                <a:lnTo>
                  <a:pt x="1326704" y="0"/>
                </a:lnTo>
                <a:lnTo>
                  <a:pt x="1326704" y="1325961"/>
                </a:lnTo>
                <a:lnTo>
                  <a:pt x="0" y="1325961"/>
                </a:lnTo>
                <a:close/>
              </a:path>
            </a:pathLst>
          </a:custGeom>
          <a:blipFill>
            <a:blip r:embed="rId6" cstate="screen">
              <a:extLst>
                <a:ext uri="{28A0092B-C50C-407E-A947-70E740481C1C}">
                  <a14:useLocalDpi xmlns:a14="http://schemas.microsoft.com/office/drawing/2010/main"/>
                </a:ext>
              </a:extLst>
            </a:blip>
            <a:srcRect/>
            <a:stretch>
              <a:fillRect l="519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hteck 24">
            <a:extLst>
              <a:ext uri="{FF2B5EF4-FFF2-40B4-BE49-F238E27FC236}">
                <a16:creationId xmlns:a16="http://schemas.microsoft.com/office/drawing/2014/main" id="{29A22B3A-6B9B-45E8-B910-598B452D4B46}"/>
              </a:ext>
            </a:extLst>
          </p:cNvPr>
          <p:cNvSpPr/>
          <p:nvPr/>
        </p:nvSpPr>
        <p:spPr>
          <a:xfrm>
            <a:off x="4720834" y="5153548"/>
            <a:ext cx="2766954" cy="122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Staat und Demokratie</a:t>
            </a:r>
          </a:p>
        </p:txBody>
      </p:sp>
      <p:sp>
        <p:nvSpPr>
          <p:cNvPr id="60" name="Freihandform: Form 59">
            <a:extLst>
              <a:ext uri="{FF2B5EF4-FFF2-40B4-BE49-F238E27FC236}">
                <a16:creationId xmlns:a16="http://schemas.microsoft.com/office/drawing/2014/main" id="{4DAB0271-322D-4940-BD43-50A1AB231208}"/>
              </a:ext>
            </a:extLst>
          </p:cNvPr>
          <p:cNvSpPr/>
          <p:nvPr/>
        </p:nvSpPr>
        <p:spPr>
          <a:xfrm>
            <a:off x="1855248" y="5153550"/>
            <a:ext cx="2766952" cy="1228198"/>
          </a:xfrm>
          <a:custGeom>
            <a:avLst/>
            <a:gdLst>
              <a:gd name="connsiteX0" fmla="*/ 1440248 w 2766952"/>
              <a:gd name="connsiteY0" fmla="*/ 0 h 1325961"/>
              <a:gd name="connsiteX1" fmla="*/ 2766952 w 2766952"/>
              <a:gd name="connsiteY1" fmla="*/ 0 h 1325961"/>
              <a:gd name="connsiteX2" fmla="*/ 2766952 w 2766952"/>
              <a:gd name="connsiteY2" fmla="*/ 1325961 h 1325961"/>
              <a:gd name="connsiteX3" fmla="*/ 1440248 w 2766952"/>
              <a:gd name="connsiteY3" fmla="*/ 1325961 h 1325961"/>
              <a:gd name="connsiteX4" fmla="*/ 0 w 2766952"/>
              <a:gd name="connsiteY4" fmla="*/ 0 h 1325961"/>
              <a:gd name="connsiteX5" fmla="*/ 1326704 w 2766952"/>
              <a:gd name="connsiteY5" fmla="*/ 0 h 1325961"/>
              <a:gd name="connsiteX6" fmla="*/ 1326704 w 2766952"/>
              <a:gd name="connsiteY6" fmla="*/ 1325961 h 1325961"/>
              <a:gd name="connsiteX7" fmla="*/ 0 w 2766952"/>
              <a:gd name="connsiteY7" fmla="*/ 1325961 h 132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952" h="1325961">
                <a:moveTo>
                  <a:pt x="1440248" y="0"/>
                </a:moveTo>
                <a:lnTo>
                  <a:pt x="2766952" y="0"/>
                </a:lnTo>
                <a:lnTo>
                  <a:pt x="2766952" y="1325961"/>
                </a:lnTo>
                <a:lnTo>
                  <a:pt x="1440248" y="1325961"/>
                </a:lnTo>
                <a:close/>
                <a:moveTo>
                  <a:pt x="0" y="0"/>
                </a:moveTo>
                <a:lnTo>
                  <a:pt x="1326704" y="0"/>
                </a:lnTo>
                <a:lnTo>
                  <a:pt x="1326704" y="1325961"/>
                </a:lnTo>
                <a:lnTo>
                  <a:pt x="0" y="1325961"/>
                </a:lnTo>
                <a:close/>
              </a:path>
            </a:pathLst>
          </a:custGeom>
          <a:blipFill>
            <a:blip r:embed="rId7" cstate="screen">
              <a:extLst>
                <a:ext uri="{28A0092B-C50C-407E-A947-70E740481C1C}">
                  <a14:useLocalDpi xmlns:a14="http://schemas.microsoft.com/office/drawing/2010/main"/>
                </a:ext>
              </a:extLst>
            </a:blip>
            <a:stretch>
              <a:fillRect l="3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Rechteck 52">
            <a:extLst>
              <a:ext uri="{FF2B5EF4-FFF2-40B4-BE49-F238E27FC236}">
                <a16:creationId xmlns:a16="http://schemas.microsoft.com/office/drawing/2014/main" id="{47EDF727-C1FB-47FC-B5C5-8B6FF14121D8}"/>
              </a:ext>
            </a:extLst>
          </p:cNvPr>
          <p:cNvSpPr/>
          <p:nvPr/>
        </p:nvSpPr>
        <p:spPr>
          <a:xfrm>
            <a:off x="9042869" y="1196341"/>
            <a:ext cx="2756145" cy="122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Umwelt und Klima</a:t>
            </a:r>
          </a:p>
        </p:txBody>
      </p:sp>
      <p:sp>
        <p:nvSpPr>
          <p:cNvPr id="56" name="Rechteck 55">
            <a:extLst>
              <a:ext uri="{FF2B5EF4-FFF2-40B4-BE49-F238E27FC236}">
                <a16:creationId xmlns:a16="http://schemas.microsoft.com/office/drawing/2014/main" id="{5B18FE4B-6587-499D-8D6D-44929B93B3D1}"/>
              </a:ext>
            </a:extLst>
          </p:cNvPr>
          <p:cNvSpPr/>
          <p:nvPr/>
        </p:nvSpPr>
        <p:spPr>
          <a:xfrm>
            <a:off x="3277679" y="1196341"/>
            <a:ext cx="2766952" cy="1228198"/>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Sicherheit, Wiederaufbau und Frieden</a:t>
            </a:r>
          </a:p>
        </p:txBody>
      </p:sp>
      <p:sp>
        <p:nvSpPr>
          <p:cNvPr id="45" name="Freihandform: Form 44">
            <a:extLst>
              <a:ext uri="{FF2B5EF4-FFF2-40B4-BE49-F238E27FC236}">
                <a16:creationId xmlns:a16="http://schemas.microsoft.com/office/drawing/2014/main" id="{7F866CC6-A6B3-4652-AF97-E2926C1573FB}"/>
              </a:ext>
            </a:extLst>
          </p:cNvPr>
          <p:cNvSpPr/>
          <p:nvPr/>
        </p:nvSpPr>
        <p:spPr>
          <a:xfrm>
            <a:off x="407988" y="1196340"/>
            <a:ext cx="2766953" cy="2547267"/>
          </a:xfrm>
          <a:custGeom>
            <a:avLst/>
            <a:gdLst>
              <a:gd name="connsiteX0" fmla="*/ 0 w 2766953"/>
              <a:gd name="connsiteY0" fmla="*/ 1424065 h 2750026"/>
              <a:gd name="connsiteX1" fmla="*/ 1326704 w 2766953"/>
              <a:gd name="connsiteY1" fmla="*/ 1424065 h 2750026"/>
              <a:gd name="connsiteX2" fmla="*/ 1326704 w 2766953"/>
              <a:gd name="connsiteY2" fmla="*/ 2750026 h 2750026"/>
              <a:gd name="connsiteX3" fmla="*/ 0 w 2766953"/>
              <a:gd name="connsiteY3" fmla="*/ 2750026 h 2750026"/>
              <a:gd name="connsiteX4" fmla="*/ 1440249 w 2766953"/>
              <a:gd name="connsiteY4" fmla="*/ 0 h 2750026"/>
              <a:gd name="connsiteX5" fmla="*/ 2766953 w 2766953"/>
              <a:gd name="connsiteY5" fmla="*/ 0 h 2750026"/>
              <a:gd name="connsiteX6" fmla="*/ 2766953 w 2766953"/>
              <a:gd name="connsiteY6" fmla="*/ 1325961 h 2750026"/>
              <a:gd name="connsiteX7" fmla="*/ 1440249 w 2766953"/>
              <a:gd name="connsiteY7" fmla="*/ 1325961 h 2750026"/>
              <a:gd name="connsiteX8" fmla="*/ 0 w 2766953"/>
              <a:gd name="connsiteY8" fmla="*/ 0 h 2750026"/>
              <a:gd name="connsiteX9" fmla="*/ 1326704 w 2766953"/>
              <a:gd name="connsiteY9" fmla="*/ 0 h 2750026"/>
              <a:gd name="connsiteX10" fmla="*/ 1326704 w 2766953"/>
              <a:gd name="connsiteY10" fmla="*/ 1325961 h 2750026"/>
              <a:gd name="connsiteX11" fmla="*/ 0 w 2766953"/>
              <a:gd name="connsiteY11" fmla="*/ 1325961 h 275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953" h="2750026">
                <a:moveTo>
                  <a:pt x="0" y="1424065"/>
                </a:moveTo>
                <a:lnTo>
                  <a:pt x="1326704" y="1424065"/>
                </a:lnTo>
                <a:lnTo>
                  <a:pt x="1326704" y="2750026"/>
                </a:lnTo>
                <a:lnTo>
                  <a:pt x="0" y="2750026"/>
                </a:lnTo>
                <a:close/>
                <a:moveTo>
                  <a:pt x="1440249" y="0"/>
                </a:moveTo>
                <a:lnTo>
                  <a:pt x="2766953" y="0"/>
                </a:lnTo>
                <a:lnTo>
                  <a:pt x="2766953" y="1325961"/>
                </a:lnTo>
                <a:lnTo>
                  <a:pt x="1440249" y="1325961"/>
                </a:lnTo>
                <a:close/>
                <a:moveTo>
                  <a:pt x="0" y="0"/>
                </a:moveTo>
                <a:lnTo>
                  <a:pt x="1326704" y="0"/>
                </a:lnTo>
                <a:lnTo>
                  <a:pt x="1326704" y="1325961"/>
                </a:lnTo>
                <a:lnTo>
                  <a:pt x="0" y="1325961"/>
                </a:lnTo>
                <a:close/>
              </a:path>
            </a:pathLst>
          </a:custGeom>
          <a:blipFill>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hteck 21">
            <a:extLst>
              <a:ext uri="{FF2B5EF4-FFF2-40B4-BE49-F238E27FC236}">
                <a16:creationId xmlns:a16="http://schemas.microsoft.com/office/drawing/2014/main" id="{4BBD1CE1-E97C-4EE4-A6F8-3D523651C1D6}"/>
              </a:ext>
            </a:extLst>
          </p:cNvPr>
          <p:cNvSpPr/>
          <p:nvPr/>
        </p:nvSpPr>
        <p:spPr>
          <a:xfrm>
            <a:off x="6158178" y="1196341"/>
            <a:ext cx="1326704" cy="12281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hteck 22">
            <a:extLst>
              <a:ext uri="{FF2B5EF4-FFF2-40B4-BE49-F238E27FC236}">
                <a16:creationId xmlns:a16="http://schemas.microsoft.com/office/drawing/2014/main" id="{1101D7A7-8A2E-4A22-94D0-5A56ACA770BB}"/>
              </a:ext>
            </a:extLst>
          </p:cNvPr>
          <p:cNvSpPr/>
          <p:nvPr/>
        </p:nvSpPr>
        <p:spPr>
          <a:xfrm>
            <a:off x="7596000" y="1196341"/>
            <a:ext cx="1326704" cy="1228198"/>
          </a:xfrm>
          <a:prstGeom prst="rect">
            <a:avLst/>
          </a:prstGeom>
          <a:blipFill>
            <a:blip r:embed="rId9"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itel 1">
            <a:extLst>
              <a:ext uri="{FF2B5EF4-FFF2-40B4-BE49-F238E27FC236}">
                <a16:creationId xmlns:a16="http://schemas.microsoft.com/office/drawing/2014/main" id="{35AB90B3-CA2D-46CD-B2A2-28158CFDFE1B}"/>
              </a:ext>
            </a:extLst>
          </p:cNvPr>
          <p:cNvSpPr>
            <a:spLocks noGrp="1"/>
          </p:cNvSpPr>
          <p:nvPr>
            <p:ph type="title"/>
          </p:nvPr>
        </p:nvSpPr>
        <p:spPr>
          <a:xfrm>
            <a:off x="654379" y="614626"/>
            <a:ext cx="9221141" cy="480131"/>
          </a:xfrm>
        </p:spPr>
        <p:txBody>
          <a:bodyPr/>
          <a:lstStyle/>
          <a:p>
            <a:r>
              <a:rPr lang="de-DE" b="1"/>
              <a:t>Die Themenfelder in denen wir arbeiten sind vielfältig</a:t>
            </a:r>
          </a:p>
        </p:txBody>
      </p:sp>
      <p:sp>
        <p:nvSpPr>
          <p:cNvPr id="26" name="Rechteck 25">
            <a:extLst>
              <a:ext uri="{FF2B5EF4-FFF2-40B4-BE49-F238E27FC236}">
                <a16:creationId xmlns:a16="http://schemas.microsoft.com/office/drawing/2014/main" id="{58E04E93-1545-4778-9F47-EFE4F2AB910F}"/>
              </a:ext>
            </a:extLst>
          </p:cNvPr>
          <p:cNvSpPr/>
          <p:nvPr/>
        </p:nvSpPr>
        <p:spPr>
          <a:xfrm>
            <a:off x="407987" y="2513235"/>
            <a:ext cx="1326704" cy="12281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hteck 15">
            <a:extLst>
              <a:ext uri="{FF2B5EF4-FFF2-40B4-BE49-F238E27FC236}">
                <a16:creationId xmlns:a16="http://schemas.microsoft.com/office/drawing/2014/main" id="{1630706D-7D17-4FDC-AFCF-BBB88EE4A8D6}"/>
              </a:ext>
            </a:extLst>
          </p:cNvPr>
          <p:cNvSpPr/>
          <p:nvPr/>
        </p:nvSpPr>
        <p:spPr>
          <a:xfrm>
            <a:off x="3272924" y="3819363"/>
            <a:ext cx="2766954" cy="122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Globale Gesundheit und Soziale Entwicklung</a:t>
            </a:r>
          </a:p>
        </p:txBody>
      </p:sp>
      <p:sp>
        <p:nvSpPr>
          <p:cNvPr id="12" name="Rechteck 11">
            <a:extLst>
              <a:ext uri="{FF2B5EF4-FFF2-40B4-BE49-F238E27FC236}">
                <a16:creationId xmlns:a16="http://schemas.microsoft.com/office/drawing/2014/main" id="{031A0DC2-33A9-4A59-806C-3DFAEC5B5B97}"/>
              </a:ext>
            </a:extLst>
          </p:cNvPr>
          <p:cNvSpPr/>
          <p:nvPr/>
        </p:nvSpPr>
        <p:spPr>
          <a:xfrm>
            <a:off x="6164791" y="3808652"/>
            <a:ext cx="1326704" cy="1228198"/>
          </a:xfrm>
          <a:prstGeom prst="rect">
            <a:avLst/>
          </a:prstGeom>
          <a:blipFill>
            <a:blip r:embed="rId1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hteck 26">
            <a:extLst>
              <a:ext uri="{FF2B5EF4-FFF2-40B4-BE49-F238E27FC236}">
                <a16:creationId xmlns:a16="http://schemas.microsoft.com/office/drawing/2014/main" id="{F4CAA167-BED2-40E3-9D8D-28ECF496DAF3}"/>
              </a:ext>
            </a:extLst>
          </p:cNvPr>
          <p:cNvSpPr/>
          <p:nvPr/>
        </p:nvSpPr>
        <p:spPr>
          <a:xfrm>
            <a:off x="9042869" y="5147957"/>
            <a:ext cx="2756145" cy="1228198"/>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a:ea typeface="+mn-ea"/>
                <a:cs typeface="+mn-cs"/>
              </a:rPr>
              <a:t>Digitalisierung</a:t>
            </a:r>
          </a:p>
        </p:txBody>
      </p:sp>
      <p:sp>
        <p:nvSpPr>
          <p:cNvPr id="28" name="Rechteck 27">
            <a:extLst>
              <a:ext uri="{FF2B5EF4-FFF2-40B4-BE49-F238E27FC236}">
                <a16:creationId xmlns:a16="http://schemas.microsoft.com/office/drawing/2014/main" id="{E957CDD5-4CF7-4FEC-8CB0-1B10EB1216EE}"/>
              </a:ext>
            </a:extLst>
          </p:cNvPr>
          <p:cNvSpPr/>
          <p:nvPr/>
        </p:nvSpPr>
        <p:spPr>
          <a:xfrm>
            <a:off x="10472310" y="3808652"/>
            <a:ext cx="1326704" cy="12281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hteck 29">
            <a:extLst>
              <a:ext uri="{FF2B5EF4-FFF2-40B4-BE49-F238E27FC236}">
                <a16:creationId xmlns:a16="http://schemas.microsoft.com/office/drawing/2014/main" id="{7C4BDB47-BFFC-451F-A9A5-48AEF6057151}"/>
              </a:ext>
            </a:extLst>
          </p:cNvPr>
          <p:cNvSpPr/>
          <p:nvPr/>
        </p:nvSpPr>
        <p:spPr>
          <a:xfrm>
            <a:off x="439010" y="5155725"/>
            <a:ext cx="1326704" cy="12281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7976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46F9A4-7E7A-4288-9A5D-27FB8BBC6BDB}"/>
              </a:ext>
            </a:extLst>
          </p:cNvPr>
          <p:cNvPicPr>
            <a:picLocks noChangeAspect="1"/>
          </p:cNvPicPr>
          <p:nvPr/>
        </p:nvPicPr>
        <p:blipFill>
          <a:blip r:embed="rId3"/>
          <a:stretch>
            <a:fillRect/>
          </a:stretch>
        </p:blipFill>
        <p:spPr>
          <a:xfrm>
            <a:off x="699820" y="780451"/>
            <a:ext cx="10383512" cy="5792969"/>
          </a:xfrm>
          <a:prstGeom prst="rect">
            <a:avLst/>
          </a:prstGeom>
        </p:spPr>
      </p:pic>
      <p:sp>
        <p:nvSpPr>
          <p:cNvPr id="2" name="Fußzeilenplatzhalt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Impact mit Informatik, Mannheimer Informatik-Kolloquium</a:t>
            </a:r>
            <a:endParaRPr kumimoji="0" lang="en-US" sz="900" b="0" i="0" u="none" strike="noStrike" kern="1200" cap="none" spc="5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6" name="Rechteck 1">
            <a:extLst>
              <a:ext uri="{FF2B5EF4-FFF2-40B4-BE49-F238E27FC236}">
                <a16:creationId xmlns:a16="http://schemas.microsoft.com/office/drawing/2014/main" id="{6A8BE3D9-564A-4F96-87A0-91FF94F69323}"/>
              </a:ext>
            </a:extLst>
          </p:cNvPr>
          <p:cNvSpPr/>
          <p:nvPr/>
        </p:nvSpPr>
        <p:spPr>
          <a:xfrm rot="10800000">
            <a:off x="7863840" y="-13507"/>
            <a:ext cx="4333492" cy="2025186"/>
          </a:xfrm>
          <a:custGeom>
            <a:avLst/>
            <a:gdLst>
              <a:gd name="connsiteX0" fmla="*/ 0 w 7600950"/>
              <a:gd name="connsiteY0" fmla="*/ 0 h 3676650"/>
              <a:gd name="connsiteX1" fmla="*/ 7600950 w 7600950"/>
              <a:gd name="connsiteY1" fmla="*/ 0 h 3676650"/>
              <a:gd name="connsiteX2" fmla="*/ 7600950 w 7600950"/>
              <a:gd name="connsiteY2" fmla="*/ 3676650 h 3676650"/>
              <a:gd name="connsiteX3" fmla="*/ 0 w 7600950"/>
              <a:gd name="connsiteY3" fmla="*/ 3676650 h 3676650"/>
              <a:gd name="connsiteX4" fmla="*/ 0 w 7600950"/>
              <a:gd name="connsiteY4" fmla="*/ 0 h 3676650"/>
              <a:gd name="connsiteX0" fmla="*/ 0 w 7600950"/>
              <a:gd name="connsiteY0" fmla="*/ 0 h 3676650"/>
              <a:gd name="connsiteX1" fmla="*/ 3448050 w 7600950"/>
              <a:gd name="connsiteY1" fmla="*/ 876300 h 3676650"/>
              <a:gd name="connsiteX2" fmla="*/ 7600950 w 7600950"/>
              <a:gd name="connsiteY2" fmla="*/ 3676650 h 3676650"/>
              <a:gd name="connsiteX3" fmla="*/ 0 w 7600950"/>
              <a:gd name="connsiteY3" fmla="*/ 3676650 h 3676650"/>
              <a:gd name="connsiteX4" fmla="*/ 0 w 7600950"/>
              <a:gd name="connsiteY4" fmla="*/ 0 h 3676650"/>
              <a:gd name="connsiteX0" fmla="*/ 0 w 7610475"/>
              <a:gd name="connsiteY0" fmla="*/ 647700 h 2800350"/>
              <a:gd name="connsiteX1" fmla="*/ 3457575 w 7610475"/>
              <a:gd name="connsiteY1" fmla="*/ 0 h 2800350"/>
              <a:gd name="connsiteX2" fmla="*/ 7610475 w 7610475"/>
              <a:gd name="connsiteY2" fmla="*/ 2800350 h 2800350"/>
              <a:gd name="connsiteX3" fmla="*/ 9525 w 7610475"/>
              <a:gd name="connsiteY3" fmla="*/ 2800350 h 2800350"/>
              <a:gd name="connsiteX4" fmla="*/ 0 w 7610475"/>
              <a:gd name="connsiteY4" fmla="*/ 647700 h 2800350"/>
              <a:gd name="connsiteX0" fmla="*/ 0 w 7610475"/>
              <a:gd name="connsiteY0" fmla="*/ 857250 h 3009900"/>
              <a:gd name="connsiteX1" fmla="*/ 2095500 w 7610475"/>
              <a:gd name="connsiteY1" fmla="*/ 0 h 3009900"/>
              <a:gd name="connsiteX2" fmla="*/ 7610475 w 7610475"/>
              <a:gd name="connsiteY2" fmla="*/ 3009900 h 3009900"/>
              <a:gd name="connsiteX3" fmla="*/ 9525 w 7610475"/>
              <a:gd name="connsiteY3" fmla="*/ 3009900 h 3009900"/>
              <a:gd name="connsiteX4" fmla="*/ 0 w 7610475"/>
              <a:gd name="connsiteY4" fmla="*/ 857250 h 3009900"/>
              <a:gd name="connsiteX0" fmla="*/ 0 w 7610475"/>
              <a:gd name="connsiteY0" fmla="*/ 771525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771525 h 2924175"/>
              <a:gd name="connsiteX0" fmla="*/ 0 w 7610475"/>
              <a:gd name="connsiteY0" fmla="*/ 1447800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1447800 h 2924175"/>
              <a:gd name="connsiteX0" fmla="*/ 0 w 7610475"/>
              <a:gd name="connsiteY0" fmla="*/ 981075 h 2457450"/>
              <a:gd name="connsiteX1" fmla="*/ 2019300 w 7610475"/>
              <a:gd name="connsiteY1" fmla="*/ 0 h 2457450"/>
              <a:gd name="connsiteX2" fmla="*/ 7610475 w 7610475"/>
              <a:gd name="connsiteY2" fmla="*/ 2457450 h 2457450"/>
              <a:gd name="connsiteX3" fmla="*/ 9525 w 7610475"/>
              <a:gd name="connsiteY3" fmla="*/ 2457450 h 2457450"/>
              <a:gd name="connsiteX4" fmla="*/ 0 w 7610475"/>
              <a:gd name="connsiteY4" fmla="*/ 981075 h 2457450"/>
              <a:gd name="connsiteX0" fmla="*/ 0 w 8486775"/>
              <a:gd name="connsiteY0" fmla="*/ 981075 h 2476500"/>
              <a:gd name="connsiteX1" fmla="*/ 2019300 w 8486775"/>
              <a:gd name="connsiteY1" fmla="*/ 0 h 2476500"/>
              <a:gd name="connsiteX2" fmla="*/ 8486775 w 8486775"/>
              <a:gd name="connsiteY2" fmla="*/ 2476500 h 2476500"/>
              <a:gd name="connsiteX3" fmla="*/ 9525 w 8486775"/>
              <a:gd name="connsiteY3" fmla="*/ 2457450 h 2476500"/>
              <a:gd name="connsiteX4" fmla="*/ 0 w 8486775"/>
              <a:gd name="connsiteY4" fmla="*/ 981075 h 2476500"/>
              <a:gd name="connsiteX0" fmla="*/ 0 w 8486775"/>
              <a:gd name="connsiteY0" fmla="*/ 1992799 h 3488224"/>
              <a:gd name="connsiteX1" fmla="*/ 1709930 w 8486775"/>
              <a:gd name="connsiteY1" fmla="*/ 0 h 3488224"/>
              <a:gd name="connsiteX2" fmla="*/ 8486775 w 8486775"/>
              <a:gd name="connsiteY2" fmla="*/ 3488224 h 3488224"/>
              <a:gd name="connsiteX3" fmla="*/ 9525 w 8486775"/>
              <a:gd name="connsiteY3" fmla="*/ 3469174 h 3488224"/>
              <a:gd name="connsiteX4" fmla="*/ 0 w 8486775"/>
              <a:gd name="connsiteY4" fmla="*/ 1992799 h 3488224"/>
              <a:gd name="connsiteX0" fmla="*/ 0 w 6638916"/>
              <a:gd name="connsiteY0" fmla="*/ 1992799 h 3479863"/>
              <a:gd name="connsiteX1" fmla="*/ 1709930 w 6638916"/>
              <a:gd name="connsiteY1" fmla="*/ 0 h 3479863"/>
              <a:gd name="connsiteX2" fmla="*/ 6638916 w 6638916"/>
              <a:gd name="connsiteY2" fmla="*/ 3479863 h 3479863"/>
              <a:gd name="connsiteX3" fmla="*/ 9525 w 6638916"/>
              <a:gd name="connsiteY3" fmla="*/ 3469174 h 3479863"/>
              <a:gd name="connsiteX4" fmla="*/ 0 w 6638916"/>
              <a:gd name="connsiteY4" fmla="*/ 1992799 h 3479863"/>
              <a:gd name="connsiteX0" fmla="*/ 0 w 6638916"/>
              <a:gd name="connsiteY0" fmla="*/ 2670069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2670069 h 4157133"/>
              <a:gd name="connsiteX0" fmla="*/ 0 w 6638916"/>
              <a:gd name="connsiteY0" fmla="*/ 872378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872378 h 4157133"/>
              <a:gd name="connsiteX0" fmla="*/ 0 w 6638916"/>
              <a:gd name="connsiteY0" fmla="*/ 1081412 h 4366167"/>
              <a:gd name="connsiteX1" fmla="*/ 1810266 w 6638916"/>
              <a:gd name="connsiteY1" fmla="*/ 0 h 4366167"/>
              <a:gd name="connsiteX2" fmla="*/ 6638916 w 6638916"/>
              <a:gd name="connsiteY2" fmla="*/ 4366167 h 4366167"/>
              <a:gd name="connsiteX3" fmla="*/ 9525 w 6638916"/>
              <a:gd name="connsiteY3" fmla="*/ 4355478 h 4366167"/>
              <a:gd name="connsiteX4" fmla="*/ 0 w 6638916"/>
              <a:gd name="connsiteY4" fmla="*/ 1081412 h 4366167"/>
              <a:gd name="connsiteX0" fmla="*/ 0 w 7401890"/>
              <a:gd name="connsiteY0" fmla="*/ 1520383 h 4366167"/>
              <a:gd name="connsiteX1" fmla="*/ 2573240 w 7401890"/>
              <a:gd name="connsiteY1" fmla="*/ 0 h 4366167"/>
              <a:gd name="connsiteX2" fmla="*/ 7401890 w 7401890"/>
              <a:gd name="connsiteY2" fmla="*/ 4366167 h 4366167"/>
              <a:gd name="connsiteX3" fmla="*/ 772499 w 7401890"/>
              <a:gd name="connsiteY3" fmla="*/ 4355478 h 4366167"/>
              <a:gd name="connsiteX4" fmla="*/ 0 w 7401890"/>
              <a:gd name="connsiteY4" fmla="*/ 1520383 h 4366167"/>
              <a:gd name="connsiteX0" fmla="*/ 0 w 7401890"/>
              <a:gd name="connsiteY0" fmla="*/ 1520383 h 4366167"/>
              <a:gd name="connsiteX1" fmla="*/ 2573240 w 7401890"/>
              <a:gd name="connsiteY1" fmla="*/ 0 h 4366167"/>
              <a:gd name="connsiteX2" fmla="*/ 7401890 w 7401890"/>
              <a:gd name="connsiteY2" fmla="*/ 4366167 h 4366167"/>
              <a:gd name="connsiteX3" fmla="*/ 239463 w 7401890"/>
              <a:gd name="connsiteY3" fmla="*/ 4303220 h 4366167"/>
              <a:gd name="connsiteX4" fmla="*/ 0 w 7401890"/>
              <a:gd name="connsiteY4" fmla="*/ 1520383 h 4366167"/>
              <a:gd name="connsiteX0" fmla="*/ 0 w 7192856"/>
              <a:gd name="connsiteY0" fmla="*/ 1509931 h 4366167"/>
              <a:gd name="connsiteX1" fmla="*/ 2364206 w 7192856"/>
              <a:gd name="connsiteY1" fmla="*/ 0 h 4366167"/>
              <a:gd name="connsiteX2" fmla="*/ 7192856 w 7192856"/>
              <a:gd name="connsiteY2" fmla="*/ 4366167 h 4366167"/>
              <a:gd name="connsiteX3" fmla="*/ 30429 w 7192856"/>
              <a:gd name="connsiteY3" fmla="*/ 4303220 h 4366167"/>
              <a:gd name="connsiteX4" fmla="*/ 0 w 7192856"/>
              <a:gd name="connsiteY4" fmla="*/ 1509931 h 4366167"/>
              <a:gd name="connsiteX0" fmla="*/ 0 w 7192856"/>
              <a:gd name="connsiteY0" fmla="*/ 1509931 h 4313909"/>
              <a:gd name="connsiteX1" fmla="*/ 2364206 w 7192856"/>
              <a:gd name="connsiteY1" fmla="*/ 0 h 4313909"/>
              <a:gd name="connsiteX2" fmla="*/ 7192856 w 7192856"/>
              <a:gd name="connsiteY2" fmla="*/ 4313909 h 4313909"/>
              <a:gd name="connsiteX3" fmla="*/ 30429 w 7192856"/>
              <a:gd name="connsiteY3" fmla="*/ 4303220 h 4313909"/>
              <a:gd name="connsiteX4" fmla="*/ 0 w 7192856"/>
              <a:gd name="connsiteY4" fmla="*/ 1509931 h 4313909"/>
              <a:gd name="connsiteX0" fmla="*/ 0 w 6450786"/>
              <a:gd name="connsiteY0" fmla="*/ 1509931 h 4303220"/>
              <a:gd name="connsiteX1" fmla="*/ 2364206 w 6450786"/>
              <a:gd name="connsiteY1" fmla="*/ 0 h 4303220"/>
              <a:gd name="connsiteX2" fmla="*/ 6450786 w 6450786"/>
              <a:gd name="connsiteY2" fmla="*/ 3665904 h 4303220"/>
              <a:gd name="connsiteX3" fmla="*/ 30429 w 6450786"/>
              <a:gd name="connsiteY3" fmla="*/ 4303220 h 4303220"/>
              <a:gd name="connsiteX4" fmla="*/ 0 w 6450786"/>
              <a:gd name="connsiteY4" fmla="*/ 1509931 h 4303220"/>
              <a:gd name="connsiteX0" fmla="*/ 0 w 6450786"/>
              <a:gd name="connsiteY0" fmla="*/ 1509931 h 3665904"/>
              <a:gd name="connsiteX1" fmla="*/ 2364206 w 6450786"/>
              <a:gd name="connsiteY1" fmla="*/ 0 h 3665904"/>
              <a:gd name="connsiteX2" fmla="*/ 6450786 w 6450786"/>
              <a:gd name="connsiteY2" fmla="*/ 3665904 h 3665904"/>
              <a:gd name="connsiteX3" fmla="*/ 19977 w 6450786"/>
              <a:gd name="connsiteY3" fmla="*/ 3383471 h 3665904"/>
              <a:gd name="connsiteX4" fmla="*/ 0 w 6450786"/>
              <a:gd name="connsiteY4" fmla="*/ 1509931 h 3665904"/>
              <a:gd name="connsiteX0" fmla="*/ 926 w 6451712"/>
              <a:gd name="connsiteY0" fmla="*/ 1509931 h 3686570"/>
              <a:gd name="connsiteX1" fmla="*/ 2365132 w 6451712"/>
              <a:gd name="connsiteY1" fmla="*/ 0 h 3686570"/>
              <a:gd name="connsiteX2" fmla="*/ 6451712 w 6451712"/>
              <a:gd name="connsiteY2" fmla="*/ 3665904 h 3686570"/>
              <a:gd name="connsiteX3" fmla="*/ 0 w 6451712"/>
              <a:gd name="connsiteY3" fmla="*/ 3686570 h 3686570"/>
              <a:gd name="connsiteX4" fmla="*/ 926 w 6451712"/>
              <a:gd name="connsiteY4" fmla="*/ 1509931 h 3686570"/>
              <a:gd name="connsiteX0" fmla="*/ 926 w 6451712"/>
              <a:gd name="connsiteY0" fmla="*/ 1050056 h 3226695"/>
              <a:gd name="connsiteX1" fmla="*/ 2887717 w 6451712"/>
              <a:gd name="connsiteY1" fmla="*/ 0 h 3226695"/>
              <a:gd name="connsiteX2" fmla="*/ 6451712 w 6451712"/>
              <a:gd name="connsiteY2" fmla="*/ 3206029 h 3226695"/>
              <a:gd name="connsiteX3" fmla="*/ 0 w 6451712"/>
              <a:gd name="connsiteY3" fmla="*/ 3226695 h 3226695"/>
              <a:gd name="connsiteX4" fmla="*/ 926 w 6451712"/>
              <a:gd name="connsiteY4" fmla="*/ 1050056 h 3226695"/>
              <a:gd name="connsiteX0" fmla="*/ 6 w 6461244"/>
              <a:gd name="connsiteY0" fmla="*/ 1353155 h 3226695"/>
              <a:gd name="connsiteX1" fmla="*/ 2897249 w 6461244"/>
              <a:gd name="connsiteY1" fmla="*/ 0 h 3226695"/>
              <a:gd name="connsiteX2" fmla="*/ 6461244 w 6461244"/>
              <a:gd name="connsiteY2" fmla="*/ 3206029 h 3226695"/>
              <a:gd name="connsiteX3" fmla="*/ 9532 w 6461244"/>
              <a:gd name="connsiteY3" fmla="*/ 3226695 h 3226695"/>
              <a:gd name="connsiteX4" fmla="*/ 6 w 6461244"/>
              <a:gd name="connsiteY4" fmla="*/ 1353155 h 3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244" h="3226695">
                <a:moveTo>
                  <a:pt x="6" y="1353155"/>
                </a:moveTo>
                <a:lnTo>
                  <a:pt x="2897249" y="0"/>
                </a:lnTo>
                <a:lnTo>
                  <a:pt x="6461244" y="3206029"/>
                </a:lnTo>
                <a:lnTo>
                  <a:pt x="9532" y="3226695"/>
                </a:lnTo>
                <a:cubicBezTo>
                  <a:pt x="9841" y="2501149"/>
                  <a:pt x="-303" y="2078701"/>
                  <a:pt x="6" y="1353155"/>
                </a:cubicBezTo>
                <a:close/>
              </a:path>
            </a:pathLst>
          </a:cu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itel 6">
            <a:extLst>
              <a:ext uri="{FF2B5EF4-FFF2-40B4-BE49-F238E27FC236}">
                <a16:creationId xmlns:a16="http://schemas.microsoft.com/office/drawing/2014/main" id="{2009A980-1C1D-4CFF-8AB6-1A84895054B6}"/>
              </a:ext>
            </a:extLst>
          </p:cNvPr>
          <p:cNvSpPr txBox="1">
            <a:spLocks/>
          </p:cNvSpPr>
          <p:nvPr/>
        </p:nvSpPr>
        <p:spPr>
          <a:xfrm>
            <a:off x="684859" y="434286"/>
            <a:ext cx="10992474" cy="480131"/>
          </a:xfrm>
          <a:prstGeom prst="rect">
            <a:avLst/>
          </a:prstGeom>
        </p:spPr>
        <p:txBody>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prstClr val="black"/>
                </a:solidFill>
                <a:effectLst/>
                <a:uLnTx/>
                <a:uFillTx/>
                <a:latin typeface="Arial"/>
                <a:ea typeface="+mj-ea"/>
                <a:cs typeface="+mj-cs"/>
              </a:rPr>
              <a:t> Unser Organigramm auf einen Blick… </a:t>
            </a:r>
          </a:p>
        </p:txBody>
      </p:sp>
      <p:sp>
        <p:nvSpPr>
          <p:cNvPr id="5" name="Rectangle 4">
            <a:extLst>
              <a:ext uri="{FF2B5EF4-FFF2-40B4-BE49-F238E27FC236}">
                <a16:creationId xmlns:a16="http://schemas.microsoft.com/office/drawing/2014/main" id="{B31E6F70-2895-45C8-A055-F2BC8F289275}"/>
              </a:ext>
            </a:extLst>
          </p:cNvPr>
          <p:cNvSpPr/>
          <p:nvPr/>
        </p:nvSpPr>
        <p:spPr>
          <a:xfrm>
            <a:off x="7280642" y="6318805"/>
            <a:ext cx="4729308" cy="369332"/>
          </a:xfrm>
          <a:prstGeom prst="rect">
            <a:avLst/>
          </a:prstGeom>
        </p:spPr>
        <p:txBody>
          <a:bodyPr wrap="none">
            <a:spAutoFit/>
          </a:bodyPr>
          <a:lstStyle/>
          <a:p>
            <a:r>
              <a:rPr lang="en-GB" dirty="0">
                <a:hlinkClick r:id="rId5"/>
              </a:rPr>
              <a:t>https://www.giz.de/de/ueber_die_giz/279.html</a:t>
            </a:r>
            <a:r>
              <a:rPr lang="en-GB" dirty="0"/>
              <a:t> </a:t>
            </a:r>
          </a:p>
        </p:txBody>
      </p:sp>
      <p:sp>
        <p:nvSpPr>
          <p:cNvPr id="8" name="Oval 7">
            <a:extLst>
              <a:ext uri="{FF2B5EF4-FFF2-40B4-BE49-F238E27FC236}">
                <a16:creationId xmlns:a16="http://schemas.microsoft.com/office/drawing/2014/main" id="{42181279-D601-4119-A63D-C0ED398705C3}"/>
              </a:ext>
            </a:extLst>
          </p:cNvPr>
          <p:cNvSpPr/>
          <p:nvPr/>
        </p:nvSpPr>
        <p:spPr>
          <a:xfrm>
            <a:off x="2512090" y="4057538"/>
            <a:ext cx="924448" cy="480131"/>
          </a:xfrm>
          <a:prstGeom prst="ellipse">
            <a:avLst/>
          </a:prstGeom>
          <a:solidFill>
            <a:srgbClr val="FDC400">
              <a:alpha val="20000"/>
            </a:srgb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accent3"/>
              </a:solidFill>
            </a:endParaRPr>
          </a:p>
        </p:txBody>
      </p:sp>
      <p:sp>
        <p:nvSpPr>
          <p:cNvPr id="10" name="Rectangle 9">
            <a:extLst>
              <a:ext uri="{FF2B5EF4-FFF2-40B4-BE49-F238E27FC236}">
                <a16:creationId xmlns:a16="http://schemas.microsoft.com/office/drawing/2014/main" id="{AE3AEB51-B8BB-4F7D-A312-5A65C05E4B2A}"/>
              </a:ext>
            </a:extLst>
          </p:cNvPr>
          <p:cNvSpPr/>
          <p:nvPr/>
        </p:nvSpPr>
        <p:spPr>
          <a:xfrm>
            <a:off x="5456255" y="1215851"/>
            <a:ext cx="2260879" cy="552659"/>
          </a:xfrm>
          <a:prstGeom prst="rect">
            <a:avLst/>
          </a:prstGeom>
          <a:solidFill>
            <a:srgbClr val="FDC400">
              <a:alpha val="20000"/>
            </a:srgb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err="1">
                <a:solidFill>
                  <a:schemeClr val="accent3"/>
                </a:solidFill>
              </a:rPr>
              <a:t>Wir</a:t>
            </a:r>
            <a:r>
              <a:rPr lang="en-GB" dirty="0">
                <a:solidFill>
                  <a:schemeClr val="accent3"/>
                </a:solidFill>
              </a:rPr>
              <a:t> </a:t>
            </a:r>
            <a:r>
              <a:rPr lang="en-GB" dirty="0" err="1">
                <a:solidFill>
                  <a:schemeClr val="accent3"/>
                </a:solidFill>
              </a:rPr>
              <a:t>sind</a:t>
            </a:r>
            <a:r>
              <a:rPr lang="en-GB" dirty="0">
                <a:solidFill>
                  <a:schemeClr val="accent3"/>
                </a:solidFill>
              </a:rPr>
              <a:t> </a:t>
            </a:r>
            <a:r>
              <a:rPr lang="en-GB" dirty="0" err="1">
                <a:solidFill>
                  <a:schemeClr val="accent3"/>
                </a:solidFill>
              </a:rPr>
              <a:t>hier</a:t>
            </a:r>
            <a:r>
              <a:rPr lang="en-GB" dirty="0">
                <a:solidFill>
                  <a:schemeClr val="accent3"/>
                </a:solidFill>
              </a:rPr>
              <a:t>!</a:t>
            </a:r>
          </a:p>
        </p:txBody>
      </p:sp>
      <p:cxnSp>
        <p:nvCxnSpPr>
          <p:cNvPr id="13" name="Straight Arrow Connector 12">
            <a:extLst>
              <a:ext uri="{FF2B5EF4-FFF2-40B4-BE49-F238E27FC236}">
                <a16:creationId xmlns:a16="http://schemas.microsoft.com/office/drawing/2014/main" id="{1218C09C-CC6C-4C99-8501-AACD180692E0}"/>
              </a:ext>
            </a:extLst>
          </p:cNvPr>
          <p:cNvCxnSpPr>
            <a:stCxn id="10" idx="2"/>
            <a:endCxn id="8" idx="7"/>
          </p:cNvCxnSpPr>
          <p:nvPr/>
        </p:nvCxnSpPr>
        <p:spPr>
          <a:xfrm flipH="1">
            <a:off x="3301156" y="1768510"/>
            <a:ext cx="3285539" cy="2359342"/>
          </a:xfrm>
          <a:prstGeom prst="straightConnector1">
            <a:avLst/>
          </a:prstGeom>
          <a:ln w="28575">
            <a:solidFill>
              <a:schemeClr val="accent3"/>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D338889E-26B2-4D24-8D29-ED181D4E4388}"/>
              </a:ext>
            </a:extLst>
          </p:cNvPr>
          <p:cNvSpPr>
            <a:spLocks noGrp="1"/>
          </p:cNvSpPr>
          <p:nvPr>
            <p:ph type="dt" sz="half" idx="11"/>
          </p:nvPr>
        </p:nvSpPr>
        <p:spPr/>
        <p:txBody>
          <a:bodyPr/>
          <a:lstStyle/>
          <a:p>
            <a:r>
              <a:rPr lang="en-US"/>
              <a:t>12/01/2022</a:t>
            </a:r>
            <a:endParaRPr lang="de-DE"/>
          </a:p>
        </p:txBody>
      </p:sp>
    </p:spTree>
    <p:extLst>
      <p:ext uri="{BB962C8B-B14F-4D97-AF65-F5344CB8AC3E}">
        <p14:creationId xmlns:p14="http://schemas.microsoft.com/office/powerpoint/2010/main" val="1884873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F6611F0-44CF-4C8C-BBAF-14780CEE72ED}"/>
              </a:ext>
            </a:extLst>
          </p:cNvPr>
          <p:cNvSpPr>
            <a:spLocks noGrp="1"/>
          </p:cNvSpPr>
          <p:nvPr>
            <p:ph type="body" sz="quarter" idx="13"/>
          </p:nvPr>
        </p:nvSpPr>
        <p:spPr/>
        <p:txBody>
          <a:bodyPr/>
          <a:lstStyle/>
          <a:p>
            <a:pPr marL="342900" indent="-342900" fontAlgn="auto">
              <a:spcAft>
                <a:spcPts val="0"/>
              </a:spcAft>
            </a:pPr>
            <a:r>
              <a:rPr lang="en-GB" b="1" dirty="0"/>
              <a:t>Bi-</a:t>
            </a:r>
            <a:r>
              <a:rPr lang="en-GB" b="1" dirty="0" err="1"/>
              <a:t>Laterale</a:t>
            </a:r>
            <a:r>
              <a:rPr lang="en-GB" b="1" dirty="0"/>
              <a:t> </a:t>
            </a:r>
            <a:r>
              <a:rPr lang="en-GB" b="1" dirty="0" err="1"/>
              <a:t>Vorhaben</a:t>
            </a:r>
            <a:r>
              <a:rPr lang="en-GB" b="1" dirty="0"/>
              <a:t> (</a:t>
            </a:r>
            <a:r>
              <a:rPr lang="en-GB" b="1" dirty="0" err="1"/>
              <a:t>mit</a:t>
            </a:r>
            <a:r>
              <a:rPr lang="en-GB" b="1" dirty="0"/>
              <a:t> </a:t>
            </a:r>
            <a:r>
              <a:rPr lang="en-GB" b="1" dirty="0" err="1"/>
              <a:t>Partnerländern</a:t>
            </a:r>
            <a:r>
              <a:rPr lang="en-GB" b="1" dirty="0"/>
              <a:t>):</a:t>
            </a:r>
          </a:p>
          <a:p>
            <a:pPr marL="702900" lvl="1" indent="-342900" fontAlgn="auto">
              <a:spcAft>
                <a:spcPts val="0"/>
              </a:spcAft>
              <a:buFont typeface="+mj-lt"/>
              <a:buAutoNum type="arabicPeriod"/>
            </a:pPr>
            <a:r>
              <a:rPr lang="en-GB" dirty="0" err="1"/>
              <a:t>Bundesregierung</a:t>
            </a:r>
            <a:r>
              <a:rPr lang="en-GB" dirty="0"/>
              <a:t> (BMZ) und </a:t>
            </a:r>
            <a:r>
              <a:rPr lang="en-GB" dirty="0" err="1"/>
              <a:t>Regierung</a:t>
            </a:r>
            <a:r>
              <a:rPr lang="en-GB" dirty="0"/>
              <a:t> des </a:t>
            </a:r>
            <a:r>
              <a:rPr lang="en-GB" dirty="0" err="1"/>
              <a:t>Partnerlandes</a:t>
            </a:r>
            <a:r>
              <a:rPr lang="en-GB" dirty="0"/>
              <a:t> </a:t>
            </a:r>
            <a:r>
              <a:rPr lang="en-GB" dirty="0" err="1"/>
              <a:t>vereinbaren</a:t>
            </a:r>
            <a:r>
              <a:rPr lang="en-GB" dirty="0"/>
              <a:t> </a:t>
            </a:r>
            <a:r>
              <a:rPr lang="en-GB" dirty="0" err="1"/>
              <a:t>Entwicklungsziele</a:t>
            </a:r>
            <a:r>
              <a:rPr lang="en-GB" dirty="0"/>
              <a:t> und </a:t>
            </a:r>
            <a:r>
              <a:rPr lang="en-GB" dirty="0" err="1"/>
              <a:t>Schwerpunktsektoren</a:t>
            </a:r>
            <a:endParaRPr lang="en-GB" dirty="0"/>
          </a:p>
          <a:p>
            <a:pPr marL="702900" lvl="1" indent="-342900" fontAlgn="auto">
              <a:spcAft>
                <a:spcPts val="0"/>
              </a:spcAft>
              <a:buFont typeface="+mj-lt"/>
              <a:buAutoNum type="arabicPeriod"/>
            </a:pPr>
            <a:r>
              <a:rPr lang="en-GB" dirty="0"/>
              <a:t>GIZ </a:t>
            </a:r>
            <a:r>
              <a:rPr lang="en-GB" dirty="0" err="1"/>
              <a:t>erarbeitet</a:t>
            </a:r>
            <a:r>
              <a:rPr lang="en-GB" dirty="0"/>
              <a:t> </a:t>
            </a:r>
            <a:r>
              <a:rPr lang="en-GB" dirty="0" err="1"/>
              <a:t>Projektvorschläge</a:t>
            </a:r>
            <a:r>
              <a:rPr lang="en-GB" dirty="0"/>
              <a:t> </a:t>
            </a:r>
            <a:r>
              <a:rPr lang="en-GB" dirty="0" err="1"/>
              <a:t>mit</a:t>
            </a:r>
            <a:r>
              <a:rPr lang="en-GB" dirty="0"/>
              <a:t> BMZ und </a:t>
            </a:r>
            <a:r>
              <a:rPr lang="en-GB" dirty="0" err="1"/>
              <a:t>Partnerländern</a:t>
            </a:r>
            <a:endParaRPr lang="en-GB" dirty="0"/>
          </a:p>
          <a:p>
            <a:pPr marL="702900" lvl="1" indent="-342900" fontAlgn="auto">
              <a:spcAft>
                <a:spcPts val="0"/>
              </a:spcAft>
              <a:buFont typeface="+mj-lt"/>
              <a:buAutoNum type="arabicPeriod"/>
            </a:pPr>
            <a:r>
              <a:rPr lang="en-GB" dirty="0"/>
              <a:t>BMZ </a:t>
            </a:r>
            <a:r>
              <a:rPr lang="en-GB" dirty="0" err="1"/>
              <a:t>beauftragt</a:t>
            </a:r>
            <a:r>
              <a:rPr lang="en-GB" dirty="0"/>
              <a:t> </a:t>
            </a:r>
            <a:r>
              <a:rPr lang="en-GB" dirty="0" err="1"/>
              <a:t>Projekte</a:t>
            </a:r>
            <a:endParaRPr lang="en-GB" dirty="0"/>
          </a:p>
          <a:p>
            <a:pPr marL="702900" lvl="1" indent="-342900" fontAlgn="auto">
              <a:spcAft>
                <a:spcPts val="0"/>
              </a:spcAft>
              <a:buFont typeface="+mj-lt"/>
              <a:buAutoNum type="arabicPeriod"/>
            </a:pPr>
            <a:r>
              <a:rPr lang="en-GB" dirty="0"/>
              <a:t>GIZ </a:t>
            </a:r>
            <a:r>
              <a:rPr lang="en-GB" dirty="0" err="1"/>
              <a:t>führt</a:t>
            </a:r>
            <a:r>
              <a:rPr lang="en-GB" dirty="0"/>
              <a:t> </a:t>
            </a:r>
            <a:r>
              <a:rPr lang="en-GB" dirty="0" err="1"/>
              <a:t>aus</a:t>
            </a:r>
            <a:r>
              <a:rPr lang="en-GB" dirty="0"/>
              <a:t> (</a:t>
            </a:r>
            <a:r>
              <a:rPr lang="en-GB" dirty="0" err="1"/>
              <a:t>Ausschreibungen</a:t>
            </a:r>
            <a:r>
              <a:rPr lang="en-GB" dirty="0"/>
              <a:t> </a:t>
            </a:r>
            <a:r>
              <a:rPr lang="en-GB" dirty="0" err="1"/>
              <a:t>nach</a:t>
            </a:r>
            <a:r>
              <a:rPr lang="en-GB" dirty="0"/>
              <a:t> </a:t>
            </a:r>
            <a:r>
              <a:rPr lang="en-GB" dirty="0" err="1"/>
              <a:t>Vergabequote</a:t>
            </a:r>
            <a:r>
              <a:rPr lang="en-GB" dirty="0"/>
              <a:t>)</a:t>
            </a:r>
          </a:p>
          <a:p>
            <a:pPr marL="342900" indent="-342900" fontAlgn="auto">
              <a:spcAft>
                <a:spcPts val="0"/>
              </a:spcAft>
            </a:pPr>
            <a:endParaRPr lang="en-GB" b="1" dirty="0"/>
          </a:p>
          <a:p>
            <a:pPr marL="342900" indent="-342900" fontAlgn="auto">
              <a:spcAft>
                <a:spcPts val="0"/>
              </a:spcAft>
            </a:pPr>
            <a:r>
              <a:rPr lang="en-GB" b="1" dirty="0" err="1"/>
              <a:t>Globale</a:t>
            </a:r>
            <a:r>
              <a:rPr lang="en-GB" b="1" dirty="0"/>
              <a:t> </a:t>
            </a:r>
            <a:r>
              <a:rPr lang="en-GB" b="1" dirty="0" err="1"/>
              <a:t>Vorhaben</a:t>
            </a:r>
            <a:r>
              <a:rPr lang="en-GB" b="1" dirty="0"/>
              <a:t> (</a:t>
            </a:r>
            <a:r>
              <a:rPr lang="en-GB" b="1" dirty="0" err="1"/>
              <a:t>Standort</a:t>
            </a:r>
            <a:r>
              <a:rPr lang="en-GB" b="1" dirty="0"/>
              <a:t> Bonn): </a:t>
            </a:r>
          </a:p>
          <a:p>
            <a:pPr marL="584194" lvl="1" indent="-342900">
              <a:buFont typeface="Arial" panose="020B0604020202020204" pitchFamily="34" charset="0"/>
              <a:buChar char="•"/>
            </a:pPr>
            <a:r>
              <a:rPr lang="en-GB" dirty="0" err="1"/>
              <a:t>Länderübergreifende</a:t>
            </a:r>
            <a:r>
              <a:rPr lang="en-GB" dirty="0"/>
              <a:t> </a:t>
            </a:r>
            <a:r>
              <a:rPr lang="en-GB" dirty="0" err="1"/>
              <a:t>Projekte</a:t>
            </a:r>
            <a:r>
              <a:rPr lang="en-GB" dirty="0"/>
              <a:t>, </a:t>
            </a:r>
            <a:r>
              <a:rPr lang="en-GB" dirty="0" err="1"/>
              <a:t>z.B</a:t>
            </a:r>
            <a:r>
              <a:rPr lang="en-GB" dirty="0"/>
              <a:t>. openIMIS</a:t>
            </a:r>
          </a:p>
          <a:p>
            <a:pPr marL="342900" indent="-342900" fontAlgn="auto">
              <a:spcAft>
                <a:spcPts val="0"/>
              </a:spcAft>
            </a:pPr>
            <a:endParaRPr lang="en-GB" b="1" dirty="0"/>
          </a:p>
          <a:p>
            <a:pPr marL="342900" indent="-342900" fontAlgn="auto">
              <a:spcAft>
                <a:spcPts val="0"/>
              </a:spcAft>
            </a:pPr>
            <a:r>
              <a:rPr lang="en-GB" b="1" dirty="0" err="1"/>
              <a:t>Fachkonzeption</a:t>
            </a:r>
            <a:r>
              <a:rPr lang="en-GB" b="1" dirty="0"/>
              <a:t> (</a:t>
            </a:r>
            <a:r>
              <a:rPr lang="en-GB" b="1" dirty="0" err="1"/>
              <a:t>Standort</a:t>
            </a:r>
            <a:r>
              <a:rPr lang="en-GB" b="1" dirty="0"/>
              <a:t> Eschborn): </a:t>
            </a:r>
          </a:p>
          <a:p>
            <a:pPr marL="584194" lvl="1" indent="-342900">
              <a:buFont typeface="Arial" panose="020B0604020202020204" pitchFamily="34" charset="0"/>
              <a:buChar char="•"/>
            </a:pPr>
            <a:r>
              <a:rPr lang="en-GB" dirty="0" err="1"/>
              <a:t>Konzeptionelle</a:t>
            </a:r>
            <a:r>
              <a:rPr lang="en-GB" dirty="0"/>
              <a:t> </a:t>
            </a:r>
            <a:r>
              <a:rPr lang="en-GB" dirty="0" err="1"/>
              <a:t>Unterstützung</a:t>
            </a:r>
            <a:r>
              <a:rPr lang="en-GB" dirty="0"/>
              <a:t> der </a:t>
            </a:r>
            <a:r>
              <a:rPr lang="en-GB" dirty="0" err="1"/>
              <a:t>Projekte</a:t>
            </a:r>
            <a:endParaRPr lang="en-GB" dirty="0"/>
          </a:p>
          <a:p>
            <a:pPr marL="342900" indent="-342900" fontAlgn="auto">
              <a:spcAft>
                <a:spcPts val="0"/>
              </a:spcAft>
            </a:pPr>
            <a:endParaRPr lang="en-GB" b="1" dirty="0"/>
          </a:p>
          <a:p>
            <a:pPr marL="342900" indent="-342900" fontAlgn="auto">
              <a:spcAft>
                <a:spcPts val="0"/>
              </a:spcAft>
            </a:pPr>
            <a:r>
              <a:rPr lang="en-GB" b="1" dirty="0" err="1"/>
              <a:t>Weitere</a:t>
            </a:r>
            <a:r>
              <a:rPr lang="en-GB" b="1" dirty="0"/>
              <a:t> </a:t>
            </a:r>
            <a:r>
              <a:rPr lang="en-GB" b="1" dirty="0" err="1"/>
              <a:t>Organisationen</a:t>
            </a:r>
            <a:r>
              <a:rPr lang="en-GB" b="1" dirty="0"/>
              <a:t>: </a:t>
            </a:r>
          </a:p>
          <a:p>
            <a:pPr marL="584194" lvl="1" indent="-342900">
              <a:buFont typeface="Arial" panose="020B0604020202020204" pitchFamily="34" charset="0"/>
              <a:buChar char="•"/>
            </a:pPr>
            <a:r>
              <a:rPr lang="en-GB" dirty="0" err="1"/>
              <a:t>z.B</a:t>
            </a:r>
            <a:r>
              <a:rPr lang="en-GB" dirty="0"/>
              <a:t>. </a:t>
            </a:r>
            <a:r>
              <a:rPr lang="en-GB" dirty="0" err="1"/>
              <a:t>Kreditanstalt</a:t>
            </a:r>
            <a:r>
              <a:rPr lang="en-GB" dirty="0"/>
              <a:t> </a:t>
            </a:r>
            <a:r>
              <a:rPr lang="en-GB" dirty="0" err="1"/>
              <a:t>für</a:t>
            </a:r>
            <a:r>
              <a:rPr lang="en-GB" dirty="0"/>
              <a:t> </a:t>
            </a:r>
            <a:r>
              <a:rPr lang="en-GB" dirty="0" err="1"/>
              <a:t>Wiederaufbau</a:t>
            </a:r>
            <a:r>
              <a:rPr lang="en-GB" dirty="0"/>
              <a:t> (KFW), AHK, Internationale </a:t>
            </a:r>
            <a:r>
              <a:rPr lang="en-GB" dirty="0" err="1"/>
              <a:t>Organisationen</a:t>
            </a:r>
            <a:r>
              <a:rPr lang="en-GB" dirty="0"/>
              <a:t> </a:t>
            </a:r>
          </a:p>
        </p:txBody>
      </p:sp>
      <p:sp>
        <p:nvSpPr>
          <p:cNvPr id="4" name="Title 3">
            <a:extLst>
              <a:ext uri="{FF2B5EF4-FFF2-40B4-BE49-F238E27FC236}">
                <a16:creationId xmlns:a16="http://schemas.microsoft.com/office/drawing/2014/main" id="{349F1DA8-3CC5-4787-A2D3-3EEA7B751B54}"/>
              </a:ext>
            </a:extLst>
          </p:cNvPr>
          <p:cNvSpPr>
            <a:spLocks noGrp="1"/>
          </p:cNvSpPr>
          <p:nvPr>
            <p:ph type="title"/>
          </p:nvPr>
        </p:nvSpPr>
        <p:spPr/>
        <p:txBody>
          <a:bodyPr/>
          <a:lstStyle/>
          <a:p>
            <a:r>
              <a:rPr lang="de-DE" dirty="0">
                <a:solidFill>
                  <a:prstClr val="black"/>
                </a:solidFill>
              </a:rPr>
              <a:t>… oder in einfach …</a:t>
            </a:r>
            <a:endParaRPr lang="en-GB" dirty="0"/>
          </a:p>
        </p:txBody>
      </p:sp>
      <p:sp>
        <p:nvSpPr>
          <p:cNvPr id="2" name="Fußzeilenplatzhalt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Impact mit Informatik, Mannheimer Informatik-Kolloquium</a:t>
            </a:r>
            <a:endParaRPr kumimoji="0" lang="en-US" sz="900" b="0" i="0" u="none" strike="noStrike" kern="1200" cap="none" spc="5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6" name="Date Placeholder 5">
            <a:extLst>
              <a:ext uri="{FF2B5EF4-FFF2-40B4-BE49-F238E27FC236}">
                <a16:creationId xmlns:a16="http://schemas.microsoft.com/office/drawing/2014/main" id="{F85270DD-52AE-40EF-9E4F-E65F4EDC7E9C}"/>
              </a:ext>
            </a:extLst>
          </p:cNvPr>
          <p:cNvSpPr>
            <a:spLocks noGrp="1"/>
          </p:cNvSpPr>
          <p:nvPr>
            <p:ph type="dt" sz="half" idx="11"/>
          </p:nvPr>
        </p:nvSpPr>
        <p:spPr/>
        <p:txBody>
          <a:bodyPr/>
          <a:lstStyle/>
          <a:p>
            <a:r>
              <a:rPr lang="en-US"/>
              <a:t>12/01/2022</a:t>
            </a:r>
            <a:endParaRPr lang="de-DE" dirty="0"/>
          </a:p>
        </p:txBody>
      </p:sp>
      <p:sp>
        <p:nvSpPr>
          <p:cNvPr id="9" name="Slide Number Placeholder 8">
            <a:extLst>
              <a:ext uri="{FF2B5EF4-FFF2-40B4-BE49-F238E27FC236}">
                <a16:creationId xmlns:a16="http://schemas.microsoft.com/office/drawing/2014/main" id="{42825DED-3788-45DD-85FB-122212CB13C4}"/>
              </a:ext>
            </a:extLst>
          </p:cNvPr>
          <p:cNvSpPr>
            <a:spLocks noGrp="1"/>
          </p:cNvSpPr>
          <p:nvPr>
            <p:ph type="sldNum" sz="quarter" idx="12"/>
          </p:nvPr>
        </p:nvSpPr>
        <p:spPr/>
        <p:txBody>
          <a:bodyPr/>
          <a:lstStyle/>
          <a:p>
            <a:r>
              <a:rPr lang="de-DE"/>
              <a:t>Seite </a:t>
            </a:r>
            <a:fld id="{3A8B5DB7-81A8-4ED4-916B-6B23CD603687}" type="slidenum">
              <a:rPr smtClean="0"/>
              <a:pPr/>
              <a:t>12</a:t>
            </a:fld>
            <a:endParaRPr dirty="0"/>
          </a:p>
        </p:txBody>
      </p:sp>
    </p:spTree>
    <p:extLst>
      <p:ext uri="{BB962C8B-B14F-4D97-AF65-F5344CB8AC3E}">
        <p14:creationId xmlns:p14="http://schemas.microsoft.com/office/powerpoint/2010/main" val="399562220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4ABA783-CF0B-4651-9936-63E4C786A9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9725"/>
            <a:ext cx="12192000" cy="4076699"/>
          </a:xfrm>
          <a:prstGeom prst="rect">
            <a:avLst/>
          </a:prstGeom>
        </p:spPr>
      </p:pic>
      <p:sp>
        <p:nvSpPr>
          <p:cNvPr id="5" name="Title 4">
            <a:extLst>
              <a:ext uri="{FF2B5EF4-FFF2-40B4-BE49-F238E27FC236}">
                <a16:creationId xmlns:a16="http://schemas.microsoft.com/office/drawing/2014/main" id="{BF892674-3D3E-4007-A031-A3D48419BB78}"/>
              </a:ext>
            </a:extLst>
          </p:cNvPr>
          <p:cNvSpPr>
            <a:spLocks noGrp="1"/>
          </p:cNvSpPr>
          <p:nvPr>
            <p:ph type="title"/>
          </p:nvPr>
        </p:nvSpPr>
        <p:spPr/>
        <p:txBody>
          <a:bodyPr/>
          <a:lstStyle/>
          <a:p>
            <a:endParaRPr lang="en-GB"/>
          </a:p>
        </p:txBody>
      </p:sp>
      <p:sp>
        <p:nvSpPr>
          <p:cNvPr id="2" name="Fußzeilenplatzhalter 1"/>
          <p:cNvSpPr>
            <a:spLocks noGrp="1"/>
          </p:cNvSpPr>
          <p:nvPr>
            <p:ph type="ftr" sz="quarter" idx="10"/>
          </p:nvPr>
        </p:nvSpPr>
        <p:spPr/>
        <p:txBody>
          <a:bodyPr/>
          <a:lstStyle/>
          <a:p>
            <a:pPr lvl="0" defTabSz="914400" eaLnBrk="1" fontAlgn="auto" hangingPunct="1">
              <a:spcBef>
                <a:spcPts val="0"/>
              </a:spcBef>
              <a:spcAft>
                <a:spcPts val="0"/>
              </a:spcAft>
            </a:pPr>
            <a:r>
              <a:rPr lang="de-DE">
                <a:solidFill>
                  <a:prstClr val="black">
                    <a:lumMod val="50000"/>
                    <a:lumOff val="50000"/>
                  </a:prstClr>
                </a:solidFill>
              </a:rPr>
              <a:t>U Wahser: Impact mit Informatik, Mannheimer Informatik-Kolloquium</a:t>
            </a:r>
            <a:endParaRPr kumimoji="0" lang="en-US" sz="900" b="0" i="0" u="none" strike="noStrike" kern="1200" cap="none" spc="5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10" name="Rectangle 2">
            <a:extLst>
              <a:ext uri="{FF2B5EF4-FFF2-40B4-BE49-F238E27FC236}">
                <a16:creationId xmlns:a16="http://schemas.microsoft.com/office/drawing/2014/main" id="{D8AE9A4A-6192-4185-9B10-97EBA44A6599}"/>
              </a:ext>
            </a:extLst>
          </p:cNvPr>
          <p:cNvSpPr txBox="1">
            <a:spLocks noChangeArrowheads="1"/>
          </p:cNvSpPr>
          <p:nvPr/>
        </p:nvSpPr>
        <p:spPr>
          <a:xfrm>
            <a:off x="961390" y="1648778"/>
            <a:ext cx="6961188" cy="4230687"/>
          </a:xfrm>
          <a:prstGeom prst="rect">
            <a:avLst/>
          </a:prstGeom>
        </p:spPr>
        <p:txBody>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fontAlgn="auto">
              <a:spcAft>
                <a:spcPts val="0"/>
              </a:spcAft>
            </a:pPr>
            <a:r>
              <a:rPr lang="de-DE" sz="3200">
                <a:solidFill>
                  <a:srgbClr val="B00028"/>
                </a:solidFill>
              </a:rPr>
              <a:t>Wenn Sie sich auf ein Berufsleben in der EZ/IZ einlassen …</a:t>
            </a:r>
            <a:br>
              <a:rPr lang="de-DE" sz="3200">
                <a:solidFill>
                  <a:srgbClr val="B00028"/>
                </a:solidFill>
              </a:rPr>
            </a:br>
            <a:br>
              <a:rPr lang="de-DE" sz="3200">
                <a:solidFill>
                  <a:srgbClr val="B00028"/>
                </a:solidFill>
              </a:rPr>
            </a:br>
            <a:r>
              <a:rPr lang="de-DE" sz="3200">
                <a:solidFill>
                  <a:srgbClr val="B00028"/>
                </a:solidFill>
              </a:rPr>
              <a:t> Ein Leben im Zebra-Rhythmus</a:t>
            </a:r>
            <a:endParaRPr lang="de-DE" sz="3200" dirty="0">
              <a:solidFill>
                <a:srgbClr val="B00028"/>
              </a:solidFill>
            </a:endParaRPr>
          </a:p>
        </p:txBody>
      </p:sp>
      <p:sp>
        <p:nvSpPr>
          <p:cNvPr id="11" name="Rectangle 3">
            <a:extLst>
              <a:ext uri="{FF2B5EF4-FFF2-40B4-BE49-F238E27FC236}">
                <a16:creationId xmlns:a16="http://schemas.microsoft.com/office/drawing/2014/main" id="{1E269D99-EAEC-4A19-9DFF-61054499B666}"/>
              </a:ext>
            </a:extLst>
          </p:cNvPr>
          <p:cNvSpPr txBox="1">
            <a:spLocks noChangeArrowheads="1"/>
          </p:cNvSpPr>
          <p:nvPr/>
        </p:nvSpPr>
        <p:spPr bwMode="auto">
          <a:xfrm>
            <a:off x="2869900" y="3422195"/>
            <a:ext cx="3144167" cy="22642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lang="de-DE" sz="1800" baseline="0" noProof="0">
                <a:solidFill>
                  <a:schemeClr val="tx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noProof="0">
                <a:solidFill>
                  <a:schemeClr val="tx2"/>
                </a:solidFill>
                <a:latin typeface="+mn-lt"/>
              </a:defRPr>
            </a:lvl2pPr>
            <a:lvl3pPr marL="72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a:solidFill>
                  <a:schemeClr val="tx2"/>
                </a:solidFill>
                <a:latin typeface="+mn-lt"/>
              </a:defRPr>
            </a:lvl3pPr>
            <a:lvl4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a:solidFill>
                  <a:schemeClr val="tx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lvl="1">
              <a:buFont typeface="Wingdings" pitchFamily="2" charset="2"/>
              <a:buNone/>
            </a:pPr>
            <a:r>
              <a:rPr lang="en-GB" sz="16000" b="1" kern="0" dirty="0"/>
              <a:t>IIIII</a:t>
            </a:r>
          </a:p>
        </p:txBody>
      </p:sp>
      <p:sp>
        <p:nvSpPr>
          <p:cNvPr id="12" name="Rechteck 1">
            <a:extLst>
              <a:ext uri="{FF2B5EF4-FFF2-40B4-BE49-F238E27FC236}">
                <a16:creationId xmlns:a16="http://schemas.microsoft.com/office/drawing/2014/main" id="{42266CAD-1177-49D8-AA22-86B1C4DDC500}"/>
              </a:ext>
            </a:extLst>
          </p:cNvPr>
          <p:cNvSpPr/>
          <p:nvPr/>
        </p:nvSpPr>
        <p:spPr>
          <a:xfrm>
            <a:off x="7343866" y="3950851"/>
            <a:ext cx="4572000" cy="923330"/>
          </a:xfrm>
          <a:prstGeom prst="rect">
            <a:avLst/>
          </a:prstGeom>
        </p:spPr>
        <p:txBody>
          <a:bodyPr>
            <a:spAutoFit/>
          </a:bodyPr>
          <a:lstStyle/>
          <a:p>
            <a:pPr marL="0" lvl="1" indent="0">
              <a:buNone/>
            </a:pPr>
            <a:r>
              <a:rPr lang="de-DE" i="1" dirty="0">
                <a:cs typeface="Arial" charset="0"/>
              </a:rPr>
              <a:t>Ein Leben im Zebra-Rhythmus: </a:t>
            </a:r>
            <a:r>
              <a:rPr lang="de-DE" dirty="0">
                <a:cs typeface="Arial" charset="0"/>
              </a:rPr>
              <a:t>Sie sind gerne bereit im In- und im Ausland zu arbeiten und Ihre Funktionen und Standorte zu wechseln.</a:t>
            </a:r>
          </a:p>
        </p:txBody>
      </p:sp>
      <p:sp>
        <p:nvSpPr>
          <p:cNvPr id="4" name="TextBox 3">
            <a:extLst>
              <a:ext uri="{FF2B5EF4-FFF2-40B4-BE49-F238E27FC236}">
                <a16:creationId xmlns:a16="http://schemas.microsoft.com/office/drawing/2014/main" id="{073D1C31-18C5-4E16-BD83-33192B85C7FF}"/>
              </a:ext>
            </a:extLst>
          </p:cNvPr>
          <p:cNvSpPr txBox="1"/>
          <p:nvPr/>
        </p:nvSpPr>
        <p:spPr>
          <a:xfrm>
            <a:off x="7173093" y="6008587"/>
            <a:ext cx="2990242" cy="276999"/>
          </a:xfrm>
          <a:prstGeom prst="rect">
            <a:avLst/>
          </a:prstGeom>
          <a:noFill/>
        </p:spPr>
        <p:txBody>
          <a:bodyPr wrap="none" rtlCol="0">
            <a:spAutoFit/>
          </a:bodyPr>
          <a:lstStyle/>
          <a:p>
            <a:r>
              <a:rPr lang="en-GB" sz="1200" dirty="0"/>
              <a:t>Quelle: GIZ </a:t>
            </a:r>
            <a:r>
              <a:rPr lang="en-GB" sz="1200" dirty="0" err="1"/>
              <a:t>Unternehmenspräsentation</a:t>
            </a:r>
            <a:r>
              <a:rPr lang="en-GB" sz="1200" dirty="0"/>
              <a:t> 2019</a:t>
            </a:r>
          </a:p>
        </p:txBody>
      </p:sp>
      <p:sp>
        <p:nvSpPr>
          <p:cNvPr id="7" name="Date Placeholder 6">
            <a:extLst>
              <a:ext uri="{FF2B5EF4-FFF2-40B4-BE49-F238E27FC236}">
                <a16:creationId xmlns:a16="http://schemas.microsoft.com/office/drawing/2014/main" id="{E236D164-4B3F-44E8-AEB3-3326230D3221}"/>
              </a:ext>
            </a:extLst>
          </p:cNvPr>
          <p:cNvSpPr>
            <a:spLocks noGrp="1"/>
          </p:cNvSpPr>
          <p:nvPr>
            <p:ph type="dt" sz="half" idx="11"/>
          </p:nvPr>
        </p:nvSpPr>
        <p:spPr/>
        <p:txBody>
          <a:bodyPr/>
          <a:lstStyle/>
          <a:p>
            <a:r>
              <a:rPr lang="en-US"/>
              <a:t>12/01/2022</a:t>
            </a:r>
            <a:endParaRPr lang="de-DE" dirty="0"/>
          </a:p>
        </p:txBody>
      </p:sp>
      <p:sp>
        <p:nvSpPr>
          <p:cNvPr id="8" name="Slide Number Placeholder 7">
            <a:extLst>
              <a:ext uri="{FF2B5EF4-FFF2-40B4-BE49-F238E27FC236}">
                <a16:creationId xmlns:a16="http://schemas.microsoft.com/office/drawing/2014/main" id="{04459B27-5A79-40E7-80DC-14D439E83139}"/>
              </a:ext>
            </a:extLst>
          </p:cNvPr>
          <p:cNvSpPr>
            <a:spLocks noGrp="1"/>
          </p:cNvSpPr>
          <p:nvPr>
            <p:ph type="sldNum" sz="quarter" idx="12"/>
          </p:nvPr>
        </p:nvSpPr>
        <p:spPr/>
        <p:txBody>
          <a:bodyPr/>
          <a:lstStyle/>
          <a:p>
            <a:r>
              <a:rPr lang="de-DE"/>
              <a:t>Seite </a:t>
            </a:r>
            <a:fld id="{3A8B5DB7-81A8-4ED4-916B-6B23CD603687}" type="slidenum">
              <a:rPr smtClean="0"/>
              <a:pPr/>
              <a:t>13</a:t>
            </a:fld>
            <a:endParaRPr dirty="0"/>
          </a:p>
        </p:txBody>
      </p:sp>
    </p:spTree>
    <p:extLst>
      <p:ext uri="{BB962C8B-B14F-4D97-AF65-F5344CB8AC3E}">
        <p14:creationId xmlns:p14="http://schemas.microsoft.com/office/powerpoint/2010/main" val="32312485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C5D579-84DC-4183-9303-3A653F0CB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711" y="-736819"/>
            <a:ext cx="5492933" cy="3896334"/>
          </a:xfrm>
          <a:prstGeom prst="rect">
            <a:avLst/>
          </a:prstGeom>
        </p:spPr>
      </p:pic>
      <p:sp>
        <p:nvSpPr>
          <p:cNvPr id="8" name="Title 7">
            <a:extLst>
              <a:ext uri="{FF2B5EF4-FFF2-40B4-BE49-F238E27FC236}">
                <a16:creationId xmlns:a16="http://schemas.microsoft.com/office/drawing/2014/main" id="{3B25499F-3648-45A4-B5DF-3938B413A26F}"/>
              </a:ext>
            </a:extLst>
          </p:cNvPr>
          <p:cNvSpPr>
            <a:spLocks noGrp="1"/>
          </p:cNvSpPr>
          <p:nvPr>
            <p:ph type="title"/>
          </p:nvPr>
        </p:nvSpPr>
        <p:spPr/>
        <p:txBody>
          <a:bodyPr/>
          <a:lstStyle/>
          <a:p>
            <a:r>
              <a:rPr lang="de-DE" dirty="0">
                <a:solidFill>
                  <a:prstClr val="black"/>
                </a:solidFill>
              </a:rPr>
              <a:t>Warum? Keine Almosen …</a:t>
            </a:r>
            <a:br>
              <a:rPr lang="de-DE" dirty="0">
                <a:solidFill>
                  <a:prstClr val="black"/>
                </a:solidFill>
              </a:rPr>
            </a:br>
            <a:endParaRPr lang="en-GB" dirty="0"/>
          </a:p>
        </p:txBody>
      </p:sp>
      <p:sp>
        <p:nvSpPr>
          <p:cNvPr id="2" name="Fußzeilenplatzhalter 1"/>
          <p:cNvSpPr>
            <a:spLocks noGrp="1"/>
          </p:cNvSpPr>
          <p:nvPr>
            <p:ph type="ftr" sz="quarter" idx="10"/>
          </p:nvPr>
        </p:nvSpPr>
        <p:spPr/>
        <p:txBody>
          <a:bodyPr/>
          <a:lstStyle/>
          <a:p>
            <a:pPr lvl="0" defTabSz="914400" eaLnBrk="1" fontAlgn="auto" hangingPunct="1">
              <a:spcBef>
                <a:spcPts val="0"/>
              </a:spcBef>
              <a:spcAft>
                <a:spcPts val="0"/>
              </a:spcAft>
            </a:pPr>
            <a:r>
              <a:rPr kumimoji="0" lang="de-DE"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Impact mit Informatik, Mannheimer Informatik-Kolloquium</a:t>
            </a:r>
            <a:endParaRPr kumimoji="0" lang="en-US" sz="900" b="0" i="0" u="none" strike="noStrike" kern="1200" cap="none" spc="5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898C268-619A-43D6-8D08-076501932D4B}"/>
              </a:ext>
            </a:extLst>
          </p:cNvPr>
          <p:cNvPicPr>
            <a:picLocks noChangeAspect="1"/>
          </p:cNvPicPr>
          <p:nvPr/>
        </p:nvPicPr>
        <p:blipFill>
          <a:blip r:embed="rId4"/>
          <a:stretch>
            <a:fillRect/>
          </a:stretch>
        </p:blipFill>
        <p:spPr>
          <a:xfrm>
            <a:off x="5952357" y="2713383"/>
            <a:ext cx="6239643" cy="4144617"/>
          </a:xfrm>
          <a:prstGeom prst="rect">
            <a:avLst/>
          </a:prstGeom>
        </p:spPr>
      </p:pic>
      <p:pic>
        <p:nvPicPr>
          <p:cNvPr id="9" name="Picture 8">
            <a:extLst>
              <a:ext uri="{FF2B5EF4-FFF2-40B4-BE49-F238E27FC236}">
                <a16:creationId xmlns:a16="http://schemas.microsoft.com/office/drawing/2014/main" id="{94028272-4788-47EE-914A-93C137206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1" y="1366038"/>
            <a:ext cx="6726456" cy="4683800"/>
          </a:xfrm>
          <a:prstGeom prst="rect">
            <a:avLst/>
          </a:prstGeom>
        </p:spPr>
      </p:pic>
      <p:sp>
        <p:nvSpPr>
          <p:cNvPr id="5" name="TextBox 4">
            <a:extLst>
              <a:ext uri="{FF2B5EF4-FFF2-40B4-BE49-F238E27FC236}">
                <a16:creationId xmlns:a16="http://schemas.microsoft.com/office/drawing/2014/main" id="{1144242A-24CE-4507-93D6-593A88648369}"/>
              </a:ext>
            </a:extLst>
          </p:cNvPr>
          <p:cNvSpPr txBox="1"/>
          <p:nvPr/>
        </p:nvSpPr>
        <p:spPr>
          <a:xfrm>
            <a:off x="3383613" y="6125138"/>
            <a:ext cx="2425985" cy="276999"/>
          </a:xfrm>
          <a:prstGeom prst="rect">
            <a:avLst/>
          </a:prstGeom>
          <a:noFill/>
        </p:spPr>
        <p:txBody>
          <a:bodyPr wrap="none" rtlCol="0">
            <a:spAutoFit/>
          </a:bodyPr>
          <a:lstStyle/>
          <a:p>
            <a:r>
              <a:rPr lang="en-GB" sz="1200" dirty="0" err="1"/>
              <a:t>Bilder</a:t>
            </a:r>
            <a:r>
              <a:rPr lang="en-GB" sz="1200" dirty="0"/>
              <a:t>: Wikipedia, </a:t>
            </a:r>
            <a:r>
              <a:rPr lang="en-GB" sz="1200" dirty="0" err="1"/>
              <a:t>eigene</a:t>
            </a:r>
            <a:r>
              <a:rPr lang="en-GB" sz="1200" dirty="0"/>
              <a:t> </a:t>
            </a:r>
            <a:r>
              <a:rPr lang="en-GB" sz="1200" dirty="0" err="1"/>
              <a:t>Aufnahme</a:t>
            </a:r>
            <a:endParaRPr lang="en-GB" sz="1200" dirty="0"/>
          </a:p>
        </p:txBody>
      </p:sp>
      <p:sp>
        <p:nvSpPr>
          <p:cNvPr id="6" name="Rectangle 5">
            <a:extLst>
              <a:ext uri="{FF2B5EF4-FFF2-40B4-BE49-F238E27FC236}">
                <a16:creationId xmlns:a16="http://schemas.microsoft.com/office/drawing/2014/main" id="{D63B810F-418D-4351-9CD5-5110C0F2211D}"/>
              </a:ext>
            </a:extLst>
          </p:cNvPr>
          <p:cNvSpPr/>
          <p:nvPr/>
        </p:nvSpPr>
        <p:spPr>
          <a:xfrm>
            <a:off x="456017" y="824218"/>
            <a:ext cx="5855193" cy="369332"/>
          </a:xfrm>
          <a:prstGeom prst="rect">
            <a:avLst/>
          </a:prstGeom>
        </p:spPr>
        <p:txBody>
          <a:bodyPr wrap="none">
            <a:spAutoFit/>
          </a:bodyPr>
          <a:lstStyle/>
          <a:p>
            <a:r>
              <a:rPr lang="en-GB" dirty="0" err="1">
                <a:hlinkClick r:id="rId6"/>
              </a:rPr>
              <a:t>Statistiken</a:t>
            </a:r>
            <a:r>
              <a:rPr lang="en-GB" dirty="0">
                <a:hlinkClick r:id="rId6"/>
              </a:rPr>
              <a:t> </a:t>
            </a:r>
            <a:r>
              <a:rPr lang="en-GB" dirty="0" err="1">
                <a:hlinkClick r:id="rId6"/>
              </a:rPr>
              <a:t>zur</a:t>
            </a:r>
            <a:r>
              <a:rPr lang="en-GB" dirty="0">
                <a:hlinkClick r:id="rId6"/>
              </a:rPr>
              <a:t> </a:t>
            </a:r>
            <a:r>
              <a:rPr lang="en-GB" dirty="0" err="1">
                <a:hlinkClick r:id="rId6"/>
              </a:rPr>
              <a:t>Internationalen</a:t>
            </a:r>
            <a:r>
              <a:rPr lang="en-GB" dirty="0">
                <a:hlinkClick r:id="rId6"/>
              </a:rPr>
              <a:t> </a:t>
            </a:r>
            <a:r>
              <a:rPr lang="en-GB" dirty="0" err="1">
                <a:hlinkClick r:id="rId6"/>
              </a:rPr>
              <a:t>Entwicklungszusammenarbeit</a:t>
            </a:r>
            <a:endParaRPr lang="en-GB" dirty="0"/>
          </a:p>
        </p:txBody>
      </p:sp>
      <p:sp>
        <p:nvSpPr>
          <p:cNvPr id="12" name="Date Placeholder 11">
            <a:extLst>
              <a:ext uri="{FF2B5EF4-FFF2-40B4-BE49-F238E27FC236}">
                <a16:creationId xmlns:a16="http://schemas.microsoft.com/office/drawing/2014/main" id="{63CB86C7-78DA-42FA-919C-A023A521578F}"/>
              </a:ext>
            </a:extLst>
          </p:cNvPr>
          <p:cNvSpPr>
            <a:spLocks noGrp="1"/>
          </p:cNvSpPr>
          <p:nvPr>
            <p:ph type="dt" sz="half" idx="11"/>
          </p:nvPr>
        </p:nvSpPr>
        <p:spPr/>
        <p:txBody>
          <a:bodyPr/>
          <a:lstStyle/>
          <a:p>
            <a:r>
              <a:rPr lang="en-US"/>
              <a:t>12/01/2022</a:t>
            </a:r>
            <a:endParaRPr lang="de-DE" dirty="0"/>
          </a:p>
        </p:txBody>
      </p:sp>
      <p:sp>
        <p:nvSpPr>
          <p:cNvPr id="13" name="Slide Number Placeholder 12">
            <a:extLst>
              <a:ext uri="{FF2B5EF4-FFF2-40B4-BE49-F238E27FC236}">
                <a16:creationId xmlns:a16="http://schemas.microsoft.com/office/drawing/2014/main" id="{C9D441CC-007A-4531-8D54-CB788D17D066}"/>
              </a:ext>
            </a:extLst>
          </p:cNvPr>
          <p:cNvSpPr>
            <a:spLocks noGrp="1"/>
          </p:cNvSpPr>
          <p:nvPr>
            <p:ph type="sldNum" sz="quarter" idx="12"/>
          </p:nvPr>
        </p:nvSpPr>
        <p:spPr/>
        <p:txBody>
          <a:bodyPr/>
          <a:lstStyle/>
          <a:p>
            <a:r>
              <a:rPr lang="de-DE"/>
              <a:t>Seite </a:t>
            </a:r>
            <a:fld id="{3A8B5DB7-81A8-4ED4-916B-6B23CD603687}" type="slidenum">
              <a:rPr smtClean="0"/>
              <a:pPr/>
              <a:t>14</a:t>
            </a:fld>
            <a:endParaRPr dirty="0"/>
          </a:p>
        </p:txBody>
      </p:sp>
    </p:spTree>
    <p:extLst>
      <p:ext uri="{BB962C8B-B14F-4D97-AF65-F5344CB8AC3E}">
        <p14:creationId xmlns:p14="http://schemas.microsoft.com/office/powerpoint/2010/main" val="89175862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419C05-7C37-4B21-BDB6-5B9816EB853E}"/>
              </a:ext>
            </a:extLst>
          </p:cNvPr>
          <p:cNvSpPr>
            <a:spLocks noGrp="1"/>
          </p:cNvSpPr>
          <p:nvPr>
            <p:ph type="title"/>
          </p:nvPr>
        </p:nvSpPr>
        <p:spPr/>
        <p:txBody>
          <a:bodyPr/>
          <a:lstStyle/>
          <a:p>
            <a:r>
              <a:rPr lang="de-DE" dirty="0" err="1">
                <a:solidFill>
                  <a:prstClr val="black"/>
                </a:solidFill>
              </a:rPr>
              <a:t>Leapfrogging</a:t>
            </a:r>
            <a:r>
              <a:rPr lang="de-DE" dirty="0">
                <a:solidFill>
                  <a:prstClr val="black"/>
                </a:solidFill>
              </a:rPr>
              <a:t> &amp; Global Learning …</a:t>
            </a:r>
            <a:endParaRPr lang="en-GB" dirty="0"/>
          </a:p>
        </p:txBody>
      </p:sp>
      <p:sp>
        <p:nvSpPr>
          <p:cNvPr id="2" name="Fußzeilenplatzhalter 1"/>
          <p:cNvSpPr>
            <a:spLocks noGrp="1"/>
          </p:cNvSpPr>
          <p:nvPr>
            <p:ph type="ftr" sz="quarter" idx="10"/>
          </p:nvPr>
        </p:nvSpPr>
        <p:spPr/>
        <p:txBody>
          <a:bodyPr/>
          <a:lstStyle/>
          <a:p>
            <a:pPr lvl="0" defTabSz="914400" eaLnBrk="1" fontAlgn="auto" hangingPunct="1">
              <a:spcBef>
                <a:spcPts val="0"/>
              </a:spcBef>
              <a:spcAft>
                <a:spcPts val="0"/>
              </a:spcAft>
            </a:pPr>
            <a:r>
              <a:rPr kumimoji="0" lang="de-DE"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Impact mit Informatik, Mannheimer Informatik-Kolloquium</a:t>
            </a:r>
            <a:endParaRPr kumimoji="0" lang="en-US" sz="900" b="0" i="0" u="none" strike="noStrike" kern="1200" cap="none" spc="5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6" name="Rectangle 1">
            <a:extLst>
              <a:ext uri="{FF2B5EF4-FFF2-40B4-BE49-F238E27FC236}">
                <a16:creationId xmlns:a16="http://schemas.microsoft.com/office/drawing/2014/main" id="{DA138908-3FE5-4729-96D1-39049EE45129}"/>
              </a:ext>
            </a:extLst>
          </p:cNvPr>
          <p:cNvSpPr>
            <a:spLocks noChangeArrowheads="1"/>
          </p:cNvSpPr>
          <p:nvPr/>
        </p:nvSpPr>
        <p:spPr bwMode="auto">
          <a:xfrm>
            <a:off x="6170466" y="5771775"/>
            <a:ext cx="57865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tx1"/>
                </a:solidFill>
                <a:effectLst/>
                <a:latin typeface="Arial" panose="020B0604020202020204" pitchFamily="34" charset="0"/>
              </a:rPr>
              <a:t>Bilder</a:t>
            </a:r>
            <a:r>
              <a:rPr kumimoji="0" lang="en-US" altLang="en-US" sz="1200" b="0" i="0" u="none" strike="noStrike" cap="none" normalizeH="0" baseline="0" dirty="0">
                <a:ln>
                  <a:noFill/>
                </a:ln>
                <a:solidFill>
                  <a:schemeClr val="tx1"/>
                </a:solidFill>
                <a:effectLst/>
                <a:latin typeface="Arial" panose="020B0604020202020204" pitchFamily="34" charset="0"/>
              </a:rPr>
              <a:t>: </a:t>
            </a:r>
            <a:r>
              <a:rPr kumimoji="0" lang="en-US" altLang="en-US" sz="1200" b="0" i="0" u="none" strike="noStrike" cap="none" normalizeH="0" baseline="0" dirty="0">
                <a:ln>
                  <a:noFill/>
                </a:ln>
                <a:solidFill>
                  <a:schemeClr val="tx1"/>
                </a:solidFill>
                <a:effectLst/>
                <a:latin typeface="Arial" panose="020B0604020202020204" pitchFamily="34" charset="0"/>
                <a:hlinkClick r:id="rId3"/>
              </a:rPr>
              <a:t>Fiona Graham</a:t>
            </a:r>
            <a:r>
              <a:rPr kumimoji="0" lang="en-US" altLang="en-US" sz="1200" b="0" i="0" u="none" strike="noStrike" cap="none" normalizeH="0" baseline="0" dirty="0">
                <a:ln>
                  <a:noFill/>
                </a:ln>
                <a:solidFill>
                  <a:schemeClr val="tx1"/>
                </a:solidFill>
                <a:effectLst/>
                <a:latin typeface="Arial" panose="020B0604020202020204" pitchFamily="34" charset="0"/>
              </a:rPr>
              <a:t>, </a:t>
            </a:r>
            <a:r>
              <a:rPr kumimoji="0" lang="en-US" altLang="en-US" sz="1200" b="0" i="0" u="none" strike="noStrike" cap="none" normalizeH="0" baseline="0" dirty="0">
                <a:ln>
                  <a:noFill/>
                </a:ln>
                <a:solidFill>
                  <a:schemeClr val="tx1"/>
                </a:solidFill>
                <a:effectLst/>
                <a:latin typeface="Arial" panose="020B0604020202020204" pitchFamily="34" charset="0"/>
                <a:hlinkClick r:id="rId4"/>
              </a:rPr>
              <a:t>CC BY-SA 2.0</a:t>
            </a:r>
            <a:r>
              <a:rPr kumimoji="0" lang="en-US" altLang="en-US" sz="1200" b="0" i="0" u="none" strike="noStrike" cap="none" normalizeH="0" baseline="0" dirty="0">
                <a:ln>
                  <a:noFill/>
                </a:ln>
                <a:solidFill>
                  <a:schemeClr val="tx1"/>
                </a:solidFill>
                <a:effectLst/>
                <a:latin typeface="Arial" panose="020B0604020202020204" pitchFamily="34" charset="0"/>
              </a:rPr>
              <a:t>, via Wikimedia Commons; </a:t>
            </a:r>
            <a:r>
              <a:rPr kumimoji="0" lang="en-US" altLang="en-US" sz="1200" b="0" i="0" u="none" strike="noStrike" cap="none" normalizeH="0" baseline="0" dirty="0" err="1">
                <a:ln>
                  <a:noFill/>
                </a:ln>
                <a:solidFill>
                  <a:schemeClr val="tx1"/>
                </a:solidFill>
                <a:effectLst/>
                <a:latin typeface="Arial" panose="020B0604020202020204" pitchFamily="34" charset="0"/>
              </a:rPr>
              <a:t>eigene</a:t>
            </a:r>
            <a:r>
              <a:rPr kumimoji="0" lang="en-US" altLang="en-US" sz="1200" b="0" i="0" u="none" strike="noStrike" cap="none" normalizeH="0" baseline="0" dirty="0">
                <a:ln>
                  <a:noFill/>
                </a:ln>
                <a:solidFill>
                  <a:schemeClr val="tx1"/>
                </a:solidFill>
                <a:effectLst/>
                <a:latin typeface="Arial" panose="020B0604020202020204" pitchFamily="34" charset="0"/>
              </a:rPr>
              <a:t> </a:t>
            </a:r>
            <a:r>
              <a:rPr kumimoji="0" lang="en-US" altLang="en-US" sz="1200" b="0" i="0" u="none" strike="noStrike" cap="none" normalizeH="0" baseline="0" dirty="0" err="1">
                <a:ln>
                  <a:noFill/>
                </a:ln>
                <a:solidFill>
                  <a:schemeClr val="tx1"/>
                </a:solidFill>
                <a:effectLst/>
                <a:latin typeface="Arial" panose="020B0604020202020204" pitchFamily="34" charset="0"/>
              </a:rPr>
              <a:t>Aufnahme</a:t>
            </a:r>
            <a:r>
              <a:rPr kumimoji="0" lang="en-US" altLang="en-US" sz="1200" b="0" i="0" u="none" strike="noStrike" cap="none" normalizeH="0" baseline="0" dirty="0">
                <a:ln>
                  <a:noFill/>
                </a:ln>
                <a:solidFill>
                  <a:schemeClr val="tx1"/>
                </a:solidFill>
                <a:effectLst/>
                <a:latin typeface="Arial" panose="020B0604020202020204" pitchFamily="34" charset="0"/>
              </a:rPr>
              <a:t> </a:t>
            </a:r>
          </a:p>
        </p:txBody>
      </p:sp>
      <p:pic>
        <p:nvPicPr>
          <p:cNvPr id="11" name="Picture 10">
            <a:extLst>
              <a:ext uri="{FF2B5EF4-FFF2-40B4-BE49-F238E27FC236}">
                <a16:creationId xmlns:a16="http://schemas.microsoft.com/office/drawing/2014/main" id="{9875C2CE-D741-470A-B27F-BFF94463FB5D}"/>
              </a:ext>
            </a:extLst>
          </p:cNvPr>
          <p:cNvPicPr>
            <a:picLocks noChangeAspect="1"/>
          </p:cNvPicPr>
          <p:nvPr/>
        </p:nvPicPr>
        <p:blipFill>
          <a:blip r:embed="rId5"/>
          <a:stretch>
            <a:fillRect/>
          </a:stretch>
        </p:blipFill>
        <p:spPr>
          <a:xfrm>
            <a:off x="936449" y="1676594"/>
            <a:ext cx="6024858" cy="4018533"/>
          </a:xfrm>
          <a:prstGeom prst="rect">
            <a:avLst/>
          </a:prstGeom>
        </p:spPr>
      </p:pic>
      <p:sp>
        <p:nvSpPr>
          <p:cNvPr id="12" name="TextBox 11">
            <a:extLst>
              <a:ext uri="{FF2B5EF4-FFF2-40B4-BE49-F238E27FC236}">
                <a16:creationId xmlns:a16="http://schemas.microsoft.com/office/drawing/2014/main" id="{98F8BC39-3911-47E1-AAE6-E325D6A752F3}"/>
              </a:ext>
            </a:extLst>
          </p:cNvPr>
          <p:cNvSpPr txBox="1"/>
          <p:nvPr/>
        </p:nvSpPr>
        <p:spPr>
          <a:xfrm>
            <a:off x="936449" y="1191415"/>
            <a:ext cx="6024857" cy="369332"/>
          </a:xfrm>
          <a:prstGeom prst="rect">
            <a:avLst/>
          </a:prstGeom>
          <a:noFill/>
        </p:spPr>
        <p:txBody>
          <a:bodyPr wrap="square" rtlCol="0">
            <a:spAutoFit/>
          </a:bodyPr>
          <a:lstStyle/>
          <a:p>
            <a:pPr algn="ctr"/>
            <a:r>
              <a:rPr lang="en-GB" dirty="0"/>
              <a:t>M-</a:t>
            </a:r>
            <a:r>
              <a:rPr lang="en-GB" dirty="0" err="1"/>
              <a:t>Pesa</a:t>
            </a:r>
            <a:r>
              <a:rPr lang="en-GB" dirty="0"/>
              <a:t>: Mobile Money in Kenya</a:t>
            </a:r>
          </a:p>
        </p:txBody>
      </p:sp>
      <p:sp>
        <p:nvSpPr>
          <p:cNvPr id="13" name="TextBox 12">
            <a:extLst>
              <a:ext uri="{FF2B5EF4-FFF2-40B4-BE49-F238E27FC236}">
                <a16:creationId xmlns:a16="http://schemas.microsoft.com/office/drawing/2014/main" id="{0212B33E-32BC-4E37-9BB1-AE3BD630ACB1}"/>
              </a:ext>
            </a:extLst>
          </p:cNvPr>
          <p:cNvSpPr txBox="1"/>
          <p:nvPr/>
        </p:nvSpPr>
        <p:spPr>
          <a:xfrm>
            <a:off x="7543800" y="1191415"/>
            <a:ext cx="4371806" cy="369332"/>
          </a:xfrm>
          <a:prstGeom prst="rect">
            <a:avLst/>
          </a:prstGeom>
          <a:noFill/>
        </p:spPr>
        <p:txBody>
          <a:bodyPr wrap="square" rtlCol="0">
            <a:spAutoFit/>
          </a:bodyPr>
          <a:lstStyle/>
          <a:p>
            <a:pPr algn="ctr"/>
            <a:r>
              <a:rPr lang="en-GB" dirty="0" err="1"/>
              <a:t>Parkticket</a:t>
            </a:r>
            <a:r>
              <a:rPr lang="en-GB" dirty="0"/>
              <a:t> in Deutschland</a:t>
            </a:r>
          </a:p>
        </p:txBody>
      </p:sp>
      <p:sp>
        <p:nvSpPr>
          <p:cNvPr id="14" name="TextBox 13">
            <a:extLst>
              <a:ext uri="{FF2B5EF4-FFF2-40B4-BE49-F238E27FC236}">
                <a16:creationId xmlns:a16="http://schemas.microsoft.com/office/drawing/2014/main" id="{36DF3B04-90C0-45D6-BD58-C495C7875BEA}"/>
              </a:ext>
            </a:extLst>
          </p:cNvPr>
          <p:cNvSpPr txBox="1"/>
          <p:nvPr/>
        </p:nvSpPr>
        <p:spPr>
          <a:xfrm>
            <a:off x="234950" y="5869961"/>
            <a:ext cx="5625831" cy="383186"/>
          </a:xfrm>
          <a:prstGeom prst="rect">
            <a:avLst/>
          </a:prstGeom>
          <a:noFill/>
        </p:spPr>
        <p:txBody>
          <a:bodyPr wrap="square" lIns="91440" tIns="45720" rIns="91440" bIns="45720" rtlCol="0" anchor="t">
            <a:spAutoFit/>
          </a:bodyPr>
          <a:lstStyle/>
          <a:p>
            <a:r>
              <a:rPr lang="en-GB" dirty="0">
                <a:latin typeface="Calibri"/>
                <a:cs typeface="Calibri"/>
              </a:rPr>
              <a:t>… </a:t>
            </a:r>
            <a:r>
              <a:rPr lang="en-GB" dirty="0" err="1">
                <a:latin typeface="Calibri"/>
                <a:cs typeface="Calibri"/>
              </a:rPr>
              <a:t>anderes</a:t>
            </a:r>
            <a:r>
              <a:rPr lang="en-GB" dirty="0">
                <a:latin typeface="Calibri"/>
                <a:cs typeface="Calibri"/>
              </a:rPr>
              <a:t> </a:t>
            </a:r>
            <a:r>
              <a:rPr lang="en-GB" dirty="0" err="1">
                <a:latin typeface="Calibri"/>
                <a:cs typeface="Calibri"/>
              </a:rPr>
              <a:t>Beispiel</a:t>
            </a:r>
            <a:r>
              <a:rPr lang="en-GB" dirty="0">
                <a:latin typeface="Calibri"/>
                <a:cs typeface="Calibri"/>
              </a:rPr>
              <a:t>: </a:t>
            </a:r>
            <a:r>
              <a:rPr lang="en-GB" dirty="0">
                <a:latin typeface="Calibri"/>
                <a:cs typeface="Calibri"/>
                <a:hlinkClick r:id="rId6"/>
              </a:rPr>
              <a:t>SORMAS</a:t>
            </a:r>
            <a:r>
              <a:rPr lang="en-GB" dirty="0">
                <a:latin typeface="Calibri"/>
                <a:cs typeface="Calibri"/>
              </a:rPr>
              <a:t> – von Afrika </a:t>
            </a:r>
            <a:r>
              <a:rPr lang="en-GB" dirty="0" err="1">
                <a:latin typeface="Calibri"/>
                <a:cs typeface="Calibri"/>
              </a:rPr>
              <a:t>nach</a:t>
            </a:r>
            <a:r>
              <a:rPr lang="en-GB" dirty="0">
                <a:latin typeface="Calibri"/>
                <a:cs typeface="Calibri"/>
              </a:rPr>
              <a:t> Europa</a:t>
            </a:r>
          </a:p>
        </p:txBody>
      </p:sp>
      <p:pic>
        <p:nvPicPr>
          <p:cNvPr id="5" name="Picture 7">
            <a:extLst>
              <a:ext uri="{FF2B5EF4-FFF2-40B4-BE49-F238E27FC236}">
                <a16:creationId xmlns:a16="http://schemas.microsoft.com/office/drawing/2014/main" id="{5813ACD1-7379-4769-97B3-598D13D36A31}"/>
              </a:ext>
            </a:extLst>
          </p:cNvPr>
          <p:cNvPicPr>
            <a:picLocks noChangeAspect="1"/>
          </p:cNvPicPr>
          <p:nvPr/>
        </p:nvPicPr>
        <p:blipFill>
          <a:blip r:embed="rId7"/>
          <a:stretch>
            <a:fillRect/>
          </a:stretch>
        </p:blipFill>
        <p:spPr>
          <a:xfrm rot="5400000">
            <a:off x="7723476" y="2576945"/>
            <a:ext cx="4114800" cy="2314575"/>
          </a:xfrm>
          <a:prstGeom prst="rect">
            <a:avLst/>
          </a:prstGeom>
        </p:spPr>
      </p:pic>
      <p:sp>
        <p:nvSpPr>
          <p:cNvPr id="9" name="Date Placeholder 8">
            <a:extLst>
              <a:ext uri="{FF2B5EF4-FFF2-40B4-BE49-F238E27FC236}">
                <a16:creationId xmlns:a16="http://schemas.microsoft.com/office/drawing/2014/main" id="{6D64525F-3A15-4632-AF67-1321AF06B493}"/>
              </a:ext>
            </a:extLst>
          </p:cNvPr>
          <p:cNvSpPr>
            <a:spLocks noGrp="1"/>
          </p:cNvSpPr>
          <p:nvPr>
            <p:ph type="dt" sz="half" idx="11"/>
          </p:nvPr>
        </p:nvSpPr>
        <p:spPr/>
        <p:txBody>
          <a:bodyPr/>
          <a:lstStyle/>
          <a:p>
            <a:r>
              <a:rPr lang="en-US"/>
              <a:t>12/01/2022</a:t>
            </a:r>
            <a:endParaRPr lang="de-DE" dirty="0"/>
          </a:p>
        </p:txBody>
      </p:sp>
      <p:sp>
        <p:nvSpPr>
          <p:cNvPr id="10" name="Slide Number Placeholder 9">
            <a:extLst>
              <a:ext uri="{FF2B5EF4-FFF2-40B4-BE49-F238E27FC236}">
                <a16:creationId xmlns:a16="http://schemas.microsoft.com/office/drawing/2014/main" id="{1049AD72-8225-4499-8DD0-7E77324B3646}"/>
              </a:ext>
            </a:extLst>
          </p:cNvPr>
          <p:cNvSpPr>
            <a:spLocks noGrp="1"/>
          </p:cNvSpPr>
          <p:nvPr>
            <p:ph type="sldNum" sz="quarter" idx="12"/>
          </p:nvPr>
        </p:nvSpPr>
        <p:spPr/>
        <p:txBody>
          <a:bodyPr/>
          <a:lstStyle/>
          <a:p>
            <a:r>
              <a:rPr lang="de-DE"/>
              <a:t>Seite </a:t>
            </a:r>
            <a:fld id="{3A8B5DB7-81A8-4ED4-916B-6B23CD603687}" type="slidenum">
              <a:rPr smtClean="0"/>
              <a:pPr/>
              <a:t>15</a:t>
            </a:fld>
            <a:endParaRPr dirty="0"/>
          </a:p>
        </p:txBody>
      </p:sp>
      <p:sp>
        <p:nvSpPr>
          <p:cNvPr id="7" name="Speech Bubble: Rectangle with Corners Rounded 6">
            <a:extLst>
              <a:ext uri="{FF2B5EF4-FFF2-40B4-BE49-F238E27FC236}">
                <a16:creationId xmlns:a16="http://schemas.microsoft.com/office/drawing/2014/main" id="{E34A28F0-7254-46D6-B31E-9243989DC941}"/>
              </a:ext>
            </a:extLst>
          </p:cNvPr>
          <p:cNvSpPr/>
          <p:nvPr/>
        </p:nvSpPr>
        <p:spPr>
          <a:xfrm>
            <a:off x="6743700" y="372032"/>
            <a:ext cx="2628900" cy="559514"/>
          </a:xfrm>
          <a:prstGeom prst="wedgeRoundRectCallout">
            <a:avLst>
              <a:gd name="adj1" fmla="val -32691"/>
              <a:gd name="adj2" fmla="val 84786"/>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“Vergesst mir die Kartoffel nicht ..”</a:t>
            </a:r>
            <a:endParaRPr lang="en-GB" dirty="0"/>
          </a:p>
        </p:txBody>
      </p:sp>
    </p:spTree>
    <p:extLst>
      <p:ext uri="{BB962C8B-B14F-4D97-AF65-F5344CB8AC3E}">
        <p14:creationId xmlns:p14="http://schemas.microsoft.com/office/powerpoint/2010/main" val="208098311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platzhalter 23">
            <a:extLst>
              <a:ext uri="{FF2B5EF4-FFF2-40B4-BE49-F238E27FC236}">
                <a16:creationId xmlns:a16="http://schemas.microsoft.com/office/drawing/2014/main" id="{E222B6F8-7D9F-43D0-B534-8A2F8556D943}"/>
              </a:ext>
            </a:extLst>
          </p:cNvPr>
          <p:cNvSpPr>
            <a:spLocks noGrp="1"/>
          </p:cNvSpPr>
          <p:nvPr>
            <p:ph type="body" sz="quarter" idx="10"/>
          </p:nvPr>
        </p:nvSpPr>
        <p:spPr/>
        <p:txBody>
          <a:bodyPr/>
          <a:lstStyle/>
          <a:p>
            <a:r>
              <a:rPr lang="de-DE" dirty="0"/>
              <a:t>aka Global </a:t>
            </a:r>
            <a:r>
              <a:rPr lang="de-DE" dirty="0" err="1"/>
              <a:t>Goods</a:t>
            </a:r>
            <a:endParaRPr lang="en-GB" dirty="0"/>
          </a:p>
        </p:txBody>
      </p:sp>
      <p:sp>
        <p:nvSpPr>
          <p:cNvPr id="23" name="Titel 22">
            <a:extLst>
              <a:ext uri="{FF2B5EF4-FFF2-40B4-BE49-F238E27FC236}">
                <a16:creationId xmlns:a16="http://schemas.microsoft.com/office/drawing/2014/main" id="{4247A7BC-C8F0-4526-9E1B-BDC2DBE816C0}"/>
              </a:ext>
            </a:extLst>
          </p:cNvPr>
          <p:cNvSpPr>
            <a:spLocks noGrp="1"/>
          </p:cNvSpPr>
          <p:nvPr>
            <p:ph type="title"/>
          </p:nvPr>
        </p:nvSpPr>
        <p:spPr>
          <a:xfrm>
            <a:off x="933131" y="4273217"/>
            <a:ext cx="10628948" cy="480196"/>
          </a:xfrm>
        </p:spPr>
        <p:txBody>
          <a:bodyPr/>
          <a:lstStyle/>
          <a:p>
            <a:r>
              <a:rPr lang="en-US" dirty="0"/>
              <a:t>Digital Public Goods (DPG) in Health</a:t>
            </a:r>
            <a:endParaRPr lang="en-GB" dirty="0"/>
          </a:p>
        </p:txBody>
      </p:sp>
      <p:sp>
        <p:nvSpPr>
          <p:cNvPr id="10" name="Datumsplatzhalter 9">
            <a:extLst>
              <a:ext uri="{FF2B5EF4-FFF2-40B4-BE49-F238E27FC236}">
                <a16:creationId xmlns:a16="http://schemas.microsoft.com/office/drawing/2014/main" id="{0228774A-39CF-40C8-837E-92540A5545A2}"/>
              </a:ext>
            </a:extLst>
          </p:cNvPr>
          <p:cNvSpPr>
            <a:spLocks noGrp="1"/>
          </p:cNvSpPr>
          <p:nvPr>
            <p:ph type="dt" sz="half" idx="11"/>
          </p:nvPr>
        </p:nvSpPr>
        <p:spPr/>
        <p:txBody>
          <a:bodyPr/>
          <a:lstStyle/>
          <a:p>
            <a:pPr defTabSz="914377" eaLnBrk="1" fontAlgn="auto" hangingPunct="1">
              <a:spcBef>
                <a:spcPts val="0"/>
              </a:spcBef>
              <a:spcAft>
                <a:spcPts val="0"/>
              </a:spcAft>
            </a:pPr>
            <a:r>
              <a:rPr lang="en-US">
                <a:solidFill>
                  <a:prstClr val="black">
                    <a:lumMod val="50000"/>
                    <a:lumOff val="50000"/>
                  </a:prstClr>
                </a:solidFill>
              </a:rPr>
              <a:t>12/01/2022</a:t>
            </a:r>
            <a:endParaRPr lang="de-DE" dirty="0">
              <a:solidFill>
                <a:prstClr val="black">
                  <a:lumMod val="50000"/>
                  <a:lumOff val="50000"/>
                </a:prstClr>
              </a:solidFill>
            </a:endParaRPr>
          </a:p>
        </p:txBody>
      </p:sp>
      <p:sp>
        <p:nvSpPr>
          <p:cNvPr id="11" name="Fußzeilenplatzhalter 10">
            <a:extLst>
              <a:ext uri="{FF2B5EF4-FFF2-40B4-BE49-F238E27FC236}">
                <a16:creationId xmlns:a16="http://schemas.microsoft.com/office/drawing/2014/main" id="{50020026-CFD5-4912-BE8B-423B97BC1694}"/>
              </a:ext>
            </a:extLst>
          </p:cNvPr>
          <p:cNvSpPr>
            <a:spLocks noGrp="1"/>
          </p:cNvSpPr>
          <p:nvPr>
            <p:ph type="ftr" sz="quarter" idx="12"/>
          </p:nvPr>
        </p:nvSpPr>
        <p:spPr/>
        <p:txBody>
          <a:bodyPr/>
          <a:lstStyle/>
          <a:p>
            <a:pPr defTabSz="914377" eaLnBrk="1" fontAlgn="auto" hangingPunct="1">
              <a:spcBef>
                <a:spcPts val="0"/>
              </a:spcBef>
              <a:spcAft>
                <a:spcPts val="0"/>
              </a:spcAft>
            </a:pPr>
            <a:r>
              <a:rPr lang="de-DE">
                <a:solidFill>
                  <a:prstClr val="black">
                    <a:lumMod val="50000"/>
                    <a:lumOff val="50000"/>
                  </a:prstClr>
                </a:solidFill>
              </a:rPr>
              <a:t>U Wahser: Impact mit Informatik, Mannheimer Informatik-Kolloquium</a:t>
            </a:r>
            <a:endParaRPr lang="en-US" dirty="0">
              <a:solidFill>
                <a:prstClr val="black">
                  <a:lumMod val="50000"/>
                  <a:lumOff val="50000"/>
                </a:prstClr>
              </a:solidFill>
            </a:endParaRPr>
          </a:p>
        </p:txBody>
      </p:sp>
      <p:sp>
        <p:nvSpPr>
          <p:cNvPr id="12" name="Foliennummernplatzhalter 11">
            <a:extLst>
              <a:ext uri="{FF2B5EF4-FFF2-40B4-BE49-F238E27FC236}">
                <a16:creationId xmlns:a16="http://schemas.microsoft.com/office/drawing/2014/main" id="{5D5CE848-BF61-4395-8EE5-0D2C8A159C57}"/>
              </a:ext>
            </a:extLst>
          </p:cNvPr>
          <p:cNvSpPr>
            <a:spLocks noGrp="1"/>
          </p:cNvSpPr>
          <p:nvPr>
            <p:ph type="sldNum" sz="quarter" idx="13"/>
          </p:nvPr>
        </p:nvSpPr>
        <p:spPr/>
        <p:txBody>
          <a:bodyPr/>
          <a:lstStyle/>
          <a:p>
            <a:pPr defTabSz="914377" eaLnBrk="1" fontAlgn="auto" hangingPunct="1">
              <a:spcBef>
                <a:spcPts val="0"/>
              </a:spcBef>
              <a:spcAft>
                <a:spcPts val="0"/>
              </a:spcAft>
            </a:pPr>
            <a:r>
              <a:rPr lang="de-DE">
                <a:solidFill>
                  <a:srgbClr val="6F6F6F"/>
                </a:solidFill>
              </a:rPr>
              <a:t>Seite </a:t>
            </a:r>
            <a:fld id="{3A8B5DB7-81A8-4ED4-916B-6B23CD603687}" type="slidenum">
              <a:rPr lang="de-DE">
                <a:solidFill>
                  <a:srgbClr val="6F6F6F"/>
                </a:solidFill>
              </a:rPr>
              <a:pPr defTabSz="914377" eaLnBrk="1" fontAlgn="auto" hangingPunct="1">
                <a:spcBef>
                  <a:spcPts val="0"/>
                </a:spcBef>
                <a:spcAft>
                  <a:spcPts val="0"/>
                </a:spcAft>
              </a:pPr>
              <a:t>16</a:t>
            </a:fld>
            <a:endParaRPr lang="de-DE" dirty="0">
              <a:solidFill>
                <a:srgbClr val="6F6F6F"/>
              </a:solidFill>
            </a:endParaRPr>
          </a:p>
        </p:txBody>
      </p:sp>
    </p:spTree>
    <p:extLst>
      <p:ext uri="{BB962C8B-B14F-4D97-AF65-F5344CB8AC3E}">
        <p14:creationId xmlns:p14="http://schemas.microsoft.com/office/powerpoint/2010/main" val="38249713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Software in Global Health over Time</a:t>
            </a:r>
          </a:p>
        </p:txBody>
      </p:sp>
      <p:sp>
        <p:nvSpPr>
          <p:cNvPr id="7" name="Footer Placeholder 6">
            <a:extLst>
              <a:ext uri="{FF2B5EF4-FFF2-40B4-BE49-F238E27FC236}">
                <a16:creationId xmlns:a16="http://schemas.microsoft.com/office/drawing/2014/main" id="{A8A0B5B3-979D-499D-8CE6-E017CB35538C}"/>
              </a:ext>
            </a:extLst>
          </p:cNvPr>
          <p:cNvSpPr>
            <a:spLocks noGrp="1"/>
          </p:cNvSpPr>
          <p:nvPr>
            <p:ph type="ftr" sz="quarter" idx="10"/>
          </p:nvPr>
        </p:nvSpPr>
        <p:spPr>
          <a:xfrm>
            <a:off x="2377363" y="6568513"/>
            <a:ext cx="7785972" cy="123111"/>
          </a:xfrm>
        </p:spPr>
        <p:txBody>
          <a:bodyPr/>
          <a:lstStyle/>
          <a:p>
            <a:r>
              <a:rPr lang="de-DE"/>
              <a:t>U Wahser: Impact mit Informatik, Mannheimer Informatik-Kolloquium</a:t>
            </a:r>
            <a:endParaRPr lang="en-US"/>
          </a:p>
        </p:txBody>
      </p:sp>
      <p:sp>
        <p:nvSpPr>
          <p:cNvPr id="5" name="Cloud Callout 4"/>
          <p:cNvSpPr/>
          <p:nvPr/>
        </p:nvSpPr>
        <p:spPr bwMode="auto">
          <a:xfrm>
            <a:off x="389911" y="2939110"/>
            <a:ext cx="2656286" cy="1067230"/>
          </a:xfrm>
          <a:prstGeom prst="cloudCallout">
            <a:avLst>
              <a:gd name="adj1" fmla="val 7294"/>
              <a:gd name="adj2" fmla="val 94998"/>
            </a:avLst>
          </a:prstGeom>
          <a:solidFill>
            <a:schemeClr val="bg2"/>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F6F6F"/>
                </a:solidFill>
                <a:effectLst/>
                <a:uLnTx/>
                <a:uFillTx/>
                <a:latin typeface="Arial"/>
                <a:ea typeface="+mn-ea"/>
                <a:cs typeface="Arial"/>
              </a:rPr>
              <a:t>"We can use computers!"</a:t>
            </a:r>
            <a:endParaRPr kumimoji="0" lang="en-US" sz="1800" b="1" i="0" u="none" strike="noStrike" kern="1200" cap="none" spc="0" normalizeH="0" baseline="0" noProof="0">
              <a:ln>
                <a:noFill/>
              </a:ln>
              <a:solidFill>
                <a:srgbClr val="6F6F6F"/>
              </a:solidFill>
              <a:effectLst/>
              <a:uLnTx/>
              <a:uFillTx/>
              <a:latin typeface="Arial" charset="0"/>
              <a:ea typeface="+mn-ea"/>
              <a:cs typeface="Arial"/>
            </a:endParaRPr>
          </a:p>
        </p:txBody>
      </p:sp>
      <p:sp>
        <p:nvSpPr>
          <p:cNvPr id="11" name="Cloud Callout 10"/>
          <p:cNvSpPr/>
          <p:nvPr/>
        </p:nvSpPr>
        <p:spPr bwMode="auto">
          <a:xfrm>
            <a:off x="2800326" y="2045551"/>
            <a:ext cx="2918792" cy="984049"/>
          </a:xfrm>
          <a:prstGeom prst="cloudCallout">
            <a:avLst>
              <a:gd name="adj1" fmla="val 20246"/>
              <a:gd name="adj2" fmla="val 95245"/>
            </a:avLst>
          </a:prstGeom>
          <a:solidFill>
            <a:schemeClr val="bg2"/>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F6F6F"/>
                </a:solidFill>
                <a:effectLst/>
                <a:uLnTx/>
                <a:uFillTx/>
                <a:latin typeface="Arial"/>
                <a:ea typeface="+mn-ea"/>
                <a:cs typeface="Arial"/>
              </a:rPr>
              <a:t>"We can re-use software!"</a:t>
            </a:r>
            <a:endParaRPr kumimoji="0" lang="en-US" sz="1800" b="1" i="0" u="none" strike="noStrike" kern="1200" cap="none" spc="0" normalizeH="0" baseline="0" noProof="0">
              <a:ln>
                <a:noFill/>
              </a:ln>
              <a:solidFill>
                <a:srgbClr val="6F6F6F"/>
              </a:solidFill>
              <a:effectLst/>
              <a:uLnTx/>
              <a:uFillTx/>
              <a:latin typeface="Arial" charset="0"/>
              <a:ea typeface="+mn-ea"/>
              <a:cs typeface="Arial"/>
            </a:endParaRPr>
          </a:p>
        </p:txBody>
      </p:sp>
      <p:sp>
        <p:nvSpPr>
          <p:cNvPr id="12" name="Cloud Callout 11"/>
          <p:cNvSpPr/>
          <p:nvPr/>
        </p:nvSpPr>
        <p:spPr bwMode="auto">
          <a:xfrm>
            <a:off x="5473247" y="1266913"/>
            <a:ext cx="2906572" cy="869127"/>
          </a:xfrm>
          <a:prstGeom prst="cloudCallout">
            <a:avLst>
              <a:gd name="adj1" fmla="val 28697"/>
              <a:gd name="adj2" fmla="val 93924"/>
            </a:avLst>
          </a:prstGeom>
          <a:solidFill>
            <a:schemeClr val="bg2"/>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F6F6F"/>
                </a:solidFill>
                <a:effectLst/>
                <a:uLnTx/>
                <a:uFillTx/>
                <a:latin typeface="Arial"/>
                <a:ea typeface="+mn-ea"/>
                <a:cs typeface="Arial"/>
              </a:rPr>
              <a:t>"We can free the code!"</a:t>
            </a:r>
            <a:endParaRPr kumimoji="0" lang="en-US" sz="1800" b="1" i="0" u="none" strike="noStrike" kern="1200" cap="none" spc="0" normalizeH="0" baseline="0" noProof="0">
              <a:ln>
                <a:noFill/>
              </a:ln>
              <a:solidFill>
                <a:srgbClr val="6F6F6F"/>
              </a:solidFill>
              <a:effectLst/>
              <a:uLnTx/>
              <a:uFillTx/>
              <a:latin typeface="Arial" charset="0"/>
              <a:ea typeface="+mn-ea"/>
              <a:cs typeface="Arial"/>
            </a:endParaRPr>
          </a:p>
        </p:txBody>
      </p:sp>
      <p:sp>
        <p:nvSpPr>
          <p:cNvPr id="14" name="Cloud Callout 13"/>
          <p:cNvSpPr/>
          <p:nvPr/>
        </p:nvSpPr>
        <p:spPr bwMode="auto">
          <a:xfrm>
            <a:off x="8133949" y="605109"/>
            <a:ext cx="3712332" cy="752293"/>
          </a:xfrm>
          <a:prstGeom prst="cloudCallout">
            <a:avLst>
              <a:gd name="adj1" fmla="val 18179"/>
              <a:gd name="adj2" fmla="val 70080"/>
            </a:avLst>
          </a:prstGeom>
          <a:solidFill>
            <a:schemeClr val="bg2"/>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F6F6F"/>
                </a:solidFill>
                <a:effectLst/>
                <a:uLnTx/>
                <a:uFillTx/>
                <a:latin typeface="Arial"/>
                <a:ea typeface="+mn-ea"/>
                <a:cs typeface="Arial"/>
              </a:rPr>
              <a:t>"We can co-create!"</a:t>
            </a:r>
            <a:endParaRPr kumimoji="0" lang="en-US" sz="1800" b="1" i="0" u="none" strike="noStrike" kern="1200" cap="none" spc="0" normalizeH="0" baseline="0" noProof="0">
              <a:ln>
                <a:noFill/>
              </a:ln>
              <a:solidFill>
                <a:srgbClr val="6F6F6F"/>
              </a:solidFill>
              <a:effectLst/>
              <a:uLnTx/>
              <a:uFillTx/>
              <a:latin typeface="Arial" charset="0"/>
              <a:ea typeface="+mn-ea"/>
              <a:cs typeface="Arial"/>
            </a:endParaRPr>
          </a:p>
        </p:txBody>
      </p:sp>
      <p:cxnSp>
        <p:nvCxnSpPr>
          <p:cNvPr id="15" name="Straight Arrow Connector 14"/>
          <p:cNvCxnSpPr/>
          <p:nvPr/>
        </p:nvCxnSpPr>
        <p:spPr bwMode="auto">
          <a:xfrm flipV="1">
            <a:off x="33483" y="1389928"/>
            <a:ext cx="11984346" cy="4096473"/>
          </a:xfrm>
          <a:prstGeom prst="straightConnector1">
            <a:avLst/>
          </a:prstGeom>
          <a:solidFill>
            <a:schemeClr val="accent1"/>
          </a:solidFill>
          <a:ln w="104775" cap="flat" cmpd="sng" algn="ctr">
            <a:solidFill>
              <a:schemeClr val="accent1"/>
            </a:solidFill>
            <a:prstDash val="solid"/>
            <a:round/>
            <a:headEnd type="none" w="med" len="med"/>
            <a:tailEnd type="triangle"/>
          </a:ln>
          <a:effectLst/>
        </p:spPr>
      </p:cxnSp>
      <p:sp>
        <p:nvSpPr>
          <p:cNvPr id="18" name="Rounded Rectangle 17"/>
          <p:cNvSpPr/>
          <p:nvPr/>
        </p:nvSpPr>
        <p:spPr bwMode="auto">
          <a:xfrm>
            <a:off x="1349829" y="4586514"/>
            <a:ext cx="1198571" cy="508000"/>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C80F0F"/>
                </a:solidFill>
                <a:effectLst/>
                <a:uLnTx/>
                <a:uFillTx/>
                <a:latin typeface="Arial" charset="0"/>
                <a:ea typeface="+mn-ea"/>
                <a:cs typeface="+mn-cs"/>
              </a:rPr>
              <a:t>~ 1985</a:t>
            </a:r>
          </a:p>
        </p:txBody>
      </p:sp>
      <p:sp>
        <p:nvSpPr>
          <p:cNvPr id="19" name="Rounded Rectangle 18"/>
          <p:cNvSpPr/>
          <p:nvPr/>
        </p:nvSpPr>
        <p:spPr bwMode="auto">
          <a:xfrm>
            <a:off x="4268621" y="3590343"/>
            <a:ext cx="1198571" cy="508000"/>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C80F0F"/>
                </a:solidFill>
                <a:effectLst/>
                <a:uLnTx/>
                <a:uFillTx/>
                <a:latin typeface="Arial" charset="0"/>
                <a:ea typeface="+mn-ea"/>
                <a:cs typeface="+mn-cs"/>
              </a:rPr>
              <a:t>~ 1995</a:t>
            </a:r>
          </a:p>
        </p:txBody>
      </p:sp>
      <p:sp>
        <p:nvSpPr>
          <p:cNvPr id="20" name="Rounded Rectangle 19"/>
          <p:cNvSpPr/>
          <p:nvPr/>
        </p:nvSpPr>
        <p:spPr bwMode="auto">
          <a:xfrm>
            <a:off x="7187413" y="2594172"/>
            <a:ext cx="1198571" cy="508000"/>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C80F0F"/>
                </a:solidFill>
                <a:effectLst/>
                <a:uLnTx/>
                <a:uFillTx/>
                <a:latin typeface="Arial" charset="0"/>
                <a:ea typeface="+mn-ea"/>
                <a:cs typeface="+mn-cs"/>
              </a:rPr>
              <a:t>~ 2005</a:t>
            </a:r>
          </a:p>
        </p:txBody>
      </p:sp>
      <p:sp>
        <p:nvSpPr>
          <p:cNvPr id="21" name="Rounded Rectangle 20"/>
          <p:cNvSpPr/>
          <p:nvPr/>
        </p:nvSpPr>
        <p:spPr bwMode="auto">
          <a:xfrm>
            <a:off x="10106206" y="1598001"/>
            <a:ext cx="1198571" cy="508000"/>
          </a:xfrm>
          <a:prstGeom prst="roundRect">
            <a:avLst/>
          </a:prstGeom>
          <a:solidFill>
            <a:schemeClr val="accent1">
              <a:lumMod val="20000"/>
              <a:lumOff val="80000"/>
            </a:schemeClr>
          </a:solidFill>
          <a:ln w="254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C80F0F"/>
                </a:solidFill>
                <a:effectLst/>
                <a:uLnTx/>
                <a:uFillTx/>
                <a:latin typeface="Arial" charset="0"/>
                <a:ea typeface="+mn-ea"/>
                <a:cs typeface="+mn-cs"/>
              </a:rPr>
              <a:t>~ 2015</a:t>
            </a:r>
          </a:p>
        </p:txBody>
      </p:sp>
      <p:sp>
        <p:nvSpPr>
          <p:cNvPr id="23" name="Explosion 2 22"/>
          <p:cNvSpPr/>
          <p:nvPr/>
        </p:nvSpPr>
        <p:spPr bwMode="auto">
          <a:xfrm>
            <a:off x="6796969" y="5056355"/>
            <a:ext cx="2370027" cy="879857"/>
          </a:xfrm>
          <a:prstGeom prst="irregularSeal2">
            <a:avLst/>
          </a:prstGeom>
          <a:solidFill>
            <a:schemeClr val="accent3">
              <a:lumMod val="20000"/>
              <a:lumOff val="80000"/>
            </a:schemeClr>
          </a:solidFill>
          <a:ln w="9525" cap="flat" cmpd="sng" algn="ctr">
            <a:solidFill>
              <a:schemeClr val="accent3">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err="1">
                <a:ln>
                  <a:noFill/>
                </a:ln>
                <a:solidFill>
                  <a:srgbClr val="FDC400">
                    <a:lumMod val="75000"/>
                  </a:srgbClr>
                </a:solidFill>
                <a:effectLst/>
                <a:uLnTx/>
                <a:uFillTx/>
                <a:latin typeface="Arial" charset="0"/>
                <a:ea typeface="+mn-ea"/>
                <a:cs typeface="+mn-cs"/>
              </a:rPr>
              <a:t>Pilotitis</a:t>
            </a:r>
            <a:endParaRPr kumimoji="0" lang="en-GB" sz="1800" b="1" i="0" u="none" strike="noStrike" kern="1200" cap="none" spc="0" normalizeH="0" baseline="0" noProof="0">
              <a:ln>
                <a:noFill/>
              </a:ln>
              <a:solidFill>
                <a:srgbClr val="FDC400">
                  <a:lumMod val="75000"/>
                </a:srgbClr>
              </a:solidFill>
              <a:effectLst/>
              <a:uLnTx/>
              <a:uFillTx/>
              <a:latin typeface="Arial" charset="0"/>
              <a:ea typeface="+mn-ea"/>
              <a:cs typeface="+mn-cs"/>
            </a:endParaRPr>
          </a:p>
        </p:txBody>
      </p:sp>
      <p:sp>
        <p:nvSpPr>
          <p:cNvPr id="25" name="Rounded Rectangle 24"/>
          <p:cNvSpPr/>
          <p:nvPr/>
        </p:nvSpPr>
        <p:spPr bwMode="auto">
          <a:xfrm>
            <a:off x="5470898" y="4389915"/>
            <a:ext cx="2011371" cy="508000"/>
          </a:xfrm>
          <a:prstGeom prst="roundRect">
            <a:avLst>
              <a:gd name="adj" fmla="val 50000"/>
            </a:avLst>
          </a:prstGeom>
          <a:solidFill>
            <a:schemeClr val="accent2">
              <a:lumMod val="20000"/>
              <a:lumOff val="80000"/>
            </a:schemeClr>
          </a:solidFill>
          <a:ln w="254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89AE10"/>
                </a:solidFill>
                <a:effectLst/>
                <a:uLnTx/>
                <a:uFillTx/>
                <a:latin typeface="Arial" charset="0"/>
                <a:ea typeface="+mn-ea"/>
                <a:cs typeface="+mn-cs"/>
              </a:rPr>
              <a:t>Public Domain</a:t>
            </a:r>
          </a:p>
        </p:txBody>
      </p:sp>
      <p:cxnSp>
        <p:nvCxnSpPr>
          <p:cNvPr id="27" name="Curved Connector 26"/>
          <p:cNvCxnSpPr>
            <a:stCxn id="18" idx="2"/>
            <a:endCxn id="36" idx="1"/>
          </p:cNvCxnSpPr>
          <p:nvPr/>
        </p:nvCxnSpPr>
        <p:spPr bwMode="auto">
          <a:xfrm rot="16200000" flipH="1">
            <a:off x="1963429" y="5080200"/>
            <a:ext cx="317465" cy="346092"/>
          </a:xfrm>
          <a:prstGeom prst="curvedConnector2">
            <a:avLst/>
          </a:prstGeom>
          <a:solidFill>
            <a:schemeClr val="accent1"/>
          </a:solidFill>
          <a:ln w="25400" cap="flat" cmpd="sng" algn="ctr">
            <a:solidFill>
              <a:schemeClr val="accent3">
                <a:lumMod val="75000"/>
              </a:schemeClr>
            </a:solidFill>
            <a:prstDash val="solid"/>
            <a:round/>
            <a:headEnd type="none" w="med" len="med"/>
            <a:tailEnd type="triangle" w="lg" len="lg"/>
          </a:ln>
          <a:effectLst/>
        </p:spPr>
      </p:cxnSp>
      <p:cxnSp>
        <p:nvCxnSpPr>
          <p:cNvPr id="34" name="Curved Connector 33"/>
          <p:cNvCxnSpPr>
            <a:stCxn id="19" idx="3"/>
            <a:endCxn id="25" idx="0"/>
          </p:cNvCxnSpPr>
          <p:nvPr/>
        </p:nvCxnSpPr>
        <p:spPr bwMode="auto">
          <a:xfrm>
            <a:off x="5467192" y="3844343"/>
            <a:ext cx="1009392" cy="545572"/>
          </a:xfrm>
          <a:prstGeom prst="curvedConnector2">
            <a:avLst/>
          </a:prstGeom>
          <a:solidFill>
            <a:schemeClr val="accent1"/>
          </a:solidFill>
          <a:ln w="25400" cap="flat" cmpd="sng" algn="ctr">
            <a:solidFill>
              <a:schemeClr val="accent2"/>
            </a:solidFill>
            <a:prstDash val="solid"/>
            <a:round/>
            <a:headEnd type="none" w="med" len="med"/>
            <a:tailEnd type="triangle" w="lg" len="lg"/>
          </a:ln>
          <a:effectLst/>
        </p:spPr>
      </p:cxnSp>
      <p:sp>
        <p:nvSpPr>
          <p:cNvPr id="39" name="Rounded Rectangle 38"/>
          <p:cNvSpPr/>
          <p:nvPr/>
        </p:nvSpPr>
        <p:spPr bwMode="auto">
          <a:xfrm>
            <a:off x="7585463" y="3771079"/>
            <a:ext cx="2011371" cy="508000"/>
          </a:xfrm>
          <a:prstGeom prst="roundRect">
            <a:avLst>
              <a:gd name="adj" fmla="val 50000"/>
            </a:avLst>
          </a:prstGeom>
          <a:solidFill>
            <a:schemeClr val="accent2">
              <a:lumMod val="20000"/>
              <a:lumOff val="80000"/>
            </a:schemeClr>
          </a:solidFill>
          <a:ln w="254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89AE10"/>
                </a:solidFill>
                <a:effectLst/>
                <a:uLnTx/>
                <a:uFillTx/>
                <a:latin typeface="Arial" charset="0"/>
                <a:ea typeface="+mn-ea"/>
                <a:cs typeface="+mn-cs"/>
              </a:rPr>
              <a:t>Open Source</a:t>
            </a:r>
          </a:p>
        </p:txBody>
      </p:sp>
      <p:cxnSp>
        <p:nvCxnSpPr>
          <p:cNvPr id="40" name="Curved Connector 39"/>
          <p:cNvCxnSpPr>
            <a:stCxn id="20" idx="3"/>
            <a:endCxn id="39" idx="0"/>
          </p:cNvCxnSpPr>
          <p:nvPr/>
        </p:nvCxnSpPr>
        <p:spPr bwMode="auto">
          <a:xfrm>
            <a:off x="8385984" y="2848172"/>
            <a:ext cx="205165" cy="922907"/>
          </a:xfrm>
          <a:prstGeom prst="curvedConnector2">
            <a:avLst/>
          </a:prstGeom>
          <a:solidFill>
            <a:schemeClr val="accent1"/>
          </a:solidFill>
          <a:ln w="25400" cap="flat" cmpd="sng" algn="ctr">
            <a:solidFill>
              <a:schemeClr val="accent2"/>
            </a:solidFill>
            <a:prstDash val="solid"/>
            <a:round/>
            <a:headEnd type="none" w="med" len="med"/>
            <a:tailEnd type="triangle" w="lg" len="lg"/>
          </a:ln>
          <a:effectLst/>
        </p:spPr>
      </p:cxnSp>
      <p:sp>
        <p:nvSpPr>
          <p:cNvPr id="41" name="Rounded Rectangle 40"/>
          <p:cNvSpPr/>
          <p:nvPr/>
        </p:nvSpPr>
        <p:spPr bwMode="auto">
          <a:xfrm>
            <a:off x="9700027" y="3152242"/>
            <a:ext cx="2011371" cy="508000"/>
          </a:xfrm>
          <a:prstGeom prst="roundRect">
            <a:avLst>
              <a:gd name="adj" fmla="val 50000"/>
            </a:avLst>
          </a:prstGeom>
          <a:solidFill>
            <a:schemeClr val="accent2">
              <a:lumMod val="20000"/>
              <a:lumOff val="80000"/>
            </a:schemeClr>
          </a:solidFill>
          <a:ln w="254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89AE10"/>
                </a:solidFill>
                <a:effectLst/>
                <a:uLnTx/>
                <a:uFillTx/>
                <a:latin typeface="Arial" charset="0"/>
                <a:ea typeface="+mn-ea"/>
                <a:cs typeface="+mn-cs"/>
              </a:rPr>
              <a:t>Global Good</a:t>
            </a:r>
          </a:p>
        </p:txBody>
      </p:sp>
      <p:cxnSp>
        <p:nvCxnSpPr>
          <p:cNvPr id="42" name="Curved Connector 41"/>
          <p:cNvCxnSpPr>
            <a:stCxn id="21" idx="2"/>
            <a:endCxn id="41" idx="0"/>
          </p:cNvCxnSpPr>
          <p:nvPr/>
        </p:nvCxnSpPr>
        <p:spPr bwMode="auto">
          <a:xfrm rot="16200000" flipH="1">
            <a:off x="10182482" y="2629010"/>
            <a:ext cx="1046241" cy="221"/>
          </a:xfrm>
          <a:prstGeom prst="curvedConnector3">
            <a:avLst>
              <a:gd name="adj1" fmla="val 50000"/>
            </a:avLst>
          </a:prstGeom>
          <a:solidFill>
            <a:schemeClr val="accent1"/>
          </a:solidFill>
          <a:ln w="25400" cap="flat" cmpd="sng" algn="ctr">
            <a:solidFill>
              <a:schemeClr val="accent2"/>
            </a:solidFill>
            <a:prstDash val="solid"/>
            <a:round/>
            <a:headEnd type="none" w="med" len="med"/>
            <a:tailEnd type="triangle" w="lg" len="lg"/>
          </a:ln>
          <a:effectLst/>
        </p:spPr>
      </p:cxnSp>
      <p:sp>
        <p:nvSpPr>
          <p:cNvPr id="28" name="Explosion 1 27"/>
          <p:cNvSpPr/>
          <p:nvPr/>
        </p:nvSpPr>
        <p:spPr bwMode="auto">
          <a:xfrm>
            <a:off x="9018228" y="5101586"/>
            <a:ext cx="3003230" cy="789395"/>
          </a:xfrm>
          <a:prstGeom prst="irregularSeal1">
            <a:avLst/>
          </a:prstGeom>
          <a:solidFill>
            <a:schemeClr val="accent3">
              <a:lumMod val="20000"/>
              <a:lumOff val="80000"/>
            </a:schemeClr>
          </a:solidFill>
          <a:ln w="9525" cap="flat" cmpd="sng" algn="ctr">
            <a:solidFill>
              <a:schemeClr val="accent3">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err="1">
                <a:ln>
                  <a:noFill/>
                </a:ln>
                <a:solidFill>
                  <a:srgbClr val="FDC400">
                    <a:lumMod val="75000"/>
                  </a:srgbClr>
                </a:solidFill>
                <a:effectLst/>
                <a:uLnTx/>
                <a:uFillTx/>
                <a:latin typeface="Arial" charset="0"/>
                <a:ea typeface="+mn-ea"/>
                <a:cs typeface="+mn-cs"/>
              </a:rPr>
              <a:t>APPendicitis</a:t>
            </a:r>
            <a:endParaRPr kumimoji="0" lang="en-GB" sz="1800" b="1" i="0" u="none" strike="noStrike" kern="1200" cap="none" spc="0" normalizeH="0" baseline="0" noProof="0">
              <a:ln>
                <a:noFill/>
              </a:ln>
              <a:solidFill>
                <a:srgbClr val="FDC400">
                  <a:lumMod val="75000"/>
                </a:srgbClr>
              </a:solidFill>
              <a:effectLst/>
              <a:uLnTx/>
              <a:uFillTx/>
              <a:latin typeface="Arial" charset="0"/>
              <a:ea typeface="+mn-ea"/>
              <a:cs typeface="+mn-cs"/>
            </a:endParaRPr>
          </a:p>
        </p:txBody>
      </p:sp>
      <p:sp>
        <p:nvSpPr>
          <p:cNvPr id="36" name="Explosion 1 35"/>
          <p:cNvSpPr/>
          <p:nvPr/>
        </p:nvSpPr>
        <p:spPr bwMode="auto">
          <a:xfrm>
            <a:off x="2295207" y="5079586"/>
            <a:ext cx="4650278" cy="833395"/>
          </a:xfrm>
          <a:prstGeom prst="irregularSeal1">
            <a:avLst/>
          </a:prstGeom>
          <a:solidFill>
            <a:schemeClr val="accent3">
              <a:lumMod val="20000"/>
              <a:lumOff val="80000"/>
            </a:schemeClr>
          </a:solidFill>
          <a:ln w="9525" cap="flat" cmpd="sng" algn="ctr">
            <a:solidFill>
              <a:schemeClr val="accent3">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FDC400">
                    <a:lumMod val="75000"/>
                  </a:srgbClr>
                </a:solidFill>
                <a:effectLst/>
                <a:uLnTx/>
                <a:uFillTx/>
                <a:latin typeface="Arial" charset="0"/>
                <a:ea typeface="+mn-ea"/>
                <a:cs typeface="+mn-cs"/>
              </a:rPr>
              <a:t>Computer Graveyards</a:t>
            </a:r>
          </a:p>
        </p:txBody>
      </p:sp>
      <p:sp>
        <p:nvSpPr>
          <p:cNvPr id="9" name="Date Placeholder 8">
            <a:extLst>
              <a:ext uri="{FF2B5EF4-FFF2-40B4-BE49-F238E27FC236}">
                <a16:creationId xmlns:a16="http://schemas.microsoft.com/office/drawing/2014/main" id="{AD0570DE-7751-404D-9DFD-02D69D1626AE}"/>
              </a:ext>
            </a:extLst>
          </p:cNvPr>
          <p:cNvSpPr>
            <a:spLocks noGrp="1"/>
          </p:cNvSpPr>
          <p:nvPr>
            <p:ph type="dt" sz="half" idx="11"/>
          </p:nvPr>
        </p:nvSpPr>
        <p:spPr/>
        <p:txBody>
          <a:bodyPr/>
          <a:lstStyle/>
          <a:p>
            <a:r>
              <a:rPr lang="en-US"/>
              <a:t>12/01/2022</a:t>
            </a:r>
            <a:endParaRPr lang="de-DE" dirty="0"/>
          </a:p>
        </p:txBody>
      </p:sp>
      <p:sp>
        <p:nvSpPr>
          <p:cNvPr id="10" name="Slide Number Placeholder 9">
            <a:extLst>
              <a:ext uri="{FF2B5EF4-FFF2-40B4-BE49-F238E27FC236}">
                <a16:creationId xmlns:a16="http://schemas.microsoft.com/office/drawing/2014/main" id="{569B923D-C51D-479F-89B0-23EBE9A22BEA}"/>
              </a:ext>
            </a:extLst>
          </p:cNvPr>
          <p:cNvSpPr>
            <a:spLocks noGrp="1"/>
          </p:cNvSpPr>
          <p:nvPr>
            <p:ph type="sldNum" sz="quarter" idx="12"/>
          </p:nvPr>
        </p:nvSpPr>
        <p:spPr/>
        <p:txBody>
          <a:bodyPr/>
          <a:lstStyle/>
          <a:p>
            <a:r>
              <a:rPr lang="de-DE"/>
              <a:t>Seite </a:t>
            </a:r>
            <a:fld id="{3A8B5DB7-81A8-4ED4-916B-6B23CD603687}" type="slidenum">
              <a:rPr smtClean="0"/>
              <a:pPr/>
              <a:t>17</a:t>
            </a:fld>
            <a:endParaRPr dirty="0"/>
          </a:p>
        </p:txBody>
      </p:sp>
    </p:spTree>
    <p:extLst>
      <p:ext uri="{BB962C8B-B14F-4D97-AF65-F5344CB8AC3E}">
        <p14:creationId xmlns:p14="http://schemas.microsoft.com/office/powerpoint/2010/main" val="123785794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29BA26C8-3F9A-4E6D-86B7-832920075A79}"/>
              </a:ext>
            </a:extLst>
          </p:cNvPr>
          <p:cNvGraphicFramePr>
            <a:graphicFrameLocks noGrp="1"/>
          </p:cNvGraphicFramePr>
          <p:nvPr>
            <p:extLst>
              <p:ext uri="{D42A27DB-BD31-4B8C-83A1-F6EECF244321}">
                <p14:modId xmlns:p14="http://schemas.microsoft.com/office/powerpoint/2010/main" val="2768185730"/>
              </p:ext>
            </p:extLst>
          </p:nvPr>
        </p:nvGraphicFramePr>
        <p:xfrm>
          <a:off x="767047" y="2011282"/>
          <a:ext cx="10862977" cy="2926800"/>
        </p:xfrm>
        <a:graphic>
          <a:graphicData uri="http://schemas.openxmlformats.org/drawingml/2006/table">
            <a:tbl>
              <a:tblPr firstRow="1" bandRow="1">
                <a:tableStyleId>{2D5ABB26-0587-4C30-8999-92F81FD0307C}</a:tableStyleId>
              </a:tblPr>
              <a:tblGrid>
                <a:gridCol w="7119653">
                  <a:extLst>
                    <a:ext uri="{9D8B030D-6E8A-4147-A177-3AD203B41FA5}">
                      <a16:colId xmlns:a16="http://schemas.microsoft.com/office/drawing/2014/main" val="298402535"/>
                    </a:ext>
                  </a:extLst>
                </a:gridCol>
                <a:gridCol w="3743324">
                  <a:extLst>
                    <a:ext uri="{9D8B030D-6E8A-4147-A177-3AD203B41FA5}">
                      <a16:colId xmlns:a16="http://schemas.microsoft.com/office/drawing/2014/main" val="1149450767"/>
                    </a:ext>
                  </a:extLst>
                </a:gridCol>
              </a:tblGrid>
              <a:tr h="1463400">
                <a:tc>
                  <a:txBody>
                    <a:bodyPr/>
                    <a:lstStyle/>
                    <a:p>
                      <a:r>
                        <a:rPr lang="de-DE" dirty="0">
                          <a:cs typeface="Arial"/>
                        </a:rPr>
                        <a:t>The </a:t>
                      </a:r>
                      <a:r>
                        <a:rPr lang="de-DE" u="sng" dirty="0">
                          <a:cs typeface="Arial"/>
                          <a:hlinkClick r:id="rId2"/>
                        </a:rPr>
                        <a:t>Digital Investment </a:t>
                      </a:r>
                      <a:r>
                        <a:rPr lang="de-DE" u="sng" dirty="0" err="1">
                          <a:cs typeface="Arial"/>
                          <a:hlinkClick r:id="rId2"/>
                        </a:rPr>
                        <a:t>Principles</a:t>
                      </a:r>
                      <a:r>
                        <a:rPr lang="de-DE" dirty="0">
                          <a:cs typeface="Arial"/>
                        </a:rPr>
                        <a:t> </a:t>
                      </a:r>
                      <a:r>
                        <a:rPr lang="de-DE" dirty="0" err="1">
                          <a:cs typeface="Arial"/>
                        </a:rPr>
                        <a:t>refer</a:t>
                      </a:r>
                      <a:r>
                        <a:rPr lang="de-DE" dirty="0">
                          <a:cs typeface="Arial"/>
                        </a:rPr>
                        <a:t> </a:t>
                      </a:r>
                      <a:r>
                        <a:rPr lang="de-DE" dirty="0" err="1">
                          <a:cs typeface="Arial"/>
                        </a:rPr>
                        <a:t>as</a:t>
                      </a:r>
                      <a:r>
                        <a:rPr lang="de-DE" dirty="0">
                          <a:cs typeface="Arial"/>
                        </a:rPr>
                        <a:t> </a:t>
                      </a:r>
                      <a:r>
                        <a:rPr lang="de-DE" dirty="0" err="1">
                          <a:cs typeface="Arial"/>
                        </a:rPr>
                        <a:t>one</a:t>
                      </a:r>
                      <a:r>
                        <a:rPr lang="de-DE" dirty="0">
                          <a:cs typeface="Arial"/>
                        </a:rPr>
                        <a:t> </a:t>
                      </a:r>
                      <a:r>
                        <a:rPr lang="de-DE" dirty="0" err="1">
                          <a:cs typeface="Arial"/>
                        </a:rPr>
                        <a:t>of</a:t>
                      </a:r>
                      <a:r>
                        <a:rPr lang="de-DE" dirty="0">
                          <a:cs typeface="Arial"/>
                        </a:rPr>
                        <a:t> </a:t>
                      </a:r>
                      <a:r>
                        <a:rPr lang="de-DE" dirty="0" err="1">
                          <a:cs typeface="Arial"/>
                        </a:rPr>
                        <a:t>the</a:t>
                      </a:r>
                      <a:r>
                        <a:rPr lang="de-DE" dirty="0">
                          <a:cs typeface="Arial"/>
                        </a:rPr>
                        <a:t> 10 </a:t>
                      </a:r>
                      <a:r>
                        <a:rPr lang="de-DE" dirty="0" err="1">
                          <a:cs typeface="Arial"/>
                        </a:rPr>
                        <a:t>Principles</a:t>
                      </a:r>
                      <a:r>
                        <a:rPr lang="de-DE" dirty="0">
                          <a:cs typeface="Arial"/>
                        </a:rPr>
                        <a:t> </a:t>
                      </a:r>
                      <a:r>
                        <a:rPr lang="de-DE" dirty="0" err="1">
                          <a:cs typeface="Arial"/>
                        </a:rPr>
                        <a:t>to</a:t>
                      </a:r>
                      <a:r>
                        <a:rPr lang="de-DE" dirty="0">
                          <a:cs typeface="Arial"/>
                        </a:rPr>
                        <a:t>:</a:t>
                      </a:r>
                    </a:p>
                    <a:p>
                      <a:endParaRPr lang="de-DE" dirty="0"/>
                    </a:p>
                    <a:p>
                      <a:pPr algn="ctr"/>
                      <a:r>
                        <a:rPr lang="de-DE" i="1" dirty="0" err="1">
                          <a:cs typeface="Arial"/>
                        </a:rPr>
                        <a:t>Scalable</a:t>
                      </a:r>
                      <a:r>
                        <a:rPr lang="de-DE" i="1" dirty="0">
                          <a:cs typeface="Arial"/>
                        </a:rPr>
                        <a:t>, </a:t>
                      </a:r>
                      <a:r>
                        <a:rPr lang="de-DE" i="1" dirty="0" err="1">
                          <a:cs typeface="Arial"/>
                        </a:rPr>
                        <a:t>sustainable</a:t>
                      </a:r>
                      <a:r>
                        <a:rPr lang="de-DE" i="1" dirty="0">
                          <a:cs typeface="Arial"/>
                        </a:rPr>
                        <a:t>, </a:t>
                      </a:r>
                      <a:r>
                        <a:rPr lang="de-DE" i="1" dirty="0" err="1">
                          <a:cs typeface="Arial"/>
                        </a:rPr>
                        <a:t>accessible</a:t>
                      </a:r>
                      <a:r>
                        <a:rPr lang="de-DE" i="1" dirty="0">
                          <a:cs typeface="Arial"/>
                        </a:rPr>
                        <a:t>, interoperable, and </a:t>
                      </a:r>
                      <a:r>
                        <a:rPr lang="de-DE" i="1" dirty="0" err="1">
                          <a:cs typeface="Arial"/>
                        </a:rPr>
                        <a:t>evidence-based</a:t>
                      </a:r>
                      <a:r>
                        <a:rPr lang="de-DE" i="1" dirty="0">
                          <a:cs typeface="Arial"/>
                        </a:rPr>
                        <a:t> </a:t>
                      </a:r>
                      <a:r>
                        <a:rPr lang="de-DE" b="1" i="1" dirty="0">
                          <a:cs typeface="Arial"/>
                        </a:rPr>
                        <a:t>digital health global </a:t>
                      </a:r>
                      <a:r>
                        <a:rPr lang="de-DE" b="1" i="1" dirty="0" err="1">
                          <a:cs typeface="Arial"/>
                        </a:rPr>
                        <a:t>goods</a:t>
                      </a:r>
                      <a:r>
                        <a:rPr lang="de-DE" b="1" i="1" dirty="0">
                          <a:cs typeface="Arial"/>
                        </a:rPr>
                        <a:t> </a:t>
                      </a:r>
                      <a:r>
                        <a:rPr lang="de-DE" i="1" dirty="0" err="1">
                          <a:cs typeface="Arial"/>
                        </a:rPr>
                        <a:t>that</a:t>
                      </a:r>
                      <a:r>
                        <a:rPr lang="de-DE" i="1" dirty="0">
                          <a:cs typeface="Arial"/>
                        </a:rPr>
                        <a:t> </a:t>
                      </a:r>
                      <a:r>
                        <a:rPr lang="de-DE" i="1" dirty="0" err="1">
                          <a:cs typeface="Arial"/>
                        </a:rPr>
                        <a:t>meet</a:t>
                      </a:r>
                      <a:r>
                        <a:rPr lang="de-DE" i="1" dirty="0">
                          <a:cs typeface="Arial"/>
                        </a:rPr>
                        <a:t> </a:t>
                      </a:r>
                      <a:r>
                        <a:rPr lang="de-DE" i="1" dirty="0" err="1">
                          <a:cs typeface="Arial"/>
                        </a:rPr>
                        <a:t>country</a:t>
                      </a:r>
                      <a:r>
                        <a:rPr lang="de-DE" i="1" dirty="0">
                          <a:cs typeface="Arial"/>
                        </a:rPr>
                        <a:t> </a:t>
                      </a:r>
                      <a:r>
                        <a:rPr lang="de-DE" i="1" dirty="0" err="1">
                          <a:cs typeface="Arial"/>
                        </a:rPr>
                        <a:t>priorities</a:t>
                      </a:r>
                      <a:r>
                        <a:rPr lang="de-DE" i="1" dirty="0">
                          <a:cs typeface="Arial"/>
                        </a:rPr>
                        <a:t>.</a:t>
                      </a:r>
                    </a:p>
                    <a:p>
                      <a:endParaRPr lang="de-DE" dirty="0"/>
                    </a:p>
                  </a:txBody>
                  <a:tcPr/>
                </a:tc>
                <a:tc>
                  <a:txBody>
                    <a:bodyPr/>
                    <a:lstStyle/>
                    <a:p>
                      <a:endParaRPr lang="de-DE"/>
                    </a:p>
                  </a:txBody>
                  <a:tcPr/>
                </a:tc>
                <a:extLst>
                  <a:ext uri="{0D108BD9-81ED-4DB2-BD59-A6C34878D82A}">
                    <a16:rowId xmlns:a16="http://schemas.microsoft.com/office/drawing/2014/main" val="1636292778"/>
                  </a:ext>
                </a:extLst>
              </a:tr>
              <a:tr h="1463400">
                <a:tc>
                  <a:txBody>
                    <a:bodyPr/>
                    <a:lstStyle/>
                    <a:p>
                      <a:r>
                        <a:rPr lang="de-DE" dirty="0">
                          <a:cs typeface="Arial"/>
                        </a:rPr>
                        <a:t>The </a:t>
                      </a:r>
                      <a:r>
                        <a:rPr lang="de-DE" u="sng" dirty="0" err="1">
                          <a:cs typeface="Arial"/>
                          <a:hlinkClick r:id="rId3"/>
                        </a:rPr>
                        <a:t>Principles</a:t>
                      </a:r>
                      <a:r>
                        <a:rPr lang="de-DE" u="sng" dirty="0">
                          <a:cs typeface="Arial"/>
                          <a:hlinkClick r:id="rId3"/>
                        </a:rPr>
                        <a:t> for Digital Development </a:t>
                      </a:r>
                      <a:r>
                        <a:rPr lang="de-DE" dirty="0" err="1">
                          <a:cs typeface="Arial"/>
                        </a:rPr>
                        <a:t>contain</a:t>
                      </a:r>
                      <a:r>
                        <a:rPr lang="de-DE" dirty="0">
                          <a:cs typeface="Arial"/>
                        </a:rPr>
                        <a:t> </a:t>
                      </a:r>
                      <a:r>
                        <a:rPr lang="de-DE" dirty="0" err="1">
                          <a:cs typeface="Arial"/>
                        </a:rPr>
                        <a:t>as</a:t>
                      </a:r>
                      <a:r>
                        <a:rPr lang="de-DE" dirty="0">
                          <a:cs typeface="Arial"/>
                        </a:rPr>
                        <a:t> </a:t>
                      </a:r>
                      <a:r>
                        <a:rPr lang="de-DE" dirty="0" err="1">
                          <a:cs typeface="Arial"/>
                        </a:rPr>
                        <a:t>one</a:t>
                      </a:r>
                      <a:r>
                        <a:rPr lang="de-DE" dirty="0">
                          <a:cs typeface="Arial"/>
                        </a:rPr>
                        <a:t> </a:t>
                      </a:r>
                      <a:r>
                        <a:rPr lang="de-DE" dirty="0" err="1">
                          <a:cs typeface="Arial"/>
                        </a:rPr>
                        <a:t>major</a:t>
                      </a:r>
                      <a:r>
                        <a:rPr lang="de-DE" dirty="0">
                          <a:cs typeface="Arial"/>
                        </a:rPr>
                        <a:t> </a:t>
                      </a:r>
                      <a:r>
                        <a:rPr lang="de-DE" dirty="0" err="1">
                          <a:cs typeface="Arial"/>
                        </a:rPr>
                        <a:t>criteria</a:t>
                      </a:r>
                      <a:r>
                        <a:rPr lang="de-DE" dirty="0">
                          <a:cs typeface="Arial"/>
                        </a:rPr>
                        <a:t>:</a:t>
                      </a:r>
                    </a:p>
                    <a:p>
                      <a:endParaRPr lang="de-DE" dirty="0"/>
                    </a:p>
                    <a:p>
                      <a:pPr algn="ctr"/>
                      <a:r>
                        <a:rPr lang="de-DE" i="1" dirty="0">
                          <a:cs typeface="Arial"/>
                        </a:rPr>
                        <a:t>Use Open Standards, Open Data, </a:t>
                      </a:r>
                      <a:r>
                        <a:rPr lang="de-DE" b="1" i="1" dirty="0">
                          <a:cs typeface="Arial"/>
                        </a:rPr>
                        <a:t>Open Source</a:t>
                      </a:r>
                      <a:r>
                        <a:rPr lang="de-DE" i="1" dirty="0">
                          <a:cs typeface="Arial"/>
                        </a:rPr>
                        <a:t>, and Open Innovation</a:t>
                      </a:r>
                      <a:endParaRPr lang="de-DE" i="1" dirty="0"/>
                    </a:p>
                    <a:p>
                      <a:endParaRPr lang="de-DE" dirty="0"/>
                    </a:p>
                  </a:txBody>
                  <a:tcPr/>
                </a:tc>
                <a:tc>
                  <a:txBody>
                    <a:bodyPr/>
                    <a:lstStyle/>
                    <a:p>
                      <a:endParaRPr lang="de-DE" dirty="0"/>
                    </a:p>
                  </a:txBody>
                  <a:tcPr/>
                </a:tc>
                <a:extLst>
                  <a:ext uri="{0D108BD9-81ED-4DB2-BD59-A6C34878D82A}">
                    <a16:rowId xmlns:a16="http://schemas.microsoft.com/office/drawing/2014/main" val="2628957175"/>
                  </a:ext>
                </a:extLst>
              </a:tr>
            </a:tbl>
          </a:graphicData>
        </a:graphic>
      </p:graphicFrame>
      <p:sp>
        <p:nvSpPr>
          <p:cNvPr id="5" name="Content Placeholder 4"/>
          <p:cNvSpPr>
            <a:spLocks noGrp="1"/>
          </p:cNvSpPr>
          <p:nvPr>
            <p:ph type="body" sz="quarter" idx="13"/>
          </p:nvPr>
        </p:nvSpPr>
        <p:spPr>
          <a:xfrm>
            <a:off x="924877" y="5278621"/>
            <a:ext cx="9563579" cy="662339"/>
          </a:xfrm>
        </p:spPr>
        <p:txBody>
          <a:bodyPr/>
          <a:lstStyle/>
          <a:p>
            <a:pPr marL="285750" indent="-285750">
              <a:buFont typeface="Wingdings" panose="05000000000000000000" pitchFamily="2" charset="2"/>
              <a:buChar char="Ø"/>
            </a:pPr>
            <a:r>
              <a:rPr lang="de-DE" sz="2000" dirty="0">
                <a:cs typeface="Arial"/>
              </a:rPr>
              <a:t>The </a:t>
            </a:r>
            <a:r>
              <a:rPr lang="de-DE" sz="2000" dirty="0" err="1">
                <a:cs typeface="Arial"/>
              </a:rPr>
              <a:t>development</a:t>
            </a:r>
            <a:r>
              <a:rPr lang="de-DE" sz="2000" dirty="0">
                <a:cs typeface="Arial"/>
              </a:rPr>
              <a:t> </a:t>
            </a:r>
            <a:r>
              <a:rPr lang="de-DE" sz="2000" dirty="0" err="1">
                <a:cs typeface="Arial"/>
              </a:rPr>
              <a:t>of</a:t>
            </a:r>
            <a:r>
              <a:rPr lang="de-DE" sz="2000" dirty="0">
                <a:cs typeface="Arial"/>
              </a:rPr>
              <a:t> Global </a:t>
            </a:r>
            <a:r>
              <a:rPr lang="de-DE" sz="2000" dirty="0" err="1">
                <a:cs typeface="Arial"/>
              </a:rPr>
              <a:t>Goods</a:t>
            </a:r>
            <a:r>
              <a:rPr lang="de-DE" sz="2000" dirty="0">
                <a:cs typeface="Arial"/>
              </a:rPr>
              <a:t> </a:t>
            </a:r>
            <a:r>
              <a:rPr lang="de-DE" sz="2000" dirty="0" err="1">
                <a:cs typeface="Arial"/>
              </a:rPr>
              <a:t>goes</a:t>
            </a:r>
            <a:r>
              <a:rPr lang="de-DE" sz="2000" dirty="0">
                <a:cs typeface="Arial"/>
              </a:rPr>
              <a:t> </a:t>
            </a:r>
            <a:r>
              <a:rPr lang="de-DE" sz="2000" dirty="0" err="1">
                <a:cs typeface="Arial"/>
              </a:rPr>
              <a:t>beyond</a:t>
            </a:r>
            <a:r>
              <a:rPr lang="de-DE" sz="2000" dirty="0">
                <a:cs typeface="Arial"/>
              </a:rPr>
              <a:t> </a:t>
            </a:r>
            <a:r>
              <a:rPr lang="de-DE" sz="2000" dirty="0" err="1">
                <a:cs typeface="Arial"/>
              </a:rPr>
              <a:t>the</a:t>
            </a:r>
            <a:r>
              <a:rPr lang="de-DE" sz="2000" dirty="0">
                <a:cs typeface="Arial"/>
              </a:rPr>
              <a:t> </a:t>
            </a:r>
            <a:r>
              <a:rPr lang="de-DE" sz="2000" dirty="0" err="1">
                <a:cs typeface="Arial"/>
              </a:rPr>
              <a:t>right</a:t>
            </a:r>
            <a:r>
              <a:rPr lang="de-DE" sz="2000" dirty="0">
                <a:cs typeface="Arial"/>
              </a:rPr>
              <a:t> </a:t>
            </a:r>
            <a:r>
              <a:rPr lang="de-DE" sz="2000" dirty="0" err="1">
                <a:cs typeface="Arial"/>
              </a:rPr>
              <a:t>technologies</a:t>
            </a:r>
            <a:r>
              <a:rPr lang="de-DE" sz="2000" dirty="0">
                <a:cs typeface="Arial"/>
              </a:rPr>
              <a:t> and </a:t>
            </a:r>
            <a:r>
              <a:rPr lang="de-DE" sz="2000" dirty="0" err="1">
                <a:cs typeface="Arial"/>
              </a:rPr>
              <a:t>standards</a:t>
            </a:r>
            <a:r>
              <a:rPr lang="de-DE" sz="2000" dirty="0">
                <a:cs typeface="Arial"/>
              </a:rPr>
              <a:t>, </a:t>
            </a:r>
            <a:r>
              <a:rPr lang="de-DE" sz="2000" dirty="0" err="1">
                <a:cs typeface="Arial"/>
              </a:rPr>
              <a:t>availability</a:t>
            </a:r>
            <a:r>
              <a:rPr lang="de-DE" sz="2000" dirty="0">
                <a:cs typeface="Arial"/>
              </a:rPr>
              <a:t> </a:t>
            </a:r>
            <a:r>
              <a:rPr lang="de-DE" sz="2000" dirty="0" err="1">
                <a:cs typeface="Arial"/>
              </a:rPr>
              <a:t>of</a:t>
            </a:r>
            <a:r>
              <a:rPr lang="de-DE" sz="2000" dirty="0">
                <a:cs typeface="Arial"/>
              </a:rPr>
              <a:t> </a:t>
            </a:r>
            <a:r>
              <a:rPr lang="de-DE" sz="2000" dirty="0" err="1">
                <a:cs typeface="Arial"/>
              </a:rPr>
              <a:t>source</a:t>
            </a:r>
            <a:r>
              <a:rPr lang="de-DE" sz="2000" dirty="0">
                <a:cs typeface="Arial"/>
              </a:rPr>
              <a:t> </a:t>
            </a:r>
            <a:r>
              <a:rPr lang="de-DE" sz="2000" dirty="0" err="1">
                <a:cs typeface="Arial"/>
              </a:rPr>
              <a:t>code</a:t>
            </a:r>
            <a:r>
              <a:rPr lang="de-DE" sz="2000" dirty="0">
                <a:cs typeface="Arial"/>
              </a:rPr>
              <a:t> </a:t>
            </a:r>
            <a:r>
              <a:rPr lang="de-DE" sz="2000" dirty="0" err="1">
                <a:cs typeface="Arial"/>
              </a:rPr>
              <a:t>or</a:t>
            </a:r>
            <a:r>
              <a:rPr lang="de-DE" sz="2000" dirty="0">
                <a:cs typeface="Arial"/>
              </a:rPr>
              <a:t> open </a:t>
            </a:r>
            <a:r>
              <a:rPr lang="de-DE" sz="2000" dirty="0" err="1">
                <a:cs typeface="Arial"/>
              </a:rPr>
              <a:t>source</a:t>
            </a:r>
            <a:r>
              <a:rPr lang="de-DE" sz="2000" dirty="0">
                <a:cs typeface="Arial"/>
              </a:rPr>
              <a:t> </a:t>
            </a:r>
            <a:r>
              <a:rPr lang="de-DE" sz="2000" dirty="0" err="1">
                <a:cs typeface="Arial"/>
              </a:rPr>
              <a:t>licenses</a:t>
            </a:r>
            <a:r>
              <a:rPr lang="de-DE" sz="2000" dirty="0">
                <a:cs typeface="Arial"/>
              </a:rPr>
              <a:t>.</a:t>
            </a:r>
            <a:endParaRPr lang="en-GB" sz="2000" dirty="0"/>
          </a:p>
        </p:txBody>
      </p:sp>
      <p:sp>
        <p:nvSpPr>
          <p:cNvPr id="2" name="Title 1"/>
          <p:cNvSpPr>
            <a:spLocks noGrp="1"/>
          </p:cNvSpPr>
          <p:nvPr>
            <p:ph type="title"/>
          </p:nvPr>
        </p:nvSpPr>
        <p:spPr/>
        <p:txBody>
          <a:bodyPr/>
          <a:lstStyle/>
          <a:p>
            <a:r>
              <a:rPr lang="en-GB" dirty="0"/>
              <a:t>Global Principles for Digital Development &amp; Investment</a:t>
            </a:r>
          </a:p>
        </p:txBody>
      </p:sp>
      <p:sp>
        <p:nvSpPr>
          <p:cNvPr id="3" name="Footer Placeholder 2"/>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rPr>
              <a:t>U Wahser: Impact mit Informatik, Mannheimer Informatik-Kolloquium</a:t>
            </a:r>
          </a:p>
        </p:txBody>
      </p:sp>
      <p:pic>
        <p:nvPicPr>
          <p:cNvPr id="10" name="Picture 9">
            <a:extLst>
              <a:ext uri="{FF2B5EF4-FFF2-40B4-BE49-F238E27FC236}">
                <a16:creationId xmlns:a16="http://schemas.microsoft.com/office/drawing/2014/main" id="{52E11F67-C3D8-4D48-B8E6-30762A358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4967" y="3934113"/>
            <a:ext cx="3433762" cy="662339"/>
          </a:xfrm>
          <a:prstGeom prst="rect">
            <a:avLst/>
          </a:prstGeom>
        </p:spPr>
      </p:pic>
      <p:pic>
        <p:nvPicPr>
          <p:cNvPr id="13" name="Picture 12">
            <a:extLst>
              <a:ext uri="{FF2B5EF4-FFF2-40B4-BE49-F238E27FC236}">
                <a16:creationId xmlns:a16="http://schemas.microsoft.com/office/drawing/2014/main" id="{17FB4711-D990-4C50-A5AC-F58179603B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001" y="2197026"/>
            <a:ext cx="2597226" cy="1298613"/>
          </a:xfrm>
          <a:prstGeom prst="rect">
            <a:avLst/>
          </a:prstGeom>
        </p:spPr>
      </p:pic>
      <p:sp>
        <p:nvSpPr>
          <p:cNvPr id="6" name="Date Placeholder 5">
            <a:extLst>
              <a:ext uri="{FF2B5EF4-FFF2-40B4-BE49-F238E27FC236}">
                <a16:creationId xmlns:a16="http://schemas.microsoft.com/office/drawing/2014/main" id="{DEDFBF68-E507-478F-877B-087EB12CCCC2}"/>
              </a:ext>
            </a:extLst>
          </p:cNvPr>
          <p:cNvSpPr>
            <a:spLocks noGrp="1"/>
          </p:cNvSpPr>
          <p:nvPr>
            <p:ph type="dt" sz="half" idx="11"/>
          </p:nvPr>
        </p:nvSpPr>
        <p:spPr/>
        <p:txBody>
          <a:bodyPr/>
          <a:lstStyle/>
          <a:p>
            <a:r>
              <a:rPr lang="en-US"/>
              <a:t>12/01/2022</a:t>
            </a:r>
            <a:endParaRPr lang="de-DE" dirty="0"/>
          </a:p>
        </p:txBody>
      </p:sp>
      <p:sp>
        <p:nvSpPr>
          <p:cNvPr id="7" name="Slide Number Placeholder 6">
            <a:extLst>
              <a:ext uri="{FF2B5EF4-FFF2-40B4-BE49-F238E27FC236}">
                <a16:creationId xmlns:a16="http://schemas.microsoft.com/office/drawing/2014/main" id="{FE6C29B8-7585-4F25-B908-8A276998128C}"/>
              </a:ext>
            </a:extLst>
          </p:cNvPr>
          <p:cNvSpPr>
            <a:spLocks noGrp="1"/>
          </p:cNvSpPr>
          <p:nvPr>
            <p:ph type="sldNum" sz="quarter" idx="12"/>
          </p:nvPr>
        </p:nvSpPr>
        <p:spPr/>
        <p:txBody>
          <a:bodyPr/>
          <a:lstStyle/>
          <a:p>
            <a:r>
              <a:rPr lang="de-DE"/>
              <a:t>Seite </a:t>
            </a:r>
            <a:fld id="{3A8B5DB7-81A8-4ED4-916B-6B23CD603687}" type="slidenum">
              <a:rPr smtClean="0"/>
              <a:pPr/>
              <a:t>18</a:t>
            </a:fld>
            <a:endParaRPr dirty="0"/>
          </a:p>
        </p:txBody>
      </p:sp>
    </p:spTree>
    <p:extLst>
      <p:ext uri="{BB962C8B-B14F-4D97-AF65-F5344CB8AC3E}">
        <p14:creationId xmlns:p14="http://schemas.microsoft.com/office/powerpoint/2010/main" val="142401581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F2CF8E8-313C-494B-9F82-C2CDAF048DEC}"/>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Design with the user</a:t>
            </a:r>
          </a:p>
          <a:p>
            <a:pPr marL="285750" indent="-285750">
              <a:buFont typeface="Arial" panose="020B0604020202020204" pitchFamily="34" charset="0"/>
              <a:buChar char="•"/>
            </a:pPr>
            <a:r>
              <a:rPr lang="en-GB" dirty="0"/>
              <a:t>Understand the existing eco-system</a:t>
            </a:r>
          </a:p>
          <a:p>
            <a:pPr marL="285750" indent="-285750">
              <a:buFont typeface="Arial" panose="020B0604020202020204" pitchFamily="34" charset="0"/>
              <a:buChar char="•"/>
            </a:pPr>
            <a:r>
              <a:rPr lang="en-GB" dirty="0">
                <a:solidFill>
                  <a:schemeClr val="accent1"/>
                </a:solidFill>
              </a:rPr>
              <a:t>Design for scale</a:t>
            </a:r>
          </a:p>
          <a:p>
            <a:pPr marL="285750" indent="-285750">
              <a:buFont typeface="Arial" panose="020B0604020202020204" pitchFamily="34" charset="0"/>
              <a:buChar char="•"/>
            </a:pPr>
            <a:r>
              <a:rPr lang="en-GB" dirty="0">
                <a:solidFill>
                  <a:schemeClr val="accent1"/>
                </a:solidFill>
              </a:rPr>
              <a:t>Build for sustainability</a:t>
            </a:r>
          </a:p>
          <a:p>
            <a:pPr marL="285750" indent="-285750">
              <a:buFont typeface="Arial" panose="020B0604020202020204" pitchFamily="34" charset="0"/>
              <a:buChar char="•"/>
            </a:pPr>
            <a:r>
              <a:rPr lang="en-GB" dirty="0"/>
              <a:t>Be data driven</a:t>
            </a:r>
          </a:p>
          <a:p>
            <a:pPr marL="285750" indent="-285750">
              <a:buFont typeface="Arial" panose="020B0604020202020204" pitchFamily="34" charset="0"/>
              <a:buChar char="•"/>
            </a:pPr>
            <a:r>
              <a:rPr lang="en-GB" b="1" dirty="0">
                <a:solidFill>
                  <a:schemeClr val="accent1"/>
                </a:solidFill>
              </a:rPr>
              <a:t>Use open standards, open data, open source and open innovation</a:t>
            </a:r>
          </a:p>
          <a:p>
            <a:pPr marL="285750" indent="-285750">
              <a:buFont typeface="Arial" panose="020B0604020202020204" pitchFamily="34" charset="0"/>
              <a:buChar char="•"/>
            </a:pPr>
            <a:r>
              <a:rPr lang="en-GB" dirty="0">
                <a:solidFill>
                  <a:schemeClr val="accent1"/>
                </a:solidFill>
              </a:rPr>
              <a:t>Reuse and improve</a:t>
            </a:r>
          </a:p>
          <a:p>
            <a:pPr marL="285750" indent="-285750">
              <a:buFont typeface="Arial" panose="020B0604020202020204" pitchFamily="34" charset="0"/>
              <a:buChar char="•"/>
            </a:pPr>
            <a:r>
              <a:rPr lang="en-GB" dirty="0"/>
              <a:t>Address privacy and security</a:t>
            </a:r>
          </a:p>
          <a:p>
            <a:pPr marL="285750" indent="-285750">
              <a:buFont typeface="Arial" panose="020B0604020202020204" pitchFamily="34" charset="0"/>
              <a:buChar char="•"/>
            </a:pPr>
            <a:r>
              <a:rPr lang="en-GB" b="1" dirty="0">
                <a:solidFill>
                  <a:schemeClr val="accent1"/>
                </a:solidFill>
              </a:rPr>
              <a:t>Be collaborative</a:t>
            </a:r>
          </a:p>
        </p:txBody>
      </p:sp>
      <p:sp>
        <p:nvSpPr>
          <p:cNvPr id="8" name="Title 7">
            <a:extLst>
              <a:ext uri="{FF2B5EF4-FFF2-40B4-BE49-F238E27FC236}">
                <a16:creationId xmlns:a16="http://schemas.microsoft.com/office/drawing/2014/main" id="{784B1D04-74EB-4309-8425-3F885560DC4A}"/>
              </a:ext>
            </a:extLst>
          </p:cNvPr>
          <p:cNvSpPr>
            <a:spLocks noGrp="1"/>
          </p:cNvSpPr>
          <p:nvPr>
            <p:ph type="title"/>
          </p:nvPr>
        </p:nvSpPr>
        <p:spPr/>
        <p:txBody>
          <a:bodyPr/>
          <a:lstStyle/>
          <a:p>
            <a:r>
              <a:rPr lang="en-GB" dirty="0"/>
              <a:t>Digital Development Principles </a:t>
            </a:r>
          </a:p>
        </p:txBody>
      </p:sp>
      <p:sp>
        <p:nvSpPr>
          <p:cNvPr id="3" name="Footer Placeholder 2">
            <a:extLst>
              <a:ext uri="{FF2B5EF4-FFF2-40B4-BE49-F238E27FC236}">
                <a16:creationId xmlns:a16="http://schemas.microsoft.com/office/drawing/2014/main" id="{CF1C032E-C2C9-4C0E-8CB5-EA08BA781705}"/>
              </a:ext>
            </a:extLst>
          </p:cNvPr>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rPr>
              <a:t>U Wahser: Impact mit Informatik, Mannheimer Informatik-Kolloquium</a:t>
            </a:r>
          </a:p>
        </p:txBody>
      </p:sp>
      <p:pic>
        <p:nvPicPr>
          <p:cNvPr id="7" name="Picture 6">
            <a:extLst>
              <a:ext uri="{FF2B5EF4-FFF2-40B4-BE49-F238E27FC236}">
                <a16:creationId xmlns:a16="http://schemas.microsoft.com/office/drawing/2014/main" id="{75B14C36-2751-4017-8F25-E70B73FDA0AE}"/>
              </a:ext>
            </a:extLst>
          </p:cNvPr>
          <p:cNvPicPr>
            <a:picLocks noChangeAspect="1"/>
          </p:cNvPicPr>
          <p:nvPr/>
        </p:nvPicPr>
        <p:blipFill>
          <a:blip r:embed="rId2"/>
          <a:stretch>
            <a:fillRect/>
          </a:stretch>
        </p:blipFill>
        <p:spPr>
          <a:xfrm>
            <a:off x="6315890" y="467199"/>
            <a:ext cx="5591630" cy="5609611"/>
          </a:xfrm>
          <a:prstGeom prst="rect">
            <a:avLst/>
          </a:prstGeom>
        </p:spPr>
      </p:pic>
      <p:sp>
        <p:nvSpPr>
          <p:cNvPr id="2" name="Rectangle 1">
            <a:extLst>
              <a:ext uri="{FF2B5EF4-FFF2-40B4-BE49-F238E27FC236}">
                <a16:creationId xmlns:a16="http://schemas.microsoft.com/office/drawing/2014/main" id="{7304DCB2-35B3-413B-97A0-ED395BAF255A}"/>
              </a:ext>
            </a:extLst>
          </p:cNvPr>
          <p:cNvSpPr/>
          <p:nvPr/>
        </p:nvSpPr>
        <p:spPr>
          <a:xfrm>
            <a:off x="2976881" y="5463103"/>
            <a:ext cx="3048000" cy="369332"/>
          </a:xfrm>
          <a:prstGeom prst="rect">
            <a:avLst/>
          </a:prstGeom>
        </p:spPr>
        <p:txBody>
          <a:bodyPr wrap="square">
            <a:spAutoFit/>
          </a:bodyPr>
          <a:lstStyle/>
          <a:p>
            <a:r>
              <a:rPr lang="en-GB" dirty="0"/>
              <a:t>Evaluation: </a:t>
            </a:r>
            <a:r>
              <a:rPr lang="en-GB" dirty="0">
                <a:hlinkClick r:id="rId3"/>
              </a:rPr>
              <a:t>Maturity Matrix</a:t>
            </a:r>
            <a:endParaRPr lang="en-GB" dirty="0"/>
          </a:p>
        </p:txBody>
      </p:sp>
      <p:sp>
        <p:nvSpPr>
          <p:cNvPr id="5" name="Date Placeholder 4">
            <a:extLst>
              <a:ext uri="{FF2B5EF4-FFF2-40B4-BE49-F238E27FC236}">
                <a16:creationId xmlns:a16="http://schemas.microsoft.com/office/drawing/2014/main" id="{16C1D509-F996-4244-8E18-F0151ED07E74}"/>
              </a:ext>
            </a:extLst>
          </p:cNvPr>
          <p:cNvSpPr>
            <a:spLocks noGrp="1"/>
          </p:cNvSpPr>
          <p:nvPr>
            <p:ph type="dt" sz="half" idx="11"/>
          </p:nvPr>
        </p:nvSpPr>
        <p:spPr/>
        <p:txBody>
          <a:bodyPr/>
          <a:lstStyle/>
          <a:p>
            <a:r>
              <a:rPr lang="en-US"/>
              <a:t>12/01/2022</a:t>
            </a:r>
            <a:endParaRPr lang="de-DE" dirty="0"/>
          </a:p>
        </p:txBody>
      </p:sp>
      <p:sp>
        <p:nvSpPr>
          <p:cNvPr id="6" name="Slide Number Placeholder 5">
            <a:extLst>
              <a:ext uri="{FF2B5EF4-FFF2-40B4-BE49-F238E27FC236}">
                <a16:creationId xmlns:a16="http://schemas.microsoft.com/office/drawing/2014/main" id="{CAD1156A-FA84-47D7-836C-2CF8D318354A}"/>
              </a:ext>
            </a:extLst>
          </p:cNvPr>
          <p:cNvSpPr>
            <a:spLocks noGrp="1"/>
          </p:cNvSpPr>
          <p:nvPr>
            <p:ph type="sldNum" sz="quarter" idx="12"/>
          </p:nvPr>
        </p:nvSpPr>
        <p:spPr/>
        <p:txBody>
          <a:bodyPr/>
          <a:lstStyle/>
          <a:p>
            <a:r>
              <a:rPr lang="de-DE"/>
              <a:t>Seite </a:t>
            </a:r>
            <a:fld id="{3A8B5DB7-81A8-4ED4-916B-6B23CD603687}" type="slidenum">
              <a:rPr smtClean="0"/>
              <a:pPr/>
              <a:t>19</a:t>
            </a:fld>
            <a:endParaRPr dirty="0"/>
          </a:p>
        </p:txBody>
      </p:sp>
    </p:spTree>
    <p:extLst>
      <p:ext uri="{BB962C8B-B14F-4D97-AF65-F5344CB8AC3E}">
        <p14:creationId xmlns:p14="http://schemas.microsoft.com/office/powerpoint/2010/main" val="1089279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79B26F-0A9F-4E8E-BD6C-32439D6DF3CF}"/>
              </a:ext>
            </a:extLst>
          </p:cNvPr>
          <p:cNvSpPr>
            <a:spLocks noGrp="1"/>
          </p:cNvSpPr>
          <p:nvPr>
            <p:ph type="title"/>
          </p:nvPr>
        </p:nvSpPr>
        <p:spPr/>
        <p:txBody>
          <a:bodyPr/>
          <a:lstStyle/>
          <a:p>
            <a:r>
              <a:rPr lang="en-GB" dirty="0"/>
              <a:t>Was </a:t>
            </a:r>
            <a:r>
              <a:rPr lang="en-GB" dirty="0" err="1"/>
              <a:t>euch</a:t>
            </a:r>
            <a:r>
              <a:rPr lang="en-GB" dirty="0"/>
              <a:t> </a:t>
            </a:r>
            <a:r>
              <a:rPr lang="en-GB" dirty="0" err="1"/>
              <a:t>heute</a:t>
            </a:r>
            <a:r>
              <a:rPr lang="en-GB" dirty="0"/>
              <a:t> </a:t>
            </a:r>
            <a:r>
              <a:rPr lang="en-GB" dirty="0" err="1"/>
              <a:t>erwartet</a:t>
            </a:r>
            <a:r>
              <a:rPr lang="en-GB" dirty="0"/>
              <a:t> …</a:t>
            </a:r>
          </a:p>
        </p:txBody>
      </p:sp>
      <p:sp>
        <p:nvSpPr>
          <p:cNvPr id="5" name="Fußzeilenplatzhalter 4">
            <a:extLst>
              <a:ext uri="{FF2B5EF4-FFF2-40B4-BE49-F238E27FC236}">
                <a16:creationId xmlns:a16="http://schemas.microsoft.com/office/drawing/2014/main" id="{6F86A1A6-807F-074C-88B1-B48D1689FD94}"/>
              </a:ext>
            </a:extLst>
          </p:cNvPr>
          <p:cNvSpPr>
            <a:spLocks noGrp="1"/>
          </p:cNvSpPr>
          <p:nvPr>
            <p:ph type="ftr" sz="quarter" idx="10"/>
          </p:nvPr>
        </p:nvSpPr>
        <p:spPr/>
        <p:txBody>
          <a:bodyPr/>
          <a:lstStyle/>
          <a:p>
            <a:pPr algn="l">
              <a:defRPr/>
            </a:pPr>
            <a:r>
              <a:rPr lang="de-DE" altLang="fr-FR"/>
              <a:t>U Wahser: Impact mit Informatik, Mannheimer Informatik-Kolloquium</a:t>
            </a:r>
            <a:endParaRPr lang="fr-FR" altLang="fr-FR" dirty="0"/>
          </a:p>
        </p:txBody>
      </p:sp>
      <p:pic>
        <p:nvPicPr>
          <p:cNvPr id="9" name="Picture 8">
            <a:extLst>
              <a:ext uri="{FF2B5EF4-FFF2-40B4-BE49-F238E27FC236}">
                <a16:creationId xmlns:a16="http://schemas.microsoft.com/office/drawing/2014/main" id="{44A4409C-FCD8-4A6F-B8EA-E34BD90AE740}"/>
              </a:ext>
            </a:extLst>
          </p:cNvPr>
          <p:cNvPicPr>
            <a:picLocks noChangeAspect="1"/>
          </p:cNvPicPr>
          <p:nvPr/>
        </p:nvPicPr>
        <p:blipFill>
          <a:blip r:embed="rId2"/>
          <a:stretch>
            <a:fillRect/>
          </a:stretch>
        </p:blipFill>
        <p:spPr>
          <a:xfrm>
            <a:off x="4853681" y="1100973"/>
            <a:ext cx="2915057" cy="1648055"/>
          </a:xfrm>
          <a:prstGeom prst="rect">
            <a:avLst/>
          </a:prstGeom>
        </p:spPr>
      </p:pic>
      <p:sp>
        <p:nvSpPr>
          <p:cNvPr id="10" name="TextBox 9">
            <a:extLst>
              <a:ext uri="{FF2B5EF4-FFF2-40B4-BE49-F238E27FC236}">
                <a16:creationId xmlns:a16="http://schemas.microsoft.com/office/drawing/2014/main" id="{3FEB129A-18FE-477F-99A2-7E4B2AD1FB03}"/>
              </a:ext>
            </a:extLst>
          </p:cNvPr>
          <p:cNvSpPr txBox="1"/>
          <p:nvPr/>
        </p:nvSpPr>
        <p:spPr>
          <a:xfrm>
            <a:off x="599755" y="1555668"/>
            <a:ext cx="3988912" cy="369332"/>
          </a:xfrm>
          <a:prstGeom prst="rect">
            <a:avLst/>
          </a:prstGeom>
          <a:noFill/>
        </p:spPr>
        <p:txBody>
          <a:bodyPr wrap="none" rtlCol="0">
            <a:spAutoFit/>
          </a:bodyPr>
          <a:lstStyle/>
          <a:p>
            <a:r>
              <a:rPr lang="en-GB" dirty="0"/>
              <a:t>Was </a:t>
            </a:r>
            <a:r>
              <a:rPr lang="en-GB" dirty="0" err="1"/>
              <a:t>ist</a:t>
            </a:r>
            <a:r>
              <a:rPr lang="en-GB" dirty="0"/>
              <a:t> Internationale </a:t>
            </a:r>
            <a:r>
              <a:rPr lang="en-GB" dirty="0" err="1"/>
              <a:t>Zusammenarbeit</a:t>
            </a:r>
            <a:r>
              <a:rPr lang="en-GB" dirty="0"/>
              <a:t>?</a:t>
            </a:r>
          </a:p>
        </p:txBody>
      </p:sp>
      <p:sp>
        <p:nvSpPr>
          <p:cNvPr id="11" name="TextBox 10">
            <a:extLst>
              <a:ext uri="{FF2B5EF4-FFF2-40B4-BE49-F238E27FC236}">
                <a16:creationId xmlns:a16="http://schemas.microsoft.com/office/drawing/2014/main" id="{BDE10314-75F6-4519-9A9E-6587E9990E23}"/>
              </a:ext>
            </a:extLst>
          </p:cNvPr>
          <p:cNvSpPr txBox="1"/>
          <p:nvPr/>
        </p:nvSpPr>
        <p:spPr>
          <a:xfrm>
            <a:off x="599755" y="3418214"/>
            <a:ext cx="3049617" cy="369332"/>
          </a:xfrm>
          <a:prstGeom prst="rect">
            <a:avLst/>
          </a:prstGeom>
          <a:noFill/>
        </p:spPr>
        <p:txBody>
          <a:bodyPr wrap="none" rtlCol="0">
            <a:spAutoFit/>
          </a:bodyPr>
          <a:lstStyle/>
          <a:p>
            <a:r>
              <a:rPr lang="en-GB" dirty="0"/>
              <a:t>Was </a:t>
            </a:r>
            <a:r>
              <a:rPr lang="en-GB" dirty="0" err="1"/>
              <a:t>sind</a:t>
            </a:r>
            <a:r>
              <a:rPr lang="en-GB" dirty="0"/>
              <a:t> Digital Public Goods?</a:t>
            </a:r>
          </a:p>
        </p:txBody>
      </p:sp>
      <p:pic>
        <p:nvPicPr>
          <p:cNvPr id="12" name="Picture 11">
            <a:extLst>
              <a:ext uri="{FF2B5EF4-FFF2-40B4-BE49-F238E27FC236}">
                <a16:creationId xmlns:a16="http://schemas.microsoft.com/office/drawing/2014/main" id="{8F14725D-A942-4030-B783-4E964E858DE2}"/>
              </a:ext>
            </a:extLst>
          </p:cNvPr>
          <p:cNvPicPr>
            <a:picLocks noChangeAspect="1"/>
          </p:cNvPicPr>
          <p:nvPr/>
        </p:nvPicPr>
        <p:blipFill rotWithShape="1">
          <a:blip r:embed="rId3"/>
          <a:srcRect t="575"/>
          <a:stretch/>
        </p:blipFill>
        <p:spPr>
          <a:xfrm>
            <a:off x="4853681" y="2962029"/>
            <a:ext cx="2934109" cy="1648055"/>
          </a:xfrm>
          <a:prstGeom prst="rect">
            <a:avLst/>
          </a:prstGeom>
        </p:spPr>
      </p:pic>
      <p:pic>
        <p:nvPicPr>
          <p:cNvPr id="13" name="Picture 12">
            <a:extLst>
              <a:ext uri="{FF2B5EF4-FFF2-40B4-BE49-F238E27FC236}">
                <a16:creationId xmlns:a16="http://schemas.microsoft.com/office/drawing/2014/main" id="{9A210966-C1A0-43B1-A0E1-FCE79F6B4DA3}"/>
              </a:ext>
            </a:extLst>
          </p:cNvPr>
          <p:cNvPicPr>
            <a:picLocks noChangeAspect="1"/>
          </p:cNvPicPr>
          <p:nvPr/>
        </p:nvPicPr>
        <p:blipFill>
          <a:blip r:embed="rId4"/>
          <a:stretch>
            <a:fillRect/>
          </a:stretch>
        </p:blipFill>
        <p:spPr>
          <a:xfrm>
            <a:off x="4848917" y="4823085"/>
            <a:ext cx="2924583" cy="1657581"/>
          </a:xfrm>
          <a:prstGeom prst="rect">
            <a:avLst/>
          </a:prstGeom>
        </p:spPr>
      </p:pic>
      <p:sp>
        <p:nvSpPr>
          <p:cNvPr id="14" name="TextBox 13">
            <a:extLst>
              <a:ext uri="{FF2B5EF4-FFF2-40B4-BE49-F238E27FC236}">
                <a16:creationId xmlns:a16="http://schemas.microsoft.com/office/drawing/2014/main" id="{AA232127-03FB-4268-A094-07D8C01637F9}"/>
              </a:ext>
            </a:extLst>
          </p:cNvPr>
          <p:cNvSpPr txBox="1"/>
          <p:nvPr/>
        </p:nvSpPr>
        <p:spPr>
          <a:xfrm>
            <a:off x="607024" y="5280760"/>
            <a:ext cx="3498009" cy="369332"/>
          </a:xfrm>
          <a:prstGeom prst="rect">
            <a:avLst/>
          </a:prstGeom>
          <a:noFill/>
        </p:spPr>
        <p:txBody>
          <a:bodyPr wrap="none" rtlCol="0">
            <a:spAutoFit/>
          </a:bodyPr>
          <a:lstStyle/>
          <a:p>
            <a:r>
              <a:rPr lang="en-GB" dirty="0"/>
              <a:t>Was </a:t>
            </a:r>
            <a:r>
              <a:rPr lang="en-GB" dirty="0" err="1"/>
              <a:t>macht</a:t>
            </a:r>
            <a:r>
              <a:rPr lang="en-GB" dirty="0"/>
              <a:t> die openIMIS Initiative?</a:t>
            </a:r>
          </a:p>
        </p:txBody>
      </p:sp>
      <p:sp>
        <p:nvSpPr>
          <p:cNvPr id="15" name="Explosion: 14 Points 14">
            <a:extLst>
              <a:ext uri="{FF2B5EF4-FFF2-40B4-BE49-F238E27FC236}">
                <a16:creationId xmlns:a16="http://schemas.microsoft.com/office/drawing/2014/main" id="{DE5DFB5F-C358-4E8B-9B8B-7AF7C1795D2C}"/>
              </a:ext>
            </a:extLst>
          </p:cNvPr>
          <p:cNvSpPr/>
          <p:nvPr/>
        </p:nvSpPr>
        <p:spPr>
          <a:xfrm>
            <a:off x="8033752" y="91776"/>
            <a:ext cx="3042010" cy="1898464"/>
          </a:xfrm>
          <a:prstGeom prst="irregularSeal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Zu </a:t>
            </a:r>
            <a:r>
              <a:rPr lang="en-GB" dirty="0" err="1"/>
              <a:t>viele</a:t>
            </a:r>
            <a:r>
              <a:rPr lang="en-GB" dirty="0"/>
              <a:t> Slides</a:t>
            </a:r>
          </a:p>
        </p:txBody>
      </p:sp>
      <p:sp>
        <p:nvSpPr>
          <p:cNvPr id="16" name="Explosion: 14 Points 15">
            <a:extLst>
              <a:ext uri="{FF2B5EF4-FFF2-40B4-BE49-F238E27FC236}">
                <a16:creationId xmlns:a16="http://schemas.microsoft.com/office/drawing/2014/main" id="{836FCE77-398F-418D-9562-E7158B31085D}"/>
              </a:ext>
            </a:extLst>
          </p:cNvPr>
          <p:cNvSpPr/>
          <p:nvPr/>
        </p:nvSpPr>
        <p:spPr>
          <a:xfrm rot="21121242">
            <a:off x="8150795" y="2792619"/>
            <a:ext cx="3042010" cy="1898464"/>
          </a:xfrm>
          <a:prstGeom prst="irregularSeal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Death by PPT</a:t>
            </a:r>
          </a:p>
        </p:txBody>
      </p:sp>
      <p:sp>
        <p:nvSpPr>
          <p:cNvPr id="17" name="Explosion: 14 Points 16">
            <a:extLst>
              <a:ext uri="{FF2B5EF4-FFF2-40B4-BE49-F238E27FC236}">
                <a16:creationId xmlns:a16="http://schemas.microsoft.com/office/drawing/2014/main" id="{4BBACAB7-8EDA-48A3-8594-ACA64B21314B}"/>
              </a:ext>
            </a:extLst>
          </p:cNvPr>
          <p:cNvSpPr/>
          <p:nvPr/>
        </p:nvSpPr>
        <p:spPr>
          <a:xfrm rot="1379228">
            <a:off x="9144813" y="1464201"/>
            <a:ext cx="3042010" cy="1898464"/>
          </a:xfrm>
          <a:prstGeom prst="irregularSeal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Zu </a:t>
            </a:r>
            <a:r>
              <a:rPr lang="en-GB" dirty="0" err="1"/>
              <a:t>viele</a:t>
            </a:r>
            <a:r>
              <a:rPr lang="en-GB" dirty="0"/>
              <a:t> </a:t>
            </a:r>
            <a:r>
              <a:rPr lang="en-GB" dirty="0" err="1"/>
              <a:t>Abkzg</a:t>
            </a:r>
            <a:r>
              <a:rPr lang="en-GB" dirty="0"/>
              <a:t>.</a:t>
            </a:r>
          </a:p>
        </p:txBody>
      </p:sp>
      <p:sp>
        <p:nvSpPr>
          <p:cNvPr id="18" name="Explosion: 14 Points 17">
            <a:extLst>
              <a:ext uri="{FF2B5EF4-FFF2-40B4-BE49-F238E27FC236}">
                <a16:creationId xmlns:a16="http://schemas.microsoft.com/office/drawing/2014/main" id="{C7E05EAF-3344-4E34-B589-77FF93241D70}"/>
              </a:ext>
            </a:extLst>
          </p:cNvPr>
          <p:cNvSpPr/>
          <p:nvPr/>
        </p:nvSpPr>
        <p:spPr>
          <a:xfrm>
            <a:off x="8831286" y="4473319"/>
            <a:ext cx="3042010" cy="1898464"/>
          </a:xfrm>
          <a:prstGeom prst="irregularSeal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Viele</a:t>
            </a:r>
            <a:r>
              <a:rPr lang="en-GB" dirty="0"/>
              <a:t> Links</a:t>
            </a:r>
          </a:p>
        </p:txBody>
      </p:sp>
      <p:sp>
        <p:nvSpPr>
          <p:cNvPr id="19" name="Date Placeholder 18">
            <a:extLst>
              <a:ext uri="{FF2B5EF4-FFF2-40B4-BE49-F238E27FC236}">
                <a16:creationId xmlns:a16="http://schemas.microsoft.com/office/drawing/2014/main" id="{6B51B08B-0363-4DC1-B177-3657FB766FD2}"/>
              </a:ext>
            </a:extLst>
          </p:cNvPr>
          <p:cNvSpPr>
            <a:spLocks noGrp="1"/>
          </p:cNvSpPr>
          <p:nvPr>
            <p:ph type="dt" sz="half" idx="11"/>
          </p:nvPr>
        </p:nvSpPr>
        <p:spPr/>
        <p:txBody>
          <a:bodyPr/>
          <a:lstStyle/>
          <a:p>
            <a:r>
              <a:rPr lang="en-US"/>
              <a:t>12/01/2022</a:t>
            </a:r>
            <a:endParaRPr lang="de-DE" dirty="0"/>
          </a:p>
        </p:txBody>
      </p:sp>
      <p:sp>
        <p:nvSpPr>
          <p:cNvPr id="20" name="Slide Number Placeholder 19">
            <a:extLst>
              <a:ext uri="{FF2B5EF4-FFF2-40B4-BE49-F238E27FC236}">
                <a16:creationId xmlns:a16="http://schemas.microsoft.com/office/drawing/2014/main" id="{56E16171-2712-411D-A990-DD08C83ADAD9}"/>
              </a:ext>
            </a:extLst>
          </p:cNvPr>
          <p:cNvSpPr>
            <a:spLocks noGrp="1"/>
          </p:cNvSpPr>
          <p:nvPr>
            <p:ph type="sldNum" sz="quarter" idx="12"/>
          </p:nvPr>
        </p:nvSpPr>
        <p:spPr/>
        <p:txBody>
          <a:bodyPr/>
          <a:lstStyle/>
          <a:p>
            <a:r>
              <a:rPr lang="de-DE"/>
              <a:t>Seite </a:t>
            </a:r>
            <a:fld id="{3A8B5DB7-81A8-4ED4-916B-6B23CD603687}" type="slidenum">
              <a:rPr smtClean="0"/>
              <a:pPr/>
              <a:t>2</a:t>
            </a:fld>
            <a:endParaRPr dirty="0"/>
          </a:p>
        </p:txBody>
      </p:sp>
    </p:spTree>
    <p:extLst>
      <p:ext uri="{BB962C8B-B14F-4D97-AF65-F5344CB8AC3E}">
        <p14:creationId xmlns:p14="http://schemas.microsoft.com/office/powerpoint/2010/main" val="31788035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686331DB-FC0F-425B-AE8A-3A40A43FDD43}"/>
              </a:ext>
            </a:extLst>
          </p:cNvPr>
          <p:cNvSpPr>
            <a:spLocks noGrp="1"/>
          </p:cNvSpPr>
          <p:nvPr>
            <p:ph type="body" sz="quarter" idx="13"/>
          </p:nvPr>
        </p:nvSpPr>
        <p:spPr>
          <a:xfrm>
            <a:off x="599758" y="1361291"/>
            <a:ext cx="6674802" cy="4772808"/>
          </a:xfrm>
        </p:spPr>
        <p:txBody>
          <a:bodyPr/>
          <a:lstStyle/>
          <a:p>
            <a:r>
              <a:rPr lang="en-GB" sz="2000" b="1" dirty="0"/>
              <a:t>Global goods are digital health tools that can be used in multiple organisations.</a:t>
            </a:r>
            <a:endParaRPr lang="en-GB" sz="2000" dirty="0">
              <a:cs typeface="Arial"/>
            </a:endParaRPr>
          </a:p>
          <a:p>
            <a:endParaRPr lang="en-GB" sz="2000" dirty="0">
              <a:cs typeface="Arial"/>
            </a:endParaRPr>
          </a:p>
          <a:p>
            <a:r>
              <a:rPr lang="en-GB" sz="2000" dirty="0">
                <a:cs typeface="Arial"/>
              </a:rPr>
              <a:t>Specifically, global goods are:</a:t>
            </a:r>
            <a:endParaRPr lang="en-GB" dirty="0">
              <a:cs typeface="Arial"/>
            </a:endParaRPr>
          </a:p>
          <a:p>
            <a:pPr marL="342900" indent="-342900">
              <a:buFont typeface="Arial" panose="020B0604020202020204" pitchFamily="34" charset="0"/>
              <a:buChar char="•"/>
            </a:pPr>
            <a:r>
              <a:rPr lang="en-GB" sz="2000" b="1" dirty="0">
                <a:cs typeface="Arial"/>
              </a:rPr>
              <a:t>Easy </a:t>
            </a:r>
            <a:r>
              <a:rPr lang="en-GB" sz="2000" dirty="0">
                <a:cs typeface="Arial"/>
              </a:rPr>
              <a:t>to implement and scale.</a:t>
            </a:r>
            <a:endParaRPr lang="en-GB" dirty="0"/>
          </a:p>
          <a:p>
            <a:pPr marL="342900" indent="-342900">
              <a:buFont typeface="Arial" panose="020B0604020202020204" pitchFamily="34" charset="0"/>
              <a:buChar char="•"/>
            </a:pPr>
            <a:r>
              <a:rPr lang="en-GB" sz="2000" b="1" dirty="0">
                <a:cs typeface="Arial"/>
              </a:rPr>
              <a:t>Adaptable </a:t>
            </a:r>
            <a:r>
              <a:rPr lang="en-GB" sz="2000" dirty="0">
                <a:cs typeface="Arial"/>
              </a:rPr>
              <a:t>to different countries and contexts.</a:t>
            </a:r>
            <a:endParaRPr lang="en-GB" dirty="0"/>
          </a:p>
          <a:p>
            <a:pPr marL="342900" indent="-342900">
              <a:buFont typeface="Arial" panose="020B0604020202020204" pitchFamily="34" charset="0"/>
              <a:buChar char="•"/>
            </a:pPr>
            <a:r>
              <a:rPr lang="en-GB" sz="2000" dirty="0">
                <a:cs typeface="Arial"/>
              </a:rPr>
              <a:t>Mostly, though not exclusively, </a:t>
            </a:r>
            <a:r>
              <a:rPr lang="en-GB" sz="2000" b="1" dirty="0">
                <a:cs typeface="Arial"/>
              </a:rPr>
              <a:t>open-source</a:t>
            </a:r>
            <a:r>
              <a:rPr lang="en-GB" sz="2000" dirty="0">
                <a:cs typeface="Arial"/>
              </a:rPr>
              <a:t>.</a:t>
            </a:r>
            <a:endParaRPr lang="en-GB" dirty="0"/>
          </a:p>
          <a:p>
            <a:pPr marL="342900" indent="-342900">
              <a:buFont typeface="Arial" panose="020B0604020202020204" pitchFamily="34" charset="0"/>
              <a:buChar char="•"/>
            </a:pPr>
            <a:r>
              <a:rPr lang="en-GB" sz="2000" dirty="0">
                <a:cs typeface="Arial"/>
              </a:rPr>
              <a:t>Funded by </a:t>
            </a:r>
            <a:r>
              <a:rPr lang="en-GB" sz="2000" b="1" dirty="0">
                <a:cs typeface="Arial"/>
              </a:rPr>
              <a:t>multiple donors</a:t>
            </a:r>
            <a:r>
              <a:rPr lang="en-GB" sz="2000" dirty="0">
                <a:cs typeface="Arial"/>
              </a:rPr>
              <a:t> and supported by a </a:t>
            </a:r>
            <a:r>
              <a:rPr lang="en-GB" sz="2000" b="1" dirty="0">
                <a:cs typeface="Arial"/>
              </a:rPr>
              <a:t>variety of implementers</a:t>
            </a:r>
            <a:r>
              <a:rPr lang="en-GB" sz="2000" dirty="0">
                <a:cs typeface="Arial"/>
              </a:rPr>
              <a:t>.</a:t>
            </a:r>
            <a:endParaRPr lang="en-GB" dirty="0"/>
          </a:p>
          <a:p>
            <a:pPr marL="342900" indent="-342900">
              <a:buFont typeface="Arial" panose="020B0604020202020204" pitchFamily="34" charset="0"/>
              <a:buChar char="•"/>
            </a:pPr>
            <a:r>
              <a:rPr lang="en-GB" sz="2000" b="1" dirty="0">
                <a:cs typeface="Arial"/>
              </a:rPr>
              <a:t>Interoperable </a:t>
            </a:r>
            <a:r>
              <a:rPr lang="en-GB" sz="2000" dirty="0">
                <a:cs typeface="Arial"/>
              </a:rPr>
              <a:t>across commonly used systems.</a:t>
            </a:r>
            <a:endParaRPr lang="en-GB" dirty="0"/>
          </a:p>
          <a:p>
            <a:pPr marL="342900" indent="-342900">
              <a:buFont typeface="Arial" panose="020B0604020202020204" pitchFamily="34" charset="0"/>
              <a:buChar char="•"/>
            </a:pPr>
            <a:endParaRPr lang="en-GB" sz="2000" dirty="0">
              <a:cs typeface="Arial"/>
            </a:endParaRPr>
          </a:p>
          <a:p>
            <a:pPr algn="r"/>
            <a:r>
              <a:rPr lang="en-GB" sz="2000" dirty="0">
                <a:cs typeface="Arial"/>
              </a:rPr>
              <a:t>(</a:t>
            </a:r>
            <a:r>
              <a:rPr lang="en-GB" sz="2000" dirty="0">
                <a:cs typeface="Arial"/>
                <a:hlinkClick r:id="rId2"/>
              </a:rPr>
              <a:t>Definition by Digital Square</a:t>
            </a:r>
            <a:r>
              <a:rPr lang="en-GB" sz="2000" dirty="0">
                <a:cs typeface="Arial"/>
              </a:rPr>
              <a:t>)</a:t>
            </a:r>
          </a:p>
        </p:txBody>
      </p:sp>
      <p:sp>
        <p:nvSpPr>
          <p:cNvPr id="3" name="Fußzeilenplatzhalter 2">
            <a:extLst>
              <a:ext uri="{FF2B5EF4-FFF2-40B4-BE49-F238E27FC236}">
                <a16:creationId xmlns:a16="http://schemas.microsoft.com/office/drawing/2014/main" id="{08DA6AA8-1665-47B1-ABE2-2B79A2FC930D}"/>
              </a:ext>
            </a:extLst>
          </p:cNvPr>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rPr>
              <a:t>U Wahser: Impact mit Informatik, Mannheimer Informatik-Kolloquium</a:t>
            </a:r>
          </a:p>
        </p:txBody>
      </p:sp>
      <p:sp>
        <p:nvSpPr>
          <p:cNvPr id="2" name="Titel 1">
            <a:extLst>
              <a:ext uri="{FF2B5EF4-FFF2-40B4-BE49-F238E27FC236}">
                <a16:creationId xmlns:a16="http://schemas.microsoft.com/office/drawing/2014/main" id="{90490244-DDDD-494E-93C6-D9944974225B}"/>
              </a:ext>
            </a:extLst>
          </p:cNvPr>
          <p:cNvSpPr>
            <a:spLocks noGrp="1"/>
          </p:cNvSpPr>
          <p:nvPr>
            <p:ph type="title"/>
          </p:nvPr>
        </p:nvSpPr>
        <p:spPr/>
        <p:txBody>
          <a:bodyPr/>
          <a:lstStyle/>
          <a:p>
            <a:r>
              <a:rPr lang="de-DE">
                <a:cs typeface="Arial"/>
              </a:rPr>
              <a:t>Definition "Global </a:t>
            </a:r>
            <a:r>
              <a:rPr lang="de-DE" err="1">
                <a:cs typeface="Arial"/>
              </a:rPr>
              <a:t>Good</a:t>
            </a:r>
            <a:r>
              <a:rPr lang="de-DE">
                <a:cs typeface="Arial"/>
              </a:rPr>
              <a:t> </a:t>
            </a:r>
            <a:r>
              <a:rPr lang="de-DE" err="1">
                <a:cs typeface="Arial"/>
              </a:rPr>
              <a:t>for</a:t>
            </a:r>
            <a:r>
              <a:rPr lang="de-DE">
                <a:cs typeface="Arial"/>
              </a:rPr>
              <a:t> Digital Health"</a:t>
            </a:r>
          </a:p>
        </p:txBody>
      </p:sp>
      <p:pic>
        <p:nvPicPr>
          <p:cNvPr id="10" name="Grafik 10" descr="Ein Bild, das Tennis enthält.&#10;&#10;Mit hoher Zuverlässigkeit generierte Beschreibung">
            <a:extLst>
              <a:ext uri="{FF2B5EF4-FFF2-40B4-BE49-F238E27FC236}">
                <a16:creationId xmlns:a16="http://schemas.microsoft.com/office/drawing/2014/main" id="{485235A2-856A-4233-A6DC-26CDABEA9572}"/>
              </a:ext>
            </a:extLst>
          </p:cNvPr>
          <p:cNvPicPr>
            <a:picLocks noChangeAspect="1"/>
          </p:cNvPicPr>
          <p:nvPr/>
        </p:nvPicPr>
        <p:blipFill>
          <a:blip r:embed="rId3"/>
          <a:stretch>
            <a:fillRect/>
          </a:stretch>
        </p:blipFill>
        <p:spPr>
          <a:xfrm>
            <a:off x="8128000" y="2795915"/>
            <a:ext cx="3467100" cy="2046732"/>
          </a:xfrm>
          <a:prstGeom prst="rect">
            <a:avLst/>
          </a:prstGeom>
        </p:spPr>
      </p:pic>
      <p:sp>
        <p:nvSpPr>
          <p:cNvPr id="7" name="Date Placeholder 6">
            <a:extLst>
              <a:ext uri="{FF2B5EF4-FFF2-40B4-BE49-F238E27FC236}">
                <a16:creationId xmlns:a16="http://schemas.microsoft.com/office/drawing/2014/main" id="{2973783F-DE66-4926-81C1-670069ED451B}"/>
              </a:ext>
            </a:extLst>
          </p:cNvPr>
          <p:cNvSpPr>
            <a:spLocks noGrp="1"/>
          </p:cNvSpPr>
          <p:nvPr>
            <p:ph type="dt" sz="half" idx="11"/>
          </p:nvPr>
        </p:nvSpPr>
        <p:spPr/>
        <p:txBody>
          <a:bodyPr/>
          <a:lstStyle/>
          <a:p>
            <a:r>
              <a:rPr lang="en-US"/>
              <a:t>12/01/2022</a:t>
            </a:r>
            <a:endParaRPr lang="de-DE" dirty="0"/>
          </a:p>
        </p:txBody>
      </p:sp>
      <p:sp>
        <p:nvSpPr>
          <p:cNvPr id="8" name="Slide Number Placeholder 7">
            <a:extLst>
              <a:ext uri="{FF2B5EF4-FFF2-40B4-BE49-F238E27FC236}">
                <a16:creationId xmlns:a16="http://schemas.microsoft.com/office/drawing/2014/main" id="{36E5BB8D-79FC-44C1-BCD2-D8E1E53A3235}"/>
              </a:ext>
            </a:extLst>
          </p:cNvPr>
          <p:cNvSpPr>
            <a:spLocks noGrp="1"/>
          </p:cNvSpPr>
          <p:nvPr>
            <p:ph type="sldNum" sz="quarter" idx="12"/>
          </p:nvPr>
        </p:nvSpPr>
        <p:spPr/>
        <p:txBody>
          <a:bodyPr/>
          <a:lstStyle/>
          <a:p>
            <a:r>
              <a:rPr lang="de-DE"/>
              <a:t>Seite </a:t>
            </a:r>
            <a:fld id="{3A8B5DB7-81A8-4ED4-916B-6B23CD603687}" type="slidenum">
              <a:rPr smtClean="0"/>
              <a:pPr/>
              <a:t>20</a:t>
            </a:fld>
            <a:endParaRPr dirty="0"/>
          </a:p>
        </p:txBody>
      </p:sp>
    </p:spTree>
    <p:extLst>
      <p:ext uri="{BB962C8B-B14F-4D97-AF65-F5344CB8AC3E}">
        <p14:creationId xmlns:p14="http://schemas.microsoft.com/office/powerpoint/2010/main" val="37629565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Global Goods by </a:t>
            </a:r>
            <a:r>
              <a:rPr lang="en-US" dirty="0">
                <a:hlinkClick r:id="rId2"/>
              </a:rPr>
              <a:t>WHO Classification of Digital Health Interventions</a:t>
            </a:r>
            <a:endParaRPr lang="en-GB" dirty="0"/>
          </a:p>
        </p:txBody>
      </p:sp>
      <p:sp>
        <p:nvSpPr>
          <p:cNvPr id="3" name="Footer Placeholder 2"/>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rPr>
              <a:t>U Wahser: Impact mit Informatik, Mannheimer Informatik-Kolloquium</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966687629"/>
              </p:ext>
            </p:extLst>
          </p:nvPr>
        </p:nvGraphicFramePr>
        <p:xfrm>
          <a:off x="599755" y="1508442"/>
          <a:ext cx="10368775" cy="3841115"/>
        </p:xfrm>
        <a:graphic>
          <a:graphicData uri="http://schemas.openxmlformats.org/drawingml/2006/table">
            <a:tbl>
              <a:tblPr firstRow="1" bandRow="1">
                <a:tableStyleId>{5C22544A-7EE6-4342-B048-85BDC9FD1C3A}</a:tableStyleId>
              </a:tblPr>
              <a:tblGrid>
                <a:gridCol w="851895">
                  <a:extLst>
                    <a:ext uri="{9D8B030D-6E8A-4147-A177-3AD203B41FA5}">
                      <a16:colId xmlns:a16="http://schemas.microsoft.com/office/drawing/2014/main" val="20000"/>
                    </a:ext>
                  </a:extLst>
                </a:gridCol>
                <a:gridCol w="5450481">
                  <a:extLst>
                    <a:ext uri="{9D8B030D-6E8A-4147-A177-3AD203B41FA5}">
                      <a16:colId xmlns:a16="http://schemas.microsoft.com/office/drawing/2014/main" val="20001"/>
                    </a:ext>
                  </a:extLst>
                </a:gridCol>
                <a:gridCol w="4066399">
                  <a:extLst>
                    <a:ext uri="{9D8B030D-6E8A-4147-A177-3AD203B41FA5}">
                      <a16:colId xmlns:a16="http://schemas.microsoft.com/office/drawing/2014/main" val="20002"/>
                    </a:ext>
                  </a:extLst>
                </a:gridCol>
              </a:tblGrid>
              <a:tr h="370840">
                <a:tc gridSpan="2">
                  <a:txBody>
                    <a:bodyPr/>
                    <a:lstStyle/>
                    <a:p>
                      <a:r>
                        <a:rPr lang="en-GB"/>
                        <a:t>WHO Classification of Digital Health Interventions </a:t>
                      </a:r>
                    </a:p>
                  </a:txBody>
                  <a:tcPr/>
                </a:tc>
                <a:tc hMerge="1">
                  <a:txBody>
                    <a:bodyPr/>
                    <a:lstStyle/>
                    <a:p>
                      <a:endParaRPr lang="en-GB"/>
                    </a:p>
                  </a:txBody>
                  <a:tcPr/>
                </a:tc>
                <a:tc>
                  <a:txBody>
                    <a:bodyPr/>
                    <a:lstStyle/>
                    <a:p>
                      <a:r>
                        <a:rPr lang="en-GB" dirty="0"/>
                        <a:t>Global</a:t>
                      </a:r>
                      <a:r>
                        <a:rPr lang="en-GB" baseline="0" dirty="0"/>
                        <a:t> Good</a:t>
                      </a:r>
                      <a:endParaRPr lang="en-GB" dirty="0"/>
                    </a:p>
                  </a:txBody>
                  <a:tcPr/>
                </a:tc>
                <a:extLst>
                  <a:ext uri="{0D108BD9-81ED-4DB2-BD59-A6C34878D82A}">
                    <a16:rowId xmlns:a16="http://schemas.microsoft.com/office/drawing/2014/main" val="10000"/>
                  </a:ext>
                </a:extLst>
              </a:tr>
              <a:tr h="432435">
                <a:tc>
                  <a:txBody>
                    <a:bodyPr/>
                    <a:lstStyle/>
                    <a:p>
                      <a:r>
                        <a:rPr lang="en-GB"/>
                        <a:t>B</a:t>
                      </a:r>
                    </a:p>
                  </a:txBody>
                  <a:tcPr/>
                </a:tc>
                <a:tc>
                  <a:txBody>
                    <a:bodyPr/>
                    <a:lstStyle/>
                    <a:p>
                      <a:r>
                        <a:rPr lang="en-GB"/>
                        <a:t>Civil Registration and Vital Statistics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err="1"/>
                        <a:t>OpenCRVS</a:t>
                      </a:r>
                      <a:endParaRPr lang="en-GB"/>
                    </a:p>
                  </a:txBody>
                  <a:tcPr/>
                </a:tc>
                <a:extLst>
                  <a:ext uri="{0D108BD9-81ED-4DB2-BD59-A6C34878D82A}">
                    <a16:rowId xmlns:a16="http://schemas.microsoft.com/office/drawing/2014/main" val="10001"/>
                  </a:ext>
                </a:extLst>
              </a:tr>
              <a:tr h="370840">
                <a:tc>
                  <a:txBody>
                    <a:bodyPr/>
                    <a:lstStyle/>
                    <a:p>
                      <a:r>
                        <a:rPr lang="en-GB"/>
                        <a:t>E</a:t>
                      </a:r>
                    </a:p>
                  </a:txBody>
                  <a:tcPr/>
                </a:tc>
                <a:tc>
                  <a:txBody>
                    <a:bodyPr/>
                    <a:lstStyle/>
                    <a:p>
                      <a:r>
                        <a:rPr lang="en-GB"/>
                        <a:t>Clinical Terminology and Classifications</a:t>
                      </a:r>
                    </a:p>
                  </a:txBody>
                  <a:tcPr/>
                </a:tc>
                <a:tc>
                  <a:txBody>
                    <a:bodyPr/>
                    <a:lstStyle/>
                    <a:p>
                      <a:r>
                        <a:rPr lang="en-GB"/>
                        <a:t>Open Concept Lab</a:t>
                      </a:r>
                    </a:p>
                  </a:txBody>
                  <a:tcPr/>
                </a:tc>
                <a:extLst>
                  <a:ext uri="{0D108BD9-81ED-4DB2-BD59-A6C34878D82A}">
                    <a16:rowId xmlns:a16="http://schemas.microsoft.com/office/drawing/2014/main" val="10002"/>
                  </a:ext>
                </a:extLst>
              </a:tr>
              <a:tr h="370840">
                <a:tc>
                  <a:txBody>
                    <a:bodyPr/>
                    <a:lstStyle/>
                    <a:p>
                      <a:r>
                        <a:rPr lang="en-GB"/>
                        <a:t>F</a:t>
                      </a:r>
                    </a:p>
                  </a:txBody>
                  <a:tcPr/>
                </a:tc>
                <a:tc>
                  <a:txBody>
                    <a:bodyPr/>
                    <a:lstStyle/>
                    <a:p>
                      <a:r>
                        <a:rPr lang="en-GB" dirty="0"/>
                        <a:t>Community Based Information System</a:t>
                      </a:r>
                    </a:p>
                  </a:txBody>
                  <a:tcPr/>
                </a:tc>
                <a:tc>
                  <a:txBody>
                    <a:bodyPr/>
                    <a:lstStyle/>
                    <a:p>
                      <a:r>
                        <a:rPr lang="en-GB" err="1"/>
                        <a:t>ComCare</a:t>
                      </a:r>
                      <a:br>
                        <a:rPr lang="en-GB"/>
                      </a:br>
                      <a:r>
                        <a:rPr lang="en-GB"/>
                        <a:t>Community Health Toolkit</a:t>
                      </a:r>
                    </a:p>
                  </a:txBody>
                  <a:tcPr/>
                </a:tc>
                <a:extLst>
                  <a:ext uri="{0D108BD9-81ED-4DB2-BD59-A6C34878D82A}">
                    <a16:rowId xmlns:a16="http://schemas.microsoft.com/office/drawing/2014/main" val="10003"/>
                  </a:ext>
                </a:extLst>
              </a:tr>
              <a:tr h="370840">
                <a:tc>
                  <a:txBody>
                    <a:bodyPr/>
                    <a:lstStyle/>
                    <a:p>
                      <a:r>
                        <a:rPr lang="en-GB"/>
                        <a:t>G</a:t>
                      </a:r>
                    </a:p>
                  </a:txBody>
                  <a:tcPr/>
                </a:tc>
                <a:tc>
                  <a:txBody>
                    <a:bodyPr/>
                    <a:lstStyle/>
                    <a:p>
                      <a:r>
                        <a:rPr lang="en-GB"/>
                        <a:t>Data Interchange, Interoperability</a:t>
                      </a:r>
                      <a:r>
                        <a:rPr lang="en-GB" baseline="0"/>
                        <a:t> and Accessibility</a:t>
                      </a:r>
                      <a:endParaRPr lang="en-GB"/>
                    </a:p>
                  </a:txBody>
                  <a:tcPr/>
                </a:tc>
                <a:tc>
                  <a:txBody>
                    <a:bodyPr/>
                    <a:lstStyle/>
                    <a:p>
                      <a:r>
                        <a:rPr lang="en-GB" err="1"/>
                        <a:t>OpenHIM</a:t>
                      </a:r>
                      <a:endParaRPr lang="en-GB"/>
                    </a:p>
                  </a:txBody>
                  <a:tcPr/>
                </a:tc>
                <a:extLst>
                  <a:ext uri="{0D108BD9-81ED-4DB2-BD59-A6C34878D82A}">
                    <a16:rowId xmlns:a16="http://schemas.microsoft.com/office/drawing/2014/main" val="10004"/>
                  </a:ext>
                </a:extLst>
              </a:tr>
              <a:tr h="370840">
                <a:tc>
                  <a:txBody>
                    <a:bodyPr/>
                    <a:lstStyle/>
                    <a:p>
                      <a:r>
                        <a:rPr lang="en-GB"/>
                        <a:t>H</a:t>
                      </a:r>
                    </a:p>
                  </a:txBody>
                  <a:tcPr/>
                </a:tc>
                <a:tc>
                  <a:txBody>
                    <a:bodyPr/>
                    <a:lstStyle/>
                    <a:p>
                      <a:r>
                        <a:rPr lang="en-GB"/>
                        <a:t>Electronic Medical Records</a:t>
                      </a:r>
                    </a:p>
                  </a:txBody>
                  <a:tcPr/>
                </a:tc>
                <a:tc>
                  <a:txBody>
                    <a:bodyPr/>
                    <a:lstStyle/>
                    <a:p>
                      <a:r>
                        <a:rPr lang="en-GB"/>
                        <a:t>OpenMRS</a:t>
                      </a:r>
                      <a:br>
                        <a:rPr lang="en-GB"/>
                      </a:br>
                      <a:r>
                        <a:rPr lang="en-GB"/>
                        <a:t>BAHMNI</a:t>
                      </a:r>
                      <a:br>
                        <a:rPr lang="en-GB"/>
                      </a:br>
                      <a:r>
                        <a:rPr lang="en-GB" err="1"/>
                        <a:t>OpenSRP</a:t>
                      </a:r>
                      <a:endParaRPr lang="en-GB"/>
                    </a:p>
                  </a:txBody>
                  <a:tcPr/>
                </a:tc>
                <a:extLst>
                  <a:ext uri="{0D108BD9-81ED-4DB2-BD59-A6C34878D82A}">
                    <a16:rowId xmlns:a16="http://schemas.microsoft.com/office/drawing/2014/main" val="10005"/>
                  </a:ext>
                </a:extLst>
              </a:tr>
              <a:tr h="370840">
                <a:tc>
                  <a:txBody>
                    <a:bodyPr/>
                    <a:lstStyle/>
                    <a:p>
                      <a:r>
                        <a:rPr lang="en-GB" dirty="0">
                          <a:solidFill>
                            <a:schemeClr val="accent1"/>
                          </a:solidFill>
                        </a:rPr>
                        <a:t>M</a:t>
                      </a:r>
                    </a:p>
                  </a:txBody>
                  <a:tcPr/>
                </a:tc>
                <a:tc>
                  <a:txBody>
                    <a:bodyPr/>
                    <a:lstStyle/>
                    <a:p>
                      <a:r>
                        <a:rPr lang="en-US" dirty="0">
                          <a:solidFill>
                            <a:schemeClr val="accent1"/>
                          </a:solidFill>
                        </a:rPr>
                        <a:t>Health Finance and Insurance Information System</a:t>
                      </a:r>
                      <a:endParaRPr lang="en-GB" dirty="0">
                        <a:solidFill>
                          <a:schemeClr val="accent1"/>
                        </a:solidFill>
                      </a:endParaRPr>
                    </a:p>
                  </a:txBody>
                  <a:tcPr/>
                </a:tc>
                <a:tc>
                  <a:txBody>
                    <a:bodyPr/>
                    <a:lstStyle/>
                    <a:p>
                      <a:r>
                        <a:rPr lang="en-GB" dirty="0">
                          <a:solidFill>
                            <a:schemeClr val="accent1"/>
                          </a:solidFill>
                        </a:rPr>
                        <a:t>openIMIS</a:t>
                      </a:r>
                    </a:p>
                  </a:txBody>
                  <a:tcPr/>
                </a:tc>
                <a:extLst>
                  <a:ext uri="{0D108BD9-81ED-4DB2-BD59-A6C34878D82A}">
                    <a16:rowId xmlns:a16="http://schemas.microsoft.com/office/drawing/2014/main" val="10006"/>
                  </a:ext>
                </a:extLst>
              </a:tr>
              <a:tr h="370840">
                <a:tc>
                  <a:txBody>
                    <a:bodyPr/>
                    <a:lstStyle/>
                    <a:p>
                      <a:r>
                        <a:rPr lang="en-GB">
                          <a:solidFill>
                            <a:schemeClr val="accent5"/>
                          </a:solidFill>
                        </a:rPr>
                        <a:t>N</a:t>
                      </a:r>
                    </a:p>
                  </a:txBody>
                  <a:tcPr/>
                </a:tc>
                <a:tc>
                  <a:txBody>
                    <a:bodyPr/>
                    <a:lstStyle/>
                    <a:p>
                      <a:r>
                        <a:rPr lang="en-GB" dirty="0">
                          <a:solidFill>
                            <a:schemeClr val="accent5"/>
                          </a:solidFill>
                        </a:rPr>
                        <a:t>Health Management Information System</a:t>
                      </a:r>
                    </a:p>
                  </a:txBody>
                  <a:tcPr/>
                </a:tc>
                <a:tc>
                  <a:txBody>
                    <a:bodyPr/>
                    <a:lstStyle/>
                    <a:p>
                      <a:r>
                        <a:rPr lang="en-GB" dirty="0">
                          <a:solidFill>
                            <a:schemeClr val="accent5"/>
                          </a:solidFill>
                        </a:rPr>
                        <a:t>DHIS2</a:t>
                      </a:r>
                    </a:p>
                  </a:txBody>
                  <a:tcPr/>
                </a:tc>
                <a:extLst>
                  <a:ext uri="{0D108BD9-81ED-4DB2-BD59-A6C34878D82A}">
                    <a16:rowId xmlns:a16="http://schemas.microsoft.com/office/drawing/2014/main" val="10007"/>
                  </a:ext>
                </a:extLst>
              </a:tr>
            </a:tbl>
          </a:graphicData>
        </a:graphic>
      </p:graphicFrame>
      <p:sp>
        <p:nvSpPr>
          <p:cNvPr id="7" name="Date Placeholder 6">
            <a:extLst>
              <a:ext uri="{FF2B5EF4-FFF2-40B4-BE49-F238E27FC236}">
                <a16:creationId xmlns:a16="http://schemas.microsoft.com/office/drawing/2014/main" id="{AE244C8A-D363-4EF0-92DD-CC9B67A61D6A}"/>
              </a:ext>
            </a:extLst>
          </p:cNvPr>
          <p:cNvSpPr>
            <a:spLocks noGrp="1"/>
          </p:cNvSpPr>
          <p:nvPr>
            <p:ph type="dt" sz="half" idx="11"/>
          </p:nvPr>
        </p:nvSpPr>
        <p:spPr/>
        <p:txBody>
          <a:bodyPr/>
          <a:lstStyle/>
          <a:p>
            <a:r>
              <a:rPr lang="en-US"/>
              <a:t>12/01/2022</a:t>
            </a:r>
            <a:endParaRPr lang="de-DE" dirty="0"/>
          </a:p>
        </p:txBody>
      </p:sp>
      <p:sp>
        <p:nvSpPr>
          <p:cNvPr id="8" name="Slide Number Placeholder 7">
            <a:extLst>
              <a:ext uri="{FF2B5EF4-FFF2-40B4-BE49-F238E27FC236}">
                <a16:creationId xmlns:a16="http://schemas.microsoft.com/office/drawing/2014/main" id="{5F118F61-261E-43C9-99AE-1DD9A91F4E61}"/>
              </a:ext>
            </a:extLst>
          </p:cNvPr>
          <p:cNvSpPr>
            <a:spLocks noGrp="1"/>
          </p:cNvSpPr>
          <p:nvPr>
            <p:ph type="sldNum" sz="quarter" idx="12"/>
          </p:nvPr>
        </p:nvSpPr>
        <p:spPr/>
        <p:txBody>
          <a:bodyPr/>
          <a:lstStyle/>
          <a:p>
            <a:r>
              <a:rPr lang="de-DE"/>
              <a:t>Seite </a:t>
            </a:r>
            <a:fld id="{3A8B5DB7-81A8-4ED4-916B-6B23CD603687}" type="slidenum">
              <a:rPr smtClean="0"/>
              <a:pPr/>
              <a:t>21</a:t>
            </a:fld>
            <a:endParaRPr dirty="0"/>
          </a:p>
        </p:txBody>
      </p:sp>
    </p:spTree>
    <p:extLst>
      <p:ext uri="{BB962C8B-B14F-4D97-AF65-F5344CB8AC3E}">
        <p14:creationId xmlns:p14="http://schemas.microsoft.com/office/powerpoint/2010/main" val="180243305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Examples of Global Goods by </a:t>
            </a:r>
            <a:r>
              <a:rPr lang="en-GB">
                <a:hlinkClick r:id="rId2"/>
              </a:rPr>
              <a:t>WHO Classification</a:t>
            </a:r>
            <a:r>
              <a:rPr lang="en-GB"/>
              <a:t> (cont.)</a:t>
            </a:r>
          </a:p>
        </p:txBody>
      </p:sp>
      <p:sp>
        <p:nvSpPr>
          <p:cNvPr id="3" name="Footer Placeholder 2"/>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rPr>
              <a:t>U Wahser: Impact mit Informatik, Mannheimer Informatik-Kolloquium</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556978502"/>
              </p:ext>
            </p:extLst>
          </p:nvPr>
        </p:nvGraphicFramePr>
        <p:xfrm>
          <a:off x="731520" y="1878723"/>
          <a:ext cx="10368775" cy="3190875"/>
        </p:xfrm>
        <a:graphic>
          <a:graphicData uri="http://schemas.openxmlformats.org/drawingml/2006/table">
            <a:tbl>
              <a:tblPr firstRow="1" bandRow="1">
                <a:tableStyleId>{5C22544A-7EE6-4342-B048-85BDC9FD1C3A}</a:tableStyleId>
              </a:tblPr>
              <a:tblGrid>
                <a:gridCol w="851895">
                  <a:extLst>
                    <a:ext uri="{9D8B030D-6E8A-4147-A177-3AD203B41FA5}">
                      <a16:colId xmlns:a16="http://schemas.microsoft.com/office/drawing/2014/main" val="20000"/>
                    </a:ext>
                  </a:extLst>
                </a:gridCol>
                <a:gridCol w="6016538">
                  <a:extLst>
                    <a:ext uri="{9D8B030D-6E8A-4147-A177-3AD203B41FA5}">
                      <a16:colId xmlns:a16="http://schemas.microsoft.com/office/drawing/2014/main" val="20001"/>
                    </a:ext>
                  </a:extLst>
                </a:gridCol>
                <a:gridCol w="3500342">
                  <a:extLst>
                    <a:ext uri="{9D8B030D-6E8A-4147-A177-3AD203B41FA5}">
                      <a16:colId xmlns:a16="http://schemas.microsoft.com/office/drawing/2014/main" val="20002"/>
                    </a:ext>
                  </a:extLst>
                </a:gridCol>
              </a:tblGrid>
              <a:tr h="21472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WHO Classification of Digital Health Interventions </a:t>
                      </a:r>
                    </a:p>
                  </a:txBody>
                  <a:tcPr/>
                </a:tc>
                <a:tc hMerge="1">
                  <a:txBody>
                    <a:bodyPr/>
                    <a:lstStyle/>
                    <a:p>
                      <a:endParaRPr lang="en-GB"/>
                    </a:p>
                  </a:txBody>
                  <a:tcPr/>
                </a:tc>
                <a:tc>
                  <a:txBody>
                    <a:bodyPr/>
                    <a:lstStyle/>
                    <a:p>
                      <a:r>
                        <a:rPr lang="en-GB"/>
                        <a:t>Global</a:t>
                      </a:r>
                      <a:r>
                        <a:rPr lang="en-GB" baseline="0"/>
                        <a:t> Good</a:t>
                      </a:r>
                      <a:endParaRPr lang="en-GB"/>
                    </a:p>
                  </a:txBody>
                  <a:tcPr/>
                </a:tc>
                <a:extLst>
                  <a:ext uri="{0D108BD9-81ED-4DB2-BD59-A6C34878D82A}">
                    <a16:rowId xmlns:a16="http://schemas.microsoft.com/office/drawing/2014/main" val="10000"/>
                  </a:ext>
                </a:extLst>
              </a:tr>
              <a:tr h="432435">
                <a:tc>
                  <a:txBody>
                    <a:bodyPr/>
                    <a:lstStyle/>
                    <a:p>
                      <a:r>
                        <a:rPr lang="en-GB"/>
                        <a:t>O</a:t>
                      </a:r>
                    </a:p>
                  </a:txBody>
                  <a:tcPr/>
                </a:tc>
                <a:tc>
                  <a:txBody>
                    <a:bodyPr/>
                    <a:lstStyle/>
                    <a:p>
                      <a:r>
                        <a:rPr lang="en-GB" dirty="0"/>
                        <a:t>Human Resource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err="1"/>
                        <a:t>iHRIS</a:t>
                      </a:r>
                      <a:endParaRPr lang="en-GB"/>
                    </a:p>
                  </a:txBody>
                  <a:tcPr/>
                </a:tc>
                <a:extLst>
                  <a:ext uri="{0D108BD9-81ED-4DB2-BD59-A6C34878D82A}">
                    <a16:rowId xmlns:a16="http://schemas.microsoft.com/office/drawing/2014/main" val="10001"/>
                  </a:ext>
                </a:extLst>
              </a:tr>
              <a:tr h="370840">
                <a:tc>
                  <a:txBody>
                    <a:bodyPr/>
                    <a:lstStyle/>
                    <a:p>
                      <a:r>
                        <a:rPr lang="en-GB"/>
                        <a:t>Q</a:t>
                      </a:r>
                    </a:p>
                  </a:txBody>
                  <a:tcPr/>
                </a:tc>
                <a:tc>
                  <a:txBody>
                    <a:bodyPr/>
                    <a:lstStyle/>
                    <a:p>
                      <a:r>
                        <a:rPr lang="en-GB"/>
                        <a:t>Knowledge Management</a:t>
                      </a:r>
                    </a:p>
                  </a:txBody>
                  <a:tcPr/>
                </a:tc>
                <a:tc>
                  <a:txBody>
                    <a:bodyPr/>
                    <a:lstStyle/>
                    <a:p>
                      <a:r>
                        <a:rPr lang="en-GB"/>
                        <a:t>Digital Health Atlas</a:t>
                      </a:r>
                    </a:p>
                  </a:txBody>
                  <a:tcPr/>
                </a:tc>
                <a:extLst>
                  <a:ext uri="{0D108BD9-81ED-4DB2-BD59-A6C34878D82A}">
                    <a16:rowId xmlns:a16="http://schemas.microsoft.com/office/drawing/2014/main" val="10002"/>
                  </a:ext>
                </a:extLst>
              </a:tr>
              <a:tr h="370840">
                <a:tc>
                  <a:txBody>
                    <a:bodyPr/>
                    <a:lstStyle/>
                    <a:p>
                      <a:r>
                        <a:rPr lang="en-GB"/>
                        <a:t>R</a:t>
                      </a:r>
                    </a:p>
                  </a:txBody>
                  <a:tcPr/>
                </a:tc>
                <a:tc>
                  <a:txBody>
                    <a:bodyPr/>
                    <a:lstStyle/>
                    <a:p>
                      <a:r>
                        <a:rPr lang="en-GB"/>
                        <a:t>Laboratory Diagnostics</a:t>
                      </a:r>
                    </a:p>
                  </a:txBody>
                  <a:tcPr/>
                </a:tc>
                <a:tc>
                  <a:txBody>
                    <a:bodyPr/>
                    <a:lstStyle/>
                    <a:p>
                      <a:r>
                        <a:rPr lang="en-GB"/>
                        <a:t>Child Growth</a:t>
                      </a:r>
                      <a:r>
                        <a:rPr lang="en-GB" baseline="0"/>
                        <a:t> Monitor</a:t>
                      </a:r>
                      <a:br>
                        <a:rPr lang="en-GB" baseline="0"/>
                      </a:br>
                      <a:r>
                        <a:rPr lang="en-GB" baseline="0" err="1"/>
                        <a:t>OpenLabConnect</a:t>
                      </a:r>
                      <a:endParaRPr lang="en-GB"/>
                    </a:p>
                  </a:txBody>
                  <a:tcPr/>
                </a:tc>
                <a:extLst>
                  <a:ext uri="{0D108BD9-81ED-4DB2-BD59-A6C34878D82A}">
                    <a16:rowId xmlns:a16="http://schemas.microsoft.com/office/drawing/2014/main" val="10003"/>
                  </a:ext>
                </a:extLst>
              </a:tr>
              <a:tr h="370840">
                <a:tc>
                  <a:txBody>
                    <a:bodyPr/>
                    <a:lstStyle/>
                    <a:p>
                      <a:r>
                        <a:rPr lang="en-GB"/>
                        <a:t>T</a:t>
                      </a:r>
                    </a:p>
                  </a:txBody>
                  <a:tcPr/>
                </a:tc>
                <a:tc>
                  <a:txBody>
                    <a:bodyPr/>
                    <a:lstStyle/>
                    <a:p>
                      <a:r>
                        <a:rPr lang="en-GB"/>
                        <a:t>Logistics</a:t>
                      </a:r>
                    </a:p>
                  </a:txBody>
                  <a:tcPr/>
                </a:tc>
                <a:tc>
                  <a:txBody>
                    <a:bodyPr/>
                    <a:lstStyle/>
                    <a:p>
                      <a:r>
                        <a:rPr lang="en-GB" err="1"/>
                        <a:t>OpenLMIS</a:t>
                      </a:r>
                      <a:endParaRPr lang="en-GB"/>
                    </a:p>
                  </a:txBody>
                  <a:tcPr/>
                </a:tc>
                <a:extLst>
                  <a:ext uri="{0D108BD9-81ED-4DB2-BD59-A6C34878D82A}">
                    <a16:rowId xmlns:a16="http://schemas.microsoft.com/office/drawing/2014/main" val="10004"/>
                  </a:ext>
                </a:extLst>
              </a:tr>
              <a:tr h="370840">
                <a:tc>
                  <a:txBody>
                    <a:bodyPr/>
                    <a:lstStyle/>
                    <a:p>
                      <a:r>
                        <a:rPr lang="en-GB" dirty="0">
                          <a:solidFill>
                            <a:schemeClr val="accent1"/>
                          </a:solidFill>
                        </a:rPr>
                        <a:t>V</a:t>
                      </a:r>
                    </a:p>
                  </a:txBody>
                  <a:tcPr/>
                </a:tc>
                <a:tc>
                  <a:txBody>
                    <a:bodyPr/>
                    <a:lstStyle/>
                    <a:p>
                      <a:r>
                        <a:rPr lang="en-GB" dirty="0">
                          <a:solidFill>
                            <a:schemeClr val="accent1"/>
                          </a:solidFill>
                        </a:rPr>
                        <a:t>Public Health and Disease Surveillance</a:t>
                      </a:r>
                    </a:p>
                  </a:txBody>
                  <a:tcPr/>
                </a:tc>
                <a:tc>
                  <a:txBody>
                    <a:bodyPr/>
                    <a:lstStyle/>
                    <a:p>
                      <a:r>
                        <a:rPr lang="en-GB" dirty="0">
                          <a:solidFill>
                            <a:schemeClr val="accent1"/>
                          </a:solidFill>
                        </a:rPr>
                        <a:t>Sormas</a:t>
                      </a:r>
                    </a:p>
                    <a:p>
                      <a:r>
                        <a:rPr lang="en-GB" dirty="0"/>
                        <a:t>Reveal</a:t>
                      </a:r>
                      <a:endParaRPr lang="en-GB" dirty="0">
                        <a:solidFill>
                          <a:schemeClr val="accent1"/>
                        </a:solidFill>
                      </a:endParaRPr>
                    </a:p>
                  </a:txBody>
                  <a:tcPr/>
                </a:tc>
                <a:extLst>
                  <a:ext uri="{0D108BD9-81ED-4DB2-BD59-A6C34878D82A}">
                    <a16:rowId xmlns:a16="http://schemas.microsoft.com/office/drawing/2014/main" val="10005"/>
                  </a:ext>
                </a:extLst>
              </a:tr>
              <a:tr h="370840">
                <a:tc>
                  <a:txBody>
                    <a:bodyPr/>
                    <a:lstStyle/>
                    <a:p>
                      <a:r>
                        <a:rPr lang="en-GB"/>
                        <a:t>X</a:t>
                      </a:r>
                    </a:p>
                  </a:txBody>
                  <a:tcPr/>
                </a:tc>
                <a:tc>
                  <a:txBody>
                    <a:bodyPr/>
                    <a:lstStyle/>
                    <a:p>
                      <a:r>
                        <a:rPr lang="en-GB" dirty="0"/>
                        <a:t>Shared Health Record</a:t>
                      </a:r>
                      <a:r>
                        <a:rPr lang="en-GB" baseline="0" dirty="0"/>
                        <a:t> and Health Information Repository</a:t>
                      </a:r>
                      <a:endParaRPr lang="en-GB" dirty="0"/>
                    </a:p>
                  </a:txBody>
                  <a:tcPr/>
                </a:tc>
                <a:tc>
                  <a:txBody>
                    <a:bodyPr/>
                    <a:lstStyle/>
                    <a:p>
                      <a:r>
                        <a:rPr lang="en-GB" dirty="0"/>
                        <a:t>HEARTH</a:t>
                      </a:r>
                    </a:p>
                  </a:txBody>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57EA97C9-BA35-4A1C-811E-0B2A37D94506}"/>
              </a:ext>
            </a:extLst>
          </p:cNvPr>
          <p:cNvSpPr txBox="1"/>
          <p:nvPr/>
        </p:nvSpPr>
        <p:spPr>
          <a:xfrm>
            <a:off x="6183141" y="5449723"/>
            <a:ext cx="468589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6F6F6F"/>
                </a:solidFill>
                <a:effectLst/>
                <a:uLnTx/>
                <a:uFillTx/>
                <a:latin typeface="Arial" charset="0"/>
                <a:ea typeface="+mn-ea"/>
                <a:cs typeface="+mn-cs"/>
              </a:rPr>
              <a:t>Find more in the </a:t>
            </a:r>
            <a:r>
              <a:rPr kumimoji="0" lang="en-GB" sz="1800" b="0" i="0" u="none" strike="noStrike" kern="1200" cap="none" spc="0" normalizeH="0" baseline="0" noProof="0" dirty="0">
                <a:ln>
                  <a:noFill/>
                </a:ln>
                <a:solidFill>
                  <a:srgbClr val="6F6F6F"/>
                </a:solidFill>
                <a:effectLst/>
                <a:uLnTx/>
                <a:uFillTx/>
                <a:latin typeface="Arial" charset="0"/>
                <a:ea typeface="+mn-ea"/>
                <a:cs typeface="+mn-cs"/>
                <a:hlinkClick r:id="rId3"/>
              </a:rPr>
              <a:t>Global Good Guidebook …</a:t>
            </a:r>
            <a:endParaRPr kumimoji="0" lang="en-GB" sz="1800" b="0" i="0" u="none" strike="noStrike" kern="1200" cap="none" spc="0" normalizeH="0" baseline="0" noProof="0" dirty="0">
              <a:ln>
                <a:noFill/>
              </a:ln>
              <a:solidFill>
                <a:srgbClr val="6F6F6F"/>
              </a:solidFill>
              <a:effectLst/>
              <a:uLnTx/>
              <a:uFillTx/>
              <a:latin typeface="Arial" charset="0"/>
              <a:ea typeface="+mn-ea"/>
              <a:cs typeface="+mn-cs"/>
            </a:endParaRPr>
          </a:p>
        </p:txBody>
      </p:sp>
      <p:sp>
        <p:nvSpPr>
          <p:cNvPr id="8" name="Date Placeholder 7">
            <a:extLst>
              <a:ext uri="{FF2B5EF4-FFF2-40B4-BE49-F238E27FC236}">
                <a16:creationId xmlns:a16="http://schemas.microsoft.com/office/drawing/2014/main" id="{0B803805-E1D1-4FE7-89C0-6B0B3E515C64}"/>
              </a:ext>
            </a:extLst>
          </p:cNvPr>
          <p:cNvSpPr>
            <a:spLocks noGrp="1"/>
          </p:cNvSpPr>
          <p:nvPr>
            <p:ph type="dt" sz="half" idx="11"/>
          </p:nvPr>
        </p:nvSpPr>
        <p:spPr/>
        <p:txBody>
          <a:bodyPr/>
          <a:lstStyle/>
          <a:p>
            <a:r>
              <a:rPr lang="en-US"/>
              <a:t>12/01/2022</a:t>
            </a:r>
            <a:endParaRPr lang="de-DE" dirty="0"/>
          </a:p>
        </p:txBody>
      </p:sp>
      <p:sp>
        <p:nvSpPr>
          <p:cNvPr id="9" name="Slide Number Placeholder 8">
            <a:extLst>
              <a:ext uri="{FF2B5EF4-FFF2-40B4-BE49-F238E27FC236}">
                <a16:creationId xmlns:a16="http://schemas.microsoft.com/office/drawing/2014/main" id="{208D3C91-A03C-4065-B78E-2EDB79B9E7FE}"/>
              </a:ext>
            </a:extLst>
          </p:cNvPr>
          <p:cNvSpPr>
            <a:spLocks noGrp="1"/>
          </p:cNvSpPr>
          <p:nvPr>
            <p:ph type="sldNum" sz="quarter" idx="12"/>
          </p:nvPr>
        </p:nvSpPr>
        <p:spPr/>
        <p:txBody>
          <a:bodyPr/>
          <a:lstStyle/>
          <a:p>
            <a:r>
              <a:rPr lang="de-DE"/>
              <a:t>Seite </a:t>
            </a:r>
            <a:fld id="{3A8B5DB7-81A8-4ED4-916B-6B23CD603687}" type="slidenum">
              <a:rPr smtClean="0"/>
              <a:pPr/>
              <a:t>22</a:t>
            </a:fld>
            <a:endParaRPr dirty="0"/>
          </a:p>
        </p:txBody>
      </p:sp>
    </p:spTree>
    <p:extLst>
      <p:ext uri="{BB962C8B-B14F-4D97-AF65-F5344CB8AC3E}">
        <p14:creationId xmlns:p14="http://schemas.microsoft.com/office/powerpoint/2010/main" val="186020751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Dimensions in the Global Goods Maturity Model </a:t>
            </a:r>
          </a:p>
        </p:txBody>
      </p:sp>
      <p:sp>
        <p:nvSpPr>
          <p:cNvPr id="3" name="Footer Placeholder 2"/>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rPr>
              <a:t>U Wahser: Impact mit Informatik, Mannheimer Informatik-Kolloquium</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931069856"/>
              </p:ext>
            </p:extLst>
          </p:nvPr>
        </p:nvGraphicFramePr>
        <p:xfrm>
          <a:off x="5844540" y="1583519"/>
          <a:ext cx="4557932" cy="2108200"/>
        </p:xfrm>
        <a:graphic>
          <a:graphicData uri="http://schemas.openxmlformats.org/drawingml/2006/table">
            <a:tbl>
              <a:tblPr firstRow="1" bandRow="1">
                <a:tableStyleId>{5C22544A-7EE6-4342-B048-85BDC9FD1C3A}</a:tableStyleId>
              </a:tblPr>
              <a:tblGrid>
                <a:gridCol w="4557932">
                  <a:extLst>
                    <a:ext uri="{9D8B030D-6E8A-4147-A177-3AD203B41FA5}">
                      <a16:colId xmlns:a16="http://schemas.microsoft.com/office/drawing/2014/main" val="20001"/>
                    </a:ext>
                  </a:extLst>
                </a:gridCol>
              </a:tblGrid>
              <a:tr h="370840">
                <a:tc>
                  <a:txBody>
                    <a:bodyPr/>
                    <a:lstStyle/>
                    <a:p>
                      <a:r>
                        <a:rPr lang="en-GB" dirty="0"/>
                        <a:t>Community Support</a:t>
                      </a:r>
                    </a:p>
                  </a:txBody>
                  <a:tcPr/>
                </a:tc>
                <a:extLst>
                  <a:ext uri="{0D108BD9-81ED-4DB2-BD59-A6C34878D82A}">
                    <a16:rowId xmlns:a16="http://schemas.microsoft.com/office/drawing/2014/main" val="10000"/>
                  </a:ext>
                </a:extLst>
              </a:tr>
              <a:tr h="370840">
                <a:tc>
                  <a:txBody>
                    <a:bodyPr/>
                    <a:lstStyle/>
                    <a:p>
                      <a:pPr marL="285750" indent="-285750">
                        <a:buFont typeface="Arial" panose="020B0604020202020204" pitchFamily="34" charset="0"/>
                        <a:buChar char="•"/>
                      </a:pPr>
                      <a:r>
                        <a:rPr lang="en-GB" dirty="0"/>
                        <a:t>Developer, Contributor and Implementer Community Engagement</a:t>
                      </a:r>
                    </a:p>
                    <a:p>
                      <a:pPr marL="285750" indent="-285750">
                        <a:buFont typeface="Arial" panose="020B0604020202020204" pitchFamily="34" charset="0"/>
                        <a:buChar char="•"/>
                      </a:pPr>
                      <a:r>
                        <a:rPr lang="en-GB" dirty="0"/>
                        <a:t>Community Governance</a:t>
                      </a:r>
                    </a:p>
                    <a:p>
                      <a:pPr marL="285750" indent="-285750">
                        <a:buFont typeface="Arial" panose="020B0604020202020204" pitchFamily="34" charset="0"/>
                        <a:buChar char="•"/>
                      </a:pPr>
                      <a:r>
                        <a:rPr lang="en-GB" dirty="0"/>
                        <a:t>Software Roadmap</a:t>
                      </a:r>
                    </a:p>
                    <a:p>
                      <a:pPr marL="285750" indent="-285750">
                        <a:buFont typeface="Arial" panose="020B0604020202020204" pitchFamily="34" charset="0"/>
                        <a:buChar char="•"/>
                      </a:pPr>
                      <a:r>
                        <a:rPr lang="en-GB" dirty="0"/>
                        <a:t>User Documentation</a:t>
                      </a:r>
                    </a:p>
                    <a:p>
                      <a:pPr marL="285750" indent="-285750">
                        <a:buFont typeface="Arial" panose="020B0604020202020204" pitchFamily="34" charset="0"/>
                        <a:buChar char="•"/>
                      </a:pPr>
                      <a:r>
                        <a:rPr lang="en-GB" dirty="0"/>
                        <a:t>Multi-Lingual Support</a:t>
                      </a:r>
                    </a:p>
                  </a:txBody>
                  <a:tcPr/>
                </a:tc>
                <a:extLst>
                  <a:ext uri="{0D108BD9-81ED-4DB2-BD59-A6C34878D82A}">
                    <a16:rowId xmlns:a16="http://schemas.microsoft.com/office/drawing/2014/main" val="10001"/>
                  </a:ext>
                </a:extLst>
              </a:tr>
            </a:tbl>
          </a:graphicData>
        </a:graphic>
      </p:graphicFrame>
      <p:graphicFrame>
        <p:nvGraphicFramePr>
          <p:cNvPr id="9" name="Content Placeholder 5">
            <a:extLst>
              <a:ext uri="{FF2B5EF4-FFF2-40B4-BE49-F238E27FC236}">
                <a16:creationId xmlns:a16="http://schemas.microsoft.com/office/drawing/2014/main" id="{99A9C3FE-84C0-4D37-8CCE-BB7ABB708E8E}"/>
              </a:ext>
            </a:extLst>
          </p:cNvPr>
          <p:cNvGraphicFramePr>
            <a:graphicFrameLocks/>
          </p:cNvGraphicFramePr>
          <p:nvPr>
            <p:extLst>
              <p:ext uri="{D42A27DB-BD31-4B8C-83A1-F6EECF244321}">
                <p14:modId xmlns:p14="http://schemas.microsoft.com/office/powerpoint/2010/main" val="3480454582"/>
              </p:ext>
            </p:extLst>
          </p:nvPr>
        </p:nvGraphicFramePr>
        <p:xfrm>
          <a:off x="1236803" y="1747481"/>
          <a:ext cx="3456517" cy="1828800"/>
        </p:xfrm>
        <a:graphic>
          <a:graphicData uri="http://schemas.openxmlformats.org/drawingml/2006/table">
            <a:tbl>
              <a:tblPr firstRow="1" bandRow="1">
                <a:tableStyleId>{5C22544A-7EE6-4342-B048-85BDC9FD1C3A}</a:tableStyleId>
              </a:tblPr>
              <a:tblGrid>
                <a:gridCol w="3456517">
                  <a:extLst>
                    <a:ext uri="{9D8B030D-6E8A-4147-A177-3AD203B41FA5}">
                      <a16:colId xmlns:a16="http://schemas.microsoft.com/office/drawing/2014/main" val="20000"/>
                    </a:ext>
                  </a:extLst>
                </a:gridCol>
              </a:tblGrid>
              <a:tr h="289810">
                <a:tc>
                  <a:txBody>
                    <a:bodyPr/>
                    <a:lstStyle/>
                    <a:p>
                      <a:r>
                        <a:rPr lang="en-GB" dirty="0"/>
                        <a:t>Global Utility</a:t>
                      </a:r>
                    </a:p>
                  </a:txBody>
                  <a:tcPr/>
                </a:tc>
                <a:extLst>
                  <a:ext uri="{0D108BD9-81ED-4DB2-BD59-A6C34878D82A}">
                    <a16:rowId xmlns:a16="http://schemas.microsoft.com/office/drawing/2014/main" val="10000"/>
                  </a:ext>
                </a:extLst>
              </a:tr>
              <a:tr h="370840">
                <a:tc>
                  <a:txBody>
                    <a:bodyPr/>
                    <a:lstStyle/>
                    <a:p>
                      <a:pPr marL="285750" indent="-285750">
                        <a:buFont typeface="Arial" panose="020B0604020202020204" pitchFamily="34" charset="0"/>
                        <a:buChar char="•"/>
                      </a:pPr>
                      <a:r>
                        <a:rPr lang="en-GB" dirty="0"/>
                        <a:t>Country Utilization</a:t>
                      </a:r>
                    </a:p>
                    <a:p>
                      <a:pPr marL="285750" indent="-285750">
                        <a:buFont typeface="Arial" panose="020B0604020202020204" pitchFamily="34" charset="0"/>
                        <a:buChar char="•"/>
                      </a:pPr>
                      <a:r>
                        <a:rPr lang="en-GB" dirty="0"/>
                        <a:t>Country Strategy</a:t>
                      </a:r>
                    </a:p>
                    <a:p>
                      <a:pPr marL="285750" indent="-285750">
                        <a:buFont typeface="Arial" panose="020B0604020202020204" pitchFamily="34" charset="0"/>
                        <a:buChar char="•"/>
                      </a:pPr>
                      <a:r>
                        <a:rPr lang="en-GB" dirty="0"/>
                        <a:t>Digital Health Interventions</a:t>
                      </a:r>
                    </a:p>
                    <a:p>
                      <a:pPr marL="285750" indent="-285750">
                        <a:buFont typeface="Arial" panose="020B0604020202020204" pitchFamily="34" charset="0"/>
                        <a:buChar char="•"/>
                      </a:pPr>
                      <a:r>
                        <a:rPr lang="en-GB" dirty="0"/>
                        <a:t>Source Code Accessibility</a:t>
                      </a:r>
                    </a:p>
                    <a:p>
                      <a:pPr marL="285750" indent="-285750">
                        <a:buFont typeface="Arial" panose="020B0604020202020204" pitchFamily="34" charset="0"/>
                        <a:buChar char="•"/>
                      </a:pPr>
                      <a:r>
                        <a:rPr lang="en-GB" dirty="0"/>
                        <a:t>Funding and Revenue</a:t>
                      </a:r>
                    </a:p>
                  </a:txBody>
                  <a:tcPr/>
                </a:tc>
                <a:extLst>
                  <a:ext uri="{0D108BD9-81ED-4DB2-BD59-A6C34878D82A}">
                    <a16:rowId xmlns:a16="http://schemas.microsoft.com/office/drawing/2014/main" val="10001"/>
                  </a:ext>
                </a:extLst>
              </a:tr>
            </a:tbl>
          </a:graphicData>
        </a:graphic>
      </p:graphicFrame>
      <p:cxnSp>
        <p:nvCxnSpPr>
          <p:cNvPr id="10" name="Straight Arrow Connector 9">
            <a:extLst>
              <a:ext uri="{FF2B5EF4-FFF2-40B4-BE49-F238E27FC236}">
                <a16:creationId xmlns:a16="http://schemas.microsoft.com/office/drawing/2014/main" id="{09B654B6-190E-4958-B03A-85EF230C5F15}"/>
              </a:ext>
            </a:extLst>
          </p:cNvPr>
          <p:cNvCxnSpPr>
            <a:cxnSpLocks/>
            <a:stCxn id="22" idx="7"/>
          </p:cNvCxnSpPr>
          <p:nvPr/>
        </p:nvCxnSpPr>
        <p:spPr bwMode="auto">
          <a:xfrm flipH="1" flipV="1">
            <a:off x="2965061" y="3576281"/>
            <a:ext cx="1004760" cy="1212369"/>
          </a:xfrm>
          <a:prstGeom prst="straightConnector1">
            <a:avLst/>
          </a:prstGeom>
          <a:solidFill>
            <a:schemeClr val="accent1"/>
          </a:solidFill>
          <a:ln w="28575" cap="flat" cmpd="sng" algn="ctr">
            <a:solidFill>
              <a:schemeClr val="accent5"/>
            </a:solidFill>
            <a:prstDash val="solid"/>
            <a:round/>
            <a:headEnd type="none" w="med" len="med"/>
            <a:tailEnd type="triangle" w="lg" len="lg"/>
          </a:ln>
          <a:effectLst/>
        </p:spPr>
      </p:cxnSp>
      <p:cxnSp>
        <p:nvCxnSpPr>
          <p:cNvPr id="11" name="Straight Arrow Connector 10">
            <a:extLst>
              <a:ext uri="{FF2B5EF4-FFF2-40B4-BE49-F238E27FC236}">
                <a16:creationId xmlns:a16="http://schemas.microsoft.com/office/drawing/2014/main" id="{02425819-64EF-4F62-B60C-D7A9DF76DA84}"/>
              </a:ext>
            </a:extLst>
          </p:cNvPr>
          <p:cNvCxnSpPr>
            <a:cxnSpLocks/>
            <a:stCxn id="22" idx="7"/>
          </p:cNvCxnSpPr>
          <p:nvPr/>
        </p:nvCxnSpPr>
        <p:spPr bwMode="auto">
          <a:xfrm flipV="1">
            <a:off x="3969821" y="2637619"/>
            <a:ext cx="1874719" cy="2151031"/>
          </a:xfrm>
          <a:prstGeom prst="straightConnector1">
            <a:avLst/>
          </a:prstGeom>
          <a:solidFill>
            <a:schemeClr val="accent1"/>
          </a:solidFill>
          <a:ln w="28575" cap="flat" cmpd="sng" algn="ctr">
            <a:solidFill>
              <a:schemeClr val="accent5"/>
            </a:solidFill>
            <a:prstDash val="solid"/>
            <a:round/>
            <a:headEnd type="none" w="med" len="med"/>
            <a:tailEnd type="triangle" w="lg" len="lg"/>
          </a:ln>
          <a:effectLst/>
        </p:spPr>
      </p:cxnSp>
      <p:cxnSp>
        <p:nvCxnSpPr>
          <p:cNvPr id="17" name="Straight Arrow Connector 16">
            <a:extLst>
              <a:ext uri="{FF2B5EF4-FFF2-40B4-BE49-F238E27FC236}">
                <a16:creationId xmlns:a16="http://schemas.microsoft.com/office/drawing/2014/main" id="{B9FA9272-45E1-45F0-B0ED-1E4F75A42764}"/>
              </a:ext>
            </a:extLst>
          </p:cNvPr>
          <p:cNvCxnSpPr>
            <a:cxnSpLocks/>
            <a:stCxn id="22" idx="7"/>
          </p:cNvCxnSpPr>
          <p:nvPr/>
        </p:nvCxnSpPr>
        <p:spPr bwMode="auto">
          <a:xfrm>
            <a:off x="3969821" y="4788650"/>
            <a:ext cx="2341389" cy="249999"/>
          </a:xfrm>
          <a:prstGeom prst="straightConnector1">
            <a:avLst/>
          </a:prstGeom>
          <a:solidFill>
            <a:schemeClr val="accent1"/>
          </a:solidFill>
          <a:ln w="28575" cap="flat" cmpd="sng" algn="ctr">
            <a:solidFill>
              <a:schemeClr val="accent5"/>
            </a:solidFill>
            <a:prstDash val="solid"/>
            <a:round/>
            <a:headEnd type="none" w="med" len="med"/>
            <a:tailEnd type="triangle" w="lg" len="lg"/>
          </a:ln>
          <a:effectLst/>
        </p:spPr>
      </p:cxnSp>
      <p:sp>
        <p:nvSpPr>
          <p:cNvPr id="22" name="Oval 21">
            <a:extLst>
              <a:ext uri="{FF2B5EF4-FFF2-40B4-BE49-F238E27FC236}">
                <a16:creationId xmlns:a16="http://schemas.microsoft.com/office/drawing/2014/main" id="{BF0BE8B9-A27B-44D7-BFF0-BC86C73906B1}"/>
              </a:ext>
            </a:extLst>
          </p:cNvPr>
          <p:cNvSpPr/>
          <p:nvPr/>
        </p:nvSpPr>
        <p:spPr>
          <a:xfrm>
            <a:off x="2304496" y="4611688"/>
            <a:ext cx="1951050" cy="1208374"/>
          </a:xfrm>
          <a:prstGeom prst="ellipse">
            <a:avLst/>
          </a:prstGeom>
          <a:solidFill>
            <a:schemeClr val="accent5">
              <a:alpha val="15000"/>
            </a:schemeClr>
          </a:solidFill>
          <a:ln w="31750" cap="flat" cmpd="sng" algn="ctr">
            <a:solidFill>
              <a:schemeClr val="accent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r>
              <a:rPr lang="de-DE" b="1">
                <a:solidFill>
                  <a:srgbClr val="0077B2"/>
                </a:solidFill>
                <a:latin typeface="Arial" charset="0"/>
              </a:rPr>
              <a:t>Global Good Maturity</a:t>
            </a:r>
            <a:endParaRPr lang="de-DE" b="1" dirty="0">
              <a:solidFill>
                <a:srgbClr val="0077B2"/>
              </a:solidFill>
              <a:latin typeface="Arial" charset="0"/>
            </a:endParaRPr>
          </a:p>
        </p:txBody>
      </p:sp>
      <p:graphicFrame>
        <p:nvGraphicFramePr>
          <p:cNvPr id="8" name="Content Placeholder 5">
            <a:extLst>
              <a:ext uri="{FF2B5EF4-FFF2-40B4-BE49-F238E27FC236}">
                <a16:creationId xmlns:a16="http://schemas.microsoft.com/office/drawing/2014/main" id="{91E2F769-70CD-40F6-917B-27DFB3EBFB59}"/>
              </a:ext>
            </a:extLst>
          </p:cNvPr>
          <p:cNvGraphicFramePr>
            <a:graphicFrameLocks/>
          </p:cNvGraphicFramePr>
          <p:nvPr>
            <p:extLst>
              <p:ext uri="{D42A27DB-BD31-4B8C-83A1-F6EECF244321}">
                <p14:modId xmlns:p14="http://schemas.microsoft.com/office/powerpoint/2010/main" val="3532979939"/>
              </p:ext>
            </p:extLst>
          </p:nvPr>
        </p:nvGraphicFramePr>
        <p:xfrm>
          <a:off x="6311210" y="4121709"/>
          <a:ext cx="4538392" cy="1833880"/>
        </p:xfrm>
        <a:graphic>
          <a:graphicData uri="http://schemas.openxmlformats.org/drawingml/2006/table">
            <a:tbl>
              <a:tblPr firstRow="1" bandRow="1">
                <a:tableStyleId>{5C22544A-7EE6-4342-B048-85BDC9FD1C3A}</a:tableStyleId>
              </a:tblPr>
              <a:tblGrid>
                <a:gridCol w="4538392">
                  <a:extLst>
                    <a:ext uri="{9D8B030D-6E8A-4147-A177-3AD203B41FA5}">
                      <a16:colId xmlns:a16="http://schemas.microsoft.com/office/drawing/2014/main" val="20002"/>
                    </a:ext>
                  </a:extLst>
                </a:gridCol>
              </a:tblGrid>
              <a:tr h="370840">
                <a:tc>
                  <a:txBody>
                    <a:bodyPr/>
                    <a:lstStyle/>
                    <a:p>
                      <a:r>
                        <a:rPr lang="en-GB" dirty="0"/>
                        <a:t>Software Maturity</a:t>
                      </a:r>
                    </a:p>
                  </a:txBody>
                  <a:tcPr/>
                </a:tc>
                <a:extLst>
                  <a:ext uri="{0D108BD9-81ED-4DB2-BD59-A6C34878D82A}">
                    <a16:rowId xmlns:a16="http://schemas.microsoft.com/office/drawing/2014/main" val="10000"/>
                  </a:ext>
                </a:extLst>
              </a:tr>
              <a:tr h="370840">
                <a:tc>
                  <a:txBody>
                    <a:bodyPr/>
                    <a:lstStyle/>
                    <a:p>
                      <a:pPr marL="285750" indent="-285750">
                        <a:buFont typeface="Arial" panose="020B0604020202020204" pitchFamily="34" charset="0"/>
                        <a:buChar char="•"/>
                      </a:pPr>
                      <a:r>
                        <a:rPr lang="en-GB" dirty="0"/>
                        <a:t>Technical Documentation</a:t>
                      </a:r>
                    </a:p>
                    <a:p>
                      <a:pPr marL="285750" indent="-285750">
                        <a:buFont typeface="Arial" panose="020B0604020202020204" pitchFamily="34" charset="0"/>
                        <a:buChar char="•"/>
                      </a:pPr>
                      <a:r>
                        <a:rPr lang="en-GB" dirty="0"/>
                        <a:t>Software Productization</a:t>
                      </a:r>
                    </a:p>
                    <a:p>
                      <a:pPr marL="285750" indent="-285750">
                        <a:buFont typeface="Arial" panose="020B0604020202020204" pitchFamily="34" charset="0"/>
                        <a:buChar char="•"/>
                      </a:pPr>
                      <a:r>
                        <a:rPr lang="en-GB" dirty="0"/>
                        <a:t>Interoperability and Data Accessibility</a:t>
                      </a:r>
                    </a:p>
                    <a:p>
                      <a:pPr marL="285750" indent="-285750">
                        <a:buFont typeface="Arial" panose="020B0604020202020204" pitchFamily="34" charset="0"/>
                        <a:buChar char="•"/>
                      </a:pPr>
                      <a:r>
                        <a:rPr lang="en-GB" dirty="0"/>
                        <a:t>Security</a:t>
                      </a:r>
                    </a:p>
                    <a:p>
                      <a:pPr marL="285750" indent="-285750">
                        <a:buFont typeface="Arial" panose="020B0604020202020204" pitchFamily="34" charset="0"/>
                        <a:buChar char="•"/>
                      </a:pPr>
                      <a:r>
                        <a:rPr lang="en-GB" dirty="0"/>
                        <a:t>Scalability</a:t>
                      </a:r>
                    </a:p>
                  </a:txBody>
                  <a:tcPr/>
                </a:tc>
                <a:extLst>
                  <a:ext uri="{0D108BD9-81ED-4DB2-BD59-A6C34878D82A}">
                    <a16:rowId xmlns:a16="http://schemas.microsoft.com/office/drawing/2014/main" val="10001"/>
                  </a:ext>
                </a:extLst>
              </a:tr>
            </a:tbl>
          </a:graphicData>
        </a:graphic>
      </p:graphicFrame>
      <p:sp>
        <p:nvSpPr>
          <p:cNvPr id="52" name="Date Placeholder 51">
            <a:extLst>
              <a:ext uri="{FF2B5EF4-FFF2-40B4-BE49-F238E27FC236}">
                <a16:creationId xmlns:a16="http://schemas.microsoft.com/office/drawing/2014/main" id="{C9F4E0F8-6C16-44A4-820A-5BFBDC0D8991}"/>
              </a:ext>
            </a:extLst>
          </p:cNvPr>
          <p:cNvSpPr>
            <a:spLocks noGrp="1"/>
          </p:cNvSpPr>
          <p:nvPr>
            <p:ph type="dt" sz="half" idx="11"/>
          </p:nvPr>
        </p:nvSpPr>
        <p:spPr/>
        <p:txBody>
          <a:bodyPr/>
          <a:lstStyle/>
          <a:p>
            <a:r>
              <a:rPr lang="en-US"/>
              <a:t>12/01/2022</a:t>
            </a:r>
            <a:endParaRPr lang="de-DE" dirty="0"/>
          </a:p>
        </p:txBody>
      </p:sp>
      <p:sp>
        <p:nvSpPr>
          <p:cNvPr id="53" name="Slide Number Placeholder 52">
            <a:extLst>
              <a:ext uri="{FF2B5EF4-FFF2-40B4-BE49-F238E27FC236}">
                <a16:creationId xmlns:a16="http://schemas.microsoft.com/office/drawing/2014/main" id="{DFAE30A2-0C8F-43A5-A25C-841C8E74CC7C}"/>
              </a:ext>
            </a:extLst>
          </p:cNvPr>
          <p:cNvSpPr>
            <a:spLocks noGrp="1"/>
          </p:cNvSpPr>
          <p:nvPr>
            <p:ph type="sldNum" sz="quarter" idx="12"/>
          </p:nvPr>
        </p:nvSpPr>
        <p:spPr/>
        <p:txBody>
          <a:bodyPr/>
          <a:lstStyle/>
          <a:p>
            <a:r>
              <a:rPr lang="de-DE"/>
              <a:t>Seite </a:t>
            </a:r>
            <a:fld id="{3A8B5DB7-81A8-4ED4-916B-6B23CD603687}" type="slidenum">
              <a:rPr smtClean="0"/>
              <a:pPr/>
              <a:t>23</a:t>
            </a:fld>
            <a:endParaRPr dirty="0"/>
          </a:p>
        </p:txBody>
      </p:sp>
    </p:spTree>
    <p:extLst>
      <p:ext uri="{BB962C8B-B14F-4D97-AF65-F5344CB8AC3E}">
        <p14:creationId xmlns:p14="http://schemas.microsoft.com/office/powerpoint/2010/main" val="37772689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Global Good Maturity (openIMIS Self-Assessment)</a:t>
            </a:r>
          </a:p>
        </p:txBody>
      </p:sp>
      <p:sp>
        <p:nvSpPr>
          <p:cNvPr id="3" name="Footer Placeholder 2"/>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rPr>
              <a:t>U Wahser: Impact mit Informatik, Mannheimer Informatik-Kolloquium</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1601"/>
          <a:stretch/>
        </p:blipFill>
        <p:spPr>
          <a:xfrm>
            <a:off x="3296727" y="1473200"/>
            <a:ext cx="3841658" cy="1373524"/>
          </a:xfrm>
          <a:prstGeom prst="rect">
            <a:avLst/>
          </a:prstGeom>
        </p:spPr>
      </p:pic>
      <p:pic>
        <p:nvPicPr>
          <p:cNvPr id="6" name="Picture 5">
            <a:extLst>
              <a:ext uri="{FF2B5EF4-FFF2-40B4-BE49-F238E27FC236}">
                <a16:creationId xmlns:a16="http://schemas.microsoft.com/office/drawing/2014/main" id="{20029EC9-0FB7-4EEE-BEC3-36BC92185DCC}"/>
              </a:ext>
            </a:extLst>
          </p:cNvPr>
          <p:cNvPicPr>
            <a:picLocks noChangeAspect="1"/>
          </p:cNvPicPr>
          <p:nvPr/>
        </p:nvPicPr>
        <p:blipFill rotWithShape="1">
          <a:blip r:embed="rId3"/>
          <a:srcRect t="18670" b="6232"/>
          <a:stretch/>
        </p:blipFill>
        <p:spPr>
          <a:xfrm>
            <a:off x="3296727" y="4409440"/>
            <a:ext cx="3841658" cy="1310640"/>
          </a:xfrm>
          <a:prstGeom prst="rect">
            <a:avLst/>
          </a:prstGeom>
        </p:spPr>
      </p:pic>
      <p:sp>
        <p:nvSpPr>
          <p:cNvPr id="8" name="Rectangle 7">
            <a:extLst>
              <a:ext uri="{FF2B5EF4-FFF2-40B4-BE49-F238E27FC236}">
                <a16:creationId xmlns:a16="http://schemas.microsoft.com/office/drawing/2014/main" id="{0728F851-272C-4DBB-969D-D3939883C08B}"/>
              </a:ext>
            </a:extLst>
          </p:cNvPr>
          <p:cNvSpPr/>
          <p:nvPr/>
        </p:nvSpPr>
        <p:spPr>
          <a:xfrm>
            <a:off x="7118449" y="5932687"/>
            <a:ext cx="3367717" cy="338554"/>
          </a:xfrm>
          <a:prstGeom prst="rect">
            <a:avLst/>
          </a:prstGeom>
        </p:spPr>
        <p:txBody>
          <a:bodyPr wrap="none">
            <a:spAutoFit/>
          </a:bodyPr>
          <a:lstStyle/>
          <a:p>
            <a:r>
              <a:rPr lang="en-GB" sz="1600" dirty="0"/>
              <a:t>Source: </a:t>
            </a:r>
            <a:r>
              <a:rPr lang="en-GB" sz="1600" dirty="0">
                <a:hlinkClick r:id="rId4"/>
              </a:rPr>
              <a:t>Digital Square Maturity Model</a:t>
            </a:r>
            <a:endParaRPr lang="en-GB" sz="1600" dirty="0"/>
          </a:p>
        </p:txBody>
      </p:sp>
      <p:sp>
        <p:nvSpPr>
          <p:cNvPr id="9" name="TextBox 8">
            <a:extLst>
              <a:ext uri="{FF2B5EF4-FFF2-40B4-BE49-F238E27FC236}">
                <a16:creationId xmlns:a16="http://schemas.microsoft.com/office/drawing/2014/main" id="{D6538DF9-6A01-429C-A6CF-F24E296AD504}"/>
              </a:ext>
            </a:extLst>
          </p:cNvPr>
          <p:cNvSpPr txBox="1"/>
          <p:nvPr/>
        </p:nvSpPr>
        <p:spPr>
          <a:xfrm>
            <a:off x="1315356" y="4818827"/>
            <a:ext cx="1058303" cy="369332"/>
          </a:xfrm>
          <a:prstGeom prst="rect">
            <a:avLst/>
          </a:prstGeom>
          <a:noFill/>
        </p:spPr>
        <p:txBody>
          <a:bodyPr wrap="none" rtlCol="0">
            <a:spAutoFit/>
          </a:bodyPr>
          <a:lstStyle/>
          <a:p>
            <a:pPr algn="l"/>
            <a:r>
              <a:rPr lang="en-GB" dirty="0"/>
              <a:t>July 2021</a:t>
            </a:r>
          </a:p>
        </p:txBody>
      </p:sp>
      <p:pic>
        <p:nvPicPr>
          <p:cNvPr id="10" name="Picture 9">
            <a:extLst>
              <a:ext uri="{FF2B5EF4-FFF2-40B4-BE49-F238E27FC236}">
                <a16:creationId xmlns:a16="http://schemas.microsoft.com/office/drawing/2014/main" id="{1068F818-0A3A-4CB2-95E7-2E9D113EB7BB}"/>
              </a:ext>
            </a:extLst>
          </p:cNvPr>
          <p:cNvPicPr>
            <a:picLocks noChangeAspect="1"/>
          </p:cNvPicPr>
          <p:nvPr/>
        </p:nvPicPr>
        <p:blipFill>
          <a:blip r:embed="rId5"/>
          <a:stretch>
            <a:fillRect/>
          </a:stretch>
        </p:blipFill>
        <p:spPr>
          <a:xfrm>
            <a:off x="3296727" y="2933937"/>
            <a:ext cx="3890039" cy="1300262"/>
          </a:xfrm>
          <a:prstGeom prst="rect">
            <a:avLst/>
          </a:prstGeom>
        </p:spPr>
      </p:pic>
      <p:sp>
        <p:nvSpPr>
          <p:cNvPr id="11" name="TextBox 10">
            <a:extLst>
              <a:ext uri="{FF2B5EF4-FFF2-40B4-BE49-F238E27FC236}">
                <a16:creationId xmlns:a16="http://schemas.microsoft.com/office/drawing/2014/main" id="{6D9644D7-1CBE-4B50-B1C7-7DFFEABF678A}"/>
              </a:ext>
            </a:extLst>
          </p:cNvPr>
          <p:cNvSpPr txBox="1"/>
          <p:nvPr/>
        </p:nvSpPr>
        <p:spPr>
          <a:xfrm>
            <a:off x="1275281" y="3399402"/>
            <a:ext cx="1138453" cy="369332"/>
          </a:xfrm>
          <a:prstGeom prst="rect">
            <a:avLst/>
          </a:prstGeom>
          <a:noFill/>
        </p:spPr>
        <p:txBody>
          <a:bodyPr wrap="none" rtlCol="0">
            <a:spAutoFit/>
          </a:bodyPr>
          <a:lstStyle/>
          <a:p>
            <a:pPr algn="l"/>
            <a:r>
              <a:rPr lang="en-GB" dirty="0"/>
              <a:t>June 2020</a:t>
            </a:r>
          </a:p>
        </p:txBody>
      </p:sp>
      <p:sp>
        <p:nvSpPr>
          <p:cNvPr id="12" name="TextBox 11">
            <a:extLst>
              <a:ext uri="{FF2B5EF4-FFF2-40B4-BE49-F238E27FC236}">
                <a16:creationId xmlns:a16="http://schemas.microsoft.com/office/drawing/2014/main" id="{0973B8D4-85CB-4F2E-9802-720F7CAABD9E}"/>
              </a:ext>
            </a:extLst>
          </p:cNvPr>
          <p:cNvSpPr txBox="1"/>
          <p:nvPr/>
        </p:nvSpPr>
        <p:spPr>
          <a:xfrm>
            <a:off x="1109691" y="1970741"/>
            <a:ext cx="1469633" cy="369332"/>
          </a:xfrm>
          <a:prstGeom prst="rect">
            <a:avLst/>
          </a:prstGeom>
          <a:noFill/>
        </p:spPr>
        <p:txBody>
          <a:bodyPr wrap="none" rtlCol="0">
            <a:spAutoFit/>
          </a:bodyPr>
          <a:lstStyle/>
          <a:p>
            <a:pPr algn="l"/>
            <a:r>
              <a:rPr lang="en-GB" dirty="0"/>
              <a:t>October 2018</a:t>
            </a:r>
          </a:p>
        </p:txBody>
      </p:sp>
      <p:sp>
        <p:nvSpPr>
          <p:cNvPr id="13" name="Date Placeholder 12">
            <a:extLst>
              <a:ext uri="{FF2B5EF4-FFF2-40B4-BE49-F238E27FC236}">
                <a16:creationId xmlns:a16="http://schemas.microsoft.com/office/drawing/2014/main" id="{45CFE70F-CC65-4EC1-B05B-F71D02AAEBB0}"/>
              </a:ext>
            </a:extLst>
          </p:cNvPr>
          <p:cNvSpPr>
            <a:spLocks noGrp="1"/>
          </p:cNvSpPr>
          <p:nvPr>
            <p:ph type="dt" sz="half" idx="11"/>
          </p:nvPr>
        </p:nvSpPr>
        <p:spPr/>
        <p:txBody>
          <a:bodyPr/>
          <a:lstStyle/>
          <a:p>
            <a:r>
              <a:rPr lang="en-US"/>
              <a:t>12/01/2022</a:t>
            </a:r>
            <a:endParaRPr lang="de-DE" dirty="0"/>
          </a:p>
        </p:txBody>
      </p:sp>
      <p:sp>
        <p:nvSpPr>
          <p:cNvPr id="14" name="Slide Number Placeholder 13">
            <a:extLst>
              <a:ext uri="{FF2B5EF4-FFF2-40B4-BE49-F238E27FC236}">
                <a16:creationId xmlns:a16="http://schemas.microsoft.com/office/drawing/2014/main" id="{2882B3CB-7639-4FA6-94FD-7D328A855471}"/>
              </a:ext>
            </a:extLst>
          </p:cNvPr>
          <p:cNvSpPr>
            <a:spLocks noGrp="1"/>
          </p:cNvSpPr>
          <p:nvPr>
            <p:ph type="sldNum" sz="quarter" idx="12"/>
          </p:nvPr>
        </p:nvSpPr>
        <p:spPr/>
        <p:txBody>
          <a:bodyPr/>
          <a:lstStyle/>
          <a:p>
            <a:r>
              <a:rPr lang="de-DE"/>
              <a:t>Seite </a:t>
            </a:r>
            <a:fld id="{3A8B5DB7-81A8-4ED4-916B-6B23CD603687}" type="slidenum">
              <a:rPr smtClean="0"/>
              <a:pPr/>
              <a:t>24</a:t>
            </a:fld>
            <a:endParaRPr dirty="0"/>
          </a:p>
        </p:txBody>
      </p:sp>
    </p:spTree>
    <p:extLst>
      <p:ext uri="{BB962C8B-B14F-4D97-AF65-F5344CB8AC3E}">
        <p14:creationId xmlns:p14="http://schemas.microsoft.com/office/powerpoint/2010/main" val="367890723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0663-0824-45DD-834F-3FB5D190857B}"/>
              </a:ext>
            </a:extLst>
          </p:cNvPr>
          <p:cNvSpPr>
            <a:spLocks noGrp="1"/>
          </p:cNvSpPr>
          <p:nvPr>
            <p:ph type="title"/>
          </p:nvPr>
        </p:nvSpPr>
        <p:spPr/>
        <p:txBody>
          <a:bodyPr/>
          <a:lstStyle/>
          <a:p>
            <a:r>
              <a:rPr lang="en-GB" dirty="0"/>
              <a:t>Some of our (openIMIS) early Networks in Health</a:t>
            </a:r>
          </a:p>
        </p:txBody>
      </p:sp>
      <p:sp>
        <p:nvSpPr>
          <p:cNvPr id="3" name="Footer Placeholder 2">
            <a:extLst>
              <a:ext uri="{FF2B5EF4-FFF2-40B4-BE49-F238E27FC236}">
                <a16:creationId xmlns:a16="http://schemas.microsoft.com/office/drawing/2014/main" id="{56222405-0639-4A23-99B6-E34AA3B8EFB9}"/>
              </a:ext>
            </a:extLst>
          </p:cNvPr>
          <p:cNvSpPr>
            <a:spLocks noGrp="1"/>
          </p:cNvSpPr>
          <p:nvPr>
            <p:ph type="ftr" sz="quarter" idx="10"/>
          </p:nvPr>
        </p:nvSpPr>
        <p:spPr>
          <a:xfrm>
            <a:off x="2377363" y="6568513"/>
            <a:ext cx="7785972" cy="123111"/>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rPr>
              <a:t>U Wahser: Impact mit Informatik, Mannheimer Informatik-Kolloquium</a:t>
            </a:r>
            <a:endParaRPr kumimoji="0" lang="de-DE" sz="1000" b="1" i="0" u="none" strike="noStrike" kern="1200" cap="none" spc="70" normalizeH="0" baseline="0" noProof="0" dirty="0">
              <a:ln>
                <a:noFill/>
              </a:ln>
              <a:solidFill>
                <a:srgbClr val="6F6F6F"/>
              </a:solidFill>
              <a:effectLst/>
              <a:uLnTx/>
              <a:uFillTx/>
              <a:latin typeface="Arial Narrow" pitchFamily="34" charset="0"/>
              <a:ea typeface="+mn-ea"/>
              <a:cs typeface="+mn-cs"/>
            </a:endParaRPr>
          </a:p>
        </p:txBody>
      </p:sp>
      <p:grpSp>
        <p:nvGrpSpPr>
          <p:cNvPr id="24" name="Group 23">
            <a:extLst>
              <a:ext uri="{FF2B5EF4-FFF2-40B4-BE49-F238E27FC236}">
                <a16:creationId xmlns:a16="http://schemas.microsoft.com/office/drawing/2014/main" id="{527FA800-31A3-48D7-B79E-691154CB0095}"/>
              </a:ext>
            </a:extLst>
          </p:cNvPr>
          <p:cNvGrpSpPr/>
          <p:nvPr/>
        </p:nvGrpSpPr>
        <p:grpSpPr>
          <a:xfrm>
            <a:off x="311490" y="2828761"/>
            <a:ext cx="2911678" cy="3402244"/>
            <a:chOff x="728050" y="2828761"/>
            <a:chExt cx="2911678" cy="3402244"/>
          </a:xfrm>
        </p:grpSpPr>
        <p:pic>
          <p:nvPicPr>
            <p:cNvPr id="13" name="Picture 12">
              <a:extLst>
                <a:ext uri="{FF2B5EF4-FFF2-40B4-BE49-F238E27FC236}">
                  <a16:creationId xmlns:a16="http://schemas.microsoft.com/office/drawing/2014/main" id="{C03080E7-F8BE-44CF-B01B-B6D442EB1BFB}"/>
                </a:ext>
              </a:extLst>
            </p:cNvPr>
            <p:cNvPicPr>
              <a:picLocks noChangeAspect="1"/>
            </p:cNvPicPr>
            <p:nvPr/>
          </p:nvPicPr>
          <p:blipFill>
            <a:blip r:embed="rId3"/>
            <a:stretch>
              <a:fillRect/>
            </a:stretch>
          </p:blipFill>
          <p:spPr>
            <a:xfrm>
              <a:off x="1313707" y="3214447"/>
              <a:ext cx="2326021" cy="3016558"/>
            </a:xfrm>
            <a:prstGeom prst="rect">
              <a:avLst/>
            </a:prstGeom>
          </p:spPr>
        </p:pic>
        <p:pic>
          <p:nvPicPr>
            <p:cNvPr id="6" name="Picture 5">
              <a:extLst>
                <a:ext uri="{FF2B5EF4-FFF2-40B4-BE49-F238E27FC236}">
                  <a16:creationId xmlns:a16="http://schemas.microsoft.com/office/drawing/2014/main" id="{577A7CE5-762B-45A7-AFB0-8EEE3FDAA5FB}"/>
                </a:ext>
              </a:extLst>
            </p:cNvPr>
            <p:cNvPicPr>
              <a:picLocks noChangeAspect="1"/>
            </p:cNvPicPr>
            <p:nvPr/>
          </p:nvPicPr>
          <p:blipFill>
            <a:blip r:embed="rId4"/>
            <a:stretch>
              <a:fillRect/>
            </a:stretch>
          </p:blipFill>
          <p:spPr>
            <a:xfrm>
              <a:off x="728050" y="2828761"/>
              <a:ext cx="2326021" cy="2992211"/>
            </a:xfrm>
            <a:prstGeom prst="rect">
              <a:avLst/>
            </a:prstGeom>
          </p:spPr>
        </p:pic>
      </p:grpSp>
      <p:sp>
        <p:nvSpPr>
          <p:cNvPr id="14" name="TextBox 13">
            <a:extLst>
              <a:ext uri="{FF2B5EF4-FFF2-40B4-BE49-F238E27FC236}">
                <a16:creationId xmlns:a16="http://schemas.microsoft.com/office/drawing/2014/main" id="{EA44D50A-8C2B-4314-9B70-B0DB9AF56F4F}"/>
              </a:ext>
            </a:extLst>
          </p:cNvPr>
          <p:cNvSpPr txBox="1"/>
          <p:nvPr/>
        </p:nvSpPr>
        <p:spPr>
          <a:xfrm>
            <a:off x="998240" y="1252476"/>
            <a:ext cx="1538178" cy="369332"/>
          </a:xfrm>
          <a:prstGeom prst="rect">
            <a:avLst/>
          </a:prstGeom>
        </p:spPr>
        <p:txBody>
          <a:bodyPr wrap="none">
            <a:spAutoFit/>
          </a:bodyPr>
          <a:lstStyle>
            <a:defPPr>
              <a:defRPr lang="en-US"/>
            </a:defPPr>
            <a:lvl1pPr lvl="0" defTabSz="914377" eaLnBrk="1" fontAlgn="auto" hangingPunct="1">
              <a:spcBef>
                <a:spcPts val="0"/>
              </a:spcBef>
              <a:spcAft>
                <a:spcPts val="0"/>
              </a:spcAft>
            </a:lvl1pPr>
          </a:lstStyle>
          <a:p>
            <a:r>
              <a:rPr lang="en-GB" dirty="0">
                <a:hlinkClick r:id="rId5"/>
              </a:rPr>
              <a:t>Digital Square </a:t>
            </a:r>
            <a:endParaRPr lang="en-GB" dirty="0"/>
          </a:p>
        </p:txBody>
      </p:sp>
      <p:sp>
        <p:nvSpPr>
          <p:cNvPr id="15" name="TextBox 14">
            <a:extLst>
              <a:ext uri="{FF2B5EF4-FFF2-40B4-BE49-F238E27FC236}">
                <a16:creationId xmlns:a16="http://schemas.microsoft.com/office/drawing/2014/main" id="{3D2C61ED-B25F-4020-B3C8-B17A69A8A8A7}"/>
              </a:ext>
            </a:extLst>
          </p:cNvPr>
          <p:cNvSpPr txBox="1"/>
          <p:nvPr/>
        </p:nvSpPr>
        <p:spPr>
          <a:xfrm>
            <a:off x="569789" y="2460191"/>
            <a:ext cx="2395079" cy="338554"/>
          </a:xfrm>
          <a:prstGeom prst="rect">
            <a:avLst/>
          </a:prstGeom>
        </p:spPr>
        <p:txBody>
          <a:bodyPr wrap="none">
            <a:spAutoFit/>
          </a:bodyPr>
          <a:lstStyle>
            <a:defPPr>
              <a:defRPr lang="en-US"/>
            </a:defPPr>
            <a:lvl1pPr lvl="0" defTabSz="914377" eaLnBrk="1" fontAlgn="auto" hangingPunct="1">
              <a:spcBef>
                <a:spcPts val="0"/>
              </a:spcBef>
              <a:spcAft>
                <a:spcPts val="0"/>
              </a:spcAft>
            </a:lvl1pPr>
          </a:lstStyle>
          <a:p>
            <a:pPr algn="ctr"/>
            <a:r>
              <a:rPr lang="en-GB" sz="1600" dirty="0">
                <a:hlinkClick r:id="rId6"/>
              </a:rPr>
              <a:t>Global Good Development</a:t>
            </a:r>
            <a:endParaRPr lang="en-GB" sz="1600" dirty="0"/>
          </a:p>
        </p:txBody>
      </p:sp>
      <p:pic>
        <p:nvPicPr>
          <p:cNvPr id="8" name="Picture 7">
            <a:extLst>
              <a:ext uri="{FF2B5EF4-FFF2-40B4-BE49-F238E27FC236}">
                <a16:creationId xmlns:a16="http://schemas.microsoft.com/office/drawing/2014/main" id="{B4968C47-BDF8-4EB9-A0B7-4805A15C3497}"/>
              </a:ext>
            </a:extLst>
          </p:cNvPr>
          <p:cNvPicPr>
            <a:picLocks noChangeAspect="1"/>
          </p:cNvPicPr>
          <p:nvPr/>
        </p:nvPicPr>
        <p:blipFill>
          <a:blip r:embed="rId7"/>
          <a:stretch>
            <a:fillRect/>
          </a:stretch>
        </p:blipFill>
        <p:spPr>
          <a:xfrm>
            <a:off x="3528961" y="2802005"/>
            <a:ext cx="2636478" cy="3429000"/>
          </a:xfrm>
          <a:prstGeom prst="rect">
            <a:avLst/>
          </a:prstGeom>
        </p:spPr>
      </p:pic>
      <p:sp>
        <p:nvSpPr>
          <p:cNvPr id="16" name="Rectangle 15">
            <a:extLst>
              <a:ext uri="{FF2B5EF4-FFF2-40B4-BE49-F238E27FC236}">
                <a16:creationId xmlns:a16="http://schemas.microsoft.com/office/drawing/2014/main" id="{7A1A1BFC-6306-41AB-8291-F24C83849153}"/>
              </a:ext>
            </a:extLst>
          </p:cNvPr>
          <p:cNvSpPr/>
          <p:nvPr/>
        </p:nvSpPr>
        <p:spPr>
          <a:xfrm>
            <a:off x="3669955" y="1252476"/>
            <a:ext cx="2354491" cy="369332"/>
          </a:xfrm>
          <a:prstGeom prst="rect">
            <a:avLst/>
          </a:prstGeom>
        </p:spPr>
        <p:txBody>
          <a:bodyPr wrap="none">
            <a:spAutoFit/>
          </a:bodyPr>
          <a:lstStyle/>
          <a:p>
            <a:r>
              <a:rPr lang="en-GB" dirty="0">
                <a:hlinkClick r:id="rId8"/>
              </a:rPr>
              <a:t>Joint Learning Network</a:t>
            </a:r>
            <a:endParaRPr lang="en-GB" dirty="0"/>
          </a:p>
        </p:txBody>
      </p:sp>
      <p:sp>
        <p:nvSpPr>
          <p:cNvPr id="17" name="Rectangle 16">
            <a:extLst>
              <a:ext uri="{FF2B5EF4-FFF2-40B4-BE49-F238E27FC236}">
                <a16:creationId xmlns:a16="http://schemas.microsoft.com/office/drawing/2014/main" id="{66EE7510-3B50-4F79-ABAF-D61E505232A9}"/>
              </a:ext>
            </a:extLst>
          </p:cNvPr>
          <p:cNvSpPr/>
          <p:nvPr/>
        </p:nvSpPr>
        <p:spPr>
          <a:xfrm>
            <a:off x="3579385" y="2460191"/>
            <a:ext cx="2535631" cy="338554"/>
          </a:xfrm>
          <a:prstGeom prst="rect">
            <a:avLst/>
          </a:prstGeom>
        </p:spPr>
        <p:txBody>
          <a:bodyPr wrap="none">
            <a:spAutoFit/>
          </a:bodyPr>
          <a:lstStyle/>
          <a:p>
            <a:pPr lvl="0" algn="ctr" defTabSz="914377" eaLnBrk="1" fontAlgn="auto" hangingPunct="1">
              <a:spcBef>
                <a:spcPts val="0"/>
              </a:spcBef>
              <a:spcAft>
                <a:spcPts val="0"/>
              </a:spcAft>
              <a:defRPr/>
            </a:pPr>
            <a:r>
              <a:rPr lang="en-GB" sz="1600" dirty="0">
                <a:hlinkClick r:id="rId8"/>
              </a:rPr>
              <a:t>Requirements Specifications</a:t>
            </a:r>
            <a:endParaRPr lang="en-GB" sz="1600" dirty="0"/>
          </a:p>
        </p:txBody>
      </p:sp>
      <p:sp>
        <p:nvSpPr>
          <p:cNvPr id="18" name="Rectangle 17">
            <a:extLst>
              <a:ext uri="{FF2B5EF4-FFF2-40B4-BE49-F238E27FC236}">
                <a16:creationId xmlns:a16="http://schemas.microsoft.com/office/drawing/2014/main" id="{058D463B-E82B-4B5D-AD0B-BF6B42C8B9F7}"/>
              </a:ext>
            </a:extLst>
          </p:cNvPr>
          <p:cNvSpPr/>
          <p:nvPr/>
        </p:nvSpPr>
        <p:spPr>
          <a:xfrm>
            <a:off x="7297656" y="1252476"/>
            <a:ext cx="1010213" cy="369332"/>
          </a:xfrm>
          <a:prstGeom prst="rect">
            <a:avLst/>
          </a:prstGeom>
        </p:spPr>
        <p:txBody>
          <a:bodyPr wrap="none">
            <a:spAutoFit/>
          </a:bodyPr>
          <a:lstStyle/>
          <a:p>
            <a:r>
              <a:rPr lang="en-GB" dirty="0">
                <a:hlinkClick r:id="rId9"/>
              </a:rPr>
              <a:t>OpenHIE</a:t>
            </a:r>
            <a:endParaRPr lang="en-GB" dirty="0"/>
          </a:p>
        </p:txBody>
      </p:sp>
      <p:sp>
        <p:nvSpPr>
          <p:cNvPr id="19" name="Rectangle 18">
            <a:extLst>
              <a:ext uri="{FF2B5EF4-FFF2-40B4-BE49-F238E27FC236}">
                <a16:creationId xmlns:a16="http://schemas.microsoft.com/office/drawing/2014/main" id="{F97E6481-D5D2-419B-B025-6B52E6852726}"/>
              </a:ext>
            </a:extLst>
          </p:cNvPr>
          <p:cNvSpPr/>
          <p:nvPr/>
        </p:nvSpPr>
        <p:spPr>
          <a:xfrm>
            <a:off x="7194198" y="2460191"/>
            <a:ext cx="1217128" cy="338554"/>
          </a:xfrm>
          <a:prstGeom prst="rect">
            <a:avLst/>
          </a:prstGeom>
        </p:spPr>
        <p:txBody>
          <a:bodyPr wrap="none">
            <a:spAutoFit/>
          </a:bodyPr>
          <a:lstStyle/>
          <a:p>
            <a:pPr lvl="0" algn="ctr" defTabSz="914377" eaLnBrk="1" fontAlgn="auto" hangingPunct="1">
              <a:spcBef>
                <a:spcPts val="0"/>
              </a:spcBef>
              <a:spcAft>
                <a:spcPts val="0"/>
              </a:spcAft>
              <a:defRPr/>
            </a:pPr>
            <a:r>
              <a:rPr lang="en-GB" sz="1600" dirty="0">
                <a:hlinkClick r:id="rId10"/>
              </a:rPr>
              <a:t>Architecture</a:t>
            </a:r>
            <a:endParaRPr lang="en-GB" sz="1600" dirty="0"/>
          </a:p>
        </p:txBody>
      </p:sp>
      <p:sp>
        <p:nvSpPr>
          <p:cNvPr id="20" name="Rectangle 19">
            <a:extLst>
              <a:ext uri="{FF2B5EF4-FFF2-40B4-BE49-F238E27FC236}">
                <a16:creationId xmlns:a16="http://schemas.microsoft.com/office/drawing/2014/main" id="{2635DB13-060D-4297-815C-CB98CC37790A}"/>
              </a:ext>
            </a:extLst>
          </p:cNvPr>
          <p:cNvSpPr/>
          <p:nvPr/>
        </p:nvSpPr>
        <p:spPr>
          <a:xfrm>
            <a:off x="10174409" y="1252476"/>
            <a:ext cx="1047082" cy="369332"/>
          </a:xfrm>
          <a:prstGeom prst="rect">
            <a:avLst/>
          </a:prstGeom>
        </p:spPr>
        <p:txBody>
          <a:bodyPr wrap="none">
            <a:spAutoFit/>
          </a:bodyPr>
          <a:lstStyle/>
          <a:p>
            <a:r>
              <a:rPr lang="en-GB" dirty="0">
                <a:hlinkClick r:id="rId11"/>
              </a:rPr>
              <a:t>HL7-FHIR</a:t>
            </a:r>
            <a:endParaRPr lang="en-GB" dirty="0"/>
          </a:p>
        </p:txBody>
      </p:sp>
      <p:sp>
        <p:nvSpPr>
          <p:cNvPr id="21" name="Rectangle 20">
            <a:extLst>
              <a:ext uri="{FF2B5EF4-FFF2-40B4-BE49-F238E27FC236}">
                <a16:creationId xmlns:a16="http://schemas.microsoft.com/office/drawing/2014/main" id="{F3E64B29-C357-4A2A-9E31-6E128764F147}"/>
              </a:ext>
            </a:extLst>
          </p:cNvPr>
          <p:cNvSpPr/>
          <p:nvPr/>
        </p:nvSpPr>
        <p:spPr>
          <a:xfrm>
            <a:off x="9974900" y="2460191"/>
            <a:ext cx="1446100" cy="338554"/>
          </a:xfrm>
          <a:prstGeom prst="rect">
            <a:avLst/>
          </a:prstGeom>
        </p:spPr>
        <p:txBody>
          <a:bodyPr wrap="none">
            <a:spAutoFit/>
          </a:bodyPr>
          <a:lstStyle/>
          <a:p>
            <a:pPr algn="ctr"/>
            <a:r>
              <a:rPr lang="en-GB" sz="1600" dirty="0">
                <a:hlinkClick r:id="rId12"/>
              </a:rPr>
              <a:t>Data Standards</a:t>
            </a:r>
            <a:endParaRPr lang="en-GB" sz="1600" dirty="0"/>
          </a:p>
        </p:txBody>
      </p:sp>
      <p:pic>
        <p:nvPicPr>
          <p:cNvPr id="27" name="Picture 26">
            <a:extLst>
              <a:ext uri="{FF2B5EF4-FFF2-40B4-BE49-F238E27FC236}">
                <a16:creationId xmlns:a16="http://schemas.microsoft.com/office/drawing/2014/main" id="{1913B811-99A6-4B9C-95BE-737FE56FDA89}"/>
              </a:ext>
            </a:extLst>
          </p:cNvPr>
          <p:cNvPicPr>
            <a:picLocks noChangeAspect="1"/>
          </p:cNvPicPr>
          <p:nvPr/>
        </p:nvPicPr>
        <p:blipFill>
          <a:blip r:embed="rId13"/>
          <a:stretch>
            <a:fillRect/>
          </a:stretch>
        </p:blipFill>
        <p:spPr>
          <a:xfrm>
            <a:off x="9386188" y="2838205"/>
            <a:ext cx="2623524" cy="2851091"/>
          </a:xfrm>
          <a:prstGeom prst="rect">
            <a:avLst/>
          </a:prstGeom>
        </p:spPr>
      </p:pic>
      <p:pic>
        <p:nvPicPr>
          <p:cNvPr id="33" name="Picture 32">
            <a:extLst>
              <a:ext uri="{FF2B5EF4-FFF2-40B4-BE49-F238E27FC236}">
                <a16:creationId xmlns:a16="http://schemas.microsoft.com/office/drawing/2014/main" id="{905AD75F-CEE2-4E37-A4BE-7AA72D4D6567}"/>
              </a:ext>
            </a:extLst>
          </p:cNvPr>
          <p:cNvPicPr>
            <a:picLocks noChangeAspect="1"/>
          </p:cNvPicPr>
          <p:nvPr/>
        </p:nvPicPr>
        <p:blipFill>
          <a:blip r:embed="rId14"/>
          <a:stretch>
            <a:fillRect/>
          </a:stretch>
        </p:blipFill>
        <p:spPr>
          <a:xfrm>
            <a:off x="9850491" y="1861494"/>
            <a:ext cx="1694917" cy="408284"/>
          </a:xfrm>
          <a:prstGeom prst="rect">
            <a:avLst/>
          </a:prstGeom>
        </p:spPr>
      </p:pic>
      <p:pic>
        <p:nvPicPr>
          <p:cNvPr id="35" name="Picture 34">
            <a:extLst>
              <a:ext uri="{FF2B5EF4-FFF2-40B4-BE49-F238E27FC236}">
                <a16:creationId xmlns:a16="http://schemas.microsoft.com/office/drawing/2014/main" id="{246DB097-A116-4AAA-A0AC-95791D90855D}"/>
              </a:ext>
            </a:extLst>
          </p:cNvPr>
          <p:cNvPicPr>
            <a:picLocks noChangeAspect="1"/>
          </p:cNvPicPr>
          <p:nvPr/>
        </p:nvPicPr>
        <p:blipFill>
          <a:blip r:embed="rId15"/>
          <a:stretch>
            <a:fillRect/>
          </a:stretch>
        </p:blipFill>
        <p:spPr>
          <a:xfrm>
            <a:off x="1383789" y="1682096"/>
            <a:ext cx="767080" cy="767080"/>
          </a:xfrm>
          <a:prstGeom prst="rect">
            <a:avLst/>
          </a:prstGeom>
        </p:spPr>
      </p:pic>
      <p:pic>
        <p:nvPicPr>
          <p:cNvPr id="41" name="Picture 40">
            <a:extLst>
              <a:ext uri="{FF2B5EF4-FFF2-40B4-BE49-F238E27FC236}">
                <a16:creationId xmlns:a16="http://schemas.microsoft.com/office/drawing/2014/main" id="{ED52239B-3D2A-4126-A942-8416A6A07646}"/>
              </a:ext>
            </a:extLst>
          </p:cNvPr>
          <p:cNvPicPr>
            <a:picLocks noChangeAspect="1"/>
          </p:cNvPicPr>
          <p:nvPr/>
        </p:nvPicPr>
        <p:blipFill>
          <a:blip r:embed="rId16"/>
          <a:stretch>
            <a:fillRect/>
          </a:stretch>
        </p:blipFill>
        <p:spPr>
          <a:xfrm>
            <a:off x="6863258" y="1865052"/>
            <a:ext cx="1879008" cy="401168"/>
          </a:xfrm>
          <a:prstGeom prst="rect">
            <a:avLst/>
          </a:prstGeom>
        </p:spPr>
      </p:pic>
      <p:pic>
        <p:nvPicPr>
          <p:cNvPr id="23" name="Picture 22">
            <a:extLst>
              <a:ext uri="{FF2B5EF4-FFF2-40B4-BE49-F238E27FC236}">
                <a16:creationId xmlns:a16="http://schemas.microsoft.com/office/drawing/2014/main" id="{81C90CAC-F83A-4826-8C15-B9309558950D}"/>
              </a:ext>
            </a:extLst>
          </p:cNvPr>
          <p:cNvPicPr>
            <a:picLocks noChangeAspect="1"/>
          </p:cNvPicPr>
          <p:nvPr/>
        </p:nvPicPr>
        <p:blipFill>
          <a:blip r:embed="rId17"/>
          <a:stretch>
            <a:fillRect/>
          </a:stretch>
        </p:blipFill>
        <p:spPr>
          <a:xfrm>
            <a:off x="6471233" y="3441033"/>
            <a:ext cx="2663060" cy="1896210"/>
          </a:xfrm>
          <a:prstGeom prst="rect">
            <a:avLst/>
          </a:prstGeom>
        </p:spPr>
      </p:pic>
      <p:sp>
        <p:nvSpPr>
          <p:cNvPr id="43" name="Date Placeholder 42">
            <a:extLst>
              <a:ext uri="{FF2B5EF4-FFF2-40B4-BE49-F238E27FC236}">
                <a16:creationId xmlns:a16="http://schemas.microsoft.com/office/drawing/2014/main" id="{8C293599-5BCD-4FC6-A3D2-CFA46BAB16EA}"/>
              </a:ext>
            </a:extLst>
          </p:cNvPr>
          <p:cNvSpPr>
            <a:spLocks noGrp="1"/>
          </p:cNvSpPr>
          <p:nvPr>
            <p:ph type="dt" sz="half" idx="11"/>
          </p:nvPr>
        </p:nvSpPr>
        <p:spPr/>
        <p:txBody>
          <a:bodyPr/>
          <a:lstStyle/>
          <a:p>
            <a:r>
              <a:rPr lang="en-US"/>
              <a:t>12/01/2022</a:t>
            </a:r>
            <a:endParaRPr lang="de-DE" dirty="0"/>
          </a:p>
        </p:txBody>
      </p:sp>
      <p:sp>
        <p:nvSpPr>
          <p:cNvPr id="44" name="Slide Number Placeholder 43">
            <a:extLst>
              <a:ext uri="{FF2B5EF4-FFF2-40B4-BE49-F238E27FC236}">
                <a16:creationId xmlns:a16="http://schemas.microsoft.com/office/drawing/2014/main" id="{AFE9ED02-B27E-4A5C-B6CE-B6D72BDB15ED}"/>
              </a:ext>
            </a:extLst>
          </p:cNvPr>
          <p:cNvSpPr>
            <a:spLocks noGrp="1"/>
          </p:cNvSpPr>
          <p:nvPr>
            <p:ph type="sldNum" sz="quarter" idx="12"/>
          </p:nvPr>
        </p:nvSpPr>
        <p:spPr/>
        <p:txBody>
          <a:bodyPr/>
          <a:lstStyle/>
          <a:p>
            <a:r>
              <a:rPr lang="de-DE"/>
              <a:t>Seite </a:t>
            </a:r>
            <a:fld id="{3A8B5DB7-81A8-4ED4-916B-6B23CD603687}" type="slidenum">
              <a:rPr smtClean="0"/>
              <a:pPr/>
              <a:t>25</a:t>
            </a:fld>
            <a:endParaRPr dirty="0"/>
          </a:p>
        </p:txBody>
      </p:sp>
      <p:sp>
        <p:nvSpPr>
          <p:cNvPr id="25" name="TextBox 24">
            <a:extLst>
              <a:ext uri="{FF2B5EF4-FFF2-40B4-BE49-F238E27FC236}">
                <a16:creationId xmlns:a16="http://schemas.microsoft.com/office/drawing/2014/main" id="{B99C8810-4109-4978-8FF6-980AB10BFA2A}"/>
              </a:ext>
            </a:extLst>
          </p:cNvPr>
          <p:cNvSpPr txBox="1"/>
          <p:nvPr/>
        </p:nvSpPr>
        <p:spPr>
          <a:xfrm>
            <a:off x="463132" y="6199163"/>
            <a:ext cx="2608406" cy="338554"/>
          </a:xfrm>
          <a:prstGeom prst="rect">
            <a:avLst/>
          </a:prstGeom>
        </p:spPr>
        <p:txBody>
          <a:bodyPr wrap="none">
            <a:spAutoFit/>
          </a:bodyPr>
          <a:lstStyle>
            <a:defPPr>
              <a:defRPr lang="en-US"/>
            </a:defPPr>
            <a:lvl1pPr lvl="0" defTabSz="914377" eaLnBrk="1" fontAlgn="auto" hangingPunct="1">
              <a:spcBef>
                <a:spcPts val="0"/>
              </a:spcBef>
              <a:spcAft>
                <a:spcPts val="0"/>
              </a:spcAft>
            </a:lvl1pPr>
          </a:lstStyle>
          <a:p>
            <a:pPr algn="ctr"/>
            <a:r>
              <a:rPr lang="en-GB" sz="1600" dirty="0">
                <a:hlinkClick r:id="rId18"/>
              </a:rPr>
              <a:t>Co-creative Funding Platform</a:t>
            </a:r>
            <a:endParaRPr lang="en-GB" sz="1600" dirty="0"/>
          </a:p>
        </p:txBody>
      </p:sp>
      <p:pic>
        <p:nvPicPr>
          <p:cNvPr id="4" name="Picture 4">
            <a:extLst>
              <a:ext uri="{FF2B5EF4-FFF2-40B4-BE49-F238E27FC236}">
                <a16:creationId xmlns:a16="http://schemas.microsoft.com/office/drawing/2014/main" id="{8407E164-644F-4275-BF22-0933504EE37A}"/>
              </a:ext>
            </a:extLst>
          </p:cNvPr>
          <p:cNvPicPr>
            <a:picLocks noChangeAspect="1"/>
          </p:cNvPicPr>
          <p:nvPr/>
        </p:nvPicPr>
        <p:blipFill rotWithShape="1">
          <a:blip r:embed="rId19"/>
          <a:srcRect t="23291" b="25510"/>
          <a:stretch/>
        </p:blipFill>
        <p:spPr>
          <a:xfrm>
            <a:off x="3672416" y="1738052"/>
            <a:ext cx="2540000" cy="648516"/>
          </a:xfrm>
          <a:prstGeom prst="rect">
            <a:avLst/>
          </a:prstGeom>
        </p:spPr>
      </p:pic>
    </p:spTree>
    <p:extLst>
      <p:ext uri="{BB962C8B-B14F-4D97-AF65-F5344CB8AC3E}">
        <p14:creationId xmlns:p14="http://schemas.microsoft.com/office/powerpoint/2010/main" val="351587124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0663-0824-45DD-834F-3FB5D190857B}"/>
              </a:ext>
            </a:extLst>
          </p:cNvPr>
          <p:cNvSpPr>
            <a:spLocks noGrp="1"/>
          </p:cNvSpPr>
          <p:nvPr>
            <p:ph type="title"/>
          </p:nvPr>
        </p:nvSpPr>
        <p:spPr/>
        <p:txBody>
          <a:bodyPr/>
          <a:lstStyle/>
          <a:p>
            <a:r>
              <a:rPr lang="en-GB" dirty="0"/>
              <a:t>Some of our (openIMIS) early Networks in Health</a:t>
            </a:r>
          </a:p>
        </p:txBody>
      </p:sp>
      <p:sp>
        <p:nvSpPr>
          <p:cNvPr id="3" name="Footer Placeholder 2">
            <a:extLst>
              <a:ext uri="{FF2B5EF4-FFF2-40B4-BE49-F238E27FC236}">
                <a16:creationId xmlns:a16="http://schemas.microsoft.com/office/drawing/2014/main" id="{56222405-0639-4A23-99B6-E34AA3B8EFB9}"/>
              </a:ext>
            </a:extLst>
          </p:cNvPr>
          <p:cNvSpPr>
            <a:spLocks noGrp="1"/>
          </p:cNvSpPr>
          <p:nvPr>
            <p:ph type="ftr" sz="quarter" idx="10"/>
          </p:nvPr>
        </p:nvSpPr>
        <p:spPr>
          <a:xfrm>
            <a:off x="2377363" y="6568513"/>
            <a:ext cx="7785972" cy="123111"/>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000" b="1" i="0" u="none" strike="noStrike" kern="1200" cap="none" spc="70" normalizeH="0" baseline="0" noProof="0">
                <a:ln>
                  <a:noFill/>
                </a:ln>
                <a:solidFill>
                  <a:srgbClr val="6F6F6F"/>
                </a:solidFill>
                <a:effectLst/>
                <a:uLnTx/>
                <a:uFillTx/>
                <a:latin typeface="Arial Narrow" pitchFamily="34" charset="0"/>
                <a:ea typeface="+mn-ea"/>
                <a:cs typeface="+mn-cs"/>
              </a:rPr>
              <a:t>U Wahser: Impact mit Informatik, Mannheimer Informatik-Kolloquium</a:t>
            </a:r>
            <a:endParaRPr kumimoji="0" lang="de-DE" sz="1000" b="1" i="0" u="none" strike="noStrike" kern="1200" cap="none" spc="70" normalizeH="0" baseline="0" noProof="0" dirty="0">
              <a:ln>
                <a:noFill/>
              </a:ln>
              <a:solidFill>
                <a:srgbClr val="6F6F6F"/>
              </a:solidFill>
              <a:effectLst/>
              <a:uLnTx/>
              <a:uFillTx/>
              <a:latin typeface="Arial Narrow" pitchFamily="34" charset="0"/>
              <a:ea typeface="+mn-ea"/>
              <a:cs typeface="+mn-cs"/>
            </a:endParaRPr>
          </a:p>
        </p:txBody>
      </p:sp>
      <p:grpSp>
        <p:nvGrpSpPr>
          <p:cNvPr id="24" name="Group 23">
            <a:extLst>
              <a:ext uri="{FF2B5EF4-FFF2-40B4-BE49-F238E27FC236}">
                <a16:creationId xmlns:a16="http://schemas.microsoft.com/office/drawing/2014/main" id="{527FA800-31A3-48D7-B79E-691154CB0095}"/>
              </a:ext>
            </a:extLst>
          </p:cNvPr>
          <p:cNvGrpSpPr/>
          <p:nvPr/>
        </p:nvGrpSpPr>
        <p:grpSpPr>
          <a:xfrm>
            <a:off x="311490" y="2828761"/>
            <a:ext cx="2911678" cy="3402244"/>
            <a:chOff x="728050" y="2828761"/>
            <a:chExt cx="2911678" cy="3402244"/>
          </a:xfrm>
        </p:grpSpPr>
        <p:pic>
          <p:nvPicPr>
            <p:cNvPr id="13" name="Picture 12">
              <a:extLst>
                <a:ext uri="{FF2B5EF4-FFF2-40B4-BE49-F238E27FC236}">
                  <a16:creationId xmlns:a16="http://schemas.microsoft.com/office/drawing/2014/main" id="{C03080E7-F8BE-44CF-B01B-B6D442EB1BFB}"/>
                </a:ext>
              </a:extLst>
            </p:cNvPr>
            <p:cNvPicPr>
              <a:picLocks noChangeAspect="1"/>
            </p:cNvPicPr>
            <p:nvPr/>
          </p:nvPicPr>
          <p:blipFill>
            <a:blip r:embed="rId3"/>
            <a:stretch>
              <a:fillRect/>
            </a:stretch>
          </p:blipFill>
          <p:spPr>
            <a:xfrm>
              <a:off x="1313707" y="3214447"/>
              <a:ext cx="2326021" cy="3016558"/>
            </a:xfrm>
            <a:prstGeom prst="rect">
              <a:avLst/>
            </a:prstGeom>
          </p:spPr>
        </p:pic>
        <p:pic>
          <p:nvPicPr>
            <p:cNvPr id="6" name="Picture 5">
              <a:extLst>
                <a:ext uri="{FF2B5EF4-FFF2-40B4-BE49-F238E27FC236}">
                  <a16:creationId xmlns:a16="http://schemas.microsoft.com/office/drawing/2014/main" id="{577A7CE5-762B-45A7-AFB0-8EEE3FDAA5FB}"/>
                </a:ext>
              </a:extLst>
            </p:cNvPr>
            <p:cNvPicPr>
              <a:picLocks noChangeAspect="1"/>
            </p:cNvPicPr>
            <p:nvPr/>
          </p:nvPicPr>
          <p:blipFill>
            <a:blip r:embed="rId4"/>
            <a:stretch>
              <a:fillRect/>
            </a:stretch>
          </p:blipFill>
          <p:spPr>
            <a:xfrm>
              <a:off x="728050" y="2828761"/>
              <a:ext cx="2326021" cy="2992211"/>
            </a:xfrm>
            <a:prstGeom prst="rect">
              <a:avLst/>
            </a:prstGeom>
          </p:spPr>
        </p:pic>
      </p:grpSp>
      <p:sp>
        <p:nvSpPr>
          <p:cNvPr id="14" name="TextBox 13">
            <a:extLst>
              <a:ext uri="{FF2B5EF4-FFF2-40B4-BE49-F238E27FC236}">
                <a16:creationId xmlns:a16="http://schemas.microsoft.com/office/drawing/2014/main" id="{EA44D50A-8C2B-4314-9B70-B0DB9AF56F4F}"/>
              </a:ext>
            </a:extLst>
          </p:cNvPr>
          <p:cNvSpPr txBox="1"/>
          <p:nvPr/>
        </p:nvSpPr>
        <p:spPr>
          <a:xfrm>
            <a:off x="998240" y="1252476"/>
            <a:ext cx="1538178" cy="369332"/>
          </a:xfrm>
          <a:prstGeom prst="rect">
            <a:avLst/>
          </a:prstGeom>
        </p:spPr>
        <p:txBody>
          <a:bodyPr wrap="none">
            <a:spAutoFit/>
          </a:bodyPr>
          <a:lstStyle>
            <a:defPPr>
              <a:defRPr lang="en-US"/>
            </a:defPPr>
            <a:lvl1pPr lvl="0" defTabSz="914377" eaLnBrk="1" fontAlgn="auto" hangingPunct="1">
              <a:spcBef>
                <a:spcPts val="0"/>
              </a:spcBef>
              <a:spcAft>
                <a:spcPts val="0"/>
              </a:spcAft>
            </a:lvl1pPr>
          </a:lstStyle>
          <a:p>
            <a:r>
              <a:rPr lang="en-GB" dirty="0">
                <a:hlinkClick r:id="rId5"/>
              </a:rPr>
              <a:t>Digital Square </a:t>
            </a:r>
            <a:endParaRPr lang="en-GB" dirty="0"/>
          </a:p>
        </p:txBody>
      </p:sp>
      <p:sp>
        <p:nvSpPr>
          <p:cNvPr id="15" name="TextBox 14">
            <a:extLst>
              <a:ext uri="{FF2B5EF4-FFF2-40B4-BE49-F238E27FC236}">
                <a16:creationId xmlns:a16="http://schemas.microsoft.com/office/drawing/2014/main" id="{3D2C61ED-B25F-4020-B3C8-B17A69A8A8A7}"/>
              </a:ext>
            </a:extLst>
          </p:cNvPr>
          <p:cNvSpPr txBox="1"/>
          <p:nvPr/>
        </p:nvSpPr>
        <p:spPr>
          <a:xfrm>
            <a:off x="569789" y="2460191"/>
            <a:ext cx="2395079" cy="338554"/>
          </a:xfrm>
          <a:prstGeom prst="rect">
            <a:avLst/>
          </a:prstGeom>
        </p:spPr>
        <p:txBody>
          <a:bodyPr wrap="none">
            <a:spAutoFit/>
          </a:bodyPr>
          <a:lstStyle>
            <a:defPPr>
              <a:defRPr lang="en-US"/>
            </a:defPPr>
            <a:lvl1pPr lvl="0" defTabSz="914377" eaLnBrk="1" fontAlgn="auto" hangingPunct="1">
              <a:spcBef>
                <a:spcPts val="0"/>
              </a:spcBef>
              <a:spcAft>
                <a:spcPts val="0"/>
              </a:spcAft>
            </a:lvl1pPr>
          </a:lstStyle>
          <a:p>
            <a:pPr algn="ctr"/>
            <a:r>
              <a:rPr lang="en-GB" sz="1600" dirty="0">
                <a:hlinkClick r:id="rId6"/>
              </a:rPr>
              <a:t>Global Good Development</a:t>
            </a:r>
            <a:endParaRPr lang="en-GB" sz="1600" dirty="0"/>
          </a:p>
        </p:txBody>
      </p:sp>
      <p:pic>
        <p:nvPicPr>
          <p:cNvPr id="8" name="Picture 7">
            <a:extLst>
              <a:ext uri="{FF2B5EF4-FFF2-40B4-BE49-F238E27FC236}">
                <a16:creationId xmlns:a16="http://schemas.microsoft.com/office/drawing/2014/main" id="{B4968C47-BDF8-4EB9-A0B7-4805A15C3497}"/>
              </a:ext>
            </a:extLst>
          </p:cNvPr>
          <p:cNvPicPr>
            <a:picLocks noChangeAspect="1"/>
          </p:cNvPicPr>
          <p:nvPr/>
        </p:nvPicPr>
        <p:blipFill>
          <a:blip r:embed="rId7"/>
          <a:stretch>
            <a:fillRect/>
          </a:stretch>
        </p:blipFill>
        <p:spPr>
          <a:xfrm>
            <a:off x="3528961" y="2802005"/>
            <a:ext cx="2636478" cy="3429000"/>
          </a:xfrm>
          <a:prstGeom prst="rect">
            <a:avLst/>
          </a:prstGeom>
        </p:spPr>
      </p:pic>
      <p:sp>
        <p:nvSpPr>
          <p:cNvPr id="16" name="Rectangle 15">
            <a:extLst>
              <a:ext uri="{FF2B5EF4-FFF2-40B4-BE49-F238E27FC236}">
                <a16:creationId xmlns:a16="http://schemas.microsoft.com/office/drawing/2014/main" id="{7A1A1BFC-6306-41AB-8291-F24C83849153}"/>
              </a:ext>
            </a:extLst>
          </p:cNvPr>
          <p:cNvSpPr/>
          <p:nvPr/>
        </p:nvSpPr>
        <p:spPr>
          <a:xfrm>
            <a:off x="3669955" y="1252476"/>
            <a:ext cx="2354491" cy="369332"/>
          </a:xfrm>
          <a:prstGeom prst="rect">
            <a:avLst/>
          </a:prstGeom>
        </p:spPr>
        <p:txBody>
          <a:bodyPr wrap="none">
            <a:spAutoFit/>
          </a:bodyPr>
          <a:lstStyle/>
          <a:p>
            <a:r>
              <a:rPr lang="en-GB" dirty="0">
                <a:hlinkClick r:id="rId8"/>
              </a:rPr>
              <a:t>Joint Learning Network</a:t>
            </a:r>
            <a:endParaRPr lang="en-GB" dirty="0"/>
          </a:p>
        </p:txBody>
      </p:sp>
      <p:sp>
        <p:nvSpPr>
          <p:cNvPr id="17" name="Rectangle 16">
            <a:extLst>
              <a:ext uri="{FF2B5EF4-FFF2-40B4-BE49-F238E27FC236}">
                <a16:creationId xmlns:a16="http://schemas.microsoft.com/office/drawing/2014/main" id="{66EE7510-3B50-4F79-ABAF-D61E505232A9}"/>
              </a:ext>
            </a:extLst>
          </p:cNvPr>
          <p:cNvSpPr/>
          <p:nvPr/>
        </p:nvSpPr>
        <p:spPr>
          <a:xfrm>
            <a:off x="3579385" y="2460191"/>
            <a:ext cx="2535631" cy="338554"/>
          </a:xfrm>
          <a:prstGeom prst="rect">
            <a:avLst/>
          </a:prstGeom>
        </p:spPr>
        <p:txBody>
          <a:bodyPr wrap="none">
            <a:spAutoFit/>
          </a:bodyPr>
          <a:lstStyle/>
          <a:p>
            <a:pPr lvl="0" algn="ctr" defTabSz="914377" eaLnBrk="1" fontAlgn="auto" hangingPunct="1">
              <a:spcBef>
                <a:spcPts val="0"/>
              </a:spcBef>
              <a:spcAft>
                <a:spcPts val="0"/>
              </a:spcAft>
              <a:defRPr/>
            </a:pPr>
            <a:r>
              <a:rPr lang="en-GB" sz="1600" dirty="0">
                <a:hlinkClick r:id="rId8"/>
              </a:rPr>
              <a:t>Requirements Specifications</a:t>
            </a:r>
            <a:endParaRPr lang="en-GB" sz="1600" dirty="0"/>
          </a:p>
        </p:txBody>
      </p:sp>
      <p:sp>
        <p:nvSpPr>
          <p:cNvPr id="18" name="Rectangle 17">
            <a:extLst>
              <a:ext uri="{FF2B5EF4-FFF2-40B4-BE49-F238E27FC236}">
                <a16:creationId xmlns:a16="http://schemas.microsoft.com/office/drawing/2014/main" id="{058D463B-E82B-4B5D-AD0B-BF6B42C8B9F7}"/>
              </a:ext>
            </a:extLst>
          </p:cNvPr>
          <p:cNvSpPr/>
          <p:nvPr/>
        </p:nvSpPr>
        <p:spPr>
          <a:xfrm>
            <a:off x="7297656" y="1252476"/>
            <a:ext cx="1010213" cy="369332"/>
          </a:xfrm>
          <a:prstGeom prst="rect">
            <a:avLst/>
          </a:prstGeom>
        </p:spPr>
        <p:txBody>
          <a:bodyPr wrap="none">
            <a:spAutoFit/>
          </a:bodyPr>
          <a:lstStyle/>
          <a:p>
            <a:r>
              <a:rPr lang="en-GB" dirty="0">
                <a:hlinkClick r:id="rId9"/>
              </a:rPr>
              <a:t>OpenHIE</a:t>
            </a:r>
            <a:endParaRPr lang="en-GB" dirty="0"/>
          </a:p>
        </p:txBody>
      </p:sp>
      <p:sp>
        <p:nvSpPr>
          <p:cNvPr id="19" name="Rectangle 18">
            <a:extLst>
              <a:ext uri="{FF2B5EF4-FFF2-40B4-BE49-F238E27FC236}">
                <a16:creationId xmlns:a16="http://schemas.microsoft.com/office/drawing/2014/main" id="{F97E6481-D5D2-419B-B025-6B52E6852726}"/>
              </a:ext>
            </a:extLst>
          </p:cNvPr>
          <p:cNvSpPr/>
          <p:nvPr/>
        </p:nvSpPr>
        <p:spPr>
          <a:xfrm>
            <a:off x="7194198" y="2460191"/>
            <a:ext cx="1217128" cy="338554"/>
          </a:xfrm>
          <a:prstGeom prst="rect">
            <a:avLst/>
          </a:prstGeom>
        </p:spPr>
        <p:txBody>
          <a:bodyPr wrap="none">
            <a:spAutoFit/>
          </a:bodyPr>
          <a:lstStyle/>
          <a:p>
            <a:pPr lvl="0" algn="ctr" defTabSz="914377" eaLnBrk="1" fontAlgn="auto" hangingPunct="1">
              <a:spcBef>
                <a:spcPts val="0"/>
              </a:spcBef>
              <a:spcAft>
                <a:spcPts val="0"/>
              </a:spcAft>
              <a:defRPr/>
            </a:pPr>
            <a:r>
              <a:rPr lang="en-GB" sz="1600" dirty="0">
                <a:hlinkClick r:id="rId10"/>
              </a:rPr>
              <a:t>Architecture</a:t>
            </a:r>
            <a:endParaRPr lang="en-GB" sz="1600" dirty="0"/>
          </a:p>
        </p:txBody>
      </p:sp>
      <p:sp>
        <p:nvSpPr>
          <p:cNvPr id="20" name="Rectangle 19">
            <a:extLst>
              <a:ext uri="{FF2B5EF4-FFF2-40B4-BE49-F238E27FC236}">
                <a16:creationId xmlns:a16="http://schemas.microsoft.com/office/drawing/2014/main" id="{2635DB13-060D-4297-815C-CB98CC37790A}"/>
              </a:ext>
            </a:extLst>
          </p:cNvPr>
          <p:cNvSpPr/>
          <p:nvPr/>
        </p:nvSpPr>
        <p:spPr>
          <a:xfrm>
            <a:off x="10174409" y="1252476"/>
            <a:ext cx="1047082" cy="369332"/>
          </a:xfrm>
          <a:prstGeom prst="rect">
            <a:avLst/>
          </a:prstGeom>
        </p:spPr>
        <p:txBody>
          <a:bodyPr wrap="none">
            <a:spAutoFit/>
          </a:bodyPr>
          <a:lstStyle/>
          <a:p>
            <a:r>
              <a:rPr lang="en-GB" dirty="0">
                <a:hlinkClick r:id="rId11"/>
              </a:rPr>
              <a:t>HL7-FHIR</a:t>
            </a:r>
            <a:endParaRPr lang="en-GB" dirty="0"/>
          </a:p>
        </p:txBody>
      </p:sp>
      <p:sp>
        <p:nvSpPr>
          <p:cNvPr id="21" name="Rectangle 20">
            <a:extLst>
              <a:ext uri="{FF2B5EF4-FFF2-40B4-BE49-F238E27FC236}">
                <a16:creationId xmlns:a16="http://schemas.microsoft.com/office/drawing/2014/main" id="{F3E64B29-C357-4A2A-9E31-6E128764F147}"/>
              </a:ext>
            </a:extLst>
          </p:cNvPr>
          <p:cNvSpPr/>
          <p:nvPr/>
        </p:nvSpPr>
        <p:spPr>
          <a:xfrm>
            <a:off x="9974900" y="2460191"/>
            <a:ext cx="1446100" cy="338554"/>
          </a:xfrm>
          <a:prstGeom prst="rect">
            <a:avLst/>
          </a:prstGeom>
        </p:spPr>
        <p:txBody>
          <a:bodyPr wrap="none">
            <a:spAutoFit/>
          </a:bodyPr>
          <a:lstStyle/>
          <a:p>
            <a:pPr algn="ctr"/>
            <a:r>
              <a:rPr lang="en-GB" sz="1600" dirty="0">
                <a:hlinkClick r:id="rId12"/>
              </a:rPr>
              <a:t>Data Standards</a:t>
            </a:r>
            <a:endParaRPr lang="en-GB" sz="1600" dirty="0"/>
          </a:p>
        </p:txBody>
      </p:sp>
      <p:pic>
        <p:nvPicPr>
          <p:cNvPr id="27" name="Picture 26">
            <a:extLst>
              <a:ext uri="{FF2B5EF4-FFF2-40B4-BE49-F238E27FC236}">
                <a16:creationId xmlns:a16="http://schemas.microsoft.com/office/drawing/2014/main" id="{1913B811-99A6-4B9C-95BE-737FE56FDA89}"/>
              </a:ext>
            </a:extLst>
          </p:cNvPr>
          <p:cNvPicPr>
            <a:picLocks noChangeAspect="1"/>
          </p:cNvPicPr>
          <p:nvPr/>
        </p:nvPicPr>
        <p:blipFill>
          <a:blip r:embed="rId13"/>
          <a:stretch>
            <a:fillRect/>
          </a:stretch>
        </p:blipFill>
        <p:spPr>
          <a:xfrm>
            <a:off x="9386188" y="2838205"/>
            <a:ext cx="2623524" cy="2851091"/>
          </a:xfrm>
          <a:prstGeom prst="rect">
            <a:avLst/>
          </a:prstGeom>
        </p:spPr>
      </p:pic>
      <p:pic>
        <p:nvPicPr>
          <p:cNvPr id="33" name="Picture 32">
            <a:extLst>
              <a:ext uri="{FF2B5EF4-FFF2-40B4-BE49-F238E27FC236}">
                <a16:creationId xmlns:a16="http://schemas.microsoft.com/office/drawing/2014/main" id="{905AD75F-CEE2-4E37-A4BE-7AA72D4D6567}"/>
              </a:ext>
            </a:extLst>
          </p:cNvPr>
          <p:cNvPicPr>
            <a:picLocks noChangeAspect="1"/>
          </p:cNvPicPr>
          <p:nvPr/>
        </p:nvPicPr>
        <p:blipFill>
          <a:blip r:embed="rId14"/>
          <a:stretch>
            <a:fillRect/>
          </a:stretch>
        </p:blipFill>
        <p:spPr>
          <a:xfrm>
            <a:off x="9850491" y="1861494"/>
            <a:ext cx="1694917" cy="408284"/>
          </a:xfrm>
          <a:prstGeom prst="rect">
            <a:avLst/>
          </a:prstGeom>
        </p:spPr>
      </p:pic>
      <p:pic>
        <p:nvPicPr>
          <p:cNvPr id="35" name="Picture 34">
            <a:extLst>
              <a:ext uri="{FF2B5EF4-FFF2-40B4-BE49-F238E27FC236}">
                <a16:creationId xmlns:a16="http://schemas.microsoft.com/office/drawing/2014/main" id="{246DB097-A116-4AAA-A0AC-95791D90855D}"/>
              </a:ext>
            </a:extLst>
          </p:cNvPr>
          <p:cNvPicPr>
            <a:picLocks noChangeAspect="1"/>
          </p:cNvPicPr>
          <p:nvPr/>
        </p:nvPicPr>
        <p:blipFill>
          <a:blip r:embed="rId15"/>
          <a:stretch>
            <a:fillRect/>
          </a:stretch>
        </p:blipFill>
        <p:spPr>
          <a:xfrm>
            <a:off x="1383789" y="1682096"/>
            <a:ext cx="767080" cy="767080"/>
          </a:xfrm>
          <a:prstGeom prst="rect">
            <a:avLst/>
          </a:prstGeom>
        </p:spPr>
      </p:pic>
      <p:pic>
        <p:nvPicPr>
          <p:cNvPr id="37" name="Picture 36">
            <a:extLst>
              <a:ext uri="{FF2B5EF4-FFF2-40B4-BE49-F238E27FC236}">
                <a16:creationId xmlns:a16="http://schemas.microsoft.com/office/drawing/2014/main" id="{3571BA8A-7AE9-4D48-B1EB-9B75BF75AF77}"/>
              </a:ext>
            </a:extLst>
          </p:cNvPr>
          <p:cNvPicPr>
            <a:picLocks noChangeAspect="1"/>
          </p:cNvPicPr>
          <p:nvPr/>
        </p:nvPicPr>
        <p:blipFill>
          <a:blip r:embed="rId16"/>
          <a:stretch>
            <a:fillRect/>
          </a:stretch>
        </p:blipFill>
        <p:spPr>
          <a:xfrm>
            <a:off x="3913202" y="1720057"/>
            <a:ext cx="1867995" cy="691158"/>
          </a:xfrm>
          <a:prstGeom prst="rect">
            <a:avLst/>
          </a:prstGeom>
        </p:spPr>
      </p:pic>
      <p:pic>
        <p:nvPicPr>
          <p:cNvPr id="41" name="Picture 40">
            <a:extLst>
              <a:ext uri="{FF2B5EF4-FFF2-40B4-BE49-F238E27FC236}">
                <a16:creationId xmlns:a16="http://schemas.microsoft.com/office/drawing/2014/main" id="{ED52239B-3D2A-4126-A942-8416A6A07646}"/>
              </a:ext>
            </a:extLst>
          </p:cNvPr>
          <p:cNvPicPr>
            <a:picLocks noChangeAspect="1"/>
          </p:cNvPicPr>
          <p:nvPr/>
        </p:nvPicPr>
        <p:blipFill>
          <a:blip r:embed="rId17"/>
          <a:stretch>
            <a:fillRect/>
          </a:stretch>
        </p:blipFill>
        <p:spPr>
          <a:xfrm>
            <a:off x="6863258" y="1865052"/>
            <a:ext cx="1879008" cy="401168"/>
          </a:xfrm>
          <a:prstGeom prst="rect">
            <a:avLst/>
          </a:prstGeom>
        </p:spPr>
      </p:pic>
      <p:sp>
        <p:nvSpPr>
          <p:cNvPr id="4" name="Rectangle 3">
            <a:extLst>
              <a:ext uri="{FF2B5EF4-FFF2-40B4-BE49-F238E27FC236}">
                <a16:creationId xmlns:a16="http://schemas.microsoft.com/office/drawing/2014/main" id="{8084D129-E6AF-4E26-AD6A-4B461AF2DC27}"/>
              </a:ext>
            </a:extLst>
          </p:cNvPr>
          <p:cNvSpPr/>
          <p:nvPr/>
        </p:nvSpPr>
        <p:spPr>
          <a:xfrm>
            <a:off x="0" y="0"/>
            <a:ext cx="12192000"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pic>
        <p:nvPicPr>
          <p:cNvPr id="23" name="Picture 22">
            <a:extLst>
              <a:ext uri="{FF2B5EF4-FFF2-40B4-BE49-F238E27FC236}">
                <a16:creationId xmlns:a16="http://schemas.microsoft.com/office/drawing/2014/main" id="{81C90CAC-F83A-4826-8C15-B9309558950D}"/>
              </a:ext>
            </a:extLst>
          </p:cNvPr>
          <p:cNvPicPr>
            <a:picLocks noChangeAspect="1"/>
          </p:cNvPicPr>
          <p:nvPr/>
        </p:nvPicPr>
        <p:blipFill>
          <a:blip r:embed="rId18"/>
          <a:stretch>
            <a:fillRect/>
          </a:stretch>
        </p:blipFill>
        <p:spPr>
          <a:xfrm>
            <a:off x="2459465" y="1322972"/>
            <a:ext cx="6926723" cy="4932116"/>
          </a:xfrm>
          <a:prstGeom prst="rect">
            <a:avLst/>
          </a:prstGeom>
        </p:spPr>
      </p:pic>
      <p:sp>
        <p:nvSpPr>
          <p:cNvPr id="5" name="Date Placeholder 4">
            <a:extLst>
              <a:ext uri="{FF2B5EF4-FFF2-40B4-BE49-F238E27FC236}">
                <a16:creationId xmlns:a16="http://schemas.microsoft.com/office/drawing/2014/main" id="{2EADE510-E92B-46AA-B699-5907B2870D5C}"/>
              </a:ext>
            </a:extLst>
          </p:cNvPr>
          <p:cNvSpPr>
            <a:spLocks noGrp="1"/>
          </p:cNvSpPr>
          <p:nvPr>
            <p:ph type="dt" sz="half" idx="11"/>
          </p:nvPr>
        </p:nvSpPr>
        <p:spPr/>
        <p:txBody>
          <a:bodyPr/>
          <a:lstStyle/>
          <a:p>
            <a:r>
              <a:rPr lang="en-US"/>
              <a:t>12/01/2022</a:t>
            </a:r>
            <a:endParaRPr lang="de-DE" dirty="0"/>
          </a:p>
        </p:txBody>
      </p:sp>
      <p:sp>
        <p:nvSpPr>
          <p:cNvPr id="7" name="Slide Number Placeholder 6">
            <a:extLst>
              <a:ext uri="{FF2B5EF4-FFF2-40B4-BE49-F238E27FC236}">
                <a16:creationId xmlns:a16="http://schemas.microsoft.com/office/drawing/2014/main" id="{FB38EF20-69A7-4268-BB17-96A005FBD436}"/>
              </a:ext>
            </a:extLst>
          </p:cNvPr>
          <p:cNvSpPr>
            <a:spLocks noGrp="1"/>
          </p:cNvSpPr>
          <p:nvPr>
            <p:ph type="sldNum" sz="quarter" idx="12"/>
          </p:nvPr>
        </p:nvSpPr>
        <p:spPr/>
        <p:txBody>
          <a:bodyPr/>
          <a:lstStyle/>
          <a:p>
            <a:r>
              <a:rPr lang="de-DE"/>
              <a:t>Seite </a:t>
            </a:r>
            <a:fld id="{3A8B5DB7-81A8-4ED4-916B-6B23CD603687}" type="slidenum">
              <a:rPr smtClean="0"/>
              <a:pPr/>
              <a:t>26</a:t>
            </a:fld>
            <a:endParaRPr dirty="0"/>
          </a:p>
        </p:txBody>
      </p:sp>
    </p:spTree>
    <p:extLst>
      <p:ext uri="{BB962C8B-B14F-4D97-AF65-F5344CB8AC3E}">
        <p14:creationId xmlns:p14="http://schemas.microsoft.com/office/powerpoint/2010/main" val="1206037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3C4FFA-80C6-4264-973E-16E7EE75A5B6}"/>
              </a:ext>
            </a:extLst>
          </p:cNvPr>
          <p:cNvSpPr>
            <a:spLocks noGrp="1"/>
          </p:cNvSpPr>
          <p:nvPr>
            <p:ph type="title"/>
          </p:nvPr>
        </p:nvSpPr>
        <p:spPr/>
        <p:txBody>
          <a:bodyPr/>
          <a:lstStyle/>
          <a:p>
            <a:r>
              <a:rPr lang="en-GB" dirty="0"/>
              <a:t>Don’t Confuse Vision and Reality</a:t>
            </a:r>
          </a:p>
        </p:txBody>
      </p:sp>
      <p:sp>
        <p:nvSpPr>
          <p:cNvPr id="4" name="Footer Placeholder 3">
            <a:extLst>
              <a:ext uri="{FF2B5EF4-FFF2-40B4-BE49-F238E27FC236}">
                <a16:creationId xmlns:a16="http://schemas.microsoft.com/office/drawing/2014/main" id="{FB7C7AF2-2699-4D33-937B-C7AEA97FD20B}"/>
              </a:ext>
            </a:extLst>
          </p:cNvPr>
          <p:cNvSpPr>
            <a:spLocks noGrp="1"/>
          </p:cNvSpPr>
          <p:nvPr>
            <p:ph type="ftr" sz="quarter" idx="10"/>
          </p:nvPr>
        </p:nvSpPr>
        <p:spPr/>
        <p:txBody>
          <a:bodyPr/>
          <a:lstStyle/>
          <a:p>
            <a:r>
              <a:rPr lang="de-DE"/>
              <a:t>U Wahser: Impact mit Informatik, Mannheimer Informatik-Kolloquium</a:t>
            </a:r>
            <a:endParaRPr lang="en-US" dirty="0"/>
          </a:p>
        </p:txBody>
      </p:sp>
      <p:sp>
        <p:nvSpPr>
          <p:cNvPr id="5" name="Date Placeholder 4">
            <a:extLst>
              <a:ext uri="{FF2B5EF4-FFF2-40B4-BE49-F238E27FC236}">
                <a16:creationId xmlns:a16="http://schemas.microsoft.com/office/drawing/2014/main" id="{8EC748AC-24BE-4D5A-98C1-FA8239C006C9}"/>
              </a:ext>
            </a:extLst>
          </p:cNvPr>
          <p:cNvSpPr>
            <a:spLocks noGrp="1"/>
          </p:cNvSpPr>
          <p:nvPr>
            <p:ph type="dt" sz="half" idx="11"/>
          </p:nvPr>
        </p:nvSpPr>
        <p:spPr/>
        <p:txBody>
          <a:bodyPr/>
          <a:lstStyle/>
          <a:p>
            <a:r>
              <a:rPr lang="en-US"/>
              <a:t>12/01/2022</a:t>
            </a:r>
            <a:endParaRPr lang="de-DE" dirty="0"/>
          </a:p>
        </p:txBody>
      </p:sp>
      <p:sp>
        <p:nvSpPr>
          <p:cNvPr id="6" name="Slide Number Placeholder 5">
            <a:extLst>
              <a:ext uri="{FF2B5EF4-FFF2-40B4-BE49-F238E27FC236}">
                <a16:creationId xmlns:a16="http://schemas.microsoft.com/office/drawing/2014/main" id="{01CA062B-26E0-4F29-A527-48EA365B250B}"/>
              </a:ext>
            </a:extLst>
          </p:cNvPr>
          <p:cNvSpPr>
            <a:spLocks noGrp="1"/>
          </p:cNvSpPr>
          <p:nvPr>
            <p:ph type="sldNum" sz="quarter" idx="12"/>
          </p:nvPr>
        </p:nvSpPr>
        <p:spPr/>
        <p:txBody>
          <a:bodyPr/>
          <a:lstStyle/>
          <a:p>
            <a:r>
              <a:rPr lang="de-DE"/>
              <a:t>Seite </a:t>
            </a:r>
            <a:fld id="{3A8B5DB7-81A8-4ED4-916B-6B23CD603687}" type="slidenum">
              <a:rPr smtClean="0"/>
              <a:pPr/>
              <a:t>27</a:t>
            </a:fld>
            <a:endParaRPr dirty="0"/>
          </a:p>
        </p:txBody>
      </p:sp>
      <p:pic>
        <p:nvPicPr>
          <p:cNvPr id="7" name="Picture 6">
            <a:extLst>
              <a:ext uri="{FF2B5EF4-FFF2-40B4-BE49-F238E27FC236}">
                <a16:creationId xmlns:a16="http://schemas.microsoft.com/office/drawing/2014/main" id="{DD738123-F79D-4A3B-BF4B-A46CB2BBAF3A}"/>
              </a:ext>
            </a:extLst>
          </p:cNvPr>
          <p:cNvPicPr>
            <a:picLocks noChangeAspect="1"/>
          </p:cNvPicPr>
          <p:nvPr/>
        </p:nvPicPr>
        <p:blipFill>
          <a:blip r:embed="rId2"/>
          <a:stretch>
            <a:fillRect/>
          </a:stretch>
        </p:blipFill>
        <p:spPr>
          <a:xfrm>
            <a:off x="449389" y="2011188"/>
            <a:ext cx="4876888" cy="3472548"/>
          </a:xfrm>
          <a:prstGeom prst="rect">
            <a:avLst/>
          </a:prstGeom>
        </p:spPr>
      </p:pic>
      <p:pic>
        <p:nvPicPr>
          <p:cNvPr id="8" name="Picture 7">
            <a:extLst>
              <a:ext uri="{FF2B5EF4-FFF2-40B4-BE49-F238E27FC236}">
                <a16:creationId xmlns:a16="http://schemas.microsoft.com/office/drawing/2014/main" id="{1897EE46-FE32-48DD-A988-92271C12F8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6277" y="1322972"/>
            <a:ext cx="3143250" cy="4714875"/>
          </a:xfrm>
          <a:prstGeom prst="rect">
            <a:avLst/>
          </a:prstGeom>
        </p:spPr>
      </p:pic>
      <p:pic>
        <p:nvPicPr>
          <p:cNvPr id="9" name="Picture 8">
            <a:extLst>
              <a:ext uri="{FF2B5EF4-FFF2-40B4-BE49-F238E27FC236}">
                <a16:creationId xmlns:a16="http://schemas.microsoft.com/office/drawing/2014/main" id="{E87AD56E-CBA9-48BC-9CAD-2674136FE4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1709" y="1322972"/>
            <a:ext cx="3143251" cy="4714876"/>
          </a:xfrm>
          <a:prstGeom prst="rect">
            <a:avLst/>
          </a:prstGeom>
        </p:spPr>
      </p:pic>
    </p:spTree>
    <p:extLst>
      <p:ext uri="{BB962C8B-B14F-4D97-AF65-F5344CB8AC3E}">
        <p14:creationId xmlns:p14="http://schemas.microsoft.com/office/powerpoint/2010/main" val="172851965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BFB03F1-355C-4B59-B5DB-92FFBA465A42}"/>
              </a:ext>
            </a:extLst>
          </p:cNvPr>
          <p:cNvSpPr>
            <a:spLocks noGrp="1"/>
          </p:cNvSpPr>
          <p:nvPr>
            <p:ph type="body" sz="quarter" idx="13"/>
          </p:nvPr>
        </p:nvSpPr>
        <p:spPr/>
        <p:txBody>
          <a:bodyPr/>
          <a:lstStyle/>
          <a:p>
            <a:r>
              <a:rPr lang="en-GB" b="1" dirty="0"/>
              <a:t>Cross-sectoral</a:t>
            </a:r>
          </a:p>
          <a:p>
            <a:pPr marL="527044" lvl="1" indent="-285750">
              <a:buFont typeface="Arial" panose="020B0604020202020204" pitchFamily="34" charset="0"/>
              <a:buChar char="•"/>
            </a:pPr>
            <a:r>
              <a:rPr lang="en-GB" dirty="0">
                <a:hlinkClick r:id="rId2"/>
              </a:rPr>
              <a:t>GovStack Initiative</a:t>
            </a:r>
            <a:r>
              <a:rPr lang="en-GB" dirty="0"/>
              <a:t>: </a:t>
            </a:r>
          </a:p>
          <a:p>
            <a:pPr marL="761989" lvl="2" indent="-285750">
              <a:buFont typeface="Arial" panose="020B0604020202020204" pitchFamily="34" charset="0"/>
              <a:buChar char="•"/>
            </a:pPr>
            <a:r>
              <a:rPr lang="en-GB" dirty="0"/>
              <a:t>architecture blueprint for digital government services</a:t>
            </a:r>
          </a:p>
          <a:p>
            <a:pPr marL="527044" lvl="1" indent="-285750">
              <a:buFont typeface="Arial" panose="020B0604020202020204" pitchFamily="34" charset="0"/>
              <a:buChar char="•"/>
            </a:pPr>
            <a:r>
              <a:rPr lang="en-GB" dirty="0">
                <a:hlinkClick r:id="rId3"/>
              </a:rPr>
              <a:t>Digital Impact Alliance </a:t>
            </a:r>
            <a:r>
              <a:rPr lang="en-GB" dirty="0"/>
              <a:t>(DIAL): </a:t>
            </a:r>
          </a:p>
          <a:p>
            <a:pPr marL="761989" lvl="2" indent="-285750">
              <a:buFont typeface="Arial" panose="020B0604020202020204" pitchFamily="34" charset="0"/>
              <a:buChar char="•"/>
            </a:pPr>
            <a:r>
              <a:rPr lang="en-GB" dirty="0">
                <a:hlinkClick r:id="rId4"/>
              </a:rPr>
              <a:t>Catalogue of Digital Solutions</a:t>
            </a:r>
            <a:endParaRPr lang="en-GB" dirty="0"/>
          </a:p>
          <a:p>
            <a:pPr marL="527044" lvl="1" indent="-285750">
              <a:buFont typeface="Arial" panose="020B0604020202020204" pitchFamily="34" charset="0"/>
              <a:buChar char="•"/>
            </a:pPr>
            <a:r>
              <a:rPr lang="en-GB" dirty="0">
                <a:hlinkClick r:id="rId5"/>
              </a:rPr>
              <a:t>Digital Public Good Alliance</a:t>
            </a:r>
            <a:r>
              <a:rPr lang="en-GB" dirty="0"/>
              <a:t>:</a:t>
            </a:r>
          </a:p>
          <a:p>
            <a:pPr marL="761989" lvl="2" indent="-285750">
              <a:buFont typeface="Arial" panose="020B0604020202020204" pitchFamily="34" charset="0"/>
              <a:buChar char="•"/>
            </a:pPr>
            <a:r>
              <a:rPr lang="en-GB" dirty="0">
                <a:hlinkClick r:id="rId6"/>
              </a:rPr>
              <a:t>DPG registry</a:t>
            </a:r>
            <a:endParaRPr lang="en-GB" dirty="0"/>
          </a:p>
          <a:p>
            <a:pPr marL="761989" lvl="2" indent="-285750">
              <a:buFont typeface="Arial" panose="020B0604020202020204" pitchFamily="34" charset="0"/>
              <a:buChar char="•"/>
            </a:pPr>
            <a:endParaRPr lang="en-GB" dirty="0"/>
          </a:p>
          <a:p>
            <a:r>
              <a:rPr lang="en-GB" b="1" dirty="0"/>
              <a:t>Sector specific</a:t>
            </a:r>
          </a:p>
          <a:p>
            <a:pPr marL="527044" lvl="1" indent="-285750">
              <a:buFont typeface="Arial" panose="020B0604020202020204" pitchFamily="34" charset="0"/>
              <a:buChar char="•"/>
            </a:pPr>
            <a:r>
              <a:rPr lang="en-GB" dirty="0"/>
              <a:t>Social Protection: </a:t>
            </a:r>
            <a:r>
              <a:rPr lang="en-GB" dirty="0">
                <a:hlinkClick r:id="rId7"/>
              </a:rPr>
              <a:t>Convergence Initiative</a:t>
            </a:r>
            <a:endParaRPr lang="en-GB" dirty="0"/>
          </a:p>
          <a:p>
            <a:pPr marL="527044" lvl="1" indent="-285750">
              <a:buFont typeface="Arial" panose="020B0604020202020204" pitchFamily="34" charset="0"/>
              <a:buChar char="•"/>
            </a:pPr>
            <a:r>
              <a:rPr lang="en-GB" dirty="0"/>
              <a:t>Payments: </a:t>
            </a:r>
            <a:r>
              <a:rPr lang="en-GB" dirty="0">
                <a:hlinkClick r:id="rId8"/>
              </a:rPr>
              <a:t>OpenG2P</a:t>
            </a:r>
            <a:endParaRPr lang="en-GB" dirty="0"/>
          </a:p>
          <a:p>
            <a:pPr marL="527044" lvl="1" indent="-285750">
              <a:buFont typeface="Arial" panose="020B0604020202020204" pitchFamily="34" charset="0"/>
              <a:buChar char="•"/>
            </a:pPr>
            <a:r>
              <a:rPr lang="en-GB" dirty="0"/>
              <a:t>Agriculture …</a:t>
            </a:r>
          </a:p>
        </p:txBody>
      </p:sp>
      <p:sp>
        <p:nvSpPr>
          <p:cNvPr id="8" name="Title 7">
            <a:extLst>
              <a:ext uri="{FF2B5EF4-FFF2-40B4-BE49-F238E27FC236}">
                <a16:creationId xmlns:a16="http://schemas.microsoft.com/office/drawing/2014/main" id="{CB56058A-328D-4A5A-80E0-0B9A993ECC39}"/>
              </a:ext>
            </a:extLst>
          </p:cNvPr>
          <p:cNvSpPr>
            <a:spLocks noGrp="1"/>
          </p:cNvSpPr>
          <p:nvPr>
            <p:ph type="title"/>
          </p:nvPr>
        </p:nvSpPr>
        <p:spPr/>
        <p:txBody>
          <a:bodyPr/>
          <a:lstStyle/>
          <a:p>
            <a:r>
              <a:rPr lang="en-GB" dirty="0"/>
              <a:t>Emerging Standardisation Networks beyond Health</a:t>
            </a:r>
          </a:p>
        </p:txBody>
      </p:sp>
      <p:sp>
        <p:nvSpPr>
          <p:cNvPr id="11" name="TextBox 10">
            <a:extLst>
              <a:ext uri="{FF2B5EF4-FFF2-40B4-BE49-F238E27FC236}">
                <a16:creationId xmlns:a16="http://schemas.microsoft.com/office/drawing/2014/main" id="{95637E08-5499-44FA-A1E4-079982C320D2}"/>
              </a:ext>
            </a:extLst>
          </p:cNvPr>
          <p:cNvSpPr txBox="1"/>
          <p:nvPr/>
        </p:nvSpPr>
        <p:spPr>
          <a:xfrm>
            <a:off x="772139" y="5327430"/>
            <a:ext cx="9235462" cy="584775"/>
          </a:xfrm>
          <a:prstGeom prst="rect">
            <a:avLst/>
          </a:prstGeom>
          <a:noFill/>
        </p:spPr>
        <p:txBody>
          <a:bodyPr wrap="square" rtlCol="0">
            <a:spAutoFit/>
          </a:bodyPr>
          <a:lstStyle/>
          <a:p>
            <a:pPr algn="l"/>
            <a:r>
              <a:rPr lang="en-GB" sz="1600" dirty="0"/>
              <a:t>Disclaimer: the list is based on our (openIMIS) recent networking activities. It’s most likely not complete and might be volatile.</a:t>
            </a:r>
          </a:p>
        </p:txBody>
      </p:sp>
      <p:sp>
        <p:nvSpPr>
          <p:cNvPr id="12" name="Date Placeholder 11">
            <a:extLst>
              <a:ext uri="{FF2B5EF4-FFF2-40B4-BE49-F238E27FC236}">
                <a16:creationId xmlns:a16="http://schemas.microsoft.com/office/drawing/2014/main" id="{78F63FAC-9C12-49B4-BC3F-995B8E98C230}"/>
              </a:ext>
            </a:extLst>
          </p:cNvPr>
          <p:cNvSpPr>
            <a:spLocks noGrp="1"/>
          </p:cNvSpPr>
          <p:nvPr>
            <p:ph type="dt" sz="half" idx="11"/>
          </p:nvPr>
        </p:nvSpPr>
        <p:spPr/>
        <p:txBody>
          <a:bodyPr/>
          <a:lstStyle/>
          <a:p>
            <a:r>
              <a:rPr lang="en-US"/>
              <a:t>12/01/2022</a:t>
            </a:r>
            <a:endParaRPr lang="de-DE" dirty="0"/>
          </a:p>
        </p:txBody>
      </p:sp>
      <p:sp>
        <p:nvSpPr>
          <p:cNvPr id="13" name="Footer Placeholder 12">
            <a:extLst>
              <a:ext uri="{FF2B5EF4-FFF2-40B4-BE49-F238E27FC236}">
                <a16:creationId xmlns:a16="http://schemas.microsoft.com/office/drawing/2014/main" id="{C824BC1C-EA47-49B5-B1D1-7F97A0B40D40}"/>
              </a:ext>
            </a:extLst>
          </p:cNvPr>
          <p:cNvSpPr>
            <a:spLocks noGrp="1"/>
          </p:cNvSpPr>
          <p:nvPr>
            <p:ph type="ftr" sz="quarter" idx="10"/>
          </p:nvPr>
        </p:nvSpPr>
        <p:spPr/>
        <p:txBody>
          <a:bodyPr/>
          <a:lstStyle/>
          <a:p>
            <a:r>
              <a:rPr lang="de-DE"/>
              <a:t>U Wahser: Impact mit Informatik, Mannheimer Informatik-Kolloquium</a:t>
            </a:r>
            <a:endParaRPr lang="en-US" dirty="0"/>
          </a:p>
        </p:txBody>
      </p:sp>
      <p:sp>
        <p:nvSpPr>
          <p:cNvPr id="14" name="Slide Number Placeholder 13">
            <a:extLst>
              <a:ext uri="{FF2B5EF4-FFF2-40B4-BE49-F238E27FC236}">
                <a16:creationId xmlns:a16="http://schemas.microsoft.com/office/drawing/2014/main" id="{C2BB7FEC-8399-43FF-836C-DCEC767793E4}"/>
              </a:ext>
            </a:extLst>
          </p:cNvPr>
          <p:cNvSpPr>
            <a:spLocks noGrp="1"/>
          </p:cNvSpPr>
          <p:nvPr>
            <p:ph type="sldNum" sz="quarter" idx="12"/>
          </p:nvPr>
        </p:nvSpPr>
        <p:spPr/>
        <p:txBody>
          <a:bodyPr/>
          <a:lstStyle/>
          <a:p>
            <a:r>
              <a:rPr lang="de-DE"/>
              <a:t>Seite </a:t>
            </a:r>
            <a:fld id="{3A8B5DB7-81A8-4ED4-916B-6B23CD603687}" type="slidenum">
              <a:rPr smtClean="0"/>
              <a:pPr/>
              <a:t>28</a:t>
            </a:fld>
            <a:endParaRPr dirty="0"/>
          </a:p>
        </p:txBody>
      </p:sp>
    </p:spTree>
    <p:extLst>
      <p:ext uri="{BB962C8B-B14F-4D97-AF65-F5344CB8AC3E}">
        <p14:creationId xmlns:p14="http://schemas.microsoft.com/office/powerpoint/2010/main" val="49010260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037F62C4-2F7A-445A-9382-8D3B30168F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8085" y="1555234"/>
            <a:ext cx="7635856" cy="5136387"/>
          </a:xfrm>
          <a:prstGeom prst="rect">
            <a:avLst/>
          </a:prstGeom>
        </p:spPr>
      </p:pic>
      <p:sp>
        <p:nvSpPr>
          <p:cNvPr id="3" name="Title 2">
            <a:extLst>
              <a:ext uri="{FF2B5EF4-FFF2-40B4-BE49-F238E27FC236}">
                <a16:creationId xmlns:a16="http://schemas.microsoft.com/office/drawing/2014/main" id="{938E3B9A-6153-4B06-8C76-DC831B4493D9}"/>
              </a:ext>
            </a:extLst>
          </p:cNvPr>
          <p:cNvSpPr>
            <a:spLocks noGrp="1"/>
          </p:cNvSpPr>
          <p:nvPr>
            <p:ph type="title"/>
          </p:nvPr>
        </p:nvSpPr>
        <p:spPr/>
        <p:txBody>
          <a:bodyPr/>
          <a:lstStyle/>
          <a:p>
            <a:r>
              <a:rPr lang="en-GB" dirty="0"/>
              <a:t>Modular Strategies vs. “If you had built a metro system 50 years ago …”</a:t>
            </a:r>
          </a:p>
        </p:txBody>
      </p:sp>
      <p:sp>
        <p:nvSpPr>
          <p:cNvPr id="4" name="Footer Placeholder 3">
            <a:extLst>
              <a:ext uri="{FF2B5EF4-FFF2-40B4-BE49-F238E27FC236}">
                <a16:creationId xmlns:a16="http://schemas.microsoft.com/office/drawing/2014/main" id="{2DA3901C-9FA3-4842-9BB4-5540B45A0141}"/>
              </a:ext>
            </a:extLst>
          </p:cNvPr>
          <p:cNvSpPr>
            <a:spLocks noGrp="1"/>
          </p:cNvSpPr>
          <p:nvPr>
            <p:ph type="ftr" sz="quarter" idx="10"/>
          </p:nvPr>
        </p:nvSpPr>
        <p:spPr/>
        <p:txBody>
          <a:bodyPr/>
          <a:lstStyle/>
          <a:p>
            <a:r>
              <a:rPr lang="de-DE"/>
              <a:t>U Wahser: Impact mit Informatik, Mannheimer Informatik-Kolloquium</a:t>
            </a:r>
            <a:endParaRPr lang="en-US" dirty="0"/>
          </a:p>
        </p:txBody>
      </p:sp>
      <p:sp>
        <p:nvSpPr>
          <p:cNvPr id="5" name="Date Placeholder 4">
            <a:extLst>
              <a:ext uri="{FF2B5EF4-FFF2-40B4-BE49-F238E27FC236}">
                <a16:creationId xmlns:a16="http://schemas.microsoft.com/office/drawing/2014/main" id="{60F4D400-2D68-4575-9652-C6183B1DBC6D}"/>
              </a:ext>
            </a:extLst>
          </p:cNvPr>
          <p:cNvSpPr>
            <a:spLocks noGrp="1"/>
          </p:cNvSpPr>
          <p:nvPr>
            <p:ph type="dt" sz="half" idx="11"/>
          </p:nvPr>
        </p:nvSpPr>
        <p:spPr/>
        <p:txBody>
          <a:bodyPr/>
          <a:lstStyle/>
          <a:p>
            <a:r>
              <a:rPr lang="en-US"/>
              <a:t>12/01/2022</a:t>
            </a:r>
            <a:endParaRPr lang="de-DE" dirty="0"/>
          </a:p>
        </p:txBody>
      </p:sp>
      <p:sp>
        <p:nvSpPr>
          <p:cNvPr id="6" name="Slide Number Placeholder 5">
            <a:extLst>
              <a:ext uri="{FF2B5EF4-FFF2-40B4-BE49-F238E27FC236}">
                <a16:creationId xmlns:a16="http://schemas.microsoft.com/office/drawing/2014/main" id="{B196A4D8-6375-4FF8-AB45-75A20043915B}"/>
              </a:ext>
            </a:extLst>
          </p:cNvPr>
          <p:cNvSpPr>
            <a:spLocks noGrp="1"/>
          </p:cNvSpPr>
          <p:nvPr>
            <p:ph type="sldNum" sz="quarter" idx="12"/>
          </p:nvPr>
        </p:nvSpPr>
        <p:spPr/>
        <p:txBody>
          <a:bodyPr/>
          <a:lstStyle/>
          <a:p>
            <a:r>
              <a:rPr lang="de-DE"/>
              <a:t>Seite </a:t>
            </a:r>
            <a:fld id="{3A8B5DB7-81A8-4ED4-916B-6B23CD603687}" type="slidenum">
              <a:rPr smtClean="0"/>
              <a:pPr/>
              <a:t>29</a:t>
            </a:fld>
            <a:endParaRPr dirty="0"/>
          </a:p>
        </p:txBody>
      </p:sp>
      <p:pic>
        <p:nvPicPr>
          <p:cNvPr id="7" name="Picture 6">
            <a:extLst>
              <a:ext uri="{FF2B5EF4-FFF2-40B4-BE49-F238E27FC236}">
                <a16:creationId xmlns:a16="http://schemas.microsoft.com/office/drawing/2014/main" id="{884493FF-83C0-450E-BCF4-DC0AE69ED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3764" y="1217428"/>
            <a:ext cx="4376171" cy="2917448"/>
          </a:xfrm>
          <a:prstGeom prst="rect">
            <a:avLst/>
          </a:prstGeom>
        </p:spPr>
      </p:pic>
      <p:pic>
        <p:nvPicPr>
          <p:cNvPr id="8" name="Picture 7">
            <a:extLst>
              <a:ext uri="{FF2B5EF4-FFF2-40B4-BE49-F238E27FC236}">
                <a16:creationId xmlns:a16="http://schemas.microsoft.com/office/drawing/2014/main" id="{FE15AD17-6274-4A4C-A206-6CFB1294F4F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9755" y="3073400"/>
            <a:ext cx="4023360" cy="2934947"/>
          </a:xfrm>
          <a:prstGeom prst="rect">
            <a:avLst/>
          </a:prstGeom>
        </p:spPr>
      </p:pic>
      <p:sp>
        <p:nvSpPr>
          <p:cNvPr id="10" name="TextBox 9">
            <a:extLst>
              <a:ext uri="{FF2B5EF4-FFF2-40B4-BE49-F238E27FC236}">
                <a16:creationId xmlns:a16="http://schemas.microsoft.com/office/drawing/2014/main" id="{FA71499B-E971-4310-BCC3-D70F6FA29E16}"/>
              </a:ext>
            </a:extLst>
          </p:cNvPr>
          <p:cNvSpPr txBox="1"/>
          <p:nvPr/>
        </p:nvSpPr>
        <p:spPr>
          <a:xfrm>
            <a:off x="949286" y="6149929"/>
            <a:ext cx="2687082" cy="276999"/>
          </a:xfrm>
          <a:prstGeom prst="rect">
            <a:avLst/>
          </a:prstGeom>
          <a:noFill/>
        </p:spPr>
        <p:txBody>
          <a:bodyPr wrap="none" rtlCol="0">
            <a:spAutoFit/>
          </a:bodyPr>
          <a:lstStyle/>
          <a:p>
            <a:pPr algn="l"/>
            <a:r>
              <a:rPr lang="en-GB" sz="1200" dirty="0"/>
              <a:t>Images: Wikipedia; University of Nairobi</a:t>
            </a:r>
          </a:p>
        </p:txBody>
      </p:sp>
    </p:spTree>
    <p:extLst>
      <p:ext uri="{BB962C8B-B14F-4D97-AF65-F5344CB8AC3E}">
        <p14:creationId xmlns:p14="http://schemas.microsoft.com/office/powerpoint/2010/main" val="2274489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06A5B7A-7D03-45C5-BB8C-C31EE9812327}"/>
              </a:ext>
            </a:extLst>
          </p:cNvPr>
          <p:cNvSpPr>
            <a:spLocks noGrp="1"/>
          </p:cNvSpPr>
          <p:nvPr>
            <p:ph type="body" sz="quarter" idx="10"/>
          </p:nvPr>
        </p:nvSpPr>
        <p:spPr/>
        <p:txBody>
          <a:bodyPr/>
          <a:lstStyle/>
          <a:p>
            <a:endParaRPr lang="en-GB"/>
          </a:p>
        </p:txBody>
      </p:sp>
      <p:sp>
        <p:nvSpPr>
          <p:cNvPr id="7" name="Title 6">
            <a:extLst>
              <a:ext uri="{FF2B5EF4-FFF2-40B4-BE49-F238E27FC236}">
                <a16:creationId xmlns:a16="http://schemas.microsoft.com/office/drawing/2014/main" id="{5A3F39A5-200D-42BA-8BF3-39164321A0EB}"/>
              </a:ext>
            </a:extLst>
          </p:cNvPr>
          <p:cNvSpPr>
            <a:spLocks noGrp="1"/>
          </p:cNvSpPr>
          <p:nvPr>
            <p:ph type="title"/>
          </p:nvPr>
        </p:nvSpPr>
        <p:spPr/>
        <p:txBody>
          <a:bodyPr/>
          <a:lstStyle/>
          <a:p>
            <a:r>
              <a:rPr lang="en-GB" dirty="0"/>
              <a:t>Internationale </a:t>
            </a:r>
            <a:r>
              <a:rPr lang="en-GB" dirty="0" err="1"/>
              <a:t>Zusammenarbeit</a:t>
            </a:r>
            <a:endParaRPr lang="en-GB" dirty="0"/>
          </a:p>
        </p:txBody>
      </p:sp>
      <p:sp>
        <p:nvSpPr>
          <p:cNvPr id="5" name="Fußzeilenplatzhalter 4">
            <a:extLst>
              <a:ext uri="{FF2B5EF4-FFF2-40B4-BE49-F238E27FC236}">
                <a16:creationId xmlns:a16="http://schemas.microsoft.com/office/drawing/2014/main" id="{6F86A1A6-807F-074C-88B1-B48D1689FD94}"/>
              </a:ext>
            </a:extLst>
          </p:cNvPr>
          <p:cNvSpPr>
            <a:spLocks noGrp="1"/>
          </p:cNvSpPr>
          <p:nvPr>
            <p:ph type="ftr" sz="quarter" idx="12"/>
          </p:nvPr>
        </p:nvSpPr>
        <p:spPr/>
        <p:txBody>
          <a:bodyPr/>
          <a:lstStyle/>
          <a:p>
            <a:pPr algn="l">
              <a:defRPr/>
            </a:pPr>
            <a:r>
              <a:rPr lang="de-DE" altLang="fr-FR"/>
              <a:t>U Wahser: Impact mit Informatik, Mannheimer Informatik-Kolloquium</a:t>
            </a:r>
            <a:endParaRPr lang="fr-FR" altLang="fr-FR" dirty="0"/>
          </a:p>
        </p:txBody>
      </p:sp>
      <p:sp>
        <p:nvSpPr>
          <p:cNvPr id="9" name="Date Placeholder 8">
            <a:extLst>
              <a:ext uri="{FF2B5EF4-FFF2-40B4-BE49-F238E27FC236}">
                <a16:creationId xmlns:a16="http://schemas.microsoft.com/office/drawing/2014/main" id="{93549834-5939-45C7-A9CA-391DEA928FEB}"/>
              </a:ext>
            </a:extLst>
          </p:cNvPr>
          <p:cNvSpPr>
            <a:spLocks noGrp="1"/>
          </p:cNvSpPr>
          <p:nvPr>
            <p:ph type="dt" sz="half" idx="11"/>
          </p:nvPr>
        </p:nvSpPr>
        <p:spPr/>
        <p:txBody>
          <a:bodyPr/>
          <a:lstStyle/>
          <a:p>
            <a:r>
              <a:rPr lang="en-US"/>
              <a:t>12/01/2022</a:t>
            </a:r>
            <a:endParaRPr lang="de-DE" dirty="0"/>
          </a:p>
        </p:txBody>
      </p:sp>
      <p:sp>
        <p:nvSpPr>
          <p:cNvPr id="10" name="Slide Number Placeholder 9">
            <a:extLst>
              <a:ext uri="{FF2B5EF4-FFF2-40B4-BE49-F238E27FC236}">
                <a16:creationId xmlns:a16="http://schemas.microsoft.com/office/drawing/2014/main" id="{5F364F56-CB10-4F53-ACC3-BD68876B72B5}"/>
              </a:ext>
            </a:extLst>
          </p:cNvPr>
          <p:cNvSpPr>
            <a:spLocks noGrp="1"/>
          </p:cNvSpPr>
          <p:nvPr>
            <p:ph type="sldNum" sz="quarter" idx="13"/>
          </p:nvPr>
        </p:nvSpPr>
        <p:spPr/>
        <p:txBody>
          <a:bodyPr/>
          <a:lstStyle/>
          <a:p>
            <a:r>
              <a:rPr lang="de-DE"/>
              <a:t>Seite </a:t>
            </a:r>
            <a:fld id="{3A8B5DB7-81A8-4ED4-916B-6B23CD603687}" type="slidenum">
              <a:rPr smtClean="0"/>
              <a:pPr/>
              <a:t>3</a:t>
            </a:fld>
            <a:endParaRPr dirty="0"/>
          </a:p>
        </p:txBody>
      </p:sp>
    </p:spTree>
    <p:extLst>
      <p:ext uri="{BB962C8B-B14F-4D97-AF65-F5344CB8AC3E}">
        <p14:creationId xmlns:p14="http://schemas.microsoft.com/office/powerpoint/2010/main" val="361137484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F4F731-AC55-42CC-B1C8-DF7FA3AC4E32}"/>
              </a:ext>
            </a:extLst>
          </p:cNvPr>
          <p:cNvSpPr>
            <a:spLocks noGrp="1"/>
          </p:cNvSpPr>
          <p:nvPr>
            <p:ph type="title"/>
          </p:nvPr>
        </p:nvSpPr>
        <p:spPr/>
        <p:txBody>
          <a:bodyPr/>
          <a:lstStyle/>
          <a:p>
            <a:r>
              <a:rPr lang="en-GB" dirty="0"/>
              <a:t>Adapted Value Chain for Digital Global Goods</a:t>
            </a:r>
          </a:p>
        </p:txBody>
      </p:sp>
      <p:sp>
        <p:nvSpPr>
          <p:cNvPr id="4" name="Footer Placeholder 3">
            <a:extLst>
              <a:ext uri="{FF2B5EF4-FFF2-40B4-BE49-F238E27FC236}">
                <a16:creationId xmlns:a16="http://schemas.microsoft.com/office/drawing/2014/main" id="{E0E17733-7397-445C-80F3-CFE883ACC1EF}"/>
              </a:ext>
            </a:extLst>
          </p:cNvPr>
          <p:cNvSpPr>
            <a:spLocks noGrp="1"/>
          </p:cNvSpPr>
          <p:nvPr>
            <p:ph type="ftr" sz="quarter" idx="10"/>
          </p:nvPr>
        </p:nvSpPr>
        <p:spPr/>
        <p:txBody>
          <a:bodyPr/>
          <a:lstStyle/>
          <a:p>
            <a:r>
              <a:rPr lang="de-DE"/>
              <a:t>U Wahser: Impact mit Informatik, Mannheimer Informatik-Kolloquium</a:t>
            </a:r>
            <a:endParaRPr lang="en-US" dirty="0"/>
          </a:p>
        </p:txBody>
      </p:sp>
      <p:sp>
        <p:nvSpPr>
          <p:cNvPr id="5" name="Date Placeholder 4">
            <a:extLst>
              <a:ext uri="{FF2B5EF4-FFF2-40B4-BE49-F238E27FC236}">
                <a16:creationId xmlns:a16="http://schemas.microsoft.com/office/drawing/2014/main" id="{BC62F49C-AFC1-485B-B5A8-67C90DAB0E86}"/>
              </a:ext>
            </a:extLst>
          </p:cNvPr>
          <p:cNvSpPr>
            <a:spLocks noGrp="1"/>
          </p:cNvSpPr>
          <p:nvPr>
            <p:ph type="dt" sz="half" idx="11"/>
          </p:nvPr>
        </p:nvSpPr>
        <p:spPr/>
        <p:txBody>
          <a:bodyPr/>
          <a:lstStyle/>
          <a:p>
            <a:r>
              <a:rPr lang="en-US"/>
              <a:t>12/01/2022</a:t>
            </a:r>
            <a:endParaRPr lang="de-DE" dirty="0"/>
          </a:p>
        </p:txBody>
      </p:sp>
      <p:sp>
        <p:nvSpPr>
          <p:cNvPr id="6" name="Slide Number Placeholder 5">
            <a:extLst>
              <a:ext uri="{FF2B5EF4-FFF2-40B4-BE49-F238E27FC236}">
                <a16:creationId xmlns:a16="http://schemas.microsoft.com/office/drawing/2014/main" id="{08A5065B-2E56-4A3B-970B-30101BC89B86}"/>
              </a:ext>
            </a:extLst>
          </p:cNvPr>
          <p:cNvSpPr>
            <a:spLocks noGrp="1"/>
          </p:cNvSpPr>
          <p:nvPr>
            <p:ph type="sldNum" sz="quarter" idx="12"/>
          </p:nvPr>
        </p:nvSpPr>
        <p:spPr/>
        <p:txBody>
          <a:bodyPr/>
          <a:lstStyle/>
          <a:p>
            <a:r>
              <a:rPr lang="de-DE"/>
              <a:t>Seite </a:t>
            </a:r>
            <a:fld id="{3A8B5DB7-81A8-4ED4-916B-6B23CD603687}" type="slidenum">
              <a:rPr smtClean="0"/>
              <a:pPr/>
              <a:t>30</a:t>
            </a:fld>
            <a:endParaRPr dirty="0"/>
          </a:p>
        </p:txBody>
      </p:sp>
      <p:sp>
        <p:nvSpPr>
          <p:cNvPr id="7" name="Rectangle 6">
            <a:extLst>
              <a:ext uri="{FF2B5EF4-FFF2-40B4-BE49-F238E27FC236}">
                <a16:creationId xmlns:a16="http://schemas.microsoft.com/office/drawing/2014/main" id="{950AAB18-8D88-4EBD-9705-9FC79D5EB5C9}"/>
              </a:ext>
            </a:extLst>
          </p:cNvPr>
          <p:cNvSpPr/>
          <p:nvPr/>
        </p:nvSpPr>
        <p:spPr bwMode="auto">
          <a:xfrm>
            <a:off x="6799773" y="1546747"/>
            <a:ext cx="2160000" cy="1860151"/>
          </a:xfrm>
          <a:prstGeom prst="rect">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err="1">
              <a:ln>
                <a:noFill/>
              </a:ln>
              <a:solidFill>
                <a:schemeClr val="tx2"/>
              </a:solidFill>
              <a:effectLst/>
              <a:latin typeface="Arial" charset="0"/>
            </a:endParaRPr>
          </a:p>
        </p:txBody>
      </p:sp>
      <p:sp>
        <p:nvSpPr>
          <p:cNvPr id="8" name="Rectangle 7">
            <a:extLst>
              <a:ext uri="{FF2B5EF4-FFF2-40B4-BE49-F238E27FC236}">
                <a16:creationId xmlns:a16="http://schemas.microsoft.com/office/drawing/2014/main" id="{DD74812F-66A2-47EF-8D3B-0E2752B97BCB}"/>
              </a:ext>
            </a:extLst>
          </p:cNvPr>
          <p:cNvSpPr/>
          <p:nvPr/>
        </p:nvSpPr>
        <p:spPr bwMode="auto">
          <a:xfrm>
            <a:off x="2479776" y="1546630"/>
            <a:ext cx="2160000" cy="1851617"/>
          </a:xfrm>
          <a:prstGeom prst="rect">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err="1">
              <a:ln>
                <a:noFill/>
              </a:ln>
              <a:solidFill>
                <a:schemeClr val="tx2"/>
              </a:solidFill>
              <a:effectLst/>
              <a:latin typeface="Arial" charset="0"/>
            </a:endParaRPr>
          </a:p>
        </p:txBody>
      </p:sp>
      <p:sp>
        <p:nvSpPr>
          <p:cNvPr id="9" name="Rectangle 8">
            <a:extLst>
              <a:ext uri="{FF2B5EF4-FFF2-40B4-BE49-F238E27FC236}">
                <a16:creationId xmlns:a16="http://schemas.microsoft.com/office/drawing/2014/main" id="{8B51B95D-90DE-4A43-96C6-B6B25C207383}"/>
              </a:ext>
            </a:extLst>
          </p:cNvPr>
          <p:cNvSpPr/>
          <p:nvPr/>
        </p:nvSpPr>
        <p:spPr bwMode="auto">
          <a:xfrm>
            <a:off x="4639776" y="1534708"/>
            <a:ext cx="2160000" cy="1872073"/>
          </a:xfrm>
          <a:prstGeom prst="rect">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err="1">
              <a:ln>
                <a:noFill/>
              </a:ln>
              <a:solidFill>
                <a:schemeClr val="tx2"/>
              </a:solidFill>
              <a:effectLst/>
              <a:latin typeface="Arial" charset="0"/>
            </a:endParaRPr>
          </a:p>
        </p:txBody>
      </p:sp>
      <p:sp>
        <p:nvSpPr>
          <p:cNvPr id="10" name="Rectangle 9">
            <a:extLst>
              <a:ext uri="{FF2B5EF4-FFF2-40B4-BE49-F238E27FC236}">
                <a16:creationId xmlns:a16="http://schemas.microsoft.com/office/drawing/2014/main" id="{BC0EB26E-F086-413C-9886-CDD927E93873}"/>
              </a:ext>
            </a:extLst>
          </p:cNvPr>
          <p:cNvSpPr/>
          <p:nvPr/>
        </p:nvSpPr>
        <p:spPr bwMode="auto">
          <a:xfrm>
            <a:off x="6809946" y="3390626"/>
            <a:ext cx="2154618" cy="1840569"/>
          </a:xfrm>
          <a:prstGeom prst="rect">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r>
              <a:rPr lang="en-GB" sz="1800" b="0" dirty="0">
                <a:solidFill>
                  <a:schemeClr val="bg1"/>
                </a:solidFill>
              </a:rPr>
              <a:t>Operation</a:t>
            </a:r>
          </a:p>
        </p:txBody>
      </p:sp>
      <p:sp>
        <p:nvSpPr>
          <p:cNvPr id="11" name="Rectangle 10">
            <a:extLst>
              <a:ext uri="{FF2B5EF4-FFF2-40B4-BE49-F238E27FC236}">
                <a16:creationId xmlns:a16="http://schemas.microsoft.com/office/drawing/2014/main" id="{1A690B61-49EB-41AC-BCEF-B8D47B2882D4}"/>
              </a:ext>
            </a:extLst>
          </p:cNvPr>
          <p:cNvSpPr/>
          <p:nvPr/>
        </p:nvSpPr>
        <p:spPr bwMode="auto">
          <a:xfrm>
            <a:off x="2479779" y="3032411"/>
            <a:ext cx="6479994" cy="360000"/>
          </a:xfrm>
          <a:prstGeom prst="rect">
            <a:avLst/>
          </a:prstGeom>
          <a:solidFill>
            <a:schemeClr val="bg2">
              <a:alpha val="80000"/>
            </a:schemeClr>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b="0" dirty="0">
                <a:solidFill>
                  <a:schemeClr val="tx1"/>
                </a:solidFill>
                <a:highlight>
                  <a:srgbClr val="E6E6E6"/>
                </a:highlight>
              </a:rPr>
              <a:t>Technical Platforms</a:t>
            </a:r>
          </a:p>
        </p:txBody>
      </p:sp>
      <p:sp>
        <p:nvSpPr>
          <p:cNvPr id="12" name="Rectangle 11">
            <a:extLst>
              <a:ext uri="{FF2B5EF4-FFF2-40B4-BE49-F238E27FC236}">
                <a16:creationId xmlns:a16="http://schemas.microsoft.com/office/drawing/2014/main" id="{6858EA94-6B20-42E4-8862-51DDEFC4D88D}"/>
              </a:ext>
            </a:extLst>
          </p:cNvPr>
          <p:cNvSpPr/>
          <p:nvPr/>
        </p:nvSpPr>
        <p:spPr bwMode="auto">
          <a:xfrm>
            <a:off x="2479779" y="2660995"/>
            <a:ext cx="6479994" cy="360000"/>
          </a:xfrm>
          <a:prstGeom prst="rect">
            <a:avLst/>
          </a:prstGeom>
          <a:solidFill>
            <a:schemeClr val="bg2">
              <a:alpha val="80000"/>
            </a:schemeClr>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highlight>
                  <a:srgbClr val="E6E6E6"/>
                </a:highlight>
                <a:latin typeface="Arial" charset="0"/>
              </a:rPr>
              <a:t>Networking, Advocacy &amp; Public Relations </a:t>
            </a:r>
          </a:p>
        </p:txBody>
      </p:sp>
      <p:sp>
        <p:nvSpPr>
          <p:cNvPr id="13" name="Rectangle 12">
            <a:extLst>
              <a:ext uri="{FF2B5EF4-FFF2-40B4-BE49-F238E27FC236}">
                <a16:creationId xmlns:a16="http://schemas.microsoft.com/office/drawing/2014/main" id="{C8C31D04-9652-44CB-AC22-66CBA9802E0C}"/>
              </a:ext>
            </a:extLst>
          </p:cNvPr>
          <p:cNvSpPr/>
          <p:nvPr/>
        </p:nvSpPr>
        <p:spPr bwMode="auto">
          <a:xfrm>
            <a:off x="2479778" y="2289579"/>
            <a:ext cx="6479994" cy="360000"/>
          </a:xfrm>
          <a:prstGeom prst="rect">
            <a:avLst/>
          </a:prstGeom>
          <a:solidFill>
            <a:schemeClr val="bg2">
              <a:alpha val="80000"/>
            </a:schemeClr>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b="0" dirty="0">
                <a:solidFill>
                  <a:schemeClr val="tx1"/>
                </a:solidFill>
                <a:highlight>
                  <a:srgbClr val="E6E6E6"/>
                </a:highlight>
              </a:rPr>
              <a:t>Capacity Building &amp; Service</a:t>
            </a:r>
          </a:p>
        </p:txBody>
      </p:sp>
      <p:sp>
        <p:nvSpPr>
          <p:cNvPr id="14" name="Rectangle 13">
            <a:extLst>
              <a:ext uri="{FF2B5EF4-FFF2-40B4-BE49-F238E27FC236}">
                <a16:creationId xmlns:a16="http://schemas.microsoft.com/office/drawing/2014/main" id="{8FF3AE57-0A18-4AC8-A6F7-A38AAD27A33F}"/>
              </a:ext>
            </a:extLst>
          </p:cNvPr>
          <p:cNvSpPr/>
          <p:nvPr/>
        </p:nvSpPr>
        <p:spPr bwMode="auto">
          <a:xfrm>
            <a:off x="2479776" y="1917398"/>
            <a:ext cx="6479996" cy="360000"/>
          </a:xfrm>
          <a:prstGeom prst="rect">
            <a:avLst/>
          </a:prstGeom>
          <a:solidFill>
            <a:schemeClr val="bg2">
              <a:alpha val="80000"/>
            </a:schemeClr>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b="0" dirty="0">
                <a:solidFill>
                  <a:schemeClr val="tx1"/>
                </a:solidFill>
                <a:highlight>
                  <a:srgbClr val="E6E6E6"/>
                </a:highlight>
              </a:rPr>
              <a:t>Fundraising</a:t>
            </a:r>
          </a:p>
        </p:txBody>
      </p:sp>
      <p:sp>
        <p:nvSpPr>
          <p:cNvPr id="15" name="Rectangle 14">
            <a:extLst>
              <a:ext uri="{FF2B5EF4-FFF2-40B4-BE49-F238E27FC236}">
                <a16:creationId xmlns:a16="http://schemas.microsoft.com/office/drawing/2014/main" id="{BADC7FAA-7B3D-4294-BA8E-A020EB44B596}"/>
              </a:ext>
            </a:extLst>
          </p:cNvPr>
          <p:cNvSpPr/>
          <p:nvPr/>
        </p:nvSpPr>
        <p:spPr bwMode="auto">
          <a:xfrm>
            <a:off x="2479779" y="1546747"/>
            <a:ext cx="6479997" cy="360000"/>
          </a:xfrm>
          <a:prstGeom prst="rect">
            <a:avLst/>
          </a:prstGeom>
          <a:solidFill>
            <a:schemeClr val="bg2">
              <a:alpha val="80000"/>
            </a:schemeClr>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b="0" dirty="0">
                <a:solidFill>
                  <a:schemeClr val="tx1"/>
                </a:solidFill>
                <a:highlight>
                  <a:srgbClr val="E6E6E6"/>
                </a:highlight>
              </a:rPr>
              <a:t>Community Management</a:t>
            </a:r>
          </a:p>
        </p:txBody>
      </p:sp>
      <p:sp>
        <p:nvSpPr>
          <p:cNvPr id="16" name="Arrow: Pentagon 15">
            <a:extLst>
              <a:ext uri="{FF2B5EF4-FFF2-40B4-BE49-F238E27FC236}">
                <a16:creationId xmlns:a16="http://schemas.microsoft.com/office/drawing/2014/main" id="{78A3A445-EB2D-4554-8A7F-855085F300D0}"/>
              </a:ext>
            </a:extLst>
          </p:cNvPr>
          <p:cNvSpPr/>
          <p:nvPr/>
        </p:nvSpPr>
        <p:spPr bwMode="auto">
          <a:xfrm>
            <a:off x="4644564" y="3395724"/>
            <a:ext cx="2515209" cy="1835472"/>
          </a:xfrm>
          <a:prstGeom prst="homePlate">
            <a:avLst>
              <a:gd name="adj" fmla="val 19629"/>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sz="1800" b="0" dirty="0">
                <a:solidFill>
                  <a:schemeClr val="bg1"/>
                </a:solidFill>
              </a:rPr>
              <a:t>Implementation</a:t>
            </a:r>
          </a:p>
        </p:txBody>
      </p:sp>
      <p:sp>
        <p:nvSpPr>
          <p:cNvPr id="17" name="Arrow: Pentagon 16">
            <a:extLst>
              <a:ext uri="{FF2B5EF4-FFF2-40B4-BE49-F238E27FC236}">
                <a16:creationId xmlns:a16="http://schemas.microsoft.com/office/drawing/2014/main" id="{882B6583-9AB9-4602-B7B5-A005B7214651}"/>
              </a:ext>
            </a:extLst>
          </p:cNvPr>
          <p:cNvSpPr/>
          <p:nvPr/>
        </p:nvSpPr>
        <p:spPr bwMode="auto">
          <a:xfrm>
            <a:off x="2479776" y="3395724"/>
            <a:ext cx="2520000" cy="1835472"/>
          </a:xfrm>
          <a:prstGeom prst="homePlate">
            <a:avLst>
              <a:gd name="adj" fmla="val 20320"/>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r"/>
            <a:r>
              <a:rPr lang="en-GB" sz="1800" b="0" dirty="0">
                <a:solidFill>
                  <a:schemeClr val="bg1"/>
                </a:solidFill>
              </a:rPr>
              <a:t>Development</a:t>
            </a:r>
          </a:p>
        </p:txBody>
      </p:sp>
      <p:sp>
        <p:nvSpPr>
          <p:cNvPr id="18" name="Arrow: Chevron 17">
            <a:extLst>
              <a:ext uri="{FF2B5EF4-FFF2-40B4-BE49-F238E27FC236}">
                <a16:creationId xmlns:a16="http://schemas.microsoft.com/office/drawing/2014/main" id="{65EC6216-419B-4232-ABB3-E77CD6475646}"/>
              </a:ext>
            </a:extLst>
          </p:cNvPr>
          <p:cNvSpPr/>
          <p:nvPr/>
        </p:nvSpPr>
        <p:spPr bwMode="auto">
          <a:xfrm>
            <a:off x="8374967" y="1534709"/>
            <a:ext cx="1199534" cy="3696485"/>
          </a:xfrm>
          <a:prstGeom prst="chevron">
            <a:avLst>
              <a:gd name="adj" fmla="val 41527"/>
            </a:avLst>
          </a:prstGeom>
          <a:solidFill>
            <a:schemeClr val="accent3"/>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1800" b="0" dirty="0" err="1">
              <a:solidFill>
                <a:schemeClr val="tx2"/>
              </a:solidFill>
            </a:endParaRPr>
          </a:p>
        </p:txBody>
      </p:sp>
      <p:sp>
        <p:nvSpPr>
          <p:cNvPr id="19" name="TextBox 18">
            <a:extLst>
              <a:ext uri="{FF2B5EF4-FFF2-40B4-BE49-F238E27FC236}">
                <a16:creationId xmlns:a16="http://schemas.microsoft.com/office/drawing/2014/main" id="{132C2F92-E6EF-45EF-8F03-24EF3FC90F7C}"/>
              </a:ext>
            </a:extLst>
          </p:cNvPr>
          <p:cNvSpPr txBox="1"/>
          <p:nvPr/>
        </p:nvSpPr>
        <p:spPr>
          <a:xfrm rot="4546075">
            <a:off x="8470717" y="2258775"/>
            <a:ext cx="968535" cy="400110"/>
          </a:xfrm>
          <a:prstGeom prst="rect">
            <a:avLst/>
          </a:prstGeom>
          <a:noFill/>
        </p:spPr>
        <p:txBody>
          <a:bodyPr wrap="none" rtlCol="0">
            <a:spAutoFit/>
          </a:bodyPr>
          <a:lstStyle/>
          <a:p>
            <a:r>
              <a:rPr lang="en-GB" sz="2000" b="0" dirty="0">
                <a:solidFill>
                  <a:schemeClr val="tx2"/>
                </a:solidFill>
              </a:rPr>
              <a:t>Margin</a:t>
            </a:r>
          </a:p>
        </p:txBody>
      </p:sp>
      <p:sp>
        <p:nvSpPr>
          <p:cNvPr id="20" name="&quot;Not Allowed&quot; Symbol 19">
            <a:extLst>
              <a:ext uri="{FF2B5EF4-FFF2-40B4-BE49-F238E27FC236}">
                <a16:creationId xmlns:a16="http://schemas.microsoft.com/office/drawing/2014/main" id="{549F4A95-CB0A-4ED4-86A6-67DD70FBA95F}"/>
              </a:ext>
            </a:extLst>
          </p:cNvPr>
          <p:cNvSpPr/>
          <p:nvPr/>
        </p:nvSpPr>
        <p:spPr bwMode="auto">
          <a:xfrm>
            <a:off x="8642012" y="2161420"/>
            <a:ext cx="622300" cy="616317"/>
          </a:xfrm>
          <a:prstGeom prst="noSmoking">
            <a:avLst>
              <a:gd name="adj" fmla="val 10454"/>
            </a:avLst>
          </a:prstGeom>
          <a:solidFill>
            <a:schemeClr val="accent1">
              <a:lumMod val="60000"/>
              <a:lumOff val="4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err="1">
              <a:ln>
                <a:noFill/>
              </a:ln>
              <a:solidFill>
                <a:schemeClr val="tx2"/>
              </a:solidFill>
              <a:effectLst/>
              <a:latin typeface="Arial" charset="0"/>
            </a:endParaRPr>
          </a:p>
        </p:txBody>
      </p:sp>
      <p:sp>
        <p:nvSpPr>
          <p:cNvPr id="21" name="TextBox 20">
            <a:extLst>
              <a:ext uri="{FF2B5EF4-FFF2-40B4-BE49-F238E27FC236}">
                <a16:creationId xmlns:a16="http://schemas.microsoft.com/office/drawing/2014/main" id="{7AC75EF1-5A22-47D1-AF07-BC1310B34FB2}"/>
              </a:ext>
            </a:extLst>
          </p:cNvPr>
          <p:cNvSpPr txBox="1"/>
          <p:nvPr/>
        </p:nvSpPr>
        <p:spPr>
          <a:xfrm rot="6307334">
            <a:off x="8505807" y="4007238"/>
            <a:ext cx="952505" cy="400110"/>
          </a:xfrm>
          <a:prstGeom prst="rect">
            <a:avLst/>
          </a:prstGeom>
          <a:noFill/>
        </p:spPr>
        <p:txBody>
          <a:bodyPr wrap="none" rtlCol="0">
            <a:spAutoFit/>
          </a:bodyPr>
          <a:lstStyle/>
          <a:p>
            <a:r>
              <a:rPr lang="en-GB" sz="2000" b="0" dirty="0">
                <a:solidFill>
                  <a:schemeClr val="tx2"/>
                </a:solidFill>
              </a:rPr>
              <a:t>Impact</a:t>
            </a:r>
          </a:p>
        </p:txBody>
      </p:sp>
      <p:sp>
        <p:nvSpPr>
          <p:cNvPr id="22" name="Left Brace 21">
            <a:extLst>
              <a:ext uri="{FF2B5EF4-FFF2-40B4-BE49-F238E27FC236}">
                <a16:creationId xmlns:a16="http://schemas.microsoft.com/office/drawing/2014/main" id="{57230FA2-005B-4966-8182-3096A17993C0}"/>
              </a:ext>
            </a:extLst>
          </p:cNvPr>
          <p:cNvSpPr/>
          <p:nvPr/>
        </p:nvSpPr>
        <p:spPr bwMode="auto">
          <a:xfrm>
            <a:off x="2089730" y="1546630"/>
            <a:ext cx="379876" cy="1851617"/>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200" b="1" i="0" u="none" strike="noStrike" cap="none" normalizeH="0" baseline="0">
              <a:ln>
                <a:noFill/>
              </a:ln>
              <a:solidFill>
                <a:srgbClr val="999999"/>
              </a:solidFill>
              <a:effectLst/>
              <a:latin typeface="Arial" charset="0"/>
            </a:endParaRPr>
          </a:p>
        </p:txBody>
      </p:sp>
      <p:sp>
        <p:nvSpPr>
          <p:cNvPr id="23" name="TextBox 22">
            <a:extLst>
              <a:ext uri="{FF2B5EF4-FFF2-40B4-BE49-F238E27FC236}">
                <a16:creationId xmlns:a16="http://schemas.microsoft.com/office/drawing/2014/main" id="{F908CEB1-AE9A-4FEC-B1C9-FD8D04DDFE59}"/>
              </a:ext>
            </a:extLst>
          </p:cNvPr>
          <p:cNvSpPr txBox="1"/>
          <p:nvPr/>
        </p:nvSpPr>
        <p:spPr>
          <a:xfrm>
            <a:off x="673100" y="2097398"/>
            <a:ext cx="1261884" cy="646331"/>
          </a:xfrm>
          <a:prstGeom prst="rect">
            <a:avLst/>
          </a:prstGeom>
          <a:noFill/>
        </p:spPr>
        <p:txBody>
          <a:bodyPr wrap="none" rtlCol="0">
            <a:spAutoFit/>
          </a:bodyPr>
          <a:lstStyle/>
          <a:p>
            <a:pPr algn="ctr"/>
            <a:r>
              <a:rPr lang="en-GB" sz="1800" b="0" dirty="0">
                <a:solidFill>
                  <a:schemeClr val="tx2"/>
                </a:solidFill>
              </a:rPr>
              <a:t>Support</a:t>
            </a:r>
            <a:br>
              <a:rPr lang="en-GB" sz="1800" b="0" dirty="0">
                <a:solidFill>
                  <a:schemeClr val="tx2"/>
                </a:solidFill>
              </a:rPr>
            </a:br>
            <a:r>
              <a:rPr lang="en-GB" sz="1800" b="0" dirty="0">
                <a:solidFill>
                  <a:schemeClr val="tx2"/>
                </a:solidFill>
              </a:rPr>
              <a:t>Processes</a:t>
            </a:r>
          </a:p>
        </p:txBody>
      </p:sp>
      <p:sp>
        <p:nvSpPr>
          <p:cNvPr id="24" name="Left Brace 23">
            <a:extLst>
              <a:ext uri="{FF2B5EF4-FFF2-40B4-BE49-F238E27FC236}">
                <a16:creationId xmlns:a16="http://schemas.microsoft.com/office/drawing/2014/main" id="{31335FCD-A1C1-4F00-8140-F29BEF0908E7}"/>
              </a:ext>
            </a:extLst>
          </p:cNvPr>
          <p:cNvSpPr/>
          <p:nvPr/>
        </p:nvSpPr>
        <p:spPr bwMode="auto">
          <a:xfrm rot="16200000">
            <a:off x="5232350" y="2468451"/>
            <a:ext cx="379876" cy="5905362"/>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200" b="1" i="0" u="none" strike="noStrike" cap="none" normalizeH="0" baseline="0">
              <a:ln>
                <a:noFill/>
              </a:ln>
              <a:solidFill>
                <a:srgbClr val="999999"/>
              </a:solidFill>
              <a:effectLst/>
              <a:latin typeface="Arial" charset="0"/>
            </a:endParaRPr>
          </a:p>
        </p:txBody>
      </p:sp>
      <p:sp>
        <p:nvSpPr>
          <p:cNvPr id="25" name="TextBox 24">
            <a:extLst>
              <a:ext uri="{FF2B5EF4-FFF2-40B4-BE49-F238E27FC236}">
                <a16:creationId xmlns:a16="http://schemas.microsoft.com/office/drawing/2014/main" id="{42423C4C-EC3C-4BD6-AD9B-F39630A0D184}"/>
              </a:ext>
            </a:extLst>
          </p:cNvPr>
          <p:cNvSpPr txBox="1"/>
          <p:nvPr/>
        </p:nvSpPr>
        <p:spPr>
          <a:xfrm>
            <a:off x="2469605" y="5565132"/>
            <a:ext cx="5905361" cy="369332"/>
          </a:xfrm>
          <a:prstGeom prst="rect">
            <a:avLst/>
          </a:prstGeom>
          <a:noFill/>
        </p:spPr>
        <p:txBody>
          <a:bodyPr wrap="square" rtlCol="0">
            <a:spAutoFit/>
          </a:bodyPr>
          <a:lstStyle/>
          <a:p>
            <a:pPr algn="ctr"/>
            <a:r>
              <a:rPr lang="en-GB" sz="1800" b="0" dirty="0">
                <a:solidFill>
                  <a:schemeClr val="tx2"/>
                </a:solidFill>
              </a:rPr>
              <a:t>Core Processes</a:t>
            </a:r>
          </a:p>
        </p:txBody>
      </p:sp>
      <p:sp>
        <p:nvSpPr>
          <p:cNvPr id="26" name="TextBox 25">
            <a:extLst>
              <a:ext uri="{FF2B5EF4-FFF2-40B4-BE49-F238E27FC236}">
                <a16:creationId xmlns:a16="http://schemas.microsoft.com/office/drawing/2014/main" id="{D69DF8F9-281C-47CB-8533-8961CB2A5366}"/>
              </a:ext>
            </a:extLst>
          </p:cNvPr>
          <p:cNvSpPr txBox="1"/>
          <p:nvPr/>
        </p:nvSpPr>
        <p:spPr>
          <a:xfrm>
            <a:off x="7430324" y="5615801"/>
            <a:ext cx="4283609" cy="369332"/>
          </a:xfrm>
          <a:prstGeom prst="rect">
            <a:avLst/>
          </a:prstGeom>
          <a:noFill/>
        </p:spPr>
        <p:txBody>
          <a:bodyPr wrap="none" rtlCol="0">
            <a:spAutoFit/>
          </a:bodyPr>
          <a:lstStyle/>
          <a:p>
            <a:r>
              <a:rPr lang="en-GB" sz="1800" b="0" dirty="0">
                <a:solidFill>
                  <a:schemeClr val="tx2"/>
                </a:solidFill>
              </a:rPr>
              <a:t>So, where is the margin coming from</a:t>
            </a:r>
            <a:r>
              <a:rPr lang="en-GB" dirty="0">
                <a:solidFill>
                  <a:schemeClr val="tx2"/>
                </a:solidFill>
              </a:rPr>
              <a:t>, then</a:t>
            </a:r>
            <a:r>
              <a:rPr lang="en-GB" sz="1800" b="0" dirty="0">
                <a:solidFill>
                  <a:schemeClr val="tx2"/>
                </a:solidFill>
              </a:rPr>
              <a:t>?</a:t>
            </a:r>
          </a:p>
        </p:txBody>
      </p:sp>
    </p:spTree>
    <p:extLst>
      <p:ext uri="{BB962C8B-B14F-4D97-AF65-F5344CB8AC3E}">
        <p14:creationId xmlns:p14="http://schemas.microsoft.com/office/powerpoint/2010/main" val="251598744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7E212A-79EF-4EEA-8A61-ABF52C45EFF3}"/>
              </a:ext>
            </a:extLst>
          </p:cNvPr>
          <p:cNvSpPr>
            <a:spLocks noGrp="1"/>
          </p:cNvSpPr>
          <p:nvPr>
            <p:ph type="title"/>
          </p:nvPr>
        </p:nvSpPr>
        <p:spPr/>
        <p:txBody>
          <a:bodyPr/>
          <a:lstStyle/>
          <a:p>
            <a:r>
              <a:rPr lang="en-GB" dirty="0"/>
              <a:t>Next Big Thing: Sustainable Business Models for DPGs</a:t>
            </a:r>
          </a:p>
        </p:txBody>
      </p:sp>
      <p:sp>
        <p:nvSpPr>
          <p:cNvPr id="4" name="Footer Placeholder 3">
            <a:extLst>
              <a:ext uri="{FF2B5EF4-FFF2-40B4-BE49-F238E27FC236}">
                <a16:creationId xmlns:a16="http://schemas.microsoft.com/office/drawing/2014/main" id="{E6E7D13E-8E14-4261-B9AD-CFD191B5B7C5}"/>
              </a:ext>
            </a:extLst>
          </p:cNvPr>
          <p:cNvSpPr>
            <a:spLocks noGrp="1"/>
          </p:cNvSpPr>
          <p:nvPr>
            <p:ph type="ftr" sz="quarter" idx="10"/>
          </p:nvPr>
        </p:nvSpPr>
        <p:spPr/>
        <p:txBody>
          <a:bodyPr/>
          <a:lstStyle/>
          <a:p>
            <a:r>
              <a:rPr lang="de-DE"/>
              <a:t>U Wahser: Impact mit Informatik, Mannheimer Informatik-Kolloquium</a:t>
            </a:r>
            <a:endParaRPr lang="en-US" dirty="0"/>
          </a:p>
        </p:txBody>
      </p:sp>
      <p:sp>
        <p:nvSpPr>
          <p:cNvPr id="5" name="Date Placeholder 4">
            <a:extLst>
              <a:ext uri="{FF2B5EF4-FFF2-40B4-BE49-F238E27FC236}">
                <a16:creationId xmlns:a16="http://schemas.microsoft.com/office/drawing/2014/main" id="{A784AB71-9A1B-48F1-BF01-035303F5F3BD}"/>
              </a:ext>
            </a:extLst>
          </p:cNvPr>
          <p:cNvSpPr>
            <a:spLocks noGrp="1"/>
          </p:cNvSpPr>
          <p:nvPr>
            <p:ph type="dt" sz="half" idx="11"/>
          </p:nvPr>
        </p:nvSpPr>
        <p:spPr/>
        <p:txBody>
          <a:bodyPr/>
          <a:lstStyle/>
          <a:p>
            <a:r>
              <a:rPr lang="en-US"/>
              <a:t>12/01/2022</a:t>
            </a:r>
            <a:endParaRPr lang="de-DE" dirty="0"/>
          </a:p>
        </p:txBody>
      </p:sp>
      <p:sp>
        <p:nvSpPr>
          <p:cNvPr id="6" name="Slide Number Placeholder 5">
            <a:extLst>
              <a:ext uri="{FF2B5EF4-FFF2-40B4-BE49-F238E27FC236}">
                <a16:creationId xmlns:a16="http://schemas.microsoft.com/office/drawing/2014/main" id="{F7BC9617-593E-4375-954B-6DF4FF41F509}"/>
              </a:ext>
            </a:extLst>
          </p:cNvPr>
          <p:cNvSpPr>
            <a:spLocks noGrp="1"/>
          </p:cNvSpPr>
          <p:nvPr>
            <p:ph type="sldNum" sz="quarter" idx="12"/>
          </p:nvPr>
        </p:nvSpPr>
        <p:spPr/>
        <p:txBody>
          <a:bodyPr/>
          <a:lstStyle/>
          <a:p>
            <a:r>
              <a:rPr lang="de-DE"/>
              <a:t>Seite </a:t>
            </a:r>
            <a:fld id="{3A8B5DB7-81A8-4ED4-916B-6B23CD603687}" type="slidenum">
              <a:rPr smtClean="0"/>
              <a:pPr/>
              <a:t>31</a:t>
            </a:fld>
            <a:endParaRPr dirty="0"/>
          </a:p>
        </p:txBody>
      </p:sp>
      <p:graphicFrame>
        <p:nvGraphicFramePr>
          <p:cNvPr id="7" name="Content Placeholder 4">
            <a:extLst>
              <a:ext uri="{FF2B5EF4-FFF2-40B4-BE49-F238E27FC236}">
                <a16:creationId xmlns:a16="http://schemas.microsoft.com/office/drawing/2014/main" id="{BDF2FD8E-C10D-4496-A02B-C2A269349D07}"/>
              </a:ext>
            </a:extLst>
          </p:cNvPr>
          <p:cNvGraphicFramePr>
            <a:graphicFrameLocks/>
          </p:cNvGraphicFramePr>
          <p:nvPr>
            <p:extLst>
              <p:ext uri="{D42A27DB-BD31-4B8C-83A1-F6EECF244321}">
                <p14:modId xmlns:p14="http://schemas.microsoft.com/office/powerpoint/2010/main" val="172395313"/>
              </p:ext>
            </p:extLst>
          </p:nvPr>
        </p:nvGraphicFramePr>
        <p:xfrm>
          <a:off x="912000" y="1609667"/>
          <a:ext cx="10368000" cy="4104002"/>
        </p:xfrm>
        <a:graphic>
          <a:graphicData uri="http://schemas.openxmlformats.org/drawingml/2006/table">
            <a:tbl>
              <a:tblPr firstRow="1">
                <a:tableStyleId>{5C22544A-7EE6-4342-B048-85BDC9FD1C3A}</a:tableStyleId>
              </a:tblPr>
              <a:tblGrid>
                <a:gridCol w="2957007">
                  <a:extLst>
                    <a:ext uri="{9D8B030D-6E8A-4147-A177-3AD203B41FA5}">
                      <a16:colId xmlns:a16="http://schemas.microsoft.com/office/drawing/2014/main" val="20000"/>
                    </a:ext>
                  </a:extLst>
                </a:gridCol>
                <a:gridCol w="2476492">
                  <a:extLst>
                    <a:ext uri="{9D8B030D-6E8A-4147-A177-3AD203B41FA5}">
                      <a16:colId xmlns:a16="http://schemas.microsoft.com/office/drawing/2014/main" val="20001"/>
                    </a:ext>
                  </a:extLst>
                </a:gridCol>
                <a:gridCol w="2513454">
                  <a:extLst>
                    <a:ext uri="{9D8B030D-6E8A-4147-A177-3AD203B41FA5}">
                      <a16:colId xmlns:a16="http://schemas.microsoft.com/office/drawing/2014/main" val="20002"/>
                    </a:ext>
                  </a:extLst>
                </a:gridCol>
                <a:gridCol w="2421047">
                  <a:extLst>
                    <a:ext uri="{9D8B030D-6E8A-4147-A177-3AD203B41FA5}">
                      <a16:colId xmlns:a16="http://schemas.microsoft.com/office/drawing/2014/main" val="20003"/>
                    </a:ext>
                  </a:extLst>
                </a:gridCol>
              </a:tblGrid>
              <a:tr h="800405">
                <a:tc>
                  <a:txBody>
                    <a:bodyPr/>
                    <a:lstStyle/>
                    <a:p>
                      <a:pPr algn="ctr"/>
                      <a:endParaRPr lang="en-GB"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defTabSz="914400" rtl="0" eaLnBrk="1" latinLnBrk="0" hangingPunct="1"/>
                      <a:r>
                        <a:rPr lang="en-GB" sz="1800" b="1" kern="1200" dirty="0">
                          <a:solidFill>
                            <a:schemeClr val="bg1"/>
                          </a:solidFill>
                          <a:latin typeface="+mn-lt"/>
                          <a:ea typeface="+mn-ea"/>
                          <a:cs typeface="+mn-cs"/>
                        </a:rPr>
                        <a:t>Developer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defTabSz="914400" rtl="0" eaLnBrk="1" latinLnBrk="0" hangingPunct="1"/>
                      <a:r>
                        <a:rPr lang="en-GB" sz="1800" b="1" kern="1200" dirty="0">
                          <a:solidFill>
                            <a:schemeClr val="accent3"/>
                          </a:solidFill>
                          <a:latin typeface="+mn-lt"/>
                          <a:ea typeface="+mn-ea"/>
                          <a:cs typeface="+mn-cs"/>
                        </a:rPr>
                        <a:t>Implementer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defTabSz="914400" rtl="0" eaLnBrk="1" latinLnBrk="0" hangingPunct="1"/>
                      <a:r>
                        <a:rPr lang="en-GB" sz="1800" b="1" kern="1200" dirty="0">
                          <a:solidFill>
                            <a:schemeClr val="bg1"/>
                          </a:solidFill>
                          <a:latin typeface="+mn-lt"/>
                          <a:ea typeface="+mn-ea"/>
                          <a:cs typeface="+mn-cs"/>
                        </a:rPr>
                        <a:t>User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648096">
                <a:tc>
                  <a:txBody>
                    <a:bodyPr/>
                    <a:lstStyle/>
                    <a:p>
                      <a:pPr algn="ctr"/>
                      <a:r>
                        <a:rPr lang="en-GB" b="1" dirty="0">
                          <a:solidFill>
                            <a:schemeClr val="bg1"/>
                          </a:solidFill>
                        </a:rPr>
                        <a:t>Organization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48096">
                <a:tc>
                  <a:txBody>
                    <a:bodyPr/>
                    <a:lstStyle/>
                    <a:p>
                      <a:pPr algn="ctr"/>
                      <a:r>
                        <a:rPr lang="en-GB" b="1" dirty="0">
                          <a:solidFill>
                            <a:schemeClr val="bg1"/>
                          </a:solidFill>
                        </a:rPr>
                        <a:t>Business Domain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48096">
                <a:tc>
                  <a:txBody>
                    <a:bodyPr/>
                    <a:lstStyle/>
                    <a:p>
                      <a:pPr algn="ctr"/>
                      <a:r>
                        <a:rPr lang="en-GB" b="1" dirty="0">
                          <a:solidFill>
                            <a:schemeClr val="bg1"/>
                          </a:solidFill>
                        </a:rPr>
                        <a:t>Sector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11213">
                <a:tc>
                  <a:txBody>
                    <a:bodyPr/>
                    <a:lstStyle/>
                    <a:p>
                      <a:pPr algn="ctr"/>
                      <a:r>
                        <a:rPr lang="en-GB" b="1" dirty="0">
                          <a:solidFill>
                            <a:schemeClr val="bg1"/>
                          </a:solidFill>
                        </a:rPr>
                        <a:t>Type</a:t>
                      </a:r>
                      <a:r>
                        <a:rPr lang="en-GB" b="1" baseline="0" dirty="0">
                          <a:solidFill>
                            <a:schemeClr val="bg1"/>
                          </a:solidFill>
                        </a:rPr>
                        <a:t> of Application</a:t>
                      </a:r>
                      <a:endParaRPr lang="en-GB"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48096">
                <a:tc>
                  <a:txBody>
                    <a:bodyPr/>
                    <a:lstStyle/>
                    <a:p>
                      <a:pPr algn="ctr"/>
                      <a:r>
                        <a:rPr lang="en-GB" b="1" dirty="0">
                          <a:solidFill>
                            <a:schemeClr val="bg1"/>
                          </a:solidFill>
                        </a:rPr>
                        <a:t>Universal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8" name="Rounded Rectangle 35">
            <a:extLst>
              <a:ext uri="{FF2B5EF4-FFF2-40B4-BE49-F238E27FC236}">
                <a16:creationId xmlns:a16="http://schemas.microsoft.com/office/drawing/2014/main" id="{05DF7C38-8B9B-4F4B-8C7E-5D6F1F288429}"/>
              </a:ext>
            </a:extLst>
          </p:cNvPr>
          <p:cNvSpPr/>
          <p:nvPr/>
        </p:nvSpPr>
        <p:spPr bwMode="auto">
          <a:xfrm>
            <a:off x="4768784" y="5096783"/>
            <a:ext cx="1015147" cy="426042"/>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dirty="0">
                <a:solidFill>
                  <a:schemeClr val="bg1"/>
                </a:solidFill>
              </a:rPr>
              <a:t>VB</a:t>
            </a:r>
            <a:endParaRPr lang="en-GB" sz="1800" dirty="0">
              <a:solidFill>
                <a:schemeClr val="bg1"/>
              </a:solidFill>
            </a:endParaRPr>
          </a:p>
        </p:txBody>
      </p:sp>
      <p:sp>
        <p:nvSpPr>
          <p:cNvPr id="9" name="Rounded Rectangle 9">
            <a:extLst>
              <a:ext uri="{FF2B5EF4-FFF2-40B4-BE49-F238E27FC236}">
                <a16:creationId xmlns:a16="http://schemas.microsoft.com/office/drawing/2014/main" id="{32FB556C-0FB2-4C39-8086-480606A0049B}"/>
              </a:ext>
            </a:extLst>
          </p:cNvPr>
          <p:cNvSpPr/>
          <p:nvPr/>
        </p:nvSpPr>
        <p:spPr bwMode="auto">
          <a:xfrm>
            <a:off x="4017863" y="5011476"/>
            <a:ext cx="1015147" cy="426042"/>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800" dirty="0">
                <a:solidFill>
                  <a:schemeClr val="bg1"/>
                </a:solidFill>
              </a:rPr>
              <a:t>Python</a:t>
            </a:r>
          </a:p>
        </p:txBody>
      </p:sp>
      <p:sp>
        <p:nvSpPr>
          <p:cNvPr id="10" name="Rounded Rectangle 14">
            <a:extLst>
              <a:ext uri="{FF2B5EF4-FFF2-40B4-BE49-F238E27FC236}">
                <a16:creationId xmlns:a16="http://schemas.microsoft.com/office/drawing/2014/main" id="{2F07D26C-05F9-460D-B903-CEC071450126}"/>
              </a:ext>
            </a:extLst>
          </p:cNvPr>
          <p:cNvSpPr/>
          <p:nvPr/>
        </p:nvSpPr>
        <p:spPr bwMode="auto">
          <a:xfrm>
            <a:off x="5513377" y="5345318"/>
            <a:ext cx="922132" cy="426042"/>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800" dirty="0">
                <a:solidFill>
                  <a:schemeClr val="bg1"/>
                </a:solidFill>
              </a:rPr>
              <a:t>SQL</a:t>
            </a:r>
          </a:p>
        </p:txBody>
      </p:sp>
      <p:sp>
        <p:nvSpPr>
          <p:cNvPr id="11" name="Rounded Rectangle 16">
            <a:extLst>
              <a:ext uri="{FF2B5EF4-FFF2-40B4-BE49-F238E27FC236}">
                <a16:creationId xmlns:a16="http://schemas.microsoft.com/office/drawing/2014/main" id="{28BF78DB-1E47-45BA-8D0E-F58E05FE9CD2}"/>
              </a:ext>
            </a:extLst>
          </p:cNvPr>
          <p:cNvSpPr/>
          <p:nvPr/>
        </p:nvSpPr>
        <p:spPr bwMode="auto">
          <a:xfrm>
            <a:off x="6849642" y="3172881"/>
            <a:ext cx="1575218" cy="426042"/>
          </a:xfrm>
          <a:prstGeom prst="roundRect">
            <a:avLst/>
          </a:prstGeom>
          <a:solidFill>
            <a:srgbClr val="00637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800" dirty="0" err="1">
                <a:solidFill>
                  <a:schemeClr val="bg1"/>
                </a:solidFill>
              </a:rPr>
              <a:t>OpenIMIS</a:t>
            </a:r>
            <a:endParaRPr lang="en-GB" sz="1800" dirty="0">
              <a:solidFill>
                <a:schemeClr val="bg1"/>
              </a:solidFill>
            </a:endParaRPr>
          </a:p>
        </p:txBody>
      </p:sp>
      <p:cxnSp>
        <p:nvCxnSpPr>
          <p:cNvPr id="12" name="Straight Arrow Connector 11">
            <a:extLst>
              <a:ext uri="{FF2B5EF4-FFF2-40B4-BE49-F238E27FC236}">
                <a16:creationId xmlns:a16="http://schemas.microsoft.com/office/drawing/2014/main" id="{7BECAD53-151A-44AB-8355-799C3B9BC150}"/>
              </a:ext>
            </a:extLst>
          </p:cNvPr>
          <p:cNvCxnSpPr>
            <a:stCxn id="10" idx="0"/>
            <a:endCxn id="11" idx="2"/>
          </p:cNvCxnSpPr>
          <p:nvPr/>
        </p:nvCxnSpPr>
        <p:spPr bwMode="auto">
          <a:xfrm flipV="1">
            <a:off x="5974443" y="3598923"/>
            <a:ext cx="1662808" cy="1746395"/>
          </a:xfrm>
          <a:prstGeom prst="straightConnector1">
            <a:avLst/>
          </a:prstGeom>
          <a:solidFill>
            <a:schemeClr val="accent1"/>
          </a:solidFill>
          <a:ln w="38100" cap="flat" cmpd="sng" algn="ctr">
            <a:solidFill>
              <a:srgbClr val="006374"/>
            </a:solidFill>
            <a:prstDash val="solid"/>
            <a:round/>
            <a:headEnd type="none" w="med" len="med"/>
            <a:tailEnd type="triangle" w="lg" len="lg"/>
          </a:ln>
          <a:effectLst/>
        </p:spPr>
      </p:cxnSp>
      <p:cxnSp>
        <p:nvCxnSpPr>
          <p:cNvPr id="13" name="Straight Arrow Connector 12">
            <a:extLst>
              <a:ext uri="{FF2B5EF4-FFF2-40B4-BE49-F238E27FC236}">
                <a16:creationId xmlns:a16="http://schemas.microsoft.com/office/drawing/2014/main" id="{C1B129F0-16CB-48B3-8D58-B0C79D629736}"/>
              </a:ext>
            </a:extLst>
          </p:cNvPr>
          <p:cNvCxnSpPr>
            <a:stCxn id="9" idx="0"/>
            <a:endCxn id="11" idx="2"/>
          </p:cNvCxnSpPr>
          <p:nvPr/>
        </p:nvCxnSpPr>
        <p:spPr bwMode="auto">
          <a:xfrm flipV="1">
            <a:off x="4525437" y="3598923"/>
            <a:ext cx="3111814" cy="1412553"/>
          </a:xfrm>
          <a:prstGeom prst="straightConnector1">
            <a:avLst/>
          </a:prstGeom>
          <a:solidFill>
            <a:schemeClr val="accent1"/>
          </a:solidFill>
          <a:ln w="38100" cap="flat" cmpd="sng" algn="ctr">
            <a:solidFill>
              <a:srgbClr val="006374"/>
            </a:solidFill>
            <a:prstDash val="solid"/>
            <a:round/>
            <a:headEnd type="none" w="med" len="med"/>
            <a:tailEnd type="triangle" w="lg" len="lg"/>
          </a:ln>
          <a:effectLst/>
        </p:spPr>
      </p:cxnSp>
      <p:sp>
        <p:nvSpPr>
          <p:cNvPr id="14" name="Rounded Rectangle 19">
            <a:extLst>
              <a:ext uri="{FF2B5EF4-FFF2-40B4-BE49-F238E27FC236}">
                <a16:creationId xmlns:a16="http://schemas.microsoft.com/office/drawing/2014/main" id="{F77AFEF8-E091-487F-80F0-F30AAB668787}"/>
              </a:ext>
            </a:extLst>
          </p:cNvPr>
          <p:cNvSpPr/>
          <p:nvPr/>
        </p:nvSpPr>
        <p:spPr bwMode="auto">
          <a:xfrm>
            <a:off x="9043705" y="2465015"/>
            <a:ext cx="2117781" cy="426042"/>
          </a:xfrm>
          <a:prstGeom prst="roundRect">
            <a:avLst/>
          </a:prstGeom>
          <a:solidFill>
            <a:schemeClr val="bg1"/>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b="1" dirty="0">
                <a:solidFill>
                  <a:schemeClr val="accent3"/>
                </a:solidFill>
              </a:rPr>
              <a:t>Country IMIS</a:t>
            </a:r>
            <a:endParaRPr lang="en-GB" sz="1800" b="1" dirty="0">
              <a:solidFill>
                <a:schemeClr val="accent3"/>
              </a:solidFill>
            </a:endParaRPr>
          </a:p>
        </p:txBody>
      </p:sp>
      <p:cxnSp>
        <p:nvCxnSpPr>
          <p:cNvPr id="15" name="Straight Arrow Connector 14">
            <a:extLst>
              <a:ext uri="{FF2B5EF4-FFF2-40B4-BE49-F238E27FC236}">
                <a16:creationId xmlns:a16="http://schemas.microsoft.com/office/drawing/2014/main" id="{71750C64-46AE-49C0-BC5E-941BC146032F}"/>
              </a:ext>
            </a:extLst>
          </p:cNvPr>
          <p:cNvCxnSpPr>
            <a:cxnSpLocks/>
            <a:stCxn id="11" idx="3"/>
            <a:endCxn id="14" idx="2"/>
          </p:cNvCxnSpPr>
          <p:nvPr/>
        </p:nvCxnSpPr>
        <p:spPr bwMode="auto">
          <a:xfrm flipV="1">
            <a:off x="8424860" y="2891057"/>
            <a:ext cx="1677736" cy="494845"/>
          </a:xfrm>
          <a:prstGeom prst="straightConnector1">
            <a:avLst/>
          </a:prstGeom>
          <a:solidFill>
            <a:schemeClr val="accent1"/>
          </a:solidFill>
          <a:ln w="38100" cap="flat" cmpd="sng" algn="ctr">
            <a:solidFill>
              <a:schemeClr val="accent3"/>
            </a:solidFill>
            <a:prstDash val="solid"/>
            <a:round/>
            <a:headEnd type="none" w="med" len="med"/>
            <a:tailEnd type="triangle" w="lg" len="lg"/>
          </a:ln>
          <a:effectLst/>
        </p:spPr>
      </p:cxnSp>
      <p:cxnSp>
        <p:nvCxnSpPr>
          <p:cNvPr id="16" name="Straight Arrow Connector 15">
            <a:extLst>
              <a:ext uri="{FF2B5EF4-FFF2-40B4-BE49-F238E27FC236}">
                <a16:creationId xmlns:a16="http://schemas.microsoft.com/office/drawing/2014/main" id="{C5AD937E-ECF0-425A-90A3-F23C6F46AADB}"/>
              </a:ext>
            </a:extLst>
          </p:cNvPr>
          <p:cNvCxnSpPr>
            <a:stCxn id="8" idx="0"/>
            <a:endCxn id="11" idx="2"/>
          </p:cNvCxnSpPr>
          <p:nvPr/>
        </p:nvCxnSpPr>
        <p:spPr bwMode="auto">
          <a:xfrm flipV="1">
            <a:off x="5276358" y="3598923"/>
            <a:ext cx="2360893" cy="1497860"/>
          </a:xfrm>
          <a:prstGeom prst="straightConnector1">
            <a:avLst/>
          </a:prstGeom>
          <a:solidFill>
            <a:schemeClr val="accent1"/>
          </a:solidFill>
          <a:ln w="38100" cap="flat" cmpd="sng" algn="ctr">
            <a:solidFill>
              <a:srgbClr val="006374"/>
            </a:solidFill>
            <a:prstDash val="solid"/>
            <a:round/>
            <a:headEnd type="none" w="med" len="med"/>
            <a:tailEnd type="triangle" w="lg" len="lg"/>
          </a:ln>
          <a:effectLst/>
        </p:spPr>
      </p:cxnSp>
      <p:cxnSp>
        <p:nvCxnSpPr>
          <p:cNvPr id="17" name="Straight Arrow Connector 44">
            <a:extLst>
              <a:ext uri="{FF2B5EF4-FFF2-40B4-BE49-F238E27FC236}">
                <a16:creationId xmlns:a16="http://schemas.microsoft.com/office/drawing/2014/main" id="{25DD6DB8-0E26-4611-9C9B-016C7BFA7810}"/>
              </a:ext>
            </a:extLst>
          </p:cNvPr>
          <p:cNvCxnSpPr>
            <a:cxnSpLocks/>
            <a:stCxn id="9" idx="0"/>
            <a:endCxn id="14" idx="1"/>
          </p:cNvCxnSpPr>
          <p:nvPr/>
        </p:nvCxnSpPr>
        <p:spPr bwMode="auto">
          <a:xfrm rot="5400000" flipH="1" flipV="1">
            <a:off x="5617851" y="1585622"/>
            <a:ext cx="2333440" cy="4518268"/>
          </a:xfrm>
          <a:prstGeom prst="curvedConnector2">
            <a:avLst/>
          </a:prstGeom>
          <a:solidFill>
            <a:schemeClr val="accent1"/>
          </a:solidFill>
          <a:ln w="38100" cap="flat" cmpd="sng" algn="ctr">
            <a:solidFill>
              <a:schemeClr val="accent3"/>
            </a:solidFill>
            <a:prstDash val="sysDot"/>
            <a:round/>
            <a:headEnd type="none" w="med" len="med"/>
            <a:tailEnd type="triangle" w="lg" len="lg"/>
          </a:ln>
          <a:effectLst/>
        </p:spPr>
      </p:cxnSp>
      <p:sp>
        <p:nvSpPr>
          <p:cNvPr id="18" name="Rounded Rectangle 16">
            <a:extLst>
              <a:ext uri="{FF2B5EF4-FFF2-40B4-BE49-F238E27FC236}">
                <a16:creationId xmlns:a16="http://schemas.microsoft.com/office/drawing/2014/main" id="{4AC0A2F4-322F-46A5-8DD4-D1E0CFF06C4D}"/>
              </a:ext>
            </a:extLst>
          </p:cNvPr>
          <p:cNvSpPr/>
          <p:nvPr/>
        </p:nvSpPr>
        <p:spPr bwMode="auto">
          <a:xfrm>
            <a:off x="7576455" y="4068032"/>
            <a:ext cx="1111370" cy="426042"/>
          </a:xfrm>
          <a:prstGeom prst="roundRect">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800" dirty="0">
                <a:solidFill>
                  <a:schemeClr val="bg1"/>
                </a:solidFill>
              </a:rPr>
              <a:t>DHIS2</a:t>
            </a:r>
          </a:p>
        </p:txBody>
      </p:sp>
      <p:cxnSp>
        <p:nvCxnSpPr>
          <p:cNvPr id="19" name="Straight Arrow Connector 18">
            <a:extLst>
              <a:ext uri="{FF2B5EF4-FFF2-40B4-BE49-F238E27FC236}">
                <a16:creationId xmlns:a16="http://schemas.microsoft.com/office/drawing/2014/main" id="{AF4F3DA1-D43A-47CD-8FED-ACEFEB18B393}"/>
              </a:ext>
            </a:extLst>
          </p:cNvPr>
          <p:cNvCxnSpPr>
            <a:cxnSpLocks/>
            <a:stCxn id="18" idx="0"/>
            <a:endCxn id="14" idx="2"/>
          </p:cNvCxnSpPr>
          <p:nvPr/>
        </p:nvCxnSpPr>
        <p:spPr bwMode="auto">
          <a:xfrm flipV="1">
            <a:off x="8132140" y="2891057"/>
            <a:ext cx="1970456" cy="1176975"/>
          </a:xfrm>
          <a:prstGeom prst="straightConnector1">
            <a:avLst/>
          </a:prstGeom>
          <a:solidFill>
            <a:schemeClr val="accent1"/>
          </a:solidFill>
          <a:ln w="38100" cap="flat" cmpd="sng" algn="ctr">
            <a:solidFill>
              <a:schemeClr val="accent3"/>
            </a:solidFill>
            <a:prstDash val="solid"/>
            <a:round/>
            <a:headEnd type="none" w="med" len="med"/>
            <a:tailEnd type="triangle" w="lg" len="lg"/>
          </a:ln>
          <a:effectLst/>
        </p:spPr>
      </p:cxnSp>
      <p:sp>
        <p:nvSpPr>
          <p:cNvPr id="20" name="Rectangle 19">
            <a:extLst>
              <a:ext uri="{FF2B5EF4-FFF2-40B4-BE49-F238E27FC236}">
                <a16:creationId xmlns:a16="http://schemas.microsoft.com/office/drawing/2014/main" id="{709F78A7-7C0A-4A08-9501-583E64DC0544}"/>
              </a:ext>
            </a:extLst>
          </p:cNvPr>
          <p:cNvSpPr/>
          <p:nvPr/>
        </p:nvSpPr>
        <p:spPr>
          <a:xfrm>
            <a:off x="900322" y="5816545"/>
            <a:ext cx="6237285" cy="646331"/>
          </a:xfrm>
          <a:prstGeom prst="rect">
            <a:avLst/>
          </a:prstGeom>
        </p:spPr>
        <p:txBody>
          <a:bodyPr wrap="none">
            <a:spAutoFit/>
          </a:bodyPr>
          <a:lstStyle/>
          <a:p>
            <a:pPr marL="285750" indent="-285750">
              <a:buFont typeface="Arial" panose="020B0604020202020204" pitchFamily="34" charset="0"/>
              <a:buChar char="•"/>
            </a:pPr>
            <a:r>
              <a:rPr lang="en-GB" dirty="0"/>
              <a:t>Open up local business opportunities through DPGs</a:t>
            </a:r>
          </a:p>
          <a:p>
            <a:pPr marL="285750" indent="-285750">
              <a:buFont typeface="Arial" panose="020B0604020202020204" pitchFamily="34" charset="0"/>
              <a:buChar char="•"/>
            </a:pPr>
            <a:r>
              <a:rPr lang="en-GB" dirty="0"/>
              <a:t>Identify sustainable business model for the global community</a:t>
            </a:r>
          </a:p>
        </p:txBody>
      </p:sp>
    </p:spTree>
    <p:extLst>
      <p:ext uri="{BB962C8B-B14F-4D97-AF65-F5344CB8AC3E}">
        <p14:creationId xmlns:p14="http://schemas.microsoft.com/office/powerpoint/2010/main" val="33631606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0533EAA-2B80-47D4-B93E-0F2956AC7D68}"/>
              </a:ext>
            </a:extLst>
          </p:cNvPr>
          <p:cNvSpPr>
            <a:spLocks noGrp="1"/>
          </p:cNvSpPr>
          <p:nvPr>
            <p:ph type="body" sz="quarter" idx="10"/>
          </p:nvPr>
        </p:nvSpPr>
        <p:spPr/>
        <p:txBody>
          <a:bodyPr/>
          <a:lstStyle/>
          <a:p>
            <a:endParaRPr lang="en-GB"/>
          </a:p>
        </p:txBody>
      </p:sp>
      <p:sp>
        <p:nvSpPr>
          <p:cNvPr id="8" name="Title 7">
            <a:extLst>
              <a:ext uri="{FF2B5EF4-FFF2-40B4-BE49-F238E27FC236}">
                <a16:creationId xmlns:a16="http://schemas.microsoft.com/office/drawing/2014/main" id="{CEE231D8-C7A1-456F-8D36-A7FD39C33F88}"/>
              </a:ext>
            </a:extLst>
          </p:cNvPr>
          <p:cNvSpPr>
            <a:spLocks noGrp="1"/>
          </p:cNvSpPr>
          <p:nvPr>
            <p:ph type="title"/>
          </p:nvPr>
        </p:nvSpPr>
        <p:spPr>
          <a:xfrm>
            <a:off x="933131" y="4273217"/>
            <a:ext cx="10628948" cy="480196"/>
          </a:xfrm>
        </p:spPr>
        <p:txBody>
          <a:bodyPr/>
          <a:lstStyle/>
          <a:p>
            <a:r>
              <a:rPr lang="en-GB" dirty="0"/>
              <a:t>openIMIS </a:t>
            </a:r>
            <a:r>
              <a:rPr lang="en-GB" dirty="0" err="1"/>
              <a:t>als</a:t>
            </a:r>
            <a:r>
              <a:rPr lang="en-GB" dirty="0"/>
              <a:t> </a:t>
            </a:r>
            <a:r>
              <a:rPr lang="en-GB" dirty="0" err="1"/>
              <a:t>Beispiel</a:t>
            </a:r>
            <a:r>
              <a:rPr lang="en-GB" dirty="0"/>
              <a:t> </a:t>
            </a:r>
            <a:r>
              <a:rPr lang="en-GB" dirty="0" err="1"/>
              <a:t>für</a:t>
            </a:r>
            <a:r>
              <a:rPr lang="en-GB" dirty="0"/>
              <a:t> </a:t>
            </a:r>
            <a:r>
              <a:rPr lang="en-GB" dirty="0" err="1"/>
              <a:t>ein</a:t>
            </a:r>
            <a:r>
              <a:rPr lang="en-GB" dirty="0"/>
              <a:t> DPG</a:t>
            </a:r>
          </a:p>
        </p:txBody>
      </p:sp>
      <p:sp>
        <p:nvSpPr>
          <p:cNvPr id="5" name="Date Placeholder 4">
            <a:extLst>
              <a:ext uri="{FF2B5EF4-FFF2-40B4-BE49-F238E27FC236}">
                <a16:creationId xmlns:a16="http://schemas.microsoft.com/office/drawing/2014/main" id="{2095D0B1-EA81-460E-9B88-CED838959568}"/>
              </a:ext>
            </a:extLst>
          </p:cNvPr>
          <p:cNvSpPr>
            <a:spLocks noGrp="1"/>
          </p:cNvSpPr>
          <p:nvPr>
            <p:ph type="dt" sz="half" idx="11"/>
          </p:nvPr>
        </p:nvSpPr>
        <p:spPr/>
        <p:txBody>
          <a:bodyPr/>
          <a:lstStyle/>
          <a:p>
            <a:r>
              <a:rPr lang="en-US"/>
              <a:t>12/01/2022</a:t>
            </a:r>
            <a:endParaRPr lang="de-DE" dirty="0"/>
          </a:p>
        </p:txBody>
      </p:sp>
      <p:sp>
        <p:nvSpPr>
          <p:cNvPr id="4" name="Footer Placeholder 3">
            <a:extLst>
              <a:ext uri="{FF2B5EF4-FFF2-40B4-BE49-F238E27FC236}">
                <a16:creationId xmlns:a16="http://schemas.microsoft.com/office/drawing/2014/main" id="{D501F853-37A9-4588-B0E3-6BC24B5F1624}"/>
              </a:ext>
            </a:extLst>
          </p:cNvPr>
          <p:cNvSpPr>
            <a:spLocks noGrp="1"/>
          </p:cNvSpPr>
          <p:nvPr>
            <p:ph type="ftr" sz="quarter" idx="12"/>
          </p:nvPr>
        </p:nvSpPr>
        <p:spPr/>
        <p:txBody>
          <a:bodyPr/>
          <a:lstStyle/>
          <a:p>
            <a:r>
              <a:rPr lang="de-DE"/>
              <a:t>U Wahser: Impact mit Informatik, Mannheimer Informatik-Kolloquium</a:t>
            </a:r>
            <a:endParaRPr lang="en-US" dirty="0"/>
          </a:p>
        </p:txBody>
      </p:sp>
      <p:sp>
        <p:nvSpPr>
          <p:cNvPr id="6" name="Slide Number Placeholder 5">
            <a:extLst>
              <a:ext uri="{FF2B5EF4-FFF2-40B4-BE49-F238E27FC236}">
                <a16:creationId xmlns:a16="http://schemas.microsoft.com/office/drawing/2014/main" id="{47128676-B16D-4F79-887B-7402B8159351}"/>
              </a:ext>
            </a:extLst>
          </p:cNvPr>
          <p:cNvSpPr>
            <a:spLocks noGrp="1"/>
          </p:cNvSpPr>
          <p:nvPr>
            <p:ph type="sldNum" sz="quarter" idx="13"/>
          </p:nvPr>
        </p:nvSpPr>
        <p:spPr/>
        <p:txBody>
          <a:bodyPr/>
          <a:lstStyle/>
          <a:p>
            <a:r>
              <a:rPr lang="de-DE"/>
              <a:t>Seite </a:t>
            </a:r>
            <a:fld id="{3A8B5DB7-81A8-4ED4-916B-6B23CD603687}" type="slidenum">
              <a:rPr smtClean="0"/>
              <a:pPr/>
              <a:t>32</a:t>
            </a:fld>
            <a:endParaRPr dirty="0"/>
          </a:p>
        </p:txBody>
      </p:sp>
    </p:spTree>
    <p:extLst>
      <p:ext uri="{BB962C8B-B14F-4D97-AF65-F5344CB8AC3E}">
        <p14:creationId xmlns:p14="http://schemas.microsoft.com/office/powerpoint/2010/main" val="331488178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noChangeArrowheads="1"/>
          </p:cNvSpPr>
          <p:nvPr>
            <p:ph type="title"/>
          </p:nvPr>
        </p:nvSpPr>
        <p:spPr/>
        <p:txBody>
          <a:bodyPr/>
          <a:lstStyle/>
          <a:p>
            <a:pPr>
              <a:buClr>
                <a:srgbClr val="009CDE"/>
              </a:buClr>
            </a:pPr>
            <a:r>
              <a:rPr lang="de-DE" sz="4000" b="1" dirty="0" err="1"/>
              <a:t>What</a:t>
            </a:r>
            <a:r>
              <a:rPr lang="de-DE" sz="4000" b="1" dirty="0"/>
              <a:t> </a:t>
            </a:r>
            <a:r>
              <a:rPr lang="de-DE" sz="4000" b="1" dirty="0" err="1"/>
              <a:t>is</a:t>
            </a:r>
            <a:r>
              <a:rPr lang="de-DE" sz="4000" b="1" dirty="0"/>
              <a:t> openIMIS?</a:t>
            </a:r>
            <a:endParaRPr lang="en-GB" altLang="fr-FR" sz="4000" dirty="0">
              <a:solidFill>
                <a:srgbClr val="006374"/>
              </a:solidFill>
              <a:latin typeface="Poppins Light" pitchFamily="2" charset="77"/>
              <a:cs typeface="Poppins Light" pitchFamily="2" charset="77"/>
            </a:endParaRPr>
          </a:p>
        </p:txBody>
      </p:sp>
      <p:sp>
        <p:nvSpPr>
          <p:cNvPr id="2" name="Inhaltsplatzhalter 1">
            <a:extLst>
              <a:ext uri="{FF2B5EF4-FFF2-40B4-BE49-F238E27FC236}">
                <a16:creationId xmlns:a16="http://schemas.microsoft.com/office/drawing/2014/main" id="{9C0F960C-3B73-EE40-BC59-6578ED5B036E}"/>
              </a:ext>
            </a:extLst>
          </p:cNvPr>
          <p:cNvSpPr>
            <a:spLocks noGrp="1"/>
          </p:cNvSpPr>
          <p:nvPr>
            <p:ph idx="1"/>
          </p:nvPr>
        </p:nvSpPr>
        <p:spPr>
          <a:xfrm>
            <a:off x="838200" y="1825625"/>
            <a:ext cx="6489458" cy="4351338"/>
          </a:xfrm>
        </p:spPr>
        <p:txBody>
          <a:bodyPr/>
          <a:lstStyle/>
          <a:p>
            <a:r>
              <a:rPr lang="en-GB" sz="1700" dirty="0"/>
              <a:t>openIMIS is an​</a:t>
            </a:r>
          </a:p>
          <a:p>
            <a:pPr marL="285750" indent="-285750">
              <a:buFont typeface="Arial" panose="020B0604020202020204" pitchFamily="34" charset="0"/>
              <a:buChar char="•"/>
            </a:pPr>
            <a:r>
              <a:rPr lang="en-GB" sz="1700" b="1" dirty="0"/>
              <a:t>open source software for managing social protection processes</a:t>
            </a:r>
            <a:r>
              <a:rPr lang="en-GB" sz="1700" dirty="0"/>
              <a:t>. It helps digitizing the link between beneficiaries, providers and payers for social protection.​</a:t>
            </a:r>
          </a:p>
          <a:p>
            <a:r>
              <a:rPr lang="en-GB" sz="1700" dirty="0"/>
              <a:t>It is </a:t>
            </a:r>
            <a:r>
              <a:rPr lang="en-GB" sz="1700" b="1" dirty="0"/>
              <a:t>supported by a</a:t>
            </a:r>
            <a:r>
              <a:rPr lang="en-GB" sz="1700" dirty="0"/>
              <a:t>​</a:t>
            </a:r>
          </a:p>
          <a:p>
            <a:pPr marL="285750" indent="-285750">
              <a:buFont typeface="Arial" panose="020B0604020202020204" pitchFamily="34" charset="0"/>
              <a:buChar char="•"/>
            </a:pPr>
            <a:r>
              <a:rPr lang="en-GB" sz="1700" dirty="0"/>
              <a:t>community of developers, users and implementers​</a:t>
            </a:r>
          </a:p>
          <a:p>
            <a:r>
              <a:rPr lang="en-GB" sz="1700" dirty="0"/>
              <a:t>With the </a:t>
            </a:r>
            <a:r>
              <a:rPr lang="en-GB" sz="1700" b="1" dirty="0"/>
              <a:t>joint mission to</a:t>
            </a:r>
            <a:r>
              <a:rPr lang="en-GB" sz="1700" dirty="0"/>
              <a:t>​</a:t>
            </a:r>
          </a:p>
          <a:p>
            <a:pPr marL="285750" indent="-285750">
              <a:buFont typeface="Arial" panose="020B0604020202020204" pitchFamily="34" charset="0"/>
              <a:buChar char="•"/>
            </a:pPr>
            <a:r>
              <a:rPr lang="en-GB" sz="1700" dirty="0"/>
              <a:t>Increase and improve universal health coverage (UHC)​ and universal social protection (USP)</a:t>
            </a:r>
          </a:p>
          <a:p>
            <a:endParaRPr lang="en-GB" sz="1700" dirty="0"/>
          </a:p>
        </p:txBody>
      </p:sp>
      <p:sp>
        <p:nvSpPr>
          <p:cNvPr id="13" name="Date Placeholder 3">
            <a:extLst>
              <a:ext uri="{FF2B5EF4-FFF2-40B4-BE49-F238E27FC236}">
                <a16:creationId xmlns:a16="http://schemas.microsoft.com/office/drawing/2014/main" id="{93F6A31F-7240-4312-A7D6-4BD1553A6CD8}"/>
              </a:ext>
            </a:extLst>
          </p:cNvPr>
          <p:cNvSpPr>
            <a:spLocks noGrp="1"/>
          </p:cNvSpPr>
          <p:nvPr>
            <p:ph type="dt" sz="half" idx="10"/>
          </p:nvPr>
        </p:nvSpPr>
        <p:spPr/>
        <p:txBody>
          <a:bodyPr/>
          <a:lstStyle/>
          <a:p>
            <a:pPr>
              <a:defRPr/>
            </a:pPr>
            <a:r>
              <a:rPr lang="en-US" altLang="fr-FR"/>
              <a:t>12/01/2022</a:t>
            </a:r>
            <a:endParaRPr lang="fr-FR" altLang="fr-FR" dirty="0"/>
          </a:p>
        </p:txBody>
      </p:sp>
      <p:sp>
        <p:nvSpPr>
          <p:cNvPr id="9" name="Fußzeilenplatzhalter 8">
            <a:extLst>
              <a:ext uri="{FF2B5EF4-FFF2-40B4-BE49-F238E27FC236}">
                <a16:creationId xmlns:a16="http://schemas.microsoft.com/office/drawing/2014/main" id="{FDFFEA9B-A759-8049-88C8-785CC0996CD9}"/>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U Wahser: Impact mit Informatik, Mannheimer Informatik-Kolloquium</a:t>
            </a:r>
            <a:endParaRPr kumimoji="0" lang="fr-FR" altLang="fr-FR"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0" name="Foliennummernplatzhalter 9">
            <a:extLst>
              <a:ext uri="{FF2B5EF4-FFF2-40B4-BE49-F238E27FC236}">
                <a16:creationId xmlns:a16="http://schemas.microsoft.com/office/drawing/2014/main" id="{FE5113A9-A10E-ED49-A42F-D641B6D798F4}"/>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67877D2-D9D6-484C-9523-72EDDF3960F1}" type="slidenum">
              <a:rPr kumimoji="0" lang="en-US" altLang="fr-FR"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fr-FR" altLang="fr-FR"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FC695AFE-CDD7-400A-A6BE-D82D18D13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195" y="67684"/>
            <a:ext cx="5142616" cy="31612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AC5D9919-B94D-4069-B542-90323A01F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658" y="3102787"/>
            <a:ext cx="4938016" cy="304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54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noChangeArrowheads="1"/>
          </p:cNvSpPr>
          <p:nvPr>
            <p:ph type="title"/>
          </p:nvPr>
        </p:nvSpPr>
        <p:spPr/>
        <p:txBody>
          <a:bodyPr/>
          <a:lstStyle/>
          <a:p>
            <a:pPr>
              <a:buClr>
                <a:srgbClr val="009CDE"/>
              </a:buClr>
            </a:pPr>
            <a:r>
              <a:rPr lang="de-DE" b="1" dirty="0" err="1"/>
              <a:t>openIMIS</a:t>
            </a:r>
            <a:r>
              <a:rPr lang="de-DE" b="1" dirty="0"/>
              <a:t> Workflows</a:t>
            </a:r>
            <a:endParaRPr lang="en-GB" altLang="fr-FR" sz="4000" dirty="0">
              <a:solidFill>
                <a:srgbClr val="006374"/>
              </a:solidFill>
              <a:latin typeface="Poppins Light" pitchFamily="2" charset="77"/>
              <a:cs typeface="Poppins Light" pitchFamily="2" charset="77"/>
            </a:endParaRPr>
          </a:p>
        </p:txBody>
      </p:sp>
      <p:sp>
        <p:nvSpPr>
          <p:cNvPr id="17" name="Date Placeholder 3">
            <a:extLst>
              <a:ext uri="{FF2B5EF4-FFF2-40B4-BE49-F238E27FC236}">
                <a16:creationId xmlns:a16="http://schemas.microsoft.com/office/drawing/2014/main" id="{051EE25B-5438-4D1F-BE21-F67AD61A9B52}"/>
              </a:ext>
            </a:extLst>
          </p:cNvPr>
          <p:cNvSpPr>
            <a:spLocks noGrp="1"/>
          </p:cNvSpPr>
          <p:nvPr>
            <p:ph type="dt" sz="half" idx="10"/>
          </p:nvPr>
        </p:nvSpPr>
        <p:spPr/>
        <p:txBody>
          <a:bodyPr/>
          <a:lstStyle/>
          <a:p>
            <a:pPr>
              <a:defRPr/>
            </a:pPr>
            <a:r>
              <a:rPr lang="en-US" altLang="fr-FR"/>
              <a:t>12/01/2022</a:t>
            </a:r>
            <a:endParaRPr lang="fr-FR" altLang="fr-FR" dirty="0"/>
          </a:p>
        </p:txBody>
      </p:sp>
      <p:sp>
        <p:nvSpPr>
          <p:cNvPr id="6" name="Fußzeilenplatzhalter 5">
            <a:extLst>
              <a:ext uri="{FF2B5EF4-FFF2-40B4-BE49-F238E27FC236}">
                <a16:creationId xmlns:a16="http://schemas.microsoft.com/office/drawing/2014/main" id="{F3A50149-338D-014D-8672-962AB3934DA8}"/>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U Wahser: Impact mit Informatik, Mannheimer Informatik-Kolloquium</a:t>
            </a:r>
            <a:endParaRPr kumimoji="0" lang="fr-FR" altLang="fr-FR"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Foliennummernplatzhalter 6">
            <a:extLst>
              <a:ext uri="{FF2B5EF4-FFF2-40B4-BE49-F238E27FC236}">
                <a16:creationId xmlns:a16="http://schemas.microsoft.com/office/drawing/2014/main" id="{6992454E-0EBA-8147-8399-C05A687C6AD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67877D2-D9D6-484C-9523-72EDDF3960F1}" type="slidenum">
              <a:rPr kumimoji="0" lang="en-US" altLang="fr-FR"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fr-FR" altLang="fr-FR"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Bild" descr="Bild">
            <a:extLst>
              <a:ext uri="{FF2B5EF4-FFF2-40B4-BE49-F238E27FC236}">
                <a16:creationId xmlns:a16="http://schemas.microsoft.com/office/drawing/2014/main" id="{D47E6CC3-AEEF-41FA-B6E2-A68E7157F7D2}"/>
              </a:ext>
            </a:extLst>
          </p:cNvPr>
          <p:cNvPicPr>
            <a:picLocks noChangeAspect="1"/>
          </p:cNvPicPr>
          <p:nvPr/>
        </p:nvPicPr>
        <p:blipFill rotWithShape="1">
          <a:blip r:embed="rId2"/>
          <a:srcRect r="25275"/>
          <a:stretch/>
        </p:blipFill>
        <p:spPr>
          <a:xfrm>
            <a:off x="1152655" y="1504042"/>
            <a:ext cx="6191932" cy="4063170"/>
          </a:xfrm>
          <a:prstGeom prst="rect">
            <a:avLst/>
          </a:prstGeom>
          <a:ln w="12700">
            <a:miter lim="400000"/>
          </a:ln>
        </p:spPr>
      </p:pic>
      <p:pic>
        <p:nvPicPr>
          <p:cNvPr id="9" name="Bild" descr="Bild">
            <a:extLst>
              <a:ext uri="{FF2B5EF4-FFF2-40B4-BE49-F238E27FC236}">
                <a16:creationId xmlns:a16="http://schemas.microsoft.com/office/drawing/2014/main" id="{F25AB0D7-3578-4A38-A8F9-A361E62E36E3}"/>
              </a:ext>
            </a:extLst>
          </p:cNvPr>
          <p:cNvPicPr>
            <a:picLocks noChangeAspect="1"/>
          </p:cNvPicPr>
          <p:nvPr/>
        </p:nvPicPr>
        <p:blipFill rotWithShape="1">
          <a:blip r:embed="rId2"/>
          <a:srcRect l="75860"/>
          <a:stretch/>
        </p:blipFill>
        <p:spPr>
          <a:xfrm>
            <a:off x="7403240" y="1504041"/>
            <a:ext cx="2000250" cy="4063170"/>
          </a:xfrm>
          <a:prstGeom prst="rect">
            <a:avLst/>
          </a:prstGeom>
          <a:ln w="12700">
            <a:miter lim="400000"/>
          </a:ln>
        </p:spPr>
      </p:pic>
      <p:grpSp>
        <p:nvGrpSpPr>
          <p:cNvPr id="10" name="Group 9">
            <a:extLst>
              <a:ext uri="{FF2B5EF4-FFF2-40B4-BE49-F238E27FC236}">
                <a16:creationId xmlns:a16="http://schemas.microsoft.com/office/drawing/2014/main" id="{73E13D78-84E7-4C6A-BD7B-CEDAC982EA0E}"/>
              </a:ext>
            </a:extLst>
          </p:cNvPr>
          <p:cNvGrpSpPr/>
          <p:nvPr/>
        </p:nvGrpSpPr>
        <p:grpSpPr>
          <a:xfrm>
            <a:off x="7195591" y="2700199"/>
            <a:ext cx="2255853" cy="1690934"/>
            <a:chOff x="6881136" y="3335289"/>
            <a:chExt cx="2255853" cy="1690934"/>
          </a:xfrm>
        </p:grpSpPr>
        <p:sp>
          <p:nvSpPr>
            <p:cNvPr id="11" name="Rechteck 8">
              <a:extLst>
                <a:ext uri="{FF2B5EF4-FFF2-40B4-BE49-F238E27FC236}">
                  <a16:creationId xmlns:a16="http://schemas.microsoft.com/office/drawing/2014/main" id="{C252F708-D11F-47CD-B8BF-839ABBEDA3EF}"/>
                </a:ext>
              </a:extLst>
            </p:cNvPr>
            <p:cNvSpPr/>
            <p:nvPr/>
          </p:nvSpPr>
          <p:spPr>
            <a:xfrm>
              <a:off x="7136739" y="3335289"/>
              <a:ext cx="2000250" cy="1690934"/>
            </a:xfrm>
            <a:prstGeom prst="rect">
              <a:avLst/>
            </a:prstGeom>
            <a:solidFill>
              <a:srgbClr val="EFBC53"/>
            </a:solidFill>
            <a:ln>
              <a:solidFill>
                <a:srgbClr val="EFB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Gleichschenkliges Dreieck 142">
              <a:extLst>
                <a:ext uri="{FF2B5EF4-FFF2-40B4-BE49-F238E27FC236}">
                  <a16:creationId xmlns:a16="http://schemas.microsoft.com/office/drawing/2014/main" id="{924B2702-C416-4CE4-B0A2-0C923FDAE702}"/>
                </a:ext>
              </a:extLst>
            </p:cNvPr>
            <p:cNvSpPr/>
            <p:nvPr/>
          </p:nvSpPr>
          <p:spPr>
            <a:xfrm rot="16200000">
              <a:off x="6696882" y="4042914"/>
              <a:ext cx="624114" cy="255605"/>
            </a:xfrm>
            <a:prstGeom prst="triangle">
              <a:avLst/>
            </a:prstGeom>
            <a:solidFill>
              <a:srgbClr val="EFBC53"/>
            </a:solidFill>
            <a:ln>
              <a:solidFill>
                <a:srgbClr val="EFB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le 1">
              <a:extLst>
                <a:ext uri="{FF2B5EF4-FFF2-40B4-BE49-F238E27FC236}">
                  <a16:creationId xmlns:a16="http://schemas.microsoft.com/office/drawing/2014/main" id="{883AC05A-E05F-4EBE-B60F-A7EAF3349284}"/>
                </a:ext>
              </a:extLst>
            </p:cNvPr>
            <p:cNvSpPr txBox="1">
              <a:spLocks/>
            </p:cNvSpPr>
            <p:nvPr/>
          </p:nvSpPr>
          <p:spPr>
            <a:xfrm>
              <a:off x="7386466" y="3519876"/>
              <a:ext cx="1509564" cy="277319"/>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000" b="1" i="0" kern="1200">
                  <a:solidFill>
                    <a:schemeClr val="tx1"/>
                  </a:solidFill>
                  <a:latin typeface="Poppins SemiBold" pitchFamily="2" charset="77"/>
                  <a:ea typeface="+mj-ea"/>
                  <a:cs typeface="Poppins SemiBold" pitchFamily="2" charset="77"/>
                </a:defRPr>
              </a:lvl1pPr>
            </a:lstStyle>
            <a:p>
              <a:pPr algn="ctr">
                <a:lnSpc>
                  <a:spcPct val="100000"/>
                </a:lnSpc>
              </a:pPr>
              <a:r>
                <a:rPr lang="en-US" sz="1300"/>
                <a:t>NEW!</a:t>
              </a:r>
            </a:p>
          </p:txBody>
        </p:sp>
        <p:pic>
          <p:nvPicPr>
            <p:cNvPr id="14" name="Grafik 9" descr="Ein Bild, das Pfeil enthält.&#10;&#10;Automatisch generierte Beschreibung">
              <a:extLst>
                <a:ext uri="{FF2B5EF4-FFF2-40B4-BE49-F238E27FC236}">
                  <a16:creationId xmlns:a16="http://schemas.microsoft.com/office/drawing/2014/main" id="{7A7F9362-A069-4E9D-B3D1-D95373A93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8910" y="3949293"/>
              <a:ext cx="807120" cy="640804"/>
            </a:xfrm>
            <a:prstGeom prst="rect">
              <a:avLst/>
            </a:prstGeom>
          </p:spPr>
        </p:pic>
        <p:sp>
          <p:nvSpPr>
            <p:cNvPr id="15" name="Title 1">
              <a:extLst>
                <a:ext uri="{FF2B5EF4-FFF2-40B4-BE49-F238E27FC236}">
                  <a16:creationId xmlns:a16="http://schemas.microsoft.com/office/drawing/2014/main" id="{A1DAB86F-EAF9-4724-A04B-919DA102B938}"/>
                </a:ext>
              </a:extLst>
            </p:cNvPr>
            <p:cNvSpPr txBox="1">
              <a:spLocks/>
            </p:cNvSpPr>
            <p:nvPr/>
          </p:nvSpPr>
          <p:spPr>
            <a:xfrm>
              <a:off x="7226117" y="4625157"/>
              <a:ext cx="1851019" cy="17176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000" b="1" i="0" kern="1200">
                  <a:solidFill>
                    <a:schemeClr val="tx1"/>
                  </a:solidFill>
                  <a:latin typeface="Poppins SemiBold" pitchFamily="2" charset="77"/>
                  <a:ea typeface="+mj-ea"/>
                  <a:cs typeface="Poppins SemiBold" pitchFamily="2" charset="77"/>
                </a:defRPr>
              </a:lvl1pPr>
            </a:lstStyle>
            <a:p>
              <a:pPr algn="ctr">
                <a:lnSpc>
                  <a:spcPct val="100000"/>
                </a:lnSpc>
              </a:pPr>
              <a:r>
                <a:rPr lang="en-US" sz="800" b="0" i="0" u="none" strike="noStrike" baseline="0">
                  <a:solidFill>
                    <a:srgbClr val="000000"/>
                  </a:solidFill>
                  <a:latin typeface="Poppins Regular" panose="020B0604020202020204" charset="0"/>
                  <a:cs typeface="Poppins Regular" panose="020B0604020202020204" charset="0"/>
                </a:rPr>
                <a:t>AI </a:t>
              </a:r>
              <a:r>
                <a:rPr lang="en-US" sz="800" b="0">
                  <a:solidFill>
                    <a:srgbClr val="000000"/>
                  </a:solidFill>
                  <a:latin typeface="Poppins Regular" panose="020B0604020202020204" charset="0"/>
                  <a:cs typeface="Poppins Regular" panose="020B0604020202020204" charset="0"/>
                </a:rPr>
                <a:t>assisted review of services</a:t>
              </a:r>
              <a:endParaRPr lang="en-US" sz="800">
                <a:latin typeface="Poppins Regular" panose="020B0604020202020204" charset="0"/>
                <a:cs typeface="Poppins Regular" panose="020B0604020202020204" charset="0"/>
              </a:endParaRPr>
            </a:p>
          </p:txBody>
        </p:sp>
        <p:sp>
          <p:nvSpPr>
            <p:cNvPr id="16" name="Inhaltsplatzhalter 152" descr="Künstliche Intelligenz">
              <a:extLst>
                <a:ext uri="{FF2B5EF4-FFF2-40B4-BE49-F238E27FC236}">
                  <a16:creationId xmlns:a16="http://schemas.microsoft.com/office/drawing/2014/main" id="{37181C04-0102-451C-9990-24A8B7169A63}"/>
                </a:ext>
              </a:extLst>
            </p:cNvPr>
            <p:cNvSpPr/>
            <p:nvPr/>
          </p:nvSpPr>
          <p:spPr>
            <a:xfrm>
              <a:off x="7500552" y="3945934"/>
              <a:ext cx="542068" cy="642576"/>
            </a:xfrm>
            <a:custGeom>
              <a:avLst/>
              <a:gdLst>
                <a:gd name="connsiteX0" fmla="*/ 534019 w 542068"/>
                <a:gd name="connsiteY0" fmla="*/ 347671 h 642576"/>
                <a:gd name="connsiteX1" fmla="*/ 479023 w 542068"/>
                <a:gd name="connsiteY1" fmla="*/ 252026 h 642576"/>
                <a:gd name="connsiteX2" fmla="*/ 479023 w 542068"/>
                <a:gd name="connsiteY2" fmla="*/ 248041 h 642576"/>
                <a:gd name="connsiteX3" fmla="*/ 247880 w 542068"/>
                <a:gd name="connsiteY3" fmla="*/ 160 h 642576"/>
                <a:gd name="connsiteX4" fmla="*/ 0 w 542068"/>
                <a:gd name="connsiteY4" fmla="*/ 230506 h 642576"/>
                <a:gd name="connsiteX5" fmla="*/ 0 w 542068"/>
                <a:gd name="connsiteY5" fmla="*/ 248041 h 642576"/>
                <a:gd name="connsiteX6" fmla="*/ 94051 w 542068"/>
                <a:gd name="connsiteY6" fmla="*/ 440925 h 642576"/>
                <a:gd name="connsiteX7" fmla="*/ 94051 w 542068"/>
                <a:gd name="connsiteY7" fmla="*/ 642577 h 642576"/>
                <a:gd name="connsiteX8" fmla="*/ 345917 w 542068"/>
                <a:gd name="connsiteY8" fmla="*/ 642577 h 642576"/>
                <a:gd name="connsiteX9" fmla="*/ 345917 w 542068"/>
                <a:gd name="connsiteY9" fmla="*/ 546932 h 642576"/>
                <a:gd name="connsiteX10" fmla="*/ 384972 w 542068"/>
                <a:gd name="connsiteY10" fmla="*/ 546932 h 642576"/>
                <a:gd name="connsiteX11" fmla="*/ 479023 w 542068"/>
                <a:gd name="connsiteY11" fmla="*/ 452881 h 642576"/>
                <a:gd name="connsiteX12" fmla="*/ 479023 w 542068"/>
                <a:gd name="connsiteY12" fmla="*/ 451286 h 642576"/>
                <a:gd name="connsiteX13" fmla="*/ 479023 w 542068"/>
                <a:gd name="connsiteY13" fmla="*/ 403464 h 642576"/>
                <a:gd name="connsiteX14" fmla="*/ 514093 w 542068"/>
                <a:gd name="connsiteY14" fmla="*/ 403464 h 642576"/>
                <a:gd name="connsiteX15" fmla="*/ 534019 w 542068"/>
                <a:gd name="connsiteY15" fmla="*/ 347671 h 642576"/>
                <a:gd name="connsiteX16" fmla="*/ 35867 w 542068"/>
                <a:gd name="connsiteY16" fmla="*/ 168336 h 642576"/>
                <a:gd name="connsiteX17" fmla="*/ 79704 w 542068"/>
                <a:gd name="connsiteY17" fmla="*/ 168336 h 642576"/>
                <a:gd name="connsiteX18" fmla="*/ 79704 w 542068"/>
                <a:gd name="connsiteY18" fmla="*/ 136455 h 642576"/>
                <a:gd name="connsiteX19" fmla="*/ 75719 w 542068"/>
                <a:gd name="connsiteY19" fmla="*/ 108558 h 642576"/>
                <a:gd name="connsiteX20" fmla="*/ 103616 w 542068"/>
                <a:gd name="connsiteY20" fmla="*/ 104573 h 642576"/>
                <a:gd name="connsiteX21" fmla="*/ 107601 w 542068"/>
                <a:gd name="connsiteY21" fmla="*/ 132469 h 642576"/>
                <a:gd name="connsiteX22" fmla="*/ 103616 w 542068"/>
                <a:gd name="connsiteY22" fmla="*/ 136455 h 642576"/>
                <a:gd name="connsiteX23" fmla="*/ 103616 w 542068"/>
                <a:gd name="connsiteY23" fmla="*/ 168336 h 642576"/>
                <a:gd name="connsiteX24" fmla="*/ 135497 w 542068"/>
                <a:gd name="connsiteY24" fmla="*/ 168336 h 642576"/>
                <a:gd name="connsiteX25" fmla="*/ 135497 w 542068"/>
                <a:gd name="connsiteY25" fmla="*/ 224129 h 642576"/>
                <a:gd name="connsiteX26" fmla="*/ 139482 w 542068"/>
                <a:gd name="connsiteY26" fmla="*/ 252026 h 642576"/>
                <a:gd name="connsiteX27" fmla="*/ 111586 w 542068"/>
                <a:gd name="connsiteY27" fmla="*/ 256011 h 642576"/>
                <a:gd name="connsiteX28" fmla="*/ 107601 w 542068"/>
                <a:gd name="connsiteY28" fmla="*/ 228114 h 642576"/>
                <a:gd name="connsiteX29" fmla="*/ 111586 w 542068"/>
                <a:gd name="connsiteY29" fmla="*/ 224129 h 642576"/>
                <a:gd name="connsiteX30" fmla="*/ 111586 w 542068"/>
                <a:gd name="connsiteY30" fmla="*/ 192248 h 642576"/>
                <a:gd name="connsiteX31" fmla="*/ 28694 w 542068"/>
                <a:gd name="connsiteY31" fmla="*/ 192248 h 642576"/>
                <a:gd name="connsiteX32" fmla="*/ 35867 w 542068"/>
                <a:gd name="connsiteY32" fmla="*/ 168336 h 642576"/>
                <a:gd name="connsiteX33" fmla="*/ 257445 w 542068"/>
                <a:gd name="connsiteY33" fmla="*/ 303037 h 642576"/>
                <a:gd name="connsiteX34" fmla="*/ 237519 w 542068"/>
                <a:gd name="connsiteY34" fmla="*/ 283110 h 642576"/>
                <a:gd name="connsiteX35" fmla="*/ 237519 w 542068"/>
                <a:gd name="connsiteY35" fmla="*/ 279922 h 642576"/>
                <a:gd name="connsiteX36" fmla="*/ 216796 w 542068"/>
                <a:gd name="connsiteY36" fmla="*/ 259199 h 642576"/>
                <a:gd name="connsiteX37" fmla="*/ 183320 w 542068"/>
                <a:gd name="connsiteY37" fmla="*/ 292675 h 642576"/>
                <a:gd name="connsiteX38" fmla="*/ 183320 w 542068"/>
                <a:gd name="connsiteY38" fmla="*/ 351656 h 642576"/>
                <a:gd name="connsiteX39" fmla="*/ 187305 w 542068"/>
                <a:gd name="connsiteY39" fmla="*/ 379553 h 642576"/>
                <a:gd name="connsiteX40" fmla="*/ 159409 w 542068"/>
                <a:gd name="connsiteY40" fmla="*/ 383538 h 642576"/>
                <a:gd name="connsiteX41" fmla="*/ 155423 w 542068"/>
                <a:gd name="connsiteY41" fmla="*/ 355641 h 642576"/>
                <a:gd name="connsiteX42" fmla="*/ 159409 w 542068"/>
                <a:gd name="connsiteY42" fmla="*/ 351656 h 642576"/>
                <a:gd name="connsiteX43" fmla="*/ 159409 w 542068"/>
                <a:gd name="connsiteY43" fmla="*/ 343686 h 642576"/>
                <a:gd name="connsiteX44" fmla="*/ 106007 w 542068"/>
                <a:gd name="connsiteY44" fmla="*/ 343686 h 642576"/>
                <a:gd name="connsiteX45" fmla="*/ 68546 w 542068"/>
                <a:gd name="connsiteY45" fmla="*/ 299848 h 642576"/>
                <a:gd name="connsiteX46" fmla="*/ 47026 w 542068"/>
                <a:gd name="connsiteY46" fmla="*/ 281516 h 642576"/>
                <a:gd name="connsiteX47" fmla="*/ 65358 w 542068"/>
                <a:gd name="connsiteY47" fmla="*/ 259996 h 642576"/>
                <a:gd name="connsiteX48" fmla="*/ 86878 w 542068"/>
                <a:gd name="connsiteY48" fmla="*/ 278328 h 642576"/>
                <a:gd name="connsiteX49" fmla="*/ 86878 w 542068"/>
                <a:gd name="connsiteY49" fmla="*/ 283907 h 642576"/>
                <a:gd name="connsiteX50" fmla="*/ 117165 w 542068"/>
                <a:gd name="connsiteY50" fmla="*/ 319774 h 642576"/>
                <a:gd name="connsiteX51" fmla="*/ 159409 w 542068"/>
                <a:gd name="connsiteY51" fmla="*/ 319774 h 642576"/>
                <a:gd name="connsiteX52" fmla="*/ 159409 w 542068"/>
                <a:gd name="connsiteY52" fmla="*/ 283110 h 642576"/>
                <a:gd name="connsiteX53" fmla="*/ 200058 w 542068"/>
                <a:gd name="connsiteY53" fmla="*/ 242461 h 642576"/>
                <a:gd name="connsiteX54" fmla="*/ 175349 w 542068"/>
                <a:gd name="connsiteY54" fmla="*/ 216956 h 642576"/>
                <a:gd name="connsiteX55" fmla="*/ 175349 w 542068"/>
                <a:gd name="connsiteY55" fmla="*/ 72691 h 642576"/>
                <a:gd name="connsiteX56" fmla="*/ 171364 w 542068"/>
                <a:gd name="connsiteY56" fmla="*/ 44795 h 642576"/>
                <a:gd name="connsiteX57" fmla="*/ 199261 w 542068"/>
                <a:gd name="connsiteY57" fmla="*/ 40809 h 642576"/>
                <a:gd name="connsiteX58" fmla="*/ 203246 w 542068"/>
                <a:gd name="connsiteY58" fmla="*/ 68706 h 642576"/>
                <a:gd name="connsiteX59" fmla="*/ 199261 w 542068"/>
                <a:gd name="connsiteY59" fmla="*/ 72691 h 642576"/>
                <a:gd name="connsiteX60" fmla="*/ 199261 w 542068"/>
                <a:gd name="connsiteY60" fmla="*/ 96602 h 642576"/>
                <a:gd name="connsiteX61" fmla="*/ 263024 w 542068"/>
                <a:gd name="connsiteY61" fmla="*/ 96602 h 642576"/>
                <a:gd name="connsiteX62" fmla="*/ 263024 w 542068"/>
                <a:gd name="connsiteY62" fmla="*/ 152395 h 642576"/>
                <a:gd name="connsiteX63" fmla="*/ 267009 w 542068"/>
                <a:gd name="connsiteY63" fmla="*/ 180292 h 642576"/>
                <a:gd name="connsiteX64" fmla="*/ 239113 w 542068"/>
                <a:gd name="connsiteY64" fmla="*/ 184277 h 642576"/>
                <a:gd name="connsiteX65" fmla="*/ 235128 w 542068"/>
                <a:gd name="connsiteY65" fmla="*/ 156381 h 642576"/>
                <a:gd name="connsiteX66" fmla="*/ 239113 w 542068"/>
                <a:gd name="connsiteY66" fmla="*/ 152395 h 642576"/>
                <a:gd name="connsiteX67" fmla="*/ 239113 w 542068"/>
                <a:gd name="connsiteY67" fmla="*/ 120514 h 642576"/>
                <a:gd name="connsiteX68" fmla="*/ 199261 w 542068"/>
                <a:gd name="connsiteY68" fmla="*/ 120514 h 642576"/>
                <a:gd name="connsiteX69" fmla="*/ 199261 w 542068"/>
                <a:gd name="connsiteY69" fmla="*/ 207391 h 642576"/>
                <a:gd name="connsiteX70" fmla="*/ 255054 w 542068"/>
                <a:gd name="connsiteY70" fmla="*/ 263184 h 642576"/>
                <a:gd name="connsiteX71" fmla="*/ 257445 w 542068"/>
                <a:gd name="connsiteY71" fmla="*/ 263184 h 642576"/>
                <a:gd name="connsiteX72" fmla="*/ 277371 w 542068"/>
                <a:gd name="connsiteY72" fmla="*/ 283110 h 642576"/>
                <a:gd name="connsiteX73" fmla="*/ 257445 w 542068"/>
                <a:gd name="connsiteY73" fmla="*/ 303037 h 642576"/>
                <a:gd name="connsiteX74" fmla="*/ 257445 w 542068"/>
                <a:gd name="connsiteY74" fmla="*/ 303037 h 642576"/>
                <a:gd name="connsiteX75" fmla="*/ 354684 w 542068"/>
                <a:gd name="connsiteY75" fmla="*/ 142034 h 642576"/>
                <a:gd name="connsiteX76" fmla="*/ 334758 w 542068"/>
                <a:gd name="connsiteY76" fmla="*/ 122108 h 642576"/>
                <a:gd name="connsiteX77" fmla="*/ 334758 w 542068"/>
                <a:gd name="connsiteY77" fmla="*/ 120514 h 642576"/>
                <a:gd name="connsiteX78" fmla="*/ 302876 w 542068"/>
                <a:gd name="connsiteY78" fmla="*/ 91820 h 642576"/>
                <a:gd name="connsiteX79" fmla="*/ 302876 w 542068"/>
                <a:gd name="connsiteY79" fmla="*/ 33636 h 642576"/>
                <a:gd name="connsiteX80" fmla="*/ 326788 w 542068"/>
                <a:gd name="connsiteY80" fmla="*/ 42404 h 642576"/>
                <a:gd name="connsiteX81" fmla="*/ 326788 w 542068"/>
                <a:gd name="connsiteY81" fmla="*/ 81459 h 642576"/>
                <a:gd name="connsiteX82" fmla="*/ 350699 w 542068"/>
                <a:gd name="connsiteY82" fmla="*/ 102979 h 642576"/>
                <a:gd name="connsiteX83" fmla="*/ 354684 w 542068"/>
                <a:gd name="connsiteY83" fmla="*/ 102979 h 642576"/>
                <a:gd name="connsiteX84" fmla="*/ 374610 w 542068"/>
                <a:gd name="connsiteY84" fmla="*/ 122905 h 642576"/>
                <a:gd name="connsiteX85" fmla="*/ 354684 w 542068"/>
                <a:gd name="connsiteY85" fmla="*/ 142034 h 642576"/>
                <a:gd name="connsiteX86" fmla="*/ 354684 w 542068"/>
                <a:gd name="connsiteY86" fmla="*/ 142034 h 64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42068" h="642576">
                  <a:moveTo>
                    <a:pt x="534019" y="347671"/>
                  </a:moveTo>
                  <a:lnTo>
                    <a:pt x="479023" y="252026"/>
                  </a:lnTo>
                  <a:lnTo>
                    <a:pt x="479023" y="248041"/>
                  </a:lnTo>
                  <a:cubicBezTo>
                    <a:pt x="483805" y="115731"/>
                    <a:pt x="380189" y="4943"/>
                    <a:pt x="247880" y="160"/>
                  </a:cubicBezTo>
                  <a:cubicBezTo>
                    <a:pt x="115571" y="-4622"/>
                    <a:pt x="4782" y="98197"/>
                    <a:pt x="0" y="230506"/>
                  </a:cubicBezTo>
                  <a:cubicBezTo>
                    <a:pt x="0" y="236085"/>
                    <a:pt x="0" y="242461"/>
                    <a:pt x="0" y="248041"/>
                  </a:cubicBezTo>
                  <a:cubicBezTo>
                    <a:pt x="0" y="323760"/>
                    <a:pt x="34273" y="394696"/>
                    <a:pt x="94051" y="440925"/>
                  </a:cubicBezTo>
                  <a:lnTo>
                    <a:pt x="94051" y="642577"/>
                  </a:lnTo>
                  <a:lnTo>
                    <a:pt x="345917" y="642577"/>
                  </a:lnTo>
                  <a:lnTo>
                    <a:pt x="345917" y="546932"/>
                  </a:lnTo>
                  <a:lnTo>
                    <a:pt x="384972" y="546932"/>
                  </a:lnTo>
                  <a:cubicBezTo>
                    <a:pt x="436779" y="546932"/>
                    <a:pt x="479023" y="504688"/>
                    <a:pt x="479023" y="452881"/>
                  </a:cubicBezTo>
                  <a:cubicBezTo>
                    <a:pt x="479023" y="452083"/>
                    <a:pt x="479023" y="452083"/>
                    <a:pt x="479023" y="451286"/>
                  </a:cubicBezTo>
                  <a:lnTo>
                    <a:pt x="479023" y="403464"/>
                  </a:lnTo>
                  <a:lnTo>
                    <a:pt x="514093" y="403464"/>
                  </a:lnTo>
                  <a:cubicBezTo>
                    <a:pt x="534816" y="401073"/>
                    <a:pt x="553148" y="377161"/>
                    <a:pt x="534019" y="347671"/>
                  </a:cubicBezTo>
                  <a:close/>
                  <a:moveTo>
                    <a:pt x="35867" y="168336"/>
                  </a:moveTo>
                  <a:lnTo>
                    <a:pt x="79704" y="168336"/>
                  </a:lnTo>
                  <a:lnTo>
                    <a:pt x="79704" y="136455"/>
                  </a:lnTo>
                  <a:cubicBezTo>
                    <a:pt x="70937" y="130078"/>
                    <a:pt x="69343" y="117326"/>
                    <a:pt x="75719" y="108558"/>
                  </a:cubicBezTo>
                  <a:cubicBezTo>
                    <a:pt x="82095" y="99791"/>
                    <a:pt x="94848" y="98197"/>
                    <a:pt x="103616" y="104573"/>
                  </a:cubicBezTo>
                  <a:cubicBezTo>
                    <a:pt x="112383" y="110949"/>
                    <a:pt x="113977" y="123702"/>
                    <a:pt x="107601" y="132469"/>
                  </a:cubicBezTo>
                  <a:cubicBezTo>
                    <a:pt x="106804" y="134063"/>
                    <a:pt x="105210" y="135658"/>
                    <a:pt x="103616" y="136455"/>
                  </a:cubicBezTo>
                  <a:lnTo>
                    <a:pt x="103616" y="168336"/>
                  </a:lnTo>
                  <a:lnTo>
                    <a:pt x="135497" y="168336"/>
                  </a:lnTo>
                  <a:lnTo>
                    <a:pt x="135497" y="224129"/>
                  </a:lnTo>
                  <a:cubicBezTo>
                    <a:pt x="144265" y="230506"/>
                    <a:pt x="145859" y="243258"/>
                    <a:pt x="139482" y="252026"/>
                  </a:cubicBezTo>
                  <a:cubicBezTo>
                    <a:pt x="133106" y="260793"/>
                    <a:pt x="120353" y="262387"/>
                    <a:pt x="111586" y="256011"/>
                  </a:cubicBezTo>
                  <a:cubicBezTo>
                    <a:pt x="102819" y="249635"/>
                    <a:pt x="101224" y="236882"/>
                    <a:pt x="107601" y="228114"/>
                  </a:cubicBezTo>
                  <a:cubicBezTo>
                    <a:pt x="108398" y="226520"/>
                    <a:pt x="109992" y="224926"/>
                    <a:pt x="111586" y="224129"/>
                  </a:cubicBezTo>
                  <a:lnTo>
                    <a:pt x="111586" y="192248"/>
                  </a:lnTo>
                  <a:lnTo>
                    <a:pt x="28694" y="192248"/>
                  </a:lnTo>
                  <a:cubicBezTo>
                    <a:pt x="31085" y="184277"/>
                    <a:pt x="32679" y="176307"/>
                    <a:pt x="35867" y="168336"/>
                  </a:cubicBezTo>
                  <a:close/>
                  <a:moveTo>
                    <a:pt x="257445" y="303037"/>
                  </a:moveTo>
                  <a:cubicBezTo>
                    <a:pt x="246286" y="303037"/>
                    <a:pt x="237519" y="294269"/>
                    <a:pt x="237519" y="283110"/>
                  </a:cubicBezTo>
                  <a:cubicBezTo>
                    <a:pt x="237519" y="282313"/>
                    <a:pt x="237519" y="280719"/>
                    <a:pt x="237519" y="279922"/>
                  </a:cubicBezTo>
                  <a:lnTo>
                    <a:pt x="216796" y="259199"/>
                  </a:lnTo>
                  <a:lnTo>
                    <a:pt x="183320" y="292675"/>
                  </a:lnTo>
                  <a:lnTo>
                    <a:pt x="183320" y="351656"/>
                  </a:lnTo>
                  <a:cubicBezTo>
                    <a:pt x="192087" y="358032"/>
                    <a:pt x="193681" y="370785"/>
                    <a:pt x="187305" y="379553"/>
                  </a:cubicBezTo>
                  <a:cubicBezTo>
                    <a:pt x="180929" y="388320"/>
                    <a:pt x="168176" y="389914"/>
                    <a:pt x="159409" y="383538"/>
                  </a:cubicBezTo>
                  <a:cubicBezTo>
                    <a:pt x="150641" y="377161"/>
                    <a:pt x="149047" y="364409"/>
                    <a:pt x="155423" y="355641"/>
                  </a:cubicBezTo>
                  <a:cubicBezTo>
                    <a:pt x="156220" y="354047"/>
                    <a:pt x="157814" y="352453"/>
                    <a:pt x="159409" y="351656"/>
                  </a:cubicBezTo>
                  <a:lnTo>
                    <a:pt x="159409" y="343686"/>
                  </a:lnTo>
                  <a:lnTo>
                    <a:pt x="106007" y="343686"/>
                  </a:lnTo>
                  <a:lnTo>
                    <a:pt x="68546" y="299848"/>
                  </a:lnTo>
                  <a:cubicBezTo>
                    <a:pt x="57387" y="300645"/>
                    <a:pt x="47823" y="292675"/>
                    <a:pt x="47026" y="281516"/>
                  </a:cubicBezTo>
                  <a:cubicBezTo>
                    <a:pt x="46228" y="270358"/>
                    <a:pt x="54199" y="260793"/>
                    <a:pt x="65358" y="259996"/>
                  </a:cubicBezTo>
                  <a:cubicBezTo>
                    <a:pt x="76516" y="259199"/>
                    <a:pt x="86081" y="267170"/>
                    <a:pt x="86878" y="278328"/>
                  </a:cubicBezTo>
                  <a:cubicBezTo>
                    <a:pt x="86878" y="279922"/>
                    <a:pt x="86878" y="282313"/>
                    <a:pt x="86878" y="283907"/>
                  </a:cubicBezTo>
                  <a:lnTo>
                    <a:pt x="117165" y="319774"/>
                  </a:lnTo>
                  <a:lnTo>
                    <a:pt x="159409" y="319774"/>
                  </a:lnTo>
                  <a:lnTo>
                    <a:pt x="159409" y="283110"/>
                  </a:lnTo>
                  <a:lnTo>
                    <a:pt x="200058" y="242461"/>
                  </a:lnTo>
                  <a:lnTo>
                    <a:pt x="175349" y="216956"/>
                  </a:lnTo>
                  <a:lnTo>
                    <a:pt x="175349" y="72691"/>
                  </a:lnTo>
                  <a:cubicBezTo>
                    <a:pt x="166582" y="66315"/>
                    <a:pt x="164988" y="53562"/>
                    <a:pt x="171364" y="44795"/>
                  </a:cubicBezTo>
                  <a:cubicBezTo>
                    <a:pt x="177741" y="36027"/>
                    <a:pt x="190493" y="34433"/>
                    <a:pt x="199261" y="40809"/>
                  </a:cubicBezTo>
                  <a:cubicBezTo>
                    <a:pt x="208028" y="47186"/>
                    <a:pt x="209622" y="59938"/>
                    <a:pt x="203246" y="68706"/>
                  </a:cubicBezTo>
                  <a:cubicBezTo>
                    <a:pt x="202449" y="70300"/>
                    <a:pt x="200855" y="71894"/>
                    <a:pt x="199261" y="72691"/>
                  </a:cubicBezTo>
                  <a:lnTo>
                    <a:pt x="199261" y="96602"/>
                  </a:lnTo>
                  <a:lnTo>
                    <a:pt x="263024" y="96602"/>
                  </a:lnTo>
                  <a:lnTo>
                    <a:pt x="263024" y="152395"/>
                  </a:lnTo>
                  <a:cubicBezTo>
                    <a:pt x="271792" y="158772"/>
                    <a:pt x="273386" y="171524"/>
                    <a:pt x="267009" y="180292"/>
                  </a:cubicBezTo>
                  <a:cubicBezTo>
                    <a:pt x="260633" y="189059"/>
                    <a:pt x="247880" y="190653"/>
                    <a:pt x="239113" y="184277"/>
                  </a:cubicBezTo>
                  <a:cubicBezTo>
                    <a:pt x="230345" y="177901"/>
                    <a:pt x="228751" y="165148"/>
                    <a:pt x="235128" y="156381"/>
                  </a:cubicBezTo>
                  <a:cubicBezTo>
                    <a:pt x="235925" y="154787"/>
                    <a:pt x="237519" y="153192"/>
                    <a:pt x="239113" y="152395"/>
                  </a:cubicBezTo>
                  <a:lnTo>
                    <a:pt x="239113" y="120514"/>
                  </a:lnTo>
                  <a:lnTo>
                    <a:pt x="199261" y="120514"/>
                  </a:lnTo>
                  <a:lnTo>
                    <a:pt x="199261" y="207391"/>
                  </a:lnTo>
                  <a:lnTo>
                    <a:pt x="255054" y="263184"/>
                  </a:lnTo>
                  <a:cubicBezTo>
                    <a:pt x="255851" y="263184"/>
                    <a:pt x="256648" y="263184"/>
                    <a:pt x="257445" y="263184"/>
                  </a:cubicBezTo>
                  <a:cubicBezTo>
                    <a:pt x="268603" y="263184"/>
                    <a:pt x="277371" y="271952"/>
                    <a:pt x="277371" y="283110"/>
                  </a:cubicBezTo>
                  <a:cubicBezTo>
                    <a:pt x="277371" y="294269"/>
                    <a:pt x="268603" y="303037"/>
                    <a:pt x="257445" y="303037"/>
                  </a:cubicBezTo>
                  <a:lnTo>
                    <a:pt x="257445" y="303037"/>
                  </a:lnTo>
                  <a:close/>
                  <a:moveTo>
                    <a:pt x="354684" y="142034"/>
                  </a:moveTo>
                  <a:cubicBezTo>
                    <a:pt x="343525" y="142034"/>
                    <a:pt x="334758" y="133266"/>
                    <a:pt x="334758" y="122108"/>
                  </a:cubicBezTo>
                  <a:cubicBezTo>
                    <a:pt x="334758" y="121311"/>
                    <a:pt x="334758" y="121311"/>
                    <a:pt x="334758" y="120514"/>
                  </a:cubicBezTo>
                  <a:lnTo>
                    <a:pt x="302876" y="91820"/>
                  </a:lnTo>
                  <a:lnTo>
                    <a:pt x="302876" y="33636"/>
                  </a:lnTo>
                  <a:cubicBezTo>
                    <a:pt x="310847" y="36027"/>
                    <a:pt x="318817" y="39215"/>
                    <a:pt x="326788" y="42404"/>
                  </a:cubicBezTo>
                  <a:lnTo>
                    <a:pt x="326788" y="81459"/>
                  </a:lnTo>
                  <a:lnTo>
                    <a:pt x="350699" y="102979"/>
                  </a:lnTo>
                  <a:cubicBezTo>
                    <a:pt x="352293" y="102979"/>
                    <a:pt x="353090" y="102979"/>
                    <a:pt x="354684" y="102979"/>
                  </a:cubicBezTo>
                  <a:cubicBezTo>
                    <a:pt x="365843" y="102979"/>
                    <a:pt x="374610" y="111746"/>
                    <a:pt x="374610" y="122905"/>
                  </a:cubicBezTo>
                  <a:cubicBezTo>
                    <a:pt x="374610" y="134063"/>
                    <a:pt x="365843" y="142034"/>
                    <a:pt x="354684" y="142034"/>
                  </a:cubicBezTo>
                  <a:lnTo>
                    <a:pt x="354684" y="142034"/>
                  </a:lnTo>
                  <a:close/>
                </a:path>
              </a:pathLst>
            </a:custGeom>
            <a:solidFill>
              <a:srgbClr val="000000"/>
            </a:solidFill>
            <a:ln w="7938" cap="flat">
              <a:noFill/>
              <a:prstDash val="solid"/>
              <a:miter/>
            </a:ln>
          </p:spPr>
          <p:txBody>
            <a:bodyPr rtlCol="0" anchor="ctr"/>
            <a:lstStyle/>
            <a:p>
              <a:endParaRPr lang="en-GB"/>
            </a:p>
          </p:txBody>
        </p:sp>
      </p:grpSp>
    </p:spTree>
    <p:extLst>
      <p:ext uri="{BB962C8B-B14F-4D97-AF65-F5344CB8AC3E}">
        <p14:creationId xmlns:p14="http://schemas.microsoft.com/office/powerpoint/2010/main" val="128658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1.85185E-6 L 0.17774 -1.85185E-6 " pathEditMode="fixed" rAng="0" ptsTypes="AA">
                                      <p:cBhvr>
                                        <p:cTn id="6" dur="1000" fill="hold"/>
                                        <p:tgtEl>
                                          <p:spTgt spid="9"/>
                                        </p:tgtEl>
                                        <p:attrNameLst>
                                          <p:attrName>ppt_x</p:attrName>
                                          <p:attrName>ppt_y</p:attrName>
                                        </p:attrNameLst>
                                      </p:cBhvr>
                                      <p:rCtr x="8880" y="0"/>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64418C0-F36B-4FA5-99F5-83F9E33BD963}"/>
              </a:ext>
            </a:extLst>
          </p:cNvPr>
          <p:cNvSpPr>
            <a:spLocks noGrp="1" noChangeArrowheads="1"/>
          </p:cNvSpPr>
          <p:nvPr>
            <p:ph type="title"/>
          </p:nvPr>
        </p:nvSpPr>
        <p:spPr/>
        <p:txBody>
          <a:bodyPr/>
          <a:lstStyle/>
          <a:p>
            <a:pPr>
              <a:buClr>
                <a:srgbClr val="009CDE"/>
              </a:buClr>
            </a:pPr>
            <a:r>
              <a:rPr lang="de-DE" b="1" dirty="0"/>
              <a:t>Use Case Scenarios</a:t>
            </a:r>
            <a:endParaRPr lang="en-GB" altLang="fr-FR" sz="4000" dirty="0">
              <a:solidFill>
                <a:srgbClr val="006374"/>
              </a:solidFill>
              <a:latin typeface="Poppins Light" pitchFamily="2" charset="77"/>
              <a:cs typeface="Poppins Light" pitchFamily="2" charset="77"/>
            </a:endParaRPr>
          </a:p>
        </p:txBody>
      </p:sp>
      <p:sp>
        <p:nvSpPr>
          <p:cNvPr id="3" name="Content Placeholder 2">
            <a:extLst>
              <a:ext uri="{FF2B5EF4-FFF2-40B4-BE49-F238E27FC236}">
                <a16:creationId xmlns:a16="http://schemas.microsoft.com/office/drawing/2014/main" id="{7910FB81-3DA5-47A9-A5A0-739D21EF4A1C}"/>
              </a:ext>
            </a:extLst>
          </p:cNvPr>
          <p:cNvSpPr>
            <a:spLocks noGrp="1"/>
          </p:cNvSpPr>
          <p:nvPr>
            <p:ph idx="1"/>
          </p:nvPr>
        </p:nvSpPr>
        <p:spPr/>
        <p:txBody>
          <a:bodyPr/>
          <a:lstStyle/>
          <a:p>
            <a:pPr marL="457200" indent="-457200">
              <a:buFont typeface="Arial" panose="020B0604020202020204" pitchFamily="34" charset="0"/>
              <a:buChar char="•"/>
            </a:pPr>
            <a:r>
              <a:rPr lang="en-US"/>
              <a:t>Health Insurance</a:t>
            </a:r>
          </a:p>
          <a:p>
            <a:pPr marL="914400" lvl="1" indent="-457200">
              <a:buFont typeface="Arial" panose="020B0604020202020204" pitchFamily="34" charset="0"/>
              <a:buChar char="•"/>
            </a:pPr>
            <a:r>
              <a:rPr lang="en-US"/>
              <a:t>Formal Sector</a:t>
            </a:r>
          </a:p>
          <a:p>
            <a:pPr marL="914400" lvl="1" indent="-457200">
              <a:buFont typeface="Arial" panose="020B0604020202020204" pitchFamily="34" charset="0"/>
              <a:buChar char="•"/>
            </a:pPr>
            <a:r>
              <a:rPr lang="en-US"/>
              <a:t>Informal Sector</a:t>
            </a:r>
          </a:p>
          <a:p>
            <a:pPr marL="457200" indent="-457200">
              <a:buFont typeface="Arial" panose="020B0604020202020204" pitchFamily="34" charset="0"/>
              <a:buChar char="•"/>
            </a:pPr>
            <a:r>
              <a:rPr lang="en-US"/>
              <a:t>Voucher Scheme</a:t>
            </a:r>
          </a:p>
          <a:p>
            <a:pPr marL="457200" indent="-457200">
              <a:buFont typeface="Arial" panose="020B0604020202020204" pitchFamily="34" charset="0"/>
              <a:buChar char="•"/>
            </a:pPr>
            <a:r>
              <a:rPr lang="en-US"/>
              <a:t>Employment Injury Insurance Schemes</a:t>
            </a:r>
          </a:p>
          <a:p>
            <a:pPr marL="457200" indent="-457200">
              <a:buFont typeface="Arial" panose="020B0604020202020204" pitchFamily="34" charset="0"/>
              <a:buChar char="•"/>
            </a:pPr>
            <a:r>
              <a:rPr lang="en-US"/>
              <a:t>Cash Transfers</a:t>
            </a:r>
          </a:p>
        </p:txBody>
      </p:sp>
      <p:sp>
        <p:nvSpPr>
          <p:cNvPr id="4" name="Date Placeholder 3">
            <a:extLst>
              <a:ext uri="{FF2B5EF4-FFF2-40B4-BE49-F238E27FC236}">
                <a16:creationId xmlns:a16="http://schemas.microsoft.com/office/drawing/2014/main" id="{59491873-57DE-488D-AAA1-71DDB5824970}"/>
              </a:ext>
            </a:extLst>
          </p:cNvPr>
          <p:cNvSpPr>
            <a:spLocks noGrp="1"/>
          </p:cNvSpPr>
          <p:nvPr>
            <p:ph type="dt" sz="half" idx="10"/>
          </p:nvPr>
        </p:nvSpPr>
        <p:spPr/>
        <p:txBody>
          <a:bodyPr/>
          <a:lstStyle/>
          <a:p>
            <a:pPr>
              <a:defRPr/>
            </a:pPr>
            <a:r>
              <a:rPr lang="en-US" altLang="fr-FR"/>
              <a:t>12/01/2022</a:t>
            </a:r>
            <a:endParaRPr lang="fr-FR" altLang="fr-FR" dirty="0"/>
          </a:p>
        </p:txBody>
      </p:sp>
      <p:sp>
        <p:nvSpPr>
          <p:cNvPr id="7" name="Fußzeilenplatzhalter 5">
            <a:extLst>
              <a:ext uri="{FF2B5EF4-FFF2-40B4-BE49-F238E27FC236}">
                <a16:creationId xmlns:a16="http://schemas.microsoft.com/office/drawing/2014/main" id="{A3EDD1E7-89F8-4877-A001-092C0426AEC9}"/>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U Wahser: Impact mit Informatik, Mannheimer Informatik-Kolloquium</a:t>
            </a:r>
            <a:endParaRPr kumimoji="0" lang="fr-FR" altLang="fr-FR"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9F8B086-0361-4AA0-9919-1F0882813FE8}"/>
              </a:ext>
            </a:extLst>
          </p:cNvPr>
          <p:cNvSpPr>
            <a:spLocks noGrp="1"/>
          </p:cNvSpPr>
          <p:nvPr>
            <p:ph type="sldNum" sz="quarter" idx="12"/>
          </p:nvPr>
        </p:nvSpPr>
        <p:spPr/>
        <p:txBody>
          <a:bodyPr/>
          <a:lstStyle/>
          <a:p>
            <a:pPr>
              <a:defRPr/>
            </a:pPr>
            <a:fld id="{AA0E6166-7C68-437E-A233-7D0704065D0C}" type="slidenum">
              <a:rPr lang="en-US" altLang="fr-FR" smtClean="0"/>
              <a:pPr>
                <a:defRPr/>
              </a:pPr>
              <a:t>35</a:t>
            </a:fld>
            <a:endParaRPr lang="fr-FR" altLang="fr-FR"/>
          </a:p>
        </p:txBody>
      </p:sp>
    </p:spTree>
    <p:extLst>
      <p:ext uri="{BB962C8B-B14F-4D97-AF65-F5344CB8AC3E}">
        <p14:creationId xmlns:p14="http://schemas.microsoft.com/office/powerpoint/2010/main" val="431239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F165838-C120-EE40-9328-2AF23A0CAC03}"/>
              </a:ext>
            </a:extLst>
          </p:cNvPr>
          <p:cNvSpPr>
            <a:spLocks noGrp="1"/>
          </p:cNvSpPr>
          <p:nvPr>
            <p:ph type="title"/>
          </p:nvPr>
        </p:nvSpPr>
        <p:spPr/>
        <p:txBody>
          <a:bodyPr/>
          <a:lstStyle/>
          <a:p>
            <a:r>
              <a:rPr lang="de-DE" b="1" dirty="0"/>
              <a:t>The </a:t>
            </a:r>
            <a:r>
              <a:rPr lang="de-DE" b="1" dirty="0" err="1"/>
              <a:t>History</a:t>
            </a:r>
            <a:endParaRPr lang="de-DE" dirty="0"/>
          </a:p>
        </p:txBody>
      </p:sp>
      <p:sp>
        <p:nvSpPr>
          <p:cNvPr id="25" name="Date Placeholder 3">
            <a:extLst>
              <a:ext uri="{FF2B5EF4-FFF2-40B4-BE49-F238E27FC236}">
                <a16:creationId xmlns:a16="http://schemas.microsoft.com/office/drawing/2014/main" id="{5BC76D83-B183-42E6-A024-DC3C41E4DC4B}"/>
              </a:ext>
            </a:extLst>
          </p:cNvPr>
          <p:cNvSpPr>
            <a:spLocks noGrp="1"/>
          </p:cNvSpPr>
          <p:nvPr>
            <p:ph type="dt" sz="half" idx="10"/>
          </p:nvPr>
        </p:nvSpPr>
        <p:spPr/>
        <p:txBody>
          <a:bodyPr/>
          <a:lstStyle/>
          <a:p>
            <a:pPr>
              <a:defRPr/>
            </a:pPr>
            <a:r>
              <a:rPr lang="en-US" altLang="fr-FR"/>
              <a:t>12/01/2022</a:t>
            </a:r>
            <a:endParaRPr lang="fr-FR" altLang="fr-FR" dirty="0"/>
          </a:p>
        </p:txBody>
      </p:sp>
      <p:sp>
        <p:nvSpPr>
          <p:cNvPr id="6" name="Fußzeilenplatzhalter 5">
            <a:extLst>
              <a:ext uri="{FF2B5EF4-FFF2-40B4-BE49-F238E27FC236}">
                <a16:creationId xmlns:a16="http://schemas.microsoft.com/office/drawing/2014/main" id="{8B4A88AE-C426-4242-8DB2-D33B43CCC6E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U Wahser: Impact mit Informatik, Mannheimer Informatik-Kolloquium</a:t>
            </a:r>
            <a:endParaRPr kumimoji="0" lang="fr-FR" altLang="fr-FR"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Foliennummernplatzhalter 6">
            <a:extLst>
              <a:ext uri="{FF2B5EF4-FFF2-40B4-BE49-F238E27FC236}">
                <a16:creationId xmlns:a16="http://schemas.microsoft.com/office/drawing/2014/main" id="{59641461-3D04-9240-B29B-F26752D2299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0AC92DB-A156-4A4E-BEBD-C2EC8FA4F8AD}" type="slidenum">
              <a:rPr kumimoji="0" lang="en-US" altLang="fr-FR"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fr-FR" altLang="fr-FR"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8" name="Rechteck 19">
            <a:extLst>
              <a:ext uri="{FF2B5EF4-FFF2-40B4-BE49-F238E27FC236}">
                <a16:creationId xmlns:a16="http://schemas.microsoft.com/office/drawing/2014/main" id="{1D699A12-56E7-4F83-B9BB-473ED832D1E4}"/>
              </a:ext>
            </a:extLst>
          </p:cNvPr>
          <p:cNvSpPr txBox="1"/>
          <p:nvPr/>
        </p:nvSpPr>
        <p:spPr>
          <a:xfrm>
            <a:off x="232685" y="4492888"/>
            <a:ext cx="2121772" cy="815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r">
              <a:spcBef>
                <a:spcPts val="300"/>
              </a:spcBef>
              <a:defRPr sz="1100">
                <a:solidFill>
                  <a:srgbClr val="006374"/>
                </a:solidFill>
                <a:latin typeface="Poppins Bold"/>
                <a:ea typeface="Poppins Bold"/>
                <a:cs typeface="Poppins Bold"/>
                <a:sym typeface="Poppins Bold"/>
              </a:defRPr>
            </a:pPr>
            <a:r>
              <a:rPr sz="1400" dirty="0">
                <a:solidFill>
                  <a:srgbClr val="006374"/>
                </a:solidFill>
                <a:latin typeface="Poppins Bold"/>
                <a:ea typeface="Poppins Bold"/>
                <a:cs typeface="Poppins Bold"/>
                <a:sym typeface="Poppins Bold"/>
              </a:rPr>
              <a:t>2012</a:t>
            </a:r>
          </a:p>
          <a:p>
            <a:pPr algn="r">
              <a:spcBef>
                <a:spcPts val="300"/>
              </a:spcBef>
              <a:defRPr sz="1100">
                <a:latin typeface="Poppins Regular"/>
                <a:ea typeface="Poppins Regular"/>
                <a:cs typeface="Poppins Regular"/>
                <a:sym typeface="Poppins Regular"/>
              </a:defRPr>
            </a:pPr>
            <a:r>
              <a:rPr sz="1400" dirty="0">
                <a:solidFill>
                  <a:srgbClr val="000000"/>
                </a:solidFill>
                <a:latin typeface="Poppins Regular"/>
                <a:ea typeface="Poppins Regular"/>
                <a:cs typeface="Poppins Regular"/>
                <a:sym typeface="Poppins Regular"/>
              </a:rPr>
              <a:t>IMIS for Tanzania CHF</a:t>
            </a:r>
          </a:p>
          <a:p>
            <a:pPr algn="r">
              <a:spcBef>
                <a:spcPts val="300"/>
              </a:spcBef>
              <a:defRPr sz="1100">
                <a:latin typeface="Poppins Regular"/>
                <a:ea typeface="Poppins Regular"/>
                <a:cs typeface="Poppins Regular"/>
                <a:sym typeface="Poppins Regular"/>
              </a:defRPr>
            </a:pPr>
            <a:r>
              <a:rPr sz="1400" dirty="0">
                <a:solidFill>
                  <a:srgbClr val="000000"/>
                </a:solidFill>
                <a:latin typeface="Poppins Regular"/>
                <a:ea typeface="Poppins Regular"/>
                <a:cs typeface="Poppins Regular"/>
                <a:sym typeface="Poppins Regular"/>
              </a:rPr>
              <a:t>by </a:t>
            </a:r>
            <a:r>
              <a:rPr sz="1400" dirty="0" err="1">
                <a:solidFill>
                  <a:srgbClr val="000000"/>
                </a:solidFill>
                <a:latin typeface="Poppins Regular"/>
                <a:ea typeface="Poppins Regular"/>
                <a:cs typeface="Poppins Regular"/>
                <a:sym typeface="Poppins Regular"/>
              </a:rPr>
              <a:t>SwissTPH</a:t>
            </a:r>
            <a:r>
              <a:rPr lang="en-US" sz="1400" dirty="0">
                <a:solidFill>
                  <a:srgbClr val="000000"/>
                </a:solidFill>
                <a:latin typeface="Poppins Regular"/>
                <a:ea typeface="Poppins Regular"/>
                <a:cs typeface="Poppins Regular"/>
                <a:sym typeface="Poppins Regular"/>
              </a:rPr>
              <a:t> et al.</a:t>
            </a:r>
            <a:endParaRPr sz="1400" dirty="0">
              <a:solidFill>
                <a:srgbClr val="000000"/>
              </a:solidFill>
              <a:latin typeface="Poppins Regular"/>
              <a:ea typeface="Poppins Regular"/>
              <a:cs typeface="Poppins Regular"/>
              <a:sym typeface="Poppins Regular"/>
            </a:endParaRPr>
          </a:p>
        </p:txBody>
      </p:sp>
      <p:sp>
        <p:nvSpPr>
          <p:cNvPr id="29" name="Rechteck 19">
            <a:extLst>
              <a:ext uri="{FF2B5EF4-FFF2-40B4-BE49-F238E27FC236}">
                <a16:creationId xmlns:a16="http://schemas.microsoft.com/office/drawing/2014/main" id="{B816D347-F2E0-490F-BE17-FB823043AD3A}"/>
              </a:ext>
            </a:extLst>
          </p:cNvPr>
          <p:cNvSpPr txBox="1"/>
          <p:nvPr/>
        </p:nvSpPr>
        <p:spPr>
          <a:xfrm>
            <a:off x="2688726" y="4446569"/>
            <a:ext cx="2628316" cy="992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300"/>
              </a:spcBef>
              <a:defRPr sz="1100">
                <a:solidFill>
                  <a:srgbClr val="006374"/>
                </a:solidFill>
                <a:latin typeface="Poppins Bold"/>
                <a:ea typeface="Poppins Bold"/>
                <a:cs typeface="Poppins Bold"/>
                <a:sym typeface="Poppins Bold"/>
              </a:defRPr>
            </a:pPr>
            <a:r>
              <a:rPr sz="1400">
                <a:solidFill>
                  <a:srgbClr val="006374"/>
                </a:solidFill>
                <a:latin typeface="Poppins Bold"/>
                <a:ea typeface="Poppins Bold"/>
                <a:cs typeface="Poppins Bold"/>
                <a:sym typeface="Poppins Bold"/>
              </a:rPr>
              <a:t>2014</a:t>
            </a:r>
          </a:p>
          <a:p>
            <a:pPr>
              <a:spcBef>
                <a:spcPts val="300"/>
              </a:spcBef>
              <a:defRPr sz="1100">
                <a:latin typeface="Poppins Regular"/>
                <a:ea typeface="Poppins Regular"/>
                <a:cs typeface="Poppins Regular"/>
                <a:sym typeface="Poppins Regular"/>
              </a:defRPr>
            </a:pPr>
            <a:r>
              <a:rPr lang="en-US" sz="1400">
                <a:solidFill>
                  <a:srgbClr val="000000"/>
                </a:solidFill>
                <a:latin typeface="Poppins Regular"/>
                <a:ea typeface="Poppins Regular"/>
                <a:cs typeface="Poppins Regular"/>
                <a:sym typeface="Poppins Regular"/>
              </a:rPr>
              <a:t>IMIS customized for</a:t>
            </a:r>
            <a:br>
              <a:rPr lang="en-US" sz="1400">
                <a:solidFill>
                  <a:srgbClr val="000000"/>
                </a:solidFill>
                <a:latin typeface="Poppins Regular"/>
                <a:ea typeface="Poppins Regular"/>
                <a:cs typeface="Poppins Regular"/>
                <a:sym typeface="Poppins Regular"/>
              </a:rPr>
            </a:br>
            <a:r>
              <a:rPr lang="en-US" sz="1400">
                <a:solidFill>
                  <a:srgbClr val="000000"/>
                </a:solidFill>
                <a:latin typeface="Poppins Regular"/>
                <a:ea typeface="Poppins Regular"/>
                <a:cs typeface="Poppins Regular"/>
                <a:sym typeface="Poppins Regular"/>
              </a:rPr>
              <a:t>Social Health Insurance in</a:t>
            </a:r>
            <a:br>
              <a:rPr lang="en-US" sz="1400">
                <a:solidFill>
                  <a:srgbClr val="000000"/>
                </a:solidFill>
                <a:latin typeface="Poppins Regular"/>
                <a:ea typeface="Poppins Regular"/>
                <a:cs typeface="Poppins Regular"/>
                <a:sym typeface="Poppins Regular"/>
              </a:rPr>
            </a:br>
            <a:r>
              <a:rPr lang="en-US" sz="1400">
                <a:solidFill>
                  <a:srgbClr val="000000"/>
                </a:solidFill>
                <a:latin typeface="Poppins Regular"/>
                <a:ea typeface="Poppins Regular"/>
                <a:cs typeface="Poppins Regular"/>
                <a:sym typeface="Poppins Regular"/>
              </a:rPr>
              <a:t>Nepal</a:t>
            </a:r>
            <a:endParaRPr sz="1400">
              <a:solidFill>
                <a:srgbClr val="000000"/>
              </a:solidFill>
              <a:latin typeface="Poppins Regular"/>
              <a:ea typeface="Poppins Regular"/>
              <a:cs typeface="Poppins Regular"/>
              <a:sym typeface="Poppins Regular"/>
            </a:endParaRPr>
          </a:p>
        </p:txBody>
      </p:sp>
      <p:sp>
        <p:nvSpPr>
          <p:cNvPr id="30" name="Rechteck 19">
            <a:extLst>
              <a:ext uri="{FF2B5EF4-FFF2-40B4-BE49-F238E27FC236}">
                <a16:creationId xmlns:a16="http://schemas.microsoft.com/office/drawing/2014/main" id="{FAA64D5D-9D3C-46F1-AB8E-9D301390FD8F}"/>
              </a:ext>
            </a:extLst>
          </p:cNvPr>
          <p:cNvSpPr txBox="1"/>
          <p:nvPr/>
        </p:nvSpPr>
        <p:spPr>
          <a:xfrm>
            <a:off x="3717523" y="1984229"/>
            <a:ext cx="2628316" cy="1246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300"/>
              </a:spcBef>
              <a:defRPr sz="1100">
                <a:solidFill>
                  <a:srgbClr val="006374"/>
                </a:solidFill>
                <a:latin typeface="Poppins Bold"/>
                <a:ea typeface="Poppins Bold"/>
                <a:cs typeface="Poppins Bold"/>
                <a:sym typeface="Poppins Bold"/>
              </a:defRPr>
            </a:pPr>
            <a:r>
              <a:rPr sz="1400">
                <a:solidFill>
                  <a:srgbClr val="006374"/>
                </a:solidFill>
                <a:latin typeface="Poppins Bold"/>
                <a:ea typeface="Poppins Bold"/>
                <a:cs typeface="Poppins Bold"/>
                <a:sym typeface="Poppins Bold"/>
              </a:rPr>
              <a:t>2016</a:t>
            </a:r>
          </a:p>
          <a:p>
            <a:pPr>
              <a:spcBef>
                <a:spcPts val="300"/>
              </a:spcBef>
              <a:defRPr sz="1100">
                <a:latin typeface="Poppins Regular"/>
                <a:ea typeface="Poppins Regular"/>
                <a:cs typeface="Poppins Regular"/>
                <a:sym typeface="Poppins Regular"/>
              </a:defRPr>
            </a:pPr>
            <a:r>
              <a:rPr sz="1400">
                <a:solidFill>
                  <a:srgbClr val="000000"/>
                </a:solidFill>
                <a:latin typeface="Poppins Regular"/>
                <a:ea typeface="Poppins Regular"/>
                <a:cs typeface="Poppins Regular"/>
                <a:sym typeface="Poppins Regular"/>
              </a:rPr>
              <a:t>openIMIS Initiative</a:t>
            </a:r>
          </a:p>
          <a:p>
            <a:pPr>
              <a:spcBef>
                <a:spcPts val="300"/>
              </a:spcBef>
              <a:defRPr sz="1100">
                <a:latin typeface="Poppins Regular"/>
                <a:ea typeface="Poppins Regular"/>
                <a:cs typeface="Poppins Regular"/>
                <a:sym typeface="Poppins Regular"/>
              </a:defRPr>
            </a:pPr>
            <a:r>
              <a:rPr sz="1400">
                <a:solidFill>
                  <a:srgbClr val="000000"/>
                </a:solidFill>
                <a:latin typeface="Poppins Regular"/>
                <a:ea typeface="Poppins Regular"/>
                <a:cs typeface="Poppins Regular"/>
                <a:sym typeface="Poppins Regular"/>
              </a:rPr>
              <a:t>(Swiss Development </a:t>
            </a:r>
            <a:br>
              <a:rPr sz="1400">
                <a:solidFill>
                  <a:srgbClr val="000000"/>
                </a:solidFill>
                <a:latin typeface="Poppins Regular"/>
                <a:ea typeface="Poppins Regular"/>
                <a:cs typeface="Poppins Regular"/>
                <a:sym typeface="Poppins Regular"/>
              </a:rPr>
            </a:br>
            <a:r>
              <a:rPr sz="1400">
                <a:solidFill>
                  <a:srgbClr val="000000"/>
                </a:solidFill>
                <a:latin typeface="Poppins Regular"/>
                <a:ea typeface="Poppins Regular"/>
                <a:cs typeface="Poppins Regular"/>
                <a:sym typeface="Poppins Regular"/>
              </a:rPr>
              <a:t>Cooperation &amp; German Development Cooperation)</a:t>
            </a:r>
          </a:p>
        </p:txBody>
      </p:sp>
      <p:sp>
        <p:nvSpPr>
          <p:cNvPr id="31" name="Rechteck 19">
            <a:extLst>
              <a:ext uri="{FF2B5EF4-FFF2-40B4-BE49-F238E27FC236}">
                <a16:creationId xmlns:a16="http://schemas.microsoft.com/office/drawing/2014/main" id="{8CE29DC7-BE48-444D-ABB2-AE529330513A}"/>
              </a:ext>
            </a:extLst>
          </p:cNvPr>
          <p:cNvSpPr txBox="1"/>
          <p:nvPr/>
        </p:nvSpPr>
        <p:spPr>
          <a:xfrm>
            <a:off x="5430461" y="4541796"/>
            <a:ext cx="2628316" cy="992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300"/>
              </a:spcBef>
              <a:defRPr sz="1100">
                <a:solidFill>
                  <a:srgbClr val="006374"/>
                </a:solidFill>
                <a:latin typeface="Poppins Bold"/>
                <a:ea typeface="Poppins Bold"/>
                <a:cs typeface="Poppins Bold"/>
                <a:sym typeface="Poppins Bold"/>
              </a:defRPr>
            </a:pPr>
            <a:r>
              <a:rPr sz="1400">
                <a:solidFill>
                  <a:srgbClr val="006374"/>
                </a:solidFill>
                <a:latin typeface="Poppins Bold"/>
                <a:ea typeface="Poppins Bold"/>
                <a:cs typeface="Poppins Bold"/>
                <a:sym typeface="Poppins Bold"/>
              </a:rPr>
              <a:t>2017</a:t>
            </a:r>
          </a:p>
          <a:p>
            <a:pPr>
              <a:spcBef>
                <a:spcPts val="300"/>
              </a:spcBef>
              <a:defRPr sz="1100">
                <a:latin typeface="Poppins Regular"/>
                <a:ea typeface="Poppins Regular"/>
                <a:cs typeface="Poppins Regular"/>
                <a:sym typeface="Poppins Regular"/>
              </a:defRPr>
            </a:pPr>
            <a:r>
              <a:rPr sz="1400">
                <a:solidFill>
                  <a:srgbClr val="000000"/>
                </a:solidFill>
                <a:latin typeface="Poppins Regular"/>
                <a:ea typeface="Poppins Regular"/>
                <a:cs typeface="Poppins Regular"/>
                <a:sym typeface="Poppins Regular"/>
              </a:rPr>
              <a:t>openIMIS Master </a:t>
            </a:r>
            <a:br>
              <a:rPr sz="1400">
                <a:solidFill>
                  <a:srgbClr val="000000"/>
                </a:solidFill>
                <a:latin typeface="Poppins Regular"/>
                <a:ea typeface="Poppins Regular"/>
                <a:cs typeface="Poppins Regular"/>
                <a:sym typeface="Poppins Regular"/>
              </a:rPr>
            </a:br>
            <a:r>
              <a:rPr sz="1400">
                <a:solidFill>
                  <a:srgbClr val="000000"/>
                </a:solidFill>
                <a:latin typeface="Poppins Regular"/>
                <a:ea typeface="Poppins Regular"/>
                <a:cs typeface="Poppins Regular"/>
                <a:sym typeface="Poppins Regular"/>
              </a:rPr>
              <a:t>Version (Tanzania, </a:t>
            </a:r>
            <a:br>
              <a:rPr sz="1400">
                <a:solidFill>
                  <a:srgbClr val="000000"/>
                </a:solidFill>
                <a:latin typeface="Poppins Regular"/>
                <a:ea typeface="Poppins Regular"/>
                <a:cs typeface="Poppins Regular"/>
                <a:sym typeface="Poppins Regular"/>
              </a:rPr>
            </a:br>
            <a:r>
              <a:rPr sz="1400">
                <a:solidFill>
                  <a:srgbClr val="000000"/>
                </a:solidFill>
                <a:latin typeface="Poppins Regular"/>
                <a:ea typeface="Poppins Regular"/>
                <a:cs typeface="Poppins Regular"/>
                <a:sym typeface="Poppins Regular"/>
              </a:rPr>
              <a:t>Cameroon, Nepal)</a:t>
            </a:r>
          </a:p>
        </p:txBody>
      </p:sp>
      <p:sp>
        <p:nvSpPr>
          <p:cNvPr id="32" name="Rechteck 19">
            <a:extLst>
              <a:ext uri="{FF2B5EF4-FFF2-40B4-BE49-F238E27FC236}">
                <a16:creationId xmlns:a16="http://schemas.microsoft.com/office/drawing/2014/main" id="{DAC114E2-144E-4BE9-AE1B-8DD670825478}"/>
              </a:ext>
            </a:extLst>
          </p:cNvPr>
          <p:cNvSpPr txBox="1"/>
          <p:nvPr/>
        </p:nvSpPr>
        <p:spPr>
          <a:xfrm>
            <a:off x="7399232" y="4454144"/>
            <a:ext cx="2104042" cy="1246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spcBef>
                <a:spcPts val="300"/>
              </a:spcBef>
              <a:defRPr sz="1100">
                <a:solidFill>
                  <a:srgbClr val="006374"/>
                </a:solidFill>
                <a:latin typeface="Poppins Bold"/>
                <a:ea typeface="Poppins Bold"/>
                <a:cs typeface="Poppins Bold"/>
                <a:sym typeface="Poppins Bold"/>
              </a:defRPr>
            </a:pPr>
            <a:r>
              <a:rPr sz="1400">
                <a:solidFill>
                  <a:srgbClr val="006374"/>
                </a:solidFill>
                <a:latin typeface="Poppins Bold"/>
                <a:ea typeface="Poppins Bold"/>
                <a:cs typeface="Poppins Bold"/>
                <a:sym typeface="Poppins Bold"/>
              </a:rPr>
              <a:t>2019</a:t>
            </a:r>
          </a:p>
          <a:p>
            <a:pPr marL="110289" indent="-110289">
              <a:spcBef>
                <a:spcPts val="300"/>
              </a:spcBef>
              <a:buClr>
                <a:srgbClr val="006374"/>
              </a:buClr>
              <a:buSzPct val="100000"/>
              <a:buFontTx/>
              <a:buChar char="•"/>
              <a:defRPr sz="1100">
                <a:latin typeface="Poppins Regular"/>
                <a:ea typeface="Poppins Regular"/>
                <a:cs typeface="Poppins Regular"/>
                <a:sym typeface="Poppins Regular"/>
              </a:defRPr>
            </a:pPr>
            <a:r>
              <a:rPr sz="1400">
                <a:solidFill>
                  <a:srgbClr val="000000"/>
                </a:solidFill>
                <a:latin typeface="Poppins Regular"/>
                <a:ea typeface="Poppins Regular"/>
                <a:cs typeface="Poppins Regular"/>
                <a:sym typeface="Poppins Regular"/>
              </a:rPr>
              <a:t>Modular architecture transformation</a:t>
            </a:r>
            <a:r>
              <a:rPr lang="en-US" sz="1400">
                <a:solidFill>
                  <a:srgbClr val="000000"/>
                </a:solidFill>
                <a:latin typeface="Poppins Regular"/>
                <a:ea typeface="Poppins Regular"/>
                <a:cs typeface="Poppins Regular"/>
                <a:sym typeface="Poppins Regular"/>
              </a:rPr>
              <a:t> initialized</a:t>
            </a:r>
          </a:p>
          <a:p>
            <a:pPr marL="110289" indent="-110289">
              <a:spcBef>
                <a:spcPts val="300"/>
              </a:spcBef>
              <a:buClr>
                <a:srgbClr val="006374"/>
              </a:buClr>
              <a:buSzPct val="100000"/>
              <a:buFontTx/>
              <a:buChar char="•"/>
              <a:defRPr sz="1100">
                <a:latin typeface="Poppins Regular"/>
                <a:ea typeface="Poppins Regular"/>
                <a:cs typeface="Poppins Regular"/>
                <a:sym typeface="Poppins Regular"/>
              </a:defRPr>
            </a:pPr>
            <a:r>
              <a:rPr lang="en-US" sz="1400">
                <a:solidFill>
                  <a:srgbClr val="000000"/>
                </a:solidFill>
                <a:latin typeface="Poppins Regular"/>
                <a:ea typeface="Poppins Regular"/>
                <a:cs typeface="Poppins Regular"/>
                <a:sym typeface="Poppins Regular"/>
              </a:rPr>
              <a:t>Community building</a:t>
            </a:r>
            <a:endParaRPr sz="1400">
              <a:solidFill>
                <a:srgbClr val="000000"/>
              </a:solidFill>
              <a:latin typeface="Poppins Regular"/>
              <a:ea typeface="Poppins Regular"/>
              <a:cs typeface="Poppins Regular"/>
              <a:sym typeface="Poppins Regular"/>
            </a:endParaRPr>
          </a:p>
        </p:txBody>
      </p:sp>
      <p:sp>
        <p:nvSpPr>
          <p:cNvPr id="33" name="Rechteck 19">
            <a:extLst>
              <a:ext uri="{FF2B5EF4-FFF2-40B4-BE49-F238E27FC236}">
                <a16:creationId xmlns:a16="http://schemas.microsoft.com/office/drawing/2014/main" id="{C2948E7A-EE94-478B-BCC8-5A8A55ABF079}"/>
              </a:ext>
            </a:extLst>
          </p:cNvPr>
          <p:cNvSpPr txBox="1"/>
          <p:nvPr/>
        </p:nvSpPr>
        <p:spPr>
          <a:xfrm>
            <a:off x="1884831" y="2390716"/>
            <a:ext cx="1689061" cy="7771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300"/>
              </a:spcBef>
              <a:defRPr sz="1100">
                <a:solidFill>
                  <a:srgbClr val="006374"/>
                </a:solidFill>
                <a:latin typeface="Poppins Bold"/>
                <a:ea typeface="Poppins Bold"/>
                <a:cs typeface="Poppins Bold"/>
                <a:sym typeface="Poppins Bold"/>
              </a:defRPr>
            </a:pPr>
            <a:r>
              <a:rPr sz="1400">
                <a:solidFill>
                  <a:srgbClr val="006374"/>
                </a:solidFill>
                <a:latin typeface="Poppins Bold"/>
                <a:ea typeface="Poppins Bold"/>
                <a:cs typeface="Poppins Bold"/>
                <a:sym typeface="Poppins Bold"/>
              </a:rPr>
              <a:t>2013</a:t>
            </a:r>
          </a:p>
          <a:p>
            <a:pPr>
              <a:spcBef>
                <a:spcPts val="300"/>
              </a:spcBef>
              <a:defRPr sz="1100">
                <a:latin typeface="Poppins Regular"/>
                <a:ea typeface="Poppins Regular"/>
                <a:cs typeface="Poppins Regular"/>
                <a:sym typeface="Poppins Regular"/>
              </a:defRPr>
            </a:pPr>
            <a:r>
              <a:rPr sz="1400">
                <a:solidFill>
                  <a:srgbClr val="000000"/>
                </a:solidFill>
                <a:latin typeface="Poppins Regular"/>
                <a:ea typeface="Poppins Regular"/>
                <a:cs typeface="Poppins Regular"/>
                <a:sym typeface="Poppins Regular"/>
              </a:rPr>
              <a:t>IMIS Customization </a:t>
            </a:r>
            <a:br>
              <a:rPr sz="1400">
                <a:solidFill>
                  <a:srgbClr val="000000"/>
                </a:solidFill>
                <a:latin typeface="Poppins Regular"/>
                <a:ea typeface="Poppins Regular"/>
                <a:cs typeface="Poppins Regular"/>
                <a:sym typeface="Poppins Regular"/>
              </a:rPr>
            </a:br>
            <a:r>
              <a:rPr sz="1400">
                <a:solidFill>
                  <a:srgbClr val="000000"/>
                </a:solidFill>
                <a:latin typeface="Poppins Regular"/>
                <a:ea typeface="Poppins Regular"/>
                <a:cs typeface="Poppins Regular"/>
                <a:sym typeface="Poppins Regular"/>
              </a:rPr>
              <a:t>for Cameroon</a:t>
            </a:r>
          </a:p>
        </p:txBody>
      </p:sp>
      <p:sp>
        <p:nvSpPr>
          <p:cNvPr id="34" name="Rechteck 19">
            <a:extLst>
              <a:ext uri="{FF2B5EF4-FFF2-40B4-BE49-F238E27FC236}">
                <a16:creationId xmlns:a16="http://schemas.microsoft.com/office/drawing/2014/main" id="{E2E69734-6B28-4CA5-B54B-1C9D6E114DAD}"/>
              </a:ext>
            </a:extLst>
          </p:cNvPr>
          <p:cNvSpPr txBox="1"/>
          <p:nvPr/>
        </p:nvSpPr>
        <p:spPr>
          <a:xfrm>
            <a:off x="6744619" y="2136801"/>
            <a:ext cx="2070532" cy="1031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spcBef>
                <a:spcPts val="300"/>
              </a:spcBef>
              <a:defRPr sz="1100">
                <a:solidFill>
                  <a:srgbClr val="006374"/>
                </a:solidFill>
                <a:latin typeface="Poppins Bold"/>
                <a:ea typeface="Poppins Bold"/>
                <a:cs typeface="Poppins Bold"/>
                <a:sym typeface="Poppins Bold"/>
              </a:defRPr>
            </a:pPr>
            <a:r>
              <a:rPr sz="1400" dirty="0">
                <a:solidFill>
                  <a:srgbClr val="006374"/>
                </a:solidFill>
                <a:latin typeface="Poppins Bold"/>
                <a:ea typeface="Poppins Bold"/>
                <a:cs typeface="Poppins Bold"/>
                <a:sym typeface="Poppins Bold"/>
              </a:rPr>
              <a:t>2018</a:t>
            </a:r>
          </a:p>
          <a:p>
            <a:pPr>
              <a:spcBef>
                <a:spcPts val="300"/>
              </a:spcBef>
              <a:defRPr sz="1100">
                <a:latin typeface="Poppins Regular"/>
                <a:ea typeface="Poppins Regular"/>
                <a:cs typeface="Poppins Regular"/>
                <a:sym typeface="Poppins Regular"/>
              </a:defRPr>
            </a:pPr>
            <a:r>
              <a:rPr sz="1400" dirty="0">
                <a:solidFill>
                  <a:srgbClr val="000000"/>
                </a:solidFill>
                <a:latin typeface="Poppins Regular"/>
                <a:ea typeface="Poppins Regular"/>
                <a:cs typeface="Poppins Regular"/>
                <a:sym typeface="Poppins Regular"/>
              </a:rPr>
              <a:t>openIMIS Community</a:t>
            </a:r>
            <a:r>
              <a:rPr lang="en-US" sz="1400" dirty="0">
                <a:solidFill>
                  <a:srgbClr val="000000"/>
                </a:solidFill>
                <a:latin typeface="Poppins Regular"/>
                <a:ea typeface="Poppins Regular"/>
                <a:cs typeface="Poppins Regular"/>
                <a:sym typeface="Poppins Regular"/>
              </a:rPr>
              <a:t> established</a:t>
            </a:r>
            <a:endParaRPr sz="1400" dirty="0">
              <a:solidFill>
                <a:srgbClr val="000000"/>
              </a:solidFill>
              <a:latin typeface="Poppins Regular"/>
              <a:ea typeface="Poppins Regular"/>
              <a:cs typeface="Poppins Regular"/>
              <a:sym typeface="Poppins Regular"/>
            </a:endParaRPr>
          </a:p>
          <a:p>
            <a:pPr>
              <a:spcBef>
                <a:spcPts val="300"/>
              </a:spcBef>
              <a:defRPr sz="1100">
                <a:latin typeface="Poppins Regular"/>
                <a:ea typeface="Poppins Regular"/>
                <a:cs typeface="Poppins Regular"/>
                <a:sym typeface="Poppins Regular"/>
              </a:defRPr>
            </a:pPr>
            <a:r>
              <a:rPr sz="1400" dirty="0">
                <a:solidFill>
                  <a:srgbClr val="000000"/>
                </a:solidFill>
                <a:latin typeface="Poppins Regular"/>
                <a:ea typeface="Poppins Regular"/>
                <a:cs typeface="Poppins Regular"/>
                <a:sym typeface="Poppins Regular"/>
              </a:rPr>
              <a:t>Pilots in DRC, Chad</a:t>
            </a:r>
          </a:p>
        </p:txBody>
      </p:sp>
      <p:sp>
        <p:nvSpPr>
          <p:cNvPr id="35" name="Rechteck 19">
            <a:extLst>
              <a:ext uri="{FF2B5EF4-FFF2-40B4-BE49-F238E27FC236}">
                <a16:creationId xmlns:a16="http://schemas.microsoft.com/office/drawing/2014/main" id="{F22B4A4A-1E36-4362-8ACD-7A7604E127A7}"/>
              </a:ext>
            </a:extLst>
          </p:cNvPr>
          <p:cNvSpPr txBox="1"/>
          <p:nvPr/>
        </p:nvSpPr>
        <p:spPr>
          <a:xfrm>
            <a:off x="9055898" y="2022701"/>
            <a:ext cx="2628316" cy="1031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300"/>
              </a:spcBef>
              <a:defRPr sz="1100">
                <a:solidFill>
                  <a:srgbClr val="006374"/>
                </a:solidFill>
                <a:latin typeface="Poppins Bold"/>
                <a:ea typeface="Poppins Bold"/>
                <a:cs typeface="Poppins Bold"/>
                <a:sym typeface="Poppins Bold"/>
              </a:defRPr>
            </a:pPr>
            <a:r>
              <a:rPr sz="1400" dirty="0">
                <a:solidFill>
                  <a:srgbClr val="006374"/>
                </a:solidFill>
                <a:latin typeface="Poppins Bold"/>
                <a:ea typeface="Poppins Bold"/>
                <a:cs typeface="Poppins Bold"/>
                <a:sym typeface="Poppins Bold"/>
              </a:rPr>
              <a:t>2020</a:t>
            </a:r>
          </a:p>
          <a:p>
            <a:pPr>
              <a:spcBef>
                <a:spcPts val="300"/>
              </a:spcBef>
              <a:defRPr sz="1100">
                <a:latin typeface="Poppins Regular"/>
                <a:ea typeface="Poppins Regular"/>
                <a:cs typeface="Poppins Regular"/>
                <a:sym typeface="Poppins Regular"/>
              </a:defRPr>
            </a:pPr>
            <a:r>
              <a:rPr lang="en-US" sz="1400" dirty="0">
                <a:solidFill>
                  <a:srgbClr val="000000"/>
                </a:solidFill>
                <a:latin typeface="Poppins Regular"/>
                <a:ea typeface="Poppins Regular"/>
                <a:cs typeface="Poppins Regular"/>
                <a:sym typeface="Poppins Regular"/>
              </a:rPr>
              <a:t>openIMIS for</a:t>
            </a:r>
            <a:br>
              <a:rPr lang="en-US" sz="1400" dirty="0">
                <a:solidFill>
                  <a:srgbClr val="000000"/>
                </a:solidFill>
                <a:latin typeface="Poppins Regular"/>
                <a:ea typeface="Poppins Regular"/>
                <a:cs typeface="Poppins Regular"/>
                <a:sym typeface="Poppins Regular"/>
              </a:rPr>
            </a:br>
            <a:r>
              <a:rPr lang="en-US" sz="1400" dirty="0">
                <a:solidFill>
                  <a:srgbClr val="000000"/>
                </a:solidFill>
                <a:latin typeface="Poppins Regular"/>
                <a:ea typeface="Poppins Regular"/>
                <a:cs typeface="Poppins Regular"/>
                <a:sym typeface="Poppins Regular"/>
              </a:rPr>
              <a:t>Cash Transfer &amp;</a:t>
            </a:r>
          </a:p>
          <a:p>
            <a:pPr>
              <a:spcBef>
                <a:spcPts val="300"/>
              </a:spcBef>
              <a:defRPr sz="1100">
                <a:latin typeface="Poppins Regular"/>
                <a:ea typeface="Poppins Regular"/>
                <a:cs typeface="Poppins Regular"/>
                <a:sym typeface="Poppins Regular"/>
              </a:defRPr>
            </a:pPr>
            <a:r>
              <a:rPr lang="en-US" sz="1400" dirty="0">
                <a:solidFill>
                  <a:srgbClr val="000000"/>
                </a:solidFill>
                <a:latin typeface="Poppins Regular"/>
                <a:ea typeface="Poppins Regular"/>
                <a:cs typeface="Poppins Regular"/>
                <a:sym typeface="Poppins Regular"/>
              </a:rPr>
              <a:t>Accident Insurance</a:t>
            </a:r>
            <a:endParaRPr sz="1400" dirty="0">
              <a:solidFill>
                <a:srgbClr val="000000"/>
              </a:solidFill>
              <a:latin typeface="Poppins Regular"/>
              <a:ea typeface="Poppins Regular"/>
              <a:cs typeface="Poppins Regular"/>
              <a:sym typeface="Poppins Regular"/>
            </a:endParaRPr>
          </a:p>
        </p:txBody>
      </p:sp>
      <p:cxnSp>
        <p:nvCxnSpPr>
          <p:cNvPr id="36" name="Straight Arrow Connector 7">
            <a:extLst>
              <a:ext uri="{FF2B5EF4-FFF2-40B4-BE49-F238E27FC236}">
                <a16:creationId xmlns:a16="http://schemas.microsoft.com/office/drawing/2014/main" id="{51477E56-C94C-40AE-859F-122D781F19CD}"/>
              </a:ext>
            </a:extLst>
          </p:cNvPr>
          <p:cNvCxnSpPr/>
          <p:nvPr/>
        </p:nvCxnSpPr>
        <p:spPr>
          <a:xfrm flipV="1">
            <a:off x="831407" y="3882360"/>
            <a:ext cx="10556062" cy="0"/>
          </a:xfrm>
          <a:prstGeom prst="straightConnector1">
            <a:avLst/>
          </a:prstGeom>
          <a:noFill/>
          <a:ln w="98425" cap="flat" cmpd="sng" algn="ctr">
            <a:solidFill>
              <a:srgbClr val="80B0B9"/>
            </a:solidFill>
            <a:prstDash val="solid"/>
            <a:miter lim="800000"/>
            <a:headEnd type="oval" w="med" len="med"/>
            <a:tailEnd type="triangle" w="med" len="med"/>
          </a:ln>
          <a:effectLst/>
        </p:spPr>
      </p:cxnSp>
      <p:cxnSp>
        <p:nvCxnSpPr>
          <p:cNvPr id="37" name="Straight Arrow Connector 8">
            <a:extLst>
              <a:ext uri="{FF2B5EF4-FFF2-40B4-BE49-F238E27FC236}">
                <a16:creationId xmlns:a16="http://schemas.microsoft.com/office/drawing/2014/main" id="{0ADBE069-91B5-488B-BA2A-6B0927E74D31}"/>
              </a:ext>
            </a:extLst>
          </p:cNvPr>
          <p:cNvCxnSpPr/>
          <p:nvPr/>
        </p:nvCxnSpPr>
        <p:spPr>
          <a:xfrm flipH="1">
            <a:off x="2354459" y="3348076"/>
            <a:ext cx="3851" cy="508000"/>
          </a:xfrm>
          <a:prstGeom prst="straightConnector1">
            <a:avLst/>
          </a:prstGeom>
          <a:noFill/>
          <a:ln w="63500" cap="flat" cmpd="sng" algn="ctr">
            <a:solidFill>
              <a:srgbClr val="80B0B9"/>
            </a:solidFill>
            <a:prstDash val="sysDot"/>
            <a:miter lim="800000"/>
            <a:headEnd type="oval" w="sm" len="sm"/>
            <a:tailEnd type="triangle" w="med" len="med"/>
          </a:ln>
          <a:effectLst/>
        </p:spPr>
      </p:cxnSp>
      <p:cxnSp>
        <p:nvCxnSpPr>
          <p:cNvPr id="38" name="Straight Arrow Connector 18">
            <a:extLst>
              <a:ext uri="{FF2B5EF4-FFF2-40B4-BE49-F238E27FC236}">
                <a16:creationId xmlns:a16="http://schemas.microsoft.com/office/drawing/2014/main" id="{2A04BE5E-AC3D-461B-9039-47785DF14EEC}"/>
              </a:ext>
            </a:extLst>
          </p:cNvPr>
          <p:cNvCxnSpPr/>
          <p:nvPr/>
        </p:nvCxnSpPr>
        <p:spPr>
          <a:xfrm flipV="1">
            <a:off x="1752895" y="3899677"/>
            <a:ext cx="0" cy="504000"/>
          </a:xfrm>
          <a:prstGeom prst="straightConnector1">
            <a:avLst/>
          </a:prstGeom>
          <a:noFill/>
          <a:ln w="63500" cap="flat" cmpd="sng" algn="ctr">
            <a:solidFill>
              <a:srgbClr val="80B0B9"/>
            </a:solidFill>
            <a:prstDash val="sysDot"/>
            <a:miter lim="800000"/>
            <a:headEnd type="oval" w="sm" len="sm"/>
            <a:tailEnd type="triangle" w="med" len="med"/>
          </a:ln>
          <a:effectLst/>
        </p:spPr>
      </p:cxnSp>
      <p:cxnSp>
        <p:nvCxnSpPr>
          <p:cNvPr id="39" name="Straight Arrow Connector 24">
            <a:extLst>
              <a:ext uri="{FF2B5EF4-FFF2-40B4-BE49-F238E27FC236}">
                <a16:creationId xmlns:a16="http://schemas.microsoft.com/office/drawing/2014/main" id="{8039B843-276C-4F2E-9C99-8546D2EFF0FF}"/>
              </a:ext>
            </a:extLst>
          </p:cNvPr>
          <p:cNvCxnSpPr/>
          <p:nvPr/>
        </p:nvCxnSpPr>
        <p:spPr>
          <a:xfrm flipV="1">
            <a:off x="3399352" y="3909144"/>
            <a:ext cx="0" cy="504000"/>
          </a:xfrm>
          <a:prstGeom prst="straightConnector1">
            <a:avLst/>
          </a:prstGeom>
          <a:noFill/>
          <a:ln w="63500" cap="flat" cmpd="sng" algn="ctr">
            <a:solidFill>
              <a:srgbClr val="80B0B9"/>
            </a:solidFill>
            <a:prstDash val="sysDot"/>
            <a:miter lim="800000"/>
            <a:headEnd type="oval" w="sm" len="sm"/>
            <a:tailEnd type="triangle" w="med" len="med"/>
          </a:ln>
          <a:effectLst/>
        </p:spPr>
      </p:cxnSp>
      <p:cxnSp>
        <p:nvCxnSpPr>
          <p:cNvPr id="40" name="Straight Arrow Connector 27">
            <a:extLst>
              <a:ext uri="{FF2B5EF4-FFF2-40B4-BE49-F238E27FC236}">
                <a16:creationId xmlns:a16="http://schemas.microsoft.com/office/drawing/2014/main" id="{9295E55B-8D8B-4479-B170-80AFCAE0D948}"/>
              </a:ext>
            </a:extLst>
          </p:cNvPr>
          <p:cNvCxnSpPr/>
          <p:nvPr/>
        </p:nvCxnSpPr>
        <p:spPr>
          <a:xfrm flipV="1">
            <a:off x="6314116" y="3899677"/>
            <a:ext cx="0" cy="504000"/>
          </a:xfrm>
          <a:prstGeom prst="straightConnector1">
            <a:avLst/>
          </a:prstGeom>
          <a:noFill/>
          <a:ln w="63500" cap="flat" cmpd="sng" algn="ctr">
            <a:solidFill>
              <a:srgbClr val="80B0B9"/>
            </a:solidFill>
            <a:prstDash val="sysDot"/>
            <a:miter lim="800000"/>
            <a:headEnd type="oval" w="sm" len="sm"/>
            <a:tailEnd type="triangle" w="med" len="med"/>
          </a:ln>
          <a:effectLst/>
        </p:spPr>
      </p:cxnSp>
      <p:cxnSp>
        <p:nvCxnSpPr>
          <p:cNvPr id="41" name="Straight Arrow Connector 40">
            <a:extLst>
              <a:ext uri="{FF2B5EF4-FFF2-40B4-BE49-F238E27FC236}">
                <a16:creationId xmlns:a16="http://schemas.microsoft.com/office/drawing/2014/main" id="{FF37340E-3321-43CE-8880-A4563CA46F04}"/>
              </a:ext>
            </a:extLst>
          </p:cNvPr>
          <p:cNvCxnSpPr/>
          <p:nvPr/>
        </p:nvCxnSpPr>
        <p:spPr>
          <a:xfrm>
            <a:off x="4389233" y="3348076"/>
            <a:ext cx="13869" cy="490280"/>
          </a:xfrm>
          <a:prstGeom prst="straightConnector1">
            <a:avLst/>
          </a:prstGeom>
          <a:noFill/>
          <a:ln w="63500" cap="flat" cmpd="sng" algn="ctr">
            <a:solidFill>
              <a:srgbClr val="80B0B9"/>
            </a:solidFill>
            <a:prstDash val="sysDot"/>
            <a:miter lim="800000"/>
            <a:headEnd type="oval" w="sm" len="sm"/>
            <a:tailEnd type="triangle" w="med" len="med"/>
          </a:ln>
          <a:effectLst/>
        </p:spPr>
      </p:cxnSp>
      <p:cxnSp>
        <p:nvCxnSpPr>
          <p:cNvPr id="42" name="Straight Arrow Connector 33">
            <a:extLst>
              <a:ext uri="{FF2B5EF4-FFF2-40B4-BE49-F238E27FC236}">
                <a16:creationId xmlns:a16="http://schemas.microsoft.com/office/drawing/2014/main" id="{4E3F2991-122B-4BB0-9D18-AC7A49D695B5}"/>
              </a:ext>
            </a:extLst>
          </p:cNvPr>
          <p:cNvCxnSpPr>
            <a:cxnSpLocks/>
          </p:cNvCxnSpPr>
          <p:nvPr/>
        </p:nvCxnSpPr>
        <p:spPr>
          <a:xfrm>
            <a:off x="7407403" y="3370078"/>
            <a:ext cx="5010" cy="499140"/>
          </a:xfrm>
          <a:prstGeom prst="straightConnector1">
            <a:avLst/>
          </a:prstGeom>
          <a:noFill/>
          <a:ln w="63500" cap="flat" cmpd="sng" algn="ctr">
            <a:solidFill>
              <a:srgbClr val="80B0B9"/>
            </a:solidFill>
            <a:prstDash val="sysDot"/>
            <a:miter lim="800000"/>
            <a:headEnd type="oval" w="sm" len="sm"/>
            <a:tailEnd type="triangle" w="med" len="med"/>
          </a:ln>
          <a:effectLst/>
        </p:spPr>
      </p:cxnSp>
      <p:cxnSp>
        <p:nvCxnSpPr>
          <p:cNvPr id="43" name="Straight Arrow Connector 27">
            <a:extLst>
              <a:ext uri="{FF2B5EF4-FFF2-40B4-BE49-F238E27FC236}">
                <a16:creationId xmlns:a16="http://schemas.microsoft.com/office/drawing/2014/main" id="{1D1F752F-23B3-4C2E-888B-320659575E96}"/>
              </a:ext>
            </a:extLst>
          </p:cNvPr>
          <p:cNvCxnSpPr>
            <a:cxnSpLocks/>
          </p:cNvCxnSpPr>
          <p:nvPr/>
        </p:nvCxnSpPr>
        <p:spPr>
          <a:xfrm flipV="1">
            <a:off x="8058777" y="3942569"/>
            <a:ext cx="0" cy="504000"/>
          </a:xfrm>
          <a:prstGeom prst="straightConnector1">
            <a:avLst/>
          </a:prstGeom>
          <a:noFill/>
          <a:ln w="63500" cap="flat" cmpd="sng" algn="ctr">
            <a:solidFill>
              <a:srgbClr val="80B0B9"/>
            </a:solidFill>
            <a:prstDash val="sysDot"/>
            <a:miter lim="800000"/>
            <a:headEnd type="oval" w="sm" len="sm"/>
            <a:tailEnd type="triangle" w="med" len="med"/>
          </a:ln>
          <a:effectLst/>
        </p:spPr>
      </p:cxnSp>
      <p:cxnSp>
        <p:nvCxnSpPr>
          <p:cNvPr id="44" name="Straight Arrow Connector 33">
            <a:extLst>
              <a:ext uri="{FF2B5EF4-FFF2-40B4-BE49-F238E27FC236}">
                <a16:creationId xmlns:a16="http://schemas.microsoft.com/office/drawing/2014/main" id="{4E857257-60C7-48C6-AD87-8D32A3386CDF}"/>
              </a:ext>
            </a:extLst>
          </p:cNvPr>
          <p:cNvCxnSpPr/>
          <p:nvPr/>
        </p:nvCxnSpPr>
        <p:spPr>
          <a:xfrm>
            <a:off x="9055898" y="3370078"/>
            <a:ext cx="5010" cy="499140"/>
          </a:xfrm>
          <a:prstGeom prst="straightConnector1">
            <a:avLst/>
          </a:prstGeom>
          <a:noFill/>
          <a:ln w="63500" cap="flat" cmpd="sng" algn="ctr">
            <a:solidFill>
              <a:srgbClr val="80B0B9"/>
            </a:solidFill>
            <a:prstDash val="sysDot"/>
            <a:miter lim="800000"/>
            <a:headEnd type="oval" w="sm" len="sm"/>
            <a:tailEnd type="triangle" w="med" len="med"/>
          </a:ln>
          <a:effectLst/>
        </p:spPr>
      </p:cxnSp>
      <p:sp>
        <p:nvSpPr>
          <p:cNvPr id="45" name="Rechteck 19">
            <a:extLst>
              <a:ext uri="{FF2B5EF4-FFF2-40B4-BE49-F238E27FC236}">
                <a16:creationId xmlns:a16="http://schemas.microsoft.com/office/drawing/2014/main" id="{3A1B828B-7B08-4C77-9FFA-64772D37CEC4}"/>
              </a:ext>
            </a:extLst>
          </p:cNvPr>
          <p:cNvSpPr txBox="1"/>
          <p:nvPr/>
        </p:nvSpPr>
        <p:spPr>
          <a:xfrm>
            <a:off x="9585797" y="4555722"/>
            <a:ext cx="2628316" cy="1577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300"/>
              </a:spcBef>
              <a:defRPr sz="1100">
                <a:solidFill>
                  <a:srgbClr val="006374"/>
                </a:solidFill>
                <a:latin typeface="Poppins Bold"/>
                <a:ea typeface="Poppins Bold"/>
                <a:cs typeface="Poppins Bold"/>
                <a:sym typeface="Poppins Bold"/>
              </a:defRPr>
            </a:pPr>
            <a:r>
              <a:rPr lang="en-US" sz="1400">
                <a:solidFill>
                  <a:srgbClr val="006374"/>
                </a:solidFill>
                <a:latin typeface="Poppins Bold"/>
                <a:ea typeface="Poppins Bold"/>
                <a:cs typeface="Poppins Bold"/>
                <a:sym typeface="Poppins Bold"/>
              </a:rPr>
              <a:t>2021</a:t>
            </a:r>
            <a:endParaRPr sz="1400">
              <a:solidFill>
                <a:srgbClr val="006374"/>
              </a:solidFill>
              <a:latin typeface="Poppins Bold"/>
              <a:ea typeface="Poppins Bold"/>
              <a:cs typeface="Poppins Bold"/>
              <a:sym typeface="Poppins Bold"/>
            </a:endParaRPr>
          </a:p>
          <a:p>
            <a:pPr marL="110289" indent="-110289">
              <a:spcBef>
                <a:spcPts val="300"/>
              </a:spcBef>
              <a:buClr>
                <a:srgbClr val="006374"/>
              </a:buClr>
              <a:buSzPct val="100000"/>
              <a:buFontTx/>
              <a:buChar char="•"/>
              <a:defRPr sz="1100">
                <a:latin typeface="Poppins Regular"/>
                <a:ea typeface="Poppins Regular"/>
                <a:cs typeface="Poppins Regular"/>
                <a:sym typeface="Poppins Regular"/>
              </a:defRPr>
            </a:pPr>
            <a:r>
              <a:rPr lang="en-US" sz="1400">
                <a:solidFill>
                  <a:srgbClr val="000000"/>
                </a:solidFill>
                <a:latin typeface="Poppins Regular"/>
                <a:ea typeface="Poppins Regular"/>
                <a:cs typeface="Poppins Regular"/>
                <a:sym typeface="Poppins Regular"/>
              </a:rPr>
              <a:t>New Implementations</a:t>
            </a:r>
          </a:p>
          <a:p>
            <a:pPr marL="567489" lvl="1" indent="-110289">
              <a:spcBef>
                <a:spcPts val="300"/>
              </a:spcBef>
              <a:buClr>
                <a:srgbClr val="006374"/>
              </a:buClr>
              <a:buSzPct val="100000"/>
              <a:buFontTx/>
              <a:buChar char="•"/>
              <a:defRPr sz="1100">
                <a:latin typeface="Poppins Regular"/>
                <a:ea typeface="Poppins Regular"/>
                <a:cs typeface="Poppins Regular"/>
                <a:sym typeface="Poppins Regular"/>
              </a:defRPr>
            </a:pPr>
            <a:r>
              <a:rPr lang="en-US" sz="1400">
                <a:solidFill>
                  <a:srgbClr val="000000"/>
                </a:solidFill>
                <a:latin typeface="Poppins Regular"/>
                <a:ea typeface="Poppins Regular"/>
                <a:cs typeface="Poppins Regular"/>
                <a:sym typeface="Poppins Regular"/>
              </a:rPr>
              <a:t>Mauritania</a:t>
            </a:r>
          </a:p>
          <a:p>
            <a:pPr marL="567489" lvl="1" indent="-110289">
              <a:spcBef>
                <a:spcPts val="300"/>
              </a:spcBef>
              <a:buClr>
                <a:srgbClr val="006374"/>
              </a:buClr>
              <a:buSzPct val="100000"/>
              <a:buFontTx/>
              <a:buChar char="•"/>
              <a:defRPr sz="1100">
                <a:latin typeface="Poppins Regular"/>
                <a:ea typeface="Poppins Regular"/>
                <a:cs typeface="Poppins Regular"/>
                <a:sym typeface="Poppins Regular"/>
              </a:defRPr>
            </a:pPr>
            <a:r>
              <a:rPr lang="en-US" sz="1400">
                <a:solidFill>
                  <a:srgbClr val="000000"/>
                </a:solidFill>
                <a:latin typeface="Poppins Regular"/>
                <a:ea typeface="Poppins Regular"/>
                <a:cs typeface="Poppins Regular"/>
                <a:sym typeface="Poppins Regular"/>
              </a:rPr>
              <a:t>Niger</a:t>
            </a:r>
          </a:p>
          <a:p>
            <a:pPr marL="110289" indent="-110289">
              <a:spcBef>
                <a:spcPts val="300"/>
              </a:spcBef>
              <a:buClr>
                <a:srgbClr val="006374"/>
              </a:buClr>
              <a:buSzPct val="100000"/>
              <a:buFontTx/>
              <a:buChar char="•"/>
              <a:defRPr sz="1100">
                <a:latin typeface="Poppins Regular"/>
                <a:ea typeface="Poppins Regular"/>
                <a:cs typeface="Poppins Regular"/>
                <a:sym typeface="Poppins Regular"/>
              </a:defRPr>
            </a:pPr>
            <a:r>
              <a:rPr lang="en-US" sz="1400">
                <a:solidFill>
                  <a:srgbClr val="000000"/>
                </a:solidFill>
                <a:latin typeface="Poppins Regular"/>
                <a:ea typeface="Poppins Regular"/>
                <a:cs typeface="Poppins Regular"/>
                <a:sym typeface="Poppins Regular"/>
              </a:rPr>
              <a:t>Formal Sector support</a:t>
            </a:r>
          </a:p>
          <a:p>
            <a:pPr marL="110289" indent="-110289">
              <a:spcBef>
                <a:spcPts val="300"/>
              </a:spcBef>
              <a:buClr>
                <a:srgbClr val="006374"/>
              </a:buClr>
              <a:buSzPct val="100000"/>
              <a:buFontTx/>
              <a:buChar char="•"/>
              <a:defRPr sz="1100">
                <a:latin typeface="Poppins Regular"/>
                <a:ea typeface="Poppins Regular"/>
                <a:cs typeface="Poppins Regular"/>
                <a:sym typeface="Poppins Regular"/>
              </a:defRPr>
            </a:pPr>
            <a:r>
              <a:rPr lang="en-US" sz="1400">
                <a:solidFill>
                  <a:srgbClr val="000000"/>
                </a:solidFill>
                <a:latin typeface="Poppins Regular"/>
                <a:ea typeface="Poppins Regular"/>
                <a:cs typeface="Poppins Regular"/>
                <a:sym typeface="Poppins Regular"/>
              </a:rPr>
              <a:t>AI for claims</a:t>
            </a:r>
            <a:endParaRPr sz="1400">
              <a:solidFill>
                <a:srgbClr val="000000"/>
              </a:solidFill>
              <a:latin typeface="Poppins Regular"/>
              <a:ea typeface="Poppins Regular"/>
              <a:cs typeface="Poppins Regular"/>
              <a:sym typeface="Poppins Regular"/>
            </a:endParaRPr>
          </a:p>
        </p:txBody>
      </p:sp>
      <p:cxnSp>
        <p:nvCxnSpPr>
          <p:cNvPr id="46" name="Straight Arrow Connector 27">
            <a:extLst>
              <a:ext uri="{FF2B5EF4-FFF2-40B4-BE49-F238E27FC236}">
                <a16:creationId xmlns:a16="http://schemas.microsoft.com/office/drawing/2014/main" id="{C559AB10-5CB4-4963-92BB-B9A1661AACF1}"/>
              </a:ext>
            </a:extLst>
          </p:cNvPr>
          <p:cNvCxnSpPr>
            <a:cxnSpLocks/>
          </p:cNvCxnSpPr>
          <p:nvPr/>
        </p:nvCxnSpPr>
        <p:spPr>
          <a:xfrm flipV="1">
            <a:off x="9677612" y="3926365"/>
            <a:ext cx="0" cy="504000"/>
          </a:xfrm>
          <a:prstGeom prst="straightConnector1">
            <a:avLst/>
          </a:prstGeom>
          <a:noFill/>
          <a:ln w="63500" cap="flat" cmpd="sng" algn="ctr">
            <a:solidFill>
              <a:srgbClr val="80B0B9"/>
            </a:solidFill>
            <a:prstDash val="sysDot"/>
            <a:miter lim="800000"/>
            <a:headEnd type="oval" w="sm" len="sm"/>
            <a:tailEnd type="triangle" w="med" len="med"/>
          </a:ln>
          <a:effectLst/>
        </p:spPr>
      </p:cxnSp>
    </p:spTree>
    <p:extLst>
      <p:ext uri="{BB962C8B-B14F-4D97-AF65-F5344CB8AC3E}">
        <p14:creationId xmlns:p14="http://schemas.microsoft.com/office/powerpoint/2010/main" val="3103309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93DD435-464E-4DB3-9A86-36CB38D01B9A}"/>
              </a:ext>
            </a:extLst>
          </p:cNvPr>
          <p:cNvSpPr/>
          <p:nvPr/>
        </p:nvSpPr>
        <p:spPr>
          <a:xfrm>
            <a:off x="7900053" y="568366"/>
            <a:ext cx="1328968"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35FA3548-2AB7-498D-80DE-6C05164A2260}"/>
              </a:ext>
            </a:extLst>
          </p:cNvPr>
          <p:cNvGrpSpPr/>
          <p:nvPr/>
        </p:nvGrpSpPr>
        <p:grpSpPr>
          <a:xfrm>
            <a:off x="7419983" y="2255974"/>
            <a:ext cx="5944047" cy="4362204"/>
            <a:chOff x="8365385" y="3978607"/>
            <a:chExt cx="5428443" cy="3902602"/>
          </a:xfrm>
        </p:grpSpPr>
        <p:grpSp>
          <p:nvGrpSpPr>
            <p:cNvPr id="7" name="Group 811">
              <a:extLst>
                <a:ext uri="{FF2B5EF4-FFF2-40B4-BE49-F238E27FC236}">
                  <a16:creationId xmlns:a16="http://schemas.microsoft.com/office/drawing/2014/main" id="{46227F07-F83F-40BA-87D6-BFDC20227A9D}"/>
                </a:ext>
              </a:extLst>
            </p:cNvPr>
            <p:cNvGrpSpPr>
              <a:grpSpLocks/>
            </p:cNvGrpSpPr>
            <p:nvPr/>
          </p:nvGrpSpPr>
          <p:grpSpPr bwMode="auto">
            <a:xfrm>
              <a:off x="8365385" y="4048832"/>
              <a:ext cx="2968958" cy="3283984"/>
              <a:chOff x="2055" y="754"/>
              <a:chExt cx="1870" cy="2068"/>
            </a:xfrm>
            <a:solidFill>
              <a:srgbClr val="E6E6E6"/>
            </a:solidFill>
          </p:grpSpPr>
          <p:sp>
            <p:nvSpPr>
              <p:cNvPr id="1042" name="Freeform 611">
                <a:extLst>
                  <a:ext uri="{FF2B5EF4-FFF2-40B4-BE49-F238E27FC236}">
                    <a16:creationId xmlns:a16="http://schemas.microsoft.com/office/drawing/2014/main" id="{16837C40-16EE-43E2-BC23-2131A0CADE45}"/>
                  </a:ext>
                </a:extLst>
              </p:cNvPr>
              <p:cNvSpPr>
                <a:spLocks/>
              </p:cNvSpPr>
              <p:nvPr/>
            </p:nvSpPr>
            <p:spPr bwMode="auto">
              <a:xfrm>
                <a:off x="3625" y="2152"/>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0"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43" name="Freeform 612">
                <a:extLst>
                  <a:ext uri="{FF2B5EF4-FFF2-40B4-BE49-F238E27FC236}">
                    <a16:creationId xmlns:a16="http://schemas.microsoft.com/office/drawing/2014/main" id="{5F0B531D-50B5-4019-BF6B-8BA48AE3BD03}"/>
                  </a:ext>
                </a:extLst>
              </p:cNvPr>
              <p:cNvSpPr>
                <a:spLocks/>
              </p:cNvSpPr>
              <p:nvPr/>
            </p:nvSpPr>
            <p:spPr bwMode="auto">
              <a:xfrm>
                <a:off x="3612" y="2261"/>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1" y="1"/>
                      <a:pt x="0" y="2"/>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44" name="Freeform 613">
                <a:extLst>
                  <a:ext uri="{FF2B5EF4-FFF2-40B4-BE49-F238E27FC236}">
                    <a16:creationId xmlns:a16="http://schemas.microsoft.com/office/drawing/2014/main" id="{09C18B9E-1FB1-4679-8D4D-8DAE91BCD8B7}"/>
                  </a:ext>
                </a:extLst>
              </p:cNvPr>
              <p:cNvSpPr>
                <a:spLocks/>
              </p:cNvSpPr>
              <p:nvPr/>
            </p:nvSpPr>
            <p:spPr bwMode="auto">
              <a:xfrm>
                <a:off x="3612" y="2261"/>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1" y="1"/>
                      <a:pt x="0" y="2"/>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45" name="Freeform 614">
                <a:extLst>
                  <a:ext uri="{FF2B5EF4-FFF2-40B4-BE49-F238E27FC236}">
                    <a16:creationId xmlns:a16="http://schemas.microsoft.com/office/drawing/2014/main" id="{E6FDDC17-810F-4ACE-A65C-C894AC52941F}"/>
                  </a:ext>
                </a:extLst>
              </p:cNvPr>
              <p:cNvSpPr>
                <a:spLocks/>
              </p:cNvSpPr>
              <p:nvPr/>
            </p:nvSpPr>
            <p:spPr bwMode="auto">
              <a:xfrm>
                <a:off x="3625" y="2130"/>
                <a:ext cx="12" cy="15"/>
              </a:xfrm>
              <a:custGeom>
                <a:avLst/>
                <a:gdLst>
                  <a:gd name="T0" fmla="*/ 486 w 4"/>
                  <a:gd name="T1" fmla="*/ 1215 h 5"/>
                  <a:gd name="T2" fmla="*/ 243 w 4"/>
                  <a:gd name="T3" fmla="*/ 0 h 5"/>
                  <a:gd name="T4" fmla="*/ 486 w 4"/>
                  <a:gd name="T5" fmla="*/ 121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5"/>
                    </a:moveTo>
                    <a:cubicBezTo>
                      <a:pt x="4" y="4"/>
                      <a:pt x="4" y="1"/>
                      <a:pt x="1" y="0"/>
                    </a:cubicBezTo>
                    <a:cubicBezTo>
                      <a:pt x="0" y="1"/>
                      <a:pt x="1" y="4"/>
                      <a:pt x="2"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46" name="Freeform 615">
                <a:extLst>
                  <a:ext uri="{FF2B5EF4-FFF2-40B4-BE49-F238E27FC236}">
                    <a16:creationId xmlns:a16="http://schemas.microsoft.com/office/drawing/2014/main" id="{77022A0C-E8B1-45BC-84B4-3A9518E56500}"/>
                  </a:ext>
                </a:extLst>
              </p:cNvPr>
              <p:cNvSpPr>
                <a:spLocks/>
              </p:cNvSpPr>
              <p:nvPr/>
            </p:nvSpPr>
            <p:spPr bwMode="auto">
              <a:xfrm>
                <a:off x="3625" y="2130"/>
                <a:ext cx="12" cy="15"/>
              </a:xfrm>
              <a:custGeom>
                <a:avLst/>
                <a:gdLst>
                  <a:gd name="T0" fmla="*/ 486 w 4"/>
                  <a:gd name="T1" fmla="*/ 1215 h 5"/>
                  <a:gd name="T2" fmla="*/ 243 w 4"/>
                  <a:gd name="T3" fmla="*/ 0 h 5"/>
                  <a:gd name="T4" fmla="*/ 486 w 4"/>
                  <a:gd name="T5" fmla="*/ 121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5"/>
                    </a:moveTo>
                    <a:cubicBezTo>
                      <a:pt x="4" y="4"/>
                      <a:pt x="4" y="1"/>
                      <a:pt x="1" y="0"/>
                    </a:cubicBezTo>
                    <a:cubicBezTo>
                      <a:pt x="0" y="1"/>
                      <a:pt x="1" y="4"/>
                      <a:pt x="2"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47" name="Freeform 616">
                <a:extLst>
                  <a:ext uri="{FF2B5EF4-FFF2-40B4-BE49-F238E27FC236}">
                    <a16:creationId xmlns:a16="http://schemas.microsoft.com/office/drawing/2014/main" id="{01A12AB4-A639-4186-BD47-DAA715F10702}"/>
                  </a:ext>
                </a:extLst>
              </p:cNvPr>
              <p:cNvSpPr>
                <a:spLocks/>
              </p:cNvSpPr>
              <p:nvPr/>
            </p:nvSpPr>
            <p:spPr bwMode="auto">
              <a:xfrm>
                <a:off x="3628" y="2155"/>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48" name="Freeform 617">
                <a:extLst>
                  <a:ext uri="{FF2B5EF4-FFF2-40B4-BE49-F238E27FC236}">
                    <a16:creationId xmlns:a16="http://schemas.microsoft.com/office/drawing/2014/main" id="{1F559015-9705-4FE6-8A71-1E41E91B4762}"/>
                  </a:ext>
                </a:extLst>
              </p:cNvPr>
              <p:cNvSpPr>
                <a:spLocks/>
              </p:cNvSpPr>
              <p:nvPr/>
            </p:nvSpPr>
            <p:spPr bwMode="auto">
              <a:xfrm>
                <a:off x="3628" y="2155"/>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49" name="Freeform 618">
                <a:extLst>
                  <a:ext uri="{FF2B5EF4-FFF2-40B4-BE49-F238E27FC236}">
                    <a16:creationId xmlns:a16="http://schemas.microsoft.com/office/drawing/2014/main" id="{92BA8CC8-2C3E-411A-9DA6-12A7B0B34F28}"/>
                  </a:ext>
                </a:extLst>
              </p:cNvPr>
              <p:cNvSpPr>
                <a:spLocks/>
              </p:cNvSpPr>
              <p:nvPr/>
            </p:nvSpPr>
            <p:spPr bwMode="auto">
              <a:xfrm>
                <a:off x="3621" y="2255"/>
                <a:ext cx="4"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0" name="Freeform 619">
                <a:extLst>
                  <a:ext uri="{FF2B5EF4-FFF2-40B4-BE49-F238E27FC236}">
                    <a16:creationId xmlns:a16="http://schemas.microsoft.com/office/drawing/2014/main" id="{8216C095-D5FE-46CC-BB02-B27EE82C648D}"/>
                  </a:ext>
                </a:extLst>
              </p:cNvPr>
              <p:cNvSpPr>
                <a:spLocks/>
              </p:cNvSpPr>
              <p:nvPr/>
            </p:nvSpPr>
            <p:spPr bwMode="auto">
              <a:xfrm>
                <a:off x="3621" y="2255"/>
                <a:ext cx="4"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1" name="Freeform 620">
                <a:extLst>
                  <a:ext uri="{FF2B5EF4-FFF2-40B4-BE49-F238E27FC236}">
                    <a16:creationId xmlns:a16="http://schemas.microsoft.com/office/drawing/2014/main" id="{A2DE7075-26F1-423D-A40B-534EFDBE4780}"/>
                  </a:ext>
                </a:extLst>
              </p:cNvPr>
              <p:cNvSpPr>
                <a:spLocks/>
              </p:cNvSpPr>
              <p:nvPr/>
            </p:nvSpPr>
            <p:spPr bwMode="auto">
              <a:xfrm>
                <a:off x="3618" y="2239"/>
                <a:ext cx="25" cy="22"/>
              </a:xfrm>
              <a:custGeom>
                <a:avLst/>
                <a:gdLst>
                  <a:gd name="T0" fmla="*/ 275 w 8"/>
                  <a:gd name="T1" fmla="*/ 1273 h 7"/>
                  <a:gd name="T2" fmla="*/ 2384 w 8"/>
                  <a:gd name="T3" fmla="*/ 1273 h 7"/>
                  <a:gd name="T4" fmla="*/ 1525 w 8"/>
                  <a:gd name="T5" fmla="*/ 0 h 7"/>
                  <a:gd name="T6" fmla="*/ 275 w 8"/>
                  <a:gd name="T7" fmla="*/ 1273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1" y="4"/>
                    </a:moveTo>
                    <a:cubicBezTo>
                      <a:pt x="1" y="7"/>
                      <a:pt x="7" y="4"/>
                      <a:pt x="8" y="4"/>
                    </a:cubicBezTo>
                    <a:cubicBezTo>
                      <a:pt x="8" y="3"/>
                      <a:pt x="8" y="0"/>
                      <a:pt x="5" y="0"/>
                    </a:cubicBezTo>
                    <a:cubicBezTo>
                      <a:pt x="4" y="0"/>
                      <a:pt x="0"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2" name="Freeform 621">
                <a:extLst>
                  <a:ext uri="{FF2B5EF4-FFF2-40B4-BE49-F238E27FC236}">
                    <a16:creationId xmlns:a16="http://schemas.microsoft.com/office/drawing/2014/main" id="{96BF4B25-7702-4327-8A04-8AB9DCD8F0CE}"/>
                  </a:ext>
                </a:extLst>
              </p:cNvPr>
              <p:cNvSpPr>
                <a:spLocks/>
              </p:cNvSpPr>
              <p:nvPr/>
            </p:nvSpPr>
            <p:spPr bwMode="auto">
              <a:xfrm>
                <a:off x="3618" y="2239"/>
                <a:ext cx="25" cy="22"/>
              </a:xfrm>
              <a:custGeom>
                <a:avLst/>
                <a:gdLst>
                  <a:gd name="T0" fmla="*/ 275 w 8"/>
                  <a:gd name="T1" fmla="*/ 1273 h 7"/>
                  <a:gd name="T2" fmla="*/ 2384 w 8"/>
                  <a:gd name="T3" fmla="*/ 1273 h 7"/>
                  <a:gd name="T4" fmla="*/ 1525 w 8"/>
                  <a:gd name="T5" fmla="*/ 0 h 7"/>
                  <a:gd name="T6" fmla="*/ 275 w 8"/>
                  <a:gd name="T7" fmla="*/ 1273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1" y="4"/>
                    </a:moveTo>
                    <a:cubicBezTo>
                      <a:pt x="1" y="7"/>
                      <a:pt x="7" y="4"/>
                      <a:pt x="8" y="4"/>
                    </a:cubicBezTo>
                    <a:cubicBezTo>
                      <a:pt x="8" y="3"/>
                      <a:pt x="8" y="0"/>
                      <a:pt x="5" y="0"/>
                    </a:cubicBezTo>
                    <a:cubicBezTo>
                      <a:pt x="4" y="0"/>
                      <a:pt x="0"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3" name="Freeform 622">
                <a:extLst>
                  <a:ext uri="{FF2B5EF4-FFF2-40B4-BE49-F238E27FC236}">
                    <a16:creationId xmlns:a16="http://schemas.microsoft.com/office/drawing/2014/main" id="{89904411-EE05-42BF-BC4A-0BF4E278B285}"/>
                  </a:ext>
                </a:extLst>
              </p:cNvPr>
              <p:cNvSpPr>
                <a:spLocks/>
              </p:cNvSpPr>
              <p:nvPr/>
            </p:nvSpPr>
            <p:spPr bwMode="auto">
              <a:xfrm>
                <a:off x="3625" y="223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1" y="1"/>
                    </a:cubicBezTo>
                    <a:cubicBezTo>
                      <a:pt x="0"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4" name="Freeform 623">
                <a:extLst>
                  <a:ext uri="{FF2B5EF4-FFF2-40B4-BE49-F238E27FC236}">
                    <a16:creationId xmlns:a16="http://schemas.microsoft.com/office/drawing/2014/main" id="{3F5CB96E-8F66-41D5-8B5B-9501E3C628D2}"/>
                  </a:ext>
                </a:extLst>
              </p:cNvPr>
              <p:cNvSpPr>
                <a:spLocks/>
              </p:cNvSpPr>
              <p:nvPr/>
            </p:nvSpPr>
            <p:spPr bwMode="auto">
              <a:xfrm>
                <a:off x="3625" y="223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1" y="1"/>
                    </a:cubicBezTo>
                    <a:cubicBezTo>
                      <a:pt x="0"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5" name="Freeform 624">
                <a:extLst>
                  <a:ext uri="{FF2B5EF4-FFF2-40B4-BE49-F238E27FC236}">
                    <a16:creationId xmlns:a16="http://schemas.microsoft.com/office/drawing/2014/main" id="{B6C0B47D-5826-49CA-BF65-664AD701B6FB}"/>
                  </a:ext>
                </a:extLst>
              </p:cNvPr>
              <p:cNvSpPr>
                <a:spLocks/>
              </p:cNvSpPr>
              <p:nvPr/>
            </p:nvSpPr>
            <p:spPr bwMode="auto">
              <a:xfrm>
                <a:off x="3634" y="2170"/>
                <a:ext cx="41" cy="75"/>
              </a:xfrm>
              <a:custGeom>
                <a:avLst/>
                <a:gdLst>
                  <a:gd name="T0" fmla="*/ 0 w 13"/>
                  <a:gd name="T1" fmla="*/ 275 h 24"/>
                  <a:gd name="T2" fmla="*/ 596 w 13"/>
                  <a:gd name="T3" fmla="*/ 1525 h 24"/>
                  <a:gd name="T4" fmla="*/ 2170 w 13"/>
                  <a:gd name="T5" fmla="*/ 2384 h 24"/>
                  <a:gd name="T6" fmla="*/ 1571 w 13"/>
                  <a:gd name="T7" fmla="*/ 2959 h 24"/>
                  <a:gd name="T8" fmla="*/ 1880 w 13"/>
                  <a:gd name="T9" fmla="*/ 3634 h 24"/>
                  <a:gd name="T10" fmla="*/ 1284 w 13"/>
                  <a:gd name="T11" fmla="*/ 3634 h 24"/>
                  <a:gd name="T12" fmla="*/ 278 w 13"/>
                  <a:gd name="T13" fmla="*/ 2959 h 24"/>
                  <a:gd name="T14" fmla="*/ 596 w 13"/>
                  <a:gd name="T15" fmla="*/ 4766 h 24"/>
                  <a:gd name="T16" fmla="*/ 1571 w 13"/>
                  <a:gd name="T17" fmla="*/ 5341 h 24"/>
                  <a:gd name="T18" fmla="*/ 2170 w 13"/>
                  <a:gd name="T19" fmla="*/ 7138 h 24"/>
                  <a:gd name="T20" fmla="*/ 1880 w 13"/>
                  <a:gd name="T21" fmla="*/ 6591 h 24"/>
                  <a:gd name="T22" fmla="*/ 2766 w 13"/>
                  <a:gd name="T23" fmla="*/ 6291 h 24"/>
                  <a:gd name="T24" fmla="*/ 2476 w 13"/>
                  <a:gd name="T25" fmla="*/ 5341 h 24"/>
                  <a:gd name="T26" fmla="*/ 2170 w 13"/>
                  <a:gd name="T27" fmla="*/ 4766 h 24"/>
                  <a:gd name="T28" fmla="*/ 1880 w 13"/>
                  <a:gd name="T29" fmla="*/ 3906 h 24"/>
                  <a:gd name="T30" fmla="*/ 2766 w 13"/>
                  <a:gd name="T31" fmla="*/ 4209 h 24"/>
                  <a:gd name="T32" fmla="*/ 4050 w 13"/>
                  <a:gd name="T33" fmla="*/ 4766 h 24"/>
                  <a:gd name="T34" fmla="*/ 3450 w 13"/>
                  <a:gd name="T35" fmla="*/ 3906 h 24"/>
                  <a:gd name="T36" fmla="*/ 3173 w 13"/>
                  <a:gd name="T37" fmla="*/ 2656 h 24"/>
                  <a:gd name="T38" fmla="*/ 3173 w 13"/>
                  <a:gd name="T39" fmla="*/ 1797 h 24"/>
                  <a:gd name="T40" fmla="*/ 3173 w 13"/>
                  <a:gd name="T41" fmla="*/ 1250 h 24"/>
                  <a:gd name="T42" fmla="*/ 2766 w 13"/>
                  <a:gd name="T43" fmla="*/ 859 h 24"/>
                  <a:gd name="T44" fmla="*/ 2170 w 13"/>
                  <a:gd name="T45" fmla="*/ 275 h 24"/>
                  <a:gd name="T46" fmla="*/ 1284 w 13"/>
                  <a:gd name="T47" fmla="*/ 275 h 24"/>
                  <a:gd name="T48" fmla="*/ 0 w 13"/>
                  <a:gd name="T49" fmla="*/ 275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
                  <a:gd name="T76" fmla="*/ 0 h 24"/>
                  <a:gd name="T77" fmla="*/ 13 w 13"/>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 h="24">
                    <a:moveTo>
                      <a:pt x="0" y="1"/>
                    </a:moveTo>
                    <a:cubicBezTo>
                      <a:pt x="0" y="3"/>
                      <a:pt x="1" y="4"/>
                      <a:pt x="2" y="5"/>
                    </a:cubicBezTo>
                    <a:cubicBezTo>
                      <a:pt x="3" y="6"/>
                      <a:pt x="6" y="9"/>
                      <a:pt x="7" y="8"/>
                    </a:cubicBezTo>
                    <a:cubicBezTo>
                      <a:pt x="6" y="9"/>
                      <a:pt x="6" y="10"/>
                      <a:pt x="5" y="10"/>
                    </a:cubicBezTo>
                    <a:cubicBezTo>
                      <a:pt x="6" y="11"/>
                      <a:pt x="6" y="11"/>
                      <a:pt x="6" y="12"/>
                    </a:cubicBezTo>
                    <a:cubicBezTo>
                      <a:pt x="5" y="11"/>
                      <a:pt x="5" y="12"/>
                      <a:pt x="4" y="12"/>
                    </a:cubicBezTo>
                    <a:cubicBezTo>
                      <a:pt x="3" y="13"/>
                      <a:pt x="1" y="11"/>
                      <a:pt x="1" y="10"/>
                    </a:cubicBezTo>
                    <a:cubicBezTo>
                      <a:pt x="0" y="11"/>
                      <a:pt x="1" y="15"/>
                      <a:pt x="2" y="16"/>
                    </a:cubicBezTo>
                    <a:cubicBezTo>
                      <a:pt x="2" y="14"/>
                      <a:pt x="5" y="17"/>
                      <a:pt x="5" y="18"/>
                    </a:cubicBezTo>
                    <a:cubicBezTo>
                      <a:pt x="5" y="20"/>
                      <a:pt x="4" y="22"/>
                      <a:pt x="7" y="24"/>
                    </a:cubicBezTo>
                    <a:cubicBezTo>
                      <a:pt x="7" y="23"/>
                      <a:pt x="6" y="22"/>
                      <a:pt x="6" y="22"/>
                    </a:cubicBezTo>
                    <a:cubicBezTo>
                      <a:pt x="7" y="22"/>
                      <a:pt x="9" y="22"/>
                      <a:pt x="9" y="21"/>
                    </a:cubicBezTo>
                    <a:cubicBezTo>
                      <a:pt x="9" y="21"/>
                      <a:pt x="8" y="19"/>
                      <a:pt x="8" y="18"/>
                    </a:cubicBezTo>
                    <a:cubicBezTo>
                      <a:pt x="7" y="17"/>
                      <a:pt x="7" y="17"/>
                      <a:pt x="7" y="16"/>
                    </a:cubicBezTo>
                    <a:cubicBezTo>
                      <a:pt x="7" y="15"/>
                      <a:pt x="7" y="13"/>
                      <a:pt x="6" y="13"/>
                    </a:cubicBezTo>
                    <a:cubicBezTo>
                      <a:pt x="7" y="13"/>
                      <a:pt x="9" y="14"/>
                      <a:pt x="9" y="14"/>
                    </a:cubicBezTo>
                    <a:cubicBezTo>
                      <a:pt x="10" y="14"/>
                      <a:pt x="13" y="15"/>
                      <a:pt x="13" y="16"/>
                    </a:cubicBezTo>
                    <a:cubicBezTo>
                      <a:pt x="13" y="15"/>
                      <a:pt x="12" y="14"/>
                      <a:pt x="11" y="13"/>
                    </a:cubicBezTo>
                    <a:cubicBezTo>
                      <a:pt x="13" y="13"/>
                      <a:pt x="10" y="10"/>
                      <a:pt x="10" y="9"/>
                    </a:cubicBezTo>
                    <a:cubicBezTo>
                      <a:pt x="10" y="8"/>
                      <a:pt x="11" y="7"/>
                      <a:pt x="10" y="6"/>
                    </a:cubicBezTo>
                    <a:cubicBezTo>
                      <a:pt x="10" y="5"/>
                      <a:pt x="12" y="5"/>
                      <a:pt x="10" y="4"/>
                    </a:cubicBezTo>
                    <a:cubicBezTo>
                      <a:pt x="10" y="4"/>
                      <a:pt x="9" y="4"/>
                      <a:pt x="9" y="3"/>
                    </a:cubicBezTo>
                    <a:cubicBezTo>
                      <a:pt x="9" y="2"/>
                      <a:pt x="8" y="2"/>
                      <a:pt x="7" y="1"/>
                    </a:cubicBezTo>
                    <a:cubicBezTo>
                      <a:pt x="6" y="1"/>
                      <a:pt x="5" y="1"/>
                      <a:pt x="4" y="1"/>
                    </a:cubicBezTo>
                    <a:cubicBezTo>
                      <a:pt x="3" y="1"/>
                      <a:pt x="1"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6" name="Freeform 625">
                <a:extLst>
                  <a:ext uri="{FF2B5EF4-FFF2-40B4-BE49-F238E27FC236}">
                    <a16:creationId xmlns:a16="http://schemas.microsoft.com/office/drawing/2014/main" id="{5B8680B2-5574-40AC-90B0-9C42023CA98E}"/>
                  </a:ext>
                </a:extLst>
              </p:cNvPr>
              <p:cNvSpPr>
                <a:spLocks/>
              </p:cNvSpPr>
              <p:nvPr/>
            </p:nvSpPr>
            <p:spPr bwMode="auto">
              <a:xfrm>
                <a:off x="3634" y="2170"/>
                <a:ext cx="41" cy="75"/>
              </a:xfrm>
              <a:custGeom>
                <a:avLst/>
                <a:gdLst>
                  <a:gd name="T0" fmla="*/ 0 w 13"/>
                  <a:gd name="T1" fmla="*/ 275 h 24"/>
                  <a:gd name="T2" fmla="*/ 596 w 13"/>
                  <a:gd name="T3" fmla="*/ 1525 h 24"/>
                  <a:gd name="T4" fmla="*/ 2170 w 13"/>
                  <a:gd name="T5" fmla="*/ 2384 h 24"/>
                  <a:gd name="T6" fmla="*/ 1571 w 13"/>
                  <a:gd name="T7" fmla="*/ 2959 h 24"/>
                  <a:gd name="T8" fmla="*/ 1880 w 13"/>
                  <a:gd name="T9" fmla="*/ 3634 h 24"/>
                  <a:gd name="T10" fmla="*/ 1284 w 13"/>
                  <a:gd name="T11" fmla="*/ 3634 h 24"/>
                  <a:gd name="T12" fmla="*/ 278 w 13"/>
                  <a:gd name="T13" fmla="*/ 2959 h 24"/>
                  <a:gd name="T14" fmla="*/ 596 w 13"/>
                  <a:gd name="T15" fmla="*/ 4766 h 24"/>
                  <a:gd name="T16" fmla="*/ 1571 w 13"/>
                  <a:gd name="T17" fmla="*/ 5341 h 24"/>
                  <a:gd name="T18" fmla="*/ 2170 w 13"/>
                  <a:gd name="T19" fmla="*/ 7138 h 24"/>
                  <a:gd name="T20" fmla="*/ 1880 w 13"/>
                  <a:gd name="T21" fmla="*/ 6591 h 24"/>
                  <a:gd name="T22" fmla="*/ 2766 w 13"/>
                  <a:gd name="T23" fmla="*/ 6291 h 24"/>
                  <a:gd name="T24" fmla="*/ 2476 w 13"/>
                  <a:gd name="T25" fmla="*/ 5341 h 24"/>
                  <a:gd name="T26" fmla="*/ 2170 w 13"/>
                  <a:gd name="T27" fmla="*/ 4766 h 24"/>
                  <a:gd name="T28" fmla="*/ 1880 w 13"/>
                  <a:gd name="T29" fmla="*/ 3906 h 24"/>
                  <a:gd name="T30" fmla="*/ 2766 w 13"/>
                  <a:gd name="T31" fmla="*/ 4209 h 24"/>
                  <a:gd name="T32" fmla="*/ 4050 w 13"/>
                  <a:gd name="T33" fmla="*/ 4766 h 24"/>
                  <a:gd name="T34" fmla="*/ 3450 w 13"/>
                  <a:gd name="T35" fmla="*/ 3906 h 24"/>
                  <a:gd name="T36" fmla="*/ 3173 w 13"/>
                  <a:gd name="T37" fmla="*/ 2656 h 24"/>
                  <a:gd name="T38" fmla="*/ 3173 w 13"/>
                  <a:gd name="T39" fmla="*/ 1797 h 24"/>
                  <a:gd name="T40" fmla="*/ 3173 w 13"/>
                  <a:gd name="T41" fmla="*/ 1250 h 24"/>
                  <a:gd name="T42" fmla="*/ 2766 w 13"/>
                  <a:gd name="T43" fmla="*/ 859 h 24"/>
                  <a:gd name="T44" fmla="*/ 2170 w 13"/>
                  <a:gd name="T45" fmla="*/ 275 h 24"/>
                  <a:gd name="T46" fmla="*/ 1284 w 13"/>
                  <a:gd name="T47" fmla="*/ 275 h 24"/>
                  <a:gd name="T48" fmla="*/ 0 w 13"/>
                  <a:gd name="T49" fmla="*/ 275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
                  <a:gd name="T76" fmla="*/ 0 h 24"/>
                  <a:gd name="T77" fmla="*/ 13 w 13"/>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 h="24">
                    <a:moveTo>
                      <a:pt x="0" y="1"/>
                    </a:moveTo>
                    <a:cubicBezTo>
                      <a:pt x="0" y="3"/>
                      <a:pt x="1" y="4"/>
                      <a:pt x="2" y="5"/>
                    </a:cubicBezTo>
                    <a:cubicBezTo>
                      <a:pt x="3" y="6"/>
                      <a:pt x="6" y="9"/>
                      <a:pt x="7" y="8"/>
                    </a:cubicBezTo>
                    <a:cubicBezTo>
                      <a:pt x="6" y="9"/>
                      <a:pt x="6" y="10"/>
                      <a:pt x="5" y="10"/>
                    </a:cubicBezTo>
                    <a:cubicBezTo>
                      <a:pt x="6" y="11"/>
                      <a:pt x="6" y="11"/>
                      <a:pt x="6" y="12"/>
                    </a:cubicBezTo>
                    <a:cubicBezTo>
                      <a:pt x="5" y="11"/>
                      <a:pt x="5" y="12"/>
                      <a:pt x="4" y="12"/>
                    </a:cubicBezTo>
                    <a:cubicBezTo>
                      <a:pt x="3" y="13"/>
                      <a:pt x="1" y="11"/>
                      <a:pt x="1" y="10"/>
                    </a:cubicBezTo>
                    <a:cubicBezTo>
                      <a:pt x="0" y="11"/>
                      <a:pt x="1" y="15"/>
                      <a:pt x="2" y="16"/>
                    </a:cubicBezTo>
                    <a:cubicBezTo>
                      <a:pt x="2" y="14"/>
                      <a:pt x="5" y="17"/>
                      <a:pt x="5" y="18"/>
                    </a:cubicBezTo>
                    <a:cubicBezTo>
                      <a:pt x="5" y="20"/>
                      <a:pt x="4" y="22"/>
                      <a:pt x="7" y="24"/>
                    </a:cubicBezTo>
                    <a:cubicBezTo>
                      <a:pt x="7" y="23"/>
                      <a:pt x="6" y="22"/>
                      <a:pt x="6" y="22"/>
                    </a:cubicBezTo>
                    <a:cubicBezTo>
                      <a:pt x="7" y="22"/>
                      <a:pt x="9" y="22"/>
                      <a:pt x="9" y="21"/>
                    </a:cubicBezTo>
                    <a:cubicBezTo>
                      <a:pt x="9" y="21"/>
                      <a:pt x="8" y="19"/>
                      <a:pt x="8" y="18"/>
                    </a:cubicBezTo>
                    <a:cubicBezTo>
                      <a:pt x="7" y="17"/>
                      <a:pt x="7" y="17"/>
                      <a:pt x="7" y="16"/>
                    </a:cubicBezTo>
                    <a:cubicBezTo>
                      <a:pt x="7" y="15"/>
                      <a:pt x="7" y="13"/>
                      <a:pt x="6" y="13"/>
                    </a:cubicBezTo>
                    <a:cubicBezTo>
                      <a:pt x="7" y="13"/>
                      <a:pt x="9" y="14"/>
                      <a:pt x="9" y="14"/>
                    </a:cubicBezTo>
                    <a:cubicBezTo>
                      <a:pt x="10" y="14"/>
                      <a:pt x="13" y="15"/>
                      <a:pt x="13" y="16"/>
                    </a:cubicBezTo>
                    <a:cubicBezTo>
                      <a:pt x="13" y="15"/>
                      <a:pt x="12" y="14"/>
                      <a:pt x="11" y="13"/>
                    </a:cubicBezTo>
                    <a:cubicBezTo>
                      <a:pt x="13" y="13"/>
                      <a:pt x="10" y="10"/>
                      <a:pt x="10" y="9"/>
                    </a:cubicBezTo>
                    <a:cubicBezTo>
                      <a:pt x="10" y="8"/>
                      <a:pt x="11" y="7"/>
                      <a:pt x="10" y="6"/>
                    </a:cubicBezTo>
                    <a:cubicBezTo>
                      <a:pt x="10" y="5"/>
                      <a:pt x="12" y="5"/>
                      <a:pt x="10" y="4"/>
                    </a:cubicBezTo>
                    <a:cubicBezTo>
                      <a:pt x="10" y="4"/>
                      <a:pt x="9" y="4"/>
                      <a:pt x="9" y="3"/>
                    </a:cubicBezTo>
                    <a:cubicBezTo>
                      <a:pt x="9" y="2"/>
                      <a:pt x="8" y="2"/>
                      <a:pt x="7" y="1"/>
                    </a:cubicBezTo>
                    <a:cubicBezTo>
                      <a:pt x="6" y="1"/>
                      <a:pt x="5" y="1"/>
                      <a:pt x="4" y="1"/>
                    </a:cubicBezTo>
                    <a:cubicBezTo>
                      <a:pt x="3" y="1"/>
                      <a:pt x="1"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7" name="Freeform 626">
                <a:extLst>
                  <a:ext uri="{FF2B5EF4-FFF2-40B4-BE49-F238E27FC236}">
                    <a16:creationId xmlns:a16="http://schemas.microsoft.com/office/drawing/2014/main" id="{E714DD2A-F659-4752-9555-371CFD2D4E5A}"/>
                  </a:ext>
                </a:extLst>
              </p:cNvPr>
              <p:cNvSpPr>
                <a:spLocks/>
              </p:cNvSpPr>
              <p:nvPr/>
            </p:nvSpPr>
            <p:spPr bwMode="auto">
              <a:xfrm>
                <a:off x="3637" y="2195"/>
                <a:ext cx="6" cy="10"/>
              </a:xfrm>
              <a:custGeom>
                <a:avLst/>
                <a:gdLst>
                  <a:gd name="T0" fmla="*/ 243 w 2"/>
                  <a:gd name="T1" fmla="*/ 1223 h 3"/>
                  <a:gd name="T2" fmla="*/ 0 w 2"/>
                  <a:gd name="T3" fmla="*/ 367 h 3"/>
                  <a:gd name="T4" fmla="*/ 243 w 2"/>
                  <a:gd name="T5" fmla="*/ 122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2" y="3"/>
                      <a:pt x="2" y="0"/>
                      <a:pt x="0" y="1"/>
                    </a:cubicBezTo>
                    <a:cubicBezTo>
                      <a:pt x="0" y="1"/>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8" name="Freeform 627">
                <a:extLst>
                  <a:ext uri="{FF2B5EF4-FFF2-40B4-BE49-F238E27FC236}">
                    <a16:creationId xmlns:a16="http://schemas.microsoft.com/office/drawing/2014/main" id="{2A1F4348-878A-4B2E-95A3-25A5456E317C}"/>
                  </a:ext>
                </a:extLst>
              </p:cNvPr>
              <p:cNvSpPr>
                <a:spLocks/>
              </p:cNvSpPr>
              <p:nvPr/>
            </p:nvSpPr>
            <p:spPr bwMode="auto">
              <a:xfrm>
                <a:off x="3637" y="2195"/>
                <a:ext cx="6" cy="10"/>
              </a:xfrm>
              <a:custGeom>
                <a:avLst/>
                <a:gdLst>
                  <a:gd name="T0" fmla="*/ 243 w 2"/>
                  <a:gd name="T1" fmla="*/ 1223 h 3"/>
                  <a:gd name="T2" fmla="*/ 0 w 2"/>
                  <a:gd name="T3" fmla="*/ 367 h 3"/>
                  <a:gd name="T4" fmla="*/ 243 w 2"/>
                  <a:gd name="T5" fmla="*/ 122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2" y="3"/>
                      <a:pt x="2" y="0"/>
                      <a:pt x="0" y="1"/>
                    </a:cubicBezTo>
                    <a:cubicBezTo>
                      <a:pt x="0" y="1"/>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9" name="Freeform 628">
                <a:extLst>
                  <a:ext uri="{FF2B5EF4-FFF2-40B4-BE49-F238E27FC236}">
                    <a16:creationId xmlns:a16="http://schemas.microsoft.com/office/drawing/2014/main" id="{FABADF2E-035B-4329-B458-4AC474C3B52D}"/>
                  </a:ext>
                </a:extLst>
              </p:cNvPr>
              <p:cNvSpPr>
                <a:spLocks/>
              </p:cNvSpPr>
              <p:nvPr/>
            </p:nvSpPr>
            <p:spPr bwMode="auto">
              <a:xfrm>
                <a:off x="3634" y="2227"/>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2"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0" name="Freeform 629">
                <a:extLst>
                  <a:ext uri="{FF2B5EF4-FFF2-40B4-BE49-F238E27FC236}">
                    <a16:creationId xmlns:a16="http://schemas.microsoft.com/office/drawing/2014/main" id="{00B69606-8699-485B-8179-9AA106AC7EB7}"/>
                  </a:ext>
                </a:extLst>
              </p:cNvPr>
              <p:cNvSpPr>
                <a:spLocks/>
              </p:cNvSpPr>
              <p:nvPr/>
            </p:nvSpPr>
            <p:spPr bwMode="auto">
              <a:xfrm>
                <a:off x="3634" y="2227"/>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2"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1" name="Freeform 630">
                <a:extLst>
                  <a:ext uri="{FF2B5EF4-FFF2-40B4-BE49-F238E27FC236}">
                    <a16:creationId xmlns:a16="http://schemas.microsoft.com/office/drawing/2014/main" id="{6B593D85-1BD7-4656-A911-FAB43B5B9B7D}"/>
                  </a:ext>
                </a:extLst>
              </p:cNvPr>
              <p:cNvSpPr>
                <a:spLocks/>
              </p:cNvSpPr>
              <p:nvPr/>
            </p:nvSpPr>
            <p:spPr bwMode="auto">
              <a:xfrm>
                <a:off x="3643" y="2264"/>
                <a:ext cx="7" cy="6"/>
              </a:xfrm>
              <a:custGeom>
                <a:avLst/>
                <a:gdLst>
                  <a:gd name="T0" fmla="*/ 1029 w 2"/>
                  <a:gd name="T1" fmla="*/ 486 h 2"/>
                  <a:gd name="T2" fmla="*/ 0 w 2"/>
                  <a:gd name="T3" fmla="*/ 243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2"/>
                      <a:pt x="1" y="0"/>
                      <a:pt x="0" y="1"/>
                    </a:cubicBezTo>
                    <a:cubicBezTo>
                      <a:pt x="1" y="2"/>
                      <a:pt x="1" y="2"/>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2" name="Freeform 631">
                <a:extLst>
                  <a:ext uri="{FF2B5EF4-FFF2-40B4-BE49-F238E27FC236}">
                    <a16:creationId xmlns:a16="http://schemas.microsoft.com/office/drawing/2014/main" id="{75571784-9F92-454B-AC34-EA91D7507CB1}"/>
                  </a:ext>
                </a:extLst>
              </p:cNvPr>
              <p:cNvSpPr>
                <a:spLocks/>
              </p:cNvSpPr>
              <p:nvPr/>
            </p:nvSpPr>
            <p:spPr bwMode="auto">
              <a:xfrm>
                <a:off x="3643" y="2264"/>
                <a:ext cx="7" cy="6"/>
              </a:xfrm>
              <a:custGeom>
                <a:avLst/>
                <a:gdLst>
                  <a:gd name="T0" fmla="*/ 1029 w 2"/>
                  <a:gd name="T1" fmla="*/ 486 h 2"/>
                  <a:gd name="T2" fmla="*/ 0 w 2"/>
                  <a:gd name="T3" fmla="*/ 243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2"/>
                      <a:pt x="1" y="0"/>
                      <a:pt x="0" y="1"/>
                    </a:cubicBezTo>
                    <a:cubicBezTo>
                      <a:pt x="1" y="2"/>
                      <a:pt x="1" y="2"/>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3" name="Freeform 632">
                <a:extLst>
                  <a:ext uri="{FF2B5EF4-FFF2-40B4-BE49-F238E27FC236}">
                    <a16:creationId xmlns:a16="http://schemas.microsoft.com/office/drawing/2014/main" id="{6F0289AF-904C-484C-8653-4E447B249CD0}"/>
                  </a:ext>
                </a:extLst>
              </p:cNvPr>
              <p:cNvSpPr>
                <a:spLocks/>
              </p:cNvSpPr>
              <p:nvPr/>
            </p:nvSpPr>
            <p:spPr bwMode="auto">
              <a:xfrm>
                <a:off x="3653" y="2174"/>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4" name="Freeform 633">
                <a:extLst>
                  <a:ext uri="{FF2B5EF4-FFF2-40B4-BE49-F238E27FC236}">
                    <a16:creationId xmlns:a16="http://schemas.microsoft.com/office/drawing/2014/main" id="{02A89209-D9D3-4445-B15F-22554FB1B8A3}"/>
                  </a:ext>
                </a:extLst>
              </p:cNvPr>
              <p:cNvSpPr>
                <a:spLocks/>
              </p:cNvSpPr>
              <p:nvPr/>
            </p:nvSpPr>
            <p:spPr bwMode="auto">
              <a:xfrm>
                <a:off x="3653" y="2174"/>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5" name="Freeform 634">
                <a:extLst>
                  <a:ext uri="{FF2B5EF4-FFF2-40B4-BE49-F238E27FC236}">
                    <a16:creationId xmlns:a16="http://schemas.microsoft.com/office/drawing/2014/main" id="{48B6E324-14BF-4944-9C0A-DE7715AC9C2C}"/>
                  </a:ext>
                </a:extLst>
              </p:cNvPr>
              <p:cNvSpPr>
                <a:spLocks/>
              </p:cNvSpPr>
              <p:nvPr/>
            </p:nvSpPr>
            <p:spPr bwMode="auto">
              <a:xfrm>
                <a:off x="3659" y="2242"/>
                <a:ext cx="3" cy="7"/>
              </a:xfrm>
              <a:custGeom>
                <a:avLst/>
                <a:gdLst>
                  <a:gd name="T0" fmla="*/ 0 w 1"/>
                  <a:gd name="T1" fmla="*/ 602 h 2"/>
                  <a:gd name="T2" fmla="*/ 243 w 1"/>
                  <a:gd name="T3" fmla="*/ 1029 h 2"/>
                  <a:gd name="T4" fmla="*/ 0 w 1"/>
                  <a:gd name="T5" fmla="*/ 602 h 2"/>
                  <a:gd name="T6" fmla="*/ 0 w 1"/>
                  <a:gd name="T7" fmla="*/ 60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cubicBezTo>
                      <a:pt x="1" y="2"/>
                      <a:pt x="1" y="2"/>
                      <a:pt x="1" y="2"/>
                    </a:cubicBezTo>
                    <a:cubicBezTo>
                      <a:pt x="1" y="2"/>
                      <a:pt x="1" y="0"/>
                      <a:pt x="0" y="1"/>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6" name="Freeform 635">
                <a:extLst>
                  <a:ext uri="{FF2B5EF4-FFF2-40B4-BE49-F238E27FC236}">
                    <a16:creationId xmlns:a16="http://schemas.microsoft.com/office/drawing/2014/main" id="{7D5CBE52-5BC3-4185-ADBF-54D2CC7A1DDC}"/>
                  </a:ext>
                </a:extLst>
              </p:cNvPr>
              <p:cNvSpPr>
                <a:spLocks/>
              </p:cNvSpPr>
              <p:nvPr/>
            </p:nvSpPr>
            <p:spPr bwMode="auto">
              <a:xfrm>
                <a:off x="3659" y="2242"/>
                <a:ext cx="3" cy="7"/>
              </a:xfrm>
              <a:custGeom>
                <a:avLst/>
                <a:gdLst>
                  <a:gd name="T0" fmla="*/ 0 w 1"/>
                  <a:gd name="T1" fmla="*/ 602 h 2"/>
                  <a:gd name="T2" fmla="*/ 243 w 1"/>
                  <a:gd name="T3" fmla="*/ 1029 h 2"/>
                  <a:gd name="T4" fmla="*/ 0 w 1"/>
                  <a:gd name="T5" fmla="*/ 602 h 2"/>
                  <a:gd name="T6" fmla="*/ 0 w 1"/>
                  <a:gd name="T7" fmla="*/ 60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cubicBezTo>
                      <a:pt x="1" y="2"/>
                      <a:pt x="1" y="2"/>
                      <a:pt x="1" y="2"/>
                    </a:cubicBezTo>
                    <a:cubicBezTo>
                      <a:pt x="1" y="2"/>
                      <a:pt x="1" y="0"/>
                      <a:pt x="0" y="1"/>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7" name="Freeform 636">
                <a:extLst>
                  <a:ext uri="{FF2B5EF4-FFF2-40B4-BE49-F238E27FC236}">
                    <a16:creationId xmlns:a16="http://schemas.microsoft.com/office/drawing/2014/main" id="{2650C5B2-C08E-4BFE-8B10-82045D80C731}"/>
                  </a:ext>
                </a:extLst>
              </p:cNvPr>
              <p:cNvSpPr>
                <a:spLocks/>
              </p:cNvSpPr>
              <p:nvPr/>
            </p:nvSpPr>
            <p:spPr bwMode="auto">
              <a:xfrm>
                <a:off x="3668" y="2236"/>
                <a:ext cx="7" cy="19"/>
              </a:xfrm>
              <a:custGeom>
                <a:avLst/>
                <a:gdLst>
                  <a:gd name="T0" fmla="*/ 602 w 2"/>
                  <a:gd name="T1" fmla="*/ 1305 h 6"/>
                  <a:gd name="T2" fmla="*/ 602 w 2"/>
                  <a:gd name="T3" fmla="*/ 1625 h 6"/>
                  <a:gd name="T4" fmla="*/ 1029 w 2"/>
                  <a:gd name="T5" fmla="*/ 1013 h 6"/>
                  <a:gd name="T6" fmla="*/ 602 w 2"/>
                  <a:gd name="T7" fmla="*/ 320 h 6"/>
                  <a:gd name="T8" fmla="*/ 1029 w 2"/>
                  <a:gd name="T9" fmla="*/ 0 h 6"/>
                  <a:gd name="T10" fmla="*/ 0 w 2"/>
                  <a:gd name="T11" fmla="*/ 1013 h 6"/>
                  <a:gd name="T12" fmla="*/ 602 w 2"/>
                  <a:gd name="T13" fmla="*/ 1305 h 6"/>
                  <a:gd name="T14" fmla="*/ 0 60000 65536"/>
                  <a:gd name="T15" fmla="*/ 0 60000 65536"/>
                  <a:gd name="T16" fmla="*/ 0 60000 65536"/>
                  <a:gd name="T17" fmla="*/ 0 60000 65536"/>
                  <a:gd name="T18" fmla="*/ 0 60000 65536"/>
                  <a:gd name="T19" fmla="*/ 0 60000 65536"/>
                  <a:gd name="T20" fmla="*/ 0 60000 65536"/>
                  <a:gd name="T21" fmla="*/ 0 w 2"/>
                  <a:gd name="T22" fmla="*/ 0 h 6"/>
                  <a:gd name="T23" fmla="*/ 2 w 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6">
                    <a:moveTo>
                      <a:pt x="1" y="4"/>
                    </a:moveTo>
                    <a:cubicBezTo>
                      <a:pt x="1" y="4"/>
                      <a:pt x="1" y="5"/>
                      <a:pt x="1" y="5"/>
                    </a:cubicBezTo>
                    <a:cubicBezTo>
                      <a:pt x="2" y="6"/>
                      <a:pt x="2" y="4"/>
                      <a:pt x="2" y="3"/>
                    </a:cubicBezTo>
                    <a:cubicBezTo>
                      <a:pt x="2" y="3"/>
                      <a:pt x="1" y="2"/>
                      <a:pt x="1" y="1"/>
                    </a:cubicBezTo>
                    <a:cubicBezTo>
                      <a:pt x="1" y="1"/>
                      <a:pt x="2" y="0"/>
                      <a:pt x="2" y="0"/>
                    </a:cubicBezTo>
                    <a:cubicBezTo>
                      <a:pt x="0" y="0"/>
                      <a:pt x="1" y="2"/>
                      <a:pt x="0" y="3"/>
                    </a:cubicBezTo>
                    <a:cubicBezTo>
                      <a:pt x="1" y="3"/>
                      <a:pt x="1"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8" name="Freeform 637">
                <a:extLst>
                  <a:ext uri="{FF2B5EF4-FFF2-40B4-BE49-F238E27FC236}">
                    <a16:creationId xmlns:a16="http://schemas.microsoft.com/office/drawing/2014/main" id="{EE4F5C95-6465-48E2-89DC-DB586753EE99}"/>
                  </a:ext>
                </a:extLst>
              </p:cNvPr>
              <p:cNvSpPr>
                <a:spLocks/>
              </p:cNvSpPr>
              <p:nvPr/>
            </p:nvSpPr>
            <p:spPr bwMode="auto">
              <a:xfrm>
                <a:off x="3668" y="2236"/>
                <a:ext cx="7" cy="19"/>
              </a:xfrm>
              <a:custGeom>
                <a:avLst/>
                <a:gdLst>
                  <a:gd name="T0" fmla="*/ 602 w 2"/>
                  <a:gd name="T1" fmla="*/ 1305 h 6"/>
                  <a:gd name="T2" fmla="*/ 602 w 2"/>
                  <a:gd name="T3" fmla="*/ 1625 h 6"/>
                  <a:gd name="T4" fmla="*/ 1029 w 2"/>
                  <a:gd name="T5" fmla="*/ 1013 h 6"/>
                  <a:gd name="T6" fmla="*/ 602 w 2"/>
                  <a:gd name="T7" fmla="*/ 320 h 6"/>
                  <a:gd name="T8" fmla="*/ 1029 w 2"/>
                  <a:gd name="T9" fmla="*/ 0 h 6"/>
                  <a:gd name="T10" fmla="*/ 0 w 2"/>
                  <a:gd name="T11" fmla="*/ 1013 h 6"/>
                  <a:gd name="T12" fmla="*/ 602 w 2"/>
                  <a:gd name="T13" fmla="*/ 1305 h 6"/>
                  <a:gd name="T14" fmla="*/ 0 60000 65536"/>
                  <a:gd name="T15" fmla="*/ 0 60000 65536"/>
                  <a:gd name="T16" fmla="*/ 0 60000 65536"/>
                  <a:gd name="T17" fmla="*/ 0 60000 65536"/>
                  <a:gd name="T18" fmla="*/ 0 60000 65536"/>
                  <a:gd name="T19" fmla="*/ 0 60000 65536"/>
                  <a:gd name="T20" fmla="*/ 0 60000 65536"/>
                  <a:gd name="T21" fmla="*/ 0 w 2"/>
                  <a:gd name="T22" fmla="*/ 0 h 6"/>
                  <a:gd name="T23" fmla="*/ 2 w 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6">
                    <a:moveTo>
                      <a:pt x="1" y="4"/>
                    </a:moveTo>
                    <a:cubicBezTo>
                      <a:pt x="1" y="4"/>
                      <a:pt x="1" y="5"/>
                      <a:pt x="1" y="5"/>
                    </a:cubicBezTo>
                    <a:cubicBezTo>
                      <a:pt x="2" y="6"/>
                      <a:pt x="2" y="4"/>
                      <a:pt x="2" y="3"/>
                    </a:cubicBezTo>
                    <a:cubicBezTo>
                      <a:pt x="2" y="3"/>
                      <a:pt x="1" y="2"/>
                      <a:pt x="1" y="1"/>
                    </a:cubicBezTo>
                    <a:cubicBezTo>
                      <a:pt x="1" y="1"/>
                      <a:pt x="2" y="0"/>
                      <a:pt x="2" y="0"/>
                    </a:cubicBezTo>
                    <a:cubicBezTo>
                      <a:pt x="0" y="0"/>
                      <a:pt x="1" y="2"/>
                      <a:pt x="0" y="3"/>
                    </a:cubicBezTo>
                    <a:cubicBezTo>
                      <a:pt x="1" y="3"/>
                      <a:pt x="1"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9" name="Freeform 638">
                <a:extLst>
                  <a:ext uri="{FF2B5EF4-FFF2-40B4-BE49-F238E27FC236}">
                    <a16:creationId xmlns:a16="http://schemas.microsoft.com/office/drawing/2014/main" id="{B9A7E5CD-6796-46CD-B8DC-7F9B4205BDF5}"/>
                  </a:ext>
                </a:extLst>
              </p:cNvPr>
              <p:cNvSpPr>
                <a:spLocks/>
              </p:cNvSpPr>
              <p:nvPr/>
            </p:nvSpPr>
            <p:spPr bwMode="auto">
              <a:xfrm>
                <a:off x="3681" y="2255"/>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1" y="2"/>
                      <a:pt x="0" y="1"/>
                      <a:pt x="0" y="0"/>
                    </a:cubicBezTo>
                    <a:cubicBezTo>
                      <a:pt x="0" y="1"/>
                      <a:pt x="0"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0" name="Freeform 639">
                <a:extLst>
                  <a:ext uri="{FF2B5EF4-FFF2-40B4-BE49-F238E27FC236}">
                    <a16:creationId xmlns:a16="http://schemas.microsoft.com/office/drawing/2014/main" id="{0A07EB30-18CC-4758-8B37-781397DEF190}"/>
                  </a:ext>
                </a:extLst>
              </p:cNvPr>
              <p:cNvSpPr>
                <a:spLocks/>
              </p:cNvSpPr>
              <p:nvPr/>
            </p:nvSpPr>
            <p:spPr bwMode="auto">
              <a:xfrm>
                <a:off x="3681" y="2255"/>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1" y="2"/>
                      <a:pt x="0" y="1"/>
                      <a:pt x="0" y="0"/>
                    </a:cubicBezTo>
                    <a:cubicBezTo>
                      <a:pt x="0" y="1"/>
                      <a:pt x="0"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1" name="Freeform 640">
                <a:extLst>
                  <a:ext uri="{FF2B5EF4-FFF2-40B4-BE49-F238E27FC236}">
                    <a16:creationId xmlns:a16="http://schemas.microsoft.com/office/drawing/2014/main" id="{B7ADADC1-7CED-4E7B-8B44-2AD030DB3DA3}"/>
                  </a:ext>
                </a:extLst>
              </p:cNvPr>
              <p:cNvSpPr>
                <a:spLocks/>
              </p:cNvSpPr>
              <p:nvPr/>
            </p:nvSpPr>
            <p:spPr bwMode="auto">
              <a:xfrm>
                <a:off x="3681" y="2249"/>
                <a:ext cx="9" cy="9"/>
              </a:xfrm>
              <a:custGeom>
                <a:avLst/>
                <a:gdLst>
                  <a:gd name="T0" fmla="*/ 243 w 3"/>
                  <a:gd name="T1" fmla="*/ 0 h 3"/>
                  <a:gd name="T2" fmla="*/ 243 w 3"/>
                  <a:gd name="T3" fmla="*/ 729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1" y="1"/>
                      <a:pt x="0" y="3"/>
                      <a:pt x="1" y="3"/>
                    </a:cubicBezTo>
                    <a:cubicBezTo>
                      <a:pt x="3"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2" name="Freeform 641">
                <a:extLst>
                  <a:ext uri="{FF2B5EF4-FFF2-40B4-BE49-F238E27FC236}">
                    <a16:creationId xmlns:a16="http://schemas.microsoft.com/office/drawing/2014/main" id="{EE1E3BC4-16AF-40EA-8A7D-8BAA9A10C6EE}"/>
                  </a:ext>
                </a:extLst>
              </p:cNvPr>
              <p:cNvSpPr>
                <a:spLocks/>
              </p:cNvSpPr>
              <p:nvPr/>
            </p:nvSpPr>
            <p:spPr bwMode="auto">
              <a:xfrm>
                <a:off x="3681" y="2249"/>
                <a:ext cx="9" cy="9"/>
              </a:xfrm>
              <a:custGeom>
                <a:avLst/>
                <a:gdLst>
                  <a:gd name="T0" fmla="*/ 243 w 3"/>
                  <a:gd name="T1" fmla="*/ 0 h 3"/>
                  <a:gd name="T2" fmla="*/ 243 w 3"/>
                  <a:gd name="T3" fmla="*/ 729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1" y="1"/>
                      <a:pt x="0" y="3"/>
                      <a:pt x="1" y="3"/>
                    </a:cubicBezTo>
                    <a:cubicBezTo>
                      <a:pt x="3"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3" name="Freeform 642">
                <a:extLst>
                  <a:ext uri="{FF2B5EF4-FFF2-40B4-BE49-F238E27FC236}">
                    <a16:creationId xmlns:a16="http://schemas.microsoft.com/office/drawing/2014/main" id="{3C68C99C-45D4-4181-8602-30ACD4B8B655}"/>
                  </a:ext>
                </a:extLst>
              </p:cNvPr>
              <p:cNvSpPr>
                <a:spLocks/>
              </p:cNvSpPr>
              <p:nvPr/>
            </p:nvSpPr>
            <p:spPr bwMode="auto">
              <a:xfrm>
                <a:off x="3550" y="2002"/>
                <a:ext cx="3" cy="6"/>
              </a:xfrm>
              <a:custGeom>
                <a:avLst/>
                <a:gdLst>
                  <a:gd name="T0" fmla="*/ 0 w 1"/>
                  <a:gd name="T1" fmla="*/ 0 h 2"/>
                  <a:gd name="T2" fmla="*/ 243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1" y="1"/>
                      <a:pt x="1" y="1"/>
                      <a:pt x="1" y="2"/>
                    </a:cubicBezTo>
                    <a:cubicBezTo>
                      <a:pt x="0"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4" name="Freeform 643">
                <a:extLst>
                  <a:ext uri="{FF2B5EF4-FFF2-40B4-BE49-F238E27FC236}">
                    <a16:creationId xmlns:a16="http://schemas.microsoft.com/office/drawing/2014/main" id="{EB70FAC2-1432-46E2-8C0F-FE1E841A078B}"/>
                  </a:ext>
                </a:extLst>
              </p:cNvPr>
              <p:cNvSpPr>
                <a:spLocks/>
              </p:cNvSpPr>
              <p:nvPr/>
            </p:nvSpPr>
            <p:spPr bwMode="auto">
              <a:xfrm>
                <a:off x="3550" y="2002"/>
                <a:ext cx="3" cy="6"/>
              </a:xfrm>
              <a:custGeom>
                <a:avLst/>
                <a:gdLst>
                  <a:gd name="T0" fmla="*/ 0 w 1"/>
                  <a:gd name="T1" fmla="*/ 0 h 2"/>
                  <a:gd name="T2" fmla="*/ 243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1" y="1"/>
                      <a:pt x="1" y="1"/>
                      <a:pt x="1" y="2"/>
                    </a:cubicBezTo>
                    <a:cubicBezTo>
                      <a:pt x="0"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5" name="Freeform 644">
                <a:extLst>
                  <a:ext uri="{FF2B5EF4-FFF2-40B4-BE49-F238E27FC236}">
                    <a16:creationId xmlns:a16="http://schemas.microsoft.com/office/drawing/2014/main" id="{BF0A734D-F874-4F0C-B609-320FF595ADD2}"/>
                  </a:ext>
                </a:extLst>
              </p:cNvPr>
              <p:cNvSpPr>
                <a:spLocks/>
              </p:cNvSpPr>
              <p:nvPr/>
            </p:nvSpPr>
            <p:spPr bwMode="auto">
              <a:xfrm>
                <a:off x="3634" y="2227"/>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6" name="Freeform 645">
                <a:extLst>
                  <a:ext uri="{FF2B5EF4-FFF2-40B4-BE49-F238E27FC236}">
                    <a16:creationId xmlns:a16="http://schemas.microsoft.com/office/drawing/2014/main" id="{AB793381-69C9-4F81-AB3E-63501D86EC0B}"/>
                  </a:ext>
                </a:extLst>
              </p:cNvPr>
              <p:cNvSpPr>
                <a:spLocks/>
              </p:cNvSpPr>
              <p:nvPr/>
            </p:nvSpPr>
            <p:spPr bwMode="auto">
              <a:xfrm>
                <a:off x="3634" y="2227"/>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7" name="Freeform 646">
                <a:extLst>
                  <a:ext uri="{FF2B5EF4-FFF2-40B4-BE49-F238E27FC236}">
                    <a16:creationId xmlns:a16="http://schemas.microsoft.com/office/drawing/2014/main" id="{8BCDAE77-82FE-49E8-BAB5-29E85808999A}"/>
                  </a:ext>
                </a:extLst>
              </p:cNvPr>
              <p:cNvSpPr>
                <a:spLocks/>
              </p:cNvSpPr>
              <p:nvPr/>
            </p:nvSpPr>
            <p:spPr bwMode="auto">
              <a:xfrm>
                <a:off x="3637" y="2227"/>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8" name="Freeform 647">
                <a:extLst>
                  <a:ext uri="{FF2B5EF4-FFF2-40B4-BE49-F238E27FC236}">
                    <a16:creationId xmlns:a16="http://schemas.microsoft.com/office/drawing/2014/main" id="{A32E785A-5256-433E-8837-3EDB1DA144BD}"/>
                  </a:ext>
                </a:extLst>
              </p:cNvPr>
              <p:cNvSpPr>
                <a:spLocks/>
              </p:cNvSpPr>
              <p:nvPr/>
            </p:nvSpPr>
            <p:spPr bwMode="auto">
              <a:xfrm>
                <a:off x="3637" y="2227"/>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9" name="Freeform 648">
                <a:extLst>
                  <a:ext uri="{FF2B5EF4-FFF2-40B4-BE49-F238E27FC236}">
                    <a16:creationId xmlns:a16="http://schemas.microsoft.com/office/drawing/2014/main" id="{571BF8B0-D200-4340-A8F9-81775EA2681C}"/>
                  </a:ext>
                </a:extLst>
              </p:cNvPr>
              <p:cNvSpPr>
                <a:spLocks/>
              </p:cNvSpPr>
              <p:nvPr/>
            </p:nvSpPr>
            <p:spPr bwMode="auto">
              <a:xfrm>
                <a:off x="3653" y="2208"/>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0" name="Freeform 649">
                <a:extLst>
                  <a:ext uri="{FF2B5EF4-FFF2-40B4-BE49-F238E27FC236}">
                    <a16:creationId xmlns:a16="http://schemas.microsoft.com/office/drawing/2014/main" id="{A6557049-5195-4F4C-BD1F-AE2039A24A97}"/>
                  </a:ext>
                </a:extLst>
              </p:cNvPr>
              <p:cNvSpPr>
                <a:spLocks/>
              </p:cNvSpPr>
              <p:nvPr/>
            </p:nvSpPr>
            <p:spPr bwMode="auto">
              <a:xfrm>
                <a:off x="3653" y="2208"/>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1" name="Freeform 650">
                <a:extLst>
                  <a:ext uri="{FF2B5EF4-FFF2-40B4-BE49-F238E27FC236}">
                    <a16:creationId xmlns:a16="http://schemas.microsoft.com/office/drawing/2014/main" id="{249EFB17-661F-4A37-A8E8-2A4C00C27E40}"/>
                  </a:ext>
                </a:extLst>
              </p:cNvPr>
              <p:cNvSpPr>
                <a:spLocks/>
              </p:cNvSpPr>
              <p:nvPr/>
            </p:nvSpPr>
            <p:spPr bwMode="auto">
              <a:xfrm>
                <a:off x="3615" y="2205"/>
                <a:ext cx="13" cy="9"/>
              </a:xfrm>
              <a:custGeom>
                <a:avLst/>
                <a:gdLst>
                  <a:gd name="T0" fmla="*/ 0 w 4"/>
                  <a:gd name="T1" fmla="*/ 729 h 3"/>
                  <a:gd name="T2" fmla="*/ 0 w 4"/>
                  <a:gd name="T3" fmla="*/ 729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0" y="3"/>
                    </a:moveTo>
                    <a:cubicBezTo>
                      <a:pt x="0" y="0"/>
                      <a:pt x="4" y="2"/>
                      <a:pt x="0"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2" name="Freeform 651">
                <a:extLst>
                  <a:ext uri="{FF2B5EF4-FFF2-40B4-BE49-F238E27FC236}">
                    <a16:creationId xmlns:a16="http://schemas.microsoft.com/office/drawing/2014/main" id="{7276DB72-BB6E-4358-B74F-566D3D47FFC3}"/>
                  </a:ext>
                </a:extLst>
              </p:cNvPr>
              <p:cNvSpPr>
                <a:spLocks/>
              </p:cNvSpPr>
              <p:nvPr/>
            </p:nvSpPr>
            <p:spPr bwMode="auto">
              <a:xfrm>
                <a:off x="3615" y="2205"/>
                <a:ext cx="13" cy="9"/>
              </a:xfrm>
              <a:custGeom>
                <a:avLst/>
                <a:gdLst>
                  <a:gd name="T0" fmla="*/ 0 w 4"/>
                  <a:gd name="T1" fmla="*/ 729 h 3"/>
                  <a:gd name="T2" fmla="*/ 0 w 4"/>
                  <a:gd name="T3" fmla="*/ 729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0" y="3"/>
                    </a:moveTo>
                    <a:cubicBezTo>
                      <a:pt x="0" y="0"/>
                      <a:pt x="4" y="2"/>
                      <a:pt x="0"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3" name="Freeform 652">
                <a:extLst>
                  <a:ext uri="{FF2B5EF4-FFF2-40B4-BE49-F238E27FC236}">
                    <a16:creationId xmlns:a16="http://schemas.microsoft.com/office/drawing/2014/main" id="{6B61F7B8-AFFB-41A9-8C0E-1767257FB290}"/>
                  </a:ext>
                </a:extLst>
              </p:cNvPr>
              <p:cNvSpPr>
                <a:spLocks/>
              </p:cNvSpPr>
              <p:nvPr/>
            </p:nvSpPr>
            <p:spPr bwMode="auto">
              <a:xfrm>
                <a:off x="3653" y="2755"/>
                <a:ext cx="65" cy="35"/>
              </a:xfrm>
              <a:custGeom>
                <a:avLst/>
                <a:gdLst>
                  <a:gd name="T0" fmla="*/ 0 w 21"/>
                  <a:gd name="T1" fmla="*/ 2580 h 11"/>
                  <a:gd name="T2" fmla="*/ 833 w 21"/>
                  <a:gd name="T3" fmla="*/ 2965 h 11"/>
                  <a:gd name="T4" fmla="*/ 2845 w 21"/>
                  <a:gd name="T5" fmla="*/ 1935 h 11"/>
                  <a:gd name="T6" fmla="*/ 5692 w 21"/>
                  <a:gd name="T7" fmla="*/ 325 h 11"/>
                  <a:gd name="T8" fmla="*/ 4866 w 21"/>
                  <a:gd name="T9" fmla="*/ 0 h 11"/>
                  <a:gd name="T10" fmla="*/ 3114 w 21"/>
                  <a:gd name="T11" fmla="*/ 325 h 11"/>
                  <a:gd name="T12" fmla="*/ 1102 w 21"/>
                  <a:gd name="T13" fmla="*/ 608 h 11"/>
                  <a:gd name="T14" fmla="*/ 269 w 21"/>
                  <a:gd name="T15" fmla="*/ 1034 h 11"/>
                  <a:gd name="T16" fmla="*/ 0 w 21"/>
                  <a:gd name="T17" fmla="*/ 1639 h 11"/>
                  <a:gd name="T18" fmla="*/ 0 w 21"/>
                  <a:gd name="T19" fmla="*/ 258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0" y="8"/>
                    </a:moveTo>
                    <a:cubicBezTo>
                      <a:pt x="0" y="11"/>
                      <a:pt x="1" y="10"/>
                      <a:pt x="3" y="9"/>
                    </a:cubicBezTo>
                    <a:cubicBezTo>
                      <a:pt x="5" y="8"/>
                      <a:pt x="8" y="7"/>
                      <a:pt x="10" y="6"/>
                    </a:cubicBezTo>
                    <a:cubicBezTo>
                      <a:pt x="13" y="5"/>
                      <a:pt x="18" y="4"/>
                      <a:pt x="20" y="1"/>
                    </a:cubicBezTo>
                    <a:cubicBezTo>
                      <a:pt x="21" y="0"/>
                      <a:pt x="18" y="0"/>
                      <a:pt x="17" y="0"/>
                    </a:cubicBezTo>
                    <a:cubicBezTo>
                      <a:pt x="15" y="1"/>
                      <a:pt x="13" y="1"/>
                      <a:pt x="11" y="1"/>
                    </a:cubicBezTo>
                    <a:cubicBezTo>
                      <a:pt x="9" y="2"/>
                      <a:pt x="6" y="2"/>
                      <a:pt x="4" y="2"/>
                    </a:cubicBezTo>
                    <a:cubicBezTo>
                      <a:pt x="3" y="2"/>
                      <a:pt x="2" y="2"/>
                      <a:pt x="1" y="3"/>
                    </a:cubicBezTo>
                    <a:cubicBezTo>
                      <a:pt x="0" y="3"/>
                      <a:pt x="0" y="4"/>
                      <a:pt x="0" y="5"/>
                    </a:cubicBezTo>
                    <a:cubicBezTo>
                      <a:pt x="1" y="6"/>
                      <a:pt x="1" y="6"/>
                      <a:pt x="0"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4" name="Freeform 653">
                <a:extLst>
                  <a:ext uri="{FF2B5EF4-FFF2-40B4-BE49-F238E27FC236}">
                    <a16:creationId xmlns:a16="http://schemas.microsoft.com/office/drawing/2014/main" id="{6EE1E903-0D5A-44E7-9D0F-25DAB1C30BC5}"/>
                  </a:ext>
                </a:extLst>
              </p:cNvPr>
              <p:cNvSpPr>
                <a:spLocks/>
              </p:cNvSpPr>
              <p:nvPr/>
            </p:nvSpPr>
            <p:spPr bwMode="auto">
              <a:xfrm>
                <a:off x="3653" y="2755"/>
                <a:ext cx="65" cy="35"/>
              </a:xfrm>
              <a:custGeom>
                <a:avLst/>
                <a:gdLst>
                  <a:gd name="T0" fmla="*/ 0 w 21"/>
                  <a:gd name="T1" fmla="*/ 2580 h 11"/>
                  <a:gd name="T2" fmla="*/ 833 w 21"/>
                  <a:gd name="T3" fmla="*/ 2965 h 11"/>
                  <a:gd name="T4" fmla="*/ 2845 w 21"/>
                  <a:gd name="T5" fmla="*/ 1935 h 11"/>
                  <a:gd name="T6" fmla="*/ 5692 w 21"/>
                  <a:gd name="T7" fmla="*/ 325 h 11"/>
                  <a:gd name="T8" fmla="*/ 4866 w 21"/>
                  <a:gd name="T9" fmla="*/ 0 h 11"/>
                  <a:gd name="T10" fmla="*/ 3114 w 21"/>
                  <a:gd name="T11" fmla="*/ 325 h 11"/>
                  <a:gd name="T12" fmla="*/ 1102 w 21"/>
                  <a:gd name="T13" fmla="*/ 608 h 11"/>
                  <a:gd name="T14" fmla="*/ 269 w 21"/>
                  <a:gd name="T15" fmla="*/ 1034 h 11"/>
                  <a:gd name="T16" fmla="*/ 0 w 21"/>
                  <a:gd name="T17" fmla="*/ 1639 h 11"/>
                  <a:gd name="T18" fmla="*/ 0 w 21"/>
                  <a:gd name="T19" fmla="*/ 258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0" y="8"/>
                    </a:moveTo>
                    <a:cubicBezTo>
                      <a:pt x="0" y="11"/>
                      <a:pt x="1" y="10"/>
                      <a:pt x="3" y="9"/>
                    </a:cubicBezTo>
                    <a:cubicBezTo>
                      <a:pt x="5" y="8"/>
                      <a:pt x="8" y="7"/>
                      <a:pt x="10" y="6"/>
                    </a:cubicBezTo>
                    <a:cubicBezTo>
                      <a:pt x="13" y="5"/>
                      <a:pt x="18" y="4"/>
                      <a:pt x="20" y="1"/>
                    </a:cubicBezTo>
                    <a:cubicBezTo>
                      <a:pt x="21" y="0"/>
                      <a:pt x="18" y="0"/>
                      <a:pt x="17" y="0"/>
                    </a:cubicBezTo>
                    <a:cubicBezTo>
                      <a:pt x="15" y="1"/>
                      <a:pt x="13" y="1"/>
                      <a:pt x="11" y="1"/>
                    </a:cubicBezTo>
                    <a:cubicBezTo>
                      <a:pt x="9" y="2"/>
                      <a:pt x="6" y="2"/>
                      <a:pt x="4" y="2"/>
                    </a:cubicBezTo>
                    <a:cubicBezTo>
                      <a:pt x="3" y="2"/>
                      <a:pt x="2" y="2"/>
                      <a:pt x="1" y="3"/>
                    </a:cubicBezTo>
                    <a:cubicBezTo>
                      <a:pt x="0" y="3"/>
                      <a:pt x="0" y="4"/>
                      <a:pt x="0" y="5"/>
                    </a:cubicBezTo>
                    <a:cubicBezTo>
                      <a:pt x="1" y="6"/>
                      <a:pt x="1" y="6"/>
                      <a:pt x="0"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5" name="Freeform 654">
                <a:extLst>
                  <a:ext uri="{FF2B5EF4-FFF2-40B4-BE49-F238E27FC236}">
                    <a16:creationId xmlns:a16="http://schemas.microsoft.com/office/drawing/2014/main" id="{2170F3A2-0C4D-42EA-89AE-3E6F111507FC}"/>
                  </a:ext>
                </a:extLst>
              </p:cNvPr>
              <p:cNvSpPr>
                <a:spLocks/>
              </p:cNvSpPr>
              <p:nvPr/>
            </p:nvSpPr>
            <p:spPr bwMode="auto">
              <a:xfrm>
                <a:off x="3618" y="2780"/>
                <a:ext cx="19" cy="10"/>
              </a:xfrm>
              <a:custGeom>
                <a:avLst/>
                <a:gdLst>
                  <a:gd name="T0" fmla="*/ 0 w 6"/>
                  <a:gd name="T1" fmla="*/ 857 h 3"/>
                  <a:gd name="T2" fmla="*/ 1906 w 6"/>
                  <a:gd name="T3" fmla="*/ 0 h 3"/>
                  <a:gd name="T4" fmla="*/ 1305 w 6"/>
                  <a:gd name="T5" fmla="*/ 1223 h 3"/>
                  <a:gd name="T6" fmla="*/ 1013 w 6"/>
                  <a:gd name="T7" fmla="*/ 857 h 3"/>
                  <a:gd name="T8" fmla="*/ 0 w 6"/>
                  <a:gd name="T9" fmla="*/ 85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2" y="1"/>
                      <a:pt x="4" y="0"/>
                      <a:pt x="6" y="0"/>
                    </a:cubicBezTo>
                    <a:cubicBezTo>
                      <a:pt x="5" y="1"/>
                      <a:pt x="4" y="2"/>
                      <a:pt x="4" y="3"/>
                    </a:cubicBezTo>
                    <a:cubicBezTo>
                      <a:pt x="4" y="3"/>
                      <a:pt x="4" y="2"/>
                      <a:pt x="3" y="2"/>
                    </a:cubicBezTo>
                    <a:cubicBezTo>
                      <a:pt x="3" y="3"/>
                      <a:pt x="1"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6" name="Freeform 655">
                <a:extLst>
                  <a:ext uri="{FF2B5EF4-FFF2-40B4-BE49-F238E27FC236}">
                    <a16:creationId xmlns:a16="http://schemas.microsoft.com/office/drawing/2014/main" id="{63B4BFEF-2C8A-4A9E-9AEA-C763CC16E38A}"/>
                  </a:ext>
                </a:extLst>
              </p:cNvPr>
              <p:cNvSpPr>
                <a:spLocks/>
              </p:cNvSpPr>
              <p:nvPr/>
            </p:nvSpPr>
            <p:spPr bwMode="auto">
              <a:xfrm>
                <a:off x="3618" y="2780"/>
                <a:ext cx="19" cy="10"/>
              </a:xfrm>
              <a:custGeom>
                <a:avLst/>
                <a:gdLst>
                  <a:gd name="T0" fmla="*/ 0 w 6"/>
                  <a:gd name="T1" fmla="*/ 857 h 3"/>
                  <a:gd name="T2" fmla="*/ 1906 w 6"/>
                  <a:gd name="T3" fmla="*/ 0 h 3"/>
                  <a:gd name="T4" fmla="*/ 1305 w 6"/>
                  <a:gd name="T5" fmla="*/ 1223 h 3"/>
                  <a:gd name="T6" fmla="*/ 1013 w 6"/>
                  <a:gd name="T7" fmla="*/ 857 h 3"/>
                  <a:gd name="T8" fmla="*/ 0 w 6"/>
                  <a:gd name="T9" fmla="*/ 85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2" y="1"/>
                      <a:pt x="4" y="0"/>
                      <a:pt x="6" y="0"/>
                    </a:cubicBezTo>
                    <a:cubicBezTo>
                      <a:pt x="5" y="1"/>
                      <a:pt x="4" y="2"/>
                      <a:pt x="4" y="3"/>
                    </a:cubicBezTo>
                    <a:cubicBezTo>
                      <a:pt x="4" y="3"/>
                      <a:pt x="4" y="2"/>
                      <a:pt x="3" y="2"/>
                    </a:cubicBezTo>
                    <a:cubicBezTo>
                      <a:pt x="3" y="3"/>
                      <a:pt x="1"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7" name="Freeform 656">
                <a:extLst>
                  <a:ext uri="{FF2B5EF4-FFF2-40B4-BE49-F238E27FC236}">
                    <a16:creationId xmlns:a16="http://schemas.microsoft.com/office/drawing/2014/main" id="{8DFA5A0E-B63B-432A-90AC-C15F79A0E0DE}"/>
                  </a:ext>
                </a:extLst>
              </p:cNvPr>
              <p:cNvSpPr>
                <a:spLocks/>
              </p:cNvSpPr>
              <p:nvPr/>
            </p:nvSpPr>
            <p:spPr bwMode="auto">
              <a:xfrm>
                <a:off x="2055" y="1448"/>
                <a:ext cx="822" cy="851"/>
              </a:xfrm>
              <a:custGeom>
                <a:avLst/>
                <a:gdLst>
                  <a:gd name="T0" fmla="*/ 172 w 822"/>
                  <a:gd name="T1" fmla="*/ 663 h 851"/>
                  <a:gd name="T2" fmla="*/ 278 w 822"/>
                  <a:gd name="T3" fmla="*/ 835 h 851"/>
                  <a:gd name="T4" fmla="*/ 340 w 822"/>
                  <a:gd name="T5" fmla="*/ 701 h 851"/>
                  <a:gd name="T6" fmla="*/ 340 w 822"/>
                  <a:gd name="T7" fmla="*/ 632 h 851"/>
                  <a:gd name="T8" fmla="*/ 447 w 822"/>
                  <a:gd name="T9" fmla="*/ 557 h 851"/>
                  <a:gd name="T10" fmla="*/ 553 w 822"/>
                  <a:gd name="T11" fmla="*/ 453 h 851"/>
                  <a:gd name="T12" fmla="*/ 575 w 822"/>
                  <a:gd name="T13" fmla="*/ 460 h 851"/>
                  <a:gd name="T14" fmla="*/ 575 w 822"/>
                  <a:gd name="T15" fmla="*/ 419 h 851"/>
                  <a:gd name="T16" fmla="*/ 553 w 822"/>
                  <a:gd name="T17" fmla="*/ 360 h 851"/>
                  <a:gd name="T18" fmla="*/ 559 w 822"/>
                  <a:gd name="T19" fmla="*/ 332 h 851"/>
                  <a:gd name="T20" fmla="*/ 597 w 822"/>
                  <a:gd name="T21" fmla="*/ 325 h 851"/>
                  <a:gd name="T22" fmla="*/ 672 w 822"/>
                  <a:gd name="T23" fmla="*/ 360 h 851"/>
                  <a:gd name="T24" fmla="*/ 672 w 822"/>
                  <a:gd name="T25" fmla="*/ 394 h 851"/>
                  <a:gd name="T26" fmla="*/ 706 w 822"/>
                  <a:gd name="T27" fmla="*/ 422 h 851"/>
                  <a:gd name="T28" fmla="*/ 760 w 822"/>
                  <a:gd name="T29" fmla="*/ 332 h 851"/>
                  <a:gd name="T30" fmla="*/ 813 w 822"/>
                  <a:gd name="T31" fmla="*/ 272 h 851"/>
                  <a:gd name="T32" fmla="*/ 788 w 822"/>
                  <a:gd name="T33" fmla="*/ 225 h 851"/>
                  <a:gd name="T34" fmla="*/ 719 w 822"/>
                  <a:gd name="T35" fmla="*/ 241 h 851"/>
                  <a:gd name="T36" fmla="*/ 675 w 822"/>
                  <a:gd name="T37" fmla="*/ 291 h 851"/>
                  <a:gd name="T38" fmla="*/ 581 w 822"/>
                  <a:gd name="T39" fmla="*/ 297 h 851"/>
                  <a:gd name="T40" fmla="*/ 581 w 822"/>
                  <a:gd name="T41" fmla="*/ 272 h 851"/>
                  <a:gd name="T42" fmla="*/ 553 w 822"/>
                  <a:gd name="T43" fmla="*/ 294 h 851"/>
                  <a:gd name="T44" fmla="*/ 497 w 822"/>
                  <a:gd name="T45" fmla="*/ 306 h 851"/>
                  <a:gd name="T46" fmla="*/ 425 w 822"/>
                  <a:gd name="T47" fmla="*/ 285 h 851"/>
                  <a:gd name="T48" fmla="*/ 359 w 822"/>
                  <a:gd name="T49" fmla="*/ 250 h 851"/>
                  <a:gd name="T50" fmla="*/ 337 w 822"/>
                  <a:gd name="T51" fmla="*/ 231 h 851"/>
                  <a:gd name="T52" fmla="*/ 350 w 822"/>
                  <a:gd name="T53" fmla="*/ 200 h 851"/>
                  <a:gd name="T54" fmla="*/ 347 w 822"/>
                  <a:gd name="T55" fmla="*/ 185 h 851"/>
                  <a:gd name="T56" fmla="*/ 322 w 822"/>
                  <a:gd name="T57" fmla="*/ 166 h 851"/>
                  <a:gd name="T58" fmla="*/ 297 w 822"/>
                  <a:gd name="T59" fmla="*/ 153 h 851"/>
                  <a:gd name="T60" fmla="*/ 297 w 822"/>
                  <a:gd name="T61" fmla="*/ 113 h 851"/>
                  <a:gd name="T62" fmla="*/ 315 w 822"/>
                  <a:gd name="T63" fmla="*/ 116 h 851"/>
                  <a:gd name="T64" fmla="*/ 309 w 822"/>
                  <a:gd name="T65" fmla="*/ 94 h 851"/>
                  <a:gd name="T66" fmla="*/ 309 w 822"/>
                  <a:gd name="T67" fmla="*/ 69 h 851"/>
                  <a:gd name="T68" fmla="*/ 331 w 822"/>
                  <a:gd name="T69" fmla="*/ 47 h 851"/>
                  <a:gd name="T70" fmla="*/ 337 w 822"/>
                  <a:gd name="T71" fmla="*/ 19 h 851"/>
                  <a:gd name="T72" fmla="*/ 322 w 822"/>
                  <a:gd name="T73" fmla="*/ 3 h 851"/>
                  <a:gd name="T74" fmla="*/ 281 w 822"/>
                  <a:gd name="T75" fmla="*/ 16 h 851"/>
                  <a:gd name="T76" fmla="*/ 247 w 822"/>
                  <a:gd name="T77" fmla="*/ 44 h 851"/>
                  <a:gd name="T78" fmla="*/ 215 w 822"/>
                  <a:gd name="T79" fmla="*/ 50 h 851"/>
                  <a:gd name="T80" fmla="*/ 165 w 822"/>
                  <a:gd name="T81" fmla="*/ 41 h 851"/>
                  <a:gd name="T82" fmla="*/ 162 w 822"/>
                  <a:gd name="T83" fmla="*/ 63 h 851"/>
                  <a:gd name="T84" fmla="*/ 172 w 822"/>
                  <a:gd name="T85" fmla="*/ 84 h 851"/>
                  <a:gd name="T86" fmla="*/ 184 w 822"/>
                  <a:gd name="T87" fmla="*/ 106 h 851"/>
                  <a:gd name="T88" fmla="*/ 200 w 822"/>
                  <a:gd name="T89" fmla="*/ 131 h 851"/>
                  <a:gd name="T90" fmla="*/ 187 w 822"/>
                  <a:gd name="T91" fmla="*/ 153 h 851"/>
                  <a:gd name="T92" fmla="*/ 184 w 822"/>
                  <a:gd name="T93" fmla="*/ 166 h 851"/>
                  <a:gd name="T94" fmla="*/ 150 w 822"/>
                  <a:gd name="T95" fmla="*/ 203 h 851"/>
                  <a:gd name="T96" fmla="*/ 71 w 822"/>
                  <a:gd name="T97" fmla="*/ 263 h 851"/>
                  <a:gd name="T98" fmla="*/ 59 w 822"/>
                  <a:gd name="T99" fmla="*/ 310 h 851"/>
                  <a:gd name="T100" fmla="*/ 71 w 822"/>
                  <a:gd name="T101" fmla="*/ 347 h 851"/>
                  <a:gd name="T102" fmla="*/ 84 w 822"/>
                  <a:gd name="T103" fmla="*/ 375 h 851"/>
                  <a:gd name="T104" fmla="*/ 68 w 822"/>
                  <a:gd name="T105" fmla="*/ 372 h 851"/>
                  <a:gd name="T106" fmla="*/ 21 w 822"/>
                  <a:gd name="T107" fmla="*/ 378 h 851"/>
                  <a:gd name="T108" fmla="*/ 0 w 822"/>
                  <a:gd name="T109" fmla="*/ 394 h 851"/>
                  <a:gd name="T110" fmla="*/ 50 w 822"/>
                  <a:gd name="T111" fmla="*/ 435 h 851"/>
                  <a:gd name="T112" fmla="*/ 112 w 822"/>
                  <a:gd name="T113" fmla="*/ 463 h 851"/>
                  <a:gd name="T114" fmla="*/ 125 w 822"/>
                  <a:gd name="T115" fmla="*/ 457 h 851"/>
                  <a:gd name="T116" fmla="*/ 131 w 822"/>
                  <a:gd name="T117" fmla="*/ 535 h 851"/>
                  <a:gd name="T118" fmla="*/ 150 w 822"/>
                  <a:gd name="T119" fmla="*/ 619 h 8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22"/>
                  <a:gd name="T181" fmla="*/ 0 h 851"/>
                  <a:gd name="T182" fmla="*/ 822 w 822"/>
                  <a:gd name="T183" fmla="*/ 851 h 8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22" h="851">
                    <a:moveTo>
                      <a:pt x="156" y="632"/>
                    </a:moveTo>
                    <a:lnTo>
                      <a:pt x="156" y="632"/>
                    </a:lnTo>
                    <a:lnTo>
                      <a:pt x="159" y="638"/>
                    </a:lnTo>
                    <a:lnTo>
                      <a:pt x="159" y="641"/>
                    </a:lnTo>
                    <a:lnTo>
                      <a:pt x="159" y="638"/>
                    </a:lnTo>
                    <a:lnTo>
                      <a:pt x="162" y="638"/>
                    </a:lnTo>
                    <a:lnTo>
                      <a:pt x="162" y="641"/>
                    </a:lnTo>
                    <a:lnTo>
                      <a:pt x="162" y="644"/>
                    </a:lnTo>
                    <a:lnTo>
                      <a:pt x="165" y="654"/>
                    </a:lnTo>
                    <a:lnTo>
                      <a:pt x="168" y="660"/>
                    </a:lnTo>
                    <a:lnTo>
                      <a:pt x="172" y="663"/>
                    </a:lnTo>
                    <a:lnTo>
                      <a:pt x="193" y="732"/>
                    </a:lnTo>
                    <a:lnTo>
                      <a:pt x="212" y="754"/>
                    </a:lnTo>
                    <a:lnTo>
                      <a:pt x="234" y="816"/>
                    </a:lnTo>
                    <a:lnTo>
                      <a:pt x="259" y="851"/>
                    </a:lnTo>
                    <a:lnTo>
                      <a:pt x="269" y="848"/>
                    </a:lnTo>
                    <a:lnTo>
                      <a:pt x="272" y="844"/>
                    </a:lnTo>
                    <a:lnTo>
                      <a:pt x="275" y="841"/>
                    </a:lnTo>
                    <a:lnTo>
                      <a:pt x="278" y="838"/>
                    </a:lnTo>
                    <a:lnTo>
                      <a:pt x="281" y="835"/>
                    </a:lnTo>
                    <a:lnTo>
                      <a:pt x="278" y="835"/>
                    </a:lnTo>
                    <a:lnTo>
                      <a:pt x="284" y="822"/>
                    </a:lnTo>
                    <a:lnTo>
                      <a:pt x="294" y="819"/>
                    </a:lnTo>
                    <a:lnTo>
                      <a:pt x="303" y="816"/>
                    </a:lnTo>
                    <a:lnTo>
                      <a:pt x="303" y="807"/>
                    </a:lnTo>
                    <a:lnTo>
                      <a:pt x="312" y="788"/>
                    </a:lnTo>
                    <a:lnTo>
                      <a:pt x="322" y="785"/>
                    </a:lnTo>
                    <a:lnTo>
                      <a:pt x="322" y="788"/>
                    </a:lnTo>
                    <a:lnTo>
                      <a:pt x="328" y="788"/>
                    </a:lnTo>
                    <a:lnTo>
                      <a:pt x="328" y="744"/>
                    </a:lnTo>
                    <a:lnTo>
                      <a:pt x="340" y="707"/>
                    </a:lnTo>
                    <a:lnTo>
                      <a:pt x="340" y="701"/>
                    </a:lnTo>
                    <a:lnTo>
                      <a:pt x="337" y="697"/>
                    </a:lnTo>
                    <a:lnTo>
                      <a:pt x="337" y="694"/>
                    </a:lnTo>
                    <a:lnTo>
                      <a:pt x="334" y="694"/>
                    </a:lnTo>
                    <a:lnTo>
                      <a:pt x="337" y="691"/>
                    </a:lnTo>
                    <a:lnTo>
                      <a:pt x="337" y="694"/>
                    </a:lnTo>
                    <a:lnTo>
                      <a:pt x="334" y="676"/>
                    </a:lnTo>
                    <a:lnTo>
                      <a:pt x="337" y="672"/>
                    </a:lnTo>
                    <a:lnTo>
                      <a:pt x="337" y="666"/>
                    </a:lnTo>
                    <a:lnTo>
                      <a:pt x="334" y="663"/>
                    </a:lnTo>
                    <a:lnTo>
                      <a:pt x="334" y="644"/>
                    </a:lnTo>
                    <a:lnTo>
                      <a:pt x="340" y="632"/>
                    </a:lnTo>
                    <a:lnTo>
                      <a:pt x="347" y="629"/>
                    </a:lnTo>
                    <a:lnTo>
                      <a:pt x="350" y="629"/>
                    </a:lnTo>
                    <a:lnTo>
                      <a:pt x="356" y="632"/>
                    </a:lnTo>
                    <a:lnTo>
                      <a:pt x="359" y="632"/>
                    </a:lnTo>
                    <a:lnTo>
                      <a:pt x="365" y="619"/>
                    </a:lnTo>
                    <a:lnTo>
                      <a:pt x="369" y="616"/>
                    </a:lnTo>
                    <a:lnTo>
                      <a:pt x="394" y="610"/>
                    </a:lnTo>
                    <a:lnTo>
                      <a:pt x="397" y="607"/>
                    </a:lnTo>
                    <a:lnTo>
                      <a:pt x="397" y="600"/>
                    </a:lnTo>
                    <a:lnTo>
                      <a:pt x="400" y="594"/>
                    </a:lnTo>
                    <a:lnTo>
                      <a:pt x="447" y="557"/>
                    </a:lnTo>
                    <a:lnTo>
                      <a:pt x="450" y="557"/>
                    </a:lnTo>
                    <a:lnTo>
                      <a:pt x="472" y="529"/>
                    </a:lnTo>
                    <a:lnTo>
                      <a:pt x="509" y="510"/>
                    </a:lnTo>
                    <a:lnTo>
                      <a:pt x="522" y="497"/>
                    </a:lnTo>
                    <a:lnTo>
                      <a:pt x="525" y="494"/>
                    </a:lnTo>
                    <a:lnTo>
                      <a:pt x="528" y="488"/>
                    </a:lnTo>
                    <a:lnTo>
                      <a:pt x="525" y="475"/>
                    </a:lnTo>
                    <a:lnTo>
                      <a:pt x="528" y="466"/>
                    </a:lnTo>
                    <a:lnTo>
                      <a:pt x="553" y="453"/>
                    </a:lnTo>
                    <a:lnTo>
                      <a:pt x="556" y="447"/>
                    </a:lnTo>
                    <a:lnTo>
                      <a:pt x="559" y="444"/>
                    </a:lnTo>
                    <a:lnTo>
                      <a:pt x="563" y="444"/>
                    </a:lnTo>
                    <a:lnTo>
                      <a:pt x="559" y="457"/>
                    </a:lnTo>
                    <a:lnTo>
                      <a:pt x="563" y="457"/>
                    </a:lnTo>
                    <a:lnTo>
                      <a:pt x="566" y="463"/>
                    </a:lnTo>
                    <a:lnTo>
                      <a:pt x="569" y="460"/>
                    </a:lnTo>
                    <a:lnTo>
                      <a:pt x="572" y="460"/>
                    </a:lnTo>
                    <a:lnTo>
                      <a:pt x="575" y="460"/>
                    </a:lnTo>
                    <a:lnTo>
                      <a:pt x="575" y="457"/>
                    </a:lnTo>
                    <a:lnTo>
                      <a:pt x="575" y="453"/>
                    </a:lnTo>
                    <a:lnTo>
                      <a:pt x="578" y="460"/>
                    </a:lnTo>
                    <a:lnTo>
                      <a:pt x="584" y="460"/>
                    </a:lnTo>
                    <a:lnTo>
                      <a:pt x="581" y="450"/>
                    </a:lnTo>
                    <a:lnTo>
                      <a:pt x="578" y="432"/>
                    </a:lnTo>
                    <a:lnTo>
                      <a:pt x="575" y="428"/>
                    </a:lnTo>
                    <a:lnTo>
                      <a:pt x="575" y="425"/>
                    </a:lnTo>
                    <a:lnTo>
                      <a:pt x="575" y="419"/>
                    </a:lnTo>
                    <a:lnTo>
                      <a:pt x="575" y="413"/>
                    </a:lnTo>
                    <a:lnTo>
                      <a:pt x="575" y="410"/>
                    </a:lnTo>
                    <a:lnTo>
                      <a:pt x="572" y="410"/>
                    </a:lnTo>
                    <a:lnTo>
                      <a:pt x="572" y="400"/>
                    </a:lnTo>
                    <a:lnTo>
                      <a:pt x="569" y="397"/>
                    </a:lnTo>
                    <a:lnTo>
                      <a:pt x="572" y="378"/>
                    </a:lnTo>
                    <a:lnTo>
                      <a:pt x="569" y="372"/>
                    </a:lnTo>
                    <a:lnTo>
                      <a:pt x="553" y="366"/>
                    </a:lnTo>
                    <a:lnTo>
                      <a:pt x="553" y="363"/>
                    </a:lnTo>
                    <a:lnTo>
                      <a:pt x="553" y="360"/>
                    </a:lnTo>
                    <a:lnTo>
                      <a:pt x="556" y="357"/>
                    </a:lnTo>
                    <a:lnTo>
                      <a:pt x="559" y="353"/>
                    </a:lnTo>
                    <a:lnTo>
                      <a:pt x="563" y="353"/>
                    </a:lnTo>
                    <a:lnTo>
                      <a:pt x="566" y="350"/>
                    </a:lnTo>
                    <a:lnTo>
                      <a:pt x="575" y="347"/>
                    </a:lnTo>
                    <a:lnTo>
                      <a:pt x="575" y="344"/>
                    </a:lnTo>
                    <a:lnTo>
                      <a:pt x="572" y="341"/>
                    </a:lnTo>
                    <a:lnTo>
                      <a:pt x="566" y="341"/>
                    </a:lnTo>
                    <a:lnTo>
                      <a:pt x="563" y="338"/>
                    </a:lnTo>
                    <a:lnTo>
                      <a:pt x="559" y="332"/>
                    </a:lnTo>
                    <a:lnTo>
                      <a:pt x="559" y="328"/>
                    </a:lnTo>
                    <a:lnTo>
                      <a:pt x="566" y="316"/>
                    </a:lnTo>
                    <a:lnTo>
                      <a:pt x="569" y="310"/>
                    </a:lnTo>
                    <a:lnTo>
                      <a:pt x="578" y="322"/>
                    </a:lnTo>
                    <a:lnTo>
                      <a:pt x="581" y="313"/>
                    </a:lnTo>
                    <a:lnTo>
                      <a:pt x="584" y="313"/>
                    </a:lnTo>
                    <a:lnTo>
                      <a:pt x="584" y="322"/>
                    </a:lnTo>
                    <a:lnTo>
                      <a:pt x="588" y="325"/>
                    </a:lnTo>
                    <a:lnTo>
                      <a:pt x="591" y="322"/>
                    </a:lnTo>
                    <a:lnTo>
                      <a:pt x="597" y="325"/>
                    </a:lnTo>
                    <a:lnTo>
                      <a:pt x="600" y="319"/>
                    </a:lnTo>
                    <a:lnTo>
                      <a:pt x="600" y="322"/>
                    </a:lnTo>
                    <a:lnTo>
                      <a:pt x="606" y="341"/>
                    </a:lnTo>
                    <a:lnTo>
                      <a:pt x="609" y="344"/>
                    </a:lnTo>
                    <a:lnTo>
                      <a:pt x="613" y="347"/>
                    </a:lnTo>
                    <a:lnTo>
                      <a:pt x="638" y="350"/>
                    </a:lnTo>
                    <a:lnTo>
                      <a:pt x="638" y="347"/>
                    </a:lnTo>
                    <a:lnTo>
                      <a:pt x="656" y="347"/>
                    </a:lnTo>
                    <a:lnTo>
                      <a:pt x="678" y="353"/>
                    </a:lnTo>
                    <a:lnTo>
                      <a:pt x="675" y="357"/>
                    </a:lnTo>
                    <a:lnTo>
                      <a:pt x="672" y="360"/>
                    </a:lnTo>
                    <a:lnTo>
                      <a:pt x="669" y="366"/>
                    </a:lnTo>
                    <a:lnTo>
                      <a:pt x="656" y="378"/>
                    </a:lnTo>
                    <a:lnTo>
                      <a:pt x="644" y="385"/>
                    </a:lnTo>
                    <a:lnTo>
                      <a:pt x="644" y="391"/>
                    </a:lnTo>
                    <a:lnTo>
                      <a:pt x="647" y="407"/>
                    </a:lnTo>
                    <a:lnTo>
                      <a:pt x="653" y="410"/>
                    </a:lnTo>
                    <a:lnTo>
                      <a:pt x="656" y="413"/>
                    </a:lnTo>
                    <a:lnTo>
                      <a:pt x="659" y="416"/>
                    </a:lnTo>
                    <a:lnTo>
                      <a:pt x="666" y="400"/>
                    </a:lnTo>
                    <a:lnTo>
                      <a:pt x="669" y="394"/>
                    </a:lnTo>
                    <a:lnTo>
                      <a:pt x="672" y="394"/>
                    </a:lnTo>
                    <a:lnTo>
                      <a:pt x="688" y="450"/>
                    </a:lnTo>
                    <a:lnTo>
                      <a:pt x="691" y="447"/>
                    </a:lnTo>
                    <a:lnTo>
                      <a:pt x="697" y="447"/>
                    </a:lnTo>
                    <a:lnTo>
                      <a:pt x="700" y="444"/>
                    </a:lnTo>
                    <a:lnTo>
                      <a:pt x="700" y="441"/>
                    </a:lnTo>
                    <a:lnTo>
                      <a:pt x="700" y="435"/>
                    </a:lnTo>
                    <a:lnTo>
                      <a:pt x="700" y="422"/>
                    </a:lnTo>
                    <a:lnTo>
                      <a:pt x="706" y="422"/>
                    </a:lnTo>
                    <a:lnTo>
                      <a:pt x="706" y="419"/>
                    </a:lnTo>
                    <a:lnTo>
                      <a:pt x="706" y="394"/>
                    </a:lnTo>
                    <a:lnTo>
                      <a:pt x="713" y="391"/>
                    </a:lnTo>
                    <a:lnTo>
                      <a:pt x="719" y="391"/>
                    </a:lnTo>
                    <a:lnTo>
                      <a:pt x="728" y="391"/>
                    </a:lnTo>
                    <a:lnTo>
                      <a:pt x="731" y="388"/>
                    </a:lnTo>
                    <a:lnTo>
                      <a:pt x="747" y="353"/>
                    </a:lnTo>
                    <a:lnTo>
                      <a:pt x="744" y="350"/>
                    </a:lnTo>
                    <a:lnTo>
                      <a:pt x="747" y="344"/>
                    </a:lnTo>
                    <a:lnTo>
                      <a:pt x="756" y="341"/>
                    </a:lnTo>
                    <a:lnTo>
                      <a:pt x="760" y="332"/>
                    </a:lnTo>
                    <a:lnTo>
                      <a:pt x="760" y="319"/>
                    </a:lnTo>
                    <a:lnTo>
                      <a:pt x="763" y="310"/>
                    </a:lnTo>
                    <a:lnTo>
                      <a:pt x="769" y="303"/>
                    </a:lnTo>
                    <a:lnTo>
                      <a:pt x="778" y="300"/>
                    </a:lnTo>
                    <a:lnTo>
                      <a:pt x="785" y="291"/>
                    </a:lnTo>
                    <a:lnTo>
                      <a:pt x="797" y="288"/>
                    </a:lnTo>
                    <a:lnTo>
                      <a:pt x="800" y="285"/>
                    </a:lnTo>
                    <a:lnTo>
                      <a:pt x="810" y="288"/>
                    </a:lnTo>
                    <a:lnTo>
                      <a:pt x="813" y="285"/>
                    </a:lnTo>
                    <a:lnTo>
                      <a:pt x="810" y="278"/>
                    </a:lnTo>
                    <a:lnTo>
                      <a:pt x="813" y="272"/>
                    </a:lnTo>
                    <a:lnTo>
                      <a:pt x="819" y="269"/>
                    </a:lnTo>
                    <a:lnTo>
                      <a:pt x="822" y="266"/>
                    </a:lnTo>
                    <a:lnTo>
                      <a:pt x="822" y="260"/>
                    </a:lnTo>
                    <a:lnTo>
                      <a:pt x="819" y="253"/>
                    </a:lnTo>
                    <a:lnTo>
                      <a:pt x="813" y="250"/>
                    </a:lnTo>
                    <a:lnTo>
                      <a:pt x="806" y="250"/>
                    </a:lnTo>
                    <a:lnTo>
                      <a:pt x="803" y="247"/>
                    </a:lnTo>
                    <a:lnTo>
                      <a:pt x="794" y="247"/>
                    </a:lnTo>
                    <a:lnTo>
                      <a:pt x="794" y="235"/>
                    </a:lnTo>
                    <a:lnTo>
                      <a:pt x="788" y="231"/>
                    </a:lnTo>
                    <a:lnTo>
                      <a:pt x="788" y="225"/>
                    </a:lnTo>
                    <a:lnTo>
                      <a:pt x="788" y="222"/>
                    </a:lnTo>
                    <a:lnTo>
                      <a:pt x="781" y="216"/>
                    </a:lnTo>
                    <a:lnTo>
                      <a:pt x="775" y="219"/>
                    </a:lnTo>
                    <a:lnTo>
                      <a:pt x="769" y="222"/>
                    </a:lnTo>
                    <a:lnTo>
                      <a:pt x="763" y="225"/>
                    </a:lnTo>
                    <a:lnTo>
                      <a:pt x="747" y="225"/>
                    </a:lnTo>
                    <a:lnTo>
                      <a:pt x="744" y="222"/>
                    </a:lnTo>
                    <a:lnTo>
                      <a:pt x="741" y="222"/>
                    </a:lnTo>
                    <a:lnTo>
                      <a:pt x="731" y="228"/>
                    </a:lnTo>
                    <a:lnTo>
                      <a:pt x="728" y="231"/>
                    </a:lnTo>
                    <a:lnTo>
                      <a:pt x="719" y="241"/>
                    </a:lnTo>
                    <a:lnTo>
                      <a:pt x="713" y="244"/>
                    </a:lnTo>
                    <a:lnTo>
                      <a:pt x="700" y="256"/>
                    </a:lnTo>
                    <a:lnTo>
                      <a:pt x="663" y="269"/>
                    </a:lnTo>
                    <a:lnTo>
                      <a:pt x="663" y="272"/>
                    </a:lnTo>
                    <a:lnTo>
                      <a:pt x="663" y="275"/>
                    </a:lnTo>
                    <a:lnTo>
                      <a:pt x="663" y="278"/>
                    </a:lnTo>
                    <a:lnTo>
                      <a:pt x="672" y="281"/>
                    </a:lnTo>
                    <a:lnTo>
                      <a:pt x="675" y="285"/>
                    </a:lnTo>
                    <a:lnTo>
                      <a:pt x="675" y="291"/>
                    </a:lnTo>
                    <a:lnTo>
                      <a:pt x="675" y="294"/>
                    </a:lnTo>
                    <a:lnTo>
                      <a:pt x="669" y="297"/>
                    </a:lnTo>
                    <a:lnTo>
                      <a:pt x="638" y="303"/>
                    </a:lnTo>
                    <a:lnTo>
                      <a:pt x="625" y="300"/>
                    </a:lnTo>
                    <a:lnTo>
                      <a:pt x="613" y="303"/>
                    </a:lnTo>
                    <a:lnTo>
                      <a:pt x="594" y="303"/>
                    </a:lnTo>
                    <a:lnTo>
                      <a:pt x="588" y="300"/>
                    </a:lnTo>
                    <a:lnTo>
                      <a:pt x="584" y="300"/>
                    </a:lnTo>
                    <a:lnTo>
                      <a:pt x="581" y="297"/>
                    </a:lnTo>
                    <a:lnTo>
                      <a:pt x="581" y="294"/>
                    </a:lnTo>
                    <a:lnTo>
                      <a:pt x="578" y="294"/>
                    </a:lnTo>
                    <a:lnTo>
                      <a:pt x="578" y="291"/>
                    </a:lnTo>
                    <a:lnTo>
                      <a:pt x="584" y="285"/>
                    </a:lnTo>
                    <a:lnTo>
                      <a:pt x="581" y="285"/>
                    </a:lnTo>
                    <a:lnTo>
                      <a:pt x="578" y="285"/>
                    </a:lnTo>
                    <a:lnTo>
                      <a:pt x="578" y="281"/>
                    </a:lnTo>
                    <a:lnTo>
                      <a:pt x="578" y="278"/>
                    </a:lnTo>
                    <a:lnTo>
                      <a:pt x="581" y="272"/>
                    </a:lnTo>
                    <a:lnTo>
                      <a:pt x="578" y="263"/>
                    </a:lnTo>
                    <a:lnTo>
                      <a:pt x="575" y="260"/>
                    </a:lnTo>
                    <a:lnTo>
                      <a:pt x="575" y="263"/>
                    </a:lnTo>
                    <a:lnTo>
                      <a:pt x="569" y="266"/>
                    </a:lnTo>
                    <a:lnTo>
                      <a:pt x="566" y="266"/>
                    </a:lnTo>
                    <a:lnTo>
                      <a:pt x="559" y="266"/>
                    </a:lnTo>
                    <a:lnTo>
                      <a:pt x="556" y="275"/>
                    </a:lnTo>
                    <a:lnTo>
                      <a:pt x="556" y="291"/>
                    </a:lnTo>
                    <a:lnTo>
                      <a:pt x="553" y="294"/>
                    </a:lnTo>
                    <a:lnTo>
                      <a:pt x="559" y="297"/>
                    </a:lnTo>
                    <a:lnTo>
                      <a:pt x="563" y="303"/>
                    </a:lnTo>
                    <a:lnTo>
                      <a:pt x="559" y="306"/>
                    </a:lnTo>
                    <a:lnTo>
                      <a:pt x="556" y="313"/>
                    </a:lnTo>
                    <a:lnTo>
                      <a:pt x="550" y="313"/>
                    </a:lnTo>
                    <a:lnTo>
                      <a:pt x="547" y="313"/>
                    </a:lnTo>
                    <a:lnTo>
                      <a:pt x="537" y="313"/>
                    </a:lnTo>
                    <a:lnTo>
                      <a:pt x="534" y="313"/>
                    </a:lnTo>
                    <a:lnTo>
                      <a:pt x="528" y="313"/>
                    </a:lnTo>
                    <a:lnTo>
                      <a:pt x="497" y="306"/>
                    </a:lnTo>
                    <a:lnTo>
                      <a:pt x="494" y="303"/>
                    </a:lnTo>
                    <a:lnTo>
                      <a:pt x="472" y="300"/>
                    </a:lnTo>
                    <a:lnTo>
                      <a:pt x="462" y="294"/>
                    </a:lnTo>
                    <a:lnTo>
                      <a:pt x="459" y="288"/>
                    </a:lnTo>
                    <a:lnTo>
                      <a:pt x="456" y="285"/>
                    </a:lnTo>
                    <a:lnTo>
                      <a:pt x="444" y="285"/>
                    </a:lnTo>
                    <a:lnTo>
                      <a:pt x="441" y="285"/>
                    </a:lnTo>
                    <a:lnTo>
                      <a:pt x="434" y="285"/>
                    </a:lnTo>
                    <a:lnTo>
                      <a:pt x="428" y="281"/>
                    </a:lnTo>
                    <a:lnTo>
                      <a:pt x="425" y="285"/>
                    </a:lnTo>
                    <a:lnTo>
                      <a:pt x="412" y="281"/>
                    </a:lnTo>
                    <a:lnTo>
                      <a:pt x="406" y="275"/>
                    </a:lnTo>
                    <a:lnTo>
                      <a:pt x="400" y="275"/>
                    </a:lnTo>
                    <a:lnTo>
                      <a:pt x="394" y="272"/>
                    </a:lnTo>
                    <a:lnTo>
                      <a:pt x="387" y="269"/>
                    </a:lnTo>
                    <a:lnTo>
                      <a:pt x="384" y="269"/>
                    </a:lnTo>
                    <a:lnTo>
                      <a:pt x="375" y="263"/>
                    </a:lnTo>
                    <a:lnTo>
                      <a:pt x="369" y="256"/>
                    </a:lnTo>
                    <a:lnTo>
                      <a:pt x="359" y="250"/>
                    </a:lnTo>
                    <a:lnTo>
                      <a:pt x="353" y="244"/>
                    </a:lnTo>
                    <a:lnTo>
                      <a:pt x="350" y="244"/>
                    </a:lnTo>
                    <a:lnTo>
                      <a:pt x="350" y="247"/>
                    </a:lnTo>
                    <a:lnTo>
                      <a:pt x="347" y="247"/>
                    </a:lnTo>
                    <a:lnTo>
                      <a:pt x="347" y="244"/>
                    </a:lnTo>
                    <a:lnTo>
                      <a:pt x="344" y="244"/>
                    </a:lnTo>
                    <a:lnTo>
                      <a:pt x="340" y="241"/>
                    </a:lnTo>
                    <a:lnTo>
                      <a:pt x="337" y="238"/>
                    </a:lnTo>
                    <a:lnTo>
                      <a:pt x="337" y="235"/>
                    </a:lnTo>
                    <a:lnTo>
                      <a:pt x="337" y="231"/>
                    </a:lnTo>
                    <a:lnTo>
                      <a:pt x="340" y="228"/>
                    </a:lnTo>
                    <a:lnTo>
                      <a:pt x="340" y="225"/>
                    </a:lnTo>
                    <a:lnTo>
                      <a:pt x="344" y="225"/>
                    </a:lnTo>
                    <a:lnTo>
                      <a:pt x="340" y="219"/>
                    </a:lnTo>
                    <a:lnTo>
                      <a:pt x="344" y="216"/>
                    </a:lnTo>
                    <a:lnTo>
                      <a:pt x="347" y="213"/>
                    </a:lnTo>
                    <a:lnTo>
                      <a:pt x="344" y="210"/>
                    </a:lnTo>
                    <a:lnTo>
                      <a:pt x="344" y="206"/>
                    </a:lnTo>
                    <a:lnTo>
                      <a:pt x="347" y="203"/>
                    </a:lnTo>
                    <a:lnTo>
                      <a:pt x="350" y="203"/>
                    </a:lnTo>
                    <a:lnTo>
                      <a:pt x="350" y="200"/>
                    </a:lnTo>
                    <a:lnTo>
                      <a:pt x="356" y="197"/>
                    </a:lnTo>
                    <a:lnTo>
                      <a:pt x="356" y="194"/>
                    </a:lnTo>
                    <a:lnTo>
                      <a:pt x="359" y="191"/>
                    </a:lnTo>
                    <a:lnTo>
                      <a:pt x="359" y="194"/>
                    </a:lnTo>
                    <a:lnTo>
                      <a:pt x="362" y="191"/>
                    </a:lnTo>
                    <a:lnTo>
                      <a:pt x="353" y="188"/>
                    </a:lnTo>
                    <a:lnTo>
                      <a:pt x="350" y="185"/>
                    </a:lnTo>
                    <a:lnTo>
                      <a:pt x="347" y="185"/>
                    </a:lnTo>
                    <a:lnTo>
                      <a:pt x="340" y="178"/>
                    </a:lnTo>
                    <a:lnTo>
                      <a:pt x="334" y="178"/>
                    </a:lnTo>
                    <a:lnTo>
                      <a:pt x="334" y="175"/>
                    </a:lnTo>
                    <a:lnTo>
                      <a:pt x="334" y="172"/>
                    </a:lnTo>
                    <a:lnTo>
                      <a:pt x="331" y="172"/>
                    </a:lnTo>
                    <a:lnTo>
                      <a:pt x="328" y="169"/>
                    </a:lnTo>
                    <a:lnTo>
                      <a:pt x="322" y="172"/>
                    </a:lnTo>
                    <a:lnTo>
                      <a:pt x="322" y="169"/>
                    </a:lnTo>
                    <a:lnTo>
                      <a:pt x="322" y="166"/>
                    </a:lnTo>
                    <a:lnTo>
                      <a:pt x="319" y="166"/>
                    </a:lnTo>
                    <a:lnTo>
                      <a:pt x="309" y="166"/>
                    </a:lnTo>
                    <a:lnTo>
                      <a:pt x="306" y="169"/>
                    </a:lnTo>
                    <a:lnTo>
                      <a:pt x="303" y="166"/>
                    </a:lnTo>
                    <a:lnTo>
                      <a:pt x="306" y="163"/>
                    </a:lnTo>
                    <a:lnTo>
                      <a:pt x="303" y="160"/>
                    </a:lnTo>
                    <a:lnTo>
                      <a:pt x="300" y="156"/>
                    </a:lnTo>
                    <a:lnTo>
                      <a:pt x="297" y="153"/>
                    </a:lnTo>
                    <a:lnTo>
                      <a:pt x="297" y="150"/>
                    </a:lnTo>
                    <a:lnTo>
                      <a:pt x="300" y="147"/>
                    </a:lnTo>
                    <a:lnTo>
                      <a:pt x="297" y="144"/>
                    </a:lnTo>
                    <a:lnTo>
                      <a:pt x="297" y="138"/>
                    </a:lnTo>
                    <a:lnTo>
                      <a:pt x="300" y="134"/>
                    </a:lnTo>
                    <a:lnTo>
                      <a:pt x="290" y="125"/>
                    </a:lnTo>
                    <a:lnTo>
                      <a:pt x="290" y="122"/>
                    </a:lnTo>
                    <a:lnTo>
                      <a:pt x="290" y="119"/>
                    </a:lnTo>
                    <a:lnTo>
                      <a:pt x="290" y="116"/>
                    </a:lnTo>
                    <a:lnTo>
                      <a:pt x="297" y="116"/>
                    </a:lnTo>
                    <a:lnTo>
                      <a:pt x="297" y="113"/>
                    </a:lnTo>
                    <a:lnTo>
                      <a:pt x="300" y="113"/>
                    </a:lnTo>
                    <a:lnTo>
                      <a:pt x="300" y="119"/>
                    </a:lnTo>
                    <a:lnTo>
                      <a:pt x="303" y="122"/>
                    </a:lnTo>
                    <a:lnTo>
                      <a:pt x="306" y="122"/>
                    </a:lnTo>
                    <a:lnTo>
                      <a:pt x="309" y="122"/>
                    </a:lnTo>
                    <a:lnTo>
                      <a:pt x="309" y="119"/>
                    </a:lnTo>
                    <a:lnTo>
                      <a:pt x="312" y="119"/>
                    </a:lnTo>
                    <a:lnTo>
                      <a:pt x="315" y="116"/>
                    </a:lnTo>
                    <a:lnTo>
                      <a:pt x="319" y="116"/>
                    </a:lnTo>
                    <a:lnTo>
                      <a:pt x="322" y="113"/>
                    </a:lnTo>
                    <a:lnTo>
                      <a:pt x="322" y="109"/>
                    </a:lnTo>
                    <a:lnTo>
                      <a:pt x="319" y="103"/>
                    </a:lnTo>
                    <a:lnTo>
                      <a:pt x="315" y="100"/>
                    </a:lnTo>
                    <a:lnTo>
                      <a:pt x="319" y="100"/>
                    </a:lnTo>
                    <a:lnTo>
                      <a:pt x="319" y="97"/>
                    </a:lnTo>
                    <a:lnTo>
                      <a:pt x="312" y="94"/>
                    </a:lnTo>
                    <a:lnTo>
                      <a:pt x="309" y="94"/>
                    </a:lnTo>
                    <a:lnTo>
                      <a:pt x="306" y="88"/>
                    </a:lnTo>
                    <a:lnTo>
                      <a:pt x="306" y="81"/>
                    </a:lnTo>
                    <a:lnTo>
                      <a:pt x="306" y="78"/>
                    </a:lnTo>
                    <a:lnTo>
                      <a:pt x="306" y="75"/>
                    </a:lnTo>
                    <a:lnTo>
                      <a:pt x="303" y="72"/>
                    </a:lnTo>
                    <a:lnTo>
                      <a:pt x="303" y="69"/>
                    </a:lnTo>
                    <a:lnTo>
                      <a:pt x="309" y="69"/>
                    </a:lnTo>
                    <a:lnTo>
                      <a:pt x="312" y="66"/>
                    </a:lnTo>
                    <a:lnTo>
                      <a:pt x="315" y="69"/>
                    </a:lnTo>
                    <a:lnTo>
                      <a:pt x="319" y="69"/>
                    </a:lnTo>
                    <a:lnTo>
                      <a:pt x="322" y="59"/>
                    </a:lnTo>
                    <a:lnTo>
                      <a:pt x="322" y="53"/>
                    </a:lnTo>
                    <a:lnTo>
                      <a:pt x="328" y="53"/>
                    </a:lnTo>
                    <a:lnTo>
                      <a:pt x="328" y="50"/>
                    </a:lnTo>
                    <a:lnTo>
                      <a:pt x="331" y="50"/>
                    </a:lnTo>
                    <a:lnTo>
                      <a:pt x="331" y="47"/>
                    </a:lnTo>
                    <a:lnTo>
                      <a:pt x="337" y="44"/>
                    </a:lnTo>
                    <a:lnTo>
                      <a:pt x="337" y="41"/>
                    </a:lnTo>
                    <a:lnTo>
                      <a:pt x="337" y="38"/>
                    </a:lnTo>
                    <a:lnTo>
                      <a:pt x="340" y="28"/>
                    </a:lnTo>
                    <a:lnTo>
                      <a:pt x="340" y="25"/>
                    </a:lnTo>
                    <a:lnTo>
                      <a:pt x="340" y="22"/>
                    </a:lnTo>
                    <a:lnTo>
                      <a:pt x="344" y="19"/>
                    </a:lnTo>
                    <a:lnTo>
                      <a:pt x="344" y="16"/>
                    </a:lnTo>
                    <a:lnTo>
                      <a:pt x="340" y="16"/>
                    </a:lnTo>
                    <a:lnTo>
                      <a:pt x="337" y="19"/>
                    </a:lnTo>
                    <a:lnTo>
                      <a:pt x="334" y="19"/>
                    </a:lnTo>
                    <a:lnTo>
                      <a:pt x="334" y="13"/>
                    </a:lnTo>
                    <a:lnTo>
                      <a:pt x="331" y="13"/>
                    </a:lnTo>
                    <a:lnTo>
                      <a:pt x="328" y="13"/>
                    </a:lnTo>
                    <a:lnTo>
                      <a:pt x="325" y="13"/>
                    </a:lnTo>
                    <a:lnTo>
                      <a:pt x="325" y="9"/>
                    </a:lnTo>
                    <a:lnTo>
                      <a:pt x="325" y="6"/>
                    </a:lnTo>
                    <a:lnTo>
                      <a:pt x="322" y="6"/>
                    </a:lnTo>
                    <a:lnTo>
                      <a:pt x="322" y="3"/>
                    </a:lnTo>
                    <a:lnTo>
                      <a:pt x="319" y="3"/>
                    </a:lnTo>
                    <a:lnTo>
                      <a:pt x="315" y="0"/>
                    </a:lnTo>
                    <a:lnTo>
                      <a:pt x="312" y="0"/>
                    </a:lnTo>
                    <a:lnTo>
                      <a:pt x="309" y="0"/>
                    </a:lnTo>
                    <a:lnTo>
                      <a:pt x="306" y="3"/>
                    </a:lnTo>
                    <a:lnTo>
                      <a:pt x="300" y="3"/>
                    </a:lnTo>
                    <a:lnTo>
                      <a:pt x="284" y="13"/>
                    </a:lnTo>
                    <a:lnTo>
                      <a:pt x="281" y="16"/>
                    </a:lnTo>
                    <a:lnTo>
                      <a:pt x="278" y="16"/>
                    </a:lnTo>
                    <a:lnTo>
                      <a:pt x="278" y="19"/>
                    </a:lnTo>
                    <a:lnTo>
                      <a:pt x="275" y="16"/>
                    </a:lnTo>
                    <a:lnTo>
                      <a:pt x="272" y="19"/>
                    </a:lnTo>
                    <a:lnTo>
                      <a:pt x="269" y="19"/>
                    </a:lnTo>
                    <a:lnTo>
                      <a:pt x="250" y="31"/>
                    </a:lnTo>
                    <a:lnTo>
                      <a:pt x="250" y="34"/>
                    </a:lnTo>
                    <a:lnTo>
                      <a:pt x="250" y="38"/>
                    </a:lnTo>
                    <a:lnTo>
                      <a:pt x="247" y="41"/>
                    </a:lnTo>
                    <a:lnTo>
                      <a:pt x="247" y="44"/>
                    </a:lnTo>
                    <a:lnTo>
                      <a:pt x="243" y="41"/>
                    </a:lnTo>
                    <a:lnTo>
                      <a:pt x="240" y="41"/>
                    </a:lnTo>
                    <a:lnTo>
                      <a:pt x="231" y="41"/>
                    </a:lnTo>
                    <a:lnTo>
                      <a:pt x="228" y="44"/>
                    </a:lnTo>
                    <a:lnTo>
                      <a:pt x="225" y="47"/>
                    </a:lnTo>
                    <a:lnTo>
                      <a:pt x="222" y="44"/>
                    </a:lnTo>
                    <a:lnTo>
                      <a:pt x="218" y="44"/>
                    </a:lnTo>
                    <a:lnTo>
                      <a:pt x="218" y="47"/>
                    </a:lnTo>
                    <a:lnTo>
                      <a:pt x="215" y="50"/>
                    </a:lnTo>
                    <a:lnTo>
                      <a:pt x="212" y="47"/>
                    </a:lnTo>
                    <a:lnTo>
                      <a:pt x="209" y="50"/>
                    </a:lnTo>
                    <a:lnTo>
                      <a:pt x="206" y="47"/>
                    </a:lnTo>
                    <a:lnTo>
                      <a:pt x="200" y="47"/>
                    </a:lnTo>
                    <a:lnTo>
                      <a:pt x="197" y="47"/>
                    </a:lnTo>
                    <a:lnTo>
                      <a:pt x="175" y="38"/>
                    </a:lnTo>
                    <a:lnTo>
                      <a:pt x="172" y="38"/>
                    </a:lnTo>
                    <a:lnTo>
                      <a:pt x="168" y="41"/>
                    </a:lnTo>
                    <a:lnTo>
                      <a:pt x="165" y="41"/>
                    </a:lnTo>
                    <a:lnTo>
                      <a:pt x="162" y="41"/>
                    </a:lnTo>
                    <a:lnTo>
                      <a:pt x="162" y="47"/>
                    </a:lnTo>
                    <a:lnTo>
                      <a:pt x="159" y="53"/>
                    </a:lnTo>
                    <a:lnTo>
                      <a:pt x="162" y="53"/>
                    </a:lnTo>
                    <a:lnTo>
                      <a:pt x="165" y="56"/>
                    </a:lnTo>
                    <a:lnTo>
                      <a:pt x="165" y="59"/>
                    </a:lnTo>
                    <a:lnTo>
                      <a:pt x="162" y="59"/>
                    </a:lnTo>
                    <a:lnTo>
                      <a:pt x="162" y="63"/>
                    </a:lnTo>
                    <a:lnTo>
                      <a:pt x="162" y="66"/>
                    </a:lnTo>
                    <a:lnTo>
                      <a:pt x="165" y="66"/>
                    </a:lnTo>
                    <a:lnTo>
                      <a:pt x="172" y="66"/>
                    </a:lnTo>
                    <a:lnTo>
                      <a:pt x="172" y="69"/>
                    </a:lnTo>
                    <a:lnTo>
                      <a:pt x="168" y="72"/>
                    </a:lnTo>
                    <a:lnTo>
                      <a:pt x="165" y="72"/>
                    </a:lnTo>
                    <a:lnTo>
                      <a:pt x="165" y="75"/>
                    </a:lnTo>
                    <a:lnTo>
                      <a:pt x="172" y="81"/>
                    </a:lnTo>
                    <a:lnTo>
                      <a:pt x="172" y="84"/>
                    </a:lnTo>
                    <a:lnTo>
                      <a:pt x="172" y="88"/>
                    </a:lnTo>
                    <a:lnTo>
                      <a:pt x="165" y="91"/>
                    </a:lnTo>
                    <a:lnTo>
                      <a:pt x="165" y="94"/>
                    </a:lnTo>
                    <a:lnTo>
                      <a:pt x="168" y="94"/>
                    </a:lnTo>
                    <a:lnTo>
                      <a:pt x="168" y="100"/>
                    </a:lnTo>
                    <a:lnTo>
                      <a:pt x="175" y="103"/>
                    </a:lnTo>
                    <a:lnTo>
                      <a:pt x="175" y="106"/>
                    </a:lnTo>
                    <a:lnTo>
                      <a:pt x="178" y="106"/>
                    </a:lnTo>
                    <a:lnTo>
                      <a:pt x="181" y="109"/>
                    </a:lnTo>
                    <a:lnTo>
                      <a:pt x="181" y="106"/>
                    </a:lnTo>
                    <a:lnTo>
                      <a:pt x="184" y="106"/>
                    </a:lnTo>
                    <a:lnTo>
                      <a:pt x="184" y="113"/>
                    </a:lnTo>
                    <a:lnTo>
                      <a:pt x="187" y="119"/>
                    </a:lnTo>
                    <a:lnTo>
                      <a:pt x="197" y="119"/>
                    </a:lnTo>
                    <a:lnTo>
                      <a:pt x="200" y="122"/>
                    </a:lnTo>
                    <a:lnTo>
                      <a:pt x="200" y="119"/>
                    </a:lnTo>
                    <a:lnTo>
                      <a:pt x="203" y="125"/>
                    </a:lnTo>
                    <a:lnTo>
                      <a:pt x="203" y="128"/>
                    </a:lnTo>
                    <a:lnTo>
                      <a:pt x="203" y="131"/>
                    </a:lnTo>
                    <a:lnTo>
                      <a:pt x="200" y="131"/>
                    </a:lnTo>
                    <a:lnTo>
                      <a:pt x="197" y="134"/>
                    </a:lnTo>
                    <a:lnTo>
                      <a:pt x="193" y="131"/>
                    </a:lnTo>
                    <a:lnTo>
                      <a:pt x="190" y="131"/>
                    </a:lnTo>
                    <a:lnTo>
                      <a:pt x="190" y="134"/>
                    </a:lnTo>
                    <a:lnTo>
                      <a:pt x="184" y="138"/>
                    </a:lnTo>
                    <a:lnTo>
                      <a:pt x="181" y="141"/>
                    </a:lnTo>
                    <a:lnTo>
                      <a:pt x="181" y="147"/>
                    </a:lnTo>
                    <a:lnTo>
                      <a:pt x="184" y="150"/>
                    </a:lnTo>
                    <a:lnTo>
                      <a:pt x="184" y="153"/>
                    </a:lnTo>
                    <a:lnTo>
                      <a:pt x="187" y="153"/>
                    </a:lnTo>
                    <a:lnTo>
                      <a:pt x="184" y="156"/>
                    </a:lnTo>
                    <a:lnTo>
                      <a:pt x="181" y="156"/>
                    </a:lnTo>
                    <a:lnTo>
                      <a:pt x="181" y="160"/>
                    </a:lnTo>
                    <a:lnTo>
                      <a:pt x="181" y="163"/>
                    </a:lnTo>
                    <a:lnTo>
                      <a:pt x="184" y="163"/>
                    </a:lnTo>
                    <a:lnTo>
                      <a:pt x="187" y="163"/>
                    </a:lnTo>
                    <a:lnTo>
                      <a:pt x="190" y="166"/>
                    </a:lnTo>
                    <a:lnTo>
                      <a:pt x="187" y="166"/>
                    </a:lnTo>
                    <a:lnTo>
                      <a:pt x="187" y="169"/>
                    </a:lnTo>
                    <a:lnTo>
                      <a:pt x="184" y="166"/>
                    </a:lnTo>
                    <a:lnTo>
                      <a:pt x="181" y="169"/>
                    </a:lnTo>
                    <a:lnTo>
                      <a:pt x="175" y="172"/>
                    </a:lnTo>
                    <a:lnTo>
                      <a:pt x="168" y="181"/>
                    </a:lnTo>
                    <a:lnTo>
                      <a:pt x="165" y="181"/>
                    </a:lnTo>
                    <a:lnTo>
                      <a:pt x="162" y="188"/>
                    </a:lnTo>
                    <a:lnTo>
                      <a:pt x="162" y="191"/>
                    </a:lnTo>
                    <a:lnTo>
                      <a:pt x="162" y="194"/>
                    </a:lnTo>
                    <a:lnTo>
                      <a:pt x="159" y="197"/>
                    </a:lnTo>
                    <a:lnTo>
                      <a:pt x="156" y="200"/>
                    </a:lnTo>
                    <a:lnTo>
                      <a:pt x="153" y="200"/>
                    </a:lnTo>
                    <a:lnTo>
                      <a:pt x="150" y="203"/>
                    </a:lnTo>
                    <a:lnTo>
                      <a:pt x="131" y="235"/>
                    </a:lnTo>
                    <a:lnTo>
                      <a:pt x="125" y="238"/>
                    </a:lnTo>
                    <a:lnTo>
                      <a:pt x="103" y="266"/>
                    </a:lnTo>
                    <a:lnTo>
                      <a:pt x="100" y="266"/>
                    </a:lnTo>
                    <a:lnTo>
                      <a:pt x="100" y="269"/>
                    </a:lnTo>
                    <a:lnTo>
                      <a:pt x="87" y="266"/>
                    </a:lnTo>
                    <a:lnTo>
                      <a:pt x="81" y="269"/>
                    </a:lnTo>
                    <a:lnTo>
                      <a:pt x="78" y="272"/>
                    </a:lnTo>
                    <a:lnTo>
                      <a:pt x="75" y="272"/>
                    </a:lnTo>
                    <a:lnTo>
                      <a:pt x="71" y="263"/>
                    </a:lnTo>
                    <a:lnTo>
                      <a:pt x="68" y="263"/>
                    </a:lnTo>
                    <a:lnTo>
                      <a:pt x="65" y="263"/>
                    </a:lnTo>
                    <a:lnTo>
                      <a:pt x="43" y="288"/>
                    </a:lnTo>
                    <a:lnTo>
                      <a:pt x="40" y="300"/>
                    </a:lnTo>
                    <a:lnTo>
                      <a:pt x="40" y="303"/>
                    </a:lnTo>
                    <a:lnTo>
                      <a:pt x="40" y="306"/>
                    </a:lnTo>
                    <a:lnTo>
                      <a:pt x="43" y="306"/>
                    </a:lnTo>
                    <a:lnTo>
                      <a:pt x="46" y="306"/>
                    </a:lnTo>
                    <a:lnTo>
                      <a:pt x="50" y="310"/>
                    </a:lnTo>
                    <a:lnTo>
                      <a:pt x="56" y="310"/>
                    </a:lnTo>
                    <a:lnTo>
                      <a:pt x="59" y="310"/>
                    </a:lnTo>
                    <a:lnTo>
                      <a:pt x="59" y="313"/>
                    </a:lnTo>
                    <a:lnTo>
                      <a:pt x="56" y="325"/>
                    </a:lnTo>
                    <a:lnTo>
                      <a:pt x="56" y="328"/>
                    </a:lnTo>
                    <a:lnTo>
                      <a:pt x="62" y="335"/>
                    </a:lnTo>
                    <a:lnTo>
                      <a:pt x="65" y="335"/>
                    </a:lnTo>
                    <a:lnTo>
                      <a:pt x="68" y="335"/>
                    </a:lnTo>
                    <a:lnTo>
                      <a:pt x="71" y="335"/>
                    </a:lnTo>
                    <a:lnTo>
                      <a:pt x="71" y="338"/>
                    </a:lnTo>
                    <a:lnTo>
                      <a:pt x="71" y="347"/>
                    </a:lnTo>
                    <a:lnTo>
                      <a:pt x="75" y="350"/>
                    </a:lnTo>
                    <a:lnTo>
                      <a:pt x="75" y="353"/>
                    </a:lnTo>
                    <a:lnTo>
                      <a:pt x="81" y="360"/>
                    </a:lnTo>
                    <a:lnTo>
                      <a:pt x="84" y="363"/>
                    </a:lnTo>
                    <a:lnTo>
                      <a:pt x="84" y="366"/>
                    </a:lnTo>
                    <a:lnTo>
                      <a:pt x="81" y="366"/>
                    </a:lnTo>
                    <a:lnTo>
                      <a:pt x="81" y="372"/>
                    </a:lnTo>
                    <a:lnTo>
                      <a:pt x="81" y="375"/>
                    </a:lnTo>
                    <a:lnTo>
                      <a:pt x="84" y="375"/>
                    </a:lnTo>
                    <a:lnTo>
                      <a:pt x="81" y="375"/>
                    </a:lnTo>
                    <a:lnTo>
                      <a:pt x="78" y="378"/>
                    </a:lnTo>
                    <a:lnTo>
                      <a:pt x="78" y="382"/>
                    </a:lnTo>
                    <a:lnTo>
                      <a:pt x="71" y="378"/>
                    </a:lnTo>
                    <a:lnTo>
                      <a:pt x="71" y="375"/>
                    </a:lnTo>
                    <a:lnTo>
                      <a:pt x="68" y="372"/>
                    </a:lnTo>
                    <a:lnTo>
                      <a:pt x="59" y="378"/>
                    </a:lnTo>
                    <a:lnTo>
                      <a:pt x="56" y="382"/>
                    </a:lnTo>
                    <a:lnTo>
                      <a:pt x="46" y="382"/>
                    </a:lnTo>
                    <a:lnTo>
                      <a:pt x="43" y="378"/>
                    </a:lnTo>
                    <a:lnTo>
                      <a:pt x="40" y="378"/>
                    </a:lnTo>
                    <a:lnTo>
                      <a:pt x="37" y="378"/>
                    </a:lnTo>
                    <a:lnTo>
                      <a:pt x="28" y="378"/>
                    </a:lnTo>
                    <a:lnTo>
                      <a:pt x="25" y="378"/>
                    </a:lnTo>
                    <a:lnTo>
                      <a:pt x="21" y="378"/>
                    </a:lnTo>
                    <a:lnTo>
                      <a:pt x="21" y="375"/>
                    </a:lnTo>
                    <a:lnTo>
                      <a:pt x="18" y="378"/>
                    </a:lnTo>
                    <a:lnTo>
                      <a:pt x="18" y="388"/>
                    </a:lnTo>
                    <a:lnTo>
                      <a:pt x="9" y="388"/>
                    </a:lnTo>
                    <a:lnTo>
                      <a:pt x="6" y="388"/>
                    </a:lnTo>
                    <a:lnTo>
                      <a:pt x="6" y="391"/>
                    </a:lnTo>
                    <a:lnTo>
                      <a:pt x="3" y="391"/>
                    </a:lnTo>
                    <a:lnTo>
                      <a:pt x="0" y="394"/>
                    </a:lnTo>
                    <a:lnTo>
                      <a:pt x="0" y="400"/>
                    </a:lnTo>
                    <a:lnTo>
                      <a:pt x="6" y="400"/>
                    </a:lnTo>
                    <a:lnTo>
                      <a:pt x="18" y="419"/>
                    </a:lnTo>
                    <a:lnTo>
                      <a:pt x="25" y="422"/>
                    </a:lnTo>
                    <a:lnTo>
                      <a:pt x="43" y="422"/>
                    </a:lnTo>
                    <a:lnTo>
                      <a:pt x="56" y="419"/>
                    </a:lnTo>
                    <a:lnTo>
                      <a:pt x="59" y="413"/>
                    </a:lnTo>
                    <a:lnTo>
                      <a:pt x="62" y="413"/>
                    </a:lnTo>
                    <a:lnTo>
                      <a:pt x="62" y="416"/>
                    </a:lnTo>
                    <a:lnTo>
                      <a:pt x="59" y="425"/>
                    </a:lnTo>
                    <a:lnTo>
                      <a:pt x="50" y="435"/>
                    </a:lnTo>
                    <a:lnTo>
                      <a:pt x="31" y="438"/>
                    </a:lnTo>
                    <a:lnTo>
                      <a:pt x="25" y="435"/>
                    </a:lnTo>
                    <a:lnTo>
                      <a:pt x="25" y="438"/>
                    </a:lnTo>
                    <a:lnTo>
                      <a:pt x="25" y="444"/>
                    </a:lnTo>
                    <a:lnTo>
                      <a:pt x="62" y="482"/>
                    </a:lnTo>
                    <a:lnTo>
                      <a:pt x="78" y="485"/>
                    </a:lnTo>
                    <a:lnTo>
                      <a:pt x="87" y="482"/>
                    </a:lnTo>
                    <a:lnTo>
                      <a:pt x="93" y="478"/>
                    </a:lnTo>
                    <a:lnTo>
                      <a:pt x="96" y="478"/>
                    </a:lnTo>
                    <a:lnTo>
                      <a:pt x="106" y="472"/>
                    </a:lnTo>
                    <a:lnTo>
                      <a:pt x="112" y="463"/>
                    </a:lnTo>
                    <a:lnTo>
                      <a:pt x="115" y="435"/>
                    </a:lnTo>
                    <a:lnTo>
                      <a:pt x="115" y="438"/>
                    </a:lnTo>
                    <a:lnTo>
                      <a:pt x="131" y="438"/>
                    </a:lnTo>
                    <a:lnTo>
                      <a:pt x="131" y="441"/>
                    </a:lnTo>
                    <a:lnTo>
                      <a:pt x="128" y="444"/>
                    </a:lnTo>
                    <a:lnTo>
                      <a:pt x="125" y="444"/>
                    </a:lnTo>
                    <a:lnTo>
                      <a:pt x="122" y="450"/>
                    </a:lnTo>
                    <a:lnTo>
                      <a:pt x="122" y="457"/>
                    </a:lnTo>
                    <a:lnTo>
                      <a:pt x="125" y="457"/>
                    </a:lnTo>
                    <a:lnTo>
                      <a:pt x="128" y="460"/>
                    </a:lnTo>
                    <a:lnTo>
                      <a:pt x="125" y="466"/>
                    </a:lnTo>
                    <a:lnTo>
                      <a:pt x="125" y="472"/>
                    </a:lnTo>
                    <a:lnTo>
                      <a:pt x="128" y="475"/>
                    </a:lnTo>
                    <a:lnTo>
                      <a:pt x="131" y="497"/>
                    </a:lnTo>
                    <a:lnTo>
                      <a:pt x="125" y="510"/>
                    </a:lnTo>
                    <a:lnTo>
                      <a:pt x="128" y="525"/>
                    </a:lnTo>
                    <a:lnTo>
                      <a:pt x="128" y="529"/>
                    </a:lnTo>
                    <a:lnTo>
                      <a:pt x="128" y="535"/>
                    </a:lnTo>
                    <a:lnTo>
                      <a:pt x="131" y="535"/>
                    </a:lnTo>
                    <a:lnTo>
                      <a:pt x="134" y="532"/>
                    </a:lnTo>
                    <a:lnTo>
                      <a:pt x="134" y="535"/>
                    </a:lnTo>
                    <a:lnTo>
                      <a:pt x="134" y="538"/>
                    </a:lnTo>
                    <a:lnTo>
                      <a:pt x="134" y="541"/>
                    </a:lnTo>
                    <a:lnTo>
                      <a:pt x="131" y="554"/>
                    </a:lnTo>
                    <a:lnTo>
                      <a:pt x="134" y="560"/>
                    </a:lnTo>
                    <a:lnTo>
                      <a:pt x="134" y="569"/>
                    </a:lnTo>
                    <a:lnTo>
                      <a:pt x="147" y="619"/>
                    </a:lnTo>
                    <a:lnTo>
                      <a:pt x="150" y="619"/>
                    </a:lnTo>
                    <a:lnTo>
                      <a:pt x="150" y="625"/>
                    </a:lnTo>
                    <a:lnTo>
                      <a:pt x="156" y="6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8" name="Freeform 657">
                <a:extLst>
                  <a:ext uri="{FF2B5EF4-FFF2-40B4-BE49-F238E27FC236}">
                    <a16:creationId xmlns:a16="http://schemas.microsoft.com/office/drawing/2014/main" id="{E996EF04-8902-4AB1-9954-0F2CADD1E45C}"/>
                  </a:ext>
                </a:extLst>
              </p:cNvPr>
              <p:cNvSpPr>
                <a:spLocks/>
              </p:cNvSpPr>
              <p:nvPr/>
            </p:nvSpPr>
            <p:spPr bwMode="auto">
              <a:xfrm>
                <a:off x="2055" y="1448"/>
                <a:ext cx="822" cy="851"/>
              </a:xfrm>
              <a:custGeom>
                <a:avLst/>
                <a:gdLst>
                  <a:gd name="T0" fmla="*/ 172 w 822"/>
                  <a:gd name="T1" fmla="*/ 663 h 851"/>
                  <a:gd name="T2" fmla="*/ 278 w 822"/>
                  <a:gd name="T3" fmla="*/ 835 h 851"/>
                  <a:gd name="T4" fmla="*/ 340 w 822"/>
                  <a:gd name="T5" fmla="*/ 701 h 851"/>
                  <a:gd name="T6" fmla="*/ 340 w 822"/>
                  <a:gd name="T7" fmla="*/ 632 h 851"/>
                  <a:gd name="T8" fmla="*/ 447 w 822"/>
                  <a:gd name="T9" fmla="*/ 557 h 851"/>
                  <a:gd name="T10" fmla="*/ 553 w 822"/>
                  <a:gd name="T11" fmla="*/ 453 h 851"/>
                  <a:gd name="T12" fmla="*/ 575 w 822"/>
                  <a:gd name="T13" fmla="*/ 460 h 851"/>
                  <a:gd name="T14" fmla="*/ 575 w 822"/>
                  <a:gd name="T15" fmla="*/ 419 h 851"/>
                  <a:gd name="T16" fmla="*/ 553 w 822"/>
                  <a:gd name="T17" fmla="*/ 360 h 851"/>
                  <a:gd name="T18" fmla="*/ 559 w 822"/>
                  <a:gd name="T19" fmla="*/ 332 h 851"/>
                  <a:gd name="T20" fmla="*/ 597 w 822"/>
                  <a:gd name="T21" fmla="*/ 325 h 851"/>
                  <a:gd name="T22" fmla="*/ 672 w 822"/>
                  <a:gd name="T23" fmla="*/ 360 h 851"/>
                  <a:gd name="T24" fmla="*/ 672 w 822"/>
                  <a:gd name="T25" fmla="*/ 394 h 851"/>
                  <a:gd name="T26" fmla="*/ 706 w 822"/>
                  <a:gd name="T27" fmla="*/ 422 h 851"/>
                  <a:gd name="T28" fmla="*/ 760 w 822"/>
                  <a:gd name="T29" fmla="*/ 332 h 851"/>
                  <a:gd name="T30" fmla="*/ 813 w 822"/>
                  <a:gd name="T31" fmla="*/ 272 h 851"/>
                  <a:gd name="T32" fmla="*/ 788 w 822"/>
                  <a:gd name="T33" fmla="*/ 225 h 851"/>
                  <a:gd name="T34" fmla="*/ 719 w 822"/>
                  <a:gd name="T35" fmla="*/ 241 h 851"/>
                  <a:gd name="T36" fmla="*/ 675 w 822"/>
                  <a:gd name="T37" fmla="*/ 291 h 851"/>
                  <a:gd name="T38" fmla="*/ 581 w 822"/>
                  <a:gd name="T39" fmla="*/ 297 h 851"/>
                  <a:gd name="T40" fmla="*/ 581 w 822"/>
                  <a:gd name="T41" fmla="*/ 272 h 851"/>
                  <a:gd name="T42" fmla="*/ 553 w 822"/>
                  <a:gd name="T43" fmla="*/ 294 h 851"/>
                  <a:gd name="T44" fmla="*/ 497 w 822"/>
                  <a:gd name="T45" fmla="*/ 306 h 851"/>
                  <a:gd name="T46" fmla="*/ 425 w 822"/>
                  <a:gd name="T47" fmla="*/ 285 h 851"/>
                  <a:gd name="T48" fmla="*/ 359 w 822"/>
                  <a:gd name="T49" fmla="*/ 250 h 851"/>
                  <a:gd name="T50" fmla="*/ 337 w 822"/>
                  <a:gd name="T51" fmla="*/ 231 h 851"/>
                  <a:gd name="T52" fmla="*/ 350 w 822"/>
                  <a:gd name="T53" fmla="*/ 200 h 851"/>
                  <a:gd name="T54" fmla="*/ 347 w 822"/>
                  <a:gd name="T55" fmla="*/ 185 h 851"/>
                  <a:gd name="T56" fmla="*/ 322 w 822"/>
                  <a:gd name="T57" fmla="*/ 166 h 851"/>
                  <a:gd name="T58" fmla="*/ 297 w 822"/>
                  <a:gd name="T59" fmla="*/ 153 h 851"/>
                  <a:gd name="T60" fmla="*/ 297 w 822"/>
                  <a:gd name="T61" fmla="*/ 113 h 851"/>
                  <a:gd name="T62" fmla="*/ 315 w 822"/>
                  <a:gd name="T63" fmla="*/ 116 h 851"/>
                  <a:gd name="T64" fmla="*/ 309 w 822"/>
                  <a:gd name="T65" fmla="*/ 94 h 851"/>
                  <a:gd name="T66" fmla="*/ 309 w 822"/>
                  <a:gd name="T67" fmla="*/ 69 h 851"/>
                  <a:gd name="T68" fmla="*/ 331 w 822"/>
                  <a:gd name="T69" fmla="*/ 47 h 851"/>
                  <a:gd name="T70" fmla="*/ 337 w 822"/>
                  <a:gd name="T71" fmla="*/ 19 h 851"/>
                  <a:gd name="T72" fmla="*/ 322 w 822"/>
                  <a:gd name="T73" fmla="*/ 3 h 851"/>
                  <a:gd name="T74" fmla="*/ 281 w 822"/>
                  <a:gd name="T75" fmla="*/ 16 h 851"/>
                  <a:gd name="T76" fmla="*/ 247 w 822"/>
                  <a:gd name="T77" fmla="*/ 44 h 851"/>
                  <a:gd name="T78" fmla="*/ 215 w 822"/>
                  <a:gd name="T79" fmla="*/ 50 h 851"/>
                  <a:gd name="T80" fmla="*/ 165 w 822"/>
                  <a:gd name="T81" fmla="*/ 41 h 851"/>
                  <a:gd name="T82" fmla="*/ 162 w 822"/>
                  <a:gd name="T83" fmla="*/ 63 h 851"/>
                  <a:gd name="T84" fmla="*/ 172 w 822"/>
                  <a:gd name="T85" fmla="*/ 84 h 851"/>
                  <a:gd name="T86" fmla="*/ 184 w 822"/>
                  <a:gd name="T87" fmla="*/ 106 h 851"/>
                  <a:gd name="T88" fmla="*/ 200 w 822"/>
                  <a:gd name="T89" fmla="*/ 131 h 851"/>
                  <a:gd name="T90" fmla="*/ 187 w 822"/>
                  <a:gd name="T91" fmla="*/ 153 h 851"/>
                  <a:gd name="T92" fmla="*/ 184 w 822"/>
                  <a:gd name="T93" fmla="*/ 166 h 851"/>
                  <a:gd name="T94" fmla="*/ 150 w 822"/>
                  <a:gd name="T95" fmla="*/ 203 h 851"/>
                  <a:gd name="T96" fmla="*/ 71 w 822"/>
                  <a:gd name="T97" fmla="*/ 263 h 851"/>
                  <a:gd name="T98" fmla="*/ 59 w 822"/>
                  <a:gd name="T99" fmla="*/ 310 h 851"/>
                  <a:gd name="T100" fmla="*/ 71 w 822"/>
                  <a:gd name="T101" fmla="*/ 347 h 851"/>
                  <a:gd name="T102" fmla="*/ 84 w 822"/>
                  <a:gd name="T103" fmla="*/ 375 h 851"/>
                  <a:gd name="T104" fmla="*/ 68 w 822"/>
                  <a:gd name="T105" fmla="*/ 372 h 851"/>
                  <a:gd name="T106" fmla="*/ 21 w 822"/>
                  <a:gd name="T107" fmla="*/ 378 h 851"/>
                  <a:gd name="T108" fmla="*/ 0 w 822"/>
                  <a:gd name="T109" fmla="*/ 394 h 851"/>
                  <a:gd name="T110" fmla="*/ 50 w 822"/>
                  <a:gd name="T111" fmla="*/ 435 h 851"/>
                  <a:gd name="T112" fmla="*/ 112 w 822"/>
                  <a:gd name="T113" fmla="*/ 463 h 851"/>
                  <a:gd name="T114" fmla="*/ 125 w 822"/>
                  <a:gd name="T115" fmla="*/ 457 h 851"/>
                  <a:gd name="T116" fmla="*/ 131 w 822"/>
                  <a:gd name="T117" fmla="*/ 535 h 851"/>
                  <a:gd name="T118" fmla="*/ 150 w 822"/>
                  <a:gd name="T119" fmla="*/ 619 h 8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22"/>
                  <a:gd name="T181" fmla="*/ 0 h 851"/>
                  <a:gd name="T182" fmla="*/ 822 w 822"/>
                  <a:gd name="T183" fmla="*/ 851 h 8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22" h="851">
                    <a:moveTo>
                      <a:pt x="156" y="632"/>
                    </a:moveTo>
                    <a:lnTo>
                      <a:pt x="156" y="632"/>
                    </a:lnTo>
                    <a:lnTo>
                      <a:pt x="159" y="638"/>
                    </a:lnTo>
                    <a:lnTo>
                      <a:pt x="159" y="641"/>
                    </a:lnTo>
                    <a:lnTo>
                      <a:pt x="159" y="638"/>
                    </a:lnTo>
                    <a:lnTo>
                      <a:pt x="162" y="638"/>
                    </a:lnTo>
                    <a:lnTo>
                      <a:pt x="162" y="641"/>
                    </a:lnTo>
                    <a:lnTo>
                      <a:pt x="162" y="644"/>
                    </a:lnTo>
                    <a:lnTo>
                      <a:pt x="165" y="654"/>
                    </a:lnTo>
                    <a:lnTo>
                      <a:pt x="168" y="660"/>
                    </a:lnTo>
                    <a:lnTo>
                      <a:pt x="172" y="663"/>
                    </a:lnTo>
                    <a:lnTo>
                      <a:pt x="193" y="732"/>
                    </a:lnTo>
                    <a:lnTo>
                      <a:pt x="212" y="754"/>
                    </a:lnTo>
                    <a:lnTo>
                      <a:pt x="234" y="816"/>
                    </a:lnTo>
                    <a:lnTo>
                      <a:pt x="259" y="851"/>
                    </a:lnTo>
                    <a:lnTo>
                      <a:pt x="269" y="848"/>
                    </a:lnTo>
                    <a:lnTo>
                      <a:pt x="272" y="844"/>
                    </a:lnTo>
                    <a:lnTo>
                      <a:pt x="275" y="841"/>
                    </a:lnTo>
                    <a:lnTo>
                      <a:pt x="278" y="838"/>
                    </a:lnTo>
                    <a:lnTo>
                      <a:pt x="281" y="835"/>
                    </a:lnTo>
                    <a:lnTo>
                      <a:pt x="278" y="835"/>
                    </a:lnTo>
                    <a:lnTo>
                      <a:pt x="284" y="822"/>
                    </a:lnTo>
                    <a:lnTo>
                      <a:pt x="294" y="819"/>
                    </a:lnTo>
                    <a:lnTo>
                      <a:pt x="303" y="816"/>
                    </a:lnTo>
                    <a:lnTo>
                      <a:pt x="303" y="807"/>
                    </a:lnTo>
                    <a:lnTo>
                      <a:pt x="312" y="788"/>
                    </a:lnTo>
                    <a:lnTo>
                      <a:pt x="322" y="785"/>
                    </a:lnTo>
                    <a:lnTo>
                      <a:pt x="322" y="788"/>
                    </a:lnTo>
                    <a:lnTo>
                      <a:pt x="328" y="788"/>
                    </a:lnTo>
                    <a:lnTo>
                      <a:pt x="328" y="744"/>
                    </a:lnTo>
                    <a:lnTo>
                      <a:pt x="340" y="707"/>
                    </a:lnTo>
                    <a:lnTo>
                      <a:pt x="340" y="701"/>
                    </a:lnTo>
                    <a:lnTo>
                      <a:pt x="337" y="697"/>
                    </a:lnTo>
                    <a:lnTo>
                      <a:pt x="337" y="694"/>
                    </a:lnTo>
                    <a:lnTo>
                      <a:pt x="334" y="694"/>
                    </a:lnTo>
                    <a:lnTo>
                      <a:pt x="337" y="691"/>
                    </a:lnTo>
                    <a:lnTo>
                      <a:pt x="337" y="694"/>
                    </a:lnTo>
                    <a:lnTo>
                      <a:pt x="334" y="676"/>
                    </a:lnTo>
                    <a:lnTo>
                      <a:pt x="337" y="672"/>
                    </a:lnTo>
                    <a:lnTo>
                      <a:pt x="337" y="666"/>
                    </a:lnTo>
                    <a:lnTo>
                      <a:pt x="334" y="663"/>
                    </a:lnTo>
                    <a:lnTo>
                      <a:pt x="334" y="644"/>
                    </a:lnTo>
                    <a:lnTo>
                      <a:pt x="340" y="632"/>
                    </a:lnTo>
                    <a:lnTo>
                      <a:pt x="347" y="629"/>
                    </a:lnTo>
                    <a:lnTo>
                      <a:pt x="350" y="629"/>
                    </a:lnTo>
                    <a:lnTo>
                      <a:pt x="356" y="632"/>
                    </a:lnTo>
                    <a:lnTo>
                      <a:pt x="359" y="632"/>
                    </a:lnTo>
                    <a:lnTo>
                      <a:pt x="365" y="619"/>
                    </a:lnTo>
                    <a:lnTo>
                      <a:pt x="369" y="616"/>
                    </a:lnTo>
                    <a:lnTo>
                      <a:pt x="394" y="610"/>
                    </a:lnTo>
                    <a:lnTo>
                      <a:pt x="397" y="607"/>
                    </a:lnTo>
                    <a:lnTo>
                      <a:pt x="397" y="600"/>
                    </a:lnTo>
                    <a:lnTo>
                      <a:pt x="400" y="594"/>
                    </a:lnTo>
                    <a:lnTo>
                      <a:pt x="447" y="557"/>
                    </a:lnTo>
                    <a:lnTo>
                      <a:pt x="450" y="557"/>
                    </a:lnTo>
                    <a:lnTo>
                      <a:pt x="472" y="529"/>
                    </a:lnTo>
                    <a:lnTo>
                      <a:pt x="509" y="510"/>
                    </a:lnTo>
                    <a:lnTo>
                      <a:pt x="522" y="497"/>
                    </a:lnTo>
                    <a:lnTo>
                      <a:pt x="525" y="494"/>
                    </a:lnTo>
                    <a:lnTo>
                      <a:pt x="528" y="488"/>
                    </a:lnTo>
                    <a:lnTo>
                      <a:pt x="525" y="475"/>
                    </a:lnTo>
                    <a:lnTo>
                      <a:pt x="528" y="466"/>
                    </a:lnTo>
                    <a:lnTo>
                      <a:pt x="553" y="453"/>
                    </a:lnTo>
                    <a:lnTo>
                      <a:pt x="556" y="447"/>
                    </a:lnTo>
                    <a:lnTo>
                      <a:pt x="559" y="444"/>
                    </a:lnTo>
                    <a:lnTo>
                      <a:pt x="563" y="444"/>
                    </a:lnTo>
                    <a:lnTo>
                      <a:pt x="559" y="457"/>
                    </a:lnTo>
                    <a:lnTo>
                      <a:pt x="563" y="457"/>
                    </a:lnTo>
                    <a:lnTo>
                      <a:pt x="566" y="463"/>
                    </a:lnTo>
                    <a:lnTo>
                      <a:pt x="569" y="460"/>
                    </a:lnTo>
                    <a:lnTo>
                      <a:pt x="572" y="460"/>
                    </a:lnTo>
                    <a:lnTo>
                      <a:pt x="575" y="460"/>
                    </a:lnTo>
                    <a:lnTo>
                      <a:pt x="575" y="457"/>
                    </a:lnTo>
                    <a:lnTo>
                      <a:pt x="575" y="453"/>
                    </a:lnTo>
                    <a:lnTo>
                      <a:pt x="578" y="460"/>
                    </a:lnTo>
                    <a:lnTo>
                      <a:pt x="584" y="460"/>
                    </a:lnTo>
                    <a:lnTo>
                      <a:pt x="581" y="450"/>
                    </a:lnTo>
                    <a:lnTo>
                      <a:pt x="578" y="432"/>
                    </a:lnTo>
                    <a:lnTo>
                      <a:pt x="575" y="428"/>
                    </a:lnTo>
                    <a:lnTo>
                      <a:pt x="575" y="425"/>
                    </a:lnTo>
                    <a:lnTo>
                      <a:pt x="575" y="419"/>
                    </a:lnTo>
                    <a:lnTo>
                      <a:pt x="575" y="413"/>
                    </a:lnTo>
                    <a:lnTo>
                      <a:pt x="575" y="410"/>
                    </a:lnTo>
                    <a:lnTo>
                      <a:pt x="572" y="410"/>
                    </a:lnTo>
                    <a:lnTo>
                      <a:pt x="572" y="400"/>
                    </a:lnTo>
                    <a:lnTo>
                      <a:pt x="569" y="397"/>
                    </a:lnTo>
                    <a:lnTo>
                      <a:pt x="572" y="378"/>
                    </a:lnTo>
                    <a:lnTo>
                      <a:pt x="569" y="372"/>
                    </a:lnTo>
                    <a:lnTo>
                      <a:pt x="553" y="366"/>
                    </a:lnTo>
                    <a:lnTo>
                      <a:pt x="553" y="363"/>
                    </a:lnTo>
                    <a:lnTo>
                      <a:pt x="553" y="360"/>
                    </a:lnTo>
                    <a:lnTo>
                      <a:pt x="556" y="357"/>
                    </a:lnTo>
                    <a:lnTo>
                      <a:pt x="559" y="353"/>
                    </a:lnTo>
                    <a:lnTo>
                      <a:pt x="563" y="353"/>
                    </a:lnTo>
                    <a:lnTo>
                      <a:pt x="566" y="350"/>
                    </a:lnTo>
                    <a:lnTo>
                      <a:pt x="575" y="347"/>
                    </a:lnTo>
                    <a:lnTo>
                      <a:pt x="575" y="344"/>
                    </a:lnTo>
                    <a:lnTo>
                      <a:pt x="572" y="341"/>
                    </a:lnTo>
                    <a:lnTo>
                      <a:pt x="566" y="341"/>
                    </a:lnTo>
                    <a:lnTo>
                      <a:pt x="563" y="338"/>
                    </a:lnTo>
                    <a:lnTo>
                      <a:pt x="559" y="332"/>
                    </a:lnTo>
                    <a:lnTo>
                      <a:pt x="559" y="328"/>
                    </a:lnTo>
                    <a:lnTo>
                      <a:pt x="566" y="316"/>
                    </a:lnTo>
                    <a:lnTo>
                      <a:pt x="569" y="310"/>
                    </a:lnTo>
                    <a:lnTo>
                      <a:pt x="578" y="322"/>
                    </a:lnTo>
                    <a:lnTo>
                      <a:pt x="581" y="313"/>
                    </a:lnTo>
                    <a:lnTo>
                      <a:pt x="584" y="313"/>
                    </a:lnTo>
                    <a:lnTo>
                      <a:pt x="584" y="322"/>
                    </a:lnTo>
                    <a:lnTo>
                      <a:pt x="588" y="325"/>
                    </a:lnTo>
                    <a:lnTo>
                      <a:pt x="591" y="322"/>
                    </a:lnTo>
                    <a:lnTo>
                      <a:pt x="597" y="325"/>
                    </a:lnTo>
                    <a:lnTo>
                      <a:pt x="600" y="319"/>
                    </a:lnTo>
                    <a:lnTo>
                      <a:pt x="600" y="322"/>
                    </a:lnTo>
                    <a:lnTo>
                      <a:pt x="606" y="341"/>
                    </a:lnTo>
                    <a:lnTo>
                      <a:pt x="609" y="344"/>
                    </a:lnTo>
                    <a:lnTo>
                      <a:pt x="613" y="347"/>
                    </a:lnTo>
                    <a:lnTo>
                      <a:pt x="638" y="350"/>
                    </a:lnTo>
                    <a:lnTo>
                      <a:pt x="638" y="347"/>
                    </a:lnTo>
                    <a:lnTo>
                      <a:pt x="656" y="347"/>
                    </a:lnTo>
                    <a:lnTo>
                      <a:pt x="678" y="353"/>
                    </a:lnTo>
                    <a:lnTo>
                      <a:pt x="675" y="357"/>
                    </a:lnTo>
                    <a:lnTo>
                      <a:pt x="672" y="360"/>
                    </a:lnTo>
                    <a:lnTo>
                      <a:pt x="669" y="366"/>
                    </a:lnTo>
                    <a:lnTo>
                      <a:pt x="656" y="378"/>
                    </a:lnTo>
                    <a:lnTo>
                      <a:pt x="644" y="385"/>
                    </a:lnTo>
                    <a:lnTo>
                      <a:pt x="644" y="391"/>
                    </a:lnTo>
                    <a:lnTo>
                      <a:pt x="647" y="407"/>
                    </a:lnTo>
                    <a:lnTo>
                      <a:pt x="653" y="410"/>
                    </a:lnTo>
                    <a:lnTo>
                      <a:pt x="656" y="413"/>
                    </a:lnTo>
                    <a:lnTo>
                      <a:pt x="659" y="416"/>
                    </a:lnTo>
                    <a:lnTo>
                      <a:pt x="666" y="400"/>
                    </a:lnTo>
                    <a:lnTo>
                      <a:pt x="669" y="394"/>
                    </a:lnTo>
                    <a:lnTo>
                      <a:pt x="672" y="394"/>
                    </a:lnTo>
                    <a:lnTo>
                      <a:pt x="688" y="450"/>
                    </a:lnTo>
                    <a:lnTo>
                      <a:pt x="691" y="447"/>
                    </a:lnTo>
                    <a:lnTo>
                      <a:pt x="697" y="447"/>
                    </a:lnTo>
                    <a:lnTo>
                      <a:pt x="700" y="444"/>
                    </a:lnTo>
                    <a:lnTo>
                      <a:pt x="700" y="441"/>
                    </a:lnTo>
                    <a:lnTo>
                      <a:pt x="700" y="435"/>
                    </a:lnTo>
                    <a:lnTo>
                      <a:pt x="700" y="422"/>
                    </a:lnTo>
                    <a:lnTo>
                      <a:pt x="706" y="422"/>
                    </a:lnTo>
                    <a:lnTo>
                      <a:pt x="706" y="419"/>
                    </a:lnTo>
                    <a:lnTo>
                      <a:pt x="706" y="394"/>
                    </a:lnTo>
                    <a:lnTo>
                      <a:pt x="713" y="391"/>
                    </a:lnTo>
                    <a:lnTo>
                      <a:pt x="719" y="391"/>
                    </a:lnTo>
                    <a:lnTo>
                      <a:pt x="728" y="391"/>
                    </a:lnTo>
                    <a:lnTo>
                      <a:pt x="731" y="388"/>
                    </a:lnTo>
                    <a:lnTo>
                      <a:pt x="747" y="353"/>
                    </a:lnTo>
                    <a:lnTo>
                      <a:pt x="744" y="350"/>
                    </a:lnTo>
                    <a:lnTo>
                      <a:pt x="747" y="344"/>
                    </a:lnTo>
                    <a:lnTo>
                      <a:pt x="756" y="341"/>
                    </a:lnTo>
                    <a:lnTo>
                      <a:pt x="760" y="332"/>
                    </a:lnTo>
                    <a:lnTo>
                      <a:pt x="760" y="319"/>
                    </a:lnTo>
                    <a:lnTo>
                      <a:pt x="763" y="310"/>
                    </a:lnTo>
                    <a:lnTo>
                      <a:pt x="769" y="303"/>
                    </a:lnTo>
                    <a:lnTo>
                      <a:pt x="778" y="300"/>
                    </a:lnTo>
                    <a:lnTo>
                      <a:pt x="785" y="291"/>
                    </a:lnTo>
                    <a:lnTo>
                      <a:pt x="797" y="288"/>
                    </a:lnTo>
                    <a:lnTo>
                      <a:pt x="800" y="285"/>
                    </a:lnTo>
                    <a:lnTo>
                      <a:pt x="810" y="288"/>
                    </a:lnTo>
                    <a:lnTo>
                      <a:pt x="813" y="285"/>
                    </a:lnTo>
                    <a:lnTo>
                      <a:pt x="810" y="278"/>
                    </a:lnTo>
                    <a:lnTo>
                      <a:pt x="813" y="272"/>
                    </a:lnTo>
                    <a:lnTo>
                      <a:pt x="819" y="269"/>
                    </a:lnTo>
                    <a:lnTo>
                      <a:pt x="822" y="266"/>
                    </a:lnTo>
                    <a:lnTo>
                      <a:pt x="822" y="260"/>
                    </a:lnTo>
                    <a:lnTo>
                      <a:pt x="819" y="253"/>
                    </a:lnTo>
                    <a:lnTo>
                      <a:pt x="813" y="250"/>
                    </a:lnTo>
                    <a:lnTo>
                      <a:pt x="806" y="250"/>
                    </a:lnTo>
                    <a:lnTo>
                      <a:pt x="803" y="247"/>
                    </a:lnTo>
                    <a:lnTo>
                      <a:pt x="794" y="247"/>
                    </a:lnTo>
                    <a:lnTo>
                      <a:pt x="794" y="235"/>
                    </a:lnTo>
                    <a:lnTo>
                      <a:pt x="788" y="231"/>
                    </a:lnTo>
                    <a:lnTo>
                      <a:pt x="788" y="225"/>
                    </a:lnTo>
                    <a:lnTo>
                      <a:pt x="788" y="222"/>
                    </a:lnTo>
                    <a:lnTo>
                      <a:pt x="781" y="216"/>
                    </a:lnTo>
                    <a:lnTo>
                      <a:pt x="775" y="219"/>
                    </a:lnTo>
                    <a:lnTo>
                      <a:pt x="769" y="222"/>
                    </a:lnTo>
                    <a:lnTo>
                      <a:pt x="763" y="225"/>
                    </a:lnTo>
                    <a:lnTo>
                      <a:pt x="747" y="225"/>
                    </a:lnTo>
                    <a:lnTo>
                      <a:pt x="744" y="222"/>
                    </a:lnTo>
                    <a:lnTo>
                      <a:pt x="741" y="222"/>
                    </a:lnTo>
                    <a:lnTo>
                      <a:pt x="731" y="228"/>
                    </a:lnTo>
                    <a:lnTo>
                      <a:pt x="728" y="231"/>
                    </a:lnTo>
                    <a:lnTo>
                      <a:pt x="719" y="241"/>
                    </a:lnTo>
                    <a:lnTo>
                      <a:pt x="713" y="244"/>
                    </a:lnTo>
                    <a:lnTo>
                      <a:pt x="700" y="256"/>
                    </a:lnTo>
                    <a:lnTo>
                      <a:pt x="663" y="269"/>
                    </a:lnTo>
                    <a:lnTo>
                      <a:pt x="663" y="272"/>
                    </a:lnTo>
                    <a:lnTo>
                      <a:pt x="663" y="275"/>
                    </a:lnTo>
                    <a:lnTo>
                      <a:pt x="663" y="278"/>
                    </a:lnTo>
                    <a:lnTo>
                      <a:pt x="672" y="281"/>
                    </a:lnTo>
                    <a:lnTo>
                      <a:pt x="675" y="285"/>
                    </a:lnTo>
                    <a:lnTo>
                      <a:pt x="675" y="291"/>
                    </a:lnTo>
                    <a:lnTo>
                      <a:pt x="675" y="294"/>
                    </a:lnTo>
                    <a:lnTo>
                      <a:pt x="669" y="297"/>
                    </a:lnTo>
                    <a:lnTo>
                      <a:pt x="638" y="303"/>
                    </a:lnTo>
                    <a:lnTo>
                      <a:pt x="625" y="300"/>
                    </a:lnTo>
                    <a:lnTo>
                      <a:pt x="613" y="303"/>
                    </a:lnTo>
                    <a:lnTo>
                      <a:pt x="594" y="303"/>
                    </a:lnTo>
                    <a:lnTo>
                      <a:pt x="588" y="300"/>
                    </a:lnTo>
                    <a:lnTo>
                      <a:pt x="584" y="300"/>
                    </a:lnTo>
                    <a:lnTo>
                      <a:pt x="581" y="297"/>
                    </a:lnTo>
                    <a:lnTo>
                      <a:pt x="581" y="294"/>
                    </a:lnTo>
                    <a:lnTo>
                      <a:pt x="578" y="294"/>
                    </a:lnTo>
                    <a:lnTo>
                      <a:pt x="578" y="291"/>
                    </a:lnTo>
                    <a:lnTo>
                      <a:pt x="584" y="285"/>
                    </a:lnTo>
                    <a:lnTo>
                      <a:pt x="581" y="285"/>
                    </a:lnTo>
                    <a:lnTo>
                      <a:pt x="578" y="285"/>
                    </a:lnTo>
                    <a:lnTo>
                      <a:pt x="578" y="281"/>
                    </a:lnTo>
                    <a:lnTo>
                      <a:pt x="578" y="278"/>
                    </a:lnTo>
                    <a:lnTo>
                      <a:pt x="581" y="272"/>
                    </a:lnTo>
                    <a:lnTo>
                      <a:pt x="578" y="263"/>
                    </a:lnTo>
                    <a:lnTo>
                      <a:pt x="575" y="260"/>
                    </a:lnTo>
                    <a:lnTo>
                      <a:pt x="575" y="263"/>
                    </a:lnTo>
                    <a:lnTo>
                      <a:pt x="569" y="266"/>
                    </a:lnTo>
                    <a:lnTo>
                      <a:pt x="566" y="266"/>
                    </a:lnTo>
                    <a:lnTo>
                      <a:pt x="559" y="266"/>
                    </a:lnTo>
                    <a:lnTo>
                      <a:pt x="556" y="275"/>
                    </a:lnTo>
                    <a:lnTo>
                      <a:pt x="556" y="291"/>
                    </a:lnTo>
                    <a:lnTo>
                      <a:pt x="553" y="294"/>
                    </a:lnTo>
                    <a:lnTo>
                      <a:pt x="559" y="297"/>
                    </a:lnTo>
                    <a:lnTo>
                      <a:pt x="563" y="303"/>
                    </a:lnTo>
                    <a:lnTo>
                      <a:pt x="559" y="306"/>
                    </a:lnTo>
                    <a:lnTo>
                      <a:pt x="556" y="313"/>
                    </a:lnTo>
                    <a:lnTo>
                      <a:pt x="550" y="313"/>
                    </a:lnTo>
                    <a:lnTo>
                      <a:pt x="547" y="313"/>
                    </a:lnTo>
                    <a:lnTo>
                      <a:pt x="537" y="313"/>
                    </a:lnTo>
                    <a:lnTo>
                      <a:pt x="534" y="313"/>
                    </a:lnTo>
                    <a:lnTo>
                      <a:pt x="528" y="313"/>
                    </a:lnTo>
                    <a:lnTo>
                      <a:pt x="497" y="306"/>
                    </a:lnTo>
                    <a:lnTo>
                      <a:pt x="494" y="303"/>
                    </a:lnTo>
                    <a:lnTo>
                      <a:pt x="472" y="300"/>
                    </a:lnTo>
                    <a:lnTo>
                      <a:pt x="462" y="294"/>
                    </a:lnTo>
                    <a:lnTo>
                      <a:pt x="459" y="288"/>
                    </a:lnTo>
                    <a:lnTo>
                      <a:pt x="456" y="285"/>
                    </a:lnTo>
                    <a:lnTo>
                      <a:pt x="444" y="285"/>
                    </a:lnTo>
                    <a:lnTo>
                      <a:pt x="441" y="285"/>
                    </a:lnTo>
                    <a:lnTo>
                      <a:pt x="434" y="285"/>
                    </a:lnTo>
                    <a:lnTo>
                      <a:pt x="428" y="281"/>
                    </a:lnTo>
                    <a:lnTo>
                      <a:pt x="425" y="285"/>
                    </a:lnTo>
                    <a:lnTo>
                      <a:pt x="412" y="281"/>
                    </a:lnTo>
                    <a:lnTo>
                      <a:pt x="406" y="275"/>
                    </a:lnTo>
                    <a:lnTo>
                      <a:pt x="400" y="275"/>
                    </a:lnTo>
                    <a:lnTo>
                      <a:pt x="394" y="272"/>
                    </a:lnTo>
                    <a:lnTo>
                      <a:pt x="387" y="269"/>
                    </a:lnTo>
                    <a:lnTo>
                      <a:pt x="384" y="269"/>
                    </a:lnTo>
                    <a:lnTo>
                      <a:pt x="375" y="263"/>
                    </a:lnTo>
                    <a:lnTo>
                      <a:pt x="369" y="256"/>
                    </a:lnTo>
                    <a:lnTo>
                      <a:pt x="359" y="250"/>
                    </a:lnTo>
                    <a:lnTo>
                      <a:pt x="353" y="244"/>
                    </a:lnTo>
                    <a:lnTo>
                      <a:pt x="350" y="244"/>
                    </a:lnTo>
                    <a:lnTo>
                      <a:pt x="350" y="247"/>
                    </a:lnTo>
                    <a:lnTo>
                      <a:pt x="347" y="247"/>
                    </a:lnTo>
                    <a:lnTo>
                      <a:pt x="347" y="244"/>
                    </a:lnTo>
                    <a:lnTo>
                      <a:pt x="344" y="244"/>
                    </a:lnTo>
                    <a:lnTo>
                      <a:pt x="340" y="241"/>
                    </a:lnTo>
                    <a:lnTo>
                      <a:pt x="337" y="238"/>
                    </a:lnTo>
                    <a:lnTo>
                      <a:pt x="337" y="235"/>
                    </a:lnTo>
                    <a:lnTo>
                      <a:pt x="337" y="231"/>
                    </a:lnTo>
                    <a:lnTo>
                      <a:pt x="340" y="228"/>
                    </a:lnTo>
                    <a:lnTo>
                      <a:pt x="340" y="225"/>
                    </a:lnTo>
                    <a:lnTo>
                      <a:pt x="344" y="225"/>
                    </a:lnTo>
                    <a:lnTo>
                      <a:pt x="340" y="219"/>
                    </a:lnTo>
                    <a:lnTo>
                      <a:pt x="344" y="216"/>
                    </a:lnTo>
                    <a:lnTo>
                      <a:pt x="347" y="213"/>
                    </a:lnTo>
                    <a:lnTo>
                      <a:pt x="344" y="210"/>
                    </a:lnTo>
                    <a:lnTo>
                      <a:pt x="344" y="206"/>
                    </a:lnTo>
                    <a:lnTo>
                      <a:pt x="347" y="203"/>
                    </a:lnTo>
                    <a:lnTo>
                      <a:pt x="350" y="203"/>
                    </a:lnTo>
                    <a:lnTo>
                      <a:pt x="350" y="200"/>
                    </a:lnTo>
                    <a:lnTo>
                      <a:pt x="356" y="197"/>
                    </a:lnTo>
                    <a:lnTo>
                      <a:pt x="356" y="194"/>
                    </a:lnTo>
                    <a:lnTo>
                      <a:pt x="359" y="191"/>
                    </a:lnTo>
                    <a:lnTo>
                      <a:pt x="359" y="194"/>
                    </a:lnTo>
                    <a:lnTo>
                      <a:pt x="362" y="191"/>
                    </a:lnTo>
                    <a:lnTo>
                      <a:pt x="353" y="188"/>
                    </a:lnTo>
                    <a:lnTo>
                      <a:pt x="350" y="185"/>
                    </a:lnTo>
                    <a:lnTo>
                      <a:pt x="347" y="185"/>
                    </a:lnTo>
                    <a:lnTo>
                      <a:pt x="340" y="178"/>
                    </a:lnTo>
                    <a:lnTo>
                      <a:pt x="334" y="178"/>
                    </a:lnTo>
                    <a:lnTo>
                      <a:pt x="334" y="175"/>
                    </a:lnTo>
                    <a:lnTo>
                      <a:pt x="334" y="172"/>
                    </a:lnTo>
                    <a:lnTo>
                      <a:pt x="331" y="172"/>
                    </a:lnTo>
                    <a:lnTo>
                      <a:pt x="328" y="169"/>
                    </a:lnTo>
                    <a:lnTo>
                      <a:pt x="322" y="172"/>
                    </a:lnTo>
                    <a:lnTo>
                      <a:pt x="322" y="169"/>
                    </a:lnTo>
                    <a:lnTo>
                      <a:pt x="322" y="166"/>
                    </a:lnTo>
                    <a:lnTo>
                      <a:pt x="319" y="166"/>
                    </a:lnTo>
                    <a:lnTo>
                      <a:pt x="309" y="166"/>
                    </a:lnTo>
                    <a:lnTo>
                      <a:pt x="306" y="169"/>
                    </a:lnTo>
                    <a:lnTo>
                      <a:pt x="303" y="166"/>
                    </a:lnTo>
                    <a:lnTo>
                      <a:pt x="306" y="163"/>
                    </a:lnTo>
                    <a:lnTo>
                      <a:pt x="303" y="160"/>
                    </a:lnTo>
                    <a:lnTo>
                      <a:pt x="300" y="156"/>
                    </a:lnTo>
                    <a:lnTo>
                      <a:pt x="297" y="153"/>
                    </a:lnTo>
                    <a:lnTo>
                      <a:pt x="297" y="150"/>
                    </a:lnTo>
                    <a:lnTo>
                      <a:pt x="300" y="147"/>
                    </a:lnTo>
                    <a:lnTo>
                      <a:pt x="297" y="144"/>
                    </a:lnTo>
                    <a:lnTo>
                      <a:pt x="297" y="138"/>
                    </a:lnTo>
                    <a:lnTo>
                      <a:pt x="300" y="134"/>
                    </a:lnTo>
                    <a:lnTo>
                      <a:pt x="290" y="125"/>
                    </a:lnTo>
                    <a:lnTo>
                      <a:pt x="290" y="122"/>
                    </a:lnTo>
                    <a:lnTo>
                      <a:pt x="290" y="119"/>
                    </a:lnTo>
                    <a:lnTo>
                      <a:pt x="290" y="116"/>
                    </a:lnTo>
                    <a:lnTo>
                      <a:pt x="297" y="116"/>
                    </a:lnTo>
                    <a:lnTo>
                      <a:pt x="297" y="113"/>
                    </a:lnTo>
                    <a:lnTo>
                      <a:pt x="300" y="113"/>
                    </a:lnTo>
                    <a:lnTo>
                      <a:pt x="300" y="119"/>
                    </a:lnTo>
                    <a:lnTo>
                      <a:pt x="303" y="122"/>
                    </a:lnTo>
                    <a:lnTo>
                      <a:pt x="306" y="122"/>
                    </a:lnTo>
                    <a:lnTo>
                      <a:pt x="309" y="122"/>
                    </a:lnTo>
                    <a:lnTo>
                      <a:pt x="309" y="119"/>
                    </a:lnTo>
                    <a:lnTo>
                      <a:pt x="312" y="119"/>
                    </a:lnTo>
                    <a:lnTo>
                      <a:pt x="315" y="116"/>
                    </a:lnTo>
                    <a:lnTo>
                      <a:pt x="319" y="116"/>
                    </a:lnTo>
                    <a:lnTo>
                      <a:pt x="322" y="113"/>
                    </a:lnTo>
                    <a:lnTo>
                      <a:pt x="322" y="109"/>
                    </a:lnTo>
                    <a:lnTo>
                      <a:pt x="319" y="103"/>
                    </a:lnTo>
                    <a:lnTo>
                      <a:pt x="315" y="100"/>
                    </a:lnTo>
                    <a:lnTo>
                      <a:pt x="319" y="100"/>
                    </a:lnTo>
                    <a:lnTo>
                      <a:pt x="319" y="97"/>
                    </a:lnTo>
                    <a:lnTo>
                      <a:pt x="312" y="94"/>
                    </a:lnTo>
                    <a:lnTo>
                      <a:pt x="309" y="94"/>
                    </a:lnTo>
                    <a:lnTo>
                      <a:pt x="306" y="88"/>
                    </a:lnTo>
                    <a:lnTo>
                      <a:pt x="306" y="81"/>
                    </a:lnTo>
                    <a:lnTo>
                      <a:pt x="306" y="78"/>
                    </a:lnTo>
                    <a:lnTo>
                      <a:pt x="306" y="75"/>
                    </a:lnTo>
                    <a:lnTo>
                      <a:pt x="303" y="72"/>
                    </a:lnTo>
                    <a:lnTo>
                      <a:pt x="303" y="69"/>
                    </a:lnTo>
                    <a:lnTo>
                      <a:pt x="309" y="69"/>
                    </a:lnTo>
                    <a:lnTo>
                      <a:pt x="312" y="66"/>
                    </a:lnTo>
                    <a:lnTo>
                      <a:pt x="315" y="69"/>
                    </a:lnTo>
                    <a:lnTo>
                      <a:pt x="319" y="69"/>
                    </a:lnTo>
                    <a:lnTo>
                      <a:pt x="322" y="59"/>
                    </a:lnTo>
                    <a:lnTo>
                      <a:pt x="322" y="53"/>
                    </a:lnTo>
                    <a:lnTo>
                      <a:pt x="328" y="53"/>
                    </a:lnTo>
                    <a:lnTo>
                      <a:pt x="328" y="50"/>
                    </a:lnTo>
                    <a:lnTo>
                      <a:pt x="331" y="50"/>
                    </a:lnTo>
                    <a:lnTo>
                      <a:pt x="331" y="47"/>
                    </a:lnTo>
                    <a:lnTo>
                      <a:pt x="337" y="44"/>
                    </a:lnTo>
                    <a:lnTo>
                      <a:pt x="337" y="41"/>
                    </a:lnTo>
                    <a:lnTo>
                      <a:pt x="337" y="38"/>
                    </a:lnTo>
                    <a:lnTo>
                      <a:pt x="340" y="28"/>
                    </a:lnTo>
                    <a:lnTo>
                      <a:pt x="340" y="25"/>
                    </a:lnTo>
                    <a:lnTo>
                      <a:pt x="340" y="22"/>
                    </a:lnTo>
                    <a:lnTo>
                      <a:pt x="344" y="19"/>
                    </a:lnTo>
                    <a:lnTo>
                      <a:pt x="344" y="16"/>
                    </a:lnTo>
                    <a:lnTo>
                      <a:pt x="340" y="16"/>
                    </a:lnTo>
                    <a:lnTo>
                      <a:pt x="337" y="19"/>
                    </a:lnTo>
                    <a:lnTo>
                      <a:pt x="334" y="19"/>
                    </a:lnTo>
                    <a:lnTo>
                      <a:pt x="334" y="13"/>
                    </a:lnTo>
                    <a:lnTo>
                      <a:pt x="331" y="13"/>
                    </a:lnTo>
                    <a:lnTo>
                      <a:pt x="328" y="13"/>
                    </a:lnTo>
                    <a:lnTo>
                      <a:pt x="325" y="13"/>
                    </a:lnTo>
                    <a:lnTo>
                      <a:pt x="325" y="9"/>
                    </a:lnTo>
                    <a:lnTo>
                      <a:pt x="325" y="6"/>
                    </a:lnTo>
                    <a:lnTo>
                      <a:pt x="322" y="6"/>
                    </a:lnTo>
                    <a:lnTo>
                      <a:pt x="322" y="3"/>
                    </a:lnTo>
                    <a:lnTo>
                      <a:pt x="319" y="3"/>
                    </a:lnTo>
                    <a:lnTo>
                      <a:pt x="315" y="0"/>
                    </a:lnTo>
                    <a:lnTo>
                      <a:pt x="312" y="0"/>
                    </a:lnTo>
                    <a:lnTo>
                      <a:pt x="309" y="0"/>
                    </a:lnTo>
                    <a:lnTo>
                      <a:pt x="306" y="3"/>
                    </a:lnTo>
                    <a:lnTo>
                      <a:pt x="300" y="3"/>
                    </a:lnTo>
                    <a:lnTo>
                      <a:pt x="284" y="13"/>
                    </a:lnTo>
                    <a:lnTo>
                      <a:pt x="281" y="16"/>
                    </a:lnTo>
                    <a:lnTo>
                      <a:pt x="278" y="16"/>
                    </a:lnTo>
                    <a:lnTo>
                      <a:pt x="278" y="19"/>
                    </a:lnTo>
                    <a:lnTo>
                      <a:pt x="275" y="16"/>
                    </a:lnTo>
                    <a:lnTo>
                      <a:pt x="272" y="19"/>
                    </a:lnTo>
                    <a:lnTo>
                      <a:pt x="269" y="19"/>
                    </a:lnTo>
                    <a:lnTo>
                      <a:pt x="250" y="31"/>
                    </a:lnTo>
                    <a:lnTo>
                      <a:pt x="250" y="34"/>
                    </a:lnTo>
                    <a:lnTo>
                      <a:pt x="250" y="38"/>
                    </a:lnTo>
                    <a:lnTo>
                      <a:pt x="247" y="41"/>
                    </a:lnTo>
                    <a:lnTo>
                      <a:pt x="247" y="44"/>
                    </a:lnTo>
                    <a:lnTo>
                      <a:pt x="243" y="41"/>
                    </a:lnTo>
                    <a:lnTo>
                      <a:pt x="240" y="41"/>
                    </a:lnTo>
                    <a:lnTo>
                      <a:pt x="231" y="41"/>
                    </a:lnTo>
                    <a:lnTo>
                      <a:pt x="228" y="44"/>
                    </a:lnTo>
                    <a:lnTo>
                      <a:pt x="225" y="47"/>
                    </a:lnTo>
                    <a:lnTo>
                      <a:pt x="222" y="44"/>
                    </a:lnTo>
                    <a:lnTo>
                      <a:pt x="218" y="44"/>
                    </a:lnTo>
                    <a:lnTo>
                      <a:pt x="218" y="47"/>
                    </a:lnTo>
                    <a:lnTo>
                      <a:pt x="215" y="50"/>
                    </a:lnTo>
                    <a:lnTo>
                      <a:pt x="212" y="47"/>
                    </a:lnTo>
                    <a:lnTo>
                      <a:pt x="209" y="50"/>
                    </a:lnTo>
                    <a:lnTo>
                      <a:pt x="206" y="47"/>
                    </a:lnTo>
                    <a:lnTo>
                      <a:pt x="200" y="47"/>
                    </a:lnTo>
                    <a:lnTo>
                      <a:pt x="197" y="47"/>
                    </a:lnTo>
                    <a:lnTo>
                      <a:pt x="175" y="38"/>
                    </a:lnTo>
                    <a:lnTo>
                      <a:pt x="172" y="38"/>
                    </a:lnTo>
                    <a:lnTo>
                      <a:pt x="168" y="41"/>
                    </a:lnTo>
                    <a:lnTo>
                      <a:pt x="165" y="41"/>
                    </a:lnTo>
                    <a:lnTo>
                      <a:pt x="162" y="41"/>
                    </a:lnTo>
                    <a:lnTo>
                      <a:pt x="162" y="47"/>
                    </a:lnTo>
                    <a:lnTo>
                      <a:pt x="159" y="53"/>
                    </a:lnTo>
                    <a:lnTo>
                      <a:pt x="162" y="53"/>
                    </a:lnTo>
                    <a:lnTo>
                      <a:pt x="165" y="56"/>
                    </a:lnTo>
                    <a:lnTo>
                      <a:pt x="165" y="59"/>
                    </a:lnTo>
                    <a:lnTo>
                      <a:pt x="162" y="59"/>
                    </a:lnTo>
                    <a:lnTo>
                      <a:pt x="162" y="63"/>
                    </a:lnTo>
                    <a:lnTo>
                      <a:pt x="162" y="66"/>
                    </a:lnTo>
                    <a:lnTo>
                      <a:pt x="165" y="66"/>
                    </a:lnTo>
                    <a:lnTo>
                      <a:pt x="172" y="66"/>
                    </a:lnTo>
                    <a:lnTo>
                      <a:pt x="172" y="69"/>
                    </a:lnTo>
                    <a:lnTo>
                      <a:pt x="168" y="72"/>
                    </a:lnTo>
                    <a:lnTo>
                      <a:pt x="165" y="72"/>
                    </a:lnTo>
                    <a:lnTo>
                      <a:pt x="165" y="75"/>
                    </a:lnTo>
                    <a:lnTo>
                      <a:pt x="172" y="81"/>
                    </a:lnTo>
                    <a:lnTo>
                      <a:pt x="172" y="84"/>
                    </a:lnTo>
                    <a:lnTo>
                      <a:pt x="172" y="88"/>
                    </a:lnTo>
                    <a:lnTo>
                      <a:pt x="165" y="91"/>
                    </a:lnTo>
                    <a:lnTo>
                      <a:pt x="165" y="94"/>
                    </a:lnTo>
                    <a:lnTo>
                      <a:pt x="168" y="94"/>
                    </a:lnTo>
                    <a:lnTo>
                      <a:pt x="168" y="100"/>
                    </a:lnTo>
                    <a:lnTo>
                      <a:pt x="175" y="103"/>
                    </a:lnTo>
                    <a:lnTo>
                      <a:pt x="175" y="106"/>
                    </a:lnTo>
                    <a:lnTo>
                      <a:pt x="178" y="106"/>
                    </a:lnTo>
                    <a:lnTo>
                      <a:pt x="181" y="109"/>
                    </a:lnTo>
                    <a:lnTo>
                      <a:pt x="181" y="106"/>
                    </a:lnTo>
                    <a:lnTo>
                      <a:pt x="184" y="106"/>
                    </a:lnTo>
                    <a:lnTo>
                      <a:pt x="184" y="113"/>
                    </a:lnTo>
                    <a:lnTo>
                      <a:pt x="187" y="119"/>
                    </a:lnTo>
                    <a:lnTo>
                      <a:pt x="197" y="119"/>
                    </a:lnTo>
                    <a:lnTo>
                      <a:pt x="200" y="122"/>
                    </a:lnTo>
                    <a:lnTo>
                      <a:pt x="200" y="119"/>
                    </a:lnTo>
                    <a:lnTo>
                      <a:pt x="203" y="125"/>
                    </a:lnTo>
                    <a:lnTo>
                      <a:pt x="203" y="128"/>
                    </a:lnTo>
                    <a:lnTo>
                      <a:pt x="203" y="131"/>
                    </a:lnTo>
                    <a:lnTo>
                      <a:pt x="200" y="131"/>
                    </a:lnTo>
                    <a:lnTo>
                      <a:pt x="197" y="134"/>
                    </a:lnTo>
                    <a:lnTo>
                      <a:pt x="193" y="131"/>
                    </a:lnTo>
                    <a:lnTo>
                      <a:pt x="190" y="131"/>
                    </a:lnTo>
                    <a:lnTo>
                      <a:pt x="190" y="134"/>
                    </a:lnTo>
                    <a:lnTo>
                      <a:pt x="184" y="138"/>
                    </a:lnTo>
                    <a:lnTo>
                      <a:pt x="181" y="141"/>
                    </a:lnTo>
                    <a:lnTo>
                      <a:pt x="181" y="147"/>
                    </a:lnTo>
                    <a:lnTo>
                      <a:pt x="184" y="150"/>
                    </a:lnTo>
                    <a:lnTo>
                      <a:pt x="184" y="153"/>
                    </a:lnTo>
                    <a:lnTo>
                      <a:pt x="187" y="153"/>
                    </a:lnTo>
                    <a:lnTo>
                      <a:pt x="184" y="156"/>
                    </a:lnTo>
                    <a:lnTo>
                      <a:pt x="181" y="156"/>
                    </a:lnTo>
                    <a:lnTo>
                      <a:pt x="181" y="160"/>
                    </a:lnTo>
                    <a:lnTo>
                      <a:pt x="181" y="163"/>
                    </a:lnTo>
                    <a:lnTo>
                      <a:pt x="184" y="163"/>
                    </a:lnTo>
                    <a:lnTo>
                      <a:pt x="187" y="163"/>
                    </a:lnTo>
                    <a:lnTo>
                      <a:pt x="190" y="166"/>
                    </a:lnTo>
                    <a:lnTo>
                      <a:pt x="187" y="166"/>
                    </a:lnTo>
                    <a:lnTo>
                      <a:pt x="187" y="169"/>
                    </a:lnTo>
                    <a:lnTo>
                      <a:pt x="184" y="166"/>
                    </a:lnTo>
                    <a:lnTo>
                      <a:pt x="181" y="169"/>
                    </a:lnTo>
                    <a:lnTo>
                      <a:pt x="175" y="172"/>
                    </a:lnTo>
                    <a:lnTo>
                      <a:pt x="168" y="181"/>
                    </a:lnTo>
                    <a:lnTo>
                      <a:pt x="165" y="181"/>
                    </a:lnTo>
                    <a:lnTo>
                      <a:pt x="162" y="188"/>
                    </a:lnTo>
                    <a:lnTo>
                      <a:pt x="162" y="191"/>
                    </a:lnTo>
                    <a:lnTo>
                      <a:pt x="162" y="194"/>
                    </a:lnTo>
                    <a:lnTo>
                      <a:pt x="159" y="197"/>
                    </a:lnTo>
                    <a:lnTo>
                      <a:pt x="156" y="200"/>
                    </a:lnTo>
                    <a:lnTo>
                      <a:pt x="153" y="200"/>
                    </a:lnTo>
                    <a:lnTo>
                      <a:pt x="150" y="203"/>
                    </a:lnTo>
                    <a:lnTo>
                      <a:pt x="131" y="235"/>
                    </a:lnTo>
                    <a:lnTo>
                      <a:pt x="125" y="238"/>
                    </a:lnTo>
                    <a:lnTo>
                      <a:pt x="103" y="266"/>
                    </a:lnTo>
                    <a:lnTo>
                      <a:pt x="100" y="266"/>
                    </a:lnTo>
                    <a:lnTo>
                      <a:pt x="100" y="269"/>
                    </a:lnTo>
                    <a:lnTo>
                      <a:pt x="87" y="266"/>
                    </a:lnTo>
                    <a:lnTo>
                      <a:pt x="81" y="269"/>
                    </a:lnTo>
                    <a:lnTo>
                      <a:pt x="78" y="272"/>
                    </a:lnTo>
                    <a:lnTo>
                      <a:pt x="75" y="272"/>
                    </a:lnTo>
                    <a:lnTo>
                      <a:pt x="71" y="263"/>
                    </a:lnTo>
                    <a:lnTo>
                      <a:pt x="68" y="263"/>
                    </a:lnTo>
                    <a:lnTo>
                      <a:pt x="65" y="263"/>
                    </a:lnTo>
                    <a:lnTo>
                      <a:pt x="43" y="288"/>
                    </a:lnTo>
                    <a:lnTo>
                      <a:pt x="40" y="300"/>
                    </a:lnTo>
                    <a:lnTo>
                      <a:pt x="40" y="303"/>
                    </a:lnTo>
                    <a:lnTo>
                      <a:pt x="40" y="306"/>
                    </a:lnTo>
                    <a:lnTo>
                      <a:pt x="43" y="306"/>
                    </a:lnTo>
                    <a:lnTo>
                      <a:pt x="46" y="306"/>
                    </a:lnTo>
                    <a:lnTo>
                      <a:pt x="50" y="310"/>
                    </a:lnTo>
                    <a:lnTo>
                      <a:pt x="56" y="310"/>
                    </a:lnTo>
                    <a:lnTo>
                      <a:pt x="59" y="310"/>
                    </a:lnTo>
                    <a:lnTo>
                      <a:pt x="59" y="313"/>
                    </a:lnTo>
                    <a:lnTo>
                      <a:pt x="56" y="325"/>
                    </a:lnTo>
                    <a:lnTo>
                      <a:pt x="56" y="328"/>
                    </a:lnTo>
                    <a:lnTo>
                      <a:pt x="62" y="335"/>
                    </a:lnTo>
                    <a:lnTo>
                      <a:pt x="65" y="335"/>
                    </a:lnTo>
                    <a:lnTo>
                      <a:pt x="68" y="335"/>
                    </a:lnTo>
                    <a:lnTo>
                      <a:pt x="71" y="335"/>
                    </a:lnTo>
                    <a:lnTo>
                      <a:pt x="71" y="338"/>
                    </a:lnTo>
                    <a:lnTo>
                      <a:pt x="71" y="347"/>
                    </a:lnTo>
                    <a:lnTo>
                      <a:pt x="75" y="350"/>
                    </a:lnTo>
                    <a:lnTo>
                      <a:pt x="75" y="353"/>
                    </a:lnTo>
                    <a:lnTo>
                      <a:pt x="81" y="360"/>
                    </a:lnTo>
                    <a:lnTo>
                      <a:pt x="84" y="363"/>
                    </a:lnTo>
                    <a:lnTo>
                      <a:pt x="84" y="366"/>
                    </a:lnTo>
                    <a:lnTo>
                      <a:pt x="81" y="366"/>
                    </a:lnTo>
                    <a:lnTo>
                      <a:pt x="81" y="372"/>
                    </a:lnTo>
                    <a:lnTo>
                      <a:pt x="81" y="375"/>
                    </a:lnTo>
                    <a:lnTo>
                      <a:pt x="84" y="375"/>
                    </a:lnTo>
                    <a:lnTo>
                      <a:pt x="81" y="375"/>
                    </a:lnTo>
                    <a:lnTo>
                      <a:pt x="78" y="378"/>
                    </a:lnTo>
                    <a:lnTo>
                      <a:pt x="78" y="382"/>
                    </a:lnTo>
                    <a:lnTo>
                      <a:pt x="71" y="378"/>
                    </a:lnTo>
                    <a:lnTo>
                      <a:pt x="71" y="375"/>
                    </a:lnTo>
                    <a:lnTo>
                      <a:pt x="68" y="372"/>
                    </a:lnTo>
                    <a:lnTo>
                      <a:pt x="59" y="378"/>
                    </a:lnTo>
                    <a:lnTo>
                      <a:pt x="56" y="382"/>
                    </a:lnTo>
                    <a:lnTo>
                      <a:pt x="46" y="382"/>
                    </a:lnTo>
                    <a:lnTo>
                      <a:pt x="43" y="378"/>
                    </a:lnTo>
                    <a:lnTo>
                      <a:pt x="40" y="378"/>
                    </a:lnTo>
                    <a:lnTo>
                      <a:pt x="37" y="378"/>
                    </a:lnTo>
                    <a:lnTo>
                      <a:pt x="28" y="378"/>
                    </a:lnTo>
                    <a:lnTo>
                      <a:pt x="25" y="378"/>
                    </a:lnTo>
                    <a:lnTo>
                      <a:pt x="21" y="378"/>
                    </a:lnTo>
                    <a:lnTo>
                      <a:pt x="21" y="375"/>
                    </a:lnTo>
                    <a:lnTo>
                      <a:pt x="18" y="378"/>
                    </a:lnTo>
                    <a:lnTo>
                      <a:pt x="18" y="388"/>
                    </a:lnTo>
                    <a:lnTo>
                      <a:pt x="9" y="388"/>
                    </a:lnTo>
                    <a:lnTo>
                      <a:pt x="6" y="388"/>
                    </a:lnTo>
                    <a:lnTo>
                      <a:pt x="6" y="391"/>
                    </a:lnTo>
                    <a:lnTo>
                      <a:pt x="3" y="391"/>
                    </a:lnTo>
                    <a:lnTo>
                      <a:pt x="0" y="394"/>
                    </a:lnTo>
                    <a:lnTo>
                      <a:pt x="0" y="400"/>
                    </a:lnTo>
                    <a:lnTo>
                      <a:pt x="6" y="400"/>
                    </a:lnTo>
                    <a:lnTo>
                      <a:pt x="18" y="419"/>
                    </a:lnTo>
                    <a:lnTo>
                      <a:pt x="25" y="422"/>
                    </a:lnTo>
                    <a:lnTo>
                      <a:pt x="43" y="422"/>
                    </a:lnTo>
                    <a:lnTo>
                      <a:pt x="56" y="419"/>
                    </a:lnTo>
                    <a:lnTo>
                      <a:pt x="59" y="413"/>
                    </a:lnTo>
                    <a:lnTo>
                      <a:pt x="62" y="413"/>
                    </a:lnTo>
                    <a:lnTo>
                      <a:pt x="62" y="416"/>
                    </a:lnTo>
                    <a:lnTo>
                      <a:pt x="59" y="425"/>
                    </a:lnTo>
                    <a:lnTo>
                      <a:pt x="50" y="435"/>
                    </a:lnTo>
                    <a:lnTo>
                      <a:pt x="31" y="438"/>
                    </a:lnTo>
                    <a:lnTo>
                      <a:pt x="25" y="435"/>
                    </a:lnTo>
                    <a:lnTo>
                      <a:pt x="25" y="438"/>
                    </a:lnTo>
                    <a:lnTo>
                      <a:pt x="25" y="444"/>
                    </a:lnTo>
                    <a:lnTo>
                      <a:pt x="62" y="482"/>
                    </a:lnTo>
                    <a:lnTo>
                      <a:pt x="78" y="485"/>
                    </a:lnTo>
                    <a:lnTo>
                      <a:pt x="87" y="482"/>
                    </a:lnTo>
                    <a:lnTo>
                      <a:pt x="93" y="478"/>
                    </a:lnTo>
                    <a:lnTo>
                      <a:pt x="96" y="478"/>
                    </a:lnTo>
                    <a:lnTo>
                      <a:pt x="106" y="472"/>
                    </a:lnTo>
                    <a:lnTo>
                      <a:pt x="112" y="463"/>
                    </a:lnTo>
                    <a:lnTo>
                      <a:pt x="115" y="435"/>
                    </a:lnTo>
                    <a:lnTo>
                      <a:pt x="115" y="438"/>
                    </a:lnTo>
                    <a:lnTo>
                      <a:pt x="131" y="438"/>
                    </a:lnTo>
                    <a:lnTo>
                      <a:pt x="131" y="441"/>
                    </a:lnTo>
                    <a:lnTo>
                      <a:pt x="128" y="444"/>
                    </a:lnTo>
                    <a:lnTo>
                      <a:pt x="125" y="444"/>
                    </a:lnTo>
                    <a:lnTo>
                      <a:pt x="122" y="450"/>
                    </a:lnTo>
                    <a:lnTo>
                      <a:pt x="122" y="457"/>
                    </a:lnTo>
                    <a:lnTo>
                      <a:pt x="125" y="457"/>
                    </a:lnTo>
                    <a:lnTo>
                      <a:pt x="128" y="460"/>
                    </a:lnTo>
                    <a:lnTo>
                      <a:pt x="125" y="466"/>
                    </a:lnTo>
                    <a:lnTo>
                      <a:pt x="125" y="472"/>
                    </a:lnTo>
                    <a:lnTo>
                      <a:pt x="128" y="475"/>
                    </a:lnTo>
                    <a:lnTo>
                      <a:pt x="131" y="497"/>
                    </a:lnTo>
                    <a:lnTo>
                      <a:pt x="125" y="510"/>
                    </a:lnTo>
                    <a:lnTo>
                      <a:pt x="128" y="525"/>
                    </a:lnTo>
                    <a:lnTo>
                      <a:pt x="128" y="529"/>
                    </a:lnTo>
                    <a:lnTo>
                      <a:pt x="128" y="535"/>
                    </a:lnTo>
                    <a:lnTo>
                      <a:pt x="131" y="535"/>
                    </a:lnTo>
                    <a:lnTo>
                      <a:pt x="134" y="532"/>
                    </a:lnTo>
                    <a:lnTo>
                      <a:pt x="134" y="535"/>
                    </a:lnTo>
                    <a:lnTo>
                      <a:pt x="134" y="538"/>
                    </a:lnTo>
                    <a:lnTo>
                      <a:pt x="134" y="541"/>
                    </a:lnTo>
                    <a:lnTo>
                      <a:pt x="131" y="554"/>
                    </a:lnTo>
                    <a:lnTo>
                      <a:pt x="134" y="560"/>
                    </a:lnTo>
                    <a:lnTo>
                      <a:pt x="134" y="569"/>
                    </a:lnTo>
                    <a:lnTo>
                      <a:pt x="147" y="619"/>
                    </a:lnTo>
                    <a:lnTo>
                      <a:pt x="150" y="619"/>
                    </a:lnTo>
                    <a:lnTo>
                      <a:pt x="150" y="625"/>
                    </a:lnTo>
                    <a:lnTo>
                      <a:pt x="156" y="632"/>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9" name="Freeform 658">
                <a:extLst>
                  <a:ext uri="{FF2B5EF4-FFF2-40B4-BE49-F238E27FC236}">
                    <a16:creationId xmlns:a16="http://schemas.microsoft.com/office/drawing/2014/main" id="{38E341E5-FA51-4353-B99C-8487C691C741}"/>
                  </a:ext>
                </a:extLst>
              </p:cNvPr>
              <p:cNvSpPr>
                <a:spLocks/>
              </p:cNvSpPr>
              <p:nvPr/>
            </p:nvSpPr>
            <p:spPr bwMode="auto">
              <a:xfrm>
                <a:off x="3008" y="1861"/>
                <a:ext cx="204" cy="422"/>
              </a:xfrm>
              <a:custGeom>
                <a:avLst/>
                <a:gdLst>
                  <a:gd name="T0" fmla="*/ 126 w 204"/>
                  <a:gd name="T1" fmla="*/ 391 h 422"/>
                  <a:gd name="T2" fmla="*/ 126 w 204"/>
                  <a:gd name="T3" fmla="*/ 384 h 422"/>
                  <a:gd name="T4" fmla="*/ 129 w 204"/>
                  <a:gd name="T5" fmla="*/ 375 h 422"/>
                  <a:gd name="T6" fmla="*/ 138 w 204"/>
                  <a:gd name="T7" fmla="*/ 369 h 422"/>
                  <a:gd name="T8" fmla="*/ 166 w 204"/>
                  <a:gd name="T9" fmla="*/ 363 h 422"/>
                  <a:gd name="T10" fmla="*/ 188 w 204"/>
                  <a:gd name="T11" fmla="*/ 347 h 422"/>
                  <a:gd name="T12" fmla="*/ 197 w 204"/>
                  <a:gd name="T13" fmla="*/ 334 h 422"/>
                  <a:gd name="T14" fmla="*/ 197 w 204"/>
                  <a:gd name="T15" fmla="*/ 328 h 422"/>
                  <a:gd name="T16" fmla="*/ 197 w 204"/>
                  <a:gd name="T17" fmla="*/ 313 h 422"/>
                  <a:gd name="T18" fmla="*/ 201 w 204"/>
                  <a:gd name="T19" fmla="*/ 306 h 422"/>
                  <a:gd name="T20" fmla="*/ 204 w 204"/>
                  <a:gd name="T21" fmla="*/ 297 h 422"/>
                  <a:gd name="T22" fmla="*/ 172 w 204"/>
                  <a:gd name="T23" fmla="*/ 216 h 422"/>
                  <a:gd name="T24" fmla="*/ 169 w 204"/>
                  <a:gd name="T25" fmla="*/ 209 h 422"/>
                  <a:gd name="T26" fmla="*/ 157 w 204"/>
                  <a:gd name="T27" fmla="*/ 200 h 422"/>
                  <a:gd name="T28" fmla="*/ 101 w 204"/>
                  <a:gd name="T29" fmla="*/ 137 h 422"/>
                  <a:gd name="T30" fmla="*/ 126 w 204"/>
                  <a:gd name="T31" fmla="*/ 84 h 422"/>
                  <a:gd name="T32" fmla="*/ 147 w 204"/>
                  <a:gd name="T33" fmla="*/ 62 h 422"/>
                  <a:gd name="T34" fmla="*/ 163 w 204"/>
                  <a:gd name="T35" fmla="*/ 53 h 422"/>
                  <a:gd name="T36" fmla="*/ 160 w 204"/>
                  <a:gd name="T37" fmla="*/ 47 h 422"/>
                  <a:gd name="T38" fmla="*/ 132 w 204"/>
                  <a:gd name="T39" fmla="*/ 37 h 422"/>
                  <a:gd name="T40" fmla="*/ 129 w 204"/>
                  <a:gd name="T41" fmla="*/ 15 h 422"/>
                  <a:gd name="T42" fmla="*/ 88 w 204"/>
                  <a:gd name="T43" fmla="*/ 0 h 422"/>
                  <a:gd name="T44" fmla="*/ 63 w 204"/>
                  <a:gd name="T45" fmla="*/ 12 h 422"/>
                  <a:gd name="T46" fmla="*/ 50 w 204"/>
                  <a:gd name="T47" fmla="*/ 19 h 422"/>
                  <a:gd name="T48" fmla="*/ 38 w 204"/>
                  <a:gd name="T49" fmla="*/ 12 h 422"/>
                  <a:gd name="T50" fmla="*/ 22 w 204"/>
                  <a:gd name="T51" fmla="*/ 19 h 422"/>
                  <a:gd name="T52" fmla="*/ 13 w 204"/>
                  <a:gd name="T53" fmla="*/ 12 h 422"/>
                  <a:gd name="T54" fmla="*/ 4 w 204"/>
                  <a:gd name="T55" fmla="*/ 22 h 422"/>
                  <a:gd name="T56" fmla="*/ 22 w 204"/>
                  <a:gd name="T57" fmla="*/ 56 h 422"/>
                  <a:gd name="T58" fmla="*/ 41 w 204"/>
                  <a:gd name="T59" fmla="*/ 69 h 422"/>
                  <a:gd name="T60" fmla="*/ 66 w 204"/>
                  <a:gd name="T61" fmla="*/ 78 h 422"/>
                  <a:gd name="T62" fmla="*/ 72 w 204"/>
                  <a:gd name="T63" fmla="*/ 87 h 422"/>
                  <a:gd name="T64" fmla="*/ 69 w 204"/>
                  <a:gd name="T65" fmla="*/ 103 h 422"/>
                  <a:gd name="T66" fmla="*/ 54 w 204"/>
                  <a:gd name="T67" fmla="*/ 106 h 422"/>
                  <a:gd name="T68" fmla="*/ 85 w 204"/>
                  <a:gd name="T69" fmla="*/ 134 h 422"/>
                  <a:gd name="T70" fmla="*/ 97 w 204"/>
                  <a:gd name="T71" fmla="*/ 156 h 422"/>
                  <a:gd name="T72" fmla="*/ 119 w 204"/>
                  <a:gd name="T73" fmla="*/ 175 h 422"/>
                  <a:gd name="T74" fmla="*/ 122 w 204"/>
                  <a:gd name="T75" fmla="*/ 187 h 422"/>
                  <a:gd name="T76" fmla="*/ 141 w 204"/>
                  <a:gd name="T77" fmla="*/ 203 h 422"/>
                  <a:gd name="T78" fmla="*/ 154 w 204"/>
                  <a:gd name="T79" fmla="*/ 284 h 422"/>
                  <a:gd name="T80" fmla="*/ 144 w 204"/>
                  <a:gd name="T81" fmla="*/ 319 h 422"/>
                  <a:gd name="T82" fmla="*/ 122 w 204"/>
                  <a:gd name="T83" fmla="*/ 328 h 422"/>
                  <a:gd name="T84" fmla="*/ 107 w 204"/>
                  <a:gd name="T85" fmla="*/ 344 h 422"/>
                  <a:gd name="T86" fmla="*/ 94 w 204"/>
                  <a:gd name="T87" fmla="*/ 359 h 422"/>
                  <a:gd name="T88" fmla="*/ 82 w 204"/>
                  <a:gd name="T89" fmla="*/ 359 h 422"/>
                  <a:gd name="T90" fmla="*/ 66 w 204"/>
                  <a:gd name="T91" fmla="*/ 369 h 422"/>
                  <a:gd name="T92" fmla="*/ 85 w 204"/>
                  <a:gd name="T93" fmla="*/ 381 h 422"/>
                  <a:gd name="T94" fmla="*/ 82 w 204"/>
                  <a:gd name="T95" fmla="*/ 419 h 422"/>
                  <a:gd name="T96" fmla="*/ 85 w 204"/>
                  <a:gd name="T97" fmla="*/ 422 h 422"/>
                  <a:gd name="T98" fmla="*/ 113 w 204"/>
                  <a:gd name="T99" fmla="*/ 400 h 4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4"/>
                  <a:gd name="T151" fmla="*/ 0 h 422"/>
                  <a:gd name="T152" fmla="*/ 204 w 204"/>
                  <a:gd name="T153" fmla="*/ 422 h 4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4" h="422">
                    <a:moveTo>
                      <a:pt x="119" y="394"/>
                    </a:moveTo>
                    <a:lnTo>
                      <a:pt x="122" y="394"/>
                    </a:lnTo>
                    <a:lnTo>
                      <a:pt x="126" y="391"/>
                    </a:lnTo>
                    <a:lnTo>
                      <a:pt x="122" y="384"/>
                    </a:lnTo>
                    <a:lnTo>
                      <a:pt x="122" y="381"/>
                    </a:lnTo>
                    <a:lnTo>
                      <a:pt x="126" y="384"/>
                    </a:lnTo>
                    <a:lnTo>
                      <a:pt x="129" y="381"/>
                    </a:lnTo>
                    <a:lnTo>
                      <a:pt x="129" y="375"/>
                    </a:lnTo>
                    <a:lnTo>
                      <a:pt x="132" y="372"/>
                    </a:lnTo>
                    <a:lnTo>
                      <a:pt x="138" y="369"/>
                    </a:lnTo>
                    <a:lnTo>
                      <a:pt x="141" y="372"/>
                    </a:lnTo>
                    <a:lnTo>
                      <a:pt x="147" y="372"/>
                    </a:lnTo>
                    <a:lnTo>
                      <a:pt x="166" y="363"/>
                    </a:lnTo>
                    <a:lnTo>
                      <a:pt x="169" y="356"/>
                    </a:lnTo>
                    <a:lnTo>
                      <a:pt x="185" y="350"/>
                    </a:lnTo>
                    <a:lnTo>
                      <a:pt x="188" y="347"/>
                    </a:lnTo>
                    <a:lnTo>
                      <a:pt x="194" y="344"/>
                    </a:lnTo>
                    <a:lnTo>
                      <a:pt x="194" y="338"/>
                    </a:lnTo>
                    <a:lnTo>
                      <a:pt x="197" y="334"/>
                    </a:lnTo>
                    <a:lnTo>
                      <a:pt x="197" y="331"/>
                    </a:lnTo>
                    <a:lnTo>
                      <a:pt x="197" y="328"/>
                    </a:lnTo>
                    <a:lnTo>
                      <a:pt x="201" y="328"/>
                    </a:lnTo>
                    <a:lnTo>
                      <a:pt x="197" y="316"/>
                    </a:lnTo>
                    <a:lnTo>
                      <a:pt x="197" y="313"/>
                    </a:lnTo>
                    <a:lnTo>
                      <a:pt x="201" y="316"/>
                    </a:lnTo>
                    <a:lnTo>
                      <a:pt x="201" y="309"/>
                    </a:lnTo>
                    <a:lnTo>
                      <a:pt x="201" y="306"/>
                    </a:lnTo>
                    <a:lnTo>
                      <a:pt x="204" y="306"/>
                    </a:lnTo>
                    <a:lnTo>
                      <a:pt x="204" y="309"/>
                    </a:lnTo>
                    <a:lnTo>
                      <a:pt x="204" y="297"/>
                    </a:lnTo>
                    <a:lnTo>
                      <a:pt x="201" y="297"/>
                    </a:lnTo>
                    <a:lnTo>
                      <a:pt x="188" y="231"/>
                    </a:lnTo>
                    <a:lnTo>
                      <a:pt x="172" y="216"/>
                    </a:lnTo>
                    <a:lnTo>
                      <a:pt x="172" y="206"/>
                    </a:lnTo>
                    <a:lnTo>
                      <a:pt x="172" y="209"/>
                    </a:lnTo>
                    <a:lnTo>
                      <a:pt x="169" y="209"/>
                    </a:lnTo>
                    <a:lnTo>
                      <a:pt x="169" y="206"/>
                    </a:lnTo>
                    <a:lnTo>
                      <a:pt x="166" y="203"/>
                    </a:lnTo>
                    <a:lnTo>
                      <a:pt x="157" y="200"/>
                    </a:lnTo>
                    <a:lnTo>
                      <a:pt x="122" y="162"/>
                    </a:lnTo>
                    <a:lnTo>
                      <a:pt x="119" y="150"/>
                    </a:lnTo>
                    <a:lnTo>
                      <a:pt x="101" y="137"/>
                    </a:lnTo>
                    <a:lnTo>
                      <a:pt x="101" y="131"/>
                    </a:lnTo>
                    <a:lnTo>
                      <a:pt x="110" y="97"/>
                    </a:lnTo>
                    <a:lnTo>
                      <a:pt x="126" y="84"/>
                    </a:lnTo>
                    <a:lnTo>
                      <a:pt x="126" y="75"/>
                    </a:lnTo>
                    <a:lnTo>
                      <a:pt x="132" y="69"/>
                    </a:lnTo>
                    <a:lnTo>
                      <a:pt x="147" y="62"/>
                    </a:lnTo>
                    <a:lnTo>
                      <a:pt x="147" y="56"/>
                    </a:lnTo>
                    <a:lnTo>
                      <a:pt x="157" y="53"/>
                    </a:lnTo>
                    <a:lnTo>
                      <a:pt x="163" y="53"/>
                    </a:lnTo>
                    <a:lnTo>
                      <a:pt x="163" y="50"/>
                    </a:lnTo>
                    <a:lnTo>
                      <a:pt x="160" y="47"/>
                    </a:lnTo>
                    <a:lnTo>
                      <a:pt x="144" y="47"/>
                    </a:lnTo>
                    <a:lnTo>
                      <a:pt x="144" y="44"/>
                    </a:lnTo>
                    <a:lnTo>
                      <a:pt x="132" y="37"/>
                    </a:lnTo>
                    <a:lnTo>
                      <a:pt x="129" y="31"/>
                    </a:lnTo>
                    <a:lnTo>
                      <a:pt x="126" y="25"/>
                    </a:lnTo>
                    <a:lnTo>
                      <a:pt x="129" y="15"/>
                    </a:lnTo>
                    <a:lnTo>
                      <a:pt x="126" y="12"/>
                    </a:lnTo>
                    <a:lnTo>
                      <a:pt x="110" y="9"/>
                    </a:lnTo>
                    <a:lnTo>
                      <a:pt x="88" y="0"/>
                    </a:lnTo>
                    <a:lnTo>
                      <a:pt x="85" y="0"/>
                    </a:lnTo>
                    <a:lnTo>
                      <a:pt x="72" y="9"/>
                    </a:lnTo>
                    <a:lnTo>
                      <a:pt x="63" y="12"/>
                    </a:lnTo>
                    <a:lnTo>
                      <a:pt x="60" y="12"/>
                    </a:lnTo>
                    <a:lnTo>
                      <a:pt x="54" y="15"/>
                    </a:lnTo>
                    <a:lnTo>
                      <a:pt x="50" y="19"/>
                    </a:lnTo>
                    <a:lnTo>
                      <a:pt x="47" y="15"/>
                    </a:lnTo>
                    <a:lnTo>
                      <a:pt x="41" y="15"/>
                    </a:lnTo>
                    <a:lnTo>
                      <a:pt x="38" y="12"/>
                    </a:lnTo>
                    <a:lnTo>
                      <a:pt x="35" y="15"/>
                    </a:lnTo>
                    <a:lnTo>
                      <a:pt x="25" y="19"/>
                    </a:lnTo>
                    <a:lnTo>
                      <a:pt x="22" y="19"/>
                    </a:lnTo>
                    <a:lnTo>
                      <a:pt x="19" y="15"/>
                    </a:lnTo>
                    <a:lnTo>
                      <a:pt x="13" y="15"/>
                    </a:lnTo>
                    <a:lnTo>
                      <a:pt x="13" y="12"/>
                    </a:lnTo>
                    <a:lnTo>
                      <a:pt x="10" y="12"/>
                    </a:lnTo>
                    <a:lnTo>
                      <a:pt x="4" y="22"/>
                    </a:lnTo>
                    <a:lnTo>
                      <a:pt x="0" y="22"/>
                    </a:lnTo>
                    <a:lnTo>
                      <a:pt x="22" y="50"/>
                    </a:lnTo>
                    <a:lnTo>
                      <a:pt x="22" y="56"/>
                    </a:lnTo>
                    <a:lnTo>
                      <a:pt x="22" y="59"/>
                    </a:lnTo>
                    <a:lnTo>
                      <a:pt x="32" y="69"/>
                    </a:lnTo>
                    <a:lnTo>
                      <a:pt x="41" y="69"/>
                    </a:lnTo>
                    <a:lnTo>
                      <a:pt x="50" y="65"/>
                    </a:lnTo>
                    <a:lnTo>
                      <a:pt x="60" y="69"/>
                    </a:lnTo>
                    <a:lnTo>
                      <a:pt x="66" y="78"/>
                    </a:lnTo>
                    <a:lnTo>
                      <a:pt x="66" y="81"/>
                    </a:lnTo>
                    <a:lnTo>
                      <a:pt x="72" y="84"/>
                    </a:lnTo>
                    <a:lnTo>
                      <a:pt x="72" y="87"/>
                    </a:lnTo>
                    <a:lnTo>
                      <a:pt x="76" y="91"/>
                    </a:lnTo>
                    <a:lnTo>
                      <a:pt x="76" y="97"/>
                    </a:lnTo>
                    <a:lnTo>
                      <a:pt x="69" y="103"/>
                    </a:lnTo>
                    <a:lnTo>
                      <a:pt x="60" y="103"/>
                    </a:lnTo>
                    <a:lnTo>
                      <a:pt x="57" y="103"/>
                    </a:lnTo>
                    <a:lnTo>
                      <a:pt x="54" y="106"/>
                    </a:lnTo>
                    <a:lnTo>
                      <a:pt x="50" y="112"/>
                    </a:lnTo>
                    <a:lnTo>
                      <a:pt x="54" y="116"/>
                    </a:lnTo>
                    <a:lnTo>
                      <a:pt x="85" y="134"/>
                    </a:lnTo>
                    <a:lnTo>
                      <a:pt x="85" y="141"/>
                    </a:lnTo>
                    <a:lnTo>
                      <a:pt x="97" y="153"/>
                    </a:lnTo>
                    <a:lnTo>
                      <a:pt x="97" y="156"/>
                    </a:lnTo>
                    <a:lnTo>
                      <a:pt x="107" y="166"/>
                    </a:lnTo>
                    <a:lnTo>
                      <a:pt x="110" y="169"/>
                    </a:lnTo>
                    <a:lnTo>
                      <a:pt x="119" y="175"/>
                    </a:lnTo>
                    <a:lnTo>
                      <a:pt x="122" y="187"/>
                    </a:lnTo>
                    <a:lnTo>
                      <a:pt x="126" y="194"/>
                    </a:lnTo>
                    <a:lnTo>
                      <a:pt x="129" y="194"/>
                    </a:lnTo>
                    <a:lnTo>
                      <a:pt x="141" y="203"/>
                    </a:lnTo>
                    <a:lnTo>
                      <a:pt x="151" y="228"/>
                    </a:lnTo>
                    <a:lnTo>
                      <a:pt x="151" y="275"/>
                    </a:lnTo>
                    <a:lnTo>
                      <a:pt x="154" y="284"/>
                    </a:lnTo>
                    <a:lnTo>
                      <a:pt x="154" y="316"/>
                    </a:lnTo>
                    <a:lnTo>
                      <a:pt x="151" y="319"/>
                    </a:lnTo>
                    <a:lnTo>
                      <a:pt x="144" y="319"/>
                    </a:lnTo>
                    <a:lnTo>
                      <a:pt x="135" y="325"/>
                    </a:lnTo>
                    <a:lnTo>
                      <a:pt x="132" y="325"/>
                    </a:lnTo>
                    <a:lnTo>
                      <a:pt x="122" y="328"/>
                    </a:lnTo>
                    <a:lnTo>
                      <a:pt x="122" y="334"/>
                    </a:lnTo>
                    <a:lnTo>
                      <a:pt x="107" y="334"/>
                    </a:lnTo>
                    <a:lnTo>
                      <a:pt x="107" y="344"/>
                    </a:lnTo>
                    <a:lnTo>
                      <a:pt x="107" y="350"/>
                    </a:lnTo>
                    <a:lnTo>
                      <a:pt x="101" y="353"/>
                    </a:lnTo>
                    <a:lnTo>
                      <a:pt x="94" y="359"/>
                    </a:lnTo>
                    <a:lnTo>
                      <a:pt x="88" y="359"/>
                    </a:lnTo>
                    <a:lnTo>
                      <a:pt x="85" y="359"/>
                    </a:lnTo>
                    <a:lnTo>
                      <a:pt x="82" y="359"/>
                    </a:lnTo>
                    <a:lnTo>
                      <a:pt x="82" y="363"/>
                    </a:lnTo>
                    <a:lnTo>
                      <a:pt x="79" y="366"/>
                    </a:lnTo>
                    <a:lnTo>
                      <a:pt x="66" y="369"/>
                    </a:lnTo>
                    <a:lnTo>
                      <a:pt x="69" y="375"/>
                    </a:lnTo>
                    <a:lnTo>
                      <a:pt x="79" y="378"/>
                    </a:lnTo>
                    <a:lnTo>
                      <a:pt x="85" y="381"/>
                    </a:lnTo>
                    <a:lnTo>
                      <a:pt x="79" y="391"/>
                    </a:lnTo>
                    <a:lnTo>
                      <a:pt x="76" y="406"/>
                    </a:lnTo>
                    <a:lnTo>
                      <a:pt x="82" y="419"/>
                    </a:lnTo>
                    <a:lnTo>
                      <a:pt x="79" y="419"/>
                    </a:lnTo>
                    <a:lnTo>
                      <a:pt x="79" y="422"/>
                    </a:lnTo>
                    <a:lnTo>
                      <a:pt x="85" y="422"/>
                    </a:lnTo>
                    <a:lnTo>
                      <a:pt x="101" y="406"/>
                    </a:lnTo>
                    <a:lnTo>
                      <a:pt x="113" y="400"/>
                    </a:lnTo>
                    <a:lnTo>
                      <a:pt x="113" y="394"/>
                    </a:lnTo>
                    <a:lnTo>
                      <a:pt x="119" y="3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0" name="Freeform 659">
                <a:extLst>
                  <a:ext uri="{FF2B5EF4-FFF2-40B4-BE49-F238E27FC236}">
                    <a16:creationId xmlns:a16="http://schemas.microsoft.com/office/drawing/2014/main" id="{812D5D11-0308-47EC-BBB9-EEC604A796BB}"/>
                  </a:ext>
                </a:extLst>
              </p:cNvPr>
              <p:cNvSpPr>
                <a:spLocks/>
              </p:cNvSpPr>
              <p:nvPr/>
            </p:nvSpPr>
            <p:spPr bwMode="auto">
              <a:xfrm>
                <a:off x="3008" y="1861"/>
                <a:ext cx="204" cy="422"/>
              </a:xfrm>
              <a:custGeom>
                <a:avLst/>
                <a:gdLst>
                  <a:gd name="T0" fmla="*/ 126 w 204"/>
                  <a:gd name="T1" fmla="*/ 391 h 422"/>
                  <a:gd name="T2" fmla="*/ 126 w 204"/>
                  <a:gd name="T3" fmla="*/ 384 h 422"/>
                  <a:gd name="T4" fmla="*/ 129 w 204"/>
                  <a:gd name="T5" fmla="*/ 375 h 422"/>
                  <a:gd name="T6" fmla="*/ 138 w 204"/>
                  <a:gd name="T7" fmla="*/ 369 h 422"/>
                  <a:gd name="T8" fmla="*/ 166 w 204"/>
                  <a:gd name="T9" fmla="*/ 363 h 422"/>
                  <a:gd name="T10" fmla="*/ 188 w 204"/>
                  <a:gd name="T11" fmla="*/ 347 h 422"/>
                  <a:gd name="T12" fmla="*/ 197 w 204"/>
                  <a:gd name="T13" fmla="*/ 334 h 422"/>
                  <a:gd name="T14" fmla="*/ 197 w 204"/>
                  <a:gd name="T15" fmla="*/ 328 h 422"/>
                  <a:gd name="T16" fmla="*/ 197 w 204"/>
                  <a:gd name="T17" fmla="*/ 313 h 422"/>
                  <a:gd name="T18" fmla="*/ 201 w 204"/>
                  <a:gd name="T19" fmla="*/ 306 h 422"/>
                  <a:gd name="T20" fmla="*/ 204 w 204"/>
                  <a:gd name="T21" fmla="*/ 297 h 422"/>
                  <a:gd name="T22" fmla="*/ 172 w 204"/>
                  <a:gd name="T23" fmla="*/ 216 h 422"/>
                  <a:gd name="T24" fmla="*/ 169 w 204"/>
                  <a:gd name="T25" fmla="*/ 209 h 422"/>
                  <a:gd name="T26" fmla="*/ 157 w 204"/>
                  <a:gd name="T27" fmla="*/ 200 h 422"/>
                  <a:gd name="T28" fmla="*/ 101 w 204"/>
                  <a:gd name="T29" fmla="*/ 137 h 422"/>
                  <a:gd name="T30" fmla="*/ 126 w 204"/>
                  <a:gd name="T31" fmla="*/ 84 h 422"/>
                  <a:gd name="T32" fmla="*/ 147 w 204"/>
                  <a:gd name="T33" fmla="*/ 62 h 422"/>
                  <a:gd name="T34" fmla="*/ 163 w 204"/>
                  <a:gd name="T35" fmla="*/ 53 h 422"/>
                  <a:gd name="T36" fmla="*/ 160 w 204"/>
                  <a:gd name="T37" fmla="*/ 47 h 422"/>
                  <a:gd name="T38" fmla="*/ 132 w 204"/>
                  <a:gd name="T39" fmla="*/ 37 h 422"/>
                  <a:gd name="T40" fmla="*/ 129 w 204"/>
                  <a:gd name="T41" fmla="*/ 15 h 422"/>
                  <a:gd name="T42" fmla="*/ 88 w 204"/>
                  <a:gd name="T43" fmla="*/ 0 h 422"/>
                  <a:gd name="T44" fmla="*/ 63 w 204"/>
                  <a:gd name="T45" fmla="*/ 12 h 422"/>
                  <a:gd name="T46" fmla="*/ 50 w 204"/>
                  <a:gd name="T47" fmla="*/ 19 h 422"/>
                  <a:gd name="T48" fmla="*/ 38 w 204"/>
                  <a:gd name="T49" fmla="*/ 12 h 422"/>
                  <a:gd name="T50" fmla="*/ 22 w 204"/>
                  <a:gd name="T51" fmla="*/ 19 h 422"/>
                  <a:gd name="T52" fmla="*/ 13 w 204"/>
                  <a:gd name="T53" fmla="*/ 12 h 422"/>
                  <a:gd name="T54" fmla="*/ 4 w 204"/>
                  <a:gd name="T55" fmla="*/ 22 h 422"/>
                  <a:gd name="T56" fmla="*/ 22 w 204"/>
                  <a:gd name="T57" fmla="*/ 56 h 422"/>
                  <a:gd name="T58" fmla="*/ 41 w 204"/>
                  <a:gd name="T59" fmla="*/ 69 h 422"/>
                  <a:gd name="T60" fmla="*/ 66 w 204"/>
                  <a:gd name="T61" fmla="*/ 78 h 422"/>
                  <a:gd name="T62" fmla="*/ 72 w 204"/>
                  <a:gd name="T63" fmla="*/ 87 h 422"/>
                  <a:gd name="T64" fmla="*/ 69 w 204"/>
                  <a:gd name="T65" fmla="*/ 103 h 422"/>
                  <a:gd name="T66" fmla="*/ 54 w 204"/>
                  <a:gd name="T67" fmla="*/ 106 h 422"/>
                  <a:gd name="T68" fmla="*/ 85 w 204"/>
                  <a:gd name="T69" fmla="*/ 134 h 422"/>
                  <a:gd name="T70" fmla="*/ 97 w 204"/>
                  <a:gd name="T71" fmla="*/ 156 h 422"/>
                  <a:gd name="T72" fmla="*/ 119 w 204"/>
                  <a:gd name="T73" fmla="*/ 175 h 422"/>
                  <a:gd name="T74" fmla="*/ 122 w 204"/>
                  <a:gd name="T75" fmla="*/ 187 h 422"/>
                  <a:gd name="T76" fmla="*/ 141 w 204"/>
                  <a:gd name="T77" fmla="*/ 203 h 422"/>
                  <a:gd name="T78" fmla="*/ 154 w 204"/>
                  <a:gd name="T79" fmla="*/ 284 h 422"/>
                  <a:gd name="T80" fmla="*/ 144 w 204"/>
                  <a:gd name="T81" fmla="*/ 319 h 422"/>
                  <a:gd name="T82" fmla="*/ 122 w 204"/>
                  <a:gd name="T83" fmla="*/ 328 h 422"/>
                  <a:gd name="T84" fmla="*/ 107 w 204"/>
                  <a:gd name="T85" fmla="*/ 344 h 422"/>
                  <a:gd name="T86" fmla="*/ 94 w 204"/>
                  <a:gd name="T87" fmla="*/ 359 h 422"/>
                  <a:gd name="T88" fmla="*/ 82 w 204"/>
                  <a:gd name="T89" fmla="*/ 359 h 422"/>
                  <a:gd name="T90" fmla="*/ 66 w 204"/>
                  <a:gd name="T91" fmla="*/ 369 h 422"/>
                  <a:gd name="T92" fmla="*/ 85 w 204"/>
                  <a:gd name="T93" fmla="*/ 381 h 422"/>
                  <a:gd name="T94" fmla="*/ 82 w 204"/>
                  <a:gd name="T95" fmla="*/ 419 h 422"/>
                  <a:gd name="T96" fmla="*/ 85 w 204"/>
                  <a:gd name="T97" fmla="*/ 422 h 422"/>
                  <a:gd name="T98" fmla="*/ 113 w 204"/>
                  <a:gd name="T99" fmla="*/ 400 h 4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4"/>
                  <a:gd name="T151" fmla="*/ 0 h 422"/>
                  <a:gd name="T152" fmla="*/ 204 w 204"/>
                  <a:gd name="T153" fmla="*/ 422 h 4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4" h="422">
                    <a:moveTo>
                      <a:pt x="119" y="394"/>
                    </a:moveTo>
                    <a:lnTo>
                      <a:pt x="122" y="394"/>
                    </a:lnTo>
                    <a:lnTo>
                      <a:pt x="126" y="391"/>
                    </a:lnTo>
                    <a:lnTo>
                      <a:pt x="122" y="384"/>
                    </a:lnTo>
                    <a:lnTo>
                      <a:pt x="122" y="381"/>
                    </a:lnTo>
                    <a:lnTo>
                      <a:pt x="126" y="384"/>
                    </a:lnTo>
                    <a:lnTo>
                      <a:pt x="129" y="381"/>
                    </a:lnTo>
                    <a:lnTo>
                      <a:pt x="129" y="375"/>
                    </a:lnTo>
                    <a:lnTo>
                      <a:pt x="132" y="372"/>
                    </a:lnTo>
                    <a:lnTo>
                      <a:pt x="138" y="369"/>
                    </a:lnTo>
                    <a:lnTo>
                      <a:pt x="141" y="372"/>
                    </a:lnTo>
                    <a:lnTo>
                      <a:pt x="147" y="372"/>
                    </a:lnTo>
                    <a:lnTo>
                      <a:pt x="166" y="363"/>
                    </a:lnTo>
                    <a:lnTo>
                      <a:pt x="169" y="356"/>
                    </a:lnTo>
                    <a:lnTo>
                      <a:pt x="185" y="350"/>
                    </a:lnTo>
                    <a:lnTo>
                      <a:pt x="188" y="347"/>
                    </a:lnTo>
                    <a:lnTo>
                      <a:pt x="194" y="344"/>
                    </a:lnTo>
                    <a:lnTo>
                      <a:pt x="194" y="338"/>
                    </a:lnTo>
                    <a:lnTo>
                      <a:pt x="197" y="334"/>
                    </a:lnTo>
                    <a:lnTo>
                      <a:pt x="197" y="331"/>
                    </a:lnTo>
                    <a:lnTo>
                      <a:pt x="197" y="328"/>
                    </a:lnTo>
                    <a:lnTo>
                      <a:pt x="201" y="328"/>
                    </a:lnTo>
                    <a:lnTo>
                      <a:pt x="197" y="316"/>
                    </a:lnTo>
                    <a:lnTo>
                      <a:pt x="197" y="313"/>
                    </a:lnTo>
                    <a:lnTo>
                      <a:pt x="201" y="316"/>
                    </a:lnTo>
                    <a:lnTo>
                      <a:pt x="201" y="309"/>
                    </a:lnTo>
                    <a:lnTo>
                      <a:pt x="201" y="306"/>
                    </a:lnTo>
                    <a:lnTo>
                      <a:pt x="204" y="306"/>
                    </a:lnTo>
                    <a:lnTo>
                      <a:pt x="204" y="309"/>
                    </a:lnTo>
                    <a:lnTo>
                      <a:pt x="204" y="297"/>
                    </a:lnTo>
                    <a:lnTo>
                      <a:pt x="201" y="297"/>
                    </a:lnTo>
                    <a:lnTo>
                      <a:pt x="188" y="231"/>
                    </a:lnTo>
                    <a:lnTo>
                      <a:pt x="172" y="216"/>
                    </a:lnTo>
                    <a:lnTo>
                      <a:pt x="172" y="206"/>
                    </a:lnTo>
                    <a:lnTo>
                      <a:pt x="172" y="209"/>
                    </a:lnTo>
                    <a:lnTo>
                      <a:pt x="169" y="209"/>
                    </a:lnTo>
                    <a:lnTo>
                      <a:pt x="169" y="206"/>
                    </a:lnTo>
                    <a:lnTo>
                      <a:pt x="166" y="203"/>
                    </a:lnTo>
                    <a:lnTo>
                      <a:pt x="157" y="200"/>
                    </a:lnTo>
                    <a:lnTo>
                      <a:pt x="122" y="162"/>
                    </a:lnTo>
                    <a:lnTo>
                      <a:pt x="119" y="150"/>
                    </a:lnTo>
                    <a:lnTo>
                      <a:pt x="101" y="137"/>
                    </a:lnTo>
                    <a:lnTo>
                      <a:pt x="101" y="131"/>
                    </a:lnTo>
                    <a:lnTo>
                      <a:pt x="110" y="97"/>
                    </a:lnTo>
                    <a:lnTo>
                      <a:pt x="126" y="84"/>
                    </a:lnTo>
                    <a:lnTo>
                      <a:pt x="126" y="75"/>
                    </a:lnTo>
                    <a:lnTo>
                      <a:pt x="132" y="69"/>
                    </a:lnTo>
                    <a:lnTo>
                      <a:pt x="147" y="62"/>
                    </a:lnTo>
                    <a:lnTo>
                      <a:pt x="147" y="56"/>
                    </a:lnTo>
                    <a:lnTo>
                      <a:pt x="157" y="53"/>
                    </a:lnTo>
                    <a:lnTo>
                      <a:pt x="163" y="53"/>
                    </a:lnTo>
                    <a:lnTo>
                      <a:pt x="163" y="50"/>
                    </a:lnTo>
                    <a:lnTo>
                      <a:pt x="160" y="47"/>
                    </a:lnTo>
                    <a:lnTo>
                      <a:pt x="144" y="47"/>
                    </a:lnTo>
                    <a:lnTo>
                      <a:pt x="144" y="44"/>
                    </a:lnTo>
                    <a:lnTo>
                      <a:pt x="132" y="37"/>
                    </a:lnTo>
                    <a:lnTo>
                      <a:pt x="129" y="31"/>
                    </a:lnTo>
                    <a:lnTo>
                      <a:pt x="126" y="25"/>
                    </a:lnTo>
                    <a:lnTo>
                      <a:pt x="129" y="15"/>
                    </a:lnTo>
                    <a:lnTo>
                      <a:pt x="126" y="12"/>
                    </a:lnTo>
                    <a:lnTo>
                      <a:pt x="110" y="9"/>
                    </a:lnTo>
                    <a:lnTo>
                      <a:pt x="88" y="0"/>
                    </a:lnTo>
                    <a:lnTo>
                      <a:pt x="85" y="0"/>
                    </a:lnTo>
                    <a:lnTo>
                      <a:pt x="72" y="9"/>
                    </a:lnTo>
                    <a:lnTo>
                      <a:pt x="63" y="12"/>
                    </a:lnTo>
                    <a:lnTo>
                      <a:pt x="60" y="12"/>
                    </a:lnTo>
                    <a:lnTo>
                      <a:pt x="54" y="15"/>
                    </a:lnTo>
                    <a:lnTo>
                      <a:pt x="50" y="19"/>
                    </a:lnTo>
                    <a:lnTo>
                      <a:pt x="47" y="15"/>
                    </a:lnTo>
                    <a:lnTo>
                      <a:pt x="41" y="15"/>
                    </a:lnTo>
                    <a:lnTo>
                      <a:pt x="38" y="12"/>
                    </a:lnTo>
                    <a:lnTo>
                      <a:pt x="35" y="15"/>
                    </a:lnTo>
                    <a:lnTo>
                      <a:pt x="25" y="19"/>
                    </a:lnTo>
                    <a:lnTo>
                      <a:pt x="22" y="19"/>
                    </a:lnTo>
                    <a:lnTo>
                      <a:pt x="19" y="15"/>
                    </a:lnTo>
                    <a:lnTo>
                      <a:pt x="13" y="15"/>
                    </a:lnTo>
                    <a:lnTo>
                      <a:pt x="13" y="12"/>
                    </a:lnTo>
                    <a:lnTo>
                      <a:pt x="10" y="12"/>
                    </a:lnTo>
                    <a:lnTo>
                      <a:pt x="4" y="22"/>
                    </a:lnTo>
                    <a:lnTo>
                      <a:pt x="0" y="22"/>
                    </a:lnTo>
                    <a:lnTo>
                      <a:pt x="22" y="50"/>
                    </a:lnTo>
                    <a:lnTo>
                      <a:pt x="22" y="56"/>
                    </a:lnTo>
                    <a:lnTo>
                      <a:pt x="22" y="59"/>
                    </a:lnTo>
                    <a:lnTo>
                      <a:pt x="32" y="69"/>
                    </a:lnTo>
                    <a:lnTo>
                      <a:pt x="41" y="69"/>
                    </a:lnTo>
                    <a:lnTo>
                      <a:pt x="50" y="65"/>
                    </a:lnTo>
                    <a:lnTo>
                      <a:pt x="60" y="69"/>
                    </a:lnTo>
                    <a:lnTo>
                      <a:pt x="66" y="78"/>
                    </a:lnTo>
                    <a:lnTo>
                      <a:pt x="66" y="81"/>
                    </a:lnTo>
                    <a:lnTo>
                      <a:pt x="72" y="84"/>
                    </a:lnTo>
                    <a:lnTo>
                      <a:pt x="72" y="87"/>
                    </a:lnTo>
                    <a:lnTo>
                      <a:pt x="76" y="91"/>
                    </a:lnTo>
                    <a:lnTo>
                      <a:pt x="76" y="97"/>
                    </a:lnTo>
                    <a:lnTo>
                      <a:pt x="69" y="103"/>
                    </a:lnTo>
                    <a:lnTo>
                      <a:pt x="60" y="103"/>
                    </a:lnTo>
                    <a:lnTo>
                      <a:pt x="57" y="103"/>
                    </a:lnTo>
                    <a:lnTo>
                      <a:pt x="54" y="106"/>
                    </a:lnTo>
                    <a:lnTo>
                      <a:pt x="50" y="112"/>
                    </a:lnTo>
                    <a:lnTo>
                      <a:pt x="54" y="116"/>
                    </a:lnTo>
                    <a:lnTo>
                      <a:pt x="85" y="134"/>
                    </a:lnTo>
                    <a:lnTo>
                      <a:pt x="85" y="141"/>
                    </a:lnTo>
                    <a:lnTo>
                      <a:pt x="97" y="153"/>
                    </a:lnTo>
                    <a:lnTo>
                      <a:pt x="97" y="156"/>
                    </a:lnTo>
                    <a:lnTo>
                      <a:pt x="107" y="166"/>
                    </a:lnTo>
                    <a:lnTo>
                      <a:pt x="110" y="169"/>
                    </a:lnTo>
                    <a:lnTo>
                      <a:pt x="119" y="175"/>
                    </a:lnTo>
                    <a:lnTo>
                      <a:pt x="122" y="187"/>
                    </a:lnTo>
                    <a:lnTo>
                      <a:pt x="126" y="194"/>
                    </a:lnTo>
                    <a:lnTo>
                      <a:pt x="129" y="194"/>
                    </a:lnTo>
                    <a:lnTo>
                      <a:pt x="141" y="203"/>
                    </a:lnTo>
                    <a:lnTo>
                      <a:pt x="151" y="228"/>
                    </a:lnTo>
                    <a:lnTo>
                      <a:pt x="151" y="275"/>
                    </a:lnTo>
                    <a:lnTo>
                      <a:pt x="154" y="284"/>
                    </a:lnTo>
                    <a:lnTo>
                      <a:pt x="154" y="316"/>
                    </a:lnTo>
                    <a:lnTo>
                      <a:pt x="151" y="319"/>
                    </a:lnTo>
                    <a:lnTo>
                      <a:pt x="144" y="319"/>
                    </a:lnTo>
                    <a:lnTo>
                      <a:pt x="135" y="325"/>
                    </a:lnTo>
                    <a:lnTo>
                      <a:pt x="132" y="325"/>
                    </a:lnTo>
                    <a:lnTo>
                      <a:pt x="122" y="328"/>
                    </a:lnTo>
                    <a:lnTo>
                      <a:pt x="122" y="334"/>
                    </a:lnTo>
                    <a:lnTo>
                      <a:pt x="107" y="334"/>
                    </a:lnTo>
                    <a:lnTo>
                      <a:pt x="107" y="344"/>
                    </a:lnTo>
                    <a:lnTo>
                      <a:pt x="107" y="350"/>
                    </a:lnTo>
                    <a:lnTo>
                      <a:pt x="101" y="353"/>
                    </a:lnTo>
                    <a:lnTo>
                      <a:pt x="94" y="359"/>
                    </a:lnTo>
                    <a:lnTo>
                      <a:pt x="88" y="359"/>
                    </a:lnTo>
                    <a:lnTo>
                      <a:pt x="85" y="359"/>
                    </a:lnTo>
                    <a:lnTo>
                      <a:pt x="82" y="359"/>
                    </a:lnTo>
                    <a:lnTo>
                      <a:pt x="82" y="363"/>
                    </a:lnTo>
                    <a:lnTo>
                      <a:pt x="79" y="366"/>
                    </a:lnTo>
                    <a:lnTo>
                      <a:pt x="66" y="369"/>
                    </a:lnTo>
                    <a:lnTo>
                      <a:pt x="69" y="375"/>
                    </a:lnTo>
                    <a:lnTo>
                      <a:pt x="79" y="378"/>
                    </a:lnTo>
                    <a:lnTo>
                      <a:pt x="85" y="381"/>
                    </a:lnTo>
                    <a:lnTo>
                      <a:pt x="79" y="391"/>
                    </a:lnTo>
                    <a:lnTo>
                      <a:pt x="76" y="406"/>
                    </a:lnTo>
                    <a:lnTo>
                      <a:pt x="82" y="419"/>
                    </a:lnTo>
                    <a:lnTo>
                      <a:pt x="79" y="419"/>
                    </a:lnTo>
                    <a:lnTo>
                      <a:pt x="79" y="422"/>
                    </a:lnTo>
                    <a:lnTo>
                      <a:pt x="85" y="422"/>
                    </a:lnTo>
                    <a:lnTo>
                      <a:pt x="101" y="406"/>
                    </a:lnTo>
                    <a:lnTo>
                      <a:pt x="113" y="400"/>
                    </a:lnTo>
                    <a:lnTo>
                      <a:pt x="113" y="394"/>
                    </a:lnTo>
                    <a:lnTo>
                      <a:pt x="119" y="394"/>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1" name="Freeform 660">
                <a:extLst>
                  <a:ext uri="{FF2B5EF4-FFF2-40B4-BE49-F238E27FC236}">
                    <a16:creationId xmlns:a16="http://schemas.microsoft.com/office/drawing/2014/main" id="{8852C1EC-013E-4A01-AC01-612CD8F1F6C9}"/>
                  </a:ext>
                </a:extLst>
              </p:cNvPr>
              <p:cNvSpPr>
                <a:spLocks/>
              </p:cNvSpPr>
              <p:nvPr/>
            </p:nvSpPr>
            <p:spPr bwMode="auto">
              <a:xfrm>
                <a:off x="2608" y="813"/>
                <a:ext cx="885" cy="435"/>
              </a:xfrm>
              <a:custGeom>
                <a:avLst/>
                <a:gdLst>
                  <a:gd name="T0" fmla="*/ 6 w 885"/>
                  <a:gd name="T1" fmla="*/ 128 h 435"/>
                  <a:gd name="T2" fmla="*/ 31 w 885"/>
                  <a:gd name="T3" fmla="*/ 113 h 435"/>
                  <a:gd name="T4" fmla="*/ 125 w 885"/>
                  <a:gd name="T5" fmla="*/ 69 h 435"/>
                  <a:gd name="T6" fmla="*/ 150 w 885"/>
                  <a:gd name="T7" fmla="*/ 78 h 435"/>
                  <a:gd name="T8" fmla="*/ 178 w 885"/>
                  <a:gd name="T9" fmla="*/ 78 h 435"/>
                  <a:gd name="T10" fmla="*/ 207 w 885"/>
                  <a:gd name="T11" fmla="*/ 97 h 435"/>
                  <a:gd name="T12" fmla="*/ 238 w 885"/>
                  <a:gd name="T13" fmla="*/ 97 h 435"/>
                  <a:gd name="T14" fmla="*/ 285 w 885"/>
                  <a:gd name="T15" fmla="*/ 91 h 435"/>
                  <a:gd name="T16" fmla="*/ 285 w 885"/>
                  <a:gd name="T17" fmla="*/ 75 h 435"/>
                  <a:gd name="T18" fmla="*/ 288 w 885"/>
                  <a:gd name="T19" fmla="*/ 60 h 435"/>
                  <a:gd name="T20" fmla="*/ 282 w 885"/>
                  <a:gd name="T21" fmla="*/ 41 h 435"/>
                  <a:gd name="T22" fmla="*/ 313 w 885"/>
                  <a:gd name="T23" fmla="*/ 0 h 435"/>
                  <a:gd name="T24" fmla="*/ 329 w 885"/>
                  <a:gd name="T25" fmla="*/ 3 h 435"/>
                  <a:gd name="T26" fmla="*/ 357 w 885"/>
                  <a:gd name="T27" fmla="*/ 13 h 435"/>
                  <a:gd name="T28" fmla="*/ 394 w 885"/>
                  <a:gd name="T29" fmla="*/ 28 h 435"/>
                  <a:gd name="T30" fmla="*/ 404 w 885"/>
                  <a:gd name="T31" fmla="*/ 63 h 435"/>
                  <a:gd name="T32" fmla="*/ 425 w 885"/>
                  <a:gd name="T33" fmla="*/ 78 h 435"/>
                  <a:gd name="T34" fmla="*/ 457 w 885"/>
                  <a:gd name="T35" fmla="*/ 81 h 435"/>
                  <a:gd name="T36" fmla="*/ 522 w 885"/>
                  <a:gd name="T37" fmla="*/ 81 h 435"/>
                  <a:gd name="T38" fmla="*/ 529 w 885"/>
                  <a:gd name="T39" fmla="*/ 85 h 435"/>
                  <a:gd name="T40" fmla="*/ 563 w 885"/>
                  <a:gd name="T41" fmla="*/ 103 h 435"/>
                  <a:gd name="T42" fmla="*/ 585 w 885"/>
                  <a:gd name="T43" fmla="*/ 122 h 435"/>
                  <a:gd name="T44" fmla="*/ 644 w 885"/>
                  <a:gd name="T45" fmla="*/ 132 h 435"/>
                  <a:gd name="T46" fmla="*/ 735 w 885"/>
                  <a:gd name="T47" fmla="*/ 91 h 435"/>
                  <a:gd name="T48" fmla="*/ 760 w 885"/>
                  <a:gd name="T49" fmla="*/ 91 h 435"/>
                  <a:gd name="T50" fmla="*/ 782 w 885"/>
                  <a:gd name="T51" fmla="*/ 100 h 435"/>
                  <a:gd name="T52" fmla="*/ 798 w 885"/>
                  <a:gd name="T53" fmla="*/ 97 h 435"/>
                  <a:gd name="T54" fmla="*/ 801 w 885"/>
                  <a:gd name="T55" fmla="*/ 100 h 435"/>
                  <a:gd name="T56" fmla="*/ 779 w 885"/>
                  <a:gd name="T57" fmla="*/ 132 h 435"/>
                  <a:gd name="T58" fmla="*/ 776 w 885"/>
                  <a:gd name="T59" fmla="*/ 166 h 435"/>
                  <a:gd name="T60" fmla="*/ 782 w 885"/>
                  <a:gd name="T61" fmla="*/ 194 h 435"/>
                  <a:gd name="T62" fmla="*/ 829 w 885"/>
                  <a:gd name="T63" fmla="*/ 194 h 435"/>
                  <a:gd name="T64" fmla="*/ 860 w 885"/>
                  <a:gd name="T65" fmla="*/ 194 h 435"/>
                  <a:gd name="T66" fmla="*/ 879 w 885"/>
                  <a:gd name="T67" fmla="*/ 213 h 435"/>
                  <a:gd name="T68" fmla="*/ 885 w 885"/>
                  <a:gd name="T69" fmla="*/ 228 h 435"/>
                  <a:gd name="T70" fmla="*/ 882 w 885"/>
                  <a:gd name="T71" fmla="*/ 238 h 435"/>
                  <a:gd name="T72" fmla="*/ 813 w 885"/>
                  <a:gd name="T73" fmla="*/ 238 h 435"/>
                  <a:gd name="T74" fmla="*/ 766 w 885"/>
                  <a:gd name="T75" fmla="*/ 282 h 435"/>
                  <a:gd name="T76" fmla="*/ 735 w 885"/>
                  <a:gd name="T77" fmla="*/ 304 h 435"/>
                  <a:gd name="T78" fmla="*/ 701 w 885"/>
                  <a:gd name="T79" fmla="*/ 310 h 435"/>
                  <a:gd name="T80" fmla="*/ 688 w 885"/>
                  <a:gd name="T81" fmla="*/ 300 h 435"/>
                  <a:gd name="T82" fmla="*/ 666 w 885"/>
                  <a:gd name="T83" fmla="*/ 322 h 435"/>
                  <a:gd name="T84" fmla="*/ 676 w 885"/>
                  <a:gd name="T85" fmla="*/ 344 h 435"/>
                  <a:gd name="T86" fmla="*/ 648 w 885"/>
                  <a:gd name="T87" fmla="*/ 379 h 435"/>
                  <a:gd name="T88" fmla="*/ 610 w 885"/>
                  <a:gd name="T89" fmla="*/ 404 h 435"/>
                  <a:gd name="T90" fmla="*/ 591 w 885"/>
                  <a:gd name="T91" fmla="*/ 404 h 435"/>
                  <a:gd name="T92" fmla="*/ 569 w 885"/>
                  <a:gd name="T93" fmla="*/ 404 h 435"/>
                  <a:gd name="T94" fmla="*/ 522 w 885"/>
                  <a:gd name="T95" fmla="*/ 413 h 435"/>
                  <a:gd name="T96" fmla="*/ 491 w 885"/>
                  <a:gd name="T97" fmla="*/ 425 h 435"/>
                  <a:gd name="T98" fmla="*/ 476 w 885"/>
                  <a:gd name="T99" fmla="*/ 435 h 435"/>
                  <a:gd name="T100" fmla="*/ 463 w 885"/>
                  <a:gd name="T101" fmla="*/ 429 h 435"/>
                  <a:gd name="T102" fmla="*/ 385 w 885"/>
                  <a:gd name="T103" fmla="*/ 394 h 435"/>
                  <a:gd name="T104" fmla="*/ 260 w 885"/>
                  <a:gd name="T105" fmla="*/ 391 h 435"/>
                  <a:gd name="T106" fmla="*/ 210 w 885"/>
                  <a:gd name="T107" fmla="*/ 329 h 435"/>
                  <a:gd name="T108" fmla="*/ 144 w 885"/>
                  <a:gd name="T109" fmla="*/ 300 h 435"/>
                  <a:gd name="T110" fmla="*/ 85 w 885"/>
                  <a:gd name="T111" fmla="*/ 294 h 435"/>
                  <a:gd name="T112" fmla="*/ 81 w 885"/>
                  <a:gd name="T113" fmla="*/ 282 h 435"/>
                  <a:gd name="T114" fmla="*/ 78 w 885"/>
                  <a:gd name="T115" fmla="*/ 219 h 435"/>
                  <a:gd name="T116" fmla="*/ 53 w 885"/>
                  <a:gd name="T117" fmla="*/ 188 h 435"/>
                  <a:gd name="T118" fmla="*/ 41 w 885"/>
                  <a:gd name="T119" fmla="*/ 182 h 435"/>
                  <a:gd name="T120" fmla="*/ 28 w 885"/>
                  <a:gd name="T121" fmla="*/ 182 h 435"/>
                  <a:gd name="T122" fmla="*/ 6 w 885"/>
                  <a:gd name="T123" fmla="*/ 160 h 435"/>
                  <a:gd name="T124" fmla="*/ 0 w 885"/>
                  <a:gd name="T125" fmla="*/ 141 h 4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5"/>
                  <a:gd name="T190" fmla="*/ 0 h 435"/>
                  <a:gd name="T191" fmla="*/ 885 w 885"/>
                  <a:gd name="T192" fmla="*/ 435 h 43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5" h="435">
                    <a:moveTo>
                      <a:pt x="0" y="141"/>
                    </a:moveTo>
                    <a:lnTo>
                      <a:pt x="6" y="128"/>
                    </a:lnTo>
                    <a:lnTo>
                      <a:pt x="16" y="119"/>
                    </a:lnTo>
                    <a:lnTo>
                      <a:pt x="31" y="113"/>
                    </a:lnTo>
                    <a:lnTo>
                      <a:pt x="78" y="81"/>
                    </a:lnTo>
                    <a:lnTo>
                      <a:pt x="125" y="69"/>
                    </a:lnTo>
                    <a:lnTo>
                      <a:pt x="144" y="72"/>
                    </a:lnTo>
                    <a:lnTo>
                      <a:pt x="150" y="78"/>
                    </a:lnTo>
                    <a:lnTo>
                      <a:pt x="169" y="75"/>
                    </a:lnTo>
                    <a:lnTo>
                      <a:pt x="178" y="78"/>
                    </a:lnTo>
                    <a:lnTo>
                      <a:pt x="197" y="97"/>
                    </a:lnTo>
                    <a:lnTo>
                      <a:pt x="207" y="97"/>
                    </a:lnTo>
                    <a:lnTo>
                      <a:pt x="232" y="94"/>
                    </a:lnTo>
                    <a:lnTo>
                      <a:pt x="238" y="97"/>
                    </a:lnTo>
                    <a:lnTo>
                      <a:pt x="278" y="94"/>
                    </a:lnTo>
                    <a:lnTo>
                      <a:pt x="285" y="91"/>
                    </a:lnTo>
                    <a:lnTo>
                      <a:pt x="282" y="81"/>
                    </a:lnTo>
                    <a:lnTo>
                      <a:pt x="285" y="75"/>
                    </a:lnTo>
                    <a:lnTo>
                      <a:pt x="288" y="66"/>
                    </a:lnTo>
                    <a:lnTo>
                      <a:pt x="288" y="60"/>
                    </a:lnTo>
                    <a:lnTo>
                      <a:pt x="282" y="50"/>
                    </a:lnTo>
                    <a:lnTo>
                      <a:pt x="282" y="41"/>
                    </a:lnTo>
                    <a:lnTo>
                      <a:pt x="282" y="31"/>
                    </a:lnTo>
                    <a:lnTo>
                      <a:pt x="313" y="0"/>
                    </a:lnTo>
                    <a:lnTo>
                      <a:pt x="319" y="0"/>
                    </a:lnTo>
                    <a:lnTo>
                      <a:pt x="329" y="3"/>
                    </a:lnTo>
                    <a:lnTo>
                      <a:pt x="338" y="10"/>
                    </a:lnTo>
                    <a:lnTo>
                      <a:pt x="357" y="13"/>
                    </a:lnTo>
                    <a:lnTo>
                      <a:pt x="363" y="22"/>
                    </a:lnTo>
                    <a:lnTo>
                      <a:pt x="394" y="28"/>
                    </a:lnTo>
                    <a:lnTo>
                      <a:pt x="400" y="38"/>
                    </a:lnTo>
                    <a:lnTo>
                      <a:pt x="404" y="63"/>
                    </a:lnTo>
                    <a:lnTo>
                      <a:pt x="425" y="78"/>
                    </a:lnTo>
                    <a:lnTo>
                      <a:pt x="441" y="85"/>
                    </a:lnTo>
                    <a:lnTo>
                      <a:pt x="457" y="81"/>
                    </a:lnTo>
                    <a:lnTo>
                      <a:pt x="482" y="69"/>
                    </a:lnTo>
                    <a:lnTo>
                      <a:pt x="522" y="81"/>
                    </a:lnTo>
                    <a:lnTo>
                      <a:pt x="529" y="85"/>
                    </a:lnTo>
                    <a:lnTo>
                      <a:pt x="541" y="94"/>
                    </a:lnTo>
                    <a:lnTo>
                      <a:pt x="563" y="103"/>
                    </a:lnTo>
                    <a:lnTo>
                      <a:pt x="572" y="113"/>
                    </a:lnTo>
                    <a:lnTo>
                      <a:pt x="585" y="122"/>
                    </a:lnTo>
                    <a:lnTo>
                      <a:pt x="635" y="125"/>
                    </a:lnTo>
                    <a:lnTo>
                      <a:pt x="644" y="132"/>
                    </a:lnTo>
                    <a:lnTo>
                      <a:pt x="704" y="116"/>
                    </a:lnTo>
                    <a:lnTo>
                      <a:pt x="735" y="91"/>
                    </a:lnTo>
                    <a:lnTo>
                      <a:pt x="748" y="88"/>
                    </a:lnTo>
                    <a:lnTo>
                      <a:pt x="760" y="91"/>
                    </a:lnTo>
                    <a:lnTo>
                      <a:pt x="769" y="100"/>
                    </a:lnTo>
                    <a:lnTo>
                      <a:pt x="782" y="100"/>
                    </a:lnTo>
                    <a:lnTo>
                      <a:pt x="788" y="100"/>
                    </a:lnTo>
                    <a:lnTo>
                      <a:pt x="798" y="97"/>
                    </a:lnTo>
                    <a:lnTo>
                      <a:pt x="801" y="97"/>
                    </a:lnTo>
                    <a:lnTo>
                      <a:pt x="801" y="100"/>
                    </a:lnTo>
                    <a:lnTo>
                      <a:pt x="795" y="103"/>
                    </a:lnTo>
                    <a:lnTo>
                      <a:pt x="779" y="132"/>
                    </a:lnTo>
                    <a:lnTo>
                      <a:pt x="779" y="157"/>
                    </a:lnTo>
                    <a:lnTo>
                      <a:pt x="776" y="166"/>
                    </a:lnTo>
                    <a:lnTo>
                      <a:pt x="776" y="188"/>
                    </a:lnTo>
                    <a:lnTo>
                      <a:pt x="782" y="194"/>
                    </a:lnTo>
                    <a:lnTo>
                      <a:pt x="801" y="200"/>
                    </a:lnTo>
                    <a:lnTo>
                      <a:pt x="829" y="194"/>
                    </a:lnTo>
                    <a:lnTo>
                      <a:pt x="851" y="178"/>
                    </a:lnTo>
                    <a:lnTo>
                      <a:pt x="860" y="194"/>
                    </a:lnTo>
                    <a:lnTo>
                      <a:pt x="876" y="203"/>
                    </a:lnTo>
                    <a:lnTo>
                      <a:pt x="879" y="213"/>
                    </a:lnTo>
                    <a:lnTo>
                      <a:pt x="879" y="222"/>
                    </a:lnTo>
                    <a:lnTo>
                      <a:pt x="885" y="228"/>
                    </a:lnTo>
                    <a:lnTo>
                      <a:pt x="885" y="235"/>
                    </a:lnTo>
                    <a:lnTo>
                      <a:pt x="882" y="238"/>
                    </a:lnTo>
                    <a:lnTo>
                      <a:pt x="863" y="232"/>
                    </a:lnTo>
                    <a:lnTo>
                      <a:pt x="813" y="238"/>
                    </a:lnTo>
                    <a:lnTo>
                      <a:pt x="779" y="275"/>
                    </a:lnTo>
                    <a:lnTo>
                      <a:pt x="766" y="282"/>
                    </a:lnTo>
                    <a:lnTo>
                      <a:pt x="754" y="282"/>
                    </a:lnTo>
                    <a:lnTo>
                      <a:pt x="735" y="304"/>
                    </a:lnTo>
                    <a:lnTo>
                      <a:pt x="719" y="313"/>
                    </a:lnTo>
                    <a:lnTo>
                      <a:pt x="701" y="310"/>
                    </a:lnTo>
                    <a:lnTo>
                      <a:pt x="694" y="304"/>
                    </a:lnTo>
                    <a:lnTo>
                      <a:pt x="688" y="300"/>
                    </a:lnTo>
                    <a:lnTo>
                      <a:pt x="676" y="304"/>
                    </a:lnTo>
                    <a:lnTo>
                      <a:pt x="666" y="322"/>
                    </a:lnTo>
                    <a:lnTo>
                      <a:pt x="663" y="329"/>
                    </a:lnTo>
                    <a:lnTo>
                      <a:pt x="676" y="344"/>
                    </a:lnTo>
                    <a:lnTo>
                      <a:pt x="676" y="350"/>
                    </a:lnTo>
                    <a:lnTo>
                      <a:pt x="648" y="379"/>
                    </a:lnTo>
                    <a:lnTo>
                      <a:pt x="641" y="385"/>
                    </a:lnTo>
                    <a:lnTo>
                      <a:pt x="610" y="404"/>
                    </a:lnTo>
                    <a:lnTo>
                      <a:pt x="594" y="404"/>
                    </a:lnTo>
                    <a:lnTo>
                      <a:pt x="591" y="404"/>
                    </a:lnTo>
                    <a:lnTo>
                      <a:pt x="579" y="400"/>
                    </a:lnTo>
                    <a:lnTo>
                      <a:pt x="569" y="404"/>
                    </a:lnTo>
                    <a:lnTo>
                      <a:pt x="557" y="404"/>
                    </a:lnTo>
                    <a:lnTo>
                      <a:pt x="522" y="413"/>
                    </a:lnTo>
                    <a:lnTo>
                      <a:pt x="519" y="416"/>
                    </a:lnTo>
                    <a:lnTo>
                      <a:pt x="491" y="425"/>
                    </a:lnTo>
                    <a:lnTo>
                      <a:pt x="482" y="432"/>
                    </a:lnTo>
                    <a:lnTo>
                      <a:pt x="476" y="435"/>
                    </a:lnTo>
                    <a:lnTo>
                      <a:pt x="469" y="432"/>
                    </a:lnTo>
                    <a:lnTo>
                      <a:pt x="463" y="429"/>
                    </a:lnTo>
                    <a:lnTo>
                      <a:pt x="397" y="407"/>
                    </a:lnTo>
                    <a:lnTo>
                      <a:pt x="385" y="394"/>
                    </a:lnTo>
                    <a:lnTo>
                      <a:pt x="354" y="385"/>
                    </a:lnTo>
                    <a:lnTo>
                      <a:pt x="260" y="391"/>
                    </a:lnTo>
                    <a:lnTo>
                      <a:pt x="250" y="388"/>
                    </a:lnTo>
                    <a:lnTo>
                      <a:pt x="210" y="329"/>
                    </a:lnTo>
                    <a:lnTo>
                      <a:pt x="203" y="329"/>
                    </a:lnTo>
                    <a:lnTo>
                      <a:pt x="144" y="300"/>
                    </a:lnTo>
                    <a:lnTo>
                      <a:pt x="131" y="304"/>
                    </a:lnTo>
                    <a:lnTo>
                      <a:pt x="85" y="294"/>
                    </a:lnTo>
                    <a:lnTo>
                      <a:pt x="78" y="291"/>
                    </a:lnTo>
                    <a:lnTo>
                      <a:pt x="81" y="282"/>
                    </a:lnTo>
                    <a:lnTo>
                      <a:pt x="85" y="272"/>
                    </a:lnTo>
                    <a:lnTo>
                      <a:pt x="78" y="219"/>
                    </a:lnTo>
                    <a:lnTo>
                      <a:pt x="63" y="191"/>
                    </a:lnTo>
                    <a:lnTo>
                      <a:pt x="53" y="188"/>
                    </a:lnTo>
                    <a:lnTo>
                      <a:pt x="47" y="185"/>
                    </a:lnTo>
                    <a:lnTo>
                      <a:pt x="41" y="182"/>
                    </a:lnTo>
                    <a:lnTo>
                      <a:pt x="35" y="188"/>
                    </a:lnTo>
                    <a:lnTo>
                      <a:pt x="28" y="182"/>
                    </a:lnTo>
                    <a:lnTo>
                      <a:pt x="22" y="172"/>
                    </a:lnTo>
                    <a:lnTo>
                      <a:pt x="6" y="160"/>
                    </a:lnTo>
                    <a:lnTo>
                      <a:pt x="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2" name="Freeform 661">
                <a:extLst>
                  <a:ext uri="{FF2B5EF4-FFF2-40B4-BE49-F238E27FC236}">
                    <a16:creationId xmlns:a16="http://schemas.microsoft.com/office/drawing/2014/main" id="{F27209F5-56D8-45AC-A0D8-67AE932584A8}"/>
                  </a:ext>
                </a:extLst>
              </p:cNvPr>
              <p:cNvSpPr>
                <a:spLocks/>
              </p:cNvSpPr>
              <p:nvPr/>
            </p:nvSpPr>
            <p:spPr bwMode="auto">
              <a:xfrm>
                <a:off x="2608" y="813"/>
                <a:ext cx="885" cy="435"/>
              </a:xfrm>
              <a:custGeom>
                <a:avLst/>
                <a:gdLst>
                  <a:gd name="T0" fmla="*/ 6 w 885"/>
                  <a:gd name="T1" fmla="*/ 128 h 435"/>
                  <a:gd name="T2" fmla="*/ 31 w 885"/>
                  <a:gd name="T3" fmla="*/ 113 h 435"/>
                  <a:gd name="T4" fmla="*/ 125 w 885"/>
                  <a:gd name="T5" fmla="*/ 69 h 435"/>
                  <a:gd name="T6" fmla="*/ 150 w 885"/>
                  <a:gd name="T7" fmla="*/ 78 h 435"/>
                  <a:gd name="T8" fmla="*/ 178 w 885"/>
                  <a:gd name="T9" fmla="*/ 78 h 435"/>
                  <a:gd name="T10" fmla="*/ 207 w 885"/>
                  <a:gd name="T11" fmla="*/ 97 h 435"/>
                  <a:gd name="T12" fmla="*/ 238 w 885"/>
                  <a:gd name="T13" fmla="*/ 97 h 435"/>
                  <a:gd name="T14" fmla="*/ 285 w 885"/>
                  <a:gd name="T15" fmla="*/ 91 h 435"/>
                  <a:gd name="T16" fmla="*/ 285 w 885"/>
                  <a:gd name="T17" fmla="*/ 75 h 435"/>
                  <a:gd name="T18" fmla="*/ 288 w 885"/>
                  <a:gd name="T19" fmla="*/ 60 h 435"/>
                  <a:gd name="T20" fmla="*/ 282 w 885"/>
                  <a:gd name="T21" fmla="*/ 41 h 435"/>
                  <a:gd name="T22" fmla="*/ 313 w 885"/>
                  <a:gd name="T23" fmla="*/ 0 h 435"/>
                  <a:gd name="T24" fmla="*/ 329 w 885"/>
                  <a:gd name="T25" fmla="*/ 3 h 435"/>
                  <a:gd name="T26" fmla="*/ 357 w 885"/>
                  <a:gd name="T27" fmla="*/ 13 h 435"/>
                  <a:gd name="T28" fmla="*/ 394 w 885"/>
                  <a:gd name="T29" fmla="*/ 28 h 435"/>
                  <a:gd name="T30" fmla="*/ 404 w 885"/>
                  <a:gd name="T31" fmla="*/ 63 h 435"/>
                  <a:gd name="T32" fmla="*/ 425 w 885"/>
                  <a:gd name="T33" fmla="*/ 78 h 435"/>
                  <a:gd name="T34" fmla="*/ 457 w 885"/>
                  <a:gd name="T35" fmla="*/ 81 h 435"/>
                  <a:gd name="T36" fmla="*/ 522 w 885"/>
                  <a:gd name="T37" fmla="*/ 81 h 435"/>
                  <a:gd name="T38" fmla="*/ 529 w 885"/>
                  <a:gd name="T39" fmla="*/ 85 h 435"/>
                  <a:gd name="T40" fmla="*/ 563 w 885"/>
                  <a:gd name="T41" fmla="*/ 103 h 435"/>
                  <a:gd name="T42" fmla="*/ 585 w 885"/>
                  <a:gd name="T43" fmla="*/ 122 h 435"/>
                  <a:gd name="T44" fmla="*/ 644 w 885"/>
                  <a:gd name="T45" fmla="*/ 132 h 435"/>
                  <a:gd name="T46" fmla="*/ 735 w 885"/>
                  <a:gd name="T47" fmla="*/ 91 h 435"/>
                  <a:gd name="T48" fmla="*/ 760 w 885"/>
                  <a:gd name="T49" fmla="*/ 91 h 435"/>
                  <a:gd name="T50" fmla="*/ 782 w 885"/>
                  <a:gd name="T51" fmla="*/ 100 h 435"/>
                  <a:gd name="T52" fmla="*/ 798 w 885"/>
                  <a:gd name="T53" fmla="*/ 97 h 435"/>
                  <a:gd name="T54" fmla="*/ 801 w 885"/>
                  <a:gd name="T55" fmla="*/ 100 h 435"/>
                  <a:gd name="T56" fmla="*/ 779 w 885"/>
                  <a:gd name="T57" fmla="*/ 132 h 435"/>
                  <a:gd name="T58" fmla="*/ 776 w 885"/>
                  <a:gd name="T59" fmla="*/ 166 h 435"/>
                  <a:gd name="T60" fmla="*/ 782 w 885"/>
                  <a:gd name="T61" fmla="*/ 194 h 435"/>
                  <a:gd name="T62" fmla="*/ 829 w 885"/>
                  <a:gd name="T63" fmla="*/ 194 h 435"/>
                  <a:gd name="T64" fmla="*/ 860 w 885"/>
                  <a:gd name="T65" fmla="*/ 194 h 435"/>
                  <a:gd name="T66" fmla="*/ 879 w 885"/>
                  <a:gd name="T67" fmla="*/ 213 h 435"/>
                  <a:gd name="T68" fmla="*/ 885 w 885"/>
                  <a:gd name="T69" fmla="*/ 228 h 435"/>
                  <a:gd name="T70" fmla="*/ 882 w 885"/>
                  <a:gd name="T71" fmla="*/ 238 h 435"/>
                  <a:gd name="T72" fmla="*/ 813 w 885"/>
                  <a:gd name="T73" fmla="*/ 238 h 435"/>
                  <a:gd name="T74" fmla="*/ 766 w 885"/>
                  <a:gd name="T75" fmla="*/ 282 h 435"/>
                  <a:gd name="T76" fmla="*/ 735 w 885"/>
                  <a:gd name="T77" fmla="*/ 304 h 435"/>
                  <a:gd name="T78" fmla="*/ 701 w 885"/>
                  <a:gd name="T79" fmla="*/ 310 h 435"/>
                  <a:gd name="T80" fmla="*/ 688 w 885"/>
                  <a:gd name="T81" fmla="*/ 300 h 435"/>
                  <a:gd name="T82" fmla="*/ 666 w 885"/>
                  <a:gd name="T83" fmla="*/ 322 h 435"/>
                  <a:gd name="T84" fmla="*/ 676 w 885"/>
                  <a:gd name="T85" fmla="*/ 344 h 435"/>
                  <a:gd name="T86" fmla="*/ 648 w 885"/>
                  <a:gd name="T87" fmla="*/ 379 h 435"/>
                  <a:gd name="T88" fmla="*/ 610 w 885"/>
                  <a:gd name="T89" fmla="*/ 404 h 435"/>
                  <a:gd name="T90" fmla="*/ 591 w 885"/>
                  <a:gd name="T91" fmla="*/ 404 h 435"/>
                  <a:gd name="T92" fmla="*/ 569 w 885"/>
                  <a:gd name="T93" fmla="*/ 404 h 435"/>
                  <a:gd name="T94" fmla="*/ 522 w 885"/>
                  <a:gd name="T95" fmla="*/ 413 h 435"/>
                  <a:gd name="T96" fmla="*/ 491 w 885"/>
                  <a:gd name="T97" fmla="*/ 425 h 435"/>
                  <a:gd name="T98" fmla="*/ 476 w 885"/>
                  <a:gd name="T99" fmla="*/ 435 h 435"/>
                  <a:gd name="T100" fmla="*/ 463 w 885"/>
                  <a:gd name="T101" fmla="*/ 429 h 435"/>
                  <a:gd name="T102" fmla="*/ 385 w 885"/>
                  <a:gd name="T103" fmla="*/ 394 h 435"/>
                  <a:gd name="T104" fmla="*/ 260 w 885"/>
                  <a:gd name="T105" fmla="*/ 391 h 435"/>
                  <a:gd name="T106" fmla="*/ 210 w 885"/>
                  <a:gd name="T107" fmla="*/ 329 h 435"/>
                  <a:gd name="T108" fmla="*/ 144 w 885"/>
                  <a:gd name="T109" fmla="*/ 300 h 435"/>
                  <a:gd name="T110" fmla="*/ 85 w 885"/>
                  <a:gd name="T111" fmla="*/ 294 h 435"/>
                  <a:gd name="T112" fmla="*/ 81 w 885"/>
                  <a:gd name="T113" fmla="*/ 282 h 435"/>
                  <a:gd name="T114" fmla="*/ 78 w 885"/>
                  <a:gd name="T115" fmla="*/ 219 h 435"/>
                  <a:gd name="T116" fmla="*/ 53 w 885"/>
                  <a:gd name="T117" fmla="*/ 188 h 435"/>
                  <a:gd name="T118" fmla="*/ 41 w 885"/>
                  <a:gd name="T119" fmla="*/ 182 h 435"/>
                  <a:gd name="T120" fmla="*/ 28 w 885"/>
                  <a:gd name="T121" fmla="*/ 182 h 435"/>
                  <a:gd name="T122" fmla="*/ 6 w 885"/>
                  <a:gd name="T123" fmla="*/ 160 h 435"/>
                  <a:gd name="T124" fmla="*/ 0 w 885"/>
                  <a:gd name="T125" fmla="*/ 141 h 4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5"/>
                  <a:gd name="T190" fmla="*/ 0 h 435"/>
                  <a:gd name="T191" fmla="*/ 885 w 885"/>
                  <a:gd name="T192" fmla="*/ 435 h 43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5" h="435">
                    <a:moveTo>
                      <a:pt x="0" y="141"/>
                    </a:moveTo>
                    <a:lnTo>
                      <a:pt x="6" y="128"/>
                    </a:lnTo>
                    <a:lnTo>
                      <a:pt x="16" y="119"/>
                    </a:lnTo>
                    <a:lnTo>
                      <a:pt x="31" y="113"/>
                    </a:lnTo>
                    <a:lnTo>
                      <a:pt x="78" y="81"/>
                    </a:lnTo>
                    <a:lnTo>
                      <a:pt x="125" y="69"/>
                    </a:lnTo>
                    <a:lnTo>
                      <a:pt x="144" y="72"/>
                    </a:lnTo>
                    <a:lnTo>
                      <a:pt x="150" y="78"/>
                    </a:lnTo>
                    <a:lnTo>
                      <a:pt x="169" y="75"/>
                    </a:lnTo>
                    <a:lnTo>
                      <a:pt x="178" y="78"/>
                    </a:lnTo>
                    <a:lnTo>
                      <a:pt x="197" y="97"/>
                    </a:lnTo>
                    <a:lnTo>
                      <a:pt x="207" y="97"/>
                    </a:lnTo>
                    <a:lnTo>
                      <a:pt x="232" y="94"/>
                    </a:lnTo>
                    <a:lnTo>
                      <a:pt x="238" y="97"/>
                    </a:lnTo>
                    <a:lnTo>
                      <a:pt x="278" y="94"/>
                    </a:lnTo>
                    <a:lnTo>
                      <a:pt x="285" y="91"/>
                    </a:lnTo>
                    <a:lnTo>
                      <a:pt x="282" y="81"/>
                    </a:lnTo>
                    <a:lnTo>
                      <a:pt x="285" y="75"/>
                    </a:lnTo>
                    <a:lnTo>
                      <a:pt x="288" y="66"/>
                    </a:lnTo>
                    <a:lnTo>
                      <a:pt x="288" y="60"/>
                    </a:lnTo>
                    <a:lnTo>
                      <a:pt x="282" y="50"/>
                    </a:lnTo>
                    <a:lnTo>
                      <a:pt x="282" y="41"/>
                    </a:lnTo>
                    <a:lnTo>
                      <a:pt x="282" y="31"/>
                    </a:lnTo>
                    <a:lnTo>
                      <a:pt x="313" y="0"/>
                    </a:lnTo>
                    <a:lnTo>
                      <a:pt x="319" y="0"/>
                    </a:lnTo>
                    <a:lnTo>
                      <a:pt x="329" y="3"/>
                    </a:lnTo>
                    <a:lnTo>
                      <a:pt x="338" y="10"/>
                    </a:lnTo>
                    <a:lnTo>
                      <a:pt x="357" y="13"/>
                    </a:lnTo>
                    <a:lnTo>
                      <a:pt x="363" y="22"/>
                    </a:lnTo>
                    <a:lnTo>
                      <a:pt x="394" y="28"/>
                    </a:lnTo>
                    <a:lnTo>
                      <a:pt x="400" y="38"/>
                    </a:lnTo>
                    <a:lnTo>
                      <a:pt x="404" y="63"/>
                    </a:lnTo>
                    <a:lnTo>
                      <a:pt x="425" y="78"/>
                    </a:lnTo>
                    <a:lnTo>
                      <a:pt x="441" y="85"/>
                    </a:lnTo>
                    <a:lnTo>
                      <a:pt x="457" y="81"/>
                    </a:lnTo>
                    <a:lnTo>
                      <a:pt x="482" y="69"/>
                    </a:lnTo>
                    <a:lnTo>
                      <a:pt x="522" y="81"/>
                    </a:lnTo>
                    <a:lnTo>
                      <a:pt x="529" y="85"/>
                    </a:lnTo>
                    <a:lnTo>
                      <a:pt x="541" y="94"/>
                    </a:lnTo>
                    <a:lnTo>
                      <a:pt x="563" y="103"/>
                    </a:lnTo>
                    <a:lnTo>
                      <a:pt x="572" y="113"/>
                    </a:lnTo>
                    <a:lnTo>
                      <a:pt x="585" y="122"/>
                    </a:lnTo>
                    <a:lnTo>
                      <a:pt x="635" y="125"/>
                    </a:lnTo>
                    <a:lnTo>
                      <a:pt x="644" y="132"/>
                    </a:lnTo>
                    <a:lnTo>
                      <a:pt x="704" y="116"/>
                    </a:lnTo>
                    <a:lnTo>
                      <a:pt x="735" y="91"/>
                    </a:lnTo>
                    <a:lnTo>
                      <a:pt x="748" y="88"/>
                    </a:lnTo>
                    <a:lnTo>
                      <a:pt x="760" y="91"/>
                    </a:lnTo>
                    <a:lnTo>
                      <a:pt x="769" y="100"/>
                    </a:lnTo>
                    <a:lnTo>
                      <a:pt x="782" y="100"/>
                    </a:lnTo>
                    <a:lnTo>
                      <a:pt x="788" y="100"/>
                    </a:lnTo>
                    <a:lnTo>
                      <a:pt x="798" y="97"/>
                    </a:lnTo>
                    <a:lnTo>
                      <a:pt x="801" y="97"/>
                    </a:lnTo>
                    <a:lnTo>
                      <a:pt x="801" y="100"/>
                    </a:lnTo>
                    <a:lnTo>
                      <a:pt x="795" y="103"/>
                    </a:lnTo>
                    <a:lnTo>
                      <a:pt x="779" y="132"/>
                    </a:lnTo>
                    <a:lnTo>
                      <a:pt x="779" y="157"/>
                    </a:lnTo>
                    <a:lnTo>
                      <a:pt x="776" y="166"/>
                    </a:lnTo>
                    <a:lnTo>
                      <a:pt x="776" y="188"/>
                    </a:lnTo>
                    <a:lnTo>
                      <a:pt x="782" y="194"/>
                    </a:lnTo>
                    <a:lnTo>
                      <a:pt x="801" y="200"/>
                    </a:lnTo>
                    <a:lnTo>
                      <a:pt x="829" y="194"/>
                    </a:lnTo>
                    <a:lnTo>
                      <a:pt x="851" y="178"/>
                    </a:lnTo>
                    <a:lnTo>
                      <a:pt x="860" y="194"/>
                    </a:lnTo>
                    <a:lnTo>
                      <a:pt x="876" y="203"/>
                    </a:lnTo>
                    <a:lnTo>
                      <a:pt x="879" y="213"/>
                    </a:lnTo>
                    <a:lnTo>
                      <a:pt x="879" y="222"/>
                    </a:lnTo>
                    <a:lnTo>
                      <a:pt x="885" y="228"/>
                    </a:lnTo>
                    <a:lnTo>
                      <a:pt x="885" y="235"/>
                    </a:lnTo>
                    <a:lnTo>
                      <a:pt x="882" y="238"/>
                    </a:lnTo>
                    <a:lnTo>
                      <a:pt x="863" y="232"/>
                    </a:lnTo>
                    <a:lnTo>
                      <a:pt x="813" y="238"/>
                    </a:lnTo>
                    <a:lnTo>
                      <a:pt x="779" y="275"/>
                    </a:lnTo>
                    <a:lnTo>
                      <a:pt x="766" y="282"/>
                    </a:lnTo>
                    <a:lnTo>
                      <a:pt x="754" y="282"/>
                    </a:lnTo>
                    <a:lnTo>
                      <a:pt x="735" y="304"/>
                    </a:lnTo>
                    <a:lnTo>
                      <a:pt x="719" y="313"/>
                    </a:lnTo>
                    <a:lnTo>
                      <a:pt x="701" y="310"/>
                    </a:lnTo>
                    <a:lnTo>
                      <a:pt x="694" y="304"/>
                    </a:lnTo>
                    <a:lnTo>
                      <a:pt x="688" y="300"/>
                    </a:lnTo>
                    <a:lnTo>
                      <a:pt x="676" y="304"/>
                    </a:lnTo>
                    <a:lnTo>
                      <a:pt x="666" y="322"/>
                    </a:lnTo>
                    <a:lnTo>
                      <a:pt x="663" y="329"/>
                    </a:lnTo>
                    <a:lnTo>
                      <a:pt x="676" y="344"/>
                    </a:lnTo>
                    <a:lnTo>
                      <a:pt x="676" y="350"/>
                    </a:lnTo>
                    <a:lnTo>
                      <a:pt x="648" y="379"/>
                    </a:lnTo>
                    <a:lnTo>
                      <a:pt x="641" y="385"/>
                    </a:lnTo>
                    <a:lnTo>
                      <a:pt x="610" y="404"/>
                    </a:lnTo>
                    <a:lnTo>
                      <a:pt x="594" y="404"/>
                    </a:lnTo>
                    <a:lnTo>
                      <a:pt x="591" y="404"/>
                    </a:lnTo>
                    <a:lnTo>
                      <a:pt x="579" y="400"/>
                    </a:lnTo>
                    <a:lnTo>
                      <a:pt x="569" y="404"/>
                    </a:lnTo>
                    <a:lnTo>
                      <a:pt x="557" y="404"/>
                    </a:lnTo>
                    <a:lnTo>
                      <a:pt x="522" y="413"/>
                    </a:lnTo>
                    <a:lnTo>
                      <a:pt x="519" y="416"/>
                    </a:lnTo>
                    <a:lnTo>
                      <a:pt x="491" y="425"/>
                    </a:lnTo>
                    <a:lnTo>
                      <a:pt x="482" y="432"/>
                    </a:lnTo>
                    <a:lnTo>
                      <a:pt x="476" y="435"/>
                    </a:lnTo>
                    <a:lnTo>
                      <a:pt x="469" y="432"/>
                    </a:lnTo>
                    <a:lnTo>
                      <a:pt x="463" y="429"/>
                    </a:lnTo>
                    <a:lnTo>
                      <a:pt x="397" y="407"/>
                    </a:lnTo>
                    <a:lnTo>
                      <a:pt x="385" y="394"/>
                    </a:lnTo>
                    <a:lnTo>
                      <a:pt x="354" y="385"/>
                    </a:lnTo>
                    <a:lnTo>
                      <a:pt x="260" y="391"/>
                    </a:lnTo>
                    <a:lnTo>
                      <a:pt x="250" y="388"/>
                    </a:lnTo>
                    <a:lnTo>
                      <a:pt x="210" y="329"/>
                    </a:lnTo>
                    <a:lnTo>
                      <a:pt x="203" y="329"/>
                    </a:lnTo>
                    <a:lnTo>
                      <a:pt x="144" y="300"/>
                    </a:lnTo>
                    <a:lnTo>
                      <a:pt x="131" y="304"/>
                    </a:lnTo>
                    <a:lnTo>
                      <a:pt x="85" y="294"/>
                    </a:lnTo>
                    <a:lnTo>
                      <a:pt x="78" y="291"/>
                    </a:lnTo>
                    <a:lnTo>
                      <a:pt x="81" y="282"/>
                    </a:lnTo>
                    <a:lnTo>
                      <a:pt x="85" y="272"/>
                    </a:lnTo>
                    <a:lnTo>
                      <a:pt x="78" y="219"/>
                    </a:lnTo>
                    <a:lnTo>
                      <a:pt x="63" y="191"/>
                    </a:lnTo>
                    <a:lnTo>
                      <a:pt x="53" y="188"/>
                    </a:lnTo>
                    <a:lnTo>
                      <a:pt x="47" y="185"/>
                    </a:lnTo>
                    <a:lnTo>
                      <a:pt x="41" y="182"/>
                    </a:lnTo>
                    <a:lnTo>
                      <a:pt x="35" y="188"/>
                    </a:lnTo>
                    <a:lnTo>
                      <a:pt x="28" y="182"/>
                    </a:lnTo>
                    <a:lnTo>
                      <a:pt x="22" y="172"/>
                    </a:lnTo>
                    <a:lnTo>
                      <a:pt x="6" y="160"/>
                    </a:lnTo>
                    <a:lnTo>
                      <a:pt x="0" y="141"/>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3" name="Freeform 662">
                <a:extLst>
                  <a:ext uri="{FF2B5EF4-FFF2-40B4-BE49-F238E27FC236}">
                    <a16:creationId xmlns:a16="http://schemas.microsoft.com/office/drawing/2014/main" id="{BD7E521E-70B7-4388-B0AD-B62956EB4CCC}"/>
                  </a:ext>
                </a:extLst>
              </p:cNvPr>
              <p:cNvSpPr>
                <a:spLocks/>
              </p:cNvSpPr>
              <p:nvPr/>
            </p:nvSpPr>
            <p:spPr bwMode="auto">
              <a:xfrm>
                <a:off x="3015" y="2111"/>
                <a:ext cx="147" cy="119"/>
              </a:xfrm>
              <a:custGeom>
                <a:avLst/>
                <a:gdLst>
                  <a:gd name="T0" fmla="*/ 56 w 147"/>
                  <a:gd name="T1" fmla="*/ 119 h 119"/>
                  <a:gd name="T2" fmla="*/ 53 w 147"/>
                  <a:gd name="T3" fmla="*/ 116 h 119"/>
                  <a:gd name="T4" fmla="*/ 40 w 147"/>
                  <a:gd name="T5" fmla="*/ 116 h 119"/>
                  <a:gd name="T6" fmla="*/ 34 w 147"/>
                  <a:gd name="T7" fmla="*/ 113 h 119"/>
                  <a:gd name="T8" fmla="*/ 37 w 147"/>
                  <a:gd name="T9" fmla="*/ 103 h 119"/>
                  <a:gd name="T10" fmla="*/ 31 w 147"/>
                  <a:gd name="T11" fmla="*/ 103 h 119"/>
                  <a:gd name="T12" fmla="*/ 25 w 147"/>
                  <a:gd name="T13" fmla="*/ 106 h 119"/>
                  <a:gd name="T14" fmla="*/ 18 w 147"/>
                  <a:gd name="T15" fmla="*/ 94 h 119"/>
                  <a:gd name="T16" fmla="*/ 22 w 147"/>
                  <a:gd name="T17" fmla="*/ 94 h 119"/>
                  <a:gd name="T18" fmla="*/ 18 w 147"/>
                  <a:gd name="T19" fmla="*/ 88 h 119"/>
                  <a:gd name="T20" fmla="*/ 18 w 147"/>
                  <a:gd name="T21" fmla="*/ 78 h 119"/>
                  <a:gd name="T22" fmla="*/ 3 w 147"/>
                  <a:gd name="T23" fmla="*/ 59 h 119"/>
                  <a:gd name="T24" fmla="*/ 0 w 147"/>
                  <a:gd name="T25" fmla="*/ 31 h 119"/>
                  <a:gd name="T26" fmla="*/ 6 w 147"/>
                  <a:gd name="T27" fmla="*/ 25 h 119"/>
                  <a:gd name="T28" fmla="*/ 22 w 147"/>
                  <a:gd name="T29" fmla="*/ 9 h 119"/>
                  <a:gd name="T30" fmla="*/ 72 w 147"/>
                  <a:gd name="T31" fmla="*/ 9 h 119"/>
                  <a:gd name="T32" fmla="*/ 81 w 147"/>
                  <a:gd name="T33" fmla="*/ 13 h 119"/>
                  <a:gd name="T34" fmla="*/ 100 w 147"/>
                  <a:gd name="T35" fmla="*/ 19 h 119"/>
                  <a:gd name="T36" fmla="*/ 106 w 147"/>
                  <a:gd name="T37" fmla="*/ 9 h 119"/>
                  <a:gd name="T38" fmla="*/ 122 w 147"/>
                  <a:gd name="T39" fmla="*/ 3 h 119"/>
                  <a:gd name="T40" fmla="*/ 131 w 147"/>
                  <a:gd name="T41" fmla="*/ 9 h 119"/>
                  <a:gd name="T42" fmla="*/ 140 w 147"/>
                  <a:gd name="T43" fmla="*/ 0 h 119"/>
                  <a:gd name="T44" fmla="*/ 144 w 147"/>
                  <a:gd name="T45" fmla="*/ 25 h 119"/>
                  <a:gd name="T46" fmla="*/ 147 w 147"/>
                  <a:gd name="T47" fmla="*/ 66 h 119"/>
                  <a:gd name="T48" fmla="*/ 137 w 147"/>
                  <a:gd name="T49" fmla="*/ 69 h 119"/>
                  <a:gd name="T50" fmla="*/ 125 w 147"/>
                  <a:gd name="T51" fmla="*/ 75 h 119"/>
                  <a:gd name="T52" fmla="*/ 115 w 147"/>
                  <a:gd name="T53" fmla="*/ 84 h 119"/>
                  <a:gd name="T54" fmla="*/ 100 w 147"/>
                  <a:gd name="T55" fmla="*/ 94 h 119"/>
                  <a:gd name="T56" fmla="*/ 94 w 147"/>
                  <a:gd name="T57" fmla="*/ 103 h 119"/>
                  <a:gd name="T58" fmla="*/ 81 w 147"/>
                  <a:gd name="T59" fmla="*/ 109 h 119"/>
                  <a:gd name="T60" fmla="*/ 75 w 147"/>
                  <a:gd name="T61" fmla="*/ 109 h 119"/>
                  <a:gd name="T62" fmla="*/ 72 w 147"/>
                  <a:gd name="T63" fmla="*/ 116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7"/>
                  <a:gd name="T97" fmla="*/ 0 h 119"/>
                  <a:gd name="T98" fmla="*/ 147 w 147"/>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7" h="119">
                    <a:moveTo>
                      <a:pt x="59" y="119"/>
                    </a:moveTo>
                    <a:lnTo>
                      <a:pt x="56" y="119"/>
                    </a:lnTo>
                    <a:lnTo>
                      <a:pt x="53" y="116"/>
                    </a:lnTo>
                    <a:lnTo>
                      <a:pt x="43" y="116"/>
                    </a:lnTo>
                    <a:lnTo>
                      <a:pt x="40" y="116"/>
                    </a:lnTo>
                    <a:lnTo>
                      <a:pt x="34" y="116"/>
                    </a:lnTo>
                    <a:lnTo>
                      <a:pt x="34" y="113"/>
                    </a:lnTo>
                    <a:lnTo>
                      <a:pt x="37" y="109"/>
                    </a:lnTo>
                    <a:lnTo>
                      <a:pt x="37" y="103"/>
                    </a:lnTo>
                    <a:lnTo>
                      <a:pt x="34" y="100"/>
                    </a:lnTo>
                    <a:lnTo>
                      <a:pt x="31" y="103"/>
                    </a:lnTo>
                    <a:lnTo>
                      <a:pt x="28" y="106"/>
                    </a:lnTo>
                    <a:lnTo>
                      <a:pt x="25" y="106"/>
                    </a:lnTo>
                    <a:lnTo>
                      <a:pt x="18" y="94"/>
                    </a:lnTo>
                    <a:lnTo>
                      <a:pt x="22" y="94"/>
                    </a:lnTo>
                    <a:lnTo>
                      <a:pt x="18" y="88"/>
                    </a:lnTo>
                    <a:lnTo>
                      <a:pt x="18" y="84"/>
                    </a:lnTo>
                    <a:lnTo>
                      <a:pt x="18" y="78"/>
                    </a:lnTo>
                    <a:lnTo>
                      <a:pt x="12" y="66"/>
                    </a:lnTo>
                    <a:lnTo>
                      <a:pt x="3" y="59"/>
                    </a:lnTo>
                    <a:lnTo>
                      <a:pt x="0" y="41"/>
                    </a:lnTo>
                    <a:lnTo>
                      <a:pt x="0" y="31"/>
                    </a:lnTo>
                    <a:lnTo>
                      <a:pt x="3" y="31"/>
                    </a:lnTo>
                    <a:lnTo>
                      <a:pt x="6" y="25"/>
                    </a:lnTo>
                    <a:lnTo>
                      <a:pt x="9" y="22"/>
                    </a:lnTo>
                    <a:lnTo>
                      <a:pt x="22" y="9"/>
                    </a:lnTo>
                    <a:lnTo>
                      <a:pt x="25" y="9"/>
                    </a:lnTo>
                    <a:lnTo>
                      <a:pt x="72" y="9"/>
                    </a:lnTo>
                    <a:lnTo>
                      <a:pt x="75" y="13"/>
                    </a:lnTo>
                    <a:lnTo>
                      <a:pt x="81" y="13"/>
                    </a:lnTo>
                    <a:lnTo>
                      <a:pt x="84" y="16"/>
                    </a:lnTo>
                    <a:lnTo>
                      <a:pt x="100" y="19"/>
                    </a:lnTo>
                    <a:lnTo>
                      <a:pt x="103" y="19"/>
                    </a:lnTo>
                    <a:lnTo>
                      <a:pt x="106" y="9"/>
                    </a:lnTo>
                    <a:lnTo>
                      <a:pt x="119" y="3"/>
                    </a:lnTo>
                    <a:lnTo>
                      <a:pt x="122" y="3"/>
                    </a:lnTo>
                    <a:lnTo>
                      <a:pt x="128" y="9"/>
                    </a:lnTo>
                    <a:lnTo>
                      <a:pt x="131" y="9"/>
                    </a:lnTo>
                    <a:lnTo>
                      <a:pt x="137" y="6"/>
                    </a:lnTo>
                    <a:lnTo>
                      <a:pt x="140" y="0"/>
                    </a:lnTo>
                    <a:lnTo>
                      <a:pt x="144" y="0"/>
                    </a:lnTo>
                    <a:lnTo>
                      <a:pt x="144" y="25"/>
                    </a:lnTo>
                    <a:lnTo>
                      <a:pt x="147" y="34"/>
                    </a:lnTo>
                    <a:lnTo>
                      <a:pt x="147" y="66"/>
                    </a:lnTo>
                    <a:lnTo>
                      <a:pt x="144" y="69"/>
                    </a:lnTo>
                    <a:lnTo>
                      <a:pt x="137" y="69"/>
                    </a:lnTo>
                    <a:lnTo>
                      <a:pt x="128" y="75"/>
                    </a:lnTo>
                    <a:lnTo>
                      <a:pt x="125" y="75"/>
                    </a:lnTo>
                    <a:lnTo>
                      <a:pt x="115" y="78"/>
                    </a:lnTo>
                    <a:lnTo>
                      <a:pt x="115" y="84"/>
                    </a:lnTo>
                    <a:lnTo>
                      <a:pt x="100" y="84"/>
                    </a:lnTo>
                    <a:lnTo>
                      <a:pt x="100" y="94"/>
                    </a:lnTo>
                    <a:lnTo>
                      <a:pt x="100" y="100"/>
                    </a:lnTo>
                    <a:lnTo>
                      <a:pt x="94" y="103"/>
                    </a:lnTo>
                    <a:lnTo>
                      <a:pt x="87" y="109"/>
                    </a:lnTo>
                    <a:lnTo>
                      <a:pt x="81" y="109"/>
                    </a:lnTo>
                    <a:lnTo>
                      <a:pt x="78" y="109"/>
                    </a:lnTo>
                    <a:lnTo>
                      <a:pt x="75" y="109"/>
                    </a:lnTo>
                    <a:lnTo>
                      <a:pt x="75" y="113"/>
                    </a:lnTo>
                    <a:lnTo>
                      <a:pt x="72" y="116"/>
                    </a:lnTo>
                    <a:lnTo>
                      <a:pt x="59"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4" name="Freeform 663">
                <a:extLst>
                  <a:ext uri="{FF2B5EF4-FFF2-40B4-BE49-F238E27FC236}">
                    <a16:creationId xmlns:a16="http://schemas.microsoft.com/office/drawing/2014/main" id="{1FB596A4-FC1D-4928-BEEB-5C690390454A}"/>
                  </a:ext>
                </a:extLst>
              </p:cNvPr>
              <p:cNvSpPr>
                <a:spLocks/>
              </p:cNvSpPr>
              <p:nvPr/>
            </p:nvSpPr>
            <p:spPr bwMode="auto">
              <a:xfrm>
                <a:off x="3015" y="2111"/>
                <a:ext cx="147" cy="119"/>
              </a:xfrm>
              <a:custGeom>
                <a:avLst/>
                <a:gdLst>
                  <a:gd name="T0" fmla="*/ 56 w 147"/>
                  <a:gd name="T1" fmla="*/ 119 h 119"/>
                  <a:gd name="T2" fmla="*/ 53 w 147"/>
                  <a:gd name="T3" fmla="*/ 116 h 119"/>
                  <a:gd name="T4" fmla="*/ 40 w 147"/>
                  <a:gd name="T5" fmla="*/ 116 h 119"/>
                  <a:gd name="T6" fmla="*/ 34 w 147"/>
                  <a:gd name="T7" fmla="*/ 113 h 119"/>
                  <a:gd name="T8" fmla="*/ 37 w 147"/>
                  <a:gd name="T9" fmla="*/ 103 h 119"/>
                  <a:gd name="T10" fmla="*/ 31 w 147"/>
                  <a:gd name="T11" fmla="*/ 103 h 119"/>
                  <a:gd name="T12" fmla="*/ 25 w 147"/>
                  <a:gd name="T13" fmla="*/ 106 h 119"/>
                  <a:gd name="T14" fmla="*/ 18 w 147"/>
                  <a:gd name="T15" fmla="*/ 94 h 119"/>
                  <a:gd name="T16" fmla="*/ 22 w 147"/>
                  <a:gd name="T17" fmla="*/ 94 h 119"/>
                  <a:gd name="T18" fmla="*/ 18 w 147"/>
                  <a:gd name="T19" fmla="*/ 88 h 119"/>
                  <a:gd name="T20" fmla="*/ 18 w 147"/>
                  <a:gd name="T21" fmla="*/ 78 h 119"/>
                  <a:gd name="T22" fmla="*/ 3 w 147"/>
                  <a:gd name="T23" fmla="*/ 59 h 119"/>
                  <a:gd name="T24" fmla="*/ 0 w 147"/>
                  <a:gd name="T25" fmla="*/ 31 h 119"/>
                  <a:gd name="T26" fmla="*/ 6 w 147"/>
                  <a:gd name="T27" fmla="*/ 25 h 119"/>
                  <a:gd name="T28" fmla="*/ 22 w 147"/>
                  <a:gd name="T29" fmla="*/ 9 h 119"/>
                  <a:gd name="T30" fmla="*/ 72 w 147"/>
                  <a:gd name="T31" fmla="*/ 9 h 119"/>
                  <a:gd name="T32" fmla="*/ 81 w 147"/>
                  <a:gd name="T33" fmla="*/ 13 h 119"/>
                  <a:gd name="T34" fmla="*/ 100 w 147"/>
                  <a:gd name="T35" fmla="*/ 19 h 119"/>
                  <a:gd name="T36" fmla="*/ 106 w 147"/>
                  <a:gd name="T37" fmla="*/ 9 h 119"/>
                  <a:gd name="T38" fmla="*/ 122 w 147"/>
                  <a:gd name="T39" fmla="*/ 3 h 119"/>
                  <a:gd name="T40" fmla="*/ 131 w 147"/>
                  <a:gd name="T41" fmla="*/ 9 h 119"/>
                  <a:gd name="T42" fmla="*/ 140 w 147"/>
                  <a:gd name="T43" fmla="*/ 0 h 119"/>
                  <a:gd name="T44" fmla="*/ 144 w 147"/>
                  <a:gd name="T45" fmla="*/ 25 h 119"/>
                  <a:gd name="T46" fmla="*/ 147 w 147"/>
                  <a:gd name="T47" fmla="*/ 66 h 119"/>
                  <a:gd name="T48" fmla="*/ 137 w 147"/>
                  <a:gd name="T49" fmla="*/ 69 h 119"/>
                  <a:gd name="T50" fmla="*/ 125 w 147"/>
                  <a:gd name="T51" fmla="*/ 75 h 119"/>
                  <a:gd name="T52" fmla="*/ 115 w 147"/>
                  <a:gd name="T53" fmla="*/ 84 h 119"/>
                  <a:gd name="T54" fmla="*/ 100 w 147"/>
                  <a:gd name="T55" fmla="*/ 94 h 119"/>
                  <a:gd name="T56" fmla="*/ 94 w 147"/>
                  <a:gd name="T57" fmla="*/ 103 h 119"/>
                  <a:gd name="T58" fmla="*/ 81 w 147"/>
                  <a:gd name="T59" fmla="*/ 109 h 119"/>
                  <a:gd name="T60" fmla="*/ 75 w 147"/>
                  <a:gd name="T61" fmla="*/ 109 h 119"/>
                  <a:gd name="T62" fmla="*/ 72 w 147"/>
                  <a:gd name="T63" fmla="*/ 116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7"/>
                  <a:gd name="T97" fmla="*/ 0 h 119"/>
                  <a:gd name="T98" fmla="*/ 147 w 147"/>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7" h="119">
                    <a:moveTo>
                      <a:pt x="59" y="119"/>
                    </a:moveTo>
                    <a:lnTo>
                      <a:pt x="56" y="119"/>
                    </a:lnTo>
                    <a:lnTo>
                      <a:pt x="53" y="116"/>
                    </a:lnTo>
                    <a:lnTo>
                      <a:pt x="43" y="116"/>
                    </a:lnTo>
                    <a:lnTo>
                      <a:pt x="40" y="116"/>
                    </a:lnTo>
                    <a:lnTo>
                      <a:pt x="34" y="116"/>
                    </a:lnTo>
                    <a:lnTo>
                      <a:pt x="34" y="113"/>
                    </a:lnTo>
                    <a:lnTo>
                      <a:pt x="37" y="109"/>
                    </a:lnTo>
                    <a:lnTo>
                      <a:pt x="37" y="103"/>
                    </a:lnTo>
                    <a:lnTo>
                      <a:pt x="34" y="100"/>
                    </a:lnTo>
                    <a:lnTo>
                      <a:pt x="31" y="103"/>
                    </a:lnTo>
                    <a:lnTo>
                      <a:pt x="28" y="106"/>
                    </a:lnTo>
                    <a:lnTo>
                      <a:pt x="25" y="106"/>
                    </a:lnTo>
                    <a:lnTo>
                      <a:pt x="18" y="94"/>
                    </a:lnTo>
                    <a:lnTo>
                      <a:pt x="22" y="94"/>
                    </a:lnTo>
                    <a:lnTo>
                      <a:pt x="18" y="88"/>
                    </a:lnTo>
                    <a:lnTo>
                      <a:pt x="18" y="84"/>
                    </a:lnTo>
                    <a:lnTo>
                      <a:pt x="18" y="78"/>
                    </a:lnTo>
                    <a:lnTo>
                      <a:pt x="12" y="66"/>
                    </a:lnTo>
                    <a:lnTo>
                      <a:pt x="3" y="59"/>
                    </a:lnTo>
                    <a:lnTo>
                      <a:pt x="0" y="41"/>
                    </a:lnTo>
                    <a:lnTo>
                      <a:pt x="0" y="31"/>
                    </a:lnTo>
                    <a:lnTo>
                      <a:pt x="3" y="31"/>
                    </a:lnTo>
                    <a:lnTo>
                      <a:pt x="6" y="25"/>
                    </a:lnTo>
                    <a:lnTo>
                      <a:pt x="9" y="22"/>
                    </a:lnTo>
                    <a:lnTo>
                      <a:pt x="22" y="9"/>
                    </a:lnTo>
                    <a:lnTo>
                      <a:pt x="25" y="9"/>
                    </a:lnTo>
                    <a:lnTo>
                      <a:pt x="72" y="9"/>
                    </a:lnTo>
                    <a:lnTo>
                      <a:pt x="75" y="13"/>
                    </a:lnTo>
                    <a:lnTo>
                      <a:pt x="81" y="13"/>
                    </a:lnTo>
                    <a:lnTo>
                      <a:pt x="84" y="16"/>
                    </a:lnTo>
                    <a:lnTo>
                      <a:pt x="100" y="19"/>
                    </a:lnTo>
                    <a:lnTo>
                      <a:pt x="103" y="19"/>
                    </a:lnTo>
                    <a:lnTo>
                      <a:pt x="106" y="9"/>
                    </a:lnTo>
                    <a:lnTo>
                      <a:pt x="119" y="3"/>
                    </a:lnTo>
                    <a:lnTo>
                      <a:pt x="122" y="3"/>
                    </a:lnTo>
                    <a:lnTo>
                      <a:pt x="128" y="9"/>
                    </a:lnTo>
                    <a:lnTo>
                      <a:pt x="131" y="9"/>
                    </a:lnTo>
                    <a:lnTo>
                      <a:pt x="137" y="6"/>
                    </a:lnTo>
                    <a:lnTo>
                      <a:pt x="140" y="0"/>
                    </a:lnTo>
                    <a:lnTo>
                      <a:pt x="144" y="0"/>
                    </a:lnTo>
                    <a:lnTo>
                      <a:pt x="144" y="25"/>
                    </a:lnTo>
                    <a:lnTo>
                      <a:pt x="147" y="34"/>
                    </a:lnTo>
                    <a:lnTo>
                      <a:pt x="147" y="66"/>
                    </a:lnTo>
                    <a:lnTo>
                      <a:pt x="144" y="69"/>
                    </a:lnTo>
                    <a:lnTo>
                      <a:pt x="137" y="69"/>
                    </a:lnTo>
                    <a:lnTo>
                      <a:pt x="128" y="75"/>
                    </a:lnTo>
                    <a:lnTo>
                      <a:pt x="125" y="75"/>
                    </a:lnTo>
                    <a:lnTo>
                      <a:pt x="115" y="78"/>
                    </a:lnTo>
                    <a:lnTo>
                      <a:pt x="115" y="84"/>
                    </a:lnTo>
                    <a:lnTo>
                      <a:pt x="100" y="84"/>
                    </a:lnTo>
                    <a:lnTo>
                      <a:pt x="100" y="94"/>
                    </a:lnTo>
                    <a:lnTo>
                      <a:pt x="100" y="100"/>
                    </a:lnTo>
                    <a:lnTo>
                      <a:pt x="94" y="103"/>
                    </a:lnTo>
                    <a:lnTo>
                      <a:pt x="87" y="109"/>
                    </a:lnTo>
                    <a:lnTo>
                      <a:pt x="81" y="109"/>
                    </a:lnTo>
                    <a:lnTo>
                      <a:pt x="78" y="109"/>
                    </a:lnTo>
                    <a:lnTo>
                      <a:pt x="75" y="109"/>
                    </a:lnTo>
                    <a:lnTo>
                      <a:pt x="75" y="113"/>
                    </a:lnTo>
                    <a:lnTo>
                      <a:pt x="72" y="116"/>
                    </a:lnTo>
                    <a:lnTo>
                      <a:pt x="59" y="119"/>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5" name="Freeform 664">
                <a:extLst>
                  <a:ext uri="{FF2B5EF4-FFF2-40B4-BE49-F238E27FC236}">
                    <a16:creationId xmlns:a16="http://schemas.microsoft.com/office/drawing/2014/main" id="{430B53FC-D104-4BDA-AEA5-5813867CF5A1}"/>
                  </a:ext>
                </a:extLst>
              </p:cNvPr>
              <p:cNvSpPr>
                <a:spLocks/>
              </p:cNvSpPr>
              <p:nvPr/>
            </p:nvSpPr>
            <p:spPr bwMode="auto">
              <a:xfrm>
                <a:off x="2211" y="754"/>
                <a:ext cx="1714" cy="1194"/>
              </a:xfrm>
              <a:custGeom>
                <a:avLst/>
                <a:gdLst>
                  <a:gd name="T0" fmla="*/ 1129 w 1714"/>
                  <a:gd name="T1" fmla="*/ 1126 h 1194"/>
                  <a:gd name="T2" fmla="*/ 1091 w 1714"/>
                  <a:gd name="T3" fmla="*/ 1147 h 1194"/>
                  <a:gd name="T4" fmla="*/ 1029 w 1714"/>
                  <a:gd name="T5" fmla="*/ 1185 h 1194"/>
                  <a:gd name="T6" fmla="*/ 976 w 1714"/>
                  <a:gd name="T7" fmla="*/ 1154 h 1194"/>
                  <a:gd name="T8" fmla="*/ 907 w 1714"/>
                  <a:gd name="T9" fmla="*/ 1116 h 1194"/>
                  <a:gd name="T10" fmla="*/ 819 w 1714"/>
                  <a:gd name="T11" fmla="*/ 1126 h 1194"/>
                  <a:gd name="T12" fmla="*/ 788 w 1714"/>
                  <a:gd name="T13" fmla="*/ 1160 h 1194"/>
                  <a:gd name="T14" fmla="*/ 707 w 1714"/>
                  <a:gd name="T15" fmla="*/ 1085 h 1194"/>
                  <a:gd name="T16" fmla="*/ 697 w 1714"/>
                  <a:gd name="T17" fmla="*/ 972 h 1194"/>
                  <a:gd name="T18" fmla="*/ 638 w 1714"/>
                  <a:gd name="T19" fmla="*/ 941 h 1194"/>
                  <a:gd name="T20" fmla="*/ 572 w 1714"/>
                  <a:gd name="T21" fmla="*/ 925 h 1194"/>
                  <a:gd name="T22" fmla="*/ 469 w 1714"/>
                  <a:gd name="T23" fmla="*/ 950 h 1194"/>
                  <a:gd name="T24" fmla="*/ 425 w 1714"/>
                  <a:gd name="T25" fmla="*/ 966 h 1194"/>
                  <a:gd name="T26" fmla="*/ 385 w 1714"/>
                  <a:gd name="T27" fmla="*/ 963 h 1194"/>
                  <a:gd name="T28" fmla="*/ 341 w 1714"/>
                  <a:gd name="T29" fmla="*/ 957 h 1194"/>
                  <a:gd name="T30" fmla="*/ 303 w 1714"/>
                  <a:gd name="T31" fmla="*/ 935 h 1194"/>
                  <a:gd name="T32" fmla="*/ 285 w 1714"/>
                  <a:gd name="T33" fmla="*/ 919 h 1194"/>
                  <a:gd name="T34" fmla="*/ 216 w 1714"/>
                  <a:gd name="T35" fmla="*/ 885 h 1194"/>
                  <a:gd name="T36" fmla="*/ 184 w 1714"/>
                  <a:gd name="T37" fmla="*/ 872 h 1194"/>
                  <a:gd name="T38" fmla="*/ 153 w 1714"/>
                  <a:gd name="T39" fmla="*/ 860 h 1194"/>
                  <a:gd name="T40" fmla="*/ 144 w 1714"/>
                  <a:gd name="T41" fmla="*/ 828 h 1194"/>
                  <a:gd name="T42" fmla="*/ 153 w 1714"/>
                  <a:gd name="T43" fmla="*/ 816 h 1194"/>
                  <a:gd name="T44" fmla="*/ 163 w 1714"/>
                  <a:gd name="T45" fmla="*/ 791 h 1194"/>
                  <a:gd name="T46" fmla="*/ 153 w 1714"/>
                  <a:gd name="T47" fmla="*/ 763 h 1194"/>
                  <a:gd name="T48" fmla="*/ 181 w 1714"/>
                  <a:gd name="T49" fmla="*/ 735 h 1194"/>
                  <a:gd name="T50" fmla="*/ 175 w 1714"/>
                  <a:gd name="T51" fmla="*/ 707 h 1194"/>
                  <a:gd name="T52" fmla="*/ 156 w 1714"/>
                  <a:gd name="T53" fmla="*/ 694 h 1194"/>
                  <a:gd name="T54" fmla="*/ 81 w 1714"/>
                  <a:gd name="T55" fmla="*/ 700 h 1194"/>
                  <a:gd name="T56" fmla="*/ 66 w 1714"/>
                  <a:gd name="T57" fmla="*/ 688 h 1194"/>
                  <a:gd name="T58" fmla="*/ 41 w 1714"/>
                  <a:gd name="T59" fmla="*/ 660 h 1194"/>
                  <a:gd name="T60" fmla="*/ 37 w 1714"/>
                  <a:gd name="T61" fmla="*/ 650 h 1194"/>
                  <a:gd name="T62" fmla="*/ 28 w 1714"/>
                  <a:gd name="T63" fmla="*/ 541 h 1194"/>
                  <a:gd name="T64" fmla="*/ 141 w 1714"/>
                  <a:gd name="T65" fmla="*/ 497 h 1194"/>
                  <a:gd name="T66" fmla="*/ 241 w 1714"/>
                  <a:gd name="T67" fmla="*/ 334 h 1194"/>
                  <a:gd name="T68" fmla="*/ 369 w 1714"/>
                  <a:gd name="T69" fmla="*/ 212 h 1194"/>
                  <a:gd name="T70" fmla="*/ 460 w 1714"/>
                  <a:gd name="T71" fmla="*/ 250 h 1194"/>
                  <a:gd name="T72" fmla="*/ 782 w 1714"/>
                  <a:gd name="T73" fmla="*/ 453 h 1194"/>
                  <a:gd name="T74" fmla="*/ 976 w 1714"/>
                  <a:gd name="T75" fmla="*/ 459 h 1194"/>
                  <a:gd name="T76" fmla="*/ 1098 w 1714"/>
                  <a:gd name="T77" fmla="*/ 369 h 1194"/>
                  <a:gd name="T78" fmla="*/ 1273 w 1714"/>
                  <a:gd name="T79" fmla="*/ 262 h 1194"/>
                  <a:gd name="T80" fmla="*/ 1238 w 1714"/>
                  <a:gd name="T81" fmla="*/ 175 h 1194"/>
                  <a:gd name="T82" fmla="*/ 1313 w 1714"/>
                  <a:gd name="T83" fmla="*/ 44 h 1194"/>
                  <a:gd name="T84" fmla="*/ 1467 w 1714"/>
                  <a:gd name="T85" fmla="*/ 44 h 1194"/>
                  <a:gd name="T86" fmla="*/ 1589 w 1714"/>
                  <a:gd name="T87" fmla="*/ 200 h 1194"/>
                  <a:gd name="T88" fmla="*/ 1683 w 1714"/>
                  <a:gd name="T89" fmla="*/ 234 h 1194"/>
                  <a:gd name="T90" fmla="*/ 1633 w 1714"/>
                  <a:gd name="T91" fmla="*/ 353 h 1194"/>
                  <a:gd name="T92" fmla="*/ 1529 w 1714"/>
                  <a:gd name="T93" fmla="*/ 481 h 1194"/>
                  <a:gd name="T94" fmla="*/ 1367 w 1714"/>
                  <a:gd name="T95" fmla="*/ 575 h 1194"/>
                  <a:gd name="T96" fmla="*/ 1342 w 1714"/>
                  <a:gd name="T97" fmla="*/ 569 h 1194"/>
                  <a:gd name="T98" fmla="*/ 1279 w 1714"/>
                  <a:gd name="T99" fmla="*/ 575 h 1194"/>
                  <a:gd name="T100" fmla="*/ 1260 w 1714"/>
                  <a:gd name="T101" fmla="*/ 631 h 1194"/>
                  <a:gd name="T102" fmla="*/ 1345 w 1714"/>
                  <a:gd name="T103" fmla="*/ 647 h 1194"/>
                  <a:gd name="T104" fmla="*/ 1354 w 1714"/>
                  <a:gd name="T105" fmla="*/ 663 h 1194"/>
                  <a:gd name="T106" fmla="*/ 1301 w 1714"/>
                  <a:gd name="T107" fmla="*/ 691 h 1194"/>
                  <a:gd name="T108" fmla="*/ 1339 w 1714"/>
                  <a:gd name="T109" fmla="*/ 822 h 1194"/>
                  <a:gd name="T110" fmla="*/ 1339 w 1714"/>
                  <a:gd name="T111" fmla="*/ 847 h 1194"/>
                  <a:gd name="T112" fmla="*/ 1332 w 1714"/>
                  <a:gd name="T113" fmla="*/ 885 h 1194"/>
                  <a:gd name="T114" fmla="*/ 1342 w 1714"/>
                  <a:gd name="T115" fmla="*/ 919 h 1194"/>
                  <a:gd name="T116" fmla="*/ 1301 w 1714"/>
                  <a:gd name="T117" fmla="*/ 994 h 1194"/>
                  <a:gd name="T118" fmla="*/ 1282 w 1714"/>
                  <a:gd name="T119" fmla="*/ 1029 h 1194"/>
                  <a:gd name="T120" fmla="*/ 1260 w 1714"/>
                  <a:gd name="T121" fmla="*/ 1060 h 1194"/>
                  <a:gd name="T122" fmla="*/ 1226 w 1714"/>
                  <a:gd name="T123" fmla="*/ 1091 h 1194"/>
                  <a:gd name="T124" fmla="*/ 1166 w 1714"/>
                  <a:gd name="T125" fmla="*/ 1116 h 11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14"/>
                  <a:gd name="T190" fmla="*/ 0 h 1194"/>
                  <a:gd name="T191" fmla="*/ 1714 w 1714"/>
                  <a:gd name="T192" fmla="*/ 1194 h 11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14" h="1194">
                    <a:moveTo>
                      <a:pt x="1148" y="1126"/>
                    </a:moveTo>
                    <a:lnTo>
                      <a:pt x="1145" y="1129"/>
                    </a:lnTo>
                    <a:lnTo>
                      <a:pt x="1145" y="1126"/>
                    </a:lnTo>
                    <a:lnTo>
                      <a:pt x="1141" y="1122"/>
                    </a:lnTo>
                    <a:lnTo>
                      <a:pt x="1138" y="1126"/>
                    </a:lnTo>
                    <a:lnTo>
                      <a:pt x="1135" y="1126"/>
                    </a:lnTo>
                    <a:lnTo>
                      <a:pt x="1138" y="1129"/>
                    </a:lnTo>
                    <a:lnTo>
                      <a:pt x="1129" y="1132"/>
                    </a:lnTo>
                    <a:lnTo>
                      <a:pt x="1129" y="1129"/>
                    </a:lnTo>
                    <a:lnTo>
                      <a:pt x="1129" y="1126"/>
                    </a:lnTo>
                    <a:lnTo>
                      <a:pt x="1123" y="1122"/>
                    </a:lnTo>
                    <a:lnTo>
                      <a:pt x="1120" y="1119"/>
                    </a:lnTo>
                    <a:lnTo>
                      <a:pt x="1116" y="1116"/>
                    </a:lnTo>
                    <a:lnTo>
                      <a:pt x="1116" y="1135"/>
                    </a:lnTo>
                    <a:lnTo>
                      <a:pt x="1113" y="1135"/>
                    </a:lnTo>
                    <a:lnTo>
                      <a:pt x="1107" y="1126"/>
                    </a:lnTo>
                    <a:lnTo>
                      <a:pt x="1104" y="1122"/>
                    </a:lnTo>
                    <a:lnTo>
                      <a:pt x="1101" y="1135"/>
                    </a:lnTo>
                    <a:lnTo>
                      <a:pt x="1101" y="1141"/>
                    </a:lnTo>
                    <a:lnTo>
                      <a:pt x="1101" y="1144"/>
                    </a:lnTo>
                    <a:lnTo>
                      <a:pt x="1098" y="1144"/>
                    </a:lnTo>
                    <a:lnTo>
                      <a:pt x="1091" y="1147"/>
                    </a:lnTo>
                    <a:lnTo>
                      <a:pt x="1085" y="1147"/>
                    </a:lnTo>
                    <a:lnTo>
                      <a:pt x="1082" y="1151"/>
                    </a:lnTo>
                    <a:lnTo>
                      <a:pt x="1076" y="1151"/>
                    </a:lnTo>
                    <a:lnTo>
                      <a:pt x="1076" y="1147"/>
                    </a:lnTo>
                    <a:lnTo>
                      <a:pt x="1070" y="1147"/>
                    </a:lnTo>
                    <a:lnTo>
                      <a:pt x="1063" y="1154"/>
                    </a:lnTo>
                    <a:lnTo>
                      <a:pt x="1051" y="1157"/>
                    </a:lnTo>
                    <a:lnTo>
                      <a:pt x="1048" y="1157"/>
                    </a:lnTo>
                    <a:lnTo>
                      <a:pt x="1035" y="1163"/>
                    </a:lnTo>
                    <a:lnTo>
                      <a:pt x="1029" y="1160"/>
                    </a:lnTo>
                    <a:lnTo>
                      <a:pt x="1023" y="1172"/>
                    </a:lnTo>
                    <a:lnTo>
                      <a:pt x="1029" y="1185"/>
                    </a:lnTo>
                    <a:lnTo>
                      <a:pt x="1029" y="1188"/>
                    </a:lnTo>
                    <a:lnTo>
                      <a:pt x="1023" y="1194"/>
                    </a:lnTo>
                    <a:lnTo>
                      <a:pt x="1016" y="1191"/>
                    </a:lnTo>
                    <a:lnTo>
                      <a:pt x="1007" y="1169"/>
                    </a:lnTo>
                    <a:lnTo>
                      <a:pt x="1010" y="1157"/>
                    </a:lnTo>
                    <a:lnTo>
                      <a:pt x="1010" y="1154"/>
                    </a:lnTo>
                    <a:lnTo>
                      <a:pt x="1001" y="1160"/>
                    </a:lnTo>
                    <a:lnTo>
                      <a:pt x="994" y="1160"/>
                    </a:lnTo>
                    <a:lnTo>
                      <a:pt x="991" y="1157"/>
                    </a:lnTo>
                    <a:lnTo>
                      <a:pt x="991" y="1154"/>
                    </a:lnTo>
                    <a:lnTo>
                      <a:pt x="979" y="1151"/>
                    </a:lnTo>
                    <a:lnTo>
                      <a:pt x="976" y="1151"/>
                    </a:lnTo>
                    <a:lnTo>
                      <a:pt x="976" y="1154"/>
                    </a:lnTo>
                    <a:lnTo>
                      <a:pt x="969" y="1157"/>
                    </a:lnTo>
                    <a:lnTo>
                      <a:pt x="969" y="1160"/>
                    </a:lnTo>
                    <a:lnTo>
                      <a:pt x="969" y="1154"/>
                    </a:lnTo>
                    <a:lnTo>
                      <a:pt x="960" y="1157"/>
                    </a:lnTo>
                    <a:lnTo>
                      <a:pt x="957" y="1154"/>
                    </a:lnTo>
                    <a:lnTo>
                      <a:pt x="941" y="1154"/>
                    </a:lnTo>
                    <a:lnTo>
                      <a:pt x="941" y="1151"/>
                    </a:lnTo>
                    <a:lnTo>
                      <a:pt x="929" y="1144"/>
                    </a:lnTo>
                    <a:lnTo>
                      <a:pt x="926" y="1138"/>
                    </a:lnTo>
                    <a:lnTo>
                      <a:pt x="923" y="1132"/>
                    </a:lnTo>
                    <a:lnTo>
                      <a:pt x="926" y="1122"/>
                    </a:lnTo>
                    <a:lnTo>
                      <a:pt x="923" y="1119"/>
                    </a:lnTo>
                    <a:lnTo>
                      <a:pt x="907" y="1116"/>
                    </a:lnTo>
                    <a:lnTo>
                      <a:pt x="885" y="1107"/>
                    </a:lnTo>
                    <a:lnTo>
                      <a:pt x="882" y="1107"/>
                    </a:lnTo>
                    <a:lnTo>
                      <a:pt x="869" y="1116"/>
                    </a:lnTo>
                    <a:lnTo>
                      <a:pt x="860" y="1119"/>
                    </a:lnTo>
                    <a:lnTo>
                      <a:pt x="857" y="1119"/>
                    </a:lnTo>
                    <a:lnTo>
                      <a:pt x="851" y="1122"/>
                    </a:lnTo>
                    <a:lnTo>
                      <a:pt x="847" y="1126"/>
                    </a:lnTo>
                    <a:lnTo>
                      <a:pt x="844" y="1122"/>
                    </a:lnTo>
                    <a:lnTo>
                      <a:pt x="838" y="1122"/>
                    </a:lnTo>
                    <a:lnTo>
                      <a:pt x="835" y="1119"/>
                    </a:lnTo>
                    <a:lnTo>
                      <a:pt x="832" y="1122"/>
                    </a:lnTo>
                    <a:lnTo>
                      <a:pt x="822" y="1126"/>
                    </a:lnTo>
                    <a:lnTo>
                      <a:pt x="819" y="1126"/>
                    </a:lnTo>
                    <a:lnTo>
                      <a:pt x="816" y="1122"/>
                    </a:lnTo>
                    <a:lnTo>
                      <a:pt x="810" y="1122"/>
                    </a:lnTo>
                    <a:lnTo>
                      <a:pt x="810" y="1119"/>
                    </a:lnTo>
                    <a:lnTo>
                      <a:pt x="807" y="1119"/>
                    </a:lnTo>
                    <a:lnTo>
                      <a:pt x="801" y="1129"/>
                    </a:lnTo>
                    <a:lnTo>
                      <a:pt x="797" y="1129"/>
                    </a:lnTo>
                    <a:lnTo>
                      <a:pt x="797" y="1126"/>
                    </a:lnTo>
                    <a:lnTo>
                      <a:pt x="788" y="1126"/>
                    </a:lnTo>
                    <a:lnTo>
                      <a:pt x="785" y="1129"/>
                    </a:lnTo>
                    <a:lnTo>
                      <a:pt x="785" y="1144"/>
                    </a:lnTo>
                    <a:lnTo>
                      <a:pt x="788" y="1154"/>
                    </a:lnTo>
                    <a:lnTo>
                      <a:pt x="788" y="1160"/>
                    </a:lnTo>
                    <a:lnTo>
                      <a:pt x="785" y="1163"/>
                    </a:lnTo>
                    <a:lnTo>
                      <a:pt x="776" y="1163"/>
                    </a:lnTo>
                    <a:lnTo>
                      <a:pt x="769" y="1147"/>
                    </a:lnTo>
                    <a:lnTo>
                      <a:pt x="766" y="1147"/>
                    </a:lnTo>
                    <a:lnTo>
                      <a:pt x="757" y="1154"/>
                    </a:lnTo>
                    <a:lnTo>
                      <a:pt x="747" y="1154"/>
                    </a:lnTo>
                    <a:lnTo>
                      <a:pt x="738" y="1144"/>
                    </a:lnTo>
                    <a:lnTo>
                      <a:pt x="735" y="1141"/>
                    </a:lnTo>
                    <a:lnTo>
                      <a:pt x="719" y="1135"/>
                    </a:lnTo>
                    <a:lnTo>
                      <a:pt x="726" y="1113"/>
                    </a:lnTo>
                    <a:lnTo>
                      <a:pt x="710" y="1104"/>
                    </a:lnTo>
                    <a:lnTo>
                      <a:pt x="710" y="1091"/>
                    </a:lnTo>
                    <a:lnTo>
                      <a:pt x="707" y="1085"/>
                    </a:lnTo>
                    <a:lnTo>
                      <a:pt x="707" y="1079"/>
                    </a:lnTo>
                    <a:lnTo>
                      <a:pt x="688" y="1079"/>
                    </a:lnTo>
                    <a:lnTo>
                      <a:pt x="675" y="1091"/>
                    </a:lnTo>
                    <a:lnTo>
                      <a:pt x="672" y="1088"/>
                    </a:lnTo>
                    <a:lnTo>
                      <a:pt x="675" y="1079"/>
                    </a:lnTo>
                    <a:lnTo>
                      <a:pt x="679" y="1076"/>
                    </a:lnTo>
                    <a:lnTo>
                      <a:pt x="675" y="1066"/>
                    </a:lnTo>
                    <a:lnTo>
                      <a:pt x="682" y="1051"/>
                    </a:lnTo>
                    <a:lnTo>
                      <a:pt x="685" y="1044"/>
                    </a:lnTo>
                    <a:lnTo>
                      <a:pt x="688" y="1038"/>
                    </a:lnTo>
                    <a:lnTo>
                      <a:pt x="691" y="1038"/>
                    </a:lnTo>
                    <a:lnTo>
                      <a:pt x="700" y="1019"/>
                    </a:lnTo>
                    <a:lnTo>
                      <a:pt x="697" y="972"/>
                    </a:lnTo>
                    <a:lnTo>
                      <a:pt x="691" y="972"/>
                    </a:lnTo>
                    <a:lnTo>
                      <a:pt x="688" y="966"/>
                    </a:lnTo>
                    <a:lnTo>
                      <a:pt x="685" y="957"/>
                    </a:lnTo>
                    <a:lnTo>
                      <a:pt x="679" y="950"/>
                    </a:lnTo>
                    <a:lnTo>
                      <a:pt x="672" y="947"/>
                    </a:lnTo>
                    <a:lnTo>
                      <a:pt x="669" y="950"/>
                    </a:lnTo>
                    <a:lnTo>
                      <a:pt x="666" y="954"/>
                    </a:lnTo>
                    <a:lnTo>
                      <a:pt x="663" y="947"/>
                    </a:lnTo>
                    <a:lnTo>
                      <a:pt x="657" y="944"/>
                    </a:lnTo>
                    <a:lnTo>
                      <a:pt x="650" y="944"/>
                    </a:lnTo>
                    <a:lnTo>
                      <a:pt x="647" y="941"/>
                    </a:lnTo>
                    <a:lnTo>
                      <a:pt x="638" y="941"/>
                    </a:lnTo>
                    <a:lnTo>
                      <a:pt x="638" y="929"/>
                    </a:lnTo>
                    <a:lnTo>
                      <a:pt x="632" y="925"/>
                    </a:lnTo>
                    <a:lnTo>
                      <a:pt x="632" y="919"/>
                    </a:lnTo>
                    <a:lnTo>
                      <a:pt x="632" y="916"/>
                    </a:lnTo>
                    <a:lnTo>
                      <a:pt x="625" y="910"/>
                    </a:lnTo>
                    <a:lnTo>
                      <a:pt x="619" y="913"/>
                    </a:lnTo>
                    <a:lnTo>
                      <a:pt x="613" y="916"/>
                    </a:lnTo>
                    <a:lnTo>
                      <a:pt x="607" y="919"/>
                    </a:lnTo>
                    <a:lnTo>
                      <a:pt x="591" y="919"/>
                    </a:lnTo>
                    <a:lnTo>
                      <a:pt x="588" y="916"/>
                    </a:lnTo>
                    <a:lnTo>
                      <a:pt x="585" y="916"/>
                    </a:lnTo>
                    <a:lnTo>
                      <a:pt x="575" y="922"/>
                    </a:lnTo>
                    <a:lnTo>
                      <a:pt x="572" y="925"/>
                    </a:lnTo>
                    <a:lnTo>
                      <a:pt x="563" y="935"/>
                    </a:lnTo>
                    <a:lnTo>
                      <a:pt x="557" y="938"/>
                    </a:lnTo>
                    <a:lnTo>
                      <a:pt x="544" y="950"/>
                    </a:lnTo>
                    <a:lnTo>
                      <a:pt x="507" y="963"/>
                    </a:lnTo>
                    <a:lnTo>
                      <a:pt x="500" y="960"/>
                    </a:lnTo>
                    <a:lnTo>
                      <a:pt x="497" y="957"/>
                    </a:lnTo>
                    <a:lnTo>
                      <a:pt x="491" y="960"/>
                    </a:lnTo>
                    <a:lnTo>
                      <a:pt x="472" y="957"/>
                    </a:lnTo>
                    <a:lnTo>
                      <a:pt x="469" y="954"/>
                    </a:lnTo>
                    <a:lnTo>
                      <a:pt x="469" y="950"/>
                    </a:lnTo>
                    <a:lnTo>
                      <a:pt x="466" y="950"/>
                    </a:lnTo>
                    <a:lnTo>
                      <a:pt x="463" y="947"/>
                    </a:lnTo>
                    <a:lnTo>
                      <a:pt x="457" y="947"/>
                    </a:lnTo>
                    <a:lnTo>
                      <a:pt x="450" y="950"/>
                    </a:lnTo>
                    <a:lnTo>
                      <a:pt x="444" y="957"/>
                    </a:lnTo>
                    <a:lnTo>
                      <a:pt x="441" y="966"/>
                    </a:lnTo>
                    <a:lnTo>
                      <a:pt x="428" y="975"/>
                    </a:lnTo>
                    <a:lnTo>
                      <a:pt x="428" y="979"/>
                    </a:lnTo>
                    <a:lnTo>
                      <a:pt x="425" y="979"/>
                    </a:lnTo>
                    <a:lnTo>
                      <a:pt x="422" y="979"/>
                    </a:lnTo>
                    <a:lnTo>
                      <a:pt x="422" y="975"/>
                    </a:lnTo>
                    <a:lnTo>
                      <a:pt x="422" y="972"/>
                    </a:lnTo>
                    <a:lnTo>
                      <a:pt x="425" y="966"/>
                    </a:lnTo>
                    <a:lnTo>
                      <a:pt x="422" y="957"/>
                    </a:lnTo>
                    <a:lnTo>
                      <a:pt x="419" y="954"/>
                    </a:lnTo>
                    <a:lnTo>
                      <a:pt x="419" y="957"/>
                    </a:lnTo>
                    <a:lnTo>
                      <a:pt x="413" y="960"/>
                    </a:lnTo>
                    <a:lnTo>
                      <a:pt x="410" y="960"/>
                    </a:lnTo>
                    <a:lnTo>
                      <a:pt x="403" y="960"/>
                    </a:lnTo>
                    <a:lnTo>
                      <a:pt x="397" y="960"/>
                    </a:lnTo>
                    <a:lnTo>
                      <a:pt x="397" y="966"/>
                    </a:lnTo>
                    <a:lnTo>
                      <a:pt x="388" y="963"/>
                    </a:lnTo>
                    <a:lnTo>
                      <a:pt x="385" y="963"/>
                    </a:lnTo>
                    <a:lnTo>
                      <a:pt x="381" y="963"/>
                    </a:lnTo>
                    <a:lnTo>
                      <a:pt x="372" y="960"/>
                    </a:lnTo>
                    <a:lnTo>
                      <a:pt x="369" y="957"/>
                    </a:lnTo>
                    <a:lnTo>
                      <a:pt x="363" y="957"/>
                    </a:lnTo>
                    <a:lnTo>
                      <a:pt x="360" y="960"/>
                    </a:lnTo>
                    <a:lnTo>
                      <a:pt x="356" y="960"/>
                    </a:lnTo>
                    <a:lnTo>
                      <a:pt x="353" y="960"/>
                    </a:lnTo>
                    <a:lnTo>
                      <a:pt x="350" y="960"/>
                    </a:lnTo>
                    <a:lnTo>
                      <a:pt x="347" y="960"/>
                    </a:lnTo>
                    <a:lnTo>
                      <a:pt x="344" y="960"/>
                    </a:lnTo>
                    <a:lnTo>
                      <a:pt x="341" y="957"/>
                    </a:lnTo>
                    <a:lnTo>
                      <a:pt x="341" y="954"/>
                    </a:lnTo>
                    <a:lnTo>
                      <a:pt x="338" y="950"/>
                    </a:lnTo>
                    <a:lnTo>
                      <a:pt x="335" y="950"/>
                    </a:lnTo>
                    <a:lnTo>
                      <a:pt x="328" y="950"/>
                    </a:lnTo>
                    <a:lnTo>
                      <a:pt x="322" y="947"/>
                    </a:lnTo>
                    <a:lnTo>
                      <a:pt x="322" y="944"/>
                    </a:lnTo>
                    <a:lnTo>
                      <a:pt x="322" y="938"/>
                    </a:lnTo>
                    <a:lnTo>
                      <a:pt x="319" y="938"/>
                    </a:lnTo>
                    <a:lnTo>
                      <a:pt x="313" y="938"/>
                    </a:lnTo>
                    <a:lnTo>
                      <a:pt x="310" y="938"/>
                    </a:lnTo>
                    <a:lnTo>
                      <a:pt x="306" y="938"/>
                    </a:lnTo>
                    <a:lnTo>
                      <a:pt x="303" y="935"/>
                    </a:lnTo>
                    <a:lnTo>
                      <a:pt x="300" y="935"/>
                    </a:lnTo>
                    <a:lnTo>
                      <a:pt x="297" y="932"/>
                    </a:lnTo>
                    <a:lnTo>
                      <a:pt x="294" y="932"/>
                    </a:lnTo>
                    <a:lnTo>
                      <a:pt x="297" y="925"/>
                    </a:lnTo>
                    <a:lnTo>
                      <a:pt x="294" y="922"/>
                    </a:lnTo>
                    <a:lnTo>
                      <a:pt x="297" y="919"/>
                    </a:lnTo>
                    <a:lnTo>
                      <a:pt x="297" y="916"/>
                    </a:lnTo>
                    <a:lnTo>
                      <a:pt x="294" y="916"/>
                    </a:lnTo>
                    <a:lnTo>
                      <a:pt x="291" y="916"/>
                    </a:lnTo>
                    <a:lnTo>
                      <a:pt x="288" y="916"/>
                    </a:lnTo>
                    <a:lnTo>
                      <a:pt x="285" y="919"/>
                    </a:lnTo>
                    <a:lnTo>
                      <a:pt x="285" y="922"/>
                    </a:lnTo>
                    <a:lnTo>
                      <a:pt x="281" y="922"/>
                    </a:lnTo>
                    <a:lnTo>
                      <a:pt x="281" y="925"/>
                    </a:lnTo>
                    <a:lnTo>
                      <a:pt x="275" y="922"/>
                    </a:lnTo>
                    <a:lnTo>
                      <a:pt x="272" y="922"/>
                    </a:lnTo>
                    <a:lnTo>
                      <a:pt x="272" y="913"/>
                    </a:lnTo>
                    <a:lnTo>
                      <a:pt x="263" y="904"/>
                    </a:lnTo>
                    <a:lnTo>
                      <a:pt x="256" y="900"/>
                    </a:lnTo>
                    <a:lnTo>
                      <a:pt x="247" y="891"/>
                    </a:lnTo>
                    <a:lnTo>
                      <a:pt x="225" y="885"/>
                    </a:lnTo>
                    <a:lnTo>
                      <a:pt x="216" y="885"/>
                    </a:lnTo>
                    <a:lnTo>
                      <a:pt x="216" y="888"/>
                    </a:lnTo>
                    <a:lnTo>
                      <a:pt x="213" y="891"/>
                    </a:lnTo>
                    <a:lnTo>
                      <a:pt x="216" y="891"/>
                    </a:lnTo>
                    <a:lnTo>
                      <a:pt x="213" y="894"/>
                    </a:lnTo>
                    <a:lnTo>
                      <a:pt x="209" y="888"/>
                    </a:lnTo>
                    <a:lnTo>
                      <a:pt x="206" y="885"/>
                    </a:lnTo>
                    <a:lnTo>
                      <a:pt x="197" y="882"/>
                    </a:lnTo>
                    <a:lnTo>
                      <a:pt x="194" y="879"/>
                    </a:lnTo>
                    <a:lnTo>
                      <a:pt x="191" y="879"/>
                    </a:lnTo>
                    <a:lnTo>
                      <a:pt x="184" y="872"/>
                    </a:lnTo>
                    <a:lnTo>
                      <a:pt x="178" y="872"/>
                    </a:lnTo>
                    <a:lnTo>
                      <a:pt x="178" y="869"/>
                    </a:lnTo>
                    <a:lnTo>
                      <a:pt x="178" y="866"/>
                    </a:lnTo>
                    <a:lnTo>
                      <a:pt x="175" y="866"/>
                    </a:lnTo>
                    <a:lnTo>
                      <a:pt x="172" y="863"/>
                    </a:lnTo>
                    <a:lnTo>
                      <a:pt x="166" y="866"/>
                    </a:lnTo>
                    <a:lnTo>
                      <a:pt x="166" y="863"/>
                    </a:lnTo>
                    <a:lnTo>
                      <a:pt x="166" y="860"/>
                    </a:lnTo>
                    <a:lnTo>
                      <a:pt x="163" y="860"/>
                    </a:lnTo>
                    <a:lnTo>
                      <a:pt x="153" y="860"/>
                    </a:lnTo>
                    <a:lnTo>
                      <a:pt x="150" y="863"/>
                    </a:lnTo>
                    <a:lnTo>
                      <a:pt x="147" y="860"/>
                    </a:lnTo>
                    <a:lnTo>
                      <a:pt x="150" y="857"/>
                    </a:lnTo>
                    <a:lnTo>
                      <a:pt x="147" y="854"/>
                    </a:lnTo>
                    <a:lnTo>
                      <a:pt x="144" y="850"/>
                    </a:lnTo>
                    <a:lnTo>
                      <a:pt x="141" y="847"/>
                    </a:lnTo>
                    <a:lnTo>
                      <a:pt x="141" y="844"/>
                    </a:lnTo>
                    <a:lnTo>
                      <a:pt x="144" y="841"/>
                    </a:lnTo>
                    <a:lnTo>
                      <a:pt x="141" y="838"/>
                    </a:lnTo>
                    <a:lnTo>
                      <a:pt x="141" y="832"/>
                    </a:lnTo>
                    <a:lnTo>
                      <a:pt x="144" y="828"/>
                    </a:lnTo>
                    <a:lnTo>
                      <a:pt x="134" y="819"/>
                    </a:lnTo>
                    <a:lnTo>
                      <a:pt x="134" y="816"/>
                    </a:lnTo>
                    <a:lnTo>
                      <a:pt x="134" y="813"/>
                    </a:lnTo>
                    <a:lnTo>
                      <a:pt x="134" y="810"/>
                    </a:lnTo>
                    <a:lnTo>
                      <a:pt x="141" y="810"/>
                    </a:lnTo>
                    <a:lnTo>
                      <a:pt x="141" y="807"/>
                    </a:lnTo>
                    <a:lnTo>
                      <a:pt x="144" y="807"/>
                    </a:lnTo>
                    <a:lnTo>
                      <a:pt x="144" y="813"/>
                    </a:lnTo>
                    <a:lnTo>
                      <a:pt x="147" y="816"/>
                    </a:lnTo>
                    <a:lnTo>
                      <a:pt x="150" y="816"/>
                    </a:lnTo>
                    <a:lnTo>
                      <a:pt x="153" y="816"/>
                    </a:lnTo>
                    <a:lnTo>
                      <a:pt x="153" y="813"/>
                    </a:lnTo>
                    <a:lnTo>
                      <a:pt x="156" y="813"/>
                    </a:lnTo>
                    <a:lnTo>
                      <a:pt x="159" y="810"/>
                    </a:lnTo>
                    <a:lnTo>
                      <a:pt x="163" y="810"/>
                    </a:lnTo>
                    <a:lnTo>
                      <a:pt x="166" y="807"/>
                    </a:lnTo>
                    <a:lnTo>
                      <a:pt x="166" y="803"/>
                    </a:lnTo>
                    <a:lnTo>
                      <a:pt x="163" y="797"/>
                    </a:lnTo>
                    <a:lnTo>
                      <a:pt x="159" y="794"/>
                    </a:lnTo>
                    <a:lnTo>
                      <a:pt x="163" y="794"/>
                    </a:lnTo>
                    <a:lnTo>
                      <a:pt x="163" y="791"/>
                    </a:lnTo>
                    <a:lnTo>
                      <a:pt x="156" y="788"/>
                    </a:lnTo>
                    <a:lnTo>
                      <a:pt x="153" y="788"/>
                    </a:lnTo>
                    <a:lnTo>
                      <a:pt x="150" y="782"/>
                    </a:lnTo>
                    <a:lnTo>
                      <a:pt x="150" y="775"/>
                    </a:lnTo>
                    <a:lnTo>
                      <a:pt x="150" y="772"/>
                    </a:lnTo>
                    <a:lnTo>
                      <a:pt x="150" y="769"/>
                    </a:lnTo>
                    <a:lnTo>
                      <a:pt x="147" y="766"/>
                    </a:lnTo>
                    <a:lnTo>
                      <a:pt x="147" y="763"/>
                    </a:lnTo>
                    <a:lnTo>
                      <a:pt x="153" y="763"/>
                    </a:lnTo>
                    <a:lnTo>
                      <a:pt x="156" y="760"/>
                    </a:lnTo>
                    <a:lnTo>
                      <a:pt x="159" y="763"/>
                    </a:lnTo>
                    <a:lnTo>
                      <a:pt x="163" y="763"/>
                    </a:lnTo>
                    <a:lnTo>
                      <a:pt x="166" y="753"/>
                    </a:lnTo>
                    <a:lnTo>
                      <a:pt x="166" y="747"/>
                    </a:lnTo>
                    <a:lnTo>
                      <a:pt x="172" y="747"/>
                    </a:lnTo>
                    <a:lnTo>
                      <a:pt x="172" y="744"/>
                    </a:lnTo>
                    <a:lnTo>
                      <a:pt x="175" y="744"/>
                    </a:lnTo>
                    <a:lnTo>
                      <a:pt x="175" y="741"/>
                    </a:lnTo>
                    <a:lnTo>
                      <a:pt x="181" y="738"/>
                    </a:lnTo>
                    <a:lnTo>
                      <a:pt x="181" y="735"/>
                    </a:lnTo>
                    <a:lnTo>
                      <a:pt x="181" y="732"/>
                    </a:lnTo>
                    <a:lnTo>
                      <a:pt x="184" y="722"/>
                    </a:lnTo>
                    <a:lnTo>
                      <a:pt x="184" y="719"/>
                    </a:lnTo>
                    <a:lnTo>
                      <a:pt x="184" y="716"/>
                    </a:lnTo>
                    <a:lnTo>
                      <a:pt x="188" y="713"/>
                    </a:lnTo>
                    <a:lnTo>
                      <a:pt x="188" y="710"/>
                    </a:lnTo>
                    <a:lnTo>
                      <a:pt x="184" y="710"/>
                    </a:lnTo>
                    <a:lnTo>
                      <a:pt x="181" y="713"/>
                    </a:lnTo>
                    <a:lnTo>
                      <a:pt x="178" y="713"/>
                    </a:lnTo>
                    <a:lnTo>
                      <a:pt x="178" y="707"/>
                    </a:lnTo>
                    <a:lnTo>
                      <a:pt x="175" y="707"/>
                    </a:lnTo>
                    <a:lnTo>
                      <a:pt x="172" y="707"/>
                    </a:lnTo>
                    <a:lnTo>
                      <a:pt x="169" y="707"/>
                    </a:lnTo>
                    <a:lnTo>
                      <a:pt x="169" y="703"/>
                    </a:lnTo>
                    <a:lnTo>
                      <a:pt x="169" y="700"/>
                    </a:lnTo>
                    <a:lnTo>
                      <a:pt x="166" y="700"/>
                    </a:lnTo>
                    <a:lnTo>
                      <a:pt x="166" y="697"/>
                    </a:lnTo>
                    <a:lnTo>
                      <a:pt x="163" y="697"/>
                    </a:lnTo>
                    <a:lnTo>
                      <a:pt x="159" y="694"/>
                    </a:lnTo>
                    <a:lnTo>
                      <a:pt x="156" y="694"/>
                    </a:lnTo>
                    <a:lnTo>
                      <a:pt x="153" y="694"/>
                    </a:lnTo>
                    <a:lnTo>
                      <a:pt x="150" y="697"/>
                    </a:lnTo>
                    <a:lnTo>
                      <a:pt x="144" y="697"/>
                    </a:lnTo>
                    <a:lnTo>
                      <a:pt x="128" y="707"/>
                    </a:lnTo>
                    <a:lnTo>
                      <a:pt x="125" y="710"/>
                    </a:lnTo>
                    <a:lnTo>
                      <a:pt x="122" y="710"/>
                    </a:lnTo>
                    <a:lnTo>
                      <a:pt x="122" y="713"/>
                    </a:lnTo>
                    <a:lnTo>
                      <a:pt x="119" y="710"/>
                    </a:lnTo>
                    <a:lnTo>
                      <a:pt x="116" y="713"/>
                    </a:lnTo>
                    <a:lnTo>
                      <a:pt x="106" y="713"/>
                    </a:lnTo>
                    <a:lnTo>
                      <a:pt x="103" y="710"/>
                    </a:lnTo>
                    <a:lnTo>
                      <a:pt x="100" y="710"/>
                    </a:lnTo>
                    <a:lnTo>
                      <a:pt x="81" y="700"/>
                    </a:lnTo>
                    <a:lnTo>
                      <a:pt x="81" y="697"/>
                    </a:lnTo>
                    <a:lnTo>
                      <a:pt x="78" y="697"/>
                    </a:lnTo>
                    <a:lnTo>
                      <a:pt x="75" y="697"/>
                    </a:lnTo>
                    <a:lnTo>
                      <a:pt x="72" y="700"/>
                    </a:lnTo>
                    <a:lnTo>
                      <a:pt x="72" y="697"/>
                    </a:lnTo>
                    <a:lnTo>
                      <a:pt x="69" y="694"/>
                    </a:lnTo>
                    <a:lnTo>
                      <a:pt x="66" y="691"/>
                    </a:lnTo>
                    <a:lnTo>
                      <a:pt x="62" y="691"/>
                    </a:lnTo>
                    <a:lnTo>
                      <a:pt x="62" y="688"/>
                    </a:lnTo>
                    <a:lnTo>
                      <a:pt x="66" y="688"/>
                    </a:lnTo>
                    <a:lnTo>
                      <a:pt x="66" y="685"/>
                    </a:lnTo>
                    <a:lnTo>
                      <a:pt x="66" y="682"/>
                    </a:lnTo>
                    <a:lnTo>
                      <a:pt x="66" y="675"/>
                    </a:lnTo>
                    <a:lnTo>
                      <a:pt x="66" y="672"/>
                    </a:lnTo>
                    <a:lnTo>
                      <a:pt x="56" y="666"/>
                    </a:lnTo>
                    <a:lnTo>
                      <a:pt x="53" y="666"/>
                    </a:lnTo>
                    <a:lnTo>
                      <a:pt x="50" y="669"/>
                    </a:lnTo>
                    <a:lnTo>
                      <a:pt x="50" y="663"/>
                    </a:lnTo>
                    <a:lnTo>
                      <a:pt x="47" y="660"/>
                    </a:lnTo>
                    <a:lnTo>
                      <a:pt x="44" y="663"/>
                    </a:lnTo>
                    <a:lnTo>
                      <a:pt x="41" y="660"/>
                    </a:lnTo>
                    <a:lnTo>
                      <a:pt x="34" y="660"/>
                    </a:lnTo>
                    <a:lnTo>
                      <a:pt x="28" y="660"/>
                    </a:lnTo>
                    <a:lnTo>
                      <a:pt x="28" y="656"/>
                    </a:lnTo>
                    <a:lnTo>
                      <a:pt x="25" y="653"/>
                    </a:lnTo>
                    <a:lnTo>
                      <a:pt x="22" y="653"/>
                    </a:lnTo>
                    <a:lnTo>
                      <a:pt x="28" y="650"/>
                    </a:lnTo>
                    <a:lnTo>
                      <a:pt x="28" y="647"/>
                    </a:lnTo>
                    <a:lnTo>
                      <a:pt x="31" y="650"/>
                    </a:lnTo>
                    <a:lnTo>
                      <a:pt x="34" y="650"/>
                    </a:lnTo>
                    <a:lnTo>
                      <a:pt x="31" y="650"/>
                    </a:lnTo>
                    <a:lnTo>
                      <a:pt x="34" y="650"/>
                    </a:lnTo>
                    <a:lnTo>
                      <a:pt x="37" y="650"/>
                    </a:lnTo>
                    <a:lnTo>
                      <a:pt x="37" y="631"/>
                    </a:lnTo>
                    <a:lnTo>
                      <a:pt x="31" y="619"/>
                    </a:lnTo>
                    <a:lnTo>
                      <a:pt x="31" y="610"/>
                    </a:lnTo>
                    <a:lnTo>
                      <a:pt x="28" y="603"/>
                    </a:lnTo>
                    <a:lnTo>
                      <a:pt x="19" y="603"/>
                    </a:lnTo>
                    <a:lnTo>
                      <a:pt x="9" y="606"/>
                    </a:lnTo>
                    <a:lnTo>
                      <a:pt x="3" y="603"/>
                    </a:lnTo>
                    <a:lnTo>
                      <a:pt x="0" y="585"/>
                    </a:lnTo>
                    <a:lnTo>
                      <a:pt x="6" y="566"/>
                    </a:lnTo>
                    <a:lnTo>
                      <a:pt x="6" y="560"/>
                    </a:lnTo>
                    <a:lnTo>
                      <a:pt x="9" y="550"/>
                    </a:lnTo>
                    <a:lnTo>
                      <a:pt x="25" y="544"/>
                    </a:lnTo>
                    <a:lnTo>
                      <a:pt x="28" y="541"/>
                    </a:lnTo>
                    <a:lnTo>
                      <a:pt x="31" y="541"/>
                    </a:lnTo>
                    <a:lnTo>
                      <a:pt x="34" y="535"/>
                    </a:lnTo>
                    <a:lnTo>
                      <a:pt x="41" y="535"/>
                    </a:lnTo>
                    <a:lnTo>
                      <a:pt x="47" y="531"/>
                    </a:lnTo>
                    <a:lnTo>
                      <a:pt x="53" y="531"/>
                    </a:lnTo>
                    <a:lnTo>
                      <a:pt x="56" y="541"/>
                    </a:lnTo>
                    <a:lnTo>
                      <a:pt x="75" y="538"/>
                    </a:lnTo>
                    <a:lnTo>
                      <a:pt x="81" y="535"/>
                    </a:lnTo>
                    <a:lnTo>
                      <a:pt x="84" y="525"/>
                    </a:lnTo>
                    <a:lnTo>
                      <a:pt x="91" y="519"/>
                    </a:lnTo>
                    <a:lnTo>
                      <a:pt x="128" y="510"/>
                    </a:lnTo>
                    <a:lnTo>
                      <a:pt x="131" y="503"/>
                    </a:lnTo>
                    <a:lnTo>
                      <a:pt x="141" y="497"/>
                    </a:lnTo>
                    <a:lnTo>
                      <a:pt x="181" y="478"/>
                    </a:lnTo>
                    <a:lnTo>
                      <a:pt x="184" y="469"/>
                    </a:lnTo>
                    <a:lnTo>
                      <a:pt x="188" y="450"/>
                    </a:lnTo>
                    <a:lnTo>
                      <a:pt x="191" y="444"/>
                    </a:lnTo>
                    <a:lnTo>
                      <a:pt x="191" y="438"/>
                    </a:lnTo>
                    <a:lnTo>
                      <a:pt x="197" y="434"/>
                    </a:lnTo>
                    <a:lnTo>
                      <a:pt x="184" y="378"/>
                    </a:lnTo>
                    <a:lnTo>
                      <a:pt x="181" y="372"/>
                    </a:lnTo>
                    <a:lnTo>
                      <a:pt x="178" y="369"/>
                    </a:lnTo>
                    <a:lnTo>
                      <a:pt x="181" y="363"/>
                    </a:lnTo>
                    <a:lnTo>
                      <a:pt x="241" y="353"/>
                    </a:lnTo>
                    <a:lnTo>
                      <a:pt x="244" y="350"/>
                    </a:lnTo>
                    <a:lnTo>
                      <a:pt x="241" y="334"/>
                    </a:lnTo>
                    <a:lnTo>
                      <a:pt x="260" y="275"/>
                    </a:lnTo>
                    <a:lnTo>
                      <a:pt x="272" y="275"/>
                    </a:lnTo>
                    <a:lnTo>
                      <a:pt x="278" y="278"/>
                    </a:lnTo>
                    <a:lnTo>
                      <a:pt x="288" y="281"/>
                    </a:lnTo>
                    <a:lnTo>
                      <a:pt x="303" y="278"/>
                    </a:lnTo>
                    <a:lnTo>
                      <a:pt x="316" y="287"/>
                    </a:lnTo>
                    <a:lnTo>
                      <a:pt x="322" y="281"/>
                    </a:lnTo>
                    <a:lnTo>
                      <a:pt x="335" y="278"/>
                    </a:lnTo>
                    <a:lnTo>
                      <a:pt x="338" y="234"/>
                    </a:lnTo>
                    <a:lnTo>
                      <a:pt x="341" y="225"/>
                    </a:lnTo>
                    <a:lnTo>
                      <a:pt x="350" y="225"/>
                    </a:lnTo>
                    <a:lnTo>
                      <a:pt x="360" y="222"/>
                    </a:lnTo>
                    <a:lnTo>
                      <a:pt x="369" y="212"/>
                    </a:lnTo>
                    <a:lnTo>
                      <a:pt x="375" y="203"/>
                    </a:lnTo>
                    <a:lnTo>
                      <a:pt x="385" y="206"/>
                    </a:lnTo>
                    <a:lnTo>
                      <a:pt x="394" y="200"/>
                    </a:lnTo>
                    <a:lnTo>
                      <a:pt x="397" y="200"/>
                    </a:lnTo>
                    <a:lnTo>
                      <a:pt x="403" y="219"/>
                    </a:lnTo>
                    <a:lnTo>
                      <a:pt x="419" y="231"/>
                    </a:lnTo>
                    <a:lnTo>
                      <a:pt x="425" y="241"/>
                    </a:lnTo>
                    <a:lnTo>
                      <a:pt x="432" y="247"/>
                    </a:lnTo>
                    <a:lnTo>
                      <a:pt x="438" y="241"/>
                    </a:lnTo>
                    <a:lnTo>
                      <a:pt x="444" y="244"/>
                    </a:lnTo>
                    <a:lnTo>
                      <a:pt x="450" y="247"/>
                    </a:lnTo>
                    <a:lnTo>
                      <a:pt x="460" y="250"/>
                    </a:lnTo>
                    <a:lnTo>
                      <a:pt x="482" y="300"/>
                    </a:lnTo>
                    <a:lnTo>
                      <a:pt x="482" y="331"/>
                    </a:lnTo>
                    <a:lnTo>
                      <a:pt x="478" y="341"/>
                    </a:lnTo>
                    <a:lnTo>
                      <a:pt x="475" y="350"/>
                    </a:lnTo>
                    <a:lnTo>
                      <a:pt x="482" y="353"/>
                    </a:lnTo>
                    <a:lnTo>
                      <a:pt x="528" y="363"/>
                    </a:lnTo>
                    <a:lnTo>
                      <a:pt x="541" y="359"/>
                    </a:lnTo>
                    <a:lnTo>
                      <a:pt x="600" y="388"/>
                    </a:lnTo>
                    <a:lnTo>
                      <a:pt x="607" y="388"/>
                    </a:lnTo>
                    <a:lnTo>
                      <a:pt x="647" y="447"/>
                    </a:lnTo>
                    <a:lnTo>
                      <a:pt x="657" y="450"/>
                    </a:lnTo>
                    <a:lnTo>
                      <a:pt x="751" y="444"/>
                    </a:lnTo>
                    <a:lnTo>
                      <a:pt x="782" y="453"/>
                    </a:lnTo>
                    <a:lnTo>
                      <a:pt x="794" y="466"/>
                    </a:lnTo>
                    <a:lnTo>
                      <a:pt x="844" y="484"/>
                    </a:lnTo>
                    <a:lnTo>
                      <a:pt x="857" y="484"/>
                    </a:lnTo>
                    <a:lnTo>
                      <a:pt x="860" y="488"/>
                    </a:lnTo>
                    <a:lnTo>
                      <a:pt x="866" y="491"/>
                    </a:lnTo>
                    <a:lnTo>
                      <a:pt x="873" y="494"/>
                    </a:lnTo>
                    <a:lnTo>
                      <a:pt x="879" y="491"/>
                    </a:lnTo>
                    <a:lnTo>
                      <a:pt x="888" y="484"/>
                    </a:lnTo>
                    <a:lnTo>
                      <a:pt x="916" y="475"/>
                    </a:lnTo>
                    <a:lnTo>
                      <a:pt x="919" y="472"/>
                    </a:lnTo>
                    <a:lnTo>
                      <a:pt x="954" y="463"/>
                    </a:lnTo>
                    <a:lnTo>
                      <a:pt x="966" y="463"/>
                    </a:lnTo>
                    <a:lnTo>
                      <a:pt x="976" y="459"/>
                    </a:lnTo>
                    <a:lnTo>
                      <a:pt x="988" y="463"/>
                    </a:lnTo>
                    <a:lnTo>
                      <a:pt x="991" y="463"/>
                    </a:lnTo>
                    <a:lnTo>
                      <a:pt x="1007" y="463"/>
                    </a:lnTo>
                    <a:lnTo>
                      <a:pt x="1038" y="444"/>
                    </a:lnTo>
                    <a:lnTo>
                      <a:pt x="1045" y="438"/>
                    </a:lnTo>
                    <a:lnTo>
                      <a:pt x="1073" y="409"/>
                    </a:lnTo>
                    <a:lnTo>
                      <a:pt x="1073" y="403"/>
                    </a:lnTo>
                    <a:lnTo>
                      <a:pt x="1060" y="388"/>
                    </a:lnTo>
                    <a:lnTo>
                      <a:pt x="1063" y="381"/>
                    </a:lnTo>
                    <a:lnTo>
                      <a:pt x="1073" y="363"/>
                    </a:lnTo>
                    <a:lnTo>
                      <a:pt x="1085" y="359"/>
                    </a:lnTo>
                    <a:lnTo>
                      <a:pt x="1091" y="363"/>
                    </a:lnTo>
                    <a:lnTo>
                      <a:pt x="1098" y="369"/>
                    </a:lnTo>
                    <a:lnTo>
                      <a:pt x="1116" y="372"/>
                    </a:lnTo>
                    <a:lnTo>
                      <a:pt x="1132" y="363"/>
                    </a:lnTo>
                    <a:lnTo>
                      <a:pt x="1151" y="341"/>
                    </a:lnTo>
                    <a:lnTo>
                      <a:pt x="1163" y="341"/>
                    </a:lnTo>
                    <a:lnTo>
                      <a:pt x="1176" y="334"/>
                    </a:lnTo>
                    <a:lnTo>
                      <a:pt x="1210" y="297"/>
                    </a:lnTo>
                    <a:lnTo>
                      <a:pt x="1260" y="291"/>
                    </a:lnTo>
                    <a:lnTo>
                      <a:pt x="1279" y="297"/>
                    </a:lnTo>
                    <a:lnTo>
                      <a:pt x="1282" y="294"/>
                    </a:lnTo>
                    <a:lnTo>
                      <a:pt x="1282" y="287"/>
                    </a:lnTo>
                    <a:lnTo>
                      <a:pt x="1276" y="281"/>
                    </a:lnTo>
                    <a:lnTo>
                      <a:pt x="1276" y="272"/>
                    </a:lnTo>
                    <a:lnTo>
                      <a:pt x="1273" y="262"/>
                    </a:lnTo>
                    <a:lnTo>
                      <a:pt x="1251" y="244"/>
                    </a:lnTo>
                    <a:lnTo>
                      <a:pt x="1248" y="237"/>
                    </a:lnTo>
                    <a:lnTo>
                      <a:pt x="1226" y="253"/>
                    </a:lnTo>
                    <a:lnTo>
                      <a:pt x="1198" y="259"/>
                    </a:lnTo>
                    <a:lnTo>
                      <a:pt x="1179" y="253"/>
                    </a:lnTo>
                    <a:lnTo>
                      <a:pt x="1173" y="247"/>
                    </a:lnTo>
                    <a:lnTo>
                      <a:pt x="1173" y="225"/>
                    </a:lnTo>
                    <a:lnTo>
                      <a:pt x="1176" y="216"/>
                    </a:lnTo>
                    <a:lnTo>
                      <a:pt x="1176" y="191"/>
                    </a:lnTo>
                    <a:lnTo>
                      <a:pt x="1192" y="162"/>
                    </a:lnTo>
                    <a:lnTo>
                      <a:pt x="1198" y="159"/>
                    </a:lnTo>
                    <a:lnTo>
                      <a:pt x="1198" y="156"/>
                    </a:lnTo>
                    <a:lnTo>
                      <a:pt x="1238" y="175"/>
                    </a:lnTo>
                    <a:lnTo>
                      <a:pt x="1245" y="172"/>
                    </a:lnTo>
                    <a:lnTo>
                      <a:pt x="1276" y="150"/>
                    </a:lnTo>
                    <a:lnTo>
                      <a:pt x="1279" y="147"/>
                    </a:lnTo>
                    <a:lnTo>
                      <a:pt x="1276" y="140"/>
                    </a:lnTo>
                    <a:lnTo>
                      <a:pt x="1279" y="134"/>
                    </a:lnTo>
                    <a:lnTo>
                      <a:pt x="1285" y="122"/>
                    </a:lnTo>
                    <a:lnTo>
                      <a:pt x="1298" y="87"/>
                    </a:lnTo>
                    <a:lnTo>
                      <a:pt x="1307" y="81"/>
                    </a:lnTo>
                    <a:lnTo>
                      <a:pt x="1320" y="69"/>
                    </a:lnTo>
                    <a:lnTo>
                      <a:pt x="1320" y="65"/>
                    </a:lnTo>
                    <a:lnTo>
                      <a:pt x="1317" y="59"/>
                    </a:lnTo>
                    <a:lnTo>
                      <a:pt x="1317" y="47"/>
                    </a:lnTo>
                    <a:lnTo>
                      <a:pt x="1313" y="44"/>
                    </a:lnTo>
                    <a:lnTo>
                      <a:pt x="1298" y="47"/>
                    </a:lnTo>
                    <a:lnTo>
                      <a:pt x="1298" y="44"/>
                    </a:lnTo>
                    <a:lnTo>
                      <a:pt x="1298" y="37"/>
                    </a:lnTo>
                    <a:lnTo>
                      <a:pt x="1310" y="25"/>
                    </a:lnTo>
                    <a:lnTo>
                      <a:pt x="1317" y="19"/>
                    </a:lnTo>
                    <a:lnTo>
                      <a:pt x="1323" y="12"/>
                    </a:lnTo>
                    <a:lnTo>
                      <a:pt x="1398" y="0"/>
                    </a:lnTo>
                    <a:lnTo>
                      <a:pt x="1423" y="15"/>
                    </a:lnTo>
                    <a:lnTo>
                      <a:pt x="1432" y="19"/>
                    </a:lnTo>
                    <a:lnTo>
                      <a:pt x="1442" y="19"/>
                    </a:lnTo>
                    <a:lnTo>
                      <a:pt x="1457" y="22"/>
                    </a:lnTo>
                    <a:lnTo>
                      <a:pt x="1467" y="40"/>
                    </a:lnTo>
                    <a:lnTo>
                      <a:pt x="1467" y="44"/>
                    </a:lnTo>
                    <a:lnTo>
                      <a:pt x="1476" y="53"/>
                    </a:lnTo>
                    <a:lnTo>
                      <a:pt x="1476" y="56"/>
                    </a:lnTo>
                    <a:lnTo>
                      <a:pt x="1476" y="53"/>
                    </a:lnTo>
                    <a:lnTo>
                      <a:pt x="1507" y="147"/>
                    </a:lnTo>
                    <a:lnTo>
                      <a:pt x="1507" y="150"/>
                    </a:lnTo>
                    <a:lnTo>
                      <a:pt x="1507" y="172"/>
                    </a:lnTo>
                    <a:lnTo>
                      <a:pt x="1514" y="175"/>
                    </a:lnTo>
                    <a:lnTo>
                      <a:pt x="1526" y="178"/>
                    </a:lnTo>
                    <a:lnTo>
                      <a:pt x="1539" y="175"/>
                    </a:lnTo>
                    <a:lnTo>
                      <a:pt x="1564" y="184"/>
                    </a:lnTo>
                    <a:lnTo>
                      <a:pt x="1579" y="197"/>
                    </a:lnTo>
                    <a:lnTo>
                      <a:pt x="1589" y="200"/>
                    </a:lnTo>
                    <a:lnTo>
                      <a:pt x="1595" y="203"/>
                    </a:lnTo>
                    <a:lnTo>
                      <a:pt x="1598" y="206"/>
                    </a:lnTo>
                    <a:lnTo>
                      <a:pt x="1598" y="209"/>
                    </a:lnTo>
                    <a:lnTo>
                      <a:pt x="1598" y="216"/>
                    </a:lnTo>
                    <a:lnTo>
                      <a:pt x="1601" y="222"/>
                    </a:lnTo>
                    <a:lnTo>
                      <a:pt x="1601" y="237"/>
                    </a:lnTo>
                    <a:lnTo>
                      <a:pt x="1611" y="253"/>
                    </a:lnTo>
                    <a:lnTo>
                      <a:pt x="1620" y="253"/>
                    </a:lnTo>
                    <a:lnTo>
                      <a:pt x="1629" y="256"/>
                    </a:lnTo>
                    <a:lnTo>
                      <a:pt x="1639" y="253"/>
                    </a:lnTo>
                    <a:lnTo>
                      <a:pt x="1673" y="234"/>
                    </a:lnTo>
                    <a:lnTo>
                      <a:pt x="1683" y="234"/>
                    </a:lnTo>
                    <a:lnTo>
                      <a:pt x="1714" y="222"/>
                    </a:lnTo>
                    <a:lnTo>
                      <a:pt x="1711" y="228"/>
                    </a:lnTo>
                    <a:lnTo>
                      <a:pt x="1711" y="237"/>
                    </a:lnTo>
                    <a:lnTo>
                      <a:pt x="1714" y="247"/>
                    </a:lnTo>
                    <a:lnTo>
                      <a:pt x="1711" y="256"/>
                    </a:lnTo>
                    <a:lnTo>
                      <a:pt x="1698" y="269"/>
                    </a:lnTo>
                    <a:lnTo>
                      <a:pt x="1686" y="319"/>
                    </a:lnTo>
                    <a:lnTo>
                      <a:pt x="1670" y="347"/>
                    </a:lnTo>
                    <a:lnTo>
                      <a:pt x="1667" y="356"/>
                    </a:lnTo>
                    <a:lnTo>
                      <a:pt x="1661" y="363"/>
                    </a:lnTo>
                    <a:lnTo>
                      <a:pt x="1658" y="359"/>
                    </a:lnTo>
                    <a:lnTo>
                      <a:pt x="1633" y="353"/>
                    </a:lnTo>
                    <a:lnTo>
                      <a:pt x="1607" y="375"/>
                    </a:lnTo>
                    <a:lnTo>
                      <a:pt x="1611" y="381"/>
                    </a:lnTo>
                    <a:lnTo>
                      <a:pt x="1614" y="425"/>
                    </a:lnTo>
                    <a:lnTo>
                      <a:pt x="1607" y="438"/>
                    </a:lnTo>
                    <a:lnTo>
                      <a:pt x="1595" y="447"/>
                    </a:lnTo>
                    <a:lnTo>
                      <a:pt x="1595" y="456"/>
                    </a:lnTo>
                    <a:lnTo>
                      <a:pt x="1592" y="456"/>
                    </a:lnTo>
                    <a:lnTo>
                      <a:pt x="1589" y="447"/>
                    </a:lnTo>
                    <a:lnTo>
                      <a:pt x="1582" y="444"/>
                    </a:lnTo>
                    <a:lnTo>
                      <a:pt x="1576" y="447"/>
                    </a:lnTo>
                    <a:lnTo>
                      <a:pt x="1567" y="466"/>
                    </a:lnTo>
                    <a:lnTo>
                      <a:pt x="1551" y="478"/>
                    </a:lnTo>
                    <a:lnTo>
                      <a:pt x="1529" y="481"/>
                    </a:lnTo>
                    <a:lnTo>
                      <a:pt x="1526" y="484"/>
                    </a:lnTo>
                    <a:lnTo>
                      <a:pt x="1529" y="500"/>
                    </a:lnTo>
                    <a:lnTo>
                      <a:pt x="1511" y="503"/>
                    </a:lnTo>
                    <a:lnTo>
                      <a:pt x="1501" y="497"/>
                    </a:lnTo>
                    <a:lnTo>
                      <a:pt x="1492" y="497"/>
                    </a:lnTo>
                    <a:lnTo>
                      <a:pt x="1445" y="535"/>
                    </a:lnTo>
                    <a:lnTo>
                      <a:pt x="1435" y="538"/>
                    </a:lnTo>
                    <a:lnTo>
                      <a:pt x="1423" y="556"/>
                    </a:lnTo>
                    <a:lnTo>
                      <a:pt x="1420" y="556"/>
                    </a:lnTo>
                    <a:lnTo>
                      <a:pt x="1398" y="563"/>
                    </a:lnTo>
                    <a:lnTo>
                      <a:pt x="1395" y="560"/>
                    </a:lnTo>
                    <a:lnTo>
                      <a:pt x="1385" y="569"/>
                    </a:lnTo>
                    <a:lnTo>
                      <a:pt x="1367" y="575"/>
                    </a:lnTo>
                    <a:lnTo>
                      <a:pt x="1360" y="581"/>
                    </a:lnTo>
                    <a:lnTo>
                      <a:pt x="1357" y="588"/>
                    </a:lnTo>
                    <a:lnTo>
                      <a:pt x="1351" y="591"/>
                    </a:lnTo>
                    <a:lnTo>
                      <a:pt x="1348" y="591"/>
                    </a:lnTo>
                    <a:lnTo>
                      <a:pt x="1345" y="594"/>
                    </a:lnTo>
                    <a:lnTo>
                      <a:pt x="1335" y="600"/>
                    </a:lnTo>
                    <a:lnTo>
                      <a:pt x="1332" y="597"/>
                    </a:lnTo>
                    <a:lnTo>
                      <a:pt x="1335" y="591"/>
                    </a:lnTo>
                    <a:lnTo>
                      <a:pt x="1345" y="588"/>
                    </a:lnTo>
                    <a:lnTo>
                      <a:pt x="1348" y="575"/>
                    </a:lnTo>
                    <a:lnTo>
                      <a:pt x="1339" y="572"/>
                    </a:lnTo>
                    <a:lnTo>
                      <a:pt x="1335" y="572"/>
                    </a:lnTo>
                    <a:lnTo>
                      <a:pt x="1342" y="569"/>
                    </a:lnTo>
                    <a:lnTo>
                      <a:pt x="1342" y="563"/>
                    </a:lnTo>
                    <a:lnTo>
                      <a:pt x="1348" y="560"/>
                    </a:lnTo>
                    <a:lnTo>
                      <a:pt x="1364" y="538"/>
                    </a:lnTo>
                    <a:lnTo>
                      <a:pt x="1360" y="531"/>
                    </a:lnTo>
                    <a:lnTo>
                      <a:pt x="1354" y="525"/>
                    </a:lnTo>
                    <a:lnTo>
                      <a:pt x="1354" y="519"/>
                    </a:lnTo>
                    <a:lnTo>
                      <a:pt x="1351" y="516"/>
                    </a:lnTo>
                    <a:lnTo>
                      <a:pt x="1348" y="519"/>
                    </a:lnTo>
                    <a:lnTo>
                      <a:pt x="1335" y="519"/>
                    </a:lnTo>
                    <a:lnTo>
                      <a:pt x="1332" y="522"/>
                    </a:lnTo>
                    <a:lnTo>
                      <a:pt x="1313" y="547"/>
                    </a:lnTo>
                    <a:lnTo>
                      <a:pt x="1285" y="563"/>
                    </a:lnTo>
                    <a:lnTo>
                      <a:pt x="1279" y="575"/>
                    </a:lnTo>
                    <a:lnTo>
                      <a:pt x="1276" y="578"/>
                    </a:lnTo>
                    <a:lnTo>
                      <a:pt x="1270" y="585"/>
                    </a:lnTo>
                    <a:lnTo>
                      <a:pt x="1254" y="588"/>
                    </a:lnTo>
                    <a:lnTo>
                      <a:pt x="1248" y="585"/>
                    </a:lnTo>
                    <a:lnTo>
                      <a:pt x="1242" y="585"/>
                    </a:lnTo>
                    <a:lnTo>
                      <a:pt x="1238" y="588"/>
                    </a:lnTo>
                    <a:lnTo>
                      <a:pt x="1232" y="606"/>
                    </a:lnTo>
                    <a:lnTo>
                      <a:pt x="1245" y="622"/>
                    </a:lnTo>
                    <a:lnTo>
                      <a:pt x="1248" y="622"/>
                    </a:lnTo>
                    <a:lnTo>
                      <a:pt x="1254" y="622"/>
                    </a:lnTo>
                    <a:lnTo>
                      <a:pt x="1254" y="628"/>
                    </a:lnTo>
                    <a:lnTo>
                      <a:pt x="1260" y="628"/>
                    </a:lnTo>
                    <a:lnTo>
                      <a:pt x="1260" y="631"/>
                    </a:lnTo>
                    <a:lnTo>
                      <a:pt x="1267" y="638"/>
                    </a:lnTo>
                    <a:lnTo>
                      <a:pt x="1270" y="647"/>
                    </a:lnTo>
                    <a:lnTo>
                      <a:pt x="1273" y="653"/>
                    </a:lnTo>
                    <a:lnTo>
                      <a:pt x="1285" y="656"/>
                    </a:lnTo>
                    <a:lnTo>
                      <a:pt x="1295" y="656"/>
                    </a:lnTo>
                    <a:lnTo>
                      <a:pt x="1298" y="647"/>
                    </a:lnTo>
                    <a:lnTo>
                      <a:pt x="1304" y="644"/>
                    </a:lnTo>
                    <a:lnTo>
                      <a:pt x="1310" y="638"/>
                    </a:lnTo>
                    <a:lnTo>
                      <a:pt x="1320" y="631"/>
                    </a:lnTo>
                    <a:lnTo>
                      <a:pt x="1323" y="631"/>
                    </a:lnTo>
                    <a:lnTo>
                      <a:pt x="1335" y="641"/>
                    </a:lnTo>
                    <a:lnTo>
                      <a:pt x="1339" y="641"/>
                    </a:lnTo>
                    <a:lnTo>
                      <a:pt x="1345" y="647"/>
                    </a:lnTo>
                    <a:lnTo>
                      <a:pt x="1354" y="644"/>
                    </a:lnTo>
                    <a:lnTo>
                      <a:pt x="1357" y="644"/>
                    </a:lnTo>
                    <a:lnTo>
                      <a:pt x="1364" y="647"/>
                    </a:lnTo>
                    <a:lnTo>
                      <a:pt x="1370" y="647"/>
                    </a:lnTo>
                    <a:lnTo>
                      <a:pt x="1373" y="647"/>
                    </a:lnTo>
                    <a:lnTo>
                      <a:pt x="1373" y="653"/>
                    </a:lnTo>
                    <a:lnTo>
                      <a:pt x="1370" y="660"/>
                    </a:lnTo>
                    <a:lnTo>
                      <a:pt x="1370" y="663"/>
                    </a:lnTo>
                    <a:lnTo>
                      <a:pt x="1364" y="666"/>
                    </a:lnTo>
                    <a:lnTo>
                      <a:pt x="1360" y="660"/>
                    </a:lnTo>
                    <a:lnTo>
                      <a:pt x="1357" y="663"/>
                    </a:lnTo>
                    <a:lnTo>
                      <a:pt x="1354" y="663"/>
                    </a:lnTo>
                    <a:lnTo>
                      <a:pt x="1351" y="666"/>
                    </a:lnTo>
                    <a:lnTo>
                      <a:pt x="1348" y="669"/>
                    </a:lnTo>
                    <a:lnTo>
                      <a:pt x="1335" y="672"/>
                    </a:lnTo>
                    <a:lnTo>
                      <a:pt x="1329" y="675"/>
                    </a:lnTo>
                    <a:lnTo>
                      <a:pt x="1323" y="675"/>
                    </a:lnTo>
                    <a:lnTo>
                      <a:pt x="1326" y="682"/>
                    </a:lnTo>
                    <a:lnTo>
                      <a:pt x="1323" y="682"/>
                    </a:lnTo>
                    <a:lnTo>
                      <a:pt x="1320" y="685"/>
                    </a:lnTo>
                    <a:lnTo>
                      <a:pt x="1317" y="691"/>
                    </a:lnTo>
                    <a:lnTo>
                      <a:pt x="1313" y="694"/>
                    </a:lnTo>
                    <a:lnTo>
                      <a:pt x="1310" y="688"/>
                    </a:lnTo>
                    <a:lnTo>
                      <a:pt x="1304" y="688"/>
                    </a:lnTo>
                    <a:lnTo>
                      <a:pt x="1301" y="691"/>
                    </a:lnTo>
                    <a:lnTo>
                      <a:pt x="1307" y="697"/>
                    </a:lnTo>
                    <a:lnTo>
                      <a:pt x="1301" y="703"/>
                    </a:lnTo>
                    <a:lnTo>
                      <a:pt x="1292" y="710"/>
                    </a:lnTo>
                    <a:lnTo>
                      <a:pt x="1279" y="735"/>
                    </a:lnTo>
                    <a:lnTo>
                      <a:pt x="1279" y="738"/>
                    </a:lnTo>
                    <a:lnTo>
                      <a:pt x="1307" y="753"/>
                    </a:lnTo>
                    <a:lnTo>
                      <a:pt x="1310" y="757"/>
                    </a:lnTo>
                    <a:lnTo>
                      <a:pt x="1310" y="766"/>
                    </a:lnTo>
                    <a:lnTo>
                      <a:pt x="1317" y="769"/>
                    </a:lnTo>
                    <a:lnTo>
                      <a:pt x="1326" y="807"/>
                    </a:lnTo>
                    <a:lnTo>
                      <a:pt x="1329" y="813"/>
                    </a:lnTo>
                    <a:lnTo>
                      <a:pt x="1339" y="816"/>
                    </a:lnTo>
                    <a:lnTo>
                      <a:pt x="1339" y="822"/>
                    </a:lnTo>
                    <a:lnTo>
                      <a:pt x="1351" y="838"/>
                    </a:lnTo>
                    <a:lnTo>
                      <a:pt x="1351" y="841"/>
                    </a:lnTo>
                    <a:lnTo>
                      <a:pt x="1335" y="835"/>
                    </a:lnTo>
                    <a:lnTo>
                      <a:pt x="1329" y="835"/>
                    </a:lnTo>
                    <a:lnTo>
                      <a:pt x="1317" y="828"/>
                    </a:lnTo>
                    <a:lnTo>
                      <a:pt x="1304" y="832"/>
                    </a:lnTo>
                    <a:lnTo>
                      <a:pt x="1304" y="835"/>
                    </a:lnTo>
                    <a:lnTo>
                      <a:pt x="1317" y="832"/>
                    </a:lnTo>
                    <a:lnTo>
                      <a:pt x="1320" y="832"/>
                    </a:lnTo>
                    <a:lnTo>
                      <a:pt x="1320" y="838"/>
                    </a:lnTo>
                    <a:lnTo>
                      <a:pt x="1326" y="838"/>
                    </a:lnTo>
                    <a:lnTo>
                      <a:pt x="1332" y="841"/>
                    </a:lnTo>
                    <a:lnTo>
                      <a:pt x="1339" y="847"/>
                    </a:lnTo>
                    <a:lnTo>
                      <a:pt x="1345" y="850"/>
                    </a:lnTo>
                    <a:lnTo>
                      <a:pt x="1354" y="863"/>
                    </a:lnTo>
                    <a:lnTo>
                      <a:pt x="1351" y="866"/>
                    </a:lnTo>
                    <a:lnTo>
                      <a:pt x="1345" y="866"/>
                    </a:lnTo>
                    <a:lnTo>
                      <a:pt x="1339" y="872"/>
                    </a:lnTo>
                    <a:lnTo>
                      <a:pt x="1329" y="875"/>
                    </a:lnTo>
                    <a:lnTo>
                      <a:pt x="1329" y="879"/>
                    </a:lnTo>
                    <a:lnTo>
                      <a:pt x="1323" y="882"/>
                    </a:lnTo>
                    <a:lnTo>
                      <a:pt x="1310" y="885"/>
                    </a:lnTo>
                    <a:lnTo>
                      <a:pt x="1304" y="885"/>
                    </a:lnTo>
                    <a:lnTo>
                      <a:pt x="1310" y="885"/>
                    </a:lnTo>
                    <a:lnTo>
                      <a:pt x="1323" y="891"/>
                    </a:lnTo>
                    <a:lnTo>
                      <a:pt x="1332" y="885"/>
                    </a:lnTo>
                    <a:lnTo>
                      <a:pt x="1335" y="888"/>
                    </a:lnTo>
                    <a:lnTo>
                      <a:pt x="1342" y="891"/>
                    </a:lnTo>
                    <a:lnTo>
                      <a:pt x="1342" y="894"/>
                    </a:lnTo>
                    <a:lnTo>
                      <a:pt x="1348" y="897"/>
                    </a:lnTo>
                    <a:lnTo>
                      <a:pt x="1354" y="897"/>
                    </a:lnTo>
                    <a:lnTo>
                      <a:pt x="1342" y="910"/>
                    </a:lnTo>
                    <a:lnTo>
                      <a:pt x="1351" y="907"/>
                    </a:lnTo>
                    <a:lnTo>
                      <a:pt x="1351" y="919"/>
                    </a:lnTo>
                    <a:lnTo>
                      <a:pt x="1348" y="916"/>
                    </a:lnTo>
                    <a:lnTo>
                      <a:pt x="1348" y="919"/>
                    </a:lnTo>
                    <a:lnTo>
                      <a:pt x="1342" y="919"/>
                    </a:lnTo>
                    <a:lnTo>
                      <a:pt x="1342" y="922"/>
                    </a:lnTo>
                    <a:lnTo>
                      <a:pt x="1342" y="929"/>
                    </a:lnTo>
                    <a:lnTo>
                      <a:pt x="1342" y="935"/>
                    </a:lnTo>
                    <a:lnTo>
                      <a:pt x="1339" y="935"/>
                    </a:lnTo>
                    <a:lnTo>
                      <a:pt x="1339" y="944"/>
                    </a:lnTo>
                    <a:lnTo>
                      <a:pt x="1335" y="954"/>
                    </a:lnTo>
                    <a:lnTo>
                      <a:pt x="1335" y="950"/>
                    </a:lnTo>
                    <a:lnTo>
                      <a:pt x="1332" y="947"/>
                    </a:lnTo>
                    <a:lnTo>
                      <a:pt x="1329" y="950"/>
                    </a:lnTo>
                    <a:lnTo>
                      <a:pt x="1313" y="972"/>
                    </a:lnTo>
                    <a:lnTo>
                      <a:pt x="1313" y="975"/>
                    </a:lnTo>
                    <a:lnTo>
                      <a:pt x="1307" y="985"/>
                    </a:lnTo>
                    <a:lnTo>
                      <a:pt x="1301" y="994"/>
                    </a:lnTo>
                    <a:lnTo>
                      <a:pt x="1301" y="1000"/>
                    </a:lnTo>
                    <a:lnTo>
                      <a:pt x="1295" y="1004"/>
                    </a:lnTo>
                    <a:lnTo>
                      <a:pt x="1295" y="994"/>
                    </a:lnTo>
                    <a:lnTo>
                      <a:pt x="1292" y="997"/>
                    </a:lnTo>
                    <a:lnTo>
                      <a:pt x="1285" y="1000"/>
                    </a:lnTo>
                    <a:lnTo>
                      <a:pt x="1292" y="1007"/>
                    </a:lnTo>
                    <a:lnTo>
                      <a:pt x="1292" y="1010"/>
                    </a:lnTo>
                    <a:lnTo>
                      <a:pt x="1288" y="1019"/>
                    </a:lnTo>
                    <a:lnTo>
                      <a:pt x="1285" y="1026"/>
                    </a:lnTo>
                    <a:lnTo>
                      <a:pt x="1285" y="1029"/>
                    </a:lnTo>
                    <a:lnTo>
                      <a:pt x="1282" y="1029"/>
                    </a:lnTo>
                    <a:lnTo>
                      <a:pt x="1282" y="1032"/>
                    </a:lnTo>
                    <a:lnTo>
                      <a:pt x="1285" y="1035"/>
                    </a:lnTo>
                    <a:lnTo>
                      <a:pt x="1282" y="1038"/>
                    </a:lnTo>
                    <a:lnTo>
                      <a:pt x="1279" y="1035"/>
                    </a:lnTo>
                    <a:lnTo>
                      <a:pt x="1276" y="1035"/>
                    </a:lnTo>
                    <a:lnTo>
                      <a:pt x="1276" y="1038"/>
                    </a:lnTo>
                    <a:lnTo>
                      <a:pt x="1276" y="1041"/>
                    </a:lnTo>
                    <a:lnTo>
                      <a:pt x="1273" y="1044"/>
                    </a:lnTo>
                    <a:lnTo>
                      <a:pt x="1270" y="1044"/>
                    </a:lnTo>
                    <a:lnTo>
                      <a:pt x="1267" y="1054"/>
                    </a:lnTo>
                    <a:lnTo>
                      <a:pt x="1263" y="1054"/>
                    </a:lnTo>
                    <a:lnTo>
                      <a:pt x="1260" y="1060"/>
                    </a:lnTo>
                    <a:lnTo>
                      <a:pt x="1260" y="1063"/>
                    </a:lnTo>
                    <a:lnTo>
                      <a:pt x="1251" y="1063"/>
                    </a:lnTo>
                    <a:lnTo>
                      <a:pt x="1248" y="1063"/>
                    </a:lnTo>
                    <a:lnTo>
                      <a:pt x="1242" y="1066"/>
                    </a:lnTo>
                    <a:lnTo>
                      <a:pt x="1242" y="1069"/>
                    </a:lnTo>
                    <a:lnTo>
                      <a:pt x="1245" y="1072"/>
                    </a:lnTo>
                    <a:lnTo>
                      <a:pt x="1242" y="1076"/>
                    </a:lnTo>
                    <a:lnTo>
                      <a:pt x="1235" y="1082"/>
                    </a:lnTo>
                    <a:lnTo>
                      <a:pt x="1232" y="1082"/>
                    </a:lnTo>
                    <a:lnTo>
                      <a:pt x="1232" y="1088"/>
                    </a:lnTo>
                    <a:lnTo>
                      <a:pt x="1229" y="1085"/>
                    </a:lnTo>
                    <a:lnTo>
                      <a:pt x="1229" y="1088"/>
                    </a:lnTo>
                    <a:lnTo>
                      <a:pt x="1226" y="1091"/>
                    </a:lnTo>
                    <a:lnTo>
                      <a:pt x="1223" y="1091"/>
                    </a:lnTo>
                    <a:lnTo>
                      <a:pt x="1220" y="1094"/>
                    </a:lnTo>
                    <a:lnTo>
                      <a:pt x="1217" y="1094"/>
                    </a:lnTo>
                    <a:lnTo>
                      <a:pt x="1213" y="1094"/>
                    </a:lnTo>
                    <a:lnTo>
                      <a:pt x="1204" y="1110"/>
                    </a:lnTo>
                    <a:lnTo>
                      <a:pt x="1185" y="1119"/>
                    </a:lnTo>
                    <a:lnTo>
                      <a:pt x="1176" y="1116"/>
                    </a:lnTo>
                    <a:lnTo>
                      <a:pt x="1176" y="1119"/>
                    </a:lnTo>
                    <a:lnTo>
                      <a:pt x="1173" y="1119"/>
                    </a:lnTo>
                    <a:lnTo>
                      <a:pt x="1170" y="1122"/>
                    </a:lnTo>
                    <a:lnTo>
                      <a:pt x="1166" y="1119"/>
                    </a:lnTo>
                    <a:lnTo>
                      <a:pt x="1166" y="1116"/>
                    </a:lnTo>
                    <a:lnTo>
                      <a:pt x="1163" y="1116"/>
                    </a:lnTo>
                    <a:lnTo>
                      <a:pt x="1160" y="1119"/>
                    </a:lnTo>
                    <a:lnTo>
                      <a:pt x="1157" y="1122"/>
                    </a:lnTo>
                    <a:lnTo>
                      <a:pt x="1154" y="1122"/>
                    </a:lnTo>
                    <a:lnTo>
                      <a:pt x="1151" y="1119"/>
                    </a:lnTo>
                    <a:lnTo>
                      <a:pt x="1148" y="1119"/>
                    </a:lnTo>
                    <a:lnTo>
                      <a:pt x="1148" y="1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6" name="Freeform 665">
                <a:extLst>
                  <a:ext uri="{FF2B5EF4-FFF2-40B4-BE49-F238E27FC236}">
                    <a16:creationId xmlns:a16="http://schemas.microsoft.com/office/drawing/2014/main" id="{9E8FBA11-77A4-42BC-909E-53F93C2BB554}"/>
                  </a:ext>
                </a:extLst>
              </p:cNvPr>
              <p:cNvSpPr>
                <a:spLocks/>
              </p:cNvSpPr>
              <p:nvPr/>
            </p:nvSpPr>
            <p:spPr bwMode="auto">
              <a:xfrm>
                <a:off x="2211" y="754"/>
                <a:ext cx="1714" cy="1194"/>
              </a:xfrm>
              <a:custGeom>
                <a:avLst/>
                <a:gdLst>
                  <a:gd name="T0" fmla="*/ 1129 w 1714"/>
                  <a:gd name="T1" fmla="*/ 1126 h 1194"/>
                  <a:gd name="T2" fmla="*/ 1091 w 1714"/>
                  <a:gd name="T3" fmla="*/ 1147 h 1194"/>
                  <a:gd name="T4" fmla="*/ 1029 w 1714"/>
                  <a:gd name="T5" fmla="*/ 1185 h 1194"/>
                  <a:gd name="T6" fmla="*/ 976 w 1714"/>
                  <a:gd name="T7" fmla="*/ 1154 h 1194"/>
                  <a:gd name="T8" fmla="*/ 907 w 1714"/>
                  <a:gd name="T9" fmla="*/ 1116 h 1194"/>
                  <a:gd name="T10" fmla="*/ 819 w 1714"/>
                  <a:gd name="T11" fmla="*/ 1126 h 1194"/>
                  <a:gd name="T12" fmla="*/ 788 w 1714"/>
                  <a:gd name="T13" fmla="*/ 1160 h 1194"/>
                  <a:gd name="T14" fmla="*/ 707 w 1714"/>
                  <a:gd name="T15" fmla="*/ 1085 h 1194"/>
                  <a:gd name="T16" fmla="*/ 697 w 1714"/>
                  <a:gd name="T17" fmla="*/ 972 h 1194"/>
                  <a:gd name="T18" fmla="*/ 638 w 1714"/>
                  <a:gd name="T19" fmla="*/ 941 h 1194"/>
                  <a:gd name="T20" fmla="*/ 572 w 1714"/>
                  <a:gd name="T21" fmla="*/ 925 h 1194"/>
                  <a:gd name="T22" fmla="*/ 469 w 1714"/>
                  <a:gd name="T23" fmla="*/ 950 h 1194"/>
                  <a:gd name="T24" fmla="*/ 425 w 1714"/>
                  <a:gd name="T25" fmla="*/ 966 h 1194"/>
                  <a:gd name="T26" fmla="*/ 385 w 1714"/>
                  <a:gd name="T27" fmla="*/ 963 h 1194"/>
                  <a:gd name="T28" fmla="*/ 341 w 1714"/>
                  <a:gd name="T29" fmla="*/ 957 h 1194"/>
                  <a:gd name="T30" fmla="*/ 303 w 1714"/>
                  <a:gd name="T31" fmla="*/ 935 h 1194"/>
                  <a:gd name="T32" fmla="*/ 285 w 1714"/>
                  <a:gd name="T33" fmla="*/ 919 h 1194"/>
                  <a:gd name="T34" fmla="*/ 216 w 1714"/>
                  <a:gd name="T35" fmla="*/ 885 h 1194"/>
                  <a:gd name="T36" fmla="*/ 184 w 1714"/>
                  <a:gd name="T37" fmla="*/ 872 h 1194"/>
                  <a:gd name="T38" fmla="*/ 153 w 1714"/>
                  <a:gd name="T39" fmla="*/ 860 h 1194"/>
                  <a:gd name="T40" fmla="*/ 144 w 1714"/>
                  <a:gd name="T41" fmla="*/ 828 h 1194"/>
                  <a:gd name="T42" fmla="*/ 153 w 1714"/>
                  <a:gd name="T43" fmla="*/ 816 h 1194"/>
                  <a:gd name="T44" fmla="*/ 163 w 1714"/>
                  <a:gd name="T45" fmla="*/ 791 h 1194"/>
                  <a:gd name="T46" fmla="*/ 153 w 1714"/>
                  <a:gd name="T47" fmla="*/ 763 h 1194"/>
                  <a:gd name="T48" fmla="*/ 181 w 1714"/>
                  <a:gd name="T49" fmla="*/ 735 h 1194"/>
                  <a:gd name="T50" fmla="*/ 175 w 1714"/>
                  <a:gd name="T51" fmla="*/ 707 h 1194"/>
                  <a:gd name="T52" fmla="*/ 156 w 1714"/>
                  <a:gd name="T53" fmla="*/ 694 h 1194"/>
                  <a:gd name="T54" fmla="*/ 81 w 1714"/>
                  <a:gd name="T55" fmla="*/ 700 h 1194"/>
                  <a:gd name="T56" fmla="*/ 66 w 1714"/>
                  <a:gd name="T57" fmla="*/ 688 h 1194"/>
                  <a:gd name="T58" fmla="*/ 41 w 1714"/>
                  <a:gd name="T59" fmla="*/ 660 h 1194"/>
                  <a:gd name="T60" fmla="*/ 37 w 1714"/>
                  <a:gd name="T61" fmla="*/ 650 h 1194"/>
                  <a:gd name="T62" fmla="*/ 28 w 1714"/>
                  <a:gd name="T63" fmla="*/ 541 h 1194"/>
                  <a:gd name="T64" fmla="*/ 141 w 1714"/>
                  <a:gd name="T65" fmla="*/ 497 h 1194"/>
                  <a:gd name="T66" fmla="*/ 241 w 1714"/>
                  <a:gd name="T67" fmla="*/ 334 h 1194"/>
                  <a:gd name="T68" fmla="*/ 369 w 1714"/>
                  <a:gd name="T69" fmla="*/ 212 h 1194"/>
                  <a:gd name="T70" fmla="*/ 460 w 1714"/>
                  <a:gd name="T71" fmla="*/ 250 h 1194"/>
                  <a:gd name="T72" fmla="*/ 782 w 1714"/>
                  <a:gd name="T73" fmla="*/ 453 h 1194"/>
                  <a:gd name="T74" fmla="*/ 976 w 1714"/>
                  <a:gd name="T75" fmla="*/ 459 h 1194"/>
                  <a:gd name="T76" fmla="*/ 1098 w 1714"/>
                  <a:gd name="T77" fmla="*/ 369 h 1194"/>
                  <a:gd name="T78" fmla="*/ 1273 w 1714"/>
                  <a:gd name="T79" fmla="*/ 262 h 1194"/>
                  <a:gd name="T80" fmla="*/ 1238 w 1714"/>
                  <a:gd name="T81" fmla="*/ 175 h 1194"/>
                  <a:gd name="T82" fmla="*/ 1313 w 1714"/>
                  <a:gd name="T83" fmla="*/ 44 h 1194"/>
                  <a:gd name="T84" fmla="*/ 1467 w 1714"/>
                  <a:gd name="T85" fmla="*/ 44 h 1194"/>
                  <a:gd name="T86" fmla="*/ 1589 w 1714"/>
                  <a:gd name="T87" fmla="*/ 200 h 1194"/>
                  <a:gd name="T88" fmla="*/ 1683 w 1714"/>
                  <a:gd name="T89" fmla="*/ 234 h 1194"/>
                  <a:gd name="T90" fmla="*/ 1633 w 1714"/>
                  <a:gd name="T91" fmla="*/ 353 h 1194"/>
                  <a:gd name="T92" fmla="*/ 1529 w 1714"/>
                  <a:gd name="T93" fmla="*/ 481 h 1194"/>
                  <a:gd name="T94" fmla="*/ 1367 w 1714"/>
                  <a:gd name="T95" fmla="*/ 575 h 1194"/>
                  <a:gd name="T96" fmla="*/ 1342 w 1714"/>
                  <a:gd name="T97" fmla="*/ 569 h 1194"/>
                  <a:gd name="T98" fmla="*/ 1279 w 1714"/>
                  <a:gd name="T99" fmla="*/ 575 h 1194"/>
                  <a:gd name="T100" fmla="*/ 1260 w 1714"/>
                  <a:gd name="T101" fmla="*/ 631 h 1194"/>
                  <a:gd name="T102" fmla="*/ 1345 w 1714"/>
                  <a:gd name="T103" fmla="*/ 647 h 1194"/>
                  <a:gd name="T104" fmla="*/ 1354 w 1714"/>
                  <a:gd name="T105" fmla="*/ 663 h 1194"/>
                  <a:gd name="T106" fmla="*/ 1301 w 1714"/>
                  <a:gd name="T107" fmla="*/ 691 h 1194"/>
                  <a:gd name="T108" fmla="*/ 1339 w 1714"/>
                  <a:gd name="T109" fmla="*/ 822 h 1194"/>
                  <a:gd name="T110" fmla="*/ 1339 w 1714"/>
                  <a:gd name="T111" fmla="*/ 847 h 1194"/>
                  <a:gd name="T112" fmla="*/ 1332 w 1714"/>
                  <a:gd name="T113" fmla="*/ 885 h 1194"/>
                  <a:gd name="T114" fmla="*/ 1342 w 1714"/>
                  <a:gd name="T115" fmla="*/ 919 h 1194"/>
                  <a:gd name="T116" fmla="*/ 1301 w 1714"/>
                  <a:gd name="T117" fmla="*/ 994 h 1194"/>
                  <a:gd name="T118" fmla="*/ 1282 w 1714"/>
                  <a:gd name="T119" fmla="*/ 1029 h 1194"/>
                  <a:gd name="T120" fmla="*/ 1260 w 1714"/>
                  <a:gd name="T121" fmla="*/ 1060 h 1194"/>
                  <a:gd name="T122" fmla="*/ 1226 w 1714"/>
                  <a:gd name="T123" fmla="*/ 1091 h 1194"/>
                  <a:gd name="T124" fmla="*/ 1166 w 1714"/>
                  <a:gd name="T125" fmla="*/ 1116 h 11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14"/>
                  <a:gd name="T190" fmla="*/ 0 h 1194"/>
                  <a:gd name="T191" fmla="*/ 1714 w 1714"/>
                  <a:gd name="T192" fmla="*/ 1194 h 11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14" h="1194">
                    <a:moveTo>
                      <a:pt x="1148" y="1126"/>
                    </a:moveTo>
                    <a:lnTo>
                      <a:pt x="1145" y="1129"/>
                    </a:lnTo>
                    <a:lnTo>
                      <a:pt x="1145" y="1126"/>
                    </a:lnTo>
                    <a:lnTo>
                      <a:pt x="1141" y="1122"/>
                    </a:lnTo>
                    <a:lnTo>
                      <a:pt x="1138" y="1126"/>
                    </a:lnTo>
                    <a:lnTo>
                      <a:pt x="1135" y="1126"/>
                    </a:lnTo>
                    <a:lnTo>
                      <a:pt x="1138" y="1129"/>
                    </a:lnTo>
                    <a:lnTo>
                      <a:pt x="1129" y="1132"/>
                    </a:lnTo>
                    <a:lnTo>
                      <a:pt x="1129" y="1129"/>
                    </a:lnTo>
                    <a:lnTo>
                      <a:pt x="1129" y="1126"/>
                    </a:lnTo>
                    <a:lnTo>
                      <a:pt x="1123" y="1122"/>
                    </a:lnTo>
                    <a:lnTo>
                      <a:pt x="1120" y="1119"/>
                    </a:lnTo>
                    <a:lnTo>
                      <a:pt x="1116" y="1116"/>
                    </a:lnTo>
                    <a:lnTo>
                      <a:pt x="1116" y="1135"/>
                    </a:lnTo>
                    <a:lnTo>
                      <a:pt x="1113" y="1135"/>
                    </a:lnTo>
                    <a:lnTo>
                      <a:pt x="1107" y="1126"/>
                    </a:lnTo>
                    <a:lnTo>
                      <a:pt x="1104" y="1122"/>
                    </a:lnTo>
                    <a:lnTo>
                      <a:pt x="1101" y="1135"/>
                    </a:lnTo>
                    <a:lnTo>
                      <a:pt x="1101" y="1141"/>
                    </a:lnTo>
                    <a:lnTo>
                      <a:pt x="1101" y="1144"/>
                    </a:lnTo>
                    <a:lnTo>
                      <a:pt x="1098" y="1144"/>
                    </a:lnTo>
                    <a:lnTo>
                      <a:pt x="1091" y="1147"/>
                    </a:lnTo>
                    <a:lnTo>
                      <a:pt x="1085" y="1147"/>
                    </a:lnTo>
                    <a:lnTo>
                      <a:pt x="1082" y="1151"/>
                    </a:lnTo>
                    <a:lnTo>
                      <a:pt x="1076" y="1151"/>
                    </a:lnTo>
                    <a:lnTo>
                      <a:pt x="1076" y="1147"/>
                    </a:lnTo>
                    <a:lnTo>
                      <a:pt x="1070" y="1147"/>
                    </a:lnTo>
                    <a:lnTo>
                      <a:pt x="1063" y="1154"/>
                    </a:lnTo>
                    <a:lnTo>
                      <a:pt x="1051" y="1157"/>
                    </a:lnTo>
                    <a:lnTo>
                      <a:pt x="1048" y="1157"/>
                    </a:lnTo>
                    <a:lnTo>
                      <a:pt x="1035" y="1163"/>
                    </a:lnTo>
                    <a:lnTo>
                      <a:pt x="1029" y="1160"/>
                    </a:lnTo>
                    <a:lnTo>
                      <a:pt x="1023" y="1172"/>
                    </a:lnTo>
                    <a:lnTo>
                      <a:pt x="1029" y="1185"/>
                    </a:lnTo>
                    <a:lnTo>
                      <a:pt x="1029" y="1188"/>
                    </a:lnTo>
                    <a:lnTo>
                      <a:pt x="1023" y="1194"/>
                    </a:lnTo>
                    <a:lnTo>
                      <a:pt x="1016" y="1191"/>
                    </a:lnTo>
                    <a:lnTo>
                      <a:pt x="1007" y="1169"/>
                    </a:lnTo>
                    <a:lnTo>
                      <a:pt x="1010" y="1157"/>
                    </a:lnTo>
                    <a:lnTo>
                      <a:pt x="1010" y="1154"/>
                    </a:lnTo>
                    <a:lnTo>
                      <a:pt x="1001" y="1160"/>
                    </a:lnTo>
                    <a:lnTo>
                      <a:pt x="994" y="1160"/>
                    </a:lnTo>
                    <a:lnTo>
                      <a:pt x="991" y="1157"/>
                    </a:lnTo>
                    <a:lnTo>
                      <a:pt x="991" y="1154"/>
                    </a:lnTo>
                    <a:lnTo>
                      <a:pt x="979" y="1151"/>
                    </a:lnTo>
                    <a:lnTo>
                      <a:pt x="976" y="1151"/>
                    </a:lnTo>
                    <a:lnTo>
                      <a:pt x="976" y="1154"/>
                    </a:lnTo>
                    <a:lnTo>
                      <a:pt x="969" y="1157"/>
                    </a:lnTo>
                    <a:lnTo>
                      <a:pt x="969" y="1160"/>
                    </a:lnTo>
                    <a:lnTo>
                      <a:pt x="969" y="1154"/>
                    </a:lnTo>
                    <a:lnTo>
                      <a:pt x="960" y="1157"/>
                    </a:lnTo>
                    <a:lnTo>
                      <a:pt x="957" y="1154"/>
                    </a:lnTo>
                    <a:lnTo>
                      <a:pt x="941" y="1154"/>
                    </a:lnTo>
                    <a:lnTo>
                      <a:pt x="941" y="1151"/>
                    </a:lnTo>
                    <a:lnTo>
                      <a:pt x="929" y="1144"/>
                    </a:lnTo>
                    <a:lnTo>
                      <a:pt x="926" y="1138"/>
                    </a:lnTo>
                    <a:lnTo>
                      <a:pt x="923" y="1132"/>
                    </a:lnTo>
                    <a:lnTo>
                      <a:pt x="926" y="1122"/>
                    </a:lnTo>
                    <a:lnTo>
                      <a:pt x="923" y="1119"/>
                    </a:lnTo>
                    <a:lnTo>
                      <a:pt x="907" y="1116"/>
                    </a:lnTo>
                    <a:lnTo>
                      <a:pt x="885" y="1107"/>
                    </a:lnTo>
                    <a:lnTo>
                      <a:pt x="882" y="1107"/>
                    </a:lnTo>
                    <a:lnTo>
                      <a:pt x="869" y="1116"/>
                    </a:lnTo>
                    <a:lnTo>
                      <a:pt x="860" y="1119"/>
                    </a:lnTo>
                    <a:lnTo>
                      <a:pt x="857" y="1119"/>
                    </a:lnTo>
                    <a:lnTo>
                      <a:pt x="851" y="1122"/>
                    </a:lnTo>
                    <a:lnTo>
                      <a:pt x="847" y="1126"/>
                    </a:lnTo>
                    <a:lnTo>
                      <a:pt x="844" y="1122"/>
                    </a:lnTo>
                    <a:lnTo>
                      <a:pt x="838" y="1122"/>
                    </a:lnTo>
                    <a:lnTo>
                      <a:pt x="835" y="1119"/>
                    </a:lnTo>
                    <a:lnTo>
                      <a:pt x="832" y="1122"/>
                    </a:lnTo>
                    <a:lnTo>
                      <a:pt x="822" y="1126"/>
                    </a:lnTo>
                    <a:lnTo>
                      <a:pt x="819" y="1126"/>
                    </a:lnTo>
                    <a:lnTo>
                      <a:pt x="816" y="1122"/>
                    </a:lnTo>
                    <a:lnTo>
                      <a:pt x="810" y="1122"/>
                    </a:lnTo>
                    <a:lnTo>
                      <a:pt x="810" y="1119"/>
                    </a:lnTo>
                    <a:lnTo>
                      <a:pt x="807" y="1119"/>
                    </a:lnTo>
                    <a:lnTo>
                      <a:pt x="801" y="1129"/>
                    </a:lnTo>
                    <a:lnTo>
                      <a:pt x="797" y="1129"/>
                    </a:lnTo>
                    <a:lnTo>
                      <a:pt x="797" y="1126"/>
                    </a:lnTo>
                    <a:lnTo>
                      <a:pt x="788" y="1126"/>
                    </a:lnTo>
                    <a:lnTo>
                      <a:pt x="785" y="1129"/>
                    </a:lnTo>
                    <a:lnTo>
                      <a:pt x="785" y="1144"/>
                    </a:lnTo>
                    <a:lnTo>
                      <a:pt x="788" y="1154"/>
                    </a:lnTo>
                    <a:lnTo>
                      <a:pt x="788" y="1160"/>
                    </a:lnTo>
                    <a:lnTo>
                      <a:pt x="785" y="1163"/>
                    </a:lnTo>
                    <a:lnTo>
                      <a:pt x="776" y="1163"/>
                    </a:lnTo>
                    <a:lnTo>
                      <a:pt x="769" y="1147"/>
                    </a:lnTo>
                    <a:lnTo>
                      <a:pt x="766" y="1147"/>
                    </a:lnTo>
                    <a:lnTo>
                      <a:pt x="757" y="1154"/>
                    </a:lnTo>
                    <a:lnTo>
                      <a:pt x="747" y="1154"/>
                    </a:lnTo>
                    <a:lnTo>
                      <a:pt x="738" y="1144"/>
                    </a:lnTo>
                    <a:lnTo>
                      <a:pt x="735" y="1141"/>
                    </a:lnTo>
                    <a:lnTo>
                      <a:pt x="719" y="1135"/>
                    </a:lnTo>
                    <a:lnTo>
                      <a:pt x="726" y="1113"/>
                    </a:lnTo>
                    <a:lnTo>
                      <a:pt x="710" y="1104"/>
                    </a:lnTo>
                    <a:lnTo>
                      <a:pt x="710" y="1091"/>
                    </a:lnTo>
                    <a:lnTo>
                      <a:pt x="707" y="1085"/>
                    </a:lnTo>
                    <a:lnTo>
                      <a:pt x="707" y="1079"/>
                    </a:lnTo>
                    <a:lnTo>
                      <a:pt x="688" y="1079"/>
                    </a:lnTo>
                    <a:lnTo>
                      <a:pt x="675" y="1091"/>
                    </a:lnTo>
                    <a:lnTo>
                      <a:pt x="672" y="1088"/>
                    </a:lnTo>
                    <a:lnTo>
                      <a:pt x="675" y="1079"/>
                    </a:lnTo>
                    <a:lnTo>
                      <a:pt x="679" y="1076"/>
                    </a:lnTo>
                    <a:lnTo>
                      <a:pt x="675" y="1066"/>
                    </a:lnTo>
                    <a:lnTo>
                      <a:pt x="682" y="1051"/>
                    </a:lnTo>
                    <a:lnTo>
                      <a:pt x="685" y="1044"/>
                    </a:lnTo>
                    <a:lnTo>
                      <a:pt x="688" y="1038"/>
                    </a:lnTo>
                    <a:lnTo>
                      <a:pt x="691" y="1038"/>
                    </a:lnTo>
                    <a:lnTo>
                      <a:pt x="700" y="1019"/>
                    </a:lnTo>
                    <a:lnTo>
                      <a:pt x="697" y="972"/>
                    </a:lnTo>
                    <a:lnTo>
                      <a:pt x="691" y="972"/>
                    </a:lnTo>
                    <a:lnTo>
                      <a:pt x="688" y="966"/>
                    </a:lnTo>
                    <a:lnTo>
                      <a:pt x="685" y="957"/>
                    </a:lnTo>
                    <a:lnTo>
                      <a:pt x="679" y="950"/>
                    </a:lnTo>
                    <a:lnTo>
                      <a:pt x="672" y="947"/>
                    </a:lnTo>
                    <a:lnTo>
                      <a:pt x="669" y="950"/>
                    </a:lnTo>
                    <a:lnTo>
                      <a:pt x="666" y="954"/>
                    </a:lnTo>
                    <a:lnTo>
                      <a:pt x="663" y="947"/>
                    </a:lnTo>
                    <a:lnTo>
                      <a:pt x="657" y="944"/>
                    </a:lnTo>
                    <a:lnTo>
                      <a:pt x="650" y="944"/>
                    </a:lnTo>
                    <a:lnTo>
                      <a:pt x="647" y="941"/>
                    </a:lnTo>
                    <a:lnTo>
                      <a:pt x="638" y="941"/>
                    </a:lnTo>
                    <a:lnTo>
                      <a:pt x="638" y="929"/>
                    </a:lnTo>
                    <a:lnTo>
                      <a:pt x="632" y="925"/>
                    </a:lnTo>
                    <a:lnTo>
                      <a:pt x="632" y="919"/>
                    </a:lnTo>
                    <a:lnTo>
                      <a:pt x="632" y="916"/>
                    </a:lnTo>
                    <a:lnTo>
                      <a:pt x="625" y="910"/>
                    </a:lnTo>
                    <a:lnTo>
                      <a:pt x="619" y="913"/>
                    </a:lnTo>
                    <a:lnTo>
                      <a:pt x="613" y="916"/>
                    </a:lnTo>
                    <a:lnTo>
                      <a:pt x="607" y="919"/>
                    </a:lnTo>
                    <a:lnTo>
                      <a:pt x="591" y="919"/>
                    </a:lnTo>
                    <a:lnTo>
                      <a:pt x="588" y="916"/>
                    </a:lnTo>
                    <a:lnTo>
                      <a:pt x="585" y="916"/>
                    </a:lnTo>
                    <a:lnTo>
                      <a:pt x="575" y="922"/>
                    </a:lnTo>
                    <a:lnTo>
                      <a:pt x="572" y="925"/>
                    </a:lnTo>
                    <a:lnTo>
                      <a:pt x="563" y="935"/>
                    </a:lnTo>
                    <a:lnTo>
                      <a:pt x="557" y="938"/>
                    </a:lnTo>
                    <a:lnTo>
                      <a:pt x="544" y="950"/>
                    </a:lnTo>
                    <a:lnTo>
                      <a:pt x="507" y="963"/>
                    </a:lnTo>
                    <a:lnTo>
                      <a:pt x="500" y="960"/>
                    </a:lnTo>
                    <a:lnTo>
                      <a:pt x="497" y="957"/>
                    </a:lnTo>
                    <a:lnTo>
                      <a:pt x="491" y="960"/>
                    </a:lnTo>
                    <a:lnTo>
                      <a:pt x="472" y="957"/>
                    </a:lnTo>
                    <a:lnTo>
                      <a:pt x="469" y="954"/>
                    </a:lnTo>
                    <a:lnTo>
                      <a:pt x="469" y="950"/>
                    </a:lnTo>
                    <a:lnTo>
                      <a:pt x="466" y="950"/>
                    </a:lnTo>
                    <a:lnTo>
                      <a:pt x="463" y="947"/>
                    </a:lnTo>
                    <a:lnTo>
                      <a:pt x="457" y="947"/>
                    </a:lnTo>
                    <a:lnTo>
                      <a:pt x="450" y="950"/>
                    </a:lnTo>
                    <a:lnTo>
                      <a:pt x="444" y="957"/>
                    </a:lnTo>
                    <a:lnTo>
                      <a:pt x="441" y="966"/>
                    </a:lnTo>
                    <a:lnTo>
                      <a:pt x="428" y="975"/>
                    </a:lnTo>
                    <a:lnTo>
                      <a:pt x="428" y="979"/>
                    </a:lnTo>
                    <a:lnTo>
                      <a:pt x="425" y="979"/>
                    </a:lnTo>
                    <a:lnTo>
                      <a:pt x="422" y="979"/>
                    </a:lnTo>
                    <a:lnTo>
                      <a:pt x="422" y="975"/>
                    </a:lnTo>
                    <a:lnTo>
                      <a:pt x="422" y="972"/>
                    </a:lnTo>
                    <a:lnTo>
                      <a:pt x="425" y="966"/>
                    </a:lnTo>
                    <a:lnTo>
                      <a:pt x="422" y="957"/>
                    </a:lnTo>
                    <a:lnTo>
                      <a:pt x="419" y="954"/>
                    </a:lnTo>
                    <a:lnTo>
                      <a:pt x="419" y="957"/>
                    </a:lnTo>
                    <a:lnTo>
                      <a:pt x="413" y="960"/>
                    </a:lnTo>
                    <a:lnTo>
                      <a:pt x="410" y="960"/>
                    </a:lnTo>
                    <a:lnTo>
                      <a:pt x="403" y="960"/>
                    </a:lnTo>
                    <a:lnTo>
                      <a:pt x="397" y="960"/>
                    </a:lnTo>
                    <a:lnTo>
                      <a:pt x="397" y="966"/>
                    </a:lnTo>
                    <a:lnTo>
                      <a:pt x="388" y="963"/>
                    </a:lnTo>
                    <a:lnTo>
                      <a:pt x="385" y="963"/>
                    </a:lnTo>
                    <a:lnTo>
                      <a:pt x="381" y="963"/>
                    </a:lnTo>
                    <a:lnTo>
                      <a:pt x="372" y="960"/>
                    </a:lnTo>
                    <a:lnTo>
                      <a:pt x="369" y="957"/>
                    </a:lnTo>
                    <a:lnTo>
                      <a:pt x="363" y="957"/>
                    </a:lnTo>
                    <a:lnTo>
                      <a:pt x="360" y="960"/>
                    </a:lnTo>
                    <a:lnTo>
                      <a:pt x="356" y="960"/>
                    </a:lnTo>
                    <a:lnTo>
                      <a:pt x="353" y="960"/>
                    </a:lnTo>
                    <a:lnTo>
                      <a:pt x="350" y="960"/>
                    </a:lnTo>
                    <a:lnTo>
                      <a:pt x="347" y="960"/>
                    </a:lnTo>
                    <a:lnTo>
                      <a:pt x="344" y="960"/>
                    </a:lnTo>
                    <a:lnTo>
                      <a:pt x="341" y="957"/>
                    </a:lnTo>
                    <a:lnTo>
                      <a:pt x="341" y="954"/>
                    </a:lnTo>
                    <a:lnTo>
                      <a:pt x="338" y="950"/>
                    </a:lnTo>
                    <a:lnTo>
                      <a:pt x="335" y="950"/>
                    </a:lnTo>
                    <a:lnTo>
                      <a:pt x="328" y="950"/>
                    </a:lnTo>
                    <a:lnTo>
                      <a:pt x="322" y="947"/>
                    </a:lnTo>
                    <a:lnTo>
                      <a:pt x="322" y="944"/>
                    </a:lnTo>
                    <a:lnTo>
                      <a:pt x="322" y="938"/>
                    </a:lnTo>
                    <a:lnTo>
                      <a:pt x="319" y="938"/>
                    </a:lnTo>
                    <a:lnTo>
                      <a:pt x="313" y="938"/>
                    </a:lnTo>
                    <a:lnTo>
                      <a:pt x="310" y="938"/>
                    </a:lnTo>
                    <a:lnTo>
                      <a:pt x="306" y="938"/>
                    </a:lnTo>
                    <a:lnTo>
                      <a:pt x="303" y="935"/>
                    </a:lnTo>
                    <a:lnTo>
                      <a:pt x="300" y="935"/>
                    </a:lnTo>
                    <a:lnTo>
                      <a:pt x="297" y="932"/>
                    </a:lnTo>
                    <a:lnTo>
                      <a:pt x="294" y="932"/>
                    </a:lnTo>
                    <a:lnTo>
                      <a:pt x="297" y="925"/>
                    </a:lnTo>
                    <a:lnTo>
                      <a:pt x="294" y="922"/>
                    </a:lnTo>
                    <a:lnTo>
                      <a:pt x="297" y="919"/>
                    </a:lnTo>
                    <a:lnTo>
                      <a:pt x="297" y="916"/>
                    </a:lnTo>
                    <a:lnTo>
                      <a:pt x="294" y="916"/>
                    </a:lnTo>
                    <a:lnTo>
                      <a:pt x="291" y="916"/>
                    </a:lnTo>
                    <a:lnTo>
                      <a:pt x="288" y="916"/>
                    </a:lnTo>
                    <a:lnTo>
                      <a:pt x="285" y="919"/>
                    </a:lnTo>
                    <a:lnTo>
                      <a:pt x="285" y="922"/>
                    </a:lnTo>
                    <a:lnTo>
                      <a:pt x="281" y="922"/>
                    </a:lnTo>
                    <a:lnTo>
                      <a:pt x="281" y="925"/>
                    </a:lnTo>
                    <a:lnTo>
                      <a:pt x="275" y="922"/>
                    </a:lnTo>
                    <a:lnTo>
                      <a:pt x="272" y="922"/>
                    </a:lnTo>
                    <a:lnTo>
                      <a:pt x="272" y="913"/>
                    </a:lnTo>
                    <a:lnTo>
                      <a:pt x="263" y="904"/>
                    </a:lnTo>
                    <a:lnTo>
                      <a:pt x="256" y="900"/>
                    </a:lnTo>
                    <a:lnTo>
                      <a:pt x="247" y="891"/>
                    </a:lnTo>
                    <a:lnTo>
                      <a:pt x="225" y="885"/>
                    </a:lnTo>
                    <a:lnTo>
                      <a:pt x="216" y="885"/>
                    </a:lnTo>
                    <a:lnTo>
                      <a:pt x="216" y="888"/>
                    </a:lnTo>
                    <a:lnTo>
                      <a:pt x="213" y="891"/>
                    </a:lnTo>
                    <a:lnTo>
                      <a:pt x="216" y="891"/>
                    </a:lnTo>
                    <a:lnTo>
                      <a:pt x="213" y="894"/>
                    </a:lnTo>
                    <a:lnTo>
                      <a:pt x="209" y="888"/>
                    </a:lnTo>
                    <a:lnTo>
                      <a:pt x="206" y="885"/>
                    </a:lnTo>
                    <a:lnTo>
                      <a:pt x="197" y="882"/>
                    </a:lnTo>
                    <a:lnTo>
                      <a:pt x="194" y="879"/>
                    </a:lnTo>
                    <a:lnTo>
                      <a:pt x="191" y="879"/>
                    </a:lnTo>
                    <a:lnTo>
                      <a:pt x="184" y="872"/>
                    </a:lnTo>
                    <a:lnTo>
                      <a:pt x="178" y="872"/>
                    </a:lnTo>
                    <a:lnTo>
                      <a:pt x="178" y="869"/>
                    </a:lnTo>
                    <a:lnTo>
                      <a:pt x="178" y="866"/>
                    </a:lnTo>
                    <a:lnTo>
                      <a:pt x="175" y="866"/>
                    </a:lnTo>
                    <a:lnTo>
                      <a:pt x="172" y="863"/>
                    </a:lnTo>
                    <a:lnTo>
                      <a:pt x="166" y="866"/>
                    </a:lnTo>
                    <a:lnTo>
                      <a:pt x="166" y="863"/>
                    </a:lnTo>
                    <a:lnTo>
                      <a:pt x="166" y="860"/>
                    </a:lnTo>
                    <a:lnTo>
                      <a:pt x="163" y="860"/>
                    </a:lnTo>
                    <a:lnTo>
                      <a:pt x="153" y="860"/>
                    </a:lnTo>
                    <a:lnTo>
                      <a:pt x="150" y="863"/>
                    </a:lnTo>
                    <a:lnTo>
                      <a:pt x="147" y="860"/>
                    </a:lnTo>
                    <a:lnTo>
                      <a:pt x="150" y="857"/>
                    </a:lnTo>
                    <a:lnTo>
                      <a:pt x="147" y="854"/>
                    </a:lnTo>
                    <a:lnTo>
                      <a:pt x="144" y="850"/>
                    </a:lnTo>
                    <a:lnTo>
                      <a:pt x="141" y="847"/>
                    </a:lnTo>
                    <a:lnTo>
                      <a:pt x="141" y="844"/>
                    </a:lnTo>
                    <a:lnTo>
                      <a:pt x="144" y="841"/>
                    </a:lnTo>
                    <a:lnTo>
                      <a:pt x="141" y="838"/>
                    </a:lnTo>
                    <a:lnTo>
                      <a:pt x="141" y="832"/>
                    </a:lnTo>
                    <a:lnTo>
                      <a:pt x="144" y="828"/>
                    </a:lnTo>
                    <a:lnTo>
                      <a:pt x="134" y="819"/>
                    </a:lnTo>
                    <a:lnTo>
                      <a:pt x="134" y="816"/>
                    </a:lnTo>
                    <a:lnTo>
                      <a:pt x="134" y="813"/>
                    </a:lnTo>
                    <a:lnTo>
                      <a:pt x="134" y="810"/>
                    </a:lnTo>
                    <a:lnTo>
                      <a:pt x="141" y="810"/>
                    </a:lnTo>
                    <a:lnTo>
                      <a:pt x="141" y="807"/>
                    </a:lnTo>
                    <a:lnTo>
                      <a:pt x="144" y="807"/>
                    </a:lnTo>
                    <a:lnTo>
                      <a:pt x="144" y="813"/>
                    </a:lnTo>
                    <a:lnTo>
                      <a:pt x="147" y="816"/>
                    </a:lnTo>
                    <a:lnTo>
                      <a:pt x="150" y="816"/>
                    </a:lnTo>
                    <a:lnTo>
                      <a:pt x="153" y="816"/>
                    </a:lnTo>
                    <a:lnTo>
                      <a:pt x="153" y="813"/>
                    </a:lnTo>
                    <a:lnTo>
                      <a:pt x="156" y="813"/>
                    </a:lnTo>
                    <a:lnTo>
                      <a:pt x="159" y="810"/>
                    </a:lnTo>
                    <a:lnTo>
                      <a:pt x="163" y="810"/>
                    </a:lnTo>
                    <a:lnTo>
                      <a:pt x="166" y="807"/>
                    </a:lnTo>
                    <a:lnTo>
                      <a:pt x="166" y="803"/>
                    </a:lnTo>
                    <a:lnTo>
                      <a:pt x="163" y="797"/>
                    </a:lnTo>
                    <a:lnTo>
                      <a:pt x="159" y="794"/>
                    </a:lnTo>
                    <a:lnTo>
                      <a:pt x="163" y="794"/>
                    </a:lnTo>
                    <a:lnTo>
                      <a:pt x="163" y="791"/>
                    </a:lnTo>
                    <a:lnTo>
                      <a:pt x="156" y="788"/>
                    </a:lnTo>
                    <a:lnTo>
                      <a:pt x="153" y="788"/>
                    </a:lnTo>
                    <a:lnTo>
                      <a:pt x="150" y="782"/>
                    </a:lnTo>
                    <a:lnTo>
                      <a:pt x="150" y="775"/>
                    </a:lnTo>
                    <a:lnTo>
                      <a:pt x="150" y="772"/>
                    </a:lnTo>
                    <a:lnTo>
                      <a:pt x="150" y="769"/>
                    </a:lnTo>
                    <a:lnTo>
                      <a:pt x="147" y="766"/>
                    </a:lnTo>
                    <a:lnTo>
                      <a:pt x="147" y="763"/>
                    </a:lnTo>
                    <a:lnTo>
                      <a:pt x="153" y="763"/>
                    </a:lnTo>
                    <a:lnTo>
                      <a:pt x="156" y="760"/>
                    </a:lnTo>
                    <a:lnTo>
                      <a:pt x="159" y="763"/>
                    </a:lnTo>
                    <a:lnTo>
                      <a:pt x="163" y="763"/>
                    </a:lnTo>
                    <a:lnTo>
                      <a:pt x="166" y="753"/>
                    </a:lnTo>
                    <a:lnTo>
                      <a:pt x="166" y="747"/>
                    </a:lnTo>
                    <a:lnTo>
                      <a:pt x="172" y="747"/>
                    </a:lnTo>
                    <a:lnTo>
                      <a:pt x="172" y="744"/>
                    </a:lnTo>
                    <a:lnTo>
                      <a:pt x="175" y="744"/>
                    </a:lnTo>
                    <a:lnTo>
                      <a:pt x="175" y="741"/>
                    </a:lnTo>
                    <a:lnTo>
                      <a:pt x="181" y="738"/>
                    </a:lnTo>
                    <a:lnTo>
                      <a:pt x="181" y="735"/>
                    </a:lnTo>
                    <a:lnTo>
                      <a:pt x="181" y="732"/>
                    </a:lnTo>
                    <a:lnTo>
                      <a:pt x="184" y="722"/>
                    </a:lnTo>
                    <a:lnTo>
                      <a:pt x="184" y="719"/>
                    </a:lnTo>
                    <a:lnTo>
                      <a:pt x="184" y="716"/>
                    </a:lnTo>
                    <a:lnTo>
                      <a:pt x="188" y="713"/>
                    </a:lnTo>
                    <a:lnTo>
                      <a:pt x="188" y="710"/>
                    </a:lnTo>
                    <a:lnTo>
                      <a:pt x="184" y="710"/>
                    </a:lnTo>
                    <a:lnTo>
                      <a:pt x="181" y="713"/>
                    </a:lnTo>
                    <a:lnTo>
                      <a:pt x="178" y="713"/>
                    </a:lnTo>
                    <a:lnTo>
                      <a:pt x="178" y="707"/>
                    </a:lnTo>
                    <a:lnTo>
                      <a:pt x="175" y="707"/>
                    </a:lnTo>
                    <a:lnTo>
                      <a:pt x="172" y="707"/>
                    </a:lnTo>
                    <a:lnTo>
                      <a:pt x="169" y="707"/>
                    </a:lnTo>
                    <a:lnTo>
                      <a:pt x="169" y="703"/>
                    </a:lnTo>
                    <a:lnTo>
                      <a:pt x="169" y="700"/>
                    </a:lnTo>
                    <a:lnTo>
                      <a:pt x="166" y="700"/>
                    </a:lnTo>
                    <a:lnTo>
                      <a:pt x="166" y="697"/>
                    </a:lnTo>
                    <a:lnTo>
                      <a:pt x="163" y="697"/>
                    </a:lnTo>
                    <a:lnTo>
                      <a:pt x="159" y="694"/>
                    </a:lnTo>
                    <a:lnTo>
                      <a:pt x="156" y="694"/>
                    </a:lnTo>
                    <a:lnTo>
                      <a:pt x="153" y="694"/>
                    </a:lnTo>
                    <a:lnTo>
                      <a:pt x="150" y="697"/>
                    </a:lnTo>
                    <a:lnTo>
                      <a:pt x="144" y="697"/>
                    </a:lnTo>
                    <a:lnTo>
                      <a:pt x="128" y="707"/>
                    </a:lnTo>
                    <a:lnTo>
                      <a:pt x="125" y="710"/>
                    </a:lnTo>
                    <a:lnTo>
                      <a:pt x="122" y="710"/>
                    </a:lnTo>
                    <a:lnTo>
                      <a:pt x="122" y="713"/>
                    </a:lnTo>
                    <a:lnTo>
                      <a:pt x="119" y="710"/>
                    </a:lnTo>
                    <a:lnTo>
                      <a:pt x="116" y="713"/>
                    </a:lnTo>
                    <a:lnTo>
                      <a:pt x="106" y="713"/>
                    </a:lnTo>
                    <a:lnTo>
                      <a:pt x="103" y="710"/>
                    </a:lnTo>
                    <a:lnTo>
                      <a:pt x="100" y="710"/>
                    </a:lnTo>
                    <a:lnTo>
                      <a:pt x="81" y="700"/>
                    </a:lnTo>
                    <a:lnTo>
                      <a:pt x="81" y="697"/>
                    </a:lnTo>
                    <a:lnTo>
                      <a:pt x="78" y="697"/>
                    </a:lnTo>
                    <a:lnTo>
                      <a:pt x="75" y="697"/>
                    </a:lnTo>
                    <a:lnTo>
                      <a:pt x="72" y="700"/>
                    </a:lnTo>
                    <a:lnTo>
                      <a:pt x="72" y="697"/>
                    </a:lnTo>
                    <a:lnTo>
                      <a:pt x="69" y="694"/>
                    </a:lnTo>
                    <a:lnTo>
                      <a:pt x="66" y="691"/>
                    </a:lnTo>
                    <a:lnTo>
                      <a:pt x="62" y="691"/>
                    </a:lnTo>
                    <a:lnTo>
                      <a:pt x="62" y="688"/>
                    </a:lnTo>
                    <a:lnTo>
                      <a:pt x="66" y="688"/>
                    </a:lnTo>
                    <a:lnTo>
                      <a:pt x="66" y="685"/>
                    </a:lnTo>
                    <a:lnTo>
                      <a:pt x="66" y="682"/>
                    </a:lnTo>
                    <a:lnTo>
                      <a:pt x="66" y="675"/>
                    </a:lnTo>
                    <a:lnTo>
                      <a:pt x="66" y="672"/>
                    </a:lnTo>
                    <a:lnTo>
                      <a:pt x="56" y="666"/>
                    </a:lnTo>
                    <a:lnTo>
                      <a:pt x="53" y="666"/>
                    </a:lnTo>
                    <a:lnTo>
                      <a:pt x="50" y="669"/>
                    </a:lnTo>
                    <a:lnTo>
                      <a:pt x="50" y="663"/>
                    </a:lnTo>
                    <a:lnTo>
                      <a:pt x="47" y="660"/>
                    </a:lnTo>
                    <a:lnTo>
                      <a:pt x="44" y="663"/>
                    </a:lnTo>
                    <a:lnTo>
                      <a:pt x="41" y="660"/>
                    </a:lnTo>
                    <a:lnTo>
                      <a:pt x="34" y="660"/>
                    </a:lnTo>
                    <a:lnTo>
                      <a:pt x="28" y="660"/>
                    </a:lnTo>
                    <a:lnTo>
                      <a:pt x="28" y="656"/>
                    </a:lnTo>
                    <a:lnTo>
                      <a:pt x="25" y="653"/>
                    </a:lnTo>
                    <a:lnTo>
                      <a:pt x="22" y="653"/>
                    </a:lnTo>
                    <a:lnTo>
                      <a:pt x="28" y="650"/>
                    </a:lnTo>
                    <a:lnTo>
                      <a:pt x="28" y="647"/>
                    </a:lnTo>
                    <a:lnTo>
                      <a:pt x="31" y="650"/>
                    </a:lnTo>
                    <a:lnTo>
                      <a:pt x="34" y="650"/>
                    </a:lnTo>
                    <a:lnTo>
                      <a:pt x="31" y="650"/>
                    </a:lnTo>
                    <a:lnTo>
                      <a:pt x="34" y="650"/>
                    </a:lnTo>
                    <a:lnTo>
                      <a:pt x="37" y="650"/>
                    </a:lnTo>
                    <a:lnTo>
                      <a:pt x="37" y="631"/>
                    </a:lnTo>
                    <a:lnTo>
                      <a:pt x="31" y="619"/>
                    </a:lnTo>
                    <a:lnTo>
                      <a:pt x="31" y="610"/>
                    </a:lnTo>
                    <a:lnTo>
                      <a:pt x="28" y="603"/>
                    </a:lnTo>
                    <a:lnTo>
                      <a:pt x="19" y="603"/>
                    </a:lnTo>
                    <a:lnTo>
                      <a:pt x="9" y="606"/>
                    </a:lnTo>
                    <a:lnTo>
                      <a:pt x="3" y="603"/>
                    </a:lnTo>
                    <a:lnTo>
                      <a:pt x="0" y="585"/>
                    </a:lnTo>
                    <a:lnTo>
                      <a:pt x="6" y="566"/>
                    </a:lnTo>
                    <a:lnTo>
                      <a:pt x="6" y="560"/>
                    </a:lnTo>
                    <a:lnTo>
                      <a:pt x="9" y="550"/>
                    </a:lnTo>
                    <a:lnTo>
                      <a:pt x="25" y="544"/>
                    </a:lnTo>
                    <a:lnTo>
                      <a:pt x="28" y="541"/>
                    </a:lnTo>
                    <a:lnTo>
                      <a:pt x="31" y="541"/>
                    </a:lnTo>
                    <a:lnTo>
                      <a:pt x="34" y="535"/>
                    </a:lnTo>
                    <a:lnTo>
                      <a:pt x="41" y="535"/>
                    </a:lnTo>
                    <a:lnTo>
                      <a:pt x="47" y="531"/>
                    </a:lnTo>
                    <a:lnTo>
                      <a:pt x="53" y="531"/>
                    </a:lnTo>
                    <a:lnTo>
                      <a:pt x="56" y="541"/>
                    </a:lnTo>
                    <a:lnTo>
                      <a:pt x="75" y="538"/>
                    </a:lnTo>
                    <a:lnTo>
                      <a:pt x="81" y="535"/>
                    </a:lnTo>
                    <a:lnTo>
                      <a:pt x="84" y="525"/>
                    </a:lnTo>
                    <a:lnTo>
                      <a:pt x="91" y="519"/>
                    </a:lnTo>
                    <a:lnTo>
                      <a:pt x="128" y="510"/>
                    </a:lnTo>
                    <a:lnTo>
                      <a:pt x="131" y="503"/>
                    </a:lnTo>
                    <a:lnTo>
                      <a:pt x="141" y="497"/>
                    </a:lnTo>
                    <a:lnTo>
                      <a:pt x="181" y="478"/>
                    </a:lnTo>
                    <a:lnTo>
                      <a:pt x="184" y="469"/>
                    </a:lnTo>
                    <a:lnTo>
                      <a:pt x="188" y="450"/>
                    </a:lnTo>
                    <a:lnTo>
                      <a:pt x="191" y="444"/>
                    </a:lnTo>
                    <a:lnTo>
                      <a:pt x="191" y="438"/>
                    </a:lnTo>
                    <a:lnTo>
                      <a:pt x="197" y="434"/>
                    </a:lnTo>
                    <a:lnTo>
                      <a:pt x="184" y="378"/>
                    </a:lnTo>
                    <a:lnTo>
                      <a:pt x="181" y="372"/>
                    </a:lnTo>
                    <a:lnTo>
                      <a:pt x="178" y="369"/>
                    </a:lnTo>
                    <a:lnTo>
                      <a:pt x="181" y="363"/>
                    </a:lnTo>
                    <a:lnTo>
                      <a:pt x="241" y="353"/>
                    </a:lnTo>
                    <a:lnTo>
                      <a:pt x="244" y="350"/>
                    </a:lnTo>
                    <a:lnTo>
                      <a:pt x="241" y="334"/>
                    </a:lnTo>
                    <a:lnTo>
                      <a:pt x="260" y="275"/>
                    </a:lnTo>
                    <a:lnTo>
                      <a:pt x="272" y="275"/>
                    </a:lnTo>
                    <a:lnTo>
                      <a:pt x="278" y="278"/>
                    </a:lnTo>
                    <a:lnTo>
                      <a:pt x="288" y="281"/>
                    </a:lnTo>
                    <a:lnTo>
                      <a:pt x="303" y="278"/>
                    </a:lnTo>
                    <a:lnTo>
                      <a:pt x="316" y="287"/>
                    </a:lnTo>
                    <a:lnTo>
                      <a:pt x="322" y="281"/>
                    </a:lnTo>
                    <a:lnTo>
                      <a:pt x="335" y="278"/>
                    </a:lnTo>
                    <a:lnTo>
                      <a:pt x="338" y="234"/>
                    </a:lnTo>
                    <a:lnTo>
                      <a:pt x="341" y="225"/>
                    </a:lnTo>
                    <a:lnTo>
                      <a:pt x="350" y="225"/>
                    </a:lnTo>
                    <a:lnTo>
                      <a:pt x="360" y="222"/>
                    </a:lnTo>
                    <a:lnTo>
                      <a:pt x="369" y="212"/>
                    </a:lnTo>
                    <a:lnTo>
                      <a:pt x="375" y="203"/>
                    </a:lnTo>
                    <a:lnTo>
                      <a:pt x="385" y="206"/>
                    </a:lnTo>
                    <a:lnTo>
                      <a:pt x="394" y="200"/>
                    </a:lnTo>
                    <a:lnTo>
                      <a:pt x="397" y="200"/>
                    </a:lnTo>
                    <a:lnTo>
                      <a:pt x="403" y="219"/>
                    </a:lnTo>
                    <a:lnTo>
                      <a:pt x="419" y="231"/>
                    </a:lnTo>
                    <a:lnTo>
                      <a:pt x="425" y="241"/>
                    </a:lnTo>
                    <a:lnTo>
                      <a:pt x="432" y="247"/>
                    </a:lnTo>
                    <a:lnTo>
                      <a:pt x="438" y="241"/>
                    </a:lnTo>
                    <a:lnTo>
                      <a:pt x="444" y="244"/>
                    </a:lnTo>
                    <a:lnTo>
                      <a:pt x="450" y="247"/>
                    </a:lnTo>
                    <a:lnTo>
                      <a:pt x="460" y="250"/>
                    </a:lnTo>
                    <a:lnTo>
                      <a:pt x="482" y="300"/>
                    </a:lnTo>
                    <a:lnTo>
                      <a:pt x="482" y="331"/>
                    </a:lnTo>
                    <a:lnTo>
                      <a:pt x="478" y="341"/>
                    </a:lnTo>
                    <a:lnTo>
                      <a:pt x="475" y="350"/>
                    </a:lnTo>
                    <a:lnTo>
                      <a:pt x="482" y="353"/>
                    </a:lnTo>
                    <a:lnTo>
                      <a:pt x="528" y="363"/>
                    </a:lnTo>
                    <a:lnTo>
                      <a:pt x="541" y="359"/>
                    </a:lnTo>
                    <a:lnTo>
                      <a:pt x="600" y="388"/>
                    </a:lnTo>
                    <a:lnTo>
                      <a:pt x="607" y="388"/>
                    </a:lnTo>
                    <a:lnTo>
                      <a:pt x="647" y="447"/>
                    </a:lnTo>
                    <a:lnTo>
                      <a:pt x="657" y="450"/>
                    </a:lnTo>
                    <a:lnTo>
                      <a:pt x="751" y="444"/>
                    </a:lnTo>
                    <a:lnTo>
                      <a:pt x="782" y="453"/>
                    </a:lnTo>
                    <a:lnTo>
                      <a:pt x="794" y="466"/>
                    </a:lnTo>
                    <a:lnTo>
                      <a:pt x="844" y="484"/>
                    </a:lnTo>
                    <a:lnTo>
                      <a:pt x="857" y="484"/>
                    </a:lnTo>
                    <a:lnTo>
                      <a:pt x="860" y="488"/>
                    </a:lnTo>
                    <a:lnTo>
                      <a:pt x="866" y="491"/>
                    </a:lnTo>
                    <a:lnTo>
                      <a:pt x="873" y="494"/>
                    </a:lnTo>
                    <a:lnTo>
                      <a:pt x="879" y="491"/>
                    </a:lnTo>
                    <a:lnTo>
                      <a:pt x="888" y="484"/>
                    </a:lnTo>
                    <a:lnTo>
                      <a:pt x="916" y="475"/>
                    </a:lnTo>
                    <a:lnTo>
                      <a:pt x="919" y="472"/>
                    </a:lnTo>
                    <a:lnTo>
                      <a:pt x="954" y="463"/>
                    </a:lnTo>
                    <a:lnTo>
                      <a:pt x="966" y="463"/>
                    </a:lnTo>
                    <a:lnTo>
                      <a:pt x="976" y="459"/>
                    </a:lnTo>
                    <a:lnTo>
                      <a:pt x="988" y="463"/>
                    </a:lnTo>
                    <a:lnTo>
                      <a:pt x="991" y="463"/>
                    </a:lnTo>
                    <a:lnTo>
                      <a:pt x="1007" y="463"/>
                    </a:lnTo>
                    <a:lnTo>
                      <a:pt x="1038" y="444"/>
                    </a:lnTo>
                    <a:lnTo>
                      <a:pt x="1045" y="438"/>
                    </a:lnTo>
                    <a:lnTo>
                      <a:pt x="1073" y="409"/>
                    </a:lnTo>
                    <a:lnTo>
                      <a:pt x="1073" y="403"/>
                    </a:lnTo>
                    <a:lnTo>
                      <a:pt x="1060" y="388"/>
                    </a:lnTo>
                    <a:lnTo>
                      <a:pt x="1063" y="381"/>
                    </a:lnTo>
                    <a:lnTo>
                      <a:pt x="1073" y="363"/>
                    </a:lnTo>
                    <a:lnTo>
                      <a:pt x="1085" y="359"/>
                    </a:lnTo>
                    <a:lnTo>
                      <a:pt x="1091" y="363"/>
                    </a:lnTo>
                    <a:lnTo>
                      <a:pt x="1098" y="369"/>
                    </a:lnTo>
                    <a:lnTo>
                      <a:pt x="1116" y="372"/>
                    </a:lnTo>
                    <a:lnTo>
                      <a:pt x="1132" y="363"/>
                    </a:lnTo>
                    <a:lnTo>
                      <a:pt x="1151" y="341"/>
                    </a:lnTo>
                    <a:lnTo>
                      <a:pt x="1163" y="341"/>
                    </a:lnTo>
                    <a:lnTo>
                      <a:pt x="1176" y="334"/>
                    </a:lnTo>
                    <a:lnTo>
                      <a:pt x="1210" y="297"/>
                    </a:lnTo>
                    <a:lnTo>
                      <a:pt x="1260" y="291"/>
                    </a:lnTo>
                    <a:lnTo>
                      <a:pt x="1279" y="297"/>
                    </a:lnTo>
                    <a:lnTo>
                      <a:pt x="1282" y="294"/>
                    </a:lnTo>
                    <a:lnTo>
                      <a:pt x="1282" y="287"/>
                    </a:lnTo>
                    <a:lnTo>
                      <a:pt x="1276" y="281"/>
                    </a:lnTo>
                    <a:lnTo>
                      <a:pt x="1276" y="272"/>
                    </a:lnTo>
                    <a:lnTo>
                      <a:pt x="1273" y="262"/>
                    </a:lnTo>
                    <a:lnTo>
                      <a:pt x="1251" y="244"/>
                    </a:lnTo>
                    <a:lnTo>
                      <a:pt x="1248" y="237"/>
                    </a:lnTo>
                    <a:lnTo>
                      <a:pt x="1226" y="253"/>
                    </a:lnTo>
                    <a:lnTo>
                      <a:pt x="1198" y="259"/>
                    </a:lnTo>
                    <a:lnTo>
                      <a:pt x="1179" y="253"/>
                    </a:lnTo>
                    <a:lnTo>
                      <a:pt x="1173" y="247"/>
                    </a:lnTo>
                    <a:lnTo>
                      <a:pt x="1173" y="225"/>
                    </a:lnTo>
                    <a:lnTo>
                      <a:pt x="1176" y="216"/>
                    </a:lnTo>
                    <a:lnTo>
                      <a:pt x="1176" y="191"/>
                    </a:lnTo>
                    <a:lnTo>
                      <a:pt x="1192" y="162"/>
                    </a:lnTo>
                    <a:lnTo>
                      <a:pt x="1198" y="159"/>
                    </a:lnTo>
                    <a:lnTo>
                      <a:pt x="1198" y="156"/>
                    </a:lnTo>
                    <a:lnTo>
                      <a:pt x="1238" y="175"/>
                    </a:lnTo>
                    <a:lnTo>
                      <a:pt x="1245" y="172"/>
                    </a:lnTo>
                    <a:lnTo>
                      <a:pt x="1276" y="150"/>
                    </a:lnTo>
                    <a:lnTo>
                      <a:pt x="1279" y="147"/>
                    </a:lnTo>
                    <a:lnTo>
                      <a:pt x="1276" y="140"/>
                    </a:lnTo>
                    <a:lnTo>
                      <a:pt x="1279" y="134"/>
                    </a:lnTo>
                    <a:lnTo>
                      <a:pt x="1285" y="122"/>
                    </a:lnTo>
                    <a:lnTo>
                      <a:pt x="1298" y="87"/>
                    </a:lnTo>
                    <a:lnTo>
                      <a:pt x="1307" y="81"/>
                    </a:lnTo>
                    <a:lnTo>
                      <a:pt x="1320" y="69"/>
                    </a:lnTo>
                    <a:lnTo>
                      <a:pt x="1320" y="65"/>
                    </a:lnTo>
                    <a:lnTo>
                      <a:pt x="1317" y="59"/>
                    </a:lnTo>
                    <a:lnTo>
                      <a:pt x="1317" y="47"/>
                    </a:lnTo>
                    <a:lnTo>
                      <a:pt x="1313" y="44"/>
                    </a:lnTo>
                    <a:lnTo>
                      <a:pt x="1298" y="47"/>
                    </a:lnTo>
                    <a:lnTo>
                      <a:pt x="1298" y="44"/>
                    </a:lnTo>
                    <a:lnTo>
                      <a:pt x="1298" y="37"/>
                    </a:lnTo>
                    <a:lnTo>
                      <a:pt x="1310" y="25"/>
                    </a:lnTo>
                    <a:lnTo>
                      <a:pt x="1317" y="19"/>
                    </a:lnTo>
                    <a:lnTo>
                      <a:pt x="1323" y="12"/>
                    </a:lnTo>
                    <a:lnTo>
                      <a:pt x="1398" y="0"/>
                    </a:lnTo>
                    <a:lnTo>
                      <a:pt x="1423" y="15"/>
                    </a:lnTo>
                    <a:lnTo>
                      <a:pt x="1432" y="19"/>
                    </a:lnTo>
                    <a:lnTo>
                      <a:pt x="1442" y="19"/>
                    </a:lnTo>
                    <a:lnTo>
                      <a:pt x="1457" y="22"/>
                    </a:lnTo>
                    <a:lnTo>
                      <a:pt x="1467" y="40"/>
                    </a:lnTo>
                    <a:lnTo>
                      <a:pt x="1467" y="44"/>
                    </a:lnTo>
                    <a:lnTo>
                      <a:pt x="1476" y="53"/>
                    </a:lnTo>
                    <a:lnTo>
                      <a:pt x="1476" y="56"/>
                    </a:lnTo>
                    <a:lnTo>
                      <a:pt x="1476" y="53"/>
                    </a:lnTo>
                    <a:lnTo>
                      <a:pt x="1507" y="147"/>
                    </a:lnTo>
                    <a:lnTo>
                      <a:pt x="1507" y="150"/>
                    </a:lnTo>
                    <a:lnTo>
                      <a:pt x="1507" y="172"/>
                    </a:lnTo>
                    <a:lnTo>
                      <a:pt x="1514" y="175"/>
                    </a:lnTo>
                    <a:lnTo>
                      <a:pt x="1526" y="178"/>
                    </a:lnTo>
                    <a:lnTo>
                      <a:pt x="1539" y="175"/>
                    </a:lnTo>
                    <a:lnTo>
                      <a:pt x="1564" y="184"/>
                    </a:lnTo>
                    <a:lnTo>
                      <a:pt x="1579" y="197"/>
                    </a:lnTo>
                    <a:lnTo>
                      <a:pt x="1589" y="200"/>
                    </a:lnTo>
                    <a:lnTo>
                      <a:pt x="1595" y="203"/>
                    </a:lnTo>
                    <a:lnTo>
                      <a:pt x="1598" y="206"/>
                    </a:lnTo>
                    <a:lnTo>
                      <a:pt x="1598" y="209"/>
                    </a:lnTo>
                    <a:lnTo>
                      <a:pt x="1598" y="216"/>
                    </a:lnTo>
                    <a:lnTo>
                      <a:pt x="1601" y="222"/>
                    </a:lnTo>
                    <a:lnTo>
                      <a:pt x="1601" y="237"/>
                    </a:lnTo>
                    <a:lnTo>
                      <a:pt x="1611" y="253"/>
                    </a:lnTo>
                    <a:lnTo>
                      <a:pt x="1620" y="253"/>
                    </a:lnTo>
                    <a:lnTo>
                      <a:pt x="1629" y="256"/>
                    </a:lnTo>
                    <a:lnTo>
                      <a:pt x="1639" y="253"/>
                    </a:lnTo>
                    <a:lnTo>
                      <a:pt x="1673" y="234"/>
                    </a:lnTo>
                    <a:lnTo>
                      <a:pt x="1683" y="234"/>
                    </a:lnTo>
                    <a:lnTo>
                      <a:pt x="1714" y="222"/>
                    </a:lnTo>
                    <a:lnTo>
                      <a:pt x="1711" y="228"/>
                    </a:lnTo>
                    <a:lnTo>
                      <a:pt x="1711" y="237"/>
                    </a:lnTo>
                    <a:lnTo>
                      <a:pt x="1714" y="247"/>
                    </a:lnTo>
                    <a:lnTo>
                      <a:pt x="1711" y="256"/>
                    </a:lnTo>
                    <a:lnTo>
                      <a:pt x="1698" y="269"/>
                    </a:lnTo>
                    <a:lnTo>
                      <a:pt x="1686" y="319"/>
                    </a:lnTo>
                    <a:lnTo>
                      <a:pt x="1670" y="347"/>
                    </a:lnTo>
                    <a:lnTo>
                      <a:pt x="1667" y="356"/>
                    </a:lnTo>
                    <a:lnTo>
                      <a:pt x="1661" y="363"/>
                    </a:lnTo>
                    <a:lnTo>
                      <a:pt x="1658" y="359"/>
                    </a:lnTo>
                    <a:lnTo>
                      <a:pt x="1633" y="353"/>
                    </a:lnTo>
                    <a:lnTo>
                      <a:pt x="1607" y="375"/>
                    </a:lnTo>
                    <a:lnTo>
                      <a:pt x="1611" y="381"/>
                    </a:lnTo>
                    <a:lnTo>
                      <a:pt x="1614" y="425"/>
                    </a:lnTo>
                    <a:lnTo>
                      <a:pt x="1607" y="438"/>
                    </a:lnTo>
                    <a:lnTo>
                      <a:pt x="1595" y="447"/>
                    </a:lnTo>
                    <a:lnTo>
                      <a:pt x="1595" y="456"/>
                    </a:lnTo>
                    <a:lnTo>
                      <a:pt x="1592" y="456"/>
                    </a:lnTo>
                    <a:lnTo>
                      <a:pt x="1589" y="447"/>
                    </a:lnTo>
                    <a:lnTo>
                      <a:pt x="1582" y="444"/>
                    </a:lnTo>
                    <a:lnTo>
                      <a:pt x="1576" y="447"/>
                    </a:lnTo>
                    <a:lnTo>
                      <a:pt x="1567" y="466"/>
                    </a:lnTo>
                    <a:lnTo>
                      <a:pt x="1551" y="478"/>
                    </a:lnTo>
                    <a:lnTo>
                      <a:pt x="1529" y="481"/>
                    </a:lnTo>
                    <a:lnTo>
                      <a:pt x="1526" y="484"/>
                    </a:lnTo>
                    <a:lnTo>
                      <a:pt x="1529" y="500"/>
                    </a:lnTo>
                    <a:lnTo>
                      <a:pt x="1511" y="503"/>
                    </a:lnTo>
                    <a:lnTo>
                      <a:pt x="1501" y="497"/>
                    </a:lnTo>
                    <a:lnTo>
                      <a:pt x="1492" y="497"/>
                    </a:lnTo>
                    <a:lnTo>
                      <a:pt x="1445" y="535"/>
                    </a:lnTo>
                    <a:lnTo>
                      <a:pt x="1435" y="538"/>
                    </a:lnTo>
                    <a:lnTo>
                      <a:pt x="1423" y="556"/>
                    </a:lnTo>
                    <a:lnTo>
                      <a:pt x="1420" y="556"/>
                    </a:lnTo>
                    <a:lnTo>
                      <a:pt x="1398" y="563"/>
                    </a:lnTo>
                    <a:lnTo>
                      <a:pt x="1395" y="560"/>
                    </a:lnTo>
                    <a:lnTo>
                      <a:pt x="1385" y="569"/>
                    </a:lnTo>
                    <a:lnTo>
                      <a:pt x="1367" y="575"/>
                    </a:lnTo>
                    <a:lnTo>
                      <a:pt x="1360" y="581"/>
                    </a:lnTo>
                    <a:lnTo>
                      <a:pt x="1357" y="588"/>
                    </a:lnTo>
                    <a:lnTo>
                      <a:pt x="1351" y="591"/>
                    </a:lnTo>
                    <a:lnTo>
                      <a:pt x="1348" y="591"/>
                    </a:lnTo>
                    <a:lnTo>
                      <a:pt x="1345" y="594"/>
                    </a:lnTo>
                    <a:lnTo>
                      <a:pt x="1335" y="600"/>
                    </a:lnTo>
                    <a:lnTo>
                      <a:pt x="1332" y="597"/>
                    </a:lnTo>
                    <a:lnTo>
                      <a:pt x="1335" y="591"/>
                    </a:lnTo>
                    <a:lnTo>
                      <a:pt x="1345" y="588"/>
                    </a:lnTo>
                    <a:lnTo>
                      <a:pt x="1348" y="575"/>
                    </a:lnTo>
                    <a:lnTo>
                      <a:pt x="1339" y="572"/>
                    </a:lnTo>
                    <a:lnTo>
                      <a:pt x="1335" y="572"/>
                    </a:lnTo>
                    <a:lnTo>
                      <a:pt x="1342" y="569"/>
                    </a:lnTo>
                    <a:lnTo>
                      <a:pt x="1342" y="563"/>
                    </a:lnTo>
                    <a:lnTo>
                      <a:pt x="1348" y="560"/>
                    </a:lnTo>
                    <a:lnTo>
                      <a:pt x="1364" y="538"/>
                    </a:lnTo>
                    <a:lnTo>
                      <a:pt x="1360" y="531"/>
                    </a:lnTo>
                    <a:lnTo>
                      <a:pt x="1354" y="525"/>
                    </a:lnTo>
                    <a:lnTo>
                      <a:pt x="1354" y="519"/>
                    </a:lnTo>
                    <a:lnTo>
                      <a:pt x="1351" y="516"/>
                    </a:lnTo>
                    <a:lnTo>
                      <a:pt x="1348" y="519"/>
                    </a:lnTo>
                    <a:lnTo>
                      <a:pt x="1335" y="519"/>
                    </a:lnTo>
                    <a:lnTo>
                      <a:pt x="1332" y="522"/>
                    </a:lnTo>
                    <a:lnTo>
                      <a:pt x="1313" y="547"/>
                    </a:lnTo>
                    <a:lnTo>
                      <a:pt x="1285" y="563"/>
                    </a:lnTo>
                    <a:lnTo>
                      <a:pt x="1279" y="575"/>
                    </a:lnTo>
                    <a:lnTo>
                      <a:pt x="1276" y="578"/>
                    </a:lnTo>
                    <a:lnTo>
                      <a:pt x="1270" y="585"/>
                    </a:lnTo>
                    <a:lnTo>
                      <a:pt x="1254" y="588"/>
                    </a:lnTo>
                    <a:lnTo>
                      <a:pt x="1248" y="585"/>
                    </a:lnTo>
                    <a:lnTo>
                      <a:pt x="1242" y="585"/>
                    </a:lnTo>
                    <a:lnTo>
                      <a:pt x="1238" y="588"/>
                    </a:lnTo>
                    <a:lnTo>
                      <a:pt x="1232" y="606"/>
                    </a:lnTo>
                    <a:lnTo>
                      <a:pt x="1245" y="622"/>
                    </a:lnTo>
                    <a:lnTo>
                      <a:pt x="1248" y="622"/>
                    </a:lnTo>
                    <a:lnTo>
                      <a:pt x="1254" y="622"/>
                    </a:lnTo>
                    <a:lnTo>
                      <a:pt x="1254" y="628"/>
                    </a:lnTo>
                    <a:lnTo>
                      <a:pt x="1260" y="628"/>
                    </a:lnTo>
                    <a:lnTo>
                      <a:pt x="1260" y="631"/>
                    </a:lnTo>
                    <a:lnTo>
                      <a:pt x="1267" y="638"/>
                    </a:lnTo>
                    <a:lnTo>
                      <a:pt x="1270" y="647"/>
                    </a:lnTo>
                    <a:lnTo>
                      <a:pt x="1273" y="653"/>
                    </a:lnTo>
                    <a:lnTo>
                      <a:pt x="1285" y="656"/>
                    </a:lnTo>
                    <a:lnTo>
                      <a:pt x="1295" y="656"/>
                    </a:lnTo>
                    <a:lnTo>
                      <a:pt x="1298" y="647"/>
                    </a:lnTo>
                    <a:lnTo>
                      <a:pt x="1304" y="644"/>
                    </a:lnTo>
                    <a:lnTo>
                      <a:pt x="1310" y="638"/>
                    </a:lnTo>
                    <a:lnTo>
                      <a:pt x="1320" y="631"/>
                    </a:lnTo>
                    <a:lnTo>
                      <a:pt x="1323" y="631"/>
                    </a:lnTo>
                    <a:lnTo>
                      <a:pt x="1335" y="641"/>
                    </a:lnTo>
                    <a:lnTo>
                      <a:pt x="1339" y="641"/>
                    </a:lnTo>
                    <a:lnTo>
                      <a:pt x="1345" y="647"/>
                    </a:lnTo>
                    <a:lnTo>
                      <a:pt x="1354" y="644"/>
                    </a:lnTo>
                    <a:lnTo>
                      <a:pt x="1357" y="644"/>
                    </a:lnTo>
                    <a:lnTo>
                      <a:pt x="1364" y="647"/>
                    </a:lnTo>
                    <a:lnTo>
                      <a:pt x="1370" y="647"/>
                    </a:lnTo>
                    <a:lnTo>
                      <a:pt x="1373" y="647"/>
                    </a:lnTo>
                    <a:lnTo>
                      <a:pt x="1373" y="653"/>
                    </a:lnTo>
                    <a:lnTo>
                      <a:pt x="1370" y="660"/>
                    </a:lnTo>
                    <a:lnTo>
                      <a:pt x="1370" y="663"/>
                    </a:lnTo>
                    <a:lnTo>
                      <a:pt x="1364" y="666"/>
                    </a:lnTo>
                    <a:lnTo>
                      <a:pt x="1360" y="660"/>
                    </a:lnTo>
                    <a:lnTo>
                      <a:pt x="1357" y="663"/>
                    </a:lnTo>
                    <a:lnTo>
                      <a:pt x="1354" y="663"/>
                    </a:lnTo>
                    <a:lnTo>
                      <a:pt x="1351" y="666"/>
                    </a:lnTo>
                    <a:lnTo>
                      <a:pt x="1348" y="669"/>
                    </a:lnTo>
                    <a:lnTo>
                      <a:pt x="1335" y="672"/>
                    </a:lnTo>
                    <a:lnTo>
                      <a:pt x="1329" y="675"/>
                    </a:lnTo>
                    <a:lnTo>
                      <a:pt x="1323" y="675"/>
                    </a:lnTo>
                    <a:lnTo>
                      <a:pt x="1326" y="682"/>
                    </a:lnTo>
                    <a:lnTo>
                      <a:pt x="1323" y="682"/>
                    </a:lnTo>
                    <a:lnTo>
                      <a:pt x="1320" y="685"/>
                    </a:lnTo>
                    <a:lnTo>
                      <a:pt x="1317" y="691"/>
                    </a:lnTo>
                    <a:lnTo>
                      <a:pt x="1313" y="694"/>
                    </a:lnTo>
                    <a:lnTo>
                      <a:pt x="1310" y="688"/>
                    </a:lnTo>
                    <a:lnTo>
                      <a:pt x="1304" y="688"/>
                    </a:lnTo>
                    <a:lnTo>
                      <a:pt x="1301" y="691"/>
                    </a:lnTo>
                    <a:lnTo>
                      <a:pt x="1307" y="697"/>
                    </a:lnTo>
                    <a:lnTo>
                      <a:pt x="1301" y="703"/>
                    </a:lnTo>
                    <a:lnTo>
                      <a:pt x="1292" y="710"/>
                    </a:lnTo>
                    <a:lnTo>
                      <a:pt x="1279" y="735"/>
                    </a:lnTo>
                    <a:lnTo>
                      <a:pt x="1279" y="738"/>
                    </a:lnTo>
                    <a:lnTo>
                      <a:pt x="1307" y="753"/>
                    </a:lnTo>
                    <a:lnTo>
                      <a:pt x="1310" y="757"/>
                    </a:lnTo>
                    <a:lnTo>
                      <a:pt x="1310" y="766"/>
                    </a:lnTo>
                    <a:lnTo>
                      <a:pt x="1317" y="769"/>
                    </a:lnTo>
                    <a:lnTo>
                      <a:pt x="1326" y="807"/>
                    </a:lnTo>
                    <a:lnTo>
                      <a:pt x="1329" y="813"/>
                    </a:lnTo>
                    <a:lnTo>
                      <a:pt x="1339" y="816"/>
                    </a:lnTo>
                    <a:lnTo>
                      <a:pt x="1339" y="822"/>
                    </a:lnTo>
                    <a:lnTo>
                      <a:pt x="1351" y="838"/>
                    </a:lnTo>
                    <a:lnTo>
                      <a:pt x="1351" y="841"/>
                    </a:lnTo>
                    <a:lnTo>
                      <a:pt x="1335" y="835"/>
                    </a:lnTo>
                    <a:lnTo>
                      <a:pt x="1329" y="835"/>
                    </a:lnTo>
                    <a:lnTo>
                      <a:pt x="1317" y="828"/>
                    </a:lnTo>
                    <a:lnTo>
                      <a:pt x="1304" y="832"/>
                    </a:lnTo>
                    <a:lnTo>
                      <a:pt x="1304" y="835"/>
                    </a:lnTo>
                    <a:lnTo>
                      <a:pt x="1317" y="832"/>
                    </a:lnTo>
                    <a:lnTo>
                      <a:pt x="1320" y="832"/>
                    </a:lnTo>
                    <a:lnTo>
                      <a:pt x="1320" y="838"/>
                    </a:lnTo>
                    <a:lnTo>
                      <a:pt x="1326" y="838"/>
                    </a:lnTo>
                    <a:lnTo>
                      <a:pt x="1332" y="841"/>
                    </a:lnTo>
                    <a:lnTo>
                      <a:pt x="1339" y="847"/>
                    </a:lnTo>
                    <a:lnTo>
                      <a:pt x="1345" y="850"/>
                    </a:lnTo>
                    <a:lnTo>
                      <a:pt x="1354" y="863"/>
                    </a:lnTo>
                    <a:lnTo>
                      <a:pt x="1351" y="866"/>
                    </a:lnTo>
                    <a:lnTo>
                      <a:pt x="1345" y="866"/>
                    </a:lnTo>
                    <a:lnTo>
                      <a:pt x="1339" y="872"/>
                    </a:lnTo>
                    <a:lnTo>
                      <a:pt x="1329" y="875"/>
                    </a:lnTo>
                    <a:lnTo>
                      <a:pt x="1329" y="879"/>
                    </a:lnTo>
                    <a:lnTo>
                      <a:pt x="1323" y="882"/>
                    </a:lnTo>
                    <a:lnTo>
                      <a:pt x="1310" y="885"/>
                    </a:lnTo>
                    <a:lnTo>
                      <a:pt x="1304" y="885"/>
                    </a:lnTo>
                    <a:lnTo>
                      <a:pt x="1310" y="885"/>
                    </a:lnTo>
                    <a:lnTo>
                      <a:pt x="1323" y="891"/>
                    </a:lnTo>
                    <a:lnTo>
                      <a:pt x="1332" y="885"/>
                    </a:lnTo>
                    <a:lnTo>
                      <a:pt x="1335" y="888"/>
                    </a:lnTo>
                    <a:lnTo>
                      <a:pt x="1342" y="891"/>
                    </a:lnTo>
                    <a:lnTo>
                      <a:pt x="1342" y="894"/>
                    </a:lnTo>
                    <a:lnTo>
                      <a:pt x="1348" y="897"/>
                    </a:lnTo>
                    <a:lnTo>
                      <a:pt x="1354" y="897"/>
                    </a:lnTo>
                    <a:lnTo>
                      <a:pt x="1342" y="910"/>
                    </a:lnTo>
                    <a:lnTo>
                      <a:pt x="1351" y="907"/>
                    </a:lnTo>
                    <a:lnTo>
                      <a:pt x="1351" y="919"/>
                    </a:lnTo>
                    <a:lnTo>
                      <a:pt x="1348" y="916"/>
                    </a:lnTo>
                    <a:lnTo>
                      <a:pt x="1348" y="919"/>
                    </a:lnTo>
                    <a:lnTo>
                      <a:pt x="1342" y="919"/>
                    </a:lnTo>
                    <a:lnTo>
                      <a:pt x="1342" y="922"/>
                    </a:lnTo>
                    <a:lnTo>
                      <a:pt x="1342" y="929"/>
                    </a:lnTo>
                    <a:lnTo>
                      <a:pt x="1342" y="935"/>
                    </a:lnTo>
                    <a:lnTo>
                      <a:pt x="1339" y="935"/>
                    </a:lnTo>
                    <a:lnTo>
                      <a:pt x="1339" y="944"/>
                    </a:lnTo>
                    <a:lnTo>
                      <a:pt x="1335" y="954"/>
                    </a:lnTo>
                    <a:lnTo>
                      <a:pt x="1335" y="950"/>
                    </a:lnTo>
                    <a:lnTo>
                      <a:pt x="1332" y="947"/>
                    </a:lnTo>
                    <a:lnTo>
                      <a:pt x="1329" y="950"/>
                    </a:lnTo>
                    <a:lnTo>
                      <a:pt x="1313" y="972"/>
                    </a:lnTo>
                    <a:lnTo>
                      <a:pt x="1313" y="975"/>
                    </a:lnTo>
                    <a:lnTo>
                      <a:pt x="1307" y="985"/>
                    </a:lnTo>
                    <a:lnTo>
                      <a:pt x="1301" y="994"/>
                    </a:lnTo>
                    <a:lnTo>
                      <a:pt x="1301" y="1000"/>
                    </a:lnTo>
                    <a:lnTo>
                      <a:pt x="1295" y="1004"/>
                    </a:lnTo>
                    <a:lnTo>
                      <a:pt x="1295" y="994"/>
                    </a:lnTo>
                    <a:lnTo>
                      <a:pt x="1292" y="997"/>
                    </a:lnTo>
                    <a:lnTo>
                      <a:pt x="1285" y="1000"/>
                    </a:lnTo>
                    <a:lnTo>
                      <a:pt x="1292" y="1007"/>
                    </a:lnTo>
                    <a:lnTo>
                      <a:pt x="1292" y="1010"/>
                    </a:lnTo>
                    <a:lnTo>
                      <a:pt x="1288" y="1019"/>
                    </a:lnTo>
                    <a:lnTo>
                      <a:pt x="1285" y="1026"/>
                    </a:lnTo>
                    <a:lnTo>
                      <a:pt x="1285" y="1029"/>
                    </a:lnTo>
                    <a:lnTo>
                      <a:pt x="1282" y="1029"/>
                    </a:lnTo>
                    <a:lnTo>
                      <a:pt x="1282" y="1032"/>
                    </a:lnTo>
                    <a:lnTo>
                      <a:pt x="1285" y="1035"/>
                    </a:lnTo>
                    <a:lnTo>
                      <a:pt x="1282" y="1038"/>
                    </a:lnTo>
                    <a:lnTo>
                      <a:pt x="1279" y="1035"/>
                    </a:lnTo>
                    <a:lnTo>
                      <a:pt x="1276" y="1035"/>
                    </a:lnTo>
                    <a:lnTo>
                      <a:pt x="1276" y="1038"/>
                    </a:lnTo>
                    <a:lnTo>
                      <a:pt x="1276" y="1041"/>
                    </a:lnTo>
                    <a:lnTo>
                      <a:pt x="1273" y="1044"/>
                    </a:lnTo>
                    <a:lnTo>
                      <a:pt x="1270" y="1044"/>
                    </a:lnTo>
                    <a:lnTo>
                      <a:pt x="1267" y="1054"/>
                    </a:lnTo>
                    <a:lnTo>
                      <a:pt x="1263" y="1054"/>
                    </a:lnTo>
                    <a:lnTo>
                      <a:pt x="1260" y="1060"/>
                    </a:lnTo>
                    <a:lnTo>
                      <a:pt x="1260" y="1063"/>
                    </a:lnTo>
                    <a:lnTo>
                      <a:pt x="1251" y="1063"/>
                    </a:lnTo>
                    <a:lnTo>
                      <a:pt x="1248" y="1063"/>
                    </a:lnTo>
                    <a:lnTo>
                      <a:pt x="1242" y="1066"/>
                    </a:lnTo>
                    <a:lnTo>
                      <a:pt x="1242" y="1069"/>
                    </a:lnTo>
                    <a:lnTo>
                      <a:pt x="1245" y="1072"/>
                    </a:lnTo>
                    <a:lnTo>
                      <a:pt x="1242" y="1076"/>
                    </a:lnTo>
                    <a:lnTo>
                      <a:pt x="1235" y="1082"/>
                    </a:lnTo>
                    <a:lnTo>
                      <a:pt x="1232" y="1082"/>
                    </a:lnTo>
                    <a:lnTo>
                      <a:pt x="1232" y="1088"/>
                    </a:lnTo>
                    <a:lnTo>
                      <a:pt x="1229" y="1085"/>
                    </a:lnTo>
                    <a:lnTo>
                      <a:pt x="1229" y="1088"/>
                    </a:lnTo>
                    <a:lnTo>
                      <a:pt x="1226" y="1091"/>
                    </a:lnTo>
                    <a:lnTo>
                      <a:pt x="1223" y="1091"/>
                    </a:lnTo>
                    <a:lnTo>
                      <a:pt x="1220" y="1094"/>
                    </a:lnTo>
                    <a:lnTo>
                      <a:pt x="1217" y="1094"/>
                    </a:lnTo>
                    <a:lnTo>
                      <a:pt x="1213" y="1094"/>
                    </a:lnTo>
                    <a:lnTo>
                      <a:pt x="1204" y="1110"/>
                    </a:lnTo>
                    <a:lnTo>
                      <a:pt x="1185" y="1119"/>
                    </a:lnTo>
                    <a:lnTo>
                      <a:pt x="1176" y="1116"/>
                    </a:lnTo>
                    <a:lnTo>
                      <a:pt x="1176" y="1119"/>
                    </a:lnTo>
                    <a:lnTo>
                      <a:pt x="1173" y="1119"/>
                    </a:lnTo>
                    <a:lnTo>
                      <a:pt x="1170" y="1122"/>
                    </a:lnTo>
                    <a:lnTo>
                      <a:pt x="1166" y="1119"/>
                    </a:lnTo>
                    <a:lnTo>
                      <a:pt x="1166" y="1116"/>
                    </a:lnTo>
                    <a:lnTo>
                      <a:pt x="1163" y="1116"/>
                    </a:lnTo>
                    <a:lnTo>
                      <a:pt x="1160" y="1119"/>
                    </a:lnTo>
                    <a:lnTo>
                      <a:pt x="1157" y="1122"/>
                    </a:lnTo>
                    <a:lnTo>
                      <a:pt x="1154" y="1122"/>
                    </a:lnTo>
                    <a:lnTo>
                      <a:pt x="1151" y="1119"/>
                    </a:lnTo>
                    <a:lnTo>
                      <a:pt x="1148" y="1119"/>
                    </a:lnTo>
                    <a:lnTo>
                      <a:pt x="1148" y="1126"/>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7" name="Freeform 666">
                <a:extLst>
                  <a:ext uri="{FF2B5EF4-FFF2-40B4-BE49-F238E27FC236}">
                    <a16:creationId xmlns:a16="http://schemas.microsoft.com/office/drawing/2014/main" id="{E3C86C3D-21B2-47E6-A111-C7BED70D0013}"/>
                  </a:ext>
                </a:extLst>
              </p:cNvPr>
              <p:cNvSpPr>
                <a:spLocks/>
              </p:cNvSpPr>
              <p:nvPr/>
            </p:nvSpPr>
            <p:spPr bwMode="auto">
              <a:xfrm>
                <a:off x="2883" y="1933"/>
                <a:ext cx="219" cy="431"/>
              </a:xfrm>
              <a:custGeom>
                <a:avLst/>
                <a:gdLst>
                  <a:gd name="T0" fmla="*/ 66 w 219"/>
                  <a:gd name="T1" fmla="*/ 12 h 431"/>
                  <a:gd name="T2" fmla="*/ 13 w 219"/>
                  <a:gd name="T3" fmla="*/ 34 h 431"/>
                  <a:gd name="T4" fmla="*/ 0 w 219"/>
                  <a:gd name="T5" fmla="*/ 69 h 431"/>
                  <a:gd name="T6" fmla="*/ 25 w 219"/>
                  <a:gd name="T7" fmla="*/ 106 h 431"/>
                  <a:gd name="T8" fmla="*/ 35 w 219"/>
                  <a:gd name="T9" fmla="*/ 134 h 431"/>
                  <a:gd name="T10" fmla="*/ 25 w 219"/>
                  <a:gd name="T11" fmla="*/ 156 h 431"/>
                  <a:gd name="T12" fmla="*/ 16 w 219"/>
                  <a:gd name="T13" fmla="*/ 172 h 431"/>
                  <a:gd name="T14" fmla="*/ 47 w 219"/>
                  <a:gd name="T15" fmla="*/ 231 h 431"/>
                  <a:gd name="T16" fmla="*/ 57 w 219"/>
                  <a:gd name="T17" fmla="*/ 262 h 431"/>
                  <a:gd name="T18" fmla="*/ 19 w 219"/>
                  <a:gd name="T19" fmla="*/ 356 h 431"/>
                  <a:gd name="T20" fmla="*/ 41 w 219"/>
                  <a:gd name="T21" fmla="*/ 372 h 431"/>
                  <a:gd name="T22" fmla="*/ 60 w 219"/>
                  <a:gd name="T23" fmla="*/ 397 h 431"/>
                  <a:gd name="T24" fmla="*/ 79 w 219"/>
                  <a:gd name="T25" fmla="*/ 403 h 431"/>
                  <a:gd name="T26" fmla="*/ 100 w 219"/>
                  <a:gd name="T27" fmla="*/ 419 h 431"/>
                  <a:gd name="T28" fmla="*/ 113 w 219"/>
                  <a:gd name="T29" fmla="*/ 425 h 431"/>
                  <a:gd name="T30" fmla="*/ 129 w 219"/>
                  <a:gd name="T31" fmla="*/ 419 h 431"/>
                  <a:gd name="T32" fmla="*/ 85 w 219"/>
                  <a:gd name="T33" fmla="*/ 388 h 431"/>
                  <a:gd name="T34" fmla="*/ 66 w 219"/>
                  <a:gd name="T35" fmla="*/ 337 h 431"/>
                  <a:gd name="T36" fmla="*/ 54 w 219"/>
                  <a:gd name="T37" fmla="*/ 334 h 431"/>
                  <a:gd name="T38" fmla="*/ 47 w 219"/>
                  <a:gd name="T39" fmla="*/ 297 h 431"/>
                  <a:gd name="T40" fmla="*/ 54 w 219"/>
                  <a:gd name="T41" fmla="*/ 284 h 431"/>
                  <a:gd name="T42" fmla="*/ 69 w 219"/>
                  <a:gd name="T43" fmla="*/ 225 h 431"/>
                  <a:gd name="T44" fmla="*/ 82 w 219"/>
                  <a:gd name="T45" fmla="*/ 209 h 431"/>
                  <a:gd name="T46" fmla="*/ 91 w 219"/>
                  <a:gd name="T47" fmla="*/ 234 h 431"/>
                  <a:gd name="T48" fmla="*/ 94 w 219"/>
                  <a:gd name="T49" fmla="*/ 234 h 431"/>
                  <a:gd name="T50" fmla="*/ 138 w 219"/>
                  <a:gd name="T51" fmla="*/ 253 h 431"/>
                  <a:gd name="T52" fmla="*/ 147 w 219"/>
                  <a:gd name="T53" fmla="*/ 262 h 431"/>
                  <a:gd name="T54" fmla="*/ 150 w 219"/>
                  <a:gd name="T55" fmla="*/ 256 h 431"/>
                  <a:gd name="T56" fmla="*/ 132 w 219"/>
                  <a:gd name="T57" fmla="*/ 219 h 431"/>
                  <a:gd name="T58" fmla="*/ 138 w 219"/>
                  <a:gd name="T59" fmla="*/ 203 h 431"/>
                  <a:gd name="T60" fmla="*/ 157 w 219"/>
                  <a:gd name="T61" fmla="*/ 187 h 431"/>
                  <a:gd name="T62" fmla="*/ 213 w 219"/>
                  <a:gd name="T63" fmla="*/ 191 h 431"/>
                  <a:gd name="T64" fmla="*/ 219 w 219"/>
                  <a:gd name="T65" fmla="*/ 181 h 431"/>
                  <a:gd name="T66" fmla="*/ 219 w 219"/>
                  <a:gd name="T67" fmla="*/ 150 h 431"/>
                  <a:gd name="T68" fmla="*/ 213 w 219"/>
                  <a:gd name="T69" fmla="*/ 140 h 431"/>
                  <a:gd name="T70" fmla="*/ 204 w 219"/>
                  <a:gd name="T71" fmla="*/ 134 h 431"/>
                  <a:gd name="T72" fmla="*/ 197 w 219"/>
                  <a:gd name="T73" fmla="*/ 106 h 431"/>
                  <a:gd name="T74" fmla="*/ 188 w 219"/>
                  <a:gd name="T75" fmla="*/ 87 h 431"/>
                  <a:gd name="T76" fmla="*/ 154 w 219"/>
                  <a:gd name="T77" fmla="*/ 72 h 431"/>
                  <a:gd name="T78" fmla="*/ 138 w 219"/>
                  <a:gd name="T79" fmla="*/ 84 h 431"/>
                  <a:gd name="T80" fmla="*/ 129 w 219"/>
                  <a:gd name="T81" fmla="*/ 75 h 431"/>
                  <a:gd name="T82" fmla="*/ 107 w 219"/>
                  <a:gd name="T83" fmla="*/ 84 h 431"/>
                  <a:gd name="T84" fmla="*/ 94 w 219"/>
                  <a:gd name="T85" fmla="*/ 94 h 431"/>
                  <a:gd name="T86" fmla="*/ 100 w 219"/>
                  <a:gd name="T87" fmla="*/ 50 h 431"/>
                  <a:gd name="T88" fmla="*/ 97 w 219"/>
                  <a:gd name="T89" fmla="*/ 31 h 431"/>
                  <a:gd name="T90" fmla="*/ 82 w 219"/>
                  <a:gd name="T91" fmla="*/ 12 h 431"/>
                  <a:gd name="T92" fmla="*/ 72 w 219"/>
                  <a:gd name="T93" fmla="*/ 6 h 4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9"/>
                  <a:gd name="T142" fmla="*/ 0 h 431"/>
                  <a:gd name="T143" fmla="*/ 219 w 219"/>
                  <a:gd name="T144" fmla="*/ 431 h 4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9" h="431">
                    <a:moveTo>
                      <a:pt x="72" y="0"/>
                    </a:moveTo>
                    <a:lnTo>
                      <a:pt x="69" y="3"/>
                    </a:lnTo>
                    <a:lnTo>
                      <a:pt x="66" y="12"/>
                    </a:lnTo>
                    <a:lnTo>
                      <a:pt x="57" y="15"/>
                    </a:lnTo>
                    <a:lnTo>
                      <a:pt x="35" y="31"/>
                    </a:lnTo>
                    <a:lnTo>
                      <a:pt x="13" y="34"/>
                    </a:lnTo>
                    <a:lnTo>
                      <a:pt x="3" y="62"/>
                    </a:lnTo>
                    <a:lnTo>
                      <a:pt x="3" y="65"/>
                    </a:lnTo>
                    <a:lnTo>
                      <a:pt x="0" y="69"/>
                    </a:lnTo>
                    <a:lnTo>
                      <a:pt x="10" y="94"/>
                    </a:lnTo>
                    <a:lnTo>
                      <a:pt x="22" y="103"/>
                    </a:lnTo>
                    <a:lnTo>
                      <a:pt x="25" y="106"/>
                    </a:lnTo>
                    <a:lnTo>
                      <a:pt x="25" y="131"/>
                    </a:lnTo>
                    <a:lnTo>
                      <a:pt x="32" y="131"/>
                    </a:lnTo>
                    <a:lnTo>
                      <a:pt x="35" y="134"/>
                    </a:lnTo>
                    <a:lnTo>
                      <a:pt x="32" y="137"/>
                    </a:lnTo>
                    <a:lnTo>
                      <a:pt x="25" y="150"/>
                    </a:lnTo>
                    <a:lnTo>
                      <a:pt x="25" y="156"/>
                    </a:lnTo>
                    <a:lnTo>
                      <a:pt x="19" y="162"/>
                    </a:lnTo>
                    <a:lnTo>
                      <a:pt x="19" y="165"/>
                    </a:lnTo>
                    <a:lnTo>
                      <a:pt x="16" y="172"/>
                    </a:lnTo>
                    <a:lnTo>
                      <a:pt x="19" y="181"/>
                    </a:lnTo>
                    <a:lnTo>
                      <a:pt x="41" y="197"/>
                    </a:lnTo>
                    <a:lnTo>
                      <a:pt x="47" y="231"/>
                    </a:lnTo>
                    <a:lnTo>
                      <a:pt x="57" y="256"/>
                    </a:lnTo>
                    <a:lnTo>
                      <a:pt x="57" y="262"/>
                    </a:lnTo>
                    <a:lnTo>
                      <a:pt x="47" y="275"/>
                    </a:lnTo>
                    <a:lnTo>
                      <a:pt x="41" y="281"/>
                    </a:lnTo>
                    <a:lnTo>
                      <a:pt x="19" y="356"/>
                    </a:lnTo>
                    <a:lnTo>
                      <a:pt x="22" y="363"/>
                    </a:lnTo>
                    <a:lnTo>
                      <a:pt x="32" y="359"/>
                    </a:lnTo>
                    <a:lnTo>
                      <a:pt x="41" y="372"/>
                    </a:lnTo>
                    <a:lnTo>
                      <a:pt x="44" y="372"/>
                    </a:lnTo>
                    <a:lnTo>
                      <a:pt x="57" y="388"/>
                    </a:lnTo>
                    <a:lnTo>
                      <a:pt x="60" y="397"/>
                    </a:lnTo>
                    <a:lnTo>
                      <a:pt x="75" y="413"/>
                    </a:lnTo>
                    <a:lnTo>
                      <a:pt x="72" y="403"/>
                    </a:lnTo>
                    <a:lnTo>
                      <a:pt x="79" y="403"/>
                    </a:lnTo>
                    <a:lnTo>
                      <a:pt x="82" y="409"/>
                    </a:lnTo>
                    <a:lnTo>
                      <a:pt x="94" y="409"/>
                    </a:lnTo>
                    <a:lnTo>
                      <a:pt x="100" y="419"/>
                    </a:lnTo>
                    <a:lnTo>
                      <a:pt x="100" y="425"/>
                    </a:lnTo>
                    <a:lnTo>
                      <a:pt x="100" y="431"/>
                    </a:lnTo>
                    <a:lnTo>
                      <a:pt x="113" y="425"/>
                    </a:lnTo>
                    <a:lnTo>
                      <a:pt x="119" y="425"/>
                    </a:lnTo>
                    <a:lnTo>
                      <a:pt x="125" y="425"/>
                    </a:lnTo>
                    <a:lnTo>
                      <a:pt x="129" y="419"/>
                    </a:lnTo>
                    <a:lnTo>
                      <a:pt x="110" y="397"/>
                    </a:lnTo>
                    <a:lnTo>
                      <a:pt x="94" y="397"/>
                    </a:lnTo>
                    <a:lnTo>
                      <a:pt x="85" y="388"/>
                    </a:lnTo>
                    <a:lnTo>
                      <a:pt x="79" y="363"/>
                    </a:lnTo>
                    <a:lnTo>
                      <a:pt x="69" y="353"/>
                    </a:lnTo>
                    <a:lnTo>
                      <a:pt x="66" y="337"/>
                    </a:lnTo>
                    <a:lnTo>
                      <a:pt x="63" y="331"/>
                    </a:lnTo>
                    <a:lnTo>
                      <a:pt x="60" y="331"/>
                    </a:lnTo>
                    <a:lnTo>
                      <a:pt x="54" y="334"/>
                    </a:lnTo>
                    <a:lnTo>
                      <a:pt x="47" y="331"/>
                    </a:lnTo>
                    <a:lnTo>
                      <a:pt x="44" y="303"/>
                    </a:lnTo>
                    <a:lnTo>
                      <a:pt x="47" y="297"/>
                    </a:lnTo>
                    <a:lnTo>
                      <a:pt x="47" y="291"/>
                    </a:lnTo>
                    <a:lnTo>
                      <a:pt x="50" y="287"/>
                    </a:lnTo>
                    <a:lnTo>
                      <a:pt x="54" y="284"/>
                    </a:lnTo>
                    <a:lnTo>
                      <a:pt x="54" y="278"/>
                    </a:lnTo>
                    <a:lnTo>
                      <a:pt x="66" y="250"/>
                    </a:lnTo>
                    <a:lnTo>
                      <a:pt x="69" y="225"/>
                    </a:lnTo>
                    <a:lnTo>
                      <a:pt x="66" y="212"/>
                    </a:lnTo>
                    <a:lnTo>
                      <a:pt x="72" y="209"/>
                    </a:lnTo>
                    <a:lnTo>
                      <a:pt x="82" y="209"/>
                    </a:lnTo>
                    <a:lnTo>
                      <a:pt x="91" y="212"/>
                    </a:lnTo>
                    <a:lnTo>
                      <a:pt x="94" y="216"/>
                    </a:lnTo>
                    <a:lnTo>
                      <a:pt x="91" y="234"/>
                    </a:lnTo>
                    <a:lnTo>
                      <a:pt x="94" y="237"/>
                    </a:lnTo>
                    <a:lnTo>
                      <a:pt x="97" y="237"/>
                    </a:lnTo>
                    <a:lnTo>
                      <a:pt x="94" y="234"/>
                    </a:lnTo>
                    <a:lnTo>
                      <a:pt x="119" y="237"/>
                    </a:lnTo>
                    <a:lnTo>
                      <a:pt x="132" y="247"/>
                    </a:lnTo>
                    <a:lnTo>
                      <a:pt x="138" y="253"/>
                    </a:lnTo>
                    <a:lnTo>
                      <a:pt x="138" y="250"/>
                    </a:lnTo>
                    <a:lnTo>
                      <a:pt x="141" y="253"/>
                    </a:lnTo>
                    <a:lnTo>
                      <a:pt x="147" y="262"/>
                    </a:lnTo>
                    <a:lnTo>
                      <a:pt x="150" y="266"/>
                    </a:lnTo>
                    <a:lnTo>
                      <a:pt x="150" y="262"/>
                    </a:lnTo>
                    <a:lnTo>
                      <a:pt x="150" y="256"/>
                    </a:lnTo>
                    <a:lnTo>
                      <a:pt x="144" y="244"/>
                    </a:lnTo>
                    <a:lnTo>
                      <a:pt x="135" y="237"/>
                    </a:lnTo>
                    <a:lnTo>
                      <a:pt x="132" y="219"/>
                    </a:lnTo>
                    <a:lnTo>
                      <a:pt x="132" y="209"/>
                    </a:lnTo>
                    <a:lnTo>
                      <a:pt x="135" y="209"/>
                    </a:lnTo>
                    <a:lnTo>
                      <a:pt x="138" y="203"/>
                    </a:lnTo>
                    <a:lnTo>
                      <a:pt x="141" y="200"/>
                    </a:lnTo>
                    <a:lnTo>
                      <a:pt x="154" y="187"/>
                    </a:lnTo>
                    <a:lnTo>
                      <a:pt x="157" y="187"/>
                    </a:lnTo>
                    <a:lnTo>
                      <a:pt x="204" y="187"/>
                    </a:lnTo>
                    <a:lnTo>
                      <a:pt x="207" y="191"/>
                    </a:lnTo>
                    <a:lnTo>
                      <a:pt x="213" y="191"/>
                    </a:lnTo>
                    <a:lnTo>
                      <a:pt x="213" y="187"/>
                    </a:lnTo>
                    <a:lnTo>
                      <a:pt x="216" y="187"/>
                    </a:lnTo>
                    <a:lnTo>
                      <a:pt x="219" y="181"/>
                    </a:lnTo>
                    <a:lnTo>
                      <a:pt x="219" y="159"/>
                    </a:lnTo>
                    <a:lnTo>
                      <a:pt x="219" y="156"/>
                    </a:lnTo>
                    <a:lnTo>
                      <a:pt x="219" y="150"/>
                    </a:lnTo>
                    <a:lnTo>
                      <a:pt x="219" y="147"/>
                    </a:lnTo>
                    <a:lnTo>
                      <a:pt x="216" y="144"/>
                    </a:lnTo>
                    <a:lnTo>
                      <a:pt x="213" y="140"/>
                    </a:lnTo>
                    <a:lnTo>
                      <a:pt x="213" y="137"/>
                    </a:lnTo>
                    <a:lnTo>
                      <a:pt x="207" y="137"/>
                    </a:lnTo>
                    <a:lnTo>
                      <a:pt x="204" y="134"/>
                    </a:lnTo>
                    <a:lnTo>
                      <a:pt x="201" y="131"/>
                    </a:lnTo>
                    <a:lnTo>
                      <a:pt x="197" y="125"/>
                    </a:lnTo>
                    <a:lnTo>
                      <a:pt x="197" y="106"/>
                    </a:lnTo>
                    <a:lnTo>
                      <a:pt x="194" y="94"/>
                    </a:lnTo>
                    <a:lnTo>
                      <a:pt x="191" y="90"/>
                    </a:lnTo>
                    <a:lnTo>
                      <a:pt x="188" y="87"/>
                    </a:lnTo>
                    <a:lnTo>
                      <a:pt x="182" y="81"/>
                    </a:lnTo>
                    <a:lnTo>
                      <a:pt x="172" y="69"/>
                    </a:lnTo>
                    <a:lnTo>
                      <a:pt x="154" y="72"/>
                    </a:lnTo>
                    <a:lnTo>
                      <a:pt x="154" y="78"/>
                    </a:lnTo>
                    <a:lnTo>
                      <a:pt x="150" y="78"/>
                    </a:lnTo>
                    <a:lnTo>
                      <a:pt x="138" y="84"/>
                    </a:lnTo>
                    <a:lnTo>
                      <a:pt x="135" y="84"/>
                    </a:lnTo>
                    <a:lnTo>
                      <a:pt x="132" y="81"/>
                    </a:lnTo>
                    <a:lnTo>
                      <a:pt x="129" y="75"/>
                    </a:lnTo>
                    <a:lnTo>
                      <a:pt x="125" y="75"/>
                    </a:lnTo>
                    <a:lnTo>
                      <a:pt x="113" y="78"/>
                    </a:lnTo>
                    <a:lnTo>
                      <a:pt x="107" y="84"/>
                    </a:lnTo>
                    <a:lnTo>
                      <a:pt x="100" y="87"/>
                    </a:lnTo>
                    <a:lnTo>
                      <a:pt x="97" y="90"/>
                    </a:lnTo>
                    <a:lnTo>
                      <a:pt x="94" y="94"/>
                    </a:lnTo>
                    <a:lnTo>
                      <a:pt x="94" y="90"/>
                    </a:lnTo>
                    <a:lnTo>
                      <a:pt x="91" y="84"/>
                    </a:lnTo>
                    <a:lnTo>
                      <a:pt x="100" y="50"/>
                    </a:lnTo>
                    <a:lnTo>
                      <a:pt x="97" y="44"/>
                    </a:lnTo>
                    <a:lnTo>
                      <a:pt x="100" y="34"/>
                    </a:lnTo>
                    <a:lnTo>
                      <a:pt x="97" y="31"/>
                    </a:lnTo>
                    <a:lnTo>
                      <a:pt x="85" y="31"/>
                    </a:lnTo>
                    <a:lnTo>
                      <a:pt x="82" y="31"/>
                    </a:lnTo>
                    <a:lnTo>
                      <a:pt x="82" y="12"/>
                    </a:lnTo>
                    <a:lnTo>
                      <a:pt x="75" y="6"/>
                    </a:lnTo>
                    <a:lnTo>
                      <a:pt x="72" y="6"/>
                    </a:lnTo>
                    <a:lnTo>
                      <a:pt x="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8" name="Freeform 667">
                <a:extLst>
                  <a:ext uri="{FF2B5EF4-FFF2-40B4-BE49-F238E27FC236}">
                    <a16:creationId xmlns:a16="http://schemas.microsoft.com/office/drawing/2014/main" id="{A4003BAA-9FA6-4EFE-8DBF-58A5D3510260}"/>
                  </a:ext>
                </a:extLst>
              </p:cNvPr>
              <p:cNvSpPr>
                <a:spLocks/>
              </p:cNvSpPr>
              <p:nvPr/>
            </p:nvSpPr>
            <p:spPr bwMode="auto">
              <a:xfrm>
                <a:off x="2883" y="1933"/>
                <a:ext cx="219" cy="431"/>
              </a:xfrm>
              <a:custGeom>
                <a:avLst/>
                <a:gdLst>
                  <a:gd name="T0" fmla="*/ 66 w 219"/>
                  <a:gd name="T1" fmla="*/ 12 h 431"/>
                  <a:gd name="T2" fmla="*/ 13 w 219"/>
                  <a:gd name="T3" fmla="*/ 34 h 431"/>
                  <a:gd name="T4" fmla="*/ 0 w 219"/>
                  <a:gd name="T5" fmla="*/ 69 h 431"/>
                  <a:gd name="T6" fmla="*/ 25 w 219"/>
                  <a:gd name="T7" fmla="*/ 106 h 431"/>
                  <a:gd name="T8" fmla="*/ 35 w 219"/>
                  <a:gd name="T9" fmla="*/ 134 h 431"/>
                  <a:gd name="T10" fmla="*/ 25 w 219"/>
                  <a:gd name="T11" fmla="*/ 156 h 431"/>
                  <a:gd name="T12" fmla="*/ 16 w 219"/>
                  <a:gd name="T13" fmla="*/ 172 h 431"/>
                  <a:gd name="T14" fmla="*/ 47 w 219"/>
                  <a:gd name="T15" fmla="*/ 231 h 431"/>
                  <a:gd name="T16" fmla="*/ 57 w 219"/>
                  <a:gd name="T17" fmla="*/ 262 h 431"/>
                  <a:gd name="T18" fmla="*/ 19 w 219"/>
                  <a:gd name="T19" fmla="*/ 356 h 431"/>
                  <a:gd name="T20" fmla="*/ 41 w 219"/>
                  <a:gd name="T21" fmla="*/ 372 h 431"/>
                  <a:gd name="T22" fmla="*/ 60 w 219"/>
                  <a:gd name="T23" fmla="*/ 397 h 431"/>
                  <a:gd name="T24" fmla="*/ 79 w 219"/>
                  <a:gd name="T25" fmla="*/ 403 h 431"/>
                  <a:gd name="T26" fmla="*/ 100 w 219"/>
                  <a:gd name="T27" fmla="*/ 419 h 431"/>
                  <a:gd name="T28" fmla="*/ 113 w 219"/>
                  <a:gd name="T29" fmla="*/ 425 h 431"/>
                  <a:gd name="T30" fmla="*/ 129 w 219"/>
                  <a:gd name="T31" fmla="*/ 419 h 431"/>
                  <a:gd name="T32" fmla="*/ 85 w 219"/>
                  <a:gd name="T33" fmla="*/ 388 h 431"/>
                  <a:gd name="T34" fmla="*/ 66 w 219"/>
                  <a:gd name="T35" fmla="*/ 337 h 431"/>
                  <a:gd name="T36" fmla="*/ 54 w 219"/>
                  <a:gd name="T37" fmla="*/ 334 h 431"/>
                  <a:gd name="T38" fmla="*/ 47 w 219"/>
                  <a:gd name="T39" fmla="*/ 297 h 431"/>
                  <a:gd name="T40" fmla="*/ 54 w 219"/>
                  <a:gd name="T41" fmla="*/ 284 h 431"/>
                  <a:gd name="T42" fmla="*/ 69 w 219"/>
                  <a:gd name="T43" fmla="*/ 225 h 431"/>
                  <a:gd name="T44" fmla="*/ 82 w 219"/>
                  <a:gd name="T45" fmla="*/ 209 h 431"/>
                  <a:gd name="T46" fmla="*/ 91 w 219"/>
                  <a:gd name="T47" fmla="*/ 234 h 431"/>
                  <a:gd name="T48" fmla="*/ 94 w 219"/>
                  <a:gd name="T49" fmla="*/ 234 h 431"/>
                  <a:gd name="T50" fmla="*/ 138 w 219"/>
                  <a:gd name="T51" fmla="*/ 253 h 431"/>
                  <a:gd name="T52" fmla="*/ 147 w 219"/>
                  <a:gd name="T53" fmla="*/ 262 h 431"/>
                  <a:gd name="T54" fmla="*/ 150 w 219"/>
                  <a:gd name="T55" fmla="*/ 256 h 431"/>
                  <a:gd name="T56" fmla="*/ 132 w 219"/>
                  <a:gd name="T57" fmla="*/ 219 h 431"/>
                  <a:gd name="T58" fmla="*/ 138 w 219"/>
                  <a:gd name="T59" fmla="*/ 203 h 431"/>
                  <a:gd name="T60" fmla="*/ 157 w 219"/>
                  <a:gd name="T61" fmla="*/ 187 h 431"/>
                  <a:gd name="T62" fmla="*/ 213 w 219"/>
                  <a:gd name="T63" fmla="*/ 191 h 431"/>
                  <a:gd name="T64" fmla="*/ 219 w 219"/>
                  <a:gd name="T65" fmla="*/ 181 h 431"/>
                  <a:gd name="T66" fmla="*/ 219 w 219"/>
                  <a:gd name="T67" fmla="*/ 150 h 431"/>
                  <a:gd name="T68" fmla="*/ 213 w 219"/>
                  <a:gd name="T69" fmla="*/ 140 h 431"/>
                  <a:gd name="T70" fmla="*/ 204 w 219"/>
                  <a:gd name="T71" fmla="*/ 134 h 431"/>
                  <a:gd name="T72" fmla="*/ 197 w 219"/>
                  <a:gd name="T73" fmla="*/ 106 h 431"/>
                  <a:gd name="T74" fmla="*/ 188 w 219"/>
                  <a:gd name="T75" fmla="*/ 87 h 431"/>
                  <a:gd name="T76" fmla="*/ 154 w 219"/>
                  <a:gd name="T77" fmla="*/ 72 h 431"/>
                  <a:gd name="T78" fmla="*/ 138 w 219"/>
                  <a:gd name="T79" fmla="*/ 84 h 431"/>
                  <a:gd name="T80" fmla="*/ 129 w 219"/>
                  <a:gd name="T81" fmla="*/ 75 h 431"/>
                  <a:gd name="T82" fmla="*/ 107 w 219"/>
                  <a:gd name="T83" fmla="*/ 84 h 431"/>
                  <a:gd name="T84" fmla="*/ 94 w 219"/>
                  <a:gd name="T85" fmla="*/ 94 h 431"/>
                  <a:gd name="T86" fmla="*/ 100 w 219"/>
                  <a:gd name="T87" fmla="*/ 50 h 431"/>
                  <a:gd name="T88" fmla="*/ 97 w 219"/>
                  <a:gd name="T89" fmla="*/ 31 h 431"/>
                  <a:gd name="T90" fmla="*/ 82 w 219"/>
                  <a:gd name="T91" fmla="*/ 12 h 431"/>
                  <a:gd name="T92" fmla="*/ 72 w 219"/>
                  <a:gd name="T93" fmla="*/ 6 h 4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9"/>
                  <a:gd name="T142" fmla="*/ 0 h 431"/>
                  <a:gd name="T143" fmla="*/ 219 w 219"/>
                  <a:gd name="T144" fmla="*/ 431 h 4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9" h="431">
                    <a:moveTo>
                      <a:pt x="72" y="0"/>
                    </a:moveTo>
                    <a:lnTo>
                      <a:pt x="69" y="3"/>
                    </a:lnTo>
                    <a:lnTo>
                      <a:pt x="66" y="12"/>
                    </a:lnTo>
                    <a:lnTo>
                      <a:pt x="57" y="15"/>
                    </a:lnTo>
                    <a:lnTo>
                      <a:pt x="35" y="31"/>
                    </a:lnTo>
                    <a:lnTo>
                      <a:pt x="13" y="34"/>
                    </a:lnTo>
                    <a:lnTo>
                      <a:pt x="3" y="62"/>
                    </a:lnTo>
                    <a:lnTo>
                      <a:pt x="3" y="65"/>
                    </a:lnTo>
                    <a:lnTo>
                      <a:pt x="0" y="69"/>
                    </a:lnTo>
                    <a:lnTo>
                      <a:pt x="10" y="94"/>
                    </a:lnTo>
                    <a:lnTo>
                      <a:pt x="22" y="103"/>
                    </a:lnTo>
                    <a:lnTo>
                      <a:pt x="25" y="106"/>
                    </a:lnTo>
                    <a:lnTo>
                      <a:pt x="25" y="131"/>
                    </a:lnTo>
                    <a:lnTo>
                      <a:pt x="32" y="131"/>
                    </a:lnTo>
                    <a:lnTo>
                      <a:pt x="35" y="134"/>
                    </a:lnTo>
                    <a:lnTo>
                      <a:pt x="32" y="137"/>
                    </a:lnTo>
                    <a:lnTo>
                      <a:pt x="25" y="150"/>
                    </a:lnTo>
                    <a:lnTo>
                      <a:pt x="25" y="156"/>
                    </a:lnTo>
                    <a:lnTo>
                      <a:pt x="19" y="162"/>
                    </a:lnTo>
                    <a:lnTo>
                      <a:pt x="19" y="165"/>
                    </a:lnTo>
                    <a:lnTo>
                      <a:pt x="16" y="172"/>
                    </a:lnTo>
                    <a:lnTo>
                      <a:pt x="19" y="181"/>
                    </a:lnTo>
                    <a:lnTo>
                      <a:pt x="41" y="197"/>
                    </a:lnTo>
                    <a:lnTo>
                      <a:pt x="47" y="231"/>
                    </a:lnTo>
                    <a:lnTo>
                      <a:pt x="57" y="256"/>
                    </a:lnTo>
                    <a:lnTo>
                      <a:pt x="57" y="262"/>
                    </a:lnTo>
                    <a:lnTo>
                      <a:pt x="47" y="275"/>
                    </a:lnTo>
                    <a:lnTo>
                      <a:pt x="41" y="281"/>
                    </a:lnTo>
                    <a:lnTo>
                      <a:pt x="19" y="356"/>
                    </a:lnTo>
                    <a:lnTo>
                      <a:pt x="22" y="363"/>
                    </a:lnTo>
                    <a:lnTo>
                      <a:pt x="32" y="359"/>
                    </a:lnTo>
                    <a:lnTo>
                      <a:pt x="41" y="372"/>
                    </a:lnTo>
                    <a:lnTo>
                      <a:pt x="44" y="372"/>
                    </a:lnTo>
                    <a:lnTo>
                      <a:pt x="57" y="388"/>
                    </a:lnTo>
                    <a:lnTo>
                      <a:pt x="60" y="397"/>
                    </a:lnTo>
                    <a:lnTo>
                      <a:pt x="75" y="413"/>
                    </a:lnTo>
                    <a:lnTo>
                      <a:pt x="72" y="403"/>
                    </a:lnTo>
                    <a:lnTo>
                      <a:pt x="79" y="403"/>
                    </a:lnTo>
                    <a:lnTo>
                      <a:pt x="82" y="409"/>
                    </a:lnTo>
                    <a:lnTo>
                      <a:pt x="94" y="409"/>
                    </a:lnTo>
                    <a:lnTo>
                      <a:pt x="100" y="419"/>
                    </a:lnTo>
                    <a:lnTo>
                      <a:pt x="100" y="425"/>
                    </a:lnTo>
                    <a:lnTo>
                      <a:pt x="100" y="431"/>
                    </a:lnTo>
                    <a:lnTo>
                      <a:pt x="113" y="425"/>
                    </a:lnTo>
                    <a:lnTo>
                      <a:pt x="119" y="425"/>
                    </a:lnTo>
                    <a:lnTo>
                      <a:pt x="125" y="425"/>
                    </a:lnTo>
                    <a:lnTo>
                      <a:pt x="129" y="419"/>
                    </a:lnTo>
                    <a:lnTo>
                      <a:pt x="110" y="397"/>
                    </a:lnTo>
                    <a:lnTo>
                      <a:pt x="94" y="397"/>
                    </a:lnTo>
                    <a:lnTo>
                      <a:pt x="85" y="388"/>
                    </a:lnTo>
                    <a:lnTo>
                      <a:pt x="79" y="363"/>
                    </a:lnTo>
                    <a:lnTo>
                      <a:pt x="69" y="353"/>
                    </a:lnTo>
                    <a:lnTo>
                      <a:pt x="66" y="337"/>
                    </a:lnTo>
                    <a:lnTo>
                      <a:pt x="63" y="331"/>
                    </a:lnTo>
                    <a:lnTo>
                      <a:pt x="60" y="331"/>
                    </a:lnTo>
                    <a:lnTo>
                      <a:pt x="54" y="334"/>
                    </a:lnTo>
                    <a:lnTo>
                      <a:pt x="47" y="331"/>
                    </a:lnTo>
                    <a:lnTo>
                      <a:pt x="44" y="303"/>
                    </a:lnTo>
                    <a:lnTo>
                      <a:pt x="47" y="297"/>
                    </a:lnTo>
                    <a:lnTo>
                      <a:pt x="47" y="291"/>
                    </a:lnTo>
                    <a:lnTo>
                      <a:pt x="50" y="287"/>
                    </a:lnTo>
                    <a:lnTo>
                      <a:pt x="54" y="284"/>
                    </a:lnTo>
                    <a:lnTo>
                      <a:pt x="54" y="278"/>
                    </a:lnTo>
                    <a:lnTo>
                      <a:pt x="66" y="250"/>
                    </a:lnTo>
                    <a:lnTo>
                      <a:pt x="69" y="225"/>
                    </a:lnTo>
                    <a:lnTo>
                      <a:pt x="66" y="212"/>
                    </a:lnTo>
                    <a:lnTo>
                      <a:pt x="72" y="209"/>
                    </a:lnTo>
                    <a:lnTo>
                      <a:pt x="82" y="209"/>
                    </a:lnTo>
                    <a:lnTo>
                      <a:pt x="91" y="212"/>
                    </a:lnTo>
                    <a:lnTo>
                      <a:pt x="94" y="216"/>
                    </a:lnTo>
                    <a:lnTo>
                      <a:pt x="91" y="234"/>
                    </a:lnTo>
                    <a:lnTo>
                      <a:pt x="94" y="237"/>
                    </a:lnTo>
                    <a:lnTo>
                      <a:pt x="97" y="237"/>
                    </a:lnTo>
                    <a:lnTo>
                      <a:pt x="94" y="234"/>
                    </a:lnTo>
                    <a:lnTo>
                      <a:pt x="119" y="237"/>
                    </a:lnTo>
                    <a:lnTo>
                      <a:pt x="132" y="247"/>
                    </a:lnTo>
                    <a:lnTo>
                      <a:pt x="138" y="253"/>
                    </a:lnTo>
                    <a:lnTo>
                      <a:pt x="138" y="250"/>
                    </a:lnTo>
                    <a:lnTo>
                      <a:pt x="141" y="253"/>
                    </a:lnTo>
                    <a:lnTo>
                      <a:pt x="147" y="262"/>
                    </a:lnTo>
                    <a:lnTo>
                      <a:pt x="150" y="266"/>
                    </a:lnTo>
                    <a:lnTo>
                      <a:pt x="150" y="262"/>
                    </a:lnTo>
                    <a:lnTo>
                      <a:pt x="150" y="256"/>
                    </a:lnTo>
                    <a:lnTo>
                      <a:pt x="144" y="244"/>
                    </a:lnTo>
                    <a:lnTo>
                      <a:pt x="135" y="237"/>
                    </a:lnTo>
                    <a:lnTo>
                      <a:pt x="132" y="219"/>
                    </a:lnTo>
                    <a:lnTo>
                      <a:pt x="132" y="209"/>
                    </a:lnTo>
                    <a:lnTo>
                      <a:pt x="135" y="209"/>
                    </a:lnTo>
                    <a:lnTo>
                      <a:pt x="138" y="203"/>
                    </a:lnTo>
                    <a:lnTo>
                      <a:pt x="141" y="200"/>
                    </a:lnTo>
                    <a:lnTo>
                      <a:pt x="154" y="187"/>
                    </a:lnTo>
                    <a:lnTo>
                      <a:pt x="157" y="187"/>
                    </a:lnTo>
                    <a:lnTo>
                      <a:pt x="204" y="187"/>
                    </a:lnTo>
                    <a:lnTo>
                      <a:pt x="207" y="191"/>
                    </a:lnTo>
                    <a:lnTo>
                      <a:pt x="213" y="191"/>
                    </a:lnTo>
                    <a:lnTo>
                      <a:pt x="213" y="187"/>
                    </a:lnTo>
                    <a:lnTo>
                      <a:pt x="216" y="187"/>
                    </a:lnTo>
                    <a:lnTo>
                      <a:pt x="219" y="181"/>
                    </a:lnTo>
                    <a:lnTo>
                      <a:pt x="219" y="159"/>
                    </a:lnTo>
                    <a:lnTo>
                      <a:pt x="219" y="156"/>
                    </a:lnTo>
                    <a:lnTo>
                      <a:pt x="219" y="150"/>
                    </a:lnTo>
                    <a:lnTo>
                      <a:pt x="219" y="147"/>
                    </a:lnTo>
                    <a:lnTo>
                      <a:pt x="216" y="144"/>
                    </a:lnTo>
                    <a:lnTo>
                      <a:pt x="213" y="140"/>
                    </a:lnTo>
                    <a:lnTo>
                      <a:pt x="213" y="137"/>
                    </a:lnTo>
                    <a:lnTo>
                      <a:pt x="207" y="137"/>
                    </a:lnTo>
                    <a:lnTo>
                      <a:pt x="204" y="134"/>
                    </a:lnTo>
                    <a:lnTo>
                      <a:pt x="201" y="131"/>
                    </a:lnTo>
                    <a:lnTo>
                      <a:pt x="197" y="125"/>
                    </a:lnTo>
                    <a:lnTo>
                      <a:pt x="197" y="106"/>
                    </a:lnTo>
                    <a:lnTo>
                      <a:pt x="194" y="94"/>
                    </a:lnTo>
                    <a:lnTo>
                      <a:pt x="191" y="90"/>
                    </a:lnTo>
                    <a:lnTo>
                      <a:pt x="188" y="87"/>
                    </a:lnTo>
                    <a:lnTo>
                      <a:pt x="182" y="81"/>
                    </a:lnTo>
                    <a:lnTo>
                      <a:pt x="172" y="69"/>
                    </a:lnTo>
                    <a:lnTo>
                      <a:pt x="154" y="72"/>
                    </a:lnTo>
                    <a:lnTo>
                      <a:pt x="154" y="78"/>
                    </a:lnTo>
                    <a:lnTo>
                      <a:pt x="150" y="78"/>
                    </a:lnTo>
                    <a:lnTo>
                      <a:pt x="138" y="84"/>
                    </a:lnTo>
                    <a:lnTo>
                      <a:pt x="135" y="84"/>
                    </a:lnTo>
                    <a:lnTo>
                      <a:pt x="132" y="81"/>
                    </a:lnTo>
                    <a:lnTo>
                      <a:pt x="129" y="75"/>
                    </a:lnTo>
                    <a:lnTo>
                      <a:pt x="125" y="75"/>
                    </a:lnTo>
                    <a:lnTo>
                      <a:pt x="113" y="78"/>
                    </a:lnTo>
                    <a:lnTo>
                      <a:pt x="107" y="84"/>
                    </a:lnTo>
                    <a:lnTo>
                      <a:pt x="100" y="87"/>
                    </a:lnTo>
                    <a:lnTo>
                      <a:pt x="97" y="90"/>
                    </a:lnTo>
                    <a:lnTo>
                      <a:pt x="94" y="94"/>
                    </a:lnTo>
                    <a:lnTo>
                      <a:pt x="94" y="90"/>
                    </a:lnTo>
                    <a:lnTo>
                      <a:pt x="91" y="84"/>
                    </a:lnTo>
                    <a:lnTo>
                      <a:pt x="100" y="50"/>
                    </a:lnTo>
                    <a:lnTo>
                      <a:pt x="97" y="44"/>
                    </a:lnTo>
                    <a:lnTo>
                      <a:pt x="100" y="34"/>
                    </a:lnTo>
                    <a:lnTo>
                      <a:pt x="97" y="31"/>
                    </a:lnTo>
                    <a:lnTo>
                      <a:pt x="85" y="31"/>
                    </a:lnTo>
                    <a:lnTo>
                      <a:pt x="82" y="31"/>
                    </a:lnTo>
                    <a:lnTo>
                      <a:pt x="82" y="12"/>
                    </a:lnTo>
                    <a:lnTo>
                      <a:pt x="75" y="6"/>
                    </a:lnTo>
                    <a:lnTo>
                      <a:pt x="72" y="6"/>
                    </a:lnTo>
                    <a:lnTo>
                      <a:pt x="72"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9" name="Freeform 668">
                <a:extLst>
                  <a:ext uri="{FF2B5EF4-FFF2-40B4-BE49-F238E27FC236}">
                    <a16:creationId xmlns:a16="http://schemas.microsoft.com/office/drawing/2014/main" id="{5A70EF48-CD63-4AC5-BFE5-B4C41AB8B6A9}"/>
                  </a:ext>
                </a:extLst>
              </p:cNvPr>
              <p:cNvSpPr>
                <a:spLocks/>
              </p:cNvSpPr>
              <p:nvPr/>
            </p:nvSpPr>
            <p:spPr bwMode="auto">
              <a:xfrm>
                <a:off x="2392" y="1639"/>
                <a:ext cx="226" cy="122"/>
              </a:xfrm>
              <a:custGeom>
                <a:avLst/>
                <a:gdLst>
                  <a:gd name="T0" fmla="*/ 219 w 226"/>
                  <a:gd name="T1" fmla="*/ 100 h 122"/>
                  <a:gd name="T2" fmla="*/ 222 w 226"/>
                  <a:gd name="T3" fmla="*/ 106 h 122"/>
                  <a:gd name="T4" fmla="*/ 219 w 226"/>
                  <a:gd name="T5" fmla="*/ 122 h 122"/>
                  <a:gd name="T6" fmla="*/ 210 w 226"/>
                  <a:gd name="T7" fmla="*/ 122 h 122"/>
                  <a:gd name="T8" fmla="*/ 191 w 226"/>
                  <a:gd name="T9" fmla="*/ 122 h 122"/>
                  <a:gd name="T10" fmla="*/ 135 w 226"/>
                  <a:gd name="T11" fmla="*/ 109 h 122"/>
                  <a:gd name="T12" fmla="*/ 116 w 226"/>
                  <a:gd name="T13" fmla="*/ 94 h 122"/>
                  <a:gd name="T14" fmla="*/ 91 w 226"/>
                  <a:gd name="T15" fmla="*/ 90 h 122"/>
                  <a:gd name="T16" fmla="*/ 69 w 226"/>
                  <a:gd name="T17" fmla="*/ 84 h 122"/>
                  <a:gd name="T18" fmla="*/ 57 w 226"/>
                  <a:gd name="T19" fmla="*/ 81 h 122"/>
                  <a:gd name="T20" fmla="*/ 38 w 226"/>
                  <a:gd name="T21" fmla="*/ 72 h 122"/>
                  <a:gd name="T22" fmla="*/ 22 w 226"/>
                  <a:gd name="T23" fmla="*/ 59 h 122"/>
                  <a:gd name="T24" fmla="*/ 13 w 226"/>
                  <a:gd name="T25" fmla="*/ 56 h 122"/>
                  <a:gd name="T26" fmla="*/ 7 w 226"/>
                  <a:gd name="T27" fmla="*/ 53 h 122"/>
                  <a:gd name="T28" fmla="*/ 0 w 226"/>
                  <a:gd name="T29" fmla="*/ 47 h 122"/>
                  <a:gd name="T30" fmla="*/ 3 w 226"/>
                  <a:gd name="T31" fmla="*/ 37 h 122"/>
                  <a:gd name="T32" fmla="*/ 3 w 226"/>
                  <a:gd name="T33" fmla="*/ 28 h 122"/>
                  <a:gd name="T34" fmla="*/ 7 w 226"/>
                  <a:gd name="T35" fmla="*/ 19 h 122"/>
                  <a:gd name="T36" fmla="*/ 13 w 226"/>
                  <a:gd name="T37" fmla="*/ 12 h 122"/>
                  <a:gd name="T38" fmla="*/ 19 w 226"/>
                  <a:gd name="T39" fmla="*/ 3 h 122"/>
                  <a:gd name="T40" fmla="*/ 22 w 226"/>
                  <a:gd name="T41" fmla="*/ 3 h 122"/>
                  <a:gd name="T42" fmla="*/ 28 w 226"/>
                  <a:gd name="T43" fmla="*/ 3 h 122"/>
                  <a:gd name="T44" fmla="*/ 32 w 226"/>
                  <a:gd name="T45" fmla="*/ 6 h 122"/>
                  <a:gd name="T46" fmla="*/ 35 w 226"/>
                  <a:gd name="T47" fmla="*/ 0 h 122"/>
                  <a:gd name="T48" fmla="*/ 66 w 226"/>
                  <a:gd name="T49" fmla="*/ 6 h 122"/>
                  <a:gd name="T50" fmla="*/ 82 w 226"/>
                  <a:gd name="T51" fmla="*/ 19 h 122"/>
                  <a:gd name="T52" fmla="*/ 94 w 226"/>
                  <a:gd name="T53" fmla="*/ 37 h 122"/>
                  <a:gd name="T54" fmla="*/ 104 w 226"/>
                  <a:gd name="T55" fmla="*/ 37 h 122"/>
                  <a:gd name="T56" fmla="*/ 107 w 226"/>
                  <a:gd name="T57" fmla="*/ 31 h 122"/>
                  <a:gd name="T58" fmla="*/ 116 w 226"/>
                  <a:gd name="T59" fmla="*/ 31 h 122"/>
                  <a:gd name="T60" fmla="*/ 116 w 226"/>
                  <a:gd name="T61" fmla="*/ 40 h 122"/>
                  <a:gd name="T62" fmla="*/ 116 w 226"/>
                  <a:gd name="T63" fmla="*/ 47 h 122"/>
                  <a:gd name="T64" fmla="*/ 122 w 226"/>
                  <a:gd name="T65" fmla="*/ 50 h 122"/>
                  <a:gd name="T66" fmla="*/ 132 w 226"/>
                  <a:gd name="T67" fmla="*/ 53 h 122"/>
                  <a:gd name="T68" fmla="*/ 141 w 226"/>
                  <a:gd name="T69" fmla="*/ 53 h 122"/>
                  <a:gd name="T70" fmla="*/ 141 w 226"/>
                  <a:gd name="T71" fmla="*/ 62 h 122"/>
                  <a:gd name="T72" fmla="*/ 157 w 226"/>
                  <a:gd name="T73" fmla="*/ 65 h 122"/>
                  <a:gd name="T74" fmla="*/ 163 w 226"/>
                  <a:gd name="T75" fmla="*/ 75 h 122"/>
                  <a:gd name="T76" fmla="*/ 169 w 226"/>
                  <a:gd name="T77" fmla="*/ 75 h 122"/>
                  <a:gd name="T78" fmla="*/ 179 w 226"/>
                  <a:gd name="T79" fmla="*/ 75 h 122"/>
                  <a:gd name="T80" fmla="*/ 182 w 226"/>
                  <a:gd name="T81" fmla="*/ 72 h 122"/>
                  <a:gd name="T82" fmla="*/ 200 w 226"/>
                  <a:gd name="T83" fmla="*/ 78 h 122"/>
                  <a:gd name="T84" fmla="*/ 216 w 226"/>
                  <a:gd name="T85" fmla="*/ 75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
                  <a:gd name="T130" fmla="*/ 0 h 122"/>
                  <a:gd name="T131" fmla="*/ 226 w 226"/>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 h="122">
                    <a:moveTo>
                      <a:pt x="222" y="75"/>
                    </a:moveTo>
                    <a:lnTo>
                      <a:pt x="222" y="81"/>
                    </a:lnTo>
                    <a:lnTo>
                      <a:pt x="219" y="100"/>
                    </a:lnTo>
                    <a:lnTo>
                      <a:pt x="216" y="103"/>
                    </a:lnTo>
                    <a:lnTo>
                      <a:pt x="222" y="106"/>
                    </a:lnTo>
                    <a:lnTo>
                      <a:pt x="226" y="112"/>
                    </a:lnTo>
                    <a:lnTo>
                      <a:pt x="222" y="115"/>
                    </a:lnTo>
                    <a:lnTo>
                      <a:pt x="219" y="122"/>
                    </a:lnTo>
                    <a:lnTo>
                      <a:pt x="213" y="122"/>
                    </a:lnTo>
                    <a:lnTo>
                      <a:pt x="210" y="122"/>
                    </a:lnTo>
                    <a:lnTo>
                      <a:pt x="200" y="122"/>
                    </a:lnTo>
                    <a:lnTo>
                      <a:pt x="197" y="122"/>
                    </a:lnTo>
                    <a:lnTo>
                      <a:pt x="191" y="122"/>
                    </a:lnTo>
                    <a:lnTo>
                      <a:pt x="160" y="115"/>
                    </a:lnTo>
                    <a:lnTo>
                      <a:pt x="157" y="112"/>
                    </a:lnTo>
                    <a:lnTo>
                      <a:pt x="135" y="109"/>
                    </a:lnTo>
                    <a:lnTo>
                      <a:pt x="125" y="103"/>
                    </a:lnTo>
                    <a:lnTo>
                      <a:pt x="122" y="97"/>
                    </a:lnTo>
                    <a:lnTo>
                      <a:pt x="116" y="94"/>
                    </a:lnTo>
                    <a:lnTo>
                      <a:pt x="107" y="94"/>
                    </a:lnTo>
                    <a:lnTo>
                      <a:pt x="91" y="90"/>
                    </a:lnTo>
                    <a:lnTo>
                      <a:pt x="88" y="94"/>
                    </a:lnTo>
                    <a:lnTo>
                      <a:pt x="75" y="90"/>
                    </a:lnTo>
                    <a:lnTo>
                      <a:pt x="69" y="84"/>
                    </a:lnTo>
                    <a:lnTo>
                      <a:pt x="63" y="84"/>
                    </a:lnTo>
                    <a:lnTo>
                      <a:pt x="57" y="81"/>
                    </a:lnTo>
                    <a:lnTo>
                      <a:pt x="50" y="78"/>
                    </a:lnTo>
                    <a:lnTo>
                      <a:pt x="47" y="78"/>
                    </a:lnTo>
                    <a:lnTo>
                      <a:pt x="38" y="72"/>
                    </a:lnTo>
                    <a:lnTo>
                      <a:pt x="32" y="65"/>
                    </a:lnTo>
                    <a:lnTo>
                      <a:pt x="22" y="59"/>
                    </a:lnTo>
                    <a:lnTo>
                      <a:pt x="16" y="53"/>
                    </a:lnTo>
                    <a:lnTo>
                      <a:pt x="13" y="53"/>
                    </a:lnTo>
                    <a:lnTo>
                      <a:pt x="13" y="56"/>
                    </a:lnTo>
                    <a:lnTo>
                      <a:pt x="10" y="56"/>
                    </a:lnTo>
                    <a:lnTo>
                      <a:pt x="7" y="53"/>
                    </a:lnTo>
                    <a:lnTo>
                      <a:pt x="3" y="50"/>
                    </a:lnTo>
                    <a:lnTo>
                      <a:pt x="0" y="47"/>
                    </a:lnTo>
                    <a:lnTo>
                      <a:pt x="0" y="44"/>
                    </a:lnTo>
                    <a:lnTo>
                      <a:pt x="0" y="40"/>
                    </a:lnTo>
                    <a:lnTo>
                      <a:pt x="3" y="37"/>
                    </a:lnTo>
                    <a:lnTo>
                      <a:pt x="3" y="34"/>
                    </a:lnTo>
                    <a:lnTo>
                      <a:pt x="7" y="34"/>
                    </a:lnTo>
                    <a:lnTo>
                      <a:pt x="3" y="28"/>
                    </a:lnTo>
                    <a:lnTo>
                      <a:pt x="7" y="25"/>
                    </a:lnTo>
                    <a:lnTo>
                      <a:pt x="10" y="22"/>
                    </a:lnTo>
                    <a:lnTo>
                      <a:pt x="7" y="19"/>
                    </a:lnTo>
                    <a:lnTo>
                      <a:pt x="7" y="15"/>
                    </a:lnTo>
                    <a:lnTo>
                      <a:pt x="10" y="12"/>
                    </a:lnTo>
                    <a:lnTo>
                      <a:pt x="13" y="12"/>
                    </a:lnTo>
                    <a:lnTo>
                      <a:pt x="13" y="9"/>
                    </a:lnTo>
                    <a:lnTo>
                      <a:pt x="19" y="6"/>
                    </a:lnTo>
                    <a:lnTo>
                      <a:pt x="19" y="3"/>
                    </a:lnTo>
                    <a:lnTo>
                      <a:pt x="22" y="0"/>
                    </a:lnTo>
                    <a:lnTo>
                      <a:pt x="22" y="3"/>
                    </a:lnTo>
                    <a:lnTo>
                      <a:pt x="25" y="0"/>
                    </a:lnTo>
                    <a:lnTo>
                      <a:pt x="28" y="3"/>
                    </a:lnTo>
                    <a:lnTo>
                      <a:pt x="32" y="9"/>
                    </a:lnTo>
                    <a:lnTo>
                      <a:pt x="35" y="6"/>
                    </a:lnTo>
                    <a:lnTo>
                      <a:pt x="32" y="6"/>
                    </a:lnTo>
                    <a:lnTo>
                      <a:pt x="35" y="3"/>
                    </a:lnTo>
                    <a:lnTo>
                      <a:pt x="35" y="0"/>
                    </a:lnTo>
                    <a:lnTo>
                      <a:pt x="44" y="0"/>
                    </a:lnTo>
                    <a:lnTo>
                      <a:pt x="66" y="6"/>
                    </a:lnTo>
                    <a:lnTo>
                      <a:pt x="75" y="15"/>
                    </a:lnTo>
                    <a:lnTo>
                      <a:pt x="82" y="19"/>
                    </a:lnTo>
                    <a:lnTo>
                      <a:pt x="91" y="28"/>
                    </a:lnTo>
                    <a:lnTo>
                      <a:pt x="91" y="37"/>
                    </a:lnTo>
                    <a:lnTo>
                      <a:pt x="94" y="37"/>
                    </a:lnTo>
                    <a:lnTo>
                      <a:pt x="97" y="40"/>
                    </a:lnTo>
                    <a:lnTo>
                      <a:pt x="100" y="37"/>
                    </a:lnTo>
                    <a:lnTo>
                      <a:pt x="104" y="37"/>
                    </a:lnTo>
                    <a:lnTo>
                      <a:pt x="104" y="34"/>
                    </a:lnTo>
                    <a:lnTo>
                      <a:pt x="107" y="31"/>
                    </a:lnTo>
                    <a:lnTo>
                      <a:pt x="110" y="31"/>
                    </a:lnTo>
                    <a:lnTo>
                      <a:pt x="113" y="31"/>
                    </a:lnTo>
                    <a:lnTo>
                      <a:pt x="116" y="31"/>
                    </a:lnTo>
                    <a:lnTo>
                      <a:pt x="116" y="34"/>
                    </a:lnTo>
                    <a:lnTo>
                      <a:pt x="113" y="37"/>
                    </a:lnTo>
                    <a:lnTo>
                      <a:pt x="116" y="40"/>
                    </a:lnTo>
                    <a:lnTo>
                      <a:pt x="113" y="47"/>
                    </a:lnTo>
                    <a:lnTo>
                      <a:pt x="116" y="47"/>
                    </a:lnTo>
                    <a:lnTo>
                      <a:pt x="119" y="50"/>
                    </a:lnTo>
                    <a:lnTo>
                      <a:pt x="122" y="50"/>
                    </a:lnTo>
                    <a:lnTo>
                      <a:pt x="125" y="53"/>
                    </a:lnTo>
                    <a:lnTo>
                      <a:pt x="129" y="53"/>
                    </a:lnTo>
                    <a:lnTo>
                      <a:pt x="132" y="53"/>
                    </a:lnTo>
                    <a:lnTo>
                      <a:pt x="135" y="53"/>
                    </a:lnTo>
                    <a:lnTo>
                      <a:pt x="138" y="53"/>
                    </a:lnTo>
                    <a:lnTo>
                      <a:pt x="141" y="53"/>
                    </a:lnTo>
                    <a:lnTo>
                      <a:pt x="141" y="59"/>
                    </a:lnTo>
                    <a:lnTo>
                      <a:pt x="141" y="62"/>
                    </a:lnTo>
                    <a:lnTo>
                      <a:pt x="147" y="65"/>
                    </a:lnTo>
                    <a:lnTo>
                      <a:pt x="154" y="65"/>
                    </a:lnTo>
                    <a:lnTo>
                      <a:pt x="157" y="65"/>
                    </a:lnTo>
                    <a:lnTo>
                      <a:pt x="160" y="69"/>
                    </a:lnTo>
                    <a:lnTo>
                      <a:pt x="160" y="72"/>
                    </a:lnTo>
                    <a:lnTo>
                      <a:pt x="163" y="75"/>
                    </a:lnTo>
                    <a:lnTo>
                      <a:pt x="166" y="75"/>
                    </a:lnTo>
                    <a:lnTo>
                      <a:pt x="169" y="75"/>
                    </a:lnTo>
                    <a:lnTo>
                      <a:pt x="172" y="75"/>
                    </a:lnTo>
                    <a:lnTo>
                      <a:pt x="175" y="75"/>
                    </a:lnTo>
                    <a:lnTo>
                      <a:pt x="179" y="75"/>
                    </a:lnTo>
                    <a:lnTo>
                      <a:pt x="182" y="72"/>
                    </a:lnTo>
                    <a:lnTo>
                      <a:pt x="188" y="72"/>
                    </a:lnTo>
                    <a:lnTo>
                      <a:pt x="191" y="75"/>
                    </a:lnTo>
                    <a:lnTo>
                      <a:pt x="200" y="78"/>
                    </a:lnTo>
                    <a:lnTo>
                      <a:pt x="207" y="78"/>
                    </a:lnTo>
                    <a:lnTo>
                      <a:pt x="216" y="81"/>
                    </a:lnTo>
                    <a:lnTo>
                      <a:pt x="216" y="75"/>
                    </a:lnTo>
                    <a:lnTo>
                      <a:pt x="222"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0" name="Freeform 669">
                <a:extLst>
                  <a:ext uri="{FF2B5EF4-FFF2-40B4-BE49-F238E27FC236}">
                    <a16:creationId xmlns:a16="http://schemas.microsoft.com/office/drawing/2014/main" id="{A6B94607-D7B8-4542-A24B-8E0C550515C9}"/>
                  </a:ext>
                </a:extLst>
              </p:cNvPr>
              <p:cNvSpPr>
                <a:spLocks/>
              </p:cNvSpPr>
              <p:nvPr/>
            </p:nvSpPr>
            <p:spPr bwMode="auto">
              <a:xfrm>
                <a:off x="2392" y="1639"/>
                <a:ext cx="226" cy="122"/>
              </a:xfrm>
              <a:custGeom>
                <a:avLst/>
                <a:gdLst>
                  <a:gd name="T0" fmla="*/ 219 w 226"/>
                  <a:gd name="T1" fmla="*/ 100 h 122"/>
                  <a:gd name="T2" fmla="*/ 222 w 226"/>
                  <a:gd name="T3" fmla="*/ 106 h 122"/>
                  <a:gd name="T4" fmla="*/ 219 w 226"/>
                  <a:gd name="T5" fmla="*/ 122 h 122"/>
                  <a:gd name="T6" fmla="*/ 210 w 226"/>
                  <a:gd name="T7" fmla="*/ 122 h 122"/>
                  <a:gd name="T8" fmla="*/ 191 w 226"/>
                  <a:gd name="T9" fmla="*/ 122 h 122"/>
                  <a:gd name="T10" fmla="*/ 135 w 226"/>
                  <a:gd name="T11" fmla="*/ 109 h 122"/>
                  <a:gd name="T12" fmla="*/ 116 w 226"/>
                  <a:gd name="T13" fmla="*/ 94 h 122"/>
                  <a:gd name="T14" fmla="*/ 91 w 226"/>
                  <a:gd name="T15" fmla="*/ 90 h 122"/>
                  <a:gd name="T16" fmla="*/ 69 w 226"/>
                  <a:gd name="T17" fmla="*/ 84 h 122"/>
                  <a:gd name="T18" fmla="*/ 57 w 226"/>
                  <a:gd name="T19" fmla="*/ 81 h 122"/>
                  <a:gd name="T20" fmla="*/ 38 w 226"/>
                  <a:gd name="T21" fmla="*/ 72 h 122"/>
                  <a:gd name="T22" fmla="*/ 22 w 226"/>
                  <a:gd name="T23" fmla="*/ 59 h 122"/>
                  <a:gd name="T24" fmla="*/ 13 w 226"/>
                  <a:gd name="T25" fmla="*/ 56 h 122"/>
                  <a:gd name="T26" fmla="*/ 7 w 226"/>
                  <a:gd name="T27" fmla="*/ 53 h 122"/>
                  <a:gd name="T28" fmla="*/ 0 w 226"/>
                  <a:gd name="T29" fmla="*/ 47 h 122"/>
                  <a:gd name="T30" fmla="*/ 3 w 226"/>
                  <a:gd name="T31" fmla="*/ 37 h 122"/>
                  <a:gd name="T32" fmla="*/ 3 w 226"/>
                  <a:gd name="T33" fmla="*/ 28 h 122"/>
                  <a:gd name="T34" fmla="*/ 7 w 226"/>
                  <a:gd name="T35" fmla="*/ 19 h 122"/>
                  <a:gd name="T36" fmla="*/ 13 w 226"/>
                  <a:gd name="T37" fmla="*/ 12 h 122"/>
                  <a:gd name="T38" fmla="*/ 19 w 226"/>
                  <a:gd name="T39" fmla="*/ 3 h 122"/>
                  <a:gd name="T40" fmla="*/ 22 w 226"/>
                  <a:gd name="T41" fmla="*/ 3 h 122"/>
                  <a:gd name="T42" fmla="*/ 28 w 226"/>
                  <a:gd name="T43" fmla="*/ 3 h 122"/>
                  <a:gd name="T44" fmla="*/ 32 w 226"/>
                  <a:gd name="T45" fmla="*/ 6 h 122"/>
                  <a:gd name="T46" fmla="*/ 35 w 226"/>
                  <a:gd name="T47" fmla="*/ 0 h 122"/>
                  <a:gd name="T48" fmla="*/ 66 w 226"/>
                  <a:gd name="T49" fmla="*/ 6 h 122"/>
                  <a:gd name="T50" fmla="*/ 82 w 226"/>
                  <a:gd name="T51" fmla="*/ 19 h 122"/>
                  <a:gd name="T52" fmla="*/ 94 w 226"/>
                  <a:gd name="T53" fmla="*/ 37 h 122"/>
                  <a:gd name="T54" fmla="*/ 104 w 226"/>
                  <a:gd name="T55" fmla="*/ 37 h 122"/>
                  <a:gd name="T56" fmla="*/ 107 w 226"/>
                  <a:gd name="T57" fmla="*/ 31 h 122"/>
                  <a:gd name="T58" fmla="*/ 116 w 226"/>
                  <a:gd name="T59" fmla="*/ 31 h 122"/>
                  <a:gd name="T60" fmla="*/ 116 w 226"/>
                  <a:gd name="T61" fmla="*/ 40 h 122"/>
                  <a:gd name="T62" fmla="*/ 116 w 226"/>
                  <a:gd name="T63" fmla="*/ 47 h 122"/>
                  <a:gd name="T64" fmla="*/ 122 w 226"/>
                  <a:gd name="T65" fmla="*/ 50 h 122"/>
                  <a:gd name="T66" fmla="*/ 132 w 226"/>
                  <a:gd name="T67" fmla="*/ 53 h 122"/>
                  <a:gd name="T68" fmla="*/ 141 w 226"/>
                  <a:gd name="T69" fmla="*/ 53 h 122"/>
                  <a:gd name="T70" fmla="*/ 141 w 226"/>
                  <a:gd name="T71" fmla="*/ 62 h 122"/>
                  <a:gd name="T72" fmla="*/ 157 w 226"/>
                  <a:gd name="T73" fmla="*/ 65 h 122"/>
                  <a:gd name="T74" fmla="*/ 163 w 226"/>
                  <a:gd name="T75" fmla="*/ 75 h 122"/>
                  <a:gd name="T76" fmla="*/ 169 w 226"/>
                  <a:gd name="T77" fmla="*/ 75 h 122"/>
                  <a:gd name="T78" fmla="*/ 179 w 226"/>
                  <a:gd name="T79" fmla="*/ 75 h 122"/>
                  <a:gd name="T80" fmla="*/ 182 w 226"/>
                  <a:gd name="T81" fmla="*/ 72 h 122"/>
                  <a:gd name="T82" fmla="*/ 200 w 226"/>
                  <a:gd name="T83" fmla="*/ 78 h 122"/>
                  <a:gd name="T84" fmla="*/ 216 w 226"/>
                  <a:gd name="T85" fmla="*/ 75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
                  <a:gd name="T130" fmla="*/ 0 h 122"/>
                  <a:gd name="T131" fmla="*/ 226 w 226"/>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 h="122">
                    <a:moveTo>
                      <a:pt x="222" y="75"/>
                    </a:moveTo>
                    <a:lnTo>
                      <a:pt x="222" y="81"/>
                    </a:lnTo>
                    <a:lnTo>
                      <a:pt x="219" y="100"/>
                    </a:lnTo>
                    <a:lnTo>
                      <a:pt x="216" y="103"/>
                    </a:lnTo>
                    <a:lnTo>
                      <a:pt x="222" y="106"/>
                    </a:lnTo>
                    <a:lnTo>
                      <a:pt x="226" y="112"/>
                    </a:lnTo>
                    <a:lnTo>
                      <a:pt x="222" y="115"/>
                    </a:lnTo>
                    <a:lnTo>
                      <a:pt x="219" y="122"/>
                    </a:lnTo>
                    <a:lnTo>
                      <a:pt x="213" y="122"/>
                    </a:lnTo>
                    <a:lnTo>
                      <a:pt x="210" y="122"/>
                    </a:lnTo>
                    <a:lnTo>
                      <a:pt x="200" y="122"/>
                    </a:lnTo>
                    <a:lnTo>
                      <a:pt x="197" y="122"/>
                    </a:lnTo>
                    <a:lnTo>
                      <a:pt x="191" y="122"/>
                    </a:lnTo>
                    <a:lnTo>
                      <a:pt x="160" y="115"/>
                    </a:lnTo>
                    <a:lnTo>
                      <a:pt x="157" y="112"/>
                    </a:lnTo>
                    <a:lnTo>
                      <a:pt x="135" y="109"/>
                    </a:lnTo>
                    <a:lnTo>
                      <a:pt x="125" y="103"/>
                    </a:lnTo>
                    <a:lnTo>
                      <a:pt x="122" y="97"/>
                    </a:lnTo>
                    <a:lnTo>
                      <a:pt x="116" y="94"/>
                    </a:lnTo>
                    <a:lnTo>
                      <a:pt x="107" y="94"/>
                    </a:lnTo>
                    <a:lnTo>
                      <a:pt x="91" y="90"/>
                    </a:lnTo>
                    <a:lnTo>
                      <a:pt x="88" y="94"/>
                    </a:lnTo>
                    <a:lnTo>
                      <a:pt x="75" y="90"/>
                    </a:lnTo>
                    <a:lnTo>
                      <a:pt x="69" y="84"/>
                    </a:lnTo>
                    <a:lnTo>
                      <a:pt x="63" y="84"/>
                    </a:lnTo>
                    <a:lnTo>
                      <a:pt x="57" y="81"/>
                    </a:lnTo>
                    <a:lnTo>
                      <a:pt x="50" y="78"/>
                    </a:lnTo>
                    <a:lnTo>
                      <a:pt x="47" y="78"/>
                    </a:lnTo>
                    <a:lnTo>
                      <a:pt x="38" y="72"/>
                    </a:lnTo>
                    <a:lnTo>
                      <a:pt x="32" y="65"/>
                    </a:lnTo>
                    <a:lnTo>
                      <a:pt x="22" y="59"/>
                    </a:lnTo>
                    <a:lnTo>
                      <a:pt x="16" y="53"/>
                    </a:lnTo>
                    <a:lnTo>
                      <a:pt x="13" y="53"/>
                    </a:lnTo>
                    <a:lnTo>
                      <a:pt x="13" y="56"/>
                    </a:lnTo>
                    <a:lnTo>
                      <a:pt x="10" y="56"/>
                    </a:lnTo>
                    <a:lnTo>
                      <a:pt x="7" y="53"/>
                    </a:lnTo>
                    <a:lnTo>
                      <a:pt x="3" y="50"/>
                    </a:lnTo>
                    <a:lnTo>
                      <a:pt x="0" y="47"/>
                    </a:lnTo>
                    <a:lnTo>
                      <a:pt x="0" y="44"/>
                    </a:lnTo>
                    <a:lnTo>
                      <a:pt x="0" y="40"/>
                    </a:lnTo>
                    <a:lnTo>
                      <a:pt x="3" y="37"/>
                    </a:lnTo>
                    <a:lnTo>
                      <a:pt x="3" y="34"/>
                    </a:lnTo>
                    <a:lnTo>
                      <a:pt x="7" y="34"/>
                    </a:lnTo>
                    <a:lnTo>
                      <a:pt x="3" y="28"/>
                    </a:lnTo>
                    <a:lnTo>
                      <a:pt x="7" y="25"/>
                    </a:lnTo>
                    <a:lnTo>
                      <a:pt x="10" y="22"/>
                    </a:lnTo>
                    <a:lnTo>
                      <a:pt x="7" y="19"/>
                    </a:lnTo>
                    <a:lnTo>
                      <a:pt x="7" y="15"/>
                    </a:lnTo>
                    <a:lnTo>
                      <a:pt x="10" y="12"/>
                    </a:lnTo>
                    <a:lnTo>
                      <a:pt x="13" y="12"/>
                    </a:lnTo>
                    <a:lnTo>
                      <a:pt x="13" y="9"/>
                    </a:lnTo>
                    <a:lnTo>
                      <a:pt x="19" y="6"/>
                    </a:lnTo>
                    <a:lnTo>
                      <a:pt x="19" y="3"/>
                    </a:lnTo>
                    <a:lnTo>
                      <a:pt x="22" y="0"/>
                    </a:lnTo>
                    <a:lnTo>
                      <a:pt x="22" y="3"/>
                    </a:lnTo>
                    <a:lnTo>
                      <a:pt x="25" y="0"/>
                    </a:lnTo>
                    <a:lnTo>
                      <a:pt x="28" y="3"/>
                    </a:lnTo>
                    <a:lnTo>
                      <a:pt x="32" y="9"/>
                    </a:lnTo>
                    <a:lnTo>
                      <a:pt x="35" y="6"/>
                    </a:lnTo>
                    <a:lnTo>
                      <a:pt x="32" y="6"/>
                    </a:lnTo>
                    <a:lnTo>
                      <a:pt x="35" y="3"/>
                    </a:lnTo>
                    <a:lnTo>
                      <a:pt x="35" y="0"/>
                    </a:lnTo>
                    <a:lnTo>
                      <a:pt x="44" y="0"/>
                    </a:lnTo>
                    <a:lnTo>
                      <a:pt x="66" y="6"/>
                    </a:lnTo>
                    <a:lnTo>
                      <a:pt x="75" y="15"/>
                    </a:lnTo>
                    <a:lnTo>
                      <a:pt x="82" y="19"/>
                    </a:lnTo>
                    <a:lnTo>
                      <a:pt x="91" y="28"/>
                    </a:lnTo>
                    <a:lnTo>
                      <a:pt x="91" y="37"/>
                    </a:lnTo>
                    <a:lnTo>
                      <a:pt x="94" y="37"/>
                    </a:lnTo>
                    <a:lnTo>
                      <a:pt x="97" y="40"/>
                    </a:lnTo>
                    <a:lnTo>
                      <a:pt x="100" y="37"/>
                    </a:lnTo>
                    <a:lnTo>
                      <a:pt x="104" y="37"/>
                    </a:lnTo>
                    <a:lnTo>
                      <a:pt x="104" y="34"/>
                    </a:lnTo>
                    <a:lnTo>
                      <a:pt x="107" y="31"/>
                    </a:lnTo>
                    <a:lnTo>
                      <a:pt x="110" y="31"/>
                    </a:lnTo>
                    <a:lnTo>
                      <a:pt x="113" y="31"/>
                    </a:lnTo>
                    <a:lnTo>
                      <a:pt x="116" y="31"/>
                    </a:lnTo>
                    <a:lnTo>
                      <a:pt x="116" y="34"/>
                    </a:lnTo>
                    <a:lnTo>
                      <a:pt x="113" y="37"/>
                    </a:lnTo>
                    <a:lnTo>
                      <a:pt x="116" y="40"/>
                    </a:lnTo>
                    <a:lnTo>
                      <a:pt x="113" y="47"/>
                    </a:lnTo>
                    <a:lnTo>
                      <a:pt x="116" y="47"/>
                    </a:lnTo>
                    <a:lnTo>
                      <a:pt x="119" y="50"/>
                    </a:lnTo>
                    <a:lnTo>
                      <a:pt x="122" y="50"/>
                    </a:lnTo>
                    <a:lnTo>
                      <a:pt x="125" y="53"/>
                    </a:lnTo>
                    <a:lnTo>
                      <a:pt x="129" y="53"/>
                    </a:lnTo>
                    <a:lnTo>
                      <a:pt x="132" y="53"/>
                    </a:lnTo>
                    <a:lnTo>
                      <a:pt x="135" y="53"/>
                    </a:lnTo>
                    <a:lnTo>
                      <a:pt x="138" y="53"/>
                    </a:lnTo>
                    <a:lnTo>
                      <a:pt x="141" y="53"/>
                    </a:lnTo>
                    <a:lnTo>
                      <a:pt x="141" y="59"/>
                    </a:lnTo>
                    <a:lnTo>
                      <a:pt x="141" y="62"/>
                    </a:lnTo>
                    <a:lnTo>
                      <a:pt x="147" y="65"/>
                    </a:lnTo>
                    <a:lnTo>
                      <a:pt x="154" y="65"/>
                    </a:lnTo>
                    <a:lnTo>
                      <a:pt x="157" y="65"/>
                    </a:lnTo>
                    <a:lnTo>
                      <a:pt x="160" y="69"/>
                    </a:lnTo>
                    <a:lnTo>
                      <a:pt x="160" y="72"/>
                    </a:lnTo>
                    <a:lnTo>
                      <a:pt x="163" y="75"/>
                    </a:lnTo>
                    <a:lnTo>
                      <a:pt x="166" y="75"/>
                    </a:lnTo>
                    <a:lnTo>
                      <a:pt x="169" y="75"/>
                    </a:lnTo>
                    <a:lnTo>
                      <a:pt x="172" y="75"/>
                    </a:lnTo>
                    <a:lnTo>
                      <a:pt x="175" y="75"/>
                    </a:lnTo>
                    <a:lnTo>
                      <a:pt x="179" y="75"/>
                    </a:lnTo>
                    <a:lnTo>
                      <a:pt x="182" y="72"/>
                    </a:lnTo>
                    <a:lnTo>
                      <a:pt x="188" y="72"/>
                    </a:lnTo>
                    <a:lnTo>
                      <a:pt x="191" y="75"/>
                    </a:lnTo>
                    <a:lnTo>
                      <a:pt x="200" y="78"/>
                    </a:lnTo>
                    <a:lnTo>
                      <a:pt x="207" y="78"/>
                    </a:lnTo>
                    <a:lnTo>
                      <a:pt x="216" y="81"/>
                    </a:lnTo>
                    <a:lnTo>
                      <a:pt x="216" y="75"/>
                    </a:lnTo>
                    <a:lnTo>
                      <a:pt x="222" y="75"/>
                    </a:lnTo>
                  </a:path>
                </a:pathLst>
              </a:custGeom>
              <a:solidFill>
                <a:srgbClr val="006374"/>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1" name="Freeform 670">
                <a:extLst>
                  <a:ext uri="{FF2B5EF4-FFF2-40B4-BE49-F238E27FC236}">
                    <a16:creationId xmlns:a16="http://schemas.microsoft.com/office/drawing/2014/main" id="{D0E569F4-7DE3-43B2-ADC4-CAF37F93D5A8}"/>
                  </a:ext>
                </a:extLst>
              </p:cNvPr>
              <p:cNvSpPr>
                <a:spLocks/>
              </p:cNvSpPr>
              <p:nvPr/>
            </p:nvSpPr>
            <p:spPr bwMode="auto">
              <a:xfrm>
                <a:off x="2608" y="1758"/>
                <a:ext cx="135" cy="172"/>
              </a:xfrm>
              <a:custGeom>
                <a:avLst/>
                <a:gdLst>
                  <a:gd name="T0" fmla="*/ 122 w 135"/>
                  <a:gd name="T1" fmla="*/ 172 h 172"/>
                  <a:gd name="T2" fmla="*/ 103 w 135"/>
                  <a:gd name="T3" fmla="*/ 115 h 172"/>
                  <a:gd name="T4" fmla="*/ 91 w 135"/>
                  <a:gd name="T5" fmla="*/ 115 h 172"/>
                  <a:gd name="T6" fmla="*/ 81 w 135"/>
                  <a:gd name="T7" fmla="*/ 109 h 172"/>
                  <a:gd name="T8" fmla="*/ 78 w 135"/>
                  <a:gd name="T9" fmla="*/ 115 h 172"/>
                  <a:gd name="T10" fmla="*/ 75 w 135"/>
                  <a:gd name="T11" fmla="*/ 131 h 172"/>
                  <a:gd name="T12" fmla="*/ 63 w 135"/>
                  <a:gd name="T13" fmla="*/ 143 h 172"/>
                  <a:gd name="T14" fmla="*/ 56 w 135"/>
                  <a:gd name="T15" fmla="*/ 140 h 172"/>
                  <a:gd name="T16" fmla="*/ 50 w 135"/>
                  <a:gd name="T17" fmla="*/ 147 h 172"/>
                  <a:gd name="T18" fmla="*/ 47 w 135"/>
                  <a:gd name="T19" fmla="*/ 143 h 172"/>
                  <a:gd name="T20" fmla="*/ 41 w 135"/>
                  <a:gd name="T21" fmla="*/ 147 h 172"/>
                  <a:gd name="T22" fmla="*/ 38 w 135"/>
                  <a:gd name="T23" fmla="*/ 147 h 172"/>
                  <a:gd name="T24" fmla="*/ 35 w 135"/>
                  <a:gd name="T25" fmla="*/ 150 h 172"/>
                  <a:gd name="T26" fmla="*/ 28 w 135"/>
                  <a:gd name="T27" fmla="*/ 140 h 172"/>
                  <a:gd name="T28" fmla="*/ 25 w 135"/>
                  <a:gd name="T29" fmla="*/ 131 h 172"/>
                  <a:gd name="T30" fmla="*/ 25 w 135"/>
                  <a:gd name="T31" fmla="*/ 122 h 172"/>
                  <a:gd name="T32" fmla="*/ 22 w 135"/>
                  <a:gd name="T33" fmla="*/ 115 h 172"/>
                  <a:gd name="T34" fmla="*/ 22 w 135"/>
                  <a:gd name="T35" fmla="*/ 109 h 172"/>
                  <a:gd name="T36" fmla="*/ 22 w 135"/>
                  <a:gd name="T37" fmla="*/ 100 h 172"/>
                  <a:gd name="T38" fmla="*/ 19 w 135"/>
                  <a:gd name="T39" fmla="*/ 90 h 172"/>
                  <a:gd name="T40" fmla="*/ 19 w 135"/>
                  <a:gd name="T41" fmla="*/ 68 h 172"/>
                  <a:gd name="T42" fmla="*/ 0 w 135"/>
                  <a:gd name="T43" fmla="*/ 56 h 172"/>
                  <a:gd name="T44" fmla="*/ 0 w 135"/>
                  <a:gd name="T45" fmla="*/ 50 h 172"/>
                  <a:gd name="T46" fmla="*/ 6 w 135"/>
                  <a:gd name="T47" fmla="*/ 43 h 172"/>
                  <a:gd name="T48" fmla="*/ 13 w 135"/>
                  <a:gd name="T49" fmla="*/ 40 h 172"/>
                  <a:gd name="T50" fmla="*/ 22 w 135"/>
                  <a:gd name="T51" fmla="*/ 34 h 172"/>
                  <a:gd name="T52" fmla="*/ 19 w 135"/>
                  <a:gd name="T53" fmla="*/ 31 h 172"/>
                  <a:gd name="T54" fmla="*/ 10 w 135"/>
                  <a:gd name="T55" fmla="*/ 28 h 172"/>
                  <a:gd name="T56" fmla="*/ 6 w 135"/>
                  <a:gd name="T57" fmla="*/ 18 h 172"/>
                  <a:gd name="T58" fmla="*/ 16 w 135"/>
                  <a:gd name="T59" fmla="*/ 0 h 172"/>
                  <a:gd name="T60" fmla="*/ 25 w 135"/>
                  <a:gd name="T61" fmla="*/ 12 h 172"/>
                  <a:gd name="T62" fmla="*/ 31 w 135"/>
                  <a:gd name="T63" fmla="*/ 3 h 172"/>
                  <a:gd name="T64" fmla="*/ 35 w 135"/>
                  <a:gd name="T65" fmla="*/ 15 h 172"/>
                  <a:gd name="T66" fmla="*/ 44 w 135"/>
                  <a:gd name="T67" fmla="*/ 15 h 172"/>
                  <a:gd name="T68" fmla="*/ 53 w 135"/>
                  <a:gd name="T69" fmla="*/ 31 h 172"/>
                  <a:gd name="T70" fmla="*/ 60 w 135"/>
                  <a:gd name="T71" fmla="*/ 37 h 172"/>
                  <a:gd name="T72" fmla="*/ 85 w 135"/>
                  <a:gd name="T73" fmla="*/ 37 h 172"/>
                  <a:gd name="T74" fmla="*/ 125 w 135"/>
                  <a:gd name="T75" fmla="*/ 43 h 172"/>
                  <a:gd name="T76" fmla="*/ 119 w 135"/>
                  <a:gd name="T77" fmla="*/ 50 h 172"/>
                  <a:gd name="T78" fmla="*/ 103 w 135"/>
                  <a:gd name="T79" fmla="*/ 68 h 172"/>
                  <a:gd name="T80" fmla="*/ 91 w 135"/>
                  <a:gd name="T81" fmla="*/ 81 h 172"/>
                  <a:gd name="T82" fmla="*/ 100 w 135"/>
                  <a:gd name="T83" fmla="*/ 100 h 172"/>
                  <a:gd name="T84" fmla="*/ 106 w 135"/>
                  <a:gd name="T85" fmla="*/ 106 h 172"/>
                  <a:gd name="T86" fmla="*/ 116 w 135"/>
                  <a:gd name="T87" fmla="*/ 84 h 172"/>
                  <a:gd name="T88" fmla="*/ 135 w 135"/>
                  <a:gd name="T89" fmla="*/ 140 h 172"/>
                  <a:gd name="T90" fmla="*/ 135 w 135"/>
                  <a:gd name="T91" fmla="*/ 156 h 172"/>
                  <a:gd name="T92" fmla="*/ 125 w 135"/>
                  <a:gd name="T93" fmla="*/ 156 h 1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5"/>
                  <a:gd name="T142" fmla="*/ 0 h 172"/>
                  <a:gd name="T143" fmla="*/ 135 w 135"/>
                  <a:gd name="T144" fmla="*/ 172 h 1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5" h="172">
                    <a:moveTo>
                      <a:pt x="125" y="172"/>
                    </a:moveTo>
                    <a:lnTo>
                      <a:pt x="122" y="172"/>
                    </a:lnTo>
                    <a:lnTo>
                      <a:pt x="113" y="131"/>
                    </a:lnTo>
                    <a:lnTo>
                      <a:pt x="103" y="115"/>
                    </a:lnTo>
                    <a:lnTo>
                      <a:pt x="100" y="115"/>
                    </a:lnTo>
                    <a:lnTo>
                      <a:pt x="91" y="115"/>
                    </a:lnTo>
                    <a:lnTo>
                      <a:pt x="85" y="115"/>
                    </a:lnTo>
                    <a:lnTo>
                      <a:pt x="81" y="109"/>
                    </a:lnTo>
                    <a:lnTo>
                      <a:pt x="78" y="115"/>
                    </a:lnTo>
                    <a:lnTo>
                      <a:pt x="75" y="118"/>
                    </a:lnTo>
                    <a:lnTo>
                      <a:pt x="75" y="131"/>
                    </a:lnTo>
                    <a:lnTo>
                      <a:pt x="66" y="143"/>
                    </a:lnTo>
                    <a:lnTo>
                      <a:pt x="63" y="143"/>
                    </a:lnTo>
                    <a:lnTo>
                      <a:pt x="60" y="137"/>
                    </a:lnTo>
                    <a:lnTo>
                      <a:pt x="56" y="140"/>
                    </a:lnTo>
                    <a:lnTo>
                      <a:pt x="56" y="143"/>
                    </a:lnTo>
                    <a:lnTo>
                      <a:pt x="50" y="147"/>
                    </a:lnTo>
                    <a:lnTo>
                      <a:pt x="50" y="143"/>
                    </a:lnTo>
                    <a:lnTo>
                      <a:pt x="47" y="143"/>
                    </a:lnTo>
                    <a:lnTo>
                      <a:pt x="41" y="143"/>
                    </a:lnTo>
                    <a:lnTo>
                      <a:pt x="41" y="147"/>
                    </a:lnTo>
                    <a:lnTo>
                      <a:pt x="38" y="147"/>
                    </a:lnTo>
                    <a:lnTo>
                      <a:pt x="35" y="150"/>
                    </a:lnTo>
                    <a:lnTo>
                      <a:pt x="31" y="150"/>
                    </a:lnTo>
                    <a:lnTo>
                      <a:pt x="28" y="140"/>
                    </a:lnTo>
                    <a:lnTo>
                      <a:pt x="25" y="131"/>
                    </a:lnTo>
                    <a:lnTo>
                      <a:pt x="25" y="128"/>
                    </a:lnTo>
                    <a:lnTo>
                      <a:pt x="25" y="122"/>
                    </a:lnTo>
                    <a:lnTo>
                      <a:pt x="22" y="118"/>
                    </a:lnTo>
                    <a:lnTo>
                      <a:pt x="22" y="115"/>
                    </a:lnTo>
                    <a:lnTo>
                      <a:pt x="22" y="109"/>
                    </a:lnTo>
                    <a:lnTo>
                      <a:pt x="22" y="103"/>
                    </a:lnTo>
                    <a:lnTo>
                      <a:pt x="22" y="100"/>
                    </a:lnTo>
                    <a:lnTo>
                      <a:pt x="19" y="100"/>
                    </a:lnTo>
                    <a:lnTo>
                      <a:pt x="19" y="90"/>
                    </a:lnTo>
                    <a:lnTo>
                      <a:pt x="16" y="87"/>
                    </a:lnTo>
                    <a:lnTo>
                      <a:pt x="19" y="68"/>
                    </a:lnTo>
                    <a:lnTo>
                      <a:pt x="13" y="59"/>
                    </a:lnTo>
                    <a:lnTo>
                      <a:pt x="0" y="56"/>
                    </a:lnTo>
                    <a:lnTo>
                      <a:pt x="0" y="53"/>
                    </a:lnTo>
                    <a:lnTo>
                      <a:pt x="0" y="50"/>
                    </a:lnTo>
                    <a:lnTo>
                      <a:pt x="3" y="47"/>
                    </a:lnTo>
                    <a:lnTo>
                      <a:pt x="6" y="43"/>
                    </a:lnTo>
                    <a:lnTo>
                      <a:pt x="10" y="43"/>
                    </a:lnTo>
                    <a:lnTo>
                      <a:pt x="13" y="40"/>
                    </a:lnTo>
                    <a:lnTo>
                      <a:pt x="22" y="37"/>
                    </a:lnTo>
                    <a:lnTo>
                      <a:pt x="22" y="34"/>
                    </a:lnTo>
                    <a:lnTo>
                      <a:pt x="19" y="31"/>
                    </a:lnTo>
                    <a:lnTo>
                      <a:pt x="13" y="31"/>
                    </a:lnTo>
                    <a:lnTo>
                      <a:pt x="10" y="28"/>
                    </a:lnTo>
                    <a:lnTo>
                      <a:pt x="6" y="22"/>
                    </a:lnTo>
                    <a:lnTo>
                      <a:pt x="6" y="18"/>
                    </a:lnTo>
                    <a:lnTo>
                      <a:pt x="13" y="6"/>
                    </a:lnTo>
                    <a:lnTo>
                      <a:pt x="16" y="0"/>
                    </a:lnTo>
                    <a:lnTo>
                      <a:pt x="25" y="12"/>
                    </a:lnTo>
                    <a:lnTo>
                      <a:pt x="28" y="3"/>
                    </a:lnTo>
                    <a:lnTo>
                      <a:pt x="31" y="3"/>
                    </a:lnTo>
                    <a:lnTo>
                      <a:pt x="31" y="12"/>
                    </a:lnTo>
                    <a:lnTo>
                      <a:pt x="35" y="15"/>
                    </a:lnTo>
                    <a:lnTo>
                      <a:pt x="38" y="12"/>
                    </a:lnTo>
                    <a:lnTo>
                      <a:pt x="44" y="15"/>
                    </a:lnTo>
                    <a:lnTo>
                      <a:pt x="47" y="9"/>
                    </a:lnTo>
                    <a:lnTo>
                      <a:pt x="53" y="31"/>
                    </a:lnTo>
                    <a:lnTo>
                      <a:pt x="56" y="34"/>
                    </a:lnTo>
                    <a:lnTo>
                      <a:pt x="60" y="37"/>
                    </a:lnTo>
                    <a:lnTo>
                      <a:pt x="85" y="40"/>
                    </a:lnTo>
                    <a:lnTo>
                      <a:pt x="85" y="37"/>
                    </a:lnTo>
                    <a:lnTo>
                      <a:pt x="103" y="37"/>
                    </a:lnTo>
                    <a:lnTo>
                      <a:pt x="125" y="43"/>
                    </a:lnTo>
                    <a:lnTo>
                      <a:pt x="122" y="47"/>
                    </a:lnTo>
                    <a:lnTo>
                      <a:pt x="119" y="50"/>
                    </a:lnTo>
                    <a:lnTo>
                      <a:pt x="116" y="56"/>
                    </a:lnTo>
                    <a:lnTo>
                      <a:pt x="103" y="68"/>
                    </a:lnTo>
                    <a:lnTo>
                      <a:pt x="91" y="75"/>
                    </a:lnTo>
                    <a:lnTo>
                      <a:pt x="91" y="81"/>
                    </a:lnTo>
                    <a:lnTo>
                      <a:pt x="94" y="97"/>
                    </a:lnTo>
                    <a:lnTo>
                      <a:pt x="100" y="100"/>
                    </a:lnTo>
                    <a:lnTo>
                      <a:pt x="103" y="103"/>
                    </a:lnTo>
                    <a:lnTo>
                      <a:pt x="106" y="106"/>
                    </a:lnTo>
                    <a:lnTo>
                      <a:pt x="113" y="90"/>
                    </a:lnTo>
                    <a:lnTo>
                      <a:pt x="116" y="84"/>
                    </a:lnTo>
                    <a:lnTo>
                      <a:pt x="119" y="84"/>
                    </a:lnTo>
                    <a:lnTo>
                      <a:pt x="135" y="140"/>
                    </a:lnTo>
                    <a:lnTo>
                      <a:pt x="135" y="143"/>
                    </a:lnTo>
                    <a:lnTo>
                      <a:pt x="135" y="156"/>
                    </a:lnTo>
                    <a:lnTo>
                      <a:pt x="128" y="156"/>
                    </a:lnTo>
                    <a:lnTo>
                      <a:pt x="125" y="156"/>
                    </a:lnTo>
                    <a:lnTo>
                      <a:pt x="125"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2" name="Freeform 671">
                <a:extLst>
                  <a:ext uri="{FF2B5EF4-FFF2-40B4-BE49-F238E27FC236}">
                    <a16:creationId xmlns:a16="http://schemas.microsoft.com/office/drawing/2014/main" id="{C75BECD1-451D-4F8C-A068-CB8A7598978B}"/>
                  </a:ext>
                </a:extLst>
              </p:cNvPr>
              <p:cNvSpPr>
                <a:spLocks/>
              </p:cNvSpPr>
              <p:nvPr/>
            </p:nvSpPr>
            <p:spPr bwMode="auto">
              <a:xfrm>
                <a:off x="2608" y="1758"/>
                <a:ext cx="135" cy="172"/>
              </a:xfrm>
              <a:custGeom>
                <a:avLst/>
                <a:gdLst>
                  <a:gd name="T0" fmla="*/ 122 w 135"/>
                  <a:gd name="T1" fmla="*/ 172 h 172"/>
                  <a:gd name="T2" fmla="*/ 103 w 135"/>
                  <a:gd name="T3" fmla="*/ 115 h 172"/>
                  <a:gd name="T4" fmla="*/ 91 w 135"/>
                  <a:gd name="T5" fmla="*/ 115 h 172"/>
                  <a:gd name="T6" fmla="*/ 81 w 135"/>
                  <a:gd name="T7" fmla="*/ 109 h 172"/>
                  <a:gd name="T8" fmla="*/ 78 w 135"/>
                  <a:gd name="T9" fmla="*/ 115 h 172"/>
                  <a:gd name="T10" fmla="*/ 75 w 135"/>
                  <a:gd name="T11" fmla="*/ 131 h 172"/>
                  <a:gd name="T12" fmla="*/ 63 w 135"/>
                  <a:gd name="T13" fmla="*/ 143 h 172"/>
                  <a:gd name="T14" fmla="*/ 56 w 135"/>
                  <a:gd name="T15" fmla="*/ 140 h 172"/>
                  <a:gd name="T16" fmla="*/ 50 w 135"/>
                  <a:gd name="T17" fmla="*/ 147 h 172"/>
                  <a:gd name="T18" fmla="*/ 47 w 135"/>
                  <a:gd name="T19" fmla="*/ 143 h 172"/>
                  <a:gd name="T20" fmla="*/ 41 w 135"/>
                  <a:gd name="T21" fmla="*/ 147 h 172"/>
                  <a:gd name="T22" fmla="*/ 38 w 135"/>
                  <a:gd name="T23" fmla="*/ 147 h 172"/>
                  <a:gd name="T24" fmla="*/ 35 w 135"/>
                  <a:gd name="T25" fmla="*/ 150 h 172"/>
                  <a:gd name="T26" fmla="*/ 28 w 135"/>
                  <a:gd name="T27" fmla="*/ 140 h 172"/>
                  <a:gd name="T28" fmla="*/ 25 w 135"/>
                  <a:gd name="T29" fmla="*/ 131 h 172"/>
                  <a:gd name="T30" fmla="*/ 25 w 135"/>
                  <a:gd name="T31" fmla="*/ 122 h 172"/>
                  <a:gd name="T32" fmla="*/ 22 w 135"/>
                  <a:gd name="T33" fmla="*/ 115 h 172"/>
                  <a:gd name="T34" fmla="*/ 22 w 135"/>
                  <a:gd name="T35" fmla="*/ 109 h 172"/>
                  <a:gd name="T36" fmla="*/ 22 w 135"/>
                  <a:gd name="T37" fmla="*/ 100 h 172"/>
                  <a:gd name="T38" fmla="*/ 19 w 135"/>
                  <a:gd name="T39" fmla="*/ 90 h 172"/>
                  <a:gd name="T40" fmla="*/ 19 w 135"/>
                  <a:gd name="T41" fmla="*/ 68 h 172"/>
                  <a:gd name="T42" fmla="*/ 0 w 135"/>
                  <a:gd name="T43" fmla="*/ 56 h 172"/>
                  <a:gd name="T44" fmla="*/ 0 w 135"/>
                  <a:gd name="T45" fmla="*/ 50 h 172"/>
                  <a:gd name="T46" fmla="*/ 6 w 135"/>
                  <a:gd name="T47" fmla="*/ 43 h 172"/>
                  <a:gd name="T48" fmla="*/ 13 w 135"/>
                  <a:gd name="T49" fmla="*/ 40 h 172"/>
                  <a:gd name="T50" fmla="*/ 22 w 135"/>
                  <a:gd name="T51" fmla="*/ 34 h 172"/>
                  <a:gd name="T52" fmla="*/ 19 w 135"/>
                  <a:gd name="T53" fmla="*/ 31 h 172"/>
                  <a:gd name="T54" fmla="*/ 10 w 135"/>
                  <a:gd name="T55" fmla="*/ 28 h 172"/>
                  <a:gd name="T56" fmla="*/ 6 w 135"/>
                  <a:gd name="T57" fmla="*/ 18 h 172"/>
                  <a:gd name="T58" fmla="*/ 16 w 135"/>
                  <a:gd name="T59" fmla="*/ 0 h 172"/>
                  <a:gd name="T60" fmla="*/ 25 w 135"/>
                  <a:gd name="T61" fmla="*/ 12 h 172"/>
                  <a:gd name="T62" fmla="*/ 31 w 135"/>
                  <a:gd name="T63" fmla="*/ 3 h 172"/>
                  <a:gd name="T64" fmla="*/ 35 w 135"/>
                  <a:gd name="T65" fmla="*/ 15 h 172"/>
                  <a:gd name="T66" fmla="*/ 44 w 135"/>
                  <a:gd name="T67" fmla="*/ 15 h 172"/>
                  <a:gd name="T68" fmla="*/ 53 w 135"/>
                  <a:gd name="T69" fmla="*/ 31 h 172"/>
                  <a:gd name="T70" fmla="*/ 60 w 135"/>
                  <a:gd name="T71" fmla="*/ 37 h 172"/>
                  <a:gd name="T72" fmla="*/ 85 w 135"/>
                  <a:gd name="T73" fmla="*/ 37 h 172"/>
                  <a:gd name="T74" fmla="*/ 125 w 135"/>
                  <a:gd name="T75" fmla="*/ 43 h 172"/>
                  <a:gd name="T76" fmla="*/ 119 w 135"/>
                  <a:gd name="T77" fmla="*/ 50 h 172"/>
                  <a:gd name="T78" fmla="*/ 103 w 135"/>
                  <a:gd name="T79" fmla="*/ 68 h 172"/>
                  <a:gd name="T80" fmla="*/ 91 w 135"/>
                  <a:gd name="T81" fmla="*/ 81 h 172"/>
                  <a:gd name="T82" fmla="*/ 100 w 135"/>
                  <a:gd name="T83" fmla="*/ 100 h 172"/>
                  <a:gd name="T84" fmla="*/ 106 w 135"/>
                  <a:gd name="T85" fmla="*/ 106 h 172"/>
                  <a:gd name="T86" fmla="*/ 116 w 135"/>
                  <a:gd name="T87" fmla="*/ 84 h 172"/>
                  <a:gd name="T88" fmla="*/ 135 w 135"/>
                  <a:gd name="T89" fmla="*/ 140 h 172"/>
                  <a:gd name="T90" fmla="*/ 135 w 135"/>
                  <a:gd name="T91" fmla="*/ 156 h 172"/>
                  <a:gd name="T92" fmla="*/ 125 w 135"/>
                  <a:gd name="T93" fmla="*/ 156 h 1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5"/>
                  <a:gd name="T142" fmla="*/ 0 h 172"/>
                  <a:gd name="T143" fmla="*/ 135 w 135"/>
                  <a:gd name="T144" fmla="*/ 172 h 1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5" h="172">
                    <a:moveTo>
                      <a:pt x="125" y="172"/>
                    </a:moveTo>
                    <a:lnTo>
                      <a:pt x="122" y="172"/>
                    </a:lnTo>
                    <a:lnTo>
                      <a:pt x="113" y="131"/>
                    </a:lnTo>
                    <a:lnTo>
                      <a:pt x="103" y="115"/>
                    </a:lnTo>
                    <a:lnTo>
                      <a:pt x="100" y="115"/>
                    </a:lnTo>
                    <a:lnTo>
                      <a:pt x="91" y="115"/>
                    </a:lnTo>
                    <a:lnTo>
                      <a:pt x="85" y="115"/>
                    </a:lnTo>
                    <a:lnTo>
                      <a:pt x="81" y="109"/>
                    </a:lnTo>
                    <a:lnTo>
                      <a:pt x="78" y="115"/>
                    </a:lnTo>
                    <a:lnTo>
                      <a:pt x="75" y="118"/>
                    </a:lnTo>
                    <a:lnTo>
                      <a:pt x="75" y="131"/>
                    </a:lnTo>
                    <a:lnTo>
                      <a:pt x="66" y="143"/>
                    </a:lnTo>
                    <a:lnTo>
                      <a:pt x="63" y="143"/>
                    </a:lnTo>
                    <a:lnTo>
                      <a:pt x="60" y="137"/>
                    </a:lnTo>
                    <a:lnTo>
                      <a:pt x="56" y="140"/>
                    </a:lnTo>
                    <a:lnTo>
                      <a:pt x="56" y="143"/>
                    </a:lnTo>
                    <a:lnTo>
                      <a:pt x="50" y="147"/>
                    </a:lnTo>
                    <a:lnTo>
                      <a:pt x="50" y="143"/>
                    </a:lnTo>
                    <a:lnTo>
                      <a:pt x="47" y="143"/>
                    </a:lnTo>
                    <a:lnTo>
                      <a:pt x="41" y="143"/>
                    </a:lnTo>
                    <a:lnTo>
                      <a:pt x="41" y="147"/>
                    </a:lnTo>
                    <a:lnTo>
                      <a:pt x="38" y="147"/>
                    </a:lnTo>
                    <a:lnTo>
                      <a:pt x="35" y="150"/>
                    </a:lnTo>
                    <a:lnTo>
                      <a:pt x="31" y="150"/>
                    </a:lnTo>
                    <a:lnTo>
                      <a:pt x="28" y="140"/>
                    </a:lnTo>
                    <a:lnTo>
                      <a:pt x="25" y="131"/>
                    </a:lnTo>
                    <a:lnTo>
                      <a:pt x="25" y="128"/>
                    </a:lnTo>
                    <a:lnTo>
                      <a:pt x="25" y="122"/>
                    </a:lnTo>
                    <a:lnTo>
                      <a:pt x="22" y="118"/>
                    </a:lnTo>
                    <a:lnTo>
                      <a:pt x="22" y="115"/>
                    </a:lnTo>
                    <a:lnTo>
                      <a:pt x="22" y="109"/>
                    </a:lnTo>
                    <a:lnTo>
                      <a:pt x="22" y="103"/>
                    </a:lnTo>
                    <a:lnTo>
                      <a:pt x="22" y="100"/>
                    </a:lnTo>
                    <a:lnTo>
                      <a:pt x="19" y="100"/>
                    </a:lnTo>
                    <a:lnTo>
                      <a:pt x="19" y="90"/>
                    </a:lnTo>
                    <a:lnTo>
                      <a:pt x="16" y="87"/>
                    </a:lnTo>
                    <a:lnTo>
                      <a:pt x="19" y="68"/>
                    </a:lnTo>
                    <a:lnTo>
                      <a:pt x="13" y="59"/>
                    </a:lnTo>
                    <a:lnTo>
                      <a:pt x="0" y="56"/>
                    </a:lnTo>
                    <a:lnTo>
                      <a:pt x="0" y="53"/>
                    </a:lnTo>
                    <a:lnTo>
                      <a:pt x="0" y="50"/>
                    </a:lnTo>
                    <a:lnTo>
                      <a:pt x="3" y="47"/>
                    </a:lnTo>
                    <a:lnTo>
                      <a:pt x="6" y="43"/>
                    </a:lnTo>
                    <a:lnTo>
                      <a:pt x="10" y="43"/>
                    </a:lnTo>
                    <a:lnTo>
                      <a:pt x="13" y="40"/>
                    </a:lnTo>
                    <a:lnTo>
                      <a:pt x="22" y="37"/>
                    </a:lnTo>
                    <a:lnTo>
                      <a:pt x="22" y="34"/>
                    </a:lnTo>
                    <a:lnTo>
                      <a:pt x="19" y="31"/>
                    </a:lnTo>
                    <a:lnTo>
                      <a:pt x="13" y="31"/>
                    </a:lnTo>
                    <a:lnTo>
                      <a:pt x="10" y="28"/>
                    </a:lnTo>
                    <a:lnTo>
                      <a:pt x="6" y="22"/>
                    </a:lnTo>
                    <a:lnTo>
                      <a:pt x="6" y="18"/>
                    </a:lnTo>
                    <a:lnTo>
                      <a:pt x="13" y="6"/>
                    </a:lnTo>
                    <a:lnTo>
                      <a:pt x="16" y="0"/>
                    </a:lnTo>
                    <a:lnTo>
                      <a:pt x="25" y="12"/>
                    </a:lnTo>
                    <a:lnTo>
                      <a:pt x="28" y="3"/>
                    </a:lnTo>
                    <a:lnTo>
                      <a:pt x="31" y="3"/>
                    </a:lnTo>
                    <a:lnTo>
                      <a:pt x="31" y="12"/>
                    </a:lnTo>
                    <a:lnTo>
                      <a:pt x="35" y="15"/>
                    </a:lnTo>
                    <a:lnTo>
                      <a:pt x="38" y="12"/>
                    </a:lnTo>
                    <a:lnTo>
                      <a:pt x="44" y="15"/>
                    </a:lnTo>
                    <a:lnTo>
                      <a:pt x="47" y="9"/>
                    </a:lnTo>
                    <a:lnTo>
                      <a:pt x="53" y="31"/>
                    </a:lnTo>
                    <a:lnTo>
                      <a:pt x="56" y="34"/>
                    </a:lnTo>
                    <a:lnTo>
                      <a:pt x="60" y="37"/>
                    </a:lnTo>
                    <a:lnTo>
                      <a:pt x="85" y="40"/>
                    </a:lnTo>
                    <a:lnTo>
                      <a:pt x="85" y="37"/>
                    </a:lnTo>
                    <a:lnTo>
                      <a:pt x="103" y="37"/>
                    </a:lnTo>
                    <a:lnTo>
                      <a:pt x="125" y="43"/>
                    </a:lnTo>
                    <a:lnTo>
                      <a:pt x="122" y="47"/>
                    </a:lnTo>
                    <a:lnTo>
                      <a:pt x="119" y="50"/>
                    </a:lnTo>
                    <a:lnTo>
                      <a:pt x="116" y="56"/>
                    </a:lnTo>
                    <a:lnTo>
                      <a:pt x="103" y="68"/>
                    </a:lnTo>
                    <a:lnTo>
                      <a:pt x="91" y="75"/>
                    </a:lnTo>
                    <a:lnTo>
                      <a:pt x="91" y="81"/>
                    </a:lnTo>
                    <a:lnTo>
                      <a:pt x="94" y="97"/>
                    </a:lnTo>
                    <a:lnTo>
                      <a:pt x="100" y="100"/>
                    </a:lnTo>
                    <a:lnTo>
                      <a:pt x="103" y="103"/>
                    </a:lnTo>
                    <a:lnTo>
                      <a:pt x="106" y="106"/>
                    </a:lnTo>
                    <a:lnTo>
                      <a:pt x="113" y="90"/>
                    </a:lnTo>
                    <a:lnTo>
                      <a:pt x="116" y="84"/>
                    </a:lnTo>
                    <a:lnTo>
                      <a:pt x="119" y="84"/>
                    </a:lnTo>
                    <a:lnTo>
                      <a:pt x="135" y="140"/>
                    </a:lnTo>
                    <a:lnTo>
                      <a:pt x="135" y="143"/>
                    </a:lnTo>
                    <a:lnTo>
                      <a:pt x="135" y="156"/>
                    </a:lnTo>
                    <a:lnTo>
                      <a:pt x="128" y="156"/>
                    </a:lnTo>
                    <a:lnTo>
                      <a:pt x="125" y="156"/>
                    </a:lnTo>
                    <a:lnTo>
                      <a:pt x="125" y="172"/>
                    </a:lnTo>
                  </a:path>
                </a:pathLst>
              </a:custGeom>
              <a:solidFill>
                <a:srgbClr val="F4AE2B"/>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3" name="Freeform 672">
                <a:extLst>
                  <a:ext uri="{FF2B5EF4-FFF2-40B4-BE49-F238E27FC236}">
                    <a16:creationId xmlns:a16="http://schemas.microsoft.com/office/drawing/2014/main" id="{56624C35-1B19-44B4-905A-A9907E3F396A}"/>
                  </a:ext>
                </a:extLst>
              </p:cNvPr>
              <p:cNvSpPr>
                <a:spLocks/>
              </p:cNvSpPr>
              <p:nvPr/>
            </p:nvSpPr>
            <p:spPr bwMode="auto">
              <a:xfrm>
                <a:off x="2380" y="2249"/>
                <a:ext cx="59" cy="109"/>
              </a:xfrm>
              <a:custGeom>
                <a:avLst/>
                <a:gdLst>
                  <a:gd name="T0" fmla="*/ 9 w 59"/>
                  <a:gd name="T1" fmla="*/ 0 h 109"/>
                  <a:gd name="T2" fmla="*/ 6 w 59"/>
                  <a:gd name="T3" fmla="*/ 3 h 109"/>
                  <a:gd name="T4" fmla="*/ 9 w 59"/>
                  <a:gd name="T5" fmla="*/ 6 h 109"/>
                  <a:gd name="T6" fmla="*/ 15 w 59"/>
                  <a:gd name="T7" fmla="*/ 6 h 109"/>
                  <a:gd name="T8" fmla="*/ 15 w 59"/>
                  <a:gd name="T9" fmla="*/ 9 h 109"/>
                  <a:gd name="T10" fmla="*/ 15 w 59"/>
                  <a:gd name="T11" fmla="*/ 9 h 109"/>
                  <a:gd name="T12" fmla="*/ 12 w 59"/>
                  <a:gd name="T13" fmla="*/ 12 h 109"/>
                  <a:gd name="T14" fmla="*/ 9 w 59"/>
                  <a:gd name="T15" fmla="*/ 21 h 109"/>
                  <a:gd name="T16" fmla="*/ 6 w 59"/>
                  <a:gd name="T17" fmla="*/ 25 h 109"/>
                  <a:gd name="T18" fmla="*/ 3 w 59"/>
                  <a:gd name="T19" fmla="*/ 50 h 109"/>
                  <a:gd name="T20" fmla="*/ 0 w 59"/>
                  <a:gd name="T21" fmla="*/ 47 h 109"/>
                  <a:gd name="T22" fmla="*/ 0 w 59"/>
                  <a:gd name="T23" fmla="*/ 50 h 109"/>
                  <a:gd name="T24" fmla="*/ 3 w 59"/>
                  <a:gd name="T25" fmla="*/ 84 h 109"/>
                  <a:gd name="T26" fmla="*/ 9 w 59"/>
                  <a:gd name="T27" fmla="*/ 103 h 109"/>
                  <a:gd name="T28" fmla="*/ 15 w 59"/>
                  <a:gd name="T29" fmla="*/ 106 h 109"/>
                  <a:gd name="T30" fmla="*/ 31 w 59"/>
                  <a:gd name="T31" fmla="*/ 109 h 109"/>
                  <a:gd name="T32" fmla="*/ 53 w 59"/>
                  <a:gd name="T33" fmla="*/ 97 h 109"/>
                  <a:gd name="T34" fmla="*/ 56 w 59"/>
                  <a:gd name="T35" fmla="*/ 87 h 109"/>
                  <a:gd name="T36" fmla="*/ 59 w 59"/>
                  <a:gd name="T37" fmla="*/ 65 h 109"/>
                  <a:gd name="T38" fmla="*/ 59 w 59"/>
                  <a:gd name="T39" fmla="*/ 59 h 109"/>
                  <a:gd name="T40" fmla="*/ 56 w 59"/>
                  <a:gd name="T41" fmla="*/ 59 h 109"/>
                  <a:gd name="T42" fmla="*/ 47 w 59"/>
                  <a:gd name="T43" fmla="*/ 37 h 109"/>
                  <a:gd name="T44" fmla="*/ 44 w 59"/>
                  <a:gd name="T45" fmla="*/ 34 h 109"/>
                  <a:gd name="T46" fmla="*/ 40 w 59"/>
                  <a:gd name="T47" fmla="*/ 28 h 109"/>
                  <a:gd name="T48" fmla="*/ 34 w 59"/>
                  <a:gd name="T49" fmla="*/ 25 h 109"/>
                  <a:gd name="T50" fmla="*/ 31 w 59"/>
                  <a:gd name="T51" fmla="*/ 18 h 109"/>
                  <a:gd name="T52" fmla="*/ 19 w 59"/>
                  <a:gd name="T53" fmla="*/ 3 h 109"/>
                  <a:gd name="T54" fmla="*/ 12 w 59"/>
                  <a:gd name="T55" fmla="*/ 0 h 109"/>
                  <a:gd name="T56" fmla="*/ 9 w 59"/>
                  <a:gd name="T57" fmla="*/ 0 h 1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109"/>
                  <a:gd name="T89" fmla="*/ 59 w 59"/>
                  <a:gd name="T90" fmla="*/ 109 h 1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109">
                    <a:moveTo>
                      <a:pt x="9" y="0"/>
                    </a:moveTo>
                    <a:lnTo>
                      <a:pt x="6" y="3"/>
                    </a:lnTo>
                    <a:lnTo>
                      <a:pt x="9" y="6"/>
                    </a:lnTo>
                    <a:lnTo>
                      <a:pt x="15" y="6"/>
                    </a:lnTo>
                    <a:lnTo>
                      <a:pt x="15" y="9"/>
                    </a:lnTo>
                    <a:lnTo>
                      <a:pt x="12" y="12"/>
                    </a:lnTo>
                    <a:lnTo>
                      <a:pt x="9" y="21"/>
                    </a:lnTo>
                    <a:lnTo>
                      <a:pt x="6" y="25"/>
                    </a:lnTo>
                    <a:lnTo>
                      <a:pt x="3" y="50"/>
                    </a:lnTo>
                    <a:lnTo>
                      <a:pt x="0" y="47"/>
                    </a:lnTo>
                    <a:lnTo>
                      <a:pt x="0" y="50"/>
                    </a:lnTo>
                    <a:lnTo>
                      <a:pt x="3" y="84"/>
                    </a:lnTo>
                    <a:lnTo>
                      <a:pt x="9" y="103"/>
                    </a:lnTo>
                    <a:lnTo>
                      <a:pt x="15" y="106"/>
                    </a:lnTo>
                    <a:lnTo>
                      <a:pt x="31" y="109"/>
                    </a:lnTo>
                    <a:lnTo>
                      <a:pt x="53" y="97"/>
                    </a:lnTo>
                    <a:lnTo>
                      <a:pt x="56" y="87"/>
                    </a:lnTo>
                    <a:lnTo>
                      <a:pt x="59" y="65"/>
                    </a:lnTo>
                    <a:lnTo>
                      <a:pt x="59" y="59"/>
                    </a:lnTo>
                    <a:lnTo>
                      <a:pt x="56" y="59"/>
                    </a:lnTo>
                    <a:lnTo>
                      <a:pt x="47" y="37"/>
                    </a:lnTo>
                    <a:lnTo>
                      <a:pt x="44" y="34"/>
                    </a:lnTo>
                    <a:lnTo>
                      <a:pt x="40" y="28"/>
                    </a:lnTo>
                    <a:lnTo>
                      <a:pt x="34" y="25"/>
                    </a:lnTo>
                    <a:lnTo>
                      <a:pt x="31" y="18"/>
                    </a:lnTo>
                    <a:lnTo>
                      <a:pt x="19" y="3"/>
                    </a:lnTo>
                    <a:lnTo>
                      <a:pt x="12"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4" name="Freeform 673">
                <a:extLst>
                  <a:ext uri="{FF2B5EF4-FFF2-40B4-BE49-F238E27FC236}">
                    <a16:creationId xmlns:a16="http://schemas.microsoft.com/office/drawing/2014/main" id="{3B86FD5E-FD25-47FD-BCDF-CE3115C1C49F}"/>
                  </a:ext>
                </a:extLst>
              </p:cNvPr>
              <p:cNvSpPr>
                <a:spLocks/>
              </p:cNvSpPr>
              <p:nvPr/>
            </p:nvSpPr>
            <p:spPr bwMode="auto">
              <a:xfrm>
                <a:off x="2380" y="2249"/>
                <a:ext cx="59" cy="109"/>
              </a:xfrm>
              <a:custGeom>
                <a:avLst/>
                <a:gdLst>
                  <a:gd name="T0" fmla="*/ 9 w 59"/>
                  <a:gd name="T1" fmla="*/ 0 h 109"/>
                  <a:gd name="T2" fmla="*/ 6 w 59"/>
                  <a:gd name="T3" fmla="*/ 3 h 109"/>
                  <a:gd name="T4" fmla="*/ 9 w 59"/>
                  <a:gd name="T5" fmla="*/ 6 h 109"/>
                  <a:gd name="T6" fmla="*/ 15 w 59"/>
                  <a:gd name="T7" fmla="*/ 6 h 109"/>
                  <a:gd name="T8" fmla="*/ 15 w 59"/>
                  <a:gd name="T9" fmla="*/ 9 h 109"/>
                  <a:gd name="T10" fmla="*/ 15 w 59"/>
                  <a:gd name="T11" fmla="*/ 9 h 109"/>
                  <a:gd name="T12" fmla="*/ 12 w 59"/>
                  <a:gd name="T13" fmla="*/ 12 h 109"/>
                  <a:gd name="T14" fmla="*/ 9 w 59"/>
                  <a:gd name="T15" fmla="*/ 21 h 109"/>
                  <a:gd name="T16" fmla="*/ 6 w 59"/>
                  <a:gd name="T17" fmla="*/ 25 h 109"/>
                  <a:gd name="T18" fmla="*/ 3 w 59"/>
                  <a:gd name="T19" fmla="*/ 50 h 109"/>
                  <a:gd name="T20" fmla="*/ 0 w 59"/>
                  <a:gd name="T21" fmla="*/ 47 h 109"/>
                  <a:gd name="T22" fmla="*/ 0 w 59"/>
                  <a:gd name="T23" fmla="*/ 50 h 109"/>
                  <a:gd name="T24" fmla="*/ 3 w 59"/>
                  <a:gd name="T25" fmla="*/ 84 h 109"/>
                  <a:gd name="T26" fmla="*/ 9 w 59"/>
                  <a:gd name="T27" fmla="*/ 103 h 109"/>
                  <a:gd name="T28" fmla="*/ 15 w 59"/>
                  <a:gd name="T29" fmla="*/ 106 h 109"/>
                  <a:gd name="T30" fmla="*/ 31 w 59"/>
                  <a:gd name="T31" fmla="*/ 109 h 109"/>
                  <a:gd name="T32" fmla="*/ 53 w 59"/>
                  <a:gd name="T33" fmla="*/ 97 h 109"/>
                  <a:gd name="T34" fmla="*/ 56 w 59"/>
                  <a:gd name="T35" fmla="*/ 87 h 109"/>
                  <a:gd name="T36" fmla="*/ 59 w 59"/>
                  <a:gd name="T37" fmla="*/ 65 h 109"/>
                  <a:gd name="T38" fmla="*/ 59 w 59"/>
                  <a:gd name="T39" fmla="*/ 59 h 109"/>
                  <a:gd name="T40" fmla="*/ 56 w 59"/>
                  <a:gd name="T41" fmla="*/ 59 h 109"/>
                  <a:gd name="T42" fmla="*/ 47 w 59"/>
                  <a:gd name="T43" fmla="*/ 37 h 109"/>
                  <a:gd name="T44" fmla="*/ 44 w 59"/>
                  <a:gd name="T45" fmla="*/ 34 h 109"/>
                  <a:gd name="T46" fmla="*/ 40 w 59"/>
                  <a:gd name="T47" fmla="*/ 28 h 109"/>
                  <a:gd name="T48" fmla="*/ 34 w 59"/>
                  <a:gd name="T49" fmla="*/ 25 h 109"/>
                  <a:gd name="T50" fmla="*/ 31 w 59"/>
                  <a:gd name="T51" fmla="*/ 18 h 109"/>
                  <a:gd name="T52" fmla="*/ 19 w 59"/>
                  <a:gd name="T53" fmla="*/ 3 h 109"/>
                  <a:gd name="T54" fmla="*/ 12 w 59"/>
                  <a:gd name="T55" fmla="*/ 0 h 109"/>
                  <a:gd name="T56" fmla="*/ 9 w 59"/>
                  <a:gd name="T57" fmla="*/ 0 h 1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109"/>
                  <a:gd name="T89" fmla="*/ 59 w 59"/>
                  <a:gd name="T90" fmla="*/ 109 h 1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109">
                    <a:moveTo>
                      <a:pt x="9" y="0"/>
                    </a:moveTo>
                    <a:lnTo>
                      <a:pt x="6" y="3"/>
                    </a:lnTo>
                    <a:lnTo>
                      <a:pt x="9" y="6"/>
                    </a:lnTo>
                    <a:lnTo>
                      <a:pt x="15" y="6"/>
                    </a:lnTo>
                    <a:lnTo>
                      <a:pt x="15" y="9"/>
                    </a:lnTo>
                    <a:lnTo>
                      <a:pt x="12" y="12"/>
                    </a:lnTo>
                    <a:lnTo>
                      <a:pt x="9" y="21"/>
                    </a:lnTo>
                    <a:lnTo>
                      <a:pt x="6" y="25"/>
                    </a:lnTo>
                    <a:lnTo>
                      <a:pt x="3" y="50"/>
                    </a:lnTo>
                    <a:lnTo>
                      <a:pt x="0" y="47"/>
                    </a:lnTo>
                    <a:lnTo>
                      <a:pt x="0" y="50"/>
                    </a:lnTo>
                    <a:lnTo>
                      <a:pt x="3" y="84"/>
                    </a:lnTo>
                    <a:lnTo>
                      <a:pt x="9" y="103"/>
                    </a:lnTo>
                    <a:lnTo>
                      <a:pt x="15" y="106"/>
                    </a:lnTo>
                    <a:lnTo>
                      <a:pt x="31" y="109"/>
                    </a:lnTo>
                    <a:lnTo>
                      <a:pt x="53" y="97"/>
                    </a:lnTo>
                    <a:lnTo>
                      <a:pt x="56" y="87"/>
                    </a:lnTo>
                    <a:lnTo>
                      <a:pt x="59" y="65"/>
                    </a:lnTo>
                    <a:lnTo>
                      <a:pt x="59" y="59"/>
                    </a:lnTo>
                    <a:lnTo>
                      <a:pt x="56" y="59"/>
                    </a:lnTo>
                    <a:lnTo>
                      <a:pt x="47" y="37"/>
                    </a:lnTo>
                    <a:lnTo>
                      <a:pt x="44" y="34"/>
                    </a:lnTo>
                    <a:lnTo>
                      <a:pt x="40" y="28"/>
                    </a:lnTo>
                    <a:lnTo>
                      <a:pt x="34" y="25"/>
                    </a:lnTo>
                    <a:lnTo>
                      <a:pt x="31" y="18"/>
                    </a:lnTo>
                    <a:lnTo>
                      <a:pt x="19" y="3"/>
                    </a:lnTo>
                    <a:lnTo>
                      <a:pt x="12" y="0"/>
                    </a:lnTo>
                    <a:lnTo>
                      <a:pt x="9"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5" name="Freeform 674">
                <a:extLst>
                  <a:ext uri="{FF2B5EF4-FFF2-40B4-BE49-F238E27FC236}">
                    <a16:creationId xmlns:a16="http://schemas.microsoft.com/office/drawing/2014/main" id="{EA2E65F4-C8DD-4399-8BDE-B78891D5104C}"/>
                  </a:ext>
                </a:extLst>
              </p:cNvPr>
              <p:cNvSpPr>
                <a:spLocks/>
              </p:cNvSpPr>
              <p:nvPr/>
            </p:nvSpPr>
            <p:spPr bwMode="auto">
              <a:xfrm>
                <a:off x="2955" y="1880"/>
                <a:ext cx="204" cy="250"/>
              </a:xfrm>
              <a:custGeom>
                <a:avLst/>
                <a:gdLst>
                  <a:gd name="T0" fmla="*/ 75 w 204"/>
                  <a:gd name="T1" fmla="*/ 31 h 250"/>
                  <a:gd name="T2" fmla="*/ 75 w 204"/>
                  <a:gd name="T3" fmla="*/ 40 h 250"/>
                  <a:gd name="T4" fmla="*/ 94 w 204"/>
                  <a:gd name="T5" fmla="*/ 50 h 250"/>
                  <a:gd name="T6" fmla="*/ 113 w 204"/>
                  <a:gd name="T7" fmla="*/ 50 h 250"/>
                  <a:gd name="T8" fmla="*/ 119 w 204"/>
                  <a:gd name="T9" fmla="*/ 62 h 250"/>
                  <a:gd name="T10" fmla="*/ 125 w 204"/>
                  <a:gd name="T11" fmla="*/ 68 h 250"/>
                  <a:gd name="T12" fmla="*/ 129 w 204"/>
                  <a:gd name="T13" fmla="*/ 78 h 250"/>
                  <a:gd name="T14" fmla="*/ 113 w 204"/>
                  <a:gd name="T15" fmla="*/ 84 h 250"/>
                  <a:gd name="T16" fmla="*/ 107 w 204"/>
                  <a:gd name="T17" fmla="*/ 87 h 250"/>
                  <a:gd name="T18" fmla="*/ 107 w 204"/>
                  <a:gd name="T19" fmla="*/ 97 h 250"/>
                  <a:gd name="T20" fmla="*/ 138 w 204"/>
                  <a:gd name="T21" fmla="*/ 122 h 250"/>
                  <a:gd name="T22" fmla="*/ 150 w 204"/>
                  <a:gd name="T23" fmla="*/ 137 h 250"/>
                  <a:gd name="T24" fmla="*/ 163 w 204"/>
                  <a:gd name="T25" fmla="*/ 150 h 250"/>
                  <a:gd name="T26" fmla="*/ 175 w 204"/>
                  <a:gd name="T27" fmla="*/ 168 h 250"/>
                  <a:gd name="T28" fmla="*/ 175 w 204"/>
                  <a:gd name="T29" fmla="*/ 168 h 250"/>
                  <a:gd name="T30" fmla="*/ 182 w 204"/>
                  <a:gd name="T31" fmla="*/ 175 h 250"/>
                  <a:gd name="T32" fmla="*/ 204 w 204"/>
                  <a:gd name="T33" fmla="*/ 209 h 250"/>
                  <a:gd name="T34" fmla="*/ 200 w 204"/>
                  <a:gd name="T35" fmla="*/ 231 h 250"/>
                  <a:gd name="T36" fmla="*/ 191 w 204"/>
                  <a:gd name="T37" fmla="*/ 240 h 250"/>
                  <a:gd name="T38" fmla="*/ 182 w 204"/>
                  <a:gd name="T39" fmla="*/ 234 h 250"/>
                  <a:gd name="T40" fmla="*/ 166 w 204"/>
                  <a:gd name="T41" fmla="*/ 240 h 250"/>
                  <a:gd name="T42" fmla="*/ 160 w 204"/>
                  <a:gd name="T43" fmla="*/ 250 h 250"/>
                  <a:gd name="T44" fmla="*/ 141 w 204"/>
                  <a:gd name="T45" fmla="*/ 244 h 250"/>
                  <a:gd name="T46" fmla="*/ 144 w 204"/>
                  <a:gd name="T47" fmla="*/ 240 h 250"/>
                  <a:gd name="T48" fmla="*/ 147 w 204"/>
                  <a:gd name="T49" fmla="*/ 212 h 250"/>
                  <a:gd name="T50" fmla="*/ 147 w 204"/>
                  <a:gd name="T51" fmla="*/ 203 h 250"/>
                  <a:gd name="T52" fmla="*/ 144 w 204"/>
                  <a:gd name="T53" fmla="*/ 197 h 250"/>
                  <a:gd name="T54" fmla="*/ 141 w 204"/>
                  <a:gd name="T55" fmla="*/ 190 h 250"/>
                  <a:gd name="T56" fmla="*/ 132 w 204"/>
                  <a:gd name="T57" fmla="*/ 187 h 250"/>
                  <a:gd name="T58" fmla="*/ 125 w 204"/>
                  <a:gd name="T59" fmla="*/ 178 h 250"/>
                  <a:gd name="T60" fmla="*/ 122 w 204"/>
                  <a:gd name="T61" fmla="*/ 147 h 250"/>
                  <a:gd name="T62" fmla="*/ 116 w 204"/>
                  <a:gd name="T63" fmla="*/ 140 h 250"/>
                  <a:gd name="T64" fmla="*/ 100 w 204"/>
                  <a:gd name="T65" fmla="*/ 122 h 250"/>
                  <a:gd name="T66" fmla="*/ 82 w 204"/>
                  <a:gd name="T67" fmla="*/ 131 h 250"/>
                  <a:gd name="T68" fmla="*/ 66 w 204"/>
                  <a:gd name="T69" fmla="*/ 137 h 250"/>
                  <a:gd name="T70" fmla="*/ 60 w 204"/>
                  <a:gd name="T71" fmla="*/ 134 h 250"/>
                  <a:gd name="T72" fmla="*/ 53 w 204"/>
                  <a:gd name="T73" fmla="*/ 128 h 250"/>
                  <a:gd name="T74" fmla="*/ 35 w 204"/>
                  <a:gd name="T75" fmla="*/ 137 h 250"/>
                  <a:gd name="T76" fmla="*/ 25 w 204"/>
                  <a:gd name="T77" fmla="*/ 143 h 250"/>
                  <a:gd name="T78" fmla="*/ 22 w 204"/>
                  <a:gd name="T79" fmla="*/ 143 h 250"/>
                  <a:gd name="T80" fmla="*/ 28 w 204"/>
                  <a:gd name="T81" fmla="*/ 103 h 250"/>
                  <a:gd name="T82" fmla="*/ 28 w 204"/>
                  <a:gd name="T83" fmla="*/ 87 h 250"/>
                  <a:gd name="T84" fmla="*/ 13 w 204"/>
                  <a:gd name="T85" fmla="*/ 84 h 250"/>
                  <a:gd name="T86" fmla="*/ 10 w 204"/>
                  <a:gd name="T87" fmla="*/ 65 h 250"/>
                  <a:gd name="T88" fmla="*/ 0 w 204"/>
                  <a:gd name="T89" fmla="*/ 59 h 250"/>
                  <a:gd name="T90" fmla="*/ 0 w 204"/>
                  <a:gd name="T91" fmla="*/ 53 h 250"/>
                  <a:gd name="T92" fmla="*/ 3 w 204"/>
                  <a:gd name="T93" fmla="*/ 50 h 250"/>
                  <a:gd name="T94" fmla="*/ 13 w 204"/>
                  <a:gd name="T95" fmla="*/ 46 h 250"/>
                  <a:gd name="T96" fmla="*/ 25 w 204"/>
                  <a:gd name="T97" fmla="*/ 31 h 250"/>
                  <a:gd name="T98" fmla="*/ 28 w 204"/>
                  <a:gd name="T99" fmla="*/ 25 h 250"/>
                  <a:gd name="T100" fmla="*/ 41 w 204"/>
                  <a:gd name="T101" fmla="*/ 37 h 250"/>
                  <a:gd name="T102" fmla="*/ 44 w 204"/>
                  <a:gd name="T103" fmla="*/ 28 h 250"/>
                  <a:gd name="T104" fmla="*/ 41 w 204"/>
                  <a:gd name="T105" fmla="*/ 3 h 250"/>
                  <a:gd name="T106" fmla="*/ 53 w 204"/>
                  <a:gd name="T107" fmla="*/ 0 h 2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4"/>
                  <a:gd name="T163" fmla="*/ 0 h 250"/>
                  <a:gd name="T164" fmla="*/ 204 w 204"/>
                  <a:gd name="T165" fmla="*/ 250 h 2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4" h="250">
                    <a:moveTo>
                      <a:pt x="53" y="3"/>
                    </a:moveTo>
                    <a:lnTo>
                      <a:pt x="75" y="31"/>
                    </a:lnTo>
                    <a:lnTo>
                      <a:pt x="75" y="37"/>
                    </a:lnTo>
                    <a:lnTo>
                      <a:pt x="75" y="40"/>
                    </a:lnTo>
                    <a:lnTo>
                      <a:pt x="85" y="50"/>
                    </a:lnTo>
                    <a:lnTo>
                      <a:pt x="94" y="50"/>
                    </a:lnTo>
                    <a:lnTo>
                      <a:pt x="103" y="46"/>
                    </a:lnTo>
                    <a:lnTo>
                      <a:pt x="113" y="50"/>
                    </a:lnTo>
                    <a:lnTo>
                      <a:pt x="119" y="59"/>
                    </a:lnTo>
                    <a:lnTo>
                      <a:pt x="119" y="62"/>
                    </a:lnTo>
                    <a:lnTo>
                      <a:pt x="125" y="65"/>
                    </a:lnTo>
                    <a:lnTo>
                      <a:pt x="125" y="68"/>
                    </a:lnTo>
                    <a:lnTo>
                      <a:pt x="129" y="72"/>
                    </a:lnTo>
                    <a:lnTo>
                      <a:pt x="129" y="78"/>
                    </a:lnTo>
                    <a:lnTo>
                      <a:pt x="122" y="84"/>
                    </a:lnTo>
                    <a:lnTo>
                      <a:pt x="113" y="84"/>
                    </a:lnTo>
                    <a:lnTo>
                      <a:pt x="110" y="84"/>
                    </a:lnTo>
                    <a:lnTo>
                      <a:pt x="107" y="87"/>
                    </a:lnTo>
                    <a:lnTo>
                      <a:pt x="103" y="93"/>
                    </a:lnTo>
                    <a:lnTo>
                      <a:pt x="107" y="97"/>
                    </a:lnTo>
                    <a:lnTo>
                      <a:pt x="138" y="115"/>
                    </a:lnTo>
                    <a:lnTo>
                      <a:pt x="138" y="122"/>
                    </a:lnTo>
                    <a:lnTo>
                      <a:pt x="150" y="134"/>
                    </a:lnTo>
                    <a:lnTo>
                      <a:pt x="150" y="137"/>
                    </a:lnTo>
                    <a:lnTo>
                      <a:pt x="160" y="147"/>
                    </a:lnTo>
                    <a:lnTo>
                      <a:pt x="163" y="150"/>
                    </a:lnTo>
                    <a:lnTo>
                      <a:pt x="172" y="156"/>
                    </a:lnTo>
                    <a:lnTo>
                      <a:pt x="175" y="168"/>
                    </a:lnTo>
                    <a:lnTo>
                      <a:pt x="179" y="175"/>
                    </a:lnTo>
                    <a:lnTo>
                      <a:pt x="182" y="175"/>
                    </a:lnTo>
                    <a:lnTo>
                      <a:pt x="194" y="184"/>
                    </a:lnTo>
                    <a:lnTo>
                      <a:pt x="204" y="209"/>
                    </a:lnTo>
                    <a:lnTo>
                      <a:pt x="204" y="231"/>
                    </a:lnTo>
                    <a:lnTo>
                      <a:pt x="200" y="231"/>
                    </a:lnTo>
                    <a:lnTo>
                      <a:pt x="197" y="237"/>
                    </a:lnTo>
                    <a:lnTo>
                      <a:pt x="191" y="240"/>
                    </a:lnTo>
                    <a:lnTo>
                      <a:pt x="188" y="240"/>
                    </a:lnTo>
                    <a:lnTo>
                      <a:pt x="182" y="234"/>
                    </a:lnTo>
                    <a:lnTo>
                      <a:pt x="179" y="234"/>
                    </a:lnTo>
                    <a:lnTo>
                      <a:pt x="166" y="240"/>
                    </a:lnTo>
                    <a:lnTo>
                      <a:pt x="163" y="250"/>
                    </a:lnTo>
                    <a:lnTo>
                      <a:pt x="160" y="250"/>
                    </a:lnTo>
                    <a:lnTo>
                      <a:pt x="144" y="247"/>
                    </a:lnTo>
                    <a:lnTo>
                      <a:pt x="141" y="244"/>
                    </a:lnTo>
                    <a:lnTo>
                      <a:pt x="141" y="240"/>
                    </a:lnTo>
                    <a:lnTo>
                      <a:pt x="144" y="240"/>
                    </a:lnTo>
                    <a:lnTo>
                      <a:pt x="147" y="234"/>
                    </a:lnTo>
                    <a:lnTo>
                      <a:pt x="147" y="212"/>
                    </a:lnTo>
                    <a:lnTo>
                      <a:pt x="147" y="209"/>
                    </a:lnTo>
                    <a:lnTo>
                      <a:pt x="147" y="203"/>
                    </a:lnTo>
                    <a:lnTo>
                      <a:pt x="147" y="200"/>
                    </a:lnTo>
                    <a:lnTo>
                      <a:pt x="144" y="197"/>
                    </a:lnTo>
                    <a:lnTo>
                      <a:pt x="141" y="193"/>
                    </a:lnTo>
                    <a:lnTo>
                      <a:pt x="141" y="190"/>
                    </a:lnTo>
                    <a:lnTo>
                      <a:pt x="135" y="190"/>
                    </a:lnTo>
                    <a:lnTo>
                      <a:pt x="132" y="187"/>
                    </a:lnTo>
                    <a:lnTo>
                      <a:pt x="129" y="184"/>
                    </a:lnTo>
                    <a:lnTo>
                      <a:pt x="125" y="178"/>
                    </a:lnTo>
                    <a:lnTo>
                      <a:pt x="125" y="159"/>
                    </a:lnTo>
                    <a:lnTo>
                      <a:pt x="122" y="147"/>
                    </a:lnTo>
                    <a:lnTo>
                      <a:pt x="119" y="143"/>
                    </a:lnTo>
                    <a:lnTo>
                      <a:pt x="116" y="140"/>
                    </a:lnTo>
                    <a:lnTo>
                      <a:pt x="110" y="134"/>
                    </a:lnTo>
                    <a:lnTo>
                      <a:pt x="100" y="122"/>
                    </a:lnTo>
                    <a:lnTo>
                      <a:pt x="82" y="125"/>
                    </a:lnTo>
                    <a:lnTo>
                      <a:pt x="82" y="131"/>
                    </a:lnTo>
                    <a:lnTo>
                      <a:pt x="78" y="131"/>
                    </a:lnTo>
                    <a:lnTo>
                      <a:pt x="66" y="137"/>
                    </a:lnTo>
                    <a:lnTo>
                      <a:pt x="63" y="137"/>
                    </a:lnTo>
                    <a:lnTo>
                      <a:pt x="60" y="134"/>
                    </a:lnTo>
                    <a:lnTo>
                      <a:pt x="57" y="128"/>
                    </a:lnTo>
                    <a:lnTo>
                      <a:pt x="53" y="128"/>
                    </a:lnTo>
                    <a:lnTo>
                      <a:pt x="41" y="131"/>
                    </a:lnTo>
                    <a:lnTo>
                      <a:pt x="35" y="137"/>
                    </a:lnTo>
                    <a:lnTo>
                      <a:pt x="28" y="140"/>
                    </a:lnTo>
                    <a:lnTo>
                      <a:pt x="25" y="143"/>
                    </a:lnTo>
                    <a:lnTo>
                      <a:pt x="22" y="147"/>
                    </a:lnTo>
                    <a:lnTo>
                      <a:pt x="22" y="143"/>
                    </a:lnTo>
                    <a:lnTo>
                      <a:pt x="19" y="137"/>
                    </a:lnTo>
                    <a:lnTo>
                      <a:pt x="28" y="103"/>
                    </a:lnTo>
                    <a:lnTo>
                      <a:pt x="25" y="97"/>
                    </a:lnTo>
                    <a:lnTo>
                      <a:pt x="28" y="87"/>
                    </a:lnTo>
                    <a:lnTo>
                      <a:pt x="25" y="84"/>
                    </a:lnTo>
                    <a:lnTo>
                      <a:pt x="13" y="84"/>
                    </a:lnTo>
                    <a:lnTo>
                      <a:pt x="10" y="84"/>
                    </a:lnTo>
                    <a:lnTo>
                      <a:pt x="10" y="65"/>
                    </a:lnTo>
                    <a:lnTo>
                      <a:pt x="3" y="59"/>
                    </a:lnTo>
                    <a:lnTo>
                      <a:pt x="0" y="59"/>
                    </a:lnTo>
                    <a:lnTo>
                      <a:pt x="0" y="53"/>
                    </a:lnTo>
                    <a:lnTo>
                      <a:pt x="3" y="50"/>
                    </a:lnTo>
                    <a:lnTo>
                      <a:pt x="7" y="50"/>
                    </a:lnTo>
                    <a:lnTo>
                      <a:pt x="13" y="46"/>
                    </a:lnTo>
                    <a:lnTo>
                      <a:pt x="10" y="40"/>
                    </a:lnTo>
                    <a:lnTo>
                      <a:pt x="25" y="31"/>
                    </a:lnTo>
                    <a:lnTo>
                      <a:pt x="25" y="28"/>
                    </a:lnTo>
                    <a:lnTo>
                      <a:pt x="28" y="25"/>
                    </a:lnTo>
                    <a:lnTo>
                      <a:pt x="32" y="37"/>
                    </a:lnTo>
                    <a:lnTo>
                      <a:pt x="41" y="37"/>
                    </a:lnTo>
                    <a:lnTo>
                      <a:pt x="44" y="34"/>
                    </a:lnTo>
                    <a:lnTo>
                      <a:pt x="44" y="28"/>
                    </a:lnTo>
                    <a:lnTo>
                      <a:pt x="41" y="18"/>
                    </a:lnTo>
                    <a:lnTo>
                      <a:pt x="41" y="3"/>
                    </a:lnTo>
                    <a:lnTo>
                      <a:pt x="44" y="0"/>
                    </a:lnTo>
                    <a:lnTo>
                      <a:pt x="53" y="0"/>
                    </a:lnTo>
                    <a:lnTo>
                      <a:pt x="5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6" name="Freeform 675">
                <a:extLst>
                  <a:ext uri="{FF2B5EF4-FFF2-40B4-BE49-F238E27FC236}">
                    <a16:creationId xmlns:a16="http://schemas.microsoft.com/office/drawing/2014/main" id="{F3B85E42-A0A7-43AC-B0E5-73DD58FE9A60}"/>
                  </a:ext>
                </a:extLst>
              </p:cNvPr>
              <p:cNvSpPr>
                <a:spLocks/>
              </p:cNvSpPr>
              <p:nvPr/>
            </p:nvSpPr>
            <p:spPr bwMode="auto">
              <a:xfrm>
                <a:off x="2955" y="1880"/>
                <a:ext cx="204" cy="250"/>
              </a:xfrm>
              <a:custGeom>
                <a:avLst/>
                <a:gdLst>
                  <a:gd name="T0" fmla="*/ 75 w 204"/>
                  <a:gd name="T1" fmla="*/ 31 h 250"/>
                  <a:gd name="T2" fmla="*/ 75 w 204"/>
                  <a:gd name="T3" fmla="*/ 40 h 250"/>
                  <a:gd name="T4" fmla="*/ 94 w 204"/>
                  <a:gd name="T5" fmla="*/ 50 h 250"/>
                  <a:gd name="T6" fmla="*/ 113 w 204"/>
                  <a:gd name="T7" fmla="*/ 50 h 250"/>
                  <a:gd name="T8" fmla="*/ 119 w 204"/>
                  <a:gd name="T9" fmla="*/ 62 h 250"/>
                  <a:gd name="T10" fmla="*/ 125 w 204"/>
                  <a:gd name="T11" fmla="*/ 68 h 250"/>
                  <a:gd name="T12" fmla="*/ 129 w 204"/>
                  <a:gd name="T13" fmla="*/ 78 h 250"/>
                  <a:gd name="T14" fmla="*/ 113 w 204"/>
                  <a:gd name="T15" fmla="*/ 84 h 250"/>
                  <a:gd name="T16" fmla="*/ 107 w 204"/>
                  <a:gd name="T17" fmla="*/ 87 h 250"/>
                  <a:gd name="T18" fmla="*/ 107 w 204"/>
                  <a:gd name="T19" fmla="*/ 97 h 250"/>
                  <a:gd name="T20" fmla="*/ 138 w 204"/>
                  <a:gd name="T21" fmla="*/ 122 h 250"/>
                  <a:gd name="T22" fmla="*/ 150 w 204"/>
                  <a:gd name="T23" fmla="*/ 137 h 250"/>
                  <a:gd name="T24" fmla="*/ 163 w 204"/>
                  <a:gd name="T25" fmla="*/ 150 h 250"/>
                  <a:gd name="T26" fmla="*/ 175 w 204"/>
                  <a:gd name="T27" fmla="*/ 168 h 250"/>
                  <a:gd name="T28" fmla="*/ 175 w 204"/>
                  <a:gd name="T29" fmla="*/ 168 h 250"/>
                  <a:gd name="T30" fmla="*/ 182 w 204"/>
                  <a:gd name="T31" fmla="*/ 175 h 250"/>
                  <a:gd name="T32" fmla="*/ 204 w 204"/>
                  <a:gd name="T33" fmla="*/ 209 h 250"/>
                  <a:gd name="T34" fmla="*/ 200 w 204"/>
                  <a:gd name="T35" fmla="*/ 231 h 250"/>
                  <a:gd name="T36" fmla="*/ 191 w 204"/>
                  <a:gd name="T37" fmla="*/ 240 h 250"/>
                  <a:gd name="T38" fmla="*/ 182 w 204"/>
                  <a:gd name="T39" fmla="*/ 234 h 250"/>
                  <a:gd name="T40" fmla="*/ 166 w 204"/>
                  <a:gd name="T41" fmla="*/ 240 h 250"/>
                  <a:gd name="T42" fmla="*/ 160 w 204"/>
                  <a:gd name="T43" fmla="*/ 250 h 250"/>
                  <a:gd name="T44" fmla="*/ 141 w 204"/>
                  <a:gd name="T45" fmla="*/ 244 h 250"/>
                  <a:gd name="T46" fmla="*/ 144 w 204"/>
                  <a:gd name="T47" fmla="*/ 240 h 250"/>
                  <a:gd name="T48" fmla="*/ 147 w 204"/>
                  <a:gd name="T49" fmla="*/ 212 h 250"/>
                  <a:gd name="T50" fmla="*/ 147 w 204"/>
                  <a:gd name="T51" fmla="*/ 203 h 250"/>
                  <a:gd name="T52" fmla="*/ 144 w 204"/>
                  <a:gd name="T53" fmla="*/ 197 h 250"/>
                  <a:gd name="T54" fmla="*/ 141 w 204"/>
                  <a:gd name="T55" fmla="*/ 190 h 250"/>
                  <a:gd name="T56" fmla="*/ 132 w 204"/>
                  <a:gd name="T57" fmla="*/ 187 h 250"/>
                  <a:gd name="T58" fmla="*/ 125 w 204"/>
                  <a:gd name="T59" fmla="*/ 178 h 250"/>
                  <a:gd name="T60" fmla="*/ 122 w 204"/>
                  <a:gd name="T61" fmla="*/ 147 h 250"/>
                  <a:gd name="T62" fmla="*/ 116 w 204"/>
                  <a:gd name="T63" fmla="*/ 140 h 250"/>
                  <a:gd name="T64" fmla="*/ 100 w 204"/>
                  <a:gd name="T65" fmla="*/ 122 h 250"/>
                  <a:gd name="T66" fmla="*/ 82 w 204"/>
                  <a:gd name="T67" fmla="*/ 131 h 250"/>
                  <a:gd name="T68" fmla="*/ 66 w 204"/>
                  <a:gd name="T69" fmla="*/ 137 h 250"/>
                  <a:gd name="T70" fmla="*/ 60 w 204"/>
                  <a:gd name="T71" fmla="*/ 134 h 250"/>
                  <a:gd name="T72" fmla="*/ 53 w 204"/>
                  <a:gd name="T73" fmla="*/ 128 h 250"/>
                  <a:gd name="T74" fmla="*/ 35 w 204"/>
                  <a:gd name="T75" fmla="*/ 137 h 250"/>
                  <a:gd name="T76" fmla="*/ 25 w 204"/>
                  <a:gd name="T77" fmla="*/ 143 h 250"/>
                  <a:gd name="T78" fmla="*/ 22 w 204"/>
                  <a:gd name="T79" fmla="*/ 143 h 250"/>
                  <a:gd name="T80" fmla="*/ 28 w 204"/>
                  <a:gd name="T81" fmla="*/ 103 h 250"/>
                  <a:gd name="T82" fmla="*/ 28 w 204"/>
                  <a:gd name="T83" fmla="*/ 87 h 250"/>
                  <a:gd name="T84" fmla="*/ 13 w 204"/>
                  <a:gd name="T85" fmla="*/ 84 h 250"/>
                  <a:gd name="T86" fmla="*/ 10 w 204"/>
                  <a:gd name="T87" fmla="*/ 65 h 250"/>
                  <a:gd name="T88" fmla="*/ 0 w 204"/>
                  <a:gd name="T89" fmla="*/ 59 h 250"/>
                  <a:gd name="T90" fmla="*/ 0 w 204"/>
                  <a:gd name="T91" fmla="*/ 53 h 250"/>
                  <a:gd name="T92" fmla="*/ 3 w 204"/>
                  <a:gd name="T93" fmla="*/ 50 h 250"/>
                  <a:gd name="T94" fmla="*/ 13 w 204"/>
                  <a:gd name="T95" fmla="*/ 46 h 250"/>
                  <a:gd name="T96" fmla="*/ 25 w 204"/>
                  <a:gd name="T97" fmla="*/ 31 h 250"/>
                  <a:gd name="T98" fmla="*/ 28 w 204"/>
                  <a:gd name="T99" fmla="*/ 25 h 250"/>
                  <a:gd name="T100" fmla="*/ 41 w 204"/>
                  <a:gd name="T101" fmla="*/ 37 h 250"/>
                  <a:gd name="T102" fmla="*/ 44 w 204"/>
                  <a:gd name="T103" fmla="*/ 28 h 250"/>
                  <a:gd name="T104" fmla="*/ 41 w 204"/>
                  <a:gd name="T105" fmla="*/ 3 h 250"/>
                  <a:gd name="T106" fmla="*/ 53 w 204"/>
                  <a:gd name="T107" fmla="*/ 0 h 2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4"/>
                  <a:gd name="T163" fmla="*/ 0 h 250"/>
                  <a:gd name="T164" fmla="*/ 204 w 204"/>
                  <a:gd name="T165" fmla="*/ 250 h 2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4" h="250">
                    <a:moveTo>
                      <a:pt x="53" y="3"/>
                    </a:moveTo>
                    <a:lnTo>
                      <a:pt x="75" y="31"/>
                    </a:lnTo>
                    <a:lnTo>
                      <a:pt x="75" y="37"/>
                    </a:lnTo>
                    <a:lnTo>
                      <a:pt x="75" y="40"/>
                    </a:lnTo>
                    <a:lnTo>
                      <a:pt x="85" y="50"/>
                    </a:lnTo>
                    <a:lnTo>
                      <a:pt x="94" y="50"/>
                    </a:lnTo>
                    <a:lnTo>
                      <a:pt x="103" y="46"/>
                    </a:lnTo>
                    <a:lnTo>
                      <a:pt x="113" y="50"/>
                    </a:lnTo>
                    <a:lnTo>
                      <a:pt x="119" y="59"/>
                    </a:lnTo>
                    <a:lnTo>
                      <a:pt x="119" y="62"/>
                    </a:lnTo>
                    <a:lnTo>
                      <a:pt x="125" y="65"/>
                    </a:lnTo>
                    <a:lnTo>
                      <a:pt x="125" y="68"/>
                    </a:lnTo>
                    <a:lnTo>
                      <a:pt x="129" y="72"/>
                    </a:lnTo>
                    <a:lnTo>
                      <a:pt x="129" y="78"/>
                    </a:lnTo>
                    <a:lnTo>
                      <a:pt x="122" y="84"/>
                    </a:lnTo>
                    <a:lnTo>
                      <a:pt x="113" y="84"/>
                    </a:lnTo>
                    <a:lnTo>
                      <a:pt x="110" y="84"/>
                    </a:lnTo>
                    <a:lnTo>
                      <a:pt x="107" y="87"/>
                    </a:lnTo>
                    <a:lnTo>
                      <a:pt x="103" y="93"/>
                    </a:lnTo>
                    <a:lnTo>
                      <a:pt x="107" y="97"/>
                    </a:lnTo>
                    <a:lnTo>
                      <a:pt x="138" y="115"/>
                    </a:lnTo>
                    <a:lnTo>
                      <a:pt x="138" y="122"/>
                    </a:lnTo>
                    <a:lnTo>
                      <a:pt x="150" y="134"/>
                    </a:lnTo>
                    <a:lnTo>
                      <a:pt x="150" y="137"/>
                    </a:lnTo>
                    <a:lnTo>
                      <a:pt x="160" y="147"/>
                    </a:lnTo>
                    <a:lnTo>
                      <a:pt x="163" y="150"/>
                    </a:lnTo>
                    <a:lnTo>
                      <a:pt x="172" y="156"/>
                    </a:lnTo>
                    <a:lnTo>
                      <a:pt x="175" y="168"/>
                    </a:lnTo>
                    <a:lnTo>
                      <a:pt x="179" y="175"/>
                    </a:lnTo>
                    <a:lnTo>
                      <a:pt x="182" y="175"/>
                    </a:lnTo>
                    <a:lnTo>
                      <a:pt x="194" y="184"/>
                    </a:lnTo>
                    <a:lnTo>
                      <a:pt x="204" y="209"/>
                    </a:lnTo>
                    <a:lnTo>
                      <a:pt x="204" y="231"/>
                    </a:lnTo>
                    <a:lnTo>
                      <a:pt x="200" y="231"/>
                    </a:lnTo>
                    <a:lnTo>
                      <a:pt x="197" y="237"/>
                    </a:lnTo>
                    <a:lnTo>
                      <a:pt x="191" y="240"/>
                    </a:lnTo>
                    <a:lnTo>
                      <a:pt x="188" y="240"/>
                    </a:lnTo>
                    <a:lnTo>
                      <a:pt x="182" y="234"/>
                    </a:lnTo>
                    <a:lnTo>
                      <a:pt x="179" y="234"/>
                    </a:lnTo>
                    <a:lnTo>
                      <a:pt x="166" y="240"/>
                    </a:lnTo>
                    <a:lnTo>
                      <a:pt x="163" y="250"/>
                    </a:lnTo>
                    <a:lnTo>
                      <a:pt x="160" y="250"/>
                    </a:lnTo>
                    <a:lnTo>
                      <a:pt x="144" y="247"/>
                    </a:lnTo>
                    <a:lnTo>
                      <a:pt x="141" y="244"/>
                    </a:lnTo>
                    <a:lnTo>
                      <a:pt x="141" y="240"/>
                    </a:lnTo>
                    <a:lnTo>
                      <a:pt x="144" y="240"/>
                    </a:lnTo>
                    <a:lnTo>
                      <a:pt x="147" y="234"/>
                    </a:lnTo>
                    <a:lnTo>
                      <a:pt x="147" y="212"/>
                    </a:lnTo>
                    <a:lnTo>
                      <a:pt x="147" y="209"/>
                    </a:lnTo>
                    <a:lnTo>
                      <a:pt x="147" y="203"/>
                    </a:lnTo>
                    <a:lnTo>
                      <a:pt x="147" y="200"/>
                    </a:lnTo>
                    <a:lnTo>
                      <a:pt x="144" y="197"/>
                    </a:lnTo>
                    <a:lnTo>
                      <a:pt x="141" y="193"/>
                    </a:lnTo>
                    <a:lnTo>
                      <a:pt x="141" y="190"/>
                    </a:lnTo>
                    <a:lnTo>
                      <a:pt x="135" y="190"/>
                    </a:lnTo>
                    <a:lnTo>
                      <a:pt x="132" y="187"/>
                    </a:lnTo>
                    <a:lnTo>
                      <a:pt x="129" y="184"/>
                    </a:lnTo>
                    <a:lnTo>
                      <a:pt x="125" y="178"/>
                    </a:lnTo>
                    <a:lnTo>
                      <a:pt x="125" y="159"/>
                    </a:lnTo>
                    <a:lnTo>
                      <a:pt x="122" y="147"/>
                    </a:lnTo>
                    <a:lnTo>
                      <a:pt x="119" y="143"/>
                    </a:lnTo>
                    <a:lnTo>
                      <a:pt x="116" y="140"/>
                    </a:lnTo>
                    <a:lnTo>
                      <a:pt x="110" y="134"/>
                    </a:lnTo>
                    <a:lnTo>
                      <a:pt x="100" y="122"/>
                    </a:lnTo>
                    <a:lnTo>
                      <a:pt x="82" y="125"/>
                    </a:lnTo>
                    <a:lnTo>
                      <a:pt x="82" y="131"/>
                    </a:lnTo>
                    <a:lnTo>
                      <a:pt x="78" y="131"/>
                    </a:lnTo>
                    <a:lnTo>
                      <a:pt x="66" y="137"/>
                    </a:lnTo>
                    <a:lnTo>
                      <a:pt x="63" y="137"/>
                    </a:lnTo>
                    <a:lnTo>
                      <a:pt x="60" y="134"/>
                    </a:lnTo>
                    <a:lnTo>
                      <a:pt x="57" y="128"/>
                    </a:lnTo>
                    <a:lnTo>
                      <a:pt x="53" y="128"/>
                    </a:lnTo>
                    <a:lnTo>
                      <a:pt x="41" y="131"/>
                    </a:lnTo>
                    <a:lnTo>
                      <a:pt x="35" y="137"/>
                    </a:lnTo>
                    <a:lnTo>
                      <a:pt x="28" y="140"/>
                    </a:lnTo>
                    <a:lnTo>
                      <a:pt x="25" y="143"/>
                    </a:lnTo>
                    <a:lnTo>
                      <a:pt x="22" y="147"/>
                    </a:lnTo>
                    <a:lnTo>
                      <a:pt x="22" y="143"/>
                    </a:lnTo>
                    <a:lnTo>
                      <a:pt x="19" y="137"/>
                    </a:lnTo>
                    <a:lnTo>
                      <a:pt x="28" y="103"/>
                    </a:lnTo>
                    <a:lnTo>
                      <a:pt x="25" y="97"/>
                    </a:lnTo>
                    <a:lnTo>
                      <a:pt x="28" y="87"/>
                    </a:lnTo>
                    <a:lnTo>
                      <a:pt x="25" y="84"/>
                    </a:lnTo>
                    <a:lnTo>
                      <a:pt x="13" y="84"/>
                    </a:lnTo>
                    <a:lnTo>
                      <a:pt x="10" y="84"/>
                    </a:lnTo>
                    <a:lnTo>
                      <a:pt x="10" y="65"/>
                    </a:lnTo>
                    <a:lnTo>
                      <a:pt x="3" y="59"/>
                    </a:lnTo>
                    <a:lnTo>
                      <a:pt x="0" y="59"/>
                    </a:lnTo>
                    <a:lnTo>
                      <a:pt x="0" y="53"/>
                    </a:lnTo>
                    <a:lnTo>
                      <a:pt x="3" y="50"/>
                    </a:lnTo>
                    <a:lnTo>
                      <a:pt x="7" y="50"/>
                    </a:lnTo>
                    <a:lnTo>
                      <a:pt x="13" y="46"/>
                    </a:lnTo>
                    <a:lnTo>
                      <a:pt x="10" y="40"/>
                    </a:lnTo>
                    <a:lnTo>
                      <a:pt x="25" y="31"/>
                    </a:lnTo>
                    <a:lnTo>
                      <a:pt x="25" y="28"/>
                    </a:lnTo>
                    <a:lnTo>
                      <a:pt x="28" y="25"/>
                    </a:lnTo>
                    <a:lnTo>
                      <a:pt x="32" y="37"/>
                    </a:lnTo>
                    <a:lnTo>
                      <a:pt x="41" y="37"/>
                    </a:lnTo>
                    <a:lnTo>
                      <a:pt x="44" y="34"/>
                    </a:lnTo>
                    <a:lnTo>
                      <a:pt x="44" y="28"/>
                    </a:lnTo>
                    <a:lnTo>
                      <a:pt x="41" y="18"/>
                    </a:lnTo>
                    <a:lnTo>
                      <a:pt x="41" y="3"/>
                    </a:lnTo>
                    <a:lnTo>
                      <a:pt x="44" y="0"/>
                    </a:lnTo>
                    <a:lnTo>
                      <a:pt x="53" y="0"/>
                    </a:lnTo>
                    <a:lnTo>
                      <a:pt x="53" y="3"/>
                    </a:lnTo>
                  </a:path>
                </a:pathLst>
              </a:custGeom>
              <a:solidFill>
                <a:srgbClr val="F4AE2B"/>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7" name="Freeform 676">
                <a:extLst>
                  <a:ext uri="{FF2B5EF4-FFF2-40B4-BE49-F238E27FC236}">
                    <a16:creationId xmlns:a16="http://schemas.microsoft.com/office/drawing/2014/main" id="{59F91869-05BC-4A2E-A0E1-CEEFC2512A55}"/>
                  </a:ext>
                </a:extLst>
              </p:cNvPr>
              <p:cNvSpPr>
                <a:spLocks/>
              </p:cNvSpPr>
              <p:nvPr/>
            </p:nvSpPr>
            <p:spPr bwMode="auto">
              <a:xfrm>
                <a:off x="3190" y="1948"/>
                <a:ext cx="69" cy="57"/>
              </a:xfrm>
              <a:custGeom>
                <a:avLst/>
                <a:gdLst>
                  <a:gd name="T0" fmla="*/ 276 w 22"/>
                  <a:gd name="T1" fmla="*/ 2508 h 18"/>
                  <a:gd name="T2" fmla="*/ 276 w 22"/>
                  <a:gd name="T3" fmla="*/ 3810 h 18"/>
                  <a:gd name="T4" fmla="*/ 866 w 22"/>
                  <a:gd name="T5" fmla="*/ 5114 h 18"/>
                  <a:gd name="T6" fmla="*/ 2123 w 22"/>
                  <a:gd name="T7" fmla="*/ 5434 h 18"/>
                  <a:gd name="T8" fmla="*/ 3670 w 22"/>
                  <a:gd name="T9" fmla="*/ 5716 h 18"/>
                  <a:gd name="T10" fmla="*/ 4259 w 22"/>
                  <a:gd name="T11" fmla="*/ 5434 h 18"/>
                  <a:gd name="T12" fmla="*/ 5125 w 22"/>
                  <a:gd name="T13" fmla="*/ 4411 h 18"/>
                  <a:gd name="T14" fmla="*/ 5429 w 22"/>
                  <a:gd name="T15" fmla="*/ 3208 h 18"/>
                  <a:gd name="T16" fmla="*/ 5802 w 22"/>
                  <a:gd name="T17" fmla="*/ 1906 h 18"/>
                  <a:gd name="T18" fmla="*/ 6110 w 22"/>
                  <a:gd name="T19" fmla="*/ 922 h 18"/>
                  <a:gd name="T20" fmla="*/ 5125 w 22"/>
                  <a:gd name="T21" fmla="*/ 922 h 18"/>
                  <a:gd name="T22" fmla="*/ 4535 w 22"/>
                  <a:gd name="T23" fmla="*/ 922 h 18"/>
                  <a:gd name="T24" fmla="*/ 3670 w 22"/>
                  <a:gd name="T25" fmla="*/ 922 h 18"/>
                  <a:gd name="T26" fmla="*/ 2123 w 22"/>
                  <a:gd name="T27" fmla="*/ 922 h 18"/>
                  <a:gd name="T28" fmla="*/ 2409 w 22"/>
                  <a:gd name="T29" fmla="*/ 1305 h 18"/>
                  <a:gd name="T30" fmla="*/ 1543 w 22"/>
                  <a:gd name="T31" fmla="*/ 922 h 18"/>
                  <a:gd name="T32" fmla="*/ 1850 w 22"/>
                  <a:gd name="T33" fmla="*/ 1625 h 18"/>
                  <a:gd name="T34" fmla="*/ 276 w 22"/>
                  <a:gd name="T35" fmla="*/ 2508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18"/>
                  <a:gd name="T56" fmla="*/ 22 w 22"/>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18">
                    <a:moveTo>
                      <a:pt x="1" y="8"/>
                    </a:moveTo>
                    <a:cubicBezTo>
                      <a:pt x="0" y="9"/>
                      <a:pt x="1" y="11"/>
                      <a:pt x="1" y="12"/>
                    </a:cubicBezTo>
                    <a:cubicBezTo>
                      <a:pt x="2" y="13"/>
                      <a:pt x="2" y="15"/>
                      <a:pt x="3" y="16"/>
                    </a:cubicBezTo>
                    <a:cubicBezTo>
                      <a:pt x="4" y="17"/>
                      <a:pt x="6" y="17"/>
                      <a:pt x="7" y="17"/>
                    </a:cubicBezTo>
                    <a:cubicBezTo>
                      <a:pt x="8" y="18"/>
                      <a:pt x="10" y="18"/>
                      <a:pt x="12" y="18"/>
                    </a:cubicBezTo>
                    <a:cubicBezTo>
                      <a:pt x="11" y="17"/>
                      <a:pt x="14" y="16"/>
                      <a:pt x="14" y="17"/>
                    </a:cubicBezTo>
                    <a:cubicBezTo>
                      <a:pt x="14" y="16"/>
                      <a:pt x="17" y="14"/>
                      <a:pt x="17" y="14"/>
                    </a:cubicBezTo>
                    <a:cubicBezTo>
                      <a:pt x="18" y="13"/>
                      <a:pt x="19" y="10"/>
                      <a:pt x="18" y="10"/>
                    </a:cubicBezTo>
                    <a:cubicBezTo>
                      <a:pt x="19" y="9"/>
                      <a:pt x="20" y="7"/>
                      <a:pt x="19" y="6"/>
                    </a:cubicBezTo>
                    <a:cubicBezTo>
                      <a:pt x="22" y="7"/>
                      <a:pt x="20" y="3"/>
                      <a:pt x="20" y="3"/>
                    </a:cubicBezTo>
                    <a:cubicBezTo>
                      <a:pt x="19" y="1"/>
                      <a:pt x="15" y="0"/>
                      <a:pt x="17" y="3"/>
                    </a:cubicBezTo>
                    <a:cubicBezTo>
                      <a:pt x="17" y="2"/>
                      <a:pt x="14" y="1"/>
                      <a:pt x="15" y="3"/>
                    </a:cubicBezTo>
                    <a:cubicBezTo>
                      <a:pt x="15" y="1"/>
                      <a:pt x="12" y="2"/>
                      <a:pt x="12" y="3"/>
                    </a:cubicBezTo>
                    <a:cubicBezTo>
                      <a:pt x="11" y="2"/>
                      <a:pt x="8" y="2"/>
                      <a:pt x="7" y="3"/>
                    </a:cubicBezTo>
                    <a:cubicBezTo>
                      <a:pt x="8" y="3"/>
                      <a:pt x="8" y="3"/>
                      <a:pt x="8" y="4"/>
                    </a:cubicBezTo>
                    <a:cubicBezTo>
                      <a:pt x="7" y="4"/>
                      <a:pt x="6" y="3"/>
                      <a:pt x="5" y="3"/>
                    </a:cubicBezTo>
                    <a:cubicBezTo>
                      <a:pt x="4" y="3"/>
                      <a:pt x="5" y="5"/>
                      <a:pt x="6" y="5"/>
                    </a:cubicBezTo>
                    <a:cubicBezTo>
                      <a:pt x="4" y="5"/>
                      <a:pt x="2" y="7"/>
                      <a:pt x="1"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8" name="Freeform 677">
                <a:extLst>
                  <a:ext uri="{FF2B5EF4-FFF2-40B4-BE49-F238E27FC236}">
                    <a16:creationId xmlns:a16="http://schemas.microsoft.com/office/drawing/2014/main" id="{CF12DA56-E8C7-455E-B3D5-32D170054FA0}"/>
                  </a:ext>
                </a:extLst>
              </p:cNvPr>
              <p:cNvSpPr>
                <a:spLocks/>
              </p:cNvSpPr>
              <p:nvPr/>
            </p:nvSpPr>
            <p:spPr bwMode="auto">
              <a:xfrm>
                <a:off x="3190" y="1948"/>
                <a:ext cx="69" cy="57"/>
              </a:xfrm>
              <a:custGeom>
                <a:avLst/>
                <a:gdLst>
                  <a:gd name="T0" fmla="*/ 276 w 22"/>
                  <a:gd name="T1" fmla="*/ 2508 h 18"/>
                  <a:gd name="T2" fmla="*/ 276 w 22"/>
                  <a:gd name="T3" fmla="*/ 3810 h 18"/>
                  <a:gd name="T4" fmla="*/ 866 w 22"/>
                  <a:gd name="T5" fmla="*/ 5114 h 18"/>
                  <a:gd name="T6" fmla="*/ 2123 w 22"/>
                  <a:gd name="T7" fmla="*/ 5434 h 18"/>
                  <a:gd name="T8" fmla="*/ 3670 w 22"/>
                  <a:gd name="T9" fmla="*/ 5716 h 18"/>
                  <a:gd name="T10" fmla="*/ 4259 w 22"/>
                  <a:gd name="T11" fmla="*/ 5434 h 18"/>
                  <a:gd name="T12" fmla="*/ 5125 w 22"/>
                  <a:gd name="T13" fmla="*/ 4411 h 18"/>
                  <a:gd name="T14" fmla="*/ 5429 w 22"/>
                  <a:gd name="T15" fmla="*/ 3208 h 18"/>
                  <a:gd name="T16" fmla="*/ 5802 w 22"/>
                  <a:gd name="T17" fmla="*/ 1906 h 18"/>
                  <a:gd name="T18" fmla="*/ 6110 w 22"/>
                  <a:gd name="T19" fmla="*/ 922 h 18"/>
                  <a:gd name="T20" fmla="*/ 5125 w 22"/>
                  <a:gd name="T21" fmla="*/ 922 h 18"/>
                  <a:gd name="T22" fmla="*/ 4535 w 22"/>
                  <a:gd name="T23" fmla="*/ 922 h 18"/>
                  <a:gd name="T24" fmla="*/ 3670 w 22"/>
                  <a:gd name="T25" fmla="*/ 922 h 18"/>
                  <a:gd name="T26" fmla="*/ 2123 w 22"/>
                  <a:gd name="T27" fmla="*/ 922 h 18"/>
                  <a:gd name="T28" fmla="*/ 2409 w 22"/>
                  <a:gd name="T29" fmla="*/ 1305 h 18"/>
                  <a:gd name="T30" fmla="*/ 1543 w 22"/>
                  <a:gd name="T31" fmla="*/ 922 h 18"/>
                  <a:gd name="T32" fmla="*/ 1850 w 22"/>
                  <a:gd name="T33" fmla="*/ 1625 h 18"/>
                  <a:gd name="T34" fmla="*/ 276 w 22"/>
                  <a:gd name="T35" fmla="*/ 2508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18"/>
                  <a:gd name="T56" fmla="*/ 22 w 22"/>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18">
                    <a:moveTo>
                      <a:pt x="1" y="8"/>
                    </a:moveTo>
                    <a:cubicBezTo>
                      <a:pt x="0" y="9"/>
                      <a:pt x="1" y="11"/>
                      <a:pt x="1" y="12"/>
                    </a:cubicBezTo>
                    <a:cubicBezTo>
                      <a:pt x="2" y="13"/>
                      <a:pt x="2" y="15"/>
                      <a:pt x="3" y="16"/>
                    </a:cubicBezTo>
                    <a:cubicBezTo>
                      <a:pt x="4" y="17"/>
                      <a:pt x="6" y="17"/>
                      <a:pt x="7" y="17"/>
                    </a:cubicBezTo>
                    <a:cubicBezTo>
                      <a:pt x="8" y="18"/>
                      <a:pt x="10" y="18"/>
                      <a:pt x="12" y="18"/>
                    </a:cubicBezTo>
                    <a:cubicBezTo>
                      <a:pt x="11" y="17"/>
                      <a:pt x="14" y="16"/>
                      <a:pt x="14" y="17"/>
                    </a:cubicBezTo>
                    <a:cubicBezTo>
                      <a:pt x="14" y="16"/>
                      <a:pt x="17" y="14"/>
                      <a:pt x="17" y="14"/>
                    </a:cubicBezTo>
                    <a:cubicBezTo>
                      <a:pt x="18" y="13"/>
                      <a:pt x="19" y="10"/>
                      <a:pt x="18" y="10"/>
                    </a:cubicBezTo>
                    <a:cubicBezTo>
                      <a:pt x="19" y="9"/>
                      <a:pt x="20" y="7"/>
                      <a:pt x="19" y="6"/>
                    </a:cubicBezTo>
                    <a:cubicBezTo>
                      <a:pt x="22" y="7"/>
                      <a:pt x="20" y="3"/>
                      <a:pt x="20" y="3"/>
                    </a:cubicBezTo>
                    <a:cubicBezTo>
                      <a:pt x="19" y="1"/>
                      <a:pt x="15" y="0"/>
                      <a:pt x="17" y="3"/>
                    </a:cubicBezTo>
                    <a:cubicBezTo>
                      <a:pt x="17" y="2"/>
                      <a:pt x="14" y="1"/>
                      <a:pt x="15" y="3"/>
                    </a:cubicBezTo>
                    <a:cubicBezTo>
                      <a:pt x="15" y="1"/>
                      <a:pt x="12" y="2"/>
                      <a:pt x="12" y="3"/>
                    </a:cubicBezTo>
                    <a:cubicBezTo>
                      <a:pt x="11" y="2"/>
                      <a:pt x="8" y="2"/>
                      <a:pt x="7" y="3"/>
                    </a:cubicBezTo>
                    <a:cubicBezTo>
                      <a:pt x="8" y="3"/>
                      <a:pt x="8" y="3"/>
                      <a:pt x="8" y="4"/>
                    </a:cubicBezTo>
                    <a:cubicBezTo>
                      <a:pt x="7" y="4"/>
                      <a:pt x="6" y="3"/>
                      <a:pt x="5" y="3"/>
                    </a:cubicBezTo>
                    <a:cubicBezTo>
                      <a:pt x="4" y="3"/>
                      <a:pt x="5" y="5"/>
                      <a:pt x="6" y="5"/>
                    </a:cubicBezTo>
                    <a:cubicBezTo>
                      <a:pt x="4" y="5"/>
                      <a:pt x="2" y="7"/>
                      <a:pt x="1"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9" name="Freeform 678">
                <a:extLst>
                  <a:ext uri="{FF2B5EF4-FFF2-40B4-BE49-F238E27FC236}">
                    <a16:creationId xmlns:a16="http://schemas.microsoft.com/office/drawing/2014/main" id="{F1D89248-E298-4C19-862E-952D11FAF49F}"/>
                  </a:ext>
                </a:extLst>
              </p:cNvPr>
              <p:cNvSpPr>
                <a:spLocks/>
              </p:cNvSpPr>
              <p:nvPr/>
            </p:nvSpPr>
            <p:spPr bwMode="auto">
              <a:xfrm>
                <a:off x="2802" y="2364"/>
                <a:ext cx="325" cy="329"/>
              </a:xfrm>
              <a:custGeom>
                <a:avLst/>
                <a:gdLst>
                  <a:gd name="T0" fmla="*/ 6591 w 104"/>
                  <a:gd name="T1" fmla="*/ 1542 h 105"/>
                  <a:gd name="T2" fmla="*/ 4481 w 104"/>
                  <a:gd name="T3" fmla="*/ 1256 h 105"/>
                  <a:gd name="T4" fmla="*/ 1525 w 104"/>
                  <a:gd name="T5" fmla="*/ 276 h 105"/>
                  <a:gd name="T6" fmla="*/ 5616 w 104"/>
                  <a:gd name="T7" fmla="*/ 5380 h 105"/>
                  <a:gd name="T8" fmla="*/ 7725 w 104"/>
                  <a:gd name="T9" fmla="*/ 7511 h 105"/>
                  <a:gd name="T10" fmla="*/ 9550 w 104"/>
                  <a:gd name="T11" fmla="*/ 9632 h 105"/>
                  <a:gd name="T12" fmla="*/ 11044 w 104"/>
                  <a:gd name="T13" fmla="*/ 10888 h 105"/>
                  <a:gd name="T14" fmla="*/ 11934 w 104"/>
                  <a:gd name="T15" fmla="*/ 13010 h 105"/>
                  <a:gd name="T16" fmla="*/ 13153 w 104"/>
                  <a:gd name="T17" fmla="*/ 15140 h 105"/>
                  <a:gd name="T18" fmla="*/ 15841 w 104"/>
                  <a:gd name="T19" fmla="*/ 18399 h 105"/>
                  <a:gd name="T20" fmla="*/ 16113 w 104"/>
                  <a:gd name="T21" fmla="*/ 19380 h 105"/>
                  <a:gd name="T22" fmla="*/ 17275 w 104"/>
                  <a:gd name="T23" fmla="*/ 22366 h 105"/>
                  <a:gd name="T24" fmla="*/ 19072 w 104"/>
                  <a:gd name="T25" fmla="*/ 24487 h 105"/>
                  <a:gd name="T26" fmla="*/ 21181 w 104"/>
                  <a:gd name="T27" fmla="*/ 26605 h 105"/>
                  <a:gd name="T28" fmla="*/ 24141 w 104"/>
                  <a:gd name="T29" fmla="*/ 28736 h 105"/>
                  <a:gd name="T30" fmla="*/ 25363 w 104"/>
                  <a:gd name="T31" fmla="*/ 30180 h 105"/>
                  <a:gd name="T32" fmla="*/ 25938 w 104"/>
                  <a:gd name="T33" fmla="*/ 30857 h 105"/>
                  <a:gd name="T34" fmla="*/ 26525 w 104"/>
                  <a:gd name="T35" fmla="*/ 30456 h 105"/>
                  <a:gd name="T36" fmla="*/ 28622 w 104"/>
                  <a:gd name="T37" fmla="*/ 30180 h 105"/>
                  <a:gd name="T38" fmla="*/ 30156 w 104"/>
                  <a:gd name="T39" fmla="*/ 30180 h 105"/>
                  <a:gd name="T40" fmla="*/ 30431 w 104"/>
                  <a:gd name="T41" fmla="*/ 27470 h 105"/>
                  <a:gd name="T42" fmla="*/ 30431 w 104"/>
                  <a:gd name="T43" fmla="*/ 25624 h 105"/>
                  <a:gd name="T44" fmla="*/ 30703 w 104"/>
                  <a:gd name="T45" fmla="*/ 24487 h 105"/>
                  <a:gd name="T46" fmla="*/ 30431 w 104"/>
                  <a:gd name="T47" fmla="*/ 23227 h 105"/>
                  <a:gd name="T48" fmla="*/ 28047 w 104"/>
                  <a:gd name="T49" fmla="*/ 21777 h 105"/>
                  <a:gd name="T50" fmla="*/ 26797 w 104"/>
                  <a:gd name="T51" fmla="*/ 22638 h 105"/>
                  <a:gd name="T52" fmla="*/ 27744 w 104"/>
                  <a:gd name="T53" fmla="*/ 21100 h 105"/>
                  <a:gd name="T54" fmla="*/ 26797 w 104"/>
                  <a:gd name="T55" fmla="*/ 20244 h 105"/>
                  <a:gd name="T56" fmla="*/ 25088 w 104"/>
                  <a:gd name="T57" fmla="*/ 18123 h 105"/>
                  <a:gd name="T58" fmla="*/ 23838 w 104"/>
                  <a:gd name="T59" fmla="*/ 16582 h 105"/>
                  <a:gd name="T60" fmla="*/ 23566 w 104"/>
                  <a:gd name="T61" fmla="*/ 16306 h 105"/>
                  <a:gd name="T62" fmla="*/ 23566 w 104"/>
                  <a:gd name="T63" fmla="*/ 15993 h 105"/>
                  <a:gd name="T64" fmla="*/ 25088 w 104"/>
                  <a:gd name="T65" fmla="*/ 15413 h 105"/>
                  <a:gd name="T66" fmla="*/ 22978 w 104"/>
                  <a:gd name="T67" fmla="*/ 14460 h 105"/>
                  <a:gd name="T68" fmla="*/ 22031 w 104"/>
                  <a:gd name="T69" fmla="*/ 13599 h 105"/>
                  <a:gd name="T70" fmla="*/ 20878 w 104"/>
                  <a:gd name="T71" fmla="*/ 13010 h 105"/>
                  <a:gd name="T72" fmla="*/ 19347 w 104"/>
                  <a:gd name="T73" fmla="*/ 10888 h 105"/>
                  <a:gd name="T74" fmla="*/ 17822 w 104"/>
                  <a:gd name="T75" fmla="*/ 9936 h 105"/>
                  <a:gd name="T76" fmla="*/ 17275 w 104"/>
                  <a:gd name="T77" fmla="*/ 10613 h 105"/>
                  <a:gd name="T78" fmla="*/ 15841 w 104"/>
                  <a:gd name="T79" fmla="*/ 9356 h 105"/>
                  <a:gd name="T80" fmla="*/ 14894 w 104"/>
                  <a:gd name="T81" fmla="*/ 8491 h 105"/>
                  <a:gd name="T82" fmla="*/ 14316 w 104"/>
                  <a:gd name="T83" fmla="*/ 7511 h 105"/>
                  <a:gd name="T84" fmla="*/ 11934 w 104"/>
                  <a:gd name="T85" fmla="*/ 5380 h 105"/>
                  <a:gd name="T86" fmla="*/ 10772 w 104"/>
                  <a:gd name="T87" fmla="*/ 4832 h 105"/>
                  <a:gd name="T88" fmla="*/ 9550 w 104"/>
                  <a:gd name="T89" fmla="*/ 3290 h 105"/>
                  <a:gd name="T90" fmla="*/ 7450 w 104"/>
                  <a:gd name="T91" fmla="*/ 1256 h 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4"/>
                  <a:gd name="T139" fmla="*/ 0 h 105"/>
                  <a:gd name="T140" fmla="*/ 104 w 104"/>
                  <a:gd name="T141" fmla="*/ 105 h 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4" h="105">
                    <a:moveTo>
                      <a:pt x="25" y="4"/>
                    </a:moveTo>
                    <a:cubicBezTo>
                      <a:pt x="24" y="4"/>
                      <a:pt x="23" y="5"/>
                      <a:pt x="22" y="5"/>
                    </a:cubicBezTo>
                    <a:cubicBezTo>
                      <a:pt x="22" y="5"/>
                      <a:pt x="21" y="4"/>
                      <a:pt x="20" y="4"/>
                    </a:cubicBezTo>
                    <a:cubicBezTo>
                      <a:pt x="19" y="4"/>
                      <a:pt x="17" y="5"/>
                      <a:pt x="15" y="4"/>
                    </a:cubicBezTo>
                    <a:cubicBezTo>
                      <a:pt x="13" y="4"/>
                      <a:pt x="12" y="4"/>
                      <a:pt x="11" y="2"/>
                    </a:cubicBezTo>
                    <a:cubicBezTo>
                      <a:pt x="10" y="1"/>
                      <a:pt x="7" y="0"/>
                      <a:pt x="5" y="1"/>
                    </a:cubicBezTo>
                    <a:cubicBezTo>
                      <a:pt x="0" y="4"/>
                      <a:pt x="13" y="14"/>
                      <a:pt x="16" y="16"/>
                    </a:cubicBezTo>
                    <a:cubicBezTo>
                      <a:pt x="16" y="17"/>
                      <a:pt x="18" y="17"/>
                      <a:pt x="19" y="18"/>
                    </a:cubicBezTo>
                    <a:cubicBezTo>
                      <a:pt x="21" y="18"/>
                      <a:pt x="22" y="20"/>
                      <a:pt x="22" y="21"/>
                    </a:cubicBezTo>
                    <a:cubicBezTo>
                      <a:pt x="23" y="22"/>
                      <a:pt x="25" y="25"/>
                      <a:pt x="26" y="25"/>
                    </a:cubicBezTo>
                    <a:cubicBezTo>
                      <a:pt x="28" y="26"/>
                      <a:pt x="27" y="28"/>
                      <a:pt x="28" y="30"/>
                    </a:cubicBezTo>
                    <a:cubicBezTo>
                      <a:pt x="28" y="31"/>
                      <a:pt x="30" y="31"/>
                      <a:pt x="32" y="32"/>
                    </a:cubicBezTo>
                    <a:cubicBezTo>
                      <a:pt x="33" y="32"/>
                      <a:pt x="33" y="33"/>
                      <a:pt x="34" y="33"/>
                    </a:cubicBezTo>
                    <a:cubicBezTo>
                      <a:pt x="35" y="34"/>
                      <a:pt x="36" y="35"/>
                      <a:pt x="37" y="36"/>
                    </a:cubicBezTo>
                    <a:cubicBezTo>
                      <a:pt x="39" y="37"/>
                      <a:pt x="37" y="37"/>
                      <a:pt x="38" y="38"/>
                    </a:cubicBezTo>
                    <a:cubicBezTo>
                      <a:pt x="38" y="40"/>
                      <a:pt x="39" y="41"/>
                      <a:pt x="40" y="43"/>
                    </a:cubicBezTo>
                    <a:cubicBezTo>
                      <a:pt x="40" y="44"/>
                      <a:pt x="41" y="46"/>
                      <a:pt x="41" y="48"/>
                    </a:cubicBezTo>
                    <a:cubicBezTo>
                      <a:pt x="41" y="50"/>
                      <a:pt x="43" y="49"/>
                      <a:pt x="44" y="50"/>
                    </a:cubicBezTo>
                    <a:cubicBezTo>
                      <a:pt x="45" y="51"/>
                      <a:pt x="47" y="51"/>
                      <a:pt x="47" y="53"/>
                    </a:cubicBezTo>
                    <a:cubicBezTo>
                      <a:pt x="48" y="56"/>
                      <a:pt x="52" y="58"/>
                      <a:pt x="53" y="61"/>
                    </a:cubicBezTo>
                    <a:cubicBezTo>
                      <a:pt x="53" y="61"/>
                      <a:pt x="52" y="61"/>
                      <a:pt x="53" y="62"/>
                    </a:cubicBezTo>
                    <a:cubicBezTo>
                      <a:pt x="53" y="62"/>
                      <a:pt x="54" y="63"/>
                      <a:pt x="54" y="64"/>
                    </a:cubicBezTo>
                    <a:cubicBezTo>
                      <a:pt x="55" y="65"/>
                      <a:pt x="57" y="67"/>
                      <a:pt x="57" y="69"/>
                    </a:cubicBezTo>
                    <a:cubicBezTo>
                      <a:pt x="57" y="71"/>
                      <a:pt x="57" y="72"/>
                      <a:pt x="58" y="74"/>
                    </a:cubicBezTo>
                    <a:cubicBezTo>
                      <a:pt x="59" y="75"/>
                      <a:pt x="61" y="76"/>
                      <a:pt x="61" y="77"/>
                    </a:cubicBezTo>
                    <a:cubicBezTo>
                      <a:pt x="62" y="78"/>
                      <a:pt x="63" y="80"/>
                      <a:pt x="64" y="81"/>
                    </a:cubicBezTo>
                    <a:cubicBezTo>
                      <a:pt x="66" y="82"/>
                      <a:pt x="68" y="83"/>
                      <a:pt x="69" y="85"/>
                    </a:cubicBezTo>
                    <a:cubicBezTo>
                      <a:pt x="70" y="86"/>
                      <a:pt x="70" y="87"/>
                      <a:pt x="71" y="88"/>
                    </a:cubicBezTo>
                    <a:cubicBezTo>
                      <a:pt x="73" y="90"/>
                      <a:pt x="74" y="91"/>
                      <a:pt x="76" y="92"/>
                    </a:cubicBezTo>
                    <a:cubicBezTo>
                      <a:pt x="78" y="93"/>
                      <a:pt x="79" y="94"/>
                      <a:pt x="81" y="95"/>
                    </a:cubicBezTo>
                    <a:cubicBezTo>
                      <a:pt x="82" y="96"/>
                      <a:pt x="83" y="97"/>
                      <a:pt x="83" y="98"/>
                    </a:cubicBezTo>
                    <a:cubicBezTo>
                      <a:pt x="84" y="99"/>
                      <a:pt x="84" y="99"/>
                      <a:pt x="85" y="100"/>
                    </a:cubicBezTo>
                    <a:cubicBezTo>
                      <a:pt x="86" y="100"/>
                      <a:pt x="86" y="101"/>
                      <a:pt x="87" y="101"/>
                    </a:cubicBezTo>
                    <a:cubicBezTo>
                      <a:pt x="87" y="101"/>
                      <a:pt x="87" y="102"/>
                      <a:pt x="87" y="102"/>
                    </a:cubicBezTo>
                    <a:cubicBezTo>
                      <a:pt x="87" y="102"/>
                      <a:pt x="90" y="105"/>
                      <a:pt x="90" y="104"/>
                    </a:cubicBezTo>
                    <a:cubicBezTo>
                      <a:pt x="90" y="103"/>
                      <a:pt x="89" y="102"/>
                      <a:pt x="89" y="101"/>
                    </a:cubicBezTo>
                    <a:cubicBezTo>
                      <a:pt x="89" y="100"/>
                      <a:pt x="91" y="101"/>
                      <a:pt x="92" y="102"/>
                    </a:cubicBezTo>
                    <a:cubicBezTo>
                      <a:pt x="94" y="103"/>
                      <a:pt x="96" y="103"/>
                      <a:pt x="96" y="100"/>
                    </a:cubicBezTo>
                    <a:cubicBezTo>
                      <a:pt x="97" y="101"/>
                      <a:pt x="98" y="103"/>
                      <a:pt x="100" y="103"/>
                    </a:cubicBezTo>
                    <a:cubicBezTo>
                      <a:pt x="101" y="104"/>
                      <a:pt x="101" y="101"/>
                      <a:pt x="101" y="100"/>
                    </a:cubicBezTo>
                    <a:cubicBezTo>
                      <a:pt x="101" y="98"/>
                      <a:pt x="101" y="96"/>
                      <a:pt x="101" y="94"/>
                    </a:cubicBezTo>
                    <a:cubicBezTo>
                      <a:pt x="101" y="93"/>
                      <a:pt x="102" y="92"/>
                      <a:pt x="102" y="91"/>
                    </a:cubicBezTo>
                    <a:cubicBezTo>
                      <a:pt x="101" y="90"/>
                      <a:pt x="101" y="90"/>
                      <a:pt x="101" y="89"/>
                    </a:cubicBezTo>
                    <a:cubicBezTo>
                      <a:pt x="101" y="88"/>
                      <a:pt x="102" y="86"/>
                      <a:pt x="102" y="85"/>
                    </a:cubicBezTo>
                    <a:cubicBezTo>
                      <a:pt x="102" y="85"/>
                      <a:pt x="101" y="85"/>
                      <a:pt x="101" y="83"/>
                    </a:cubicBezTo>
                    <a:cubicBezTo>
                      <a:pt x="102" y="83"/>
                      <a:pt x="102" y="82"/>
                      <a:pt x="103" y="81"/>
                    </a:cubicBezTo>
                    <a:cubicBezTo>
                      <a:pt x="103" y="80"/>
                      <a:pt x="104" y="80"/>
                      <a:pt x="104" y="79"/>
                    </a:cubicBezTo>
                    <a:cubicBezTo>
                      <a:pt x="103" y="78"/>
                      <a:pt x="102" y="78"/>
                      <a:pt x="102" y="77"/>
                    </a:cubicBezTo>
                    <a:cubicBezTo>
                      <a:pt x="101" y="77"/>
                      <a:pt x="99" y="74"/>
                      <a:pt x="100" y="73"/>
                    </a:cubicBezTo>
                    <a:cubicBezTo>
                      <a:pt x="99" y="73"/>
                      <a:pt x="94" y="71"/>
                      <a:pt x="94" y="72"/>
                    </a:cubicBezTo>
                    <a:cubicBezTo>
                      <a:pt x="93" y="72"/>
                      <a:pt x="93" y="72"/>
                      <a:pt x="93" y="72"/>
                    </a:cubicBezTo>
                    <a:cubicBezTo>
                      <a:pt x="92" y="73"/>
                      <a:pt x="92" y="74"/>
                      <a:pt x="90" y="75"/>
                    </a:cubicBezTo>
                    <a:cubicBezTo>
                      <a:pt x="91" y="75"/>
                      <a:pt x="93" y="73"/>
                      <a:pt x="91" y="73"/>
                    </a:cubicBezTo>
                    <a:cubicBezTo>
                      <a:pt x="92" y="72"/>
                      <a:pt x="93" y="71"/>
                      <a:pt x="93" y="70"/>
                    </a:cubicBezTo>
                    <a:cubicBezTo>
                      <a:pt x="93" y="69"/>
                      <a:pt x="92" y="69"/>
                      <a:pt x="91" y="69"/>
                    </a:cubicBezTo>
                    <a:cubicBezTo>
                      <a:pt x="90" y="69"/>
                      <a:pt x="90" y="67"/>
                      <a:pt x="90" y="67"/>
                    </a:cubicBezTo>
                    <a:cubicBezTo>
                      <a:pt x="90" y="65"/>
                      <a:pt x="89" y="63"/>
                      <a:pt x="89" y="61"/>
                    </a:cubicBezTo>
                    <a:cubicBezTo>
                      <a:pt x="89" y="60"/>
                      <a:pt x="85" y="60"/>
                      <a:pt x="84" y="60"/>
                    </a:cubicBezTo>
                    <a:cubicBezTo>
                      <a:pt x="83" y="61"/>
                      <a:pt x="81" y="59"/>
                      <a:pt x="81" y="59"/>
                    </a:cubicBezTo>
                    <a:cubicBezTo>
                      <a:pt x="80" y="58"/>
                      <a:pt x="80" y="56"/>
                      <a:pt x="80" y="55"/>
                    </a:cubicBezTo>
                    <a:cubicBezTo>
                      <a:pt x="80" y="56"/>
                      <a:pt x="81" y="56"/>
                      <a:pt x="81" y="55"/>
                    </a:cubicBezTo>
                    <a:cubicBezTo>
                      <a:pt x="81" y="55"/>
                      <a:pt x="80" y="54"/>
                      <a:pt x="79" y="54"/>
                    </a:cubicBezTo>
                    <a:cubicBezTo>
                      <a:pt x="80" y="54"/>
                      <a:pt x="81" y="54"/>
                      <a:pt x="81" y="53"/>
                    </a:cubicBezTo>
                    <a:cubicBezTo>
                      <a:pt x="80" y="53"/>
                      <a:pt x="80" y="53"/>
                      <a:pt x="79" y="53"/>
                    </a:cubicBezTo>
                    <a:cubicBezTo>
                      <a:pt x="80" y="53"/>
                      <a:pt x="81" y="52"/>
                      <a:pt x="81" y="52"/>
                    </a:cubicBezTo>
                    <a:cubicBezTo>
                      <a:pt x="82" y="51"/>
                      <a:pt x="83" y="51"/>
                      <a:pt x="84" y="51"/>
                    </a:cubicBezTo>
                    <a:cubicBezTo>
                      <a:pt x="84" y="50"/>
                      <a:pt x="82" y="48"/>
                      <a:pt x="82" y="48"/>
                    </a:cubicBezTo>
                    <a:cubicBezTo>
                      <a:pt x="80" y="46"/>
                      <a:pt x="79" y="46"/>
                      <a:pt x="77" y="48"/>
                    </a:cubicBezTo>
                    <a:cubicBezTo>
                      <a:pt x="76" y="48"/>
                      <a:pt x="73" y="51"/>
                      <a:pt x="71" y="49"/>
                    </a:cubicBezTo>
                    <a:cubicBezTo>
                      <a:pt x="74" y="50"/>
                      <a:pt x="80" y="46"/>
                      <a:pt x="74" y="45"/>
                    </a:cubicBezTo>
                    <a:cubicBezTo>
                      <a:pt x="74" y="44"/>
                      <a:pt x="73" y="45"/>
                      <a:pt x="72" y="44"/>
                    </a:cubicBezTo>
                    <a:cubicBezTo>
                      <a:pt x="71" y="44"/>
                      <a:pt x="70" y="43"/>
                      <a:pt x="70" y="43"/>
                    </a:cubicBezTo>
                    <a:cubicBezTo>
                      <a:pt x="68" y="41"/>
                      <a:pt x="69" y="39"/>
                      <a:pt x="67" y="38"/>
                    </a:cubicBezTo>
                    <a:cubicBezTo>
                      <a:pt x="66" y="38"/>
                      <a:pt x="66" y="37"/>
                      <a:pt x="65" y="36"/>
                    </a:cubicBezTo>
                    <a:cubicBezTo>
                      <a:pt x="64" y="36"/>
                      <a:pt x="63" y="36"/>
                      <a:pt x="62" y="36"/>
                    </a:cubicBezTo>
                    <a:cubicBezTo>
                      <a:pt x="61" y="35"/>
                      <a:pt x="61" y="34"/>
                      <a:pt x="60" y="33"/>
                    </a:cubicBezTo>
                    <a:cubicBezTo>
                      <a:pt x="60" y="32"/>
                      <a:pt x="57" y="30"/>
                      <a:pt x="56" y="31"/>
                    </a:cubicBezTo>
                    <a:cubicBezTo>
                      <a:pt x="56" y="32"/>
                      <a:pt x="57" y="34"/>
                      <a:pt x="58" y="35"/>
                    </a:cubicBezTo>
                    <a:cubicBezTo>
                      <a:pt x="57" y="34"/>
                      <a:pt x="57" y="34"/>
                      <a:pt x="56" y="33"/>
                    </a:cubicBezTo>
                    <a:cubicBezTo>
                      <a:pt x="56" y="32"/>
                      <a:pt x="54" y="32"/>
                      <a:pt x="53" y="31"/>
                    </a:cubicBezTo>
                    <a:cubicBezTo>
                      <a:pt x="52" y="30"/>
                      <a:pt x="52" y="28"/>
                      <a:pt x="50" y="27"/>
                    </a:cubicBezTo>
                    <a:cubicBezTo>
                      <a:pt x="50" y="27"/>
                      <a:pt x="50" y="28"/>
                      <a:pt x="50" y="28"/>
                    </a:cubicBezTo>
                    <a:cubicBezTo>
                      <a:pt x="50" y="28"/>
                      <a:pt x="48" y="26"/>
                      <a:pt x="49" y="28"/>
                    </a:cubicBezTo>
                    <a:cubicBezTo>
                      <a:pt x="48" y="27"/>
                      <a:pt x="49" y="25"/>
                      <a:pt x="48" y="25"/>
                    </a:cubicBezTo>
                    <a:cubicBezTo>
                      <a:pt x="46" y="24"/>
                      <a:pt x="45" y="22"/>
                      <a:pt x="44" y="22"/>
                    </a:cubicBezTo>
                    <a:cubicBezTo>
                      <a:pt x="43" y="21"/>
                      <a:pt x="41" y="19"/>
                      <a:pt x="40" y="18"/>
                    </a:cubicBezTo>
                    <a:cubicBezTo>
                      <a:pt x="39" y="18"/>
                      <a:pt x="38" y="18"/>
                      <a:pt x="38" y="18"/>
                    </a:cubicBezTo>
                    <a:cubicBezTo>
                      <a:pt x="37" y="17"/>
                      <a:pt x="37" y="17"/>
                      <a:pt x="36" y="16"/>
                    </a:cubicBezTo>
                    <a:cubicBezTo>
                      <a:pt x="35" y="15"/>
                      <a:pt x="34" y="15"/>
                      <a:pt x="33" y="14"/>
                    </a:cubicBezTo>
                    <a:cubicBezTo>
                      <a:pt x="32" y="14"/>
                      <a:pt x="33" y="12"/>
                      <a:pt x="32" y="11"/>
                    </a:cubicBezTo>
                    <a:cubicBezTo>
                      <a:pt x="31" y="10"/>
                      <a:pt x="30" y="10"/>
                      <a:pt x="30" y="8"/>
                    </a:cubicBezTo>
                    <a:cubicBezTo>
                      <a:pt x="29" y="7"/>
                      <a:pt x="26" y="5"/>
                      <a:pt x="25"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0" name="Freeform 679">
                <a:extLst>
                  <a:ext uri="{FF2B5EF4-FFF2-40B4-BE49-F238E27FC236}">
                    <a16:creationId xmlns:a16="http://schemas.microsoft.com/office/drawing/2014/main" id="{67B8C70D-4A55-4F5B-88E9-3FE78016DD43}"/>
                  </a:ext>
                </a:extLst>
              </p:cNvPr>
              <p:cNvSpPr>
                <a:spLocks/>
              </p:cNvSpPr>
              <p:nvPr/>
            </p:nvSpPr>
            <p:spPr bwMode="auto">
              <a:xfrm>
                <a:off x="2802" y="2364"/>
                <a:ext cx="325" cy="329"/>
              </a:xfrm>
              <a:custGeom>
                <a:avLst/>
                <a:gdLst>
                  <a:gd name="T0" fmla="*/ 6591 w 104"/>
                  <a:gd name="T1" fmla="*/ 1542 h 105"/>
                  <a:gd name="T2" fmla="*/ 4481 w 104"/>
                  <a:gd name="T3" fmla="*/ 1256 h 105"/>
                  <a:gd name="T4" fmla="*/ 1525 w 104"/>
                  <a:gd name="T5" fmla="*/ 276 h 105"/>
                  <a:gd name="T6" fmla="*/ 5616 w 104"/>
                  <a:gd name="T7" fmla="*/ 5380 h 105"/>
                  <a:gd name="T8" fmla="*/ 7725 w 104"/>
                  <a:gd name="T9" fmla="*/ 7511 h 105"/>
                  <a:gd name="T10" fmla="*/ 9550 w 104"/>
                  <a:gd name="T11" fmla="*/ 9632 h 105"/>
                  <a:gd name="T12" fmla="*/ 11044 w 104"/>
                  <a:gd name="T13" fmla="*/ 10888 h 105"/>
                  <a:gd name="T14" fmla="*/ 11934 w 104"/>
                  <a:gd name="T15" fmla="*/ 13010 h 105"/>
                  <a:gd name="T16" fmla="*/ 13153 w 104"/>
                  <a:gd name="T17" fmla="*/ 15140 h 105"/>
                  <a:gd name="T18" fmla="*/ 15841 w 104"/>
                  <a:gd name="T19" fmla="*/ 18399 h 105"/>
                  <a:gd name="T20" fmla="*/ 16113 w 104"/>
                  <a:gd name="T21" fmla="*/ 19380 h 105"/>
                  <a:gd name="T22" fmla="*/ 17275 w 104"/>
                  <a:gd name="T23" fmla="*/ 22366 h 105"/>
                  <a:gd name="T24" fmla="*/ 19072 w 104"/>
                  <a:gd name="T25" fmla="*/ 24487 h 105"/>
                  <a:gd name="T26" fmla="*/ 21181 w 104"/>
                  <a:gd name="T27" fmla="*/ 26605 h 105"/>
                  <a:gd name="T28" fmla="*/ 24141 w 104"/>
                  <a:gd name="T29" fmla="*/ 28736 h 105"/>
                  <a:gd name="T30" fmla="*/ 25363 w 104"/>
                  <a:gd name="T31" fmla="*/ 30180 h 105"/>
                  <a:gd name="T32" fmla="*/ 25938 w 104"/>
                  <a:gd name="T33" fmla="*/ 30857 h 105"/>
                  <a:gd name="T34" fmla="*/ 26525 w 104"/>
                  <a:gd name="T35" fmla="*/ 30456 h 105"/>
                  <a:gd name="T36" fmla="*/ 28622 w 104"/>
                  <a:gd name="T37" fmla="*/ 30180 h 105"/>
                  <a:gd name="T38" fmla="*/ 30156 w 104"/>
                  <a:gd name="T39" fmla="*/ 30180 h 105"/>
                  <a:gd name="T40" fmla="*/ 30431 w 104"/>
                  <a:gd name="T41" fmla="*/ 27470 h 105"/>
                  <a:gd name="T42" fmla="*/ 30431 w 104"/>
                  <a:gd name="T43" fmla="*/ 25624 h 105"/>
                  <a:gd name="T44" fmla="*/ 30703 w 104"/>
                  <a:gd name="T45" fmla="*/ 24487 h 105"/>
                  <a:gd name="T46" fmla="*/ 30431 w 104"/>
                  <a:gd name="T47" fmla="*/ 23227 h 105"/>
                  <a:gd name="T48" fmla="*/ 28047 w 104"/>
                  <a:gd name="T49" fmla="*/ 21777 h 105"/>
                  <a:gd name="T50" fmla="*/ 26797 w 104"/>
                  <a:gd name="T51" fmla="*/ 22638 h 105"/>
                  <a:gd name="T52" fmla="*/ 27744 w 104"/>
                  <a:gd name="T53" fmla="*/ 21100 h 105"/>
                  <a:gd name="T54" fmla="*/ 26797 w 104"/>
                  <a:gd name="T55" fmla="*/ 20244 h 105"/>
                  <a:gd name="T56" fmla="*/ 25088 w 104"/>
                  <a:gd name="T57" fmla="*/ 18123 h 105"/>
                  <a:gd name="T58" fmla="*/ 23838 w 104"/>
                  <a:gd name="T59" fmla="*/ 16582 h 105"/>
                  <a:gd name="T60" fmla="*/ 23566 w 104"/>
                  <a:gd name="T61" fmla="*/ 16306 h 105"/>
                  <a:gd name="T62" fmla="*/ 23566 w 104"/>
                  <a:gd name="T63" fmla="*/ 15993 h 105"/>
                  <a:gd name="T64" fmla="*/ 25088 w 104"/>
                  <a:gd name="T65" fmla="*/ 15413 h 105"/>
                  <a:gd name="T66" fmla="*/ 22978 w 104"/>
                  <a:gd name="T67" fmla="*/ 14460 h 105"/>
                  <a:gd name="T68" fmla="*/ 22031 w 104"/>
                  <a:gd name="T69" fmla="*/ 13599 h 105"/>
                  <a:gd name="T70" fmla="*/ 20878 w 104"/>
                  <a:gd name="T71" fmla="*/ 13010 h 105"/>
                  <a:gd name="T72" fmla="*/ 19347 w 104"/>
                  <a:gd name="T73" fmla="*/ 10888 h 105"/>
                  <a:gd name="T74" fmla="*/ 17822 w 104"/>
                  <a:gd name="T75" fmla="*/ 9936 h 105"/>
                  <a:gd name="T76" fmla="*/ 17275 w 104"/>
                  <a:gd name="T77" fmla="*/ 10613 h 105"/>
                  <a:gd name="T78" fmla="*/ 15841 w 104"/>
                  <a:gd name="T79" fmla="*/ 9356 h 105"/>
                  <a:gd name="T80" fmla="*/ 14894 w 104"/>
                  <a:gd name="T81" fmla="*/ 8491 h 105"/>
                  <a:gd name="T82" fmla="*/ 14316 w 104"/>
                  <a:gd name="T83" fmla="*/ 7511 h 105"/>
                  <a:gd name="T84" fmla="*/ 11934 w 104"/>
                  <a:gd name="T85" fmla="*/ 5380 h 105"/>
                  <a:gd name="T86" fmla="*/ 10772 w 104"/>
                  <a:gd name="T87" fmla="*/ 4832 h 105"/>
                  <a:gd name="T88" fmla="*/ 9550 w 104"/>
                  <a:gd name="T89" fmla="*/ 3290 h 105"/>
                  <a:gd name="T90" fmla="*/ 7450 w 104"/>
                  <a:gd name="T91" fmla="*/ 1256 h 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4"/>
                  <a:gd name="T139" fmla="*/ 0 h 105"/>
                  <a:gd name="T140" fmla="*/ 104 w 104"/>
                  <a:gd name="T141" fmla="*/ 105 h 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4" h="105">
                    <a:moveTo>
                      <a:pt x="25" y="4"/>
                    </a:moveTo>
                    <a:cubicBezTo>
                      <a:pt x="24" y="4"/>
                      <a:pt x="23" y="5"/>
                      <a:pt x="22" y="5"/>
                    </a:cubicBezTo>
                    <a:cubicBezTo>
                      <a:pt x="22" y="5"/>
                      <a:pt x="21" y="4"/>
                      <a:pt x="20" y="4"/>
                    </a:cubicBezTo>
                    <a:cubicBezTo>
                      <a:pt x="19" y="4"/>
                      <a:pt x="17" y="5"/>
                      <a:pt x="15" y="4"/>
                    </a:cubicBezTo>
                    <a:cubicBezTo>
                      <a:pt x="13" y="4"/>
                      <a:pt x="12" y="4"/>
                      <a:pt x="11" y="2"/>
                    </a:cubicBezTo>
                    <a:cubicBezTo>
                      <a:pt x="10" y="1"/>
                      <a:pt x="7" y="0"/>
                      <a:pt x="5" y="1"/>
                    </a:cubicBezTo>
                    <a:cubicBezTo>
                      <a:pt x="0" y="4"/>
                      <a:pt x="13" y="14"/>
                      <a:pt x="16" y="16"/>
                    </a:cubicBezTo>
                    <a:cubicBezTo>
                      <a:pt x="16" y="17"/>
                      <a:pt x="18" y="17"/>
                      <a:pt x="19" y="18"/>
                    </a:cubicBezTo>
                    <a:cubicBezTo>
                      <a:pt x="21" y="18"/>
                      <a:pt x="22" y="20"/>
                      <a:pt x="22" y="21"/>
                    </a:cubicBezTo>
                    <a:cubicBezTo>
                      <a:pt x="23" y="22"/>
                      <a:pt x="25" y="25"/>
                      <a:pt x="26" y="25"/>
                    </a:cubicBezTo>
                    <a:cubicBezTo>
                      <a:pt x="28" y="26"/>
                      <a:pt x="27" y="28"/>
                      <a:pt x="28" y="30"/>
                    </a:cubicBezTo>
                    <a:cubicBezTo>
                      <a:pt x="28" y="31"/>
                      <a:pt x="30" y="31"/>
                      <a:pt x="32" y="32"/>
                    </a:cubicBezTo>
                    <a:cubicBezTo>
                      <a:pt x="33" y="32"/>
                      <a:pt x="33" y="33"/>
                      <a:pt x="34" y="33"/>
                    </a:cubicBezTo>
                    <a:cubicBezTo>
                      <a:pt x="35" y="34"/>
                      <a:pt x="36" y="35"/>
                      <a:pt x="37" y="36"/>
                    </a:cubicBezTo>
                    <a:cubicBezTo>
                      <a:pt x="39" y="37"/>
                      <a:pt x="37" y="37"/>
                      <a:pt x="38" y="38"/>
                    </a:cubicBezTo>
                    <a:cubicBezTo>
                      <a:pt x="38" y="40"/>
                      <a:pt x="39" y="41"/>
                      <a:pt x="40" y="43"/>
                    </a:cubicBezTo>
                    <a:cubicBezTo>
                      <a:pt x="40" y="44"/>
                      <a:pt x="41" y="46"/>
                      <a:pt x="41" y="48"/>
                    </a:cubicBezTo>
                    <a:cubicBezTo>
                      <a:pt x="41" y="50"/>
                      <a:pt x="43" y="49"/>
                      <a:pt x="44" y="50"/>
                    </a:cubicBezTo>
                    <a:cubicBezTo>
                      <a:pt x="45" y="51"/>
                      <a:pt x="47" y="51"/>
                      <a:pt x="47" y="53"/>
                    </a:cubicBezTo>
                    <a:cubicBezTo>
                      <a:pt x="48" y="56"/>
                      <a:pt x="52" y="58"/>
                      <a:pt x="53" y="61"/>
                    </a:cubicBezTo>
                    <a:cubicBezTo>
                      <a:pt x="53" y="61"/>
                      <a:pt x="52" y="61"/>
                      <a:pt x="53" y="62"/>
                    </a:cubicBezTo>
                    <a:cubicBezTo>
                      <a:pt x="53" y="62"/>
                      <a:pt x="54" y="63"/>
                      <a:pt x="54" y="64"/>
                    </a:cubicBezTo>
                    <a:cubicBezTo>
                      <a:pt x="55" y="65"/>
                      <a:pt x="57" y="67"/>
                      <a:pt x="57" y="69"/>
                    </a:cubicBezTo>
                    <a:cubicBezTo>
                      <a:pt x="57" y="71"/>
                      <a:pt x="57" y="72"/>
                      <a:pt x="58" y="74"/>
                    </a:cubicBezTo>
                    <a:cubicBezTo>
                      <a:pt x="59" y="75"/>
                      <a:pt x="61" y="76"/>
                      <a:pt x="61" y="77"/>
                    </a:cubicBezTo>
                    <a:cubicBezTo>
                      <a:pt x="62" y="78"/>
                      <a:pt x="63" y="80"/>
                      <a:pt x="64" y="81"/>
                    </a:cubicBezTo>
                    <a:cubicBezTo>
                      <a:pt x="66" y="82"/>
                      <a:pt x="68" y="83"/>
                      <a:pt x="69" y="85"/>
                    </a:cubicBezTo>
                    <a:cubicBezTo>
                      <a:pt x="70" y="86"/>
                      <a:pt x="70" y="87"/>
                      <a:pt x="71" y="88"/>
                    </a:cubicBezTo>
                    <a:cubicBezTo>
                      <a:pt x="73" y="90"/>
                      <a:pt x="74" y="91"/>
                      <a:pt x="76" y="92"/>
                    </a:cubicBezTo>
                    <a:cubicBezTo>
                      <a:pt x="78" y="93"/>
                      <a:pt x="79" y="94"/>
                      <a:pt x="81" y="95"/>
                    </a:cubicBezTo>
                    <a:cubicBezTo>
                      <a:pt x="82" y="96"/>
                      <a:pt x="83" y="97"/>
                      <a:pt x="83" y="98"/>
                    </a:cubicBezTo>
                    <a:cubicBezTo>
                      <a:pt x="84" y="99"/>
                      <a:pt x="84" y="99"/>
                      <a:pt x="85" y="100"/>
                    </a:cubicBezTo>
                    <a:cubicBezTo>
                      <a:pt x="86" y="100"/>
                      <a:pt x="86" y="101"/>
                      <a:pt x="87" y="101"/>
                    </a:cubicBezTo>
                    <a:cubicBezTo>
                      <a:pt x="87" y="101"/>
                      <a:pt x="87" y="102"/>
                      <a:pt x="87" y="102"/>
                    </a:cubicBezTo>
                    <a:cubicBezTo>
                      <a:pt x="87" y="102"/>
                      <a:pt x="90" y="105"/>
                      <a:pt x="90" y="104"/>
                    </a:cubicBezTo>
                    <a:cubicBezTo>
                      <a:pt x="90" y="103"/>
                      <a:pt x="89" y="102"/>
                      <a:pt x="89" y="101"/>
                    </a:cubicBezTo>
                    <a:cubicBezTo>
                      <a:pt x="89" y="100"/>
                      <a:pt x="91" y="101"/>
                      <a:pt x="92" y="102"/>
                    </a:cubicBezTo>
                    <a:cubicBezTo>
                      <a:pt x="94" y="103"/>
                      <a:pt x="96" y="103"/>
                      <a:pt x="96" y="100"/>
                    </a:cubicBezTo>
                    <a:cubicBezTo>
                      <a:pt x="97" y="101"/>
                      <a:pt x="98" y="103"/>
                      <a:pt x="100" y="103"/>
                    </a:cubicBezTo>
                    <a:cubicBezTo>
                      <a:pt x="101" y="104"/>
                      <a:pt x="101" y="101"/>
                      <a:pt x="101" y="100"/>
                    </a:cubicBezTo>
                    <a:cubicBezTo>
                      <a:pt x="101" y="98"/>
                      <a:pt x="101" y="96"/>
                      <a:pt x="101" y="94"/>
                    </a:cubicBezTo>
                    <a:cubicBezTo>
                      <a:pt x="101" y="93"/>
                      <a:pt x="102" y="92"/>
                      <a:pt x="102" y="91"/>
                    </a:cubicBezTo>
                    <a:cubicBezTo>
                      <a:pt x="101" y="90"/>
                      <a:pt x="101" y="90"/>
                      <a:pt x="101" y="89"/>
                    </a:cubicBezTo>
                    <a:cubicBezTo>
                      <a:pt x="101" y="88"/>
                      <a:pt x="102" y="86"/>
                      <a:pt x="102" y="85"/>
                    </a:cubicBezTo>
                    <a:cubicBezTo>
                      <a:pt x="102" y="85"/>
                      <a:pt x="101" y="85"/>
                      <a:pt x="101" y="83"/>
                    </a:cubicBezTo>
                    <a:cubicBezTo>
                      <a:pt x="102" y="83"/>
                      <a:pt x="102" y="82"/>
                      <a:pt x="103" y="81"/>
                    </a:cubicBezTo>
                    <a:cubicBezTo>
                      <a:pt x="103" y="80"/>
                      <a:pt x="104" y="80"/>
                      <a:pt x="104" y="79"/>
                    </a:cubicBezTo>
                    <a:cubicBezTo>
                      <a:pt x="103" y="78"/>
                      <a:pt x="102" y="78"/>
                      <a:pt x="102" y="77"/>
                    </a:cubicBezTo>
                    <a:cubicBezTo>
                      <a:pt x="101" y="77"/>
                      <a:pt x="99" y="74"/>
                      <a:pt x="100" y="73"/>
                    </a:cubicBezTo>
                    <a:cubicBezTo>
                      <a:pt x="99" y="73"/>
                      <a:pt x="94" y="71"/>
                      <a:pt x="94" y="72"/>
                    </a:cubicBezTo>
                    <a:cubicBezTo>
                      <a:pt x="93" y="72"/>
                      <a:pt x="93" y="72"/>
                      <a:pt x="93" y="72"/>
                    </a:cubicBezTo>
                    <a:cubicBezTo>
                      <a:pt x="92" y="73"/>
                      <a:pt x="92" y="74"/>
                      <a:pt x="90" y="75"/>
                    </a:cubicBezTo>
                    <a:cubicBezTo>
                      <a:pt x="91" y="75"/>
                      <a:pt x="93" y="73"/>
                      <a:pt x="91" y="73"/>
                    </a:cubicBezTo>
                    <a:cubicBezTo>
                      <a:pt x="92" y="72"/>
                      <a:pt x="93" y="71"/>
                      <a:pt x="93" y="70"/>
                    </a:cubicBezTo>
                    <a:cubicBezTo>
                      <a:pt x="93" y="69"/>
                      <a:pt x="92" y="69"/>
                      <a:pt x="91" y="69"/>
                    </a:cubicBezTo>
                    <a:cubicBezTo>
                      <a:pt x="90" y="69"/>
                      <a:pt x="90" y="67"/>
                      <a:pt x="90" y="67"/>
                    </a:cubicBezTo>
                    <a:cubicBezTo>
                      <a:pt x="90" y="65"/>
                      <a:pt x="89" y="63"/>
                      <a:pt x="89" y="61"/>
                    </a:cubicBezTo>
                    <a:cubicBezTo>
                      <a:pt x="89" y="60"/>
                      <a:pt x="85" y="60"/>
                      <a:pt x="84" y="60"/>
                    </a:cubicBezTo>
                    <a:cubicBezTo>
                      <a:pt x="83" y="61"/>
                      <a:pt x="81" y="59"/>
                      <a:pt x="81" y="59"/>
                    </a:cubicBezTo>
                    <a:cubicBezTo>
                      <a:pt x="80" y="58"/>
                      <a:pt x="80" y="56"/>
                      <a:pt x="80" y="55"/>
                    </a:cubicBezTo>
                    <a:cubicBezTo>
                      <a:pt x="80" y="56"/>
                      <a:pt x="81" y="56"/>
                      <a:pt x="81" y="55"/>
                    </a:cubicBezTo>
                    <a:cubicBezTo>
                      <a:pt x="81" y="55"/>
                      <a:pt x="80" y="54"/>
                      <a:pt x="79" y="54"/>
                    </a:cubicBezTo>
                    <a:cubicBezTo>
                      <a:pt x="80" y="54"/>
                      <a:pt x="81" y="54"/>
                      <a:pt x="81" y="53"/>
                    </a:cubicBezTo>
                    <a:cubicBezTo>
                      <a:pt x="80" y="53"/>
                      <a:pt x="80" y="53"/>
                      <a:pt x="79" y="53"/>
                    </a:cubicBezTo>
                    <a:cubicBezTo>
                      <a:pt x="80" y="53"/>
                      <a:pt x="81" y="52"/>
                      <a:pt x="81" y="52"/>
                    </a:cubicBezTo>
                    <a:cubicBezTo>
                      <a:pt x="82" y="51"/>
                      <a:pt x="83" y="51"/>
                      <a:pt x="84" y="51"/>
                    </a:cubicBezTo>
                    <a:cubicBezTo>
                      <a:pt x="84" y="50"/>
                      <a:pt x="82" y="48"/>
                      <a:pt x="82" y="48"/>
                    </a:cubicBezTo>
                    <a:cubicBezTo>
                      <a:pt x="80" y="46"/>
                      <a:pt x="79" y="46"/>
                      <a:pt x="77" y="48"/>
                    </a:cubicBezTo>
                    <a:cubicBezTo>
                      <a:pt x="76" y="48"/>
                      <a:pt x="73" y="51"/>
                      <a:pt x="71" y="49"/>
                    </a:cubicBezTo>
                    <a:cubicBezTo>
                      <a:pt x="74" y="50"/>
                      <a:pt x="80" y="46"/>
                      <a:pt x="74" y="45"/>
                    </a:cubicBezTo>
                    <a:cubicBezTo>
                      <a:pt x="74" y="44"/>
                      <a:pt x="73" y="45"/>
                      <a:pt x="72" y="44"/>
                    </a:cubicBezTo>
                    <a:cubicBezTo>
                      <a:pt x="71" y="44"/>
                      <a:pt x="70" y="43"/>
                      <a:pt x="70" y="43"/>
                    </a:cubicBezTo>
                    <a:cubicBezTo>
                      <a:pt x="68" y="41"/>
                      <a:pt x="69" y="39"/>
                      <a:pt x="67" y="38"/>
                    </a:cubicBezTo>
                    <a:cubicBezTo>
                      <a:pt x="66" y="38"/>
                      <a:pt x="66" y="37"/>
                      <a:pt x="65" y="36"/>
                    </a:cubicBezTo>
                    <a:cubicBezTo>
                      <a:pt x="64" y="36"/>
                      <a:pt x="63" y="36"/>
                      <a:pt x="62" y="36"/>
                    </a:cubicBezTo>
                    <a:cubicBezTo>
                      <a:pt x="61" y="35"/>
                      <a:pt x="61" y="34"/>
                      <a:pt x="60" y="33"/>
                    </a:cubicBezTo>
                    <a:cubicBezTo>
                      <a:pt x="60" y="32"/>
                      <a:pt x="57" y="30"/>
                      <a:pt x="56" y="31"/>
                    </a:cubicBezTo>
                    <a:cubicBezTo>
                      <a:pt x="56" y="32"/>
                      <a:pt x="57" y="34"/>
                      <a:pt x="58" y="35"/>
                    </a:cubicBezTo>
                    <a:cubicBezTo>
                      <a:pt x="57" y="34"/>
                      <a:pt x="57" y="34"/>
                      <a:pt x="56" y="33"/>
                    </a:cubicBezTo>
                    <a:cubicBezTo>
                      <a:pt x="56" y="32"/>
                      <a:pt x="54" y="32"/>
                      <a:pt x="53" y="31"/>
                    </a:cubicBezTo>
                    <a:cubicBezTo>
                      <a:pt x="52" y="30"/>
                      <a:pt x="52" y="28"/>
                      <a:pt x="50" y="27"/>
                    </a:cubicBezTo>
                    <a:cubicBezTo>
                      <a:pt x="50" y="27"/>
                      <a:pt x="50" y="28"/>
                      <a:pt x="50" y="28"/>
                    </a:cubicBezTo>
                    <a:cubicBezTo>
                      <a:pt x="50" y="28"/>
                      <a:pt x="48" y="26"/>
                      <a:pt x="49" y="28"/>
                    </a:cubicBezTo>
                    <a:cubicBezTo>
                      <a:pt x="48" y="27"/>
                      <a:pt x="49" y="25"/>
                      <a:pt x="48" y="25"/>
                    </a:cubicBezTo>
                    <a:cubicBezTo>
                      <a:pt x="46" y="24"/>
                      <a:pt x="45" y="22"/>
                      <a:pt x="44" y="22"/>
                    </a:cubicBezTo>
                    <a:cubicBezTo>
                      <a:pt x="43" y="21"/>
                      <a:pt x="41" y="19"/>
                      <a:pt x="40" y="18"/>
                    </a:cubicBezTo>
                    <a:cubicBezTo>
                      <a:pt x="39" y="18"/>
                      <a:pt x="38" y="18"/>
                      <a:pt x="38" y="18"/>
                    </a:cubicBezTo>
                    <a:cubicBezTo>
                      <a:pt x="37" y="17"/>
                      <a:pt x="37" y="17"/>
                      <a:pt x="36" y="16"/>
                    </a:cubicBezTo>
                    <a:cubicBezTo>
                      <a:pt x="35" y="15"/>
                      <a:pt x="34" y="15"/>
                      <a:pt x="33" y="14"/>
                    </a:cubicBezTo>
                    <a:cubicBezTo>
                      <a:pt x="32" y="14"/>
                      <a:pt x="33" y="12"/>
                      <a:pt x="32" y="11"/>
                    </a:cubicBezTo>
                    <a:cubicBezTo>
                      <a:pt x="31" y="10"/>
                      <a:pt x="30" y="10"/>
                      <a:pt x="30" y="8"/>
                    </a:cubicBezTo>
                    <a:cubicBezTo>
                      <a:pt x="29" y="7"/>
                      <a:pt x="26" y="5"/>
                      <a:pt x="25"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1" name="Freeform 680">
                <a:extLst>
                  <a:ext uri="{FF2B5EF4-FFF2-40B4-BE49-F238E27FC236}">
                    <a16:creationId xmlns:a16="http://schemas.microsoft.com/office/drawing/2014/main" id="{CF2978B9-9DB9-4074-8308-2ED61567C79F}"/>
                  </a:ext>
                </a:extLst>
              </p:cNvPr>
              <p:cNvSpPr>
                <a:spLocks/>
              </p:cNvSpPr>
              <p:nvPr/>
            </p:nvSpPr>
            <p:spPr bwMode="auto">
              <a:xfrm>
                <a:off x="2833" y="2442"/>
                <a:ext cx="22" cy="16"/>
              </a:xfrm>
              <a:custGeom>
                <a:avLst/>
                <a:gdLst>
                  <a:gd name="T0" fmla="*/ 1867 w 7"/>
                  <a:gd name="T1" fmla="*/ 1670 h 5"/>
                  <a:gd name="T2" fmla="*/ 2143 w 7"/>
                  <a:gd name="T3" fmla="*/ 1670 h 5"/>
                  <a:gd name="T4" fmla="*/ 1549 w 7"/>
                  <a:gd name="T5" fmla="*/ 1043 h 5"/>
                  <a:gd name="T6" fmla="*/ 871 w 7"/>
                  <a:gd name="T7" fmla="*/ 624 h 5"/>
                  <a:gd name="T8" fmla="*/ 594 w 7"/>
                  <a:gd name="T9" fmla="*/ 326 h 5"/>
                  <a:gd name="T10" fmla="*/ 277 w 7"/>
                  <a:gd name="T11" fmla="*/ 0 h 5"/>
                  <a:gd name="T12" fmla="*/ 277 w 7"/>
                  <a:gd name="T13" fmla="*/ 624 h 5"/>
                  <a:gd name="T14" fmla="*/ 1867 w 7"/>
                  <a:gd name="T15" fmla="*/ 1670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6" y="5"/>
                    </a:moveTo>
                    <a:cubicBezTo>
                      <a:pt x="6" y="5"/>
                      <a:pt x="7" y="5"/>
                      <a:pt x="7" y="5"/>
                    </a:cubicBezTo>
                    <a:cubicBezTo>
                      <a:pt x="7" y="4"/>
                      <a:pt x="5" y="3"/>
                      <a:pt x="5" y="3"/>
                    </a:cubicBezTo>
                    <a:cubicBezTo>
                      <a:pt x="5" y="3"/>
                      <a:pt x="4" y="2"/>
                      <a:pt x="3" y="2"/>
                    </a:cubicBezTo>
                    <a:cubicBezTo>
                      <a:pt x="4" y="2"/>
                      <a:pt x="3" y="1"/>
                      <a:pt x="2" y="1"/>
                    </a:cubicBezTo>
                    <a:cubicBezTo>
                      <a:pt x="2" y="1"/>
                      <a:pt x="1" y="0"/>
                      <a:pt x="1" y="0"/>
                    </a:cubicBezTo>
                    <a:cubicBezTo>
                      <a:pt x="0" y="1"/>
                      <a:pt x="0" y="2"/>
                      <a:pt x="1" y="2"/>
                    </a:cubicBezTo>
                    <a:cubicBezTo>
                      <a:pt x="2" y="3"/>
                      <a:pt x="5" y="3"/>
                      <a:pt x="6"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2" name="Freeform 681">
                <a:extLst>
                  <a:ext uri="{FF2B5EF4-FFF2-40B4-BE49-F238E27FC236}">
                    <a16:creationId xmlns:a16="http://schemas.microsoft.com/office/drawing/2014/main" id="{64B6E2D2-E939-49C9-9AE7-13CFABE0908E}"/>
                  </a:ext>
                </a:extLst>
              </p:cNvPr>
              <p:cNvSpPr>
                <a:spLocks/>
              </p:cNvSpPr>
              <p:nvPr/>
            </p:nvSpPr>
            <p:spPr bwMode="auto">
              <a:xfrm>
                <a:off x="2833" y="2442"/>
                <a:ext cx="22" cy="16"/>
              </a:xfrm>
              <a:custGeom>
                <a:avLst/>
                <a:gdLst>
                  <a:gd name="T0" fmla="*/ 1867 w 7"/>
                  <a:gd name="T1" fmla="*/ 1670 h 5"/>
                  <a:gd name="T2" fmla="*/ 2143 w 7"/>
                  <a:gd name="T3" fmla="*/ 1670 h 5"/>
                  <a:gd name="T4" fmla="*/ 1549 w 7"/>
                  <a:gd name="T5" fmla="*/ 1043 h 5"/>
                  <a:gd name="T6" fmla="*/ 871 w 7"/>
                  <a:gd name="T7" fmla="*/ 624 h 5"/>
                  <a:gd name="T8" fmla="*/ 594 w 7"/>
                  <a:gd name="T9" fmla="*/ 326 h 5"/>
                  <a:gd name="T10" fmla="*/ 277 w 7"/>
                  <a:gd name="T11" fmla="*/ 0 h 5"/>
                  <a:gd name="T12" fmla="*/ 277 w 7"/>
                  <a:gd name="T13" fmla="*/ 624 h 5"/>
                  <a:gd name="T14" fmla="*/ 1867 w 7"/>
                  <a:gd name="T15" fmla="*/ 1670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6" y="5"/>
                    </a:moveTo>
                    <a:cubicBezTo>
                      <a:pt x="6" y="5"/>
                      <a:pt x="7" y="5"/>
                      <a:pt x="7" y="5"/>
                    </a:cubicBezTo>
                    <a:cubicBezTo>
                      <a:pt x="7" y="4"/>
                      <a:pt x="5" y="3"/>
                      <a:pt x="5" y="3"/>
                    </a:cubicBezTo>
                    <a:cubicBezTo>
                      <a:pt x="5" y="3"/>
                      <a:pt x="4" y="2"/>
                      <a:pt x="3" y="2"/>
                    </a:cubicBezTo>
                    <a:cubicBezTo>
                      <a:pt x="4" y="2"/>
                      <a:pt x="3" y="1"/>
                      <a:pt x="2" y="1"/>
                    </a:cubicBezTo>
                    <a:cubicBezTo>
                      <a:pt x="2" y="1"/>
                      <a:pt x="1" y="0"/>
                      <a:pt x="1" y="0"/>
                    </a:cubicBezTo>
                    <a:cubicBezTo>
                      <a:pt x="0" y="1"/>
                      <a:pt x="0" y="2"/>
                      <a:pt x="1" y="2"/>
                    </a:cubicBezTo>
                    <a:cubicBezTo>
                      <a:pt x="2" y="3"/>
                      <a:pt x="5" y="3"/>
                      <a:pt x="6"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3" name="Freeform 682">
                <a:extLst>
                  <a:ext uri="{FF2B5EF4-FFF2-40B4-BE49-F238E27FC236}">
                    <a16:creationId xmlns:a16="http://schemas.microsoft.com/office/drawing/2014/main" id="{D7D7E698-64AD-4EC7-ABF4-17D2F8894F3B}"/>
                  </a:ext>
                </a:extLst>
              </p:cNvPr>
              <p:cNvSpPr>
                <a:spLocks/>
              </p:cNvSpPr>
              <p:nvPr/>
            </p:nvSpPr>
            <p:spPr bwMode="auto">
              <a:xfrm>
                <a:off x="2874" y="2483"/>
                <a:ext cx="25" cy="28"/>
              </a:xfrm>
              <a:custGeom>
                <a:avLst/>
                <a:gdLst>
                  <a:gd name="T0" fmla="*/ 1525 w 8"/>
                  <a:gd name="T1" fmla="*/ 2352 h 9"/>
                  <a:gd name="T2" fmla="*/ 2109 w 8"/>
                  <a:gd name="T3" fmla="*/ 1114 h 9"/>
                  <a:gd name="T4" fmla="*/ 859 w 8"/>
                  <a:gd name="T5" fmla="*/ 0 h 9"/>
                  <a:gd name="T6" fmla="*/ 0 w 8"/>
                  <a:gd name="T7" fmla="*/ 0 h 9"/>
                  <a:gd name="T8" fmla="*/ 575 w 8"/>
                  <a:gd name="T9" fmla="*/ 1114 h 9"/>
                  <a:gd name="T10" fmla="*/ 1250 w 8"/>
                  <a:gd name="T11" fmla="*/ 1780 h 9"/>
                  <a:gd name="T12" fmla="*/ 1525 w 8"/>
                  <a:gd name="T13" fmla="*/ 2352 h 9"/>
                  <a:gd name="T14" fmla="*/ 0 60000 65536"/>
                  <a:gd name="T15" fmla="*/ 0 60000 65536"/>
                  <a:gd name="T16" fmla="*/ 0 60000 65536"/>
                  <a:gd name="T17" fmla="*/ 0 60000 65536"/>
                  <a:gd name="T18" fmla="*/ 0 60000 65536"/>
                  <a:gd name="T19" fmla="*/ 0 60000 65536"/>
                  <a:gd name="T20" fmla="*/ 0 60000 65536"/>
                  <a:gd name="T21" fmla="*/ 0 w 8"/>
                  <a:gd name="T22" fmla="*/ 0 h 9"/>
                  <a:gd name="T23" fmla="*/ 8 w 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9">
                    <a:moveTo>
                      <a:pt x="5" y="8"/>
                    </a:moveTo>
                    <a:cubicBezTo>
                      <a:pt x="7" y="9"/>
                      <a:pt x="8" y="5"/>
                      <a:pt x="7" y="4"/>
                    </a:cubicBezTo>
                    <a:cubicBezTo>
                      <a:pt x="6" y="3"/>
                      <a:pt x="4" y="1"/>
                      <a:pt x="3" y="0"/>
                    </a:cubicBezTo>
                    <a:cubicBezTo>
                      <a:pt x="2" y="0"/>
                      <a:pt x="1" y="1"/>
                      <a:pt x="0" y="0"/>
                    </a:cubicBezTo>
                    <a:cubicBezTo>
                      <a:pt x="0" y="2"/>
                      <a:pt x="2" y="3"/>
                      <a:pt x="2" y="4"/>
                    </a:cubicBezTo>
                    <a:cubicBezTo>
                      <a:pt x="3" y="5"/>
                      <a:pt x="4" y="5"/>
                      <a:pt x="4" y="6"/>
                    </a:cubicBezTo>
                    <a:cubicBezTo>
                      <a:pt x="5" y="6"/>
                      <a:pt x="5" y="7"/>
                      <a:pt x="5"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4" name="Freeform 683">
                <a:extLst>
                  <a:ext uri="{FF2B5EF4-FFF2-40B4-BE49-F238E27FC236}">
                    <a16:creationId xmlns:a16="http://schemas.microsoft.com/office/drawing/2014/main" id="{ADE27302-D1BE-4DCD-8866-C74627B0B6BA}"/>
                  </a:ext>
                </a:extLst>
              </p:cNvPr>
              <p:cNvSpPr>
                <a:spLocks/>
              </p:cNvSpPr>
              <p:nvPr/>
            </p:nvSpPr>
            <p:spPr bwMode="auto">
              <a:xfrm>
                <a:off x="2874" y="2483"/>
                <a:ext cx="25" cy="28"/>
              </a:xfrm>
              <a:custGeom>
                <a:avLst/>
                <a:gdLst>
                  <a:gd name="T0" fmla="*/ 1525 w 8"/>
                  <a:gd name="T1" fmla="*/ 2352 h 9"/>
                  <a:gd name="T2" fmla="*/ 2109 w 8"/>
                  <a:gd name="T3" fmla="*/ 1114 h 9"/>
                  <a:gd name="T4" fmla="*/ 859 w 8"/>
                  <a:gd name="T5" fmla="*/ 0 h 9"/>
                  <a:gd name="T6" fmla="*/ 0 w 8"/>
                  <a:gd name="T7" fmla="*/ 0 h 9"/>
                  <a:gd name="T8" fmla="*/ 575 w 8"/>
                  <a:gd name="T9" fmla="*/ 1114 h 9"/>
                  <a:gd name="T10" fmla="*/ 1250 w 8"/>
                  <a:gd name="T11" fmla="*/ 1780 h 9"/>
                  <a:gd name="T12" fmla="*/ 1525 w 8"/>
                  <a:gd name="T13" fmla="*/ 2352 h 9"/>
                  <a:gd name="T14" fmla="*/ 0 60000 65536"/>
                  <a:gd name="T15" fmla="*/ 0 60000 65536"/>
                  <a:gd name="T16" fmla="*/ 0 60000 65536"/>
                  <a:gd name="T17" fmla="*/ 0 60000 65536"/>
                  <a:gd name="T18" fmla="*/ 0 60000 65536"/>
                  <a:gd name="T19" fmla="*/ 0 60000 65536"/>
                  <a:gd name="T20" fmla="*/ 0 60000 65536"/>
                  <a:gd name="T21" fmla="*/ 0 w 8"/>
                  <a:gd name="T22" fmla="*/ 0 h 9"/>
                  <a:gd name="T23" fmla="*/ 8 w 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9">
                    <a:moveTo>
                      <a:pt x="5" y="8"/>
                    </a:moveTo>
                    <a:cubicBezTo>
                      <a:pt x="7" y="9"/>
                      <a:pt x="8" y="5"/>
                      <a:pt x="7" y="4"/>
                    </a:cubicBezTo>
                    <a:cubicBezTo>
                      <a:pt x="6" y="3"/>
                      <a:pt x="4" y="1"/>
                      <a:pt x="3" y="0"/>
                    </a:cubicBezTo>
                    <a:cubicBezTo>
                      <a:pt x="2" y="0"/>
                      <a:pt x="1" y="1"/>
                      <a:pt x="0" y="0"/>
                    </a:cubicBezTo>
                    <a:cubicBezTo>
                      <a:pt x="0" y="2"/>
                      <a:pt x="2" y="3"/>
                      <a:pt x="2" y="4"/>
                    </a:cubicBezTo>
                    <a:cubicBezTo>
                      <a:pt x="3" y="5"/>
                      <a:pt x="4" y="5"/>
                      <a:pt x="4" y="6"/>
                    </a:cubicBezTo>
                    <a:cubicBezTo>
                      <a:pt x="5" y="6"/>
                      <a:pt x="5" y="7"/>
                      <a:pt x="5"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5" name="Freeform 684">
                <a:extLst>
                  <a:ext uri="{FF2B5EF4-FFF2-40B4-BE49-F238E27FC236}">
                    <a16:creationId xmlns:a16="http://schemas.microsoft.com/office/drawing/2014/main" id="{12AF69AA-9690-4457-AC68-D1D7A0DA7BFE}"/>
                  </a:ext>
                </a:extLst>
              </p:cNvPr>
              <p:cNvSpPr>
                <a:spLocks/>
              </p:cNvSpPr>
              <p:nvPr/>
            </p:nvSpPr>
            <p:spPr bwMode="auto">
              <a:xfrm>
                <a:off x="2874" y="2461"/>
                <a:ext cx="6" cy="7"/>
              </a:xfrm>
              <a:custGeom>
                <a:avLst/>
                <a:gdLst>
                  <a:gd name="T0" fmla="*/ 486 w 2"/>
                  <a:gd name="T1" fmla="*/ 1029 h 2"/>
                  <a:gd name="T2" fmla="*/ 0 w 2"/>
                  <a:gd name="T3" fmla="*/ 602 h 2"/>
                  <a:gd name="T4" fmla="*/ 486 w 2"/>
                  <a:gd name="T5" fmla="*/ 1029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1"/>
                      <a:pt x="1" y="0"/>
                      <a:pt x="0" y="1"/>
                    </a:cubicBezTo>
                    <a:cubicBezTo>
                      <a:pt x="1" y="1"/>
                      <a:pt x="1" y="1"/>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6" name="Freeform 685">
                <a:extLst>
                  <a:ext uri="{FF2B5EF4-FFF2-40B4-BE49-F238E27FC236}">
                    <a16:creationId xmlns:a16="http://schemas.microsoft.com/office/drawing/2014/main" id="{A8D85221-6BAB-4DCD-946B-515C23B2BB7A}"/>
                  </a:ext>
                </a:extLst>
              </p:cNvPr>
              <p:cNvSpPr>
                <a:spLocks/>
              </p:cNvSpPr>
              <p:nvPr/>
            </p:nvSpPr>
            <p:spPr bwMode="auto">
              <a:xfrm>
                <a:off x="2874" y="2461"/>
                <a:ext cx="6" cy="7"/>
              </a:xfrm>
              <a:custGeom>
                <a:avLst/>
                <a:gdLst>
                  <a:gd name="T0" fmla="*/ 486 w 2"/>
                  <a:gd name="T1" fmla="*/ 1029 h 2"/>
                  <a:gd name="T2" fmla="*/ 0 w 2"/>
                  <a:gd name="T3" fmla="*/ 602 h 2"/>
                  <a:gd name="T4" fmla="*/ 486 w 2"/>
                  <a:gd name="T5" fmla="*/ 1029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1"/>
                      <a:pt x="1" y="0"/>
                      <a:pt x="0" y="1"/>
                    </a:cubicBezTo>
                    <a:cubicBezTo>
                      <a:pt x="1" y="1"/>
                      <a:pt x="1" y="1"/>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7" name="Freeform 686">
                <a:extLst>
                  <a:ext uri="{FF2B5EF4-FFF2-40B4-BE49-F238E27FC236}">
                    <a16:creationId xmlns:a16="http://schemas.microsoft.com/office/drawing/2014/main" id="{01061E42-DC6D-46EF-B5DC-7C7DC876A067}"/>
                  </a:ext>
                </a:extLst>
              </p:cNvPr>
              <p:cNvSpPr>
                <a:spLocks/>
              </p:cNvSpPr>
              <p:nvPr/>
            </p:nvSpPr>
            <p:spPr bwMode="auto">
              <a:xfrm>
                <a:off x="2908" y="2533"/>
                <a:ext cx="7" cy="10"/>
              </a:xfrm>
              <a:custGeom>
                <a:avLst/>
                <a:gdLst>
                  <a:gd name="T0" fmla="*/ 1029 w 2"/>
                  <a:gd name="T1" fmla="*/ 857 h 3"/>
                  <a:gd name="T2" fmla="*/ 602 w 2"/>
                  <a:gd name="T3" fmla="*/ 0 h 3"/>
                  <a:gd name="T4" fmla="*/ 0 w 2"/>
                  <a:gd name="T5" fmla="*/ 857 h 3"/>
                  <a:gd name="T6" fmla="*/ 1029 w 2"/>
                  <a:gd name="T7" fmla="*/ 85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2"/>
                    </a:moveTo>
                    <a:cubicBezTo>
                      <a:pt x="2" y="1"/>
                      <a:pt x="2" y="0"/>
                      <a:pt x="1" y="0"/>
                    </a:cubicBezTo>
                    <a:cubicBezTo>
                      <a:pt x="1" y="0"/>
                      <a:pt x="0" y="1"/>
                      <a:pt x="0" y="2"/>
                    </a:cubicBezTo>
                    <a:cubicBezTo>
                      <a:pt x="0" y="3"/>
                      <a:pt x="2" y="3"/>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8" name="Freeform 687">
                <a:extLst>
                  <a:ext uri="{FF2B5EF4-FFF2-40B4-BE49-F238E27FC236}">
                    <a16:creationId xmlns:a16="http://schemas.microsoft.com/office/drawing/2014/main" id="{E4E137C0-F283-4C68-A551-5CD28D3F2C3B}"/>
                  </a:ext>
                </a:extLst>
              </p:cNvPr>
              <p:cNvSpPr>
                <a:spLocks/>
              </p:cNvSpPr>
              <p:nvPr/>
            </p:nvSpPr>
            <p:spPr bwMode="auto">
              <a:xfrm>
                <a:off x="2908" y="2533"/>
                <a:ext cx="7" cy="10"/>
              </a:xfrm>
              <a:custGeom>
                <a:avLst/>
                <a:gdLst>
                  <a:gd name="T0" fmla="*/ 1029 w 2"/>
                  <a:gd name="T1" fmla="*/ 857 h 3"/>
                  <a:gd name="T2" fmla="*/ 602 w 2"/>
                  <a:gd name="T3" fmla="*/ 0 h 3"/>
                  <a:gd name="T4" fmla="*/ 0 w 2"/>
                  <a:gd name="T5" fmla="*/ 857 h 3"/>
                  <a:gd name="T6" fmla="*/ 1029 w 2"/>
                  <a:gd name="T7" fmla="*/ 85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2"/>
                    </a:moveTo>
                    <a:cubicBezTo>
                      <a:pt x="2" y="1"/>
                      <a:pt x="2" y="0"/>
                      <a:pt x="1" y="0"/>
                    </a:cubicBezTo>
                    <a:cubicBezTo>
                      <a:pt x="1" y="0"/>
                      <a:pt x="0" y="1"/>
                      <a:pt x="0" y="2"/>
                    </a:cubicBezTo>
                    <a:cubicBezTo>
                      <a:pt x="0" y="3"/>
                      <a:pt x="2" y="3"/>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9" name="Freeform 688">
                <a:extLst>
                  <a:ext uri="{FF2B5EF4-FFF2-40B4-BE49-F238E27FC236}">
                    <a16:creationId xmlns:a16="http://schemas.microsoft.com/office/drawing/2014/main" id="{ABAE5013-B65A-4943-ADDE-0CB87890A40D}"/>
                  </a:ext>
                </a:extLst>
              </p:cNvPr>
              <p:cNvSpPr>
                <a:spLocks/>
              </p:cNvSpPr>
              <p:nvPr/>
            </p:nvSpPr>
            <p:spPr bwMode="auto">
              <a:xfrm>
                <a:off x="2908" y="2524"/>
                <a:ext cx="7" cy="9"/>
              </a:xfrm>
              <a:custGeom>
                <a:avLst/>
                <a:gdLst>
                  <a:gd name="T0" fmla="*/ 0 w 2"/>
                  <a:gd name="T1" fmla="*/ 0 h 3"/>
                  <a:gd name="T2" fmla="*/ 1029 w 2"/>
                  <a:gd name="T3" fmla="*/ 729 h 3"/>
                  <a:gd name="T4" fmla="*/ 0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0"/>
                    </a:moveTo>
                    <a:cubicBezTo>
                      <a:pt x="1" y="1"/>
                      <a:pt x="1" y="2"/>
                      <a:pt x="2" y="3"/>
                    </a:cubicBezTo>
                    <a:cubicBezTo>
                      <a:pt x="2" y="3"/>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0" name="Freeform 689">
                <a:extLst>
                  <a:ext uri="{FF2B5EF4-FFF2-40B4-BE49-F238E27FC236}">
                    <a16:creationId xmlns:a16="http://schemas.microsoft.com/office/drawing/2014/main" id="{AE3575FB-1D1B-410C-8ECC-A552ECFEDDB9}"/>
                  </a:ext>
                </a:extLst>
              </p:cNvPr>
              <p:cNvSpPr>
                <a:spLocks/>
              </p:cNvSpPr>
              <p:nvPr/>
            </p:nvSpPr>
            <p:spPr bwMode="auto">
              <a:xfrm>
                <a:off x="2908" y="2524"/>
                <a:ext cx="7" cy="9"/>
              </a:xfrm>
              <a:custGeom>
                <a:avLst/>
                <a:gdLst>
                  <a:gd name="T0" fmla="*/ 0 w 2"/>
                  <a:gd name="T1" fmla="*/ 0 h 3"/>
                  <a:gd name="T2" fmla="*/ 1029 w 2"/>
                  <a:gd name="T3" fmla="*/ 729 h 3"/>
                  <a:gd name="T4" fmla="*/ 0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0"/>
                    </a:moveTo>
                    <a:cubicBezTo>
                      <a:pt x="1" y="1"/>
                      <a:pt x="1" y="2"/>
                      <a:pt x="2" y="3"/>
                    </a:cubicBezTo>
                    <a:cubicBezTo>
                      <a:pt x="2" y="3"/>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1" name="Freeform 690">
                <a:extLst>
                  <a:ext uri="{FF2B5EF4-FFF2-40B4-BE49-F238E27FC236}">
                    <a16:creationId xmlns:a16="http://schemas.microsoft.com/office/drawing/2014/main" id="{0C4715E8-72F0-4742-8594-FE77E252143D}"/>
                  </a:ext>
                </a:extLst>
              </p:cNvPr>
              <p:cNvSpPr>
                <a:spLocks/>
              </p:cNvSpPr>
              <p:nvPr/>
            </p:nvSpPr>
            <p:spPr bwMode="auto">
              <a:xfrm>
                <a:off x="2911" y="2477"/>
                <a:ext cx="4" cy="3"/>
              </a:xfrm>
              <a:custGeom>
                <a:avLst/>
                <a:gdLst>
                  <a:gd name="T0" fmla="*/ 1024 w 1"/>
                  <a:gd name="T1" fmla="*/ 243 h 1"/>
                  <a:gd name="T2" fmla="*/ 0 w 1"/>
                  <a:gd name="T3" fmla="*/ 243 h 1"/>
                  <a:gd name="T4" fmla="*/ 1024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1"/>
                    </a:cubicBezTo>
                    <a:cubicBezTo>
                      <a:pt x="1"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2" name="Freeform 691">
                <a:extLst>
                  <a:ext uri="{FF2B5EF4-FFF2-40B4-BE49-F238E27FC236}">
                    <a16:creationId xmlns:a16="http://schemas.microsoft.com/office/drawing/2014/main" id="{B6908036-3838-4AA6-8517-D17E35F717AE}"/>
                  </a:ext>
                </a:extLst>
              </p:cNvPr>
              <p:cNvSpPr>
                <a:spLocks/>
              </p:cNvSpPr>
              <p:nvPr/>
            </p:nvSpPr>
            <p:spPr bwMode="auto">
              <a:xfrm>
                <a:off x="2911" y="2477"/>
                <a:ext cx="4" cy="3"/>
              </a:xfrm>
              <a:custGeom>
                <a:avLst/>
                <a:gdLst>
                  <a:gd name="T0" fmla="*/ 1024 w 1"/>
                  <a:gd name="T1" fmla="*/ 243 h 1"/>
                  <a:gd name="T2" fmla="*/ 0 w 1"/>
                  <a:gd name="T3" fmla="*/ 243 h 1"/>
                  <a:gd name="T4" fmla="*/ 1024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1"/>
                    </a:cubicBezTo>
                    <a:cubicBezTo>
                      <a:pt x="1"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3" name="Freeform 692">
                <a:extLst>
                  <a:ext uri="{FF2B5EF4-FFF2-40B4-BE49-F238E27FC236}">
                    <a16:creationId xmlns:a16="http://schemas.microsoft.com/office/drawing/2014/main" id="{8F7E6A61-2041-47F5-AED2-8CACB2EC221D}"/>
                  </a:ext>
                </a:extLst>
              </p:cNvPr>
              <p:cNvSpPr>
                <a:spLocks/>
              </p:cNvSpPr>
              <p:nvPr/>
            </p:nvSpPr>
            <p:spPr bwMode="auto">
              <a:xfrm>
                <a:off x="2915" y="2518"/>
                <a:ext cx="6" cy="6"/>
              </a:xfrm>
              <a:custGeom>
                <a:avLst/>
                <a:gdLst>
                  <a:gd name="T0" fmla="*/ 486 w 2"/>
                  <a:gd name="T1" fmla="*/ 243 h 2"/>
                  <a:gd name="T2" fmla="*/ 0 w 2"/>
                  <a:gd name="T3" fmla="*/ 243 h 2"/>
                  <a:gd name="T4" fmla="*/ 486 w 2"/>
                  <a:gd name="T5" fmla="*/ 243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1"/>
                    </a:moveTo>
                    <a:cubicBezTo>
                      <a:pt x="2" y="0"/>
                      <a:pt x="0" y="1"/>
                      <a:pt x="0" y="1"/>
                    </a:cubicBezTo>
                    <a:cubicBezTo>
                      <a:pt x="1" y="2"/>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4" name="Freeform 693">
                <a:extLst>
                  <a:ext uri="{FF2B5EF4-FFF2-40B4-BE49-F238E27FC236}">
                    <a16:creationId xmlns:a16="http://schemas.microsoft.com/office/drawing/2014/main" id="{D6DB1DEB-7997-4345-86FE-268E0E2F14DA}"/>
                  </a:ext>
                </a:extLst>
              </p:cNvPr>
              <p:cNvSpPr>
                <a:spLocks/>
              </p:cNvSpPr>
              <p:nvPr/>
            </p:nvSpPr>
            <p:spPr bwMode="auto">
              <a:xfrm>
                <a:off x="2915" y="2518"/>
                <a:ext cx="6" cy="6"/>
              </a:xfrm>
              <a:custGeom>
                <a:avLst/>
                <a:gdLst>
                  <a:gd name="T0" fmla="*/ 486 w 2"/>
                  <a:gd name="T1" fmla="*/ 243 h 2"/>
                  <a:gd name="T2" fmla="*/ 0 w 2"/>
                  <a:gd name="T3" fmla="*/ 243 h 2"/>
                  <a:gd name="T4" fmla="*/ 486 w 2"/>
                  <a:gd name="T5" fmla="*/ 243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1"/>
                    </a:moveTo>
                    <a:cubicBezTo>
                      <a:pt x="2" y="0"/>
                      <a:pt x="0" y="1"/>
                      <a:pt x="0" y="1"/>
                    </a:cubicBezTo>
                    <a:cubicBezTo>
                      <a:pt x="1" y="2"/>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5" name="Freeform 694">
                <a:extLst>
                  <a:ext uri="{FF2B5EF4-FFF2-40B4-BE49-F238E27FC236}">
                    <a16:creationId xmlns:a16="http://schemas.microsoft.com/office/drawing/2014/main" id="{676BAE56-B0B9-4DE7-9EA7-C5D9D5A97C26}"/>
                  </a:ext>
                </a:extLst>
              </p:cNvPr>
              <p:cNvSpPr>
                <a:spLocks/>
              </p:cNvSpPr>
              <p:nvPr/>
            </p:nvSpPr>
            <p:spPr bwMode="auto">
              <a:xfrm>
                <a:off x="2915" y="2552"/>
                <a:ext cx="28" cy="22"/>
              </a:xfrm>
              <a:custGeom>
                <a:avLst/>
                <a:gdLst>
                  <a:gd name="T0" fmla="*/ 1509 w 9"/>
                  <a:gd name="T1" fmla="*/ 2143 h 7"/>
                  <a:gd name="T2" fmla="*/ 843 w 9"/>
                  <a:gd name="T3" fmla="*/ 0 h 7"/>
                  <a:gd name="T4" fmla="*/ 271 w 9"/>
                  <a:gd name="T5" fmla="*/ 0 h 7"/>
                  <a:gd name="T6" fmla="*/ 271 w 9"/>
                  <a:gd name="T7" fmla="*/ 871 h 7"/>
                  <a:gd name="T8" fmla="*/ 1509 w 9"/>
                  <a:gd name="T9" fmla="*/ 2143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5" y="7"/>
                    </a:moveTo>
                    <a:cubicBezTo>
                      <a:pt x="9" y="7"/>
                      <a:pt x="3" y="1"/>
                      <a:pt x="3" y="0"/>
                    </a:cubicBezTo>
                    <a:cubicBezTo>
                      <a:pt x="3" y="0"/>
                      <a:pt x="2" y="0"/>
                      <a:pt x="1" y="0"/>
                    </a:cubicBezTo>
                    <a:cubicBezTo>
                      <a:pt x="1" y="1"/>
                      <a:pt x="0" y="2"/>
                      <a:pt x="1" y="3"/>
                    </a:cubicBezTo>
                    <a:cubicBezTo>
                      <a:pt x="2" y="5"/>
                      <a:pt x="3" y="7"/>
                      <a:pt x="5" y="7"/>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6" name="Freeform 695">
                <a:extLst>
                  <a:ext uri="{FF2B5EF4-FFF2-40B4-BE49-F238E27FC236}">
                    <a16:creationId xmlns:a16="http://schemas.microsoft.com/office/drawing/2014/main" id="{ADCB6CEC-FDE5-4F3C-AF2A-7671727913AF}"/>
                  </a:ext>
                </a:extLst>
              </p:cNvPr>
              <p:cNvSpPr>
                <a:spLocks/>
              </p:cNvSpPr>
              <p:nvPr/>
            </p:nvSpPr>
            <p:spPr bwMode="auto">
              <a:xfrm>
                <a:off x="2915" y="2552"/>
                <a:ext cx="28" cy="22"/>
              </a:xfrm>
              <a:custGeom>
                <a:avLst/>
                <a:gdLst>
                  <a:gd name="T0" fmla="*/ 1509 w 9"/>
                  <a:gd name="T1" fmla="*/ 2143 h 7"/>
                  <a:gd name="T2" fmla="*/ 843 w 9"/>
                  <a:gd name="T3" fmla="*/ 0 h 7"/>
                  <a:gd name="T4" fmla="*/ 271 w 9"/>
                  <a:gd name="T5" fmla="*/ 0 h 7"/>
                  <a:gd name="T6" fmla="*/ 271 w 9"/>
                  <a:gd name="T7" fmla="*/ 871 h 7"/>
                  <a:gd name="T8" fmla="*/ 1509 w 9"/>
                  <a:gd name="T9" fmla="*/ 2143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5" y="7"/>
                    </a:moveTo>
                    <a:cubicBezTo>
                      <a:pt x="9" y="7"/>
                      <a:pt x="3" y="1"/>
                      <a:pt x="3" y="0"/>
                    </a:cubicBezTo>
                    <a:cubicBezTo>
                      <a:pt x="3" y="0"/>
                      <a:pt x="2" y="0"/>
                      <a:pt x="1" y="0"/>
                    </a:cubicBezTo>
                    <a:cubicBezTo>
                      <a:pt x="1" y="1"/>
                      <a:pt x="0" y="2"/>
                      <a:pt x="1" y="3"/>
                    </a:cubicBezTo>
                    <a:cubicBezTo>
                      <a:pt x="2" y="5"/>
                      <a:pt x="3" y="7"/>
                      <a:pt x="5" y="7"/>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7" name="Freeform 696">
                <a:extLst>
                  <a:ext uri="{FF2B5EF4-FFF2-40B4-BE49-F238E27FC236}">
                    <a16:creationId xmlns:a16="http://schemas.microsoft.com/office/drawing/2014/main" id="{34AE38D7-A215-43D8-995C-D65E14011931}"/>
                  </a:ext>
                </a:extLst>
              </p:cNvPr>
              <p:cNvSpPr>
                <a:spLocks/>
              </p:cNvSpPr>
              <p:nvPr/>
            </p:nvSpPr>
            <p:spPr bwMode="auto">
              <a:xfrm>
                <a:off x="2940" y="2580"/>
                <a:ext cx="12" cy="13"/>
              </a:xfrm>
              <a:custGeom>
                <a:avLst/>
                <a:gdLst>
                  <a:gd name="T0" fmla="*/ 972 w 4"/>
                  <a:gd name="T1" fmla="*/ 1446 h 4"/>
                  <a:gd name="T2" fmla="*/ 243 w 4"/>
                  <a:gd name="T3" fmla="*/ 348 h 4"/>
                  <a:gd name="T4" fmla="*/ 972 w 4"/>
                  <a:gd name="T5" fmla="*/ 1446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4"/>
                    </a:moveTo>
                    <a:cubicBezTo>
                      <a:pt x="4" y="3"/>
                      <a:pt x="2" y="0"/>
                      <a:pt x="1" y="1"/>
                    </a:cubicBezTo>
                    <a:cubicBezTo>
                      <a:pt x="0" y="2"/>
                      <a:pt x="3" y="3"/>
                      <a:pt x="4"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8" name="Freeform 697">
                <a:extLst>
                  <a:ext uri="{FF2B5EF4-FFF2-40B4-BE49-F238E27FC236}">
                    <a16:creationId xmlns:a16="http://schemas.microsoft.com/office/drawing/2014/main" id="{65A89329-642A-4B12-9CB8-0AF18140ACA8}"/>
                  </a:ext>
                </a:extLst>
              </p:cNvPr>
              <p:cNvSpPr>
                <a:spLocks/>
              </p:cNvSpPr>
              <p:nvPr/>
            </p:nvSpPr>
            <p:spPr bwMode="auto">
              <a:xfrm>
                <a:off x="2940" y="2580"/>
                <a:ext cx="12" cy="13"/>
              </a:xfrm>
              <a:custGeom>
                <a:avLst/>
                <a:gdLst>
                  <a:gd name="T0" fmla="*/ 972 w 4"/>
                  <a:gd name="T1" fmla="*/ 1446 h 4"/>
                  <a:gd name="T2" fmla="*/ 243 w 4"/>
                  <a:gd name="T3" fmla="*/ 348 h 4"/>
                  <a:gd name="T4" fmla="*/ 972 w 4"/>
                  <a:gd name="T5" fmla="*/ 1446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4"/>
                    </a:moveTo>
                    <a:cubicBezTo>
                      <a:pt x="4" y="3"/>
                      <a:pt x="2" y="0"/>
                      <a:pt x="1" y="1"/>
                    </a:cubicBezTo>
                    <a:cubicBezTo>
                      <a:pt x="0" y="2"/>
                      <a:pt x="3" y="3"/>
                      <a:pt x="4"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9" name="Freeform 698">
                <a:extLst>
                  <a:ext uri="{FF2B5EF4-FFF2-40B4-BE49-F238E27FC236}">
                    <a16:creationId xmlns:a16="http://schemas.microsoft.com/office/drawing/2014/main" id="{ABA92317-DE35-4DC3-BF2B-7ADB2B96E1C3}"/>
                  </a:ext>
                </a:extLst>
              </p:cNvPr>
              <p:cNvSpPr>
                <a:spLocks/>
              </p:cNvSpPr>
              <p:nvPr/>
            </p:nvSpPr>
            <p:spPr bwMode="auto">
              <a:xfrm>
                <a:off x="2952" y="2596"/>
                <a:ext cx="10" cy="9"/>
              </a:xfrm>
              <a:custGeom>
                <a:avLst/>
                <a:gdLst>
                  <a:gd name="T0" fmla="*/ 367 w 3"/>
                  <a:gd name="T1" fmla="*/ 486 h 3"/>
                  <a:gd name="T2" fmla="*/ 1223 w 3"/>
                  <a:gd name="T3" fmla="*/ 486 h 3"/>
                  <a:gd name="T4" fmla="*/ 367 w 3"/>
                  <a:gd name="T5" fmla="*/ 0 h 3"/>
                  <a:gd name="T6" fmla="*/ 367 w 3"/>
                  <a:gd name="T7" fmla="*/ 486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1" y="2"/>
                    </a:moveTo>
                    <a:cubicBezTo>
                      <a:pt x="1" y="3"/>
                      <a:pt x="2" y="3"/>
                      <a:pt x="3" y="2"/>
                    </a:cubicBezTo>
                    <a:cubicBezTo>
                      <a:pt x="3" y="1"/>
                      <a:pt x="2" y="0"/>
                      <a:pt x="1" y="0"/>
                    </a:cubicBezTo>
                    <a:cubicBezTo>
                      <a:pt x="0" y="1"/>
                      <a:pt x="1" y="1"/>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0" name="Freeform 699">
                <a:extLst>
                  <a:ext uri="{FF2B5EF4-FFF2-40B4-BE49-F238E27FC236}">
                    <a16:creationId xmlns:a16="http://schemas.microsoft.com/office/drawing/2014/main" id="{CB1B2EB5-A52D-491A-839A-F48BC4058124}"/>
                  </a:ext>
                </a:extLst>
              </p:cNvPr>
              <p:cNvSpPr>
                <a:spLocks/>
              </p:cNvSpPr>
              <p:nvPr/>
            </p:nvSpPr>
            <p:spPr bwMode="auto">
              <a:xfrm>
                <a:off x="2952" y="2596"/>
                <a:ext cx="10" cy="9"/>
              </a:xfrm>
              <a:custGeom>
                <a:avLst/>
                <a:gdLst>
                  <a:gd name="T0" fmla="*/ 367 w 3"/>
                  <a:gd name="T1" fmla="*/ 486 h 3"/>
                  <a:gd name="T2" fmla="*/ 1223 w 3"/>
                  <a:gd name="T3" fmla="*/ 486 h 3"/>
                  <a:gd name="T4" fmla="*/ 367 w 3"/>
                  <a:gd name="T5" fmla="*/ 0 h 3"/>
                  <a:gd name="T6" fmla="*/ 367 w 3"/>
                  <a:gd name="T7" fmla="*/ 486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1" y="2"/>
                    </a:moveTo>
                    <a:cubicBezTo>
                      <a:pt x="1" y="3"/>
                      <a:pt x="2" y="3"/>
                      <a:pt x="3" y="2"/>
                    </a:cubicBezTo>
                    <a:cubicBezTo>
                      <a:pt x="3" y="1"/>
                      <a:pt x="2" y="0"/>
                      <a:pt x="1" y="0"/>
                    </a:cubicBezTo>
                    <a:cubicBezTo>
                      <a:pt x="0" y="1"/>
                      <a:pt x="1" y="1"/>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1" name="Freeform 700">
                <a:extLst>
                  <a:ext uri="{FF2B5EF4-FFF2-40B4-BE49-F238E27FC236}">
                    <a16:creationId xmlns:a16="http://schemas.microsoft.com/office/drawing/2014/main" id="{9653E779-132F-42BF-AE71-B086B15F68D0}"/>
                  </a:ext>
                </a:extLst>
              </p:cNvPr>
              <p:cNvSpPr>
                <a:spLocks/>
              </p:cNvSpPr>
              <p:nvPr/>
            </p:nvSpPr>
            <p:spPr bwMode="auto">
              <a:xfrm>
                <a:off x="2958" y="2602"/>
                <a:ext cx="10" cy="16"/>
              </a:xfrm>
              <a:custGeom>
                <a:avLst/>
                <a:gdLst>
                  <a:gd name="T0" fmla="*/ 1223 w 3"/>
                  <a:gd name="T1" fmla="*/ 1670 h 5"/>
                  <a:gd name="T2" fmla="*/ 1223 w 3"/>
                  <a:gd name="T3" fmla="*/ 1373 h 5"/>
                  <a:gd name="T4" fmla="*/ 1223 w 3"/>
                  <a:gd name="T5" fmla="*/ 624 h 5"/>
                  <a:gd name="T6" fmla="*/ 367 w 3"/>
                  <a:gd name="T7" fmla="*/ 326 h 5"/>
                  <a:gd name="T8" fmla="*/ 1223 w 3"/>
                  <a:gd name="T9" fmla="*/ 167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5"/>
                    </a:moveTo>
                    <a:cubicBezTo>
                      <a:pt x="3" y="5"/>
                      <a:pt x="2" y="4"/>
                      <a:pt x="3" y="4"/>
                    </a:cubicBezTo>
                    <a:cubicBezTo>
                      <a:pt x="3" y="3"/>
                      <a:pt x="3" y="3"/>
                      <a:pt x="3" y="2"/>
                    </a:cubicBezTo>
                    <a:cubicBezTo>
                      <a:pt x="3" y="2"/>
                      <a:pt x="2" y="0"/>
                      <a:pt x="1" y="1"/>
                    </a:cubicBezTo>
                    <a:cubicBezTo>
                      <a:pt x="0" y="1"/>
                      <a:pt x="2" y="5"/>
                      <a:pt x="3"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2" name="Freeform 701">
                <a:extLst>
                  <a:ext uri="{FF2B5EF4-FFF2-40B4-BE49-F238E27FC236}">
                    <a16:creationId xmlns:a16="http://schemas.microsoft.com/office/drawing/2014/main" id="{16DE3CF0-AA3B-4131-9400-62D4B2B61ED2}"/>
                  </a:ext>
                </a:extLst>
              </p:cNvPr>
              <p:cNvSpPr>
                <a:spLocks/>
              </p:cNvSpPr>
              <p:nvPr/>
            </p:nvSpPr>
            <p:spPr bwMode="auto">
              <a:xfrm>
                <a:off x="2958" y="2602"/>
                <a:ext cx="10" cy="16"/>
              </a:xfrm>
              <a:custGeom>
                <a:avLst/>
                <a:gdLst>
                  <a:gd name="T0" fmla="*/ 1223 w 3"/>
                  <a:gd name="T1" fmla="*/ 1670 h 5"/>
                  <a:gd name="T2" fmla="*/ 1223 w 3"/>
                  <a:gd name="T3" fmla="*/ 1373 h 5"/>
                  <a:gd name="T4" fmla="*/ 1223 w 3"/>
                  <a:gd name="T5" fmla="*/ 624 h 5"/>
                  <a:gd name="T6" fmla="*/ 367 w 3"/>
                  <a:gd name="T7" fmla="*/ 326 h 5"/>
                  <a:gd name="T8" fmla="*/ 1223 w 3"/>
                  <a:gd name="T9" fmla="*/ 167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5"/>
                    </a:moveTo>
                    <a:cubicBezTo>
                      <a:pt x="3" y="5"/>
                      <a:pt x="2" y="4"/>
                      <a:pt x="3" y="4"/>
                    </a:cubicBezTo>
                    <a:cubicBezTo>
                      <a:pt x="3" y="3"/>
                      <a:pt x="3" y="3"/>
                      <a:pt x="3" y="2"/>
                    </a:cubicBezTo>
                    <a:cubicBezTo>
                      <a:pt x="3" y="2"/>
                      <a:pt x="2" y="0"/>
                      <a:pt x="1" y="1"/>
                    </a:cubicBezTo>
                    <a:cubicBezTo>
                      <a:pt x="0" y="1"/>
                      <a:pt x="2" y="5"/>
                      <a:pt x="3"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3" name="Freeform 702">
                <a:extLst>
                  <a:ext uri="{FF2B5EF4-FFF2-40B4-BE49-F238E27FC236}">
                    <a16:creationId xmlns:a16="http://schemas.microsoft.com/office/drawing/2014/main" id="{5E776257-C2CC-434B-9DD5-2090DFDC6BCC}"/>
                  </a:ext>
                </a:extLst>
              </p:cNvPr>
              <p:cNvSpPr>
                <a:spLocks/>
              </p:cNvSpPr>
              <p:nvPr/>
            </p:nvSpPr>
            <p:spPr bwMode="auto">
              <a:xfrm>
                <a:off x="2993" y="2464"/>
                <a:ext cx="12" cy="13"/>
              </a:xfrm>
              <a:custGeom>
                <a:avLst/>
                <a:gdLst>
                  <a:gd name="T0" fmla="*/ 972 w 4"/>
                  <a:gd name="T1" fmla="*/ 793 h 4"/>
                  <a:gd name="T2" fmla="*/ 243 w 4"/>
                  <a:gd name="T3" fmla="*/ 348 h 4"/>
                  <a:gd name="T4" fmla="*/ 486 w 4"/>
                  <a:gd name="T5" fmla="*/ 1446 h 4"/>
                  <a:gd name="T6" fmla="*/ 972 w 4"/>
                  <a:gd name="T7" fmla="*/ 793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2"/>
                    </a:moveTo>
                    <a:cubicBezTo>
                      <a:pt x="4" y="0"/>
                      <a:pt x="1" y="0"/>
                      <a:pt x="1" y="1"/>
                    </a:cubicBezTo>
                    <a:cubicBezTo>
                      <a:pt x="0" y="2"/>
                      <a:pt x="1" y="4"/>
                      <a:pt x="2" y="4"/>
                    </a:cubicBezTo>
                    <a:cubicBezTo>
                      <a:pt x="3" y="4"/>
                      <a:pt x="4" y="2"/>
                      <a:pt x="4"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4" name="Freeform 703">
                <a:extLst>
                  <a:ext uri="{FF2B5EF4-FFF2-40B4-BE49-F238E27FC236}">
                    <a16:creationId xmlns:a16="http://schemas.microsoft.com/office/drawing/2014/main" id="{7BCE68FB-7063-45E8-B7D3-6D3704FC1B61}"/>
                  </a:ext>
                </a:extLst>
              </p:cNvPr>
              <p:cNvSpPr>
                <a:spLocks/>
              </p:cNvSpPr>
              <p:nvPr/>
            </p:nvSpPr>
            <p:spPr bwMode="auto">
              <a:xfrm>
                <a:off x="2993" y="2464"/>
                <a:ext cx="12" cy="13"/>
              </a:xfrm>
              <a:custGeom>
                <a:avLst/>
                <a:gdLst>
                  <a:gd name="T0" fmla="*/ 972 w 4"/>
                  <a:gd name="T1" fmla="*/ 793 h 4"/>
                  <a:gd name="T2" fmla="*/ 243 w 4"/>
                  <a:gd name="T3" fmla="*/ 348 h 4"/>
                  <a:gd name="T4" fmla="*/ 486 w 4"/>
                  <a:gd name="T5" fmla="*/ 1446 h 4"/>
                  <a:gd name="T6" fmla="*/ 972 w 4"/>
                  <a:gd name="T7" fmla="*/ 793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2"/>
                    </a:moveTo>
                    <a:cubicBezTo>
                      <a:pt x="4" y="0"/>
                      <a:pt x="1" y="0"/>
                      <a:pt x="1" y="1"/>
                    </a:cubicBezTo>
                    <a:cubicBezTo>
                      <a:pt x="0" y="2"/>
                      <a:pt x="1" y="4"/>
                      <a:pt x="2" y="4"/>
                    </a:cubicBezTo>
                    <a:cubicBezTo>
                      <a:pt x="3" y="4"/>
                      <a:pt x="4" y="2"/>
                      <a:pt x="4"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5" name="Freeform 704">
                <a:extLst>
                  <a:ext uri="{FF2B5EF4-FFF2-40B4-BE49-F238E27FC236}">
                    <a16:creationId xmlns:a16="http://schemas.microsoft.com/office/drawing/2014/main" id="{1F454640-72FF-4CE0-877D-8A7B8C4526E9}"/>
                  </a:ext>
                </a:extLst>
              </p:cNvPr>
              <p:cNvSpPr>
                <a:spLocks/>
              </p:cNvSpPr>
              <p:nvPr/>
            </p:nvSpPr>
            <p:spPr bwMode="auto">
              <a:xfrm>
                <a:off x="3012" y="2671"/>
                <a:ext cx="9" cy="9"/>
              </a:xfrm>
              <a:custGeom>
                <a:avLst/>
                <a:gdLst>
                  <a:gd name="T0" fmla="*/ 729 w 3"/>
                  <a:gd name="T1" fmla="*/ 729 h 3"/>
                  <a:gd name="T2" fmla="*/ 0 w 3"/>
                  <a:gd name="T3" fmla="*/ 243 h 3"/>
                  <a:gd name="T4" fmla="*/ 729 w 3"/>
                  <a:gd name="T5" fmla="*/ 729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3" y="3"/>
                    </a:moveTo>
                    <a:cubicBezTo>
                      <a:pt x="3" y="2"/>
                      <a:pt x="1" y="0"/>
                      <a:pt x="0" y="1"/>
                    </a:cubicBezTo>
                    <a:cubicBezTo>
                      <a:pt x="1" y="2"/>
                      <a:pt x="1" y="3"/>
                      <a:pt x="3"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6" name="Freeform 705">
                <a:extLst>
                  <a:ext uri="{FF2B5EF4-FFF2-40B4-BE49-F238E27FC236}">
                    <a16:creationId xmlns:a16="http://schemas.microsoft.com/office/drawing/2014/main" id="{4542EA00-86A5-4782-A124-C2C95818D1E0}"/>
                  </a:ext>
                </a:extLst>
              </p:cNvPr>
              <p:cNvSpPr>
                <a:spLocks/>
              </p:cNvSpPr>
              <p:nvPr/>
            </p:nvSpPr>
            <p:spPr bwMode="auto">
              <a:xfrm>
                <a:off x="3012" y="2671"/>
                <a:ext cx="9" cy="9"/>
              </a:xfrm>
              <a:custGeom>
                <a:avLst/>
                <a:gdLst>
                  <a:gd name="T0" fmla="*/ 729 w 3"/>
                  <a:gd name="T1" fmla="*/ 729 h 3"/>
                  <a:gd name="T2" fmla="*/ 0 w 3"/>
                  <a:gd name="T3" fmla="*/ 243 h 3"/>
                  <a:gd name="T4" fmla="*/ 729 w 3"/>
                  <a:gd name="T5" fmla="*/ 729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3" y="3"/>
                    </a:moveTo>
                    <a:cubicBezTo>
                      <a:pt x="3" y="2"/>
                      <a:pt x="1" y="0"/>
                      <a:pt x="0" y="1"/>
                    </a:cubicBezTo>
                    <a:cubicBezTo>
                      <a:pt x="1" y="2"/>
                      <a:pt x="1" y="3"/>
                      <a:pt x="3"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7" name="Freeform 706">
                <a:extLst>
                  <a:ext uri="{FF2B5EF4-FFF2-40B4-BE49-F238E27FC236}">
                    <a16:creationId xmlns:a16="http://schemas.microsoft.com/office/drawing/2014/main" id="{14B363F2-212E-4557-8157-8687792A9291}"/>
                  </a:ext>
                </a:extLst>
              </p:cNvPr>
              <p:cNvSpPr>
                <a:spLocks/>
              </p:cNvSpPr>
              <p:nvPr/>
            </p:nvSpPr>
            <p:spPr bwMode="auto">
              <a:xfrm>
                <a:off x="3012" y="2477"/>
                <a:ext cx="15" cy="12"/>
              </a:xfrm>
              <a:custGeom>
                <a:avLst/>
                <a:gdLst>
                  <a:gd name="T0" fmla="*/ 972 w 5"/>
                  <a:gd name="T1" fmla="*/ 486 h 4"/>
                  <a:gd name="T2" fmla="*/ 0 w 5"/>
                  <a:gd name="T3" fmla="*/ 0 h 4"/>
                  <a:gd name="T4" fmla="*/ 486 w 5"/>
                  <a:gd name="T5" fmla="*/ 486 h 4"/>
                  <a:gd name="T6" fmla="*/ 1215 w 5"/>
                  <a:gd name="T7" fmla="*/ 972 h 4"/>
                  <a:gd name="T8" fmla="*/ 972 w 5"/>
                  <a:gd name="T9" fmla="*/ 486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3" y="1"/>
                      <a:pt x="2" y="1"/>
                      <a:pt x="0" y="0"/>
                    </a:cubicBezTo>
                    <a:cubicBezTo>
                      <a:pt x="0" y="2"/>
                      <a:pt x="1" y="2"/>
                      <a:pt x="2" y="2"/>
                    </a:cubicBezTo>
                    <a:cubicBezTo>
                      <a:pt x="3" y="2"/>
                      <a:pt x="4" y="3"/>
                      <a:pt x="5" y="4"/>
                    </a:cubicBezTo>
                    <a:cubicBezTo>
                      <a:pt x="5" y="3"/>
                      <a:pt x="5" y="2"/>
                      <a:pt x="4"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8" name="Freeform 707">
                <a:extLst>
                  <a:ext uri="{FF2B5EF4-FFF2-40B4-BE49-F238E27FC236}">
                    <a16:creationId xmlns:a16="http://schemas.microsoft.com/office/drawing/2014/main" id="{D32F538E-AE0E-4A1B-939C-D06293E9018E}"/>
                  </a:ext>
                </a:extLst>
              </p:cNvPr>
              <p:cNvSpPr>
                <a:spLocks/>
              </p:cNvSpPr>
              <p:nvPr/>
            </p:nvSpPr>
            <p:spPr bwMode="auto">
              <a:xfrm>
                <a:off x="3012" y="2477"/>
                <a:ext cx="15" cy="12"/>
              </a:xfrm>
              <a:custGeom>
                <a:avLst/>
                <a:gdLst>
                  <a:gd name="T0" fmla="*/ 972 w 5"/>
                  <a:gd name="T1" fmla="*/ 486 h 4"/>
                  <a:gd name="T2" fmla="*/ 0 w 5"/>
                  <a:gd name="T3" fmla="*/ 0 h 4"/>
                  <a:gd name="T4" fmla="*/ 486 w 5"/>
                  <a:gd name="T5" fmla="*/ 486 h 4"/>
                  <a:gd name="T6" fmla="*/ 1215 w 5"/>
                  <a:gd name="T7" fmla="*/ 972 h 4"/>
                  <a:gd name="T8" fmla="*/ 972 w 5"/>
                  <a:gd name="T9" fmla="*/ 486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3" y="1"/>
                      <a:pt x="2" y="1"/>
                      <a:pt x="0" y="0"/>
                    </a:cubicBezTo>
                    <a:cubicBezTo>
                      <a:pt x="0" y="2"/>
                      <a:pt x="1" y="2"/>
                      <a:pt x="2" y="2"/>
                    </a:cubicBezTo>
                    <a:cubicBezTo>
                      <a:pt x="3" y="2"/>
                      <a:pt x="4" y="3"/>
                      <a:pt x="5" y="4"/>
                    </a:cubicBezTo>
                    <a:cubicBezTo>
                      <a:pt x="5" y="3"/>
                      <a:pt x="5" y="2"/>
                      <a:pt x="4"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9" name="Freeform 708">
                <a:extLst>
                  <a:ext uri="{FF2B5EF4-FFF2-40B4-BE49-F238E27FC236}">
                    <a16:creationId xmlns:a16="http://schemas.microsoft.com/office/drawing/2014/main" id="{0413F9E8-A369-4E47-8E1E-E87D1B19DF94}"/>
                  </a:ext>
                </a:extLst>
              </p:cNvPr>
              <p:cNvSpPr>
                <a:spLocks/>
              </p:cNvSpPr>
              <p:nvPr/>
            </p:nvSpPr>
            <p:spPr bwMode="auto">
              <a:xfrm>
                <a:off x="3018" y="2486"/>
                <a:ext cx="6" cy="13"/>
              </a:xfrm>
              <a:custGeom>
                <a:avLst/>
                <a:gdLst>
                  <a:gd name="T0" fmla="*/ 486 w 2"/>
                  <a:gd name="T1" fmla="*/ 348 h 4"/>
                  <a:gd name="T2" fmla="*/ 0 w 2"/>
                  <a:gd name="T3" fmla="*/ 0 h 4"/>
                  <a:gd name="T4" fmla="*/ 486 w 2"/>
                  <a:gd name="T5" fmla="*/ 1446 h 4"/>
                  <a:gd name="T6" fmla="*/ 486 w 2"/>
                  <a:gd name="T7" fmla="*/ 348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1"/>
                    </a:moveTo>
                    <a:cubicBezTo>
                      <a:pt x="2" y="1"/>
                      <a:pt x="1" y="0"/>
                      <a:pt x="0" y="0"/>
                    </a:cubicBezTo>
                    <a:cubicBezTo>
                      <a:pt x="0" y="1"/>
                      <a:pt x="0" y="3"/>
                      <a:pt x="2" y="4"/>
                    </a:cubicBezTo>
                    <a:cubicBezTo>
                      <a:pt x="2" y="3"/>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0" name="Freeform 709">
                <a:extLst>
                  <a:ext uri="{FF2B5EF4-FFF2-40B4-BE49-F238E27FC236}">
                    <a16:creationId xmlns:a16="http://schemas.microsoft.com/office/drawing/2014/main" id="{B7860FB4-E404-4490-9D57-B67B8828E951}"/>
                  </a:ext>
                </a:extLst>
              </p:cNvPr>
              <p:cNvSpPr>
                <a:spLocks/>
              </p:cNvSpPr>
              <p:nvPr/>
            </p:nvSpPr>
            <p:spPr bwMode="auto">
              <a:xfrm>
                <a:off x="3018" y="2486"/>
                <a:ext cx="6" cy="13"/>
              </a:xfrm>
              <a:custGeom>
                <a:avLst/>
                <a:gdLst>
                  <a:gd name="T0" fmla="*/ 486 w 2"/>
                  <a:gd name="T1" fmla="*/ 348 h 4"/>
                  <a:gd name="T2" fmla="*/ 0 w 2"/>
                  <a:gd name="T3" fmla="*/ 0 h 4"/>
                  <a:gd name="T4" fmla="*/ 486 w 2"/>
                  <a:gd name="T5" fmla="*/ 1446 h 4"/>
                  <a:gd name="T6" fmla="*/ 486 w 2"/>
                  <a:gd name="T7" fmla="*/ 348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1"/>
                    </a:moveTo>
                    <a:cubicBezTo>
                      <a:pt x="2" y="1"/>
                      <a:pt x="1" y="0"/>
                      <a:pt x="0" y="0"/>
                    </a:cubicBezTo>
                    <a:cubicBezTo>
                      <a:pt x="0" y="1"/>
                      <a:pt x="0" y="3"/>
                      <a:pt x="2" y="4"/>
                    </a:cubicBezTo>
                    <a:cubicBezTo>
                      <a:pt x="2" y="3"/>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1" name="Freeform 710">
                <a:extLst>
                  <a:ext uri="{FF2B5EF4-FFF2-40B4-BE49-F238E27FC236}">
                    <a16:creationId xmlns:a16="http://schemas.microsoft.com/office/drawing/2014/main" id="{9E4809A4-D218-45BF-876C-542FD408E6C2}"/>
                  </a:ext>
                </a:extLst>
              </p:cNvPr>
              <p:cNvSpPr>
                <a:spLocks/>
              </p:cNvSpPr>
              <p:nvPr/>
            </p:nvSpPr>
            <p:spPr bwMode="auto">
              <a:xfrm>
                <a:off x="3024" y="2493"/>
                <a:ext cx="19" cy="12"/>
              </a:xfrm>
              <a:custGeom>
                <a:avLst/>
                <a:gdLst>
                  <a:gd name="T0" fmla="*/ 1906 w 6"/>
                  <a:gd name="T1" fmla="*/ 729 h 4"/>
                  <a:gd name="T2" fmla="*/ 1013 w 6"/>
                  <a:gd name="T3" fmla="*/ 243 h 4"/>
                  <a:gd name="T4" fmla="*/ 320 w 6"/>
                  <a:gd name="T5" fmla="*/ 0 h 4"/>
                  <a:gd name="T6" fmla="*/ 320 w 6"/>
                  <a:gd name="T7" fmla="*/ 729 h 4"/>
                  <a:gd name="T8" fmla="*/ 1906 w 6"/>
                  <a:gd name="T9" fmla="*/ 972 h 4"/>
                  <a:gd name="T10" fmla="*/ 1906 w 6"/>
                  <a:gd name="T11" fmla="*/ 729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3"/>
                    </a:moveTo>
                    <a:cubicBezTo>
                      <a:pt x="5" y="2"/>
                      <a:pt x="4" y="1"/>
                      <a:pt x="3" y="1"/>
                    </a:cubicBezTo>
                    <a:cubicBezTo>
                      <a:pt x="2" y="1"/>
                      <a:pt x="1" y="0"/>
                      <a:pt x="1" y="0"/>
                    </a:cubicBezTo>
                    <a:cubicBezTo>
                      <a:pt x="1" y="0"/>
                      <a:pt x="0" y="2"/>
                      <a:pt x="1" y="3"/>
                    </a:cubicBezTo>
                    <a:cubicBezTo>
                      <a:pt x="2" y="4"/>
                      <a:pt x="4" y="3"/>
                      <a:pt x="6" y="4"/>
                    </a:cubicBezTo>
                    <a:cubicBezTo>
                      <a:pt x="6" y="4"/>
                      <a:pt x="6" y="3"/>
                      <a:pt x="6"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2" name="Freeform 711">
                <a:extLst>
                  <a:ext uri="{FF2B5EF4-FFF2-40B4-BE49-F238E27FC236}">
                    <a16:creationId xmlns:a16="http://schemas.microsoft.com/office/drawing/2014/main" id="{C75AD6B3-6A2B-49AC-BE58-A075A8A76448}"/>
                  </a:ext>
                </a:extLst>
              </p:cNvPr>
              <p:cNvSpPr>
                <a:spLocks/>
              </p:cNvSpPr>
              <p:nvPr/>
            </p:nvSpPr>
            <p:spPr bwMode="auto">
              <a:xfrm>
                <a:off x="3024" y="2493"/>
                <a:ext cx="19" cy="12"/>
              </a:xfrm>
              <a:custGeom>
                <a:avLst/>
                <a:gdLst>
                  <a:gd name="T0" fmla="*/ 1906 w 6"/>
                  <a:gd name="T1" fmla="*/ 729 h 4"/>
                  <a:gd name="T2" fmla="*/ 1013 w 6"/>
                  <a:gd name="T3" fmla="*/ 243 h 4"/>
                  <a:gd name="T4" fmla="*/ 320 w 6"/>
                  <a:gd name="T5" fmla="*/ 0 h 4"/>
                  <a:gd name="T6" fmla="*/ 320 w 6"/>
                  <a:gd name="T7" fmla="*/ 729 h 4"/>
                  <a:gd name="T8" fmla="*/ 1906 w 6"/>
                  <a:gd name="T9" fmla="*/ 972 h 4"/>
                  <a:gd name="T10" fmla="*/ 1906 w 6"/>
                  <a:gd name="T11" fmla="*/ 729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3"/>
                    </a:moveTo>
                    <a:cubicBezTo>
                      <a:pt x="5" y="2"/>
                      <a:pt x="4" y="1"/>
                      <a:pt x="3" y="1"/>
                    </a:cubicBezTo>
                    <a:cubicBezTo>
                      <a:pt x="2" y="1"/>
                      <a:pt x="1" y="0"/>
                      <a:pt x="1" y="0"/>
                    </a:cubicBezTo>
                    <a:cubicBezTo>
                      <a:pt x="1" y="0"/>
                      <a:pt x="0" y="2"/>
                      <a:pt x="1" y="3"/>
                    </a:cubicBezTo>
                    <a:cubicBezTo>
                      <a:pt x="2" y="4"/>
                      <a:pt x="4" y="3"/>
                      <a:pt x="6" y="4"/>
                    </a:cubicBezTo>
                    <a:cubicBezTo>
                      <a:pt x="6" y="4"/>
                      <a:pt x="6" y="3"/>
                      <a:pt x="6"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3" name="Freeform 712">
                <a:extLst>
                  <a:ext uri="{FF2B5EF4-FFF2-40B4-BE49-F238E27FC236}">
                    <a16:creationId xmlns:a16="http://schemas.microsoft.com/office/drawing/2014/main" id="{6253886F-EE52-495A-BDD0-691DA0145558}"/>
                  </a:ext>
                </a:extLst>
              </p:cNvPr>
              <p:cNvSpPr>
                <a:spLocks/>
              </p:cNvSpPr>
              <p:nvPr/>
            </p:nvSpPr>
            <p:spPr bwMode="auto">
              <a:xfrm>
                <a:off x="3030" y="2489"/>
                <a:ext cx="16" cy="13"/>
              </a:xfrm>
              <a:custGeom>
                <a:avLst/>
                <a:gdLst>
                  <a:gd name="T0" fmla="*/ 1670 w 5"/>
                  <a:gd name="T1" fmla="*/ 1099 h 4"/>
                  <a:gd name="T2" fmla="*/ 0 w 5"/>
                  <a:gd name="T3" fmla="*/ 793 h 4"/>
                  <a:gd name="T4" fmla="*/ 1670 w 5"/>
                  <a:gd name="T5" fmla="*/ 1099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3"/>
                    </a:moveTo>
                    <a:cubicBezTo>
                      <a:pt x="4" y="2"/>
                      <a:pt x="0" y="0"/>
                      <a:pt x="0" y="2"/>
                    </a:cubicBezTo>
                    <a:cubicBezTo>
                      <a:pt x="2" y="1"/>
                      <a:pt x="3" y="4"/>
                      <a:pt x="5"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4" name="Freeform 713">
                <a:extLst>
                  <a:ext uri="{FF2B5EF4-FFF2-40B4-BE49-F238E27FC236}">
                    <a16:creationId xmlns:a16="http://schemas.microsoft.com/office/drawing/2014/main" id="{83054B0B-1F5D-4C30-B0FF-C9B23B7DD4D2}"/>
                  </a:ext>
                </a:extLst>
              </p:cNvPr>
              <p:cNvSpPr>
                <a:spLocks/>
              </p:cNvSpPr>
              <p:nvPr/>
            </p:nvSpPr>
            <p:spPr bwMode="auto">
              <a:xfrm>
                <a:off x="3030" y="2489"/>
                <a:ext cx="16" cy="13"/>
              </a:xfrm>
              <a:custGeom>
                <a:avLst/>
                <a:gdLst>
                  <a:gd name="T0" fmla="*/ 1670 w 5"/>
                  <a:gd name="T1" fmla="*/ 1099 h 4"/>
                  <a:gd name="T2" fmla="*/ 0 w 5"/>
                  <a:gd name="T3" fmla="*/ 793 h 4"/>
                  <a:gd name="T4" fmla="*/ 1670 w 5"/>
                  <a:gd name="T5" fmla="*/ 1099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3"/>
                    </a:moveTo>
                    <a:cubicBezTo>
                      <a:pt x="4" y="2"/>
                      <a:pt x="0" y="0"/>
                      <a:pt x="0" y="2"/>
                    </a:cubicBezTo>
                    <a:cubicBezTo>
                      <a:pt x="2" y="1"/>
                      <a:pt x="3" y="4"/>
                      <a:pt x="5"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5" name="Freeform 714">
                <a:extLst>
                  <a:ext uri="{FF2B5EF4-FFF2-40B4-BE49-F238E27FC236}">
                    <a16:creationId xmlns:a16="http://schemas.microsoft.com/office/drawing/2014/main" id="{DA8BD188-20FD-4137-AB5D-FD765B6B21EB}"/>
                  </a:ext>
                </a:extLst>
              </p:cNvPr>
              <p:cNvSpPr>
                <a:spLocks/>
              </p:cNvSpPr>
              <p:nvPr/>
            </p:nvSpPr>
            <p:spPr bwMode="auto">
              <a:xfrm>
                <a:off x="3043" y="2505"/>
                <a:ext cx="6" cy="3"/>
              </a:xfrm>
              <a:custGeom>
                <a:avLst/>
                <a:gdLst>
                  <a:gd name="T0" fmla="*/ 486 w 2"/>
                  <a:gd name="T1" fmla="*/ 243 h 1"/>
                  <a:gd name="T2" fmla="*/ 243 w 2"/>
                  <a:gd name="T3" fmla="*/ 0 h 1"/>
                  <a:gd name="T4" fmla="*/ 243 w 2"/>
                  <a:gd name="T5" fmla="*/ 243 h 1"/>
                  <a:gd name="T6" fmla="*/ 486 w 2"/>
                  <a:gd name="T7" fmla="*/ 243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cubicBezTo>
                      <a:pt x="2" y="0"/>
                      <a:pt x="1" y="0"/>
                      <a:pt x="1" y="0"/>
                    </a:cubicBezTo>
                    <a:cubicBezTo>
                      <a:pt x="0" y="0"/>
                      <a:pt x="0" y="1"/>
                      <a:pt x="1" y="1"/>
                    </a:cubicBezTo>
                    <a:cubicBezTo>
                      <a:pt x="1" y="1"/>
                      <a:pt x="2" y="1"/>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6" name="Freeform 715">
                <a:extLst>
                  <a:ext uri="{FF2B5EF4-FFF2-40B4-BE49-F238E27FC236}">
                    <a16:creationId xmlns:a16="http://schemas.microsoft.com/office/drawing/2014/main" id="{7BABB2B5-89AE-4D53-873E-92994327543C}"/>
                  </a:ext>
                </a:extLst>
              </p:cNvPr>
              <p:cNvSpPr>
                <a:spLocks/>
              </p:cNvSpPr>
              <p:nvPr/>
            </p:nvSpPr>
            <p:spPr bwMode="auto">
              <a:xfrm>
                <a:off x="3043" y="2505"/>
                <a:ext cx="6" cy="3"/>
              </a:xfrm>
              <a:custGeom>
                <a:avLst/>
                <a:gdLst>
                  <a:gd name="T0" fmla="*/ 486 w 2"/>
                  <a:gd name="T1" fmla="*/ 243 h 1"/>
                  <a:gd name="T2" fmla="*/ 243 w 2"/>
                  <a:gd name="T3" fmla="*/ 0 h 1"/>
                  <a:gd name="T4" fmla="*/ 243 w 2"/>
                  <a:gd name="T5" fmla="*/ 243 h 1"/>
                  <a:gd name="T6" fmla="*/ 486 w 2"/>
                  <a:gd name="T7" fmla="*/ 243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cubicBezTo>
                      <a:pt x="2" y="0"/>
                      <a:pt x="1" y="0"/>
                      <a:pt x="1" y="0"/>
                    </a:cubicBezTo>
                    <a:cubicBezTo>
                      <a:pt x="0" y="0"/>
                      <a:pt x="0" y="1"/>
                      <a:pt x="1" y="1"/>
                    </a:cubicBezTo>
                    <a:cubicBezTo>
                      <a:pt x="1" y="1"/>
                      <a:pt x="2" y="1"/>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7" name="Freeform 716">
                <a:extLst>
                  <a:ext uri="{FF2B5EF4-FFF2-40B4-BE49-F238E27FC236}">
                    <a16:creationId xmlns:a16="http://schemas.microsoft.com/office/drawing/2014/main" id="{316E6AF9-0CDF-436A-B954-57E043F702BC}"/>
                  </a:ext>
                </a:extLst>
              </p:cNvPr>
              <p:cNvSpPr>
                <a:spLocks/>
              </p:cNvSpPr>
              <p:nvPr/>
            </p:nvSpPr>
            <p:spPr bwMode="auto">
              <a:xfrm>
                <a:off x="3049" y="2493"/>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0"/>
                    </a:cubicBezTo>
                    <a:cubicBezTo>
                      <a:pt x="0" y="1"/>
                      <a:pt x="0"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8" name="Freeform 717">
                <a:extLst>
                  <a:ext uri="{FF2B5EF4-FFF2-40B4-BE49-F238E27FC236}">
                    <a16:creationId xmlns:a16="http://schemas.microsoft.com/office/drawing/2014/main" id="{7973E159-E9F5-49B6-8006-3C7F8E734BA5}"/>
                  </a:ext>
                </a:extLst>
              </p:cNvPr>
              <p:cNvSpPr>
                <a:spLocks/>
              </p:cNvSpPr>
              <p:nvPr/>
            </p:nvSpPr>
            <p:spPr bwMode="auto">
              <a:xfrm>
                <a:off x="3049" y="2493"/>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0"/>
                    </a:cubicBezTo>
                    <a:cubicBezTo>
                      <a:pt x="0" y="1"/>
                      <a:pt x="0"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9" name="Freeform 718">
                <a:extLst>
                  <a:ext uri="{FF2B5EF4-FFF2-40B4-BE49-F238E27FC236}">
                    <a16:creationId xmlns:a16="http://schemas.microsoft.com/office/drawing/2014/main" id="{CC97209D-AF10-4CD0-A489-8B1A3E570A70}"/>
                  </a:ext>
                </a:extLst>
              </p:cNvPr>
              <p:cNvSpPr>
                <a:spLocks/>
              </p:cNvSpPr>
              <p:nvPr/>
            </p:nvSpPr>
            <p:spPr bwMode="auto">
              <a:xfrm>
                <a:off x="3049" y="2499"/>
                <a:ext cx="6" cy="6"/>
              </a:xfrm>
              <a:custGeom>
                <a:avLst/>
                <a:gdLst>
                  <a:gd name="T0" fmla="*/ 486 w 2"/>
                  <a:gd name="T1" fmla="*/ 243 h 2"/>
                  <a:gd name="T2" fmla="*/ 0 w 2"/>
                  <a:gd name="T3" fmla="*/ 243 h 2"/>
                  <a:gd name="T4" fmla="*/ 243 w 2"/>
                  <a:gd name="T5" fmla="*/ 486 h 2"/>
                  <a:gd name="T6" fmla="*/ 486 w 2"/>
                  <a:gd name="T7" fmla="*/ 243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1"/>
                    </a:moveTo>
                    <a:cubicBezTo>
                      <a:pt x="2" y="1"/>
                      <a:pt x="1" y="0"/>
                      <a:pt x="0" y="1"/>
                    </a:cubicBezTo>
                    <a:cubicBezTo>
                      <a:pt x="0" y="1"/>
                      <a:pt x="1" y="2"/>
                      <a:pt x="1" y="2"/>
                    </a:cubicBezTo>
                    <a:cubicBezTo>
                      <a:pt x="1" y="2"/>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0" name="Freeform 719">
                <a:extLst>
                  <a:ext uri="{FF2B5EF4-FFF2-40B4-BE49-F238E27FC236}">
                    <a16:creationId xmlns:a16="http://schemas.microsoft.com/office/drawing/2014/main" id="{7C8789F2-71B4-43A1-96AA-8F5E237A6B8F}"/>
                  </a:ext>
                </a:extLst>
              </p:cNvPr>
              <p:cNvSpPr>
                <a:spLocks/>
              </p:cNvSpPr>
              <p:nvPr/>
            </p:nvSpPr>
            <p:spPr bwMode="auto">
              <a:xfrm>
                <a:off x="3049" y="2499"/>
                <a:ext cx="6" cy="6"/>
              </a:xfrm>
              <a:custGeom>
                <a:avLst/>
                <a:gdLst>
                  <a:gd name="T0" fmla="*/ 486 w 2"/>
                  <a:gd name="T1" fmla="*/ 243 h 2"/>
                  <a:gd name="T2" fmla="*/ 0 w 2"/>
                  <a:gd name="T3" fmla="*/ 243 h 2"/>
                  <a:gd name="T4" fmla="*/ 243 w 2"/>
                  <a:gd name="T5" fmla="*/ 486 h 2"/>
                  <a:gd name="T6" fmla="*/ 486 w 2"/>
                  <a:gd name="T7" fmla="*/ 243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1"/>
                    </a:moveTo>
                    <a:cubicBezTo>
                      <a:pt x="2" y="1"/>
                      <a:pt x="1" y="0"/>
                      <a:pt x="0" y="1"/>
                    </a:cubicBezTo>
                    <a:cubicBezTo>
                      <a:pt x="0" y="1"/>
                      <a:pt x="1" y="2"/>
                      <a:pt x="1" y="2"/>
                    </a:cubicBezTo>
                    <a:cubicBezTo>
                      <a:pt x="1" y="2"/>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1" name="Freeform 720">
                <a:extLst>
                  <a:ext uri="{FF2B5EF4-FFF2-40B4-BE49-F238E27FC236}">
                    <a16:creationId xmlns:a16="http://schemas.microsoft.com/office/drawing/2014/main" id="{1B99AD12-ED1E-4BEE-B5C6-0666738FC2B1}"/>
                  </a:ext>
                </a:extLst>
              </p:cNvPr>
              <p:cNvSpPr>
                <a:spLocks/>
              </p:cNvSpPr>
              <p:nvPr/>
            </p:nvSpPr>
            <p:spPr bwMode="auto">
              <a:xfrm>
                <a:off x="3052" y="24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0" y="1"/>
                      <a:pt x="0" y="0"/>
                    </a:cubicBezTo>
                    <a:cubicBezTo>
                      <a:pt x="0"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2" name="Freeform 721">
                <a:extLst>
                  <a:ext uri="{FF2B5EF4-FFF2-40B4-BE49-F238E27FC236}">
                    <a16:creationId xmlns:a16="http://schemas.microsoft.com/office/drawing/2014/main" id="{F94DAE9E-2AAD-4239-8B4B-2F6B1E242FFC}"/>
                  </a:ext>
                </a:extLst>
              </p:cNvPr>
              <p:cNvSpPr>
                <a:spLocks/>
              </p:cNvSpPr>
              <p:nvPr/>
            </p:nvSpPr>
            <p:spPr bwMode="auto">
              <a:xfrm>
                <a:off x="3052" y="24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0" y="1"/>
                      <a:pt x="0" y="0"/>
                    </a:cubicBezTo>
                    <a:cubicBezTo>
                      <a:pt x="0"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3" name="Freeform 722">
                <a:extLst>
                  <a:ext uri="{FF2B5EF4-FFF2-40B4-BE49-F238E27FC236}">
                    <a16:creationId xmlns:a16="http://schemas.microsoft.com/office/drawing/2014/main" id="{B4FE512D-3FB6-4D27-AAED-F9F8AE92959F}"/>
                  </a:ext>
                </a:extLst>
              </p:cNvPr>
              <p:cNvSpPr>
                <a:spLocks/>
              </p:cNvSpPr>
              <p:nvPr/>
            </p:nvSpPr>
            <p:spPr bwMode="auto">
              <a:xfrm>
                <a:off x="3052" y="2530"/>
                <a:ext cx="10" cy="6"/>
              </a:xfrm>
              <a:custGeom>
                <a:avLst/>
                <a:gdLst>
                  <a:gd name="T0" fmla="*/ 1223 w 3"/>
                  <a:gd name="T1" fmla="*/ 0 h 2"/>
                  <a:gd name="T2" fmla="*/ 367 w 3"/>
                  <a:gd name="T3" fmla="*/ 243 h 2"/>
                  <a:gd name="T4" fmla="*/ 1223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cubicBezTo>
                      <a:pt x="2" y="0"/>
                      <a:pt x="0" y="0"/>
                      <a:pt x="1" y="1"/>
                    </a:cubicBezTo>
                    <a:cubicBezTo>
                      <a:pt x="1" y="2"/>
                      <a:pt x="3" y="1"/>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4" name="Freeform 723">
                <a:extLst>
                  <a:ext uri="{FF2B5EF4-FFF2-40B4-BE49-F238E27FC236}">
                    <a16:creationId xmlns:a16="http://schemas.microsoft.com/office/drawing/2014/main" id="{84F4F425-FDDD-4B2E-88C9-C8F8E61B429F}"/>
                  </a:ext>
                </a:extLst>
              </p:cNvPr>
              <p:cNvSpPr>
                <a:spLocks/>
              </p:cNvSpPr>
              <p:nvPr/>
            </p:nvSpPr>
            <p:spPr bwMode="auto">
              <a:xfrm>
                <a:off x="3052" y="2530"/>
                <a:ext cx="10" cy="6"/>
              </a:xfrm>
              <a:custGeom>
                <a:avLst/>
                <a:gdLst>
                  <a:gd name="T0" fmla="*/ 1223 w 3"/>
                  <a:gd name="T1" fmla="*/ 0 h 2"/>
                  <a:gd name="T2" fmla="*/ 367 w 3"/>
                  <a:gd name="T3" fmla="*/ 243 h 2"/>
                  <a:gd name="T4" fmla="*/ 1223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cubicBezTo>
                      <a:pt x="2" y="0"/>
                      <a:pt x="0" y="0"/>
                      <a:pt x="1" y="1"/>
                    </a:cubicBezTo>
                    <a:cubicBezTo>
                      <a:pt x="1" y="2"/>
                      <a:pt x="3" y="1"/>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5" name="Freeform 724">
                <a:extLst>
                  <a:ext uri="{FF2B5EF4-FFF2-40B4-BE49-F238E27FC236}">
                    <a16:creationId xmlns:a16="http://schemas.microsoft.com/office/drawing/2014/main" id="{3D5F3028-FB7B-4B9E-94E2-B036BB83FBBA}"/>
                  </a:ext>
                </a:extLst>
              </p:cNvPr>
              <p:cNvSpPr>
                <a:spLocks/>
              </p:cNvSpPr>
              <p:nvPr/>
            </p:nvSpPr>
            <p:spPr bwMode="auto">
              <a:xfrm>
                <a:off x="3062" y="2502"/>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6" name="Freeform 725">
                <a:extLst>
                  <a:ext uri="{FF2B5EF4-FFF2-40B4-BE49-F238E27FC236}">
                    <a16:creationId xmlns:a16="http://schemas.microsoft.com/office/drawing/2014/main" id="{F601DA42-AB02-49E8-9805-379347B69481}"/>
                  </a:ext>
                </a:extLst>
              </p:cNvPr>
              <p:cNvSpPr>
                <a:spLocks/>
              </p:cNvSpPr>
              <p:nvPr/>
            </p:nvSpPr>
            <p:spPr bwMode="auto">
              <a:xfrm>
                <a:off x="3062" y="2502"/>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7" name="Freeform 726">
                <a:extLst>
                  <a:ext uri="{FF2B5EF4-FFF2-40B4-BE49-F238E27FC236}">
                    <a16:creationId xmlns:a16="http://schemas.microsoft.com/office/drawing/2014/main" id="{FBD52925-1D59-4CFE-9552-FAA35AE410D3}"/>
                  </a:ext>
                </a:extLst>
              </p:cNvPr>
              <p:cNvSpPr>
                <a:spLocks/>
              </p:cNvSpPr>
              <p:nvPr/>
            </p:nvSpPr>
            <p:spPr bwMode="auto">
              <a:xfrm>
                <a:off x="3065" y="2496"/>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0"/>
                      <a:pt x="0"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8" name="Freeform 727">
                <a:extLst>
                  <a:ext uri="{FF2B5EF4-FFF2-40B4-BE49-F238E27FC236}">
                    <a16:creationId xmlns:a16="http://schemas.microsoft.com/office/drawing/2014/main" id="{F852DC1C-E94C-4BE6-BEA6-067FFAC42ED6}"/>
                  </a:ext>
                </a:extLst>
              </p:cNvPr>
              <p:cNvSpPr>
                <a:spLocks/>
              </p:cNvSpPr>
              <p:nvPr/>
            </p:nvSpPr>
            <p:spPr bwMode="auto">
              <a:xfrm>
                <a:off x="3065" y="2496"/>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0"/>
                      <a:pt x="0"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9" name="Freeform 728">
                <a:extLst>
                  <a:ext uri="{FF2B5EF4-FFF2-40B4-BE49-F238E27FC236}">
                    <a16:creationId xmlns:a16="http://schemas.microsoft.com/office/drawing/2014/main" id="{5A0D9592-12E0-44EF-B0EE-4AB30ED5B7ED}"/>
                  </a:ext>
                </a:extLst>
              </p:cNvPr>
              <p:cNvSpPr>
                <a:spLocks/>
              </p:cNvSpPr>
              <p:nvPr/>
            </p:nvSpPr>
            <p:spPr bwMode="auto">
              <a:xfrm>
                <a:off x="3065" y="24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0" y="1"/>
                      <a:pt x="0" y="1"/>
                      <a:pt x="0" y="0"/>
                    </a:cubicBezTo>
                    <a:cubicBezTo>
                      <a:pt x="0" y="1"/>
                      <a:pt x="0"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0" name="Freeform 729">
                <a:extLst>
                  <a:ext uri="{FF2B5EF4-FFF2-40B4-BE49-F238E27FC236}">
                    <a16:creationId xmlns:a16="http://schemas.microsoft.com/office/drawing/2014/main" id="{F4727EAC-374D-4852-853A-61B355F84623}"/>
                  </a:ext>
                </a:extLst>
              </p:cNvPr>
              <p:cNvSpPr>
                <a:spLocks/>
              </p:cNvSpPr>
              <p:nvPr/>
            </p:nvSpPr>
            <p:spPr bwMode="auto">
              <a:xfrm>
                <a:off x="3065" y="24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0" y="1"/>
                      <a:pt x="0" y="1"/>
                      <a:pt x="0" y="0"/>
                    </a:cubicBezTo>
                    <a:cubicBezTo>
                      <a:pt x="0" y="1"/>
                      <a:pt x="0"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1" name="Freeform 730">
                <a:extLst>
                  <a:ext uri="{FF2B5EF4-FFF2-40B4-BE49-F238E27FC236}">
                    <a16:creationId xmlns:a16="http://schemas.microsoft.com/office/drawing/2014/main" id="{282CF7BA-6810-4835-A207-03F9E84C7384}"/>
                  </a:ext>
                </a:extLst>
              </p:cNvPr>
              <p:cNvSpPr>
                <a:spLocks/>
              </p:cNvSpPr>
              <p:nvPr/>
            </p:nvSpPr>
            <p:spPr bwMode="auto">
              <a:xfrm>
                <a:off x="3068" y="2489"/>
                <a:ext cx="6" cy="10"/>
              </a:xfrm>
              <a:custGeom>
                <a:avLst/>
                <a:gdLst>
                  <a:gd name="T0" fmla="*/ 486 w 2"/>
                  <a:gd name="T1" fmla="*/ 367 h 3"/>
                  <a:gd name="T2" fmla="*/ 0 w 2"/>
                  <a:gd name="T3" fmla="*/ 857 h 3"/>
                  <a:gd name="T4" fmla="*/ 486 w 2"/>
                  <a:gd name="T5" fmla="*/ 36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1" y="0"/>
                      <a:pt x="0" y="1"/>
                      <a:pt x="0" y="2"/>
                    </a:cubicBezTo>
                    <a:cubicBezTo>
                      <a:pt x="0" y="3"/>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2" name="Freeform 731">
                <a:extLst>
                  <a:ext uri="{FF2B5EF4-FFF2-40B4-BE49-F238E27FC236}">
                    <a16:creationId xmlns:a16="http://schemas.microsoft.com/office/drawing/2014/main" id="{4478D414-1434-4B45-8078-8099659BCDEF}"/>
                  </a:ext>
                </a:extLst>
              </p:cNvPr>
              <p:cNvSpPr>
                <a:spLocks/>
              </p:cNvSpPr>
              <p:nvPr/>
            </p:nvSpPr>
            <p:spPr bwMode="auto">
              <a:xfrm>
                <a:off x="3068" y="2489"/>
                <a:ext cx="6" cy="10"/>
              </a:xfrm>
              <a:custGeom>
                <a:avLst/>
                <a:gdLst>
                  <a:gd name="T0" fmla="*/ 486 w 2"/>
                  <a:gd name="T1" fmla="*/ 367 h 3"/>
                  <a:gd name="T2" fmla="*/ 0 w 2"/>
                  <a:gd name="T3" fmla="*/ 857 h 3"/>
                  <a:gd name="T4" fmla="*/ 486 w 2"/>
                  <a:gd name="T5" fmla="*/ 36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1" y="0"/>
                      <a:pt x="0" y="1"/>
                      <a:pt x="0" y="2"/>
                    </a:cubicBezTo>
                    <a:cubicBezTo>
                      <a:pt x="0" y="3"/>
                      <a:pt x="2" y="2"/>
                      <a:pt x="2"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3" name="Freeform 732">
                <a:extLst>
                  <a:ext uri="{FF2B5EF4-FFF2-40B4-BE49-F238E27FC236}">
                    <a16:creationId xmlns:a16="http://schemas.microsoft.com/office/drawing/2014/main" id="{ED9569E1-F667-4EE4-931E-96C8D94ED74A}"/>
                  </a:ext>
                </a:extLst>
              </p:cNvPr>
              <p:cNvSpPr>
                <a:spLocks/>
              </p:cNvSpPr>
              <p:nvPr/>
            </p:nvSpPr>
            <p:spPr bwMode="auto">
              <a:xfrm>
                <a:off x="3071" y="24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0"/>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4" name="Freeform 733">
                <a:extLst>
                  <a:ext uri="{FF2B5EF4-FFF2-40B4-BE49-F238E27FC236}">
                    <a16:creationId xmlns:a16="http://schemas.microsoft.com/office/drawing/2014/main" id="{0A2E046E-41F1-472C-A2C2-C68B78A3E711}"/>
                  </a:ext>
                </a:extLst>
              </p:cNvPr>
              <p:cNvSpPr>
                <a:spLocks/>
              </p:cNvSpPr>
              <p:nvPr/>
            </p:nvSpPr>
            <p:spPr bwMode="auto">
              <a:xfrm>
                <a:off x="3071" y="24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0"/>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5" name="Freeform 734">
                <a:extLst>
                  <a:ext uri="{FF2B5EF4-FFF2-40B4-BE49-F238E27FC236}">
                    <a16:creationId xmlns:a16="http://schemas.microsoft.com/office/drawing/2014/main" id="{93B62C1B-0D35-4CD6-9876-B0C26F6301D2}"/>
                  </a:ext>
                </a:extLst>
              </p:cNvPr>
              <p:cNvSpPr>
                <a:spLocks/>
              </p:cNvSpPr>
              <p:nvPr/>
            </p:nvSpPr>
            <p:spPr bwMode="auto">
              <a:xfrm>
                <a:off x="3074" y="2505"/>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6" name="Freeform 735">
                <a:extLst>
                  <a:ext uri="{FF2B5EF4-FFF2-40B4-BE49-F238E27FC236}">
                    <a16:creationId xmlns:a16="http://schemas.microsoft.com/office/drawing/2014/main" id="{80953F4E-B0E5-4865-90D7-C63DAAD9CFD1}"/>
                  </a:ext>
                </a:extLst>
              </p:cNvPr>
              <p:cNvSpPr>
                <a:spLocks/>
              </p:cNvSpPr>
              <p:nvPr/>
            </p:nvSpPr>
            <p:spPr bwMode="auto">
              <a:xfrm>
                <a:off x="3074" y="2505"/>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7" name="Freeform 736">
                <a:extLst>
                  <a:ext uri="{FF2B5EF4-FFF2-40B4-BE49-F238E27FC236}">
                    <a16:creationId xmlns:a16="http://schemas.microsoft.com/office/drawing/2014/main" id="{036D3CE8-ED8B-4160-BEA1-E6E91AC600AA}"/>
                  </a:ext>
                </a:extLst>
              </p:cNvPr>
              <p:cNvSpPr>
                <a:spLocks/>
              </p:cNvSpPr>
              <p:nvPr/>
            </p:nvSpPr>
            <p:spPr bwMode="auto">
              <a:xfrm>
                <a:off x="3074" y="2486"/>
                <a:ext cx="13" cy="16"/>
              </a:xfrm>
              <a:custGeom>
                <a:avLst/>
                <a:gdLst>
                  <a:gd name="T0" fmla="*/ 1446 w 4"/>
                  <a:gd name="T1" fmla="*/ 1043 h 5"/>
                  <a:gd name="T2" fmla="*/ 348 w 4"/>
                  <a:gd name="T3" fmla="*/ 1043 h 5"/>
                  <a:gd name="T4" fmla="*/ 1099 w 4"/>
                  <a:gd name="T5" fmla="*/ 1373 h 5"/>
                  <a:gd name="T6" fmla="*/ 1446 w 4"/>
                  <a:gd name="T7" fmla="*/ 1043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4" y="3"/>
                    </a:moveTo>
                    <a:cubicBezTo>
                      <a:pt x="3" y="0"/>
                      <a:pt x="0" y="3"/>
                      <a:pt x="1" y="3"/>
                    </a:cubicBezTo>
                    <a:cubicBezTo>
                      <a:pt x="2" y="3"/>
                      <a:pt x="2" y="3"/>
                      <a:pt x="3" y="4"/>
                    </a:cubicBezTo>
                    <a:cubicBezTo>
                      <a:pt x="3" y="5"/>
                      <a:pt x="4" y="3"/>
                      <a:pt x="4"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8" name="Freeform 737">
                <a:extLst>
                  <a:ext uri="{FF2B5EF4-FFF2-40B4-BE49-F238E27FC236}">
                    <a16:creationId xmlns:a16="http://schemas.microsoft.com/office/drawing/2014/main" id="{3773A5CB-D3C4-49DC-9377-CFF004722C56}"/>
                  </a:ext>
                </a:extLst>
              </p:cNvPr>
              <p:cNvSpPr>
                <a:spLocks/>
              </p:cNvSpPr>
              <p:nvPr/>
            </p:nvSpPr>
            <p:spPr bwMode="auto">
              <a:xfrm>
                <a:off x="3074" y="2486"/>
                <a:ext cx="13" cy="16"/>
              </a:xfrm>
              <a:custGeom>
                <a:avLst/>
                <a:gdLst>
                  <a:gd name="T0" fmla="*/ 1446 w 4"/>
                  <a:gd name="T1" fmla="*/ 1043 h 5"/>
                  <a:gd name="T2" fmla="*/ 348 w 4"/>
                  <a:gd name="T3" fmla="*/ 1043 h 5"/>
                  <a:gd name="T4" fmla="*/ 1099 w 4"/>
                  <a:gd name="T5" fmla="*/ 1373 h 5"/>
                  <a:gd name="T6" fmla="*/ 1446 w 4"/>
                  <a:gd name="T7" fmla="*/ 1043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4" y="3"/>
                    </a:moveTo>
                    <a:cubicBezTo>
                      <a:pt x="3" y="0"/>
                      <a:pt x="0" y="3"/>
                      <a:pt x="1" y="3"/>
                    </a:cubicBezTo>
                    <a:cubicBezTo>
                      <a:pt x="2" y="3"/>
                      <a:pt x="2" y="3"/>
                      <a:pt x="3" y="4"/>
                    </a:cubicBezTo>
                    <a:cubicBezTo>
                      <a:pt x="3" y="5"/>
                      <a:pt x="4" y="3"/>
                      <a:pt x="4"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9" name="Freeform 738">
                <a:extLst>
                  <a:ext uri="{FF2B5EF4-FFF2-40B4-BE49-F238E27FC236}">
                    <a16:creationId xmlns:a16="http://schemas.microsoft.com/office/drawing/2014/main" id="{41615B4C-6930-4757-B716-567121138569}"/>
                  </a:ext>
                </a:extLst>
              </p:cNvPr>
              <p:cNvSpPr>
                <a:spLocks/>
              </p:cNvSpPr>
              <p:nvPr/>
            </p:nvSpPr>
            <p:spPr bwMode="auto">
              <a:xfrm>
                <a:off x="3074" y="2502"/>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0" name="Freeform 739">
                <a:extLst>
                  <a:ext uri="{FF2B5EF4-FFF2-40B4-BE49-F238E27FC236}">
                    <a16:creationId xmlns:a16="http://schemas.microsoft.com/office/drawing/2014/main" id="{6AAF7E43-C230-434F-BC71-25F1C75A3011}"/>
                  </a:ext>
                </a:extLst>
              </p:cNvPr>
              <p:cNvSpPr>
                <a:spLocks/>
              </p:cNvSpPr>
              <p:nvPr/>
            </p:nvSpPr>
            <p:spPr bwMode="auto">
              <a:xfrm>
                <a:off x="3074" y="2502"/>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1" name="Freeform 740">
                <a:extLst>
                  <a:ext uri="{FF2B5EF4-FFF2-40B4-BE49-F238E27FC236}">
                    <a16:creationId xmlns:a16="http://schemas.microsoft.com/office/drawing/2014/main" id="{1D44FE64-49BE-4881-9FD2-8B6A99D2356A}"/>
                  </a:ext>
                </a:extLst>
              </p:cNvPr>
              <p:cNvSpPr>
                <a:spLocks/>
              </p:cNvSpPr>
              <p:nvPr/>
            </p:nvSpPr>
            <p:spPr bwMode="auto">
              <a:xfrm>
                <a:off x="3074" y="2533"/>
                <a:ext cx="13" cy="10"/>
              </a:xfrm>
              <a:custGeom>
                <a:avLst/>
                <a:gdLst>
                  <a:gd name="T0" fmla="*/ 1099 w 4"/>
                  <a:gd name="T1" fmla="*/ 0 h 3"/>
                  <a:gd name="T2" fmla="*/ 348 w 4"/>
                  <a:gd name="T3" fmla="*/ 367 h 3"/>
                  <a:gd name="T4" fmla="*/ 793 w 4"/>
                  <a:gd name="T5" fmla="*/ 1223 h 3"/>
                  <a:gd name="T6" fmla="*/ 1099 w 4"/>
                  <a:gd name="T7" fmla="*/ 1223 h 3"/>
                  <a:gd name="T8" fmla="*/ 1099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0"/>
                    </a:moveTo>
                    <a:cubicBezTo>
                      <a:pt x="2" y="0"/>
                      <a:pt x="1" y="1"/>
                      <a:pt x="1" y="1"/>
                    </a:cubicBezTo>
                    <a:cubicBezTo>
                      <a:pt x="0" y="1"/>
                      <a:pt x="2" y="3"/>
                      <a:pt x="2" y="3"/>
                    </a:cubicBezTo>
                    <a:cubicBezTo>
                      <a:pt x="2" y="2"/>
                      <a:pt x="2" y="2"/>
                      <a:pt x="3" y="3"/>
                    </a:cubicBezTo>
                    <a:cubicBezTo>
                      <a:pt x="3" y="2"/>
                      <a:pt x="4" y="1"/>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2" name="Freeform 741">
                <a:extLst>
                  <a:ext uri="{FF2B5EF4-FFF2-40B4-BE49-F238E27FC236}">
                    <a16:creationId xmlns:a16="http://schemas.microsoft.com/office/drawing/2014/main" id="{845E993A-2611-479B-ACC1-F72A42AAB037}"/>
                  </a:ext>
                </a:extLst>
              </p:cNvPr>
              <p:cNvSpPr>
                <a:spLocks/>
              </p:cNvSpPr>
              <p:nvPr/>
            </p:nvSpPr>
            <p:spPr bwMode="auto">
              <a:xfrm>
                <a:off x="3074" y="2533"/>
                <a:ext cx="13" cy="10"/>
              </a:xfrm>
              <a:custGeom>
                <a:avLst/>
                <a:gdLst>
                  <a:gd name="T0" fmla="*/ 1099 w 4"/>
                  <a:gd name="T1" fmla="*/ 0 h 3"/>
                  <a:gd name="T2" fmla="*/ 348 w 4"/>
                  <a:gd name="T3" fmla="*/ 367 h 3"/>
                  <a:gd name="T4" fmla="*/ 793 w 4"/>
                  <a:gd name="T5" fmla="*/ 1223 h 3"/>
                  <a:gd name="T6" fmla="*/ 1099 w 4"/>
                  <a:gd name="T7" fmla="*/ 1223 h 3"/>
                  <a:gd name="T8" fmla="*/ 1099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0"/>
                    </a:moveTo>
                    <a:cubicBezTo>
                      <a:pt x="2" y="0"/>
                      <a:pt x="1" y="1"/>
                      <a:pt x="1" y="1"/>
                    </a:cubicBezTo>
                    <a:cubicBezTo>
                      <a:pt x="0" y="1"/>
                      <a:pt x="2" y="3"/>
                      <a:pt x="2" y="3"/>
                    </a:cubicBezTo>
                    <a:cubicBezTo>
                      <a:pt x="2" y="2"/>
                      <a:pt x="2" y="2"/>
                      <a:pt x="3" y="3"/>
                    </a:cubicBezTo>
                    <a:cubicBezTo>
                      <a:pt x="3" y="2"/>
                      <a:pt x="4" y="1"/>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3" name="Freeform 742">
                <a:extLst>
                  <a:ext uri="{FF2B5EF4-FFF2-40B4-BE49-F238E27FC236}">
                    <a16:creationId xmlns:a16="http://schemas.microsoft.com/office/drawing/2014/main" id="{4F99DB3A-2B72-469D-8249-C9F65D295297}"/>
                  </a:ext>
                </a:extLst>
              </p:cNvPr>
              <p:cNvSpPr>
                <a:spLocks/>
              </p:cNvSpPr>
              <p:nvPr/>
            </p:nvSpPr>
            <p:spPr bwMode="auto">
              <a:xfrm>
                <a:off x="3080" y="2521"/>
                <a:ext cx="4" cy="1"/>
              </a:xfrm>
              <a:custGeom>
                <a:avLst/>
                <a:gdLst>
                  <a:gd name="T0" fmla="*/ 0 w 1"/>
                  <a:gd name="T1" fmla="*/ 0 h 1"/>
                  <a:gd name="T2" fmla="*/ 102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4" name="Freeform 743">
                <a:extLst>
                  <a:ext uri="{FF2B5EF4-FFF2-40B4-BE49-F238E27FC236}">
                    <a16:creationId xmlns:a16="http://schemas.microsoft.com/office/drawing/2014/main" id="{FBA794EC-B057-4862-BD5C-15EDE7F197AC}"/>
                  </a:ext>
                </a:extLst>
              </p:cNvPr>
              <p:cNvSpPr>
                <a:spLocks/>
              </p:cNvSpPr>
              <p:nvPr/>
            </p:nvSpPr>
            <p:spPr bwMode="auto">
              <a:xfrm>
                <a:off x="3080" y="2521"/>
                <a:ext cx="4" cy="1"/>
              </a:xfrm>
              <a:custGeom>
                <a:avLst/>
                <a:gdLst>
                  <a:gd name="T0" fmla="*/ 0 w 1"/>
                  <a:gd name="T1" fmla="*/ 0 h 1"/>
                  <a:gd name="T2" fmla="*/ 102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5" name="Freeform 744">
                <a:extLst>
                  <a:ext uri="{FF2B5EF4-FFF2-40B4-BE49-F238E27FC236}">
                    <a16:creationId xmlns:a16="http://schemas.microsoft.com/office/drawing/2014/main" id="{707D56AA-84DB-4587-9651-2F2B9C39CCEC}"/>
                  </a:ext>
                </a:extLst>
              </p:cNvPr>
              <p:cNvSpPr>
                <a:spLocks/>
              </p:cNvSpPr>
              <p:nvPr/>
            </p:nvSpPr>
            <p:spPr bwMode="auto">
              <a:xfrm>
                <a:off x="3080" y="2524"/>
                <a:ext cx="16" cy="9"/>
              </a:xfrm>
              <a:custGeom>
                <a:avLst/>
                <a:gdLst>
                  <a:gd name="T0" fmla="*/ 326 w 5"/>
                  <a:gd name="T1" fmla="*/ 0 h 3"/>
                  <a:gd name="T2" fmla="*/ 326 w 5"/>
                  <a:gd name="T3" fmla="*/ 486 h 3"/>
                  <a:gd name="T4" fmla="*/ 1043 w 5"/>
                  <a:gd name="T5" fmla="*/ 486 h 3"/>
                  <a:gd name="T6" fmla="*/ 1670 w 5"/>
                  <a:gd name="T7" fmla="*/ 729 h 3"/>
                  <a:gd name="T8" fmla="*/ 326 w 5"/>
                  <a:gd name="T9" fmla="*/ 0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1" y="0"/>
                    </a:moveTo>
                    <a:cubicBezTo>
                      <a:pt x="1" y="1"/>
                      <a:pt x="0" y="3"/>
                      <a:pt x="1" y="2"/>
                    </a:cubicBezTo>
                    <a:cubicBezTo>
                      <a:pt x="2" y="2"/>
                      <a:pt x="2" y="2"/>
                      <a:pt x="3" y="2"/>
                    </a:cubicBezTo>
                    <a:cubicBezTo>
                      <a:pt x="4" y="3"/>
                      <a:pt x="5" y="3"/>
                      <a:pt x="5" y="3"/>
                    </a:cubicBezTo>
                    <a:cubicBezTo>
                      <a:pt x="5"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6" name="Freeform 745">
                <a:extLst>
                  <a:ext uri="{FF2B5EF4-FFF2-40B4-BE49-F238E27FC236}">
                    <a16:creationId xmlns:a16="http://schemas.microsoft.com/office/drawing/2014/main" id="{AFA26F54-C292-4E0C-BEFC-A659185E9EC2}"/>
                  </a:ext>
                </a:extLst>
              </p:cNvPr>
              <p:cNvSpPr>
                <a:spLocks/>
              </p:cNvSpPr>
              <p:nvPr/>
            </p:nvSpPr>
            <p:spPr bwMode="auto">
              <a:xfrm>
                <a:off x="3080" y="2524"/>
                <a:ext cx="16" cy="9"/>
              </a:xfrm>
              <a:custGeom>
                <a:avLst/>
                <a:gdLst>
                  <a:gd name="T0" fmla="*/ 326 w 5"/>
                  <a:gd name="T1" fmla="*/ 0 h 3"/>
                  <a:gd name="T2" fmla="*/ 326 w 5"/>
                  <a:gd name="T3" fmla="*/ 486 h 3"/>
                  <a:gd name="T4" fmla="*/ 1043 w 5"/>
                  <a:gd name="T5" fmla="*/ 486 h 3"/>
                  <a:gd name="T6" fmla="*/ 1670 w 5"/>
                  <a:gd name="T7" fmla="*/ 729 h 3"/>
                  <a:gd name="T8" fmla="*/ 326 w 5"/>
                  <a:gd name="T9" fmla="*/ 0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1" y="0"/>
                    </a:moveTo>
                    <a:cubicBezTo>
                      <a:pt x="1" y="1"/>
                      <a:pt x="0" y="3"/>
                      <a:pt x="1" y="2"/>
                    </a:cubicBezTo>
                    <a:cubicBezTo>
                      <a:pt x="2" y="2"/>
                      <a:pt x="2" y="2"/>
                      <a:pt x="3" y="2"/>
                    </a:cubicBezTo>
                    <a:cubicBezTo>
                      <a:pt x="4" y="3"/>
                      <a:pt x="5" y="3"/>
                      <a:pt x="5" y="3"/>
                    </a:cubicBezTo>
                    <a:cubicBezTo>
                      <a:pt x="5"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7" name="Freeform 746">
                <a:extLst>
                  <a:ext uri="{FF2B5EF4-FFF2-40B4-BE49-F238E27FC236}">
                    <a16:creationId xmlns:a16="http://schemas.microsoft.com/office/drawing/2014/main" id="{65125C82-8568-46CC-A0D1-321595083A62}"/>
                  </a:ext>
                </a:extLst>
              </p:cNvPr>
              <p:cNvSpPr>
                <a:spLocks/>
              </p:cNvSpPr>
              <p:nvPr/>
            </p:nvSpPr>
            <p:spPr bwMode="auto">
              <a:xfrm>
                <a:off x="3084" y="2502"/>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8" name="Freeform 747">
                <a:extLst>
                  <a:ext uri="{FF2B5EF4-FFF2-40B4-BE49-F238E27FC236}">
                    <a16:creationId xmlns:a16="http://schemas.microsoft.com/office/drawing/2014/main" id="{E7D9EEA6-1411-4934-B8E7-AD5DA7DFC333}"/>
                  </a:ext>
                </a:extLst>
              </p:cNvPr>
              <p:cNvSpPr>
                <a:spLocks/>
              </p:cNvSpPr>
              <p:nvPr/>
            </p:nvSpPr>
            <p:spPr bwMode="auto">
              <a:xfrm>
                <a:off x="3084" y="2502"/>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9" name="Freeform 748">
                <a:extLst>
                  <a:ext uri="{FF2B5EF4-FFF2-40B4-BE49-F238E27FC236}">
                    <a16:creationId xmlns:a16="http://schemas.microsoft.com/office/drawing/2014/main" id="{57FC17A4-BA3F-4CE1-83AD-B5692134F2D7}"/>
                  </a:ext>
                </a:extLst>
              </p:cNvPr>
              <p:cNvSpPr>
                <a:spLocks/>
              </p:cNvSpPr>
              <p:nvPr/>
            </p:nvSpPr>
            <p:spPr bwMode="auto">
              <a:xfrm>
                <a:off x="3084" y="2518"/>
                <a:ext cx="6" cy="6"/>
              </a:xfrm>
              <a:custGeom>
                <a:avLst/>
                <a:gdLst>
                  <a:gd name="T0" fmla="*/ 0 w 2"/>
                  <a:gd name="T1" fmla="*/ 0 h 2"/>
                  <a:gd name="T2" fmla="*/ 486 w 2"/>
                  <a:gd name="T3" fmla="*/ 486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cubicBezTo>
                      <a:pt x="0" y="1"/>
                      <a:pt x="1" y="1"/>
                      <a:pt x="2" y="2"/>
                    </a:cubicBezTo>
                    <a:cubicBezTo>
                      <a:pt x="1" y="1"/>
                      <a:pt x="1"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0" name="Freeform 749">
                <a:extLst>
                  <a:ext uri="{FF2B5EF4-FFF2-40B4-BE49-F238E27FC236}">
                    <a16:creationId xmlns:a16="http://schemas.microsoft.com/office/drawing/2014/main" id="{F81EE9C2-6280-492B-943F-ED7CC6DE26EF}"/>
                  </a:ext>
                </a:extLst>
              </p:cNvPr>
              <p:cNvSpPr>
                <a:spLocks/>
              </p:cNvSpPr>
              <p:nvPr/>
            </p:nvSpPr>
            <p:spPr bwMode="auto">
              <a:xfrm>
                <a:off x="3084" y="2518"/>
                <a:ext cx="6" cy="6"/>
              </a:xfrm>
              <a:custGeom>
                <a:avLst/>
                <a:gdLst>
                  <a:gd name="T0" fmla="*/ 0 w 2"/>
                  <a:gd name="T1" fmla="*/ 0 h 2"/>
                  <a:gd name="T2" fmla="*/ 486 w 2"/>
                  <a:gd name="T3" fmla="*/ 486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cubicBezTo>
                      <a:pt x="0" y="1"/>
                      <a:pt x="1" y="1"/>
                      <a:pt x="2" y="2"/>
                    </a:cubicBezTo>
                    <a:cubicBezTo>
                      <a:pt x="1" y="1"/>
                      <a:pt x="1"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1" name="Freeform 750">
                <a:extLst>
                  <a:ext uri="{FF2B5EF4-FFF2-40B4-BE49-F238E27FC236}">
                    <a16:creationId xmlns:a16="http://schemas.microsoft.com/office/drawing/2014/main" id="{A4DA544E-DB68-48E7-994F-12AFFAC84DF4}"/>
                  </a:ext>
                </a:extLst>
              </p:cNvPr>
              <p:cNvSpPr>
                <a:spLocks/>
              </p:cNvSpPr>
              <p:nvPr/>
            </p:nvSpPr>
            <p:spPr bwMode="auto">
              <a:xfrm>
                <a:off x="3087" y="2686"/>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2" name="Freeform 751">
                <a:extLst>
                  <a:ext uri="{FF2B5EF4-FFF2-40B4-BE49-F238E27FC236}">
                    <a16:creationId xmlns:a16="http://schemas.microsoft.com/office/drawing/2014/main" id="{9F09C093-B773-4600-807D-5C6883893877}"/>
                  </a:ext>
                </a:extLst>
              </p:cNvPr>
              <p:cNvSpPr>
                <a:spLocks/>
              </p:cNvSpPr>
              <p:nvPr/>
            </p:nvSpPr>
            <p:spPr bwMode="auto">
              <a:xfrm>
                <a:off x="3087" y="2686"/>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3" name="Freeform 752">
                <a:extLst>
                  <a:ext uri="{FF2B5EF4-FFF2-40B4-BE49-F238E27FC236}">
                    <a16:creationId xmlns:a16="http://schemas.microsoft.com/office/drawing/2014/main" id="{2F04C8CA-AA46-4243-AD85-ADE4F758CE6C}"/>
                  </a:ext>
                </a:extLst>
              </p:cNvPr>
              <p:cNvSpPr>
                <a:spLocks/>
              </p:cNvSpPr>
              <p:nvPr/>
            </p:nvSpPr>
            <p:spPr bwMode="auto">
              <a:xfrm>
                <a:off x="3096" y="2708"/>
                <a:ext cx="3" cy="3"/>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1"/>
                      <a:pt x="1"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4" name="Freeform 753">
                <a:extLst>
                  <a:ext uri="{FF2B5EF4-FFF2-40B4-BE49-F238E27FC236}">
                    <a16:creationId xmlns:a16="http://schemas.microsoft.com/office/drawing/2014/main" id="{28EB25FF-203B-4A3D-B69C-88009D7B8B31}"/>
                  </a:ext>
                </a:extLst>
              </p:cNvPr>
              <p:cNvSpPr>
                <a:spLocks/>
              </p:cNvSpPr>
              <p:nvPr/>
            </p:nvSpPr>
            <p:spPr bwMode="auto">
              <a:xfrm>
                <a:off x="3096" y="2708"/>
                <a:ext cx="3" cy="3"/>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1"/>
                      <a:pt x="1"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5" name="Freeform 754">
                <a:extLst>
                  <a:ext uri="{FF2B5EF4-FFF2-40B4-BE49-F238E27FC236}">
                    <a16:creationId xmlns:a16="http://schemas.microsoft.com/office/drawing/2014/main" id="{7A075A70-D295-43E3-B384-437188365A6A}"/>
                  </a:ext>
                </a:extLst>
              </p:cNvPr>
              <p:cNvSpPr>
                <a:spLocks/>
              </p:cNvSpPr>
              <p:nvPr/>
            </p:nvSpPr>
            <p:spPr bwMode="auto">
              <a:xfrm>
                <a:off x="3099" y="2686"/>
                <a:ext cx="260" cy="85"/>
              </a:xfrm>
              <a:custGeom>
                <a:avLst/>
                <a:gdLst>
                  <a:gd name="T0" fmla="*/ 4238 w 83"/>
                  <a:gd name="T1" fmla="*/ 595 h 27"/>
                  <a:gd name="T2" fmla="*/ 2393 w 83"/>
                  <a:gd name="T3" fmla="*/ 595 h 27"/>
                  <a:gd name="T4" fmla="*/ 1845 w 83"/>
                  <a:gd name="T5" fmla="*/ 872 h 27"/>
                  <a:gd name="T6" fmla="*/ 1256 w 83"/>
                  <a:gd name="T7" fmla="*/ 1873 h 27"/>
                  <a:gd name="T8" fmla="*/ 589 w 83"/>
                  <a:gd name="T9" fmla="*/ 2745 h 27"/>
                  <a:gd name="T10" fmla="*/ 0 w 83"/>
                  <a:gd name="T11" fmla="*/ 2745 h 27"/>
                  <a:gd name="T12" fmla="*/ 2393 w 83"/>
                  <a:gd name="T13" fmla="*/ 3063 h 27"/>
                  <a:gd name="T14" fmla="*/ 3286 w 83"/>
                  <a:gd name="T15" fmla="*/ 3428 h 27"/>
                  <a:gd name="T16" fmla="*/ 2982 w 83"/>
                  <a:gd name="T17" fmla="*/ 4023 h 27"/>
                  <a:gd name="T18" fmla="*/ 5379 w 83"/>
                  <a:gd name="T19" fmla="*/ 4618 h 27"/>
                  <a:gd name="T20" fmla="*/ 7496 w 83"/>
                  <a:gd name="T21" fmla="*/ 5591 h 27"/>
                  <a:gd name="T22" fmla="*/ 8489 w 83"/>
                  <a:gd name="T23" fmla="*/ 5591 h 27"/>
                  <a:gd name="T24" fmla="*/ 9037 w 83"/>
                  <a:gd name="T25" fmla="*/ 5301 h 27"/>
                  <a:gd name="T26" fmla="*/ 11747 w 83"/>
                  <a:gd name="T27" fmla="*/ 5591 h 27"/>
                  <a:gd name="T28" fmla="*/ 15121 w 83"/>
                  <a:gd name="T29" fmla="*/ 6769 h 27"/>
                  <a:gd name="T30" fmla="*/ 16565 w 83"/>
                  <a:gd name="T31" fmla="*/ 6769 h 27"/>
                  <a:gd name="T32" fmla="*/ 17830 w 83"/>
                  <a:gd name="T33" fmla="*/ 6769 h 27"/>
                  <a:gd name="T34" fmla="*/ 20813 w 83"/>
                  <a:gd name="T35" fmla="*/ 7086 h 27"/>
                  <a:gd name="T36" fmla="*/ 22933 w 83"/>
                  <a:gd name="T37" fmla="*/ 7770 h 27"/>
                  <a:gd name="T38" fmla="*/ 24462 w 83"/>
                  <a:gd name="T39" fmla="*/ 8047 h 27"/>
                  <a:gd name="T40" fmla="*/ 25023 w 83"/>
                  <a:gd name="T41" fmla="*/ 8365 h 27"/>
                  <a:gd name="T42" fmla="*/ 24747 w 83"/>
                  <a:gd name="T43" fmla="*/ 7770 h 27"/>
                  <a:gd name="T44" fmla="*/ 24747 w 83"/>
                  <a:gd name="T45" fmla="*/ 5896 h 27"/>
                  <a:gd name="T46" fmla="*/ 24158 w 83"/>
                  <a:gd name="T47" fmla="*/ 5301 h 27"/>
                  <a:gd name="T48" fmla="*/ 22933 w 83"/>
                  <a:gd name="T49" fmla="*/ 5301 h 27"/>
                  <a:gd name="T50" fmla="*/ 21364 w 83"/>
                  <a:gd name="T51" fmla="*/ 5301 h 27"/>
                  <a:gd name="T52" fmla="*/ 20224 w 83"/>
                  <a:gd name="T53" fmla="*/ 4618 h 27"/>
                  <a:gd name="T54" fmla="*/ 20224 w 83"/>
                  <a:gd name="T55" fmla="*/ 4023 h 27"/>
                  <a:gd name="T56" fmla="*/ 19920 w 83"/>
                  <a:gd name="T57" fmla="*/ 3063 h 27"/>
                  <a:gd name="T58" fmla="*/ 18692 w 83"/>
                  <a:gd name="T59" fmla="*/ 3063 h 27"/>
                  <a:gd name="T60" fmla="*/ 18379 w 83"/>
                  <a:gd name="T61" fmla="*/ 2745 h 27"/>
                  <a:gd name="T62" fmla="*/ 17527 w 83"/>
                  <a:gd name="T63" fmla="*/ 2745 h 27"/>
                  <a:gd name="T64" fmla="*/ 16850 w 83"/>
                  <a:gd name="T65" fmla="*/ 2468 h 27"/>
                  <a:gd name="T66" fmla="*/ 15985 w 83"/>
                  <a:gd name="T67" fmla="*/ 2150 h 27"/>
                  <a:gd name="T68" fmla="*/ 14444 w 83"/>
                  <a:gd name="T69" fmla="*/ 2468 h 27"/>
                  <a:gd name="T70" fmla="*/ 13865 w 83"/>
                  <a:gd name="T71" fmla="*/ 3063 h 27"/>
                  <a:gd name="T72" fmla="*/ 13003 w 83"/>
                  <a:gd name="T73" fmla="*/ 3063 h 27"/>
                  <a:gd name="T74" fmla="*/ 12323 w 83"/>
                  <a:gd name="T75" fmla="*/ 3063 h 27"/>
                  <a:gd name="T76" fmla="*/ 11158 w 83"/>
                  <a:gd name="T77" fmla="*/ 3063 h 27"/>
                  <a:gd name="T78" fmla="*/ 10293 w 83"/>
                  <a:gd name="T79" fmla="*/ 2745 h 27"/>
                  <a:gd name="T80" fmla="*/ 8489 w 83"/>
                  <a:gd name="T81" fmla="*/ 1555 h 27"/>
                  <a:gd name="T82" fmla="*/ 7809 w 83"/>
                  <a:gd name="T83" fmla="*/ 1555 h 27"/>
                  <a:gd name="T84" fmla="*/ 6948 w 83"/>
                  <a:gd name="T85" fmla="*/ 1278 h 27"/>
                  <a:gd name="T86" fmla="*/ 6055 w 83"/>
                  <a:gd name="T87" fmla="*/ 595 h 27"/>
                  <a:gd name="T88" fmla="*/ 4827 w 83"/>
                  <a:gd name="T89" fmla="*/ 277 h 27"/>
                  <a:gd name="T90" fmla="*/ 4238 w 83"/>
                  <a:gd name="T91" fmla="*/ 595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27"/>
                  <a:gd name="T140" fmla="*/ 83 w 83"/>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27">
                    <a:moveTo>
                      <a:pt x="14" y="2"/>
                    </a:moveTo>
                    <a:cubicBezTo>
                      <a:pt x="13" y="2"/>
                      <a:pt x="9" y="1"/>
                      <a:pt x="8" y="2"/>
                    </a:cubicBezTo>
                    <a:cubicBezTo>
                      <a:pt x="8" y="0"/>
                      <a:pt x="6" y="3"/>
                      <a:pt x="6" y="3"/>
                    </a:cubicBezTo>
                    <a:cubicBezTo>
                      <a:pt x="5" y="4"/>
                      <a:pt x="5" y="7"/>
                      <a:pt x="4" y="6"/>
                    </a:cubicBezTo>
                    <a:cubicBezTo>
                      <a:pt x="3" y="7"/>
                      <a:pt x="3" y="8"/>
                      <a:pt x="2" y="9"/>
                    </a:cubicBezTo>
                    <a:cubicBezTo>
                      <a:pt x="2" y="8"/>
                      <a:pt x="1" y="8"/>
                      <a:pt x="0" y="9"/>
                    </a:cubicBezTo>
                    <a:cubicBezTo>
                      <a:pt x="2" y="10"/>
                      <a:pt x="6" y="9"/>
                      <a:pt x="8" y="10"/>
                    </a:cubicBezTo>
                    <a:cubicBezTo>
                      <a:pt x="9" y="11"/>
                      <a:pt x="10" y="11"/>
                      <a:pt x="11" y="11"/>
                    </a:cubicBezTo>
                    <a:cubicBezTo>
                      <a:pt x="12" y="12"/>
                      <a:pt x="10" y="12"/>
                      <a:pt x="10" y="13"/>
                    </a:cubicBezTo>
                    <a:cubicBezTo>
                      <a:pt x="10" y="16"/>
                      <a:pt x="17" y="15"/>
                      <a:pt x="18" y="15"/>
                    </a:cubicBezTo>
                    <a:cubicBezTo>
                      <a:pt x="21" y="16"/>
                      <a:pt x="23" y="17"/>
                      <a:pt x="25" y="18"/>
                    </a:cubicBezTo>
                    <a:cubicBezTo>
                      <a:pt x="26" y="18"/>
                      <a:pt x="27" y="18"/>
                      <a:pt x="28" y="18"/>
                    </a:cubicBezTo>
                    <a:cubicBezTo>
                      <a:pt x="29" y="18"/>
                      <a:pt x="29" y="17"/>
                      <a:pt x="30" y="17"/>
                    </a:cubicBezTo>
                    <a:cubicBezTo>
                      <a:pt x="33" y="17"/>
                      <a:pt x="36" y="17"/>
                      <a:pt x="39" y="18"/>
                    </a:cubicBezTo>
                    <a:cubicBezTo>
                      <a:pt x="43" y="19"/>
                      <a:pt x="46" y="21"/>
                      <a:pt x="50" y="22"/>
                    </a:cubicBezTo>
                    <a:cubicBezTo>
                      <a:pt x="52" y="22"/>
                      <a:pt x="54" y="22"/>
                      <a:pt x="55" y="22"/>
                    </a:cubicBezTo>
                    <a:cubicBezTo>
                      <a:pt x="57" y="23"/>
                      <a:pt x="58" y="22"/>
                      <a:pt x="59" y="22"/>
                    </a:cubicBezTo>
                    <a:cubicBezTo>
                      <a:pt x="63" y="23"/>
                      <a:pt x="66" y="24"/>
                      <a:pt x="69" y="23"/>
                    </a:cubicBezTo>
                    <a:cubicBezTo>
                      <a:pt x="71" y="21"/>
                      <a:pt x="74" y="24"/>
                      <a:pt x="76" y="25"/>
                    </a:cubicBezTo>
                    <a:cubicBezTo>
                      <a:pt x="77" y="25"/>
                      <a:pt x="81" y="25"/>
                      <a:pt x="81" y="26"/>
                    </a:cubicBezTo>
                    <a:cubicBezTo>
                      <a:pt x="81" y="26"/>
                      <a:pt x="82" y="27"/>
                      <a:pt x="83" y="27"/>
                    </a:cubicBezTo>
                    <a:cubicBezTo>
                      <a:pt x="83" y="26"/>
                      <a:pt x="82" y="25"/>
                      <a:pt x="82" y="25"/>
                    </a:cubicBezTo>
                    <a:cubicBezTo>
                      <a:pt x="80" y="23"/>
                      <a:pt x="82" y="21"/>
                      <a:pt x="82" y="19"/>
                    </a:cubicBezTo>
                    <a:cubicBezTo>
                      <a:pt x="82" y="17"/>
                      <a:pt x="81" y="17"/>
                      <a:pt x="80" y="17"/>
                    </a:cubicBezTo>
                    <a:cubicBezTo>
                      <a:pt x="78" y="17"/>
                      <a:pt x="78" y="17"/>
                      <a:pt x="76" y="17"/>
                    </a:cubicBezTo>
                    <a:cubicBezTo>
                      <a:pt x="75" y="17"/>
                      <a:pt x="72" y="18"/>
                      <a:pt x="71" y="17"/>
                    </a:cubicBezTo>
                    <a:cubicBezTo>
                      <a:pt x="70" y="17"/>
                      <a:pt x="68" y="16"/>
                      <a:pt x="67" y="15"/>
                    </a:cubicBezTo>
                    <a:cubicBezTo>
                      <a:pt x="67" y="15"/>
                      <a:pt x="68" y="11"/>
                      <a:pt x="67" y="13"/>
                    </a:cubicBezTo>
                    <a:cubicBezTo>
                      <a:pt x="67" y="12"/>
                      <a:pt x="66" y="11"/>
                      <a:pt x="66" y="10"/>
                    </a:cubicBezTo>
                    <a:cubicBezTo>
                      <a:pt x="65" y="10"/>
                      <a:pt x="63" y="10"/>
                      <a:pt x="62" y="10"/>
                    </a:cubicBezTo>
                    <a:cubicBezTo>
                      <a:pt x="62" y="10"/>
                      <a:pt x="61" y="10"/>
                      <a:pt x="61" y="9"/>
                    </a:cubicBezTo>
                    <a:cubicBezTo>
                      <a:pt x="60" y="9"/>
                      <a:pt x="59" y="9"/>
                      <a:pt x="58" y="9"/>
                    </a:cubicBezTo>
                    <a:cubicBezTo>
                      <a:pt x="58" y="9"/>
                      <a:pt x="57" y="7"/>
                      <a:pt x="56" y="8"/>
                    </a:cubicBezTo>
                    <a:cubicBezTo>
                      <a:pt x="55" y="9"/>
                      <a:pt x="54" y="8"/>
                      <a:pt x="53" y="7"/>
                    </a:cubicBezTo>
                    <a:cubicBezTo>
                      <a:pt x="51" y="5"/>
                      <a:pt x="50" y="5"/>
                      <a:pt x="48" y="8"/>
                    </a:cubicBezTo>
                    <a:cubicBezTo>
                      <a:pt x="48" y="9"/>
                      <a:pt x="47" y="11"/>
                      <a:pt x="46" y="10"/>
                    </a:cubicBezTo>
                    <a:cubicBezTo>
                      <a:pt x="45" y="10"/>
                      <a:pt x="45" y="10"/>
                      <a:pt x="43" y="10"/>
                    </a:cubicBezTo>
                    <a:cubicBezTo>
                      <a:pt x="43" y="10"/>
                      <a:pt x="42" y="10"/>
                      <a:pt x="41" y="10"/>
                    </a:cubicBezTo>
                    <a:cubicBezTo>
                      <a:pt x="39" y="10"/>
                      <a:pt x="39" y="10"/>
                      <a:pt x="37" y="10"/>
                    </a:cubicBezTo>
                    <a:cubicBezTo>
                      <a:pt x="36" y="10"/>
                      <a:pt x="34" y="9"/>
                      <a:pt x="34" y="9"/>
                    </a:cubicBezTo>
                    <a:cubicBezTo>
                      <a:pt x="30" y="11"/>
                      <a:pt x="30" y="7"/>
                      <a:pt x="28" y="5"/>
                    </a:cubicBezTo>
                    <a:cubicBezTo>
                      <a:pt x="27" y="4"/>
                      <a:pt x="27" y="5"/>
                      <a:pt x="26" y="5"/>
                    </a:cubicBezTo>
                    <a:cubicBezTo>
                      <a:pt x="25" y="5"/>
                      <a:pt x="24" y="3"/>
                      <a:pt x="23" y="4"/>
                    </a:cubicBezTo>
                    <a:cubicBezTo>
                      <a:pt x="21" y="4"/>
                      <a:pt x="21" y="3"/>
                      <a:pt x="20" y="2"/>
                    </a:cubicBezTo>
                    <a:cubicBezTo>
                      <a:pt x="19" y="2"/>
                      <a:pt x="18" y="2"/>
                      <a:pt x="16" y="1"/>
                    </a:cubicBezTo>
                    <a:cubicBezTo>
                      <a:pt x="16" y="2"/>
                      <a:pt x="15" y="4"/>
                      <a:pt x="14"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6" name="Freeform 755">
                <a:extLst>
                  <a:ext uri="{FF2B5EF4-FFF2-40B4-BE49-F238E27FC236}">
                    <a16:creationId xmlns:a16="http://schemas.microsoft.com/office/drawing/2014/main" id="{4B1B1E86-6EEC-4661-AC80-05641EBCCA9B}"/>
                  </a:ext>
                </a:extLst>
              </p:cNvPr>
              <p:cNvSpPr>
                <a:spLocks/>
              </p:cNvSpPr>
              <p:nvPr/>
            </p:nvSpPr>
            <p:spPr bwMode="auto">
              <a:xfrm>
                <a:off x="3099" y="2686"/>
                <a:ext cx="260" cy="85"/>
              </a:xfrm>
              <a:custGeom>
                <a:avLst/>
                <a:gdLst>
                  <a:gd name="T0" fmla="*/ 4238 w 83"/>
                  <a:gd name="T1" fmla="*/ 595 h 27"/>
                  <a:gd name="T2" fmla="*/ 2393 w 83"/>
                  <a:gd name="T3" fmla="*/ 595 h 27"/>
                  <a:gd name="T4" fmla="*/ 1845 w 83"/>
                  <a:gd name="T5" fmla="*/ 872 h 27"/>
                  <a:gd name="T6" fmla="*/ 1256 w 83"/>
                  <a:gd name="T7" fmla="*/ 1873 h 27"/>
                  <a:gd name="T8" fmla="*/ 589 w 83"/>
                  <a:gd name="T9" fmla="*/ 2745 h 27"/>
                  <a:gd name="T10" fmla="*/ 0 w 83"/>
                  <a:gd name="T11" fmla="*/ 2745 h 27"/>
                  <a:gd name="T12" fmla="*/ 2393 w 83"/>
                  <a:gd name="T13" fmla="*/ 3063 h 27"/>
                  <a:gd name="T14" fmla="*/ 3286 w 83"/>
                  <a:gd name="T15" fmla="*/ 3428 h 27"/>
                  <a:gd name="T16" fmla="*/ 2982 w 83"/>
                  <a:gd name="T17" fmla="*/ 4023 h 27"/>
                  <a:gd name="T18" fmla="*/ 5379 w 83"/>
                  <a:gd name="T19" fmla="*/ 4618 h 27"/>
                  <a:gd name="T20" fmla="*/ 7496 w 83"/>
                  <a:gd name="T21" fmla="*/ 5591 h 27"/>
                  <a:gd name="T22" fmla="*/ 8489 w 83"/>
                  <a:gd name="T23" fmla="*/ 5591 h 27"/>
                  <a:gd name="T24" fmla="*/ 9037 w 83"/>
                  <a:gd name="T25" fmla="*/ 5301 h 27"/>
                  <a:gd name="T26" fmla="*/ 11747 w 83"/>
                  <a:gd name="T27" fmla="*/ 5591 h 27"/>
                  <a:gd name="T28" fmla="*/ 15121 w 83"/>
                  <a:gd name="T29" fmla="*/ 6769 h 27"/>
                  <a:gd name="T30" fmla="*/ 16565 w 83"/>
                  <a:gd name="T31" fmla="*/ 6769 h 27"/>
                  <a:gd name="T32" fmla="*/ 17830 w 83"/>
                  <a:gd name="T33" fmla="*/ 6769 h 27"/>
                  <a:gd name="T34" fmla="*/ 20813 w 83"/>
                  <a:gd name="T35" fmla="*/ 7086 h 27"/>
                  <a:gd name="T36" fmla="*/ 22933 w 83"/>
                  <a:gd name="T37" fmla="*/ 7770 h 27"/>
                  <a:gd name="T38" fmla="*/ 24462 w 83"/>
                  <a:gd name="T39" fmla="*/ 8047 h 27"/>
                  <a:gd name="T40" fmla="*/ 25023 w 83"/>
                  <a:gd name="T41" fmla="*/ 8365 h 27"/>
                  <a:gd name="T42" fmla="*/ 24747 w 83"/>
                  <a:gd name="T43" fmla="*/ 7770 h 27"/>
                  <a:gd name="T44" fmla="*/ 24747 w 83"/>
                  <a:gd name="T45" fmla="*/ 5896 h 27"/>
                  <a:gd name="T46" fmla="*/ 24158 w 83"/>
                  <a:gd name="T47" fmla="*/ 5301 h 27"/>
                  <a:gd name="T48" fmla="*/ 22933 w 83"/>
                  <a:gd name="T49" fmla="*/ 5301 h 27"/>
                  <a:gd name="T50" fmla="*/ 21364 w 83"/>
                  <a:gd name="T51" fmla="*/ 5301 h 27"/>
                  <a:gd name="T52" fmla="*/ 20224 w 83"/>
                  <a:gd name="T53" fmla="*/ 4618 h 27"/>
                  <a:gd name="T54" fmla="*/ 20224 w 83"/>
                  <a:gd name="T55" fmla="*/ 4023 h 27"/>
                  <a:gd name="T56" fmla="*/ 19920 w 83"/>
                  <a:gd name="T57" fmla="*/ 3063 h 27"/>
                  <a:gd name="T58" fmla="*/ 18692 w 83"/>
                  <a:gd name="T59" fmla="*/ 3063 h 27"/>
                  <a:gd name="T60" fmla="*/ 18379 w 83"/>
                  <a:gd name="T61" fmla="*/ 2745 h 27"/>
                  <a:gd name="T62" fmla="*/ 17527 w 83"/>
                  <a:gd name="T63" fmla="*/ 2745 h 27"/>
                  <a:gd name="T64" fmla="*/ 16850 w 83"/>
                  <a:gd name="T65" fmla="*/ 2468 h 27"/>
                  <a:gd name="T66" fmla="*/ 15985 w 83"/>
                  <a:gd name="T67" fmla="*/ 2150 h 27"/>
                  <a:gd name="T68" fmla="*/ 14444 w 83"/>
                  <a:gd name="T69" fmla="*/ 2468 h 27"/>
                  <a:gd name="T70" fmla="*/ 13865 w 83"/>
                  <a:gd name="T71" fmla="*/ 3063 h 27"/>
                  <a:gd name="T72" fmla="*/ 13003 w 83"/>
                  <a:gd name="T73" fmla="*/ 3063 h 27"/>
                  <a:gd name="T74" fmla="*/ 12323 w 83"/>
                  <a:gd name="T75" fmla="*/ 3063 h 27"/>
                  <a:gd name="T76" fmla="*/ 11158 w 83"/>
                  <a:gd name="T77" fmla="*/ 3063 h 27"/>
                  <a:gd name="T78" fmla="*/ 10293 w 83"/>
                  <a:gd name="T79" fmla="*/ 2745 h 27"/>
                  <a:gd name="T80" fmla="*/ 8489 w 83"/>
                  <a:gd name="T81" fmla="*/ 1555 h 27"/>
                  <a:gd name="T82" fmla="*/ 7809 w 83"/>
                  <a:gd name="T83" fmla="*/ 1555 h 27"/>
                  <a:gd name="T84" fmla="*/ 6948 w 83"/>
                  <a:gd name="T85" fmla="*/ 1278 h 27"/>
                  <a:gd name="T86" fmla="*/ 6055 w 83"/>
                  <a:gd name="T87" fmla="*/ 595 h 27"/>
                  <a:gd name="T88" fmla="*/ 4827 w 83"/>
                  <a:gd name="T89" fmla="*/ 277 h 27"/>
                  <a:gd name="T90" fmla="*/ 4238 w 83"/>
                  <a:gd name="T91" fmla="*/ 595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27"/>
                  <a:gd name="T140" fmla="*/ 83 w 83"/>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27">
                    <a:moveTo>
                      <a:pt x="14" y="2"/>
                    </a:moveTo>
                    <a:cubicBezTo>
                      <a:pt x="13" y="2"/>
                      <a:pt x="9" y="1"/>
                      <a:pt x="8" y="2"/>
                    </a:cubicBezTo>
                    <a:cubicBezTo>
                      <a:pt x="8" y="0"/>
                      <a:pt x="6" y="3"/>
                      <a:pt x="6" y="3"/>
                    </a:cubicBezTo>
                    <a:cubicBezTo>
                      <a:pt x="5" y="4"/>
                      <a:pt x="5" y="7"/>
                      <a:pt x="4" y="6"/>
                    </a:cubicBezTo>
                    <a:cubicBezTo>
                      <a:pt x="3" y="7"/>
                      <a:pt x="3" y="8"/>
                      <a:pt x="2" y="9"/>
                    </a:cubicBezTo>
                    <a:cubicBezTo>
                      <a:pt x="2" y="8"/>
                      <a:pt x="1" y="8"/>
                      <a:pt x="0" y="9"/>
                    </a:cubicBezTo>
                    <a:cubicBezTo>
                      <a:pt x="2" y="10"/>
                      <a:pt x="6" y="9"/>
                      <a:pt x="8" y="10"/>
                    </a:cubicBezTo>
                    <a:cubicBezTo>
                      <a:pt x="9" y="11"/>
                      <a:pt x="10" y="11"/>
                      <a:pt x="11" y="11"/>
                    </a:cubicBezTo>
                    <a:cubicBezTo>
                      <a:pt x="12" y="12"/>
                      <a:pt x="10" y="12"/>
                      <a:pt x="10" y="13"/>
                    </a:cubicBezTo>
                    <a:cubicBezTo>
                      <a:pt x="10" y="16"/>
                      <a:pt x="17" y="15"/>
                      <a:pt x="18" y="15"/>
                    </a:cubicBezTo>
                    <a:cubicBezTo>
                      <a:pt x="21" y="16"/>
                      <a:pt x="23" y="17"/>
                      <a:pt x="25" y="18"/>
                    </a:cubicBezTo>
                    <a:cubicBezTo>
                      <a:pt x="26" y="18"/>
                      <a:pt x="27" y="18"/>
                      <a:pt x="28" y="18"/>
                    </a:cubicBezTo>
                    <a:cubicBezTo>
                      <a:pt x="29" y="18"/>
                      <a:pt x="29" y="17"/>
                      <a:pt x="30" y="17"/>
                    </a:cubicBezTo>
                    <a:cubicBezTo>
                      <a:pt x="33" y="17"/>
                      <a:pt x="36" y="17"/>
                      <a:pt x="39" y="18"/>
                    </a:cubicBezTo>
                    <a:cubicBezTo>
                      <a:pt x="43" y="19"/>
                      <a:pt x="46" y="21"/>
                      <a:pt x="50" y="22"/>
                    </a:cubicBezTo>
                    <a:cubicBezTo>
                      <a:pt x="52" y="22"/>
                      <a:pt x="54" y="22"/>
                      <a:pt x="55" y="22"/>
                    </a:cubicBezTo>
                    <a:cubicBezTo>
                      <a:pt x="57" y="23"/>
                      <a:pt x="58" y="22"/>
                      <a:pt x="59" y="22"/>
                    </a:cubicBezTo>
                    <a:cubicBezTo>
                      <a:pt x="63" y="23"/>
                      <a:pt x="66" y="24"/>
                      <a:pt x="69" y="23"/>
                    </a:cubicBezTo>
                    <a:cubicBezTo>
                      <a:pt x="71" y="21"/>
                      <a:pt x="74" y="24"/>
                      <a:pt x="76" y="25"/>
                    </a:cubicBezTo>
                    <a:cubicBezTo>
                      <a:pt x="77" y="25"/>
                      <a:pt x="81" y="25"/>
                      <a:pt x="81" y="26"/>
                    </a:cubicBezTo>
                    <a:cubicBezTo>
                      <a:pt x="81" y="26"/>
                      <a:pt x="82" y="27"/>
                      <a:pt x="83" y="27"/>
                    </a:cubicBezTo>
                    <a:cubicBezTo>
                      <a:pt x="83" y="26"/>
                      <a:pt x="82" y="25"/>
                      <a:pt x="82" y="25"/>
                    </a:cubicBezTo>
                    <a:cubicBezTo>
                      <a:pt x="80" y="23"/>
                      <a:pt x="82" y="21"/>
                      <a:pt x="82" y="19"/>
                    </a:cubicBezTo>
                    <a:cubicBezTo>
                      <a:pt x="82" y="17"/>
                      <a:pt x="81" y="17"/>
                      <a:pt x="80" y="17"/>
                    </a:cubicBezTo>
                    <a:cubicBezTo>
                      <a:pt x="78" y="17"/>
                      <a:pt x="78" y="17"/>
                      <a:pt x="76" y="17"/>
                    </a:cubicBezTo>
                    <a:cubicBezTo>
                      <a:pt x="75" y="17"/>
                      <a:pt x="72" y="18"/>
                      <a:pt x="71" y="17"/>
                    </a:cubicBezTo>
                    <a:cubicBezTo>
                      <a:pt x="70" y="17"/>
                      <a:pt x="68" y="16"/>
                      <a:pt x="67" y="15"/>
                    </a:cubicBezTo>
                    <a:cubicBezTo>
                      <a:pt x="67" y="15"/>
                      <a:pt x="68" y="11"/>
                      <a:pt x="67" y="13"/>
                    </a:cubicBezTo>
                    <a:cubicBezTo>
                      <a:pt x="67" y="12"/>
                      <a:pt x="66" y="11"/>
                      <a:pt x="66" y="10"/>
                    </a:cubicBezTo>
                    <a:cubicBezTo>
                      <a:pt x="65" y="10"/>
                      <a:pt x="63" y="10"/>
                      <a:pt x="62" y="10"/>
                    </a:cubicBezTo>
                    <a:cubicBezTo>
                      <a:pt x="62" y="10"/>
                      <a:pt x="61" y="10"/>
                      <a:pt x="61" y="9"/>
                    </a:cubicBezTo>
                    <a:cubicBezTo>
                      <a:pt x="60" y="9"/>
                      <a:pt x="59" y="9"/>
                      <a:pt x="58" y="9"/>
                    </a:cubicBezTo>
                    <a:cubicBezTo>
                      <a:pt x="58" y="9"/>
                      <a:pt x="57" y="7"/>
                      <a:pt x="56" y="8"/>
                    </a:cubicBezTo>
                    <a:cubicBezTo>
                      <a:pt x="55" y="9"/>
                      <a:pt x="54" y="8"/>
                      <a:pt x="53" y="7"/>
                    </a:cubicBezTo>
                    <a:cubicBezTo>
                      <a:pt x="51" y="5"/>
                      <a:pt x="50" y="5"/>
                      <a:pt x="48" y="8"/>
                    </a:cubicBezTo>
                    <a:cubicBezTo>
                      <a:pt x="48" y="9"/>
                      <a:pt x="47" y="11"/>
                      <a:pt x="46" y="10"/>
                    </a:cubicBezTo>
                    <a:cubicBezTo>
                      <a:pt x="45" y="10"/>
                      <a:pt x="45" y="10"/>
                      <a:pt x="43" y="10"/>
                    </a:cubicBezTo>
                    <a:cubicBezTo>
                      <a:pt x="43" y="10"/>
                      <a:pt x="42" y="10"/>
                      <a:pt x="41" y="10"/>
                    </a:cubicBezTo>
                    <a:cubicBezTo>
                      <a:pt x="39" y="10"/>
                      <a:pt x="39" y="10"/>
                      <a:pt x="37" y="10"/>
                    </a:cubicBezTo>
                    <a:cubicBezTo>
                      <a:pt x="36" y="10"/>
                      <a:pt x="34" y="9"/>
                      <a:pt x="34" y="9"/>
                    </a:cubicBezTo>
                    <a:cubicBezTo>
                      <a:pt x="30" y="11"/>
                      <a:pt x="30" y="7"/>
                      <a:pt x="28" y="5"/>
                    </a:cubicBezTo>
                    <a:cubicBezTo>
                      <a:pt x="27" y="4"/>
                      <a:pt x="27" y="5"/>
                      <a:pt x="26" y="5"/>
                    </a:cubicBezTo>
                    <a:cubicBezTo>
                      <a:pt x="25" y="5"/>
                      <a:pt x="24" y="3"/>
                      <a:pt x="23" y="4"/>
                    </a:cubicBezTo>
                    <a:cubicBezTo>
                      <a:pt x="21" y="4"/>
                      <a:pt x="21" y="3"/>
                      <a:pt x="20" y="2"/>
                    </a:cubicBezTo>
                    <a:cubicBezTo>
                      <a:pt x="19" y="2"/>
                      <a:pt x="18" y="2"/>
                      <a:pt x="16" y="1"/>
                    </a:cubicBezTo>
                    <a:cubicBezTo>
                      <a:pt x="16" y="2"/>
                      <a:pt x="15" y="4"/>
                      <a:pt x="14"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7" name="Freeform 756">
                <a:extLst>
                  <a:ext uri="{FF2B5EF4-FFF2-40B4-BE49-F238E27FC236}">
                    <a16:creationId xmlns:a16="http://schemas.microsoft.com/office/drawing/2014/main" id="{9C1E44F0-6672-49E2-99FD-7FBF5D9178EA}"/>
                  </a:ext>
                </a:extLst>
              </p:cNvPr>
              <p:cNvSpPr>
                <a:spLocks/>
              </p:cNvSpPr>
              <p:nvPr/>
            </p:nvSpPr>
            <p:spPr bwMode="auto">
              <a:xfrm>
                <a:off x="3099" y="2561"/>
                <a:ext cx="50" cy="54"/>
              </a:xfrm>
              <a:custGeom>
                <a:avLst/>
                <a:gdLst>
                  <a:gd name="T0" fmla="*/ 575 w 16"/>
                  <a:gd name="T1" fmla="*/ 1029 h 17"/>
                  <a:gd name="T2" fmla="*/ 0 w 16"/>
                  <a:gd name="T3" fmla="*/ 1928 h 17"/>
                  <a:gd name="T4" fmla="*/ 1250 w 16"/>
                  <a:gd name="T5" fmla="*/ 2239 h 17"/>
                  <a:gd name="T6" fmla="*/ 1797 w 16"/>
                  <a:gd name="T7" fmla="*/ 2532 h 17"/>
                  <a:gd name="T8" fmla="*/ 2384 w 16"/>
                  <a:gd name="T9" fmla="*/ 3269 h 17"/>
                  <a:gd name="T10" fmla="*/ 2656 w 16"/>
                  <a:gd name="T11" fmla="*/ 4492 h 17"/>
                  <a:gd name="T12" fmla="*/ 4181 w 16"/>
                  <a:gd name="T13" fmla="*/ 5197 h 17"/>
                  <a:gd name="T14" fmla="*/ 4181 w 16"/>
                  <a:gd name="T15" fmla="*/ 4492 h 17"/>
                  <a:gd name="T16" fmla="*/ 4766 w 16"/>
                  <a:gd name="T17" fmla="*/ 3561 h 17"/>
                  <a:gd name="T18" fmla="*/ 3231 w 16"/>
                  <a:gd name="T19" fmla="*/ 3269 h 17"/>
                  <a:gd name="T20" fmla="*/ 2959 w 16"/>
                  <a:gd name="T21" fmla="*/ 1928 h 17"/>
                  <a:gd name="T22" fmla="*/ 2656 w 16"/>
                  <a:gd name="T23" fmla="*/ 607 h 17"/>
                  <a:gd name="T24" fmla="*/ 2109 w 16"/>
                  <a:gd name="T25" fmla="*/ 1312 h 17"/>
                  <a:gd name="T26" fmla="*/ 575 w 16"/>
                  <a:gd name="T27" fmla="*/ 102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7"/>
                  <a:gd name="T44" fmla="*/ 16 w 1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7">
                    <a:moveTo>
                      <a:pt x="2" y="3"/>
                    </a:moveTo>
                    <a:cubicBezTo>
                      <a:pt x="3" y="5"/>
                      <a:pt x="1" y="5"/>
                      <a:pt x="0" y="6"/>
                    </a:cubicBezTo>
                    <a:cubicBezTo>
                      <a:pt x="1" y="7"/>
                      <a:pt x="2" y="7"/>
                      <a:pt x="4" y="7"/>
                    </a:cubicBezTo>
                    <a:cubicBezTo>
                      <a:pt x="5" y="7"/>
                      <a:pt x="6" y="7"/>
                      <a:pt x="6" y="8"/>
                    </a:cubicBezTo>
                    <a:cubicBezTo>
                      <a:pt x="7" y="9"/>
                      <a:pt x="7" y="10"/>
                      <a:pt x="8" y="10"/>
                    </a:cubicBezTo>
                    <a:cubicBezTo>
                      <a:pt x="8" y="12"/>
                      <a:pt x="7" y="13"/>
                      <a:pt x="9" y="14"/>
                    </a:cubicBezTo>
                    <a:cubicBezTo>
                      <a:pt x="10" y="14"/>
                      <a:pt x="14" y="17"/>
                      <a:pt x="14" y="16"/>
                    </a:cubicBezTo>
                    <a:cubicBezTo>
                      <a:pt x="15" y="15"/>
                      <a:pt x="14" y="15"/>
                      <a:pt x="14" y="14"/>
                    </a:cubicBezTo>
                    <a:cubicBezTo>
                      <a:pt x="13" y="13"/>
                      <a:pt x="15" y="11"/>
                      <a:pt x="16" y="11"/>
                    </a:cubicBezTo>
                    <a:cubicBezTo>
                      <a:pt x="14" y="11"/>
                      <a:pt x="12" y="11"/>
                      <a:pt x="11" y="10"/>
                    </a:cubicBezTo>
                    <a:cubicBezTo>
                      <a:pt x="10" y="9"/>
                      <a:pt x="10" y="7"/>
                      <a:pt x="10" y="6"/>
                    </a:cubicBezTo>
                    <a:cubicBezTo>
                      <a:pt x="10" y="5"/>
                      <a:pt x="9" y="3"/>
                      <a:pt x="9" y="2"/>
                    </a:cubicBezTo>
                    <a:cubicBezTo>
                      <a:pt x="7" y="1"/>
                      <a:pt x="5" y="3"/>
                      <a:pt x="7" y="4"/>
                    </a:cubicBezTo>
                    <a:cubicBezTo>
                      <a:pt x="6" y="4"/>
                      <a:pt x="3" y="0"/>
                      <a:pt x="2"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8" name="Freeform 757">
                <a:extLst>
                  <a:ext uri="{FF2B5EF4-FFF2-40B4-BE49-F238E27FC236}">
                    <a16:creationId xmlns:a16="http://schemas.microsoft.com/office/drawing/2014/main" id="{5E828705-324C-4EA2-9F05-6AD4A364C1AA}"/>
                  </a:ext>
                </a:extLst>
              </p:cNvPr>
              <p:cNvSpPr>
                <a:spLocks/>
              </p:cNvSpPr>
              <p:nvPr/>
            </p:nvSpPr>
            <p:spPr bwMode="auto">
              <a:xfrm>
                <a:off x="3099" y="2561"/>
                <a:ext cx="50" cy="54"/>
              </a:xfrm>
              <a:custGeom>
                <a:avLst/>
                <a:gdLst>
                  <a:gd name="T0" fmla="*/ 575 w 16"/>
                  <a:gd name="T1" fmla="*/ 1029 h 17"/>
                  <a:gd name="T2" fmla="*/ 0 w 16"/>
                  <a:gd name="T3" fmla="*/ 1928 h 17"/>
                  <a:gd name="T4" fmla="*/ 1250 w 16"/>
                  <a:gd name="T5" fmla="*/ 2239 h 17"/>
                  <a:gd name="T6" fmla="*/ 1797 w 16"/>
                  <a:gd name="T7" fmla="*/ 2532 h 17"/>
                  <a:gd name="T8" fmla="*/ 2384 w 16"/>
                  <a:gd name="T9" fmla="*/ 3269 h 17"/>
                  <a:gd name="T10" fmla="*/ 2656 w 16"/>
                  <a:gd name="T11" fmla="*/ 4492 h 17"/>
                  <a:gd name="T12" fmla="*/ 4181 w 16"/>
                  <a:gd name="T13" fmla="*/ 5197 h 17"/>
                  <a:gd name="T14" fmla="*/ 4181 w 16"/>
                  <a:gd name="T15" fmla="*/ 4492 h 17"/>
                  <a:gd name="T16" fmla="*/ 4766 w 16"/>
                  <a:gd name="T17" fmla="*/ 3561 h 17"/>
                  <a:gd name="T18" fmla="*/ 3231 w 16"/>
                  <a:gd name="T19" fmla="*/ 3269 h 17"/>
                  <a:gd name="T20" fmla="*/ 2959 w 16"/>
                  <a:gd name="T21" fmla="*/ 1928 h 17"/>
                  <a:gd name="T22" fmla="*/ 2656 w 16"/>
                  <a:gd name="T23" fmla="*/ 607 h 17"/>
                  <a:gd name="T24" fmla="*/ 2109 w 16"/>
                  <a:gd name="T25" fmla="*/ 1312 h 17"/>
                  <a:gd name="T26" fmla="*/ 575 w 16"/>
                  <a:gd name="T27" fmla="*/ 102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7"/>
                  <a:gd name="T44" fmla="*/ 16 w 1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7">
                    <a:moveTo>
                      <a:pt x="2" y="3"/>
                    </a:moveTo>
                    <a:cubicBezTo>
                      <a:pt x="3" y="5"/>
                      <a:pt x="1" y="5"/>
                      <a:pt x="0" y="6"/>
                    </a:cubicBezTo>
                    <a:cubicBezTo>
                      <a:pt x="1" y="7"/>
                      <a:pt x="2" y="7"/>
                      <a:pt x="4" y="7"/>
                    </a:cubicBezTo>
                    <a:cubicBezTo>
                      <a:pt x="5" y="7"/>
                      <a:pt x="6" y="7"/>
                      <a:pt x="6" y="8"/>
                    </a:cubicBezTo>
                    <a:cubicBezTo>
                      <a:pt x="7" y="9"/>
                      <a:pt x="7" y="10"/>
                      <a:pt x="8" y="10"/>
                    </a:cubicBezTo>
                    <a:cubicBezTo>
                      <a:pt x="8" y="12"/>
                      <a:pt x="7" y="13"/>
                      <a:pt x="9" y="14"/>
                    </a:cubicBezTo>
                    <a:cubicBezTo>
                      <a:pt x="10" y="14"/>
                      <a:pt x="14" y="17"/>
                      <a:pt x="14" y="16"/>
                    </a:cubicBezTo>
                    <a:cubicBezTo>
                      <a:pt x="15" y="15"/>
                      <a:pt x="14" y="15"/>
                      <a:pt x="14" y="14"/>
                    </a:cubicBezTo>
                    <a:cubicBezTo>
                      <a:pt x="13" y="13"/>
                      <a:pt x="15" y="11"/>
                      <a:pt x="16" y="11"/>
                    </a:cubicBezTo>
                    <a:cubicBezTo>
                      <a:pt x="14" y="11"/>
                      <a:pt x="12" y="11"/>
                      <a:pt x="11" y="10"/>
                    </a:cubicBezTo>
                    <a:cubicBezTo>
                      <a:pt x="10" y="9"/>
                      <a:pt x="10" y="7"/>
                      <a:pt x="10" y="6"/>
                    </a:cubicBezTo>
                    <a:cubicBezTo>
                      <a:pt x="10" y="5"/>
                      <a:pt x="9" y="3"/>
                      <a:pt x="9" y="2"/>
                    </a:cubicBezTo>
                    <a:cubicBezTo>
                      <a:pt x="7" y="1"/>
                      <a:pt x="5" y="3"/>
                      <a:pt x="7" y="4"/>
                    </a:cubicBezTo>
                    <a:cubicBezTo>
                      <a:pt x="6" y="4"/>
                      <a:pt x="3" y="0"/>
                      <a:pt x="2"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9" name="Freeform 758">
                <a:extLst>
                  <a:ext uri="{FF2B5EF4-FFF2-40B4-BE49-F238E27FC236}">
                    <a16:creationId xmlns:a16="http://schemas.microsoft.com/office/drawing/2014/main" id="{3A82D9D6-66E1-4486-840B-18C40DEBBC05}"/>
                  </a:ext>
                </a:extLst>
              </p:cNvPr>
              <p:cNvSpPr>
                <a:spLocks/>
              </p:cNvSpPr>
              <p:nvPr/>
            </p:nvSpPr>
            <p:spPr bwMode="auto">
              <a:xfrm>
                <a:off x="3115" y="2439"/>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0"/>
                      <a:pt x="0" y="0"/>
                    </a:cubicBezTo>
                    <a:cubicBezTo>
                      <a:pt x="0"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0" name="Freeform 759">
                <a:extLst>
                  <a:ext uri="{FF2B5EF4-FFF2-40B4-BE49-F238E27FC236}">
                    <a16:creationId xmlns:a16="http://schemas.microsoft.com/office/drawing/2014/main" id="{A9307043-417D-45F9-9134-DA46F1B68796}"/>
                  </a:ext>
                </a:extLst>
              </p:cNvPr>
              <p:cNvSpPr>
                <a:spLocks/>
              </p:cNvSpPr>
              <p:nvPr/>
            </p:nvSpPr>
            <p:spPr bwMode="auto">
              <a:xfrm>
                <a:off x="3115" y="2439"/>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0"/>
                      <a:pt x="0" y="0"/>
                    </a:cubicBezTo>
                    <a:cubicBezTo>
                      <a:pt x="0"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1" name="Freeform 760">
                <a:extLst>
                  <a:ext uri="{FF2B5EF4-FFF2-40B4-BE49-F238E27FC236}">
                    <a16:creationId xmlns:a16="http://schemas.microsoft.com/office/drawing/2014/main" id="{53C9FA5D-79CB-434A-8F27-2929111584EE}"/>
                  </a:ext>
                </a:extLst>
              </p:cNvPr>
              <p:cNvSpPr>
                <a:spLocks/>
              </p:cNvSpPr>
              <p:nvPr/>
            </p:nvSpPr>
            <p:spPr bwMode="auto">
              <a:xfrm>
                <a:off x="3146" y="2605"/>
                <a:ext cx="3" cy="3"/>
              </a:xfrm>
              <a:custGeom>
                <a:avLst/>
                <a:gdLst>
                  <a:gd name="T0" fmla="*/ 243 w 1"/>
                  <a:gd name="T1" fmla="*/ 0 h 1"/>
                  <a:gd name="T2" fmla="*/ 0 w 1"/>
                  <a:gd name="T3" fmla="*/ 0 h 1"/>
                  <a:gd name="T4" fmla="*/ 243 w 1"/>
                  <a:gd name="T5" fmla="*/ 243 h 1"/>
                  <a:gd name="T6" fmla="*/ 243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0"/>
                    </a:cubicBezTo>
                    <a:cubicBezTo>
                      <a:pt x="0" y="1"/>
                      <a:pt x="1" y="1"/>
                      <a:pt x="1" y="1"/>
                    </a:cubicBezTo>
                    <a:cubicBezTo>
                      <a:pt x="1" y="1"/>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2" name="Freeform 761">
                <a:extLst>
                  <a:ext uri="{FF2B5EF4-FFF2-40B4-BE49-F238E27FC236}">
                    <a16:creationId xmlns:a16="http://schemas.microsoft.com/office/drawing/2014/main" id="{9279B026-DC83-4ADA-B5B7-31EC2A5CFFBF}"/>
                  </a:ext>
                </a:extLst>
              </p:cNvPr>
              <p:cNvSpPr>
                <a:spLocks/>
              </p:cNvSpPr>
              <p:nvPr/>
            </p:nvSpPr>
            <p:spPr bwMode="auto">
              <a:xfrm>
                <a:off x="3146" y="2605"/>
                <a:ext cx="3" cy="3"/>
              </a:xfrm>
              <a:custGeom>
                <a:avLst/>
                <a:gdLst>
                  <a:gd name="T0" fmla="*/ 243 w 1"/>
                  <a:gd name="T1" fmla="*/ 0 h 1"/>
                  <a:gd name="T2" fmla="*/ 0 w 1"/>
                  <a:gd name="T3" fmla="*/ 0 h 1"/>
                  <a:gd name="T4" fmla="*/ 243 w 1"/>
                  <a:gd name="T5" fmla="*/ 243 h 1"/>
                  <a:gd name="T6" fmla="*/ 243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0"/>
                    </a:cubicBezTo>
                    <a:cubicBezTo>
                      <a:pt x="0" y="1"/>
                      <a:pt x="1" y="1"/>
                      <a:pt x="1" y="1"/>
                    </a:cubicBezTo>
                    <a:cubicBezTo>
                      <a:pt x="1" y="1"/>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3" name="Freeform 762">
                <a:extLst>
                  <a:ext uri="{FF2B5EF4-FFF2-40B4-BE49-F238E27FC236}">
                    <a16:creationId xmlns:a16="http://schemas.microsoft.com/office/drawing/2014/main" id="{C9F17882-8A3A-4E3B-B0AB-569DA06DA994}"/>
                  </a:ext>
                </a:extLst>
              </p:cNvPr>
              <p:cNvSpPr>
                <a:spLocks/>
              </p:cNvSpPr>
              <p:nvPr/>
            </p:nvSpPr>
            <p:spPr bwMode="auto">
              <a:xfrm>
                <a:off x="3155" y="2602"/>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4" name="Freeform 763">
                <a:extLst>
                  <a:ext uri="{FF2B5EF4-FFF2-40B4-BE49-F238E27FC236}">
                    <a16:creationId xmlns:a16="http://schemas.microsoft.com/office/drawing/2014/main" id="{4ED2B8EF-5602-4067-A76E-C5094DA97E80}"/>
                  </a:ext>
                </a:extLst>
              </p:cNvPr>
              <p:cNvSpPr>
                <a:spLocks/>
              </p:cNvSpPr>
              <p:nvPr/>
            </p:nvSpPr>
            <p:spPr bwMode="auto">
              <a:xfrm>
                <a:off x="3155" y="2602"/>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5" name="Freeform 764">
                <a:extLst>
                  <a:ext uri="{FF2B5EF4-FFF2-40B4-BE49-F238E27FC236}">
                    <a16:creationId xmlns:a16="http://schemas.microsoft.com/office/drawing/2014/main" id="{784451F2-39C7-4D4F-9C9C-E5B65ED35179}"/>
                  </a:ext>
                </a:extLst>
              </p:cNvPr>
              <p:cNvSpPr>
                <a:spLocks/>
              </p:cNvSpPr>
              <p:nvPr/>
            </p:nvSpPr>
            <p:spPr bwMode="auto">
              <a:xfrm>
                <a:off x="3162" y="2602"/>
                <a:ext cx="6" cy="3"/>
              </a:xfrm>
              <a:custGeom>
                <a:avLst/>
                <a:gdLst>
                  <a:gd name="T0" fmla="*/ 486 w 2"/>
                  <a:gd name="T1" fmla="*/ 0 h 1"/>
                  <a:gd name="T2" fmla="*/ 0 w 2"/>
                  <a:gd name="T3" fmla="*/ 243 h 1"/>
                  <a:gd name="T4" fmla="*/ 486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1" y="0"/>
                      <a:pt x="1" y="1"/>
                      <a:pt x="0" y="1"/>
                    </a:cubicBezTo>
                    <a:cubicBezTo>
                      <a:pt x="1" y="1"/>
                      <a:pt x="2"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6" name="Freeform 765">
                <a:extLst>
                  <a:ext uri="{FF2B5EF4-FFF2-40B4-BE49-F238E27FC236}">
                    <a16:creationId xmlns:a16="http://schemas.microsoft.com/office/drawing/2014/main" id="{B348C028-E92B-4A4B-8B90-F5FE6413D045}"/>
                  </a:ext>
                </a:extLst>
              </p:cNvPr>
              <p:cNvSpPr>
                <a:spLocks/>
              </p:cNvSpPr>
              <p:nvPr/>
            </p:nvSpPr>
            <p:spPr bwMode="auto">
              <a:xfrm>
                <a:off x="3162" y="2602"/>
                <a:ext cx="6" cy="3"/>
              </a:xfrm>
              <a:custGeom>
                <a:avLst/>
                <a:gdLst>
                  <a:gd name="T0" fmla="*/ 486 w 2"/>
                  <a:gd name="T1" fmla="*/ 0 h 1"/>
                  <a:gd name="T2" fmla="*/ 0 w 2"/>
                  <a:gd name="T3" fmla="*/ 243 h 1"/>
                  <a:gd name="T4" fmla="*/ 486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1" y="0"/>
                      <a:pt x="1" y="1"/>
                      <a:pt x="0" y="1"/>
                    </a:cubicBezTo>
                    <a:cubicBezTo>
                      <a:pt x="1" y="1"/>
                      <a:pt x="2"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7" name="Freeform 766">
                <a:extLst>
                  <a:ext uri="{FF2B5EF4-FFF2-40B4-BE49-F238E27FC236}">
                    <a16:creationId xmlns:a16="http://schemas.microsoft.com/office/drawing/2014/main" id="{691018FE-C681-4E03-8457-1049EFACD82B}"/>
                  </a:ext>
                </a:extLst>
              </p:cNvPr>
              <p:cNvSpPr>
                <a:spLocks/>
              </p:cNvSpPr>
              <p:nvPr/>
            </p:nvSpPr>
            <p:spPr bwMode="auto">
              <a:xfrm>
                <a:off x="3168" y="2596"/>
                <a:ext cx="22" cy="19"/>
              </a:xfrm>
              <a:custGeom>
                <a:avLst/>
                <a:gdLst>
                  <a:gd name="T0" fmla="*/ 594 w 7"/>
                  <a:gd name="T1" fmla="*/ 0 h 6"/>
                  <a:gd name="T2" fmla="*/ 0 w 7"/>
                  <a:gd name="T3" fmla="*/ 1305 h 6"/>
                  <a:gd name="T4" fmla="*/ 594 w 7"/>
                  <a:gd name="T5" fmla="*/ 1625 h 6"/>
                  <a:gd name="T6" fmla="*/ 1549 w 7"/>
                  <a:gd name="T7" fmla="*/ 1906 h 6"/>
                  <a:gd name="T8" fmla="*/ 2143 w 7"/>
                  <a:gd name="T9" fmla="*/ 602 h 6"/>
                  <a:gd name="T10" fmla="*/ 594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2" y="0"/>
                    </a:moveTo>
                    <a:cubicBezTo>
                      <a:pt x="0" y="1"/>
                      <a:pt x="0" y="3"/>
                      <a:pt x="0" y="4"/>
                    </a:cubicBezTo>
                    <a:cubicBezTo>
                      <a:pt x="0" y="5"/>
                      <a:pt x="3" y="6"/>
                      <a:pt x="2" y="5"/>
                    </a:cubicBezTo>
                    <a:cubicBezTo>
                      <a:pt x="3" y="5"/>
                      <a:pt x="4" y="6"/>
                      <a:pt x="5" y="6"/>
                    </a:cubicBezTo>
                    <a:cubicBezTo>
                      <a:pt x="6" y="5"/>
                      <a:pt x="7" y="3"/>
                      <a:pt x="7" y="2"/>
                    </a:cubicBezTo>
                    <a:cubicBezTo>
                      <a:pt x="6" y="0"/>
                      <a:pt x="3" y="0"/>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8" name="Freeform 767">
                <a:extLst>
                  <a:ext uri="{FF2B5EF4-FFF2-40B4-BE49-F238E27FC236}">
                    <a16:creationId xmlns:a16="http://schemas.microsoft.com/office/drawing/2014/main" id="{8C231314-82CC-4568-98A5-A0548F8DCC73}"/>
                  </a:ext>
                </a:extLst>
              </p:cNvPr>
              <p:cNvSpPr>
                <a:spLocks/>
              </p:cNvSpPr>
              <p:nvPr/>
            </p:nvSpPr>
            <p:spPr bwMode="auto">
              <a:xfrm>
                <a:off x="3168" y="2596"/>
                <a:ext cx="22" cy="19"/>
              </a:xfrm>
              <a:custGeom>
                <a:avLst/>
                <a:gdLst>
                  <a:gd name="T0" fmla="*/ 594 w 7"/>
                  <a:gd name="T1" fmla="*/ 0 h 6"/>
                  <a:gd name="T2" fmla="*/ 0 w 7"/>
                  <a:gd name="T3" fmla="*/ 1305 h 6"/>
                  <a:gd name="T4" fmla="*/ 594 w 7"/>
                  <a:gd name="T5" fmla="*/ 1625 h 6"/>
                  <a:gd name="T6" fmla="*/ 1549 w 7"/>
                  <a:gd name="T7" fmla="*/ 1906 h 6"/>
                  <a:gd name="T8" fmla="*/ 2143 w 7"/>
                  <a:gd name="T9" fmla="*/ 602 h 6"/>
                  <a:gd name="T10" fmla="*/ 594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2" y="0"/>
                    </a:moveTo>
                    <a:cubicBezTo>
                      <a:pt x="0" y="1"/>
                      <a:pt x="0" y="3"/>
                      <a:pt x="0" y="4"/>
                    </a:cubicBezTo>
                    <a:cubicBezTo>
                      <a:pt x="0" y="5"/>
                      <a:pt x="3" y="6"/>
                      <a:pt x="2" y="5"/>
                    </a:cubicBezTo>
                    <a:cubicBezTo>
                      <a:pt x="3" y="5"/>
                      <a:pt x="4" y="6"/>
                      <a:pt x="5" y="6"/>
                    </a:cubicBezTo>
                    <a:cubicBezTo>
                      <a:pt x="6" y="5"/>
                      <a:pt x="7" y="3"/>
                      <a:pt x="7" y="2"/>
                    </a:cubicBezTo>
                    <a:cubicBezTo>
                      <a:pt x="6" y="0"/>
                      <a:pt x="3" y="0"/>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9" name="Freeform 768">
                <a:extLst>
                  <a:ext uri="{FF2B5EF4-FFF2-40B4-BE49-F238E27FC236}">
                    <a16:creationId xmlns:a16="http://schemas.microsoft.com/office/drawing/2014/main" id="{CB51FCDE-F398-4420-B70D-59D68C20D6D9}"/>
                  </a:ext>
                </a:extLst>
              </p:cNvPr>
              <p:cNvSpPr>
                <a:spLocks/>
              </p:cNvSpPr>
              <p:nvPr/>
            </p:nvSpPr>
            <p:spPr bwMode="auto">
              <a:xfrm>
                <a:off x="3177" y="2402"/>
                <a:ext cx="13" cy="19"/>
              </a:xfrm>
              <a:custGeom>
                <a:avLst/>
                <a:gdLst>
                  <a:gd name="T0" fmla="*/ 348 w 4"/>
                  <a:gd name="T1" fmla="*/ 1305 h 6"/>
                  <a:gd name="T2" fmla="*/ 1099 w 4"/>
                  <a:gd name="T3" fmla="*/ 1625 h 6"/>
                  <a:gd name="T4" fmla="*/ 793 w 4"/>
                  <a:gd name="T5" fmla="*/ 1906 h 6"/>
                  <a:gd name="T6" fmla="*/ 1446 w 4"/>
                  <a:gd name="T7" fmla="*/ 1013 h 6"/>
                  <a:gd name="T8" fmla="*/ 348 w 4"/>
                  <a:gd name="T9" fmla="*/ 1305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4"/>
                    </a:moveTo>
                    <a:cubicBezTo>
                      <a:pt x="2" y="4"/>
                      <a:pt x="2" y="5"/>
                      <a:pt x="3" y="5"/>
                    </a:cubicBezTo>
                    <a:cubicBezTo>
                      <a:pt x="2" y="5"/>
                      <a:pt x="2" y="5"/>
                      <a:pt x="2" y="6"/>
                    </a:cubicBezTo>
                    <a:cubicBezTo>
                      <a:pt x="4" y="6"/>
                      <a:pt x="4" y="4"/>
                      <a:pt x="4" y="3"/>
                    </a:cubicBezTo>
                    <a:cubicBezTo>
                      <a:pt x="2" y="0"/>
                      <a:pt x="0" y="2"/>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0" name="Freeform 769">
                <a:extLst>
                  <a:ext uri="{FF2B5EF4-FFF2-40B4-BE49-F238E27FC236}">
                    <a16:creationId xmlns:a16="http://schemas.microsoft.com/office/drawing/2014/main" id="{2429F062-3A82-4AB6-9AEF-9FF305CF543D}"/>
                  </a:ext>
                </a:extLst>
              </p:cNvPr>
              <p:cNvSpPr>
                <a:spLocks/>
              </p:cNvSpPr>
              <p:nvPr/>
            </p:nvSpPr>
            <p:spPr bwMode="auto">
              <a:xfrm>
                <a:off x="3177" y="2402"/>
                <a:ext cx="13" cy="19"/>
              </a:xfrm>
              <a:custGeom>
                <a:avLst/>
                <a:gdLst>
                  <a:gd name="T0" fmla="*/ 348 w 4"/>
                  <a:gd name="T1" fmla="*/ 1305 h 6"/>
                  <a:gd name="T2" fmla="*/ 1099 w 4"/>
                  <a:gd name="T3" fmla="*/ 1625 h 6"/>
                  <a:gd name="T4" fmla="*/ 793 w 4"/>
                  <a:gd name="T5" fmla="*/ 1906 h 6"/>
                  <a:gd name="T6" fmla="*/ 1446 w 4"/>
                  <a:gd name="T7" fmla="*/ 1013 h 6"/>
                  <a:gd name="T8" fmla="*/ 348 w 4"/>
                  <a:gd name="T9" fmla="*/ 1305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4"/>
                    </a:moveTo>
                    <a:cubicBezTo>
                      <a:pt x="2" y="4"/>
                      <a:pt x="2" y="5"/>
                      <a:pt x="3" y="5"/>
                    </a:cubicBezTo>
                    <a:cubicBezTo>
                      <a:pt x="2" y="5"/>
                      <a:pt x="2" y="5"/>
                      <a:pt x="2" y="6"/>
                    </a:cubicBezTo>
                    <a:cubicBezTo>
                      <a:pt x="4" y="6"/>
                      <a:pt x="4" y="4"/>
                      <a:pt x="4" y="3"/>
                    </a:cubicBezTo>
                    <a:cubicBezTo>
                      <a:pt x="2" y="0"/>
                      <a:pt x="0" y="2"/>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1" name="Freeform 770">
                <a:extLst>
                  <a:ext uri="{FF2B5EF4-FFF2-40B4-BE49-F238E27FC236}">
                    <a16:creationId xmlns:a16="http://schemas.microsoft.com/office/drawing/2014/main" id="{8E37294F-7ACE-43C6-8979-95335DC1A1B4}"/>
                  </a:ext>
                </a:extLst>
              </p:cNvPr>
              <p:cNvSpPr>
                <a:spLocks/>
              </p:cNvSpPr>
              <p:nvPr/>
            </p:nvSpPr>
            <p:spPr bwMode="auto">
              <a:xfrm>
                <a:off x="3306" y="2715"/>
                <a:ext cx="40" cy="12"/>
              </a:xfrm>
              <a:custGeom>
                <a:avLst/>
                <a:gdLst>
                  <a:gd name="T0" fmla="*/ 815 w 13"/>
                  <a:gd name="T1" fmla="*/ 243 h 4"/>
                  <a:gd name="T2" fmla="*/ 265 w 13"/>
                  <a:gd name="T3" fmla="*/ 729 h 4"/>
                  <a:gd name="T4" fmla="*/ 1345 w 13"/>
                  <a:gd name="T5" fmla="*/ 729 h 4"/>
                  <a:gd name="T6" fmla="*/ 2508 w 13"/>
                  <a:gd name="T7" fmla="*/ 729 h 4"/>
                  <a:gd name="T8" fmla="*/ 3058 w 13"/>
                  <a:gd name="T9" fmla="*/ 729 h 4"/>
                  <a:gd name="T10" fmla="*/ 3578 w 13"/>
                  <a:gd name="T11" fmla="*/ 486 h 4"/>
                  <a:gd name="T12" fmla="*/ 2763 w 13"/>
                  <a:gd name="T13" fmla="*/ 243 h 4"/>
                  <a:gd name="T14" fmla="*/ 815 w 13"/>
                  <a:gd name="T15" fmla="*/ 243 h 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4"/>
                  <a:gd name="T26" fmla="*/ 13 w 1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4">
                    <a:moveTo>
                      <a:pt x="3" y="1"/>
                    </a:moveTo>
                    <a:cubicBezTo>
                      <a:pt x="2" y="1"/>
                      <a:pt x="0" y="2"/>
                      <a:pt x="1" y="3"/>
                    </a:cubicBezTo>
                    <a:cubicBezTo>
                      <a:pt x="2" y="4"/>
                      <a:pt x="4" y="4"/>
                      <a:pt x="5" y="3"/>
                    </a:cubicBezTo>
                    <a:cubicBezTo>
                      <a:pt x="6" y="4"/>
                      <a:pt x="8" y="4"/>
                      <a:pt x="9" y="3"/>
                    </a:cubicBezTo>
                    <a:cubicBezTo>
                      <a:pt x="10" y="3"/>
                      <a:pt x="11" y="3"/>
                      <a:pt x="11" y="3"/>
                    </a:cubicBezTo>
                    <a:cubicBezTo>
                      <a:pt x="11" y="2"/>
                      <a:pt x="13" y="2"/>
                      <a:pt x="13" y="2"/>
                    </a:cubicBezTo>
                    <a:cubicBezTo>
                      <a:pt x="13" y="0"/>
                      <a:pt x="11" y="0"/>
                      <a:pt x="10" y="1"/>
                    </a:cubicBezTo>
                    <a:cubicBezTo>
                      <a:pt x="7" y="1"/>
                      <a:pt x="5" y="0"/>
                      <a:pt x="3"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2" name="Freeform 771">
                <a:extLst>
                  <a:ext uri="{FF2B5EF4-FFF2-40B4-BE49-F238E27FC236}">
                    <a16:creationId xmlns:a16="http://schemas.microsoft.com/office/drawing/2014/main" id="{6A441955-B347-4B96-91C1-385F5D4B5721}"/>
                  </a:ext>
                </a:extLst>
              </p:cNvPr>
              <p:cNvSpPr>
                <a:spLocks/>
              </p:cNvSpPr>
              <p:nvPr/>
            </p:nvSpPr>
            <p:spPr bwMode="auto">
              <a:xfrm>
                <a:off x="3306" y="2715"/>
                <a:ext cx="40" cy="12"/>
              </a:xfrm>
              <a:custGeom>
                <a:avLst/>
                <a:gdLst>
                  <a:gd name="T0" fmla="*/ 815 w 13"/>
                  <a:gd name="T1" fmla="*/ 243 h 4"/>
                  <a:gd name="T2" fmla="*/ 265 w 13"/>
                  <a:gd name="T3" fmla="*/ 729 h 4"/>
                  <a:gd name="T4" fmla="*/ 1345 w 13"/>
                  <a:gd name="T5" fmla="*/ 729 h 4"/>
                  <a:gd name="T6" fmla="*/ 2508 w 13"/>
                  <a:gd name="T7" fmla="*/ 729 h 4"/>
                  <a:gd name="T8" fmla="*/ 3058 w 13"/>
                  <a:gd name="T9" fmla="*/ 729 h 4"/>
                  <a:gd name="T10" fmla="*/ 3578 w 13"/>
                  <a:gd name="T11" fmla="*/ 486 h 4"/>
                  <a:gd name="T12" fmla="*/ 2763 w 13"/>
                  <a:gd name="T13" fmla="*/ 243 h 4"/>
                  <a:gd name="T14" fmla="*/ 815 w 13"/>
                  <a:gd name="T15" fmla="*/ 243 h 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4"/>
                  <a:gd name="T26" fmla="*/ 13 w 1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4">
                    <a:moveTo>
                      <a:pt x="3" y="1"/>
                    </a:moveTo>
                    <a:cubicBezTo>
                      <a:pt x="2" y="1"/>
                      <a:pt x="0" y="2"/>
                      <a:pt x="1" y="3"/>
                    </a:cubicBezTo>
                    <a:cubicBezTo>
                      <a:pt x="2" y="4"/>
                      <a:pt x="4" y="4"/>
                      <a:pt x="5" y="3"/>
                    </a:cubicBezTo>
                    <a:cubicBezTo>
                      <a:pt x="6" y="4"/>
                      <a:pt x="8" y="4"/>
                      <a:pt x="9" y="3"/>
                    </a:cubicBezTo>
                    <a:cubicBezTo>
                      <a:pt x="10" y="3"/>
                      <a:pt x="11" y="3"/>
                      <a:pt x="11" y="3"/>
                    </a:cubicBezTo>
                    <a:cubicBezTo>
                      <a:pt x="11" y="2"/>
                      <a:pt x="13" y="2"/>
                      <a:pt x="13" y="2"/>
                    </a:cubicBezTo>
                    <a:cubicBezTo>
                      <a:pt x="13" y="0"/>
                      <a:pt x="11" y="0"/>
                      <a:pt x="10" y="1"/>
                    </a:cubicBezTo>
                    <a:cubicBezTo>
                      <a:pt x="7" y="1"/>
                      <a:pt x="5" y="0"/>
                      <a:pt x="3"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3" name="Freeform 772">
                <a:extLst>
                  <a:ext uri="{FF2B5EF4-FFF2-40B4-BE49-F238E27FC236}">
                    <a16:creationId xmlns:a16="http://schemas.microsoft.com/office/drawing/2014/main" id="{05E04361-EED0-4DBD-99FD-32C601943F2E}"/>
                  </a:ext>
                </a:extLst>
              </p:cNvPr>
              <p:cNvSpPr>
                <a:spLocks/>
              </p:cNvSpPr>
              <p:nvPr/>
            </p:nvSpPr>
            <p:spPr bwMode="auto">
              <a:xfrm>
                <a:off x="3352" y="2749"/>
                <a:ext cx="41" cy="25"/>
              </a:xfrm>
              <a:custGeom>
                <a:avLst/>
                <a:gdLst>
                  <a:gd name="T0" fmla="*/ 278 w 13"/>
                  <a:gd name="T1" fmla="*/ 0 h 8"/>
                  <a:gd name="T2" fmla="*/ 1284 w 13"/>
                  <a:gd name="T3" fmla="*/ 1250 h 8"/>
                  <a:gd name="T4" fmla="*/ 2170 w 13"/>
                  <a:gd name="T5" fmla="*/ 1525 h 8"/>
                  <a:gd name="T6" fmla="*/ 1880 w 13"/>
                  <a:gd name="T7" fmla="*/ 2109 h 8"/>
                  <a:gd name="T8" fmla="*/ 2766 w 13"/>
                  <a:gd name="T9" fmla="*/ 1525 h 8"/>
                  <a:gd name="T10" fmla="*/ 3759 w 13"/>
                  <a:gd name="T11" fmla="*/ 575 h 8"/>
                  <a:gd name="T12" fmla="*/ 2170 w 13"/>
                  <a:gd name="T13" fmla="*/ 275 h 8"/>
                  <a:gd name="T14" fmla="*/ 278 w 13"/>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
                  <a:gd name="T26" fmla="*/ 13 w 1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
                    <a:moveTo>
                      <a:pt x="1" y="0"/>
                    </a:moveTo>
                    <a:cubicBezTo>
                      <a:pt x="0" y="2"/>
                      <a:pt x="3" y="3"/>
                      <a:pt x="4" y="4"/>
                    </a:cubicBezTo>
                    <a:cubicBezTo>
                      <a:pt x="5" y="4"/>
                      <a:pt x="6" y="5"/>
                      <a:pt x="7" y="5"/>
                    </a:cubicBezTo>
                    <a:cubicBezTo>
                      <a:pt x="8" y="7"/>
                      <a:pt x="6" y="6"/>
                      <a:pt x="6" y="7"/>
                    </a:cubicBezTo>
                    <a:cubicBezTo>
                      <a:pt x="6" y="8"/>
                      <a:pt x="9" y="5"/>
                      <a:pt x="9" y="5"/>
                    </a:cubicBezTo>
                    <a:cubicBezTo>
                      <a:pt x="10" y="5"/>
                      <a:pt x="13" y="4"/>
                      <a:pt x="12" y="2"/>
                    </a:cubicBezTo>
                    <a:cubicBezTo>
                      <a:pt x="11" y="1"/>
                      <a:pt x="9" y="0"/>
                      <a:pt x="7" y="1"/>
                    </a:cubicBezTo>
                    <a:cubicBezTo>
                      <a:pt x="5" y="1"/>
                      <a:pt x="3" y="2"/>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4" name="Freeform 773">
                <a:extLst>
                  <a:ext uri="{FF2B5EF4-FFF2-40B4-BE49-F238E27FC236}">
                    <a16:creationId xmlns:a16="http://schemas.microsoft.com/office/drawing/2014/main" id="{11B1174E-13BC-4F23-B36E-FA794976D6C0}"/>
                  </a:ext>
                </a:extLst>
              </p:cNvPr>
              <p:cNvSpPr>
                <a:spLocks/>
              </p:cNvSpPr>
              <p:nvPr/>
            </p:nvSpPr>
            <p:spPr bwMode="auto">
              <a:xfrm>
                <a:off x="3352" y="2749"/>
                <a:ext cx="41" cy="25"/>
              </a:xfrm>
              <a:custGeom>
                <a:avLst/>
                <a:gdLst>
                  <a:gd name="T0" fmla="*/ 278 w 13"/>
                  <a:gd name="T1" fmla="*/ 0 h 8"/>
                  <a:gd name="T2" fmla="*/ 1284 w 13"/>
                  <a:gd name="T3" fmla="*/ 1250 h 8"/>
                  <a:gd name="T4" fmla="*/ 2170 w 13"/>
                  <a:gd name="T5" fmla="*/ 1525 h 8"/>
                  <a:gd name="T6" fmla="*/ 1880 w 13"/>
                  <a:gd name="T7" fmla="*/ 2109 h 8"/>
                  <a:gd name="T8" fmla="*/ 2766 w 13"/>
                  <a:gd name="T9" fmla="*/ 1525 h 8"/>
                  <a:gd name="T10" fmla="*/ 3759 w 13"/>
                  <a:gd name="T11" fmla="*/ 575 h 8"/>
                  <a:gd name="T12" fmla="*/ 2170 w 13"/>
                  <a:gd name="T13" fmla="*/ 275 h 8"/>
                  <a:gd name="T14" fmla="*/ 278 w 13"/>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
                  <a:gd name="T26" fmla="*/ 13 w 1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
                    <a:moveTo>
                      <a:pt x="1" y="0"/>
                    </a:moveTo>
                    <a:cubicBezTo>
                      <a:pt x="0" y="2"/>
                      <a:pt x="3" y="3"/>
                      <a:pt x="4" y="4"/>
                    </a:cubicBezTo>
                    <a:cubicBezTo>
                      <a:pt x="5" y="4"/>
                      <a:pt x="6" y="5"/>
                      <a:pt x="7" y="5"/>
                    </a:cubicBezTo>
                    <a:cubicBezTo>
                      <a:pt x="8" y="7"/>
                      <a:pt x="6" y="6"/>
                      <a:pt x="6" y="7"/>
                    </a:cubicBezTo>
                    <a:cubicBezTo>
                      <a:pt x="6" y="8"/>
                      <a:pt x="9" y="5"/>
                      <a:pt x="9" y="5"/>
                    </a:cubicBezTo>
                    <a:cubicBezTo>
                      <a:pt x="10" y="5"/>
                      <a:pt x="13" y="4"/>
                      <a:pt x="12" y="2"/>
                    </a:cubicBezTo>
                    <a:cubicBezTo>
                      <a:pt x="11" y="1"/>
                      <a:pt x="9" y="0"/>
                      <a:pt x="7" y="1"/>
                    </a:cubicBezTo>
                    <a:cubicBezTo>
                      <a:pt x="5" y="1"/>
                      <a:pt x="3" y="2"/>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5" name="Freeform 774">
                <a:extLst>
                  <a:ext uri="{FF2B5EF4-FFF2-40B4-BE49-F238E27FC236}">
                    <a16:creationId xmlns:a16="http://schemas.microsoft.com/office/drawing/2014/main" id="{2E07D460-B1CA-47FC-922E-60FE4BE1E92F}"/>
                  </a:ext>
                </a:extLst>
              </p:cNvPr>
              <p:cNvSpPr>
                <a:spLocks/>
              </p:cNvSpPr>
              <p:nvPr/>
            </p:nvSpPr>
            <p:spPr bwMode="auto">
              <a:xfrm>
                <a:off x="3377" y="2715"/>
                <a:ext cx="13" cy="6"/>
              </a:xfrm>
              <a:custGeom>
                <a:avLst/>
                <a:gdLst>
                  <a:gd name="T0" fmla="*/ 348 w 4"/>
                  <a:gd name="T1" fmla="*/ 0 h 2"/>
                  <a:gd name="T2" fmla="*/ 348 w 4"/>
                  <a:gd name="T3" fmla="*/ 486 h 2"/>
                  <a:gd name="T4" fmla="*/ 1446 w 4"/>
                  <a:gd name="T5" fmla="*/ 243 h 2"/>
                  <a:gd name="T6" fmla="*/ 348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1" y="0"/>
                    </a:moveTo>
                    <a:cubicBezTo>
                      <a:pt x="1" y="0"/>
                      <a:pt x="0" y="1"/>
                      <a:pt x="1" y="2"/>
                    </a:cubicBezTo>
                    <a:cubicBezTo>
                      <a:pt x="2" y="1"/>
                      <a:pt x="3" y="1"/>
                      <a:pt x="4" y="1"/>
                    </a:cubicBezTo>
                    <a:cubicBezTo>
                      <a:pt x="3" y="0"/>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6" name="Freeform 775">
                <a:extLst>
                  <a:ext uri="{FF2B5EF4-FFF2-40B4-BE49-F238E27FC236}">
                    <a16:creationId xmlns:a16="http://schemas.microsoft.com/office/drawing/2014/main" id="{1083029C-7558-4530-A31E-8F412B717CE3}"/>
                  </a:ext>
                </a:extLst>
              </p:cNvPr>
              <p:cNvSpPr>
                <a:spLocks/>
              </p:cNvSpPr>
              <p:nvPr/>
            </p:nvSpPr>
            <p:spPr bwMode="auto">
              <a:xfrm>
                <a:off x="3377" y="2715"/>
                <a:ext cx="13" cy="6"/>
              </a:xfrm>
              <a:custGeom>
                <a:avLst/>
                <a:gdLst>
                  <a:gd name="T0" fmla="*/ 348 w 4"/>
                  <a:gd name="T1" fmla="*/ 0 h 2"/>
                  <a:gd name="T2" fmla="*/ 348 w 4"/>
                  <a:gd name="T3" fmla="*/ 486 h 2"/>
                  <a:gd name="T4" fmla="*/ 1446 w 4"/>
                  <a:gd name="T5" fmla="*/ 243 h 2"/>
                  <a:gd name="T6" fmla="*/ 348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1" y="0"/>
                    </a:moveTo>
                    <a:cubicBezTo>
                      <a:pt x="1" y="0"/>
                      <a:pt x="0" y="1"/>
                      <a:pt x="1" y="2"/>
                    </a:cubicBezTo>
                    <a:cubicBezTo>
                      <a:pt x="2" y="1"/>
                      <a:pt x="3" y="1"/>
                      <a:pt x="4" y="1"/>
                    </a:cubicBezTo>
                    <a:cubicBezTo>
                      <a:pt x="3" y="0"/>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7" name="Freeform 776">
                <a:extLst>
                  <a:ext uri="{FF2B5EF4-FFF2-40B4-BE49-F238E27FC236}">
                    <a16:creationId xmlns:a16="http://schemas.microsoft.com/office/drawing/2014/main" id="{CABD13D1-681D-41E5-BF16-89DD697DA3DE}"/>
                  </a:ext>
                </a:extLst>
              </p:cNvPr>
              <p:cNvSpPr>
                <a:spLocks/>
              </p:cNvSpPr>
              <p:nvPr/>
            </p:nvSpPr>
            <p:spPr bwMode="auto">
              <a:xfrm>
                <a:off x="3384" y="2768"/>
                <a:ext cx="3" cy="3"/>
              </a:xfrm>
              <a:custGeom>
                <a:avLst/>
                <a:gdLst>
                  <a:gd name="T0" fmla="*/ 243 w 1"/>
                  <a:gd name="T1" fmla="*/ 243 h 1"/>
                  <a:gd name="T2" fmla="*/ 243 w 1"/>
                  <a:gd name="T3" fmla="*/ 0 h 1"/>
                  <a:gd name="T4" fmla="*/ 0 w 1"/>
                  <a:gd name="T5" fmla="*/ 0 h 1"/>
                  <a:gd name="T6" fmla="*/ 243 w 1"/>
                  <a:gd name="T7" fmla="*/ 243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0"/>
                      <a:pt x="1" y="0"/>
                      <a:pt x="1" y="0"/>
                    </a:cubicBezTo>
                    <a:cubicBezTo>
                      <a:pt x="1" y="0"/>
                      <a:pt x="0" y="0"/>
                      <a:pt x="0" y="0"/>
                    </a:cubicBezTo>
                    <a:cubicBezTo>
                      <a:pt x="0" y="0"/>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8" name="Freeform 777">
                <a:extLst>
                  <a:ext uri="{FF2B5EF4-FFF2-40B4-BE49-F238E27FC236}">
                    <a16:creationId xmlns:a16="http://schemas.microsoft.com/office/drawing/2014/main" id="{FCA1F39E-A3B8-4CEB-BE09-0E81B903BC10}"/>
                  </a:ext>
                </a:extLst>
              </p:cNvPr>
              <p:cNvSpPr>
                <a:spLocks/>
              </p:cNvSpPr>
              <p:nvPr/>
            </p:nvSpPr>
            <p:spPr bwMode="auto">
              <a:xfrm>
                <a:off x="3384" y="2768"/>
                <a:ext cx="3" cy="3"/>
              </a:xfrm>
              <a:custGeom>
                <a:avLst/>
                <a:gdLst>
                  <a:gd name="T0" fmla="*/ 243 w 1"/>
                  <a:gd name="T1" fmla="*/ 243 h 1"/>
                  <a:gd name="T2" fmla="*/ 243 w 1"/>
                  <a:gd name="T3" fmla="*/ 0 h 1"/>
                  <a:gd name="T4" fmla="*/ 0 w 1"/>
                  <a:gd name="T5" fmla="*/ 0 h 1"/>
                  <a:gd name="T6" fmla="*/ 243 w 1"/>
                  <a:gd name="T7" fmla="*/ 243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0"/>
                      <a:pt x="1" y="0"/>
                      <a:pt x="1" y="0"/>
                    </a:cubicBezTo>
                    <a:cubicBezTo>
                      <a:pt x="1" y="0"/>
                      <a:pt x="0" y="0"/>
                      <a:pt x="0" y="0"/>
                    </a:cubicBezTo>
                    <a:cubicBezTo>
                      <a:pt x="0" y="0"/>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9" name="Freeform 778">
                <a:extLst>
                  <a:ext uri="{FF2B5EF4-FFF2-40B4-BE49-F238E27FC236}">
                    <a16:creationId xmlns:a16="http://schemas.microsoft.com/office/drawing/2014/main" id="{D325FD9E-3419-4A77-B88C-693C2DC27A76}"/>
                  </a:ext>
                </a:extLst>
              </p:cNvPr>
              <p:cNvSpPr>
                <a:spLocks/>
              </p:cNvSpPr>
              <p:nvPr/>
            </p:nvSpPr>
            <p:spPr bwMode="auto">
              <a:xfrm>
                <a:off x="3390" y="2752"/>
                <a:ext cx="31" cy="22"/>
              </a:xfrm>
              <a:custGeom>
                <a:avLst/>
                <a:gdLst>
                  <a:gd name="T0" fmla="*/ 1758 w 10"/>
                  <a:gd name="T1" fmla="*/ 0 h 7"/>
                  <a:gd name="T2" fmla="*/ 837 w 10"/>
                  <a:gd name="T3" fmla="*/ 871 h 7"/>
                  <a:gd name="T4" fmla="*/ 270 w 10"/>
                  <a:gd name="T5" fmla="*/ 1549 h 7"/>
                  <a:gd name="T6" fmla="*/ 2027 w 10"/>
                  <a:gd name="T7" fmla="*/ 2143 h 7"/>
                  <a:gd name="T8" fmla="*/ 2595 w 10"/>
                  <a:gd name="T9" fmla="*/ 871 h 7"/>
                  <a:gd name="T10" fmla="*/ 1758 w 10"/>
                  <a:gd name="T11" fmla="*/ 0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6" y="0"/>
                    </a:moveTo>
                    <a:cubicBezTo>
                      <a:pt x="5" y="1"/>
                      <a:pt x="3" y="2"/>
                      <a:pt x="3" y="3"/>
                    </a:cubicBezTo>
                    <a:cubicBezTo>
                      <a:pt x="4" y="4"/>
                      <a:pt x="3" y="6"/>
                      <a:pt x="1" y="5"/>
                    </a:cubicBezTo>
                    <a:cubicBezTo>
                      <a:pt x="0" y="7"/>
                      <a:pt x="7" y="6"/>
                      <a:pt x="7" y="7"/>
                    </a:cubicBezTo>
                    <a:cubicBezTo>
                      <a:pt x="7" y="6"/>
                      <a:pt x="9" y="3"/>
                      <a:pt x="9" y="3"/>
                    </a:cubicBezTo>
                    <a:cubicBezTo>
                      <a:pt x="10" y="1"/>
                      <a:pt x="7" y="0"/>
                      <a:pt x="6"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0" name="Freeform 779">
                <a:extLst>
                  <a:ext uri="{FF2B5EF4-FFF2-40B4-BE49-F238E27FC236}">
                    <a16:creationId xmlns:a16="http://schemas.microsoft.com/office/drawing/2014/main" id="{1EAABAC0-C574-41C6-83A7-8AF87E2C397B}"/>
                  </a:ext>
                </a:extLst>
              </p:cNvPr>
              <p:cNvSpPr>
                <a:spLocks/>
              </p:cNvSpPr>
              <p:nvPr/>
            </p:nvSpPr>
            <p:spPr bwMode="auto">
              <a:xfrm>
                <a:off x="3390" y="2752"/>
                <a:ext cx="31" cy="22"/>
              </a:xfrm>
              <a:custGeom>
                <a:avLst/>
                <a:gdLst>
                  <a:gd name="T0" fmla="*/ 1758 w 10"/>
                  <a:gd name="T1" fmla="*/ 0 h 7"/>
                  <a:gd name="T2" fmla="*/ 837 w 10"/>
                  <a:gd name="T3" fmla="*/ 871 h 7"/>
                  <a:gd name="T4" fmla="*/ 270 w 10"/>
                  <a:gd name="T5" fmla="*/ 1549 h 7"/>
                  <a:gd name="T6" fmla="*/ 2027 w 10"/>
                  <a:gd name="T7" fmla="*/ 2143 h 7"/>
                  <a:gd name="T8" fmla="*/ 2595 w 10"/>
                  <a:gd name="T9" fmla="*/ 871 h 7"/>
                  <a:gd name="T10" fmla="*/ 1758 w 10"/>
                  <a:gd name="T11" fmla="*/ 0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6" y="0"/>
                    </a:moveTo>
                    <a:cubicBezTo>
                      <a:pt x="5" y="1"/>
                      <a:pt x="3" y="2"/>
                      <a:pt x="3" y="3"/>
                    </a:cubicBezTo>
                    <a:cubicBezTo>
                      <a:pt x="4" y="4"/>
                      <a:pt x="3" y="6"/>
                      <a:pt x="1" y="5"/>
                    </a:cubicBezTo>
                    <a:cubicBezTo>
                      <a:pt x="0" y="7"/>
                      <a:pt x="7" y="6"/>
                      <a:pt x="7" y="7"/>
                    </a:cubicBezTo>
                    <a:cubicBezTo>
                      <a:pt x="7" y="6"/>
                      <a:pt x="9" y="3"/>
                      <a:pt x="9" y="3"/>
                    </a:cubicBezTo>
                    <a:cubicBezTo>
                      <a:pt x="10" y="1"/>
                      <a:pt x="7" y="0"/>
                      <a:pt x="6"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1" name="Freeform 780">
                <a:extLst>
                  <a:ext uri="{FF2B5EF4-FFF2-40B4-BE49-F238E27FC236}">
                    <a16:creationId xmlns:a16="http://schemas.microsoft.com/office/drawing/2014/main" id="{E4E68D20-32C5-4CB9-9062-111D8DECEAC0}"/>
                  </a:ext>
                </a:extLst>
              </p:cNvPr>
              <p:cNvSpPr>
                <a:spLocks/>
              </p:cNvSpPr>
              <p:nvPr/>
            </p:nvSpPr>
            <p:spPr bwMode="auto">
              <a:xfrm>
                <a:off x="3418" y="2749"/>
                <a:ext cx="69" cy="28"/>
              </a:xfrm>
              <a:custGeom>
                <a:avLst/>
                <a:gdLst>
                  <a:gd name="T0" fmla="*/ 3394 w 22"/>
                  <a:gd name="T1" fmla="*/ 2352 h 9"/>
                  <a:gd name="T2" fmla="*/ 4535 w 22"/>
                  <a:gd name="T3" fmla="*/ 1509 h 9"/>
                  <a:gd name="T4" fmla="*/ 4535 w 22"/>
                  <a:gd name="T5" fmla="*/ 2053 h 9"/>
                  <a:gd name="T6" fmla="*/ 5125 w 22"/>
                  <a:gd name="T7" fmla="*/ 2053 h 9"/>
                  <a:gd name="T8" fmla="*/ 6110 w 22"/>
                  <a:gd name="T9" fmla="*/ 2053 h 9"/>
                  <a:gd name="T10" fmla="*/ 5429 w 22"/>
                  <a:gd name="T11" fmla="*/ 1780 h 9"/>
                  <a:gd name="T12" fmla="*/ 6659 w 22"/>
                  <a:gd name="T13" fmla="*/ 1509 h 9"/>
                  <a:gd name="T14" fmla="*/ 6386 w 22"/>
                  <a:gd name="T15" fmla="*/ 843 h 9"/>
                  <a:gd name="T16" fmla="*/ 5429 w 22"/>
                  <a:gd name="T17" fmla="*/ 1114 h 9"/>
                  <a:gd name="T18" fmla="*/ 4535 w 22"/>
                  <a:gd name="T19" fmla="*/ 572 h 9"/>
                  <a:gd name="T20" fmla="*/ 3983 w 22"/>
                  <a:gd name="T21" fmla="*/ 271 h 9"/>
                  <a:gd name="T22" fmla="*/ 2989 w 22"/>
                  <a:gd name="T23" fmla="*/ 572 h 9"/>
                  <a:gd name="T24" fmla="*/ 4259 w 22"/>
                  <a:gd name="T25" fmla="*/ 1509 h 9"/>
                  <a:gd name="T26" fmla="*/ 3394 w 22"/>
                  <a:gd name="T27" fmla="*/ 1780 h 9"/>
                  <a:gd name="T28" fmla="*/ 2716 w 22"/>
                  <a:gd name="T29" fmla="*/ 1114 h 9"/>
                  <a:gd name="T30" fmla="*/ 276 w 22"/>
                  <a:gd name="T31" fmla="*/ 1509 h 9"/>
                  <a:gd name="T32" fmla="*/ 276 w 22"/>
                  <a:gd name="T33" fmla="*/ 2053 h 9"/>
                  <a:gd name="T34" fmla="*/ 590 w 22"/>
                  <a:gd name="T35" fmla="*/ 2623 h 9"/>
                  <a:gd name="T36" fmla="*/ 1270 w 22"/>
                  <a:gd name="T37" fmla="*/ 2623 h 9"/>
                  <a:gd name="T38" fmla="*/ 1850 w 22"/>
                  <a:gd name="T39" fmla="*/ 2623 h 9"/>
                  <a:gd name="T40" fmla="*/ 3394 w 22"/>
                  <a:gd name="T41" fmla="*/ 2352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9"/>
                  <a:gd name="T65" fmla="*/ 22 w 22"/>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9">
                    <a:moveTo>
                      <a:pt x="11" y="8"/>
                    </a:moveTo>
                    <a:cubicBezTo>
                      <a:pt x="12" y="7"/>
                      <a:pt x="14" y="7"/>
                      <a:pt x="15" y="5"/>
                    </a:cubicBezTo>
                    <a:cubicBezTo>
                      <a:pt x="16" y="5"/>
                      <a:pt x="15" y="7"/>
                      <a:pt x="15" y="7"/>
                    </a:cubicBezTo>
                    <a:cubicBezTo>
                      <a:pt x="16" y="7"/>
                      <a:pt x="17" y="7"/>
                      <a:pt x="17" y="7"/>
                    </a:cubicBezTo>
                    <a:cubicBezTo>
                      <a:pt x="18" y="7"/>
                      <a:pt x="19" y="7"/>
                      <a:pt x="20" y="7"/>
                    </a:cubicBezTo>
                    <a:cubicBezTo>
                      <a:pt x="19" y="7"/>
                      <a:pt x="19" y="6"/>
                      <a:pt x="18" y="6"/>
                    </a:cubicBezTo>
                    <a:cubicBezTo>
                      <a:pt x="20" y="5"/>
                      <a:pt x="22" y="7"/>
                      <a:pt x="22" y="5"/>
                    </a:cubicBezTo>
                    <a:cubicBezTo>
                      <a:pt x="21" y="6"/>
                      <a:pt x="21" y="3"/>
                      <a:pt x="21" y="3"/>
                    </a:cubicBezTo>
                    <a:cubicBezTo>
                      <a:pt x="20" y="1"/>
                      <a:pt x="18" y="3"/>
                      <a:pt x="18" y="4"/>
                    </a:cubicBezTo>
                    <a:cubicBezTo>
                      <a:pt x="18" y="3"/>
                      <a:pt x="17" y="1"/>
                      <a:pt x="15" y="2"/>
                    </a:cubicBezTo>
                    <a:cubicBezTo>
                      <a:pt x="14" y="3"/>
                      <a:pt x="13" y="1"/>
                      <a:pt x="13" y="1"/>
                    </a:cubicBezTo>
                    <a:cubicBezTo>
                      <a:pt x="12" y="0"/>
                      <a:pt x="9" y="0"/>
                      <a:pt x="10" y="2"/>
                    </a:cubicBezTo>
                    <a:cubicBezTo>
                      <a:pt x="11" y="3"/>
                      <a:pt x="12" y="4"/>
                      <a:pt x="14" y="5"/>
                    </a:cubicBezTo>
                    <a:cubicBezTo>
                      <a:pt x="14" y="5"/>
                      <a:pt x="12" y="6"/>
                      <a:pt x="11" y="6"/>
                    </a:cubicBezTo>
                    <a:cubicBezTo>
                      <a:pt x="10" y="6"/>
                      <a:pt x="10" y="5"/>
                      <a:pt x="9" y="4"/>
                    </a:cubicBezTo>
                    <a:cubicBezTo>
                      <a:pt x="7" y="2"/>
                      <a:pt x="3" y="3"/>
                      <a:pt x="1" y="5"/>
                    </a:cubicBezTo>
                    <a:cubicBezTo>
                      <a:pt x="0" y="5"/>
                      <a:pt x="1" y="6"/>
                      <a:pt x="1" y="7"/>
                    </a:cubicBezTo>
                    <a:cubicBezTo>
                      <a:pt x="0" y="8"/>
                      <a:pt x="1" y="9"/>
                      <a:pt x="2" y="9"/>
                    </a:cubicBezTo>
                    <a:cubicBezTo>
                      <a:pt x="3" y="9"/>
                      <a:pt x="3" y="9"/>
                      <a:pt x="4" y="9"/>
                    </a:cubicBezTo>
                    <a:cubicBezTo>
                      <a:pt x="5" y="8"/>
                      <a:pt x="5" y="9"/>
                      <a:pt x="6" y="9"/>
                    </a:cubicBezTo>
                    <a:cubicBezTo>
                      <a:pt x="8" y="9"/>
                      <a:pt x="9" y="7"/>
                      <a:pt x="11"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2" name="Freeform 781">
                <a:extLst>
                  <a:ext uri="{FF2B5EF4-FFF2-40B4-BE49-F238E27FC236}">
                    <a16:creationId xmlns:a16="http://schemas.microsoft.com/office/drawing/2014/main" id="{3CC4113B-64C9-4764-91D1-F363186BDBFB}"/>
                  </a:ext>
                </a:extLst>
              </p:cNvPr>
              <p:cNvSpPr>
                <a:spLocks/>
              </p:cNvSpPr>
              <p:nvPr/>
            </p:nvSpPr>
            <p:spPr bwMode="auto">
              <a:xfrm>
                <a:off x="3418" y="2749"/>
                <a:ext cx="69" cy="28"/>
              </a:xfrm>
              <a:custGeom>
                <a:avLst/>
                <a:gdLst>
                  <a:gd name="T0" fmla="*/ 3394 w 22"/>
                  <a:gd name="T1" fmla="*/ 2352 h 9"/>
                  <a:gd name="T2" fmla="*/ 4535 w 22"/>
                  <a:gd name="T3" fmla="*/ 1509 h 9"/>
                  <a:gd name="T4" fmla="*/ 4535 w 22"/>
                  <a:gd name="T5" fmla="*/ 2053 h 9"/>
                  <a:gd name="T6" fmla="*/ 5125 w 22"/>
                  <a:gd name="T7" fmla="*/ 2053 h 9"/>
                  <a:gd name="T8" fmla="*/ 6110 w 22"/>
                  <a:gd name="T9" fmla="*/ 2053 h 9"/>
                  <a:gd name="T10" fmla="*/ 5429 w 22"/>
                  <a:gd name="T11" fmla="*/ 1780 h 9"/>
                  <a:gd name="T12" fmla="*/ 6659 w 22"/>
                  <a:gd name="T13" fmla="*/ 1509 h 9"/>
                  <a:gd name="T14" fmla="*/ 6386 w 22"/>
                  <a:gd name="T15" fmla="*/ 843 h 9"/>
                  <a:gd name="T16" fmla="*/ 5429 w 22"/>
                  <a:gd name="T17" fmla="*/ 1114 h 9"/>
                  <a:gd name="T18" fmla="*/ 4535 w 22"/>
                  <a:gd name="T19" fmla="*/ 572 h 9"/>
                  <a:gd name="T20" fmla="*/ 3983 w 22"/>
                  <a:gd name="T21" fmla="*/ 271 h 9"/>
                  <a:gd name="T22" fmla="*/ 2989 w 22"/>
                  <a:gd name="T23" fmla="*/ 572 h 9"/>
                  <a:gd name="T24" fmla="*/ 4259 w 22"/>
                  <a:gd name="T25" fmla="*/ 1509 h 9"/>
                  <a:gd name="T26" fmla="*/ 3394 w 22"/>
                  <a:gd name="T27" fmla="*/ 1780 h 9"/>
                  <a:gd name="T28" fmla="*/ 2716 w 22"/>
                  <a:gd name="T29" fmla="*/ 1114 h 9"/>
                  <a:gd name="T30" fmla="*/ 276 w 22"/>
                  <a:gd name="T31" fmla="*/ 1509 h 9"/>
                  <a:gd name="T32" fmla="*/ 276 w 22"/>
                  <a:gd name="T33" fmla="*/ 2053 h 9"/>
                  <a:gd name="T34" fmla="*/ 590 w 22"/>
                  <a:gd name="T35" fmla="*/ 2623 h 9"/>
                  <a:gd name="T36" fmla="*/ 1270 w 22"/>
                  <a:gd name="T37" fmla="*/ 2623 h 9"/>
                  <a:gd name="T38" fmla="*/ 1850 w 22"/>
                  <a:gd name="T39" fmla="*/ 2623 h 9"/>
                  <a:gd name="T40" fmla="*/ 3394 w 22"/>
                  <a:gd name="T41" fmla="*/ 2352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9"/>
                  <a:gd name="T65" fmla="*/ 22 w 22"/>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9">
                    <a:moveTo>
                      <a:pt x="11" y="8"/>
                    </a:moveTo>
                    <a:cubicBezTo>
                      <a:pt x="12" y="7"/>
                      <a:pt x="14" y="7"/>
                      <a:pt x="15" y="5"/>
                    </a:cubicBezTo>
                    <a:cubicBezTo>
                      <a:pt x="16" y="5"/>
                      <a:pt x="15" y="7"/>
                      <a:pt x="15" y="7"/>
                    </a:cubicBezTo>
                    <a:cubicBezTo>
                      <a:pt x="16" y="7"/>
                      <a:pt x="17" y="7"/>
                      <a:pt x="17" y="7"/>
                    </a:cubicBezTo>
                    <a:cubicBezTo>
                      <a:pt x="18" y="7"/>
                      <a:pt x="19" y="7"/>
                      <a:pt x="20" y="7"/>
                    </a:cubicBezTo>
                    <a:cubicBezTo>
                      <a:pt x="19" y="7"/>
                      <a:pt x="19" y="6"/>
                      <a:pt x="18" y="6"/>
                    </a:cubicBezTo>
                    <a:cubicBezTo>
                      <a:pt x="20" y="5"/>
                      <a:pt x="22" y="7"/>
                      <a:pt x="22" y="5"/>
                    </a:cubicBezTo>
                    <a:cubicBezTo>
                      <a:pt x="21" y="6"/>
                      <a:pt x="21" y="3"/>
                      <a:pt x="21" y="3"/>
                    </a:cubicBezTo>
                    <a:cubicBezTo>
                      <a:pt x="20" y="1"/>
                      <a:pt x="18" y="3"/>
                      <a:pt x="18" y="4"/>
                    </a:cubicBezTo>
                    <a:cubicBezTo>
                      <a:pt x="18" y="3"/>
                      <a:pt x="17" y="1"/>
                      <a:pt x="15" y="2"/>
                    </a:cubicBezTo>
                    <a:cubicBezTo>
                      <a:pt x="14" y="3"/>
                      <a:pt x="13" y="1"/>
                      <a:pt x="13" y="1"/>
                    </a:cubicBezTo>
                    <a:cubicBezTo>
                      <a:pt x="12" y="0"/>
                      <a:pt x="9" y="0"/>
                      <a:pt x="10" y="2"/>
                    </a:cubicBezTo>
                    <a:cubicBezTo>
                      <a:pt x="11" y="3"/>
                      <a:pt x="12" y="4"/>
                      <a:pt x="14" y="5"/>
                    </a:cubicBezTo>
                    <a:cubicBezTo>
                      <a:pt x="14" y="5"/>
                      <a:pt x="12" y="6"/>
                      <a:pt x="11" y="6"/>
                    </a:cubicBezTo>
                    <a:cubicBezTo>
                      <a:pt x="10" y="6"/>
                      <a:pt x="10" y="5"/>
                      <a:pt x="9" y="4"/>
                    </a:cubicBezTo>
                    <a:cubicBezTo>
                      <a:pt x="7" y="2"/>
                      <a:pt x="3" y="3"/>
                      <a:pt x="1" y="5"/>
                    </a:cubicBezTo>
                    <a:cubicBezTo>
                      <a:pt x="0" y="5"/>
                      <a:pt x="1" y="6"/>
                      <a:pt x="1" y="7"/>
                    </a:cubicBezTo>
                    <a:cubicBezTo>
                      <a:pt x="0" y="8"/>
                      <a:pt x="1" y="9"/>
                      <a:pt x="2" y="9"/>
                    </a:cubicBezTo>
                    <a:cubicBezTo>
                      <a:pt x="3" y="9"/>
                      <a:pt x="3" y="9"/>
                      <a:pt x="4" y="9"/>
                    </a:cubicBezTo>
                    <a:cubicBezTo>
                      <a:pt x="5" y="8"/>
                      <a:pt x="5" y="9"/>
                      <a:pt x="6" y="9"/>
                    </a:cubicBezTo>
                    <a:cubicBezTo>
                      <a:pt x="8" y="9"/>
                      <a:pt x="9" y="7"/>
                      <a:pt x="11"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3" name="Freeform 782">
                <a:extLst>
                  <a:ext uri="{FF2B5EF4-FFF2-40B4-BE49-F238E27FC236}">
                    <a16:creationId xmlns:a16="http://schemas.microsoft.com/office/drawing/2014/main" id="{4EDAAA79-9824-4E10-A2F4-83E698C314A2}"/>
                  </a:ext>
                </a:extLst>
              </p:cNvPr>
              <p:cNvSpPr>
                <a:spLocks/>
              </p:cNvSpPr>
              <p:nvPr/>
            </p:nvSpPr>
            <p:spPr bwMode="auto">
              <a:xfrm>
                <a:off x="3440" y="2749"/>
                <a:ext cx="6" cy="9"/>
              </a:xfrm>
              <a:custGeom>
                <a:avLst/>
                <a:gdLst>
                  <a:gd name="T0" fmla="*/ 243 w 2"/>
                  <a:gd name="T1" fmla="*/ 729 h 3"/>
                  <a:gd name="T2" fmla="*/ 486 w 2"/>
                  <a:gd name="T3" fmla="*/ 243 h 3"/>
                  <a:gd name="T4" fmla="*/ 243 w 2"/>
                  <a:gd name="T5" fmla="*/ 729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1" y="2"/>
                      <a:pt x="2" y="2"/>
                      <a:pt x="2" y="1"/>
                    </a:cubicBezTo>
                    <a:cubicBezTo>
                      <a:pt x="0" y="0"/>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4" name="Freeform 783">
                <a:extLst>
                  <a:ext uri="{FF2B5EF4-FFF2-40B4-BE49-F238E27FC236}">
                    <a16:creationId xmlns:a16="http://schemas.microsoft.com/office/drawing/2014/main" id="{BD0931D8-A538-48AF-B2D5-52A29F5C2533}"/>
                  </a:ext>
                </a:extLst>
              </p:cNvPr>
              <p:cNvSpPr>
                <a:spLocks/>
              </p:cNvSpPr>
              <p:nvPr/>
            </p:nvSpPr>
            <p:spPr bwMode="auto">
              <a:xfrm>
                <a:off x="3440" y="2749"/>
                <a:ext cx="6" cy="9"/>
              </a:xfrm>
              <a:custGeom>
                <a:avLst/>
                <a:gdLst>
                  <a:gd name="T0" fmla="*/ 243 w 2"/>
                  <a:gd name="T1" fmla="*/ 729 h 3"/>
                  <a:gd name="T2" fmla="*/ 486 w 2"/>
                  <a:gd name="T3" fmla="*/ 243 h 3"/>
                  <a:gd name="T4" fmla="*/ 243 w 2"/>
                  <a:gd name="T5" fmla="*/ 729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1" y="2"/>
                      <a:pt x="2" y="2"/>
                      <a:pt x="2" y="1"/>
                    </a:cubicBezTo>
                    <a:cubicBezTo>
                      <a:pt x="0" y="0"/>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5" name="Freeform 784">
                <a:extLst>
                  <a:ext uri="{FF2B5EF4-FFF2-40B4-BE49-F238E27FC236}">
                    <a16:creationId xmlns:a16="http://schemas.microsoft.com/office/drawing/2014/main" id="{5CD113D9-72D1-47CF-8F18-6FCA1748C9F7}"/>
                  </a:ext>
                </a:extLst>
              </p:cNvPr>
              <p:cNvSpPr>
                <a:spLocks/>
              </p:cNvSpPr>
              <p:nvPr/>
            </p:nvSpPr>
            <p:spPr bwMode="auto">
              <a:xfrm>
                <a:off x="3478" y="2783"/>
                <a:ext cx="59" cy="32"/>
              </a:xfrm>
              <a:custGeom>
                <a:avLst/>
                <a:gdLst>
                  <a:gd name="T0" fmla="*/ 0 w 19"/>
                  <a:gd name="T1" fmla="*/ 624 h 10"/>
                  <a:gd name="T2" fmla="*/ 1494 w 19"/>
                  <a:gd name="T3" fmla="*/ 1373 h 10"/>
                  <a:gd name="T4" fmla="*/ 3174 w 19"/>
                  <a:gd name="T5" fmla="*/ 2723 h 10"/>
                  <a:gd name="T6" fmla="*/ 4639 w 19"/>
                  <a:gd name="T7" fmla="*/ 1670 h 10"/>
                  <a:gd name="T8" fmla="*/ 3714 w 19"/>
                  <a:gd name="T9" fmla="*/ 1043 h 10"/>
                  <a:gd name="T10" fmla="*/ 2872 w 19"/>
                  <a:gd name="T11" fmla="*/ 326 h 10"/>
                  <a:gd name="T12" fmla="*/ 1764 w 19"/>
                  <a:gd name="T13" fmla="*/ 326 h 10"/>
                  <a:gd name="T14" fmla="*/ 0 w 19"/>
                  <a:gd name="T15" fmla="*/ 624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0" y="2"/>
                    </a:moveTo>
                    <a:cubicBezTo>
                      <a:pt x="1" y="4"/>
                      <a:pt x="3" y="4"/>
                      <a:pt x="5" y="4"/>
                    </a:cubicBezTo>
                    <a:cubicBezTo>
                      <a:pt x="7" y="4"/>
                      <a:pt x="9" y="6"/>
                      <a:pt x="11" y="8"/>
                    </a:cubicBezTo>
                    <a:cubicBezTo>
                      <a:pt x="13" y="10"/>
                      <a:pt x="19" y="8"/>
                      <a:pt x="16" y="5"/>
                    </a:cubicBezTo>
                    <a:cubicBezTo>
                      <a:pt x="15" y="4"/>
                      <a:pt x="14" y="3"/>
                      <a:pt x="13" y="3"/>
                    </a:cubicBezTo>
                    <a:cubicBezTo>
                      <a:pt x="13" y="3"/>
                      <a:pt x="11" y="1"/>
                      <a:pt x="10" y="1"/>
                    </a:cubicBezTo>
                    <a:cubicBezTo>
                      <a:pt x="10" y="0"/>
                      <a:pt x="6" y="1"/>
                      <a:pt x="6" y="1"/>
                    </a:cubicBezTo>
                    <a:cubicBezTo>
                      <a:pt x="4" y="2"/>
                      <a:pt x="2" y="0"/>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6" name="Freeform 785">
                <a:extLst>
                  <a:ext uri="{FF2B5EF4-FFF2-40B4-BE49-F238E27FC236}">
                    <a16:creationId xmlns:a16="http://schemas.microsoft.com/office/drawing/2014/main" id="{DE7E546C-1B55-4AF4-905A-542898A018E8}"/>
                  </a:ext>
                </a:extLst>
              </p:cNvPr>
              <p:cNvSpPr>
                <a:spLocks/>
              </p:cNvSpPr>
              <p:nvPr/>
            </p:nvSpPr>
            <p:spPr bwMode="auto">
              <a:xfrm>
                <a:off x="3478" y="2783"/>
                <a:ext cx="59" cy="32"/>
              </a:xfrm>
              <a:custGeom>
                <a:avLst/>
                <a:gdLst>
                  <a:gd name="T0" fmla="*/ 0 w 19"/>
                  <a:gd name="T1" fmla="*/ 624 h 10"/>
                  <a:gd name="T2" fmla="*/ 1494 w 19"/>
                  <a:gd name="T3" fmla="*/ 1373 h 10"/>
                  <a:gd name="T4" fmla="*/ 3174 w 19"/>
                  <a:gd name="T5" fmla="*/ 2723 h 10"/>
                  <a:gd name="T6" fmla="*/ 4639 w 19"/>
                  <a:gd name="T7" fmla="*/ 1670 h 10"/>
                  <a:gd name="T8" fmla="*/ 3714 w 19"/>
                  <a:gd name="T9" fmla="*/ 1043 h 10"/>
                  <a:gd name="T10" fmla="*/ 2872 w 19"/>
                  <a:gd name="T11" fmla="*/ 326 h 10"/>
                  <a:gd name="T12" fmla="*/ 1764 w 19"/>
                  <a:gd name="T13" fmla="*/ 326 h 10"/>
                  <a:gd name="T14" fmla="*/ 0 w 19"/>
                  <a:gd name="T15" fmla="*/ 624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0" y="2"/>
                    </a:moveTo>
                    <a:cubicBezTo>
                      <a:pt x="1" y="4"/>
                      <a:pt x="3" y="4"/>
                      <a:pt x="5" y="4"/>
                    </a:cubicBezTo>
                    <a:cubicBezTo>
                      <a:pt x="7" y="4"/>
                      <a:pt x="9" y="6"/>
                      <a:pt x="11" y="8"/>
                    </a:cubicBezTo>
                    <a:cubicBezTo>
                      <a:pt x="13" y="10"/>
                      <a:pt x="19" y="8"/>
                      <a:pt x="16" y="5"/>
                    </a:cubicBezTo>
                    <a:cubicBezTo>
                      <a:pt x="15" y="4"/>
                      <a:pt x="14" y="3"/>
                      <a:pt x="13" y="3"/>
                    </a:cubicBezTo>
                    <a:cubicBezTo>
                      <a:pt x="13" y="3"/>
                      <a:pt x="11" y="1"/>
                      <a:pt x="10" y="1"/>
                    </a:cubicBezTo>
                    <a:cubicBezTo>
                      <a:pt x="10" y="0"/>
                      <a:pt x="6" y="1"/>
                      <a:pt x="6" y="1"/>
                    </a:cubicBezTo>
                    <a:cubicBezTo>
                      <a:pt x="4" y="2"/>
                      <a:pt x="2" y="0"/>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7" name="Freeform 786">
                <a:extLst>
                  <a:ext uri="{FF2B5EF4-FFF2-40B4-BE49-F238E27FC236}">
                    <a16:creationId xmlns:a16="http://schemas.microsoft.com/office/drawing/2014/main" id="{7AAA7A18-92CB-4C67-B74E-E754C2942F7B}"/>
                  </a:ext>
                </a:extLst>
              </p:cNvPr>
              <p:cNvSpPr>
                <a:spLocks/>
              </p:cNvSpPr>
              <p:nvPr/>
            </p:nvSpPr>
            <p:spPr bwMode="auto">
              <a:xfrm>
                <a:off x="3484" y="2752"/>
                <a:ext cx="3" cy="3"/>
              </a:xfrm>
              <a:custGeom>
                <a:avLst/>
                <a:gdLst>
                  <a:gd name="T0" fmla="*/ 243 w 1"/>
                  <a:gd name="T1" fmla="*/ 0 h 1"/>
                  <a:gd name="T2" fmla="*/ 0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1"/>
                    </a:cubicBezTo>
                    <a:cubicBezTo>
                      <a:pt x="1" y="1"/>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8" name="Freeform 787">
                <a:extLst>
                  <a:ext uri="{FF2B5EF4-FFF2-40B4-BE49-F238E27FC236}">
                    <a16:creationId xmlns:a16="http://schemas.microsoft.com/office/drawing/2014/main" id="{978A5B4C-0751-416D-BE42-138FE07BF239}"/>
                  </a:ext>
                </a:extLst>
              </p:cNvPr>
              <p:cNvSpPr>
                <a:spLocks/>
              </p:cNvSpPr>
              <p:nvPr/>
            </p:nvSpPr>
            <p:spPr bwMode="auto">
              <a:xfrm>
                <a:off x="3484" y="2752"/>
                <a:ext cx="3" cy="3"/>
              </a:xfrm>
              <a:custGeom>
                <a:avLst/>
                <a:gdLst>
                  <a:gd name="T0" fmla="*/ 243 w 1"/>
                  <a:gd name="T1" fmla="*/ 0 h 1"/>
                  <a:gd name="T2" fmla="*/ 0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1"/>
                    </a:cubicBezTo>
                    <a:cubicBezTo>
                      <a:pt x="1" y="1"/>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9" name="Freeform 788">
                <a:extLst>
                  <a:ext uri="{FF2B5EF4-FFF2-40B4-BE49-F238E27FC236}">
                    <a16:creationId xmlns:a16="http://schemas.microsoft.com/office/drawing/2014/main" id="{9358D28E-910B-444B-83F0-397F1B4E63B2}"/>
                  </a:ext>
                </a:extLst>
              </p:cNvPr>
              <p:cNvSpPr>
                <a:spLocks/>
              </p:cNvSpPr>
              <p:nvPr/>
            </p:nvSpPr>
            <p:spPr bwMode="auto">
              <a:xfrm>
                <a:off x="3484" y="2474"/>
                <a:ext cx="184" cy="209"/>
              </a:xfrm>
              <a:custGeom>
                <a:avLst/>
                <a:gdLst>
                  <a:gd name="T0" fmla="*/ 1519 w 59"/>
                  <a:gd name="T1" fmla="*/ 19521 h 67"/>
                  <a:gd name="T2" fmla="*/ 3218 w 59"/>
                  <a:gd name="T3" fmla="*/ 19521 h 67"/>
                  <a:gd name="T4" fmla="*/ 3880 w 59"/>
                  <a:gd name="T5" fmla="*/ 17699 h 67"/>
                  <a:gd name="T6" fmla="*/ 4453 w 59"/>
                  <a:gd name="T7" fmla="*/ 14480 h 67"/>
                  <a:gd name="T8" fmla="*/ 4154 w 59"/>
                  <a:gd name="T9" fmla="*/ 12690 h 67"/>
                  <a:gd name="T10" fmla="*/ 5854 w 59"/>
                  <a:gd name="T11" fmla="*/ 13264 h 67"/>
                  <a:gd name="T12" fmla="*/ 7372 w 59"/>
                  <a:gd name="T13" fmla="*/ 17144 h 67"/>
                  <a:gd name="T14" fmla="*/ 8888 w 59"/>
                  <a:gd name="T15" fmla="*/ 16845 h 67"/>
                  <a:gd name="T16" fmla="*/ 10310 w 59"/>
                  <a:gd name="T17" fmla="*/ 15909 h 67"/>
                  <a:gd name="T18" fmla="*/ 10036 w 59"/>
                  <a:gd name="T19" fmla="*/ 15054 h 67"/>
                  <a:gd name="T20" fmla="*/ 9462 w 59"/>
                  <a:gd name="T21" fmla="*/ 14206 h 67"/>
                  <a:gd name="T22" fmla="*/ 9736 w 59"/>
                  <a:gd name="T23" fmla="*/ 13535 h 67"/>
                  <a:gd name="T24" fmla="*/ 9462 w 59"/>
                  <a:gd name="T25" fmla="*/ 12690 h 67"/>
                  <a:gd name="T26" fmla="*/ 8888 w 59"/>
                  <a:gd name="T27" fmla="*/ 11841 h 67"/>
                  <a:gd name="T28" fmla="*/ 7946 w 59"/>
                  <a:gd name="T29" fmla="*/ 10325 h 67"/>
                  <a:gd name="T30" fmla="*/ 7101 w 59"/>
                  <a:gd name="T31" fmla="*/ 9196 h 67"/>
                  <a:gd name="T32" fmla="*/ 9462 w 59"/>
                  <a:gd name="T33" fmla="*/ 8535 h 67"/>
                  <a:gd name="T34" fmla="*/ 12409 w 59"/>
                  <a:gd name="T35" fmla="*/ 7103 h 67"/>
                  <a:gd name="T36" fmla="*/ 10582 w 59"/>
                  <a:gd name="T37" fmla="*/ 6258 h 67"/>
                  <a:gd name="T38" fmla="*/ 9191 w 59"/>
                  <a:gd name="T39" fmla="*/ 6831 h 67"/>
                  <a:gd name="T40" fmla="*/ 6827 w 59"/>
                  <a:gd name="T41" fmla="*/ 7677 h 67"/>
                  <a:gd name="T42" fmla="*/ 5009 w 59"/>
                  <a:gd name="T43" fmla="*/ 7677 h 67"/>
                  <a:gd name="T44" fmla="*/ 4154 w 59"/>
                  <a:gd name="T45" fmla="*/ 7103 h 67"/>
                  <a:gd name="T46" fmla="*/ 4737 w 59"/>
                  <a:gd name="T47" fmla="*/ 3222 h 67"/>
                  <a:gd name="T48" fmla="*/ 7372 w 59"/>
                  <a:gd name="T49" fmla="*/ 3222 h 67"/>
                  <a:gd name="T50" fmla="*/ 10310 w 59"/>
                  <a:gd name="T51" fmla="*/ 3222 h 67"/>
                  <a:gd name="T52" fmla="*/ 15319 w 59"/>
                  <a:gd name="T53" fmla="*/ 3222 h 67"/>
                  <a:gd name="T54" fmla="*/ 17408 w 59"/>
                  <a:gd name="T55" fmla="*/ 574 h 67"/>
                  <a:gd name="T56" fmla="*/ 16563 w 59"/>
                  <a:gd name="T57" fmla="*/ 0 h 67"/>
                  <a:gd name="T58" fmla="*/ 15621 w 59"/>
                  <a:gd name="T59" fmla="*/ 1120 h 67"/>
                  <a:gd name="T60" fmla="*/ 13257 w 59"/>
                  <a:gd name="T61" fmla="*/ 2093 h 67"/>
                  <a:gd name="T62" fmla="*/ 10893 w 59"/>
                  <a:gd name="T63" fmla="*/ 2093 h 67"/>
                  <a:gd name="T64" fmla="*/ 7946 w 59"/>
                  <a:gd name="T65" fmla="*/ 1791 h 67"/>
                  <a:gd name="T66" fmla="*/ 5582 w 59"/>
                  <a:gd name="T67" fmla="*/ 1120 h 67"/>
                  <a:gd name="T68" fmla="*/ 3880 w 59"/>
                  <a:gd name="T69" fmla="*/ 2636 h 67"/>
                  <a:gd name="T70" fmla="*/ 2947 w 59"/>
                  <a:gd name="T71" fmla="*/ 4738 h 67"/>
                  <a:gd name="T72" fmla="*/ 2947 w 59"/>
                  <a:gd name="T73" fmla="*/ 5312 h 67"/>
                  <a:gd name="T74" fmla="*/ 2635 w 59"/>
                  <a:gd name="T75" fmla="*/ 6258 h 67"/>
                  <a:gd name="T76" fmla="*/ 1790 w 59"/>
                  <a:gd name="T77" fmla="*/ 9467 h 67"/>
                  <a:gd name="T78" fmla="*/ 271 w 59"/>
                  <a:gd name="T79" fmla="*/ 12116 h 67"/>
                  <a:gd name="T80" fmla="*/ 574 w 59"/>
                  <a:gd name="T81" fmla="*/ 14206 h 67"/>
                  <a:gd name="T82" fmla="*/ 2093 w 59"/>
                  <a:gd name="T83" fmla="*/ 14780 h 67"/>
                  <a:gd name="T84" fmla="*/ 1519 w 59"/>
                  <a:gd name="T85" fmla="*/ 18273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9"/>
                  <a:gd name="T130" fmla="*/ 0 h 67"/>
                  <a:gd name="T131" fmla="*/ 59 w 59"/>
                  <a:gd name="T132" fmla="*/ 67 h 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9" h="67">
                    <a:moveTo>
                      <a:pt x="5" y="62"/>
                    </a:moveTo>
                    <a:cubicBezTo>
                      <a:pt x="5" y="63"/>
                      <a:pt x="5" y="64"/>
                      <a:pt x="5" y="66"/>
                    </a:cubicBezTo>
                    <a:cubicBezTo>
                      <a:pt x="7" y="65"/>
                      <a:pt x="7" y="67"/>
                      <a:pt x="9" y="66"/>
                    </a:cubicBezTo>
                    <a:cubicBezTo>
                      <a:pt x="10" y="66"/>
                      <a:pt x="10" y="66"/>
                      <a:pt x="11" y="66"/>
                    </a:cubicBezTo>
                    <a:cubicBezTo>
                      <a:pt x="12" y="66"/>
                      <a:pt x="13" y="65"/>
                      <a:pt x="14" y="65"/>
                    </a:cubicBezTo>
                    <a:cubicBezTo>
                      <a:pt x="14" y="64"/>
                      <a:pt x="13" y="62"/>
                      <a:pt x="13" y="60"/>
                    </a:cubicBezTo>
                    <a:cubicBezTo>
                      <a:pt x="14" y="58"/>
                      <a:pt x="15" y="57"/>
                      <a:pt x="14" y="54"/>
                    </a:cubicBezTo>
                    <a:cubicBezTo>
                      <a:pt x="14" y="52"/>
                      <a:pt x="15" y="51"/>
                      <a:pt x="15" y="49"/>
                    </a:cubicBezTo>
                    <a:cubicBezTo>
                      <a:pt x="15" y="48"/>
                      <a:pt x="15" y="47"/>
                      <a:pt x="15" y="46"/>
                    </a:cubicBezTo>
                    <a:cubicBezTo>
                      <a:pt x="15" y="44"/>
                      <a:pt x="14" y="44"/>
                      <a:pt x="14" y="43"/>
                    </a:cubicBezTo>
                    <a:cubicBezTo>
                      <a:pt x="13" y="41"/>
                      <a:pt x="18" y="39"/>
                      <a:pt x="20" y="39"/>
                    </a:cubicBezTo>
                    <a:cubicBezTo>
                      <a:pt x="22" y="40"/>
                      <a:pt x="21" y="44"/>
                      <a:pt x="20" y="45"/>
                    </a:cubicBezTo>
                    <a:cubicBezTo>
                      <a:pt x="18" y="47"/>
                      <a:pt x="22" y="50"/>
                      <a:pt x="25" y="52"/>
                    </a:cubicBezTo>
                    <a:cubicBezTo>
                      <a:pt x="26" y="52"/>
                      <a:pt x="23" y="56"/>
                      <a:pt x="25" y="58"/>
                    </a:cubicBezTo>
                    <a:cubicBezTo>
                      <a:pt x="25" y="58"/>
                      <a:pt x="27" y="59"/>
                      <a:pt x="28" y="59"/>
                    </a:cubicBezTo>
                    <a:cubicBezTo>
                      <a:pt x="30" y="59"/>
                      <a:pt x="29" y="57"/>
                      <a:pt x="30" y="57"/>
                    </a:cubicBezTo>
                    <a:cubicBezTo>
                      <a:pt x="30" y="55"/>
                      <a:pt x="32" y="55"/>
                      <a:pt x="33" y="55"/>
                    </a:cubicBezTo>
                    <a:cubicBezTo>
                      <a:pt x="34" y="55"/>
                      <a:pt x="37" y="56"/>
                      <a:pt x="35" y="54"/>
                    </a:cubicBezTo>
                    <a:cubicBezTo>
                      <a:pt x="37" y="56"/>
                      <a:pt x="38" y="52"/>
                      <a:pt x="36" y="52"/>
                    </a:cubicBezTo>
                    <a:cubicBezTo>
                      <a:pt x="36" y="53"/>
                      <a:pt x="35" y="51"/>
                      <a:pt x="34" y="51"/>
                    </a:cubicBezTo>
                    <a:cubicBezTo>
                      <a:pt x="34" y="51"/>
                      <a:pt x="35" y="50"/>
                      <a:pt x="35" y="50"/>
                    </a:cubicBezTo>
                    <a:cubicBezTo>
                      <a:pt x="34" y="50"/>
                      <a:pt x="33" y="49"/>
                      <a:pt x="32" y="48"/>
                    </a:cubicBezTo>
                    <a:cubicBezTo>
                      <a:pt x="31" y="47"/>
                      <a:pt x="32" y="47"/>
                      <a:pt x="32" y="46"/>
                    </a:cubicBezTo>
                    <a:cubicBezTo>
                      <a:pt x="32" y="46"/>
                      <a:pt x="32" y="46"/>
                      <a:pt x="33" y="46"/>
                    </a:cubicBezTo>
                    <a:cubicBezTo>
                      <a:pt x="32" y="45"/>
                      <a:pt x="32" y="44"/>
                      <a:pt x="33" y="44"/>
                    </a:cubicBezTo>
                    <a:cubicBezTo>
                      <a:pt x="33" y="44"/>
                      <a:pt x="33" y="43"/>
                      <a:pt x="32" y="43"/>
                    </a:cubicBezTo>
                    <a:cubicBezTo>
                      <a:pt x="32" y="43"/>
                      <a:pt x="32" y="42"/>
                      <a:pt x="32" y="41"/>
                    </a:cubicBezTo>
                    <a:cubicBezTo>
                      <a:pt x="31" y="41"/>
                      <a:pt x="31" y="40"/>
                      <a:pt x="30" y="40"/>
                    </a:cubicBezTo>
                    <a:cubicBezTo>
                      <a:pt x="30" y="39"/>
                      <a:pt x="29" y="38"/>
                      <a:pt x="29" y="38"/>
                    </a:cubicBezTo>
                    <a:cubicBezTo>
                      <a:pt x="28" y="37"/>
                      <a:pt x="28" y="36"/>
                      <a:pt x="27" y="35"/>
                    </a:cubicBezTo>
                    <a:cubicBezTo>
                      <a:pt x="26" y="35"/>
                      <a:pt x="25" y="33"/>
                      <a:pt x="24" y="33"/>
                    </a:cubicBezTo>
                    <a:cubicBezTo>
                      <a:pt x="24" y="33"/>
                      <a:pt x="24" y="32"/>
                      <a:pt x="24" y="31"/>
                    </a:cubicBezTo>
                    <a:cubicBezTo>
                      <a:pt x="25" y="32"/>
                      <a:pt x="26" y="33"/>
                      <a:pt x="28" y="32"/>
                    </a:cubicBezTo>
                    <a:cubicBezTo>
                      <a:pt x="29" y="30"/>
                      <a:pt x="30" y="30"/>
                      <a:pt x="32" y="29"/>
                    </a:cubicBezTo>
                    <a:cubicBezTo>
                      <a:pt x="35" y="28"/>
                      <a:pt x="36" y="23"/>
                      <a:pt x="40" y="23"/>
                    </a:cubicBezTo>
                    <a:cubicBezTo>
                      <a:pt x="41" y="23"/>
                      <a:pt x="41" y="25"/>
                      <a:pt x="42" y="24"/>
                    </a:cubicBezTo>
                    <a:cubicBezTo>
                      <a:pt x="42" y="24"/>
                      <a:pt x="44" y="22"/>
                      <a:pt x="43" y="21"/>
                    </a:cubicBezTo>
                    <a:cubicBezTo>
                      <a:pt x="42" y="20"/>
                      <a:pt x="38" y="20"/>
                      <a:pt x="36" y="21"/>
                    </a:cubicBezTo>
                    <a:cubicBezTo>
                      <a:pt x="37" y="21"/>
                      <a:pt x="38" y="22"/>
                      <a:pt x="38" y="22"/>
                    </a:cubicBezTo>
                    <a:cubicBezTo>
                      <a:pt x="37" y="22"/>
                      <a:pt x="32" y="21"/>
                      <a:pt x="31" y="23"/>
                    </a:cubicBezTo>
                    <a:cubicBezTo>
                      <a:pt x="31" y="24"/>
                      <a:pt x="26" y="24"/>
                      <a:pt x="27" y="22"/>
                    </a:cubicBezTo>
                    <a:cubicBezTo>
                      <a:pt x="25" y="23"/>
                      <a:pt x="24" y="25"/>
                      <a:pt x="23" y="26"/>
                    </a:cubicBezTo>
                    <a:cubicBezTo>
                      <a:pt x="22" y="27"/>
                      <a:pt x="22" y="28"/>
                      <a:pt x="20" y="28"/>
                    </a:cubicBezTo>
                    <a:cubicBezTo>
                      <a:pt x="19" y="28"/>
                      <a:pt x="17" y="27"/>
                      <a:pt x="17" y="26"/>
                    </a:cubicBezTo>
                    <a:cubicBezTo>
                      <a:pt x="17" y="26"/>
                      <a:pt x="17" y="25"/>
                      <a:pt x="16" y="24"/>
                    </a:cubicBezTo>
                    <a:cubicBezTo>
                      <a:pt x="16" y="23"/>
                      <a:pt x="15" y="24"/>
                      <a:pt x="14" y="24"/>
                    </a:cubicBezTo>
                    <a:cubicBezTo>
                      <a:pt x="12" y="22"/>
                      <a:pt x="12" y="17"/>
                      <a:pt x="13" y="14"/>
                    </a:cubicBezTo>
                    <a:cubicBezTo>
                      <a:pt x="13" y="13"/>
                      <a:pt x="14" y="11"/>
                      <a:pt x="16" y="11"/>
                    </a:cubicBezTo>
                    <a:cubicBezTo>
                      <a:pt x="17" y="10"/>
                      <a:pt x="20" y="11"/>
                      <a:pt x="21" y="12"/>
                    </a:cubicBezTo>
                    <a:cubicBezTo>
                      <a:pt x="22" y="12"/>
                      <a:pt x="24" y="11"/>
                      <a:pt x="25" y="11"/>
                    </a:cubicBezTo>
                    <a:cubicBezTo>
                      <a:pt x="27" y="10"/>
                      <a:pt x="27" y="11"/>
                      <a:pt x="29" y="11"/>
                    </a:cubicBezTo>
                    <a:cubicBezTo>
                      <a:pt x="31" y="12"/>
                      <a:pt x="33" y="11"/>
                      <a:pt x="35" y="11"/>
                    </a:cubicBezTo>
                    <a:cubicBezTo>
                      <a:pt x="37" y="11"/>
                      <a:pt x="39" y="11"/>
                      <a:pt x="41" y="12"/>
                    </a:cubicBezTo>
                    <a:cubicBezTo>
                      <a:pt x="43" y="14"/>
                      <a:pt x="50" y="12"/>
                      <a:pt x="52" y="11"/>
                    </a:cubicBezTo>
                    <a:cubicBezTo>
                      <a:pt x="54" y="9"/>
                      <a:pt x="54" y="8"/>
                      <a:pt x="56" y="6"/>
                    </a:cubicBezTo>
                    <a:cubicBezTo>
                      <a:pt x="57" y="5"/>
                      <a:pt x="57" y="3"/>
                      <a:pt x="59" y="2"/>
                    </a:cubicBezTo>
                    <a:cubicBezTo>
                      <a:pt x="58" y="1"/>
                      <a:pt x="58" y="1"/>
                      <a:pt x="58" y="0"/>
                    </a:cubicBezTo>
                    <a:cubicBezTo>
                      <a:pt x="58" y="0"/>
                      <a:pt x="57" y="0"/>
                      <a:pt x="56" y="0"/>
                    </a:cubicBezTo>
                    <a:cubicBezTo>
                      <a:pt x="55" y="1"/>
                      <a:pt x="55" y="2"/>
                      <a:pt x="54" y="2"/>
                    </a:cubicBezTo>
                    <a:cubicBezTo>
                      <a:pt x="52" y="3"/>
                      <a:pt x="53" y="3"/>
                      <a:pt x="53" y="4"/>
                    </a:cubicBezTo>
                    <a:cubicBezTo>
                      <a:pt x="52" y="5"/>
                      <a:pt x="51" y="5"/>
                      <a:pt x="51" y="5"/>
                    </a:cubicBezTo>
                    <a:cubicBezTo>
                      <a:pt x="50" y="7"/>
                      <a:pt x="46" y="8"/>
                      <a:pt x="45" y="7"/>
                    </a:cubicBezTo>
                    <a:cubicBezTo>
                      <a:pt x="43" y="7"/>
                      <a:pt x="41" y="7"/>
                      <a:pt x="39" y="7"/>
                    </a:cubicBezTo>
                    <a:cubicBezTo>
                      <a:pt x="39" y="7"/>
                      <a:pt x="38" y="8"/>
                      <a:pt x="37" y="7"/>
                    </a:cubicBezTo>
                    <a:cubicBezTo>
                      <a:pt x="35" y="7"/>
                      <a:pt x="33" y="6"/>
                      <a:pt x="30" y="6"/>
                    </a:cubicBezTo>
                    <a:cubicBezTo>
                      <a:pt x="29" y="6"/>
                      <a:pt x="28" y="6"/>
                      <a:pt x="27" y="6"/>
                    </a:cubicBezTo>
                    <a:cubicBezTo>
                      <a:pt x="25" y="6"/>
                      <a:pt x="25" y="4"/>
                      <a:pt x="24" y="4"/>
                    </a:cubicBezTo>
                    <a:cubicBezTo>
                      <a:pt x="23" y="4"/>
                      <a:pt x="19" y="2"/>
                      <a:pt x="19" y="4"/>
                    </a:cubicBezTo>
                    <a:cubicBezTo>
                      <a:pt x="19" y="7"/>
                      <a:pt x="16" y="9"/>
                      <a:pt x="14" y="7"/>
                    </a:cubicBezTo>
                    <a:cubicBezTo>
                      <a:pt x="14" y="7"/>
                      <a:pt x="14" y="8"/>
                      <a:pt x="13" y="9"/>
                    </a:cubicBezTo>
                    <a:cubicBezTo>
                      <a:pt x="12" y="9"/>
                      <a:pt x="12" y="11"/>
                      <a:pt x="11" y="11"/>
                    </a:cubicBezTo>
                    <a:cubicBezTo>
                      <a:pt x="9" y="13"/>
                      <a:pt x="12" y="15"/>
                      <a:pt x="10" y="16"/>
                    </a:cubicBezTo>
                    <a:cubicBezTo>
                      <a:pt x="10" y="16"/>
                      <a:pt x="9" y="15"/>
                      <a:pt x="8" y="15"/>
                    </a:cubicBezTo>
                    <a:cubicBezTo>
                      <a:pt x="9" y="17"/>
                      <a:pt x="10" y="17"/>
                      <a:pt x="10" y="18"/>
                    </a:cubicBezTo>
                    <a:cubicBezTo>
                      <a:pt x="9" y="20"/>
                      <a:pt x="11" y="22"/>
                      <a:pt x="10" y="23"/>
                    </a:cubicBezTo>
                    <a:cubicBezTo>
                      <a:pt x="10" y="23"/>
                      <a:pt x="10" y="22"/>
                      <a:pt x="9" y="21"/>
                    </a:cubicBezTo>
                    <a:cubicBezTo>
                      <a:pt x="8" y="24"/>
                      <a:pt x="6" y="25"/>
                      <a:pt x="6" y="28"/>
                    </a:cubicBezTo>
                    <a:cubicBezTo>
                      <a:pt x="6" y="29"/>
                      <a:pt x="6" y="31"/>
                      <a:pt x="6" y="32"/>
                    </a:cubicBezTo>
                    <a:cubicBezTo>
                      <a:pt x="6" y="34"/>
                      <a:pt x="4" y="34"/>
                      <a:pt x="4" y="36"/>
                    </a:cubicBezTo>
                    <a:cubicBezTo>
                      <a:pt x="4" y="38"/>
                      <a:pt x="0" y="39"/>
                      <a:pt x="1" y="41"/>
                    </a:cubicBezTo>
                    <a:cubicBezTo>
                      <a:pt x="1" y="42"/>
                      <a:pt x="2" y="41"/>
                      <a:pt x="1" y="43"/>
                    </a:cubicBezTo>
                    <a:cubicBezTo>
                      <a:pt x="0" y="44"/>
                      <a:pt x="1" y="46"/>
                      <a:pt x="2" y="48"/>
                    </a:cubicBezTo>
                    <a:cubicBezTo>
                      <a:pt x="2" y="47"/>
                      <a:pt x="4" y="47"/>
                      <a:pt x="5" y="47"/>
                    </a:cubicBezTo>
                    <a:cubicBezTo>
                      <a:pt x="8" y="46"/>
                      <a:pt x="6" y="48"/>
                      <a:pt x="7" y="50"/>
                    </a:cubicBezTo>
                    <a:cubicBezTo>
                      <a:pt x="8" y="52"/>
                      <a:pt x="8" y="53"/>
                      <a:pt x="7" y="56"/>
                    </a:cubicBezTo>
                    <a:cubicBezTo>
                      <a:pt x="7" y="58"/>
                      <a:pt x="6" y="60"/>
                      <a:pt x="5" y="6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0" name="Freeform 789">
                <a:extLst>
                  <a:ext uri="{FF2B5EF4-FFF2-40B4-BE49-F238E27FC236}">
                    <a16:creationId xmlns:a16="http://schemas.microsoft.com/office/drawing/2014/main" id="{19F8529B-28B8-4E5B-A005-BD075BF67A0C}"/>
                  </a:ext>
                </a:extLst>
              </p:cNvPr>
              <p:cNvSpPr>
                <a:spLocks/>
              </p:cNvSpPr>
              <p:nvPr/>
            </p:nvSpPr>
            <p:spPr bwMode="auto">
              <a:xfrm>
                <a:off x="3484" y="2474"/>
                <a:ext cx="184" cy="209"/>
              </a:xfrm>
              <a:custGeom>
                <a:avLst/>
                <a:gdLst>
                  <a:gd name="T0" fmla="*/ 1519 w 59"/>
                  <a:gd name="T1" fmla="*/ 19521 h 67"/>
                  <a:gd name="T2" fmla="*/ 3218 w 59"/>
                  <a:gd name="T3" fmla="*/ 19521 h 67"/>
                  <a:gd name="T4" fmla="*/ 3880 w 59"/>
                  <a:gd name="T5" fmla="*/ 17699 h 67"/>
                  <a:gd name="T6" fmla="*/ 4453 w 59"/>
                  <a:gd name="T7" fmla="*/ 14480 h 67"/>
                  <a:gd name="T8" fmla="*/ 4154 w 59"/>
                  <a:gd name="T9" fmla="*/ 12690 h 67"/>
                  <a:gd name="T10" fmla="*/ 5854 w 59"/>
                  <a:gd name="T11" fmla="*/ 13264 h 67"/>
                  <a:gd name="T12" fmla="*/ 7372 w 59"/>
                  <a:gd name="T13" fmla="*/ 17144 h 67"/>
                  <a:gd name="T14" fmla="*/ 8888 w 59"/>
                  <a:gd name="T15" fmla="*/ 16845 h 67"/>
                  <a:gd name="T16" fmla="*/ 10310 w 59"/>
                  <a:gd name="T17" fmla="*/ 15909 h 67"/>
                  <a:gd name="T18" fmla="*/ 10036 w 59"/>
                  <a:gd name="T19" fmla="*/ 15054 h 67"/>
                  <a:gd name="T20" fmla="*/ 9462 w 59"/>
                  <a:gd name="T21" fmla="*/ 14206 h 67"/>
                  <a:gd name="T22" fmla="*/ 9736 w 59"/>
                  <a:gd name="T23" fmla="*/ 13535 h 67"/>
                  <a:gd name="T24" fmla="*/ 9462 w 59"/>
                  <a:gd name="T25" fmla="*/ 12690 h 67"/>
                  <a:gd name="T26" fmla="*/ 8888 w 59"/>
                  <a:gd name="T27" fmla="*/ 11841 h 67"/>
                  <a:gd name="T28" fmla="*/ 7946 w 59"/>
                  <a:gd name="T29" fmla="*/ 10325 h 67"/>
                  <a:gd name="T30" fmla="*/ 7101 w 59"/>
                  <a:gd name="T31" fmla="*/ 9196 h 67"/>
                  <a:gd name="T32" fmla="*/ 9462 w 59"/>
                  <a:gd name="T33" fmla="*/ 8535 h 67"/>
                  <a:gd name="T34" fmla="*/ 12409 w 59"/>
                  <a:gd name="T35" fmla="*/ 7103 h 67"/>
                  <a:gd name="T36" fmla="*/ 10582 w 59"/>
                  <a:gd name="T37" fmla="*/ 6258 h 67"/>
                  <a:gd name="T38" fmla="*/ 9191 w 59"/>
                  <a:gd name="T39" fmla="*/ 6831 h 67"/>
                  <a:gd name="T40" fmla="*/ 6827 w 59"/>
                  <a:gd name="T41" fmla="*/ 7677 h 67"/>
                  <a:gd name="T42" fmla="*/ 5009 w 59"/>
                  <a:gd name="T43" fmla="*/ 7677 h 67"/>
                  <a:gd name="T44" fmla="*/ 4154 w 59"/>
                  <a:gd name="T45" fmla="*/ 7103 h 67"/>
                  <a:gd name="T46" fmla="*/ 4737 w 59"/>
                  <a:gd name="T47" fmla="*/ 3222 h 67"/>
                  <a:gd name="T48" fmla="*/ 7372 w 59"/>
                  <a:gd name="T49" fmla="*/ 3222 h 67"/>
                  <a:gd name="T50" fmla="*/ 10310 w 59"/>
                  <a:gd name="T51" fmla="*/ 3222 h 67"/>
                  <a:gd name="T52" fmla="*/ 15319 w 59"/>
                  <a:gd name="T53" fmla="*/ 3222 h 67"/>
                  <a:gd name="T54" fmla="*/ 17408 w 59"/>
                  <a:gd name="T55" fmla="*/ 574 h 67"/>
                  <a:gd name="T56" fmla="*/ 16563 w 59"/>
                  <a:gd name="T57" fmla="*/ 0 h 67"/>
                  <a:gd name="T58" fmla="*/ 15621 w 59"/>
                  <a:gd name="T59" fmla="*/ 1120 h 67"/>
                  <a:gd name="T60" fmla="*/ 13257 w 59"/>
                  <a:gd name="T61" fmla="*/ 2093 h 67"/>
                  <a:gd name="T62" fmla="*/ 10893 w 59"/>
                  <a:gd name="T63" fmla="*/ 2093 h 67"/>
                  <a:gd name="T64" fmla="*/ 7946 w 59"/>
                  <a:gd name="T65" fmla="*/ 1791 h 67"/>
                  <a:gd name="T66" fmla="*/ 5582 w 59"/>
                  <a:gd name="T67" fmla="*/ 1120 h 67"/>
                  <a:gd name="T68" fmla="*/ 3880 w 59"/>
                  <a:gd name="T69" fmla="*/ 2636 h 67"/>
                  <a:gd name="T70" fmla="*/ 2947 w 59"/>
                  <a:gd name="T71" fmla="*/ 4738 h 67"/>
                  <a:gd name="T72" fmla="*/ 2947 w 59"/>
                  <a:gd name="T73" fmla="*/ 5312 h 67"/>
                  <a:gd name="T74" fmla="*/ 2635 w 59"/>
                  <a:gd name="T75" fmla="*/ 6258 h 67"/>
                  <a:gd name="T76" fmla="*/ 1790 w 59"/>
                  <a:gd name="T77" fmla="*/ 9467 h 67"/>
                  <a:gd name="T78" fmla="*/ 271 w 59"/>
                  <a:gd name="T79" fmla="*/ 12116 h 67"/>
                  <a:gd name="T80" fmla="*/ 574 w 59"/>
                  <a:gd name="T81" fmla="*/ 14206 h 67"/>
                  <a:gd name="T82" fmla="*/ 2093 w 59"/>
                  <a:gd name="T83" fmla="*/ 14780 h 67"/>
                  <a:gd name="T84" fmla="*/ 1519 w 59"/>
                  <a:gd name="T85" fmla="*/ 18273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9"/>
                  <a:gd name="T130" fmla="*/ 0 h 67"/>
                  <a:gd name="T131" fmla="*/ 59 w 59"/>
                  <a:gd name="T132" fmla="*/ 67 h 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9" h="67">
                    <a:moveTo>
                      <a:pt x="5" y="62"/>
                    </a:moveTo>
                    <a:cubicBezTo>
                      <a:pt x="5" y="63"/>
                      <a:pt x="5" y="64"/>
                      <a:pt x="5" y="66"/>
                    </a:cubicBezTo>
                    <a:cubicBezTo>
                      <a:pt x="7" y="65"/>
                      <a:pt x="7" y="67"/>
                      <a:pt x="9" y="66"/>
                    </a:cubicBezTo>
                    <a:cubicBezTo>
                      <a:pt x="10" y="66"/>
                      <a:pt x="10" y="66"/>
                      <a:pt x="11" y="66"/>
                    </a:cubicBezTo>
                    <a:cubicBezTo>
                      <a:pt x="12" y="66"/>
                      <a:pt x="13" y="65"/>
                      <a:pt x="14" y="65"/>
                    </a:cubicBezTo>
                    <a:cubicBezTo>
                      <a:pt x="14" y="64"/>
                      <a:pt x="13" y="62"/>
                      <a:pt x="13" y="60"/>
                    </a:cubicBezTo>
                    <a:cubicBezTo>
                      <a:pt x="14" y="58"/>
                      <a:pt x="15" y="57"/>
                      <a:pt x="14" y="54"/>
                    </a:cubicBezTo>
                    <a:cubicBezTo>
                      <a:pt x="14" y="52"/>
                      <a:pt x="15" y="51"/>
                      <a:pt x="15" y="49"/>
                    </a:cubicBezTo>
                    <a:cubicBezTo>
                      <a:pt x="15" y="48"/>
                      <a:pt x="15" y="47"/>
                      <a:pt x="15" y="46"/>
                    </a:cubicBezTo>
                    <a:cubicBezTo>
                      <a:pt x="15" y="44"/>
                      <a:pt x="14" y="44"/>
                      <a:pt x="14" y="43"/>
                    </a:cubicBezTo>
                    <a:cubicBezTo>
                      <a:pt x="13" y="41"/>
                      <a:pt x="18" y="39"/>
                      <a:pt x="20" y="39"/>
                    </a:cubicBezTo>
                    <a:cubicBezTo>
                      <a:pt x="22" y="40"/>
                      <a:pt x="21" y="44"/>
                      <a:pt x="20" y="45"/>
                    </a:cubicBezTo>
                    <a:cubicBezTo>
                      <a:pt x="18" y="47"/>
                      <a:pt x="22" y="50"/>
                      <a:pt x="25" y="52"/>
                    </a:cubicBezTo>
                    <a:cubicBezTo>
                      <a:pt x="26" y="52"/>
                      <a:pt x="23" y="56"/>
                      <a:pt x="25" y="58"/>
                    </a:cubicBezTo>
                    <a:cubicBezTo>
                      <a:pt x="25" y="58"/>
                      <a:pt x="27" y="59"/>
                      <a:pt x="28" y="59"/>
                    </a:cubicBezTo>
                    <a:cubicBezTo>
                      <a:pt x="30" y="59"/>
                      <a:pt x="29" y="57"/>
                      <a:pt x="30" y="57"/>
                    </a:cubicBezTo>
                    <a:cubicBezTo>
                      <a:pt x="30" y="55"/>
                      <a:pt x="32" y="55"/>
                      <a:pt x="33" y="55"/>
                    </a:cubicBezTo>
                    <a:cubicBezTo>
                      <a:pt x="34" y="55"/>
                      <a:pt x="37" y="56"/>
                      <a:pt x="35" y="54"/>
                    </a:cubicBezTo>
                    <a:cubicBezTo>
                      <a:pt x="37" y="56"/>
                      <a:pt x="38" y="52"/>
                      <a:pt x="36" y="52"/>
                    </a:cubicBezTo>
                    <a:cubicBezTo>
                      <a:pt x="36" y="53"/>
                      <a:pt x="35" y="51"/>
                      <a:pt x="34" y="51"/>
                    </a:cubicBezTo>
                    <a:cubicBezTo>
                      <a:pt x="34" y="51"/>
                      <a:pt x="35" y="50"/>
                      <a:pt x="35" y="50"/>
                    </a:cubicBezTo>
                    <a:cubicBezTo>
                      <a:pt x="34" y="50"/>
                      <a:pt x="33" y="49"/>
                      <a:pt x="32" y="48"/>
                    </a:cubicBezTo>
                    <a:cubicBezTo>
                      <a:pt x="31" y="47"/>
                      <a:pt x="32" y="47"/>
                      <a:pt x="32" y="46"/>
                    </a:cubicBezTo>
                    <a:cubicBezTo>
                      <a:pt x="32" y="46"/>
                      <a:pt x="32" y="46"/>
                      <a:pt x="33" y="46"/>
                    </a:cubicBezTo>
                    <a:cubicBezTo>
                      <a:pt x="32" y="45"/>
                      <a:pt x="32" y="44"/>
                      <a:pt x="33" y="44"/>
                    </a:cubicBezTo>
                    <a:cubicBezTo>
                      <a:pt x="33" y="44"/>
                      <a:pt x="33" y="43"/>
                      <a:pt x="32" y="43"/>
                    </a:cubicBezTo>
                    <a:cubicBezTo>
                      <a:pt x="32" y="43"/>
                      <a:pt x="32" y="42"/>
                      <a:pt x="32" y="41"/>
                    </a:cubicBezTo>
                    <a:cubicBezTo>
                      <a:pt x="31" y="41"/>
                      <a:pt x="31" y="40"/>
                      <a:pt x="30" y="40"/>
                    </a:cubicBezTo>
                    <a:cubicBezTo>
                      <a:pt x="30" y="39"/>
                      <a:pt x="29" y="38"/>
                      <a:pt x="29" y="38"/>
                    </a:cubicBezTo>
                    <a:cubicBezTo>
                      <a:pt x="28" y="37"/>
                      <a:pt x="28" y="36"/>
                      <a:pt x="27" y="35"/>
                    </a:cubicBezTo>
                    <a:cubicBezTo>
                      <a:pt x="26" y="35"/>
                      <a:pt x="25" y="33"/>
                      <a:pt x="24" y="33"/>
                    </a:cubicBezTo>
                    <a:cubicBezTo>
                      <a:pt x="24" y="33"/>
                      <a:pt x="24" y="32"/>
                      <a:pt x="24" y="31"/>
                    </a:cubicBezTo>
                    <a:cubicBezTo>
                      <a:pt x="25" y="32"/>
                      <a:pt x="26" y="33"/>
                      <a:pt x="28" y="32"/>
                    </a:cubicBezTo>
                    <a:cubicBezTo>
                      <a:pt x="29" y="30"/>
                      <a:pt x="30" y="30"/>
                      <a:pt x="32" y="29"/>
                    </a:cubicBezTo>
                    <a:cubicBezTo>
                      <a:pt x="35" y="28"/>
                      <a:pt x="36" y="23"/>
                      <a:pt x="40" y="23"/>
                    </a:cubicBezTo>
                    <a:cubicBezTo>
                      <a:pt x="41" y="23"/>
                      <a:pt x="41" y="25"/>
                      <a:pt x="42" y="24"/>
                    </a:cubicBezTo>
                    <a:cubicBezTo>
                      <a:pt x="42" y="24"/>
                      <a:pt x="44" y="22"/>
                      <a:pt x="43" y="21"/>
                    </a:cubicBezTo>
                    <a:cubicBezTo>
                      <a:pt x="42" y="20"/>
                      <a:pt x="38" y="20"/>
                      <a:pt x="36" y="21"/>
                    </a:cubicBezTo>
                    <a:cubicBezTo>
                      <a:pt x="37" y="21"/>
                      <a:pt x="38" y="22"/>
                      <a:pt x="38" y="22"/>
                    </a:cubicBezTo>
                    <a:cubicBezTo>
                      <a:pt x="37" y="22"/>
                      <a:pt x="32" y="21"/>
                      <a:pt x="31" y="23"/>
                    </a:cubicBezTo>
                    <a:cubicBezTo>
                      <a:pt x="31" y="24"/>
                      <a:pt x="26" y="24"/>
                      <a:pt x="27" y="22"/>
                    </a:cubicBezTo>
                    <a:cubicBezTo>
                      <a:pt x="25" y="23"/>
                      <a:pt x="24" y="25"/>
                      <a:pt x="23" y="26"/>
                    </a:cubicBezTo>
                    <a:cubicBezTo>
                      <a:pt x="22" y="27"/>
                      <a:pt x="22" y="28"/>
                      <a:pt x="20" y="28"/>
                    </a:cubicBezTo>
                    <a:cubicBezTo>
                      <a:pt x="19" y="28"/>
                      <a:pt x="17" y="27"/>
                      <a:pt x="17" y="26"/>
                    </a:cubicBezTo>
                    <a:cubicBezTo>
                      <a:pt x="17" y="26"/>
                      <a:pt x="17" y="25"/>
                      <a:pt x="16" y="24"/>
                    </a:cubicBezTo>
                    <a:cubicBezTo>
                      <a:pt x="16" y="23"/>
                      <a:pt x="15" y="24"/>
                      <a:pt x="14" y="24"/>
                    </a:cubicBezTo>
                    <a:cubicBezTo>
                      <a:pt x="12" y="22"/>
                      <a:pt x="12" y="17"/>
                      <a:pt x="13" y="14"/>
                    </a:cubicBezTo>
                    <a:cubicBezTo>
                      <a:pt x="13" y="13"/>
                      <a:pt x="14" y="11"/>
                      <a:pt x="16" y="11"/>
                    </a:cubicBezTo>
                    <a:cubicBezTo>
                      <a:pt x="17" y="10"/>
                      <a:pt x="20" y="11"/>
                      <a:pt x="21" y="12"/>
                    </a:cubicBezTo>
                    <a:cubicBezTo>
                      <a:pt x="22" y="12"/>
                      <a:pt x="24" y="11"/>
                      <a:pt x="25" y="11"/>
                    </a:cubicBezTo>
                    <a:cubicBezTo>
                      <a:pt x="27" y="10"/>
                      <a:pt x="27" y="11"/>
                      <a:pt x="29" y="11"/>
                    </a:cubicBezTo>
                    <a:cubicBezTo>
                      <a:pt x="31" y="12"/>
                      <a:pt x="33" y="11"/>
                      <a:pt x="35" y="11"/>
                    </a:cubicBezTo>
                    <a:cubicBezTo>
                      <a:pt x="37" y="11"/>
                      <a:pt x="39" y="11"/>
                      <a:pt x="41" y="12"/>
                    </a:cubicBezTo>
                    <a:cubicBezTo>
                      <a:pt x="43" y="14"/>
                      <a:pt x="50" y="12"/>
                      <a:pt x="52" y="11"/>
                    </a:cubicBezTo>
                    <a:cubicBezTo>
                      <a:pt x="54" y="9"/>
                      <a:pt x="54" y="8"/>
                      <a:pt x="56" y="6"/>
                    </a:cubicBezTo>
                    <a:cubicBezTo>
                      <a:pt x="57" y="5"/>
                      <a:pt x="57" y="3"/>
                      <a:pt x="59" y="2"/>
                    </a:cubicBezTo>
                    <a:cubicBezTo>
                      <a:pt x="58" y="1"/>
                      <a:pt x="58" y="1"/>
                      <a:pt x="58" y="0"/>
                    </a:cubicBezTo>
                    <a:cubicBezTo>
                      <a:pt x="58" y="0"/>
                      <a:pt x="57" y="0"/>
                      <a:pt x="56" y="0"/>
                    </a:cubicBezTo>
                    <a:cubicBezTo>
                      <a:pt x="55" y="1"/>
                      <a:pt x="55" y="2"/>
                      <a:pt x="54" y="2"/>
                    </a:cubicBezTo>
                    <a:cubicBezTo>
                      <a:pt x="52" y="3"/>
                      <a:pt x="53" y="3"/>
                      <a:pt x="53" y="4"/>
                    </a:cubicBezTo>
                    <a:cubicBezTo>
                      <a:pt x="52" y="5"/>
                      <a:pt x="51" y="5"/>
                      <a:pt x="51" y="5"/>
                    </a:cubicBezTo>
                    <a:cubicBezTo>
                      <a:pt x="50" y="7"/>
                      <a:pt x="46" y="8"/>
                      <a:pt x="45" y="7"/>
                    </a:cubicBezTo>
                    <a:cubicBezTo>
                      <a:pt x="43" y="7"/>
                      <a:pt x="41" y="7"/>
                      <a:pt x="39" y="7"/>
                    </a:cubicBezTo>
                    <a:cubicBezTo>
                      <a:pt x="39" y="7"/>
                      <a:pt x="38" y="8"/>
                      <a:pt x="37" y="7"/>
                    </a:cubicBezTo>
                    <a:cubicBezTo>
                      <a:pt x="35" y="7"/>
                      <a:pt x="33" y="6"/>
                      <a:pt x="30" y="6"/>
                    </a:cubicBezTo>
                    <a:cubicBezTo>
                      <a:pt x="29" y="6"/>
                      <a:pt x="28" y="6"/>
                      <a:pt x="27" y="6"/>
                    </a:cubicBezTo>
                    <a:cubicBezTo>
                      <a:pt x="25" y="6"/>
                      <a:pt x="25" y="4"/>
                      <a:pt x="24" y="4"/>
                    </a:cubicBezTo>
                    <a:cubicBezTo>
                      <a:pt x="23" y="4"/>
                      <a:pt x="19" y="2"/>
                      <a:pt x="19" y="4"/>
                    </a:cubicBezTo>
                    <a:cubicBezTo>
                      <a:pt x="19" y="7"/>
                      <a:pt x="16" y="9"/>
                      <a:pt x="14" y="7"/>
                    </a:cubicBezTo>
                    <a:cubicBezTo>
                      <a:pt x="14" y="7"/>
                      <a:pt x="14" y="8"/>
                      <a:pt x="13" y="9"/>
                    </a:cubicBezTo>
                    <a:cubicBezTo>
                      <a:pt x="12" y="9"/>
                      <a:pt x="12" y="11"/>
                      <a:pt x="11" y="11"/>
                    </a:cubicBezTo>
                    <a:cubicBezTo>
                      <a:pt x="9" y="13"/>
                      <a:pt x="12" y="15"/>
                      <a:pt x="10" y="16"/>
                    </a:cubicBezTo>
                    <a:cubicBezTo>
                      <a:pt x="10" y="16"/>
                      <a:pt x="9" y="15"/>
                      <a:pt x="8" y="15"/>
                    </a:cubicBezTo>
                    <a:cubicBezTo>
                      <a:pt x="9" y="17"/>
                      <a:pt x="10" y="17"/>
                      <a:pt x="10" y="18"/>
                    </a:cubicBezTo>
                    <a:cubicBezTo>
                      <a:pt x="9" y="20"/>
                      <a:pt x="11" y="22"/>
                      <a:pt x="10" y="23"/>
                    </a:cubicBezTo>
                    <a:cubicBezTo>
                      <a:pt x="10" y="23"/>
                      <a:pt x="10" y="22"/>
                      <a:pt x="9" y="21"/>
                    </a:cubicBezTo>
                    <a:cubicBezTo>
                      <a:pt x="8" y="24"/>
                      <a:pt x="6" y="25"/>
                      <a:pt x="6" y="28"/>
                    </a:cubicBezTo>
                    <a:cubicBezTo>
                      <a:pt x="6" y="29"/>
                      <a:pt x="6" y="31"/>
                      <a:pt x="6" y="32"/>
                    </a:cubicBezTo>
                    <a:cubicBezTo>
                      <a:pt x="6" y="34"/>
                      <a:pt x="4" y="34"/>
                      <a:pt x="4" y="36"/>
                    </a:cubicBezTo>
                    <a:cubicBezTo>
                      <a:pt x="4" y="38"/>
                      <a:pt x="0" y="39"/>
                      <a:pt x="1" y="41"/>
                    </a:cubicBezTo>
                    <a:cubicBezTo>
                      <a:pt x="1" y="42"/>
                      <a:pt x="2" y="41"/>
                      <a:pt x="1" y="43"/>
                    </a:cubicBezTo>
                    <a:cubicBezTo>
                      <a:pt x="0" y="44"/>
                      <a:pt x="1" y="46"/>
                      <a:pt x="2" y="48"/>
                    </a:cubicBezTo>
                    <a:cubicBezTo>
                      <a:pt x="2" y="47"/>
                      <a:pt x="4" y="47"/>
                      <a:pt x="5" y="47"/>
                    </a:cubicBezTo>
                    <a:cubicBezTo>
                      <a:pt x="8" y="46"/>
                      <a:pt x="6" y="48"/>
                      <a:pt x="7" y="50"/>
                    </a:cubicBezTo>
                    <a:cubicBezTo>
                      <a:pt x="8" y="52"/>
                      <a:pt x="8" y="53"/>
                      <a:pt x="7" y="56"/>
                    </a:cubicBezTo>
                    <a:cubicBezTo>
                      <a:pt x="7" y="58"/>
                      <a:pt x="6" y="60"/>
                      <a:pt x="5" y="6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1" name="Freeform 790">
                <a:extLst>
                  <a:ext uri="{FF2B5EF4-FFF2-40B4-BE49-F238E27FC236}">
                    <a16:creationId xmlns:a16="http://schemas.microsoft.com/office/drawing/2014/main" id="{70E84D32-A135-4CCF-A26B-0F45601D8E35}"/>
                  </a:ext>
                </a:extLst>
              </p:cNvPr>
              <p:cNvSpPr>
                <a:spLocks/>
              </p:cNvSpPr>
              <p:nvPr/>
            </p:nvSpPr>
            <p:spPr bwMode="auto">
              <a:xfrm>
                <a:off x="3493" y="2758"/>
                <a:ext cx="10" cy="10"/>
              </a:xfrm>
              <a:custGeom>
                <a:avLst/>
                <a:gdLst>
                  <a:gd name="T0" fmla="*/ 367 w 3"/>
                  <a:gd name="T1" fmla="*/ 0 h 3"/>
                  <a:gd name="T2" fmla="*/ 367 w 3"/>
                  <a:gd name="T3" fmla="*/ 1223 h 3"/>
                  <a:gd name="T4" fmla="*/ 367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0" y="1"/>
                      <a:pt x="0" y="2"/>
                      <a:pt x="1" y="3"/>
                    </a:cubicBezTo>
                    <a:cubicBezTo>
                      <a:pt x="1" y="2"/>
                      <a:pt x="3"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2" name="Freeform 791">
                <a:extLst>
                  <a:ext uri="{FF2B5EF4-FFF2-40B4-BE49-F238E27FC236}">
                    <a16:creationId xmlns:a16="http://schemas.microsoft.com/office/drawing/2014/main" id="{7F897EB1-9F0C-4923-A2BF-80B161A88458}"/>
                  </a:ext>
                </a:extLst>
              </p:cNvPr>
              <p:cNvSpPr>
                <a:spLocks/>
              </p:cNvSpPr>
              <p:nvPr/>
            </p:nvSpPr>
            <p:spPr bwMode="auto">
              <a:xfrm>
                <a:off x="3493" y="2758"/>
                <a:ext cx="10" cy="10"/>
              </a:xfrm>
              <a:custGeom>
                <a:avLst/>
                <a:gdLst>
                  <a:gd name="T0" fmla="*/ 367 w 3"/>
                  <a:gd name="T1" fmla="*/ 0 h 3"/>
                  <a:gd name="T2" fmla="*/ 367 w 3"/>
                  <a:gd name="T3" fmla="*/ 1223 h 3"/>
                  <a:gd name="T4" fmla="*/ 367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0" y="1"/>
                      <a:pt x="0" y="2"/>
                      <a:pt x="1" y="3"/>
                    </a:cubicBezTo>
                    <a:cubicBezTo>
                      <a:pt x="1" y="2"/>
                      <a:pt x="3"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3" name="Freeform 792">
                <a:extLst>
                  <a:ext uri="{FF2B5EF4-FFF2-40B4-BE49-F238E27FC236}">
                    <a16:creationId xmlns:a16="http://schemas.microsoft.com/office/drawing/2014/main" id="{4828ACA1-A5EB-4776-8DE7-06ADBD2A555E}"/>
                  </a:ext>
                </a:extLst>
              </p:cNvPr>
              <p:cNvSpPr>
                <a:spLocks/>
              </p:cNvSpPr>
              <p:nvPr/>
            </p:nvSpPr>
            <p:spPr bwMode="auto">
              <a:xfrm>
                <a:off x="3499" y="2765"/>
                <a:ext cx="4" cy="6"/>
              </a:xfrm>
              <a:custGeom>
                <a:avLst/>
                <a:gdLst>
                  <a:gd name="T0" fmla="*/ 0 w 1"/>
                  <a:gd name="T1" fmla="*/ 0 h 2"/>
                  <a:gd name="T2" fmla="*/ 0 w 1"/>
                  <a:gd name="T3" fmla="*/ 243 h 2"/>
                  <a:gd name="T4" fmla="*/ 1024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cubicBezTo>
                      <a:pt x="1" y="0"/>
                      <a:pt x="1" y="1"/>
                      <a:pt x="0" y="1"/>
                    </a:cubicBezTo>
                    <a:cubicBezTo>
                      <a:pt x="1" y="2"/>
                      <a:pt x="1" y="1"/>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4" name="Freeform 793">
                <a:extLst>
                  <a:ext uri="{FF2B5EF4-FFF2-40B4-BE49-F238E27FC236}">
                    <a16:creationId xmlns:a16="http://schemas.microsoft.com/office/drawing/2014/main" id="{666E472D-1809-43BA-AA12-4A3EC016C942}"/>
                  </a:ext>
                </a:extLst>
              </p:cNvPr>
              <p:cNvSpPr>
                <a:spLocks/>
              </p:cNvSpPr>
              <p:nvPr/>
            </p:nvSpPr>
            <p:spPr bwMode="auto">
              <a:xfrm>
                <a:off x="3499" y="2765"/>
                <a:ext cx="4" cy="6"/>
              </a:xfrm>
              <a:custGeom>
                <a:avLst/>
                <a:gdLst>
                  <a:gd name="T0" fmla="*/ 0 w 1"/>
                  <a:gd name="T1" fmla="*/ 0 h 2"/>
                  <a:gd name="T2" fmla="*/ 0 w 1"/>
                  <a:gd name="T3" fmla="*/ 243 h 2"/>
                  <a:gd name="T4" fmla="*/ 1024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cubicBezTo>
                      <a:pt x="1" y="0"/>
                      <a:pt x="1" y="1"/>
                      <a:pt x="0" y="1"/>
                    </a:cubicBezTo>
                    <a:cubicBezTo>
                      <a:pt x="1" y="2"/>
                      <a:pt x="1" y="1"/>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5" name="Freeform 794">
                <a:extLst>
                  <a:ext uri="{FF2B5EF4-FFF2-40B4-BE49-F238E27FC236}">
                    <a16:creationId xmlns:a16="http://schemas.microsoft.com/office/drawing/2014/main" id="{2CF63AF2-43AF-4612-B5AB-D1EBC8E24F6C}"/>
                  </a:ext>
                </a:extLst>
              </p:cNvPr>
              <p:cNvSpPr>
                <a:spLocks/>
              </p:cNvSpPr>
              <p:nvPr/>
            </p:nvSpPr>
            <p:spPr bwMode="auto">
              <a:xfrm>
                <a:off x="3506" y="2746"/>
                <a:ext cx="90" cy="28"/>
              </a:xfrm>
              <a:custGeom>
                <a:avLst/>
                <a:gdLst>
                  <a:gd name="T0" fmla="*/ 568 w 29"/>
                  <a:gd name="T1" fmla="*/ 2352 h 9"/>
                  <a:gd name="T2" fmla="*/ 1493 w 29"/>
                  <a:gd name="T3" fmla="*/ 2352 h 9"/>
                  <a:gd name="T4" fmla="*/ 2601 w 29"/>
                  <a:gd name="T5" fmla="*/ 2352 h 9"/>
                  <a:gd name="T6" fmla="*/ 3169 w 29"/>
                  <a:gd name="T7" fmla="*/ 2623 h 9"/>
                  <a:gd name="T8" fmla="*/ 3979 w 29"/>
                  <a:gd name="T9" fmla="*/ 2053 h 9"/>
                  <a:gd name="T10" fmla="*/ 5741 w 29"/>
                  <a:gd name="T11" fmla="*/ 2053 h 9"/>
                  <a:gd name="T12" fmla="*/ 7802 w 29"/>
                  <a:gd name="T13" fmla="*/ 1114 h 9"/>
                  <a:gd name="T14" fmla="*/ 8342 w 29"/>
                  <a:gd name="T15" fmla="*/ 843 h 9"/>
                  <a:gd name="T16" fmla="*/ 7802 w 29"/>
                  <a:gd name="T17" fmla="*/ 572 h 9"/>
                  <a:gd name="T18" fmla="*/ 8072 w 29"/>
                  <a:gd name="T19" fmla="*/ 572 h 9"/>
                  <a:gd name="T20" fmla="*/ 6877 w 29"/>
                  <a:gd name="T21" fmla="*/ 1509 h 9"/>
                  <a:gd name="T22" fmla="*/ 5741 w 29"/>
                  <a:gd name="T23" fmla="*/ 1509 h 9"/>
                  <a:gd name="T24" fmla="*/ 4903 w 29"/>
                  <a:gd name="T25" fmla="*/ 1509 h 9"/>
                  <a:gd name="T26" fmla="*/ 4633 w 29"/>
                  <a:gd name="T27" fmla="*/ 1509 h 9"/>
                  <a:gd name="T28" fmla="*/ 3979 w 29"/>
                  <a:gd name="T29" fmla="*/ 1509 h 9"/>
                  <a:gd name="T30" fmla="*/ 2331 w 29"/>
                  <a:gd name="T31" fmla="*/ 843 h 9"/>
                  <a:gd name="T32" fmla="*/ 568 w 29"/>
                  <a:gd name="T33" fmla="*/ 1114 h 9"/>
                  <a:gd name="T34" fmla="*/ 0 w 29"/>
                  <a:gd name="T35" fmla="*/ 1780 h 9"/>
                  <a:gd name="T36" fmla="*/ 568 w 29"/>
                  <a:gd name="T37" fmla="*/ 2352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9"/>
                  <a:gd name="T59" fmla="*/ 29 w 29"/>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9">
                    <a:moveTo>
                      <a:pt x="2" y="8"/>
                    </a:moveTo>
                    <a:cubicBezTo>
                      <a:pt x="2" y="7"/>
                      <a:pt x="4" y="8"/>
                      <a:pt x="5" y="8"/>
                    </a:cubicBezTo>
                    <a:cubicBezTo>
                      <a:pt x="6" y="8"/>
                      <a:pt x="8" y="8"/>
                      <a:pt x="9" y="8"/>
                    </a:cubicBezTo>
                    <a:cubicBezTo>
                      <a:pt x="10" y="8"/>
                      <a:pt x="10" y="9"/>
                      <a:pt x="11" y="9"/>
                    </a:cubicBezTo>
                    <a:cubicBezTo>
                      <a:pt x="12" y="8"/>
                      <a:pt x="14" y="9"/>
                      <a:pt x="14" y="7"/>
                    </a:cubicBezTo>
                    <a:cubicBezTo>
                      <a:pt x="17" y="8"/>
                      <a:pt x="18" y="8"/>
                      <a:pt x="20" y="7"/>
                    </a:cubicBezTo>
                    <a:cubicBezTo>
                      <a:pt x="22" y="6"/>
                      <a:pt x="28" y="7"/>
                      <a:pt x="27" y="4"/>
                    </a:cubicBezTo>
                    <a:cubicBezTo>
                      <a:pt x="28" y="4"/>
                      <a:pt x="28" y="3"/>
                      <a:pt x="29" y="3"/>
                    </a:cubicBezTo>
                    <a:cubicBezTo>
                      <a:pt x="29" y="2"/>
                      <a:pt x="27" y="0"/>
                      <a:pt x="27" y="2"/>
                    </a:cubicBezTo>
                    <a:cubicBezTo>
                      <a:pt x="27" y="2"/>
                      <a:pt x="28" y="2"/>
                      <a:pt x="28" y="2"/>
                    </a:cubicBezTo>
                    <a:cubicBezTo>
                      <a:pt x="27" y="3"/>
                      <a:pt x="25" y="3"/>
                      <a:pt x="24" y="5"/>
                    </a:cubicBezTo>
                    <a:cubicBezTo>
                      <a:pt x="23" y="7"/>
                      <a:pt x="21" y="6"/>
                      <a:pt x="20" y="5"/>
                    </a:cubicBezTo>
                    <a:cubicBezTo>
                      <a:pt x="19" y="4"/>
                      <a:pt x="18" y="5"/>
                      <a:pt x="17" y="5"/>
                    </a:cubicBezTo>
                    <a:cubicBezTo>
                      <a:pt x="16" y="5"/>
                      <a:pt x="16" y="5"/>
                      <a:pt x="16" y="5"/>
                    </a:cubicBezTo>
                    <a:cubicBezTo>
                      <a:pt x="15" y="6"/>
                      <a:pt x="14" y="5"/>
                      <a:pt x="14" y="5"/>
                    </a:cubicBezTo>
                    <a:cubicBezTo>
                      <a:pt x="12" y="4"/>
                      <a:pt x="10" y="3"/>
                      <a:pt x="8" y="3"/>
                    </a:cubicBezTo>
                    <a:cubicBezTo>
                      <a:pt x="5" y="2"/>
                      <a:pt x="4" y="3"/>
                      <a:pt x="2" y="4"/>
                    </a:cubicBezTo>
                    <a:cubicBezTo>
                      <a:pt x="1" y="5"/>
                      <a:pt x="0" y="5"/>
                      <a:pt x="0" y="6"/>
                    </a:cubicBezTo>
                    <a:cubicBezTo>
                      <a:pt x="0" y="7"/>
                      <a:pt x="0" y="9"/>
                      <a:pt x="2"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6" name="Freeform 795">
                <a:extLst>
                  <a:ext uri="{FF2B5EF4-FFF2-40B4-BE49-F238E27FC236}">
                    <a16:creationId xmlns:a16="http://schemas.microsoft.com/office/drawing/2014/main" id="{79F3D1C4-1A7A-4558-B8B7-55BA37CAC1E1}"/>
                  </a:ext>
                </a:extLst>
              </p:cNvPr>
              <p:cNvSpPr>
                <a:spLocks/>
              </p:cNvSpPr>
              <p:nvPr/>
            </p:nvSpPr>
            <p:spPr bwMode="auto">
              <a:xfrm>
                <a:off x="3506" y="2746"/>
                <a:ext cx="90" cy="28"/>
              </a:xfrm>
              <a:custGeom>
                <a:avLst/>
                <a:gdLst>
                  <a:gd name="T0" fmla="*/ 568 w 29"/>
                  <a:gd name="T1" fmla="*/ 2352 h 9"/>
                  <a:gd name="T2" fmla="*/ 1493 w 29"/>
                  <a:gd name="T3" fmla="*/ 2352 h 9"/>
                  <a:gd name="T4" fmla="*/ 2601 w 29"/>
                  <a:gd name="T5" fmla="*/ 2352 h 9"/>
                  <a:gd name="T6" fmla="*/ 3169 w 29"/>
                  <a:gd name="T7" fmla="*/ 2623 h 9"/>
                  <a:gd name="T8" fmla="*/ 3979 w 29"/>
                  <a:gd name="T9" fmla="*/ 2053 h 9"/>
                  <a:gd name="T10" fmla="*/ 5741 w 29"/>
                  <a:gd name="T11" fmla="*/ 2053 h 9"/>
                  <a:gd name="T12" fmla="*/ 7802 w 29"/>
                  <a:gd name="T13" fmla="*/ 1114 h 9"/>
                  <a:gd name="T14" fmla="*/ 8342 w 29"/>
                  <a:gd name="T15" fmla="*/ 843 h 9"/>
                  <a:gd name="T16" fmla="*/ 7802 w 29"/>
                  <a:gd name="T17" fmla="*/ 572 h 9"/>
                  <a:gd name="T18" fmla="*/ 8072 w 29"/>
                  <a:gd name="T19" fmla="*/ 572 h 9"/>
                  <a:gd name="T20" fmla="*/ 6877 w 29"/>
                  <a:gd name="T21" fmla="*/ 1509 h 9"/>
                  <a:gd name="T22" fmla="*/ 5741 w 29"/>
                  <a:gd name="T23" fmla="*/ 1509 h 9"/>
                  <a:gd name="T24" fmla="*/ 4903 w 29"/>
                  <a:gd name="T25" fmla="*/ 1509 h 9"/>
                  <a:gd name="T26" fmla="*/ 4633 w 29"/>
                  <a:gd name="T27" fmla="*/ 1509 h 9"/>
                  <a:gd name="T28" fmla="*/ 3979 w 29"/>
                  <a:gd name="T29" fmla="*/ 1509 h 9"/>
                  <a:gd name="T30" fmla="*/ 2331 w 29"/>
                  <a:gd name="T31" fmla="*/ 843 h 9"/>
                  <a:gd name="T32" fmla="*/ 568 w 29"/>
                  <a:gd name="T33" fmla="*/ 1114 h 9"/>
                  <a:gd name="T34" fmla="*/ 0 w 29"/>
                  <a:gd name="T35" fmla="*/ 1780 h 9"/>
                  <a:gd name="T36" fmla="*/ 568 w 29"/>
                  <a:gd name="T37" fmla="*/ 2352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9"/>
                  <a:gd name="T59" fmla="*/ 29 w 29"/>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9">
                    <a:moveTo>
                      <a:pt x="2" y="8"/>
                    </a:moveTo>
                    <a:cubicBezTo>
                      <a:pt x="2" y="7"/>
                      <a:pt x="4" y="8"/>
                      <a:pt x="5" y="8"/>
                    </a:cubicBezTo>
                    <a:cubicBezTo>
                      <a:pt x="6" y="8"/>
                      <a:pt x="8" y="8"/>
                      <a:pt x="9" y="8"/>
                    </a:cubicBezTo>
                    <a:cubicBezTo>
                      <a:pt x="10" y="8"/>
                      <a:pt x="10" y="9"/>
                      <a:pt x="11" y="9"/>
                    </a:cubicBezTo>
                    <a:cubicBezTo>
                      <a:pt x="12" y="8"/>
                      <a:pt x="14" y="9"/>
                      <a:pt x="14" y="7"/>
                    </a:cubicBezTo>
                    <a:cubicBezTo>
                      <a:pt x="17" y="8"/>
                      <a:pt x="18" y="8"/>
                      <a:pt x="20" y="7"/>
                    </a:cubicBezTo>
                    <a:cubicBezTo>
                      <a:pt x="22" y="6"/>
                      <a:pt x="28" y="7"/>
                      <a:pt x="27" y="4"/>
                    </a:cubicBezTo>
                    <a:cubicBezTo>
                      <a:pt x="28" y="4"/>
                      <a:pt x="28" y="3"/>
                      <a:pt x="29" y="3"/>
                    </a:cubicBezTo>
                    <a:cubicBezTo>
                      <a:pt x="29" y="2"/>
                      <a:pt x="27" y="0"/>
                      <a:pt x="27" y="2"/>
                    </a:cubicBezTo>
                    <a:cubicBezTo>
                      <a:pt x="27" y="2"/>
                      <a:pt x="28" y="2"/>
                      <a:pt x="28" y="2"/>
                    </a:cubicBezTo>
                    <a:cubicBezTo>
                      <a:pt x="27" y="3"/>
                      <a:pt x="25" y="3"/>
                      <a:pt x="24" y="5"/>
                    </a:cubicBezTo>
                    <a:cubicBezTo>
                      <a:pt x="23" y="7"/>
                      <a:pt x="21" y="6"/>
                      <a:pt x="20" y="5"/>
                    </a:cubicBezTo>
                    <a:cubicBezTo>
                      <a:pt x="19" y="4"/>
                      <a:pt x="18" y="5"/>
                      <a:pt x="17" y="5"/>
                    </a:cubicBezTo>
                    <a:cubicBezTo>
                      <a:pt x="16" y="5"/>
                      <a:pt x="16" y="5"/>
                      <a:pt x="16" y="5"/>
                    </a:cubicBezTo>
                    <a:cubicBezTo>
                      <a:pt x="15" y="6"/>
                      <a:pt x="14" y="5"/>
                      <a:pt x="14" y="5"/>
                    </a:cubicBezTo>
                    <a:cubicBezTo>
                      <a:pt x="12" y="4"/>
                      <a:pt x="10" y="3"/>
                      <a:pt x="8" y="3"/>
                    </a:cubicBezTo>
                    <a:cubicBezTo>
                      <a:pt x="5" y="2"/>
                      <a:pt x="4" y="3"/>
                      <a:pt x="2" y="4"/>
                    </a:cubicBezTo>
                    <a:cubicBezTo>
                      <a:pt x="1" y="5"/>
                      <a:pt x="0" y="5"/>
                      <a:pt x="0" y="6"/>
                    </a:cubicBezTo>
                    <a:cubicBezTo>
                      <a:pt x="0" y="7"/>
                      <a:pt x="0" y="9"/>
                      <a:pt x="2"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7" name="Freeform 796">
                <a:extLst>
                  <a:ext uri="{FF2B5EF4-FFF2-40B4-BE49-F238E27FC236}">
                    <a16:creationId xmlns:a16="http://schemas.microsoft.com/office/drawing/2014/main" id="{44A436B3-FE12-4A8A-AC7D-91C9DF8AFEF0}"/>
                  </a:ext>
                </a:extLst>
              </p:cNvPr>
              <p:cNvSpPr>
                <a:spLocks/>
              </p:cNvSpPr>
              <p:nvPr/>
            </p:nvSpPr>
            <p:spPr bwMode="auto">
              <a:xfrm>
                <a:off x="3524" y="2683"/>
                <a:ext cx="7" cy="22"/>
              </a:xfrm>
              <a:custGeom>
                <a:avLst/>
                <a:gdLst>
                  <a:gd name="T0" fmla="*/ 1029 w 2"/>
                  <a:gd name="T1" fmla="*/ 0 h 7"/>
                  <a:gd name="T2" fmla="*/ 602 w 2"/>
                  <a:gd name="T3" fmla="*/ 2143 h 7"/>
                  <a:gd name="T4" fmla="*/ 1029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0"/>
                    </a:moveTo>
                    <a:cubicBezTo>
                      <a:pt x="0" y="1"/>
                      <a:pt x="1" y="6"/>
                      <a:pt x="1" y="7"/>
                    </a:cubicBezTo>
                    <a:cubicBezTo>
                      <a:pt x="2" y="5"/>
                      <a:pt x="2" y="2"/>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8" name="Freeform 797">
                <a:extLst>
                  <a:ext uri="{FF2B5EF4-FFF2-40B4-BE49-F238E27FC236}">
                    <a16:creationId xmlns:a16="http://schemas.microsoft.com/office/drawing/2014/main" id="{B01E7B76-775C-400C-A059-D1008BD56D87}"/>
                  </a:ext>
                </a:extLst>
              </p:cNvPr>
              <p:cNvSpPr>
                <a:spLocks/>
              </p:cNvSpPr>
              <p:nvPr/>
            </p:nvSpPr>
            <p:spPr bwMode="auto">
              <a:xfrm>
                <a:off x="3524" y="2683"/>
                <a:ext cx="7" cy="22"/>
              </a:xfrm>
              <a:custGeom>
                <a:avLst/>
                <a:gdLst>
                  <a:gd name="T0" fmla="*/ 1029 w 2"/>
                  <a:gd name="T1" fmla="*/ 0 h 7"/>
                  <a:gd name="T2" fmla="*/ 602 w 2"/>
                  <a:gd name="T3" fmla="*/ 2143 h 7"/>
                  <a:gd name="T4" fmla="*/ 1029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0"/>
                    </a:moveTo>
                    <a:cubicBezTo>
                      <a:pt x="0" y="1"/>
                      <a:pt x="1" y="6"/>
                      <a:pt x="1" y="7"/>
                    </a:cubicBezTo>
                    <a:cubicBezTo>
                      <a:pt x="2" y="5"/>
                      <a:pt x="2" y="2"/>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9" name="Freeform 798">
                <a:extLst>
                  <a:ext uri="{FF2B5EF4-FFF2-40B4-BE49-F238E27FC236}">
                    <a16:creationId xmlns:a16="http://schemas.microsoft.com/office/drawing/2014/main" id="{9AACD6F1-CC2A-41FD-92B2-0CEDBDB2A563}"/>
                  </a:ext>
                </a:extLst>
              </p:cNvPr>
              <p:cNvSpPr>
                <a:spLocks/>
              </p:cNvSpPr>
              <p:nvPr/>
            </p:nvSpPr>
            <p:spPr bwMode="auto">
              <a:xfrm>
                <a:off x="3531" y="2721"/>
                <a:ext cx="3" cy="3"/>
              </a:xfrm>
              <a:custGeom>
                <a:avLst/>
                <a:gdLst>
                  <a:gd name="T0" fmla="*/ 243 w 1"/>
                  <a:gd name="T1" fmla="*/ 0 h 1"/>
                  <a:gd name="T2" fmla="*/ 243 w 1"/>
                  <a:gd name="T3" fmla="*/ 243 h 1"/>
                  <a:gd name="T4" fmla="*/ 243 w 1"/>
                  <a:gd name="T5" fmla="*/ 0 h 1"/>
                  <a:gd name="T6" fmla="*/ 243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1" y="1"/>
                    </a:cubicBezTo>
                    <a:cubicBezTo>
                      <a:pt x="1" y="0"/>
                      <a:pt x="1" y="0"/>
                      <a:pt x="1"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0" name="Freeform 799">
                <a:extLst>
                  <a:ext uri="{FF2B5EF4-FFF2-40B4-BE49-F238E27FC236}">
                    <a16:creationId xmlns:a16="http://schemas.microsoft.com/office/drawing/2014/main" id="{37972309-AC6E-410D-AE04-D5F8838245E8}"/>
                  </a:ext>
                </a:extLst>
              </p:cNvPr>
              <p:cNvSpPr>
                <a:spLocks/>
              </p:cNvSpPr>
              <p:nvPr/>
            </p:nvSpPr>
            <p:spPr bwMode="auto">
              <a:xfrm>
                <a:off x="3531" y="2721"/>
                <a:ext cx="3" cy="3"/>
              </a:xfrm>
              <a:custGeom>
                <a:avLst/>
                <a:gdLst>
                  <a:gd name="T0" fmla="*/ 243 w 1"/>
                  <a:gd name="T1" fmla="*/ 0 h 1"/>
                  <a:gd name="T2" fmla="*/ 243 w 1"/>
                  <a:gd name="T3" fmla="*/ 243 h 1"/>
                  <a:gd name="T4" fmla="*/ 243 w 1"/>
                  <a:gd name="T5" fmla="*/ 0 h 1"/>
                  <a:gd name="T6" fmla="*/ 243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1" y="1"/>
                    </a:cubicBezTo>
                    <a:cubicBezTo>
                      <a:pt x="1" y="0"/>
                      <a:pt x="1" y="0"/>
                      <a:pt x="1"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1" name="Freeform 800">
                <a:extLst>
                  <a:ext uri="{FF2B5EF4-FFF2-40B4-BE49-F238E27FC236}">
                    <a16:creationId xmlns:a16="http://schemas.microsoft.com/office/drawing/2014/main" id="{062A79A3-6508-4C1F-A28E-12E2B42EA7C0}"/>
                  </a:ext>
                </a:extLst>
              </p:cNvPr>
              <p:cNvSpPr>
                <a:spLocks/>
              </p:cNvSpPr>
              <p:nvPr/>
            </p:nvSpPr>
            <p:spPr bwMode="auto">
              <a:xfrm>
                <a:off x="3537" y="2727"/>
                <a:ext cx="6" cy="1"/>
              </a:xfrm>
              <a:custGeom>
                <a:avLst/>
                <a:gdLst>
                  <a:gd name="T0" fmla="*/ 0 w 2"/>
                  <a:gd name="T1" fmla="*/ 0 h 1"/>
                  <a:gd name="T2" fmla="*/ 486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0" y="0"/>
                      <a:pt x="1" y="0"/>
                      <a:pt x="2"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2" name="Freeform 801">
                <a:extLst>
                  <a:ext uri="{FF2B5EF4-FFF2-40B4-BE49-F238E27FC236}">
                    <a16:creationId xmlns:a16="http://schemas.microsoft.com/office/drawing/2014/main" id="{D18E1549-CDD1-46B4-BA42-1FC9188B1A1F}"/>
                  </a:ext>
                </a:extLst>
              </p:cNvPr>
              <p:cNvSpPr>
                <a:spLocks/>
              </p:cNvSpPr>
              <p:nvPr/>
            </p:nvSpPr>
            <p:spPr bwMode="auto">
              <a:xfrm>
                <a:off x="3537" y="2727"/>
                <a:ext cx="6" cy="1"/>
              </a:xfrm>
              <a:custGeom>
                <a:avLst/>
                <a:gdLst>
                  <a:gd name="T0" fmla="*/ 0 w 2"/>
                  <a:gd name="T1" fmla="*/ 0 h 1"/>
                  <a:gd name="T2" fmla="*/ 486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0" y="0"/>
                      <a:pt x="1" y="0"/>
                      <a:pt x="2"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3" name="Freeform 802">
                <a:extLst>
                  <a:ext uri="{FF2B5EF4-FFF2-40B4-BE49-F238E27FC236}">
                    <a16:creationId xmlns:a16="http://schemas.microsoft.com/office/drawing/2014/main" id="{42AC3131-4DC1-42E2-8948-4659D7428470}"/>
                  </a:ext>
                </a:extLst>
              </p:cNvPr>
              <p:cNvSpPr>
                <a:spLocks/>
              </p:cNvSpPr>
              <p:nvPr/>
            </p:nvSpPr>
            <p:spPr bwMode="auto">
              <a:xfrm>
                <a:off x="3550" y="2821"/>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4" name="Freeform 803">
                <a:extLst>
                  <a:ext uri="{FF2B5EF4-FFF2-40B4-BE49-F238E27FC236}">
                    <a16:creationId xmlns:a16="http://schemas.microsoft.com/office/drawing/2014/main" id="{55B671AF-D5AD-4311-971A-5CAE79E74B71}"/>
                  </a:ext>
                </a:extLst>
              </p:cNvPr>
              <p:cNvSpPr>
                <a:spLocks/>
              </p:cNvSpPr>
              <p:nvPr/>
            </p:nvSpPr>
            <p:spPr bwMode="auto">
              <a:xfrm>
                <a:off x="3550" y="2821"/>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5" name="Freeform 804">
                <a:extLst>
                  <a:ext uri="{FF2B5EF4-FFF2-40B4-BE49-F238E27FC236}">
                    <a16:creationId xmlns:a16="http://schemas.microsoft.com/office/drawing/2014/main" id="{3AC26DF8-A56B-419E-B476-339F8F0D01D1}"/>
                  </a:ext>
                </a:extLst>
              </p:cNvPr>
              <p:cNvSpPr>
                <a:spLocks/>
              </p:cNvSpPr>
              <p:nvPr/>
            </p:nvSpPr>
            <p:spPr bwMode="auto">
              <a:xfrm>
                <a:off x="3556" y="2815"/>
                <a:ext cx="6" cy="6"/>
              </a:xfrm>
              <a:custGeom>
                <a:avLst/>
                <a:gdLst>
                  <a:gd name="T0" fmla="*/ 0 w 2"/>
                  <a:gd name="T1" fmla="*/ 243 h 2"/>
                  <a:gd name="T2" fmla="*/ 0 w 2"/>
                  <a:gd name="T3" fmla="*/ 486 h 2"/>
                  <a:gd name="T4" fmla="*/ 486 w 2"/>
                  <a:gd name="T5" fmla="*/ 243 h 2"/>
                  <a:gd name="T6" fmla="*/ 486 w 2"/>
                  <a:gd name="T7" fmla="*/ 243 h 2"/>
                  <a:gd name="T8" fmla="*/ 0 w 2"/>
                  <a:gd name="T9" fmla="*/ 243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2"/>
                    </a:cubicBezTo>
                    <a:cubicBezTo>
                      <a:pt x="0" y="2"/>
                      <a:pt x="1" y="2"/>
                      <a:pt x="2" y="1"/>
                    </a:cubicBezTo>
                    <a:cubicBezTo>
                      <a:pt x="2" y="1"/>
                      <a:pt x="2" y="1"/>
                      <a:pt x="2" y="1"/>
                    </a:cubicBezTo>
                    <a:cubicBezTo>
                      <a:pt x="1"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6" name="Freeform 805">
                <a:extLst>
                  <a:ext uri="{FF2B5EF4-FFF2-40B4-BE49-F238E27FC236}">
                    <a16:creationId xmlns:a16="http://schemas.microsoft.com/office/drawing/2014/main" id="{7E5AB5EC-A7D9-4940-8D86-0821B8A29072}"/>
                  </a:ext>
                </a:extLst>
              </p:cNvPr>
              <p:cNvSpPr>
                <a:spLocks/>
              </p:cNvSpPr>
              <p:nvPr/>
            </p:nvSpPr>
            <p:spPr bwMode="auto">
              <a:xfrm>
                <a:off x="3556" y="2815"/>
                <a:ext cx="6" cy="6"/>
              </a:xfrm>
              <a:custGeom>
                <a:avLst/>
                <a:gdLst>
                  <a:gd name="T0" fmla="*/ 0 w 2"/>
                  <a:gd name="T1" fmla="*/ 243 h 2"/>
                  <a:gd name="T2" fmla="*/ 0 w 2"/>
                  <a:gd name="T3" fmla="*/ 486 h 2"/>
                  <a:gd name="T4" fmla="*/ 486 w 2"/>
                  <a:gd name="T5" fmla="*/ 243 h 2"/>
                  <a:gd name="T6" fmla="*/ 486 w 2"/>
                  <a:gd name="T7" fmla="*/ 243 h 2"/>
                  <a:gd name="T8" fmla="*/ 0 w 2"/>
                  <a:gd name="T9" fmla="*/ 243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2"/>
                    </a:cubicBezTo>
                    <a:cubicBezTo>
                      <a:pt x="0" y="2"/>
                      <a:pt x="1" y="2"/>
                      <a:pt x="2" y="1"/>
                    </a:cubicBezTo>
                    <a:cubicBezTo>
                      <a:pt x="2" y="1"/>
                      <a:pt x="2" y="1"/>
                      <a:pt x="2" y="1"/>
                    </a:cubicBezTo>
                    <a:cubicBezTo>
                      <a:pt x="1"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7" name="Freeform 806">
                <a:extLst>
                  <a:ext uri="{FF2B5EF4-FFF2-40B4-BE49-F238E27FC236}">
                    <a16:creationId xmlns:a16="http://schemas.microsoft.com/office/drawing/2014/main" id="{B4099DE5-30A1-4AA4-8962-74A2A7023F4E}"/>
                  </a:ext>
                </a:extLst>
              </p:cNvPr>
              <p:cNvSpPr>
                <a:spLocks/>
              </p:cNvSpPr>
              <p:nvPr/>
            </p:nvSpPr>
            <p:spPr bwMode="auto">
              <a:xfrm>
                <a:off x="3565" y="2665"/>
                <a:ext cx="10" cy="12"/>
              </a:xfrm>
              <a:custGeom>
                <a:avLst/>
                <a:gdLst>
                  <a:gd name="T0" fmla="*/ 857 w 3"/>
                  <a:gd name="T1" fmla="*/ 0 h 4"/>
                  <a:gd name="T2" fmla="*/ 857 w 3"/>
                  <a:gd name="T3" fmla="*/ 729 h 4"/>
                  <a:gd name="T4" fmla="*/ 857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2" y="0"/>
                    </a:moveTo>
                    <a:cubicBezTo>
                      <a:pt x="0" y="1"/>
                      <a:pt x="2" y="4"/>
                      <a:pt x="2" y="3"/>
                    </a:cubicBezTo>
                    <a:cubicBezTo>
                      <a:pt x="3" y="3"/>
                      <a:pt x="3"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8" name="Freeform 807">
                <a:extLst>
                  <a:ext uri="{FF2B5EF4-FFF2-40B4-BE49-F238E27FC236}">
                    <a16:creationId xmlns:a16="http://schemas.microsoft.com/office/drawing/2014/main" id="{7E4CA645-288C-4DE4-B6B2-9AA5E8CA1B90}"/>
                  </a:ext>
                </a:extLst>
              </p:cNvPr>
              <p:cNvSpPr>
                <a:spLocks/>
              </p:cNvSpPr>
              <p:nvPr/>
            </p:nvSpPr>
            <p:spPr bwMode="auto">
              <a:xfrm>
                <a:off x="3565" y="2665"/>
                <a:ext cx="10" cy="12"/>
              </a:xfrm>
              <a:custGeom>
                <a:avLst/>
                <a:gdLst>
                  <a:gd name="T0" fmla="*/ 857 w 3"/>
                  <a:gd name="T1" fmla="*/ 0 h 4"/>
                  <a:gd name="T2" fmla="*/ 857 w 3"/>
                  <a:gd name="T3" fmla="*/ 729 h 4"/>
                  <a:gd name="T4" fmla="*/ 857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2" y="0"/>
                    </a:moveTo>
                    <a:cubicBezTo>
                      <a:pt x="0" y="1"/>
                      <a:pt x="2" y="4"/>
                      <a:pt x="2" y="3"/>
                    </a:cubicBezTo>
                    <a:cubicBezTo>
                      <a:pt x="3" y="3"/>
                      <a:pt x="3"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9" name="Freeform 808">
                <a:extLst>
                  <a:ext uri="{FF2B5EF4-FFF2-40B4-BE49-F238E27FC236}">
                    <a16:creationId xmlns:a16="http://schemas.microsoft.com/office/drawing/2014/main" id="{92B2BECD-7F99-4E08-9DEA-8B281505D0C6}"/>
                  </a:ext>
                </a:extLst>
              </p:cNvPr>
              <p:cNvSpPr>
                <a:spLocks/>
              </p:cNvSpPr>
              <p:nvPr/>
            </p:nvSpPr>
            <p:spPr bwMode="auto">
              <a:xfrm>
                <a:off x="3568" y="2533"/>
                <a:ext cx="7" cy="3"/>
              </a:xfrm>
              <a:custGeom>
                <a:avLst/>
                <a:gdLst>
                  <a:gd name="T0" fmla="*/ 1029 w 2"/>
                  <a:gd name="T1" fmla="*/ 0 h 1"/>
                  <a:gd name="T2" fmla="*/ 0 w 2"/>
                  <a:gd name="T3" fmla="*/ 243 h 1"/>
                  <a:gd name="T4" fmla="*/ 1029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2" y="0"/>
                      <a:pt x="0" y="0"/>
                      <a:pt x="0" y="1"/>
                    </a:cubicBezTo>
                    <a:cubicBezTo>
                      <a:pt x="1" y="1"/>
                      <a:pt x="2"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0" name="Freeform 809">
                <a:extLst>
                  <a:ext uri="{FF2B5EF4-FFF2-40B4-BE49-F238E27FC236}">
                    <a16:creationId xmlns:a16="http://schemas.microsoft.com/office/drawing/2014/main" id="{3F013B30-2BC5-4C45-B049-FC6102E106AB}"/>
                  </a:ext>
                </a:extLst>
              </p:cNvPr>
              <p:cNvSpPr>
                <a:spLocks/>
              </p:cNvSpPr>
              <p:nvPr/>
            </p:nvSpPr>
            <p:spPr bwMode="auto">
              <a:xfrm>
                <a:off x="3568" y="2533"/>
                <a:ext cx="7" cy="3"/>
              </a:xfrm>
              <a:custGeom>
                <a:avLst/>
                <a:gdLst>
                  <a:gd name="T0" fmla="*/ 1029 w 2"/>
                  <a:gd name="T1" fmla="*/ 0 h 1"/>
                  <a:gd name="T2" fmla="*/ 0 w 2"/>
                  <a:gd name="T3" fmla="*/ 243 h 1"/>
                  <a:gd name="T4" fmla="*/ 1029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2" y="0"/>
                      <a:pt x="0" y="0"/>
                      <a:pt x="0" y="1"/>
                    </a:cubicBezTo>
                    <a:cubicBezTo>
                      <a:pt x="1" y="1"/>
                      <a:pt x="2"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1" name="Freeform 810">
                <a:extLst>
                  <a:ext uri="{FF2B5EF4-FFF2-40B4-BE49-F238E27FC236}">
                    <a16:creationId xmlns:a16="http://schemas.microsoft.com/office/drawing/2014/main" id="{3BDD92D1-66F3-42BE-9577-018A0BADDA76}"/>
                  </a:ext>
                </a:extLst>
              </p:cNvPr>
              <p:cNvSpPr>
                <a:spLocks/>
              </p:cNvSpPr>
              <p:nvPr/>
            </p:nvSpPr>
            <p:spPr bwMode="auto">
              <a:xfrm>
                <a:off x="3575" y="2530"/>
                <a:ext cx="3" cy="3"/>
              </a:xfrm>
              <a:custGeom>
                <a:avLst/>
                <a:gdLst>
                  <a:gd name="T0" fmla="*/ 243 w 1"/>
                  <a:gd name="T1" fmla="*/ 243 h 1"/>
                  <a:gd name="T2" fmla="*/ 0 w 1"/>
                  <a:gd name="T3" fmla="*/ 243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0" y="0"/>
                      <a:pt x="0" y="1"/>
                    </a:cubicBezTo>
                    <a:cubicBezTo>
                      <a:pt x="0"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grpSp>
        <p:sp>
          <p:nvSpPr>
            <p:cNvPr id="8" name="Freeform 1432">
              <a:extLst>
                <a:ext uri="{FF2B5EF4-FFF2-40B4-BE49-F238E27FC236}">
                  <a16:creationId xmlns:a16="http://schemas.microsoft.com/office/drawing/2014/main" id="{2DEF42B7-E862-471D-8C38-1B08CE64749D}"/>
                </a:ext>
              </a:extLst>
            </p:cNvPr>
            <p:cNvSpPr>
              <a:spLocks/>
            </p:cNvSpPr>
            <p:nvPr/>
          </p:nvSpPr>
          <p:spPr bwMode="auto">
            <a:xfrm>
              <a:off x="12064806" y="7129379"/>
              <a:ext cx="60325" cy="30162"/>
            </a:xfrm>
            <a:custGeom>
              <a:avLst/>
              <a:gdLst>
                <a:gd name="T0" fmla="*/ 2147483646 w 12"/>
                <a:gd name="T1" fmla="*/ 2147483646 h 6"/>
                <a:gd name="T2" fmla="*/ 2147483646 w 12"/>
                <a:gd name="T3" fmla="*/ 2147483646 h 6"/>
                <a:gd name="T4" fmla="*/ 2147483646 w 12"/>
                <a:gd name="T5" fmla="*/ 2147483646 h 6"/>
                <a:gd name="T6" fmla="*/ 2147483646 w 12"/>
                <a:gd name="T7" fmla="*/ 2147483646 h 6"/>
                <a:gd name="T8" fmla="*/ 2147483646 w 12"/>
                <a:gd name="T9" fmla="*/ 2147483646 h 6"/>
                <a:gd name="T10" fmla="*/ 2147483646 w 12"/>
                <a:gd name="T11" fmla="*/ 2147483646 h 6"/>
                <a:gd name="T12" fmla="*/ 2147483646 w 12"/>
                <a:gd name="T13" fmla="*/ 214748364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4" y="5"/>
                  </a:moveTo>
                  <a:cubicBezTo>
                    <a:pt x="6" y="5"/>
                    <a:pt x="7" y="5"/>
                    <a:pt x="8" y="5"/>
                  </a:cubicBezTo>
                  <a:cubicBezTo>
                    <a:pt x="9" y="6"/>
                    <a:pt x="11" y="6"/>
                    <a:pt x="12" y="5"/>
                  </a:cubicBezTo>
                  <a:cubicBezTo>
                    <a:pt x="12" y="4"/>
                    <a:pt x="9" y="2"/>
                    <a:pt x="8" y="1"/>
                  </a:cubicBezTo>
                  <a:cubicBezTo>
                    <a:pt x="6" y="1"/>
                    <a:pt x="4" y="2"/>
                    <a:pt x="3" y="1"/>
                  </a:cubicBezTo>
                  <a:cubicBezTo>
                    <a:pt x="3" y="0"/>
                    <a:pt x="2" y="0"/>
                    <a:pt x="1" y="1"/>
                  </a:cubicBezTo>
                  <a:cubicBezTo>
                    <a:pt x="0" y="2"/>
                    <a:pt x="3" y="5"/>
                    <a:pt x="4" y="5"/>
                  </a:cubicBezTo>
                </a:path>
              </a:pathLst>
            </a:custGeom>
            <a:solidFill>
              <a:srgbClr val="B3B3B3"/>
            </a:solidFill>
            <a:ln w="0">
              <a:solidFill>
                <a:srgbClr val="FFFFFF"/>
              </a:solidFill>
              <a:miter lim="800000"/>
              <a:headEnd/>
              <a:tailEnd/>
            </a:ln>
          </p:spPr>
          <p:txBody>
            <a:bodyPr/>
            <a:lstStyle/>
            <a:p>
              <a:endParaRPr lang="de-DE"/>
            </a:p>
          </p:txBody>
        </p:sp>
        <p:sp>
          <p:nvSpPr>
            <p:cNvPr id="9" name="Freeform 1433">
              <a:extLst>
                <a:ext uri="{FF2B5EF4-FFF2-40B4-BE49-F238E27FC236}">
                  <a16:creationId xmlns:a16="http://schemas.microsoft.com/office/drawing/2014/main" id="{F4EA1025-12A3-4770-B7A7-F5067B202579}"/>
                </a:ext>
              </a:extLst>
            </p:cNvPr>
            <p:cNvSpPr>
              <a:spLocks/>
            </p:cNvSpPr>
            <p:nvPr/>
          </p:nvSpPr>
          <p:spPr bwMode="auto">
            <a:xfrm>
              <a:off x="12064806" y="7129379"/>
              <a:ext cx="60325" cy="30162"/>
            </a:xfrm>
            <a:custGeom>
              <a:avLst/>
              <a:gdLst>
                <a:gd name="T0" fmla="*/ 2147483646 w 12"/>
                <a:gd name="T1" fmla="*/ 2147483646 h 6"/>
                <a:gd name="T2" fmla="*/ 2147483646 w 12"/>
                <a:gd name="T3" fmla="*/ 2147483646 h 6"/>
                <a:gd name="T4" fmla="*/ 2147483646 w 12"/>
                <a:gd name="T5" fmla="*/ 2147483646 h 6"/>
                <a:gd name="T6" fmla="*/ 2147483646 w 12"/>
                <a:gd name="T7" fmla="*/ 2147483646 h 6"/>
                <a:gd name="T8" fmla="*/ 2147483646 w 12"/>
                <a:gd name="T9" fmla="*/ 2147483646 h 6"/>
                <a:gd name="T10" fmla="*/ 2147483646 w 12"/>
                <a:gd name="T11" fmla="*/ 2147483646 h 6"/>
                <a:gd name="T12" fmla="*/ 2147483646 w 12"/>
                <a:gd name="T13" fmla="*/ 214748364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4" y="5"/>
                  </a:moveTo>
                  <a:cubicBezTo>
                    <a:pt x="6" y="5"/>
                    <a:pt x="7" y="5"/>
                    <a:pt x="8" y="5"/>
                  </a:cubicBezTo>
                  <a:cubicBezTo>
                    <a:pt x="9" y="6"/>
                    <a:pt x="11" y="6"/>
                    <a:pt x="12" y="5"/>
                  </a:cubicBezTo>
                  <a:cubicBezTo>
                    <a:pt x="12" y="4"/>
                    <a:pt x="9" y="2"/>
                    <a:pt x="8" y="1"/>
                  </a:cubicBezTo>
                  <a:cubicBezTo>
                    <a:pt x="6" y="1"/>
                    <a:pt x="4" y="2"/>
                    <a:pt x="3" y="1"/>
                  </a:cubicBezTo>
                  <a:cubicBezTo>
                    <a:pt x="3" y="0"/>
                    <a:pt x="2" y="0"/>
                    <a:pt x="1" y="1"/>
                  </a:cubicBezTo>
                  <a:cubicBezTo>
                    <a:pt x="0" y="2"/>
                    <a:pt x="3" y="5"/>
                    <a:pt x="4" y="5"/>
                  </a:cubicBezTo>
                </a:path>
              </a:pathLst>
            </a:cu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0" name="Freeform 1434">
              <a:extLst>
                <a:ext uri="{FF2B5EF4-FFF2-40B4-BE49-F238E27FC236}">
                  <a16:creationId xmlns:a16="http://schemas.microsoft.com/office/drawing/2014/main" id="{A257EE02-CA1B-460A-9562-F5F586A8F15D}"/>
                </a:ext>
              </a:extLst>
            </p:cNvPr>
            <p:cNvSpPr>
              <a:spLocks/>
            </p:cNvSpPr>
            <p:nvPr/>
          </p:nvSpPr>
          <p:spPr bwMode="auto">
            <a:xfrm>
              <a:off x="12120368" y="7084929"/>
              <a:ext cx="28575" cy="60325"/>
            </a:xfrm>
            <a:custGeom>
              <a:avLst/>
              <a:gdLst>
                <a:gd name="T0" fmla="*/ 2147483646 w 6"/>
                <a:gd name="T1" fmla="*/ 2147483646 h 12"/>
                <a:gd name="T2" fmla="*/ 2147483646 w 6"/>
                <a:gd name="T3" fmla="*/ 2147483646 h 12"/>
                <a:gd name="T4" fmla="*/ 2147483646 w 6"/>
                <a:gd name="T5" fmla="*/ 2147483646 h 12"/>
                <a:gd name="T6" fmla="*/ 2147483646 w 6"/>
                <a:gd name="T7" fmla="*/ 2147483646 h 12"/>
                <a:gd name="T8" fmla="*/ 2147483646 w 6"/>
                <a:gd name="T9" fmla="*/ 2147483646 h 12"/>
                <a:gd name="T10" fmla="*/ 2147483646 w 6"/>
                <a:gd name="T11" fmla="*/ 2147483646 h 12"/>
                <a:gd name="T12" fmla="*/ 0 w 6"/>
                <a:gd name="T13" fmla="*/ 2147483646 h 12"/>
                <a:gd name="T14" fmla="*/ 2147483646 w 6"/>
                <a:gd name="T15" fmla="*/ 2147483646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2" y="8"/>
                  </a:moveTo>
                  <a:cubicBezTo>
                    <a:pt x="4" y="9"/>
                    <a:pt x="4" y="11"/>
                    <a:pt x="6" y="12"/>
                  </a:cubicBezTo>
                  <a:cubicBezTo>
                    <a:pt x="6" y="11"/>
                    <a:pt x="5" y="8"/>
                    <a:pt x="5" y="7"/>
                  </a:cubicBezTo>
                  <a:cubicBezTo>
                    <a:pt x="5" y="6"/>
                    <a:pt x="4" y="5"/>
                    <a:pt x="3" y="5"/>
                  </a:cubicBezTo>
                  <a:cubicBezTo>
                    <a:pt x="2" y="4"/>
                    <a:pt x="4" y="4"/>
                    <a:pt x="3" y="3"/>
                  </a:cubicBezTo>
                  <a:cubicBezTo>
                    <a:pt x="3" y="2"/>
                    <a:pt x="3" y="1"/>
                    <a:pt x="2" y="1"/>
                  </a:cubicBezTo>
                  <a:cubicBezTo>
                    <a:pt x="2" y="0"/>
                    <a:pt x="0" y="0"/>
                    <a:pt x="0" y="1"/>
                  </a:cubicBezTo>
                  <a:cubicBezTo>
                    <a:pt x="1" y="3"/>
                    <a:pt x="1" y="6"/>
                    <a:pt x="2" y="8"/>
                  </a:cubicBezTo>
                </a:path>
              </a:pathLst>
            </a:custGeom>
            <a:solidFill>
              <a:srgbClr val="B3B3B3"/>
            </a:solidFill>
            <a:ln w="0">
              <a:solidFill>
                <a:srgbClr val="FFFFFF"/>
              </a:solidFill>
              <a:miter lim="800000"/>
              <a:headEnd/>
              <a:tailEnd/>
            </a:ln>
          </p:spPr>
          <p:txBody>
            <a:bodyPr/>
            <a:lstStyle/>
            <a:p>
              <a:endParaRPr lang="de-DE"/>
            </a:p>
          </p:txBody>
        </p:sp>
        <p:sp>
          <p:nvSpPr>
            <p:cNvPr id="11" name="Freeform 1435">
              <a:extLst>
                <a:ext uri="{FF2B5EF4-FFF2-40B4-BE49-F238E27FC236}">
                  <a16:creationId xmlns:a16="http://schemas.microsoft.com/office/drawing/2014/main" id="{4E062929-E63D-499B-A83B-A3741AA975FB}"/>
                </a:ext>
              </a:extLst>
            </p:cNvPr>
            <p:cNvSpPr>
              <a:spLocks/>
            </p:cNvSpPr>
            <p:nvPr/>
          </p:nvSpPr>
          <p:spPr bwMode="auto">
            <a:xfrm>
              <a:off x="12120368" y="7084929"/>
              <a:ext cx="28575" cy="60325"/>
            </a:xfrm>
            <a:custGeom>
              <a:avLst/>
              <a:gdLst>
                <a:gd name="T0" fmla="*/ 2147483646 w 6"/>
                <a:gd name="T1" fmla="*/ 2147483646 h 12"/>
                <a:gd name="T2" fmla="*/ 2147483646 w 6"/>
                <a:gd name="T3" fmla="*/ 2147483646 h 12"/>
                <a:gd name="T4" fmla="*/ 2147483646 w 6"/>
                <a:gd name="T5" fmla="*/ 2147483646 h 12"/>
                <a:gd name="T6" fmla="*/ 2147483646 w 6"/>
                <a:gd name="T7" fmla="*/ 2147483646 h 12"/>
                <a:gd name="T8" fmla="*/ 2147483646 w 6"/>
                <a:gd name="T9" fmla="*/ 2147483646 h 12"/>
                <a:gd name="T10" fmla="*/ 2147483646 w 6"/>
                <a:gd name="T11" fmla="*/ 2147483646 h 12"/>
                <a:gd name="T12" fmla="*/ 0 w 6"/>
                <a:gd name="T13" fmla="*/ 2147483646 h 12"/>
                <a:gd name="T14" fmla="*/ 2147483646 w 6"/>
                <a:gd name="T15" fmla="*/ 2147483646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2" y="8"/>
                  </a:moveTo>
                  <a:cubicBezTo>
                    <a:pt x="4" y="9"/>
                    <a:pt x="4" y="11"/>
                    <a:pt x="6" y="12"/>
                  </a:cubicBezTo>
                  <a:cubicBezTo>
                    <a:pt x="6" y="11"/>
                    <a:pt x="5" y="8"/>
                    <a:pt x="5" y="7"/>
                  </a:cubicBezTo>
                  <a:cubicBezTo>
                    <a:pt x="5" y="6"/>
                    <a:pt x="4" y="5"/>
                    <a:pt x="3" y="5"/>
                  </a:cubicBezTo>
                  <a:cubicBezTo>
                    <a:pt x="2" y="4"/>
                    <a:pt x="4" y="4"/>
                    <a:pt x="3" y="3"/>
                  </a:cubicBezTo>
                  <a:cubicBezTo>
                    <a:pt x="3" y="2"/>
                    <a:pt x="3" y="1"/>
                    <a:pt x="2" y="1"/>
                  </a:cubicBezTo>
                  <a:cubicBezTo>
                    <a:pt x="2" y="0"/>
                    <a:pt x="0" y="0"/>
                    <a:pt x="0" y="1"/>
                  </a:cubicBezTo>
                  <a:cubicBezTo>
                    <a:pt x="1" y="3"/>
                    <a:pt x="1" y="6"/>
                    <a:pt x="2" y="8"/>
                  </a:cubicBezTo>
                </a:path>
              </a:pathLst>
            </a:cu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 name="Freeform 1436">
              <a:extLst>
                <a:ext uri="{FF2B5EF4-FFF2-40B4-BE49-F238E27FC236}">
                  <a16:creationId xmlns:a16="http://schemas.microsoft.com/office/drawing/2014/main" id="{55CF1DA1-03C4-457F-8A23-C9629B6D95A4}"/>
                </a:ext>
              </a:extLst>
            </p:cNvPr>
            <p:cNvSpPr>
              <a:spLocks/>
            </p:cNvSpPr>
            <p:nvPr/>
          </p:nvSpPr>
          <p:spPr bwMode="auto">
            <a:xfrm>
              <a:off x="12139418" y="7169066"/>
              <a:ext cx="44450" cy="30163"/>
            </a:xfrm>
            <a:custGeom>
              <a:avLst/>
              <a:gdLst>
                <a:gd name="T0" fmla="*/ 2147483646 w 9"/>
                <a:gd name="T1" fmla="*/ 2147483646 h 6"/>
                <a:gd name="T2" fmla="*/ 2147483646 w 9"/>
                <a:gd name="T3" fmla="*/ 2147483646 h 6"/>
                <a:gd name="T4" fmla="*/ 2147483646 w 9"/>
                <a:gd name="T5" fmla="*/ 2147483646 h 6"/>
                <a:gd name="T6" fmla="*/ 0 w 9"/>
                <a:gd name="T7" fmla="*/ 2147483646 h 6"/>
                <a:gd name="T8" fmla="*/ 2147483646 w 9"/>
                <a:gd name="T9" fmla="*/ 2147483646 h 6"/>
                <a:gd name="T10" fmla="*/ 2147483646 w 9"/>
                <a:gd name="T11" fmla="*/ 2147483646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5" y="5"/>
                  </a:moveTo>
                  <a:cubicBezTo>
                    <a:pt x="6" y="6"/>
                    <a:pt x="8" y="6"/>
                    <a:pt x="9" y="6"/>
                  </a:cubicBezTo>
                  <a:cubicBezTo>
                    <a:pt x="8" y="4"/>
                    <a:pt x="8" y="3"/>
                    <a:pt x="5" y="2"/>
                  </a:cubicBezTo>
                  <a:cubicBezTo>
                    <a:pt x="5" y="2"/>
                    <a:pt x="1" y="0"/>
                    <a:pt x="0" y="1"/>
                  </a:cubicBezTo>
                  <a:cubicBezTo>
                    <a:pt x="1" y="1"/>
                    <a:pt x="2" y="2"/>
                    <a:pt x="2" y="2"/>
                  </a:cubicBezTo>
                  <a:cubicBezTo>
                    <a:pt x="3" y="4"/>
                    <a:pt x="3" y="4"/>
                    <a:pt x="5" y="5"/>
                  </a:cubicBezTo>
                </a:path>
              </a:pathLst>
            </a:custGeom>
            <a:solidFill>
              <a:srgbClr val="B3B3B3"/>
            </a:solidFill>
            <a:ln w="0">
              <a:solidFill>
                <a:srgbClr val="FFFFFF"/>
              </a:solidFill>
              <a:miter lim="800000"/>
              <a:headEnd/>
              <a:tailEnd/>
            </a:ln>
          </p:spPr>
          <p:txBody>
            <a:bodyPr/>
            <a:lstStyle/>
            <a:p>
              <a:endParaRPr lang="de-DE"/>
            </a:p>
          </p:txBody>
        </p:sp>
        <p:sp>
          <p:nvSpPr>
            <p:cNvPr id="13" name="Freeform 1437">
              <a:extLst>
                <a:ext uri="{FF2B5EF4-FFF2-40B4-BE49-F238E27FC236}">
                  <a16:creationId xmlns:a16="http://schemas.microsoft.com/office/drawing/2014/main" id="{BF7AC63F-6B9B-462A-86C2-0E181A8D0B81}"/>
                </a:ext>
              </a:extLst>
            </p:cNvPr>
            <p:cNvSpPr>
              <a:spLocks/>
            </p:cNvSpPr>
            <p:nvPr/>
          </p:nvSpPr>
          <p:spPr bwMode="auto">
            <a:xfrm>
              <a:off x="12139418" y="7169066"/>
              <a:ext cx="44450" cy="30163"/>
            </a:xfrm>
            <a:custGeom>
              <a:avLst/>
              <a:gdLst>
                <a:gd name="T0" fmla="*/ 2147483646 w 9"/>
                <a:gd name="T1" fmla="*/ 2147483646 h 6"/>
                <a:gd name="T2" fmla="*/ 2147483646 w 9"/>
                <a:gd name="T3" fmla="*/ 2147483646 h 6"/>
                <a:gd name="T4" fmla="*/ 2147483646 w 9"/>
                <a:gd name="T5" fmla="*/ 2147483646 h 6"/>
                <a:gd name="T6" fmla="*/ 0 w 9"/>
                <a:gd name="T7" fmla="*/ 2147483646 h 6"/>
                <a:gd name="T8" fmla="*/ 2147483646 w 9"/>
                <a:gd name="T9" fmla="*/ 2147483646 h 6"/>
                <a:gd name="T10" fmla="*/ 2147483646 w 9"/>
                <a:gd name="T11" fmla="*/ 2147483646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5" y="5"/>
                  </a:moveTo>
                  <a:cubicBezTo>
                    <a:pt x="6" y="6"/>
                    <a:pt x="8" y="6"/>
                    <a:pt x="9" y="6"/>
                  </a:cubicBezTo>
                  <a:cubicBezTo>
                    <a:pt x="8" y="4"/>
                    <a:pt x="8" y="3"/>
                    <a:pt x="5" y="2"/>
                  </a:cubicBezTo>
                  <a:cubicBezTo>
                    <a:pt x="5" y="2"/>
                    <a:pt x="1" y="0"/>
                    <a:pt x="0" y="1"/>
                  </a:cubicBezTo>
                  <a:cubicBezTo>
                    <a:pt x="1" y="1"/>
                    <a:pt x="2" y="2"/>
                    <a:pt x="2" y="2"/>
                  </a:cubicBezTo>
                  <a:cubicBezTo>
                    <a:pt x="3" y="4"/>
                    <a:pt x="3" y="4"/>
                    <a:pt x="5" y="5"/>
                  </a:cubicBezTo>
                </a:path>
              </a:pathLst>
            </a:cu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nvGrpSpPr>
            <p:cNvPr id="14" name="Group 409">
              <a:extLst>
                <a:ext uri="{FF2B5EF4-FFF2-40B4-BE49-F238E27FC236}">
                  <a16:creationId xmlns:a16="http://schemas.microsoft.com/office/drawing/2014/main" id="{EFC2E3DF-196B-402B-9E10-DB05FA3D4A70}"/>
                </a:ext>
              </a:extLst>
            </p:cNvPr>
            <p:cNvGrpSpPr>
              <a:grpSpLocks/>
            </p:cNvGrpSpPr>
            <p:nvPr/>
          </p:nvGrpSpPr>
          <p:grpSpPr bwMode="auto">
            <a:xfrm>
              <a:off x="9793952" y="6347162"/>
              <a:ext cx="3997478" cy="1533527"/>
              <a:chOff x="2955" y="2202"/>
              <a:chExt cx="2518" cy="966"/>
            </a:xfrm>
            <a:solidFill>
              <a:srgbClr val="E6E6E6"/>
            </a:solidFill>
          </p:grpSpPr>
          <p:sp>
            <p:nvSpPr>
              <p:cNvPr id="842" name="Freeform 209">
                <a:extLst>
                  <a:ext uri="{FF2B5EF4-FFF2-40B4-BE49-F238E27FC236}">
                    <a16:creationId xmlns:a16="http://schemas.microsoft.com/office/drawing/2014/main" id="{85D8299A-81F7-402B-9437-D74A13EBC0D7}"/>
                  </a:ext>
                </a:extLst>
              </p:cNvPr>
              <p:cNvSpPr>
                <a:spLocks/>
              </p:cNvSpPr>
              <p:nvPr/>
            </p:nvSpPr>
            <p:spPr bwMode="auto">
              <a:xfrm>
                <a:off x="3722" y="2539"/>
                <a:ext cx="6" cy="4"/>
              </a:xfrm>
              <a:custGeom>
                <a:avLst/>
                <a:gdLst>
                  <a:gd name="T0" fmla="*/ 243 w 2"/>
                  <a:gd name="T1" fmla="*/ 0 h 1"/>
                  <a:gd name="T2" fmla="*/ 486 w 2"/>
                  <a:gd name="T3" fmla="*/ 1024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1" y="1"/>
                      <a:pt x="2" y="1"/>
                    </a:cubicBezTo>
                    <a:cubicBezTo>
                      <a:pt x="2" y="1"/>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3" name="Freeform 210">
                <a:extLst>
                  <a:ext uri="{FF2B5EF4-FFF2-40B4-BE49-F238E27FC236}">
                    <a16:creationId xmlns:a16="http://schemas.microsoft.com/office/drawing/2014/main" id="{E7180172-F119-4E95-AED1-6DEE2D25561B}"/>
                  </a:ext>
                </a:extLst>
              </p:cNvPr>
              <p:cNvSpPr>
                <a:spLocks/>
              </p:cNvSpPr>
              <p:nvPr/>
            </p:nvSpPr>
            <p:spPr bwMode="auto">
              <a:xfrm>
                <a:off x="3728" y="2752"/>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4" name="Freeform 211">
                <a:extLst>
                  <a:ext uri="{FF2B5EF4-FFF2-40B4-BE49-F238E27FC236}">
                    <a16:creationId xmlns:a16="http://schemas.microsoft.com/office/drawing/2014/main" id="{446AADA2-7069-42DF-A0E3-2DBF7C8498E4}"/>
                  </a:ext>
                </a:extLst>
              </p:cNvPr>
              <p:cNvSpPr>
                <a:spLocks/>
              </p:cNvSpPr>
              <p:nvPr/>
            </p:nvSpPr>
            <p:spPr bwMode="auto">
              <a:xfrm>
                <a:off x="3728" y="2752"/>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5" name="Freeform 212">
                <a:extLst>
                  <a:ext uri="{FF2B5EF4-FFF2-40B4-BE49-F238E27FC236}">
                    <a16:creationId xmlns:a16="http://schemas.microsoft.com/office/drawing/2014/main" id="{63CAE164-9C6E-4F04-B2B0-7D5CE1932A8C}"/>
                  </a:ext>
                </a:extLst>
              </p:cNvPr>
              <p:cNvSpPr>
                <a:spLocks/>
              </p:cNvSpPr>
              <p:nvPr/>
            </p:nvSpPr>
            <p:spPr bwMode="auto">
              <a:xfrm>
                <a:off x="3725" y="2530"/>
                <a:ext cx="25" cy="16"/>
              </a:xfrm>
              <a:custGeom>
                <a:avLst/>
                <a:gdLst>
                  <a:gd name="T0" fmla="*/ 859 w 8"/>
                  <a:gd name="T1" fmla="*/ 0 h 5"/>
                  <a:gd name="T2" fmla="*/ 575 w 8"/>
                  <a:gd name="T3" fmla="*/ 326 h 5"/>
                  <a:gd name="T4" fmla="*/ 275 w 8"/>
                  <a:gd name="T5" fmla="*/ 0 h 5"/>
                  <a:gd name="T6" fmla="*/ 575 w 8"/>
                  <a:gd name="T7" fmla="*/ 1043 h 5"/>
                  <a:gd name="T8" fmla="*/ 575 w 8"/>
                  <a:gd name="T9" fmla="*/ 1373 h 5"/>
                  <a:gd name="T10" fmla="*/ 1250 w 8"/>
                  <a:gd name="T11" fmla="*/ 1670 h 5"/>
                  <a:gd name="T12" fmla="*/ 1525 w 8"/>
                  <a:gd name="T13" fmla="*/ 1043 h 5"/>
                  <a:gd name="T14" fmla="*/ 1250 w 8"/>
                  <a:gd name="T15" fmla="*/ 624 h 5"/>
                  <a:gd name="T16" fmla="*/ 859 w 8"/>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3" y="0"/>
                    </a:moveTo>
                    <a:cubicBezTo>
                      <a:pt x="3" y="0"/>
                      <a:pt x="2" y="0"/>
                      <a:pt x="2" y="1"/>
                    </a:cubicBezTo>
                    <a:cubicBezTo>
                      <a:pt x="2" y="1"/>
                      <a:pt x="1" y="0"/>
                      <a:pt x="1" y="0"/>
                    </a:cubicBezTo>
                    <a:cubicBezTo>
                      <a:pt x="0" y="2"/>
                      <a:pt x="2" y="1"/>
                      <a:pt x="2" y="3"/>
                    </a:cubicBezTo>
                    <a:cubicBezTo>
                      <a:pt x="2" y="3"/>
                      <a:pt x="1" y="5"/>
                      <a:pt x="2" y="4"/>
                    </a:cubicBezTo>
                    <a:cubicBezTo>
                      <a:pt x="3" y="4"/>
                      <a:pt x="4" y="4"/>
                      <a:pt x="4" y="5"/>
                    </a:cubicBezTo>
                    <a:cubicBezTo>
                      <a:pt x="4" y="5"/>
                      <a:pt x="8" y="4"/>
                      <a:pt x="5" y="3"/>
                    </a:cubicBezTo>
                    <a:cubicBezTo>
                      <a:pt x="4" y="3"/>
                      <a:pt x="3" y="2"/>
                      <a:pt x="4" y="2"/>
                    </a:cubicBezTo>
                    <a:cubicBezTo>
                      <a:pt x="4" y="1"/>
                      <a:pt x="3" y="0"/>
                      <a:pt x="3"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6" name="Freeform 213">
                <a:extLst>
                  <a:ext uri="{FF2B5EF4-FFF2-40B4-BE49-F238E27FC236}">
                    <a16:creationId xmlns:a16="http://schemas.microsoft.com/office/drawing/2014/main" id="{44519710-D43A-413C-AC4E-16EBACA47B4B}"/>
                  </a:ext>
                </a:extLst>
              </p:cNvPr>
              <p:cNvSpPr>
                <a:spLocks/>
              </p:cNvSpPr>
              <p:nvPr/>
            </p:nvSpPr>
            <p:spPr bwMode="auto">
              <a:xfrm>
                <a:off x="3725" y="2530"/>
                <a:ext cx="25" cy="16"/>
              </a:xfrm>
              <a:custGeom>
                <a:avLst/>
                <a:gdLst>
                  <a:gd name="T0" fmla="*/ 859 w 8"/>
                  <a:gd name="T1" fmla="*/ 0 h 5"/>
                  <a:gd name="T2" fmla="*/ 575 w 8"/>
                  <a:gd name="T3" fmla="*/ 326 h 5"/>
                  <a:gd name="T4" fmla="*/ 275 w 8"/>
                  <a:gd name="T5" fmla="*/ 0 h 5"/>
                  <a:gd name="T6" fmla="*/ 575 w 8"/>
                  <a:gd name="T7" fmla="*/ 1043 h 5"/>
                  <a:gd name="T8" fmla="*/ 575 w 8"/>
                  <a:gd name="T9" fmla="*/ 1373 h 5"/>
                  <a:gd name="T10" fmla="*/ 1250 w 8"/>
                  <a:gd name="T11" fmla="*/ 1670 h 5"/>
                  <a:gd name="T12" fmla="*/ 1525 w 8"/>
                  <a:gd name="T13" fmla="*/ 1043 h 5"/>
                  <a:gd name="T14" fmla="*/ 1250 w 8"/>
                  <a:gd name="T15" fmla="*/ 624 h 5"/>
                  <a:gd name="T16" fmla="*/ 859 w 8"/>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3" y="0"/>
                    </a:moveTo>
                    <a:cubicBezTo>
                      <a:pt x="3" y="0"/>
                      <a:pt x="2" y="0"/>
                      <a:pt x="2" y="1"/>
                    </a:cubicBezTo>
                    <a:cubicBezTo>
                      <a:pt x="2" y="1"/>
                      <a:pt x="1" y="0"/>
                      <a:pt x="1" y="0"/>
                    </a:cubicBezTo>
                    <a:cubicBezTo>
                      <a:pt x="0" y="2"/>
                      <a:pt x="2" y="1"/>
                      <a:pt x="2" y="3"/>
                    </a:cubicBezTo>
                    <a:cubicBezTo>
                      <a:pt x="2" y="3"/>
                      <a:pt x="1" y="5"/>
                      <a:pt x="2" y="4"/>
                    </a:cubicBezTo>
                    <a:cubicBezTo>
                      <a:pt x="3" y="4"/>
                      <a:pt x="4" y="4"/>
                      <a:pt x="4" y="5"/>
                    </a:cubicBezTo>
                    <a:cubicBezTo>
                      <a:pt x="4" y="5"/>
                      <a:pt x="8" y="4"/>
                      <a:pt x="5" y="3"/>
                    </a:cubicBezTo>
                    <a:cubicBezTo>
                      <a:pt x="4" y="3"/>
                      <a:pt x="3" y="2"/>
                      <a:pt x="4" y="2"/>
                    </a:cubicBezTo>
                    <a:cubicBezTo>
                      <a:pt x="4" y="1"/>
                      <a:pt x="3" y="0"/>
                      <a:pt x="3"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7" name="Freeform 214">
                <a:extLst>
                  <a:ext uri="{FF2B5EF4-FFF2-40B4-BE49-F238E27FC236}">
                    <a16:creationId xmlns:a16="http://schemas.microsoft.com/office/drawing/2014/main" id="{4E1E125D-97B2-4884-A9D9-590DC3FFD5A8}"/>
                  </a:ext>
                </a:extLst>
              </p:cNvPr>
              <p:cNvSpPr>
                <a:spLocks/>
              </p:cNvSpPr>
              <p:nvPr/>
            </p:nvSpPr>
            <p:spPr bwMode="auto">
              <a:xfrm>
                <a:off x="3728" y="2558"/>
                <a:ext cx="28" cy="13"/>
              </a:xfrm>
              <a:custGeom>
                <a:avLst/>
                <a:gdLst>
                  <a:gd name="T0" fmla="*/ 271 w 9"/>
                  <a:gd name="T1" fmla="*/ 348 h 4"/>
                  <a:gd name="T2" fmla="*/ 572 w 9"/>
                  <a:gd name="T3" fmla="*/ 1446 h 4"/>
                  <a:gd name="T4" fmla="*/ 1114 w 9"/>
                  <a:gd name="T5" fmla="*/ 1099 h 4"/>
                  <a:gd name="T6" fmla="*/ 1780 w 9"/>
                  <a:gd name="T7" fmla="*/ 1099 h 4"/>
                  <a:gd name="T8" fmla="*/ 1509 w 9"/>
                  <a:gd name="T9" fmla="*/ 348 h 4"/>
                  <a:gd name="T10" fmla="*/ 271 w 9"/>
                  <a:gd name="T11" fmla="*/ 348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1" y="1"/>
                    </a:moveTo>
                    <a:cubicBezTo>
                      <a:pt x="0" y="2"/>
                      <a:pt x="0" y="3"/>
                      <a:pt x="2" y="4"/>
                    </a:cubicBezTo>
                    <a:cubicBezTo>
                      <a:pt x="3" y="4"/>
                      <a:pt x="3" y="3"/>
                      <a:pt x="4" y="3"/>
                    </a:cubicBezTo>
                    <a:cubicBezTo>
                      <a:pt x="5" y="3"/>
                      <a:pt x="5" y="3"/>
                      <a:pt x="6" y="3"/>
                    </a:cubicBezTo>
                    <a:cubicBezTo>
                      <a:pt x="9" y="4"/>
                      <a:pt x="6" y="2"/>
                      <a:pt x="5" y="1"/>
                    </a:cubicBezTo>
                    <a:cubicBezTo>
                      <a:pt x="4" y="1"/>
                      <a:pt x="3"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8" name="Freeform 215">
                <a:extLst>
                  <a:ext uri="{FF2B5EF4-FFF2-40B4-BE49-F238E27FC236}">
                    <a16:creationId xmlns:a16="http://schemas.microsoft.com/office/drawing/2014/main" id="{EC29F340-DBB4-4E99-B811-D115DF6F87D6}"/>
                  </a:ext>
                </a:extLst>
              </p:cNvPr>
              <p:cNvSpPr>
                <a:spLocks/>
              </p:cNvSpPr>
              <p:nvPr/>
            </p:nvSpPr>
            <p:spPr bwMode="auto">
              <a:xfrm>
                <a:off x="3728" y="2558"/>
                <a:ext cx="28" cy="13"/>
              </a:xfrm>
              <a:custGeom>
                <a:avLst/>
                <a:gdLst>
                  <a:gd name="T0" fmla="*/ 271 w 9"/>
                  <a:gd name="T1" fmla="*/ 348 h 4"/>
                  <a:gd name="T2" fmla="*/ 572 w 9"/>
                  <a:gd name="T3" fmla="*/ 1446 h 4"/>
                  <a:gd name="T4" fmla="*/ 1114 w 9"/>
                  <a:gd name="T5" fmla="*/ 1099 h 4"/>
                  <a:gd name="T6" fmla="*/ 1780 w 9"/>
                  <a:gd name="T7" fmla="*/ 1099 h 4"/>
                  <a:gd name="T8" fmla="*/ 1509 w 9"/>
                  <a:gd name="T9" fmla="*/ 348 h 4"/>
                  <a:gd name="T10" fmla="*/ 271 w 9"/>
                  <a:gd name="T11" fmla="*/ 348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1" y="1"/>
                    </a:moveTo>
                    <a:cubicBezTo>
                      <a:pt x="0" y="2"/>
                      <a:pt x="0" y="3"/>
                      <a:pt x="2" y="4"/>
                    </a:cubicBezTo>
                    <a:cubicBezTo>
                      <a:pt x="3" y="4"/>
                      <a:pt x="3" y="3"/>
                      <a:pt x="4" y="3"/>
                    </a:cubicBezTo>
                    <a:cubicBezTo>
                      <a:pt x="5" y="3"/>
                      <a:pt x="5" y="3"/>
                      <a:pt x="6" y="3"/>
                    </a:cubicBezTo>
                    <a:cubicBezTo>
                      <a:pt x="9" y="4"/>
                      <a:pt x="6" y="2"/>
                      <a:pt x="5" y="1"/>
                    </a:cubicBezTo>
                    <a:cubicBezTo>
                      <a:pt x="4" y="1"/>
                      <a:pt x="3"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9" name="Freeform 216">
                <a:extLst>
                  <a:ext uri="{FF2B5EF4-FFF2-40B4-BE49-F238E27FC236}">
                    <a16:creationId xmlns:a16="http://schemas.microsoft.com/office/drawing/2014/main" id="{238D8A92-35A4-4B4F-B8CF-53F05230D2C0}"/>
                  </a:ext>
                </a:extLst>
              </p:cNvPr>
              <p:cNvSpPr>
                <a:spLocks/>
              </p:cNvSpPr>
              <p:nvPr/>
            </p:nvSpPr>
            <p:spPr bwMode="auto">
              <a:xfrm>
                <a:off x="3731" y="2749"/>
                <a:ext cx="9" cy="6"/>
              </a:xfrm>
              <a:custGeom>
                <a:avLst/>
                <a:gdLst>
                  <a:gd name="T0" fmla="*/ 0 w 3"/>
                  <a:gd name="T1" fmla="*/ 0 h 2"/>
                  <a:gd name="T2" fmla="*/ 729 w 3"/>
                  <a:gd name="T3" fmla="*/ 0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cubicBezTo>
                      <a:pt x="0" y="1"/>
                      <a:pt x="3" y="2"/>
                      <a:pt x="3" y="0"/>
                    </a:cubicBezTo>
                    <a:cubicBezTo>
                      <a:pt x="2"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0" name="Freeform 217">
                <a:extLst>
                  <a:ext uri="{FF2B5EF4-FFF2-40B4-BE49-F238E27FC236}">
                    <a16:creationId xmlns:a16="http://schemas.microsoft.com/office/drawing/2014/main" id="{22FBFFA5-1863-4052-8B27-A08CE41DF084}"/>
                  </a:ext>
                </a:extLst>
              </p:cNvPr>
              <p:cNvSpPr>
                <a:spLocks/>
              </p:cNvSpPr>
              <p:nvPr/>
            </p:nvSpPr>
            <p:spPr bwMode="auto">
              <a:xfrm>
                <a:off x="3731" y="2749"/>
                <a:ext cx="9" cy="6"/>
              </a:xfrm>
              <a:custGeom>
                <a:avLst/>
                <a:gdLst>
                  <a:gd name="T0" fmla="*/ 0 w 3"/>
                  <a:gd name="T1" fmla="*/ 0 h 2"/>
                  <a:gd name="T2" fmla="*/ 729 w 3"/>
                  <a:gd name="T3" fmla="*/ 0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cubicBezTo>
                      <a:pt x="0" y="1"/>
                      <a:pt x="3" y="2"/>
                      <a:pt x="3" y="0"/>
                    </a:cubicBezTo>
                    <a:cubicBezTo>
                      <a:pt x="2"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1" name="Freeform 218">
                <a:extLst>
                  <a:ext uri="{FF2B5EF4-FFF2-40B4-BE49-F238E27FC236}">
                    <a16:creationId xmlns:a16="http://schemas.microsoft.com/office/drawing/2014/main" id="{CB4B6C37-A0C7-45B8-9EAA-5964CDA3A51C}"/>
                  </a:ext>
                </a:extLst>
              </p:cNvPr>
              <p:cNvSpPr>
                <a:spLocks/>
              </p:cNvSpPr>
              <p:nvPr/>
            </p:nvSpPr>
            <p:spPr bwMode="auto">
              <a:xfrm>
                <a:off x="3728" y="2458"/>
                <a:ext cx="44" cy="88"/>
              </a:xfrm>
              <a:custGeom>
                <a:avLst/>
                <a:gdLst>
                  <a:gd name="T0" fmla="*/ 871 w 14"/>
                  <a:gd name="T1" fmla="*/ 6144 h 28"/>
                  <a:gd name="T2" fmla="*/ 1273 w 14"/>
                  <a:gd name="T3" fmla="*/ 7012 h 28"/>
                  <a:gd name="T4" fmla="*/ 1867 w 14"/>
                  <a:gd name="T5" fmla="*/ 7694 h 28"/>
                  <a:gd name="T6" fmla="*/ 2737 w 14"/>
                  <a:gd name="T7" fmla="*/ 8602 h 28"/>
                  <a:gd name="T8" fmla="*/ 1549 w 14"/>
                  <a:gd name="T9" fmla="*/ 5560 h 28"/>
                  <a:gd name="T10" fmla="*/ 2143 w 14"/>
                  <a:gd name="T11" fmla="*/ 4868 h 28"/>
                  <a:gd name="T12" fmla="*/ 4287 w 14"/>
                  <a:gd name="T13" fmla="*/ 5560 h 28"/>
                  <a:gd name="T14" fmla="*/ 3416 w 14"/>
                  <a:gd name="T15" fmla="*/ 4592 h 28"/>
                  <a:gd name="T16" fmla="*/ 2737 w 14"/>
                  <a:gd name="T17" fmla="*/ 3693 h 28"/>
                  <a:gd name="T18" fmla="*/ 3693 w 14"/>
                  <a:gd name="T19" fmla="*/ 2737 h 28"/>
                  <a:gd name="T20" fmla="*/ 3693 w 14"/>
                  <a:gd name="T21" fmla="*/ 1867 h 28"/>
                  <a:gd name="T22" fmla="*/ 2143 w 14"/>
                  <a:gd name="T23" fmla="*/ 2737 h 28"/>
                  <a:gd name="T24" fmla="*/ 1867 w 14"/>
                  <a:gd name="T25" fmla="*/ 3014 h 28"/>
                  <a:gd name="T26" fmla="*/ 1549 w 14"/>
                  <a:gd name="T27" fmla="*/ 3693 h 28"/>
                  <a:gd name="T28" fmla="*/ 871 w 14"/>
                  <a:gd name="T29" fmla="*/ 3693 h 28"/>
                  <a:gd name="T30" fmla="*/ 1273 w 14"/>
                  <a:gd name="T31" fmla="*/ 3014 h 28"/>
                  <a:gd name="T32" fmla="*/ 1867 w 14"/>
                  <a:gd name="T33" fmla="*/ 1549 h 28"/>
                  <a:gd name="T34" fmla="*/ 1549 w 14"/>
                  <a:gd name="T35" fmla="*/ 871 h 28"/>
                  <a:gd name="T36" fmla="*/ 1867 w 14"/>
                  <a:gd name="T37" fmla="*/ 0 h 28"/>
                  <a:gd name="T38" fmla="*/ 594 w 14"/>
                  <a:gd name="T39" fmla="*/ 1273 h 28"/>
                  <a:gd name="T40" fmla="*/ 277 w 14"/>
                  <a:gd name="T41" fmla="*/ 3014 h 28"/>
                  <a:gd name="T42" fmla="*/ 594 w 14"/>
                  <a:gd name="T43" fmla="*/ 3693 h 28"/>
                  <a:gd name="T44" fmla="*/ 871 w 14"/>
                  <a:gd name="T45" fmla="*/ 4001 h 28"/>
                  <a:gd name="T46" fmla="*/ 594 w 14"/>
                  <a:gd name="T47" fmla="*/ 4592 h 28"/>
                  <a:gd name="T48" fmla="*/ 871 w 14"/>
                  <a:gd name="T49" fmla="*/ 5186 h 28"/>
                  <a:gd name="T50" fmla="*/ 871 w 14"/>
                  <a:gd name="T51" fmla="*/ 6144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8"/>
                  <a:gd name="T80" fmla="*/ 14 w 14"/>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8">
                    <a:moveTo>
                      <a:pt x="3" y="20"/>
                    </a:moveTo>
                    <a:cubicBezTo>
                      <a:pt x="3" y="21"/>
                      <a:pt x="3" y="22"/>
                      <a:pt x="4" y="23"/>
                    </a:cubicBezTo>
                    <a:cubicBezTo>
                      <a:pt x="4" y="23"/>
                      <a:pt x="5" y="24"/>
                      <a:pt x="6" y="25"/>
                    </a:cubicBezTo>
                    <a:cubicBezTo>
                      <a:pt x="6" y="26"/>
                      <a:pt x="8" y="28"/>
                      <a:pt x="9" y="28"/>
                    </a:cubicBezTo>
                    <a:cubicBezTo>
                      <a:pt x="6" y="25"/>
                      <a:pt x="6" y="22"/>
                      <a:pt x="5" y="18"/>
                    </a:cubicBezTo>
                    <a:cubicBezTo>
                      <a:pt x="5" y="16"/>
                      <a:pt x="5" y="15"/>
                      <a:pt x="7" y="16"/>
                    </a:cubicBezTo>
                    <a:cubicBezTo>
                      <a:pt x="9" y="17"/>
                      <a:pt x="12" y="17"/>
                      <a:pt x="14" y="18"/>
                    </a:cubicBezTo>
                    <a:cubicBezTo>
                      <a:pt x="13" y="17"/>
                      <a:pt x="13" y="16"/>
                      <a:pt x="11" y="15"/>
                    </a:cubicBezTo>
                    <a:cubicBezTo>
                      <a:pt x="10" y="14"/>
                      <a:pt x="7" y="14"/>
                      <a:pt x="9" y="12"/>
                    </a:cubicBezTo>
                    <a:cubicBezTo>
                      <a:pt x="10" y="11"/>
                      <a:pt x="12" y="11"/>
                      <a:pt x="12" y="9"/>
                    </a:cubicBezTo>
                    <a:cubicBezTo>
                      <a:pt x="13" y="8"/>
                      <a:pt x="12" y="7"/>
                      <a:pt x="12" y="6"/>
                    </a:cubicBezTo>
                    <a:cubicBezTo>
                      <a:pt x="10" y="5"/>
                      <a:pt x="8" y="7"/>
                      <a:pt x="7" y="9"/>
                    </a:cubicBezTo>
                    <a:cubicBezTo>
                      <a:pt x="9" y="9"/>
                      <a:pt x="7" y="10"/>
                      <a:pt x="6" y="10"/>
                    </a:cubicBezTo>
                    <a:cubicBezTo>
                      <a:pt x="5" y="10"/>
                      <a:pt x="6" y="12"/>
                      <a:pt x="5" y="12"/>
                    </a:cubicBezTo>
                    <a:cubicBezTo>
                      <a:pt x="4" y="13"/>
                      <a:pt x="3" y="12"/>
                      <a:pt x="3" y="12"/>
                    </a:cubicBezTo>
                    <a:cubicBezTo>
                      <a:pt x="2" y="11"/>
                      <a:pt x="3" y="10"/>
                      <a:pt x="4" y="10"/>
                    </a:cubicBezTo>
                    <a:cubicBezTo>
                      <a:pt x="6" y="9"/>
                      <a:pt x="7" y="6"/>
                      <a:pt x="6" y="5"/>
                    </a:cubicBezTo>
                    <a:cubicBezTo>
                      <a:pt x="6" y="4"/>
                      <a:pt x="4" y="4"/>
                      <a:pt x="5" y="3"/>
                    </a:cubicBezTo>
                    <a:cubicBezTo>
                      <a:pt x="5" y="2"/>
                      <a:pt x="6" y="1"/>
                      <a:pt x="6" y="0"/>
                    </a:cubicBezTo>
                    <a:cubicBezTo>
                      <a:pt x="4" y="0"/>
                      <a:pt x="3" y="3"/>
                      <a:pt x="2" y="4"/>
                    </a:cubicBezTo>
                    <a:cubicBezTo>
                      <a:pt x="2" y="6"/>
                      <a:pt x="0" y="8"/>
                      <a:pt x="1" y="10"/>
                    </a:cubicBezTo>
                    <a:cubicBezTo>
                      <a:pt x="1" y="11"/>
                      <a:pt x="1" y="11"/>
                      <a:pt x="2" y="12"/>
                    </a:cubicBezTo>
                    <a:cubicBezTo>
                      <a:pt x="2" y="12"/>
                      <a:pt x="2" y="12"/>
                      <a:pt x="3" y="13"/>
                    </a:cubicBezTo>
                    <a:cubicBezTo>
                      <a:pt x="2" y="13"/>
                      <a:pt x="2" y="14"/>
                      <a:pt x="2" y="15"/>
                    </a:cubicBezTo>
                    <a:cubicBezTo>
                      <a:pt x="2" y="16"/>
                      <a:pt x="2" y="16"/>
                      <a:pt x="3" y="17"/>
                    </a:cubicBezTo>
                    <a:cubicBezTo>
                      <a:pt x="4" y="18"/>
                      <a:pt x="3" y="19"/>
                      <a:pt x="3" y="2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2" name="Freeform 219">
                <a:extLst>
                  <a:ext uri="{FF2B5EF4-FFF2-40B4-BE49-F238E27FC236}">
                    <a16:creationId xmlns:a16="http://schemas.microsoft.com/office/drawing/2014/main" id="{19D1D57E-C9C4-4140-AAA2-672ED9FAD5AF}"/>
                  </a:ext>
                </a:extLst>
              </p:cNvPr>
              <p:cNvSpPr>
                <a:spLocks/>
              </p:cNvSpPr>
              <p:nvPr/>
            </p:nvSpPr>
            <p:spPr bwMode="auto">
              <a:xfrm>
                <a:off x="3728" y="2458"/>
                <a:ext cx="44" cy="88"/>
              </a:xfrm>
              <a:custGeom>
                <a:avLst/>
                <a:gdLst>
                  <a:gd name="T0" fmla="*/ 871 w 14"/>
                  <a:gd name="T1" fmla="*/ 6144 h 28"/>
                  <a:gd name="T2" fmla="*/ 1273 w 14"/>
                  <a:gd name="T3" fmla="*/ 7012 h 28"/>
                  <a:gd name="T4" fmla="*/ 1867 w 14"/>
                  <a:gd name="T5" fmla="*/ 7694 h 28"/>
                  <a:gd name="T6" fmla="*/ 2737 w 14"/>
                  <a:gd name="T7" fmla="*/ 8602 h 28"/>
                  <a:gd name="T8" fmla="*/ 1549 w 14"/>
                  <a:gd name="T9" fmla="*/ 5560 h 28"/>
                  <a:gd name="T10" fmla="*/ 2143 w 14"/>
                  <a:gd name="T11" fmla="*/ 4868 h 28"/>
                  <a:gd name="T12" fmla="*/ 4287 w 14"/>
                  <a:gd name="T13" fmla="*/ 5560 h 28"/>
                  <a:gd name="T14" fmla="*/ 3416 w 14"/>
                  <a:gd name="T15" fmla="*/ 4592 h 28"/>
                  <a:gd name="T16" fmla="*/ 2737 w 14"/>
                  <a:gd name="T17" fmla="*/ 3693 h 28"/>
                  <a:gd name="T18" fmla="*/ 3693 w 14"/>
                  <a:gd name="T19" fmla="*/ 2737 h 28"/>
                  <a:gd name="T20" fmla="*/ 3693 w 14"/>
                  <a:gd name="T21" fmla="*/ 1867 h 28"/>
                  <a:gd name="T22" fmla="*/ 2143 w 14"/>
                  <a:gd name="T23" fmla="*/ 2737 h 28"/>
                  <a:gd name="T24" fmla="*/ 1867 w 14"/>
                  <a:gd name="T25" fmla="*/ 3014 h 28"/>
                  <a:gd name="T26" fmla="*/ 1549 w 14"/>
                  <a:gd name="T27" fmla="*/ 3693 h 28"/>
                  <a:gd name="T28" fmla="*/ 871 w 14"/>
                  <a:gd name="T29" fmla="*/ 3693 h 28"/>
                  <a:gd name="T30" fmla="*/ 1273 w 14"/>
                  <a:gd name="T31" fmla="*/ 3014 h 28"/>
                  <a:gd name="T32" fmla="*/ 1867 w 14"/>
                  <a:gd name="T33" fmla="*/ 1549 h 28"/>
                  <a:gd name="T34" fmla="*/ 1549 w 14"/>
                  <a:gd name="T35" fmla="*/ 871 h 28"/>
                  <a:gd name="T36" fmla="*/ 1867 w 14"/>
                  <a:gd name="T37" fmla="*/ 0 h 28"/>
                  <a:gd name="T38" fmla="*/ 594 w 14"/>
                  <a:gd name="T39" fmla="*/ 1273 h 28"/>
                  <a:gd name="T40" fmla="*/ 277 w 14"/>
                  <a:gd name="T41" fmla="*/ 3014 h 28"/>
                  <a:gd name="T42" fmla="*/ 594 w 14"/>
                  <a:gd name="T43" fmla="*/ 3693 h 28"/>
                  <a:gd name="T44" fmla="*/ 871 w 14"/>
                  <a:gd name="T45" fmla="*/ 4001 h 28"/>
                  <a:gd name="T46" fmla="*/ 594 w 14"/>
                  <a:gd name="T47" fmla="*/ 4592 h 28"/>
                  <a:gd name="T48" fmla="*/ 871 w 14"/>
                  <a:gd name="T49" fmla="*/ 5186 h 28"/>
                  <a:gd name="T50" fmla="*/ 871 w 14"/>
                  <a:gd name="T51" fmla="*/ 6144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8"/>
                  <a:gd name="T80" fmla="*/ 14 w 14"/>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8">
                    <a:moveTo>
                      <a:pt x="3" y="20"/>
                    </a:moveTo>
                    <a:cubicBezTo>
                      <a:pt x="3" y="21"/>
                      <a:pt x="3" y="22"/>
                      <a:pt x="4" y="23"/>
                    </a:cubicBezTo>
                    <a:cubicBezTo>
                      <a:pt x="4" y="23"/>
                      <a:pt x="5" y="24"/>
                      <a:pt x="6" y="25"/>
                    </a:cubicBezTo>
                    <a:cubicBezTo>
                      <a:pt x="6" y="26"/>
                      <a:pt x="8" y="28"/>
                      <a:pt x="9" y="28"/>
                    </a:cubicBezTo>
                    <a:cubicBezTo>
                      <a:pt x="6" y="25"/>
                      <a:pt x="6" y="22"/>
                      <a:pt x="5" y="18"/>
                    </a:cubicBezTo>
                    <a:cubicBezTo>
                      <a:pt x="5" y="16"/>
                      <a:pt x="5" y="15"/>
                      <a:pt x="7" y="16"/>
                    </a:cubicBezTo>
                    <a:cubicBezTo>
                      <a:pt x="9" y="17"/>
                      <a:pt x="12" y="17"/>
                      <a:pt x="14" y="18"/>
                    </a:cubicBezTo>
                    <a:cubicBezTo>
                      <a:pt x="13" y="17"/>
                      <a:pt x="13" y="16"/>
                      <a:pt x="11" y="15"/>
                    </a:cubicBezTo>
                    <a:cubicBezTo>
                      <a:pt x="10" y="14"/>
                      <a:pt x="7" y="14"/>
                      <a:pt x="9" y="12"/>
                    </a:cubicBezTo>
                    <a:cubicBezTo>
                      <a:pt x="10" y="11"/>
                      <a:pt x="12" y="11"/>
                      <a:pt x="12" y="9"/>
                    </a:cubicBezTo>
                    <a:cubicBezTo>
                      <a:pt x="13" y="8"/>
                      <a:pt x="12" y="7"/>
                      <a:pt x="12" y="6"/>
                    </a:cubicBezTo>
                    <a:cubicBezTo>
                      <a:pt x="10" y="5"/>
                      <a:pt x="8" y="7"/>
                      <a:pt x="7" y="9"/>
                    </a:cubicBezTo>
                    <a:cubicBezTo>
                      <a:pt x="9" y="9"/>
                      <a:pt x="7" y="10"/>
                      <a:pt x="6" y="10"/>
                    </a:cubicBezTo>
                    <a:cubicBezTo>
                      <a:pt x="5" y="10"/>
                      <a:pt x="6" y="12"/>
                      <a:pt x="5" y="12"/>
                    </a:cubicBezTo>
                    <a:cubicBezTo>
                      <a:pt x="4" y="13"/>
                      <a:pt x="3" y="12"/>
                      <a:pt x="3" y="12"/>
                    </a:cubicBezTo>
                    <a:cubicBezTo>
                      <a:pt x="2" y="11"/>
                      <a:pt x="3" y="10"/>
                      <a:pt x="4" y="10"/>
                    </a:cubicBezTo>
                    <a:cubicBezTo>
                      <a:pt x="6" y="9"/>
                      <a:pt x="7" y="6"/>
                      <a:pt x="6" y="5"/>
                    </a:cubicBezTo>
                    <a:cubicBezTo>
                      <a:pt x="6" y="4"/>
                      <a:pt x="4" y="4"/>
                      <a:pt x="5" y="3"/>
                    </a:cubicBezTo>
                    <a:cubicBezTo>
                      <a:pt x="5" y="2"/>
                      <a:pt x="6" y="1"/>
                      <a:pt x="6" y="0"/>
                    </a:cubicBezTo>
                    <a:cubicBezTo>
                      <a:pt x="4" y="0"/>
                      <a:pt x="3" y="3"/>
                      <a:pt x="2" y="4"/>
                    </a:cubicBezTo>
                    <a:cubicBezTo>
                      <a:pt x="2" y="6"/>
                      <a:pt x="0" y="8"/>
                      <a:pt x="1" y="10"/>
                    </a:cubicBezTo>
                    <a:cubicBezTo>
                      <a:pt x="1" y="11"/>
                      <a:pt x="1" y="11"/>
                      <a:pt x="2" y="12"/>
                    </a:cubicBezTo>
                    <a:cubicBezTo>
                      <a:pt x="2" y="12"/>
                      <a:pt x="2" y="12"/>
                      <a:pt x="3" y="13"/>
                    </a:cubicBezTo>
                    <a:cubicBezTo>
                      <a:pt x="2" y="13"/>
                      <a:pt x="2" y="14"/>
                      <a:pt x="2" y="15"/>
                    </a:cubicBezTo>
                    <a:cubicBezTo>
                      <a:pt x="2" y="16"/>
                      <a:pt x="2" y="16"/>
                      <a:pt x="3" y="17"/>
                    </a:cubicBezTo>
                    <a:cubicBezTo>
                      <a:pt x="4" y="18"/>
                      <a:pt x="3" y="19"/>
                      <a:pt x="3" y="2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3" name="Freeform 220">
                <a:extLst>
                  <a:ext uri="{FF2B5EF4-FFF2-40B4-BE49-F238E27FC236}">
                    <a16:creationId xmlns:a16="http://schemas.microsoft.com/office/drawing/2014/main" id="{E7D977CB-F914-4AFA-B54C-F68360C77027}"/>
                  </a:ext>
                </a:extLst>
              </p:cNvPr>
              <p:cNvSpPr>
                <a:spLocks/>
              </p:cNvSpPr>
              <p:nvPr/>
            </p:nvSpPr>
            <p:spPr bwMode="auto">
              <a:xfrm>
                <a:off x="3731" y="2611"/>
                <a:ext cx="3" cy="4"/>
              </a:xfrm>
              <a:custGeom>
                <a:avLst/>
                <a:gdLst>
                  <a:gd name="T0" fmla="*/ 243 w 1"/>
                  <a:gd name="T1" fmla="*/ 0 h 1"/>
                  <a:gd name="T2" fmla="*/ 243 w 1"/>
                  <a:gd name="T3" fmla="*/ 1024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0" y="1"/>
                      <a:pt x="1" y="1"/>
                    </a:cubicBezTo>
                    <a:cubicBezTo>
                      <a:pt x="1" y="1"/>
                      <a:pt x="1"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4" name="Freeform 221">
                <a:extLst>
                  <a:ext uri="{FF2B5EF4-FFF2-40B4-BE49-F238E27FC236}">
                    <a16:creationId xmlns:a16="http://schemas.microsoft.com/office/drawing/2014/main" id="{DF5FBE81-0B2C-4A64-BB48-BE43027368BC}"/>
                  </a:ext>
                </a:extLst>
              </p:cNvPr>
              <p:cNvSpPr>
                <a:spLocks/>
              </p:cNvSpPr>
              <p:nvPr/>
            </p:nvSpPr>
            <p:spPr bwMode="auto">
              <a:xfrm>
                <a:off x="3731" y="2611"/>
                <a:ext cx="3" cy="4"/>
              </a:xfrm>
              <a:custGeom>
                <a:avLst/>
                <a:gdLst>
                  <a:gd name="T0" fmla="*/ 243 w 1"/>
                  <a:gd name="T1" fmla="*/ 0 h 1"/>
                  <a:gd name="T2" fmla="*/ 243 w 1"/>
                  <a:gd name="T3" fmla="*/ 1024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0" y="1"/>
                      <a:pt x="1" y="1"/>
                    </a:cubicBezTo>
                    <a:cubicBezTo>
                      <a:pt x="1" y="1"/>
                      <a:pt x="1"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5" name="Freeform 222">
                <a:extLst>
                  <a:ext uri="{FF2B5EF4-FFF2-40B4-BE49-F238E27FC236}">
                    <a16:creationId xmlns:a16="http://schemas.microsoft.com/office/drawing/2014/main" id="{DA71EFAF-D18B-499F-A969-5723AF81ED2C}"/>
                  </a:ext>
                </a:extLst>
              </p:cNvPr>
              <p:cNvSpPr>
                <a:spLocks/>
              </p:cNvSpPr>
              <p:nvPr/>
            </p:nvSpPr>
            <p:spPr bwMode="auto">
              <a:xfrm>
                <a:off x="3737" y="2608"/>
                <a:ext cx="3" cy="3"/>
              </a:xfrm>
              <a:custGeom>
                <a:avLst/>
                <a:gdLst>
                  <a:gd name="T0" fmla="*/ 0 w 1"/>
                  <a:gd name="T1" fmla="*/ 0 h 1"/>
                  <a:gd name="T2" fmla="*/ 0 w 1"/>
                  <a:gd name="T3" fmla="*/ 243 h 1"/>
                  <a:gd name="T4" fmla="*/ 243 w 1"/>
                  <a:gd name="T5" fmla="*/ 243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0" y="1"/>
                    </a:cubicBezTo>
                    <a:cubicBezTo>
                      <a:pt x="0" y="1"/>
                      <a:pt x="0" y="1"/>
                      <a:pt x="1" y="1"/>
                    </a:cubicBezTo>
                    <a:cubicBezTo>
                      <a:pt x="0" y="1"/>
                      <a:pt x="0"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6" name="Freeform 223">
                <a:extLst>
                  <a:ext uri="{FF2B5EF4-FFF2-40B4-BE49-F238E27FC236}">
                    <a16:creationId xmlns:a16="http://schemas.microsoft.com/office/drawing/2014/main" id="{F34CAE87-8773-4D85-99A7-62743601D30F}"/>
                  </a:ext>
                </a:extLst>
              </p:cNvPr>
              <p:cNvSpPr>
                <a:spLocks/>
              </p:cNvSpPr>
              <p:nvPr/>
            </p:nvSpPr>
            <p:spPr bwMode="auto">
              <a:xfrm>
                <a:off x="3737" y="2608"/>
                <a:ext cx="3" cy="3"/>
              </a:xfrm>
              <a:custGeom>
                <a:avLst/>
                <a:gdLst>
                  <a:gd name="T0" fmla="*/ 0 w 1"/>
                  <a:gd name="T1" fmla="*/ 0 h 1"/>
                  <a:gd name="T2" fmla="*/ 0 w 1"/>
                  <a:gd name="T3" fmla="*/ 243 h 1"/>
                  <a:gd name="T4" fmla="*/ 243 w 1"/>
                  <a:gd name="T5" fmla="*/ 243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0" y="1"/>
                    </a:cubicBezTo>
                    <a:cubicBezTo>
                      <a:pt x="0" y="1"/>
                      <a:pt x="0" y="1"/>
                      <a:pt x="1" y="1"/>
                    </a:cubicBezTo>
                    <a:cubicBezTo>
                      <a:pt x="0" y="1"/>
                      <a:pt x="0"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7" name="Freeform 224">
                <a:extLst>
                  <a:ext uri="{FF2B5EF4-FFF2-40B4-BE49-F238E27FC236}">
                    <a16:creationId xmlns:a16="http://schemas.microsoft.com/office/drawing/2014/main" id="{F3A344E6-CCB4-4361-82E4-EA43A7671916}"/>
                  </a:ext>
                </a:extLst>
              </p:cNvPr>
              <p:cNvSpPr>
                <a:spLocks/>
              </p:cNvSpPr>
              <p:nvPr/>
            </p:nvSpPr>
            <p:spPr bwMode="auto">
              <a:xfrm>
                <a:off x="3740" y="2752"/>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1" y="0"/>
                      <a:pt x="1" y="0"/>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8" name="Freeform 225">
                <a:extLst>
                  <a:ext uri="{FF2B5EF4-FFF2-40B4-BE49-F238E27FC236}">
                    <a16:creationId xmlns:a16="http://schemas.microsoft.com/office/drawing/2014/main" id="{F3ADC4CF-CF05-4F7C-821E-7923DA70D088}"/>
                  </a:ext>
                </a:extLst>
              </p:cNvPr>
              <p:cNvSpPr>
                <a:spLocks/>
              </p:cNvSpPr>
              <p:nvPr/>
            </p:nvSpPr>
            <p:spPr bwMode="auto">
              <a:xfrm>
                <a:off x="3740" y="2752"/>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1" y="0"/>
                      <a:pt x="1" y="0"/>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59" name="Freeform 226">
                <a:extLst>
                  <a:ext uri="{FF2B5EF4-FFF2-40B4-BE49-F238E27FC236}">
                    <a16:creationId xmlns:a16="http://schemas.microsoft.com/office/drawing/2014/main" id="{6DE8A9D2-402B-4CE4-8752-A734C2AA9BE9}"/>
                  </a:ext>
                </a:extLst>
              </p:cNvPr>
              <p:cNvSpPr>
                <a:spLocks/>
              </p:cNvSpPr>
              <p:nvPr/>
            </p:nvSpPr>
            <p:spPr bwMode="auto">
              <a:xfrm>
                <a:off x="3737" y="2599"/>
                <a:ext cx="88" cy="31"/>
              </a:xfrm>
              <a:custGeom>
                <a:avLst/>
                <a:gdLst>
                  <a:gd name="T0" fmla="*/ 6144 w 28"/>
                  <a:gd name="T1" fmla="*/ 1758 h 10"/>
                  <a:gd name="T2" fmla="*/ 8011 w 28"/>
                  <a:gd name="T3" fmla="*/ 2595 h 10"/>
                  <a:gd name="T4" fmla="*/ 8602 w 28"/>
                  <a:gd name="T5" fmla="*/ 2027 h 10"/>
                  <a:gd name="T6" fmla="*/ 8011 w 28"/>
                  <a:gd name="T7" fmla="*/ 1491 h 10"/>
                  <a:gd name="T8" fmla="*/ 7694 w 28"/>
                  <a:gd name="T9" fmla="*/ 837 h 10"/>
                  <a:gd name="T10" fmla="*/ 7012 w 28"/>
                  <a:gd name="T11" fmla="*/ 567 h 10"/>
                  <a:gd name="T12" fmla="*/ 6144 w 28"/>
                  <a:gd name="T13" fmla="*/ 270 h 10"/>
                  <a:gd name="T14" fmla="*/ 4868 w 28"/>
                  <a:gd name="T15" fmla="*/ 0 h 10"/>
                  <a:gd name="T16" fmla="*/ 4287 w 28"/>
                  <a:gd name="T17" fmla="*/ 270 h 10"/>
                  <a:gd name="T18" fmla="*/ 3693 w 28"/>
                  <a:gd name="T19" fmla="*/ 270 h 10"/>
                  <a:gd name="T20" fmla="*/ 2448 w 28"/>
                  <a:gd name="T21" fmla="*/ 270 h 10"/>
                  <a:gd name="T22" fmla="*/ 594 w 28"/>
                  <a:gd name="T23" fmla="*/ 2027 h 10"/>
                  <a:gd name="T24" fmla="*/ 1273 w 28"/>
                  <a:gd name="T25" fmla="*/ 837 h 10"/>
                  <a:gd name="T26" fmla="*/ 2143 w 28"/>
                  <a:gd name="T27" fmla="*/ 1758 h 10"/>
                  <a:gd name="T28" fmla="*/ 3416 w 28"/>
                  <a:gd name="T29" fmla="*/ 1491 h 10"/>
                  <a:gd name="T30" fmla="*/ 5186 w 28"/>
                  <a:gd name="T31" fmla="*/ 1491 h 10"/>
                  <a:gd name="T32" fmla="*/ 6144 w 28"/>
                  <a:gd name="T33" fmla="*/ 1758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10"/>
                  <a:gd name="T53" fmla="*/ 28 w 2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10">
                    <a:moveTo>
                      <a:pt x="20" y="6"/>
                    </a:moveTo>
                    <a:cubicBezTo>
                      <a:pt x="22" y="7"/>
                      <a:pt x="24" y="8"/>
                      <a:pt x="26" y="9"/>
                    </a:cubicBezTo>
                    <a:cubicBezTo>
                      <a:pt x="28" y="10"/>
                      <a:pt x="28" y="8"/>
                      <a:pt x="28" y="7"/>
                    </a:cubicBezTo>
                    <a:cubicBezTo>
                      <a:pt x="28" y="6"/>
                      <a:pt x="27" y="6"/>
                      <a:pt x="26" y="5"/>
                    </a:cubicBezTo>
                    <a:cubicBezTo>
                      <a:pt x="26" y="4"/>
                      <a:pt x="26" y="3"/>
                      <a:pt x="25" y="3"/>
                    </a:cubicBezTo>
                    <a:cubicBezTo>
                      <a:pt x="24" y="2"/>
                      <a:pt x="24" y="2"/>
                      <a:pt x="23" y="2"/>
                    </a:cubicBezTo>
                    <a:cubicBezTo>
                      <a:pt x="22" y="2"/>
                      <a:pt x="21" y="2"/>
                      <a:pt x="20" y="1"/>
                    </a:cubicBezTo>
                    <a:cubicBezTo>
                      <a:pt x="19" y="1"/>
                      <a:pt x="18" y="0"/>
                      <a:pt x="16" y="0"/>
                    </a:cubicBezTo>
                    <a:cubicBezTo>
                      <a:pt x="15" y="0"/>
                      <a:pt x="15" y="1"/>
                      <a:pt x="14" y="1"/>
                    </a:cubicBezTo>
                    <a:cubicBezTo>
                      <a:pt x="13" y="1"/>
                      <a:pt x="12" y="1"/>
                      <a:pt x="12" y="1"/>
                    </a:cubicBezTo>
                    <a:cubicBezTo>
                      <a:pt x="12" y="0"/>
                      <a:pt x="9" y="1"/>
                      <a:pt x="8" y="1"/>
                    </a:cubicBezTo>
                    <a:cubicBezTo>
                      <a:pt x="4" y="0"/>
                      <a:pt x="0" y="3"/>
                      <a:pt x="2" y="7"/>
                    </a:cubicBezTo>
                    <a:cubicBezTo>
                      <a:pt x="2" y="6"/>
                      <a:pt x="3" y="3"/>
                      <a:pt x="4" y="3"/>
                    </a:cubicBezTo>
                    <a:cubicBezTo>
                      <a:pt x="4" y="4"/>
                      <a:pt x="6" y="6"/>
                      <a:pt x="7" y="6"/>
                    </a:cubicBezTo>
                    <a:cubicBezTo>
                      <a:pt x="8" y="6"/>
                      <a:pt x="12" y="2"/>
                      <a:pt x="11" y="5"/>
                    </a:cubicBezTo>
                    <a:cubicBezTo>
                      <a:pt x="12" y="5"/>
                      <a:pt x="16" y="7"/>
                      <a:pt x="17" y="5"/>
                    </a:cubicBezTo>
                    <a:cubicBezTo>
                      <a:pt x="17" y="4"/>
                      <a:pt x="20" y="5"/>
                      <a:pt x="20"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0" name="Freeform 227">
                <a:extLst>
                  <a:ext uri="{FF2B5EF4-FFF2-40B4-BE49-F238E27FC236}">
                    <a16:creationId xmlns:a16="http://schemas.microsoft.com/office/drawing/2014/main" id="{3E6B6E8F-4748-47DE-8C53-3DF5F2AFFB7F}"/>
                  </a:ext>
                </a:extLst>
              </p:cNvPr>
              <p:cNvSpPr>
                <a:spLocks/>
              </p:cNvSpPr>
              <p:nvPr/>
            </p:nvSpPr>
            <p:spPr bwMode="auto">
              <a:xfrm>
                <a:off x="3737" y="2599"/>
                <a:ext cx="88" cy="31"/>
              </a:xfrm>
              <a:custGeom>
                <a:avLst/>
                <a:gdLst>
                  <a:gd name="T0" fmla="*/ 6144 w 28"/>
                  <a:gd name="T1" fmla="*/ 1758 h 10"/>
                  <a:gd name="T2" fmla="*/ 8011 w 28"/>
                  <a:gd name="T3" fmla="*/ 2595 h 10"/>
                  <a:gd name="T4" fmla="*/ 8602 w 28"/>
                  <a:gd name="T5" fmla="*/ 2027 h 10"/>
                  <a:gd name="T6" fmla="*/ 8011 w 28"/>
                  <a:gd name="T7" fmla="*/ 1491 h 10"/>
                  <a:gd name="T8" fmla="*/ 7694 w 28"/>
                  <a:gd name="T9" fmla="*/ 837 h 10"/>
                  <a:gd name="T10" fmla="*/ 7012 w 28"/>
                  <a:gd name="T11" fmla="*/ 567 h 10"/>
                  <a:gd name="T12" fmla="*/ 6144 w 28"/>
                  <a:gd name="T13" fmla="*/ 270 h 10"/>
                  <a:gd name="T14" fmla="*/ 4868 w 28"/>
                  <a:gd name="T15" fmla="*/ 0 h 10"/>
                  <a:gd name="T16" fmla="*/ 4287 w 28"/>
                  <a:gd name="T17" fmla="*/ 270 h 10"/>
                  <a:gd name="T18" fmla="*/ 3693 w 28"/>
                  <a:gd name="T19" fmla="*/ 270 h 10"/>
                  <a:gd name="T20" fmla="*/ 2448 w 28"/>
                  <a:gd name="T21" fmla="*/ 270 h 10"/>
                  <a:gd name="T22" fmla="*/ 594 w 28"/>
                  <a:gd name="T23" fmla="*/ 2027 h 10"/>
                  <a:gd name="T24" fmla="*/ 1273 w 28"/>
                  <a:gd name="T25" fmla="*/ 837 h 10"/>
                  <a:gd name="T26" fmla="*/ 2143 w 28"/>
                  <a:gd name="T27" fmla="*/ 1758 h 10"/>
                  <a:gd name="T28" fmla="*/ 3416 w 28"/>
                  <a:gd name="T29" fmla="*/ 1491 h 10"/>
                  <a:gd name="T30" fmla="*/ 5186 w 28"/>
                  <a:gd name="T31" fmla="*/ 1491 h 10"/>
                  <a:gd name="T32" fmla="*/ 6144 w 28"/>
                  <a:gd name="T33" fmla="*/ 1758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10"/>
                  <a:gd name="T53" fmla="*/ 28 w 2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10">
                    <a:moveTo>
                      <a:pt x="20" y="6"/>
                    </a:moveTo>
                    <a:cubicBezTo>
                      <a:pt x="22" y="7"/>
                      <a:pt x="24" y="8"/>
                      <a:pt x="26" y="9"/>
                    </a:cubicBezTo>
                    <a:cubicBezTo>
                      <a:pt x="28" y="10"/>
                      <a:pt x="28" y="8"/>
                      <a:pt x="28" y="7"/>
                    </a:cubicBezTo>
                    <a:cubicBezTo>
                      <a:pt x="28" y="6"/>
                      <a:pt x="27" y="6"/>
                      <a:pt x="26" y="5"/>
                    </a:cubicBezTo>
                    <a:cubicBezTo>
                      <a:pt x="26" y="4"/>
                      <a:pt x="26" y="3"/>
                      <a:pt x="25" y="3"/>
                    </a:cubicBezTo>
                    <a:cubicBezTo>
                      <a:pt x="24" y="2"/>
                      <a:pt x="24" y="2"/>
                      <a:pt x="23" y="2"/>
                    </a:cubicBezTo>
                    <a:cubicBezTo>
                      <a:pt x="22" y="2"/>
                      <a:pt x="21" y="2"/>
                      <a:pt x="20" y="1"/>
                    </a:cubicBezTo>
                    <a:cubicBezTo>
                      <a:pt x="19" y="1"/>
                      <a:pt x="18" y="0"/>
                      <a:pt x="16" y="0"/>
                    </a:cubicBezTo>
                    <a:cubicBezTo>
                      <a:pt x="15" y="0"/>
                      <a:pt x="15" y="1"/>
                      <a:pt x="14" y="1"/>
                    </a:cubicBezTo>
                    <a:cubicBezTo>
                      <a:pt x="13" y="1"/>
                      <a:pt x="12" y="1"/>
                      <a:pt x="12" y="1"/>
                    </a:cubicBezTo>
                    <a:cubicBezTo>
                      <a:pt x="12" y="0"/>
                      <a:pt x="9" y="1"/>
                      <a:pt x="8" y="1"/>
                    </a:cubicBezTo>
                    <a:cubicBezTo>
                      <a:pt x="4" y="0"/>
                      <a:pt x="0" y="3"/>
                      <a:pt x="2" y="7"/>
                    </a:cubicBezTo>
                    <a:cubicBezTo>
                      <a:pt x="2" y="6"/>
                      <a:pt x="3" y="3"/>
                      <a:pt x="4" y="3"/>
                    </a:cubicBezTo>
                    <a:cubicBezTo>
                      <a:pt x="4" y="4"/>
                      <a:pt x="6" y="6"/>
                      <a:pt x="7" y="6"/>
                    </a:cubicBezTo>
                    <a:cubicBezTo>
                      <a:pt x="8" y="6"/>
                      <a:pt x="12" y="2"/>
                      <a:pt x="11" y="5"/>
                    </a:cubicBezTo>
                    <a:cubicBezTo>
                      <a:pt x="12" y="5"/>
                      <a:pt x="16" y="7"/>
                      <a:pt x="17" y="5"/>
                    </a:cubicBezTo>
                    <a:cubicBezTo>
                      <a:pt x="17" y="4"/>
                      <a:pt x="20" y="5"/>
                      <a:pt x="20"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1" name="Freeform 228">
                <a:extLst>
                  <a:ext uri="{FF2B5EF4-FFF2-40B4-BE49-F238E27FC236}">
                    <a16:creationId xmlns:a16="http://schemas.microsoft.com/office/drawing/2014/main" id="{630B1A42-5F06-49A8-A9A8-7C802E3627E2}"/>
                  </a:ext>
                </a:extLst>
              </p:cNvPr>
              <p:cNvSpPr>
                <a:spLocks/>
              </p:cNvSpPr>
              <p:nvPr/>
            </p:nvSpPr>
            <p:spPr bwMode="auto">
              <a:xfrm>
                <a:off x="3743" y="2621"/>
                <a:ext cx="13" cy="6"/>
              </a:xfrm>
              <a:custGeom>
                <a:avLst/>
                <a:gdLst>
                  <a:gd name="T0" fmla="*/ 348 w 4"/>
                  <a:gd name="T1" fmla="*/ 0 h 2"/>
                  <a:gd name="T2" fmla="*/ 0 w 4"/>
                  <a:gd name="T3" fmla="*/ 486 h 2"/>
                  <a:gd name="T4" fmla="*/ 793 w 4"/>
                  <a:gd name="T5" fmla="*/ 243 h 2"/>
                  <a:gd name="T6" fmla="*/ 1099 w 4"/>
                  <a:gd name="T7" fmla="*/ 0 h 2"/>
                  <a:gd name="T8" fmla="*/ 348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0"/>
                    </a:moveTo>
                    <a:cubicBezTo>
                      <a:pt x="0" y="1"/>
                      <a:pt x="0" y="1"/>
                      <a:pt x="0" y="2"/>
                    </a:cubicBezTo>
                    <a:cubicBezTo>
                      <a:pt x="1" y="2"/>
                      <a:pt x="1" y="1"/>
                      <a:pt x="2" y="1"/>
                    </a:cubicBezTo>
                    <a:cubicBezTo>
                      <a:pt x="1" y="2"/>
                      <a:pt x="4" y="1"/>
                      <a:pt x="3" y="0"/>
                    </a:cubicBezTo>
                    <a:cubicBezTo>
                      <a:pt x="2" y="0"/>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2" name="Freeform 229">
                <a:extLst>
                  <a:ext uri="{FF2B5EF4-FFF2-40B4-BE49-F238E27FC236}">
                    <a16:creationId xmlns:a16="http://schemas.microsoft.com/office/drawing/2014/main" id="{1A0156CB-26A4-474E-B8CD-2CDD71686FE1}"/>
                  </a:ext>
                </a:extLst>
              </p:cNvPr>
              <p:cNvSpPr>
                <a:spLocks/>
              </p:cNvSpPr>
              <p:nvPr/>
            </p:nvSpPr>
            <p:spPr bwMode="auto">
              <a:xfrm>
                <a:off x="3743" y="2621"/>
                <a:ext cx="13" cy="6"/>
              </a:xfrm>
              <a:custGeom>
                <a:avLst/>
                <a:gdLst>
                  <a:gd name="T0" fmla="*/ 348 w 4"/>
                  <a:gd name="T1" fmla="*/ 0 h 2"/>
                  <a:gd name="T2" fmla="*/ 0 w 4"/>
                  <a:gd name="T3" fmla="*/ 486 h 2"/>
                  <a:gd name="T4" fmla="*/ 793 w 4"/>
                  <a:gd name="T5" fmla="*/ 243 h 2"/>
                  <a:gd name="T6" fmla="*/ 1099 w 4"/>
                  <a:gd name="T7" fmla="*/ 0 h 2"/>
                  <a:gd name="T8" fmla="*/ 348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0"/>
                    </a:moveTo>
                    <a:cubicBezTo>
                      <a:pt x="0" y="1"/>
                      <a:pt x="0" y="1"/>
                      <a:pt x="0" y="2"/>
                    </a:cubicBezTo>
                    <a:cubicBezTo>
                      <a:pt x="1" y="2"/>
                      <a:pt x="1" y="1"/>
                      <a:pt x="2" y="1"/>
                    </a:cubicBezTo>
                    <a:cubicBezTo>
                      <a:pt x="1" y="2"/>
                      <a:pt x="4" y="1"/>
                      <a:pt x="3" y="0"/>
                    </a:cubicBezTo>
                    <a:cubicBezTo>
                      <a:pt x="2" y="0"/>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3" name="Freeform 230">
                <a:extLst>
                  <a:ext uri="{FF2B5EF4-FFF2-40B4-BE49-F238E27FC236}">
                    <a16:creationId xmlns:a16="http://schemas.microsoft.com/office/drawing/2014/main" id="{F3E4AE6C-B859-4D3C-B3CC-C4AA3045B9DE}"/>
                  </a:ext>
                </a:extLst>
              </p:cNvPr>
              <p:cNvSpPr>
                <a:spLocks/>
              </p:cNvSpPr>
              <p:nvPr/>
            </p:nvSpPr>
            <p:spPr bwMode="auto">
              <a:xfrm>
                <a:off x="3750" y="2446"/>
                <a:ext cx="18" cy="18"/>
              </a:xfrm>
              <a:custGeom>
                <a:avLst/>
                <a:gdLst>
                  <a:gd name="T0" fmla="*/ 243 w 6"/>
                  <a:gd name="T1" fmla="*/ 1458 h 6"/>
                  <a:gd name="T2" fmla="*/ 972 w 6"/>
                  <a:gd name="T3" fmla="*/ 0 h 6"/>
                  <a:gd name="T4" fmla="*/ 486 w 6"/>
                  <a:gd name="T5" fmla="*/ 486 h 6"/>
                  <a:gd name="T6" fmla="*/ 243 w 6"/>
                  <a:gd name="T7" fmla="*/ 1458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6"/>
                    </a:moveTo>
                    <a:cubicBezTo>
                      <a:pt x="4" y="5"/>
                      <a:pt x="6" y="3"/>
                      <a:pt x="4" y="0"/>
                    </a:cubicBezTo>
                    <a:cubicBezTo>
                      <a:pt x="3" y="1"/>
                      <a:pt x="2" y="1"/>
                      <a:pt x="2" y="2"/>
                    </a:cubicBezTo>
                    <a:cubicBezTo>
                      <a:pt x="1" y="3"/>
                      <a:pt x="0" y="5"/>
                      <a:pt x="1"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4" name="Freeform 231">
                <a:extLst>
                  <a:ext uri="{FF2B5EF4-FFF2-40B4-BE49-F238E27FC236}">
                    <a16:creationId xmlns:a16="http://schemas.microsoft.com/office/drawing/2014/main" id="{3B0C78AE-932F-45DF-AE02-E48DF22E8BDD}"/>
                  </a:ext>
                </a:extLst>
              </p:cNvPr>
              <p:cNvSpPr>
                <a:spLocks/>
              </p:cNvSpPr>
              <p:nvPr/>
            </p:nvSpPr>
            <p:spPr bwMode="auto">
              <a:xfrm>
                <a:off x="3750" y="2446"/>
                <a:ext cx="18" cy="18"/>
              </a:xfrm>
              <a:custGeom>
                <a:avLst/>
                <a:gdLst>
                  <a:gd name="T0" fmla="*/ 243 w 6"/>
                  <a:gd name="T1" fmla="*/ 1458 h 6"/>
                  <a:gd name="T2" fmla="*/ 972 w 6"/>
                  <a:gd name="T3" fmla="*/ 0 h 6"/>
                  <a:gd name="T4" fmla="*/ 486 w 6"/>
                  <a:gd name="T5" fmla="*/ 486 h 6"/>
                  <a:gd name="T6" fmla="*/ 243 w 6"/>
                  <a:gd name="T7" fmla="*/ 1458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6"/>
                    </a:moveTo>
                    <a:cubicBezTo>
                      <a:pt x="4" y="5"/>
                      <a:pt x="6" y="3"/>
                      <a:pt x="4" y="0"/>
                    </a:cubicBezTo>
                    <a:cubicBezTo>
                      <a:pt x="3" y="1"/>
                      <a:pt x="2" y="1"/>
                      <a:pt x="2" y="2"/>
                    </a:cubicBezTo>
                    <a:cubicBezTo>
                      <a:pt x="1" y="3"/>
                      <a:pt x="0" y="5"/>
                      <a:pt x="1"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5" name="Freeform 232">
                <a:extLst>
                  <a:ext uri="{FF2B5EF4-FFF2-40B4-BE49-F238E27FC236}">
                    <a16:creationId xmlns:a16="http://schemas.microsoft.com/office/drawing/2014/main" id="{4A517AE9-0C23-48A1-98E4-B3A81CB74820}"/>
                  </a:ext>
                </a:extLst>
              </p:cNvPr>
              <p:cNvSpPr>
                <a:spLocks/>
              </p:cNvSpPr>
              <p:nvPr/>
            </p:nvSpPr>
            <p:spPr bwMode="auto">
              <a:xfrm>
                <a:off x="3756" y="2721"/>
                <a:ext cx="3" cy="3"/>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1"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6" name="Freeform 233">
                <a:extLst>
                  <a:ext uri="{FF2B5EF4-FFF2-40B4-BE49-F238E27FC236}">
                    <a16:creationId xmlns:a16="http://schemas.microsoft.com/office/drawing/2014/main" id="{2527B2E7-4738-4051-B016-C403A8738F19}"/>
                  </a:ext>
                </a:extLst>
              </p:cNvPr>
              <p:cNvSpPr>
                <a:spLocks/>
              </p:cNvSpPr>
              <p:nvPr/>
            </p:nvSpPr>
            <p:spPr bwMode="auto">
              <a:xfrm>
                <a:off x="3756" y="2721"/>
                <a:ext cx="3" cy="3"/>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1"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7" name="Freeform 234">
                <a:extLst>
                  <a:ext uri="{FF2B5EF4-FFF2-40B4-BE49-F238E27FC236}">
                    <a16:creationId xmlns:a16="http://schemas.microsoft.com/office/drawing/2014/main" id="{C6078064-01B5-4F4A-8BA4-B6ADC0A1C958}"/>
                  </a:ext>
                </a:extLst>
              </p:cNvPr>
              <p:cNvSpPr>
                <a:spLocks/>
              </p:cNvSpPr>
              <p:nvPr/>
            </p:nvSpPr>
            <p:spPr bwMode="auto">
              <a:xfrm>
                <a:off x="3756" y="2621"/>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1" y="0"/>
                      <a:pt x="1" y="0"/>
                      <a:pt x="1" y="0"/>
                    </a:cubicBezTo>
                    <a:cubicBezTo>
                      <a:pt x="1"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8" name="Freeform 235">
                <a:extLst>
                  <a:ext uri="{FF2B5EF4-FFF2-40B4-BE49-F238E27FC236}">
                    <a16:creationId xmlns:a16="http://schemas.microsoft.com/office/drawing/2014/main" id="{C8AF3E73-CAEE-4FE4-AC57-5C35F5C8A8CF}"/>
                  </a:ext>
                </a:extLst>
              </p:cNvPr>
              <p:cNvSpPr>
                <a:spLocks/>
              </p:cNvSpPr>
              <p:nvPr/>
            </p:nvSpPr>
            <p:spPr bwMode="auto">
              <a:xfrm>
                <a:off x="3756" y="2621"/>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1" y="0"/>
                      <a:pt x="1" y="0"/>
                      <a:pt x="1" y="0"/>
                    </a:cubicBezTo>
                    <a:cubicBezTo>
                      <a:pt x="1"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69" name="Freeform 236">
                <a:extLst>
                  <a:ext uri="{FF2B5EF4-FFF2-40B4-BE49-F238E27FC236}">
                    <a16:creationId xmlns:a16="http://schemas.microsoft.com/office/drawing/2014/main" id="{AF2A216B-7901-4292-BA63-B4F345C5E713}"/>
                  </a:ext>
                </a:extLst>
              </p:cNvPr>
              <p:cNvSpPr>
                <a:spLocks/>
              </p:cNvSpPr>
              <p:nvPr/>
            </p:nvSpPr>
            <p:spPr bwMode="auto">
              <a:xfrm>
                <a:off x="3762" y="2749"/>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1" y="1"/>
                    </a:cubicBezTo>
                    <a:cubicBezTo>
                      <a:pt x="1"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0" name="Freeform 237">
                <a:extLst>
                  <a:ext uri="{FF2B5EF4-FFF2-40B4-BE49-F238E27FC236}">
                    <a16:creationId xmlns:a16="http://schemas.microsoft.com/office/drawing/2014/main" id="{D074D393-3D83-42EC-8EE0-896B01281E3F}"/>
                  </a:ext>
                </a:extLst>
              </p:cNvPr>
              <p:cNvSpPr>
                <a:spLocks/>
              </p:cNvSpPr>
              <p:nvPr/>
            </p:nvSpPr>
            <p:spPr bwMode="auto">
              <a:xfrm>
                <a:off x="3762" y="2749"/>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1" y="1"/>
                    </a:cubicBezTo>
                    <a:cubicBezTo>
                      <a:pt x="1"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1" name="Freeform 238">
                <a:extLst>
                  <a:ext uri="{FF2B5EF4-FFF2-40B4-BE49-F238E27FC236}">
                    <a16:creationId xmlns:a16="http://schemas.microsoft.com/office/drawing/2014/main" id="{0427F575-C191-4280-908F-068C463E92F3}"/>
                  </a:ext>
                </a:extLst>
              </p:cNvPr>
              <p:cNvSpPr>
                <a:spLocks/>
              </p:cNvSpPr>
              <p:nvPr/>
            </p:nvSpPr>
            <p:spPr bwMode="auto">
              <a:xfrm>
                <a:off x="3759" y="2618"/>
                <a:ext cx="6" cy="6"/>
              </a:xfrm>
              <a:custGeom>
                <a:avLst/>
                <a:gdLst>
                  <a:gd name="T0" fmla="*/ 243 w 2"/>
                  <a:gd name="T1" fmla="*/ 0 h 2"/>
                  <a:gd name="T2" fmla="*/ 486 w 2"/>
                  <a:gd name="T3" fmla="*/ 243 h 2"/>
                  <a:gd name="T4" fmla="*/ 243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1"/>
                      <a:pt x="1" y="2"/>
                      <a:pt x="2" y="1"/>
                    </a:cubicBezTo>
                    <a:cubicBezTo>
                      <a:pt x="2" y="1"/>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2" name="Freeform 239">
                <a:extLst>
                  <a:ext uri="{FF2B5EF4-FFF2-40B4-BE49-F238E27FC236}">
                    <a16:creationId xmlns:a16="http://schemas.microsoft.com/office/drawing/2014/main" id="{AFD86A99-6219-48DD-95B9-03B5703AE45A}"/>
                  </a:ext>
                </a:extLst>
              </p:cNvPr>
              <p:cNvSpPr>
                <a:spLocks/>
              </p:cNvSpPr>
              <p:nvPr/>
            </p:nvSpPr>
            <p:spPr bwMode="auto">
              <a:xfrm>
                <a:off x="3759" y="2618"/>
                <a:ext cx="6" cy="6"/>
              </a:xfrm>
              <a:custGeom>
                <a:avLst/>
                <a:gdLst>
                  <a:gd name="T0" fmla="*/ 243 w 2"/>
                  <a:gd name="T1" fmla="*/ 0 h 2"/>
                  <a:gd name="T2" fmla="*/ 486 w 2"/>
                  <a:gd name="T3" fmla="*/ 243 h 2"/>
                  <a:gd name="T4" fmla="*/ 243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1"/>
                      <a:pt x="1" y="2"/>
                      <a:pt x="2" y="1"/>
                    </a:cubicBezTo>
                    <a:cubicBezTo>
                      <a:pt x="2" y="1"/>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3" name="Freeform 240">
                <a:extLst>
                  <a:ext uri="{FF2B5EF4-FFF2-40B4-BE49-F238E27FC236}">
                    <a16:creationId xmlns:a16="http://schemas.microsoft.com/office/drawing/2014/main" id="{EC8AD8C3-5784-4821-A4DB-A53F9FD96ED4}"/>
                  </a:ext>
                </a:extLst>
              </p:cNvPr>
              <p:cNvSpPr>
                <a:spLocks/>
              </p:cNvSpPr>
              <p:nvPr/>
            </p:nvSpPr>
            <p:spPr bwMode="auto">
              <a:xfrm>
                <a:off x="3781" y="2740"/>
                <a:ext cx="12" cy="6"/>
              </a:xfrm>
              <a:custGeom>
                <a:avLst/>
                <a:gdLst>
                  <a:gd name="T0" fmla="*/ 243 w 4"/>
                  <a:gd name="T1" fmla="*/ 0 h 2"/>
                  <a:gd name="T2" fmla="*/ 486 w 4"/>
                  <a:gd name="T3" fmla="*/ 486 h 2"/>
                  <a:gd name="T4" fmla="*/ 243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1" y="0"/>
                    </a:moveTo>
                    <a:cubicBezTo>
                      <a:pt x="0" y="1"/>
                      <a:pt x="1" y="2"/>
                      <a:pt x="2" y="2"/>
                    </a:cubicBezTo>
                    <a:cubicBezTo>
                      <a:pt x="4" y="2"/>
                      <a:pt x="3"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4" name="Freeform 241">
                <a:extLst>
                  <a:ext uri="{FF2B5EF4-FFF2-40B4-BE49-F238E27FC236}">
                    <a16:creationId xmlns:a16="http://schemas.microsoft.com/office/drawing/2014/main" id="{5937803E-35BC-4C32-BF44-02AD321AD34E}"/>
                  </a:ext>
                </a:extLst>
              </p:cNvPr>
              <p:cNvSpPr>
                <a:spLocks/>
              </p:cNvSpPr>
              <p:nvPr/>
            </p:nvSpPr>
            <p:spPr bwMode="auto">
              <a:xfrm>
                <a:off x="3781" y="2740"/>
                <a:ext cx="12" cy="6"/>
              </a:xfrm>
              <a:custGeom>
                <a:avLst/>
                <a:gdLst>
                  <a:gd name="T0" fmla="*/ 243 w 4"/>
                  <a:gd name="T1" fmla="*/ 0 h 2"/>
                  <a:gd name="T2" fmla="*/ 486 w 4"/>
                  <a:gd name="T3" fmla="*/ 486 h 2"/>
                  <a:gd name="T4" fmla="*/ 243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1" y="0"/>
                    </a:moveTo>
                    <a:cubicBezTo>
                      <a:pt x="0" y="1"/>
                      <a:pt x="1" y="2"/>
                      <a:pt x="2" y="2"/>
                    </a:cubicBezTo>
                    <a:cubicBezTo>
                      <a:pt x="4" y="2"/>
                      <a:pt x="3"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5" name="Freeform 242">
                <a:extLst>
                  <a:ext uri="{FF2B5EF4-FFF2-40B4-BE49-F238E27FC236}">
                    <a16:creationId xmlns:a16="http://schemas.microsoft.com/office/drawing/2014/main" id="{CEECF5E6-3C54-47B9-A314-13F0A6C483BE}"/>
                  </a:ext>
                </a:extLst>
              </p:cNvPr>
              <p:cNvSpPr>
                <a:spLocks/>
              </p:cNvSpPr>
              <p:nvPr/>
            </p:nvSpPr>
            <p:spPr bwMode="auto">
              <a:xfrm>
                <a:off x="3784" y="25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1" y="1"/>
                      <a:pt x="2" y="1"/>
                    </a:cubicBezTo>
                    <a:cubicBezTo>
                      <a:pt x="2"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6" name="Freeform 243">
                <a:extLst>
                  <a:ext uri="{FF2B5EF4-FFF2-40B4-BE49-F238E27FC236}">
                    <a16:creationId xmlns:a16="http://schemas.microsoft.com/office/drawing/2014/main" id="{7A2F3E74-2588-4829-91C6-099A1EC12F84}"/>
                  </a:ext>
                </a:extLst>
              </p:cNvPr>
              <p:cNvSpPr>
                <a:spLocks/>
              </p:cNvSpPr>
              <p:nvPr/>
            </p:nvSpPr>
            <p:spPr bwMode="auto">
              <a:xfrm>
                <a:off x="3784" y="25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1" y="1"/>
                      <a:pt x="2" y="1"/>
                    </a:cubicBezTo>
                    <a:cubicBezTo>
                      <a:pt x="2"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7" name="Freeform 244">
                <a:extLst>
                  <a:ext uri="{FF2B5EF4-FFF2-40B4-BE49-F238E27FC236}">
                    <a16:creationId xmlns:a16="http://schemas.microsoft.com/office/drawing/2014/main" id="{F8132727-5ACE-41C3-B06C-3DE5231A45CD}"/>
                  </a:ext>
                </a:extLst>
              </p:cNvPr>
              <p:cNvSpPr>
                <a:spLocks/>
              </p:cNvSpPr>
              <p:nvPr/>
            </p:nvSpPr>
            <p:spPr bwMode="auto">
              <a:xfrm>
                <a:off x="3797" y="2564"/>
                <a:ext cx="18" cy="13"/>
              </a:xfrm>
              <a:custGeom>
                <a:avLst/>
                <a:gdLst>
                  <a:gd name="T0" fmla="*/ 486 w 6"/>
                  <a:gd name="T1" fmla="*/ 1446 h 4"/>
                  <a:gd name="T2" fmla="*/ 972 w 6"/>
                  <a:gd name="T3" fmla="*/ 1446 h 4"/>
                  <a:gd name="T4" fmla="*/ 1215 w 6"/>
                  <a:gd name="T5" fmla="*/ 1446 h 4"/>
                  <a:gd name="T6" fmla="*/ 1215 w 6"/>
                  <a:gd name="T7" fmla="*/ 348 h 4"/>
                  <a:gd name="T8" fmla="*/ 0 w 6"/>
                  <a:gd name="T9" fmla="*/ 1099 h 4"/>
                  <a:gd name="T10" fmla="*/ 486 w 6"/>
                  <a:gd name="T11" fmla="*/ 1446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2" y="4"/>
                    </a:moveTo>
                    <a:cubicBezTo>
                      <a:pt x="3" y="4"/>
                      <a:pt x="3" y="4"/>
                      <a:pt x="4" y="4"/>
                    </a:cubicBezTo>
                    <a:cubicBezTo>
                      <a:pt x="4" y="4"/>
                      <a:pt x="5" y="4"/>
                      <a:pt x="5" y="4"/>
                    </a:cubicBezTo>
                    <a:cubicBezTo>
                      <a:pt x="5" y="3"/>
                      <a:pt x="6" y="3"/>
                      <a:pt x="5" y="1"/>
                    </a:cubicBezTo>
                    <a:cubicBezTo>
                      <a:pt x="5" y="0"/>
                      <a:pt x="1" y="2"/>
                      <a:pt x="0" y="3"/>
                    </a:cubicBezTo>
                    <a:cubicBezTo>
                      <a:pt x="0" y="3"/>
                      <a:pt x="1" y="4"/>
                      <a:pt x="2"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8" name="Freeform 245">
                <a:extLst>
                  <a:ext uri="{FF2B5EF4-FFF2-40B4-BE49-F238E27FC236}">
                    <a16:creationId xmlns:a16="http://schemas.microsoft.com/office/drawing/2014/main" id="{BFDB81F3-CE04-448D-98E8-6D4B91993D3A}"/>
                  </a:ext>
                </a:extLst>
              </p:cNvPr>
              <p:cNvSpPr>
                <a:spLocks/>
              </p:cNvSpPr>
              <p:nvPr/>
            </p:nvSpPr>
            <p:spPr bwMode="auto">
              <a:xfrm>
                <a:off x="3797" y="2564"/>
                <a:ext cx="18" cy="13"/>
              </a:xfrm>
              <a:custGeom>
                <a:avLst/>
                <a:gdLst>
                  <a:gd name="T0" fmla="*/ 486 w 6"/>
                  <a:gd name="T1" fmla="*/ 1446 h 4"/>
                  <a:gd name="T2" fmla="*/ 972 w 6"/>
                  <a:gd name="T3" fmla="*/ 1446 h 4"/>
                  <a:gd name="T4" fmla="*/ 1215 w 6"/>
                  <a:gd name="T5" fmla="*/ 1446 h 4"/>
                  <a:gd name="T6" fmla="*/ 1215 w 6"/>
                  <a:gd name="T7" fmla="*/ 348 h 4"/>
                  <a:gd name="T8" fmla="*/ 0 w 6"/>
                  <a:gd name="T9" fmla="*/ 1099 h 4"/>
                  <a:gd name="T10" fmla="*/ 486 w 6"/>
                  <a:gd name="T11" fmla="*/ 1446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2" y="4"/>
                    </a:moveTo>
                    <a:cubicBezTo>
                      <a:pt x="3" y="4"/>
                      <a:pt x="3" y="4"/>
                      <a:pt x="4" y="4"/>
                    </a:cubicBezTo>
                    <a:cubicBezTo>
                      <a:pt x="4" y="4"/>
                      <a:pt x="5" y="4"/>
                      <a:pt x="5" y="4"/>
                    </a:cubicBezTo>
                    <a:cubicBezTo>
                      <a:pt x="5" y="3"/>
                      <a:pt x="6" y="3"/>
                      <a:pt x="5" y="1"/>
                    </a:cubicBezTo>
                    <a:cubicBezTo>
                      <a:pt x="5" y="0"/>
                      <a:pt x="1" y="2"/>
                      <a:pt x="0" y="3"/>
                    </a:cubicBezTo>
                    <a:cubicBezTo>
                      <a:pt x="0" y="3"/>
                      <a:pt x="1" y="4"/>
                      <a:pt x="2"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79" name="Freeform 246">
                <a:extLst>
                  <a:ext uri="{FF2B5EF4-FFF2-40B4-BE49-F238E27FC236}">
                    <a16:creationId xmlns:a16="http://schemas.microsoft.com/office/drawing/2014/main" id="{82CBBD50-FA11-49BC-B65C-70E77011CECB}"/>
                  </a:ext>
                </a:extLst>
              </p:cNvPr>
              <p:cNvSpPr>
                <a:spLocks/>
              </p:cNvSpPr>
              <p:nvPr/>
            </p:nvSpPr>
            <p:spPr bwMode="auto">
              <a:xfrm>
                <a:off x="3797" y="2552"/>
                <a:ext cx="3" cy="3"/>
              </a:xfrm>
              <a:custGeom>
                <a:avLst/>
                <a:gdLst>
                  <a:gd name="T0" fmla="*/ 243 w 1"/>
                  <a:gd name="T1" fmla="*/ 0 h 1"/>
                  <a:gd name="T2" fmla="*/ 0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1"/>
                      <a:pt x="0" y="1"/>
                    </a:cubicBezTo>
                    <a:cubicBezTo>
                      <a:pt x="1" y="1"/>
                      <a:pt x="1"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0" name="Freeform 247">
                <a:extLst>
                  <a:ext uri="{FF2B5EF4-FFF2-40B4-BE49-F238E27FC236}">
                    <a16:creationId xmlns:a16="http://schemas.microsoft.com/office/drawing/2014/main" id="{EA7BA478-B6B0-445A-8B93-5E9E10963465}"/>
                  </a:ext>
                </a:extLst>
              </p:cNvPr>
              <p:cNvSpPr>
                <a:spLocks/>
              </p:cNvSpPr>
              <p:nvPr/>
            </p:nvSpPr>
            <p:spPr bwMode="auto">
              <a:xfrm>
                <a:off x="3797" y="2552"/>
                <a:ext cx="3" cy="3"/>
              </a:xfrm>
              <a:custGeom>
                <a:avLst/>
                <a:gdLst>
                  <a:gd name="T0" fmla="*/ 243 w 1"/>
                  <a:gd name="T1" fmla="*/ 0 h 1"/>
                  <a:gd name="T2" fmla="*/ 0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1"/>
                      <a:pt x="0" y="1"/>
                    </a:cubicBezTo>
                    <a:cubicBezTo>
                      <a:pt x="1" y="1"/>
                      <a:pt x="1"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1" name="Freeform 248">
                <a:extLst>
                  <a:ext uri="{FF2B5EF4-FFF2-40B4-BE49-F238E27FC236}">
                    <a16:creationId xmlns:a16="http://schemas.microsoft.com/office/drawing/2014/main" id="{356D61FB-6B3B-4AA3-9C3C-5215CF70D08F}"/>
                  </a:ext>
                </a:extLst>
              </p:cNvPr>
              <p:cNvSpPr>
                <a:spLocks/>
              </p:cNvSpPr>
              <p:nvPr/>
            </p:nvSpPr>
            <p:spPr bwMode="auto">
              <a:xfrm>
                <a:off x="3806" y="2521"/>
                <a:ext cx="3"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2" name="Freeform 249">
                <a:extLst>
                  <a:ext uri="{FF2B5EF4-FFF2-40B4-BE49-F238E27FC236}">
                    <a16:creationId xmlns:a16="http://schemas.microsoft.com/office/drawing/2014/main" id="{761CF639-F814-4A5A-9802-288CCA49BE85}"/>
                  </a:ext>
                </a:extLst>
              </p:cNvPr>
              <p:cNvSpPr>
                <a:spLocks/>
              </p:cNvSpPr>
              <p:nvPr/>
            </p:nvSpPr>
            <p:spPr bwMode="auto">
              <a:xfrm>
                <a:off x="3806" y="2521"/>
                <a:ext cx="3"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3" name="Freeform 250">
                <a:extLst>
                  <a:ext uri="{FF2B5EF4-FFF2-40B4-BE49-F238E27FC236}">
                    <a16:creationId xmlns:a16="http://schemas.microsoft.com/office/drawing/2014/main" id="{E46B2C1D-900D-4568-AFB7-12CF7C6AE11F}"/>
                  </a:ext>
                </a:extLst>
              </p:cNvPr>
              <p:cNvSpPr>
                <a:spLocks/>
              </p:cNvSpPr>
              <p:nvPr/>
            </p:nvSpPr>
            <p:spPr bwMode="auto">
              <a:xfrm>
                <a:off x="3812" y="2518"/>
                <a:ext cx="28" cy="18"/>
              </a:xfrm>
              <a:custGeom>
                <a:avLst/>
                <a:gdLst>
                  <a:gd name="T0" fmla="*/ 1114 w 9"/>
                  <a:gd name="T1" fmla="*/ 1215 h 6"/>
                  <a:gd name="T2" fmla="*/ 843 w 9"/>
                  <a:gd name="T3" fmla="*/ 486 h 6"/>
                  <a:gd name="T4" fmla="*/ 1509 w 9"/>
                  <a:gd name="T5" fmla="*/ 729 h 6"/>
                  <a:gd name="T6" fmla="*/ 2053 w 9"/>
                  <a:gd name="T7" fmla="*/ 972 h 6"/>
                  <a:gd name="T8" fmla="*/ 2352 w 9"/>
                  <a:gd name="T9" fmla="*/ 486 h 6"/>
                  <a:gd name="T10" fmla="*/ 0 w 9"/>
                  <a:gd name="T11" fmla="*/ 486 h 6"/>
                  <a:gd name="T12" fmla="*/ 0 w 9"/>
                  <a:gd name="T13" fmla="*/ 729 h 6"/>
                  <a:gd name="T14" fmla="*/ 572 w 9"/>
                  <a:gd name="T15" fmla="*/ 1215 h 6"/>
                  <a:gd name="T16" fmla="*/ 843 w 9"/>
                  <a:gd name="T17" fmla="*/ 972 h 6"/>
                  <a:gd name="T18" fmla="*/ 1114 w 9"/>
                  <a:gd name="T19" fmla="*/ 121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4" y="5"/>
                    </a:moveTo>
                    <a:cubicBezTo>
                      <a:pt x="7" y="6"/>
                      <a:pt x="4" y="3"/>
                      <a:pt x="3" y="2"/>
                    </a:cubicBezTo>
                    <a:cubicBezTo>
                      <a:pt x="4" y="2"/>
                      <a:pt x="4" y="3"/>
                      <a:pt x="5" y="3"/>
                    </a:cubicBezTo>
                    <a:cubicBezTo>
                      <a:pt x="6" y="4"/>
                      <a:pt x="6" y="3"/>
                      <a:pt x="7" y="4"/>
                    </a:cubicBezTo>
                    <a:cubicBezTo>
                      <a:pt x="9" y="5"/>
                      <a:pt x="9" y="2"/>
                      <a:pt x="8" y="2"/>
                    </a:cubicBezTo>
                    <a:cubicBezTo>
                      <a:pt x="7" y="1"/>
                      <a:pt x="0" y="0"/>
                      <a:pt x="0" y="2"/>
                    </a:cubicBezTo>
                    <a:cubicBezTo>
                      <a:pt x="2" y="1"/>
                      <a:pt x="1" y="3"/>
                      <a:pt x="0" y="3"/>
                    </a:cubicBezTo>
                    <a:cubicBezTo>
                      <a:pt x="0" y="4"/>
                      <a:pt x="2" y="3"/>
                      <a:pt x="2" y="5"/>
                    </a:cubicBezTo>
                    <a:cubicBezTo>
                      <a:pt x="2" y="4"/>
                      <a:pt x="3" y="4"/>
                      <a:pt x="3" y="4"/>
                    </a:cubicBezTo>
                    <a:cubicBezTo>
                      <a:pt x="3" y="4"/>
                      <a:pt x="3" y="4"/>
                      <a:pt x="4" y="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4" name="Freeform 251">
                <a:extLst>
                  <a:ext uri="{FF2B5EF4-FFF2-40B4-BE49-F238E27FC236}">
                    <a16:creationId xmlns:a16="http://schemas.microsoft.com/office/drawing/2014/main" id="{9D90FFD6-CE58-42A3-A1E6-1FB3FB874C6F}"/>
                  </a:ext>
                </a:extLst>
              </p:cNvPr>
              <p:cNvSpPr>
                <a:spLocks/>
              </p:cNvSpPr>
              <p:nvPr/>
            </p:nvSpPr>
            <p:spPr bwMode="auto">
              <a:xfrm>
                <a:off x="3812" y="2518"/>
                <a:ext cx="28" cy="18"/>
              </a:xfrm>
              <a:custGeom>
                <a:avLst/>
                <a:gdLst>
                  <a:gd name="T0" fmla="*/ 1114 w 9"/>
                  <a:gd name="T1" fmla="*/ 1215 h 6"/>
                  <a:gd name="T2" fmla="*/ 843 w 9"/>
                  <a:gd name="T3" fmla="*/ 486 h 6"/>
                  <a:gd name="T4" fmla="*/ 1509 w 9"/>
                  <a:gd name="T5" fmla="*/ 729 h 6"/>
                  <a:gd name="T6" fmla="*/ 2053 w 9"/>
                  <a:gd name="T7" fmla="*/ 972 h 6"/>
                  <a:gd name="T8" fmla="*/ 2352 w 9"/>
                  <a:gd name="T9" fmla="*/ 486 h 6"/>
                  <a:gd name="T10" fmla="*/ 0 w 9"/>
                  <a:gd name="T11" fmla="*/ 486 h 6"/>
                  <a:gd name="T12" fmla="*/ 0 w 9"/>
                  <a:gd name="T13" fmla="*/ 729 h 6"/>
                  <a:gd name="T14" fmla="*/ 572 w 9"/>
                  <a:gd name="T15" fmla="*/ 1215 h 6"/>
                  <a:gd name="T16" fmla="*/ 843 w 9"/>
                  <a:gd name="T17" fmla="*/ 972 h 6"/>
                  <a:gd name="T18" fmla="*/ 1114 w 9"/>
                  <a:gd name="T19" fmla="*/ 121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4" y="5"/>
                    </a:moveTo>
                    <a:cubicBezTo>
                      <a:pt x="7" y="6"/>
                      <a:pt x="4" y="3"/>
                      <a:pt x="3" y="2"/>
                    </a:cubicBezTo>
                    <a:cubicBezTo>
                      <a:pt x="4" y="2"/>
                      <a:pt x="4" y="3"/>
                      <a:pt x="5" y="3"/>
                    </a:cubicBezTo>
                    <a:cubicBezTo>
                      <a:pt x="6" y="4"/>
                      <a:pt x="6" y="3"/>
                      <a:pt x="7" y="4"/>
                    </a:cubicBezTo>
                    <a:cubicBezTo>
                      <a:pt x="9" y="5"/>
                      <a:pt x="9" y="2"/>
                      <a:pt x="8" y="2"/>
                    </a:cubicBezTo>
                    <a:cubicBezTo>
                      <a:pt x="7" y="1"/>
                      <a:pt x="0" y="0"/>
                      <a:pt x="0" y="2"/>
                    </a:cubicBezTo>
                    <a:cubicBezTo>
                      <a:pt x="2" y="1"/>
                      <a:pt x="1" y="3"/>
                      <a:pt x="0" y="3"/>
                    </a:cubicBezTo>
                    <a:cubicBezTo>
                      <a:pt x="0" y="4"/>
                      <a:pt x="2" y="3"/>
                      <a:pt x="2" y="5"/>
                    </a:cubicBezTo>
                    <a:cubicBezTo>
                      <a:pt x="2" y="4"/>
                      <a:pt x="3" y="4"/>
                      <a:pt x="3" y="4"/>
                    </a:cubicBezTo>
                    <a:cubicBezTo>
                      <a:pt x="3" y="4"/>
                      <a:pt x="3" y="4"/>
                      <a:pt x="4" y="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5" name="Freeform 252">
                <a:extLst>
                  <a:ext uri="{FF2B5EF4-FFF2-40B4-BE49-F238E27FC236}">
                    <a16:creationId xmlns:a16="http://schemas.microsoft.com/office/drawing/2014/main" id="{97B17019-AD9C-43D0-B021-6C0569BFBCA4}"/>
                  </a:ext>
                </a:extLst>
              </p:cNvPr>
              <p:cNvSpPr>
                <a:spLocks/>
              </p:cNvSpPr>
              <p:nvPr/>
            </p:nvSpPr>
            <p:spPr bwMode="auto">
              <a:xfrm>
                <a:off x="3815" y="2749"/>
                <a:ext cx="13" cy="6"/>
              </a:xfrm>
              <a:custGeom>
                <a:avLst/>
                <a:gdLst>
                  <a:gd name="T0" fmla="*/ 0 w 4"/>
                  <a:gd name="T1" fmla="*/ 486 h 2"/>
                  <a:gd name="T2" fmla="*/ 1446 w 4"/>
                  <a:gd name="T3" fmla="*/ 0 h 2"/>
                  <a:gd name="T4" fmla="*/ 0 w 4"/>
                  <a:gd name="T5" fmla="*/ 486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cubicBezTo>
                      <a:pt x="1" y="2"/>
                      <a:pt x="2" y="1"/>
                      <a:pt x="4" y="0"/>
                    </a:cubicBezTo>
                    <a:cubicBezTo>
                      <a:pt x="2" y="1"/>
                      <a:pt x="1"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6" name="Freeform 253">
                <a:extLst>
                  <a:ext uri="{FF2B5EF4-FFF2-40B4-BE49-F238E27FC236}">
                    <a16:creationId xmlns:a16="http://schemas.microsoft.com/office/drawing/2014/main" id="{5679444C-BC6F-4518-A278-2E5276A0583B}"/>
                  </a:ext>
                </a:extLst>
              </p:cNvPr>
              <p:cNvSpPr>
                <a:spLocks/>
              </p:cNvSpPr>
              <p:nvPr/>
            </p:nvSpPr>
            <p:spPr bwMode="auto">
              <a:xfrm>
                <a:off x="3815" y="2749"/>
                <a:ext cx="13" cy="6"/>
              </a:xfrm>
              <a:custGeom>
                <a:avLst/>
                <a:gdLst>
                  <a:gd name="T0" fmla="*/ 0 w 4"/>
                  <a:gd name="T1" fmla="*/ 486 h 2"/>
                  <a:gd name="T2" fmla="*/ 1446 w 4"/>
                  <a:gd name="T3" fmla="*/ 0 h 2"/>
                  <a:gd name="T4" fmla="*/ 0 w 4"/>
                  <a:gd name="T5" fmla="*/ 486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cubicBezTo>
                      <a:pt x="1" y="2"/>
                      <a:pt x="2" y="1"/>
                      <a:pt x="4" y="0"/>
                    </a:cubicBezTo>
                    <a:cubicBezTo>
                      <a:pt x="2" y="1"/>
                      <a:pt x="1"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7" name="Freeform 254">
                <a:extLst>
                  <a:ext uri="{FF2B5EF4-FFF2-40B4-BE49-F238E27FC236}">
                    <a16:creationId xmlns:a16="http://schemas.microsoft.com/office/drawing/2014/main" id="{EB4315EE-7DA3-4B51-B9EB-946CDBC29EC7}"/>
                  </a:ext>
                </a:extLst>
              </p:cNvPr>
              <p:cNvSpPr>
                <a:spLocks/>
              </p:cNvSpPr>
              <p:nvPr/>
            </p:nvSpPr>
            <p:spPr bwMode="auto">
              <a:xfrm>
                <a:off x="3815" y="2543"/>
                <a:ext cx="13" cy="6"/>
              </a:xfrm>
              <a:custGeom>
                <a:avLst/>
                <a:gdLst>
                  <a:gd name="T0" fmla="*/ 0 w 4"/>
                  <a:gd name="T1" fmla="*/ 0 h 2"/>
                  <a:gd name="T2" fmla="*/ 1446 w 4"/>
                  <a:gd name="T3" fmla="*/ 0 h 2"/>
                  <a:gd name="T4" fmla="*/ 0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0"/>
                    </a:moveTo>
                    <a:cubicBezTo>
                      <a:pt x="0" y="2"/>
                      <a:pt x="4" y="1"/>
                      <a:pt x="4" y="0"/>
                    </a:cubicBezTo>
                    <a:cubicBezTo>
                      <a:pt x="3"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8" name="Freeform 255">
                <a:extLst>
                  <a:ext uri="{FF2B5EF4-FFF2-40B4-BE49-F238E27FC236}">
                    <a16:creationId xmlns:a16="http://schemas.microsoft.com/office/drawing/2014/main" id="{5B50347C-5C0B-4C82-BAE1-ECFD068DEE14}"/>
                  </a:ext>
                </a:extLst>
              </p:cNvPr>
              <p:cNvSpPr>
                <a:spLocks/>
              </p:cNvSpPr>
              <p:nvPr/>
            </p:nvSpPr>
            <p:spPr bwMode="auto">
              <a:xfrm>
                <a:off x="3815" y="2543"/>
                <a:ext cx="13" cy="6"/>
              </a:xfrm>
              <a:custGeom>
                <a:avLst/>
                <a:gdLst>
                  <a:gd name="T0" fmla="*/ 0 w 4"/>
                  <a:gd name="T1" fmla="*/ 0 h 2"/>
                  <a:gd name="T2" fmla="*/ 1446 w 4"/>
                  <a:gd name="T3" fmla="*/ 0 h 2"/>
                  <a:gd name="T4" fmla="*/ 0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0"/>
                    </a:moveTo>
                    <a:cubicBezTo>
                      <a:pt x="0" y="2"/>
                      <a:pt x="4" y="1"/>
                      <a:pt x="4" y="0"/>
                    </a:cubicBezTo>
                    <a:cubicBezTo>
                      <a:pt x="3"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89" name="Freeform 256">
                <a:extLst>
                  <a:ext uri="{FF2B5EF4-FFF2-40B4-BE49-F238E27FC236}">
                    <a16:creationId xmlns:a16="http://schemas.microsoft.com/office/drawing/2014/main" id="{8AE9A712-44E0-4992-A05B-91740D5BEAC2}"/>
                  </a:ext>
                </a:extLst>
              </p:cNvPr>
              <p:cNvSpPr>
                <a:spLocks/>
              </p:cNvSpPr>
              <p:nvPr/>
            </p:nvSpPr>
            <p:spPr bwMode="auto">
              <a:xfrm>
                <a:off x="3818" y="2533"/>
                <a:ext cx="7" cy="3"/>
              </a:xfrm>
              <a:custGeom>
                <a:avLst/>
                <a:gdLst>
                  <a:gd name="T0" fmla="*/ 602 w 2"/>
                  <a:gd name="T1" fmla="*/ 0 h 1"/>
                  <a:gd name="T2" fmla="*/ 0 w 2"/>
                  <a:gd name="T3" fmla="*/ 243 h 1"/>
                  <a:gd name="T4" fmla="*/ 60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0" y="0"/>
                      <a:pt x="0" y="1"/>
                    </a:cubicBezTo>
                    <a:cubicBezTo>
                      <a:pt x="0" y="1"/>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0" name="Freeform 257">
                <a:extLst>
                  <a:ext uri="{FF2B5EF4-FFF2-40B4-BE49-F238E27FC236}">
                    <a16:creationId xmlns:a16="http://schemas.microsoft.com/office/drawing/2014/main" id="{E3044BD6-3FFB-4268-9CA6-44DF0C5C3E65}"/>
                  </a:ext>
                </a:extLst>
              </p:cNvPr>
              <p:cNvSpPr>
                <a:spLocks/>
              </p:cNvSpPr>
              <p:nvPr/>
            </p:nvSpPr>
            <p:spPr bwMode="auto">
              <a:xfrm>
                <a:off x="3818" y="2533"/>
                <a:ext cx="7" cy="3"/>
              </a:xfrm>
              <a:custGeom>
                <a:avLst/>
                <a:gdLst>
                  <a:gd name="T0" fmla="*/ 602 w 2"/>
                  <a:gd name="T1" fmla="*/ 0 h 1"/>
                  <a:gd name="T2" fmla="*/ 0 w 2"/>
                  <a:gd name="T3" fmla="*/ 243 h 1"/>
                  <a:gd name="T4" fmla="*/ 60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0" y="0"/>
                      <a:pt x="0" y="1"/>
                    </a:cubicBezTo>
                    <a:cubicBezTo>
                      <a:pt x="0" y="1"/>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1" name="Freeform 258">
                <a:extLst>
                  <a:ext uri="{FF2B5EF4-FFF2-40B4-BE49-F238E27FC236}">
                    <a16:creationId xmlns:a16="http://schemas.microsoft.com/office/drawing/2014/main" id="{5B7A81C9-96AB-4AFD-B839-26B768080FDF}"/>
                  </a:ext>
                </a:extLst>
              </p:cNvPr>
              <p:cNvSpPr>
                <a:spLocks/>
              </p:cNvSpPr>
              <p:nvPr/>
            </p:nvSpPr>
            <p:spPr bwMode="auto">
              <a:xfrm>
                <a:off x="3818" y="2730"/>
                <a:ext cx="4" cy="3"/>
              </a:xfrm>
              <a:custGeom>
                <a:avLst/>
                <a:gdLst>
                  <a:gd name="T0" fmla="*/ 0 w 1"/>
                  <a:gd name="T1" fmla="*/ 0 h 1"/>
                  <a:gd name="T2" fmla="*/ 102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1" y="0"/>
                    </a:cubicBezTo>
                    <a:cubicBezTo>
                      <a:pt x="1"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2" name="Freeform 259">
                <a:extLst>
                  <a:ext uri="{FF2B5EF4-FFF2-40B4-BE49-F238E27FC236}">
                    <a16:creationId xmlns:a16="http://schemas.microsoft.com/office/drawing/2014/main" id="{84300D51-6B42-4038-B52E-C04346D5DDD6}"/>
                  </a:ext>
                </a:extLst>
              </p:cNvPr>
              <p:cNvSpPr>
                <a:spLocks/>
              </p:cNvSpPr>
              <p:nvPr/>
            </p:nvSpPr>
            <p:spPr bwMode="auto">
              <a:xfrm>
                <a:off x="3818" y="2730"/>
                <a:ext cx="4" cy="3"/>
              </a:xfrm>
              <a:custGeom>
                <a:avLst/>
                <a:gdLst>
                  <a:gd name="T0" fmla="*/ 0 w 1"/>
                  <a:gd name="T1" fmla="*/ 0 h 1"/>
                  <a:gd name="T2" fmla="*/ 102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1" y="0"/>
                    </a:cubicBezTo>
                    <a:cubicBezTo>
                      <a:pt x="1"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3" name="Freeform 260">
                <a:extLst>
                  <a:ext uri="{FF2B5EF4-FFF2-40B4-BE49-F238E27FC236}">
                    <a16:creationId xmlns:a16="http://schemas.microsoft.com/office/drawing/2014/main" id="{9A7DDF90-A6F1-48A3-93B2-8282EA823DD4}"/>
                  </a:ext>
                </a:extLst>
              </p:cNvPr>
              <p:cNvSpPr>
                <a:spLocks/>
              </p:cNvSpPr>
              <p:nvPr/>
            </p:nvSpPr>
            <p:spPr bwMode="auto">
              <a:xfrm>
                <a:off x="3818" y="2546"/>
                <a:ext cx="19" cy="15"/>
              </a:xfrm>
              <a:custGeom>
                <a:avLst/>
                <a:gdLst>
                  <a:gd name="T0" fmla="*/ 1013 w 6"/>
                  <a:gd name="T1" fmla="*/ 0 h 5"/>
                  <a:gd name="T2" fmla="*/ 1013 w 6"/>
                  <a:gd name="T3" fmla="*/ 972 h 5"/>
                  <a:gd name="T4" fmla="*/ 1013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3" y="0"/>
                    </a:moveTo>
                    <a:cubicBezTo>
                      <a:pt x="0" y="0"/>
                      <a:pt x="1" y="2"/>
                      <a:pt x="3" y="4"/>
                    </a:cubicBezTo>
                    <a:cubicBezTo>
                      <a:pt x="4" y="5"/>
                      <a:pt x="6" y="0"/>
                      <a:pt x="3"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4" name="Freeform 261">
                <a:extLst>
                  <a:ext uri="{FF2B5EF4-FFF2-40B4-BE49-F238E27FC236}">
                    <a16:creationId xmlns:a16="http://schemas.microsoft.com/office/drawing/2014/main" id="{91AFD508-1CD5-4C71-B03E-8C0E26040EBF}"/>
                  </a:ext>
                </a:extLst>
              </p:cNvPr>
              <p:cNvSpPr>
                <a:spLocks/>
              </p:cNvSpPr>
              <p:nvPr/>
            </p:nvSpPr>
            <p:spPr bwMode="auto">
              <a:xfrm>
                <a:off x="3818" y="2546"/>
                <a:ext cx="19" cy="15"/>
              </a:xfrm>
              <a:custGeom>
                <a:avLst/>
                <a:gdLst>
                  <a:gd name="T0" fmla="*/ 1013 w 6"/>
                  <a:gd name="T1" fmla="*/ 0 h 5"/>
                  <a:gd name="T2" fmla="*/ 1013 w 6"/>
                  <a:gd name="T3" fmla="*/ 972 h 5"/>
                  <a:gd name="T4" fmla="*/ 1013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3" y="0"/>
                    </a:moveTo>
                    <a:cubicBezTo>
                      <a:pt x="0" y="0"/>
                      <a:pt x="1" y="2"/>
                      <a:pt x="3" y="4"/>
                    </a:cubicBezTo>
                    <a:cubicBezTo>
                      <a:pt x="4" y="5"/>
                      <a:pt x="6" y="0"/>
                      <a:pt x="3"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5" name="Freeform 262">
                <a:extLst>
                  <a:ext uri="{FF2B5EF4-FFF2-40B4-BE49-F238E27FC236}">
                    <a16:creationId xmlns:a16="http://schemas.microsoft.com/office/drawing/2014/main" id="{C4682E2B-8B19-4346-ABB9-D1888D238888}"/>
                  </a:ext>
                </a:extLst>
              </p:cNvPr>
              <p:cNvSpPr>
                <a:spLocks/>
              </p:cNvSpPr>
              <p:nvPr/>
            </p:nvSpPr>
            <p:spPr bwMode="auto">
              <a:xfrm>
                <a:off x="3822" y="2730"/>
                <a:ext cx="6" cy="1"/>
              </a:xfrm>
              <a:custGeom>
                <a:avLst/>
                <a:gdLst>
                  <a:gd name="T0" fmla="*/ 243 w 2"/>
                  <a:gd name="T1" fmla="*/ 0 h 1"/>
                  <a:gd name="T2" fmla="*/ 0 w 2"/>
                  <a:gd name="T3" fmla="*/ 0 h 1"/>
                  <a:gd name="T4" fmla="*/ 486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0" y="0"/>
                    </a:cubicBezTo>
                    <a:cubicBezTo>
                      <a:pt x="1" y="0"/>
                      <a:pt x="2" y="0"/>
                      <a:pt x="2" y="0"/>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6" name="Freeform 263">
                <a:extLst>
                  <a:ext uri="{FF2B5EF4-FFF2-40B4-BE49-F238E27FC236}">
                    <a16:creationId xmlns:a16="http://schemas.microsoft.com/office/drawing/2014/main" id="{A5F63853-D9A2-4988-88AD-C6E7C832F450}"/>
                  </a:ext>
                </a:extLst>
              </p:cNvPr>
              <p:cNvSpPr>
                <a:spLocks/>
              </p:cNvSpPr>
              <p:nvPr/>
            </p:nvSpPr>
            <p:spPr bwMode="auto">
              <a:xfrm>
                <a:off x="3822" y="2730"/>
                <a:ext cx="6" cy="1"/>
              </a:xfrm>
              <a:custGeom>
                <a:avLst/>
                <a:gdLst>
                  <a:gd name="T0" fmla="*/ 243 w 2"/>
                  <a:gd name="T1" fmla="*/ 0 h 1"/>
                  <a:gd name="T2" fmla="*/ 0 w 2"/>
                  <a:gd name="T3" fmla="*/ 0 h 1"/>
                  <a:gd name="T4" fmla="*/ 486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0" y="0"/>
                    </a:cubicBezTo>
                    <a:cubicBezTo>
                      <a:pt x="1" y="0"/>
                      <a:pt x="2" y="0"/>
                      <a:pt x="2" y="0"/>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7" name="Freeform 264">
                <a:extLst>
                  <a:ext uri="{FF2B5EF4-FFF2-40B4-BE49-F238E27FC236}">
                    <a16:creationId xmlns:a16="http://schemas.microsoft.com/office/drawing/2014/main" id="{40CFD06D-EDAB-4142-97FC-20AF7E82B9D8}"/>
                  </a:ext>
                </a:extLst>
              </p:cNvPr>
              <p:cNvSpPr>
                <a:spLocks/>
              </p:cNvSpPr>
              <p:nvPr/>
            </p:nvSpPr>
            <p:spPr bwMode="auto">
              <a:xfrm>
                <a:off x="3822" y="2721"/>
                <a:ext cx="22" cy="31"/>
              </a:xfrm>
              <a:custGeom>
                <a:avLst/>
                <a:gdLst>
                  <a:gd name="T0" fmla="*/ 2143 w 7"/>
                  <a:gd name="T1" fmla="*/ 0 h 10"/>
                  <a:gd name="T2" fmla="*/ 871 w 7"/>
                  <a:gd name="T3" fmla="*/ 1491 h 10"/>
                  <a:gd name="T4" fmla="*/ 871 w 7"/>
                  <a:gd name="T5" fmla="*/ 2027 h 10"/>
                  <a:gd name="T6" fmla="*/ 1867 w 7"/>
                  <a:gd name="T7" fmla="*/ 1107 h 10"/>
                  <a:gd name="T8" fmla="*/ 2143 w 7"/>
                  <a:gd name="T9" fmla="*/ 270 h 10"/>
                  <a:gd name="T10" fmla="*/ 2143 w 7"/>
                  <a:gd name="T11" fmla="*/ 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7" y="0"/>
                    </a:moveTo>
                    <a:cubicBezTo>
                      <a:pt x="5" y="0"/>
                      <a:pt x="1" y="4"/>
                      <a:pt x="3" y="5"/>
                    </a:cubicBezTo>
                    <a:cubicBezTo>
                      <a:pt x="0" y="4"/>
                      <a:pt x="2" y="10"/>
                      <a:pt x="3" y="7"/>
                    </a:cubicBezTo>
                    <a:cubicBezTo>
                      <a:pt x="4" y="6"/>
                      <a:pt x="5" y="6"/>
                      <a:pt x="6" y="4"/>
                    </a:cubicBezTo>
                    <a:cubicBezTo>
                      <a:pt x="7" y="3"/>
                      <a:pt x="6" y="1"/>
                      <a:pt x="7" y="1"/>
                    </a:cubicBezTo>
                    <a:cubicBezTo>
                      <a:pt x="7" y="0"/>
                      <a:pt x="7" y="0"/>
                      <a:pt x="7"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8" name="Freeform 265">
                <a:extLst>
                  <a:ext uri="{FF2B5EF4-FFF2-40B4-BE49-F238E27FC236}">
                    <a16:creationId xmlns:a16="http://schemas.microsoft.com/office/drawing/2014/main" id="{1DB0874F-D9D3-4E62-AFF3-E461F3913E04}"/>
                  </a:ext>
                </a:extLst>
              </p:cNvPr>
              <p:cNvSpPr>
                <a:spLocks/>
              </p:cNvSpPr>
              <p:nvPr/>
            </p:nvSpPr>
            <p:spPr bwMode="auto">
              <a:xfrm>
                <a:off x="3822" y="2721"/>
                <a:ext cx="22" cy="31"/>
              </a:xfrm>
              <a:custGeom>
                <a:avLst/>
                <a:gdLst>
                  <a:gd name="T0" fmla="*/ 2143 w 7"/>
                  <a:gd name="T1" fmla="*/ 0 h 10"/>
                  <a:gd name="T2" fmla="*/ 871 w 7"/>
                  <a:gd name="T3" fmla="*/ 1491 h 10"/>
                  <a:gd name="T4" fmla="*/ 871 w 7"/>
                  <a:gd name="T5" fmla="*/ 2027 h 10"/>
                  <a:gd name="T6" fmla="*/ 1867 w 7"/>
                  <a:gd name="T7" fmla="*/ 1107 h 10"/>
                  <a:gd name="T8" fmla="*/ 2143 w 7"/>
                  <a:gd name="T9" fmla="*/ 270 h 10"/>
                  <a:gd name="T10" fmla="*/ 2143 w 7"/>
                  <a:gd name="T11" fmla="*/ 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7" y="0"/>
                    </a:moveTo>
                    <a:cubicBezTo>
                      <a:pt x="5" y="0"/>
                      <a:pt x="1" y="4"/>
                      <a:pt x="3" y="5"/>
                    </a:cubicBezTo>
                    <a:cubicBezTo>
                      <a:pt x="0" y="4"/>
                      <a:pt x="2" y="10"/>
                      <a:pt x="3" y="7"/>
                    </a:cubicBezTo>
                    <a:cubicBezTo>
                      <a:pt x="4" y="6"/>
                      <a:pt x="5" y="6"/>
                      <a:pt x="6" y="4"/>
                    </a:cubicBezTo>
                    <a:cubicBezTo>
                      <a:pt x="7" y="3"/>
                      <a:pt x="6" y="1"/>
                      <a:pt x="7" y="1"/>
                    </a:cubicBezTo>
                    <a:cubicBezTo>
                      <a:pt x="7" y="0"/>
                      <a:pt x="7" y="0"/>
                      <a:pt x="7"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99" name="Freeform 266">
                <a:extLst>
                  <a:ext uri="{FF2B5EF4-FFF2-40B4-BE49-F238E27FC236}">
                    <a16:creationId xmlns:a16="http://schemas.microsoft.com/office/drawing/2014/main" id="{C4527890-E7B6-43D6-8264-D94108F585B9}"/>
                  </a:ext>
                </a:extLst>
              </p:cNvPr>
              <p:cNvSpPr>
                <a:spLocks/>
              </p:cNvSpPr>
              <p:nvPr/>
            </p:nvSpPr>
            <p:spPr bwMode="auto">
              <a:xfrm>
                <a:off x="3834" y="2549"/>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0" name="Freeform 267">
                <a:extLst>
                  <a:ext uri="{FF2B5EF4-FFF2-40B4-BE49-F238E27FC236}">
                    <a16:creationId xmlns:a16="http://schemas.microsoft.com/office/drawing/2014/main" id="{F049E79D-3E95-4D4D-8D69-FC9640C97E94}"/>
                  </a:ext>
                </a:extLst>
              </p:cNvPr>
              <p:cNvSpPr>
                <a:spLocks/>
              </p:cNvSpPr>
              <p:nvPr/>
            </p:nvSpPr>
            <p:spPr bwMode="auto">
              <a:xfrm>
                <a:off x="3834" y="2549"/>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1" name="Freeform 268">
                <a:extLst>
                  <a:ext uri="{FF2B5EF4-FFF2-40B4-BE49-F238E27FC236}">
                    <a16:creationId xmlns:a16="http://schemas.microsoft.com/office/drawing/2014/main" id="{ED7B34DB-F8F7-4057-94C3-4505444AF396}"/>
                  </a:ext>
                </a:extLst>
              </p:cNvPr>
              <p:cNvSpPr>
                <a:spLocks/>
              </p:cNvSpPr>
              <p:nvPr/>
            </p:nvSpPr>
            <p:spPr bwMode="auto">
              <a:xfrm>
                <a:off x="3844" y="27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2" y="0"/>
                      <a:pt x="2" y="1"/>
                    </a:cubicBezTo>
                    <a:cubicBezTo>
                      <a:pt x="2"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2" name="Freeform 269">
                <a:extLst>
                  <a:ext uri="{FF2B5EF4-FFF2-40B4-BE49-F238E27FC236}">
                    <a16:creationId xmlns:a16="http://schemas.microsoft.com/office/drawing/2014/main" id="{2DFCAFD9-7B57-4AB0-8C98-D6028C8D9286}"/>
                  </a:ext>
                </a:extLst>
              </p:cNvPr>
              <p:cNvSpPr>
                <a:spLocks/>
              </p:cNvSpPr>
              <p:nvPr/>
            </p:nvSpPr>
            <p:spPr bwMode="auto">
              <a:xfrm>
                <a:off x="3844" y="27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2" y="0"/>
                      <a:pt x="2" y="1"/>
                    </a:cubicBezTo>
                    <a:cubicBezTo>
                      <a:pt x="2"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3" name="Freeform 270">
                <a:extLst>
                  <a:ext uri="{FF2B5EF4-FFF2-40B4-BE49-F238E27FC236}">
                    <a16:creationId xmlns:a16="http://schemas.microsoft.com/office/drawing/2014/main" id="{5A20E30A-0CCC-410F-82BF-13B3B3B86362}"/>
                  </a:ext>
                </a:extLst>
              </p:cNvPr>
              <p:cNvSpPr>
                <a:spLocks/>
              </p:cNvSpPr>
              <p:nvPr/>
            </p:nvSpPr>
            <p:spPr bwMode="auto">
              <a:xfrm>
                <a:off x="3872" y="26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1" y="0"/>
                      <a:pt x="1" y="0"/>
                      <a:pt x="0" y="0"/>
                    </a:cubicBezTo>
                    <a:cubicBezTo>
                      <a:pt x="1" y="0"/>
                      <a:pt x="0" y="2"/>
                      <a:pt x="1" y="2"/>
                    </a:cubicBezTo>
                    <a:cubicBezTo>
                      <a:pt x="2" y="2"/>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4" name="Freeform 271">
                <a:extLst>
                  <a:ext uri="{FF2B5EF4-FFF2-40B4-BE49-F238E27FC236}">
                    <a16:creationId xmlns:a16="http://schemas.microsoft.com/office/drawing/2014/main" id="{4B485333-CAA1-493E-918A-15D8971680B7}"/>
                  </a:ext>
                </a:extLst>
              </p:cNvPr>
              <p:cNvSpPr>
                <a:spLocks/>
              </p:cNvSpPr>
              <p:nvPr/>
            </p:nvSpPr>
            <p:spPr bwMode="auto">
              <a:xfrm>
                <a:off x="3872" y="26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1" y="0"/>
                      <a:pt x="1" y="0"/>
                      <a:pt x="0" y="0"/>
                    </a:cubicBezTo>
                    <a:cubicBezTo>
                      <a:pt x="1" y="0"/>
                      <a:pt x="0" y="2"/>
                      <a:pt x="1" y="2"/>
                    </a:cubicBezTo>
                    <a:cubicBezTo>
                      <a:pt x="2" y="2"/>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5" name="Freeform 272">
                <a:extLst>
                  <a:ext uri="{FF2B5EF4-FFF2-40B4-BE49-F238E27FC236}">
                    <a16:creationId xmlns:a16="http://schemas.microsoft.com/office/drawing/2014/main" id="{E81EB295-5E91-476D-AA91-3DC8B43D4C4E}"/>
                  </a:ext>
                </a:extLst>
              </p:cNvPr>
              <p:cNvSpPr>
                <a:spLocks/>
              </p:cNvSpPr>
              <p:nvPr/>
            </p:nvSpPr>
            <p:spPr bwMode="auto">
              <a:xfrm>
                <a:off x="3875" y="2677"/>
                <a:ext cx="3" cy="3"/>
              </a:xfrm>
              <a:custGeom>
                <a:avLst/>
                <a:gdLst>
                  <a:gd name="T0" fmla="*/ 243 w 1"/>
                  <a:gd name="T1" fmla="*/ 0 h 1"/>
                  <a:gd name="T2" fmla="*/ 243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1" y="1"/>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6" name="Freeform 273">
                <a:extLst>
                  <a:ext uri="{FF2B5EF4-FFF2-40B4-BE49-F238E27FC236}">
                    <a16:creationId xmlns:a16="http://schemas.microsoft.com/office/drawing/2014/main" id="{6C15AC63-5B34-4660-9E9A-BC9B5656CAF9}"/>
                  </a:ext>
                </a:extLst>
              </p:cNvPr>
              <p:cNvSpPr>
                <a:spLocks/>
              </p:cNvSpPr>
              <p:nvPr/>
            </p:nvSpPr>
            <p:spPr bwMode="auto">
              <a:xfrm>
                <a:off x="3875" y="2677"/>
                <a:ext cx="3" cy="3"/>
              </a:xfrm>
              <a:custGeom>
                <a:avLst/>
                <a:gdLst>
                  <a:gd name="T0" fmla="*/ 243 w 1"/>
                  <a:gd name="T1" fmla="*/ 0 h 1"/>
                  <a:gd name="T2" fmla="*/ 243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1" y="1"/>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7" name="Freeform 274">
                <a:extLst>
                  <a:ext uri="{FF2B5EF4-FFF2-40B4-BE49-F238E27FC236}">
                    <a16:creationId xmlns:a16="http://schemas.microsoft.com/office/drawing/2014/main" id="{917D1155-EF33-4F61-9132-469AC6254089}"/>
                  </a:ext>
                </a:extLst>
              </p:cNvPr>
              <p:cNvSpPr>
                <a:spLocks/>
              </p:cNvSpPr>
              <p:nvPr/>
            </p:nvSpPr>
            <p:spPr bwMode="auto">
              <a:xfrm>
                <a:off x="3878" y="2671"/>
                <a:ext cx="9" cy="19"/>
              </a:xfrm>
              <a:custGeom>
                <a:avLst/>
                <a:gdLst>
                  <a:gd name="T0" fmla="*/ 0 w 3"/>
                  <a:gd name="T1" fmla="*/ 1906 h 6"/>
                  <a:gd name="T2" fmla="*/ 729 w 3"/>
                  <a:gd name="T3" fmla="*/ 0 h 6"/>
                  <a:gd name="T4" fmla="*/ 486 w 3"/>
                  <a:gd name="T5" fmla="*/ 602 h 6"/>
                  <a:gd name="T6" fmla="*/ 0 w 3"/>
                  <a:gd name="T7" fmla="*/ 190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cubicBezTo>
                      <a:pt x="1" y="5"/>
                      <a:pt x="3" y="1"/>
                      <a:pt x="3" y="0"/>
                    </a:cubicBezTo>
                    <a:cubicBezTo>
                      <a:pt x="2" y="0"/>
                      <a:pt x="2" y="1"/>
                      <a:pt x="2" y="2"/>
                    </a:cubicBezTo>
                    <a:cubicBezTo>
                      <a:pt x="1" y="3"/>
                      <a:pt x="0" y="4"/>
                      <a:pt x="0"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8" name="Freeform 275">
                <a:extLst>
                  <a:ext uri="{FF2B5EF4-FFF2-40B4-BE49-F238E27FC236}">
                    <a16:creationId xmlns:a16="http://schemas.microsoft.com/office/drawing/2014/main" id="{8CE55A39-5957-47EF-98CB-D7BA25019210}"/>
                  </a:ext>
                </a:extLst>
              </p:cNvPr>
              <p:cNvSpPr>
                <a:spLocks/>
              </p:cNvSpPr>
              <p:nvPr/>
            </p:nvSpPr>
            <p:spPr bwMode="auto">
              <a:xfrm>
                <a:off x="3878" y="2671"/>
                <a:ext cx="9" cy="19"/>
              </a:xfrm>
              <a:custGeom>
                <a:avLst/>
                <a:gdLst>
                  <a:gd name="T0" fmla="*/ 0 w 3"/>
                  <a:gd name="T1" fmla="*/ 1906 h 6"/>
                  <a:gd name="T2" fmla="*/ 729 w 3"/>
                  <a:gd name="T3" fmla="*/ 0 h 6"/>
                  <a:gd name="T4" fmla="*/ 486 w 3"/>
                  <a:gd name="T5" fmla="*/ 602 h 6"/>
                  <a:gd name="T6" fmla="*/ 0 w 3"/>
                  <a:gd name="T7" fmla="*/ 190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cubicBezTo>
                      <a:pt x="1" y="5"/>
                      <a:pt x="3" y="1"/>
                      <a:pt x="3" y="0"/>
                    </a:cubicBezTo>
                    <a:cubicBezTo>
                      <a:pt x="2" y="0"/>
                      <a:pt x="2" y="1"/>
                      <a:pt x="2" y="2"/>
                    </a:cubicBezTo>
                    <a:cubicBezTo>
                      <a:pt x="1" y="3"/>
                      <a:pt x="0" y="4"/>
                      <a:pt x="0"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09" name="Freeform 276">
                <a:extLst>
                  <a:ext uri="{FF2B5EF4-FFF2-40B4-BE49-F238E27FC236}">
                    <a16:creationId xmlns:a16="http://schemas.microsoft.com/office/drawing/2014/main" id="{58F73DBB-DCC2-41E4-A21B-E8C3FC5819D0}"/>
                  </a:ext>
                </a:extLst>
              </p:cNvPr>
              <p:cNvSpPr>
                <a:spLocks/>
              </p:cNvSpPr>
              <p:nvPr/>
            </p:nvSpPr>
            <p:spPr bwMode="auto">
              <a:xfrm>
                <a:off x="3909" y="2693"/>
                <a:ext cx="19" cy="25"/>
              </a:xfrm>
              <a:custGeom>
                <a:avLst/>
                <a:gdLst>
                  <a:gd name="T0" fmla="*/ 320 w 6"/>
                  <a:gd name="T1" fmla="*/ 0 h 8"/>
                  <a:gd name="T2" fmla="*/ 602 w 6"/>
                  <a:gd name="T3" fmla="*/ 859 h 8"/>
                  <a:gd name="T4" fmla="*/ 602 w 6"/>
                  <a:gd name="T5" fmla="*/ 1797 h 8"/>
                  <a:gd name="T6" fmla="*/ 320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1" y="0"/>
                    </a:moveTo>
                    <a:cubicBezTo>
                      <a:pt x="1" y="1"/>
                      <a:pt x="1" y="2"/>
                      <a:pt x="2" y="3"/>
                    </a:cubicBezTo>
                    <a:cubicBezTo>
                      <a:pt x="0" y="3"/>
                      <a:pt x="0" y="8"/>
                      <a:pt x="2" y="6"/>
                    </a:cubicBezTo>
                    <a:cubicBezTo>
                      <a:pt x="6" y="5"/>
                      <a:pt x="4" y="2"/>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0" name="Freeform 277">
                <a:extLst>
                  <a:ext uri="{FF2B5EF4-FFF2-40B4-BE49-F238E27FC236}">
                    <a16:creationId xmlns:a16="http://schemas.microsoft.com/office/drawing/2014/main" id="{BFBDE6C7-2AB0-436D-B4EB-950908CA417A}"/>
                  </a:ext>
                </a:extLst>
              </p:cNvPr>
              <p:cNvSpPr>
                <a:spLocks/>
              </p:cNvSpPr>
              <p:nvPr/>
            </p:nvSpPr>
            <p:spPr bwMode="auto">
              <a:xfrm>
                <a:off x="3909" y="2693"/>
                <a:ext cx="19" cy="25"/>
              </a:xfrm>
              <a:custGeom>
                <a:avLst/>
                <a:gdLst>
                  <a:gd name="T0" fmla="*/ 320 w 6"/>
                  <a:gd name="T1" fmla="*/ 0 h 8"/>
                  <a:gd name="T2" fmla="*/ 602 w 6"/>
                  <a:gd name="T3" fmla="*/ 859 h 8"/>
                  <a:gd name="T4" fmla="*/ 602 w 6"/>
                  <a:gd name="T5" fmla="*/ 1797 h 8"/>
                  <a:gd name="T6" fmla="*/ 320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1" y="0"/>
                    </a:moveTo>
                    <a:cubicBezTo>
                      <a:pt x="1" y="1"/>
                      <a:pt x="1" y="2"/>
                      <a:pt x="2" y="3"/>
                    </a:cubicBezTo>
                    <a:cubicBezTo>
                      <a:pt x="0" y="3"/>
                      <a:pt x="0" y="8"/>
                      <a:pt x="2" y="6"/>
                    </a:cubicBezTo>
                    <a:cubicBezTo>
                      <a:pt x="6" y="5"/>
                      <a:pt x="4" y="2"/>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1" name="Freeform 278">
                <a:extLst>
                  <a:ext uri="{FF2B5EF4-FFF2-40B4-BE49-F238E27FC236}">
                    <a16:creationId xmlns:a16="http://schemas.microsoft.com/office/drawing/2014/main" id="{E24E0157-4E52-46D9-AACD-3708E8390523}"/>
                  </a:ext>
                </a:extLst>
              </p:cNvPr>
              <p:cNvSpPr>
                <a:spLocks/>
              </p:cNvSpPr>
              <p:nvPr/>
            </p:nvSpPr>
            <p:spPr bwMode="auto">
              <a:xfrm>
                <a:off x="3906" y="2671"/>
                <a:ext cx="28" cy="31"/>
              </a:xfrm>
              <a:custGeom>
                <a:avLst/>
                <a:gdLst>
                  <a:gd name="T0" fmla="*/ 843 w 9"/>
                  <a:gd name="T1" fmla="*/ 1758 h 10"/>
                  <a:gd name="T2" fmla="*/ 1114 w 9"/>
                  <a:gd name="T3" fmla="*/ 2297 h 10"/>
                  <a:gd name="T4" fmla="*/ 1780 w 9"/>
                  <a:gd name="T5" fmla="*/ 2864 h 10"/>
                  <a:gd name="T6" fmla="*/ 1509 w 9"/>
                  <a:gd name="T7" fmla="*/ 2297 h 10"/>
                  <a:gd name="T8" fmla="*/ 2352 w 9"/>
                  <a:gd name="T9" fmla="*/ 1758 h 10"/>
                  <a:gd name="T10" fmla="*/ 2352 w 9"/>
                  <a:gd name="T11" fmla="*/ 567 h 10"/>
                  <a:gd name="T12" fmla="*/ 1780 w 9"/>
                  <a:gd name="T13" fmla="*/ 270 h 10"/>
                  <a:gd name="T14" fmla="*/ 1114 w 9"/>
                  <a:gd name="T15" fmla="*/ 837 h 10"/>
                  <a:gd name="T16" fmla="*/ 1114 w 9"/>
                  <a:gd name="T17" fmla="*/ 1107 h 10"/>
                  <a:gd name="T18" fmla="*/ 1114 w 9"/>
                  <a:gd name="T19" fmla="*/ 1491 h 10"/>
                  <a:gd name="T20" fmla="*/ 1114 w 9"/>
                  <a:gd name="T21" fmla="*/ 2027 h 10"/>
                  <a:gd name="T22" fmla="*/ 1114 w 9"/>
                  <a:gd name="T23" fmla="*/ 2297 h 10"/>
                  <a:gd name="T24" fmla="*/ 843 w 9"/>
                  <a:gd name="T25" fmla="*/ 1758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0"/>
                  <a:gd name="T41" fmla="*/ 9 w 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0">
                    <a:moveTo>
                      <a:pt x="3" y="6"/>
                    </a:moveTo>
                    <a:cubicBezTo>
                      <a:pt x="0" y="6"/>
                      <a:pt x="6" y="10"/>
                      <a:pt x="4" y="8"/>
                    </a:cubicBezTo>
                    <a:cubicBezTo>
                      <a:pt x="6" y="8"/>
                      <a:pt x="4" y="10"/>
                      <a:pt x="6" y="10"/>
                    </a:cubicBezTo>
                    <a:cubicBezTo>
                      <a:pt x="7" y="10"/>
                      <a:pt x="6" y="9"/>
                      <a:pt x="5" y="8"/>
                    </a:cubicBezTo>
                    <a:cubicBezTo>
                      <a:pt x="7" y="10"/>
                      <a:pt x="9" y="8"/>
                      <a:pt x="8" y="6"/>
                    </a:cubicBezTo>
                    <a:cubicBezTo>
                      <a:pt x="7" y="5"/>
                      <a:pt x="9" y="3"/>
                      <a:pt x="8" y="2"/>
                    </a:cubicBezTo>
                    <a:cubicBezTo>
                      <a:pt x="7" y="2"/>
                      <a:pt x="7" y="0"/>
                      <a:pt x="6" y="1"/>
                    </a:cubicBezTo>
                    <a:cubicBezTo>
                      <a:pt x="6" y="2"/>
                      <a:pt x="5" y="3"/>
                      <a:pt x="4" y="3"/>
                    </a:cubicBezTo>
                    <a:cubicBezTo>
                      <a:pt x="4" y="3"/>
                      <a:pt x="4" y="4"/>
                      <a:pt x="4" y="4"/>
                    </a:cubicBezTo>
                    <a:cubicBezTo>
                      <a:pt x="5" y="4"/>
                      <a:pt x="4" y="5"/>
                      <a:pt x="4" y="5"/>
                    </a:cubicBezTo>
                    <a:cubicBezTo>
                      <a:pt x="4" y="5"/>
                      <a:pt x="5" y="6"/>
                      <a:pt x="4" y="7"/>
                    </a:cubicBezTo>
                    <a:cubicBezTo>
                      <a:pt x="4" y="7"/>
                      <a:pt x="4" y="7"/>
                      <a:pt x="4" y="8"/>
                    </a:cubicBezTo>
                    <a:cubicBezTo>
                      <a:pt x="4" y="7"/>
                      <a:pt x="3" y="7"/>
                      <a:pt x="3"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2" name="Freeform 279">
                <a:extLst>
                  <a:ext uri="{FF2B5EF4-FFF2-40B4-BE49-F238E27FC236}">
                    <a16:creationId xmlns:a16="http://schemas.microsoft.com/office/drawing/2014/main" id="{E698E17E-87B8-41D1-BCA0-D95EE36A2891}"/>
                  </a:ext>
                </a:extLst>
              </p:cNvPr>
              <p:cNvSpPr>
                <a:spLocks/>
              </p:cNvSpPr>
              <p:nvPr/>
            </p:nvSpPr>
            <p:spPr bwMode="auto">
              <a:xfrm>
                <a:off x="3906" y="2671"/>
                <a:ext cx="28" cy="31"/>
              </a:xfrm>
              <a:custGeom>
                <a:avLst/>
                <a:gdLst>
                  <a:gd name="T0" fmla="*/ 843 w 9"/>
                  <a:gd name="T1" fmla="*/ 1758 h 10"/>
                  <a:gd name="T2" fmla="*/ 1114 w 9"/>
                  <a:gd name="T3" fmla="*/ 2297 h 10"/>
                  <a:gd name="T4" fmla="*/ 1780 w 9"/>
                  <a:gd name="T5" fmla="*/ 2864 h 10"/>
                  <a:gd name="T6" fmla="*/ 1509 w 9"/>
                  <a:gd name="T7" fmla="*/ 2297 h 10"/>
                  <a:gd name="T8" fmla="*/ 2352 w 9"/>
                  <a:gd name="T9" fmla="*/ 1758 h 10"/>
                  <a:gd name="T10" fmla="*/ 2352 w 9"/>
                  <a:gd name="T11" fmla="*/ 567 h 10"/>
                  <a:gd name="T12" fmla="*/ 1780 w 9"/>
                  <a:gd name="T13" fmla="*/ 270 h 10"/>
                  <a:gd name="T14" fmla="*/ 1114 w 9"/>
                  <a:gd name="T15" fmla="*/ 837 h 10"/>
                  <a:gd name="T16" fmla="*/ 1114 w 9"/>
                  <a:gd name="T17" fmla="*/ 1107 h 10"/>
                  <a:gd name="T18" fmla="*/ 1114 w 9"/>
                  <a:gd name="T19" fmla="*/ 1491 h 10"/>
                  <a:gd name="T20" fmla="*/ 1114 w 9"/>
                  <a:gd name="T21" fmla="*/ 2027 h 10"/>
                  <a:gd name="T22" fmla="*/ 1114 w 9"/>
                  <a:gd name="T23" fmla="*/ 2297 h 10"/>
                  <a:gd name="T24" fmla="*/ 843 w 9"/>
                  <a:gd name="T25" fmla="*/ 1758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0"/>
                  <a:gd name="T41" fmla="*/ 9 w 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0">
                    <a:moveTo>
                      <a:pt x="3" y="6"/>
                    </a:moveTo>
                    <a:cubicBezTo>
                      <a:pt x="0" y="6"/>
                      <a:pt x="6" y="10"/>
                      <a:pt x="4" y="8"/>
                    </a:cubicBezTo>
                    <a:cubicBezTo>
                      <a:pt x="6" y="8"/>
                      <a:pt x="4" y="10"/>
                      <a:pt x="6" y="10"/>
                    </a:cubicBezTo>
                    <a:cubicBezTo>
                      <a:pt x="7" y="10"/>
                      <a:pt x="6" y="9"/>
                      <a:pt x="5" y="8"/>
                    </a:cubicBezTo>
                    <a:cubicBezTo>
                      <a:pt x="7" y="10"/>
                      <a:pt x="9" y="8"/>
                      <a:pt x="8" y="6"/>
                    </a:cubicBezTo>
                    <a:cubicBezTo>
                      <a:pt x="7" y="5"/>
                      <a:pt x="9" y="3"/>
                      <a:pt x="8" y="2"/>
                    </a:cubicBezTo>
                    <a:cubicBezTo>
                      <a:pt x="7" y="2"/>
                      <a:pt x="7" y="0"/>
                      <a:pt x="6" y="1"/>
                    </a:cubicBezTo>
                    <a:cubicBezTo>
                      <a:pt x="6" y="2"/>
                      <a:pt x="5" y="3"/>
                      <a:pt x="4" y="3"/>
                    </a:cubicBezTo>
                    <a:cubicBezTo>
                      <a:pt x="4" y="3"/>
                      <a:pt x="4" y="4"/>
                      <a:pt x="4" y="4"/>
                    </a:cubicBezTo>
                    <a:cubicBezTo>
                      <a:pt x="5" y="4"/>
                      <a:pt x="4" y="5"/>
                      <a:pt x="4" y="5"/>
                    </a:cubicBezTo>
                    <a:cubicBezTo>
                      <a:pt x="4" y="5"/>
                      <a:pt x="5" y="6"/>
                      <a:pt x="4" y="7"/>
                    </a:cubicBezTo>
                    <a:cubicBezTo>
                      <a:pt x="4" y="7"/>
                      <a:pt x="4" y="7"/>
                      <a:pt x="4" y="8"/>
                    </a:cubicBezTo>
                    <a:cubicBezTo>
                      <a:pt x="4" y="7"/>
                      <a:pt x="3" y="7"/>
                      <a:pt x="3"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3" name="Freeform 280">
                <a:extLst>
                  <a:ext uri="{FF2B5EF4-FFF2-40B4-BE49-F238E27FC236}">
                    <a16:creationId xmlns:a16="http://schemas.microsoft.com/office/drawing/2014/main" id="{C44B63A0-53EF-46A3-B26F-7164E24298DA}"/>
                  </a:ext>
                </a:extLst>
              </p:cNvPr>
              <p:cNvSpPr>
                <a:spLocks/>
              </p:cNvSpPr>
              <p:nvPr/>
            </p:nvSpPr>
            <p:spPr bwMode="auto">
              <a:xfrm>
                <a:off x="3928" y="2705"/>
                <a:ext cx="3" cy="6"/>
              </a:xfrm>
              <a:custGeom>
                <a:avLst/>
                <a:gdLst>
                  <a:gd name="T0" fmla="*/ 0 w 1"/>
                  <a:gd name="T1" fmla="*/ 0 h 2"/>
                  <a:gd name="T2" fmla="*/ 0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0" y="0"/>
                      <a:pt x="0" y="1"/>
                      <a:pt x="0" y="2"/>
                    </a:cubicBezTo>
                    <a:cubicBezTo>
                      <a:pt x="0" y="1"/>
                      <a:pt x="1"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4" name="Freeform 281">
                <a:extLst>
                  <a:ext uri="{FF2B5EF4-FFF2-40B4-BE49-F238E27FC236}">
                    <a16:creationId xmlns:a16="http://schemas.microsoft.com/office/drawing/2014/main" id="{5153839F-0D4A-4612-9143-B7E26E101665}"/>
                  </a:ext>
                </a:extLst>
              </p:cNvPr>
              <p:cNvSpPr>
                <a:spLocks/>
              </p:cNvSpPr>
              <p:nvPr/>
            </p:nvSpPr>
            <p:spPr bwMode="auto">
              <a:xfrm>
                <a:off x="3928" y="2705"/>
                <a:ext cx="3" cy="6"/>
              </a:xfrm>
              <a:custGeom>
                <a:avLst/>
                <a:gdLst>
                  <a:gd name="T0" fmla="*/ 0 w 1"/>
                  <a:gd name="T1" fmla="*/ 0 h 2"/>
                  <a:gd name="T2" fmla="*/ 0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0" y="0"/>
                      <a:pt x="0" y="1"/>
                      <a:pt x="0" y="2"/>
                    </a:cubicBezTo>
                    <a:cubicBezTo>
                      <a:pt x="0" y="1"/>
                      <a:pt x="1"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5" name="Freeform 282">
                <a:extLst>
                  <a:ext uri="{FF2B5EF4-FFF2-40B4-BE49-F238E27FC236}">
                    <a16:creationId xmlns:a16="http://schemas.microsoft.com/office/drawing/2014/main" id="{4F3C2812-25FD-4404-B161-FED0F1A31D14}"/>
                  </a:ext>
                </a:extLst>
              </p:cNvPr>
              <p:cNvSpPr>
                <a:spLocks/>
              </p:cNvSpPr>
              <p:nvPr/>
            </p:nvSpPr>
            <p:spPr bwMode="auto">
              <a:xfrm>
                <a:off x="3928" y="2702"/>
                <a:ext cx="3" cy="3"/>
              </a:xfrm>
              <a:custGeom>
                <a:avLst/>
                <a:gdLst>
                  <a:gd name="T0" fmla="*/ 0 w 1"/>
                  <a:gd name="T1" fmla="*/ 0 h 1"/>
                  <a:gd name="T2" fmla="*/ 243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1"/>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6" name="Freeform 283">
                <a:extLst>
                  <a:ext uri="{FF2B5EF4-FFF2-40B4-BE49-F238E27FC236}">
                    <a16:creationId xmlns:a16="http://schemas.microsoft.com/office/drawing/2014/main" id="{E6340BD0-37D5-4947-8997-6A22387DEBFD}"/>
                  </a:ext>
                </a:extLst>
              </p:cNvPr>
              <p:cNvSpPr>
                <a:spLocks/>
              </p:cNvSpPr>
              <p:nvPr/>
            </p:nvSpPr>
            <p:spPr bwMode="auto">
              <a:xfrm>
                <a:off x="3928" y="2702"/>
                <a:ext cx="3" cy="3"/>
              </a:xfrm>
              <a:custGeom>
                <a:avLst/>
                <a:gdLst>
                  <a:gd name="T0" fmla="*/ 0 w 1"/>
                  <a:gd name="T1" fmla="*/ 0 h 1"/>
                  <a:gd name="T2" fmla="*/ 243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1"/>
                    </a:cubicBezTo>
                    <a:cubicBezTo>
                      <a:pt x="1"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7" name="Freeform 284">
                <a:extLst>
                  <a:ext uri="{FF2B5EF4-FFF2-40B4-BE49-F238E27FC236}">
                    <a16:creationId xmlns:a16="http://schemas.microsoft.com/office/drawing/2014/main" id="{DE13CDFE-90CE-46CA-8444-09D990828949}"/>
                  </a:ext>
                </a:extLst>
              </p:cNvPr>
              <p:cNvSpPr>
                <a:spLocks/>
              </p:cNvSpPr>
              <p:nvPr/>
            </p:nvSpPr>
            <p:spPr bwMode="auto">
              <a:xfrm>
                <a:off x="3931" y="2693"/>
                <a:ext cx="6" cy="9"/>
              </a:xfrm>
              <a:custGeom>
                <a:avLst/>
                <a:gdLst>
                  <a:gd name="T0" fmla="*/ 243 w 2"/>
                  <a:gd name="T1" fmla="*/ 729 h 3"/>
                  <a:gd name="T2" fmla="*/ 243 w 2"/>
                  <a:gd name="T3" fmla="*/ 729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8" name="Freeform 285">
                <a:extLst>
                  <a:ext uri="{FF2B5EF4-FFF2-40B4-BE49-F238E27FC236}">
                    <a16:creationId xmlns:a16="http://schemas.microsoft.com/office/drawing/2014/main" id="{1A2FCFAC-B71A-437A-BE57-E5DB212FB6DE}"/>
                  </a:ext>
                </a:extLst>
              </p:cNvPr>
              <p:cNvSpPr>
                <a:spLocks/>
              </p:cNvSpPr>
              <p:nvPr/>
            </p:nvSpPr>
            <p:spPr bwMode="auto">
              <a:xfrm>
                <a:off x="3931" y="2693"/>
                <a:ext cx="6" cy="9"/>
              </a:xfrm>
              <a:custGeom>
                <a:avLst/>
                <a:gdLst>
                  <a:gd name="T0" fmla="*/ 243 w 2"/>
                  <a:gd name="T1" fmla="*/ 729 h 3"/>
                  <a:gd name="T2" fmla="*/ 243 w 2"/>
                  <a:gd name="T3" fmla="*/ 729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19" name="Freeform 286">
                <a:extLst>
                  <a:ext uri="{FF2B5EF4-FFF2-40B4-BE49-F238E27FC236}">
                    <a16:creationId xmlns:a16="http://schemas.microsoft.com/office/drawing/2014/main" id="{3592AF55-17F4-408E-A2D8-421FADB3B08B}"/>
                  </a:ext>
                </a:extLst>
              </p:cNvPr>
              <p:cNvSpPr>
                <a:spLocks/>
              </p:cNvSpPr>
              <p:nvPr/>
            </p:nvSpPr>
            <p:spPr bwMode="auto">
              <a:xfrm>
                <a:off x="3937" y="2546"/>
                <a:ext cx="7" cy="6"/>
              </a:xfrm>
              <a:custGeom>
                <a:avLst/>
                <a:gdLst>
                  <a:gd name="T0" fmla="*/ 602 w 2"/>
                  <a:gd name="T1" fmla="*/ 0 h 2"/>
                  <a:gd name="T2" fmla="*/ 1029 w 2"/>
                  <a:gd name="T3" fmla="*/ 486 h 2"/>
                  <a:gd name="T4" fmla="*/ 60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0"/>
                      <a:pt x="0" y="2"/>
                      <a:pt x="2" y="2"/>
                    </a:cubicBezTo>
                    <a:cubicBezTo>
                      <a:pt x="2" y="2"/>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0" name="Freeform 287">
                <a:extLst>
                  <a:ext uri="{FF2B5EF4-FFF2-40B4-BE49-F238E27FC236}">
                    <a16:creationId xmlns:a16="http://schemas.microsoft.com/office/drawing/2014/main" id="{690FFED0-089F-47C1-AE0D-C0671D3B4187}"/>
                  </a:ext>
                </a:extLst>
              </p:cNvPr>
              <p:cNvSpPr>
                <a:spLocks/>
              </p:cNvSpPr>
              <p:nvPr/>
            </p:nvSpPr>
            <p:spPr bwMode="auto">
              <a:xfrm>
                <a:off x="3937" y="2546"/>
                <a:ext cx="7" cy="6"/>
              </a:xfrm>
              <a:custGeom>
                <a:avLst/>
                <a:gdLst>
                  <a:gd name="T0" fmla="*/ 602 w 2"/>
                  <a:gd name="T1" fmla="*/ 0 h 2"/>
                  <a:gd name="T2" fmla="*/ 1029 w 2"/>
                  <a:gd name="T3" fmla="*/ 486 h 2"/>
                  <a:gd name="T4" fmla="*/ 60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0"/>
                      <a:pt x="0" y="2"/>
                      <a:pt x="2" y="2"/>
                    </a:cubicBezTo>
                    <a:cubicBezTo>
                      <a:pt x="2" y="2"/>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1" name="Freeform 288">
                <a:extLst>
                  <a:ext uri="{FF2B5EF4-FFF2-40B4-BE49-F238E27FC236}">
                    <a16:creationId xmlns:a16="http://schemas.microsoft.com/office/drawing/2014/main" id="{198F5BFA-C94B-4708-A5A9-355730AFA1A2}"/>
                  </a:ext>
                </a:extLst>
              </p:cNvPr>
              <p:cNvSpPr>
                <a:spLocks/>
              </p:cNvSpPr>
              <p:nvPr/>
            </p:nvSpPr>
            <p:spPr bwMode="auto">
              <a:xfrm>
                <a:off x="3947" y="2561"/>
                <a:ext cx="6" cy="1"/>
              </a:xfrm>
              <a:custGeom>
                <a:avLst/>
                <a:gdLst>
                  <a:gd name="T0" fmla="*/ 0 w 2"/>
                  <a:gd name="T1" fmla="*/ 0 h 1"/>
                  <a:gd name="T2" fmla="*/ 0 w 2"/>
                  <a:gd name="T3" fmla="*/ 0 h 1"/>
                  <a:gd name="T4" fmla="*/ 486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0" y="0"/>
                      <a:pt x="0" y="0"/>
                    </a:cubicBezTo>
                    <a:cubicBezTo>
                      <a:pt x="1" y="0"/>
                      <a:pt x="1" y="0"/>
                      <a:pt x="2" y="0"/>
                    </a:cubicBezTo>
                    <a:cubicBezTo>
                      <a:pt x="1"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2" name="Freeform 289">
                <a:extLst>
                  <a:ext uri="{FF2B5EF4-FFF2-40B4-BE49-F238E27FC236}">
                    <a16:creationId xmlns:a16="http://schemas.microsoft.com/office/drawing/2014/main" id="{E2F1A907-72DC-42A8-980D-6D9307ECBEB8}"/>
                  </a:ext>
                </a:extLst>
              </p:cNvPr>
              <p:cNvSpPr>
                <a:spLocks/>
              </p:cNvSpPr>
              <p:nvPr/>
            </p:nvSpPr>
            <p:spPr bwMode="auto">
              <a:xfrm>
                <a:off x="3947" y="2561"/>
                <a:ext cx="6" cy="1"/>
              </a:xfrm>
              <a:custGeom>
                <a:avLst/>
                <a:gdLst>
                  <a:gd name="T0" fmla="*/ 0 w 2"/>
                  <a:gd name="T1" fmla="*/ 0 h 1"/>
                  <a:gd name="T2" fmla="*/ 0 w 2"/>
                  <a:gd name="T3" fmla="*/ 0 h 1"/>
                  <a:gd name="T4" fmla="*/ 486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0" y="0"/>
                      <a:pt x="0" y="0"/>
                    </a:cubicBezTo>
                    <a:cubicBezTo>
                      <a:pt x="1" y="0"/>
                      <a:pt x="1" y="0"/>
                      <a:pt x="2" y="0"/>
                    </a:cubicBezTo>
                    <a:cubicBezTo>
                      <a:pt x="1" y="0"/>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3" name="Freeform 290">
                <a:extLst>
                  <a:ext uri="{FF2B5EF4-FFF2-40B4-BE49-F238E27FC236}">
                    <a16:creationId xmlns:a16="http://schemas.microsoft.com/office/drawing/2014/main" id="{9BB38682-7DBB-460A-9771-D88270E72034}"/>
                  </a:ext>
                </a:extLst>
              </p:cNvPr>
              <p:cNvSpPr>
                <a:spLocks/>
              </p:cNvSpPr>
              <p:nvPr/>
            </p:nvSpPr>
            <p:spPr bwMode="auto">
              <a:xfrm>
                <a:off x="3956" y="2536"/>
                <a:ext cx="13" cy="10"/>
              </a:xfrm>
              <a:custGeom>
                <a:avLst/>
                <a:gdLst>
                  <a:gd name="T0" fmla="*/ 0 w 4"/>
                  <a:gd name="T1" fmla="*/ 0 h 3"/>
                  <a:gd name="T2" fmla="*/ 1099 w 4"/>
                  <a:gd name="T3" fmla="*/ 85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0" y="2"/>
                      <a:pt x="2" y="3"/>
                      <a:pt x="3" y="2"/>
                    </a:cubicBezTo>
                    <a:cubicBezTo>
                      <a:pt x="4" y="1"/>
                      <a:pt x="0"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4" name="Freeform 291">
                <a:extLst>
                  <a:ext uri="{FF2B5EF4-FFF2-40B4-BE49-F238E27FC236}">
                    <a16:creationId xmlns:a16="http://schemas.microsoft.com/office/drawing/2014/main" id="{4A1C487B-1393-4976-B285-54AB7B0513E0}"/>
                  </a:ext>
                </a:extLst>
              </p:cNvPr>
              <p:cNvSpPr>
                <a:spLocks/>
              </p:cNvSpPr>
              <p:nvPr/>
            </p:nvSpPr>
            <p:spPr bwMode="auto">
              <a:xfrm>
                <a:off x="3956" y="2536"/>
                <a:ext cx="13" cy="10"/>
              </a:xfrm>
              <a:custGeom>
                <a:avLst/>
                <a:gdLst>
                  <a:gd name="T0" fmla="*/ 0 w 4"/>
                  <a:gd name="T1" fmla="*/ 0 h 3"/>
                  <a:gd name="T2" fmla="*/ 1099 w 4"/>
                  <a:gd name="T3" fmla="*/ 85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0" y="2"/>
                      <a:pt x="2" y="3"/>
                      <a:pt x="3" y="2"/>
                    </a:cubicBezTo>
                    <a:cubicBezTo>
                      <a:pt x="4" y="1"/>
                      <a:pt x="0"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5" name="Freeform 292">
                <a:extLst>
                  <a:ext uri="{FF2B5EF4-FFF2-40B4-BE49-F238E27FC236}">
                    <a16:creationId xmlns:a16="http://schemas.microsoft.com/office/drawing/2014/main" id="{1043F850-3363-41D7-A1B7-8F8D819C5E2A}"/>
                  </a:ext>
                </a:extLst>
              </p:cNvPr>
              <p:cNvSpPr>
                <a:spLocks/>
              </p:cNvSpPr>
              <p:nvPr/>
            </p:nvSpPr>
            <p:spPr bwMode="auto">
              <a:xfrm>
                <a:off x="3959" y="2564"/>
                <a:ext cx="38" cy="10"/>
              </a:xfrm>
              <a:custGeom>
                <a:avLst/>
                <a:gdLst>
                  <a:gd name="T0" fmla="*/ 0 w 12"/>
                  <a:gd name="T1" fmla="*/ 0 h 3"/>
                  <a:gd name="T2" fmla="*/ 0 w 12"/>
                  <a:gd name="T3" fmla="*/ 367 h 3"/>
                  <a:gd name="T4" fmla="*/ 1906 w 12"/>
                  <a:gd name="T5" fmla="*/ 857 h 3"/>
                  <a:gd name="T6" fmla="*/ 2920 w 12"/>
                  <a:gd name="T7" fmla="*/ 1223 h 3"/>
                  <a:gd name="T8" fmla="*/ 3810 w 12"/>
                  <a:gd name="T9" fmla="*/ 857 h 3"/>
                  <a:gd name="T10" fmla="*/ 2226 w 12"/>
                  <a:gd name="T11" fmla="*/ 367 h 3"/>
                  <a:gd name="T12" fmla="*/ 0 w 12"/>
                  <a:gd name="T13" fmla="*/ 0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0" y="0"/>
                    </a:moveTo>
                    <a:cubicBezTo>
                      <a:pt x="0" y="0"/>
                      <a:pt x="0" y="1"/>
                      <a:pt x="0" y="1"/>
                    </a:cubicBezTo>
                    <a:cubicBezTo>
                      <a:pt x="2" y="1"/>
                      <a:pt x="4" y="2"/>
                      <a:pt x="6" y="2"/>
                    </a:cubicBezTo>
                    <a:cubicBezTo>
                      <a:pt x="7" y="3"/>
                      <a:pt x="8" y="3"/>
                      <a:pt x="9" y="3"/>
                    </a:cubicBezTo>
                    <a:cubicBezTo>
                      <a:pt x="10" y="2"/>
                      <a:pt x="11" y="2"/>
                      <a:pt x="12" y="2"/>
                    </a:cubicBezTo>
                    <a:cubicBezTo>
                      <a:pt x="11" y="1"/>
                      <a:pt x="9" y="1"/>
                      <a:pt x="7" y="1"/>
                    </a:cubicBezTo>
                    <a:cubicBezTo>
                      <a:pt x="5" y="1"/>
                      <a:pt x="2"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6" name="Freeform 293">
                <a:extLst>
                  <a:ext uri="{FF2B5EF4-FFF2-40B4-BE49-F238E27FC236}">
                    <a16:creationId xmlns:a16="http://schemas.microsoft.com/office/drawing/2014/main" id="{CF8A7A55-B203-4C93-BE93-54F6122B6BCF}"/>
                  </a:ext>
                </a:extLst>
              </p:cNvPr>
              <p:cNvSpPr>
                <a:spLocks/>
              </p:cNvSpPr>
              <p:nvPr/>
            </p:nvSpPr>
            <p:spPr bwMode="auto">
              <a:xfrm>
                <a:off x="3959" y="2564"/>
                <a:ext cx="38" cy="10"/>
              </a:xfrm>
              <a:custGeom>
                <a:avLst/>
                <a:gdLst>
                  <a:gd name="T0" fmla="*/ 0 w 12"/>
                  <a:gd name="T1" fmla="*/ 0 h 3"/>
                  <a:gd name="T2" fmla="*/ 0 w 12"/>
                  <a:gd name="T3" fmla="*/ 367 h 3"/>
                  <a:gd name="T4" fmla="*/ 1906 w 12"/>
                  <a:gd name="T5" fmla="*/ 857 h 3"/>
                  <a:gd name="T6" fmla="*/ 2920 w 12"/>
                  <a:gd name="T7" fmla="*/ 1223 h 3"/>
                  <a:gd name="T8" fmla="*/ 3810 w 12"/>
                  <a:gd name="T9" fmla="*/ 857 h 3"/>
                  <a:gd name="T10" fmla="*/ 2226 w 12"/>
                  <a:gd name="T11" fmla="*/ 367 h 3"/>
                  <a:gd name="T12" fmla="*/ 0 w 12"/>
                  <a:gd name="T13" fmla="*/ 0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0" y="0"/>
                    </a:moveTo>
                    <a:cubicBezTo>
                      <a:pt x="0" y="0"/>
                      <a:pt x="0" y="1"/>
                      <a:pt x="0" y="1"/>
                    </a:cubicBezTo>
                    <a:cubicBezTo>
                      <a:pt x="2" y="1"/>
                      <a:pt x="4" y="2"/>
                      <a:pt x="6" y="2"/>
                    </a:cubicBezTo>
                    <a:cubicBezTo>
                      <a:pt x="7" y="3"/>
                      <a:pt x="8" y="3"/>
                      <a:pt x="9" y="3"/>
                    </a:cubicBezTo>
                    <a:cubicBezTo>
                      <a:pt x="10" y="2"/>
                      <a:pt x="11" y="2"/>
                      <a:pt x="12" y="2"/>
                    </a:cubicBezTo>
                    <a:cubicBezTo>
                      <a:pt x="11" y="1"/>
                      <a:pt x="9" y="1"/>
                      <a:pt x="7" y="1"/>
                    </a:cubicBezTo>
                    <a:cubicBezTo>
                      <a:pt x="5" y="1"/>
                      <a:pt x="2"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7" name="Freeform 294">
                <a:extLst>
                  <a:ext uri="{FF2B5EF4-FFF2-40B4-BE49-F238E27FC236}">
                    <a16:creationId xmlns:a16="http://schemas.microsoft.com/office/drawing/2014/main" id="{7BCF5B9F-58E2-4F5C-BF58-838C39693774}"/>
                  </a:ext>
                </a:extLst>
              </p:cNvPr>
              <p:cNvSpPr>
                <a:spLocks/>
              </p:cNvSpPr>
              <p:nvPr/>
            </p:nvSpPr>
            <p:spPr bwMode="auto">
              <a:xfrm>
                <a:off x="4006" y="2724"/>
                <a:ext cx="44" cy="31"/>
              </a:xfrm>
              <a:custGeom>
                <a:avLst/>
                <a:gdLst>
                  <a:gd name="T0" fmla="*/ 277 w 14"/>
                  <a:gd name="T1" fmla="*/ 2864 h 10"/>
                  <a:gd name="T2" fmla="*/ 0 w 14"/>
                  <a:gd name="T3" fmla="*/ 2864 h 10"/>
                  <a:gd name="T4" fmla="*/ 1867 w 14"/>
                  <a:gd name="T5" fmla="*/ 2864 h 10"/>
                  <a:gd name="T6" fmla="*/ 3014 w 14"/>
                  <a:gd name="T7" fmla="*/ 2297 h 10"/>
                  <a:gd name="T8" fmla="*/ 4287 w 14"/>
                  <a:gd name="T9" fmla="*/ 837 h 10"/>
                  <a:gd name="T10" fmla="*/ 2143 w 14"/>
                  <a:gd name="T11" fmla="*/ 567 h 10"/>
                  <a:gd name="T12" fmla="*/ 277 w 14"/>
                  <a:gd name="T13" fmla="*/ 2864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1" y="10"/>
                    </a:moveTo>
                    <a:cubicBezTo>
                      <a:pt x="1" y="10"/>
                      <a:pt x="1" y="10"/>
                      <a:pt x="0" y="10"/>
                    </a:cubicBezTo>
                    <a:cubicBezTo>
                      <a:pt x="2" y="10"/>
                      <a:pt x="4" y="10"/>
                      <a:pt x="6" y="10"/>
                    </a:cubicBezTo>
                    <a:cubicBezTo>
                      <a:pt x="8" y="10"/>
                      <a:pt x="9" y="9"/>
                      <a:pt x="10" y="8"/>
                    </a:cubicBezTo>
                    <a:cubicBezTo>
                      <a:pt x="11" y="8"/>
                      <a:pt x="14" y="4"/>
                      <a:pt x="14" y="3"/>
                    </a:cubicBezTo>
                    <a:cubicBezTo>
                      <a:pt x="11" y="1"/>
                      <a:pt x="10" y="0"/>
                      <a:pt x="7" y="2"/>
                    </a:cubicBezTo>
                    <a:cubicBezTo>
                      <a:pt x="3" y="3"/>
                      <a:pt x="2" y="7"/>
                      <a:pt x="1" y="1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8" name="Freeform 295">
                <a:extLst>
                  <a:ext uri="{FF2B5EF4-FFF2-40B4-BE49-F238E27FC236}">
                    <a16:creationId xmlns:a16="http://schemas.microsoft.com/office/drawing/2014/main" id="{6DC627F9-6696-4328-ADF6-485BF2C67FFB}"/>
                  </a:ext>
                </a:extLst>
              </p:cNvPr>
              <p:cNvSpPr>
                <a:spLocks/>
              </p:cNvSpPr>
              <p:nvPr/>
            </p:nvSpPr>
            <p:spPr bwMode="auto">
              <a:xfrm>
                <a:off x="4006" y="2724"/>
                <a:ext cx="44" cy="31"/>
              </a:xfrm>
              <a:custGeom>
                <a:avLst/>
                <a:gdLst>
                  <a:gd name="T0" fmla="*/ 277 w 14"/>
                  <a:gd name="T1" fmla="*/ 2864 h 10"/>
                  <a:gd name="T2" fmla="*/ 0 w 14"/>
                  <a:gd name="T3" fmla="*/ 2864 h 10"/>
                  <a:gd name="T4" fmla="*/ 1867 w 14"/>
                  <a:gd name="T5" fmla="*/ 2864 h 10"/>
                  <a:gd name="T6" fmla="*/ 3014 w 14"/>
                  <a:gd name="T7" fmla="*/ 2297 h 10"/>
                  <a:gd name="T8" fmla="*/ 4287 w 14"/>
                  <a:gd name="T9" fmla="*/ 837 h 10"/>
                  <a:gd name="T10" fmla="*/ 2143 w 14"/>
                  <a:gd name="T11" fmla="*/ 567 h 10"/>
                  <a:gd name="T12" fmla="*/ 277 w 14"/>
                  <a:gd name="T13" fmla="*/ 2864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1" y="10"/>
                    </a:moveTo>
                    <a:cubicBezTo>
                      <a:pt x="1" y="10"/>
                      <a:pt x="1" y="10"/>
                      <a:pt x="0" y="10"/>
                    </a:cubicBezTo>
                    <a:cubicBezTo>
                      <a:pt x="2" y="10"/>
                      <a:pt x="4" y="10"/>
                      <a:pt x="6" y="10"/>
                    </a:cubicBezTo>
                    <a:cubicBezTo>
                      <a:pt x="8" y="10"/>
                      <a:pt x="9" y="9"/>
                      <a:pt x="10" y="8"/>
                    </a:cubicBezTo>
                    <a:cubicBezTo>
                      <a:pt x="11" y="8"/>
                      <a:pt x="14" y="4"/>
                      <a:pt x="14" y="3"/>
                    </a:cubicBezTo>
                    <a:cubicBezTo>
                      <a:pt x="11" y="1"/>
                      <a:pt x="10" y="0"/>
                      <a:pt x="7" y="2"/>
                    </a:cubicBezTo>
                    <a:cubicBezTo>
                      <a:pt x="3" y="3"/>
                      <a:pt x="2" y="7"/>
                      <a:pt x="1" y="1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29" name="Freeform 296">
                <a:extLst>
                  <a:ext uri="{FF2B5EF4-FFF2-40B4-BE49-F238E27FC236}">
                    <a16:creationId xmlns:a16="http://schemas.microsoft.com/office/drawing/2014/main" id="{F24A877E-E12C-437B-AFF3-103B0CF02510}"/>
                  </a:ext>
                </a:extLst>
              </p:cNvPr>
              <p:cNvSpPr>
                <a:spLocks/>
              </p:cNvSpPr>
              <p:nvPr/>
            </p:nvSpPr>
            <p:spPr bwMode="auto">
              <a:xfrm>
                <a:off x="4031" y="2749"/>
                <a:ext cx="13" cy="6"/>
              </a:xfrm>
              <a:custGeom>
                <a:avLst/>
                <a:gdLst>
                  <a:gd name="T0" fmla="*/ 1099 w 4"/>
                  <a:gd name="T1" fmla="*/ 486 h 2"/>
                  <a:gd name="T2" fmla="*/ 1446 w 4"/>
                  <a:gd name="T3" fmla="*/ 486 h 2"/>
                  <a:gd name="T4" fmla="*/ 793 w 4"/>
                  <a:gd name="T5" fmla="*/ 0 h 2"/>
                  <a:gd name="T6" fmla="*/ 1099 w 4"/>
                  <a:gd name="T7" fmla="*/ 486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3" y="2"/>
                    </a:moveTo>
                    <a:cubicBezTo>
                      <a:pt x="3" y="2"/>
                      <a:pt x="4" y="2"/>
                      <a:pt x="4" y="2"/>
                    </a:cubicBezTo>
                    <a:cubicBezTo>
                      <a:pt x="4" y="1"/>
                      <a:pt x="4" y="0"/>
                      <a:pt x="2" y="0"/>
                    </a:cubicBezTo>
                    <a:cubicBezTo>
                      <a:pt x="0" y="1"/>
                      <a:pt x="2" y="2"/>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0" name="Freeform 297">
                <a:extLst>
                  <a:ext uri="{FF2B5EF4-FFF2-40B4-BE49-F238E27FC236}">
                    <a16:creationId xmlns:a16="http://schemas.microsoft.com/office/drawing/2014/main" id="{EBA7050B-51A2-4CF6-81F7-BDA0815912B9}"/>
                  </a:ext>
                </a:extLst>
              </p:cNvPr>
              <p:cNvSpPr>
                <a:spLocks/>
              </p:cNvSpPr>
              <p:nvPr/>
            </p:nvSpPr>
            <p:spPr bwMode="auto">
              <a:xfrm>
                <a:off x="4031" y="2749"/>
                <a:ext cx="13" cy="6"/>
              </a:xfrm>
              <a:custGeom>
                <a:avLst/>
                <a:gdLst>
                  <a:gd name="T0" fmla="*/ 1099 w 4"/>
                  <a:gd name="T1" fmla="*/ 486 h 2"/>
                  <a:gd name="T2" fmla="*/ 1446 w 4"/>
                  <a:gd name="T3" fmla="*/ 486 h 2"/>
                  <a:gd name="T4" fmla="*/ 793 w 4"/>
                  <a:gd name="T5" fmla="*/ 0 h 2"/>
                  <a:gd name="T6" fmla="*/ 1099 w 4"/>
                  <a:gd name="T7" fmla="*/ 486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3" y="2"/>
                    </a:moveTo>
                    <a:cubicBezTo>
                      <a:pt x="3" y="2"/>
                      <a:pt x="4" y="2"/>
                      <a:pt x="4" y="2"/>
                    </a:cubicBezTo>
                    <a:cubicBezTo>
                      <a:pt x="4" y="1"/>
                      <a:pt x="4" y="0"/>
                      <a:pt x="2" y="0"/>
                    </a:cubicBezTo>
                    <a:cubicBezTo>
                      <a:pt x="0" y="1"/>
                      <a:pt x="2" y="2"/>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1" name="Freeform 298">
                <a:extLst>
                  <a:ext uri="{FF2B5EF4-FFF2-40B4-BE49-F238E27FC236}">
                    <a16:creationId xmlns:a16="http://schemas.microsoft.com/office/drawing/2014/main" id="{7298BB05-23D1-4FC6-B060-782049AE3272}"/>
                  </a:ext>
                </a:extLst>
              </p:cNvPr>
              <p:cNvSpPr>
                <a:spLocks/>
              </p:cNvSpPr>
              <p:nvPr/>
            </p:nvSpPr>
            <p:spPr bwMode="auto">
              <a:xfrm>
                <a:off x="3205" y="2399"/>
                <a:ext cx="288" cy="244"/>
              </a:xfrm>
              <a:custGeom>
                <a:avLst/>
                <a:gdLst>
                  <a:gd name="T0" fmla="*/ 275 w 92"/>
                  <a:gd name="T1" fmla="*/ 9003 h 78"/>
                  <a:gd name="T2" fmla="*/ 579 w 92"/>
                  <a:gd name="T3" fmla="*/ 8728 h 78"/>
                  <a:gd name="T4" fmla="*/ 1255 w 92"/>
                  <a:gd name="T5" fmla="*/ 6888 h 78"/>
                  <a:gd name="T6" fmla="*/ 2116 w 92"/>
                  <a:gd name="T7" fmla="*/ 7192 h 78"/>
                  <a:gd name="T8" fmla="*/ 3929 w 92"/>
                  <a:gd name="T9" fmla="*/ 9003 h 78"/>
                  <a:gd name="T10" fmla="*/ 6045 w 92"/>
                  <a:gd name="T11" fmla="*/ 9278 h 78"/>
                  <a:gd name="T12" fmla="*/ 8740 w 92"/>
                  <a:gd name="T13" fmla="*/ 9003 h 78"/>
                  <a:gd name="T14" fmla="*/ 11445 w 92"/>
                  <a:gd name="T15" fmla="*/ 7739 h 78"/>
                  <a:gd name="T16" fmla="*/ 14416 w 92"/>
                  <a:gd name="T17" fmla="*/ 8055 h 78"/>
                  <a:gd name="T18" fmla="*/ 15649 w 92"/>
                  <a:gd name="T19" fmla="*/ 8055 h 78"/>
                  <a:gd name="T20" fmla="*/ 17089 w 92"/>
                  <a:gd name="T21" fmla="*/ 5080 h 78"/>
                  <a:gd name="T22" fmla="*/ 18072 w 92"/>
                  <a:gd name="T23" fmla="*/ 2690 h 78"/>
                  <a:gd name="T24" fmla="*/ 18344 w 92"/>
                  <a:gd name="T25" fmla="*/ 579 h 78"/>
                  <a:gd name="T26" fmla="*/ 19885 w 92"/>
                  <a:gd name="T27" fmla="*/ 0 h 78"/>
                  <a:gd name="T28" fmla="*/ 22001 w 92"/>
                  <a:gd name="T29" fmla="*/ 0 h 78"/>
                  <a:gd name="T30" fmla="*/ 22852 w 92"/>
                  <a:gd name="T31" fmla="*/ 579 h 78"/>
                  <a:gd name="T32" fmla="*/ 23716 w 92"/>
                  <a:gd name="T33" fmla="*/ 1527 h 78"/>
                  <a:gd name="T34" fmla="*/ 23128 w 92"/>
                  <a:gd name="T35" fmla="*/ 1527 h 78"/>
                  <a:gd name="T36" fmla="*/ 22273 w 92"/>
                  <a:gd name="T37" fmla="*/ 2115 h 78"/>
                  <a:gd name="T38" fmla="*/ 22580 w 92"/>
                  <a:gd name="T39" fmla="*/ 2966 h 78"/>
                  <a:gd name="T40" fmla="*/ 23441 w 92"/>
                  <a:gd name="T41" fmla="*/ 3913 h 78"/>
                  <a:gd name="T42" fmla="*/ 24392 w 92"/>
                  <a:gd name="T43" fmla="*/ 4777 h 78"/>
                  <a:gd name="T44" fmla="*/ 24020 w 92"/>
                  <a:gd name="T45" fmla="*/ 6303 h 78"/>
                  <a:gd name="T46" fmla="*/ 25557 w 92"/>
                  <a:gd name="T47" fmla="*/ 7467 h 78"/>
                  <a:gd name="T48" fmla="*/ 27360 w 92"/>
                  <a:gd name="T49" fmla="*/ 9003 h 78"/>
                  <a:gd name="T50" fmla="*/ 26411 w 92"/>
                  <a:gd name="T51" fmla="*/ 9582 h 78"/>
                  <a:gd name="T52" fmla="*/ 24696 w 92"/>
                  <a:gd name="T53" fmla="*/ 9582 h 78"/>
                  <a:gd name="T54" fmla="*/ 23441 w 92"/>
                  <a:gd name="T55" fmla="*/ 13220 h 78"/>
                  <a:gd name="T56" fmla="*/ 23716 w 92"/>
                  <a:gd name="T57" fmla="*/ 13504 h 78"/>
                  <a:gd name="T58" fmla="*/ 22852 w 92"/>
                  <a:gd name="T59" fmla="*/ 14080 h 78"/>
                  <a:gd name="T60" fmla="*/ 21040 w 92"/>
                  <a:gd name="T61" fmla="*/ 15607 h 78"/>
                  <a:gd name="T62" fmla="*/ 20157 w 92"/>
                  <a:gd name="T63" fmla="*/ 16742 h 78"/>
                  <a:gd name="T64" fmla="*/ 21040 w 92"/>
                  <a:gd name="T65" fmla="*/ 17721 h 78"/>
                  <a:gd name="T66" fmla="*/ 20157 w 92"/>
                  <a:gd name="T67" fmla="*/ 18582 h 78"/>
                  <a:gd name="T68" fmla="*/ 20157 w 92"/>
                  <a:gd name="T69" fmla="*/ 20383 h 78"/>
                  <a:gd name="T70" fmla="*/ 17089 w 92"/>
                  <a:gd name="T71" fmla="*/ 22498 h 78"/>
                  <a:gd name="T72" fmla="*/ 15649 w 92"/>
                  <a:gd name="T73" fmla="*/ 22135 h 78"/>
                  <a:gd name="T74" fmla="*/ 14691 w 92"/>
                  <a:gd name="T75" fmla="*/ 20696 h 78"/>
                  <a:gd name="T76" fmla="*/ 12976 w 92"/>
                  <a:gd name="T77" fmla="*/ 20971 h 78"/>
                  <a:gd name="T78" fmla="*/ 11996 w 92"/>
                  <a:gd name="T79" fmla="*/ 20383 h 78"/>
                  <a:gd name="T80" fmla="*/ 10183 w 92"/>
                  <a:gd name="T81" fmla="*/ 20971 h 78"/>
                  <a:gd name="T82" fmla="*/ 8164 w 92"/>
                  <a:gd name="T83" fmla="*/ 21244 h 78"/>
                  <a:gd name="T84" fmla="*/ 6624 w 92"/>
                  <a:gd name="T85" fmla="*/ 19717 h 78"/>
                  <a:gd name="T86" fmla="*/ 5096 w 92"/>
                  <a:gd name="T87" fmla="*/ 20108 h 78"/>
                  <a:gd name="T88" fmla="*/ 4811 w 92"/>
                  <a:gd name="T89" fmla="*/ 20108 h 78"/>
                  <a:gd name="T90" fmla="*/ 3656 w 92"/>
                  <a:gd name="T91" fmla="*/ 18582 h 78"/>
                  <a:gd name="T92" fmla="*/ 2980 w 92"/>
                  <a:gd name="T93" fmla="*/ 16742 h 78"/>
                  <a:gd name="T94" fmla="*/ 3253 w 92"/>
                  <a:gd name="T95" fmla="*/ 15607 h 78"/>
                  <a:gd name="T96" fmla="*/ 2392 w 92"/>
                  <a:gd name="T97" fmla="*/ 14355 h 78"/>
                  <a:gd name="T98" fmla="*/ 1255 w 92"/>
                  <a:gd name="T99" fmla="*/ 14355 h 78"/>
                  <a:gd name="T100" fmla="*/ 1813 w 92"/>
                  <a:gd name="T101" fmla="*/ 13780 h 78"/>
                  <a:gd name="T102" fmla="*/ 861 w 92"/>
                  <a:gd name="T103" fmla="*/ 13504 h 78"/>
                  <a:gd name="T104" fmla="*/ 1255 w 92"/>
                  <a:gd name="T105" fmla="*/ 11969 h 78"/>
                  <a:gd name="T106" fmla="*/ 0 w 92"/>
                  <a:gd name="T107" fmla="*/ 9582 h 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78"/>
                  <a:gd name="T164" fmla="*/ 92 w 92"/>
                  <a:gd name="T165" fmla="*/ 78 h 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78">
                    <a:moveTo>
                      <a:pt x="0" y="32"/>
                    </a:moveTo>
                    <a:cubicBezTo>
                      <a:pt x="2" y="31"/>
                      <a:pt x="1" y="31"/>
                      <a:pt x="1" y="30"/>
                    </a:cubicBezTo>
                    <a:cubicBezTo>
                      <a:pt x="1" y="29"/>
                      <a:pt x="3" y="29"/>
                      <a:pt x="3" y="27"/>
                    </a:cubicBezTo>
                    <a:cubicBezTo>
                      <a:pt x="3" y="28"/>
                      <a:pt x="3" y="28"/>
                      <a:pt x="2" y="29"/>
                    </a:cubicBezTo>
                    <a:cubicBezTo>
                      <a:pt x="1" y="27"/>
                      <a:pt x="2" y="26"/>
                      <a:pt x="3" y="25"/>
                    </a:cubicBezTo>
                    <a:cubicBezTo>
                      <a:pt x="4" y="24"/>
                      <a:pt x="4" y="24"/>
                      <a:pt x="4" y="23"/>
                    </a:cubicBezTo>
                    <a:cubicBezTo>
                      <a:pt x="5" y="22"/>
                      <a:pt x="6" y="22"/>
                      <a:pt x="7" y="21"/>
                    </a:cubicBezTo>
                    <a:cubicBezTo>
                      <a:pt x="7" y="22"/>
                      <a:pt x="5" y="23"/>
                      <a:pt x="7" y="24"/>
                    </a:cubicBezTo>
                    <a:cubicBezTo>
                      <a:pt x="7" y="24"/>
                      <a:pt x="8" y="26"/>
                      <a:pt x="8" y="26"/>
                    </a:cubicBezTo>
                    <a:cubicBezTo>
                      <a:pt x="10" y="28"/>
                      <a:pt x="12" y="29"/>
                      <a:pt x="13" y="30"/>
                    </a:cubicBezTo>
                    <a:cubicBezTo>
                      <a:pt x="13" y="31"/>
                      <a:pt x="15" y="31"/>
                      <a:pt x="15" y="32"/>
                    </a:cubicBezTo>
                    <a:cubicBezTo>
                      <a:pt x="17" y="32"/>
                      <a:pt x="18" y="31"/>
                      <a:pt x="20" y="31"/>
                    </a:cubicBezTo>
                    <a:cubicBezTo>
                      <a:pt x="22" y="30"/>
                      <a:pt x="24" y="31"/>
                      <a:pt x="26" y="31"/>
                    </a:cubicBezTo>
                    <a:cubicBezTo>
                      <a:pt x="27" y="31"/>
                      <a:pt x="28" y="30"/>
                      <a:pt x="29" y="30"/>
                    </a:cubicBezTo>
                    <a:cubicBezTo>
                      <a:pt x="30" y="29"/>
                      <a:pt x="30" y="28"/>
                      <a:pt x="31" y="27"/>
                    </a:cubicBezTo>
                    <a:cubicBezTo>
                      <a:pt x="32" y="26"/>
                      <a:pt x="37" y="25"/>
                      <a:pt x="38" y="26"/>
                    </a:cubicBezTo>
                    <a:cubicBezTo>
                      <a:pt x="38" y="27"/>
                      <a:pt x="43" y="29"/>
                      <a:pt x="44" y="28"/>
                    </a:cubicBezTo>
                    <a:cubicBezTo>
                      <a:pt x="46" y="27"/>
                      <a:pt x="46" y="26"/>
                      <a:pt x="48" y="27"/>
                    </a:cubicBezTo>
                    <a:cubicBezTo>
                      <a:pt x="48" y="27"/>
                      <a:pt x="49" y="26"/>
                      <a:pt x="50" y="26"/>
                    </a:cubicBezTo>
                    <a:cubicBezTo>
                      <a:pt x="50" y="26"/>
                      <a:pt x="51" y="27"/>
                      <a:pt x="52" y="27"/>
                    </a:cubicBezTo>
                    <a:cubicBezTo>
                      <a:pt x="51" y="25"/>
                      <a:pt x="55" y="22"/>
                      <a:pt x="54" y="21"/>
                    </a:cubicBezTo>
                    <a:cubicBezTo>
                      <a:pt x="52" y="19"/>
                      <a:pt x="56" y="17"/>
                      <a:pt x="57" y="17"/>
                    </a:cubicBezTo>
                    <a:cubicBezTo>
                      <a:pt x="57" y="16"/>
                      <a:pt x="55" y="13"/>
                      <a:pt x="58" y="13"/>
                    </a:cubicBezTo>
                    <a:cubicBezTo>
                      <a:pt x="61" y="12"/>
                      <a:pt x="58" y="10"/>
                      <a:pt x="60" y="9"/>
                    </a:cubicBezTo>
                    <a:cubicBezTo>
                      <a:pt x="61" y="8"/>
                      <a:pt x="60" y="6"/>
                      <a:pt x="60" y="5"/>
                    </a:cubicBezTo>
                    <a:cubicBezTo>
                      <a:pt x="60" y="4"/>
                      <a:pt x="60" y="3"/>
                      <a:pt x="61" y="2"/>
                    </a:cubicBezTo>
                    <a:cubicBezTo>
                      <a:pt x="61" y="1"/>
                      <a:pt x="62" y="1"/>
                      <a:pt x="62" y="0"/>
                    </a:cubicBezTo>
                    <a:cubicBezTo>
                      <a:pt x="64" y="1"/>
                      <a:pt x="64" y="1"/>
                      <a:pt x="66" y="0"/>
                    </a:cubicBezTo>
                    <a:cubicBezTo>
                      <a:pt x="67" y="0"/>
                      <a:pt x="68" y="2"/>
                      <a:pt x="68" y="0"/>
                    </a:cubicBezTo>
                    <a:cubicBezTo>
                      <a:pt x="70" y="1"/>
                      <a:pt x="72" y="1"/>
                      <a:pt x="73" y="0"/>
                    </a:cubicBezTo>
                    <a:cubicBezTo>
                      <a:pt x="75" y="0"/>
                      <a:pt x="76" y="2"/>
                      <a:pt x="78" y="2"/>
                    </a:cubicBezTo>
                    <a:cubicBezTo>
                      <a:pt x="77" y="2"/>
                      <a:pt x="77" y="2"/>
                      <a:pt x="76" y="2"/>
                    </a:cubicBezTo>
                    <a:cubicBezTo>
                      <a:pt x="76" y="3"/>
                      <a:pt x="80" y="5"/>
                      <a:pt x="78" y="4"/>
                    </a:cubicBezTo>
                    <a:cubicBezTo>
                      <a:pt x="78" y="4"/>
                      <a:pt x="79" y="5"/>
                      <a:pt x="79" y="5"/>
                    </a:cubicBezTo>
                    <a:cubicBezTo>
                      <a:pt x="80" y="5"/>
                      <a:pt x="80" y="6"/>
                      <a:pt x="80" y="6"/>
                    </a:cubicBezTo>
                    <a:cubicBezTo>
                      <a:pt x="79" y="7"/>
                      <a:pt x="77" y="7"/>
                      <a:pt x="77" y="5"/>
                    </a:cubicBezTo>
                    <a:cubicBezTo>
                      <a:pt x="77" y="6"/>
                      <a:pt x="77" y="6"/>
                      <a:pt x="77" y="7"/>
                    </a:cubicBezTo>
                    <a:cubicBezTo>
                      <a:pt x="76" y="6"/>
                      <a:pt x="75" y="7"/>
                      <a:pt x="74" y="7"/>
                    </a:cubicBezTo>
                    <a:cubicBezTo>
                      <a:pt x="75" y="7"/>
                      <a:pt x="76" y="8"/>
                      <a:pt x="77" y="9"/>
                    </a:cubicBezTo>
                    <a:cubicBezTo>
                      <a:pt x="77" y="9"/>
                      <a:pt x="76" y="11"/>
                      <a:pt x="75" y="10"/>
                    </a:cubicBezTo>
                    <a:cubicBezTo>
                      <a:pt x="76" y="11"/>
                      <a:pt x="77" y="11"/>
                      <a:pt x="79" y="12"/>
                    </a:cubicBezTo>
                    <a:cubicBezTo>
                      <a:pt x="78" y="13"/>
                      <a:pt x="80" y="13"/>
                      <a:pt x="78" y="13"/>
                    </a:cubicBezTo>
                    <a:cubicBezTo>
                      <a:pt x="79" y="13"/>
                      <a:pt x="79" y="13"/>
                      <a:pt x="80" y="14"/>
                    </a:cubicBezTo>
                    <a:cubicBezTo>
                      <a:pt x="78" y="14"/>
                      <a:pt x="80" y="15"/>
                      <a:pt x="81" y="16"/>
                    </a:cubicBezTo>
                    <a:cubicBezTo>
                      <a:pt x="81" y="16"/>
                      <a:pt x="82" y="17"/>
                      <a:pt x="83" y="18"/>
                    </a:cubicBezTo>
                    <a:cubicBezTo>
                      <a:pt x="83" y="19"/>
                      <a:pt x="82" y="21"/>
                      <a:pt x="80" y="21"/>
                    </a:cubicBezTo>
                    <a:cubicBezTo>
                      <a:pt x="81" y="22"/>
                      <a:pt x="81" y="22"/>
                      <a:pt x="82" y="23"/>
                    </a:cubicBezTo>
                    <a:cubicBezTo>
                      <a:pt x="83" y="24"/>
                      <a:pt x="84" y="25"/>
                      <a:pt x="85" y="25"/>
                    </a:cubicBezTo>
                    <a:cubicBezTo>
                      <a:pt x="86" y="26"/>
                      <a:pt x="86" y="27"/>
                      <a:pt x="87" y="27"/>
                    </a:cubicBezTo>
                    <a:cubicBezTo>
                      <a:pt x="89" y="28"/>
                      <a:pt x="90" y="29"/>
                      <a:pt x="91" y="30"/>
                    </a:cubicBezTo>
                    <a:cubicBezTo>
                      <a:pt x="91" y="30"/>
                      <a:pt x="92" y="30"/>
                      <a:pt x="91" y="31"/>
                    </a:cubicBezTo>
                    <a:cubicBezTo>
                      <a:pt x="91" y="32"/>
                      <a:pt x="89" y="32"/>
                      <a:pt x="88" y="32"/>
                    </a:cubicBezTo>
                    <a:cubicBezTo>
                      <a:pt x="86" y="33"/>
                      <a:pt x="84" y="31"/>
                      <a:pt x="82" y="30"/>
                    </a:cubicBezTo>
                    <a:cubicBezTo>
                      <a:pt x="83" y="31"/>
                      <a:pt x="83" y="32"/>
                      <a:pt x="82" y="32"/>
                    </a:cubicBezTo>
                    <a:cubicBezTo>
                      <a:pt x="80" y="32"/>
                      <a:pt x="79" y="34"/>
                      <a:pt x="79" y="35"/>
                    </a:cubicBezTo>
                    <a:cubicBezTo>
                      <a:pt x="78" y="38"/>
                      <a:pt x="78" y="41"/>
                      <a:pt x="78" y="44"/>
                    </a:cubicBezTo>
                    <a:cubicBezTo>
                      <a:pt x="78" y="44"/>
                      <a:pt x="79" y="44"/>
                      <a:pt x="79" y="43"/>
                    </a:cubicBezTo>
                    <a:cubicBezTo>
                      <a:pt x="79" y="44"/>
                      <a:pt x="78" y="45"/>
                      <a:pt x="79" y="45"/>
                    </a:cubicBezTo>
                    <a:cubicBezTo>
                      <a:pt x="78" y="46"/>
                      <a:pt x="78" y="46"/>
                      <a:pt x="79" y="47"/>
                    </a:cubicBezTo>
                    <a:cubicBezTo>
                      <a:pt x="78" y="47"/>
                      <a:pt x="77" y="48"/>
                      <a:pt x="76" y="47"/>
                    </a:cubicBezTo>
                    <a:cubicBezTo>
                      <a:pt x="76" y="49"/>
                      <a:pt x="72" y="53"/>
                      <a:pt x="71" y="49"/>
                    </a:cubicBezTo>
                    <a:cubicBezTo>
                      <a:pt x="70" y="50"/>
                      <a:pt x="72" y="51"/>
                      <a:pt x="70" y="52"/>
                    </a:cubicBezTo>
                    <a:cubicBezTo>
                      <a:pt x="69" y="53"/>
                      <a:pt x="70" y="54"/>
                      <a:pt x="69" y="54"/>
                    </a:cubicBezTo>
                    <a:cubicBezTo>
                      <a:pt x="69" y="55"/>
                      <a:pt x="67" y="55"/>
                      <a:pt x="67" y="56"/>
                    </a:cubicBezTo>
                    <a:cubicBezTo>
                      <a:pt x="69" y="55"/>
                      <a:pt x="69" y="58"/>
                      <a:pt x="67" y="59"/>
                    </a:cubicBezTo>
                    <a:cubicBezTo>
                      <a:pt x="68" y="60"/>
                      <a:pt x="69" y="59"/>
                      <a:pt x="70" y="59"/>
                    </a:cubicBezTo>
                    <a:cubicBezTo>
                      <a:pt x="70" y="60"/>
                      <a:pt x="69" y="62"/>
                      <a:pt x="69" y="63"/>
                    </a:cubicBezTo>
                    <a:cubicBezTo>
                      <a:pt x="68" y="62"/>
                      <a:pt x="68" y="62"/>
                      <a:pt x="67" y="62"/>
                    </a:cubicBezTo>
                    <a:cubicBezTo>
                      <a:pt x="69" y="64"/>
                      <a:pt x="67" y="68"/>
                      <a:pt x="66" y="66"/>
                    </a:cubicBezTo>
                    <a:cubicBezTo>
                      <a:pt x="65" y="66"/>
                      <a:pt x="66" y="67"/>
                      <a:pt x="67" y="68"/>
                    </a:cubicBezTo>
                    <a:cubicBezTo>
                      <a:pt x="64" y="68"/>
                      <a:pt x="65" y="71"/>
                      <a:pt x="63" y="72"/>
                    </a:cubicBezTo>
                    <a:cubicBezTo>
                      <a:pt x="61" y="73"/>
                      <a:pt x="59" y="74"/>
                      <a:pt x="57" y="75"/>
                    </a:cubicBezTo>
                    <a:cubicBezTo>
                      <a:pt x="56" y="75"/>
                      <a:pt x="51" y="78"/>
                      <a:pt x="52" y="76"/>
                    </a:cubicBezTo>
                    <a:cubicBezTo>
                      <a:pt x="52" y="76"/>
                      <a:pt x="52" y="75"/>
                      <a:pt x="52" y="74"/>
                    </a:cubicBezTo>
                    <a:cubicBezTo>
                      <a:pt x="52" y="72"/>
                      <a:pt x="51" y="71"/>
                      <a:pt x="51" y="70"/>
                    </a:cubicBezTo>
                    <a:cubicBezTo>
                      <a:pt x="49" y="71"/>
                      <a:pt x="48" y="71"/>
                      <a:pt x="49" y="69"/>
                    </a:cubicBezTo>
                    <a:cubicBezTo>
                      <a:pt x="49" y="70"/>
                      <a:pt x="47" y="71"/>
                      <a:pt x="47" y="68"/>
                    </a:cubicBezTo>
                    <a:cubicBezTo>
                      <a:pt x="47" y="70"/>
                      <a:pt x="44" y="72"/>
                      <a:pt x="43" y="70"/>
                    </a:cubicBezTo>
                    <a:cubicBezTo>
                      <a:pt x="42" y="70"/>
                      <a:pt x="43" y="69"/>
                      <a:pt x="43" y="69"/>
                    </a:cubicBezTo>
                    <a:cubicBezTo>
                      <a:pt x="42" y="68"/>
                      <a:pt x="40" y="70"/>
                      <a:pt x="40" y="68"/>
                    </a:cubicBezTo>
                    <a:cubicBezTo>
                      <a:pt x="40" y="70"/>
                      <a:pt x="38" y="67"/>
                      <a:pt x="38" y="66"/>
                    </a:cubicBezTo>
                    <a:cubicBezTo>
                      <a:pt x="38" y="68"/>
                      <a:pt x="36" y="69"/>
                      <a:pt x="34" y="70"/>
                    </a:cubicBezTo>
                    <a:cubicBezTo>
                      <a:pt x="33" y="71"/>
                      <a:pt x="31" y="69"/>
                      <a:pt x="30" y="70"/>
                    </a:cubicBezTo>
                    <a:cubicBezTo>
                      <a:pt x="29" y="70"/>
                      <a:pt x="27" y="73"/>
                      <a:pt x="27" y="71"/>
                    </a:cubicBezTo>
                    <a:cubicBezTo>
                      <a:pt x="26" y="69"/>
                      <a:pt x="27" y="67"/>
                      <a:pt x="26" y="65"/>
                    </a:cubicBezTo>
                    <a:cubicBezTo>
                      <a:pt x="25" y="67"/>
                      <a:pt x="24" y="66"/>
                      <a:pt x="22" y="66"/>
                    </a:cubicBezTo>
                    <a:cubicBezTo>
                      <a:pt x="21" y="66"/>
                      <a:pt x="21" y="67"/>
                      <a:pt x="20" y="67"/>
                    </a:cubicBezTo>
                    <a:cubicBezTo>
                      <a:pt x="19" y="68"/>
                      <a:pt x="18" y="67"/>
                      <a:pt x="17" y="67"/>
                    </a:cubicBezTo>
                    <a:cubicBezTo>
                      <a:pt x="17" y="67"/>
                      <a:pt x="18" y="66"/>
                      <a:pt x="18" y="66"/>
                    </a:cubicBezTo>
                    <a:cubicBezTo>
                      <a:pt x="17" y="66"/>
                      <a:pt x="17" y="67"/>
                      <a:pt x="16" y="67"/>
                    </a:cubicBezTo>
                    <a:cubicBezTo>
                      <a:pt x="16" y="65"/>
                      <a:pt x="14" y="66"/>
                      <a:pt x="13" y="67"/>
                    </a:cubicBezTo>
                    <a:cubicBezTo>
                      <a:pt x="11" y="65"/>
                      <a:pt x="12" y="63"/>
                      <a:pt x="12" y="62"/>
                    </a:cubicBezTo>
                    <a:cubicBezTo>
                      <a:pt x="11" y="61"/>
                      <a:pt x="12" y="59"/>
                      <a:pt x="11" y="58"/>
                    </a:cubicBezTo>
                    <a:cubicBezTo>
                      <a:pt x="11" y="57"/>
                      <a:pt x="10" y="57"/>
                      <a:pt x="10" y="56"/>
                    </a:cubicBezTo>
                    <a:cubicBezTo>
                      <a:pt x="10" y="56"/>
                      <a:pt x="11" y="55"/>
                      <a:pt x="11" y="54"/>
                    </a:cubicBezTo>
                    <a:cubicBezTo>
                      <a:pt x="11" y="53"/>
                      <a:pt x="11" y="53"/>
                      <a:pt x="11" y="52"/>
                    </a:cubicBezTo>
                    <a:cubicBezTo>
                      <a:pt x="10" y="51"/>
                      <a:pt x="10" y="50"/>
                      <a:pt x="10" y="50"/>
                    </a:cubicBezTo>
                    <a:cubicBezTo>
                      <a:pt x="9" y="49"/>
                      <a:pt x="8" y="49"/>
                      <a:pt x="8" y="48"/>
                    </a:cubicBezTo>
                    <a:cubicBezTo>
                      <a:pt x="8" y="48"/>
                      <a:pt x="8" y="48"/>
                      <a:pt x="7" y="49"/>
                    </a:cubicBezTo>
                    <a:cubicBezTo>
                      <a:pt x="6" y="47"/>
                      <a:pt x="5" y="48"/>
                      <a:pt x="4" y="48"/>
                    </a:cubicBezTo>
                    <a:cubicBezTo>
                      <a:pt x="4" y="47"/>
                      <a:pt x="4" y="47"/>
                      <a:pt x="4" y="46"/>
                    </a:cubicBezTo>
                    <a:cubicBezTo>
                      <a:pt x="5" y="46"/>
                      <a:pt x="6" y="46"/>
                      <a:pt x="6" y="46"/>
                    </a:cubicBezTo>
                    <a:cubicBezTo>
                      <a:pt x="5" y="46"/>
                      <a:pt x="5" y="45"/>
                      <a:pt x="4" y="45"/>
                    </a:cubicBezTo>
                    <a:cubicBezTo>
                      <a:pt x="4" y="45"/>
                      <a:pt x="3" y="45"/>
                      <a:pt x="3" y="45"/>
                    </a:cubicBezTo>
                    <a:cubicBezTo>
                      <a:pt x="2" y="44"/>
                      <a:pt x="2" y="41"/>
                      <a:pt x="3" y="42"/>
                    </a:cubicBezTo>
                    <a:cubicBezTo>
                      <a:pt x="3" y="41"/>
                      <a:pt x="2" y="40"/>
                      <a:pt x="4" y="40"/>
                    </a:cubicBezTo>
                    <a:cubicBezTo>
                      <a:pt x="3" y="38"/>
                      <a:pt x="1" y="37"/>
                      <a:pt x="1" y="36"/>
                    </a:cubicBezTo>
                    <a:cubicBezTo>
                      <a:pt x="0" y="35"/>
                      <a:pt x="0" y="33"/>
                      <a:pt x="0" y="3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2" name="Freeform 299">
                <a:extLst>
                  <a:ext uri="{FF2B5EF4-FFF2-40B4-BE49-F238E27FC236}">
                    <a16:creationId xmlns:a16="http://schemas.microsoft.com/office/drawing/2014/main" id="{4DCBF84A-E312-4BC7-9077-54A5176582CD}"/>
                  </a:ext>
                </a:extLst>
              </p:cNvPr>
              <p:cNvSpPr>
                <a:spLocks/>
              </p:cNvSpPr>
              <p:nvPr/>
            </p:nvSpPr>
            <p:spPr bwMode="auto">
              <a:xfrm>
                <a:off x="3205" y="2399"/>
                <a:ext cx="288" cy="244"/>
              </a:xfrm>
              <a:custGeom>
                <a:avLst/>
                <a:gdLst>
                  <a:gd name="T0" fmla="*/ 275 w 92"/>
                  <a:gd name="T1" fmla="*/ 9003 h 78"/>
                  <a:gd name="T2" fmla="*/ 579 w 92"/>
                  <a:gd name="T3" fmla="*/ 8728 h 78"/>
                  <a:gd name="T4" fmla="*/ 1255 w 92"/>
                  <a:gd name="T5" fmla="*/ 6888 h 78"/>
                  <a:gd name="T6" fmla="*/ 2116 w 92"/>
                  <a:gd name="T7" fmla="*/ 7192 h 78"/>
                  <a:gd name="T8" fmla="*/ 3929 w 92"/>
                  <a:gd name="T9" fmla="*/ 9003 h 78"/>
                  <a:gd name="T10" fmla="*/ 6045 w 92"/>
                  <a:gd name="T11" fmla="*/ 9278 h 78"/>
                  <a:gd name="T12" fmla="*/ 8740 w 92"/>
                  <a:gd name="T13" fmla="*/ 9003 h 78"/>
                  <a:gd name="T14" fmla="*/ 11445 w 92"/>
                  <a:gd name="T15" fmla="*/ 7739 h 78"/>
                  <a:gd name="T16" fmla="*/ 14416 w 92"/>
                  <a:gd name="T17" fmla="*/ 8055 h 78"/>
                  <a:gd name="T18" fmla="*/ 15649 w 92"/>
                  <a:gd name="T19" fmla="*/ 8055 h 78"/>
                  <a:gd name="T20" fmla="*/ 17089 w 92"/>
                  <a:gd name="T21" fmla="*/ 5080 h 78"/>
                  <a:gd name="T22" fmla="*/ 18072 w 92"/>
                  <a:gd name="T23" fmla="*/ 2690 h 78"/>
                  <a:gd name="T24" fmla="*/ 18344 w 92"/>
                  <a:gd name="T25" fmla="*/ 579 h 78"/>
                  <a:gd name="T26" fmla="*/ 19885 w 92"/>
                  <a:gd name="T27" fmla="*/ 0 h 78"/>
                  <a:gd name="T28" fmla="*/ 22001 w 92"/>
                  <a:gd name="T29" fmla="*/ 0 h 78"/>
                  <a:gd name="T30" fmla="*/ 22852 w 92"/>
                  <a:gd name="T31" fmla="*/ 579 h 78"/>
                  <a:gd name="T32" fmla="*/ 23716 w 92"/>
                  <a:gd name="T33" fmla="*/ 1527 h 78"/>
                  <a:gd name="T34" fmla="*/ 23128 w 92"/>
                  <a:gd name="T35" fmla="*/ 1527 h 78"/>
                  <a:gd name="T36" fmla="*/ 22273 w 92"/>
                  <a:gd name="T37" fmla="*/ 2115 h 78"/>
                  <a:gd name="T38" fmla="*/ 22580 w 92"/>
                  <a:gd name="T39" fmla="*/ 2966 h 78"/>
                  <a:gd name="T40" fmla="*/ 23441 w 92"/>
                  <a:gd name="T41" fmla="*/ 3913 h 78"/>
                  <a:gd name="T42" fmla="*/ 24392 w 92"/>
                  <a:gd name="T43" fmla="*/ 4777 h 78"/>
                  <a:gd name="T44" fmla="*/ 24020 w 92"/>
                  <a:gd name="T45" fmla="*/ 6303 h 78"/>
                  <a:gd name="T46" fmla="*/ 25557 w 92"/>
                  <a:gd name="T47" fmla="*/ 7467 h 78"/>
                  <a:gd name="T48" fmla="*/ 27360 w 92"/>
                  <a:gd name="T49" fmla="*/ 9003 h 78"/>
                  <a:gd name="T50" fmla="*/ 26411 w 92"/>
                  <a:gd name="T51" fmla="*/ 9582 h 78"/>
                  <a:gd name="T52" fmla="*/ 24696 w 92"/>
                  <a:gd name="T53" fmla="*/ 9582 h 78"/>
                  <a:gd name="T54" fmla="*/ 23441 w 92"/>
                  <a:gd name="T55" fmla="*/ 13220 h 78"/>
                  <a:gd name="T56" fmla="*/ 23716 w 92"/>
                  <a:gd name="T57" fmla="*/ 13504 h 78"/>
                  <a:gd name="T58" fmla="*/ 22852 w 92"/>
                  <a:gd name="T59" fmla="*/ 14080 h 78"/>
                  <a:gd name="T60" fmla="*/ 21040 w 92"/>
                  <a:gd name="T61" fmla="*/ 15607 h 78"/>
                  <a:gd name="T62" fmla="*/ 20157 w 92"/>
                  <a:gd name="T63" fmla="*/ 16742 h 78"/>
                  <a:gd name="T64" fmla="*/ 21040 w 92"/>
                  <a:gd name="T65" fmla="*/ 17721 h 78"/>
                  <a:gd name="T66" fmla="*/ 20157 w 92"/>
                  <a:gd name="T67" fmla="*/ 18582 h 78"/>
                  <a:gd name="T68" fmla="*/ 20157 w 92"/>
                  <a:gd name="T69" fmla="*/ 20383 h 78"/>
                  <a:gd name="T70" fmla="*/ 17089 w 92"/>
                  <a:gd name="T71" fmla="*/ 22498 h 78"/>
                  <a:gd name="T72" fmla="*/ 15649 w 92"/>
                  <a:gd name="T73" fmla="*/ 22135 h 78"/>
                  <a:gd name="T74" fmla="*/ 14691 w 92"/>
                  <a:gd name="T75" fmla="*/ 20696 h 78"/>
                  <a:gd name="T76" fmla="*/ 12976 w 92"/>
                  <a:gd name="T77" fmla="*/ 20971 h 78"/>
                  <a:gd name="T78" fmla="*/ 11996 w 92"/>
                  <a:gd name="T79" fmla="*/ 20383 h 78"/>
                  <a:gd name="T80" fmla="*/ 10183 w 92"/>
                  <a:gd name="T81" fmla="*/ 20971 h 78"/>
                  <a:gd name="T82" fmla="*/ 8164 w 92"/>
                  <a:gd name="T83" fmla="*/ 21244 h 78"/>
                  <a:gd name="T84" fmla="*/ 6624 w 92"/>
                  <a:gd name="T85" fmla="*/ 19717 h 78"/>
                  <a:gd name="T86" fmla="*/ 5096 w 92"/>
                  <a:gd name="T87" fmla="*/ 20108 h 78"/>
                  <a:gd name="T88" fmla="*/ 4811 w 92"/>
                  <a:gd name="T89" fmla="*/ 20108 h 78"/>
                  <a:gd name="T90" fmla="*/ 3656 w 92"/>
                  <a:gd name="T91" fmla="*/ 18582 h 78"/>
                  <a:gd name="T92" fmla="*/ 2980 w 92"/>
                  <a:gd name="T93" fmla="*/ 16742 h 78"/>
                  <a:gd name="T94" fmla="*/ 3253 w 92"/>
                  <a:gd name="T95" fmla="*/ 15607 h 78"/>
                  <a:gd name="T96" fmla="*/ 2392 w 92"/>
                  <a:gd name="T97" fmla="*/ 14355 h 78"/>
                  <a:gd name="T98" fmla="*/ 1255 w 92"/>
                  <a:gd name="T99" fmla="*/ 14355 h 78"/>
                  <a:gd name="T100" fmla="*/ 1813 w 92"/>
                  <a:gd name="T101" fmla="*/ 13780 h 78"/>
                  <a:gd name="T102" fmla="*/ 861 w 92"/>
                  <a:gd name="T103" fmla="*/ 13504 h 78"/>
                  <a:gd name="T104" fmla="*/ 1255 w 92"/>
                  <a:gd name="T105" fmla="*/ 11969 h 78"/>
                  <a:gd name="T106" fmla="*/ 0 w 92"/>
                  <a:gd name="T107" fmla="*/ 9582 h 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78"/>
                  <a:gd name="T164" fmla="*/ 92 w 92"/>
                  <a:gd name="T165" fmla="*/ 78 h 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78">
                    <a:moveTo>
                      <a:pt x="0" y="32"/>
                    </a:moveTo>
                    <a:cubicBezTo>
                      <a:pt x="2" y="31"/>
                      <a:pt x="1" y="31"/>
                      <a:pt x="1" y="30"/>
                    </a:cubicBezTo>
                    <a:cubicBezTo>
                      <a:pt x="1" y="29"/>
                      <a:pt x="3" y="29"/>
                      <a:pt x="3" y="27"/>
                    </a:cubicBezTo>
                    <a:cubicBezTo>
                      <a:pt x="3" y="28"/>
                      <a:pt x="3" y="28"/>
                      <a:pt x="2" y="29"/>
                    </a:cubicBezTo>
                    <a:cubicBezTo>
                      <a:pt x="1" y="27"/>
                      <a:pt x="2" y="26"/>
                      <a:pt x="3" y="25"/>
                    </a:cubicBezTo>
                    <a:cubicBezTo>
                      <a:pt x="4" y="24"/>
                      <a:pt x="4" y="24"/>
                      <a:pt x="4" y="23"/>
                    </a:cubicBezTo>
                    <a:cubicBezTo>
                      <a:pt x="5" y="22"/>
                      <a:pt x="6" y="22"/>
                      <a:pt x="7" y="21"/>
                    </a:cubicBezTo>
                    <a:cubicBezTo>
                      <a:pt x="7" y="22"/>
                      <a:pt x="5" y="23"/>
                      <a:pt x="7" y="24"/>
                    </a:cubicBezTo>
                    <a:cubicBezTo>
                      <a:pt x="7" y="24"/>
                      <a:pt x="8" y="26"/>
                      <a:pt x="8" y="26"/>
                    </a:cubicBezTo>
                    <a:cubicBezTo>
                      <a:pt x="10" y="28"/>
                      <a:pt x="12" y="29"/>
                      <a:pt x="13" y="30"/>
                    </a:cubicBezTo>
                    <a:cubicBezTo>
                      <a:pt x="13" y="31"/>
                      <a:pt x="15" y="31"/>
                      <a:pt x="15" y="32"/>
                    </a:cubicBezTo>
                    <a:cubicBezTo>
                      <a:pt x="17" y="32"/>
                      <a:pt x="18" y="31"/>
                      <a:pt x="20" y="31"/>
                    </a:cubicBezTo>
                    <a:cubicBezTo>
                      <a:pt x="22" y="30"/>
                      <a:pt x="24" y="31"/>
                      <a:pt x="26" y="31"/>
                    </a:cubicBezTo>
                    <a:cubicBezTo>
                      <a:pt x="27" y="31"/>
                      <a:pt x="28" y="30"/>
                      <a:pt x="29" y="30"/>
                    </a:cubicBezTo>
                    <a:cubicBezTo>
                      <a:pt x="30" y="29"/>
                      <a:pt x="30" y="28"/>
                      <a:pt x="31" y="27"/>
                    </a:cubicBezTo>
                    <a:cubicBezTo>
                      <a:pt x="32" y="26"/>
                      <a:pt x="37" y="25"/>
                      <a:pt x="38" y="26"/>
                    </a:cubicBezTo>
                    <a:cubicBezTo>
                      <a:pt x="38" y="27"/>
                      <a:pt x="43" y="29"/>
                      <a:pt x="44" y="28"/>
                    </a:cubicBezTo>
                    <a:cubicBezTo>
                      <a:pt x="46" y="27"/>
                      <a:pt x="46" y="26"/>
                      <a:pt x="48" y="27"/>
                    </a:cubicBezTo>
                    <a:cubicBezTo>
                      <a:pt x="48" y="27"/>
                      <a:pt x="49" y="26"/>
                      <a:pt x="50" y="26"/>
                    </a:cubicBezTo>
                    <a:cubicBezTo>
                      <a:pt x="50" y="26"/>
                      <a:pt x="51" y="27"/>
                      <a:pt x="52" y="27"/>
                    </a:cubicBezTo>
                    <a:cubicBezTo>
                      <a:pt x="51" y="25"/>
                      <a:pt x="55" y="22"/>
                      <a:pt x="54" y="21"/>
                    </a:cubicBezTo>
                    <a:cubicBezTo>
                      <a:pt x="52" y="19"/>
                      <a:pt x="56" y="17"/>
                      <a:pt x="57" y="17"/>
                    </a:cubicBezTo>
                    <a:cubicBezTo>
                      <a:pt x="57" y="16"/>
                      <a:pt x="55" y="13"/>
                      <a:pt x="58" y="13"/>
                    </a:cubicBezTo>
                    <a:cubicBezTo>
                      <a:pt x="61" y="12"/>
                      <a:pt x="58" y="10"/>
                      <a:pt x="60" y="9"/>
                    </a:cubicBezTo>
                    <a:cubicBezTo>
                      <a:pt x="61" y="8"/>
                      <a:pt x="60" y="6"/>
                      <a:pt x="60" y="5"/>
                    </a:cubicBezTo>
                    <a:cubicBezTo>
                      <a:pt x="60" y="4"/>
                      <a:pt x="60" y="3"/>
                      <a:pt x="61" y="2"/>
                    </a:cubicBezTo>
                    <a:cubicBezTo>
                      <a:pt x="61" y="1"/>
                      <a:pt x="62" y="1"/>
                      <a:pt x="62" y="0"/>
                    </a:cubicBezTo>
                    <a:cubicBezTo>
                      <a:pt x="64" y="1"/>
                      <a:pt x="64" y="1"/>
                      <a:pt x="66" y="0"/>
                    </a:cubicBezTo>
                    <a:cubicBezTo>
                      <a:pt x="67" y="0"/>
                      <a:pt x="68" y="2"/>
                      <a:pt x="68" y="0"/>
                    </a:cubicBezTo>
                    <a:cubicBezTo>
                      <a:pt x="70" y="1"/>
                      <a:pt x="72" y="1"/>
                      <a:pt x="73" y="0"/>
                    </a:cubicBezTo>
                    <a:cubicBezTo>
                      <a:pt x="75" y="0"/>
                      <a:pt x="76" y="2"/>
                      <a:pt x="78" y="2"/>
                    </a:cubicBezTo>
                    <a:cubicBezTo>
                      <a:pt x="77" y="2"/>
                      <a:pt x="77" y="2"/>
                      <a:pt x="76" y="2"/>
                    </a:cubicBezTo>
                    <a:cubicBezTo>
                      <a:pt x="76" y="3"/>
                      <a:pt x="80" y="5"/>
                      <a:pt x="78" y="4"/>
                    </a:cubicBezTo>
                    <a:cubicBezTo>
                      <a:pt x="78" y="4"/>
                      <a:pt x="79" y="5"/>
                      <a:pt x="79" y="5"/>
                    </a:cubicBezTo>
                    <a:cubicBezTo>
                      <a:pt x="80" y="5"/>
                      <a:pt x="80" y="6"/>
                      <a:pt x="80" y="6"/>
                    </a:cubicBezTo>
                    <a:cubicBezTo>
                      <a:pt x="79" y="7"/>
                      <a:pt x="77" y="7"/>
                      <a:pt x="77" y="5"/>
                    </a:cubicBezTo>
                    <a:cubicBezTo>
                      <a:pt x="77" y="6"/>
                      <a:pt x="77" y="6"/>
                      <a:pt x="77" y="7"/>
                    </a:cubicBezTo>
                    <a:cubicBezTo>
                      <a:pt x="76" y="6"/>
                      <a:pt x="75" y="7"/>
                      <a:pt x="74" y="7"/>
                    </a:cubicBezTo>
                    <a:cubicBezTo>
                      <a:pt x="75" y="7"/>
                      <a:pt x="76" y="8"/>
                      <a:pt x="77" y="9"/>
                    </a:cubicBezTo>
                    <a:cubicBezTo>
                      <a:pt x="77" y="9"/>
                      <a:pt x="76" y="11"/>
                      <a:pt x="75" y="10"/>
                    </a:cubicBezTo>
                    <a:cubicBezTo>
                      <a:pt x="76" y="11"/>
                      <a:pt x="77" y="11"/>
                      <a:pt x="79" y="12"/>
                    </a:cubicBezTo>
                    <a:cubicBezTo>
                      <a:pt x="78" y="13"/>
                      <a:pt x="80" y="13"/>
                      <a:pt x="78" y="13"/>
                    </a:cubicBezTo>
                    <a:cubicBezTo>
                      <a:pt x="79" y="13"/>
                      <a:pt x="79" y="13"/>
                      <a:pt x="80" y="14"/>
                    </a:cubicBezTo>
                    <a:cubicBezTo>
                      <a:pt x="78" y="14"/>
                      <a:pt x="80" y="15"/>
                      <a:pt x="81" y="16"/>
                    </a:cubicBezTo>
                    <a:cubicBezTo>
                      <a:pt x="81" y="16"/>
                      <a:pt x="82" y="17"/>
                      <a:pt x="83" y="18"/>
                    </a:cubicBezTo>
                    <a:cubicBezTo>
                      <a:pt x="83" y="19"/>
                      <a:pt x="82" y="21"/>
                      <a:pt x="80" y="21"/>
                    </a:cubicBezTo>
                    <a:cubicBezTo>
                      <a:pt x="81" y="22"/>
                      <a:pt x="81" y="22"/>
                      <a:pt x="82" y="23"/>
                    </a:cubicBezTo>
                    <a:cubicBezTo>
                      <a:pt x="83" y="24"/>
                      <a:pt x="84" y="25"/>
                      <a:pt x="85" y="25"/>
                    </a:cubicBezTo>
                    <a:cubicBezTo>
                      <a:pt x="86" y="26"/>
                      <a:pt x="86" y="27"/>
                      <a:pt x="87" y="27"/>
                    </a:cubicBezTo>
                    <a:cubicBezTo>
                      <a:pt x="89" y="28"/>
                      <a:pt x="90" y="29"/>
                      <a:pt x="91" y="30"/>
                    </a:cubicBezTo>
                    <a:cubicBezTo>
                      <a:pt x="91" y="30"/>
                      <a:pt x="92" y="30"/>
                      <a:pt x="91" y="31"/>
                    </a:cubicBezTo>
                    <a:cubicBezTo>
                      <a:pt x="91" y="32"/>
                      <a:pt x="89" y="32"/>
                      <a:pt x="88" y="32"/>
                    </a:cubicBezTo>
                    <a:cubicBezTo>
                      <a:pt x="86" y="33"/>
                      <a:pt x="84" y="31"/>
                      <a:pt x="82" y="30"/>
                    </a:cubicBezTo>
                    <a:cubicBezTo>
                      <a:pt x="83" y="31"/>
                      <a:pt x="83" y="32"/>
                      <a:pt x="82" y="32"/>
                    </a:cubicBezTo>
                    <a:cubicBezTo>
                      <a:pt x="80" y="32"/>
                      <a:pt x="79" y="34"/>
                      <a:pt x="79" y="35"/>
                    </a:cubicBezTo>
                    <a:cubicBezTo>
                      <a:pt x="78" y="38"/>
                      <a:pt x="78" y="41"/>
                      <a:pt x="78" y="44"/>
                    </a:cubicBezTo>
                    <a:cubicBezTo>
                      <a:pt x="78" y="44"/>
                      <a:pt x="79" y="44"/>
                      <a:pt x="79" y="43"/>
                    </a:cubicBezTo>
                    <a:cubicBezTo>
                      <a:pt x="79" y="44"/>
                      <a:pt x="78" y="45"/>
                      <a:pt x="79" y="45"/>
                    </a:cubicBezTo>
                    <a:cubicBezTo>
                      <a:pt x="78" y="46"/>
                      <a:pt x="78" y="46"/>
                      <a:pt x="79" y="47"/>
                    </a:cubicBezTo>
                    <a:cubicBezTo>
                      <a:pt x="78" y="47"/>
                      <a:pt x="77" y="48"/>
                      <a:pt x="76" y="47"/>
                    </a:cubicBezTo>
                    <a:cubicBezTo>
                      <a:pt x="76" y="49"/>
                      <a:pt x="72" y="53"/>
                      <a:pt x="71" y="49"/>
                    </a:cubicBezTo>
                    <a:cubicBezTo>
                      <a:pt x="70" y="50"/>
                      <a:pt x="72" y="51"/>
                      <a:pt x="70" y="52"/>
                    </a:cubicBezTo>
                    <a:cubicBezTo>
                      <a:pt x="69" y="53"/>
                      <a:pt x="70" y="54"/>
                      <a:pt x="69" y="54"/>
                    </a:cubicBezTo>
                    <a:cubicBezTo>
                      <a:pt x="69" y="55"/>
                      <a:pt x="67" y="55"/>
                      <a:pt x="67" y="56"/>
                    </a:cubicBezTo>
                    <a:cubicBezTo>
                      <a:pt x="69" y="55"/>
                      <a:pt x="69" y="58"/>
                      <a:pt x="67" y="59"/>
                    </a:cubicBezTo>
                    <a:cubicBezTo>
                      <a:pt x="68" y="60"/>
                      <a:pt x="69" y="59"/>
                      <a:pt x="70" y="59"/>
                    </a:cubicBezTo>
                    <a:cubicBezTo>
                      <a:pt x="70" y="60"/>
                      <a:pt x="69" y="62"/>
                      <a:pt x="69" y="63"/>
                    </a:cubicBezTo>
                    <a:cubicBezTo>
                      <a:pt x="68" y="62"/>
                      <a:pt x="68" y="62"/>
                      <a:pt x="67" y="62"/>
                    </a:cubicBezTo>
                    <a:cubicBezTo>
                      <a:pt x="69" y="64"/>
                      <a:pt x="67" y="68"/>
                      <a:pt x="66" y="66"/>
                    </a:cubicBezTo>
                    <a:cubicBezTo>
                      <a:pt x="65" y="66"/>
                      <a:pt x="66" y="67"/>
                      <a:pt x="67" y="68"/>
                    </a:cubicBezTo>
                    <a:cubicBezTo>
                      <a:pt x="64" y="68"/>
                      <a:pt x="65" y="71"/>
                      <a:pt x="63" y="72"/>
                    </a:cubicBezTo>
                    <a:cubicBezTo>
                      <a:pt x="61" y="73"/>
                      <a:pt x="59" y="74"/>
                      <a:pt x="57" y="75"/>
                    </a:cubicBezTo>
                    <a:cubicBezTo>
                      <a:pt x="56" y="75"/>
                      <a:pt x="51" y="78"/>
                      <a:pt x="52" y="76"/>
                    </a:cubicBezTo>
                    <a:cubicBezTo>
                      <a:pt x="52" y="76"/>
                      <a:pt x="52" y="75"/>
                      <a:pt x="52" y="74"/>
                    </a:cubicBezTo>
                    <a:cubicBezTo>
                      <a:pt x="52" y="72"/>
                      <a:pt x="51" y="71"/>
                      <a:pt x="51" y="70"/>
                    </a:cubicBezTo>
                    <a:cubicBezTo>
                      <a:pt x="49" y="71"/>
                      <a:pt x="48" y="71"/>
                      <a:pt x="49" y="69"/>
                    </a:cubicBezTo>
                    <a:cubicBezTo>
                      <a:pt x="49" y="70"/>
                      <a:pt x="47" y="71"/>
                      <a:pt x="47" y="68"/>
                    </a:cubicBezTo>
                    <a:cubicBezTo>
                      <a:pt x="47" y="70"/>
                      <a:pt x="44" y="72"/>
                      <a:pt x="43" y="70"/>
                    </a:cubicBezTo>
                    <a:cubicBezTo>
                      <a:pt x="42" y="70"/>
                      <a:pt x="43" y="69"/>
                      <a:pt x="43" y="69"/>
                    </a:cubicBezTo>
                    <a:cubicBezTo>
                      <a:pt x="42" y="68"/>
                      <a:pt x="40" y="70"/>
                      <a:pt x="40" y="68"/>
                    </a:cubicBezTo>
                    <a:cubicBezTo>
                      <a:pt x="40" y="70"/>
                      <a:pt x="38" y="67"/>
                      <a:pt x="38" y="66"/>
                    </a:cubicBezTo>
                    <a:cubicBezTo>
                      <a:pt x="38" y="68"/>
                      <a:pt x="36" y="69"/>
                      <a:pt x="34" y="70"/>
                    </a:cubicBezTo>
                    <a:cubicBezTo>
                      <a:pt x="33" y="71"/>
                      <a:pt x="31" y="69"/>
                      <a:pt x="30" y="70"/>
                    </a:cubicBezTo>
                    <a:cubicBezTo>
                      <a:pt x="29" y="70"/>
                      <a:pt x="27" y="73"/>
                      <a:pt x="27" y="71"/>
                    </a:cubicBezTo>
                    <a:cubicBezTo>
                      <a:pt x="26" y="69"/>
                      <a:pt x="27" y="67"/>
                      <a:pt x="26" y="65"/>
                    </a:cubicBezTo>
                    <a:cubicBezTo>
                      <a:pt x="25" y="67"/>
                      <a:pt x="24" y="66"/>
                      <a:pt x="22" y="66"/>
                    </a:cubicBezTo>
                    <a:cubicBezTo>
                      <a:pt x="21" y="66"/>
                      <a:pt x="21" y="67"/>
                      <a:pt x="20" y="67"/>
                    </a:cubicBezTo>
                    <a:cubicBezTo>
                      <a:pt x="19" y="68"/>
                      <a:pt x="18" y="67"/>
                      <a:pt x="17" y="67"/>
                    </a:cubicBezTo>
                    <a:cubicBezTo>
                      <a:pt x="17" y="67"/>
                      <a:pt x="18" y="66"/>
                      <a:pt x="18" y="66"/>
                    </a:cubicBezTo>
                    <a:cubicBezTo>
                      <a:pt x="17" y="66"/>
                      <a:pt x="17" y="67"/>
                      <a:pt x="16" y="67"/>
                    </a:cubicBezTo>
                    <a:cubicBezTo>
                      <a:pt x="16" y="65"/>
                      <a:pt x="14" y="66"/>
                      <a:pt x="13" y="67"/>
                    </a:cubicBezTo>
                    <a:cubicBezTo>
                      <a:pt x="11" y="65"/>
                      <a:pt x="12" y="63"/>
                      <a:pt x="12" y="62"/>
                    </a:cubicBezTo>
                    <a:cubicBezTo>
                      <a:pt x="11" y="61"/>
                      <a:pt x="12" y="59"/>
                      <a:pt x="11" y="58"/>
                    </a:cubicBezTo>
                    <a:cubicBezTo>
                      <a:pt x="11" y="57"/>
                      <a:pt x="10" y="57"/>
                      <a:pt x="10" y="56"/>
                    </a:cubicBezTo>
                    <a:cubicBezTo>
                      <a:pt x="10" y="56"/>
                      <a:pt x="11" y="55"/>
                      <a:pt x="11" y="54"/>
                    </a:cubicBezTo>
                    <a:cubicBezTo>
                      <a:pt x="11" y="53"/>
                      <a:pt x="11" y="53"/>
                      <a:pt x="11" y="52"/>
                    </a:cubicBezTo>
                    <a:cubicBezTo>
                      <a:pt x="10" y="51"/>
                      <a:pt x="10" y="50"/>
                      <a:pt x="10" y="50"/>
                    </a:cubicBezTo>
                    <a:cubicBezTo>
                      <a:pt x="9" y="49"/>
                      <a:pt x="8" y="49"/>
                      <a:pt x="8" y="48"/>
                    </a:cubicBezTo>
                    <a:cubicBezTo>
                      <a:pt x="8" y="48"/>
                      <a:pt x="8" y="48"/>
                      <a:pt x="7" y="49"/>
                    </a:cubicBezTo>
                    <a:cubicBezTo>
                      <a:pt x="6" y="47"/>
                      <a:pt x="5" y="48"/>
                      <a:pt x="4" y="48"/>
                    </a:cubicBezTo>
                    <a:cubicBezTo>
                      <a:pt x="4" y="47"/>
                      <a:pt x="4" y="47"/>
                      <a:pt x="4" y="46"/>
                    </a:cubicBezTo>
                    <a:cubicBezTo>
                      <a:pt x="5" y="46"/>
                      <a:pt x="6" y="46"/>
                      <a:pt x="6" y="46"/>
                    </a:cubicBezTo>
                    <a:cubicBezTo>
                      <a:pt x="5" y="46"/>
                      <a:pt x="5" y="45"/>
                      <a:pt x="4" y="45"/>
                    </a:cubicBezTo>
                    <a:cubicBezTo>
                      <a:pt x="4" y="45"/>
                      <a:pt x="3" y="45"/>
                      <a:pt x="3" y="45"/>
                    </a:cubicBezTo>
                    <a:cubicBezTo>
                      <a:pt x="2" y="44"/>
                      <a:pt x="2" y="41"/>
                      <a:pt x="3" y="42"/>
                    </a:cubicBezTo>
                    <a:cubicBezTo>
                      <a:pt x="3" y="41"/>
                      <a:pt x="2" y="40"/>
                      <a:pt x="4" y="40"/>
                    </a:cubicBezTo>
                    <a:cubicBezTo>
                      <a:pt x="3" y="38"/>
                      <a:pt x="1" y="37"/>
                      <a:pt x="1" y="36"/>
                    </a:cubicBezTo>
                    <a:cubicBezTo>
                      <a:pt x="0" y="35"/>
                      <a:pt x="0" y="33"/>
                      <a:pt x="0" y="3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3" name="Freeform 300">
                <a:extLst>
                  <a:ext uri="{FF2B5EF4-FFF2-40B4-BE49-F238E27FC236}">
                    <a16:creationId xmlns:a16="http://schemas.microsoft.com/office/drawing/2014/main" id="{D3A5AD92-DDB1-4AD2-BE7F-61817367A5A6}"/>
                  </a:ext>
                </a:extLst>
              </p:cNvPr>
              <p:cNvSpPr>
                <a:spLocks/>
              </p:cNvSpPr>
              <p:nvPr/>
            </p:nvSpPr>
            <p:spPr bwMode="auto">
              <a:xfrm>
                <a:off x="3828" y="2530"/>
                <a:ext cx="284" cy="247"/>
              </a:xfrm>
              <a:custGeom>
                <a:avLst/>
                <a:gdLst>
                  <a:gd name="T0" fmla="*/ 849 w 91"/>
                  <a:gd name="T1" fmla="*/ 1251 h 79"/>
                  <a:gd name="T2" fmla="*/ 5015 w 91"/>
                  <a:gd name="T3" fmla="*/ 0 h 79"/>
                  <a:gd name="T4" fmla="*/ 8629 w 91"/>
                  <a:gd name="T5" fmla="*/ 1251 h 79"/>
                  <a:gd name="T6" fmla="*/ 8629 w 91"/>
                  <a:gd name="T7" fmla="*/ 3636 h 79"/>
                  <a:gd name="T8" fmla="*/ 9759 w 91"/>
                  <a:gd name="T9" fmla="*/ 5622 h 79"/>
                  <a:gd name="T10" fmla="*/ 10333 w 91"/>
                  <a:gd name="T11" fmla="*/ 7157 h 79"/>
                  <a:gd name="T12" fmla="*/ 12125 w 91"/>
                  <a:gd name="T13" fmla="*/ 7732 h 79"/>
                  <a:gd name="T14" fmla="*/ 14231 w 91"/>
                  <a:gd name="T15" fmla="*/ 6022 h 79"/>
                  <a:gd name="T16" fmla="*/ 16325 w 91"/>
                  <a:gd name="T17" fmla="*/ 4771 h 79"/>
                  <a:gd name="T18" fmla="*/ 17755 w 91"/>
                  <a:gd name="T19" fmla="*/ 3236 h 79"/>
                  <a:gd name="T20" fmla="*/ 21066 w 91"/>
                  <a:gd name="T21" fmla="*/ 3911 h 79"/>
                  <a:gd name="T22" fmla="*/ 24290 w 91"/>
                  <a:gd name="T23" fmla="*/ 5346 h 79"/>
                  <a:gd name="T24" fmla="*/ 26930 w 91"/>
                  <a:gd name="T25" fmla="*/ 6022 h 79"/>
                  <a:gd name="T26" fmla="*/ 26384 w 91"/>
                  <a:gd name="T27" fmla="*/ 15592 h 79"/>
                  <a:gd name="T28" fmla="*/ 26384 w 91"/>
                  <a:gd name="T29" fmla="*/ 17578 h 79"/>
                  <a:gd name="T30" fmla="*/ 25810 w 91"/>
                  <a:gd name="T31" fmla="*/ 23599 h 79"/>
                  <a:gd name="T32" fmla="*/ 23435 w 91"/>
                  <a:gd name="T33" fmla="*/ 20626 h 79"/>
                  <a:gd name="T34" fmla="*/ 21341 w 91"/>
                  <a:gd name="T35" fmla="*/ 20626 h 79"/>
                  <a:gd name="T36" fmla="*/ 20670 w 91"/>
                  <a:gd name="T37" fmla="*/ 20354 h 79"/>
                  <a:gd name="T38" fmla="*/ 20123 w 91"/>
                  <a:gd name="T39" fmla="*/ 18553 h 79"/>
                  <a:gd name="T40" fmla="*/ 19821 w 91"/>
                  <a:gd name="T41" fmla="*/ 17578 h 79"/>
                  <a:gd name="T42" fmla="*/ 20123 w 91"/>
                  <a:gd name="T43" fmla="*/ 17030 h 79"/>
                  <a:gd name="T44" fmla="*/ 19549 w 91"/>
                  <a:gd name="T45" fmla="*/ 15864 h 79"/>
                  <a:gd name="T46" fmla="*/ 19549 w 91"/>
                  <a:gd name="T47" fmla="*/ 14332 h 79"/>
                  <a:gd name="T48" fmla="*/ 18691 w 91"/>
                  <a:gd name="T49" fmla="*/ 13482 h 79"/>
                  <a:gd name="T50" fmla="*/ 17171 w 91"/>
                  <a:gd name="T51" fmla="*/ 12806 h 79"/>
                  <a:gd name="T52" fmla="*/ 14805 w 91"/>
                  <a:gd name="T53" fmla="*/ 11947 h 79"/>
                  <a:gd name="T54" fmla="*/ 11279 w 91"/>
                  <a:gd name="T55" fmla="*/ 11096 h 79"/>
                  <a:gd name="T56" fmla="*/ 10636 w 91"/>
                  <a:gd name="T57" fmla="*/ 9570 h 79"/>
                  <a:gd name="T58" fmla="*/ 9213 w 91"/>
                  <a:gd name="T59" fmla="*/ 9570 h 79"/>
                  <a:gd name="T60" fmla="*/ 7693 w 91"/>
                  <a:gd name="T61" fmla="*/ 8711 h 79"/>
                  <a:gd name="T62" fmla="*/ 7384 w 91"/>
                  <a:gd name="T63" fmla="*/ 8035 h 79"/>
                  <a:gd name="T64" fmla="*/ 7384 w 91"/>
                  <a:gd name="T65" fmla="*/ 7460 h 79"/>
                  <a:gd name="T66" fmla="*/ 6838 w 91"/>
                  <a:gd name="T67" fmla="*/ 8711 h 79"/>
                  <a:gd name="T68" fmla="*/ 6535 w 91"/>
                  <a:gd name="T69" fmla="*/ 9570 h 79"/>
                  <a:gd name="T70" fmla="*/ 4744 w 91"/>
                  <a:gd name="T71" fmla="*/ 8983 h 79"/>
                  <a:gd name="T72" fmla="*/ 5015 w 91"/>
                  <a:gd name="T73" fmla="*/ 8035 h 79"/>
                  <a:gd name="T74" fmla="*/ 3495 w 91"/>
                  <a:gd name="T75" fmla="*/ 6297 h 79"/>
                  <a:gd name="T76" fmla="*/ 6535 w 91"/>
                  <a:gd name="T77" fmla="*/ 6297 h 79"/>
                  <a:gd name="T78" fmla="*/ 7384 w 91"/>
                  <a:gd name="T79" fmla="*/ 6297 h 79"/>
                  <a:gd name="T80" fmla="*/ 7693 w 91"/>
                  <a:gd name="T81" fmla="*/ 5622 h 79"/>
                  <a:gd name="T82" fmla="*/ 8270 w 91"/>
                  <a:gd name="T83" fmla="*/ 5074 h 79"/>
                  <a:gd name="T84" fmla="*/ 6535 w 91"/>
                  <a:gd name="T85" fmla="*/ 5074 h 79"/>
                  <a:gd name="T86" fmla="*/ 4469 w 91"/>
                  <a:gd name="T87" fmla="*/ 5074 h 79"/>
                  <a:gd name="T88" fmla="*/ 2952 w 91"/>
                  <a:gd name="T89" fmla="*/ 4771 h 79"/>
                  <a:gd name="T90" fmla="*/ 2952 w 91"/>
                  <a:gd name="T91" fmla="*/ 3911 h 79"/>
                  <a:gd name="T92" fmla="*/ 2650 w 91"/>
                  <a:gd name="T93" fmla="*/ 3236 h 79"/>
                  <a:gd name="T94" fmla="*/ 1120 w 91"/>
                  <a:gd name="T95" fmla="*/ 2689 h 79"/>
                  <a:gd name="T96" fmla="*/ 1120 w 91"/>
                  <a:gd name="T97" fmla="*/ 1798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
                  <a:gd name="T148" fmla="*/ 0 h 79"/>
                  <a:gd name="T149" fmla="*/ 91 w 91"/>
                  <a:gd name="T150" fmla="*/ 79 h 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 h="79">
                    <a:moveTo>
                      <a:pt x="4" y="6"/>
                    </a:moveTo>
                    <a:cubicBezTo>
                      <a:pt x="4" y="5"/>
                      <a:pt x="4" y="5"/>
                      <a:pt x="3" y="4"/>
                    </a:cubicBezTo>
                    <a:cubicBezTo>
                      <a:pt x="6" y="4"/>
                      <a:pt x="8" y="4"/>
                      <a:pt x="10" y="2"/>
                    </a:cubicBezTo>
                    <a:cubicBezTo>
                      <a:pt x="12" y="0"/>
                      <a:pt x="14" y="0"/>
                      <a:pt x="17" y="0"/>
                    </a:cubicBezTo>
                    <a:cubicBezTo>
                      <a:pt x="19" y="1"/>
                      <a:pt x="21" y="2"/>
                      <a:pt x="23" y="3"/>
                    </a:cubicBezTo>
                    <a:cubicBezTo>
                      <a:pt x="25" y="4"/>
                      <a:pt x="27" y="3"/>
                      <a:pt x="29" y="4"/>
                    </a:cubicBezTo>
                    <a:cubicBezTo>
                      <a:pt x="28" y="5"/>
                      <a:pt x="29" y="7"/>
                      <a:pt x="30" y="8"/>
                    </a:cubicBezTo>
                    <a:cubicBezTo>
                      <a:pt x="31" y="9"/>
                      <a:pt x="30" y="11"/>
                      <a:pt x="29" y="12"/>
                    </a:cubicBezTo>
                    <a:cubicBezTo>
                      <a:pt x="28" y="15"/>
                      <a:pt x="30" y="19"/>
                      <a:pt x="32" y="22"/>
                    </a:cubicBezTo>
                    <a:cubicBezTo>
                      <a:pt x="33" y="22"/>
                      <a:pt x="32" y="20"/>
                      <a:pt x="33" y="19"/>
                    </a:cubicBezTo>
                    <a:cubicBezTo>
                      <a:pt x="34" y="18"/>
                      <a:pt x="34" y="22"/>
                      <a:pt x="34" y="22"/>
                    </a:cubicBezTo>
                    <a:cubicBezTo>
                      <a:pt x="34" y="23"/>
                      <a:pt x="34" y="23"/>
                      <a:pt x="35" y="24"/>
                    </a:cubicBezTo>
                    <a:cubicBezTo>
                      <a:pt x="36" y="24"/>
                      <a:pt x="35" y="25"/>
                      <a:pt x="36" y="26"/>
                    </a:cubicBezTo>
                    <a:cubicBezTo>
                      <a:pt x="37" y="27"/>
                      <a:pt x="40" y="28"/>
                      <a:pt x="41" y="26"/>
                    </a:cubicBezTo>
                    <a:cubicBezTo>
                      <a:pt x="42" y="25"/>
                      <a:pt x="44" y="25"/>
                      <a:pt x="45" y="24"/>
                    </a:cubicBezTo>
                    <a:cubicBezTo>
                      <a:pt x="46" y="23"/>
                      <a:pt x="46" y="21"/>
                      <a:pt x="48" y="20"/>
                    </a:cubicBezTo>
                    <a:cubicBezTo>
                      <a:pt x="49" y="19"/>
                      <a:pt x="49" y="17"/>
                      <a:pt x="50" y="17"/>
                    </a:cubicBezTo>
                    <a:cubicBezTo>
                      <a:pt x="52" y="17"/>
                      <a:pt x="54" y="17"/>
                      <a:pt x="55" y="16"/>
                    </a:cubicBezTo>
                    <a:cubicBezTo>
                      <a:pt x="57" y="15"/>
                      <a:pt x="57" y="15"/>
                      <a:pt x="56" y="14"/>
                    </a:cubicBezTo>
                    <a:cubicBezTo>
                      <a:pt x="56" y="13"/>
                      <a:pt x="59" y="11"/>
                      <a:pt x="60" y="11"/>
                    </a:cubicBezTo>
                    <a:cubicBezTo>
                      <a:pt x="61" y="10"/>
                      <a:pt x="63" y="10"/>
                      <a:pt x="64" y="11"/>
                    </a:cubicBezTo>
                    <a:cubicBezTo>
                      <a:pt x="67" y="11"/>
                      <a:pt x="69" y="12"/>
                      <a:pt x="71" y="13"/>
                    </a:cubicBezTo>
                    <a:cubicBezTo>
                      <a:pt x="73" y="15"/>
                      <a:pt x="75" y="15"/>
                      <a:pt x="76" y="16"/>
                    </a:cubicBezTo>
                    <a:cubicBezTo>
                      <a:pt x="78" y="16"/>
                      <a:pt x="80" y="18"/>
                      <a:pt x="82" y="18"/>
                    </a:cubicBezTo>
                    <a:cubicBezTo>
                      <a:pt x="83" y="17"/>
                      <a:pt x="84" y="18"/>
                      <a:pt x="86" y="18"/>
                    </a:cubicBezTo>
                    <a:cubicBezTo>
                      <a:pt x="88" y="18"/>
                      <a:pt x="89" y="20"/>
                      <a:pt x="91" y="20"/>
                    </a:cubicBezTo>
                    <a:cubicBezTo>
                      <a:pt x="91" y="25"/>
                      <a:pt x="90" y="30"/>
                      <a:pt x="90" y="36"/>
                    </a:cubicBezTo>
                    <a:cubicBezTo>
                      <a:pt x="90" y="41"/>
                      <a:pt x="90" y="47"/>
                      <a:pt x="89" y="52"/>
                    </a:cubicBezTo>
                    <a:cubicBezTo>
                      <a:pt x="89" y="54"/>
                      <a:pt x="88" y="55"/>
                      <a:pt x="88" y="57"/>
                    </a:cubicBezTo>
                    <a:cubicBezTo>
                      <a:pt x="88" y="58"/>
                      <a:pt x="89" y="58"/>
                      <a:pt x="89" y="59"/>
                    </a:cubicBezTo>
                    <a:cubicBezTo>
                      <a:pt x="89" y="60"/>
                      <a:pt x="89" y="61"/>
                      <a:pt x="89" y="62"/>
                    </a:cubicBezTo>
                    <a:cubicBezTo>
                      <a:pt x="88" y="68"/>
                      <a:pt x="88" y="73"/>
                      <a:pt x="87" y="79"/>
                    </a:cubicBezTo>
                    <a:cubicBezTo>
                      <a:pt x="85" y="77"/>
                      <a:pt x="84" y="75"/>
                      <a:pt x="82" y="73"/>
                    </a:cubicBezTo>
                    <a:cubicBezTo>
                      <a:pt x="81" y="72"/>
                      <a:pt x="78" y="70"/>
                      <a:pt x="79" y="69"/>
                    </a:cubicBezTo>
                    <a:cubicBezTo>
                      <a:pt x="78" y="70"/>
                      <a:pt x="76" y="69"/>
                      <a:pt x="75" y="70"/>
                    </a:cubicBezTo>
                    <a:cubicBezTo>
                      <a:pt x="74" y="70"/>
                      <a:pt x="72" y="70"/>
                      <a:pt x="72" y="69"/>
                    </a:cubicBezTo>
                    <a:cubicBezTo>
                      <a:pt x="72" y="69"/>
                      <a:pt x="70" y="71"/>
                      <a:pt x="69" y="71"/>
                    </a:cubicBezTo>
                    <a:cubicBezTo>
                      <a:pt x="68" y="71"/>
                      <a:pt x="70" y="68"/>
                      <a:pt x="70" y="68"/>
                    </a:cubicBezTo>
                    <a:cubicBezTo>
                      <a:pt x="70" y="67"/>
                      <a:pt x="72" y="65"/>
                      <a:pt x="71" y="64"/>
                    </a:cubicBezTo>
                    <a:cubicBezTo>
                      <a:pt x="70" y="64"/>
                      <a:pt x="69" y="62"/>
                      <a:pt x="68" y="62"/>
                    </a:cubicBezTo>
                    <a:cubicBezTo>
                      <a:pt x="70" y="61"/>
                      <a:pt x="72" y="63"/>
                      <a:pt x="73" y="61"/>
                    </a:cubicBezTo>
                    <a:cubicBezTo>
                      <a:pt x="71" y="63"/>
                      <a:pt x="68" y="60"/>
                      <a:pt x="67" y="59"/>
                    </a:cubicBezTo>
                    <a:cubicBezTo>
                      <a:pt x="69" y="57"/>
                      <a:pt x="71" y="59"/>
                      <a:pt x="73" y="59"/>
                    </a:cubicBezTo>
                    <a:cubicBezTo>
                      <a:pt x="71" y="59"/>
                      <a:pt x="70" y="58"/>
                      <a:pt x="68" y="57"/>
                    </a:cubicBezTo>
                    <a:cubicBezTo>
                      <a:pt x="70" y="57"/>
                      <a:pt x="68" y="56"/>
                      <a:pt x="68" y="56"/>
                    </a:cubicBezTo>
                    <a:cubicBezTo>
                      <a:pt x="67" y="55"/>
                      <a:pt x="66" y="54"/>
                      <a:pt x="66" y="53"/>
                    </a:cubicBezTo>
                    <a:cubicBezTo>
                      <a:pt x="66" y="52"/>
                      <a:pt x="64" y="50"/>
                      <a:pt x="66" y="49"/>
                    </a:cubicBezTo>
                    <a:cubicBezTo>
                      <a:pt x="64" y="50"/>
                      <a:pt x="64" y="48"/>
                      <a:pt x="66" y="48"/>
                    </a:cubicBezTo>
                    <a:cubicBezTo>
                      <a:pt x="65" y="48"/>
                      <a:pt x="64" y="49"/>
                      <a:pt x="63" y="48"/>
                    </a:cubicBezTo>
                    <a:cubicBezTo>
                      <a:pt x="63" y="47"/>
                      <a:pt x="64" y="46"/>
                      <a:pt x="63" y="45"/>
                    </a:cubicBezTo>
                    <a:cubicBezTo>
                      <a:pt x="63" y="47"/>
                      <a:pt x="61" y="44"/>
                      <a:pt x="60" y="44"/>
                    </a:cubicBezTo>
                    <a:cubicBezTo>
                      <a:pt x="59" y="43"/>
                      <a:pt x="59" y="43"/>
                      <a:pt x="58" y="43"/>
                    </a:cubicBezTo>
                    <a:cubicBezTo>
                      <a:pt x="57" y="42"/>
                      <a:pt x="56" y="42"/>
                      <a:pt x="55" y="41"/>
                    </a:cubicBezTo>
                    <a:cubicBezTo>
                      <a:pt x="55" y="40"/>
                      <a:pt x="51" y="40"/>
                      <a:pt x="50" y="40"/>
                    </a:cubicBezTo>
                    <a:cubicBezTo>
                      <a:pt x="48" y="39"/>
                      <a:pt x="46" y="38"/>
                      <a:pt x="44" y="37"/>
                    </a:cubicBezTo>
                    <a:cubicBezTo>
                      <a:pt x="42" y="37"/>
                      <a:pt x="39" y="37"/>
                      <a:pt x="38" y="37"/>
                    </a:cubicBezTo>
                    <a:cubicBezTo>
                      <a:pt x="36" y="36"/>
                      <a:pt x="34" y="35"/>
                      <a:pt x="33" y="34"/>
                    </a:cubicBezTo>
                    <a:cubicBezTo>
                      <a:pt x="33" y="32"/>
                      <a:pt x="35" y="32"/>
                      <a:pt x="36" y="32"/>
                    </a:cubicBezTo>
                    <a:cubicBezTo>
                      <a:pt x="35" y="32"/>
                      <a:pt x="34" y="32"/>
                      <a:pt x="33" y="32"/>
                    </a:cubicBezTo>
                    <a:cubicBezTo>
                      <a:pt x="32" y="34"/>
                      <a:pt x="31" y="32"/>
                      <a:pt x="31" y="32"/>
                    </a:cubicBezTo>
                    <a:cubicBezTo>
                      <a:pt x="31" y="33"/>
                      <a:pt x="28" y="32"/>
                      <a:pt x="29" y="31"/>
                    </a:cubicBezTo>
                    <a:cubicBezTo>
                      <a:pt x="27" y="31"/>
                      <a:pt x="27" y="31"/>
                      <a:pt x="26" y="29"/>
                    </a:cubicBezTo>
                    <a:cubicBezTo>
                      <a:pt x="26" y="30"/>
                      <a:pt x="26" y="30"/>
                      <a:pt x="25" y="30"/>
                    </a:cubicBezTo>
                    <a:cubicBezTo>
                      <a:pt x="24" y="29"/>
                      <a:pt x="25" y="28"/>
                      <a:pt x="25" y="27"/>
                    </a:cubicBezTo>
                    <a:cubicBezTo>
                      <a:pt x="25" y="26"/>
                      <a:pt x="27" y="25"/>
                      <a:pt x="27" y="23"/>
                    </a:cubicBezTo>
                    <a:cubicBezTo>
                      <a:pt x="26" y="24"/>
                      <a:pt x="25" y="24"/>
                      <a:pt x="25" y="25"/>
                    </a:cubicBezTo>
                    <a:cubicBezTo>
                      <a:pt x="25" y="26"/>
                      <a:pt x="25" y="28"/>
                      <a:pt x="23" y="28"/>
                    </a:cubicBezTo>
                    <a:cubicBezTo>
                      <a:pt x="24" y="28"/>
                      <a:pt x="23" y="29"/>
                      <a:pt x="23" y="29"/>
                    </a:cubicBezTo>
                    <a:cubicBezTo>
                      <a:pt x="23" y="30"/>
                      <a:pt x="22" y="30"/>
                      <a:pt x="22" y="30"/>
                    </a:cubicBezTo>
                    <a:cubicBezTo>
                      <a:pt x="22" y="31"/>
                      <a:pt x="22" y="31"/>
                      <a:pt x="22" y="32"/>
                    </a:cubicBezTo>
                    <a:cubicBezTo>
                      <a:pt x="22" y="33"/>
                      <a:pt x="19" y="34"/>
                      <a:pt x="18" y="34"/>
                    </a:cubicBezTo>
                    <a:cubicBezTo>
                      <a:pt x="17" y="33"/>
                      <a:pt x="16" y="31"/>
                      <a:pt x="16" y="30"/>
                    </a:cubicBezTo>
                    <a:cubicBezTo>
                      <a:pt x="16" y="30"/>
                      <a:pt x="17" y="30"/>
                      <a:pt x="17" y="29"/>
                    </a:cubicBezTo>
                    <a:cubicBezTo>
                      <a:pt x="19" y="29"/>
                      <a:pt x="17" y="28"/>
                      <a:pt x="17" y="27"/>
                    </a:cubicBezTo>
                    <a:cubicBezTo>
                      <a:pt x="16" y="27"/>
                      <a:pt x="14" y="23"/>
                      <a:pt x="12" y="23"/>
                    </a:cubicBezTo>
                    <a:cubicBezTo>
                      <a:pt x="8" y="23"/>
                      <a:pt x="10" y="21"/>
                      <a:pt x="12" y="21"/>
                    </a:cubicBezTo>
                    <a:cubicBezTo>
                      <a:pt x="15" y="21"/>
                      <a:pt x="17" y="23"/>
                      <a:pt x="18" y="20"/>
                    </a:cubicBezTo>
                    <a:cubicBezTo>
                      <a:pt x="19" y="19"/>
                      <a:pt x="23" y="18"/>
                      <a:pt x="22" y="21"/>
                    </a:cubicBezTo>
                    <a:cubicBezTo>
                      <a:pt x="23" y="20"/>
                      <a:pt x="23" y="20"/>
                      <a:pt x="23" y="19"/>
                    </a:cubicBezTo>
                    <a:cubicBezTo>
                      <a:pt x="23" y="21"/>
                      <a:pt x="25" y="19"/>
                      <a:pt x="25" y="21"/>
                    </a:cubicBezTo>
                    <a:cubicBezTo>
                      <a:pt x="25" y="19"/>
                      <a:pt x="26" y="20"/>
                      <a:pt x="26" y="21"/>
                    </a:cubicBezTo>
                    <a:cubicBezTo>
                      <a:pt x="26" y="20"/>
                      <a:pt x="26" y="19"/>
                      <a:pt x="26" y="19"/>
                    </a:cubicBezTo>
                    <a:cubicBezTo>
                      <a:pt x="26" y="19"/>
                      <a:pt x="27" y="19"/>
                      <a:pt x="28" y="18"/>
                    </a:cubicBezTo>
                    <a:cubicBezTo>
                      <a:pt x="27" y="18"/>
                      <a:pt x="27" y="17"/>
                      <a:pt x="28" y="17"/>
                    </a:cubicBezTo>
                    <a:cubicBezTo>
                      <a:pt x="26" y="18"/>
                      <a:pt x="27" y="16"/>
                      <a:pt x="28" y="16"/>
                    </a:cubicBezTo>
                    <a:cubicBezTo>
                      <a:pt x="26" y="16"/>
                      <a:pt x="25" y="17"/>
                      <a:pt x="22" y="17"/>
                    </a:cubicBezTo>
                    <a:cubicBezTo>
                      <a:pt x="21" y="17"/>
                      <a:pt x="19" y="18"/>
                      <a:pt x="18" y="17"/>
                    </a:cubicBezTo>
                    <a:cubicBezTo>
                      <a:pt x="17" y="17"/>
                      <a:pt x="16" y="18"/>
                      <a:pt x="15" y="17"/>
                    </a:cubicBezTo>
                    <a:cubicBezTo>
                      <a:pt x="15" y="16"/>
                      <a:pt x="14" y="17"/>
                      <a:pt x="13" y="17"/>
                    </a:cubicBezTo>
                    <a:cubicBezTo>
                      <a:pt x="12" y="17"/>
                      <a:pt x="11" y="16"/>
                      <a:pt x="10" y="16"/>
                    </a:cubicBezTo>
                    <a:cubicBezTo>
                      <a:pt x="11" y="15"/>
                      <a:pt x="11" y="15"/>
                      <a:pt x="11" y="15"/>
                    </a:cubicBezTo>
                    <a:cubicBezTo>
                      <a:pt x="10" y="15"/>
                      <a:pt x="9" y="14"/>
                      <a:pt x="10" y="13"/>
                    </a:cubicBezTo>
                    <a:cubicBezTo>
                      <a:pt x="10" y="13"/>
                      <a:pt x="10" y="12"/>
                      <a:pt x="10" y="12"/>
                    </a:cubicBezTo>
                    <a:cubicBezTo>
                      <a:pt x="10" y="11"/>
                      <a:pt x="8" y="13"/>
                      <a:pt x="9" y="11"/>
                    </a:cubicBezTo>
                    <a:cubicBezTo>
                      <a:pt x="8" y="11"/>
                      <a:pt x="8" y="11"/>
                      <a:pt x="8" y="10"/>
                    </a:cubicBezTo>
                    <a:cubicBezTo>
                      <a:pt x="7" y="12"/>
                      <a:pt x="5" y="9"/>
                      <a:pt x="4" y="9"/>
                    </a:cubicBezTo>
                    <a:cubicBezTo>
                      <a:pt x="5" y="10"/>
                      <a:pt x="2" y="10"/>
                      <a:pt x="2" y="10"/>
                    </a:cubicBezTo>
                    <a:cubicBezTo>
                      <a:pt x="0" y="9"/>
                      <a:pt x="3" y="7"/>
                      <a:pt x="4"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4" name="Freeform 301">
                <a:extLst>
                  <a:ext uri="{FF2B5EF4-FFF2-40B4-BE49-F238E27FC236}">
                    <a16:creationId xmlns:a16="http://schemas.microsoft.com/office/drawing/2014/main" id="{71BFA18F-31BF-424A-AE50-51E831EFF823}"/>
                  </a:ext>
                </a:extLst>
              </p:cNvPr>
              <p:cNvSpPr>
                <a:spLocks/>
              </p:cNvSpPr>
              <p:nvPr/>
            </p:nvSpPr>
            <p:spPr bwMode="auto">
              <a:xfrm>
                <a:off x="3828" y="2530"/>
                <a:ext cx="284" cy="247"/>
              </a:xfrm>
              <a:custGeom>
                <a:avLst/>
                <a:gdLst>
                  <a:gd name="T0" fmla="*/ 849 w 91"/>
                  <a:gd name="T1" fmla="*/ 1251 h 79"/>
                  <a:gd name="T2" fmla="*/ 5015 w 91"/>
                  <a:gd name="T3" fmla="*/ 0 h 79"/>
                  <a:gd name="T4" fmla="*/ 8629 w 91"/>
                  <a:gd name="T5" fmla="*/ 1251 h 79"/>
                  <a:gd name="T6" fmla="*/ 8629 w 91"/>
                  <a:gd name="T7" fmla="*/ 3636 h 79"/>
                  <a:gd name="T8" fmla="*/ 9759 w 91"/>
                  <a:gd name="T9" fmla="*/ 5622 h 79"/>
                  <a:gd name="T10" fmla="*/ 10333 w 91"/>
                  <a:gd name="T11" fmla="*/ 7157 h 79"/>
                  <a:gd name="T12" fmla="*/ 12125 w 91"/>
                  <a:gd name="T13" fmla="*/ 7732 h 79"/>
                  <a:gd name="T14" fmla="*/ 14231 w 91"/>
                  <a:gd name="T15" fmla="*/ 6022 h 79"/>
                  <a:gd name="T16" fmla="*/ 16325 w 91"/>
                  <a:gd name="T17" fmla="*/ 4771 h 79"/>
                  <a:gd name="T18" fmla="*/ 17755 w 91"/>
                  <a:gd name="T19" fmla="*/ 3236 h 79"/>
                  <a:gd name="T20" fmla="*/ 21066 w 91"/>
                  <a:gd name="T21" fmla="*/ 3911 h 79"/>
                  <a:gd name="T22" fmla="*/ 24290 w 91"/>
                  <a:gd name="T23" fmla="*/ 5346 h 79"/>
                  <a:gd name="T24" fmla="*/ 26930 w 91"/>
                  <a:gd name="T25" fmla="*/ 6022 h 79"/>
                  <a:gd name="T26" fmla="*/ 26384 w 91"/>
                  <a:gd name="T27" fmla="*/ 15592 h 79"/>
                  <a:gd name="T28" fmla="*/ 26384 w 91"/>
                  <a:gd name="T29" fmla="*/ 17578 h 79"/>
                  <a:gd name="T30" fmla="*/ 25810 w 91"/>
                  <a:gd name="T31" fmla="*/ 23599 h 79"/>
                  <a:gd name="T32" fmla="*/ 23435 w 91"/>
                  <a:gd name="T33" fmla="*/ 20626 h 79"/>
                  <a:gd name="T34" fmla="*/ 21341 w 91"/>
                  <a:gd name="T35" fmla="*/ 20626 h 79"/>
                  <a:gd name="T36" fmla="*/ 20670 w 91"/>
                  <a:gd name="T37" fmla="*/ 20354 h 79"/>
                  <a:gd name="T38" fmla="*/ 20123 w 91"/>
                  <a:gd name="T39" fmla="*/ 18553 h 79"/>
                  <a:gd name="T40" fmla="*/ 19821 w 91"/>
                  <a:gd name="T41" fmla="*/ 17578 h 79"/>
                  <a:gd name="T42" fmla="*/ 20123 w 91"/>
                  <a:gd name="T43" fmla="*/ 17030 h 79"/>
                  <a:gd name="T44" fmla="*/ 19549 w 91"/>
                  <a:gd name="T45" fmla="*/ 15864 h 79"/>
                  <a:gd name="T46" fmla="*/ 19549 w 91"/>
                  <a:gd name="T47" fmla="*/ 14332 h 79"/>
                  <a:gd name="T48" fmla="*/ 18691 w 91"/>
                  <a:gd name="T49" fmla="*/ 13482 h 79"/>
                  <a:gd name="T50" fmla="*/ 17171 w 91"/>
                  <a:gd name="T51" fmla="*/ 12806 h 79"/>
                  <a:gd name="T52" fmla="*/ 14805 w 91"/>
                  <a:gd name="T53" fmla="*/ 11947 h 79"/>
                  <a:gd name="T54" fmla="*/ 11279 w 91"/>
                  <a:gd name="T55" fmla="*/ 11096 h 79"/>
                  <a:gd name="T56" fmla="*/ 10636 w 91"/>
                  <a:gd name="T57" fmla="*/ 9570 h 79"/>
                  <a:gd name="T58" fmla="*/ 9213 w 91"/>
                  <a:gd name="T59" fmla="*/ 9570 h 79"/>
                  <a:gd name="T60" fmla="*/ 7693 w 91"/>
                  <a:gd name="T61" fmla="*/ 8711 h 79"/>
                  <a:gd name="T62" fmla="*/ 7384 w 91"/>
                  <a:gd name="T63" fmla="*/ 8035 h 79"/>
                  <a:gd name="T64" fmla="*/ 7384 w 91"/>
                  <a:gd name="T65" fmla="*/ 7460 h 79"/>
                  <a:gd name="T66" fmla="*/ 6838 w 91"/>
                  <a:gd name="T67" fmla="*/ 8711 h 79"/>
                  <a:gd name="T68" fmla="*/ 6535 w 91"/>
                  <a:gd name="T69" fmla="*/ 9570 h 79"/>
                  <a:gd name="T70" fmla="*/ 4744 w 91"/>
                  <a:gd name="T71" fmla="*/ 8983 h 79"/>
                  <a:gd name="T72" fmla="*/ 5015 w 91"/>
                  <a:gd name="T73" fmla="*/ 8035 h 79"/>
                  <a:gd name="T74" fmla="*/ 3495 w 91"/>
                  <a:gd name="T75" fmla="*/ 6297 h 79"/>
                  <a:gd name="T76" fmla="*/ 6535 w 91"/>
                  <a:gd name="T77" fmla="*/ 6297 h 79"/>
                  <a:gd name="T78" fmla="*/ 7384 w 91"/>
                  <a:gd name="T79" fmla="*/ 6297 h 79"/>
                  <a:gd name="T80" fmla="*/ 7693 w 91"/>
                  <a:gd name="T81" fmla="*/ 5622 h 79"/>
                  <a:gd name="T82" fmla="*/ 8270 w 91"/>
                  <a:gd name="T83" fmla="*/ 5074 h 79"/>
                  <a:gd name="T84" fmla="*/ 6535 w 91"/>
                  <a:gd name="T85" fmla="*/ 5074 h 79"/>
                  <a:gd name="T86" fmla="*/ 4469 w 91"/>
                  <a:gd name="T87" fmla="*/ 5074 h 79"/>
                  <a:gd name="T88" fmla="*/ 2952 w 91"/>
                  <a:gd name="T89" fmla="*/ 4771 h 79"/>
                  <a:gd name="T90" fmla="*/ 2952 w 91"/>
                  <a:gd name="T91" fmla="*/ 3911 h 79"/>
                  <a:gd name="T92" fmla="*/ 2650 w 91"/>
                  <a:gd name="T93" fmla="*/ 3236 h 79"/>
                  <a:gd name="T94" fmla="*/ 1120 w 91"/>
                  <a:gd name="T95" fmla="*/ 2689 h 79"/>
                  <a:gd name="T96" fmla="*/ 1120 w 91"/>
                  <a:gd name="T97" fmla="*/ 1798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
                  <a:gd name="T148" fmla="*/ 0 h 79"/>
                  <a:gd name="T149" fmla="*/ 91 w 91"/>
                  <a:gd name="T150" fmla="*/ 79 h 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 h="79">
                    <a:moveTo>
                      <a:pt x="4" y="6"/>
                    </a:moveTo>
                    <a:cubicBezTo>
                      <a:pt x="4" y="5"/>
                      <a:pt x="4" y="5"/>
                      <a:pt x="3" y="4"/>
                    </a:cubicBezTo>
                    <a:cubicBezTo>
                      <a:pt x="6" y="4"/>
                      <a:pt x="8" y="4"/>
                      <a:pt x="10" y="2"/>
                    </a:cubicBezTo>
                    <a:cubicBezTo>
                      <a:pt x="12" y="0"/>
                      <a:pt x="14" y="0"/>
                      <a:pt x="17" y="0"/>
                    </a:cubicBezTo>
                    <a:cubicBezTo>
                      <a:pt x="19" y="1"/>
                      <a:pt x="21" y="2"/>
                      <a:pt x="23" y="3"/>
                    </a:cubicBezTo>
                    <a:cubicBezTo>
                      <a:pt x="25" y="4"/>
                      <a:pt x="27" y="3"/>
                      <a:pt x="29" y="4"/>
                    </a:cubicBezTo>
                    <a:cubicBezTo>
                      <a:pt x="28" y="5"/>
                      <a:pt x="29" y="7"/>
                      <a:pt x="30" y="8"/>
                    </a:cubicBezTo>
                    <a:cubicBezTo>
                      <a:pt x="31" y="9"/>
                      <a:pt x="30" y="11"/>
                      <a:pt x="29" y="12"/>
                    </a:cubicBezTo>
                    <a:cubicBezTo>
                      <a:pt x="28" y="15"/>
                      <a:pt x="30" y="19"/>
                      <a:pt x="32" y="22"/>
                    </a:cubicBezTo>
                    <a:cubicBezTo>
                      <a:pt x="33" y="22"/>
                      <a:pt x="32" y="20"/>
                      <a:pt x="33" y="19"/>
                    </a:cubicBezTo>
                    <a:cubicBezTo>
                      <a:pt x="34" y="18"/>
                      <a:pt x="34" y="22"/>
                      <a:pt x="34" y="22"/>
                    </a:cubicBezTo>
                    <a:cubicBezTo>
                      <a:pt x="34" y="23"/>
                      <a:pt x="34" y="23"/>
                      <a:pt x="35" y="24"/>
                    </a:cubicBezTo>
                    <a:cubicBezTo>
                      <a:pt x="36" y="24"/>
                      <a:pt x="35" y="25"/>
                      <a:pt x="36" y="26"/>
                    </a:cubicBezTo>
                    <a:cubicBezTo>
                      <a:pt x="37" y="27"/>
                      <a:pt x="40" y="28"/>
                      <a:pt x="41" y="26"/>
                    </a:cubicBezTo>
                    <a:cubicBezTo>
                      <a:pt x="42" y="25"/>
                      <a:pt x="44" y="25"/>
                      <a:pt x="45" y="24"/>
                    </a:cubicBezTo>
                    <a:cubicBezTo>
                      <a:pt x="46" y="23"/>
                      <a:pt x="46" y="21"/>
                      <a:pt x="48" y="20"/>
                    </a:cubicBezTo>
                    <a:cubicBezTo>
                      <a:pt x="49" y="19"/>
                      <a:pt x="49" y="17"/>
                      <a:pt x="50" y="17"/>
                    </a:cubicBezTo>
                    <a:cubicBezTo>
                      <a:pt x="52" y="17"/>
                      <a:pt x="54" y="17"/>
                      <a:pt x="55" y="16"/>
                    </a:cubicBezTo>
                    <a:cubicBezTo>
                      <a:pt x="57" y="15"/>
                      <a:pt x="57" y="15"/>
                      <a:pt x="56" y="14"/>
                    </a:cubicBezTo>
                    <a:cubicBezTo>
                      <a:pt x="56" y="13"/>
                      <a:pt x="59" y="11"/>
                      <a:pt x="60" y="11"/>
                    </a:cubicBezTo>
                    <a:cubicBezTo>
                      <a:pt x="61" y="10"/>
                      <a:pt x="63" y="10"/>
                      <a:pt x="64" y="11"/>
                    </a:cubicBezTo>
                    <a:cubicBezTo>
                      <a:pt x="67" y="11"/>
                      <a:pt x="69" y="12"/>
                      <a:pt x="71" y="13"/>
                    </a:cubicBezTo>
                    <a:cubicBezTo>
                      <a:pt x="73" y="15"/>
                      <a:pt x="75" y="15"/>
                      <a:pt x="76" y="16"/>
                    </a:cubicBezTo>
                    <a:cubicBezTo>
                      <a:pt x="78" y="16"/>
                      <a:pt x="80" y="18"/>
                      <a:pt x="82" y="18"/>
                    </a:cubicBezTo>
                    <a:cubicBezTo>
                      <a:pt x="83" y="17"/>
                      <a:pt x="84" y="18"/>
                      <a:pt x="86" y="18"/>
                    </a:cubicBezTo>
                    <a:cubicBezTo>
                      <a:pt x="88" y="18"/>
                      <a:pt x="89" y="20"/>
                      <a:pt x="91" y="20"/>
                    </a:cubicBezTo>
                    <a:cubicBezTo>
                      <a:pt x="91" y="25"/>
                      <a:pt x="90" y="30"/>
                      <a:pt x="90" y="36"/>
                    </a:cubicBezTo>
                    <a:cubicBezTo>
                      <a:pt x="90" y="41"/>
                      <a:pt x="90" y="47"/>
                      <a:pt x="89" y="52"/>
                    </a:cubicBezTo>
                    <a:cubicBezTo>
                      <a:pt x="89" y="54"/>
                      <a:pt x="88" y="55"/>
                      <a:pt x="88" y="57"/>
                    </a:cubicBezTo>
                    <a:cubicBezTo>
                      <a:pt x="88" y="58"/>
                      <a:pt x="89" y="58"/>
                      <a:pt x="89" y="59"/>
                    </a:cubicBezTo>
                    <a:cubicBezTo>
                      <a:pt x="89" y="60"/>
                      <a:pt x="89" y="61"/>
                      <a:pt x="89" y="62"/>
                    </a:cubicBezTo>
                    <a:cubicBezTo>
                      <a:pt x="88" y="68"/>
                      <a:pt x="88" y="73"/>
                      <a:pt x="87" y="79"/>
                    </a:cubicBezTo>
                    <a:cubicBezTo>
                      <a:pt x="85" y="77"/>
                      <a:pt x="84" y="75"/>
                      <a:pt x="82" y="73"/>
                    </a:cubicBezTo>
                    <a:cubicBezTo>
                      <a:pt x="81" y="72"/>
                      <a:pt x="78" y="70"/>
                      <a:pt x="79" y="69"/>
                    </a:cubicBezTo>
                    <a:cubicBezTo>
                      <a:pt x="78" y="70"/>
                      <a:pt x="76" y="69"/>
                      <a:pt x="75" y="70"/>
                    </a:cubicBezTo>
                    <a:cubicBezTo>
                      <a:pt x="74" y="70"/>
                      <a:pt x="72" y="70"/>
                      <a:pt x="72" y="69"/>
                    </a:cubicBezTo>
                    <a:cubicBezTo>
                      <a:pt x="72" y="69"/>
                      <a:pt x="70" y="71"/>
                      <a:pt x="69" y="71"/>
                    </a:cubicBezTo>
                    <a:cubicBezTo>
                      <a:pt x="68" y="71"/>
                      <a:pt x="70" y="68"/>
                      <a:pt x="70" y="68"/>
                    </a:cubicBezTo>
                    <a:cubicBezTo>
                      <a:pt x="70" y="67"/>
                      <a:pt x="72" y="65"/>
                      <a:pt x="71" y="64"/>
                    </a:cubicBezTo>
                    <a:cubicBezTo>
                      <a:pt x="70" y="64"/>
                      <a:pt x="69" y="62"/>
                      <a:pt x="68" y="62"/>
                    </a:cubicBezTo>
                    <a:cubicBezTo>
                      <a:pt x="70" y="61"/>
                      <a:pt x="72" y="63"/>
                      <a:pt x="73" y="61"/>
                    </a:cubicBezTo>
                    <a:cubicBezTo>
                      <a:pt x="71" y="63"/>
                      <a:pt x="68" y="60"/>
                      <a:pt x="67" y="59"/>
                    </a:cubicBezTo>
                    <a:cubicBezTo>
                      <a:pt x="69" y="57"/>
                      <a:pt x="71" y="59"/>
                      <a:pt x="73" y="59"/>
                    </a:cubicBezTo>
                    <a:cubicBezTo>
                      <a:pt x="71" y="59"/>
                      <a:pt x="70" y="58"/>
                      <a:pt x="68" y="57"/>
                    </a:cubicBezTo>
                    <a:cubicBezTo>
                      <a:pt x="70" y="57"/>
                      <a:pt x="68" y="56"/>
                      <a:pt x="68" y="56"/>
                    </a:cubicBezTo>
                    <a:cubicBezTo>
                      <a:pt x="67" y="55"/>
                      <a:pt x="66" y="54"/>
                      <a:pt x="66" y="53"/>
                    </a:cubicBezTo>
                    <a:cubicBezTo>
                      <a:pt x="66" y="52"/>
                      <a:pt x="64" y="50"/>
                      <a:pt x="66" y="49"/>
                    </a:cubicBezTo>
                    <a:cubicBezTo>
                      <a:pt x="64" y="50"/>
                      <a:pt x="64" y="48"/>
                      <a:pt x="66" y="48"/>
                    </a:cubicBezTo>
                    <a:cubicBezTo>
                      <a:pt x="65" y="48"/>
                      <a:pt x="64" y="49"/>
                      <a:pt x="63" y="48"/>
                    </a:cubicBezTo>
                    <a:cubicBezTo>
                      <a:pt x="63" y="47"/>
                      <a:pt x="64" y="46"/>
                      <a:pt x="63" y="45"/>
                    </a:cubicBezTo>
                    <a:cubicBezTo>
                      <a:pt x="63" y="47"/>
                      <a:pt x="61" y="44"/>
                      <a:pt x="60" y="44"/>
                    </a:cubicBezTo>
                    <a:cubicBezTo>
                      <a:pt x="59" y="43"/>
                      <a:pt x="59" y="43"/>
                      <a:pt x="58" y="43"/>
                    </a:cubicBezTo>
                    <a:cubicBezTo>
                      <a:pt x="57" y="42"/>
                      <a:pt x="56" y="42"/>
                      <a:pt x="55" y="41"/>
                    </a:cubicBezTo>
                    <a:cubicBezTo>
                      <a:pt x="55" y="40"/>
                      <a:pt x="51" y="40"/>
                      <a:pt x="50" y="40"/>
                    </a:cubicBezTo>
                    <a:cubicBezTo>
                      <a:pt x="48" y="39"/>
                      <a:pt x="46" y="38"/>
                      <a:pt x="44" y="37"/>
                    </a:cubicBezTo>
                    <a:cubicBezTo>
                      <a:pt x="42" y="37"/>
                      <a:pt x="39" y="37"/>
                      <a:pt x="38" y="37"/>
                    </a:cubicBezTo>
                    <a:cubicBezTo>
                      <a:pt x="36" y="36"/>
                      <a:pt x="34" y="35"/>
                      <a:pt x="33" y="34"/>
                    </a:cubicBezTo>
                    <a:cubicBezTo>
                      <a:pt x="33" y="32"/>
                      <a:pt x="35" y="32"/>
                      <a:pt x="36" y="32"/>
                    </a:cubicBezTo>
                    <a:cubicBezTo>
                      <a:pt x="35" y="32"/>
                      <a:pt x="34" y="32"/>
                      <a:pt x="33" y="32"/>
                    </a:cubicBezTo>
                    <a:cubicBezTo>
                      <a:pt x="32" y="34"/>
                      <a:pt x="31" y="32"/>
                      <a:pt x="31" y="32"/>
                    </a:cubicBezTo>
                    <a:cubicBezTo>
                      <a:pt x="31" y="33"/>
                      <a:pt x="28" y="32"/>
                      <a:pt x="29" y="31"/>
                    </a:cubicBezTo>
                    <a:cubicBezTo>
                      <a:pt x="27" y="31"/>
                      <a:pt x="27" y="31"/>
                      <a:pt x="26" y="29"/>
                    </a:cubicBezTo>
                    <a:cubicBezTo>
                      <a:pt x="26" y="30"/>
                      <a:pt x="26" y="30"/>
                      <a:pt x="25" y="30"/>
                    </a:cubicBezTo>
                    <a:cubicBezTo>
                      <a:pt x="24" y="29"/>
                      <a:pt x="25" y="28"/>
                      <a:pt x="25" y="27"/>
                    </a:cubicBezTo>
                    <a:cubicBezTo>
                      <a:pt x="25" y="26"/>
                      <a:pt x="27" y="25"/>
                      <a:pt x="27" y="23"/>
                    </a:cubicBezTo>
                    <a:cubicBezTo>
                      <a:pt x="26" y="24"/>
                      <a:pt x="25" y="24"/>
                      <a:pt x="25" y="25"/>
                    </a:cubicBezTo>
                    <a:cubicBezTo>
                      <a:pt x="25" y="26"/>
                      <a:pt x="25" y="28"/>
                      <a:pt x="23" y="28"/>
                    </a:cubicBezTo>
                    <a:cubicBezTo>
                      <a:pt x="24" y="28"/>
                      <a:pt x="23" y="29"/>
                      <a:pt x="23" y="29"/>
                    </a:cubicBezTo>
                    <a:cubicBezTo>
                      <a:pt x="23" y="30"/>
                      <a:pt x="22" y="30"/>
                      <a:pt x="22" y="30"/>
                    </a:cubicBezTo>
                    <a:cubicBezTo>
                      <a:pt x="22" y="31"/>
                      <a:pt x="22" y="31"/>
                      <a:pt x="22" y="32"/>
                    </a:cubicBezTo>
                    <a:cubicBezTo>
                      <a:pt x="22" y="33"/>
                      <a:pt x="19" y="34"/>
                      <a:pt x="18" y="34"/>
                    </a:cubicBezTo>
                    <a:cubicBezTo>
                      <a:pt x="17" y="33"/>
                      <a:pt x="16" y="31"/>
                      <a:pt x="16" y="30"/>
                    </a:cubicBezTo>
                    <a:cubicBezTo>
                      <a:pt x="16" y="30"/>
                      <a:pt x="17" y="30"/>
                      <a:pt x="17" y="29"/>
                    </a:cubicBezTo>
                    <a:cubicBezTo>
                      <a:pt x="19" y="29"/>
                      <a:pt x="17" y="28"/>
                      <a:pt x="17" y="27"/>
                    </a:cubicBezTo>
                    <a:cubicBezTo>
                      <a:pt x="16" y="27"/>
                      <a:pt x="14" y="23"/>
                      <a:pt x="12" y="23"/>
                    </a:cubicBezTo>
                    <a:cubicBezTo>
                      <a:pt x="8" y="23"/>
                      <a:pt x="10" y="21"/>
                      <a:pt x="12" y="21"/>
                    </a:cubicBezTo>
                    <a:cubicBezTo>
                      <a:pt x="15" y="21"/>
                      <a:pt x="17" y="23"/>
                      <a:pt x="18" y="20"/>
                    </a:cubicBezTo>
                    <a:cubicBezTo>
                      <a:pt x="19" y="19"/>
                      <a:pt x="23" y="18"/>
                      <a:pt x="22" y="21"/>
                    </a:cubicBezTo>
                    <a:cubicBezTo>
                      <a:pt x="23" y="20"/>
                      <a:pt x="23" y="20"/>
                      <a:pt x="23" y="19"/>
                    </a:cubicBezTo>
                    <a:cubicBezTo>
                      <a:pt x="23" y="21"/>
                      <a:pt x="25" y="19"/>
                      <a:pt x="25" y="21"/>
                    </a:cubicBezTo>
                    <a:cubicBezTo>
                      <a:pt x="25" y="19"/>
                      <a:pt x="26" y="20"/>
                      <a:pt x="26" y="21"/>
                    </a:cubicBezTo>
                    <a:cubicBezTo>
                      <a:pt x="26" y="20"/>
                      <a:pt x="26" y="19"/>
                      <a:pt x="26" y="19"/>
                    </a:cubicBezTo>
                    <a:cubicBezTo>
                      <a:pt x="26" y="19"/>
                      <a:pt x="27" y="19"/>
                      <a:pt x="28" y="18"/>
                    </a:cubicBezTo>
                    <a:cubicBezTo>
                      <a:pt x="27" y="18"/>
                      <a:pt x="27" y="17"/>
                      <a:pt x="28" y="17"/>
                    </a:cubicBezTo>
                    <a:cubicBezTo>
                      <a:pt x="26" y="18"/>
                      <a:pt x="27" y="16"/>
                      <a:pt x="28" y="16"/>
                    </a:cubicBezTo>
                    <a:cubicBezTo>
                      <a:pt x="26" y="16"/>
                      <a:pt x="25" y="17"/>
                      <a:pt x="22" y="17"/>
                    </a:cubicBezTo>
                    <a:cubicBezTo>
                      <a:pt x="21" y="17"/>
                      <a:pt x="19" y="18"/>
                      <a:pt x="18" y="17"/>
                    </a:cubicBezTo>
                    <a:cubicBezTo>
                      <a:pt x="17" y="17"/>
                      <a:pt x="16" y="18"/>
                      <a:pt x="15" y="17"/>
                    </a:cubicBezTo>
                    <a:cubicBezTo>
                      <a:pt x="15" y="16"/>
                      <a:pt x="14" y="17"/>
                      <a:pt x="13" y="17"/>
                    </a:cubicBezTo>
                    <a:cubicBezTo>
                      <a:pt x="12" y="17"/>
                      <a:pt x="11" y="16"/>
                      <a:pt x="10" y="16"/>
                    </a:cubicBezTo>
                    <a:cubicBezTo>
                      <a:pt x="11" y="15"/>
                      <a:pt x="11" y="15"/>
                      <a:pt x="11" y="15"/>
                    </a:cubicBezTo>
                    <a:cubicBezTo>
                      <a:pt x="10" y="15"/>
                      <a:pt x="9" y="14"/>
                      <a:pt x="10" y="13"/>
                    </a:cubicBezTo>
                    <a:cubicBezTo>
                      <a:pt x="10" y="13"/>
                      <a:pt x="10" y="12"/>
                      <a:pt x="10" y="12"/>
                    </a:cubicBezTo>
                    <a:cubicBezTo>
                      <a:pt x="10" y="11"/>
                      <a:pt x="8" y="13"/>
                      <a:pt x="9" y="11"/>
                    </a:cubicBezTo>
                    <a:cubicBezTo>
                      <a:pt x="8" y="11"/>
                      <a:pt x="8" y="11"/>
                      <a:pt x="8" y="10"/>
                    </a:cubicBezTo>
                    <a:cubicBezTo>
                      <a:pt x="7" y="12"/>
                      <a:pt x="5" y="9"/>
                      <a:pt x="4" y="9"/>
                    </a:cubicBezTo>
                    <a:cubicBezTo>
                      <a:pt x="5" y="10"/>
                      <a:pt x="2" y="10"/>
                      <a:pt x="2" y="10"/>
                    </a:cubicBezTo>
                    <a:cubicBezTo>
                      <a:pt x="0" y="9"/>
                      <a:pt x="3" y="7"/>
                      <a:pt x="4"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5" name="Freeform 302">
                <a:extLst>
                  <a:ext uri="{FF2B5EF4-FFF2-40B4-BE49-F238E27FC236}">
                    <a16:creationId xmlns:a16="http://schemas.microsoft.com/office/drawing/2014/main" id="{9A720072-1849-425E-8358-DC7A954B3700}"/>
                  </a:ext>
                </a:extLst>
              </p:cNvPr>
              <p:cNvSpPr>
                <a:spLocks/>
              </p:cNvSpPr>
              <p:nvPr/>
            </p:nvSpPr>
            <p:spPr bwMode="auto">
              <a:xfrm>
                <a:off x="3906" y="2671"/>
                <a:ext cx="25" cy="31"/>
              </a:xfrm>
              <a:custGeom>
                <a:avLst/>
                <a:gdLst>
                  <a:gd name="T0" fmla="*/ 859 w 8"/>
                  <a:gd name="T1" fmla="*/ 1758 h 10"/>
                  <a:gd name="T2" fmla="*/ 1250 w 8"/>
                  <a:gd name="T3" fmla="*/ 2297 h 10"/>
                  <a:gd name="T4" fmla="*/ 1250 w 8"/>
                  <a:gd name="T5" fmla="*/ 1491 h 10"/>
                  <a:gd name="T6" fmla="*/ 1250 w 8"/>
                  <a:gd name="T7" fmla="*/ 837 h 10"/>
                  <a:gd name="T8" fmla="*/ 1797 w 8"/>
                  <a:gd name="T9" fmla="*/ 270 h 10"/>
                  <a:gd name="T10" fmla="*/ 2384 w 8"/>
                  <a:gd name="T11" fmla="*/ 837 h 10"/>
                  <a:gd name="T12" fmla="*/ 2384 w 8"/>
                  <a:gd name="T13" fmla="*/ 2027 h 10"/>
                  <a:gd name="T14" fmla="*/ 1250 w 8"/>
                  <a:gd name="T15" fmla="*/ 2297 h 10"/>
                  <a:gd name="T16" fmla="*/ 859 w 8"/>
                  <a:gd name="T17" fmla="*/ 175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0"/>
                  <a:gd name="T29" fmla="*/ 8 w 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0">
                    <a:moveTo>
                      <a:pt x="3" y="6"/>
                    </a:moveTo>
                    <a:cubicBezTo>
                      <a:pt x="3" y="7"/>
                      <a:pt x="4" y="7"/>
                      <a:pt x="4" y="8"/>
                    </a:cubicBezTo>
                    <a:cubicBezTo>
                      <a:pt x="4" y="7"/>
                      <a:pt x="4" y="5"/>
                      <a:pt x="4" y="5"/>
                    </a:cubicBezTo>
                    <a:cubicBezTo>
                      <a:pt x="5" y="3"/>
                      <a:pt x="3" y="4"/>
                      <a:pt x="4" y="3"/>
                    </a:cubicBezTo>
                    <a:cubicBezTo>
                      <a:pt x="5" y="3"/>
                      <a:pt x="6" y="2"/>
                      <a:pt x="6" y="1"/>
                    </a:cubicBezTo>
                    <a:cubicBezTo>
                      <a:pt x="7" y="0"/>
                      <a:pt x="8" y="2"/>
                      <a:pt x="8" y="3"/>
                    </a:cubicBezTo>
                    <a:cubicBezTo>
                      <a:pt x="8" y="4"/>
                      <a:pt x="8" y="6"/>
                      <a:pt x="8" y="7"/>
                    </a:cubicBezTo>
                    <a:cubicBezTo>
                      <a:pt x="8" y="10"/>
                      <a:pt x="6" y="9"/>
                      <a:pt x="4" y="8"/>
                    </a:cubicBezTo>
                    <a:cubicBezTo>
                      <a:pt x="6" y="10"/>
                      <a:pt x="0" y="6"/>
                      <a:pt x="3"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6" name="Freeform 303">
                <a:extLst>
                  <a:ext uri="{FF2B5EF4-FFF2-40B4-BE49-F238E27FC236}">
                    <a16:creationId xmlns:a16="http://schemas.microsoft.com/office/drawing/2014/main" id="{F97B8DD3-8740-463F-97C2-1EF546A6CF53}"/>
                  </a:ext>
                </a:extLst>
              </p:cNvPr>
              <p:cNvSpPr>
                <a:spLocks/>
              </p:cNvSpPr>
              <p:nvPr/>
            </p:nvSpPr>
            <p:spPr bwMode="auto">
              <a:xfrm>
                <a:off x="3906" y="2671"/>
                <a:ext cx="25" cy="31"/>
              </a:xfrm>
              <a:custGeom>
                <a:avLst/>
                <a:gdLst>
                  <a:gd name="T0" fmla="*/ 859 w 8"/>
                  <a:gd name="T1" fmla="*/ 1758 h 10"/>
                  <a:gd name="T2" fmla="*/ 1250 w 8"/>
                  <a:gd name="T3" fmla="*/ 2297 h 10"/>
                  <a:gd name="T4" fmla="*/ 1250 w 8"/>
                  <a:gd name="T5" fmla="*/ 1491 h 10"/>
                  <a:gd name="T6" fmla="*/ 1250 w 8"/>
                  <a:gd name="T7" fmla="*/ 837 h 10"/>
                  <a:gd name="T8" fmla="*/ 1797 w 8"/>
                  <a:gd name="T9" fmla="*/ 270 h 10"/>
                  <a:gd name="T10" fmla="*/ 2384 w 8"/>
                  <a:gd name="T11" fmla="*/ 837 h 10"/>
                  <a:gd name="T12" fmla="*/ 2384 w 8"/>
                  <a:gd name="T13" fmla="*/ 2027 h 10"/>
                  <a:gd name="T14" fmla="*/ 1250 w 8"/>
                  <a:gd name="T15" fmla="*/ 2297 h 10"/>
                  <a:gd name="T16" fmla="*/ 859 w 8"/>
                  <a:gd name="T17" fmla="*/ 175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0"/>
                  <a:gd name="T29" fmla="*/ 8 w 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0">
                    <a:moveTo>
                      <a:pt x="3" y="6"/>
                    </a:moveTo>
                    <a:cubicBezTo>
                      <a:pt x="3" y="7"/>
                      <a:pt x="4" y="7"/>
                      <a:pt x="4" y="8"/>
                    </a:cubicBezTo>
                    <a:cubicBezTo>
                      <a:pt x="4" y="7"/>
                      <a:pt x="4" y="5"/>
                      <a:pt x="4" y="5"/>
                    </a:cubicBezTo>
                    <a:cubicBezTo>
                      <a:pt x="5" y="3"/>
                      <a:pt x="3" y="4"/>
                      <a:pt x="4" y="3"/>
                    </a:cubicBezTo>
                    <a:cubicBezTo>
                      <a:pt x="5" y="3"/>
                      <a:pt x="6" y="2"/>
                      <a:pt x="6" y="1"/>
                    </a:cubicBezTo>
                    <a:cubicBezTo>
                      <a:pt x="7" y="0"/>
                      <a:pt x="8" y="2"/>
                      <a:pt x="8" y="3"/>
                    </a:cubicBezTo>
                    <a:cubicBezTo>
                      <a:pt x="8" y="4"/>
                      <a:pt x="8" y="6"/>
                      <a:pt x="8" y="7"/>
                    </a:cubicBezTo>
                    <a:cubicBezTo>
                      <a:pt x="8" y="10"/>
                      <a:pt x="6" y="9"/>
                      <a:pt x="4" y="8"/>
                    </a:cubicBezTo>
                    <a:cubicBezTo>
                      <a:pt x="6" y="10"/>
                      <a:pt x="0" y="6"/>
                      <a:pt x="3"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7" name="Freeform 304">
                <a:extLst>
                  <a:ext uri="{FF2B5EF4-FFF2-40B4-BE49-F238E27FC236}">
                    <a16:creationId xmlns:a16="http://schemas.microsoft.com/office/drawing/2014/main" id="{071410ED-74DC-40E2-A0FC-8722CD6577A3}"/>
                  </a:ext>
                </a:extLst>
              </p:cNvPr>
              <p:cNvSpPr>
                <a:spLocks/>
              </p:cNvSpPr>
              <p:nvPr/>
            </p:nvSpPr>
            <p:spPr bwMode="auto">
              <a:xfrm>
                <a:off x="3919" y="2696"/>
                <a:ext cx="9" cy="9"/>
              </a:xfrm>
              <a:custGeom>
                <a:avLst/>
                <a:gdLst>
                  <a:gd name="T0" fmla="*/ 243 w 3"/>
                  <a:gd name="T1" fmla="*/ 0 h 3"/>
                  <a:gd name="T2" fmla="*/ 486 w 3"/>
                  <a:gd name="T3" fmla="*/ 486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3" y="2"/>
                      <a:pt x="2" y="2"/>
                    </a:cubicBezTo>
                    <a:cubicBezTo>
                      <a:pt x="1" y="3"/>
                      <a:pt x="0"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8" name="Freeform 305">
                <a:extLst>
                  <a:ext uri="{FF2B5EF4-FFF2-40B4-BE49-F238E27FC236}">
                    <a16:creationId xmlns:a16="http://schemas.microsoft.com/office/drawing/2014/main" id="{9BEE4C92-D7AE-4872-85B5-938895185027}"/>
                  </a:ext>
                </a:extLst>
              </p:cNvPr>
              <p:cNvSpPr>
                <a:spLocks/>
              </p:cNvSpPr>
              <p:nvPr/>
            </p:nvSpPr>
            <p:spPr bwMode="auto">
              <a:xfrm>
                <a:off x="3919" y="2696"/>
                <a:ext cx="9" cy="9"/>
              </a:xfrm>
              <a:custGeom>
                <a:avLst/>
                <a:gdLst>
                  <a:gd name="T0" fmla="*/ 243 w 3"/>
                  <a:gd name="T1" fmla="*/ 0 h 3"/>
                  <a:gd name="T2" fmla="*/ 486 w 3"/>
                  <a:gd name="T3" fmla="*/ 486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3" y="2"/>
                      <a:pt x="2" y="2"/>
                    </a:cubicBezTo>
                    <a:cubicBezTo>
                      <a:pt x="1" y="3"/>
                      <a:pt x="0"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39" name="Freeform 306">
                <a:extLst>
                  <a:ext uri="{FF2B5EF4-FFF2-40B4-BE49-F238E27FC236}">
                    <a16:creationId xmlns:a16="http://schemas.microsoft.com/office/drawing/2014/main" id="{DE1C656D-C2FE-4372-A130-E7D763761EDB}"/>
                  </a:ext>
                </a:extLst>
              </p:cNvPr>
              <p:cNvSpPr>
                <a:spLocks/>
              </p:cNvSpPr>
              <p:nvPr/>
            </p:nvSpPr>
            <p:spPr bwMode="auto">
              <a:xfrm>
                <a:off x="3058" y="2483"/>
                <a:ext cx="10" cy="6"/>
              </a:xfrm>
              <a:custGeom>
                <a:avLst/>
                <a:gdLst>
                  <a:gd name="T0" fmla="*/ 367 w 3"/>
                  <a:gd name="T1" fmla="*/ 0 h 2"/>
                  <a:gd name="T2" fmla="*/ 1223 w 3"/>
                  <a:gd name="T3" fmla="*/ 243 h 2"/>
                  <a:gd name="T4" fmla="*/ 36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0" y="0"/>
                      <a:pt x="2" y="2"/>
                      <a:pt x="3" y="1"/>
                    </a:cubicBezTo>
                    <a:cubicBezTo>
                      <a:pt x="2" y="0"/>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0" name="Freeform 307">
                <a:extLst>
                  <a:ext uri="{FF2B5EF4-FFF2-40B4-BE49-F238E27FC236}">
                    <a16:creationId xmlns:a16="http://schemas.microsoft.com/office/drawing/2014/main" id="{1FA7E2D6-AB92-452A-8796-DF25DE2A53A5}"/>
                  </a:ext>
                </a:extLst>
              </p:cNvPr>
              <p:cNvSpPr>
                <a:spLocks/>
              </p:cNvSpPr>
              <p:nvPr/>
            </p:nvSpPr>
            <p:spPr bwMode="auto">
              <a:xfrm>
                <a:off x="3058" y="2483"/>
                <a:ext cx="10" cy="6"/>
              </a:xfrm>
              <a:custGeom>
                <a:avLst/>
                <a:gdLst>
                  <a:gd name="T0" fmla="*/ 367 w 3"/>
                  <a:gd name="T1" fmla="*/ 0 h 2"/>
                  <a:gd name="T2" fmla="*/ 1223 w 3"/>
                  <a:gd name="T3" fmla="*/ 243 h 2"/>
                  <a:gd name="T4" fmla="*/ 36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0" y="0"/>
                      <a:pt x="2" y="2"/>
                      <a:pt x="3" y="1"/>
                    </a:cubicBezTo>
                    <a:cubicBezTo>
                      <a:pt x="2" y="0"/>
                      <a:pt x="2"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1" name="Freeform 308">
                <a:extLst>
                  <a:ext uri="{FF2B5EF4-FFF2-40B4-BE49-F238E27FC236}">
                    <a16:creationId xmlns:a16="http://schemas.microsoft.com/office/drawing/2014/main" id="{AC591736-8506-49AA-9421-25CEEBF94796}"/>
                  </a:ext>
                </a:extLst>
              </p:cNvPr>
              <p:cNvSpPr>
                <a:spLocks/>
              </p:cNvSpPr>
              <p:nvPr/>
            </p:nvSpPr>
            <p:spPr bwMode="auto">
              <a:xfrm>
                <a:off x="2955" y="2371"/>
                <a:ext cx="7" cy="9"/>
              </a:xfrm>
              <a:custGeom>
                <a:avLst/>
                <a:gdLst>
                  <a:gd name="T0" fmla="*/ 602 w 2"/>
                  <a:gd name="T1" fmla="*/ 0 h 3"/>
                  <a:gd name="T2" fmla="*/ 0 w 2"/>
                  <a:gd name="T3" fmla="*/ 243 h 3"/>
                  <a:gd name="T4" fmla="*/ 602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0"/>
                    </a:moveTo>
                    <a:cubicBezTo>
                      <a:pt x="0" y="0"/>
                      <a:pt x="0" y="1"/>
                      <a:pt x="0" y="1"/>
                    </a:cubicBezTo>
                    <a:cubicBezTo>
                      <a:pt x="1" y="3"/>
                      <a:pt x="2"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2" name="Freeform 309">
                <a:extLst>
                  <a:ext uri="{FF2B5EF4-FFF2-40B4-BE49-F238E27FC236}">
                    <a16:creationId xmlns:a16="http://schemas.microsoft.com/office/drawing/2014/main" id="{08C33A3A-4CAD-4A3B-9AC8-80CF26DBDF22}"/>
                  </a:ext>
                </a:extLst>
              </p:cNvPr>
              <p:cNvSpPr>
                <a:spLocks/>
              </p:cNvSpPr>
              <p:nvPr/>
            </p:nvSpPr>
            <p:spPr bwMode="auto">
              <a:xfrm>
                <a:off x="2955" y="2371"/>
                <a:ext cx="7" cy="9"/>
              </a:xfrm>
              <a:custGeom>
                <a:avLst/>
                <a:gdLst>
                  <a:gd name="T0" fmla="*/ 602 w 2"/>
                  <a:gd name="T1" fmla="*/ 0 h 3"/>
                  <a:gd name="T2" fmla="*/ 0 w 2"/>
                  <a:gd name="T3" fmla="*/ 243 h 3"/>
                  <a:gd name="T4" fmla="*/ 602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0"/>
                    </a:moveTo>
                    <a:cubicBezTo>
                      <a:pt x="0" y="0"/>
                      <a:pt x="0" y="1"/>
                      <a:pt x="0" y="1"/>
                    </a:cubicBezTo>
                    <a:cubicBezTo>
                      <a:pt x="1" y="3"/>
                      <a:pt x="2" y="1"/>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3" name="Freeform 310">
                <a:extLst>
                  <a:ext uri="{FF2B5EF4-FFF2-40B4-BE49-F238E27FC236}">
                    <a16:creationId xmlns:a16="http://schemas.microsoft.com/office/drawing/2014/main" id="{4E5F9820-531D-4F05-9885-D903FEF38E7D}"/>
                  </a:ext>
                </a:extLst>
              </p:cNvPr>
              <p:cNvSpPr>
                <a:spLocks/>
              </p:cNvSpPr>
              <p:nvPr/>
            </p:nvSpPr>
            <p:spPr bwMode="auto">
              <a:xfrm>
                <a:off x="3071" y="2442"/>
                <a:ext cx="3" cy="4"/>
              </a:xfrm>
              <a:custGeom>
                <a:avLst/>
                <a:gdLst>
                  <a:gd name="T0" fmla="*/ 0 w 1"/>
                  <a:gd name="T1" fmla="*/ 0 h 1"/>
                  <a:gd name="T2" fmla="*/ 0 w 1"/>
                  <a:gd name="T3" fmla="*/ 1024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1" y="1"/>
                      <a:pt x="1"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4" name="Freeform 311">
                <a:extLst>
                  <a:ext uri="{FF2B5EF4-FFF2-40B4-BE49-F238E27FC236}">
                    <a16:creationId xmlns:a16="http://schemas.microsoft.com/office/drawing/2014/main" id="{F973B7F0-36D7-43EE-A9B4-78D612413E8A}"/>
                  </a:ext>
                </a:extLst>
              </p:cNvPr>
              <p:cNvSpPr>
                <a:spLocks/>
              </p:cNvSpPr>
              <p:nvPr/>
            </p:nvSpPr>
            <p:spPr bwMode="auto">
              <a:xfrm>
                <a:off x="3071" y="2442"/>
                <a:ext cx="3" cy="4"/>
              </a:xfrm>
              <a:custGeom>
                <a:avLst/>
                <a:gdLst>
                  <a:gd name="T0" fmla="*/ 0 w 1"/>
                  <a:gd name="T1" fmla="*/ 0 h 1"/>
                  <a:gd name="T2" fmla="*/ 0 w 1"/>
                  <a:gd name="T3" fmla="*/ 1024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1" y="1"/>
                      <a:pt x="1" y="1"/>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5" name="Freeform 312">
                <a:extLst>
                  <a:ext uri="{FF2B5EF4-FFF2-40B4-BE49-F238E27FC236}">
                    <a16:creationId xmlns:a16="http://schemas.microsoft.com/office/drawing/2014/main" id="{65648679-A52F-43EF-B673-54E09B746E1C}"/>
                  </a:ext>
                </a:extLst>
              </p:cNvPr>
              <p:cNvSpPr>
                <a:spLocks/>
              </p:cNvSpPr>
              <p:nvPr/>
            </p:nvSpPr>
            <p:spPr bwMode="auto">
              <a:xfrm>
                <a:off x="2955" y="2336"/>
                <a:ext cx="116" cy="150"/>
              </a:xfrm>
              <a:custGeom>
                <a:avLst/>
                <a:gdLst>
                  <a:gd name="T0" fmla="*/ 3 w 116"/>
                  <a:gd name="T1" fmla="*/ 10 h 150"/>
                  <a:gd name="T2" fmla="*/ 0 w 116"/>
                  <a:gd name="T3" fmla="*/ 10 h 150"/>
                  <a:gd name="T4" fmla="*/ 10 w 116"/>
                  <a:gd name="T5" fmla="*/ 50 h 150"/>
                  <a:gd name="T6" fmla="*/ 13 w 116"/>
                  <a:gd name="T7" fmla="*/ 53 h 150"/>
                  <a:gd name="T8" fmla="*/ 13 w 116"/>
                  <a:gd name="T9" fmla="*/ 66 h 150"/>
                  <a:gd name="T10" fmla="*/ 16 w 116"/>
                  <a:gd name="T11" fmla="*/ 72 h 150"/>
                  <a:gd name="T12" fmla="*/ 16 w 116"/>
                  <a:gd name="T13" fmla="*/ 75 h 150"/>
                  <a:gd name="T14" fmla="*/ 35 w 116"/>
                  <a:gd name="T15" fmla="*/ 100 h 150"/>
                  <a:gd name="T16" fmla="*/ 35 w 116"/>
                  <a:gd name="T17" fmla="*/ 106 h 150"/>
                  <a:gd name="T18" fmla="*/ 91 w 116"/>
                  <a:gd name="T19" fmla="*/ 147 h 150"/>
                  <a:gd name="T20" fmla="*/ 94 w 116"/>
                  <a:gd name="T21" fmla="*/ 147 h 150"/>
                  <a:gd name="T22" fmla="*/ 94 w 116"/>
                  <a:gd name="T23" fmla="*/ 150 h 150"/>
                  <a:gd name="T24" fmla="*/ 97 w 116"/>
                  <a:gd name="T25" fmla="*/ 147 h 150"/>
                  <a:gd name="T26" fmla="*/ 97 w 116"/>
                  <a:gd name="T27" fmla="*/ 144 h 150"/>
                  <a:gd name="T28" fmla="*/ 100 w 116"/>
                  <a:gd name="T29" fmla="*/ 141 h 150"/>
                  <a:gd name="T30" fmla="*/ 107 w 116"/>
                  <a:gd name="T31" fmla="*/ 144 h 150"/>
                  <a:gd name="T32" fmla="*/ 113 w 116"/>
                  <a:gd name="T33" fmla="*/ 147 h 150"/>
                  <a:gd name="T34" fmla="*/ 113 w 116"/>
                  <a:gd name="T35" fmla="*/ 144 h 150"/>
                  <a:gd name="T36" fmla="*/ 116 w 116"/>
                  <a:gd name="T37" fmla="*/ 135 h 150"/>
                  <a:gd name="T38" fmla="*/ 103 w 116"/>
                  <a:gd name="T39" fmla="*/ 113 h 150"/>
                  <a:gd name="T40" fmla="*/ 97 w 116"/>
                  <a:gd name="T41" fmla="*/ 106 h 150"/>
                  <a:gd name="T42" fmla="*/ 91 w 116"/>
                  <a:gd name="T43" fmla="*/ 50 h 150"/>
                  <a:gd name="T44" fmla="*/ 82 w 116"/>
                  <a:gd name="T45" fmla="*/ 31 h 150"/>
                  <a:gd name="T46" fmla="*/ 63 w 116"/>
                  <a:gd name="T47" fmla="*/ 16 h 150"/>
                  <a:gd name="T48" fmla="*/ 57 w 116"/>
                  <a:gd name="T49" fmla="*/ 16 h 150"/>
                  <a:gd name="T50" fmla="*/ 53 w 116"/>
                  <a:gd name="T51" fmla="*/ 22 h 150"/>
                  <a:gd name="T52" fmla="*/ 47 w 116"/>
                  <a:gd name="T53" fmla="*/ 22 h 150"/>
                  <a:gd name="T54" fmla="*/ 41 w 116"/>
                  <a:gd name="T55" fmla="*/ 22 h 150"/>
                  <a:gd name="T56" fmla="*/ 28 w 116"/>
                  <a:gd name="T57" fmla="*/ 28 h 150"/>
                  <a:gd name="T58" fmla="*/ 28 w 116"/>
                  <a:gd name="T59" fmla="*/ 22 h 150"/>
                  <a:gd name="T60" fmla="*/ 28 w 116"/>
                  <a:gd name="T61" fmla="*/ 16 h 150"/>
                  <a:gd name="T62" fmla="*/ 22 w 116"/>
                  <a:gd name="T63" fmla="*/ 6 h 150"/>
                  <a:gd name="T64" fmla="*/ 10 w 116"/>
                  <a:gd name="T65" fmla="*/ 6 h 150"/>
                  <a:gd name="T66" fmla="*/ 7 w 116"/>
                  <a:gd name="T67" fmla="*/ 0 h 150"/>
                  <a:gd name="T68" fmla="*/ 0 w 116"/>
                  <a:gd name="T69" fmla="*/ 0 h 150"/>
                  <a:gd name="T70" fmla="*/ 3 w 116"/>
                  <a:gd name="T71" fmla="*/ 1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
                  <a:gd name="T109" fmla="*/ 0 h 150"/>
                  <a:gd name="T110" fmla="*/ 116 w 116"/>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 h="150">
                    <a:moveTo>
                      <a:pt x="3" y="10"/>
                    </a:moveTo>
                    <a:lnTo>
                      <a:pt x="0" y="10"/>
                    </a:lnTo>
                    <a:lnTo>
                      <a:pt x="10" y="50"/>
                    </a:lnTo>
                    <a:lnTo>
                      <a:pt x="13" y="53"/>
                    </a:lnTo>
                    <a:lnTo>
                      <a:pt x="13" y="66"/>
                    </a:lnTo>
                    <a:lnTo>
                      <a:pt x="16" y="72"/>
                    </a:lnTo>
                    <a:lnTo>
                      <a:pt x="16" y="75"/>
                    </a:lnTo>
                    <a:lnTo>
                      <a:pt x="35" y="100"/>
                    </a:lnTo>
                    <a:lnTo>
                      <a:pt x="35" y="106"/>
                    </a:lnTo>
                    <a:lnTo>
                      <a:pt x="91" y="147"/>
                    </a:lnTo>
                    <a:lnTo>
                      <a:pt x="94" y="147"/>
                    </a:lnTo>
                    <a:lnTo>
                      <a:pt x="94" y="150"/>
                    </a:lnTo>
                    <a:lnTo>
                      <a:pt x="97" y="147"/>
                    </a:lnTo>
                    <a:lnTo>
                      <a:pt x="97" y="144"/>
                    </a:lnTo>
                    <a:lnTo>
                      <a:pt x="100" y="141"/>
                    </a:lnTo>
                    <a:lnTo>
                      <a:pt x="107" y="144"/>
                    </a:lnTo>
                    <a:lnTo>
                      <a:pt x="113" y="147"/>
                    </a:lnTo>
                    <a:lnTo>
                      <a:pt x="113" y="144"/>
                    </a:lnTo>
                    <a:lnTo>
                      <a:pt x="116" y="135"/>
                    </a:lnTo>
                    <a:lnTo>
                      <a:pt x="103" y="113"/>
                    </a:lnTo>
                    <a:lnTo>
                      <a:pt x="97" y="106"/>
                    </a:lnTo>
                    <a:lnTo>
                      <a:pt x="91" y="50"/>
                    </a:lnTo>
                    <a:lnTo>
                      <a:pt x="82" y="31"/>
                    </a:lnTo>
                    <a:lnTo>
                      <a:pt x="63" y="16"/>
                    </a:lnTo>
                    <a:lnTo>
                      <a:pt x="57" y="16"/>
                    </a:lnTo>
                    <a:lnTo>
                      <a:pt x="53" y="22"/>
                    </a:lnTo>
                    <a:lnTo>
                      <a:pt x="47" y="22"/>
                    </a:lnTo>
                    <a:lnTo>
                      <a:pt x="41" y="22"/>
                    </a:lnTo>
                    <a:lnTo>
                      <a:pt x="28" y="28"/>
                    </a:lnTo>
                    <a:lnTo>
                      <a:pt x="28" y="22"/>
                    </a:lnTo>
                    <a:lnTo>
                      <a:pt x="28" y="16"/>
                    </a:lnTo>
                    <a:lnTo>
                      <a:pt x="22" y="6"/>
                    </a:lnTo>
                    <a:lnTo>
                      <a:pt x="10" y="6"/>
                    </a:lnTo>
                    <a:lnTo>
                      <a:pt x="7" y="0"/>
                    </a:lnTo>
                    <a:lnTo>
                      <a:pt x="0" y="0"/>
                    </a:lnTo>
                    <a:lnTo>
                      <a:pt x="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6" name="Freeform 313">
                <a:extLst>
                  <a:ext uri="{FF2B5EF4-FFF2-40B4-BE49-F238E27FC236}">
                    <a16:creationId xmlns:a16="http://schemas.microsoft.com/office/drawing/2014/main" id="{64F8E20D-31F8-4B48-8487-6241ACE2E551}"/>
                  </a:ext>
                </a:extLst>
              </p:cNvPr>
              <p:cNvSpPr>
                <a:spLocks/>
              </p:cNvSpPr>
              <p:nvPr/>
            </p:nvSpPr>
            <p:spPr bwMode="auto">
              <a:xfrm>
                <a:off x="2955" y="2336"/>
                <a:ext cx="116" cy="150"/>
              </a:xfrm>
              <a:custGeom>
                <a:avLst/>
                <a:gdLst>
                  <a:gd name="T0" fmla="*/ 3 w 116"/>
                  <a:gd name="T1" fmla="*/ 10 h 150"/>
                  <a:gd name="T2" fmla="*/ 0 w 116"/>
                  <a:gd name="T3" fmla="*/ 10 h 150"/>
                  <a:gd name="T4" fmla="*/ 10 w 116"/>
                  <a:gd name="T5" fmla="*/ 50 h 150"/>
                  <a:gd name="T6" fmla="*/ 13 w 116"/>
                  <a:gd name="T7" fmla="*/ 53 h 150"/>
                  <a:gd name="T8" fmla="*/ 13 w 116"/>
                  <a:gd name="T9" fmla="*/ 66 h 150"/>
                  <a:gd name="T10" fmla="*/ 16 w 116"/>
                  <a:gd name="T11" fmla="*/ 72 h 150"/>
                  <a:gd name="T12" fmla="*/ 16 w 116"/>
                  <a:gd name="T13" fmla="*/ 75 h 150"/>
                  <a:gd name="T14" fmla="*/ 35 w 116"/>
                  <a:gd name="T15" fmla="*/ 100 h 150"/>
                  <a:gd name="T16" fmla="*/ 35 w 116"/>
                  <a:gd name="T17" fmla="*/ 106 h 150"/>
                  <a:gd name="T18" fmla="*/ 91 w 116"/>
                  <a:gd name="T19" fmla="*/ 147 h 150"/>
                  <a:gd name="T20" fmla="*/ 94 w 116"/>
                  <a:gd name="T21" fmla="*/ 147 h 150"/>
                  <a:gd name="T22" fmla="*/ 94 w 116"/>
                  <a:gd name="T23" fmla="*/ 150 h 150"/>
                  <a:gd name="T24" fmla="*/ 97 w 116"/>
                  <a:gd name="T25" fmla="*/ 147 h 150"/>
                  <a:gd name="T26" fmla="*/ 97 w 116"/>
                  <a:gd name="T27" fmla="*/ 144 h 150"/>
                  <a:gd name="T28" fmla="*/ 100 w 116"/>
                  <a:gd name="T29" fmla="*/ 141 h 150"/>
                  <a:gd name="T30" fmla="*/ 107 w 116"/>
                  <a:gd name="T31" fmla="*/ 144 h 150"/>
                  <a:gd name="T32" fmla="*/ 113 w 116"/>
                  <a:gd name="T33" fmla="*/ 147 h 150"/>
                  <a:gd name="T34" fmla="*/ 113 w 116"/>
                  <a:gd name="T35" fmla="*/ 144 h 150"/>
                  <a:gd name="T36" fmla="*/ 116 w 116"/>
                  <a:gd name="T37" fmla="*/ 135 h 150"/>
                  <a:gd name="T38" fmla="*/ 103 w 116"/>
                  <a:gd name="T39" fmla="*/ 113 h 150"/>
                  <a:gd name="T40" fmla="*/ 97 w 116"/>
                  <a:gd name="T41" fmla="*/ 106 h 150"/>
                  <a:gd name="T42" fmla="*/ 91 w 116"/>
                  <a:gd name="T43" fmla="*/ 50 h 150"/>
                  <a:gd name="T44" fmla="*/ 82 w 116"/>
                  <a:gd name="T45" fmla="*/ 31 h 150"/>
                  <a:gd name="T46" fmla="*/ 63 w 116"/>
                  <a:gd name="T47" fmla="*/ 16 h 150"/>
                  <a:gd name="T48" fmla="*/ 57 w 116"/>
                  <a:gd name="T49" fmla="*/ 16 h 150"/>
                  <a:gd name="T50" fmla="*/ 53 w 116"/>
                  <a:gd name="T51" fmla="*/ 22 h 150"/>
                  <a:gd name="T52" fmla="*/ 47 w 116"/>
                  <a:gd name="T53" fmla="*/ 22 h 150"/>
                  <a:gd name="T54" fmla="*/ 41 w 116"/>
                  <a:gd name="T55" fmla="*/ 22 h 150"/>
                  <a:gd name="T56" fmla="*/ 28 w 116"/>
                  <a:gd name="T57" fmla="*/ 28 h 150"/>
                  <a:gd name="T58" fmla="*/ 28 w 116"/>
                  <a:gd name="T59" fmla="*/ 22 h 150"/>
                  <a:gd name="T60" fmla="*/ 28 w 116"/>
                  <a:gd name="T61" fmla="*/ 16 h 150"/>
                  <a:gd name="T62" fmla="*/ 22 w 116"/>
                  <a:gd name="T63" fmla="*/ 6 h 150"/>
                  <a:gd name="T64" fmla="*/ 10 w 116"/>
                  <a:gd name="T65" fmla="*/ 6 h 150"/>
                  <a:gd name="T66" fmla="*/ 7 w 116"/>
                  <a:gd name="T67" fmla="*/ 0 h 150"/>
                  <a:gd name="T68" fmla="*/ 0 w 116"/>
                  <a:gd name="T69" fmla="*/ 0 h 150"/>
                  <a:gd name="T70" fmla="*/ 3 w 116"/>
                  <a:gd name="T71" fmla="*/ 1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
                  <a:gd name="T109" fmla="*/ 0 h 150"/>
                  <a:gd name="T110" fmla="*/ 116 w 116"/>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 h="150">
                    <a:moveTo>
                      <a:pt x="3" y="10"/>
                    </a:moveTo>
                    <a:lnTo>
                      <a:pt x="0" y="10"/>
                    </a:lnTo>
                    <a:lnTo>
                      <a:pt x="10" y="50"/>
                    </a:lnTo>
                    <a:lnTo>
                      <a:pt x="13" y="53"/>
                    </a:lnTo>
                    <a:lnTo>
                      <a:pt x="13" y="66"/>
                    </a:lnTo>
                    <a:lnTo>
                      <a:pt x="16" y="72"/>
                    </a:lnTo>
                    <a:lnTo>
                      <a:pt x="16" y="75"/>
                    </a:lnTo>
                    <a:lnTo>
                      <a:pt x="35" y="100"/>
                    </a:lnTo>
                    <a:lnTo>
                      <a:pt x="35" y="106"/>
                    </a:lnTo>
                    <a:lnTo>
                      <a:pt x="91" y="147"/>
                    </a:lnTo>
                    <a:lnTo>
                      <a:pt x="94" y="147"/>
                    </a:lnTo>
                    <a:lnTo>
                      <a:pt x="94" y="150"/>
                    </a:lnTo>
                    <a:lnTo>
                      <a:pt x="97" y="147"/>
                    </a:lnTo>
                    <a:lnTo>
                      <a:pt x="97" y="144"/>
                    </a:lnTo>
                    <a:lnTo>
                      <a:pt x="100" y="141"/>
                    </a:lnTo>
                    <a:lnTo>
                      <a:pt x="107" y="144"/>
                    </a:lnTo>
                    <a:lnTo>
                      <a:pt x="113" y="147"/>
                    </a:lnTo>
                    <a:lnTo>
                      <a:pt x="113" y="144"/>
                    </a:lnTo>
                    <a:lnTo>
                      <a:pt x="116" y="135"/>
                    </a:lnTo>
                    <a:lnTo>
                      <a:pt x="103" y="113"/>
                    </a:lnTo>
                    <a:lnTo>
                      <a:pt x="97" y="106"/>
                    </a:lnTo>
                    <a:lnTo>
                      <a:pt x="91" y="50"/>
                    </a:lnTo>
                    <a:lnTo>
                      <a:pt x="82" y="31"/>
                    </a:lnTo>
                    <a:lnTo>
                      <a:pt x="63" y="16"/>
                    </a:lnTo>
                    <a:lnTo>
                      <a:pt x="57" y="16"/>
                    </a:lnTo>
                    <a:lnTo>
                      <a:pt x="53" y="22"/>
                    </a:lnTo>
                    <a:lnTo>
                      <a:pt x="47" y="22"/>
                    </a:lnTo>
                    <a:lnTo>
                      <a:pt x="41" y="22"/>
                    </a:lnTo>
                    <a:lnTo>
                      <a:pt x="28" y="28"/>
                    </a:lnTo>
                    <a:lnTo>
                      <a:pt x="28" y="22"/>
                    </a:lnTo>
                    <a:lnTo>
                      <a:pt x="28" y="16"/>
                    </a:lnTo>
                    <a:lnTo>
                      <a:pt x="22" y="6"/>
                    </a:lnTo>
                    <a:lnTo>
                      <a:pt x="10" y="6"/>
                    </a:lnTo>
                    <a:lnTo>
                      <a:pt x="7" y="0"/>
                    </a:lnTo>
                    <a:lnTo>
                      <a:pt x="0" y="0"/>
                    </a:lnTo>
                    <a:lnTo>
                      <a:pt x="3" y="1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7" name="Freeform 314">
                <a:extLst>
                  <a:ext uri="{FF2B5EF4-FFF2-40B4-BE49-F238E27FC236}">
                    <a16:creationId xmlns:a16="http://schemas.microsoft.com/office/drawing/2014/main" id="{EA6DD7EA-95D5-4FD6-BE47-70AB2A2DF096}"/>
                  </a:ext>
                </a:extLst>
              </p:cNvPr>
              <p:cNvSpPr>
                <a:spLocks/>
              </p:cNvSpPr>
              <p:nvPr/>
            </p:nvSpPr>
            <p:spPr bwMode="auto">
              <a:xfrm>
                <a:off x="3221" y="2324"/>
                <a:ext cx="275" cy="178"/>
              </a:xfrm>
              <a:custGeom>
                <a:avLst/>
                <a:gdLst>
                  <a:gd name="T0" fmla="*/ 2384 w 88"/>
                  <a:gd name="T1" fmla="*/ 14246 h 57"/>
                  <a:gd name="T2" fmla="*/ 3544 w 88"/>
                  <a:gd name="T3" fmla="*/ 14833 h 57"/>
                  <a:gd name="T4" fmla="*/ 5341 w 88"/>
                  <a:gd name="T5" fmla="*/ 15408 h 57"/>
                  <a:gd name="T6" fmla="*/ 4766 w 88"/>
                  <a:gd name="T7" fmla="*/ 14559 h 57"/>
                  <a:gd name="T8" fmla="*/ 4766 w 88"/>
                  <a:gd name="T9" fmla="*/ 13703 h 57"/>
                  <a:gd name="T10" fmla="*/ 4766 w 88"/>
                  <a:gd name="T11" fmla="*/ 13038 h 57"/>
                  <a:gd name="T12" fmla="*/ 5616 w 88"/>
                  <a:gd name="T13" fmla="*/ 12725 h 57"/>
                  <a:gd name="T14" fmla="*/ 9522 w 88"/>
                  <a:gd name="T15" fmla="*/ 10355 h 57"/>
                  <a:gd name="T16" fmla="*/ 11934 w 88"/>
                  <a:gd name="T17" fmla="*/ 6542 h 57"/>
                  <a:gd name="T18" fmla="*/ 13731 w 88"/>
                  <a:gd name="T19" fmla="*/ 7976 h 57"/>
                  <a:gd name="T20" fmla="*/ 14591 w 88"/>
                  <a:gd name="T21" fmla="*/ 5609 h 57"/>
                  <a:gd name="T22" fmla="*/ 15166 w 88"/>
                  <a:gd name="T23" fmla="*/ 5908 h 57"/>
                  <a:gd name="T24" fmla="*/ 16113 w 88"/>
                  <a:gd name="T25" fmla="*/ 5053 h 57"/>
                  <a:gd name="T26" fmla="*/ 16972 w 88"/>
                  <a:gd name="T27" fmla="*/ 3529 h 57"/>
                  <a:gd name="T28" fmla="*/ 17822 w 88"/>
                  <a:gd name="T29" fmla="*/ 2095 h 57"/>
                  <a:gd name="T30" fmla="*/ 19072 w 88"/>
                  <a:gd name="T31" fmla="*/ 0 h 57"/>
                  <a:gd name="T32" fmla="*/ 20322 w 88"/>
                  <a:gd name="T33" fmla="*/ 272 h 57"/>
                  <a:gd name="T34" fmla="*/ 21728 w 88"/>
                  <a:gd name="T35" fmla="*/ 2095 h 57"/>
                  <a:gd name="T36" fmla="*/ 21181 w 88"/>
                  <a:gd name="T37" fmla="*/ 3229 h 57"/>
                  <a:gd name="T38" fmla="*/ 22706 w 88"/>
                  <a:gd name="T39" fmla="*/ 2651 h 57"/>
                  <a:gd name="T40" fmla="*/ 23253 w 88"/>
                  <a:gd name="T41" fmla="*/ 3229 h 57"/>
                  <a:gd name="T42" fmla="*/ 25088 w 88"/>
                  <a:gd name="T43" fmla="*/ 4475 h 57"/>
                  <a:gd name="T44" fmla="*/ 24416 w 88"/>
                  <a:gd name="T45" fmla="*/ 5609 h 57"/>
                  <a:gd name="T46" fmla="*/ 24141 w 88"/>
                  <a:gd name="T47" fmla="*/ 6855 h 57"/>
                  <a:gd name="T48" fmla="*/ 23566 w 88"/>
                  <a:gd name="T49" fmla="*/ 7432 h 57"/>
                  <a:gd name="T50" fmla="*/ 21728 w 88"/>
                  <a:gd name="T51" fmla="*/ 7704 h 57"/>
                  <a:gd name="T52" fmla="*/ 18800 w 88"/>
                  <a:gd name="T53" fmla="*/ 7129 h 57"/>
                  <a:gd name="T54" fmla="*/ 17550 w 88"/>
                  <a:gd name="T55" fmla="*/ 7432 h 57"/>
                  <a:gd name="T56" fmla="*/ 16691 w 88"/>
                  <a:gd name="T57" fmla="*/ 7704 h 57"/>
                  <a:gd name="T58" fmla="*/ 16416 w 88"/>
                  <a:gd name="T59" fmla="*/ 9225 h 57"/>
                  <a:gd name="T60" fmla="*/ 15841 w 88"/>
                  <a:gd name="T61" fmla="*/ 10658 h 57"/>
                  <a:gd name="T62" fmla="*/ 14591 w 88"/>
                  <a:gd name="T63" fmla="*/ 13400 h 57"/>
                  <a:gd name="T64" fmla="*/ 13153 w 88"/>
                  <a:gd name="T65" fmla="*/ 15136 h 57"/>
                  <a:gd name="T66" fmla="*/ 11044 w 88"/>
                  <a:gd name="T67" fmla="*/ 15408 h 57"/>
                  <a:gd name="T68" fmla="*/ 7725 w 88"/>
                  <a:gd name="T69" fmla="*/ 15136 h 57"/>
                  <a:gd name="T70" fmla="*/ 6591 w 88"/>
                  <a:gd name="T71" fmla="*/ 16354 h 57"/>
                  <a:gd name="T72" fmla="*/ 5069 w 88"/>
                  <a:gd name="T73" fmla="*/ 16082 h 57"/>
                  <a:gd name="T74" fmla="*/ 2384 w 88"/>
                  <a:gd name="T75" fmla="*/ 16354 h 57"/>
                  <a:gd name="T76" fmla="*/ 1525 w 88"/>
                  <a:gd name="T77" fmla="*/ 15136 h 57"/>
                  <a:gd name="T78" fmla="*/ 575 w 88"/>
                  <a:gd name="T79" fmla="*/ 14246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
                  <a:gd name="T121" fmla="*/ 0 h 57"/>
                  <a:gd name="T122" fmla="*/ 88 w 88"/>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 h="57">
                    <a:moveTo>
                      <a:pt x="2" y="45"/>
                    </a:moveTo>
                    <a:cubicBezTo>
                      <a:pt x="2" y="48"/>
                      <a:pt x="8" y="50"/>
                      <a:pt x="8" y="48"/>
                    </a:cubicBezTo>
                    <a:cubicBezTo>
                      <a:pt x="8" y="48"/>
                      <a:pt x="9" y="48"/>
                      <a:pt x="9" y="49"/>
                    </a:cubicBezTo>
                    <a:cubicBezTo>
                      <a:pt x="9" y="49"/>
                      <a:pt x="11" y="50"/>
                      <a:pt x="12" y="50"/>
                    </a:cubicBezTo>
                    <a:cubicBezTo>
                      <a:pt x="13" y="50"/>
                      <a:pt x="13" y="50"/>
                      <a:pt x="14" y="51"/>
                    </a:cubicBezTo>
                    <a:cubicBezTo>
                      <a:pt x="15" y="51"/>
                      <a:pt x="17" y="52"/>
                      <a:pt x="18" y="52"/>
                    </a:cubicBezTo>
                    <a:cubicBezTo>
                      <a:pt x="17" y="51"/>
                      <a:pt x="15" y="52"/>
                      <a:pt x="15" y="50"/>
                    </a:cubicBezTo>
                    <a:cubicBezTo>
                      <a:pt x="14" y="49"/>
                      <a:pt x="15" y="48"/>
                      <a:pt x="16" y="49"/>
                    </a:cubicBezTo>
                    <a:cubicBezTo>
                      <a:pt x="15" y="49"/>
                      <a:pt x="15" y="48"/>
                      <a:pt x="16" y="47"/>
                    </a:cubicBezTo>
                    <a:cubicBezTo>
                      <a:pt x="16" y="46"/>
                      <a:pt x="16" y="46"/>
                      <a:pt x="16" y="46"/>
                    </a:cubicBezTo>
                    <a:cubicBezTo>
                      <a:pt x="16" y="45"/>
                      <a:pt x="17" y="45"/>
                      <a:pt x="18" y="44"/>
                    </a:cubicBezTo>
                    <a:cubicBezTo>
                      <a:pt x="17" y="44"/>
                      <a:pt x="16" y="44"/>
                      <a:pt x="16" y="44"/>
                    </a:cubicBezTo>
                    <a:cubicBezTo>
                      <a:pt x="17" y="44"/>
                      <a:pt x="16" y="43"/>
                      <a:pt x="16" y="42"/>
                    </a:cubicBezTo>
                    <a:cubicBezTo>
                      <a:pt x="17" y="42"/>
                      <a:pt x="18" y="43"/>
                      <a:pt x="19" y="43"/>
                    </a:cubicBezTo>
                    <a:cubicBezTo>
                      <a:pt x="16" y="41"/>
                      <a:pt x="20" y="38"/>
                      <a:pt x="22" y="38"/>
                    </a:cubicBezTo>
                    <a:cubicBezTo>
                      <a:pt x="25" y="37"/>
                      <a:pt x="29" y="37"/>
                      <a:pt x="32" y="35"/>
                    </a:cubicBezTo>
                    <a:cubicBezTo>
                      <a:pt x="34" y="34"/>
                      <a:pt x="34" y="31"/>
                      <a:pt x="36" y="29"/>
                    </a:cubicBezTo>
                    <a:cubicBezTo>
                      <a:pt x="39" y="28"/>
                      <a:pt x="40" y="25"/>
                      <a:pt x="40" y="22"/>
                    </a:cubicBezTo>
                    <a:cubicBezTo>
                      <a:pt x="42" y="22"/>
                      <a:pt x="42" y="23"/>
                      <a:pt x="43" y="24"/>
                    </a:cubicBezTo>
                    <a:cubicBezTo>
                      <a:pt x="43" y="25"/>
                      <a:pt x="46" y="27"/>
                      <a:pt x="46" y="27"/>
                    </a:cubicBezTo>
                    <a:cubicBezTo>
                      <a:pt x="48" y="27"/>
                      <a:pt x="49" y="24"/>
                      <a:pt x="48" y="23"/>
                    </a:cubicBezTo>
                    <a:cubicBezTo>
                      <a:pt x="46" y="21"/>
                      <a:pt x="48" y="21"/>
                      <a:pt x="49" y="19"/>
                    </a:cubicBezTo>
                    <a:cubicBezTo>
                      <a:pt x="50" y="21"/>
                      <a:pt x="49" y="24"/>
                      <a:pt x="52" y="25"/>
                    </a:cubicBezTo>
                    <a:cubicBezTo>
                      <a:pt x="52" y="23"/>
                      <a:pt x="52" y="21"/>
                      <a:pt x="51" y="20"/>
                    </a:cubicBezTo>
                    <a:cubicBezTo>
                      <a:pt x="50" y="19"/>
                      <a:pt x="52" y="20"/>
                      <a:pt x="53" y="19"/>
                    </a:cubicBezTo>
                    <a:cubicBezTo>
                      <a:pt x="53" y="19"/>
                      <a:pt x="55" y="17"/>
                      <a:pt x="54" y="17"/>
                    </a:cubicBezTo>
                    <a:cubicBezTo>
                      <a:pt x="51" y="16"/>
                      <a:pt x="54" y="14"/>
                      <a:pt x="54" y="13"/>
                    </a:cubicBezTo>
                    <a:cubicBezTo>
                      <a:pt x="54" y="15"/>
                      <a:pt x="57" y="13"/>
                      <a:pt x="57" y="12"/>
                    </a:cubicBezTo>
                    <a:cubicBezTo>
                      <a:pt x="58" y="11"/>
                      <a:pt x="58" y="9"/>
                      <a:pt x="59" y="8"/>
                    </a:cubicBezTo>
                    <a:cubicBezTo>
                      <a:pt x="59" y="7"/>
                      <a:pt x="60" y="8"/>
                      <a:pt x="60" y="7"/>
                    </a:cubicBezTo>
                    <a:cubicBezTo>
                      <a:pt x="61" y="7"/>
                      <a:pt x="61" y="6"/>
                      <a:pt x="62" y="5"/>
                    </a:cubicBezTo>
                    <a:cubicBezTo>
                      <a:pt x="63" y="4"/>
                      <a:pt x="63" y="2"/>
                      <a:pt x="64" y="0"/>
                    </a:cubicBezTo>
                    <a:cubicBezTo>
                      <a:pt x="65" y="2"/>
                      <a:pt x="64" y="3"/>
                      <a:pt x="64" y="4"/>
                    </a:cubicBezTo>
                    <a:cubicBezTo>
                      <a:pt x="65" y="4"/>
                      <a:pt x="66" y="0"/>
                      <a:pt x="68" y="1"/>
                    </a:cubicBezTo>
                    <a:cubicBezTo>
                      <a:pt x="68" y="1"/>
                      <a:pt x="71" y="6"/>
                      <a:pt x="71" y="4"/>
                    </a:cubicBezTo>
                    <a:cubicBezTo>
                      <a:pt x="71" y="5"/>
                      <a:pt x="73" y="5"/>
                      <a:pt x="73" y="7"/>
                    </a:cubicBezTo>
                    <a:cubicBezTo>
                      <a:pt x="73" y="8"/>
                      <a:pt x="72" y="7"/>
                      <a:pt x="72" y="8"/>
                    </a:cubicBezTo>
                    <a:cubicBezTo>
                      <a:pt x="73" y="10"/>
                      <a:pt x="72" y="10"/>
                      <a:pt x="71" y="11"/>
                    </a:cubicBezTo>
                    <a:cubicBezTo>
                      <a:pt x="72" y="10"/>
                      <a:pt x="73" y="11"/>
                      <a:pt x="74" y="10"/>
                    </a:cubicBezTo>
                    <a:cubicBezTo>
                      <a:pt x="74" y="10"/>
                      <a:pt x="75" y="9"/>
                      <a:pt x="76" y="9"/>
                    </a:cubicBezTo>
                    <a:cubicBezTo>
                      <a:pt x="78" y="10"/>
                      <a:pt x="76" y="11"/>
                      <a:pt x="75" y="11"/>
                    </a:cubicBezTo>
                    <a:cubicBezTo>
                      <a:pt x="75" y="13"/>
                      <a:pt x="77" y="12"/>
                      <a:pt x="78" y="11"/>
                    </a:cubicBezTo>
                    <a:cubicBezTo>
                      <a:pt x="79" y="10"/>
                      <a:pt x="81" y="12"/>
                      <a:pt x="81" y="13"/>
                    </a:cubicBezTo>
                    <a:cubicBezTo>
                      <a:pt x="82" y="12"/>
                      <a:pt x="84" y="14"/>
                      <a:pt x="84" y="15"/>
                    </a:cubicBezTo>
                    <a:cubicBezTo>
                      <a:pt x="85" y="14"/>
                      <a:pt x="88" y="15"/>
                      <a:pt x="88" y="16"/>
                    </a:cubicBezTo>
                    <a:cubicBezTo>
                      <a:pt x="88" y="18"/>
                      <a:pt x="83" y="19"/>
                      <a:pt x="82" y="19"/>
                    </a:cubicBezTo>
                    <a:cubicBezTo>
                      <a:pt x="81" y="19"/>
                      <a:pt x="77" y="18"/>
                      <a:pt x="78" y="20"/>
                    </a:cubicBezTo>
                    <a:cubicBezTo>
                      <a:pt x="78" y="21"/>
                      <a:pt x="81" y="22"/>
                      <a:pt x="81" y="23"/>
                    </a:cubicBezTo>
                    <a:cubicBezTo>
                      <a:pt x="82" y="22"/>
                      <a:pt x="82" y="23"/>
                      <a:pt x="82" y="24"/>
                    </a:cubicBezTo>
                    <a:cubicBezTo>
                      <a:pt x="81" y="25"/>
                      <a:pt x="80" y="24"/>
                      <a:pt x="79" y="25"/>
                    </a:cubicBezTo>
                    <a:cubicBezTo>
                      <a:pt x="77" y="25"/>
                      <a:pt x="76" y="25"/>
                      <a:pt x="73" y="24"/>
                    </a:cubicBezTo>
                    <a:cubicBezTo>
                      <a:pt x="73" y="24"/>
                      <a:pt x="74" y="25"/>
                      <a:pt x="73" y="26"/>
                    </a:cubicBezTo>
                    <a:cubicBezTo>
                      <a:pt x="72" y="26"/>
                      <a:pt x="71" y="25"/>
                      <a:pt x="70" y="25"/>
                    </a:cubicBezTo>
                    <a:cubicBezTo>
                      <a:pt x="68" y="24"/>
                      <a:pt x="65" y="25"/>
                      <a:pt x="63" y="24"/>
                    </a:cubicBezTo>
                    <a:cubicBezTo>
                      <a:pt x="63" y="26"/>
                      <a:pt x="62" y="24"/>
                      <a:pt x="61" y="24"/>
                    </a:cubicBezTo>
                    <a:cubicBezTo>
                      <a:pt x="60" y="24"/>
                      <a:pt x="60" y="24"/>
                      <a:pt x="59" y="25"/>
                    </a:cubicBezTo>
                    <a:cubicBezTo>
                      <a:pt x="59" y="25"/>
                      <a:pt x="58" y="24"/>
                      <a:pt x="57" y="24"/>
                    </a:cubicBezTo>
                    <a:cubicBezTo>
                      <a:pt x="57" y="25"/>
                      <a:pt x="56" y="25"/>
                      <a:pt x="56" y="26"/>
                    </a:cubicBezTo>
                    <a:cubicBezTo>
                      <a:pt x="55" y="27"/>
                      <a:pt x="55" y="28"/>
                      <a:pt x="55" y="29"/>
                    </a:cubicBezTo>
                    <a:cubicBezTo>
                      <a:pt x="55" y="30"/>
                      <a:pt x="55" y="30"/>
                      <a:pt x="55" y="31"/>
                    </a:cubicBezTo>
                    <a:cubicBezTo>
                      <a:pt x="56" y="32"/>
                      <a:pt x="55" y="33"/>
                      <a:pt x="55" y="34"/>
                    </a:cubicBezTo>
                    <a:cubicBezTo>
                      <a:pt x="54" y="35"/>
                      <a:pt x="55" y="36"/>
                      <a:pt x="53" y="36"/>
                    </a:cubicBezTo>
                    <a:cubicBezTo>
                      <a:pt x="50" y="36"/>
                      <a:pt x="52" y="40"/>
                      <a:pt x="52" y="41"/>
                    </a:cubicBezTo>
                    <a:cubicBezTo>
                      <a:pt x="51" y="41"/>
                      <a:pt x="47" y="43"/>
                      <a:pt x="49" y="45"/>
                    </a:cubicBezTo>
                    <a:cubicBezTo>
                      <a:pt x="50" y="46"/>
                      <a:pt x="46" y="49"/>
                      <a:pt x="47" y="51"/>
                    </a:cubicBezTo>
                    <a:cubicBezTo>
                      <a:pt x="45" y="51"/>
                      <a:pt x="45" y="50"/>
                      <a:pt x="44" y="51"/>
                    </a:cubicBezTo>
                    <a:cubicBezTo>
                      <a:pt x="43" y="51"/>
                      <a:pt x="42" y="50"/>
                      <a:pt x="41" y="51"/>
                    </a:cubicBezTo>
                    <a:cubicBezTo>
                      <a:pt x="39" y="51"/>
                      <a:pt x="39" y="52"/>
                      <a:pt x="37" y="52"/>
                    </a:cubicBezTo>
                    <a:cubicBezTo>
                      <a:pt x="36" y="52"/>
                      <a:pt x="34" y="51"/>
                      <a:pt x="33" y="50"/>
                    </a:cubicBezTo>
                    <a:cubicBezTo>
                      <a:pt x="32" y="49"/>
                      <a:pt x="27" y="49"/>
                      <a:pt x="26" y="51"/>
                    </a:cubicBezTo>
                    <a:cubicBezTo>
                      <a:pt x="25" y="52"/>
                      <a:pt x="25" y="52"/>
                      <a:pt x="24" y="53"/>
                    </a:cubicBezTo>
                    <a:cubicBezTo>
                      <a:pt x="25" y="53"/>
                      <a:pt x="22" y="55"/>
                      <a:pt x="22" y="55"/>
                    </a:cubicBezTo>
                    <a:cubicBezTo>
                      <a:pt x="21" y="55"/>
                      <a:pt x="20" y="55"/>
                      <a:pt x="19" y="55"/>
                    </a:cubicBezTo>
                    <a:cubicBezTo>
                      <a:pt x="18" y="55"/>
                      <a:pt x="18" y="54"/>
                      <a:pt x="17" y="54"/>
                    </a:cubicBezTo>
                    <a:cubicBezTo>
                      <a:pt x="15" y="54"/>
                      <a:pt x="14" y="55"/>
                      <a:pt x="12" y="56"/>
                    </a:cubicBezTo>
                    <a:cubicBezTo>
                      <a:pt x="10" y="57"/>
                      <a:pt x="10" y="55"/>
                      <a:pt x="8" y="55"/>
                    </a:cubicBezTo>
                    <a:cubicBezTo>
                      <a:pt x="8" y="55"/>
                      <a:pt x="7" y="53"/>
                      <a:pt x="6" y="53"/>
                    </a:cubicBezTo>
                    <a:cubicBezTo>
                      <a:pt x="6" y="52"/>
                      <a:pt x="5" y="52"/>
                      <a:pt x="5" y="51"/>
                    </a:cubicBezTo>
                    <a:cubicBezTo>
                      <a:pt x="4" y="51"/>
                      <a:pt x="3" y="51"/>
                      <a:pt x="3" y="50"/>
                    </a:cubicBezTo>
                    <a:cubicBezTo>
                      <a:pt x="3" y="50"/>
                      <a:pt x="3" y="48"/>
                      <a:pt x="2" y="48"/>
                    </a:cubicBezTo>
                    <a:cubicBezTo>
                      <a:pt x="0" y="47"/>
                      <a:pt x="2" y="46"/>
                      <a:pt x="2" y="4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8" name="Freeform 315">
                <a:extLst>
                  <a:ext uri="{FF2B5EF4-FFF2-40B4-BE49-F238E27FC236}">
                    <a16:creationId xmlns:a16="http://schemas.microsoft.com/office/drawing/2014/main" id="{9C7C1067-7C56-4C11-9D4B-903F0F3E8831}"/>
                  </a:ext>
                </a:extLst>
              </p:cNvPr>
              <p:cNvSpPr>
                <a:spLocks/>
              </p:cNvSpPr>
              <p:nvPr/>
            </p:nvSpPr>
            <p:spPr bwMode="auto">
              <a:xfrm>
                <a:off x="3221" y="2324"/>
                <a:ext cx="275" cy="178"/>
              </a:xfrm>
              <a:custGeom>
                <a:avLst/>
                <a:gdLst>
                  <a:gd name="T0" fmla="*/ 2384 w 88"/>
                  <a:gd name="T1" fmla="*/ 14246 h 57"/>
                  <a:gd name="T2" fmla="*/ 3544 w 88"/>
                  <a:gd name="T3" fmla="*/ 14833 h 57"/>
                  <a:gd name="T4" fmla="*/ 5341 w 88"/>
                  <a:gd name="T5" fmla="*/ 15408 h 57"/>
                  <a:gd name="T6" fmla="*/ 4766 w 88"/>
                  <a:gd name="T7" fmla="*/ 14559 h 57"/>
                  <a:gd name="T8" fmla="*/ 4766 w 88"/>
                  <a:gd name="T9" fmla="*/ 13703 h 57"/>
                  <a:gd name="T10" fmla="*/ 4766 w 88"/>
                  <a:gd name="T11" fmla="*/ 13038 h 57"/>
                  <a:gd name="T12" fmla="*/ 5616 w 88"/>
                  <a:gd name="T13" fmla="*/ 12725 h 57"/>
                  <a:gd name="T14" fmla="*/ 9522 w 88"/>
                  <a:gd name="T15" fmla="*/ 10355 h 57"/>
                  <a:gd name="T16" fmla="*/ 11934 w 88"/>
                  <a:gd name="T17" fmla="*/ 6542 h 57"/>
                  <a:gd name="T18" fmla="*/ 13731 w 88"/>
                  <a:gd name="T19" fmla="*/ 7976 h 57"/>
                  <a:gd name="T20" fmla="*/ 14591 w 88"/>
                  <a:gd name="T21" fmla="*/ 5609 h 57"/>
                  <a:gd name="T22" fmla="*/ 15166 w 88"/>
                  <a:gd name="T23" fmla="*/ 5908 h 57"/>
                  <a:gd name="T24" fmla="*/ 16113 w 88"/>
                  <a:gd name="T25" fmla="*/ 5053 h 57"/>
                  <a:gd name="T26" fmla="*/ 16972 w 88"/>
                  <a:gd name="T27" fmla="*/ 3529 h 57"/>
                  <a:gd name="T28" fmla="*/ 17822 w 88"/>
                  <a:gd name="T29" fmla="*/ 2095 h 57"/>
                  <a:gd name="T30" fmla="*/ 19072 w 88"/>
                  <a:gd name="T31" fmla="*/ 0 h 57"/>
                  <a:gd name="T32" fmla="*/ 20322 w 88"/>
                  <a:gd name="T33" fmla="*/ 272 h 57"/>
                  <a:gd name="T34" fmla="*/ 21728 w 88"/>
                  <a:gd name="T35" fmla="*/ 2095 h 57"/>
                  <a:gd name="T36" fmla="*/ 21181 w 88"/>
                  <a:gd name="T37" fmla="*/ 3229 h 57"/>
                  <a:gd name="T38" fmla="*/ 22706 w 88"/>
                  <a:gd name="T39" fmla="*/ 2651 h 57"/>
                  <a:gd name="T40" fmla="*/ 23253 w 88"/>
                  <a:gd name="T41" fmla="*/ 3229 h 57"/>
                  <a:gd name="T42" fmla="*/ 25088 w 88"/>
                  <a:gd name="T43" fmla="*/ 4475 h 57"/>
                  <a:gd name="T44" fmla="*/ 24416 w 88"/>
                  <a:gd name="T45" fmla="*/ 5609 h 57"/>
                  <a:gd name="T46" fmla="*/ 24141 w 88"/>
                  <a:gd name="T47" fmla="*/ 6855 h 57"/>
                  <a:gd name="T48" fmla="*/ 23566 w 88"/>
                  <a:gd name="T49" fmla="*/ 7432 h 57"/>
                  <a:gd name="T50" fmla="*/ 21728 w 88"/>
                  <a:gd name="T51" fmla="*/ 7704 h 57"/>
                  <a:gd name="T52" fmla="*/ 18800 w 88"/>
                  <a:gd name="T53" fmla="*/ 7129 h 57"/>
                  <a:gd name="T54" fmla="*/ 17550 w 88"/>
                  <a:gd name="T55" fmla="*/ 7432 h 57"/>
                  <a:gd name="T56" fmla="*/ 16691 w 88"/>
                  <a:gd name="T57" fmla="*/ 7704 h 57"/>
                  <a:gd name="T58" fmla="*/ 16416 w 88"/>
                  <a:gd name="T59" fmla="*/ 9225 h 57"/>
                  <a:gd name="T60" fmla="*/ 15841 w 88"/>
                  <a:gd name="T61" fmla="*/ 10658 h 57"/>
                  <a:gd name="T62" fmla="*/ 14591 w 88"/>
                  <a:gd name="T63" fmla="*/ 13400 h 57"/>
                  <a:gd name="T64" fmla="*/ 13153 w 88"/>
                  <a:gd name="T65" fmla="*/ 15136 h 57"/>
                  <a:gd name="T66" fmla="*/ 11044 w 88"/>
                  <a:gd name="T67" fmla="*/ 15408 h 57"/>
                  <a:gd name="T68" fmla="*/ 7725 w 88"/>
                  <a:gd name="T69" fmla="*/ 15136 h 57"/>
                  <a:gd name="T70" fmla="*/ 6591 w 88"/>
                  <a:gd name="T71" fmla="*/ 16354 h 57"/>
                  <a:gd name="T72" fmla="*/ 5069 w 88"/>
                  <a:gd name="T73" fmla="*/ 16082 h 57"/>
                  <a:gd name="T74" fmla="*/ 2384 w 88"/>
                  <a:gd name="T75" fmla="*/ 16354 h 57"/>
                  <a:gd name="T76" fmla="*/ 1525 w 88"/>
                  <a:gd name="T77" fmla="*/ 15136 h 57"/>
                  <a:gd name="T78" fmla="*/ 575 w 88"/>
                  <a:gd name="T79" fmla="*/ 14246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
                  <a:gd name="T121" fmla="*/ 0 h 57"/>
                  <a:gd name="T122" fmla="*/ 88 w 88"/>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 h="57">
                    <a:moveTo>
                      <a:pt x="2" y="45"/>
                    </a:moveTo>
                    <a:cubicBezTo>
                      <a:pt x="2" y="48"/>
                      <a:pt x="8" y="50"/>
                      <a:pt x="8" y="48"/>
                    </a:cubicBezTo>
                    <a:cubicBezTo>
                      <a:pt x="8" y="48"/>
                      <a:pt x="9" y="48"/>
                      <a:pt x="9" y="49"/>
                    </a:cubicBezTo>
                    <a:cubicBezTo>
                      <a:pt x="9" y="49"/>
                      <a:pt x="11" y="50"/>
                      <a:pt x="12" y="50"/>
                    </a:cubicBezTo>
                    <a:cubicBezTo>
                      <a:pt x="13" y="50"/>
                      <a:pt x="13" y="50"/>
                      <a:pt x="14" y="51"/>
                    </a:cubicBezTo>
                    <a:cubicBezTo>
                      <a:pt x="15" y="51"/>
                      <a:pt x="17" y="52"/>
                      <a:pt x="18" y="52"/>
                    </a:cubicBezTo>
                    <a:cubicBezTo>
                      <a:pt x="17" y="51"/>
                      <a:pt x="15" y="52"/>
                      <a:pt x="15" y="50"/>
                    </a:cubicBezTo>
                    <a:cubicBezTo>
                      <a:pt x="14" y="49"/>
                      <a:pt x="15" y="48"/>
                      <a:pt x="16" y="49"/>
                    </a:cubicBezTo>
                    <a:cubicBezTo>
                      <a:pt x="15" y="49"/>
                      <a:pt x="15" y="48"/>
                      <a:pt x="16" y="47"/>
                    </a:cubicBezTo>
                    <a:cubicBezTo>
                      <a:pt x="16" y="46"/>
                      <a:pt x="16" y="46"/>
                      <a:pt x="16" y="46"/>
                    </a:cubicBezTo>
                    <a:cubicBezTo>
                      <a:pt x="16" y="45"/>
                      <a:pt x="17" y="45"/>
                      <a:pt x="18" y="44"/>
                    </a:cubicBezTo>
                    <a:cubicBezTo>
                      <a:pt x="17" y="44"/>
                      <a:pt x="16" y="44"/>
                      <a:pt x="16" y="44"/>
                    </a:cubicBezTo>
                    <a:cubicBezTo>
                      <a:pt x="17" y="44"/>
                      <a:pt x="16" y="43"/>
                      <a:pt x="16" y="42"/>
                    </a:cubicBezTo>
                    <a:cubicBezTo>
                      <a:pt x="17" y="42"/>
                      <a:pt x="18" y="43"/>
                      <a:pt x="19" y="43"/>
                    </a:cubicBezTo>
                    <a:cubicBezTo>
                      <a:pt x="16" y="41"/>
                      <a:pt x="20" y="38"/>
                      <a:pt x="22" y="38"/>
                    </a:cubicBezTo>
                    <a:cubicBezTo>
                      <a:pt x="25" y="37"/>
                      <a:pt x="29" y="37"/>
                      <a:pt x="32" y="35"/>
                    </a:cubicBezTo>
                    <a:cubicBezTo>
                      <a:pt x="34" y="34"/>
                      <a:pt x="34" y="31"/>
                      <a:pt x="36" y="29"/>
                    </a:cubicBezTo>
                    <a:cubicBezTo>
                      <a:pt x="39" y="28"/>
                      <a:pt x="40" y="25"/>
                      <a:pt x="40" y="22"/>
                    </a:cubicBezTo>
                    <a:cubicBezTo>
                      <a:pt x="42" y="22"/>
                      <a:pt x="42" y="23"/>
                      <a:pt x="43" y="24"/>
                    </a:cubicBezTo>
                    <a:cubicBezTo>
                      <a:pt x="43" y="25"/>
                      <a:pt x="46" y="27"/>
                      <a:pt x="46" y="27"/>
                    </a:cubicBezTo>
                    <a:cubicBezTo>
                      <a:pt x="48" y="27"/>
                      <a:pt x="49" y="24"/>
                      <a:pt x="48" y="23"/>
                    </a:cubicBezTo>
                    <a:cubicBezTo>
                      <a:pt x="46" y="21"/>
                      <a:pt x="48" y="21"/>
                      <a:pt x="49" y="19"/>
                    </a:cubicBezTo>
                    <a:cubicBezTo>
                      <a:pt x="50" y="21"/>
                      <a:pt x="49" y="24"/>
                      <a:pt x="52" y="25"/>
                    </a:cubicBezTo>
                    <a:cubicBezTo>
                      <a:pt x="52" y="23"/>
                      <a:pt x="52" y="21"/>
                      <a:pt x="51" y="20"/>
                    </a:cubicBezTo>
                    <a:cubicBezTo>
                      <a:pt x="50" y="19"/>
                      <a:pt x="52" y="20"/>
                      <a:pt x="53" y="19"/>
                    </a:cubicBezTo>
                    <a:cubicBezTo>
                      <a:pt x="53" y="19"/>
                      <a:pt x="55" y="17"/>
                      <a:pt x="54" y="17"/>
                    </a:cubicBezTo>
                    <a:cubicBezTo>
                      <a:pt x="51" y="16"/>
                      <a:pt x="54" y="14"/>
                      <a:pt x="54" y="13"/>
                    </a:cubicBezTo>
                    <a:cubicBezTo>
                      <a:pt x="54" y="15"/>
                      <a:pt x="57" y="13"/>
                      <a:pt x="57" y="12"/>
                    </a:cubicBezTo>
                    <a:cubicBezTo>
                      <a:pt x="58" y="11"/>
                      <a:pt x="58" y="9"/>
                      <a:pt x="59" y="8"/>
                    </a:cubicBezTo>
                    <a:cubicBezTo>
                      <a:pt x="59" y="7"/>
                      <a:pt x="60" y="8"/>
                      <a:pt x="60" y="7"/>
                    </a:cubicBezTo>
                    <a:cubicBezTo>
                      <a:pt x="61" y="7"/>
                      <a:pt x="61" y="6"/>
                      <a:pt x="62" y="5"/>
                    </a:cubicBezTo>
                    <a:cubicBezTo>
                      <a:pt x="63" y="4"/>
                      <a:pt x="63" y="2"/>
                      <a:pt x="64" y="0"/>
                    </a:cubicBezTo>
                    <a:cubicBezTo>
                      <a:pt x="65" y="2"/>
                      <a:pt x="64" y="3"/>
                      <a:pt x="64" y="4"/>
                    </a:cubicBezTo>
                    <a:cubicBezTo>
                      <a:pt x="65" y="4"/>
                      <a:pt x="66" y="0"/>
                      <a:pt x="68" y="1"/>
                    </a:cubicBezTo>
                    <a:cubicBezTo>
                      <a:pt x="68" y="1"/>
                      <a:pt x="71" y="6"/>
                      <a:pt x="71" y="4"/>
                    </a:cubicBezTo>
                    <a:cubicBezTo>
                      <a:pt x="71" y="5"/>
                      <a:pt x="73" y="5"/>
                      <a:pt x="73" y="7"/>
                    </a:cubicBezTo>
                    <a:cubicBezTo>
                      <a:pt x="73" y="8"/>
                      <a:pt x="72" y="7"/>
                      <a:pt x="72" y="8"/>
                    </a:cubicBezTo>
                    <a:cubicBezTo>
                      <a:pt x="73" y="10"/>
                      <a:pt x="72" y="10"/>
                      <a:pt x="71" y="11"/>
                    </a:cubicBezTo>
                    <a:cubicBezTo>
                      <a:pt x="72" y="10"/>
                      <a:pt x="73" y="11"/>
                      <a:pt x="74" y="10"/>
                    </a:cubicBezTo>
                    <a:cubicBezTo>
                      <a:pt x="74" y="10"/>
                      <a:pt x="75" y="9"/>
                      <a:pt x="76" y="9"/>
                    </a:cubicBezTo>
                    <a:cubicBezTo>
                      <a:pt x="78" y="10"/>
                      <a:pt x="76" y="11"/>
                      <a:pt x="75" y="11"/>
                    </a:cubicBezTo>
                    <a:cubicBezTo>
                      <a:pt x="75" y="13"/>
                      <a:pt x="77" y="12"/>
                      <a:pt x="78" y="11"/>
                    </a:cubicBezTo>
                    <a:cubicBezTo>
                      <a:pt x="79" y="10"/>
                      <a:pt x="81" y="12"/>
                      <a:pt x="81" y="13"/>
                    </a:cubicBezTo>
                    <a:cubicBezTo>
                      <a:pt x="82" y="12"/>
                      <a:pt x="84" y="14"/>
                      <a:pt x="84" y="15"/>
                    </a:cubicBezTo>
                    <a:cubicBezTo>
                      <a:pt x="85" y="14"/>
                      <a:pt x="88" y="15"/>
                      <a:pt x="88" y="16"/>
                    </a:cubicBezTo>
                    <a:cubicBezTo>
                      <a:pt x="88" y="18"/>
                      <a:pt x="83" y="19"/>
                      <a:pt x="82" y="19"/>
                    </a:cubicBezTo>
                    <a:cubicBezTo>
                      <a:pt x="81" y="19"/>
                      <a:pt x="77" y="18"/>
                      <a:pt x="78" y="20"/>
                    </a:cubicBezTo>
                    <a:cubicBezTo>
                      <a:pt x="78" y="21"/>
                      <a:pt x="81" y="22"/>
                      <a:pt x="81" y="23"/>
                    </a:cubicBezTo>
                    <a:cubicBezTo>
                      <a:pt x="82" y="22"/>
                      <a:pt x="82" y="23"/>
                      <a:pt x="82" y="24"/>
                    </a:cubicBezTo>
                    <a:cubicBezTo>
                      <a:pt x="81" y="25"/>
                      <a:pt x="80" y="24"/>
                      <a:pt x="79" y="25"/>
                    </a:cubicBezTo>
                    <a:cubicBezTo>
                      <a:pt x="77" y="25"/>
                      <a:pt x="76" y="25"/>
                      <a:pt x="73" y="24"/>
                    </a:cubicBezTo>
                    <a:cubicBezTo>
                      <a:pt x="73" y="24"/>
                      <a:pt x="74" y="25"/>
                      <a:pt x="73" y="26"/>
                    </a:cubicBezTo>
                    <a:cubicBezTo>
                      <a:pt x="72" y="26"/>
                      <a:pt x="71" y="25"/>
                      <a:pt x="70" y="25"/>
                    </a:cubicBezTo>
                    <a:cubicBezTo>
                      <a:pt x="68" y="24"/>
                      <a:pt x="65" y="25"/>
                      <a:pt x="63" y="24"/>
                    </a:cubicBezTo>
                    <a:cubicBezTo>
                      <a:pt x="63" y="26"/>
                      <a:pt x="62" y="24"/>
                      <a:pt x="61" y="24"/>
                    </a:cubicBezTo>
                    <a:cubicBezTo>
                      <a:pt x="60" y="24"/>
                      <a:pt x="60" y="24"/>
                      <a:pt x="59" y="25"/>
                    </a:cubicBezTo>
                    <a:cubicBezTo>
                      <a:pt x="59" y="25"/>
                      <a:pt x="58" y="24"/>
                      <a:pt x="57" y="24"/>
                    </a:cubicBezTo>
                    <a:cubicBezTo>
                      <a:pt x="57" y="25"/>
                      <a:pt x="56" y="25"/>
                      <a:pt x="56" y="26"/>
                    </a:cubicBezTo>
                    <a:cubicBezTo>
                      <a:pt x="55" y="27"/>
                      <a:pt x="55" y="28"/>
                      <a:pt x="55" y="29"/>
                    </a:cubicBezTo>
                    <a:cubicBezTo>
                      <a:pt x="55" y="30"/>
                      <a:pt x="55" y="30"/>
                      <a:pt x="55" y="31"/>
                    </a:cubicBezTo>
                    <a:cubicBezTo>
                      <a:pt x="56" y="32"/>
                      <a:pt x="55" y="33"/>
                      <a:pt x="55" y="34"/>
                    </a:cubicBezTo>
                    <a:cubicBezTo>
                      <a:pt x="54" y="35"/>
                      <a:pt x="55" y="36"/>
                      <a:pt x="53" y="36"/>
                    </a:cubicBezTo>
                    <a:cubicBezTo>
                      <a:pt x="50" y="36"/>
                      <a:pt x="52" y="40"/>
                      <a:pt x="52" y="41"/>
                    </a:cubicBezTo>
                    <a:cubicBezTo>
                      <a:pt x="51" y="41"/>
                      <a:pt x="47" y="43"/>
                      <a:pt x="49" y="45"/>
                    </a:cubicBezTo>
                    <a:cubicBezTo>
                      <a:pt x="50" y="46"/>
                      <a:pt x="46" y="49"/>
                      <a:pt x="47" y="51"/>
                    </a:cubicBezTo>
                    <a:cubicBezTo>
                      <a:pt x="45" y="51"/>
                      <a:pt x="45" y="50"/>
                      <a:pt x="44" y="51"/>
                    </a:cubicBezTo>
                    <a:cubicBezTo>
                      <a:pt x="43" y="51"/>
                      <a:pt x="42" y="50"/>
                      <a:pt x="41" y="51"/>
                    </a:cubicBezTo>
                    <a:cubicBezTo>
                      <a:pt x="39" y="51"/>
                      <a:pt x="39" y="52"/>
                      <a:pt x="37" y="52"/>
                    </a:cubicBezTo>
                    <a:cubicBezTo>
                      <a:pt x="36" y="52"/>
                      <a:pt x="34" y="51"/>
                      <a:pt x="33" y="50"/>
                    </a:cubicBezTo>
                    <a:cubicBezTo>
                      <a:pt x="32" y="49"/>
                      <a:pt x="27" y="49"/>
                      <a:pt x="26" y="51"/>
                    </a:cubicBezTo>
                    <a:cubicBezTo>
                      <a:pt x="25" y="52"/>
                      <a:pt x="25" y="52"/>
                      <a:pt x="24" y="53"/>
                    </a:cubicBezTo>
                    <a:cubicBezTo>
                      <a:pt x="25" y="53"/>
                      <a:pt x="22" y="55"/>
                      <a:pt x="22" y="55"/>
                    </a:cubicBezTo>
                    <a:cubicBezTo>
                      <a:pt x="21" y="55"/>
                      <a:pt x="20" y="55"/>
                      <a:pt x="19" y="55"/>
                    </a:cubicBezTo>
                    <a:cubicBezTo>
                      <a:pt x="18" y="55"/>
                      <a:pt x="18" y="54"/>
                      <a:pt x="17" y="54"/>
                    </a:cubicBezTo>
                    <a:cubicBezTo>
                      <a:pt x="15" y="54"/>
                      <a:pt x="14" y="55"/>
                      <a:pt x="12" y="56"/>
                    </a:cubicBezTo>
                    <a:cubicBezTo>
                      <a:pt x="10" y="57"/>
                      <a:pt x="10" y="55"/>
                      <a:pt x="8" y="55"/>
                    </a:cubicBezTo>
                    <a:cubicBezTo>
                      <a:pt x="8" y="55"/>
                      <a:pt x="7" y="53"/>
                      <a:pt x="6" y="53"/>
                    </a:cubicBezTo>
                    <a:cubicBezTo>
                      <a:pt x="6" y="52"/>
                      <a:pt x="5" y="52"/>
                      <a:pt x="5" y="51"/>
                    </a:cubicBezTo>
                    <a:cubicBezTo>
                      <a:pt x="4" y="51"/>
                      <a:pt x="3" y="51"/>
                      <a:pt x="3" y="50"/>
                    </a:cubicBezTo>
                    <a:cubicBezTo>
                      <a:pt x="3" y="50"/>
                      <a:pt x="3" y="48"/>
                      <a:pt x="2" y="48"/>
                    </a:cubicBezTo>
                    <a:cubicBezTo>
                      <a:pt x="0" y="47"/>
                      <a:pt x="2" y="46"/>
                      <a:pt x="2" y="4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49" name="Freeform 316">
                <a:extLst>
                  <a:ext uri="{FF2B5EF4-FFF2-40B4-BE49-F238E27FC236}">
                    <a16:creationId xmlns:a16="http://schemas.microsoft.com/office/drawing/2014/main" id="{D39B4F9D-77D2-4842-8E2F-21529F3BD0AD}"/>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0" name="Freeform 317">
                <a:extLst>
                  <a:ext uri="{FF2B5EF4-FFF2-40B4-BE49-F238E27FC236}">
                    <a16:creationId xmlns:a16="http://schemas.microsoft.com/office/drawing/2014/main" id="{1D06FD1A-DFF7-463E-AE55-8FBE2819DAD3}"/>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1" name="Freeform 318">
                <a:extLst>
                  <a:ext uri="{FF2B5EF4-FFF2-40B4-BE49-F238E27FC236}">
                    <a16:creationId xmlns:a16="http://schemas.microsoft.com/office/drawing/2014/main" id="{FDA9B1D2-3964-4045-90FE-51DAAB799C0A}"/>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2" name="Freeform 319">
                <a:extLst>
                  <a:ext uri="{FF2B5EF4-FFF2-40B4-BE49-F238E27FC236}">
                    <a16:creationId xmlns:a16="http://schemas.microsoft.com/office/drawing/2014/main" id="{A29D6329-68B2-4116-9233-EF72656EB11B}"/>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3" name="Freeform 320">
                <a:extLst>
                  <a:ext uri="{FF2B5EF4-FFF2-40B4-BE49-F238E27FC236}">
                    <a16:creationId xmlns:a16="http://schemas.microsoft.com/office/drawing/2014/main" id="{CEEE1BB7-5EF9-4A94-ABA1-A4C8A2A007C0}"/>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4" name="Freeform 321">
                <a:extLst>
                  <a:ext uri="{FF2B5EF4-FFF2-40B4-BE49-F238E27FC236}">
                    <a16:creationId xmlns:a16="http://schemas.microsoft.com/office/drawing/2014/main" id="{2CAAA04E-AF96-459C-9F73-1C54180A4F43}"/>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5" name="Freeform 322">
                <a:extLst>
                  <a:ext uri="{FF2B5EF4-FFF2-40B4-BE49-F238E27FC236}">
                    <a16:creationId xmlns:a16="http://schemas.microsoft.com/office/drawing/2014/main" id="{75E992C9-BCC0-4262-A109-0071B7048B55}"/>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6" name="Freeform 323">
                <a:extLst>
                  <a:ext uri="{FF2B5EF4-FFF2-40B4-BE49-F238E27FC236}">
                    <a16:creationId xmlns:a16="http://schemas.microsoft.com/office/drawing/2014/main" id="{E29AA6BB-E219-4B74-A99F-D2B0C65AA354}"/>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7" name="Freeform 324">
                <a:extLst>
                  <a:ext uri="{FF2B5EF4-FFF2-40B4-BE49-F238E27FC236}">
                    <a16:creationId xmlns:a16="http://schemas.microsoft.com/office/drawing/2014/main" id="{2C542921-E2EC-4B53-99A9-3E3091FF3080}"/>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8" name="Freeform 325">
                <a:extLst>
                  <a:ext uri="{FF2B5EF4-FFF2-40B4-BE49-F238E27FC236}">
                    <a16:creationId xmlns:a16="http://schemas.microsoft.com/office/drawing/2014/main" id="{00776EC6-95CD-4326-9F29-B7F0B5927F0F}"/>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59" name="Freeform 326">
                <a:extLst>
                  <a:ext uri="{FF2B5EF4-FFF2-40B4-BE49-F238E27FC236}">
                    <a16:creationId xmlns:a16="http://schemas.microsoft.com/office/drawing/2014/main" id="{F761DB46-A986-4123-8CB9-7DA51A784B25}"/>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0" name="Freeform 327">
                <a:extLst>
                  <a:ext uri="{FF2B5EF4-FFF2-40B4-BE49-F238E27FC236}">
                    <a16:creationId xmlns:a16="http://schemas.microsoft.com/office/drawing/2014/main" id="{0274E522-4F64-405A-9E10-4593DD74C449}"/>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1" name="Freeform 328">
                <a:extLst>
                  <a:ext uri="{FF2B5EF4-FFF2-40B4-BE49-F238E27FC236}">
                    <a16:creationId xmlns:a16="http://schemas.microsoft.com/office/drawing/2014/main" id="{12B6AAC4-0D4A-43BD-A910-4419D691695D}"/>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2" name="Freeform 329">
                <a:extLst>
                  <a:ext uri="{FF2B5EF4-FFF2-40B4-BE49-F238E27FC236}">
                    <a16:creationId xmlns:a16="http://schemas.microsoft.com/office/drawing/2014/main" id="{50547A2A-9C1F-46B8-9599-DD1206A6C137}"/>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3" name="Freeform 330">
                <a:extLst>
                  <a:ext uri="{FF2B5EF4-FFF2-40B4-BE49-F238E27FC236}">
                    <a16:creationId xmlns:a16="http://schemas.microsoft.com/office/drawing/2014/main" id="{A271262E-4EC2-40F8-B73E-64E33761B2D9}"/>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4" name="Freeform 331">
                <a:extLst>
                  <a:ext uri="{FF2B5EF4-FFF2-40B4-BE49-F238E27FC236}">
                    <a16:creationId xmlns:a16="http://schemas.microsoft.com/office/drawing/2014/main" id="{722C5078-21C3-4AA7-9AB3-ED24D46FBF9F}"/>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5" name="Freeform 332">
                <a:extLst>
                  <a:ext uri="{FF2B5EF4-FFF2-40B4-BE49-F238E27FC236}">
                    <a16:creationId xmlns:a16="http://schemas.microsoft.com/office/drawing/2014/main" id="{199675DC-B3BE-4BA1-AEC3-CCB3A32A183F}"/>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6" name="Freeform 333">
                <a:extLst>
                  <a:ext uri="{FF2B5EF4-FFF2-40B4-BE49-F238E27FC236}">
                    <a16:creationId xmlns:a16="http://schemas.microsoft.com/office/drawing/2014/main" id="{196D9EB2-5577-40CC-A0BF-4A40E31608DE}"/>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7" name="Freeform 334">
                <a:extLst>
                  <a:ext uri="{FF2B5EF4-FFF2-40B4-BE49-F238E27FC236}">
                    <a16:creationId xmlns:a16="http://schemas.microsoft.com/office/drawing/2014/main" id="{AD947E41-003C-45C0-BCCB-D2551B1352B2}"/>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8" name="Freeform 335">
                <a:extLst>
                  <a:ext uri="{FF2B5EF4-FFF2-40B4-BE49-F238E27FC236}">
                    <a16:creationId xmlns:a16="http://schemas.microsoft.com/office/drawing/2014/main" id="{D82CA53C-DAC3-4B54-9D8F-8E387407DFD8}"/>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69" name="Freeform 336">
                <a:extLst>
                  <a:ext uri="{FF2B5EF4-FFF2-40B4-BE49-F238E27FC236}">
                    <a16:creationId xmlns:a16="http://schemas.microsoft.com/office/drawing/2014/main" id="{066FA881-D368-4E69-9095-4765A49E5F95}"/>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0" name="Freeform 337">
                <a:extLst>
                  <a:ext uri="{FF2B5EF4-FFF2-40B4-BE49-F238E27FC236}">
                    <a16:creationId xmlns:a16="http://schemas.microsoft.com/office/drawing/2014/main" id="{34E19C6A-DC36-4D26-BEB7-BEAC694ACE12}"/>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1" name="Freeform 338">
                <a:extLst>
                  <a:ext uri="{FF2B5EF4-FFF2-40B4-BE49-F238E27FC236}">
                    <a16:creationId xmlns:a16="http://schemas.microsoft.com/office/drawing/2014/main" id="{69981C33-9A25-4285-81E4-7367368FF910}"/>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2" name="Freeform 339">
                <a:extLst>
                  <a:ext uri="{FF2B5EF4-FFF2-40B4-BE49-F238E27FC236}">
                    <a16:creationId xmlns:a16="http://schemas.microsoft.com/office/drawing/2014/main" id="{F328E060-ACC9-4D4A-A8FC-4FC7309D1D76}"/>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3" name="Freeform 340">
                <a:extLst>
                  <a:ext uri="{FF2B5EF4-FFF2-40B4-BE49-F238E27FC236}">
                    <a16:creationId xmlns:a16="http://schemas.microsoft.com/office/drawing/2014/main" id="{4DE77C21-86D0-4F1A-92E6-6095D377DBC9}"/>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4" name="Freeform 341">
                <a:extLst>
                  <a:ext uri="{FF2B5EF4-FFF2-40B4-BE49-F238E27FC236}">
                    <a16:creationId xmlns:a16="http://schemas.microsoft.com/office/drawing/2014/main" id="{BF1930C3-61CC-4CA9-9AC8-208559F937B0}"/>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5" name="Freeform 342">
                <a:extLst>
                  <a:ext uri="{FF2B5EF4-FFF2-40B4-BE49-F238E27FC236}">
                    <a16:creationId xmlns:a16="http://schemas.microsoft.com/office/drawing/2014/main" id="{1936FD52-1B61-49AE-912A-848C0F63D142}"/>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6" name="Freeform 343">
                <a:extLst>
                  <a:ext uri="{FF2B5EF4-FFF2-40B4-BE49-F238E27FC236}">
                    <a16:creationId xmlns:a16="http://schemas.microsoft.com/office/drawing/2014/main" id="{92828E83-B116-4C8B-AE25-C68B29C691E0}"/>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7" name="Freeform 344">
                <a:extLst>
                  <a:ext uri="{FF2B5EF4-FFF2-40B4-BE49-F238E27FC236}">
                    <a16:creationId xmlns:a16="http://schemas.microsoft.com/office/drawing/2014/main" id="{8A152900-AC8C-4E6F-8525-3A5843DE0FA4}"/>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8" name="Freeform 345">
                <a:extLst>
                  <a:ext uri="{FF2B5EF4-FFF2-40B4-BE49-F238E27FC236}">
                    <a16:creationId xmlns:a16="http://schemas.microsoft.com/office/drawing/2014/main" id="{5C2D84A7-CAAB-4311-900D-CD8CC9422144}"/>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79" name="Freeform 346">
                <a:extLst>
                  <a:ext uri="{FF2B5EF4-FFF2-40B4-BE49-F238E27FC236}">
                    <a16:creationId xmlns:a16="http://schemas.microsoft.com/office/drawing/2014/main" id="{C87F4B97-5CEE-4903-BD04-C5772AC2A593}"/>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0" name="Freeform 347">
                <a:extLst>
                  <a:ext uri="{FF2B5EF4-FFF2-40B4-BE49-F238E27FC236}">
                    <a16:creationId xmlns:a16="http://schemas.microsoft.com/office/drawing/2014/main" id="{D134C912-DC98-432B-A9B5-DFB28205A82F}"/>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1" name="Freeform 348">
                <a:extLst>
                  <a:ext uri="{FF2B5EF4-FFF2-40B4-BE49-F238E27FC236}">
                    <a16:creationId xmlns:a16="http://schemas.microsoft.com/office/drawing/2014/main" id="{4E6F7838-C1E1-4CF5-B5F8-8D430D5D1692}"/>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2" name="Freeform 349">
                <a:extLst>
                  <a:ext uri="{FF2B5EF4-FFF2-40B4-BE49-F238E27FC236}">
                    <a16:creationId xmlns:a16="http://schemas.microsoft.com/office/drawing/2014/main" id="{3FA873FA-74C5-4FEF-9262-74C2F831449F}"/>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3" name="Freeform 350">
                <a:extLst>
                  <a:ext uri="{FF2B5EF4-FFF2-40B4-BE49-F238E27FC236}">
                    <a16:creationId xmlns:a16="http://schemas.microsoft.com/office/drawing/2014/main" id="{E737DFCD-AAA5-448A-AFF7-4D45FF072C50}"/>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4" name="Freeform 351">
                <a:extLst>
                  <a:ext uri="{FF2B5EF4-FFF2-40B4-BE49-F238E27FC236}">
                    <a16:creationId xmlns:a16="http://schemas.microsoft.com/office/drawing/2014/main" id="{9D2B3061-1338-44D5-895F-77DF16EB116B}"/>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5" name="Freeform 352">
                <a:extLst>
                  <a:ext uri="{FF2B5EF4-FFF2-40B4-BE49-F238E27FC236}">
                    <a16:creationId xmlns:a16="http://schemas.microsoft.com/office/drawing/2014/main" id="{3D7A98B1-52DC-4D27-8D3B-27B42FD0AA99}"/>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6" name="Freeform 353">
                <a:extLst>
                  <a:ext uri="{FF2B5EF4-FFF2-40B4-BE49-F238E27FC236}">
                    <a16:creationId xmlns:a16="http://schemas.microsoft.com/office/drawing/2014/main" id="{C3398861-BE27-4135-BB74-ED780A3CCC0C}"/>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7" name="Freeform 354">
                <a:extLst>
                  <a:ext uri="{FF2B5EF4-FFF2-40B4-BE49-F238E27FC236}">
                    <a16:creationId xmlns:a16="http://schemas.microsoft.com/office/drawing/2014/main" id="{A933F81E-C2E7-4541-870D-B58DB5C85141}"/>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8" name="Freeform 355">
                <a:extLst>
                  <a:ext uri="{FF2B5EF4-FFF2-40B4-BE49-F238E27FC236}">
                    <a16:creationId xmlns:a16="http://schemas.microsoft.com/office/drawing/2014/main" id="{80AED065-E631-4ACC-9090-CE49B19CC641}"/>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89" name="Freeform 356">
                <a:extLst>
                  <a:ext uri="{FF2B5EF4-FFF2-40B4-BE49-F238E27FC236}">
                    <a16:creationId xmlns:a16="http://schemas.microsoft.com/office/drawing/2014/main" id="{EC84F1F5-A091-49C2-95B7-6937EB0F0845}"/>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0" name="Freeform 357">
                <a:extLst>
                  <a:ext uri="{FF2B5EF4-FFF2-40B4-BE49-F238E27FC236}">
                    <a16:creationId xmlns:a16="http://schemas.microsoft.com/office/drawing/2014/main" id="{280AFD7D-774E-402E-830A-4501BC7A0978}"/>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1" name="Freeform 358">
                <a:extLst>
                  <a:ext uri="{FF2B5EF4-FFF2-40B4-BE49-F238E27FC236}">
                    <a16:creationId xmlns:a16="http://schemas.microsoft.com/office/drawing/2014/main" id="{48FA255D-4172-42DE-9E96-F9A827C36222}"/>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2" name="Freeform 359">
                <a:extLst>
                  <a:ext uri="{FF2B5EF4-FFF2-40B4-BE49-F238E27FC236}">
                    <a16:creationId xmlns:a16="http://schemas.microsoft.com/office/drawing/2014/main" id="{0972500B-B29B-4DC3-B6C4-A24460415445}"/>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3" name="Freeform 360">
                <a:extLst>
                  <a:ext uri="{FF2B5EF4-FFF2-40B4-BE49-F238E27FC236}">
                    <a16:creationId xmlns:a16="http://schemas.microsoft.com/office/drawing/2014/main" id="{C15071AE-CBF8-416B-B0BE-333A32B8500C}"/>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4" name="Freeform 361">
                <a:extLst>
                  <a:ext uri="{FF2B5EF4-FFF2-40B4-BE49-F238E27FC236}">
                    <a16:creationId xmlns:a16="http://schemas.microsoft.com/office/drawing/2014/main" id="{9648566C-58E3-4325-AFD8-01981EC9D076}"/>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5" name="Freeform 362">
                <a:extLst>
                  <a:ext uri="{FF2B5EF4-FFF2-40B4-BE49-F238E27FC236}">
                    <a16:creationId xmlns:a16="http://schemas.microsoft.com/office/drawing/2014/main" id="{7F7BE0C7-9436-404C-8FAB-1246DE534D49}"/>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6" name="Freeform 363">
                <a:extLst>
                  <a:ext uri="{FF2B5EF4-FFF2-40B4-BE49-F238E27FC236}">
                    <a16:creationId xmlns:a16="http://schemas.microsoft.com/office/drawing/2014/main" id="{0CC180D8-DF60-4C80-914B-D061554B083F}"/>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7" name="Freeform 364">
                <a:extLst>
                  <a:ext uri="{FF2B5EF4-FFF2-40B4-BE49-F238E27FC236}">
                    <a16:creationId xmlns:a16="http://schemas.microsoft.com/office/drawing/2014/main" id="{8D730750-749A-4962-BEF1-3B0A86A80C6B}"/>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8" name="Freeform 365">
                <a:extLst>
                  <a:ext uri="{FF2B5EF4-FFF2-40B4-BE49-F238E27FC236}">
                    <a16:creationId xmlns:a16="http://schemas.microsoft.com/office/drawing/2014/main" id="{0336BD9F-5401-4A41-B012-0779F440565A}"/>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999" name="Rectangle 366">
                <a:extLst>
                  <a:ext uri="{FF2B5EF4-FFF2-40B4-BE49-F238E27FC236}">
                    <a16:creationId xmlns:a16="http://schemas.microsoft.com/office/drawing/2014/main" id="{AC4A6E81-A263-443F-A3F7-C48114C565B8}"/>
                  </a:ext>
                </a:extLst>
              </p:cNvPr>
              <p:cNvSpPr>
                <a:spLocks noChangeArrowheads="1"/>
              </p:cNvSpPr>
              <p:nvPr/>
            </p:nvSpPr>
            <p:spPr bwMode="auto">
              <a:xfrm>
                <a:off x="5385" y="26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rgbClr val="999999"/>
                    </a:solidFill>
                    <a:latin typeface="Arial" panose="020B0604020202020204" pitchFamily="34" charset="0"/>
                  </a:defRPr>
                </a:lvl1pPr>
                <a:lvl2pPr marL="742950" indent="-285750">
                  <a:defRPr sz="2200" b="1">
                    <a:solidFill>
                      <a:srgbClr val="999999"/>
                    </a:solidFill>
                    <a:latin typeface="Arial" panose="020B0604020202020204" pitchFamily="34" charset="0"/>
                  </a:defRPr>
                </a:lvl2pPr>
                <a:lvl3pPr marL="1143000" indent="-228600">
                  <a:defRPr sz="2200" b="1">
                    <a:solidFill>
                      <a:srgbClr val="999999"/>
                    </a:solidFill>
                    <a:latin typeface="Arial" panose="020B0604020202020204" pitchFamily="34" charset="0"/>
                  </a:defRPr>
                </a:lvl3pPr>
                <a:lvl4pPr marL="1600200" indent="-228600">
                  <a:defRPr sz="2200" b="1">
                    <a:solidFill>
                      <a:srgbClr val="999999"/>
                    </a:solidFill>
                    <a:latin typeface="Arial" panose="020B0604020202020204" pitchFamily="34" charset="0"/>
                  </a:defRPr>
                </a:lvl4pPr>
                <a:lvl5pPr marL="2057400" indent="-228600">
                  <a:defRPr sz="2200" b="1">
                    <a:solidFill>
                      <a:srgbClr val="999999"/>
                    </a:solidFill>
                    <a:latin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0" name="Freeform 367">
                <a:extLst>
                  <a:ext uri="{FF2B5EF4-FFF2-40B4-BE49-F238E27FC236}">
                    <a16:creationId xmlns:a16="http://schemas.microsoft.com/office/drawing/2014/main" id="{85C21DB6-3036-4FB7-B140-1F3D278145CB}"/>
                  </a:ext>
                </a:extLst>
              </p:cNvPr>
              <p:cNvSpPr>
                <a:spLocks/>
              </p:cNvSpPr>
              <p:nvPr/>
            </p:nvSpPr>
            <p:spPr bwMode="auto">
              <a:xfrm>
                <a:off x="5385" y="260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1" name="Freeform 368">
                <a:extLst>
                  <a:ext uri="{FF2B5EF4-FFF2-40B4-BE49-F238E27FC236}">
                    <a16:creationId xmlns:a16="http://schemas.microsoft.com/office/drawing/2014/main" id="{BC972F32-0A72-450A-83CF-E477B898AB0C}"/>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2" name="Freeform 369">
                <a:extLst>
                  <a:ext uri="{FF2B5EF4-FFF2-40B4-BE49-F238E27FC236}">
                    <a16:creationId xmlns:a16="http://schemas.microsoft.com/office/drawing/2014/main" id="{F8589B29-99DC-40C4-8D4D-E8D031086012}"/>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3" name="Freeform 370">
                <a:extLst>
                  <a:ext uri="{FF2B5EF4-FFF2-40B4-BE49-F238E27FC236}">
                    <a16:creationId xmlns:a16="http://schemas.microsoft.com/office/drawing/2014/main" id="{345B8B76-D185-49F8-9AD3-A703C9AF389C}"/>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4" name="Freeform 371">
                <a:extLst>
                  <a:ext uri="{FF2B5EF4-FFF2-40B4-BE49-F238E27FC236}">
                    <a16:creationId xmlns:a16="http://schemas.microsoft.com/office/drawing/2014/main" id="{B495E412-975D-4048-9BAF-ECE06EF227B9}"/>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5" name="Freeform 372">
                <a:extLst>
                  <a:ext uri="{FF2B5EF4-FFF2-40B4-BE49-F238E27FC236}">
                    <a16:creationId xmlns:a16="http://schemas.microsoft.com/office/drawing/2014/main" id="{893B69FB-6AA1-4DB7-8C85-52A824CDDF15}"/>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6" name="Freeform 373">
                <a:extLst>
                  <a:ext uri="{FF2B5EF4-FFF2-40B4-BE49-F238E27FC236}">
                    <a16:creationId xmlns:a16="http://schemas.microsoft.com/office/drawing/2014/main" id="{1D4C0C7A-9CE8-4C82-AE59-607D3DF71203}"/>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7" name="Freeform 374">
                <a:extLst>
                  <a:ext uri="{FF2B5EF4-FFF2-40B4-BE49-F238E27FC236}">
                    <a16:creationId xmlns:a16="http://schemas.microsoft.com/office/drawing/2014/main" id="{134E96E6-6A67-4D31-A83D-2075C4493F2D}"/>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8" name="Freeform 375">
                <a:extLst>
                  <a:ext uri="{FF2B5EF4-FFF2-40B4-BE49-F238E27FC236}">
                    <a16:creationId xmlns:a16="http://schemas.microsoft.com/office/drawing/2014/main" id="{8DFCB035-DC1B-4B2A-80E7-A356344EC03F}"/>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09" name="Freeform 376">
                <a:extLst>
                  <a:ext uri="{FF2B5EF4-FFF2-40B4-BE49-F238E27FC236}">
                    <a16:creationId xmlns:a16="http://schemas.microsoft.com/office/drawing/2014/main" id="{B2A21C2C-D194-44D5-867F-8E118A8ADFCD}"/>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0" name="Freeform 377">
                <a:extLst>
                  <a:ext uri="{FF2B5EF4-FFF2-40B4-BE49-F238E27FC236}">
                    <a16:creationId xmlns:a16="http://schemas.microsoft.com/office/drawing/2014/main" id="{54D6F817-601C-4C8E-A677-F429E6529368}"/>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1" name="Freeform 378">
                <a:extLst>
                  <a:ext uri="{FF2B5EF4-FFF2-40B4-BE49-F238E27FC236}">
                    <a16:creationId xmlns:a16="http://schemas.microsoft.com/office/drawing/2014/main" id="{1D741614-DEB0-4DB5-9ABE-74B950368AB2}"/>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2" name="Freeform 379">
                <a:extLst>
                  <a:ext uri="{FF2B5EF4-FFF2-40B4-BE49-F238E27FC236}">
                    <a16:creationId xmlns:a16="http://schemas.microsoft.com/office/drawing/2014/main" id="{79A110F0-1DFD-442F-BE0B-17873689E5AC}"/>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3" name="Freeform 380">
                <a:extLst>
                  <a:ext uri="{FF2B5EF4-FFF2-40B4-BE49-F238E27FC236}">
                    <a16:creationId xmlns:a16="http://schemas.microsoft.com/office/drawing/2014/main" id="{70849337-A14E-4119-8AA9-75405A376647}"/>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4" name="Freeform 381">
                <a:extLst>
                  <a:ext uri="{FF2B5EF4-FFF2-40B4-BE49-F238E27FC236}">
                    <a16:creationId xmlns:a16="http://schemas.microsoft.com/office/drawing/2014/main" id="{C45365DC-DBCD-4425-82E7-024D9B1CCFC9}"/>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5" name="Freeform 382">
                <a:extLst>
                  <a:ext uri="{FF2B5EF4-FFF2-40B4-BE49-F238E27FC236}">
                    <a16:creationId xmlns:a16="http://schemas.microsoft.com/office/drawing/2014/main" id="{E3B4FE2D-F696-44E3-A15D-BD7F30F08A46}"/>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6" name="Freeform 383">
                <a:extLst>
                  <a:ext uri="{FF2B5EF4-FFF2-40B4-BE49-F238E27FC236}">
                    <a16:creationId xmlns:a16="http://schemas.microsoft.com/office/drawing/2014/main" id="{105BEAD1-3B05-4959-BD70-7EF2EC04DDA5}"/>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7" name="Freeform 384">
                <a:extLst>
                  <a:ext uri="{FF2B5EF4-FFF2-40B4-BE49-F238E27FC236}">
                    <a16:creationId xmlns:a16="http://schemas.microsoft.com/office/drawing/2014/main" id="{0A162A2E-7134-42C2-98A4-8C12A4AA2E4E}"/>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8" name="Freeform 385">
                <a:extLst>
                  <a:ext uri="{FF2B5EF4-FFF2-40B4-BE49-F238E27FC236}">
                    <a16:creationId xmlns:a16="http://schemas.microsoft.com/office/drawing/2014/main" id="{624EDFD5-AB91-4953-8640-25D52E8BC980}"/>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19" name="Freeform 386">
                <a:extLst>
                  <a:ext uri="{FF2B5EF4-FFF2-40B4-BE49-F238E27FC236}">
                    <a16:creationId xmlns:a16="http://schemas.microsoft.com/office/drawing/2014/main" id="{2BEF0F8B-82D7-4089-88DF-039D85DD0E92}"/>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0" name="Freeform 387">
                <a:extLst>
                  <a:ext uri="{FF2B5EF4-FFF2-40B4-BE49-F238E27FC236}">
                    <a16:creationId xmlns:a16="http://schemas.microsoft.com/office/drawing/2014/main" id="{F6D6FFAA-5888-432C-A62A-A9E083DE683D}"/>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1" name="Freeform 388">
                <a:extLst>
                  <a:ext uri="{FF2B5EF4-FFF2-40B4-BE49-F238E27FC236}">
                    <a16:creationId xmlns:a16="http://schemas.microsoft.com/office/drawing/2014/main" id="{94103E4F-2596-480D-996A-DED01BB4EE56}"/>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2" name="Freeform 389">
                <a:extLst>
                  <a:ext uri="{FF2B5EF4-FFF2-40B4-BE49-F238E27FC236}">
                    <a16:creationId xmlns:a16="http://schemas.microsoft.com/office/drawing/2014/main" id="{FF68DCBD-FC35-4B4B-8F41-EDB85E7FE11F}"/>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3" name="Freeform 390">
                <a:extLst>
                  <a:ext uri="{FF2B5EF4-FFF2-40B4-BE49-F238E27FC236}">
                    <a16:creationId xmlns:a16="http://schemas.microsoft.com/office/drawing/2014/main" id="{A7A0E91D-D7BD-4C59-9391-B2DE6112AB21}"/>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4" name="Freeform 391">
                <a:extLst>
                  <a:ext uri="{FF2B5EF4-FFF2-40B4-BE49-F238E27FC236}">
                    <a16:creationId xmlns:a16="http://schemas.microsoft.com/office/drawing/2014/main" id="{0580A523-C5FE-475E-8D49-7C9A7B742B2A}"/>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5" name="Freeform 392">
                <a:extLst>
                  <a:ext uri="{FF2B5EF4-FFF2-40B4-BE49-F238E27FC236}">
                    <a16:creationId xmlns:a16="http://schemas.microsoft.com/office/drawing/2014/main" id="{9144EFEB-2B49-4230-ADF5-70F0E0926300}"/>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6" name="Freeform 393">
                <a:extLst>
                  <a:ext uri="{FF2B5EF4-FFF2-40B4-BE49-F238E27FC236}">
                    <a16:creationId xmlns:a16="http://schemas.microsoft.com/office/drawing/2014/main" id="{956236B3-984A-4802-B7D0-532E44E14F07}"/>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7" name="Freeform 394">
                <a:extLst>
                  <a:ext uri="{FF2B5EF4-FFF2-40B4-BE49-F238E27FC236}">
                    <a16:creationId xmlns:a16="http://schemas.microsoft.com/office/drawing/2014/main" id="{8D259D8D-3BB5-489D-8382-4890554E4833}"/>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8" name="Freeform 395">
                <a:extLst>
                  <a:ext uri="{FF2B5EF4-FFF2-40B4-BE49-F238E27FC236}">
                    <a16:creationId xmlns:a16="http://schemas.microsoft.com/office/drawing/2014/main" id="{A802797E-650A-495E-9E5A-2587FDB2E8D3}"/>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29" name="Freeform 396">
                <a:extLst>
                  <a:ext uri="{FF2B5EF4-FFF2-40B4-BE49-F238E27FC236}">
                    <a16:creationId xmlns:a16="http://schemas.microsoft.com/office/drawing/2014/main" id="{EA701B4C-8ED1-4606-960F-2DD0B71EEA04}"/>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0" name="Freeform 397">
                <a:extLst>
                  <a:ext uri="{FF2B5EF4-FFF2-40B4-BE49-F238E27FC236}">
                    <a16:creationId xmlns:a16="http://schemas.microsoft.com/office/drawing/2014/main" id="{3B441C12-D5AD-4304-9068-836F13245AFB}"/>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1" name="Freeform 398">
                <a:extLst>
                  <a:ext uri="{FF2B5EF4-FFF2-40B4-BE49-F238E27FC236}">
                    <a16:creationId xmlns:a16="http://schemas.microsoft.com/office/drawing/2014/main" id="{C7AD07DB-33BF-401E-B211-CDB039F58199}"/>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2" name="Freeform 399">
                <a:extLst>
                  <a:ext uri="{FF2B5EF4-FFF2-40B4-BE49-F238E27FC236}">
                    <a16:creationId xmlns:a16="http://schemas.microsoft.com/office/drawing/2014/main" id="{55F1BC68-81EA-444F-A9A6-E620DF717158}"/>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3" name="Freeform 400">
                <a:extLst>
                  <a:ext uri="{FF2B5EF4-FFF2-40B4-BE49-F238E27FC236}">
                    <a16:creationId xmlns:a16="http://schemas.microsoft.com/office/drawing/2014/main" id="{247DAC90-FFAF-477B-9E3C-046613F4420C}"/>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4" name="Freeform 401">
                <a:extLst>
                  <a:ext uri="{FF2B5EF4-FFF2-40B4-BE49-F238E27FC236}">
                    <a16:creationId xmlns:a16="http://schemas.microsoft.com/office/drawing/2014/main" id="{28A8C6C9-5C7E-45C2-B6B3-E1799C9E0953}"/>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5" name="Freeform 402">
                <a:extLst>
                  <a:ext uri="{FF2B5EF4-FFF2-40B4-BE49-F238E27FC236}">
                    <a16:creationId xmlns:a16="http://schemas.microsoft.com/office/drawing/2014/main" id="{1C58D649-ECF5-4C28-B712-2A691CF76F89}"/>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6" name="Freeform 403">
                <a:extLst>
                  <a:ext uri="{FF2B5EF4-FFF2-40B4-BE49-F238E27FC236}">
                    <a16:creationId xmlns:a16="http://schemas.microsoft.com/office/drawing/2014/main" id="{492E1B64-430D-4A80-9206-569338AABC17}"/>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7" name="Freeform 404">
                <a:extLst>
                  <a:ext uri="{FF2B5EF4-FFF2-40B4-BE49-F238E27FC236}">
                    <a16:creationId xmlns:a16="http://schemas.microsoft.com/office/drawing/2014/main" id="{CFD2BA59-911D-4914-BB1B-6102A435D71D}"/>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8" name="Freeform 405">
                <a:extLst>
                  <a:ext uri="{FF2B5EF4-FFF2-40B4-BE49-F238E27FC236}">
                    <a16:creationId xmlns:a16="http://schemas.microsoft.com/office/drawing/2014/main" id="{4257649B-3A3B-4BDF-81A0-6C4F3A06A5D4}"/>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39" name="Freeform 406">
                <a:extLst>
                  <a:ext uri="{FF2B5EF4-FFF2-40B4-BE49-F238E27FC236}">
                    <a16:creationId xmlns:a16="http://schemas.microsoft.com/office/drawing/2014/main" id="{18BD60A0-C14A-4CA8-80DA-F68F20A0D667}"/>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40" name="Freeform 407">
                <a:extLst>
                  <a:ext uri="{FF2B5EF4-FFF2-40B4-BE49-F238E27FC236}">
                    <a16:creationId xmlns:a16="http://schemas.microsoft.com/office/drawing/2014/main" id="{974DFE90-20B5-4C52-AC2E-66008906D77F}"/>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1041" name="Freeform 408">
                <a:extLst>
                  <a:ext uri="{FF2B5EF4-FFF2-40B4-BE49-F238E27FC236}">
                    <a16:creationId xmlns:a16="http://schemas.microsoft.com/office/drawing/2014/main" id="{5FDDD053-DDE2-4936-93D5-55AB71629F33}"/>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grpSp>
        <p:grpSp>
          <p:nvGrpSpPr>
            <p:cNvPr id="15" name="Group 610">
              <a:extLst>
                <a:ext uri="{FF2B5EF4-FFF2-40B4-BE49-F238E27FC236}">
                  <a16:creationId xmlns:a16="http://schemas.microsoft.com/office/drawing/2014/main" id="{9AEF5469-00E6-45E1-A74D-DDFC8A9F76EF}"/>
                </a:ext>
              </a:extLst>
            </p:cNvPr>
            <p:cNvGrpSpPr>
              <a:grpSpLocks/>
            </p:cNvGrpSpPr>
            <p:nvPr/>
          </p:nvGrpSpPr>
          <p:grpSpPr bwMode="auto">
            <a:xfrm>
              <a:off x="10544900" y="5999498"/>
              <a:ext cx="3246584" cy="1841503"/>
              <a:chOff x="3428" y="1983"/>
              <a:chExt cx="2045" cy="1160"/>
            </a:xfrm>
            <a:solidFill>
              <a:srgbClr val="E6E6E6"/>
            </a:solidFill>
          </p:grpSpPr>
          <p:sp>
            <p:nvSpPr>
              <p:cNvPr id="642" name="Freeform 410">
                <a:extLst>
                  <a:ext uri="{FF2B5EF4-FFF2-40B4-BE49-F238E27FC236}">
                    <a16:creationId xmlns:a16="http://schemas.microsoft.com/office/drawing/2014/main" id="{D9CEC6C5-548D-4724-9196-D37D4A2D48C5}"/>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43" name="Freeform 411">
                <a:extLst>
                  <a:ext uri="{FF2B5EF4-FFF2-40B4-BE49-F238E27FC236}">
                    <a16:creationId xmlns:a16="http://schemas.microsoft.com/office/drawing/2014/main" id="{6006945C-2700-4FCC-8D06-236A416DDCBD}"/>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44" name="Freeform 412">
                <a:extLst>
                  <a:ext uri="{FF2B5EF4-FFF2-40B4-BE49-F238E27FC236}">
                    <a16:creationId xmlns:a16="http://schemas.microsoft.com/office/drawing/2014/main" id="{85FF7280-1AA4-408C-A421-ECCB396A4274}"/>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45" name="Freeform 413">
                <a:extLst>
                  <a:ext uri="{FF2B5EF4-FFF2-40B4-BE49-F238E27FC236}">
                    <a16:creationId xmlns:a16="http://schemas.microsoft.com/office/drawing/2014/main" id="{B8EC39D3-F18A-454E-9455-DC5C8986C741}"/>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46" name="Freeform 414">
                <a:extLst>
                  <a:ext uri="{FF2B5EF4-FFF2-40B4-BE49-F238E27FC236}">
                    <a16:creationId xmlns:a16="http://schemas.microsoft.com/office/drawing/2014/main" id="{C10874EF-79DD-40EF-BCCE-0A9B62407CF9}"/>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47" name="Freeform 415">
                <a:extLst>
                  <a:ext uri="{FF2B5EF4-FFF2-40B4-BE49-F238E27FC236}">
                    <a16:creationId xmlns:a16="http://schemas.microsoft.com/office/drawing/2014/main" id="{4C5E8B4A-3730-4AE5-9FD3-49BC2282B3EF}"/>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48" name="Freeform 416">
                <a:extLst>
                  <a:ext uri="{FF2B5EF4-FFF2-40B4-BE49-F238E27FC236}">
                    <a16:creationId xmlns:a16="http://schemas.microsoft.com/office/drawing/2014/main" id="{A49FCDCE-62B2-414B-8BC9-7FB711221B7A}"/>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49" name="Freeform 417">
                <a:extLst>
                  <a:ext uri="{FF2B5EF4-FFF2-40B4-BE49-F238E27FC236}">
                    <a16:creationId xmlns:a16="http://schemas.microsoft.com/office/drawing/2014/main" id="{9E097B9E-4987-4695-85A1-F7AF0F74DDBA}"/>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0" name="Freeform 418">
                <a:extLst>
                  <a:ext uri="{FF2B5EF4-FFF2-40B4-BE49-F238E27FC236}">
                    <a16:creationId xmlns:a16="http://schemas.microsoft.com/office/drawing/2014/main" id="{EA46C83F-55E8-40BD-88A8-8BB3C01A3A6D}"/>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1" name="Freeform 419">
                <a:extLst>
                  <a:ext uri="{FF2B5EF4-FFF2-40B4-BE49-F238E27FC236}">
                    <a16:creationId xmlns:a16="http://schemas.microsoft.com/office/drawing/2014/main" id="{88736A52-2D59-4BEC-9983-490C2BF19F19}"/>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2" name="Freeform 420">
                <a:extLst>
                  <a:ext uri="{FF2B5EF4-FFF2-40B4-BE49-F238E27FC236}">
                    <a16:creationId xmlns:a16="http://schemas.microsoft.com/office/drawing/2014/main" id="{40B1E14A-45CA-43BE-908F-E6867F43C466}"/>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3" name="Freeform 421">
                <a:extLst>
                  <a:ext uri="{FF2B5EF4-FFF2-40B4-BE49-F238E27FC236}">
                    <a16:creationId xmlns:a16="http://schemas.microsoft.com/office/drawing/2014/main" id="{84D5DB93-76EC-49A3-8459-B4AADF4D6B23}"/>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4" name="Freeform 422">
                <a:extLst>
                  <a:ext uri="{FF2B5EF4-FFF2-40B4-BE49-F238E27FC236}">
                    <a16:creationId xmlns:a16="http://schemas.microsoft.com/office/drawing/2014/main" id="{E94C480A-99B0-4872-A04B-38B161EB7CEE}"/>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5" name="Rectangle 423">
                <a:extLst>
                  <a:ext uri="{FF2B5EF4-FFF2-40B4-BE49-F238E27FC236}">
                    <a16:creationId xmlns:a16="http://schemas.microsoft.com/office/drawing/2014/main" id="{D2DA9E86-27E1-4801-9CD0-1154E8A7FF07}"/>
                  </a:ext>
                </a:extLst>
              </p:cNvPr>
              <p:cNvSpPr>
                <a:spLocks noChangeArrowheads="1"/>
              </p:cNvSpPr>
              <p:nvPr/>
            </p:nvSpPr>
            <p:spPr bwMode="auto">
              <a:xfrm>
                <a:off x="5385" y="26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rgbClr val="999999"/>
                    </a:solidFill>
                    <a:latin typeface="Arial" panose="020B0604020202020204" pitchFamily="34" charset="0"/>
                  </a:defRPr>
                </a:lvl1pPr>
                <a:lvl2pPr marL="742950" indent="-285750">
                  <a:defRPr sz="2200" b="1">
                    <a:solidFill>
                      <a:srgbClr val="999999"/>
                    </a:solidFill>
                    <a:latin typeface="Arial" panose="020B0604020202020204" pitchFamily="34" charset="0"/>
                  </a:defRPr>
                </a:lvl2pPr>
                <a:lvl3pPr marL="1143000" indent="-228600">
                  <a:defRPr sz="2200" b="1">
                    <a:solidFill>
                      <a:srgbClr val="999999"/>
                    </a:solidFill>
                    <a:latin typeface="Arial" panose="020B0604020202020204" pitchFamily="34" charset="0"/>
                  </a:defRPr>
                </a:lvl3pPr>
                <a:lvl4pPr marL="1600200" indent="-228600">
                  <a:defRPr sz="2200" b="1">
                    <a:solidFill>
                      <a:srgbClr val="999999"/>
                    </a:solidFill>
                    <a:latin typeface="Arial" panose="020B0604020202020204" pitchFamily="34" charset="0"/>
                  </a:defRPr>
                </a:lvl4pPr>
                <a:lvl5pPr marL="2057400" indent="-228600">
                  <a:defRPr sz="2200" b="1">
                    <a:solidFill>
                      <a:srgbClr val="999999"/>
                    </a:solidFill>
                    <a:latin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6" name="Freeform 424">
                <a:extLst>
                  <a:ext uri="{FF2B5EF4-FFF2-40B4-BE49-F238E27FC236}">
                    <a16:creationId xmlns:a16="http://schemas.microsoft.com/office/drawing/2014/main" id="{6D95563E-1436-4D88-99EB-AE37426800A1}"/>
                  </a:ext>
                </a:extLst>
              </p:cNvPr>
              <p:cNvSpPr>
                <a:spLocks/>
              </p:cNvSpPr>
              <p:nvPr/>
            </p:nvSpPr>
            <p:spPr bwMode="auto">
              <a:xfrm>
                <a:off x="5385" y="260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7" name="Freeform 425">
                <a:extLst>
                  <a:ext uri="{FF2B5EF4-FFF2-40B4-BE49-F238E27FC236}">
                    <a16:creationId xmlns:a16="http://schemas.microsoft.com/office/drawing/2014/main" id="{C2A222BA-22FE-47B8-B2E8-0C4A9F237684}"/>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8" name="Freeform 426">
                <a:extLst>
                  <a:ext uri="{FF2B5EF4-FFF2-40B4-BE49-F238E27FC236}">
                    <a16:creationId xmlns:a16="http://schemas.microsoft.com/office/drawing/2014/main" id="{04FE4FB3-F0C2-4370-A141-9648575B0CBE}"/>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59" name="Freeform 427">
                <a:extLst>
                  <a:ext uri="{FF2B5EF4-FFF2-40B4-BE49-F238E27FC236}">
                    <a16:creationId xmlns:a16="http://schemas.microsoft.com/office/drawing/2014/main" id="{113FF157-C015-4384-9FBC-D2672146CEC3}"/>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0" name="Freeform 428">
                <a:extLst>
                  <a:ext uri="{FF2B5EF4-FFF2-40B4-BE49-F238E27FC236}">
                    <a16:creationId xmlns:a16="http://schemas.microsoft.com/office/drawing/2014/main" id="{A6919227-0A25-4474-B4B0-6A2B9760C0FA}"/>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1" name="Freeform 429">
                <a:extLst>
                  <a:ext uri="{FF2B5EF4-FFF2-40B4-BE49-F238E27FC236}">
                    <a16:creationId xmlns:a16="http://schemas.microsoft.com/office/drawing/2014/main" id="{4B819E8D-2080-4CFC-8899-0AB9D8E9B2F1}"/>
                  </a:ext>
                </a:extLst>
              </p:cNvPr>
              <p:cNvSpPr>
                <a:spLocks/>
              </p:cNvSpPr>
              <p:nvPr/>
            </p:nvSpPr>
            <p:spPr bwMode="auto">
              <a:xfrm>
                <a:off x="4278" y="2665"/>
                <a:ext cx="10" cy="6"/>
              </a:xfrm>
              <a:custGeom>
                <a:avLst/>
                <a:gdLst>
                  <a:gd name="T0" fmla="*/ 367 w 3"/>
                  <a:gd name="T1" fmla="*/ 486 h 2"/>
                  <a:gd name="T2" fmla="*/ 367 w 3"/>
                  <a:gd name="T3" fmla="*/ 0 h 2"/>
                  <a:gd name="T4" fmla="*/ 36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2"/>
                    </a:moveTo>
                    <a:cubicBezTo>
                      <a:pt x="3" y="2"/>
                      <a:pt x="2" y="0"/>
                      <a:pt x="1" y="0"/>
                    </a:cubicBezTo>
                    <a:cubicBezTo>
                      <a:pt x="0" y="0"/>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2" name="Freeform 430">
                <a:extLst>
                  <a:ext uri="{FF2B5EF4-FFF2-40B4-BE49-F238E27FC236}">
                    <a16:creationId xmlns:a16="http://schemas.microsoft.com/office/drawing/2014/main" id="{31BC50E9-B9BC-4DAD-A2EC-30EFBD637D78}"/>
                  </a:ext>
                </a:extLst>
              </p:cNvPr>
              <p:cNvSpPr>
                <a:spLocks/>
              </p:cNvSpPr>
              <p:nvPr/>
            </p:nvSpPr>
            <p:spPr bwMode="auto">
              <a:xfrm>
                <a:off x="4278" y="2665"/>
                <a:ext cx="10" cy="6"/>
              </a:xfrm>
              <a:custGeom>
                <a:avLst/>
                <a:gdLst>
                  <a:gd name="T0" fmla="*/ 367 w 3"/>
                  <a:gd name="T1" fmla="*/ 486 h 2"/>
                  <a:gd name="T2" fmla="*/ 367 w 3"/>
                  <a:gd name="T3" fmla="*/ 0 h 2"/>
                  <a:gd name="T4" fmla="*/ 36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2"/>
                    </a:moveTo>
                    <a:cubicBezTo>
                      <a:pt x="3" y="2"/>
                      <a:pt x="2" y="0"/>
                      <a:pt x="1" y="0"/>
                    </a:cubicBezTo>
                    <a:cubicBezTo>
                      <a:pt x="0" y="0"/>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3" name="Freeform 431">
                <a:extLst>
                  <a:ext uri="{FF2B5EF4-FFF2-40B4-BE49-F238E27FC236}">
                    <a16:creationId xmlns:a16="http://schemas.microsoft.com/office/drawing/2014/main" id="{57F9C4B6-DF19-40DD-8A11-A4EF304E64E1}"/>
                  </a:ext>
                </a:extLst>
              </p:cNvPr>
              <p:cNvSpPr>
                <a:spLocks/>
              </p:cNvSpPr>
              <p:nvPr/>
            </p:nvSpPr>
            <p:spPr bwMode="auto">
              <a:xfrm>
                <a:off x="4294" y="2674"/>
                <a:ext cx="16" cy="9"/>
              </a:xfrm>
              <a:custGeom>
                <a:avLst/>
                <a:gdLst>
                  <a:gd name="T0" fmla="*/ 1373 w 5"/>
                  <a:gd name="T1" fmla="*/ 729 h 3"/>
                  <a:gd name="T2" fmla="*/ 1043 w 5"/>
                  <a:gd name="T3" fmla="*/ 0 h 3"/>
                  <a:gd name="T4" fmla="*/ 1373 w 5"/>
                  <a:gd name="T5" fmla="*/ 729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4" y="3"/>
                    </a:moveTo>
                    <a:cubicBezTo>
                      <a:pt x="5" y="2"/>
                      <a:pt x="4" y="0"/>
                      <a:pt x="3" y="0"/>
                    </a:cubicBezTo>
                    <a:cubicBezTo>
                      <a:pt x="0" y="0"/>
                      <a:pt x="3" y="2"/>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4" name="Freeform 432">
                <a:extLst>
                  <a:ext uri="{FF2B5EF4-FFF2-40B4-BE49-F238E27FC236}">
                    <a16:creationId xmlns:a16="http://schemas.microsoft.com/office/drawing/2014/main" id="{5E12FF11-F5CB-41C9-979E-FBD8302A8E39}"/>
                  </a:ext>
                </a:extLst>
              </p:cNvPr>
              <p:cNvSpPr>
                <a:spLocks/>
              </p:cNvSpPr>
              <p:nvPr/>
            </p:nvSpPr>
            <p:spPr bwMode="auto">
              <a:xfrm>
                <a:off x="4294" y="2674"/>
                <a:ext cx="16" cy="9"/>
              </a:xfrm>
              <a:custGeom>
                <a:avLst/>
                <a:gdLst>
                  <a:gd name="T0" fmla="*/ 1373 w 5"/>
                  <a:gd name="T1" fmla="*/ 729 h 3"/>
                  <a:gd name="T2" fmla="*/ 1043 w 5"/>
                  <a:gd name="T3" fmla="*/ 0 h 3"/>
                  <a:gd name="T4" fmla="*/ 1373 w 5"/>
                  <a:gd name="T5" fmla="*/ 729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4" y="3"/>
                    </a:moveTo>
                    <a:cubicBezTo>
                      <a:pt x="5" y="2"/>
                      <a:pt x="4" y="0"/>
                      <a:pt x="3" y="0"/>
                    </a:cubicBezTo>
                    <a:cubicBezTo>
                      <a:pt x="0" y="0"/>
                      <a:pt x="3" y="2"/>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5" name="Freeform 433">
                <a:extLst>
                  <a:ext uri="{FF2B5EF4-FFF2-40B4-BE49-F238E27FC236}">
                    <a16:creationId xmlns:a16="http://schemas.microsoft.com/office/drawing/2014/main" id="{4D74F00F-D957-46F3-B179-6E0B07A3A3D1}"/>
                  </a:ext>
                </a:extLst>
              </p:cNvPr>
              <p:cNvSpPr>
                <a:spLocks/>
              </p:cNvSpPr>
              <p:nvPr/>
            </p:nvSpPr>
            <p:spPr bwMode="auto">
              <a:xfrm>
                <a:off x="4303" y="2583"/>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6" name="Freeform 434">
                <a:extLst>
                  <a:ext uri="{FF2B5EF4-FFF2-40B4-BE49-F238E27FC236}">
                    <a16:creationId xmlns:a16="http://schemas.microsoft.com/office/drawing/2014/main" id="{50CC3B61-AFE5-4BB7-A88C-EE587E6FDE34}"/>
                  </a:ext>
                </a:extLst>
              </p:cNvPr>
              <p:cNvSpPr>
                <a:spLocks/>
              </p:cNvSpPr>
              <p:nvPr/>
            </p:nvSpPr>
            <p:spPr bwMode="auto">
              <a:xfrm>
                <a:off x="4303" y="2583"/>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7" name="Freeform 435">
                <a:extLst>
                  <a:ext uri="{FF2B5EF4-FFF2-40B4-BE49-F238E27FC236}">
                    <a16:creationId xmlns:a16="http://schemas.microsoft.com/office/drawing/2014/main" id="{8596F20F-141C-430F-9088-611B62757996}"/>
                  </a:ext>
                </a:extLst>
              </p:cNvPr>
              <p:cNvSpPr>
                <a:spLocks/>
              </p:cNvSpPr>
              <p:nvPr/>
            </p:nvSpPr>
            <p:spPr bwMode="auto">
              <a:xfrm>
                <a:off x="4310" y="267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8" name="Freeform 436">
                <a:extLst>
                  <a:ext uri="{FF2B5EF4-FFF2-40B4-BE49-F238E27FC236}">
                    <a16:creationId xmlns:a16="http://schemas.microsoft.com/office/drawing/2014/main" id="{D36F9AAF-8101-4A32-8607-F9D4DDB9D061}"/>
                  </a:ext>
                </a:extLst>
              </p:cNvPr>
              <p:cNvSpPr>
                <a:spLocks/>
              </p:cNvSpPr>
              <p:nvPr/>
            </p:nvSpPr>
            <p:spPr bwMode="auto">
              <a:xfrm>
                <a:off x="4310" y="267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69" name="Freeform 437">
                <a:extLst>
                  <a:ext uri="{FF2B5EF4-FFF2-40B4-BE49-F238E27FC236}">
                    <a16:creationId xmlns:a16="http://schemas.microsoft.com/office/drawing/2014/main" id="{62F0ED0D-CFDE-4EF2-B11A-292E137E6748}"/>
                  </a:ext>
                </a:extLst>
              </p:cNvPr>
              <p:cNvSpPr>
                <a:spLocks/>
              </p:cNvSpPr>
              <p:nvPr/>
            </p:nvSpPr>
            <p:spPr bwMode="auto">
              <a:xfrm>
                <a:off x="4313" y="2633"/>
                <a:ext cx="118" cy="63"/>
              </a:xfrm>
              <a:custGeom>
                <a:avLst/>
                <a:gdLst>
                  <a:gd name="T0" fmla="*/ 1494 w 38"/>
                  <a:gd name="T1" fmla="*/ 5317 h 20"/>
                  <a:gd name="T2" fmla="*/ 2034 w 38"/>
                  <a:gd name="T3" fmla="*/ 5626 h 20"/>
                  <a:gd name="T4" fmla="*/ 3174 w 38"/>
                  <a:gd name="T5" fmla="*/ 5626 h 20"/>
                  <a:gd name="T6" fmla="*/ 3714 w 38"/>
                  <a:gd name="T7" fmla="*/ 6193 h 20"/>
                  <a:gd name="T8" fmla="*/ 5478 w 38"/>
                  <a:gd name="T9" fmla="*/ 6193 h 20"/>
                  <a:gd name="T10" fmla="*/ 6981 w 38"/>
                  <a:gd name="T11" fmla="*/ 5317 h 20"/>
                  <a:gd name="T12" fmla="*/ 8350 w 38"/>
                  <a:gd name="T13" fmla="*/ 4029 h 20"/>
                  <a:gd name="T14" fmla="*/ 10126 w 38"/>
                  <a:gd name="T15" fmla="*/ 3443 h 20"/>
                  <a:gd name="T16" fmla="*/ 10126 w 38"/>
                  <a:gd name="T17" fmla="*/ 2470 h 20"/>
                  <a:gd name="T18" fmla="*/ 10965 w 38"/>
                  <a:gd name="T19" fmla="*/ 1279 h 20"/>
                  <a:gd name="T20" fmla="*/ 10695 w 38"/>
                  <a:gd name="T21" fmla="*/ 595 h 20"/>
                  <a:gd name="T22" fmla="*/ 10695 w 38"/>
                  <a:gd name="T23" fmla="*/ 0 h 20"/>
                  <a:gd name="T24" fmla="*/ 9490 w 38"/>
                  <a:gd name="T25" fmla="*/ 277 h 20"/>
                  <a:gd name="T26" fmla="*/ 8918 w 38"/>
                  <a:gd name="T27" fmla="*/ 595 h 20"/>
                  <a:gd name="T28" fmla="*/ 8918 w 38"/>
                  <a:gd name="T29" fmla="*/ 1874 h 20"/>
                  <a:gd name="T30" fmla="*/ 7810 w 38"/>
                  <a:gd name="T31" fmla="*/ 2470 h 20"/>
                  <a:gd name="T32" fmla="*/ 7241 w 38"/>
                  <a:gd name="T33" fmla="*/ 3752 h 20"/>
                  <a:gd name="T34" fmla="*/ 6586 w 38"/>
                  <a:gd name="T35" fmla="*/ 3752 h 20"/>
                  <a:gd name="T36" fmla="*/ 5776 w 38"/>
                  <a:gd name="T37" fmla="*/ 3752 h 20"/>
                  <a:gd name="T38" fmla="*/ 4937 w 38"/>
                  <a:gd name="T39" fmla="*/ 4029 h 20"/>
                  <a:gd name="T40" fmla="*/ 5208 w 38"/>
                  <a:gd name="T41" fmla="*/ 2750 h 20"/>
                  <a:gd name="T42" fmla="*/ 4639 w 38"/>
                  <a:gd name="T43" fmla="*/ 3752 h 20"/>
                  <a:gd name="T44" fmla="*/ 2872 w 38"/>
                  <a:gd name="T45" fmla="*/ 4029 h 20"/>
                  <a:gd name="T46" fmla="*/ 2332 w 38"/>
                  <a:gd name="T47" fmla="*/ 4029 h 20"/>
                  <a:gd name="T48" fmla="*/ 1494 w 38"/>
                  <a:gd name="T49" fmla="*/ 4029 h 20"/>
                  <a:gd name="T50" fmla="*/ 568 w 38"/>
                  <a:gd name="T51" fmla="*/ 4029 h 20"/>
                  <a:gd name="T52" fmla="*/ 270 w 38"/>
                  <a:gd name="T53" fmla="*/ 4624 h 20"/>
                  <a:gd name="T54" fmla="*/ 1109 w 38"/>
                  <a:gd name="T55" fmla="*/ 4911 h 20"/>
                  <a:gd name="T56" fmla="*/ 1494 w 38"/>
                  <a:gd name="T57" fmla="*/ 5317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20"/>
                  <a:gd name="T89" fmla="*/ 38 w 38"/>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20">
                    <a:moveTo>
                      <a:pt x="5" y="17"/>
                    </a:moveTo>
                    <a:cubicBezTo>
                      <a:pt x="6" y="17"/>
                      <a:pt x="7" y="18"/>
                      <a:pt x="7" y="18"/>
                    </a:cubicBezTo>
                    <a:cubicBezTo>
                      <a:pt x="8" y="18"/>
                      <a:pt x="10" y="17"/>
                      <a:pt x="11" y="18"/>
                    </a:cubicBezTo>
                    <a:cubicBezTo>
                      <a:pt x="12" y="19"/>
                      <a:pt x="12" y="20"/>
                      <a:pt x="13" y="20"/>
                    </a:cubicBezTo>
                    <a:cubicBezTo>
                      <a:pt x="15" y="20"/>
                      <a:pt x="17" y="20"/>
                      <a:pt x="19" y="20"/>
                    </a:cubicBezTo>
                    <a:cubicBezTo>
                      <a:pt x="21" y="19"/>
                      <a:pt x="22" y="17"/>
                      <a:pt x="24" y="17"/>
                    </a:cubicBezTo>
                    <a:cubicBezTo>
                      <a:pt x="26" y="17"/>
                      <a:pt x="29" y="15"/>
                      <a:pt x="29" y="13"/>
                    </a:cubicBezTo>
                    <a:cubicBezTo>
                      <a:pt x="30" y="13"/>
                      <a:pt x="36" y="14"/>
                      <a:pt x="35" y="11"/>
                    </a:cubicBezTo>
                    <a:cubicBezTo>
                      <a:pt x="35" y="10"/>
                      <a:pt x="33" y="7"/>
                      <a:pt x="35" y="8"/>
                    </a:cubicBezTo>
                    <a:cubicBezTo>
                      <a:pt x="37" y="8"/>
                      <a:pt x="38" y="6"/>
                      <a:pt x="38" y="4"/>
                    </a:cubicBezTo>
                    <a:cubicBezTo>
                      <a:pt x="38" y="3"/>
                      <a:pt x="38" y="2"/>
                      <a:pt x="37" y="2"/>
                    </a:cubicBezTo>
                    <a:cubicBezTo>
                      <a:pt x="37" y="2"/>
                      <a:pt x="36" y="1"/>
                      <a:pt x="37" y="0"/>
                    </a:cubicBezTo>
                    <a:cubicBezTo>
                      <a:pt x="36" y="1"/>
                      <a:pt x="34" y="2"/>
                      <a:pt x="33" y="1"/>
                    </a:cubicBezTo>
                    <a:cubicBezTo>
                      <a:pt x="33" y="0"/>
                      <a:pt x="30" y="0"/>
                      <a:pt x="31" y="2"/>
                    </a:cubicBezTo>
                    <a:cubicBezTo>
                      <a:pt x="31" y="4"/>
                      <a:pt x="32" y="5"/>
                      <a:pt x="31" y="6"/>
                    </a:cubicBezTo>
                    <a:cubicBezTo>
                      <a:pt x="31" y="8"/>
                      <a:pt x="29" y="7"/>
                      <a:pt x="27" y="8"/>
                    </a:cubicBezTo>
                    <a:cubicBezTo>
                      <a:pt x="26" y="9"/>
                      <a:pt x="26" y="11"/>
                      <a:pt x="25" y="12"/>
                    </a:cubicBezTo>
                    <a:cubicBezTo>
                      <a:pt x="24" y="12"/>
                      <a:pt x="23" y="12"/>
                      <a:pt x="23" y="12"/>
                    </a:cubicBezTo>
                    <a:cubicBezTo>
                      <a:pt x="21" y="13"/>
                      <a:pt x="22" y="12"/>
                      <a:pt x="20" y="12"/>
                    </a:cubicBezTo>
                    <a:cubicBezTo>
                      <a:pt x="19" y="12"/>
                      <a:pt x="18" y="14"/>
                      <a:pt x="17" y="13"/>
                    </a:cubicBezTo>
                    <a:cubicBezTo>
                      <a:pt x="16" y="11"/>
                      <a:pt x="16" y="9"/>
                      <a:pt x="18" y="9"/>
                    </a:cubicBezTo>
                    <a:cubicBezTo>
                      <a:pt x="16" y="7"/>
                      <a:pt x="15" y="11"/>
                      <a:pt x="16" y="12"/>
                    </a:cubicBezTo>
                    <a:cubicBezTo>
                      <a:pt x="16" y="13"/>
                      <a:pt x="10" y="13"/>
                      <a:pt x="10" y="13"/>
                    </a:cubicBezTo>
                    <a:cubicBezTo>
                      <a:pt x="9" y="13"/>
                      <a:pt x="8" y="13"/>
                      <a:pt x="8" y="13"/>
                    </a:cubicBezTo>
                    <a:cubicBezTo>
                      <a:pt x="7" y="12"/>
                      <a:pt x="6" y="13"/>
                      <a:pt x="5" y="13"/>
                    </a:cubicBezTo>
                    <a:cubicBezTo>
                      <a:pt x="5" y="13"/>
                      <a:pt x="2" y="13"/>
                      <a:pt x="2" y="13"/>
                    </a:cubicBezTo>
                    <a:cubicBezTo>
                      <a:pt x="1" y="12"/>
                      <a:pt x="0" y="14"/>
                      <a:pt x="1" y="15"/>
                    </a:cubicBezTo>
                    <a:cubicBezTo>
                      <a:pt x="2" y="16"/>
                      <a:pt x="3" y="15"/>
                      <a:pt x="4" y="16"/>
                    </a:cubicBezTo>
                    <a:cubicBezTo>
                      <a:pt x="4" y="16"/>
                      <a:pt x="5" y="17"/>
                      <a:pt x="5" y="1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0" name="Freeform 438">
                <a:extLst>
                  <a:ext uri="{FF2B5EF4-FFF2-40B4-BE49-F238E27FC236}">
                    <a16:creationId xmlns:a16="http://schemas.microsoft.com/office/drawing/2014/main" id="{D7E47FB3-F8C2-48DC-9592-5AE35C0B55D4}"/>
                  </a:ext>
                </a:extLst>
              </p:cNvPr>
              <p:cNvSpPr>
                <a:spLocks/>
              </p:cNvSpPr>
              <p:nvPr/>
            </p:nvSpPr>
            <p:spPr bwMode="auto">
              <a:xfrm>
                <a:off x="4313" y="2633"/>
                <a:ext cx="118" cy="63"/>
              </a:xfrm>
              <a:custGeom>
                <a:avLst/>
                <a:gdLst>
                  <a:gd name="T0" fmla="*/ 1494 w 38"/>
                  <a:gd name="T1" fmla="*/ 5317 h 20"/>
                  <a:gd name="T2" fmla="*/ 2034 w 38"/>
                  <a:gd name="T3" fmla="*/ 5626 h 20"/>
                  <a:gd name="T4" fmla="*/ 3174 w 38"/>
                  <a:gd name="T5" fmla="*/ 5626 h 20"/>
                  <a:gd name="T6" fmla="*/ 3714 w 38"/>
                  <a:gd name="T7" fmla="*/ 6193 h 20"/>
                  <a:gd name="T8" fmla="*/ 5478 w 38"/>
                  <a:gd name="T9" fmla="*/ 6193 h 20"/>
                  <a:gd name="T10" fmla="*/ 6981 w 38"/>
                  <a:gd name="T11" fmla="*/ 5317 h 20"/>
                  <a:gd name="T12" fmla="*/ 8350 w 38"/>
                  <a:gd name="T13" fmla="*/ 4029 h 20"/>
                  <a:gd name="T14" fmla="*/ 10126 w 38"/>
                  <a:gd name="T15" fmla="*/ 3443 h 20"/>
                  <a:gd name="T16" fmla="*/ 10126 w 38"/>
                  <a:gd name="T17" fmla="*/ 2470 h 20"/>
                  <a:gd name="T18" fmla="*/ 10965 w 38"/>
                  <a:gd name="T19" fmla="*/ 1279 h 20"/>
                  <a:gd name="T20" fmla="*/ 10695 w 38"/>
                  <a:gd name="T21" fmla="*/ 595 h 20"/>
                  <a:gd name="T22" fmla="*/ 10695 w 38"/>
                  <a:gd name="T23" fmla="*/ 0 h 20"/>
                  <a:gd name="T24" fmla="*/ 9490 w 38"/>
                  <a:gd name="T25" fmla="*/ 277 h 20"/>
                  <a:gd name="T26" fmla="*/ 8918 w 38"/>
                  <a:gd name="T27" fmla="*/ 595 h 20"/>
                  <a:gd name="T28" fmla="*/ 8918 w 38"/>
                  <a:gd name="T29" fmla="*/ 1874 h 20"/>
                  <a:gd name="T30" fmla="*/ 7810 w 38"/>
                  <a:gd name="T31" fmla="*/ 2470 h 20"/>
                  <a:gd name="T32" fmla="*/ 7241 w 38"/>
                  <a:gd name="T33" fmla="*/ 3752 h 20"/>
                  <a:gd name="T34" fmla="*/ 6586 w 38"/>
                  <a:gd name="T35" fmla="*/ 3752 h 20"/>
                  <a:gd name="T36" fmla="*/ 5776 w 38"/>
                  <a:gd name="T37" fmla="*/ 3752 h 20"/>
                  <a:gd name="T38" fmla="*/ 4937 w 38"/>
                  <a:gd name="T39" fmla="*/ 4029 h 20"/>
                  <a:gd name="T40" fmla="*/ 5208 w 38"/>
                  <a:gd name="T41" fmla="*/ 2750 h 20"/>
                  <a:gd name="T42" fmla="*/ 4639 w 38"/>
                  <a:gd name="T43" fmla="*/ 3752 h 20"/>
                  <a:gd name="T44" fmla="*/ 2872 w 38"/>
                  <a:gd name="T45" fmla="*/ 4029 h 20"/>
                  <a:gd name="T46" fmla="*/ 2332 w 38"/>
                  <a:gd name="T47" fmla="*/ 4029 h 20"/>
                  <a:gd name="T48" fmla="*/ 1494 w 38"/>
                  <a:gd name="T49" fmla="*/ 4029 h 20"/>
                  <a:gd name="T50" fmla="*/ 568 w 38"/>
                  <a:gd name="T51" fmla="*/ 4029 h 20"/>
                  <a:gd name="T52" fmla="*/ 270 w 38"/>
                  <a:gd name="T53" fmla="*/ 4624 h 20"/>
                  <a:gd name="T54" fmla="*/ 1109 w 38"/>
                  <a:gd name="T55" fmla="*/ 4911 h 20"/>
                  <a:gd name="T56" fmla="*/ 1494 w 38"/>
                  <a:gd name="T57" fmla="*/ 5317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20"/>
                  <a:gd name="T89" fmla="*/ 38 w 38"/>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20">
                    <a:moveTo>
                      <a:pt x="5" y="17"/>
                    </a:moveTo>
                    <a:cubicBezTo>
                      <a:pt x="6" y="17"/>
                      <a:pt x="7" y="18"/>
                      <a:pt x="7" y="18"/>
                    </a:cubicBezTo>
                    <a:cubicBezTo>
                      <a:pt x="8" y="18"/>
                      <a:pt x="10" y="17"/>
                      <a:pt x="11" y="18"/>
                    </a:cubicBezTo>
                    <a:cubicBezTo>
                      <a:pt x="12" y="19"/>
                      <a:pt x="12" y="20"/>
                      <a:pt x="13" y="20"/>
                    </a:cubicBezTo>
                    <a:cubicBezTo>
                      <a:pt x="15" y="20"/>
                      <a:pt x="17" y="20"/>
                      <a:pt x="19" y="20"/>
                    </a:cubicBezTo>
                    <a:cubicBezTo>
                      <a:pt x="21" y="19"/>
                      <a:pt x="22" y="17"/>
                      <a:pt x="24" y="17"/>
                    </a:cubicBezTo>
                    <a:cubicBezTo>
                      <a:pt x="26" y="17"/>
                      <a:pt x="29" y="15"/>
                      <a:pt x="29" y="13"/>
                    </a:cubicBezTo>
                    <a:cubicBezTo>
                      <a:pt x="30" y="13"/>
                      <a:pt x="36" y="14"/>
                      <a:pt x="35" y="11"/>
                    </a:cubicBezTo>
                    <a:cubicBezTo>
                      <a:pt x="35" y="10"/>
                      <a:pt x="33" y="7"/>
                      <a:pt x="35" y="8"/>
                    </a:cubicBezTo>
                    <a:cubicBezTo>
                      <a:pt x="37" y="8"/>
                      <a:pt x="38" y="6"/>
                      <a:pt x="38" y="4"/>
                    </a:cubicBezTo>
                    <a:cubicBezTo>
                      <a:pt x="38" y="3"/>
                      <a:pt x="38" y="2"/>
                      <a:pt x="37" y="2"/>
                    </a:cubicBezTo>
                    <a:cubicBezTo>
                      <a:pt x="37" y="2"/>
                      <a:pt x="36" y="1"/>
                      <a:pt x="37" y="0"/>
                    </a:cubicBezTo>
                    <a:cubicBezTo>
                      <a:pt x="36" y="1"/>
                      <a:pt x="34" y="2"/>
                      <a:pt x="33" y="1"/>
                    </a:cubicBezTo>
                    <a:cubicBezTo>
                      <a:pt x="33" y="0"/>
                      <a:pt x="30" y="0"/>
                      <a:pt x="31" y="2"/>
                    </a:cubicBezTo>
                    <a:cubicBezTo>
                      <a:pt x="31" y="4"/>
                      <a:pt x="32" y="5"/>
                      <a:pt x="31" y="6"/>
                    </a:cubicBezTo>
                    <a:cubicBezTo>
                      <a:pt x="31" y="8"/>
                      <a:pt x="29" y="7"/>
                      <a:pt x="27" y="8"/>
                    </a:cubicBezTo>
                    <a:cubicBezTo>
                      <a:pt x="26" y="9"/>
                      <a:pt x="26" y="11"/>
                      <a:pt x="25" y="12"/>
                    </a:cubicBezTo>
                    <a:cubicBezTo>
                      <a:pt x="24" y="12"/>
                      <a:pt x="23" y="12"/>
                      <a:pt x="23" y="12"/>
                    </a:cubicBezTo>
                    <a:cubicBezTo>
                      <a:pt x="21" y="13"/>
                      <a:pt x="22" y="12"/>
                      <a:pt x="20" y="12"/>
                    </a:cubicBezTo>
                    <a:cubicBezTo>
                      <a:pt x="19" y="12"/>
                      <a:pt x="18" y="14"/>
                      <a:pt x="17" y="13"/>
                    </a:cubicBezTo>
                    <a:cubicBezTo>
                      <a:pt x="16" y="11"/>
                      <a:pt x="16" y="9"/>
                      <a:pt x="18" y="9"/>
                    </a:cubicBezTo>
                    <a:cubicBezTo>
                      <a:pt x="16" y="7"/>
                      <a:pt x="15" y="11"/>
                      <a:pt x="16" y="12"/>
                    </a:cubicBezTo>
                    <a:cubicBezTo>
                      <a:pt x="16" y="13"/>
                      <a:pt x="10" y="13"/>
                      <a:pt x="10" y="13"/>
                    </a:cubicBezTo>
                    <a:cubicBezTo>
                      <a:pt x="9" y="13"/>
                      <a:pt x="8" y="13"/>
                      <a:pt x="8" y="13"/>
                    </a:cubicBezTo>
                    <a:cubicBezTo>
                      <a:pt x="7" y="12"/>
                      <a:pt x="6" y="13"/>
                      <a:pt x="5" y="13"/>
                    </a:cubicBezTo>
                    <a:cubicBezTo>
                      <a:pt x="5" y="13"/>
                      <a:pt x="2" y="13"/>
                      <a:pt x="2" y="13"/>
                    </a:cubicBezTo>
                    <a:cubicBezTo>
                      <a:pt x="1" y="12"/>
                      <a:pt x="0" y="14"/>
                      <a:pt x="1" y="15"/>
                    </a:cubicBezTo>
                    <a:cubicBezTo>
                      <a:pt x="2" y="16"/>
                      <a:pt x="3" y="15"/>
                      <a:pt x="4" y="16"/>
                    </a:cubicBezTo>
                    <a:cubicBezTo>
                      <a:pt x="4" y="16"/>
                      <a:pt x="5" y="17"/>
                      <a:pt x="5" y="1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1" name="Freeform 439">
                <a:extLst>
                  <a:ext uri="{FF2B5EF4-FFF2-40B4-BE49-F238E27FC236}">
                    <a16:creationId xmlns:a16="http://schemas.microsoft.com/office/drawing/2014/main" id="{9D4FDE73-54E7-43B0-A3FF-8353DE358660}"/>
                  </a:ext>
                </a:extLst>
              </p:cNvPr>
              <p:cNvSpPr>
                <a:spLocks/>
              </p:cNvSpPr>
              <p:nvPr/>
            </p:nvSpPr>
            <p:spPr bwMode="auto">
              <a:xfrm>
                <a:off x="4347" y="264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2" name="Freeform 440">
                <a:extLst>
                  <a:ext uri="{FF2B5EF4-FFF2-40B4-BE49-F238E27FC236}">
                    <a16:creationId xmlns:a16="http://schemas.microsoft.com/office/drawing/2014/main" id="{44F58B8A-BA3E-4131-9B2D-0A7661FB63C2}"/>
                  </a:ext>
                </a:extLst>
              </p:cNvPr>
              <p:cNvSpPr>
                <a:spLocks/>
              </p:cNvSpPr>
              <p:nvPr/>
            </p:nvSpPr>
            <p:spPr bwMode="auto">
              <a:xfrm>
                <a:off x="4347" y="264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3" name="Freeform 441">
                <a:extLst>
                  <a:ext uri="{FF2B5EF4-FFF2-40B4-BE49-F238E27FC236}">
                    <a16:creationId xmlns:a16="http://schemas.microsoft.com/office/drawing/2014/main" id="{7C0CEFB0-227C-4C24-8572-1E0E146B1864}"/>
                  </a:ext>
                </a:extLst>
              </p:cNvPr>
              <p:cNvSpPr>
                <a:spLocks/>
              </p:cNvSpPr>
              <p:nvPr/>
            </p:nvSpPr>
            <p:spPr bwMode="auto">
              <a:xfrm>
                <a:off x="4353" y="2555"/>
                <a:ext cx="10" cy="6"/>
              </a:xfrm>
              <a:custGeom>
                <a:avLst/>
                <a:gdLst>
                  <a:gd name="T0" fmla="*/ 857 w 3"/>
                  <a:gd name="T1" fmla="*/ 486 h 2"/>
                  <a:gd name="T2" fmla="*/ 0 w 3"/>
                  <a:gd name="T3" fmla="*/ 243 h 2"/>
                  <a:gd name="T4" fmla="*/ 85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3" y="2"/>
                      <a:pt x="1" y="0"/>
                      <a:pt x="0" y="1"/>
                    </a:cubicBezTo>
                    <a:cubicBezTo>
                      <a:pt x="0" y="1"/>
                      <a:pt x="2" y="2"/>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4" name="Freeform 442">
                <a:extLst>
                  <a:ext uri="{FF2B5EF4-FFF2-40B4-BE49-F238E27FC236}">
                    <a16:creationId xmlns:a16="http://schemas.microsoft.com/office/drawing/2014/main" id="{CC7520C2-1FE3-44E5-9A82-3754D21C0351}"/>
                  </a:ext>
                </a:extLst>
              </p:cNvPr>
              <p:cNvSpPr>
                <a:spLocks/>
              </p:cNvSpPr>
              <p:nvPr/>
            </p:nvSpPr>
            <p:spPr bwMode="auto">
              <a:xfrm>
                <a:off x="4353" y="2555"/>
                <a:ext cx="10" cy="6"/>
              </a:xfrm>
              <a:custGeom>
                <a:avLst/>
                <a:gdLst>
                  <a:gd name="T0" fmla="*/ 857 w 3"/>
                  <a:gd name="T1" fmla="*/ 486 h 2"/>
                  <a:gd name="T2" fmla="*/ 0 w 3"/>
                  <a:gd name="T3" fmla="*/ 243 h 2"/>
                  <a:gd name="T4" fmla="*/ 85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3" y="2"/>
                      <a:pt x="1" y="0"/>
                      <a:pt x="0" y="1"/>
                    </a:cubicBezTo>
                    <a:cubicBezTo>
                      <a:pt x="0" y="1"/>
                      <a:pt x="2" y="2"/>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5" name="Freeform 443">
                <a:extLst>
                  <a:ext uri="{FF2B5EF4-FFF2-40B4-BE49-F238E27FC236}">
                    <a16:creationId xmlns:a16="http://schemas.microsoft.com/office/drawing/2014/main" id="{9161A6A2-17E7-4635-9AA2-8DFD53EF89A2}"/>
                  </a:ext>
                </a:extLst>
              </p:cNvPr>
              <p:cNvSpPr>
                <a:spLocks/>
              </p:cNvSpPr>
              <p:nvPr/>
            </p:nvSpPr>
            <p:spPr bwMode="auto">
              <a:xfrm>
                <a:off x="4353" y="2774"/>
                <a:ext cx="10" cy="13"/>
              </a:xfrm>
              <a:custGeom>
                <a:avLst/>
                <a:gdLst>
                  <a:gd name="T0" fmla="*/ 1223 w 3"/>
                  <a:gd name="T1" fmla="*/ 1446 h 4"/>
                  <a:gd name="T2" fmla="*/ 857 w 3"/>
                  <a:gd name="T3" fmla="*/ 348 h 4"/>
                  <a:gd name="T4" fmla="*/ 1223 w 3"/>
                  <a:gd name="T5" fmla="*/ 144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3" y="4"/>
                    </a:moveTo>
                    <a:cubicBezTo>
                      <a:pt x="3" y="3"/>
                      <a:pt x="3" y="0"/>
                      <a:pt x="2" y="1"/>
                    </a:cubicBezTo>
                    <a:cubicBezTo>
                      <a:pt x="0" y="2"/>
                      <a:pt x="2" y="3"/>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6" name="Freeform 444">
                <a:extLst>
                  <a:ext uri="{FF2B5EF4-FFF2-40B4-BE49-F238E27FC236}">
                    <a16:creationId xmlns:a16="http://schemas.microsoft.com/office/drawing/2014/main" id="{76AFB611-6459-4C1E-944D-ED4B109D72C7}"/>
                  </a:ext>
                </a:extLst>
              </p:cNvPr>
              <p:cNvSpPr>
                <a:spLocks/>
              </p:cNvSpPr>
              <p:nvPr/>
            </p:nvSpPr>
            <p:spPr bwMode="auto">
              <a:xfrm>
                <a:off x="4353" y="2774"/>
                <a:ext cx="10" cy="13"/>
              </a:xfrm>
              <a:custGeom>
                <a:avLst/>
                <a:gdLst>
                  <a:gd name="T0" fmla="*/ 1223 w 3"/>
                  <a:gd name="T1" fmla="*/ 1446 h 4"/>
                  <a:gd name="T2" fmla="*/ 857 w 3"/>
                  <a:gd name="T3" fmla="*/ 348 h 4"/>
                  <a:gd name="T4" fmla="*/ 1223 w 3"/>
                  <a:gd name="T5" fmla="*/ 144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3" y="4"/>
                    </a:moveTo>
                    <a:cubicBezTo>
                      <a:pt x="3" y="3"/>
                      <a:pt x="3" y="0"/>
                      <a:pt x="2" y="1"/>
                    </a:cubicBezTo>
                    <a:cubicBezTo>
                      <a:pt x="0" y="2"/>
                      <a:pt x="2" y="3"/>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7" name="Freeform 445">
                <a:extLst>
                  <a:ext uri="{FF2B5EF4-FFF2-40B4-BE49-F238E27FC236}">
                    <a16:creationId xmlns:a16="http://schemas.microsoft.com/office/drawing/2014/main" id="{07A9BD4C-DAC2-4206-A544-190254122525}"/>
                  </a:ext>
                </a:extLst>
              </p:cNvPr>
              <p:cNvSpPr>
                <a:spLocks/>
              </p:cNvSpPr>
              <p:nvPr/>
            </p:nvSpPr>
            <p:spPr bwMode="auto">
              <a:xfrm>
                <a:off x="4363" y="2780"/>
                <a:ext cx="18" cy="10"/>
              </a:xfrm>
              <a:custGeom>
                <a:avLst/>
                <a:gdLst>
                  <a:gd name="T0" fmla="*/ 972 w 6"/>
                  <a:gd name="T1" fmla="*/ 1223 h 3"/>
                  <a:gd name="T2" fmla="*/ 486 w 6"/>
                  <a:gd name="T3" fmla="*/ 0 h 3"/>
                  <a:gd name="T4" fmla="*/ 243 w 6"/>
                  <a:gd name="T5" fmla="*/ 1223 h 3"/>
                  <a:gd name="T6" fmla="*/ 972 w 6"/>
                  <a:gd name="T7" fmla="*/ 1223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4" y="3"/>
                    </a:moveTo>
                    <a:cubicBezTo>
                      <a:pt x="6" y="2"/>
                      <a:pt x="4" y="1"/>
                      <a:pt x="2" y="0"/>
                    </a:cubicBezTo>
                    <a:cubicBezTo>
                      <a:pt x="0" y="0"/>
                      <a:pt x="2" y="2"/>
                      <a:pt x="1" y="3"/>
                    </a:cubicBezTo>
                    <a:cubicBezTo>
                      <a:pt x="2" y="2"/>
                      <a:pt x="3" y="3"/>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8" name="Freeform 446">
                <a:extLst>
                  <a:ext uri="{FF2B5EF4-FFF2-40B4-BE49-F238E27FC236}">
                    <a16:creationId xmlns:a16="http://schemas.microsoft.com/office/drawing/2014/main" id="{842FF62B-E550-4BCD-A80E-22C9D3666A02}"/>
                  </a:ext>
                </a:extLst>
              </p:cNvPr>
              <p:cNvSpPr>
                <a:spLocks/>
              </p:cNvSpPr>
              <p:nvPr/>
            </p:nvSpPr>
            <p:spPr bwMode="auto">
              <a:xfrm>
                <a:off x="4363" y="2780"/>
                <a:ext cx="18" cy="10"/>
              </a:xfrm>
              <a:custGeom>
                <a:avLst/>
                <a:gdLst>
                  <a:gd name="T0" fmla="*/ 972 w 6"/>
                  <a:gd name="T1" fmla="*/ 1223 h 3"/>
                  <a:gd name="T2" fmla="*/ 486 w 6"/>
                  <a:gd name="T3" fmla="*/ 0 h 3"/>
                  <a:gd name="T4" fmla="*/ 243 w 6"/>
                  <a:gd name="T5" fmla="*/ 1223 h 3"/>
                  <a:gd name="T6" fmla="*/ 972 w 6"/>
                  <a:gd name="T7" fmla="*/ 1223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4" y="3"/>
                    </a:moveTo>
                    <a:cubicBezTo>
                      <a:pt x="6" y="2"/>
                      <a:pt x="4" y="1"/>
                      <a:pt x="2" y="0"/>
                    </a:cubicBezTo>
                    <a:cubicBezTo>
                      <a:pt x="0" y="0"/>
                      <a:pt x="2" y="2"/>
                      <a:pt x="1" y="3"/>
                    </a:cubicBezTo>
                    <a:cubicBezTo>
                      <a:pt x="2" y="2"/>
                      <a:pt x="3" y="3"/>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79" name="Freeform 447">
                <a:extLst>
                  <a:ext uri="{FF2B5EF4-FFF2-40B4-BE49-F238E27FC236}">
                    <a16:creationId xmlns:a16="http://schemas.microsoft.com/office/drawing/2014/main" id="{E951A007-D5A0-440C-98DB-80A8BF9DEF5B}"/>
                  </a:ext>
                </a:extLst>
              </p:cNvPr>
              <p:cNvSpPr>
                <a:spLocks/>
              </p:cNvSpPr>
              <p:nvPr/>
            </p:nvSpPr>
            <p:spPr bwMode="auto">
              <a:xfrm>
                <a:off x="4366" y="2583"/>
                <a:ext cx="15" cy="10"/>
              </a:xfrm>
              <a:custGeom>
                <a:avLst/>
                <a:gdLst>
                  <a:gd name="T0" fmla="*/ 0 w 5"/>
                  <a:gd name="T1" fmla="*/ 857 h 3"/>
                  <a:gd name="T2" fmla="*/ 729 w 5"/>
                  <a:gd name="T3" fmla="*/ 1223 h 3"/>
                  <a:gd name="T4" fmla="*/ 972 w 5"/>
                  <a:gd name="T5" fmla="*/ 367 h 3"/>
                  <a:gd name="T6" fmla="*/ 0 w 5"/>
                  <a:gd name="T7" fmla="*/ 857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2"/>
                    </a:moveTo>
                    <a:cubicBezTo>
                      <a:pt x="1" y="2"/>
                      <a:pt x="2" y="3"/>
                      <a:pt x="3" y="3"/>
                    </a:cubicBezTo>
                    <a:cubicBezTo>
                      <a:pt x="4" y="3"/>
                      <a:pt x="5" y="3"/>
                      <a:pt x="4" y="1"/>
                    </a:cubicBezTo>
                    <a:cubicBezTo>
                      <a:pt x="4" y="0"/>
                      <a:pt x="1"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0" name="Freeform 448">
                <a:extLst>
                  <a:ext uri="{FF2B5EF4-FFF2-40B4-BE49-F238E27FC236}">
                    <a16:creationId xmlns:a16="http://schemas.microsoft.com/office/drawing/2014/main" id="{18745CB6-287D-47B7-BAD4-DA956495FAB3}"/>
                  </a:ext>
                </a:extLst>
              </p:cNvPr>
              <p:cNvSpPr>
                <a:spLocks/>
              </p:cNvSpPr>
              <p:nvPr/>
            </p:nvSpPr>
            <p:spPr bwMode="auto">
              <a:xfrm>
                <a:off x="4366" y="2583"/>
                <a:ext cx="15" cy="10"/>
              </a:xfrm>
              <a:custGeom>
                <a:avLst/>
                <a:gdLst>
                  <a:gd name="T0" fmla="*/ 0 w 5"/>
                  <a:gd name="T1" fmla="*/ 857 h 3"/>
                  <a:gd name="T2" fmla="*/ 729 w 5"/>
                  <a:gd name="T3" fmla="*/ 1223 h 3"/>
                  <a:gd name="T4" fmla="*/ 972 w 5"/>
                  <a:gd name="T5" fmla="*/ 367 h 3"/>
                  <a:gd name="T6" fmla="*/ 0 w 5"/>
                  <a:gd name="T7" fmla="*/ 857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2"/>
                    </a:moveTo>
                    <a:cubicBezTo>
                      <a:pt x="1" y="2"/>
                      <a:pt x="2" y="3"/>
                      <a:pt x="3" y="3"/>
                    </a:cubicBezTo>
                    <a:cubicBezTo>
                      <a:pt x="4" y="3"/>
                      <a:pt x="5" y="3"/>
                      <a:pt x="4" y="1"/>
                    </a:cubicBezTo>
                    <a:cubicBezTo>
                      <a:pt x="4" y="0"/>
                      <a:pt x="1"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1" name="Freeform 449">
                <a:extLst>
                  <a:ext uri="{FF2B5EF4-FFF2-40B4-BE49-F238E27FC236}">
                    <a16:creationId xmlns:a16="http://schemas.microsoft.com/office/drawing/2014/main" id="{A0E43452-2789-40AB-BA45-B7479A6A169A}"/>
                  </a:ext>
                </a:extLst>
              </p:cNvPr>
              <p:cNvSpPr>
                <a:spLocks/>
              </p:cNvSpPr>
              <p:nvPr/>
            </p:nvSpPr>
            <p:spPr bwMode="auto">
              <a:xfrm>
                <a:off x="4366" y="2812"/>
                <a:ext cx="12" cy="6"/>
              </a:xfrm>
              <a:custGeom>
                <a:avLst/>
                <a:gdLst>
                  <a:gd name="T0" fmla="*/ 729 w 4"/>
                  <a:gd name="T1" fmla="*/ 486 h 2"/>
                  <a:gd name="T2" fmla="*/ 729 w 4"/>
                  <a:gd name="T3" fmla="*/ 486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3" y="2"/>
                    </a:moveTo>
                    <a:cubicBezTo>
                      <a:pt x="4" y="0"/>
                      <a:pt x="0" y="2"/>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2" name="Freeform 450">
                <a:extLst>
                  <a:ext uri="{FF2B5EF4-FFF2-40B4-BE49-F238E27FC236}">
                    <a16:creationId xmlns:a16="http://schemas.microsoft.com/office/drawing/2014/main" id="{B15F77ED-BAB3-4C14-BB70-838914B9808C}"/>
                  </a:ext>
                </a:extLst>
              </p:cNvPr>
              <p:cNvSpPr>
                <a:spLocks/>
              </p:cNvSpPr>
              <p:nvPr/>
            </p:nvSpPr>
            <p:spPr bwMode="auto">
              <a:xfrm>
                <a:off x="4366" y="2812"/>
                <a:ext cx="12" cy="6"/>
              </a:xfrm>
              <a:custGeom>
                <a:avLst/>
                <a:gdLst>
                  <a:gd name="T0" fmla="*/ 729 w 4"/>
                  <a:gd name="T1" fmla="*/ 486 h 2"/>
                  <a:gd name="T2" fmla="*/ 729 w 4"/>
                  <a:gd name="T3" fmla="*/ 486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3" y="2"/>
                    </a:moveTo>
                    <a:cubicBezTo>
                      <a:pt x="4" y="0"/>
                      <a:pt x="0" y="2"/>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3" name="Freeform 451">
                <a:extLst>
                  <a:ext uri="{FF2B5EF4-FFF2-40B4-BE49-F238E27FC236}">
                    <a16:creationId xmlns:a16="http://schemas.microsoft.com/office/drawing/2014/main" id="{4F6ADE07-A6E4-42EE-8F3F-EB28BBE62245}"/>
                  </a:ext>
                </a:extLst>
              </p:cNvPr>
              <p:cNvSpPr>
                <a:spLocks/>
              </p:cNvSpPr>
              <p:nvPr/>
            </p:nvSpPr>
            <p:spPr bwMode="auto">
              <a:xfrm>
                <a:off x="4372" y="2793"/>
                <a:ext cx="16" cy="12"/>
              </a:xfrm>
              <a:custGeom>
                <a:avLst/>
                <a:gdLst>
                  <a:gd name="T0" fmla="*/ 326 w 5"/>
                  <a:gd name="T1" fmla="*/ 486 h 4"/>
                  <a:gd name="T2" fmla="*/ 624 w 5"/>
                  <a:gd name="T3" fmla="*/ 486 h 4"/>
                  <a:gd name="T4" fmla="*/ 1043 w 5"/>
                  <a:gd name="T5" fmla="*/ 729 h 4"/>
                  <a:gd name="T6" fmla="*/ 1373 w 5"/>
                  <a:gd name="T7" fmla="*/ 243 h 4"/>
                  <a:gd name="T8" fmla="*/ 1373 w 5"/>
                  <a:gd name="T9" fmla="*/ 486 h 4"/>
                  <a:gd name="T10" fmla="*/ 0 w 5"/>
                  <a:gd name="T11" fmla="*/ 0 h 4"/>
                  <a:gd name="T12" fmla="*/ 326 w 5"/>
                  <a:gd name="T13" fmla="*/ 486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1" y="2"/>
                    </a:moveTo>
                    <a:cubicBezTo>
                      <a:pt x="2" y="2"/>
                      <a:pt x="2" y="2"/>
                      <a:pt x="2" y="2"/>
                    </a:cubicBezTo>
                    <a:cubicBezTo>
                      <a:pt x="1" y="3"/>
                      <a:pt x="3" y="3"/>
                      <a:pt x="3" y="3"/>
                    </a:cubicBezTo>
                    <a:cubicBezTo>
                      <a:pt x="5" y="4"/>
                      <a:pt x="5" y="2"/>
                      <a:pt x="4" y="1"/>
                    </a:cubicBezTo>
                    <a:cubicBezTo>
                      <a:pt x="4" y="2"/>
                      <a:pt x="4" y="2"/>
                      <a:pt x="4" y="2"/>
                    </a:cubicBezTo>
                    <a:cubicBezTo>
                      <a:pt x="2" y="2"/>
                      <a:pt x="2" y="0"/>
                      <a:pt x="0" y="0"/>
                    </a:cubicBezTo>
                    <a:cubicBezTo>
                      <a:pt x="1" y="0"/>
                      <a:pt x="1"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4" name="Freeform 452">
                <a:extLst>
                  <a:ext uri="{FF2B5EF4-FFF2-40B4-BE49-F238E27FC236}">
                    <a16:creationId xmlns:a16="http://schemas.microsoft.com/office/drawing/2014/main" id="{7AC305ED-CEB8-42DF-8C5A-AEDCAD06652F}"/>
                  </a:ext>
                </a:extLst>
              </p:cNvPr>
              <p:cNvSpPr>
                <a:spLocks/>
              </p:cNvSpPr>
              <p:nvPr/>
            </p:nvSpPr>
            <p:spPr bwMode="auto">
              <a:xfrm>
                <a:off x="4372" y="2793"/>
                <a:ext cx="16" cy="12"/>
              </a:xfrm>
              <a:custGeom>
                <a:avLst/>
                <a:gdLst>
                  <a:gd name="T0" fmla="*/ 326 w 5"/>
                  <a:gd name="T1" fmla="*/ 486 h 4"/>
                  <a:gd name="T2" fmla="*/ 624 w 5"/>
                  <a:gd name="T3" fmla="*/ 486 h 4"/>
                  <a:gd name="T4" fmla="*/ 1043 w 5"/>
                  <a:gd name="T5" fmla="*/ 729 h 4"/>
                  <a:gd name="T6" fmla="*/ 1373 w 5"/>
                  <a:gd name="T7" fmla="*/ 243 h 4"/>
                  <a:gd name="T8" fmla="*/ 1373 w 5"/>
                  <a:gd name="T9" fmla="*/ 486 h 4"/>
                  <a:gd name="T10" fmla="*/ 0 w 5"/>
                  <a:gd name="T11" fmla="*/ 0 h 4"/>
                  <a:gd name="T12" fmla="*/ 326 w 5"/>
                  <a:gd name="T13" fmla="*/ 486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1" y="2"/>
                    </a:moveTo>
                    <a:cubicBezTo>
                      <a:pt x="2" y="2"/>
                      <a:pt x="2" y="2"/>
                      <a:pt x="2" y="2"/>
                    </a:cubicBezTo>
                    <a:cubicBezTo>
                      <a:pt x="1" y="3"/>
                      <a:pt x="3" y="3"/>
                      <a:pt x="3" y="3"/>
                    </a:cubicBezTo>
                    <a:cubicBezTo>
                      <a:pt x="5" y="4"/>
                      <a:pt x="5" y="2"/>
                      <a:pt x="4" y="1"/>
                    </a:cubicBezTo>
                    <a:cubicBezTo>
                      <a:pt x="4" y="2"/>
                      <a:pt x="4" y="2"/>
                      <a:pt x="4" y="2"/>
                    </a:cubicBezTo>
                    <a:cubicBezTo>
                      <a:pt x="2" y="2"/>
                      <a:pt x="2" y="0"/>
                      <a:pt x="0" y="0"/>
                    </a:cubicBezTo>
                    <a:cubicBezTo>
                      <a:pt x="1" y="0"/>
                      <a:pt x="1"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5" name="Freeform 453">
                <a:extLst>
                  <a:ext uri="{FF2B5EF4-FFF2-40B4-BE49-F238E27FC236}">
                    <a16:creationId xmlns:a16="http://schemas.microsoft.com/office/drawing/2014/main" id="{908929D1-3A2E-443E-982F-BA23BEDDDC00}"/>
                  </a:ext>
                </a:extLst>
              </p:cNvPr>
              <p:cNvSpPr>
                <a:spLocks/>
              </p:cNvSpPr>
              <p:nvPr/>
            </p:nvSpPr>
            <p:spPr bwMode="auto">
              <a:xfrm>
                <a:off x="4375" y="2815"/>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6" name="Freeform 454">
                <a:extLst>
                  <a:ext uri="{FF2B5EF4-FFF2-40B4-BE49-F238E27FC236}">
                    <a16:creationId xmlns:a16="http://schemas.microsoft.com/office/drawing/2014/main" id="{84D38A08-D5B0-41F5-A941-6AEF5610FFA4}"/>
                  </a:ext>
                </a:extLst>
              </p:cNvPr>
              <p:cNvSpPr>
                <a:spLocks/>
              </p:cNvSpPr>
              <p:nvPr/>
            </p:nvSpPr>
            <p:spPr bwMode="auto">
              <a:xfrm>
                <a:off x="4375" y="2815"/>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7" name="Freeform 455">
                <a:extLst>
                  <a:ext uri="{FF2B5EF4-FFF2-40B4-BE49-F238E27FC236}">
                    <a16:creationId xmlns:a16="http://schemas.microsoft.com/office/drawing/2014/main" id="{C33B4AC9-E9F4-48F8-ABC3-9D14D47EE2A7}"/>
                  </a:ext>
                </a:extLst>
              </p:cNvPr>
              <p:cNvSpPr>
                <a:spLocks/>
              </p:cNvSpPr>
              <p:nvPr/>
            </p:nvSpPr>
            <p:spPr bwMode="auto">
              <a:xfrm>
                <a:off x="4381" y="2755"/>
                <a:ext cx="7" cy="10"/>
              </a:xfrm>
              <a:custGeom>
                <a:avLst/>
                <a:gdLst>
                  <a:gd name="T0" fmla="*/ 1029 w 2"/>
                  <a:gd name="T1" fmla="*/ 1223 h 3"/>
                  <a:gd name="T2" fmla="*/ 1029 w 2"/>
                  <a:gd name="T3" fmla="*/ 0 h 3"/>
                  <a:gd name="T4" fmla="*/ 1029 w 2"/>
                  <a:gd name="T5" fmla="*/ 367 h 3"/>
                  <a:gd name="T6" fmla="*/ 1029 w 2"/>
                  <a:gd name="T7" fmla="*/ 122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cubicBezTo>
                      <a:pt x="1" y="3"/>
                      <a:pt x="1" y="1"/>
                      <a:pt x="2" y="0"/>
                    </a:cubicBezTo>
                    <a:cubicBezTo>
                      <a:pt x="1" y="0"/>
                      <a:pt x="0" y="1"/>
                      <a:pt x="2" y="1"/>
                    </a:cubicBezTo>
                    <a:cubicBezTo>
                      <a:pt x="1" y="2"/>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8" name="Freeform 456">
                <a:extLst>
                  <a:ext uri="{FF2B5EF4-FFF2-40B4-BE49-F238E27FC236}">
                    <a16:creationId xmlns:a16="http://schemas.microsoft.com/office/drawing/2014/main" id="{06F19A45-3159-41A7-B878-7C2A890C5AFD}"/>
                  </a:ext>
                </a:extLst>
              </p:cNvPr>
              <p:cNvSpPr>
                <a:spLocks/>
              </p:cNvSpPr>
              <p:nvPr/>
            </p:nvSpPr>
            <p:spPr bwMode="auto">
              <a:xfrm>
                <a:off x="4381" y="2755"/>
                <a:ext cx="7" cy="10"/>
              </a:xfrm>
              <a:custGeom>
                <a:avLst/>
                <a:gdLst>
                  <a:gd name="T0" fmla="*/ 1029 w 2"/>
                  <a:gd name="T1" fmla="*/ 1223 h 3"/>
                  <a:gd name="T2" fmla="*/ 1029 w 2"/>
                  <a:gd name="T3" fmla="*/ 0 h 3"/>
                  <a:gd name="T4" fmla="*/ 1029 w 2"/>
                  <a:gd name="T5" fmla="*/ 367 h 3"/>
                  <a:gd name="T6" fmla="*/ 1029 w 2"/>
                  <a:gd name="T7" fmla="*/ 122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cubicBezTo>
                      <a:pt x="1" y="3"/>
                      <a:pt x="1" y="1"/>
                      <a:pt x="2" y="0"/>
                    </a:cubicBezTo>
                    <a:cubicBezTo>
                      <a:pt x="1" y="0"/>
                      <a:pt x="0" y="1"/>
                      <a:pt x="2" y="1"/>
                    </a:cubicBezTo>
                    <a:cubicBezTo>
                      <a:pt x="1" y="2"/>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89" name="Freeform 457">
                <a:extLst>
                  <a:ext uri="{FF2B5EF4-FFF2-40B4-BE49-F238E27FC236}">
                    <a16:creationId xmlns:a16="http://schemas.microsoft.com/office/drawing/2014/main" id="{D5C9FA46-7893-4347-A7E5-AD1C00D9446D}"/>
                  </a:ext>
                </a:extLst>
              </p:cNvPr>
              <p:cNvSpPr>
                <a:spLocks/>
              </p:cNvSpPr>
              <p:nvPr/>
            </p:nvSpPr>
            <p:spPr bwMode="auto">
              <a:xfrm>
                <a:off x="4388" y="2599"/>
                <a:ext cx="6" cy="3"/>
              </a:xfrm>
              <a:custGeom>
                <a:avLst/>
                <a:gdLst>
                  <a:gd name="T0" fmla="*/ 0 w 2"/>
                  <a:gd name="T1" fmla="*/ 243 h 1"/>
                  <a:gd name="T2" fmla="*/ 486 w 2"/>
                  <a:gd name="T3" fmla="*/ 0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0"/>
                    </a:cubicBezTo>
                    <a:cubicBezTo>
                      <a:pt x="1" y="0"/>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0" name="Freeform 458">
                <a:extLst>
                  <a:ext uri="{FF2B5EF4-FFF2-40B4-BE49-F238E27FC236}">
                    <a16:creationId xmlns:a16="http://schemas.microsoft.com/office/drawing/2014/main" id="{F9E7D095-B74C-4B4B-8E40-381C4CBD0D6E}"/>
                  </a:ext>
                </a:extLst>
              </p:cNvPr>
              <p:cNvSpPr>
                <a:spLocks/>
              </p:cNvSpPr>
              <p:nvPr/>
            </p:nvSpPr>
            <p:spPr bwMode="auto">
              <a:xfrm>
                <a:off x="4388" y="2599"/>
                <a:ext cx="6" cy="3"/>
              </a:xfrm>
              <a:custGeom>
                <a:avLst/>
                <a:gdLst>
                  <a:gd name="T0" fmla="*/ 0 w 2"/>
                  <a:gd name="T1" fmla="*/ 243 h 1"/>
                  <a:gd name="T2" fmla="*/ 486 w 2"/>
                  <a:gd name="T3" fmla="*/ 0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0"/>
                    </a:cubicBezTo>
                    <a:cubicBezTo>
                      <a:pt x="1" y="0"/>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1" name="Freeform 459">
                <a:extLst>
                  <a:ext uri="{FF2B5EF4-FFF2-40B4-BE49-F238E27FC236}">
                    <a16:creationId xmlns:a16="http://schemas.microsoft.com/office/drawing/2014/main" id="{ED902351-1BEA-4E74-BF8D-53237A1D70A3}"/>
                  </a:ext>
                </a:extLst>
              </p:cNvPr>
              <p:cNvSpPr>
                <a:spLocks/>
              </p:cNvSpPr>
              <p:nvPr/>
            </p:nvSpPr>
            <p:spPr bwMode="auto">
              <a:xfrm>
                <a:off x="4391" y="2593"/>
                <a:ext cx="62" cy="62"/>
              </a:xfrm>
              <a:custGeom>
                <a:avLst/>
                <a:gdLst>
                  <a:gd name="T0" fmla="*/ 4622 w 20"/>
                  <a:gd name="T1" fmla="*/ 3134 h 20"/>
                  <a:gd name="T2" fmla="*/ 3689 w 20"/>
                  <a:gd name="T3" fmla="*/ 2297 h 20"/>
                  <a:gd name="T4" fmla="*/ 2595 w 20"/>
                  <a:gd name="T5" fmla="*/ 1491 h 20"/>
                  <a:gd name="T6" fmla="*/ 1107 w 20"/>
                  <a:gd name="T7" fmla="*/ 567 h 20"/>
                  <a:gd name="T8" fmla="*/ 837 w 20"/>
                  <a:gd name="T9" fmla="*/ 270 h 20"/>
                  <a:gd name="T10" fmla="*/ 0 w 20"/>
                  <a:gd name="T11" fmla="*/ 0 h 20"/>
                  <a:gd name="T12" fmla="*/ 0 w 20"/>
                  <a:gd name="T13" fmla="*/ 0 h 20"/>
                  <a:gd name="T14" fmla="*/ 567 w 20"/>
                  <a:gd name="T15" fmla="*/ 567 h 20"/>
                  <a:gd name="T16" fmla="*/ 1758 w 20"/>
                  <a:gd name="T17" fmla="*/ 1107 h 20"/>
                  <a:gd name="T18" fmla="*/ 2595 w 20"/>
                  <a:gd name="T19" fmla="*/ 2027 h 20"/>
                  <a:gd name="T20" fmla="*/ 3432 w 20"/>
                  <a:gd name="T21" fmla="*/ 2297 h 20"/>
                  <a:gd name="T22" fmla="*/ 4622 w 20"/>
                  <a:gd name="T23" fmla="*/ 3689 h 20"/>
                  <a:gd name="T24" fmla="*/ 4622 w 20"/>
                  <a:gd name="T25" fmla="*/ 4622 h 20"/>
                  <a:gd name="T26" fmla="*/ 4883 w 20"/>
                  <a:gd name="T27" fmla="*/ 5720 h 20"/>
                  <a:gd name="T28" fmla="*/ 5720 w 20"/>
                  <a:gd name="T29" fmla="*/ 3959 h 20"/>
                  <a:gd name="T30" fmla="*/ 5180 w 20"/>
                  <a:gd name="T31" fmla="*/ 3432 h 20"/>
                  <a:gd name="T32" fmla="*/ 4622 w 20"/>
                  <a:gd name="T33" fmla="*/ 3134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0"/>
                  <a:gd name="T53" fmla="*/ 20 w 20"/>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0">
                    <a:moveTo>
                      <a:pt x="16" y="11"/>
                    </a:moveTo>
                    <a:cubicBezTo>
                      <a:pt x="15" y="10"/>
                      <a:pt x="14" y="9"/>
                      <a:pt x="13" y="8"/>
                    </a:cubicBezTo>
                    <a:cubicBezTo>
                      <a:pt x="12" y="7"/>
                      <a:pt x="10" y="5"/>
                      <a:pt x="9" y="5"/>
                    </a:cubicBezTo>
                    <a:cubicBezTo>
                      <a:pt x="7" y="4"/>
                      <a:pt x="6" y="2"/>
                      <a:pt x="4" y="2"/>
                    </a:cubicBezTo>
                    <a:cubicBezTo>
                      <a:pt x="4" y="2"/>
                      <a:pt x="3" y="2"/>
                      <a:pt x="3" y="1"/>
                    </a:cubicBezTo>
                    <a:cubicBezTo>
                      <a:pt x="3" y="1"/>
                      <a:pt x="1" y="0"/>
                      <a:pt x="0" y="0"/>
                    </a:cubicBezTo>
                    <a:cubicBezTo>
                      <a:pt x="1" y="0"/>
                      <a:pt x="0" y="0"/>
                      <a:pt x="0" y="0"/>
                    </a:cubicBezTo>
                    <a:cubicBezTo>
                      <a:pt x="0" y="1"/>
                      <a:pt x="2" y="1"/>
                      <a:pt x="2" y="2"/>
                    </a:cubicBezTo>
                    <a:cubicBezTo>
                      <a:pt x="3" y="3"/>
                      <a:pt x="4" y="3"/>
                      <a:pt x="6" y="4"/>
                    </a:cubicBezTo>
                    <a:cubicBezTo>
                      <a:pt x="7" y="5"/>
                      <a:pt x="8" y="6"/>
                      <a:pt x="9" y="7"/>
                    </a:cubicBezTo>
                    <a:cubicBezTo>
                      <a:pt x="10" y="7"/>
                      <a:pt x="11" y="7"/>
                      <a:pt x="12" y="8"/>
                    </a:cubicBezTo>
                    <a:cubicBezTo>
                      <a:pt x="14" y="9"/>
                      <a:pt x="15" y="11"/>
                      <a:pt x="16" y="13"/>
                    </a:cubicBezTo>
                    <a:cubicBezTo>
                      <a:pt x="16" y="14"/>
                      <a:pt x="16" y="15"/>
                      <a:pt x="16" y="16"/>
                    </a:cubicBezTo>
                    <a:cubicBezTo>
                      <a:pt x="16" y="18"/>
                      <a:pt x="17" y="18"/>
                      <a:pt x="17" y="20"/>
                    </a:cubicBezTo>
                    <a:cubicBezTo>
                      <a:pt x="18" y="19"/>
                      <a:pt x="20" y="15"/>
                      <a:pt x="20" y="14"/>
                    </a:cubicBezTo>
                    <a:cubicBezTo>
                      <a:pt x="19" y="13"/>
                      <a:pt x="18" y="13"/>
                      <a:pt x="18" y="12"/>
                    </a:cubicBezTo>
                    <a:cubicBezTo>
                      <a:pt x="17" y="11"/>
                      <a:pt x="17" y="11"/>
                      <a:pt x="16" y="1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2" name="Freeform 460">
                <a:extLst>
                  <a:ext uri="{FF2B5EF4-FFF2-40B4-BE49-F238E27FC236}">
                    <a16:creationId xmlns:a16="http://schemas.microsoft.com/office/drawing/2014/main" id="{F0F28AAC-A63A-4B5F-B8AC-D87DF0F56C65}"/>
                  </a:ext>
                </a:extLst>
              </p:cNvPr>
              <p:cNvSpPr>
                <a:spLocks/>
              </p:cNvSpPr>
              <p:nvPr/>
            </p:nvSpPr>
            <p:spPr bwMode="auto">
              <a:xfrm>
                <a:off x="4391" y="2593"/>
                <a:ext cx="62" cy="62"/>
              </a:xfrm>
              <a:custGeom>
                <a:avLst/>
                <a:gdLst>
                  <a:gd name="T0" fmla="*/ 4622 w 20"/>
                  <a:gd name="T1" fmla="*/ 3134 h 20"/>
                  <a:gd name="T2" fmla="*/ 3689 w 20"/>
                  <a:gd name="T3" fmla="*/ 2297 h 20"/>
                  <a:gd name="T4" fmla="*/ 2595 w 20"/>
                  <a:gd name="T5" fmla="*/ 1491 h 20"/>
                  <a:gd name="T6" fmla="*/ 1107 w 20"/>
                  <a:gd name="T7" fmla="*/ 567 h 20"/>
                  <a:gd name="T8" fmla="*/ 837 w 20"/>
                  <a:gd name="T9" fmla="*/ 270 h 20"/>
                  <a:gd name="T10" fmla="*/ 0 w 20"/>
                  <a:gd name="T11" fmla="*/ 0 h 20"/>
                  <a:gd name="T12" fmla="*/ 0 w 20"/>
                  <a:gd name="T13" fmla="*/ 0 h 20"/>
                  <a:gd name="T14" fmla="*/ 567 w 20"/>
                  <a:gd name="T15" fmla="*/ 567 h 20"/>
                  <a:gd name="T16" fmla="*/ 1758 w 20"/>
                  <a:gd name="T17" fmla="*/ 1107 h 20"/>
                  <a:gd name="T18" fmla="*/ 2595 w 20"/>
                  <a:gd name="T19" fmla="*/ 2027 h 20"/>
                  <a:gd name="T20" fmla="*/ 3432 w 20"/>
                  <a:gd name="T21" fmla="*/ 2297 h 20"/>
                  <a:gd name="T22" fmla="*/ 4622 w 20"/>
                  <a:gd name="T23" fmla="*/ 3689 h 20"/>
                  <a:gd name="T24" fmla="*/ 4622 w 20"/>
                  <a:gd name="T25" fmla="*/ 4622 h 20"/>
                  <a:gd name="T26" fmla="*/ 4883 w 20"/>
                  <a:gd name="T27" fmla="*/ 5720 h 20"/>
                  <a:gd name="T28" fmla="*/ 5720 w 20"/>
                  <a:gd name="T29" fmla="*/ 3959 h 20"/>
                  <a:gd name="T30" fmla="*/ 5180 w 20"/>
                  <a:gd name="T31" fmla="*/ 3432 h 20"/>
                  <a:gd name="T32" fmla="*/ 4622 w 20"/>
                  <a:gd name="T33" fmla="*/ 3134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0"/>
                  <a:gd name="T53" fmla="*/ 20 w 20"/>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0">
                    <a:moveTo>
                      <a:pt x="16" y="11"/>
                    </a:moveTo>
                    <a:cubicBezTo>
                      <a:pt x="15" y="10"/>
                      <a:pt x="14" y="9"/>
                      <a:pt x="13" y="8"/>
                    </a:cubicBezTo>
                    <a:cubicBezTo>
                      <a:pt x="12" y="7"/>
                      <a:pt x="10" y="5"/>
                      <a:pt x="9" y="5"/>
                    </a:cubicBezTo>
                    <a:cubicBezTo>
                      <a:pt x="7" y="4"/>
                      <a:pt x="6" y="2"/>
                      <a:pt x="4" y="2"/>
                    </a:cubicBezTo>
                    <a:cubicBezTo>
                      <a:pt x="4" y="2"/>
                      <a:pt x="3" y="2"/>
                      <a:pt x="3" y="1"/>
                    </a:cubicBezTo>
                    <a:cubicBezTo>
                      <a:pt x="3" y="1"/>
                      <a:pt x="1" y="0"/>
                      <a:pt x="0" y="0"/>
                    </a:cubicBezTo>
                    <a:cubicBezTo>
                      <a:pt x="1" y="0"/>
                      <a:pt x="0" y="0"/>
                      <a:pt x="0" y="0"/>
                    </a:cubicBezTo>
                    <a:cubicBezTo>
                      <a:pt x="0" y="1"/>
                      <a:pt x="2" y="1"/>
                      <a:pt x="2" y="2"/>
                    </a:cubicBezTo>
                    <a:cubicBezTo>
                      <a:pt x="3" y="3"/>
                      <a:pt x="4" y="3"/>
                      <a:pt x="6" y="4"/>
                    </a:cubicBezTo>
                    <a:cubicBezTo>
                      <a:pt x="7" y="5"/>
                      <a:pt x="8" y="6"/>
                      <a:pt x="9" y="7"/>
                    </a:cubicBezTo>
                    <a:cubicBezTo>
                      <a:pt x="10" y="7"/>
                      <a:pt x="11" y="7"/>
                      <a:pt x="12" y="8"/>
                    </a:cubicBezTo>
                    <a:cubicBezTo>
                      <a:pt x="14" y="9"/>
                      <a:pt x="15" y="11"/>
                      <a:pt x="16" y="13"/>
                    </a:cubicBezTo>
                    <a:cubicBezTo>
                      <a:pt x="16" y="14"/>
                      <a:pt x="16" y="15"/>
                      <a:pt x="16" y="16"/>
                    </a:cubicBezTo>
                    <a:cubicBezTo>
                      <a:pt x="16" y="18"/>
                      <a:pt x="17" y="18"/>
                      <a:pt x="17" y="20"/>
                    </a:cubicBezTo>
                    <a:cubicBezTo>
                      <a:pt x="18" y="19"/>
                      <a:pt x="20" y="15"/>
                      <a:pt x="20" y="14"/>
                    </a:cubicBezTo>
                    <a:cubicBezTo>
                      <a:pt x="19" y="13"/>
                      <a:pt x="18" y="13"/>
                      <a:pt x="18" y="12"/>
                    </a:cubicBezTo>
                    <a:cubicBezTo>
                      <a:pt x="17" y="11"/>
                      <a:pt x="17" y="11"/>
                      <a:pt x="16" y="1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3" name="Freeform 461">
                <a:extLst>
                  <a:ext uri="{FF2B5EF4-FFF2-40B4-BE49-F238E27FC236}">
                    <a16:creationId xmlns:a16="http://schemas.microsoft.com/office/drawing/2014/main" id="{5C77AA7A-968F-4E77-BC8D-2F29AE4EBF5F}"/>
                  </a:ext>
                </a:extLst>
              </p:cNvPr>
              <p:cNvSpPr>
                <a:spLocks/>
              </p:cNvSpPr>
              <p:nvPr/>
            </p:nvSpPr>
            <p:spPr bwMode="auto">
              <a:xfrm>
                <a:off x="4422" y="2818"/>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1" y="0"/>
                      <a:pt x="0" y="0"/>
                      <a:pt x="0" y="0"/>
                    </a:cubicBezTo>
                    <a:cubicBezTo>
                      <a:pt x="0"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4" name="Freeform 462">
                <a:extLst>
                  <a:ext uri="{FF2B5EF4-FFF2-40B4-BE49-F238E27FC236}">
                    <a16:creationId xmlns:a16="http://schemas.microsoft.com/office/drawing/2014/main" id="{3E0D3EFD-B7CC-4105-888A-59B97C6F59E2}"/>
                  </a:ext>
                </a:extLst>
              </p:cNvPr>
              <p:cNvSpPr>
                <a:spLocks/>
              </p:cNvSpPr>
              <p:nvPr/>
            </p:nvSpPr>
            <p:spPr bwMode="auto">
              <a:xfrm>
                <a:off x="4422" y="2818"/>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1" y="0"/>
                      <a:pt x="0" y="0"/>
                      <a:pt x="0" y="0"/>
                    </a:cubicBezTo>
                    <a:cubicBezTo>
                      <a:pt x="0"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5" name="Freeform 463">
                <a:extLst>
                  <a:ext uri="{FF2B5EF4-FFF2-40B4-BE49-F238E27FC236}">
                    <a16:creationId xmlns:a16="http://schemas.microsoft.com/office/drawing/2014/main" id="{D878D161-7471-4E5D-BA2F-CC9DB822D56B}"/>
                  </a:ext>
                </a:extLst>
              </p:cNvPr>
              <p:cNvSpPr>
                <a:spLocks/>
              </p:cNvSpPr>
              <p:nvPr/>
            </p:nvSpPr>
            <p:spPr bwMode="auto">
              <a:xfrm>
                <a:off x="4422" y="2596"/>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6" name="Freeform 464">
                <a:extLst>
                  <a:ext uri="{FF2B5EF4-FFF2-40B4-BE49-F238E27FC236}">
                    <a16:creationId xmlns:a16="http://schemas.microsoft.com/office/drawing/2014/main" id="{CE83283E-F86E-460D-987B-53A7D9DD051C}"/>
                  </a:ext>
                </a:extLst>
              </p:cNvPr>
              <p:cNvSpPr>
                <a:spLocks/>
              </p:cNvSpPr>
              <p:nvPr/>
            </p:nvSpPr>
            <p:spPr bwMode="auto">
              <a:xfrm>
                <a:off x="4422" y="2596"/>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7" name="Freeform 465">
                <a:extLst>
                  <a:ext uri="{FF2B5EF4-FFF2-40B4-BE49-F238E27FC236}">
                    <a16:creationId xmlns:a16="http://schemas.microsoft.com/office/drawing/2014/main" id="{CD361BEA-46A7-4943-8C57-35762C412A35}"/>
                  </a:ext>
                </a:extLst>
              </p:cNvPr>
              <p:cNvSpPr>
                <a:spLocks/>
              </p:cNvSpPr>
              <p:nvPr/>
            </p:nvSpPr>
            <p:spPr bwMode="auto">
              <a:xfrm>
                <a:off x="4422" y="25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8" name="Freeform 466">
                <a:extLst>
                  <a:ext uri="{FF2B5EF4-FFF2-40B4-BE49-F238E27FC236}">
                    <a16:creationId xmlns:a16="http://schemas.microsoft.com/office/drawing/2014/main" id="{C6EAD94E-9D6C-4325-B4D6-1F059DCABD24}"/>
                  </a:ext>
                </a:extLst>
              </p:cNvPr>
              <p:cNvSpPr>
                <a:spLocks/>
              </p:cNvSpPr>
              <p:nvPr/>
            </p:nvSpPr>
            <p:spPr bwMode="auto">
              <a:xfrm>
                <a:off x="4422" y="25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699" name="Freeform 467">
                <a:extLst>
                  <a:ext uri="{FF2B5EF4-FFF2-40B4-BE49-F238E27FC236}">
                    <a16:creationId xmlns:a16="http://schemas.microsoft.com/office/drawing/2014/main" id="{55EAC512-CA63-4ECC-A18C-A89F82C885F5}"/>
                  </a:ext>
                </a:extLst>
              </p:cNvPr>
              <p:cNvSpPr>
                <a:spLocks/>
              </p:cNvSpPr>
              <p:nvPr/>
            </p:nvSpPr>
            <p:spPr bwMode="auto">
              <a:xfrm>
                <a:off x="4425" y="2765"/>
                <a:ext cx="16" cy="12"/>
              </a:xfrm>
              <a:custGeom>
                <a:avLst/>
                <a:gdLst>
                  <a:gd name="T0" fmla="*/ 1043 w 5"/>
                  <a:gd name="T1" fmla="*/ 972 h 4"/>
                  <a:gd name="T2" fmla="*/ 0 w 5"/>
                  <a:gd name="T3" fmla="*/ 486 h 4"/>
                  <a:gd name="T4" fmla="*/ 1043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3" y="4"/>
                    </a:moveTo>
                    <a:cubicBezTo>
                      <a:pt x="5" y="4"/>
                      <a:pt x="2" y="0"/>
                      <a:pt x="0" y="2"/>
                    </a:cubicBezTo>
                    <a:cubicBezTo>
                      <a:pt x="1" y="3"/>
                      <a:pt x="2" y="4"/>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0" name="Freeform 468">
                <a:extLst>
                  <a:ext uri="{FF2B5EF4-FFF2-40B4-BE49-F238E27FC236}">
                    <a16:creationId xmlns:a16="http://schemas.microsoft.com/office/drawing/2014/main" id="{A95C5A0B-43A0-4B22-8139-4307747B6E7C}"/>
                  </a:ext>
                </a:extLst>
              </p:cNvPr>
              <p:cNvSpPr>
                <a:spLocks/>
              </p:cNvSpPr>
              <p:nvPr/>
            </p:nvSpPr>
            <p:spPr bwMode="auto">
              <a:xfrm>
                <a:off x="4425" y="2765"/>
                <a:ext cx="16" cy="12"/>
              </a:xfrm>
              <a:custGeom>
                <a:avLst/>
                <a:gdLst>
                  <a:gd name="T0" fmla="*/ 1043 w 5"/>
                  <a:gd name="T1" fmla="*/ 972 h 4"/>
                  <a:gd name="T2" fmla="*/ 0 w 5"/>
                  <a:gd name="T3" fmla="*/ 486 h 4"/>
                  <a:gd name="T4" fmla="*/ 1043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3" y="4"/>
                    </a:moveTo>
                    <a:cubicBezTo>
                      <a:pt x="5" y="4"/>
                      <a:pt x="2" y="0"/>
                      <a:pt x="0" y="2"/>
                    </a:cubicBezTo>
                    <a:cubicBezTo>
                      <a:pt x="1" y="3"/>
                      <a:pt x="2" y="4"/>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1" name="Freeform 469">
                <a:extLst>
                  <a:ext uri="{FF2B5EF4-FFF2-40B4-BE49-F238E27FC236}">
                    <a16:creationId xmlns:a16="http://schemas.microsoft.com/office/drawing/2014/main" id="{304CAFAD-D1AD-4A3D-B3CD-7F62B368C6C6}"/>
                  </a:ext>
                </a:extLst>
              </p:cNvPr>
              <p:cNvSpPr>
                <a:spLocks/>
              </p:cNvSpPr>
              <p:nvPr/>
            </p:nvSpPr>
            <p:spPr bwMode="auto">
              <a:xfrm>
                <a:off x="4435" y="2833"/>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0"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2" name="Freeform 470">
                <a:extLst>
                  <a:ext uri="{FF2B5EF4-FFF2-40B4-BE49-F238E27FC236}">
                    <a16:creationId xmlns:a16="http://schemas.microsoft.com/office/drawing/2014/main" id="{A1FEE5E4-DB5F-4248-B213-C25ECB4F141F}"/>
                  </a:ext>
                </a:extLst>
              </p:cNvPr>
              <p:cNvSpPr>
                <a:spLocks/>
              </p:cNvSpPr>
              <p:nvPr/>
            </p:nvSpPr>
            <p:spPr bwMode="auto">
              <a:xfrm>
                <a:off x="4435" y="2833"/>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0"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3" name="Freeform 471">
                <a:extLst>
                  <a:ext uri="{FF2B5EF4-FFF2-40B4-BE49-F238E27FC236}">
                    <a16:creationId xmlns:a16="http://schemas.microsoft.com/office/drawing/2014/main" id="{6227E3AA-8D81-49B9-AC4A-6086C1C75AC8}"/>
                  </a:ext>
                </a:extLst>
              </p:cNvPr>
              <p:cNvSpPr>
                <a:spLocks/>
              </p:cNvSpPr>
              <p:nvPr/>
            </p:nvSpPr>
            <p:spPr bwMode="auto">
              <a:xfrm>
                <a:off x="4438" y="2837"/>
                <a:ext cx="12" cy="9"/>
              </a:xfrm>
              <a:custGeom>
                <a:avLst/>
                <a:gdLst>
                  <a:gd name="T0" fmla="*/ 486 w 4"/>
                  <a:gd name="T1" fmla="*/ 729 h 3"/>
                  <a:gd name="T2" fmla="*/ 972 w 4"/>
                  <a:gd name="T3" fmla="*/ 486 h 3"/>
                  <a:gd name="T4" fmla="*/ 0 w 4"/>
                  <a:gd name="T5" fmla="*/ 0 h 3"/>
                  <a:gd name="T6" fmla="*/ 243 w 4"/>
                  <a:gd name="T7" fmla="*/ 486 h 3"/>
                  <a:gd name="T8" fmla="*/ 486 w 4"/>
                  <a:gd name="T9" fmla="*/ 729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cubicBezTo>
                      <a:pt x="3" y="3"/>
                      <a:pt x="4" y="2"/>
                      <a:pt x="4" y="2"/>
                    </a:cubicBezTo>
                    <a:cubicBezTo>
                      <a:pt x="3" y="1"/>
                      <a:pt x="1" y="0"/>
                      <a:pt x="0" y="0"/>
                    </a:cubicBezTo>
                    <a:cubicBezTo>
                      <a:pt x="0" y="1"/>
                      <a:pt x="0" y="2"/>
                      <a:pt x="1" y="2"/>
                    </a:cubicBezTo>
                    <a:cubicBezTo>
                      <a:pt x="2" y="3"/>
                      <a:pt x="2"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4" name="Freeform 472">
                <a:extLst>
                  <a:ext uri="{FF2B5EF4-FFF2-40B4-BE49-F238E27FC236}">
                    <a16:creationId xmlns:a16="http://schemas.microsoft.com/office/drawing/2014/main" id="{64B2173E-315D-4E1F-9A31-3111EBB39F76}"/>
                  </a:ext>
                </a:extLst>
              </p:cNvPr>
              <p:cNvSpPr>
                <a:spLocks/>
              </p:cNvSpPr>
              <p:nvPr/>
            </p:nvSpPr>
            <p:spPr bwMode="auto">
              <a:xfrm>
                <a:off x="4438" y="2837"/>
                <a:ext cx="12" cy="9"/>
              </a:xfrm>
              <a:custGeom>
                <a:avLst/>
                <a:gdLst>
                  <a:gd name="T0" fmla="*/ 486 w 4"/>
                  <a:gd name="T1" fmla="*/ 729 h 3"/>
                  <a:gd name="T2" fmla="*/ 972 w 4"/>
                  <a:gd name="T3" fmla="*/ 486 h 3"/>
                  <a:gd name="T4" fmla="*/ 0 w 4"/>
                  <a:gd name="T5" fmla="*/ 0 h 3"/>
                  <a:gd name="T6" fmla="*/ 243 w 4"/>
                  <a:gd name="T7" fmla="*/ 486 h 3"/>
                  <a:gd name="T8" fmla="*/ 486 w 4"/>
                  <a:gd name="T9" fmla="*/ 729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cubicBezTo>
                      <a:pt x="3" y="3"/>
                      <a:pt x="4" y="2"/>
                      <a:pt x="4" y="2"/>
                    </a:cubicBezTo>
                    <a:cubicBezTo>
                      <a:pt x="3" y="1"/>
                      <a:pt x="1" y="0"/>
                      <a:pt x="0" y="0"/>
                    </a:cubicBezTo>
                    <a:cubicBezTo>
                      <a:pt x="0" y="1"/>
                      <a:pt x="0" y="2"/>
                      <a:pt x="1" y="2"/>
                    </a:cubicBezTo>
                    <a:cubicBezTo>
                      <a:pt x="2" y="3"/>
                      <a:pt x="2"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5" name="Freeform 473">
                <a:extLst>
                  <a:ext uri="{FF2B5EF4-FFF2-40B4-BE49-F238E27FC236}">
                    <a16:creationId xmlns:a16="http://schemas.microsoft.com/office/drawing/2014/main" id="{221A57A0-0342-4D42-800E-95874B955469}"/>
                  </a:ext>
                </a:extLst>
              </p:cNvPr>
              <p:cNvSpPr>
                <a:spLocks/>
              </p:cNvSpPr>
              <p:nvPr/>
            </p:nvSpPr>
            <p:spPr bwMode="auto">
              <a:xfrm>
                <a:off x="4438" y="2602"/>
                <a:ext cx="3" cy="6"/>
              </a:xfrm>
              <a:custGeom>
                <a:avLst/>
                <a:gdLst>
                  <a:gd name="T0" fmla="*/ 243 w 1"/>
                  <a:gd name="T1" fmla="*/ 486 h 2"/>
                  <a:gd name="T2" fmla="*/ 0 w 1"/>
                  <a:gd name="T3" fmla="*/ 0 h 2"/>
                  <a:gd name="T4" fmla="*/ 243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1" y="2"/>
                    </a:moveTo>
                    <a:cubicBezTo>
                      <a:pt x="1" y="1"/>
                      <a:pt x="1" y="1"/>
                      <a:pt x="0"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6" name="Freeform 474">
                <a:extLst>
                  <a:ext uri="{FF2B5EF4-FFF2-40B4-BE49-F238E27FC236}">
                    <a16:creationId xmlns:a16="http://schemas.microsoft.com/office/drawing/2014/main" id="{715F4806-CFB1-4239-9CDC-7BE919E4EF94}"/>
                  </a:ext>
                </a:extLst>
              </p:cNvPr>
              <p:cNvSpPr>
                <a:spLocks/>
              </p:cNvSpPr>
              <p:nvPr/>
            </p:nvSpPr>
            <p:spPr bwMode="auto">
              <a:xfrm>
                <a:off x="4438" y="2602"/>
                <a:ext cx="3" cy="6"/>
              </a:xfrm>
              <a:custGeom>
                <a:avLst/>
                <a:gdLst>
                  <a:gd name="T0" fmla="*/ 243 w 1"/>
                  <a:gd name="T1" fmla="*/ 486 h 2"/>
                  <a:gd name="T2" fmla="*/ 0 w 1"/>
                  <a:gd name="T3" fmla="*/ 0 h 2"/>
                  <a:gd name="T4" fmla="*/ 243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1" y="2"/>
                    </a:moveTo>
                    <a:cubicBezTo>
                      <a:pt x="1" y="1"/>
                      <a:pt x="1" y="1"/>
                      <a:pt x="0"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7" name="Freeform 475">
                <a:extLst>
                  <a:ext uri="{FF2B5EF4-FFF2-40B4-BE49-F238E27FC236}">
                    <a16:creationId xmlns:a16="http://schemas.microsoft.com/office/drawing/2014/main" id="{29C2A0C9-9688-4541-A44E-9E36DD7C4544}"/>
                  </a:ext>
                </a:extLst>
              </p:cNvPr>
              <p:cNvSpPr>
                <a:spLocks/>
              </p:cNvSpPr>
              <p:nvPr/>
            </p:nvSpPr>
            <p:spPr bwMode="auto">
              <a:xfrm>
                <a:off x="4460" y="2833"/>
                <a:ext cx="6" cy="7"/>
              </a:xfrm>
              <a:custGeom>
                <a:avLst/>
                <a:gdLst>
                  <a:gd name="T0" fmla="*/ 243 w 2"/>
                  <a:gd name="T1" fmla="*/ 1029 h 2"/>
                  <a:gd name="T2" fmla="*/ 486 w 2"/>
                  <a:gd name="T3" fmla="*/ 602 h 2"/>
                  <a:gd name="T4" fmla="*/ 0 w 2"/>
                  <a:gd name="T5" fmla="*/ 602 h 2"/>
                  <a:gd name="T6" fmla="*/ 243 w 2"/>
                  <a:gd name="T7" fmla="*/ 1029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2"/>
                    </a:moveTo>
                    <a:cubicBezTo>
                      <a:pt x="1" y="1"/>
                      <a:pt x="2" y="1"/>
                      <a:pt x="2" y="1"/>
                    </a:cubicBezTo>
                    <a:cubicBezTo>
                      <a:pt x="2" y="0"/>
                      <a:pt x="1" y="1"/>
                      <a:pt x="0" y="1"/>
                    </a:cubicBezTo>
                    <a:cubicBezTo>
                      <a:pt x="0" y="2"/>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8" name="Freeform 476">
                <a:extLst>
                  <a:ext uri="{FF2B5EF4-FFF2-40B4-BE49-F238E27FC236}">
                    <a16:creationId xmlns:a16="http://schemas.microsoft.com/office/drawing/2014/main" id="{31D1AB15-4BFA-4F35-9A7E-9BD6EA3D0A89}"/>
                  </a:ext>
                </a:extLst>
              </p:cNvPr>
              <p:cNvSpPr>
                <a:spLocks/>
              </p:cNvSpPr>
              <p:nvPr/>
            </p:nvSpPr>
            <p:spPr bwMode="auto">
              <a:xfrm>
                <a:off x="4460" y="2833"/>
                <a:ext cx="6" cy="7"/>
              </a:xfrm>
              <a:custGeom>
                <a:avLst/>
                <a:gdLst>
                  <a:gd name="T0" fmla="*/ 243 w 2"/>
                  <a:gd name="T1" fmla="*/ 1029 h 2"/>
                  <a:gd name="T2" fmla="*/ 486 w 2"/>
                  <a:gd name="T3" fmla="*/ 602 h 2"/>
                  <a:gd name="T4" fmla="*/ 0 w 2"/>
                  <a:gd name="T5" fmla="*/ 602 h 2"/>
                  <a:gd name="T6" fmla="*/ 243 w 2"/>
                  <a:gd name="T7" fmla="*/ 1029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2"/>
                    </a:moveTo>
                    <a:cubicBezTo>
                      <a:pt x="1" y="1"/>
                      <a:pt x="2" y="1"/>
                      <a:pt x="2" y="1"/>
                    </a:cubicBezTo>
                    <a:cubicBezTo>
                      <a:pt x="2" y="0"/>
                      <a:pt x="1" y="1"/>
                      <a:pt x="0" y="1"/>
                    </a:cubicBezTo>
                    <a:cubicBezTo>
                      <a:pt x="0" y="2"/>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09" name="Freeform 477">
                <a:extLst>
                  <a:ext uri="{FF2B5EF4-FFF2-40B4-BE49-F238E27FC236}">
                    <a16:creationId xmlns:a16="http://schemas.microsoft.com/office/drawing/2014/main" id="{DC0658C0-E191-4141-9B3D-32660A16FAA5}"/>
                  </a:ext>
                </a:extLst>
              </p:cNvPr>
              <p:cNvSpPr>
                <a:spLocks/>
              </p:cNvSpPr>
              <p:nvPr/>
            </p:nvSpPr>
            <p:spPr bwMode="auto">
              <a:xfrm>
                <a:off x="4485" y="2643"/>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0" name="Freeform 478">
                <a:extLst>
                  <a:ext uri="{FF2B5EF4-FFF2-40B4-BE49-F238E27FC236}">
                    <a16:creationId xmlns:a16="http://schemas.microsoft.com/office/drawing/2014/main" id="{9E603F56-AD3D-4419-B0F8-F1B903995117}"/>
                  </a:ext>
                </a:extLst>
              </p:cNvPr>
              <p:cNvSpPr>
                <a:spLocks/>
              </p:cNvSpPr>
              <p:nvPr/>
            </p:nvSpPr>
            <p:spPr bwMode="auto">
              <a:xfrm>
                <a:off x="4485" y="2643"/>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1" name="Freeform 479">
                <a:extLst>
                  <a:ext uri="{FF2B5EF4-FFF2-40B4-BE49-F238E27FC236}">
                    <a16:creationId xmlns:a16="http://schemas.microsoft.com/office/drawing/2014/main" id="{88AAA274-DEEA-42D6-B384-16566ECE865B}"/>
                  </a:ext>
                </a:extLst>
              </p:cNvPr>
              <p:cNvSpPr>
                <a:spLocks/>
              </p:cNvSpPr>
              <p:nvPr/>
            </p:nvSpPr>
            <p:spPr bwMode="auto">
              <a:xfrm>
                <a:off x="4491" y="2658"/>
                <a:ext cx="6" cy="13"/>
              </a:xfrm>
              <a:custGeom>
                <a:avLst/>
                <a:gdLst>
                  <a:gd name="T0" fmla="*/ 243 w 2"/>
                  <a:gd name="T1" fmla="*/ 1446 h 4"/>
                  <a:gd name="T2" fmla="*/ 243 w 2"/>
                  <a:gd name="T3" fmla="*/ 0 h 4"/>
                  <a:gd name="T4" fmla="*/ 243 w 2"/>
                  <a:gd name="T5" fmla="*/ 1446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1" y="4"/>
                    </a:moveTo>
                    <a:cubicBezTo>
                      <a:pt x="2" y="3"/>
                      <a:pt x="2" y="1"/>
                      <a:pt x="1" y="0"/>
                    </a:cubicBezTo>
                    <a:cubicBezTo>
                      <a:pt x="0" y="1"/>
                      <a:pt x="0" y="3"/>
                      <a:pt x="1"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2" name="Freeform 480">
                <a:extLst>
                  <a:ext uri="{FF2B5EF4-FFF2-40B4-BE49-F238E27FC236}">
                    <a16:creationId xmlns:a16="http://schemas.microsoft.com/office/drawing/2014/main" id="{56BD3F50-ABAC-4C74-96E1-0A6F1CBE14EE}"/>
                  </a:ext>
                </a:extLst>
              </p:cNvPr>
              <p:cNvSpPr>
                <a:spLocks/>
              </p:cNvSpPr>
              <p:nvPr/>
            </p:nvSpPr>
            <p:spPr bwMode="auto">
              <a:xfrm>
                <a:off x="4491" y="2658"/>
                <a:ext cx="6" cy="13"/>
              </a:xfrm>
              <a:custGeom>
                <a:avLst/>
                <a:gdLst>
                  <a:gd name="T0" fmla="*/ 243 w 2"/>
                  <a:gd name="T1" fmla="*/ 1446 h 4"/>
                  <a:gd name="T2" fmla="*/ 243 w 2"/>
                  <a:gd name="T3" fmla="*/ 0 h 4"/>
                  <a:gd name="T4" fmla="*/ 243 w 2"/>
                  <a:gd name="T5" fmla="*/ 1446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1" y="4"/>
                    </a:moveTo>
                    <a:cubicBezTo>
                      <a:pt x="2" y="3"/>
                      <a:pt x="2" y="1"/>
                      <a:pt x="1" y="0"/>
                    </a:cubicBezTo>
                    <a:cubicBezTo>
                      <a:pt x="0" y="1"/>
                      <a:pt x="0" y="3"/>
                      <a:pt x="1"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3" name="Freeform 481">
                <a:extLst>
                  <a:ext uri="{FF2B5EF4-FFF2-40B4-BE49-F238E27FC236}">
                    <a16:creationId xmlns:a16="http://schemas.microsoft.com/office/drawing/2014/main" id="{8E0172A0-E2A8-4B4D-BB6F-4A82F7EF51C9}"/>
                  </a:ext>
                </a:extLst>
              </p:cNvPr>
              <p:cNvSpPr>
                <a:spLocks/>
              </p:cNvSpPr>
              <p:nvPr/>
            </p:nvSpPr>
            <p:spPr bwMode="auto">
              <a:xfrm>
                <a:off x="4494" y="2671"/>
                <a:ext cx="34" cy="40"/>
              </a:xfrm>
              <a:custGeom>
                <a:avLst/>
                <a:gdLst>
                  <a:gd name="T0" fmla="*/ 831 w 11"/>
                  <a:gd name="T1" fmla="*/ 1978 h 13"/>
                  <a:gd name="T2" fmla="*/ 1088 w 11"/>
                  <a:gd name="T3" fmla="*/ 2243 h 13"/>
                  <a:gd name="T4" fmla="*/ 1357 w 11"/>
                  <a:gd name="T5" fmla="*/ 3058 h 13"/>
                  <a:gd name="T6" fmla="*/ 3106 w 11"/>
                  <a:gd name="T7" fmla="*/ 3058 h 13"/>
                  <a:gd name="T8" fmla="*/ 2837 w 11"/>
                  <a:gd name="T9" fmla="*/ 2243 h 13"/>
                  <a:gd name="T10" fmla="*/ 2275 w 11"/>
                  <a:gd name="T11" fmla="*/ 1600 h 13"/>
                  <a:gd name="T12" fmla="*/ 1740 w 11"/>
                  <a:gd name="T13" fmla="*/ 1600 h 13"/>
                  <a:gd name="T14" fmla="*/ 0 w 11"/>
                  <a:gd name="T15" fmla="*/ 0 h 13"/>
                  <a:gd name="T16" fmla="*/ 0 w 11"/>
                  <a:gd name="T17" fmla="*/ 815 h 13"/>
                  <a:gd name="T18" fmla="*/ 831 w 11"/>
                  <a:gd name="T19" fmla="*/ 1978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3"/>
                  <a:gd name="T32" fmla="*/ 11 w 1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3">
                    <a:moveTo>
                      <a:pt x="3" y="7"/>
                    </a:moveTo>
                    <a:cubicBezTo>
                      <a:pt x="3" y="7"/>
                      <a:pt x="4" y="8"/>
                      <a:pt x="4" y="8"/>
                    </a:cubicBezTo>
                    <a:cubicBezTo>
                      <a:pt x="4" y="9"/>
                      <a:pt x="4" y="10"/>
                      <a:pt x="5" y="11"/>
                    </a:cubicBezTo>
                    <a:cubicBezTo>
                      <a:pt x="7" y="13"/>
                      <a:pt x="11" y="13"/>
                      <a:pt x="11" y="11"/>
                    </a:cubicBezTo>
                    <a:cubicBezTo>
                      <a:pt x="11" y="10"/>
                      <a:pt x="10" y="9"/>
                      <a:pt x="10" y="8"/>
                    </a:cubicBezTo>
                    <a:cubicBezTo>
                      <a:pt x="9" y="8"/>
                      <a:pt x="9" y="7"/>
                      <a:pt x="8" y="6"/>
                    </a:cubicBezTo>
                    <a:cubicBezTo>
                      <a:pt x="7" y="6"/>
                      <a:pt x="7" y="6"/>
                      <a:pt x="6" y="6"/>
                    </a:cubicBezTo>
                    <a:cubicBezTo>
                      <a:pt x="5" y="3"/>
                      <a:pt x="3" y="1"/>
                      <a:pt x="0" y="0"/>
                    </a:cubicBezTo>
                    <a:cubicBezTo>
                      <a:pt x="1" y="1"/>
                      <a:pt x="0" y="2"/>
                      <a:pt x="0" y="3"/>
                    </a:cubicBezTo>
                    <a:cubicBezTo>
                      <a:pt x="0" y="4"/>
                      <a:pt x="2" y="6"/>
                      <a:pt x="3" y="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4" name="Freeform 482">
                <a:extLst>
                  <a:ext uri="{FF2B5EF4-FFF2-40B4-BE49-F238E27FC236}">
                    <a16:creationId xmlns:a16="http://schemas.microsoft.com/office/drawing/2014/main" id="{E0F15591-A947-4B25-87E9-15EDD6601B5B}"/>
                  </a:ext>
                </a:extLst>
              </p:cNvPr>
              <p:cNvSpPr>
                <a:spLocks/>
              </p:cNvSpPr>
              <p:nvPr/>
            </p:nvSpPr>
            <p:spPr bwMode="auto">
              <a:xfrm>
                <a:off x="4494" y="2671"/>
                <a:ext cx="34" cy="40"/>
              </a:xfrm>
              <a:custGeom>
                <a:avLst/>
                <a:gdLst>
                  <a:gd name="T0" fmla="*/ 831 w 11"/>
                  <a:gd name="T1" fmla="*/ 1978 h 13"/>
                  <a:gd name="T2" fmla="*/ 1088 w 11"/>
                  <a:gd name="T3" fmla="*/ 2243 h 13"/>
                  <a:gd name="T4" fmla="*/ 1357 w 11"/>
                  <a:gd name="T5" fmla="*/ 3058 h 13"/>
                  <a:gd name="T6" fmla="*/ 3106 w 11"/>
                  <a:gd name="T7" fmla="*/ 3058 h 13"/>
                  <a:gd name="T8" fmla="*/ 2837 w 11"/>
                  <a:gd name="T9" fmla="*/ 2243 h 13"/>
                  <a:gd name="T10" fmla="*/ 2275 w 11"/>
                  <a:gd name="T11" fmla="*/ 1600 h 13"/>
                  <a:gd name="T12" fmla="*/ 1740 w 11"/>
                  <a:gd name="T13" fmla="*/ 1600 h 13"/>
                  <a:gd name="T14" fmla="*/ 0 w 11"/>
                  <a:gd name="T15" fmla="*/ 0 h 13"/>
                  <a:gd name="T16" fmla="*/ 0 w 11"/>
                  <a:gd name="T17" fmla="*/ 815 h 13"/>
                  <a:gd name="T18" fmla="*/ 831 w 11"/>
                  <a:gd name="T19" fmla="*/ 1978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3"/>
                  <a:gd name="T32" fmla="*/ 11 w 1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3">
                    <a:moveTo>
                      <a:pt x="3" y="7"/>
                    </a:moveTo>
                    <a:cubicBezTo>
                      <a:pt x="3" y="7"/>
                      <a:pt x="4" y="8"/>
                      <a:pt x="4" y="8"/>
                    </a:cubicBezTo>
                    <a:cubicBezTo>
                      <a:pt x="4" y="9"/>
                      <a:pt x="4" y="10"/>
                      <a:pt x="5" y="11"/>
                    </a:cubicBezTo>
                    <a:cubicBezTo>
                      <a:pt x="7" y="13"/>
                      <a:pt x="11" y="13"/>
                      <a:pt x="11" y="11"/>
                    </a:cubicBezTo>
                    <a:cubicBezTo>
                      <a:pt x="11" y="10"/>
                      <a:pt x="10" y="9"/>
                      <a:pt x="10" y="8"/>
                    </a:cubicBezTo>
                    <a:cubicBezTo>
                      <a:pt x="9" y="8"/>
                      <a:pt x="9" y="7"/>
                      <a:pt x="8" y="6"/>
                    </a:cubicBezTo>
                    <a:cubicBezTo>
                      <a:pt x="7" y="6"/>
                      <a:pt x="7" y="6"/>
                      <a:pt x="6" y="6"/>
                    </a:cubicBezTo>
                    <a:cubicBezTo>
                      <a:pt x="5" y="3"/>
                      <a:pt x="3" y="1"/>
                      <a:pt x="0" y="0"/>
                    </a:cubicBezTo>
                    <a:cubicBezTo>
                      <a:pt x="1" y="1"/>
                      <a:pt x="0" y="2"/>
                      <a:pt x="0" y="3"/>
                    </a:cubicBezTo>
                    <a:cubicBezTo>
                      <a:pt x="0" y="4"/>
                      <a:pt x="2" y="6"/>
                      <a:pt x="3" y="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5" name="Freeform 483">
                <a:extLst>
                  <a:ext uri="{FF2B5EF4-FFF2-40B4-BE49-F238E27FC236}">
                    <a16:creationId xmlns:a16="http://schemas.microsoft.com/office/drawing/2014/main" id="{C0B721CE-63B9-4DD6-A641-F6646CE3A653}"/>
                  </a:ext>
                </a:extLst>
              </p:cNvPr>
              <p:cNvSpPr>
                <a:spLocks/>
              </p:cNvSpPr>
              <p:nvPr/>
            </p:nvSpPr>
            <p:spPr bwMode="auto">
              <a:xfrm>
                <a:off x="4519" y="2715"/>
                <a:ext cx="6" cy="3"/>
              </a:xfrm>
              <a:custGeom>
                <a:avLst/>
                <a:gdLst>
                  <a:gd name="T0" fmla="*/ 243 w 2"/>
                  <a:gd name="T1" fmla="*/ 243 h 1"/>
                  <a:gd name="T2" fmla="*/ 486 w 2"/>
                  <a:gd name="T3" fmla="*/ 243 h 1"/>
                  <a:gd name="T4" fmla="*/ 0 w 2"/>
                  <a:gd name="T5" fmla="*/ 243 h 1"/>
                  <a:gd name="T6" fmla="*/ 243 w 2"/>
                  <a:gd name="T7" fmla="*/ 243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1"/>
                    </a:moveTo>
                    <a:cubicBezTo>
                      <a:pt x="1" y="1"/>
                      <a:pt x="1" y="1"/>
                      <a:pt x="2" y="1"/>
                    </a:cubicBezTo>
                    <a:cubicBezTo>
                      <a:pt x="1" y="0"/>
                      <a:pt x="0" y="0"/>
                      <a:pt x="0" y="1"/>
                    </a:cubicBezTo>
                    <a:cubicBezTo>
                      <a:pt x="0" y="1"/>
                      <a:pt x="0"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6" name="Freeform 484">
                <a:extLst>
                  <a:ext uri="{FF2B5EF4-FFF2-40B4-BE49-F238E27FC236}">
                    <a16:creationId xmlns:a16="http://schemas.microsoft.com/office/drawing/2014/main" id="{72CE2D52-D670-4941-B604-240B9C2D688D}"/>
                  </a:ext>
                </a:extLst>
              </p:cNvPr>
              <p:cNvSpPr>
                <a:spLocks/>
              </p:cNvSpPr>
              <p:nvPr/>
            </p:nvSpPr>
            <p:spPr bwMode="auto">
              <a:xfrm>
                <a:off x="4519" y="2715"/>
                <a:ext cx="6" cy="3"/>
              </a:xfrm>
              <a:custGeom>
                <a:avLst/>
                <a:gdLst>
                  <a:gd name="T0" fmla="*/ 243 w 2"/>
                  <a:gd name="T1" fmla="*/ 243 h 1"/>
                  <a:gd name="T2" fmla="*/ 486 w 2"/>
                  <a:gd name="T3" fmla="*/ 243 h 1"/>
                  <a:gd name="T4" fmla="*/ 0 w 2"/>
                  <a:gd name="T5" fmla="*/ 243 h 1"/>
                  <a:gd name="T6" fmla="*/ 243 w 2"/>
                  <a:gd name="T7" fmla="*/ 243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1"/>
                    </a:moveTo>
                    <a:cubicBezTo>
                      <a:pt x="1" y="1"/>
                      <a:pt x="1" y="1"/>
                      <a:pt x="2" y="1"/>
                    </a:cubicBezTo>
                    <a:cubicBezTo>
                      <a:pt x="1" y="0"/>
                      <a:pt x="0" y="0"/>
                      <a:pt x="0" y="1"/>
                    </a:cubicBezTo>
                    <a:cubicBezTo>
                      <a:pt x="0" y="1"/>
                      <a:pt x="0"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7" name="Freeform 485">
                <a:extLst>
                  <a:ext uri="{FF2B5EF4-FFF2-40B4-BE49-F238E27FC236}">
                    <a16:creationId xmlns:a16="http://schemas.microsoft.com/office/drawing/2014/main" id="{3D995285-261D-4046-9047-DC0AB738C5E4}"/>
                  </a:ext>
                </a:extLst>
              </p:cNvPr>
              <p:cNvSpPr>
                <a:spLocks/>
              </p:cNvSpPr>
              <p:nvPr/>
            </p:nvSpPr>
            <p:spPr bwMode="auto">
              <a:xfrm>
                <a:off x="4532" y="2708"/>
                <a:ext cx="1" cy="7"/>
              </a:xfrm>
              <a:custGeom>
                <a:avLst/>
                <a:gdLst>
                  <a:gd name="T0" fmla="*/ 0 w 1"/>
                  <a:gd name="T1" fmla="*/ 1029 h 2"/>
                  <a:gd name="T2" fmla="*/ 0 w 1"/>
                  <a:gd name="T3" fmla="*/ 0 h 2"/>
                  <a:gd name="T4" fmla="*/ 0 w 1"/>
                  <a:gd name="T5" fmla="*/ 1029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8" name="Freeform 486">
                <a:extLst>
                  <a:ext uri="{FF2B5EF4-FFF2-40B4-BE49-F238E27FC236}">
                    <a16:creationId xmlns:a16="http://schemas.microsoft.com/office/drawing/2014/main" id="{12A7E501-C29B-4A67-B7A7-257C212A0D2B}"/>
                  </a:ext>
                </a:extLst>
              </p:cNvPr>
              <p:cNvSpPr>
                <a:spLocks/>
              </p:cNvSpPr>
              <p:nvPr/>
            </p:nvSpPr>
            <p:spPr bwMode="auto">
              <a:xfrm>
                <a:off x="4532" y="2708"/>
                <a:ext cx="1" cy="7"/>
              </a:xfrm>
              <a:custGeom>
                <a:avLst/>
                <a:gdLst>
                  <a:gd name="T0" fmla="*/ 0 w 1"/>
                  <a:gd name="T1" fmla="*/ 1029 h 2"/>
                  <a:gd name="T2" fmla="*/ 0 w 1"/>
                  <a:gd name="T3" fmla="*/ 0 h 2"/>
                  <a:gd name="T4" fmla="*/ 0 w 1"/>
                  <a:gd name="T5" fmla="*/ 1029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19" name="Freeform 487">
                <a:extLst>
                  <a:ext uri="{FF2B5EF4-FFF2-40B4-BE49-F238E27FC236}">
                    <a16:creationId xmlns:a16="http://schemas.microsoft.com/office/drawing/2014/main" id="{B373D819-2BE4-4187-917C-2F93B016F131}"/>
                  </a:ext>
                </a:extLst>
              </p:cNvPr>
              <p:cNvSpPr>
                <a:spLocks/>
              </p:cNvSpPr>
              <p:nvPr/>
            </p:nvSpPr>
            <p:spPr bwMode="auto">
              <a:xfrm>
                <a:off x="4266" y="2571"/>
                <a:ext cx="28" cy="9"/>
              </a:xfrm>
              <a:custGeom>
                <a:avLst/>
                <a:gdLst>
                  <a:gd name="T0" fmla="*/ 271 w 9"/>
                  <a:gd name="T1" fmla="*/ 729 h 3"/>
                  <a:gd name="T2" fmla="*/ 843 w 9"/>
                  <a:gd name="T3" fmla="*/ 243 h 3"/>
                  <a:gd name="T4" fmla="*/ 2623 w 9"/>
                  <a:gd name="T5" fmla="*/ 486 h 3"/>
                  <a:gd name="T6" fmla="*/ 1509 w 9"/>
                  <a:gd name="T7" fmla="*/ 729 h 3"/>
                  <a:gd name="T8" fmla="*/ 843 w 9"/>
                  <a:gd name="T9" fmla="*/ 486 h 3"/>
                  <a:gd name="T10" fmla="*/ 271 w 9"/>
                  <a:gd name="T11" fmla="*/ 729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1" y="3"/>
                    </a:moveTo>
                    <a:cubicBezTo>
                      <a:pt x="0" y="2"/>
                      <a:pt x="2" y="1"/>
                      <a:pt x="3" y="1"/>
                    </a:cubicBezTo>
                    <a:cubicBezTo>
                      <a:pt x="5" y="0"/>
                      <a:pt x="7" y="1"/>
                      <a:pt x="9" y="2"/>
                    </a:cubicBezTo>
                    <a:cubicBezTo>
                      <a:pt x="7" y="2"/>
                      <a:pt x="7" y="3"/>
                      <a:pt x="5" y="3"/>
                    </a:cubicBezTo>
                    <a:cubicBezTo>
                      <a:pt x="5" y="3"/>
                      <a:pt x="4" y="2"/>
                      <a:pt x="3" y="2"/>
                    </a:cubicBezTo>
                    <a:cubicBezTo>
                      <a:pt x="3" y="2"/>
                      <a:pt x="2" y="3"/>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0" name="Freeform 488">
                <a:extLst>
                  <a:ext uri="{FF2B5EF4-FFF2-40B4-BE49-F238E27FC236}">
                    <a16:creationId xmlns:a16="http://schemas.microsoft.com/office/drawing/2014/main" id="{D8F4FD18-901D-4BE4-856D-AE62F5BCE01B}"/>
                  </a:ext>
                </a:extLst>
              </p:cNvPr>
              <p:cNvSpPr>
                <a:spLocks/>
              </p:cNvSpPr>
              <p:nvPr/>
            </p:nvSpPr>
            <p:spPr bwMode="auto">
              <a:xfrm>
                <a:off x="4266" y="2571"/>
                <a:ext cx="28" cy="9"/>
              </a:xfrm>
              <a:custGeom>
                <a:avLst/>
                <a:gdLst>
                  <a:gd name="T0" fmla="*/ 271 w 9"/>
                  <a:gd name="T1" fmla="*/ 729 h 3"/>
                  <a:gd name="T2" fmla="*/ 843 w 9"/>
                  <a:gd name="T3" fmla="*/ 243 h 3"/>
                  <a:gd name="T4" fmla="*/ 2623 w 9"/>
                  <a:gd name="T5" fmla="*/ 486 h 3"/>
                  <a:gd name="T6" fmla="*/ 1509 w 9"/>
                  <a:gd name="T7" fmla="*/ 729 h 3"/>
                  <a:gd name="T8" fmla="*/ 843 w 9"/>
                  <a:gd name="T9" fmla="*/ 486 h 3"/>
                  <a:gd name="T10" fmla="*/ 271 w 9"/>
                  <a:gd name="T11" fmla="*/ 729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1" y="3"/>
                    </a:moveTo>
                    <a:cubicBezTo>
                      <a:pt x="0" y="2"/>
                      <a:pt x="2" y="1"/>
                      <a:pt x="3" y="1"/>
                    </a:cubicBezTo>
                    <a:cubicBezTo>
                      <a:pt x="5" y="0"/>
                      <a:pt x="7" y="1"/>
                      <a:pt x="9" y="2"/>
                    </a:cubicBezTo>
                    <a:cubicBezTo>
                      <a:pt x="7" y="2"/>
                      <a:pt x="7" y="3"/>
                      <a:pt x="5" y="3"/>
                    </a:cubicBezTo>
                    <a:cubicBezTo>
                      <a:pt x="5" y="3"/>
                      <a:pt x="4" y="2"/>
                      <a:pt x="3" y="2"/>
                    </a:cubicBezTo>
                    <a:cubicBezTo>
                      <a:pt x="3" y="2"/>
                      <a:pt x="2" y="3"/>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1" name="Freeform 489">
                <a:extLst>
                  <a:ext uri="{FF2B5EF4-FFF2-40B4-BE49-F238E27FC236}">
                    <a16:creationId xmlns:a16="http://schemas.microsoft.com/office/drawing/2014/main" id="{7D630769-5189-459B-AD78-B44FA2ED728D}"/>
                  </a:ext>
                </a:extLst>
              </p:cNvPr>
              <p:cNvSpPr>
                <a:spLocks/>
              </p:cNvSpPr>
              <p:nvPr/>
            </p:nvSpPr>
            <p:spPr bwMode="auto">
              <a:xfrm>
                <a:off x="4294" y="25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2" name="Freeform 490">
                <a:extLst>
                  <a:ext uri="{FF2B5EF4-FFF2-40B4-BE49-F238E27FC236}">
                    <a16:creationId xmlns:a16="http://schemas.microsoft.com/office/drawing/2014/main" id="{31D613E3-C1FB-476A-83FD-25471D292D80}"/>
                  </a:ext>
                </a:extLst>
              </p:cNvPr>
              <p:cNvSpPr>
                <a:spLocks/>
              </p:cNvSpPr>
              <p:nvPr/>
            </p:nvSpPr>
            <p:spPr bwMode="auto">
              <a:xfrm>
                <a:off x="4294" y="25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3" name="Freeform 491">
                <a:extLst>
                  <a:ext uri="{FF2B5EF4-FFF2-40B4-BE49-F238E27FC236}">
                    <a16:creationId xmlns:a16="http://schemas.microsoft.com/office/drawing/2014/main" id="{A77BA9C4-1076-4600-ACB3-AA4EC313037B}"/>
                  </a:ext>
                </a:extLst>
              </p:cNvPr>
              <p:cNvSpPr>
                <a:spLocks/>
              </p:cNvSpPr>
              <p:nvPr/>
            </p:nvSpPr>
            <p:spPr bwMode="auto">
              <a:xfrm>
                <a:off x="4294" y="2574"/>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4" name="Freeform 492">
                <a:extLst>
                  <a:ext uri="{FF2B5EF4-FFF2-40B4-BE49-F238E27FC236}">
                    <a16:creationId xmlns:a16="http://schemas.microsoft.com/office/drawing/2014/main" id="{3D93698E-9CE0-483A-9285-882463BF4B3E}"/>
                  </a:ext>
                </a:extLst>
              </p:cNvPr>
              <p:cNvSpPr>
                <a:spLocks/>
              </p:cNvSpPr>
              <p:nvPr/>
            </p:nvSpPr>
            <p:spPr bwMode="auto">
              <a:xfrm>
                <a:off x="4294" y="2574"/>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5" name="Freeform 493">
                <a:extLst>
                  <a:ext uri="{FF2B5EF4-FFF2-40B4-BE49-F238E27FC236}">
                    <a16:creationId xmlns:a16="http://schemas.microsoft.com/office/drawing/2014/main" id="{A5013920-D4A7-44B7-92BF-C8A1C8AA23A8}"/>
                  </a:ext>
                </a:extLst>
              </p:cNvPr>
              <p:cNvSpPr>
                <a:spLocks/>
              </p:cNvSpPr>
              <p:nvPr/>
            </p:nvSpPr>
            <p:spPr bwMode="auto">
              <a:xfrm>
                <a:off x="4184" y="2136"/>
                <a:ext cx="7" cy="9"/>
              </a:xfrm>
              <a:custGeom>
                <a:avLst/>
                <a:gdLst>
                  <a:gd name="T0" fmla="*/ 602 w 2"/>
                  <a:gd name="T1" fmla="*/ 729 h 3"/>
                  <a:gd name="T2" fmla="*/ 1029 w 2"/>
                  <a:gd name="T3" fmla="*/ 0 h 3"/>
                  <a:gd name="T4" fmla="*/ 602 w 2"/>
                  <a:gd name="T5" fmla="*/ 729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1" y="3"/>
                      <a:pt x="2" y="0"/>
                      <a:pt x="2" y="0"/>
                    </a:cubicBezTo>
                    <a:cubicBezTo>
                      <a:pt x="0"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6" name="Freeform 494">
                <a:extLst>
                  <a:ext uri="{FF2B5EF4-FFF2-40B4-BE49-F238E27FC236}">
                    <a16:creationId xmlns:a16="http://schemas.microsoft.com/office/drawing/2014/main" id="{F1008D3F-6894-41B3-80BB-00DCA83F30D1}"/>
                  </a:ext>
                </a:extLst>
              </p:cNvPr>
              <p:cNvSpPr>
                <a:spLocks/>
              </p:cNvSpPr>
              <p:nvPr/>
            </p:nvSpPr>
            <p:spPr bwMode="auto">
              <a:xfrm>
                <a:off x="4184" y="2136"/>
                <a:ext cx="7" cy="9"/>
              </a:xfrm>
              <a:custGeom>
                <a:avLst/>
                <a:gdLst>
                  <a:gd name="T0" fmla="*/ 602 w 2"/>
                  <a:gd name="T1" fmla="*/ 729 h 3"/>
                  <a:gd name="T2" fmla="*/ 1029 w 2"/>
                  <a:gd name="T3" fmla="*/ 0 h 3"/>
                  <a:gd name="T4" fmla="*/ 602 w 2"/>
                  <a:gd name="T5" fmla="*/ 729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1" y="3"/>
                      <a:pt x="2" y="0"/>
                      <a:pt x="2" y="0"/>
                    </a:cubicBezTo>
                    <a:cubicBezTo>
                      <a:pt x="0"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7" name="Freeform 495">
                <a:extLst>
                  <a:ext uri="{FF2B5EF4-FFF2-40B4-BE49-F238E27FC236}">
                    <a16:creationId xmlns:a16="http://schemas.microsoft.com/office/drawing/2014/main" id="{C06CB570-F1C8-47DA-89E9-3BD8E3AD0000}"/>
                  </a:ext>
                </a:extLst>
              </p:cNvPr>
              <p:cNvSpPr>
                <a:spLocks/>
              </p:cNvSpPr>
              <p:nvPr/>
            </p:nvSpPr>
            <p:spPr bwMode="auto">
              <a:xfrm>
                <a:off x="4203" y="2095"/>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8" name="Freeform 496">
                <a:extLst>
                  <a:ext uri="{FF2B5EF4-FFF2-40B4-BE49-F238E27FC236}">
                    <a16:creationId xmlns:a16="http://schemas.microsoft.com/office/drawing/2014/main" id="{4533E2EB-AED4-4DD6-91EB-01C1EE914D2B}"/>
                  </a:ext>
                </a:extLst>
              </p:cNvPr>
              <p:cNvSpPr>
                <a:spLocks/>
              </p:cNvSpPr>
              <p:nvPr/>
            </p:nvSpPr>
            <p:spPr bwMode="auto">
              <a:xfrm>
                <a:off x="4203" y="2095"/>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29" name="Freeform 497">
                <a:extLst>
                  <a:ext uri="{FF2B5EF4-FFF2-40B4-BE49-F238E27FC236}">
                    <a16:creationId xmlns:a16="http://schemas.microsoft.com/office/drawing/2014/main" id="{7D243846-B7B2-465C-8372-A05AD2D114C7}"/>
                  </a:ext>
                </a:extLst>
              </p:cNvPr>
              <p:cNvSpPr>
                <a:spLocks/>
              </p:cNvSpPr>
              <p:nvPr/>
            </p:nvSpPr>
            <p:spPr bwMode="auto">
              <a:xfrm>
                <a:off x="4206" y="2089"/>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0" name="Freeform 498">
                <a:extLst>
                  <a:ext uri="{FF2B5EF4-FFF2-40B4-BE49-F238E27FC236}">
                    <a16:creationId xmlns:a16="http://schemas.microsoft.com/office/drawing/2014/main" id="{CE1AA127-9AA4-4996-8D31-6FD5B6C897CD}"/>
                  </a:ext>
                </a:extLst>
              </p:cNvPr>
              <p:cNvSpPr>
                <a:spLocks/>
              </p:cNvSpPr>
              <p:nvPr/>
            </p:nvSpPr>
            <p:spPr bwMode="auto">
              <a:xfrm>
                <a:off x="4206" y="2089"/>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1" name="Freeform 499">
                <a:extLst>
                  <a:ext uri="{FF2B5EF4-FFF2-40B4-BE49-F238E27FC236}">
                    <a16:creationId xmlns:a16="http://schemas.microsoft.com/office/drawing/2014/main" id="{370D3AC4-FABB-45D7-83B6-00956B2E4986}"/>
                  </a:ext>
                </a:extLst>
              </p:cNvPr>
              <p:cNvSpPr>
                <a:spLocks/>
              </p:cNvSpPr>
              <p:nvPr/>
            </p:nvSpPr>
            <p:spPr bwMode="auto">
              <a:xfrm>
                <a:off x="4538" y="2730"/>
                <a:ext cx="12" cy="10"/>
              </a:xfrm>
              <a:custGeom>
                <a:avLst/>
                <a:gdLst>
                  <a:gd name="T0" fmla="*/ 729 w 4"/>
                  <a:gd name="T1" fmla="*/ 1223 h 3"/>
                  <a:gd name="T2" fmla="*/ 729 w 4"/>
                  <a:gd name="T3" fmla="*/ 367 h 3"/>
                  <a:gd name="T4" fmla="*/ 486 w 4"/>
                  <a:gd name="T5" fmla="*/ 0 h 3"/>
                  <a:gd name="T6" fmla="*/ 729 w 4"/>
                  <a:gd name="T7" fmla="*/ 122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3" y="3"/>
                    </a:moveTo>
                    <a:cubicBezTo>
                      <a:pt x="3" y="3"/>
                      <a:pt x="4" y="2"/>
                      <a:pt x="3" y="1"/>
                    </a:cubicBezTo>
                    <a:cubicBezTo>
                      <a:pt x="3" y="1"/>
                      <a:pt x="2" y="0"/>
                      <a:pt x="2" y="0"/>
                    </a:cubicBezTo>
                    <a:cubicBezTo>
                      <a:pt x="0" y="0"/>
                      <a:pt x="2" y="3"/>
                      <a:pt x="3"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2" name="Freeform 500">
                <a:extLst>
                  <a:ext uri="{FF2B5EF4-FFF2-40B4-BE49-F238E27FC236}">
                    <a16:creationId xmlns:a16="http://schemas.microsoft.com/office/drawing/2014/main" id="{35AC6D5C-D381-41DF-9157-DD8723E66F2F}"/>
                  </a:ext>
                </a:extLst>
              </p:cNvPr>
              <p:cNvSpPr>
                <a:spLocks/>
              </p:cNvSpPr>
              <p:nvPr/>
            </p:nvSpPr>
            <p:spPr bwMode="auto">
              <a:xfrm>
                <a:off x="4538" y="2730"/>
                <a:ext cx="12" cy="10"/>
              </a:xfrm>
              <a:custGeom>
                <a:avLst/>
                <a:gdLst>
                  <a:gd name="T0" fmla="*/ 729 w 4"/>
                  <a:gd name="T1" fmla="*/ 1223 h 3"/>
                  <a:gd name="T2" fmla="*/ 729 w 4"/>
                  <a:gd name="T3" fmla="*/ 367 h 3"/>
                  <a:gd name="T4" fmla="*/ 486 w 4"/>
                  <a:gd name="T5" fmla="*/ 0 h 3"/>
                  <a:gd name="T6" fmla="*/ 729 w 4"/>
                  <a:gd name="T7" fmla="*/ 122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3" y="3"/>
                    </a:moveTo>
                    <a:cubicBezTo>
                      <a:pt x="3" y="3"/>
                      <a:pt x="4" y="2"/>
                      <a:pt x="3" y="1"/>
                    </a:cubicBezTo>
                    <a:cubicBezTo>
                      <a:pt x="3" y="1"/>
                      <a:pt x="2" y="0"/>
                      <a:pt x="2" y="0"/>
                    </a:cubicBezTo>
                    <a:cubicBezTo>
                      <a:pt x="0" y="0"/>
                      <a:pt x="2" y="3"/>
                      <a:pt x="3"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3" name="Freeform 501">
                <a:extLst>
                  <a:ext uri="{FF2B5EF4-FFF2-40B4-BE49-F238E27FC236}">
                    <a16:creationId xmlns:a16="http://schemas.microsoft.com/office/drawing/2014/main" id="{037A2E27-A43D-4F45-9696-57EE30688318}"/>
                  </a:ext>
                </a:extLst>
              </p:cNvPr>
              <p:cNvSpPr>
                <a:spLocks/>
              </p:cNvSpPr>
              <p:nvPr/>
            </p:nvSpPr>
            <p:spPr bwMode="auto">
              <a:xfrm>
                <a:off x="4541" y="2740"/>
                <a:ext cx="3" cy="9"/>
              </a:xfrm>
              <a:custGeom>
                <a:avLst/>
                <a:gdLst>
                  <a:gd name="T0" fmla="*/ 0 w 1"/>
                  <a:gd name="T1" fmla="*/ 729 h 3"/>
                  <a:gd name="T2" fmla="*/ 0 w 1"/>
                  <a:gd name="T3" fmla="*/ 0 h 3"/>
                  <a:gd name="T4" fmla="*/ 0 w 1"/>
                  <a:gd name="T5" fmla="*/ 729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cubicBezTo>
                      <a:pt x="1" y="2"/>
                      <a:pt x="1" y="1"/>
                      <a:pt x="0" y="0"/>
                    </a:cubicBezTo>
                    <a:cubicBezTo>
                      <a:pt x="0" y="1"/>
                      <a:pt x="0" y="2"/>
                      <a:pt x="0"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4" name="Freeform 502">
                <a:extLst>
                  <a:ext uri="{FF2B5EF4-FFF2-40B4-BE49-F238E27FC236}">
                    <a16:creationId xmlns:a16="http://schemas.microsoft.com/office/drawing/2014/main" id="{E37D21A7-0D09-4CAE-98BF-8A7217F6311E}"/>
                  </a:ext>
                </a:extLst>
              </p:cNvPr>
              <p:cNvSpPr>
                <a:spLocks/>
              </p:cNvSpPr>
              <p:nvPr/>
            </p:nvSpPr>
            <p:spPr bwMode="auto">
              <a:xfrm>
                <a:off x="4541" y="2740"/>
                <a:ext cx="3" cy="9"/>
              </a:xfrm>
              <a:custGeom>
                <a:avLst/>
                <a:gdLst>
                  <a:gd name="T0" fmla="*/ 0 w 1"/>
                  <a:gd name="T1" fmla="*/ 729 h 3"/>
                  <a:gd name="T2" fmla="*/ 0 w 1"/>
                  <a:gd name="T3" fmla="*/ 0 h 3"/>
                  <a:gd name="T4" fmla="*/ 0 w 1"/>
                  <a:gd name="T5" fmla="*/ 729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cubicBezTo>
                      <a:pt x="1" y="2"/>
                      <a:pt x="1" y="1"/>
                      <a:pt x="0" y="0"/>
                    </a:cubicBezTo>
                    <a:cubicBezTo>
                      <a:pt x="0" y="1"/>
                      <a:pt x="0" y="2"/>
                      <a:pt x="0"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5" name="Freeform 503">
                <a:extLst>
                  <a:ext uri="{FF2B5EF4-FFF2-40B4-BE49-F238E27FC236}">
                    <a16:creationId xmlns:a16="http://schemas.microsoft.com/office/drawing/2014/main" id="{EBBE980A-5D9C-4FCA-8793-44F0EBBD0FB3}"/>
                  </a:ext>
                </a:extLst>
              </p:cNvPr>
              <p:cNvSpPr>
                <a:spLocks/>
              </p:cNvSpPr>
              <p:nvPr/>
            </p:nvSpPr>
            <p:spPr bwMode="auto">
              <a:xfrm>
                <a:off x="4541" y="2702"/>
                <a:ext cx="28" cy="25"/>
              </a:xfrm>
              <a:custGeom>
                <a:avLst/>
                <a:gdLst>
                  <a:gd name="T0" fmla="*/ 843 w 9"/>
                  <a:gd name="T1" fmla="*/ 1525 h 8"/>
                  <a:gd name="T2" fmla="*/ 2623 w 9"/>
                  <a:gd name="T3" fmla="*/ 2109 h 8"/>
                  <a:gd name="T4" fmla="*/ 2053 w 9"/>
                  <a:gd name="T5" fmla="*/ 1797 h 8"/>
                  <a:gd name="T6" fmla="*/ 1509 w 9"/>
                  <a:gd name="T7" fmla="*/ 859 h 8"/>
                  <a:gd name="T8" fmla="*/ 271 w 9"/>
                  <a:gd name="T9" fmla="*/ 0 h 8"/>
                  <a:gd name="T10" fmla="*/ 843 w 9"/>
                  <a:gd name="T11" fmla="*/ 1525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3" y="5"/>
                    </a:moveTo>
                    <a:cubicBezTo>
                      <a:pt x="5" y="6"/>
                      <a:pt x="7" y="8"/>
                      <a:pt x="9" y="7"/>
                    </a:cubicBezTo>
                    <a:cubicBezTo>
                      <a:pt x="9" y="6"/>
                      <a:pt x="8" y="6"/>
                      <a:pt x="7" y="6"/>
                    </a:cubicBezTo>
                    <a:cubicBezTo>
                      <a:pt x="6" y="5"/>
                      <a:pt x="6" y="4"/>
                      <a:pt x="5" y="3"/>
                    </a:cubicBezTo>
                    <a:cubicBezTo>
                      <a:pt x="4" y="2"/>
                      <a:pt x="2" y="1"/>
                      <a:pt x="1" y="0"/>
                    </a:cubicBezTo>
                    <a:cubicBezTo>
                      <a:pt x="0" y="2"/>
                      <a:pt x="3" y="4"/>
                      <a:pt x="3" y="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6" name="Freeform 504">
                <a:extLst>
                  <a:ext uri="{FF2B5EF4-FFF2-40B4-BE49-F238E27FC236}">
                    <a16:creationId xmlns:a16="http://schemas.microsoft.com/office/drawing/2014/main" id="{A6A3DAFC-6789-4507-B472-D68AFC34CDDE}"/>
                  </a:ext>
                </a:extLst>
              </p:cNvPr>
              <p:cNvSpPr>
                <a:spLocks/>
              </p:cNvSpPr>
              <p:nvPr/>
            </p:nvSpPr>
            <p:spPr bwMode="auto">
              <a:xfrm>
                <a:off x="4541" y="2702"/>
                <a:ext cx="28" cy="25"/>
              </a:xfrm>
              <a:custGeom>
                <a:avLst/>
                <a:gdLst>
                  <a:gd name="T0" fmla="*/ 843 w 9"/>
                  <a:gd name="T1" fmla="*/ 1525 h 8"/>
                  <a:gd name="T2" fmla="*/ 2623 w 9"/>
                  <a:gd name="T3" fmla="*/ 2109 h 8"/>
                  <a:gd name="T4" fmla="*/ 2053 w 9"/>
                  <a:gd name="T5" fmla="*/ 1797 h 8"/>
                  <a:gd name="T6" fmla="*/ 1509 w 9"/>
                  <a:gd name="T7" fmla="*/ 859 h 8"/>
                  <a:gd name="T8" fmla="*/ 271 w 9"/>
                  <a:gd name="T9" fmla="*/ 0 h 8"/>
                  <a:gd name="T10" fmla="*/ 843 w 9"/>
                  <a:gd name="T11" fmla="*/ 1525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3" y="5"/>
                    </a:moveTo>
                    <a:cubicBezTo>
                      <a:pt x="5" y="6"/>
                      <a:pt x="7" y="8"/>
                      <a:pt x="9" y="7"/>
                    </a:cubicBezTo>
                    <a:cubicBezTo>
                      <a:pt x="9" y="6"/>
                      <a:pt x="8" y="6"/>
                      <a:pt x="7" y="6"/>
                    </a:cubicBezTo>
                    <a:cubicBezTo>
                      <a:pt x="6" y="5"/>
                      <a:pt x="6" y="4"/>
                      <a:pt x="5" y="3"/>
                    </a:cubicBezTo>
                    <a:cubicBezTo>
                      <a:pt x="4" y="2"/>
                      <a:pt x="2" y="1"/>
                      <a:pt x="1" y="0"/>
                    </a:cubicBezTo>
                    <a:cubicBezTo>
                      <a:pt x="0" y="2"/>
                      <a:pt x="3" y="4"/>
                      <a:pt x="3" y="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7" name="Freeform 505">
                <a:extLst>
                  <a:ext uri="{FF2B5EF4-FFF2-40B4-BE49-F238E27FC236}">
                    <a16:creationId xmlns:a16="http://schemas.microsoft.com/office/drawing/2014/main" id="{85885C95-0DAF-4330-BE37-3190B586B456}"/>
                  </a:ext>
                </a:extLst>
              </p:cNvPr>
              <p:cNvSpPr>
                <a:spLocks/>
              </p:cNvSpPr>
              <p:nvPr/>
            </p:nvSpPr>
            <p:spPr bwMode="auto">
              <a:xfrm>
                <a:off x="4550" y="2736"/>
                <a:ext cx="10" cy="10"/>
              </a:xfrm>
              <a:custGeom>
                <a:avLst/>
                <a:gdLst>
                  <a:gd name="T0" fmla="*/ 857 w 3"/>
                  <a:gd name="T1" fmla="*/ 1223 h 3"/>
                  <a:gd name="T2" fmla="*/ 857 w 3"/>
                  <a:gd name="T3" fmla="*/ 0 h 3"/>
                  <a:gd name="T4" fmla="*/ 85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3" y="3"/>
                      <a:pt x="3" y="1"/>
                      <a:pt x="2" y="0"/>
                    </a:cubicBezTo>
                    <a:cubicBezTo>
                      <a:pt x="0" y="0"/>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8" name="Freeform 506">
                <a:extLst>
                  <a:ext uri="{FF2B5EF4-FFF2-40B4-BE49-F238E27FC236}">
                    <a16:creationId xmlns:a16="http://schemas.microsoft.com/office/drawing/2014/main" id="{2CA89D5A-40B3-47DF-B37D-BC6BCFF0382C}"/>
                  </a:ext>
                </a:extLst>
              </p:cNvPr>
              <p:cNvSpPr>
                <a:spLocks/>
              </p:cNvSpPr>
              <p:nvPr/>
            </p:nvSpPr>
            <p:spPr bwMode="auto">
              <a:xfrm>
                <a:off x="4550" y="2736"/>
                <a:ext cx="10" cy="10"/>
              </a:xfrm>
              <a:custGeom>
                <a:avLst/>
                <a:gdLst>
                  <a:gd name="T0" fmla="*/ 857 w 3"/>
                  <a:gd name="T1" fmla="*/ 1223 h 3"/>
                  <a:gd name="T2" fmla="*/ 857 w 3"/>
                  <a:gd name="T3" fmla="*/ 0 h 3"/>
                  <a:gd name="T4" fmla="*/ 85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3" y="3"/>
                      <a:pt x="3" y="1"/>
                      <a:pt x="2" y="0"/>
                    </a:cubicBezTo>
                    <a:cubicBezTo>
                      <a:pt x="0" y="0"/>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39" name="Freeform 507">
                <a:extLst>
                  <a:ext uri="{FF2B5EF4-FFF2-40B4-BE49-F238E27FC236}">
                    <a16:creationId xmlns:a16="http://schemas.microsoft.com/office/drawing/2014/main" id="{DC5B3411-9E0E-4ED5-9D71-0C61BE856765}"/>
                  </a:ext>
                </a:extLst>
              </p:cNvPr>
              <p:cNvSpPr>
                <a:spLocks/>
              </p:cNvSpPr>
              <p:nvPr/>
            </p:nvSpPr>
            <p:spPr bwMode="auto">
              <a:xfrm>
                <a:off x="4557" y="2752"/>
                <a:ext cx="9" cy="9"/>
              </a:xfrm>
              <a:custGeom>
                <a:avLst/>
                <a:gdLst>
                  <a:gd name="T0" fmla="*/ 486 w 3"/>
                  <a:gd name="T1" fmla="*/ 729 h 3"/>
                  <a:gd name="T2" fmla="*/ 486 w 3"/>
                  <a:gd name="T3" fmla="*/ 0 h 3"/>
                  <a:gd name="T4" fmla="*/ 486 w 3"/>
                  <a:gd name="T5" fmla="*/ 729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1" y="2"/>
                      <a:pt x="3" y="1"/>
                      <a:pt x="2" y="0"/>
                    </a:cubicBezTo>
                    <a:cubicBezTo>
                      <a:pt x="0" y="1"/>
                      <a:pt x="1"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0" name="Freeform 508">
                <a:extLst>
                  <a:ext uri="{FF2B5EF4-FFF2-40B4-BE49-F238E27FC236}">
                    <a16:creationId xmlns:a16="http://schemas.microsoft.com/office/drawing/2014/main" id="{3ACE37A5-020C-4FCC-848B-9C20F1188938}"/>
                  </a:ext>
                </a:extLst>
              </p:cNvPr>
              <p:cNvSpPr>
                <a:spLocks/>
              </p:cNvSpPr>
              <p:nvPr/>
            </p:nvSpPr>
            <p:spPr bwMode="auto">
              <a:xfrm>
                <a:off x="4557" y="2752"/>
                <a:ext cx="9" cy="9"/>
              </a:xfrm>
              <a:custGeom>
                <a:avLst/>
                <a:gdLst>
                  <a:gd name="T0" fmla="*/ 486 w 3"/>
                  <a:gd name="T1" fmla="*/ 729 h 3"/>
                  <a:gd name="T2" fmla="*/ 486 w 3"/>
                  <a:gd name="T3" fmla="*/ 0 h 3"/>
                  <a:gd name="T4" fmla="*/ 486 w 3"/>
                  <a:gd name="T5" fmla="*/ 729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1" y="2"/>
                      <a:pt x="3" y="1"/>
                      <a:pt x="2" y="0"/>
                    </a:cubicBezTo>
                    <a:cubicBezTo>
                      <a:pt x="0" y="1"/>
                      <a:pt x="1"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1" name="Freeform 509">
                <a:extLst>
                  <a:ext uri="{FF2B5EF4-FFF2-40B4-BE49-F238E27FC236}">
                    <a16:creationId xmlns:a16="http://schemas.microsoft.com/office/drawing/2014/main" id="{724E8337-FCBF-4D1A-AA40-D26BD9982601}"/>
                  </a:ext>
                </a:extLst>
              </p:cNvPr>
              <p:cNvSpPr>
                <a:spLocks/>
              </p:cNvSpPr>
              <p:nvPr/>
            </p:nvSpPr>
            <p:spPr bwMode="auto">
              <a:xfrm>
                <a:off x="4560" y="2740"/>
                <a:ext cx="18" cy="18"/>
              </a:xfrm>
              <a:custGeom>
                <a:avLst/>
                <a:gdLst>
                  <a:gd name="T0" fmla="*/ 1215 w 6"/>
                  <a:gd name="T1" fmla="*/ 1458 h 6"/>
                  <a:gd name="T2" fmla="*/ 1458 w 6"/>
                  <a:gd name="T3" fmla="*/ 1215 h 6"/>
                  <a:gd name="T4" fmla="*/ 972 w 6"/>
                  <a:gd name="T5" fmla="*/ 486 h 6"/>
                  <a:gd name="T6" fmla="*/ 486 w 6"/>
                  <a:gd name="T7" fmla="*/ 243 h 6"/>
                  <a:gd name="T8" fmla="*/ 0 w 6"/>
                  <a:gd name="T9" fmla="*/ 729 h 6"/>
                  <a:gd name="T10" fmla="*/ 729 w 6"/>
                  <a:gd name="T11" fmla="*/ 972 h 6"/>
                  <a:gd name="T12" fmla="*/ 729 w 6"/>
                  <a:gd name="T13" fmla="*/ 972 h 6"/>
                  <a:gd name="T14" fmla="*/ 1215 w 6"/>
                  <a:gd name="T15" fmla="*/ 1458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5" y="6"/>
                    </a:moveTo>
                    <a:cubicBezTo>
                      <a:pt x="6" y="6"/>
                      <a:pt x="6" y="5"/>
                      <a:pt x="6" y="5"/>
                    </a:cubicBezTo>
                    <a:cubicBezTo>
                      <a:pt x="5" y="3"/>
                      <a:pt x="4" y="3"/>
                      <a:pt x="4" y="2"/>
                    </a:cubicBezTo>
                    <a:cubicBezTo>
                      <a:pt x="3" y="2"/>
                      <a:pt x="3" y="0"/>
                      <a:pt x="2" y="1"/>
                    </a:cubicBezTo>
                    <a:cubicBezTo>
                      <a:pt x="1" y="1"/>
                      <a:pt x="0" y="3"/>
                      <a:pt x="0" y="3"/>
                    </a:cubicBezTo>
                    <a:cubicBezTo>
                      <a:pt x="1" y="4"/>
                      <a:pt x="2" y="3"/>
                      <a:pt x="3" y="4"/>
                    </a:cubicBezTo>
                    <a:cubicBezTo>
                      <a:pt x="3" y="4"/>
                      <a:pt x="3" y="4"/>
                      <a:pt x="3" y="4"/>
                    </a:cubicBezTo>
                    <a:cubicBezTo>
                      <a:pt x="3" y="5"/>
                      <a:pt x="4" y="6"/>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2" name="Freeform 510">
                <a:extLst>
                  <a:ext uri="{FF2B5EF4-FFF2-40B4-BE49-F238E27FC236}">
                    <a16:creationId xmlns:a16="http://schemas.microsoft.com/office/drawing/2014/main" id="{B35A3C6F-A0AE-4CAC-B4F3-EC95312183D4}"/>
                  </a:ext>
                </a:extLst>
              </p:cNvPr>
              <p:cNvSpPr>
                <a:spLocks/>
              </p:cNvSpPr>
              <p:nvPr/>
            </p:nvSpPr>
            <p:spPr bwMode="auto">
              <a:xfrm>
                <a:off x="4560" y="2740"/>
                <a:ext cx="18" cy="18"/>
              </a:xfrm>
              <a:custGeom>
                <a:avLst/>
                <a:gdLst>
                  <a:gd name="T0" fmla="*/ 1215 w 6"/>
                  <a:gd name="T1" fmla="*/ 1458 h 6"/>
                  <a:gd name="T2" fmla="*/ 1458 w 6"/>
                  <a:gd name="T3" fmla="*/ 1215 h 6"/>
                  <a:gd name="T4" fmla="*/ 972 w 6"/>
                  <a:gd name="T5" fmla="*/ 486 h 6"/>
                  <a:gd name="T6" fmla="*/ 486 w 6"/>
                  <a:gd name="T7" fmla="*/ 243 h 6"/>
                  <a:gd name="T8" fmla="*/ 0 w 6"/>
                  <a:gd name="T9" fmla="*/ 729 h 6"/>
                  <a:gd name="T10" fmla="*/ 729 w 6"/>
                  <a:gd name="T11" fmla="*/ 972 h 6"/>
                  <a:gd name="T12" fmla="*/ 729 w 6"/>
                  <a:gd name="T13" fmla="*/ 972 h 6"/>
                  <a:gd name="T14" fmla="*/ 1215 w 6"/>
                  <a:gd name="T15" fmla="*/ 1458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5" y="6"/>
                    </a:moveTo>
                    <a:cubicBezTo>
                      <a:pt x="6" y="6"/>
                      <a:pt x="6" y="5"/>
                      <a:pt x="6" y="5"/>
                    </a:cubicBezTo>
                    <a:cubicBezTo>
                      <a:pt x="5" y="3"/>
                      <a:pt x="4" y="3"/>
                      <a:pt x="4" y="2"/>
                    </a:cubicBezTo>
                    <a:cubicBezTo>
                      <a:pt x="3" y="2"/>
                      <a:pt x="3" y="0"/>
                      <a:pt x="2" y="1"/>
                    </a:cubicBezTo>
                    <a:cubicBezTo>
                      <a:pt x="1" y="1"/>
                      <a:pt x="0" y="3"/>
                      <a:pt x="0" y="3"/>
                    </a:cubicBezTo>
                    <a:cubicBezTo>
                      <a:pt x="1" y="4"/>
                      <a:pt x="2" y="3"/>
                      <a:pt x="3" y="4"/>
                    </a:cubicBezTo>
                    <a:cubicBezTo>
                      <a:pt x="3" y="4"/>
                      <a:pt x="3" y="4"/>
                      <a:pt x="3" y="4"/>
                    </a:cubicBezTo>
                    <a:cubicBezTo>
                      <a:pt x="3" y="5"/>
                      <a:pt x="4" y="6"/>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3" name="Freeform 511">
                <a:extLst>
                  <a:ext uri="{FF2B5EF4-FFF2-40B4-BE49-F238E27FC236}">
                    <a16:creationId xmlns:a16="http://schemas.microsoft.com/office/drawing/2014/main" id="{782B2746-5FA7-4D07-ADA5-5DE680257E7D}"/>
                  </a:ext>
                </a:extLst>
              </p:cNvPr>
              <p:cNvSpPr>
                <a:spLocks/>
              </p:cNvSpPr>
              <p:nvPr/>
            </p:nvSpPr>
            <p:spPr bwMode="auto">
              <a:xfrm>
                <a:off x="4566" y="2761"/>
                <a:ext cx="3" cy="4"/>
              </a:xfrm>
              <a:custGeom>
                <a:avLst/>
                <a:gdLst>
                  <a:gd name="T0" fmla="*/ 243 w 1"/>
                  <a:gd name="T1" fmla="*/ 1024 h 1"/>
                  <a:gd name="T2" fmla="*/ 0 w 1"/>
                  <a:gd name="T3" fmla="*/ 1024 h 1"/>
                  <a:gd name="T4" fmla="*/ 243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1"/>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4" name="Freeform 512">
                <a:extLst>
                  <a:ext uri="{FF2B5EF4-FFF2-40B4-BE49-F238E27FC236}">
                    <a16:creationId xmlns:a16="http://schemas.microsoft.com/office/drawing/2014/main" id="{F569CF1C-4ED8-485E-95BC-1D1D214F84A6}"/>
                  </a:ext>
                </a:extLst>
              </p:cNvPr>
              <p:cNvSpPr>
                <a:spLocks/>
              </p:cNvSpPr>
              <p:nvPr/>
            </p:nvSpPr>
            <p:spPr bwMode="auto">
              <a:xfrm>
                <a:off x="4566" y="2761"/>
                <a:ext cx="3" cy="4"/>
              </a:xfrm>
              <a:custGeom>
                <a:avLst/>
                <a:gdLst>
                  <a:gd name="T0" fmla="*/ 243 w 1"/>
                  <a:gd name="T1" fmla="*/ 1024 h 1"/>
                  <a:gd name="T2" fmla="*/ 0 w 1"/>
                  <a:gd name="T3" fmla="*/ 1024 h 1"/>
                  <a:gd name="T4" fmla="*/ 243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1"/>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5" name="Freeform 513">
                <a:extLst>
                  <a:ext uri="{FF2B5EF4-FFF2-40B4-BE49-F238E27FC236}">
                    <a16:creationId xmlns:a16="http://schemas.microsoft.com/office/drawing/2014/main" id="{68295187-C491-424D-8562-4485EF25CC12}"/>
                  </a:ext>
                </a:extLst>
              </p:cNvPr>
              <p:cNvSpPr>
                <a:spLocks/>
              </p:cNvSpPr>
              <p:nvPr/>
            </p:nvSpPr>
            <p:spPr bwMode="auto">
              <a:xfrm>
                <a:off x="4569" y="2724"/>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6" name="Freeform 514">
                <a:extLst>
                  <a:ext uri="{FF2B5EF4-FFF2-40B4-BE49-F238E27FC236}">
                    <a16:creationId xmlns:a16="http://schemas.microsoft.com/office/drawing/2014/main" id="{19FED183-B727-4364-BF8E-AC6612999A38}"/>
                  </a:ext>
                </a:extLst>
              </p:cNvPr>
              <p:cNvSpPr>
                <a:spLocks/>
              </p:cNvSpPr>
              <p:nvPr/>
            </p:nvSpPr>
            <p:spPr bwMode="auto">
              <a:xfrm>
                <a:off x="4569" y="2724"/>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7" name="Freeform 515">
                <a:extLst>
                  <a:ext uri="{FF2B5EF4-FFF2-40B4-BE49-F238E27FC236}">
                    <a16:creationId xmlns:a16="http://schemas.microsoft.com/office/drawing/2014/main" id="{BA557E25-434C-4FF1-9B75-2967DEF58F1A}"/>
                  </a:ext>
                </a:extLst>
              </p:cNvPr>
              <p:cNvSpPr>
                <a:spLocks/>
              </p:cNvSpPr>
              <p:nvPr/>
            </p:nvSpPr>
            <p:spPr bwMode="auto">
              <a:xfrm>
                <a:off x="4575" y="2724"/>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8" name="Freeform 516">
                <a:extLst>
                  <a:ext uri="{FF2B5EF4-FFF2-40B4-BE49-F238E27FC236}">
                    <a16:creationId xmlns:a16="http://schemas.microsoft.com/office/drawing/2014/main" id="{9FE1CAFF-AB73-431B-829B-B086AAAC9306}"/>
                  </a:ext>
                </a:extLst>
              </p:cNvPr>
              <p:cNvSpPr>
                <a:spLocks/>
              </p:cNvSpPr>
              <p:nvPr/>
            </p:nvSpPr>
            <p:spPr bwMode="auto">
              <a:xfrm>
                <a:off x="4575" y="2724"/>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49" name="Freeform 517">
                <a:extLst>
                  <a:ext uri="{FF2B5EF4-FFF2-40B4-BE49-F238E27FC236}">
                    <a16:creationId xmlns:a16="http://schemas.microsoft.com/office/drawing/2014/main" id="{79BB7FA8-09E2-471A-A7DE-267DCBEAE10B}"/>
                  </a:ext>
                </a:extLst>
              </p:cNvPr>
              <p:cNvSpPr>
                <a:spLocks/>
              </p:cNvSpPr>
              <p:nvPr/>
            </p:nvSpPr>
            <p:spPr bwMode="auto">
              <a:xfrm>
                <a:off x="4575" y="2755"/>
                <a:ext cx="10" cy="10"/>
              </a:xfrm>
              <a:custGeom>
                <a:avLst/>
                <a:gdLst>
                  <a:gd name="T0" fmla="*/ 367 w 3"/>
                  <a:gd name="T1" fmla="*/ 1223 h 3"/>
                  <a:gd name="T2" fmla="*/ 857 w 3"/>
                  <a:gd name="T3" fmla="*/ 0 h 3"/>
                  <a:gd name="T4" fmla="*/ 36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3" y="2"/>
                      <a:pt x="2" y="1"/>
                      <a:pt x="2" y="0"/>
                    </a:cubicBezTo>
                    <a:cubicBezTo>
                      <a:pt x="1"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0" name="Freeform 518">
                <a:extLst>
                  <a:ext uri="{FF2B5EF4-FFF2-40B4-BE49-F238E27FC236}">
                    <a16:creationId xmlns:a16="http://schemas.microsoft.com/office/drawing/2014/main" id="{A7C011B1-3EDB-4471-B6C3-44ADEF5DA5ED}"/>
                  </a:ext>
                </a:extLst>
              </p:cNvPr>
              <p:cNvSpPr>
                <a:spLocks/>
              </p:cNvSpPr>
              <p:nvPr/>
            </p:nvSpPr>
            <p:spPr bwMode="auto">
              <a:xfrm>
                <a:off x="4575" y="2755"/>
                <a:ext cx="10" cy="10"/>
              </a:xfrm>
              <a:custGeom>
                <a:avLst/>
                <a:gdLst>
                  <a:gd name="T0" fmla="*/ 367 w 3"/>
                  <a:gd name="T1" fmla="*/ 1223 h 3"/>
                  <a:gd name="T2" fmla="*/ 857 w 3"/>
                  <a:gd name="T3" fmla="*/ 0 h 3"/>
                  <a:gd name="T4" fmla="*/ 36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3" y="2"/>
                      <a:pt x="2" y="1"/>
                      <a:pt x="2" y="0"/>
                    </a:cubicBezTo>
                    <a:cubicBezTo>
                      <a:pt x="1"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1" name="Freeform 519">
                <a:extLst>
                  <a:ext uri="{FF2B5EF4-FFF2-40B4-BE49-F238E27FC236}">
                    <a16:creationId xmlns:a16="http://schemas.microsoft.com/office/drawing/2014/main" id="{A438B864-E450-4FBA-BA55-C5A2EF7AC211}"/>
                  </a:ext>
                </a:extLst>
              </p:cNvPr>
              <p:cNvSpPr>
                <a:spLocks/>
              </p:cNvSpPr>
              <p:nvPr/>
            </p:nvSpPr>
            <p:spPr bwMode="auto">
              <a:xfrm>
                <a:off x="4585" y="2761"/>
                <a:ext cx="1" cy="4"/>
              </a:xfrm>
              <a:custGeom>
                <a:avLst/>
                <a:gdLst>
                  <a:gd name="T0" fmla="*/ 0 w 1"/>
                  <a:gd name="T1" fmla="*/ 1024 h 1"/>
                  <a:gd name="T2" fmla="*/ 0 w 1"/>
                  <a:gd name="T3" fmla="*/ 0 h 1"/>
                  <a:gd name="T4" fmla="*/ 0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2" name="Freeform 520">
                <a:extLst>
                  <a:ext uri="{FF2B5EF4-FFF2-40B4-BE49-F238E27FC236}">
                    <a16:creationId xmlns:a16="http://schemas.microsoft.com/office/drawing/2014/main" id="{F6546871-7CAE-4B5F-A646-D13E992B1F29}"/>
                  </a:ext>
                </a:extLst>
              </p:cNvPr>
              <p:cNvSpPr>
                <a:spLocks/>
              </p:cNvSpPr>
              <p:nvPr/>
            </p:nvSpPr>
            <p:spPr bwMode="auto">
              <a:xfrm>
                <a:off x="4585" y="2761"/>
                <a:ext cx="1" cy="4"/>
              </a:xfrm>
              <a:custGeom>
                <a:avLst/>
                <a:gdLst>
                  <a:gd name="T0" fmla="*/ 0 w 1"/>
                  <a:gd name="T1" fmla="*/ 1024 h 1"/>
                  <a:gd name="T2" fmla="*/ 0 w 1"/>
                  <a:gd name="T3" fmla="*/ 0 h 1"/>
                  <a:gd name="T4" fmla="*/ 0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3" name="Freeform 521">
                <a:extLst>
                  <a:ext uri="{FF2B5EF4-FFF2-40B4-BE49-F238E27FC236}">
                    <a16:creationId xmlns:a16="http://schemas.microsoft.com/office/drawing/2014/main" id="{435CBD2C-14F1-47EA-95C2-2F7B6B2E9E49}"/>
                  </a:ext>
                </a:extLst>
              </p:cNvPr>
              <p:cNvSpPr>
                <a:spLocks/>
              </p:cNvSpPr>
              <p:nvPr/>
            </p:nvSpPr>
            <p:spPr bwMode="auto">
              <a:xfrm>
                <a:off x="4591" y="2727"/>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4" name="Freeform 522">
                <a:extLst>
                  <a:ext uri="{FF2B5EF4-FFF2-40B4-BE49-F238E27FC236}">
                    <a16:creationId xmlns:a16="http://schemas.microsoft.com/office/drawing/2014/main" id="{49299768-C884-4531-8216-606D577605EE}"/>
                  </a:ext>
                </a:extLst>
              </p:cNvPr>
              <p:cNvSpPr>
                <a:spLocks/>
              </p:cNvSpPr>
              <p:nvPr/>
            </p:nvSpPr>
            <p:spPr bwMode="auto">
              <a:xfrm>
                <a:off x="4591" y="2727"/>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5" name="Freeform 523">
                <a:extLst>
                  <a:ext uri="{FF2B5EF4-FFF2-40B4-BE49-F238E27FC236}">
                    <a16:creationId xmlns:a16="http://schemas.microsoft.com/office/drawing/2014/main" id="{3094ABDD-8F67-45C1-A016-9999EC6C7843}"/>
                  </a:ext>
                </a:extLst>
              </p:cNvPr>
              <p:cNvSpPr>
                <a:spLocks/>
              </p:cNvSpPr>
              <p:nvPr/>
            </p:nvSpPr>
            <p:spPr bwMode="auto">
              <a:xfrm>
                <a:off x="4591" y="2730"/>
                <a:ext cx="6" cy="3"/>
              </a:xfrm>
              <a:custGeom>
                <a:avLst/>
                <a:gdLst>
                  <a:gd name="T0" fmla="*/ 486 w 2"/>
                  <a:gd name="T1" fmla="*/ 243 h 1"/>
                  <a:gd name="T2" fmla="*/ 0 w 2"/>
                  <a:gd name="T3" fmla="*/ 0 h 1"/>
                  <a:gd name="T4" fmla="*/ 486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cubicBezTo>
                      <a:pt x="2" y="0"/>
                      <a:pt x="1" y="0"/>
                      <a:pt x="0" y="0"/>
                    </a:cubicBezTo>
                    <a:cubicBezTo>
                      <a:pt x="1" y="0"/>
                      <a:pt x="2" y="0"/>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6" name="Freeform 524">
                <a:extLst>
                  <a:ext uri="{FF2B5EF4-FFF2-40B4-BE49-F238E27FC236}">
                    <a16:creationId xmlns:a16="http://schemas.microsoft.com/office/drawing/2014/main" id="{559A3FB2-2508-4BF6-9A05-E8C61BB08F75}"/>
                  </a:ext>
                </a:extLst>
              </p:cNvPr>
              <p:cNvSpPr>
                <a:spLocks/>
              </p:cNvSpPr>
              <p:nvPr/>
            </p:nvSpPr>
            <p:spPr bwMode="auto">
              <a:xfrm>
                <a:off x="4591" y="2730"/>
                <a:ext cx="6" cy="3"/>
              </a:xfrm>
              <a:custGeom>
                <a:avLst/>
                <a:gdLst>
                  <a:gd name="T0" fmla="*/ 486 w 2"/>
                  <a:gd name="T1" fmla="*/ 243 h 1"/>
                  <a:gd name="T2" fmla="*/ 0 w 2"/>
                  <a:gd name="T3" fmla="*/ 0 h 1"/>
                  <a:gd name="T4" fmla="*/ 486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cubicBezTo>
                      <a:pt x="2" y="0"/>
                      <a:pt x="1" y="0"/>
                      <a:pt x="0" y="0"/>
                    </a:cubicBezTo>
                    <a:cubicBezTo>
                      <a:pt x="1" y="0"/>
                      <a:pt x="2" y="0"/>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7" name="Freeform 525">
                <a:extLst>
                  <a:ext uri="{FF2B5EF4-FFF2-40B4-BE49-F238E27FC236}">
                    <a16:creationId xmlns:a16="http://schemas.microsoft.com/office/drawing/2014/main" id="{B3BE837D-A2CB-4C79-8C2C-10CDAF83C2B6}"/>
                  </a:ext>
                </a:extLst>
              </p:cNvPr>
              <p:cNvSpPr>
                <a:spLocks/>
              </p:cNvSpPr>
              <p:nvPr/>
            </p:nvSpPr>
            <p:spPr bwMode="auto">
              <a:xfrm>
                <a:off x="4597" y="2727"/>
                <a:ext cx="38" cy="28"/>
              </a:xfrm>
              <a:custGeom>
                <a:avLst/>
                <a:gdLst>
                  <a:gd name="T0" fmla="*/ 1625 w 12"/>
                  <a:gd name="T1" fmla="*/ 1780 h 9"/>
                  <a:gd name="T2" fmla="*/ 3531 w 12"/>
                  <a:gd name="T3" fmla="*/ 2623 h 9"/>
                  <a:gd name="T4" fmla="*/ 2226 w 12"/>
                  <a:gd name="T5" fmla="*/ 1114 h 9"/>
                  <a:gd name="T6" fmla="*/ 1013 w 12"/>
                  <a:gd name="T7" fmla="*/ 572 h 9"/>
                  <a:gd name="T8" fmla="*/ 602 w 12"/>
                  <a:gd name="T9" fmla="*/ 271 h 9"/>
                  <a:gd name="T10" fmla="*/ 0 w 12"/>
                  <a:gd name="T11" fmla="*/ 0 h 9"/>
                  <a:gd name="T12" fmla="*/ 1625 w 12"/>
                  <a:gd name="T13" fmla="*/ 1780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5" y="6"/>
                    </a:moveTo>
                    <a:cubicBezTo>
                      <a:pt x="7" y="7"/>
                      <a:pt x="9" y="8"/>
                      <a:pt x="11" y="9"/>
                    </a:cubicBezTo>
                    <a:cubicBezTo>
                      <a:pt x="12" y="7"/>
                      <a:pt x="9" y="5"/>
                      <a:pt x="7" y="4"/>
                    </a:cubicBezTo>
                    <a:cubicBezTo>
                      <a:pt x="6" y="4"/>
                      <a:pt x="4" y="3"/>
                      <a:pt x="3" y="2"/>
                    </a:cubicBezTo>
                    <a:cubicBezTo>
                      <a:pt x="3" y="2"/>
                      <a:pt x="2" y="1"/>
                      <a:pt x="2" y="1"/>
                    </a:cubicBezTo>
                    <a:cubicBezTo>
                      <a:pt x="1" y="1"/>
                      <a:pt x="0" y="1"/>
                      <a:pt x="0" y="0"/>
                    </a:cubicBezTo>
                    <a:cubicBezTo>
                      <a:pt x="1" y="2"/>
                      <a:pt x="2" y="5"/>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8" name="Freeform 526">
                <a:extLst>
                  <a:ext uri="{FF2B5EF4-FFF2-40B4-BE49-F238E27FC236}">
                    <a16:creationId xmlns:a16="http://schemas.microsoft.com/office/drawing/2014/main" id="{9772F993-EB84-4A37-97E1-731EF51F6FBC}"/>
                  </a:ext>
                </a:extLst>
              </p:cNvPr>
              <p:cNvSpPr>
                <a:spLocks/>
              </p:cNvSpPr>
              <p:nvPr/>
            </p:nvSpPr>
            <p:spPr bwMode="auto">
              <a:xfrm>
                <a:off x="4597" y="2727"/>
                <a:ext cx="38" cy="28"/>
              </a:xfrm>
              <a:custGeom>
                <a:avLst/>
                <a:gdLst>
                  <a:gd name="T0" fmla="*/ 1625 w 12"/>
                  <a:gd name="T1" fmla="*/ 1780 h 9"/>
                  <a:gd name="T2" fmla="*/ 3531 w 12"/>
                  <a:gd name="T3" fmla="*/ 2623 h 9"/>
                  <a:gd name="T4" fmla="*/ 2226 w 12"/>
                  <a:gd name="T5" fmla="*/ 1114 h 9"/>
                  <a:gd name="T6" fmla="*/ 1013 w 12"/>
                  <a:gd name="T7" fmla="*/ 572 h 9"/>
                  <a:gd name="T8" fmla="*/ 602 w 12"/>
                  <a:gd name="T9" fmla="*/ 271 h 9"/>
                  <a:gd name="T10" fmla="*/ 0 w 12"/>
                  <a:gd name="T11" fmla="*/ 0 h 9"/>
                  <a:gd name="T12" fmla="*/ 1625 w 12"/>
                  <a:gd name="T13" fmla="*/ 1780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5" y="6"/>
                    </a:moveTo>
                    <a:cubicBezTo>
                      <a:pt x="7" y="7"/>
                      <a:pt x="9" y="8"/>
                      <a:pt x="11" y="9"/>
                    </a:cubicBezTo>
                    <a:cubicBezTo>
                      <a:pt x="12" y="7"/>
                      <a:pt x="9" y="5"/>
                      <a:pt x="7" y="4"/>
                    </a:cubicBezTo>
                    <a:cubicBezTo>
                      <a:pt x="6" y="4"/>
                      <a:pt x="4" y="3"/>
                      <a:pt x="3" y="2"/>
                    </a:cubicBezTo>
                    <a:cubicBezTo>
                      <a:pt x="3" y="2"/>
                      <a:pt x="2" y="1"/>
                      <a:pt x="2" y="1"/>
                    </a:cubicBezTo>
                    <a:cubicBezTo>
                      <a:pt x="1" y="1"/>
                      <a:pt x="0" y="1"/>
                      <a:pt x="0" y="0"/>
                    </a:cubicBezTo>
                    <a:cubicBezTo>
                      <a:pt x="1" y="2"/>
                      <a:pt x="2" y="5"/>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59" name="Freeform 527">
                <a:extLst>
                  <a:ext uri="{FF2B5EF4-FFF2-40B4-BE49-F238E27FC236}">
                    <a16:creationId xmlns:a16="http://schemas.microsoft.com/office/drawing/2014/main" id="{4EC7029D-3AA0-441B-8808-DAF3EBC4C74A}"/>
                  </a:ext>
                </a:extLst>
              </p:cNvPr>
              <p:cNvSpPr>
                <a:spLocks/>
              </p:cNvSpPr>
              <p:nvPr/>
            </p:nvSpPr>
            <p:spPr bwMode="auto">
              <a:xfrm>
                <a:off x="4610" y="2771"/>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0"/>
                      <a:pt x="1" y="0"/>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0" name="Freeform 528">
                <a:extLst>
                  <a:ext uri="{FF2B5EF4-FFF2-40B4-BE49-F238E27FC236}">
                    <a16:creationId xmlns:a16="http://schemas.microsoft.com/office/drawing/2014/main" id="{5E8F7DA7-0F28-4B31-B71D-20A1D18EECA2}"/>
                  </a:ext>
                </a:extLst>
              </p:cNvPr>
              <p:cNvSpPr>
                <a:spLocks/>
              </p:cNvSpPr>
              <p:nvPr/>
            </p:nvSpPr>
            <p:spPr bwMode="auto">
              <a:xfrm>
                <a:off x="4610" y="2771"/>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0"/>
                      <a:pt x="1" y="0"/>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1" name="Freeform 529">
                <a:extLst>
                  <a:ext uri="{FF2B5EF4-FFF2-40B4-BE49-F238E27FC236}">
                    <a16:creationId xmlns:a16="http://schemas.microsoft.com/office/drawing/2014/main" id="{E4F6354E-6A0A-42AF-AAB1-EE562B3E1D38}"/>
                  </a:ext>
                </a:extLst>
              </p:cNvPr>
              <p:cNvSpPr>
                <a:spLocks/>
              </p:cNvSpPr>
              <p:nvPr/>
            </p:nvSpPr>
            <p:spPr bwMode="auto">
              <a:xfrm>
                <a:off x="4622" y="2752"/>
                <a:ext cx="7" cy="6"/>
              </a:xfrm>
              <a:custGeom>
                <a:avLst/>
                <a:gdLst>
                  <a:gd name="T0" fmla="*/ 1029 w 2"/>
                  <a:gd name="T1" fmla="*/ 486 h 2"/>
                  <a:gd name="T2" fmla="*/ 1029 w 2"/>
                  <a:gd name="T3" fmla="*/ 0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1"/>
                      <a:pt x="1" y="1"/>
                      <a:pt x="2" y="0"/>
                    </a:cubicBezTo>
                    <a:cubicBezTo>
                      <a:pt x="0" y="0"/>
                      <a:pt x="1" y="1"/>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2" name="Freeform 530">
                <a:extLst>
                  <a:ext uri="{FF2B5EF4-FFF2-40B4-BE49-F238E27FC236}">
                    <a16:creationId xmlns:a16="http://schemas.microsoft.com/office/drawing/2014/main" id="{7D9178A7-2518-4BA3-BE40-EEEFD5253041}"/>
                  </a:ext>
                </a:extLst>
              </p:cNvPr>
              <p:cNvSpPr>
                <a:spLocks/>
              </p:cNvSpPr>
              <p:nvPr/>
            </p:nvSpPr>
            <p:spPr bwMode="auto">
              <a:xfrm>
                <a:off x="4622" y="2752"/>
                <a:ext cx="7" cy="6"/>
              </a:xfrm>
              <a:custGeom>
                <a:avLst/>
                <a:gdLst>
                  <a:gd name="T0" fmla="*/ 1029 w 2"/>
                  <a:gd name="T1" fmla="*/ 486 h 2"/>
                  <a:gd name="T2" fmla="*/ 1029 w 2"/>
                  <a:gd name="T3" fmla="*/ 0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1"/>
                      <a:pt x="1" y="1"/>
                      <a:pt x="2" y="0"/>
                    </a:cubicBezTo>
                    <a:cubicBezTo>
                      <a:pt x="0" y="0"/>
                      <a:pt x="1" y="1"/>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3" name="Freeform 531">
                <a:extLst>
                  <a:ext uri="{FF2B5EF4-FFF2-40B4-BE49-F238E27FC236}">
                    <a16:creationId xmlns:a16="http://schemas.microsoft.com/office/drawing/2014/main" id="{E1842E3E-21E6-496F-81BD-239B807AD7A2}"/>
                  </a:ext>
                </a:extLst>
              </p:cNvPr>
              <p:cNvSpPr>
                <a:spLocks/>
              </p:cNvSpPr>
              <p:nvPr/>
            </p:nvSpPr>
            <p:spPr bwMode="auto">
              <a:xfrm>
                <a:off x="4625" y="2837"/>
                <a:ext cx="19" cy="12"/>
              </a:xfrm>
              <a:custGeom>
                <a:avLst/>
                <a:gdLst>
                  <a:gd name="T0" fmla="*/ 0 w 6"/>
                  <a:gd name="T1" fmla="*/ 486 h 4"/>
                  <a:gd name="T2" fmla="*/ 1013 w 6"/>
                  <a:gd name="T3" fmla="*/ 486 h 4"/>
                  <a:gd name="T4" fmla="*/ 1305 w 6"/>
                  <a:gd name="T5" fmla="*/ 972 h 4"/>
                  <a:gd name="T6" fmla="*/ 0 w 6"/>
                  <a:gd name="T7" fmla="*/ 486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2"/>
                    </a:moveTo>
                    <a:cubicBezTo>
                      <a:pt x="1" y="2"/>
                      <a:pt x="2" y="2"/>
                      <a:pt x="3" y="2"/>
                    </a:cubicBezTo>
                    <a:cubicBezTo>
                      <a:pt x="3" y="3"/>
                      <a:pt x="3" y="4"/>
                      <a:pt x="4" y="4"/>
                    </a:cubicBezTo>
                    <a:cubicBezTo>
                      <a:pt x="6" y="3"/>
                      <a:pt x="0"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4" name="Freeform 532">
                <a:extLst>
                  <a:ext uri="{FF2B5EF4-FFF2-40B4-BE49-F238E27FC236}">
                    <a16:creationId xmlns:a16="http://schemas.microsoft.com/office/drawing/2014/main" id="{46D927F4-B557-4A03-91D8-1D98440E7172}"/>
                  </a:ext>
                </a:extLst>
              </p:cNvPr>
              <p:cNvSpPr>
                <a:spLocks/>
              </p:cNvSpPr>
              <p:nvPr/>
            </p:nvSpPr>
            <p:spPr bwMode="auto">
              <a:xfrm>
                <a:off x="4625" y="2837"/>
                <a:ext cx="19" cy="12"/>
              </a:xfrm>
              <a:custGeom>
                <a:avLst/>
                <a:gdLst>
                  <a:gd name="T0" fmla="*/ 0 w 6"/>
                  <a:gd name="T1" fmla="*/ 486 h 4"/>
                  <a:gd name="T2" fmla="*/ 1013 w 6"/>
                  <a:gd name="T3" fmla="*/ 486 h 4"/>
                  <a:gd name="T4" fmla="*/ 1305 w 6"/>
                  <a:gd name="T5" fmla="*/ 972 h 4"/>
                  <a:gd name="T6" fmla="*/ 0 w 6"/>
                  <a:gd name="T7" fmla="*/ 486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2"/>
                    </a:moveTo>
                    <a:cubicBezTo>
                      <a:pt x="1" y="2"/>
                      <a:pt x="2" y="2"/>
                      <a:pt x="3" y="2"/>
                    </a:cubicBezTo>
                    <a:cubicBezTo>
                      <a:pt x="3" y="3"/>
                      <a:pt x="3" y="4"/>
                      <a:pt x="4" y="4"/>
                    </a:cubicBezTo>
                    <a:cubicBezTo>
                      <a:pt x="6" y="3"/>
                      <a:pt x="0"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5" name="Freeform 533">
                <a:extLst>
                  <a:ext uri="{FF2B5EF4-FFF2-40B4-BE49-F238E27FC236}">
                    <a16:creationId xmlns:a16="http://schemas.microsoft.com/office/drawing/2014/main" id="{F8193CDF-82EB-472E-BD55-14228F9ECCD7}"/>
                  </a:ext>
                </a:extLst>
              </p:cNvPr>
              <p:cNvSpPr>
                <a:spLocks/>
              </p:cNvSpPr>
              <p:nvPr/>
            </p:nvSpPr>
            <p:spPr bwMode="auto">
              <a:xfrm>
                <a:off x="4635" y="2768"/>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6" name="Freeform 534">
                <a:extLst>
                  <a:ext uri="{FF2B5EF4-FFF2-40B4-BE49-F238E27FC236}">
                    <a16:creationId xmlns:a16="http://schemas.microsoft.com/office/drawing/2014/main" id="{B0C03EE7-68D6-49F4-95D0-F33534D0414E}"/>
                  </a:ext>
                </a:extLst>
              </p:cNvPr>
              <p:cNvSpPr>
                <a:spLocks/>
              </p:cNvSpPr>
              <p:nvPr/>
            </p:nvSpPr>
            <p:spPr bwMode="auto">
              <a:xfrm>
                <a:off x="4635" y="2768"/>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7" name="Freeform 535">
                <a:extLst>
                  <a:ext uri="{FF2B5EF4-FFF2-40B4-BE49-F238E27FC236}">
                    <a16:creationId xmlns:a16="http://schemas.microsoft.com/office/drawing/2014/main" id="{03629BEE-6E03-4F6F-8AD4-F424A4114026}"/>
                  </a:ext>
                </a:extLst>
              </p:cNvPr>
              <p:cNvSpPr>
                <a:spLocks/>
              </p:cNvSpPr>
              <p:nvPr/>
            </p:nvSpPr>
            <p:spPr bwMode="auto">
              <a:xfrm>
                <a:off x="4638" y="2768"/>
                <a:ext cx="6" cy="6"/>
              </a:xfrm>
              <a:custGeom>
                <a:avLst/>
                <a:gdLst>
                  <a:gd name="T0" fmla="*/ 243 w 2"/>
                  <a:gd name="T1" fmla="*/ 486 h 2"/>
                  <a:gd name="T2" fmla="*/ 243 w 2"/>
                  <a:gd name="T3" fmla="*/ 243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1" y="1"/>
                    </a:cubicBezTo>
                    <a:cubicBezTo>
                      <a:pt x="0" y="1"/>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8" name="Freeform 536">
                <a:extLst>
                  <a:ext uri="{FF2B5EF4-FFF2-40B4-BE49-F238E27FC236}">
                    <a16:creationId xmlns:a16="http://schemas.microsoft.com/office/drawing/2014/main" id="{C69EB317-A1D2-47D4-9A4A-88ED621D1270}"/>
                  </a:ext>
                </a:extLst>
              </p:cNvPr>
              <p:cNvSpPr>
                <a:spLocks/>
              </p:cNvSpPr>
              <p:nvPr/>
            </p:nvSpPr>
            <p:spPr bwMode="auto">
              <a:xfrm>
                <a:off x="4638" y="2768"/>
                <a:ext cx="6" cy="6"/>
              </a:xfrm>
              <a:custGeom>
                <a:avLst/>
                <a:gdLst>
                  <a:gd name="T0" fmla="*/ 243 w 2"/>
                  <a:gd name="T1" fmla="*/ 486 h 2"/>
                  <a:gd name="T2" fmla="*/ 243 w 2"/>
                  <a:gd name="T3" fmla="*/ 243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1" y="1"/>
                    </a:cubicBezTo>
                    <a:cubicBezTo>
                      <a:pt x="0" y="1"/>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69" name="Freeform 537">
                <a:extLst>
                  <a:ext uri="{FF2B5EF4-FFF2-40B4-BE49-F238E27FC236}">
                    <a16:creationId xmlns:a16="http://schemas.microsoft.com/office/drawing/2014/main" id="{F405F4B8-04F3-41D2-8AE6-BB1010365BCE}"/>
                  </a:ext>
                </a:extLst>
              </p:cNvPr>
              <p:cNvSpPr>
                <a:spLocks/>
              </p:cNvSpPr>
              <p:nvPr/>
            </p:nvSpPr>
            <p:spPr bwMode="auto">
              <a:xfrm>
                <a:off x="4641" y="2771"/>
                <a:ext cx="6" cy="3"/>
              </a:xfrm>
              <a:custGeom>
                <a:avLst/>
                <a:gdLst>
                  <a:gd name="T0" fmla="*/ 0 w 2"/>
                  <a:gd name="T1" fmla="*/ 243 h 1"/>
                  <a:gd name="T2" fmla="*/ 486 w 2"/>
                  <a:gd name="T3" fmla="*/ 243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1"/>
                    </a:cubicBezTo>
                    <a:cubicBezTo>
                      <a:pt x="1"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0" name="Freeform 538">
                <a:extLst>
                  <a:ext uri="{FF2B5EF4-FFF2-40B4-BE49-F238E27FC236}">
                    <a16:creationId xmlns:a16="http://schemas.microsoft.com/office/drawing/2014/main" id="{FB70B6D8-30AD-4B3E-9292-5302EF9D7A99}"/>
                  </a:ext>
                </a:extLst>
              </p:cNvPr>
              <p:cNvSpPr>
                <a:spLocks/>
              </p:cNvSpPr>
              <p:nvPr/>
            </p:nvSpPr>
            <p:spPr bwMode="auto">
              <a:xfrm>
                <a:off x="4641" y="2771"/>
                <a:ext cx="6" cy="3"/>
              </a:xfrm>
              <a:custGeom>
                <a:avLst/>
                <a:gdLst>
                  <a:gd name="T0" fmla="*/ 0 w 2"/>
                  <a:gd name="T1" fmla="*/ 243 h 1"/>
                  <a:gd name="T2" fmla="*/ 486 w 2"/>
                  <a:gd name="T3" fmla="*/ 243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1"/>
                    </a:cubicBezTo>
                    <a:cubicBezTo>
                      <a:pt x="1"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1" name="Freeform 539">
                <a:extLst>
                  <a:ext uri="{FF2B5EF4-FFF2-40B4-BE49-F238E27FC236}">
                    <a16:creationId xmlns:a16="http://schemas.microsoft.com/office/drawing/2014/main" id="{1073C981-ED02-4119-8D0A-AE81BBFF2420}"/>
                  </a:ext>
                </a:extLst>
              </p:cNvPr>
              <p:cNvSpPr>
                <a:spLocks/>
              </p:cNvSpPr>
              <p:nvPr/>
            </p:nvSpPr>
            <p:spPr bwMode="auto">
              <a:xfrm>
                <a:off x="4588" y="2321"/>
                <a:ext cx="6" cy="6"/>
              </a:xfrm>
              <a:custGeom>
                <a:avLst/>
                <a:gdLst>
                  <a:gd name="T0" fmla="*/ 243 w 2"/>
                  <a:gd name="T1" fmla="*/ 486 h 2"/>
                  <a:gd name="T2" fmla="*/ 0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0" y="0"/>
                    </a:cubicBezTo>
                    <a:cubicBezTo>
                      <a:pt x="0" y="1"/>
                      <a:pt x="0"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2" name="Freeform 540">
                <a:extLst>
                  <a:ext uri="{FF2B5EF4-FFF2-40B4-BE49-F238E27FC236}">
                    <a16:creationId xmlns:a16="http://schemas.microsoft.com/office/drawing/2014/main" id="{EFE8F500-54E4-4835-91A2-180677A45EF2}"/>
                  </a:ext>
                </a:extLst>
              </p:cNvPr>
              <p:cNvSpPr>
                <a:spLocks/>
              </p:cNvSpPr>
              <p:nvPr/>
            </p:nvSpPr>
            <p:spPr bwMode="auto">
              <a:xfrm>
                <a:off x="4588" y="2321"/>
                <a:ext cx="6" cy="6"/>
              </a:xfrm>
              <a:custGeom>
                <a:avLst/>
                <a:gdLst>
                  <a:gd name="T0" fmla="*/ 243 w 2"/>
                  <a:gd name="T1" fmla="*/ 486 h 2"/>
                  <a:gd name="T2" fmla="*/ 0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0" y="0"/>
                    </a:cubicBezTo>
                    <a:cubicBezTo>
                      <a:pt x="0" y="1"/>
                      <a:pt x="0"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3" name="Freeform 541">
                <a:extLst>
                  <a:ext uri="{FF2B5EF4-FFF2-40B4-BE49-F238E27FC236}">
                    <a16:creationId xmlns:a16="http://schemas.microsoft.com/office/drawing/2014/main" id="{F5430732-47F7-4470-9A8B-1104C70AF6CF}"/>
                  </a:ext>
                </a:extLst>
              </p:cNvPr>
              <p:cNvSpPr>
                <a:spLocks/>
              </p:cNvSpPr>
              <p:nvPr/>
            </p:nvSpPr>
            <p:spPr bwMode="auto">
              <a:xfrm>
                <a:off x="3428" y="2314"/>
                <a:ext cx="9" cy="7"/>
              </a:xfrm>
              <a:custGeom>
                <a:avLst/>
                <a:gdLst>
                  <a:gd name="T0" fmla="*/ 243 w 3"/>
                  <a:gd name="T1" fmla="*/ 602 h 2"/>
                  <a:gd name="T2" fmla="*/ 243 w 3"/>
                  <a:gd name="T3" fmla="*/ 1029 h 2"/>
                  <a:gd name="T4" fmla="*/ 243 w 3"/>
                  <a:gd name="T5" fmla="*/ 60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1"/>
                    </a:moveTo>
                    <a:cubicBezTo>
                      <a:pt x="0" y="1"/>
                      <a:pt x="0" y="2"/>
                      <a:pt x="1" y="2"/>
                    </a:cubicBezTo>
                    <a:cubicBezTo>
                      <a:pt x="3" y="2"/>
                      <a:pt x="2"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4" name="Freeform 542">
                <a:extLst>
                  <a:ext uri="{FF2B5EF4-FFF2-40B4-BE49-F238E27FC236}">
                    <a16:creationId xmlns:a16="http://schemas.microsoft.com/office/drawing/2014/main" id="{72175B10-D4A2-444B-83C9-2430C7BF5A14}"/>
                  </a:ext>
                </a:extLst>
              </p:cNvPr>
              <p:cNvSpPr>
                <a:spLocks/>
              </p:cNvSpPr>
              <p:nvPr/>
            </p:nvSpPr>
            <p:spPr bwMode="auto">
              <a:xfrm>
                <a:off x="3428" y="2314"/>
                <a:ext cx="9" cy="7"/>
              </a:xfrm>
              <a:custGeom>
                <a:avLst/>
                <a:gdLst>
                  <a:gd name="T0" fmla="*/ 243 w 3"/>
                  <a:gd name="T1" fmla="*/ 602 h 2"/>
                  <a:gd name="T2" fmla="*/ 243 w 3"/>
                  <a:gd name="T3" fmla="*/ 1029 h 2"/>
                  <a:gd name="T4" fmla="*/ 243 w 3"/>
                  <a:gd name="T5" fmla="*/ 60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1"/>
                    </a:moveTo>
                    <a:cubicBezTo>
                      <a:pt x="0" y="1"/>
                      <a:pt x="0" y="2"/>
                      <a:pt x="1" y="2"/>
                    </a:cubicBezTo>
                    <a:cubicBezTo>
                      <a:pt x="3" y="2"/>
                      <a:pt x="2"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5" name="Freeform 543">
                <a:extLst>
                  <a:ext uri="{FF2B5EF4-FFF2-40B4-BE49-F238E27FC236}">
                    <a16:creationId xmlns:a16="http://schemas.microsoft.com/office/drawing/2014/main" id="{8A9C634A-A600-4B81-8536-F666EF0B77FE}"/>
                  </a:ext>
                </a:extLst>
              </p:cNvPr>
              <p:cNvSpPr>
                <a:spLocks/>
              </p:cNvSpPr>
              <p:nvPr/>
            </p:nvSpPr>
            <p:spPr bwMode="auto">
              <a:xfrm>
                <a:off x="3428" y="2280"/>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6" name="Freeform 544">
                <a:extLst>
                  <a:ext uri="{FF2B5EF4-FFF2-40B4-BE49-F238E27FC236}">
                    <a16:creationId xmlns:a16="http://schemas.microsoft.com/office/drawing/2014/main" id="{8CA357A7-3C32-4E7D-89CC-CB2F322C9721}"/>
                  </a:ext>
                </a:extLst>
              </p:cNvPr>
              <p:cNvSpPr>
                <a:spLocks/>
              </p:cNvSpPr>
              <p:nvPr/>
            </p:nvSpPr>
            <p:spPr bwMode="auto">
              <a:xfrm>
                <a:off x="3428" y="2280"/>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7" name="Freeform 545">
                <a:extLst>
                  <a:ext uri="{FF2B5EF4-FFF2-40B4-BE49-F238E27FC236}">
                    <a16:creationId xmlns:a16="http://schemas.microsoft.com/office/drawing/2014/main" id="{6BFAFF31-2773-4924-9E16-747E47BAFA9F}"/>
                  </a:ext>
                </a:extLst>
              </p:cNvPr>
              <p:cNvSpPr>
                <a:spLocks/>
              </p:cNvSpPr>
              <p:nvPr/>
            </p:nvSpPr>
            <p:spPr bwMode="auto">
              <a:xfrm>
                <a:off x="3434" y="2192"/>
                <a:ext cx="75" cy="82"/>
              </a:xfrm>
              <a:custGeom>
                <a:avLst/>
                <a:gdLst>
                  <a:gd name="T0" fmla="*/ 275 w 24"/>
                  <a:gd name="T1" fmla="*/ 7528 h 26"/>
                  <a:gd name="T2" fmla="*/ 0 w 24"/>
                  <a:gd name="T3" fmla="*/ 8127 h 26"/>
                  <a:gd name="T4" fmla="*/ 2656 w 24"/>
                  <a:gd name="T5" fmla="*/ 6248 h 26"/>
                  <a:gd name="T6" fmla="*/ 4209 w 24"/>
                  <a:gd name="T7" fmla="*/ 4355 h 26"/>
                  <a:gd name="T8" fmla="*/ 4481 w 24"/>
                  <a:gd name="T9" fmla="*/ 4050 h 26"/>
                  <a:gd name="T10" fmla="*/ 5069 w 24"/>
                  <a:gd name="T11" fmla="*/ 3759 h 26"/>
                  <a:gd name="T12" fmla="*/ 5616 w 24"/>
                  <a:gd name="T13" fmla="*/ 3450 h 26"/>
                  <a:gd name="T14" fmla="*/ 6591 w 24"/>
                  <a:gd name="T15" fmla="*/ 2766 h 26"/>
                  <a:gd name="T16" fmla="*/ 6591 w 24"/>
                  <a:gd name="T17" fmla="*/ 1880 h 26"/>
                  <a:gd name="T18" fmla="*/ 6291 w 24"/>
                  <a:gd name="T19" fmla="*/ 0 h 26"/>
                  <a:gd name="T20" fmla="*/ 6016 w 24"/>
                  <a:gd name="T21" fmla="*/ 877 h 26"/>
                  <a:gd name="T22" fmla="*/ 6291 w 24"/>
                  <a:gd name="T23" fmla="*/ 1880 h 26"/>
                  <a:gd name="T24" fmla="*/ 5616 w 24"/>
                  <a:gd name="T25" fmla="*/ 1284 h 26"/>
                  <a:gd name="T26" fmla="*/ 6016 w 24"/>
                  <a:gd name="T27" fmla="*/ 1880 h 26"/>
                  <a:gd name="T28" fmla="*/ 5341 w 24"/>
                  <a:gd name="T29" fmla="*/ 2476 h 26"/>
                  <a:gd name="T30" fmla="*/ 5069 w 24"/>
                  <a:gd name="T31" fmla="*/ 2766 h 26"/>
                  <a:gd name="T32" fmla="*/ 4766 w 24"/>
                  <a:gd name="T33" fmla="*/ 3173 h 26"/>
                  <a:gd name="T34" fmla="*/ 4481 w 24"/>
                  <a:gd name="T35" fmla="*/ 3173 h 26"/>
                  <a:gd name="T36" fmla="*/ 4481 w 24"/>
                  <a:gd name="T37" fmla="*/ 3759 h 26"/>
                  <a:gd name="T38" fmla="*/ 4209 w 24"/>
                  <a:gd name="T39" fmla="*/ 4050 h 26"/>
                  <a:gd name="T40" fmla="*/ 3634 w 24"/>
                  <a:gd name="T41" fmla="*/ 4646 h 26"/>
                  <a:gd name="T42" fmla="*/ 2384 w 24"/>
                  <a:gd name="T43" fmla="*/ 5649 h 26"/>
                  <a:gd name="T44" fmla="*/ 2109 w 24"/>
                  <a:gd name="T45" fmla="*/ 5649 h 26"/>
                  <a:gd name="T46" fmla="*/ 1525 w 24"/>
                  <a:gd name="T47" fmla="*/ 5929 h 26"/>
                  <a:gd name="T48" fmla="*/ 275 w 24"/>
                  <a:gd name="T49" fmla="*/ 7528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26"/>
                  <a:gd name="T77" fmla="*/ 24 w 24"/>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26">
                    <a:moveTo>
                      <a:pt x="1" y="24"/>
                    </a:moveTo>
                    <a:cubicBezTo>
                      <a:pt x="1" y="24"/>
                      <a:pt x="1" y="25"/>
                      <a:pt x="0" y="26"/>
                    </a:cubicBezTo>
                    <a:cubicBezTo>
                      <a:pt x="3" y="24"/>
                      <a:pt x="6" y="23"/>
                      <a:pt x="9" y="20"/>
                    </a:cubicBezTo>
                    <a:cubicBezTo>
                      <a:pt x="10" y="19"/>
                      <a:pt x="16" y="16"/>
                      <a:pt x="14" y="14"/>
                    </a:cubicBezTo>
                    <a:cubicBezTo>
                      <a:pt x="16" y="15"/>
                      <a:pt x="15" y="14"/>
                      <a:pt x="15" y="13"/>
                    </a:cubicBezTo>
                    <a:cubicBezTo>
                      <a:pt x="15" y="12"/>
                      <a:pt x="17" y="12"/>
                      <a:pt x="17" y="12"/>
                    </a:cubicBezTo>
                    <a:cubicBezTo>
                      <a:pt x="19" y="12"/>
                      <a:pt x="19" y="12"/>
                      <a:pt x="19" y="11"/>
                    </a:cubicBezTo>
                    <a:cubicBezTo>
                      <a:pt x="20" y="10"/>
                      <a:pt x="21" y="10"/>
                      <a:pt x="22" y="9"/>
                    </a:cubicBezTo>
                    <a:cubicBezTo>
                      <a:pt x="24" y="8"/>
                      <a:pt x="23" y="7"/>
                      <a:pt x="22" y="6"/>
                    </a:cubicBezTo>
                    <a:cubicBezTo>
                      <a:pt x="21" y="4"/>
                      <a:pt x="23" y="2"/>
                      <a:pt x="21" y="0"/>
                    </a:cubicBezTo>
                    <a:cubicBezTo>
                      <a:pt x="20" y="1"/>
                      <a:pt x="21" y="4"/>
                      <a:pt x="20" y="3"/>
                    </a:cubicBezTo>
                    <a:cubicBezTo>
                      <a:pt x="20" y="3"/>
                      <a:pt x="21" y="5"/>
                      <a:pt x="21" y="6"/>
                    </a:cubicBezTo>
                    <a:cubicBezTo>
                      <a:pt x="20" y="5"/>
                      <a:pt x="19" y="5"/>
                      <a:pt x="19" y="4"/>
                    </a:cubicBezTo>
                    <a:cubicBezTo>
                      <a:pt x="19" y="5"/>
                      <a:pt x="19" y="6"/>
                      <a:pt x="20" y="6"/>
                    </a:cubicBezTo>
                    <a:cubicBezTo>
                      <a:pt x="20" y="7"/>
                      <a:pt x="18" y="10"/>
                      <a:pt x="18" y="8"/>
                    </a:cubicBezTo>
                    <a:cubicBezTo>
                      <a:pt x="18" y="9"/>
                      <a:pt x="17" y="9"/>
                      <a:pt x="17" y="9"/>
                    </a:cubicBezTo>
                    <a:cubicBezTo>
                      <a:pt x="16" y="9"/>
                      <a:pt x="17" y="10"/>
                      <a:pt x="16" y="10"/>
                    </a:cubicBezTo>
                    <a:cubicBezTo>
                      <a:pt x="16" y="11"/>
                      <a:pt x="15" y="10"/>
                      <a:pt x="15" y="10"/>
                    </a:cubicBezTo>
                    <a:cubicBezTo>
                      <a:pt x="15" y="11"/>
                      <a:pt x="16" y="11"/>
                      <a:pt x="15" y="12"/>
                    </a:cubicBezTo>
                    <a:cubicBezTo>
                      <a:pt x="15" y="10"/>
                      <a:pt x="14" y="12"/>
                      <a:pt x="14" y="13"/>
                    </a:cubicBezTo>
                    <a:cubicBezTo>
                      <a:pt x="13" y="13"/>
                      <a:pt x="12" y="14"/>
                      <a:pt x="12" y="15"/>
                    </a:cubicBezTo>
                    <a:cubicBezTo>
                      <a:pt x="11" y="16"/>
                      <a:pt x="10" y="17"/>
                      <a:pt x="8" y="18"/>
                    </a:cubicBezTo>
                    <a:cubicBezTo>
                      <a:pt x="8" y="18"/>
                      <a:pt x="7" y="18"/>
                      <a:pt x="7" y="18"/>
                    </a:cubicBezTo>
                    <a:cubicBezTo>
                      <a:pt x="6" y="19"/>
                      <a:pt x="6" y="19"/>
                      <a:pt x="5" y="19"/>
                    </a:cubicBezTo>
                    <a:cubicBezTo>
                      <a:pt x="4" y="20"/>
                      <a:pt x="2" y="22"/>
                      <a:pt x="1" y="2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8" name="Freeform 546">
                <a:extLst>
                  <a:ext uri="{FF2B5EF4-FFF2-40B4-BE49-F238E27FC236}">
                    <a16:creationId xmlns:a16="http://schemas.microsoft.com/office/drawing/2014/main" id="{EF9794DB-9E98-45BC-A926-21F748154288}"/>
                  </a:ext>
                </a:extLst>
              </p:cNvPr>
              <p:cNvSpPr>
                <a:spLocks/>
              </p:cNvSpPr>
              <p:nvPr/>
            </p:nvSpPr>
            <p:spPr bwMode="auto">
              <a:xfrm>
                <a:off x="3434" y="2192"/>
                <a:ext cx="75" cy="82"/>
              </a:xfrm>
              <a:custGeom>
                <a:avLst/>
                <a:gdLst>
                  <a:gd name="T0" fmla="*/ 275 w 24"/>
                  <a:gd name="T1" fmla="*/ 7528 h 26"/>
                  <a:gd name="T2" fmla="*/ 0 w 24"/>
                  <a:gd name="T3" fmla="*/ 8127 h 26"/>
                  <a:gd name="T4" fmla="*/ 2656 w 24"/>
                  <a:gd name="T5" fmla="*/ 6248 h 26"/>
                  <a:gd name="T6" fmla="*/ 4209 w 24"/>
                  <a:gd name="T7" fmla="*/ 4355 h 26"/>
                  <a:gd name="T8" fmla="*/ 4481 w 24"/>
                  <a:gd name="T9" fmla="*/ 4050 h 26"/>
                  <a:gd name="T10" fmla="*/ 5069 w 24"/>
                  <a:gd name="T11" fmla="*/ 3759 h 26"/>
                  <a:gd name="T12" fmla="*/ 5616 w 24"/>
                  <a:gd name="T13" fmla="*/ 3450 h 26"/>
                  <a:gd name="T14" fmla="*/ 6591 w 24"/>
                  <a:gd name="T15" fmla="*/ 2766 h 26"/>
                  <a:gd name="T16" fmla="*/ 6591 w 24"/>
                  <a:gd name="T17" fmla="*/ 1880 h 26"/>
                  <a:gd name="T18" fmla="*/ 6291 w 24"/>
                  <a:gd name="T19" fmla="*/ 0 h 26"/>
                  <a:gd name="T20" fmla="*/ 6016 w 24"/>
                  <a:gd name="T21" fmla="*/ 877 h 26"/>
                  <a:gd name="T22" fmla="*/ 6291 w 24"/>
                  <a:gd name="T23" fmla="*/ 1880 h 26"/>
                  <a:gd name="T24" fmla="*/ 5616 w 24"/>
                  <a:gd name="T25" fmla="*/ 1284 h 26"/>
                  <a:gd name="T26" fmla="*/ 6016 w 24"/>
                  <a:gd name="T27" fmla="*/ 1880 h 26"/>
                  <a:gd name="T28" fmla="*/ 5341 w 24"/>
                  <a:gd name="T29" fmla="*/ 2476 h 26"/>
                  <a:gd name="T30" fmla="*/ 5069 w 24"/>
                  <a:gd name="T31" fmla="*/ 2766 h 26"/>
                  <a:gd name="T32" fmla="*/ 4766 w 24"/>
                  <a:gd name="T33" fmla="*/ 3173 h 26"/>
                  <a:gd name="T34" fmla="*/ 4481 w 24"/>
                  <a:gd name="T35" fmla="*/ 3173 h 26"/>
                  <a:gd name="T36" fmla="*/ 4481 w 24"/>
                  <a:gd name="T37" fmla="*/ 3759 h 26"/>
                  <a:gd name="T38" fmla="*/ 4209 w 24"/>
                  <a:gd name="T39" fmla="*/ 4050 h 26"/>
                  <a:gd name="T40" fmla="*/ 3634 w 24"/>
                  <a:gd name="T41" fmla="*/ 4646 h 26"/>
                  <a:gd name="T42" fmla="*/ 2384 w 24"/>
                  <a:gd name="T43" fmla="*/ 5649 h 26"/>
                  <a:gd name="T44" fmla="*/ 2109 w 24"/>
                  <a:gd name="T45" fmla="*/ 5649 h 26"/>
                  <a:gd name="T46" fmla="*/ 1525 w 24"/>
                  <a:gd name="T47" fmla="*/ 5929 h 26"/>
                  <a:gd name="T48" fmla="*/ 275 w 24"/>
                  <a:gd name="T49" fmla="*/ 7528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26"/>
                  <a:gd name="T77" fmla="*/ 24 w 24"/>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26">
                    <a:moveTo>
                      <a:pt x="1" y="24"/>
                    </a:moveTo>
                    <a:cubicBezTo>
                      <a:pt x="1" y="24"/>
                      <a:pt x="1" y="25"/>
                      <a:pt x="0" y="26"/>
                    </a:cubicBezTo>
                    <a:cubicBezTo>
                      <a:pt x="3" y="24"/>
                      <a:pt x="6" y="23"/>
                      <a:pt x="9" y="20"/>
                    </a:cubicBezTo>
                    <a:cubicBezTo>
                      <a:pt x="10" y="19"/>
                      <a:pt x="16" y="16"/>
                      <a:pt x="14" y="14"/>
                    </a:cubicBezTo>
                    <a:cubicBezTo>
                      <a:pt x="16" y="15"/>
                      <a:pt x="15" y="14"/>
                      <a:pt x="15" y="13"/>
                    </a:cubicBezTo>
                    <a:cubicBezTo>
                      <a:pt x="15" y="12"/>
                      <a:pt x="17" y="12"/>
                      <a:pt x="17" y="12"/>
                    </a:cubicBezTo>
                    <a:cubicBezTo>
                      <a:pt x="19" y="12"/>
                      <a:pt x="19" y="12"/>
                      <a:pt x="19" y="11"/>
                    </a:cubicBezTo>
                    <a:cubicBezTo>
                      <a:pt x="20" y="10"/>
                      <a:pt x="21" y="10"/>
                      <a:pt x="22" y="9"/>
                    </a:cubicBezTo>
                    <a:cubicBezTo>
                      <a:pt x="24" y="8"/>
                      <a:pt x="23" y="7"/>
                      <a:pt x="22" y="6"/>
                    </a:cubicBezTo>
                    <a:cubicBezTo>
                      <a:pt x="21" y="4"/>
                      <a:pt x="23" y="2"/>
                      <a:pt x="21" y="0"/>
                    </a:cubicBezTo>
                    <a:cubicBezTo>
                      <a:pt x="20" y="1"/>
                      <a:pt x="21" y="4"/>
                      <a:pt x="20" y="3"/>
                    </a:cubicBezTo>
                    <a:cubicBezTo>
                      <a:pt x="20" y="3"/>
                      <a:pt x="21" y="5"/>
                      <a:pt x="21" y="6"/>
                    </a:cubicBezTo>
                    <a:cubicBezTo>
                      <a:pt x="20" y="5"/>
                      <a:pt x="19" y="5"/>
                      <a:pt x="19" y="4"/>
                    </a:cubicBezTo>
                    <a:cubicBezTo>
                      <a:pt x="19" y="5"/>
                      <a:pt x="19" y="6"/>
                      <a:pt x="20" y="6"/>
                    </a:cubicBezTo>
                    <a:cubicBezTo>
                      <a:pt x="20" y="7"/>
                      <a:pt x="18" y="10"/>
                      <a:pt x="18" y="8"/>
                    </a:cubicBezTo>
                    <a:cubicBezTo>
                      <a:pt x="18" y="9"/>
                      <a:pt x="17" y="9"/>
                      <a:pt x="17" y="9"/>
                    </a:cubicBezTo>
                    <a:cubicBezTo>
                      <a:pt x="16" y="9"/>
                      <a:pt x="17" y="10"/>
                      <a:pt x="16" y="10"/>
                    </a:cubicBezTo>
                    <a:cubicBezTo>
                      <a:pt x="16" y="11"/>
                      <a:pt x="15" y="10"/>
                      <a:pt x="15" y="10"/>
                    </a:cubicBezTo>
                    <a:cubicBezTo>
                      <a:pt x="15" y="11"/>
                      <a:pt x="16" y="11"/>
                      <a:pt x="15" y="12"/>
                    </a:cubicBezTo>
                    <a:cubicBezTo>
                      <a:pt x="15" y="10"/>
                      <a:pt x="14" y="12"/>
                      <a:pt x="14" y="13"/>
                    </a:cubicBezTo>
                    <a:cubicBezTo>
                      <a:pt x="13" y="13"/>
                      <a:pt x="12" y="14"/>
                      <a:pt x="12" y="15"/>
                    </a:cubicBezTo>
                    <a:cubicBezTo>
                      <a:pt x="11" y="16"/>
                      <a:pt x="10" y="17"/>
                      <a:pt x="8" y="18"/>
                    </a:cubicBezTo>
                    <a:cubicBezTo>
                      <a:pt x="8" y="18"/>
                      <a:pt x="7" y="18"/>
                      <a:pt x="7" y="18"/>
                    </a:cubicBezTo>
                    <a:cubicBezTo>
                      <a:pt x="6" y="19"/>
                      <a:pt x="6" y="19"/>
                      <a:pt x="5" y="19"/>
                    </a:cubicBezTo>
                    <a:cubicBezTo>
                      <a:pt x="4" y="20"/>
                      <a:pt x="2" y="22"/>
                      <a:pt x="1" y="2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79" name="Freeform 547">
                <a:extLst>
                  <a:ext uri="{FF2B5EF4-FFF2-40B4-BE49-F238E27FC236}">
                    <a16:creationId xmlns:a16="http://schemas.microsoft.com/office/drawing/2014/main" id="{02A696D8-F78F-4B58-86BC-3CC0BC392A6D}"/>
                  </a:ext>
                </a:extLst>
              </p:cNvPr>
              <p:cNvSpPr>
                <a:spLocks/>
              </p:cNvSpPr>
              <p:nvPr/>
            </p:nvSpPr>
            <p:spPr bwMode="auto">
              <a:xfrm>
                <a:off x="3437" y="22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0" name="Freeform 548">
                <a:extLst>
                  <a:ext uri="{FF2B5EF4-FFF2-40B4-BE49-F238E27FC236}">
                    <a16:creationId xmlns:a16="http://schemas.microsoft.com/office/drawing/2014/main" id="{2322655F-CE8E-4889-8C05-15EB36CDC8A8}"/>
                  </a:ext>
                </a:extLst>
              </p:cNvPr>
              <p:cNvSpPr>
                <a:spLocks/>
              </p:cNvSpPr>
              <p:nvPr/>
            </p:nvSpPr>
            <p:spPr bwMode="auto">
              <a:xfrm>
                <a:off x="3437" y="22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1" name="Freeform 549">
                <a:extLst>
                  <a:ext uri="{FF2B5EF4-FFF2-40B4-BE49-F238E27FC236}">
                    <a16:creationId xmlns:a16="http://schemas.microsoft.com/office/drawing/2014/main" id="{D04A33EA-0AC5-492B-9FE5-889EB40701DF}"/>
                  </a:ext>
                </a:extLst>
              </p:cNvPr>
              <p:cNvSpPr>
                <a:spLocks/>
              </p:cNvSpPr>
              <p:nvPr/>
            </p:nvSpPr>
            <p:spPr bwMode="auto">
              <a:xfrm>
                <a:off x="3503" y="1989"/>
                <a:ext cx="128" cy="185"/>
              </a:xfrm>
              <a:custGeom>
                <a:avLst/>
                <a:gdLst>
                  <a:gd name="T0" fmla="*/ 272 w 41"/>
                  <a:gd name="T1" fmla="*/ 7551 h 59"/>
                  <a:gd name="T2" fmla="*/ 849 w 41"/>
                  <a:gd name="T3" fmla="*/ 9959 h 59"/>
                  <a:gd name="T4" fmla="*/ 2095 w 41"/>
                  <a:gd name="T5" fmla="*/ 11504 h 59"/>
                  <a:gd name="T6" fmla="*/ 3528 w 41"/>
                  <a:gd name="T7" fmla="*/ 11504 h 59"/>
                  <a:gd name="T8" fmla="*/ 2651 w 41"/>
                  <a:gd name="T9" fmla="*/ 13351 h 59"/>
                  <a:gd name="T10" fmla="*/ 3225 w 41"/>
                  <a:gd name="T11" fmla="*/ 13627 h 59"/>
                  <a:gd name="T12" fmla="*/ 4474 w 41"/>
                  <a:gd name="T13" fmla="*/ 13931 h 59"/>
                  <a:gd name="T14" fmla="*/ 5595 w 41"/>
                  <a:gd name="T15" fmla="*/ 13351 h 59"/>
                  <a:gd name="T16" fmla="*/ 7699 w 41"/>
                  <a:gd name="T17" fmla="*/ 15474 h 59"/>
                  <a:gd name="T18" fmla="*/ 7973 w 41"/>
                  <a:gd name="T19" fmla="*/ 15170 h 59"/>
                  <a:gd name="T20" fmla="*/ 7427 w 41"/>
                  <a:gd name="T21" fmla="*/ 13351 h 59"/>
                  <a:gd name="T22" fmla="*/ 9797 w 41"/>
                  <a:gd name="T23" fmla="*/ 15474 h 59"/>
                  <a:gd name="T24" fmla="*/ 10652 w 41"/>
                  <a:gd name="T25" fmla="*/ 16340 h 59"/>
                  <a:gd name="T26" fmla="*/ 11589 w 41"/>
                  <a:gd name="T27" fmla="*/ 16616 h 59"/>
                  <a:gd name="T28" fmla="*/ 11873 w 41"/>
                  <a:gd name="T29" fmla="*/ 17600 h 59"/>
                  <a:gd name="T30" fmla="*/ 11014 w 41"/>
                  <a:gd name="T31" fmla="*/ 15474 h 59"/>
                  <a:gd name="T32" fmla="*/ 11589 w 41"/>
                  <a:gd name="T33" fmla="*/ 14581 h 59"/>
                  <a:gd name="T34" fmla="*/ 9494 w 41"/>
                  <a:gd name="T35" fmla="*/ 13351 h 59"/>
                  <a:gd name="T36" fmla="*/ 8919 w 41"/>
                  <a:gd name="T37" fmla="*/ 13038 h 59"/>
                  <a:gd name="T38" fmla="*/ 6843 w 41"/>
                  <a:gd name="T39" fmla="*/ 12762 h 59"/>
                  <a:gd name="T40" fmla="*/ 5595 w 41"/>
                  <a:gd name="T41" fmla="*/ 13038 h 59"/>
                  <a:gd name="T42" fmla="*/ 4745 w 41"/>
                  <a:gd name="T43" fmla="*/ 9093 h 59"/>
                  <a:gd name="T44" fmla="*/ 6266 w 41"/>
                  <a:gd name="T45" fmla="*/ 6970 h 59"/>
                  <a:gd name="T46" fmla="*/ 6540 w 41"/>
                  <a:gd name="T47" fmla="*/ 6381 h 59"/>
                  <a:gd name="T48" fmla="*/ 6843 w 41"/>
                  <a:gd name="T49" fmla="*/ 4258 h 59"/>
                  <a:gd name="T50" fmla="*/ 6266 w 41"/>
                  <a:gd name="T51" fmla="*/ 1543 h 59"/>
                  <a:gd name="T52" fmla="*/ 5323 w 41"/>
                  <a:gd name="T53" fmla="*/ 1543 h 59"/>
                  <a:gd name="T54" fmla="*/ 4171 w 41"/>
                  <a:gd name="T55" fmla="*/ 865 h 59"/>
                  <a:gd name="T56" fmla="*/ 2379 w 41"/>
                  <a:gd name="T57" fmla="*/ 276 h 59"/>
                  <a:gd name="T58" fmla="*/ 1792 w 41"/>
                  <a:gd name="T59" fmla="*/ 865 h 59"/>
                  <a:gd name="T60" fmla="*/ 1520 w 41"/>
                  <a:gd name="T61" fmla="*/ 4838 h 59"/>
                  <a:gd name="T62" fmla="*/ 272 w 41"/>
                  <a:gd name="T63" fmla="*/ 6105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
                  <a:gd name="T97" fmla="*/ 0 h 59"/>
                  <a:gd name="T98" fmla="*/ 41 w 4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 h="59">
                    <a:moveTo>
                      <a:pt x="0" y="22"/>
                    </a:moveTo>
                    <a:cubicBezTo>
                      <a:pt x="0" y="24"/>
                      <a:pt x="1" y="24"/>
                      <a:pt x="1" y="25"/>
                    </a:cubicBezTo>
                    <a:cubicBezTo>
                      <a:pt x="2" y="26"/>
                      <a:pt x="1" y="28"/>
                      <a:pt x="2" y="29"/>
                    </a:cubicBezTo>
                    <a:cubicBezTo>
                      <a:pt x="3" y="31"/>
                      <a:pt x="3" y="32"/>
                      <a:pt x="3" y="33"/>
                    </a:cubicBezTo>
                    <a:cubicBezTo>
                      <a:pt x="3" y="34"/>
                      <a:pt x="5" y="36"/>
                      <a:pt x="5" y="34"/>
                    </a:cubicBezTo>
                    <a:cubicBezTo>
                      <a:pt x="6" y="35"/>
                      <a:pt x="5" y="37"/>
                      <a:pt x="7" y="38"/>
                    </a:cubicBezTo>
                    <a:cubicBezTo>
                      <a:pt x="9" y="39"/>
                      <a:pt x="8" y="36"/>
                      <a:pt x="8" y="35"/>
                    </a:cubicBezTo>
                    <a:cubicBezTo>
                      <a:pt x="8" y="35"/>
                      <a:pt x="14" y="37"/>
                      <a:pt x="12" y="38"/>
                    </a:cubicBezTo>
                    <a:cubicBezTo>
                      <a:pt x="11" y="39"/>
                      <a:pt x="10" y="39"/>
                      <a:pt x="9" y="40"/>
                    </a:cubicBezTo>
                    <a:cubicBezTo>
                      <a:pt x="8" y="41"/>
                      <a:pt x="9" y="43"/>
                      <a:pt x="9" y="44"/>
                    </a:cubicBezTo>
                    <a:cubicBezTo>
                      <a:pt x="10" y="44"/>
                      <a:pt x="10" y="44"/>
                      <a:pt x="10" y="43"/>
                    </a:cubicBezTo>
                    <a:cubicBezTo>
                      <a:pt x="11" y="43"/>
                      <a:pt x="12" y="44"/>
                      <a:pt x="11" y="45"/>
                    </a:cubicBezTo>
                    <a:cubicBezTo>
                      <a:pt x="12" y="44"/>
                      <a:pt x="13" y="45"/>
                      <a:pt x="13" y="46"/>
                    </a:cubicBezTo>
                    <a:cubicBezTo>
                      <a:pt x="13" y="46"/>
                      <a:pt x="15" y="47"/>
                      <a:pt x="15" y="46"/>
                    </a:cubicBezTo>
                    <a:cubicBezTo>
                      <a:pt x="16" y="46"/>
                      <a:pt x="16" y="45"/>
                      <a:pt x="17" y="44"/>
                    </a:cubicBezTo>
                    <a:cubicBezTo>
                      <a:pt x="17" y="44"/>
                      <a:pt x="19" y="44"/>
                      <a:pt x="19" y="44"/>
                    </a:cubicBezTo>
                    <a:cubicBezTo>
                      <a:pt x="20" y="45"/>
                      <a:pt x="21" y="45"/>
                      <a:pt x="22" y="46"/>
                    </a:cubicBezTo>
                    <a:cubicBezTo>
                      <a:pt x="23" y="47"/>
                      <a:pt x="26" y="49"/>
                      <a:pt x="26" y="51"/>
                    </a:cubicBezTo>
                    <a:cubicBezTo>
                      <a:pt x="26" y="51"/>
                      <a:pt x="27" y="52"/>
                      <a:pt x="27" y="51"/>
                    </a:cubicBezTo>
                    <a:cubicBezTo>
                      <a:pt x="27" y="51"/>
                      <a:pt x="27" y="50"/>
                      <a:pt x="27" y="50"/>
                    </a:cubicBezTo>
                    <a:cubicBezTo>
                      <a:pt x="27" y="49"/>
                      <a:pt x="26" y="48"/>
                      <a:pt x="26" y="48"/>
                    </a:cubicBezTo>
                    <a:cubicBezTo>
                      <a:pt x="25" y="47"/>
                      <a:pt x="26" y="46"/>
                      <a:pt x="25" y="44"/>
                    </a:cubicBezTo>
                    <a:cubicBezTo>
                      <a:pt x="27" y="44"/>
                      <a:pt x="28" y="46"/>
                      <a:pt x="29" y="48"/>
                    </a:cubicBezTo>
                    <a:cubicBezTo>
                      <a:pt x="30" y="49"/>
                      <a:pt x="32" y="50"/>
                      <a:pt x="33" y="51"/>
                    </a:cubicBezTo>
                    <a:cubicBezTo>
                      <a:pt x="33" y="52"/>
                      <a:pt x="32" y="53"/>
                      <a:pt x="33" y="53"/>
                    </a:cubicBezTo>
                    <a:cubicBezTo>
                      <a:pt x="34" y="53"/>
                      <a:pt x="35" y="54"/>
                      <a:pt x="36" y="54"/>
                    </a:cubicBezTo>
                    <a:cubicBezTo>
                      <a:pt x="36" y="55"/>
                      <a:pt x="37" y="56"/>
                      <a:pt x="37" y="55"/>
                    </a:cubicBezTo>
                    <a:cubicBezTo>
                      <a:pt x="38" y="55"/>
                      <a:pt x="39" y="54"/>
                      <a:pt x="39" y="55"/>
                    </a:cubicBezTo>
                    <a:cubicBezTo>
                      <a:pt x="39" y="56"/>
                      <a:pt x="37" y="56"/>
                      <a:pt x="38" y="57"/>
                    </a:cubicBezTo>
                    <a:cubicBezTo>
                      <a:pt x="38" y="57"/>
                      <a:pt x="40" y="59"/>
                      <a:pt x="40" y="58"/>
                    </a:cubicBezTo>
                    <a:cubicBezTo>
                      <a:pt x="41" y="57"/>
                      <a:pt x="41" y="51"/>
                      <a:pt x="37" y="53"/>
                    </a:cubicBezTo>
                    <a:cubicBezTo>
                      <a:pt x="37" y="52"/>
                      <a:pt x="37" y="52"/>
                      <a:pt x="37" y="51"/>
                    </a:cubicBezTo>
                    <a:cubicBezTo>
                      <a:pt x="37" y="51"/>
                      <a:pt x="36" y="49"/>
                      <a:pt x="35" y="49"/>
                    </a:cubicBezTo>
                    <a:cubicBezTo>
                      <a:pt x="33" y="48"/>
                      <a:pt x="38" y="47"/>
                      <a:pt x="39" y="48"/>
                    </a:cubicBezTo>
                    <a:cubicBezTo>
                      <a:pt x="39" y="47"/>
                      <a:pt x="37" y="46"/>
                      <a:pt x="36" y="46"/>
                    </a:cubicBezTo>
                    <a:cubicBezTo>
                      <a:pt x="34" y="46"/>
                      <a:pt x="34" y="44"/>
                      <a:pt x="32" y="44"/>
                    </a:cubicBezTo>
                    <a:cubicBezTo>
                      <a:pt x="32" y="45"/>
                      <a:pt x="34" y="47"/>
                      <a:pt x="32" y="47"/>
                    </a:cubicBezTo>
                    <a:cubicBezTo>
                      <a:pt x="31" y="47"/>
                      <a:pt x="30" y="44"/>
                      <a:pt x="30" y="43"/>
                    </a:cubicBezTo>
                    <a:cubicBezTo>
                      <a:pt x="29" y="42"/>
                      <a:pt x="24" y="39"/>
                      <a:pt x="24" y="43"/>
                    </a:cubicBezTo>
                    <a:cubicBezTo>
                      <a:pt x="24" y="43"/>
                      <a:pt x="23" y="42"/>
                      <a:pt x="23" y="42"/>
                    </a:cubicBezTo>
                    <a:cubicBezTo>
                      <a:pt x="22" y="43"/>
                      <a:pt x="24" y="44"/>
                      <a:pt x="23" y="44"/>
                    </a:cubicBezTo>
                    <a:cubicBezTo>
                      <a:pt x="22" y="45"/>
                      <a:pt x="20" y="43"/>
                      <a:pt x="19" y="43"/>
                    </a:cubicBezTo>
                    <a:cubicBezTo>
                      <a:pt x="19" y="42"/>
                      <a:pt x="16" y="37"/>
                      <a:pt x="18" y="37"/>
                    </a:cubicBezTo>
                    <a:cubicBezTo>
                      <a:pt x="16" y="36"/>
                      <a:pt x="15" y="32"/>
                      <a:pt x="16" y="30"/>
                    </a:cubicBezTo>
                    <a:cubicBezTo>
                      <a:pt x="17" y="28"/>
                      <a:pt x="16" y="27"/>
                      <a:pt x="17" y="26"/>
                    </a:cubicBezTo>
                    <a:cubicBezTo>
                      <a:pt x="17" y="24"/>
                      <a:pt x="20" y="24"/>
                      <a:pt x="21" y="23"/>
                    </a:cubicBezTo>
                    <a:cubicBezTo>
                      <a:pt x="21" y="24"/>
                      <a:pt x="21" y="24"/>
                      <a:pt x="21" y="24"/>
                    </a:cubicBezTo>
                    <a:cubicBezTo>
                      <a:pt x="22" y="24"/>
                      <a:pt x="21" y="22"/>
                      <a:pt x="22" y="21"/>
                    </a:cubicBezTo>
                    <a:cubicBezTo>
                      <a:pt x="23" y="19"/>
                      <a:pt x="24" y="17"/>
                      <a:pt x="24" y="15"/>
                    </a:cubicBezTo>
                    <a:cubicBezTo>
                      <a:pt x="23" y="16"/>
                      <a:pt x="23" y="14"/>
                      <a:pt x="23" y="14"/>
                    </a:cubicBezTo>
                    <a:cubicBezTo>
                      <a:pt x="22" y="12"/>
                      <a:pt x="21" y="12"/>
                      <a:pt x="20" y="10"/>
                    </a:cubicBezTo>
                    <a:cubicBezTo>
                      <a:pt x="20" y="9"/>
                      <a:pt x="20" y="7"/>
                      <a:pt x="21" y="5"/>
                    </a:cubicBezTo>
                    <a:cubicBezTo>
                      <a:pt x="22" y="5"/>
                      <a:pt x="21" y="2"/>
                      <a:pt x="20" y="3"/>
                    </a:cubicBezTo>
                    <a:cubicBezTo>
                      <a:pt x="19" y="4"/>
                      <a:pt x="19" y="5"/>
                      <a:pt x="18" y="5"/>
                    </a:cubicBezTo>
                    <a:cubicBezTo>
                      <a:pt x="17" y="4"/>
                      <a:pt x="16" y="4"/>
                      <a:pt x="15" y="4"/>
                    </a:cubicBezTo>
                    <a:cubicBezTo>
                      <a:pt x="15" y="4"/>
                      <a:pt x="15" y="3"/>
                      <a:pt x="14" y="3"/>
                    </a:cubicBezTo>
                    <a:cubicBezTo>
                      <a:pt x="13" y="2"/>
                      <a:pt x="11" y="1"/>
                      <a:pt x="10" y="1"/>
                    </a:cubicBezTo>
                    <a:cubicBezTo>
                      <a:pt x="9" y="1"/>
                      <a:pt x="8" y="1"/>
                      <a:pt x="8" y="1"/>
                    </a:cubicBezTo>
                    <a:cubicBezTo>
                      <a:pt x="7" y="0"/>
                      <a:pt x="7" y="1"/>
                      <a:pt x="7" y="1"/>
                    </a:cubicBezTo>
                    <a:cubicBezTo>
                      <a:pt x="5" y="1"/>
                      <a:pt x="6" y="2"/>
                      <a:pt x="6" y="3"/>
                    </a:cubicBezTo>
                    <a:cubicBezTo>
                      <a:pt x="6" y="4"/>
                      <a:pt x="5" y="6"/>
                      <a:pt x="5" y="8"/>
                    </a:cubicBezTo>
                    <a:cubicBezTo>
                      <a:pt x="4" y="10"/>
                      <a:pt x="6" y="13"/>
                      <a:pt x="5" y="16"/>
                    </a:cubicBezTo>
                    <a:cubicBezTo>
                      <a:pt x="4" y="18"/>
                      <a:pt x="5" y="20"/>
                      <a:pt x="6" y="23"/>
                    </a:cubicBezTo>
                    <a:cubicBezTo>
                      <a:pt x="6" y="25"/>
                      <a:pt x="1" y="21"/>
                      <a:pt x="1" y="20"/>
                    </a:cubicBezTo>
                    <a:cubicBezTo>
                      <a:pt x="0" y="20"/>
                      <a:pt x="0" y="21"/>
                      <a:pt x="0" y="2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2" name="Freeform 550">
                <a:extLst>
                  <a:ext uri="{FF2B5EF4-FFF2-40B4-BE49-F238E27FC236}">
                    <a16:creationId xmlns:a16="http://schemas.microsoft.com/office/drawing/2014/main" id="{8C86B6B4-5B81-4C78-8ED8-5C3E5A7B140B}"/>
                  </a:ext>
                </a:extLst>
              </p:cNvPr>
              <p:cNvSpPr>
                <a:spLocks/>
              </p:cNvSpPr>
              <p:nvPr/>
            </p:nvSpPr>
            <p:spPr bwMode="auto">
              <a:xfrm>
                <a:off x="3503" y="1989"/>
                <a:ext cx="128" cy="185"/>
              </a:xfrm>
              <a:custGeom>
                <a:avLst/>
                <a:gdLst>
                  <a:gd name="T0" fmla="*/ 272 w 41"/>
                  <a:gd name="T1" fmla="*/ 7551 h 59"/>
                  <a:gd name="T2" fmla="*/ 849 w 41"/>
                  <a:gd name="T3" fmla="*/ 9959 h 59"/>
                  <a:gd name="T4" fmla="*/ 2095 w 41"/>
                  <a:gd name="T5" fmla="*/ 11504 h 59"/>
                  <a:gd name="T6" fmla="*/ 3528 w 41"/>
                  <a:gd name="T7" fmla="*/ 11504 h 59"/>
                  <a:gd name="T8" fmla="*/ 2651 w 41"/>
                  <a:gd name="T9" fmla="*/ 13351 h 59"/>
                  <a:gd name="T10" fmla="*/ 3225 w 41"/>
                  <a:gd name="T11" fmla="*/ 13627 h 59"/>
                  <a:gd name="T12" fmla="*/ 4474 w 41"/>
                  <a:gd name="T13" fmla="*/ 13931 h 59"/>
                  <a:gd name="T14" fmla="*/ 5595 w 41"/>
                  <a:gd name="T15" fmla="*/ 13351 h 59"/>
                  <a:gd name="T16" fmla="*/ 7699 w 41"/>
                  <a:gd name="T17" fmla="*/ 15474 h 59"/>
                  <a:gd name="T18" fmla="*/ 7973 w 41"/>
                  <a:gd name="T19" fmla="*/ 15170 h 59"/>
                  <a:gd name="T20" fmla="*/ 7427 w 41"/>
                  <a:gd name="T21" fmla="*/ 13351 h 59"/>
                  <a:gd name="T22" fmla="*/ 9797 w 41"/>
                  <a:gd name="T23" fmla="*/ 15474 h 59"/>
                  <a:gd name="T24" fmla="*/ 10652 w 41"/>
                  <a:gd name="T25" fmla="*/ 16340 h 59"/>
                  <a:gd name="T26" fmla="*/ 11589 w 41"/>
                  <a:gd name="T27" fmla="*/ 16616 h 59"/>
                  <a:gd name="T28" fmla="*/ 11873 w 41"/>
                  <a:gd name="T29" fmla="*/ 17600 h 59"/>
                  <a:gd name="T30" fmla="*/ 11014 w 41"/>
                  <a:gd name="T31" fmla="*/ 15474 h 59"/>
                  <a:gd name="T32" fmla="*/ 11589 w 41"/>
                  <a:gd name="T33" fmla="*/ 14581 h 59"/>
                  <a:gd name="T34" fmla="*/ 9494 w 41"/>
                  <a:gd name="T35" fmla="*/ 13351 h 59"/>
                  <a:gd name="T36" fmla="*/ 8919 w 41"/>
                  <a:gd name="T37" fmla="*/ 13038 h 59"/>
                  <a:gd name="T38" fmla="*/ 6843 w 41"/>
                  <a:gd name="T39" fmla="*/ 12762 h 59"/>
                  <a:gd name="T40" fmla="*/ 5595 w 41"/>
                  <a:gd name="T41" fmla="*/ 13038 h 59"/>
                  <a:gd name="T42" fmla="*/ 4745 w 41"/>
                  <a:gd name="T43" fmla="*/ 9093 h 59"/>
                  <a:gd name="T44" fmla="*/ 6266 w 41"/>
                  <a:gd name="T45" fmla="*/ 6970 h 59"/>
                  <a:gd name="T46" fmla="*/ 6540 w 41"/>
                  <a:gd name="T47" fmla="*/ 6381 h 59"/>
                  <a:gd name="T48" fmla="*/ 6843 w 41"/>
                  <a:gd name="T49" fmla="*/ 4258 h 59"/>
                  <a:gd name="T50" fmla="*/ 6266 w 41"/>
                  <a:gd name="T51" fmla="*/ 1543 h 59"/>
                  <a:gd name="T52" fmla="*/ 5323 w 41"/>
                  <a:gd name="T53" fmla="*/ 1543 h 59"/>
                  <a:gd name="T54" fmla="*/ 4171 w 41"/>
                  <a:gd name="T55" fmla="*/ 865 h 59"/>
                  <a:gd name="T56" fmla="*/ 2379 w 41"/>
                  <a:gd name="T57" fmla="*/ 276 h 59"/>
                  <a:gd name="T58" fmla="*/ 1792 w 41"/>
                  <a:gd name="T59" fmla="*/ 865 h 59"/>
                  <a:gd name="T60" fmla="*/ 1520 w 41"/>
                  <a:gd name="T61" fmla="*/ 4838 h 59"/>
                  <a:gd name="T62" fmla="*/ 272 w 41"/>
                  <a:gd name="T63" fmla="*/ 6105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
                  <a:gd name="T97" fmla="*/ 0 h 59"/>
                  <a:gd name="T98" fmla="*/ 41 w 4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 h="59">
                    <a:moveTo>
                      <a:pt x="0" y="22"/>
                    </a:moveTo>
                    <a:cubicBezTo>
                      <a:pt x="0" y="24"/>
                      <a:pt x="1" y="24"/>
                      <a:pt x="1" y="25"/>
                    </a:cubicBezTo>
                    <a:cubicBezTo>
                      <a:pt x="2" y="26"/>
                      <a:pt x="1" y="28"/>
                      <a:pt x="2" y="29"/>
                    </a:cubicBezTo>
                    <a:cubicBezTo>
                      <a:pt x="3" y="31"/>
                      <a:pt x="3" y="32"/>
                      <a:pt x="3" y="33"/>
                    </a:cubicBezTo>
                    <a:cubicBezTo>
                      <a:pt x="3" y="34"/>
                      <a:pt x="5" y="36"/>
                      <a:pt x="5" y="34"/>
                    </a:cubicBezTo>
                    <a:cubicBezTo>
                      <a:pt x="6" y="35"/>
                      <a:pt x="5" y="37"/>
                      <a:pt x="7" y="38"/>
                    </a:cubicBezTo>
                    <a:cubicBezTo>
                      <a:pt x="9" y="39"/>
                      <a:pt x="8" y="36"/>
                      <a:pt x="8" y="35"/>
                    </a:cubicBezTo>
                    <a:cubicBezTo>
                      <a:pt x="8" y="35"/>
                      <a:pt x="14" y="37"/>
                      <a:pt x="12" y="38"/>
                    </a:cubicBezTo>
                    <a:cubicBezTo>
                      <a:pt x="11" y="39"/>
                      <a:pt x="10" y="39"/>
                      <a:pt x="9" y="40"/>
                    </a:cubicBezTo>
                    <a:cubicBezTo>
                      <a:pt x="8" y="41"/>
                      <a:pt x="9" y="43"/>
                      <a:pt x="9" y="44"/>
                    </a:cubicBezTo>
                    <a:cubicBezTo>
                      <a:pt x="10" y="44"/>
                      <a:pt x="10" y="44"/>
                      <a:pt x="10" y="43"/>
                    </a:cubicBezTo>
                    <a:cubicBezTo>
                      <a:pt x="11" y="43"/>
                      <a:pt x="12" y="44"/>
                      <a:pt x="11" y="45"/>
                    </a:cubicBezTo>
                    <a:cubicBezTo>
                      <a:pt x="12" y="44"/>
                      <a:pt x="13" y="45"/>
                      <a:pt x="13" y="46"/>
                    </a:cubicBezTo>
                    <a:cubicBezTo>
                      <a:pt x="13" y="46"/>
                      <a:pt x="15" y="47"/>
                      <a:pt x="15" y="46"/>
                    </a:cubicBezTo>
                    <a:cubicBezTo>
                      <a:pt x="16" y="46"/>
                      <a:pt x="16" y="45"/>
                      <a:pt x="17" y="44"/>
                    </a:cubicBezTo>
                    <a:cubicBezTo>
                      <a:pt x="17" y="44"/>
                      <a:pt x="19" y="44"/>
                      <a:pt x="19" y="44"/>
                    </a:cubicBezTo>
                    <a:cubicBezTo>
                      <a:pt x="20" y="45"/>
                      <a:pt x="21" y="45"/>
                      <a:pt x="22" y="46"/>
                    </a:cubicBezTo>
                    <a:cubicBezTo>
                      <a:pt x="23" y="47"/>
                      <a:pt x="26" y="49"/>
                      <a:pt x="26" y="51"/>
                    </a:cubicBezTo>
                    <a:cubicBezTo>
                      <a:pt x="26" y="51"/>
                      <a:pt x="27" y="52"/>
                      <a:pt x="27" y="51"/>
                    </a:cubicBezTo>
                    <a:cubicBezTo>
                      <a:pt x="27" y="51"/>
                      <a:pt x="27" y="50"/>
                      <a:pt x="27" y="50"/>
                    </a:cubicBezTo>
                    <a:cubicBezTo>
                      <a:pt x="27" y="49"/>
                      <a:pt x="26" y="48"/>
                      <a:pt x="26" y="48"/>
                    </a:cubicBezTo>
                    <a:cubicBezTo>
                      <a:pt x="25" y="47"/>
                      <a:pt x="26" y="46"/>
                      <a:pt x="25" y="44"/>
                    </a:cubicBezTo>
                    <a:cubicBezTo>
                      <a:pt x="27" y="44"/>
                      <a:pt x="28" y="46"/>
                      <a:pt x="29" y="48"/>
                    </a:cubicBezTo>
                    <a:cubicBezTo>
                      <a:pt x="30" y="49"/>
                      <a:pt x="32" y="50"/>
                      <a:pt x="33" y="51"/>
                    </a:cubicBezTo>
                    <a:cubicBezTo>
                      <a:pt x="33" y="52"/>
                      <a:pt x="32" y="53"/>
                      <a:pt x="33" y="53"/>
                    </a:cubicBezTo>
                    <a:cubicBezTo>
                      <a:pt x="34" y="53"/>
                      <a:pt x="35" y="54"/>
                      <a:pt x="36" y="54"/>
                    </a:cubicBezTo>
                    <a:cubicBezTo>
                      <a:pt x="36" y="55"/>
                      <a:pt x="37" y="56"/>
                      <a:pt x="37" y="55"/>
                    </a:cubicBezTo>
                    <a:cubicBezTo>
                      <a:pt x="38" y="55"/>
                      <a:pt x="39" y="54"/>
                      <a:pt x="39" y="55"/>
                    </a:cubicBezTo>
                    <a:cubicBezTo>
                      <a:pt x="39" y="56"/>
                      <a:pt x="37" y="56"/>
                      <a:pt x="38" y="57"/>
                    </a:cubicBezTo>
                    <a:cubicBezTo>
                      <a:pt x="38" y="57"/>
                      <a:pt x="40" y="59"/>
                      <a:pt x="40" y="58"/>
                    </a:cubicBezTo>
                    <a:cubicBezTo>
                      <a:pt x="41" y="57"/>
                      <a:pt x="41" y="51"/>
                      <a:pt x="37" y="53"/>
                    </a:cubicBezTo>
                    <a:cubicBezTo>
                      <a:pt x="37" y="52"/>
                      <a:pt x="37" y="52"/>
                      <a:pt x="37" y="51"/>
                    </a:cubicBezTo>
                    <a:cubicBezTo>
                      <a:pt x="37" y="51"/>
                      <a:pt x="36" y="49"/>
                      <a:pt x="35" y="49"/>
                    </a:cubicBezTo>
                    <a:cubicBezTo>
                      <a:pt x="33" y="48"/>
                      <a:pt x="38" y="47"/>
                      <a:pt x="39" y="48"/>
                    </a:cubicBezTo>
                    <a:cubicBezTo>
                      <a:pt x="39" y="47"/>
                      <a:pt x="37" y="46"/>
                      <a:pt x="36" y="46"/>
                    </a:cubicBezTo>
                    <a:cubicBezTo>
                      <a:pt x="34" y="46"/>
                      <a:pt x="34" y="44"/>
                      <a:pt x="32" y="44"/>
                    </a:cubicBezTo>
                    <a:cubicBezTo>
                      <a:pt x="32" y="45"/>
                      <a:pt x="34" y="47"/>
                      <a:pt x="32" y="47"/>
                    </a:cubicBezTo>
                    <a:cubicBezTo>
                      <a:pt x="31" y="47"/>
                      <a:pt x="30" y="44"/>
                      <a:pt x="30" y="43"/>
                    </a:cubicBezTo>
                    <a:cubicBezTo>
                      <a:pt x="29" y="42"/>
                      <a:pt x="24" y="39"/>
                      <a:pt x="24" y="43"/>
                    </a:cubicBezTo>
                    <a:cubicBezTo>
                      <a:pt x="24" y="43"/>
                      <a:pt x="23" y="42"/>
                      <a:pt x="23" y="42"/>
                    </a:cubicBezTo>
                    <a:cubicBezTo>
                      <a:pt x="22" y="43"/>
                      <a:pt x="24" y="44"/>
                      <a:pt x="23" y="44"/>
                    </a:cubicBezTo>
                    <a:cubicBezTo>
                      <a:pt x="22" y="45"/>
                      <a:pt x="20" y="43"/>
                      <a:pt x="19" y="43"/>
                    </a:cubicBezTo>
                    <a:cubicBezTo>
                      <a:pt x="19" y="42"/>
                      <a:pt x="16" y="37"/>
                      <a:pt x="18" y="37"/>
                    </a:cubicBezTo>
                    <a:cubicBezTo>
                      <a:pt x="16" y="36"/>
                      <a:pt x="15" y="32"/>
                      <a:pt x="16" y="30"/>
                    </a:cubicBezTo>
                    <a:cubicBezTo>
                      <a:pt x="17" y="28"/>
                      <a:pt x="16" y="27"/>
                      <a:pt x="17" y="26"/>
                    </a:cubicBezTo>
                    <a:cubicBezTo>
                      <a:pt x="17" y="24"/>
                      <a:pt x="20" y="24"/>
                      <a:pt x="21" y="23"/>
                    </a:cubicBezTo>
                    <a:cubicBezTo>
                      <a:pt x="21" y="24"/>
                      <a:pt x="21" y="24"/>
                      <a:pt x="21" y="24"/>
                    </a:cubicBezTo>
                    <a:cubicBezTo>
                      <a:pt x="22" y="24"/>
                      <a:pt x="21" y="22"/>
                      <a:pt x="22" y="21"/>
                    </a:cubicBezTo>
                    <a:cubicBezTo>
                      <a:pt x="23" y="19"/>
                      <a:pt x="24" y="17"/>
                      <a:pt x="24" y="15"/>
                    </a:cubicBezTo>
                    <a:cubicBezTo>
                      <a:pt x="23" y="16"/>
                      <a:pt x="23" y="14"/>
                      <a:pt x="23" y="14"/>
                    </a:cubicBezTo>
                    <a:cubicBezTo>
                      <a:pt x="22" y="12"/>
                      <a:pt x="21" y="12"/>
                      <a:pt x="20" y="10"/>
                    </a:cubicBezTo>
                    <a:cubicBezTo>
                      <a:pt x="20" y="9"/>
                      <a:pt x="20" y="7"/>
                      <a:pt x="21" y="5"/>
                    </a:cubicBezTo>
                    <a:cubicBezTo>
                      <a:pt x="22" y="5"/>
                      <a:pt x="21" y="2"/>
                      <a:pt x="20" y="3"/>
                    </a:cubicBezTo>
                    <a:cubicBezTo>
                      <a:pt x="19" y="4"/>
                      <a:pt x="19" y="5"/>
                      <a:pt x="18" y="5"/>
                    </a:cubicBezTo>
                    <a:cubicBezTo>
                      <a:pt x="17" y="4"/>
                      <a:pt x="16" y="4"/>
                      <a:pt x="15" y="4"/>
                    </a:cubicBezTo>
                    <a:cubicBezTo>
                      <a:pt x="15" y="4"/>
                      <a:pt x="15" y="3"/>
                      <a:pt x="14" y="3"/>
                    </a:cubicBezTo>
                    <a:cubicBezTo>
                      <a:pt x="13" y="2"/>
                      <a:pt x="11" y="1"/>
                      <a:pt x="10" y="1"/>
                    </a:cubicBezTo>
                    <a:cubicBezTo>
                      <a:pt x="9" y="1"/>
                      <a:pt x="8" y="1"/>
                      <a:pt x="8" y="1"/>
                    </a:cubicBezTo>
                    <a:cubicBezTo>
                      <a:pt x="7" y="0"/>
                      <a:pt x="7" y="1"/>
                      <a:pt x="7" y="1"/>
                    </a:cubicBezTo>
                    <a:cubicBezTo>
                      <a:pt x="5" y="1"/>
                      <a:pt x="6" y="2"/>
                      <a:pt x="6" y="3"/>
                    </a:cubicBezTo>
                    <a:cubicBezTo>
                      <a:pt x="6" y="4"/>
                      <a:pt x="5" y="6"/>
                      <a:pt x="5" y="8"/>
                    </a:cubicBezTo>
                    <a:cubicBezTo>
                      <a:pt x="4" y="10"/>
                      <a:pt x="6" y="13"/>
                      <a:pt x="5" y="16"/>
                    </a:cubicBezTo>
                    <a:cubicBezTo>
                      <a:pt x="4" y="18"/>
                      <a:pt x="5" y="20"/>
                      <a:pt x="6" y="23"/>
                    </a:cubicBezTo>
                    <a:cubicBezTo>
                      <a:pt x="6" y="25"/>
                      <a:pt x="1" y="21"/>
                      <a:pt x="1" y="20"/>
                    </a:cubicBezTo>
                    <a:cubicBezTo>
                      <a:pt x="0" y="20"/>
                      <a:pt x="0" y="21"/>
                      <a:pt x="0" y="2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3" name="Freeform 551">
                <a:extLst>
                  <a:ext uri="{FF2B5EF4-FFF2-40B4-BE49-F238E27FC236}">
                    <a16:creationId xmlns:a16="http://schemas.microsoft.com/office/drawing/2014/main" id="{AF9CEDFE-35B6-42CA-8CED-1E53771B6E63}"/>
                  </a:ext>
                </a:extLst>
              </p:cNvPr>
              <p:cNvSpPr>
                <a:spLocks/>
              </p:cNvSpPr>
              <p:nvPr/>
            </p:nvSpPr>
            <p:spPr bwMode="auto">
              <a:xfrm>
                <a:off x="3506" y="2052"/>
                <a:ext cx="3" cy="6"/>
              </a:xfrm>
              <a:custGeom>
                <a:avLst/>
                <a:gdLst>
                  <a:gd name="T0" fmla="*/ 0 w 1"/>
                  <a:gd name="T1" fmla="*/ 243 h 2"/>
                  <a:gd name="T2" fmla="*/ 243 w 1"/>
                  <a:gd name="T3" fmla="*/ 486 h 2"/>
                  <a:gd name="T4" fmla="*/ 0 w 1"/>
                  <a:gd name="T5" fmla="*/ 243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1"/>
                    </a:moveTo>
                    <a:cubicBezTo>
                      <a:pt x="1" y="1"/>
                      <a:pt x="1" y="1"/>
                      <a:pt x="1" y="2"/>
                    </a:cubicBezTo>
                    <a:cubicBezTo>
                      <a:pt x="1"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4" name="Freeform 552">
                <a:extLst>
                  <a:ext uri="{FF2B5EF4-FFF2-40B4-BE49-F238E27FC236}">
                    <a16:creationId xmlns:a16="http://schemas.microsoft.com/office/drawing/2014/main" id="{825BB971-D1B6-4759-8A55-8E9D6451FC4C}"/>
                  </a:ext>
                </a:extLst>
              </p:cNvPr>
              <p:cNvSpPr>
                <a:spLocks/>
              </p:cNvSpPr>
              <p:nvPr/>
            </p:nvSpPr>
            <p:spPr bwMode="auto">
              <a:xfrm>
                <a:off x="3506" y="2052"/>
                <a:ext cx="3" cy="6"/>
              </a:xfrm>
              <a:custGeom>
                <a:avLst/>
                <a:gdLst>
                  <a:gd name="T0" fmla="*/ 0 w 1"/>
                  <a:gd name="T1" fmla="*/ 243 h 2"/>
                  <a:gd name="T2" fmla="*/ 243 w 1"/>
                  <a:gd name="T3" fmla="*/ 486 h 2"/>
                  <a:gd name="T4" fmla="*/ 0 w 1"/>
                  <a:gd name="T5" fmla="*/ 243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1"/>
                    </a:moveTo>
                    <a:cubicBezTo>
                      <a:pt x="1" y="1"/>
                      <a:pt x="1" y="1"/>
                      <a:pt x="1" y="2"/>
                    </a:cubicBezTo>
                    <a:cubicBezTo>
                      <a:pt x="1"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5" name="Freeform 553">
                <a:extLst>
                  <a:ext uri="{FF2B5EF4-FFF2-40B4-BE49-F238E27FC236}">
                    <a16:creationId xmlns:a16="http://schemas.microsoft.com/office/drawing/2014/main" id="{1F0F0248-7200-4B80-889E-8590509C7A50}"/>
                  </a:ext>
                </a:extLst>
              </p:cNvPr>
              <p:cNvSpPr>
                <a:spLocks/>
              </p:cNvSpPr>
              <p:nvPr/>
            </p:nvSpPr>
            <p:spPr bwMode="auto">
              <a:xfrm>
                <a:off x="3506" y="2192"/>
                <a:ext cx="6" cy="1"/>
              </a:xfrm>
              <a:custGeom>
                <a:avLst/>
                <a:gdLst>
                  <a:gd name="T0" fmla="*/ 243 w 2"/>
                  <a:gd name="T1" fmla="*/ 0 h 1"/>
                  <a:gd name="T2" fmla="*/ 0 w 2"/>
                  <a:gd name="T3" fmla="*/ 0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2" y="0"/>
                      <a:pt x="1" y="0"/>
                      <a:pt x="0" y="0"/>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6" name="Freeform 554">
                <a:extLst>
                  <a:ext uri="{FF2B5EF4-FFF2-40B4-BE49-F238E27FC236}">
                    <a16:creationId xmlns:a16="http://schemas.microsoft.com/office/drawing/2014/main" id="{030799AF-02AF-4897-BE5E-C90A67477ED2}"/>
                  </a:ext>
                </a:extLst>
              </p:cNvPr>
              <p:cNvSpPr>
                <a:spLocks/>
              </p:cNvSpPr>
              <p:nvPr/>
            </p:nvSpPr>
            <p:spPr bwMode="auto">
              <a:xfrm>
                <a:off x="3506" y="2192"/>
                <a:ext cx="6" cy="1"/>
              </a:xfrm>
              <a:custGeom>
                <a:avLst/>
                <a:gdLst>
                  <a:gd name="T0" fmla="*/ 243 w 2"/>
                  <a:gd name="T1" fmla="*/ 0 h 1"/>
                  <a:gd name="T2" fmla="*/ 0 w 2"/>
                  <a:gd name="T3" fmla="*/ 0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2" y="0"/>
                      <a:pt x="1" y="0"/>
                      <a:pt x="0" y="0"/>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7" name="Freeform 555">
                <a:extLst>
                  <a:ext uri="{FF2B5EF4-FFF2-40B4-BE49-F238E27FC236}">
                    <a16:creationId xmlns:a16="http://schemas.microsoft.com/office/drawing/2014/main" id="{CA86030D-2D23-44E3-8E26-0C9CBA268353}"/>
                  </a:ext>
                </a:extLst>
              </p:cNvPr>
              <p:cNvSpPr>
                <a:spLocks/>
              </p:cNvSpPr>
              <p:nvPr/>
            </p:nvSpPr>
            <p:spPr bwMode="auto">
              <a:xfrm>
                <a:off x="3506" y="2167"/>
                <a:ext cx="18" cy="10"/>
              </a:xfrm>
              <a:custGeom>
                <a:avLst/>
                <a:gdLst>
                  <a:gd name="T0" fmla="*/ 729 w 6"/>
                  <a:gd name="T1" fmla="*/ 367 h 3"/>
                  <a:gd name="T2" fmla="*/ 486 w 6"/>
                  <a:gd name="T3" fmla="*/ 0 h 3"/>
                  <a:gd name="T4" fmla="*/ 1458 w 6"/>
                  <a:gd name="T5" fmla="*/ 1223 h 3"/>
                  <a:gd name="T6" fmla="*/ 1215 w 6"/>
                  <a:gd name="T7" fmla="*/ 857 h 3"/>
                  <a:gd name="T8" fmla="*/ 729 w 6"/>
                  <a:gd name="T9" fmla="*/ 36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3" y="1"/>
                    </a:moveTo>
                    <a:cubicBezTo>
                      <a:pt x="2" y="0"/>
                      <a:pt x="2" y="0"/>
                      <a:pt x="2" y="0"/>
                    </a:cubicBezTo>
                    <a:cubicBezTo>
                      <a:pt x="0" y="2"/>
                      <a:pt x="4" y="3"/>
                      <a:pt x="6" y="3"/>
                    </a:cubicBezTo>
                    <a:cubicBezTo>
                      <a:pt x="6" y="3"/>
                      <a:pt x="6" y="2"/>
                      <a:pt x="5" y="2"/>
                    </a:cubicBezTo>
                    <a:cubicBezTo>
                      <a:pt x="4" y="1"/>
                      <a:pt x="4" y="1"/>
                      <a:pt x="3"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8" name="Freeform 556">
                <a:extLst>
                  <a:ext uri="{FF2B5EF4-FFF2-40B4-BE49-F238E27FC236}">
                    <a16:creationId xmlns:a16="http://schemas.microsoft.com/office/drawing/2014/main" id="{C2371AE6-CA7F-4E0C-BC2F-9588D4ED69BA}"/>
                  </a:ext>
                </a:extLst>
              </p:cNvPr>
              <p:cNvSpPr>
                <a:spLocks/>
              </p:cNvSpPr>
              <p:nvPr/>
            </p:nvSpPr>
            <p:spPr bwMode="auto">
              <a:xfrm>
                <a:off x="3506" y="2167"/>
                <a:ext cx="18" cy="10"/>
              </a:xfrm>
              <a:custGeom>
                <a:avLst/>
                <a:gdLst>
                  <a:gd name="T0" fmla="*/ 729 w 6"/>
                  <a:gd name="T1" fmla="*/ 367 h 3"/>
                  <a:gd name="T2" fmla="*/ 486 w 6"/>
                  <a:gd name="T3" fmla="*/ 0 h 3"/>
                  <a:gd name="T4" fmla="*/ 1458 w 6"/>
                  <a:gd name="T5" fmla="*/ 1223 h 3"/>
                  <a:gd name="T6" fmla="*/ 1215 w 6"/>
                  <a:gd name="T7" fmla="*/ 857 h 3"/>
                  <a:gd name="T8" fmla="*/ 729 w 6"/>
                  <a:gd name="T9" fmla="*/ 36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3" y="1"/>
                    </a:moveTo>
                    <a:cubicBezTo>
                      <a:pt x="2" y="0"/>
                      <a:pt x="2" y="0"/>
                      <a:pt x="2" y="0"/>
                    </a:cubicBezTo>
                    <a:cubicBezTo>
                      <a:pt x="0" y="2"/>
                      <a:pt x="4" y="3"/>
                      <a:pt x="6" y="3"/>
                    </a:cubicBezTo>
                    <a:cubicBezTo>
                      <a:pt x="6" y="3"/>
                      <a:pt x="6" y="2"/>
                      <a:pt x="5" y="2"/>
                    </a:cubicBezTo>
                    <a:cubicBezTo>
                      <a:pt x="4" y="1"/>
                      <a:pt x="4" y="1"/>
                      <a:pt x="3"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89" name="Freeform 557">
                <a:extLst>
                  <a:ext uri="{FF2B5EF4-FFF2-40B4-BE49-F238E27FC236}">
                    <a16:creationId xmlns:a16="http://schemas.microsoft.com/office/drawing/2014/main" id="{3046F31B-6044-4EEC-9949-ADE0F3CF64A6}"/>
                  </a:ext>
                </a:extLst>
              </p:cNvPr>
              <p:cNvSpPr>
                <a:spLocks/>
              </p:cNvSpPr>
              <p:nvPr/>
            </p:nvSpPr>
            <p:spPr bwMode="auto">
              <a:xfrm>
                <a:off x="3515" y="2124"/>
                <a:ext cx="6" cy="6"/>
              </a:xfrm>
              <a:custGeom>
                <a:avLst/>
                <a:gdLst>
                  <a:gd name="T0" fmla="*/ 0 w 2"/>
                  <a:gd name="T1" fmla="*/ 0 h 2"/>
                  <a:gd name="T2" fmla="*/ 486 w 2"/>
                  <a:gd name="T3" fmla="*/ 486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cubicBezTo>
                      <a:pt x="0" y="1"/>
                      <a:pt x="1" y="2"/>
                      <a:pt x="2" y="2"/>
                    </a:cubicBezTo>
                    <a:cubicBezTo>
                      <a:pt x="2"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0" name="Freeform 558">
                <a:extLst>
                  <a:ext uri="{FF2B5EF4-FFF2-40B4-BE49-F238E27FC236}">
                    <a16:creationId xmlns:a16="http://schemas.microsoft.com/office/drawing/2014/main" id="{38600905-D88E-44A7-B073-8263429BEA73}"/>
                  </a:ext>
                </a:extLst>
              </p:cNvPr>
              <p:cNvSpPr>
                <a:spLocks/>
              </p:cNvSpPr>
              <p:nvPr/>
            </p:nvSpPr>
            <p:spPr bwMode="auto">
              <a:xfrm>
                <a:off x="3515" y="2124"/>
                <a:ext cx="6" cy="6"/>
              </a:xfrm>
              <a:custGeom>
                <a:avLst/>
                <a:gdLst>
                  <a:gd name="T0" fmla="*/ 0 w 2"/>
                  <a:gd name="T1" fmla="*/ 0 h 2"/>
                  <a:gd name="T2" fmla="*/ 486 w 2"/>
                  <a:gd name="T3" fmla="*/ 486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cubicBezTo>
                      <a:pt x="0" y="1"/>
                      <a:pt x="1" y="2"/>
                      <a:pt x="2" y="2"/>
                    </a:cubicBezTo>
                    <a:cubicBezTo>
                      <a:pt x="2"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1" name="Freeform 559">
                <a:extLst>
                  <a:ext uri="{FF2B5EF4-FFF2-40B4-BE49-F238E27FC236}">
                    <a16:creationId xmlns:a16="http://schemas.microsoft.com/office/drawing/2014/main" id="{383529B0-9B9A-47DE-9FEB-137BF30F831F}"/>
                  </a:ext>
                </a:extLst>
              </p:cNvPr>
              <p:cNvSpPr>
                <a:spLocks/>
              </p:cNvSpPr>
              <p:nvPr/>
            </p:nvSpPr>
            <p:spPr bwMode="auto">
              <a:xfrm>
                <a:off x="3512" y="21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0"/>
                    </a:cubicBezTo>
                    <a:cubicBezTo>
                      <a:pt x="0" y="1"/>
                      <a:pt x="1" y="1"/>
                      <a:pt x="1" y="2"/>
                    </a:cubicBezTo>
                    <a:cubicBezTo>
                      <a:pt x="2" y="1"/>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2" name="Freeform 560">
                <a:extLst>
                  <a:ext uri="{FF2B5EF4-FFF2-40B4-BE49-F238E27FC236}">
                    <a16:creationId xmlns:a16="http://schemas.microsoft.com/office/drawing/2014/main" id="{8484D3EE-F08F-400D-B56C-0178206E4D8D}"/>
                  </a:ext>
                </a:extLst>
              </p:cNvPr>
              <p:cNvSpPr>
                <a:spLocks/>
              </p:cNvSpPr>
              <p:nvPr/>
            </p:nvSpPr>
            <p:spPr bwMode="auto">
              <a:xfrm>
                <a:off x="3512" y="21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0"/>
                    </a:cubicBezTo>
                    <a:cubicBezTo>
                      <a:pt x="0" y="1"/>
                      <a:pt x="1" y="1"/>
                      <a:pt x="1" y="2"/>
                    </a:cubicBezTo>
                    <a:cubicBezTo>
                      <a:pt x="2" y="1"/>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3" name="Freeform 561">
                <a:extLst>
                  <a:ext uri="{FF2B5EF4-FFF2-40B4-BE49-F238E27FC236}">
                    <a16:creationId xmlns:a16="http://schemas.microsoft.com/office/drawing/2014/main" id="{A75F6BD7-5176-47C1-8C23-A2BE43AB1439}"/>
                  </a:ext>
                </a:extLst>
              </p:cNvPr>
              <p:cNvSpPr>
                <a:spLocks/>
              </p:cNvSpPr>
              <p:nvPr/>
            </p:nvSpPr>
            <p:spPr bwMode="auto">
              <a:xfrm>
                <a:off x="3509" y="2214"/>
                <a:ext cx="6" cy="6"/>
              </a:xfrm>
              <a:custGeom>
                <a:avLst/>
                <a:gdLst>
                  <a:gd name="T0" fmla="*/ 486 w 2"/>
                  <a:gd name="T1" fmla="*/ 243 h 2"/>
                  <a:gd name="T2" fmla="*/ 0 w 2"/>
                  <a:gd name="T3" fmla="*/ 486 h 2"/>
                  <a:gd name="T4" fmla="*/ 486 w 2"/>
                  <a:gd name="T5" fmla="*/ 243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1"/>
                    </a:moveTo>
                    <a:cubicBezTo>
                      <a:pt x="2" y="0"/>
                      <a:pt x="0" y="1"/>
                      <a:pt x="0" y="2"/>
                    </a:cubicBezTo>
                    <a:cubicBezTo>
                      <a:pt x="1" y="2"/>
                      <a:pt x="1" y="1"/>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4" name="Freeform 562">
                <a:extLst>
                  <a:ext uri="{FF2B5EF4-FFF2-40B4-BE49-F238E27FC236}">
                    <a16:creationId xmlns:a16="http://schemas.microsoft.com/office/drawing/2014/main" id="{9D97AE6D-2A1B-4C8B-8B61-A24F892FC258}"/>
                  </a:ext>
                </a:extLst>
              </p:cNvPr>
              <p:cNvSpPr>
                <a:spLocks/>
              </p:cNvSpPr>
              <p:nvPr/>
            </p:nvSpPr>
            <p:spPr bwMode="auto">
              <a:xfrm>
                <a:off x="3509" y="2214"/>
                <a:ext cx="6" cy="6"/>
              </a:xfrm>
              <a:custGeom>
                <a:avLst/>
                <a:gdLst>
                  <a:gd name="T0" fmla="*/ 486 w 2"/>
                  <a:gd name="T1" fmla="*/ 243 h 2"/>
                  <a:gd name="T2" fmla="*/ 0 w 2"/>
                  <a:gd name="T3" fmla="*/ 486 h 2"/>
                  <a:gd name="T4" fmla="*/ 486 w 2"/>
                  <a:gd name="T5" fmla="*/ 243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1"/>
                    </a:moveTo>
                    <a:cubicBezTo>
                      <a:pt x="2" y="0"/>
                      <a:pt x="0" y="1"/>
                      <a:pt x="0" y="2"/>
                    </a:cubicBezTo>
                    <a:cubicBezTo>
                      <a:pt x="1" y="2"/>
                      <a:pt x="1" y="1"/>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5" name="Freeform 563">
                <a:extLst>
                  <a:ext uri="{FF2B5EF4-FFF2-40B4-BE49-F238E27FC236}">
                    <a16:creationId xmlns:a16="http://schemas.microsoft.com/office/drawing/2014/main" id="{B0F030F3-B5F0-43BC-8944-AE9DE9280D14}"/>
                  </a:ext>
                </a:extLst>
              </p:cNvPr>
              <p:cNvSpPr>
                <a:spLocks/>
              </p:cNvSpPr>
              <p:nvPr/>
            </p:nvSpPr>
            <p:spPr bwMode="auto">
              <a:xfrm>
                <a:off x="3521" y="2133"/>
                <a:ext cx="38" cy="50"/>
              </a:xfrm>
              <a:custGeom>
                <a:avLst/>
                <a:gdLst>
                  <a:gd name="T0" fmla="*/ 0 w 12"/>
                  <a:gd name="T1" fmla="*/ 275 h 16"/>
                  <a:gd name="T2" fmla="*/ 602 w 12"/>
                  <a:gd name="T3" fmla="*/ 859 h 16"/>
                  <a:gd name="T4" fmla="*/ 1625 w 12"/>
                  <a:gd name="T5" fmla="*/ 2384 h 16"/>
                  <a:gd name="T6" fmla="*/ 3208 w 12"/>
                  <a:gd name="T7" fmla="*/ 3544 h 16"/>
                  <a:gd name="T8" fmla="*/ 3531 w 12"/>
                  <a:gd name="T9" fmla="*/ 2959 h 16"/>
                  <a:gd name="T10" fmla="*/ 3531 w 12"/>
                  <a:gd name="T11" fmla="*/ 2109 h 16"/>
                  <a:gd name="T12" fmla="*/ 2920 w 12"/>
                  <a:gd name="T13" fmla="*/ 859 h 16"/>
                  <a:gd name="T14" fmla="*/ 0 w 12"/>
                  <a:gd name="T15" fmla="*/ 275 h 1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6"/>
                  <a:gd name="T26" fmla="*/ 12 w 1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6">
                    <a:moveTo>
                      <a:pt x="0" y="1"/>
                    </a:moveTo>
                    <a:cubicBezTo>
                      <a:pt x="0" y="1"/>
                      <a:pt x="2" y="3"/>
                      <a:pt x="2" y="3"/>
                    </a:cubicBezTo>
                    <a:cubicBezTo>
                      <a:pt x="4" y="5"/>
                      <a:pt x="4" y="6"/>
                      <a:pt x="5" y="8"/>
                    </a:cubicBezTo>
                    <a:cubicBezTo>
                      <a:pt x="5" y="9"/>
                      <a:pt x="9" y="16"/>
                      <a:pt x="10" y="12"/>
                    </a:cubicBezTo>
                    <a:cubicBezTo>
                      <a:pt x="10" y="11"/>
                      <a:pt x="11" y="10"/>
                      <a:pt x="11" y="10"/>
                    </a:cubicBezTo>
                    <a:cubicBezTo>
                      <a:pt x="12" y="9"/>
                      <a:pt x="11" y="8"/>
                      <a:pt x="11" y="7"/>
                    </a:cubicBezTo>
                    <a:cubicBezTo>
                      <a:pt x="11" y="5"/>
                      <a:pt x="10" y="4"/>
                      <a:pt x="9" y="3"/>
                    </a:cubicBezTo>
                    <a:cubicBezTo>
                      <a:pt x="8"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6" name="Freeform 564">
                <a:extLst>
                  <a:ext uri="{FF2B5EF4-FFF2-40B4-BE49-F238E27FC236}">
                    <a16:creationId xmlns:a16="http://schemas.microsoft.com/office/drawing/2014/main" id="{DCF14F42-D4DA-4FDF-807A-AF38A61CFF39}"/>
                  </a:ext>
                </a:extLst>
              </p:cNvPr>
              <p:cNvSpPr>
                <a:spLocks/>
              </p:cNvSpPr>
              <p:nvPr/>
            </p:nvSpPr>
            <p:spPr bwMode="auto">
              <a:xfrm>
                <a:off x="3521" y="2133"/>
                <a:ext cx="38" cy="50"/>
              </a:xfrm>
              <a:custGeom>
                <a:avLst/>
                <a:gdLst>
                  <a:gd name="T0" fmla="*/ 0 w 12"/>
                  <a:gd name="T1" fmla="*/ 275 h 16"/>
                  <a:gd name="T2" fmla="*/ 602 w 12"/>
                  <a:gd name="T3" fmla="*/ 859 h 16"/>
                  <a:gd name="T4" fmla="*/ 1625 w 12"/>
                  <a:gd name="T5" fmla="*/ 2384 h 16"/>
                  <a:gd name="T6" fmla="*/ 3208 w 12"/>
                  <a:gd name="T7" fmla="*/ 3544 h 16"/>
                  <a:gd name="T8" fmla="*/ 3531 w 12"/>
                  <a:gd name="T9" fmla="*/ 2959 h 16"/>
                  <a:gd name="T10" fmla="*/ 3531 w 12"/>
                  <a:gd name="T11" fmla="*/ 2109 h 16"/>
                  <a:gd name="T12" fmla="*/ 2920 w 12"/>
                  <a:gd name="T13" fmla="*/ 859 h 16"/>
                  <a:gd name="T14" fmla="*/ 0 w 12"/>
                  <a:gd name="T15" fmla="*/ 275 h 1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6"/>
                  <a:gd name="T26" fmla="*/ 12 w 1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6">
                    <a:moveTo>
                      <a:pt x="0" y="1"/>
                    </a:moveTo>
                    <a:cubicBezTo>
                      <a:pt x="0" y="1"/>
                      <a:pt x="2" y="3"/>
                      <a:pt x="2" y="3"/>
                    </a:cubicBezTo>
                    <a:cubicBezTo>
                      <a:pt x="4" y="5"/>
                      <a:pt x="4" y="6"/>
                      <a:pt x="5" y="8"/>
                    </a:cubicBezTo>
                    <a:cubicBezTo>
                      <a:pt x="5" y="9"/>
                      <a:pt x="9" y="16"/>
                      <a:pt x="10" y="12"/>
                    </a:cubicBezTo>
                    <a:cubicBezTo>
                      <a:pt x="10" y="11"/>
                      <a:pt x="11" y="10"/>
                      <a:pt x="11" y="10"/>
                    </a:cubicBezTo>
                    <a:cubicBezTo>
                      <a:pt x="12" y="9"/>
                      <a:pt x="11" y="8"/>
                      <a:pt x="11" y="7"/>
                    </a:cubicBezTo>
                    <a:cubicBezTo>
                      <a:pt x="11" y="5"/>
                      <a:pt x="10" y="4"/>
                      <a:pt x="9" y="3"/>
                    </a:cubicBezTo>
                    <a:cubicBezTo>
                      <a:pt x="8"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7" name="Freeform 565">
                <a:extLst>
                  <a:ext uri="{FF2B5EF4-FFF2-40B4-BE49-F238E27FC236}">
                    <a16:creationId xmlns:a16="http://schemas.microsoft.com/office/drawing/2014/main" id="{E77576B2-806A-42BB-830B-F951A136C4E7}"/>
                  </a:ext>
                </a:extLst>
              </p:cNvPr>
              <p:cNvSpPr>
                <a:spLocks/>
              </p:cNvSpPr>
              <p:nvPr/>
            </p:nvSpPr>
            <p:spPr bwMode="auto">
              <a:xfrm>
                <a:off x="3521" y="2177"/>
                <a:ext cx="1"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8" name="Freeform 566">
                <a:extLst>
                  <a:ext uri="{FF2B5EF4-FFF2-40B4-BE49-F238E27FC236}">
                    <a16:creationId xmlns:a16="http://schemas.microsoft.com/office/drawing/2014/main" id="{3EF955A7-746F-44F7-8715-856C2B0FE25C}"/>
                  </a:ext>
                </a:extLst>
              </p:cNvPr>
              <p:cNvSpPr>
                <a:spLocks/>
              </p:cNvSpPr>
              <p:nvPr/>
            </p:nvSpPr>
            <p:spPr bwMode="auto">
              <a:xfrm>
                <a:off x="3521" y="2177"/>
                <a:ext cx="1"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799" name="Freeform 567">
                <a:extLst>
                  <a:ext uri="{FF2B5EF4-FFF2-40B4-BE49-F238E27FC236}">
                    <a16:creationId xmlns:a16="http://schemas.microsoft.com/office/drawing/2014/main" id="{B0683AC7-C67E-4DEB-AFE1-BCD668154D96}"/>
                  </a:ext>
                </a:extLst>
              </p:cNvPr>
              <p:cNvSpPr>
                <a:spLocks/>
              </p:cNvSpPr>
              <p:nvPr/>
            </p:nvSpPr>
            <p:spPr bwMode="auto">
              <a:xfrm>
                <a:off x="3540" y="198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1"/>
                    </a:cubicBezTo>
                    <a:cubicBezTo>
                      <a:pt x="1"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0" name="Freeform 568">
                <a:extLst>
                  <a:ext uri="{FF2B5EF4-FFF2-40B4-BE49-F238E27FC236}">
                    <a16:creationId xmlns:a16="http://schemas.microsoft.com/office/drawing/2014/main" id="{C8021F27-555B-4A1C-A6F0-B7E24E52376C}"/>
                  </a:ext>
                </a:extLst>
              </p:cNvPr>
              <p:cNvSpPr>
                <a:spLocks/>
              </p:cNvSpPr>
              <p:nvPr/>
            </p:nvSpPr>
            <p:spPr bwMode="auto">
              <a:xfrm>
                <a:off x="3540" y="198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1"/>
                    </a:cubicBezTo>
                    <a:cubicBezTo>
                      <a:pt x="1"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1" name="Freeform 569">
                <a:extLst>
                  <a:ext uri="{FF2B5EF4-FFF2-40B4-BE49-F238E27FC236}">
                    <a16:creationId xmlns:a16="http://schemas.microsoft.com/office/drawing/2014/main" id="{CD513AB4-DA82-4C00-B5D6-1A20774168D9}"/>
                  </a:ext>
                </a:extLst>
              </p:cNvPr>
              <p:cNvSpPr>
                <a:spLocks/>
              </p:cNvSpPr>
              <p:nvPr/>
            </p:nvSpPr>
            <p:spPr bwMode="auto">
              <a:xfrm>
                <a:off x="3509" y="2371"/>
                <a:ext cx="15" cy="9"/>
              </a:xfrm>
              <a:custGeom>
                <a:avLst/>
                <a:gdLst>
                  <a:gd name="T0" fmla="*/ 243 w 5"/>
                  <a:gd name="T1" fmla="*/ 729 h 3"/>
                  <a:gd name="T2" fmla="*/ 972 w 5"/>
                  <a:gd name="T3" fmla="*/ 243 h 3"/>
                  <a:gd name="T4" fmla="*/ 486 w 5"/>
                  <a:gd name="T5" fmla="*/ 243 h 3"/>
                  <a:gd name="T6" fmla="*/ 243 w 5"/>
                  <a:gd name="T7" fmla="*/ 729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1" y="3"/>
                    </a:moveTo>
                    <a:cubicBezTo>
                      <a:pt x="1" y="3"/>
                      <a:pt x="5" y="1"/>
                      <a:pt x="4" y="1"/>
                    </a:cubicBezTo>
                    <a:cubicBezTo>
                      <a:pt x="4" y="0"/>
                      <a:pt x="3" y="1"/>
                      <a:pt x="2" y="1"/>
                    </a:cubicBezTo>
                    <a:cubicBezTo>
                      <a:pt x="1" y="2"/>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2" name="Freeform 570">
                <a:extLst>
                  <a:ext uri="{FF2B5EF4-FFF2-40B4-BE49-F238E27FC236}">
                    <a16:creationId xmlns:a16="http://schemas.microsoft.com/office/drawing/2014/main" id="{58B55E80-E96D-49EA-9FF1-9E8AB94CA0D6}"/>
                  </a:ext>
                </a:extLst>
              </p:cNvPr>
              <p:cNvSpPr>
                <a:spLocks/>
              </p:cNvSpPr>
              <p:nvPr/>
            </p:nvSpPr>
            <p:spPr bwMode="auto">
              <a:xfrm>
                <a:off x="3509" y="2371"/>
                <a:ext cx="15" cy="9"/>
              </a:xfrm>
              <a:custGeom>
                <a:avLst/>
                <a:gdLst>
                  <a:gd name="T0" fmla="*/ 243 w 5"/>
                  <a:gd name="T1" fmla="*/ 729 h 3"/>
                  <a:gd name="T2" fmla="*/ 972 w 5"/>
                  <a:gd name="T3" fmla="*/ 243 h 3"/>
                  <a:gd name="T4" fmla="*/ 486 w 5"/>
                  <a:gd name="T5" fmla="*/ 243 h 3"/>
                  <a:gd name="T6" fmla="*/ 243 w 5"/>
                  <a:gd name="T7" fmla="*/ 729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1" y="3"/>
                    </a:moveTo>
                    <a:cubicBezTo>
                      <a:pt x="1" y="3"/>
                      <a:pt x="5" y="1"/>
                      <a:pt x="4" y="1"/>
                    </a:cubicBezTo>
                    <a:cubicBezTo>
                      <a:pt x="4" y="0"/>
                      <a:pt x="3" y="1"/>
                      <a:pt x="2" y="1"/>
                    </a:cubicBezTo>
                    <a:cubicBezTo>
                      <a:pt x="1" y="2"/>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3" name="Freeform 571">
                <a:extLst>
                  <a:ext uri="{FF2B5EF4-FFF2-40B4-BE49-F238E27FC236}">
                    <a16:creationId xmlns:a16="http://schemas.microsoft.com/office/drawing/2014/main" id="{E6B6FD87-C26C-482F-9BA2-3B08652CBF63}"/>
                  </a:ext>
                </a:extLst>
              </p:cNvPr>
              <p:cNvSpPr>
                <a:spLocks/>
              </p:cNvSpPr>
              <p:nvPr/>
            </p:nvSpPr>
            <p:spPr bwMode="auto">
              <a:xfrm>
                <a:off x="3556" y="1983"/>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1" y="1"/>
                      <a:pt x="0" y="0"/>
                    </a:cubicBezTo>
                    <a:cubicBezTo>
                      <a:pt x="0" y="0"/>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4" name="Freeform 572">
                <a:extLst>
                  <a:ext uri="{FF2B5EF4-FFF2-40B4-BE49-F238E27FC236}">
                    <a16:creationId xmlns:a16="http://schemas.microsoft.com/office/drawing/2014/main" id="{4BE677B1-9BDD-4E9D-BD4B-D93ED08A8B35}"/>
                  </a:ext>
                </a:extLst>
              </p:cNvPr>
              <p:cNvSpPr>
                <a:spLocks/>
              </p:cNvSpPr>
              <p:nvPr/>
            </p:nvSpPr>
            <p:spPr bwMode="auto">
              <a:xfrm>
                <a:off x="3556" y="1983"/>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1" y="1"/>
                      <a:pt x="0" y="0"/>
                    </a:cubicBezTo>
                    <a:cubicBezTo>
                      <a:pt x="0" y="0"/>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5" name="Freeform 573">
                <a:extLst>
                  <a:ext uri="{FF2B5EF4-FFF2-40B4-BE49-F238E27FC236}">
                    <a16:creationId xmlns:a16="http://schemas.microsoft.com/office/drawing/2014/main" id="{B5FCAD08-2BF6-4FF9-94C4-AF0A028AB9ED}"/>
                  </a:ext>
                </a:extLst>
              </p:cNvPr>
              <p:cNvSpPr>
                <a:spLocks/>
              </p:cNvSpPr>
              <p:nvPr/>
            </p:nvSpPr>
            <p:spPr bwMode="auto">
              <a:xfrm>
                <a:off x="3540" y="2352"/>
                <a:ext cx="19" cy="6"/>
              </a:xfrm>
              <a:custGeom>
                <a:avLst/>
                <a:gdLst>
                  <a:gd name="T0" fmla="*/ 1013 w 6"/>
                  <a:gd name="T1" fmla="*/ 486 h 2"/>
                  <a:gd name="T2" fmla="*/ 320 w 6"/>
                  <a:gd name="T3" fmla="*/ 0 h 2"/>
                  <a:gd name="T4" fmla="*/ 0 w 6"/>
                  <a:gd name="T5" fmla="*/ 243 h 2"/>
                  <a:gd name="T6" fmla="*/ 1013 w 6"/>
                  <a:gd name="T7" fmla="*/ 486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3" y="2"/>
                    </a:moveTo>
                    <a:cubicBezTo>
                      <a:pt x="6" y="1"/>
                      <a:pt x="2" y="0"/>
                      <a:pt x="1" y="0"/>
                    </a:cubicBezTo>
                    <a:cubicBezTo>
                      <a:pt x="0" y="0"/>
                      <a:pt x="0" y="1"/>
                      <a:pt x="0" y="1"/>
                    </a:cubicBezTo>
                    <a:cubicBezTo>
                      <a:pt x="1" y="1"/>
                      <a:pt x="3" y="1"/>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6" name="Freeform 574">
                <a:extLst>
                  <a:ext uri="{FF2B5EF4-FFF2-40B4-BE49-F238E27FC236}">
                    <a16:creationId xmlns:a16="http://schemas.microsoft.com/office/drawing/2014/main" id="{EC56DA21-864C-4084-AE05-48EC25CC672E}"/>
                  </a:ext>
                </a:extLst>
              </p:cNvPr>
              <p:cNvSpPr>
                <a:spLocks/>
              </p:cNvSpPr>
              <p:nvPr/>
            </p:nvSpPr>
            <p:spPr bwMode="auto">
              <a:xfrm>
                <a:off x="3540" y="2352"/>
                <a:ext cx="19" cy="6"/>
              </a:xfrm>
              <a:custGeom>
                <a:avLst/>
                <a:gdLst>
                  <a:gd name="T0" fmla="*/ 1013 w 6"/>
                  <a:gd name="T1" fmla="*/ 486 h 2"/>
                  <a:gd name="T2" fmla="*/ 320 w 6"/>
                  <a:gd name="T3" fmla="*/ 0 h 2"/>
                  <a:gd name="T4" fmla="*/ 0 w 6"/>
                  <a:gd name="T5" fmla="*/ 243 h 2"/>
                  <a:gd name="T6" fmla="*/ 1013 w 6"/>
                  <a:gd name="T7" fmla="*/ 486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3" y="2"/>
                    </a:moveTo>
                    <a:cubicBezTo>
                      <a:pt x="6" y="1"/>
                      <a:pt x="2" y="0"/>
                      <a:pt x="1" y="0"/>
                    </a:cubicBezTo>
                    <a:cubicBezTo>
                      <a:pt x="0" y="0"/>
                      <a:pt x="0" y="1"/>
                      <a:pt x="0" y="1"/>
                    </a:cubicBezTo>
                    <a:cubicBezTo>
                      <a:pt x="1" y="1"/>
                      <a:pt x="3" y="1"/>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7" name="Freeform 575">
                <a:extLst>
                  <a:ext uri="{FF2B5EF4-FFF2-40B4-BE49-F238E27FC236}">
                    <a16:creationId xmlns:a16="http://schemas.microsoft.com/office/drawing/2014/main" id="{7D1A1CB4-DCAF-41E3-B271-532E55587EAE}"/>
                  </a:ext>
                </a:extLst>
              </p:cNvPr>
              <p:cNvSpPr>
                <a:spLocks/>
              </p:cNvSpPr>
              <p:nvPr/>
            </p:nvSpPr>
            <p:spPr bwMode="auto">
              <a:xfrm>
                <a:off x="3562" y="2092"/>
                <a:ext cx="6" cy="16"/>
              </a:xfrm>
              <a:custGeom>
                <a:avLst/>
                <a:gdLst>
                  <a:gd name="T0" fmla="*/ 0 w 2"/>
                  <a:gd name="T1" fmla="*/ 326 h 5"/>
                  <a:gd name="T2" fmla="*/ 486 w 2"/>
                  <a:gd name="T3" fmla="*/ 1670 h 5"/>
                  <a:gd name="T4" fmla="*/ 0 w 2"/>
                  <a:gd name="T5" fmla="*/ 326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1"/>
                    </a:moveTo>
                    <a:cubicBezTo>
                      <a:pt x="0" y="2"/>
                      <a:pt x="1" y="4"/>
                      <a:pt x="2" y="5"/>
                    </a:cubicBezTo>
                    <a:cubicBezTo>
                      <a:pt x="2" y="3"/>
                      <a:pt x="2"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8" name="Freeform 576">
                <a:extLst>
                  <a:ext uri="{FF2B5EF4-FFF2-40B4-BE49-F238E27FC236}">
                    <a16:creationId xmlns:a16="http://schemas.microsoft.com/office/drawing/2014/main" id="{6523A91D-3450-46BE-A739-C46762737F03}"/>
                  </a:ext>
                </a:extLst>
              </p:cNvPr>
              <p:cNvSpPr>
                <a:spLocks/>
              </p:cNvSpPr>
              <p:nvPr/>
            </p:nvSpPr>
            <p:spPr bwMode="auto">
              <a:xfrm>
                <a:off x="3562" y="2092"/>
                <a:ext cx="6" cy="16"/>
              </a:xfrm>
              <a:custGeom>
                <a:avLst/>
                <a:gdLst>
                  <a:gd name="T0" fmla="*/ 0 w 2"/>
                  <a:gd name="T1" fmla="*/ 326 h 5"/>
                  <a:gd name="T2" fmla="*/ 486 w 2"/>
                  <a:gd name="T3" fmla="*/ 1670 h 5"/>
                  <a:gd name="T4" fmla="*/ 0 w 2"/>
                  <a:gd name="T5" fmla="*/ 326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1"/>
                    </a:moveTo>
                    <a:cubicBezTo>
                      <a:pt x="0" y="2"/>
                      <a:pt x="1" y="4"/>
                      <a:pt x="2" y="5"/>
                    </a:cubicBezTo>
                    <a:cubicBezTo>
                      <a:pt x="2" y="3"/>
                      <a:pt x="2"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09" name="Freeform 577">
                <a:extLst>
                  <a:ext uri="{FF2B5EF4-FFF2-40B4-BE49-F238E27FC236}">
                    <a16:creationId xmlns:a16="http://schemas.microsoft.com/office/drawing/2014/main" id="{0D65CBDA-B541-4DCA-92E9-9F624BADFB58}"/>
                  </a:ext>
                </a:extLst>
              </p:cNvPr>
              <p:cNvSpPr>
                <a:spLocks/>
              </p:cNvSpPr>
              <p:nvPr/>
            </p:nvSpPr>
            <p:spPr bwMode="auto">
              <a:xfrm>
                <a:off x="3565" y="2120"/>
                <a:ext cx="10" cy="7"/>
              </a:xfrm>
              <a:custGeom>
                <a:avLst/>
                <a:gdLst>
                  <a:gd name="T0" fmla="*/ 1223 w 3"/>
                  <a:gd name="T1" fmla="*/ 1029 h 2"/>
                  <a:gd name="T2" fmla="*/ 0 w 3"/>
                  <a:gd name="T3" fmla="*/ 0 h 2"/>
                  <a:gd name="T4" fmla="*/ 1223 w 3"/>
                  <a:gd name="T5" fmla="*/ 1029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2"/>
                    </a:moveTo>
                    <a:cubicBezTo>
                      <a:pt x="2" y="1"/>
                      <a:pt x="1" y="0"/>
                      <a:pt x="0" y="0"/>
                    </a:cubicBezTo>
                    <a:cubicBezTo>
                      <a:pt x="1" y="1"/>
                      <a:pt x="2" y="1"/>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0" name="Freeform 578">
                <a:extLst>
                  <a:ext uri="{FF2B5EF4-FFF2-40B4-BE49-F238E27FC236}">
                    <a16:creationId xmlns:a16="http://schemas.microsoft.com/office/drawing/2014/main" id="{E591D47A-A737-4D0D-8805-D71E718F2469}"/>
                  </a:ext>
                </a:extLst>
              </p:cNvPr>
              <p:cNvSpPr>
                <a:spLocks/>
              </p:cNvSpPr>
              <p:nvPr/>
            </p:nvSpPr>
            <p:spPr bwMode="auto">
              <a:xfrm>
                <a:off x="3565" y="2120"/>
                <a:ext cx="10" cy="7"/>
              </a:xfrm>
              <a:custGeom>
                <a:avLst/>
                <a:gdLst>
                  <a:gd name="T0" fmla="*/ 1223 w 3"/>
                  <a:gd name="T1" fmla="*/ 1029 h 2"/>
                  <a:gd name="T2" fmla="*/ 0 w 3"/>
                  <a:gd name="T3" fmla="*/ 0 h 2"/>
                  <a:gd name="T4" fmla="*/ 1223 w 3"/>
                  <a:gd name="T5" fmla="*/ 1029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2"/>
                    </a:moveTo>
                    <a:cubicBezTo>
                      <a:pt x="2" y="1"/>
                      <a:pt x="1" y="0"/>
                      <a:pt x="0" y="0"/>
                    </a:cubicBezTo>
                    <a:cubicBezTo>
                      <a:pt x="1" y="1"/>
                      <a:pt x="2" y="1"/>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1" name="Freeform 579">
                <a:extLst>
                  <a:ext uri="{FF2B5EF4-FFF2-40B4-BE49-F238E27FC236}">
                    <a16:creationId xmlns:a16="http://schemas.microsoft.com/office/drawing/2014/main" id="{BCD580EE-9CC7-41A4-AD27-A145927BFE9A}"/>
                  </a:ext>
                </a:extLst>
              </p:cNvPr>
              <p:cNvSpPr>
                <a:spLocks/>
              </p:cNvSpPr>
              <p:nvPr/>
            </p:nvSpPr>
            <p:spPr bwMode="auto">
              <a:xfrm>
                <a:off x="3562" y="2136"/>
                <a:ext cx="13" cy="16"/>
              </a:xfrm>
              <a:custGeom>
                <a:avLst/>
                <a:gdLst>
                  <a:gd name="T0" fmla="*/ 348 w 4"/>
                  <a:gd name="T1" fmla="*/ 326 h 5"/>
                  <a:gd name="T2" fmla="*/ 1446 w 4"/>
                  <a:gd name="T3" fmla="*/ 624 h 5"/>
                  <a:gd name="T4" fmla="*/ 348 w 4"/>
                  <a:gd name="T5" fmla="*/ 326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1" y="1"/>
                    </a:moveTo>
                    <a:cubicBezTo>
                      <a:pt x="0" y="3"/>
                      <a:pt x="3" y="5"/>
                      <a:pt x="4" y="2"/>
                    </a:cubicBezTo>
                    <a:cubicBezTo>
                      <a:pt x="4" y="1"/>
                      <a:pt x="1"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2" name="Freeform 580">
                <a:extLst>
                  <a:ext uri="{FF2B5EF4-FFF2-40B4-BE49-F238E27FC236}">
                    <a16:creationId xmlns:a16="http://schemas.microsoft.com/office/drawing/2014/main" id="{C14ED93F-5B11-48A9-B52F-2D397E87C3C7}"/>
                  </a:ext>
                </a:extLst>
              </p:cNvPr>
              <p:cNvSpPr>
                <a:spLocks/>
              </p:cNvSpPr>
              <p:nvPr/>
            </p:nvSpPr>
            <p:spPr bwMode="auto">
              <a:xfrm>
                <a:off x="3562" y="2136"/>
                <a:ext cx="13" cy="16"/>
              </a:xfrm>
              <a:custGeom>
                <a:avLst/>
                <a:gdLst>
                  <a:gd name="T0" fmla="*/ 348 w 4"/>
                  <a:gd name="T1" fmla="*/ 326 h 5"/>
                  <a:gd name="T2" fmla="*/ 1446 w 4"/>
                  <a:gd name="T3" fmla="*/ 624 h 5"/>
                  <a:gd name="T4" fmla="*/ 348 w 4"/>
                  <a:gd name="T5" fmla="*/ 326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1" y="1"/>
                    </a:moveTo>
                    <a:cubicBezTo>
                      <a:pt x="0" y="3"/>
                      <a:pt x="3" y="5"/>
                      <a:pt x="4" y="2"/>
                    </a:cubicBezTo>
                    <a:cubicBezTo>
                      <a:pt x="4" y="1"/>
                      <a:pt x="1"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3" name="Freeform 581">
                <a:extLst>
                  <a:ext uri="{FF2B5EF4-FFF2-40B4-BE49-F238E27FC236}">
                    <a16:creationId xmlns:a16="http://schemas.microsoft.com/office/drawing/2014/main" id="{B76DD4F1-2396-4FB4-BD02-76A5457F6D7E}"/>
                  </a:ext>
                </a:extLst>
              </p:cNvPr>
              <p:cNvSpPr>
                <a:spLocks/>
              </p:cNvSpPr>
              <p:nvPr/>
            </p:nvSpPr>
            <p:spPr bwMode="auto">
              <a:xfrm>
                <a:off x="3571" y="2102"/>
                <a:ext cx="4" cy="3"/>
              </a:xfrm>
              <a:custGeom>
                <a:avLst/>
                <a:gdLst>
                  <a:gd name="T0" fmla="*/ 1024 w 1"/>
                  <a:gd name="T1" fmla="*/ 243 h 1"/>
                  <a:gd name="T2" fmla="*/ 0 w 1"/>
                  <a:gd name="T3" fmla="*/ 243 h 1"/>
                  <a:gd name="T4" fmla="*/ 1024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1"/>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4" name="Freeform 582">
                <a:extLst>
                  <a:ext uri="{FF2B5EF4-FFF2-40B4-BE49-F238E27FC236}">
                    <a16:creationId xmlns:a16="http://schemas.microsoft.com/office/drawing/2014/main" id="{D05DCBB5-BA93-4C88-80D9-79C7DCB966C1}"/>
                  </a:ext>
                </a:extLst>
              </p:cNvPr>
              <p:cNvSpPr>
                <a:spLocks/>
              </p:cNvSpPr>
              <p:nvPr/>
            </p:nvSpPr>
            <p:spPr bwMode="auto">
              <a:xfrm>
                <a:off x="3571" y="2102"/>
                <a:ext cx="4" cy="3"/>
              </a:xfrm>
              <a:custGeom>
                <a:avLst/>
                <a:gdLst>
                  <a:gd name="T0" fmla="*/ 1024 w 1"/>
                  <a:gd name="T1" fmla="*/ 243 h 1"/>
                  <a:gd name="T2" fmla="*/ 0 w 1"/>
                  <a:gd name="T3" fmla="*/ 243 h 1"/>
                  <a:gd name="T4" fmla="*/ 1024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1"/>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5" name="Freeform 583">
                <a:extLst>
                  <a:ext uri="{FF2B5EF4-FFF2-40B4-BE49-F238E27FC236}">
                    <a16:creationId xmlns:a16="http://schemas.microsoft.com/office/drawing/2014/main" id="{5C6FC7D0-349B-4E10-BD96-A10FFF9F0E27}"/>
                  </a:ext>
                </a:extLst>
              </p:cNvPr>
              <p:cNvSpPr>
                <a:spLocks/>
              </p:cNvSpPr>
              <p:nvPr/>
            </p:nvSpPr>
            <p:spPr bwMode="auto">
              <a:xfrm>
                <a:off x="3565" y="2183"/>
                <a:ext cx="41" cy="44"/>
              </a:xfrm>
              <a:custGeom>
                <a:avLst/>
                <a:gdLst>
                  <a:gd name="T0" fmla="*/ 0 w 13"/>
                  <a:gd name="T1" fmla="*/ 594 h 14"/>
                  <a:gd name="T2" fmla="*/ 596 w 13"/>
                  <a:gd name="T3" fmla="*/ 1867 h 14"/>
                  <a:gd name="T4" fmla="*/ 278 w 13"/>
                  <a:gd name="T5" fmla="*/ 3014 h 14"/>
                  <a:gd name="T6" fmla="*/ 278 w 13"/>
                  <a:gd name="T7" fmla="*/ 4287 h 14"/>
                  <a:gd name="T8" fmla="*/ 1571 w 13"/>
                  <a:gd name="T9" fmla="*/ 3693 h 14"/>
                  <a:gd name="T10" fmla="*/ 2766 w 13"/>
                  <a:gd name="T11" fmla="*/ 3014 h 14"/>
                  <a:gd name="T12" fmla="*/ 3759 w 13"/>
                  <a:gd name="T13" fmla="*/ 2448 h 14"/>
                  <a:gd name="T14" fmla="*/ 3173 w 13"/>
                  <a:gd name="T15" fmla="*/ 1867 h 14"/>
                  <a:gd name="T16" fmla="*/ 2476 w 13"/>
                  <a:gd name="T17" fmla="*/ 1273 h 14"/>
                  <a:gd name="T18" fmla="*/ 1880 w 13"/>
                  <a:gd name="T19" fmla="*/ 1273 h 14"/>
                  <a:gd name="T20" fmla="*/ 1284 w 13"/>
                  <a:gd name="T21" fmla="*/ 594 h 14"/>
                  <a:gd name="T22" fmla="*/ 278 w 13"/>
                  <a:gd name="T23" fmla="*/ 0 h 14"/>
                  <a:gd name="T24" fmla="*/ 0 w 13"/>
                  <a:gd name="T25" fmla="*/ 59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4"/>
                  <a:gd name="T41" fmla="*/ 13 w 13"/>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4">
                    <a:moveTo>
                      <a:pt x="0" y="2"/>
                    </a:moveTo>
                    <a:cubicBezTo>
                      <a:pt x="3" y="2"/>
                      <a:pt x="2" y="4"/>
                      <a:pt x="2" y="6"/>
                    </a:cubicBezTo>
                    <a:cubicBezTo>
                      <a:pt x="2" y="7"/>
                      <a:pt x="2" y="8"/>
                      <a:pt x="1" y="10"/>
                    </a:cubicBezTo>
                    <a:cubicBezTo>
                      <a:pt x="1" y="11"/>
                      <a:pt x="2" y="12"/>
                      <a:pt x="1" y="14"/>
                    </a:cubicBezTo>
                    <a:cubicBezTo>
                      <a:pt x="3" y="14"/>
                      <a:pt x="4" y="12"/>
                      <a:pt x="5" y="12"/>
                    </a:cubicBezTo>
                    <a:cubicBezTo>
                      <a:pt x="7" y="12"/>
                      <a:pt x="9" y="11"/>
                      <a:pt x="9" y="10"/>
                    </a:cubicBezTo>
                    <a:cubicBezTo>
                      <a:pt x="8" y="9"/>
                      <a:pt x="12" y="9"/>
                      <a:pt x="12" y="8"/>
                    </a:cubicBezTo>
                    <a:cubicBezTo>
                      <a:pt x="11" y="6"/>
                      <a:pt x="13" y="4"/>
                      <a:pt x="10" y="6"/>
                    </a:cubicBezTo>
                    <a:cubicBezTo>
                      <a:pt x="10" y="5"/>
                      <a:pt x="9" y="4"/>
                      <a:pt x="8" y="4"/>
                    </a:cubicBezTo>
                    <a:cubicBezTo>
                      <a:pt x="8" y="4"/>
                      <a:pt x="7" y="5"/>
                      <a:pt x="6" y="4"/>
                    </a:cubicBezTo>
                    <a:cubicBezTo>
                      <a:pt x="6" y="3"/>
                      <a:pt x="5" y="2"/>
                      <a:pt x="4" y="2"/>
                    </a:cubicBezTo>
                    <a:cubicBezTo>
                      <a:pt x="3" y="1"/>
                      <a:pt x="2" y="1"/>
                      <a:pt x="1" y="0"/>
                    </a:cubicBezTo>
                    <a:cubicBezTo>
                      <a:pt x="1" y="1"/>
                      <a:pt x="1"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6" name="Freeform 584">
                <a:extLst>
                  <a:ext uri="{FF2B5EF4-FFF2-40B4-BE49-F238E27FC236}">
                    <a16:creationId xmlns:a16="http://schemas.microsoft.com/office/drawing/2014/main" id="{F1A670F1-1830-4F3C-9337-FFE89AC164C8}"/>
                  </a:ext>
                </a:extLst>
              </p:cNvPr>
              <p:cNvSpPr>
                <a:spLocks/>
              </p:cNvSpPr>
              <p:nvPr/>
            </p:nvSpPr>
            <p:spPr bwMode="auto">
              <a:xfrm>
                <a:off x="3565" y="2183"/>
                <a:ext cx="41" cy="44"/>
              </a:xfrm>
              <a:custGeom>
                <a:avLst/>
                <a:gdLst>
                  <a:gd name="T0" fmla="*/ 0 w 13"/>
                  <a:gd name="T1" fmla="*/ 594 h 14"/>
                  <a:gd name="T2" fmla="*/ 596 w 13"/>
                  <a:gd name="T3" fmla="*/ 1867 h 14"/>
                  <a:gd name="T4" fmla="*/ 278 w 13"/>
                  <a:gd name="T5" fmla="*/ 3014 h 14"/>
                  <a:gd name="T6" fmla="*/ 278 w 13"/>
                  <a:gd name="T7" fmla="*/ 4287 h 14"/>
                  <a:gd name="T8" fmla="*/ 1571 w 13"/>
                  <a:gd name="T9" fmla="*/ 3693 h 14"/>
                  <a:gd name="T10" fmla="*/ 2766 w 13"/>
                  <a:gd name="T11" fmla="*/ 3014 h 14"/>
                  <a:gd name="T12" fmla="*/ 3759 w 13"/>
                  <a:gd name="T13" fmla="*/ 2448 h 14"/>
                  <a:gd name="T14" fmla="*/ 3173 w 13"/>
                  <a:gd name="T15" fmla="*/ 1867 h 14"/>
                  <a:gd name="T16" fmla="*/ 2476 w 13"/>
                  <a:gd name="T17" fmla="*/ 1273 h 14"/>
                  <a:gd name="T18" fmla="*/ 1880 w 13"/>
                  <a:gd name="T19" fmla="*/ 1273 h 14"/>
                  <a:gd name="T20" fmla="*/ 1284 w 13"/>
                  <a:gd name="T21" fmla="*/ 594 h 14"/>
                  <a:gd name="T22" fmla="*/ 278 w 13"/>
                  <a:gd name="T23" fmla="*/ 0 h 14"/>
                  <a:gd name="T24" fmla="*/ 0 w 13"/>
                  <a:gd name="T25" fmla="*/ 59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4"/>
                  <a:gd name="T41" fmla="*/ 13 w 13"/>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4">
                    <a:moveTo>
                      <a:pt x="0" y="2"/>
                    </a:moveTo>
                    <a:cubicBezTo>
                      <a:pt x="3" y="2"/>
                      <a:pt x="2" y="4"/>
                      <a:pt x="2" y="6"/>
                    </a:cubicBezTo>
                    <a:cubicBezTo>
                      <a:pt x="2" y="7"/>
                      <a:pt x="2" y="8"/>
                      <a:pt x="1" y="10"/>
                    </a:cubicBezTo>
                    <a:cubicBezTo>
                      <a:pt x="1" y="11"/>
                      <a:pt x="2" y="12"/>
                      <a:pt x="1" y="14"/>
                    </a:cubicBezTo>
                    <a:cubicBezTo>
                      <a:pt x="3" y="14"/>
                      <a:pt x="4" y="12"/>
                      <a:pt x="5" y="12"/>
                    </a:cubicBezTo>
                    <a:cubicBezTo>
                      <a:pt x="7" y="12"/>
                      <a:pt x="9" y="11"/>
                      <a:pt x="9" y="10"/>
                    </a:cubicBezTo>
                    <a:cubicBezTo>
                      <a:pt x="8" y="9"/>
                      <a:pt x="12" y="9"/>
                      <a:pt x="12" y="8"/>
                    </a:cubicBezTo>
                    <a:cubicBezTo>
                      <a:pt x="11" y="6"/>
                      <a:pt x="13" y="4"/>
                      <a:pt x="10" y="6"/>
                    </a:cubicBezTo>
                    <a:cubicBezTo>
                      <a:pt x="10" y="5"/>
                      <a:pt x="9" y="4"/>
                      <a:pt x="8" y="4"/>
                    </a:cubicBezTo>
                    <a:cubicBezTo>
                      <a:pt x="8" y="4"/>
                      <a:pt x="7" y="5"/>
                      <a:pt x="6" y="4"/>
                    </a:cubicBezTo>
                    <a:cubicBezTo>
                      <a:pt x="6" y="3"/>
                      <a:pt x="5" y="2"/>
                      <a:pt x="4" y="2"/>
                    </a:cubicBezTo>
                    <a:cubicBezTo>
                      <a:pt x="3" y="1"/>
                      <a:pt x="2" y="1"/>
                      <a:pt x="1" y="0"/>
                    </a:cubicBezTo>
                    <a:cubicBezTo>
                      <a:pt x="1" y="1"/>
                      <a:pt x="1"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7" name="Freeform 585">
                <a:extLst>
                  <a:ext uri="{FF2B5EF4-FFF2-40B4-BE49-F238E27FC236}">
                    <a16:creationId xmlns:a16="http://schemas.microsoft.com/office/drawing/2014/main" id="{F6F59E53-E5B6-40EF-90CB-38AD716FED55}"/>
                  </a:ext>
                </a:extLst>
              </p:cNvPr>
              <p:cNvSpPr>
                <a:spLocks/>
              </p:cNvSpPr>
              <p:nvPr/>
            </p:nvSpPr>
            <p:spPr bwMode="auto">
              <a:xfrm>
                <a:off x="3568" y="2161"/>
                <a:ext cx="7" cy="19"/>
              </a:xfrm>
              <a:custGeom>
                <a:avLst/>
                <a:gdLst>
                  <a:gd name="T0" fmla="*/ 602 w 2"/>
                  <a:gd name="T1" fmla="*/ 602 h 6"/>
                  <a:gd name="T2" fmla="*/ 602 w 2"/>
                  <a:gd name="T3" fmla="*/ 1906 h 6"/>
                  <a:gd name="T4" fmla="*/ 1029 w 2"/>
                  <a:gd name="T5" fmla="*/ 320 h 6"/>
                  <a:gd name="T6" fmla="*/ 602 w 2"/>
                  <a:gd name="T7" fmla="*/ 602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1" y="2"/>
                    </a:moveTo>
                    <a:cubicBezTo>
                      <a:pt x="0" y="3"/>
                      <a:pt x="0" y="5"/>
                      <a:pt x="1" y="6"/>
                    </a:cubicBezTo>
                    <a:cubicBezTo>
                      <a:pt x="1" y="4"/>
                      <a:pt x="1" y="3"/>
                      <a:pt x="2" y="1"/>
                    </a:cubicBezTo>
                    <a:cubicBezTo>
                      <a:pt x="2" y="0"/>
                      <a:pt x="0"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8" name="Freeform 586">
                <a:extLst>
                  <a:ext uri="{FF2B5EF4-FFF2-40B4-BE49-F238E27FC236}">
                    <a16:creationId xmlns:a16="http://schemas.microsoft.com/office/drawing/2014/main" id="{90A61FA0-939A-49FB-8F6B-4E51A7443FEF}"/>
                  </a:ext>
                </a:extLst>
              </p:cNvPr>
              <p:cNvSpPr>
                <a:spLocks/>
              </p:cNvSpPr>
              <p:nvPr/>
            </p:nvSpPr>
            <p:spPr bwMode="auto">
              <a:xfrm>
                <a:off x="3568" y="2161"/>
                <a:ext cx="7" cy="19"/>
              </a:xfrm>
              <a:custGeom>
                <a:avLst/>
                <a:gdLst>
                  <a:gd name="T0" fmla="*/ 602 w 2"/>
                  <a:gd name="T1" fmla="*/ 602 h 6"/>
                  <a:gd name="T2" fmla="*/ 602 w 2"/>
                  <a:gd name="T3" fmla="*/ 1906 h 6"/>
                  <a:gd name="T4" fmla="*/ 1029 w 2"/>
                  <a:gd name="T5" fmla="*/ 320 h 6"/>
                  <a:gd name="T6" fmla="*/ 602 w 2"/>
                  <a:gd name="T7" fmla="*/ 602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1" y="2"/>
                    </a:moveTo>
                    <a:cubicBezTo>
                      <a:pt x="0" y="3"/>
                      <a:pt x="0" y="5"/>
                      <a:pt x="1" y="6"/>
                    </a:cubicBezTo>
                    <a:cubicBezTo>
                      <a:pt x="1" y="4"/>
                      <a:pt x="1" y="3"/>
                      <a:pt x="2" y="1"/>
                    </a:cubicBezTo>
                    <a:cubicBezTo>
                      <a:pt x="2" y="0"/>
                      <a:pt x="0"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19" name="Freeform 587">
                <a:extLst>
                  <a:ext uri="{FF2B5EF4-FFF2-40B4-BE49-F238E27FC236}">
                    <a16:creationId xmlns:a16="http://schemas.microsoft.com/office/drawing/2014/main" id="{C3B1465D-56D2-49F6-B1FB-B31C0F7A1AED}"/>
                  </a:ext>
                </a:extLst>
              </p:cNvPr>
              <p:cNvSpPr>
                <a:spLocks/>
              </p:cNvSpPr>
              <p:nvPr/>
            </p:nvSpPr>
            <p:spPr bwMode="auto">
              <a:xfrm>
                <a:off x="3578" y="210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0" name="Freeform 588">
                <a:extLst>
                  <a:ext uri="{FF2B5EF4-FFF2-40B4-BE49-F238E27FC236}">
                    <a16:creationId xmlns:a16="http://schemas.microsoft.com/office/drawing/2014/main" id="{AFA5345F-5EB1-4B54-B42A-1AD923EB8EA8}"/>
                  </a:ext>
                </a:extLst>
              </p:cNvPr>
              <p:cNvSpPr>
                <a:spLocks/>
              </p:cNvSpPr>
              <p:nvPr/>
            </p:nvSpPr>
            <p:spPr bwMode="auto">
              <a:xfrm>
                <a:off x="3578" y="210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1" name="Freeform 589">
                <a:extLst>
                  <a:ext uri="{FF2B5EF4-FFF2-40B4-BE49-F238E27FC236}">
                    <a16:creationId xmlns:a16="http://schemas.microsoft.com/office/drawing/2014/main" id="{A5551A3A-61FE-4FE2-8F81-0EF6E1E5A3F6}"/>
                  </a:ext>
                </a:extLst>
              </p:cNvPr>
              <p:cNvSpPr>
                <a:spLocks/>
              </p:cNvSpPr>
              <p:nvPr/>
            </p:nvSpPr>
            <p:spPr bwMode="auto">
              <a:xfrm>
                <a:off x="3578" y="2167"/>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2" name="Freeform 590">
                <a:extLst>
                  <a:ext uri="{FF2B5EF4-FFF2-40B4-BE49-F238E27FC236}">
                    <a16:creationId xmlns:a16="http://schemas.microsoft.com/office/drawing/2014/main" id="{3AE24B7B-956C-4C2E-8AFE-A43B5559447A}"/>
                  </a:ext>
                </a:extLst>
              </p:cNvPr>
              <p:cNvSpPr>
                <a:spLocks/>
              </p:cNvSpPr>
              <p:nvPr/>
            </p:nvSpPr>
            <p:spPr bwMode="auto">
              <a:xfrm>
                <a:off x="3578" y="2167"/>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3" name="Freeform 591">
                <a:extLst>
                  <a:ext uri="{FF2B5EF4-FFF2-40B4-BE49-F238E27FC236}">
                    <a16:creationId xmlns:a16="http://schemas.microsoft.com/office/drawing/2014/main" id="{3798C57A-C217-4C4C-BA5C-5B6073732609}"/>
                  </a:ext>
                </a:extLst>
              </p:cNvPr>
              <p:cNvSpPr>
                <a:spLocks/>
              </p:cNvSpPr>
              <p:nvPr/>
            </p:nvSpPr>
            <p:spPr bwMode="auto">
              <a:xfrm>
                <a:off x="3562" y="2333"/>
                <a:ext cx="16" cy="9"/>
              </a:xfrm>
              <a:custGeom>
                <a:avLst/>
                <a:gdLst>
                  <a:gd name="T0" fmla="*/ 326 w 5"/>
                  <a:gd name="T1" fmla="*/ 243 h 3"/>
                  <a:gd name="T2" fmla="*/ 1043 w 5"/>
                  <a:gd name="T3" fmla="*/ 486 h 3"/>
                  <a:gd name="T4" fmla="*/ 1670 w 5"/>
                  <a:gd name="T5" fmla="*/ 0 h 3"/>
                  <a:gd name="T6" fmla="*/ 1043 w 5"/>
                  <a:gd name="T7" fmla="*/ 0 h 3"/>
                  <a:gd name="T8" fmla="*/ 0 w 5"/>
                  <a:gd name="T9" fmla="*/ 243 h 3"/>
                  <a:gd name="T10" fmla="*/ 326 w 5"/>
                  <a:gd name="T11" fmla="*/ 243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1" y="1"/>
                    </a:moveTo>
                    <a:cubicBezTo>
                      <a:pt x="1" y="2"/>
                      <a:pt x="2" y="3"/>
                      <a:pt x="3" y="2"/>
                    </a:cubicBezTo>
                    <a:cubicBezTo>
                      <a:pt x="4" y="2"/>
                      <a:pt x="4" y="1"/>
                      <a:pt x="5" y="0"/>
                    </a:cubicBezTo>
                    <a:cubicBezTo>
                      <a:pt x="4" y="0"/>
                      <a:pt x="3" y="0"/>
                      <a:pt x="3" y="0"/>
                    </a:cubicBezTo>
                    <a:cubicBezTo>
                      <a:pt x="2" y="0"/>
                      <a:pt x="1" y="0"/>
                      <a:pt x="0" y="1"/>
                    </a:cubicBezTo>
                    <a:cubicBezTo>
                      <a:pt x="1"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4" name="Freeform 592">
                <a:extLst>
                  <a:ext uri="{FF2B5EF4-FFF2-40B4-BE49-F238E27FC236}">
                    <a16:creationId xmlns:a16="http://schemas.microsoft.com/office/drawing/2014/main" id="{F2B87AEA-19DE-4B18-8074-FA88CFCB282A}"/>
                  </a:ext>
                </a:extLst>
              </p:cNvPr>
              <p:cNvSpPr>
                <a:spLocks/>
              </p:cNvSpPr>
              <p:nvPr/>
            </p:nvSpPr>
            <p:spPr bwMode="auto">
              <a:xfrm>
                <a:off x="3562" y="2333"/>
                <a:ext cx="16" cy="9"/>
              </a:xfrm>
              <a:custGeom>
                <a:avLst/>
                <a:gdLst>
                  <a:gd name="T0" fmla="*/ 326 w 5"/>
                  <a:gd name="T1" fmla="*/ 243 h 3"/>
                  <a:gd name="T2" fmla="*/ 1043 w 5"/>
                  <a:gd name="T3" fmla="*/ 486 h 3"/>
                  <a:gd name="T4" fmla="*/ 1670 w 5"/>
                  <a:gd name="T5" fmla="*/ 0 h 3"/>
                  <a:gd name="T6" fmla="*/ 1043 w 5"/>
                  <a:gd name="T7" fmla="*/ 0 h 3"/>
                  <a:gd name="T8" fmla="*/ 0 w 5"/>
                  <a:gd name="T9" fmla="*/ 243 h 3"/>
                  <a:gd name="T10" fmla="*/ 326 w 5"/>
                  <a:gd name="T11" fmla="*/ 243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1" y="1"/>
                    </a:moveTo>
                    <a:cubicBezTo>
                      <a:pt x="1" y="2"/>
                      <a:pt x="2" y="3"/>
                      <a:pt x="3" y="2"/>
                    </a:cubicBezTo>
                    <a:cubicBezTo>
                      <a:pt x="4" y="2"/>
                      <a:pt x="4" y="1"/>
                      <a:pt x="5" y="0"/>
                    </a:cubicBezTo>
                    <a:cubicBezTo>
                      <a:pt x="4" y="0"/>
                      <a:pt x="3" y="0"/>
                      <a:pt x="3" y="0"/>
                    </a:cubicBezTo>
                    <a:cubicBezTo>
                      <a:pt x="2" y="0"/>
                      <a:pt x="1" y="0"/>
                      <a:pt x="0" y="1"/>
                    </a:cubicBezTo>
                    <a:cubicBezTo>
                      <a:pt x="1"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5" name="Freeform 593">
                <a:extLst>
                  <a:ext uri="{FF2B5EF4-FFF2-40B4-BE49-F238E27FC236}">
                    <a16:creationId xmlns:a16="http://schemas.microsoft.com/office/drawing/2014/main" id="{59F97B6A-20DA-458C-BAAD-64498D8BB630}"/>
                  </a:ext>
                </a:extLst>
              </p:cNvPr>
              <p:cNvSpPr>
                <a:spLocks/>
              </p:cNvSpPr>
              <p:nvPr/>
            </p:nvSpPr>
            <p:spPr bwMode="auto">
              <a:xfrm>
                <a:off x="3565" y="2252"/>
                <a:ext cx="135" cy="125"/>
              </a:xfrm>
              <a:custGeom>
                <a:avLst/>
                <a:gdLst>
                  <a:gd name="T0" fmla="*/ 276 w 43"/>
                  <a:gd name="T1" fmla="*/ 6291 h 40"/>
                  <a:gd name="T2" fmla="*/ 1272 w 43"/>
                  <a:gd name="T3" fmla="*/ 6591 h 40"/>
                  <a:gd name="T4" fmla="*/ 1548 w 43"/>
                  <a:gd name="T5" fmla="*/ 5616 h 40"/>
                  <a:gd name="T6" fmla="*/ 2414 w 43"/>
                  <a:gd name="T7" fmla="*/ 4766 h 40"/>
                  <a:gd name="T8" fmla="*/ 2722 w 43"/>
                  <a:gd name="T9" fmla="*/ 5616 h 40"/>
                  <a:gd name="T10" fmla="*/ 3008 w 43"/>
                  <a:gd name="T11" fmla="*/ 6016 h 40"/>
                  <a:gd name="T12" fmla="*/ 3686 w 43"/>
                  <a:gd name="T13" fmla="*/ 5069 h 40"/>
                  <a:gd name="T14" fmla="*/ 3686 w 43"/>
                  <a:gd name="T15" fmla="*/ 5616 h 40"/>
                  <a:gd name="T16" fmla="*/ 4267 w 43"/>
                  <a:gd name="T17" fmla="*/ 6016 h 40"/>
                  <a:gd name="T18" fmla="*/ 4267 w 43"/>
                  <a:gd name="T19" fmla="*/ 5616 h 40"/>
                  <a:gd name="T20" fmla="*/ 4584 w 43"/>
                  <a:gd name="T21" fmla="*/ 5341 h 40"/>
                  <a:gd name="T22" fmla="*/ 4584 w 43"/>
                  <a:gd name="T23" fmla="*/ 5069 h 40"/>
                  <a:gd name="T24" fmla="*/ 5136 w 43"/>
                  <a:gd name="T25" fmla="*/ 5341 h 40"/>
                  <a:gd name="T26" fmla="*/ 6408 w 43"/>
                  <a:gd name="T27" fmla="*/ 6591 h 40"/>
                  <a:gd name="T28" fmla="*/ 5814 w 43"/>
                  <a:gd name="T29" fmla="*/ 7450 h 40"/>
                  <a:gd name="T30" fmla="*/ 6132 w 43"/>
                  <a:gd name="T31" fmla="*/ 8672 h 40"/>
                  <a:gd name="T32" fmla="*/ 7274 w 43"/>
                  <a:gd name="T33" fmla="*/ 10097 h 40"/>
                  <a:gd name="T34" fmla="*/ 8546 w 43"/>
                  <a:gd name="T35" fmla="*/ 10772 h 40"/>
                  <a:gd name="T36" fmla="*/ 9127 w 43"/>
                  <a:gd name="T37" fmla="*/ 10097 h 40"/>
                  <a:gd name="T38" fmla="*/ 9720 w 43"/>
                  <a:gd name="T39" fmla="*/ 11631 h 40"/>
                  <a:gd name="T40" fmla="*/ 10398 w 43"/>
                  <a:gd name="T41" fmla="*/ 10097 h 40"/>
                  <a:gd name="T42" fmla="*/ 9720 w 43"/>
                  <a:gd name="T43" fmla="*/ 8672 h 40"/>
                  <a:gd name="T44" fmla="*/ 10992 w 43"/>
                  <a:gd name="T45" fmla="*/ 6866 h 40"/>
                  <a:gd name="T46" fmla="*/ 11572 w 43"/>
                  <a:gd name="T47" fmla="*/ 8300 h 40"/>
                  <a:gd name="T48" fmla="*/ 11572 w 43"/>
                  <a:gd name="T49" fmla="*/ 8975 h 40"/>
                  <a:gd name="T50" fmla="*/ 11849 w 43"/>
                  <a:gd name="T51" fmla="*/ 9825 h 40"/>
                  <a:gd name="T52" fmla="*/ 11849 w 43"/>
                  <a:gd name="T53" fmla="*/ 7997 h 40"/>
                  <a:gd name="T54" fmla="*/ 12250 w 43"/>
                  <a:gd name="T55" fmla="*/ 8300 h 40"/>
                  <a:gd name="T56" fmla="*/ 12812 w 43"/>
                  <a:gd name="T57" fmla="*/ 7725 h 40"/>
                  <a:gd name="T58" fmla="*/ 12812 w 43"/>
                  <a:gd name="T59" fmla="*/ 6291 h 40"/>
                  <a:gd name="T60" fmla="*/ 12536 w 43"/>
                  <a:gd name="T61" fmla="*/ 5341 h 40"/>
                  <a:gd name="T62" fmla="*/ 12250 w 43"/>
                  <a:gd name="T63" fmla="*/ 4766 h 40"/>
                  <a:gd name="T64" fmla="*/ 11572 w 43"/>
                  <a:gd name="T65" fmla="*/ 3544 h 40"/>
                  <a:gd name="T66" fmla="*/ 12250 w 43"/>
                  <a:gd name="T67" fmla="*/ 2959 h 40"/>
                  <a:gd name="T68" fmla="*/ 11849 w 43"/>
                  <a:gd name="T69" fmla="*/ 2384 h 40"/>
                  <a:gd name="T70" fmla="*/ 11849 w 43"/>
                  <a:gd name="T71" fmla="*/ 1797 h 40"/>
                  <a:gd name="T72" fmla="*/ 11265 w 43"/>
                  <a:gd name="T73" fmla="*/ 1525 h 40"/>
                  <a:gd name="T74" fmla="*/ 10992 w 43"/>
                  <a:gd name="T75" fmla="*/ 859 h 40"/>
                  <a:gd name="T76" fmla="*/ 10122 w 43"/>
                  <a:gd name="T77" fmla="*/ 0 h 40"/>
                  <a:gd name="T78" fmla="*/ 10122 w 43"/>
                  <a:gd name="T79" fmla="*/ 1797 h 40"/>
                  <a:gd name="T80" fmla="*/ 10122 w 43"/>
                  <a:gd name="T81" fmla="*/ 2384 h 40"/>
                  <a:gd name="T82" fmla="*/ 9127 w 43"/>
                  <a:gd name="T83" fmla="*/ 2109 h 40"/>
                  <a:gd name="T84" fmla="*/ 8546 w 43"/>
                  <a:gd name="T85" fmla="*/ 2109 h 40"/>
                  <a:gd name="T86" fmla="*/ 7956 w 43"/>
                  <a:gd name="T87" fmla="*/ 3231 h 40"/>
                  <a:gd name="T88" fmla="*/ 6998 w 43"/>
                  <a:gd name="T89" fmla="*/ 2959 h 40"/>
                  <a:gd name="T90" fmla="*/ 6712 w 43"/>
                  <a:gd name="T91" fmla="*/ 3906 h 40"/>
                  <a:gd name="T92" fmla="*/ 5814 w 43"/>
                  <a:gd name="T93" fmla="*/ 4181 h 40"/>
                  <a:gd name="T94" fmla="*/ 5136 w 43"/>
                  <a:gd name="T95" fmla="*/ 4481 h 40"/>
                  <a:gd name="T96" fmla="*/ 5136 w 43"/>
                  <a:gd name="T97" fmla="*/ 4481 h 40"/>
                  <a:gd name="T98" fmla="*/ 5538 w 43"/>
                  <a:gd name="T99" fmla="*/ 3906 h 40"/>
                  <a:gd name="T100" fmla="*/ 4860 w 43"/>
                  <a:gd name="T101" fmla="*/ 2959 h 40"/>
                  <a:gd name="T102" fmla="*/ 4267 w 43"/>
                  <a:gd name="T103" fmla="*/ 2384 h 40"/>
                  <a:gd name="T104" fmla="*/ 3400 w 43"/>
                  <a:gd name="T105" fmla="*/ 3231 h 40"/>
                  <a:gd name="T106" fmla="*/ 2722 w 43"/>
                  <a:gd name="T107" fmla="*/ 3906 h 40"/>
                  <a:gd name="T108" fmla="*/ 867 w 43"/>
                  <a:gd name="T109" fmla="*/ 4481 h 40"/>
                  <a:gd name="T110" fmla="*/ 590 w 43"/>
                  <a:gd name="T111" fmla="*/ 5341 h 40"/>
                  <a:gd name="T112" fmla="*/ 276 w 43"/>
                  <a:gd name="T113" fmla="*/ 6291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
                  <a:gd name="T172" fmla="*/ 0 h 40"/>
                  <a:gd name="T173" fmla="*/ 43 w 43"/>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 h="40">
                    <a:moveTo>
                      <a:pt x="1" y="21"/>
                    </a:moveTo>
                    <a:cubicBezTo>
                      <a:pt x="0" y="23"/>
                      <a:pt x="3" y="25"/>
                      <a:pt x="4" y="22"/>
                    </a:cubicBezTo>
                    <a:cubicBezTo>
                      <a:pt x="4" y="21"/>
                      <a:pt x="5" y="19"/>
                      <a:pt x="5" y="19"/>
                    </a:cubicBezTo>
                    <a:cubicBezTo>
                      <a:pt x="6" y="19"/>
                      <a:pt x="7" y="15"/>
                      <a:pt x="8" y="16"/>
                    </a:cubicBezTo>
                    <a:cubicBezTo>
                      <a:pt x="9" y="17"/>
                      <a:pt x="9" y="19"/>
                      <a:pt x="9" y="19"/>
                    </a:cubicBezTo>
                    <a:cubicBezTo>
                      <a:pt x="10" y="18"/>
                      <a:pt x="10" y="19"/>
                      <a:pt x="10" y="20"/>
                    </a:cubicBezTo>
                    <a:cubicBezTo>
                      <a:pt x="11" y="19"/>
                      <a:pt x="11" y="18"/>
                      <a:pt x="12" y="17"/>
                    </a:cubicBezTo>
                    <a:cubicBezTo>
                      <a:pt x="12" y="18"/>
                      <a:pt x="12" y="19"/>
                      <a:pt x="12" y="19"/>
                    </a:cubicBezTo>
                    <a:cubicBezTo>
                      <a:pt x="13" y="19"/>
                      <a:pt x="13" y="20"/>
                      <a:pt x="14" y="20"/>
                    </a:cubicBezTo>
                    <a:cubicBezTo>
                      <a:pt x="14" y="20"/>
                      <a:pt x="14" y="19"/>
                      <a:pt x="14" y="19"/>
                    </a:cubicBezTo>
                    <a:cubicBezTo>
                      <a:pt x="14" y="18"/>
                      <a:pt x="15" y="18"/>
                      <a:pt x="15" y="18"/>
                    </a:cubicBezTo>
                    <a:cubicBezTo>
                      <a:pt x="15" y="17"/>
                      <a:pt x="14" y="18"/>
                      <a:pt x="15" y="17"/>
                    </a:cubicBezTo>
                    <a:cubicBezTo>
                      <a:pt x="16" y="16"/>
                      <a:pt x="17" y="17"/>
                      <a:pt x="17" y="18"/>
                    </a:cubicBezTo>
                    <a:cubicBezTo>
                      <a:pt x="19" y="19"/>
                      <a:pt x="21" y="19"/>
                      <a:pt x="21" y="22"/>
                    </a:cubicBezTo>
                    <a:cubicBezTo>
                      <a:pt x="21" y="23"/>
                      <a:pt x="19" y="24"/>
                      <a:pt x="19" y="25"/>
                    </a:cubicBezTo>
                    <a:cubicBezTo>
                      <a:pt x="19" y="26"/>
                      <a:pt x="20" y="28"/>
                      <a:pt x="20" y="29"/>
                    </a:cubicBezTo>
                    <a:cubicBezTo>
                      <a:pt x="20" y="31"/>
                      <a:pt x="22" y="33"/>
                      <a:pt x="24" y="34"/>
                    </a:cubicBezTo>
                    <a:cubicBezTo>
                      <a:pt x="24" y="34"/>
                      <a:pt x="27" y="36"/>
                      <a:pt x="28" y="36"/>
                    </a:cubicBezTo>
                    <a:cubicBezTo>
                      <a:pt x="29" y="35"/>
                      <a:pt x="29" y="34"/>
                      <a:pt x="30" y="34"/>
                    </a:cubicBezTo>
                    <a:cubicBezTo>
                      <a:pt x="30" y="34"/>
                      <a:pt x="29" y="40"/>
                      <a:pt x="32" y="39"/>
                    </a:cubicBezTo>
                    <a:cubicBezTo>
                      <a:pt x="33" y="38"/>
                      <a:pt x="35" y="35"/>
                      <a:pt x="34" y="34"/>
                    </a:cubicBezTo>
                    <a:cubicBezTo>
                      <a:pt x="34" y="32"/>
                      <a:pt x="33" y="31"/>
                      <a:pt x="32" y="29"/>
                    </a:cubicBezTo>
                    <a:cubicBezTo>
                      <a:pt x="32" y="28"/>
                      <a:pt x="35" y="23"/>
                      <a:pt x="36" y="23"/>
                    </a:cubicBezTo>
                    <a:cubicBezTo>
                      <a:pt x="36" y="24"/>
                      <a:pt x="38" y="27"/>
                      <a:pt x="38" y="28"/>
                    </a:cubicBezTo>
                    <a:cubicBezTo>
                      <a:pt x="38" y="28"/>
                      <a:pt x="38" y="29"/>
                      <a:pt x="38" y="30"/>
                    </a:cubicBezTo>
                    <a:cubicBezTo>
                      <a:pt x="38" y="31"/>
                      <a:pt x="39" y="32"/>
                      <a:pt x="39" y="33"/>
                    </a:cubicBezTo>
                    <a:cubicBezTo>
                      <a:pt x="39" y="31"/>
                      <a:pt x="40" y="29"/>
                      <a:pt x="39" y="27"/>
                    </a:cubicBezTo>
                    <a:cubicBezTo>
                      <a:pt x="40" y="27"/>
                      <a:pt x="40" y="28"/>
                      <a:pt x="40" y="28"/>
                    </a:cubicBezTo>
                    <a:cubicBezTo>
                      <a:pt x="39" y="27"/>
                      <a:pt x="41" y="26"/>
                      <a:pt x="42" y="26"/>
                    </a:cubicBezTo>
                    <a:cubicBezTo>
                      <a:pt x="43" y="24"/>
                      <a:pt x="43" y="22"/>
                      <a:pt x="42" y="21"/>
                    </a:cubicBezTo>
                    <a:cubicBezTo>
                      <a:pt x="42" y="19"/>
                      <a:pt x="40" y="19"/>
                      <a:pt x="41" y="18"/>
                    </a:cubicBezTo>
                    <a:cubicBezTo>
                      <a:pt x="42" y="17"/>
                      <a:pt x="42" y="15"/>
                      <a:pt x="40" y="16"/>
                    </a:cubicBezTo>
                    <a:cubicBezTo>
                      <a:pt x="43" y="14"/>
                      <a:pt x="38" y="13"/>
                      <a:pt x="38" y="12"/>
                    </a:cubicBezTo>
                    <a:cubicBezTo>
                      <a:pt x="39" y="11"/>
                      <a:pt x="40" y="11"/>
                      <a:pt x="40" y="10"/>
                    </a:cubicBezTo>
                    <a:cubicBezTo>
                      <a:pt x="41" y="9"/>
                      <a:pt x="40" y="9"/>
                      <a:pt x="39" y="8"/>
                    </a:cubicBezTo>
                    <a:cubicBezTo>
                      <a:pt x="39" y="7"/>
                      <a:pt x="40" y="5"/>
                      <a:pt x="39" y="6"/>
                    </a:cubicBezTo>
                    <a:cubicBezTo>
                      <a:pt x="38" y="6"/>
                      <a:pt x="38" y="6"/>
                      <a:pt x="37" y="5"/>
                    </a:cubicBezTo>
                    <a:cubicBezTo>
                      <a:pt x="37" y="4"/>
                      <a:pt x="37" y="3"/>
                      <a:pt x="36" y="3"/>
                    </a:cubicBezTo>
                    <a:cubicBezTo>
                      <a:pt x="34" y="2"/>
                      <a:pt x="34" y="1"/>
                      <a:pt x="33" y="0"/>
                    </a:cubicBezTo>
                    <a:cubicBezTo>
                      <a:pt x="32" y="2"/>
                      <a:pt x="33" y="4"/>
                      <a:pt x="33" y="6"/>
                    </a:cubicBezTo>
                    <a:cubicBezTo>
                      <a:pt x="33" y="6"/>
                      <a:pt x="34" y="8"/>
                      <a:pt x="33" y="8"/>
                    </a:cubicBezTo>
                    <a:cubicBezTo>
                      <a:pt x="32" y="8"/>
                      <a:pt x="31" y="8"/>
                      <a:pt x="30" y="7"/>
                    </a:cubicBezTo>
                    <a:cubicBezTo>
                      <a:pt x="29" y="9"/>
                      <a:pt x="30" y="9"/>
                      <a:pt x="28" y="7"/>
                    </a:cubicBezTo>
                    <a:cubicBezTo>
                      <a:pt x="26" y="6"/>
                      <a:pt x="27" y="11"/>
                      <a:pt x="26" y="11"/>
                    </a:cubicBezTo>
                    <a:cubicBezTo>
                      <a:pt x="24" y="11"/>
                      <a:pt x="24" y="10"/>
                      <a:pt x="23" y="10"/>
                    </a:cubicBezTo>
                    <a:cubicBezTo>
                      <a:pt x="22" y="11"/>
                      <a:pt x="22" y="13"/>
                      <a:pt x="22" y="13"/>
                    </a:cubicBezTo>
                    <a:cubicBezTo>
                      <a:pt x="21" y="14"/>
                      <a:pt x="20" y="14"/>
                      <a:pt x="19" y="14"/>
                    </a:cubicBezTo>
                    <a:cubicBezTo>
                      <a:pt x="18" y="15"/>
                      <a:pt x="17" y="15"/>
                      <a:pt x="17" y="15"/>
                    </a:cubicBezTo>
                    <a:cubicBezTo>
                      <a:pt x="16" y="15"/>
                      <a:pt x="17" y="14"/>
                      <a:pt x="17" y="15"/>
                    </a:cubicBezTo>
                    <a:cubicBezTo>
                      <a:pt x="18" y="14"/>
                      <a:pt x="18" y="14"/>
                      <a:pt x="18" y="13"/>
                    </a:cubicBezTo>
                    <a:cubicBezTo>
                      <a:pt x="18" y="12"/>
                      <a:pt x="17" y="8"/>
                      <a:pt x="16" y="10"/>
                    </a:cubicBezTo>
                    <a:cubicBezTo>
                      <a:pt x="16" y="9"/>
                      <a:pt x="15" y="8"/>
                      <a:pt x="14" y="8"/>
                    </a:cubicBezTo>
                    <a:cubicBezTo>
                      <a:pt x="15" y="11"/>
                      <a:pt x="12" y="9"/>
                      <a:pt x="11" y="11"/>
                    </a:cubicBezTo>
                    <a:cubicBezTo>
                      <a:pt x="10" y="12"/>
                      <a:pt x="11" y="13"/>
                      <a:pt x="9" y="13"/>
                    </a:cubicBezTo>
                    <a:cubicBezTo>
                      <a:pt x="7" y="14"/>
                      <a:pt x="4" y="13"/>
                      <a:pt x="3" y="15"/>
                    </a:cubicBezTo>
                    <a:cubicBezTo>
                      <a:pt x="3" y="16"/>
                      <a:pt x="3" y="17"/>
                      <a:pt x="2" y="18"/>
                    </a:cubicBezTo>
                    <a:cubicBezTo>
                      <a:pt x="2" y="19"/>
                      <a:pt x="1" y="20"/>
                      <a:pt x="1" y="2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6" name="Freeform 594">
                <a:extLst>
                  <a:ext uri="{FF2B5EF4-FFF2-40B4-BE49-F238E27FC236}">
                    <a16:creationId xmlns:a16="http://schemas.microsoft.com/office/drawing/2014/main" id="{7957DC3F-2934-4B15-8B70-527F98988777}"/>
                  </a:ext>
                </a:extLst>
              </p:cNvPr>
              <p:cNvSpPr>
                <a:spLocks/>
              </p:cNvSpPr>
              <p:nvPr/>
            </p:nvSpPr>
            <p:spPr bwMode="auto">
              <a:xfrm>
                <a:off x="3565" y="2252"/>
                <a:ext cx="135" cy="125"/>
              </a:xfrm>
              <a:custGeom>
                <a:avLst/>
                <a:gdLst>
                  <a:gd name="T0" fmla="*/ 276 w 43"/>
                  <a:gd name="T1" fmla="*/ 6291 h 40"/>
                  <a:gd name="T2" fmla="*/ 1272 w 43"/>
                  <a:gd name="T3" fmla="*/ 6591 h 40"/>
                  <a:gd name="T4" fmla="*/ 1548 w 43"/>
                  <a:gd name="T5" fmla="*/ 5616 h 40"/>
                  <a:gd name="T6" fmla="*/ 2414 w 43"/>
                  <a:gd name="T7" fmla="*/ 4766 h 40"/>
                  <a:gd name="T8" fmla="*/ 2722 w 43"/>
                  <a:gd name="T9" fmla="*/ 5616 h 40"/>
                  <a:gd name="T10" fmla="*/ 3008 w 43"/>
                  <a:gd name="T11" fmla="*/ 6016 h 40"/>
                  <a:gd name="T12" fmla="*/ 3686 w 43"/>
                  <a:gd name="T13" fmla="*/ 5069 h 40"/>
                  <a:gd name="T14" fmla="*/ 3686 w 43"/>
                  <a:gd name="T15" fmla="*/ 5616 h 40"/>
                  <a:gd name="T16" fmla="*/ 4267 w 43"/>
                  <a:gd name="T17" fmla="*/ 6016 h 40"/>
                  <a:gd name="T18" fmla="*/ 4267 w 43"/>
                  <a:gd name="T19" fmla="*/ 5616 h 40"/>
                  <a:gd name="T20" fmla="*/ 4584 w 43"/>
                  <a:gd name="T21" fmla="*/ 5341 h 40"/>
                  <a:gd name="T22" fmla="*/ 4584 w 43"/>
                  <a:gd name="T23" fmla="*/ 5069 h 40"/>
                  <a:gd name="T24" fmla="*/ 5136 w 43"/>
                  <a:gd name="T25" fmla="*/ 5341 h 40"/>
                  <a:gd name="T26" fmla="*/ 6408 w 43"/>
                  <a:gd name="T27" fmla="*/ 6591 h 40"/>
                  <a:gd name="T28" fmla="*/ 5814 w 43"/>
                  <a:gd name="T29" fmla="*/ 7450 h 40"/>
                  <a:gd name="T30" fmla="*/ 6132 w 43"/>
                  <a:gd name="T31" fmla="*/ 8672 h 40"/>
                  <a:gd name="T32" fmla="*/ 7274 w 43"/>
                  <a:gd name="T33" fmla="*/ 10097 h 40"/>
                  <a:gd name="T34" fmla="*/ 8546 w 43"/>
                  <a:gd name="T35" fmla="*/ 10772 h 40"/>
                  <a:gd name="T36" fmla="*/ 9127 w 43"/>
                  <a:gd name="T37" fmla="*/ 10097 h 40"/>
                  <a:gd name="T38" fmla="*/ 9720 w 43"/>
                  <a:gd name="T39" fmla="*/ 11631 h 40"/>
                  <a:gd name="T40" fmla="*/ 10398 w 43"/>
                  <a:gd name="T41" fmla="*/ 10097 h 40"/>
                  <a:gd name="T42" fmla="*/ 9720 w 43"/>
                  <a:gd name="T43" fmla="*/ 8672 h 40"/>
                  <a:gd name="T44" fmla="*/ 10992 w 43"/>
                  <a:gd name="T45" fmla="*/ 6866 h 40"/>
                  <a:gd name="T46" fmla="*/ 11572 w 43"/>
                  <a:gd name="T47" fmla="*/ 8300 h 40"/>
                  <a:gd name="T48" fmla="*/ 11572 w 43"/>
                  <a:gd name="T49" fmla="*/ 8975 h 40"/>
                  <a:gd name="T50" fmla="*/ 11849 w 43"/>
                  <a:gd name="T51" fmla="*/ 9825 h 40"/>
                  <a:gd name="T52" fmla="*/ 11849 w 43"/>
                  <a:gd name="T53" fmla="*/ 7997 h 40"/>
                  <a:gd name="T54" fmla="*/ 12250 w 43"/>
                  <a:gd name="T55" fmla="*/ 8300 h 40"/>
                  <a:gd name="T56" fmla="*/ 12812 w 43"/>
                  <a:gd name="T57" fmla="*/ 7725 h 40"/>
                  <a:gd name="T58" fmla="*/ 12812 w 43"/>
                  <a:gd name="T59" fmla="*/ 6291 h 40"/>
                  <a:gd name="T60" fmla="*/ 12536 w 43"/>
                  <a:gd name="T61" fmla="*/ 5341 h 40"/>
                  <a:gd name="T62" fmla="*/ 12250 w 43"/>
                  <a:gd name="T63" fmla="*/ 4766 h 40"/>
                  <a:gd name="T64" fmla="*/ 11572 w 43"/>
                  <a:gd name="T65" fmla="*/ 3544 h 40"/>
                  <a:gd name="T66" fmla="*/ 12250 w 43"/>
                  <a:gd name="T67" fmla="*/ 2959 h 40"/>
                  <a:gd name="T68" fmla="*/ 11849 w 43"/>
                  <a:gd name="T69" fmla="*/ 2384 h 40"/>
                  <a:gd name="T70" fmla="*/ 11849 w 43"/>
                  <a:gd name="T71" fmla="*/ 1797 h 40"/>
                  <a:gd name="T72" fmla="*/ 11265 w 43"/>
                  <a:gd name="T73" fmla="*/ 1525 h 40"/>
                  <a:gd name="T74" fmla="*/ 10992 w 43"/>
                  <a:gd name="T75" fmla="*/ 859 h 40"/>
                  <a:gd name="T76" fmla="*/ 10122 w 43"/>
                  <a:gd name="T77" fmla="*/ 0 h 40"/>
                  <a:gd name="T78" fmla="*/ 10122 w 43"/>
                  <a:gd name="T79" fmla="*/ 1797 h 40"/>
                  <a:gd name="T80" fmla="*/ 10122 w 43"/>
                  <a:gd name="T81" fmla="*/ 2384 h 40"/>
                  <a:gd name="T82" fmla="*/ 9127 w 43"/>
                  <a:gd name="T83" fmla="*/ 2109 h 40"/>
                  <a:gd name="T84" fmla="*/ 8546 w 43"/>
                  <a:gd name="T85" fmla="*/ 2109 h 40"/>
                  <a:gd name="T86" fmla="*/ 7956 w 43"/>
                  <a:gd name="T87" fmla="*/ 3231 h 40"/>
                  <a:gd name="T88" fmla="*/ 6998 w 43"/>
                  <a:gd name="T89" fmla="*/ 2959 h 40"/>
                  <a:gd name="T90" fmla="*/ 6712 w 43"/>
                  <a:gd name="T91" fmla="*/ 3906 h 40"/>
                  <a:gd name="T92" fmla="*/ 5814 w 43"/>
                  <a:gd name="T93" fmla="*/ 4181 h 40"/>
                  <a:gd name="T94" fmla="*/ 5136 w 43"/>
                  <a:gd name="T95" fmla="*/ 4481 h 40"/>
                  <a:gd name="T96" fmla="*/ 5136 w 43"/>
                  <a:gd name="T97" fmla="*/ 4481 h 40"/>
                  <a:gd name="T98" fmla="*/ 5538 w 43"/>
                  <a:gd name="T99" fmla="*/ 3906 h 40"/>
                  <a:gd name="T100" fmla="*/ 4860 w 43"/>
                  <a:gd name="T101" fmla="*/ 2959 h 40"/>
                  <a:gd name="T102" fmla="*/ 4267 w 43"/>
                  <a:gd name="T103" fmla="*/ 2384 h 40"/>
                  <a:gd name="T104" fmla="*/ 3400 w 43"/>
                  <a:gd name="T105" fmla="*/ 3231 h 40"/>
                  <a:gd name="T106" fmla="*/ 2722 w 43"/>
                  <a:gd name="T107" fmla="*/ 3906 h 40"/>
                  <a:gd name="T108" fmla="*/ 867 w 43"/>
                  <a:gd name="T109" fmla="*/ 4481 h 40"/>
                  <a:gd name="T110" fmla="*/ 590 w 43"/>
                  <a:gd name="T111" fmla="*/ 5341 h 40"/>
                  <a:gd name="T112" fmla="*/ 276 w 43"/>
                  <a:gd name="T113" fmla="*/ 6291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
                  <a:gd name="T172" fmla="*/ 0 h 40"/>
                  <a:gd name="T173" fmla="*/ 43 w 43"/>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 h="40">
                    <a:moveTo>
                      <a:pt x="1" y="21"/>
                    </a:moveTo>
                    <a:cubicBezTo>
                      <a:pt x="0" y="23"/>
                      <a:pt x="3" y="25"/>
                      <a:pt x="4" y="22"/>
                    </a:cubicBezTo>
                    <a:cubicBezTo>
                      <a:pt x="4" y="21"/>
                      <a:pt x="5" y="19"/>
                      <a:pt x="5" y="19"/>
                    </a:cubicBezTo>
                    <a:cubicBezTo>
                      <a:pt x="6" y="19"/>
                      <a:pt x="7" y="15"/>
                      <a:pt x="8" y="16"/>
                    </a:cubicBezTo>
                    <a:cubicBezTo>
                      <a:pt x="9" y="17"/>
                      <a:pt x="9" y="19"/>
                      <a:pt x="9" y="19"/>
                    </a:cubicBezTo>
                    <a:cubicBezTo>
                      <a:pt x="10" y="18"/>
                      <a:pt x="10" y="19"/>
                      <a:pt x="10" y="20"/>
                    </a:cubicBezTo>
                    <a:cubicBezTo>
                      <a:pt x="11" y="19"/>
                      <a:pt x="11" y="18"/>
                      <a:pt x="12" y="17"/>
                    </a:cubicBezTo>
                    <a:cubicBezTo>
                      <a:pt x="12" y="18"/>
                      <a:pt x="12" y="19"/>
                      <a:pt x="12" y="19"/>
                    </a:cubicBezTo>
                    <a:cubicBezTo>
                      <a:pt x="13" y="19"/>
                      <a:pt x="13" y="20"/>
                      <a:pt x="14" y="20"/>
                    </a:cubicBezTo>
                    <a:cubicBezTo>
                      <a:pt x="14" y="20"/>
                      <a:pt x="14" y="19"/>
                      <a:pt x="14" y="19"/>
                    </a:cubicBezTo>
                    <a:cubicBezTo>
                      <a:pt x="14" y="18"/>
                      <a:pt x="15" y="18"/>
                      <a:pt x="15" y="18"/>
                    </a:cubicBezTo>
                    <a:cubicBezTo>
                      <a:pt x="15" y="17"/>
                      <a:pt x="14" y="18"/>
                      <a:pt x="15" y="17"/>
                    </a:cubicBezTo>
                    <a:cubicBezTo>
                      <a:pt x="16" y="16"/>
                      <a:pt x="17" y="17"/>
                      <a:pt x="17" y="18"/>
                    </a:cubicBezTo>
                    <a:cubicBezTo>
                      <a:pt x="19" y="19"/>
                      <a:pt x="21" y="19"/>
                      <a:pt x="21" y="22"/>
                    </a:cubicBezTo>
                    <a:cubicBezTo>
                      <a:pt x="21" y="23"/>
                      <a:pt x="19" y="24"/>
                      <a:pt x="19" y="25"/>
                    </a:cubicBezTo>
                    <a:cubicBezTo>
                      <a:pt x="19" y="26"/>
                      <a:pt x="20" y="28"/>
                      <a:pt x="20" y="29"/>
                    </a:cubicBezTo>
                    <a:cubicBezTo>
                      <a:pt x="20" y="31"/>
                      <a:pt x="22" y="33"/>
                      <a:pt x="24" y="34"/>
                    </a:cubicBezTo>
                    <a:cubicBezTo>
                      <a:pt x="24" y="34"/>
                      <a:pt x="27" y="36"/>
                      <a:pt x="28" y="36"/>
                    </a:cubicBezTo>
                    <a:cubicBezTo>
                      <a:pt x="29" y="35"/>
                      <a:pt x="29" y="34"/>
                      <a:pt x="30" y="34"/>
                    </a:cubicBezTo>
                    <a:cubicBezTo>
                      <a:pt x="30" y="34"/>
                      <a:pt x="29" y="40"/>
                      <a:pt x="32" y="39"/>
                    </a:cubicBezTo>
                    <a:cubicBezTo>
                      <a:pt x="33" y="38"/>
                      <a:pt x="35" y="35"/>
                      <a:pt x="34" y="34"/>
                    </a:cubicBezTo>
                    <a:cubicBezTo>
                      <a:pt x="34" y="32"/>
                      <a:pt x="33" y="31"/>
                      <a:pt x="32" y="29"/>
                    </a:cubicBezTo>
                    <a:cubicBezTo>
                      <a:pt x="32" y="28"/>
                      <a:pt x="35" y="23"/>
                      <a:pt x="36" y="23"/>
                    </a:cubicBezTo>
                    <a:cubicBezTo>
                      <a:pt x="36" y="24"/>
                      <a:pt x="38" y="27"/>
                      <a:pt x="38" y="28"/>
                    </a:cubicBezTo>
                    <a:cubicBezTo>
                      <a:pt x="38" y="28"/>
                      <a:pt x="38" y="29"/>
                      <a:pt x="38" y="30"/>
                    </a:cubicBezTo>
                    <a:cubicBezTo>
                      <a:pt x="38" y="31"/>
                      <a:pt x="39" y="32"/>
                      <a:pt x="39" y="33"/>
                    </a:cubicBezTo>
                    <a:cubicBezTo>
                      <a:pt x="39" y="31"/>
                      <a:pt x="40" y="29"/>
                      <a:pt x="39" y="27"/>
                    </a:cubicBezTo>
                    <a:cubicBezTo>
                      <a:pt x="40" y="27"/>
                      <a:pt x="40" y="28"/>
                      <a:pt x="40" y="28"/>
                    </a:cubicBezTo>
                    <a:cubicBezTo>
                      <a:pt x="39" y="27"/>
                      <a:pt x="41" y="26"/>
                      <a:pt x="42" y="26"/>
                    </a:cubicBezTo>
                    <a:cubicBezTo>
                      <a:pt x="43" y="24"/>
                      <a:pt x="43" y="22"/>
                      <a:pt x="42" y="21"/>
                    </a:cubicBezTo>
                    <a:cubicBezTo>
                      <a:pt x="42" y="19"/>
                      <a:pt x="40" y="19"/>
                      <a:pt x="41" y="18"/>
                    </a:cubicBezTo>
                    <a:cubicBezTo>
                      <a:pt x="42" y="17"/>
                      <a:pt x="42" y="15"/>
                      <a:pt x="40" y="16"/>
                    </a:cubicBezTo>
                    <a:cubicBezTo>
                      <a:pt x="43" y="14"/>
                      <a:pt x="38" y="13"/>
                      <a:pt x="38" y="12"/>
                    </a:cubicBezTo>
                    <a:cubicBezTo>
                      <a:pt x="39" y="11"/>
                      <a:pt x="40" y="11"/>
                      <a:pt x="40" y="10"/>
                    </a:cubicBezTo>
                    <a:cubicBezTo>
                      <a:pt x="41" y="9"/>
                      <a:pt x="40" y="9"/>
                      <a:pt x="39" y="8"/>
                    </a:cubicBezTo>
                    <a:cubicBezTo>
                      <a:pt x="39" y="7"/>
                      <a:pt x="40" y="5"/>
                      <a:pt x="39" y="6"/>
                    </a:cubicBezTo>
                    <a:cubicBezTo>
                      <a:pt x="38" y="6"/>
                      <a:pt x="38" y="6"/>
                      <a:pt x="37" y="5"/>
                    </a:cubicBezTo>
                    <a:cubicBezTo>
                      <a:pt x="37" y="4"/>
                      <a:pt x="37" y="3"/>
                      <a:pt x="36" y="3"/>
                    </a:cubicBezTo>
                    <a:cubicBezTo>
                      <a:pt x="34" y="2"/>
                      <a:pt x="34" y="1"/>
                      <a:pt x="33" y="0"/>
                    </a:cubicBezTo>
                    <a:cubicBezTo>
                      <a:pt x="32" y="2"/>
                      <a:pt x="33" y="4"/>
                      <a:pt x="33" y="6"/>
                    </a:cubicBezTo>
                    <a:cubicBezTo>
                      <a:pt x="33" y="6"/>
                      <a:pt x="34" y="8"/>
                      <a:pt x="33" y="8"/>
                    </a:cubicBezTo>
                    <a:cubicBezTo>
                      <a:pt x="32" y="8"/>
                      <a:pt x="31" y="8"/>
                      <a:pt x="30" y="7"/>
                    </a:cubicBezTo>
                    <a:cubicBezTo>
                      <a:pt x="29" y="9"/>
                      <a:pt x="30" y="9"/>
                      <a:pt x="28" y="7"/>
                    </a:cubicBezTo>
                    <a:cubicBezTo>
                      <a:pt x="26" y="6"/>
                      <a:pt x="27" y="11"/>
                      <a:pt x="26" y="11"/>
                    </a:cubicBezTo>
                    <a:cubicBezTo>
                      <a:pt x="24" y="11"/>
                      <a:pt x="24" y="10"/>
                      <a:pt x="23" y="10"/>
                    </a:cubicBezTo>
                    <a:cubicBezTo>
                      <a:pt x="22" y="11"/>
                      <a:pt x="22" y="13"/>
                      <a:pt x="22" y="13"/>
                    </a:cubicBezTo>
                    <a:cubicBezTo>
                      <a:pt x="21" y="14"/>
                      <a:pt x="20" y="14"/>
                      <a:pt x="19" y="14"/>
                    </a:cubicBezTo>
                    <a:cubicBezTo>
                      <a:pt x="18" y="15"/>
                      <a:pt x="17" y="15"/>
                      <a:pt x="17" y="15"/>
                    </a:cubicBezTo>
                    <a:cubicBezTo>
                      <a:pt x="16" y="15"/>
                      <a:pt x="17" y="14"/>
                      <a:pt x="17" y="15"/>
                    </a:cubicBezTo>
                    <a:cubicBezTo>
                      <a:pt x="18" y="14"/>
                      <a:pt x="18" y="14"/>
                      <a:pt x="18" y="13"/>
                    </a:cubicBezTo>
                    <a:cubicBezTo>
                      <a:pt x="18" y="12"/>
                      <a:pt x="17" y="8"/>
                      <a:pt x="16" y="10"/>
                    </a:cubicBezTo>
                    <a:cubicBezTo>
                      <a:pt x="16" y="9"/>
                      <a:pt x="15" y="8"/>
                      <a:pt x="14" y="8"/>
                    </a:cubicBezTo>
                    <a:cubicBezTo>
                      <a:pt x="15" y="11"/>
                      <a:pt x="12" y="9"/>
                      <a:pt x="11" y="11"/>
                    </a:cubicBezTo>
                    <a:cubicBezTo>
                      <a:pt x="10" y="12"/>
                      <a:pt x="11" y="13"/>
                      <a:pt x="9" y="13"/>
                    </a:cubicBezTo>
                    <a:cubicBezTo>
                      <a:pt x="7" y="14"/>
                      <a:pt x="4" y="13"/>
                      <a:pt x="3" y="15"/>
                    </a:cubicBezTo>
                    <a:cubicBezTo>
                      <a:pt x="3" y="16"/>
                      <a:pt x="3" y="17"/>
                      <a:pt x="2" y="18"/>
                    </a:cubicBezTo>
                    <a:cubicBezTo>
                      <a:pt x="2" y="19"/>
                      <a:pt x="1" y="20"/>
                      <a:pt x="1" y="2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7" name="Freeform 595">
                <a:extLst>
                  <a:ext uri="{FF2B5EF4-FFF2-40B4-BE49-F238E27FC236}">
                    <a16:creationId xmlns:a16="http://schemas.microsoft.com/office/drawing/2014/main" id="{5C617A65-E1DC-4586-8073-C724823A2017}"/>
                  </a:ext>
                </a:extLst>
              </p:cNvPr>
              <p:cNvSpPr>
                <a:spLocks/>
              </p:cNvSpPr>
              <p:nvPr/>
            </p:nvSpPr>
            <p:spPr bwMode="auto">
              <a:xfrm>
                <a:off x="3581" y="2170"/>
                <a:ext cx="9" cy="7"/>
              </a:xfrm>
              <a:custGeom>
                <a:avLst/>
                <a:gdLst>
                  <a:gd name="T0" fmla="*/ 243 w 3"/>
                  <a:gd name="T1" fmla="*/ 0 h 2"/>
                  <a:gd name="T2" fmla="*/ 0 w 3"/>
                  <a:gd name="T3" fmla="*/ 0 h 2"/>
                  <a:gd name="T4" fmla="*/ 486 w 3"/>
                  <a:gd name="T5" fmla="*/ 1029 h 2"/>
                  <a:gd name="T6" fmla="*/ 24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0"/>
                    </a:moveTo>
                    <a:cubicBezTo>
                      <a:pt x="1" y="0"/>
                      <a:pt x="1" y="0"/>
                      <a:pt x="0" y="0"/>
                    </a:cubicBezTo>
                    <a:cubicBezTo>
                      <a:pt x="1" y="1"/>
                      <a:pt x="2" y="1"/>
                      <a:pt x="2" y="2"/>
                    </a:cubicBezTo>
                    <a:cubicBezTo>
                      <a:pt x="3" y="1"/>
                      <a:pt x="3"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8" name="Freeform 596">
                <a:extLst>
                  <a:ext uri="{FF2B5EF4-FFF2-40B4-BE49-F238E27FC236}">
                    <a16:creationId xmlns:a16="http://schemas.microsoft.com/office/drawing/2014/main" id="{E8BCB6CC-9C70-4CBE-AC62-2A5CB1F440AC}"/>
                  </a:ext>
                </a:extLst>
              </p:cNvPr>
              <p:cNvSpPr>
                <a:spLocks/>
              </p:cNvSpPr>
              <p:nvPr/>
            </p:nvSpPr>
            <p:spPr bwMode="auto">
              <a:xfrm>
                <a:off x="3581" y="2170"/>
                <a:ext cx="9" cy="7"/>
              </a:xfrm>
              <a:custGeom>
                <a:avLst/>
                <a:gdLst>
                  <a:gd name="T0" fmla="*/ 243 w 3"/>
                  <a:gd name="T1" fmla="*/ 0 h 2"/>
                  <a:gd name="T2" fmla="*/ 0 w 3"/>
                  <a:gd name="T3" fmla="*/ 0 h 2"/>
                  <a:gd name="T4" fmla="*/ 486 w 3"/>
                  <a:gd name="T5" fmla="*/ 1029 h 2"/>
                  <a:gd name="T6" fmla="*/ 24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0"/>
                    </a:moveTo>
                    <a:cubicBezTo>
                      <a:pt x="1" y="0"/>
                      <a:pt x="1" y="0"/>
                      <a:pt x="0" y="0"/>
                    </a:cubicBezTo>
                    <a:cubicBezTo>
                      <a:pt x="1" y="1"/>
                      <a:pt x="2" y="1"/>
                      <a:pt x="2" y="2"/>
                    </a:cubicBezTo>
                    <a:cubicBezTo>
                      <a:pt x="3" y="1"/>
                      <a:pt x="3"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29" name="Freeform 597">
                <a:extLst>
                  <a:ext uri="{FF2B5EF4-FFF2-40B4-BE49-F238E27FC236}">
                    <a16:creationId xmlns:a16="http://schemas.microsoft.com/office/drawing/2014/main" id="{9192CBE3-074E-43BA-85BB-CAD27C7EA116}"/>
                  </a:ext>
                </a:extLst>
              </p:cNvPr>
              <p:cNvSpPr>
                <a:spLocks/>
              </p:cNvSpPr>
              <p:nvPr/>
            </p:nvSpPr>
            <p:spPr bwMode="auto">
              <a:xfrm>
                <a:off x="3581" y="2214"/>
                <a:ext cx="37" cy="56"/>
              </a:xfrm>
              <a:custGeom>
                <a:avLst/>
                <a:gdLst>
                  <a:gd name="T0" fmla="*/ 561 w 12"/>
                  <a:gd name="T1" fmla="*/ 3736 h 18"/>
                  <a:gd name="T2" fmla="*/ 1351 w 12"/>
                  <a:gd name="T3" fmla="*/ 4393 h 18"/>
                  <a:gd name="T4" fmla="*/ 1351 w 12"/>
                  <a:gd name="T5" fmla="*/ 4965 h 18"/>
                  <a:gd name="T6" fmla="*/ 2254 w 12"/>
                  <a:gd name="T7" fmla="*/ 4695 h 18"/>
                  <a:gd name="T8" fmla="*/ 1998 w 12"/>
                  <a:gd name="T9" fmla="*/ 3736 h 18"/>
                  <a:gd name="T10" fmla="*/ 2519 w 12"/>
                  <a:gd name="T11" fmla="*/ 1509 h 18"/>
                  <a:gd name="T12" fmla="*/ 2519 w 12"/>
                  <a:gd name="T13" fmla="*/ 0 h 18"/>
                  <a:gd name="T14" fmla="*/ 1998 w 12"/>
                  <a:gd name="T15" fmla="*/ 0 h 18"/>
                  <a:gd name="T16" fmla="*/ 1351 w 12"/>
                  <a:gd name="T17" fmla="*/ 843 h 18"/>
                  <a:gd name="T18" fmla="*/ 1085 w 12"/>
                  <a:gd name="T19" fmla="*/ 1114 h 18"/>
                  <a:gd name="T20" fmla="*/ 1085 w 12"/>
                  <a:gd name="T21" fmla="*/ 2053 h 18"/>
                  <a:gd name="T22" fmla="*/ 0 w 12"/>
                  <a:gd name="T23" fmla="*/ 2623 h 18"/>
                  <a:gd name="T24" fmla="*/ 561 w 12"/>
                  <a:gd name="T25" fmla="*/ 373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2" y="13"/>
                    </a:moveTo>
                    <a:cubicBezTo>
                      <a:pt x="3" y="14"/>
                      <a:pt x="4" y="14"/>
                      <a:pt x="5" y="15"/>
                    </a:cubicBezTo>
                    <a:cubicBezTo>
                      <a:pt x="5" y="15"/>
                      <a:pt x="5" y="16"/>
                      <a:pt x="5" y="17"/>
                    </a:cubicBezTo>
                    <a:cubicBezTo>
                      <a:pt x="6" y="18"/>
                      <a:pt x="8" y="17"/>
                      <a:pt x="8" y="16"/>
                    </a:cubicBezTo>
                    <a:cubicBezTo>
                      <a:pt x="9" y="15"/>
                      <a:pt x="8" y="14"/>
                      <a:pt x="7" y="13"/>
                    </a:cubicBezTo>
                    <a:cubicBezTo>
                      <a:pt x="7" y="11"/>
                      <a:pt x="8" y="7"/>
                      <a:pt x="9" y="5"/>
                    </a:cubicBezTo>
                    <a:cubicBezTo>
                      <a:pt x="10" y="4"/>
                      <a:pt x="12" y="2"/>
                      <a:pt x="9" y="0"/>
                    </a:cubicBezTo>
                    <a:cubicBezTo>
                      <a:pt x="9" y="0"/>
                      <a:pt x="8" y="0"/>
                      <a:pt x="7" y="0"/>
                    </a:cubicBezTo>
                    <a:cubicBezTo>
                      <a:pt x="5" y="0"/>
                      <a:pt x="6" y="2"/>
                      <a:pt x="5" y="3"/>
                    </a:cubicBezTo>
                    <a:cubicBezTo>
                      <a:pt x="5" y="3"/>
                      <a:pt x="4" y="4"/>
                      <a:pt x="4" y="4"/>
                    </a:cubicBezTo>
                    <a:cubicBezTo>
                      <a:pt x="4" y="5"/>
                      <a:pt x="5" y="7"/>
                      <a:pt x="4" y="7"/>
                    </a:cubicBezTo>
                    <a:cubicBezTo>
                      <a:pt x="3" y="9"/>
                      <a:pt x="0" y="8"/>
                      <a:pt x="0" y="9"/>
                    </a:cubicBezTo>
                    <a:cubicBezTo>
                      <a:pt x="0" y="11"/>
                      <a:pt x="1" y="12"/>
                      <a:pt x="2" y="1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0" name="Freeform 598">
                <a:extLst>
                  <a:ext uri="{FF2B5EF4-FFF2-40B4-BE49-F238E27FC236}">
                    <a16:creationId xmlns:a16="http://schemas.microsoft.com/office/drawing/2014/main" id="{0BCAC0FA-564C-47EE-848B-AEA266346673}"/>
                  </a:ext>
                </a:extLst>
              </p:cNvPr>
              <p:cNvSpPr>
                <a:spLocks/>
              </p:cNvSpPr>
              <p:nvPr/>
            </p:nvSpPr>
            <p:spPr bwMode="auto">
              <a:xfrm>
                <a:off x="3581" y="2214"/>
                <a:ext cx="37" cy="56"/>
              </a:xfrm>
              <a:custGeom>
                <a:avLst/>
                <a:gdLst>
                  <a:gd name="T0" fmla="*/ 561 w 12"/>
                  <a:gd name="T1" fmla="*/ 3736 h 18"/>
                  <a:gd name="T2" fmla="*/ 1351 w 12"/>
                  <a:gd name="T3" fmla="*/ 4393 h 18"/>
                  <a:gd name="T4" fmla="*/ 1351 w 12"/>
                  <a:gd name="T5" fmla="*/ 4965 h 18"/>
                  <a:gd name="T6" fmla="*/ 2254 w 12"/>
                  <a:gd name="T7" fmla="*/ 4695 h 18"/>
                  <a:gd name="T8" fmla="*/ 1998 w 12"/>
                  <a:gd name="T9" fmla="*/ 3736 h 18"/>
                  <a:gd name="T10" fmla="*/ 2519 w 12"/>
                  <a:gd name="T11" fmla="*/ 1509 h 18"/>
                  <a:gd name="T12" fmla="*/ 2519 w 12"/>
                  <a:gd name="T13" fmla="*/ 0 h 18"/>
                  <a:gd name="T14" fmla="*/ 1998 w 12"/>
                  <a:gd name="T15" fmla="*/ 0 h 18"/>
                  <a:gd name="T16" fmla="*/ 1351 w 12"/>
                  <a:gd name="T17" fmla="*/ 843 h 18"/>
                  <a:gd name="T18" fmla="*/ 1085 w 12"/>
                  <a:gd name="T19" fmla="*/ 1114 h 18"/>
                  <a:gd name="T20" fmla="*/ 1085 w 12"/>
                  <a:gd name="T21" fmla="*/ 2053 h 18"/>
                  <a:gd name="T22" fmla="*/ 0 w 12"/>
                  <a:gd name="T23" fmla="*/ 2623 h 18"/>
                  <a:gd name="T24" fmla="*/ 561 w 12"/>
                  <a:gd name="T25" fmla="*/ 373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2" y="13"/>
                    </a:moveTo>
                    <a:cubicBezTo>
                      <a:pt x="3" y="14"/>
                      <a:pt x="4" y="14"/>
                      <a:pt x="5" y="15"/>
                    </a:cubicBezTo>
                    <a:cubicBezTo>
                      <a:pt x="5" y="15"/>
                      <a:pt x="5" y="16"/>
                      <a:pt x="5" y="17"/>
                    </a:cubicBezTo>
                    <a:cubicBezTo>
                      <a:pt x="6" y="18"/>
                      <a:pt x="8" y="17"/>
                      <a:pt x="8" y="16"/>
                    </a:cubicBezTo>
                    <a:cubicBezTo>
                      <a:pt x="9" y="15"/>
                      <a:pt x="8" y="14"/>
                      <a:pt x="7" y="13"/>
                    </a:cubicBezTo>
                    <a:cubicBezTo>
                      <a:pt x="7" y="11"/>
                      <a:pt x="8" y="7"/>
                      <a:pt x="9" y="5"/>
                    </a:cubicBezTo>
                    <a:cubicBezTo>
                      <a:pt x="10" y="4"/>
                      <a:pt x="12" y="2"/>
                      <a:pt x="9" y="0"/>
                    </a:cubicBezTo>
                    <a:cubicBezTo>
                      <a:pt x="9" y="0"/>
                      <a:pt x="8" y="0"/>
                      <a:pt x="7" y="0"/>
                    </a:cubicBezTo>
                    <a:cubicBezTo>
                      <a:pt x="5" y="0"/>
                      <a:pt x="6" y="2"/>
                      <a:pt x="5" y="3"/>
                    </a:cubicBezTo>
                    <a:cubicBezTo>
                      <a:pt x="5" y="3"/>
                      <a:pt x="4" y="4"/>
                      <a:pt x="4" y="4"/>
                    </a:cubicBezTo>
                    <a:cubicBezTo>
                      <a:pt x="4" y="5"/>
                      <a:pt x="5" y="7"/>
                      <a:pt x="4" y="7"/>
                    </a:cubicBezTo>
                    <a:cubicBezTo>
                      <a:pt x="3" y="9"/>
                      <a:pt x="0" y="8"/>
                      <a:pt x="0" y="9"/>
                    </a:cubicBezTo>
                    <a:cubicBezTo>
                      <a:pt x="0" y="11"/>
                      <a:pt x="1" y="12"/>
                      <a:pt x="2" y="1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1" name="Freeform 599">
                <a:extLst>
                  <a:ext uri="{FF2B5EF4-FFF2-40B4-BE49-F238E27FC236}">
                    <a16:creationId xmlns:a16="http://schemas.microsoft.com/office/drawing/2014/main" id="{9B1F0A24-7E31-4C73-BC77-6FF35D68527D}"/>
                  </a:ext>
                </a:extLst>
              </p:cNvPr>
              <p:cNvSpPr>
                <a:spLocks/>
              </p:cNvSpPr>
              <p:nvPr/>
            </p:nvSpPr>
            <p:spPr bwMode="auto">
              <a:xfrm>
                <a:off x="3584" y="2220"/>
                <a:ext cx="9" cy="10"/>
              </a:xfrm>
              <a:custGeom>
                <a:avLst/>
                <a:gdLst>
                  <a:gd name="T0" fmla="*/ 243 w 3"/>
                  <a:gd name="T1" fmla="*/ 1223 h 3"/>
                  <a:gd name="T2" fmla="*/ 486 w 3"/>
                  <a:gd name="T3" fmla="*/ 0 h 3"/>
                  <a:gd name="T4" fmla="*/ 243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1" y="2"/>
                      <a:pt x="3" y="0"/>
                      <a:pt x="2" y="0"/>
                    </a:cubicBezTo>
                    <a:cubicBezTo>
                      <a:pt x="1"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2" name="Freeform 600">
                <a:extLst>
                  <a:ext uri="{FF2B5EF4-FFF2-40B4-BE49-F238E27FC236}">
                    <a16:creationId xmlns:a16="http://schemas.microsoft.com/office/drawing/2014/main" id="{247418CB-D7A5-4C27-B0C5-4C077BDCED40}"/>
                  </a:ext>
                </a:extLst>
              </p:cNvPr>
              <p:cNvSpPr>
                <a:spLocks/>
              </p:cNvSpPr>
              <p:nvPr/>
            </p:nvSpPr>
            <p:spPr bwMode="auto">
              <a:xfrm>
                <a:off x="3584" y="2220"/>
                <a:ext cx="9" cy="10"/>
              </a:xfrm>
              <a:custGeom>
                <a:avLst/>
                <a:gdLst>
                  <a:gd name="T0" fmla="*/ 243 w 3"/>
                  <a:gd name="T1" fmla="*/ 1223 h 3"/>
                  <a:gd name="T2" fmla="*/ 486 w 3"/>
                  <a:gd name="T3" fmla="*/ 0 h 3"/>
                  <a:gd name="T4" fmla="*/ 243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1" y="2"/>
                      <a:pt x="3" y="0"/>
                      <a:pt x="2" y="0"/>
                    </a:cubicBezTo>
                    <a:cubicBezTo>
                      <a:pt x="1"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3" name="Freeform 601">
                <a:extLst>
                  <a:ext uri="{FF2B5EF4-FFF2-40B4-BE49-F238E27FC236}">
                    <a16:creationId xmlns:a16="http://schemas.microsoft.com/office/drawing/2014/main" id="{7321A585-D304-4AE6-B96A-C2C467A61A82}"/>
                  </a:ext>
                </a:extLst>
              </p:cNvPr>
              <p:cNvSpPr>
                <a:spLocks/>
              </p:cNvSpPr>
              <p:nvPr/>
            </p:nvSpPr>
            <p:spPr bwMode="auto">
              <a:xfrm>
                <a:off x="3593" y="2152"/>
                <a:ext cx="16" cy="12"/>
              </a:xfrm>
              <a:custGeom>
                <a:avLst/>
                <a:gdLst>
                  <a:gd name="T0" fmla="*/ 1670 w 5"/>
                  <a:gd name="T1" fmla="*/ 972 h 4"/>
                  <a:gd name="T2" fmla="*/ 326 w 5"/>
                  <a:gd name="T3" fmla="*/ 0 h 4"/>
                  <a:gd name="T4" fmla="*/ 1670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cubicBezTo>
                      <a:pt x="4" y="3"/>
                      <a:pt x="3" y="1"/>
                      <a:pt x="1" y="0"/>
                    </a:cubicBezTo>
                    <a:cubicBezTo>
                      <a:pt x="0" y="1"/>
                      <a:pt x="4" y="4"/>
                      <a:pt x="5"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4" name="Freeform 602">
                <a:extLst>
                  <a:ext uri="{FF2B5EF4-FFF2-40B4-BE49-F238E27FC236}">
                    <a16:creationId xmlns:a16="http://schemas.microsoft.com/office/drawing/2014/main" id="{8E91386B-53AF-4A9F-8A2C-6E05B2A00060}"/>
                  </a:ext>
                </a:extLst>
              </p:cNvPr>
              <p:cNvSpPr>
                <a:spLocks/>
              </p:cNvSpPr>
              <p:nvPr/>
            </p:nvSpPr>
            <p:spPr bwMode="auto">
              <a:xfrm>
                <a:off x="3593" y="2152"/>
                <a:ext cx="16" cy="12"/>
              </a:xfrm>
              <a:custGeom>
                <a:avLst/>
                <a:gdLst>
                  <a:gd name="T0" fmla="*/ 1670 w 5"/>
                  <a:gd name="T1" fmla="*/ 972 h 4"/>
                  <a:gd name="T2" fmla="*/ 326 w 5"/>
                  <a:gd name="T3" fmla="*/ 0 h 4"/>
                  <a:gd name="T4" fmla="*/ 1670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cubicBezTo>
                      <a:pt x="4" y="3"/>
                      <a:pt x="3" y="1"/>
                      <a:pt x="1" y="0"/>
                    </a:cubicBezTo>
                    <a:cubicBezTo>
                      <a:pt x="0" y="1"/>
                      <a:pt x="4" y="4"/>
                      <a:pt x="5"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5" name="Freeform 603">
                <a:extLst>
                  <a:ext uri="{FF2B5EF4-FFF2-40B4-BE49-F238E27FC236}">
                    <a16:creationId xmlns:a16="http://schemas.microsoft.com/office/drawing/2014/main" id="{F63E66F7-E14D-44DE-9726-35A6E8C61A72}"/>
                  </a:ext>
                </a:extLst>
              </p:cNvPr>
              <p:cNvSpPr>
                <a:spLocks/>
              </p:cNvSpPr>
              <p:nvPr/>
            </p:nvSpPr>
            <p:spPr bwMode="auto">
              <a:xfrm>
                <a:off x="3603" y="2167"/>
                <a:ext cx="28" cy="28"/>
              </a:xfrm>
              <a:custGeom>
                <a:avLst/>
                <a:gdLst>
                  <a:gd name="T0" fmla="*/ 0 w 9"/>
                  <a:gd name="T1" fmla="*/ 1780 h 9"/>
                  <a:gd name="T2" fmla="*/ 0 w 9"/>
                  <a:gd name="T3" fmla="*/ 1780 h 9"/>
                  <a:gd name="T4" fmla="*/ 1114 w 9"/>
                  <a:gd name="T5" fmla="*/ 1509 h 9"/>
                  <a:gd name="T6" fmla="*/ 1509 w 9"/>
                  <a:gd name="T7" fmla="*/ 2053 h 9"/>
                  <a:gd name="T8" fmla="*/ 2352 w 9"/>
                  <a:gd name="T9" fmla="*/ 2623 h 9"/>
                  <a:gd name="T10" fmla="*/ 1509 w 9"/>
                  <a:gd name="T11" fmla="*/ 843 h 9"/>
                  <a:gd name="T12" fmla="*/ 843 w 9"/>
                  <a:gd name="T13" fmla="*/ 572 h 9"/>
                  <a:gd name="T14" fmla="*/ 0 w 9"/>
                  <a:gd name="T15" fmla="*/ 0 h 9"/>
                  <a:gd name="T16" fmla="*/ 271 w 9"/>
                  <a:gd name="T17" fmla="*/ 843 h 9"/>
                  <a:gd name="T18" fmla="*/ 0 w 9"/>
                  <a:gd name="T19" fmla="*/ 178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6"/>
                    </a:moveTo>
                    <a:cubicBezTo>
                      <a:pt x="0" y="6"/>
                      <a:pt x="0" y="6"/>
                      <a:pt x="0" y="6"/>
                    </a:cubicBezTo>
                    <a:cubicBezTo>
                      <a:pt x="1" y="6"/>
                      <a:pt x="2" y="3"/>
                      <a:pt x="4" y="5"/>
                    </a:cubicBezTo>
                    <a:cubicBezTo>
                      <a:pt x="4" y="5"/>
                      <a:pt x="5" y="6"/>
                      <a:pt x="5" y="7"/>
                    </a:cubicBezTo>
                    <a:cubicBezTo>
                      <a:pt x="6" y="8"/>
                      <a:pt x="7" y="8"/>
                      <a:pt x="8" y="9"/>
                    </a:cubicBezTo>
                    <a:cubicBezTo>
                      <a:pt x="9" y="6"/>
                      <a:pt x="6" y="5"/>
                      <a:pt x="5" y="3"/>
                    </a:cubicBezTo>
                    <a:cubicBezTo>
                      <a:pt x="4" y="3"/>
                      <a:pt x="4" y="2"/>
                      <a:pt x="3" y="2"/>
                    </a:cubicBezTo>
                    <a:cubicBezTo>
                      <a:pt x="3" y="1"/>
                      <a:pt x="1" y="0"/>
                      <a:pt x="0" y="0"/>
                    </a:cubicBezTo>
                    <a:cubicBezTo>
                      <a:pt x="1" y="1"/>
                      <a:pt x="0" y="3"/>
                      <a:pt x="1" y="3"/>
                    </a:cubicBezTo>
                    <a:cubicBezTo>
                      <a:pt x="1" y="5"/>
                      <a:pt x="0" y="4"/>
                      <a:pt x="0"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6" name="Freeform 604">
                <a:extLst>
                  <a:ext uri="{FF2B5EF4-FFF2-40B4-BE49-F238E27FC236}">
                    <a16:creationId xmlns:a16="http://schemas.microsoft.com/office/drawing/2014/main" id="{BA997301-1C83-4883-A417-9A89E49DBA4B}"/>
                  </a:ext>
                </a:extLst>
              </p:cNvPr>
              <p:cNvSpPr>
                <a:spLocks/>
              </p:cNvSpPr>
              <p:nvPr/>
            </p:nvSpPr>
            <p:spPr bwMode="auto">
              <a:xfrm>
                <a:off x="3603" y="2167"/>
                <a:ext cx="28" cy="28"/>
              </a:xfrm>
              <a:custGeom>
                <a:avLst/>
                <a:gdLst>
                  <a:gd name="T0" fmla="*/ 0 w 9"/>
                  <a:gd name="T1" fmla="*/ 1780 h 9"/>
                  <a:gd name="T2" fmla="*/ 0 w 9"/>
                  <a:gd name="T3" fmla="*/ 1780 h 9"/>
                  <a:gd name="T4" fmla="*/ 1114 w 9"/>
                  <a:gd name="T5" fmla="*/ 1509 h 9"/>
                  <a:gd name="T6" fmla="*/ 1509 w 9"/>
                  <a:gd name="T7" fmla="*/ 2053 h 9"/>
                  <a:gd name="T8" fmla="*/ 2352 w 9"/>
                  <a:gd name="T9" fmla="*/ 2623 h 9"/>
                  <a:gd name="T10" fmla="*/ 1509 w 9"/>
                  <a:gd name="T11" fmla="*/ 843 h 9"/>
                  <a:gd name="T12" fmla="*/ 843 w 9"/>
                  <a:gd name="T13" fmla="*/ 572 h 9"/>
                  <a:gd name="T14" fmla="*/ 0 w 9"/>
                  <a:gd name="T15" fmla="*/ 0 h 9"/>
                  <a:gd name="T16" fmla="*/ 271 w 9"/>
                  <a:gd name="T17" fmla="*/ 843 h 9"/>
                  <a:gd name="T18" fmla="*/ 0 w 9"/>
                  <a:gd name="T19" fmla="*/ 178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6"/>
                    </a:moveTo>
                    <a:cubicBezTo>
                      <a:pt x="0" y="6"/>
                      <a:pt x="0" y="6"/>
                      <a:pt x="0" y="6"/>
                    </a:cubicBezTo>
                    <a:cubicBezTo>
                      <a:pt x="1" y="6"/>
                      <a:pt x="2" y="3"/>
                      <a:pt x="4" y="5"/>
                    </a:cubicBezTo>
                    <a:cubicBezTo>
                      <a:pt x="4" y="5"/>
                      <a:pt x="5" y="6"/>
                      <a:pt x="5" y="7"/>
                    </a:cubicBezTo>
                    <a:cubicBezTo>
                      <a:pt x="6" y="8"/>
                      <a:pt x="7" y="8"/>
                      <a:pt x="8" y="9"/>
                    </a:cubicBezTo>
                    <a:cubicBezTo>
                      <a:pt x="9" y="6"/>
                      <a:pt x="6" y="5"/>
                      <a:pt x="5" y="3"/>
                    </a:cubicBezTo>
                    <a:cubicBezTo>
                      <a:pt x="4" y="3"/>
                      <a:pt x="4" y="2"/>
                      <a:pt x="3" y="2"/>
                    </a:cubicBezTo>
                    <a:cubicBezTo>
                      <a:pt x="3" y="1"/>
                      <a:pt x="1" y="0"/>
                      <a:pt x="0" y="0"/>
                    </a:cubicBezTo>
                    <a:cubicBezTo>
                      <a:pt x="1" y="1"/>
                      <a:pt x="0" y="3"/>
                      <a:pt x="1" y="3"/>
                    </a:cubicBezTo>
                    <a:cubicBezTo>
                      <a:pt x="1" y="5"/>
                      <a:pt x="0" y="4"/>
                      <a:pt x="0"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7" name="Freeform 605">
                <a:extLst>
                  <a:ext uri="{FF2B5EF4-FFF2-40B4-BE49-F238E27FC236}">
                    <a16:creationId xmlns:a16="http://schemas.microsoft.com/office/drawing/2014/main" id="{5706AD93-3D5E-469F-84C1-F7E83C94ADB7}"/>
                  </a:ext>
                </a:extLst>
              </p:cNvPr>
              <p:cNvSpPr>
                <a:spLocks/>
              </p:cNvSpPr>
              <p:nvPr/>
            </p:nvSpPr>
            <p:spPr bwMode="auto">
              <a:xfrm>
                <a:off x="3615" y="2167"/>
                <a:ext cx="3" cy="10"/>
              </a:xfrm>
              <a:custGeom>
                <a:avLst/>
                <a:gdLst>
                  <a:gd name="T0" fmla="*/ 0 w 1"/>
                  <a:gd name="T1" fmla="*/ 367 h 3"/>
                  <a:gd name="T2" fmla="*/ 243 w 1"/>
                  <a:gd name="T3" fmla="*/ 1223 h 3"/>
                  <a:gd name="T4" fmla="*/ 0 w 1"/>
                  <a:gd name="T5" fmla="*/ 0 h 3"/>
                  <a:gd name="T6" fmla="*/ 0 w 1"/>
                  <a:gd name="T7" fmla="*/ 367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1"/>
                    </a:moveTo>
                    <a:cubicBezTo>
                      <a:pt x="1" y="2"/>
                      <a:pt x="1" y="3"/>
                      <a:pt x="1" y="3"/>
                    </a:cubicBezTo>
                    <a:cubicBezTo>
                      <a:pt x="1" y="2"/>
                      <a:pt x="1"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8" name="Freeform 606">
                <a:extLst>
                  <a:ext uri="{FF2B5EF4-FFF2-40B4-BE49-F238E27FC236}">
                    <a16:creationId xmlns:a16="http://schemas.microsoft.com/office/drawing/2014/main" id="{E4DCB062-E75A-4013-9CCE-793601CA4F10}"/>
                  </a:ext>
                </a:extLst>
              </p:cNvPr>
              <p:cNvSpPr>
                <a:spLocks/>
              </p:cNvSpPr>
              <p:nvPr/>
            </p:nvSpPr>
            <p:spPr bwMode="auto">
              <a:xfrm>
                <a:off x="3615" y="2167"/>
                <a:ext cx="3" cy="10"/>
              </a:xfrm>
              <a:custGeom>
                <a:avLst/>
                <a:gdLst>
                  <a:gd name="T0" fmla="*/ 0 w 1"/>
                  <a:gd name="T1" fmla="*/ 367 h 3"/>
                  <a:gd name="T2" fmla="*/ 243 w 1"/>
                  <a:gd name="T3" fmla="*/ 1223 h 3"/>
                  <a:gd name="T4" fmla="*/ 0 w 1"/>
                  <a:gd name="T5" fmla="*/ 0 h 3"/>
                  <a:gd name="T6" fmla="*/ 0 w 1"/>
                  <a:gd name="T7" fmla="*/ 367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1"/>
                    </a:moveTo>
                    <a:cubicBezTo>
                      <a:pt x="1" y="2"/>
                      <a:pt x="1" y="3"/>
                      <a:pt x="1" y="3"/>
                    </a:cubicBezTo>
                    <a:cubicBezTo>
                      <a:pt x="1" y="2"/>
                      <a:pt x="1"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39" name="Freeform 607">
                <a:extLst>
                  <a:ext uri="{FF2B5EF4-FFF2-40B4-BE49-F238E27FC236}">
                    <a16:creationId xmlns:a16="http://schemas.microsoft.com/office/drawing/2014/main" id="{E7B1A62C-4757-4A8F-9C93-6B8A425F5BC7}"/>
                  </a:ext>
                </a:extLst>
              </p:cNvPr>
              <p:cNvSpPr>
                <a:spLocks/>
              </p:cNvSpPr>
              <p:nvPr/>
            </p:nvSpPr>
            <p:spPr bwMode="auto">
              <a:xfrm>
                <a:off x="3606" y="2208"/>
                <a:ext cx="22" cy="50"/>
              </a:xfrm>
              <a:custGeom>
                <a:avLst/>
                <a:gdLst>
                  <a:gd name="T0" fmla="*/ 277 w 7"/>
                  <a:gd name="T1" fmla="*/ 3231 h 16"/>
                  <a:gd name="T2" fmla="*/ 0 w 7"/>
                  <a:gd name="T3" fmla="*/ 4766 h 16"/>
                  <a:gd name="T4" fmla="*/ 1273 w 7"/>
                  <a:gd name="T5" fmla="*/ 2959 h 16"/>
                  <a:gd name="T6" fmla="*/ 2143 w 7"/>
                  <a:gd name="T7" fmla="*/ 2109 h 16"/>
                  <a:gd name="T8" fmla="*/ 2143 w 7"/>
                  <a:gd name="T9" fmla="*/ 0 h 16"/>
                  <a:gd name="T10" fmla="*/ 1549 w 7"/>
                  <a:gd name="T11" fmla="*/ 1250 h 16"/>
                  <a:gd name="T12" fmla="*/ 277 w 7"/>
                  <a:gd name="T13" fmla="*/ 3231 h 16"/>
                  <a:gd name="T14" fmla="*/ 0 60000 65536"/>
                  <a:gd name="T15" fmla="*/ 0 60000 65536"/>
                  <a:gd name="T16" fmla="*/ 0 60000 65536"/>
                  <a:gd name="T17" fmla="*/ 0 60000 65536"/>
                  <a:gd name="T18" fmla="*/ 0 60000 65536"/>
                  <a:gd name="T19" fmla="*/ 0 60000 65536"/>
                  <a:gd name="T20" fmla="*/ 0 60000 65536"/>
                  <a:gd name="T21" fmla="*/ 0 w 7"/>
                  <a:gd name="T22" fmla="*/ 0 h 16"/>
                  <a:gd name="T23" fmla="*/ 7 w 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6">
                    <a:moveTo>
                      <a:pt x="1" y="11"/>
                    </a:moveTo>
                    <a:cubicBezTo>
                      <a:pt x="1" y="13"/>
                      <a:pt x="1" y="14"/>
                      <a:pt x="0" y="16"/>
                    </a:cubicBezTo>
                    <a:cubicBezTo>
                      <a:pt x="3" y="16"/>
                      <a:pt x="3" y="11"/>
                      <a:pt x="4" y="10"/>
                    </a:cubicBezTo>
                    <a:cubicBezTo>
                      <a:pt x="5" y="9"/>
                      <a:pt x="7" y="8"/>
                      <a:pt x="7" y="7"/>
                    </a:cubicBezTo>
                    <a:cubicBezTo>
                      <a:pt x="7" y="4"/>
                      <a:pt x="7" y="2"/>
                      <a:pt x="7" y="0"/>
                    </a:cubicBezTo>
                    <a:cubicBezTo>
                      <a:pt x="6" y="0"/>
                      <a:pt x="5" y="4"/>
                      <a:pt x="5" y="4"/>
                    </a:cubicBezTo>
                    <a:cubicBezTo>
                      <a:pt x="4" y="7"/>
                      <a:pt x="2" y="9"/>
                      <a:pt x="1" y="1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0" name="Freeform 608">
                <a:extLst>
                  <a:ext uri="{FF2B5EF4-FFF2-40B4-BE49-F238E27FC236}">
                    <a16:creationId xmlns:a16="http://schemas.microsoft.com/office/drawing/2014/main" id="{213F57C4-3C41-43C2-8E2D-A1E516FB5815}"/>
                  </a:ext>
                </a:extLst>
              </p:cNvPr>
              <p:cNvSpPr>
                <a:spLocks/>
              </p:cNvSpPr>
              <p:nvPr/>
            </p:nvSpPr>
            <p:spPr bwMode="auto">
              <a:xfrm>
                <a:off x="3606" y="2208"/>
                <a:ext cx="22" cy="50"/>
              </a:xfrm>
              <a:custGeom>
                <a:avLst/>
                <a:gdLst>
                  <a:gd name="T0" fmla="*/ 277 w 7"/>
                  <a:gd name="T1" fmla="*/ 3231 h 16"/>
                  <a:gd name="T2" fmla="*/ 0 w 7"/>
                  <a:gd name="T3" fmla="*/ 4766 h 16"/>
                  <a:gd name="T4" fmla="*/ 1273 w 7"/>
                  <a:gd name="T5" fmla="*/ 2959 h 16"/>
                  <a:gd name="T6" fmla="*/ 2143 w 7"/>
                  <a:gd name="T7" fmla="*/ 2109 h 16"/>
                  <a:gd name="T8" fmla="*/ 2143 w 7"/>
                  <a:gd name="T9" fmla="*/ 0 h 16"/>
                  <a:gd name="T10" fmla="*/ 1549 w 7"/>
                  <a:gd name="T11" fmla="*/ 1250 h 16"/>
                  <a:gd name="T12" fmla="*/ 277 w 7"/>
                  <a:gd name="T13" fmla="*/ 3231 h 16"/>
                  <a:gd name="T14" fmla="*/ 0 60000 65536"/>
                  <a:gd name="T15" fmla="*/ 0 60000 65536"/>
                  <a:gd name="T16" fmla="*/ 0 60000 65536"/>
                  <a:gd name="T17" fmla="*/ 0 60000 65536"/>
                  <a:gd name="T18" fmla="*/ 0 60000 65536"/>
                  <a:gd name="T19" fmla="*/ 0 60000 65536"/>
                  <a:gd name="T20" fmla="*/ 0 60000 65536"/>
                  <a:gd name="T21" fmla="*/ 0 w 7"/>
                  <a:gd name="T22" fmla="*/ 0 h 16"/>
                  <a:gd name="T23" fmla="*/ 7 w 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6">
                    <a:moveTo>
                      <a:pt x="1" y="11"/>
                    </a:moveTo>
                    <a:cubicBezTo>
                      <a:pt x="1" y="13"/>
                      <a:pt x="1" y="14"/>
                      <a:pt x="0" y="16"/>
                    </a:cubicBezTo>
                    <a:cubicBezTo>
                      <a:pt x="3" y="16"/>
                      <a:pt x="3" y="11"/>
                      <a:pt x="4" y="10"/>
                    </a:cubicBezTo>
                    <a:cubicBezTo>
                      <a:pt x="5" y="9"/>
                      <a:pt x="7" y="8"/>
                      <a:pt x="7" y="7"/>
                    </a:cubicBezTo>
                    <a:cubicBezTo>
                      <a:pt x="7" y="4"/>
                      <a:pt x="7" y="2"/>
                      <a:pt x="7" y="0"/>
                    </a:cubicBezTo>
                    <a:cubicBezTo>
                      <a:pt x="6" y="0"/>
                      <a:pt x="5" y="4"/>
                      <a:pt x="5" y="4"/>
                    </a:cubicBezTo>
                    <a:cubicBezTo>
                      <a:pt x="4" y="7"/>
                      <a:pt x="2" y="9"/>
                      <a:pt x="1" y="1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841" name="Freeform 609">
                <a:extLst>
                  <a:ext uri="{FF2B5EF4-FFF2-40B4-BE49-F238E27FC236}">
                    <a16:creationId xmlns:a16="http://schemas.microsoft.com/office/drawing/2014/main" id="{A1999EED-9EB4-470F-87D6-249355C6138B}"/>
                  </a:ext>
                </a:extLst>
              </p:cNvPr>
              <p:cNvSpPr>
                <a:spLocks/>
              </p:cNvSpPr>
              <p:nvPr/>
            </p:nvSpPr>
            <p:spPr bwMode="auto">
              <a:xfrm>
                <a:off x="3625" y="2152"/>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grpSp>
        <p:grpSp>
          <p:nvGrpSpPr>
            <p:cNvPr id="16" name="Group 1012">
              <a:extLst>
                <a:ext uri="{FF2B5EF4-FFF2-40B4-BE49-F238E27FC236}">
                  <a16:creationId xmlns:a16="http://schemas.microsoft.com/office/drawing/2014/main" id="{939D08AE-4FE7-4C25-99AE-26DB0ABF843C}"/>
                </a:ext>
              </a:extLst>
            </p:cNvPr>
            <p:cNvGrpSpPr>
              <a:grpSpLocks/>
            </p:cNvGrpSpPr>
            <p:nvPr/>
          </p:nvGrpSpPr>
          <p:grpSpPr bwMode="auto">
            <a:xfrm>
              <a:off x="9794301" y="6347523"/>
              <a:ext cx="3997779" cy="1533686"/>
              <a:chOff x="2955" y="2202"/>
              <a:chExt cx="2518" cy="966"/>
            </a:xfrm>
            <a:solidFill>
              <a:srgbClr val="E6E6E6"/>
            </a:solidFill>
          </p:grpSpPr>
          <p:sp>
            <p:nvSpPr>
              <p:cNvPr id="442" name="Freeform 812">
                <a:extLst>
                  <a:ext uri="{FF2B5EF4-FFF2-40B4-BE49-F238E27FC236}">
                    <a16:creationId xmlns:a16="http://schemas.microsoft.com/office/drawing/2014/main" id="{3DF514AD-FA34-4402-80AC-0E32E1664BF7}"/>
                  </a:ext>
                </a:extLst>
              </p:cNvPr>
              <p:cNvSpPr>
                <a:spLocks/>
              </p:cNvSpPr>
              <p:nvPr/>
            </p:nvSpPr>
            <p:spPr bwMode="auto">
              <a:xfrm>
                <a:off x="3575" y="2530"/>
                <a:ext cx="3" cy="3"/>
              </a:xfrm>
              <a:custGeom>
                <a:avLst/>
                <a:gdLst>
                  <a:gd name="T0" fmla="*/ 243 w 1"/>
                  <a:gd name="T1" fmla="*/ 243 h 1"/>
                  <a:gd name="T2" fmla="*/ 0 w 1"/>
                  <a:gd name="T3" fmla="*/ 243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0" y="0"/>
                      <a:pt x="0" y="1"/>
                    </a:cubicBezTo>
                    <a:cubicBezTo>
                      <a:pt x="0"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43" name="Freeform 813">
                <a:extLst>
                  <a:ext uri="{FF2B5EF4-FFF2-40B4-BE49-F238E27FC236}">
                    <a16:creationId xmlns:a16="http://schemas.microsoft.com/office/drawing/2014/main" id="{50D6D0D7-18E9-448F-A2BD-E9E95C5934A3}"/>
                  </a:ext>
                </a:extLst>
              </p:cNvPr>
              <p:cNvSpPr>
                <a:spLocks/>
              </p:cNvSpPr>
              <p:nvPr/>
            </p:nvSpPr>
            <p:spPr bwMode="auto">
              <a:xfrm>
                <a:off x="3581" y="2649"/>
                <a:ext cx="15" cy="25"/>
              </a:xfrm>
              <a:custGeom>
                <a:avLst/>
                <a:gdLst>
                  <a:gd name="T0" fmla="*/ 486 w 5"/>
                  <a:gd name="T1" fmla="*/ 2384 h 8"/>
                  <a:gd name="T2" fmla="*/ 729 w 5"/>
                  <a:gd name="T3" fmla="*/ 1797 h 8"/>
                  <a:gd name="T4" fmla="*/ 972 w 5"/>
                  <a:gd name="T5" fmla="*/ 1250 h 8"/>
                  <a:gd name="T6" fmla="*/ 972 w 5"/>
                  <a:gd name="T7" fmla="*/ 275 h 8"/>
                  <a:gd name="T8" fmla="*/ 243 w 5"/>
                  <a:gd name="T9" fmla="*/ 575 h 8"/>
                  <a:gd name="T10" fmla="*/ 243 w 5"/>
                  <a:gd name="T11" fmla="*/ 1525 h 8"/>
                  <a:gd name="T12" fmla="*/ 0 w 5"/>
                  <a:gd name="T13" fmla="*/ 2109 h 8"/>
                  <a:gd name="T14" fmla="*/ 486 w 5"/>
                  <a:gd name="T15" fmla="*/ 2109 h 8"/>
                  <a:gd name="T16" fmla="*/ 486 w 5"/>
                  <a:gd name="T17" fmla="*/ 238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8"/>
                  <a:gd name="T29" fmla="*/ 5 w 5"/>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8">
                    <a:moveTo>
                      <a:pt x="2" y="8"/>
                    </a:moveTo>
                    <a:cubicBezTo>
                      <a:pt x="3" y="8"/>
                      <a:pt x="4" y="7"/>
                      <a:pt x="3" y="6"/>
                    </a:cubicBezTo>
                    <a:cubicBezTo>
                      <a:pt x="3" y="5"/>
                      <a:pt x="4" y="5"/>
                      <a:pt x="4" y="4"/>
                    </a:cubicBezTo>
                    <a:cubicBezTo>
                      <a:pt x="4" y="4"/>
                      <a:pt x="5" y="0"/>
                      <a:pt x="4" y="1"/>
                    </a:cubicBezTo>
                    <a:cubicBezTo>
                      <a:pt x="3" y="1"/>
                      <a:pt x="2" y="2"/>
                      <a:pt x="1" y="2"/>
                    </a:cubicBezTo>
                    <a:cubicBezTo>
                      <a:pt x="0" y="3"/>
                      <a:pt x="2" y="4"/>
                      <a:pt x="1" y="5"/>
                    </a:cubicBezTo>
                    <a:cubicBezTo>
                      <a:pt x="1" y="6"/>
                      <a:pt x="0" y="7"/>
                      <a:pt x="0" y="7"/>
                    </a:cubicBezTo>
                    <a:cubicBezTo>
                      <a:pt x="1" y="8"/>
                      <a:pt x="2" y="8"/>
                      <a:pt x="2" y="7"/>
                    </a:cubicBezTo>
                    <a:cubicBezTo>
                      <a:pt x="2" y="7"/>
                      <a:pt x="2" y="8"/>
                      <a:pt x="2"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44" name="Freeform 814">
                <a:extLst>
                  <a:ext uri="{FF2B5EF4-FFF2-40B4-BE49-F238E27FC236}">
                    <a16:creationId xmlns:a16="http://schemas.microsoft.com/office/drawing/2014/main" id="{1F303D94-3A8A-4DC6-B851-FFF6B4FF9EEF}"/>
                  </a:ext>
                </a:extLst>
              </p:cNvPr>
              <p:cNvSpPr>
                <a:spLocks/>
              </p:cNvSpPr>
              <p:nvPr/>
            </p:nvSpPr>
            <p:spPr bwMode="auto">
              <a:xfrm>
                <a:off x="3581" y="2649"/>
                <a:ext cx="15" cy="25"/>
              </a:xfrm>
              <a:custGeom>
                <a:avLst/>
                <a:gdLst>
                  <a:gd name="T0" fmla="*/ 486 w 5"/>
                  <a:gd name="T1" fmla="*/ 2384 h 8"/>
                  <a:gd name="T2" fmla="*/ 729 w 5"/>
                  <a:gd name="T3" fmla="*/ 1797 h 8"/>
                  <a:gd name="T4" fmla="*/ 972 w 5"/>
                  <a:gd name="T5" fmla="*/ 1250 h 8"/>
                  <a:gd name="T6" fmla="*/ 972 w 5"/>
                  <a:gd name="T7" fmla="*/ 275 h 8"/>
                  <a:gd name="T8" fmla="*/ 243 w 5"/>
                  <a:gd name="T9" fmla="*/ 575 h 8"/>
                  <a:gd name="T10" fmla="*/ 243 w 5"/>
                  <a:gd name="T11" fmla="*/ 1525 h 8"/>
                  <a:gd name="T12" fmla="*/ 0 w 5"/>
                  <a:gd name="T13" fmla="*/ 2109 h 8"/>
                  <a:gd name="T14" fmla="*/ 486 w 5"/>
                  <a:gd name="T15" fmla="*/ 2109 h 8"/>
                  <a:gd name="T16" fmla="*/ 486 w 5"/>
                  <a:gd name="T17" fmla="*/ 238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8"/>
                  <a:gd name="T29" fmla="*/ 5 w 5"/>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8">
                    <a:moveTo>
                      <a:pt x="2" y="8"/>
                    </a:moveTo>
                    <a:cubicBezTo>
                      <a:pt x="3" y="8"/>
                      <a:pt x="4" y="7"/>
                      <a:pt x="3" y="6"/>
                    </a:cubicBezTo>
                    <a:cubicBezTo>
                      <a:pt x="3" y="5"/>
                      <a:pt x="4" y="5"/>
                      <a:pt x="4" y="4"/>
                    </a:cubicBezTo>
                    <a:cubicBezTo>
                      <a:pt x="4" y="4"/>
                      <a:pt x="5" y="0"/>
                      <a:pt x="4" y="1"/>
                    </a:cubicBezTo>
                    <a:cubicBezTo>
                      <a:pt x="3" y="1"/>
                      <a:pt x="2" y="2"/>
                      <a:pt x="1" y="2"/>
                    </a:cubicBezTo>
                    <a:cubicBezTo>
                      <a:pt x="0" y="3"/>
                      <a:pt x="2" y="4"/>
                      <a:pt x="1" y="5"/>
                    </a:cubicBezTo>
                    <a:cubicBezTo>
                      <a:pt x="1" y="6"/>
                      <a:pt x="0" y="7"/>
                      <a:pt x="0" y="7"/>
                    </a:cubicBezTo>
                    <a:cubicBezTo>
                      <a:pt x="1" y="8"/>
                      <a:pt x="2" y="8"/>
                      <a:pt x="2" y="7"/>
                    </a:cubicBezTo>
                    <a:cubicBezTo>
                      <a:pt x="2" y="7"/>
                      <a:pt x="2" y="8"/>
                      <a:pt x="2"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45" name="Freeform 815">
                <a:extLst>
                  <a:ext uri="{FF2B5EF4-FFF2-40B4-BE49-F238E27FC236}">
                    <a16:creationId xmlns:a16="http://schemas.microsoft.com/office/drawing/2014/main" id="{DEB9B83E-5C5B-43CA-B1A6-AB52003B4326}"/>
                  </a:ext>
                </a:extLst>
              </p:cNvPr>
              <p:cNvSpPr>
                <a:spLocks/>
              </p:cNvSpPr>
              <p:nvPr/>
            </p:nvSpPr>
            <p:spPr bwMode="auto">
              <a:xfrm>
                <a:off x="3584" y="2818"/>
                <a:ext cx="19" cy="12"/>
              </a:xfrm>
              <a:custGeom>
                <a:avLst/>
                <a:gdLst>
                  <a:gd name="T0" fmla="*/ 320 w 6"/>
                  <a:gd name="T1" fmla="*/ 486 h 4"/>
                  <a:gd name="T2" fmla="*/ 320 w 6"/>
                  <a:gd name="T3" fmla="*/ 972 h 4"/>
                  <a:gd name="T4" fmla="*/ 1906 w 6"/>
                  <a:gd name="T5" fmla="*/ 243 h 4"/>
                  <a:gd name="T6" fmla="*/ 1625 w 6"/>
                  <a:gd name="T7" fmla="*/ 0 h 4"/>
                  <a:gd name="T8" fmla="*/ 320 w 6"/>
                  <a:gd name="T9" fmla="*/ 486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1" y="2"/>
                    </a:moveTo>
                    <a:cubicBezTo>
                      <a:pt x="0" y="3"/>
                      <a:pt x="0" y="3"/>
                      <a:pt x="1" y="4"/>
                    </a:cubicBezTo>
                    <a:cubicBezTo>
                      <a:pt x="2" y="3"/>
                      <a:pt x="4" y="2"/>
                      <a:pt x="6" y="1"/>
                    </a:cubicBezTo>
                    <a:cubicBezTo>
                      <a:pt x="5" y="1"/>
                      <a:pt x="5" y="0"/>
                      <a:pt x="5" y="0"/>
                    </a:cubicBezTo>
                    <a:cubicBezTo>
                      <a:pt x="3" y="0"/>
                      <a:pt x="2" y="2"/>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46" name="Freeform 816">
                <a:extLst>
                  <a:ext uri="{FF2B5EF4-FFF2-40B4-BE49-F238E27FC236}">
                    <a16:creationId xmlns:a16="http://schemas.microsoft.com/office/drawing/2014/main" id="{41CB43C9-8A4F-490D-8B95-44E0E6457B2B}"/>
                  </a:ext>
                </a:extLst>
              </p:cNvPr>
              <p:cNvSpPr>
                <a:spLocks/>
              </p:cNvSpPr>
              <p:nvPr/>
            </p:nvSpPr>
            <p:spPr bwMode="auto">
              <a:xfrm>
                <a:off x="3584" y="2818"/>
                <a:ext cx="19" cy="12"/>
              </a:xfrm>
              <a:custGeom>
                <a:avLst/>
                <a:gdLst>
                  <a:gd name="T0" fmla="*/ 320 w 6"/>
                  <a:gd name="T1" fmla="*/ 486 h 4"/>
                  <a:gd name="T2" fmla="*/ 320 w 6"/>
                  <a:gd name="T3" fmla="*/ 972 h 4"/>
                  <a:gd name="T4" fmla="*/ 1906 w 6"/>
                  <a:gd name="T5" fmla="*/ 243 h 4"/>
                  <a:gd name="T6" fmla="*/ 1625 w 6"/>
                  <a:gd name="T7" fmla="*/ 0 h 4"/>
                  <a:gd name="T8" fmla="*/ 320 w 6"/>
                  <a:gd name="T9" fmla="*/ 486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1" y="2"/>
                    </a:moveTo>
                    <a:cubicBezTo>
                      <a:pt x="0" y="3"/>
                      <a:pt x="0" y="3"/>
                      <a:pt x="1" y="4"/>
                    </a:cubicBezTo>
                    <a:cubicBezTo>
                      <a:pt x="2" y="3"/>
                      <a:pt x="4" y="2"/>
                      <a:pt x="6" y="1"/>
                    </a:cubicBezTo>
                    <a:cubicBezTo>
                      <a:pt x="5" y="1"/>
                      <a:pt x="5" y="0"/>
                      <a:pt x="5" y="0"/>
                    </a:cubicBezTo>
                    <a:cubicBezTo>
                      <a:pt x="3" y="0"/>
                      <a:pt x="2" y="2"/>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47" name="Freeform 817">
                <a:extLst>
                  <a:ext uri="{FF2B5EF4-FFF2-40B4-BE49-F238E27FC236}">
                    <a16:creationId xmlns:a16="http://schemas.microsoft.com/office/drawing/2014/main" id="{5A6F0065-3155-461A-9CD4-F49980135B63}"/>
                  </a:ext>
                </a:extLst>
              </p:cNvPr>
              <p:cNvSpPr>
                <a:spLocks/>
              </p:cNvSpPr>
              <p:nvPr/>
            </p:nvSpPr>
            <p:spPr bwMode="auto">
              <a:xfrm>
                <a:off x="3587" y="2646"/>
                <a:ext cx="22" cy="34"/>
              </a:xfrm>
              <a:custGeom>
                <a:avLst/>
                <a:gdLst>
                  <a:gd name="T0" fmla="*/ 1867 w 7"/>
                  <a:gd name="T1" fmla="*/ 0 h 11"/>
                  <a:gd name="T2" fmla="*/ 871 w 7"/>
                  <a:gd name="T3" fmla="*/ 1740 h 11"/>
                  <a:gd name="T4" fmla="*/ 277 w 7"/>
                  <a:gd name="T5" fmla="*/ 2569 h 11"/>
                  <a:gd name="T6" fmla="*/ 871 w 7"/>
                  <a:gd name="T7" fmla="*/ 3106 h 11"/>
                  <a:gd name="T8" fmla="*/ 1273 w 7"/>
                  <a:gd name="T9" fmla="*/ 2569 h 11"/>
                  <a:gd name="T10" fmla="*/ 1867 w 7"/>
                  <a:gd name="T11" fmla="*/ 2275 h 11"/>
                  <a:gd name="T12" fmla="*/ 1273 w 7"/>
                  <a:gd name="T13" fmla="*/ 2006 h 11"/>
                  <a:gd name="T14" fmla="*/ 1549 w 7"/>
                  <a:gd name="T15" fmla="*/ 1088 h 11"/>
                  <a:gd name="T16" fmla="*/ 1867 w 7"/>
                  <a:gd name="T17" fmla="*/ 831 h 11"/>
                  <a:gd name="T18" fmla="*/ 1867 w 7"/>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1"/>
                  <a:gd name="T32" fmla="*/ 7 w 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1">
                    <a:moveTo>
                      <a:pt x="6" y="0"/>
                    </a:moveTo>
                    <a:cubicBezTo>
                      <a:pt x="3" y="0"/>
                      <a:pt x="3" y="4"/>
                      <a:pt x="3" y="6"/>
                    </a:cubicBezTo>
                    <a:cubicBezTo>
                      <a:pt x="3" y="7"/>
                      <a:pt x="2" y="8"/>
                      <a:pt x="1" y="9"/>
                    </a:cubicBezTo>
                    <a:cubicBezTo>
                      <a:pt x="0" y="11"/>
                      <a:pt x="2" y="10"/>
                      <a:pt x="3" y="11"/>
                    </a:cubicBezTo>
                    <a:cubicBezTo>
                      <a:pt x="3" y="11"/>
                      <a:pt x="3" y="10"/>
                      <a:pt x="4" y="9"/>
                    </a:cubicBezTo>
                    <a:cubicBezTo>
                      <a:pt x="4" y="9"/>
                      <a:pt x="5" y="9"/>
                      <a:pt x="6" y="8"/>
                    </a:cubicBezTo>
                    <a:cubicBezTo>
                      <a:pt x="7" y="8"/>
                      <a:pt x="5" y="6"/>
                      <a:pt x="4" y="7"/>
                    </a:cubicBezTo>
                    <a:cubicBezTo>
                      <a:pt x="5" y="6"/>
                      <a:pt x="4" y="5"/>
                      <a:pt x="5" y="4"/>
                    </a:cubicBezTo>
                    <a:cubicBezTo>
                      <a:pt x="5" y="4"/>
                      <a:pt x="6" y="2"/>
                      <a:pt x="6" y="3"/>
                    </a:cubicBezTo>
                    <a:cubicBezTo>
                      <a:pt x="7" y="2"/>
                      <a:pt x="6" y="1"/>
                      <a:pt x="6"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48" name="Freeform 818">
                <a:extLst>
                  <a:ext uri="{FF2B5EF4-FFF2-40B4-BE49-F238E27FC236}">
                    <a16:creationId xmlns:a16="http://schemas.microsoft.com/office/drawing/2014/main" id="{C31E366F-76DC-4684-BC7B-41D3E1807F3D}"/>
                  </a:ext>
                </a:extLst>
              </p:cNvPr>
              <p:cNvSpPr>
                <a:spLocks/>
              </p:cNvSpPr>
              <p:nvPr/>
            </p:nvSpPr>
            <p:spPr bwMode="auto">
              <a:xfrm>
                <a:off x="3587" y="2646"/>
                <a:ext cx="22" cy="34"/>
              </a:xfrm>
              <a:custGeom>
                <a:avLst/>
                <a:gdLst>
                  <a:gd name="T0" fmla="*/ 1867 w 7"/>
                  <a:gd name="T1" fmla="*/ 0 h 11"/>
                  <a:gd name="T2" fmla="*/ 871 w 7"/>
                  <a:gd name="T3" fmla="*/ 1740 h 11"/>
                  <a:gd name="T4" fmla="*/ 277 w 7"/>
                  <a:gd name="T5" fmla="*/ 2569 h 11"/>
                  <a:gd name="T6" fmla="*/ 871 w 7"/>
                  <a:gd name="T7" fmla="*/ 3106 h 11"/>
                  <a:gd name="T8" fmla="*/ 1273 w 7"/>
                  <a:gd name="T9" fmla="*/ 2569 h 11"/>
                  <a:gd name="T10" fmla="*/ 1867 w 7"/>
                  <a:gd name="T11" fmla="*/ 2275 h 11"/>
                  <a:gd name="T12" fmla="*/ 1273 w 7"/>
                  <a:gd name="T13" fmla="*/ 2006 h 11"/>
                  <a:gd name="T14" fmla="*/ 1549 w 7"/>
                  <a:gd name="T15" fmla="*/ 1088 h 11"/>
                  <a:gd name="T16" fmla="*/ 1867 w 7"/>
                  <a:gd name="T17" fmla="*/ 831 h 11"/>
                  <a:gd name="T18" fmla="*/ 1867 w 7"/>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1"/>
                  <a:gd name="T32" fmla="*/ 7 w 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1">
                    <a:moveTo>
                      <a:pt x="6" y="0"/>
                    </a:moveTo>
                    <a:cubicBezTo>
                      <a:pt x="3" y="0"/>
                      <a:pt x="3" y="4"/>
                      <a:pt x="3" y="6"/>
                    </a:cubicBezTo>
                    <a:cubicBezTo>
                      <a:pt x="3" y="7"/>
                      <a:pt x="2" y="8"/>
                      <a:pt x="1" y="9"/>
                    </a:cubicBezTo>
                    <a:cubicBezTo>
                      <a:pt x="0" y="11"/>
                      <a:pt x="2" y="10"/>
                      <a:pt x="3" y="11"/>
                    </a:cubicBezTo>
                    <a:cubicBezTo>
                      <a:pt x="3" y="11"/>
                      <a:pt x="3" y="10"/>
                      <a:pt x="4" y="9"/>
                    </a:cubicBezTo>
                    <a:cubicBezTo>
                      <a:pt x="4" y="9"/>
                      <a:pt x="5" y="9"/>
                      <a:pt x="6" y="8"/>
                    </a:cubicBezTo>
                    <a:cubicBezTo>
                      <a:pt x="7" y="8"/>
                      <a:pt x="5" y="6"/>
                      <a:pt x="4" y="7"/>
                    </a:cubicBezTo>
                    <a:cubicBezTo>
                      <a:pt x="5" y="6"/>
                      <a:pt x="4" y="5"/>
                      <a:pt x="5" y="4"/>
                    </a:cubicBezTo>
                    <a:cubicBezTo>
                      <a:pt x="5" y="4"/>
                      <a:pt x="6" y="2"/>
                      <a:pt x="6" y="3"/>
                    </a:cubicBezTo>
                    <a:cubicBezTo>
                      <a:pt x="7" y="2"/>
                      <a:pt x="6" y="1"/>
                      <a:pt x="6"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49" name="Freeform 819">
                <a:extLst>
                  <a:ext uri="{FF2B5EF4-FFF2-40B4-BE49-F238E27FC236}">
                    <a16:creationId xmlns:a16="http://schemas.microsoft.com/office/drawing/2014/main" id="{AD6D0D84-B464-48DF-BD2F-CA665F7530A4}"/>
                  </a:ext>
                </a:extLst>
              </p:cNvPr>
              <p:cNvSpPr>
                <a:spLocks/>
              </p:cNvSpPr>
              <p:nvPr/>
            </p:nvSpPr>
            <p:spPr bwMode="auto">
              <a:xfrm>
                <a:off x="3593" y="2758"/>
                <a:ext cx="7" cy="7"/>
              </a:xfrm>
              <a:custGeom>
                <a:avLst/>
                <a:gdLst>
                  <a:gd name="T0" fmla="*/ 0 w 2"/>
                  <a:gd name="T1" fmla="*/ 602 h 2"/>
                  <a:gd name="T2" fmla="*/ 0 w 2"/>
                  <a:gd name="T3" fmla="*/ 1029 h 2"/>
                  <a:gd name="T4" fmla="*/ 1029 w 2"/>
                  <a:gd name="T5" fmla="*/ 0 h 2"/>
                  <a:gd name="T6" fmla="*/ 0 w 2"/>
                  <a:gd name="T7" fmla="*/ 60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0" y="1"/>
                      <a:pt x="0" y="1"/>
                      <a:pt x="0" y="2"/>
                    </a:cubicBezTo>
                    <a:cubicBezTo>
                      <a:pt x="1" y="1"/>
                      <a:pt x="1" y="1"/>
                      <a:pt x="2" y="0"/>
                    </a:cubicBezTo>
                    <a:cubicBezTo>
                      <a:pt x="1" y="0"/>
                      <a:pt x="0"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0" name="Freeform 820">
                <a:extLst>
                  <a:ext uri="{FF2B5EF4-FFF2-40B4-BE49-F238E27FC236}">
                    <a16:creationId xmlns:a16="http://schemas.microsoft.com/office/drawing/2014/main" id="{130EE0E1-4649-44D5-8C5B-31E765FE1BD1}"/>
                  </a:ext>
                </a:extLst>
              </p:cNvPr>
              <p:cNvSpPr>
                <a:spLocks/>
              </p:cNvSpPr>
              <p:nvPr/>
            </p:nvSpPr>
            <p:spPr bwMode="auto">
              <a:xfrm>
                <a:off x="3593" y="2758"/>
                <a:ext cx="7" cy="7"/>
              </a:xfrm>
              <a:custGeom>
                <a:avLst/>
                <a:gdLst>
                  <a:gd name="T0" fmla="*/ 0 w 2"/>
                  <a:gd name="T1" fmla="*/ 602 h 2"/>
                  <a:gd name="T2" fmla="*/ 0 w 2"/>
                  <a:gd name="T3" fmla="*/ 1029 h 2"/>
                  <a:gd name="T4" fmla="*/ 1029 w 2"/>
                  <a:gd name="T5" fmla="*/ 0 h 2"/>
                  <a:gd name="T6" fmla="*/ 0 w 2"/>
                  <a:gd name="T7" fmla="*/ 60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0" y="1"/>
                      <a:pt x="0" y="1"/>
                      <a:pt x="0" y="2"/>
                    </a:cubicBezTo>
                    <a:cubicBezTo>
                      <a:pt x="1" y="1"/>
                      <a:pt x="1" y="1"/>
                      <a:pt x="2" y="0"/>
                    </a:cubicBezTo>
                    <a:cubicBezTo>
                      <a:pt x="1" y="0"/>
                      <a:pt x="0"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1" name="Freeform 821">
                <a:extLst>
                  <a:ext uri="{FF2B5EF4-FFF2-40B4-BE49-F238E27FC236}">
                    <a16:creationId xmlns:a16="http://schemas.microsoft.com/office/drawing/2014/main" id="{DB461E64-3482-41B9-B73B-7C2CE956A956}"/>
                  </a:ext>
                </a:extLst>
              </p:cNvPr>
              <p:cNvSpPr>
                <a:spLocks/>
              </p:cNvSpPr>
              <p:nvPr/>
            </p:nvSpPr>
            <p:spPr bwMode="auto">
              <a:xfrm>
                <a:off x="3596" y="2752"/>
                <a:ext cx="10" cy="6"/>
              </a:xfrm>
              <a:custGeom>
                <a:avLst/>
                <a:gdLst>
                  <a:gd name="T0" fmla="*/ 367 w 3"/>
                  <a:gd name="T1" fmla="*/ 243 h 2"/>
                  <a:gd name="T2" fmla="*/ 0 w 3"/>
                  <a:gd name="T3" fmla="*/ 486 h 2"/>
                  <a:gd name="T4" fmla="*/ 1223 w 3"/>
                  <a:gd name="T5" fmla="*/ 243 h 2"/>
                  <a:gd name="T6" fmla="*/ 367 w 3"/>
                  <a:gd name="T7" fmla="*/ 243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1"/>
                    </a:moveTo>
                    <a:cubicBezTo>
                      <a:pt x="0" y="1"/>
                      <a:pt x="0" y="1"/>
                      <a:pt x="0" y="2"/>
                    </a:cubicBezTo>
                    <a:cubicBezTo>
                      <a:pt x="1" y="2"/>
                      <a:pt x="3" y="2"/>
                      <a:pt x="3" y="1"/>
                    </a:cubicBezTo>
                    <a:cubicBezTo>
                      <a:pt x="3" y="0"/>
                      <a:pt x="1"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2" name="Freeform 822">
                <a:extLst>
                  <a:ext uri="{FF2B5EF4-FFF2-40B4-BE49-F238E27FC236}">
                    <a16:creationId xmlns:a16="http://schemas.microsoft.com/office/drawing/2014/main" id="{EFC80551-56AD-40F1-B8EB-69AF286F5EAB}"/>
                  </a:ext>
                </a:extLst>
              </p:cNvPr>
              <p:cNvSpPr>
                <a:spLocks/>
              </p:cNvSpPr>
              <p:nvPr/>
            </p:nvSpPr>
            <p:spPr bwMode="auto">
              <a:xfrm>
                <a:off x="3596" y="2752"/>
                <a:ext cx="10" cy="6"/>
              </a:xfrm>
              <a:custGeom>
                <a:avLst/>
                <a:gdLst>
                  <a:gd name="T0" fmla="*/ 367 w 3"/>
                  <a:gd name="T1" fmla="*/ 243 h 2"/>
                  <a:gd name="T2" fmla="*/ 0 w 3"/>
                  <a:gd name="T3" fmla="*/ 486 h 2"/>
                  <a:gd name="T4" fmla="*/ 1223 w 3"/>
                  <a:gd name="T5" fmla="*/ 243 h 2"/>
                  <a:gd name="T6" fmla="*/ 367 w 3"/>
                  <a:gd name="T7" fmla="*/ 243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1"/>
                    </a:moveTo>
                    <a:cubicBezTo>
                      <a:pt x="0" y="1"/>
                      <a:pt x="0" y="1"/>
                      <a:pt x="0" y="2"/>
                    </a:cubicBezTo>
                    <a:cubicBezTo>
                      <a:pt x="1" y="2"/>
                      <a:pt x="3" y="2"/>
                      <a:pt x="3" y="1"/>
                    </a:cubicBezTo>
                    <a:cubicBezTo>
                      <a:pt x="3" y="0"/>
                      <a:pt x="1"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3" name="Freeform 823">
                <a:extLst>
                  <a:ext uri="{FF2B5EF4-FFF2-40B4-BE49-F238E27FC236}">
                    <a16:creationId xmlns:a16="http://schemas.microsoft.com/office/drawing/2014/main" id="{F312789F-B333-402C-913A-C23E9A393B88}"/>
                  </a:ext>
                </a:extLst>
              </p:cNvPr>
              <p:cNvSpPr>
                <a:spLocks/>
              </p:cNvSpPr>
              <p:nvPr/>
            </p:nvSpPr>
            <p:spPr bwMode="auto">
              <a:xfrm>
                <a:off x="3600" y="2808"/>
                <a:ext cx="6" cy="4"/>
              </a:xfrm>
              <a:custGeom>
                <a:avLst/>
                <a:gdLst>
                  <a:gd name="T0" fmla="*/ 243 w 2"/>
                  <a:gd name="T1" fmla="*/ 0 h 1"/>
                  <a:gd name="T2" fmla="*/ 0 w 2"/>
                  <a:gd name="T3" fmla="*/ 1024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1" y="0"/>
                      <a:pt x="0" y="1"/>
                      <a:pt x="0" y="1"/>
                    </a:cubicBezTo>
                    <a:cubicBezTo>
                      <a:pt x="1"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4" name="Freeform 824">
                <a:extLst>
                  <a:ext uri="{FF2B5EF4-FFF2-40B4-BE49-F238E27FC236}">
                    <a16:creationId xmlns:a16="http://schemas.microsoft.com/office/drawing/2014/main" id="{5DFBAF38-5625-4AD6-BEA4-29F8B7DF0D45}"/>
                  </a:ext>
                </a:extLst>
              </p:cNvPr>
              <p:cNvSpPr>
                <a:spLocks/>
              </p:cNvSpPr>
              <p:nvPr/>
            </p:nvSpPr>
            <p:spPr bwMode="auto">
              <a:xfrm>
                <a:off x="3600" y="2808"/>
                <a:ext cx="6" cy="4"/>
              </a:xfrm>
              <a:custGeom>
                <a:avLst/>
                <a:gdLst>
                  <a:gd name="T0" fmla="*/ 243 w 2"/>
                  <a:gd name="T1" fmla="*/ 0 h 1"/>
                  <a:gd name="T2" fmla="*/ 0 w 2"/>
                  <a:gd name="T3" fmla="*/ 1024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1" y="0"/>
                      <a:pt x="0" y="1"/>
                      <a:pt x="0" y="1"/>
                    </a:cubicBezTo>
                    <a:cubicBezTo>
                      <a:pt x="1"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5" name="Freeform 825">
                <a:extLst>
                  <a:ext uri="{FF2B5EF4-FFF2-40B4-BE49-F238E27FC236}">
                    <a16:creationId xmlns:a16="http://schemas.microsoft.com/office/drawing/2014/main" id="{0F661D6C-F303-4F1A-8E92-0C3996854C97}"/>
                  </a:ext>
                </a:extLst>
              </p:cNvPr>
              <p:cNvSpPr>
                <a:spLocks/>
              </p:cNvSpPr>
              <p:nvPr/>
            </p:nvSpPr>
            <p:spPr bwMode="auto">
              <a:xfrm>
                <a:off x="3600" y="2549"/>
                <a:ext cx="21" cy="19"/>
              </a:xfrm>
              <a:custGeom>
                <a:avLst/>
                <a:gdLst>
                  <a:gd name="T0" fmla="*/ 972 w 7"/>
                  <a:gd name="T1" fmla="*/ 1906 h 6"/>
                  <a:gd name="T2" fmla="*/ 972 w 7"/>
                  <a:gd name="T3" fmla="*/ 1305 h 6"/>
                  <a:gd name="T4" fmla="*/ 972 w 7"/>
                  <a:gd name="T5" fmla="*/ 1305 h 6"/>
                  <a:gd name="T6" fmla="*/ 729 w 7"/>
                  <a:gd name="T7" fmla="*/ 602 h 6"/>
                  <a:gd name="T8" fmla="*/ 243 w 7"/>
                  <a:gd name="T9" fmla="*/ 602 h 6"/>
                  <a:gd name="T10" fmla="*/ 243 w 7"/>
                  <a:gd name="T11" fmla="*/ 1906 h 6"/>
                  <a:gd name="T12" fmla="*/ 729 w 7"/>
                  <a:gd name="T13" fmla="*/ 1013 h 6"/>
                  <a:gd name="T14" fmla="*/ 972 w 7"/>
                  <a:gd name="T15" fmla="*/ 1906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4" y="6"/>
                    </a:moveTo>
                    <a:cubicBezTo>
                      <a:pt x="4" y="5"/>
                      <a:pt x="4" y="5"/>
                      <a:pt x="4" y="4"/>
                    </a:cubicBezTo>
                    <a:cubicBezTo>
                      <a:pt x="7" y="6"/>
                      <a:pt x="7" y="0"/>
                      <a:pt x="4" y="4"/>
                    </a:cubicBezTo>
                    <a:cubicBezTo>
                      <a:pt x="3" y="3"/>
                      <a:pt x="5" y="2"/>
                      <a:pt x="3" y="2"/>
                    </a:cubicBezTo>
                    <a:cubicBezTo>
                      <a:pt x="3" y="2"/>
                      <a:pt x="2" y="2"/>
                      <a:pt x="1" y="2"/>
                    </a:cubicBezTo>
                    <a:cubicBezTo>
                      <a:pt x="0" y="3"/>
                      <a:pt x="0" y="5"/>
                      <a:pt x="1" y="6"/>
                    </a:cubicBezTo>
                    <a:cubicBezTo>
                      <a:pt x="2" y="5"/>
                      <a:pt x="2" y="4"/>
                      <a:pt x="3" y="3"/>
                    </a:cubicBezTo>
                    <a:cubicBezTo>
                      <a:pt x="4" y="4"/>
                      <a:pt x="3" y="6"/>
                      <a:pt x="4"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6" name="Freeform 826">
                <a:extLst>
                  <a:ext uri="{FF2B5EF4-FFF2-40B4-BE49-F238E27FC236}">
                    <a16:creationId xmlns:a16="http://schemas.microsoft.com/office/drawing/2014/main" id="{7103019F-F672-4F4C-A21D-960F8108914F}"/>
                  </a:ext>
                </a:extLst>
              </p:cNvPr>
              <p:cNvSpPr>
                <a:spLocks/>
              </p:cNvSpPr>
              <p:nvPr/>
            </p:nvSpPr>
            <p:spPr bwMode="auto">
              <a:xfrm>
                <a:off x="3600" y="2549"/>
                <a:ext cx="21" cy="19"/>
              </a:xfrm>
              <a:custGeom>
                <a:avLst/>
                <a:gdLst>
                  <a:gd name="T0" fmla="*/ 972 w 7"/>
                  <a:gd name="T1" fmla="*/ 1906 h 6"/>
                  <a:gd name="T2" fmla="*/ 972 w 7"/>
                  <a:gd name="T3" fmla="*/ 1305 h 6"/>
                  <a:gd name="T4" fmla="*/ 972 w 7"/>
                  <a:gd name="T5" fmla="*/ 1305 h 6"/>
                  <a:gd name="T6" fmla="*/ 729 w 7"/>
                  <a:gd name="T7" fmla="*/ 602 h 6"/>
                  <a:gd name="T8" fmla="*/ 243 w 7"/>
                  <a:gd name="T9" fmla="*/ 602 h 6"/>
                  <a:gd name="T10" fmla="*/ 243 w 7"/>
                  <a:gd name="T11" fmla="*/ 1906 h 6"/>
                  <a:gd name="T12" fmla="*/ 729 w 7"/>
                  <a:gd name="T13" fmla="*/ 1013 h 6"/>
                  <a:gd name="T14" fmla="*/ 972 w 7"/>
                  <a:gd name="T15" fmla="*/ 1906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4" y="6"/>
                    </a:moveTo>
                    <a:cubicBezTo>
                      <a:pt x="4" y="5"/>
                      <a:pt x="4" y="5"/>
                      <a:pt x="4" y="4"/>
                    </a:cubicBezTo>
                    <a:cubicBezTo>
                      <a:pt x="7" y="6"/>
                      <a:pt x="7" y="0"/>
                      <a:pt x="4" y="4"/>
                    </a:cubicBezTo>
                    <a:cubicBezTo>
                      <a:pt x="3" y="3"/>
                      <a:pt x="5" y="2"/>
                      <a:pt x="3" y="2"/>
                    </a:cubicBezTo>
                    <a:cubicBezTo>
                      <a:pt x="3" y="2"/>
                      <a:pt x="2" y="2"/>
                      <a:pt x="1" y="2"/>
                    </a:cubicBezTo>
                    <a:cubicBezTo>
                      <a:pt x="0" y="3"/>
                      <a:pt x="0" y="5"/>
                      <a:pt x="1" y="6"/>
                    </a:cubicBezTo>
                    <a:cubicBezTo>
                      <a:pt x="2" y="5"/>
                      <a:pt x="2" y="4"/>
                      <a:pt x="3" y="3"/>
                    </a:cubicBezTo>
                    <a:cubicBezTo>
                      <a:pt x="4" y="4"/>
                      <a:pt x="3" y="6"/>
                      <a:pt x="4"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7" name="Freeform 827">
                <a:extLst>
                  <a:ext uri="{FF2B5EF4-FFF2-40B4-BE49-F238E27FC236}">
                    <a16:creationId xmlns:a16="http://schemas.microsoft.com/office/drawing/2014/main" id="{58A4E6A5-A882-49A7-A7A4-B2322F58CF3E}"/>
                  </a:ext>
                </a:extLst>
              </p:cNvPr>
              <p:cNvSpPr>
                <a:spLocks/>
              </p:cNvSpPr>
              <p:nvPr/>
            </p:nvSpPr>
            <p:spPr bwMode="auto">
              <a:xfrm>
                <a:off x="3603" y="2633"/>
                <a:ext cx="9" cy="10"/>
              </a:xfrm>
              <a:custGeom>
                <a:avLst/>
                <a:gdLst>
                  <a:gd name="T0" fmla="*/ 243 w 3"/>
                  <a:gd name="T1" fmla="*/ 0 h 3"/>
                  <a:gd name="T2" fmla="*/ 243 w 3"/>
                  <a:gd name="T3" fmla="*/ 857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0" y="0"/>
                      <a:pt x="0" y="2"/>
                      <a:pt x="1" y="2"/>
                    </a:cubicBezTo>
                    <a:cubicBezTo>
                      <a:pt x="2" y="3"/>
                      <a:pt x="3"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8" name="Freeform 828">
                <a:extLst>
                  <a:ext uri="{FF2B5EF4-FFF2-40B4-BE49-F238E27FC236}">
                    <a16:creationId xmlns:a16="http://schemas.microsoft.com/office/drawing/2014/main" id="{D5B5DB3F-442A-47D6-AAE9-545B0A633E39}"/>
                  </a:ext>
                </a:extLst>
              </p:cNvPr>
              <p:cNvSpPr>
                <a:spLocks/>
              </p:cNvSpPr>
              <p:nvPr/>
            </p:nvSpPr>
            <p:spPr bwMode="auto">
              <a:xfrm>
                <a:off x="3603" y="2633"/>
                <a:ext cx="9" cy="10"/>
              </a:xfrm>
              <a:custGeom>
                <a:avLst/>
                <a:gdLst>
                  <a:gd name="T0" fmla="*/ 243 w 3"/>
                  <a:gd name="T1" fmla="*/ 0 h 3"/>
                  <a:gd name="T2" fmla="*/ 243 w 3"/>
                  <a:gd name="T3" fmla="*/ 857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0" y="0"/>
                      <a:pt x="0" y="2"/>
                      <a:pt x="1" y="2"/>
                    </a:cubicBezTo>
                    <a:cubicBezTo>
                      <a:pt x="2" y="3"/>
                      <a:pt x="3"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9" name="Freeform 829">
                <a:extLst>
                  <a:ext uri="{FF2B5EF4-FFF2-40B4-BE49-F238E27FC236}">
                    <a16:creationId xmlns:a16="http://schemas.microsoft.com/office/drawing/2014/main" id="{188B0772-5A58-4FD7-A726-11FAA3EB6EF9}"/>
                  </a:ext>
                </a:extLst>
              </p:cNvPr>
              <p:cNvSpPr>
                <a:spLocks/>
              </p:cNvSpPr>
              <p:nvPr/>
            </p:nvSpPr>
            <p:spPr bwMode="auto">
              <a:xfrm>
                <a:off x="3603" y="2749"/>
                <a:ext cx="18" cy="16"/>
              </a:xfrm>
              <a:custGeom>
                <a:avLst/>
                <a:gdLst>
                  <a:gd name="T0" fmla="*/ 486 w 6"/>
                  <a:gd name="T1" fmla="*/ 624 h 5"/>
                  <a:gd name="T2" fmla="*/ 486 w 6"/>
                  <a:gd name="T3" fmla="*/ 624 h 5"/>
                  <a:gd name="T4" fmla="*/ 0 w 6"/>
                  <a:gd name="T5" fmla="*/ 1373 h 5"/>
                  <a:gd name="T6" fmla="*/ 729 w 6"/>
                  <a:gd name="T7" fmla="*/ 1373 h 5"/>
                  <a:gd name="T8" fmla="*/ 1458 w 6"/>
                  <a:gd name="T9" fmla="*/ 624 h 5"/>
                  <a:gd name="T10" fmla="*/ 729 w 6"/>
                  <a:gd name="T11" fmla="*/ 1043 h 5"/>
                  <a:gd name="T12" fmla="*/ 486 w 6"/>
                  <a:gd name="T13" fmla="*/ 624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2" y="2"/>
                    </a:moveTo>
                    <a:cubicBezTo>
                      <a:pt x="2" y="2"/>
                      <a:pt x="2" y="2"/>
                      <a:pt x="2" y="2"/>
                    </a:cubicBezTo>
                    <a:cubicBezTo>
                      <a:pt x="1" y="3"/>
                      <a:pt x="0" y="3"/>
                      <a:pt x="0" y="4"/>
                    </a:cubicBezTo>
                    <a:cubicBezTo>
                      <a:pt x="0" y="5"/>
                      <a:pt x="2" y="4"/>
                      <a:pt x="3" y="4"/>
                    </a:cubicBezTo>
                    <a:cubicBezTo>
                      <a:pt x="3" y="3"/>
                      <a:pt x="5" y="2"/>
                      <a:pt x="6" y="2"/>
                    </a:cubicBezTo>
                    <a:cubicBezTo>
                      <a:pt x="5" y="0"/>
                      <a:pt x="4" y="2"/>
                      <a:pt x="3" y="3"/>
                    </a:cubicBezTo>
                    <a:cubicBezTo>
                      <a:pt x="3" y="1"/>
                      <a:pt x="2" y="2"/>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0" name="Freeform 830">
                <a:extLst>
                  <a:ext uri="{FF2B5EF4-FFF2-40B4-BE49-F238E27FC236}">
                    <a16:creationId xmlns:a16="http://schemas.microsoft.com/office/drawing/2014/main" id="{1DF7ED40-69FB-4AE8-A491-C5E5E45FD5C3}"/>
                  </a:ext>
                </a:extLst>
              </p:cNvPr>
              <p:cNvSpPr>
                <a:spLocks/>
              </p:cNvSpPr>
              <p:nvPr/>
            </p:nvSpPr>
            <p:spPr bwMode="auto">
              <a:xfrm>
                <a:off x="3603" y="2749"/>
                <a:ext cx="18" cy="16"/>
              </a:xfrm>
              <a:custGeom>
                <a:avLst/>
                <a:gdLst>
                  <a:gd name="T0" fmla="*/ 486 w 6"/>
                  <a:gd name="T1" fmla="*/ 624 h 5"/>
                  <a:gd name="T2" fmla="*/ 486 w 6"/>
                  <a:gd name="T3" fmla="*/ 624 h 5"/>
                  <a:gd name="T4" fmla="*/ 0 w 6"/>
                  <a:gd name="T5" fmla="*/ 1373 h 5"/>
                  <a:gd name="T6" fmla="*/ 729 w 6"/>
                  <a:gd name="T7" fmla="*/ 1373 h 5"/>
                  <a:gd name="T8" fmla="*/ 1458 w 6"/>
                  <a:gd name="T9" fmla="*/ 624 h 5"/>
                  <a:gd name="T10" fmla="*/ 729 w 6"/>
                  <a:gd name="T11" fmla="*/ 1043 h 5"/>
                  <a:gd name="T12" fmla="*/ 486 w 6"/>
                  <a:gd name="T13" fmla="*/ 624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2" y="2"/>
                    </a:moveTo>
                    <a:cubicBezTo>
                      <a:pt x="2" y="2"/>
                      <a:pt x="2" y="2"/>
                      <a:pt x="2" y="2"/>
                    </a:cubicBezTo>
                    <a:cubicBezTo>
                      <a:pt x="1" y="3"/>
                      <a:pt x="0" y="3"/>
                      <a:pt x="0" y="4"/>
                    </a:cubicBezTo>
                    <a:cubicBezTo>
                      <a:pt x="0" y="5"/>
                      <a:pt x="2" y="4"/>
                      <a:pt x="3" y="4"/>
                    </a:cubicBezTo>
                    <a:cubicBezTo>
                      <a:pt x="3" y="3"/>
                      <a:pt x="5" y="2"/>
                      <a:pt x="6" y="2"/>
                    </a:cubicBezTo>
                    <a:cubicBezTo>
                      <a:pt x="5" y="0"/>
                      <a:pt x="4" y="2"/>
                      <a:pt x="3" y="3"/>
                    </a:cubicBezTo>
                    <a:cubicBezTo>
                      <a:pt x="3" y="1"/>
                      <a:pt x="2" y="2"/>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1" name="Freeform 831">
                <a:extLst>
                  <a:ext uri="{FF2B5EF4-FFF2-40B4-BE49-F238E27FC236}">
                    <a16:creationId xmlns:a16="http://schemas.microsoft.com/office/drawing/2014/main" id="{CE5EED39-047B-467D-B0C4-09679DC4A91A}"/>
                  </a:ext>
                </a:extLst>
              </p:cNvPr>
              <p:cNvSpPr>
                <a:spLocks/>
              </p:cNvSpPr>
              <p:nvPr/>
            </p:nvSpPr>
            <p:spPr bwMode="auto">
              <a:xfrm>
                <a:off x="3606" y="2768"/>
                <a:ext cx="56" cy="44"/>
              </a:xfrm>
              <a:custGeom>
                <a:avLst/>
                <a:gdLst>
                  <a:gd name="T0" fmla="*/ 271 w 18"/>
                  <a:gd name="T1" fmla="*/ 3416 h 14"/>
                  <a:gd name="T2" fmla="*/ 572 w 18"/>
                  <a:gd name="T3" fmla="*/ 3416 h 14"/>
                  <a:gd name="T4" fmla="*/ 0 w 18"/>
                  <a:gd name="T5" fmla="*/ 4287 h 14"/>
                  <a:gd name="T6" fmla="*/ 843 w 18"/>
                  <a:gd name="T7" fmla="*/ 4287 h 14"/>
                  <a:gd name="T8" fmla="*/ 2053 w 18"/>
                  <a:gd name="T9" fmla="*/ 3693 h 14"/>
                  <a:gd name="T10" fmla="*/ 3195 w 18"/>
                  <a:gd name="T11" fmla="*/ 3014 h 14"/>
                  <a:gd name="T12" fmla="*/ 3466 w 18"/>
                  <a:gd name="T13" fmla="*/ 2448 h 14"/>
                  <a:gd name="T14" fmla="*/ 4393 w 18"/>
                  <a:gd name="T15" fmla="*/ 1273 h 14"/>
                  <a:gd name="T16" fmla="*/ 4393 w 18"/>
                  <a:gd name="T17" fmla="*/ 277 h 14"/>
                  <a:gd name="T18" fmla="*/ 2623 w 18"/>
                  <a:gd name="T19" fmla="*/ 1273 h 14"/>
                  <a:gd name="T20" fmla="*/ 271 w 18"/>
                  <a:gd name="T21" fmla="*/ 3416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4"/>
                  <a:gd name="T35" fmla="*/ 18 w 18"/>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4">
                    <a:moveTo>
                      <a:pt x="1" y="11"/>
                    </a:moveTo>
                    <a:cubicBezTo>
                      <a:pt x="2" y="11"/>
                      <a:pt x="2" y="12"/>
                      <a:pt x="2" y="11"/>
                    </a:cubicBezTo>
                    <a:cubicBezTo>
                      <a:pt x="2" y="12"/>
                      <a:pt x="0" y="13"/>
                      <a:pt x="0" y="14"/>
                    </a:cubicBezTo>
                    <a:cubicBezTo>
                      <a:pt x="1" y="14"/>
                      <a:pt x="2" y="14"/>
                      <a:pt x="3" y="14"/>
                    </a:cubicBezTo>
                    <a:cubicBezTo>
                      <a:pt x="4" y="14"/>
                      <a:pt x="5" y="12"/>
                      <a:pt x="7" y="12"/>
                    </a:cubicBezTo>
                    <a:cubicBezTo>
                      <a:pt x="9" y="12"/>
                      <a:pt x="10" y="12"/>
                      <a:pt x="11" y="10"/>
                    </a:cubicBezTo>
                    <a:cubicBezTo>
                      <a:pt x="12" y="9"/>
                      <a:pt x="12" y="9"/>
                      <a:pt x="12" y="8"/>
                    </a:cubicBezTo>
                    <a:cubicBezTo>
                      <a:pt x="18" y="6"/>
                      <a:pt x="13" y="4"/>
                      <a:pt x="15" y="4"/>
                    </a:cubicBezTo>
                    <a:cubicBezTo>
                      <a:pt x="16" y="1"/>
                      <a:pt x="16" y="1"/>
                      <a:pt x="15" y="1"/>
                    </a:cubicBezTo>
                    <a:cubicBezTo>
                      <a:pt x="13" y="0"/>
                      <a:pt x="13" y="3"/>
                      <a:pt x="9" y="4"/>
                    </a:cubicBezTo>
                    <a:cubicBezTo>
                      <a:pt x="5" y="4"/>
                      <a:pt x="2" y="8"/>
                      <a:pt x="1" y="1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2" name="Freeform 832">
                <a:extLst>
                  <a:ext uri="{FF2B5EF4-FFF2-40B4-BE49-F238E27FC236}">
                    <a16:creationId xmlns:a16="http://schemas.microsoft.com/office/drawing/2014/main" id="{E71F7875-EC14-43E7-B937-E0A17F9F9B7F}"/>
                  </a:ext>
                </a:extLst>
              </p:cNvPr>
              <p:cNvSpPr>
                <a:spLocks/>
              </p:cNvSpPr>
              <p:nvPr/>
            </p:nvSpPr>
            <p:spPr bwMode="auto">
              <a:xfrm>
                <a:off x="3606" y="2768"/>
                <a:ext cx="56" cy="44"/>
              </a:xfrm>
              <a:custGeom>
                <a:avLst/>
                <a:gdLst>
                  <a:gd name="T0" fmla="*/ 271 w 18"/>
                  <a:gd name="T1" fmla="*/ 3416 h 14"/>
                  <a:gd name="T2" fmla="*/ 572 w 18"/>
                  <a:gd name="T3" fmla="*/ 3416 h 14"/>
                  <a:gd name="T4" fmla="*/ 0 w 18"/>
                  <a:gd name="T5" fmla="*/ 4287 h 14"/>
                  <a:gd name="T6" fmla="*/ 843 w 18"/>
                  <a:gd name="T7" fmla="*/ 4287 h 14"/>
                  <a:gd name="T8" fmla="*/ 2053 w 18"/>
                  <a:gd name="T9" fmla="*/ 3693 h 14"/>
                  <a:gd name="T10" fmla="*/ 3195 w 18"/>
                  <a:gd name="T11" fmla="*/ 3014 h 14"/>
                  <a:gd name="T12" fmla="*/ 3466 w 18"/>
                  <a:gd name="T13" fmla="*/ 2448 h 14"/>
                  <a:gd name="T14" fmla="*/ 4393 w 18"/>
                  <a:gd name="T15" fmla="*/ 1273 h 14"/>
                  <a:gd name="T16" fmla="*/ 4393 w 18"/>
                  <a:gd name="T17" fmla="*/ 277 h 14"/>
                  <a:gd name="T18" fmla="*/ 2623 w 18"/>
                  <a:gd name="T19" fmla="*/ 1273 h 14"/>
                  <a:gd name="T20" fmla="*/ 271 w 18"/>
                  <a:gd name="T21" fmla="*/ 3416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4"/>
                  <a:gd name="T35" fmla="*/ 18 w 18"/>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4">
                    <a:moveTo>
                      <a:pt x="1" y="11"/>
                    </a:moveTo>
                    <a:cubicBezTo>
                      <a:pt x="2" y="11"/>
                      <a:pt x="2" y="12"/>
                      <a:pt x="2" y="11"/>
                    </a:cubicBezTo>
                    <a:cubicBezTo>
                      <a:pt x="2" y="12"/>
                      <a:pt x="0" y="13"/>
                      <a:pt x="0" y="14"/>
                    </a:cubicBezTo>
                    <a:cubicBezTo>
                      <a:pt x="1" y="14"/>
                      <a:pt x="2" y="14"/>
                      <a:pt x="3" y="14"/>
                    </a:cubicBezTo>
                    <a:cubicBezTo>
                      <a:pt x="4" y="14"/>
                      <a:pt x="5" y="12"/>
                      <a:pt x="7" y="12"/>
                    </a:cubicBezTo>
                    <a:cubicBezTo>
                      <a:pt x="9" y="12"/>
                      <a:pt x="10" y="12"/>
                      <a:pt x="11" y="10"/>
                    </a:cubicBezTo>
                    <a:cubicBezTo>
                      <a:pt x="12" y="9"/>
                      <a:pt x="12" y="9"/>
                      <a:pt x="12" y="8"/>
                    </a:cubicBezTo>
                    <a:cubicBezTo>
                      <a:pt x="18" y="6"/>
                      <a:pt x="13" y="4"/>
                      <a:pt x="15" y="4"/>
                    </a:cubicBezTo>
                    <a:cubicBezTo>
                      <a:pt x="16" y="1"/>
                      <a:pt x="16" y="1"/>
                      <a:pt x="15" y="1"/>
                    </a:cubicBezTo>
                    <a:cubicBezTo>
                      <a:pt x="13" y="0"/>
                      <a:pt x="13" y="3"/>
                      <a:pt x="9" y="4"/>
                    </a:cubicBezTo>
                    <a:cubicBezTo>
                      <a:pt x="5" y="4"/>
                      <a:pt x="2" y="8"/>
                      <a:pt x="1" y="1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3" name="Freeform 833">
                <a:extLst>
                  <a:ext uri="{FF2B5EF4-FFF2-40B4-BE49-F238E27FC236}">
                    <a16:creationId xmlns:a16="http://schemas.microsoft.com/office/drawing/2014/main" id="{6A56D051-B2D4-4A69-924A-E63195FF9B46}"/>
                  </a:ext>
                </a:extLst>
              </p:cNvPr>
              <p:cNvSpPr>
                <a:spLocks/>
              </p:cNvSpPr>
              <p:nvPr/>
            </p:nvSpPr>
            <p:spPr bwMode="auto">
              <a:xfrm>
                <a:off x="3621" y="2752"/>
                <a:ext cx="13" cy="9"/>
              </a:xfrm>
              <a:custGeom>
                <a:avLst/>
                <a:gdLst>
                  <a:gd name="T0" fmla="*/ 348 w 4"/>
                  <a:gd name="T1" fmla="*/ 243 h 3"/>
                  <a:gd name="T2" fmla="*/ 0 w 4"/>
                  <a:gd name="T3" fmla="*/ 486 h 3"/>
                  <a:gd name="T4" fmla="*/ 793 w 4"/>
                  <a:gd name="T5" fmla="*/ 729 h 3"/>
                  <a:gd name="T6" fmla="*/ 1099 w 4"/>
                  <a:gd name="T7" fmla="*/ 0 h 3"/>
                  <a:gd name="T8" fmla="*/ 348 w 4"/>
                  <a:gd name="T9" fmla="*/ 24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1"/>
                    </a:moveTo>
                    <a:cubicBezTo>
                      <a:pt x="0" y="2"/>
                      <a:pt x="0" y="2"/>
                      <a:pt x="0" y="2"/>
                    </a:cubicBezTo>
                    <a:cubicBezTo>
                      <a:pt x="1" y="2"/>
                      <a:pt x="2" y="3"/>
                      <a:pt x="2" y="3"/>
                    </a:cubicBezTo>
                    <a:cubicBezTo>
                      <a:pt x="3" y="2"/>
                      <a:pt x="4" y="1"/>
                      <a:pt x="3" y="0"/>
                    </a:cubicBezTo>
                    <a:cubicBezTo>
                      <a:pt x="3" y="1"/>
                      <a:pt x="2"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4" name="Freeform 834">
                <a:extLst>
                  <a:ext uri="{FF2B5EF4-FFF2-40B4-BE49-F238E27FC236}">
                    <a16:creationId xmlns:a16="http://schemas.microsoft.com/office/drawing/2014/main" id="{23460F31-2937-4F7F-9289-5CC6B6A236A0}"/>
                  </a:ext>
                </a:extLst>
              </p:cNvPr>
              <p:cNvSpPr>
                <a:spLocks/>
              </p:cNvSpPr>
              <p:nvPr/>
            </p:nvSpPr>
            <p:spPr bwMode="auto">
              <a:xfrm>
                <a:off x="3621" y="2752"/>
                <a:ext cx="13" cy="9"/>
              </a:xfrm>
              <a:custGeom>
                <a:avLst/>
                <a:gdLst>
                  <a:gd name="T0" fmla="*/ 348 w 4"/>
                  <a:gd name="T1" fmla="*/ 243 h 3"/>
                  <a:gd name="T2" fmla="*/ 0 w 4"/>
                  <a:gd name="T3" fmla="*/ 486 h 3"/>
                  <a:gd name="T4" fmla="*/ 793 w 4"/>
                  <a:gd name="T5" fmla="*/ 729 h 3"/>
                  <a:gd name="T6" fmla="*/ 1099 w 4"/>
                  <a:gd name="T7" fmla="*/ 0 h 3"/>
                  <a:gd name="T8" fmla="*/ 348 w 4"/>
                  <a:gd name="T9" fmla="*/ 24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1"/>
                    </a:moveTo>
                    <a:cubicBezTo>
                      <a:pt x="0" y="2"/>
                      <a:pt x="0" y="2"/>
                      <a:pt x="0" y="2"/>
                    </a:cubicBezTo>
                    <a:cubicBezTo>
                      <a:pt x="1" y="2"/>
                      <a:pt x="2" y="3"/>
                      <a:pt x="2" y="3"/>
                    </a:cubicBezTo>
                    <a:cubicBezTo>
                      <a:pt x="3" y="2"/>
                      <a:pt x="4" y="1"/>
                      <a:pt x="3" y="0"/>
                    </a:cubicBezTo>
                    <a:cubicBezTo>
                      <a:pt x="3" y="1"/>
                      <a:pt x="2"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5" name="Freeform 835">
                <a:extLst>
                  <a:ext uri="{FF2B5EF4-FFF2-40B4-BE49-F238E27FC236}">
                    <a16:creationId xmlns:a16="http://schemas.microsoft.com/office/drawing/2014/main" id="{930C11C2-D1BE-4BAC-9A76-BA4AD7849391}"/>
                  </a:ext>
                </a:extLst>
              </p:cNvPr>
              <p:cNvSpPr>
                <a:spLocks/>
              </p:cNvSpPr>
              <p:nvPr/>
            </p:nvSpPr>
            <p:spPr bwMode="auto">
              <a:xfrm>
                <a:off x="3634" y="2749"/>
                <a:ext cx="25" cy="9"/>
              </a:xfrm>
              <a:custGeom>
                <a:avLst/>
                <a:gdLst>
                  <a:gd name="T0" fmla="*/ 275 w 8"/>
                  <a:gd name="T1" fmla="*/ 0 h 3"/>
                  <a:gd name="T2" fmla="*/ 575 w 8"/>
                  <a:gd name="T3" fmla="*/ 243 h 3"/>
                  <a:gd name="T4" fmla="*/ 0 w 8"/>
                  <a:gd name="T5" fmla="*/ 729 h 3"/>
                  <a:gd name="T6" fmla="*/ 2109 w 8"/>
                  <a:gd name="T7" fmla="*/ 486 h 3"/>
                  <a:gd name="T8" fmla="*/ 1797 w 8"/>
                  <a:gd name="T9" fmla="*/ 243 h 3"/>
                  <a:gd name="T10" fmla="*/ 1250 w 8"/>
                  <a:gd name="T11" fmla="*/ 243 h 3"/>
                  <a:gd name="T12" fmla="*/ 275 w 8"/>
                  <a:gd name="T13" fmla="*/ 0 h 3"/>
                  <a:gd name="T14" fmla="*/ 0 60000 65536"/>
                  <a:gd name="T15" fmla="*/ 0 60000 65536"/>
                  <a:gd name="T16" fmla="*/ 0 60000 65536"/>
                  <a:gd name="T17" fmla="*/ 0 60000 65536"/>
                  <a:gd name="T18" fmla="*/ 0 60000 65536"/>
                  <a:gd name="T19" fmla="*/ 0 60000 65536"/>
                  <a:gd name="T20" fmla="*/ 0 60000 65536"/>
                  <a:gd name="T21" fmla="*/ 0 w 8"/>
                  <a:gd name="T22" fmla="*/ 0 h 3"/>
                  <a:gd name="T23" fmla="*/ 8 w 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
                    <a:moveTo>
                      <a:pt x="1" y="0"/>
                    </a:moveTo>
                    <a:cubicBezTo>
                      <a:pt x="1" y="1"/>
                      <a:pt x="0" y="2"/>
                      <a:pt x="2" y="1"/>
                    </a:cubicBezTo>
                    <a:cubicBezTo>
                      <a:pt x="1" y="2"/>
                      <a:pt x="0" y="2"/>
                      <a:pt x="0" y="3"/>
                    </a:cubicBezTo>
                    <a:cubicBezTo>
                      <a:pt x="2" y="3"/>
                      <a:pt x="5" y="3"/>
                      <a:pt x="7" y="2"/>
                    </a:cubicBezTo>
                    <a:cubicBezTo>
                      <a:pt x="8" y="2"/>
                      <a:pt x="7" y="1"/>
                      <a:pt x="6" y="1"/>
                    </a:cubicBezTo>
                    <a:cubicBezTo>
                      <a:pt x="5" y="1"/>
                      <a:pt x="5" y="1"/>
                      <a:pt x="4" y="1"/>
                    </a:cubicBezTo>
                    <a:cubicBezTo>
                      <a:pt x="3"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6" name="Freeform 836">
                <a:extLst>
                  <a:ext uri="{FF2B5EF4-FFF2-40B4-BE49-F238E27FC236}">
                    <a16:creationId xmlns:a16="http://schemas.microsoft.com/office/drawing/2014/main" id="{CDA7988B-C3EF-4BAF-9BB1-EA44E0A25D64}"/>
                  </a:ext>
                </a:extLst>
              </p:cNvPr>
              <p:cNvSpPr>
                <a:spLocks/>
              </p:cNvSpPr>
              <p:nvPr/>
            </p:nvSpPr>
            <p:spPr bwMode="auto">
              <a:xfrm>
                <a:off x="3634" y="2749"/>
                <a:ext cx="25" cy="9"/>
              </a:xfrm>
              <a:custGeom>
                <a:avLst/>
                <a:gdLst>
                  <a:gd name="T0" fmla="*/ 275 w 8"/>
                  <a:gd name="T1" fmla="*/ 0 h 3"/>
                  <a:gd name="T2" fmla="*/ 575 w 8"/>
                  <a:gd name="T3" fmla="*/ 243 h 3"/>
                  <a:gd name="T4" fmla="*/ 0 w 8"/>
                  <a:gd name="T5" fmla="*/ 729 h 3"/>
                  <a:gd name="T6" fmla="*/ 2109 w 8"/>
                  <a:gd name="T7" fmla="*/ 486 h 3"/>
                  <a:gd name="T8" fmla="*/ 1797 w 8"/>
                  <a:gd name="T9" fmla="*/ 243 h 3"/>
                  <a:gd name="T10" fmla="*/ 1250 w 8"/>
                  <a:gd name="T11" fmla="*/ 243 h 3"/>
                  <a:gd name="T12" fmla="*/ 275 w 8"/>
                  <a:gd name="T13" fmla="*/ 0 h 3"/>
                  <a:gd name="T14" fmla="*/ 0 60000 65536"/>
                  <a:gd name="T15" fmla="*/ 0 60000 65536"/>
                  <a:gd name="T16" fmla="*/ 0 60000 65536"/>
                  <a:gd name="T17" fmla="*/ 0 60000 65536"/>
                  <a:gd name="T18" fmla="*/ 0 60000 65536"/>
                  <a:gd name="T19" fmla="*/ 0 60000 65536"/>
                  <a:gd name="T20" fmla="*/ 0 60000 65536"/>
                  <a:gd name="T21" fmla="*/ 0 w 8"/>
                  <a:gd name="T22" fmla="*/ 0 h 3"/>
                  <a:gd name="T23" fmla="*/ 8 w 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
                    <a:moveTo>
                      <a:pt x="1" y="0"/>
                    </a:moveTo>
                    <a:cubicBezTo>
                      <a:pt x="1" y="1"/>
                      <a:pt x="0" y="2"/>
                      <a:pt x="2" y="1"/>
                    </a:cubicBezTo>
                    <a:cubicBezTo>
                      <a:pt x="1" y="2"/>
                      <a:pt x="0" y="2"/>
                      <a:pt x="0" y="3"/>
                    </a:cubicBezTo>
                    <a:cubicBezTo>
                      <a:pt x="2" y="3"/>
                      <a:pt x="5" y="3"/>
                      <a:pt x="7" y="2"/>
                    </a:cubicBezTo>
                    <a:cubicBezTo>
                      <a:pt x="8" y="2"/>
                      <a:pt x="7" y="1"/>
                      <a:pt x="6" y="1"/>
                    </a:cubicBezTo>
                    <a:cubicBezTo>
                      <a:pt x="5" y="1"/>
                      <a:pt x="5" y="1"/>
                      <a:pt x="4" y="1"/>
                    </a:cubicBezTo>
                    <a:cubicBezTo>
                      <a:pt x="3"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7" name="Freeform 837">
                <a:extLst>
                  <a:ext uri="{FF2B5EF4-FFF2-40B4-BE49-F238E27FC236}">
                    <a16:creationId xmlns:a16="http://schemas.microsoft.com/office/drawing/2014/main" id="{CF3179A2-D890-4387-AD16-4B7C8C63862D}"/>
                  </a:ext>
                </a:extLst>
              </p:cNvPr>
              <p:cNvSpPr>
                <a:spLocks/>
              </p:cNvSpPr>
              <p:nvPr/>
            </p:nvSpPr>
            <p:spPr bwMode="auto">
              <a:xfrm>
                <a:off x="3640" y="2568"/>
                <a:ext cx="31" cy="12"/>
              </a:xfrm>
              <a:custGeom>
                <a:avLst/>
                <a:gdLst>
                  <a:gd name="T0" fmla="*/ 567 w 10"/>
                  <a:gd name="T1" fmla="*/ 0 h 4"/>
                  <a:gd name="T2" fmla="*/ 1107 w 10"/>
                  <a:gd name="T3" fmla="*/ 729 h 4"/>
                  <a:gd name="T4" fmla="*/ 1491 w 10"/>
                  <a:gd name="T5" fmla="*/ 486 h 4"/>
                  <a:gd name="T6" fmla="*/ 2027 w 10"/>
                  <a:gd name="T7" fmla="*/ 486 h 4"/>
                  <a:gd name="T8" fmla="*/ 2864 w 10"/>
                  <a:gd name="T9" fmla="*/ 243 h 4"/>
                  <a:gd name="T10" fmla="*/ 2297 w 10"/>
                  <a:gd name="T11" fmla="*/ 0 h 4"/>
                  <a:gd name="T12" fmla="*/ 567 w 10"/>
                  <a:gd name="T13" fmla="*/ 0 h 4"/>
                  <a:gd name="T14" fmla="*/ 0 60000 65536"/>
                  <a:gd name="T15" fmla="*/ 0 60000 65536"/>
                  <a:gd name="T16" fmla="*/ 0 60000 65536"/>
                  <a:gd name="T17" fmla="*/ 0 60000 65536"/>
                  <a:gd name="T18" fmla="*/ 0 60000 65536"/>
                  <a:gd name="T19" fmla="*/ 0 60000 65536"/>
                  <a:gd name="T20" fmla="*/ 0 60000 65536"/>
                  <a:gd name="T21" fmla="*/ 0 w 10"/>
                  <a:gd name="T22" fmla="*/ 0 h 4"/>
                  <a:gd name="T23" fmla="*/ 10 w 1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4">
                    <a:moveTo>
                      <a:pt x="2" y="0"/>
                    </a:moveTo>
                    <a:cubicBezTo>
                      <a:pt x="0" y="2"/>
                      <a:pt x="1" y="4"/>
                      <a:pt x="4" y="3"/>
                    </a:cubicBezTo>
                    <a:cubicBezTo>
                      <a:pt x="4" y="3"/>
                      <a:pt x="5" y="2"/>
                      <a:pt x="5" y="2"/>
                    </a:cubicBezTo>
                    <a:cubicBezTo>
                      <a:pt x="6" y="2"/>
                      <a:pt x="6" y="2"/>
                      <a:pt x="7" y="2"/>
                    </a:cubicBezTo>
                    <a:cubicBezTo>
                      <a:pt x="8" y="2"/>
                      <a:pt x="9" y="2"/>
                      <a:pt x="10" y="1"/>
                    </a:cubicBezTo>
                    <a:cubicBezTo>
                      <a:pt x="9" y="1"/>
                      <a:pt x="9" y="1"/>
                      <a:pt x="8" y="0"/>
                    </a:cubicBezTo>
                    <a:cubicBezTo>
                      <a:pt x="7" y="2"/>
                      <a:pt x="3" y="0"/>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8" name="Freeform 838">
                <a:extLst>
                  <a:ext uri="{FF2B5EF4-FFF2-40B4-BE49-F238E27FC236}">
                    <a16:creationId xmlns:a16="http://schemas.microsoft.com/office/drawing/2014/main" id="{371E041F-53F3-4D1B-9BA0-E773D37D1809}"/>
                  </a:ext>
                </a:extLst>
              </p:cNvPr>
              <p:cNvSpPr>
                <a:spLocks/>
              </p:cNvSpPr>
              <p:nvPr/>
            </p:nvSpPr>
            <p:spPr bwMode="auto">
              <a:xfrm>
                <a:off x="3640" y="2568"/>
                <a:ext cx="31" cy="12"/>
              </a:xfrm>
              <a:custGeom>
                <a:avLst/>
                <a:gdLst>
                  <a:gd name="T0" fmla="*/ 567 w 10"/>
                  <a:gd name="T1" fmla="*/ 0 h 4"/>
                  <a:gd name="T2" fmla="*/ 1107 w 10"/>
                  <a:gd name="T3" fmla="*/ 729 h 4"/>
                  <a:gd name="T4" fmla="*/ 1491 w 10"/>
                  <a:gd name="T5" fmla="*/ 486 h 4"/>
                  <a:gd name="T6" fmla="*/ 2027 w 10"/>
                  <a:gd name="T7" fmla="*/ 486 h 4"/>
                  <a:gd name="T8" fmla="*/ 2864 w 10"/>
                  <a:gd name="T9" fmla="*/ 243 h 4"/>
                  <a:gd name="T10" fmla="*/ 2297 w 10"/>
                  <a:gd name="T11" fmla="*/ 0 h 4"/>
                  <a:gd name="T12" fmla="*/ 567 w 10"/>
                  <a:gd name="T13" fmla="*/ 0 h 4"/>
                  <a:gd name="T14" fmla="*/ 0 60000 65536"/>
                  <a:gd name="T15" fmla="*/ 0 60000 65536"/>
                  <a:gd name="T16" fmla="*/ 0 60000 65536"/>
                  <a:gd name="T17" fmla="*/ 0 60000 65536"/>
                  <a:gd name="T18" fmla="*/ 0 60000 65536"/>
                  <a:gd name="T19" fmla="*/ 0 60000 65536"/>
                  <a:gd name="T20" fmla="*/ 0 60000 65536"/>
                  <a:gd name="T21" fmla="*/ 0 w 10"/>
                  <a:gd name="T22" fmla="*/ 0 h 4"/>
                  <a:gd name="T23" fmla="*/ 10 w 1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4">
                    <a:moveTo>
                      <a:pt x="2" y="0"/>
                    </a:moveTo>
                    <a:cubicBezTo>
                      <a:pt x="0" y="2"/>
                      <a:pt x="1" y="4"/>
                      <a:pt x="4" y="3"/>
                    </a:cubicBezTo>
                    <a:cubicBezTo>
                      <a:pt x="4" y="3"/>
                      <a:pt x="5" y="2"/>
                      <a:pt x="5" y="2"/>
                    </a:cubicBezTo>
                    <a:cubicBezTo>
                      <a:pt x="6" y="2"/>
                      <a:pt x="6" y="2"/>
                      <a:pt x="7" y="2"/>
                    </a:cubicBezTo>
                    <a:cubicBezTo>
                      <a:pt x="8" y="2"/>
                      <a:pt x="9" y="2"/>
                      <a:pt x="10" y="1"/>
                    </a:cubicBezTo>
                    <a:cubicBezTo>
                      <a:pt x="9" y="1"/>
                      <a:pt x="9" y="1"/>
                      <a:pt x="8" y="0"/>
                    </a:cubicBezTo>
                    <a:cubicBezTo>
                      <a:pt x="7" y="2"/>
                      <a:pt x="3" y="0"/>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9" name="Freeform 839">
                <a:extLst>
                  <a:ext uri="{FF2B5EF4-FFF2-40B4-BE49-F238E27FC236}">
                    <a16:creationId xmlns:a16="http://schemas.microsoft.com/office/drawing/2014/main" id="{42D50A28-152A-4236-BC64-0BB6EEC30D8D}"/>
                  </a:ext>
                </a:extLst>
              </p:cNvPr>
              <p:cNvSpPr>
                <a:spLocks/>
              </p:cNvSpPr>
              <p:nvPr/>
            </p:nvSpPr>
            <p:spPr bwMode="auto">
              <a:xfrm>
                <a:off x="3671" y="2414"/>
                <a:ext cx="10" cy="13"/>
              </a:xfrm>
              <a:custGeom>
                <a:avLst/>
                <a:gdLst>
                  <a:gd name="T0" fmla="*/ 857 w 3"/>
                  <a:gd name="T1" fmla="*/ 1446 h 4"/>
                  <a:gd name="T2" fmla="*/ 0 w 3"/>
                  <a:gd name="T3" fmla="*/ 348 h 4"/>
                  <a:gd name="T4" fmla="*/ 857 w 3"/>
                  <a:gd name="T5" fmla="*/ 144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2" y="4"/>
                    </a:moveTo>
                    <a:cubicBezTo>
                      <a:pt x="3" y="3"/>
                      <a:pt x="1" y="0"/>
                      <a:pt x="0" y="1"/>
                    </a:cubicBezTo>
                    <a:cubicBezTo>
                      <a:pt x="1" y="2"/>
                      <a:pt x="1" y="3"/>
                      <a:pt x="2"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0" name="Freeform 840">
                <a:extLst>
                  <a:ext uri="{FF2B5EF4-FFF2-40B4-BE49-F238E27FC236}">
                    <a16:creationId xmlns:a16="http://schemas.microsoft.com/office/drawing/2014/main" id="{2DC8293E-EC5E-4F14-84A7-789A8D0DDEE8}"/>
                  </a:ext>
                </a:extLst>
              </p:cNvPr>
              <p:cNvSpPr>
                <a:spLocks/>
              </p:cNvSpPr>
              <p:nvPr/>
            </p:nvSpPr>
            <p:spPr bwMode="auto">
              <a:xfrm>
                <a:off x="3671" y="2414"/>
                <a:ext cx="10" cy="13"/>
              </a:xfrm>
              <a:custGeom>
                <a:avLst/>
                <a:gdLst>
                  <a:gd name="T0" fmla="*/ 857 w 3"/>
                  <a:gd name="T1" fmla="*/ 1446 h 4"/>
                  <a:gd name="T2" fmla="*/ 0 w 3"/>
                  <a:gd name="T3" fmla="*/ 348 h 4"/>
                  <a:gd name="T4" fmla="*/ 857 w 3"/>
                  <a:gd name="T5" fmla="*/ 144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2" y="4"/>
                    </a:moveTo>
                    <a:cubicBezTo>
                      <a:pt x="3" y="3"/>
                      <a:pt x="1" y="0"/>
                      <a:pt x="0" y="1"/>
                    </a:cubicBezTo>
                    <a:cubicBezTo>
                      <a:pt x="1" y="2"/>
                      <a:pt x="1" y="3"/>
                      <a:pt x="2"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1" name="Freeform 841">
                <a:extLst>
                  <a:ext uri="{FF2B5EF4-FFF2-40B4-BE49-F238E27FC236}">
                    <a16:creationId xmlns:a16="http://schemas.microsoft.com/office/drawing/2014/main" id="{4B840246-E119-4CA1-8409-3A9064A5DDFD}"/>
                  </a:ext>
                </a:extLst>
              </p:cNvPr>
              <p:cNvSpPr>
                <a:spLocks/>
              </p:cNvSpPr>
              <p:nvPr/>
            </p:nvSpPr>
            <p:spPr bwMode="auto">
              <a:xfrm>
                <a:off x="3668" y="2571"/>
                <a:ext cx="32" cy="6"/>
              </a:xfrm>
              <a:custGeom>
                <a:avLst/>
                <a:gdLst>
                  <a:gd name="T0" fmla="*/ 624 w 10"/>
                  <a:gd name="T1" fmla="*/ 0 h 2"/>
                  <a:gd name="T2" fmla="*/ 1373 w 10"/>
                  <a:gd name="T3" fmla="*/ 243 h 2"/>
                  <a:gd name="T4" fmla="*/ 3338 w 10"/>
                  <a:gd name="T5" fmla="*/ 0 h 2"/>
                  <a:gd name="T6" fmla="*/ 624 w 10"/>
                  <a:gd name="T7" fmla="*/ 0 h 2"/>
                  <a:gd name="T8" fmla="*/ 0 60000 65536"/>
                  <a:gd name="T9" fmla="*/ 0 60000 65536"/>
                  <a:gd name="T10" fmla="*/ 0 60000 65536"/>
                  <a:gd name="T11" fmla="*/ 0 60000 65536"/>
                  <a:gd name="T12" fmla="*/ 0 w 10"/>
                  <a:gd name="T13" fmla="*/ 0 h 2"/>
                  <a:gd name="T14" fmla="*/ 10 w 10"/>
                  <a:gd name="T15" fmla="*/ 2 h 2"/>
                </a:gdLst>
                <a:ahLst/>
                <a:cxnLst>
                  <a:cxn ang="T8">
                    <a:pos x="T0" y="T1"/>
                  </a:cxn>
                  <a:cxn ang="T9">
                    <a:pos x="T2" y="T3"/>
                  </a:cxn>
                  <a:cxn ang="T10">
                    <a:pos x="T4" y="T5"/>
                  </a:cxn>
                  <a:cxn ang="T11">
                    <a:pos x="T6" y="T7"/>
                  </a:cxn>
                </a:cxnLst>
                <a:rect l="T12" t="T13" r="T14" b="T15"/>
                <a:pathLst>
                  <a:path w="10" h="2">
                    <a:moveTo>
                      <a:pt x="2" y="0"/>
                    </a:moveTo>
                    <a:cubicBezTo>
                      <a:pt x="0" y="1"/>
                      <a:pt x="4" y="1"/>
                      <a:pt x="4" y="1"/>
                    </a:cubicBezTo>
                    <a:cubicBezTo>
                      <a:pt x="6" y="1"/>
                      <a:pt x="8" y="2"/>
                      <a:pt x="10" y="0"/>
                    </a:cubicBezTo>
                    <a:cubicBezTo>
                      <a:pt x="7" y="0"/>
                      <a:pt x="4"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2" name="Freeform 842">
                <a:extLst>
                  <a:ext uri="{FF2B5EF4-FFF2-40B4-BE49-F238E27FC236}">
                    <a16:creationId xmlns:a16="http://schemas.microsoft.com/office/drawing/2014/main" id="{8BF88650-FD32-4BFF-A0EB-A93D85D4F564}"/>
                  </a:ext>
                </a:extLst>
              </p:cNvPr>
              <p:cNvSpPr>
                <a:spLocks/>
              </p:cNvSpPr>
              <p:nvPr/>
            </p:nvSpPr>
            <p:spPr bwMode="auto">
              <a:xfrm>
                <a:off x="3668" y="2571"/>
                <a:ext cx="32" cy="6"/>
              </a:xfrm>
              <a:custGeom>
                <a:avLst/>
                <a:gdLst>
                  <a:gd name="T0" fmla="*/ 624 w 10"/>
                  <a:gd name="T1" fmla="*/ 0 h 2"/>
                  <a:gd name="T2" fmla="*/ 1373 w 10"/>
                  <a:gd name="T3" fmla="*/ 243 h 2"/>
                  <a:gd name="T4" fmla="*/ 3338 w 10"/>
                  <a:gd name="T5" fmla="*/ 0 h 2"/>
                  <a:gd name="T6" fmla="*/ 624 w 10"/>
                  <a:gd name="T7" fmla="*/ 0 h 2"/>
                  <a:gd name="T8" fmla="*/ 0 60000 65536"/>
                  <a:gd name="T9" fmla="*/ 0 60000 65536"/>
                  <a:gd name="T10" fmla="*/ 0 60000 65536"/>
                  <a:gd name="T11" fmla="*/ 0 60000 65536"/>
                  <a:gd name="T12" fmla="*/ 0 w 10"/>
                  <a:gd name="T13" fmla="*/ 0 h 2"/>
                  <a:gd name="T14" fmla="*/ 10 w 10"/>
                  <a:gd name="T15" fmla="*/ 2 h 2"/>
                </a:gdLst>
                <a:ahLst/>
                <a:cxnLst>
                  <a:cxn ang="T8">
                    <a:pos x="T0" y="T1"/>
                  </a:cxn>
                  <a:cxn ang="T9">
                    <a:pos x="T2" y="T3"/>
                  </a:cxn>
                  <a:cxn ang="T10">
                    <a:pos x="T4" y="T5"/>
                  </a:cxn>
                  <a:cxn ang="T11">
                    <a:pos x="T6" y="T7"/>
                  </a:cxn>
                </a:cxnLst>
                <a:rect l="T12" t="T13" r="T14" b="T15"/>
                <a:pathLst>
                  <a:path w="10" h="2">
                    <a:moveTo>
                      <a:pt x="2" y="0"/>
                    </a:moveTo>
                    <a:cubicBezTo>
                      <a:pt x="0" y="1"/>
                      <a:pt x="4" y="1"/>
                      <a:pt x="4" y="1"/>
                    </a:cubicBezTo>
                    <a:cubicBezTo>
                      <a:pt x="6" y="1"/>
                      <a:pt x="8" y="2"/>
                      <a:pt x="10" y="0"/>
                    </a:cubicBezTo>
                    <a:cubicBezTo>
                      <a:pt x="7" y="0"/>
                      <a:pt x="4"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3" name="Freeform 843">
                <a:extLst>
                  <a:ext uri="{FF2B5EF4-FFF2-40B4-BE49-F238E27FC236}">
                    <a16:creationId xmlns:a16="http://schemas.microsoft.com/office/drawing/2014/main" id="{D7595022-A376-40A5-90EE-F350767FBCBB}"/>
                  </a:ext>
                </a:extLst>
              </p:cNvPr>
              <p:cNvSpPr>
                <a:spLocks/>
              </p:cNvSpPr>
              <p:nvPr/>
            </p:nvSpPr>
            <p:spPr bwMode="auto">
              <a:xfrm>
                <a:off x="3675" y="2733"/>
                <a:ext cx="28" cy="13"/>
              </a:xfrm>
              <a:custGeom>
                <a:avLst/>
                <a:gdLst>
                  <a:gd name="T0" fmla="*/ 0 w 9"/>
                  <a:gd name="T1" fmla="*/ 1446 h 4"/>
                  <a:gd name="T2" fmla="*/ 1780 w 9"/>
                  <a:gd name="T3" fmla="*/ 1446 h 4"/>
                  <a:gd name="T4" fmla="*/ 2623 w 9"/>
                  <a:gd name="T5" fmla="*/ 793 h 4"/>
                  <a:gd name="T6" fmla="*/ 1114 w 9"/>
                  <a:gd name="T7" fmla="*/ 348 h 4"/>
                  <a:gd name="T8" fmla="*/ 572 w 9"/>
                  <a:gd name="T9" fmla="*/ 348 h 4"/>
                  <a:gd name="T10" fmla="*/ 0 w 9"/>
                  <a:gd name="T11" fmla="*/ 1446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4"/>
                    </a:moveTo>
                    <a:cubicBezTo>
                      <a:pt x="2" y="3"/>
                      <a:pt x="4" y="3"/>
                      <a:pt x="6" y="4"/>
                    </a:cubicBezTo>
                    <a:cubicBezTo>
                      <a:pt x="7" y="4"/>
                      <a:pt x="8" y="2"/>
                      <a:pt x="9" y="2"/>
                    </a:cubicBezTo>
                    <a:cubicBezTo>
                      <a:pt x="8" y="0"/>
                      <a:pt x="7" y="1"/>
                      <a:pt x="4" y="1"/>
                    </a:cubicBezTo>
                    <a:cubicBezTo>
                      <a:pt x="3" y="2"/>
                      <a:pt x="3" y="1"/>
                      <a:pt x="2" y="1"/>
                    </a:cubicBezTo>
                    <a:cubicBezTo>
                      <a:pt x="1" y="2"/>
                      <a:pt x="0" y="3"/>
                      <a:pt x="0"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4" name="Freeform 844">
                <a:extLst>
                  <a:ext uri="{FF2B5EF4-FFF2-40B4-BE49-F238E27FC236}">
                    <a16:creationId xmlns:a16="http://schemas.microsoft.com/office/drawing/2014/main" id="{B9499092-1E39-4804-8CE6-AD1C7C3930F6}"/>
                  </a:ext>
                </a:extLst>
              </p:cNvPr>
              <p:cNvSpPr>
                <a:spLocks/>
              </p:cNvSpPr>
              <p:nvPr/>
            </p:nvSpPr>
            <p:spPr bwMode="auto">
              <a:xfrm>
                <a:off x="3675" y="2733"/>
                <a:ext cx="28" cy="13"/>
              </a:xfrm>
              <a:custGeom>
                <a:avLst/>
                <a:gdLst>
                  <a:gd name="T0" fmla="*/ 0 w 9"/>
                  <a:gd name="T1" fmla="*/ 1446 h 4"/>
                  <a:gd name="T2" fmla="*/ 1780 w 9"/>
                  <a:gd name="T3" fmla="*/ 1446 h 4"/>
                  <a:gd name="T4" fmla="*/ 2623 w 9"/>
                  <a:gd name="T5" fmla="*/ 793 h 4"/>
                  <a:gd name="T6" fmla="*/ 1114 w 9"/>
                  <a:gd name="T7" fmla="*/ 348 h 4"/>
                  <a:gd name="T8" fmla="*/ 572 w 9"/>
                  <a:gd name="T9" fmla="*/ 348 h 4"/>
                  <a:gd name="T10" fmla="*/ 0 w 9"/>
                  <a:gd name="T11" fmla="*/ 1446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4"/>
                    </a:moveTo>
                    <a:cubicBezTo>
                      <a:pt x="2" y="3"/>
                      <a:pt x="4" y="3"/>
                      <a:pt x="6" y="4"/>
                    </a:cubicBezTo>
                    <a:cubicBezTo>
                      <a:pt x="7" y="4"/>
                      <a:pt x="8" y="2"/>
                      <a:pt x="9" y="2"/>
                    </a:cubicBezTo>
                    <a:cubicBezTo>
                      <a:pt x="8" y="0"/>
                      <a:pt x="7" y="1"/>
                      <a:pt x="4" y="1"/>
                    </a:cubicBezTo>
                    <a:cubicBezTo>
                      <a:pt x="3" y="2"/>
                      <a:pt x="3" y="1"/>
                      <a:pt x="2" y="1"/>
                    </a:cubicBezTo>
                    <a:cubicBezTo>
                      <a:pt x="1" y="2"/>
                      <a:pt x="0" y="3"/>
                      <a:pt x="0"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5" name="Freeform 845">
                <a:extLst>
                  <a:ext uri="{FF2B5EF4-FFF2-40B4-BE49-F238E27FC236}">
                    <a16:creationId xmlns:a16="http://schemas.microsoft.com/office/drawing/2014/main" id="{30FFDC76-39F6-4D85-8EAB-226898272FAF}"/>
                  </a:ext>
                </a:extLst>
              </p:cNvPr>
              <p:cNvSpPr>
                <a:spLocks/>
              </p:cNvSpPr>
              <p:nvPr/>
            </p:nvSpPr>
            <p:spPr bwMode="auto">
              <a:xfrm>
                <a:off x="3684" y="2577"/>
                <a:ext cx="9" cy="12"/>
              </a:xfrm>
              <a:custGeom>
                <a:avLst/>
                <a:gdLst>
                  <a:gd name="T0" fmla="*/ 243 w 3"/>
                  <a:gd name="T1" fmla="*/ 0 h 4"/>
                  <a:gd name="T2" fmla="*/ 486 w 3"/>
                  <a:gd name="T3" fmla="*/ 972 h 4"/>
                  <a:gd name="T4" fmla="*/ 243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0"/>
                    </a:moveTo>
                    <a:cubicBezTo>
                      <a:pt x="0" y="0"/>
                      <a:pt x="1" y="4"/>
                      <a:pt x="2" y="4"/>
                    </a:cubicBezTo>
                    <a:cubicBezTo>
                      <a:pt x="3" y="4"/>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6" name="Freeform 846">
                <a:extLst>
                  <a:ext uri="{FF2B5EF4-FFF2-40B4-BE49-F238E27FC236}">
                    <a16:creationId xmlns:a16="http://schemas.microsoft.com/office/drawing/2014/main" id="{DAB8BC40-7C78-4632-9924-4CEC5FDBB673}"/>
                  </a:ext>
                </a:extLst>
              </p:cNvPr>
              <p:cNvSpPr>
                <a:spLocks/>
              </p:cNvSpPr>
              <p:nvPr/>
            </p:nvSpPr>
            <p:spPr bwMode="auto">
              <a:xfrm>
                <a:off x="3684" y="2577"/>
                <a:ext cx="9" cy="12"/>
              </a:xfrm>
              <a:custGeom>
                <a:avLst/>
                <a:gdLst>
                  <a:gd name="T0" fmla="*/ 243 w 3"/>
                  <a:gd name="T1" fmla="*/ 0 h 4"/>
                  <a:gd name="T2" fmla="*/ 486 w 3"/>
                  <a:gd name="T3" fmla="*/ 972 h 4"/>
                  <a:gd name="T4" fmla="*/ 243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0"/>
                    </a:moveTo>
                    <a:cubicBezTo>
                      <a:pt x="0" y="0"/>
                      <a:pt x="1" y="4"/>
                      <a:pt x="2" y="4"/>
                    </a:cubicBezTo>
                    <a:cubicBezTo>
                      <a:pt x="3" y="4"/>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7" name="Freeform 847">
                <a:extLst>
                  <a:ext uri="{FF2B5EF4-FFF2-40B4-BE49-F238E27FC236}">
                    <a16:creationId xmlns:a16="http://schemas.microsoft.com/office/drawing/2014/main" id="{9A90FFEF-FB6C-49C8-A15F-B0653947E341}"/>
                  </a:ext>
                </a:extLst>
              </p:cNvPr>
              <p:cNvSpPr>
                <a:spLocks/>
              </p:cNvSpPr>
              <p:nvPr/>
            </p:nvSpPr>
            <p:spPr bwMode="auto">
              <a:xfrm>
                <a:off x="3687" y="2605"/>
                <a:ext cx="38" cy="25"/>
              </a:xfrm>
              <a:custGeom>
                <a:avLst/>
                <a:gdLst>
                  <a:gd name="T0" fmla="*/ 1906 w 12"/>
                  <a:gd name="T1" fmla="*/ 2384 h 8"/>
                  <a:gd name="T2" fmla="*/ 3531 w 12"/>
                  <a:gd name="T3" fmla="*/ 1797 h 8"/>
                  <a:gd name="T4" fmla="*/ 3208 w 12"/>
                  <a:gd name="T5" fmla="*/ 859 h 8"/>
                  <a:gd name="T6" fmla="*/ 2508 w 12"/>
                  <a:gd name="T7" fmla="*/ 275 h 8"/>
                  <a:gd name="T8" fmla="*/ 1013 w 12"/>
                  <a:gd name="T9" fmla="*/ 275 h 8"/>
                  <a:gd name="T10" fmla="*/ 320 w 12"/>
                  <a:gd name="T11" fmla="*/ 1250 h 8"/>
                  <a:gd name="T12" fmla="*/ 1906 w 12"/>
                  <a:gd name="T13" fmla="*/ 2384 h 8"/>
                  <a:gd name="T14" fmla="*/ 0 60000 65536"/>
                  <a:gd name="T15" fmla="*/ 0 60000 65536"/>
                  <a:gd name="T16" fmla="*/ 0 60000 65536"/>
                  <a:gd name="T17" fmla="*/ 0 60000 65536"/>
                  <a:gd name="T18" fmla="*/ 0 60000 65536"/>
                  <a:gd name="T19" fmla="*/ 0 60000 65536"/>
                  <a:gd name="T20" fmla="*/ 0 60000 65536"/>
                  <a:gd name="T21" fmla="*/ 0 w 12"/>
                  <a:gd name="T22" fmla="*/ 0 h 8"/>
                  <a:gd name="T23" fmla="*/ 12 w 1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8">
                    <a:moveTo>
                      <a:pt x="6" y="8"/>
                    </a:moveTo>
                    <a:cubicBezTo>
                      <a:pt x="8" y="7"/>
                      <a:pt x="10" y="7"/>
                      <a:pt x="11" y="6"/>
                    </a:cubicBezTo>
                    <a:cubicBezTo>
                      <a:pt x="12" y="4"/>
                      <a:pt x="12" y="3"/>
                      <a:pt x="10" y="3"/>
                    </a:cubicBezTo>
                    <a:cubicBezTo>
                      <a:pt x="11" y="2"/>
                      <a:pt x="9" y="1"/>
                      <a:pt x="8" y="1"/>
                    </a:cubicBezTo>
                    <a:cubicBezTo>
                      <a:pt x="6" y="0"/>
                      <a:pt x="4" y="1"/>
                      <a:pt x="3" y="1"/>
                    </a:cubicBezTo>
                    <a:cubicBezTo>
                      <a:pt x="1" y="1"/>
                      <a:pt x="0" y="2"/>
                      <a:pt x="1" y="4"/>
                    </a:cubicBezTo>
                    <a:cubicBezTo>
                      <a:pt x="2" y="6"/>
                      <a:pt x="4" y="7"/>
                      <a:pt x="6"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8" name="Freeform 848">
                <a:extLst>
                  <a:ext uri="{FF2B5EF4-FFF2-40B4-BE49-F238E27FC236}">
                    <a16:creationId xmlns:a16="http://schemas.microsoft.com/office/drawing/2014/main" id="{36DAEE9A-7D17-4E51-BBAD-930BECD1111D}"/>
                  </a:ext>
                </a:extLst>
              </p:cNvPr>
              <p:cNvSpPr>
                <a:spLocks/>
              </p:cNvSpPr>
              <p:nvPr/>
            </p:nvSpPr>
            <p:spPr bwMode="auto">
              <a:xfrm>
                <a:off x="3687" y="2605"/>
                <a:ext cx="38" cy="25"/>
              </a:xfrm>
              <a:custGeom>
                <a:avLst/>
                <a:gdLst>
                  <a:gd name="T0" fmla="*/ 1906 w 12"/>
                  <a:gd name="T1" fmla="*/ 2384 h 8"/>
                  <a:gd name="T2" fmla="*/ 3531 w 12"/>
                  <a:gd name="T3" fmla="*/ 1797 h 8"/>
                  <a:gd name="T4" fmla="*/ 3208 w 12"/>
                  <a:gd name="T5" fmla="*/ 859 h 8"/>
                  <a:gd name="T6" fmla="*/ 2508 w 12"/>
                  <a:gd name="T7" fmla="*/ 275 h 8"/>
                  <a:gd name="T8" fmla="*/ 1013 w 12"/>
                  <a:gd name="T9" fmla="*/ 275 h 8"/>
                  <a:gd name="T10" fmla="*/ 320 w 12"/>
                  <a:gd name="T11" fmla="*/ 1250 h 8"/>
                  <a:gd name="T12" fmla="*/ 1906 w 12"/>
                  <a:gd name="T13" fmla="*/ 2384 h 8"/>
                  <a:gd name="T14" fmla="*/ 0 60000 65536"/>
                  <a:gd name="T15" fmla="*/ 0 60000 65536"/>
                  <a:gd name="T16" fmla="*/ 0 60000 65536"/>
                  <a:gd name="T17" fmla="*/ 0 60000 65536"/>
                  <a:gd name="T18" fmla="*/ 0 60000 65536"/>
                  <a:gd name="T19" fmla="*/ 0 60000 65536"/>
                  <a:gd name="T20" fmla="*/ 0 60000 65536"/>
                  <a:gd name="T21" fmla="*/ 0 w 12"/>
                  <a:gd name="T22" fmla="*/ 0 h 8"/>
                  <a:gd name="T23" fmla="*/ 12 w 1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8">
                    <a:moveTo>
                      <a:pt x="6" y="8"/>
                    </a:moveTo>
                    <a:cubicBezTo>
                      <a:pt x="8" y="7"/>
                      <a:pt x="10" y="7"/>
                      <a:pt x="11" y="6"/>
                    </a:cubicBezTo>
                    <a:cubicBezTo>
                      <a:pt x="12" y="4"/>
                      <a:pt x="12" y="3"/>
                      <a:pt x="10" y="3"/>
                    </a:cubicBezTo>
                    <a:cubicBezTo>
                      <a:pt x="11" y="2"/>
                      <a:pt x="9" y="1"/>
                      <a:pt x="8" y="1"/>
                    </a:cubicBezTo>
                    <a:cubicBezTo>
                      <a:pt x="6" y="0"/>
                      <a:pt x="4" y="1"/>
                      <a:pt x="3" y="1"/>
                    </a:cubicBezTo>
                    <a:cubicBezTo>
                      <a:pt x="1" y="1"/>
                      <a:pt x="0" y="2"/>
                      <a:pt x="1" y="4"/>
                    </a:cubicBezTo>
                    <a:cubicBezTo>
                      <a:pt x="2" y="6"/>
                      <a:pt x="4" y="7"/>
                      <a:pt x="6"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9" name="Freeform 849">
                <a:extLst>
                  <a:ext uri="{FF2B5EF4-FFF2-40B4-BE49-F238E27FC236}">
                    <a16:creationId xmlns:a16="http://schemas.microsoft.com/office/drawing/2014/main" id="{C5DF3F73-E983-42BC-A6AC-6EDFE6603CF9}"/>
                  </a:ext>
                </a:extLst>
              </p:cNvPr>
              <p:cNvSpPr>
                <a:spLocks/>
              </p:cNvSpPr>
              <p:nvPr/>
            </p:nvSpPr>
            <p:spPr bwMode="auto">
              <a:xfrm>
                <a:off x="3706" y="2392"/>
                <a:ext cx="6" cy="16"/>
              </a:xfrm>
              <a:custGeom>
                <a:avLst/>
                <a:gdLst>
                  <a:gd name="T0" fmla="*/ 243 w 2"/>
                  <a:gd name="T1" fmla="*/ 1670 h 5"/>
                  <a:gd name="T2" fmla="*/ 486 w 2"/>
                  <a:gd name="T3" fmla="*/ 624 h 5"/>
                  <a:gd name="T4" fmla="*/ 0 w 2"/>
                  <a:gd name="T5" fmla="*/ 326 h 5"/>
                  <a:gd name="T6" fmla="*/ 243 w 2"/>
                  <a:gd name="T7" fmla="*/ 1043 h 5"/>
                  <a:gd name="T8" fmla="*/ 243 w 2"/>
                  <a:gd name="T9" fmla="*/ 1670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1" y="5"/>
                    </a:moveTo>
                    <a:cubicBezTo>
                      <a:pt x="2" y="4"/>
                      <a:pt x="2" y="3"/>
                      <a:pt x="2" y="2"/>
                    </a:cubicBezTo>
                    <a:cubicBezTo>
                      <a:pt x="2" y="1"/>
                      <a:pt x="1" y="0"/>
                      <a:pt x="0" y="1"/>
                    </a:cubicBezTo>
                    <a:cubicBezTo>
                      <a:pt x="0" y="2"/>
                      <a:pt x="1" y="3"/>
                      <a:pt x="1" y="3"/>
                    </a:cubicBezTo>
                    <a:cubicBezTo>
                      <a:pt x="0" y="4"/>
                      <a:pt x="0" y="5"/>
                      <a:pt x="1"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0" name="Freeform 850">
                <a:extLst>
                  <a:ext uri="{FF2B5EF4-FFF2-40B4-BE49-F238E27FC236}">
                    <a16:creationId xmlns:a16="http://schemas.microsoft.com/office/drawing/2014/main" id="{6B97C9C4-FED0-4E32-BD9B-C183B50847BA}"/>
                  </a:ext>
                </a:extLst>
              </p:cNvPr>
              <p:cNvSpPr>
                <a:spLocks/>
              </p:cNvSpPr>
              <p:nvPr/>
            </p:nvSpPr>
            <p:spPr bwMode="auto">
              <a:xfrm>
                <a:off x="3706" y="2392"/>
                <a:ext cx="6" cy="16"/>
              </a:xfrm>
              <a:custGeom>
                <a:avLst/>
                <a:gdLst>
                  <a:gd name="T0" fmla="*/ 243 w 2"/>
                  <a:gd name="T1" fmla="*/ 1670 h 5"/>
                  <a:gd name="T2" fmla="*/ 486 w 2"/>
                  <a:gd name="T3" fmla="*/ 624 h 5"/>
                  <a:gd name="T4" fmla="*/ 0 w 2"/>
                  <a:gd name="T5" fmla="*/ 326 h 5"/>
                  <a:gd name="T6" fmla="*/ 243 w 2"/>
                  <a:gd name="T7" fmla="*/ 1043 h 5"/>
                  <a:gd name="T8" fmla="*/ 243 w 2"/>
                  <a:gd name="T9" fmla="*/ 1670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1" y="5"/>
                    </a:moveTo>
                    <a:cubicBezTo>
                      <a:pt x="2" y="4"/>
                      <a:pt x="2" y="3"/>
                      <a:pt x="2" y="2"/>
                    </a:cubicBezTo>
                    <a:cubicBezTo>
                      <a:pt x="2" y="1"/>
                      <a:pt x="1" y="0"/>
                      <a:pt x="0" y="1"/>
                    </a:cubicBezTo>
                    <a:cubicBezTo>
                      <a:pt x="0" y="2"/>
                      <a:pt x="1" y="3"/>
                      <a:pt x="1" y="3"/>
                    </a:cubicBezTo>
                    <a:cubicBezTo>
                      <a:pt x="0" y="4"/>
                      <a:pt x="0" y="5"/>
                      <a:pt x="1"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1" name="Freeform 851">
                <a:extLst>
                  <a:ext uri="{FF2B5EF4-FFF2-40B4-BE49-F238E27FC236}">
                    <a16:creationId xmlns:a16="http://schemas.microsoft.com/office/drawing/2014/main" id="{D839E727-6F4A-4057-A9F7-4D807B42E67A}"/>
                  </a:ext>
                </a:extLst>
              </p:cNvPr>
              <p:cNvSpPr>
                <a:spLocks/>
              </p:cNvSpPr>
              <p:nvPr/>
            </p:nvSpPr>
            <p:spPr bwMode="auto">
              <a:xfrm>
                <a:off x="3722" y="2733"/>
                <a:ext cx="3"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2" name="Freeform 852">
                <a:extLst>
                  <a:ext uri="{FF2B5EF4-FFF2-40B4-BE49-F238E27FC236}">
                    <a16:creationId xmlns:a16="http://schemas.microsoft.com/office/drawing/2014/main" id="{335F46A8-80FF-44BE-9EEF-81175AA23AEA}"/>
                  </a:ext>
                </a:extLst>
              </p:cNvPr>
              <p:cNvSpPr>
                <a:spLocks/>
              </p:cNvSpPr>
              <p:nvPr/>
            </p:nvSpPr>
            <p:spPr bwMode="auto">
              <a:xfrm>
                <a:off x="3722" y="2733"/>
                <a:ext cx="3"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3" name="Freeform 853">
                <a:extLst>
                  <a:ext uri="{FF2B5EF4-FFF2-40B4-BE49-F238E27FC236}">
                    <a16:creationId xmlns:a16="http://schemas.microsoft.com/office/drawing/2014/main" id="{6081BED6-C230-4830-B37F-0E1C2FE71E5E}"/>
                  </a:ext>
                </a:extLst>
              </p:cNvPr>
              <p:cNvSpPr>
                <a:spLocks/>
              </p:cNvSpPr>
              <p:nvPr/>
            </p:nvSpPr>
            <p:spPr bwMode="auto">
              <a:xfrm>
                <a:off x="3718" y="2527"/>
                <a:ext cx="7" cy="12"/>
              </a:xfrm>
              <a:custGeom>
                <a:avLst/>
                <a:gdLst>
                  <a:gd name="T0" fmla="*/ 1029 w 2"/>
                  <a:gd name="T1" fmla="*/ 0 h 4"/>
                  <a:gd name="T2" fmla="*/ 602 w 2"/>
                  <a:gd name="T3" fmla="*/ 729 h 4"/>
                  <a:gd name="T4" fmla="*/ 1029 w 2"/>
                  <a:gd name="T5" fmla="*/ 0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2" y="0"/>
                    </a:moveTo>
                    <a:cubicBezTo>
                      <a:pt x="1" y="0"/>
                      <a:pt x="0" y="2"/>
                      <a:pt x="1" y="3"/>
                    </a:cubicBezTo>
                    <a:cubicBezTo>
                      <a:pt x="2" y="4"/>
                      <a:pt x="2"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4" name="Freeform 854">
                <a:extLst>
                  <a:ext uri="{FF2B5EF4-FFF2-40B4-BE49-F238E27FC236}">
                    <a16:creationId xmlns:a16="http://schemas.microsoft.com/office/drawing/2014/main" id="{B0DADF7F-3FDA-4790-80B7-79E08971E59F}"/>
                  </a:ext>
                </a:extLst>
              </p:cNvPr>
              <p:cNvSpPr>
                <a:spLocks/>
              </p:cNvSpPr>
              <p:nvPr/>
            </p:nvSpPr>
            <p:spPr bwMode="auto">
              <a:xfrm>
                <a:off x="3718" y="2527"/>
                <a:ext cx="7" cy="12"/>
              </a:xfrm>
              <a:custGeom>
                <a:avLst/>
                <a:gdLst>
                  <a:gd name="T0" fmla="*/ 1029 w 2"/>
                  <a:gd name="T1" fmla="*/ 0 h 4"/>
                  <a:gd name="T2" fmla="*/ 602 w 2"/>
                  <a:gd name="T3" fmla="*/ 729 h 4"/>
                  <a:gd name="T4" fmla="*/ 1029 w 2"/>
                  <a:gd name="T5" fmla="*/ 0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2" y="0"/>
                    </a:moveTo>
                    <a:cubicBezTo>
                      <a:pt x="1" y="0"/>
                      <a:pt x="0" y="2"/>
                      <a:pt x="1" y="3"/>
                    </a:cubicBezTo>
                    <a:cubicBezTo>
                      <a:pt x="2" y="4"/>
                      <a:pt x="2" y="1"/>
                      <a:pt x="2"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5" name="Freeform 855">
                <a:extLst>
                  <a:ext uri="{FF2B5EF4-FFF2-40B4-BE49-F238E27FC236}">
                    <a16:creationId xmlns:a16="http://schemas.microsoft.com/office/drawing/2014/main" id="{5E5C7D38-2313-444E-8B4C-D24DF7F3D75A}"/>
                  </a:ext>
                </a:extLst>
              </p:cNvPr>
              <p:cNvSpPr>
                <a:spLocks/>
              </p:cNvSpPr>
              <p:nvPr/>
            </p:nvSpPr>
            <p:spPr bwMode="auto">
              <a:xfrm>
                <a:off x="3722" y="2539"/>
                <a:ext cx="6" cy="4"/>
              </a:xfrm>
              <a:custGeom>
                <a:avLst/>
                <a:gdLst>
                  <a:gd name="T0" fmla="*/ 243 w 2"/>
                  <a:gd name="T1" fmla="*/ 0 h 1"/>
                  <a:gd name="T2" fmla="*/ 486 w 2"/>
                  <a:gd name="T3" fmla="*/ 1024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1" y="1"/>
                      <a:pt x="2" y="1"/>
                    </a:cubicBezTo>
                    <a:cubicBezTo>
                      <a:pt x="2"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6" name="Freeform 856">
                <a:extLst>
                  <a:ext uri="{FF2B5EF4-FFF2-40B4-BE49-F238E27FC236}">
                    <a16:creationId xmlns:a16="http://schemas.microsoft.com/office/drawing/2014/main" id="{BC6E79F6-D640-458B-8484-2D39D09F4D77}"/>
                  </a:ext>
                </a:extLst>
              </p:cNvPr>
              <p:cNvSpPr>
                <a:spLocks/>
              </p:cNvSpPr>
              <p:nvPr/>
            </p:nvSpPr>
            <p:spPr bwMode="auto">
              <a:xfrm>
                <a:off x="3722" y="2539"/>
                <a:ext cx="6" cy="4"/>
              </a:xfrm>
              <a:custGeom>
                <a:avLst/>
                <a:gdLst>
                  <a:gd name="T0" fmla="*/ 243 w 2"/>
                  <a:gd name="T1" fmla="*/ 0 h 1"/>
                  <a:gd name="T2" fmla="*/ 486 w 2"/>
                  <a:gd name="T3" fmla="*/ 1024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1" y="1"/>
                      <a:pt x="2" y="1"/>
                    </a:cubicBezTo>
                    <a:cubicBezTo>
                      <a:pt x="2"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7" name="Freeform 857">
                <a:extLst>
                  <a:ext uri="{FF2B5EF4-FFF2-40B4-BE49-F238E27FC236}">
                    <a16:creationId xmlns:a16="http://schemas.microsoft.com/office/drawing/2014/main" id="{0DBD263B-C1B3-4689-8424-687336B1FAE0}"/>
                  </a:ext>
                </a:extLst>
              </p:cNvPr>
              <p:cNvSpPr>
                <a:spLocks/>
              </p:cNvSpPr>
              <p:nvPr/>
            </p:nvSpPr>
            <p:spPr bwMode="auto">
              <a:xfrm>
                <a:off x="3728" y="2752"/>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8" name="Freeform 858">
                <a:extLst>
                  <a:ext uri="{FF2B5EF4-FFF2-40B4-BE49-F238E27FC236}">
                    <a16:creationId xmlns:a16="http://schemas.microsoft.com/office/drawing/2014/main" id="{09266E04-1FD0-4E47-9E43-8740AECDD993}"/>
                  </a:ext>
                </a:extLst>
              </p:cNvPr>
              <p:cNvSpPr>
                <a:spLocks/>
              </p:cNvSpPr>
              <p:nvPr/>
            </p:nvSpPr>
            <p:spPr bwMode="auto">
              <a:xfrm>
                <a:off x="3728" y="2752"/>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9" name="Freeform 859">
                <a:extLst>
                  <a:ext uri="{FF2B5EF4-FFF2-40B4-BE49-F238E27FC236}">
                    <a16:creationId xmlns:a16="http://schemas.microsoft.com/office/drawing/2014/main" id="{3DDA2141-9F38-451C-9614-3B178614C1D8}"/>
                  </a:ext>
                </a:extLst>
              </p:cNvPr>
              <p:cNvSpPr>
                <a:spLocks/>
              </p:cNvSpPr>
              <p:nvPr/>
            </p:nvSpPr>
            <p:spPr bwMode="auto">
              <a:xfrm>
                <a:off x="3725" y="2530"/>
                <a:ext cx="25" cy="16"/>
              </a:xfrm>
              <a:custGeom>
                <a:avLst/>
                <a:gdLst>
                  <a:gd name="T0" fmla="*/ 859 w 8"/>
                  <a:gd name="T1" fmla="*/ 0 h 5"/>
                  <a:gd name="T2" fmla="*/ 575 w 8"/>
                  <a:gd name="T3" fmla="*/ 326 h 5"/>
                  <a:gd name="T4" fmla="*/ 275 w 8"/>
                  <a:gd name="T5" fmla="*/ 0 h 5"/>
                  <a:gd name="T6" fmla="*/ 575 w 8"/>
                  <a:gd name="T7" fmla="*/ 1043 h 5"/>
                  <a:gd name="T8" fmla="*/ 575 w 8"/>
                  <a:gd name="T9" fmla="*/ 1373 h 5"/>
                  <a:gd name="T10" fmla="*/ 1250 w 8"/>
                  <a:gd name="T11" fmla="*/ 1670 h 5"/>
                  <a:gd name="T12" fmla="*/ 1525 w 8"/>
                  <a:gd name="T13" fmla="*/ 1043 h 5"/>
                  <a:gd name="T14" fmla="*/ 1250 w 8"/>
                  <a:gd name="T15" fmla="*/ 624 h 5"/>
                  <a:gd name="T16" fmla="*/ 859 w 8"/>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3" y="0"/>
                    </a:moveTo>
                    <a:cubicBezTo>
                      <a:pt x="3" y="0"/>
                      <a:pt x="2" y="0"/>
                      <a:pt x="2" y="1"/>
                    </a:cubicBezTo>
                    <a:cubicBezTo>
                      <a:pt x="2" y="1"/>
                      <a:pt x="1" y="0"/>
                      <a:pt x="1" y="0"/>
                    </a:cubicBezTo>
                    <a:cubicBezTo>
                      <a:pt x="0" y="2"/>
                      <a:pt x="2" y="1"/>
                      <a:pt x="2" y="3"/>
                    </a:cubicBezTo>
                    <a:cubicBezTo>
                      <a:pt x="2" y="3"/>
                      <a:pt x="1" y="5"/>
                      <a:pt x="2" y="4"/>
                    </a:cubicBezTo>
                    <a:cubicBezTo>
                      <a:pt x="3" y="4"/>
                      <a:pt x="4" y="4"/>
                      <a:pt x="4" y="5"/>
                    </a:cubicBezTo>
                    <a:cubicBezTo>
                      <a:pt x="4" y="5"/>
                      <a:pt x="8" y="4"/>
                      <a:pt x="5" y="3"/>
                    </a:cubicBezTo>
                    <a:cubicBezTo>
                      <a:pt x="4" y="3"/>
                      <a:pt x="3" y="2"/>
                      <a:pt x="4" y="2"/>
                    </a:cubicBezTo>
                    <a:cubicBezTo>
                      <a:pt x="4" y="1"/>
                      <a:pt x="3" y="0"/>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0" name="Freeform 860">
                <a:extLst>
                  <a:ext uri="{FF2B5EF4-FFF2-40B4-BE49-F238E27FC236}">
                    <a16:creationId xmlns:a16="http://schemas.microsoft.com/office/drawing/2014/main" id="{770D3DDF-CA36-4D9B-A90A-B8C12BA25976}"/>
                  </a:ext>
                </a:extLst>
              </p:cNvPr>
              <p:cNvSpPr>
                <a:spLocks/>
              </p:cNvSpPr>
              <p:nvPr/>
            </p:nvSpPr>
            <p:spPr bwMode="auto">
              <a:xfrm>
                <a:off x="3725" y="2530"/>
                <a:ext cx="25" cy="16"/>
              </a:xfrm>
              <a:custGeom>
                <a:avLst/>
                <a:gdLst>
                  <a:gd name="T0" fmla="*/ 859 w 8"/>
                  <a:gd name="T1" fmla="*/ 0 h 5"/>
                  <a:gd name="T2" fmla="*/ 575 w 8"/>
                  <a:gd name="T3" fmla="*/ 326 h 5"/>
                  <a:gd name="T4" fmla="*/ 275 w 8"/>
                  <a:gd name="T5" fmla="*/ 0 h 5"/>
                  <a:gd name="T6" fmla="*/ 575 w 8"/>
                  <a:gd name="T7" fmla="*/ 1043 h 5"/>
                  <a:gd name="T8" fmla="*/ 575 w 8"/>
                  <a:gd name="T9" fmla="*/ 1373 h 5"/>
                  <a:gd name="T10" fmla="*/ 1250 w 8"/>
                  <a:gd name="T11" fmla="*/ 1670 h 5"/>
                  <a:gd name="T12" fmla="*/ 1525 w 8"/>
                  <a:gd name="T13" fmla="*/ 1043 h 5"/>
                  <a:gd name="T14" fmla="*/ 1250 w 8"/>
                  <a:gd name="T15" fmla="*/ 624 h 5"/>
                  <a:gd name="T16" fmla="*/ 859 w 8"/>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3" y="0"/>
                    </a:moveTo>
                    <a:cubicBezTo>
                      <a:pt x="3" y="0"/>
                      <a:pt x="2" y="0"/>
                      <a:pt x="2" y="1"/>
                    </a:cubicBezTo>
                    <a:cubicBezTo>
                      <a:pt x="2" y="1"/>
                      <a:pt x="1" y="0"/>
                      <a:pt x="1" y="0"/>
                    </a:cubicBezTo>
                    <a:cubicBezTo>
                      <a:pt x="0" y="2"/>
                      <a:pt x="2" y="1"/>
                      <a:pt x="2" y="3"/>
                    </a:cubicBezTo>
                    <a:cubicBezTo>
                      <a:pt x="2" y="3"/>
                      <a:pt x="1" y="5"/>
                      <a:pt x="2" y="4"/>
                    </a:cubicBezTo>
                    <a:cubicBezTo>
                      <a:pt x="3" y="4"/>
                      <a:pt x="4" y="4"/>
                      <a:pt x="4" y="5"/>
                    </a:cubicBezTo>
                    <a:cubicBezTo>
                      <a:pt x="4" y="5"/>
                      <a:pt x="8" y="4"/>
                      <a:pt x="5" y="3"/>
                    </a:cubicBezTo>
                    <a:cubicBezTo>
                      <a:pt x="4" y="3"/>
                      <a:pt x="3" y="2"/>
                      <a:pt x="4" y="2"/>
                    </a:cubicBezTo>
                    <a:cubicBezTo>
                      <a:pt x="4" y="1"/>
                      <a:pt x="3" y="0"/>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1" name="Freeform 861">
                <a:extLst>
                  <a:ext uri="{FF2B5EF4-FFF2-40B4-BE49-F238E27FC236}">
                    <a16:creationId xmlns:a16="http://schemas.microsoft.com/office/drawing/2014/main" id="{0D0CB2BA-FF11-48A5-93C7-59DA3029064E}"/>
                  </a:ext>
                </a:extLst>
              </p:cNvPr>
              <p:cNvSpPr>
                <a:spLocks/>
              </p:cNvSpPr>
              <p:nvPr/>
            </p:nvSpPr>
            <p:spPr bwMode="auto">
              <a:xfrm>
                <a:off x="3728" y="2558"/>
                <a:ext cx="28" cy="13"/>
              </a:xfrm>
              <a:custGeom>
                <a:avLst/>
                <a:gdLst>
                  <a:gd name="T0" fmla="*/ 271 w 9"/>
                  <a:gd name="T1" fmla="*/ 348 h 4"/>
                  <a:gd name="T2" fmla="*/ 572 w 9"/>
                  <a:gd name="T3" fmla="*/ 1446 h 4"/>
                  <a:gd name="T4" fmla="*/ 1114 w 9"/>
                  <a:gd name="T5" fmla="*/ 1099 h 4"/>
                  <a:gd name="T6" fmla="*/ 1780 w 9"/>
                  <a:gd name="T7" fmla="*/ 1099 h 4"/>
                  <a:gd name="T8" fmla="*/ 1509 w 9"/>
                  <a:gd name="T9" fmla="*/ 348 h 4"/>
                  <a:gd name="T10" fmla="*/ 271 w 9"/>
                  <a:gd name="T11" fmla="*/ 348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1" y="1"/>
                    </a:moveTo>
                    <a:cubicBezTo>
                      <a:pt x="0" y="2"/>
                      <a:pt x="0" y="3"/>
                      <a:pt x="2" y="4"/>
                    </a:cubicBezTo>
                    <a:cubicBezTo>
                      <a:pt x="3" y="4"/>
                      <a:pt x="3" y="3"/>
                      <a:pt x="4" y="3"/>
                    </a:cubicBezTo>
                    <a:cubicBezTo>
                      <a:pt x="5" y="3"/>
                      <a:pt x="5" y="3"/>
                      <a:pt x="6" y="3"/>
                    </a:cubicBezTo>
                    <a:cubicBezTo>
                      <a:pt x="9" y="4"/>
                      <a:pt x="6" y="2"/>
                      <a:pt x="5" y="1"/>
                    </a:cubicBezTo>
                    <a:cubicBezTo>
                      <a:pt x="4" y="1"/>
                      <a:pt x="3"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2" name="Freeform 862">
                <a:extLst>
                  <a:ext uri="{FF2B5EF4-FFF2-40B4-BE49-F238E27FC236}">
                    <a16:creationId xmlns:a16="http://schemas.microsoft.com/office/drawing/2014/main" id="{98C34C58-2B60-4A80-88B0-7AA69CA42F34}"/>
                  </a:ext>
                </a:extLst>
              </p:cNvPr>
              <p:cNvSpPr>
                <a:spLocks/>
              </p:cNvSpPr>
              <p:nvPr/>
            </p:nvSpPr>
            <p:spPr bwMode="auto">
              <a:xfrm>
                <a:off x="3728" y="2558"/>
                <a:ext cx="28" cy="13"/>
              </a:xfrm>
              <a:custGeom>
                <a:avLst/>
                <a:gdLst>
                  <a:gd name="T0" fmla="*/ 271 w 9"/>
                  <a:gd name="T1" fmla="*/ 348 h 4"/>
                  <a:gd name="T2" fmla="*/ 572 w 9"/>
                  <a:gd name="T3" fmla="*/ 1446 h 4"/>
                  <a:gd name="T4" fmla="*/ 1114 w 9"/>
                  <a:gd name="T5" fmla="*/ 1099 h 4"/>
                  <a:gd name="T6" fmla="*/ 1780 w 9"/>
                  <a:gd name="T7" fmla="*/ 1099 h 4"/>
                  <a:gd name="T8" fmla="*/ 1509 w 9"/>
                  <a:gd name="T9" fmla="*/ 348 h 4"/>
                  <a:gd name="T10" fmla="*/ 271 w 9"/>
                  <a:gd name="T11" fmla="*/ 348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1" y="1"/>
                    </a:moveTo>
                    <a:cubicBezTo>
                      <a:pt x="0" y="2"/>
                      <a:pt x="0" y="3"/>
                      <a:pt x="2" y="4"/>
                    </a:cubicBezTo>
                    <a:cubicBezTo>
                      <a:pt x="3" y="4"/>
                      <a:pt x="3" y="3"/>
                      <a:pt x="4" y="3"/>
                    </a:cubicBezTo>
                    <a:cubicBezTo>
                      <a:pt x="5" y="3"/>
                      <a:pt x="5" y="3"/>
                      <a:pt x="6" y="3"/>
                    </a:cubicBezTo>
                    <a:cubicBezTo>
                      <a:pt x="9" y="4"/>
                      <a:pt x="6" y="2"/>
                      <a:pt x="5" y="1"/>
                    </a:cubicBezTo>
                    <a:cubicBezTo>
                      <a:pt x="4" y="1"/>
                      <a:pt x="3"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3" name="Freeform 863">
                <a:extLst>
                  <a:ext uri="{FF2B5EF4-FFF2-40B4-BE49-F238E27FC236}">
                    <a16:creationId xmlns:a16="http://schemas.microsoft.com/office/drawing/2014/main" id="{CBF5AAF9-AC15-44CF-875E-1A2A386CC136}"/>
                  </a:ext>
                </a:extLst>
              </p:cNvPr>
              <p:cNvSpPr>
                <a:spLocks/>
              </p:cNvSpPr>
              <p:nvPr/>
            </p:nvSpPr>
            <p:spPr bwMode="auto">
              <a:xfrm>
                <a:off x="3731" y="2749"/>
                <a:ext cx="9" cy="6"/>
              </a:xfrm>
              <a:custGeom>
                <a:avLst/>
                <a:gdLst>
                  <a:gd name="T0" fmla="*/ 0 w 3"/>
                  <a:gd name="T1" fmla="*/ 0 h 2"/>
                  <a:gd name="T2" fmla="*/ 729 w 3"/>
                  <a:gd name="T3" fmla="*/ 0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cubicBezTo>
                      <a:pt x="0" y="1"/>
                      <a:pt x="3" y="2"/>
                      <a:pt x="3" y="0"/>
                    </a:cubicBezTo>
                    <a:cubicBezTo>
                      <a:pt x="2"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4" name="Freeform 864">
                <a:extLst>
                  <a:ext uri="{FF2B5EF4-FFF2-40B4-BE49-F238E27FC236}">
                    <a16:creationId xmlns:a16="http://schemas.microsoft.com/office/drawing/2014/main" id="{F9C546E9-38B3-408E-AD76-B356105B2B43}"/>
                  </a:ext>
                </a:extLst>
              </p:cNvPr>
              <p:cNvSpPr>
                <a:spLocks/>
              </p:cNvSpPr>
              <p:nvPr/>
            </p:nvSpPr>
            <p:spPr bwMode="auto">
              <a:xfrm>
                <a:off x="3731" y="2749"/>
                <a:ext cx="9" cy="6"/>
              </a:xfrm>
              <a:custGeom>
                <a:avLst/>
                <a:gdLst>
                  <a:gd name="T0" fmla="*/ 0 w 3"/>
                  <a:gd name="T1" fmla="*/ 0 h 2"/>
                  <a:gd name="T2" fmla="*/ 729 w 3"/>
                  <a:gd name="T3" fmla="*/ 0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cubicBezTo>
                      <a:pt x="0" y="1"/>
                      <a:pt x="3" y="2"/>
                      <a:pt x="3" y="0"/>
                    </a:cubicBezTo>
                    <a:cubicBezTo>
                      <a:pt x="2"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5" name="Freeform 865">
                <a:extLst>
                  <a:ext uri="{FF2B5EF4-FFF2-40B4-BE49-F238E27FC236}">
                    <a16:creationId xmlns:a16="http://schemas.microsoft.com/office/drawing/2014/main" id="{39A405A1-13CD-4846-98E6-AD7699DD82B0}"/>
                  </a:ext>
                </a:extLst>
              </p:cNvPr>
              <p:cNvSpPr>
                <a:spLocks/>
              </p:cNvSpPr>
              <p:nvPr/>
            </p:nvSpPr>
            <p:spPr bwMode="auto">
              <a:xfrm>
                <a:off x="3728" y="2458"/>
                <a:ext cx="44" cy="88"/>
              </a:xfrm>
              <a:custGeom>
                <a:avLst/>
                <a:gdLst>
                  <a:gd name="T0" fmla="*/ 871 w 14"/>
                  <a:gd name="T1" fmla="*/ 6144 h 28"/>
                  <a:gd name="T2" fmla="*/ 1273 w 14"/>
                  <a:gd name="T3" fmla="*/ 7012 h 28"/>
                  <a:gd name="T4" fmla="*/ 1867 w 14"/>
                  <a:gd name="T5" fmla="*/ 7694 h 28"/>
                  <a:gd name="T6" fmla="*/ 2737 w 14"/>
                  <a:gd name="T7" fmla="*/ 8602 h 28"/>
                  <a:gd name="T8" fmla="*/ 1549 w 14"/>
                  <a:gd name="T9" fmla="*/ 5560 h 28"/>
                  <a:gd name="T10" fmla="*/ 2143 w 14"/>
                  <a:gd name="T11" fmla="*/ 4868 h 28"/>
                  <a:gd name="T12" fmla="*/ 4287 w 14"/>
                  <a:gd name="T13" fmla="*/ 5560 h 28"/>
                  <a:gd name="T14" fmla="*/ 3416 w 14"/>
                  <a:gd name="T15" fmla="*/ 4592 h 28"/>
                  <a:gd name="T16" fmla="*/ 2737 w 14"/>
                  <a:gd name="T17" fmla="*/ 3693 h 28"/>
                  <a:gd name="T18" fmla="*/ 3693 w 14"/>
                  <a:gd name="T19" fmla="*/ 2737 h 28"/>
                  <a:gd name="T20" fmla="*/ 3693 w 14"/>
                  <a:gd name="T21" fmla="*/ 1867 h 28"/>
                  <a:gd name="T22" fmla="*/ 2143 w 14"/>
                  <a:gd name="T23" fmla="*/ 2737 h 28"/>
                  <a:gd name="T24" fmla="*/ 1867 w 14"/>
                  <a:gd name="T25" fmla="*/ 3014 h 28"/>
                  <a:gd name="T26" fmla="*/ 1549 w 14"/>
                  <a:gd name="T27" fmla="*/ 3693 h 28"/>
                  <a:gd name="T28" fmla="*/ 871 w 14"/>
                  <a:gd name="T29" fmla="*/ 3693 h 28"/>
                  <a:gd name="T30" fmla="*/ 1273 w 14"/>
                  <a:gd name="T31" fmla="*/ 3014 h 28"/>
                  <a:gd name="T32" fmla="*/ 1867 w 14"/>
                  <a:gd name="T33" fmla="*/ 1549 h 28"/>
                  <a:gd name="T34" fmla="*/ 1549 w 14"/>
                  <a:gd name="T35" fmla="*/ 871 h 28"/>
                  <a:gd name="T36" fmla="*/ 1867 w 14"/>
                  <a:gd name="T37" fmla="*/ 0 h 28"/>
                  <a:gd name="T38" fmla="*/ 594 w 14"/>
                  <a:gd name="T39" fmla="*/ 1273 h 28"/>
                  <a:gd name="T40" fmla="*/ 277 w 14"/>
                  <a:gd name="T41" fmla="*/ 3014 h 28"/>
                  <a:gd name="T42" fmla="*/ 594 w 14"/>
                  <a:gd name="T43" fmla="*/ 3693 h 28"/>
                  <a:gd name="T44" fmla="*/ 871 w 14"/>
                  <a:gd name="T45" fmla="*/ 4001 h 28"/>
                  <a:gd name="T46" fmla="*/ 594 w 14"/>
                  <a:gd name="T47" fmla="*/ 4592 h 28"/>
                  <a:gd name="T48" fmla="*/ 871 w 14"/>
                  <a:gd name="T49" fmla="*/ 5186 h 28"/>
                  <a:gd name="T50" fmla="*/ 871 w 14"/>
                  <a:gd name="T51" fmla="*/ 6144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8"/>
                  <a:gd name="T80" fmla="*/ 14 w 14"/>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8">
                    <a:moveTo>
                      <a:pt x="3" y="20"/>
                    </a:moveTo>
                    <a:cubicBezTo>
                      <a:pt x="3" y="21"/>
                      <a:pt x="3" y="22"/>
                      <a:pt x="4" y="23"/>
                    </a:cubicBezTo>
                    <a:cubicBezTo>
                      <a:pt x="4" y="23"/>
                      <a:pt x="5" y="24"/>
                      <a:pt x="6" y="25"/>
                    </a:cubicBezTo>
                    <a:cubicBezTo>
                      <a:pt x="6" y="26"/>
                      <a:pt x="8" y="28"/>
                      <a:pt x="9" y="28"/>
                    </a:cubicBezTo>
                    <a:cubicBezTo>
                      <a:pt x="6" y="25"/>
                      <a:pt x="6" y="22"/>
                      <a:pt x="5" y="18"/>
                    </a:cubicBezTo>
                    <a:cubicBezTo>
                      <a:pt x="5" y="16"/>
                      <a:pt x="5" y="15"/>
                      <a:pt x="7" y="16"/>
                    </a:cubicBezTo>
                    <a:cubicBezTo>
                      <a:pt x="9" y="17"/>
                      <a:pt x="12" y="17"/>
                      <a:pt x="14" y="18"/>
                    </a:cubicBezTo>
                    <a:cubicBezTo>
                      <a:pt x="13" y="17"/>
                      <a:pt x="13" y="16"/>
                      <a:pt x="11" y="15"/>
                    </a:cubicBezTo>
                    <a:cubicBezTo>
                      <a:pt x="10" y="14"/>
                      <a:pt x="7" y="14"/>
                      <a:pt x="9" y="12"/>
                    </a:cubicBezTo>
                    <a:cubicBezTo>
                      <a:pt x="10" y="11"/>
                      <a:pt x="12" y="11"/>
                      <a:pt x="12" y="9"/>
                    </a:cubicBezTo>
                    <a:cubicBezTo>
                      <a:pt x="13" y="8"/>
                      <a:pt x="12" y="7"/>
                      <a:pt x="12" y="6"/>
                    </a:cubicBezTo>
                    <a:cubicBezTo>
                      <a:pt x="10" y="5"/>
                      <a:pt x="8" y="7"/>
                      <a:pt x="7" y="9"/>
                    </a:cubicBezTo>
                    <a:cubicBezTo>
                      <a:pt x="9" y="9"/>
                      <a:pt x="7" y="10"/>
                      <a:pt x="6" y="10"/>
                    </a:cubicBezTo>
                    <a:cubicBezTo>
                      <a:pt x="5" y="10"/>
                      <a:pt x="6" y="12"/>
                      <a:pt x="5" y="12"/>
                    </a:cubicBezTo>
                    <a:cubicBezTo>
                      <a:pt x="4" y="13"/>
                      <a:pt x="3" y="12"/>
                      <a:pt x="3" y="12"/>
                    </a:cubicBezTo>
                    <a:cubicBezTo>
                      <a:pt x="2" y="11"/>
                      <a:pt x="3" y="10"/>
                      <a:pt x="4" y="10"/>
                    </a:cubicBezTo>
                    <a:cubicBezTo>
                      <a:pt x="6" y="9"/>
                      <a:pt x="7" y="6"/>
                      <a:pt x="6" y="5"/>
                    </a:cubicBezTo>
                    <a:cubicBezTo>
                      <a:pt x="6" y="4"/>
                      <a:pt x="4" y="4"/>
                      <a:pt x="5" y="3"/>
                    </a:cubicBezTo>
                    <a:cubicBezTo>
                      <a:pt x="5" y="2"/>
                      <a:pt x="6" y="1"/>
                      <a:pt x="6" y="0"/>
                    </a:cubicBezTo>
                    <a:cubicBezTo>
                      <a:pt x="4" y="0"/>
                      <a:pt x="3" y="3"/>
                      <a:pt x="2" y="4"/>
                    </a:cubicBezTo>
                    <a:cubicBezTo>
                      <a:pt x="2" y="6"/>
                      <a:pt x="0" y="8"/>
                      <a:pt x="1" y="10"/>
                    </a:cubicBezTo>
                    <a:cubicBezTo>
                      <a:pt x="1" y="11"/>
                      <a:pt x="1" y="11"/>
                      <a:pt x="2" y="12"/>
                    </a:cubicBezTo>
                    <a:cubicBezTo>
                      <a:pt x="2" y="12"/>
                      <a:pt x="2" y="12"/>
                      <a:pt x="3" y="13"/>
                    </a:cubicBezTo>
                    <a:cubicBezTo>
                      <a:pt x="2" y="13"/>
                      <a:pt x="2" y="14"/>
                      <a:pt x="2" y="15"/>
                    </a:cubicBezTo>
                    <a:cubicBezTo>
                      <a:pt x="2" y="16"/>
                      <a:pt x="2" y="16"/>
                      <a:pt x="3" y="17"/>
                    </a:cubicBezTo>
                    <a:cubicBezTo>
                      <a:pt x="4" y="18"/>
                      <a:pt x="3" y="19"/>
                      <a:pt x="3" y="2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6" name="Freeform 866">
                <a:extLst>
                  <a:ext uri="{FF2B5EF4-FFF2-40B4-BE49-F238E27FC236}">
                    <a16:creationId xmlns:a16="http://schemas.microsoft.com/office/drawing/2014/main" id="{859C5FAF-1107-4D8A-81E1-31934818139E}"/>
                  </a:ext>
                </a:extLst>
              </p:cNvPr>
              <p:cNvSpPr>
                <a:spLocks/>
              </p:cNvSpPr>
              <p:nvPr/>
            </p:nvSpPr>
            <p:spPr bwMode="auto">
              <a:xfrm>
                <a:off x="3728" y="2458"/>
                <a:ext cx="44" cy="88"/>
              </a:xfrm>
              <a:custGeom>
                <a:avLst/>
                <a:gdLst>
                  <a:gd name="T0" fmla="*/ 871 w 14"/>
                  <a:gd name="T1" fmla="*/ 6144 h 28"/>
                  <a:gd name="T2" fmla="*/ 1273 w 14"/>
                  <a:gd name="T3" fmla="*/ 7012 h 28"/>
                  <a:gd name="T4" fmla="*/ 1867 w 14"/>
                  <a:gd name="T5" fmla="*/ 7694 h 28"/>
                  <a:gd name="T6" fmla="*/ 2737 w 14"/>
                  <a:gd name="T7" fmla="*/ 8602 h 28"/>
                  <a:gd name="T8" fmla="*/ 1549 w 14"/>
                  <a:gd name="T9" fmla="*/ 5560 h 28"/>
                  <a:gd name="T10" fmla="*/ 2143 w 14"/>
                  <a:gd name="T11" fmla="*/ 4868 h 28"/>
                  <a:gd name="T12" fmla="*/ 4287 w 14"/>
                  <a:gd name="T13" fmla="*/ 5560 h 28"/>
                  <a:gd name="T14" fmla="*/ 3416 w 14"/>
                  <a:gd name="T15" fmla="*/ 4592 h 28"/>
                  <a:gd name="T16" fmla="*/ 2737 w 14"/>
                  <a:gd name="T17" fmla="*/ 3693 h 28"/>
                  <a:gd name="T18" fmla="*/ 3693 w 14"/>
                  <a:gd name="T19" fmla="*/ 2737 h 28"/>
                  <a:gd name="T20" fmla="*/ 3693 w 14"/>
                  <a:gd name="T21" fmla="*/ 1867 h 28"/>
                  <a:gd name="T22" fmla="*/ 2143 w 14"/>
                  <a:gd name="T23" fmla="*/ 2737 h 28"/>
                  <a:gd name="T24" fmla="*/ 1867 w 14"/>
                  <a:gd name="T25" fmla="*/ 3014 h 28"/>
                  <a:gd name="T26" fmla="*/ 1549 w 14"/>
                  <a:gd name="T27" fmla="*/ 3693 h 28"/>
                  <a:gd name="T28" fmla="*/ 871 w 14"/>
                  <a:gd name="T29" fmla="*/ 3693 h 28"/>
                  <a:gd name="T30" fmla="*/ 1273 w 14"/>
                  <a:gd name="T31" fmla="*/ 3014 h 28"/>
                  <a:gd name="T32" fmla="*/ 1867 w 14"/>
                  <a:gd name="T33" fmla="*/ 1549 h 28"/>
                  <a:gd name="T34" fmla="*/ 1549 w 14"/>
                  <a:gd name="T35" fmla="*/ 871 h 28"/>
                  <a:gd name="T36" fmla="*/ 1867 w 14"/>
                  <a:gd name="T37" fmla="*/ 0 h 28"/>
                  <a:gd name="T38" fmla="*/ 594 w 14"/>
                  <a:gd name="T39" fmla="*/ 1273 h 28"/>
                  <a:gd name="T40" fmla="*/ 277 w 14"/>
                  <a:gd name="T41" fmla="*/ 3014 h 28"/>
                  <a:gd name="T42" fmla="*/ 594 w 14"/>
                  <a:gd name="T43" fmla="*/ 3693 h 28"/>
                  <a:gd name="T44" fmla="*/ 871 w 14"/>
                  <a:gd name="T45" fmla="*/ 4001 h 28"/>
                  <a:gd name="T46" fmla="*/ 594 w 14"/>
                  <a:gd name="T47" fmla="*/ 4592 h 28"/>
                  <a:gd name="T48" fmla="*/ 871 w 14"/>
                  <a:gd name="T49" fmla="*/ 5186 h 28"/>
                  <a:gd name="T50" fmla="*/ 871 w 14"/>
                  <a:gd name="T51" fmla="*/ 6144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8"/>
                  <a:gd name="T80" fmla="*/ 14 w 14"/>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8">
                    <a:moveTo>
                      <a:pt x="3" y="20"/>
                    </a:moveTo>
                    <a:cubicBezTo>
                      <a:pt x="3" y="21"/>
                      <a:pt x="3" y="22"/>
                      <a:pt x="4" y="23"/>
                    </a:cubicBezTo>
                    <a:cubicBezTo>
                      <a:pt x="4" y="23"/>
                      <a:pt x="5" y="24"/>
                      <a:pt x="6" y="25"/>
                    </a:cubicBezTo>
                    <a:cubicBezTo>
                      <a:pt x="6" y="26"/>
                      <a:pt x="8" y="28"/>
                      <a:pt x="9" y="28"/>
                    </a:cubicBezTo>
                    <a:cubicBezTo>
                      <a:pt x="6" y="25"/>
                      <a:pt x="6" y="22"/>
                      <a:pt x="5" y="18"/>
                    </a:cubicBezTo>
                    <a:cubicBezTo>
                      <a:pt x="5" y="16"/>
                      <a:pt x="5" y="15"/>
                      <a:pt x="7" y="16"/>
                    </a:cubicBezTo>
                    <a:cubicBezTo>
                      <a:pt x="9" y="17"/>
                      <a:pt x="12" y="17"/>
                      <a:pt x="14" y="18"/>
                    </a:cubicBezTo>
                    <a:cubicBezTo>
                      <a:pt x="13" y="17"/>
                      <a:pt x="13" y="16"/>
                      <a:pt x="11" y="15"/>
                    </a:cubicBezTo>
                    <a:cubicBezTo>
                      <a:pt x="10" y="14"/>
                      <a:pt x="7" y="14"/>
                      <a:pt x="9" y="12"/>
                    </a:cubicBezTo>
                    <a:cubicBezTo>
                      <a:pt x="10" y="11"/>
                      <a:pt x="12" y="11"/>
                      <a:pt x="12" y="9"/>
                    </a:cubicBezTo>
                    <a:cubicBezTo>
                      <a:pt x="13" y="8"/>
                      <a:pt x="12" y="7"/>
                      <a:pt x="12" y="6"/>
                    </a:cubicBezTo>
                    <a:cubicBezTo>
                      <a:pt x="10" y="5"/>
                      <a:pt x="8" y="7"/>
                      <a:pt x="7" y="9"/>
                    </a:cubicBezTo>
                    <a:cubicBezTo>
                      <a:pt x="9" y="9"/>
                      <a:pt x="7" y="10"/>
                      <a:pt x="6" y="10"/>
                    </a:cubicBezTo>
                    <a:cubicBezTo>
                      <a:pt x="5" y="10"/>
                      <a:pt x="6" y="12"/>
                      <a:pt x="5" y="12"/>
                    </a:cubicBezTo>
                    <a:cubicBezTo>
                      <a:pt x="4" y="13"/>
                      <a:pt x="3" y="12"/>
                      <a:pt x="3" y="12"/>
                    </a:cubicBezTo>
                    <a:cubicBezTo>
                      <a:pt x="2" y="11"/>
                      <a:pt x="3" y="10"/>
                      <a:pt x="4" y="10"/>
                    </a:cubicBezTo>
                    <a:cubicBezTo>
                      <a:pt x="6" y="9"/>
                      <a:pt x="7" y="6"/>
                      <a:pt x="6" y="5"/>
                    </a:cubicBezTo>
                    <a:cubicBezTo>
                      <a:pt x="6" y="4"/>
                      <a:pt x="4" y="4"/>
                      <a:pt x="5" y="3"/>
                    </a:cubicBezTo>
                    <a:cubicBezTo>
                      <a:pt x="5" y="2"/>
                      <a:pt x="6" y="1"/>
                      <a:pt x="6" y="0"/>
                    </a:cubicBezTo>
                    <a:cubicBezTo>
                      <a:pt x="4" y="0"/>
                      <a:pt x="3" y="3"/>
                      <a:pt x="2" y="4"/>
                    </a:cubicBezTo>
                    <a:cubicBezTo>
                      <a:pt x="2" y="6"/>
                      <a:pt x="0" y="8"/>
                      <a:pt x="1" y="10"/>
                    </a:cubicBezTo>
                    <a:cubicBezTo>
                      <a:pt x="1" y="11"/>
                      <a:pt x="1" y="11"/>
                      <a:pt x="2" y="12"/>
                    </a:cubicBezTo>
                    <a:cubicBezTo>
                      <a:pt x="2" y="12"/>
                      <a:pt x="2" y="12"/>
                      <a:pt x="3" y="13"/>
                    </a:cubicBezTo>
                    <a:cubicBezTo>
                      <a:pt x="2" y="13"/>
                      <a:pt x="2" y="14"/>
                      <a:pt x="2" y="15"/>
                    </a:cubicBezTo>
                    <a:cubicBezTo>
                      <a:pt x="2" y="16"/>
                      <a:pt x="2" y="16"/>
                      <a:pt x="3" y="17"/>
                    </a:cubicBezTo>
                    <a:cubicBezTo>
                      <a:pt x="4" y="18"/>
                      <a:pt x="3" y="19"/>
                      <a:pt x="3" y="2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7" name="Freeform 867">
                <a:extLst>
                  <a:ext uri="{FF2B5EF4-FFF2-40B4-BE49-F238E27FC236}">
                    <a16:creationId xmlns:a16="http://schemas.microsoft.com/office/drawing/2014/main" id="{BB0C89D7-17B9-4115-8766-8DB312BA87E2}"/>
                  </a:ext>
                </a:extLst>
              </p:cNvPr>
              <p:cNvSpPr>
                <a:spLocks/>
              </p:cNvSpPr>
              <p:nvPr/>
            </p:nvSpPr>
            <p:spPr bwMode="auto">
              <a:xfrm>
                <a:off x="3731" y="2611"/>
                <a:ext cx="3" cy="4"/>
              </a:xfrm>
              <a:custGeom>
                <a:avLst/>
                <a:gdLst>
                  <a:gd name="T0" fmla="*/ 243 w 1"/>
                  <a:gd name="T1" fmla="*/ 0 h 1"/>
                  <a:gd name="T2" fmla="*/ 243 w 1"/>
                  <a:gd name="T3" fmla="*/ 1024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0" y="1"/>
                      <a:pt x="1" y="1"/>
                    </a:cubicBezTo>
                    <a:cubicBezTo>
                      <a:pt x="1" y="1"/>
                      <a:pt x="1"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8" name="Freeform 868">
                <a:extLst>
                  <a:ext uri="{FF2B5EF4-FFF2-40B4-BE49-F238E27FC236}">
                    <a16:creationId xmlns:a16="http://schemas.microsoft.com/office/drawing/2014/main" id="{3D8375C3-C093-451E-B040-82D2DD52736D}"/>
                  </a:ext>
                </a:extLst>
              </p:cNvPr>
              <p:cNvSpPr>
                <a:spLocks/>
              </p:cNvSpPr>
              <p:nvPr/>
            </p:nvSpPr>
            <p:spPr bwMode="auto">
              <a:xfrm>
                <a:off x="3731" y="2611"/>
                <a:ext cx="3" cy="4"/>
              </a:xfrm>
              <a:custGeom>
                <a:avLst/>
                <a:gdLst>
                  <a:gd name="T0" fmla="*/ 243 w 1"/>
                  <a:gd name="T1" fmla="*/ 0 h 1"/>
                  <a:gd name="T2" fmla="*/ 243 w 1"/>
                  <a:gd name="T3" fmla="*/ 1024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0" y="1"/>
                      <a:pt x="1" y="1"/>
                    </a:cubicBezTo>
                    <a:cubicBezTo>
                      <a:pt x="1" y="1"/>
                      <a:pt x="1"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9" name="Freeform 869">
                <a:extLst>
                  <a:ext uri="{FF2B5EF4-FFF2-40B4-BE49-F238E27FC236}">
                    <a16:creationId xmlns:a16="http://schemas.microsoft.com/office/drawing/2014/main" id="{841FC625-31E1-4EDE-ADDD-1B3FC7385015}"/>
                  </a:ext>
                </a:extLst>
              </p:cNvPr>
              <p:cNvSpPr>
                <a:spLocks/>
              </p:cNvSpPr>
              <p:nvPr/>
            </p:nvSpPr>
            <p:spPr bwMode="auto">
              <a:xfrm>
                <a:off x="3737" y="2608"/>
                <a:ext cx="3" cy="3"/>
              </a:xfrm>
              <a:custGeom>
                <a:avLst/>
                <a:gdLst>
                  <a:gd name="T0" fmla="*/ 0 w 1"/>
                  <a:gd name="T1" fmla="*/ 0 h 1"/>
                  <a:gd name="T2" fmla="*/ 0 w 1"/>
                  <a:gd name="T3" fmla="*/ 243 h 1"/>
                  <a:gd name="T4" fmla="*/ 243 w 1"/>
                  <a:gd name="T5" fmla="*/ 243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0" y="1"/>
                    </a:cubicBezTo>
                    <a:cubicBezTo>
                      <a:pt x="0" y="1"/>
                      <a:pt x="0" y="1"/>
                      <a:pt x="1" y="1"/>
                    </a:cubicBezTo>
                    <a:cubicBezTo>
                      <a:pt x="0"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0" name="Freeform 870">
                <a:extLst>
                  <a:ext uri="{FF2B5EF4-FFF2-40B4-BE49-F238E27FC236}">
                    <a16:creationId xmlns:a16="http://schemas.microsoft.com/office/drawing/2014/main" id="{22ABB057-60F3-44C3-ADAB-CB750E8DF914}"/>
                  </a:ext>
                </a:extLst>
              </p:cNvPr>
              <p:cNvSpPr>
                <a:spLocks/>
              </p:cNvSpPr>
              <p:nvPr/>
            </p:nvSpPr>
            <p:spPr bwMode="auto">
              <a:xfrm>
                <a:off x="3737" y="2608"/>
                <a:ext cx="3" cy="3"/>
              </a:xfrm>
              <a:custGeom>
                <a:avLst/>
                <a:gdLst>
                  <a:gd name="T0" fmla="*/ 0 w 1"/>
                  <a:gd name="T1" fmla="*/ 0 h 1"/>
                  <a:gd name="T2" fmla="*/ 0 w 1"/>
                  <a:gd name="T3" fmla="*/ 243 h 1"/>
                  <a:gd name="T4" fmla="*/ 243 w 1"/>
                  <a:gd name="T5" fmla="*/ 243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0" y="1"/>
                    </a:cubicBezTo>
                    <a:cubicBezTo>
                      <a:pt x="0" y="1"/>
                      <a:pt x="0" y="1"/>
                      <a:pt x="1" y="1"/>
                    </a:cubicBezTo>
                    <a:cubicBezTo>
                      <a:pt x="0"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1" name="Freeform 871">
                <a:extLst>
                  <a:ext uri="{FF2B5EF4-FFF2-40B4-BE49-F238E27FC236}">
                    <a16:creationId xmlns:a16="http://schemas.microsoft.com/office/drawing/2014/main" id="{53098ED7-6FBA-4D00-A1B7-B8F9BCC9A596}"/>
                  </a:ext>
                </a:extLst>
              </p:cNvPr>
              <p:cNvSpPr>
                <a:spLocks/>
              </p:cNvSpPr>
              <p:nvPr/>
            </p:nvSpPr>
            <p:spPr bwMode="auto">
              <a:xfrm>
                <a:off x="3740" y="2752"/>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1"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2" name="Freeform 872">
                <a:extLst>
                  <a:ext uri="{FF2B5EF4-FFF2-40B4-BE49-F238E27FC236}">
                    <a16:creationId xmlns:a16="http://schemas.microsoft.com/office/drawing/2014/main" id="{F7331DB6-B030-47FC-AC67-37B0FE1AB5D6}"/>
                  </a:ext>
                </a:extLst>
              </p:cNvPr>
              <p:cNvSpPr>
                <a:spLocks/>
              </p:cNvSpPr>
              <p:nvPr/>
            </p:nvSpPr>
            <p:spPr bwMode="auto">
              <a:xfrm>
                <a:off x="3740" y="2752"/>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1"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3" name="Freeform 873">
                <a:extLst>
                  <a:ext uri="{FF2B5EF4-FFF2-40B4-BE49-F238E27FC236}">
                    <a16:creationId xmlns:a16="http://schemas.microsoft.com/office/drawing/2014/main" id="{ABF68D13-430B-4757-AC25-BFED3AE4CCAD}"/>
                  </a:ext>
                </a:extLst>
              </p:cNvPr>
              <p:cNvSpPr>
                <a:spLocks/>
              </p:cNvSpPr>
              <p:nvPr/>
            </p:nvSpPr>
            <p:spPr bwMode="auto">
              <a:xfrm>
                <a:off x="3737" y="2599"/>
                <a:ext cx="88" cy="31"/>
              </a:xfrm>
              <a:custGeom>
                <a:avLst/>
                <a:gdLst>
                  <a:gd name="T0" fmla="*/ 6144 w 28"/>
                  <a:gd name="T1" fmla="*/ 1758 h 10"/>
                  <a:gd name="T2" fmla="*/ 8011 w 28"/>
                  <a:gd name="T3" fmla="*/ 2595 h 10"/>
                  <a:gd name="T4" fmla="*/ 8602 w 28"/>
                  <a:gd name="T5" fmla="*/ 2027 h 10"/>
                  <a:gd name="T6" fmla="*/ 8011 w 28"/>
                  <a:gd name="T7" fmla="*/ 1491 h 10"/>
                  <a:gd name="T8" fmla="*/ 7694 w 28"/>
                  <a:gd name="T9" fmla="*/ 837 h 10"/>
                  <a:gd name="T10" fmla="*/ 7012 w 28"/>
                  <a:gd name="T11" fmla="*/ 567 h 10"/>
                  <a:gd name="T12" fmla="*/ 6144 w 28"/>
                  <a:gd name="T13" fmla="*/ 270 h 10"/>
                  <a:gd name="T14" fmla="*/ 4868 w 28"/>
                  <a:gd name="T15" fmla="*/ 0 h 10"/>
                  <a:gd name="T16" fmla="*/ 4287 w 28"/>
                  <a:gd name="T17" fmla="*/ 270 h 10"/>
                  <a:gd name="T18" fmla="*/ 3693 w 28"/>
                  <a:gd name="T19" fmla="*/ 270 h 10"/>
                  <a:gd name="T20" fmla="*/ 2448 w 28"/>
                  <a:gd name="T21" fmla="*/ 270 h 10"/>
                  <a:gd name="T22" fmla="*/ 594 w 28"/>
                  <a:gd name="T23" fmla="*/ 2027 h 10"/>
                  <a:gd name="T24" fmla="*/ 1273 w 28"/>
                  <a:gd name="T25" fmla="*/ 837 h 10"/>
                  <a:gd name="T26" fmla="*/ 2143 w 28"/>
                  <a:gd name="T27" fmla="*/ 1758 h 10"/>
                  <a:gd name="T28" fmla="*/ 3416 w 28"/>
                  <a:gd name="T29" fmla="*/ 1491 h 10"/>
                  <a:gd name="T30" fmla="*/ 5186 w 28"/>
                  <a:gd name="T31" fmla="*/ 1491 h 10"/>
                  <a:gd name="T32" fmla="*/ 6144 w 28"/>
                  <a:gd name="T33" fmla="*/ 1758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10"/>
                  <a:gd name="T53" fmla="*/ 28 w 2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10">
                    <a:moveTo>
                      <a:pt x="20" y="6"/>
                    </a:moveTo>
                    <a:cubicBezTo>
                      <a:pt x="22" y="7"/>
                      <a:pt x="24" y="8"/>
                      <a:pt x="26" y="9"/>
                    </a:cubicBezTo>
                    <a:cubicBezTo>
                      <a:pt x="28" y="10"/>
                      <a:pt x="28" y="8"/>
                      <a:pt x="28" y="7"/>
                    </a:cubicBezTo>
                    <a:cubicBezTo>
                      <a:pt x="28" y="6"/>
                      <a:pt x="27" y="6"/>
                      <a:pt x="26" y="5"/>
                    </a:cubicBezTo>
                    <a:cubicBezTo>
                      <a:pt x="26" y="4"/>
                      <a:pt x="26" y="3"/>
                      <a:pt x="25" y="3"/>
                    </a:cubicBezTo>
                    <a:cubicBezTo>
                      <a:pt x="24" y="2"/>
                      <a:pt x="24" y="2"/>
                      <a:pt x="23" y="2"/>
                    </a:cubicBezTo>
                    <a:cubicBezTo>
                      <a:pt x="22" y="2"/>
                      <a:pt x="21" y="2"/>
                      <a:pt x="20" y="1"/>
                    </a:cubicBezTo>
                    <a:cubicBezTo>
                      <a:pt x="19" y="1"/>
                      <a:pt x="18" y="0"/>
                      <a:pt x="16" y="0"/>
                    </a:cubicBezTo>
                    <a:cubicBezTo>
                      <a:pt x="15" y="0"/>
                      <a:pt x="15" y="1"/>
                      <a:pt x="14" y="1"/>
                    </a:cubicBezTo>
                    <a:cubicBezTo>
                      <a:pt x="13" y="1"/>
                      <a:pt x="12" y="1"/>
                      <a:pt x="12" y="1"/>
                    </a:cubicBezTo>
                    <a:cubicBezTo>
                      <a:pt x="12" y="0"/>
                      <a:pt x="9" y="1"/>
                      <a:pt x="8" y="1"/>
                    </a:cubicBezTo>
                    <a:cubicBezTo>
                      <a:pt x="4" y="0"/>
                      <a:pt x="0" y="3"/>
                      <a:pt x="2" y="7"/>
                    </a:cubicBezTo>
                    <a:cubicBezTo>
                      <a:pt x="2" y="6"/>
                      <a:pt x="3" y="3"/>
                      <a:pt x="4" y="3"/>
                    </a:cubicBezTo>
                    <a:cubicBezTo>
                      <a:pt x="4" y="4"/>
                      <a:pt x="6" y="6"/>
                      <a:pt x="7" y="6"/>
                    </a:cubicBezTo>
                    <a:cubicBezTo>
                      <a:pt x="8" y="6"/>
                      <a:pt x="12" y="2"/>
                      <a:pt x="11" y="5"/>
                    </a:cubicBezTo>
                    <a:cubicBezTo>
                      <a:pt x="12" y="5"/>
                      <a:pt x="16" y="7"/>
                      <a:pt x="17" y="5"/>
                    </a:cubicBezTo>
                    <a:cubicBezTo>
                      <a:pt x="17" y="4"/>
                      <a:pt x="20" y="5"/>
                      <a:pt x="20"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4" name="Freeform 874">
                <a:extLst>
                  <a:ext uri="{FF2B5EF4-FFF2-40B4-BE49-F238E27FC236}">
                    <a16:creationId xmlns:a16="http://schemas.microsoft.com/office/drawing/2014/main" id="{B24551BA-B2CA-4D69-98B2-D11FEE489B86}"/>
                  </a:ext>
                </a:extLst>
              </p:cNvPr>
              <p:cNvSpPr>
                <a:spLocks/>
              </p:cNvSpPr>
              <p:nvPr/>
            </p:nvSpPr>
            <p:spPr bwMode="auto">
              <a:xfrm>
                <a:off x="3737" y="2599"/>
                <a:ext cx="88" cy="31"/>
              </a:xfrm>
              <a:custGeom>
                <a:avLst/>
                <a:gdLst>
                  <a:gd name="T0" fmla="*/ 6144 w 28"/>
                  <a:gd name="T1" fmla="*/ 1758 h 10"/>
                  <a:gd name="T2" fmla="*/ 8011 w 28"/>
                  <a:gd name="T3" fmla="*/ 2595 h 10"/>
                  <a:gd name="T4" fmla="*/ 8602 w 28"/>
                  <a:gd name="T5" fmla="*/ 2027 h 10"/>
                  <a:gd name="T6" fmla="*/ 8011 w 28"/>
                  <a:gd name="T7" fmla="*/ 1491 h 10"/>
                  <a:gd name="T8" fmla="*/ 7694 w 28"/>
                  <a:gd name="T9" fmla="*/ 837 h 10"/>
                  <a:gd name="T10" fmla="*/ 7012 w 28"/>
                  <a:gd name="T11" fmla="*/ 567 h 10"/>
                  <a:gd name="T12" fmla="*/ 6144 w 28"/>
                  <a:gd name="T13" fmla="*/ 270 h 10"/>
                  <a:gd name="T14" fmla="*/ 4868 w 28"/>
                  <a:gd name="T15" fmla="*/ 0 h 10"/>
                  <a:gd name="T16" fmla="*/ 4287 w 28"/>
                  <a:gd name="T17" fmla="*/ 270 h 10"/>
                  <a:gd name="T18" fmla="*/ 3693 w 28"/>
                  <a:gd name="T19" fmla="*/ 270 h 10"/>
                  <a:gd name="T20" fmla="*/ 2448 w 28"/>
                  <a:gd name="T21" fmla="*/ 270 h 10"/>
                  <a:gd name="T22" fmla="*/ 594 w 28"/>
                  <a:gd name="T23" fmla="*/ 2027 h 10"/>
                  <a:gd name="T24" fmla="*/ 1273 w 28"/>
                  <a:gd name="T25" fmla="*/ 837 h 10"/>
                  <a:gd name="T26" fmla="*/ 2143 w 28"/>
                  <a:gd name="T27" fmla="*/ 1758 h 10"/>
                  <a:gd name="T28" fmla="*/ 3416 w 28"/>
                  <a:gd name="T29" fmla="*/ 1491 h 10"/>
                  <a:gd name="T30" fmla="*/ 5186 w 28"/>
                  <a:gd name="T31" fmla="*/ 1491 h 10"/>
                  <a:gd name="T32" fmla="*/ 6144 w 28"/>
                  <a:gd name="T33" fmla="*/ 1758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10"/>
                  <a:gd name="T53" fmla="*/ 28 w 2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10">
                    <a:moveTo>
                      <a:pt x="20" y="6"/>
                    </a:moveTo>
                    <a:cubicBezTo>
                      <a:pt x="22" y="7"/>
                      <a:pt x="24" y="8"/>
                      <a:pt x="26" y="9"/>
                    </a:cubicBezTo>
                    <a:cubicBezTo>
                      <a:pt x="28" y="10"/>
                      <a:pt x="28" y="8"/>
                      <a:pt x="28" y="7"/>
                    </a:cubicBezTo>
                    <a:cubicBezTo>
                      <a:pt x="28" y="6"/>
                      <a:pt x="27" y="6"/>
                      <a:pt x="26" y="5"/>
                    </a:cubicBezTo>
                    <a:cubicBezTo>
                      <a:pt x="26" y="4"/>
                      <a:pt x="26" y="3"/>
                      <a:pt x="25" y="3"/>
                    </a:cubicBezTo>
                    <a:cubicBezTo>
                      <a:pt x="24" y="2"/>
                      <a:pt x="24" y="2"/>
                      <a:pt x="23" y="2"/>
                    </a:cubicBezTo>
                    <a:cubicBezTo>
                      <a:pt x="22" y="2"/>
                      <a:pt x="21" y="2"/>
                      <a:pt x="20" y="1"/>
                    </a:cubicBezTo>
                    <a:cubicBezTo>
                      <a:pt x="19" y="1"/>
                      <a:pt x="18" y="0"/>
                      <a:pt x="16" y="0"/>
                    </a:cubicBezTo>
                    <a:cubicBezTo>
                      <a:pt x="15" y="0"/>
                      <a:pt x="15" y="1"/>
                      <a:pt x="14" y="1"/>
                    </a:cubicBezTo>
                    <a:cubicBezTo>
                      <a:pt x="13" y="1"/>
                      <a:pt x="12" y="1"/>
                      <a:pt x="12" y="1"/>
                    </a:cubicBezTo>
                    <a:cubicBezTo>
                      <a:pt x="12" y="0"/>
                      <a:pt x="9" y="1"/>
                      <a:pt x="8" y="1"/>
                    </a:cubicBezTo>
                    <a:cubicBezTo>
                      <a:pt x="4" y="0"/>
                      <a:pt x="0" y="3"/>
                      <a:pt x="2" y="7"/>
                    </a:cubicBezTo>
                    <a:cubicBezTo>
                      <a:pt x="2" y="6"/>
                      <a:pt x="3" y="3"/>
                      <a:pt x="4" y="3"/>
                    </a:cubicBezTo>
                    <a:cubicBezTo>
                      <a:pt x="4" y="4"/>
                      <a:pt x="6" y="6"/>
                      <a:pt x="7" y="6"/>
                    </a:cubicBezTo>
                    <a:cubicBezTo>
                      <a:pt x="8" y="6"/>
                      <a:pt x="12" y="2"/>
                      <a:pt x="11" y="5"/>
                    </a:cubicBezTo>
                    <a:cubicBezTo>
                      <a:pt x="12" y="5"/>
                      <a:pt x="16" y="7"/>
                      <a:pt x="17" y="5"/>
                    </a:cubicBezTo>
                    <a:cubicBezTo>
                      <a:pt x="17" y="4"/>
                      <a:pt x="20" y="5"/>
                      <a:pt x="20"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5" name="Freeform 875">
                <a:extLst>
                  <a:ext uri="{FF2B5EF4-FFF2-40B4-BE49-F238E27FC236}">
                    <a16:creationId xmlns:a16="http://schemas.microsoft.com/office/drawing/2014/main" id="{6FDE8B15-EA34-441D-A9F0-6669549089D6}"/>
                  </a:ext>
                </a:extLst>
              </p:cNvPr>
              <p:cNvSpPr>
                <a:spLocks/>
              </p:cNvSpPr>
              <p:nvPr/>
            </p:nvSpPr>
            <p:spPr bwMode="auto">
              <a:xfrm>
                <a:off x="3743" y="2621"/>
                <a:ext cx="13" cy="6"/>
              </a:xfrm>
              <a:custGeom>
                <a:avLst/>
                <a:gdLst>
                  <a:gd name="T0" fmla="*/ 348 w 4"/>
                  <a:gd name="T1" fmla="*/ 0 h 2"/>
                  <a:gd name="T2" fmla="*/ 0 w 4"/>
                  <a:gd name="T3" fmla="*/ 486 h 2"/>
                  <a:gd name="T4" fmla="*/ 793 w 4"/>
                  <a:gd name="T5" fmla="*/ 243 h 2"/>
                  <a:gd name="T6" fmla="*/ 1099 w 4"/>
                  <a:gd name="T7" fmla="*/ 0 h 2"/>
                  <a:gd name="T8" fmla="*/ 348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0"/>
                    </a:moveTo>
                    <a:cubicBezTo>
                      <a:pt x="0" y="1"/>
                      <a:pt x="0" y="1"/>
                      <a:pt x="0" y="2"/>
                    </a:cubicBezTo>
                    <a:cubicBezTo>
                      <a:pt x="1" y="2"/>
                      <a:pt x="1" y="1"/>
                      <a:pt x="2" y="1"/>
                    </a:cubicBezTo>
                    <a:cubicBezTo>
                      <a:pt x="1" y="2"/>
                      <a:pt x="4" y="1"/>
                      <a:pt x="3" y="0"/>
                    </a:cubicBezTo>
                    <a:cubicBezTo>
                      <a:pt x="2" y="0"/>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6" name="Freeform 876">
                <a:extLst>
                  <a:ext uri="{FF2B5EF4-FFF2-40B4-BE49-F238E27FC236}">
                    <a16:creationId xmlns:a16="http://schemas.microsoft.com/office/drawing/2014/main" id="{5C10D2D6-9149-4ACD-B614-C78AC25682FA}"/>
                  </a:ext>
                </a:extLst>
              </p:cNvPr>
              <p:cNvSpPr>
                <a:spLocks/>
              </p:cNvSpPr>
              <p:nvPr/>
            </p:nvSpPr>
            <p:spPr bwMode="auto">
              <a:xfrm>
                <a:off x="3743" y="2621"/>
                <a:ext cx="13" cy="6"/>
              </a:xfrm>
              <a:custGeom>
                <a:avLst/>
                <a:gdLst>
                  <a:gd name="T0" fmla="*/ 348 w 4"/>
                  <a:gd name="T1" fmla="*/ 0 h 2"/>
                  <a:gd name="T2" fmla="*/ 0 w 4"/>
                  <a:gd name="T3" fmla="*/ 486 h 2"/>
                  <a:gd name="T4" fmla="*/ 793 w 4"/>
                  <a:gd name="T5" fmla="*/ 243 h 2"/>
                  <a:gd name="T6" fmla="*/ 1099 w 4"/>
                  <a:gd name="T7" fmla="*/ 0 h 2"/>
                  <a:gd name="T8" fmla="*/ 348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0"/>
                    </a:moveTo>
                    <a:cubicBezTo>
                      <a:pt x="0" y="1"/>
                      <a:pt x="0" y="1"/>
                      <a:pt x="0" y="2"/>
                    </a:cubicBezTo>
                    <a:cubicBezTo>
                      <a:pt x="1" y="2"/>
                      <a:pt x="1" y="1"/>
                      <a:pt x="2" y="1"/>
                    </a:cubicBezTo>
                    <a:cubicBezTo>
                      <a:pt x="1" y="2"/>
                      <a:pt x="4" y="1"/>
                      <a:pt x="3" y="0"/>
                    </a:cubicBezTo>
                    <a:cubicBezTo>
                      <a:pt x="2" y="0"/>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7" name="Freeform 877">
                <a:extLst>
                  <a:ext uri="{FF2B5EF4-FFF2-40B4-BE49-F238E27FC236}">
                    <a16:creationId xmlns:a16="http://schemas.microsoft.com/office/drawing/2014/main" id="{52CAEB12-B094-4A70-994F-C4B04B40FC41}"/>
                  </a:ext>
                </a:extLst>
              </p:cNvPr>
              <p:cNvSpPr>
                <a:spLocks/>
              </p:cNvSpPr>
              <p:nvPr/>
            </p:nvSpPr>
            <p:spPr bwMode="auto">
              <a:xfrm>
                <a:off x="3750" y="2446"/>
                <a:ext cx="18" cy="18"/>
              </a:xfrm>
              <a:custGeom>
                <a:avLst/>
                <a:gdLst>
                  <a:gd name="T0" fmla="*/ 243 w 6"/>
                  <a:gd name="T1" fmla="*/ 1458 h 6"/>
                  <a:gd name="T2" fmla="*/ 972 w 6"/>
                  <a:gd name="T3" fmla="*/ 0 h 6"/>
                  <a:gd name="T4" fmla="*/ 486 w 6"/>
                  <a:gd name="T5" fmla="*/ 486 h 6"/>
                  <a:gd name="T6" fmla="*/ 243 w 6"/>
                  <a:gd name="T7" fmla="*/ 1458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6"/>
                    </a:moveTo>
                    <a:cubicBezTo>
                      <a:pt x="4" y="5"/>
                      <a:pt x="6" y="3"/>
                      <a:pt x="4" y="0"/>
                    </a:cubicBezTo>
                    <a:cubicBezTo>
                      <a:pt x="3" y="1"/>
                      <a:pt x="2" y="1"/>
                      <a:pt x="2" y="2"/>
                    </a:cubicBezTo>
                    <a:cubicBezTo>
                      <a:pt x="1" y="3"/>
                      <a:pt x="0" y="5"/>
                      <a:pt x="1"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8" name="Freeform 878">
                <a:extLst>
                  <a:ext uri="{FF2B5EF4-FFF2-40B4-BE49-F238E27FC236}">
                    <a16:creationId xmlns:a16="http://schemas.microsoft.com/office/drawing/2014/main" id="{D49BCD78-46DB-462F-BE33-43F55A742B27}"/>
                  </a:ext>
                </a:extLst>
              </p:cNvPr>
              <p:cNvSpPr>
                <a:spLocks/>
              </p:cNvSpPr>
              <p:nvPr/>
            </p:nvSpPr>
            <p:spPr bwMode="auto">
              <a:xfrm>
                <a:off x="3750" y="2446"/>
                <a:ext cx="18" cy="18"/>
              </a:xfrm>
              <a:custGeom>
                <a:avLst/>
                <a:gdLst>
                  <a:gd name="T0" fmla="*/ 243 w 6"/>
                  <a:gd name="T1" fmla="*/ 1458 h 6"/>
                  <a:gd name="T2" fmla="*/ 972 w 6"/>
                  <a:gd name="T3" fmla="*/ 0 h 6"/>
                  <a:gd name="T4" fmla="*/ 486 w 6"/>
                  <a:gd name="T5" fmla="*/ 486 h 6"/>
                  <a:gd name="T6" fmla="*/ 243 w 6"/>
                  <a:gd name="T7" fmla="*/ 1458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6"/>
                    </a:moveTo>
                    <a:cubicBezTo>
                      <a:pt x="4" y="5"/>
                      <a:pt x="6" y="3"/>
                      <a:pt x="4" y="0"/>
                    </a:cubicBezTo>
                    <a:cubicBezTo>
                      <a:pt x="3" y="1"/>
                      <a:pt x="2" y="1"/>
                      <a:pt x="2" y="2"/>
                    </a:cubicBezTo>
                    <a:cubicBezTo>
                      <a:pt x="1" y="3"/>
                      <a:pt x="0" y="5"/>
                      <a:pt x="1"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9" name="Freeform 879">
                <a:extLst>
                  <a:ext uri="{FF2B5EF4-FFF2-40B4-BE49-F238E27FC236}">
                    <a16:creationId xmlns:a16="http://schemas.microsoft.com/office/drawing/2014/main" id="{36E0E0BD-881A-4BDB-968E-F00ECDE10896}"/>
                  </a:ext>
                </a:extLst>
              </p:cNvPr>
              <p:cNvSpPr>
                <a:spLocks/>
              </p:cNvSpPr>
              <p:nvPr/>
            </p:nvSpPr>
            <p:spPr bwMode="auto">
              <a:xfrm>
                <a:off x="3756" y="2721"/>
                <a:ext cx="3" cy="3"/>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1"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0" name="Freeform 880">
                <a:extLst>
                  <a:ext uri="{FF2B5EF4-FFF2-40B4-BE49-F238E27FC236}">
                    <a16:creationId xmlns:a16="http://schemas.microsoft.com/office/drawing/2014/main" id="{0A3D738C-F8E3-4BFB-B3F8-C6EE89694792}"/>
                  </a:ext>
                </a:extLst>
              </p:cNvPr>
              <p:cNvSpPr>
                <a:spLocks/>
              </p:cNvSpPr>
              <p:nvPr/>
            </p:nvSpPr>
            <p:spPr bwMode="auto">
              <a:xfrm>
                <a:off x="3756" y="2721"/>
                <a:ext cx="3" cy="3"/>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1"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1" name="Freeform 881">
                <a:extLst>
                  <a:ext uri="{FF2B5EF4-FFF2-40B4-BE49-F238E27FC236}">
                    <a16:creationId xmlns:a16="http://schemas.microsoft.com/office/drawing/2014/main" id="{838EB450-7B19-472D-B873-63A395E5D00C}"/>
                  </a:ext>
                </a:extLst>
              </p:cNvPr>
              <p:cNvSpPr>
                <a:spLocks/>
              </p:cNvSpPr>
              <p:nvPr/>
            </p:nvSpPr>
            <p:spPr bwMode="auto">
              <a:xfrm>
                <a:off x="3756" y="2621"/>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1" y="0"/>
                      <a:pt x="1" y="0"/>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2" name="Freeform 882">
                <a:extLst>
                  <a:ext uri="{FF2B5EF4-FFF2-40B4-BE49-F238E27FC236}">
                    <a16:creationId xmlns:a16="http://schemas.microsoft.com/office/drawing/2014/main" id="{02BCD586-9425-43D4-9ABE-E71CE07CC553}"/>
                  </a:ext>
                </a:extLst>
              </p:cNvPr>
              <p:cNvSpPr>
                <a:spLocks/>
              </p:cNvSpPr>
              <p:nvPr/>
            </p:nvSpPr>
            <p:spPr bwMode="auto">
              <a:xfrm>
                <a:off x="3756" y="2621"/>
                <a:ext cx="3" cy="3"/>
              </a:xfrm>
              <a:custGeom>
                <a:avLst/>
                <a:gdLst>
                  <a:gd name="T0" fmla="*/ 0 w 1"/>
                  <a:gd name="T1" fmla="*/ 0 h 1"/>
                  <a:gd name="T2" fmla="*/ 0 w 1"/>
                  <a:gd name="T3" fmla="*/ 243 h 1"/>
                  <a:gd name="T4" fmla="*/ 243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1" y="0"/>
                      <a:pt x="1" y="0"/>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3" name="Freeform 883">
                <a:extLst>
                  <a:ext uri="{FF2B5EF4-FFF2-40B4-BE49-F238E27FC236}">
                    <a16:creationId xmlns:a16="http://schemas.microsoft.com/office/drawing/2014/main" id="{7A3B74BF-F640-4FF4-BF36-770C39401F93}"/>
                  </a:ext>
                </a:extLst>
              </p:cNvPr>
              <p:cNvSpPr>
                <a:spLocks/>
              </p:cNvSpPr>
              <p:nvPr/>
            </p:nvSpPr>
            <p:spPr bwMode="auto">
              <a:xfrm>
                <a:off x="3762" y="2749"/>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1" y="1"/>
                    </a:cubicBezTo>
                    <a:cubicBezTo>
                      <a:pt x="1" y="1"/>
                      <a:pt x="0"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4" name="Freeform 884">
                <a:extLst>
                  <a:ext uri="{FF2B5EF4-FFF2-40B4-BE49-F238E27FC236}">
                    <a16:creationId xmlns:a16="http://schemas.microsoft.com/office/drawing/2014/main" id="{0B1F9EC8-4196-45FC-A546-65D0A6A2FD32}"/>
                  </a:ext>
                </a:extLst>
              </p:cNvPr>
              <p:cNvSpPr>
                <a:spLocks/>
              </p:cNvSpPr>
              <p:nvPr/>
            </p:nvSpPr>
            <p:spPr bwMode="auto">
              <a:xfrm>
                <a:off x="3762" y="2749"/>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1" y="1"/>
                    </a:cubicBezTo>
                    <a:cubicBezTo>
                      <a:pt x="1" y="1"/>
                      <a:pt x="0"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5" name="Freeform 885">
                <a:extLst>
                  <a:ext uri="{FF2B5EF4-FFF2-40B4-BE49-F238E27FC236}">
                    <a16:creationId xmlns:a16="http://schemas.microsoft.com/office/drawing/2014/main" id="{14D737E6-C80A-4C05-A03D-F8786C8EC367}"/>
                  </a:ext>
                </a:extLst>
              </p:cNvPr>
              <p:cNvSpPr>
                <a:spLocks/>
              </p:cNvSpPr>
              <p:nvPr/>
            </p:nvSpPr>
            <p:spPr bwMode="auto">
              <a:xfrm>
                <a:off x="3759" y="2618"/>
                <a:ext cx="6" cy="6"/>
              </a:xfrm>
              <a:custGeom>
                <a:avLst/>
                <a:gdLst>
                  <a:gd name="T0" fmla="*/ 243 w 2"/>
                  <a:gd name="T1" fmla="*/ 0 h 2"/>
                  <a:gd name="T2" fmla="*/ 486 w 2"/>
                  <a:gd name="T3" fmla="*/ 243 h 2"/>
                  <a:gd name="T4" fmla="*/ 243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1"/>
                      <a:pt x="1" y="2"/>
                      <a:pt x="2" y="1"/>
                    </a:cubicBezTo>
                    <a:cubicBezTo>
                      <a:pt x="2" y="1"/>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6" name="Freeform 886">
                <a:extLst>
                  <a:ext uri="{FF2B5EF4-FFF2-40B4-BE49-F238E27FC236}">
                    <a16:creationId xmlns:a16="http://schemas.microsoft.com/office/drawing/2014/main" id="{1B7F7EF0-4DEA-4529-8678-AE2A83A0F864}"/>
                  </a:ext>
                </a:extLst>
              </p:cNvPr>
              <p:cNvSpPr>
                <a:spLocks/>
              </p:cNvSpPr>
              <p:nvPr/>
            </p:nvSpPr>
            <p:spPr bwMode="auto">
              <a:xfrm>
                <a:off x="3759" y="2618"/>
                <a:ext cx="6" cy="6"/>
              </a:xfrm>
              <a:custGeom>
                <a:avLst/>
                <a:gdLst>
                  <a:gd name="T0" fmla="*/ 243 w 2"/>
                  <a:gd name="T1" fmla="*/ 0 h 2"/>
                  <a:gd name="T2" fmla="*/ 486 w 2"/>
                  <a:gd name="T3" fmla="*/ 243 h 2"/>
                  <a:gd name="T4" fmla="*/ 243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1"/>
                      <a:pt x="1" y="2"/>
                      <a:pt x="2" y="1"/>
                    </a:cubicBezTo>
                    <a:cubicBezTo>
                      <a:pt x="2" y="1"/>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7" name="Freeform 887">
                <a:extLst>
                  <a:ext uri="{FF2B5EF4-FFF2-40B4-BE49-F238E27FC236}">
                    <a16:creationId xmlns:a16="http://schemas.microsoft.com/office/drawing/2014/main" id="{498B2171-BA4E-4D6C-B47A-8376F990BA7D}"/>
                  </a:ext>
                </a:extLst>
              </p:cNvPr>
              <p:cNvSpPr>
                <a:spLocks/>
              </p:cNvSpPr>
              <p:nvPr/>
            </p:nvSpPr>
            <p:spPr bwMode="auto">
              <a:xfrm>
                <a:off x="3781" y="2740"/>
                <a:ext cx="12" cy="6"/>
              </a:xfrm>
              <a:custGeom>
                <a:avLst/>
                <a:gdLst>
                  <a:gd name="T0" fmla="*/ 243 w 4"/>
                  <a:gd name="T1" fmla="*/ 0 h 2"/>
                  <a:gd name="T2" fmla="*/ 486 w 4"/>
                  <a:gd name="T3" fmla="*/ 486 h 2"/>
                  <a:gd name="T4" fmla="*/ 243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1" y="0"/>
                    </a:moveTo>
                    <a:cubicBezTo>
                      <a:pt x="0" y="1"/>
                      <a:pt x="1" y="2"/>
                      <a:pt x="2" y="2"/>
                    </a:cubicBezTo>
                    <a:cubicBezTo>
                      <a:pt x="4" y="2"/>
                      <a:pt x="3"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8" name="Freeform 888">
                <a:extLst>
                  <a:ext uri="{FF2B5EF4-FFF2-40B4-BE49-F238E27FC236}">
                    <a16:creationId xmlns:a16="http://schemas.microsoft.com/office/drawing/2014/main" id="{EA673D1B-98D0-4683-BBAB-A4A113749B1B}"/>
                  </a:ext>
                </a:extLst>
              </p:cNvPr>
              <p:cNvSpPr>
                <a:spLocks/>
              </p:cNvSpPr>
              <p:nvPr/>
            </p:nvSpPr>
            <p:spPr bwMode="auto">
              <a:xfrm>
                <a:off x="3781" y="2740"/>
                <a:ext cx="12" cy="6"/>
              </a:xfrm>
              <a:custGeom>
                <a:avLst/>
                <a:gdLst>
                  <a:gd name="T0" fmla="*/ 243 w 4"/>
                  <a:gd name="T1" fmla="*/ 0 h 2"/>
                  <a:gd name="T2" fmla="*/ 486 w 4"/>
                  <a:gd name="T3" fmla="*/ 486 h 2"/>
                  <a:gd name="T4" fmla="*/ 243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1" y="0"/>
                    </a:moveTo>
                    <a:cubicBezTo>
                      <a:pt x="0" y="1"/>
                      <a:pt x="1" y="2"/>
                      <a:pt x="2" y="2"/>
                    </a:cubicBezTo>
                    <a:cubicBezTo>
                      <a:pt x="4" y="2"/>
                      <a:pt x="3"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9" name="Freeform 889">
                <a:extLst>
                  <a:ext uri="{FF2B5EF4-FFF2-40B4-BE49-F238E27FC236}">
                    <a16:creationId xmlns:a16="http://schemas.microsoft.com/office/drawing/2014/main" id="{E095462C-C11E-4B66-9601-0333926BFF36}"/>
                  </a:ext>
                </a:extLst>
              </p:cNvPr>
              <p:cNvSpPr>
                <a:spLocks/>
              </p:cNvSpPr>
              <p:nvPr/>
            </p:nvSpPr>
            <p:spPr bwMode="auto">
              <a:xfrm>
                <a:off x="3784" y="25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1" y="1"/>
                      <a:pt x="2" y="1"/>
                    </a:cubicBezTo>
                    <a:cubicBezTo>
                      <a:pt x="2"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0" name="Freeform 890">
                <a:extLst>
                  <a:ext uri="{FF2B5EF4-FFF2-40B4-BE49-F238E27FC236}">
                    <a16:creationId xmlns:a16="http://schemas.microsoft.com/office/drawing/2014/main" id="{9B9A90DC-66C8-43A7-B457-0D55A6EB4676}"/>
                  </a:ext>
                </a:extLst>
              </p:cNvPr>
              <p:cNvSpPr>
                <a:spLocks/>
              </p:cNvSpPr>
              <p:nvPr/>
            </p:nvSpPr>
            <p:spPr bwMode="auto">
              <a:xfrm>
                <a:off x="3784" y="25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1" y="1"/>
                      <a:pt x="2" y="1"/>
                    </a:cubicBezTo>
                    <a:cubicBezTo>
                      <a:pt x="2"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1" name="Freeform 891">
                <a:extLst>
                  <a:ext uri="{FF2B5EF4-FFF2-40B4-BE49-F238E27FC236}">
                    <a16:creationId xmlns:a16="http://schemas.microsoft.com/office/drawing/2014/main" id="{73CEBD40-85EE-4B83-B2FF-9A292F4D6BEA}"/>
                  </a:ext>
                </a:extLst>
              </p:cNvPr>
              <p:cNvSpPr>
                <a:spLocks/>
              </p:cNvSpPr>
              <p:nvPr/>
            </p:nvSpPr>
            <p:spPr bwMode="auto">
              <a:xfrm>
                <a:off x="3797" y="2564"/>
                <a:ext cx="18" cy="13"/>
              </a:xfrm>
              <a:custGeom>
                <a:avLst/>
                <a:gdLst>
                  <a:gd name="T0" fmla="*/ 486 w 6"/>
                  <a:gd name="T1" fmla="*/ 1446 h 4"/>
                  <a:gd name="T2" fmla="*/ 972 w 6"/>
                  <a:gd name="T3" fmla="*/ 1446 h 4"/>
                  <a:gd name="T4" fmla="*/ 1215 w 6"/>
                  <a:gd name="T5" fmla="*/ 1446 h 4"/>
                  <a:gd name="T6" fmla="*/ 1215 w 6"/>
                  <a:gd name="T7" fmla="*/ 348 h 4"/>
                  <a:gd name="T8" fmla="*/ 0 w 6"/>
                  <a:gd name="T9" fmla="*/ 1099 h 4"/>
                  <a:gd name="T10" fmla="*/ 486 w 6"/>
                  <a:gd name="T11" fmla="*/ 1446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2" y="4"/>
                    </a:moveTo>
                    <a:cubicBezTo>
                      <a:pt x="3" y="4"/>
                      <a:pt x="3" y="4"/>
                      <a:pt x="4" y="4"/>
                    </a:cubicBezTo>
                    <a:cubicBezTo>
                      <a:pt x="4" y="4"/>
                      <a:pt x="5" y="4"/>
                      <a:pt x="5" y="4"/>
                    </a:cubicBezTo>
                    <a:cubicBezTo>
                      <a:pt x="5" y="3"/>
                      <a:pt x="6" y="3"/>
                      <a:pt x="5" y="1"/>
                    </a:cubicBezTo>
                    <a:cubicBezTo>
                      <a:pt x="5" y="0"/>
                      <a:pt x="1" y="2"/>
                      <a:pt x="0" y="3"/>
                    </a:cubicBezTo>
                    <a:cubicBezTo>
                      <a:pt x="0" y="3"/>
                      <a:pt x="1" y="4"/>
                      <a:pt x="2"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2" name="Freeform 892">
                <a:extLst>
                  <a:ext uri="{FF2B5EF4-FFF2-40B4-BE49-F238E27FC236}">
                    <a16:creationId xmlns:a16="http://schemas.microsoft.com/office/drawing/2014/main" id="{94A793B0-99F7-4CA1-BF90-F7AB37CEAB17}"/>
                  </a:ext>
                </a:extLst>
              </p:cNvPr>
              <p:cNvSpPr>
                <a:spLocks/>
              </p:cNvSpPr>
              <p:nvPr/>
            </p:nvSpPr>
            <p:spPr bwMode="auto">
              <a:xfrm>
                <a:off x="3797" y="2564"/>
                <a:ext cx="18" cy="13"/>
              </a:xfrm>
              <a:custGeom>
                <a:avLst/>
                <a:gdLst>
                  <a:gd name="T0" fmla="*/ 486 w 6"/>
                  <a:gd name="T1" fmla="*/ 1446 h 4"/>
                  <a:gd name="T2" fmla="*/ 972 w 6"/>
                  <a:gd name="T3" fmla="*/ 1446 h 4"/>
                  <a:gd name="T4" fmla="*/ 1215 w 6"/>
                  <a:gd name="T5" fmla="*/ 1446 h 4"/>
                  <a:gd name="T6" fmla="*/ 1215 w 6"/>
                  <a:gd name="T7" fmla="*/ 348 h 4"/>
                  <a:gd name="T8" fmla="*/ 0 w 6"/>
                  <a:gd name="T9" fmla="*/ 1099 h 4"/>
                  <a:gd name="T10" fmla="*/ 486 w 6"/>
                  <a:gd name="T11" fmla="*/ 1446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2" y="4"/>
                    </a:moveTo>
                    <a:cubicBezTo>
                      <a:pt x="3" y="4"/>
                      <a:pt x="3" y="4"/>
                      <a:pt x="4" y="4"/>
                    </a:cubicBezTo>
                    <a:cubicBezTo>
                      <a:pt x="4" y="4"/>
                      <a:pt x="5" y="4"/>
                      <a:pt x="5" y="4"/>
                    </a:cubicBezTo>
                    <a:cubicBezTo>
                      <a:pt x="5" y="3"/>
                      <a:pt x="6" y="3"/>
                      <a:pt x="5" y="1"/>
                    </a:cubicBezTo>
                    <a:cubicBezTo>
                      <a:pt x="5" y="0"/>
                      <a:pt x="1" y="2"/>
                      <a:pt x="0" y="3"/>
                    </a:cubicBezTo>
                    <a:cubicBezTo>
                      <a:pt x="0" y="3"/>
                      <a:pt x="1" y="4"/>
                      <a:pt x="2"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3" name="Freeform 893">
                <a:extLst>
                  <a:ext uri="{FF2B5EF4-FFF2-40B4-BE49-F238E27FC236}">
                    <a16:creationId xmlns:a16="http://schemas.microsoft.com/office/drawing/2014/main" id="{EC1BFC3E-B83E-4EBC-9AB0-AB110D9E1CAA}"/>
                  </a:ext>
                </a:extLst>
              </p:cNvPr>
              <p:cNvSpPr>
                <a:spLocks/>
              </p:cNvSpPr>
              <p:nvPr/>
            </p:nvSpPr>
            <p:spPr bwMode="auto">
              <a:xfrm>
                <a:off x="3797" y="2552"/>
                <a:ext cx="3" cy="3"/>
              </a:xfrm>
              <a:custGeom>
                <a:avLst/>
                <a:gdLst>
                  <a:gd name="T0" fmla="*/ 243 w 1"/>
                  <a:gd name="T1" fmla="*/ 0 h 1"/>
                  <a:gd name="T2" fmla="*/ 0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1"/>
                      <a:pt x="0" y="1"/>
                    </a:cubicBezTo>
                    <a:cubicBezTo>
                      <a:pt x="1" y="1"/>
                      <a:pt x="1"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4" name="Freeform 894">
                <a:extLst>
                  <a:ext uri="{FF2B5EF4-FFF2-40B4-BE49-F238E27FC236}">
                    <a16:creationId xmlns:a16="http://schemas.microsoft.com/office/drawing/2014/main" id="{5AB00488-8D14-4F8C-BBEA-09D2BBFCE57C}"/>
                  </a:ext>
                </a:extLst>
              </p:cNvPr>
              <p:cNvSpPr>
                <a:spLocks/>
              </p:cNvSpPr>
              <p:nvPr/>
            </p:nvSpPr>
            <p:spPr bwMode="auto">
              <a:xfrm>
                <a:off x="3797" y="2552"/>
                <a:ext cx="3" cy="3"/>
              </a:xfrm>
              <a:custGeom>
                <a:avLst/>
                <a:gdLst>
                  <a:gd name="T0" fmla="*/ 243 w 1"/>
                  <a:gd name="T1" fmla="*/ 0 h 1"/>
                  <a:gd name="T2" fmla="*/ 0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1"/>
                      <a:pt x="0" y="1"/>
                    </a:cubicBezTo>
                    <a:cubicBezTo>
                      <a:pt x="1" y="1"/>
                      <a:pt x="1"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5" name="Freeform 895">
                <a:extLst>
                  <a:ext uri="{FF2B5EF4-FFF2-40B4-BE49-F238E27FC236}">
                    <a16:creationId xmlns:a16="http://schemas.microsoft.com/office/drawing/2014/main" id="{9ABE2057-F7DA-467A-81CC-8B50538A44EC}"/>
                  </a:ext>
                </a:extLst>
              </p:cNvPr>
              <p:cNvSpPr>
                <a:spLocks/>
              </p:cNvSpPr>
              <p:nvPr/>
            </p:nvSpPr>
            <p:spPr bwMode="auto">
              <a:xfrm>
                <a:off x="3806" y="2521"/>
                <a:ext cx="3"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6" name="Freeform 896">
                <a:extLst>
                  <a:ext uri="{FF2B5EF4-FFF2-40B4-BE49-F238E27FC236}">
                    <a16:creationId xmlns:a16="http://schemas.microsoft.com/office/drawing/2014/main" id="{B0CC31E5-1DA8-4877-9AEC-034C19DC549C}"/>
                  </a:ext>
                </a:extLst>
              </p:cNvPr>
              <p:cNvSpPr>
                <a:spLocks/>
              </p:cNvSpPr>
              <p:nvPr/>
            </p:nvSpPr>
            <p:spPr bwMode="auto">
              <a:xfrm>
                <a:off x="3806" y="2521"/>
                <a:ext cx="3"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7" name="Freeform 897">
                <a:extLst>
                  <a:ext uri="{FF2B5EF4-FFF2-40B4-BE49-F238E27FC236}">
                    <a16:creationId xmlns:a16="http://schemas.microsoft.com/office/drawing/2014/main" id="{AF25FABD-3B04-454C-92B5-E6768B3304F5}"/>
                  </a:ext>
                </a:extLst>
              </p:cNvPr>
              <p:cNvSpPr>
                <a:spLocks/>
              </p:cNvSpPr>
              <p:nvPr/>
            </p:nvSpPr>
            <p:spPr bwMode="auto">
              <a:xfrm>
                <a:off x="3812" y="2518"/>
                <a:ext cx="28" cy="18"/>
              </a:xfrm>
              <a:custGeom>
                <a:avLst/>
                <a:gdLst>
                  <a:gd name="T0" fmla="*/ 1114 w 9"/>
                  <a:gd name="T1" fmla="*/ 1215 h 6"/>
                  <a:gd name="T2" fmla="*/ 843 w 9"/>
                  <a:gd name="T3" fmla="*/ 486 h 6"/>
                  <a:gd name="T4" fmla="*/ 1509 w 9"/>
                  <a:gd name="T5" fmla="*/ 729 h 6"/>
                  <a:gd name="T6" fmla="*/ 2053 w 9"/>
                  <a:gd name="T7" fmla="*/ 972 h 6"/>
                  <a:gd name="T8" fmla="*/ 2352 w 9"/>
                  <a:gd name="T9" fmla="*/ 486 h 6"/>
                  <a:gd name="T10" fmla="*/ 0 w 9"/>
                  <a:gd name="T11" fmla="*/ 486 h 6"/>
                  <a:gd name="T12" fmla="*/ 0 w 9"/>
                  <a:gd name="T13" fmla="*/ 729 h 6"/>
                  <a:gd name="T14" fmla="*/ 572 w 9"/>
                  <a:gd name="T15" fmla="*/ 1215 h 6"/>
                  <a:gd name="T16" fmla="*/ 843 w 9"/>
                  <a:gd name="T17" fmla="*/ 972 h 6"/>
                  <a:gd name="T18" fmla="*/ 1114 w 9"/>
                  <a:gd name="T19" fmla="*/ 121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4" y="5"/>
                    </a:moveTo>
                    <a:cubicBezTo>
                      <a:pt x="7" y="6"/>
                      <a:pt x="4" y="3"/>
                      <a:pt x="3" y="2"/>
                    </a:cubicBezTo>
                    <a:cubicBezTo>
                      <a:pt x="4" y="2"/>
                      <a:pt x="4" y="3"/>
                      <a:pt x="5" y="3"/>
                    </a:cubicBezTo>
                    <a:cubicBezTo>
                      <a:pt x="6" y="4"/>
                      <a:pt x="6" y="3"/>
                      <a:pt x="7" y="4"/>
                    </a:cubicBezTo>
                    <a:cubicBezTo>
                      <a:pt x="9" y="5"/>
                      <a:pt x="9" y="2"/>
                      <a:pt x="8" y="2"/>
                    </a:cubicBezTo>
                    <a:cubicBezTo>
                      <a:pt x="7" y="1"/>
                      <a:pt x="0" y="0"/>
                      <a:pt x="0" y="2"/>
                    </a:cubicBezTo>
                    <a:cubicBezTo>
                      <a:pt x="2" y="1"/>
                      <a:pt x="1" y="3"/>
                      <a:pt x="0" y="3"/>
                    </a:cubicBezTo>
                    <a:cubicBezTo>
                      <a:pt x="0" y="4"/>
                      <a:pt x="2" y="3"/>
                      <a:pt x="2" y="5"/>
                    </a:cubicBezTo>
                    <a:cubicBezTo>
                      <a:pt x="2" y="4"/>
                      <a:pt x="3" y="4"/>
                      <a:pt x="3" y="4"/>
                    </a:cubicBezTo>
                    <a:cubicBezTo>
                      <a:pt x="3" y="4"/>
                      <a:pt x="3" y="4"/>
                      <a:pt x="4"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8" name="Freeform 898">
                <a:extLst>
                  <a:ext uri="{FF2B5EF4-FFF2-40B4-BE49-F238E27FC236}">
                    <a16:creationId xmlns:a16="http://schemas.microsoft.com/office/drawing/2014/main" id="{9095C7F8-CBC8-47BF-A47F-4CBE031E4A94}"/>
                  </a:ext>
                </a:extLst>
              </p:cNvPr>
              <p:cNvSpPr>
                <a:spLocks/>
              </p:cNvSpPr>
              <p:nvPr/>
            </p:nvSpPr>
            <p:spPr bwMode="auto">
              <a:xfrm>
                <a:off x="3812" y="2518"/>
                <a:ext cx="28" cy="18"/>
              </a:xfrm>
              <a:custGeom>
                <a:avLst/>
                <a:gdLst>
                  <a:gd name="T0" fmla="*/ 1114 w 9"/>
                  <a:gd name="T1" fmla="*/ 1215 h 6"/>
                  <a:gd name="T2" fmla="*/ 843 w 9"/>
                  <a:gd name="T3" fmla="*/ 486 h 6"/>
                  <a:gd name="T4" fmla="*/ 1509 w 9"/>
                  <a:gd name="T5" fmla="*/ 729 h 6"/>
                  <a:gd name="T6" fmla="*/ 2053 w 9"/>
                  <a:gd name="T7" fmla="*/ 972 h 6"/>
                  <a:gd name="T8" fmla="*/ 2352 w 9"/>
                  <a:gd name="T9" fmla="*/ 486 h 6"/>
                  <a:gd name="T10" fmla="*/ 0 w 9"/>
                  <a:gd name="T11" fmla="*/ 486 h 6"/>
                  <a:gd name="T12" fmla="*/ 0 w 9"/>
                  <a:gd name="T13" fmla="*/ 729 h 6"/>
                  <a:gd name="T14" fmla="*/ 572 w 9"/>
                  <a:gd name="T15" fmla="*/ 1215 h 6"/>
                  <a:gd name="T16" fmla="*/ 843 w 9"/>
                  <a:gd name="T17" fmla="*/ 972 h 6"/>
                  <a:gd name="T18" fmla="*/ 1114 w 9"/>
                  <a:gd name="T19" fmla="*/ 121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4" y="5"/>
                    </a:moveTo>
                    <a:cubicBezTo>
                      <a:pt x="7" y="6"/>
                      <a:pt x="4" y="3"/>
                      <a:pt x="3" y="2"/>
                    </a:cubicBezTo>
                    <a:cubicBezTo>
                      <a:pt x="4" y="2"/>
                      <a:pt x="4" y="3"/>
                      <a:pt x="5" y="3"/>
                    </a:cubicBezTo>
                    <a:cubicBezTo>
                      <a:pt x="6" y="4"/>
                      <a:pt x="6" y="3"/>
                      <a:pt x="7" y="4"/>
                    </a:cubicBezTo>
                    <a:cubicBezTo>
                      <a:pt x="9" y="5"/>
                      <a:pt x="9" y="2"/>
                      <a:pt x="8" y="2"/>
                    </a:cubicBezTo>
                    <a:cubicBezTo>
                      <a:pt x="7" y="1"/>
                      <a:pt x="0" y="0"/>
                      <a:pt x="0" y="2"/>
                    </a:cubicBezTo>
                    <a:cubicBezTo>
                      <a:pt x="2" y="1"/>
                      <a:pt x="1" y="3"/>
                      <a:pt x="0" y="3"/>
                    </a:cubicBezTo>
                    <a:cubicBezTo>
                      <a:pt x="0" y="4"/>
                      <a:pt x="2" y="3"/>
                      <a:pt x="2" y="5"/>
                    </a:cubicBezTo>
                    <a:cubicBezTo>
                      <a:pt x="2" y="4"/>
                      <a:pt x="3" y="4"/>
                      <a:pt x="3" y="4"/>
                    </a:cubicBezTo>
                    <a:cubicBezTo>
                      <a:pt x="3" y="4"/>
                      <a:pt x="3" y="4"/>
                      <a:pt x="4"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9" name="Freeform 899">
                <a:extLst>
                  <a:ext uri="{FF2B5EF4-FFF2-40B4-BE49-F238E27FC236}">
                    <a16:creationId xmlns:a16="http://schemas.microsoft.com/office/drawing/2014/main" id="{05906C93-847A-4364-8901-EFFCBDBD8C04}"/>
                  </a:ext>
                </a:extLst>
              </p:cNvPr>
              <p:cNvSpPr>
                <a:spLocks/>
              </p:cNvSpPr>
              <p:nvPr/>
            </p:nvSpPr>
            <p:spPr bwMode="auto">
              <a:xfrm>
                <a:off x="3815" y="2749"/>
                <a:ext cx="13" cy="6"/>
              </a:xfrm>
              <a:custGeom>
                <a:avLst/>
                <a:gdLst>
                  <a:gd name="T0" fmla="*/ 0 w 4"/>
                  <a:gd name="T1" fmla="*/ 486 h 2"/>
                  <a:gd name="T2" fmla="*/ 1446 w 4"/>
                  <a:gd name="T3" fmla="*/ 0 h 2"/>
                  <a:gd name="T4" fmla="*/ 0 w 4"/>
                  <a:gd name="T5" fmla="*/ 486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cubicBezTo>
                      <a:pt x="1" y="2"/>
                      <a:pt x="2" y="1"/>
                      <a:pt x="4" y="0"/>
                    </a:cubicBezTo>
                    <a:cubicBezTo>
                      <a:pt x="2" y="1"/>
                      <a:pt x="1" y="0"/>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0" name="Freeform 900">
                <a:extLst>
                  <a:ext uri="{FF2B5EF4-FFF2-40B4-BE49-F238E27FC236}">
                    <a16:creationId xmlns:a16="http://schemas.microsoft.com/office/drawing/2014/main" id="{78FB231F-383C-4066-9C3D-9C8FC614526D}"/>
                  </a:ext>
                </a:extLst>
              </p:cNvPr>
              <p:cNvSpPr>
                <a:spLocks/>
              </p:cNvSpPr>
              <p:nvPr/>
            </p:nvSpPr>
            <p:spPr bwMode="auto">
              <a:xfrm>
                <a:off x="3815" y="2749"/>
                <a:ext cx="13" cy="6"/>
              </a:xfrm>
              <a:custGeom>
                <a:avLst/>
                <a:gdLst>
                  <a:gd name="T0" fmla="*/ 0 w 4"/>
                  <a:gd name="T1" fmla="*/ 486 h 2"/>
                  <a:gd name="T2" fmla="*/ 1446 w 4"/>
                  <a:gd name="T3" fmla="*/ 0 h 2"/>
                  <a:gd name="T4" fmla="*/ 0 w 4"/>
                  <a:gd name="T5" fmla="*/ 486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cubicBezTo>
                      <a:pt x="1" y="2"/>
                      <a:pt x="2" y="1"/>
                      <a:pt x="4" y="0"/>
                    </a:cubicBezTo>
                    <a:cubicBezTo>
                      <a:pt x="2" y="1"/>
                      <a:pt x="1" y="0"/>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1" name="Freeform 901">
                <a:extLst>
                  <a:ext uri="{FF2B5EF4-FFF2-40B4-BE49-F238E27FC236}">
                    <a16:creationId xmlns:a16="http://schemas.microsoft.com/office/drawing/2014/main" id="{380F6AA9-E4EE-4BC2-88F3-766B27609AFB}"/>
                  </a:ext>
                </a:extLst>
              </p:cNvPr>
              <p:cNvSpPr>
                <a:spLocks/>
              </p:cNvSpPr>
              <p:nvPr/>
            </p:nvSpPr>
            <p:spPr bwMode="auto">
              <a:xfrm>
                <a:off x="3815" y="2543"/>
                <a:ext cx="13" cy="6"/>
              </a:xfrm>
              <a:custGeom>
                <a:avLst/>
                <a:gdLst>
                  <a:gd name="T0" fmla="*/ 0 w 4"/>
                  <a:gd name="T1" fmla="*/ 0 h 2"/>
                  <a:gd name="T2" fmla="*/ 1446 w 4"/>
                  <a:gd name="T3" fmla="*/ 0 h 2"/>
                  <a:gd name="T4" fmla="*/ 0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0"/>
                    </a:moveTo>
                    <a:cubicBezTo>
                      <a:pt x="0" y="2"/>
                      <a:pt x="4" y="1"/>
                      <a:pt x="4" y="0"/>
                    </a:cubicBezTo>
                    <a:cubicBezTo>
                      <a:pt x="3"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2" name="Freeform 902">
                <a:extLst>
                  <a:ext uri="{FF2B5EF4-FFF2-40B4-BE49-F238E27FC236}">
                    <a16:creationId xmlns:a16="http://schemas.microsoft.com/office/drawing/2014/main" id="{8A070698-0FEE-42C2-AA0C-002E9D21EF3F}"/>
                  </a:ext>
                </a:extLst>
              </p:cNvPr>
              <p:cNvSpPr>
                <a:spLocks/>
              </p:cNvSpPr>
              <p:nvPr/>
            </p:nvSpPr>
            <p:spPr bwMode="auto">
              <a:xfrm>
                <a:off x="3815" y="2543"/>
                <a:ext cx="13" cy="6"/>
              </a:xfrm>
              <a:custGeom>
                <a:avLst/>
                <a:gdLst>
                  <a:gd name="T0" fmla="*/ 0 w 4"/>
                  <a:gd name="T1" fmla="*/ 0 h 2"/>
                  <a:gd name="T2" fmla="*/ 1446 w 4"/>
                  <a:gd name="T3" fmla="*/ 0 h 2"/>
                  <a:gd name="T4" fmla="*/ 0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0"/>
                    </a:moveTo>
                    <a:cubicBezTo>
                      <a:pt x="0" y="2"/>
                      <a:pt x="4" y="1"/>
                      <a:pt x="4" y="0"/>
                    </a:cubicBezTo>
                    <a:cubicBezTo>
                      <a:pt x="3" y="1"/>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3" name="Freeform 903">
                <a:extLst>
                  <a:ext uri="{FF2B5EF4-FFF2-40B4-BE49-F238E27FC236}">
                    <a16:creationId xmlns:a16="http://schemas.microsoft.com/office/drawing/2014/main" id="{64080E4B-0B7C-4589-870A-28A3054BD732}"/>
                  </a:ext>
                </a:extLst>
              </p:cNvPr>
              <p:cNvSpPr>
                <a:spLocks/>
              </p:cNvSpPr>
              <p:nvPr/>
            </p:nvSpPr>
            <p:spPr bwMode="auto">
              <a:xfrm>
                <a:off x="3818" y="2533"/>
                <a:ext cx="7" cy="3"/>
              </a:xfrm>
              <a:custGeom>
                <a:avLst/>
                <a:gdLst>
                  <a:gd name="T0" fmla="*/ 602 w 2"/>
                  <a:gd name="T1" fmla="*/ 0 h 1"/>
                  <a:gd name="T2" fmla="*/ 0 w 2"/>
                  <a:gd name="T3" fmla="*/ 243 h 1"/>
                  <a:gd name="T4" fmla="*/ 60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0" y="0"/>
                      <a:pt x="0" y="1"/>
                    </a:cubicBezTo>
                    <a:cubicBezTo>
                      <a:pt x="0"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4" name="Freeform 904">
                <a:extLst>
                  <a:ext uri="{FF2B5EF4-FFF2-40B4-BE49-F238E27FC236}">
                    <a16:creationId xmlns:a16="http://schemas.microsoft.com/office/drawing/2014/main" id="{2A0EBE51-8BA2-4E64-A4EB-0CBF06FA8755}"/>
                  </a:ext>
                </a:extLst>
              </p:cNvPr>
              <p:cNvSpPr>
                <a:spLocks/>
              </p:cNvSpPr>
              <p:nvPr/>
            </p:nvSpPr>
            <p:spPr bwMode="auto">
              <a:xfrm>
                <a:off x="3818" y="2533"/>
                <a:ext cx="7" cy="3"/>
              </a:xfrm>
              <a:custGeom>
                <a:avLst/>
                <a:gdLst>
                  <a:gd name="T0" fmla="*/ 602 w 2"/>
                  <a:gd name="T1" fmla="*/ 0 h 1"/>
                  <a:gd name="T2" fmla="*/ 0 w 2"/>
                  <a:gd name="T3" fmla="*/ 243 h 1"/>
                  <a:gd name="T4" fmla="*/ 60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0" y="0"/>
                      <a:pt x="0" y="0"/>
                      <a:pt x="0" y="1"/>
                    </a:cubicBezTo>
                    <a:cubicBezTo>
                      <a:pt x="0" y="1"/>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5" name="Freeform 905">
                <a:extLst>
                  <a:ext uri="{FF2B5EF4-FFF2-40B4-BE49-F238E27FC236}">
                    <a16:creationId xmlns:a16="http://schemas.microsoft.com/office/drawing/2014/main" id="{5C6E2616-D989-41E8-82A2-985623B2B5E1}"/>
                  </a:ext>
                </a:extLst>
              </p:cNvPr>
              <p:cNvSpPr>
                <a:spLocks/>
              </p:cNvSpPr>
              <p:nvPr/>
            </p:nvSpPr>
            <p:spPr bwMode="auto">
              <a:xfrm>
                <a:off x="3818" y="2730"/>
                <a:ext cx="4" cy="3"/>
              </a:xfrm>
              <a:custGeom>
                <a:avLst/>
                <a:gdLst>
                  <a:gd name="T0" fmla="*/ 0 w 1"/>
                  <a:gd name="T1" fmla="*/ 0 h 1"/>
                  <a:gd name="T2" fmla="*/ 102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6" name="Freeform 906">
                <a:extLst>
                  <a:ext uri="{FF2B5EF4-FFF2-40B4-BE49-F238E27FC236}">
                    <a16:creationId xmlns:a16="http://schemas.microsoft.com/office/drawing/2014/main" id="{294DD0EF-8D70-4184-B8E0-D2BE7BB2D078}"/>
                  </a:ext>
                </a:extLst>
              </p:cNvPr>
              <p:cNvSpPr>
                <a:spLocks/>
              </p:cNvSpPr>
              <p:nvPr/>
            </p:nvSpPr>
            <p:spPr bwMode="auto">
              <a:xfrm>
                <a:off x="3818" y="2730"/>
                <a:ext cx="4" cy="3"/>
              </a:xfrm>
              <a:custGeom>
                <a:avLst/>
                <a:gdLst>
                  <a:gd name="T0" fmla="*/ 0 w 1"/>
                  <a:gd name="T1" fmla="*/ 0 h 1"/>
                  <a:gd name="T2" fmla="*/ 1024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7" name="Freeform 907">
                <a:extLst>
                  <a:ext uri="{FF2B5EF4-FFF2-40B4-BE49-F238E27FC236}">
                    <a16:creationId xmlns:a16="http://schemas.microsoft.com/office/drawing/2014/main" id="{6517DA23-9938-4085-861D-539B34715FD8}"/>
                  </a:ext>
                </a:extLst>
              </p:cNvPr>
              <p:cNvSpPr>
                <a:spLocks/>
              </p:cNvSpPr>
              <p:nvPr/>
            </p:nvSpPr>
            <p:spPr bwMode="auto">
              <a:xfrm>
                <a:off x="3818" y="2546"/>
                <a:ext cx="19" cy="15"/>
              </a:xfrm>
              <a:custGeom>
                <a:avLst/>
                <a:gdLst>
                  <a:gd name="T0" fmla="*/ 1013 w 6"/>
                  <a:gd name="T1" fmla="*/ 0 h 5"/>
                  <a:gd name="T2" fmla="*/ 1013 w 6"/>
                  <a:gd name="T3" fmla="*/ 972 h 5"/>
                  <a:gd name="T4" fmla="*/ 1013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3" y="0"/>
                    </a:moveTo>
                    <a:cubicBezTo>
                      <a:pt x="0" y="0"/>
                      <a:pt x="1" y="2"/>
                      <a:pt x="3" y="4"/>
                    </a:cubicBezTo>
                    <a:cubicBezTo>
                      <a:pt x="4" y="5"/>
                      <a:pt x="6" y="0"/>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8" name="Freeform 908">
                <a:extLst>
                  <a:ext uri="{FF2B5EF4-FFF2-40B4-BE49-F238E27FC236}">
                    <a16:creationId xmlns:a16="http://schemas.microsoft.com/office/drawing/2014/main" id="{138ADFBC-61A6-431E-80CE-F4C5BFEDD28A}"/>
                  </a:ext>
                </a:extLst>
              </p:cNvPr>
              <p:cNvSpPr>
                <a:spLocks/>
              </p:cNvSpPr>
              <p:nvPr/>
            </p:nvSpPr>
            <p:spPr bwMode="auto">
              <a:xfrm>
                <a:off x="3818" y="2546"/>
                <a:ext cx="19" cy="15"/>
              </a:xfrm>
              <a:custGeom>
                <a:avLst/>
                <a:gdLst>
                  <a:gd name="T0" fmla="*/ 1013 w 6"/>
                  <a:gd name="T1" fmla="*/ 0 h 5"/>
                  <a:gd name="T2" fmla="*/ 1013 w 6"/>
                  <a:gd name="T3" fmla="*/ 972 h 5"/>
                  <a:gd name="T4" fmla="*/ 1013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3" y="0"/>
                    </a:moveTo>
                    <a:cubicBezTo>
                      <a:pt x="0" y="0"/>
                      <a:pt x="1" y="2"/>
                      <a:pt x="3" y="4"/>
                    </a:cubicBezTo>
                    <a:cubicBezTo>
                      <a:pt x="4" y="5"/>
                      <a:pt x="6" y="0"/>
                      <a:pt x="3"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9" name="Freeform 909">
                <a:extLst>
                  <a:ext uri="{FF2B5EF4-FFF2-40B4-BE49-F238E27FC236}">
                    <a16:creationId xmlns:a16="http://schemas.microsoft.com/office/drawing/2014/main" id="{0F555FDF-8C97-44BA-8D89-96991F371096}"/>
                  </a:ext>
                </a:extLst>
              </p:cNvPr>
              <p:cNvSpPr>
                <a:spLocks/>
              </p:cNvSpPr>
              <p:nvPr/>
            </p:nvSpPr>
            <p:spPr bwMode="auto">
              <a:xfrm>
                <a:off x="3822" y="2730"/>
                <a:ext cx="6" cy="1"/>
              </a:xfrm>
              <a:custGeom>
                <a:avLst/>
                <a:gdLst>
                  <a:gd name="T0" fmla="*/ 243 w 2"/>
                  <a:gd name="T1" fmla="*/ 0 h 1"/>
                  <a:gd name="T2" fmla="*/ 0 w 2"/>
                  <a:gd name="T3" fmla="*/ 0 h 1"/>
                  <a:gd name="T4" fmla="*/ 486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0" y="0"/>
                    </a:cubicBezTo>
                    <a:cubicBezTo>
                      <a:pt x="1" y="0"/>
                      <a:pt x="2" y="0"/>
                      <a:pt x="2"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0" name="Freeform 910">
                <a:extLst>
                  <a:ext uri="{FF2B5EF4-FFF2-40B4-BE49-F238E27FC236}">
                    <a16:creationId xmlns:a16="http://schemas.microsoft.com/office/drawing/2014/main" id="{9B7FC88B-8BE8-46F0-8B24-8F29F2230EBC}"/>
                  </a:ext>
                </a:extLst>
              </p:cNvPr>
              <p:cNvSpPr>
                <a:spLocks/>
              </p:cNvSpPr>
              <p:nvPr/>
            </p:nvSpPr>
            <p:spPr bwMode="auto">
              <a:xfrm>
                <a:off x="3822" y="2730"/>
                <a:ext cx="6" cy="1"/>
              </a:xfrm>
              <a:custGeom>
                <a:avLst/>
                <a:gdLst>
                  <a:gd name="T0" fmla="*/ 243 w 2"/>
                  <a:gd name="T1" fmla="*/ 0 h 1"/>
                  <a:gd name="T2" fmla="*/ 0 w 2"/>
                  <a:gd name="T3" fmla="*/ 0 h 1"/>
                  <a:gd name="T4" fmla="*/ 486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0" y="0"/>
                    </a:cubicBezTo>
                    <a:cubicBezTo>
                      <a:pt x="1" y="0"/>
                      <a:pt x="2" y="0"/>
                      <a:pt x="2"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1" name="Freeform 911">
                <a:extLst>
                  <a:ext uri="{FF2B5EF4-FFF2-40B4-BE49-F238E27FC236}">
                    <a16:creationId xmlns:a16="http://schemas.microsoft.com/office/drawing/2014/main" id="{1F27053F-4056-49A6-B9AB-23260B7339DD}"/>
                  </a:ext>
                </a:extLst>
              </p:cNvPr>
              <p:cNvSpPr>
                <a:spLocks/>
              </p:cNvSpPr>
              <p:nvPr/>
            </p:nvSpPr>
            <p:spPr bwMode="auto">
              <a:xfrm>
                <a:off x="3822" y="2721"/>
                <a:ext cx="22" cy="31"/>
              </a:xfrm>
              <a:custGeom>
                <a:avLst/>
                <a:gdLst>
                  <a:gd name="T0" fmla="*/ 2143 w 7"/>
                  <a:gd name="T1" fmla="*/ 0 h 10"/>
                  <a:gd name="T2" fmla="*/ 871 w 7"/>
                  <a:gd name="T3" fmla="*/ 1491 h 10"/>
                  <a:gd name="T4" fmla="*/ 871 w 7"/>
                  <a:gd name="T5" fmla="*/ 2027 h 10"/>
                  <a:gd name="T6" fmla="*/ 1867 w 7"/>
                  <a:gd name="T7" fmla="*/ 1107 h 10"/>
                  <a:gd name="T8" fmla="*/ 2143 w 7"/>
                  <a:gd name="T9" fmla="*/ 270 h 10"/>
                  <a:gd name="T10" fmla="*/ 2143 w 7"/>
                  <a:gd name="T11" fmla="*/ 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7" y="0"/>
                    </a:moveTo>
                    <a:cubicBezTo>
                      <a:pt x="5" y="0"/>
                      <a:pt x="1" y="4"/>
                      <a:pt x="3" y="5"/>
                    </a:cubicBezTo>
                    <a:cubicBezTo>
                      <a:pt x="0" y="4"/>
                      <a:pt x="2" y="10"/>
                      <a:pt x="3" y="7"/>
                    </a:cubicBezTo>
                    <a:cubicBezTo>
                      <a:pt x="4" y="6"/>
                      <a:pt x="5" y="6"/>
                      <a:pt x="6" y="4"/>
                    </a:cubicBezTo>
                    <a:cubicBezTo>
                      <a:pt x="7" y="3"/>
                      <a:pt x="6" y="1"/>
                      <a:pt x="7" y="1"/>
                    </a:cubicBezTo>
                    <a:cubicBezTo>
                      <a:pt x="7" y="0"/>
                      <a:pt x="7" y="0"/>
                      <a:pt x="7"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2" name="Freeform 912">
                <a:extLst>
                  <a:ext uri="{FF2B5EF4-FFF2-40B4-BE49-F238E27FC236}">
                    <a16:creationId xmlns:a16="http://schemas.microsoft.com/office/drawing/2014/main" id="{7DD9AE87-F9A5-45B6-B06F-9A03120B4C5E}"/>
                  </a:ext>
                </a:extLst>
              </p:cNvPr>
              <p:cNvSpPr>
                <a:spLocks/>
              </p:cNvSpPr>
              <p:nvPr/>
            </p:nvSpPr>
            <p:spPr bwMode="auto">
              <a:xfrm>
                <a:off x="3822" y="2721"/>
                <a:ext cx="22" cy="31"/>
              </a:xfrm>
              <a:custGeom>
                <a:avLst/>
                <a:gdLst>
                  <a:gd name="T0" fmla="*/ 2143 w 7"/>
                  <a:gd name="T1" fmla="*/ 0 h 10"/>
                  <a:gd name="T2" fmla="*/ 871 w 7"/>
                  <a:gd name="T3" fmla="*/ 1491 h 10"/>
                  <a:gd name="T4" fmla="*/ 871 w 7"/>
                  <a:gd name="T5" fmla="*/ 2027 h 10"/>
                  <a:gd name="T6" fmla="*/ 1867 w 7"/>
                  <a:gd name="T7" fmla="*/ 1107 h 10"/>
                  <a:gd name="T8" fmla="*/ 2143 w 7"/>
                  <a:gd name="T9" fmla="*/ 270 h 10"/>
                  <a:gd name="T10" fmla="*/ 2143 w 7"/>
                  <a:gd name="T11" fmla="*/ 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7" y="0"/>
                    </a:moveTo>
                    <a:cubicBezTo>
                      <a:pt x="5" y="0"/>
                      <a:pt x="1" y="4"/>
                      <a:pt x="3" y="5"/>
                    </a:cubicBezTo>
                    <a:cubicBezTo>
                      <a:pt x="0" y="4"/>
                      <a:pt x="2" y="10"/>
                      <a:pt x="3" y="7"/>
                    </a:cubicBezTo>
                    <a:cubicBezTo>
                      <a:pt x="4" y="6"/>
                      <a:pt x="5" y="6"/>
                      <a:pt x="6" y="4"/>
                    </a:cubicBezTo>
                    <a:cubicBezTo>
                      <a:pt x="7" y="3"/>
                      <a:pt x="6" y="1"/>
                      <a:pt x="7" y="1"/>
                    </a:cubicBezTo>
                    <a:cubicBezTo>
                      <a:pt x="7" y="0"/>
                      <a:pt x="7" y="0"/>
                      <a:pt x="7"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3" name="Freeform 913">
                <a:extLst>
                  <a:ext uri="{FF2B5EF4-FFF2-40B4-BE49-F238E27FC236}">
                    <a16:creationId xmlns:a16="http://schemas.microsoft.com/office/drawing/2014/main" id="{F704AC48-BCF5-4066-B635-12889D59ADA8}"/>
                  </a:ext>
                </a:extLst>
              </p:cNvPr>
              <p:cNvSpPr>
                <a:spLocks/>
              </p:cNvSpPr>
              <p:nvPr/>
            </p:nvSpPr>
            <p:spPr bwMode="auto">
              <a:xfrm>
                <a:off x="3834" y="2549"/>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4" name="Freeform 914">
                <a:extLst>
                  <a:ext uri="{FF2B5EF4-FFF2-40B4-BE49-F238E27FC236}">
                    <a16:creationId xmlns:a16="http://schemas.microsoft.com/office/drawing/2014/main" id="{02CC811A-70BA-415F-A043-DB247F8F22BD}"/>
                  </a:ext>
                </a:extLst>
              </p:cNvPr>
              <p:cNvSpPr>
                <a:spLocks/>
              </p:cNvSpPr>
              <p:nvPr/>
            </p:nvSpPr>
            <p:spPr bwMode="auto">
              <a:xfrm>
                <a:off x="3834" y="2549"/>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5" name="Freeform 915">
                <a:extLst>
                  <a:ext uri="{FF2B5EF4-FFF2-40B4-BE49-F238E27FC236}">
                    <a16:creationId xmlns:a16="http://schemas.microsoft.com/office/drawing/2014/main" id="{92C3682F-6BCE-4899-A70A-9F0252DFD345}"/>
                  </a:ext>
                </a:extLst>
              </p:cNvPr>
              <p:cNvSpPr>
                <a:spLocks/>
              </p:cNvSpPr>
              <p:nvPr/>
            </p:nvSpPr>
            <p:spPr bwMode="auto">
              <a:xfrm>
                <a:off x="3844" y="27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2" y="0"/>
                      <a:pt x="2" y="1"/>
                    </a:cubicBezTo>
                    <a:cubicBezTo>
                      <a:pt x="2"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6" name="Freeform 916">
                <a:extLst>
                  <a:ext uri="{FF2B5EF4-FFF2-40B4-BE49-F238E27FC236}">
                    <a16:creationId xmlns:a16="http://schemas.microsoft.com/office/drawing/2014/main" id="{B5EE9C50-7E54-4ADD-8FEE-A95FC84A86B6}"/>
                  </a:ext>
                </a:extLst>
              </p:cNvPr>
              <p:cNvSpPr>
                <a:spLocks/>
              </p:cNvSpPr>
              <p:nvPr/>
            </p:nvSpPr>
            <p:spPr bwMode="auto">
              <a:xfrm>
                <a:off x="3844" y="2721"/>
                <a:ext cx="6" cy="3"/>
              </a:xfrm>
              <a:custGeom>
                <a:avLst/>
                <a:gdLst>
                  <a:gd name="T0" fmla="*/ 0 w 2"/>
                  <a:gd name="T1" fmla="*/ 0 h 1"/>
                  <a:gd name="T2" fmla="*/ 486 w 2"/>
                  <a:gd name="T3" fmla="*/ 243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1"/>
                      <a:pt x="2" y="0"/>
                      <a:pt x="2" y="1"/>
                    </a:cubicBezTo>
                    <a:cubicBezTo>
                      <a:pt x="2"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7" name="Freeform 917">
                <a:extLst>
                  <a:ext uri="{FF2B5EF4-FFF2-40B4-BE49-F238E27FC236}">
                    <a16:creationId xmlns:a16="http://schemas.microsoft.com/office/drawing/2014/main" id="{C6F87209-006D-4247-B22F-26780AE3F86A}"/>
                  </a:ext>
                </a:extLst>
              </p:cNvPr>
              <p:cNvSpPr>
                <a:spLocks/>
              </p:cNvSpPr>
              <p:nvPr/>
            </p:nvSpPr>
            <p:spPr bwMode="auto">
              <a:xfrm>
                <a:off x="3872" y="26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1" y="0"/>
                      <a:pt x="1" y="0"/>
                      <a:pt x="0" y="0"/>
                    </a:cubicBezTo>
                    <a:cubicBezTo>
                      <a:pt x="1" y="0"/>
                      <a:pt x="0" y="2"/>
                      <a:pt x="1" y="2"/>
                    </a:cubicBezTo>
                    <a:cubicBezTo>
                      <a:pt x="2" y="2"/>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8" name="Freeform 918">
                <a:extLst>
                  <a:ext uri="{FF2B5EF4-FFF2-40B4-BE49-F238E27FC236}">
                    <a16:creationId xmlns:a16="http://schemas.microsoft.com/office/drawing/2014/main" id="{460E6AEC-0D69-44BC-880D-674A6FDF16D5}"/>
                  </a:ext>
                </a:extLst>
              </p:cNvPr>
              <p:cNvSpPr>
                <a:spLocks/>
              </p:cNvSpPr>
              <p:nvPr/>
            </p:nvSpPr>
            <p:spPr bwMode="auto">
              <a:xfrm>
                <a:off x="3872" y="26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1" y="0"/>
                      <a:pt x="1" y="0"/>
                      <a:pt x="0" y="0"/>
                    </a:cubicBezTo>
                    <a:cubicBezTo>
                      <a:pt x="1" y="0"/>
                      <a:pt x="0" y="2"/>
                      <a:pt x="1" y="2"/>
                    </a:cubicBezTo>
                    <a:cubicBezTo>
                      <a:pt x="2" y="2"/>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9" name="Freeform 919">
                <a:extLst>
                  <a:ext uri="{FF2B5EF4-FFF2-40B4-BE49-F238E27FC236}">
                    <a16:creationId xmlns:a16="http://schemas.microsoft.com/office/drawing/2014/main" id="{8166ECAD-DB98-4C08-9146-59E9A26E9B94}"/>
                  </a:ext>
                </a:extLst>
              </p:cNvPr>
              <p:cNvSpPr>
                <a:spLocks/>
              </p:cNvSpPr>
              <p:nvPr/>
            </p:nvSpPr>
            <p:spPr bwMode="auto">
              <a:xfrm>
                <a:off x="3875" y="2677"/>
                <a:ext cx="3" cy="3"/>
              </a:xfrm>
              <a:custGeom>
                <a:avLst/>
                <a:gdLst>
                  <a:gd name="T0" fmla="*/ 243 w 1"/>
                  <a:gd name="T1" fmla="*/ 0 h 1"/>
                  <a:gd name="T2" fmla="*/ 243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1" y="1"/>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0" name="Freeform 920">
                <a:extLst>
                  <a:ext uri="{FF2B5EF4-FFF2-40B4-BE49-F238E27FC236}">
                    <a16:creationId xmlns:a16="http://schemas.microsoft.com/office/drawing/2014/main" id="{539F312D-E622-4103-8905-215C4C681889}"/>
                  </a:ext>
                </a:extLst>
              </p:cNvPr>
              <p:cNvSpPr>
                <a:spLocks/>
              </p:cNvSpPr>
              <p:nvPr/>
            </p:nvSpPr>
            <p:spPr bwMode="auto">
              <a:xfrm>
                <a:off x="3875" y="2677"/>
                <a:ext cx="3" cy="3"/>
              </a:xfrm>
              <a:custGeom>
                <a:avLst/>
                <a:gdLst>
                  <a:gd name="T0" fmla="*/ 243 w 1"/>
                  <a:gd name="T1" fmla="*/ 0 h 1"/>
                  <a:gd name="T2" fmla="*/ 243 w 1"/>
                  <a:gd name="T3" fmla="*/ 243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1" y="1"/>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1" name="Freeform 921">
                <a:extLst>
                  <a:ext uri="{FF2B5EF4-FFF2-40B4-BE49-F238E27FC236}">
                    <a16:creationId xmlns:a16="http://schemas.microsoft.com/office/drawing/2014/main" id="{1E619D28-B0CD-4B76-BEC0-FF819064449A}"/>
                  </a:ext>
                </a:extLst>
              </p:cNvPr>
              <p:cNvSpPr>
                <a:spLocks/>
              </p:cNvSpPr>
              <p:nvPr/>
            </p:nvSpPr>
            <p:spPr bwMode="auto">
              <a:xfrm>
                <a:off x="3878" y="2671"/>
                <a:ext cx="9" cy="19"/>
              </a:xfrm>
              <a:custGeom>
                <a:avLst/>
                <a:gdLst>
                  <a:gd name="T0" fmla="*/ 0 w 3"/>
                  <a:gd name="T1" fmla="*/ 1906 h 6"/>
                  <a:gd name="T2" fmla="*/ 729 w 3"/>
                  <a:gd name="T3" fmla="*/ 0 h 6"/>
                  <a:gd name="T4" fmla="*/ 486 w 3"/>
                  <a:gd name="T5" fmla="*/ 602 h 6"/>
                  <a:gd name="T6" fmla="*/ 0 w 3"/>
                  <a:gd name="T7" fmla="*/ 190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cubicBezTo>
                      <a:pt x="1" y="5"/>
                      <a:pt x="3" y="1"/>
                      <a:pt x="3" y="0"/>
                    </a:cubicBezTo>
                    <a:cubicBezTo>
                      <a:pt x="2" y="0"/>
                      <a:pt x="2" y="1"/>
                      <a:pt x="2" y="2"/>
                    </a:cubicBezTo>
                    <a:cubicBezTo>
                      <a:pt x="1" y="3"/>
                      <a:pt x="0" y="4"/>
                      <a:pt x="0"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2" name="Freeform 922">
                <a:extLst>
                  <a:ext uri="{FF2B5EF4-FFF2-40B4-BE49-F238E27FC236}">
                    <a16:creationId xmlns:a16="http://schemas.microsoft.com/office/drawing/2014/main" id="{17422025-430D-4EAB-A56A-9DBCEBDCFA90}"/>
                  </a:ext>
                </a:extLst>
              </p:cNvPr>
              <p:cNvSpPr>
                <a:spLocks/>
              </p:cNvSpPr>
              <p:nvPr/>
            </p:nvSpPr>
            <p:spPr bwMode="auto">
              <a:xfrm>
                <a:off x="3878" y="2671"/>
                <a:ext cx="9" cy="19"/>
              </a:xfrm>
              <a:custGeom>
                <a:avLst/>
                <a:gdLst>
                  <a:gd name="T0" fmla="*/ 0 w 3"/>
                  <a:gd name="T1" fmla="*/ 1906 h 6"/>
                  <a:gd name="T2" fmla="*/ 729 w 3"/>
                  <a:gd name="T3" fmla="*/ 0 h 6"/>
                  <a:gd name="T4" fmla="*/ 486 w 3"/>
                  <a:gd name="T5" fmla="*/ 602 h 6"/>
                  <a:gd name="T6" fmla="*/ 0 w 3"/>
                  <a:gd name="T7" fmla="*/ 190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cubicBezTo>
                      <a:pt x="1" y="5"/>
                      <a:pt x="3" y="1"/>
                      <a:pt x="3" y="0"/>
                    </a:cubicBezTo>
                    <a:cubicBezTo>
                      <a:pt x="2" y="0"/>
                      <a:pt x="2" y="1"/>
                      <a:pt x="2" y="2"/>
                    </a:cubicBezTo>
                    <a:cubicBezTo>
                      <a:pt x="1" y="3"/>
                      <a:pt x="0" y="4"/>
                      <a:pt x="0"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3" name="Freeform 923">
                <a:extLst>
                  <a:ext uri="{FF2B5EF4-FFF2-40B4-BE49-F238E27FC236}">
                    <a16:creationId xmlns:a16="http://schemas.microsoft.com/office/drawing/2014/main" id="{E88ED2E0-2229-49B4-90C5-A475E0C56BC2}"/>
                  </a:ext>
                </a:extLst>
              </p:cNvPr>
              <p:cNvSpPr>
                <a:spLocks/>
              </p:cNvSpPr>
              <p:nvPr/>
            </p:nvSpPr>
            <p:spPr bwMode="auto">
              <a:xfrm>
                <a:off x="3909" y="2693"/>
                <a:ext cx="19" cy="25"/>
              </a:xfrm>
              <a:custGeom>
                <a:avLst/>
                <a:gdLst>
                  <a:gd name="T0" fmla="*/ 320 w 6"/>
                  <a:gd name="T1" fmla="*/ 0 h 8"/>
                  <a:gd name="T2" fmla="*/ 602 w 6"/>
                  <a:gd name="T3" fmla="*/ 859 h 8"/>
                  <a:gd name="T4" fmla="*/ 602 w 6"/>
                  <a:gd name="T5" fmla="*/ 1797 h 8"/>
                  <a:gd name="T6" fmla="*/ 320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1" y="0"/>
                    </a:moveTo>
                    <a:cubicBezTo>
                      <a:pt x="1" y="1"/>
                      <a:pt x="1" y="2"/>
                      <a:pt x="2" y="3"/>
                    </a:cubicBezTo>
                    <a:cubicBezTo>
                      <a:pt x="0" y="3"/>
                      <a:pt x="0" y="8"/>
                      <a:pt x="2" y="6"/>
                    </a:cubicBezTo>
                    <a:cubicBezTo>
                      <a:pt x="6" y="5"/>
                      <a:pt x="4" y="2"/>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4" name="Freeform 924">
                <a:extLst>
                  <a:ext uri="{FF2B5EF4-FFF2-40B4-BE49-F238E27FC236}">
                    <a16:creationId xmlns:a16="http://schemas.microsoft.com/office/drawing/2014/main" id="{733C19B1-653F-4B97-98E2-63BE25EC764B}"/>
                  </a:ext>
                </a:extLst>
              </p:cNvPr>
              <p:cNvSpPr>
                <a:spLocks/>
              </p:cNvSpPr>
              <p:nvPr/>
            </p:nvSpPr>
            <p:spPr bwMode="auto">
              <a:xfrm>
                <a:off x="3909" y="2693"/>
                <a:ext cx="19" cy="25"/>
              </a:xfrm>
              <a:custGeom>
                <a:avLst/>
                <a:gdLst>
                  <a:gd name="T0" fmla="*/ 320 w 6"/>
                  <a:gd name="T1" fmla="*/ 0 h 8"/>
                  <a:gd name="T2" fmla="*/ 602 w 6"/>
                  <a:gd name="T3" fmla="*/ 859 h 8"/>
                  <a:gd name="T4" fmla="*/ 602 w 6"/>
                  <a:gd name="T5" fmla="*/ 1797 h 8"/>
                  <a:gd name="T6" fmla="*/ 320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1" y="0"/>
                    </a:moveTo>
                    <a:cubicBezTo>
                      <a:pt x="1" y="1"/>
                      <a:pt x="1" y="2"/>
                      <a:pt x="2" y="3"/>
                    </a:cubicBezTo>
                    <a:cubicBezTo>
                      <a:pt x="0" y="3"/>
                      <a:pt x="0" y="8"/>
                      <a:pt x="2" y="6"/>
                    </a:cubicBezTo>
                    <a:cubicBezTo>
                      <a:pt x="6" y="5"/>
                      <a:pt x="4" y="2"/>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5" name="Freeform 925">
                <a:extLst>
                  <a:ext uri="{FF2B5EF4-FFF2-40B4-BE49-F238E27FC236}">
                    <a16:creationId xmlns:a16="http://schemas.microsoft.com/office/drawing/2014/main" id="{2F7E972B-D3D6-49C8-818A-26678B8CD69A}"/>
                  </a:ext>
                </a:extLst>
              </p:cNvPr>
              <p:cNvSpPr>
                <a:spLocks/>
              </p:cNvSpPr>
              <p:nvPr/>
            </p:nvSpPr>
            <p:spPr bwMode="auto">
              <a:xfrm>
                <a:off x="3906" y="2671"/>
                <a:ext cx="28" cy="31"/>
              </a:xfrm>
              <a:custGeom>
                <a:avLst/>
                <a:gdLst>
                  <a:gd name="T0" fmla="*/ 843 w 9"/>
                  <a:gd name="T1" fmla="*/ 1758 h 10"/>
                  <a:gd name="T2" fmla="*/ 1114 w 9"/>
                  <a:gd name="T3" fmla="*/ 2297 h 10"/>
                  <a:gd name="T4" fmla="*/ 1780 w 9"/>
                  <a:gd name="T5" fmla="*/ 2864 h 10"/>
                  <a:gd name="T6" fmla="*/ 1509 w 9"/>
                  <a:gd name="T7" fmla="*/ 2297 h 10"/>
                  <a:gd name="T8" fmla="*/ 2352 w 9"/>
                  <a:gd name="T9" fmla="*/ 1758 h 10"/>
                  <a:gd name="T10" fmla="*/ 2352 w 9"/>
                  <a:gd name="T11" fmla="*/ 567 h 10"/>
                  <a:gd name="T12" fmla="*/ 1780 w 9"/>
                  <a:gd name="T13" fmla="*/ 270 h 10"/>
                  <a:gd name="T14" fmla="*/ 1114 w 9"/>
                  <a:gd name="T15" fmla="*/ 837 h 10"/>
                  <a:gd name="T16" fmla="*/ 1114 w 9"/>
                  <a:gd name="T17" fmla="*/ 1107 h 10"/>
                  <a:gd name="T18" fmla="*/ 1114 w 9"/>
                  <a:gd name="T19" fmla="*/ 1491 h 10"/>
                  <a:gd name="T20" fmla="*/ 1114 w 9"/>
                  <a:gd name="T21" fmla="*/ 2027 h 10"/>
                  <a:gd name="T22" fmla="*/ 1114 w 9"/>
                  <a:gd name="T23" fmla="*/ 2297 h 10"/>
                  <a:gd name="T24" fmla="*/ 843 w 9"/>
                  <a:gd name="T25" fmla="*/ 1758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0"/>
                  <a:gd name="T41" fmla="*/ 9 w 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0">
                    <a:moveTo>
                      <a:pt x="3" y="6"/>
                    </a:moveTo>
                    <a:cubicBezTo>
                      <a:pt x="0" y="6"/>
                      <a:pt x="6" y="10"/>
                      <a:pt x="4" y="8"/>
                    </a:cubicBezTo>
                    <a:cubicBezTo>
                      <a:pt x="6" y="8"/>
                      <a:pt x="4" y="10"/>
                      <a:pt x="6" y="10"/>
                    </a:cubicBezTo>
                    <a:cubicBezTo>
                      <a:pt x="7" y="10"/>
                      <a:pt x="6" y="9"/>
                      <a:pt x="5" y="8"/>
                    </a:cubicBezTo>
                    <a:cubicBezTo>
                      <a:pt x="7" y="10"/>
                      <a:pt x="9" y="8"/>
                      <a:pt x="8" y="6"/>
                    </a:cubicBezTo>
                    <a:cubicBezTo>
                      <a:pt x="7" y="5"/>
                      <a:pt x="9" y="3"/>
                      <a:pt x="8" y="2"/>
                    </a:cubicBezTo>
                    <a:cubicBezTo>
                      <a:pt x="7" y="2"/>
                      <a:pt x="7" y="0"/>
                      <a:pt x="6" y="1"/>
                    </a:cubicBezTo>
                    <a:cubicBezTo>
                      <a:pt x="6" y="2"/>
                      <a:pt x="5" y="3"/>
                      <a:pt x="4" y="3"/>
                    </a:cubicBezTo>
                    <a:cubicBezTo>
                      <a:pt x="4" y="3"/>
                      <a:pt x="4" y="4"/>
                      <a:pt x="4" y="4"/>
                    </a:cubicBezTo>
                    <a:cubicBezTo>
                      <a:pt x="5" y="4"/>
                      <a:pt x="4" y="5"/>
                      <a:pt x="4" y="5"/>
                    </a:cubicBezTo>
                    <a:cubicBezTo>
                      <a:pt x="4" y="5"/>
                      <a:pt x="5" y="6"/>
                      <a:pt x="4" y="7"/>
                    </a:cubicBezTo>
                    <a:cubicBezTo>
                      <a:pt x="4" y="7"/>
                      <a:pt x="4" y="7"/>
                      <a:pt x="4" y="8"/>
                    </a:cubicBezTo>
                    <a:cubicBezTo>
                      <a:pt x="4" y="7"/>
                      <a:pt x="3" y="7"/>
                      <a:pt x="3"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6" name="Freeform 926">
                <a:extLst>
                  <a:ext uri="{FF2B5EF4-FFF2-40B4-BE49-F238E27FC236}">
                    <a16:creationId xmlns:a16="http://schemas.microsoft.com/office/drawing/2014/main" id="{E857F0F3-1E08-4B30-AAD2-75F0B35AE950}"/>
                  </a:ext>
                </a:extLst>
              </p:cNvPr>
              <p:cNvSpPr>
                <a:spLocks/>
              </p:cNvSpPr>
              <p:nvPr/>
            </p:nvSpPr>
            <p:spPr bwMode="auto">
              <a:xfrm>
                <a:off x="3906" y="2671"/>
                <a:ext cx="28" cy="31"/>
              </a:xfrm>
              <a:custGeom>
                <a:avLst/>
                <a:gdLst>
                  <a:gd name="T0" fmla="*/ 843 w 9"/>
                  <a:gd name="T1" fmla="*/ 1758 h 10"/>
                  <a:gd name="T2" fmla="*/ 1114 w 9"/>
                  <a:gd name="T3" fmla="*/ 2297 h 10"/>
                  <a:gd name="T4" fmla="*/ 1780 w 9"/>
                  <a:gd name="T5" fmla="*/ 2864 h 10"/>
                  <a:gd name="T6" fmla="*/ 1509 w 9"/>
                  <a:gd name="T7" fmla="*/ 2297 h 10"/>
                  <a:gd name="T8" fmla="*/ 2352 w 9"/>
                  <a:gd name="T9" fmla="*/ 1758 h 10"/>
                  <a:gd name="T10" fmla="*/ 2352 w 9"/>
                  <a:gd name="T11" fmla="*/ 567 h 10"/>
                  <a:gd name="T12" fmla="*/ 1780 w 9"/>
                  <a:gd name="T13" fmla="*/ 270 h 10"/>
                  <a:gd name="T14" fmla="*/ 1114 w 9"/>
                  <a:gd name="T15" fmla="*/ 837 h 10"/>
                  <a:gd name="T16" fmla="*/ 1114 w 9"/>
                  <a:gd name="T17" fmla="*/ 1107 h 10"/>
                  <a:gd name="T18" fmla="*/ 1114 w 9"/>
                  <a:gd name="T19" fmla="*/ 1491 h 10"/>
                  <a:gd name="T20" fmla="*/ 1114 w 9"/>
                  <a:gd name="T21" fmla="*/ 2027 h 10"/>
                  <a:gd name="T22" fmla="*/ 1114 w 9"/>
                  <a:gd name="T23" fmla="*/ 2297 h 10"/>
                  <a:gd name="T24" fmla="*/ 843 w 9"/>
                  <a:gd name="T25" fmla="*/ 1758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0"/>
                  <a:gd name="T41" fmla="*/ 9 w 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0">
                    <a:moveTo>
                      <a:pt x="3" y="6"/>
                    </a:moveTo>
                    <a:cubicBezTo>
                      <a:pt x="0" y="6"/>
                      <a:pt x="6" y="10"/>
                      <a:pt x="4" y="8"/>
                    </a:cubicBezTo>
                    <a:cubicBezTo>
                      <a:pt x="6" y="8"/>
                      <a:pt x="4" y="10"/>
                      <a:pt x="6" y="10"/>
                    </a:cubicBezTo>
                    <a:cubicBezTo>
                      <a:pt x="7" y="10"/>
                      <a:pt x="6" y="9"/>
                      <a:pt x="5" y="8"/>
                    </a:cubicBezTo>
                    <a:cubicBezTo>
                      <a:pt x="7" y="10"/>
                      <a:pt x="9" y="8"/>
                      <a:pt x="8" y="6"/>
                    </a:cubicBezTo>
                    <a:cubicBezTo>
                      <a:pt x="7" y="5"/>
                      <a:pt x="9" y="3"/>
                      <a:pt x="8" y="2"/>
                    </a:cubicBezTo>
                    <a:cubicBezTo>
                      <a:pt x="7" y="2"/>
                      <a:pt x="7" y="0"/>
                      <a:pt x="6" y="1"/>
                    </a:cubicBezTo>
                    <a:cubicBezTo>
                      <a:pt x="6" y="2"/>
                      <a:pt x="5" y="3"/>
                      <a:pt x="4" y="3"/>
                    </a:cubicBezTo>
                    <a:cubicBezTo>
                      <a:pt x="4" y="3"/>
                      <a:pt x="4" y="4"/>
                      <a:pt x="4" y="4"/>
                    </a:cubicBezTo>
                    <a:cubicBezTo>
                      <a:pt x="5" y="4"/>
                      <a:pt x="4" y="5"/>
                      <a:pt x="4" y="5"/>
                    </a:cubicBezTo>
                    <a:cubicBezTo>
                      <a:pt x="4" y="5"/>
                      <a:pt x="5" y="6"/>
                      <a:pt x="4" y="7"/>
                    </a:cubicBezTo>
                    <a:cubicBezTo>
                      <a:pt x="4" y="7"/>
                      <a:pt x="4" y="7"/>
                      <a:pt x="4" y="8"/>
                    </a:cubicBezTo>
                    <a:cubicBezTo>
                      <a:pt x="4" y="7"/>
                      <a:pt x="3" y="7"/>
                      <a:pt x="3"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7" name="Freeform 927">
                <a:extLst>
                  <a:ext uri="{FF2B5EF4-FFF2-40B4-BE49-F238E27FC236}">
                    <a16:creationId xmlns:a16="http://schemas.microsoft.com/office/drawing/2014/main" id="{F5CDD6C0-E348-4916-B5E6-C1DFC633A35D}"/>
                  </a:ext>
                </a:extLst>
              </p:cNvPr>
              <p:cNvSpPr>
                <a:spLocks/>
              </p:cNvSpPr>
              <p:nvPr/>
            </p:nvSpPr>
            <p:spPr bwMode="auto">
              <a:xfrm>
                <a:off x="3928" y="2705"/>
                <a:ext cx="3" cy="6"/>
              </a:xfrm>
              <a:custGeom>
                <a:avLst/>
                <a:gdLst>
                  <a:gd name="T0" fmla="*/ 0 w 1"/>
                  <a:gd name="T1" fmla="*/ 0 h 2"/>
                  <a:gd name="T2" fmla="*/ 0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0" y="0"/>
                      <a:pt x="0" y="1"/>
                      <a:pt x="0" y="2"/>
                    </a:cubicBezTo>
                    <a:cubicBezTo>
                      <a:pt x="0" y="1"/>
                      <a:pt x="1"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8" name="Freeform 928">
                <a:extLst>
                  <a:ext uri="{FF2B5EF4-FFF2-40B4-BE49-F238E27FC236}">
                    <a16:creationId xmlns:a16="http://schemas.microsoft.com/office/drawing/2014/main" id="{2296ADEF-88B7-4CD0-A764-77A4361BAF31}"/>
                  </a:ext>
                </a:extLst>
              </p:cNvPr>
              <p:cNvSpPr>
                <a:spLocks/>
              </p:cNvSpPr>
              <p:nvPr/>
            </p:nvSpPr>
            <p:spPr bwMode="auto">
              <a:xfrm>
                <a:off x="3928" y="2705"/>
                <a:ext cx="3" cy="6"/>
              </a:xfrm>
              <a:custGeom>
                <a:avLst/>
                <a:gdLst>
                  <a:gd name="T0" fmla="*/ 0 w 1"/>
                  <a:gd name="T1" fmla="*/ 0 h 2"/>
                  <a:gd name="T2" fmla="*/ 0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0" y="0"/>
                      <a:pt x="0" y="1"/>
                      <a:pt x="0" y="2"/>
                    </a:cubicBezTo>
                    <a:cubicBezTo>
                      <a:pt x="0" y="1"/>
                      <a:pt x="1"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9" name="Freeform 929">
                <a:extLst>
                  <a:ext uri="{FF2B5EF4-FFF2-40B4-BE49-F238E27FC236}">
                    <a16:creationId xmlns:a16="http://schemas.microsoft.com/office/drawing/2014/main" id="{03FB8B1C-B13F-4A93-9481-08D54FA97EBF}"/>
                  </a:ext>
                </a:extLst>
              </p:cNvPr>
              <p:cNvSpPr>
                <a:spLocks/>
              </p:cNvSpPr>
              <p:nvPr/>
            </p:nvSpPr>
            <p:spPr bwMode="auto">
              <a:xfrm>
                <a:off x="3928" y="2702"/>
                <a:ext cx="3" cy="3"/>
              </a:xfrm>
              <a:custGeom>
                <a:avLst/>
                <a:gdLst>
                  <a:gd name="T0" fmla="*/ 0 w 1"/>
                  <a:gd name="T1" fmla="*/ 0 h 1"/>
                  <a:gd name="T2" fmla="*/ 243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1"/>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0" name="Freeform 930">
                <a:extLst>
                  <a:ext uri="{FF2B5EF4-FFF2-40B4-BE49-F238E27FC236}">
                    <a16:creationId xmlns:a16="http://schemas.microsoft.com/office/drawing/2014/main" id="{700EC155-5118-4C9B-9737-CA2BE411D19B}"/>
                  </a:ext>
                </a:extLst>
              </p:cNvPr>
              <p:cNvSpPr>
                <a:spLocks/>
              </p:cNvSpPr>
              <p:nvPr/>
            </p:nvSpPr>
            <p:spPr bwMode="auto">
              <a:xfrm>
                <a:off x="3928" y="2702"/>
                <a:ext cx="3" cy="3"/>
              </a:xfrm>
              <a:custGeom>
                <a:avLst/>
                <a:gdLst>
                  <a:gd name="T0" fmla="*/ 0 w 1"/>
                  <a:gd name="T1" fmla="*/ 0 h 1"/>
                  <a:gd name="T2" fmla="*/ 243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1"/>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1" name="Freeform 931">
                <a:extLst>
                  <a:ext uri="{FF2B5EF4-FFF2-40B4-BE49-F238E27FC236}">
                    <a16:creationId xmlns:a16="http://schemas.microsoft.com/office/drawing/2014/main" id="{E078CF0D-51D6-4639-8D58-A0552742AA99}"/>
                  </a:ext>
                </a:extLst>
              </p:cNvPr>
              <p:cNvSpPr>
                <a:spLocks/>
              </p:cNvSpPr>
              <p:nvPr/>
            </p:nvSpPr>
            <p:spPr bwMode="auto">
              <a:xfrm>
                <a:off x="3931" y="2693"/>
                <a:ext cx="6" cy="9"/>
              </a:xfrm>
              <a:custGeom>
                <a:avLst/>
                <a:gdLst>
                  <a:gd name="T0" fmla="*/ 243 w 2"/>
                  <a:gd name="T1" fmla="*/ 729 h 3"/>
                  <a:gd name="T2" fmla="*/ 243 w 2"/>
                  <a:gd name="T3" fmla="*/ 729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0"/>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2" name="Freeform 932">
                <a:extLst>
                  <a:ext uri="{FF2B5EF4-FFF2-40B4-BE49-F238E27FC236}">
                    <a16:creationId xmlns:a16="http://schemas.microsoft.com/office/drawing/2014/main" id="{ECFEB73D-06EF-47D0-96AF-111F97DDE001}"/>
                  </a:ext>
                </a:extLst>
              </p:cNvPr>
              <p:cNvSpPr>
                <a:spLocks/>
              </p:cNvSpPr>
              <p:nvPr/>
            </p:nvSpPr>
            <p:spPr bwMode="auto">
              <a:xfrm>
                <a:off x="3931" y="2693"/>
                <a:ext cx="6" cy="9"/>
              </a:xfrm>
              <a:custGeom>
                <a:avLst/>
                <a:gdLst>
                  <a:gd name="T0" fmla="*/ 243 w 2"/>
                  <a:gd name="T1" fmla="*/ 729 h 3"/>
                  <a:gd name="T2" fmla="*/ 243 w 2"/>
                  <a:gd name="T3" fmla="*/ 729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0"/>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3" name="Freeform 933">
                <a:extLst>
                  <a:ext uri="{FF2B5EF4-FFF2-40B4-BE49-F238E27FC236}">
                    <a16:creationId xmlns:a16="http://schemas.microsoft.com/office/drawing/2014/main" id="{A3128703-64CB-4302-A3D5-97C8F99DEDB9}"/>
                  </a:ext>
                </a:extLst>
              </p:cNvPr>
              <p:cNvSpPr>
                <a:spLocks/>
              </p:cNvSpPr>
              <p:nvPr/>
            </p:nvSpPr>
            <p:spPr bwMode="auto">
              <a:xfrm>
                <a:off x="3937" y="2546"/>
                <a:ext cx="7" cy="6"/>
              </a:xfrm>
              <a:custGeom>
                <a:avLst/>
                <a:gdLst>
                  <a:gd name="T0" fmla="*/ 602 w 2"/>
                  <a:gd name="T1" fmla="*/ 0 h 2"/>
                  <a:gd name="T2" fmla="*/ 1029 w 2"/>
                  <a:gd name="T3" fmla="*/ 486 h 2"/>
                  <a:gd name="T4" fmla="*/ 60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0"/>
                      <a:pt x="0" y="2"/>
                      <a:pt x="2" y="2"/>
                    </a:cubicBezTo>
                    <a:cubicBezTo>
                      <a:pt x="2"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4" name="Freeform 934">
                <a:extLst>
                  <a:ext uri="{FF2B5EF4-FFF2-40B4-BE49-F238E27FC236}">
                    <a16:creationId xmlns:a16="http://schemas.microsoft.com/office/drawing/2014/main" id="{EF82FF35-5470-4970-B9D8-B53C02096557}"/>
                  </a:ext>
                </a:extLst>
              </p:cNvPr>
              <p:cNvSpPr>
                <a:spLocks/>
              </p:cNvSpPr>
              <p:nvPr/>
            </p:nvSpPr>
            <p:spPr bwMode="auto">
              <a:xfrm>
                <a:off x="3937" y="2546"/>
                <a:ext cx="7" cy="6"/>
              </a:xfrm>
              <a:custGeom>
                <a:avLst/>
                <a:gdLst>
                  <a:gd name="T0" fmla="*/ 602 w 2"/>
                  <a:gd name="T1" fmla="*/ 0 h 2"/>
                  <a:gd name="T2" fmla="*/ 1029 w 2"/>
                  <a:gd name="T3" fmla="*/ 486 h 2"/>
                  <a:gd name="T4" fmla="*/ 60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0"/>
                    </a:moveTo>
                    <a:cubicBezTo>
                      <a:pt x="0" y="0"/>
                      <a:pt x="0" y="2"/>
                      <a:pt x="2" y="2"/>
                    </a:cubicBezTo>
                    <a:cubicBezTo>
                      <a:pt x="2"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5" name="Freeform 935">
                <a:extLst>
                  <a:ext uri="{FF2B5EF4-FFF2-40B4-BE49-F238E27FC236}">
                    <a16:creationId xmlns:a16="http://schemas.microsoft.com/office/drawing/2014/main" id="{585C76F7-3E7B-4762-8A23-DA6D27A437DA}"/>
                  </a:ext>
                </a:extLst>
              </p:cNvPr>
              <p:cNvSpPr>
                <a:spLocks/>
              </p:cNvSpPr>
              <p:nvPr/>
            </p:nvSpPr>
            <p:spPr bwMode="auto">
              <a:xfrm>
                <a:off x="3947" y="2561"/>
                <a:ext cx="6" cy="1"/>
              </a:xfrm>
              <a:custGeom>
                <a:avLst/>
                <a:gdLst>
                  <a:gd name="T0" fmla="*/ 0 w 2"/>
                  <a:gd name="T1" fmla="*/ 0 h 1"/>
                  <a:gd name="T2" fmla="*/ 0 w 2"/>
                  <a:gd name="T3" fmla="*/ 0 h 1"/>
                  <a:gd name="T4" fmla="*/ 486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0" y="0"/>
                      <a:pt x="0" y="0"/>
                    </a:cubicBezTo>
                    <a:cubicBezTo>
                      <a:pt x="1" y="0"/>
                      <a:pt x="1" y="0"/>
                      <a:pt x="2"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6" name="Freeform 936">
                <a:extLst>
                  <a:ext uri="{FF2B5EF4-FFF2-40B4-BE49-F238E27FC236}">
                    <a16:creationId xmlns:a16="http://schemas.microsoft.com/office/drawing/2014/main" id="{D1EF2395-31DA-420C-8C49-669C804E3A69}"/>
                  </a:ext>
                </a:extLst>
              </p:cNvPr>
              <p:cNvSpPr>
                <a:spLocks/>
              </p:cNvSpPr>
              <p:nvPr/>
            </p:nvSpPr>
            <p:spPr bwMode="auto">
              <a:xfrm>
                <a:off x="3947" y="2561"/>
                <a:ext cx="6" cy="1"/>
              </a:xfrm>
              <a:custGeom>
                <a:avLst/>
                <a:gdLst>
                  <a:gd name="T0" fmla="*/ 0 w 2"/>
                  <a:gd name="T1" fmla="*/ 0 h 1"/>
                  <a:gd name="T2" fmla="*/ 0 w 2"/>
                  <a:gd name="T3" fmla="*/ 0 h 1"/>
                  <a:gd name="T4" fmla="*/ 486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0" y="0"/>
                      <a:pt x="0" y="0"/>
                    </a:cubicBezTo>
                    <a:cubicBezTo>
                      <a:pt x="1" y="0"/>
                      <a:pt x="1" y="0"/>
                      <a:pt x="2"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7" name="Freeform 937">
                <a:extLst>
                  <a:ext uri="{FF2B5EF4-FFF2-40B4-BE49-F238E27FC236}">
                    <a16:creationId xmlns:a16="http://schemas.microsoft.com/office/drawing/2014/main" id="{2FCD9C7F-4C55-4303-AAE5-21E73027E898}"/>
                  </a:ext>
                </a:extLst>
              </p:cNvPr>
              <p:cNvSpPr>
                <a:spLocks/>
              </p:cNvSpPr>
              <p:nvPr/>
            </p:nvSpPr>
            <p:spPr bwMode="auto">
              <a:xfrm>
                <a:off x="3956" y="2536"/>
                <a:ext cx="13" cy="10"/>
              </a:xfrm>
              <a:custGeom>
                <a:avLst/>
                <a:gdLst>
                  <a:gd name="T0" fmla="*/ 0 w 4"/>
                  <a:gd name="T1" fmla="*/ 0 h 3"/>
                  <a:gd name="T2" fmla="*/ 1099 w 4"/>
                  <a:gd name="T3" fmla="*/ 85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0" y="2"/>
                      <a:pt x="2" y="3"/>
                      <a:pt x="3" y="2"/>
                    </a:cubicBezTo>
                    <a:cubicBezTo>
                      <a:pt x="4"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8" name="Freeform 938">
                <a:extLst>
                  <a:ext uri="{FF2B5EF4-FFF2-40B4-BE49-F238E27FC236}">
                    <a16:creationId xmlns:a16="http://schemas.microsoft.com/office/drawing/2014/main" id="{1B7C890B-E45F-4DC8-A600-6933417F6636}"/>
                  </a:ext>
                </a:extLst>
              </p:cNvPr>
              <p:cNvSpPr>
                <a:spLocks/>
              </p:cNvSpPr>
              <p:nvPr/>
            </p:nvSpPr>
            <p:spPr bwMode="auto">
              <a:xfrm>
                <a:off x="3956" y="2536"/>
                <a:ext cx="13" cy="10"/>
              </a:xfrm>
              <a:custGeom>
                <a:avLst/>
                <a:gdLst>
                  <a:gd name="T0" fmla="*/ 0 w 4"/>
                  <a:gd name="T1" fmla="*/ 0 h 3"/>
                  <a:gd name="T2" fmla="*/ 1099 w 4"/>
                  <a:gd name="T3" fmla="*/ 85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0" y="2"/>
                      <a:pt x="2" y="3"/>
                      <a:pt x="3" y="2"/>
                    </a:cubicBezTo>
                    <a:cubicBezTo>
                      <a:pt x="4"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9" name="Freeform 939">
                <a:extLst>
                  <a:ext uri="{FF2B5EF4-FFF2-40B4-BE49-F238E27FC236}">
                    <a16:creationId xmlns:a16="http://schemas.microsoft.com/office/drawing/2014/main" id="{D57BE782-E3C0-4ABF-8A23-F1E0E02E9067}"/>
                  </a:ext>
                </a:extLst>
              </p:cNvPr>
              <p:cNvSpPr>
                <a:spLocks/>
              </p:cNvSpPr>
              <p:nvPr/>
            </p:nvSpPr>
            <p:spPr bwMode="auto">
              <a:xfrm>
                <a:off x="3959" y="2564"/>
                <a:ext cx="38" cy="10"/>
              </a:xfrm>
              <a:custGeom>
                <a:avLst/>
                <a:gdLst>
                  <a:gd name="T0" fmla="*/ 0 w 12"/>
                  <a:gd name="T1" fmla="*/ 0 h 3"/>
                  <a:gd name="T2" fmla="*/ 0 w 12"/>
                  <a:gd name="T3" fmla="*/ 367 h 3"/>
                  <a:gd name="T4" fmla="*/ 1906 w 12"/>
                  <a:gd name="T5" fmla="*/ 857 h 3"/>
                  <a:gd name="T6" fmla="*/ 2920 w 12"/>
                  <a:gd name="T7" fmla="*/ 1223 h 3"/>
                  <a:gd name="T8" fmla="*/ 3810 w 12"/>
                  <a:gd name="T9" fmla="*/ 857 h 3"/>
                  <a:gd name="T10" fmla="*/ 2226 w 12"/>
                  <a:gd name="T11" fmla="*/ 367 h 3"/>
                  <a:gd name="T12" fmla="*/ 0 w 12"/>
                  <a:gd name="T13" fmla="*/ 0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0" y="0"/>
                    </a:moveTo>
                    <a:cubicBezTo>
                      <a:pt x="0" y="0"/>
                      <a:pt x="0" y="1"/>
                      <a:pt x="0" y="1"/>
                    </a:cubicBezTo>
                    <a:cubicBezTo>
                      <a:pt x="2" y="1"/>
                      <a:pt x="4" y="2"/>
                      <a:pt x="6" y="2"/>
                    </a:cubicBezTo>
                    <a:cubicBezTo>
                      <a:pt x="7" y="3"/>
                      <a:pt x="8" y="3"/>
                      <a:pt x="9" y="3"/>
                    </a:cubicBezTo>
                    <a:cubicBezTo>
                      <a:pt x="10" y="2"/>
                      <a:pt x="11" y="2"/>
                      <a:pt x="12" y="2"/>
                    </a:cubicBezTo>
                    <a:cubicBezTo>
                      <a:pt x="11" y="1"/>
                      <a:pt x="9" y="1"/>
                      <a:pt x="7" y="1"/>
                    </a:cubicBezTo>
                    <a:cubicBezTo>
                      <a:pt x="5" y="1"/>
                      <a:pt x="2"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0" name="Freeform 940">
                <a:extLst>
                  <a:ext uri="{FF2B5EF4-FFF2-40B4-BE49-F238E27FC236}">
                    <a16:creationId xmlns:a16="http://schemas.microsoft.com/office/drawing/2014/main" id="{B8B168BC-D0AE-4636-85E4-CE092ECAA1DF}"/>
                  </a:ext>
                </a:extLst>
              </p:cNvPr>
              <p:cNvSpPr>
                <a:spLocks/>
              </p:cNvSpPr>
              <p:nvPr/>
            </p:nvSpPr>
            <p:spPr bwMode="auto">
              <a:xfrm>
                <a:off x="3959" y="2564"/>
                <a:ext cx="38" cy="10"/>
              </a:xfrm>
              <a:custGeom>
                <a:avLst/>
                <a:gdLst>
                  <a:gd name="T0" fmla="*/ 0 w 12"/>
                  <a:gd name="T1" fmla="*/ 0 h 3"/>
                  <a:gd name="T2" fmla="*/ 0 w 12"/>
                  <a:gd name="T3" fmla="*/ 367 h 3"/>
                  <a:gd name="T4" fmla="*/ 1906 w 12"/>
                  <a:gd name="T5" fmla="*/ 857 h 3"/>
                  <a:gd name="T6" fmla="*/ 2920 w 12"/>
                  <a:gd name="T7" fmla="*/ 1223 h 3"/>
                  <a:gd name="T8" fmla="*/ 3810 w 12"/>
                  <a:gd name="T9" fmla="*/ 857 h 3"/>
                  <a:gd name="T10" fmla="*/ 2226 w 12"/>
                  <a:gd name="T11" fmla="*/ 367 h 3"/>
                  <a:gd name="T12" fmla="*/ 0 w 12"/>
                  <a:gd name="T13" fmla="*/ 0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0" y="0"/>
                    </a:moveTo>
                    <a:cubicBezTo>
                      <a:pt x="0" y="0"/>
                      <a:pt x="0" y="1"/>
                      <a:pt x="0" y="1"/>
                    </a:cubicBezTo>
                    <a:cubicBezTo>
                      <a:pt x="2" y="1"/>
                      <a:pt x="4" y="2"/>
                      <a:pt x="6" y="2"/>
                    </a:cubicBezTo>
                    <a:cubicBezTo>
                      <a:pt x="7" y="3"/>
                      <a:pt x="8" y="3"/>
                      <a:pt x="9" y="3"/>
                    </a:cubicBezTo>
                    <a:cubicBezTo>
                      <a:pt x="10" y="2"/>
                      <a:pt x="11" y="2"/>
                      <a:pt x="12" y="2"/>
                    </a:cubicBezTo>
                    <a:cubicBezTo>
                      <a:pt x="11" y="1"/>
                      <a:pt x="9" y="1"/>
                      <a:pt x="7" y="1"/>
                    </a:cubicBezTo>
                    <a:cubicBezTo>
                      <a:pt x="5" y="1"/>
                      <a:pt x="2"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1" name="Freeform 941">
                <a:extLst>
                  <a:ext uri="{FF2B5EF4-FFF2-40B4-BE49-F238E27FC236}">
                    <a16:creationId xmlns:a16="http://schemas.microsoft.com/office/drawing/2014/main" id="{A4328009-36BB-413A-879E-9902D65981E9}"/>
                  </a:ext>
                </a:extLst>
              </p:cNvPr>
              <p:cNvSpPr>
                <a:spLocks/>
              </p:cNvSpPr>
              <p:nvPr/>
            </p:nvSpPr>
            <p:spPr bwMode="auto">
              <a:xfrm>
                <a:off x="4006" y="2724"/>
                <a:ext cx="44" cy="31"/>
              </a:xfrm>
              <a:custGeom>
                <a:avLst/>
                <a:gdLst>
                  <a:gd name="T0" fmla="*/ 277 w 14"/>
                  <a:gd name="T1" fmla="*/ 2864 h 10"/>
                  <a:gd name="T2" fmla="*/ 0 w 14"/>
                  <a:gd name="T3" fmla="*/ 2864 h 10"/>
                  <a:gd name="T4" fmla="*/ 1867 w 14"/>
                  <a:gd name="T5" fmla="*/ 2864 h 10"/>
                  <a:gd name="T6" fmla="*/ 3014 w 14"/>
                  <a:gd name="T7" fmla="*/ 2297 h 10"/>
                  <a:gd name="T8" fmla="*/ 4287 w 14"/>
                  <a:gd name="T9" fmla="*/ 837 h 10"/>
                  <a:gd name="T10" fmla="*/ 2143 w 14"/>
                  <a:gd name="T11" fmla="*/ 567 h 10"/>
                  <a:gd name="T12" fmla="*/ 277 w 14"/>
                  <a:gd name="T13" fmla="*/ 2864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1" y="10"/>
                    </a:moveTo>
                    <a:cubicBezTo>
                      <a:pt x="1" y="10"/>
                      <a:pt x="1" y="10"/>
                      <a:pt x="0" y="10"/>
                    </a:cubicBezTo>
                    <a:cubicBezTo>
                      <a:pt x="2" y="10"/>
                      <a:pt x="4" y="10"/>
                      <a:pt x="6" y="10"/>
                    </a:cubicBezTo>
                    <a:cubicBezTo>
                      <a:pt x="8" y="10"/>
                      <a:pt x="9" y="9"/>
                      <a:pt x="10" y="8"/>
                    </a:cubicBezTo>
                    <a:cubicBezTo>
                      <a:pt x="11" y="8"/>
                      <a:pt x="14" y="4"/>
                      <a:pt x="14" y="3"/>
                    </a:cubicBezTo>
                    <a:cubicBezTo>
                      <a:pt x="11" y="1"/>
                      <a:pt x="10" y="0"/>
                      <a:pt x="7" y="2"/>
                    </a:cubicBezTo>
                    <a:cubicBezTo>
                      <a:pt x="3" y="3"/>
                      <a:pt x="2" y="7"/>
                      <a:pt x="1" y="1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2" name="Freeform 942">
                <a:extLst>
                  <a:ext uri="{FF2B5EF4-FFF2-40B4-BE49-F238E27FC236}">
                    <a16:creationId xmlns:a16="http://schemas.microsoft.com/office/drawing/2014/main" id="{23C4CB2F-4FE9-4998-9570-9D2FBAEDD680}"/>
                  </a:ext>
                </a:extLst>
              </p:cNvPr>
              <p:cNvSpPr>
                <a:spLocks/>
              </p:cNvSpPr>
              <p:nvPr/>
            </p:nvSpPr>
            <p:spPr bwMode="auto">
              <a:xfrm>
                <a:off x="4006" y="2724"/>
                <a:ext cx="44" cy="31"/>
              </a:xfrm>
              <a:custGeom>
                <a:avLst/>
                <a:gdLst>
                  <a:gd name="T0" fmla="*/ 277 w 14"/>
                  <a:gd name="T1" fmla="*/ 2864 h 10"/>
                  <a:gd name="T2" fmla="*/ 0 w 14"/>
                  <a:gd name="T3" fmla="*/ 2864 h 10"/>
                  <a:gd name="T4" fmla="*/ 1867 w 14"/>
                  <a:gd name="T5" fmla="*/ 2864 h 10"/>
                  <a:gd name="T6" fmla="*/ 3014 w 14"/>
                  <a:gd name="T7" fmla="*/ 2297 h 10"/>
                  <a:gd name="T8" fmla="*/ 4287 w 14"/>
                  <a:gd name="T9" fmla="*/ 837 h 10"/>
                  <a:gd name="T10" fmla="*/ 2143 w 14"/>
                  <a:gd name="T11" fmla="*/ 567 h 10"/>
                  <a:gd name="T12" fmla="*/ 277 w 14"/>
                  <a:gd name="T13" fmla="*/ 2864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1" y="10"/>
                    </a:moveTo>
                    <a:cubicBezTo>
                      <a:pt x="1" y="10"/>
                      <a:pt x="1" y="10"/>
                      <a:pt x="0" y="10"/>
                    </a:cubicBezTo>
                    <a:cubicBezTo>
                      <a:pt x="2" y="10"/>
                      <a:pt x="4" y="10"/>
                      <a:pt x="6" y="10"/>
                    </a:cubicBezTo>
                    <a:cubicBezTo>
                      <a:pt x="8" y="10"/>
                      <a:pt x="9" y="9"/>
                      <a:pt x="10" y="8"/>
                    </a:cubicBezTo>
                    <a:cubicBezTo>
                      <a:pt x="11" y="8"/>
                      <a:pt x="14" y="4"/>
                      <a:pt x="14" y="3"/>
                    </a:cubicBezTo>
                    <a:cubicBezTo>
                      <a:pt x="11" y="1"/>
                      <a:pt x="10" y="0"/>
                      <a:pt x="7" y="2"/>
                    </a:cubicBezTo>
                    <a:cubicBezTo>
                      <a:pt x="3" y="3"/>
                      <a:pt x="2" y="7"/>
                      <a:pt x="1" y="1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3" name="Freeform 943">
                <a:extLst>
                  <a:ext uri="{FF2B5EF4-FFF2-40B4-BE49-F238E27FC236}">
                    <a16:creationId xmlns:a16="http://schemas.microsoft.com/office/drawing/2014/main" id="{20DC441E-4805-4CFB-9896-1D0C923AE334}"/>
                  </a:ext>
                </a:extLst>
              </p:cNvPr>
              <p:cNvSpPr>
                <a:spLocks/>
              </p:cNvSpPr>
              <p:nvPr/>
            </p:nvSpPr>
            <p:spPr bwMode="auto">
              <a:xfrm>
                <a:off x="4031" y="2749"/>
                <a:ext cx="13" cy="6"/>
              </a:xfrm>
              <a:custGeom>
                <a:avLst/>
                <a:gdLst>
                  <a:gd name="T0" fmla="*/ 1099 w 4"/>
                  <a:gd name="T1" fmla="*/ 486 h 2"/>
                  <a:gd name="T2" fmla="*/ 1446 w 4"/>
                  <a:gd name="T3" fmla="*/ 486 h 2"/>
                  <a:gd name="T4" fmla="*/ 793 w 4"/>
                  <a:gd name="T5" fmla="*/ 0 h 2"/>
                  <a:gd name="T6" fmla="*/ 1099 w 4"/>
                  <a:gd name="T7" fmla="*/ 486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3" y="2"/>
                    </a:moveTo>
                    <a:cubicBezTo>
                      <a:pt x="3" y="2"/>
                      <a:pt x="4" y="2"/>
                      <a:pt x="4" y="2"/>
                    </a:cubicBezTo>
                    <a:cubicBezTo>
                      <a:pt x="4" y="1"/>
                      <a:pt x="4" y="0"/>
                      <a:pt x="2" y="0"/>
                    </a:cubicBezTo>
                    <a:cubicBezTo>
                      <a:pt x="0" y="1"/>
                      <a:pt x="2" y="2"/>
                      <a:pt x="3"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4" name="Freeform 944">
                <a:extLst>
                  <a:ext uri="{FF2B5EF4-FFF2-40B4-BE49-F238E27FC236}">
                    <a16:creationId xmlns:a16="http://schemas.microsoft.com/office/drawing/2014/main" id="{39379CD1-6049-4502-8425-8A2925844F0F}"/>
                  </a:ext>
                </a:extLst>
              </p:cNvPr>
              <p:cNvSpPr>
                <a:spLocks/>
              </p:cNvSpPr>
              <p:nvPr/>
            </p:nvSpPr>
            <p:spPr bwMode="auto">
              <a:xfrm>
                <a:off x="4031" y="2749"/>
                <a:ext cx="13" cy="6"/>
              </a:xfrm>
              <a:custGeom>
                <a:avLst/>
                <a:gdLst>
                  <a:gd name="T0" fmla="*/ 1099 w 4"/>
                  <a:gd name="T1" fmla="*/ 486 h 2"/>
                  <a:gd name="T2" fmla="*/ 1446 w 4"/>
                  <a:gd name="T3" fmla="*/ 486 h 2"/>
                  <a:gd name="T4" fmla="*/ 793 w 4"/>
                  <a:gd name="T5" fmla="*/ 0 h 2"/>
                  <a:gd name="T6" fmla="*/ 1099 w 4"/>
                  <a:gd name="T7" fmla="*/ 486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3" y="2"/>
                    </a:moveTo>
                    <a:cubicBezTo>
                      <a:pt x="3" y="2"/>
                      <a:pt x="4" y="2"/>
                      <a:pt x="4" y="2"/>
                    </a:cubicBezTo>
                    <a:cubicBezTo>
                      <a:pt x="4" y="1"/>
                      <a:pt x="4" y="0"/>
                      <a:pt x="2" y="0"/>
                    </a:cubicBezTo>
                    <a:cubicBezTo>
                      <a:pt x="0" y="1"/>
                      <a:pt x="2" y="2"/>
                      <a:pt x="3"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5" name="Freeform 945">
                <a:extLst>
                  <a:ext uri="{FF2B5EF4-FFF2-40B4-BE49-F238E27FC236}">
                    <a16:creationId xmlns:a16="http://schemas.microsoft.com/office/drawing/2014/main" id="{DB01055B-F42E-4AD6-A12D-2876A3920FBC}"/>
                  </a:ext>
                </a:extLst>
              </p:cNvPr>
              <p:cNvSpPr>
                <a:spLocks/>
              </p:cNvSpPr>
              <p:nvPr/>
            </p:nvSpPr>
            <p:spPr bwMode="auto">
              <a:xfrm>
                <a:off x="3205" y="2399"/>
                <a:ext cx="288" cy="244"/>
              </a:xfrm>
              <a:custGeom>
                <a:avLst/>
                <a:gdLst>
                  <a:gd name="T0" fmla="*/ 275 w 92"/>
                  <a:gd name="T1" fmla="*/ 9003 h 78"/>
                  <a:gd name="T2" fmla="*/ 579 w 92"/>
                  <a:gd name="T3" fmla="*/ 8728 h 78"/>
                  <a:gd name="T4" fmla="*/ 1255 w 92"/>
                  <a:gd name="T5" fmla="*/ 6888 h 78"/>
                  <a:gd name="T6" fmla="*/ 2116 w 92"/>
                  <a:gd name="T7" fmla="*/ 7192 h 78"/>
                  <a:gd name="T8" fmla="*/ 3929 w 92"/>
                  <a:gd name="T9" fmla="*/ 9003 h 78"/>
                  <a:gd name="T10" fmla="*/ 6045 w 92"/>
                  <a:gd name="T11" fmla="*/ 9278 h 78"/>
                  <a:gd name="T12" fmla="*/ 8740 w 92"/>
                  <a:gd name="T13" fmla="*/ 9003 h 78"/>
                  <a:gd name="T14" fmla="*/ 11445 w 92"/>
                  <a:gd name="T15" fmla="*/ 7739 h 78"/>
                  <a:gd name="T16" fmla="*/ 14416 w 92"/>
                  <a:gd name="T17" fmla="*/ 8055 h 78"/>
                  <a:gd name="T18" fmla="*/ 15649 w 92"/>
                  <a:gd name="T19" fmla="*/ 8055 h 78"/>
                  <a:gd name="T20" fmla="*/ 17089 w 92"/>
                  <a:gd name="T21" fmla="*/ 5080 h 78"/>
                  <a:gd name="T22" fmla="*/ 18072 w 92"/>
                  <a:gd name="T23" fmla="*/ 2690 h 78"/>
                  <a:gd name="T24" fmla="*/ 18344 w 92"/>
                  <a:gd name="T25" fmla="*/ 579 h 78"/>
                  <a:gd name="T26" fmla="*/ 19885 w 92"/>
                  <a:gd name="T27" fmla="*/ 0 h 78"/>
                  <a:gd name="T28" fmla="*/ 22001 w 92"/>
                  <a:gd name="T29" fmla="*/ 0 h 78"/>
                  <a:gd name="T30" fmla="*/ 22852 w 92"/>
                  <a:gd name="T31" fmla="*/ 579 h 78"/>
                  <a:gd name="T32" fmla="*/ 23716 w 92"/>
                  <a:gd name="T33" fmla="*/ 1527 h 78"/>
                  <a:gd name="T34" fmla="*/ 23128 w 92"/>
                  <a:gd name="T35" fmla="*/ 1527 h 78"/>
                  <a:gd name="T36" fmla="*/ 22273 w 92"/>
                  <a:gd name="T37" fmla="*/ 2115 h 78"/>
                  <a:gd name="T38" fmla="*/ 22580 w 92"/>
                  <a:gd name="T39" fmla="*/ 2966 h 78"/>
                  <a:gd name="T40" fmla="*/ 23441 w 92"/>
                  <a:gd name="T41" fmla="*/ 3913 h 78"/>
                  <a:gd name="T42" fmla="*/ 24392 w 92"/>
                  <a:gd name="T43" fmla="*/ 4777 h 78"/>
                  <a:gd name="T44" fmla="*/ 24020 w 92"/>
                  <a:gd name="T45" fmla="*/ 6303 h 78"/>
                  <a:gd name="T46" fmla="*/ 25557 w 92"/>
                  <a:gd name="T47" fmla="*/ 7467 h 78"/>
                  <a:gd name="T48" fmla="*/ 27360 w 92"/>
                  <a:gd name="T49" fmla="*/ 9003 h 78"/>
                  <a:gd name="T50" fmla="*/ 26411 w 92"/>
                  <a:gd name="T51" fmla="*/ 9582 h 78"/>
                  <a:gd name="T52" fmla="*/ 24696 w 92"/>
                  <a:gd name="T53" fmla="*/ 9582 h 78"/>
                  <a:gd name="T54" fmla="*/ 23441 w 92"/>
                  <a:gd name="T55" fmla="*/ 13220 h 78"/>
                  <a:gd name="T56" fmla="*/ 23716 w 92"/>
                  <a:gd name="T57" fmla="*/ 13504 h 78"/>
                  <a:gd name="T58" fmla="*/ 22852 w 92"/>
                  <a:gd name="T59" fmla="*/ 14080 h 78"/>
                  <a:gd name="T60" fmla="*/ 21040 w 92"/>
                  <a:gd name="T61" fmla="*/ 15607 h 78"/>
                  <a:gd name="T62" fmla="*/ 20157 w 92"/>
                  <a:gd name="T63" fmla="*/ 16742 h 78"/>
                  <a:gd name="T64" fmla="*/ 21040 w 92"/>
                  <a:gd name="T65" fmla="*/ 17721 h 78"/>
                  <a:gd name="T66" fmla="*/ 20157 w 92"/>
                  <a:gd name="T67" fmla="*/ 18582 h 78"/>
                  <a:gd name="T68" fmla="*/ 20157 w 92"/>
                  <a:gd name="T69" fmla="*/ 20383 h 78"/>
                  <a:gd name="T70" fmla="*/ 17089 w 92"/>
                  <a:gd name="T71" fmla="*/ 22498 h 78"/>
                  <a:gd name="T72" fmla="*/ 15649 w 92"/>
                  <a:gd name="T73" fmla="*/ 22135 h 78"/>
                  <a:gd name="T74" fmla="*/ 14691 w 92"/>
                  <a:gd name="T75" fmla="*/ 20696 h 78"/>
                  <a:gd name="T76" fmla="*/ 12976 w 92"/>
                  <a:gd name="T77" fmla="*/ 20971 h 78"/>
                  <a:gd name="T78" fmla="*/ 11996 w 92"/>
                  <a:gd name="T79" fmla="*/ 20383 h 78"/>
                  <a:gd name="T80" fmla="*/ 10183 w 92"/>
                  <a:gd name="T81" fmla="*/ 20971 h 78"/>
                  <a:gd name="T82" fmla="*/ 8164 w 92"/>
                  <a:gd name="T83" fmla="*/ 21244 h 78"/>
                  <a:gd name="T84" fmla="*/ 6624 w 92"/>
                  <a:gd name="T85" fmla="*/ 19717 h 78"/>
                  <a:gd name="T86" fmla="*/ 5096 w 92"/>
                  <a:gd name="T87" fmla="*/ 20108 h 78"/>
                  <a:gd name="T88" fmla="*/ 4811 w 92"/>
                  <a:gd name="T89" fmla="*/ 20108 h 78"/>
                  <a:gd name="T90" fmla="*/ 3656 w 92"/>
                  <a:gd name="T91" fmla="*/ 18582 h 78"/>
                  <a:gd name="T92" fmla="*/ 2980 w 92"/>
                  <a:gd name="T93" fmla="*/ 16742 h 78"/>
                  <a:gd name="T94" fmla="*/ 3253 w 92"/>
                  <a:gd name="T95" fmla="*/ 15607 h 78"/>
                  <a:gd name="T96" fmla="*/ 2392 w 92"/>
                  <a:gd name="T97" fmla="*/ 14355 h 78"/>
                  <a:gd name="T98" fmla="*/ 1255 w 92"/>
                  <a:gd name="T99" fmla="*/ 14355 h 78"/>
                  <a:gd name="T100" fmla="*/ 1813 w 92"/>
                  <a:gd name="T101" fmla="*/ 13780 h 78"/>
                  <a:gd name="T102" fmla="*/ 861 w 92"/>
                  <a:gd name="T103" fmla="*/ 13504 h 78"/>
                  <a:gd name="T104" fmla="*/ 1255 w 92"/>
                  <a:gd name="T105" fmla="*/ 11969 h 78"/>
                  <a:gd name="T106" fmla="*/ 0 w 92"/>
                  <a:gd name="T107" fmla="*/ 9582 h 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78"/>
                  <a:gd name="T164" fmla="*/ 92 w 92"/>
                  <a:gd name="T165" fmla="*/ 78 h 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78">
                    <a:moveTo>
                      <a:pt x="0" y="32"/>
                    </a:moveTo>
                    <a:cubicBezTo>
                      <a:pt x="2" y="31"/>
                      <a:pt x="1" y="31"/>
                      <a:pt x="1" y="30"/>
                    </a:cubicBezTo>
                    <a:cubicBezTo>
                      <a:pt x="1" y="29"/>
                      <a:pt x="3" y="29"/>
                      <a:pt x="3" y="27"/>
                    </a:cubicBezTo>
                    <a:cubicBezTo>
                      <a:pt x="3" y="28"/>
                      <a:pt x="3" y="28"/>
                      <a:pt x="2" y="29"/>
                    </a:cubicBezTo>
                    <a:cubicBezTo>
                      <a:pt x="1" y="27"/>
                      <a:pt x="2" y="26"/>
                      <a:pt x="3" y="25"/>
                    </a:cubicBezTo>
                    <a:cubicBezTo>
                      <a:pt x="4" y="24"/>
                      <a:pt x="4" y="24"/>
                      <a:pt x="4" y="23"/>
                    </a:cubicBezTo>
                    <a:cubicBezTo>
                      <a:pt x="5" y="22"/>
                      <a:pt x="6" y="22"/>
                      <a:pt x="7" y="21"/>
                    </a:cubicBezTo>
                    <a:cubicBezTo>
                      <a:pt x="7" y="22"/>
                      <a:pt x="5" y="23"/>
                      <a:pt x="7" y="24"/>
                    </a:cubicBezTo>
                    <a:cubicBezTo>
                      <a:pt x="7" y="24"/>
                      <a:pt x="8" y="26"/>
                      <a:pt x="8" y="26"/>
                    </a:cubicBezTo>
                    <a:cubicBezTo>
                      <a:pt x="10" y="28"/>
                      <a:pt x="12" y="29"/>
                      <a:pt x="13" y="30"/>
                    </a:cubicBezTo>
                    <a:cubicBezTo>
                      <a:pt x="13" y="31"/>
                      <a:pt x="15" y="31"/>
                      <a:pt x="15" y="32"/>
                    </a:cubicBezTo>
                    <a:cubicBezTo>
                      <a:pt x="17" y="32"/>
                      <a:pt x="18" y="31"/>
                      <a:pt x="20" y="31"/>
                    </a:cubicBezTo>
                    <a:cubicBezTo>
                      <a:pt x="22" y="30"/>
                      <a:pt x="24" y="31"/>
                      <a:pt x="26" y="31"/>
                    </a:cubicBezTo>
                    <a:cubicBezTo>
                      <a:pt x="27" y="31"/>
                      <a:pt x="28" y="30"/>
                      <a:pt x="29" y="30"/>
                    </a:cubicBezTo>
                    <a:cubicBezTo>
                      <a:pt x="30" y="29"/>
                      <a:pt x="30" y="28"/>
                      <a:pt x="31" y="27"/>
                    </a:cubicBezTo>
                    <a:cubicBezTo>
                      <a:pt x="32" y="26"/>
                      <a:pt x="37" y="25"/>
                      <a:pt x="38" y="26"/>
                    </a:cubicBezTo>
                    <a:cubicBezTo>
                      <a:pt x="38" y="27"/>
                      <a:pt x="43" y="29"/>
                      <a:pt x="44" y="28"/>
                    </a:cubicBezTo>
                    <a:cubicBezTo>
                      <a:pt x="46" y="27"/>
                      <a:pt x="46" y="26"/>
                      <a:pt x="48" y="27"/>
                    </a:cubicBezTo>
                    <a:cubicBezTo>
                      <a:pt x="48" y="27"/>
                      <a:pt x="49" y="26"/>
                      <a:pt x="50" y="26"/>
                    </a:cubicBezTo>
                    <a:cubicBezTo>
                      <a:pt x="50" y="26"/>
                      <a:pt x="51" y="27"/>
                      <a:pt x="52" y="27"/>
                    </a:cubicBezTo>
                    <a:cubicBezTo>
                      <a:pt x="51" y="25"/>
                      <a:pt x="55" y="22"/>
                      <a:pt x="54" y="21"/>
                    </a:cubicBezTo>
                    <a:cubicBezTo>
                      <a:pt x="52" y="19"/>
                      <a:pt x="56" y="17"/>
                      <a:pt x="57" y="17"/>
                    </a:cubicBezTo>
                    <a:cubicBezTo>
                      <a:pt x="57" y="16"/>
                      <a:pt x="55" y="13"/>
                      <a:pt x="58" y="13"/>
                    </a:cubicBezTo>
                    <a:cubicBezTo>
                      <a:pt x="61" y="12"/>
                      <a:pt x="58" y="10"/>
                      <a:pt x="60" y="9"/>
                    </a:cubicBezTo>
                    <a:cubicBezTo>
                      <a:pt x="61" y="8"/>
                      <a:pt x="60" y="6"/>
                      <a:pt x="60" y="5"/>
                    </a:cubicBezTo>
                    <a:cubicBezTo>
                      <a:pt x="60" y="4"/>
                      <a:pt x="60" y="3"/>
                      <a:pt x="61" y="2"/>
                    </a:cubicBezTo>
                    <a:cubicBezTo>
                      <a:pt x="61" y="1"/>
                      <a:pt x="62" y="1"/>
                      <a:pt x="62" y="0"/>
                    </a:cubicBezTo>
                    <a:cubicBezTo>
                      <a:pt x="64" y="1"/>
                      <a:pt x="64" y="1"/>
                      <a:pt x="66" y="0"/>
                    </a:cubicBezTo>
                    <a:cubicBezTo>
                      <a:pt x="67" y="0"/>
                      <a:pt x="68" y="2"/>
                      <a:pt x="68" y="0"/>
                    </a:cubicBezTo>
                    <a:cubicBezTo>
                      <a:pt x="70" y="1"/>
                      <a:pt x="72" y="1"/>
                      <a:pt x="73" y="0"/>
                    </a:cubicBezTo>
                    <a:cubicBezTo>
                      <a:pt x="75" y="0"/>
                      <a:pt x="76" y="2"/>
                      <a:pt x="78" y="2"/>
                    </a:cubicBezTo>
                    <a:cubicBezTo>
                      <a:pt x="77" y="2"/>
                      <a:pt x="77" y="2"/>
                      <a:pt x="76" y="2"/>
                    </a:cubicBezTo>
                    <a:cubicBezTo>
                      <a:pt x="76" y="3"/>
                      <a:pt x="80" y="5"/>
                      <a:pt x="78" y="4"/>
                    </a:cubicBezTo>
                    <a:cubicBezTo>
                      <a:pt x="78" y="4"/>
                      <a:pt x="79" y="5"/>
                      <a:pt x="79" y="5"/>
                    </a:cubicBezTo>
                    <a:cubicBezTo>
                      <a:pt x="80" y="5"/>
                      <a:pt x="80" y="6"/>
                      <a:pt x="80" y="6"/>
                    </a:cubicBezTo>
                    <a:cubicBezTo>
                      <a:pt x="79" y="7"/>
                      <a:pt x="77" y="7"/>
                      <a:pt x="77" y="5"/>
                    </a:cubicBezTo>
                    <a:cubicBezTo>
                      <a:pt x="77" y="6"/>
                      <a:pt x="77" y="6"/>
                      <a:pt x="77" y="7"/>
                    </a:cubicBezTo>
                    <a:cubicBezTo>
                      <a:pt x="76" y="6"/>
                      <a:pt x="75" y="7"/>
                      <a:pt x="74" y="7"/>
                    </a:cubicBezTo>
                    <a:cubicBezTo>
                      <a:pt x="75" y="7"/>
                      <a:pt x="76" y="8"/>
                      <a:pt x="77" y="9"/>
                    </a:cubicBezTo>
                    <a:cubicBezTo>
                      <a:pt x="77" y="9"/>
                      <a:pt x="76" y="11"/>
                      <a:pt x="75" y="10"/>
                    </a:cubicBezTo>
                    <a:cubicBezTo>
                      <a:pt x="76" y="11"/>
                      <a:pt x="77" y="11"/>
                      <a:pt x="79" y="12"/>
                    </a:cubicBezTo>
                    <a:cubicBezTo>
                      <a:pt x="78" y="13"/>
                      <a:pt x="80" y="13"/>
                      <a:pt x="78" y="13"/>
                    </a:cubicBezTo>
                    <a:cubicBezTo>
                      <a:pt x="79" y="13"/>
                      <a:pt x="79" y="13"/>
                      <a:pt x="80" y="14"/>
                    </a:cubicBezTo>
                    <a:cubicBezTo>
                      <a:pt x="78" y="14"/>
                      <a:pt x="80" y="15"/>
                      <a:pt x="81" y="16"/>
                    </a:cubicBezTo>
                    <a:cubicBezTo>
                      <a:pt x="81" y="16"/>
                      <a:pt x="82" y="17"/>
                      <a:pt x="83" y="18"/>
                    </a:cubicBezTo>
                    <a:cubicBezTo>
                      <a:pt x="83" y="19"/>
                      <a:pt x="82" y="21"/>
                      <a:pt x="80" y="21"/>
                    </a:cubicBezTo>
                    <a:cubicBezTo>
                      <a:pt x="81" y="22"/>
                      <a:pt x="81" y="22"/>
                      <a:pt x="82" y="23"/>
                    </a:cubicBezTo>
                    <a:cubicBezTo>
                      <a:pt x="83" y="24"/>
                      <a:pt x="84" y="25"/>
                      <a:pt x="85" y="25"/>
                    </a:cubicBezTo>
                    <a:cubicBezTo>
                      <a:pt x="86" y="26"/>
                      <a:pt x="86" y="27"/>
                      <a:pt x="87" y="27"/>
                    </a:cubicBezTo>
                    <a:cubicBezTo>
                      <a:pt x="89" y="28"/>
                      <a:pt x="90" y="29"/>
                      <a:pt x="91" y="30"/>
                    </a:cubicBezTo>
                    <a:cubicBezTo>
                      <a:pt x="91" y="30"/>
                      <a:pt x="92" y="30"/>
                      <a:pt x="91" y="31"/>
                    </a:cubicBezTo>
                    <a:cubicBezTo>
                      <a:pt x="91" y="32"/>
                      <a:pt x="89" y="32"/>
                      <a:pt x="88" y="32"/>
                    </a:cubicBezTo>
                    <a:cubicBezTo>
                      <a:pt x="86" y="33"/>
                      <a:pt x="84" y="31"/>
                      <a:pt x="82" y="30"/>
                    </a:cubicBezTo>
                    <a:cubicBezTo>
                      <a:pt x="83" y="31"/>
                      <a:pt x="83" y="32"/>
                      <a:pt x="82" y="32"/>
                    </a:cubicBezTo>
                    <a:cubicBezTo>
                      <a:pt x="80" y="32"/>
                      <a:pt x="79" y="34"/>
                      <a:pt x="79" y="35"/>
                    </a:cubicBezTo>
                    <a:cubicBezTo>
                      <a:pt x="78" y="38"/>
                      <a:pt x="78" y="41"/>
                      <a:pt x="78" y="44"/>
                    </a:cubicBezTo>
                    <a:cubicBezTo>
                      <a:pt x="78" y="44"/>
                      <a:pt x="79" y="44"/>
                      <a:pt x="79" y="43"/>
                    </a:cubicBezTo>
                    <a:cubicBezTo>
                      <a:pt x="79" y="44"/>
                      <a:pt x="78" y="45"/>
                      <a:pt x="79" y="45"/>
                    </a:cubicBezTo>
                    <a:cubicBezTo>
                      <a:pt x="78" y="46"/>
                      <a:pt x="78" y="46"/>
                      <a:pt x="79" y="47"/>
                    </a:cubicBezTo>
                    <a:cubicBezTo>
                      <a:pt x="78" y="47"/>
                      <a:pt x="77" y="48"/>
                      <a:pt x="76" y="47"/>
                    </a:cubicBezTo>
                    <a:cubicBezTo>
                      <a:pt x="76" y="49"/>
                      <a:pt x="72" y="53"/>
                      <a:pt x="71" y="49"/>
                    </a:cubicBezTo>
                    <a:cubicBezTo>
                      <a:pt x="70" y="50"/>
                      <a:pt x="72" y="51"/>
                      <a:pt x="70" y="52"/>
                    </a:cubicBezTo>
                    <a:cubicBezTo>
                      <a:pt x="69" y="53"/>
                      <a:pt x="70" y="54"/>
                      <a:pt x="69" y="54"/>
                    </a:cubicBezTo>
                    <a:cubicBezTo>
                      <a:pt x="69" y="55"/>
                      <a:pt x="67" y="55"/>
                      <a:pt x="67" y="56"/>
                    </a:cubicBezTo>
                    <a:cubicBezTo>
                      <a:pt x="69" y="55"/>
                      <a:pt x="69" y="58"/>
                      <a:pt x="67" y="59"/>
                    </a:cubicBezTo>
                    <a:cubicBezTo>
                      <a:pt x="68" y="60"/>
                      <a:pt x="69" y="59"/>
                      <a:pt x="70" y="59"/>
                    </a:cubicBezTo>
                    <a:cubicBezTo>
                      <a:pt x="70" y="60"/>
                      <a:pt x="69" y="62"/>
                      <a:pt x="69" y="63"/>
                    </a:cubicBezTo>
                    <a:cubicBezTo>
                      <a:pt x="68" y="62"/>
                      <a:pt x="68" y="62"/>
                      <a:pt x="67" y="62"/>
                    </a:cubicBezTo>
                    <a:cubicBezTo>
                      <a:pt x="69" y="64"/>
                      <a:pt x="67" y="68"/>
                      <a:pt x="66" y="66"/>
                    </a:cubicBezTo>
                    <a:cubicBezTo>
                      <a:pt x="65" y="66"/>
                      <a:pt x="66" y="67"/>
                      <a:pt x="67" y="68"/>
                    </a:cubicBezTo>
                    <a:cubicBezTo>
                      <a:pt x="64" y="68"/>
                      <a:pt x="65" y="71"/>
                      <a:pt x="63" y="72"/>
                    </a:cubicBezTo>
                    <a:cubicBezTo>
                      <a:pt x="61" y="73"/>
                      <a:pt x="59" y="74"/>
                      <a:pt x="57" y="75"/>
                    </a:cubicBezTo>
                    <a:cubicBezTo>
                      <a:pt x="56" y="75"/>
                      <a:pt x="51" y="78"/>
                      <a:pt x="52" y="76"/>
                    </a:cubicBezTo>
                    <a:cubicBezTo>
                      <a:pt x="52" y="76"/>
                      <a:pt x="52" y="75"/>
                      <a:pt x="52" y="74"/>
                    </a:cubicBezTo>
                    <a:cubicBezTo>
                      <a:pt x="52" y="72"/>
                      <a:pt x="51" y="71"/>
                      <a:pt x="51" y="70"/>
                    </a:cubicBezTo>
                    <a:cubicBezTo>
                      <a:pt x="49" y="71"/>
                      <a:pt x="48" y="71"/>
                      <a:pt x="49" y="69"/>
                    </a:cubicBezTo>
                    <a:cubicBezTo>
                      <a:pt x="49" y="70"/>
                      <a:pt x="47" y="71"/>
                      <a:pt x="47" y="68"/>
                    </a:cubicBezTo>
                    <a:cubicBezTo>
                      <a:pt x="47" y="70"/>
                      <a:pt x="44" y="72"/>
                      <a:pt x="43" y="70"/>
                    </a:cubicBezTo>
                    <a:cubicBezTo>
                      <a:pt x="42" y="70"/>
                      <a:pt x="43" y="69"/>
                      <a:pt x="43" y="69"/>
                    </a:cubicBezTo>
                    <a:cubicBezTo>
                      <a:pt x="42" y="68"/>
                      <a:pt x="40" y="70"/>
                      <a:pt x="40" y="68"/>
                    </a:cubicBezTo>
                    <a:cubicBezTo>
                      <a:pt x="40" y="70"/>
                      <a:pt x="38" y="67"/>
                      <a:pt x="38" y="66"/>
                    </a:cubicBezTo>
                    <a:cubicBezTo>
                      <a:pt x="38" y="68"/>
                      <a:pt x="36" y="69"/>
                      <a:pt x="34" y="70"/>
                    </a:cubicBezTo>
                    <a:cubicBezTo>
                      <a:pt x="33" y="71"/>
                      <a:pt x="31" y="69"/>
                      <a:pt x="30" y="70"/>
                    </a:cubicBezTo>
                    <a:cubicBezTo>
                      <a:pt x="29" y="70"/>
                      <a:pt x="27" y="73"/>
                      <a:pt x="27" y="71"/>
                    </a:cubicBezTo>
                    <a:cubicBezTo>
                      <a:pt x="26" y="69"/>
                      <a:pt x="27" y="67"/>
                      <a:pt x="26" y="65"/>
                    </a:cubicBezTo>
                    <a:cubicBezTo>
                      <a:pt x="25" y="67"/>
                      <a:pt x="24" y="66"/>
                      <a:pt x="22" y="66"/>
                    </a:cubicBezTo>
                    <a:cubicBezTo>
                      <a:pt x="21" y="66"/>
                      <a:pt x="21" y="67"/>
                      <a:pt x="20" y="67"/>
                    </a:cubicBezTo>
                    <a:cubicBezTo>
                      <a:pt x="19" y="68"/>
                      <a:pt x="18" y="67"/>
                      <a:pt x="17" y="67"/>
                    </a:cubicBezTo>
                    <a:cubicBezTo>
                      <a:pt x="17" y="67"/>
                      <a:pt x="18" y="66"/>
                      <a:pt x="18" y="66"/>
                    </a:cubicBezTo>
                    <a:cubicBezTo>
                      <a:pt x="17" y="66"/>
                      <a:pt x="17" y="67"/>
                      <a:pt x="16" y="67"/>
                    </a:cubicBezTo>
                    <a:cubicBezTo>
                      <a:pt x="16" y="65"/>
                      <a:pt x="14" y="66"/>
                      <a:pt x="13" y="67"/>
                    </a:cubicBezTo>
                    <a:cubicBezTo>
                      <a:pt x="11" y="65"/>
                      <a:pt x="12" y="63"/>
                      <a:pt x="12" y="62"/>
                    </a:cubicBezTo>
                    <a:cubicBezTo>
                      <a:pt x="11" y="61"/>
                      <a:pt x="12" y="59"/>
                      <a:pt x="11" y="58"/>
                    </a:cubicBezTo>
                    <a:cubicBezTo>
                      <a:pt x="11" y="57"/>
                      <a:pt x="10" y="57"/>
                      <a:pt x="10" y="56"/>
                    </a:cubicBezTo>
                    <a:cubicBezTo>
                      <a:pt x="10" y="56"/>
                      <a:pt x="11" y="55"/>
                      <a:pt x="11" y="54"/>
                    </a:cubicBezTo>
                    <a:cubicBezTo>
                      <a:pt x="11" y="53"/>
                      <a:pt x="11" y="53"/>
                      <a:pt x="11" y="52"/>
                    </a:cubicBezTo>
                    <a:cubicBezTo>
                      <a:pt x="10" y="51"/>
                      <a:pt x="10" y="50"/>
                      <a:pt x="10" y="50"/>
                    </a:cubicBezTo>
                    <a:cubicBezTo>
                      <a:pt x="9" y="49"/>
                      <a:pt x="8" y="49"/>
                      <a:pt x="8" y="48"/>
                    </a:cubicBezTo>
                    <a:cubicBezTo>
                      <a:pt x="8" y="48"/>
                      <a:pt x="8" y="48"/>
                      <a:pt x="7" y="49"/>
                    </a:cubicBezTo>
                    <a:cubicBezTo>
                      <a:pt x="6" y="47"/>
                      <a:pt x="5" y="48"/>
                      <a:pt x="4" y="48"/>
                    </a:cubicBezTo>
                    <a:cubicBezTo>
                      <a:pt x="4" y="47"/>
                      <a:pt x="4" y="47"/>
                      <a:pt x="4" y="46"/>
                    </a:cubicBezTo>
                    <a:cubicBezTo>
                      <a:pt x="5" y="46"/>
                      <a:pt x="6" y="46"/>
                      <a:pt x="6" y="46"/>
                    </a:cubicBezTo>
                    <a:cubicBezTo>
                      <a:pt x="5" y="46"/>
                      <a:pt x="5" y="45"/>
                      <a:pt x="4" y="45"/>
                    </a:cubicBezTo>
                    <a:cubicBezTo>
                      <a:pt x="4" y="45"/>
                      <a:pt x="3" y="45"/>
                      <a:pt x="3" y="45"/>
                    </a:cubicBezTo>
                    <a:cubicBezTo>
                      <a:pt x="2" y="44"/>
                      <a:pt x="2" y="41"/>
                      <a:pt x="3" y="42"/>
                    </a:cubicBezTo>
                    <a:cubicBezTo>
                      <a:pt x="3" y="41"/>
                      <a:pt x="2" y="40"/>
                      <a:pt x="4" y="40"/>
                    </a:cubicBezTo>
                    <a:cubicBezTo>
                      <a:pt x="3" y="38"/>
                      <a:pt x="1" y="37"/>
                      <a:pt x="1" y="36"/>
                    </a:cubicBezTo>
                    <a:cubicBezTo>
                      <a:pt x="0" y="35"/>
                      <a:pt x="0" y="33"/>
                      <a:pt x="0" y="3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6" name="Freeform 946">
                <a:extLst>
                  <a:ext uri="{FF2B5EF4-FFF2-40B4-BE49-F238E27FC236}">
                    <a16:creationId xmlns:a16="http://schemas.microsoft.com/office/drawing/2014/main" id="{DF2459A2-6E23-4CEE-B50D-E2560A06BB0B}"/>
                  </a:ext>
                </a:extLst>
              </p:cNvPr>
              <p:cNvSpPr>
                <a:spLocks/>
              </p:cNvSpPr>
              <p:nvPr/>
            </p:nvSpPr>
            <p:spPr bwMode="auto">
              <a:xfrm>
                <a:off x="3205" y="2399"/>
                <a:ext cx="288" cy="244"/>
              </a:xfrm>
              <a:custGeom>
                <a:avLst/>
                <a:gdLst>
                  <a:gd name="T0" fmla="*/ 275 w 92"/>
                  <a:gd name="T1" fmla="*/ 9003 h 78"/>
                  <a:gd name="T2" fmla="*/ 579 w 92"/>
                  <a:gd name="T3" fmla="*/ 8728 h 78"/>
                  <a:gd name="T4" fmla="*/ 1255 w 92"/>
                  <a:gd name="T5" fmla="*/ 6888 h 78"/>
                  <a:gd name="T6" fmla="*/ 2116 w 92"/>
                  <a:gd name="T7" fmla="*/ 7192 h 78"/>
                  <a:gd name="T8" fmla="*/ 3929 w 92"/>
                  <a:gd name="T9" fmla="*/ 9003 h 78"/>
                  <a:gd name="T10" fmla="*/ 6045 w 92"/>
                  <a:gd name="T11" fmla="*/ 9278 h 78"/>
                  <a:gd name="T12" fmla="*/ 8740 w 92"/>
                  <a:gd name="T13" fmla="*/ 9003 h 78"/>
                  <a:gd name="T14" fmla="*/ 11445 w 92"/>
                  <a:gd name="T15" fmla="*/ 7739 h 78"/>
                  <a:gd name="T16" fmla="*/ 14416 w 92"/>
                  <a:gd name="T17" fmla="*/ 8055 h 78"/>
                  <a:gd name="T18" fmla="*/ 15649 w 92"/>
                  <a:gd name="T19" fmla="*/ 8055 h 78"/>
                  <a:gd name="T20" fmla="*/ 17089 w 92"/>
                  <a:gd name="T21" fmla="*/ 5080 h 78"/>
                  <a:gd name="T22" fmla="*/ 18072 w 92"/>
                  <a:gd name="T23" fmla="*/ 2690 h 78"/>
                  <a:gd name="T24" fmla="*/ 18344 w 92"/>
                  <a:gd name="T25" fmla="*/ 579 h 78"/>
                  <a:gd name="T26" fmla="*/ 19885 w 92"/>
                  <a:gd name="T27" fmla="*/ 0 h 78"/>
                  <a:gd name="T28" fmla="*/ 22001 w 92"/>
                  <a:gd name="T29" fmla="*/ 0 h 78"/>
                  <a:gd name="T30" fmla="*/ 22852 w 92"/>
                  <a:gd name="T31" fmla="*/ 579 h 78"/>
                  <a:gd name="T32" fmla="*/ 23716 w 92"/>
                  <a:gd name="T33" fmla="*/ 1527 h 78"/>
                  <a:gd name="T34" fmla="*/ 23128 w 92"/>
                  <a:gd name="T35" fmla="*/ 1527 h 78"/>
                  <a:gd name="T36" fmla="*/ 22273 w 92"/>
                  <a:gd name="T37" fmla="*/ 2115 h 78"/>
                  <a:gd name="T38" fmla="*/ 22580 w 92"/>
                  <a:gd name="T39" fmla="*/ 2966 h 78"/>
                  <a:gd name="T40" fmla="*/ 23441 w 92"/>
                  <a:gd name="T41" fmla="*/ 3913 h 78"/>
                  <a:gd name="T42" fmla="*/ 24392 w 92"/>
                  <a:gd name="T43" fmla="*/ 4777 h 78"/>
                  <a:gd name="T44" fmla="*/ 24020 w 92"/>
                  <a:gd name="T45" fmla="*/ 6303 h 78"/>
                  <a:gd name="T46" fmla="*/ 25557 w 92"/>
                  <a:gd name="T47" fmla="*/ 7467 h 78"/>
                  <a:gd name="T48" fmla="*/ 27360 w 92"/>
                  <a:gd name="T49" fmla="*/ 9003 h 78"/>
                  <a:gd name="T50" fmla="*/ 26411 w 92"/>
                  <a:gd name="T51" fmla="*/ 9582 h 78"/>
                  <a:gd name="T52" fmla="*/ 24696 w 92"/>
                  <a:gd name="T53" fmla="*/ 9582 h 78"/>
                  <a:gd name="T54" fmla="*/ 23441 w 92"/>
                  <a:gd name="T55" fmla="*/ 13220 h 78"/>
                  <a:gd name="T56" fmla="*/ 23716 w 92"/>
                  <a:gd name="T57" fmla="*/ 13504 h 78"/>
                  <a:gd name="T58" fmla="*/ 22852 w 92"/>
                  <a:gd name="T59" fmla="*/ 14080 h 78"/>
                  <a:gd name="T60" fmla="*/ 21040 w 92"/>
                  <a:gd name="T61" fmla="*/ 15607 h 78"/>
                  <a:gd name="T62" fmla="*/ 20157 w 92"/>
                  <a:gd name="T63" fmla="*/ 16742 h 78"/>
                  <a:gd name="T64" fmla="*/ 21040 w 92"/>
                  <a:gd name="T65" fmla="*/ 17721 h 78"/>
                  <a:gd name="T66" fmla="*/ 20157 w 92"/>
                  <a:gd name="T67" fmla="*/ 18582 h 78"/>
                  <a:gd name="T68" fmla="*/ 20157 w 92"/>
                  <a:gd name="T69" fmla="*/ 20383 h 78"/>
                  <a:gd name="T70" fmla="*/ 17089 w 92"/>
                  <a:gd name="T71" fmla="*/ 22498 h 78"/>
                  <a:gd name="T72" fmla="*/ 15649 w 92"/>
                  <a:gd name="T73" fmla="*/ 22135 h 78"/>
                  <a:gd name="T74" fmla="*/ 14691 w 92"/>
                  <a:gd name="T75" fmla="*/ 20696 h 78"/>
                  <a:gd name="T76" fmla="*/ 12976 w 92"/>
                  <a:gd name="T77" fmla="*/ 20971 h 78"/>
                  <a:gd name="T78" fmla="*/ 11996 w 92"/>
                  <a:gd name="T79" fmla="*/ 20383 h 78"/>
                  <a:gd name="T80" fmla="*/ 10183 w 92"/>
                  <a:gd name="T81" fmla="*/ 20971 h 78"/>
                  <a:gd name="T82" fmla="*/ 8164 w 92"/>
                  <a:gd name="T83" fmla="*/ 21244 h 78"/>
                  <a:gd name="T84" fmla="*/ 6624 w 92"/>
                  <a:gd name="T85" fmla="*/ 19717 h 78"/>
                  <a:gd name="T86" fmla="*/ 5096 w 92"/>
                  <a:gd name="T87" fmla="*/ 20108 h 78"/>
                  <a:gd name="T88" fmla="*/ 4811 w 92"/>
                  <a:gd name="T89" fmla="*/ 20108 h 78"/>
                  <a:gd name="T90" fmla="*/ 3656 w 92"/>
                  <a:gd name="T91" fmla="*/ 18582 h 78"/>
                  <a:gd name="T92" fmla="*/ 2980 w 92"/>
                  <a:gd name="T93" fmla="*/ 16742 h 78"/>
                  <a:gd name="T94" fmla="*/ 3253 w 92"/>
                  <a:gd name="T95" fmla="*/ 15607 h 78"/>
                  <a:gd name="T96" fmla="*/ 2392 w 92"/>
                  <a:gd name="T97" fmla="*/ 14355 h 78"/>
                  <a:gd name="T98" fmla="*/ 1255 w 92"/>
                  <a:gd name="T99" fmla="*/ 14355 h 78"/>
                  <a:gd name="T100" fmla="*/ 1813 w 92"/>
                  <a:gd name="T101" fmla="*/ 13780 h 78"/>
                  <a:gd name="T102" fmla="*/ 861 w 92"/>
                  <a:gd name="T103" fmla="*/ 13504 h 78"/>
                  <a:gd name="T104" fmla="*/ 1255 w 92"/>
                  <a:gd name="T105" fmla="*/ 11969 h 78"/>
                  <a:gd name="T106" fmla="*/ 0 w 92"/>
                  <a:gd name="T107" fmla="*/ 9582 h 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78"/>
                  <a:gd name="T164" fmla="*/ 92 w 92"/>
                  <a:gd name="T165" fmla="*/ 78 h 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78">
                    <a:moveTo>
                      <a:pt x="0" y="32"/>
                    </a:moveTo>
                    <a:cubicBezTo>
                      <a:pt x="2" y="31"/>
                      <a:pt x="1" y="31"/>
                      <a:pt x="1" y="30"/>
                    </a:cubicBezTo>
                    <a:cubicBezTo>
                      <a:pt x="1" y="29"/>
                      <a:pt x="3" y="29"/>
                      <a:pt x="3" y="27"/>
                    </a:cubicBezTo>
                    <a:cubicBezTo>
                      <a:pt x="3" y="28"/>
                      <a:pt x="3" y="28"/>
                      <a:pt x="2" y="29"/>
                    </a:cubicBezTo>
                    <a:cubicBezTo>
                      <a:pt x="1" y="27"/>
                      <a:pt x="2" y="26"/>
                      <a:pt x="3" y="25"/>
                    </a:cubicBezTo>
                    <a:cubicBezTo>
                      <a:pt x="4" y="24"/>
                      <a:pt x="4" y="24"/>
                      <a:pt x="4" y="23"/>
                    </a:cubicBezTo>
                    <a:cubicBezTo>
                      <a:pt x="5" y="22"/>
                      <a:pt x="6" y="22"/>
                      <a:pt x="7" y="21"/>
                    </a:cubicBezTo>
                    <a:cubicBezTo>
                      <a:pt x="7" y="22"/>
                      <a:pt x="5" y="23"/>
                      <a:pt x="7" y="24"/>
                    </a:cubicBezTo>
                    <a:cubicBezTo>
                      <a:pt x="7" y="24"/>
                      <a:pt x="8" y="26"/>
                      <a:pt x="8" y="26"/>
                    </a:cubicBezTo>
                    <a:cubicBezTo>
                      <a:pt x="10" y="28"/>
                      <a:pt x="12" y="29"/>
                      <a:pt x="13" y="30"/>
                    </a:cubicBezTo>
                    <a:cubicBezTo>
                      <a:pt x="13" y="31"/>
                      <a:pt x="15" y="31"/>
                      <a:pt x="15" y="32"/>
                    </a:cubicBezTo>
                    <a:cubicBezTo>
                      <a:pt x="17" y="32"/>
                      <a:pt x="18" y="31"/>
                      <a:pt x="20" y="31"/>
                    </a:cubicBezTo>
                    <a:cubicBezTo>
                      <a:pt x="22" y="30"/>
                      <a:pt x="24" y="31"/>
                      <a:pt x="26" y="31"/>
                    </a:cubicBezTo>
                    <a:cubicBezTo>
                      <a:pt x="27" y="31"/>
                      <a:pt x="28" y="30"/>
                      <a:pt x="29" y="30"/>
                    </a:cubicBezTo>
                    <a:cubicBezTo>
                      <a:pt x="30" y="29"/>
                      <a:pt x="30" y="28"/>
                      <a:pt x="31" y="27"/>
                    </a:cubicBezTo>
                    <a:cubicBezTo>
                      <a:pt x="32" y="26"/>
                      <a:pt x="37" y="25"/>
                      <a:pt x="38" y="26"/>
                    </a:cubicBezTo>
                    <a:cubicBezTo>
                      <a:pt x="38" y="27"/>
                      <a:pt x="43" y="29"/>
                      <a:pt x="44" y="28"/>
                    </a:cubicBezTo>
                    <a:cubicBezTo>
                      <a:pt x="46" y="27"/>
                      <a:pt x="46" y="26"/>
                      <a:pt x="48" y="27"/>
                    </a:cubicBezTo>
                    <a:cubicBezTo>
                      <a:pt x="48" y="27"/>
                      <a:pt x="49" y="26"/>
                      <a:pt x="50" y="26"/>
                    </a:cubicBezTo>
                    <a:cubicBezTo>
                      <a:pt x="50" y="26"/>
                      <a:pt x="51" y="27"/>
                      <a:pt x="52" y="27"/>
                    </a:cubicBezTo>
                    <a:cubicBezTo>
                      <a:pt x="51" y="25"/>
                      <a:pt x="55" y="22"/>
                      <a:pt x="54" y="21"/>
                    </a:cubicBezTo>
                    <a:cubicBezTo>
                      <a:pt x="52" y="19"/>
                      <a:pt x="56" y="17"/>
                      <a:pt x="57" y="17"/>
                    </a:cubicBezTo>
                    <a:cubicBezTo>
                      <a:pt x="57" y="16"/>
                      <a:pt x="55" y="13"/>
                      <a:pt x="58" y="13"/>
                    </a:cubicBezTo>
                    <a:cubicBezTo>
                      <a:pt x="61" y="12"/>
                      <a:pt x="58" y="10"/>
                      <a:pt x="60" y="9"/>
                    </a:cubicBezTo>
                    <a:cubicBezTo>
                      <a:pt x="61" y="8"/>
                      <a:pt x="60" y="6"/>
                      <a:pt x="60" y="5"/>
                    </a:cubicBezTo>
                    <a:cubicBezTo>
                      <a:pt x="60" y="4"/>
                      <a:pt x="60" y="3"/>
                      <a:pt x="61" y="2"/>
                    </a:cubicBezTo>
                    <a:cubicBezTo>
                      <a:pt x="61" y="1"/>
                      <a:pt x="62" y="1"/>
                      <a:pt x="62" y="0"/>
                    </a:cubicBezTo>
                    <a:cubicBezTo>
                      <a:pt x="64" y="1"/>
                      <a:pt x="64" y="1"/>
                      <a:pt x="66" y="0"/>
                    </a:cubicBezTo>
                    <a:cubicBezTo>
                      <a:pt x="67" y="0"/>
                      <a:pt x="68" y="2"/>
                      <a:pt x="68" y="0"/>
                    </a:cubicBezTo>
                    <a:cubicBezTo>
                      <a:pt x="70" y="1"/>
                      <a:pt x="72" y="1"/>
                      <a:pt x="73" y="0"/>
                    </a:cubicBezTo>
                    <a:cubicBezTo>
                      <a:pt x="75" y="0"/>
                      <a:pt x="76" y="2"/>
                      <a:pt x="78" y="2"/>
                    </a:cubicBezTo>
                    <a:cubicBezTo>
                      <a:pt x="77" y="2"/>
                      <a:pt x="77" y="2"/>
                      <a:pt x="76" y="2"/>
                    </a:cubicBezTo>
                    <a:cubicBezTo>
                      <a:pt x="76" y="3"/>
                      <a:pt x="80" y="5"/>
                      <a:pt x="78" y="4"/>
                    </a:cubicBezTo>
                    <a:cubicBezTo>
                      <a:pt x="78" y="4"/>
                      <a:pt x="79" y="5"/>
                      <a:pt x="79" y="5"/>
                    </a:cubicBezTo>
                    <a:cubicBezTo>
                      <a:pt x="80" y="5"/>
                      <a:pt x="80" y="6"/>
                      <a:pt x="80" y="6"/>
                    </a:cubicBezTo>
                    <a:cubicBezTo>
                      <a:pt x="79" y="7"/>
                      <a:pt x="77" y="7"/>
                      <a:pt x="77" y="5"/>
                    </a:cubicBezTo>
                    <a:cubicBezTo>
                      <a:pt x="77" y="6"/>
                      <a:pt x="77" y="6"/>
                      <a:pt x="77" y="7"/>
                    </a:cubicBezTo>
                    <a:cubicBezTo>
                      <a:pt x="76" y="6"/>
                      <a:pt x="75" y="7"/>
                      <a:pt x="74" y="7"/>
                    </a:cubicBezTo>
                    <a:cubicBezTo>
                      <a:pt x="75" y="7"/>
                      <a:pt x="76" y="8"/>
                      <a:pt x="77" y="9"/>
                    </a:cubicBezTo>
                    <a:cubicBezTo>
                      <a:pt x="77" y="9"/>
                      <a:pt x="76" y="11"/>
                      <a:pt x="75" y="10"/>
                    </a:cubicBezTo>
                    <a:cubicBezTo>
                      <a:pt x="76" y="11"/>
                      <a:pt x="77" y="11"/>
                      <a:pt x="79" y="12"/>
                    </a:cubicBezTo>
                    <a:cubicBezTo>
                      <a:pt x="78" y="13"/>
                      <a:pt x="80" y="13"/>
                      <a:pt x="78" y="13"/>
                    </a:cubicBezTo>
                    <a:cubicBezTo>
                      <a:pt x="79" y="13"/>
                      <a:pt x="79" y="13"/>
                      <a:pt x="80" y="14"/>
                    </a:cubicBezTo>
                    <a:cubicBezTo>
                      <a:pt x="78" y="14"/>
                      <a:pt x="80" y="15"/>
                      <a:pt x="81" y="16"/>
                    </a:cubicBezTo>
                    <a:cubicBezTo>
                      <a:pt x="81" y="16"/>
                      <a:pt x="82" y="17"/>
                      <a:pt x="83" y="18"/>
                    </a:cubicBezTo>
                    <a:cubicBezTo>
                      <a:pt x="83" y="19"/>
                      <a:pt x="82" y="21"/>
                      <a:pt x="80" y="21"/>
                    </a:cubicBezTo>
                    <a:cubicBezTo>
                      <a:pt x="81" y="22"/>
                      <a:pt x="81" y="22"/>
                      <a:pt x="82" y="23"/>
                    </a:cubicBezTo>
                    <a:cubicBezTo>
                      <a:pt x="83" y="24"/>
                      <a:pt x="84" y="25"/>
                      <a:pt x="85" y="25"/>
                    </a:cubicBezTo>
                    <a:cubicBezTo>
                      <a:pt x="86" y="26"/>
                      <a:pt x="86" y="27"/>
                      <a:pt x="87" y="27"/>
                    </a:cubicBezTo>
                    <a:cubicBezTo>
                      <a:pt x="89" y="28"/>
                      <a:pt x="90" y="29"/>
                      <a:pt x="91" y="30"/>
                    </a:cubicBezTo>
                    <a:cubicBezTo>
                      <a:pt x="91" y="30"/>
                      <a:pt x="92" y="30"/>
                      <a:pt x="91" y="31"/>
                    </a:cubicBezTo>
                    <a:cubicBezTo>
                      <a:pt x="91" y="32"/>
                      <a:pt x="89" y="32"/>
                      <a:pt x="88" y="32"/>
                    </a:cubicBezTo>
                    <a:cubicBezTo>
                      <a:pt x="86" y="33"/>
                      <a:pt x="84" y="31"/>
                      <a:pt x="82" y="30"/>
                    </a:cubicBezTo>
                    <a:cubicBezTo>
                      <a:pt x="83" y="31"/>
                      <a:pt x="83" y="32"/>
                      <a:pt x="82" y="32"/>
                    </a:cubicBezTo>
                    <a:cubicBezTo>
                      <a:pt x="80" y="32"/>
                      <a:pt x="79" y="34"/>
                      <a:pt x="79" y="35"/>
                    </a:cubicBezTo>
                    <a:cubicBezTo>
                      <a:pt x="78" y="38"/>
                      <a:pt x="78" y="41"/>
                      <a:pt x="78" y="44"/>
                    </a:cubicBezTo>
                    <a:cubicBezTo>
                      <a:pt x="78" y="44"/>
                      <a:pt x="79" y="44"/>
                      <a:pt x="79" y="43"/>
                    </a:cubicBezTo>
                    <a:cubicBezTo>
                      <a:pt x="79" y="44"/>
                      <a:pt x="78" y="45"/>
                      <a:pt x="79" y="45"/>
                    </a:cubicBezTo>
                    <a:cubicBezTo>
                      <a:pt x="78" y="46"/>
                      <a:pt x="78" y="46"/>
                      <a:pt x="79" y="47"/>
                    </a:cubicBezTo>
                    <a:cubicBezTo>
                      <a:pt x="78" y="47"/>
                      <a:pt x="77" y="48"/>
                      <a:pt x="76" y="47"/>
                    </a:cubicBezTo>
                    <a:cubicBezTo>
                      <a:pt x="76" y="49"/>
                      <a:pt x="72" y="53"/>
                      <a:pt x="71" y="49"/>
                    </a:cubicBezTo>
                    <a:cubicBezTo>
                      <a:pt x="70" y="50"/>
                      <a:pt x="72" y="51"/>
                      <a:pt x="70" y="52"/>
                    </a:cubicBezTo>
                    <a:cubicBezTo>
                      <a:pt x="69" y="53"/>
                      <a:pt x="70" y="54"/>
                      <a:pt x="69" y="54"/>
                    </a:cubicBezTo>
                    <a:cubicBezTo>
                      <a:pt x="69" y="55"/>
                      <a:pt x="67" y="55"/>
                      <a:pt x="67" y="56"/>
                    </a:cubicBezTo>
                    <a:cubicBezTo>
                      <a:pt x="69" y="55"/>
                      <a:pt x="69" y="58"/>
                      <a:pt x="67" y="59"/>
                    </a:cubicBezTo>
                    <a:cubicBezTo>
                      <a:pt x="68" y="60"/>
                      <a:pt x="69" y="59"/>
                      <a:pt x="70" y="59"/>
                    </a:cubicBezTo>
                    <a:cubicBezTo>
                      <a:pt x="70" y="60"/>
                      <a:pt x="69" y="62"/>
                      <a:pt x="69" y="63"/>
                    </a:cubicBezTo>
                    <a:cubicBezTo>
                      <a:pt x="68" y="62"/>
                      <a:pt x="68" y="62"/>
                      <a:pt x="67" y="62"/>
                    </a:cubicBezTo>
                    <a:cubicBezTo>
                      <a:pt x="69" y="64"/>
                      <a:pt x="67" y="68"/>
                      <a:pt x="66" y="66"/>
                    </a:cubicBezTo>
                    <a:cubicBezTo>
                      <a:pt x="65" y="66"/>
                      <a:pt x="66" y="67"/>
                      <a:pt x="67" y="68"/>
                    </a:cubicBezTo>
                    <a:cubicBezTo>
                      <a:pt x="64" y="68"/>
                      <a:pt x="65" y="71"/>
                      <a:pt x="63" y="72"/>
                    </a:cubicBezTo>
                    <a:cubicBezTo>
                      <a:pt x="61" y="73"/>
                      <a:pt x="59" y="74"/>
                      <a:pt x="57" y="75"/>
                    </a:cubicBezTo>
                    <a:cubicBezTo>
                      <a:pt x="56" y="75"/>
                      <a:pt x="51" y="78"/>
                      <a:pt x="52" y="76"/>
                    </a:cubicBezTo>
                    <a:cubicBezTo>
                      <a:pt x="52" y="76"/>
                      <a:pt x="52" y="75"/>
                      <a:pt x="52" y="74"/>
                    </a:cubicBezTo>
                    <a:cubicBezTo>
                      <a:pt x="52" y="72"/>
                      <a:pt x="51" y="71"/>
                      <a:pt x="51" y="70"/>
                    </a:cubicBezTo>
                    <a:cubicBezTo>
                      <a:pt x="49" y="71"/>
                      <a:pt x="48" y="71"/>
                      <a:pt x="49" y="69"/>
                    </a:cubicBezTo>
                    <a:cubicBezTo>
                      <a:pt x="49" y="70"/>
                      <a:pt x="47" y="71"/>
                      <a:pt x="47" y="68"/>
                    </a:cubicBezTo>
                    <a:cubicBezTo>
                      <a:pt x="47" y="70"/>
                      <a:pt x="44" y="72"/>
                      <a:pt x="43" y="70"/>
                    </a:cubicBezTo>
                    <a:cubicBezTo>
                      <a:pt x="42" y="70"/>
                      <a:pt x="43" y="69"/>
                      <a:pt x="43" y="69"/>
                    </a:cubicBezTo>
                    <a:cubicBezTo>
                      <a:pt x="42" y="68"/>
                      <a:pt x="40" y="70"/>
                      <a:pt x="40" y="68"/>
                    </a:cubicBezTo>
                    <a:cubicBezTo>
                      <a:pt x="40" y="70"/>
                      <a:pt x="38" y="67"/>
                      <a:pt x="38" y="66"/>
                    </a:cubicBezTo>
                    <a:cubicBezTo>
                      <a:pt x="38" y="68"/>
                      <a:pt x="36" y="69"/>
                      <a:pt x="34" y="70"/>
                    </a:cubicBezTo>
                    <a:cubicBezTo>
                      <a:pt x="33" y="71"/>
                      <a:pt x="31" y="69"/>
                      <a:pt x="30" y="70"/>
                    </a:cubicBezTo>
                    <a:cubicBezTo>
                      <a:pt x="29" y="70"/>
                      <a:pt x="27" y="73"/>
                      <a:pt x="27" y="71"/>
                    </a:cubicBezTo>
                    <a:cubicBezTo>
                      <a:pt x="26" y="69"/>
                      <a:pt x="27" y="67"/>
                      <a:pt x="26" y="65"/>
                    </a:cubicBezTo>
                    <a:cubicBezTo>
                      <a:pt x="25" y="67"/>
                      <a:pt x="24" y="66"/>
                      <a:pt x="22" y="66"/>
                    </a:cubicBezTo>
                    <a:cubicBezTo>
                      <a:pt x="21" y="66"/>
                      <a:pt x="21" y="67"/>
                      <a:pt x="20" y="67"/>
                    </a:cubicBezTo>
                    <a:cubicBezTo>
                      <a:pt x="19" y="68"/>
                      <a:pt x="18" y="67"/>
                      <a:pt x="17" y="67"/>
                    </a:cubicBezTo>
                    <a:cubicBezTo>
                      <a:pt x="17" y="67"/>
                      <a:pt x="18" y="66"/>
                      <a:pt x="18" y="66"/>
                    </a:cubicBezTo>
                    <a:cubicBezTo>
                      <a:pt x="17" y="66"/>
                      <a:pt x="17" y="67"/>
                      <a:pt x="16" y="67"/>
                    </a:cubicBezTo>
                    <a:cubicBezTo>
                      <a:pt x="16" y="65"/>
                      <a:pt x="14" y="66"/>
                      <a:pt x="13" y="67"/>
                    </a:cubicBezTo>
                    <a:cubicBezTo>
                      <a:pt x="11" y="65"/>
                      <a:pt x="12" y="63"/>
                      <a:pt x="12" y="62"/>
                    </a:cubicBezTo>
                    <a:cubicBezTo>
                      <a:pt x="11" y="61"/>
                      <a:pt x="12" y="59"/>
                      <a:pt x="11" y="58"/>
                    </a:cubicBezTo>
                    <a:cubicBezTo>
                      <a:pt x="11" y="57"/>
                      <a:pt x="10" y="57"/>
                      <a:pt x="10" y="56"/>
                    </a:cubicBezTo>
                    <a:cubicBezTo>
                      <a:pt x="10" y="56"/>
                      <a:pt x="11" y="55"/>
                      <a:pt x="11" y="54"/>
                    </a:cubicBezTo>
                    <a:cubicBezTo>
                      <a:pt x="11" y="53"/>
                      <a:pt x="11" y="53"/>
                      <a:pt x="11" y="52"/>
                    </a:cubicBezTo>
                    <a:cubicBezTo>
                      <a:pt x="10" y="51"/>
                      <a:pt x="10" y="50"/>
                      <a:pt x="10" y="50"/>
                    </a:cubicBezTo>
                    <a:cubicBezTo>
                      <a:pt x="9" y="49"/>
                      <a:pt x="8" y="49"/>
                      <a:pt x="8" y="48"/>
                    </a:cubicBezTo>
                    <a:cubicBezTo>
                      <a:pt x="8" y="48"/>
                      <a:pt x="8" y="48"/>
                      <a:pt x="7" y="49"/>
                    </a:cubicBezTo>
                    <a:cubicBezTo>
                      <a:pt x="6" y="47"/>
                      <a:pt x="5" y="48"/>
                      <a:pt x="4" y="48"/>
                    </a:cubicBezTo>
                    <a:cubicBezTo>
                      <a:pt x="4" y="47"/>
                      <a:pt x="4" y="47"/>
                      <a:pt x="4" y="46"/>
                    </a:cubicBezTo>
                    <a:cubicBezTo>
                      <a:pt x="5" y="46"/>
                      <a:pt x="6" y="46"/>
                      <a:pt x="6" y="46"/>
                    </a:cubicBezTo>
                    <a:cubicBezTo>
                      <a:pt x="5" y="46"/>
                      <a:pt x="5" y="45"/>
                      <a:pt x="4" y="45"/>
                    </a:cubicBezTo>
                    <a:cubicBezTo>
                      <a:pt x="4" y="45"/>
                      <a:pt x="3" y="45"/>
                      <a:pt x="3" y="45"/>
                    </a:cubicBezTo>
                    <a:cubicBezTo>
                      <a:pt x="2" y="44"/>
                      <a:pt x="2" y="41"/>
                      <a:pt x="3" y="42"/>
                    </a:cubicBezTo>
                    <a:cubicBezTo>
                      <a:pt x="3" y="41"/>
                      <a:pt x="2" y="40"/>
                      <a:pt x="4" y="40"/>
                    </a:cubicBezTo>
                    <a:cubicBezTo>
                      <a:pt x="3" y="38"/>
                      <a:pt x="1" y="37"/>
                      <a:pt x="1" y="36"/>
                    </a:cubicBezTo>
                    <a:cubicBezTo>
                      <a:pt x="0" y="35"/>
                      <a:pt x="0" y="33"/>
                      <a:pt x="0" y="3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7" name="Freeform 947">
                <a:extLst>
                  <a:ext uri="{FF2B5EF4-FFF2-40B4-BE49-F238E27FC236}">
                    <a16:creationId xmlns:a16="http://schemas.microsoft.com/office/drawing/2014/main" id="{F3B75C01-61A1-4C08-B374-3900F81DC799}"/>
                  </a:ext>
                </a:extLst>
              </p:cNvPr>
              <p:cNvSpPr>
                <a:spLocks/>
              </p:cNvSpPr>
              <p:nvPr/>
            </p:nvSpPr>
            <p:spPr bwMode="auto">
              <a:xfrm>
                <a:off x="3828" y="2530"/>
                <a:ext cx="284" cy="247"/>
              </a:xfrm>
              <a:custGeom>
                <a:avLst/>
                <a:gdLst>
                  <a:gd name="T0" fmla="*/ 849 w 91"/>
                  <a:gd name="T1" fmla="*/ 1251 h 79"/>
                  <a:gd name="T2" fmla="*/ 5015 w 91"/>
                  <a:gd name="T3" fmla="*/ 0 h 79"/>
                  <a:gd name="T4" fmla="*/ 8629 w 91"/>
                  <a:gd name="T5" fmla="*/ 1251 h 79"/>
                  <a:gd name="T6" fmla="*/ 8629 w 91"/>
                  <a:gd name="T7" fmla="*/ 3636 h 79"/>
                  <a:gd name="T8" fmla="*/ 9759 w 91"/>
                  <a:gd name="T9" fmla="*/ 5622 h 79"/>
                  <a:gd name="T10" fmla="*/ 10333 w 91"/>
                  <a:gd name="T11" fmla="*/ 7157 h 79"/>
                  <a:gd name="T12" fmla="*/ 12125 w 91"/>
                  <a:gd name="T13" fmla="*/ 7732 h 79"/>
                  <a:gd name="T14" fmla="*/ 14231 w 91"/>
                  <a:gd name="T15" fmla="*/ 6022 h 79"/>
                  <a:gd name="T16" fmla="*/ 16325 w 91"/>
                  <a:gd name="T17" fmla="*/ 4771 h 79"/>
                  <a:gd name="T18" fmla="*/ 17755 w 91"/>
                  <a:gd name="T19" fmla="*/ 3236 h 79"/>
                  <a:gd name="T20" fmla="*/ 21066 w 91"/>
                  <a:gd name="T21" fmla="*/ 3911 h 79"/>
                  <a:gd name="T22" fmla="*/ 24290 w 91"/>
                  <a:gd name="T23" fmla="*/ 5346 h 79"/>
                  <a:gd name="T24" fmla="*/ 26930 w 91"/>
                  <a:gd name="T25" fmla="*/ 6022 h 79"/>
                  <a:gd name="T26" fmla="*/ 26384 w 91"/>
                  <a:gd name="T27" fmla="*/ 15592 h 79"/>
                  <a:gd name="T28" fmla="*/ 26384 w 91"/>
                  <a:gd name="T29" fmla="*/ 17578 h 79"/>
                  <a:gd name="T30" fmla="*/ 25810 w 91"/>
                  <a:gd name="T31" fmla="*/ 23599 h 79"/>
                  <a:gd name="T32" fmla="*/ 23435 w 91"/>
                  <a:gd name="T33" fmla="*/ 20626 h 79"/>
                  <a:gd name="T34" fmla="*/ 21341 w 91"/>
                  <a:gd name="T35" fmla="*/ 20626 h 79"/>
                  <a:gd name="T36" fmla="*/ 20670 w 91"/>
                  <a:gd name="T37" fmla="*/ 20354 h 79"/>
                  <a:gd name="T38" fmla="*/ 20123 w 91"/>
                  <a:gd name="T39" fmla="*/ 18553 h 79"/>
                  <a:gd name="T40" fmla="*/ 19821 w 91"/>
                  <a:gd name="T41" fmla="*/ 17578 h 79"/>
                  <a:gd name="T42" fmla="*/ 20123 w 91"/>
                  <a:gd name="T43" fmla="*/ 17030 h 79"/>
                  <a:gd name="T44" fmla="*/ 19549 w 91"/>
                  <a:gd name="T45" fmla="*/ 15864 h 79"/>
                  <a:gd name="T46" fmla="*/ 19549 w 91"/>
                  <a:gd name="T47" fmla="*/ 14332 h 79"/>
                  <a:gd name="T48" fmla="*/ 18691 w 91"/>
                  <a:gd name="T49" fmla="*/ 13482 h 79"/>
                  <a:gd name="T50" fmla="*/ 17171 w 91"/>
                  <a:gd name="T51" fmla="*/ 12806 h 79"/>
                  <a:gd name="T52" fmla="*/ 14805 w 91"/>
                  <a:gd name="T53" fmla="*/ 11947 h 79"/>
                  <a:gd name="T54" fmla="*/ 11279 w 91"/>
                  <a:gd name="T55" fmla="*/ 11096 h 79"/>
                  <a:gd name="T56" fmla="*/ 10636 w 91"/>
                  <a:gd name="T57" fmla="*/ 9570 h 79"/>
                  <a:gd name="T58" fmla="*/ 9213 w 91"/>
                  <a:gd name="T59" fmla="*/ 9570 h 79"/>
                  <a:gd name="T60" fmla="*/ 7693 w 91"/>
                  <a:gd name="T61" fmla="*/ 8711 h 79"/>
                  <a:gd name="T62" fmla="*/ 7384 w 91"/>
                  <a:gd name="T63" fmla="*/ 8035 h 79"/>
                  <a:gd name="T64" fmla="*/ 7384 w 91"/>
                  <a:gd name="T65" fmla="*/ 7460 h 79"/>
                  <a:gd name="T66" fmla="*/ 6838 w 91"/>
                  <a:gd name="T67" fmla="*/ 8711 h 79"/>
                  <a:gd name="T68" fmla="*/ 6535 w 91"/>
                  <a:gd name="T69" fmla="*/ 9570 h 79"/>
                  <a:gd name="T70" fmla="*/ 4744 w 91"/>
                  <a:gd name="T71" fmla="*/ 8983 h 79"/>
                  <a:gd name="T72" fmla="*/ 5015 w 91"/>
                  <a:gd name="T73" fmla="*/ 8035 h 79"/>
                  <a:gd name="T74" fmla="*/ 3495 w 91"/>
                  <a:gd name="T75" fmla="*/ 6297 h 79"/>
                  <a:gd name="T76" fmla="*/ 6535 w 91"/>
                  <a:gd name="T77" fmla="*/ 6297 h 79"/>
                  <a:gd name="T78" fmla="*/ 7384 w 91"/>
                  <a:gd name="T79" fmla="*/ 6297 h 79"/>
                  <a:gd name="T80" fmla="*/ 7693 w 91"/>
                  <a:gd name="T81" fmla="*/ 5622 h 79"/>
                  <a:gd name="T82" fmla="*/ 8270 w 91"/>
                  <a:gd name="T83" fmla="*/ 5074 h 79"/>
                  <a:gd name="T84" fmla="*/ 6535 w 91"/>
                  <a:gd name="T85" fmla="*/ 5074 h 79"/>
                  <a:gd name="T86" fmla="*/ 4469 w 91"/>
                  <a:gd name="T87" fmla="*/ 5074 h 79"/>
                  <a:gd name="T88" fmla="*/ 2952 w 91"/>
                  <a:gd name="T89" fmla="*/ 4771 h 79"/>
                  <a:gd name="T90" fmla="*/ 2952 w 91"/>
                  <a:gd name="T91" fmla="*/ 3911 h 79"/>
                  <a:gd name="T92" fmla="*/ 2650 w 91"/>
                  <a:gd name="T93" fmla="*/ 3236 h 79"/>
                  <a:gd name="T94" fmla="*/ 1120 w 91"/>
                  <a:gd name="T95" fmla="*/ 2689 h 79"/>
                  <a:gd name="T96" fmla="*/ 1120 w 91"/>
                  <a:gd name="T97" fmla="*/ 1798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
                  <a:gd name="T148" fmla="*/ 0 h 79"/>
                  <a:gd name="T149" fmla="*/ 91 w 91"/>
                  <a:gd name="T150" fmla="*/ 79 h 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 h="79">
                    <a:moveTo>
                      <a:pt x="4" y="6"/>
                    </a:moveTo>
                    <a:cubicBezTo>
                      <a:pt x="4" y="5"/>
                      <a:pt x="4" y="5"/>
                      <a:pt x="3" y="4"/>
                    </a:cubicBezTo>
                    <a:cubicBezTo>
                      <a:pt x="6" y="4"/>
                      <a:pt x="8" y="4"/>
                      <a:pt x="10" y="2"/>
                    </a:cubicBezTo>
                    <a:cubicBezTo>
                      <a:pt x="12" y="0"/>
                      <a:pt x="14" y="0"/>
                      <a:pt x="17" y="0"/>
                    </a:cubicBezTo>
                    <a:cubicBezTo>
                      <a:pt x="19" y="1"/>
                      <a:pt x="21" y="2"/>
                      <a:pt x="23" y="3"/>
                    </a:cubicBezTo>
                    <a:cubicBezTo>
                      <a:pt x="25" y="4"/>
                      <a:pt x="27" y="3"/>
                      <a:pt x="29" y="4"/>
                    </a:cubicBezTo>
                    <a:cubicBezTo>
                      <a:pt x="28" y="5"/>
                      <a:pt x="29" y="7"/>
                      <a:pt x="30" y="8"/>
                    </a:cubicBezTo>
                    <a:cubicBezTo>
                      <a:pt x="31" y="9"/>
                      <a:pt x="30" y="11"/>
                      <a:pt x="29" y="12"/>
                    </a:cubicBezTo>
                    <a:cubicBezTo>
                      <a:pt x="28" y="15"/>
                      <a:pt x="30" y="19"/>
                      <a:pt x="32" y="22"/>
                    </a:cubicBezTo>
                    <a:cubicBezTo>
                      <a:pt x="33" y="22"/>
                      <a:pt x="32" y="20"/>
                      <a:pt x="33" y="19"/>
                    </a:cubicBezTo>
                    <a:cubicBezTo>
                      <a:pt x="34" y="18"/>
                      <a:pt x="34" y="22"/>
                      <a:pt x="34" y="22"/>
                    </a:cubicBezTo>
                    <a:cubicBezTo>
                      <a:pt x="34" y="23"/>
                      <a:pt x="34" y="23"/>
                      <a:pt x="35" y="24"/>
                    </a:cubicBezTo>
                    <a:cubicBezTo>
                      <a:pt x="36" y="24"/>
                      <a:pt x="35" y="25"/>
                      <a:pt x="36" y="26"/>
                    </a:cubicBezTo>
                    <a:cubicBezTo>
                      <a:pt x="37" y="27"/>
                      <a:pt x="40" y="28"/>
                      <a:pt x="41" y="26"/>
                    </a:cubicBezTo>
                    <a:cubicBezTo>
                      <a:pt x="42" y="25"/>
                      <a:pt x="44" y="25"/>
                      <a:pt x="45" y="24"/>
                    </a:cubicBezTo>
                    <a:cubicBezTo>
                      <a:pt x="46" y="23"/>
                      <a:pt x="46" y="21"/>
                      <a:pt x="48" y="20"/>
                    </a:cubicBezTo>
                    <a:cubicBezTo>
                      <a:pt x="49" y="19"/>
                      <a:pt x="49" y="17"/>
                      <a:pt x="50" y="17"/>
                    </a:cubicBezTo>
                    <a:cubicBezTo>
                      <a:pt x="52" y="17"/>
                      <a:pt x="54" y="17"/>
                      <a:pt x="55" y="16"/>
                    </a:cubicBezTo>
                    <a:cubicBezTo>
                      <a:pt x="57" y="15"/>
                      <a:pt x="57" y="15"/>
                      <a:pt x="56" y="14"/>
                    </a:cubicBezTo>
                    <a:cubicBezTo>
                      <a:pt x="56" y="13"/>
                      <a:pt x="59" y="11"/>
                      <a:pt x="60" y="11"/>
                    </a:cubicBezTo>
                    <a:cubicBezTo>
                      <a:pt x="61" y="10"/>
                      <a:pt x="63" y="10"/>
                      <a:pt x="64" y="11"/>
                    </a:cubicBezTo>
                    <a:cubicBezTo>
                      <a:pt x="67" y="11"/>
                      <a:pt x="69" y="12"/>
                      <a:pt x="71" y="13"/>
                    </a:cubicBezTo>
                    <a:cubicBezTo>
                      <a:pt x="73" y="15"/>
                      <a:pt x="75" y="15"/>
                      <a:pt x="76" y="16"/>
                    </a:cubicBezTo>
                    <a:cubicBezTo>
                      <a:pt x="78" y="16"/>
                      <a:pt x="80" y="18"/>
                      <a:pt x="82" y="18"/>
                    </a:cubicBezTo>
                    <a:cubicBezTo>
                      <a:pt x="83" y="17"/>
                      <a:pt x="84" y="18"/>
                      <a:pt x="86" y="18"/>
                    </a:cubicBezTo>
                    <a:cubicBezTo>
                      <a:pt x="88" y="18"/>
                      <a:pt x="89" y="20"/>
                      <a:pt x="91" y="20"/>
                    </a:cubicBezTo>
                    <a:cubicBezTo>
                      <a:pt x="91" y="25"/>
                      <a:pt x="90" y="30"/>
                      <a:pt x="90" y="36"/>
                    </a:cubicBezTo>
                    <a:cubicBezTo>
                      <a:pt x="90" y="41"/>
                      <a:pt x="90" y="47"/>
                      <a:pt x="89" y="52"/>
                    </a:cubicBezTo>
                    <a:cubicBezTo>
                      <a:pt x="89" y="54"/>
                      <a:pt x="88" y="55"/>
                      <a:pt x="88" y="57"/>
                    </a:cubicBezTo>
                    <a:cubicBezTo>
                      <a:pt x="88" y="58"/>
                      <a:pt x="89" y="58"/>
                      <a:pt x="89" y="59"/>
                    </a:cubicBezTo>
                    <a:cubicBezTo>
                      <a:pt x="89" y="60"/>
                      <a:pt x="89" y="61"/>
                      <a:pt x="89" y="62"/>
                    </a:cubicBezTo>
                    <a:cubicBezTo>
                      <a:pt x="88" y="68"/>
                      <a:pt x="88" y="73"/>
                      <a:pt x="87" y="79"/>
                    </a:cubicBezTo>
                    <a:cubicBezTo>
                      <a:pt x="85" y="77"/>
                      <a:pt x="84" y="75"/>
                      <a:pt x="82" y="73"/>
                    </a:cubicBezTo>
                    <a:cubicBezTo>
                      <a:pt x="81" y="72"/>
                      <a:pt x="78" y="70"/>
                      <a:pt x="79" y="69"/>
                    </a:cubicBezTo>
                    <a:cubicBezTo>
                      <a:pt x="78" y="70"/>
                      <a:pt x="76" y="69"/>
                      <a:pt x="75" y="70"/>
                    </a:cubicBezTo>
                    <a:cubicBezTo>
                      <a:pt x="74" y="70"/>
                      <a:pt x="72" y="70"/>
                      <a:pt x="72" y="69"/>
                    </a:cubicBezTo>
                    <a:cubicBezTo>
                      <a:pt x="72" y="69"/>
                      <a:pt x="70" y="71"/>
                      <a:pt x="69" y="71"/>
                    </a:cubicBezTo>
                    <a:cubicBezTo>
                      <a:pt x="68" y="71"/>
                      <a:pt x="70" y="68"/>
                      <a:pt x="70" y="68"/>
                    </a:cubicBezTo>
                    <a:cubicBezTo>
                      <a:pt x="70" y="67"/>
                      <a:pt x="72" y="65"/>
                      <a:pt x="71" y="64"/>
                    </a:cubicBezTo>
                    <a:cubicBezTo>
                      <a:pt x="70" y="64"/>
                      <a:pt x="69" y="62"/>
                      <a:pt x="68" y="62"/>
                    </a:cubicBezTo>
                    <a:cubicBezTo>
                      <a:pt x="70" y="61"/>
                      <a:pt x="72" y="63"/>
                      <a:pt x="73" y="61"/>
                    </a:cubicBezTo>
                    <a:cubicBezTo>
                      <a:pt x="71" y="63"/>
                      <a:pt x="68" y="60"/>
                      <a:pt x="67" y="59"/>
                    </a:cubicBezTo>
                    <a:cubicBezTo>
                      <a:pt x="69" y="57"/>
                      <a:pt x="71" y="59"/>
                      <a:pt x="73" y="59"/>
                    </a:cubicBezTo>
                    <a:cubicBezTo>
                      <a:pt x="71" y="59"/>
                      <a:pt x="70" y="58"/>
                      <a:pt x="68" y="57"/>
                    </a:cubicBezTo>
                    <a:cubicBezTo>
                      <a:pt x="70" y="57"/>
                      <a:pt x="68" y="56"/>
                      <a:pt x="68" y="56"/>
                    </a:cubicBezTo>
                    <a:cubicBezTo>
                      <a:pt x="67" y="55"/>
                      <a:pt x="66" y="54"/>
                      <a:pt x="66" y="53"/>
                    </a:cubicBezTo>
                    <a:cubicBezTo>
                      <a:pt x="66" y="52"/>
                      <a:pt x="64" y="50"/>
                      <a:pt x="66" y="49"/>
                    </a:cubicBezTo>
                    <a:cubicBezTo>
                      <a:pt x="64" y="50"/>
                      <a:pt x="64" y="48"/>
                      <a:pt x="66" y="48"/>
                    </a:cubicBezTo>
                    <a:cubicBezTo>
                      <a:pt x="65" y="48"/>
                      <a:pt x="64" y="49"/>
                      <a:pt x="63" y="48"/>
                    </a:cubicBezTo>
                    <a:cubicBezTo>
                      <a:pt x="63" y="47"/>
                      <a:pt x="64" y="46"/>
                      <a:pt x="63" y="45"/>
                    </a:cubicBezTo>
                    <a:cubicBezTo>
                      <a:pt x="63" y="47"/>
                      <a:pt x="61" y="44"/>
                      <a:pt x="60" y="44"/>
                    </a:cubicBezTo>
                    <a:cubicBezTo>
                      <a:pt x="59" y="43"/>
                      <a:pt x="59" y="43"/>
                      <a:pt x="58" y="43"/>
                    </a:cubicBezTo>
                    <a:cubicBezTo>
                      <a:pt x="57" y="42"/>
                      <a:pt x="56" y="42"/>
                      <a:pt x="55" y="41"/>
                    </a:cubicBezTo>
                    <a:cubicBezTo>
                      <a:pt x="55" y="40"/>
                      <a:pt x="51" y="40"/>
                      <a:pt x="50" y="40"/>
                    </a:cubicBezTo>
                    <a:cubicBezTo>
                      <a:pt x="48" y="39"/>
                      <a:pt x="46" y="38"/>
                      <a:pt x="44" y="37"/>
                    </a:cubicBezTo>
                    <a:cubicBezTo>
                      <a:pt x="42" y="37"/>
                      <a:pt x="39" y="37"/>
                      <a:pt x="38" y="37"/>
                    </a:cubicBezTo>
                    <a:cubicBezTo>
                      <a:pt x="36" y="36"/>
                      <a:pt x="34" y="35"/>
                      <a:pt x="33" y="34"/>
                    </a:cubicBezTo>
                    <a:cubicBezTo>
                      <a:pt x="33" y="32"/>
                      <a:pt x="35" y="32"/>
                      <a:pt x="36" y="32"/>
                    </a:cubicBezTo>
                    <a:cubicBezTo>
                      <a:pt x="35" y="32"/>
                      <a:pt x="34" y="32"/>
                      <a:pt x="33" y="32"/>
                    </a:cubicBezTo>
                    <a:cubicBezTo>
                      <a:pt x="32" y="34"/>
                      <a:pt x="31" y="32"/>
                      <a:pt x="31" y="32"/>
                    </a:cubicBezTo>
                    <a:cubicBezTo>
                      <a:pt x="31" y="33"/>
                      <a:pt x="28" y="32"/>
                      <a:pt x="29" y="31"/>
                    </a:cubicBezTo>
                    <a:cubicBezTo>
                      <a:pt x="27" y="31"/>
                      <a:pt x="27" y="31"/>
                      <a:pt x="26" y="29"/>
                    </a:cubicBezTo>
                    <a:cubicBezTo>
                      <a:pt x="26" y="30"/>
                      <a:pt x="26" y="30"/>
                      <a:pt x="25" y="30"/>
                    </a:cubicBezTo>
                    <a:cubicBezTo>
                      <a:pt x="24" y="29"/>
                      <a:pt x="25" y="28"/>
                      <a:pt x="25" y="27"/>
                    </a:cubicBezTo>
                    <a:cubicBezTo>
                      <a:pt x="25" y="26"/>
                      <a:pt x="27" y="25"/>
                      <a:pt x="27" y="23"/>
                    </a:cubicBezTo>
                    <a:cubicBezTo>
                      <a:pt x="26" y="24"/>
                      <a:pt x="25" y="24"/>
                      <a:pt x="25" y="25"/>
                    </a:cubicBezTo>
                    <a:cubicBezTo>
                      <a:pt x="25" y="26"/>
                      <a:pt x="25" y="28"/>
                      <a:pt x="23" y="28"/>
                    </a:cubicBezTo>
                    <a:cubicBezTo>
                      <a:pt x="24" y="28"/>
                      <a:pt x="23" y="29"/>
                      <a:pt x="23" y="29"/>
                    </a:cubicBezTo>
                    <a:cubicBezTo>
                      <a:pt x="23" y="30"/>
                      <a:pt x="22" y="30"/>
                      <a:pt x="22" y="30"/>
                    </a:cubicBezTo>
                    <a:cubicBezTo>
                      <a:pt x="22" y="31"/>
                      <a:pt x="22" y="31"/>
                      <a:pt x="22" y="32"/>
                    </a:cubicBezTo>
                    <a:cubicBezTo>
                      <a:pt x="22" y="33"/>
                      <a:pt x="19" y="34"/>
                      <a:pt x="18" y="34"/>
                    </a:cubicBezTo>
                    <a:cubicBezTo>
                      <a:pt x="17" y="33"/>
                      <a:pt x="16" y="31"/>
                      <a:pt x="16" y="30"/>
                    </a:cubicBezTo>
                    <a:cubicBezTo>
                      <a:pt x="16" y="30"/>
                      <a:pt x="17" y="30"/>
                      <a:pt x="17" y="29"/>
                    </a:cubicBezTo>
                    <a:cubicBezTo>
                      <a:pt x="19" y="29"/>
                      <a:pt x="17" y="28"/>
                      <a:pt x="17" y="27"/>
                    </a:cubicBezTo>
                    <a:cubicBezTo>
                      <a:pt x="16" y="27"/>
                      <a:pt x="14" y="23"/>
                      <a:pt x="12" y="23"/>
                    </a:cubicBezTo>
                    <a:cubicBezTo>
                      <a:pt x="8" y="23"/>
                      <a:pt x="10" y="21"/>
                      <a:pt x="12" y="21"/>
                    </a:cubicBezTo>
                    <a:cubicBezTo>
                      <a:pt x="15" y="21"/>
                      <a:pt x="17" y="23"/>
                      <a:pt x="18" y="20"/>
                    </a:cubicBezTo>
                    <a:cubicBezTo>
                      <a:pt x="19" y="19"/>
                      <a:pt x="23" y="18"/>
                      <a:pt x="22" y="21"/>
                    </a:cubicBezTo>
                    <a:cubicBezTo>
                      <a:pt x="23" y="20"/>
                      <a:pt x="23" y="20"/>
                      <a:pt x="23" y="19"/>
                    </a:cubicBezTo>
                    <a:cubicBezTo>
                      <a:pt x="23" y="21"/>
                      <a:pt x="25" y="19"/>
                      <a:pt x="25" y="21"/>
                    </a:cubicBezTo>
                    <a:cubicBezTo>
                      <a:pt x="25" y="19"/>
                      <a:pt x="26" y="20"/>
                      <a:pt x="26" y="21"/>
                    </a:cubicBezTo>
                    <a:cubicBezTo>
                      <a:pt x="26" y="20"/>
                      <a:pt x="26" y="19"/>
                      <a:pt x="26" y="19"/>
                    </a:cubicBezTo>
                    <a:cubicBezTo>
                      <a:pt x="26" y="19"/>
                      <a:pt x="27" y="19"/>
                      <a:pt x="28" y="18"/>
                    </a:cubicBezTo>
                    <a:cubicBezTo>
                      <a:pt x="27" y="18"/>
                      <a:pt x="27" y="17"/>
                      <a:pt x="28" y="17"/>
                    </a:cubicBezTo>
                    <a:cubicBezTo>
                      <a:pt x="26" y="18"/>
                      <a:pt x="27" y="16"/>
                      <a:pt x="28" y="16"/>
                    </a:cubicBezTo>
                    <a:cubicBezTo>
                      <a:pt x="26" y="16"/>
                      <a:pt x="25" y="17"/>
                      <a:pt x="22" y="17"/>
                    </a:cubicBezTo>
                    <a:cubicBezTo>
                      <a:pt x="21" y="17"/>
                      <a:pt x="19" y="18"/>
                      <a:pt x="18" y="17"/>
                    </a:cubicBezTo>
                    <a:cubicBezTo>
                      <a:pt x="17" y="17"/>
                      <a:pt x="16" y="18"/>
                      <a:pt x="15" y="17"/>
                    </a:cubicBezTo>
                    <a:cubicBezTo>
                      <a:pt x="15" y="16"/>
                      <a:pt x="14" y="17"/>
                      <a:pt x="13" y="17"/>
                    </a:cubicBezTo>
                    <a:cubicBezTo>
                      <a:pt x="12" y="17"/>
                      <a:pt x="11" y="16"/>
                      <a:pt x="10" y="16"/>
                    </a:cubicBezTo>
                    <a:cubicBezTo>
                      <a:pt x="11" y="15"/>
                      <a:pt x="11" y="15"/>
                      <a:pt x="11" y="15"/>
                    </a:cubicBezTo>
                    <a:cubicBezTo>
                      <a:pt x="10" y="15"/>
                      <a:pt x="9" y="14"/>
                      <a:pt x="10" y="13"/>
                    </a:cubicBezTo>
                    <a:cubicBezTo>
                      <a:pt x="10" y="13"/>
                      <a:pt x="10" y="12"/>
                      <a:pt x="10" y="12"/>
                    </a:cubicBezTo>
                    <a:cubicBezTo>
                      <a:pt x="10" y="11"/>
                      <a:pt x="8" y="13"/>
                      <a:pt x="9" y="11"/>
                    </a:cubicBezTo>
                    <a:cubicBezTo>
                      <a:pt x="8" y="11"/>
                      <a:pt x="8" y="11"/>
                      <a:pt x="8" y="10"/>
                    </a:cubicBezTo>
                    <a:cubicBezTo>
                      <a:pt x="7" y="12"/>
                      <a:pt x="5" y="9"/>
                      <a:pt x="4" y="9"/>
                    </a:cubicBezTo>
                    <a:cubicBezTo>
                      <a:pt x="5" y="10"/>
                      <a:pt x="2" y="10"/>
                      <a:pt x="2" y="10"/>
                    </a:cubicBezTo>
                    <a:cubicBezTo>
                      <a:pt x="0" y="9"/>
                      <a:pt x="3" y="7"/>
                      <a:pt x="4"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8" name="Freeform 948">
                <a:extLst>
                  <a:ext uri="{FF2B5EF4-FFF2-40B4-BE49-F238E27FC236}">
                    <a16:creationId xmlns:a16="http://schemas.microsoft.com/office/drawing/2014/main" id="{9D0157E6-A0A2-4539-AFA5-8E37CACDAA3E}"/>
                  </a:ext>
                </a:extLst>
              </p:cNvPr>
              <p:cNvSpPr>
                <a:spLocks/>
              </p:cNvSpPr>
              <p:nvPr/>
            </p:nvSpPr>
            <p:spPr bwMode="auto">
              <a:xfrm>
                <a:off x="3828" y="2530"/>
                <a:ext cx="284" cy="247"/>
              </a:xfrm>
              <a:custGeom>
                <a:avLst/>
                <a:gdLst>
                  <a:gd name="T0" fmla="*/ 849 w 91"/>
                  <a:gd name="T1" fmla="*/ 1251 h 79"/>
                  <a:gd name="T2" fmla="*/ 5015 w 91"/>
                  <a:gd name="T3" fmla="*/ 0 h 79"/>
                  <a:gd name="T4" fmla="*/ 8629 w 91"/>
                  <a:gd name="T5" fmla="*/ 1251 h 79"/>
                  <a:gd name="T6" fmla="*/ 8629 w 91"/>
                  <a:gd name="T7" fmla="*/ 3636 h 79"/>
                  <a:gd name="T8" fmla="*/ 9759 w 91"/>
                  <a:gd name="T9" fmla="*/ 5622 h 79"/>
                  <a:gd name="T10" fmla="*/ 10333 w 91"/>
                  <a:gd name="T11" fmla="*/ 7157 h 79"/>
                  <a:gd name="T12" fmla="*/ 12125 w 91"/>
                  <a:gd name="T13" fmla="*/ 7732 h 79"/>
                  <a:gd name="T14" fmla="*/ 14231 w 91"/>
                  <a:gd name="T15" fmla="*/ 6022 h 79"/>
                  <a:gd name="T16" fmla="*/ 16325 w 91"/>
                  <a:gd name="T17" fmla="*/ 4771 h 79"/>
                  <a:gd name="T18" fmla="*/ 17755 w 91"/>
                  <a:gd name="T19" fmla="*/ 3236 h 79"/>
                  <a:gd name="T20" fmla="*/ 21066 w 91"/>
                  <a:gd name="T21" fmla="*/ 3911 h 79"/>
                  <a:gd name="T22" fmla="*/ 24290 w 91"/>
                  <a:gd name="T23" fmla="*/ 5346 h 79"/>
                  <a:gd name="T24" fmla="*/ 26930 w 91"/>
                  <a:gd name="T25" fmla="*/ 6022 h 79"/>
                  <a:gd name="T26" fmla="*/ 26384 w 91"/>
                  <a:gd name="T27" fmla="*/ 15592 h 79"/>
                  <a:gd name="T28" fmla="*/ 26384 w 91"/>
                  <a:gd name="T29" fmla="*/ 17578 h 79"/>
                  <a:gd name="T30" fmla="*/ 25810 w 91"/>
                  <a:gd name="T31" fmla="*/ 23599 h 79"/>
                  <a:gd name="T32" fmla="*/ 23435 w 91"/>
                  <a:gd name="T33" fmla="*/ 20626 h 79"/>
                  <a:gd name="T34" fmla="*/ 21341 w 91"/>
                  <a:gd name="T35" fmla="*/ 20626 h 79"/>
                  <a:gd name="T36" fmla="*/ 20670 w 91"/>
                  <a:gd name="T37" fmla="*/ 20354 h 79"/>
                  <a:gd name="T38" fmla="*/ 20123 w 91"/>
                  <a:gd name="T39" fmla="*/ 18553 h 79"/>
                  <a:gd name="T40" fmla="*/ 19821 w 91"/>
                  <a:gd name="T41" fmla="*/ 17578 h 79"/>
                  <a:gd name="T42" fmla="*/ 20123 w 91"/>
                  <a:gd name="T43" fmla="*/ 17030 h 79"/>
                  <a:gd name="T44" fmla="*/ 19549 w 91"/>
                  <a:gd name="T45" fmla="*/ 15864 h 79"/>
                  <a:gd name="T46" fmla="*/ 19549 w 91"/>
                  <a:gd name="T47" fmla="*/ 14332 h 79"/>
                  <a:gd name="T48" fmla="*/ 18691 w 91"/>
                  <a:gd name="T49" fmla="*/ 13482 h 79"/>
                  <a:gd name="T50" fmla="*/ 17171 w 91"/>
                  <a:gd name="T51" fmla="*/ 12806 h 79"/>
                  <a:gd name="T52" fmla="*/ 14805 w 91"/>
                  <a:gd name="T53" fmla="*/ 11947 h 79"/>
                  <a:gd name="T54" fmla="*/ 11279 w 91"/>
                  <a:gd name="T55" fmla="*/ 11096 h 79"/>
                  <a:gd name="T56" fmla="*/ 10636 w 91"/>
                  <a:gd name="T57" fmla="*/ 9570 h 79"/>
                  <a:gd name="T58" fmla="*/ 9213 w 91"/>
                  <a:gd name="T59" fmla="*/ 9570 h 79"/>
                  <a:gd name="T60" fmla="*/ 7693 w 91"/>
                  <a:gd name="T61" fmla="*/ 8711 h 79"/>
                  <a:gd name="T62" fmla="*/ 7384 w 91"/>
                  <a:gd name="T63" fmla="*/ 8035 h 79"/>
                  <a:gd name="T64" fmla="*/ 7384 w 91"/>
                  <a:gd name="T65" fmla="*/ 7460 h 79"/>
                  <a:gd name="T66" fmla="*/ 6838 w 91"/>
                  <a:gd name="T67" fmla="*/ 8711 h 79"/>
                  <a:gd name="T68" fmla="*/ 6535 w 91"/>
                  <a:gd name="T69" fmla="*/ 9570 h 79"/>
                  <a:gd name="T70" fmla="*/ 4744 w 91"/>
                  <a:gd name="T71" fmla="*/ 8983 h 79"/>
                  <a:gd name="T72" fmla="*/ 5015 w 91"/>
                  <a:gd name="T73" fmla="*/ 8035 h 79"/>
                  <a:gd name="T74" fmla="*/ 3495 w 91"/>
                  <a:gd name="T75" fmla="*/ 6297 h 79"/>
                  <a:gd name="T76" fmla="*/ 6535 w 91"/>
                  <a:gd name="T77" fmla="*/ 6297 h 79"/>
                  <a:gd name="T78" fmla="*/ 7384 w 91"/>
                  <a:gd name="T79" fmla="*/ 6297 h 79"/>
                  <a:gd name="T80" fmla="*/ 7693 w 91"/>
                  <a:gd name="T81" fmla="*/ 5622 h 79"/>
                  <a:gd name="T82" fmla="*/ 8270 w 91"/>
                  <a:gd name="T83" fmla="*/ 5074 h 79"/>
                  <a:gd name="T84" fmla="*/ 6535 w 91"/>
                  <a:gd name="T85" fmla="*/ 5074 h 79"/>
                  <a:gd name="T86" fmla="*/ 4469 w 91"/>
                  <a:gd name="T87" fmla="*/ 5074 h 79"/>
                  <a:gd name="T88" fmla="*/ 2952 w 91"/>
                  <a:gd name="T89" fmla="*/ 4771 h 79"/>
                  <a:gd name="T90" fmla="*/ 2952 w 91"/>
                  <a:gd name="T91" fmla="*/ 3911 h 79"/>
                  <a:gd name="T92" fmla="*/ 2650 w 91"/>
                  <a:gd name="T93" fmla="*/ 3236 h 79"/>
                  <a:gd name="T94" fmla="*/ 1120 w 91"/>
                  <a:gd name="T95" fmla="*/ 2689 h 79"/>
                  <a:gd name="T96" fmla="*/ 1120 w 91"/>
                  <a:gd name="T97" fmla="*/ 1798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
                  <a:gd name="T148" fmla="*/ 0 h 79"/>
                  <a:gd name="T149" fmla="*/ 91 w 91"/>
                  <a:gd name="T150" fmla="*/ 79 h 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 h="79">
                    <a:moveTo>
                      <a:pt x="4" y="6"/>
                    </a:moveTo>
                    <a:cubicBezTo>
                      <a:pt x="4" y="5"/>
                      <a:pt x="4" y="5"/>
                      <a:pt x="3" y="4"/>
                    </a:cubicBezTo>
                    <a:cubicBezTo>
                      <a:pt x="6" y="4"/>
                      <a:pt x="8" y="4"/>
                      <a:pt x="10" y="2"/>
                    </a:cubicBezTo>
                    <a:cubicBezTo>
                      <a:pt x="12" y="0"/>
                      <a:pt x="14" y="0"/>
                      <a:pt x="17" y="0"/>
                    </a:cubicBezTo>
                    <a:cubicBezTo>
                      <a:pt x="19" y="1"/>
                      <a:pt x="21" y="2"/>
                      <a:pt x="23" y="3"/>
                    </a:cubicBezTo>
                    <a:cubicBezTo>
                      <a:pt x="25" y="4"/>
                      <a:pt x="27" y="3"/>
                      <a:pt x="29" y="4"/>
                    </a:cubicBezTo>
                    <a:cubicBezTo>
                      <a:pt x="28" y="5"/>
                      <a:pt x="29" y="7"/>
                      <a:pt x="30" y="8"/>
                    </a:cubicBezTo>
                    <a:cubicBezTo>
                      <a:pt x="31" y="9"/>
                      <a:pt x="30" y="11"/>
                      <a:pt x="29" y="12"/>
                    </a:cubicBezTo>
                    <a:cubicBezTo>
                      <a:pt x="28" y="15"/>
                      <a:pt x="30" y="19"/>
                      <a:pt x="32" y="22"/>
                    </a:cubicBezTo>
                    <a:cubicBezTo>
                      <a:pt x="33" y="22"/>
                      <a:pt x="32" y="20"/>
                      <a:pt x="33" y="19"/>
                    </a:cubicBezTo>
                    <a:cubicBezTo>
                      <a:pt x="34" y="18"/>
                      <a:pt x="34" y="22"/>
                      <a:pt x="34" y="22"/>
                    </a:cubicBezTo>
                    <a:cubicBezTo>
                      <a:pt x="34" y="23"/>
                      <a:pt x="34" y="23"/>
                      <a:pt x="35" y="24"/>
                    </a:cubicBezTo>
                    <a:cubicBezTo>
                      <a:pt x="36" y="24"/>
                      <a:pt x="35" y="25"/>
                      <a:pt x="36" y="26"/>
                    </a:cubicBezTo>
                    <a:cubicBezTo>
                      <a:pt x="37" y="27"/>
                      <a:pt x="40" y="28"/>
                      <a:pt x="41" y="26"/>
                    </a:cubicBezTo>
                    <a:cubicBezTo>
                      <a:pt x="42" y="25"/>
                      <a:pt x="44" y="25"/>
                      <a:pt x="45" y="24"/>
                    </a:cubicBezTo>
                    <a:cubicBezTo>
                      <a:pt x="46" y="23"/>
                      <a:pt x="46" y="21"/>
                      <a:pt x="48" y="20"/>
                    </a:cubicBezTo>
                    <a:cubicBezTo>
                      <a:pt x="49" y="19"/>
                      <a:pt x="49" y="17"/>
                      <a:pt x="50" y="17"/>
                    </a:cubicBezTo>
                    <a:cubicBezTo>
                      <a:pt x="52" y="17"/>
                      <a:pt x="54" y="17"/>
                      <a:pt x="55" y="16"/>
                    </a:cubicBezTo>
                    <a:cubicBezTo>
                      <a:pt x="57" y="15"/>
                      <a:pt x="57" y="15"/>
                      <a:pt x="56" y="14"/>
                    </a:cubicBezTo>
                    <a:cubicBezTo>
                      <a:pt x="56" y="13"/>
                      <a:pt x="59" y="11"/>
                      <a:pt x="60" y="11"/>
                    </a:cubicBezTo>
                    <a:cubicBezTo>
                      <a:pt x="61" y="10"/>
                      <a:pt x="63" y="10"/>
                      <a:pt x="64" y="11"/>
                    </a:cubicBezTo>
                    <a:cubicBezTo>
                      <a:pt x="67" y="11"/>
                      <a:pt x="69" y="12"/>
                      <a:pt x="71" y="13"/>
                    </a:cubicBezTo>
                    <a:cubicBezTo>
                      <a:pt x="73" y="15"/>
                      <a:pt x="75" y="15"/>
                      <a:pt x="76" y="16"/>
                    </a:cubicBezTo>
                    <a:cubicBezTo>
                      <a:pt x="78" y="16"/>
                      <a:pt x="80" y="18"/>
                      <a:pt x="82" y="18"/>
                    </a:cubicBezTo>
                    <a:cubicBezTo>
                      <a:pt x="83" y="17"/>
                      <a:pt x="84" y="18"/>
                      <a:pt x="86" y="18"/>
                    </a:cubicBezTo>
                    <a:cubicBezTo>
                      <a:pt x="88" y="18"/>
                      <a:pt x="89" y="20"/>
                      <a:pt x="91" y="20"/>
                    </a:cubicBezTo>
                    <a:cubicBezTo>
                      <a:pt x="91" y="25"/>
                      <a:pt x="90" y="30"/>
                      <a:pt x="90" y="36"/>
                    </a:cubicBezTo>
                    <a:cubicBezTo>
                      <a:pt x="90" y="41"/>
                      <a:pt x="90" y="47"/>
                      <a:pt x="89" y="52"/>
                    </a:cubicBezTo>
                    <a:cubicBezTo>
                      <a:pt x="89" y="54"/>
                      <a:pt x="88" y="55"/>
                      <a:pt x="88" y="57"/>
                    </a:cubicBezTo>
                    <a:cubicBezTo>
                      <a:pt x="88" y="58"/>
                      <a:pt x="89" y="58"/>
                      <a:pt x="89" y="59"/>
                    </a:cubicBezTo>
                    <a:cubicBezTo>
                      <a:pt x="89" y="60"/>
                      <a:pt x="89" y="61"/>
                      <a:pt x="89" y="62"/>
                    </a:cubicBezTo>
                    <a:cubicBezTo>
                      <a:pt x="88" y="68"/>
                      <a:pt x="88" y="73"/>
                      <a:pt x="87" y="79"/>
                    </a:cubicBezTo>
                    <a:cubicBezTo>
                      <a:pt x="85" y="77"/>
                      <a:pt x="84" y="75"/>
                      <a:pt x="82" y="73"/>
                    </a:cubicBezTo>
                    <a:cubicBezTo>
                      <a:pt x="81" y="72"/>
                      <a:pt x="78" y="70"/>
                      <a:pt x="79" y="69"/>
                    </a:cubicBezTo>
                    <a:cubicBezTo>
                      <a:pt x="78" y="70"/>
                      <a:pt x="76" y="69"/>
                      <a:pt x="75" y="70"/>
                    </a:cubicBezTo>
                    <a:cubicBezTo>
                      <a:pt x="74" y="70"/>
                      <a:pt x="72" y="70"/>
                      <a:pt x="72" y="69"/>
                    </a:cubicBezTo>
                    <a:cubicBezTo>
                      <a:pt x="72" y="69"/>
                      <a:pt x="70" y="71"/>
                      <a:pt x="69" y="71"/>
                    </a:cubicBezTo>
                    <a:cubicBezTo>
                      <a:pt x="68" y="71"/>
                      <a:pt x="70" y="68"/>
                      <a:pt x="70" y="68"/>
                    </a:cubicBezTo>
                    <a:cubicBezTo>
                      <a:pt x="70" y="67"/>
                      <a:pt x="72" y="65"/>
                      <a:pt x="71" y="64"/>
                    </a:cubicBezTo>
                    <a:cubicBezTo>
                      <a:pt x="70" y="64"/>
                      <a:pt x="69" y="62"/>
                      <a:pt x="68" y="62"/>
                    </a:cubicBezTo>
                    <a:cubicBezTo>
                      <a:pt x="70" y="61"/>
                      <a:pt x="72" y="63"/>
                      <a:pt x="73" y="61"/>
                    </a:cubicBezTo>
                    <a:cubicBezTo>
                      <a:pt x="71" y="63"/>
                      <a:pt x="68" y="60"/>
                      <a:pt x="67" y="59"/>
                    </a:cubicBezTo>
                    <a:cubicBezTo>
                      <a:pt x="69" y="57"/>
                      <a:pt x="71" y="59"/>
                      <a:pt x="73" y="59"/>
                    </a:cubicBezTo>
                    <a:cubicBezTo>
                      <a:pt x="71" y="59"/>
                      <a:pt x="70" y="58"/>
                      <a:pt x="68" y="57"/>
                    </a:cubicBezTo>
                    <a:cubicBezTo>
                      <a:pt x="70" y="57"/>
                      <a:pt x="68" y="56"/>
                      <a:pt x="68" y="56"/>
                    </a:cubicBezTo>
                    <a:cubicBezTo>
                      <a:pt x="67" y="55"/>
                      <a:pt x="66" y="54"/>
                      <a:pt x="66" y="53"/>
                    </a:cubicBezTo>
                    <a:cubicBezTo>
                      <a:pt x="66" y="52"/>
                      <a:pt x="64" y="50"/>
                      <a:pt x="66" y="49"/>
                    </a:cubicBezTo>
                    <a:cubicBezTo>
                      <a:pt x="64" y="50"/>
                      <a:pt x="64" y="48"/>
                      <a:pt x="66" y="48"/>
                    </a:cubicBezTo>
                    <a:cubicBezTo>
                      <a:pt x="65" y="48"/>
                      <a:pt x="64" y="49"/>
                      <a:pt x="63" y="48"/>
                    </a:cubicBezTo>
                    <a:cubicBezTo>
                      <a:pt x="63" y="47"/>
                      <a:pt x="64" y="46"/>
                      <a:pt x="63" y="45"/>
                    </a:cubicBezTo>
                    <a:cubicBezTo>
                      <a:pt x="63" y="47"/>
                      <a:pt x="61" y="44"/>
                      <a:pt x="60" y="44"/>
                    </a:cubicBezTo>
                    <a:cubicBezTo>
                      <a:pt x="59" y="43"/>
                      <a:pt x="59" y="43"/>
                      <a:pt x="58" y="43"/>
                    </a:cubicBezTo>
                    <a:cubicBezTo>
                      <a:pt x="57" y="42"/>
                      <a:pt x="56" y="42"/>
                      <a:pt x="55" y="41"/>
                    </a:cubicBezTo>
                    <a:cubicBezTo>
                      <a:pt x="55" y="40"/>
                      <a:pt x="51" y="40"/>
                      <a:pt x="50" y="40"/>
                    </a:cubicBezTo>
                    <a:cubicBezTo>
                      <a:pt x="48" y="39"/>
                      <a:pt x="46" y="38"/>
                      <a:pt x="44" y="37"/>
                    </a:cubicBezTo>
                    <a:cubicBezTo>
                      <a:pt x="42" y="37"/>
                      <a:pt x="39" y="37"/>
                      <a:pt x="38" y="37"/>
                    </a:cubicBezTo>
                    <a:cubicBezTo>
                      <a:pt x="36" y="36"/>
                      <a:pt x="34" y="35"/>
                      <a:pt x="33" y="34"/>
                    </a:cubicBezTo>
                    <a:cubicBezTo>
                      <a:pt x="33" y="32"/>
                      <a:pt x="35" y="32"/>
                      <a:pt x="36" y="32"/>
                    </a:cubicBezTo>
                    <a:cubicBezTo>
                      <a:pt x="35" y="32"/>
                      <a:pt x="34" y="32"/>
                      <a:pt x="33" y="32"/>
                    </a:cubicBezTo>
                    <a:cubicBezTo>
                      <a:pt x="32" y="34"/>
                      <a:pt x="31" y="32"/>
                      <a:pt x="31" y="32"/>
                    </a:cubicBezTo>
                    <a:cubicBezTo>
                      <a:pt x="31" y="33"/>
                      <a:pt x="28" y="32"/>
                      <a:pt x="29" y="31"/>
                    </a:cubicBezTo>
                    <a:cubicBezTo>
                      <a:pt x="27" y="31"/>
                      <a:pt x="27" y="31"/>
                      <a:pt x="26" y="29"/>
                    </a:cubicBezTo>
                    <a:cubicBezTo>
                      <a:pt x="26" y="30"/>
                      <a:pt x="26" y="30"/>
                      <a:pt x="25" y="30"/>
                    </a:cubicBezTo>
                    <a:cubicBezTo>
                      <a:pt x="24" y="29"/>
                      <a:pt x="25" y="28"/>
                      <a:pt x="25" y="27"/>
                    </a:cubicBezTo>
                    <a:cubicBezTo>
                      <a:pt x="25" y="26"/>
                      <a:pt x="27" y="25"/>
                      <a:pt x="27" y="23"/>
                    </a:cubicBezTo>
                    <a:cubicBezTo>
                      <a:pt x="26" y="24"/>
                      <a:pt x="25" y="24"/>
                      <a:pt x="25" y="25"/>
                    </a:cubicBezTo>
                    <a:cubicBezTo>
                      <a:pt x="25" y="26"/>
                      <a:pt x="25" y="28"/>
                      <a:pt x="23" y="28"/>
                    </a:cubicBezTo>
                    <a:cubicBezTo>
                      <a:pt x="24" y="28"/>
                      <a:pt x="23" y="29"/>
                      <a:pt x="23" y="29"/>
                    </a:cubicBezTo>
                    <a:cubicBezTo>
                      <a:pt x="23" y="30"/>
                      <a:pt x="22" y="30"/>
                      <a:pt x="22" y="30"/>
                    </a:cubicBezTo>
                    <a:cubicBezTo>
                      <a:pt x="22" y="31"/>
                      <a:pt x="22" y="31"/>
                      <a:pt x="22" y="32"/>
                    </a:cubicBezTo>
                    <a:cubicBezTo>
                      <a:pt x="22" y="33"/>
                      <a:pt x="19" y="34"/>
                      <a:pt x="18" y="34"/>
                    </a:cubicBezTo>
                    <a:cubicBezTo>
                      <a:pt x="17" y="33"/>
                      <a:pt x="16" y="31"/>
                      <a:pt x="16" y="30"/>
                    </a:cubicBezTo>
                    <a:cubicBezTo>
                      <a:pt x="16" y="30"/>
                      <a:pt x="17" y="30"/>
                      <a:pt x="17" y="29"/>
                    </a:cubicBezTo>
                    <a:cubicBezTo>
                      <a:pt x="19" y="29"/>
                      <a:pt x="17" y="28"/>
                      <a:pt x="17" y="27"/>
                    </a:cubicBezTo>
                    <a:cubicBezTo>
                      <a:pt x="16" y="27"/>
                      <a:pt x="14" y="23"/>
                      <a:pt x="12" y="23"/>
                    </a:cubicBezTo>
                    <a:cubicBezTo>
                      <a:pt x="8" y="23"/>
                      <a:pt x="10" y="21"/>
                      <a:pt x="12" y="21"/>
                    </a:cubicBezTo>
                    <a:cubicBezTo>
                      <a:pt x="15" y="21"/>
                      <a:pt x="17" y="23"/>
                      <a:pt x="18" y="20"/>
                    </a:cubicBezTo>
                    <a:cubicBezTo>
                      <a:pt x="19" y="19"/>
                      <a:pt x="23" y="18"/>
                      <a:pt x="22" y="21"/>
                    </a:cubicBezTo>
                    <a:cubicBezTo>
                      <a:pt x="23" y="20"/>
                      <a:pt x="23" y="20"/>
                      <a:pt x="23" y="19"/>
                    </a:cubicBezTo>
                    <a:cubicBezTo>
                      <a:pt x="23" y="21"/>
                      <a:pt x="25" y="19"/>
                      <a:pt x="25" y="21"/>
                    </a:cubicBezTo>
                    <a:cubicBezTo>
                      <a:pt x="25" y="19"/>
                      <a:pt x="26" y="20"/>
                      <a:pt x="26" y="21"/>
                    </a:cubicBezTo>
                    <a:cubicBezTo>
                      <a:pt x="26" y="20"/>
                      <a:pt x="26" y="19"/>
                      <a:pt x="26" y="19"/>
                    </a:cubicBezTo>
                    <a:cubicBezTo>
                      <a:pt x="26" y="19"/>
                      <a:pt x="27" y="19"/>
                      <a:pt x="28" y="18"/>
                    </a:cubicBezTo>
                    <a:cubicBezTo>
                      <a:pt x="27" y="18"/>
                      <a:pt x="27" y="17"/>
                      <a:pt x="28" y="17"/>
                    </a:cubicBezTo>
                    <a:cubicBezTo>
                      <a:pt x="26" y="18"/>
                      <a:pt x="27" y="16"/>
                      <a:pt x="28" y="16"/>
                    </a:cubicBezTo>
                    <a:cubicBezTo>
                      <a:pt x="26" y="16"/>
                      <a:pt x="25" y="17"/>
                      <a:pt x="22" y="17"/>
                    </a:cubicBezTo>
                    <a:cubicBezTo>
                      <a:pt x="21" y="17"/>
                      <a:pt x="19" y="18"/>
                      <a:pt x="18" y="17"/>
                    </a:cubicBezTo>
                    <a:cubicBezTo>
                      <a:pt x="17" y="17"/>
                      <a:pt x="16" y="18"/>
                      <a:pt x="15" y="17"/>
                    </a:cubicBezTo>
                    <a:cubicBezTo>
                      <a:pt x="15" y="16"/>
                      <a:pt x="14" y="17"/>
                      <a:pt x="13" y="17"/>
                    </a:cubicBezTo>
                    <a:cubicBezTo>
                      <a:pt x="12" y="17"/>
                      <a:pt x="11" y="16"/>
                      <a:pt x="10" y="16"/>
                    </a:cubicBezTo>
                    <a:cubicBezTo>
                      <a:pt x="11" y="15"/>
                      <a:pt x="11" y="15"/>
                      <a:pt x="11" y="15"/>
                    </a:cubicBezTo>
                    <a:cubicBezTo>
                      <a:pt x="10" y="15"/>
                      <a:pt x="9" y="14"/>
                      <a:pt x="10" y="13"/>
                    </a:cubicBezTo>
                    <a:cubicBezTo>
                      <a:pt x="10" y="13"/>
                      <a:pt x="10" y="12"/>
                      <a:pt x="10" y="12"/>
                    </a:cubicBezTo>
                    <a:cubicBezTo>
                      <a:pt x="10" y="11"/>
                      <a:pt x="8" y="13"/>
                      <a:pt x="9" y="11"/>
                    </a:cubicBezTo>
                    <a:cubicBezTo>
                      <a:pt x="8" y="11"/>
                      <a:pt x="8" y="11"/>
                      <a:pt x="8" y="10"/>
                    </a:cubicBezTo>
                    <a:cubicBezTo>
                      <a:pt x="7" y="12"/>
                      <a:pt x="5" y="9"/>
                      <a:pt x="4" y="9"/>
                    </a:cubicBezTo>
                    <a:cubicBezTo>
                      <a:pt x="5" y="10"/>
                      <a:pt x="2" y="10"/>
                      <a:pt x="2" y="10"/>
                    </a:cubicBezTo>
                    <a:cubicBezTo>
                      <a:pt x="0" y="9"/>
                      <a:pt x="3" y="7"/>
                      <a:pt x="4"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9" name="Freeform 949">
                <a:extLst>
                  <a:ext uri="{FF2B5EF4-FFF2-40B4-BE49-F238E27FC236}">
                    <a16:creationId xmlns:a16="http://schemas.microsoft.com/office/drawing/2014/main" id="{D541872C-D752-4F66-BCC2-7B259C86D950}"/>
                  </a:ext>
                </a:extLst>
              </p:cNvPr>
              <p:cNvSpPr>
                <a:spLocks/>
              </p:cNvSpPr>
              <p:nvPr/>
            </p:nvSpPr>
            <p:spPr bwMode="auto">
              <a:xfrm>
                <a:off x="3906" y="2671"/>
                <a:ext cx="25" cy="31"/>
              </a:xfrm>
              <a:custGeom>
                <a:avLst/>
                <a:gdLst>
                  <a:gd name="T0" fmla="*/ 859 w 8"/>
                  <a:gd name="T1" fmla="*/ 1758 h 10"/>
                  <a:gd name="T2" fmla="*/ 1250 w 8"/>
                  <a:gd name="T3" fmla="*/ 2297 h 10"/>
                  <a:gd name="T4" fmla="*/ 1250 w 8"/>
                  <a:gd name="T5" fmla="*/ 1491 h 10"/>
                  <a:gd name="T6" fmla="*/ 1250 w 8"/>
                  <a:gd name="T7" fmla="*/ 837 h 10"/>
                  <a:gd name="T8" fmla="*/ 1797 w 8"/>
                  <a:gd name="T9" fmla="*/ 270 h 10"/>
                  <a:gd name="T10" fmla="*/ 2384 w 8"/>
                  <a:gd name="T11" fmla="*/ 837 h 10"/>
                  <a:gd name="T12" fmla="*/ 2384 w 8"/>
                  <a:gd name="T13" fmla="*/ 2027 h 10"/>
                  <a:gd name="T14" fmla="*/ 1250 w 8"/>
                  <a:gd name="T15" fmla="*/ 2297 h 10"/>
                  <a:gd name="T16" fmla="*/ 859 w 8"/>
                  <a:gd name="T17" fmla="*/ 175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0"/>
                  <a:gd name="T29" fmla="*/ 8 w 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0">
                    <a:moveTo>
                      <a:pt x="3" y="6"/>
                    </a:moveTo>
                    <a:cubicBezTo>
                      <a:pt x="3" y="7"/>
                      <a:pt x="4" y="7"/>
                      <a:pt x="4" y="8"/>
                    </a:cubicBezTo>
                    <a:cubicBezTo>
                      <a:pt x="4" y="7"/>
                      <a:pt x="4" y="5"/>
                      <a:pt x="4" y="5"/>
                    </a:cubicBezTo>
                    <a:cubicBezTo>
                      <a:pt x="5" y="3"/>
                      <a:pt x="3" y="4"/>
                      <a:pt x="4" y="3"/>
                    </a:cubicBezTo>
                    <a:cubicBezTo>
                      <a:pt x="5" y="3"/>
                      <a:pt x="6" y="2"/>
                      <a:pt x="6" y="1"/>
                    </a:cubicBezTo>
                    <a:cubicBezTo>
                      <a:pt x="7" y="0"/>
                      <a:pt x="8" y="2"/>
                      <a:pt x="8" y="3"/>
                    </a:cubicBezTo>
                    <a:cubicBezTo>
                      <a:pt x="8" y="4"/>
                      <a:pt x="8" y="6"/>
                      <a:pt x="8" y="7"/>
                    </a:cubicBezTo>
                    <a:cubicBezTo>
                      <a:pt x="8" y="10"/>
                      <a:pt x="6" y="9"/>
                      <a:pt x="4" y="8"/>
                    </a:cubicBezTo>
                    <a:cubicBezTo>
                      <a:pt x="6" y="10"/>
                      <a:pt x="0" y="6"/>
                      <a:pt x="3"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0" name="Freeform 950">
                <a:extLst>
                  <a:ext uri="{FF2B5EF4-FFF2-40B4-BE49-F238E27FC236}">
                    <a16:creationId xmlns:a16="http://schemas.microsoft.com/office/drawing/2014/main" id="{7E444A7D-D084-4EE5-84C5-95AB54279A17}"/>
                  </a:ext>
                </a:extLst>
              </p:cNvPr>
              <p:cNvSpPr>
                <a:spLocks/>
              </p:cNvSpPr>
              <p:nvPr/>
            </p:nvSpPr>
            <p:spPr bwMode="auto">
              <a:xfrm>
                <a:off x="3906" y="2671"/>
                <a:ext cx="25" cy="31"/>
              </a:xfrm>
              <a:custGeom>
                <a:avLst/>
                <a:gdLst>
                  <a:gd name="T0" fmla="*/ 859 w 8"/>
                  <a:gd name="T1" fmla="*/ 1758 h 10"/>
                  <a:gd name="T2" fmla="*/ 1250 w 8"/>
                  <a:gd name="T3" fmla="*/ 2297 h 10"/>
                  <a:gd name="T4" fmla="*/ 1250 w 8"/>
                  <a:gd name="T5" fmla="*/ 1491 h 10"/>
                  <a:gd name="T6" fmla="*/ 1250 w 8"/>
                  <a:gd name="T7" fmla="*/ 837 h 10"/>
                  <a:gd name="T8" fmla="*/ 1797 w 8"/>
                  <a:gd name="T9" fmla="*/ 270 h 10"/>
                  <a:gd name="T10" fmla="*/ 2384 w 8"/>
                  <a:gd name="T11" fmla="*/ 837 h 10"/>
                  <a:gd name="T12" fmla="*/ 2384 w 8"/>
                  <a:gd name="T13" fmla="*/ 2027 h 10"/>
                  <a:gd name="T14" fmla="*/ 1250 w 8"/>
                  <a:gd name="T15" fmla="*/ 2297 h 10"/>
                  <a:gd name="T16" fmla="*/ 859 w 8"/>
                  <a:gd name="T17" fmla="*/ 175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0"/>
                  <a:gd name="T29" fmla="*/ 8 w 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0">
                    <a:moveTo>
                      <a:pt x="3" y="6"/>
                    </a:moveTo>
                    <a:cubicBezTo>
                      <a:pt x="3" y="7"/>
                      <a:pt x="4" y="7"/>
                      <a:pt x="4" y="8"/>
                    </a:cubicBezTo>
                    <a:cubicBezTo>
                      <a:pt x="4" y="7"/>
                      <a:pt x="4" y="5"/>
                      <a:pt x="4" y="5"/>
                    </a:cubicBezTo>
                    <a:cubicBezTo>
                      <a:pt x="5" y="3"/>
                      <a:pt x="3" y="4"/>
                      <a:pt x="4" y="3"/>
                    </a:cubicBezTo>
                    <a:cubicBezTo>
                      <a:pt x="5" y="3"/>
                      <a:pt x="6" y="2"/>
                      <a:pt x="6" y="1"/>
                    </a:cubicBezTo>
                    <a:cubicBezTo>
                      <a:pt x="7" y="0"/>
                      <a:pt x="8" y="2"/>
                      <a:pt x="8" y="3"/>
                    </a:cubicBezTo>
                    <a:cubicBezTo>
                      <a:pt x="8" y="4"/>
                      <a:pt x="8" y="6"/>
                      <a:pt x="8" y="7"/>
                    </a:cubicBezTo>
                    <a:cubicBezTo>
                      <a:pt x="8" y="10"/>
                      <a:pt x="6" y="9"/>
                      <a:pt x="4" y="8"/>
                    </a:cubicBezTo>
                    <a:cubicBezTo>
                      <a:pt x="6" y="10"/>
                      <a:pt x="0" y="6"/>
                      <a:pt x="3"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1" name="Freeform 951">
                <a:extLst>
                  <a:ext uri="{FF2B5EF4-FFF2-40B4-BE49-F238E27FC236}">
                    <a16:creationId xmlns:a16="http://schemas.microsoft.com/office/drawing/2014/main" id="{172B1DEC-A6CF-4697-985F-FE2ECEF7FC83}"/>
                  </a:ext>
                </a:extLst>
              </p:cNvPr>
              <p:cNvSpPr>
                <a:spLocks/>
              </p:cNvSpPr>
              <p:nvPr/>
            </p:nvSpPr>
            <p:spPr bwMode="auto">
              <a:xfrm>
                <a:off x="3919" y="2696"/>
                <a:ext cx="9" cy="9"/>
              </a:xfrm>
              <a:custGeom>
                <a:avLst/>
                <a:gdLst>
                  <a:gd name="T0" fmla="*/ 243 w 3"/>
                  <a:gd name="T1" fmla="*/ 0 h 3"/>
                  <a:gd name="T2" fmla="*/ 486 w 3"/>
                  <a:gd name="T3" fmla="*/ 486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3" y="2"/>
                      <a:pt x="2" y="2"/>
                    </a:cubicBezTo>
                    <a:cubicBezTo>
                      <a:pt x="1" y="3"/>
                      <a:pt x="0"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2" name="Freeform 952">
                <a:extLst>
                  <a:ext uri="{FF2B5EF4-FFF2-40B4-BE49-F238E27FC236}">
                    <a16:creationId xmlns:a16="http://schemas.microsoft.com/office/drawing/2014/main" id="{29782775-B6CB-4D59-87F7-91220E33FECA}"/>
                  </a:ext>
                </a:extLst>
              </p:cNvPr>
              <p:cNvSpPr>
                <a:spLocks/>
              </p:cNvSpPr>
              <p:nvPr/>
            </p:nvSpPr>
            <p:spPr bwMode="auto">
              <a:xfrm>
                <a:off x="3919" y="2696"/>
                <a:ext cx="9" cy="9"/>
              </a:xfrm>
              <a:custGeom>
                <a:avLst/>
                <a:gdLst>
                  <a:gd name="T0" fmla="*/ 243 w 3"/>
                  <a:gd name="T1" fmla="*/ 0 h 3"/>
                  <a:gd name="T2" fmla="*/ 486 w 3"/>
                  <a:gd name="T3" fmla="*/ 486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3" y="2"/>
                      <a:pt x="2" y="2"/>
                    </a:cubicBezTo>
                    <a:cubicBezTo>
                      <a:pt x="1" y="3"/>
                      <a:pt x="0"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3" name="Freeform 953">
                <a:extLst>
                  <a:ext uri="{FF2B5EF4-FFF2-40B4-BE49-F238E27FC236}">
                    <a16:creationId xmlns:a16="http://schemas.microsoft.com/office/drawing/2014/main" id="{061C1DBB-7E9E-480B-AF60-2F5DD66D60B4}"/>
                  </a:ext>
                </a:extLst>
              </p:cNvPr>
              <p:cNvSpPr>
                <a:spLocks/>
              </p:cNvSpPr>
              <p:nvPr/>
            </p:nvSpPr>
            <p:spPr bwMode="auto">
              <a:xfrm>
                <a:off x="3058" y="2483"/>
                <a:ext cx="10" cy="6"/>
              </a:xfrm>
              <a:custGeom>
                <a:avLst/>
                <a:gdLst>
                  <a:gd name="T0" fmla="*/ 367 w 3"/>
                  <a:gd name="T1" fmla="*/ 0 h 2"/>
                  <a:gd name="T2" fmla="*/ 1223 w 3"/>
                  <a:gd name="T3" fmla="*/ 243 h 2"/>
                  <a:gd name="T4" fmla="*/ 36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0" y="0"/>
                      <a:pt x="2" y="2"/>
                      <a:pt x="3" y="1"/>
                    </a:cubicBezTo>
                    <a:cubicBezTo>
                      <a:pt x="2" y="0"/>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4" name="Freeform 954">
                <a:extLst>
                  <a:ext uri="{FF2B5EF4-FFF2-40B4-BE49-F238E27FC236}">
                    <a16:creationId xmlns:a16="http://schemas.microsoft.com/office/drawing/2014/main" id="{24F40107-9F88-4824-AB44-6C57D33ABE5B}"/>
                  </a:ext>
                </a:extLst>
              </p:cNvPr>
              <p:cNvSpPr>
                <a:spLocks/>
              </p:cNvSpPr>
              <p:nvPr/>
            </p:nvSpPr>
            <p:spPr bwMode="auto">
              <a:xfrm>
                <a:off x="3058" y="2483"/>
                <a:ext cx="10" cy="6"/>
              </a:xfrm>
              <a:custGeom>
                <a:avLst/>
                <a:gdLst>
                  <a:gd name="T0" fmla="*/ 367 w 3"/>
                  <a:gd name="T1" fmla="*/ 0 h 2"/>
                  <a:gd name="T2" fmla="*/ 1223 w 3"/>
                  <a:gd name="T3" fmla="*/ 243 h 2"/>
                  <a:gd name="T4" fmla="*/ 36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0"/>
                    </a:moveTo>
                    <a:cubicBezTo>
                      <a:pt x="0" y="0"/>
                      <a:pt x="2" y="2"/>
                      <a:pt x="3" y="1"/>
                    </a:cubicBezTo>
                    <a:cubicBezTo>
                      <a:pt x="2" y="0"/>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5" name="Freeform 955">
                <a:extLst>
                  <a:ext uri="{FF2B5EF4-FFF2-40B4-BE49-F238E27FC236}">
                    <a16:creationId xmlns:a16="http://schemas.microsoft.com/office/drawing/2014/main" id="{2FCDD769-A5B1-4E18-89F1-2563AC6B85C7}"/>
                  </a:ext>
                </a:extLst>
              </p:cNvPr>
              <p:cNvSpPr>
                <a:spLocks/>
              </p:cNvSpPr>
              <p:nvPr/>
            </p:nvSpPr>
            <p:spPr bwMode="auto">
              <a:xfrm>
                <a:off x="2955" y="2371"/>
                <a:ext cx="7" cy="9"/>
              </a:xfrm>
              <a:custGeom>
                <a:avLst/>
                <a:gdLst>
                  <a:gd name="T0" fmla="*/ 602 w 2"/>
                  <a:gd name="T1" fmla="*/ 0 h 3"/>
                  <a:gd name="T2" fmla="*/ 0 w 2"/>
                  <a:gd name="T3" fmla="*/ 243 h 3"/>
                  <a:gd name="T4" fmla="*/ 602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0"/>
                    </a:moveTo>
                    <a:cubicBezTo>
                      <a:pt x="0" y="0"/>
                      <a:pt x="0" y="1"/>
                      <a:pt x="0" y="1"/>
                    </a:cubicBezTo>
                    <a:cubicBezTo>
                      <a:pt x="1" y="3"/>
                      <a:pt x="2"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6" name="Freeform 956">
                <a:extLst>
                  <a:ext uri="{FF2B5EF4-FFF2-40B4-BE49-F238E27FC236}">
                    <a16:creationId xmlns:a16="http://schemas.microsoft.com/office/drawing/2014/main" id="{8E3B330D-E775-4438-80ED-0DC9A5769BE1}"/>
                  </a:ext>
                </a:extLst>
              </p:cNvPr>
              <p:cNvSpPr>
                <a:spLocks/>
              </p:cNvSpPr>
              <p:nvPr/>
            </p:nvSpPr>
            <p:spPr bwMode="auto">
              <a:xfrm>
                <a:off x="2955" y="2371"/>
                <a:ext cx="7" cy="9"/>
              </a:xfrm>
              <a:custGeom>
                <a:avLst/>
                <a:gdLst>
                  <a:gd name="T0" fmla="*/ 602 w 2"/>
                  <a:gd name="T1" fmla="*/ 0 h 3"/>
                  <a:gd name="T2" fmla="*/ 0 w 2"/>
                  <a:gd name="T3" fmla="*/ 243 h 3"/>
                  <a:gd name="T4" fmla="*/ 602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0"/>
                    </a:moveTo>
                    <a:cubicBezTo>
                      <a:pt x="0" y="0"/>
                      <a:pt x="0" y="1"/>
                      <a:pt x="0" y="1"/>
                    </a:cubicBezTo>
                    <a:cubicBezTo>
                      <a:pt x="1" y="3"/>
                      <a:pt x="2" y="1"/>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7" name="Freeform 957">
                <a:extLst>
                  <a:ext uri="{FF2B5EF4-FFF2-40B4-BE49-F238E27FC236}">
                    <a16:creationId xmlns:a16="http://schemas.microsoft.com/office/drawing/2014/main" id="{3CE2F305-D3E8-4DD2-A44F-6A20C883E669}"/>
                  </a:ext>
                </a:extLst>
              </p:cNvPr>
              <p:cNvSpPr>
                <a:spLocks/>
              </p:cNvSpPr>
              <p:nvPr/>
            </p:nvSpPr>
            <p:spPr bwMode="auto">
              <a:xfrm>
                <a:off x="3071" y="2442"/>
                <a:ext cx="3" cy="4"/>
              </a:xfrm>
              <a:custGeom>
                <a:avLst/>
                <a:gdLst>
                  <a:gd name="T0" fmla="*/ 0 w 1"/>
                  <a:gd name="T1" fmla="*/ 0 h 1"/>
                  <a:gd name="T2" fmla="*/ 0 w 1"/>
                  <a:gd name="T3" fmla="*/ 1024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1" y="1"/>
                      <a:pt x="1"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8" name="Freeform 958">
                <a:extLst>
                  <a:ext uri="{FF2B5EF4-FFF2-40B4-BE49-F238E27FC236}">
                    <a16:creationId xmlns:a16="http://schemas.microsoft.com/office/drawing/2014/main" id="{0EA7E8C2-FED1-420C-8303-00C40A8B2E9B}"/>
                  </a:ext>
                </a:extLst>
              </p:cNvPr>
              <p:cNvSpPr>
                <a:spLocks/>
              </p:cNvSpPr>
              <p:nvPr/>
            </p:nvSpPr>
            <p:spPr bwMode="auto">
              <a:xfrm>
                <a:off x="3071" y="2442"/>
                <a:ext cx="3" cy="4"/>
              </a:xfrm>
              <a:custGeom>
                <a:avLst/>
                <a:gdLst>
                  <a:gd name="T0" fmla="*/ 0 w 1"/>
                  <a:gd name="T1" fmla="*/ 0 h 1"/>
                  <a:gd name="T2" fmla="*/ 0 w 1"/>
                  <a:gd name="T3" fmla="*/ 1024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1" y="1"/>
                      <a:pt x="1"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9" name="Freeform 959">
                <a:extLst>
                  <a:ext uri="{FF2B5EF4-FFF2-40B4-BE49-F238E27FC236}">
                    <a16:creationId xmlns:a16="http://schemas.microsoft.com/office/drawing/2014/main" id="{B392A383-6AFF-4AFA-BB76-1B01F8A3BC31}"/>
                  </a:ext>
                </a:extLst>
              </p:cNvPr>
              <p:cNvSpPr>
                <a:spLocks/>
              </p:cNvSpPr>
              <p:nvPr/>
            </p:nvSpPr>
            <p:spPr bwMode="auto">
              <a:xfrm>
                <a:off x="2955" y="2336"/>
                <a:ext cx="116" cy="150"/>
              </a:xfrm>
              <a:custGeom>
                <a:avLst/>
                <a:gdLst>
                  <a:gd name="T0" fmla="*/ 3 w 116"/>
                  <a:gd name="T1" fmla="*/ 10 h 150"/>
                  <a:gd name="T2" fmla="*/ 0 w 116"/>
                  <a:gd name="T3" fmla="*/ 10 h 150"/>
                  <a:gd name="T4" fmla="*/ 10 w 116"/>
                  <a:gd name="T5" fmla="*/ 50 h 150"/>
                  <a:gd name="T6" fmla="*/ 13 w 116"/>
                  <a:gd name="T7" fmla="*/ 53 h 150"/>
                  <a:gd name="T8" fmla="*/ 13 w 116"/>
                  <a:gd name="T9" fmla="*/ 66 h 150"/>
                  <a:gd name="T10" fmla="*/ 16 w 116"/>
                  <a:gd name="T11" fmla="*/ 72 h 150"/>
                  <a:gd name="T12" fmla="*/ 16 w 116"/>
                  <a:gd name="T13" fmla="*/ 75 h 150"/>
                  <a:gd name="T14" fmla="*/ 35 w 116"/>
                  <a:gd name="T15" fmla="*/ 100 h 150"/>
                  <a:gd name="T16" fmla="*/ 35 w 116"/>
                  <a:gd name="T17" fmla="*/ 106 h 150"/>
                  <a:gd name="T18" fmla="*/ 91 w 116"/>
                  <a:gd name="T19" fmla="*/ 147 h 150"/>
                  <a:gd name="T20" fmla="*/ 94 w 116"/>
                  <a:gd name="T21" fmla="*/ 147 h 150"/>
                  <a:gd name="T22" fmla="*/ 94 w 116"/>
                  <a:gd name="T23" fmla="*/ 150 h 150"/>
                  <a:gd name="T24" fmla="*/ 97 w 116"/>
                  <a:gd name="T25" fmla="*/ 147 h 150"/>
                  <a:gd name="T26" fmla="*/ 97 w 116"/>
                  <a:gd name="T27" fmla="*/ 144 h 150"/>
                  <a:gd name="T28" fmla="*/ 100 w 116"/>
                  <a:gd name="T29" fmla="*/ 141 h 150"/>
                  <a:gd name="T30" fmla="*/ 107 w 116"/>
                  <a:gd name="T31" fmla="*/ 144 h 150"/>
                  <a:gd name="T32" fmla="*/ 113 w 116"/>
                  <a:gd name="T33" fmla="*/ 147 h 150"/>
                  <a:gd name="T34" fmla="*/ 113 w 116"/>
                  <a:gd name="T35" fmla="*/ 144 h 150"/>
                  <a:gd name="T36" fmla="*/ 116 w 116"/>
                  <a:gd name="T37" fmla="*/ 135 h 150"/>
                  <a:gd name="T38" fmla="*/ 103 w 116"/>
                  <a:gd name="T39" fmla="*/ 113 h 150"/>
                  <a:gd name="T40" fmla="*/ 97 w 116"/>
                  <a:gd name="T41" fmla="*/ 106 h 150"/>
                  <a:gd name="T42" fmla="*/ 91 w 116"/>
                  <a:gd name="T43" fmla="*/ 50 h 150"/>
                  <a:gd name="T44" fmla="*/ 82 w 116"/>
                  <a:gd name="T45" fmla="*/ 31 h 150"/>
                  <a:gd name="T46" fmla="*/ 63 w 116"/>
                  <a:gd name="T47" fmla="*/ 16 h 150"/>
                  <a:gd name="T48" fmla="*/ 57 w 116"/>
                  <a:gd name="T49" fmla="*/ 16 h 150"/>
                  <a:gd name="T50" fmla="*/ 53 w 116"/>
                  <a:gd name="T51" fmla="*/ 22 h 150"/>
                  <a:gd name="T52" fmla="*/ 47 w 116"/>
                  <a:gd name="T53" fmla="*/ 22 h 150"/>
                  <a:gd name="T54" fmla="*/ 41 w 116"/>
                  <a:gd name="T55" fmla="*/ 22 h 150"/>
                  <a:gd name="T56" fmla="*/ 28 w 116"/>
                  <a:gd name="T57" fmla="*/ 28 h 150"/>
                  <a:gd name="T58" fmla="*/ 28 w 116"/>
                  <a:gd name="T59" fmla="*/ 22 h 150"/>
                  <a:gd name="T60" fmla="*/ 28 w 116"/>
                  <a:gd name="T61" fmla="*/ 16 h 150"/>
                  <a:gd name="T62" fmla="*/ 22 w 116"/>
                  <a:gd name="T63" fmla="*/ 6 h 150"/>
                  <a:gd name="T64" fmla="*/ 10 w 116"/>
                  <a:gd name="T65" fmla="*/ 6 h 150"/>
                  <a:gd name="T66" fmla="*/ 7 w 116"/>
                  <a:gd name="T67" fmla="*/ 0 h 150"/>
                  <a:gd name="T68" fmla="*/ 0 w 116"/>
                  <a:gd name="T69" fmla="*/ 0 h 150"/>
                  <a:gd name="T70" fmla="*/ 3 w 116"/>
                  <a:gd name="T71" fmla="*/ 1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
                  <a:gd name="T109" fmla="*/ 0 h 150"/>
                  <a:gd name="T110" fmla="*/ 116 w 116"/>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 h="150">
                    <a:moveTo>
                      <a:pt x="3" y="10"/>
                    </a:moveTo>
                    <a:lnTo>
                      <a:pt x="0" y="10"/>
                    </a:lnTo>
                    <a:lnTo>
                      <a:pt x="10" y="50"/>
                    </a:lnTo>
                    <a:lnTo>
                      <a:pt x="13" y="53"/>
                    </a:lnTo>
                    <a:lnTo>
                      <a:pt x="13" y="66"/>
                    </a:lnTo>
                    <a:lnTo>
                      <a:pt x="16" y="72"/>
                    </a:lnTo>
                    <a:lnTo>
                      <a:pt x="16" y="75"/>
                    </a:lnTo>
                    <a:lnTo>
                      <a:pt x="35" y="100"/>
                    </a:lnTo>
                    <a:lnTo>
                      <a:pt x="35" y="106"/>
                    </a:lnTo>
                    <a:lnTo>
                      <a:pt x="91" y="147"/>
                    </a:lnTo>
                    <a:lnTo>
                      <a:pt x="94" y="147"/>
                    </a:lnTo>
                    <a:lnTo>
                      <a:pt x="94" y="150"/>
                    </a:lnTo>
                    <a:lnTo>
                      <a:pt x="97" y="147"/>
                    </a:lnTo>
                    <a:lnTo>
                      <a:pt x="97" y="144"/>
                    </a:lnTo>
                    <a:lnTo>
                      <a:pt x="100" y="141"/>
                    </a:lnTo>
                    <a:lnTo>
                      <a:pt x="107" y="144"/>
                    </a:lnTo>
                    <a:lnTo>
                      <a:pt x="113" y="147"/>
                    </a:lnTo>
                    <a:lnTo>
                      <a:pt x="113" y="144"/>
                    </a:lnTo>
                    <a:lnTo>
                      <a:pt x="116" y="135"/>
                    </a:lnTo>
                    <a:lnTo>
                      <a:pt x="103" y="113"/>
                    </a:lnTo>
                    <a:lnTo>
                      <a:pt x="97" y="106"/>
                    </a:lnTo>
                    <a:lnTo>
                      <a:pt x="91" y="50"/>
                    </a:lnTo>
                    <a:lnTo>
                      <a:pt x="82" y="31"/>
                    </a:lnTo>
                    <a:lnTo>
                      <a:pt x="63" y="16"/>
                    </a:lnTo>
                    <a:lnTo>
                      <a:pt x="57" y="16"/>
                    </a:lnTo>
                    <a:lnTo>
                      <a:pt x="53" y="22"/>
                    </a:lnTo>
                    <a:lnTo>
                      <a:pt x="47" y="22"/>
                    </a:lnTo>
                    <a:lnTo>
                      <a:pt x="41" y="22"/>
                    </a:lnTo>
                    <a:lnTo>
                      <a:pt x="28" y="28"/>
                    </a:lnTo>
                    <a:lnTo>
                      <a:pt x="28" y="22"/>
                    </a:lnTo>
                    <a:lnTo>
                      <a:pt x="28" y="16"/>
                    </a:lnTo>
                    <a:lnTo>
                      <a:pt x="22" y="6"/>
                    </a:lnTo>
                    <a:lnTo>
                      <a:pt x="10" y="6"/>
                    </a:lnTo>
                    <a:lnTo>
                      <a:pt x="7" y="0"/>
                    </a:lnTo>
                    <a:lnTo>
                      <a:pt x="0" y="0"/>
                    </a:lnTo>
                    <a:lnTo>
                      <a:pt x="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0" name="Freeform 960">
                <a:extLst>
                  <a:ext uri="{FF2B5EF4-FFF2-40B4-BE49-F238E27FC236}">
                    <a16:creationId xmlns:a16="http://schemas.microsoft.com/office/drawing/2014/main" id="{9D7C5FD7-192D-4B0F-8E2F-B1D076BC90FD}"/>
                  </a:ext>
                </a:extLst>
              </p:cNvPr>
              <p:cNvSpPr>
                <a:spLocks/>
              </p:cNvSpPr>
              <p:nvPr/>
            </p:nvSpPr>
            <p:spPr bwMode="auto">
              <a:xfrm>
                <a:off x="2955" y="2336"/>
                <a:ext cx="116" cy="150"/>
              </a:xfrm>
              <a:custGeom>
                <a:avLst/>
                <a:gdLst>
                  <a:gd name="T0" fmla="*/ 3 w 116"/>
                  <a:gd name="T1" fmla="*/ 10 h 150"/>
                  <a:gd name="T2" fmla="*/ 0 w 116"/>
                  <a:gd name="T3" fmla="*/ 10 h 150"/>
                  <a:gd name="T4" fmla="*/ 10 w 116"/>
                  <a:gd name="T5" fmla="*/ 50 h 150"/>
                  <a:gd name="T6" fmla="*/ 13 w 116"/>
                  <a:gd name="T7" fmla="*/ 53 h 150"/>
                  <a:gd name="T8" fmla="*/ 13 w 116"/>
                  <a:gd name="T9" fmla="*/ 66 h 150"/>
                  <a:gd name="T10" fmla="*/ 16 w 116"/>
                  <a:gd name="T11" fmla="*/ 72 h 150"/>
                  <a:gd name="T12" fmla="*/ 16 w 116"/>
                  <a:gd name="T13" fmla="*/ 75 h 150"/>
                  <a:gd name="T14" fmla="*/ 35 w 116"/>
                  <a:gd name="T15" fmla="*/ 100 h 150"/>
                  <a:gd name="T16" fmla="*/ 35 w 116"/>
                  <a:gd name="T17" fmla="*/ 106 h 150"/>
                  <a:gd name="T18" fmla="*/ 91 w 116"/>
                  <a:gd name="T19" fmla="*/ 147 h 150"/>
                  <a:gd name="T20" fmla="*/ 94 w 116"/>
                  <a:gd name="T21" fmla="*/ 147 h 150"/>
                  <a:gd name="T22" fmla="*/ 94 w 116"/>
                  <a:gd name="T23" fmla="*/ 150 h 150"/>
                  <a:gd name="T24" fmla="*/ 97 w 116"/>
                  <a:gd name="T25" fmla="*/ 147 h 150"/>
                  <a:gd name="T26" fmla="*/ 97 w 116"/>
                  <a:gd name="T27" fmla="*/ 144 h 150"/>
                  <a:gd name="T28" fmla="*/ 100 w 116"/>
                  <a:gd name="T29" fmla="*/ 141 h 150"/>
                  <a:gd name="T30" fmla="*/ 107 w 116"/>
                  <a:gd name="T31" fmla="*/ 144 h 150"/>
                  <a:gd name="T32" fmla="*/ 113 w 116"/>
                  <a:gd name="T33" fmla="*/ 147 h 150"/>
                  <a:gd name="T34" fmla="*/ 113 w 116"/>
                  <a:gd name="T35" fmla="*/ 144 h 150"/>
                  <a:gd name="T36" fmla="*/ 116 w 116"/>
                  <a:gd name="T37" fmla="*/ 135 h 150"/>
                  <a:gd name="T38" fmla="*/ 103 w 116"/>
                  <a:gd name="T39" fmla="*/ 113 h 150"/>
                  <a:gd name="T40" fmla="*/ 97 w 116"/>
                  <a:gd name="T41" fmla="*/ 106 h 150"/>
                  <a:gd name="T42" fmla="*/ 91 w 116"/>
                  <a:gd name="T43" fmla="*/ 50 h 150"/>
                  <a:gd name="T44" fmla="*/ 82 w 116"/>
                  <a:gd name="T45" fmla="*/ 31 h 150"/>
                  <a:gd name="T46" fmla="*/ 63 w 116"/>
                  <a:gd name="T47" fmla="*/ 16 h 150"/>
                  <a:gd name="T48" fmla="*/ 57 w 116"/>
                  <a:gd name="T49" fmla="*/ 16 h 150"/>
                  <a:gd name="T50" fmla="*/ 53 w 116"/>
                  <a:gd name="T51" fmla="*/ 22 h 150"/>
                  <a:gd name="T52" fmla="*/ 47 w 116"/>
                  <a:gd name="T53" fmla="*/ 22 h 150"/>
                  <a:gd name="T54" fmla="*/ 41 w 116"/>
                  <a:gd name="T55" fmla="*/ 22 h 150"/>
                  <a:gd name="T56" fmla="*/ 28 w 116"/>
                  <a:gd name="T57" fmla="*/ 28 h 150"/>
                  <a:gd name="T58" fmla="*/ 28 w 116"/>
                  <a:gd name="T59" fmla="*/ 22 h 150"/>
                  <a:gd name="T60" fmla="*/ 28 w 116"/>
                  <a:gd name="T61" fmla="*/ 16 h 150"/>
                  <a:gd name="T62" fmla="*/ 22 w 116"/>
                  <a:gd name="T63" fmla="*/ 6 h 150"/>
                  <a:gd name="T64" fmla="*/ 10 w 116"/>
                  <a:gd name="T65" fmla="*/ 6 h 150"/>
                  <a:gd name="T66" fmla="*/ 7 w 116"/>
                  <a:gd name="T67" fmla="*/ 0 h 150"/>
                  <a:gd name="T68" fmla="*/ 0 w 116"/>
                  <a:gd name="T69" fmla="*/ 0 h 150"/>
                  <a:gd name="T70" fmla="*/ 3 w 116"/>
                  <a:gd name="T71" fmla="*/ 1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
                  <a:gd name="T109" fmla="*/ 0 h 150"/>
                  <a:gd name="T110" fmla="*/ 116 w 116"/>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 h="150">
                    <a:moveTo>
                      <a:pt x="3" y="10"/>
                    </a:moveTo>
                    <a:lnTo>
                      <a:pt x="0" y="10"/>
                    </a:lnTo>
                    <a:lnTo>
                      <a:pt x="10" y="50"/>
                    </a:lnTo>
                    <a:lnTo>
                      <a:pt x="13" y="53"/>
                    </a:lnTo>
                    <a:lnTo>
                      <a:pt x="13" y="66"/>
                    </a:lnTo>
                    <a:lnTo>
                      <a:pt x="16" y="72"/>
                    </a:lnTo>
                    <a:lnTo>
                      <a:pt x="16" y="75"/>
                    </a:lnTo>
                    <a:lnTo>
                      <a:pt x="35" y="100"/>
                    </a:lnTo>
                    <a:lnTo>
                      <a:pt x="35" y="106"/>
                    </a:lnTo>
                    <a:lnTo>
                      <a:pt x="91" y="147"/>
                    </a:lnTo>
                    <a:lnTo>
                      <a:pt x="94" y="147"/>
                    </a:lnTo>
                    <a:lnTo>
                      <a:pt x="94" y="150"/>
                    </a:lnTo>
                    <a:lnTo>
                      <a:pt x="97" y="147"/>
                    </a:lnTo>
                    <a:lnTo>
                      <a:pt x="97" y="144"/>
                    </a:lnTo>
                    <a:lnTo>
                      <a:pt x="100" y="141"/>
                    </a:lnTo>
                    <a:lnTo>
                      <a:pt x="107" y="144"/>
                    </a:lnTo>
                    <a:lnTo>
                      <a:pt x="113" y="147"/>
                    </a:lnTo>
                    <a:lnTo>
                      <a:pt x="113" y="144"/>
                    </a:lnTo>
                    <a:lnTo>
                      <a:pt x="116" y="135"/>
                    </a:lnTo>
                    <a:lnTo>
                      <a:pt x="103" y="113"/>
                    </a:lnTo>
                    <a:lnTo>
                      <a:pt x="97" y="106"/>
                    </a:lnTo>
                    <a:lnTo>
                      <a:pt x="91" y="50"/>
                    </a:lnTo>
                    <a:lnTo>
                      <a:pt x="82" y="31"/>
                    </a:lnTo>
                    <a:lnTo>
                      <a:pt x="63" y="16"/>
                    </a:lnTo>
                    <a:lnTo>
                      <a:pt x="57" y="16"/>
                    </a:lnTo>
                    <a:lnTo>
                      <a:pt x="53" y="22"/>
                    </a:lnTo>
                    <a:lnTo>
                      <a:pt x="47" y="22"/>
                    </a:lnTo>
                    <a:lnTo>
                      <a:pt x="41" y="22"/>
                    </a:lnTo>
                    <a:lnTo>
                      <a:pt x="28" y="28"/>
                    </a:lnTo>
                    <a:lnTo>
                      <a:pt x="28" y="22"/>
                    </a:lnTo>
                    <a:lnTo>
                      <a:pt x="28" y="16"/>
                    </a:lnTo>
                    <a:lnTo>
                      <a:pt x="22" y="6"/>
                    </a:lnTo>
                    <a:lnTo>
                      <a:pt x="10" y="6"/>
                    </a:lnTo>
                    <a:lnTo>
                      <a:pt x="7" y="0"/>
                    </a:lnTo>
                    <a:lnTo>
                      <a:pt x="0" y="0"/>
                    </a:lnTo>
                    <a:lnTo>
                      <a:pt x="3" y="1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1" name="Freeform 961">
                <a:extLst>
                  <a:ext uri="{FF2B5EF4-FFF2-40B4-BE49-F238E27FC236}">
                    <a16:creationId xmlns:a16="http://schemas.microsoft.com/office/drawing/2014/main" id="{F7D41333-67EB-4076-A2B5-A391DC316E92}"/>
                  </a:ext>
                </a:extLst>
              </p:cNvPr>
              <p:cNvSpPr>
                <a:spLocks/>
              </p:cNvSpPr>
              <p:nvPr/>
            </p:nvSpPr>
            <p:spPr bwMode="auto">
              <a:xfrm>
                <a:off x="3221" y="2324"/>
                <a:ext cx="275" cy="178"/>
              </a:xfrm>
              <a:custGeom>
                <a:avLst/>
                <a:gdLst>
                  <a:gd name="T0" fmla="*/ 2384 w 88"/>
                  <a:gd name="T1" fmla="*/ 14246 h 57"/>
                  <a:gd name="T2" fmla="*/ 3544 w 88"/>
                  <a:gd name="T3" fmla="*/ 14833 h 57"/>
                  <a:gd name="T4" fmla="*/ 5341 w 88"/>
                  <a:gd name="T5" fmla="*/ 15408 h 57"/>
                  <a:gd name="T6" fmla="*/ 4766 w 88"/>
                  <a:gd name="T7" fmla="*/ 14559 h 57"/>
                  <a:gd name="T8" fmla="*/ 4766 w 88"/>
                  <a:gd name="T9" fmla="*/ 13703 h 57"/>
                  <a:gd name="T10" fmla="*/ 4766 w 88"/>
                  <a:gd name="T11" fmla="*/ 13038 h 57"/>
                  <a:gd name="T12" fmla="*/ 5616 w 88"/>
                  <a:gd name="T13" fmla="*/ 12725 h 57"/>
                  <a:gd name="T14" fmla="*/ 9522 w 88"/>
                  <a:gd name="T15" fmla="*/ 10355 h 57"/>
                  <a:gd name="T16" fmla="*/ 11934 w 88"/>
                  <a:gd name="T17" fmla="*/ 6542 h 57"/>
                  <a:gd name="T18" fmla="*/ 13731 w 88"/>
                  <a:gd name="T19" fmla="*/ 7976 h 57"/>
                  <a:gd name="T20" fmla="*/ 14591 w 88"/>
                  <a:gd name="T21" fmla="*/ 5609 h 57"/>
                  <a:gd name="T22" fmla="*/ 15166 w 88"/>
                  <a:gd name="T23" fmla="*/ 5908 h 57"/>
                  <a:gd name="T24" fmla="*/ 16113 w 88"/>
                  <a:gd name="T25" fmla="*/ 5053 h 57"/>
                  <a:gd name="T26" fmla="*/ 16972 w 88"/>
                  <a:gd name="T27" fmla="*/ 3529 h 57"/>
                  <a:gd name="T28" fmla="*/ 17822 w 88"/>
                  <a:gd name="T29" fmla="*/ 2095 h 57"/>
                  <a:gd name="T30" fmla="*/ 19072 w 88"/>
                  <a:gd name="T31" fmla="*/ 0 h 57"/>
                  <a:gd name="T32" fmla="*/ 20322 w 88"/>
                  <a:gd name="T33" fmla="*/ 272 h 57"/>
                  <a:gd name="T34" fmla="*/ 21728 w 88"/>
                  <a:gd name="T35" fmla="*/ 2095 h 57"/>
                  <a:gd name="T36" fmla="*/ 21181 w 88"/>
                  <a:gd name="T37" fmla="*/ 3229 h 57"/>
                  <a:gd name="T38" fmla="*/ 22706 w 88"/>
                  <a:gd name="T39" fmla="*/ 2651 h 57"/>
                  <a:gd name="T40" fmla="*/ 23253 w 88"/>
                  <a:gd name="T41" fmla="*/ 3229 h 57"/>
                  <a:gd name="T42" fmla="*/ 25088 w 88"/>
                  <a:gd name="T43" fmla="*/ 4475 h 57"/>
                  <a:gd name="T44" fmla="*/ 24416 w 88"/>
                  <a:gd name="T45" fmla="*/ 5609 h 57"/>
                  <a:gd name="T46" fmla="*/ 24141 w 88"/>
                  <a:gd name="T47" fmla="*/ 6855 h 57"/>
                  <a:gd name="T48" fmla="*/ 23566 w 88"/>
                  <a:gd name="T49" fmla="*/ 7432 h 57"/>
                  <a:gd name="T50" fmla="*/ 21728 w 88"/>
                  <a:gd name="T51" fmla="*/ 7704 h 57"/>
                  <a:gd name="T52" fmla="*/ 18800 w 88"/>
                  <a:gd name="T53" fmla="*/ 7129 h 57"/>
                  <a:gd name="T54" fmla="*/ 17550 w 88"/>
                  <a:gd name="T55" fmla="*/ 7432 h 57"/>
                  <a:gd name="T56" fmla="*/ 16691 w 88"/>
                  <a:gd name="T57" fmla="*/ 7704 h 57"/>
                  <a:gd name="T58" fmla="*/ 16416 w 88"/>
                  <a:gd name="T59" fmla="*/ 9225 h 57"/>
                  <a:gd name="T60" fmla="*/ 15841 w 88"/>
                  <a:gd name="T61" fmla="*/ 10658 h 57"/>
                  <a:gd name="T62" fmla="*/ 14591 w 88"/>
                  <a:gd name="T63" fmla="*/ 13400 h 57"/>
                  <a:gd name="T64" fmla="*/ 13153 w 88"/>
                  <a:gd name="T65" fmla="*/ 15136 h 57"/>
                  <a:gd name="T66" fmla="*/ 11044 w 88"/>
                  <a:gd name="T67" fmla="*/ 15408 h 57"/>
                  <a:gd name="T68" fmla="*/ 7725 w 88"/>
                  <a:gd name="T69" fmla="*/ 15136 h 57"/>
                  <a:gd name="T70" fmla="*/ 6591 w 88"/>
                  <a:gd name="T71" fmla="*/ 16354 h 57"/>
                  <a:gd name="T72" fmla="*/ 5069 w 88"/>
                  <a:gd name="T73" fmla="*/ 16082 h 57"/>
                  <a:gd name="T74" fmla="*/ 2384 w 88"/>
                  <a:gd name="T75" fmla="*/ 16354 h 57"/>
                  <a:gd name="T76" fmla="*/ 1525 w 88"/>
                  <a:gd name="T77" fmla="*/ 15136 h 57"/>
                  <a:gd name="T78" fmla="*/ 575 w 88"/>
                  <a:gd name="T79" fmla="*/ 14246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
                  <a:gd name="T121" fmla="*/ 0 h 57"/>
                  <a:gd name="T122" fmla="*/ 88 w 88"/>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 h="57">
                    <a:moveTo>
                      <a:pt x="2" y="45"/>
                    </a:moveTo>
                    <a:cubicBezTo>
                      <a:pt x="2" y="48"/>
                      <a:pt x="8" y="50"/>
                      <a:pt x="8" y="48"/>
                    </a:cubicBezTo>
                    <a:cubicBezTo>
                      <a:pt x="8" y="48"/>
                      <a:pt x="9" y="48"/>
                      <a:pt x="9" y="49"/>
                    </a:cubicBezTo>
                    <a:cubicBezTo>
                      <a:pt x="9" y="49"/>
                      <a:pt x="11" y="50"/>
                      <a:pt x="12" y="50"/>
                    </a:cubicBezTo>
                    <a:cubicBezTo>
                      <a:pt x="13" y="50"/>
                      <a:pt x="13" y="50"/>
                      <a:pt x="14" y="51"/>
                    </a:cubicBezTo>
                    <a:cubicBezTo>
                      <a:pt x="15" y="51"/>
                      <a:pt x="17" y="52"/>
                      <a:pt x="18" y="52"/>
                    </a:cubicBezTo>
                    <a:cubicBezTo>
                      <a:pt x="17" y="51"/>
                      <a:pt x="15" y="52"/>
                      <a:pt x="15" y="50"/>
                    </a:cubicBezTo>
                    <a:cubicBezTo>
                      <a:pt x="14" y="49"/>
                      <a:pt x="15" y="48"/>
                      <a:pt x="16" y="49"/>
                    </a:cubicBezTo>
                    <a:cubicBezTo>
                      <a:pt x="15" y="49"/>
                      <a:pt x="15" y="48"/>
                      <a:pt x="16" y="47"/>
                    </a:cubicBezTo>
                    <a:cubicBezTo>
                      <a:pt x="16" y="46"/>
                      <a:pt x="16" y="46"/>
                      <a:pt x="16" y="46"/>
                    </a:cubicBezTo>
                    <a:cubicBezTo>
                      <a:pt x="16" y="45"/>
                      <a:pt x="17" y="45"/>
                      <a:pt x="18" y="44"/>
                    </a:cubicBezTo>
                    <a:cubicBezTo>
                      <a:pt x="17" y="44"/>
                      <a:pt x="16" y="44"/>
                      <a:pt x="16" y="44"/>
                    </a:cubicBezTo>
                    <a:cubicBezTo>
                      <a:pt x="17" y="44"/>
                      <a:pt x="16" y="43"/>
                      <a:pt x="16" y="42"/>
                    </a:cubicBezTo>
                    <a:cubicBezTo>
                      <a:pt x="17" y="42"/>
                      <a:pt x="18" y="43"/>
                      <a:pt x="19" y="43"/>
                    </a:cubicBezTo>
                    <a:cubicBezTo>
                      <a:pt x="16" y="41"/>
                      <a:pt x="20" y="38"/>
                      <a:pt x="22" y="38"/>
                    </a:cubicBezTo>
                    <a:cubicBezTo>
                      <a:pt x="25" y="37"/>
                      <a:pt x="29" y="37"/>
                      <a:pt x="32" y="35"/>
                    </a:cubicBezTo>
                    <a:cubicBezTo>
                      <a:pt x="34" y="34"/>
                      <a:pt x="34" y="31"/>
                      <a:pt x="36" y="29"/>
                    </a:cubicBezTo>
                    <a:cubicBezTo>
                      <a:pt x="39" y="28"/>
                      <a:pt x="40" y="25"/>
                      <a:pt x="40" y="22"/>
                    </a:cubicBezTo>
                    <a:cubicBezTo>
                      <a:pt x="42" y="22"/>
                      <a:pt x="42" y="23"/>
                      <a:pt x="43" y="24"/>
                    </a:cubicBezTo>
                    <a:cubicBezTo>
                      <a:pt x="43" y="25"/>
                      <a:pt x="46" y="27"/>
                      <a:pt x="46" y="27"/>
                    </a:cubicBezTo>
                    <a:cubicBezTo>
                      <a:pt x="48" y="27"/>
                      <a:pt x="49" y="24"/>
                      <a:pt x="48" y="23"/>
                    </a:cubicBezTo>
                    <a:cubicBezTo>
                      <a:pt x="46" y="21"/>
                      <a:pt x="48" y="21"/>
                      <a:pt x="49" y="19"/>
                    </a:cubicBezTo>
                    <a:cubicBezTo>
                      <a:pt x="50" y="21"/>
                      <a:pt x="49" y="24"/>
                      <a:pt x="52" y="25"/>
                    </a:cubicBezTo>
                    <a:cubicBezTo>
                      <a:pt x="52" y="23"/>
                      <a:pt x="52" y="21"/>
                      <a:pt x="51" y="20"/>
                    </a:cubicBezTo>
                    <a:cubicBezTo>
                      <a:pt x="50" y="19"/>
                      <a:pt x="52" y="20"/>
                      <a:pt x="53" y="19"/>
                    </a:cubicBezTo>
                    <a:cubicBezTo>
                      <a:pt x="53" y="19"/>
                      <a:pt x="55" y="17"/>
                      <a:pt x="54" y="17"/>
                    </a:cubicBezTo>
                    <a:cubicBezTo>
                      <a:pt x="51" y="16"/>
                      <a:pt x="54" y="14"/>
                      <a:pt x="54" y="13"/>
                    </a:cubicBezTo>
                    <a:cubicBezTo>
                      <a:pt x="54" y="15"/>
                      <a:pt x="57" y="13"/>
                      <a:pt x="57" y="12"/>
                    </a:cubicBezTo>
                    <a:cubicBezTo>
                      <a:pt x="58" y="11"/>
                      <a:pt x="58" y="9"/>
                      <a:pt x="59" y="8"/>
                    </a:cubicBezTo>
                    <a:cubicBezTo>
                      <a:pt x="59" y="7"/>
                      <a:pt x="60" y="8"/>
                      <a:pt x="60" y="7"/>
                    </a:cubicBezTo>
                    <a:cubicBezTo>
                      <a:pt x="61" y="7"/>
                      <a:pt x="61" y="6"/>
                      <a:pt x="62" y="5"/>
                    </a:cubicBezTo>
                    <a:cubicBezTo>
                      <a:pt x="63" y="4"/>
                      <a:pt x="63" y="2"/>
                      <a:pt x="64" y="0"/>
                    </a:cubicBezTo>
                    <a:cubicBezTo>
                      <a:pt x="65" y="2"/>
                      <a:pt x="64" y="3"/>
                      <a:pt x="64" y="4"/>
                    </a:cubicBezTo>
                    <a:cubicBezTo>
                      <a:pt x="65" y="4"/>
                      <a:pt x="66" y="0"/>
                      <a:pt x="68" y="1"/>
                    </a:cubicBezTo>
                    <a:cubicBezTo>
                      <a:pt x="68" y="1"/>
                      <a:pt x="71" y="6"/>
                      <a:pt x="71" y="4"/>
                    </a:cubicBezTo>
                    <a:cubicBezTo>
                      <a:pt x="71" y="5"/>
                      <a:pt x="73" y="5"/>
                      <a:pt x="73" y="7"/>
                    </a:cubicBezTo>
                    <a:cubicBezTo>
                      <a:pt x="73" y="8"/>
                      <a:pt x="72" y="7"/>
                      <a:pt x="72" y="8"/>
                    </a:cubicBezTo>
                    <a:cubicBezTo>
                      <a:pt x="73" y="10"/>
                      <a:pt x="72" y="10"/>
                      <a:pt x="71" y="11"/>
                    </a:cubicBezTo>
                    <a:cubicBezTo>
                      <a:pt x="72" y="10"/>
                      <a:pt x="73" y="11"/>
                      <a:pt x="74" y="10"/>
                    </a:cubicBezTo>
                    <a:cubicBezTo>
                      <a:pt x="74" y="10"/>
                      <a:pt x="75" y="9"/>
                      <a:pt x="76" y="9"/>
                    </a:cubicBezTo>
                    <a:cubicBezTo>
                      <a:pt x="78" y="10"/>
                      <a:pt x="76" y="11"/>
                      <a:pt x="75" y="11"/>
                    </a:cubicBezTo>
                    <a:cubicBezTo>
                      <a:pt x="75" y="13"/>
                      <a:pt x="77" y="12"/>
                      <a:pt x="78" y="11"/>
                    </a:cubicBezTo>
                    <a:cubicBezTo>
                      <a:pt x="79" y="10"/>
                      <a:pt x="81" y="12"/>
                      <a:pt x="81" y="13"/>
                    </a:cubicBezTo>
                    <a:cubicBezTo>
                      <a:pt x="82" y="12"/>
                      <a:pt x="84" y="14"/>
                      <a:pt x="84" y="15"/>
                    </a:cubicBezTo>
                    <a:cubicBezTo>
                      <a:pt x="85" y="14"/>
                      <a:pt x="88" y="15"/>
                      <a:pt x="88" y="16"/>
                    </a:cubicBezTo>
                    <a:cubicBezTo>
                      <a:pt x="88" y="18"/>
                      <a:pt x="83" y="19"/>
                      <a:pt x="82" y="19"/>
                    </a:cubicBezTo>
                    <a:cubicBezTo>
                      <a:pt x="81" y="19"/>
                      <a:pt x="77" y="18"/>
                      <a:pt x="78" y="20"/>
                    </a:cubicBezTo>
                    <a:cubicBezTo>
                      <a:pt x="78" y="21"/>
                      <a:pt x="81" y="22"/>
                      <a:pt x="81" y="23"/>
                    </a:cubicBezTo>
                    <a:cubicBezTo>
                      <a:pt x="82" y="22"/>
                      <a:pt x="82" y="23"/>
                      <a:pt x="82" y="24"/>
                    </a:cubicBezTo>
                    <a:cubicBezTo>
                      <a:pt x="81" y="25"/>
                      <a:pt x="80" y="24"/>
                      <a:pt x="79" y="25"/>
                    </a:cubicBezTo>
                    <a:cubicBezTo>
                      <a:pt x="77" y="25"/>
                      <a:pt x="76" y="25"/>
                      <a:pt x="73" y="24"/>
                    </a:cubicBezTo>
                    <a:cubicBezTo>
                      <a:pt x="73" y="24"/>
                      <a:pt x="74" y="25"/>
                      <a:pt x="73" y="26"/>
                    </a:cubicBezTo>
                    <a:cubicBezTo>
                      <a:pt x="72" y="26"/>
                      <a:pt x="71" y="25"/>
                      <a:pt x="70" y="25"/>
                    </a:cubicBezTo>
                    <a:cubicBezTo>
                      <a:pt x="68" y="24"/>
                      <a:pt x="65" y="25"/>
                      <a:pt x="63" y="24"/>
                    </a:cubicBezTo>
                    <a:cubicBezTo>
                      <a:pt x="63" y="26"/>
                      <a:pt x="62" y="24"/>
                      <a:pt x="61" y="24"/>
                    </a:cubicBezTo>
                    <a:cubicBezTo>
                      <a:pt x="60" y="24"/>
                      <a:pt x="60" y="24"/>
                      <a:pt x="59" y="25"/>
                    </a:cubicBezTo>
                    <a:cubicBezTo>
                      <a:pt x="59" y="25"/>
                      <a:pt x="58" y="24"/>
                      <a:pt x="57" y="24"/>
                    </a:cubicBezTo>
                    <a:cubicBezTo>
                      <a:pt x="57" y="25"/>
                      <a:pt x="56" y="25"/>
                      <a:pt x="56" y="26"/>
                    </a:cubicBezTo>
                    <a:cubicBezTo>
                      <a:pt x="55" y="27"/>
                      <a:pt x="55" y="28"/>
                      <a:pt x="55" y="29"/>
                    </a:cubicBezTo>
                    <a:cubicBezTo>
                      <a:pt x="55" y="30"/>
                      <a:pt x="55" y="30"/>
                      <a:pt x="55" y="31"/>
                    </a:cubicBezTo>
                    <a:cubicBezTo>
                      <a:pt x="56" y="32"/>
                      <a:pt x="55" y="33"/>
                      <a:pt x="55" y="34"/>
                    </a:cubicBezTo>
                    <a:cubicBezTo>
                      <a:pt x="54" y="35"/>
                      <a:pt x="55" y="36"/>
                      <a:pt x="53" y="36"/>
                    </a:cubicBezTo>
                    <a:cubicBezTo>
                      <a:pt x="50" y="36"/>
                      <a:pt x="52" y="40"/>
                      <a:pt x="52" y="41"/>
                    </a:cubicBezTo>
                    <a:cubicBezTo>
                      <a:pt x="51" y="41"/>
                      <a:pt x="47" y="43"/>
                      <a:pt x="49" y="45"/>
                    </a:cubicBezTo>
                    <a:cubicBezTo>
                      <a:pt x="50" y="46"/>
                      <a:pt x="46" y="49"/>
                      <a:pt x="47" y="51"/>
                    </a:cubicBezTo>
                    <a:cubicBezTo>
                      <a:pt x="45" y="51"/>
                      <a:pt x="45" y="50"/>
                      <a:pt x="44" y="51"/>
                    </a:cubicBezTo>
                    <a:cubicBezTo>
                      <a:pt x="43" y="51"/>
                      <a:pt x="42" y="50"/>
                      <a:pt x="41" y="51"/>
                    </a:cubicBezTo>
                    <a:cubicBezTo>
                      <a:pt x="39" y="51"/>
                      <a:pt x="39" y="52"/>
                      <a:pt x="37" y="52"/>
                    </a:cubicBezTo>
                    <a:cubicBezTo>
                      <a:pt x="36" y="52"/>
                      <a:pt x="34" y="51"/>
                      <a:pt x="33" y="50"/>
                    </a:cubicBezTo>
                    <a:cubicBezTo>
                      <a:pt x="32" y="49"/>
                      <a:pt x="27" y="49"/>
                      <a:pt x="26" y="51"/>
                    </a:cubicBezTo>
                    <a:cubicBezTo>
                      <a:pt x="25" y="52"/>
                      <a:pt x="25" y="52"/>
                      <a:pt x="24" y="53"/>
                    </a:cubicBezTo>
                    <a:cubicBezTo>
                      <a:pt x="25" y="53"/>
                      <a:pt x="22" y="55"/>
                      <a:pt x="22" y="55"/>
                    </a:cubicBezTo>
                    <a:cubicBezTo>
                      <a:pt x="21" y="55"/>
                      <a:pt x="20" y="55"/>
                      <a:pt x="19" y="55"/>
                    </a:cubicBezTo>
                    <a:cubicBezTo>
                      <a:pt x="18" y="55"/>
                      <a:pt x="18" y="54"/>
                      <a:pt x="17" y="54"/>
                    </a:cubicBezTo>
                    <a:cubicBezTo>
                      <a:pt x="15" y="54"/>
                      <a:pt x="14" y="55"/>
                      <a:pt x="12" y="56"/>
                    </a:cubicBezTo>
                    <a:cubicBezTo>
                      <a:pt x="10" y="57"/>
                      <a:pt x="10" y="55"/>
                      <a:pt x="8" y="55"/>
                    </a:cubicBezTo>
                    <a:cubicBezTo>
                      <a:pt x="8" y="55"/>
                      <a:pt x="7" y="53"/>
                      <a:pt x="6" y="53"/>
                    </a:cubicBezTo>
                    <a:cubicBezTo>
                      <a:pt x="6" y="52"/>
                      <a:pt x="5" y="52"/>
                      <a:pt x="5" y="51"/>
                    </a:cubicBezTo>
                    <a:cubicBezTo>
                      <a:pt x="4" y="51"/>
                      <a:pt x="3" y="51"/>
                      <a:pt x="3" y="50"/>
                    </a:cubicBezTo>
                    <a:cubicBezTo>
                      <a:pt x="3" y="50"/>
                      <a:pt x="3" y="48"/>
                      <a:pt x="2" y="48"/>
                    </a:cubicBezTo>
                    <a:cubicBezTo>
                      <a:pt x="0" y="47"/>
                      <a:pt x="2" y="46"/>
                      <a:pt x="2" y="4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2" name="Freeform 962">
                <a:extLst>
                  <a:ext uri="{FF2B5EF4-FFF2-40B4-BE49-F238E27FC236}">
                    <a16:creationId xmlns:a16="http://schemas.microsoft.com/office/drawing/2014/main" id="{774315CB-2F9E-4B46-8BFA-5EEB00C85544}"/>
                  </a:ext>
                </a:extLst>
              </p:cNvPr>
              <p:cNvSpPr>
                <a:spLocks/>
              </p:cNvSpPr>
              <p:nvPr/>
            </p:nvSpPr>
            <p:spPr bwMode="auto">
              <a:xfrm>
                <a:off x="3221" y="2324"/>
                <a:ext cx="275" cy="178"/>
              </a:xfrm>
              <a:custGeom>
                <a:avLst/>
                <a:gdLst>
                  <a:gd name="T0" fmla="*/ 2384 w 88"/>
                  <a:gd name="T1" fmla="*/ 14246 h 57"/>
                  <a:gd name="T2" fmla="*/ 3544 w 88"/>
                  <a:gd name="T3" fmla="*/ 14833 h 57"/>
                  <a:gd name="T4" fmla="*/ 5341 w 88"/>
                  <a:gd name="T5" fmla="*/ 15408 h 57"/>
                  <a:gd name="T6" fmla="*/ 4766 w 88"/>
                  <a:gd name="T7" fmla="*/ 14559 h 57"/>
                  <a:gd name="T8" fmla="*/ 4766 w 88"/>
                  <a:gd name="T9" fmla="*/ 13703 h 57"/>
                  <a:gd name="T10" fmla="*/ 4766 w 88"/>
                  <a:gd name="T11" fmla="*/ 13038 h 57"/>
                  <a:gd name="T12" fmla="*/ 5616 w 88"/>
                  <a:gd name="T13" fmla="*/ 12725 h 57"/>
                  <a:gd name="T14" fmla="*/ 9522 w 88"/>
                  <a:gd name="T15" fmla="*/ 10355 h 57"/>
                  <a:gd name="T16" fmla="*/ 11934 w 88"/>
                  <a:gd name="T17" fmla="*/ 6542 h 57"/>
                  <a:gd name="T18" fmla="*/ 13731 w 88"/>
                  <a:gd name="T19" fmla="*/ 7976 h 57"/>
                  <a:gd name="T20" fmla="*/ 14591 w 88"/>
                  <a:gd name="T21" fmla="*/ 5609 h 57"/>
                  <a:gd name="T22" fmla="*/ 15166 w 88"/>
                  <a:gd name="T23" fmla="*/ 5908 h 57"/>
                  <a:gd name="T24" fmla="*/ 16113 w 88"/>
                  <a:gd name="T25" fmla="*/ 5053 h 57"/>
                  <a:gd name="T26" fmla="*/ 16972 w 88"/>
                  <a:gd name="T27" fmla="*/ 3529 h 57"/>
                  <a:gd name="T28" fmla="*/ 17822 w 88"/>
                  <a:gd name="T29" fmla="*/ 2095 h 57"/>
                  <a:gd name="T30" fmla="*/ 19072 w 88"/>
                  <a:gd name="T31" fmla="*/ 0 h 57"/>
                  <a:gd name="T32" fmla="*/ 20322 w 88"/>
                  <a:gd name="T33" fmla="*/ 272 h 57"/>
                  <a:gd name="T34" fmla="*/ 21728 w 88"/>
                  <a:gd name="T35" fmla="*/ 2095 h 57"/>
                  <a:gd name="T36" fmla="*/ 21181 w 88"/>
                  <a:gd name="T37" fmla="*/ 3229 h 57"/>
                  <a:gd name="T38" fmla="*/ 22706 w 88"/>
                  <a:gd name="T39" fmla="*/ 2651 h 57"/>
                  <a:gd name="T40" fmla="*/ 23253 w 88"/>
                  <a:gd name="T41" fmla="*/ 3229 h 57"/>
                  <a:gd name="T42" fmla="*/ 25088 w 88"/>
                  <a:gd name="T43" fmla="*/ 4475 h 57"/>
                  <a:gd name="T44" fmla="*/ 24416 w 88"/>
                  <a:gd name="T45" fmla="*/ 5609 h 57"/>
                  <a:gd name="T46" fmla="*/ 24141 w 88"/>
                  <a:gd name="T47" fmla="*/ 6855 h 57"/>
                  <a:gd name="T48" fmla="*/ 23566 w 88"/>
                  <a:gd name="T49" fmla="*/ 7432 h 57"/>
                  <a:gd name="T50" fmla="*/ 21728 w 88"/>
                  <a:gd name="T51" fmla="*/ 7704 h 57"/>
                  <a:gd name="T52" fmla="*/ 18800 w 88"/>
                  <a:gd name="T53" fmla="*/ 7129 h 57"/>
                  <a:gd name="T54" fmla="*/ 17550 w 88"/>
                  <a:gd name="T55" fmla="*/ 7432 h 57"/>
                  <a:gd name="T56" fmla="*/ 16691 w 88"/>
                  <a:gd name="T57" fmla="*/ 7704 h 57"/>
                  <a:gd name="T58" fmla="*/ 16416 w 88"/>
                  <a:gd name="T59" fmla="*/ 9225 h 57"/>
                  <a:gd name="T60" fmla="*/ 15841 w 88"/>
                  <a:gd name="T61" fmla="*/ 10658 h 57"/>
                  <a:gd name="T62" fmla="*/ 14591 w 88"/>
                  <a:gd name="T63" fmla="*/ 13400 h 57"/>
                  <a:gd name="T64" fmla="*/ 13153 w 88"/>
                  <a:gd name="T65" fmla="*/ 15136 h 57"/>
                  <a:gd name="T66" fmla="*/ 11044 w 88"/>
                  <a:gd name="T67" fmla="*/ 15408 h 57"/>
                  <a:gd name="T68" fmla="*/ 7725 w 88"/>
                  <a:gd name="T69" fmla="*/ 15136 h 57"/>
                  <a:gd name="T70" fmla="*/ 6591 w 88"/>
                  <a:gd name="T71" fmla="*/ 16354 h 57"/>
                  <a:gd name="T72" fmla="*/ 5069 w 88"/>
                  <a:gd name="T73" fmla="*/ 16082 h 57"/>
                  <a:gd name="T74" fmla="*/ 2384 w 88"/>
                  <a:gd name="T75" fmla="*/ 16354 h 57"/>
                  <a:gd name="T76" fmla="*/ 1525 w 88"/>
                  <a:gd name="T77" fmla="*/ 15136 h 57"/>
                  <a:gd name="T78" fmla="*/ 575 w 88"/>
                  <a:gd name="T79" fmla="*/ 14246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
                  <a:gd name="T121" fmla="*/ 0 h 57"/>
                  <a:gd name="T122" fmla="*/ 88 w 88"/>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 h="57">
                    <a:moveTo>
                      <a:pt x="2" y="45"/>
                    </a:moveTo>
                    <a:cubicBezTo>
                      <a:pt x="2" y="48"/>
                      <a:pt x="8" y="50"/>
                      <a:pt x="8" y="48"/>
                    </a:cubicBezTo>
                    <a:cubicBezTo>
                      <a:pt x="8" y="48"/>
                      <a:pt x="9" y="48"/>
                      <a:pt x="9" y="49"/>
                    </a:cubicBezTo>
                    <a:cubicBezTo>
                      <a:pt x="9" y="49"/>
                      <a:pt x="11" y="50"/>
                      <a:pt x="12" y="50"/>
                    </a:cubicBezTo>
                    <a:cubicBezTo>
                      <a:pt x="13" y="50"/>
                      <a:pt x="13" y="50"/>
                      <a:pt x="14" y="51"/>
                    </a:cubicBezTo>
                    <a:cubicBezTo>
                      <a:pt x="15" y="51"/>
                      <a:pt x="17" y="52"/>
                      <a:pt x="18" y="52"/>
                    </a:cubicBezTo>
                    <a:cubicBezTo>
                      <a:pt x="17" y="51"/>
                      <a:pt x="15" y="52"/>
                      <a:pt x="15" y="50"/>
                    </a:cubicBezTo>
                    <a:cubicBezTo>
                      <a:pt x="14" y="49"/>
                      <a:pt x="15" y="48"/>
                      <a:pt x="16" y="49"/>
                    </a:cubicBezTo>
                    <a:cubicBezTo>
                      <a:pt x="15" y="49"/>
                      <a:pt x="15" y="48"/>
                      <a:pt x="16" y="47"/>
                    </a:cubicBezTo>
                    <a:cubicBezTo>
                      <a:pt x="16" y="46"/>
                      <a:pt x="16" y="46"/>
                      <a:pt x="16" y="46"/>
                    </a:cubicBezTo>
                    <a:cubicBezTo>
                      <a:pt x="16" y="45"/>
                      <a:pt x="17" y="45"/>
                      <a:pt x="18" y="44"/>
                    </a:cubicBezTo>
                    <a:cubicBezTo>
                      <a:pt x="17" y="44"/>
                      <a:pt x="16" y="44"/>
                      <a:pt x="16" y="44"/>
                    </a:cubicBezTo>
                    <a:cubicBezTo>
                      <a:pt x="17" y="44"/>
                      <a:pt x="16" y="43"/>
                      <a:pt x="16" y="42"/>
                    </a:cubicBezTo>
                    <a:cubicBezTo>
                      <a:pt x="17" y="42"/>
                      <a:pt x="18" y="43"/>
                      <a:pt x="19" y="43"/>
                    </a:cubicBezTo>
                    <a:cubicBezTo>
                      <a:pt x="16" y="41"/>
                      <a:pt x="20" y="38"/>
                      <a:pt x="22" y="38"/>
                    </a:cubicBezTo>
                    <a:cubicBezTo>
                      <a:pt x="25" y="37"/>
                      <a:pt x="29" y="37"/>
                      <a:pt x="32" y="35"/>
                    </a:cubicBezTo>
                    <a:cubicBezTo>
                      <a:pt x="34" y="34"/>
                      <a:pt x="34" y="31"/>
                      <a:pt x="36" y="29"/>
                    </a:cubicBezTo>
                    <a:cubicBezTo>
                      <a:pt x="39" y="28"/>
                      <a:pt x="40" y="25"/>
                      <a:pt x="40" y="22"/>
                    </a:cubicBezTo>
                    <a:cubicBezTo>
                      <a:pt x="42" y="22"/>
                      <a:pt x="42" y="23"/>
                      <a:pt x="43" y="24"/>
                    </a:cubicBezTo>
                    <a:cubicBezTo>
                      <a:pt x="43" y="25"/>
                      <a:pt x="46" y="27"/>
                      <a:pt x="46" y="27"/>
                    </a:cubicBezTo>
                    <a:cubicBezTo>
                      <a:pt x="48" y="27"/>
                      <a:pt x="49" y="24"/>
                      <a:pt x="48" y="23"/>
                    </a:cubicBezTo>
                    <a:cubicBezTo>
                      <a:pt x="46" y="21"/>
                      <a:pt x="48" y="21"/>
                      <a:pt x="49" y="19"/>
                    </a:cubicBezTo>
                    <a:cubicBezTo>
                      <a:pt x="50" y="21"/>
                      <a:pt x="49" y="24"/>
                      <a:pt x="52" y="25"/>
                    </a:cubicBezTo>
                    <a:cubicBezTo>
                      <a:pt x="52" y="23"/>
                      <a:pt x="52" y="21"/>
                      <a:pt x="51" y="20"/>
                    </a:cubicBezTo>
                    <a:cubicBezTo>
                      <a:pt x="50" y="19"/>
                      <a:pt x="52" y="20"/>
                      <a:pt x="53" y="19"/>
                    </a:cubicBezTo>
                    <a:cubicBezTo>
                      <a:pt x="53" y="19"/>
                      <a:pt x="55" y="17"/>
                      <a:pt x="54" y="17"/>
                    </a:cubicBezTo>
                    <a:cubicBezTo>
                      <a:pt x="51" y="16"/>
                      <a:pt x="54" y="14"/>
                      <a:pt x="54" y="13"/>
                    </a:cubicBezTo>
                    <a:cubicBezTo>
                      <a:pt x="54" y="15"/>
                      <a:pt x="57" y="13"/>
                      <a:pt x="57" y="12"/>
                    </a:cubicBezTo>
                    <a:cubicBezTo>
                      <a:pt x="58" y="11"/>
                      <a:pt x="58" y="9"/>
                      <a:pt x="59" y="8"/>
                    </a:cubicBezTo>
                    <a:cubicBezTo>
                      <a:pt x="59" y="7"/>
                      <a:pt x="60" y="8"/>
                      <a:pt x="60" y="7"/>
                    </a:cubicBezTo>
                    <a:cubicBezTo>
                      <a:pt x="61" y="7"/>
                      <a:pt x="61" y="6"/>
                      <a:pt x="62" y="5"/>
                    </a:cubicBezTo>
                    <a:cubicBezTo>
                      <a:pt x="63" y="4"/>
                      <a:pt x="63" y="2"/>
                      <a:pt x="64" y="0"/>
                    </a:cubicBezTo>
                    <a:cubicBezTo>
                      <a:pt x="65" y="2"/>
                      <a:pt x="64" y="3"/>
                      <a:pt x="64" y="4"/>
                    </a:cubicBezTo>
                    <a:cubicBezTo>
                      <a:pt x="65" y="4"/>
                      <a:pt x="66" y="0"/>
                      <a:pt x="68" y="1"/>
                    </a:cubicBezTo>
                    <a:cubicBezTo>
                      <a:pt x="68" y="1"/>
                      <a:pt x="71" y="6"/>
                      <a:pt x="71" y="4"/>
                    </a:cubicBezTo>
                    <a:cubicBezTo>
                      <a:pt x="71" y="5"/>
                      <a:pt x="73" y="5"/>
                      <a:pt x="73" y="7"/>
                    </a:cubicBezTo>
                    <a:cubicBezTo>
                      <a:pt x="73" y="8"/>
                      <a:pt x="72" y="7"/>
                      <a:pt x="72" y="8"/>
                    </a:cubicBezTo>
                    <a:cubicBezTo>
                      <a:pt x="73" y="10"/>
                      <a:pt x="72" y="10"/>
                      <a:pt x="71" y="11"/>
                    </a:cubicBezTo>
                    <a:cubicBezTo>
                      <a:pt x="72" y="10"/>
                      <a:pt x="73" y="11"/>
                      <a:pt x="74" y="10"/>
                    </a:cubicBezTo>
                    <a:cubicBezTo>
                      <a:pt x="74" y="10"/>
                      <a:pt x="75" y="9"/>
                      <a:pt x="76" y="9"/>
                    </a:cubicBezTo>
                    <a:cubicBezTo>
                      <a:pt x="78" y="10"/>
                      <a:pt x="76" y="11"/>
                      <a:pt x="75" y="11"/>
                    </a:cubicBezTo>
                    <a:cubicBezTo>
                      <a:pt x="75" y="13"/>
                      <a:pt x="77" y="12"/>
                      <a:pt x="78" y="11"/>
                    </a:cubicBezTo>
                    <a:cubicBezTo>
                      <a:pt x="79" y="10"/>
                      <a:pt x="81" y="12"/>
                      <a:pt x="81" y="13"/>
                    </a:cubicBezTo>
                    <a:cubicBezTo>
                      <a:pt x="82" y="12"/>
                      <a:pt x="84" y="14"/>
                      <a:pt x="84" y="15"/>
                    </a:cubicBezTo>
                    <a:cubicBezTo>
                      <a:pt x="85" y="14"/>
                      <a:pt x="88" y="15"/>
                      <a:pt x="88" y="16"/>
                    </a:cubicBezTo>
                    <a:cubicBezTo>
                      <a:pt x="88" y="18"/>
                      <a:pt x="83" y="19"/>
                      <a:pt x="82" y="19"/>
                    </a:cubicBezTo>
                    <a:cubicBezTo>
                      <a:pt x="81" y="19"/>
                      <a:pt x="77" y="18"/>
                      <a:pt x="78" y="20"/>
                    </a:cubicBezTo>
                    <a:cubicBezTo>
                      <a:pt x="78" y="21"/>
                      <a:pt x="81" y="22"/>
                      <a:pt x="81" y="23"/>
                    </a:cubicBezTo>
                    <a:cubicBezTo>
                      <a:pt x="82" y="22"/>
                      <a:pt x="82" y="23"/>
                      <a:pt x="82" y="24"/>
                    </a:cubicBezTo>
                    <a:cubicBezTo>
                      <a:pt x="81" y="25"/>
                      <a:pt x="80" y="24"/>
                      <a:pt x="79" y="25"/>
                    </a:cubicBezTo>
                    <a:cubicBezTo>
                      <a:pt x="77" y="25"/>
                      <a:pt x="76" y="25"/>
                      <a:pt x="73" y="24"/>
                    </a:cubicBezTo>
                    <a:cubicBezTo>
                      <a:pt x="73" y="24"/>
                      <a:pt x="74" y="25"/>
                      <a:pt x="73" y="26"/>
                    </a:cubicBezTo>
                    <a:cubicBezTo>
                      <a:pt x="72" y="26"/>
                      <a:pt x="71" y="25"/>
                      <a:pt x="70" y="25"/>
                    </a:cubicBezTo>
                    <a:cubicBezTo>
                      <a:pt x="68" y="24"/>
                      <a:pt x="65" y="25"/>
                      <a:pt x="63" y="24"/>
                    </a:cubicBezTo>
                    <a:cubicBezTo>
                      <a:pt x="63" y="26"/>
                      <a:pt x="62" y="24"/>
                      <a:pt x="61" y="24"/>
                    </a:cubicBezTo>
                    <a:cubicBezTo>
                      <a:pt x="60" y="24"/>
                      <a:pt x="60" y="24"/>
                      <a:pt x="59" y="25"/>
                    </a:cubicBezTo>
                    <a:cubicBezTo>
                      <a:pt x="59" y="25"/>
                      <a:pt x="58" y="24"/>
                      <a:pt x="57" y="24"/>
                    </a:cubicBezTo>
                    <a:cubicBezTo>
                      <a:pt x="57" y="25"/>
                      <a:pt x="56" y="25"/>
                      <a:pt x="56" y="26"/>
                    </a:cubicBezTo>
                    <a:cubicBezTo>
                      <a:pt x="55" y="27"/>
                      <a:pt x="55" y="28"/>
                      <a:pt x="55" y="29"/>
                    </a:cubicBezTo>
                    <a:cubicBezTo>
                      <a:pt x="55" y="30"/>
                      <a:pt x="55" y="30"/>
                      <a:pt x="55" y="31"/>
                    </a:cubicBezTo>
                    <a:cubicBezTo>
                      <a:pt x="56" y="32"/>
                      <a:pt x="55" y="33"/>
                      <a:pt x="55" y="34"/>
                    </a:cubicBezTo>
                    <a:cubicBezTo>
                      <a:pt x="54" y="35"/>
                      <a:pt x="55" y="36"/>
                      <a:pt x="53" y="36"/>
                    </a:cubicBezTo>
                    <a:cubicBezTo>
                      <a:pt x="50" y="36"/>
                      <a:pt x="52" y="40"/>
                      <a:pt x="52" y="41"/>
                    </a:cubicBezTo>
                    <a:cubicBezTo>
                      <a:pt x="51" y="41"/>
                      <a:pt x="47" y="43"/>
                      <a:pt x="49" y="45"/>
                    </a:cubicBezTo>
                    <a:cubicBezTo>
                      <a:pt x="50" y="46"/>
                      <a:pt x="46" y="49"/>
                      <a:pt x="47" y="51"/>
                    </a:cubicBezTo>
                    <a:cubicBezTo>
                      <a:pt x="45" y="51"/>
                      <a:pt x="45" y="50"/>
                      <a:pt x="44" y="51"/>
                    </a:cubicBezTo>
                    <a:cubicBezTo>
                      <a:pt x="43" y="51"/>
                      <a:pt x="42" y="50"/>
                      <a:pt x="41" y="51"/>
                    </a:cubicBezTo>
                    <a:cubicBezTo>
                      <a:pt x="39" y="51"/>
                      <a:pt x="39" y="52"/>
                      <a:pt x="37" y="52"/>
                    </a:cubicBezTo>
                    <a:cubicBezTo>
                      <a:pt x="36" y="52"/>
                      <a:pt x="34" y="51"/>
                      <a:pt x="33" y="50"/>
                    </a:cubicBezTo>
                    <a:cubicBezTo>
                      <a:pt x="32" y="49"/>
                      <a:pt x="27" y="49"/>
                      <a:pt x="26" y="51"/>
                    </a:cubicBezTo>
                    <a:cubicBezTo>
                      <a:pt x="25" y="52"/>
                      <a:pt x="25" y="52"/>
                      <a:pt x="24" y="53"/>
                    </a:cubicBezTo>
                    <a:cubicBezTo>
                      <a:pt x="25" y="53"/>
                      <a:pt x="22" y="55"/>
                      <a:pt x="22" y="55"/>
                    </a:cubicBezTo>
                    <a:cubicBezTo>
                      <a:pt x="21" y="55"/>
                      <a:pt x="20" y="55"/>
                      <a:pt x="19" y="55"/>
                    </a:cubicBezTo>
                    <a:cubicBezTo>
                      <a:pt x="18" y="55"/>
                      <a:pt x="18" y="54"/>
                      <a:pt x="17" y="54"/>
                    </a:cubicBezTo>
                    <a:cubicBezTo>
                      <a:pt x="15" y="54"/>
                      <a:pt x="14" y="55"/>
                      <a:pt x="12" y="56"/>
                    </a:cubicBezTo>
                    <a:cubicBezTo>
                      <a:pt x="10" y="57"/>
                      <a:pt x="10" y="55"/>
                      <a:pt x="8" y="55"/>
                    </a:cubicBezTo>
                    <a:cubicBezTo>
                      <a:pt x="8" y="55"/>
                      <a:pt x="7" y="53"/>
                      <a:pt x="6" y="53"/>
                    </a:cubicBezTo>
                    <a:cubicBezTo>
                      <a:pt x="6" y="52"/>
                      <a:pt x="5" y="52"/>
                      <a:pt x="5" y="51"/>
                    </a:cubicBezTo>
                    <a:cubicBezTo>
                      <a:pt x="4" y="51"/>
                      <a:pt x="3" y="51"/>
                      <a:pt x="3" y="50"/>
                    </a:cubicBezTo>
                    <a:cubicBezTo>
                      <a:pt x="3" y="50"/>
                      <a:pt x="3" y="48"/>
                      <a:pt x="2" y="48"/>
                    </a:cubicBezTo>
                    <a:cubicBezTo>
                      <a:pt x="0" y="47"/>
                      <a:pt x="2" y="46"/>
                      <a:pt x="2" y="4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3" name="Freeform 963">
                <a:extLst>
                  <a:ext uri="{FF2B5EF4-FFF2-40B4-BE49-F238E27FC236}">
                    <a16:creationId xmlns:a16="http://schemas.microsoft.com/office/drawing/2014/main" id="{BECC0C60-68BD-4459-9C29-871C84849A14}"/>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4" name="Freeform 964">
                <a:extLst>
                  <a:ext uri="{FF2B5EF4-FFF2-40B4-BE49-F238E27FC236}">
                    <a16:creationId xmlns:a16="http://schemas.microsoft.com/office/drawing/2014/main" id="{A9D1AB19-1CDC-4AD7-9605-0B91F2FC8690}"/>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5" name="Freeform 965">
                <a:extLst>
                  <a:ext uri="{FF2B5EF4-FFF2-40B4-BE49-F238E27FC236}">
                    <a16:creationId xmlns:a16="http://schemas.microsoft.com/office/drawing/2014/main" id="{B14487A9-E704-432D-ACF1-D0E4476A9A11}"/>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6" name="Freeform 966">
                <a:extLst>
                  <a:ext uri="{FF2B5EF4-FFF2-40B4-BE49-F238E27FC236}">
                    <a16:creationId xmlns:a16="http://schemas.microsoft.com/office/drawing/2014/main" id="{63EAA4EF-A32F-4759-8E32-1337B8DC82CA}"/>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7" name="Freeform 967">
                <a:extLst>
                  <a:ext uri="{FF2B5EF4-FFF2-40B4-BE49-F238E27FC236}">
                    <a16:creationId xmlns:a16="http://schemas.microsoft.com/office/drawing/2014/main" id="{C4B688C2-0666-46A7-A5A2-A2DAFEA30515}"/>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8" name="Freeform 968">
                <a:extLst>
                  <a:ext uri="{FF2B5EF4-FFF2-40B4-BE49-F238E27FC236}">
                    <a16:creationId xmlns:a16="http://schemas.microsoft.com/office/drawing/2014/main" id="{727E2FD9-D8BE-4F38-B810-3CCB03F221B9}"/>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9" name="Freeform 969">
                <a:extLst>
                  <a:ext uri="{FF2B5EF4-FFF2-40B4-BE49-F238E27FC236}">
                    <a16:creationId xmlns:a16="http://schemas.microsoft.com/office/drawing/2014/main" id="{C865BE25-5830-46F2-ABB7-20CFD135AEC7}"/>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0" name="Freeform 970">
                <a:extLst>
                  <a:ext uri="{FF2B5EF4-FFF2-40B4-BE49-F238E27FC236}">
                    <a16:creationId xmlns:a16="http://schemas.microsoft.com/office/drawing/2014/main" id="{023F40C1-87E6-49BA-AE89-AFE5F2912CB6}"/>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1" name="Freeform 971">
                <a:extLst>
                  <a:ext uri="{FF2B5EF4-FFF2-40B4-BE49-F238E27FC236}">
                    <a16:creationId xmlns:a16="http://schemas.microsoft.com/office/drawing/2014/main" id="{37377E5F-B4D7-4863-9617-229E2745A715}"/>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2" name="Freeform 972">
                <a:extLst>
                  <a:ext uri="{FF2B5EF4-FFF2-40B4-BE49-F238E27FC236}">
                    <a16:creationId xmlns:a16="http://schemas.microsoft.com/office/drawing/2014/main" id="{A8818A4D-EBCF-4DDC-B1EA-3F0EBB896577}"/>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3" name="Freeform 973">
                <a:extLst>
                  <a:ext uri="{FF2B5EF4-FFF2-40B4-BE49-F238E27FC236}">
                    <a16:creationId xmlns:a16="http://schemas.microsoft.com/office/drawing/2014/main" id="{FA859DAC-2F50-4B5A-8993-9099FD643559}"/>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4" name="Freeform 974">
                <a:extLst>
                  <a:ext uri="{FF2B5EF4-FFF2-40B4-BE49-F238E27FC236}">
                    <a16:creationId xmlns:a16="http://schemas.microsoft.com/office/drawing/2014/main" id="{A9BC18E9-FF35-4BF6-B651-B83B1E2B6607}"/>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5" name="Freeform 975">
                <a:extLst>
                  <a:ext uri="{FF2B5EF4-FFF2-40B4-BE49-F238E27FC236}">
                    <a16:creationId xmlns:a16="http://schemas.microsoft.com/office/drawing/2014/main" id="{9994C6A8-252F-4BFB-A838-3F1ABEFF21F6}"/>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6" name="Freeform 976">
                <a:extLst>
                  <a:ext uri="{FF2B5EF4-FFF2-40B4-BE49-F238E27FC236}">
                    <a16:creationId xmlns:a16="http://schemas.microsoft.com/office/drawing/2014/main" id="{620BF417-CD54-4EF7-962F-0CAA558BDA62}"/>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7" name="Freeform 977">
                <a:extLst>
                  <a:ext uri="{FF2B5EF4-FFF2-40B4-BE49-F238E27FC236}">
                    <a16:creationId xmlns:a16="http://schemas.microsoft.com/office/drawing/2014/main" id="{BDFE39B3-AC7D-4A63-842D-BB7BAE0515D5}"/>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8" name="Freeform 978">
                <a:extLst>
                  <a:ext uri="{FF2B5EF4-FFF2-40B4-BE49-F238E27FC236}">
                    <a16:creationId xmlns:a16="http://schemas.microsoft.com/office/drawing/2014/main" id="{1C6773C2-6AF8-459C-816F-CAA30EF0EF84}"/>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9" name="Freeform 979">
                <a:extLst>
                  <a:ext uri="{FF2B5EF4-FFF2-40B4-BE49-F238E27FC236}">
                    <a16:creationId xmlns:a16="http://schemas.microsoft.com/office/drawing/2014/main" id="{0F47B428-8442-4CA8-86D1-61F2163171A2}"/>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0" name="Freeform 980">
                <a:extLst>
                  <a:ext uri="{FF2B5EF4-FFF2-40B4-BE49-F238E27FC236}">
                    <a16:creationId xmlns:a16="http://schemas.microsoft.com/office/drawing/2014/main" id="{2C78986B-A141-4399-803B-DB9ECB316E03}"/>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1" name="Freeform 981">
                <a:extLst>
                  <a:ext uri="{FF2B5EF4-FFF2-40B4-BE49-F238E27FC236}">
                    <a16:creationId xmlns:a16="http://schemas.microsoft.com/office/drawing/2014/main" id="{AFB89C98-4B1B-4CBA-B0AF-CF684A103AEC}"/>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2" name="Freeform 982">
                <a:extLst>
                  <a:ext uri="{FF2B5EF4-FFF2-40B4-BE49-F238E27FC236}">
                    <a16:creationId xmlns:a16="http://schemas.microsoft.com/office/drawing/2014/main" id="{F3BAB007-A4A3-468D-B557-B0FE3A4EE186}"/>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3" name="Freeform 983">
                <a:extLst>
                  <a:ext uri="{FF2B5EF4-FFF2-40B4-BE49-F238E27FC236}">
                    <a16:creationId xmlns:a16="http://schemas.microsoft.com/office/drawing/2014/main" id="{41E273FF-E753-439C-B215-97B7346DE823}"/>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4" name="Freeform 984">
                <a:extLst>
                  <a:ext uri="{FF2B5EF4-FFF2-40B4-BE49-F238E27FC236}">
                    <a16:creationId xmlns:a16="http://schemas.microsoft.com/office/drawing/2014/main" id="{B26DEA16-57C8-41AB-932E-2A5F2291990A}"/>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5" name="Freeform 985">
                <a:extLst>
                  <a:ext uri="{FF2B5EF4-FFF2-40B4-BE49-F238E27FC236}">
                    <a16:creationId xmlns:a16="http://schemas.microsoft.com/office/drawing/2014/main" id="{5F70D4A9-B404-4E35-ABB2-CCDDCDA82644}"/>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6" name="Freeform 986">
                <a:extLst>
                  <a:ext uri="{FF2B5EF4-FFF2-40B4-BE49-F238E27FC236}">
                    <a16:creationId xmlns:a16="http://schemas.microsoft.com/office/drawing/2014/main" id="{7746E8B1-47C3-4567-A53F-94966C6DD838}"/>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7" name="Freeform 987">
                <a:extLst>
                  <a:ext uri="{FF2B5EF4-FFF2-40B4-BE49-F238E27FC236}">
                    <a16:creationId xmlns:a16="http://schemas.microsoft.com/office/drawing/2014/main" id="{5684C9BF-FC27-4751-AE06-D733299DDD7A}"/>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8" name="Freeform 988">
                <a:extLst>
                  <a:ext uri="{FF2B5EF4-FFF2-40B4-BE49-F238E27FC236}">
                    <a16:creationId xmlns:a16="http://schemas.microsoft.com/office/drawing/2014/main" id="{61C7F09D-C487-4D7F-8E18-7E58EE701ACA}"/>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9" name="Freeform 989">
                <a:extLst>
                  <a:ext uri="{FF2B5EF4-FFF2-40B4-BE49-F238E27FC236}">
                    <a16:creationId xmlns:a16="http://schemas.microsoft.com/office/drawing/2014/main" id="{EAD3A6EE-E1B9-477A-A867-D3A42D61F077}"/>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0" name="Freeform 990">
                <a:extLst>
                  <a:ext uri="{FF2B5EF4-FFF2-40B4-BE49-F238E27FC236}">
                    <a16:creationId xmlns:a16="http://schemas.microsoft.com/office/drawing/2014/main" id="{BEC30B42-20C2-43F8-9031-9DDE3AF0B7D3}"/>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1" name="Freeform 991">
                <a:extLst>
                  <a:ext uri="{FF2B5EF4-FFF2-40B4-BE49-F238E27FC236}">
                    <a16:creationId xmlns:a16="http://schemas.microsoft.com/office/drawing/2014/main" id="{27FA210A-F7D7-461A-921E-59029E086B52}"/>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2" name="Freeform 992">
                <a:extLst>
                  <a:ext uri="{FF2B5EF4-FFF2-40B4-BE49-F238E27FC236}">
                    <a16:creationId xmlns:a16="http://schemas.microsoft.com/office/drawing/2014/main" id="{CD72698E-6C97-4635-BCB3-505260CBBE71}"/>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3" name="Freeform 993">
                <a:extLst>
                  <a:ext uri="{FF2B5EF4-FFF2-40B4-BE49-F238E27FC236}">
                    <a16:creationId xmlns:a16="http://schemas.microsoft.com/office/drawing/2014/main" id="{76E97303-30F5-4AF6-B190-8BC04CC1C051}"/>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4" name="Freeform 994">
                <a:extLst>
                  <a:ext uri="{FF2B5EF4-FFF2-40B4-BE49-F238E27FC236}">
                    <a16:creationId xmlns:a16="http://schemas.microsoft.com/office/drawing/2014/main" id="{F584B169-4D5E-4817-B8F7-C2353C15CBA2}"/>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5" name="Freeform 995">
                <a:extLst>
                  <a:ext uri="{FF2B5EF4-FFF2-40B4-BE49-F238E27FC236}">
                    <a16:creationId xmlns:a16="http://schemas.microsoft.com/office/drawing/2014/main" id="{CCE581BD-3084-4FD9-AF90-C5C1E3738362}"/>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6" name="Freeform 996">
                <a:extLst>
                  <a:ext uri="{FF2B5EF4-FFF2-40B4-BE49-F238E27FC236}">
                    <a16:creationId xmlns:a16="http://schemas.microsoft.com/office/drawing/2014/main" id="{81B22198-92D8-4AE6-B1D9-A26A4071F638}"/>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7" name="Freeform 997">
                <a:extLst>
                  <a:ext uri="{FF2B5EF4-FFF2-40B4-BE49-F238E27FC236}">
                    <a16:creationId xmlns:a16="http://schemas.microsoft.com/office/drawing/2014/main" id="{3915ED33-475A-4E55-B292-20208B4FAE97}"/>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8" name="Freeform 998">
                <a:extLst>
                  <a:ext uri="{FF2B5EF4-FFF2-40B4-BE49-F238E27FC236}">
                    <a16:creationId xmlns:a16="http://schemas.microsoft.com/office/drawing/2014/main" id="{13F040BF-3024-42F7-A306-7E6FBC0E508D}"/>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9" name="Freeform 999">
                <a:extLst>
                  <a:ext uri="{FF2B5EF4-FFF2-40B4-BE49-F238E27FC236}">
                    <a16:creationId xmlns:a16="http://schemas.microsoft.com/office/drawing/2014/main" id="{0435A0B9-28FB-493F-B1EA-BF21CFFA0F35}"/>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0" name="Freeform 1000">
                <a:extLst>
                  <a:ext uri="{FF2B5EF4-FFF2-40B4-BE49-F238E27FC236}">
                    <a16:creationId xmlns:a16="http://schemas.microsoft.com/office/drawing/2014/main" id="{7F9DB46D-C344-487F-A5BF-737BA363287F}"/>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1" name="Freeform 1001">
                <a:extLst>
                  <a:ext uri="{FF2B5EF4-FFF2-40B4-BE49-F238E27FC236}">
                    <a16:creationId xmlns:a16="http://schemas.microsoft.com/office/drawing/2014/main" id="{3A539BE6-3396-4039-B46D-EA7A6B34B6ED}"/>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2" name="Freeform 1002">
                <a:extLst>
                  <a:ext uri="{FF2B5EF4-FFF2-40B4-BE49-F238E27FC236}">
                    <a16:creationId xmlns:a16="http://schemas.microsoft.com/office/drawing/2014/main" id="{FC0C1A2A-A350-45A6-83FB-A9C50E046C74}"/>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3" name="Freeform 1003">
                <a:extLst>
                  <a:ext uri="{FF2B5EF4-FFF2-40B4-BE49-F238E27FC236}">
                    <a16:creationId xmlns:a16="http://schemas.microsoft.com/office/drawing/2014/main" id="{85046E00-B111-4B33-80A9-F5DC3829103C}"/>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4" name="Freeform 1004">
                <a:extLst>
                  <a:ext uri="{FF2B5EF4-FFF2-40B4-BE49-F238E27FC236}">
                    <a16:creationId xmlns:a16="http://schemas.microsoft.com/office/drawing/2014/main" id="{BF32C00C-FD64-45C7-81B3-69192E36B324}"/>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5" name="Freeform 1005">
                <a:extLst>
                  <a:ext uri="{FF2B5EF4-FFF2-40B4-BE49-F238E27FC236}">
                    <a16:creationId xmlns:a16="http://schemas.microsoft.com/office/drawing/2014/main" id="{65D57C06-8D73-44D5-BA37-DDF18F8ECB7B}"/>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6" name="Freeform 1006">
                <a:extLst>
                  <a:ext uri="{FF2B5EF4-FFF2-40B4-BE49-F238E27FC236}">
                    <a16:creationId xmlns:a16="http://schemas.microsoft.com/office/drawing/2014/main" id="{2484365A-E6F0-4CCB-AEB8-BA1AF855422B}"/>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7" name="Freeform 1007">
                <a:extLst>
                  <a:ext uri="{FF2B5EF4-FFF2-40B4-BE49-F238E27FC236}">
                    <a16:creationId xmlns:a16="http://schemas.microsoft.com/office/drawing/2014/main" id="{FD1D294A-7669-4138-A47C-2B850A1FAED3}"/>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8" name="Freeform 1008">
                <a:extLst>
                  <a:ext uri="{FF2B5EF4-FFF2-40B4-BE49-F238E27FC236}">
                    <a16:creationId xmlns:a16="http://schemas.microsoft.com/office/drawing/2014/main" id="{C8E5C787-5E40-4783-AE7C-385DA60CD4B6}"/>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9" name="Freeform 1009">
                <a:extLst>
                  <a:ext uri="{FF2B5EF4-FFF2-40B4-BE49-F238E27FC236}">
                    <a16:creationId xmlns:a16="http://schemas.microsoft.com/office/drawing/2014/main" id="{3AC79BA2-BD71-40BB-BF18-E0DCF3A2CADB}"/>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0" name="Freeform 1010">
                <a:extLst>
                  <a:ext uri="{FF2B5EF4-FFF2-40B4-BE49-F238E27FC236}">
                    <a16:creationId xmlns:a16="http://schemas.microsoft.com/office/drawing/2014/main" id="{CD96FDC9-CA49-4190-8E77-1CAE982F15BD}"/>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1" name="Freeform 1011">
                <a:extLst>
                  <a:ext uri="{FF2B5EF4-FFF2-40B4-BE49-F238E27FC236}">
                    <a16:creationId xmlns:a16="http://schemas.microsoft.com/office/drawing/2014/main" id="{16D8749D-9921-4C16-8975-9084E26B1EB3}"/>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grpSp>
        <p:grpSp>
          <p:nvGrpSpPr>
            <p:cNvPr id="17" name="Group 1213">
              <a:extLst>
                <a:ext uri="{FF2B5EF4-FFF2-40B4-BE49-F238E27FC236}">
                  <a16:creationId xmlns:a16="http://schemas.microsoft.com/office/drawing/2014/main" id="{42CBB4B2-7605-4780-A7E7-8FAF8DED1591}"/>
                </a:ext>
              </a:extLst>
            </p:cNvPr>
            <p:cNvGrpSpPr>
              <a:grpSpLocks/>
            </p:cNvGrpSpPr>
            <p:nvPr/>
          </p:nvGrpSpPr>
          <p:grpSpPr bwMode="auto">
            <a:xfrm>
              <a:off x="10546368" y="6008024"/>
              <a:ext cx="3247460" cy="1871073"/>
              <a:chOff x="3428" y="1989"/>
              <a:chExt cx="2045" cy="1179"/>
            </a:xfrm>
            <a:solidFill>
              <a:srgbClr val="E6E6E6"/>
            </a:solidFill>
          </p:grpSpPr>
          <p:sp>
            <p:nvSpPr>
              <p:cNvPr id="242" name="Freeform 1013">
                <a:extLst>
                  <a:ext uri="{FF2B5EF4-FFF2-40B4-BE49-F238E27FC236}">
                    <a16:creationId xmlns:a16="http://schemas.microsoft.com/office/drawing/2014/main" id="{2021CFB2-6723-45A9-B84B-57960AB74EDB}"/>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43" name="Rectangle 1014">
                <a:extLst>
                  <a:ext uri="{FF2B5EF4-FFF2-40B4-BE49-F238E27FC236}">
                    <a16:creationId xmlns:a16="http://schemas.microsoft.com/office/drawing/2014/main" id="{FCD1ABA4-D9EE-4192-A73F-985081390AC9}"/>
                  </a:ext>
                </a:extLst>
              </p:cNvPr>
              <p:cNvSpPr>
                <a:spLocks noChangeArrowheads="1"/>
              </p:cNvSpPr>
              <p:nvPr/>
            </p:nvSpPr>
            <p:spPr bwMode="auto">
              <a:xfrm>
                <a:off x="5385" y="26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rgbClr val="999999"/>
                    </a:solidFill>
                    <a:latin typeface="Arial" panose="020B0604020202020204" pitchFamily="34" charset="0"/>
                  </a:defRPr>
                </a:lvl1pPr>
                <a:lvl2pPr marL="742950" indent="-285750">
                  <a:defRPr sz="2200" b="1">
                    <a:solidFill>
                      <a:srgbClr val="999999"/>
                    </a:solidFill>
                    <a:latin typeface="Arial" panose="020B0604020202020204" pitchFamily="34" charset="0"/>
                  </a:defRPr>
                </a:lvl2pPr>
                <a:lvl3pPr marL="1143000" indent="-228600">
                  <a:defRPr sz="2200" b="1">
                    <a:solidFill>
                      <a:srgbClr val="999999"/>
                    </a:solidFill>
                    <a:latin typeface="Arial" panose="020B0604020202020204" pitchFamily="34" charset="0"/>
                  </a:defRPr>
                </a:lvl3pPr>
                <a:lvl4pPr marL="1600200" indent="-228600">
                  <a:defRPr sz="2200" b="1">
                    <a:solidFill>
                      <a:srgbClr val="999999"/>
                    </a:solidFill>
                    <a:latin typeface="Arial" panose="020B0604020202020204" pitchFamily="34" charset="0"/>
                  </a:defRPr>
                </a:lvl4pPr>
                <a:lvl5pPr marL="2057400" indent="-228600">
                  <a:defRPr sz="2200" b="1">
                    <a:solidFill>
                      <a:srgbClr val="999999"/>
                    </a:solidFill>
                    <a:latin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44" name="Freeform 1015">
                <a:extLst>
                  <a:ext uri="{FF2B5EF4-FFF2-40B4-BE49-F238E27FC236}">
                    <a16:creationId xmlns:a16="http://schemas.microsoft.com/office/drawing/2014/main" id="{A1545B5D-3E6A-410F-B4B7-7EFA1512B196}"/>
                  </a:ext>
                </a:extLst>
              </p:cNvPr>
              <p:cNvSpPr>
                <a:spLocks/>
              </p:cNvSpPr>
              <p:nvPr/>
            </p:nvSpPr>
            <p:spPr bwMode="auto">
              <a:xfrm>
                <a:off x="5385" y="260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45" name="Freeform 1016">
                <a:extLst>
                  <a:ext uri="{FF2B5EF4-FFF2-40B4-BE49-F238E27FC236}">
                    <a16:creationId xmlns:a16="http://schemas.microsoft.com/office/drawing/2014/main" id="{F6D8D194-93B7-4D5F-B63F-FCEDA79D70E3}"/>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46" name="Freeform 1017">
                <a:extLst>
                  <a:ext uri="{FF2B5EF4-FFF2-40B4-BE49-F238E27FC236}">
                    <a16:creationId xmlns:a16="http://schemas.microsoft.com/office/drawing/2014/main" id="{6CBBDACB-5964-47D1-9F82-AB4CA2ABD2C0}"/>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47" name="Freeform 1018">
                <a:extLst>
                  <a:ext uri="{FF2B5EF4-FFF2-40B4-BE49-F238E27FC236}">
                    <a16:creationId xmlns:a16="http://schemas.microsoft.com/office/drawing/2014/main" id="{925DAC77-AF6F-4109-8CCB-904A16D3BF8C}"/>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48" name="Freeform 1019">
                <a:extLst>
                  <a:ext uri="{FF2B5EF4-FFF2-40B4-BE49-F238E27FC236}">
                    <a16:creationId xmlns:a16="http://schemas.microsoft.com/office/drawing/2014/main" id="{7F2B2099-3214-47CE-9AA9-35F2CB9609E1}"/>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49" name="Freeform 1020">
                <a:extLst>
                  <a:ext uri="{FF2B5EF4-FFF2-40B4-BE49-F238E27FC236}">
                    <a16:creationId xmlns:a16="http://schemas.microsoft.com/office/drawing/2014/main" id="{AF069AFF-EC80-4270-92AB-858BA20844BB}"/>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0" name="Freeform 1021">
                <a:extLst>
                  <a:ext uri="{FF2B5EF4-FFF2-40B4-BE49-F238E27FC236}">
                    <a16:creationId xmlns:a16="http://schemas.microsoft.com/office/drawing/2014/main" id="{FD4FFE1C-C8F6-4407-8A72-CCB894EAD750}"/>
                  </a:ext>
                </a:extLst>
              </p:cNvPr>
              <p:cNvSpPr>
                <a:spLocks/>
              </p:cNvSpPr>
              <p:nvPr/>
            </p:nvSpPr>
            <p:spPr bwMode="auto">
              <a:xfrm>
                <a:off x="4822" y="2264"/>
                <a:ext cx="22" cy="16"/>
              </a:xfrm>
              <a:custGeom>
                <a:avLst/>
                <a:gdLst>
                  <a:gd name="T0" fmla="*/ 4 w 22"/>
                  <a:gd name="T1" fmla="*/ 0 h 16"/>
                  <a:gd name="T2" fmla="*/ 4 w 22"/>
                  <a:gd name="T3" fmla="*/ 0 h 16"/>
                  <a:gd name="T4" fmla="*/ 4 w 22"/>
                  <a:gd name="T5" fmla="*/ 0 h 16"/>
                  <a:gd name="T6" fmla="*/ 13 w 22"/>
                  <a:gd name="T7" fmla="*/ 0 h 16"/>
                  <a:gd name="T8" fmla="*/ 13 w 22"/>
                  <a:gd name="T9" fmla="*/ 0 h 16"/>
                  <a:gd name="T10" fmla="*/ 16 w 22"/>
                  <a:gd name="T11" fmla="*/ 0 h 16"/>
                  <a:gd name="T12" fmla="*/ 16 w 22"/>
                  <a:gd name="T13" fmla="*/ 0 h 16"/>
                  <a:gd name="T14" fmla="*/ 22 w 22"/>
                  <a:gd name="T15" fmla="*/ 10 h 16"/>
                  <a:gd name="T16" fmla="*/ 22 w 22"/>
                  <a:gd name="T17" fmla="*/ 16 h 16"/>
                  <a:gd name="T18" fmla="*/ 22 w 22"/>
                  <a:gd name="T19" fmla="*/ 16 h 16"/>
                  <a:gd name="T20" fmla="*/ 19 w 22"/>
                  <a:gd name="T21" fmla="*/ 16 h 16"/>
                  <a:gd name="T22" fmla="*/ 19 w 22"/>
                  <a:gd name="T23" fmla="*/ 10 h 16"/>
                  <a:gd name="T24" fmla="*/ 13 w 22"/>
                  <a:gd name="T25" fmla="*/ 3 h 16"/>
                  <a:gd name="T26" fmla="*/ 4 w 22"/>
                  <a:gd name="T27" fmla="*/ 3 h 16"/>
                  <a:gd name="T28" fmla="*/ 4 w 22"/>
                  <a:gd name="T29" fmla="*/ 0 h 16"/>
                  <a:gd name="T30" fmla="*/ 0 w 22"/>
                  <a:gd name="T31" fmla="*/ 0 h 16"/>
                  <a:gd name="T32" fmla="*/ 4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4" y="0"/>
                    </a:moveTo>
                    <a:lnTo>
                      <a:pt x="4" y="0"/>
                    </a:lnTo>
                    <a:lnTo>
                      <a:pt x="13" y="0"/>
                    </a:lnTo>
                    <a:lnTo>
                      <a:pt x="16" y="0"/>
                    </a:lnTo>
                    <a:lnTo>
                      <a:pt x="22" y="10"/>
                    </a:lnTo>
                    <a:lnTo>
                      <a:pt x="22" y="16"/>
                    </a:lnTo>
                    <a:lnTo>
                      <a:pt x="19" y="16"/>
                    </a:lnTo>
                    <a:lnTo>
                      <a:pt x="19" y="10"/>
                    </a:lnTo>
                    <a:lnTo>
                      <a:pt x="13" y="3"/>
                    </a:lnTo>
                    <a:lnTo>
                      <a:pt x="4" y="3"/>
                    </a:lnTo>
                    <a:lnTo>
                      <a:pt x="4" y="0"/>
                    </a:lnTo>
                    <a:lnTo>
                      <a:pt x="0" y="0"/>
                    </a:lnTo>
                    <a:lnTo>
                      <a:pt x="4"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1" name="Freeform 1022">
                <a:extLst>
                  <a:ext uri="{FF2B5EF4-FFF2-40B4-BE49-F238E27FC236}">
                    <a16:creationId xmlns:a16="http://schemas.microsoft.com/office/drawing/2014/main" id="{898B2603-3164-48F4-BCE4-2F7C33C734C3}"/>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2" name="Freeform 1023">
                <a:extLst>
                  <a:ext uri="{FF2B5EF4-FFF2-40B4-BE49-F238E27FC236}">
                    <a16:creationId xmlns:a16="http://schemas.microsoft.com/office/drawing/2014/main" id="{8A1ECC4D-50C3-4CC7-9AE3-C8E5F0EB7595}"/>
                  </a:ext>
                </a:extLst>
              </p:cNvPr>
              <p:cNvSpPr>
                <a:spLocks/>
              </p:cNvSpPr>
              <p:nvPr/>
            </p:nvSpPr>
            <p:spPr bwMode="auto">
              <a:xfrm>
                <a:off x="4819" y="2202"/>
                <a:ext cx="10" cy="9"/>
              </a:xfrm>
              <a:custGeom>
                <a:avLst/>
                <a:gdLst>
                  <a:gd name="T0" fmla="*/ 3 w 10"/>
                  <a:gd name="T1" fmla="*/ 3 h 9"/>
                  <a:gd name="T2" fmla="*/ 7 w 10"/>
                  <a:gd name="T3" fmla="*/ 3 h 9"/>
                  <a:gd name="T4" fmla="*/ 10 w 10"/>
                  <a:gd name="T5" fmla="*/ 0 h 9"/>
                  <a:gd name="T6" fmla="*/ 10 w 10"/>
                  <a:gd name="T7" fmla="*/ 3 h 9"/>
                  <a:gd name="T8" fmla="*/ 7 w 10"/>
                  <a:gd name="T9" fmla="*/ 6 h 9"/>
                  <a:gd name="T10" fmla="*/ 7 w 10"/>
                  <a:gd name="T11" fmla="*/ 6 h 9"/>
                  <a:gd name="T12" fmla="*/ 3 w 10"/>
                  <a:gd name="T13" fmla="*/ 9 h 9"/>
                  <a:gd name="T14" fmla="*/ 0 w 10"/>
                  <a:gd name="T15" fmla="*/ 9 h 9"/>
                  <a:gd name="T16" fmla="*/ 0 w 10"/>
                  <a:gd name="T17" fmla="*/ 9 h 9"/>
                  <a:gd name="T18" fmla="*/ 0 w 10"/>
                  <a:gd name="T19" fmla="*/ 6 h 9"/>
                  <a:gd name="T20" fmla="*/ 0 w 10"/>
                  <a:gd name="T21" fmla="*/ 3 h 9"/>
                  <a:gd name="T22" fmla="*/ 3 w 10"/>
                  <a:gd name="T23" fmla="*/ 3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9"/>
                  <a:gd name="T41" fmla="*/ 10 w 1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9">
                    <a:moveTo>
                      <a:pt x="3" y="3"/>
                    </a:moveTo>
                    <a:lnTo>
                      <a:pt x="7" y="3"/>
                    </a:lnTo>
                    <a:lnTo>
                      <a:pt x="10" y="0"/>
                    </a:lnTo>
                    <a:lnTo>
                      <a:pt x="10" y="3"/>
                    </a:lnTo>
                    <a:lnTo>
                      <a:pt x="7" y="6"/>
                    </a:lnTo>
                    <a:lnTo>
                      <a:pt x="3" y="9"/>
                    </a:lnTo>
                    <a:lnTo>
                      <a:pt x="0" y="9"/>
                    </a:lnTo>
                    <a:lnTo>
                      <a:pt x="0" y="6"/>
                    </a:lnTo>
                    <a:lnTo>
                      <a:pt x="0" y="3"/>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3" name="Freeform 1024">
                <a:extLst>
                  <a:ext uri="{FF2B5EF4-FFF2-40B4-BE49-F238E27FC236}">
                    <a16:creationId xmlns:a16="http://schemas.microsoft.com/office/drawing/2014/main" id="{9F7E162C-0313-4C24-B4E0-1304F5547745}"/>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4" name="Freeform 1025">
                <a:extLst>
                  <a:ext uri="{FF2B5EF4-FFF2-40B4-BE49-F238E27FC236}">
                    <a16:creationId xmlns:a16="http://schemas.microsoft.com/office/drawing/2014/main" id="{47FF7321-71D1-4165-B617-442019B9FE72}"/>
                  </a:ext>
                </a:extLst>
              </p:cNvPr>
              <p:cNvSpPr>
                <a:spLocks/>
              </p:cNvSpPr>
              <p:nvPr/>
            </p:nvSpPr>
            <p:spPr bwMode="auto">
              <a:xfrm>
                <a:off x="4935" y="2277"/>
                <a:ext cx="9" cy="9"/>
              </a:xfrm>
              <a:custGeom>
                <a:avLst/>
                <a:gdLst>
                  <a:gd name="T0" fmla="*/ 0 w 9"/>
                  <a:gd name="T1" fmla="*/ 0 h 9"/>
                  <a:gd name="T2" fmla="*/ 3 w 9"/>
                  <a:gd name="T3" fmla="*/ 0 h 9"/>
                  <a:gd name="T4" fmla="*/ 3 w 9"/>
                  <a:gd name="T5" fmla="*/ 0 h 9"/>
                  <a:gd name="T6" fmla="*/ 6 w 9"/>
                  <a:gd name="T7" fmla="*/ 3 h 9"/>
                  <a:gd name="T8" fmla="*/ 9 w 9"/>
                  <a:gd name="T9" fmla="*/ 6 h 9"/>
                  <a:gd name="T10" fmla="*/ 9 w 9"/>
                  <a:gd name="T11" fmla="*/ 9 h 9"/>
                  <a:gd name="T12" fmla="*/ 9 w 9"/>
                  <a:gd name="T13" fmla="*/ 9 h 9"/>
                  <a:gd name="T14" fmla="*/ 6 w 9"/>
                  <a:gd name="T15" fmla="*/ 9 h 9"/>
                  <a:gd name="T16" fmla="*/ 3 w 9"/>
                  <a:gd name="T17" fmla="*/ 6 h 9"/>
                  <a:gd name="T18" fmla="*/ 0 w 9"/>
                  <a:gd name="T19" fmla="*/ 3 h 9"/>
                  <a:gd name="T20" fmla="*/ 0 w 9"/>
                  <a:gd name="T21" fmla="*/ 0 h 9"/>
                  <a:gd name="T22" fmla="*/ 0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0"/>
                    </a:moveTo>
                    <a:lnTo>
                      <a:pt x="3" y="0"/>
                    </a:lnTo>
                    <a:lnTo>
                      <a:pt x="6" y="3"/>
                    </a:lnTo>
                    <a:lnTo>
                      <a:pt x="9" y="6"/>
                    </a:lnTo>
                    <a:lnTo>
                      <a:pt x="9" y="9"/>
                    </a:lnTo>
                    <a:lnTo>
                      <a:pt x="6" y="9"/>
                    </a:lnTo>
                    <a:lnTo>
                      <a:pt x="3"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5" name="Freeform 1026">
                <a:extLst>
                  <a:ext uri="{FF2B5EF4-FFF2-40B4-BE49-F238E27FC236}">
                    <a16:creationId xmlns:a16="http://schemas.microsoft.com/office/drawing/2014/main" id="{9006969B-318B-44D0-9207-3718390D70BA}"/>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6" name="Freeform 1027">
                <a:extLst>
                  <a:ext uri="{FF2B5EF4-FFF2-40B4-BE49-F238E27FC236}">
                    <a16:creationId xmlns:a16="http://schemas.microsoft.com/office/drawing/2014/main" id="{57222E17-E8EA-4933-AEF9-80CD2C2F098F}"/>
                  </a:ext>
                </a:extLst>
              </p:cNvPr>
              <p:cNvSpPr>
                <a:spLocks/>
              </p:cNvSpPr>
              <p:nvPr/>
            </p:nvSpPr>
            <p:spPr bwMode="auto">
              <a:xfrm>
                <a:off x="4897" y="2546"/>
                <a:ext cx="4" cy="3"/>
              </a:xfrm>
              <a:custGeom>
                <a:avLst/>
                <a:gdLst>
                  <a:gd name="T0" fmla="*/ 0 w 4"/>
                  <a:gd name="T1" fmla="*/ 0 h 3"/>
                  <a:gd name="T2" fmla="*/ 0 w 4"/>
                  <a:gd name="T3" fmla="*/ 0 h 3"/>
                  <a:gd name="T4" fmla="*/ 0 w 4"/>
                  <a:gd name="T5" fmla="*/ 0 h 3"/>
                  <a:gd name="T6" fmla="*/ 4 w 4"/>
                  <a:gd name="T7" fmla="*/ 3 h 3"/>
                  <a:gd name="T8" fmla="*/ 4 w 4"/>
                  <a:gd name="T9" fmla="*/ 3 h 3"/>
                  <a:gd name="T10" fmla="*/ 0 w 4"/>
                  <a:gd name="T11" fmla="*/ 3 h 3"/>
                  <a:gd name="T12" fmla="*/ 0 w 4"/>
                  <a:gd name="T13" fmla="*/ 3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4" y="3"/>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7" name="Freeform 1028">
                <a:extLst>
                  <a:ext uri="{FF2B5EF4-FFF2-40B4-BE49-F238E27FC236}">
                    <a16:creationId xmlns:a16="http://schemas.microsoft.com/office/drawing/2014/main" id="{7BFD540A-B223-402B-ACFA-850B10943A65}"/>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8" name="Freeform 1029">
                <a:extLst>
                  <a:ext uri="{FF2B5EF4-FFF2-40B4-BE49-F238E27FC236}">
                    <a16:creationId xmlns:a16="http://schemas.microsoft.com/office/drawing/2014/main" id="{F63FBDC0-C8DE-4DD8-8D28-29494580CA82}"/>
                  </a:ext>
                </a:extLst>
              </p:cNvPr>
              <p:cNvSpPr>
                <a:spLocks/>
              </p:cNvSpPr>
              <p:nvPr/>
            </p:nvSpPr>
            <p:spPr bwMode="auto">
              <a:xfrm>
                <a:off x="4991" y="2471"/>
                <a:ext cx="7" cy="18"/>
              </a:xfrm>
              <a:custGeom>
                <a:avLst/>
                <a:gdLst>
                  <a:gd name="T0" fmla="*/ 0 w 7"/>
                  <a:gd name="T1" fmla="*/ 0 h 18"/>
                  <a:gd name="T2" fmla="*/ 0 w 7"/>
                  <a:gd name="T3" fmla="*/ 3 h 18"/>
                  <a:gd name="T4" fmla="*/ 3 w 7"/>
                  <a:gd name="T5" fmla="*/ 6 h 18"/>
                  <a:gd name="T6" fmla="*/ 3 w 7"/>
                  <a:gd name="T7" fmla="*/ 12 h 18"/>
                  <a:gd name="T8" fmla="*/ 7 w 7"/>
                  <a:gd name="T9" fmla="*/ 15 h 18"/>
                  <a:gd name="T10" fmla="*/ 7 w 7"/>
                  <a:gd name="T11" fmla="*/ 18 h 18"/>
                  <a:gd name="T12" fmla="*/ 3 w 7"/>
                  <a:gd name="T13" fmla="*/ 18 h 18"/>
                  <a:gd name="T14" fmla="*/ 0 w 7"/>
                  <a:gd name="T15" fmla="*/ 15 h 18"/>
                  <a:gd name="T16" fmla="*/ 0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0" y="0"/>
                    </a:moveTo>
                    <a:lnTo>
                      <a:pt x="0" y="3"/>
                    </a:lnTo>
                    <a:lnTo>
                      <a:pt x="3" y="6"/>
                    </a:lnTo>
                    <a:lnTo>
                      <a:pt x="3" y="12"/>
                    </a:lnTo>
                    <a:lnTo>
                      <a:pt x="7" y="15"/>
                    </a:lnTo>
                    <a:lnTo>
                      <a:pt x="7" y="18"/>
                    </a:lnTo>
                    <a:lnTo>
                      <a:pt x="3" y="18"/>
                    </a:lnTo>
                    <a:lnTo>
                      <a:pt x="0" y="15"/>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59" name="Freeform 1030">
                <a:extLst>
                  <a:ext uri="{FF2B5EF4-FFF2-40B4-BE49-F238E27FC236}">
                    <a16:creationId xmlns:a16="http://schemas.microsoft.com/office/drawing/2014/main" id="{49EE6283-F8C0-4B21-9D6D-7D91B0AFB964}"/>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0" name="Freeform 1031">
                <a:extLst>
                  <a:ext uri="{FF2B5EF4-FFF2-40B4-BE49-F238E27FC236}">
                    <a16:creationId xmlns:a16="http://schemas.microsoft.com/office/drawing/2014/main" id="{6E506EBC-98A7-4939-80D2-4B9F2103B0C7}"/>
                  </a:ext>
                </a:extLst>
              </p:cNvPr>
              <p:cNvSpPr>
                <a:spLocks/>
              </p:cNvSpPr>
              <p:nvPr/>
            </p:nvSpPr>
            <p:spPr bwMode="auto">
              <a:xfrm>
                <a:off x="5032" y="254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1" name="Freeform 1032">
                <a:extLst>
                  <a:ext uri="{FF2B5EF4-FFF2-40B4-BE49-F238E27FC236}">
                    <a16:creationId xmlns:a16="http://schemas.microsoft.com/office/drawing/2014/main" id="{1BFD4C4F-5AAD-46E9-8D1E-60B3D639AE73}"/>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2" name="Freeform 1033">
                <a:extLst>
                  <a:ext uri="{FF2B5EF4-FFF2-40B4-BE49-F238E27FC236}">
                    <a16:creationId xmlns:a16="http://schemas.microsoft.com/office/drawing/2014/main" id="{9D09AC71-2C03-4233-AF13-D5E15E8686C6}"/>
                  </a:ext>
                </a:extLst>
              </p:cNvPr>
              <p:cNvSpPr>
                <a:spLocks/>
              </p:cNvSpPr>
              <p:nvPr/>
            </p:nvSpPr>
            <p:spPr bwMode="auto">
              <a:xfrm>
                <a:off x="5166" y="2761"/>
                <a:ext cx="1" cy="4"/>
              </a:xfrm>
              <a:custGeom>
                <a:avLst/>
                <a:gdLst>
                  <a:gd name="T0" fmla="*/ 0 w 1"/>
                  <a:gd name="T1" fmla="*/ 0 h 4"/>
                  <a:gd name="T2" fmla="*/ 0 w 1"/>
                  <a:gd name="T3" fmla="*/ 4 h 4"/>
                  <a:gd name="T4" fmla="*/ 0 w 1"/>
                  <a:gd name="T5" fmla="*/ 4 h 4"/>
                  <a:gd name="T6" fmla="*/ 0 w 1"/>
                  <a:gd name="T7" fmla="*/ 4 h 4"/>
                  <a:gd name="T8" fmla="*/ 0 w 1"/>
                  <a:gd name="T9" fmla="*/ 0 h 4"/>
                  <a:gd name="T10" fmla="*/ 0 w 1"/>
                  <a:gd name="T11" fmla="*/ 0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0"/>
                    </a:moveTo>
                    <a:lnTo>
                      <a:pt x="0" y="4"/>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3" name="Freeform 1034">
                <a:extLst>
                  <a:ext uri="{FF2B5EF4-FFF2-40B4-BE49-F238E27FC236}">
                    <a16:creationId xmlns:a16="http://schemas.microsoft.com/office/drawing/2014/main" id="{3BAC8F86-0C92-4429-8D36-99962F97BE0A}"/>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4" name="Freeform 1035">
                <a:extLst>
                  <a:ext uri="{FF2B5EF4-FFF2-40B4-BE49-F238E27FC236}">
                    <a16:creationId xmlns:a16="http://schemas.microsoft.com/office/drawing/2014/main" id="{7A79A466-0114-4845-97BA-1B9995226D85}"/>
                  </a:ext>
                </a:extLst>
              </p:cNvPr>
              <p:cNvSpPr>
                <a:spLocks/>
              </p:cNvSpPr>
              <p:nvPr/>
            </p:nvSpPr>
            <p:spPr bwMode="auto">
              <a:xfrm>
                <a:off x="4791" y="2821"/>
                <a:ext cx="10" cy="6"/>
              </a:xfrm>
              <a:custGeom>
                <a:avLst/>
                <a:gdLst>
                  <a:gd name="T0" fmla="*/ 0 w 10"/>
                  <a:gd name="T1" fmla="*/ 6 h 6"/>
                  <a:gd name="T2" fmla="*/ 0 w 10"/>
                  <a:gd name="T3" fmla="*/ 6 h 6"/>
                  <a:gd name="T4" fmla="*/ 0 w 10"/>
                  <a:gd name="T5" fmla="*/ 6 h 6"/>
                  <a:gd name="T6" fmla="*/ 3 w 10"/>
                  <a:gd name="T7" fmla="*/ 0 h 6"/>
                  <a:gd name="T8" fmla="*/ 6 w 10"/>
                  <a:gd name="T9" fmla="*/ 0 h 6"/>
                  <a:gd name="T10" fmla="*/ 10 w 10"/>
                  <a:gd name="T11" fmla="*/ 3 h 6"/>
                  <a:gd name="T12" fmla="*/ 10 w 10"/>
                  <a:gd name="T13" fmla="*/ 6 h 6"/>
                  <a:gd name="T14" fmla="*/ 6 w 10"/>
                  <a:gd name="T15" fmla="*/ 6 h 6"/>
                  <a:gd name="T16" fmla="*/ 6 w 10"/>
                  <a:gd name="T17" fmla="*/ 6 h 6"/>
                  <a:gd name="T18" fmla="*/ 3 w 10"/>
                  <a:gd name="T19" fmla="*/ 6 h 6"/>
                  <a:gd name="T20" fmla="*/ 3 w 10"/>
                  <a:gd name="T21" fmla="*/ 6 h 6"/>
                  <a:gd name="T22" fmla="*/ 0 w 10"/>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0" y="6"/>
                    </a:moveTo>
                    <a:lnTo>
                      <a:pt x="0" y="6"/>
                    </a:lnTo>
                    <a:lnTo>
                      <a:pt x="3" y="0"/>
                    </a:lnTo>
                    <a:lnTo>
                      <a:pt x="6" y="0"/>
                    </a:lnTo>
                    <a:lnTo>
                      <a:pt x="10" y="3"/>
                    </a:lnTo>
                    <a:lnTo>
                      <a:pt x="10" y="6"/>
                    </a:lnTo>
                    <a:lnTo>
                      <a:pt x="6" y="6"/>
                    </a:lnTo>
                    <a:lnTo>
                      <a:pt x="3" y="6"/>
                    </a:lnTo>
                    <a:lnTo>
                      <a:pt x="0" y="6"/>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5" name="Freeform 1036">
                <a:extLst>
                  <a:ext uri="{FF2B5EF4-FFF2-40B4-BE49-F238E27FC236}">
                    <a16:creationId xmlns:a16="http://schemas.microsoft.com/office/drawing/2014/main" id="{D44959FB-FCE6-4E6D-9F46-1FA8C5073D75}"/>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6" name="Freeform 1037">
                <a:extLst>
                  <a:ext uri="{FF2B5EF4-FFF2-40B4-BE49-F238E27FC236}">
                    <a16:creationId xmlns:a16="http://schemas.microsoft.com/office/drawing/2014/main" id="{F414FC99-08F6-4EEB-A7A7-3571CBEB566F}"/>
                  </a:ext>
                </a:extLst>
              </p:cNvPr>
              <p:cNvSpPr>
                <a:spLocks/>
              </p:cNvSpPr>
              <p:nvPr/>
            </p:nvSpPr>
            <p:spPr bwMode="auto">
              <a:xfrm>
                <a:off x="5110" y="3015"/>
                <a:ext cx="38" cy="25"/>
              </a:xfrm>
              <a:custGeom>
                <a:avLst/>
                <a:gdLst>
                  <a:gd name="T0" fmla="*/ 19 w 38"/>
                  <a:gd name="T1" fmla="*/ 3 h 25"/>
                  <a:gd name="T2" fmla="*/ 22 w 38"/>
                  <a:gd name="T3" fmla="*/ 3 h 25"/>
                  <a:gd name="T4" fmla="*/ 25 w 38"/>
                  <a:gd name="T5" fmla="*/ 0 h 25"/>
                  <a:gd name="T6" fmla="*/ 25 w 38"/>
                  <a:gd name="T7" fmla="*/ 3 h 25"/>
                  <a:gd name="T8" fmla="*/ 28 w 38"/>
                  <a:gd name="T9" fmla="*/ 6 h 25"/>
                  <a:gd name="T10" fmla="*/ 31 w 38"/>
                  <a:gd name="T11" fmla="*/ 6 h 25"/>
                  <a:gd name="T12" fmla="*/ 35 w 38"/>
                  <a:gd name="T13" fmla="*/ 6 h 25"/>
                  <a:gd name="T14" fmla="*/ 38 w 38"/>
                  <a:gd name="T15" fmla="*/ 19 h 25"/>
                  <a:gd name="T16" fmla="*/ 38 w 38"/>
                  <a:gd name="T17" fmla="*/ 22 h 25"/>
                  <a:gd name="T18" fmla="*/ 28 w 38"/>
                  <a:gd name="T19" fmla="*/ 22 h 25"/>
                  <a:gd name="T20" fmla="*/ 25 w 38"/>
                  <a:gd name="T21" fmla="*/ 25 h 25"/>
                  <a:gd name="T22" fmla="*/ 13 w 38"/>
                  <a:gd name="T23" fmla="*/ 25 h 25"/>
                  <a:gd name="T24" fmla="*/ 13 w 38"/>
                  <a:gd name="T25" fmla="*/ 22 h 25"/>
                  <a:gd name="T26" fmla="*/ 3 w 38"/>
                  <a:gd name="T27" fmla="*/ 22 h 25"/>
                  <a:gd name="T28" fmla="*/ 0 w 38"/>
                  <a:gd name="T29" fmla="*/ 19 h 25"/>
                  <a:gd name="T30" fmla="*/ 0 w 38"/>
                  <a:gd name="T31" fmla="*/ 15 h 25"/>
                  <a:gd name="T32" fmla="*/ 3 w 38"/>
                  <a:gd name="T33" fmla="*/ 9 h 25"/>
                  <a:gd name="T34" fmla="*/ 10 w 38"/>
                  <a:gd name="T35" fmla="*/ 3 h 25"/>
                  <a:gd name="T36" fmla="*/ 13 w 38"/>
                  <a:gd name="T37" fmla="*/ 3 h 25"/>
                  <a:gd name="T38" fmla="*/ 16 w 38"/>
                  <a:gd name="T39" fmla="*/ 3 h 25"/>
                  <a:gd name="T40" fmla="*/ 19 w 38"/>
                  <a:gd name="T41" fmla="*/ 3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5"/>
                  <a:gd name="T65" fmla="*/ 38 w 38"/>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5">
                    <a:moveTo>
                      <a:pt x="19" y="3"/>
                    </a:moveTo>
                    <a:lnTo>
                      <a:pt x="22" y="3"/>
                    </a:lnTo>
                    <a:lnTo>
                      <a:pt x="25" y="0"/>
                    </a:lnTo>
                    <a:lnTo>
                      <a:pt x="25" y="3"/>
                    </a:lnTo>
                    <a:lnTo>
                      <a:pt x="28" y="6"/>
                    </a:lnTo>
                    <a:lnTo>
                      <a:pt x="31" y="6"/>
                    </a:lnTo>
                    <a:lnTo>
                      <a:pt x="35" y="6"/>
                    </a:lnTo>
                    <a:lnTo>
                      <a:pt x="38" y="19"/>
                    </a:lnTo>
                    <a:lnTo>
                      <a:pt x="38" y="22"/>
                    </a:lnTo>
                    <a:lnTo>
                      <a:pt x="28" y="22"/>
                    </a:lnTo>
                    <a:lnTo>
                      <a:pt x="25" y="25"/>
                    </a:lnTo>
                    <a:lnTo>
                      <a:pt x="13" y="25"/>
                    </a:lnTo>
                    <a:lnTo>
                      <a:pt x="13" y="22"/>
                    </a:lnTo>
                    <a:lnTo>
                      <a:pt x="3" y="22"/>
                    </a:lnTo>
                    <a:lnTo>
                      <a:pt x="0" y="19"/>
                    </a:lnTo>
                    <a:lnTo>
                      <a:pt x="0" y="15"/>
                    </a:lnTo>
                    <a:lnTo>
                      <a:pt x="3" y="9"/>
                    </a:lnTo>
                    <a:lnTo>
                      <a:pt x="10" y="3"/>
                    </a:lnTo>
                    <a:lnTo>
                      <a:pt x="13" y="3"/>
                    </a:lnTo>
                    <a:lnTo>
                      <a:pt x="16" y="3"/>
                    </a:lnTo>
                    <a:lnTo>
                      <a:pt x="19"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7" name="Freeform 1038">
                <a:extLst>
                  <a:ext uri="{FF2B5EF4-FFF2-40B4-BE49-F238E27FC236}">
                    <a16:creationId xmlns:a16="http://schemas.microsoft.com/office/drawing/2014/main" id="{7A382CBB-7176-48F9-985C-5E93CC55C9A0}"/>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8" name="Freeform 1039">
                <a:extLst>
                  <a:ext uri="{FF2B5EF4-FFF2-40B4-BE49-F238E27FC236}">
                    <a16:creationId xmlns:a16="http://schemas.microsoft.com/office/drawing/2014/main" id="{FC034C1C-4293-495C-A4A9-3A1333D085C2}"/>
                  </a:ext>
                </a:extLst>
              </p:cNvPr>
              <p:cNvSpPr>
                <a:spLocks/>
              </p:cNvSpPr>
              <p:nvPr/>
            </p:nvSpPr>
            <p:spPr bwMode="auto">
              <a:xfrm>
                <a:off x="5145" y="2980"/>
                <a:ext cx="40" cy="25"/>
              </a:xfrm>
              <a:custGeom>
                <a:avLst/>
                <a:gdLst>
                  <a:gd name="T0" fmla="*/ 12 w 40"/>
                  <a:gd name="T1" fmla="*/ 10 h 25"/>
                  <a:gd name="T2" fmla="*/ 12 w 40"/>
                  <a:gd name="T3" fmla="*/ 10 h 25"/>
                  <a:gd name="T4" fmla="*/ 12 w 40"/>
                  <a:gd name="T5" fmla="*/ 10 h 25"/>
                  <a:gd name="T6" fmla="*/ 40 w 40"/>
                  <a:gd name="T7" fmla="*/ 0 h 25"/>
                  <a:gd name="T8" fmla="*/ 40 w 40"/>
                  <a:gd name="T9" fmla="*/ 4 h 25"/>
                  <a:gd name="T10" fmla="*/ 31 w 40"/>
                  <a:gd name="T11" fmla="*/ 7 h 25"/>
                  <a:gd name="T12" fmla="*/ 28 w 40"/>
                  <a:gd name="T13" fmla="*/ 13 h 25"/>
                  <a:gd name="T14" fmla="*/ 37 w 40"/>
                  <a:gd name="T15" fmla="*/ 10 h 25"/>
                  <a:gd name="T16" fmla="*/ 37 w 40"/>
                  <a:gd name="T17" fmla="*/ 16 h 25"/>
                  <a:gd name="T18" fmla="*/ 21 w 40"/>
                  <a:gd name="T19" fmla="*/ 19 h 25"/>
                  <a:gd name="T20" fmla="*/ 21 w 40"/>
                  <a:gd name="T21" fmla="*/ 16 h 25"/>
                  <a:gd name="T22" fmla="*/ 21 w 40"/>
                  <a:gd name="T23" fmla="*/ 13 h 25"/>
                  <a:gd name="T24" fmla="*/ 18 w 40"/>
                  <a:gd name="T25" fmla="*/ 16 h 25"/>
                  <a:gd name="T26" fmla="*/ 15 w 40"/>
                  <a:gd name="T27" fmla="*/ 22 h 25"/>
                  <a:gd name="T28" fmla="*/ 12 w 40"/>
                  <a:gd name="T29" fmla="*/ 22 h 25"/>
                  <a:gd name="T30" fmla="*/ 9 w 40"/>
                  <a:gd name="T31" fmla="*/ 22 h 25"/>
                  <a:gd name="T32" fmla="*/ 9 w 40"/>
                  <a:gd name="T33" fmla="*/ 25 h 25"/>
                  <a:gd name="T34" fmla="*/ 3 w 40"/>
                  <a:gd name="T35" fmla="*/ 19 h 25"/>
                  <a:gd name="T36" fmla="*/ 0 w 40"/>
                  <a:gd name="T37" fmla="*/ 19 h 25"/>
                  <a:gd name="T38" fmla="*/ 0 w 40"/>
                  <a:gd name="T39" fmla="*/ 13 h 25"/>
                  <a:gd name="T40" fmla="*/ 6 w 40"/>
                  <a:gd name="T41" fmla="*/ 13 h 25"/>
                  <a:gd name="T42" fmla="*/ 12 w 40"/>
                  <a:gd name="T43" fmla="*/ 1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5"/>
                  <a:gd name="T68" fmla="*/ 40 w 40"/>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5">
                    <a:moveTo>
                      <a:pt x="12" y="10"/>
                    </a:moveTo>
                    <a:lnTo>
                      <a:pt x="12" y="10"/>
                    </a:lnTo>
                    <a:lnTo>
                      <a:pt x="40" y="0"/>
                    </a:lnTo>
                    <a:lnTo>
                      <a:pt x="40" y="4"/>
                    </a:lnTo>
                    <a:lnTo>
                      <a:pt x="31" y="7"/>
                    </a:lnTo>
                    <a:lnTo>
                      <a:pt x="28" y="13"/>
                    </a:lnTo>
                    <a:lnTo>
                      <a:pt x="37" y="10"/>
                    </a:lnTo>
                    <a:lnTo>
                      <a:pt x="37" y="16"/>
                    </a:lnTo>
                    <a:lnTo>
                      <a:pt x="21" y="19"/>
                    </a:lnTo>
                    <a:lnTo>
                      <a:pt x="21" y="16"/>
                    </a:lnTo>
                    <a:lnTo>
                      <a:pt x="21" y="13"/>
                    </a:lnTo>
                    <a:lnTo>
                      <a:pt x="18" y="16"/>
                    </a:lnTo>
                    <a:lnTo>
                      <a:pt x="15" y="22"/>
                    </a:lnTo>
                    <a:lnTo>
                      <a:pt x="12" y="22"/>
                    </a:lnTo>
                    <a:lnTo>
                      <a:pt x="9" y="22"/>
                    </a:lnTo>
                    <a:lnTo>
                      <a:pt x="9" y="25"/>
                    </a:lnTo>
                    <a:lnTo>
                      <a:pt x="3" y="19"/>
                    </a:lnTo>
                    <a:lnTo>
                      <a:pt x="0" y="19"/>
                    </a:lnTo>
                    <a:lnTo>
                      <a:pt x="0" y="13"/>
                    </a:lnTo>
                    <a:lnTo>
                      <a:pt x="6" y="13"/>
                    </a:lnTo>
                    <a:lnTo>
                      <a:pt x="12" y="1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69" name="Freeform 1040">
                <a:extLst>
                  <a:ext uri="{FF2B5EF4-FFF2-40B4-BE49-F238E27FC236}">
                    <a16:creationId xmlns:a16="http://schemas.microsoft.com/office/drawing/2014/main" id="{2C21C3E3-B2D1-4ACB-9327-854D25E01D84}"/>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0" name="Freeform 1041">
                <a:extLst>
                  <a:ext uri="{FF2B5EF4-FFF2-40B4-BE49-F238E27FC236}">
                    <a16:creationId xmlns:a16="http://schemas.microsoft.com/office/drawing/2014/main" id="{8606620D-7B02-40CE-BE03-2F0C03BF0F72}"/>
                  </a:ext>
                </a:extLst>
              </p:cNvPr>
              <p:cNvSpPr>
                <a:spLocks/>
              </p:cNvSpPr>
              <p:nvPr/>
            </p:nvSpPr>
            <p:spPr bwMode="auto">
              <a:xfrm>
                <a:off x="4810" y="2937"/>
                <a:ext cx="19" cy="28"/>
              </a:xfrm>
              <a:custGeom>
                <a:avLst/>
                <a:gdLst>
                  <a:gd name="T0" fmla="*/ 0 w 19"/>
                  <a:gd name="T1" fmla="*/ 3 h 28"/>
                  <a:gd name="T2" fmla="*/ 3 w 19"/>
                  <a:gd name="T3" fmla="*/ 0 h 28"/>
                  <a:gd name="T4" fmla="*/ 3 w 19"/>
                  <a:gd name="T5" fmla="*/ 3 h 28"/>
                  <a:gd name="T6" fmla="*/ 3 w 19"/>
                  <a:gd name="T7" fmla="*/ 6 h 28"/>
                  <a:gd name="T8" fmla="*/ 6 w 19"/>
                  <a:gd name="T9" fmla="*/ 9 h 28"/>
                  <a:gd name="T10" fmla="*/ 6 w 19"/>
                  <a:gd name="T11" fmla="*/ 15 h 28"/>
                  <a:gd name="T12" fmla="*/ 9 w 19"/>
                  <a:gd name="T13" fmla="*/ 15 h 28"/>
                  <a:gd name="T14" fmla="*/ 9 w 19"/>
                  <a:gd name="T15" fmla="*/ 15 h 28"/>
                  <a:gd name="T16" fmla="*/ 12 w 19"/>
                  <a:gd name="T17" fmla="*/ 9 h 28"/>
                  <a:gd name="T18" fmla="*/ 12 w 19"/>
                  <a:gd name="T19" fmla="*/ 9 h 28"/>
                  <a:gd name="T20" fmla="*/ 16 w 19"/>
                  <a:gd name="T21" fmla="*/ 9 h 28"/>
                  <a:gd name="T22" fmla="*/ 16 w 19"/>
                  <a:gd name="T23" fmla="*/ 12 h 28"/>
                  <a:gd name="T24" fmla="*/ 16 w 19"/>
                  <a:gd name="T25" fmla="*/ 12 h 28"/>
                  <a:gd name="T26" fmla="*/ 19 w 19"/>
                  <a:gd name="T27" fmla="*/ 25 h 28"/>
                  <a:gd name="T28" fmla="*/ 19 w 19"/>
                  <a:gd name="T29" fmla="*/ 25 h 28"/>
                  <a:gd name="T30" fmla="*/ 12 w 19"/>
                  <a:gd name="T31" fmla="*/ 25 h 28"/>
                  <a:gd name="T32" fmla="*/ 9 w 19"/>
                  <a:gd name="T33" fmla="*/ 28 h 28"/>
                  <a:gd name="T34" fmla="*/ 6 w 19"/>
                  <a:gd name="T35" fmla="*/ 28 h 28"/>
                  <a:gd name="T36" fmla="*/ 0 w 19"/>
                  <a:gd name="T37" fmla="*/ 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8"/>
                  <a:gd name="T59" fmla="*/ 19 w 19"/>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8">
                    <a:moveTo>
                      <a:pt x="0" y="3"/>
                    </a:moveTo>
                    <a:lnTo>
                      <a:pt x="3" y="0"/>
                    </a:lnTo>
                    <a:lnTo>
                      <a:pt x="3" y="3"/>
                    </a:lnTo>
                    <a:lnTo>
                      <a:pt x="3" y="6"/>
                    </a:lnTo>
                    <a:lnTo>
                      <a:pt x="6" y="9"/>
                    </a:lnTo>
                    <a:lnTo>
                      <a:pt x="6" y="15"/>
                    </a:lnTo>
                    <a:lnTo>
                      <a:pt x="9" y="15"/>
                    </a:lnTo>
                    <a:lnTo>
                      <a:pt x="12" y="9"/>
                    </a:lnTo>
                    <a:lnTo>
                      <a:pt x="16" y="9"/>
                    </a:lnTo>
                    <a:lnTo>
                      <a:pt x="16" y="12"/>
                    </a:lnTo>
                    <a:lnTo>
                      <a:pt x="19" y="25"/>
                    </a:lnTo>
                    <a:lnTo>
                      <a:pt x="12" y="25"/>
                    </a:lnTo>
                    <a:lnTo>
                      <a:pt x="9" y="28"/>
                    </a:lnTo>
                    <a:lnTo>
                      <a:pt x="6" y="28"/>
                    </a:lnTo>
                    <a:lnTo>
                      <a:pt x="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1" name="Freeform 1042">
                <a:extLst>
                  <a:ext uri="{FF2B5EF4-FFF2-40B4-BE49-F238E27FC236}">
                    <a16:creationId xmlns:a16="http://schemas.microsoft.com/office/drawing/2014/main" id="{10295149-6ED2-486F-ADD5-221718D4ADD0}"/>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2" name="Freeform 1043">
                <a:extLst>
                  <a:ext uri="{FF2B5EF4-FFF2-40B4-BE49-F238E27FC236}">
                    <a16:creationId xmlns:a16="http://schemas.microsoft.com/office/drawing/2014/main" id="{1E2E66EF-973A-4D72-93AC-C959A2119AE6}"/>
                  </a:ext>
                </a:extLst>
              </p:cNvPr>
              <p:cNvSpPr>
                <a:spLocks/>
              </p:cNvSpPr>
              <p:nvPr/>
            </p:nvSpPr>
            <p:spPr bwMode="auto">
              <a:xfrm>
                <a:off x="4829" y="2971"/>
                <a:ext cx="15" cy="19"/>
              </a:xfrm>
              <a:custGeom>
                <a:avLst/>
                <a:gdLst>
                  <a:gd name="T0" fmla="*/ 0 w 15"/>
                  <a:gd name="T1" fmla="*/ 0 h 19"/>
                  <a:gd name="T2" fmla="*/ 3 w 15"/>
                  <a:gd name="T3" fmla="*/ 0 h 19"/>
                  <a:gd name="T4" fmla="*/ 3 w 15"/>
                  <a:gd name="T5" fmla="*/ 3 h 19"/>
                  <a:gd name="T6" fmla="*/ 6 w 15"/>
                  <a:gd name="T7" fmla="*/ 6 h 19"/>
                  <a:gd name="T8" fmla="*/ 6 w 15"/>
                  <a:gd name="T9" fmla="*/ 6 h 19"/>
                  <a:gd name="T10" fmla="*/ 9 w 15"/>
                  <a:gd name="T11" fmla="*/ 9 h 19"/>
                  <a:gd name="T12" fmla="*/ 12 w 15"/>
                  <a:gd name="T13" fmla="*/ 13 h 19"/>
                  <a:gd name="T14" fmla="*/ 15 w 15"/>
                  <a:gd name="T15" fmla="*/ 16 h 19"/>
                  <a:gd name="T16" fmla="*/ 15 w 15"/>
                  <a:gd name="T17" fmla="*/ 19 h 19"/>
                  <a:gd name="T18" fmla="*/ 6 w 15"/>
                  <a:gd name="T19" fmla="*/ 19 h 19"/>
                  <a:gd name="T20" fmla="*/ 3 w 15"/>
                  <a:gd name="T21" fmla="*/ 6 h 19"/>
                  <a:gd name="T22" fmla="*/ 3 w 15"/>
                  <a:gd name="T23" fmla="*/ 6 h 19"/>
                  <a:gd name="T24" fmla="*/ 0 w 15"/>
                  <a:gd name="T25" fmla="*/ 3 h 19"/>
                  <a:gd name="T26" fmla="*/ 0 w 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9"/>
                  <a:gd name="T44" fmla="*/ 15 w 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9">
                    <a:moveTo>
                      <a:pt x="0" y="0"/>
                    </a:moveTo>
                    <a:lnTo>
                      <a:pt x="3" y="0"/>
                    </a:lnTo>
                    <a:lnTo>
                      <a:pt x="3" y="3"/>
                    </a:lnTo>
                    <a:lnTo>
                      <a:pt x="6" y="6"/>
                    </a:lnTo>
                    <a:lnTo>
                      <a:pt x="9" y="9"/>
                    </a:lnTo>
                    <a:lnTo>
                      <a:pt x="12" y="13"/>
                    </a:lnTo>
                    <a:lnTo>
                      <a:pt x="15" y="16"/>
                    </a:lnTo>
                    <a:lnTo>
                      <a:pt x="15" y="19"/>
                    </a:lnTo>
                    <a:lnTo>
                      <a:pt x="6" y="19"/>
                    </a:lnTo>
                    <a:lnTo>
                      <a:pt x="3"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3" name="Freeform 1044">
                <a:extLst>
                  <a:ext uri="{FF2B5EF4-FFF2-40B4-BE49-F238E27FC236}">
                    <a16:creationId xmlns:a16="http://schemas.microsoft.com/office/drawing/2014/main" id="{AEA449A1-E3AD-406A-96AF-CB76DCD0ED60}"/>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4" name="Freeform 1045">
                <a:extLst>
                  <a:ext uri="{FF2B5EF4-FFF2-40B4-BE49-F238E27FC236}">
                    <a16:creationId xmlns:a16="http://schemas.microsoft.com/office/drawing/2014/main" id="{B051F1B5-5C6F-404E-9739-A94CFAE4B006}"/>
                  </a:ext>
                </a:extLst>
              </p:cNvPr>
              <p:cNvSpPr>
                <a:spLocks/>
              </p:cNvSpPr>
              <p:nvPr/>
            </p:nvSpPr>
            <p:spPr bwMode="auto">
              <a:xfrm>
                <a:off x="4857" y="2959"/>
                <a:ext cx="1" cy="15"/>
              </a:xfrm>
              <a:custGeom>
                <a:avLst/>
                <a:gdLst>
                  <a:gd name="T0" fmla="*/ 0 w 1"/>
                  <a:gd name="T1" fmla="*/ 3 h 15"/>
                  <a:gd name="T2" fmla="*/ 0 w 1"/>
                  <a:gd name="T3" fmla="*/ 0 h 15"/>
                  <a:gd name="T4" fmla="*/ 0 w 1"/>
                  <a:gd name="T5" fmla="*/ 9 h 15"/>
                  <a:gd name="T6" fmla="*/ 0 w 1"/>
                  <a:gd name="T7" fmla="*/ 9 h 15"/>
                  <a:gd name="T8" fmla="*/ 0 w 1"/>
                  <a:gd name="T9" fmla="*/ 12 h 15"/>
                  <a:gd name="T10" fmla="*/ 0 w 1"/>
                  <a:gd name="T11" fmla="*/ 15 h 15"/>
                  <a:gd name="T12" fmla="*/ 0 w 1"/>
                  <a:gd name="T13" fmla="*/ 6 h 15"/>
                  <a:gd name="T14" fmla="*/ 0 w 1"/>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5"/>
                  <a:gd name="T26" fmla="*/ 1 w 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5">
                    <a:moveTo>
                      <a:pt x="0" y="3"/>
                    </a:moveTo>
                    <a:lnTo>
                      <a:pt x="0" y="0"/>
                    </a:lnTo>
                    <a:lnTo>
                      <a:pt x="0" y="9"/>
                    </a:lnTo>
                    <a:lnTo>
                      <a:pt x="0" y="12"/>
                    </a:lnTo>
                    <a:lnTo>
                      <a:pt x="0" y="15"/>
                    </a:lnTo>
                    <a:lnTo>
                      <a:pt x="0" y="6"/>
                    </a:lnTo>
                    <a:lnTo>
                      <a:pt x="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5" name="Freeform 1046">
                <a:extLst>
                  <a:ext uri="{FF2B5EF4-FFF2-40B4-BE49-F238E27FC236}">
                    <a16:creationId xmlns:a16="http://schemas.microsoft.com/office/drawing/2014/main" id="{D7D8958A-5B89-408D-A507-E100D258ECAA}"/>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6" name="Freeform 1047">
                <a:extLst>
                  <a:ext uri="{FF2B5EF4-FFF2-40B4-BE49-F238E27FC236}">
                    <a16:creationId xmlns:a16="http://schemas.microsoft.com/office/drawing/2014/main" id="{EF254830-45A6-4A01-AE91-4F21FEFE1849}"/>
                  </a:ext>
                </a:extLst>
              </p:cNvPr>
              <p:cNvSpPr>
                <a:spLocks/>
              </p:cNvSpPr>
              <p:nvPr/>
            </p:nvSpPr>
            <p:spPr bwMode="auto">
              <a:xfrm>
                <a:off x="4851" y="2977"/>
                <a:ext cx="9" cy="10"/>
              </a:xfrm>
              <a:custGeom>
                <a:avLst/>
                <a:gdLst>
                  <a:gd name="T0" fmla="*/ 6 w 9"/>
                  <a:gd name="T1" fmla="*/ 0 h 10"/>
                  <a:gd name="T2" fmla="*/ 6 w 9"/>
                  <a:gd name="T3" fmla="*/ 0 h 10"/>
                  <a:gd name="T4" fmla="*/ 6 w 9"/>
                  <a:gd name="T5" fmla="*/ 3 h 10"/>
                  <a:gd name="T6" fmla="*/ 9 w 9"/>
                  <a:gd name="T7" fmla="*/ 7 h 10"/>
                  <a:gd name="T8" fmla="*/ 3 w 9"/>
                  <a:gd name="T9" fmla="*/ 10 h 10"/>
                  <a:gd name="T10" fmla="*/ 0 w 9"/>
                  <a:gd name="T11" fmla="*/ 7 h 10"/>
                  <a:gd name="T12" fmla="*/ 0 w 9"/>
                  <a:gd name="T13" fmla="*/ 3 h 10"/>
                  <a:gd name="T14" fmla="*/ 0 w 9"/>
                  <a:gd name="T15" fmla="*/ 3 h 10"/>
                  <a:gd name="T16" fmla="*/ 3 w 9"/>
                  <a:gd name="T17" fmla="*/ 3 h 10"/>
                  <a:gd name="T18" fmla="*/ 3 w 9"/>
                  <a:gd name="T19" fmla="*/ 0 h 10"/>
                  <a:gd name="T20" fmla="*/ 6 w 9"/>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6" y="0"/>
                    </a:moveTo>
                    <a:lnTo>
                      <a:pt x="6" y="0"/>
                    </a:lnTo>
                    <a:lnTo>
                      <a:pt x="6" y="3"/>
                    </a:lnTo>
                    <a:lnTo>
                      <a:pt x="9" y="7"/>
                    </a:lnTo>
                    <a:lnTo>
                      <a:pt x="3" y="10"/>
                    </a:lnTo>
                    <a:lnTo>
                      <a:pt x="0" y="7"/>
                    </a:lnTo>
                    <a:lnTo>
                      <a:pt x="0" y="3"/>
                    </a:lnTo>
                    <a:lnTo>
                      <a:pt x="3" y="3"/>
                    </a:lnTo>
                    <a:lnTo>
                      <a:pt x="3" y="0"/>
                    </a:lnTo>
                    <a:lnTo>
                      <a:pt x="6"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7" name="Freeform 1048">
                <a:extLst>
                  <a:ext uri="{FF2B5EF4-FFF2-40B4-BE49-F238E27FC236}">
                    <a16:creationId xmlns:a16="http://schemas.microsoft.com/office/drawing/2014/main" id="{9388407E-75CA-4A01-93A8-6478672C5143}"/>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8" name="Freeform 1049">
                <a:extLst>
                  <a:ext uri="{FF2B5EF4-FFF2-40B4-BE49-F238E27FC236}">
                    <a16:creationId xmlns:a16="http://schemas.microsoft.com/office/drawing/2014/main" id="{1EB37012-DEAA-410A-B741-3957445F52B1}"/>
                  </a:ext>
                </a:extLst>
              </p:cNvPr>
              <p:cNvSpPr>
                <a:spLocks/>
              </p:cNvSpPr>
              <p:nvPr/>
            </p:nvSpPr>
            <p:spPr bwMode="auto">
              <a:xfrm>
                <a:off x="4857" y="3021"/>
                <a:ext cx="9" cy="6"/>
              </a:xfrm>
              <a:custGeom>
                <a:avLst/>
                <a:gdLst>
                  <a:gd name="T0" fmla="*/ 6 w 9"/>
                  <a:gd name="T1" fmla="*/ 0 h 6"/>
                  <a:gd name="T2" fmla="*/ 9 w 9"/>
                  <a:gd name="T3" fmla="*/ 0 h 6"/>
                  <a:gd name="T4" fmla="*/ 9 w 9"/>
                  <a:gd name="T5" fmla="*/ 6 h 6"/>
                  <a:gd name="T6" fmla="*/ 6 w 9"/>
                  <a:gd name="T7" fmla="*/ 6 h 6"/>
                  <a:gd name="T8" fmla="*/ 3 w 9"/>
                  <a:gd name="T9" fmla="*/ 6 h 6"/>
                  <a:gd name="T10" fmla="*/ 0 w 9"/>
                  <a:gd name="T11" fmla="*/ 3 h 6"/>
                  <a:gd name="T12" fmla="*/ 0 w 9"/>
                  <a:gd name="T13" fmla="*/ 3 h 6"/>
                  <a:gd name="T14" fmla="*/ 3 w 9"/>
                  <a:gd name="T15" fmla="*/ 0 h 6"/>
                  <a:gd name="T16" fmla="*/ 6 w 9"/>
                  <a:gd name="T17" fmla="*/ 0 h 6"/>
                  <a:gd name="T18" fmla="*/ 6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6" y="0"/>
                    </a:moveTo>
                    <a:lnTo>
                      <a:pt x="9" y="0"/>
                    </a:lnTo>
                    <a:lnTo>
                      <a:pt x="9" y="6"/>
                    </a:lnTo>
                    <a:lnTo>
                      <a:pt x="6" y="6"/>
                    </a:lnTo>
                    <a:lnTo>
                      <a:pt x="3" y="6"/>
                    </a:lnTo>
                    <a:lnTo>
                      <a:pt x="0" y="3"/>
                    </a:lnTo>
                    <a:lnTo>
                      <a:pt x="3" y="0"/>
                    </a:lnTo>
                    <a:lnTo>
                      <a:pt x="6"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79" name="Freeform 1050">
                <a:extLst>
                  <a:ext uri="{FF2B5EF4-FFF2-40B4-BE49-F238E27FC236}">
                    <a16:creationId xmlns:a16="http://schemas.microsoft.com/office/drawing/2014/main" id="{0E816FE5-42C3-4093-80F1-7A46B6EDFD41}"/>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0" name="Freeform 1051">
                <a:extLst>
                  <a:ext uri="{FF2B5EF4-FFF2-40B4-BE49-F238E27FC236}">
                    <a16:creationId xmlns:a16="http://schemas.microsoft.com/office/drawing/2014/main" id="{B325F443-537C-48DD-A7F4-08F34BA93F4A}"/>
                  </a:ext>
                </a:extLst>
              </p:cNvPr>
              <p:cNvSpPr>
                <a:spLocks/>
              </p:cNvSpPr>
              <p:nvPr/>
            </p:nvSpPr>
            <p:spPr bwMode="auto">
              <a:xfrm>
                <a:off x="4879" y="3052"/>
                <a:ext cx="3" cy="10"/>
              </a:xfrm>
              <a:custGeom>
                <a:avLst/>
                <a:gdLst>
                  <a:gd name="T0" fmla="*/ 0 w 3"/>
                  <a:gd name="T1" fmla="*/ 0 h 10"/>
                  <a:gd name="T2" fmla="*/ 0 w 3"/>
                  <a:gd name="T3" fmla="*/ 0 h 10"/>
                  <a:gd name="T4" fmla="*/ 0 w 3"/>
                  <a:gd name="T5" fmla="*/ 0 h 10"/>
                  <a:gd name="T6" fmla="*/ 3 w 3"/>
                  <a:gd name="T7" fmla="*/ 0 h 10"/>
                  <a:gd name="T8" fmla="*/ 3 w 3"/>
                  <a:gd name="T9" fmla="*/ 3 h 10"/>
                  <a:gd name="T10" fmla="*/ 3 w 3"/>
                  <a:gd name="T11" fmla="*/ 3 h 10"/>
                  <a:gd name="T12" fmla="*/ 3 w 3"/>
                  <a:gd name="T13" fmla="*/ 10 h 10"/>
                  <a:gd name="T14" fmla="*/ 3 w 3"/>
                  <a:gd name="T15" fmla="*/ 10 h 10"/>
                  <a:gd name="T16" fmla="*/ 0 w 3"/>
                  <a:gd name="T17" fmla="*/ 7 h 10"/>
                  <a:gd name="T18" fmla="*/ 0 w 3"/>
                  <a:gd name="T19" fmla="*/ 3 h 10"/>
                  <a:gd name="T20" fmla="*/ 0 w 3"/>
                  <a:gd name="T21" fmla="*/ 0 h 10"/>
                  <a:gd name="T22" fmla="*/ 0 w 3"/>
                  <a:gd name="T23" fmla="*/ 7 h 10"/>
                  <a:gd name="T24" fmla="*/ 0 w 3"/>
                  <a:gd name="T25" fmla="*/ 3 h 10"/>
                  <a:gd name="T26" fmla="*/ 0 w 3"/>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0"/>
                  <a:gd name="T44" fmla="*/ 3 w 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0">
                    <a:moveTo>
                      <a:pt x="0" y="0"/>
                    </a:moveTo>
                    <a:lnTo>
                      <a:pt x="0" y="0"/>
                    </a:lnTo>
                    <a:lnTo>
                      <a:pt x="3" y="0"/>
                    </a:lnTo>
                    <a:lnTo>
                      <a:pt x="3" y="3"/>
                    </a:lnTo>
                    <a:lnTo>
                      <a:pt x="3" y="10"/>
                    </a:lnTo>
                    <a:lnTo>
                      <a:pt x="0" y="7"/>
                    </a:lnTo>
                    <a:lnTo>
                      <a:pt x="0" y="3"/>
                    </a:lnTo>
                    <a:lnTo>
                      <a:pt x="0" y="0"/>
                    </a:lnTo>
                    <a:lnTo>
                      <a:pt x="0" y="7"/>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1" name="Freeform 1052">
                <a:extLst>
                  <a:ext uri="{FF2B5EF4-FFF2-40B4-BE49-F238E27FC236}">
                    <a16:creationId xmlns:a16="http://schemas.microsoft.com/office/drawing/2014/main" id="{3ECDDCEE-4601-48D1-91C0-B253A128C85F}"/>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2" name="Freeform 1053">
                <a:extLst>
                  <a:ext uri="{FF2B5EF4-FFF2-40B4-BE49-F238E27FC236}">
                    <a16:creationId xmlns:a16="http://schemas.microsoft.com/office/drawing/2014/main" id="{5CB70BB8-A271-4BB6-BE82-44F97F4B672F}"/>
                  </a:ext>
                </a:extLst>
              </p:cNvPr>
              <p:cNvSpPr>
                <a:spLocks/>
              </p:cNvSpPr>
              <p:nvPr/>
            </p:nvSpPr>
            <p:spPr bwMode="auto">
              <a:xfrm>
                <a:off x="4885" y="3074"/>
                <a:ext cx="6" cy="6"/>
              </a:xfrm>
              <a:custGeom>
                <a:avLst/>
                <a:gdLst>
                  <a:gd name="T0" fmla="*/ 0 w 6"/>
                  <a:gd name="T1" fmla="*/ 0 h 6"/>
                  <a:gd name="T2" fmla="*/ 3 w 6"/>
                  <a:gd name="T3" fmla="*/ 0 h 6"/>
                  <a:gd name="T4" fmla="*/ 6 w 6"/>
                  <a:gd name="T5" fmla="*/ 3 h 6"/>
                  <a:gd name="T6" fmla="*/ 3 w 6"/>
                  <a:gd name="T7" fmla="*/ 6 h 6"/>
                  <a:gd name="T8" fmla="*/ 0 w 6"/>
                  <a:gd name="T9" fmla="*/ 6 h 6"/>
                  <a:gd name="T10" fmla="*/ 0 w 6"/>
                  <a:gd name="T11" fmla="*/ 3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3" y="0"/>
                    </a:lnTo>
                    <a:lnTo>
                      <a:pt x="6" y="3"/>
                    </a:lnTo>
                    <a:lnTo>
                      <a:pt x="3" y="6"/>
                    </a:lnTo>
                    <a:lnTo>
                      <a:pt x="0" y="6"/>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3" name="Freeform 1054">
                <a:extLst>
                  <a:ext uri="{FF2B5EF4-FFF2-40B4-BE49-F238E27FC236}">
                    <a16:creationId xmlns:a16="http://schemas.microsoft.com/office/drawing/2014/main" id="{43F8DABE-2D77-45F3-9F55-21A4CE31D31A}"/>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4" name="Freeform 1055">
                <a:extLst>
                  <a:ext uri="{FF2B5EF4-FFF2-40B4-BE49-F238E27FC236}">
                    <a16:creationId xmlns:a16="http://schemas.microsoft.com/office/drawing/2014/main" id="{36CC620D-B506-42E3-90CF-29B3EC457B48}"/>
                  </a:ext>
                </a:extLst>
              </p:cNvPr>
              <p:cNvSpPr>
                <a:spLocks/>
              </p:cNvSpPr>
              <p:nvPr/>
            </p:nvSpPr>
            <p:spPr bwMode="auto">
              <a:xfrm>
                <a:off x="4741" y="3099"/>
                <a:ext cx="81" cy="69"/>
              </a:xfrm>
              <a:custGeom>
                <a:avLst/>
                <a:gdLst>
                  <a:gd name="T0" fmla="*/ 31 w 81"/>
                  <a:gd name="T1" fmla="*/ 35 h 69"/>
                  <a:gd name="T2" fmla="*/ 19 w 81"/>
                  <a:gd name="T3" fmla="*/ 32 h 69"/>
                  <a:gd name="T4" fmla="*/ 13 w 81"/>
                  <a:gd name="T5" fmla="*/ 22 h 69"/>
                  <a:gd name="T6" fmla="*/ 9 w 81"/>
                  <a:gd name="T7" fmla="*/ 19 h 69"/>
                  <a:gd name="T8" fmla="*/ 6 w 81"/>
                  <a:gd name="T9" fmla="*/ 13 h 69"/>
                  <a:gd name="T10" fmla="*/ 3 w 81"/>
                  <a:gd name="T11" fmla="*/ 10 h 69"/>
                  <a:gd name="T12" fmla="*/ 3 w 81"/>
                  <a:gd name="T13" fmla="*/ 3 h 69"/>
                  <a:gd name="T14" fmla="*/ 0 w 81"/>
                  <a:gd name="T15" fmla="*/ 0 h 69"/>
                  <a:gd name="T16" fmla="*/ 3 w 81"/>
                  <a:gd name="T17" fmla="*/ 0 h 69"/>
                  <a:gd name="T18" fmla="*/ 6 w 81"/>
                  <a:gd name="T19" fmla="*/ 3 h 69"/>
                  <a:gd name="T20" fmla="*/ 9 w 81"/>
                  <a:gd name="T21" fmla="*/ 3 h 69"/>
                  <a:gd name="T22" fmla="*/ 16 w 81"/>
                  <a:gd name="T23" fmla="*/ 6 h 69"/>
                  <a:gd name="T24" fmla="*/ 19 w 81"/>
                  <a:gd name="T25" fmla="*/ 10 h 69"/>
                  <a:gd name="T26" fmla="*/ 22 w 81"/>
                  <a:gd name="T27" fmla="*/ 10 h 69"/>
                  <a:gd name="T28" fmla="*/ 22 w 81"/>
                  <a:gd name="T29" fmla="*/ 13 h 69"/>
                  <a:gd name="T30" fmla="*/ 28 w 81"/>
                  <a:gd name="T31" fmla="*/ 16 h 69"/>
                  <a:gd name="T32" fmla="*/ 35 w 81"/>
                  <a:gd name="T33" fmla="*/ 22 h 69"/>
                  <a:gd name="T34" fmla="*/ 38 w 81"/>
                  <a:gd name="T35" fmla="*/ 22 h 69"/>
                  <a:gd name="T36" fmla="*/ 38 w 81"/>
                  <a:gd name="T37" fmla="*/ 28 h 69"/>
                  <a:gd name="T38" fmla="*/ 41 w 81"/>
                  <a:gd name="T39" fmla="*/ 28 h 69"/>
                  <a:gd name="T40" fmla="*/ 41 w 81"/>
                  <a:gd name="T41" fmla="*/ 32 h 69"/>
                  <a:gd name="T42" fmla="*/ 44 w 81"/>
                  <a:gd name="T43" fmla="*/ 35 h 69"/>
                  <a:gd name="T44" fmla="*/ 47 w 81"/>
                  <a:gd name="T45" fmla="*/ 38 h 69"/>
                  <a:gd name="T46" fmla="*/ 50 w 81"/>
                  <a:gd name="T47" fmla="*/ 38 h 69"/>
                  <a:gd name="T48" fmla="*/ 50 w 81"/>
                  <a:gd name="T49" fmla="*/ 41 h 69"/>
                  <a:gd name="T50" fmla="*/ 56 w 81"/>
                  <a:gd name="T51" fmla="*/ 41 h 69"/>
                  <a:gd name="T52" fmla="*/ 63 w 81"/>
                  <a:gd name="T53" fmla="*/ 44 h 69"/>
                  <a:gd name="T54" fmla="*/ 72 w 81"/>
                  <a:gd name="T55" fmla="*/ 53 h 69"/>
                  <a:gd name="T56" fmla="*/ 72 w 81"/>
                  <a:gd name="T57" fmla="*/ 57 h 69"/>
                  <a:gd name="T58" fmla="*/ 75 w 81"/>
                  <a:gd name="T59" fmla="*/ 53 h 69"/>
                  <a:gd name="T60" fmla="*/ 81 w 81"/>
                  <a:gd name="T61" fmla="*/ 57 h 69"/>
                  <a:gd name="T62" fmla="*/ 81 w 81"/>
                  <a:gd name="T63" fmla="*/ 63 h 69"/>
                  <a:gd name="T64" fmla="*/ 81 w 81"/>
                  <a:gd name="T65" fmla="*/ 63 h 69"/>
                  <a:gd name="T66" fmla="*/ 78 w 81"/>
                  <a:gd name="T67" fmla="*/ 63 h 69"/>
                  <a:gd name="T68" fmla="*/ 78 w 81"/>
                  <a:gd name="T69" fmla="*/ 69 h 69"/>
                  <a:gd name="T70" fmla="*/ 75 w 81"/>
                  <a:gd name="T71" fmla="*/ 66 h 69"/>
                  <a:gd name="T72" fmla="*/ 75 w 81"/>
                  <a:gd name="T73" fmla="*/ 66 h 69"/>
                  <a:gd name="T74" fmla="*/ 72 w 81"/>
                  <a:gd name="T75" fmla="*/ 63 h 69"/>
                  <a:gd name="T76" fmla="*/ 69 w 81"/>
                  <a:gd name="T77" fmla="*/ 60 h 69"/>
                  <a:gd name="T78" fmla="*/ 66 w 81"/>
                  <a:gd name="T79" fmla="*/ 60 h 69"/>
                  <a:gd name="T80" fmla="*/ 63 w 81"/>
                  <a:gd name="T81" fmla="*/ 60 h 69"/>
                  <a:gd name="T82" fmla="*/ 60 w 81"/>
                  <a:gd name="T83" fmla="*/ 60 h 69"/>
                  <a:gd name="T84" fmla="*/ 56 w 81"/>
                  <a:gd name="T85" fmla="*/ 57 h 69"/>
                  <a:gd name="T86" fmla="*/ 56 w 81"/>
                  <a:gd name="T87" fmla="*/ 53 h 69"/>
                  <a:gd name="T88" fmla="*/ 53 w 81"/>
                  <a:gd name="T89" fmla="*/ 53 h 69"/>
                  <a:gd name="T90" fmla="*/ 53 w 81"/>
                  <a:gd name="T91" fmla="*/ 50 h 69"/>
                  <a:gd name="T92" fmla="*/ 50 w 81"/>
                  <a:gd name="T93" fmla="*/ 50 h 69"/>
                  <a:gd name="T94" fmla="*/ 50 w 81"/>
                  <a:gd name="T95" fmla="*/ 50 h 69"/>
                  <a:gd name="T96" fmla="*/ 47 w 81"/>
                  <a:gd name="T97" fmla="*/ 50 h 69"/>
                  <a:gd name="T98" fmla="*/ 47 w 81"/>
                  <a:gd name="T99" fmla="*/ 47 h 69"/>
                  <a:gd name="T100" fmla="*/ 44 w 81"/>
                  <a:gd name="T101" fmla="*/ 47 h 69"/>
                  <a:gd name="T102" fmla="*/ 38 w 81"/>
                  <a:gd name="T103" fmla="*/ 44 h 69"/>
                  <a:gd name="T104" fmla="*/ 35 w 81"/>
                  <a:gd name="T105" fmla="*/ 44 h 69"/>
                  <a:gd name="T106" fmla="*/ 35 w 81"/>
                  <a:gd name="T107" fmla="*/ 41 h 69"/>
                  <a:gd name="T108" fmla="*/ 31 w 81"/>
                  <a:gd name="T109" fmla="*/ 38 h 69"/>
                  <a:gd name="T110" fmla="*/ 31 w 81"/>
                  <a:gd name="T111" fmla="*/ 35 h 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69"/>
                  <a:gd name="T170" fmla="*/ 81 w 81"/>
                  <a:gd name="T171" fmla="*/ 69 h 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69">
                    <a:moveTo>
                      <a:pt x="31" y="35"/>
                    </a:moveTo>
                    <a:lnTo>
                      <a:pt x="19" y="32"/>
                    </a:lnTo>
                    <a:lnTo>
                      <a:pt x="13" y="22"/>
                    </a:lnTo>
                    <a:lnTo>
                      <a:pt x="9" y="19"/>
                    </a:lnTo>
                    <a:lnTo>
                      <a:pt x="6" y="13"/>
                    </a:lnTo>
                    <a:lnTo>
                      <a:pt x="3" y="10"/>
                    </a:lnTo>
                    <a:lnTo>
                      <a:pt x="3" y="3"/>
                    </a:lnTo>
                    <a:lnTo>
                      <a:pt x="0" y="0"/>
                    </a:lnTo>
                    <a:lnTo>
                      <a:pt x="3" y="0"/>
                    </a:lnTo>
                    <a:lnTo>
                      <a:pt x="6" y="3"/>
                    </a:lnTo>
                    <a:lnTo>
                      <a:pt x="9" y="3"/>
                    </a:lnTo>
                    <a:lnTo>
                      <a:pt x="16" y="6"/>
                    </a:lnTo>
                    <a:lnTo>
                      <a:pt x="19" y="10"/>
                    </a:lnTo>
                    <a:lnTo>
                      <a:pt x="22" y="10"/>
                    </a:lnTo>
                    <a:lnTo>
                      <a:pt x="22" y="13"/>
                    </a:lnTo>
                    <a:lnTo>
                      <a:pt x="28" y="16"/>
                    </a:lnTo>
                    <a:lnTo>
                      <a:pt x="35" y="22"/>
                    </a:lnTo>
                    <a:lnTo>
                      <a:pt x="38" y="22"/>
                    </a:lnTo>
                    <a:lnTo>
                      <a:pt x="38" y="28"/>
                    </a:lnTo>
                    <a:lnTo>
                      <a:pt x="41" y="28"/>
                    </a:lnTo>
                    <a:lnTo>
                      <a:pt x="41" y="32"/>
                    </a:lnTo>
                    <a:lnTo>
                      <a:pt x="44" y="35"/>
                    </a:lnTo>
                    <a:lnTo>
                      <a:pt x="47" y="38"/>
                    </a:lnTo>
                    <a:lnTo>
                      <a:pt x="50" y="38"/>
                    </a:lnTo>
                    <a:lnTo>
                      <a:pt x="50" y="41"/>
                    </a:lnTo>
                    <a:lnTo>
                      <a:pt x="56" y="41"/>
                    </a:lnTo>
                    <a:lnTo>
                      <a:pt x="63" y="44"/>
                    </a:lnTo>
                    <a:lnTo>
                      <a:pt x="72" y="53"/>
                    </a:lnTo>
                    <a:lnTo>
                      <a:pt x="72" y="57"/>
                    </a:lnTo>
                    <a:lnTo>
                      <a:pt x="75" y="53"/>
                    </a:lnTo>
                    <a:lnTo>
                      <a:pt x="81" y="57"/>
                    </a:lnTo>
                    <a:lnTo>
                      <a:pt x="81" y="63"/>
                    </a:lnTo>
                    <a:lnTo>
                      <a:pt x="78" y="63"/>
                    </a:lnTo>
                    <a:lnTo>
                      <a:pt x="78" y="69"/>
                    </a:lnTo>
                    <a:lnTo>
                      <a:pt x="75" y="66"/>
                    </a:lnTo>
                    <a:lnTo>
                      <a:pt x="72" y="63"/>
                    </a:lnTo>
                    <a:lnTo>
                      <a:pt x="69" y="60"/>
                    </a:lnTo>
                    <a:lnTo>
                      <a:pt x="66" y="60"/>
                    </a:lnTo>
                    <a:lnTo>
                      <a:pt x="63" y="60"/>
                    </a:lnTo>
                    <a:lnTo>
                      <a:pt x="60" y="60"/>
                    </a:lnTo>
                    <a:lnTo>
                      <a:pt x="56" y="57"/>
                    </a:lnTo>
                    <a:lnTo>
                      <a:pt x="56" y="53"/>
                    </a:lnTo>
                    <a:lnTo>
                      <a:pt x="53" y="53"/>
                    </a:lnTo>
                    <a:lnTo>
                      <a:pt x="53" y="50"/>
                    </a:lnTo>
                    <a:lnTo>
                      <a:pt x="50" y="50"/>
                    </a:lnTo>
                    <a:lnTo>
                      <a:pt x="47" y="50"/>
                    </a:lnTo>
                    <a:lnTo>
                      <a:pt x="47" y="47"/>
                    </a:lnTo>
                    <a:lnTo>
                      <a:pt x="44" y="47"/>
                    </a:lnTo>
                    <a:lnTo>
                      <a:pt x="38" y="44"/>
                    </a:lnTo>
                    <a:lnTo>
                      <a:pt x="35" y="44"/>
                    </a:lnTo>
                    <a:lnTo>
                      <a:pt x="35" y="41"/>
                    </a:lnTo>
                    <a:lnTo>
                      <a:pt x="31" y="38"/>
                    </a:lnTo>
                    <a:lnTo>
                      <a:pt x="31" y="35"/>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5" name="Freeform 1056">
                <a:extLst>
                  <a:ext uri="{FF2B5EF4-FFF2-40B4-BE49-F238E27FC236}">
                    <a16:creationId xmlns:a16="http://schemas.microsoft.com/office/drawing/2014/main" id="{2E65810D-08B9-4EE7-B5ED-1658309EBC77}"/>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6" name="Freeform 1057">
                <a:extLst>
                  <a:ext uri="{FF2B5EF4-FFF2-40B4-BE49-F238E27FC236}">
                    <a16:creationId xmlns:a16="http://schemas.microsoft.com/office/drawing/2014/main" id="{8D4B8E90-C602-408E-8A0A-BBAB231B4E4D}"/>
                  </a:ext>
                </a:extLst>
              </p:cNvPr>
              <p:cNvSpPr>
                <a:spLocks/>
              </p:cNvSpPr>
              <p:nvPr/>
            </p:nvSpPr>
            <p:spPr bwMode="auto">
              <a:xfrm>
                <a:off x="4826" y="3115"/>
                <a:ext cx="9" cy="12"/>
              </a:xfrm>
              <a:custGeom>
                <a:avLst/>
                <a:gdLst>
                  <a:gd name="T0" fmla="*/ 0 w 9"/>
                  <a:gd name="T1" fmla="*/ 0 h 12"/>
                  <a:gd name="T2" fmla="*/ 3 w 9"/>
                  <a:gd name="T3" fmla="*/ 3 h 12"/>
                  <a:gd name="T4" fmla="*/ 3 w 9"/>
                  <a:gd name="T5" fmla="*/ 0 h 12"/>
                  <a:gd name="T6" fmla="*/ 6 w 9"/>
                  <a:gd name="T7" fmla="*/ 3 h 12"/>
                  <a:gd name="T8" fmla="*/ 6 w 9"/>
                  <a:gd name="T9" fmla="*/ 6 h 12"/>
                  <a:gd name="T10" fmla="*/ 6 w 9"/>
                  <a:gd name="T11" fmla="*/ 6 h 12"/>
                  <a:gd name="T12" fmla="*/ 9 w 9"/>
                  <a:gd name="T13" fmla="*/ 6 h 12"/>
                  <a:gd name="T14" fmla="*/ 9 w 9"/>
                  <a:gd name="T15" fmla="*/ 12 h 12"/>
                  <a:gd name="T16" fmla="*/ 9 w 9"/>
                  <a:gd name="T17" fmla="*/ 12 h 12"/>
                  <a:gd name="T18" fmla="*/ 6 w 9"/>
                  <a:gd name="T19" fmla="*/ 12 h 12"/>
                  <a:gd name="T20" fmla="*/ 0 w 9"/>
                  <a:gd name="T21" fmla="*/ 9 h 12"/>
                  <a:gd name="T22" fmla="*/ 0 w 9"/>
                  <a:gd name="T23" fmla="*/ 6 h 12"/>
                  <a:gd name="T24" fmla="*/ 0 w 9"/>
                  <a:gd name="T25" fmla="*/ 6 h 12"/>
                  <a:gd name="T26" fmla="*/ 0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0" y="0"/>
                    </a:moveTo>
                    <a:lnTo>
                      <a:pt x="3" y="3"/>
                    </a:lnTo>
                    <a:lnTo>
                      <a:pt x="3" y="0"/>
                    </a:lnTo>
                    <a:lnTo>
                      <a:pt x="6" y="3"/>
                    </a:lnTo>
                    <a:lnTo>
                      <a:pt x="6" y="6"/>
                    </a:lnTo>
                    <a:lnTo>
                      <a:pt x="9" y="6"/>
                    </a:lnTo>
                    <a:lnTo>
                      <a:pt x="9" y="12"/>
                    </a:lnTo>
                    <a:lnTo>
                      <a:pt x="6" y="12"/>
                    </a:lnTo>
                    <a:lnTo>
                      <a:pt x="0" y="9"/>
                    </a:lnTo>
                    <a:lnTo>
                      <a:pt x="0" y="6"/>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7" name="Freeform 1058">
                <a:extLst>
                  <a:ext uri="{FF2B5EF4-FFF2-40B4-BE49-F238E27FC236}">
                    <a16:creationId xmlns:a16="http://schemas.microsoft.com/office/drawing/2014/main" id="{5BA35FDE-6FD2-4A3E-B550-23D96A109605}"/>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8" name="Freeform 1059">
                <a:extLst>
                  <a:ext uri="{FF2B5EF4-FFF2-40B4-BE49-F238E27FC236}">
                    <a16:creationId xmlns:a16="http://schemas.microsoft.com/office/drawing/2014/main" id="{5ECDC4F6-3B2A-40C2-9290-D2ABBEBCEE41}"/>
                  </a:ext>
                </a:extLst>
              </p:cNvPr>
              <p:cNvSpPr>
                <a:spLocks/>
              </p:cNvSpPr>
              <p:nvPr/>
            </p:nvSpPr>
            <p:spPr bwMode="auto">
              <a:xfrm>
                <a:off x="4844" y="3134"/>
                <a:ext cx="10" cy="9"/>
              </a:xfrm>
              <a:custGeom>
                <a:avLst/>
                <a:gdLst>
                  <a:gd name="T0" fmla="*/ 3 w 10"/>
                  <a:gd name="T1" fmla="*/ 3 h 9"/>
                  <a:gd name="T2" fmla="*/ 0 w 10"/>
                  <a:gd name="T3" fmla="*/ 0 h 9"/>
                  <a:gd name="T4" fmla="*/ 7 w 10"/>
                  <a:gd name="T5" fmla="*/ 0 h 9"/>
                  <a:gd name="T6" fmla="*/ 7 w 10"/>
                  <a:gd name="T7" fmla="*/ 3 h 9"/>
                  <a:gd name="T8" fmla="*/ 10 w 10"/>
                  <a:gd name="T9" fmla="*/ 3 h 9"/>
                  <a:gd name="T10" fmla="*/ 10 w 10"/>
                  <a:gd name="T11" fmla="*/ 6 h 9"/>
                  <a:gd name="T12" fmla="*/ 10 w 10"/>
                  <a:gd name="T13" fmla="*/ 9 h 9"/>
                  <a:gd name="T14" fmla="*/ 7 w 10"/>
                  <a:gd name="T15" fmla="*/ 6 h 9"/>
                  <a:gd name="T16" fmla="*/ 3 w 10"/>
                  <a:gd name="T17" fmla="*/ 6 h 9"/>
                  <a:gd name="T18" fmla="*/ 3 w 10"/>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3" y="3"/>
                    </a:moveTo>
                    <a:lnTo>
                      <a:pt x="0" y="0"/>
                    </a:lnTo>
                    <a:lnTo>
                      <a:pt x="7" y="0"/>
                    </a:lnTo>
                    <a:lnTo>
                      <a:pt x="7" y="3"/>
                    </a:lnTo>
                    <a:lnTo>
                      <a:pt x="10" y="3"/>
                    </a:lnTo>
                    <a:lnTo>
                      <a:pt x="10" y="6"/>
                    </a:lnTo>
                    <a:lnTo>
                      <a:pt x="10" y="9"/>
                    </a:lnTo>
                    <a:lnTo>
                      <a:pt x="7" y="6"/>
                    </a:lnTo>
                    <a:lnTo>
                      <a:pt x="3" y="6"/>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89" name="Freeform 1060">
                <a:extLst>
                  <a:ext uri="{FF2B5EF4-FFF2-40B4-BE49-F238E27FC236}">
                    <a16:creationId xmlns:a16="http://schemas.microsoft.com/office/drawing/2014/main" id="{AA9D881F-B5FA-4D23-BF82-D4CCDD915D22}"/>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0" name="Freeform 1061">
                <a:extLst>
                  <a:ext uri="{FF2B5EF4-FFF2-40B4-BE49-F238E27FC236}">
                    <a16:creationId xmlns:a16="http://schemas.microsoft.com/office/drawing/2014/main" id="{DB64675E-5E1F-40E0-B4B3-D2FE6F39BDC3}"/>
                  </a:ext>
                </a:extLst>
              </p:cNvPr>
              <p:cNvSpPr>
                <a:spLocks/>
              </p:cNvSpPr>
              <p:nvPr/>
            </p:nvSpPr>
            <p:spPr bwMode="auto">
              <a:xfrm>
                <a:off x="5317" y="3124"/>
                <a:ext cx="9" cy="7"/>
              </a:xfrm>
              <a:custGeom>
                <a:avLst/>
                <a:gdLst>
                  <a:gd name="T0" fmla="*/ 9 w 9"/>
                  <a:gd name="T1" fmla="*/ 3 h 7"/>
                  <a:gd name="T2" fmla="*/ 9 w 9"/>
                  <a:gd name="T3" fmla="*/ 0 h 7"/>
                  <a:gd name="T4" fmla="*/ 9 w 9"/>
                  <a:gd name="T5" fmla="*/ 3 h 7"/>
                  <a:gd name="T6" fmla="*/ 9 w 9"/>
                  <a:gd name="T7" fmla="*/ 7 h 7"/>
                  <a:gd name="T8" fmla="*/ 9 w 9"/>
                  <a:gd name="T9" fmla="*/ 7 h 7"/>
                  <a:gd name="T10" fmla="*/ 3 w 9"/>
                  <a:gd name="T11" fmla="*/ 3 h 7"/>
                  <a:gd name="T12" fmla="*/ 0 w 9"/>
                  <a:gd name="T13" fmla="*/ 0 h 7"/>
                  <a:gd name="T14" fmla="*/ 9 w 9"/>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9" y="3"/>
                    </a:moveTo>
                    <a:lnTo>
                      <a:pt x="9" y="0"/>
                    </a:lnTo>
                    <a:lnTo>
                      <a:pt x="9" y="3"/>
                    </a:lnTo>
                    <a:lnTo>
                      <a:pt x="9" y="7"/>
                    </a:lnTo>
                    <a:lnTo>
                      <a:pt x="3" y="3"/>
                    </a:lnTo>
                    <a:lnTo>
                      <a:pt x="0" y="0"/>
                    </a:lnTo>
                    <a:lnTo>
                      <a:pt x="9"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1" name="Freeform 1062">
                <a:extLst>
                  <a:ext uri="{FF2B5EF4-FFF2-40B4-BE49-F238E27FC236}">
                    <a16:creationId xmlns:a16="http://schemas.microsoft.com/office/drawing/2014/main" id="{A95439A0-C5C3-4755-8983-3992B6778B85}"/>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2" name="Freeform 1063">
                <a:extLst>
                  <a:ext uri="{FF2B5EF4-FFF2-40B4-BE49-F238E27FC236}">
                    <a16:creationId xmlns:a16="http://schemas.microsoft.com/office/drawing/2014/main" id="{51D5B5B8-53FF-4BD1-BA82-777AF785E16F}"/>
                  </a:ext>
                </a:extLst>
              </p:cNvPr>
              <p:cNvSpPr>
                <a:spLocks/>
              </p:cNvSpPr>
              <p:nvPr/>
            </p:nvSpPr>
            <p:spPr bwMode="auto">
              <a:xfrm>
                <a:off x="5470" y="3059"/>
                <a:ext cx="3" cy="9"/>
              </a:xfrm>
              <a:custGeom>
                <a:avLst/>
                <a:gdLst>
                  <a:gd name="T0" fmla="*/ 3 w 3"/>
                  <a:gd name="T1" fmla="*/ 3 h 9"/>
                  <a:gd name="T2" fmla="*/ 3 w 3"/>
                  <a:gd name="T3" fmla="*/ 9 h 9"/>
                  <a:gd name="T4" fmla="*/ 0 w 3"/>
                  <a:gd name="T5" fmla="*/ 6 h 9"/>
                  <a:gd name="T6" fmla="*/ 0 w 3"/>
                  <a:gd name="T7" fmla="*/ 3 h 9"/>
                  <a:gd name="T8" fmla="*/ 0 w 3"/>
                  <a:gd name="T9" fmla="*/ 0 h 9"/>
                  <a:gd name="T10" fmla="*/ 3 w 3"/>
                  <a:gd name="T11" fmla="*/ 0 h 9"/>
                  <a:gd name="T12" fmla="*/ 3 w 3"/>
                  <a:gd name="T13" fmla="*/ 3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3"/>
                    </a:moveTo>
                    <a:lnTo>
                      <a:pt x="3" y="9"/>
                    </a:lnTo>
                    <a:lnTo>
                      <a:pt x="0" y="6"/>
                    </a:lnTo>
                    <a:lnTo>
                      <a:pt x="0" y="3"/>
                    </a:lnTo>
                    <a:lnTo>
                      <a:pt x="0" y="0"/>
                    </a:lnTo>
                    <a:lnTo>
                      <a:pt x="3" y="0"/>
                    </a:lnTo>
                    <a:lnTo>
                      <a:pt x="3"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3" name="Freeform 1064">
                <a:extLst>
                  <a:ext uri="{FF2B5EF4-FFF2-40B4-BE49-F238E27FC236}">
                    <a16:creationId xmlns:a16="http://schemas.microsoft.com/office/drawing/2014/main" id="{DAEB20FB-09A5-4814-BB47-9EE99D24B029}"/>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4" name="Freeform 1065">
                <a:extLst>
                  <a:ext uri="{FF2B5EF4-FFF2-40B4-BE49-F238E27FC236}">
                    <a16:creationId xmlns:a16="http://schemas.microsoft.com/office/drawing/2014/main" id="{30CCC030-B7F1-4FA1-B06F-F0CF48AFE87F}"/>
                  </a:ext>
                </a:extLst>
              </p:cNvPr>
              <p:cNvSpPr>
                <a:spLocks/>
              </p:cNvSpPr>
              <p:nvPr/>
            </p:nvSpPr>
            <p:spPr bwMode="auto">
              <a:xfrm>
                <a:off x="5385" y="2902"/>
                <a:ext cx="22" cy="13"/>
              </a:xfrm>
              <a:custGeom>
                <a:avLst/>
                <a:gdLst>
                  <a:gd name="T0" fmla="*/ 10 w 22"/>
                  <a:gd name="T1" fmla="*/ 0 h 13"/>
                  <a:gd name="T2" fmla="*/ 16 w 22"/>
                  <a:gd name="T3" fmla="*/ 0 h 13"/>
                  <a:gd name="T4" fmla="*/ 22 w 22"/>
                  <a:gd name="T5" fmla="*/ 6 h 13"/>
                  <a:gd name="T6" fmla="*/ 19 w 22"/>
                  <a:gd name="T7" fmla="*/ 13 h 13"/>
                  <a:gd name="T8" fmla="*/ 16 w 22"/>
                  <a:gd name="T9" fmla="*/ 10 h 13"/>
                  <a:gd name="T10" fmla="*/ 13 w 22"/>
                  <a:gd name="T11" fmla="*/ 10 h 13"/>
                  <a:gd name="T12" fmla="*/ 10 w 22"/>
                  <a:gd name="T13" fmla="*/ 10 h 13"/>
                  <a:gd name="T14" fmla="*/ 7 w 22"/>
                  <a:gd name="T15" fmla="*/ 10 h 13"/>
                  <a:gd name="T16" fmla="*/ 4 w 22"/>
                  <a:gd name="T17" fmla="*/ 3 h 13"/>
                  <a:gd name="T18" fmla="*/ 4 w 22"/>
                  <a:gd name="T19" fmla="*/ 3 h 13"/>
                  <a:gd name="T20" fmla="*/ 0 w 22"/>
                  <a:gd name="T21" fmla="*/ 0 h 13"/>
                  <a:gd name="T22" fmla="*/ 0 w 22"/>
                  <a:gd name="T23" fmla="*/ 0 h 13"/>
                  <a:gd name="T24" fmla="*/ 4 w 22"/>
                  <a:gd name="T25" fmla="*/ 0 h 13"/>
                  <a:gd name="T26" fmla="*/ 10 w 2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10" y="0"/>
                    </a:moveTo>
                    <a:lnTo>
                      <a:pt x="16" y="0"/>
                    </a:lnTo>
                    <a:lnTo>
                      <a:pt x="22" y="6"/>
                    </a:lnTo>
                    <a:lnTo>
                      <a:pt x="19" y="13"/>
                    </a:lnTo>
                    <a:lnTo>
                      <a:pt x="16" y="10"/>
                    </a:lnTo>
                    <a:lnTo>
                      <a:pt x="13" y="10"/>
                    </a:lnTo>
                    <a:lnTo>
                      <a:pt x="10" y="10"/>
                    </a:lnTo>
                    <a:lnTo>
                      <a:pt x="7" y="10"/>
                    </a:lnTo>
                    <a:lnTo>
                      <a:pt x="4" y="3"/>
                    </a:lnTo>
                    <a:lnTo>
                      <a:pt x="0" y="0"/>
                    </a:lnTo>
                    <a:lnTo>
                      <a:pt x="4" y="0"/>
                    </a:lnTo>
                    <a:lnTo>
                      <a:pt x="1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5" name="Freeform 1066">
                <a:extLst>
                  <a:ext uri="{FF2B5EF4-FFF2-40B4-BE49-F238E27FC236}">
                    <a16:creationId xmlns:a16="http://schemas.microsoft.com/office/drawing/2014/main" id="{7665C8EF-5479-4ABF-9351-159C28909EE8}"/>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6" name="Freeform 1067">
                <a:extLst>
                  <a:ext uri="{FF2B5EF4-FFF2-40B4-BE49-F238E27FC236}">
                    <a16:creationId xmlns:a16="http://schemas.microsoft.com/office/drawing/2014/main" id="{69672A5A-B56E-4572-A0B5-FA3D5C6D6620}"/>
                  </a:ext>
                </a:extLst>
              </p:cNvPr>
              <p:cNvSpPr>
                <a:spLocks/>
              </p:cNvSpPr>
              <p:nvPr/>
            </p:nvSpPr>
            <p:spPr bwMode="auto">
              <a:xfrm>
                <a:off x="5407" y="2912"/>
                <a:ext cx="19" cy="6"/>
              </a:xfrm>
              <a:custGeom>
                <a:avLst/>
                <a:gdLst>
                  <a:gd name="T0" fmla="*/ 10 w 19"/>
                  <a:gd name="T1" fmla="*/ 3 h 6"/>
                  <a:gd name="T2" fmla="*/ 16 w 19"/>
                  <a:gd name="T3" fmla="*/ 3 h 6"/>
                  <a:gd name="T4" fmla="*/ 16 w 19"/>
                  <a:gd name="T5" fmla="*/ 3 h 6"/>
                  <a:gd name="T6" fmla="*/ 19 w 19"/>
                  <a:gd name="T7" fmla="*/ 3 h 6"/>
                  <a:gd name="T8" fmla="*/ 19 w 19"/>
                  <a:gd name="T9" fmla="*/ 6 h 6"/>
                  <a:gd name="T10" fmla="*/ 7 w 19"/>
                  <a:gd name="T11" fmla="*/ 6 h 6"/>
                  <a:gd name="T12" fmla="*/ 3 w 19"/>
                  <a:gd name="T13" fmla="*/ 6 h 6"/>
                  <a:gd name="T14" fmla="*/ 0 w 19"/>
                  <a:gd name="T15" fmla="*/ 3 h 6"/>
                  <a:gd name="T16" fmla="*/ 3 w 19"/>
                  <a:gd name="T17" fmla="*/ 0 h 6"/>
                  <a:gd name="T18" fmla="*/ 10 w 19"/>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0" y="3"/>
                    </a:moveTo>
                    <a:lnTo>
                      <a:pt x="16" y="3"/>
                    </a:lnTo>
                    <a:lnTo>
                      <a:pt x="19" y="3"/>
                    </a:lnTo>
                    <a:lnTo>
                      <a:pt x="19" y="6"/>
                    </a:lnTo>
                    <a:lnTo>
                      <a:pt x="7" y="6"/>
                    </a:lnTo>
                    <a:lnTo>
                      <a:pt x="3" y="6"/>
                    </a:lnTo>
                    <a:lnTo>
                      <a:pt x="0" y="3"/>
                    </a:lnTo>
                    <a:lnTo>
                      <a:pt x="3" y="0"/>
                    </a:lnTo>
                    <a:lnTo>
                      <a:pt x="10" y="3"/>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7" name="Freeform 1068">
                <a:extLst>
                  <a:ext uri="{FF2B5EF4-FFF2-40B4-BE49-F238E27FC236}">
                    <a16:creationId xmlns:a16="http://schemas.microsoft.com/office/drawing/2014/main" id="{511C4CF7-C835-4F78-A9F2-0B08D5FDAFBB}"/>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8" name="Freeform 1069">
                <a:extLst>
                  <a:ext uri="{FF2B5EF4-FFF2-40B4-BE49-F238E27FC236}">
                    <a16:creationId xmlns:a16="http://schemas.microsoft.com/office/drawing/2014/main" id="{33543356-C88F-4097-AAC5-1A25E7459D72}"/>
                  </a:ext>
                </a:extLst>
              </p:cNvPr>
              <p:cNvSpPr>
                <a:spLocks/>
              </p:cNvSpPr>
              <p:nvPr/>
            </p:nvSpPr>
            <p:spPr bwMode="auto">
              <a:xfrm>
                <a:off x="5288" y="251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299" name="Rectangle 1070">
                <a:extLst>
                  <a:ext uri="{FF2B5EF4-FFF2-40B4-BE49-F238E27FC236}">
                    <a16:creationId xmlns:a16="http://schemas.microsoft.com/office/drawing/2014/main" id="{95340245-553C-47DC-8683-C32B40CC3C24}"/>
                  </a:ext>
                </a:extLst>
              </p:cNvPr>
              <p:cNvSpPr>
                <a:spLocks noChangeArrowheads="1"/>
              </p:cNvSpPr>
              <p:nvPr/>
            </p:nvSpPr>
            <p:spPr bwMode="auto">
              <a:xfrm>
                <a:off x="5385" y="26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rgbClr val="999999"/>
                    </a:solidFill>
                    <a:latin typeface="Arial" panose="020B0604020202020204" pitchFamily="34" charset="0"/>
                  </a:defRPr>
                </a:lvl1pPr>
                <a:lvl2pPr marL="742950" indent="-285750">
                  <a:defRPr sz="2200" b="1">
                    <a:solidFill>
                      <a:srgbClr val="999999"/>
                    </a:solidFill>
                    <a:latin typeface="Arial" panose="020B0604020202020204" pitchFamily="34" charset="0"/>
                  </a:defRPr>
                </a:lvl2pPr>
                <a:lvl3pPr marL="1143000" indent="-228600">
                  <a:defRPr sz="2200" b="1">
                    <a:solidFill>
                      <a:srgbClr val="999999"/>
                    </a:solidFill>
                    <a:latin typeface="Arial" panose="020B0604020202020204" pitchFamily="34" charset="0"/>
                  </a:defRPr>
                </a:lvl3pPr>
                <a:lvl4pPr marL="1600200" indent="-228600">
                  <a:defRPr sz="2200" b="1">
                    <a:solidFill>
                      <a:srgbClr val="999999"/>
                    </a:solidFill>
                    <a:latin typeface="Arial" panose="020B0604020202020204" pitchFamily="34" charset="0"/>
                  </a:defRPr>
                </a:lvl4pPr>
                <a:lvl5pPr marL="2057400" indent="-228600">
                  <a:defRPr sz="2200" b="1">
                    <a:solidFill>
                      <a:srgbClr val="999999"/>
                    </a:solidFill>
                    <a:latin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0" name="Freeform 1071">
                <a:extLst>
                  <a:ext uri="{FF2B5EF4-FFF2-40B4-BE49-F238E27FC236}">
                    <a16:creationId xmlns:a16="http://schemas.microsoft.com/office/drawing/2014/main" id="{20D594ED-A32E-4AD1-A2A5-8D00801205B5}"/>
                  </a:ext>
                </a:extLst>
              </p:cNvPr>
              <p:cNvSpPr>
                <a:spLocks/>
              </p:cNvSpPr>
              <p:nvPr/>
            </p:nvSpPr>
            <p:spPr bwMode="auto">
              <a:xfrm>
                <a:off x="5385" y="260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1" name="Freeform 1072">
                <a:extLst>
                  <a:ext uri="{FF2B5EF4-FFF2-40B4-BE49-F238E27FC236}">
                    <a16:creationId xmlns:a16="http://schemas.microsoft.com/office/drawing/2014/main" id="{548F6178-A09F-44DF-BE3C-14BC63683827}"/>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2" name="Freeform 1073">
                <a:extLst>
                  <a:ext uri="{FF2B5EF4-FFF2-40B4-BE49-F238E27FC236}">
                    <a16:creationId xmlns:a16="http://schemas.microsoft.com/office/drawing/2014/main" id="{D3771640-2E7F-430F-ADED-D53E8A510167}"/>
                  </a:ext>
                </a:extLst>
              </p:cNvPr>
              <p:cNvSpPr>
                <a:spLocks/>
              </p:cNvSpPr>
              <p:nvPr/>
            </p:nvSpPr>
            <p:spPr bwMode="auto">
              <a:xfrm>
                <a:off x="5454" y="262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3" name="Freeform 1074">
                <a:extLst>
                  <a:ext uri="{FF2B5EF4-FFF2-40B4-BE49-F238E27FC236}">
                    <a16:creationId xmlns:a16="http://schemas.microsoft.com/office/drawing/2014/main" id="{03796913-D2A6-4039-88CB-6D0BC05699C6}"/>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4" name="Freeform 1075">
                <a:extLst>
                  <a:ext uri="{FF2B5EF4-FFF2-40B4-BE49-F238E27FC236}">
                    <a16:creationId xmlns:a16="http://schemas.microsoft.com/office/drawing/2014/main" id="{AD0DA237-058A-47CD-A32C-DA2A5EAD50ED}"/>
                  </a:ext>
                </a:extLst>
              </p:cNvPr>
              <p:cNvSpPr>
                <a:spLocks/>
              </p:cNvSpPr>
              <p:nvPr/>
            </p:nvSpPr>
            <p:spPr bwMode="auto">
              <a:xfrm>
                <a:off x="5423" y="2780"/>
                <a:ext cx="1" cy="3"/>
              </a:xfrm>
              <a:custGeom>
                <a:avLst/>
                <a:gdLst>
                  <a:gd name="T0" fmla="*/ 0 w 1"/>
                  <a:gd name="T1" fmla="*/ 0 h 3"/>
                  <a:gd name="T2" fmla="*/ 0 w 1"/>
                  <a:gd name="T3" fmla="*/ 0 h 3"/>
                  <a:gd name="T4" fmla="*/ 0 w 1"/>
                  <a:gd name="T5" fmla="*/ 0 h 3"/>
                  <a:gd name="T6" fmla="*/ 0 w 1"/>
                  <a:gd name="T7" fmla="*/ 3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0"/>
                    </a:lnTo>
                    <a:lnTo>
                      <a:pt x="0" y="3"/>
                    </a:lnTo>
                    <a:lnTo>
                      <a:pt x="0" y="0"/>
                    </a:ln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5" name="Freeform 1076">
                <a:extLst>
                  <a:ext uri="{FF2B5EF4-FFF2-40B4-BE49-F238E27FC236}">
                    <a16:creationId xmlns:a16="http://schemas.microsoft.com/office/drawing/2014/main" id="{DC5A52D5-99ED-460F-B282-A395162E1AB8}"/>
                  </a:ext>
                </a:extLst>
              </p:cNvPr>
              <p:cNvSpPr>
                <a:spLocks/>
              </p:cNvSpPr>
              <p:nvPr/>
            </p:nvSpPr>
            <p:spPr bwMode="auto">
              <a:xfrm>
                <a:off x="4278" y="2665"/>
                <a:ext cx="10" cy="6"/>
              </a:xfrm>
              <a:custGeom>
                <a:avLst/>
                <a:gdLst>
                  <a:gd name="T0" fmla="*/ 367 w 3"/>
                  <a:gd name="T1" fmla="*/ 486 h 2"/>
                  <a:gd name="T2" fmla="*/ 367 w 3"/>
                  <a:gd name="T3" fmla="*/ 0 h 2"/>
                  <a:gd name="T4" fmla="*/ 36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2"/>
                    </a:moveTo>
                    <a:cubicBezTo>
                      <a:pt x="3" y="2"/>
                      <a:pt x="2" y="0"/>
                      <a:pt x="1" y="0"/>
                    </a:cubicBezTo>
                    <a:cubicBezTo>
                      <a:pt x="0" y="0"/>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6" name="Freeform 1077">
                <a:extLst>
                  <a:ext uri="{FF2B5EF4-FFF2-40B4-BE49-F238E27FC236}">
                    <a16:creationId xmlns:a16="http://schemas.microsoft.com/office/drawing/2014/main" id="{CC1E47FF-557A-4FF5-8B55-B81A015560EB}"/>
                  </a:ext>
                </a:extLst>
              </p:cNvPr>
              <p:cNvSpPr>
                <a:spLocks/>
              </p:cNvSpPr>
              <p:nvPr/>
            </p:nvSpPr>
            <p:spPr bwMode="auto">
              <a:xfrm>
                <a:off x="4278" y="2665"/>
                <a:ext cx="10" cy="6"/>
              </a:xfrm>
              <a:custGeom>
                <a:avLst/>
                <a:gdLst>
                  <a:gd name="T0" fmla="*/ 367 w 3"/>
                  <a:gd name="T1" fmla="*/ 486 h 2"/>
                  <a:gd name="T2" fmla="*/ 367 w 3"/>
                  <a:gd name="T3" fmla="*/ 0 h 2"/>
                  <a:gd name="T4" fmla="*/ 36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2"/>
                    </a:moveTo>
                    <a:cubicBezTo>
                      <a:pt x="3" y="2"/>
                      <a:pt x="2" y="0"/>
                      <a:pt x="1" y="0"/>
                    </a:cubicBezTo>
                    <a:cubicBezTo>
                      <a:pt x="0" y="0"/>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7" name="Freeform 1078">
                <a:extLst>
                  <a:ext uri="{FF2B5EF4-FFF2-40B4-BE49-F238E27FC236}">
                    <a16:creationId xmlns:a16="http://schemas.microsoft.com/office/drawing/2014/main" id="{87D3EA60-15E8-4A68-9A3C-F06ADBDA14AA}"/>
                  </a:ext>
                </a:extLst>
              </p:cNvPr>
              <p:cNvSpPr>
                <a:spLocks/>
              </p:cNvSpPr>
              <p:nvPr/>
            </p:nvSpPr>
            <p:spPr bwMode="auto">
              <a:xfrm>
                <a:off x="4294" y="2674"/>
                <a:ext cx="16" cy="9"/>
              </a:xfrm>
              <a:custGeom>
                <a:avLst/>
                <a:gdLst>
                  <a:gd name="T0" fmla="*/ 1373 w 5"/>
                  <a:gd name="T1" fmla="*/ 729 h 3"/>
                  <a:gd name="T2" fmla="*/ 1043 w 5"/>
                  <a:gd name="T3" fmla="*/ 0 h 3"/>
                  <a:gd name="T4" fmla="*/ 1373 w 5"/>
                  <a:gd name="T5" fmla="*/ 729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4" y="3"/>
                    </a:moveTo>
                    <a:cubicBezTo>
                      <a:pt x="5" y="2"/>
                      <a:pt x="4" y="0"/>
                      <a:pt x="3" y="0"/>
                    </a:cubicBezTo>
                    <a:cubicBezTo>
                      <a:pt x="0" y="0"/>
                      <a:pt x="3" y="2"/>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8" name="Freeform 1079">
                <a:extLst>
                  <a:ext uri="{FF2B5EF4-FFF2-40B4-BE49-F238E27FC236}">
                    <a16:creationId xmlns:a16="http://schemas.microsoft.com/office/drawing/2014/main" id="{AAF582EC-1482-4BF9-8532-F62CA9BD1883}"/>
                  </a:ext>
                </a:extLst>
              </p:cNvPr>
              <p:cNvSpPr>
                <a:spLocks/>
              </p:cNvSpPr>
              <p:nvPr/>
            </p:nvSpPr>
            <p:spPr bwMode="auto">
              <a:xfrm>
                <a:off x="4294" y="2674"/>
                <a:ext cx="16" cy="9"/>
              </a:xfrm>
              <a:custGeom>
                <a:avLst/>
                <a:gdLst>
                  <a:gd name="T0" fmla="*/ 1373 w 5"/>
                  <a:gd name="T1" fmla="*/ 729 h 3"/>
                  <a:gd name="T2" fmla="*/ 1043 w 5"/>
                  <a:gd name="T3" fmla="*/ 0 h 3"/>
                  <a:gd name="T4" fmla="*/ 1373 w 5"/>
                  <a:gd name="T5" fmla="*/ 729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4" y="3"/>
                    </a:moveTo>
                    <a:cubicBezTo>
                      <a:pt x="5" y="2"/>
                      <a:pt x="4" y="0"/>
                      <a:pt x="3" y="0"/>
                    </a:cubicBezTo>
                    <a:cubicBezTo>
                      <a:pt x="0" y="0"/>
                      <a:pt x="3" y="2"/>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09" name="Freeform 1080">
                <a:extLst>
                  <a:ext uri="{FF2B5EF4-FFF2-40B4-BE49-F238E27FC236}">
                    <a16:creationId xmlns:a16="http://schemas.microsoft.com/office/drawing/2014/main" id="{81FA9428-989B-4553-B8AC-2D89836C0198}"/>
                  </a:ext>
                </a:extLst>
              </p:cNvPr>
              <p:cNvSpPr>
                <a:spLocks/>
              </p:cNvSpPr>
              <p:nvPr/>
            </p:nvSpPr>
            <p:spPr bwMode="auto">
              <a:xfrm>
                <a:off x="4303" y="2583"/>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0" name="Freeform 1081">
                <a:extLst>
                  <a:ext uri="{FF2B5EF4-FFF2-40B4-BE49-F238E27FC236}">
                    <a16:creationId xmlns:a16="http://schemas.microsoft.com/office/drawing/2014/main" id="{75F500D0-730F-4FAC-8448-506BB69AEBD9}"/>
                  </a:ext>
                </a:extLst>
              </p:cNvPr>
              <p:cNvSpPr>
                <a:spLocks/>
              </p:cNvSpPr>
              <p:nvPr/>
            </p:nvSpPr>
            <p:spPr bwMode="auto">
              <a:xfrm>
                <a:off x="4303" y="2583"/>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1" name="Freeform 1082">
                <a:extLst>
                  <a:ext uri="{FF2B5EF4-FFF2-40B4-BE49-F238E27FC236}">
                    <a16:creationId xmlns:a16="http://schemas.microsoft.com/office/drawing/2014/main" id="{F4FAD329-3C42-41FA-8706-266017D2217C}"/>
                  </a:ext>
                </a:extLst>
              </p:cNvPr>
              <p:cNvSpPr>
                <a:spLocks/>
              </p:cNvSpPr>
              <p:nvPr/>
            </p:nvSpPr>
            <p:spPr bwMode="auto">
              <a:xfrm>
                <a:off x="4310" y="267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2" name="Freeform 1083">
                <a:extLst>
                  <a:ext uri="{FF2B5EF4-FFF2-40B4-BE49-F238E27FC236}">
                    <a16:creationId xmlns:a16="http://schemas.microsoft.com/office/drawing/2014/main" id="{87CC3731-78E2-4C36-9FFE-994F9EAA0CE7}"/>
                  </a:ext>
                </a:extLst>
              </p:cNvPr>
              <p:cNvSpPr>
                <a:spLocks/>
              </p:cNvSpPr>
              <p:nvPr/>
            </p:nvSpPr>
            <p:spPr bwMode="auto">
              <a:xfrm>
                <a:off x="4310" y="267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3" name="Freeform 1084">
                <a:extLst>
                  <a:ext uri="{FF2B5EF4-FFF2-40B4-BE49-F238E27FC236}">
                    <a16:creationId xmlns:a16="http://schemas.microsoft.com/office/drawing/2014/main" id="{A501208F-8369-4315-8FC5-588F119AAAAA}"/>
                  </a:ext>
                </a:extLst>
              </p:cNvPr>
              <p:cNvSpPr>
                <a:spLocks/>
              </p:cNvSpPr>
              <p:nvPr/>
            </p:nvSpPr>
            <p:spPr bwMode="auto">
              <a:xfrm>
                <a:off x="4313" y="2633"/>
                <a:ext cx="118" cy="63"/>
              </a:xfrm>
              <a:custGeom>
                <a:avLst/>
                <a:gdLst>
                  <a:gd name="T0" fmla="*/ 1494 w 38"/>
                  <a:gd name="T1" fmla="*/ 5317 h 20"/>
                  <a:gd name="T2" fmla="*/ 2034 w 38"/>
                  <a:gd name="T3" fmla="*/ 5626 h 20"/>
                  <a:gd name="T4" fmla="*/ 3174 w 38"/>
                  <a:gd name="T5" fmla="*/ 5626 h 20"/>
                  <a:gd name="T6" fmla="*/ 3714 w 38"/>
                  <a:gd name="T7" fmla="*/ 6193 h 20"/>
                  <a:gd name="T8" fmla="*/ 5478 w 38"/>
                  <a:gd name="T9" fmla="*/ 6193 h 20"/>
                  <a:gd name="T10" fmla="*/ 6981 w 38"/>
                  <a:gd name="T11" fmla="*/ 5317 h 20"/>
                  <a:gd name="T12" fmla="*/ 8350 w 38"/>
                  <a:gd name="T13" fmla="*/ 4029 h 20"/>
                  <a:gd name="T14" fmla="*/ 10126 w 38"/>
                  <a:gd name="T15" fmla="*/ 3443 h 20"/>
                  <a:gd name="T16" fmla="*/ 10126 w 38"/>
                  <a:gd name="T17" fmla="*/ 2470 h 20"/>
                  <a:gd name="T18" fmla="*/ 10965 w 38"/>
                  <a:gd name="T19" fmla="*/ 1279 h 20"/>
                  <a:gd name="T20" fmla="*/ 10695 w 38"/>
                  <a:gd name="T21" fmla="*/ 595 h 20"/>
                  <a:gd name="T22" fmla="*/ 10695 w 38"/>
                  <a:gd name="T23" fmla="*/ 0 h 20"/>
                  <a:gd name="T24" fmla="*/ 9490 w 38"/>
                  <a:gd name="T25" fmla="*/ 277 h 20"/>
                  <a:gd name="T26" fmla="*/ 8918 w 38"/>
                  <a:gd name="T27" fmla="*/ 595 h 20"/>
                  <a:gd name="T28" fmla="*/ 8918 w 38"/>
                  <a:gd name="T29" fmla="*/ 1874 h 20"/>
                  <a:gd name="T30" fmla="*/ 7810 w 38"/>
                  <a:gd name="T31" fmla="*/ 2470 h 20"/>
                  <a:gd name="T32" fmla="*/ 7241 w 38"/>
                  <a:gd name="T33" fmla="*/ 3752 h 20"/>
                  <a:gd name="T34" fmla="*/ 6586 w 38"/>
                  <a:gd name="T35" fmla="*/ 3752 h 20"/>
                  <a:gd name="T36" fmla="*/ 5776 w 38"/>
                  <a:gd name="T37" fmla="*/ 3752 h 20"/>
                  <a:gd name="T38" fmla="*/ 4937 w 38"/>
                  <a:gd name="T39" fmla="*/ 4029 h 20"/>
                  <a:gd name="T40" fmla="*/ 5208 w 38"/>
                  <a:gd name="T41" fmla="*/ 2750 h 20"/>
                  <a:gd name="T42" fmla="*/ 4639 w 38"/>
                  <a:gd name="T43" fmla="*/ 3752 h 20"/>
                  <a:gd name="T44" fmla="*/ 2872 w 38"/>
                  <a:gd name="T45" fmla="*/ 4029 h 20"/>
                  <a:gd name="T46" fmla="*/ 2332 w 38"/>
                  <a:gd name="T47" fmla="*/ 4029 h 20"/>
                  <a:gd name="T48" fmla="*/ 1494 w 38"/>
                  <a:gd name="T49" fmla="*/ 4029 h 20"/>
                  <a:gd name="T50" fmla="*/ 568 w 38"/>
                  <a:gd name="T51" fmla="*/ 4029 h 20"/>
                  <a:gd name="T52" fmla="*/ 270 w 38"/>
                  <a:gd name="T53" fmla="*/ 4624 h 20"/>
                  <a:gd name="T54" fmla="*/ 1109 w 38"/>
                  <a:gd name="T55" fmla="*/ 4911 h 20"/>
                  <a:gd name="T56" fmla="*/ 1494 w 38"/>
                  <a:gd name="T57" fmla="*/ 5317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20"/>
                  <a:gd name="T89" fmla="*/ 38 w 38"/>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20">
                    <a:moveTo>
                      <a:pt x="5" y="17"/>
                    </a:moveTo>
                    <a:cubicBezTo>
                      <a:pt x="6" y="17"/>
                      <a:pt x="7" y="18"/>
                      <a:pt x="7" y="18"/>
                    </a:cubicBezTo>
                    <a:cubicBezTo>
                      <a:pt x="8" y="18"/>
                      <a:pt x="10" y="17"/>
                      <a:pt x="11" y="18"/>
                    </a:cubicBezTo>
                    <a:cubicBezTo>
                      <a:pt x="12" y="19"/>
                      <a:pt x="12" y="20"/>
                      <a:pt x="13" y="20"/>
                    </a:cubicBezTo>
                    <a:cubicBezTo>
                      <a:pt x="15" y="20"/>
                      <a:pt x="17" y="20"/>
                      <a:pt x="19" y="20"/>
                    </a:cubicBezTo>
                    <a:cubicBezTo>
                      <a:pt x="21" y="19"/>
                      <a:pt x="22" y="17"/>
                      <a:pt x="24" y="17"/>
                    </a:cubicBezTo>
                    <a:cubicBezTo>
                      <a:pt x="26" y="17"/>
                      <a:pt x="29" y="15"/>
                      <a:pt x="29" y="13"/>
                    </a:cubicBezTo>
                    <a:cubicBezTo>
                      <a:pt x="30" y="13"/>
                      <a:pt x="36" y="14"/>
                      <a:pt x="35" y="11"/>
                    </a:cubicBezTo>
                    <a:cubicBezTo>
                      <a:pt x="35" y="10"/>
                      <a:pt x="33" y="7"/>
                      <a:pt x="35" y="8"/>
                    </a:cubicBezTo>
                    <a:cubicBezTo>
                      <a:pt x="37" y="8"/>
                      <a:pt x="38" y="6"/>
                      <a:pt x="38" y="4"/>
                    </a:cubicBezTo>
                    <a:cubicBezTo>
                      <a:pt x="38" y="3"/>
                      <a:pt x="38" y="2"/>
                      <a:pt x="37" y="2"/>
                    </a:cubicBezTo>
                    <a:cubicBezTo>
                      <a:pt x="37" y="2"/>
                      <a:pt x="36" y="1"/>
                      <a:pt x="37" y="0"/>
                    </a:cubicBezTo>
                    <a:cubicBezTo>
                      <a:pt x="36" y="1"/>
                      <a:pt x="34" y="2"/>
                      <a:pt x="33" y="1"/>
                    </a:cubicBezTo>
                    <a:cubicBezTo>
                      <a:pt x="33" y="0"/>
                      <a:pt x="30" y="0"/>
                      <a:pt x="31" y="2"/>
                    </a:cubicBezTo>
                    <a:cubicBezTo>
                      <a:pt x="31" y="4"/>
                      <a:pt x="32" y="5"/>
                      <a:pt x="31" y="6"/>
                    </a:cubicBezTo>
                    <a:cubicBezTo>
                      <a:pt x="31" y="8"/>
                      <a:pt x="29" y="7"/>
                      <a:pt x="27" y="8"/>
                    </a:cubicBezTo>
                    <a:cubicBezTo>
                      <a:pt x="26" y="9"/>
                      <a:pt x="26" y="11"/>
                      <a:pt x="25" y="12"/>
                    </a:cubicBezTo>
                    <a:cubicBezTo>
                      <a:pt x="24" y="12"/>
                      <a:pt x="23" y="12"/>
                      <a:pt x="23" y="12"/>
                    </a:cubicBezTo>
                    <a:cubicBezTo>
                      <a:pt x="21" y="13"/>
                      <a:pt x="22" y="12"/>
                      <a:pt x="20" y="12"/>
                    </a:cubicBezTo>
                    <a:cubicBezTo>
                      <a:pt x="19" y="12"/>
                      <a:pt x="18" y="14"/>
                      <a:pt x="17" y="13"/>
                    </a:cubicBezTo>
                    <a:cubicBezTo>
                      <a:pt x="16" y="11"/>
                      <a:pt x="16" y="9"/>
                      <a:pt x="18" y="9"/>
                    </a:cubicBezTo>
                    <a:cubicBezTo>
                      <a:pt x="16" y="7"/>
                      <a:pt x="15" y="11"/>
                      <a:pt x="16" y="12"/>
                    </a:cubicBezTo>
                    <a:cubicBezTo>
                      <a:pt x="16" y="13"/>
                      <a:pt x="10" y="13"/>
                      <a:pt x="10" y="13"/>
                    </a:cubicBezTo>
                    <a:cubicBezTo>
                      <a:pt x="9" y="13"/>
                      <a:pt x="8" y="13"/>
                      <a:pt x="8" y="13"/>
                    </a:cubicBezTo>
                    <a:cubicBezTo>
                      <a:pt x="7" y="12"/>
                      <a:pt x="6" y="13"/>
                      <a:pt x="5" y="13"/>
                    </a:cubicBezTo>
                    <a:cubicBezTo>
                      <a:pt x="5" y="13"/>
                      <a:pt x="2" y="13"/>
                      <a:pt x="2" y="13"/>
                    </a:cubicBezTo>
                    <a:cubicBezTo>
                      <a:pt x="1" y="12"/>
                      <a:pt x="0" y="14"/>
                      <a:pt x="1" y="15"/>
                    </a:cubicBezTo>
                    <a:cubicBezTo>
                      <a:pt x="2" y="16"/>
                      <a:pt x="3" y="15"/>
                      <a:pt x="4" y="16"/>
                    </a:cubicBezTo>
                    <a:cubicBezTo>
                      <a:pt x="4" y="16"/>
                      <a:pt x="5" y="17"/>
                      <a:pt x="5" y="1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4" name="Freeform 1085">
                <a:extLst>
                  <a:ext uri="{FF2B5EF4-FFF2-40B4-BE49-F238E27FC236}">
                    <a16:creationId xmlns:a16="http://schemas.microsoft.com/office/drawing/2014/main" id="{B9026315-7FFD-4ACC-A224-9446E478A889}"/>
                  </a:ext>
                </a:extLst>
              </p:cNvPr>
              <p:cNvSpPr>
                <a:spLocks/>
              </p:cNvSpPr>
              <p:nvPr/>
            </p:nvSpPr>
            <p:spPr bwMode="auto">
              <a:xfrm>
                <a:off x="4313" y="2633"/>
                <a:ext cx="118" cy="63"/>
              </a:xfrm>
              <a:custGeom>
                <a:avLst/>
                <a:gdLst>
                  <a:gd name="T0" fmla="*/ 1494 w 38"/>
                  <a:gd name="T1" fmla="*/ 5317 h 20"/>
                  <a:gd name="T2" fmla="*/ 2034 w 38"/>
                  <a:gd name="T3" fmla="*/ 5626 h 20"/>
                  <a:gd name="T4" fmla="*/ 3174 w 38"/>
                  <a:gd name="T5" fmla="*/ 5626 h 20"/>
                  <a:gd name="T6" fmla="*/ 3714 w 38"/>
                  <a:gd name="T7" fmla="*/ 6193 h 20"/>
                  <a:gd name="T8" fmla="*/ 5478 w 38"/>
                  <a:gd name="T9" fmla="*/ 6193 h 20"/>
                  <a:gd name="T10" fmla="*/ 6981 w 38"/>
                  <a:gd name="T11" fmla="*/ 5317 h 20"/>
                  <a:gd name="T12" fmla="*/ 8350 w 38"/>
                  <a:gd name="T13" fmla="*/ 4029 h 20"/>
                  <a:gd name="T14" fmla="*/ 10126 w 38"/>
                  <a:gd name="T15" fmla="*/ 3443 h 20"/>
                  <a:gd name="T16" fmla="*/ 10126 w 38"/>
                  <a:gd name="T17" fmla="*/ 2470 h 20"/>
                  <a:gd name="T18" fmla="*/ 10965 w 38"/>
                  <a:gd name="T19" fmla="*/ 1279 h 20"/>
                  <a:gd name="T20" fmla="*/ 10695 w 38"/>
                  <a:gd name="T21" fmla="*/ 595 h 20"/>
                  <a:gd name="T22" fmla="*/ 10695 w 38"/>
                  <a:gd name="T23" fmla="*/ 0 h 20"/>
                  <a:gd name="T24" fmla="*/ 9490 w 38"/>
                  <a:gd name="T25" fmla="*/ 277 h 20"/>
                  <a:gd name="T26" fmla="*/ 8918 w 38"/>
                  <a:gd name="T27" fmla="*/ 595 h 20"/>
                  <a:gd name="T28" fmla="*/ 8918 w 38"/>
                  <a:gd name="T29" fmla="*/ 1874 h 20"/>
                  <a:gd name="T30" fmla="*/ 7810 w 38"/>
                  <a:gd name="T31" fmla="*/ 2470 h 20"/>
                  <a:gd name="T32" fmla="*/ 7241 w 38"/>
                  <a:gd name="T33" fmla="*/ 3752 h 20"/>
                  <a:gd name="T34" fmla="*/ 6586 w 38"/>
                  <a:gd name="T35" fmla="*/ 3752 h 20"/>
                  <a:gd name="T36" fmla="*/ 5776 w 38"/>
                  <a:gd name="T37" fmla="*/ 3752 h 20"/>
                  <a:gd name="T38" fmla="*/ 4937 w 38"/>
                  <a:gd name="T39" fmla="*/ 4029 h 20"/>
                  <a:gd name="T40" fmla="*/ 5208 w 38"/>
                  <a:gd name="T41" fmla="*/ 2750 h 20"/>
                  <a:gd name="T42" fmla="*/ 4639 w 38"/>
                  <a:gd name="T43" fmla="*/ 3752 h 20"/>
                  <a:gd name="T44" fmla="*/ 2872 w 38"/>
                  <a:gd name="T45" fmla="*/ 4029 h 20"/>
                  <a:gd name="T46" fmla="*/ 2332 w 38"/>
                  <a:gd name="T47" fmla="*/ 4029 h 20"/>
                  <a:gd name="T48" fmla="*/ 1494 w 38"/>
                  <a:gd name="T49" fmla="*/ 4029 h 20"/>
                  <a:gd name="T50" fmla="*/ 568 w 38"/>
                  <a:gd name="T51" fmla="*/ 4029 h 20"/>
                  <a:gd name="T52" fmla="*/ 270 w 38"/>
                  <a:gd name="T53" fmla="*/ 4624 h 20"/>
                  <a:gd name="T54" fmla="*/ 1109 w 38"/>
                  <a:gd name="T55" fmla="*/ 4911 h 20"/>
                  <a:gd name="T56" fmla="*/ 1494 w 38"/>
                  <a:gd name="T57" fmla="*/ 5317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20"/>
                  <a:gd name="T89" fmla="*/ 38 w 38"/>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20">
                    <a:moveTo>
                      <a:pt x="5" y="17"/>
                    </a:moveTo>
                    <a:cubicBezTo>
                      <a:pt x="6" y="17"/>
                      <a:pt x="7" y="18"/>
                      <a:pt x="7" y="18"/>
                    </a:cubicBezTo>
                    <a:cubicBezTo>
                      <a:pt x="8" y="18"/>
                      <a:pt x="10" y="17"/>
                      <a:pt x="11" y="18"/>
                    </a:cubicBezTo>
                    <a:cubicBezTo>
                      <a:pt x="12" y="19"/>
                      <a:pt x="12" y="20"/>
                      <a:pt x="13" y="20"/>
                    </a:cubicBezTo>
                    <a:cubicBezTo>
                      <a:pt x="15" y="20"/>
                      <a:pt x="17" y="20"/>
                      <a:pt x="19" y="20"/>
                    </a:cubicBezTo>
                    <a:cubicBezTo>
                      <a:pt x="21" y="19"/>
                      <a:pt x="22" y="17"/>
                      <a:pt x="24" y="17"/>
                    </a:cubicBezTo>
                    <a:cubicBezTo>
                      <a:pt x="26" y="17"/>
                      <a:pt x="29" y="15"/>
                      <a:pt x="29" y="13"/>
                    </a:cubicBezTo>
                    <a:cubicBezTo>
                      <a:pt x="30" y="13"/>
                      <a:pt x="36" y="14"/>
                      <a:pt x="35" y="11"/>
                    </a:cubicBezTo>
                    <a:cubicBezTo>
                      <a:pt x="35" y="10"/>
                      <a:pt x="33" y="7"/>
                      <a:pt x="35" y="8"/>
                    </a:cubicBezTo>
                    <a:cubicBezTo>
                      <a:pt x="37" y="8"/>
                      <a:pt x="38" y="6"/>
                      <a:pt x="38" y="4"/>
                    </a:cubicBezTo>
                    <a:cubicBezTo>
                      <a:pt x="38" y="3"/>
                      <a:pt x="38" y="2"/>
                      <a:pt x="37" y="2"/>
                    </a:cubicBezTo>
                    <a:cubicBezTo>
                      <a:pt x="37" y="2"/>
                      <a:pt x="36" y="1"/>
                      <a:pt x="37" y="0"/>
                    </a:cubicBezTo>
                    <a:cubicBezTo>
                      <a:pt x="36" y="1"/>
                      <a:pt x="34" y="2"/>
                      <a:pt x="33" y="1"/>
                    </a:cubicBezTo>
                    <a:cubicBezTo>
                      <a:pt x="33" y="0"/>
                      <a:pt x="30" y="0"/>
                      <a:pt x="31" y="2"/>
                    </a:cubicBezTo>
                    <a:cubicBezTo>
                      <a:pt x="31" y="4"/>
                      <a:pt x="32" y="5"/>
                      <a:pt x="31" y="6"/>
                    </a:cubicBezTo>
                    <a:cubicBezTo>
                      <a:pt x="31" y="8"/>
                      <a:pt x="29" y="7"/>
                      <a:pt x="27" y="8"/>
                    </a:cubicBezTo>
                    <a:cubicBezTo>
                      <a:pt x="26" y="9"/>
                      <a:pt x="26" y="11"/>
                      <a:pt x="25" y="12"/>
                    </a:cubicBezTo>
                    <a:cubicBezTo>
                      <a:pt x="24" y="12"/>
                      <a:pt x="23" y="12"/>
                      <a:pt x="23" y="12"/>
                    </a:cubicBezTo>
                    <a:cubicBezTo>
                      <a:pt x="21" y="13"/>
                      <a:pt x="22" y="12"/>
                      <a:pt x="20" y="12"/>
                    </a:cubicBezTo>
                    <a:cubicBezTo>
                      <a:pt x="19" y="12"/>
                      <a:pt x="18" y="14"/>
                      <a:pt x="17" y="13"/>
                    </a:cubicBezTo>
                    <a:cubicBezTo>
                      <a:pt x="16" y="11"/>
                      <a:pt x="16" y="9"/>
                      <a:pt x="18" y="9"/>
                    </a:cubicBezTo>
                    <a:cubicBezTo>
                      <a:pt x="16" y="7"/>
                      <a:pt x="15" y="11"/>
                      <a:pt x="16" y="12"/>
                    </a:cubicBezTo>
                    <a:cubicBezTo>
                      <a:pt x="16" y="13"/>
                      <a:pt x="10" y="13"/>
                      <a:pt x="10" y="13"/>
                    </a:cubicBezTo>
                    <a:cubicBezTo>
                      <a:pt x="9" y="13"/>
                      <a:pt x="8" y="13"/>
                      <a:pt x="8" y="13"/>
                    </a:cubicBezTo>
                    <a:cubicBezTo>
                      <a:pt x="7" y="12"/>
                      <a:pt x="6" y="13"/>
                      <a:pt x="5" y="13"/>
                    </a:cubicBezTo>
                    <a:cubicBezTo>
                      <a:pt x="5" y="13"/>
                      <a:pt x="2" y="13"/>
                      <a:pt x="2" y="13"/>
                    </a:cubicBezTo>
                    <a:cubicBezTo>
                      <a:pt x="1" y="12"/>
                      <a:pt x="0" y="14"/>
                      <a:pt x="1" y="15"/>
                    </a:cubicBezTo>
                    <a:cubicBezTo>
                      <a:pt x="2" y="16"/>
                      <a:pt x="3" y="15"/>
                      <a:pt x="4" y="16"/>
                    </a:cubicBezTo>
                    <a:cubicBezTo>
                      <a:pt x="4" y="16"/>
                      <a:pt x="5" y="17"/>
                      <a:pt x="5" y="1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5" name="Freeform 1086">
                <a:extLst>
                  <a:ext uri="{FF2B5EF4-FFF2-40B4-BE49-F238E27FC236}">
                    <a16:creationId xmlns:a16="http://schemas.microsoft.com/office/drawing/2014/main" id="{17D20EA3-3124-422D-B8E6-AB49519987E2}"/>
                  </a:ext>
                </a:extLst>
              </p:cNvPr>
              <p:cNvSpPr>
                <a:spLocks/>
              </p:cNvSpPr>
              <p:nvPr/>
            </p:nvSpPr>
            <p:spPr bwMode="auto">
              <a:xfrm>
                <a:off x="4347" y="264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6" name="Freeform 1087">
                <a:extLst>
                  <a:ext uri="{FF2B5EF4-FFF2-40B4-BE49-F238E27FC236}">
                    <a16:creationId xmlns:a16="http://schemas.microsoft.com/office/drawing/2014/main" id="{AD80C002-53D3-47C6-BD4B-08FABBFA70B9}"/>
                  </a:ext>
                </a:extLst>
              </p:cNvPr>
              <p:cNvSpPr>
                <a:spLocks/>
              </p:cNvSpPr>
              <p:nvPr/>
            </p:nvSpPr>
            <p:spPr bwMode="auto">
              <a:xfrm>
                <a:off x="4347" y="264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7" name="Freeform 1088">
                <a:extLst>
                  <a:ext uri="{FF2B5EF4-FFF2-40B4-BE49-F238E27FC236}">
                    <a16:creationId xmlns:a16="http://schemas.microsoft.com/office/drawing/2014/main" id="{CDC0920B-C005-4066-8652-9F179F34436E}"/>
                  </a:ext>
                </a:extLst>
              </p:cNvPr>
              <p:cNvSpPr>
                <a:spLocks/>
              </p:cNvSpPr>
              <p:nvPr/>
            </p:nvSpPr>
            <p:spPr bwMode="auto">
              <a:xfrm>
                <a:off x="4353" y="2555"/>
                <a:ext cx="10" cy="6"/>
              </a:xfrm>
              <a:custGeom>
                <a:avLst/>
                <a:gdLst>
                  <a:gd name="T0" fmla="*/ 857 w 3"/>
                  <a:gd name="T1" fmla="*/ 486 h 2"/>
                  <a:gd name="T2" fmla="*/ 0 w 3"/>
                  <a:gd name="T3" fmla="*/ 243 h 2"/>
                  <a:gd name="T4" fmla="*/ 85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3" y="2"/>
                      <a:pt x="1" y="0"/>
                      <a:pt x="0" y="1"/>
                    </a:cubicBezTo>
                    <a:cubicBezTo>
                      <a:pt x="0" y="1"/>
                      <a:pt x="2" y="2"/>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8" name="Freeform 1089">
                <a:extLst>
                  <a:ext uri="{FF2B5EF4-FFF2-40B4-BE49-F238E27FC236}">
                    <a16:creationId xmlns:a16="http://schemas.microsoft.com/office/drawing/2014/main" id="{D90537FD-44CE-43AD-A4A9-66B885E67F64}"/>
                  </a:ext>
                </a:extLst>
              </p:cNvPr>
              <p:cNvSpPr>
                <a:spLocks/>
              </p:cNvSpPr>
              <p:nvPr/>
            </p:nvSpPr>
            <p:spPr bwMode="auto">
              <a:xfrm>
                <a:off x="4353" y="2555"/>
                <a:ext cx="10" cy="6"/>
              </a:xfrm>
              <a:custGeom>
                <a:avLst/>
                <a:gdLst>
                  <a:gd name="T0" fmla="*/ 857 w 3"/>
                  <a:gd name="T1" fmla="*/ 486 h 2"/>
                  <a:gd name="T2" fmla="*/ 0 w 3"/>
                  <a:gd name="T3" fmla="*/ 243 h 2"/>
                  <a:gd name="T4" fmla="*/ 857 w 3"/>
                  <a:gd name="T5" fmla="*/ 486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3" y="2"/>
                      <a:pt x="1" y="0"/>
                      <a:pt x="0" y="1"/>
                    </a:cubicBezTo>
                    <a:cubicBezTo>
                      <a:pt x="0" y="1"/>
                      <a:pt x="2" y="2"/>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19" name="Freeform 1090">
                <a:extLst>
                  <a:ext uri="{FF2B5EF4-FFF2-40B4-BE49-F238E27FC236}">
                    <a16:creationId xmlns:a16="http://schemas.microsoft.com/office/drawing/2014/main" id="{831F969E-0059-44D0-924D-F352DEB048C6}"/>
                  </a:ext>
                </a:extLst>
              </p:cNvPr>
              <p:cNvSpPr>
                <a:spLocks/>
              </p:cNvSpPr>
              <p:nvPr/>
            </p:nvSpPr>
            <p:spPr bwMode="auto">
              <a:xfrm>
                <a:off x="4353" y="2774"/>
                <a:ext cx="10" cy="13"/>
              </a:xfrm>
              <a:custGeom>
                <a:avLst/>
                <a:gdLst>
                  <a:gd name="T0" fmla="*/ 1223 w 3"/>
                  <a:gd name="T1" fmla="*/ 1446 h 4"/>
                  <a:gd name="T2" fmla="*/ 857 w 3"/>
                  <a:gd name="T3" fmla="*/ 348 h 4"/>
                  <a:gd name="T4" fmla="*/ 1223 w 3"/>
                  <a:gd name="T5" fmla="*/ 144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3" y="4"/>
                    </a:moveTo>
                    <a:cubicBezTo>
                      <a:pt x="3" y="3"/>
                      <a:pt x="3" y="0"/>
                      <a:pt x="2" y="1"/>
                    </a:cubicBezTo>
                    <a:cubicBezTo>
                      <a:pt x="0" y="2"/>
                      <a:pt x="2" y="3"/>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0" name="Freeform 1091">
                <a:extLst>
                  <a:ext uri="{FF2B5EF4-FFF2-40B4-BE49-F238E27FC236}">
                    <a16:creationId xmlns:a16="http://schemas.microsoft.com/office/drawing/2014/main" id="{9AB0EE80-C293-434C-BE94-167AB1BFF3FC}"/>
                  </a:ext>
                </a:extLst>
              </p:cNvPr>
              <p:cNvSpPr>
                <a:spLocks/>
              </p:cNvSpPr>
              <p:nvPr/>
            </p:nvSpPr>
            <p:spPr bwMode="auto">
              <a:xfrm>
                <a:off x="4353" y="2774"/>
                <a:ext cx="10" cy="13"/>
              </a:xfrm>
              <a:custGeom>
                <a:avLst/>
                <a:gdLst>
                  <a:gd name="T0" fmla="*/ 1223 w 3"/>
                  <a:gd name="T1" fmla="*/ 1446 h 4"/>
                  <a:gd name="T2" fmla="*/ 857 w 3"/>
                  <a:gd name="T3" fmla="*/ 348 h 4"/>
                  <a:gd name="T4" fmla="*/ 1223 w 3"/>
                  <a:gd name="T5" fmla="*/ 144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3" y="4"/>
                    </a:moveTo>
                    <a:cubicBezTo>
                      <a:pt x="3" y="3"/>
                      <a:pt x="3" y="0"/>
                      <a:pt x="2" y="1"/>
                    </a:cubicBezTo>
                    <a:cubicBezTo>
                      <a:pt x="0" y="2"/>
                      <a:pt x="2" y="3"/>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1" name="Freeform 1092">
                <a:extLst>
                  <a:ext uri="{FF2B5EF4-FFF2-40B4-BE49-F238E27FC236}">
                    <a16:creationId xmlns:a16="http://schemas.microsoft.com/office/drawing/2014/main" id="{43C67C6F-F31C-4F4B-BDF5-23188C88244B}"/>
                  </a:ext>
                </a:extLst>
              </p:cNvPr>
              <p:cNvSpPr>
                <a:spLocks/>
              </p:cNvSpPr>
              <p:nvPr/>
            </p:nvSpPr>
            <p:spPr bwMode="auto">
              <a:xfrm>
                <a:off x="4363" y="2780"/>
                <a:ext cx="18" cy="10"/>
              </a:xfrm>
              <a:custGeom>
                <a:avLst/>
                <a:gdLst>
                  <a:gd name="T0" fmla="*/ 972 w 6"/>
                  <a:gd name="T1" fmla="*/ 1223 h 3"/>
                  <a:gd name="T2" fmla="*/ 486 w 6"/>
                  <a:gd name="T3" fmla="*/ 0 h 3"/>
                  <a:gd name="T4" fmla="*/ 243 w 6"/>
                  <a:gd name="T5" fmla="*/ 1223 h 3"/>
                  <a:gd name="T6" fmla="*/ 972 w 6"/>
                  <a:gd name="T7" fmla="*/ 1223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4" y="3"/>
                    </a:moveTo>
                    <a:cubicBezTo>
                      <a:pt x="6" y="2"/>
                      <a:pt x="4" y="1"/>
                      <a:pt x="2" y="0"/>
                    </a:cubicBezTo>
                    <a:cubicBezTo>
                      <a:pt x="0" y="0"/>
                      <a:pt x="2" y="2"/>
                      <a:pt x="1" y="3"/>
                    </a:cubicBezTo>
                    <a:cubicBezTo>
                      <a:pt x="2" y="2"/>
                      <a:pt x="3" y="3"/>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2" name="Freeform 1093">
                <a:extLst>
                  <a:ext uri="{FF2B5EF4-FFF2-40B4-BE49-F238E27FC236}">
                    <a16:creationId xmlns:a16="http://schemas.microsoft.com/office/drawing/2014/main" id="{2F5E3C0E-5514-49D5-9352-B39AB4D11246}"/>
                  </a:ext>
                </a:extLst>
              </p:cNvPr>
              <p:cNvSpPr>
                <a:spLocks/>
              </p:cNvSpPr>
              <p:nvPr/>
            </p:nvSpPr>
            <p:spPr bwMode="auto">
              <a:xfrm>
                <a:off x="4363" y="2780"/>
                <a:ext cx="18" cy="10"/>
              </a:xfrm>
              <a:custGeom>
                <a:avLst/>
                <a:gdLst>
                  <a:gd name="T0" fmla="*/ 972 w 6"/>
                  <a:gd name="T1" fmla="*/ 1223 h 3"/>
                  <a:gd name="T2" fmla="*/ 486 w 6"/>
                  <a:gd name="T3" fmla="*/ 0 h 3"/>
                  <a:gd name="T4" fmla="*/ 243 w 6"/>
                  <a:gd name="T5" fmla="*/ 1223 h 3"/>
                  <a:gd name="T6" fmla="*/ 972 w 6"/>
                  <a:gd name="T7" fmla="*/ 1223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4" y="3"/>
                    </a:moveTo>
                    <a:cubicBezTo>
                      <a:pt x="6" y="2"/>
                      <a:pt x="4" y="1"/>
                      <a:pt x="2" y="0"/>
                    </a:cubicBezTo>
                    <a:cubicBezTo>
                      <a:pt x="0" y="0"/>
                      <a:pt x="2" y="2"/>
                      <a:pt x="1" y="3"/>
                    </a:cubicBezTo>
                    <a:cubicBezTo>
                      <a:pt x="2" y="2"/>
                      <a:pt x="3" y="3"/>
                      <a:pt x="4"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3" name="Freeform 1094">
                <a:extLst>
                  <a:ext uri="{FF2B5EF4-FFF2-40B4-BE49-F238E27FC236}">
                    <a16:creationId xmlns:a16="http://schemas.microsoft.com/office/drawing/2014/main" id="{2AF31BF5-2BDB-4267-92AE-8600FE3C0798}"/>
                  </a:ext>
                </a:extLst>
              </p:cNvPr>
              <p:cNvSpPr>
                <a:spLocks/>
              </p:cNvSpPr>
              <p:nvPr/>
            </p:nvSpPr>
            <p:spPr bwMode="auto">
              <a:xfrm>
                <a:off x="4366" y="2583"/>
                <a:ext cx="15" cy="10"/>
              </a:xfrm>
              <a:custGeom>
                <a:avLst/>
                <a:gdLst>
                  <a:gd name="T0" fmla="*/ 0 w 5"/>
                  <a:gd name="T1" fmla="*/ 857 h 3"/>
                  <a:gd name="T2" fmla="*/ 729 w 5"/>
                  <a:gd name="T3" fmla="*/ 1223 h 3"/>
                  <a:gd name="T4" fmla="*/ 972 w 5"/>
                  <a:gd name="T5" fmla="*/ 367 h 3"/>
                  <a:gd name="T6" fmla="*/ 0 w 5"/>
                  <a:gd name="T7" fmla="*/ 857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2"/>
                    </a:moveTo>
                    <a:cubicBezTo>
                      <a:pt x="1" y="2"/>
                      <a:pt x="2" y="3"/>
                      <a:pt x="3" y="3"/>
                    </a:cubicBezTo>
                    <a:cubicBezTo>
                      <a:pt x="4" y="3"/>
                      <a:pt x="5" y="3"/>
                      <a:pt x="4" y="1"/>
                    </a:cubicBezTo>
                    <a:cubicBezTo>
                      <a:pt x="4" y="0"/>
                      <a:pt x="1"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4" name="Freeform 1095">
                <a:extLst>
                  <a:ext uri="{FF2B5EF4-FFF2-40B4-BE49-F238E27FC236}">
                    <a16:creationId xmlns:a16="http://schemas.microsoft.com/office/drawing/2014/main" id="{368451FF-BBE4-4759-994D-05157941BF8E}"/>
                  </a:ext>
                </a:extLst>
              </p:cNvPr>
              <p:cNvSpPr>
                <a:spLocks/>
              </p:cNvSpPr>
              <p:nvPr/>
            </p:nvSpPr>
            <p:spPr bwMode="auto">
              <a:xfrm>
                <a:off x="4366" y="2583"/>
                <a:ext cx="15" cy="10"/>
              </a:xfrm>
              <a:custGeom>
                <a:avLst/>
                <a:gdLst>
                  <a:gd name="T0" fmla="*/ 0 w 5"/>
                  <a:gd name="T1" fmla="*/ 857 h 3"/>
                  <a:gd name="T2" fmla="*/ 729 w 5"/>
                  <a:gd name="T3" fmla="*/ 1223 h 3"/>
                  <a:gd name="T4" fmla="*/ 972 w 5"/>
                  <a:gd name="T5" fmla="*/ 367 h 3"/>
                  <a:gd name="T6" fmla="*/ 0 w 5"/>
                  <a:gd name="T7" fmla="*/ 857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2"/>
                    </a:moveTo>
                    <a:cubicBezTo>
                      <a:pt x="1" y="2"/>
                      <a:pt x="2" y="3"/>
                      <a:pt x="3" y="3"/>
                    </a:cubicBezTo>
                    <a:cubicBezTo>
                      <a:pt x="4" y="3"/>
                      <a:pt x="5" y="3"/>
                      <a:pt x="4" y="1"/>
                    </a:cubicBezTo>
                    <a:cubicBezTo>
                      <a:pt x="4" y="0"/>
                      <a:pt x="1"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5" name="Freeform 1096">
                <a:extLst>
                  <a:ext uri="{FF2B5EF4-FFF2-40B4-BE49-F238E27FC236}">
                    <a16:creationId xmlns:a16="http://schemas.microsoft.com/office/drawing/2014/main" id="{8389457F-B0DF-4758-A3F8-13D1E277930F}"/>
                  </a:ext>
                </a:extLst>
              </p:cNvPr>
              <p:cNvSpPr>
                <a:spLocks/>
              </p:cNvSpPr>
              <p:nvPr/>
            </p:nvSpPr>
            <p:spPr bwMode="auto">
              <a:xfrm>
                <a:off x="4366" y="2812"/>
                <a:ext cx="12" cy="6"/>
              </a:xfrm>
              <a:custGeom>
                <a:avLst/>
                <a:gdLst>
                  <a:gd name="T0" fmla="*/ 729 w 4"/>
                  <a:gd name="T1" fmla="*/ 486 h 2"/>
                  <a:gd name="T2" fmla="*/ 729 w 4"/>
                  <a:gd name="T3" fmla="*/ 486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3" y="2"/>
                    </a:moveTo>
                    <a:cubicBezTo>
                      <a:pt x="4" y="0"/>
                      <a:pt x="0" y="2"/>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6" name="Freeform 1097">
                <a:extLst>
                  <a:ext uri="{FF2B5EF4-FFF2-40B4-BE49-F238E27FC236}">
                    <a16:creationId xmlns:a16="http://schemas.microsoft.com/office/drawing/2014/main" id="{9BB969B6-6788-47D4-9251-089DA6D586B0}"/>
                  </a:ext>
                </a:extLst>
              </p:cNvPr>
              <p:cNvSpPr>
                <a:spLocks/>
              </p:cNvSpPr>
              <p:nvPr/>
            </p:nvSpPr>
            <p:spPr bwMode="auto">
              <a:xfrm>
                <a:off x="4366" y="2812"/>
                <a:ext cx="12" cy="6"/>
              </a:xfrm>
              <a:custGeom>
                <a:avLst/>
                <a:gdLst>
                  <a:gd name="T0" fmla="*/ 729 w 4"/>
                  <a:gd name="T1" fmla="*/ 486 h 2"/>
                  <a:gd name="T2" fmla="*/ 729 w 4"/>
                  <a:gd name="T3" fmla="*/ 486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3" y="2"/>
                    </a:moveTo>
                    <a:cubicBezTo>
                      <a:pt x="4" y="0"/>
                      <a:pt x="0" y="2"/>
                      <a:pt x="3"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7" name="Freeform 1098">
                <a:extLst>
                  <a:ext uri="{FF2B5EF4-FFF2-40B4-BE49-F238E27FC236}">
                    <a16:creationId xmlns:a16="http://schemas.microsoft.com/office/drawing/2014/main" id="{23E8EE4C-6B81-4126-9AE3-387F69813007}"/>
                  </a:ext>
                </a:extLst>
              </p:cNvPr>
              <p:cNvSpPr>
                <a:spLocks/>
              </p:cNvSpPr>
              <p:nvPr/>
            </p:nvSpPr>
            <p:spPr bwMode="auto">
              <a:xfrm>
                <a:off x="4372" y="2793"/>
                <a:ext cx="16" cy="12"/>
              </a:xfrm>
              <a:custGeom>
                <a:avLst/>
                <a:gdLst>
                  <a:gd name="T0" fmla="*/ 326 w 5"/>
                  <a:gd name="T1" fmla="*/ 486 h 4"/>
                  <a:gd name="T2" fmla="*/ 624 w 5"/>
                  <a:gd name="T3" fmla="*/ 486 h 4"/>
                  <a:gd name="T4" fmla="*/ 1043 w 5"/>
                  <a:gd name="T5" fmla="*/ 729 h 4"/>
                  <a:gd name="T6" fmla="*/ 1373 w 5"/>
                  <a:gd name="T7" fmla="*/ 243 h 4"/>
                  <a:gd name="T8" fmla="*/ 1373 w 5"/>
                  <a:gd name="T9" fmla="*/ 486 h 4"/>
                  <a:gd name="T10" fmla="*/ 0 w 5"/>
                  <a:gd name="T11" fmla="*/ 0 h 4"/>
                  <a:gd name="T12" fmla="*/ 326 w 5"/>
                  <a:gd name="T13" fmla="*/ 486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1" y="2"/>
                    </a:moveTo>
                    <a:cubicBezTo>
                      <a:pt x="2" y="2"/>
                      <a:pt x="2" y="2"/>
                      <a:pt x="2" y="2"/>
                    </a:cubicBezTo>
                    <a:cubicBezTo>
                      <a:pt x="1" y="3"/>
                      <a:pt x="3" y="3"/>
                      <a:pt x="3" y="3"/>
                    </a:cubicBezTo>
                    <a:cubicBezTo>
                      <a:pt x="5" y="4"/>
                      <a:pt x="5" y="2"/>
                      <a:pt x="4" y="1"/>
                    </a:cubicBezTo>
                    <a:cubicBezTo>
                      <a:pt x="4" y="2"/>
                      <a:pt x="4" y="2"/>
                      <a:pt x="4" y="2"/>
                    </a:cubicBezTo>
                    <a:cubicBezTo>
                      <a:pt x="2" y="2"/>
                      <a:pt x="2" y="0"/>
                      <a:pt x="0" y="0"/>
                    </a:cubicBezTo>
                    <a:cubicBezTo>
                      <a:pt x="1" y="0"/>
                      <a:pt x="1"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8" name="Freeform 1099">
                <a:extLst>
                  <a:ext uri="{FF2B5EF4-FFF2-40B4-BE49-F238E27FC236}">
                    <a16:creationId xmlns:a16="http://schemas.microsoft.com/office/drawing/2014/main" id="{8F96C8D9-AA9A-4056-B44A-FA28181A4021}"/>
                  </a:ext>
                </a:extLst>
              </p:cNvPr>
              <p:cNvSpPr>
                <a:spLocks/>
              </p:cNvSpPr>
              <p:nvPr/>
            </p:nvSpPr>
            <p:spPr bwMode="auto">
              <a:xfrm>
                <a:off x="4372" y="2793"/>
                <a:ext cx="16" cy="12"/>
              </a:xfrm>
              <a:custGeom>
                <a:avLst/>
                <a:gdLst>
                  <a:gd name="T0" fmla="*/ 326 w 5"/>
                  <a:gd name="T1" fmla="*/ 486 h 4"/>
                  <a:gd name="T2" fmla="*/ 624 w 5"/>
                  <a:gd name="T3" fmla="*/ 486 h 4"/>
                  <a:gd name="T4" fmla="*/ 1043 w 5"/>
                  <a:gd name="T5" fmla="*/ 729 h 4"/>
                  <a:gd name="T6" fmla="*/ 1373 w 5"/>
                  <a:gd name="T7" fmla="*/ 243 h 4"/>
                  <a:gd name="T8" fmla="*/ 1373 w 5"/>
                  <a:gd name="T9" fmla="*/ 486 h 4"/>
                  <a:gd name="T10" fmla="*/ 0 w 5"/>
                  <a:gd name="T11" fmla="*/ 0 h 4"/>
                  <a:gd name="T12" fmla="*/ 326 w 5"/>
                  <a:gd name="T13" fmla="*/ 486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1" y="2"/>
                    </a:moveTo>
                    <a:cubicBezTo>
                      <a:pt x="2" y="2"/>
                      <a:pt x="2" y="2"/>
                      <a:pt x="2" y="2"/>
                    </a:cubicBezTo>
                    <a:cubicBezTo>
                      <a:pt x="1" y="3"/>
                      <a:pt x="3" y="3"/>
                      <a:pt x="3" y="3"/>
                    </a:cubicBezTo>
                    <a:cubicBezTo>
                      <a:pt x="5" y="4"/>
                      <a:pt x="5" y="2"/>
                      <a:pt x="4" y="1"/>
                    </a:cubicBezTo>
                    <a:cubicBezTo>
                      <a:pt x="4" y="2"/>
                      <a:pt x="4" y="2"/>
                      <a:pt x="4" y="2"/>
                    </a:cubicBezTo>
                    <a:cubicBezTo>
                      <a:pt x="2" y="2"/>
                      <a:pt x="2" y="0"/>
                      <a:pt x="0" y="0"/>
                    </a:cubicBezTo>
                    <a:cubicBezTo>
                      <a:pt x="1" y="0"/>
                      <a:pt x="1"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29" name="Freeform 1100">
                <a:extLst>
                  <a:ext uri="{FF2B5EF4-FFF2-40B4-BE49-F238E27FC236}">
                    <a16:creationId xmlns:a16="http://schemas.microsoft.com/office/drawing/2014/main" id="{F260F705-F97E-45FA-B80B-DF33D801AF4D}"/>
                  </a:ext>
                </a:extLst>
              </p:cNvPr>
              <p:cNvSpPr>
                <a:spLocks/>
              </p:cNvSpPr>
              <p:nvPr/>
            </p:nvSpPr>
            <p:spPr bwMode="auto">
              <a:xfrm>
                <a:off x="4375" y="2815"/>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0" name="Freeform 1101">
                <a:extLst>
                  <a:ext uri="{FF2B5EF4-FFF2-40B4-BE49-F238E27FC236}">
                    <a16:creationId xmlns:a16="http://schemas.microsoft.com/office/drawing/2014/main" id="{B6233E6A-36FD-4FFC-AC91-956577900FEE}"/>
                  </a:ext>
                </a:extLst>
              </p:cNvPr>
              <p:cNvSpPr>
                <a:spLocks/>
              </p:cNvSpPr>
              <p:nvPr/>
            </p:nvSpPr>
            <p:spPr bwMode="auto">
              <a:xfrm>
                <a:off x="4375" y="2815"/>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1" name="Freeform 1102">
                <a:extLst>
                  <a:ext uri="{FF2B5EF4-FFF2-40B4-BE49-F238E27FC236}">
                    <a16:creationId xmlns:a16="http://schemas.microsoft.com/office/drawing/2014/main" id="{692F1706-E02D-46AA-AE31-698E2753F567}"/>
                  </a:ext>
                </a:extLst>
              </p:cNvPr>
              <p:cNvSpPr>
                <a:spLocks/>
              </p:cNvSpPr>
              <p:nvPr/>
            </p:nvSpPr>
            <p:spPr bwMode="auto">
              <a:xfrm>
                <a:off x="4381" y="2755"/>
                <a:ext cx="7" cy="10"/>
              </a:xfrm>
              <a:custGeom>
                <a:avLst/>
                <a:gdLst>
                  <a:gd name="T0" fmla="*/ 1029 w 2"/>
                  <a:gd name="T1" fmla="*/ 1223 h 3"/>
                  <a:gd name="T2" fmla="*/ 1029 w 2"/>
                  <a:gd name="T3" fmla="*/ 0 h 3"/>
                  <a:gd name="T4" fmla="*/ 1029 w 2"/>
                  <a:gd name="T5" fmla="*/ 367 h 3"/>
                  <a:gd name="T6" fmla="*/ 1029 w 2"/>
                  <a:gd name="T7" fmla="*/ 122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cubicBezTo>
                      <a:pt x="1" y="3"/>
                      <a:pt x="1" y="1"/>
                      <a:pt x="2" y="0"/>
                    </a:cubicBezTo>
                    <a:cubicBezTo>
                      <a:pt x="1" y="0"/>
                      <a:pt x="0" y="1"/>
                      <a:pt x="2" y="1"/>
                    </a:cubicBezTo>
                    <a:cubicBezTo>
                      <a:pt x="1" y="2"/>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2" name="Freeform 1103">
                <a:extLst>
                  <a:ext uri="{FF2B5EF4-FFF2-40B4-BE49-F238E27FC236}">
                    <a16:creationId xmlns:a16="http://schemas.microsoft.com/office/drawing/2014/main" id="{616B2641-E84E-44A6-B52E-53C50FE4D672}"/>
                  </a:ext>
                </a:extLst>
              </p:cNvPr>
              <p:cNvSpPr>
                <a:spLocks/>
              </p:cNvSpPr>
              <p:nvPr/>
            </p:nvSpPr>
            <p:spPr bwMode="auto">
              <a:xfrm>
                <a:off x="4381" y="2755"/>
                <a:ext cx="7" cy="10"/>
              </a:xfrm>
              <a:custGeom>
                <a:avLst/>
                <a:gdLst>
                  <a:gd name="T0" fmla="*/ 1029 w 2"/>
                  <a:gd name="T1" fmla="*/ 1223 h 3"/>
                  <a:gd name="T2" fmla="*/ 1029 w 2"/>
                  <a:gd name="T3" fmla="*/ 0 h 3"/>
                  <a:gd name="T4" fmla="*/ 1029 w 2"/>
                  <a:gd name="T5" fmla="*/ 367 h 3"/>
                  <a:gd name="T6" fmla="*/ 1029 w 2"/>
                  <a:gd name="T7" fmla="*/ 122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cubicBezTo>
                      <a:pt x="1" y="3"/>
                      <a:pt x="1" y="1"/>
                      <a:pt x="2" y="0"/>
                    </a:cubicBezTo>
                    <a:cubicBezTo>
                      <a:pt x="1" y="0"/>
                      <a:pt x="0" y="1"/>
                      <a:pt x="2" y="1"/>
                    </a:cubicBezTo>
                    <a:cubicBezTo>
                      <a:pt x="1" y="2"/>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3" name="Freeform 1104">
                <a:extLst>
                  <a:ext uri="{FF2B5EF4-FFF2-40B4-BE49-F238E27FC236}">
                    <a16:creationId xmlns:a16="http://schemas.microsoft.com/office/drawing/2014/main" id="{7140763C-34BE-4564-A73A-AD3719F0DF69}"/>
                  </a:ext>
                </a:extLst>
              </p:cNvPr>
              <p:cNvSpPr>
                <a:spLocks/>
              </p:cNvSpPr>
              <p:nvPr/>
            </p:nvSpPr>
            <p:spPr bwMode="auto">
              <a:xfrm>
                <a:off x="4388" y="2599"/>
                <a:ext cx="6" cy="3"/>
              </a:xfrm>
              <a:custGeom>
                <a:avLst/>
                <a:gdLst>
                  <a:gd name="T0" fmla="*/ 0 w 2"/>
                  <a:gd name="T1" fmla="*/ 243 h 1"/>
                  <a:gd name="T2" fmla="*/ 486 w 2"/>
                  <a:gd name="T3" fmla="*/ 0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0"/>
                    </a:cubicBezTo>
                    <a:cubicBezTo>
                      <a:pt x="1" y="0"/>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4" name="Freeform 1105">
                <a:extLst>
                  <a:ext uri="{FF2B5EF4-FFF2-40B4-BE49-F238E27FC236}">
                    <a16:creationId xmlns:a16="http://schemas.microsoft.com/office/drawing/2014/main" id="{9828BEA6-6996-4BD5-A3B9-52999E121B2B}"/>
                  </a:ext>
                </a:extLst>
              </p:cNvPr>
              <p:cNvSpPr>
                <a:spLocks/>
              </p:cNvSpPr>
              <p:nvPr/>
            </p:nvSpPr>
            <p:spPr bwMode="auto">
              <a:xfrm>
                <a:off x="4388" y="2599"/>
                <a:ext cx="6" cy="3"/>
              </a:xfrm>
              <a:custGeom>
                <a:avLst/>
                <a:gdLst>
                  <a:gd name="T0" fmla="*/ 0 w 2"/>
                  <a:gd name="T1" fmla="*/ 243 h 1"/>
                  <a:gd name="T2" fmla="*/ 486 w 2"/>
                  <a:gd name="T3" fmla="*/ 0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0"/>
                    </a:cubicBezTo>
                    <a:cubicBezTo>
                      <a:pt x="1" y="0"/>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5" name="Freeform 1106">
                <a:extLst>
                  <a:ext uri="{FF2B5EF4-FFF2-40B4-BE49-F238E27FC236}">
                    <a16:creationId xmlns:a16="http://schemas.microsoft.com/office/drawing/2014/main" id="{48226E30-D82E-48AF-A26C-B346F62E1D85}"/>
                  </a:ext>
                </a:extLst>
              </p:cNvPr>
              <p:cNvSpPr>
                <a:spLocks/>
              </p:cNvSpPr>
              <p:nvPr/>
            </p:nvSpPr>
            <p:spPr bwMode="auto">
              <a:xfrm>
                <a:off x="4391" y="2593"/>
                <a:ext cx="62" cy="62"/>
              </a:xfrm>
              <a:custGeom>
                <a:avLst/>
                <a:gdLst>
                  <a:gd name="T0" fmla="*/ 4622 w 20"/>
                  <a:gd name="T1" fmla="*/ 3134 h 20"/>
                  <a:gd name="T2" fmla="*/ 3689 w 20"/>
                  <a:gd name="T3" fmla="*/ 2297 h 20"/>
                  <a:gd name="T4" fmla="*/ 2595 w 20"/>
                  <a:gd name="T5" fmla="*/ 1491 h 20"/>
                  <a:gd name="T6" fmla="*/ 1107 w 20"/>
                  <a:gd name="T7" fmla="*/ 567 h 20"/>
                  <a:gd name="T8" fmla="*/ 837 w 20"/>
                  <a:gd name="T9" fmla="*/ 270 h 20"/>
                  <a:gd name="T10" fmla="*/ 0 w 20"/>
                  <a:gd name="T11" fmla="*/ 0 h 20"/>
                  <a:gd name="T12" fmla="*/ 0 w 20"/>
                  <a:gd name="T13" fmla="*/ 0 h 20"/>
                  <a:gd name="T14" fmla="*/ 567 w 20"/>
                  <a:gd name="T15" fmla="*/ 567 h 20"/>
                  <a:gd name="T16" fmla="*/ 1758 w 20"/>
                  <a:gd name="T17" fmla="*/ 1107 h 20"/>
                  <a:gd name="T18" fmla="*/ 2595 w 20"/>
                  <a:gd name="T19" fmla="*/ 2027 h 20"/>
                  <a:gd name="T20" fmla="*/ 3432 w 20"/>
                  <a:gd name="T21" fmla="*/ 2297 h 20"/>
                  <a:gd name="T22" fmla="*/ 4622 w 20"/>
                  <a:gd name="T23" fmla="*/ 3689 h 20"/>
                  <a:gd name="T24" fmla="*/ 4622 w 20"/>
                  <a:gd name="T25" fmla="*/ 4622 h 20"/>
                  <a:gd name="T26" fmla="*/ 4883 w 20"/>
                  <a:gd name="T27" fmla="*/ 5720 h 20"/>
                  <a:gd name="T28" fmla="*/ 5720 w 20"/>
                  <a:gd name="T29" fmla="*/ 3959 h 20"/>
                  <a:gd name="T30" fmla="*/ 5180 w 20"/>
                  <a:gd name="T31" fmla="*/ 3432 h 20"/>
                  <a:gd name="T32" fmla="*/ 4622 w 20"/>
                  <a:gd name="T33" fmla="*/ 3134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0"/>
                  <a:gd name="T53" fmla="*/ 20 w 20"/>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0">
                    <a:moveTo>
                      <a:pt x="16" y="11"/>
                    </a:moveTo>
                    <a:cubicBezTo>
                      <a:pt x="15" y="10"/>
                      <a:pt x="14" y="9"/>
                      <a:pt x="13" y="8"/>
                    </a:cubicBezTo>
                    <a:cubicBezTo>
                      <a:pt x="12" y="7"/>
                      <a:pt x="10" y="5"/>
                      <a:pt x="9" y="5"/>
                    </a:cubicBezTo>
                    <a:cubicBezTo>
                      <a:pt x="7" y="4"/>
                      <a:pt x="6" y="2"/>
                      <a:pt x="4" y="2"/>
                    </a:cubicBezTo>
                    <a:cubicBezTo>
                      <a:pt x="4" y="2"/>
                      <a:pt x="3" y="2"/>
                      <a:pt x="3" y="1"/>
                    </a:cubicBezTo>
                    <a:cubicBezTo>
                      <a:pt x="3" y="1"/>
                      <a:pt x="1" y="0"/>
                      <a:pt x="0" y="0"/>
                    </a:cubicBezTo>
                    <a:cubicBezTo>
                      <a:pt x="1" y="0"/>
                      <a:pt x="0" y="0"/>
                      <a:pt x="0" y="0"/>
                    </a:cubicBezTo>
                    <a:cubicBezTo>
                      <a:pt x="0" y="1"/>
                      <a:pt x="2" y="1"/>
                      <a:pt x="2" y="2"/>
                    </a:cubicBezTo>
                    <a:cubicBezTo>
                      <a:pt x="3" y="3"/>
                      <a:pt x="4" y="3"/>
                      <a:pt x="6" y="4"/>
                    </a:cubicBezTo>
                    <a:cubicBezTo>
                      <a:pt x="7" y="5"/>
                      <a:pt x="8" y="6"/>
                      <a:pt x="9" y="7"/>
                    </a:cubicBezTo>
                    <a:cubicBezTo>
                      <a:pt x="10" y="7"/>
                      <a:pt x="11" y="7"/>
                      <a:pt x="12" y="8"/>
                    </a:cubicBezTo>
                    <a:cubicBezTo>
                      <a:pt x="14" y="9"/>
                      <a:pt x="15" y="11"/>
                      <a:pt x="16" y="13"/>
                    </a:cubicBezTo>
                    <a:cubicBezTo>
                      <a:pt x="16" y="14"/>
                      <a:pt x="16" y="15"/>
                      <a:pt x="16" y="16"/>
                    </a:cubicBezTo>
                    <a:cubicBezTo>
                      <a:pt x="16" y="18"/>
                      <a:pt x="17" y="18"/>
                      <a:pt x="17" y="20"/>
                    </a:cubicBezTo>
                    <a:cubicBezTo>
                      <a:pt x="18" y="19"/>
                      <a:pt x="20" y="15"/>
                      <a:pt x="20" y="14"/>
                    </a:cubicBezTo>
                    <a:cubicBezTo>
                      <a:pt x="19" y="13"/>
                      <a:pt x="18" y="13"/>
                      <a:pt x="18" y="12"/>
                    </a:cubicBezTo>
                    <a:cubicBezTo>
                      <a:pt x="17" y="11"/>
                      <a:pt x="17" y="11"/>
                      <a:pt x="16" y="1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6" name="Freeform 1107">
                <a:extLst>
                  <a:ext uri="{FF2B5EF4-FFF2-40B4-BE49-F238E27FC236}">
                    <a16:creationId xmlns:a16="http://schemas.microsoft.com/office/drawing/2014/main" id="{8EB32417-25D2-40D1-ACD3-A4D92E6B7708}"/>
                  </a:ext>
                </a:extLst>
              </p:cNvPr>
              <p:cNvSpPr>
                <a:spLocks/>
              </p:cNvSpPr>
              <p:nvPr/>
            </p:nvSpPr>
            <p:spPr bwMode="auto">
              <a:xfrm>
                <a:off x="4391" y="2593"/>
                <a:ext cx="62" cy="62"/>
              </a:xfrm>
              <a:custGeom>
                <a:avLst/>
                <a:gdLst>
                  <a:gd name="T0" fmla="*/ 4622 w 20"/>
                  <a:gd name="T1" fmla="*/ 3134 h 20"/>
                  <a:gd name="T2" fmla="*/ 3689 w 20"/>
                  <a:gd name="T3" fmla="*/ 2297 h 20"/>
                  <a:gd name="T4" fmla="*/ 2595 w 20"/>
                  <a:gd name="T5" fmla="*/ 1491 h 20"/>
                  <a:gd name="T6" fmla="*/ 1107 w 20"/>
                  <a:gd name="T7" fmla="*/ 567 h 20"/>
                  <a:gd name="T8" fmla="*/ 837 w 20"/>
                  <a:gd name="T9" fmla="*/ 270 h 20"/>
                  <a:gd name="T10" fmla="*/ 0 w 20"/>
                  <a:gd name="T11" fmla="*/ 0 h 20"/>
                  <a:gd name="T12" fmla="*/ 0 w 20"/>
                  <a:gd name="T13" fmla="*/ 0 h 20"/>
                  <a:gd name="T14" fmla="*/ 567 w 20"/>
                  <a:gd name="T15" fmla="*/ 567 h 20"/>
                  <a:gd name="T16" fmla="*/ 1758 w 20"/>
                  <a:gd name="T17" fmla="*/ 1107 h 20"/>
                  <a:gd name="T18" fmla="*/ 2595 w 20"/>
                  <a:gd name="T19" fmla="*/ 2027 h 20"/>
                  <a:gd name="T20" fmla="*/ 3432 w 20"/>
                  <a:gd name="T21" fmla="*/ 2297 h 20"/>
                  <a:gd name="T22" fmla="*/ 4622 w 20"/>
                  <a:gd name="T23" fmla="*/ 3689 h 20"/>
                  <a:gd name="T24" fmla="*/ 4622 w 20"/>
                  <a:gd name="T25" fmla="*/ 4622 h 20"/>
                  <a:gd name="T26" fmla="*/ 4883 w 20"/>
                  <a:gd name="T27" fmla="*/ 5720 h 20"/>
                  <a:gd name="T28" fmla="*/ 5720 w 20"/>
                  <a:gd name="T29" fmla="*/ 3959 h 20"/>
                  <a:gd name="T30" fmla="*/ 5180 w 20"/>
                  <a:gd name="T31" fmla="*/ 3432 h 20"/>
                  <a:gd name="T32" fmla="*/ 4622 w 20"/>
                  <a:gd name="T33" fmla="*/ 3134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0"/>
                  <a:gd name="T53" fmla="*/ 20 w 20"/>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0">
                    <a:moveTo>
                      <a:pt x="16" y="11"/>
                    </a:moveTo>
                    <a:cubicBezTo>
                      <a:pt x="15" y="10"/>
                      <a:pt x="14" y="9"/>
                      <a:pt x="13" y="8"/>
                    </a:cubicBezTo>
                    <a:cubicBezTo>
                      <a:pt x="12" y="7"/>
                      <a:pt x="10" y="5"/>
                      <a:pt x="9" y="5"/>
                    </a:cubicBezTo>
                    <a:cubicBezTo>
                      <a:pt x="7" y="4"/>
                      <a:pt x="6" y="2"/>
                      <a:pt x="4" y="2"/>
                    </a:cubicBezTo>
                    <a:cubicBezTo>
                      <a:pt x="4" y="2"/>
                      <a:pt x="3" y="2"/>
                      <a:pt x="3" y="1"/>
                    </a:cubicBezTo>
                    <a:cubicBezTo>
                      <a:pt x="3" y="1"/>
                      <a:pt x="1" y="0"/>
                      <a:pt x="0" y="0"/>
                    </a:cubicBezTo>
                    <a:cubicBezTo>
                      <a:pt x="1" y="0"/>
                      <a:pt x="0" y="0"/>
                      <a:pt x="0" y="0"/>
                    </a:cubicBezTo>
                    <a:cubicBezTo>
                      <a:pt x="0" y="1"/>
                      <a:pt x="2" y="1"/>
                      <a:pt x="2" y="2"/>
                    </a:cubicBezTo>
                    <a:cubicBezTo>
                      <a:pt x="3" y="3"/>
                      <a:pt x="4" y="3"/>
                      <a:pt x="6" y="4"/>
                    </a:cubicBezTo>
                    <a:cubicBezTo>
                      <a:pt x="7" y="5"/>
                      <a:pt x="8" y="6"/>
                      <a:pt x="9" y="7"/>
                    </a:cubicBezTo>
                    <a:cubicBezTo>
                      <a:pt x="10" y="7"/>
                      <a:pt x="11" y="7"/>
                      <a:pt x="12" y="8"/>
                    </a:cubicBezTo>
                    <a:cubicBezTo>
                      <a:pt x="14" y="9"/>
                      <a:pt x="15" y="11"/>
                      <a:pt x="16" y="13"/>
                    </a:cubicBezTo>
                    <a:cubicBezTo>
                      <a:pt x="16" y="14"/>
                      <a:pt x="16" y="15"/>
                      <a:pt x="16" y="16"/>
                    </a:cubicBezTo>
                    <a:cubicBezTo>
                      <a:pt x="16" y="18"/>
                      <a:pt x="17" y="18"/>
                      <a:pt x="17" y="20"/>
                    </a:cubicBezTo>
                    <a:cubicBezTo>
                      <a:pt x="18" y="19"/>
                      <a:pt x="20" y="15"/>
                      <a:pt x="20" y="14"/>
                    </a:cubicBezTo>
                    <a:cubicBezTo>
                      <a:pt x="19" y="13"/>
                      <a:pt x="18" y="13"/>
                      <a:pt x="18" y="12"/>
                    </a:cubicBezTo>
                    <a:cubicBezTo>
                      <a:pt x="17" y="11"/>
                      <a:pt x="17" y="11"/>
                      <a:pt x="16" y="1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7" name="Freeform 1108">
                <a:extLst>
                  <a:ext uri="{FF2B5EF4-FFF2-40B4-BE49-F238E27FC236}">
                    <a16:creationId xmlns:a16="http://schemas.microsoft.com/office/drawing/2014/main" id="{EC0D28C1-04F8-45E2-98FC-D4725EC140A4}"/>
                  </a:ext>
                </a:extLst>
              </p:cNvPr>
              <p:cNvSpPr>
                <a:spLocks/>
              </p:cNvSpPr>
              <p:nvPr/>
            </p:nvSpPr>
            <p:spPr bwMode="auto">
              <a:xfrm>
                <a:off x="4422" y="2818"/>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1" y="0"/>
                      <a:pt x="0" y="0"/>
                      <a:pt x="0" y="0"/>
                    </a:cubicBezTo>
                    <a:cubicBezTo>
                      <a:pt x="0"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8" name="Freeform 1109">
                <a:extLst>
                  <a:ext uri="{FF2B5EF4-FFF2-40B4-BE49-F238E27FC236}">
                    <a16:creationId xmlns:a16="http://schemas.microsoft.com/office/drawing/2014/main" id="{EB637F9A-F08E-4B52-A6BF-F938E669264E}"/>
                  </a:ext>
                </a:extLst>
              </p:cNvPr>
              <p:cNvSpPr>
                <a:spLocks/>
              </p:cNvSpPr>
              <p:nvPr/>
            </p:nvSpPr>
            <p:spPr bwMode="auto">
              <a:xfrm>
                <a:off x="4422" y="2818"/>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1" y="0"/>
                      <a:pt x="0" y="0"/>
                      <a:pt x="0" y="0"/>
                    </a:cubicBezTo>
                    <a:cubicBezTo>
                      <a:pt x="0"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39" name="Freeform 1110">
                <a:extLst>
                  <a:ext uri="{FF2B5EF4-FFF2-40B4-BE49-F238E27FC236}">
                    <a16:creationId xmlns:a16="http://schemas.microsoft.com/office/drawing/2014/main" id="{A851DAEE-AE67-43CA-A472-7EE13EB37EDF}"/>
                  </a:ext>
                </a:extLst>
              </p:cNvPr>
              <p:cNvSpPr>
                <a:spLocks/>
              </p:cNvSpPr>
              <p:nvPr/>
            </p:nvSpPr>
            <p:spPr bwMode="auto">
              <a:xfrm>
                <a:off x="4422" y="2596"/>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0" name="Freeform 1111">
                <a:extLst>
                  <a:ext uri="{FF2B5EF4-FFF2-40B4-BE49-F238E27FC236}">
                    <a16:creationId xmlns:a16="http://schemas.microsoft.com/office/drawing/2014/main" id="{C8507509-C188-45D0-BDC2-12A7258B6E5D}"/>
                  </a:ext>
                </a:extLst>
              </p:cNvPr>
              <p:cNvSpPr>
                <a:spLocks/>
              </p:cNvSpPr>
              <p:nvPr/>
            </p:nvSpPr>
            <p:spPr bwMode="auto">
              <a:xfrm>
                <a:off x="4422" y="2596"/>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1" name="Freeform 1112">
                <a:extLst>
                  <a:ext uri="{FF2B5EF4-FFF2-40B4-BE49-F238E27FC236}">
                    <a16:creationId xmlns:a16="http://schemas.microsoft.com/office/drawing/2014/main" id="{98D8BC09-A041-43FA-B7F8-8CE86A8BD17D}"/>
                  </a:ext>
                </a:extLst>
              </p:cNvPr>
              <p:cNvSpPr>
                <a:spLocks/>
              </p:cNvSpPr>
              <p:nvPr/>
            </p:nvSpPr>
            <p:spPr bwMode="auto">
              <a:xfrm>
                <a:off x="4422" y="25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2" name="Freeform 1113">
                <a:extLst>
                  <a:ext uri="{FF2B5EF4-FFF2-40B4-BE49-F238E27FC236}">
                    <a16:creationId xmlns:a16="http://schemas.microsoft.com/office/drawing/2014/main" id="{3E343624-9C8C-496E-BEA1-B0EC85322209}"/>
                  </a:ext>
                </a:extLst>
              </p:cNvPr>
              <p:cNvSpPr>
                <a:spLocks/>
              </p:cNvSpPr>
              <p:nvPr/>
            </p:nvSpPr>
            <p:spPr bwMode="auto">
              <a:xfrm>
                <a:off x="4422" y="2599"/>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3" name="Freeform 1114">
                <a:extLst>
                  <a:ext uri="{FF2B5EF4-FFF2-40B4-BE49-F238E27FC236}">
                    <a16:creationId xmlns:a16="http://schemas.microsoft.com/office/drawing/2014/main" id="{B9EE6516-2625-454A-9786-F681F15E70AE}"/>
                  </a:ext>
                </a:extLst>
              </p:cNvPr>
              <p:cNvSpPr>
                <a:spLocks/>
              </p:cNvSpPr>
              <p:nvPr/>
            </p:nvSpPr>
            <p:spPr bwMode="auto">
              <a:xfrm>
                <a:off x="4425" y="2765"/>
                <a:ext cx="16" cy="12"/>
              </a:xfrm>
              <a:custGeom>
                <a:avLst/>
                <a:gdLst>
                  <a:gd name="T0" fmla="*/ 1043 w 5"/>
                  <a:gd name="T1" fmla="*/ 972 h 4"/>
                  <a:gd name="T2" fmla="*/ 0 w 5"/>
                  <a:gd name="T3" fmla="*/ 486 h 4"/>
                  <a:gd name="T4" fmla="*/ 1043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3" y="4"/>
                    </a:moveTo>
                    <a:cubicBezTo>
                      <a:pt x="5" y="4"/>
                      <a:pt x="2" y="0"/>
                      <a:pt x="0" y="2"/>
                    </a:cubicBezTo>
                    <a:cubicBezTo>
                      <a:pt x="1" y="3"/>
                      <a:pt x="2" y="4"/>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4" name="Freeform 1115">
                <a:extLst>
                  <a:ext uri="{FF2B5EF4-FFF2-40B4-BE49-F238E27FC236}">
                    <a16:creationId xmlns:a16="http://schemas.microsoft.com/office/drawing/2014/main" id="{629917D8-695F-4742-A2C4-A8848EEC50FB}"/>
                  </a:ext>
                </a:extLst>
              </p:cNvPr>
              <p:cNvSpPr>
                <a:spLocks/>
              </p:cNvSpPr>
              <p:nvPr/>
            </p:nvSpPr>
            <p:spPr bwMode="auto">
              <a:xfrm>
                <a:off x="4425" y="2765"/>
                <a:ext cx="16" cy="12"/>
              </a:xfrm>
              <a:custGeom>
                <a:avLst/>
                <a:gdLst>
                  <a:gd name="T0" fmla="*/ 1043 w 5"/>
                  <a:gd name="T1" fmla="*/ 972 h 4"/>
                  <a:gd name="T2" fmla="*/ 0 w 5"/>
                  <a:gd name="T3" fmla="*/ 486 h 4"/>
                  <a:gd name="T4" fmla="*/ 1043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3" y="4"/>
                    </a:moveTo>
                    <a:cubicBezTo>
                      <a:pt x="5" y="4"/>
                      <a:pt x="2" y="0"/>
                      <a:pt x="0" y="2"/>
                    </a:cubicBezTo>
                    <a:cubicBezTo>
                      <a:pt x="1" y="3"/>
                      <a:pt x="2" y="4"/>
                      <a:pt x="3"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5" name="Freeform 1116">
                <a:extLst>
                  <a:ext uri="{FF2B5EF4-FFF2-40B4-BE49-F238E27FC236}">
                    <a16:creationId xmlns:a16="http://schemas.microsoft.com/office/drawing/2014/main" id="{A1828B38-2EFD-410A-8179-44AE49BF78E5}"/>
                  </a:ext>
                </a:extLst>
              </p:cNvPr>
              <p:cNvSpPr>
                <a:spLocks/>
              </p:cNvSpPr>
              <p:nvPr/>
            </p:nvSpPr>
            <p:spPr bwMode="auto">
              <a:xfrm>
                <a:off x="4435" y="2833"/>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0"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6" name="Freeform 1117">
                <a:extLst>
                  <a:ext uri="{FF2B5EF4-FFF2-40B4-BE49-F238E27FC236}">
                    <a16:creationId xmlns:a16="http://schemas.microsoft.com/office/drawing/2014/main" id="{201CD895-199F-434E-842E-7FF17BDA7708}"/>
                  </a:ext>
                </a:extLst>
              </p:cNvPr>
              <p:cNvSpPr>
                <a:spLocks/>
              </p:cNvSpPr>
              <p:nvPr/>
            </p:nvSpPr>
            <p:spPr bwMode="auto">
              <a:xfrm>
                <a:off x="4435" y="2833"/>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0"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7" name="Freeform 1118">
                <a:extLst>
                  <a:ext uri="{FF2B5EF4-FFF2-40B4-BE49-F238E27FC236}">
                    <a16:creationId xmlns:a16="http://schemas.microsoft.com/office/drawing/2014/main" id="{BD32A01E-B825-4F8C-9A1A-AA1B5A8EF296}"/>
                  </a:ext>
                </a:extLst>
              </p:cNvPr>
              <p:cNvSpPr>
                <a:spLocks/>
              </p:cNvSpPr>
              <p:nvPr/>
            </p:nvSpPr>
            <p:spPr bwMode="auto">
              <a:xfrm>
                <a:off x="4438" y="2837"/>
                <a:ext cx="12" cy="9"/>
              </a:xfrm>
              <a:custGeom>
                <a:avLst/>
                <a:gdLst>
                  <a:gd name="T0" fmla="*/ 486 w 4"/>
                  <a:gd name="T1" fmla="*/ 729 h 3"/>
                  <a:gd name="T2" fmla="*/ 972 w 4"/>
                  <a:gd name="T3" fmla="*/ 486 h 3"/>
                  <a:gd name="T4" fmla="*/ 0 w 4"/>
                  <a:gd name="T5" fmla="*/ 0 h 3"/>
                  <a:gd name="T6" fmla="*/ 243 w 4"/>
                  <a:gd name="T7" fmla="*/ 486 h 3"/>
                  <a:gd name="T8" fmla="*/ 486 w 4"/>
                  <a:gd name="T9" fmla="*/ 729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cubicBezTo>
                      <a:pt x="3" y="3"/>
                      <a:pt x="4" y="2"/>
                      <a:pt x="4" y="2"/>
                    </a:cubicBezTo>
                    <a:cubicBezTo>
                      <a:pt x="3" y="1"/>
                      <a:pt x="1" y="0"/>
                      <a:pt x="0" y="0"/>
                    </a:cubicBezTo>
                    <a:cubicBezTo>
                      <a:pt x="0" y="1"/>
                      <a:pt x="0" y="2"/>
                      <a:pt x="1" y="2"/>
                    </a:cubicBezTo>
                    <a:cubicBezTo>
                      <a:pt x="2" y="3"/>
                      <a:pt x="2"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8" name="Freeform 1119">
                <a:extLst>
                  <a:ext uri="{FF2B5EF4-FFF2-40B4-BE49-F238E27FC236}">
                    <a16:creationId xmlns:a16="http://schemas.microsoft.com/office/drawing/2014/main" id="{211DADC3-71EF-4508-8F9B-7038331743EB}"/>
                  </a:ext>
                </a:extLst>
              </p:cNvPr>
              <p:cNvSpPr>
                <a:spLocks/>
              </p:cNvSpPr>
              <p:nvPr/>
            </p:nvSpPr>
            <p:spPr bwMode="auto">
              <a:xfrm>
                <a:off x="4438" y="2837"/>
                <a:ext cx="12" cy="9"/>
              </a:xfrm>
              <a:custGeom>
                <a:avLst/>
                <a:gdLst>
                  <a:gd name="T0" fmla="*/ 486 w 4"/>
                  <a:gd name="T1" fmla="*/ 729 h 3"/>
                  <a:gd name="T2" fmla="*/ 972 w 4"/>
                  <a:gd name="T3" fmla="*/ 486 h 3"/>
                  <a:gd name="T4" fmla="*/ 0 w 4"/>
                  <a:gd name="T5" fmla="*/ 0 h 3"/>
                  <a:gd name="T6" fmla="*/ 243 w 4"/>
                  <a:gd name="T7" fmla="*/ 486 h 3"/>
                  <a:gd name="T8" fmla="*/ 486 w 4"/>
                  <a:gd name="T9" fmla="*/ 729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cubicBezTo>
                      <a:pt x="3" y="3"/>
                      <a:pt x="4" y="2"/>
                      <a:pt x="4" y="2"/>
                    </a:cubicBezTo>
                    <a:cubicBezTo>
                      <a:pt x="3" y="1"/>
                      <a:pt x="1" y="0"/>
                      <a:pt x="0" y="0"/>
                    </a:cubicBezTo>
                    <a:cubicBezTo>
                      <a:pt x="0" y="1"/>
                      <a:pt x="0" y="2"/>
                      <a:pt x="1" y="2"/>
                    </a:cubicBezTo>
                    <a:cubicBezTo>
                      <a:pt x="2" y="3"/>
                      <a:pt x="2"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49" name="Freeform 1120">
                <a:extLst>
                  <a:ext uri="{FF2B5EF4-FFF2-40B4-BE49-F238E27FC236}">
                    <a16:creationId xmlns:a16="http://schemas.microsoft.com/office/drawing/2014/main" id="{DBA498FD-001A-4FCB-A708-238ED9AF754E}"/>
                  </a:ext>
                </a:extLst>
              </p:cNvPr>
              <p:cNvSpPr>
                <a:spLocks/>
              </p:cNvSpPr>
              <p:nvPr/>
            </p:nvSpPr>
            <p:spPr bwMode="auto">
              <a:xfrm>
                <a:off x="4438" y="2602"/>
                <a:ext cx="3" cy="6"/>
              </a:xfrm>
              <a:custGeom>
                <a:avLst/>
                <a:gdLst>
                  <a:gd name="T0" fmla="*/ 243 w 1"/>
                  <a:gd name="T1" fmla="*/ 486 h 2"/>
                  <a:gd name="T2" fmla="*/ 0 w 1"/>
                  <a:gd name="T3" fmla="*/ 0 h 2"/>
                  <a:gd name="T4" fmla="*/ 243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1" y="2"/>
                    </a:moveTo>
                    <a:cubicBezTo>
                      <a:pt x="1" y="1"/>
                      <a:pt x="1" y="1"/>
                      <a:pt x="0"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0" name="Freeform 1121">
                <a:extLst>
                  <a:ext uri="{FF2B5EF4-FFF2-40B4-BE49-F238E27FC236}">
                    <a16:creationId xmlns:a16="http://schemas.microsoft.com/office/drawing/2014/main" id="{F8FDABEA-EF28-44ED-BEF4-0CCD219F55A8}"/>
                  </a:ext>
                </a:extLst>
              </p:cNvPr>
              <p:cNvSpPr>
                <a:spLocks/>
              </p:cNvSpPr>
              <p:nvPr/>
            </p:nvSpPr>
            <p:spPr bwMode="auto">
              <a:xfrm>
                <a:off x="4438" y="2602"/>
                <a:ext cx="3" cy="6"/>
              </a:xfrm>
              <a:custGeom>
                <a:avLst/>
                <a:gdLst>
                  <a:gd name="T0" fmla="*/ 243 w 1"/>
                  <a:gd name="T1" fmla="*/ 486 h 2"/>
                  <a:gd name="T2" fmla="*/ 0 w 1"/>
                  <a:gd name="T3" fmla="*/ 0 h 2"/>
                  <a:gd name="T4" fmla="*/ 243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1" y="2"/>
                    </a:moveTo>
                    <a:cubicBezTo>
                      <a:pt x="1" y="1"/>
                      <a:pt x="1" y="1"/>
                      <a:pt x="0"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1" name="Freeform 1122">
                <a:extLst>
                  <a:ext uri="{FF2B5EF4-FFF2-40B4-BE49-F238E27FC236}">
                    <a16:creationId xmlns:a16="http://schemas.microsoft.com/office/drawing/2014/main" id="{4BCDDC13-032F-49CE-A336-5BBA2396E026}"/>
                  </a:ext>
                </a:extLst>
              </p:cNvPr>
              <p:cNvSpPr>
                <a:spLocks/>
              </p:cNvSpPr>
              <p:nvPr/>
            </p:nvSpPr>
            <p:spPr bwMode="auto">
              <a:xfrm>
                <a:off x="4460" y="2833"/>
                <a:ext cx="6" cy="7"/>
              </a:xfrm>
              <a:custGeom>
                <a:avLst/>
                <a:gdLst>
                  <a:gd name="T0" fmla="*/ 243 w 2"/>
                  <a:gd name="T1" fmla="*/ 1029 h 2"/>
                  <a:gd name="T2" fmla="*/ 486 w 2"/>
                  <a:gd name="T3" fmla="*/ 602 h 2"/>
                  <a:gd name="T4" fmla="*/ 0 w 2"/>
                  <a:gd name="T5" fmla="*/ 602 h 2"/>
                  <a:gd name="T6" fmla="*/ 243 w 2"/>
                  <a:gd name="T7" fmla="*/ 1029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2"/>
                    </a:moveTo>
                    <a:cubicBezTo>
                      <a:pt x="1" y="1"/>
                      <a:pt x="2" y="1"/>
                      <a:pt x="2" y="1"/>
                    </a:cubicBezTo>
                    <a:cubicBezTo>
                      <a:pt x="2" y="0"/>
                      <a:pt x="1" y="1"/>
                      <a:pt x="0" y="1"/>
                    </a:cubicBezTo>
                    <a:cubicBezTo>
                      <a:pt x="0" y="2"/>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2" name="Freeform 1123">
                <a:extLst>
                  <a:ext uri="{FF2B5EF4-FFF2-40B4-BE49-F238E27FC236}">
                    <a16:creationId xmlns:a16="http://schemas.microsoft.com/office/drawing/2014/main" id="{87879C8C-12C5-429A-9449-C2377C31298B}"/>
                  </a:ext>
                </a:extLst>
              </p:cNvPr>
              <p:cNvSpPr>
                <a:spLocks/>
              </p:cNvSpPr>
              <p:nvPr/>
            </p:nvSpPr>
            <p:spPr bwMode="auto">
              <a:xfrm>
                <a:off x="4460" y="2833"/>
                <a:ext cx="6" cy="7"/>
              </a:xfrm>
              <a:custGeom>
                <a:avLst/>
                <a:gdLst>
                  <a:gd name="T0" fmla="*/ 243 w 2"/>
                  <a:gd name="T1" fmla="*/ 1029 h 2"/>
                  <a:gd name="T2" fmla="*/ 486 w 2"/>
                  <a:gd name="T3" fmla="*/ 602 h 2"/>
                  <a:gd name="T4" fmla="*/ 0 w 2"/>
                  <a:gd name="T5" fmla="*/ 602 h 2"/>
                  <a:gd name="T6" fmla="*/ 243 w 2"/>
                  <a:gd name="T7" fmla="*/ 1029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2"/>
                    </a:moveTo>
                    <a:cubicBezTo>
                      <a:pt x="1" y="1"/>
                      <a:pt x="2" y="1"/>
                      <a:pt x="2" y="1"/>
                    </a:cubicBezTo>
                    <a:cubicBezTo>
                      <a:pt x="2" y="0"/>
                      <a:pt x="1" y="1"/>
                      <a:pt x="0" y="1"/>
                    </a:cubicBezTo>
                    <a:cubicBezTo>
                      <a:pt x="0" y="2"/>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3" name="Freeform 1124">
                <a:extLst>
                  <a:ext uri="{FF2B5EF4-FFF2-40B4-BE49-F238E27FC236}">
                    <a16:creationId xmlns:a16="http://schemas.microsoft.com/office/drawing/2014/main" id="{9460D9B9-58EA-4142-A2E9-DF46FC2ABB08}"/>
                  </a:ext>
                </a:extLst>
              </p:cNvPr>
              <p:cNvSpPr>
                <a:spLocks/>
              </p:cNvSpPr>
              <p:nvPr/>
            </p:nvSpPr>
            <p:spPr bwMode="auto">
              <a:xfrm>
                <a:off x="4485" y="2643"/>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4" name="Freeform 1125">
                <a:extLst>
                  <a:ext uri="{FF2B5EF4-FFF2-40B4-BE49-F238E27FC236}">
                    <a16:creationId xmlns:a16="http://schemas.microsoft.com/office/drawing/2014/main" id="{54609AB8-0A08-4A5A-AAC0-62C74C401D56}"/>
                  </a:ext>
                </a:extLst>
              </p:cNvPr>
              <p:cNvSpPr>
                <a:spLocks/>
              </p:cNvSpPr>
              <p:nvPr/>
            </p:nvSpPr>
            <p:spPr bwMode="auto">
              <a:xfrm>
                <a:off x="4485" y="2643"/>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5" name="Freeform 1126">
                <a:extLst>
                  <a:ext uri="{FF2B5EF4-FFF2-40B4-BE49-F238E27FC236}">
                    <a16:creationId xmlns:a16="http://schemas.microsoft.com/office/drawing/2014/main" id="{927444A3-EE49-435E-8B87-FD7913C5CC9E}"/>
                  </a:ext>
                </a:extLst>
              </p:cNvPr>
              <p:cNvSpPr>
                <a:spLocks/>
              </p:cNvSpPr>
              <p:nvPr/>
            </p:nvSpPr>
            <p:spPr bwMode="auto">
              <a:xfrm>
                <a:off x="4491" y="2658"/>
                <a:ext cx="6" cy="13"/>
              </a:xfrm>
              <a:custGeom>
                <a:avLst/>
                <a:gdLst>
                  <a:gd name="T0" fmla="*/ 243 w 2"/>
                  <a:gd name="T1" fmla="*/ 1446 h 4"/>
                  <a:gd name="T2" fmla="*/ 243 w 2"/>
                  <a:gd name="T3" fmla="*/ 0 h 4"/>
                  <a:gd name="T4" fmla="*/ 243 w 2"/>
                  <a:gd name="T5" fmla="*/ 1446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1" y="4"/>
                    </a:moveTo>
                    <a:cubicBezTo>
                      <a:pt x="2" y="3"/>
                      <a:pt x="2" y="1"/>
                      <a:pt x="1" y="0"/>
                    </a:cubicBezTo>
                    <a:cubicBezTo>
                      <a:pt x="0" y="1"/>
                      <a:pt x="0" y="3"/>
                      <a:pt x="1"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6" name="Freeform 1127">
                <a:extLst>
                  <a:ext uri="{FF2B5EF4-FFF2-40B4-BE49-F238E27FC236}">
                    <a16:creationId xmlns:a16="http://schemas.microsoft.com/office/drawing/2014/main" id="{924DF5A5-7636-4815-AAFB-F07244947623}"/>
                  </a:ext>
                </a:extLst>
              </p:cNvPr>
              <p:cNvSpPr>
                <a:spLocks/>
              </p:cNvSpPr>
              <p:nvPr/>
            </p:nvSpPr>
            <p:spPr bwMode="auto">
              <a:xfrm>
                <a:off x="4491" y="2658"/>
                <a:ext cx="6" cy="13"/>
              </a:xfrm>
              <a:custGeom>
                <a:avLst/>
                <a:gdLst>
                  <a:gd name="T0" fmla="*/ 243 w 2"/>
                  <a:gd name="T1" fmla="*/ 1446 h 4"/>
                  <a:gd name="T2" fmla="*/ 243 w 2"/>
                  <a:gd name="T3" fmla="*/ 0 h 4"/>
                  <a:gd name="T4" fmla="*/ 243 w 2"/>
                  <a:gd name="T5" fmla="*/ 1446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1" y="4"/>
                    </a:moveTo>
                    <a:cubicBezTo>
                      <a:pt x="2" y="3"/>
                      <a:pt x="2" y="1"/>
                      <a:pt x="1" y="0"/>
                    </a:cubicBezTo>
                    <a:cubicBezTo>
                      <a:pt x="0" y="1"/>
                      <a:pt x="0" y="3"/>
                      <a:pt x="1" y="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7" name="Freeform 1128">
                <a:extLst>
                  <a:ext uri="{FF2B5EF4-FFF2-40B4-BE49-F238E27FC236}">
                    <a16:creationId xmlns:a16="http://schemas.microsoft.com/office/drawing/2014/main" id="{B3CF114B-4D93-4023-877C-DAE14DB9CC6E}"/>
                  </a:ext>
                </a:extLst>
              </p:cNvPr>
              <p:cNvSpPr>
                <a:spLocks/>
              </p:cNvSpPr>
              <p:nvPr/>
            </p:nvSpPr>
            <p:spPr bwMode="auto">
              <a:xfrm>
                <a:off x="4494" y="2671"/>
                <a:ext cx="34" cy="40"/>
              </a:xfrm>
              <a:custGeom>
                <a:avLst/>
                <a:gdLst>
                  <a:gd name="T0" fmla="*/ 831 w 11"/>
                  <a:gd name="T1" fmla="*/ 1978 h 13"/>
                  <a:gd name="T2" fmla="*/ 1088 w 11"/>
                  <a:gd name="T3" fmla="*/ 2243 h 13"/>
                  <a:gd name="T4" fmla="*/ 1357 w 11"/>
                  <a:gd name="T5" fmla="*/ 3058 h 13"/>
                  <a:gd name="T6" fmla="*/ 3106 w 11"/>
                  <a:gd name="T7" fmla="*/ 3058 h 13"/>
                  <a:gd name="T8" fmla="*/ 2837 w 11"/>
                  <a:gd name="T9" fmla="*/ 2243 h 13"/>
                  <a:gd name="T10" fmla="*/ 2275 w 11"/>
                  <a:gd name="T11" fmla="*/ 1600 h 13"/>
                  <a:gd name="T12" fmla="*/ 1740 w 11"/>
                  <a:gd name="T13" fmla="*/ 1600 h 13"/>
                  <a:gd name="T14" fmla="*/ 0 w 11"/>
                  <a:gd name="T15" fmla="*/ 0 h 13"/>
                  <a:gd name="T16" fmla="*/ 0 w 11"/>
                  <a:gd name="T17" fmla="*/ 815 h 13"/>
                  <a:gd name="T18" fmla="*/ 831 w 11"/>
                  <a:gd name="T19" fmla="*/ 1978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3"/>
                  <a:gd name="T32" fmla="*/ 11 w 1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3">
                    <a:moveTo>
                      <a:pt x="3" y="7"/>
                    </a:moveTo>
                    <a:cubicBezTo>
                      <a:pt x="3" y="7"/>
                      <a:pt x="4" y="8"/>
                      <a:pt x="4" y="8"/>
                    </a:cubicBezTo>
                    <a:cubicBezTo>
                      <a:pt x="4" y="9"/>
                      <a:pt x="4" y="10"/>
                      <a:pt x="5" y="11"/>
                    </a:cubicBezTo>
                    <a:cubicBezTo>
                      <a:pt x="7" y="13"/>
                      <a:pt x="11" y="13"/>
                      <a:pt x="11" y="11"/>
                    </a:cubicBezTo>
                    <a:cubicBezTo>
                      <a:pt x="11" y="10"/>
                      <a:pt x="10" y="9"/>
                      <a:pt x="10" y="8"/>
                    </a:cubicBezTo>
                    <a:cubicBezTo>
                      <a:pt x="9" y="8"/>
                      <a:pt x="9" y="7"/>
                      <a:pt x="8" y="6"/>
                    </a:cubicBezTo>
                    <a:cubicBezTo>
                      <a:pt x="7" y="6"/>
                      <a:pt x="7" y="6"/>
                      <a:pt x="6" y="6"/>
                    </a:cubicBezTo>
                    <a:cubicBezTo>
                      <a:pt x="5" y="3"/>
                      <a:pt x="3" y="1"/>
                      <a:pt x="0" y="0"/>
                    </a:cubicBezTo>
                    <a:cubicBezTo>
                      <a:pt x="1" y="1"/>
                      <a:pt x="0" y="2"/>
                      <a:pt x="0" y="3"/>
                    </a:cubicBezTo>
                    <a:cubicBezTo>
                      <a:pt x="0" y="4"/>
                      <a:pt x="2" y="6"/>
                      <a:pt x="3" y="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8" name="Freeform 1129">
                <a:extLst>
                  <a:ext uri="{FF2B5EF4-FFF2-40B4-BE49-F238E27FC236}">
                    <a16:creationId xmlns:a16="http://schemas.microsoft.com/office/drawing/2014/main" id="{5AFC5B19-FFDF-40D1-8E9F-F419F541A410}"/>
                  </a:ext>
                </a:extLst>
              </p:cNvPr>
              <p:cNvSpPr>
                <a:spLocks/>
              </p:cNvSpPr>
              <p:nvPr/>
            </p:nvSpPr>
            <p:spPr bwMode="auto">
              <a:xfrm>
                <a:off x="4494" y="2671"/>
                <a:ext cx="34" cy="40"/>
              </a:xfrm>
              <a:custGeom>
                <a:avLst/>
                <a:gdLst>
                  <a:gd name="T0" fmla="*/ 831 w 11"/>
                  <a:gd name="T1" fmla="*/ 1978 h 13"/>
                  <a:gd name="T2" fmla="*/ 1088 w 11"/>
                  <a:gd name="T3" fmla="*/ 2243 h 13"/>
                  <a:gd name="T4" fmla="*/ 1357 w 11"/>
                  <a:gd name="T5" fmla="*/ 3058 h 13"/>
                  <a:gd name="T6" fmla="*/ 3106 w 11"/>
                  <a:gd name="T7" fmla="*/ 3058 h 13"/>
                  <a:gd name="T8" fmla="*/ 2837 w 11"/>
                  <a:gd name="T9" fmla="*/ 2243 h 13"/>
                  <a:gd name="T10" fmla="*/ 2275 w 11"/>
                  <a:gd name="T11" fmla="*/ 1600 h 13"/>
                  <a:gd name="T12" fmla="*/ 1740 w 11"/>
                  <a:gd name="T13" fmla="*/ 1600 h 13"/>
                  <a:gd name="T14" fmla="*/ 0 w 11"/>
                  <a:gd name="T15" fmla="*/ 0 h 13"/>
                  <a:gd name="T16" fmla="*/ 0 w 11"/>
                  <a:gd name="T17" fmla="*/ 815 h 13"/>
                  <a:gd name="T18" fmla="*/ 831 w 11"/>
                  <a:gd name="T19" fmla="*/ 1978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3"/>
                  <a:gd name="T32" fmla="*/ 11 w 1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3">
                    <a:moveTo>
                      <a:pt x="3" y="7"/>
                    </a:moveTo>
                    <a:cubicBezTo>
                      <a:pt x="3" y="7"/>
                      <a:pt x="4" y="8"/>
                      <a:pt x="4" y="8"/>
                    </a:cubicBezTo>
                    <a:cubicBezTo>
                      <a:pt x="4" y="9"/>
                      <a:pt x="4" y="10"/>
                      <a:pt x="5" y="11"/>
                    </a:cubicBezTo>
                    <a:cubicBezTo>
                      <a:pt x="7" y="13"/>
                      <a:pt x="11" y="13"/>
                      <a:pt x="11" y="11"/>
                    </a:cubicBezTo>
                    <a:cubicBezTo>
                      <a:pt x="11" y="10"/>
                      <a:pt x="10" y="9"/>
                      <a:pt x="10" y="8"/>
                    </a:cubicBezTo>
                    <a:cubicBezTo>
                      <a:pt x="9" y="8"/>
                      <a:pt x="9" y="7"/>
                      <a:pt x="8" y="6"/>
                    </a:cubicBezTo>
                    <a:cubicBezTo>
                      <a:pt x="7" y="6"/>
                      <a:pt x="7" y="6"/>
                      <a:pt x="6" y="6"/>
                    </a:cubicBezTo>
                    <a:cubicBezTo>
                      <a:pt x="5" y="3"/>
                      <a:pt x="3" y="1"/>
                      <a:pt x="0" y="0"/>
                    </a:cubicBezTo>
                    <a:cubicBezTo>
                      <a:pt x="1" y="1"/>
                      <a:pt x="0" y="2"/>
                      <a:pt x="0" y="3"/>
                    </a:cubicBezTo>
                    <a:cubicBezTo>
                      <a:pt x="0" y="4"/>
                      <a:pt x="2" y="6"/>
                      <a:pt x="3" y="7"/>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59" name="Freeform 1130">
                <a:extLst>
                  <a:ext uri="{FF2B5EF4-FFF2-40B4-BE49-F238E27FC236}">
                    <a16:creationId xmlns:a16="http://schemas.microsoft.com/office/drawing/2014/main" id="{2D3FB4CF-B8A2-4BD1-A73C-2BCA4932C61F}"/>
                  </a:ext>
                </a:extLst>
              </p:cNvPr>
              <p:cNvSpPr>
                <a:spLocks/>
              </p:cNvSpPr>
              <p:nvPr/>
            </p:nvSpPr>
            <p:spPr bwMode="auto">
              <a:xfrm>
                <a:off x="4519" y="2715"/>
                <a:ext cx="6" cy="3"/>
              </a:xfrm>
              <a:custGeom>
                <a:avLst/>
                <a:gdLst>
                  <a:gd name="T0" fmla="*/ 243 w 2"/>
                  <a:gd name="T1" fmla="*/ 243 h 1"/>
                  <a:gd name="T2" fmla="*/ 486 w 2"/>
                  <a:gd name="T3" fmla="*/ 243 h 1"/>
                  <a:gd name="T4" fmla="*/ 0 w 2"/>
                  <a:gd name="T5" fmla="*/ 243 h 1"/>
                  <a:gd name="T6" fmla="*/ 243 w 2"/>
                  <a:gd name="T7" fmla="*/ 243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1"/>
                    </a:moveTo>
                    <a:cubicBezTo>
                      <a:pt x="1" y="1"/>
                      <a:pt x="1" y="1"/>
                      <a:pt x="2" y="1"/>
                    </a:cubicBezTo>
                    <a:cubicBezTo>
                      <a:pt x="1" y="0"/>
                      <a:pt x="0" y="0"/>
                      <a:pt x="0" y="1"/>
                    </a:cubicBezTo>
                    <a:cubicBezTo>
                      <a:pt x="0" y="1"/>
                      <a:pt x="0"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0" name="Freeform 1131">
                <a:extLst>
                  <a:ext uri="{FF2B5EF4-FFF2-40B4-BE49-F238E27FC236}">
                    <a16:creationId xmlns:a16="http://schemas.microsoft.com/office/drawing/2014/main" id="{DA63FDAD-8C06-4144-83C8-6651727AAD7C}"/>
                  </a:ext>
                </a:extLst>
              </p:cNvPr>
              <p:cNvSpPr>
                <a:spLocks/>
              </p:cNvSpPr>
              <p:nvPr/>
            </p:nvSpPr>
            <p:spPr bwMode="auto">
              <a:xfrm>
                <a:off x="4519" y="2715"/>
                <a:ext cx="6" cy="3"/>
              </a:xfrm>
              <a:custGeom>
                <a:avLst/>
                <a:gdLst>
                  <a:gd name="T0" fmla="*/ 243 w 2"/>
                  <a:gd name="T1" fmla="*/ 243 h 1"/>
                  <a:gd name="T2" fmla="*/ 486 w 2"/>
                  <a:gd name="T3" fmla="*/ 243 h 1"/>
                  <a:gd name="T4" fmla="*/ 0 w 2"/>
                  <a:gd name="T5" fmla="*/ 243 h 1"/>
                  <a:gd name="T6" fmla="*/ 243 w 2"/>
                  <a:gd name="T7" fmla="*/ 243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1"/>
                    </a:moveTo>
                    <a:cubicBezTo>
                      <a:pt x="1" y="1"/>
                      <a:pt x="1" y="1"/>
                      <a:pt x="2" y="1"/>
                    </a:cubicBezTo>
                    <a:cubicBezTo>
                      <a:pt x="1" y="0"/>
                      <a:pt x="0" y="0"/>
                      <a:pt x="0" y="1"/>
                    </a:cubicBezTo>
                    <a:cubicBezTo>
                      <a:pt x="0" y="1"/>
                      <a:pt x="0"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1" name="Freeform 1132">
                <a:extLst>
                  <a:ext uri="{FF2B5EF4-FFF2-40B4-BE49-F238E27FC236}">
                    <a16:creationId xmlns:a16="http://schemas.microsoft.com/office/drawing/2014/main" id="{36C1CEB2-B589-4066-B401-A6AFA68406F5}"/>
                  </a:ext>
                </a:extLst>
              </p:cNvPr>
              <p:cNvSpPr>
                <a:spLocks/>
              </p:cNvSpPr>
              <p:nvPr/>
            </p:nvSpPr>
            <p:spPr bwMode="auto">
              <a:xfrm>
                <a:off x="4532" y="2708"/>
                <a:ext cx="1" cy="7"/>
              </a:xfrm>
              <a:custGeom>
                <a:avLst/>
                <a:gdLst>
                  <a:gd name="T0" fmla="*/ 0 w 1"/>
                  <a:gd name="T1" fmla="*/ 1029 h 2"/>
                  <a:gd name="T2" fmla="*/ 0 w 1"/>
                  <a:gd name="T3" fmla="*/ 0 h 2"/>
                  <a:gd name="T4" fmla="*/ 0 w 1"/>
                  <a:gd name="T5" fmla="*/ 1029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2" name="Freeform 1133">
                <a:extLst>
                  <a:ext uri="{FF2B5EF4-FFF2-40B4-BE49-F238E27FC236}">
                    <a16:creationId xmlns:a16="http://schemas.microsoft.com/office/drawing/2014/main" id="{CF08A846-6FAA-4681-86A9-432A7B41D0E3}"/>
                  </a:ext>
                </a:extLst>
              </p:cNvPr>
              <p:cNvSpPr>
                <a:spLocks/>
              </p:cNvSpPr>
              <p:nvPr/>
            </p:nvSpPr>
            <p:spPr bwMode="auto">
              <a:xfrm>
                <a:off x="4532" y="2708"/>
                <a:ext cx="1" cy="7"/>
              </a:xfrm>
              <a:custGeom>
                <a:avLst/>
                <a:gdLst>
                  <a:gd name="T0" fmla="*/ 0 w 1"/>
                  <a:gd name="T1" fmla="*/ 1029 h 2"/>
                  <a:gd name="T2" fmla="*/ 0 w 1"/>
                  <a:gd name="T3" fmla="*/ 0 h 2"/>
                  <a:gd name="T4" fmla="*/ 0 w 1"/>
                  <a:gd name="T5" fmla="*/ 1029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3" name="Freeform 1134">
                <a:extLst>
                  <a:ext uri="{FF2B5EF4-FFF2-40B4-BE49-F238E27FC236}">
                    <a16:creationId xmlns:a16="http://schemas.microsoft.com/office/drawing/2014/main" id="{143D247C-6C49-47FE-BF88-A5A4EE19C2DF}"/>
                  </a:ext>
                </a:extLst>
              </p:cNvPr>
              <p:cNvSpPr>
                <a:spLocks/>
              </p:cNvSpPr>
              <p:nvPr/>
            </p:nvSpPr>
            <p:spPr bwMode="auto">
              <a:xfrm>
                <a:off x="4266" y="2571"/>
                <a:ext cx="28" cy="9"/>
              </a:xfrm>
              <a:custGeom>
                <a:avLst/>
                <a:gdLst>
                  <a:gd name="T0" fmla="*/ 271 w 9"/>
                  <a:gd name="T1" fmla="*/ 729 h 3"/>
                  <a:gd name="T2" fmla="*/ 843 w 9"/>
                  <a:gd name="T3" fmla="*/ 243 h 3"/>
                  <a:gd name="T4" fmla="*/ 2623 w 9"/>
                  <a:gd name="T5" fmla="*/ 486 h 3"/>
                  <a:gd name="T6" fmla="*/ 1509 w 9"/>
                  <a:gd name="T7" fmla="*/ 729 h 3"/>
                  <a:gd name="T8" fmla="*/ 843 w 9"/>
                  <a:gd name="T9" fmla="*/ 486 h 3"/>
                  <a:gd name="T10" fmla="*/ 271 w 9"/>
                  <a:gd name="T11" fmla="*/ 729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1" y="3"/>
                    </a:moveTo>
                    <a:cubicBezTo>
                      <a:pt x="0" y="2"/>
                      <a:pt x="2" y="1"/>
                      <a:pt x="3" y="1"/>
                    </a:cubicBezTo>
                    <a:cubicBezTo>
                      <a:pt x="5" y="0"/>
                      <a:pt x="7" y="1"/>
                      <a:pt x="9" y="2"/>
                    </a:cubicBezTo>
                    <a:cubicBezTo>
                      <a:pt x="7" y="2"/>
                      <a:pt x="7" y="3"/>
                      <a:pt x="5" y="3"/>
                    </a:cubicBezTo>
                    <a:cubicBezTo>
                      <a:pt x="5" y="3"/>
                      <a:pt x="4" y="2"/>
                      <a:pt x="3" y="2"/>
                    </a:cubicBezTo>
                    <a:cubicBezTo>
                      <a:pt x="3" y="2"/>
                      <a:pt x="2" y="3"/>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4" name="Freeform 1135">
                <a:extLst>
                  <a:ext uri="{FF2B5EF4-FFF2-40B4-BE49-F238E27FC236}">
                    <a16:creationId xmlns:a16="http://schemas.microsoft.com/office/drawing/2014/main" id="{D79D01F6-F871-4A79-A921-20F40C93C5C9}"/>
                  </a:ext>
                </a:extLst>
              </p:cNvPr>
              <p:cNvSpPr>
                <a:spLocks/>
              </p:cNvSpPr>
              <p:nvPr/>
            </p:nvSpPr>
            <p:spPr bwMode="auto">
              <a:xfrm>
                <a:off x="4266" y="2571"/>
                <a:ext cx="28" cy="9"/>
              </a:xfrm>
              <a:custGeom>
                <a:avLst/>
                <a:gdLst>
                  <a:gd name="T0" fmla="*/ 271 w 9"/>
                  <a:gd name="T1" fmla="*/ 729 h 3"/>
                  <a:gd name="T2" fmla="*/ 843 w 9"/>
                  <a:gd name="T3" fmla="*/ 243 h 3"/>
                  <a:gd name="T4" fmla="*/ 2623 w 9"/>
                  <a:gd name="T5" fmla="*/ 486 h 3"/>
                  <a:gd name="T6" fmla="*/ 1509 w 9"/>
                  <a:gd name="T7" fmla="*/ 729 h 3"/>
                  <a:gd name="T8" fmla="*/ 843 w 9"/>
                  <a:gd name="T9" fmla="*/ 486 h 3"/>
                  <a:gd name="T10" fmla="*/ 271 w 9"/>
                  <a:gd name="T11" fmla="*/ 729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1" y="3"/>
                    </a:moveTo>
                    <a:cubicBezTo>
                      <a:pt x="0" y="2"/>
                      <a:pt x="2" y="1"/>
                      <a:pt x="3" y="1"/>
                    </a:cubicBezTo>
                    <a:cubicBezTo>
                      <a:pt x="5" y="0"/>
                      <a:pt x="7" y="1"/>
                      <a:pt x="9" y="2"/>
                    </a:cubicBezTo>
                    <a:cubicBezTo>
                      <a:pt x="7" y="2"/>
                      <a:pt x="7" y="3"/>
                      <a:pt x="5" y="3"/>
                    </a:cubicBezTo>
                    <a:cubicBezTo>
                      <a:pt x="5" y="3"/>
                      <a:pt x="4" y="2"/>
                      <a:pt x="3" y="2"/>
                    </a:cubicBezTo>
                    <a:cubicBezTo>
                      <a:pt x="3" y="2"/>
                      <a:pt x="2" y="3"/>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5" name="Freeform 1136">
                <a:extLst>
                  <a:ext uri="{FF2B5EF4-FFF2-40B4-BE49-F238E27FC236}">
                    <a16:creationId xmlns:a16="http://schemas.microsoft.com/office/drawing/2014/main" id="{00D60957-8C7F-4B9B-B2AB-FC6BB857CE13}"/>
                  </a:ext>
                </a:extLst>
              </p:cNvPr>
              <p:cNvSpPr>
                <a:spLocks/>
              </p:cNvSpPr>
              <p:nvPr/>
            </p:nvSpPr>
            <p:spPr bwMode="auto">
              <a:xfrm>
                <a:off x="4294" y="25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6" name="Freeform 1137">
                <a:extLst>
                  <a:ext uri="{FF2B5EF4-FFF2-40B4-BE49-F238E27FC236}">
                    <a16:creationId xmlns:a16="http://schemas.microsoft.com/office/drawing/2014/main" id="{17104552-4C5E-473E-A939-671F250D5171}"/>
                  </a:ext>
                </a:extLst>
              </p:cNvPr>
              <p:cNvSpPr>
                <a:spLocks/>
              </p:cNvSpPr>
              <p:nvPr/>
            </p:nvSpPr>
            <p:spPr bwMode="auto">
              <a:xfrm>
                <a:off x="4294" y="25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cubicBezTo>
                      <a:pt x="0" y="1"/>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7" name="Freeform 1138">
                <a:extLst>
                  <a:ext uri="{FF2B5EF4-FFF2-40B4-BE49-F238E27FC236}">
                    <a16:creationId xmlns:a16="http://schemas.microsoft.com/office/drawing/2014/main" id="{CE51634F-2A73-4AAC-96E4-5F747C2FCDD7}"/>
                  </a:ext>
                </a:extLst>
              </p:cNvPr>
              <p:cNvSpPr>
                <a:spLocks/>
              </p:cNvSpPr>
              <p:nvPr/>
            </p:nvSpPr>
            <p:spPr bwMode="auto">
              <a:xfrm>
                <a:off x="4294" y="2574"/>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8" name="Freeform 1139">
                <a:extLst>
                  <a:ext uri="{FF2B5EF4-FFF2-40B4-BE49-F238E27FC236}">
                    <a16:creationId xmlns:a16="http://schemas.microsoft.com/office/drawing/2014/main" id="{590FDC26-92D2-4EFE-955F-06B90BA65241}"/>
                  </a:ext>
                </a:extLst>
              </p:cNvPr>
              <p:cNvSpPr>
                <a:spLocks/>
              </p:cNvSpPr>
              <p:nvPr/>
            </p:nvSpPr>
            <p:spPr bwMode="auto">
              <a:xfrm>
                <a:off x="4294" y="2574"/>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69" name="Freeform 1140">
                <a:extLst>
                  <a:ext uri="{FF2B5EF4-FFF2-40B4-BE49-F238E27FC236}">
                    <a16:creationId xmlns:a16="http://schemas.microsoft.com/office/drawing/2014/main" id="{0D8943B7-97F7-4116-9413-4692A169C24F}"/>
                  </a:ext>
                </a:extLst>
              </p:cNvPr>
              <p:cNvSpPr>
                <a:spLocks/>
              </p:cNvSpPr>
              <p:nvPr/>
            </p:nvSpPr>
            <p:spPr bwMode="auto">
              <a:xfrm>
                <a:off x="4184" y="2136"/>
                <a:ext cx="7" cy="9"/>
              </a:xfrm>
              <a:custGeom>
                <a:avLst/>
                <a:gdLst>
                  <a:gd name="T0" fmla="*/ 602 w 2"/>
                  <a:gd name="T1" fmla="*/ 729 h 3"/>
                  <a:gd name="T2" fmla="*/ 1029 w 2"/>
                  <a:gd name="T3" fmla="*/ 0 h 3"/>
                  <a:gd name="T4" fmla="*/ 602 w 2"/>
                  <a:gd name="T5" fmla="*/ 729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1" y="3"/>
                      <a:pt x="2" y="0"/>
                      <a:pt x="2" y="0"/>
                    </a:cubicBezTo>
                    <a:cubicBezTo>
                      <a:pt x="0"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0" name="Freeform 1141">
                <a:extLst>
                  <a:ext uri="{FF2B5EF4-FFF2-40B4-BE49-F238E27FC236}">
                    <a16:creationId xmlns:a16="http://schemas.microsoft.com/office/drawing/2014/main" id="{8B593D05-ECCA-4740-BE45-F58A940DF060}"/>
                  </a:ext>
                </a:extLst>
              </p:cNvPr>
              <p:cNvSpPr>
                <a:spLocks/>
              </p:cNvSpPr>
              <p:nvPr/>
            </p:nvSpPr>
            <p:spPr bwMode="auto">
              <a:xfrm>
                <a:off x="4184" y="2136"/>
                <a:ext cx="7" cy="9"/>
              </a:xfrm>
              <a:custGeom>
                <a:avLst/>
                <a:gdLst>
                  <a:gd name="T0" fmla="*/ 602 w 2"/>
                  <a:gd name="T1" fmla="*/ 729 h 3"/>
                  <a:gd name="T2" fmla="*/ 1029 w 2"/>
                  <a:gd name="T3" fmla="*/ 0 h 3"/>
                  <a:gd name="T4" fmla="*/ 602 w 2"/>
                  <a:gd name="T5" fmla="*/ 729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1" y="3"/>
                      <a:pt x="2" y="0"/>
                      <a:pt x="2" y="0"/>
                    </a:cubicBezTo>
                    <a:cubicBezTo>
                      <a:pt x="0"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1" name="Freeform 1142">
                <a:extLst>
                  <a:ext uri="{FF2B5EF4-FFF2-40B4-BE49-F238E27FC236}">
                    <a16:creationId xmlns:a16="http://schemas.microsoft.com/office/drawing/2014/main" id="{92B06247-0CD7-49A3-98CE-F1F414CE7CDE}"/>
                  </a:ext>
                </a:extLst>
              </p:cNvPr>
              <p:cNvSpPr>
                <a:spLocks/>
              </p:cNvSpPr>
              <p:nvPr/>
            </p:nvSpPr>
            <p:spPr bwMode="auto">
              <a:xfrm>
                <a:off x="4203" y="2095"/>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2" name="Freeform 1143">
                <a:extLst>
                  <a:ext uri="{FF2B5EF4-FFF2-40B4-BE49-F238E27FC236}">
                    <a16:creationId xmlns:a16="http://schemas.microsoft.com/office/drawing/2014/main" id="{C2D84AE9-E5BA-4EA3-88F2-663927C3E056}"/>
                  </a:ext>
                </a:extLst>
              </p:cNvPr>
              <p:cNvSpPr>
                <a:spLocks/>
              </p:cNvSpPr>
              <p:nvPr/>
            </p:nvSpPr>
            <p:spPr bwMode="auto">
              <a:xfrm>
                <a:off x="4203" y="2095"/>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3" name="Freeform 1144">
                <a:extLst>
                  <a:ext uri="{FF2B5EF4-FFF2-40B4-BE49-F238E27FC236}">
                    <a16:creationId xmlns:a16="http://schemas.microsoft.com/office/drawing/2014/main" id="{752C028E-D5C9-471C-87EC-FB4CD8D3F263}"/>
                  </a:ext>
                </a:extLst>
              </p:cNvPr>
              <p:cNvSpPr>
                <a:spLocks/>
              </p:cNvSpPr>
              <p:nvPr/>
            </p:nvSpPr>
            <p:spPr bwMode="auto">
              <a:xfrm>
                <a:off x="4206" y="2089"/>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4" name="Freeform 1145">
                <a:extLst>
                  <a:ext uri="{FF2B5EF4-FFF2-40B4-BE49-F238E27FC236}">
                    <a16:creationId xmlns:a16="http://schemas.microsoft.com/office/drawing/2014/main" id="{A8D89E4F-DC38-4F8D-AFCD-9E71C9133685}"/>
                  </a:ext>
                </a:extLst>
              </p:cNvPr>
              <p:cNvSpPr>
                <a:spLocks/>
              </p:cNvSpPr>
              <p:nvPr/>
            </p:nvSpPr>
            <p:spPr bwMode="auto">
              <a:xfrm>
                <a:off x="4206" y="2089"/>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0"/>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5" name="Freeform 1146">
                <a:extLst>
                  <a:ext uri="{FF2B5EF4-FFF2-40B4-BE49-F238E27FC236}">
                    <a16:creationId xmlns:a16="http://schemas.microsoft.com/office/drawing/2014/main" id="{AC008936-3060-4F8C-A5F4-2959FEB42CF0}"/>
                  </a:ext>
                </a:extLst>
              </p:cNvPr>
              <p:cNvSpPr>
                <a:spLocks/>
              </p:cNvSpPr>
              <p:nvPr/>
            </p:nvSpPr>
            <p:spPr bwMode="auto">
              <a:xfrm>
                <a:off x="4538" y="2730"/>
                <a:ext cx="12" cy="10"/>
              </a:xfrm>
              <a:custGeom>
                <a:avLst/>
                <a:gdLst>
                  <a:gd name="T0" fmla="*/ 729 w 4"/>
                  <a:gd name="T1" fmla="*/ 1223 h 3"/>
                  <a:gd name="T2" fmla="*/ 729 w 4"/>
                  <a:gd name="T3" fmla="*/ 367 h 3"/>
                  <a:gd name="T4" fmla="*/ 486 w 4"/>
                  <a:gd name="T5" fmla="*/ 0 h 3"/>
                  <a:gd name="T6" fmla="*/ 729 w 4"/>
                  <a:gd name="T7" fmla="*/ 122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3" y="3"/>
                    </a:moveTo>
                    <a:cubicBezTo>
                      <a:pt x="3" y="3"/>
                      <a:pt x="4" y="2"/>
                      <a:pt x="3" y="1"/>
                    </a:cubicBezTo>
                    <a:cubicBezTo>
                      <a:pt x="3" y="1"/>
                      <a:pt x="2" y="0"/>
                      <a:pt x="2" y="0"/>
                    </a:cubicBezTo>
                    <a:cubicBezTo>
                      <a:pt x="0" y="0"/>
                      <a:pt x="2" y="3"/>
                      <a:pt x="3"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6" name="Freeform 1147">
                <a:extLst>
                  <a:ext uri="{FF2B5EF4-FFF2-40B4-BE49-F238E27FC236}">
                    <a16:creationId xmlns:a16="http://schemas.microsoft.com/office/drawing/2014/main" id="{A2C748FF-0061-4D0E-8BDF-2392CE5F1119}"/>
                  </a:ext>
                </a:extLst>
              </p:cNvPr>
              <p:cNvSpPr>
                <a:spLocks/>
              </p:cNvSpPr>
              <p:nvPr/>
            </p:nvSpPr>
            <p:spPr bwMode="auto">
              <a:xfrm>
                <a:off x="4538" y="2730"/>
                <a:ext cx="12" cy="10"/>
              </a:xfrm>
              <a:custGeom>
                <a:avLst/>
                <a:gdLst>
                  <a:gd name="T0" fmla="*/ 729 w 4"/>
                  <a:gd name="T1" fmla="*/ 1223 h 3"/>
                  <a:gd name="T2" fmla="*/ 729 w 4"/>
                  <a:gd name="T3" fmla="*/ 367 h 3"/>
                  <a:gd name="T4" fmla="*/ 486 w 4"/>
                  <a:gd name="T5" fmla="*/ 0 h 3"/>
                  <a:gd name="T6" fmla="*/ 729 w 4"/>
                  <a:gd name="T7" fmla="*/ 122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3" y="3"/>
                    </a:moveTo>
                    <a:cubicBezTo>
                      <a:pt x="3" y="3"/>
                      <a:pt x="4" y="2"/>
                      <a:pt x="3" y="1"/>
                    </a:cubicBezTo>
                    <a:cubicBezTo>
                      <a:pt x="3" y="1"/>
                      <a:pt x="2" y="0"/>
                      <a:pt x="2" y="0"/>
                    </a:cubicBezTo>
                    <a:cubicBezTo>
                      <a:pt x="0" y="0"/>
                      <a:pt x="2" y="3"/>
                      <a:pt x="3"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7" name="Freeform 1148">
                <a:extLst>
                  <a:ext uri="{FF2B5EF4-FFF2-40B4-BE49-F238E27FC236}">
                    <a16:creationId xmlns:a16="http://schemas.microsoft.com/office/drawing/2014/main" id="{A5942C0D-F319-4BFF-ADFB-EDEA6954AA0E}"/>
                  </a:ext>
                </a:extLst>
              </p:cNvPr>
              <p:cNvSpPr>
                <a:spLocks/>
              </p:cNvSpPr>
              <p:nvPr/>
            </p:nvSpPr>
            <p:spPr bwMode="auto">
              <a:xfrm>
                <a:off x="4541" y="2740"/>
                <a:ext cx="3" cy="9"/>
              </a:xfrm>
              <a:custGeom>
                <a:avLst/>
                <a:gdLst>
                  <a:gd name="T0" fmla="*/ 0 w 1"/>
                  <a:gd name="T1" fmla="*/ 729 h 3"/>
                  <a:gd name="T2" fmla="*/ 0 w 1"/>
                  <a:gd name="T3" fmla="*/ 0 h 3"/>
                  <a:gd name="T4" fmla="*/ 0 w 1"/>
                  <a:gd name="T5" fmla="*/ 729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cubicBezTo>
                      <a:pt x="1" y="2"/>
                      <a:pt x="1" y="1"/>
                      <a:pt x="0" y="0"/>
                    </a:cubicBezTo>
                    <a:cubicBezTo>
                      <a:pt x="0" y="1"/>
                      <a:pt x="0" y="2"/>
                      <a:pt x="0"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8" name="Freeform 1149">
                <a:extLst>
                  <a:ext uri="{FF2B5EF4-FFF2-40B4-BE49-F238E27FC236}">
                    <a16:creationId xmlns:a16="http://schemas.microsoft.com/office/drawing/2014/main" id="{EF944800-615F-4626-8157-ED10404ADD18}"/>
                  </a:ext>
                </a:extLst>
              </p:cNvPr>
              <p:cNvSpPr>
                <a:spLocks/>
              </p:cNvSpPr>
              <p:nvPr/>
            </p:nvSpPr>
            <p:spPr bwMode="auto">
              <a:xfrm>
                <a:off x="4541" y="2740"/>
                <a:ext cx="3" cy="9"/>
              </a:xfrm>
              <a:custGeom>
                <a:avLst/>
                <a:gdLst>
                  <a:gd name="T0" fmla="*/ 0 w 1"/>
                  <a:gd name="T1" fmla="*/ 729 h 3"/>
                  <a:gd name="T2" fmla="*/ 0 w 1"/>
                  <a:gd name="T3" fmla="*/ 0 h 3"/>
                  <a:gd name="T4" fmla="*/ 0 w 1"/>
                  <a:gd name="T5" fmla="*/ 729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cubicBezTo>
                      <a:pt x="1" y="2"/>
                      <a:pt x="1" y="1"/>
                      <a:pt x="0" y="0"/>
                    </a:cubicBezTo>
                    <a:cubicBezTo>
                      <a:pt x="0" y="1"/>
                      <a:pt x="0" y="2"/>
                      <a:pt x="0"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79" name="Freeform 1150">
                <a:extLst>
                  <a:ext uri="{FF2B5EF4-FFF2-40B4-BE49-F238E27FC236}">
                    <a16:creationId xmlns:a16="http://schemas.microsoft.com/office/drawing/2014/main" id="{304C5535-DC07-4064-8823-BCE955E92D33}"/>
                  </a:ext>
                </a:extLst>
              </p:cNvPr>
              <p:cNvSpPr>
                <a:spLocks/>
              </p:cNvSpPr>
              <p:nvPr/>
            </p:nvSpPr>
            <p:spPr bwMode="auto">
              <a:xfrm>
                <a:off x="4541" y="2702"/>
                <a:ext cx="28" cy="25"/>
              </a:xfrm>
              <a:custGeom>
                <a:avLst/>
                <a:gdLst>
                  <a:gd name="T0" fmla="*/ 843 w 9"/>
                  <a:gd name="T1" fmla="*/ 1525 h 8"/>
                  <a:gd name="T2" fmla="*/ 2623 w 9"/>
                  <a:gd name="T3" fmla="*/ 2109 h 8"/>
                  <a:gd name="T4" fmla="*/ 2053 w 9"/>
                  <a:gd name="T5" fmla="*/ 1797 h 8"/>
                  <a:gd name="T6" fmla="*/ 1509 w 9"/>
                  <a:gd name="T7" fmla="*/ 859 h 8"/>
                  <a:gd name="T8" fmla="*/ 271 w 9"/>
                  <a:gd name="T9" fmla="*/ 0 h 8"/>
                  <a:gd name="T10" fmla="*/ 843 w 9"/>
                  <a:gd name="T11" fmla="*/ 1525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3" y="5"/>
                    </a:moveTo>
                    <a:cubicBezTo>
                      <a:pt x="5" y="6"/>
                      <a:pt x="7" y="8"/>
                      <a:pt x="9" y="7"/>
                    </a:cubicBezTo>
                    <a:cubicBezTo>
                      <a:pt x="9" y="6"/>
                      <a:pt x="8" y="6"/>
                      <a:pt x="7" y="6"/>
                    </a:cubicBezTo>
                    <a:cubicBezTo>
                      <a:pt x="6" y="5"/>
                      <a:pt x="6" y="4"/>
                      <a:pt x="5" y="3"/>
                    </a:cubicBezTo>
                    <a:cubicBezTo>
                      <a:pt x="4" y="2"/>
                      <a:pt x="2" y="1"/>
                      <a:pt x="1" y="0"/>
                    </a:cubicBezTo>
                    <a:cubicBezTo>
                      <a:pt x="0" y="2"/>
                      <a:pt x="3" y="4"/>
                      <a:pt x="3" y="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0" name="Freeform 1151">
                <a:extLst>
                  <a:ext uri="{FF2B5EF4-FFF2-40B4-BE49-F238E27FC236}">
                    <a16:creationId xmlns:a16="http://schemas.microsoft.com/office/drawing/2014/main" id="{446F7340-027C-4DAB-A412-C0AD237F845F}"/>
                  </a:ext>
                </a:extLst>
              </p:cNvPr>
              <p:cNvSpPr>
                <a:spLocks/>
              </p:cNvSpPr>
              <p:nvPr/>
            </p:nvSpPr>
            <p:spPr bwMode="auto">
              <a:xfrm>
                <a:off x="4541" y="2702"/>
                <a:ext cx="28" cy="25"/>
              </a:xfrm>
              <a:custGeom>
                <a:avLst/>
                <a:gdLst>
                  <a:gd name="T0" fmla="*/ 843 w 9"/>
                  <a:gd name="T1" fmla="*/ 1525 h 8"/>
                  <a:gd name="T2" fmla="*/ 2623 w 9"/>
                  <a:gd name="T3" fmla="*/ 2109 h 8"/>
                  <a:gd name="T4" fmla="*/ 2053 w 9"/>
                  <a:gd name="T5" fmla="*/ 1797 h 8"/>
                  <a:gd name="T6" fmla="*/ 1509 w 9"/>
                  <a:gd name="T7" fmla="*/ 859 h 8"/>
                  <a:gd name="T8" fmla="*/ 271 w 9"/>
                  <a:gd name="T9" fmla="*/ 0 h 8"/>
                  <a:gd name="T10" fmla="*/ 843 w 9"/>
                  <a:gd name="T11" fmla="*/ 1525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3" y="5"/>
                    </a:moveTo>
                    <a:cubicBezTo>
                      <a:pt x="5" y="6"/>
                      <a:pt x="7" y="8"/>
                      <a:pt x="9" y="7"/>
                    </a:cubicBezTo>
                    <a:cubicBezTo>
                      <a:pt x="9" y="6"/>
                      <a:pt x="8" y="6"/>
                      <a:pt x="7" y="6"/>
                    </a:cubicBezTo>
                    <a:cubicBezTo>
                      <a:pt x="6" y="5"/>
                      <a:pt x="6" y="4"/>
                      <a:pt x="5" y="3"/>
                    </a:cubicBezTo>
                    <a:cubicBezTo>
                      <a:pt x="4" y="2"/>
                      <a:pt x="2" y="1"/>
                      <a:pt x="1" y="0"/>
                    </a:cubicBezTo>
                    <a:cubicBezTo>
                      <a:pt x="0" y="2"/>
                      <a:pt x="3" y="4"/>
                      <a:pt x="3" y="5"/>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1" name="Freeform 1152">
                <a:extLst>
                  <a:ext uri="{FF2B5EF4-FFF2-40B4-BE49-F238E27FC236}">
                    <a16:creationId xmlns:a16="http://schemas.microsoft.com/office/drawing/2014/main" id="{E29FFFFD-2D10-4964-841B-DDDA6C021709}"/>
                  </a:ext>
                </a:extLst>
              </p:cNvPr>
              <p:cNvSpPr>
                <a:spLocks/>
              </p:cNvSpPr>
              <p:nvPr/>
            </p:nvSpPr>
            <p:spPr bwMode="auto">
              <a:xfrm>
                <a:off x="4550" y="2736"/>
                <a:ext cx="10" cy="10"/>
              </a:xfrm>
              <a:custGeom>
                <a:avLst/>
                <a:gdLst>
                  <a:gd name="T0" fmla="*/ 857 w 3"/>
                  <a:gd name="T1" fmla="*/ 1223 h 3"/>
                  <a:gd name="T2" fmla="*/ 857 w 3"/>
                  <a:gd name="T3" fmla="*/ 0 h 3"/>
                  <a:gd name="T4" fmla="*/ 85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3" y="3"/>
                      <a:pt x="3" y="1"/>
                      <a:pt x="2" y="0"/>
                    </a:cubicBezTo>
                    <a:cubicBezTo>
                      <a:pt x="0" y="0"/>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2" name="Freeform 1153">
                <a:extLst>
                  <a:ext uri="{FF2B5EF4-FFF2-40B4-BE49-F238E27FC236}">
                    <a16:creationId xmlns:a16="http://schemas.microsoft.com/office/drawing/2014/main" id="{D6698820-FBAE-4B13-BC77-97515C689FF6}"/>
                  </a:ext>
                </a:extLst>
              </p:cNvPr>
              <p:cNvSpPr>
                <a:spLocks/>
              </p:cNvSpPr>
              <p:nvPr/>
            </p:nvSpPr>
            <p:spPr bwMode="auto">
              <a:xfrm>
                <a:off x="4550" y="2736"/>
                <a:ext cx="10" cy="10"/>
              </a:xfrm>
              <a:custGeom>
                <a:avLst/>
                <a:gdLst>
                  <a:gd name="T0" fmla="*/ 857 w 3"/>
                  <a:gd name="T1" fmla="*/ 1223 h 3"/>
                  <a:gd name="T2" fmla="*/ 857 w 3"/>
                  <a:gd name="T3" fmla="*/ 0 h 3"/>
                  <a:gd name="T4" fmla="*/ 85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3" y="3"/>
                      <a:pt x="3" y="1"/>
                      <a:pt x="2" y="0"/>
                    </a:cubicBezTo>
                    <a:cubicBezTo>
                      <a:pt x="0" y="0"/>
                      <a:pt x="1" y="3"/>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3" name="Freeform 1154">
                <a:extLst>
                  <a:ext uri="{FF2B5EF4-FFF2-40B4-BE49-F238E27FC236}">
                    <a16:creationId xmlns:a16="http://schemas.microsoft.com/office/drawing/2014/main" id="{3DA50814-D3A9-42FA-8151-B9A0CFC8336E}"/>
                  </a:ext>
                </a:extLst>
              </p:cNvPr>
              <p:cNvSpPr>
                <a:spLocks/>
              </p:cNvSpPr>
              <p:nvPr/>
            </p:nvSpPr>
            <p:spPr bwMode="auto">
              <a:xfrm>
                <a:off x="4557" y="2752"/>
                <a:ext cx="9" cy="9"/>
              </a:xfrm>
              <a:custGeom>
                <a:avLst/>
                <a:gdLst>
                  <a:gd name="T0" fmla="*/ 486 w 3"/>
                  <a:gd name="T1" fmla="*/ 729 h 3"/>
                  <a:gd name="T2" fmla="*/ 486 w 3"/>
                  <a:gd name="T3" fmla="*/ 0 h 3"/>
                  <a:gd name="T4" fmla="*/ 486 w 3"/>
                  <a:gd name="T5" fmla="*/ 729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1" y="2"/>
                      <a:pt x="3" y="1"/>
                      <a:pt x="2" y="0"/>
                    </a:cubicBezTo>
                    <a:cubicBezTo>
                      <a:pt x="0" y="1"/>
                      <a:pt x="1"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4" name="Freeform 1155">
                <a:extLst>
                  <a:ext uri="{FF2B5EF4-FFF2-40B4-BE49-F238E27FC236}">
                    <a16:creationId xmlns:a16="http://schemas.microsoft.com/office/drawing/2014/main" id="{9C21EF9E-29DC-46FD-8D67-5ADB7ECCF50A}"/>
                  </a:ext>
                </a:extLst>
              </p:cNvPr>
              <p:cNvSpPr>
                <a:spLocks/>
              </p:cNvSpPr>
              <p:nvPr/>
            </p:nvSpPr>
            <p:spPr bwMode="auto">
              <a:xfrm>
                <a:off x="4557" y="2752"/>
                <a:ext cx="9" cy="9"/>
              </a:xfrm>
              <a:custGeom>
                <a:avLst/>
                <a:gdLst>
                  <a:gd name="T0" fmla="*/ 486 w 3"/>
                  <a:gd name="T1" fmla="*/ 729 h 3"/>
                  <a:gd name="T2" fmla="*/ 486 w 3"/>
                  <a:gd name="T3" fmla="*/ 0 h 3"/>
                  <a:gd name="T4" fmla="*/ 486 w 3"/>
                  <a:gd name="T5" fmla="*/ 729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cubicBezTo>
                      <a:pt x="1" y="2"/>
                      <a:pt x="3" y="1"/>
                      <a:pt x="2" y="0"/>
                    </a:cubicBezTo>
                    <a:cubicBezTo>
                      <a:pt x="0" y="1"/>
                      <a:pt x="1" y="2"/>
                      <a:pt x="2"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5" name="Freeform 1156">
                <a:extLst>
                  <a:ext uri="{FF2B5EF4-FFF2-40B4-BE49-F238E27FC236}">
                    <a16:creationId xmlns:a16="http://schemas.microsoft.com/office/drawing/2014/main" id="{15C0940D-3EC1-4909-9C71-FBA340106432}"/>
                  </a:ext>
                </a:extLst>
              </p:cNvPr>
              <p:cNvSpPr>
                <a:spLocks/>
              </p:cNvSpPr>
              <p:nvPr/>
            </p:nvSpPr>
            <p:spPr bwMode="auto">
              <a:xfrm>
                <a:off x="4560" y="2740"/>
                <a:ext cx="18" cy="18"/>
              </a:xfrm>
              <a:custGeom>
                <a:avLst/>
                <a:gdLst>
                  <a:gd name="T0" fmla="*/ 1215 w 6"/>
                  <a:gd name="T1" fmla="*/ 1458 h 6"/>
                  <a:gd name="T2" fmla="*/ 1458 w 6"/>
                  <a:gd name="T3" fmla="*/ 1215 h 6"/>
                  <a:gd name="T4" fmla="*/ 972 w 6"/>
                  <a:gd name="T5" fmla="*/ 486 h 6"/>
                  <a:gd name="T6" fmla="*/ 486 w 6"/>
                  <a:gd name="T7" fmla="*/ 243 h 6"/>
                  <a:gd name="T8" fmla="*/ 0 w 6"/>
                  <a:gd name="T9" fmla="*/ 729 h 6"/>
                  <a:gd name="T10" fmla="*/ 729 w 6"/>
                  <a:gd name="T11" fmla="*/ 972 h 6"/>
                  <a:gd name="T12" fmla="*/ 729 w 6"/>
                  <a:gd name="T13" fmla="*/ 972 h 6"/>
                  <a:gd name="T14" fmla="*/ 1215 w 6"/>
                  <a:gd name="T15" fmla="*/ 1458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5" y="6"/>
                    </a:moveTo>
                    <a:cubicBezTo>
                      <a:pt x="6" y="6"/>
                      <a:pt x="6" y="5"/>
                      <a:pt x="6" y="5"/>
                    </a:cubicBezTo>
                    <a:cubicBezTo>
                      <a:pt x="5" y="3"/>
                      <a:pt x="4" y="3"/>
                      <a:pt x="4" y="2"/>
                    </a:cubicBezTo>
                    <a:cubicBezTo>
                      <a:pt x="3" y="2"/>
                      <a:pt x="3" y="0"/>
                      <a:pt x="2" y="1"/>
                    </a:cubicBezTo>
                    <a:cubicBezTo>
                      <a:pt x="1" y="1"/>
                      <a:pt x="0" y="3"/>
                      <a:pt x="0" y="3"/>
                    </a:cubicBezTo>
                    <a:cubicBezTo>
                      <a:pt x="1" y="4"/>
                      <a:pt x="2" y="3"/>
                      <a:pt x="3" y="4"/>
                    </a:cubicBezTo>
                    <a:cubicBezTo>
                      <a:pt x="3" y="4"/>
                      <a:pt x="3" y="4"/>
                      <a:pt x="3" y="4"/>
                    </a:cubicBezTo>
                    <a:cubicBezTo>
                      <a:pt x="3" y="5"/>
                      <a:pt x="4" y="6"/>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6" name="Freeform 1157">
                <a:extLst>
                  <a:ext uri="{FF2B5EF4-FFF2-40B4-BE49-F238E27FC236}">
                    <a16:creationId xmlns:a16="http://schemas.microsoft.com/office/drawing/2014/main" id="{E5BDB3F5-3632-424C-94BE-33D7F8BEC051}"/>
                  </a:ext>
                </a:extLst>
              </p:cNvPr>
              <p:cNvSpPr>
                <a:spLocks/>
              </p:cNvSpPr>
              <p:nvPr/>
            </p:nvSpPr>
            <p:spPr bwMode="auto">
              <a:xfrm>
                <a:off x="4560" y="2740"/>
                <a:ext cx="18" cy="18"/>
              </a:xfrm>
              <a:custGeom>
                <a:avLst/>
                <a:gdLst>
                  <a:gd name="T0" fmla="*/ 1215 w 6"/>
                  <a:gd name="T1" fmla="*/ 1458 h 6"/>
                  <a:gd name="T2" fmla="*/ 1458 w 6"/>
                  <a:gd name="T3" fmla="*/ 1215 h 6"/>
                  <a:gd name="T4" fmla="*/ 972 w 6"/>
                  <a:gd name="T5" fmla="*/ 486 h 6"/>
                  <a:gd name="T6" fmla="*/ 486 w 6"/>
                  <a:gd name="T7" fmla="*/ 243 h 6"/>
                  <a:gd name="T8" fmla="*/ 0 w 6"/>
                  <a:gd name="T9" fmla="*/ 729 h 6"/>
                  <a:gd name="T10" fmla="*/ 729 w 6"/>
                  <a:gd name="T11" fmla="*/ 972 h 6"/>
                  <a:gd name="T12" fmla="*/ 729 w 6"/>
                  <a:gd name="T13" fmla="*/ 972 h 6"/>
                  <a:gd name="T14" fmla="*/ 1215 w 6"/>
                  <a:gd name="T15" fmla="*/ 1458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5" y="6"/>
                    </a:moveTo>
                    <a:cubicBezTo>
                      <a:pt x="6" y="6"/>
                      <a:pt x="6" y="5"/>
                      <a:pt x="6" y="5"/>
                    </a:cubicBezTo>
                    <a:cubicBezTo>
                      <a:pt x="5" y="3"/>
                      <a:pt x="4" y="3"/>
                      <a:pt x="4" y="2"/>
                    </a:cubicBezTo>
                    <a:cubicBezTo>
                      <a:pt x="3" y="2"/>
                      <a:pt x="3" y="0"/>
                      <a:pt x="2" y="1"/>
                    </a:cubicBezTo>
                    <a:cubicBezTo>
                      <a:pt x="1" y="1"/>
                      <a:pt x="0" y="3"/>
                      <a:pt x="0" y="3"/>
                    </a:cubicBezTo>
                    <a:cubicBezTo>
                      <a:pt x="1" y="4"/>
                      <a:pt x="2" y="3"/>
                      <a:pt x="3" y="4"/>
                    </a:cubicBezTo>
                    <a:cubicBezTo>
                      <a:pt x="3" y="4"/>
                      <a:pt x="3" y="4"/>
                      <a:pt x="3" y="4"/>
                    </a:cubicBezTo>
                    <a:cubicBezTo>
                      <a:pt x="3" y="5"/>
                      <a:pt x="4" y="6"/>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7" name="Freeform 1158">
                <a:extLst>
                  <a:ext uri="{FF2B5EF4-FFF2-40B4-BE49-F238E27FC236}">
                    <a16:creationId xmlns:a16="http://schemas.microsoft.com/office/drawing/2014/main" id="{74DC00F6-234B-452E-8095-99E4E9A70286}"/>
                  </a:ext>
                </a:extLst>
              </p:cNvPr>
              <p:cNvSpPr>
                <a:spLocks/>
              </p:cNvSpPr>
              <p:nvPr/>
            </p:nvSpPr>
            <p:spPr bwMode="auto">
              <a:xfrm>
                <a:off x="4566" y="2761"/>
                <a:ext cx="3" cy="4"/>
              </a:xfrm>
              <a:custGeom>
                <a:avLst/>
                <a:gdLst>
                  <a:gd name="T0" fmla="*/ 243 w 1"/>
                  <a:gd name="T1" fmla="*/ 1024 h 1"/>
                  <a:gd name="T2" fmla="*/ 0 w 1"/>
                  <a:gd name="T3" fmla="*/ 1024 h 1"/>
                  <a:gd name="T4" fmla="*/ 243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1"/>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8" name="Freeform 1159">
                <a:extLst>
                  <a:ext uri="{FF2B5EF4-FFF2-40B4-BE49-F238E27FC236}">
                    <a16:creationId xmlns:a16="http://schemas.microsoft.com/office/drawing/2014/main" id="{E8E0381A-E868-4E8E-85FA-59499F0F9EED}"/>
                  </a:ext>
                </a:extLst>
              </p:cNvPr>
              <p:cNvSpPr>
                <a:spLocks/>
              </p:cNvSpPr>
              <p:nvPr/>
            </p:nvSpPr>
            <p:spPr bwMode="auto">
              <a:xfrm>
                <a:off x="4566" y="2761"/>
                <a:ext cx="3" cy="4"/>
              </a:xfrm>
              <a:custGeom>
                <a:avLst/>
                <a:gdLst>
                  <a:gd name="T0" fmla="*/ 243 w 1"/>
                  <a:gd name="T1" fmla="*/ 1024 h 1"/>
                  <a:gd name="T2" fmla="*/ 0 w 1"/>
                  <a:gd name="T3" fmla="*/ 1024 h 1"/>
                  <a:gd name="T4" fmla="*/ 243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1"/>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89" name="Freeform 1160">
                <a:extLst>
                  <a:ext uri="{FF2B5EF4-FFF2-40B4-BE49-F238E27FC236}">
                    <a16:creationId xmlns:a16="http://schemas.microsoft.com/office/drawing/2014/main" id="{B9180818-1E37-49A4-8307-144DDF5D1A4C}"/>
                  </a:ext>
                </a:extLst>
              </p:cNvPr>
              <p:cNvSpPr>
                <a:spLocks/>
              </p:cNvSpPr>
              <p:nvPr/>
            </p:nvSpPr>
            <p:spPr bwMode="auto">
              <a:xfrm>
                <a:off x="4569" y="2724"/>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0" name="Freeform 1161">
                <a:extLst>
                  <a:ext uri="{FF2B5EF4-FFF2-40B4-BE49-F238E27FC236}">
                    <a16:creationId xmlns:a16="http://schemas.microsoft.com/office/drawing/2014/main" id="{65F0D5A1-3DCB-423D-A6D4-8D7523293AE0}"/>
                  </a:ext>
                </a:extLst>
              </p:cNvPr>
              <p:cNvSpPr>
                <a:spLocks/>
              </p:cNvSpPr>
              <p:nvPr/>
            </p:nvSpPr>
            <p:spPr bwMode="auto">
              <a:xfrm>
                <a:off x="4569" y="2724"/>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0" y="1"/>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1" name="Freeform 1162">
                <a:extLst>
                  <a:ext uri="{FF2B5EF4-FFF2-40B4-BE49-F238E27FC236}">
                    <a16:creationId xmlns:a16="http://schemas.microsoft.com/office/drawing/2014/main" id="{90C342D2-C9C4-4DE3-8009-66B78E106B99}"/>
                  </a:ext>
                </a:extLst>
              </p:cNvPr>
              <p:cNvSpPr>
                <a:spLocks/>
              </p:cNvSpPr>
              <p:nvPr/>
            </p:nvSpPr>
            <p:spPr bwMode="auto">
              <a:xfrm>
                <a:off x="4575" y="2724"/>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2" name="Freeform 1163">
                <a:extLst>
                  <a:ext uri="{FF2B5EF4-FFF2-40B4-BE49-F238E27FC236}">
                    <a16:creationId xmlns:a16="http://schemas.microsoft.com/office/drawing/2014/main" id="{7C6C2EFC-5C45-4C3D-A9F5-8323E421753E}"/>
                  </a:ext>
                </a:extLst>
              </p:cNvPr>
              <p:cNvSpPr>
                <a:spLocks/>
              </p:cNvSpPr>
              <p:nvPr/>
            </p:nvSpPr>
            <p:spPr bwMode="auto">
              <a:xfrm>
                <a:off x="4575" y="2724"/>
                <a:ext cx="3"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0" y="0"/>
                    </a:cubicBezTo>
                    <a:cubicBezTo>
                      <a:pt x="0"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3" name="Freeform 1164">
                <a:extLst>
                  <a:ext uri="{FF2B5EF4-FFF2-40B4-BE49-F238E27FC236}">
                    <a16:creationId xmlns:a16="http://schemas.microsoft.com/office/drawing/2014/main" id="{B7B528B9-A24D-4012-AD45-5850FAD4FC2F}"/>
                  </a:ext>
                </a:extLst>
              </p:cNvPr>
              <p:cNvSpPr>
                <a:spLocks/>
              </p:cNvSpPr>
              <p:nvPr/>
            </p:nvSpPr>
            <p:spPr bwMode="auto">
              <a:xfrm>
                <a:off x="4575" y="2755"/>
                <a:ext cx="10" cy="10"/>
              </a:xfrm>
              <a:custGeom>
                <a:avLst/>
                <a:gdLst>
                  <a:gd name="T0" fmla="*/ 367 w 3"/>
                  <a:gd name="T1" fmla="*/ 1223 h 3"/>
                  <a:gd name="T2" fmla="*/ 857 w 3"/>
                  <a:gd name="T3" fmla="*/ 0 h 3"/>
                  <a:gd name="T4" fmla="*/ 36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3" y="2"/>
                      <a:pt x="2" y="1"/>
                      <a:pt x="2" y="0"/>
                    </a:cubicBezTo>
                    <a:cubicBezTo>
                      <a:pt x="1"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4" name="Freeform 1165">
                <a:extLst>
                  <a:ext uri="{FF2B5EF4-FFF2-40B4-BE49-F238E27FC236}">
                    <a16:creationId xmlns:a16="http://schemas.microsoft.com/office/drawing/2014/main" id="{688E1A4F-64CC-4115-89E2-186A66300CD2}"/>
                  </a:ext>
                </a:extLst>
              </p:cNvPr>
              <p:cNvSpPr>
                <a:spLocks/>
              </p:cNvSpPr>
              <p:nvPr/>
            </p:nvSpPr>
            <p:spPr bwMode="auto">
              <a:xfrm>
                <a:off x="4575" y="2755"/>
                <a:ext cx="10" cy="10"/>
              </a:xfrm>
              <a:custGeom>
                <a:avLst/>
                <a:gdLst>
                  <a:gd name="T0" fmla="*/ 367 w 3"/>
                  <a:gd name="T1" fmla="*/ 1223 h 3"/>
                  <a:gd name="T2" fmla="*/ 857 w 3"/>
                  <a:gd name="T3" fmla="*/ 0 h 3"/>
                  <a:gd name="T4" fmla="*/ 367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3" y="2"/>
                      <a:pt x="2" y="1"/>
                      <a:pt x="2" y="0"/>
                    </a:cubicBezTo>
                    <a:cubicBezTo>
                      <a:pt x="1" y="0"/>
                      <a:pt x="0" y="2"/>
                      <a:pt x="1" y="3"/>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5" name="Freeform 1166">
                <a:extLst>
                  <a:ext uri="{FF2B5EF4-FFF2-40B4-BE49-F238E27FC236}">
                    <a16:creationId xmlns:a16="http://schemas.microsoft.com/office/drawing/2014/main" id="{17E53510-854A-4CA7-8300-BD6BEC3F0148}"/>
                  </a:ext>
                </a:extLst>
              </p:cNvPr>
              <p:cNvSpPr>
                <a:spLocks/>
              </p:cNvSpPr>
              <p:nvPr/>
            </p:nvSpPr>
            <p:spPr bwMode="auto">
              <a:xfrm>
                <a:off x="4585" y="2761"/>
                <a:ext cx="1" cy="4"/>
              </a:xfrm>
              <a:custGeom>
                <a:avLst/>
                <a:gdLst>
                  <a:gd name="T0" fmla="*/ 0 w 1"/>
                  <a:gd name="T1" fmla="*/ 1024 h 1"/>
                  <a:gd name="T2" fmla="*/ 0 w 1"/>
                  <a:gd name="T3" fmla="*/ 0 h 1"/>
                  <a:gd name="T4" fmla="*/ 0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6" name="Freeform 1167">
                <a:extLst>
                  <a:ext uri="{FF2B5EF4-FFF2-40B4-BE49-F238E27FC236}">
                    <a16:creationId xmlns:a16="http://schemas.microsoft.com/office/drawing/2014/main" id="{8BE688E7-CC45-4EA2-8D99-3944DFE668A7}"/>
                  </a:ext>
                </a:extLst>
              </p:cNvPr>
              <p:cNvSpPr>
                <a:spLocks/>
              </p:cNvSpPr>
              <p:nvPr/>
            </p:nvSpPr>
            <p:spPr bwMode="auto">
              <a:xfrm>
                <a:off x="4585" y="2761"/>
                <a:ext cx="1" cy="4"/>
              </a:xfrm>
              <a:custGeom>
                <a:avLst/>
                <a:gdLst>
                  <a:gd name="T0" fmla="*/ 0 w 1"/>
                  <a:gd name="T1" fmla="*/ 1024 h 1"/>
                  <a:gd name="T2" fmla="*/ 0 w 1"/>
                  <a:gd name="T3" fmla="*/ 0 h 1"/>
                  <a:gd name="T4" fmla="*/ 0 w 1"/>
                  <a:gd name="T5" fmla="*/ 1024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7" name="Freeform 1168">
                <a:extLst>
                  <a:ext uri="{FF2B5EF4-FFF2-40B4-BE49-F238E27FC236}">
                    <a16:creationId xmlns:a16="http://schemas.microsoft.com/office/drawing/2014/main" id="{DEEF5058-CCD5-4A57-BA46-4DB65C545095}"/>
                  </a:ext>
                </a:extLst>
              </p:cNvPr>
              <p:cNvSpPr>
                <a:spLocks/>
              </p:cNvSpPr>
              <p:nvPr/>
            </p:nvSpPr>
            <p:spPr bwMode="auto">
              <a:xfrm>
                <a:off x="4591" y="2727"/>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8" name="Freeform 1169">
                <a:extLst>
                  <a:ext uri="{FF2B5EF4-FFF2-40B4-BE49-F238E27FC236}">
                    <a16:creationId xmlns:a16="http://schemas.microsoft.com/office/drawing/2014/main" id="{CD33936E-2B5A-4939-96AC-254730856941}"/>
                  </a:ext>
                </a:extLst>
              </p:cNvPr>
              <p:cNvSpPr>
                <a:spLocks/>
              </p:cNvSpPr>
              <p:nvPr/>
            </p:nvSpPr>
            <p:spPr bwMode="auto">
              <a:xfrm>
                <a:off x="4591" y="2727"/>
                <a:ext cx="3" cy="3"/>
              </a:xfrm>
              <a:custGeom>
                <a:avLst/>
                <a:gdLst>
                  <a:gd name="T0" fmla="*/ 243 w 1"/>
                  <a:gd name="T1" fmla="*/ 243 h 1"/>
                  <a:gd name="T2" fmla="*/ 0 w 1"/>
                  <a:gd name="T3" fmla="*/ 0 h 1"/>
                  <a:gd name="T4" fmla="*/ 243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1" y="0"/>
                      <a:pt x="0" y="0"/>
                    </a:cubicBezTo>
                    <a:cubicBezTo>
                      <a:pt x="1" y="0"/>
                      <a:pt x="1" y="1"/>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399" name="Freeform 1170">
                <a:extLst>
                  <a:ext uri="{FF2B5EF4-FFF2-40B4-BE49-F238E27FC236}">
                    <a16:creationId xmlns:a16="http://schemas.microsoft.com/office/drawing/2014/main" id="{260C98FF-8B04-42E9-87FC-9521204E6984}"/>
                  </a:ext>
                </a:extLst>
              </p:cNvPr>
              <p:cNvSpPr>
                <a:spLocks/>
              </p:cNvSpPr>
              <p:nvPr/>
            </p:nvSpPr>
            <p:spPr bwMode="auto">
              <a:xfrm>
                <a:off x="4591" y="2730"/>
                <a:ext cx="6" cy="3"/>
              </a:xfrm>
              <a:custGeom>
                <a:avLst/>
                <a:gdLst>
                  <a:gd name="T0" fmla="*/ 486 w 2"/>
                  <a:gd name="T1" fmla="*/ 243 h 1"/>
                  <a:gd name="T2" fmla="*/ 0 w 2"/>
                  <a:gd name="T3" fmla="*/ 0 h 1"/>
                  <a:gd name="T4" fmla="*/ 486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cubicBezTo>
                      <a:pt x="2" y="0"/>
                      <a:pt x="1" y="0"/>
                      <a:pt x="0" y="0"/>
                    </a:cubicBezTo>
                    <a:cubicBezTo>
                      <a:pt x="1" y="0"/>
                      <a:pt x="2" y="0"/>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0" name="Freeform 1171">
                <a:extLst>
                  <a:ext uri="{FF2B5EF4-FFF2-40B4-BE49-F238E27FC236}">
                    <a16:creationId xmlns:a16="http://schemas.microsoft.com/office/drawing/2014/main" id="{77254789-AA80-4CE3-9EF3-485F55030FC0}"/>
                  </a:ext>
                </a:extLst>
              </p:cNvPr>
              <p:cNvSpPr>
                <a:spLocks/>
              </p:cNvSpPr>
              <p:nvPr/>
            </p:nvSpPr>
            <p:spPr bwMode="auto">
              <a:xfrm>
                <a:off x="4591" y="2730"/>
                <a:ext cx="6" cy="3"/>
              </a:xfrm>
              <a:custGeom>
                <a:avLst/>
                <a:gdLst>
                  <a:gd name="T0" fmla="*/ 486 w 2"/>
                  <a:gd name="T1" fmla="*/ 243 h 1"/>
                  <a:gd name="T2" fmla="*/ 0 w 2"/>
                  <a:gd name="T3" fmla="*/ 0 h 1"/>
                  <a:gd name="T4" fmla="*/ 486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cubicBezTo>
                      <a:pt x="2" y="0"/>
                      <a:pt x="1" y="0"/>
                      <a:pt x="0" y="0"/>
                    </a:cubicBezTo>
                    <a:cubicBezTo>
                      <a:pt x="1" y="0"/>
                      <a:pt x="2" y="0"/>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1" name="Freeform 1172">
                <a:extLst>
                  <a:ext uri="{FF2B5EF4-FFF2-40B4-BE49-F238E27FC236}">
                    <a16:creationId xmlns:a16="http://schemas.microsoft.com/office/drawing/2014/main" id="{F321D8E8-0EBA-4157-AFAD-246E9FF5D108}"/>
                  </a:ext>
                </a:extLst>
              </p:cNvPr>
              <p:cNvSpPr>
                <a:spLocks/>
              </p:cNvSpPr>
              <p:nvPr/>
            </p:nvSpPr>
            <p:spPr bwMode="auto">
              <a:xfrm>
                <a:off x="4597" y="2727"/>
                <a:ext cx="38" cy="28"/>
              </a:xfrm>
              <a:custGeom>
                <a:avLst/>
                <a:gdLst>
                  <a:gd name="T0" fmla="*/ 1625 w 12"/>
                  <a:gd name="T1" fmla="*/ 1780 h 9"/>
                  <a:gd name="T2" fmla="*/ 3531 w 12"/>
                  <a:gd name="T3" fmla="*/ 2623 h 9"/>
                  <a:gd name="T4" fmla="*/ 2226 w 12"/>
                  <a:gd name="T5" fmla="*/ 1114 h 9"/>
                  <a:gd name="T6" fmla="*/ 1013 w 12"/>
                  <a:gd name="T7" fmla="*/ 572 h 9"/>
                  <a:gd name="T8" fmla="*/ 602 w 12"/>
                  <a:gd name="T9" fmla="*/ 271 h 9"/>
                  <a:gd name="T10" fmla="*/ 0 w 12"/>
                  <a:gd name="T11" fmla="*/ 0 h 9"/>
                  <a:gd name="T12" fmla="*/ 1625 w 12"/>
                  <a:gd name="T13" fmla="*/ 1780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5" y="6"/>
                    </a:moveTo>
                    <a:cubicBezTo>
                      <a:pt x="7" y="7"/>
                      <a:pt x="9" y="8"/>
                      <a:pt x="11" y="9"/>
                    </a:cubicBezTo>
                    <a:cubicBezTo>
                      <a:pt x="12" y="7"/>
                      <a:pt x="9" y="5"/>
                      <a:pt x="7" y="4"/>
                    </a:cubicBezTo>
                    <a:cubicBezTo>
                      <a:pt x="6" y="4"/>
                      <a:pt x="4" y="3"/>
                      <a:pt x="3" y="2"/>
                    </a:cubicBezTo>
                    <a:cubicBezTo>
                      <a:pt x="3" y="2"/>
                      <a:pt x="2" y="1"/>
                      <a:pt x="2" y="1"/>
                    </a:cubicBezTo>
                    <a:cubicBezTo>
                      <a:pt x="1" y="1"/>
                      <a:pt x="0" y="1"/>
                      <a:pt x="0" y="0"/>
                    </a:cubicBezTo>
                    <a:cubicBezTo>
                      <a:pt x="1" y="2"/>
                      <a:pt x="2" y="5"/>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2" name="Freeform 1173">
                <a:extLst>
                  <a:ext uri="{FF2B5EF4-FFF2-40B4-BE49-F238E27FC236}">
                    <a16:creationId xmlns:a16="http://schemas.microsoft.com/office/drawing/2014/main" id="{E1989DFC-BB1F-47DF-A2E5-C1F76804603B}"/>
                  </a:ext>
                </a:extLst>
              </p:cNvPr>
              <p:cNvSpPr>
                <a:spLocks/>
              </p:cNvSpPr>
              <p:nvPr/>
            </p:nvSpPr>
            <p:spPr bwMode="auto">
              <a:xfrm>
                <a:off x="4597" y="2727"/>
                <a:ext cx="38" cy="28"/>
              </a:xfrm>
              <a:custGeom>
                <a:avLst/>
                <a:gdLst>
                  <a:gd name="T0" fmla="*/ 1625 w 12"/>
                  <a:gd name="T1" fmla="*/ 1780 h 9"/>
                  <a:gd name="T2" fmla="*/ 3531 w 12"/>
                  <a:gd name="T3" fmla="*/ 2623 h 9"/>
                  <a:gd name="T4" fmla="*/ 2226 w 12"/>
                  <a:gd name="T5" fmla="*/ 1114 h 9"/>
                  <a:gd name="T6" fmla="*/ 1013 w 12"/>
                  <a:gd name="T7" fmla="*/ 572 h 9"/>
                  <a:gd name="T8" fmla="*/ 602 w 12"/>
                  <a:gd name="T9" fmla="*/ 271 h 9"/>
                  <a:gd name="T10" fmla="*/ 0 w 12"/>
                  <a:gd name="T11" fmla="*/ 0 h 9"/>
                  <a:gd name="T12" fmla="*/ 1625 w 12"/>
                  <a:gd name="T13" fmla="*/ 1780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5" y="6"/>
                    </a:moveTo>
                    <a:cubicBezTo>
                      <a:pt x="7" y="7"/>
                      <a:pt x="9" y="8"/>
                      <a:pt x="11" y="9"/>
                    </a:cubicBezTo>
                    <a:cubicBezTo>
                      <a:pt x="12" y="7"/>
                      <a:pt x="9" y="5"/>
                      <a:pt x="7" y="4"/>
                    </a:cubicBezTo>
                    <a:cubicBezTo>
                      <a:pt x="6" y="4"/>
                      <a:pt x="4" y="3"/>
                      <a:pt x="3" y="2"/>
                    </a:cubicBezTo>
                    <a:cubicBezTo>
                      <a:pt x="3" y="2"/>
                      <a:pt x="2" y="1"/>
                      <a:pt x="2" y="1"/>
                    </a:cubicBezTo>
                    <a:cubicBezTo>
                      <a:pt x="1" y="1"/>
                      <a:pt x="0" y="1"/>
                      <a:pt x="0" y="0"/>
                    </a:cubicBezTo>
                    <a:cubicBezTo>
                      <a:pt x="1" y="2"/>
                      <a:pt x="2" y="5"/>
                      <a:pt x="5" y="6"/>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3" name="Freeform 1174">
                <a:extLst>
                  <a:ext uri="{FF2B5EF4-FFF2-40B4-BE49-F238E27FC236}">
                    <a16:creationId xmlns:a16="http://schemas.microsoft.com/office/drawing/2014/main" id="{28F04F94-2B57-44E5-8477-4C1CE2FCC3A6}"/>
                  </a:ext>
                </a:extLst>
              </p:cNvPr>
              <p:cNvSpPr>
                <a:spLocks/>
              </p:cNvSpPr>
              <p:nvPr/>
            </p:nvSpPr>
            <p:spPr bwMode="auto">
              <a:xfrm>
                <a:off x="4610" y="2771"/>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0"/>
                      <a:pt x="1" y="0"/>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4" name="Freeform 1175">
                <a:extLst>
                  <a:ext uri="{FF2B5EF4-FFF2-40B4-BE49-F238E27FC236}">
                    <a16:creationId xmlns:a16="http://schemas.microsoft.com/office/drawing/2014/main" id="{F9F20C0B-F153-4259-9BA9-1F30479B38B0}"/>
                  </a:ext>
                </a:extLst>
              </p:cNvPr>
              <p:cNvSpPr>
                <a:spLocks/>
              </p:cNvSpPr>
              <p:nvPr/>
            </p:nvSpPr>
            <p:spPr bwMode="auto">
              <a:xfrm>
                <a:off x="4610" y="2771"/>
                <a:ext cx="3" cy="3"/>
              </a:xfrm>
              <a:custGeom>
                <a:avLst/>
                <a:gdLst>
                  <a:gd name="T0" fmla="*/ 0 w 1"/>
                  <a:gd name="T1" fmla="*/ 243 h 1"/>
                  <a:gd name="T2" fmla="*/ 243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0"/>
                      <a:pt x="1" y="0"/>
                      <a:pt x="1" y="0"/>
                    </a:cubicBezTo>
                    <a:cubicBezTo>
                      <a:pt x="0" y="0"/>
                      <a:pt x="0"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5" name="Freeform 1176">
                <a:extLst>
                  <a:ext uri="{FF2B5EF4-FFF2-40B4-BE49-F238E27FC236}">
                    <a16:creationId xmlns:a16="http://schemas.microsoft.com/office/drawing/2014/main" id="{4B694249-7530-47B1-880C-D36349415A38}"/>
                  </a:ext>
                </a:extLst>
              </p:cNvPr>
              <p:cNvSpPr>
                <a:spLocks/>
              </p:cNvSpPr>
              <p:nvPr/>
            </p:nvSpPr>
            <p:spPr bwMode="auto">
              <a:xfrm>
                <a:off x="4622" y="2752"/>
                <a:ext cx="7" cy="6"/>
              </a:xfrm>
              <a:custGeom>
                <a:avLst/>
                <a:gdLst>
                  <a:gd name="T0" fmla="*/ 1029 w 2"/>
                  <a:gd name="T1" fmla="*/ 486 h 2"/>
                  <a:gd name="T2" fmla="*/ 1029 w 2"/>
                  <a:gd name="T3" fmla="*/ 0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1"/>
                      <a:pt x="1" y="1"/>
                      <a:pt x="2" y="0"/>
                    </a:cubicBezTo>
                    <a:cubicBezTo>
                      <a:pt x="0" y="0"/>
                      <a:pt x="1" y="1"/>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6" name="Freeform 1177">
                <a:extLst>
                  <a:ext uri="{FF2B5EF4-FFF2-40B4-BE49-F238E27FC236}">
                    <a16:creationId xmlns:a16="http://schemas.microsoft.com/office/drawing/2014/main" id="{B3AAA4B4-CF20-4997-A574-A6BD56BFDDD0}"/>
                  </a:ext>
                </a:extLst>
              </p:cNvPr>
              <p:cNvSpPr>
                <a:spLocks/>
              </p:cNvSpPr>
              <p:nvPr/>
            </p:nvSpPr>
            <p:spPr bwMode="auto">
              <a:xfrm>
                <a:off x="4622" y="2752"/>
                <a:ext cx="7" cy="6"/>
              </a:xfrm>
              <a:custGeom>
                <a:avLst/>
                <a:gdLst>
                  <a:gd name="T0" fmla="*/ 1029 w 2"/>
                  <a:gd name="T1" fmla="*/ 486 h 2"/>
                  <a:gd name="T2" fmla="*/ 1029 w 2"/>
                  <a:gd name="T3" fmla="*/ 0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1"/>
                      <a:pt x="1" y="1"/>
                      <a:pt x="2" y="0"/>
                    </a:cubicBezTo>
                    <a:cubicBezTo>
                      <a:pt x="0" y="0"/>
                      <a:pt x="1" y="1"/>
                      <a:pt x="2"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7" name="Freeform 1178">
                <a:extLst>
                  <a:ext uri="{FF2B5EF4-FFF2-40B4-BE49-F238E27FC236}">
                    <a16:creationId xmlns:a16="http://schemas.microsoft.com/office/drawing/2014/main" id="{2213BFFC-4FEE-423C-8557-09C03AABB53B}"/>
                  </a:ext>
                </a:extLst>
              </p:cNvPr>
              <p:cNvSpPr>
                <a:spLocks/>
              </p:cNvSpPr>
              <p:nvPr/>
            </p:nvSpPr>
            <p:spPr bwMode="auto">
              <a:xfrm>
                <a:off x="4625" y="2837"/>
                <a:ext cx="19" cy="12"/>
              </a:xfrm>
              <a:custGeom>
                <a:avLst/>
                <a:gdLst>
                  <a:gd name="T0" fmla="*/ 0 w 6"/>
                  <a:gd name="T1" fmla="*/ 486 h 4"/>
                  <a:gd name="T2" fmla="*/ 1013 w 6"/>
                  <a:gd name="T3" fmla="*/ 486 h 4"/>
                  <a:gd name="T4" fmla="*/ 1305 w 6"/>
                  <a:gd name="T5" fmla="*/ 972 h 4"/>
                  <a:gd name="T6" fmla="*/ 0 w 6"/>
                  <a:gd name="T7" fmla="*/ 486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2"/>
                    </a:moveTo>
                    <a:cubicBezTo>
                      <a:pt x="1" y="2"/>
                      <a:pt x="2" y="2"/>
                      <a:pt x="3" y="2"/>
                    </a:cubicBezTo>
                    <a:cubicBezTo>
                      <a:pt x="3" y="3"/>
                      <a:pt x="3" y="4"/>
                      <a:pt x="4" y="4"/>
                    </a:cubicBezTo>
                    <a:cubicBezTo>
                      <a:pt x="6" y="3"/>
                      <a:pt x="0"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8" name="Freeform 1179">
                <a:extLst>
                  <a:ext uri="{FF2B5EF4-FFF2-40B4-BE49-F238E27FC236}">
                    <a16:creationId xmlns:a16="http://schemas.microsoft.com/office/drawing/2014/main" id="{BD8FCC05-65D3-4E2F-A757-0BB6DA389FF1}"/>
                  </a:ext>
                </a:extLst>
              </p:cNvPr>
              <p:cNvSpPr>
                <a:spLocks/>
              </p:cNvSpPr>
              <p:nvPr/>
            </p:nvSpPr>
            <p:spPr bwMode="auto">
              <a:xfrm>
                <a:off x="4625" y="2837"/>
                <a:ext cx="19" cy="12"/>
              </a:xfrm>
              <a:custGeom>
                <a:avLst/>
                <a:gdLst>
                  <a:gd name="T0" fmla="*/ 0 w 6"/>
                  <a:gd name="T1" fmla="*/ 486 h 4"/>
                  <a:gd name="T2" fmla="*/ 1013 w 6"/>
                  <a:gd name="T3" fmla="*/ 486 h 4"/>
                  <a:gd name="T4" fmla="*/ 1305 w 6"/>
                  <a:gd name="T5" fmla="*/ 972 h 4"/>
                  <a:gd name="T6" fmla="*/ 0 w 6"/>
                  <a:gd name="T7" fmla="*/ 486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2"/>
                    </a:moveTo>
                    <a:cubicBezTo>
                      <a:pt x="1" y="2"/>
                      <a:pt x="2" y="2"/>
                      <a:pt x="3" y="2"/>
                    </a:cubicBezTo>
                    <a:cubicBezTo>
                      <a:pt x="3" y="3"/>
                      <a:pt x="3" y="4"/>
                      <a:pt x="4" y="4"/>
                    </a:cubicBezTo>
                    <a:cubicBezTo>
                      <a:pt x="6" y="3"/>
                      <a:pt x="0" y="0"/>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09" name="Freeform 1180">
                <a:extLst>
                  <a:ext uri="{FF2B5EF4-FFF2-40B4-BE49-F238E27FC236}">
                    <a16:creationId xmlns:a16="http://schemas.microsoft.com/office/drawing/2014/main" id="{99DA82D1-647A-43D2-A869-4F3646E395B2}"/>
                  </a:ext>
                </a:extLst>
              </p:cNvPr>
              <p:cNvSpPr>
                <a:spLocks/>
              </p:cNvSpPr>
              <p:nvPr/>
            </p:nvSpPr>
            <p:spPr bwMode="auto">
              <a:xfrm>
                <a:off x="4635" y="2768"/>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0" name="Freeform 1181">
                <a:extLst>
                  <a:ext uri="{FF2B5EF4-FFF2-40B4-BE49-F238E27FC236}">
                    <a16:creationId xmlns:a16="http://schemas.microsoft.com/office/drawing/2014/main" id="{76E4937A-85C3-4906-975B-B29168E3BD58}"/>
                  </a:ext>
                </a:extLst>
              </p:cNvPr>
              <p:cNvSpPr>
                <a:spLocks/>
              </p:cNvSpPr>
              <p:nvPr/>
            </p:nvSpPr>
            <p:spPr bwMode="auto">
              <a:xfrm>
                <a:off x="4635" y="2768"/>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cubicBezTo>
                      <a:pt x="0" y="0"/>
                      <a:pt x="0"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1" name="Freeform 1182">
                <a:extLst>
                  <a:ext uri="{FF2B5EF4-FFF2-40B4-BE49-F238E27FC236}">
                    <a16:creationId xmlns:a16="http://schemas.microsoft.com/office/drawing/2014/main" id="{0FF75565-C3CA-49C7-B3BC-6D06747C96EC}"/>
                  </a:ext>
                </a:extLst>
              </p:cNvPr>
              <p:cNvSpPr>
                <a:spLocks/>
              </p:cNvSpPr>
              <p:nvPr/>
            </p:nvSpPr>
            <p:spPr bwMode="auto">
              <a:xfrm>
                <a:off x="4638" y="2768"/>
                <a:ext cx="6" cy="6"/>
              </a:xfrm>
              <a:custGeom>
                <a:avLst/>
                <a:gdLst>
                  <a:gd name="T0" fmla="*/ 243 w 2"/>
                  <a:gd name="T1" fmla="*/ 486 h 2"/>
                  <a:gd name="T2" fmla="*/ 243 w 2"/>
                  <a:gd name="T3" fmla="*/ 243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1" y="1"/>
                    </a:cubicBezTo>
                    <a:cubicBezTo>
                      <a:pt x="0" y="1"/>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2" name="Freeform 1183">
                <a:extLst>
                  <a:ext uri="{FF2B5EF4-FFF2-40B4-BE49-F238E27FC236}">
                    <a16:creationId xmlns:a16="http://schemas.microsoft.com/office/drawing/2014/main" id="{68150044-A2BF-4C49-854E-60709C3D2E69}"/>
                  </a:ext>
                </a:extLst>
              </p:cNvPr>
              <p:cNvSpPr>
                <a:spLocks/>
              </p:cNvSpPr>
              <p:nvPr/>
            </p:nvSpPr>
            <p:spPr bwMode="auto">
              <a:xfrm>
                <a:off x="4638" y="2768"/>
                <a:ext cx="6" cy="6"/>
              </a:xfrm>
              <a:custGeom>
                <a:avLst/>
                <a:gdLst>
                  <a:gd name="T0" fmla="*/ 243 w 2"/>
                  <a:gd name="T1" fmla="*/ 486 h 2"/>
                  <a:gd name="T2" fmla="*/ 243 w 2"/>
                  <a:gd name="T3" fmla="*/ 243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1" y="1"/>
                    </a:cubicBezTo>
                    <a:cubicBezTo>
                      <a:pt x="0" y="1"/>
                      <a:pt x="1"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3" name="Freeform 1184">
                <a:extLst>
                  <a:ext uri="{FF2B5EF4-FFF2-40B4-BE49-F238E27FC236}">
                    <a16:creationId xmlns:a16="http://schemas.microsoft.com/office/drawing/2014/main" id="{288E2951-577F-49B1-BB9E-C8E30DBA2661}"/>
                  </a:ext>
                </a:extLst>
              </p:cNvPr>
              <p:cNvSpPr>
                <a:spLocks/>
              </p:cNvSpPr>
              <p:nvPr/>
            </p:nvSpPr>
            <p:spPr bwMode="auto">
              <a:xfrm>
                <a:off x="4641" y="2771"/>
                <a:ext cx="6" cy="3"/>
              </a:xfrm>
              <a:custGeom>
                <a:avLst/>
                <a:gdLst>
                  <a:gd name="T0" fmla="*/ 0 w 2"/>
                  <a:gd name="T1" fmla="*/ 243 h 1"/>
                  <a:gd name="T2" fmla="*/ 486 w 2"/>
                  <a:gd name="T3" fmla="*/ 243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1"/>
                    </a:cubicBezTo>
                    <a:cubicBezTo>
                      <a:pt x="1"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4" name="Freeform 1185">
                <a:extLst>
                  <a:ext uri="{FF2B5EF4-FFF2-40B4-BE49-F238E27FC236}">
                    <a16:creationId xmlns:a16="http://schemas.microsoft.com/office/drawing/2014/main" id="{3B0684C4-080E-480E-BD83-66EB65CE8F36}"/>
                  </a:ext>
                </a:extLst>
              </p:cNvPr>
              <p:cNvSpPr>
                <a:spLocks/>
              </p:cNvSpPr>
              <p:nvPr/>
            </p:nvSpPr>
            <p:spPr bwMode="auto">
              <a:xfrm>
                <a:off x="4641" y="2771"/>
                <a:ext cx="6" cy="3"/>
              </a:xfrm>
              <a:custGeom>
                <a:avLst/>
                <a:gdLst>
                  <a:gd name="T0" fmla="*/ 0 w 2"/>
                  <a:gd name="T1" fmla="*/ 243 h 1"/>
                  <a:gd name="T2" fmla="*/ 486 w 2"/>
                  <a:gd name="T3" fmla="*/ 243 h 1"/>
                  <a:gd name="T4" fmla="*/ 0 w 2"/>
                  <a:gd name="T5" fmla="*/ 243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cubicBezTo>
                      <a:pt x="1" y="1"/>
                      <a:pt x="1" y="1"/>
                      <a:pt x="2" y="1"/>
                    </a:cubicBezTo>
                    <a:cubicBezTo>
                      <a:pt x="1" y="0"/>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5" name="Freeform 1186">
                <a:extLst>
                  <a:ext uri="{FF2B5EF4-FFF2-40B4-BE49-F238E27FC236}">
                    <a16:creationId xmlns:a16="http://schemas.microsoft.com/office/drawing/2014/main" id="{2C59B694-1520-4603-883B-BE2057B9259A}"/>
                  </a:ext>
                </a:extLst>
              </p:cNvPr>
              <p:cNvSpPr>
                <a:spLocks/>
              </p:cNvSpPr>
              <p:nvPr/>
            </p:nvSpPr>
            <p:spPr bwMode="auto">
              <a:xfrm>
                <a:off x="4588" y="2321"/>
                <a:ext cx="6" cy="6"/>
              </a:xfrm>
              <a:custGeom>
                <a:avLst/>
                <a:gdLst>
                  <a:gd name="T0" fmla="*/ 243 w 2"/>
                  <a:gd name="T1" fmla="*/ 486 h 2"/>
                  <a:gd name="T2" fmla="*/ 0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0" y="0"/>
                    </a:cubicBezTo>
                    <a:cubicBezTo>
                      <a:pt x="0" y="1"/>
                      <a:pt x="0"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6" name="Freeform 1187">
                <a:extLst>
                  <a:ext uri="{FF2B5EF4-FFF2-40B4-BE49-F238E27FC236}">
                    <a16:creationId xmlns:a16="http://schemas.microsoft.com/office/drawing/2014/main" id="{FB7F0732-ACA5-4ECB-8D0D-A2D0461FF249}"/>
                  </a:ext>
                </a:extLst>
              </p:cNvPr>
              <p:cNvSpPr>
                <a:spLocks/>
              </p:cNvSpPr>
              <p:nvPr/>
            </p:nvSpPr>
            <p:spPr bwMode="auto">
              <a:xfrm>
                <a:off x="4588" y="2321"/>
                <a:ext cx="6" cy="6"/>
              </a:xfrm>
              <a:custGeom>
                <a:avLst/>
                <a:gdLst>
                  <a:gd name="T0" fmla="*/ 243 w 2"/>
                  <a:gd name="T1" fmla="*/ 486 h 2"/>
                  <a:gd name="T2" fmla="*/ 0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1"/>
                      <a:pt x="1" y="0"/>
                      <a:pt x="0" y="0"/>
                    </a:cubicBezTo>
                    <a:cubicBezTo>
                      <a:pt x="0" y="1"/>
                      <a:pt x="0" y="1"/>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7" name="Freeform 1188">
                <a:extLst>
                  <a:ext uri="{FF2B5EF4-FFF2-40B4-BE49-F238E27FC236}">
                    <a16:creationId xmlns:a16="http://schemas.microsoft.com/office/drawing/2014/main" id="{7034DC81-7F7B-49A0-A03B-E4636F2751C4}"/>
                  </a:ext>
                </a:extLst>
              </p:cNvPr>
              <p:cNvSpPr>
                <a:spLocks/>
              </p:cNvSpPr>
              <p:nvPr/>
            </p:nvSpPr>
            <p:spPr bwMode="auto">
              <a:xfrm>
                <a:off x="3428" y="2314"/>
                <a:ext cx="9" cy="7"/>
              </a:xfrm>
              <a:custGeom>
                <a:avLst/>
                <a:gdLst>
                  <a:gd name="T0" fmla="*/ 243 w 3"/>
                  <a:gd name="T1" fmla="*/ 602 h 2"/>
                  <a:gd name="T2" fmla="*/ 243 w 3"/>
                  <a:gd name="T3" fmla="*/ 1029 h 2"/>
                  <a:gd name="T4" fmla="*/ 243 w 3"/>
                  <a:gd name="T5" fmla="*/ 60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1"/>
                    </a:moveTo>
                    <a:cubicBezTo>
                      <a:pt x="0" y="1"/>
                      <a:pt x="0" y="2"/>
                      <a:pt x="1" y="2"/>
                    </a:cubicBezTo>
                    <a:cubicBezTo>
                      <a:pt x="3" y="2"/>
                      <a:pt x="2"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8" name="Freeform 1189">
                <a:extLst>
                  <a:ext uri="{FF2B5EF4-FFF2-40B4-BE49-F238E27FC236}">
                    <a16:creationId xmlns:a16="http://schemas.microsoft.com/office/drawing/2014/main" id="{565C6B1B-B01E-4464-93FF-6A3646CF6BFC}"/>
                  </a:ext>
                </a:extLst>
              </p:cNvPr>
              <p:cNvSpPr>
                <a:spLocks/>
              </p:cNvSpPr>
              <p:nvPr/>
            </p:nvSpPr>
            <p:spPr bwMode="auto">
              <a:xfrm>
                <a:off x="3428" y="2314"/>
                <a:ext cx="9" cy="7"/>
              </a:xfrm>
              <a:custGeom>
                <a:avLst/>
                <a:gdLst>
                  <a:gd name="T0" fmla="*/ 243 w 3"/>
                  <a:gd name="T1" fmla="*/ 602 h 2"/>
                  <a:gd name="T2" fmla="*/ 243 w 3"/>
                  <a:gd name="T3" fmla="*/ 1029 h 2"/>
                  <a:gd name="T4" fmla="*/ 243 w 3"/>
                  <a:gd name="T5" fmla="*/ 60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1" y="1"/>
                    </a:moveTo>
                    <a:cubicBezTo>
                      <a:pt x="0" y="1"/>
                      <a:pt x="0" y="2"/>
                      <a:pt x="1" y="2"/>
                    </a:cubicBezTo>
                    <a:cubicBezTo>
                      <a:pt x="3" y="2"/>
                      <a:pt x="2" y="0"/>
                      <a:pt x="1"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19" name="Freeform 1190">
                <a:extLst>
                  <a:ext uri="{FF2B5EF4-FFF2-40B4-BE49-F238E27FC236}">
                    <a16:creationId xmlns:a16="http://schemas.microsoft.com/office/drawing/2014/main" id="{85DF67B9-C1D6-4CE9-BF08-D19CF8DCC7D6}"/>
                  </a:ext>
                </a:extLst>
              </p:cNvPr>
              <p:cNvSpPr>
                <a:spLocks/>
              </p:cNvSpPr>
              <p:nvPr/>
            </p:nvSpPr>
            <p:spPr bwMode="auto">
              <a:xfrm>
                <a:off x="3428" y="2280"/>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0" name="Freeform 1191">
                <a:extLst>
                  <a:ext uri="{FF2B5EF4-FFF2-40B4-BE49-F238E27FC236}">
                    <a16:creationId xmlns:a16="http://schemas.microsoft.com/office/drawing/2014/main" id="{5A3B72A5-B26A-4541-8F71-6D1258A315C9}"/>
                  </a:ext>
                </a:extLst>
              </p:cNvPr>
              <p:cNvSpPr>
                <a:spLocks/>
              </p:cNvSpPr>
              <p:nvPr/>
            </p:nvSpPr>
            <p:spPr bwMode="auto">
              <a:xfrm>
                <a:off x="3428" y="2280"/>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0" y="1"/>
                      <a:pt x="0" y="2"/>
                      <a:pt x="1"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1" name="Freeform 1192">
                <a:extLst>
                  <a:ext uri="{FF2B5EF4-FFF2-40B4-BE49-F238E27FC236}">
                    <a16:creationId xmlns:a16="http://schemas.microsoft.com/office/drawing/2014/main" id="{2EAE4815-8059-474C-BF72-B1C0FEA2BAE6}"/>
                  </a:ext>
                </a:extLst>
              </p:cNvPr>
              <p:cNvSpPr>
                <a:spLocks/>
              </p:cNvSpPr>
              <p:nvPr/>
            </p:nvSpPr>
            <p:spPr bwMode="auto">
              <a:xfrm>
                <a:off x="3434" y="2192"/>
                <a:ext cx="75" cy="82"/>
              </a:xfrm>
              <a:custGeom>
                <a:avLst/>
                <a:gdLst>
                  <a:gd name="T0" fmla="*/ 275 w 24"/>
                  <a:gd name="T1" fmla="*/ 7528 h 26"/>
                  <a:gd name="T2" fmla="*/ 0 w 24"/>
                  <a:gd name="T3" fmla="*/ 8127 h 26"/>
                  <a:gd name="T4" fmla="*/ 2656 w 24"/>
                  <a:gd name="T5" fmla="*/ 6248 h 26"/>
                  <a:gd name="T6" fmla="*/ 4209 w 24"/>
                  <a:gd name="T7" fmla="*/ 4355 h 26"/>
                  <a:gd name="T8" fmla="*/ 4481 w 24"/>
                  <a:gd name="T9" fmla="*/ 4050 h 26"/>
                  <a:gd name="T10" fmla="*/ 5069 w 24"/>
                  <a:gd name="T11" fmla="*/ 3759 h 26"/>
                  <a:gd name="T12" fmla="*/ 5616 w 24"/>
                  <a:gd name="T13" fmla="*/ 3450 h 26"/>
                  <a:gd name="T14" fmla="*/ 6591 w 24"/>
                  <a:gd name="T15" fmla="*/ 2766 h 26"/>
                  <a:gd name="T16" fmla="*/ 6591 w 24"/>
                  <a:gd name="T17" fmla="*/ 1880 h 26"/>
                  <a:gd name="T18" fmla="*/ 6291 w 24"/>
                  <a:gd name="T19" fmla="*/ 0 h 26"/>
                  <a:gd name="T20" fmla="*/ 6016 w 24"/>
                  <a:gd name="T21" fmla="*/ 877 h 26"/>
                  <a:gd name="T22" fmla="*/ 6291 w 24"/>
                  <a:gd name="T23" fmla="*/ 1880 h 26"/>
                  <a:gd name="T24" fmla="*/ 5616 w 24"/>
                  <a:gd name="T25" fmla="*/ 1284 h 26"/>
                  <a:gd name="T26" fmla="*/ 6016 w 24"/>
                  <a:gd name="T27" fmla="*/ 1880 h 26"/>
                  <a:gd name="T28" fmla="*/ 5341 w 24"/>
                  <a:gd name="T29" fmla="*/ 2476 h 26"/>
                  <a:gd name="T30" fmla="*/ 5069 w 24"/>
                  <a:gd name="T31" fmla="*/ 2766 h 26"/>
                  <a:gd name="T32" fmla="*/ 4766 w 24"/>
                  <a:gd name="T33" fmla="*/ 3173 h 26"/>
                  <a:gd name="T34" fmla="*/ 4481 w 24"/>
                  <a:gd name="T35" fmla="*/ 3173 h 26"/>
                  <a:gd name="T36" fmla="*/ 4481 w 24"/>
                  <a:gd name="T37" fmla="*/ 3759 h 26"/>
                  <a:gd name="T38" fmla="*/ 4209 w 24"/>
                  <a:gd name="T39" fmla="*/ 4050 h 26"/>
                  <a:gd name="T40" fmla="*/ 3634 w 24"/>
                  <a:gd name="T41" fmla="*/ 4646 h 26"/>
                  <a:gd name="T42" fmla="*/ 2384 w 24"/>
                  <a:gd name="T43" fmla="*/ 5649 h 26"/>
                  <a:gd name="T44" fmla="*/ 2109 w 24"/>
                  <a:gd name="T45" fmla="*/ 5649 h 26"/>
                  <a:gd name="T46" fmla="*/ 1525 w 24"/>
                  <a:gd name="T47" fmla="*/ 5929 h 26"/>
                  <a:gd name="T48" fmla="*/ 275 w 24"/>
                  <a:gd name="T49" fmla="*/ 7528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26"/>
                  <a:gd name="T77" fmla="*/ 24 w 24"/>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26">
                    <a:moveTo>
                      <a:pt x="1" y="24"/>
                    </a:moveTo>
                    <a:cubicBezTo>
                      <a:pt x="1" y="24"/>
                      <a:pt x="1" y="25"/>
                      <a:pt x="0" y="26"/>
                    </a:cubicBezTo>
                    <a:cubicBezTo>
                      <a:pt x="3" y="24"/>
                      <a:pt x="6" y="23"/>
                      <a:pt x="9" y="20"/>
                    </a:cubicBezTo>
                    <a:cubicBezTo>
                      <a:pt x="10" y="19"/>
                      <a:pt x="16" y="16"/>
                      <a:pt x="14" y="14"/>
                    </a:cubicBezTo>
                    <a:cubicBezTo>
                      <a:pt x="16" y="15"/>
                      <a:pt x="15" y="14"/>
                      <a:pt x="15" y="13"/>
                    </a:cubicBezTo>
                    <a:cubicBezTo>
                      <a:pt x="15" y="12"/>
                      <a:pt x="17" y="12"/>
                      <a:pt x="17" y="12"/>
                    </a:cubicBezTo>
                    <a:cubicBezTo>
                      <a:pt x="19" y="12"/>
                      <a:pt x="19" y="12"/>
                      <a:pt x="19" y="11"/>
                    </a:cubicBezTo>
                    <a:cubicBezTo>
                      <a:pt x="20" y="10"/>
                      <a:pt x="21" y="10"/>
                      <a:pt x="22" y="9"/>
                    </a:cubicBezTo>
                    <a:cubicBezTo>
                      <a:pt x="24" y="8"/>
                      <a:pt x="23" y="7"/>
                      <a:pt x="22" y="6"/>
                    </a:cubicBezTo>
                    <a:cubicBezTo>
                      <a:pt x="21" y="4"/>
                      <a:pt x="23" y="2"/>
                      <a:pt x="21" y="0"/>
                    </a:cubicBezTo>
                    <a:cubicBezTo>
                      <a:pt x="20" y="1"/>
                      <a:pt x="21" y="4"/>
                      <a:pt x="20" y="3"/>
                    </a:cubicBezTo>
                    <a:cubicBezTo>
                      <a:pt x="20" y="3"/>
                      <a:pt x="21" y="5"/>
                      <a:pt x="21" y="6"/>
                    </a:cubicBezTo>
                    <a:cubicBezTo>
                      <a:pt x="20" y="5"/>
                      <a:pt x="19" y="5"/>
                      <a:pt x="19" y="4"/>
                    </a:cubicBezTo>
                    <a:cubicBezTo>
                      <a:pt x="19" y="5"/>
                      <a:pt x="19" y="6"/>
                      <a:pt x="20" y="6"/>
                    </a:cubicBezTo>
                    <a:cubicBezTo>
                      <a:pt x="20" y="7"/>
                      <a:pt x="18" y="10"/>
                      <a:pt x="18" y="8"/>
                    </a:cubicBezTo>
                    <a:cubicBezTo>
                      <a:pt x="18" y="9"/>
                      <a:pt x="17" y="9"/>
                      <a:pt x="17" y="9"/>
                    </a:cubicBezTo>
                    <a:cubicBezTo>
                      <a:pt x="16" y="9"/>
                      <a:pt x="17" y="10"/>
                      <a:pt x="16" y="10"/>
                    </a:cubicBezTo>
                    <a:cubicBezTo>
                      <a:pt x="16" y="11"/>
                      <a:pt x="15" y="10"/>
                      <a:pt x="15" y="10"/>
                    </a:cubicBezTo>
                    <a:cubicBezTo>
                      <a:pt x="15" y="11"/>
                      <a:pt x="16" y="11"/>
                      <a:pt x="15" y="12"/>
                    </a:cubicBezTo>
                    <a:cubicBezTo>
                      <a:pt x="15" y="10"/>
                      <a:pt x="14" y="12"/>
                      <a:pt x="14" y="13"/>
                    </a:cubicBezTo>
                    <a:cubicBezTo>
                      <a:pt x="13" y="13"/>
                      <a:pt x="12" y="14"/>
                      <a:pt x="12" y="15"/>
                    </a:cubicBezTo>
                    <a:cubicBezTo>
                      <a:pt x="11" y="16"/>
                      <a:pt x="10" y="17"/>
                      <a:pt x="8" y="18"/>
                    </a:cubicBezTo>
                    <a:cubicBezTo>
                      <a:pt x="8" y="18"/>
                      <a:pt x="7" y="18"/>
                      <a:pt x="7" y="18"/>
                    </a:cubicBezTo>
                    <a:cubicBezTo>
                      <a:pt x="6" y="19"/>
                      <a:pt x="6" y="19"/>
                      <a:pt x="5" y="19"/>
                    </a:cubicBezTo>
                    <a:cubicBezTo>
                      <a:pt x="4" y="20"/>
                      <a:pt x="2" y="22"/>
                      <a:pt x="1" y="2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2" name="Freeform 1193">
                <a:extLst>
                  <a:ext uri="{FF2B5EF4-FFF2-40B4-BE49-F238E27FC236}">
                    <a16:creationId xmlns:a16="http://schemas.microsoft.com/office/drawing/2014/main" id="{538F534D-B772-4FA6-B367-EDC192E4DFA0}"/>
                  </a:ext>
                </a:extLst>
              </p:cNvPr>
              <p:cNvSpPr>
                <a:spLocks/>
              </p:cNvSpPr>
              <p:nvPr/>
            </p:nvSpPr>
            <p:spPr bwMode="auto">
              <a:xfrm>
                <a:off x="3434" y="2192"/>
                <a:ext cx="75" cy="82"/>
              </a:xfrm>
              <a:custGeom>
                <a:avLst/>
                <a:gdLst>
                  <a:gd name="T0" fmla="*/ 275 w 24"/>
                  <a:gd name="T1" fmla="*/ 7528 h 26"/>
                  <a:gd name="T2" fmla="*/ 0 w 24"/>
                  <a:gd name="T3" fmla="*/ 8127 h 26"/>
                  <a:gd name="T4" fmla="*/ 2656 w 24"/>
                  <a:gd name="T5" fmla="*/ 6248 h 26"/>
                  <a:gd name="T6" fmla="*/ 4209 w 24"/>
                  <a:gd name="T7" fmla="*/ 4355 h 26"/>
                  <a:gd name="T8" fmla="*/ 4481 w 24"/>
                  <a:gd name="T9" fmla="*/ 4050 h 26"/>
                  <a:gd name="T10" fmla="*/ 5069 w 24"/>
                  <a:gd name="T11" fmla="*/ 3759 h 26"/>
                  <a:gd name="T12" fmla="*/ 5616 w 24"/>
                  <a:gd name="T13" fmla="*/ 3450 h 26"/>
                  <a:gd name="T14" fmla="*/ 6591 w 24"/>
                  <a:gd name="T15" fmla="*/ 2766 h 26"/>
                  <a:gd name="T16" fmla="*/ 6591 w 24"/>
                  <a:gd name="T17" fmla="*/ 1880 h 26"/>
                  <a:gd name="T18" fmla="*/ 6291 w 24"/>
                  <a:gd name="T19" fmla="*/ 0 h 26"/>
                  <a:gd name="T20" fmla="*/ 6016 w 24"/>
                  <a:gd name="T21" fmla="*/ 877 h 26"/>
                  <a:gd name="T22" fmla="*/ 6291 w 24"/>
                  <a:gd name="T23" fmla="*/ 1880 h 26"/>
                  <a:gd name="T24" fmla="*/ 5616 w 24"/>
                  <a:gd name="T25" fmla="*/ 1284 h 26"/>
                  <a:gd name="T26" fmla="*/ 6016 w 24"/>
                  <a:gd name="T27" fmla="*/ 1880 h 26"/>
                  <a:gd name="T28" fmla="*/ 5341 w 24"/>
                  <a:gd name="T29" fmla="*/ 2476 h 26"/>
                  <a:gd name="T30" fmla="*/ 5069 w 24"/>
                  <a:gd name="T31" fmla="*/ 2766 h 26"/>
                  <a:gd name="T32" fmla="*/ 4766 w 24"/>
                  <a:gd name="T33" fmla="*/ 3173 h 26"/>
                  <a:gd name="T34" fmla="*/ 4481 w 24"/>
                  <a:gd name="T35" fmla="*/ 3173 h 26"/>
                  <a:gd name="T36" fmla="*/ 4481 w 24"/>
                  <a:gd name="T37" fmla="*/ 3759 h 26"/>
                  <a:gd name="T38" fmla="*/ 4209 w 24"/>
                  <a:gd name="T39" fmla="*/ 4050 h 26"/>
                  <a:gd name="T40" fmla="*/ 3634 w 24"/>
                  <a:gd name="T41" fmla="*/ 4646 h 26"/>
                  <a:gd name="T42" fmla="*/ 2384 w 24"/>
                  <a:gd name="T43" fmla="*/ 5649 h 26"/>
                  <a:gd name="T44" fmla="*/ 2109 w 24"/>
                  <a:gd name="T45" fmla="*/ 5649 h 26"/>
                  <a:gd name="T46" fmla="*/ 1525 w 24"/>
                  <a:gd name="T47" fmla="*/ 5929 h 26"/>
                  <a:gd name="T48" fmla="*/ 275 w 24"/>
                  <a:gd name="T49" fmla="*/ 7528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26"/>
                  <a:gd name="T77" fmla="*/ 24 w 24"/>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26">
                    <a:moveTo>
                      <a:pt x="1" y="24"/>
                    </a:moveTo>
                    <a:cubicBezTo>
                      <a:pt x="1" y="24"/>
                      <a:pt x="1" y="25"/>
                      <a:pt x="0" y="26"/>
                    </a:cubicBezTo>
                    <a:cubicBezTo>
                      <a:pt x="3" y="24"/>
                      <a:pt x="6" y="23"/>
                      <a:pt x="9" y="20"/>
                    </a:cubicBezTo>
                    <a:cubicBezTo>
                      <a:pt x="10" y="19"/>
                      <a:pt x="16" y="16"/>
                      <a:pt x="14" y="14"/>
                    </a:cubicBezTo>
                    <a:cubicBezTo>
                      <a:pt x="16" y="15"/>
                      <a:pt x="15" y="14"/>
                      <a:pt x="15" y="13"/>
                    </a:cubicBezTo>
                    <a:cubicBezTo>
                      <a:pt x="15" y="12"/>
                      <a:pt x="17" y="12"/>
                      <a:pt x="17" y="12"/>
                    </a:cubicBezTo>
                    <a:cubicBezTo>
                      <a:pt x="19" y="12"/>
                      <a:pt x="19" y="12"/>
                      <a:pt x="19" y="11"/>
                    </a:cubicBezTo>
                    <a:cubicBezTo>
                      <a:pt x="20" y="10"/>
                      <a:pt x="21" y="10"/>
                      <a:pt x="22" y="9"/>
                    </a:cubicBezTo>
                    <a:cubicBezTo>
                      <a:pt x="24" y="8"/>
                      <a:pt x="23" y="7"/>
                      <a:pt x="22" y="6"/>
                    </a:cubicBezTo>
                    <a:cubicBezTo>
                      <a:pt x="21" y="4"/>
                      <a:pt x="23" y="2"/>
                      <a:pt x="21" y="0"/>
                    </a:cubicBezTo>
                    <a:cubicBezTo>
                      <a:pt x="20" y="1"/>
                      <a:pt x="21" y="4"/>
                      <a:pt x="20" y="3"/>
                    </a:cubicBezTo>
                    <a:cubicBezTo>
                      <a:pt x="20" y="3"/>
                      <a:pt x="21" y="5"/>
                      <a:pt x="21" y="6"/>
                    </a:cubicBezTo>
                    <a:cubicBezTo>
                      <a:pt x="20" y="5"/>
                      <a:pt x="19" y="5"/>
                      <a:pt x="19" y="4"/>
                    </a:cubicBezTo>
                    <a:cubicBezTo>
                      <a:pt x="19" y="5"/>
                      <a:pt x="19" y="6"/>
                      <a:pt x="20" y="6"/>
                    </a:cubicBezTo>
                    <a:cubicBezTo>
                      <a:pt x="20" y="7"/>
                      <a:pt x="18" y="10"/>
                      <a:pt x="18" y="8"/>
                    </a:cubicBezTo>
                    <a:cubicBezTo>
                      <a:pt x="18" y="9"/>
                      <a:pt x="17" y="9"/>
                      <a:pt x="17" y="9"/>
                    </a:cubicBezTo>
                    <a:cubicBezTo>
                      <a:pt x="16" y="9"/>
                      <a:pt x="17" y="10"/>
                      <a:pt x="16" y="10"/>
                    </a:cubicBezTo>
                    <a:cubicBezTo>
                      <a:pt x="16" y="11"/>
                      <a:pt x="15" y="10"/>
                      <a:pt x="15" y="10"/>
                    </a:cubicBezTo>
                    <a:cubicBezTo>
                      <a:pt x="15" y="11"/>
                      <a:pt x="16" y="11"/>
                      <a:pt x="15" y="12"/>
                    </a:cubicBezTo>
                    <a:cubicBezTo>
                      <a:pt x="15" y="10"/>
                      <a:pt x="14" y="12"/>
                      <a:pt x="14" y="13"/>
                    </a:cubicBezTo>
                    <a:cubicBezTo>
                      <a:pt x="13" y="13"/>
                      <a:pt x="12" y="14"/>
                      <a:pt x="12" y="15"/>
                    </a:cubicBezTo>
                    <a:cubicBezTo>
                      <a:pt x="11" y="16"/>
                      <a:pt x="10" y="17"/>
                      <a:pt x="8" y="18"/>
                    </a:cubicBezTo>
                    <a:cubicBezTo>
                      <a:pt x="8" y="18"/>
                      <a:pt x="7" y="18"/>
                      <a:pt x="7" y="18"/>
                    </a:cubicBezTo>
                    <a:cubicBezTo>
                      <a:pt x="6" y="19"/>
                      <a:pt x="6" y="19"/>
                      <a:pt x="5" y="19"/>
                    </a:cubicBezTo>
                    <a:cubicBezTo>
                      <a:pt x="4" y="20"/>
                      <a:pt x="2" y="22"/>
                      <a:pt x="1" y="24"/>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3" name="Freeform 1194">
                <a:extLst>
                  <a:ext uri="{FF2B5EF4-FFF2-40B4-BE49-F238E27FC236}">
                    <a16:creationId xmlns:a16="http://schemas.microsoft.com/office/drawing/2014/main" id="{B0B099B5-48A0-4824-B3F2-F3AB3A68E9C7}"/>
                  </a:ext>
                </a:extLst>
              </p:cNvPr>
              <p:cNvSpPr>
                <a:spLocks/>
              </p:cNvSpPr>
              <p:nvPr/>
            </p:nvSpPr>
            <p:spPr bwMode="auto">
              <a:xfrm>
                <a:off x="3437" y="22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4" name="Freeform 1195">
                <a:extLst>
                  <a:ext uri="{FF2B5EF4-FFF2-40B4-BE49-F238E27FC236}">
                    <a16:creationId xmlns:a16="http://schemas.microsoft.com/office/drawing/2014/main" id="{CE99A332-DE88-47E6-9E35-0E01940D6FC6}"/>
                  </a:ext>
                </a:extLst>
              </p:cNvPr>
              <p:cNvSpPr>
                <a:spLocks/>
              </p:cNvSpPr>
              <p:nvPr/>
            </p:nvSpPr>
            <p:spPr bwMode="auto">
              <a:xfrm>
                <a:off x="3437" y="2274"/>
                <a:ext cx="1" cy="3"/>
              </a:xfrm>
              <a:custGeom>
                <a:avLst/>
                <a:gdLst>
                  <a:gd name="T0" fmla="*/ 0 w 1"/>
                  <a:gd name="T1" fmla="*/ 243 h 1"/>
                  <a:gd name="T2" fmla="*/ 0 w 1"/>
                  <a:gd name="T3" fmla="*/ 0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0" y="1"/>
                      <a:pt x="0" y="0"/>
                    </a:cubicBezTo>
                    <a:cubicBezTo>
                      <a:pt x="0" y="1"/>
                      <a:pt x="0" y="1"/>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5" name="Freeform 1196">
                <a:extLst>
                  <a:ext uri="{FF2B5EF4-FFF2-40B4-BE49-F238E27FC236}">
                    <a16:creationId xmlns:a16="http://schemas.microsoft.com/office/drawing/2014/main" id="{88B5D90D-1AFF-4482-9451-247933FE8C0E}"/>
                  </a:ext>
                </a:extLst>
              </p:cNvPr>
              <p:cNvSpPr>
                <a:spLocks/>
              </p:cNvSpPr>
              <p:nvPr/>
            </p:nvSpPr>
            <p:spPr bwMode="auto">
              <a:xfrm>
                <a:off x="3503" y="1989"/>
                <a:ext cx="128" cy="185"/>
              </a:xfrm>
              <a:custGeom>
                <a:avLst/>
                <a:gdLst>
                  <a:gd name="T0" fmla="*/ 272 w 41"/>
                  <a:gd name="T1" fmla="*/ 7551 h 59"/>
                  <a:gd name="T2" fmla="*/ 849 w 41"/>
                  <a:gd name="T3" fmla="*/ 9959 h 59"/>
                  <a:gd name="T4" fmla="*/ 2095 w 41"/>
                  <a:gd name="T5" fmla="*/ 11504 h 59"/>
                  <a:gd name="T6" fmla="*/ 3528 w 41"/>
                  <a:gd name="T7" fmla="*/ 11504 h 59"/>
                  <a:gd name="T8" fmla="*/ 2651 w 41"/>
                  <a:gd name="T9" fmla="*/ 13351 h 59"/>
                  <a:gd name="T10" fmla="*/ 3225 w 41"/>
                  <a:gd name="T11" fmla="*/ 13627 h 59"/>
                  <a:gd name="T12" fmla="*/ 4474 w 41"/>
                  <a:gd name="T13" fmla="*/ 13931 h 59"/>
                  <a:gd name="T14" fmla="*/ 5595 w 41"/>
                  <a:gd name="T15" fmla="*/ 13351 h 59"/>
                  <a:gd name="T16" fmla="*/ 7699 w 41"/>
                  <a:gd name="T17" fmla="*/ 15474 h 59"/>
                  <a:gd name="T18" fmla="*/ 7973 w 41"/>
                  <a:gd name="T19" fmla="*/ 15170 h 59"/>
                  <a:gd name="T20" fmla="*/ 7427 w 41"/>
                  <a:gd name="T21" fmla="*/ 13351 h 59"/>
                  <a:gd name="T22" fmla="*/ 9797 w 41"/>
                  <a:gd name="T23" fmla="*/ 15474 h 59"/>
                  <a:gd name="T24" fmla="*/ 10652 w 41"/>
                  <a:gd name="T25" fmla="*/ 16340 h 59"/>
                  <a:gd name="T26" fmla="*/ 11589 w 41"/>
                  <a:gd name="T27" fmla="*/ 16616 h 59"/>
                  <a:gd name="T28" fmla="*/ 11873 w 41"/>
                  <a:gd name="T29" fmla="*/ 17600 h 59"/>
                  <a:gd name="T30" fmla="*/ 11014 w 41"/>
                  <a:gd name="T31" fmla="*/ 15474 h 59"/>
                  <a:gd name="T32" fmla="*/ 11589 w 41"/>
                  <a:gd name="T33" fmla="*/ 14581 h 59"/>
                  <a:gd name="T34" fmla="*/ 9494 w 41"/>
                  <a:gd name="T35" fmla="*/ 13351 h 59"/>
                  <a:gd name="T36" fmla="*/ 8919 w 41"/>
                  <a:gd name="T37" fmla="*/ 13038 h 59"/>
                  <a:gd name="T38" fmla="*/ 6843 w 41"/>
                  <a:gd name="T39" fmla="*/ 12762 h 59"/>
                  <a:gd name="T40" fmla="*/ 5595 w 41"/>
                  <a:gd name="T41" fmla="*/ 13038 h 59"/>
                  <a:gd name="T42" fmla="*/ 4745 w 41"/>
                  <a:gd name="T43" fmla="*/ 9093 h 59"/>
                  <a:gd name="T44" fmla="*/ 6266 w 41"/>
                  <a:gd name="T45" fmla="*/ 6970 h 59"/>
                  <a:gd name="T46" fmla="*/ 6540 w 41"/>
                  <a:gd name="T47" fmla="*/ 6381 h 59"/>
                  <a:gd name="T48" fmla="*/ 6843 w 41"/>
                  <a:gd name="T49" fmla="*/ 4258 h 59"/>
                  <a:gd name="T50" fmla="*/ 6266 w 41"/>
                  <a:gd name="T51" fmla="*/ 1543 h 59"/>
                  <a:gd name="T52" fmla="*/ 5323 w 41"/>
                  <a:gd name="T53" fmla="*/ 1543 h 59"/>
                  <a:gd name="T54" fmla="*/ 4171 w 41"/>
                  <a:gd name="T55" fmla="*/ 865 h 59"/>
                  <a:gd name="T56" fmla="*/ 2379 w 41"/>
                  <a:gd name="T57" fmla="*/ 276 h 59"/>
                  <a:gd name="T58" fmla="*/ 1792 w 41"/>
                  <a:gd name="T59" fmla="*/ 865 h 59"/>
                  <a:gd name="T60" fmla="*/ 1520 w 41"/>
                  <a:gd name="T61" fmla="*/ 4838 h 59"/>
                  <a:gd name="T62" fmla="*/ 272 w 41"/>
                  <a:gd name="T63" fmla="*/ 6105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
                  <a:gd name="T97" fmla="*/ 0 h 59"/>
                  <a:gd name="T98" fmla="*/ 41 w 4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 h="59">
                    <a:moveTo>
                      <a:pt x="0" y="22"/>
                    </a:moveTo>
                    <a:cubicBezTo>
                      <a:pt x="0" y="24"/>
                      <a:pt x="1" y="24"/>
                      <a:pt x="1" y="25"/>
                    </a:cubicBezTo>
                    <a:cubicBezTo>
                      <a:pt x="2" y="26"/>
                      <a:pt x="1" y="28"/>
                      <a:pt x="2" y="29"/>
                    </a:cubicBezTo>
                    <a:cubicBezTo>
                      <a:pt x="3" y="31"/>
                      <a:pt x="3" y="32"/>
                      <a:pt x="3" y="33"/>
                    </a:cubicBezTo>
                    <a:cubicBezTo>
                      <a:pt x="3" y="34"/>
                      <a:pt x="5" y="36"/>
                      <a:pt x="5" y="34"/>
                    </a:cubicBezTo>
                    <a:cubicBezTo>
                      <a:pt x="6" y="35"/>
                      <a:pt x="5" y="37"/>
                      <a:pt x="7" y="38"/>
                    </a:cubicBezTo>
                    <a:cubicBezTo>
                      <a:pt x="9" y="39"/>
                      <a:pt x="8" y="36"/>
                      <a:pt x="8" y="35"/>
                    </a:cubicBezTo>
                    <a:cubicBezTo>
                      <a:pt x="8" y="35"/>
                      <a:pt x="14" y="37"/>
                      <a:pt x="12" y="38"/>
                    </a:cubicBezTo>
                    <a:cubicBezTo>
                      <a:pt x="11" y="39"/>
                      <a:pt x="10" y="39"/>
                      <a:pt x="9" y="40"/>
                    </a:cubicBezTo>
                    <a:cubicBezTo>
                      <a:pt x="8" y="41"/>
                      <a:pt x="9" y="43"/>
                      <a:pt x="9" y="44"/>
                    </a:cubicBezTo>
                    <a:cubicBezTo>
                      <a:pt x="10" y="44"/>
                      <a:pt x="10" y="44"/>
                      <a:pt x="10" y="43"/>
                    </a:cubicBezTo>
                    <a:cubicBezTo>
                      <a:pt x="11" y="43"/>
                      <a:pt x="12" y="44"/>
                      <a:pt x="11" y="45"/>
                    </a:cubicBezTo>
                    <a:cubicBezTo>
                      <a:pt x="12" y="44"/>
                      <a:pt x="13" y="45"/>
                      <a:pt x="13" y="46"/>
                    </a:cubicBezTo>
                    <a:cubicBezTo>
                      <a:pt x="13" y="46"/>
                      <a:pt x="15" y="47"/>
                      <a:pt x="15" y="46"/>
                    </a:cubicBezTo>
                    <a:cubicBezTo>
                      <a:pt x="16" y="46"/>
                      <a:pt x="16" y="45"/>
                      <a:pt x="17" y="44"/>
                    </a:cubicBezTo>
                    <a:cubicBezTo>
                      <a:pt x="17" y="44"/>
                      <a:pt x="19" y="44"/>
                      <a:pt x="19" y="44"/>
                    </a:cubicBezTo>
                    <a:cubicBezTo>
                      <a:pt x="20" y="45"/>
                      <a:pt x="21" y="45"/>
                      <a:pt x="22" y="46"/>
                    </a:cubicBezTo>
                    <a:cubicBezTo>
                      <a:pt x="23" y="47"/>
                      <a:pt x="26" y="49"/>
                      <a:pt x="26" y="51"/>
                    </a:cubicBezTo>
                    <a:cubicBezTo>
                      <a:pt x="26" y="51"/>
                      <a:pt x="27" y="52"/>
                      <a:pt x="27" y="51"/>
                    </a:cubicBezTo>
                    <a:cubicBezTo>
                      <a:pt x="27" y="51"/>
                      <a:pt x="27" y="50"/>
                      <a:pt x="27" y="50"/>
                    </a:cubicBezTo>
                    <a:cubicBezTo>
                      <a:pt x="27" y="49"/>
                      <a:pt x="26" y="48"/>
                      <a:pt x="26" y="48"/>
                    </a:cubicBezTo>
                    <a:cubicBezTo>
                      <a:pt x="25" y="47"/>
                      <a:pt x="26" y="46"/>
                      <a:pt x="25" y="44"/>
                    </a:cubicBezTo>
                    <a:cubicBezTo>
                      <a:pt x="27" y="44"/>
                      <a:pt x="28" y="46"/>
                      <a:pt x="29" y="48"/>
                    </a:cubicBezTo>
                    <a:cubicBezTo>
                      <a:pt x="30" y="49"/>
                      <a:pt x="32" y="50"/>
                      <a:pt x="33" y="51"/>
                    </a:cubicBezTo>
                    <a:cubicBezTo>
                      <a:pt x="33" y="52"/>
                      <a:pt x="32" y="53"/>
                      <a:pt x="33" y="53"/>
                    </a:cubicBezTo>
                    <a:cubicBezTo>
                      <a:pt x="34" y="53"/>
                      <a:pt x="35" y="54"/>
                      <a:pt x="36" y="54"/>
                    </a:cubicBezTo>
                    <a:cubicBezTo>
                      <a:pt x="36" y="55"/>
                      <a:pt x="37" y="56"/>
                      <a:pt x="37" y="55"/>
                    </a:cubicBezTo>
                    <a:cubicBezTo>
                      <a:pt x="38" y="55"/>
                      <a:pt x="39" y="54"/>
                      <a:pt x="39" y="55"/>
                    </a:cubicBezTo>
                    <a:cubicBezTo>
                      <a:pt x="39" y="56"/>
                      <a:pt x="37" y="56"/>
                      <a:pt x="38" y="57"/>
                    </a:cubicBezTo>
                    <a:cubicBezTo>
                      <a:pt x="38" y="57"/>
                      <a:pt x="40" y="59"/>
                      <a:pt x="40" y="58"/>
                    </a:cubicBezTo>
                    <a:cubicBezTo>
                      <a:pt x="41" y="57"/>
                      <a:pt x="41" y="51"/>
                      <a:pt x="37" y="53"/>
                    </a:cubicBezTo>
                    <a:cubicBezTo>
                      <a:pt x="37" y="52"/>
                      <a:pt x="37" y="52"/>
                      <a:pt x="37" y="51"/>
                    </a:cubicBezTo>
                    <a:cubicBezTo>
                      <a:pt x="37" y="51"/>
                      <a:pt x="36" y="49"/>
                      <a:pt x="35" y="49"/>
                    </a:cubicBezTo>
                    <a:cubicBezTo>
                      <a:pt x="33" y="48"/>
                      <a:pt x="38" y="47"/>
                      <a:pt x="39" y="48"/>
                    </a:cubicBezTo>
                    <a:cubicBezTo>
                      <a:pt x="39" y="47"/>
                      <a:pt x="37" y="46"/>
                      <a:pt x="36" y="46"/>
                    </a:cubicBezTo>
                    <a:cubicBezTo>
                      <a:pt x="34" y="46"/>
                      <a:pt x="34" y="44"/>
                      <a:pt x="32" y="44"/>
                    </a:cubicBezTo>
                    <a:cubicBezTo>
                      <a:pt x="32" y="45"/>
                      <a:pt x="34" y="47"/>
                      <a:pt x="32" y="47"/>
                    </a:cubicBezTo>
                    <a:cubicBezTo>
                      <a:pt x="31" y="47"/>
                      <a:pt x="30" y="44"/>
                      <a:pt x="30" y="43"/>
                    </a:cubicBezTo>
                    <a:cubicBezTo>
                      <a:pt x="29" y="42"/>
                      <a:pt x="24" y="39"/>
                      <a:pt x="24" y="43"/>
                    </a:cubicBezTo>
                    <a:cubicBezTo>
                      <a:pt x="24" y="43"/>
                      <a:pt x="23" y="42"/>
                      <a:pt x="23" y="42"/>
                    </a:cubicBezTo>
                    <a:cubicBezTo>
                      <a:pt x="22" y="43"/>
                      <a:pt x="24" y="44"/>
                      <a:pt x="23" y="44"/>
                    </a:cubicBezTo>
                    <a:cubicBezTo>
                      <a:pt x="22" y="45"/>
                      <a:pt x="20" y="43"/>
                      <a:pt x="19" y="43"/>
                    </a:cubicBezTo>
                    <a:cubicBezTo>
                      <a:pt x="19" y="42"/>
                      <a:pt x="16" y="37"/>
                      <a:pt x="18" y="37"/>
                    </a:cubicBezTo>
                    <a:cubicBezTo>
                      <a:pt x="16" y="36"/>
                      <a:pt x="15" y="32"/>
                      <a:pt x="16" y="30"/>
                    </a:cubicBezTo>
                    <a:cubicBezTo>
                      <a:pt x="17" y="28"/>
                      <a:pt x="16" y="27"/>
                      <a:pt x="17" y="26"/>
                    </a:cubicBezTo>
                    <a:cubicBezTo>
                      <a:pt x="17" y="24"/>
                      <a:pt x="20" y="24"/>
                      <a:pt x="21" y="23"/>
                    </a:cubicBezTo>
                    <a:cubicBezTo>
                      <a:pt x="21" y="24"/>
                      <a:pt x="21" y="24"/>
                      <a:pt x="21" y="24"/>
                    </a:cubicBezTo>
                    <a:cubicBezTo>
                      <a:pt x="22" y="24"/>
                      <a:pt x="21" y="22"/>
                      <a:pt x="22" y="21"/>
                    </a:cubicBezTo>
                    <a:cubicBezTo>
                      <a:pt x="23" y="19"/>
                      <a:pt x="24" y="17"/>
                      <a:pt x="24" y="15"/>
                    </a:cubicBezTo>
                    <a:cubicBezTo>
                      <a:pt x="23" y="16"/>
                      <a:pt x="23" y="14"/>
                      <a:pt x="23" y="14"/>
                    </a:cubicBezTo>
                    <a:cubicBezTo>
                      <a:pt x="22" y="12"/>
                      <a:pt x="21" y="12"/>
                      <a:pt x="20" y="10"/>
                    </a:cubicBezTo>
                    <a:cubicBezTo>
                      <a:pt x="20" y="9"/>
                      <a:pt x="20" y="7"/>
                      <a:pt x="21" y="5"/>
                    </a:cubicBezTo>
                    <a:cubicBezTo>
                      <a:pt x="22" y="5"/>
                      <a:pt x="21" y="2"/>
                      <a:pt x="20" y="3"/>
                    </a:cubicBezTo>
                    <a:cubicBezTo>
                      <a:pt x="19" y="4"/>
                      <a:pt x="19" y="5"/>
                      <a:pt x="18" y="5"/>
                    </a:cubicBezTo>
                    <a:cubicBezTo>
                      <a:pt x="17" y="4"/>
                      <a:pt x="16" y="4"/>
                      <a:pt x="15" y="4"/>
                    </a:cubicBezTo>
                    <a:cubicBezTo>
                      <a:pt x="15" y="4"/>
                      <a:pt x="15" y="3"/>
                      <a:pt x="14" y="3"/>
                    </a:cubicBezTo>
                    <a:cubicBezTo>
                      <a:pt x="13" y="2"/>
                      <a:pt x="11" y="1"/>
                      <a:pt x="10" y="1"/>
                    </a:cubicBezTo>
                    <a:cubicBezTo>
                      <a:pt x="9" y="1"/>
                      <a:pt x="8" y="1"/>
                      <a:pt x="8" y="1"/>
                    </a:cubicBezTo>
                    <a:cubicBezTo>
                      <a:pt x="7" y="0"/>
                      <a:pt x="7" y="1"/>
                      <a:pt x="7" y="1"/>
                    </a:cubicBezTo>
                    <a:cubicBezTo>
                      <a:pt x="5" y="1"/>
                      <a:pt x="6" y="2"/>
                      <a:pt x="6" y="3"/>
                    </a:cubicBezTo>
                    <a:cubicBezTo>
                      <a:pt x="6" y="4"/>
                      <a:pt x="5" y="6"/>
                      <a:pt x="5" y="8"/>
                    </a:cubicBezTo>
                    <a:cubicBezTo>
                      <a:pt x="4" y="10"/>
                      <a:pt x="6" y="13"/>
                      <a:pt x="5" y="16"/>
                    </a:cubicBezTo>
                    <a:cubicBezTo>
                      <a:pt x="4" y="18"/>
                      <a:pt x="5" y="20"/>
                      <a:pt x="6" y="23"/>
                    </a:cubicBezTo>
                    <a:cubicBezTo>
                      <a:pt x="6" y="25"/>
                      <a:pt x="1" y="21"/>
                      <a:pt x="1" y="20"/>
                    </a:cubicBezTo>
                    <a:cubicBezTo>
                      <a:pt x="0" y="20"/>
                      <a:pt x="0" y="21"/>
                      <a:pt x="0" y="2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6" name="Freeform 1197">
                <a:extLst>
                  <a:ext uri="{FF2B5EF4-FFF2-40B4-BE49-F238E27FC236}">
                    <a16:creationId xmlns:a16="http://schemas.microsoft.com/office/drawing/2014/main" id="{6419CF00-A0E3-42C5-9C78-82B334643208}"/>
                  </a:ext>
                </a:extLst>
              </p:cNvPr>
              <p:cNvSpPr>
                <a:spLocks/>
              </p:cNvSpPr>
              <p:nvPr/>
            </p:nvSpPr>
            <p:spPr bwMode="auto">
              <a:xfrm>
                <a:off x="3503" y="1989"/>
                <a:ext cx="128" cy="185"/>
              </a:xfrm>
              <a:custGeom>
                <a:avLst/>
                <a:gdLst>
                  <a:gd name="T0" fmla="*/ 272 w 41"/>
                  <a:gd name="T1" fmla="*/ 7551 h 59"/>
                  <a:gd name="T2" fmla="*/ 849 w 41"/>
                  <a:gd name="T3" fmla="*/ 9959 h 59"/>
                  <a:gd name="T4" fmla="*/ 2095 w 41"/>
                  <a:gd name="T5" fmla="*/ 11504 h 59"/>
                  <a:gd name="T6" fmla="*/ 3528 w 41"/>
                  <a:gd name="T7" fmla="*/ 11504 h 59"/>
                  <a:gd name="T8" fmla="*/ 2651 w 41"/>
                  <a:gd name="T9" fmla="*/ 13351 h 59"/>
                  <a:gd name="T10" fmla="*/ 3225 w 41"/>
                  <a:gd name="T11" fmla="*/ 13627 h 59"/>
                  <a:gd name="T12" fmla="*/ 4474 w 41"/>
                  <a:gd name="T13" fmla="*/ 13931 h 59"/>
                  <a:gd name="T14" fmla="*/ 5595 w 41"/>
                  <a:gd name="T15" fmla="*/ 13351 h 59"/>
                  <a:gd name="T16" fmla="*/ 7699 w 41"/>
                  <a:gd name="T17" fmla="*/ 15474 h 59"/>
                  <a:gd name="T18" fmla="*/ 7973 w 41"/>
                  <a:gd name="T19" fmla="*/ 15170 h 59"/>
                  <a:gd name="T20" fmla="*/ 7427 w 41"/>
                  <a:gd name="T21" fmla="*/ 13351 h 59"/>
                  <a:gd name="T22" fmla="*/ 9797 w 41"/>
                  <a:gd name="T23" fmla="*/ 15474 h 59"/>
                  <a:gd name="T24" fmla="*/ 10652 w 41"/>
                  <a:gd name="T25" fmla="*/ 16340 h 59"/>
                  <a:gd name="T26" fmla="*/ 11589 w 41"/>
                  <a:gd name="T27" fmla="*/ 16616 h 59"/>
                  <a:gd name="T28" fmla="*/ 11873 w 41"/>
                  <a:gd name="T29" fmla="*/ 17600 h 59"/>
                  <a:gd name="T30" fmla="*/ 11014 w 41"/>
                  <a:gd name="T31" fmla="*/ 15474 h 59"/>
                  <a:gd name="T32" fmla="*/ 11589 w 41"/>
                  <a:gd name="T33" fmla="*/ 14581 h 59"/>
                  <a:gd name="T34" fmla="*/ 9494 w 41"/>
                  <a:gd name="T35" fmla="*/ 13351 h 59"/>
                  <a:gd name="T36" fmla="*/ 8919 w 41"/>
                  <a:gd name="T37" fmla="*/ 13038 h 59"/>
                  <a:gd name="T38" fmla="*/ 6843 w 41"/>
                  <a:gd name="T39" fmla="*/ 12762 h 59"/>
                  <a:gd name="T40" fmla="*/ 5595 w 41"/>
                  <a:gd name="T41" fmla="*/ 13038 h 59"/>
                  <a:gd name="T42" fmla="*/ 4745 w 41"/>
                  <a:gd name="T43" fmla="*/ 9093 h 59"/>
                  <a:gd name="T44" fmla="*/ 6266 w 41"/>
                  <a:gd name="T45" fmla="*/ 6970 h 59"/>
                  <a:gd name="T46" fmla="*/ 6540 w 41"/>
                  <a:gd name="T47" fmla="*/ 6381 h 59"/>
                  <a:gd name="T48" fmla="*/ 6843 w 41"/>
                  <a:gd name="T49" fmla="*/ 4258 h 59"/>
                  <a:gd name="T50" fmla="*/ 6266 w 41"/>
                  <a:gd name="T51" fmla="*/ 1543 h 59"/>
                  <a:gd name="T52" fmla="*/ 5323 w 41"/>
                  <a:gd name="T53" fmla="*/ 1543 h 59"/>
                  <a:gd name="T54" fmla="*/ 4171 w 41"/>
                  <a:gd name="T55" fmla="*/ 865 h 59"/>
                  <a:gd name="T56" fmla="*/ 2379 w 41"/>
                  <a:gd name="T57" fmla="*/ 276 h 59"/>
                  <a:gd name="T58" fmla="*/ 1792 w 41"/>
                  <a:gd name="T59" fmla="*/ 865 h 59"/>
                  <a:gd name="T60" fmla="*/ 1520 w 41"/>
                  <a:gd name="T61" fmla="*/ 4838 h 59"/>
                  <a:gd name="T62" fmla="*/ 272 w 41"/>
                  <a:gd name="T63" fmla="*/ 6105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
                  <a:gd name="T97" fmla="*/ 0 h 59"/>
                  <a:gd name="T98" fmla="*/ 41 w 4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 h="59">
                    <a:moveTo>
                      <a:pt x="0" y="22"/>
                    </a:moveTo>
                    <a:cubicBezTo>
                      <a:pt x="0" y="24"/>
                      <a:pt x="1" y="24"/>
                      <a:pt x="1" y="25"/>
                    </a:cubicBezTo>
                    <a:cubicBezTo>
                      <a:pt x="2" y="26"/>
                      <a:pt x="1" y="28"/>
                      <a:pt x="2" y="29"/>
                    </a:cubicBezTo>
                    <a:cubicBezTo>
                      <a:pt x="3" y="31"/>
                      <a:pt x="3" y="32"/>
                      <a:pt x="3" y="33"/>
                    </a:cubicBezTo>
                    <a:cubicBezTo>
                      <a:pt x="3" y="34"/>
                      <a:pt x="5" y="36"/>
                      <a:pt x="5" y="34"/>
                    </a:cubicBezTo>
                    <a:cubicBezTo>
                      <a:pt x="6" y="35"/>
                      <a:pt x="5" y="37"/>
                      <a:pt x="7" y="38"/>
                    </a:cubicBezTo>
                    <a:cubicBezTo>
                      <a:pt x="9" y="39"/>
                      <a:pt x="8" y="36"/>
                      <a:pt x="8" y="35"/>
                    </a:cubicBezTo>
                    <a:cubicBezTo>
                      <a:pt x="8" y="35"/>
                      <a:pt x="14" y="37"/>
                      <a:pt x="12" y="38"/>
                    </a:cubicBezTo>
                    <a:cubicBezTo>
                      <a:pt x="11" y="39"/>
                      <a:pt x="10" y="39"/>
                      <a:pt x="9" y="40"/>
                    </a:cubicBezTo>
                    <a:cubicBezTo>
                      <a:pt x="8" y="41"/>
                      <a:pt x="9" y="43"/>
                      <a:pt x="9" y="44"/>
                    </a:cubicBezTo>
                    <a:cubicBezTo>
                      <a:pt x="10" y="44"/>
                      <a:pt x="10" y="44"/>
                      <a:pt x="10" y="43"/>
                    </a:cubicBezTo>
                    <a:cubicBezTo>
                      <a:pt x="11" y="43"/>
                      <a:pt x="12" y="44"/>
                      <a:pt x="11" y="45"/>
                    </a:cubicBezTo>
                    <a:cubicBezTo>
                      <a:pt x="12" y="44"/>
                      <a:pt x="13" y="45"/>
                      <a:pt x="13" y="46"/>
                    </a:cubicBezTo>
                    <a:cubicBezTo>
                      <a:pt x="13" y="46"/>
                      <a:pt x="15" y="47"/>
                      <a:pt x="15" y="46"/>
                    </a:cubicBezTo>
                    <a:cubicBezTo>
                      <a:pt x="16" y="46"/>
                      <a:pt x="16" y="45"/>
                      <a:pt x="17" y="44"/>
                    </a:cubicBezTo>
                    <a:cubicBezTo>
                      <a:pt x="17" y="44"/>
                      <a:pt x="19" y="44"/>
                      <a:pt x="19" y="44"/>
                    </a:cubicBezTo>
                    <a:cubicBezTo>
                      <a:pt x="20" y="45"/>
                      <a:pt x="21" y="45"/>
                      <a:pt x="22" y="46"/>
                    </a:cubicBezTo>
                    <a:cubicBezTo>
                      <a:pt x="23" y="47"/>
                      <a:pt x="26" y="49"/>
                      <a:pt x="26" y="51"/>
                    </a:cubicBezTo>
                    <a:cubicBezTo>
                      <a:pt x="26" y="51"/>
                      <a:pt x="27" y="52"/>
                      <a:pt x="27" y="51"/>
                    </a:cubicBezTo>
                    <a:cubicBezTo>
                      <a:pt x="27" y="51"/>
                      <a:pt x="27" y="50"/>
                      <a:pt x="27" y="50"/>
                    </a:cubicBezTo>
                    <a:cubicBezTo>
                      <a:pt x="27" y="49"/>
                      <a:pt x="26" y="48"/>
                      <a:pt x="26" y="48"/>
                    </a:cubicBezTo>
                    <a:cubicBezTo>
                      <a:pt x="25" y="47"/>
                      <a:pt x="26" y="46"/>
                      <a:pt x="25" y="44"/>
                    </a:cubicBezTo>
                    <a:cubicBezTo>
                      <a:pt x="27" y="44"/>
                      <a:pt x="28" y="46"/>
                      <a:pt x="29" y="48"/>
                    </a:cubicBezTo>
                    <a:cubicBezTo>
                      <a:pt x="30" y="49"/>
                      <a:pt x="32" y="50"/>
                      <a:pt x="33" y="51"/>
                    </a:cubicBezTo>
                    <a:cubicBezTo>
                      <a:pt x="33" y="52"/>
                      <a:pt x="32" y="53"/>
                      <a:pt x="33" y="53"/>
                    </a:cubicBezTo>
                    <a:cubicBezTo>
                      <a:pt x="34" y="53"/>
                      <a:pt x="35" y="54"/>
                      <a:pt x="36" y="54"/>
                    </a:cubicBezTo>
                    <a:cubicBezTo>
                      <a:pt x="36" y="55"/>
                      <a:pt x="37" y="56"/>
                      <a:pt x="37" y="55"/>
                    </a:cubicBezTo>
                    <a:cubicBezTo>
                      <a:pt x="38" y="55"/>
                      <a:pt x="39" y="54"/>
                      <a:pt x="39" y="55"/>
                    </a:cubicBezTo>
                    <a:cubicBezTo>
                      <a:pt x="39" y="56"/>
                      <a:pt x="37" y="56"/>
                      <a:pt x="38" y="57"/>
                    </a:cubicBezTo>
                    <a:cubicBezTo>
                      <a:pt x="38" y="57"/>
                      <a:pt x="40" y="59"/>
                      <a:pt x="40" y="58"/>
                    </a:cubicBezTo>
                    <a:cubicBezTo>
                      <a:pt x="41" y="57"/>
                      <a:pt x="41" y="51"/>
                      <a:pt x="37" y="53"/>
                    </a:cubicBezTo>
                    <a:cubicBezTo>
                      <a:pt x="37" y="52"/>
                      <a:pt x="37" y="52"/>
                      <a:pt x="37" y="51"/>
                    </a:cubicBezTo>
                    <a:cubicBezTo>
                      <a:pt x="37" y="51"/>
                      <a:pt x="36" y="49"/>
                      <a:pt x="35" y="49"/>
                    </a:cubicBezTo>
                    <a:cubicBezTo>
                      <a:pt x="33" y="48"/>
                      <a:pt x="38" y="47"/>
                      <a:pt x="39" y="48"/>
                    </a:cubicBezTo>
                    <a:cubicBezTo>
                      <a:pt x="39" y="47"/>
                      <a:pt x="37" y="46"/>
                      <a:pt x="36" y="46"/>
                    </a:cubicBezTo>
                    <a:cubicBezTo>
                      <a:pt x="34" y="46"/>
                      <a:pt x="34" y="44"/>
                      <a:pt x="32" y="44"/>
                    </a:cubicBezTo>
                    <a:cubicBezTo>
                      <a:pt x="32" y="45"/>
                      <a:pt x="34" y="47"/>
                      <a:pt x="32" y="47"/>
                    </a:cubicBezTo>
                    <a:cubicBezTo>
                      <a:pt x="31" y="47"/>
                      <a:pt x="30" y="44"/>
                      <a:pt x="30" y="43"/>
                    </a:cubicBezTo>
                    <a:cubicBezTo>
                      <a:pt x="29" y="42"/>
                      <a:pt x="24" y="39"/>
                      <a:pt x="24" y="43"/>
                    </a:cubicBezTo>
                    <a:cubicBezTo>
                      <a:pt x="24" y="43"/>
                      <a:pt x="23" y="42"/>
                      <a:pt x="23" y="42"/>
                    </a:cubicBezTo>
                    <a:cubicBezTo>
                      <a:pt x="22" y="43"/>
                      <a:pt x="24" y="44"/>
                      <a:pt x="23" y="44"/>
                    </a:cubicBezTo>
                    <a:cubicBezTo>
                      <a:pt x="22" y="45"/>
                      <a:pt x="20" y="43"/>
                      <a:pt x="19" y="43"/>
                    </a:cubicBezTo>
                    <a:cubicBezTo>
                      <a:pt x="19" y="42"/>
                      <a:pt x="16" y="37"/>
                      <a:pt x="18" y="37"/>
                    </a:cubicBezTo>
                    <a:cubicBezTo>
                      <a:pt x="16" y="36"/>
                      <a:pt x="15" y="32"/>
                      <a:pt x="16" y="30"/>
                    </a:cubicBezTo>
                    <a:cubicBezTo>
                      <a:pt x="17" y="28"/>
                      <a:pt x="16" y="27"/>
                      <a:pt x="17" y="26"/>
                    </a:cubicBezTo>
                    <a:cubicBezTo>
                      <a:pt x="17" y="24"/>
                      <a:pt x="20" y="24"/>
                      <a:pt x="21" y="23"/>
                    </a:cubicBezTo>
                    <a:cubicBezTo>
                      <a:pt x="21" y="24"/>
                      <a:pt x="21" y="24"/>
                      <a:pt x="21" y="24"/>
                    </a:cubicBezTo>
                    <a:cubicBezTo>
                      <a:pt x="22" y="24"/>
                      <a:pt x="21" y="22"/>
                      <a:pt x="22" y="21"/>
                    </a:cubicBezTo>
                    <a:cubicBezTo>
                      <a:pt x="23" y="19"/>
                      <a:pt x="24" y="17"/>
                      <a:pt x="24" y="15"/>
                    </a:cubicBezTo>
                    <a:cubicBezTo>
                      <a:pt x="23" y="16"/>
                      <a:pt x="23" y="14"/>
                      <a:pt x="23" y="14"/>
                    </a:cubicBezTo>
                    <a:cubicBezTo>
                      <a:pt x="22" y="12"/>
                      <a:pt x="21" y="12"/>
                      <a:pt x="20" y="10"/>
                    </a:cubicBezTo>
                    <a:cubicBezTo>
                      <a:pt x="20" y="9"/>
                      <a:pt x="20" y="7"/>
                      <a:pt x="21" y="5"/>
                    </a:cubicBezTo>
                    <a:cubicBezTo>
                      <a:pt x="22" y="5"/>
                      <a:pt x="21" y="2"/>
                      <a:pt x="20" y="3"/>
                    </a:cubicBezTo>
                    <a:cubicBezTo>
                      <a:pt x="19" y="4"/>
                      <a:pt x="19" y="5"/>
                      <a:pt x="18" y="5"/>
                    </a:cubicBezTo>
                    <a:cubicBezTo>
                      <a:pt x="17" y="4"/>
                      <a:pt x="16" y="4"/>
                      <a:pt x="15" y="4"/>
                    </a:cubicBezTo>
                    <a:cubicBezTo>
                      <a:pt x="15" y="4"/>
                      <a:pt x="15" y="3"/>
                      <a:pt x="14" y="3"/>
                    </a:cubicBezTo>
                    <a:cubicBezTo>
                      <a:pt x="13" y="2"/>
                      <a:pt x="11" y="1"/>
                      <a:pt x="10" y="1"/>
                    </a:cubicBezTo>
                    <a:cubicBezTo>
                      <a:pt x="9" y="1"/>
                      <a:pt x="8" y="1"/>
                      <a:pt x="8" y="1"/>
                    </a:cubicBezTo>
                    <a:cubicBezTo>
                      <a:pt x="7" y="0"/>
                      <a:pt x="7" y="1"/>
                      <a:pt x="7" y="1"/>
                    </a:cubicBezTo>
                    <a:cubicBezTo>
                      <a:pt x="5" y="1"/>
                      <a:pt x="6" y="2"/>
                      <a:pt x="6" y="3"/>
                    </a:cubicBezTo>
                    <a:cubicBezTo>
                      <a:pt x="6" y="4"/>
                      <a:pt x="5" y="6"/>
                      <a:pt x="5" y="8"/>
                    </a:cubicBezTo>
                    <a:cubicBezTo>
                      <a:pt x="4" y="10"/>
                      <a:pt x="6" y="13"/>
                      <a:pt x="5" y="16"/>
                    </a:cubicBezTo>
                    <a:cubicBezTo>
                      <a:pt x="4" y="18"/>
                      <a:pt x="5" y="20"/>
                      <a:pt x="6" y="23"/>
                    </a:cubicBezTo>
                    <a:cubicBezTo>
                      <a:pt x="6" y="25"/>
                      <a:pt x="1" y="21"/>
                      <a:pt x="1" y="20"/>
                    </a:cubicBezTo>
                    <a:cubicBezTo>
                      <a:pt x="0" y="20"/>
                      <a:pt x="0" y="21"/>
                      <a:pt x="0" y="2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7" name="Freeform 1198">
                <a:extLst>
                  <a:ext uri="{FF2B5EF4-FFF2-40B4-BE49-F238E27FC236}">
                    <a16:creationId xmlns:a16="http://schemas.microsoft.com/office/drawing/2014/main" id="{CB2813E5-3E6B-4C76-BF30-1781CCB25A57}"/>
                  </a:ext>
                </a:extLst>
              </p:cNvPr>
              <p:cNvSpPr>
                <a:spLocks/>
              </p:cNvSpPr>
              <p:nvPr/>
            </p:nvSpPr>
            <p:spPr bwMode="auto">
              <a:xfrm>
                <a:off x="3506" y="2052"/>
                <a:ext cx="3" cy="6"/>
              </a:xfrm>
              <a:custGeom>
                <a:avLst/>
                <a:gdLst>
                  <a:gd name="T0" fmla="*/ 0 w 1"/>
                  <a:gd name="T1" fmla="*/ 243 h 2"/>
                  <a:gd name="T2" fmla="*/ 243 w 1"/>
                  <a:gd name="T3" fmla="*/ 486 h 2"/>
                  <a:gd name="T4" fmla="*/ 0 w 1"/>
                  <a:gd name="T5" fmla="*/ 243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1"/>
                    </a:moveTo>
                    <a:cubicBezTo>
                      <a:pt x="1" y="1"/>
                      <a:pt x="1" y="1"/>
                      <a:pt x="1" y="2"/>
                    </a:cubicBezTo>
                    <a:cubicBezTo>
                      <a:pt x="1"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8" name="Freeform 1199">
                <a:extLst>
                  <a:ext uri="{FF2B5EF4-FFF2-40B4-BE49-F238E27FC236}">
                    <a16:creationId xmlns:a16="http://schemas.microsoft.com/office/drawing/2014/main" id="{18852141-42A1-4DD9-BF4F-FC691C48E549}"/>
                  </a:ext>
                </a:extLst>
              </p:cNvPr>
              <p:cNvSpPr>
                <a:spLocks/>
              </p:cNvSpPr>
              <p:nvPr/>
            </p:nvSpPr>
            <p:spPr bwMode="auto">
              <a:xfrm>
                <a:off x="3506" y="2052"/>
                <a:ext cx="3" cy="6"/>
              </a:xfrm>
              <a:custGeom>
                <a:avLst/>
                <a:gdLst>
                  <a:gd name="T0" fmla="*/ 0 w 1"/>
                  <a:gd name="T1" fmla="*/ 243 h 2"/>
                  <a:gd name="T2" fmla="*/ 243 w 1"/>
                  <a:gd name="T3" fmla="*/ 486 h 2"/>
                  <a:gd name="T4" fmla="*/ 0 w 1"/>
                  <a:gd name="T5" fmla="*/ 243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1"/>
                    </a:moveTo>
                    <a:cubicBezTo>
                      <a:pt x="1" y="1"/>
                      <a:pt x="1" y="1"/>
                      <a:pt x="1" y="2"/>
                    </a:cubicBezTo>
                    <a:cubicBezTo>
                      <a:pt x="1"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29" name="Freeform 1200">
                <a:extLst>
                  <a:ext uri="{FF2B5EF4-FFF2-40B4-BE49-F238E27FC236}">
                    <a16:creationId xmlns:a16="http://schemas.microsoft.com/office/drawing/2014/main" id="{0927B8AC-6C36-428F-B56C-30C2A251862F}"/>
                  </a:ext>
                </a:extLst>
              </p:cNvPr>
              <p:cNvSpPr>
                <a:spLocks/>
              </p:cNvSpPr>
              <p:nvPr/>
            </p:nvSpPr>
            <p:spPr bwMode="auto">
              <a:xfrm>
                <a:off x="3506" y="2192"/>
                <a:ext cx="6" cy="1"/>
              </a:xfrm>
              <a:custGeom>
                <a:avLst/>
                <a:gdLst>
                  <a:gd name="T0" fmla="*/ 243 w 2"/>
                  <a:gd name="T1" fmla="*/ 0 h 1"/>
                  <a:gd name="T2" fmla="*/ 0 w 2"/>
                  <a:gd name="T3" fmla="*/ 0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2" y="0"/>
                      <a:pt x="1" y="0"/>
                      <a:pt x="0" y="0"/>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0" name="Freeform 1201">
                <a:extLst>
                  <a:ext uri="{FF2B5EF4-FFF2-40B4-BE49-F238E27FC236}">
                    <a16:creationId xmlns:a16="http://schemas.microsoft.com/office/drawing/2014/main" id="{811BF90B-6B41-49EE-B36A-8AEAE6811485}"/>
                  </a:ext>
                </a:extLst>
              </p:cNvPr>
              <p:cNvSpPr>
                <a:spLocks/>
              </p:cNvSpPr>
              <p:nvPr/>
            </p:nvSpPr>
            <p:spPr bwMode="auto">
              <a:xfrm>
                <a:off x="3506" y="2192"/>
                <a:ext cx="6" cy="1"/>
              </a:xfrm>
              <a:custGeom>
                <a:avLst/>
                <a:gdLst>
                  <a:gd name="T0" fmla="*/ 243 w 2"/>
                  <a:gd name="T1" fmla="*/ 0 h 1"/>
                  <a:gd name="T2" fmla="*/ 0 w 2"/>
                  <a:gd name="T3" fmla="*/ 0 h 1"/>
                  <a:gd name="T4" fmla="*/ 243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1" y="0"/>
                    </a:moveTo>
                    <a:cubicBezTo>
                      <a:pt x="2" y="0"/>
                      <a:pt x="1" y="0"/>
                      <a:pt x="0" y="0"/>
                    </a:cubicBezTo>
                    <a:cubicBezTo>
                      <a:pt x="1" y="0"/>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1" name="Freeform 1202">
                <a:extLst>
                  <a:ext uri="{FF2B5EF4-FFF2-40B4-BE49-F238E27FC236}">
                    <a16:creationId xmlns:a16="http://schemas.microsoft.com/office/drawing/2014/main" id="{62D65E7F-8948-40DF-92CC-E6D68DCA770E}"/>
                  </a:ext>
                </a:extLst>
              </p:cNvPr>
              <p:cNvSpPr>
                <a:spLocks/>
              </p:cNvSpPr>
              <p:nvPr/>
            </p:nvSpPr>
            <p:spPr bwMode="auto">
              <a:xfrm>
                <a:off x="3506" y="2167"/>
                <a:ext cx="18" cy="10"/>
              </a:xfrm>
              <a:custGeom>
                <a:avLst/>
                <a:gdLst>
                  <a:gd name="T0" fmla="*/ 729 w 6"/>
                  <a:gd name="T1" fmla="*/ 367 h 3"/>
                  <a:gd name="T2" fmla="*/ 486 w 6"/>
                  <a:gd name="T3" fmla="*/ 0 h 3"/>
                  <a:gd name="T4" fmla="*/ 1458 w 6"/>
                  <a:gd name="T5" fmla="*/ 1223 h 3"/>
                  <a:gd name="T6" fmla="*/ 1215 w 6"/>
                  <a:gd name="T7" fmla="*/ 857 h 3"/>
                  <a:gd name="T8" fmla="*/ 729 w 6"/>
                  <a:gd name="T9" fmla="*/ 36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3" y="1"/>
                    </a:moveTo>
                    <a:cubicBezTo>
                      <a:pt x="2" y="0"/>
                      <a:pt x="2" y="0"/>
                      <a:pt x="2" y="0"/>
                    </a:cubicBezTo>
                    <a:cubicBezTo>
                      <a:pt x="0" y="2"/>
                      <a:pt x="4" y="3"/>
                      <a:pt x="6" y="3"/>
                    </a:cubicBezTo>
                    <a:cubicBezTo>
                      <a:pt x="6" y="3"/>
                      <a:pt x="6" y="2"/>
                      <a:pt x="5" y="2"/>
                    </a:cubicBezTo>
                    <a:cubicBezTo>
                      <a:pt x="4" y="1"/>
                      <a:pt x="4" y="1"/>
                      <a:pt x="3"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2" name="Freeform 1203">
                <a:extLst>
                  <a:ext uri="{FF2B5EF4-FFF2-40B4-BE49-F238E27FC236}">
                    <a16:creationId xmlns:a16="http://schemas.microsoft.com/office/drawing/2014/main" id="{E52EEB11-3EFB-45E3-A713-620EC0CDBC7B}"/>
                  </a:ext>
                </a:extLst>
              </p:cNvPr>
              <p:cNvSpPr>
                <a:spLocks/>
              </p:cNvSpPr>
              <p:nvPr/>
            </p:nvSpPr>
            <p:spPr bwMode="auto">
              <a:xfrm>
                <a:off x="3506" y="2167"/>
                <a:ext cx="18" cy="10"/>
              </a:xfrm>
              <a:custGeom>
                <a:avLst/>
                <a:gdLst>
                  <a:gd name="T0" fmla="*/ 729 w 6"/>
                  <a:gd name="T1" fmla="*/ 367 h 3"/>
                  <a:gd name="T2" fmla="*/ 486 w 6"/>
                  <a:gd name="T3" fmla="*/ 0 h 3"/>
                  <a:gd name="T4" fmla="*/ 1458 w 6"/>
                  <a:gd name="T5" fmla="*/ 1223 h 3"/>
                  <a:gd name="T6" fmla="*/ 1215 w 6"/>
                  <a:gd name="T7" fmla="*/ 857 h 3"/>
                  <a:gd name="T8" fmla="*/ 729 w 6"/>
                  <a:gd name="T9" fmla="*/ 36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3" y="1"/>
                    </a:moveTo>
                    <a:cubicBezTo>
                      <a:pt x="2" y="0"/>
                      <a:pt x="2" y="0"/>
                      <a:pt x="2" y="0"/>
                    </a:cubicBezTo>
                    <a:cubicBezTo>
                      <a:pt x="0" y="2"/>
                      <a:pt x="4" y="3"/>
                      <a:pt x="6" y="3"/>
                    </a:cubicBezTo>
                    <a:cubicBezTo>
                      <a:pt x="6" y="3"/>
                      <a:pt x="6" y="2"/>
                      <a:pt x="5" y="2"/>
                    </a:cubicBezTo>
                    <a:cubicBezTo>
                      <a:pt x="4" y="1"/>
                      <a:pt x="4" y="1"/>
                      <a:pt x="3"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3" name="Freeform 1204">
                <a:extLst>
                  <a:ext uri="{FF2B5EF4-FFF2-40B4-BE49-F238E27FC236}">
                    <a16:creationId xmlns:a16="http://schemas.microsoft.com/office/drawing/2014/main" id="{9BD54183-0D88-4302-B777-06DFB9FFC033}"/>
                  </a:ext>
                </a:extLst>
              </p:cNvPr>
              <p:cNvSpPr>
                <a:spLocks/>
              </p:cNvSpPr>
              <p:nvPr/>
            </p:nvSpPr>
            <p:spPr bwMode="auto">
              <a:xfrm>
                <a:off x="3515" y="2124"/>
                <a:ext cx="6" cy="6"/>
              </a:xfrm>
              <a:custGeom>
                <a:avLst/>
                <a:gdLst>
                  <a:gd name="T0" fmla="*/ 0 w 2"/>
                  <a:gd name="T1" fmla="*/ 0 h 2"/>
                  <a:gd name="T2" fmla="*/ 486 w 2"/>
                  <a:gd name="T3" fmla="*/ 486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cubicBezTo>
                      <a:pt x="0" y="1"/>
                      <a:pt x="1" y="2"/>
                      <a:pt x="2" y="2"/>
                    </a:cubicBezTo>
                    <a:cubicBezTo>
                      <a:pt x="2"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4" name="Freeform 1205">
                <a:extLst>
                  <a:ext uri="{FF2B5EF4-FFF2-40B4-BE49-F238E27FC236}">
                    <a16:creationId xmlns:a16="http://schemas.microsoft.com/office/drawing/2014/main" id="{ACF07CA6-5BC0-4B21-B07B-72706C5CE347}"/>
                  </a:ext>
                </a:extLst>
              </p:cNvPr>
              <p:cNvSpPr>
                <a:spLocks/>
              </p:cNvSpPr>
              <p:nvPr/>
            </p:nvSpPr>
            <p:spPr bwMode="auto">
              <a:xfrm>
                <a:off x="3515" y="2124"/>
                <a:ext cx="6" cy="6"/>
              </a:xfrm>
              <a:custGeom>
                <a:avLst/>
                <a:gdLst>
                  <a:gd name="T0" fmla="*/ 0 w 2"/>
                  <a:gd name="T1" fmla="*/ 0 h 2"/>
                  <a:gd name="T2" fmla="*/ 486 w 2"/>
                  <a:gd name="T3" fmla="*/ 486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cubicBezTo>
                      <a:pt x="0" y="1"/>
                      <a:pt x="1" y="2"/>
                      <a:pt x="2" y="2"/>
                    </a:cubicBezTo>
                    <a:cubicBezTo>
                      <a:pt x="2" y="1"/>
                      <a:pt x="1" y="0"/>
                      <a:pt x="0"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5" name="Freeform 1206">
                <a:extLst>
                  <a:ext uri="{FF2B5EF4-FFF2-40B4-BE49-F238E27FC236}">
                    <a16:creationId xmlns:a16="http://schemas.microsoft.com/office/drawing/2014/main" id="{1764E7F1-CDB4-42BB-AA25-6348C56C992C}"/>
                  </a:ext>
                </a:extLst>
              </p:cNvPr>
              <p:cNvSpPr>
                <a:spLocks/>
              </p:cNvSpPr>
              <p:nvPr/>
            </p:nvSpPr>
            <p:spPr bwMode="auto">
              <a:xfrm>
                <a:off x="3512" y="21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0"/>
                    </a:cubicBezTo>
                    <a:cubicBezTo>
                      <a:pt x="0" y="1"/>
                      <a:pt x="1" y="1"/>
                      <a:pt x="1" y="2"/>
                    </a:cubicBezTo>
                    <a:cubicBezTo>
                      <a:pt x="2" y="1"/>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6" name="Freeform 1207">
                <a:extLst>
                  <a:ext uri="{FF2B5EF4-FFF2-40B4-BE49-F238E27FC236}">
                    <a16:creationId xmlns:a16="http://schemas.microsoft.com/office/drawing/2014/main" id="{8A8499F8-585D-46B4-9F08-472B0F2936CE}"/>
                  </a:ext>
                </a:extLst>
              </p:cNvPr>
              <p:cNvSpPr>
                <a:spLocks/>
              </p:cNvSpPr>
              <p:nvPr/>
            </p:nvSpPr>
            <p:spPr bwMode="auto">
              <a:xfrm>
                <a:off x="3512" y="2180"/>
                <a:ext cx="6" cy="6"/>
              </a:xfrm>
              <a:custGeom>
                <a:avLst/>
                <a:gdLst>
                  <a:gd name="T0" fmla="*/ 243 w 2"/>
                  <a:gd name="T1" fmla="*/ 0 h 2"/>
                  <a:gd name="T2" fmla="*/ 0 w 2"/>
                  <a:gd name="T3" fmla="*/ 0 h 2"/>
                  <a:gd name="T4" fmla="*/ 243 w 2"/>
                  <a:gd name="T5" fmla="*/ 486 h 2"/>
                  <a:gd name="T6" fmla="*/ 243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0"/>
                    </a:cubicBezTo>
                    <a:cubicBezTo>
                      <a:pt x="0" y="1"/>
                      <a:pt x="1" y="1"/>
                      <a:pt x="1" y="2"/>
                    </a:cubicBezTo>
                    <a:cubicBezTo>
                      <a:pt x="2" y="1"/>
                      <a:pt x="1" y="0"/>
                      <a:pt x="1" y="0"/>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7" name="Freeform 1208">
                <a:extLst>
                  <a:ext uri="{FF2B5EF4-FFF2-40B4-BE49-F238E27FC236}">
                    <a16:creationId xmlns:a16="http://schemas.microsoft.com/office/drawing/2014/main" id="{4A8E6EB8-B802-446F-936B-A877434CC3DF}"/>
                  </a:ext>
                </a:extLst>
              </p:cNvPr>
              <p:cNvSpPr>
                <a:spLocks/>
              </p:cNvSpPr>
              <p:nvPr/>
            </p:nvSpPr>
            <p:spPr bwMode="auto">
              <a:xfrm>
                <a:off x="3509" y="2214"/>
                <a:ext cx="6" cy="6"/>
              </a:xfrm>
              <a:custGeom>
                <a:avLst/>
                <a:gdLst>
                  <a:gd name="T0" fmla="*/ 486 w 2"/>
                  <a:gd name="T1" fmla="*/ 243 h 2"/>
                  <a:gd name="T2" fmla="*/ 0 w 2"/>
                  <a:gd name="T3" fmla="*/ 486 h 2"/>
                  <a:gd name="T4" fmla="*/ 486 w 2"/>
                  <a:gd name="T5" fmla="*/ 243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1"/>
                    </a:moveTo>
                    <a:cubicBezTo>
                      <a:pt x="2" y="0"/>
                      <a:pt x="0" y="1"/>
                      <a:pt x="0" y="2"/>
                    </a:cubicBezTo>
                    <a:cubicBezTo>
                      <a:pt x="1" y="2"/>
                      <a:pt x="1" y="1"/>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8" name="Freeform 1209">
                <a:extLst>
                  <a:ext uri="{FF2B5EF4-FFF2-40B4-BE49-F238E27FC236}">
                    <a16:creationId xmlns:a16="http://schemas.microsoft.com/office/drawing/2014/main" id="{FB220BA0-F131-4345-87CF-C28822470948}"/>
                  </a:ext>
                </a:extLst>
              </p:cNvPr>
              <p:cNvSpPr>
                <a:spLocks/>
              </p:cNvSpPr>
              <p:nvPr/>
            </p:nvSpPr>
            <p:spPr bwMode="auto">
              <a:xfrm>
                <a:off x="3509" y="2214"/>
                <a:ext cx="6" cy="6"/>
              </a:xfrm>
              <a:custGeom>
                <a:avLst/>
                <a:gdLst>
                  <a:gd name="T0" fmla="*/ 486 w 2"/>
                  <a:gd name="T1" fmla="*/ 243 h 2"/>
                  <a:gd name="T2" fmla="*/ 0 w 2"/>
                  <a:gd name="T3" fmla="*/ 486 h 2"/>
                  <a:gd name="T4" fmla="*/ 486 w 2"/>
                  <a:gd name="T5" fmla="*/ 243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1"/>
                    </a:moveTo>
                    <a:cubicBezTo>
                      <a:pt x="2" y="0"/>
                      <a:pt x="0" y="1"/>
                      <a:pt x="0" y="2"/>
                    </a:cubicBezTo>
                    <a:cubicBezTo>
                      <a:pt x="1" y="2"/>
                      <a:pt x="1" y="1"/>
                      <a:pt x="2"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39" name="Freeform 1210">
                <a:extLst>
                  <a:ext uri="{FF2B5EF4-FFF2-40B4-BE49-F238E27FC236}">
                    <a16:creationId xmlns:a16="http://schemas.microsoft.com/office/drawing/2014/main" id="{AA185AD5-8675-400D-8CEF-923DADFA565C}"/>
                  </a:ext>
                </a:extLst>
              </p:cNvPr>
              <p:cNvSpPr>
                <a:spLocks/>
              </p:cNvSpPr>
              <p:nvPr/>
            </p:nvSpPr>
            <p:spPr bwMode="auto">
              <a:xfrm>
                <a:off x="3521" y="2133"/>
                <a:ext cx="38" cy="50"/>
              </a:xfrm>
              <a:custGeom>
                <a:avLst/>
                <a:gdLst>
                  <a:gd name="T0" fmla="*/ 0 w 12"/>
                  <a:gd name="T1" fmla="*/ 275 h 16"/>
                  <a:gd name="T2" fmla="*/ 602 w 12"/>
                  <a:gd name="T3" fmla="*/ 859 h 16"/>
                  <a:gd name="T4" fmla="*/ 1625 w 12"/>
                  <a:gd name="T5" fmla="*/ 2384 h 16"/>
                  <a:gd name="T6" fmla="*/ 3208 w 12"/>
                  <a:gd name="T7" fmla="*/ 3544 h 16"/>
                  <a:gd name="T8" fmla="*/ 3531 w 12"/>
                  <a:gd name="T9" fmla="*/ 2959 h 16"/>
                  <a:gd name="T10" fmla="*/ 3531 w 12"/>
                  <a:gd name="T11" fmla="*/ 2109 h 16"/>
                  <a:gd name="T12" fmla="*/ 2920 w 12"/>
                  <a:gd name="T13" fmla="*/ 859 h 16"/>
                  <a:gd name="T14" fmla="*/ 0 w 12"/>
                  <a:gd name="T15" fmla="*/ 275 h 1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6"/>
                  <a:gd name="T26" fmla="*/ 12 w 1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6">
                    <a:moveTo>
                      <a:pt x="0" y="1"/>
                    </a:moveTo>
                    <a:cubicBezTo>
                      <a:pt x="0" y="1"/>
                      <a:pt x="2" y="3"/>
                      <a:pt x="2" y="3"/>
                    </a:cubicBezTo>
                    <a:cubicBezTo>
                      <a:pt x="4" y="5"/>
                      <a:pt x="4" y="6"/>
                      <a:pt x="5" y="8"/>
                    </a:cubicBezTo>
                    <a:cubicBezTo>
                      <a:pt x="5" y="9"/>
                      <a:pt x="9" y="16"/>
                      <a:pt x="10" y="12"/>
                    </a:cubicBezTo>
                    <a:cubicBezTo>
                      <a:pt x="10" y="11"/>
                      <a:pt x="11" y="10"/>
                      <a:pt x="11" y="10"/>
                    </a:cubicBezTo>
                    <a:cubicBezTo>
                      <a:pt x="12" y="9"/>
                      <a:pt x="11" y="8"/>
                      <a:pt x="11" y="7"/>
                    </a:cubicBezTo>
                    <a:cubicBezTo>
                      <a:pt x="11" y="5"/>
                      <a:pt x="10" y="4"/>
                      <a:pt x="9" y="3"/>
                    </a:cubicBezTo>
                    <a:cubicBezTo>
                      <a:pt x="8"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40" name="Freeform 1211">
                <a:extLst>
                  <a:ext uri="{FF2B5EF4-FFF2-40B4-BE49-F238E27FC236}">
                    <a16:creationId xmlns:a16="http://schemas.microsoft.com/office/drawing/2014/main" id="{8A20D27E-C6C7-4A04-AE1A-B8122D4671A1}"/>
                  </a:ext>
                </a:extLst>
              </p:cNvPr>
              <p:cNvSpPr>
                <a:spLocks/>
              </p:cNvSpPr>
              <p:nvPr/>
            </p:nvSpPr>
            <p:spPr bwMode="auto">
              <a:xfrm>
                <a:off x="3521" y="2133"/>
                <a:ext cx="38" cy="50"/>
              </a:xfrm>
              <a:custGeom>
                <a:avLst/>
                <a:gdLst>
                  <a:gd name="T0" fmla="*/ 0 w 12"/>
                  <a:gd name="T1" fmla="*/ 275 h 16"/>
                  <a:gd name="T2" fmla="*/ 602 w 12"/>
                  <a:gd name="T3" fmla="*/ 859 h 16"/>
                  <a:gd name="T4" fmla="*/ 1625 w 12"/>
                  <a:gd name="T5" fmla="*/ 2384 h 16"/>
                  <a:gd name="T6" fmla="*/ 3208 w 12"/>
                  <a:gd name="T7" fmla="*/ 3544 h 16"/>
                  <a:gd name="T8" fmla="*/ 3531 w 12"/>
                  <a:gd name="T9" fmla="*/ 2959 h 16"/>
                  <a:gd name="T10" fmla="*/ 3531 w 12"/>
                  <a:gd name="T11" fmla="*/ 2109 h 16"/>
                  <a:gd name="T12" fmla="*/ 2920 w 12"/>
                  <a:gd name="T13" fmla="*/ 859 h 16"/>
                  <a:gd name="T14" fmla="*/ 0 w 12"/>
                  <a:gd name="T15" fmla="*/ 275 h 1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6"/>
                  <a:gd name="T26" fmla="*/ 12 w 1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6">
                    <a:moveTo>
                      <a:pt x="0" y="1"/>
                    </a:moveTo>
                    <a:cubicBezTo>
                      <a:pt x="0" y="1"/>
                      <a:pt x="2" y="3"/>
                      <a:pt x="2" y="3"/>
                    </a:cubicBezTo>
                    <a:cubicBezTo>
                      <a:pt x="4" y="5"/>
                      <a:pt x="4" y="6"/>
                      <a:pt x="5" y="8"/>
                    </a:cubicBezTo>
                    <a:cubicBezTo>
                      <a:pt x="5" y="9"/>
                      <a:pt x="9" y="16"/>
                      <a:pt x="10" y="12"/>
                    </a:cubicBezTo>
                    <a:cubicBezTo>
                      <a:pt x="10" y="11"/>
                      <a:pt x="11" y="10"/>
                      <a:pt x="11" y="10"/>
                    </a:cubicBezTo>
                    <a:cubicBezTo>
                      <a:pt x="12" y="9"/>
                      <a:pt x="11" y="8"/>
                      <a:pt x="11" y="7"/>
                    </a:cubicBezTo>
                    <a:cubicBezTo>
                      <a:pt x="11" y="5"/>
                      <a:pt x="10" y="4"/>
                      <a:pt x="9" y="3"/>
                    </a:cubicBezTo>
                    <a:cubicBezTo>
                      <a:pt x="8" y="1"/>
                      <a:pt x="1" y="0"/>
                      <a:pt x="0" y="1"/>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sp>
            <p:nvSpPr>
              <p:cNvPr id="441" name="Freeform 1212">
                <a:extLst>
                  <a:ext uri="{FF2B5EF4-FFF2-40B4-BE49-F238E27FC236}">
                    <a16:creationId xmlns:a16="http://schemas.microsoft.com/office/drawing/2014/main" id="{855E7661-6AEB-4190-A790-E7C62BC105F3}"/>
                  </a:ext>
                </a:extLst>
              </p:cNvPr>
              <p:cNvSpPr>
                <a:spLocks/>
              </p:cNvSpPr>
              <p:nvPr/>
            </p:nvSpPr>
            <p:spPr bwMode="auto">
              <a:xfrm>
                <a:off x="3521" y="2177"/>
                <a:ext cx="1"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200" b="1" i="0" u="none" strike="noStrike" kern="0" cap="none" spc="0" normalizeH="0" baseline="0">
                  <a:ln>
                    <a:noFill/>
                  </a:ln>
                  <a:solidFill>
                    <a:srgbClr val="999999"/>
                  </a:solidFill>
                  <a:effectLst/>
                  <a:uLnTx/>
                  <a:uFillTx/>
                  <a:latin typeface="Arial" panose="020B0604020202020204" pitchFamily="34" charset="0"/>
                </a:endParaRPr>
              </a:p>
            </p:txBody>
          </p:sp>
        </p:grpSp>
        <p:grpSp>
          <p:nvGrpSpPr>
            <p:cNvPr id="18" name="Group 1414">
              <a:extLst>
                <a:ext uri="{FF2B5EF4-FFF2-40B4-BE49-F238E27FC236}">
                  <a16:creationId xmlns:a16="http://schemas.microsoft.com/office/drawing/2014/main" id="{CB0BCB5C-270C-4C65-8612-E280C1D6B3B2}"/>
                </a:ext>
              </a:extLst>
            </p:cNvPr>
            <p:cNvGrpSpPr>
              <a:grpSpLocks/>
            </p:cNvGrpSpPr>
            <p:nvPr/>
          </p:nvGrpSpPr>
          <p:grpSpPr bwMode="auto">
            <a:xfrm>
              <a:off x="9281277" y="3978607"/>
              <a:ext cx="3461247" cy="3302005"/>
              <a:chOff x="2633" y="710"/>
              <a:chExt cx="2181" cy="2080"/>
            </a:xfrm>
            <a:solidFill>
              <a:srgbClr val="E6E6E6"/>
            </a:solidFill>
          </p:grpSpPr>
          <p:sp>
            <p:nvSpPr>
              <p:cNvPr id="42" name="Freeform 1214">
                <a:extLst>
                  <a:ext uri="{FF2B5EF4-FFF2-40B4-BE49-F238E27FC236}">
                    <a16:creationId xmlns:a16="http://schemas.microsoft.com/office/drawing/2014/main" id="{FC7492F5-0132-473B-9E20-5610A2C241E3}"/>
                  </a:ext>
                </a:extLst>
              </p:cNvPr>
              <p:cNvSpPr>
                <a:spLocks/>
              </p:cNvSpPr>
              <p:nvPr/>
            </p:nvSpPr>
            <p:spPr bwMode="auto">
              <a:xfrm>
                <a:off x="3521" y="2177"/>
                <a:ext cx="1"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0" y="1"/>
                      <a:pt x="0" y="0"/>
                    </a:cubicBezTo>
                    <a:cubicBezTo>
                      <a:pt x="0" y="1"/>
                      <a:pt x="0" y="1"/>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3" name="Freeform 1215">
                <a:extLst>
                  <a:ext uri="{FF2B5EF4-FFF2-40B4-BE49-F238E27FC236}">
                    <a16:creationId xmlns:a16="http://schemas.microsoft.com/office/drawing/2014/main" id="{65E6965F-ED72-4B14-A842-0A7E59A665CE}"/>
                  </a:ext>
                </a:extLst>
              </p:cNvPr>
              <p:cNvSpPr>
                <a:spLocks/>
              </p:cNvSpPr>
              <p:nvPr/>
            </p:nvSpPr>
            <p:spPr bwMode="auto">
              <a:xfrm>
                <a:off x="3540" y="198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1"/>
                    </a:cubicBezTo>
                    <a:cubicBezTo>
                      <a:pt x="1" y="1"/>
                      <a:pt x="0"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4" name="Freeform 1216">
                <a:extLst>
                  <a:ext uri="{FF2B5EF4-FFF2-40B4-BE49-F238E27FC236}">
                    <a16:creationId xmlns:a16="http://schemas.microsoft.com/office/drawing/2014/main" id="{86EE825B-4BB3-4D07-A6AC-295A86573651}"/>
                  </a:ext>
                </a:extLst>
              </p:cNvPr>
              <p:cNvSpPr>
                <a:spLocks/>
              </p:cNvSpPr>
              <p:nvPr/>
            </p:nvSpPr>
            <p:spPr bwMode="auto">
              <a:xfrm>
                <a:off x="3540" y="198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1"/>
                      <a:pt x="1" y="1"/>
                      <a:pt x="1" y="1"/>
                    </a:cubicBezTo>
                    <a:cubicBezTo>
                      <a:pt x="1" y="1"/>
                      <a:pt x="0"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5" name="Freeform 1217">
                <a:extLst>
                  <a:ext uri="{FF2B5EF4-FFF2-40B4-BE49-F238E27FC236}">
                    <a16:creationId xmlns:a16="http://schemas.microsoft.com/office/drawing/2014/main" id="{BD332273-BBCC-471C-8250-B167AA8706B5}"/>
                  </a:ext>
                </a:extLst>
              </p:cNvPr>
              <p:cNvSpPr>
                <a:spLocks/>
              </p:cNvSpPr>
              <p:nvPr/>
            </p:nvSpPr>
            <p:spPr bwMode="auto">
              <a:xfrm>
                <a:off x="3509" y="2371"/>
                <a:ext cx="15" cy="9"/>
              </a:xfrm>
              <a:custGeom>
                <a:avLst/>
                <a:gdLst>
                  <a:gd name="T0" fmla="*/ 243 w 5"/>
                  <a:gd name="T1" fmla="*/ 729 h 3"/>
                  <a:gd name="T2" fmla="*/ 972 w 5"/>
                  <a:gd name="T3" fmla="*/ 243 h 3"/>
                  <a:gd name="T4" fmla="*/ 486 w 5"/>
                  <a:gd name="T5" fmla="*/ 243 h 3"/>
                  <a:gd name="T6" fmla="*/ 243 w 5"/>
                  <a:gd name="T7" fmla="*/ 729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1" y="3"/>
                    </a:moveTo>
                    <a:cubicBezTo>
                      <a:pt x="1" y="3"/>
                      <a:pt x="5" y="1"/>
                      <a:pt x="4" y="1"/>
                    </a:cubicBezTo>
                    <a:cubicBezTo>
                      <a:pt x="4" y="0"/>
                      <a:pt x="3" y="1"/>
                      <a:pt x="2" y="1"/>
                    </a:cubicBezTo>
                    <a:cubicBezTo>
                      <a:pt x="1" y="2"/>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6" name="Freeform 1218">
                <a:extLst>
                  <a:ext uri="{FF2B5EF4-FFF2-40B4-BE49-F238E27FC236}">
                    <a16:creationId xmlns:a16="http://schemas.microsoft.com/office/drawing/2014/main" id="{7C98B8FC-F3CC-4626-A277-C101257DCC34}"/>
                  </a:ext>
                </a:extLst>
              </p:cNvPr>
              <p:cNvSpPr>
                <a:spLocks/>
              </p:cNvSpPr>
              <p:nvPr/>
            </p:nvSpPr>
            <p:spPr bwMode="auto">
              <a:xfrm>
                <a:off x="3509" y="2371"/>
                <a:ext cx="15" cy="9"/>
              </a:xfrm>
              <a:custGeom>
                <a:avLst/>
                <a:gdLst>
                  <a:gd name="T0" fmla="*/ 243 w 5"/>
                  <a:gd name="T1" fmla="*/ 729 h 3"/>
                  <a:gd name="T2" fmla="*/ 972 w 5"/>
                  <a:gd name="T3" fmla="*/ 243 h 3"/>
                  <a:gd name="T4" fmla="*/ 486 w 5"/>
                  <a:gd name="T5" fmla="*/ 243 h 3"/>
                  <a:gd name="T6" fmla="*/ 243 w 5"/>
                  <a:gd name="T7" fmla="*/ 729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1" y="3"/>
                    </a:moveTo>
                    <a:cubicBezTo>
                      <a:pt x="1" y="3"/>
                      <a:pt x="5" y="1"/>
                      <a:pt x="4" y="1"/>
                    </a:cubicBezTo>
                    <a:cubicBezTo>
                      <a:pt x="4" y="0"/>
                      <a:pt x="3" y="1"/>
                      <a:pt x="2" y="1"/>
                    </a:cubicBezTo>
                    <a:cubicBezTo>
                      <a:pt x="1" y="2"/>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7" name="Freeform 1219">
                <a:extLst>
                  <a:ext uri="{FF2B5EF4-FFF2-40B4-BE49-F238E27FC236}">
                    <a16:creationId xmlns:a16="http://schemas.microsoft.com/office/drawing/2014/main" id="{28666CB0-A512-4FDB-8851-3F7555786611}"/>
                  </a:ext>
                </a:extLst>
              </p:cNvPr>
              <p:cNvSpPr>
                <a:spLocks/>
              </p:cNvSpPr>
              <p:nvPr/>
            </p:nvSpPr>
            <p:spPr bwMode="auto">
              <a:xfrm>
                <a:off x="3556" y="1983"/>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1" y="1"/>
                      <a:pt x="0" y="0"/>
                    </a:cubicBezTo>
                    <a:cubicBezTo>
                      <a:pt x="0" y="0"/>
                      <a:pt x="0" y="1"/>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8" name="Freeform 1220">
                <a:extLst>
                  <a:ext uri="{FF2B5EF4-FFF2-40B4-BE49-F238E27FC236}">
                    <a16:creationId xmlns:a16="http://schemas.microsoft.com/office/drawing/2014/main" id="{74FD5A38-A52C-4134-ABC0-076AC6C0E040}"/>
                  </a:ext>
                </a:extLst>
              </p:cNvPr>
              <p:cNvSpPr>
                <a:spLocks/>
              </p:cNvSpPr>
              <p:nvPr/>
            </p:nvSpPr>
            <p:spPr bwMode="auto">
              <a:xfrm>
                <a:off x="3556" y="1983"/>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0" y="1"/>
                      <a:pt x="1" y="1"/>
                      <a:pt x="0" y="0"/>
                    </a:cubicBezTo>
                    <a:cubicBezTo>
                      <a:pt x="0" y="0"/>
                      <a:pt x="0" y="1"/>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9" name="Freeform 1221">
                <a:extLst>
                  <a:ext uri="{FF2B5EF4-FFF2-40B4-BE49-F238E27FC236}">
                    <a16:creationId xmlns:a16="http://schemas.microsoft.com/office/drawing/2014/main" id="{A424F381-8154-4EBA-B0AE-6DE5FC5D6CCB}"/>
                  </a:ext>
                </a:extLst>
              </p:cNvPr>
              <p:cNvSpPr>
                <a:spLocks/>
              </p:cNvSpPr>
              <p:nvPr/>
            </p:nvSpPr>
            <p:spPr bwMode="auto">
              <a:xfrm>
                <a:off x="3540" y="2352"/>
                <a:ext cx="19" cy="6"/>
              </a:xfrm>
              <a:custGeom>
                <a:avLst/>
                <a:gdLst>
                  <a:gd name="T0" fmla="*/ 1013 w 6"/>
                  <a:gd name="T1" fmla="*/ 486 h 2"/>
                  <a:gd name="T2" fmla="*/ 320 w 6"/>
                  <a:gd name="T3" fmla="*/ 0 h 2"/>
                  <a:gd name="T4" fmla="*/ 0 w 6"/>
                  <a:gd name="T5" fmla="*/ 243 h 2"/>
                  <a:gd name="T6" fmla="*/ 1013 w 6"/>
                  <a:gd name="T7" fmla="*/ 486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3" y="2"/>
                    </a:moveTo>
                    <a:cubicBezTo>
                      <a:pt x="6" y="1"/>
                      <a:pt x="2" y="0"/>
                      <a:pt x="1" y="0"/>
                    </a:cubicBezTo>
                    <a:cubicBezTo>
                      <a:pt x="0" y="0"/>
                      <a:pt x="0" y="1"/>
                      <a:pt x="0" y="1"/>
                    </a:cubicBezTo>
                    <a:cubicBezTo>
                      <a:pt x="1" y="1"/>
                      <a:pt x="3" y="1"/>
                      <a:pt x="3"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0" name="Freeform 1222">
                <a:extLst>
                  <a:ext uri="{FF2B5EF4-FFF2-40B4-BE49-F238E27FC236}">
                    <a16:creationId xmlns:a16="http://schemas.microsoft.com/office/drawing/2014/main" id="{9826B403-4A1C-493D-96CB-AD13E5EECB69}"/>
                  </a:ext>
                </a:extLst>
              </p:cNvPr>
              <p:cNvSpPr>
                <a:spLocks/>
              </p:cNvSpPr>
              <p:nvPr/>
            </p:nvSpPr>
            <p:spPr bwMode="auto">
              <a:xfrm>
                <a:off x="3540" y="2352"/>
                <a:ext cx="19" cy="6"/>
              </a:xfrm>
              <a:custGeom>
                <a:avLst/>
                <a:gdLst>
                  <a:gd name="T0" fmla="*/ 1013 w 6"/>
                  <a:gd name="T1" fmla="*/ 486 h 2"/>
                  <a:gd name="T2" fmla="*/ 320 w 6"/>
                  <a:gd name="T3" fmla="*/ 0 h 2"/>
                  <a:gd name="T4" fmla="*/ 0 w 6"/>
                  <a:gd name="T5" fmla="*/ 243 h 2"/>
                  <a:gd name="T6" fmla="*/ 1013 w 6"/>
                  <a:gd name="T7" fmla="*/ 486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3" y="2"/>
                    </a:moveTo>
                    <a:cubicBezTo>
                      <a:pt x="6" y="1"/>
                      <a:pt x="2" y="0"/>
                      <a:pt x="1" y="0"/>
                    </a:cubicBezTo>
                    <a:cubicBezTo>
                      <a:pt x="0" y="0"/>
                      <a:pt x="0" y="1"/>
                      <a:pt x="0" y="1"/>
                    </a:cubicBezTo>
                    <a:cubicBezTo>
                      <a:pt x="1" y="1"/>
                      <a:pt x="3" y="1"/>
                      <a:pt x="3"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1" name="Freeform 1223">
                <a:extLst>
                  <a:ext uri="{FF2B5EF4-FFF2-40B4-BE49-F238E27FC236}">
                    <a16:creationId xmlns:a16="http://schemas.microsoft.com/office/drawing/2014/main" id="{63EB6BBD-4AB7-43FA-A96A-2DF86789ED6F}"/>
                  </a:ext>
                </a:extLst>
              </p:cNvPr>
              <p:cNvSpPr>
                <a:spLocks/>
              </p:cNvSpPr>
              <p:nvPr/>
            </p:nvSpPr>
            <p:spPr bwMode="auto">
              <a:xfrm>
                <a:off x="3562" y="2092"/>
                <a:ext cx="6" cy="16"/>
              </a:xfrm>
              <a:custGeom>
                <a:avLst/>
                <a:gdLst>
                  <a:gd name="T0" fmla="*/ 0 w 2"/>
                  <a:gd name="T1" fmla="*/ 326 h 5"/>
                  <a:gd name="T2" fmla="*/ 486 w 2"/>
                  <a:gd name="T3" fmla="*/ 1670 h 5"/>
                  <a:gd name="T4" fmla="*/ 0 w 2"/>
                  <a:gd name="T5" fmla="*/ 326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1"/>
                    </a:moveTo>
                    <a:cubicBezTo>
                      <a:pt x="0" y="2"/>
                      <a:pt x="1" y="4"/>
                      <a:pt x="2" y="5"/>
                    </a:cubicBezTo>
                    <a:cubicBezTo>
                      <a:pt x="2" y="3"/>
                      <a:pt x="2"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2" name="Freeform 1224">
                <a:extLst>
                  <a:ext uri="{FF2B5EF4-FFF2-40B4-BE49-F238E27FC236}">
                    <a16:creationId xmlns:a16="http://schemas.microsoft.com/office/drawing/2014/main" id="{7845802E-9FEA-4417-897C-04E79BBBDB7D}"/>
                  </a:ext>
                </a:extLst>
              </p:cNvPr>
              <p:cNvSpPr>
                <a:spLocks/>
              </p:cNvSpPr>
              <p:nvPr/>
            </p:nvSpPr>
            <p:spPr bwMode="auto">
              <a:xfrm>
                <a:off x="3562" y="2092"/>
                <a:ext cx="6" cy="16"/>
              </a:xfrm>
              <a:custGeom>
                <a:avLst/>
                <a:gdLst>
                  <a:gd name="T0" fmla="*/ 0 w 2"/>
                  <a:gd name="T1" fmla="*/ 326 h 5"/>
                  <a:gd name="T2" fmla="*/ 486 w 2"/>
                  <a:gd name="T3" fmla="*/ 1670 h 5"/>
                  <a:gd name="T4" fmla="*/ 0 w 2"/>
                  <a:gd name="T5" fmla="*/ 326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1"/>
                    </a:moveTo>
                    <a:cubicBezTo>
                      <a:pt x="0" y="2"/>
                      <a:pt x="1" y="4"/>
                      <a:pt x="2" y="5"/>
                    </a:cubicBezTo>
                    <a:cubicBezTo>
                      <a:pt x="2" y="3"/>
                      <a:pt x="2"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3" name="Freeform 1225">
                <a:extLst>
                  <a:ext uri="{FF2B5EF4-FFF2-40B4-BE49-F238E27FC236}">
                    <a16:creationId xmlns:a16="http://schemas.microsoft.com/office/drawing/2014/main" id="{AB50FA9F-8571-4472-AABC-FDE108A8F583}"/>
                  </a:ext>
                </a:extLst>
              </p:cNvPr>
              <p:cNvSpPr>
                <a:spLocks/>
              </p:cNvSpPr>
              <p:nvPr/>
            </p:nvSpPr>
            <p:spPr bwMode="auto">
              <a:xfrm>
                <a:off x="3565" y="2120"/>
                <a:ext cx="10" cy="7"/>
              </a:xfrm>
              <a:custGeom>
                <a:avLst/>
                <a:gdLst>
                  <a:gd name="T0" fmla="*/ 1223 w 3"/>
                  <a:gd name="T1" fmla="*/ 1029 h 2"/>
                  <a:gd name="T2" fmla="*/ 0 w 3"/>
                  <a:gd name="T3" fmla="*/ 0 h 2"/>
                  <a:gd name="T4" fmla="*/ 1223 w 3"/>
                  <a:gd name="T5" fmla="*/ 1029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2"/>
                    </a:moveTo>
                    <a:cubicBezTo>
                      <a:pt x="2" y="1"/>
                      <a:pt x="1" y="0"/>
                      <a:pt x="0" y="0"/>
                    </a:cubicBezTo>
                    <a:cubicBezTo>
                      <a:pt x="1" y="1"/>
                      <a:pt x="2" y="1"/>
                      <a:pt x="3"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4" name="Freeform 1226">
                <a:extLst>
                  <a:ext uri="{FF2B5EF4-FFF2-40B4-BE49-F238E27FC236}">
                    <a16:creationId xmlns:a16="http://schemas.microsoft.com/office/drawing/2014/main" id="{A9774591-9BC9-4C70-B20F-2B4661F912BB}"/>
                  </a:ext>
                </a:extLst>
              </p:cNvPr>
              <p:cNvSpPr>
                <a:spLocks/>
              </p:cNvSpPr>
              <p:nvPr/>
            </p:nvSpPr>
            <p:spPr bwMode="auto">
              <a:xfrm>
                <a:off x="3565" y="2120"/>
                <a:ext cx="10" cy="7"/>
              </a:xfrm>
              <a:custGeom>
                <a:avLst/>
                <a:gdLst>
                  <a:gd name="T0" fmla="*/ 1223 w 3"/>
                  <a:gd name="T1" fmla="*/ 1029 h 2"/>
                  <a:gd name="T2" fmla="*/ 0 w 3"/>
                  <a:gd name="T3" fmla="*/ 0 h 2"/>
                  <a:gd name="T4" fmla="*/ 1223 w 3"/>
                  <a:gd name="T5" fmla="*/ 1029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2"/>
                    </a:moveTo>
                    <a:cubicBezTo>
                      <a:pt x="2" y="1"/>
                      <a:pt x="1" y="0"/>
                      <a:pt x="0" y="0"/>
                    </a:cubicBezTo>
                    <a:cubicBezTo>
                      <a:pt x="1" y="1"/>
                      <a:pt x="2" y="1"/>
                      <a:pt x="3"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5" name="Freeform 1227">
                <a:extLst>
                  <a:ext uri="{FF2B5EF4-FFF2-40B4-BE49-F238E27FC236}">
                    <a16:creationId xmlns:a16="http://schemas.microsoft.com/office/drawing/2014/main" id="{5CE234DE-09CE-4588-962C-E1C9B3EC27CD}"/>
                  </a:ext>
                </a:extLst>
              </p:cNvPr>
              <p:cNvSpPr>
                <a:spLocks/>
              </p:cNvSpPr>
              <p:nvPr/>
            </p:nvSpPr>
            <p:spPr bwMode="auto">
              <a:xfrm>
                <a:off x="3562" y="2136"/>
                <a:ext cx="13" cy="16"/>
              </a:xfrm>
              <a:custGeom>
                <a:avLst/>
                <a:gdLst>
                  <a:gd name="T0" fmla="*/ 348 w 4"/>
                  <a:gd name="T1" fmla="*/ 326 h 5"/>
                  <a:gd name="T2" fmla="*/ 1446 w 4"/>
                  <a:gd name="T3" fmla="*/ 624 h 5"/>
                  <a:gd name="T4" fmla="*/ 348 w 4"/>
                  <a:gd name="T5" fmla="*/ 326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1" y="1"/>
                    </a:moveTo>
                    <a:cubicBezTo>
                      <a:pt x="0" y="3"/>
                      <a:pt x="3" y="5"/>
                      <a:pt x="4" y="2"/>
                    </a:cubicBezTo>
                    <a:cubicBezTo>
                      <a:pt x="4" y="1"/>
                      <a:pt x="1"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6" name="Freeform 1228">
                <a:extLst>
                  <a:ext uri="{FF2B5EF4-FFF2-40B4-BE49-F238E27FC236}">
                    <a16:creationId xmlns:a16="http://schemas.microsoft.com/office/drawing/2014/main" id="{7E9E5067-12BB-4EBF-B1B6-2D402E9C5843}"/>
                  </a:ext>
                </a:extLst>
              </p:cNvPr>
              <p:cNvSpPr>
                <a:spLocks/>
              </p:cNvSpPr>
              <p:nvPr/>
            </p:nvSpPr>
            <p:spPr bwMode="auto">
              <a:xfrm>
                <a:off x="3562" y="2136"/>
                <a:ext cx="13" cy="16"/>
              </a:xfrm>
              <a:custGeom>
                <a:avLst/>
                <a:gdLst>
                  <a:gd name="T0" fmla="*/ 348 w 4"/>
                  <a:gd name="T1" fmla="*/ 326 h 5"/>
                  <a:gd name="T2" fmla="*/ 1446 w 4"/>
                  <a:gd name="T3" fmla="*/ 624 h 5"/>
                  <a:gd name="T4" fmla="*/ 348 w 4"/>
                  <a:gd name="T5" fmla="*/ 326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1" y="1"/>
                    </a:moveTo>
                    <a:cubicBezTo>
                      <a:pt x="0" y="3"/>
                      <a:pt x="3" y="5"/>
                      <a:pt x="4" y="2"/>
                    </a:cubicBezTo>
                    <a:cubicBezTo>
                      <a:pt x="4" y="1"/>
                      <a:pt x="1" y="0"/>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7" name="Freeform 1229">
                <a:extLst>
                  <a:ext uri="{FF2B5EF4-FFF2-40B4-BE49-F238E27FC236}">
                    <a16:creationId xmlns:a16="http://schemas.microsoft.com/office/drawing/2014/main" id="{76DDB35C-BD60-45CE-9AA8-A97487A50487}"/>
                  </a:ext>
                </a:extLst>
              </p:cNvPr>
              <p:cNvSpPr>
                <a:spLocks/>
              </p:cNvSpPr>
              <p:nvPr/>
            </p:nvSpPr>
            <p:spPr bwMode="auto">
              <a:xfrm>
                <a:off x="3571" y="2102"/>
                <a:ext cx="4" cy="3"/>
              </a:xfrm>
              <a:custGeom>
                <a:avLst/>
                <a:gdLst>
                  <a:gd name="T0" fmla="*/ 1024 w 1"/>
                  <a:gd name="T1" fmla="*/ 243 h 1"/>
                  <a:gd name="T2" fmla="*/ 0 w 1"/>
                  <a:gd name="T3" fmla="*/ 243 h 1"/>
                  <a:gd name="T4" fmla="*/ 1024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1"/>
                    </a:cubicBezTo>
                    <a:cubicBezTo>
                      <a:pt x="0"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8" name="Freeform 1230">
                <a:extLst>
                  <a:ext uri="{FF2B5EF4-FFF2-40B4-BE49-F238E27FC236}">
                    <a16:creationId xmlns:a16="http://schemas.microsoft.com/office/drawing/2014/main" id="{34C67F63-AB73-442C-9E97-1F6CB5B58A34}"/>
                  </a:ext>
                </a:extLst>
              </p:cNvPr>
              <p:cNvSpPr>
                <a:spLocks/>
              </p:cNvSpPr>
              <p:nvPr/>
            </p:nvSpPr>
            <p:spPr bwMode="auto">
              <a:xfrm>
                <a:off x="3571" y="2102"/>
                <a:ext cx="4" cy="3"/>
              </a:xfrm>
              <a:custGeom>
                <a:avLst/>
                <a:gdLst>
                  <a:gd name="T0" fmla="*/ 1024 w 1"/>
                  <a:gd name="T1" fmla="*/ 243 h 1"/>
                  <a:gd name="T2" fmla="*/ 0 w 1"/>
                  <a:gd name="T3" fmla="*/ 243 h 1"/>
                  <a:gd name="T4" fmla="*/ 1024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0" y="1"/>
                    </a:cubicBezTo>
                    <a:cubicBezTo>
                      <a:pt x="0"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59" name="Freeform 1231">
                <a:extLst>
                  <a:ext uri="{FF2B5EF4-FFF2-40B4-BE49-F238E27FC236}">
                    <a16:creationId xmlns:a16="http://schemas.microsoft.com/office/drawing/2014/main" id="{05C89BBC-079C-4CBE-A858-E73FC0B18BA6}"/>
                  </a:ext>
                </a:extLst>
              </p:cNvPr>
              <p:cNvSpPr>
                <a:spLocks/>
              </p:cNvSpPr>
              <p:nvPr/>
            </p:nvSpPr>
            <p:spPr bwMode="auto">
              <a:xfrm>
                <a:off x="3565" y="2183"/>
                <a:ext cx="41" cy="44"/>
              </a:xfrm>
              <a:custGeom>
                <a:avLst/>
                <a:gdLst>
                  <a:gd name="T0" fmla="*/ 0 w 13"/>
                  <a:gd name="T1" fmla="*/ 594 h 14"/>
                  <a:gd name="T2" fmla="*/ 596 w 13"/>
                  <a:gd name="T3" fmla="*/ 1867 h 14"/>
                  <a:gd name="T4" fmla="*/ 278 w 13"/>
                  <a:gd name="T5" fmla="*/ 3014 h 14"/>
                  <a:gd name="T6" fmla="*/ 278 w 13"/>
                  <a:gd name="T7" fmla="*/ 4287 h 14"/>
                  <a:gd name="T8" fmla="*/ 1571 w 13"/>
                  <a:gd name="T9" fmla="*/ 3693 h 14"/>
                  <a:gd name="T10" fmla="*/ 2766 w 13"/>
                  <a:gd name="T11" fmla="*/ 3014 h 14"/>
                  <a:gd name="T12" fmla="*/ 3759 w 13"/>
                  <a:gd name="T13" fmla="*/ 2448 h 14"/>
                  <a:gd name="T14" fmla="*/ 3173 w 13"/>
                  <a:gd name="T15" fmla="*/ 1867 h 14"/>
                  <a:gd name="T16" fmla="*/ 2476 w 13"/>
                  <a:gd name="T17" fmla="*/ 1273 h 14"/>
                  <a:gd name="T18" fmla="*/ 1880 w 13"/>
                  <a:gd name="T19" fmla="*/ 1273 h 14"/>
                  <a:gd name="T20" fmla="*/ 1284 w 13"/>
                  <a:gd name="T21" fmla="*/ 594 h 14"/>
                  <a:gd name="T22" fmla="*/ 278 w 13"/>
                  <a:gd name="T23" fmla="*/ 0 h 14"/>
                  <a:gd name="T24" fmla="*/ 0 w 13"/>
                  <a:gd name="T25" fmla="*/ 59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4"/>
                  <a:gd name="T41" fmla="*/ 13 w 13"/>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4">
                    <a:moveTo>
                      <a:pt x="0" y="2"/>
                    </a:moveTo>
                    <a:cubicBezTo>
                      <a:pt x="3" y="2"/>
                      <a:pt x="2" y="4"/>
                      <a:pt x="2" y="6"/>
                    </a:cubicBezTo>
                    <a:cubicBezTo>
                      <a:pt x="2" y="7"/>
                      <a:pt x="2" y="8"/>
                      <a:pt x="1" y="10"/>
                    </a:cubicBezTo>
                    <a:cubicBezTo>
                      <a:pt x="1" y="11"/>
                      <a:pt x="2" y="12"/>
                      <a:pt x="1" y="14"/>
                    </a:cubicBezTo>
                    <a:cubicBezTo>
                      <a:pt x="3" y="14"/>
                      <a:pt x="4" y="12"/>
                      <a:pt x="5" y="12"/>
                    </a:cubicBezTo>
                    <a:cubicBezTo>
                      <a:pt x="7" y="12"/>
                      <a:pt x="9" y="11"/>
                      <a:pt x="9" y="10"/>
                    </a:cubicBezTo>
                    <a:cubicBezTo>
                      <a:pt x="8" y="9"/>
                      <a:pt x="12" y="9"/>
                      <a:pt x="12" y="8"/>
                    </a:cubicBezTo>
                    <a:cubicBezTo>
                      <a:pt x="11" y="6"/>
                      <a:pt x="13" y="4"/>
                      <a:pt x="10" y="6"/>
                    </a:cubicBezTo>
                    <a:cubicBezTo>
                      <a:pt x="10" y="5"/>
                      <a:pt x="9" y="4"/>
                      <a:pt x="8" y="4"/>
                    </a:cubicBezTo>
                    <a:cubicBezTo>
                      <a:pt x="8" y="4"/>
                      <a:pt x="7" y="5"/>
                      <a:pt x="6" y="4"/>
                    </a:cubicBezTo>
                    <a:cubicBezTo>
                      <a:pt x="6" y="3"/>
                      <a:pt x="5" y="2"/>
                      <a:pt x="4" y="2"/>
                    </a:cubicBezTo>
                    <a:cubicBezTo>
                      <a:pt x="3" y="1"/>
                      <a:pt x="2" y="1"/>
                      <a:pt x="1" y="0"/>
                    </a:cubicBezTo>
                    <a:cubicBezTo>
                      <a:pt x="1" y="1"/>
                      <a:pt x="1" y="1"/>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0" name="Freeform 1232">
                <a:extLst>
                  <a:ext uri="{FF2B5EF4-FFF2-40B4-BE49-F238E27FC236}">
                    <a16:creationId xmlns:a16="http://schemas.microsoft.com/office/drawing/2014/main" id="{6A5E5FC0-2602-4D0A-9988-56E13DD3D923}"/>
                  </a:ext>
                </a:extLst>
              </p:cNvPr>
              <p:cNvSpPr>
                <a:spLocks/>
              </p:cNvSpPr>
              <p:nvPr/>
            </p:nvSpPr>
            <p:spPr bwMode="auto">
              <a:xfrm>
                <a:off x="3565" y="2183"/>
                <a:ext cx="41" cy="44"/>
              </a:xfrm>
              <a:custGeom>
                <a:avLst/>
                <a:gdLst>
                  <a:gd name="T0" fmla="*/ 0 w 13"/>
                  <a:gd name="T1" fmla="*/ 594 h 14"/>
                  <a:gd name="T2" fmla="*/ 596 w 13"/>
                  <a:gd name="T3" fmla="*/ 1867 h 14"/>
                  <a:gd name="T4" fmla="*/ 278 w 13"/>
                  <a:gd name="T5" fmla="*/ 3014 h 14"/>
                  <a:gd name="T6" fmla="*/ 278 w 13"/>
                  <a:gd name="T7" fmla="*/ 4287 h 14"/>
                  <a:gd name="T8" fmla="*/ 1571 w 13"/>
                  <a:gd name="T9" fmla="*/ 3693 h 14"/>
                  <a:gd name="T10" fmla="*/ 2766 w 13"/>
                  <a:gd name="T11" fmla="*/ 3014 h 14"/>
                  <a:gd name="T12" fmla="*/ 3759 w 13"/>
                  <a:gd name="T13" fmla="*/ 2448 h 14"/>
                  <a:gd name="T14" fmla="*/ 3173 w 13"/>
                  <a:gd name="T15" fmla="*/ 1867 h 14"/>
                  <a:gd name="T16" fmla="*/ 2476 w 13"/>
                  <a:gd name="T17" fmla="*/ 1273 h 14"/>
                  <a:gd name="T18" fmla="*/ 1880 w 13"/>
                  <a:gd name="T19" fmla="*/ 1273 h 14"/>
                  <a:gd name="T20" fmla="*/ 1284 w 13"/>
                  <a:gd name="T21" fmla="*/ 594 h 14"/>
                  <a:gd name="T22" fmla="*/ 278 w 13"/>
                  <a:gd name="T23" fmla="*/ 0 h 14"/>
                  <a:gd name="T24" fmla="*/ 0 w 13"/>
                  <a:gd name="T25" fmla="*/ 59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4"/>
                  <a:gd name="T41" fmla="*/ 13 w 13"/>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4">
                    <a:moveTo>
                      <a:pt x="0" y="2"/>
                    </a:moveTo>
                    <a:cubicBezTo>
                      <a:pt x="3" y="2"/>
                      <a:pt x="2" y="4"/>
                      <a:pt x="2" y="6"/>
                    </a:cubicBezTo>
                    <a:cubicBezTo>
                      <a:pt x="2" y="7"/>
                      <a:pt x="2" y="8"/>
                      <a:pt x="1" y="10"/>
                    </a:cubicBezTo>
                    <a:cubicBezTo>
                      <a:pt x="1" y="11"/>
                      <a:pt x="2" y="12"/>
                      <a:pt x="1" y="14"/>
                    </a:cubicBezTo>
                    <a:cubicBezTo>
                      <a:pt x="3" y="14"/>
                      <a:pt x="4" y="12"/>
                      <a:pt x="5" y="12"/>
                    </a:cubicBezTo>
                    <a:cubicBezTo>
                      <a:pt x="7" y="12"/>
                      <a:pt x="9" y="11"/>
                      <a:pt x="9" y="10"/>
                    </a:cubicBezTo>
                    <a:cubicBezTo>
                      <a:pt x="8" y="9"/>
                      <a:pt x="12" y="9"/>
                      <a:pt x="12" y="8"/>
                    </a:cubicBezTo>
                    <a:cubicBezTo>
                      <a:pt x="11" y="6"/>
                      <a:pt x="13" y="4"/>
                      <a:pt x="10" y="6"/>
                    </a:cubicBezTo>
                    <a:cubicBezTo>
                      <a:pt x="10" y="5"/>
                      <a:pt x="9" y="4"/>
                      <a:pt x="8" y="4"/>
                    </a:cubicBezTo>
                    <a:cubicBezTo>
                      <a:pt x="8" y="4"/>
                      <a:pt x="7" y="5"/>
                      <a:pt x="6" y="4"/>
                    </a:cubicBezTo>
                    <a:cubicBezTo>
                      <a:pt x="6" y="3"/>
                      <a:pt x="5" y="2"/>
                      <a:pt x="4" y="2"/>
                    </a:cubicBezTo>
                    <a:cubicBezTo>
                      <a:pt x="3" y="1"/>
                      <a:pt x="2" y="1"/>
                      <a:pt x="1" y="0"/>
                    </a:cubicBezTo>
                    <a:cubicBezTo>
                      <a:pt x="1" y="1"/>
                      <a:pt x="1" y="1"/>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1" name="Freeform 1233">
                <a:extLst>
                  <a:ext uri="{FF2B5EF4-FFF2-40B4-BE49-F238E27FC236}">
                    <a16:creationId xmlns:a16="http://schemas.microsoft.com/office/drawing/2014/main" id="{18752A99-E6D9-4616-A761-B23CE17DC275}"/>
                  </a:ext>
                </a:extLst>
              </p:cNvPr>
              <p:cNvSpPr>
                <a:spLocks/>
              </p:cNvSpPr>
              <p:nvPr/>
            </p:nvSpPr>
            <p:spPr bwMode="auto">
              <a:xfrm>
                <a:off x="3568" y="2161"/>
                <a:ext cx="7" cy="19"/>
              </a:xfrm>
              <a:custGeom>
                <a:avLst/>
                <a:gdLst>
                  <a:gd name="T0" fmla="*/ 602 w 2"/>
                  <a:gd name="T1" fmla="*/ 602 h 6"/>
                  <a:gd name="T2" fmla="*/ 602 w 2"/>
                  <a:gd name="T3" fmla="*/ 1906 h 6"/>
                  <a:gd name="T4" fmla="*/ 1029 w 2"/>
                  <a:gd name="T5" fmla="*/ 320 h 6"/>
                  <a:gd name="T6" fmla="*/ 602 w 2"/>
                  <a:gd name="T7" fmla="*/ 602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1" y="2"/>
                    </a:moveTo>
                    <a:cubicBezTo>
                      <a:pt x="0" y="3"/>
                      <a:pt x="0" y="5"/>
                      <a:pt x="1" y="6"/>
                    </a:cubicBezTo>
                    <a:cubicBezTo>
                      <a:pt x="1" y="4"/>
                      <a:pt x="1" y="3"/>
                      <a:pt x="2" y="1"/>
                    </a:cubicBezTo>
                    <a:cubicBezTo>
                      <a:pt x="2" y="0"/>
                      <a:pt x="0" y="1"/>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2" name="Freeform 1234">
                <a:extLst>
                  <a:ext uri="{FF2B5EF4-FFF2-40B4-BE49-F238E27FC236}">
                    <a16:creationId xmlns:a16="http://schemas.microsoft.com/office/drawing/2014/main" id="{753A2FD3-204C-41B5-9B23-D41558569395}"/>
                  </a:ext>
                </a:extLst>
              </p:cNvPr>
              <p:cNvSpPr>
                <a:spLocks/>
              </p:cNvSpPr>
              <p:nvPr/>
            </p:nvSpPr>
            <p:spPr bwMode="auto">
              <a:xfrm>
                <a:off x="3568" y="2161"/>
                <a:ext cx="7" cy="19"/>
              </a:xfrm>
              <a:custGeom>
                <a:avLst/>
                <a:gdLst>
                  <a:gd name="T0" fmla="*/ 602 w 2"/>
                  <a:gd name="T1" fmla="*/ 602 h 6"/>
                  <a:gd name="T2" fmla="*/ 602 w 2"/>
                  <a:gd name="T3" fmla="*/ 1906 h 6"/>
                  <a:gd name="T4" fmla="*/ 1029 w 2"/>
                  <a:gd name="T5" fmla="*/ 320 h 6"/>
                  <a:gd name="T6" fmla="*/ 602 w 2"/>
                  <a:gd name="T7" fmla="*/ 602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1" y="2"/>
                    </a:moveTo>
                    <a:cubicBezTo>
                      <a:pt x="0" y="3"/>
                      <a:pt x="0" y="5"/>
                      <a:pt x="1" y="6"/>
                    </a:cubicBezTo>
                    <a:cubicBezTo>
                      <a:pt x="1" y="4"/>
                      <a:pt x="1" y="3"/>
                      <a:pt x="2" y="1"/>
                    </a:cubicBezTo>
                    <a:cubicBezTo>
                      <a:pt x="2" y="0"/>
                      <a:pt x="0" y="1"/>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3" name="Freeform 1235">
                <a:extLst>
                  <a:ext uri="{FF2B5EF4-FFF2-40B4-BE49-F238E27FC236}">
                    <a16:creationId xmlns:a16="http://schemas.microsoft.com/office/drawing/2014/main" id="{492313D4-1B7D-424D-A260-A76028ACAFBD}"/>
                  </a:ext>
                </a:extLst>
              </p:cNvPr>
              <p:cNvSpPr>
                <a:spLocks/>
              </p:cNvSpPr>
              <p:nvPr/>
            </p:nvSpPr>
            <p:spPr bwMode="auto">
              <a:xfrm>
                <a:off x="3578" y="210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4" name="Freeform 1236">
                <a:extLst>
                  <a:ext uri="{FF2B5EF4-FFF2-40B4-BE49-F238E27FC236}">
                    <a16:creationId xmlns:a16="http://schemas.microsoft.com/office/drawing/2014/main" id="{5FADC850-B922-4613-9CFF-A0BF3CDE729B}"/>
                  </a:ext>
                </a:extLst>
              </p:cNvPr>
              <p:cNvSpPr>
                <a:spLocks/>
              </p:cNvSpPr>
              <p:nvPr/>
            </p:nvSpPr>
            <p:spPr bwMode="auto">
              <a:xfrm>
                <a:off x="3578" y="210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5" name="Freeform 1237">
                <a:extLst>
                  <a:ext uri="{FF2B5EF4-FFF2-40B4-BE49-F238E27FC236}">
                    <a16:creationId xmlns:a16="http://schemas.microsoft.com/office/drawing/2014/main" id="{9F3F3530-21DD-4767-94C8-8B95B0B44227}"/>
                  </a:ext>
                </a:extLst>
              </p:cNvPr>
              <p:cNvSpPr>
                <a:spLocks/>
              </p:cNvSpPr>
              <p:nvPr/>
            </p:nvSpPr>
            <p:spPr bwMode="auto">
              <a:xfrm>
                <a:off x="3578" y="2167"/>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6" name="Freeform 1238">
                <a:extLst>
                  <a:ext uri="{FF2B5EF4-FFF2-40B4-BE49-F238E27FC236}">
                    <a16:creationId xmlns:a16="http://schemas.microsoft.com/office/drawing/2014/main" id="{D870A5B0-865A-4A69-825C-FEAF7A02F278}"/>
                  </a:ext>
                </a:extLst>
              </p:cNvPr>
              <p:cNvSpPr>
                <a:spLocks/>
              </p:cNvSpPr>
              <p:nvPr/>
            </p:nvSpPr>
            <p:spPr bwMode="auto">
              <a:xfrm>
                <a:off x="3578" y="2167"/>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7" name="Freeform 1239">
                <a:extLst>
                  <a:ext uri="{FF2B5EF4-FFF2-40B4-BE49-F238E27FC236}">
                    <a16:creationId xmlns:a16="http://schemas.microsoft.com/office/drawing/2014/main" id="{B82F042A-F62C-4CB1-ACA5-793F84901438}"/>
                  </a:ext>
                </a:extLst>
              </p:cNvPr>
              <p:cNvSpPr>
                <a:spLocks/>
              </p:cNvSpPr>
              <p:nvPr/>
            </p:nvSpPr>
            <p:spPr bwMode="auto">
              <a:xfrm>
                <a:off x="3562" y="2333"/>
                <a:ext cx="16" cy="9"/>
              </a:xfrm>
              <a:custGeom>
                <a:avLst/>
                <a:gdLst>
                  <a:gd name="T0" fmla="*/ 326 w 5"/>
                  <a:gd name="T1" fmla="*/ 243 h 3"/>
                  <a:gd name="T2" fmla="*/ 1043 w 5"/>
                  <a:gd name="T3" fmla="*/ 486 h 3"/>
                  <a:gd name="T4" fmla="*/ 1670 w 5"/>
                  <a:gd name="T5" fmla="*/ 0 h 3"/>
                  <a:gd name="T6" fmla="*/ 1043 w 5"/>
                  <a:gd name="T7" fmla="*/ 0 h 3"/>
                  <a:gd name="T8" fmla="*/ 0 w 5"/>
                  <a:gd name="T9" fmla="*/ 243 h 3"/>
                  <a:gd name="T10" fmla="*/ 326 w 5"/>
                  <a:gd name="T11" fmla="*/ 243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1" y="1"/>
                    </a:moveTo>
                    <a:cubicBezTo>
                      <a:pt x="1" y="2"/>
                      <a:pt x="2" y="3"/>
                      <a:pt x="3" y="2"/>
                    </a:cubicBezTo>
                    <a:cubicBezTo>
                      <a:pt x="4" y="2"/>
                      <a:pt x="4" y="1"/>
                      <a:pt x="5" y="0"/>
                    </a:cubicBezTo>
                    <a:cubicBezTo>
                      <a:pt x="4" y="0"/>
                      <a:pt x="3" y="0"/>
                      <a:pt x="3" y="0"/>
                    </a:cubicBezTo>
                    <a:cubicBezTo>
                      <a:pt x="2" y="0"/>
                      <a:pt x="1" y="0"/>
                      <a:pt x="0" y="1"/>
                    </a:cubicBezTo>
                    <a:cubicBezTo>
                      <a:pt x="1"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8" name="Freeform 1240">
                <a:extLst>
                  <a:ext uri="{FF2B5EF4-FFF2-40B4-BE49-F238E27FC236}">
                    <a16:creationId xmlns:a16="http://schemas.microsoft.com/office/drawing/2014/main" id="{A3BB40FF-FB8D-409E-8742-9D5F2F5F8275}"/>
                  </a:ext>
                </a:extLst>
              </p:cNvPr>
              <p:cNvSpPr>
                <a:spLocks/>
              </p:cNvSpPr>
              <p:nvPr/>
            </p:nvSpPr>
            <p:spPr bwMode="auto">
              <a:xfrm>
                <a:off x="3562" y="2333"/>
                <a:ext cx="16" cy="9"/>
              </a:xfrm>
              <a:custGeom>
                <a:avLst/>
                <a:gdLst>
                  <a:gd name="T0" fmla="*/ 326 w 5"/>
                  <a:gd name="T1" fmla="*/ 243 h 3"/>
                  <a:gd name="T2" fmla="*/ 1043 w 5"/>
                  <a:gd name="T3" fmla="*/ 486 h 3"/>
                  <a:gd name="T4" fmla="*/ 1670 w 5"/>
                  <a:gd name="T5" fmla="*/ 0 h 3"/>
                  <a:gd name="T6" fmla="*/ 1043 w 5"/>
                  <a:gd name="T7" fmla="*/ 0 h 3"/>
                  <a:gd name="T8" fmla="*/ 0 w 5"/>
                  <a:gd name="T9" fmla="*/ 243 h 3"/>
                  <a:gd name="T10" fmla="*/ 326 w 5"/>
                  <a:gd name="T11" fmla="*/ 243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1" y="1"/>
                    </a:moveTo>
                    <a:cubicBezTo>
                      <a:pt x="1" y="2"/>
                      <a:pt x="2" y="3"/>
                      <a:pt x="3" y="2"/>
                    </a:cubicBezTo>
                    <a:cubicBezTo>
                      <a:pt x="4" y="2"/>
                      <a:pt x="4" y="1"/>
                      <a:pt x="5" y="0"/>
                    </a:cubicBezTo>
                    <a:cubicBezTo>
                      <a:pt x="4" y="0"/>
                      <a:pt x="3" y="0"/>
                      <a:pt x="3" y="0"/>
                    </a:cubicBezTo>
                    <a:cubicBezTo>
                      <a:pt x="2" y="0"/>
                      <a:pt x="1" y="0"/>
                      <a:pt x="0" y="1"/>
                    </a:cubicBezTo>
                    <a:cubicBezTo>
                      <a:pt x="1" y="1"/>
                      <a:pt x="1" y="1"/>
                      <a:pt x="1"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69" name="Freeform 1241">
                <a:extLst>
                  <a:ext uri="{FF2B5EF4-FFF2-40B4-BE49-F238E27FC236}">
                    <a16:creationId xmlns:a16="http://schemas.microsoft.com/office/drawing/2014/main" id="{260F1C85-43BB-4C59-ABCC-2B50FC90A596}"/>
                  </a:ext>
                </a:extLst>
              </p:cNvPr>
              <p:cNvSpPr>
                <a:spLocks/>
              </p:cNvSpPr>
              <p:nvPr/>
            </p:nvSpPr>
            <p:spPr bwMode="auto">
              <a:xfrm>
                <a:off x="3565" y="2252"/>
                <a:ext cx="135" cy="125"/>
              </a:xfrm>
              <a:custGeom>
                <a:avLst/>
                <a:gdLst>
                  <a:gd name="T0" fmla="*/ 276 w 43"/>
                  <a:gd name="T1" fmla="*/ 6291 h 40"/>
                  <a:gd name="T2" fmla="*/ 1272 w 43"/>
                  <a:gd name="T3" fmla="*/ 6591 h 40"/>
                  <a:gd name="T4" fmla="*/ 1548 w 43"/>
                  <a:gd name="T5" fmla="*/ 5616 h 40"/>
                  <a:gd name="T6" fmla="*/ 2414 w 43"/>
                  <a:gd name="T7" fmla="*/ 4766 h 40"/>
                  <a:gd name="T8" fmla="*/ 2722 w 43"/>
                  <a:gd name="T9" fmla="*/ 5616 h 40"/>
                  <a:gd name="T10" fmla="*/ 3008 w 43"/>
                  <a:gd name="T11" fmla="*/ 6016 h 40"/>
                  <a:gd name="T12" fmla="*/ 3686 w 43"/>
                  <a:gd name="T13" fmla="*/ 5069 h 40"/>
                  <a:gd name="T14" fmla="*/ 3686 w 43"/>
                  <a:gd name="T15" fmla="*/ 5616 h 40"/>
                  <a:gd name="T16" fmla="*/ 4267 w 43"/>
                  <a:gd name="T17" fmla="*/ 6016 h 40"/>
                  <a:gd name="T18" fmla="*/ 4267 w 43"/>
                  <a:gd name="T19" fmla="*/ 5616 h 40"/>
                  <a:gd name="T20" fmla="*/ 4584 w 43"/>
                  <a:gd name="T21" fmla="*/ 5341 h 40"/>
                  <a:gd name="T22" fmla="*/ 4584 w 43"/>
                  <a:gd name="T23" fmla="*/ 5069 h 40"/>
                  <a:gd name="T24" fmla="*/ 5136 w 43"/>
                  <a:gd name="T25" fmla="*/ 5341 h 40"/>
                  <a:gd name="T26" fmla="*/ 6408 w 43"/>
                  <a:gd name="T27" fmla="*/ 6591 h 40"/>
                  <a:gd name="T28" fmla="*/ 5814 w 43"/>
                  <a:gd name="T29" fmla="*/ 7450 h 40"/>
                  <a:gd name="T30" fmla="*/ 6132 w 43"/>
                  <a:gd name="T31" fmla="*/ 8672 h 40"/>
                  <a:gd name="T32" fmla="*/ 7274 w 43"/>
                  <a:gd name="T33" fmla="*/ 10097 h 40"/>
                  <a:gd name="T34" fmla="*/ 8546 w 43"/>
                  <a:gd name="T35" fmla="*/ 10772 h 40"/>
                  <a:gd name="T36" fmla="*/ 9127 w 43"/>
                  <a:gd name="T37" fmla="*/ 10097 h 40"/>
                  <a:gd name="T38" fmla="*/ 9720 w 43"/>
                  <a:gd name="T39" fmla="*/ 11631 h 40"/>
                  <a:gd name="T40" fmla="*/ 10398 w 43"/>
                  <a:gd name="T41" fmla="*/ 10097 h 40"/>
                  <a:gd name="T42" fmla="*/ 9720 w 43"/>
                  <a:gd name="T43" fmla="*/ 8672 h 40"/>
                  <a:gd name="T44" fmla="*/ 10992 w 43"/>
                  <a:gd name="T45" fmla="*/ 6866 h 40"/>
                  <a:gd name="T46" fmla="*/ 11572 w 43"/>
                  <a:gd name="T47" fmla="*/ 8300 h 40"/>
                  <a:gd name="T48" fmla="*/ 11572 w 43"/>
                  <a:gd name="T49" fmla="*/ 8975 h 40"/>
                  <a:gd name="T50" fmla="*/ 11849 w 43"/>
                  <a:gd name="T51" fmla="*/ 9825 h 40"/>
                  <a:gd name="T52" fmla="*/ 11849 w 43"/>
                  <a:gd name="T53" fmla="*/ 7997 h 40"/>
                  <a:gd name="T54" fmla="*/ 12250 w 43"/>
                  <a:gd name="T55" fmla="*/ 8300 h 40"/>
                  <a:gd name="T56" fmla="*/ 12812 w 43"/>
                  <a:gd name="T57" fmla="*/ 7725 h 40"/>
                  <a:gd name="T58" fmla="*/ 12812 w 43"/>
                  <a:gd name="T59" fmla="*/ 6291 h 40"/>
                  <a:gd name="T60" fmla="*/ 12536 w 43"/>
                  <a:gd name="T61" fmla="*/ 5341 h 40"/>
                  <a:gd name="T62" fmla="*/ 12250 w 43"/>
                  <a:gd name="T63" fmla="*/ 4766 h 40"/>
                  <a:gd name="T64" fmla="*/ 11572 w 43"/>
                  <a:gd name="T65" fmla="*/ 3544 h 40"/>
                  <a:gd name="T66" fmla="*/ 12250 w 43"/>
                  <a:gd name="T67" fmla="*/ 2959 h 40"/>
                  <a:gd name="T68" fmla="*/ 11849 w 43"/>
                  <a:gd name="T69" fmla="*/ 2384 h 40"/>
                  <a:gd name="T70" fmla="*/ 11849 w 43"/>
                  <a:gd name="T71" fmla="*/ 1797 h 40"/>
                  <a:gd name="T72" fmla="*/ 11265 w 43"/>
                  <a:gd name="T73" fmla="*/ 1525 h 40"/>
                  <a:gd name="T74" fmla="*/ 10992 w 43"/>
                  <a:gd name="T75" fmla="*/ 859 h 40"/>
                  <a:gd name="T76" fmla="*/ 10122 w 43"/>
                  <a:gd name="T77" fmla="*/ 0 h 40"/>
                  <a:gd name="T78" fmla="*/ 10122 w 43"/>
                  <a:gd name="T79" fmla="*/ 1797 h 40"/>
                  <a:gd name="T80" fmla="*/ 10122 w 43"/>
                  <a:gd name="T81" fmla="*/ 2384 h 40"/>
                  <a:gd name="T82" fmla="*/ 9127 w 43"/>
                  <a:gd name="T83" fmla="*/ 2109 h 40"/>
                  <a:gd name="T84" fmla="*/ 8546 w 43"/>
                  <a:gd name="T85" fmla="*/ 2109 h 40"/>
                  <a:gd name="T86" fmla="*/ 7956 w 43"/>
                  <a:gd name="T87" fmla="*/ 3231 h 40"/>
                  <a:gd name="T88" fmla="*/ 6998 w 43"/>
                  <a:gd name="T89" fmla="*/ 2959 h 40"/>
                  <a:gd name="T90" fmla="*/ 6712 w 43"/>
                  <a:gd name="T91" fmla="*/ 3906 h 40"/>
                  <a:gd name="T92" fmla="*/ 5814 w 43"/>
                  <a:gd name="T93" fmla="*/ 4181 h 40"/>
                  <a:gd name="T94" fmla="*/ 5136 w 43"/>
                  <a:gd name="T95" fmla="*/ 4481 h 40"/>
                  <a:gd name="T96" fmla="*/ 5136 w 43"/>
                  <a:gd name="T97" fmla="*/ 4481 h 40"/>
                  <a:gd name="T98" fmla="*/ 5538 w 43"/>
                  <a:gd name="T99" fmla="*/ 3906 h 40"/>
                  <a:gd name="T100" fmla="*/ 4860 w 43"/>
                  <a:gd name="T101" fmla="*/ 2959 h 40"/>
                  <a:gd name="T102" fmla="*/ 4267 w 43"/>
                  <a:gd name="T103" fmla="*/ 2384 h 40"/>
                  <a:gd name="T104" fmla="*/ 3400 w 43"/>
                  <a:gd name="T105" fmla="*/ 3231 h 40"/>
                  <a:gd name="T106" fmla="*/ 2722 w 43"/>
                  <a:gd name="T107" fmla="*/ 3906 h 40"/>
                  <a:gd name="T108" fmla="*/ 867 w 43"/>
                  <a:gd name="T109" fmla="*/ 4481 h 40"/>
                  <a:gd name="T110" fmla="*/ 590 w 43"/>
                  <a:gd name="T111" fmla="*/ 5341 h 40"/>
                  <a:gd name="T112" fmla="*/ 276 w 43"/>
                  <a:gd name="T113" fmla="*/ 6291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
                  <a:gd name="T172" fmla="*/ 0 h 40"/>
                  <a:gd name="T173" fmla="*/ 43 w 43"/>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 h="40">
                    <a:moveTo>
                      <a:pt x="1" y="21"/>
                    </a:moveTo>
                    <a:cubicBezTo>
                      <a:pt x="0" y="23"/>
                      <a:pt x="3" y="25"/>
                      <a:pt x="4" y="22"/>
                    </a:cubicBezTo>
                    <a:cubicBezTo>
                      <a:pt x="4" y="21"/>
                      <a:pt x="5" y="19"/>
                      <a:pt x="5" y="19"/>
                    </a:cubicBezTo>
                    <a:cubicBezTo>
                      <a:pt x="6" y="19"/>
                      <a:pt x="7" y="15"/>
                      <a:pt x="8" y="16"/>
                    </a:cubicBezTo>
                    <a:cubicBezTo>
                      <a:pt x="9" y="17"/>
                      <a:pt x="9" y="19"/>
                      <a:pt x="9" y="19"/>
                    </a:cubicBezTo>
                    <a:cubicBezTo>
                      <a:pt x="10" y="18"/>
                      <a:pt x="10" y="19"/>
                      <a:pt x="10" y="20"/>
                    </a:cubicBezTo>
                    <a:cubicBezTo>
                      <a:pt x="11" y="19"/>
                      <a:pt x="11" y="18"/>
                      <a:pt x="12" y="17"/>
                    </a:cubicBezTo>
                    <a:cubicBezTo>
                      <a:pt x="12" y="18"/>
                      <a:pt x="12" y="19"/>
                      <a:pt x="12" y="19"/>
                    </a:cubicBezTo>
                    <a:cubicBezTo>
                      <a:pt x="13" y="19"/>
                      <a:pt x="13" y="20"/>
                      <a:pt x="14" y="20"/>
                    </a:cubicBezTo>
                    <a:cubicBezTo>
                      <a:pt x="14" y="20"/>
                      <a:pt x="14" y="19"/>
                      <a:pt x="14" y="19"/>
                    </a:cubicBezTo>
                    <a:cubicBezTo>
                      <a:pt x="14" y="18"/>
                      <a:pt x="15" y="18"/>
                      <a:pt x="15" y="18"/>
                    </a:cubicBezTo>
                    <a:cubicBezTo>
                      <a:pt x="15" y="17"/>
                      <a:pt x="14" y="18"/>
                      <a:pt x="15" y="17"/>
                    </a:cubicBezTo>
                    <a:cubicBezTo>
                      <a:pt x="16" y="16"/>
                      <a:pt x="17" y="17"/>
                      <a:pt x="17" y="18"/>
                    </a:cubicBezTo>
                    <a:cubicBezTo>
                      <a:pt x="19" y="19"/>
                      <a:pt x="21" y="19"/>
                      <a:pt x="21" y="22"/>
                    </a:cubicBezTo>
                    <a:cubicBezTo>
                      <a:pt x="21" y="23"/>
                      <a:pt x="19" y="24"/>
                      <a:pt x="19" y="25"/>
                    </a:cubicBezTo>
                    <a:cubicBezTo>
                      <a:pt x="19" y="26"/>
                      <a:pt x="20" y="28"/>
                      <a:pt x="20" y="29"/>
                    </a:cubicBezTo>
                    <a:cubicBezTo>
                      <a:pt x="20" y="31"/>
                      <a:pt x="22" y="33"/>
                      <a:pt x="24" y="34"/>
                    </a:cubicBezTo>
                    <a:cubicBezTo>
                      <a:pt x="24" y="34"/>
                      <a:pt x="27" y="36"/>
                      <a:pt x="28" y="36"/>
                    </a:cubicBezTo>
                    <a:cubicBezTo>
                      <a:pt x="29" y="35"/>
                      <a:pt x="29" y="34"/>
                      <a:pt x="30" y="34"/>
                    </a:cubicBezTo>
                    <a:cubicBezTo>
                      <a:pt x="30" y="34"/>
                      <a:pt x="29" y="40"/>
                      <a:pt x="32" y="39"/>
                    </a:cubicBezTo>
                    <a:cubicBezTo>
                      <a:pt x="33" y="38"/>
                      <a:pt x="35" y="35"/>
                      <a:pt x="34" y="34"/>
                    </a:cubicBezTo>
                    <a:cubicBezTo>
                      <a:pt x="34" y="32"/>
                      <a:pt x="33" y="31"/>
                      <a:pt x="32" y="29"/>
                    </a:cubicBezTo>
                    <a:cubicBezTo>
                      <a:pt x="32" y="28"/>
                      <a:pt x="35" y="23"/>
                      <a:pt x="36" y="23"/>
                    </a:cubicBezTo>
                    <a:cubicBezTo>
                      <a:pt x="36" y="24"/>
                      <a:pt x="38" y="27"/>
                      <a:pt x="38" y="28"/>
                    </a:cubicBezTo>
                    <a:cubicBezTo>
                      <a:pt x="38" y="28"/>
                      <a:pt x="38" y="29"/>
                      <a:pt x="38" y="30"/>
                    </a:cubicBezTo>
                    <a:cubicBezTo>
                      <a:pt x="38" y="31"/>
                      <a:pt x="39" y="32"/>
                      <a:pt x="39" y="33"/>
                    </a:cubicBezTo>
                    <a:cubicBezTo>
                      <a:pt x="39" y="31"/>
                      <a:pt x="40" y="29"/>
                      <a:pt x="39" y="27"/>
                    </a:cubicBezTo>
                    <a:cubicBezTo>
                      <a:pt x="40" y="27"/>
                      <a:pt x="40" y="28"/>
                      <a:pt x="40" y="28"/>
                    </a:cubicBezTo>
                    <a:cubicBezTo>
                      <a:pt x="39" y="27"/>
                      <a:pt x="41" y="26"/>
                      <a:pt x="42" y="26"/>
                    </a:cubicBezTo>
                    <a:cubicBezTo>
                      <a:pt x="43" y="24"/>
                      <a:pt x="43" y="22"/>
                      <a:pt x="42" y="21"/>
                    </a:cubicBezTo>
                    <a:cubicBezTo>
                      <a:pt x="42" y="19"/>
                      <a:pt x="40" y="19"/>
                      <a:pt x="41" y="18"/>
                    </a:cubicBezTo>
                    <a:cubicBezTo>
                      <a:pt x="42" y="17"/>
                      <a:pt x="42" y="15"/>
                      <a:pt x="40" y="16"/>
                    </a:cubicBezTo>
                    <a:cubicBezTo>
                      <a:pt x="43" y="14"/>
                      <a:pt x="38" y="13"/>
                      <a:pt x="38" y="12"/>
                    </a:cubicBezTo>
                    <a:cubicBezTo>
                      <a:pt x="39" y="11"/>
                      <a:pt x="40" y="11"/>
                      <a:pt x="40" y="10"/>
                    </a:cubicBezTo>
                    <a:cubicBezTo>
                      <a:pt x="41" y="9"/>
                      <a:pt x="40" y="9"/>
                      <a:pt x="39" y="8"/>
                    </a:cubicBezTo>
                    <a:cubicBezTo>
                      <a:pt x="39" y="7"/>
                      <a:pt x="40" y="5"/>
                      <a:pt x="39" y="6"/>
                    </a:cubicBezTo>
                    <a:cubicBezTo>
                      <a:pt x="38" y="6"/>
                      <a:pt x="38" y="6"/>
                      <a:pt x="37" y="5"/>
                    </a:cubicBezTo>
                    <a:cubicBezTo>
                      <a:pt x="37" y="4"/>
                      <a:pt x="37" y="3"/>
                      <a:pt x="36" y="3"/>
                    </a:cubicBezTo>
                    <a:cubicBezTo>
                      <a:pt x="34" y="2"/>
                      <a:pt x="34" y="1"/>
                      <a:pt x="33" y="0"/>
                    </a:cubicBezTo>
                    <a:cubicBezTo>
                      <a:pt x="32" y="2"/>
                      <a:pt x="33" y="4"/>
                      <a:pt x="33" y="6"/>
                    </a:cubicBezTo>
                    <a:cubicBezTo>
                      <a:pt x="33" y="6"/>
                      <a:pt x="34" y="8"/>
                      <a:pt x="33" y="8"/>
                    </a:cubicBezTo>
                    <a:cubicBezTo>
                      <a:pt x="32" y="8"/>
                      <a:pt x="31" y="8"/>
                      <a:pt x="30" y="7"/>
                    </a:cubicBezTo>
                    <a:cubicBezTo>
                      <a:pt x="29" y="9"/>
                      <a:pt x="30" y="9"/>
                      <a:pt x="28" y="7"/>
                    </a:cubicBezTo>
                    <a:cubicBezTo>
                      <a:pt x="26" y="6"/>
                      <a:pt x="27" y="11"/>
                      <a:pt x="26" y="11"/>
                    </a:cubicBezTo>
                    <a:cubicBezTo>
                      <a:pt x="24" y="11"/>
                      <a:pt x="24" y="10"/>
                      <a:pt x="23" y="10"/>
                    </a:cubicBezTo>
                    <a:cubicBezTo>
                      <a:pt x="22" y="11"/>
                      <a:pt x="22" y="13"/>
                      <a:pt x="22" y="13"/>
                    </a:cubicBezTo>
                    <a:cubicBezTo>
                      <a:pt x="21" y="14"/>
                      <a:pt x="20" y="14"/>
                      <a:pt x="19" y="14"/>
                    </a:cubicBezTo>
                    <a:cubicBezTo>
                      <a:pt x="18" y="15"/>
                      <a:pt x="17" y="15"/>
                      <a:pt x="17" y="15"/>
                    </a:cubicBezTo>
                    <a:cubicBezTo>
                      <a:pt x="16" y="15"/>
                      <a:pt x="17" y="14"/>
                      <a:pt x="17" y="15"/>
                    </a:cubicBezTo>
                    <a:cubicBezTo>
                      <a:pt x="18" y="14"/>
                      <a:pt x="18" y="14"/>
                      <a:pt x="18" y="13"/>
                    </a:cubicBezTo>
                    <a:cubicBezTo>
                      <a:pt x="18" y="12"/>
                      <a:pt x="17" y="8"/>
                      <a:pt x="16" y="10"/>
                    </a:cubicBezTo>
                    <a:cubicBezTo>
                      <a:pt x="16" y="9"/>
                      <a:pt x="15" y="8"/>
                      <a:pt x="14" y="8"/>
                    </a:cubicBezTo>
                    <a:cubicBezTo>
                      <a:pt x="15" y="11"/>
                      <a:pt x="12" y="9"/>
                      <a:pt x="11" y="11"/>
                    </a:cubicBezTo>
                    <a:cubicBezTo>
                      <a:pt x="10" y="12"/>
                      <a:pt x="11" y="13"/>
                      <a:pt x="9" y="13"/>
                    </a:cubicBezTo>
                    <a:cubicBezTo>
                      <a:pt x="7" y="14"/>
                      <a:pt x="4" y="13"/>
                      <a:pt x="3" y="15"/>
                    </a:cubicBezTo>
                    <a:cubicBezTo>
                      <a:pt x="3" y="16"/>
                      <a:pt x="3" y="17"/>
                      <a:pt x="2" y="18"/>
                    </a:cubicBezTo>
                    <a:cubicBezTo>
                      <a:pt x="2" y="19"/>
                      <a:pt x="1" y="20"/>
                      <a:pt x="1" y="2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0" name="Freeform 1242">
                <a:extLst>
                  <a:ext uri="{FF2B5EF4-FFF2-40B4-BE49-F238E27FC236}">
                    <a16:creationId xmlns:a16="http://schemas.microsoft.com/office/drawing/2014/main" id="{4CD357FC-33AF-434E-A661-2E23BA008B5D}"/>
                  </a:ext>
                </a:extLst>
              </p:cNvPr>
              <p:cNvSpPr>
                <a:spLocks/>
              </p:cNvSpPr>
              <p:nvPr/>
            </p:nvSpPr>
            <p:spPr bwMode="auto">
              <a:xfrm>
                <a:off x="3565" y="2252"/>
                <a:ext cx="135" cy="125"/>
              </a:xfrm>
              <a:custGeom>
                <a:avLst/>
                <a:gdLst>
                  <a:gd name="T0" fmla="*/ 276 w 43"/>
                  <a:gd name="T1" fmla="*/ 6291 h 40"/>
                  <a:gd name="T2" fmla="*/ 1272 w 43"/>
                  <a:gd name="T3" fmla="*/ 6591 h 40"/>
                  <a:gd name="T4" fmla="*/ 1548 w 43"/>
                  <a:gd name="T5" fmla="*/ 5616 h 40"/>
                  <a:gd name="T6" fmla="*/ 2414 w 43"/>
                  <a:gd name="T7" fmla="*/ 4766 h 40"/>
                  <a:gd name="T8" fmla="*/ 2722 w 43"/>
                  <a:gd name="T9" fmla="*/ 5616 h 40"/>
                  <a:gd name="T10" fmla="*/ 3008 w 43"/>
                  <a:gd name="T11" fmla="*/ 6016 h 40"/>
                  <a:gd name="T12" fmla="*/ 3686 w 43"/>
                  <a:gd name="T13" fmla="*/ 5069 h 40"/>
                  <a:gd name="T14" fmla="*/ 3686 w 43"/>
                  <a:gd name="T15" fmla="*/ 5616 h 40"/>
                  <a:gd name="T16" fmla="*/ 4267 w 43"/>
                  <a:gd name="T17" fmla="*/ 6016 h 40"/>
                  <a:gd name="T18" fmla="*/ 4267 w 43"/>
                  <a:gd name="T19" fmla="*/ 5616 h 40"/>
                  <a:gd name="T20" fmla="*/ 4584 w 43"/>
                  <a:gd name="T21" fmla="*/ 5341 h 40"/>
                  <a:gd name="T22" fmla="*/ 4584 w 43"/>
                  <a:gd name="T23" fmla="*/ 5069 h 40"/>
                  <a:gd name="T24" fmla="*/ 5136 w 43"/>
                  <a:gd name="T25" fmla="*/ 5341 h 40"/>
                  <a:gd name="T26" fmla="*/ 6408 w 43"/>
                  <a:gd name="T27" fmla="*/ 6591 h 40"/>
                  <a:gd name="T28" fmla="*/ 5814 w 43"/>
                  <a:gd name="T29" fmla="*/ 7450 h 40"/>
                  <a:gd name="T30" fmla="*/ 6132 w 43"/>
                  <a:gd name="T31" fmla="*/ 8672 h 40"/>
                  <a:gd name="T32" fmla="*/ 7274 w 43"/>
                  <a:gd name="T33" fmla="*/ 10097 h 40"/>
                  <a:gd name="T34" fmla="*/ 8546 w 43"/>
                  <a:gd name="T35" fmla="*/ 10772 h 40"/>
                  <a:gd name="T36" fmla="*/ 9127 w 43"/>
                  <a:gd name="T37" fmla="*/ 10097 h 40"/>
                  <a:gd name="T38" fmla="*/ 9720 w 43"/>
                  <a:gd name="T39" fmla="*/ 11631 h 40"/>
                  <a:gd name="T40" fmla="*/ 10398 w 43"/>
                  <a:gd name="T41" fmla="*/ 10097 h 40"/>
                  <a:gd name="T42" fmla="*/ 9720 w 43"/>
                  <a:gd name="T43" fmla="*/ 8672 h 40"/>
                  <a:gd name="T44" fmla="*/ 10992 w 43"/>
                  <a:gd name="T45" fmla="*/ 6866 h 40"/>
                  <a:gd name="T46" fmla="*/ 11572 w 43"/>
                  <a:gd name="T47" fmla="*/ 8300 h 40"/>
                  <a:gd name="T48" fmla="*/ 11572 w 43"/>
                  <a:gd name="T49" fmla="*/ 8975 h 40"/>
                  <a:gd name="T50" fmla="*/ 11849 w 43"/>
                  <a:gd name="T51" fmla="*/ 9825 h 40"/>
                  <a:gd name="T52" fmla="*/ 11849 w 43"/>
                  <a:gd name="T53" fmla="*/ 7997 h 40"/>
                  <a:gd name="T54" fmla="*/ 12250 w 43"/>
                  <a:gd name="T55" fmla="*/ 8300 h 40"/>
                  <a:gd name="T56" fmla="*/ 12812 w 43"/>
                  <a:gd name="T57" fmla="*/ 7725 h 40"/>
                  <a:gd name="T58" fmla="*/ 12812 w 43"/>
                  <a:gd name="T59" fmla="*/ 6291 h 40"/>
                  <a:gd name="T60" fmla="*/ 12536 w 43"/>
                  <a:gd name="T61" fmla="*/ 5341 h 40"/>
                  <a:gd name="T62" fmla="*/ 12250 w 43"/>
                  <a:gd name="T63" fmla="*/ 4766 h 40"/>
                  <a:gd name="T64" fmla="*/ 11572 w 43"/>
                  <a:gd name="T65" fmla="*/ 3544 h 40"/>
                  <a:gd name="T66" fmla="*/ 12250 w 43"/>
                  <a:gd name="T67" fmla="*/ 2959 h 40"/>
                  <a:gd name="T68" fmla="*/ 11849 w 43"/>
                  <a:gd name="T69" fmla="*/ 2384 h 40"/>
                  <a:gd name="T70" fmla="*/ 11849 w 43"/>
                  <a:gd name="T71" fmla="*/ 1797 h 40"/>
                  <a:gd name="T72" fmla="*/ 11265 w 43"/>
                  <a:gd name="T73" fmla="*/ 1525 h 40"/>
                  <a:gd name="T74" fmla="*/ 10992 w 43"/>
                  <a:gd name="T75" fmla="*/ 859 h 40"/>
                  <a:gd name="T76" fmla="*/ 10122 w 43"/>
                  <a:gd name="T77" fmla="*/ 0 h 40"/>
                  <a:gd name="T78" fmla="*/ 10122 w 43"/>
                  <a:gd name="T79" fmla="*/ 1797 h 40"/>
                  <a:gd name="T80" fmla="*/ 10122 w 43"/>
                  <a:gd name="T81" fmla="*/ 2384 h 40"/>
                  <a:gd name="T82" fmla="*/ 9127 w 43"/>
                  <a:gd name="T83" fmla="*/ 2109 h 40"/>
                  <a:gd name="T84" fmla="*/ 8546 w 43"/>
                  <a:gd name="T85" fmla="*/ 2109 h 40"/>
                  <a:gd name="T86" fmla="*/ 7956 w 43"/>
                  <a:gd name="T87" fmla="*/ 3231 h 40"/>
                  <a:gd name="T88" fmla="*/ 6998 w 43"/>
                  <a:gd name="T89" fmla="*/ 2959 h 40"/>
                  <a:gd name="T90" fmla="*/ 6712 w 43"/>
                  <a:gd name="T91" fmla="*/ 3906 h 40"/>
                  <a:gd name="T92" fmla="*/ 5814 w 43"/>
                  <a:gd name="T93" fmla="*/ 4181 h 40"/>
                  <a:gd name="T94" fmla="*/ 5136 w 43"/>
                  <a:gd name="T95" fmla="*/ 4481 h 40"/>
                  <a:gd name="T96" fmla="*/ 5136 w 43"/>
                  <a:gd name="T97" fmla="*/ 4481 h 40"/>
                  <a:gd name="T98" fmla="*/ 5538 w 43"/>
                  <a:gd name="T99" fmla="*/ 3906 h 40"/>
                  <a:gd name="T100" fmla="*/ 4860 w 43"/>
                  <a:gd name="T101" fmla="*/ 2959 h 40"/>
                  <a:gd name="T102" fmla="*/ 4267 w 43"/>
                  <a:gd name="T103" fmla="*/ 2384 h 40"/>
                  <a:gd name="T104" fmla="*/ 3400 w 43"/>
                  <a:gd name="T105" fmla="*/ 3231 h 40"/>
                  <a:gd name="T106" fmla="*/ 2722 w 43"/>
                  <a:gd name="T107" fmla="*/ 3906 h 40"/>
                  <a:gd name="T108" fmla="*/ 867 w 43"/>
                  <a:gd name="T109" fmla="*/ 4481 h 40"/>
                  <a:gd name="T110" fmla="*/ 590 w 43"/>
                  <a:gd name="T111" fmla="*/ 5341 h 40"/>
                  <a:gd name="T112" fmla="*/ 276 w 43"/>
                  <a:gd name="T113" fmla="*/ 6291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
                  <a:gd name="T172" fmla="*/ 0 h 40"/>
                  <a:gd name="T173" fmla="*/ 43 w 43"/>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 h="40">
                    <a:moveTo>
                      <a:pt x="1" y="21"/>
                    </a:moveTo>
                    <a:cubicBezTo>
                      <a:pt x="0" y="23"/>
                      <a:pt x="3" y="25"/>
                      <a:pt x="4" y="22"/>
                    </a:cubicBezTo>
                    <a:cubicBezTo>
                      <a:pt x="4" y="21"/>
                      <a:pt x="5" y="19"/>
                      <a:pt x="5" y="19"/>
                    </a:cubicBezTo>
                    <a:cubicBezTo>
                      <a:pt x="6" y="19"/>
                      <a:pt x="7" y="15"/>
                      <a:pt x="8" y="16"/>
                    </a:cubicBezTo>
                    <a:cubicBezTo>
                      <a:pt x="9" y="17"/>
                      <a:pt x="9" y="19"/>
                      <a:pt x="9" y="19"/>
                    </a:cubicBezTo>
                    <a:cubicBezTo>
                      <a:pt x="10" y="18"/>
                      <a:pt x="10" y="19"/>
                      <a:pt x="10" y="20"/>
                    </a:cubicBezTo>
                    <a:cubicBezTo>
                      <a:pt x="11" y="19"/>
                      <a:pt x="11" y="18"/>
                      <a:pt x="12" y="17"/>
                    </a:cubicBezTo>
                    <a:cubicBezTo>
                      <a:pt x="12" y="18"/>
                      <a:pt x="12" y="19"/>
                      <a:pt x="12" y="19"/>
                    </a:cubicBezTo>
                    <a:cubicBezTo>
                      <a:pt x="13" y="19"/>
                      <a:pt x="13" y="20"/>
                      <a:pt x="14" y="20"/>
                    </a:cubicBezTo>
                    <a:cubicBezTo>
                      <a:pt x="14" y="20"/>
                      <a:pt x="14" y="19"/>
                      <a:pt x="14" y="19"/>
                    </a:cubicBezTo>
                    <a:cubicBezTo>
                      <a:pt x="14" y="18"/>
                      <a:pt x="15" y="18"/>
                      <a:pt x="15" y="18"/>
                    </a:cubicBezTo>
                    <a:cubicBezTo>
                      <a:pt x="15" y="17"/>
                      <a:pt x="14" y="18"/>
                      <a:pt x="15" y="17"/>
                    </a:cubicBezTo>
                    <a:cubicBezTo>
                      <a:pt x="16" y="16"/>
                      <a:pt x="17" y="17"/>
                      <a:pt x="17" y="18"/>
                    </a:cubicBezTo>
                    <a:cubicBezTo>
                      <a:pt x="19" y="19"/>
                      <a:pt x="21" y="19"/>
                      <a:pt x="21" y="22"/>
                    </a:cubicBezTo>
                    <a:cubicBezTo>
                      <a:pt x="21" y="23"/>
                      <a:pt x="19" y="24"/>
                      <a:pt x="19" y="25"/>
                    </a:cubicBezTo>
                    <a:cubicBezTo>
                      <a:pt x="19" y="26"/>
                      <a:pt x="20" y="28"/>
                      <a:pt x="20" y="29"/>
                    </a:cubicBezTo>
                    <a:cubicBezTo>
                      <a:pt x="20" y="31"/>
                      <a:pt x="22" y="33"/>
                      <a:pt x="24" y="34"/>
                    </a:cubicBezTo>
                    <a:cubicBezTo>
                      <a:pt x="24" y="34"/>
                      <a:pt x="27" y="36"/>
                      <a:pt x="28" y="36"/>
                    </a:cubicBezTo>
                    <a:cubicBezTo>
                      <a:pt x="29" y="35"/>
                      <a:pt x="29" y="34"/>
                      <a:pt x="30" y="34"/>
                    </a:cubicBezTo>
                    <a:cubicBezTo>
                      <a:pt x="30" y="34"/>
                      <a:pt x="29" y="40"/>
                      <a:pt x="32" y="39"/>
                    </a:cubicBezTo>
                    <a:cubicBezTo>
                      <a:pt x="33" y="38"/>
                      <a:pt x="35" y="35"/>
                      <a:pt x="34" y="34"/>
                    </a:cubicBezTo>
                    <a:cubicBezTo>
                      <a:pt x="34" y="32"/>
                      <a:pt x="33" y="31"/>
                      <a:pt x="32" y="29"/>
                    </a:cubicBezTo>
                    <a:cubicBezTo>
                      <a:pt x="32" y="28"/>
                      <a:pt x="35" y="23"/>
                      <a:pt x="36" y="23"/>
                    </a:cubicBezTo>
                    <a:cubicBezTo>
                      <a:pt x="36" y="24"/>
                      <a:pt x="38" y="27"/>
                      <a:pt x="38" y="28"/>
                    </a:cubicBezTo>
                    <a:cubicBezTo>
                      <a:pt x="38" y="28"/>
                      <a:pt x="38" y="29"/>
                      <a:pt x="38" y="30"/>
                    </a:cubicBezTo>
                    <a:cubicBezTo>
                      <a:pt x="38" y="31"/>
                      <a:pt x="39" y="32"/>
                      <a:pt x="39" y="33"/>
                    </a:cubicBezTo>
                    <a:cubicBezTo>
                      <a:pt x="39" y="31"/>
                      <a:pt x="40" y="29"/>
                      <a:pt x="39" y="27"/>
                    </a:cubicBezTo>
                    <a:cubicBezTo>
                      <a:pt x="40" y="27"/>
                      <a:pt x="40" y="28"/>
                      <a:pt x="40" y="28"/>
                    </a:cubicBezTo>
                    <a:cubicBezTo>
                      <a:pt x="39" y="27"/>
                      <a:pt x="41" y="26"/>
                      <a:pt x="42" y="26"/>
                    </a:cubicBezTo>
                    <a:cubicBezTo>
                      <a:pt x="43" y="24"/>
                      <a:pt x="43" y="22"/>
                      <a:pt x="42" y="21"/>
                    </a:cubicBezTo>
                    <a:cubicBezTo>
                      <a:pt x="42" y="19"/>
                      <a:pt x="40" y="19"/>
                      <a:pt x="41" y="18"/>
                    </a:cubicBezTo>
                    <a:cubicBezTo>
                      <a:pt x="42" y="17"/>
                      <a:pt x="42" y="15"/>
                      <a:pt x="40" y="16"/>
                    </a:cubicBezTo>
                    <a:cubicBezTo>
                      <a:pt x="43" y="14"/>
                      <a:pt x="38" y="13"/>
                      <a:pt x="38" y="12"/>
                    </a:cubicBezTo>
                    <a:cubicBezTo>
                      <a:pt x="39" y="11"/>
                      <a:pt x="40" y="11"/>
                      <a:pt x="40" y="10"/>
                    </a:cubicBezTo>
                    <a:cubicBezTo>
                      <a:pt x="41" y="9"/>
                      <a:pt x="40" y="9"/>
                      <a:pt x="39" y="8"/>
                    </a:cubicBezTo>
                    <a:cubicBezTo>
                      <a:pt x="39" y="7"/>
                      <a:pt x="40" y="5"/>
                      <a:pt x="39" y="6"/>
                    </a:cubicBezTo>
                    <a:cubicBezTo>
                      <a:pt x="38" y="6"/>
                      <a:pt x="38" y="6"/>
                      <a:pt x="37" y="5"/>
                    </a:cubicBezTo>
                    <a:cubicBezTo>
                      <a:pt x="37" y="4"/>
                      <a:pt x="37" y="3"/>
                      <a:pt x="36" y="3"/>
                    </a:cubicBezTo>
                    <a:cubicBezTo>
                      <a:pt x="34" y="2"/>
                      <a:pt x="34" y="1"/>
                      <a:pt x="33" y="0"/>
                    </a:cubicBezTo>
                    <a:cubicBezTo>
                      <a:pt x="32" y="2"/>
                      <a:pt x="33" y="4"/>
                      <a:pt x="33" y="6"/>
                    </a:cubicBezTo>
                    <a:cubicBezTo>
                      <a:pt x="33" y="6"/>
                      <a:pt x="34" y="8"/>
                      <a:pt x="33" y="8"/>
                    </a:cubicBezTo>
                    <a:cubicBezTo>
                      <a:pt x="32" y="8"/>
                      <a:pt x="31" y="8"/>
                      <a:pt x="30" y="7"/>
                    </a:cubicBezTo>
                    <a:cubicBezTo>
                      <a:pt x="29" y="9"/>
                      <a:pt x="30" y="9"/>
                      <a:pt x="28" y="7"/>
                    </a:cubicBezTo>
                    <a:cubicBezTo>
                      <a:pt x="26" y="6"/>
                      <a:pt x="27" y="11"/>
                      <a:pt x="26" y="11"/>
                    </a:cubicBezTo>
                    <a:cubicBezTo>
                      <a:pt x="24" y="11"/>
                      <a:pt x="24" y="10"/>
                      <a:pt x="23" y="10"/>
                    </a:cubicBezTo>
                    <a:cubicBezTo>
                      <a:pt x="22" y="11"/>
                      <a:pt x="22" y="13"/>
                      <a:pt x="22" y="13"/>
                    </a:cubicBezTo>
                    <a:cubicBezTo>
                      <a:pt x="21" y="14"/>
                      <a:pt x="20" y="14"/>
                      <a:pt x="19" y="14"/>
                    </a:cubicBezTo>
                    <a:cubicBezTo>
                      <a:pt x="18" y="15"/>
                      <a:pt x="17" y="15"/>
                      <a:pt x="17" y="15"/>
                    </a:cubicBezTo>
                    <a:cubicBezTo>
                      <a:pt x="16" y="15"/>
                      <a:pt x="17" y="14"/>
                      <a:pt x="17" y="15"/>
                    </a:cubicBezTo>
                    <a:cubicBezTo>
                      <a:pt x="18" y="14"/>
                      <a:pt x="18" y="14"/>
                      <a:pt x="18" y="13"/>
                    </a:cubicBezTo>
                    <a:cubicBezTo>
                      <a:pt x="18" y="12"/>
                      <a:pt x="17" y="8"/>
                      <a:pt x="16" y="10"/>
                    </a:cubicBezTo>
                    <a:cubicBezTo>
                      <a:pt x="16" y="9"/>
                      <a:pt x="15" y="8"/>
                      <a:pt x="14" y="8"/>
                    </a:cubicBezTo>
                    <a:cubicBezTo>
                      <a:pt x="15" y="11"/>
                      <a:pt x="12" y="9"/>
                      <a:pt x="11" y="11"/>
                    </a:cubicBezTo>
                    <a:cubicBezTo>
                      <a:pt x="10" y="12"/>
                      <a:pt x="11" y="13"/>
                      <a:pt x="9" y="13"/>
                    </a:cubicBezTo>
                    <a:cubicBezTo>
                      <a:pt x="7" y="14"/>
                      <a:pt x="4" y="13"/>
                      <a:pt x="3" y="15"/>
                    </a:cubicBezTo>
                    <a:cubicBezTo>
                      <a:pt x="3" y="16"/>
                      <a:pt x="3" y="17"/>
                      <a:pt x="2" y="18"/>
                    </a:cubicBezTo>
                    <a:cubicBezTo>
                      <a:pt x="2" y="19"/>
                      <a:pt x="1" y="20"/>
                      <a:pt x="1" y="2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1" name="Freeform 1243">
                <a:extLst>
                  <a:ext uri="{FF2B5EF4-FFF2-40B4-BE49-F238E27FC236}">
                    <a16:creationId xmlns:a16="http://schemas.microsoft.com/office/drawing/2014/main" id="{816B7449-8612-4653-B9C8-783916B59040}"/>
                  </a:ext>
                </a:extLst>
              </p:cNvPr>
              <p:cNvSpPr>
                <a:spLocks/>
              </p:cNvSpPr>
              <p:nvPr/>
            </p:nvSpPr>
            <p:spPr bwMode="auto">
              <a:xfrm>
                <a:off x="3581" y="2170"/>
                <a:ext cx="9" cy="7"/>
              </a:xfrm>
              <a:custGeom>
                <a:avLst/>
                <a:gdLst>
                  <a:gd name="T0" fmla="*/ 243 w 3"/>
                  <a:gd name="T1" fmla="*/ 0 h 2"/>
                  <a:gd name="T2" fmla="*/ 0 w 3"/>
                  <a:gd name="T3" fmla="*/ 0 h 2"/>
                  <a:gd name="T4" fmla="*/ 486 w 3"/>
                  <a:gd name="T5" fmla="*/ 1029 h 2"/>
                  <a:gd name="T6" fmla="*/ 24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0"/>
                    </a:moveTo>
                    <a:cubicBezTo>
                      <a:pt x="1" y="0"/>
                      <a:pt x="1" y="0"/>
                      <a:pt x="0" y="0"/>
                    </a:cubicBezTo>
                    <a:cubicBezTo>
                      <a:pt x="1" y="1"/>
                      <a:pt x="2" y="1"/>
                      <a:pt x="2" y="2"/>
                    </a:cubicBezTo>
                    <a:cubicBezTo>
                      <a:pt x="3" y="1"/>
                      <a:pt x="3"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2" name="Freeform 1244">
                <a:extLst>
                  <a:ext uri="{FF2B5EF4-FFF2-40B4-BE49-F238E27FC236}">
                    <a16:creationId xmlns:a16="http://schemas.microsoft.com/office/drawing/2014/main" id="{CE97680B-F0AC-4FF0-8FA7-417B8D6C8CE0}"/>
                  </a:ext>
                </a:extLst>
              </p:cNvPr>
              <p:cNvSpPr>
                <a:spLocks/>
              </p:cNvSpPr>
              <p:nvPr/>
            </p:nvSpPr>
            <p:spPr bwMode="auto">
              <a:xfrm>
                <a:off x="3581" y="2170"/>
                <a:ext cx="9" cy="7"/>
              </a:xfrm>
              <a:custGeom>
                <a:avLst/>
                <a:gdLst>
                  <a:gd name="T0" fmla="*/ 243 w 3"/>
                  <a:gd name="T1" fmla="*/ 0 h 2"/>
                  <a:gd name="T2" fmla="*/ 0 w 3"/>
                  <a:gd name="T3" fmla="*/ 0 h 2"/>
                  <a:gd name="T4" fmla="*/ 486 w 3"/>
                  <a:gd name="T5" fmla="*/ 1029 h 2"/>
                  <a:gd name="T6" fmla="*/ 24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0"/>
                    </a:moveTo>
                    <a:cubicBezTo>
                      <a:pt x="1" y="0"/>
                      <a:pt x="1" y="0"/>
                      <a:pt x="0" y="0"/>
                    </a:cubicBezTo>
                    <a:cubicBezTo>
                      <a:pt x="1" y="1"/>
                      <a:pt x="2" y="1"/>
                      <a:pt x="2" y="2"/>
                    </a:cubicBezTo>
                    <a:cubicBezTo>
                      <a:pt x="3" y="1"/>
                      <a:pt x="3"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3" name="Freeform 1245">
                <a:extLst>
                  <a:ext uri="{FF2B5EF4-FFF2-40B4-BE49-F238E27FC236}">
                    <a16:creationId xmlns:a16="http://schemas.microsoft.com/office/drawing/2014/main" id="{B5C9E0A0-FA1A-4BCB-A8AF-B1FB39052975}"/>
                  </a:ext>
                </a:extLst>
              </p:cNvPr>
              <p:cNvSpPr>
                <a:spLocks/>
              </p:cNvSpPr>
              <p:nvPr/>
            </p:nvSpPr>
            <p:spPr bwMode="auto">
              <a:xfrm>
                <a:off x="3581" y="2214"/>
                <a:ext cx="37" cy="56"/>
              </a:xfrm>
              <a:custGeom>
                <a:avLst/>
                <a:gdLst>
                  <a:gd name="T0" fmla="*/ 561 w 12"/>
                  <a:gd name="T1" fmla="*/ 3736 h 18"/>
                  <a:gd name="T2" fmla="*/ 1351 w 12"/>
                  <a:gd name="T3" fmla="*/ 4393 h 18"/>
                  <a:gd name="T4" fmla="*/ 1351 w 12"/>
                  <a:gd name="T5" fmla="*/ 4965 h 18"/>
                  <a:gd name="T6" fmla="*/ 2254 w 12"/>
                  <a:gd name="T7" fmla="*/ 4695 h 18"/>
                  <a:gd name="T8" fmla="*/ 1998 w 12"/>
                  <a:gd name="T9" fmla="*/ 3736 h 18"/>
                  <a:gd name="T10" fmla="*/ 2519 w 12"/>
                  <a:gd name="T11" fmla="*/ 1509 h 18"/>
                  <a:gd name="T12" fmla="*/ 2519 w 12"/>
                  <a:gd name="T13" fmla="*/ 0 h 18"/>
                  <a:gd name="T14" fmla="*/ 1998 w 12"/>
                  <a:gd name="T15" fmla="*/ 0 h 18"/>
                  <a:gd name="T16" fmla="*/ 1351 w 12"/>
                  <a:gd name="T17" fmla="*/ 843 h 18"/>
                  <a:gd name="T18" fmla="*/ 1085 w 12"/>
                  <a:gd name="T19" fmla="*/ 1114 h 18"/>
                  <a:gd name="T20" fmla="*/ 1085 w 12"/>
                  <a:gd name="T21" fmla="*/ 2053 h 18"/>
                  <a:gd name="T22" fmla="*/ 0 w 12"/>
                  <a:gd name="T23" fmla="*/ 2623 h 18"/>
                  <a:gd name="T24" fmla="*/ 561 w 12"/>
                  <a:gd name="T25" fmla="*/ 373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2" y="13"/>
                    </a:moveTo>
                    <a:cubicBezTo>
                      <a:pt x="3" y="14"/>
                      <a:pt x="4" y="14"/>
                      <a:pt x="5" y="15"/>
                    </a:cubicBezTo>
                    <a:cubicBezTo>
                      <a:pt x="5" y="15"/>
                      <a:pt x="5" y="16"/>
                      <a:pt x="5" y="17"/>
                    </a:cubicBezTo>
                    <a:cubicBezTo>
                      <a:pt x="6" y="18"/>
                      <a:pt x="8" y="17"/>
                      <a:pt x="8" y="16"/>
                    </a:cubicBezTo>
                    <a:cubicBezTo>
                      <a:pt x="9" y="15"/>
                      <a:pt x="8" y="14"/>
                      <a:pt x="7" y="13"/>
                    </a:cubicBezTo>
                    <a:cubicBezTo>
                      <a:pt x="7" y="11"/>
                      <a:pt x="8" y="7"/>
                      <a:pt x="9" y="5"/>
                    </a:cubicBezTo>
                    <a:cubicBezTo>
                      <a:pt x="10" y="4"/>
                      <a:pt x="12" y="2"/>
                      <a:pt x="9" y="0"/>
                    </a:cubicBezTo>
                    <a:cubicBezTo>
                      <a:pt x="9" y="0"/>
                      <a:pt x="8" y="0"/>
                      <a:pt x="7" y="0"/>
                    </a:cubicBezTo>
                    <a:cubicBezTo>
                      <a:pt x="5" y="0"/>
                      <a:pt x="6" y="2"/>
                      <a:pt x="5" y="3"/>
                    </a:cubicBezTo>
                    <a:cubicBezTo>
                      <a:pt x="5" y="3"/>
                      <a:pt x="4" y="4"/>
                      <a:pt x="4" y="4"/>
                    </a:cubicBezTo>
                    <a:cubicBezTo>
                      <a:pt x="4" y="5"/>
                      <a:pt x="5" y="7"/>
                      <a:pt x="4" y="7"/>
                    </a:cubicBezTo>
                    <a:cubicBezTo>
                      <a:pt x="3" y="9"/>
                      <a:pt x="0" y="8"/>
                      <a:pt x="0" y="9"/>
                    </a:cubicBezTo>
                    <a:cubicBezTo>
                      <a:pt x="0" y="11"/>
                      <a:pt x="1" y="12"/>
                      <a:pt x="2" y="1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4" name="Freeform 1246">
                <a:extLst>
                  <a:ext uri="{FF2B5EF4-FFF2-40B4-BE49-F238E27FC236}">
                    <a16:creationId xmlns:a16="http://schemas.microsoft.com/office/drawing/2014/main" id="{B203E9C1-6DE3-449E-8EB5-EA8B9A23D297}"/>
                  </a:ext>
                </a:extLst>
              </p:cNvPr>
              <p:cNvSpPr>
                <a:spLocks/>
              </p:cNvSpPr>
              <p:nvPr/>
            </p:nvSpPr>
            <p:spPr bwMode="auto">
              <a:xfrm>
                <a:off x="3581" y="2214"/>
                <a:ext cx="37" cy="56"/>
              </a:xfrm>
              <a:custGeom>
                <a:avLst/>
                <a:gdLst>
                  <a:gd name="T0" fmla="*/ 561 w 12"/>
                  <a:gd name="T1" fmla="*/ 3736 h 18"/>
                  <a:gd name="T2" fmla="*/ 1351 w 12"/>
                  <a:gd name="T3" fmla="*/ 4393 h 18"/>
                  <a:gd name="T4" fmla="*/ 1351 w 12"/>
                  <a:gd name="T5" fmla="*/ 4965 h 18"/>
                  <a:gd name="T6" fmla="*/ 2254 w 12"/>
                  <a:gd name="T7" fmla="*/ 4695 h 18"/>
                  <a:gd name="T8" fmla="*/ 1998 w 12"/>
                  <a:gd name="T9" fmla="*/ 3736 h 18"/>
                  <a:gd name="T10" fmla="*/ 2519 w 12"/>
                  <a:gd name="T11" fmla="*/ 1509 h 18"/>
                  <a:gd name="T12" fmla="*/ 2519 w 12"/>
                  <a:gd name="T13" fmla="*/ 0 h 18"/>
                  <a:gd name="T14" fmla="*/ 1998 w 12"/>
                  <a:gd name="T15" fmla="*/ 0 h 18"/>
                  <a:gd name="T16" fmla="*/ 1351 w 12"/>
                  <a:gd name="T17" fmla="*/ 843 h 18"/>
                  <a:gd name="T18" fmla="*/ 1085 w 12"/>
                  <a:gd name="T19" fmla="*/ 1114 h 18"/>
                  <a:gd name="T20" fmla="*/ 1085 w 12"/>
                  <a:gd name="T21" fmla="*/ 2053 h 18"/>
                  <a:gd name="T22" fmla="*/ 0 w 12"/>
                  <a:gd name="T23" fmla="*/ 2623 h 18"/>
                  <a:gd name="T24" fmla="*/ 561 w 12"/>
                  <a:gd name="T25" fmla="*/ 373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2" y="13"/>
                    </a:moveTo>
                    <a:cubicBezTo>
                      <a:pt x="3" y="14"/>
                      <a:pt x="4" y="14"/>
                      <a:pt x="5" y="15"/>
                    </a:cubicBezTo>
                    <a:cubicBezTo>
                      <a:pt x="5" y="15"/>
                      <a:pt x="5" y="16"/>
                      <a:pt x="5" y="17"/>
                    </a:cubicBezTo>
                    <a:cubicBezTo>
                      <a:pt x="6" y="18"/>
                      <a:pt x="8" y="17"/>
                      <a:pt x="8" y="16"/>
                    </a:cubicBezTo>
                    <a:cubicBezTo>
                      <a:pt x="9" y="15"/>
                      <a:pt x="8" y="14"/>
                      <a:pt x="7" y="13"/>
                    </a:cubicBezTo>
                    <a:cubicBezTo>
                      <a:pt x="7" y="11"/>
                      <a:pt x="8" y="7"/>
                      <a:pt x="9" y="5"/>
                    </a:cubicBezTo>
                    <a:cubicBezTo>
                      <a:pt x="10" y="4"/>
                      <a:pt x="12" y="2"/>
                      <a:pt x="9" y="0"/>
                    </a:cubicBezTo>
                    <a:cubicBezTo>
                      <a:pt x="9" y="0"/>
                      <a:pt x="8" y="0"/>
                      <a:pt x="7" y="0"/>
                    </a:cubicBezTo>
                    <a:cubicBezTo>
                      <a:pt x="5" y="0"/>
                      <a:pt x="6" y="2"/>
                      <a:pt x="5" y="3"/>
                    </a:cubicBezTo>
                    <a:cubicBezTo>
                      <a:pt x="5" y="3"/>
                      <a:pt x="4" y="4"/>
                      <a:pt x="4" y="4"/>
                    </a:cubicBezTo>
                    <a:cubicBezTo>
                      <a:pt x="4" y="5"/>
                      <a:pt x="5" y="7"/>
                      <a:pt x="4" y="7"/>
                    </a:cubicBezTo>
                    <a:cubicBezTo>
                      <a:pt x="3" y="9"/>
                      <a:pt x="0" y="8"/>
                      <a:pt x="0" y="9"/>
                    </a:cubicBezTo>
                    <a:cubicBezTo>
                      <a:pt x="0" y="11"/>
                      <a:pt x="1" y="12"/>
                      <a:pt x="2" y="1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5" name="Freeform 1247">
                <a:extLst>
                  <a:ext uri="{FF2B5EF4-FFF2-40B4-BE49-F238E27FC236}">
                    <a16:creationId xmlns:a16="http://schemas.microsoft.com/office/drawing/2014/main" id="{FE281218-A25D-4F0C-ADA7-D52C70B57995}"/>
                  </a:ext>
                </a:extLst>
              </p:cNvPr>
              <p:cNvSpPr>
                <a:spLocks/>
              </p:cNvSpPr>
              <p:nvPr/>
            </p:nvSpPr>
            <p:spPr bwMode="auto">
              <a:xfrm>
                <a:off x="3584" y="2220"/>
                <a:ext cx="9" cy="10"/>
              </a:xfrm>
              <a:custGeom>
                <a:avLst/>
                <a:gdLst>
                  <a:gd name="T0" fmla="*/ 243 w 3"/>
                  <a:gd name="T1" fmla="*/ 1223 h 3"/>
                  <a:gd name="T2" fmla="*/ 486 w 3"/>
                  <a:gd name="T3" fmla="*/ 0 h 3"/>
                  <a:gd name="T4" fmla="*/ 243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1" y="2"/>
                      <a:pt x="3" y="0"/>
                      <a:pt x="2" y="0"/>
                    </a:cubicBezTo>
                    <a:cubicBezTo>
                      <a:pt x="1" y="0"/>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6" name="Freeform 1248">
                <a:extLst>
                  <a:ext uri="{FF2B5EF4-FFF2-40B4-BE49-F238E27FC236}">
                    <a16:creationId xmlns:a16="http://schemas.microsoft.com/office/drawing/2014/main" id="{36AF789F-5F6D-4494-8830-75DDDDEB724B}"/>
                  </a:ext>
                </a:extLst>
              </p:cNvPr>
              <p:cNvSpPr>
                <a:spLocks/>
              </p:cNvSpPr>
              <p:nvPr/>
            </p:nvSpPr>
            <p:spPr bwMode="auto">
              <a:xfrm>
                <a:off x="3584" y="2220"/>
                <a:ext cx="9" cy="10"/>
              </a:xfrm>
              <a:custGeom>
                <a:avLst/>
                <a:gdLst>
                  <a:gd name="T0" fmla="*/ 243 w 3"/>
                  <a:gd name="T1" fmla="*/ 1223 h 3"/>
                  <a:gd name="T2" fmla="*/ 486 w 3"/>
                  <a:gd name="T3" fmla="*/ 0 h 3"/>
                  <a:gd name="T4" fmla="*/ 243 w 3"/>
                  <a:gd name="T5" fmla="*/ 122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3"/>
                    </a:moveTo>
                    <a:cubicBezTo>
                      <a:pt x="1" y="2"/>
                      <a:pt x="3" y="0"/>
                      <a:pt x="2" y="0"/>
                    </a:cubicBezTo>
                    <a:cubicBezTo>
                      <a:pt x="1" y="0"/>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7" name="Freeform 1249">
                <a:extLst>
                  <a:ext uri="{FF2B5EF4-FFF2-40B4-BE49-F238E27FC236}">
                    <a16:creationId xmlns:a16="http://schemas.microsoft.com/office/drawing/2014/main" id="{737CCE8D-5AEA-409E-A257-B878DE6D78F9}"/>
                  </a:ext>
                </a:extLst>
              </p:cNvPr>
              <p:cNvSpPr>
                <a:spLocks/>
              </p:cNvSpPr>
              <p:nvPr/>
            </p:nvSpPr>
            <p:spPr bwMode="auto">
              <a:xfrm>
                <a:off x="3593" y="2152"/>
                <a:ext cx="16" cy="12"/>
              </a:xfrm>
              <a:custGeom>
                <a:avLst/>
                <a:gdLst>
                  <a:gd name="T0" fmla="*/ 1670 w 5"/>
                  <a:gd name="T1" fmla="*/ 972 h 4"/>
                  <a:gd name="T2" fmla="*/ 326 w 5"/>
                  <a:gd name="T3" fmla="*/ 0 h 4"/>
                  <a:gd name="T4" fmla="*/ 1670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cubicBezTo>
                      <a:pt x="4" y="3"/>
                      <a:pt x="3" y="1"/>
                      <a:pt x="1" y="0"/>
                    </a:cubicBezTo>
                    <a:cubicBezTo>
                      <a:pt x="0" y="1"/>
                      <a:pt x="4" y="4"/>
                      <a:pt x="5"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8" name="Freeform 1250">
                <a:extLst>
                  <a:ext uri="{FF2B5EF4-FFF2-40B4-BE49-F238E27FC236}">
                    <a16:creationId xmlns:a16="http://schemas.microsoft.com/office/drawing/2014/main" id="{7B5922C3-1F44-4D18-BF9C-F4D5814A1B84}"/>
                  </a:ext>
                </a:extLst>
              </p:cNvPr>
              <p:cNvSpPr>
                <a:spLocks/>
              </p:cNvSpPr>
              <p:nvPr/>
            </p:nvSpPr>
            <p:spPr bwMode="auto">
              <a:xfrm>
                <a:off x="3593" y="2152"/>
                <a:ext cx="16" cy="12"/>
              </a:xfrm>
              <a:custGeom>
                <a:avLst/>
                <a:gdLst>
                  <a:gd name="T0" fmla="*/ 1670 w 5"/>
                  <a:gd name="T1" fmla="*/ 972 h 4"/>
                  <a:gd name="T2" fmla="*/ 326 w 5"/>
                  <a:gd name="T3" fmla="*/ 0 h 4"/>
                  <a:gd name="T4" fmla="*/ 1670 w 5"/>
                  <a:gd name="T5" fmla="*/ 972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cubicBezTo>
                      <a:pt x="4" y="3"/>
                      <a:pt x="3" y="1"/>
                      <a:pt x="1" y="0"/>
                    </a:cubicBezTo>
                    <a:cubicBezTo>
                      <a:pt x="0" y="1"/>
                      <a:pt x="4" y="4"/>
                      <a:pt x="5"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79" name="Freeform 1251">
                <a:extLst>
                  <a:ext uri="{FF2B5EF4-FFF2-40B4-BE49-F238E27FC236}">
                    <a16:creationId xmlns:a16="http://schemas.microsoft.com/office/drawing/2014/main" id="{A2160E6D-B997-4F9B-8247-99D1D560112F}"/>
                  </a:ext>
                </a:extLst>
              </p:cNvPr>
              <p:cNvSpPr>
                <a:spLocks/>
              </p:cNvSpPr>
              <p:nvPr/>
            </p:nvSpPr>
            <p:spPr bwMode="auto">
              <a:xfrm>
                <a:off x="3603" y="2167"/>
                <a:ext cx="28" cy="28"/>
              </a:xfrm>
              <a:custGeom>
                <a:avLst/>
                <a:gdLst>
                  <a:gd name="T0" fmla="*/ 0 w 9"/>
                  <a:gd name="T1" fmla="*/ 1780 h 9"/>
                  <a:gd name="T2" fmla="*/ 0 w 9"/>
                  <a:gd name="T3" fmla="*/ 1780 h 9"/>
                  <a:gd name="T4" fmla="*/ 1114 w 9"/>
                  <a:gd name="T5" fmla="*/ 1509 h 9"/>
                  <a:gd name="T6" fmla="*/ 1509 w 9"/>
                  <a:gd name="T7" fmla="*/ 2053 h 9"/>
                  <a:gd name="T8" fmla="*/ 2352 w 9"/>
                  <a:gd name="T9" fmla="*/ 2623 h 9"/>
                  <a:gd name="T10" fmla="*/ 1509 w 9"/>
                  <a:gd name="T11" fmla="*/ 843 h 9"/>
                  <a:gd name="T12" fmla="*/ 843 w 9"/>
                  <a:gd name="T13" fmla="*/ 572 h 9"/>
                  <a:gd name="T14" fmla="*/ 0 w 9"/>
                  <a:gd name="T15" fmla="*/ 0 h 9"/>
                  <a:gd name="T16" fmla="*/ 271 w 9"/>
                  <a:gd name="T17" fmla="*/ 843 h 9"/>
                  <a:gd name="T18" fmla="*/ 0 w 9"/>
                  <a:gd name="T19" fmla="*/ 178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6"/>
                    </a:moveTo>
                    <a:cubicBezTo>
                      <a:pt x="0" y="6"/>
                      <a:pt x="0" y="6"/>
                      <a:pt x="0" y="6"/>
                    </a:cubicBezTo>
                    <a:cubicBezTo>
                      <a:pt x="1" y="6"/>
                      <a:pt x="2" y="3"/>
                      <a:pt x="4" y="5"/>
                    </a:cubicBezTo>
                    <a:cubicBezTo>
                      <a:pt x="4" y="5"/>
                      <a:pt x="5" y="6"/>
                      <a:pt x="5" y="7"/>
                    </a:cubicBezTo>
                    <a:cubicBezTo>
                      <a:pt x="6" y="8"/>
                      <a:pt x="7" y="8"/>
                      <a:pt x="8" y="9"/>
                    </a:cubicBezTo>
                    <a:cubicBezTo>
                      <a:pt x="9" y="6"/>
                      <a:pt x="6" y="5"/>
                      <a:pt x="5" y="3"/>
                    </a:cubicBezTo>
                    <a:cubicBezTo>
                      <a:pt x="4" y="3"/>
                      <a:pt x="4" y="2"/>
                      <a:pt x="3" y="2"/>
                    </a:cubicBezTo>
                    <a:cubicBezTo>
                      <a:pt x="3" y="1"/>
                      <a:pt x="1" y="0"/>
                      <a:pt x="0" y="0"/>
                    </a:cubicBezTo>
                    <a:cubicBezTo>
                      <a:pt x="1" y="1"/>
                      <a:pt x="0" y="3"/>
                      <a:pt x="1" y="3"/>
                    </a:cubicBezTo>
                    <a:cubicBezTo>
                      <a:pt x="1" y="5"/>
                      <a:pt x="0" y="4"/>
                      <a:pt x="0"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0" name="Freeform 1252">
                <a:extLst>
                  <a:ext uri="{FF2B5EF4-FFF2-40B4-BE49-F238E27FC236}">
                    <a16:creationId xmlns:a16="http://schemas.microsoft.com/office/drawing/2014/main" id="{01818EBB-303B-4137-A991-20EE004239A1}"/>
                  </a:ext>
                </a:extLst>
              </p:cNvPr>
              <p:cNvSpPr>
                <a:spLocks/>
              </p:cNvSpPr>
              <p:nvPr/>
            </p:nvSpPr>
            <p:spPr bwMode="auto">
              <a:xfrm>
                <a:off x="3603" y="2167"/>
                <a:ext cx="28" cy="28"/>
              </a:xfrm>
              <a:custGeom>
                <a:avLst/>
                <a:gdLst>
                  <a:gd name="T0" fmla="*/ 0 w 9"/>
                  <a:gd name="T1" fmla="*/ 1780 h 9"/>
                  <a:gd name="T2" fmla="*/ 0 w 9"/>
                  <a:gd name="T3" fmla="*/ 1780 h 9"/>
                  <a:gd name="T4" fmla="*/ 1114 w 9"/>
                  <a:gd name="T5" fmla="*/ 1509 h 9"/>
                  <a:gd name="T6" fmla="*/ 1509 w 9"/>
                  <a:gd name="T7" fmla="*/ 2053 h 9"/>
                  <a:gd name="T8" fmla="*/ 2352 w 9"/>
                  <a:gd name="T9" fmla="*/ 2623 h 9"/>
                  <a:gd name="T10" fmla="*/ 1509 w 9"/>
                  <a:gd name="T11" fmla="*/ 843 h 9"/>
                  <a:gd name="T12" fmla="*/ 843 w 9"/>
                  <a:gd name="T13" fmla="*/ 572 h 9"/>
                  <a:gd name="T14" fmla="*/ 0 w 9"/>
                  <a:gd name="T15" fmla="*/ 0 h 9"/>
                  <a:gd name="T16" fmla="*/ 271 w 9"/>
                  <a:gd name="T17" fmla="*/ 843 h 9"/>
                  <a:gd name="T18" fmla="*/ 0 w 9"/>
                  <a:gd name="T19" fmla="*/ 178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6"/>
                    </a:moveTo>
                    <a:cubicBezTo>
                      <a:pt x="0" y="6"/>
                      <a:pt x="0" y="6"/>
                      <a:pt x="0" y="6"/>
                    </a:cubicBezTo>
                    <a:cubicBezTo>
                      <a:pt x="1" y="6"/>
                      <a:pt x="2" y="3"/>
                      <a:pt x="4" y="5"/>
                    </a:cubicBezTo>
                    <a:cubicBezTo>
                      <a:pt x="4" y="5"/>
                      <a:pt x="5" y="6"/>
                      <a:pt x="5" y="7"/>
                    </a:cubicBezTo>
                    <a:cubicBezTo>
                      <a:pt x="6" y="8"/>
                      <a:pt x="7" y="8"/>
                      <a:pt x="8" y="9"/>
                    </a:cubicBezTo>
                    <a:cubicBezTo>
                      <a:pt x="9" y="6"/>
                      <a:pt x="6" y="5"/>
                      <a:pt x="5" y="3"/>
                    </a:cubicBezTo>
                    <a:cubicBezTo>
                      <a:pt x="4" y="3"/>
                      <a:pt x="4" y="2"/>
                      <a:pt x="3" y="2"/>
                    </a:cubicBezTo>
                    <a:cubicBezTo>
                      <a:pt x="3" y="1"/>
                      <a:pt x="1" y="0"/>
                      <a:pt x="0" y="0"/>
                    </a:cubicBezTo>
                    <a:cubicBezTo>
                      <a:pt x="1" y="1"/>
                      <a:pt x="0" y="3"/>
                      <a:pt x="1" y="3"/>
                    </a:cubicBezTo>
                    <a:cubicBezTo>
                      <a:pt x="1" y="5"/>
                      <a:pt x="0" y="4"/>
                      <a:pt x="0" y="6"/>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1" name="Freeform 1253">
                <a:extLst>
                  <a:ext uri="{FF2B5EF4-FFF2-40B4-BE49-F238E27FC236}">
                    <a16:creationId xmlns:a16="http://schemas.microsoft.com/office/drawing/2014/main" id="{FF3C733F-A7F3-4F24-BEFD-F1A304B77529}"/>
                  </a:ext>
                </a:extLst>
              </p:cNvPr>
              <p:cNvSpPr>
                <a:spLocks/>
              </p:cNvSpPr>
              <p:nvPr/>
            </p:nvSpPr>
            <p:spPr bwMode="auto">
              <a:xfrm>
                <a:off x="3615" y="2167"/>
                <a:ext cx="3" cy="10"/>
              </a:xfrm>
              <a:custGeom>
                <a:avLst/>
                <a:gdLst>
                  <a:gd name="T0" fmla="*/ 0 w 1"/>
                  <a:gd name="T1" fmla="*/ 367 h 3"/>
                  <a:gd name="T2" fmla="*/ 243 w 1"/>
                  <a:gd name="T3" fmla="*/ 1223 h 3"/>
                  <a:gd name="T4" fmla="*/ 0 w 1"/>
                  <a:gd name="T5" fmla="*/ 0 h 3"/>
                  <a:gd name="T6" fmla="*/ 0 w 1"/>
                  <a:gd name="T7" fmla="*/ 367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1"/>
                    </a:moveTo>
                    <a:cubicBezTo>
                      <a:pt x="1" y="2"/>
                      <a:pt x="1" y="3"/>
                      <a:pt x="1" y="3"/>
                    </a:cubicBezTo>
                    <a:cubicBezTo>
                      <a:pt x="1" y="2"/>
                      <a:pt x="1" y="1"/>
                      <a:pt x="0" y="0"/>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2" name="Freeform 1254">
                <a:extLst>
                  <a:ext uri="{FF2B5EF4-FFF2-40B4-BE49-F238E27FC236}">
                    <a16:creationId xmlns:a16="http://schemas.microsoft.com/office/drawing/2014/main" id="{F94DC551-E99F-44FA-8848-19F28E6887D2}"/>
                  </a:ext>
                </a:extLst>
              </p:cNvPr>
              <p:cNvSpPr>
                <a:spLocks/>
              </p:cNvSpPr>
              <p:nvPr/>
            </p:nvSpPr>
            <p:spPr bwMode="auto">
              <a:xfrm>
                <a:off x="3615" y="2167"/>
                <a:ext cx="3" cy="10"/>
              </a:xfrm>
              <a:custGeom>
                <a:avLst/>
                <a:gdLst>
                  <a:gd name="T0" fmla="*/ 0 w 1"/>
                  <a:gd name="T1" fmla="*/ 367 h 3"/>
                  <a:gd name="T2" fmla="*/ 243 w 1"/>
                  <a:gd name="T3" fmla="*/ 1223 h 3"/>
                  <a:gd name="T4" fmla="*/ 0 w 1"/>
                  <a:gd name="T5" fmla="*/ 0 h 3"/>
                  <a:gd name="T6" fmla="*/ 0 w 1"/>
                  <a:gd name="T7" fmla="*/ 367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1"/>
                    </a:moveTo>
                    <a:cubicBezTo>
                      <a:pt x="1" y="2"/>
                      <a:pt x="1" y="3"/>
                      <a:pt x="1" y="3"/>
                    </a:cubicBezTo>
                    <a:cubicBezTo>
                      <a:pt x="1" y="2"/>
                      <a:pt x="1" y="1"/>
                      <a:pt x="0" y="0"/>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3" name="Freeform 1255">
                <a:extLst>
                  <a:ext uri="{FF2B5EF4-FFF2-40B4-BE49-F238E27FC236}">
                    <a16:creationId xmlns:a16="http://schemas.microsoft.com/office/drawing/2014/main" id="{C15E39AF-CBEE-4D1B-B70A-982267BFCFE4}"/>
                  </a:ext>
                </a:extLst>
              </p:cNvPr>
              <p:cNvSpPr>
                <a:spLocks/>
              </p:cNvSpPr>
              <p:nvPr/>
            </p:nvSpPr>
            <p:spPr bwMode="auto">
              <a:xfrm>
                <a:off x="3606" y="2208"/>
                <a:ext cx="22" cy="50"/>
              </a:xfrm>
              <a:custGeom>
                <a:avLst/>
                <a:gdLst>
                  <a:gd name="T0" fmla="*/ 277 w 7"/>
                  <a:gd name="T1" fmla="*/ 3231 h 16"/>
                  <a:gd name="T2" fmla="*/ 0 w 7"/>
                  <a:gd name="T3" fmla="*/ 4766 h 16"/>
                  <a:gd name="T4" fmla="*/ 1273 w 7"/>
                  <a:gd name="T5" fmla="*/ 2959 h 16"/>
                  <a:gd name="T6" fmla="*/ 2143 w 7"/>
                  <a:gd name="T7" fmla="*/ 2109 h 16"/>
                  <a:gd name="T8" fmla="*/ 2143 w 7"/>
                  <a:gd name="T9" fmla="*/ 0 h 16"/>
                  <a:gd name="T10" fmla="*/ 1549 w 7"/>
                  <a:gd name="T11" fmla="*/ 1250 h 16"/>
                  <a:gd name="T12" fmla="*/ 277 w 7"/>
                  <a:gd name="T13" fmla="*/ 3231 h 16"/>
                  <a:gd name="T14" fmla="*/ 0 60000 65536"/>
                  <a:gd name="T15" fmla="*/ 0 60000 65536"/>
                  <a:gd name="T16" fmla="*/ 0 60000 65536"/>
                  <a:gd name="T17" fmla="*/ 0 60000 65536"/>
                  <a:gd name="T18" fmla="*/ 0 60000 65536"/>
                  <a:gd name="T19" fmla="*/ 0 60000 65536"/>
                  <a:gd name="T20" fmla="*/ 0 60000 65536"/>
                  <a:gd name="T21" fmla="*/ 0 w 7"/>
                  <a:gd name="T22" fmla="*/ 0 h 16"/>
                  <a:gd name="T23" fmla="*/ 7 w 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6">
                    <a:moveTo>
                      <a:pt x="1" y="11"/>
                    </a:moveTo>
                    <a:cubicBezTo>
                      <a:pt x="1" y="13"/>
                      <a:pt x="1" y="14"/>
                      <a:pt x="0" y="16"/>
                    </a:cubicBezTo>
                    <a:cubicBezTo>
                      <a:pt x="3" y="16"/>
                      <a:pt x="3" y="11"/>
                      <a:pt x="4" y="10"/>
                    </a:cubicBezTo>
                    <a:cubicBezTo>
                      <a:pt x="5" y="9"/>
                      <a:pt x="7" y="8"/>
                      <a:pt x="7" y="7"/>
                    </a:cubicBezTo>
                    <a:cubicBezTo>
                      <a:pt x="7" y="4"/>
                      <a:pt x="7" y="2"/>
                      <a:pt x="7" y="0"/>
                    </a:cubicBezTo>
                    <a:cubicBezTo>
                      <a:pt x="6" y="0"/>
                      <a:pt x="5" y="4"/>
                      <a:pt x="5" y="4"/>
                    </a:cubicBezTo>
                    <a:cubicBezTo>
                      <a:pt x="4" y="7"/>
                      <a:pt x="2" y="9"/>
                      <a:pt x="1" y="1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4" name="Freeform 1256">
                <a:extLst>
                  <a:ext uri="{FF2B5EF4-FFF2-40B4-BE49-F238E27FC236}">
                    <a16:creationId xmlns:a16="http://schemas.microsoft.com/office/drawing/2014/main" id="{43440DD8-16B9-454F-88BF-6A397456F0EE}"/>
                  </a:ext>
                </a:extLst>
              </p:cNvPr>
              <p:cNvSpPr>
                <a:spLocks/>
              </p:cNvSpPr>
              <p:nvPr/>
            </p:nvSpPr>
            <p:spPr bwMode="auto">
              <a:xfrm>
                <a:off x="3606" y="2208"/>
                <a:ext cx="22" cy="50"/>
              </a:xfrm>
              <a:custGeom>
                <a:avLst/>
                <a:gdLst>
                  <a:gd name="T0" fmla="*/ 277 w 7"/>
                  <a:gd name="T1" fmla="*/ 3231 h 16"/>
                  <a:gd name="T2" fmla="*/ 0 w 7"/>
                  <a:gd name="T3" fmla="*/ 4766 h 16"/>
                  <a:gd name="T4" fmla="*/ 1273 w 7"/>
                  <a:gd name="T5" fmla="*/ 2959 h 16"/>
                  <a:gd name="T6" fmla="*/ 2143 w 7"/>
                  <a:gd name="T7" fmla="*/ 2109 h 16"/>
                  <a:gd name="T8" fmla="*/ 2143 w 7"/>
                  <a:gd name="T9" fmla="*/ 0 h 16"/>
                  <a:gd name="T10" fmla="*/ 1549 w 7"/>
                  <a:gd name="T11" fmla="*/ 1250 h 16"/>
                  <a:gd name="T12" fmla="*/ 277 w 7"/>
                  <a:gd name="T13" fmla="*/ 3231 h 16"/>
                  <a:gd name="T14" fmla="*/ 0 60000 65536"/>
                  <a:gd name="T15" fmla="*/ 0 60000 65536"/>
                  <a:gd name="T16" fmla="*/ 0 60000 65536"/>
                  <a:gd name="T17" fmla="*/ 0 60000 65536"/>
                  <a:gd name="T18" fmla="*/ 0 60000 65536"/>
                  <a:gd name="T19" fmla="*/ 0 60000 65536"/>
                  <a:gd name="T20" fmla="*/ 0 60000 65536"/>
                  <a:gd name="T21" fmla="*/ 0 w 7"/>
                  <a:gd name="T22" fmla="*/ 0 h 16"/>
                  <a:gd name="T23" fmla="*/ 7 w 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6">
                    <a:moveTo>
                      <a:pt x="1" y="11"/>
                    </a:moveTo>
                    <a:cubicBezTo>
                      <a:pt x="1" y="13"/>
                      <a:pt x="1" y="14"/>
                      <a:pt x="0" y="16"/>
                    </a:cubicBezTo>
                    <a:cubicBezTo>
                      <a:pt x="3" y="16"/>
                      <a:pt x="3" y="11"/>
                      <a:pt x="4" y="10"/>
                    </a:cubicBezTo>
                    <a:cubicBezTo>
                      <a:pt x="5" y="9"/>
                      <a:pt x="7" y="8"/>
                      <a:pt x="7" y="7"/>
                    </a:cubicBezTo>
                    <a:cubicBezTo>
                      <a:pt x="7" y="4"/>
                      <a:pt x="7" y="2"/>
                      <a:pt x="7" y="0"/>
                    </a:cubicBezTo>
                    <a:cubicBezTo>
                      <a:pt x="6" y="0"/>
                      <a:pt x="5" y="4"/>
                      <a:pt x="5" y="4"/>
                    </a:cubicBezTo>
                    <a:cubicBezTo>
                      <a:pt x="4" y="7"/>
                      <a:pt x="2" y="9"/>
                      <a:pt x="1" y="1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5" name="Freeform 1257">
                <a:extLst>
                  <a:ext uri="{FF2B5EF4-FFF2-40B4-BE49-F238E27FC236}">
                    <a16:creationId xmlns:a16="http://schemas.microsoft.com/office/drawing/2014/main" id="{C34AAD25-8E20-4ABF-A3EC-B626FA194C7B}"/>
                  </a:ext>
                </a:extLst>
              </p:cNvPr>
              <p:cNvSpPr>
                <a:spLocks/>
              </p:cNvSpPr>
              <p:nvPr/>
            </p:nvSpPr>
            <p:spPr bwMode="auto">
              <a:xfrm>
                <a:off x="3625" y="2152"/>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0"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6" name="Freeform 1258">
                <a:extLst>
                  <a:ext uri="{FF2B5EF4-FFF2-40B4-BE49-F238E27FC236}">
                    <a16:creationId xmlns:a16="http://schemas.microsoft.com/office/drawing/2014/main" id="{480D027B-F48F-4461-88EB-D01F5CC0F027}"/>
                  </a:ext>
                </a:extLst>
              </p:cNvPr>
              <p:cNvSpPr>
                <a:spLocks/>
              </p:cNvSpPr>
              <p:nvPr/>
            </p:nvSpPr>
            <p:spPr bwMode="auto">
              <a:xfrm>
                <a:off x="3625" y="2152"/>
                <a:ext cx="3"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0"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7" name="Freeform 1259">
                <a:extLst>
                  <a:ext uri="{FF2B5EF4-FFF2-40B4-BE49-F238E27FC236}">
                    <a16:creationId xmlns:a16="http://schemas.microsoft.com/office/drawing/2014/main" id="{FD252C18-11AC-48E9-8822-D9AF86B83E5D}"/>
                  </a:ext>
                </a:extLst>
              </p:cNvPr>
              <p:cNvSpPr>
                <a:spLocks/>
              </p:cNvSpPr>
              <p:nvPr/>
            </p:nvSpPr>
            <p:spPr bwMode="auto">
              <a:xfrm>
                <a:off x="3612" y="2261"/>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1" y="1"/>
                      <a:pt x="0" y="2"/>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8" name="Freeform 1260">
                <a:extLst>
                  <a:ext uri="{FF2B5EF4-FFF2-40B4-BE49-F238E27FC236}">
                    <a16:creationId xmlns:a16="http://schemas.microsoft.com/office/drawing/2014/main" id="{AC62ABF2-EA49-4E26-9E52-360847E3E579}"/>
                  </a:ext>
                </a:extLst>
              </p:cNvPr>
              <p:cNvSpPr>
                <a:spLocks/>
              </p:cNvSpPr>
              <p:nvPr/>
            </p:nvSpPr>
            <p:spPr bwMode="auto">
              <a:xfrm>
                <a:off x="3612" y="2261"/>
                <a:ext cx="6" cy="6"/>
              </a:xfrm>
              <a:custGeom>
                <a:avLst/>
                <a:gdLst>
                  <a:gd name="T0" fmla="*/ 243 w 2"/>
                  <a:gd name="T1" fmla="*/ 486 h 2"/>
                  <a:gd name="T2" fmla="*/ 243 w 2"/>
                  <a:gd name="T3" fmla="*/ 0 h 2"/>
                  <a:gd name="T4" fmla="*/ 243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1" y="2"/>
                    </a:moveTo>
                    <a:cubicBezTo>
                      <a:pt x="2" y="2"/>
                      <a:pt x="2" y="1"/>
                      <a:pt x="1" y="0"/>
                    </a:cubicBezTo>
                    <a:cubicBezTo>
                      <a:pt x="1" y="1"/>
                      <a:pt x="0" y="2"/>
                      <a:pt x="1"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89" name="Freeform 1261">
                <a:extLst>
                  <a:ext uri="{FF2B5EF4-FFF2-40B4-BE49-F238E27FC236}">
                    <a16:creationId xmlns:a16="http://schemas.microsoft.com/office/drawing/2014/main" id="{1114FA60-1D4B-48E5-AF47-B44BAFDC7778}"/>
                  </a:ext>
                </a:extLst>
              </p:cNvPr>
              <p:cNvSpPr>
                <a:spLocks/>
              </p:cNvSpPr>
              <p:nvPr/>
            </p:nvSpPr>
            <p:spPr bwMode="auto">
              <a:xfrm>
                <a:off x="3625" y="2130"/>
                <a:ext cx="12" cy="15"/>
              </a:xfrm>
              <a:custGeom>
                <a:avLst/>
                <a:gdLst>
                  <a:gd name="T0" fmla="*/ 486 w 4"/>
                  <a:gd name="T1" fmla="*/ 1215 h 5"/>
                  <a:gd name="T2" fmla="*/ 243 w 4"/>
                  <a:gd name="T3" fmla="*/ 0 h 5"/>
                  <a:gd name="T4" fmla="*/ 486 w 4"/>
                  <a:gd name="T5" fmla="*/ 121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5"/>
                    </a:moveTo>
                    <a:cubicBezTo>
                      <a:pt x="4" y="4"/>
                      <a:pt x="4" y="1"/>
                      <a:pt x="1" y="0"/>
                    </a:cubicBezTo>
                    <a:cubicBezTo>
                      <a:pt x="0" y="1"/>
                      <a:pt x="1" y="4"/>
                      <a:pt x="2"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0" name="Freeform 1262">
                <a:extLst>
                  <a:ext uri="{FF2B5EF4-FFF2-40B4-BE49-F238E27FC236}">
                    <a16:creationId xmlns:a16="http://schemas.microsoft.com/office/drawing/2014/main" id="{93584E32-7846-4E7F-AE5E-3469E1F7A143}"/>
                  </a:ext>
                </a:extLst>
              </p:cNvPr>
              <p:cNvSpPr>
                <a:spLocks/>
              </p:cNvSpPr>
              <p:nvPr/>
            </p:nvSpPr>
            <p:spPr bwMode="auto">
              <a:xfrm>
                <a:off x="3625" y="2130"/>
                <a:ext cx="12" cy="15"/>
              </a:xfrm>
              <a:custGeom>
                <a:avLst/>
                <a:gdLst>
                  <a:gd name="T0" fmla="*/ 486 w 4"/>
                  <a:gd name="T1" fmla="*/ 1215 h 5"/>
                  <a:gd name="T2" fmla="*/ 243 w 4"/>
                  <a:gd name="T3" fmla="*/ 0 h 5"/>
                  <a:gd name="T4" fmla="*/ 486 w 4"/>
                  <a:gd name="T5" fmla="*/ 121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5"/>
                    </a:moveTo>
                    <a:cubicBezTo>
                      <a:pt x="4" y="4"/>
                      <a:pt x="4" y="1"/>
                      <a:pt x="1" y="0"/>
                    </a:cubicBezTo>
                    <a:cubicBezTo>
                      <a:pt x="0" y="1"/>
                      <a:pt x="1" y="4"/>
                      <a:pt x="2" y="5"/>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1" name="Freeform 1263">
                <a:extLst>
                  <a:ext uri="{FF2B5EF4-FFF2-40B4-BE49-F238E27FC236}">
                    <a16:creationId xmlns:a16="http://schemas.microsoft.com/office/drawing/2014/main" id="{ADC4DDF5-8D1D-44B2-9346-E3FADAF1390B}"/>
                  </a:ext>
                </a:extLst>
              </p:cNvPr>
              <p:cNvSpPr>
                <a:spLocks/>
              </p:cNvSpPr>
              <p:nvPr/>
            </p:nvSpPr>
            <p:spPr bwMode="auto">
              <a:xfrm>
                <a:off x="3628" y="2155"/>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2" name="Freeform 1264">
                <a:extLst>
                  <a:ext uri="{FF2B5EF4-FFF2-40B4-BE49-F238E27FC236}">
                    <a16:creationId xmlns:a16="http://schemas.microsoft.com/office/drawing/2014/main" id="{E857FE3E-4E34-4BA1-9660-8AAB4B4762DB}"/>
                  </a:ext>
                </a:extLst>
              </p:cNvPr>
              <p:cNvSpPr>
                <a:spLocks/>
              </p:cNvSpPr>
              <p:nvPr/>
            </p:nvSpPr>
            <p:spPr bwMode="auto">
              <a:xfrm>
                <a:off x="3628" y="2155"/>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3" name="Freeform 1265">
                <a:extLst>
                  <a:ext uri="{FF2B5EF4-FFF2-40B4-BE49-F238E27FC236}">
                    <a16:creationId xmlns:a16="http://schemas.microsoft.com/office/drawing/2014/main" id="{F727A06B-9973-460E-B40E-D530936798BA}"/>
                  </a:ext>
                </a:extLst>
              </p:cNvPr>
              <p:cNvSpPr>
                <a:spLocks/>
              </p:cNvSpPr>
              <p:nvPr/>
            </p:nvSpPr>
            <p:spPr bwMode="auto">
              <a:xfrm>
                <a:off x="3621" y="2255"/>
                <a:ext cx="4"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4" name="Freeform 1266">
                <a:extLst>
                  <a:ext uri="{FF2B5EF4-FFF2-40B4-BE49-F238E27FC236}">
                    <a16:creationId xmlns:a16="http://schemas.microsoft.com/office/drawing/2014/main" id="{3A632ADE-AE25-4A61-8189-401674AE5F95}"/>
                  </a:ext>
                </a:extLst>
              </p:cNvPr>
              <p:cNvSpPr>
                <a:spLocks/>
              </p:cNvSpPr>
              <p:nvPr/>
            </p:nvSpPr>
            <p:spPr bwMode="auto">
              <a:xfrm>
                <a:off x="3621" y="2255"/>
                <a:ext cx="4"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0" y="0"/>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5" name="Freeform 1267">
                <a:extLst>
                  <a:ext uri="{FF2B5EF4-FFF2-40B4-BE49-F238E27FC236}">
                    <a16:creationId xmlns:a16="http://schemas.microsoft.com/office/drawing/2014/main" id="{F42C81D2-FB1E-448A-8F0B-B4896933D211}"/>
                  </a:ext>
                </a:extLst>
              </p:cNvPr>
              <p:cNvSpPr>
                <a:spLocks/>
              </p:cNvSpPr>
              <p:nvPr/>
            </p:nvSpPr>
            <p:spPr bwMode="auto">
              <a:xfrm>
                <a:off x="3618" y="2239"/>
                <a:ext cx="25" cy="22"/>
              </a:xfrm>
              <a:custGeom>
                <a:avLst/>
                <a:gdLst>
                  <a:gd name="T0" fmla="*/ 275 w 8"/>
                  <a:gd name="T1" fmla="*/ 1273 h 7"/>
                  <a:gd name="T2" fmla="*/ 2384 w 8"/>
                  <a:gd name="T3" fmla="*/ 1273 h 7"/>
                  <a:gd name="T4" fmla="*/ 1525 w 8"/>
                  <a:gd name="T5" fmla="*/ 0 h 7"/>
                  <a:gd name="T6" fmla="*/ 275 w 8"/>
                  <a:gd name="T7" fmla="*/ 1273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1" y="4"/>
                    </a:moveTo>
                    <a:cubicBezTo>
                      <a:pt x="1" y="7"/>
                      <a:pt x="7" y="4"/>
                      <a:pt x="8" y="4"/>
                    </a:cubicBezTo>
                    <a:cubicBezTo>
                      <a:pt x="8" y="3"/>
                      <a:pt x="8" y="0"/>
                      <a:pt x="5" y="0"/>
                    </a:cubicBezTo>
                    <a:cubicBezTo>
                      <a:pt x="4" y="0"/>
                      <a:pt x="0"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6" name="Freeform 1268">
                <a:extLst>
                  <a:ext uri="{FF2B5EF4-FFF2-40B4-BE49-F238E27FC236}">
                    <a16:creationId xmlns:a16="http://schemas.microsoft.com/office/drawing/2014/main" id="{BF5FD693-C32E-4839-970A-37E3C02ED4D3}"/>
                  </a:ext>
                </a:extLst>
              </p:cNvPr>
              <p:cNvSpPr>
                <a:spLocks/>
              </p:cNvSpPr>
              <p:nvPr/>
            </p:nvSpPr>
            <p:spPr bwMode="auto">
              <a:xfrm>
                <a:off x="3618" y="2239"/>
                <a:ext cx="25" cy="22"/>
              </a:xfrm>
              <a:custGeom>
                <a:avLst/>
                <a:gdLst>
                  <a:gd name="T0" fmla="*/ 275 w 8"/>
                  <a:gd name="T1" fmla="*/ 1273 h 7"/>
                  <a:gd name="T2" fmla="*/ 2384 w 8"/>
                  <a:gd name="T3" fmla="*/ 1273 h 7"/>
                  <a:gd name="T4" fmla="*/ 1525 w 8"/>
                  <a:gd name="T5" fmla="*/ 0 h 7"/>
                  <a:gd name="T6" fmla="*/ 275 w 8"/>
                  <a:gd name="T7" fmla="*/ 1273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1" y="4"/>
                    </a:moveTo>
                    <a:cubicBezTo>
                      <a:pt x="1" y="7"/>
                      <a:pt x="7" y="4"/>
                      <a:pt x="8" y="4"/>
                    </a:cubicBezTo>
                    <a:cubicBezTo>
                      <a:pt x="8" y="3"/>
                      <a:pt x="8" y="0"/>
                      <a:pt x="5" y="0"/>
                    </a:cubicBezTo>
                    <a:cubicBezTo>
                      <a:pt x="4" y="0"/>
                      <a:pt x="0"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7" name="Freeform 1269">
                <a:extLst>
                  <a:ext uri="{FF2B5EF4-FFF2-40B4-BE49-F238E27FC236}">
                    <a16:creationId xmlns:a16="http://schemas.microsoft.com/office/drawing/2014/main" id="{669670F4-4DF6-4DAA-AE37-89B395AB9A4C}"/>
                  </a:ext>
                </a:extLst>
              </p:cNvPr>
              <p:cNvSpPr>
                <a:spLocks/>
              </p:cNvSpPr>
              <p:nvPr/>
            </p:nvSpPr>
            <p:spPr bwMode="auto">
              <a:xfrm>
                <a:off x="3625" y="223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1" y="1"/>
                    </a:cubicBezTo>
                    <a:cubicBezTo>
                      <a:pt x="0"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8" name="Freeform 1270">
                <a:extLst>
                  <a:ext uri="{FF2B5EF4-FFF2-40B4-BE49-F238E27FC236}">
                    <a16:creationId xmlns:a16="http://schemas.microsoft.com/office/drawing/2014/main" id="{4C3C2FFE-90D6-4823-A488-AB80CFA08FD4}"/>
                  </a:ext>
                </a:extLst>
              </p:cNvPr>
              <p:cNvSpPr>
                <a:spLocks/>
              </p:cNvSpPr>
              <p:nvPr/>
            </p:nvSpPr>
            <p:spPr bwMode="auto">
              <a:xfrm>
                <a:off x="3625" y="2233"/>
                <a:ext cx="3" cy="3"/>
              </a:xfrm>
              <a:custGeom>
                <a:avLst/>
                <a:gdLst>
                  <a:gd name="T0" fmla="*/ 0 w 1"/>
                  <a:gd name="T1" fmla="*/ 243 h 1"/>
                  <a:gd name="T2" fmla="*/ 243 w 1"/>
                  <a:gd name="T3" fmla="*/ 243 h 1"/>
                  <a:gd name="T4" fmla="*/ 0 w 1"/>
                  <a:gd name="T5" fmla="*/ 243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1" y="1"/>
                      <a:pt x="1" y="1"/>
                      <a:pt x="1" y="1"/>
                    </a:cubicBezTo>
                    <a:cubicBezTo>
                      <a:pt x="0" y="0"/>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99" name="Freeform 1271">
                <a:extLst>
                  <a:ext uri="{FF2B5EF4-FFF2-40B4-BE49-F238E27FC236}">
                    <a16:creationId xmlns:a16="http://schemas.microsoft.com/office/drawing/2014/main" id="{1C99A0C2-C5D9-4090-82A6-FC5F626A7F63}"/>
                  </a:ext>
                </a:extLst>
              </p:cNvPr>
              <p:cNvSpPr>
                <a:spLocks/>
              </p:cNvSpPr>
              <p:nvPr/>
            </p:nvSpPr>
            <p:spPr bwMode="auto">
              <a:xfrm>
                <a:off x="3634" y="2170"/>
                <a:ext cx="41" cy="75"/>
              </a:xfrm>
              <a:custGeom>
                <a:avLst/>
                <a:gdLst>
                  <a:gd name="T0" fmla="*/ 0 w 13"/>
                  <a:gd name="T1" fmla="*/ 275 h 24"/>
                  <a:gd name="T2" fmla="*/ 596 w 13"/>
                  <a:gd name="T3" fmla="*/ 1525 h 24"/>
                  <a:gd name="T4" fmla="*/ 2170 w 13"/>
                  <a:gd name="T5" fmla="*/ 2384 h 24"/>
                  <a:gd name="T6" fmla="*/ 1571 w 13"/>
                  <a:gd name="T7" fmla="*/ 2959 h 24"/>
                  <a:gd name="T8" fmla="*/ 1880 w 13"/>
                  <a:gd name="T9" fmla="*/ 3634 h 24"/>
                  <a:gd name="T10" fmla="*/ 1284 w 13"/>
                  <a:gd name="T11" fmla="*/ 3634 h 24"/>
                  <a:gd name="T12" fmla="*/ 278 w 13"/>
                  <a:gd name="T13" fmla="*/ 2959 h 24"/>
                  <a:gd name="T14" fmla="*/ 596 w 13"/>
                  <a:gd name="T15" fmla="*/ 4766 h 24"/>
                  <a:gd name="T16" fmla="*/ 1571 w 13"/>
                  <a:gd name="T17" fmla="*/ 5341 h 24"/>
                  <a:gd name="T18" fmla="*/ 2170 w 13"/>
                  <a:gd name="T19" fmla="*/ 7138 h 24"/>
                  <a:gd name="T20" fmla="*/ 1880 w 13"/>
                  <a:gd name="T21" fmla="*/ 6591 h 24"/>
                  <a:gd name="T22" fmla="*/ 2766 w 13"/>
                  <a:gd name="T23" fmla="*/ 6291 h 24"/>
                  <a:gd name="T24" fmla="*/ 2476 w 13"/>
                  <a:gd name="T25" fmla="*/ 5341 h 24"/>
                  <a:gd name="T26" fmla="*/ 2170 w 13"/>
                  <a:gd name="T27" fmla="*/ 4766 h 24"/>
                  <a:gd name="T28" fmla="*/ 1880 w 13"/>
                  <a:gd name="T29" fmla="*/ 3906 h 24"/>
                  <a:gd name="T30" fmla="*/ 2766 w 13"/>
                  <a:gd name="T31" fmla="*/ 4209 h 24"/>
                  <a:gd name="T32" fmla="*/ 4050 w 13"/>
                  <a:gd name="T33" fmla="*/ 4766 h 24"/>
                  <a:gd name="T34" fmla="*/ 3450 w 13"/>
                  <a:gd name="T35" fmla="*/ 3906 h 24"/>
                  <a:gd name="T36" fmla="*/ 3173 w 13"/>
                  <a:gd name="T37" fmla="*/ 2656 h 24"/>
                  <a:gd name="T38" fmla="*/ 3173 w 13"/>
                  <a:gd name="T39" fmla="*/ 1797 h 24"/>
                  <a:gd name="T40" fmla="*/ 3173 w 13"/>
                  <a:gd name="T41" fmla="*/ 1250 h 24"/>
                  <a:gd name="T42" fmla="*/ 2766 w 13"/>
                  <a:gd name="T43" fmla="*/ 859 h 24"/>
                  <a:gd name="T44" fmla="*/ 2170 w 13"/>
                  <a:gd name="T45" fmla="*/ 275 h 24"/>
                  <a:gd name="T46" fmla="*/ 1284 w 13"/>
                  <a:gd name="T47" fmla="*/ 275 h 24"/>
                  <a:gd name="T48" fmla="*/ 0 w 13"/>
                  <a:gd name="T49" fmla="*/ 275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
                  <a:gd name="T76" fmla="*/ 0 h 24"/>
                  <a:gd name="T77" fmla="*/ 13 w 13"/>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 h="24">
                    <a:moveTo>
                      <a:pt x="0" y="1"/>
                    </a:moveTo>
                    <a:cubicBezTo>
                      <a:pt x="0" y="3"/>
                      <a:pt x="1" y="4"/>
                      <a:pt x="2" y="5"/>
                    </a:cubicBezTo>
                    <a:cubicBezTo>
                      <a:pt x="3" y="6"/>
                      <a:pt x="6" y="9"/>
                      <a:pt x="7" y="8"/>
                    </a:cubicBezTo>
                    <a:cubicBezTo>
                      <a:pt x="6" y="9"/>
                      <a:pt x="6" y="10"/>
                      <a:pt x="5" y="10"/>
                    </a:cubicBezTo>
                    <a:cubicBezTo>
                      <a:pt x="6" y="11"/>
                      <a:pt x="6" y="11"/>
                      <a:pt x="6" y="12"/>
                    </a:cubicBezTo>
                    <a:cubicBezTo>
                      <a:pt x="5" y="11"/>
                      <a:pt x="5" y="12"/>
                      <a:pt x="4" y="12"/>
                    </a:cubicBezTo>
                    <a:cubicBezTo>
                      <a:pt x="3" y="13"/>
                      <a:pt x="1" y="11"/>
                      <a:pt x="1" y="10"/>
                    </a:cubicBezTo>
                    <a:cubicBezTo>
                      <a:pt x="0" y="11"/>
                      <a:pt x="1" y="15"/>
                      <a:pt x="2" y="16"/>
                    </a:cubicBezTo>
                    <a:cubicBezTo>
                      <a:pt x="2" y="14"/>
                      <a:pt x="5" y="17"/>
                      <a:pt x="5" y="18"/>
                    </a:cubicBezTo>
                    <a:cubicBezTo>
                      <a:pt x="5" y="20"/>
                      <a:pt x="4" y="22"/>
                      <a:pt x="7" y="24"/>
                    </a:cubicBezTo>
                    <a:cubicBezTo>
                      <a:pt x="7" y="23"/>
                      <a:pt x="6" y="22"/>
                      <a:pt x="6" y="22"/>
                    </a:cubicBezTo>
                    <a:cubicBezTo>
                      <a:pt x="7" y="22"/>
                      <a:pt x="9" y="22"/>
                      <a:pt x="9" y="21"/>
                    </a:cubicBezTo>
                    <a:cubicBezTo>
                      <a:pt x="9" y="21"/>
                      <a:pt x="8" y="19"/>
                      <a:pt x="8" y="18"/>
                    </a:cubicBezTo>
                    <a:cubicBezTo>
                      <a:pt x="7" y="17"/>
                      <a:pt x="7" y="17"/>
                      <a:pt x="7" y="16"/>
                    </a:cubicBezTo>
                    <a:cubicBezTo>
                      <a:pt x="7" y="15"/>
                      <a:pt x="7" y="13"/>
                      <a:pt x="6" y="13"/>
                    </a:cubicBezTo>
                    <a:cubicBezTo>
                      <a:pt x="7" y="13"/>
                      <a:pt x="9" y="14"/>
                      <a:pt x="9" y="14"/>
                    </a:cubicBezTo>
                    <a:cubicBezTo>
                      <a:pt x="10" y="14"/>
                      <a:pt x="13" y="15"/>
                      <a:pt x="13" y="16"/>
                    </a:cubicBezTo>
                    <a:cubicBezTo>
                      <a:pt x="13" y="15"/>
                      <a:pt x="12" y="14"/>
                      <a:pt x="11" y="13"/>
                    </a:cubicBezTo>
                    <a:cubicBezTo>
                      <a:pt x="13" y="13"/>
                      <a:pt x="10" y="10"/>
                      <a:pt x="10" y="9"/>
                    </a:cubicBezTo>
                    <a:cubicBezTo>
                      <a:pt x="10" y="8"/>
                      <a:pt x="11" y="7"/>
                      <a:pt x="10" y="6"/>
                    </a:cubicBezTo>
                    <a:cubicBezTo>
                      <a:pt x="10" y="5"/>
                      <a:pt x="12" y="5"/>
                      <a:pt x="10" y="4"/>
                    </a:cubicBezTo>
                    <a:cubicBezTo>
                      <a:pt x="10" y="4"/>
                      <a:pt x="9" y="4"/>
                      <a:pt x="9" y="3"/>
                    </a:cubicBezTo>
                    <a:cubicBezTo>
                      <a:pt x="9" y="2"/>
                      <a:pt x="8" y="2"/>
                      <a:pt x="7" y="1"/>
                    </a:cubicBezTo>
                    <a:cubicBezTo>
                      <a:pt x="6" y="1"/>
                      <a:pt x="5" y="1"/>
                      <a:pt x="4" y="1"/>
                    </a:cubicBezTo>
                    <a:cubicBezTo>
                      <a:pt x="3" y="1"/>
                      <a:pt x="1"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0" name="Freeform 1272">
                <a:extLst>
                  <a:ext uri="{FF2B5EF4-FFF2-40B4-BE49-F238E27FC236}">
                    <a16:creationId xmlns:a16="http://schemas.microsoft.com/office/drawing/2014/main" id="{425E247A-201A-44F7-83BD-3A4B29372407}"/>
                  </a:ext>
                </a:extLst>
              </p:cNvPr>
              <p:cNvSpPr>
                <a:spLocks/>
              </p:cNvSpPr>
              <p:nvPr/>
            </p:nvSpPr>
            <p:spPr bwMode="auto">
              <a:xfrm>
                <a:off x="3634" y="2170"/>
                <a:ext cx="41" cy="75"/>
              </a:xfrm>
              <a:custGeom>
                <a:avLst/>
                <a:gdLst>
                  <a:gd name="T0" fmla="*/ 0 w 13"/>
                  <a:gd name="T1" fmla="*/ 275 h 24"/>
                  <a:gd name="T2" fmla="*/ 596 w 13"/>
                  <a:gd name="T3" fmla="*/ 1525 h 24"/>
                  <a:gd name="T4" fmla="*/ 2170 w 13"/>
                  <a:gd name="T5" fmla="*/ 2384 h 24"/>
                  <a:gd name="T6" fmla="*/ 1571 w 13"/>
                  <a:gd name="T7" fmla="*/ 2959 h 24"/>
                  <a:gd name="T8" fmla="*/ 1880 w 13"/>
                  <a:gd name="T9" fmla="*/ 3634 h 24"/>
                  <a:gd name="T10" fmla="*/ 1284 w 13"/>
                  <a:gd name="T11" fmla="*/ 3634 h 24"/>
                  <a:gd name="T12" fmla="*/ 278 w 13"/>
                  <a:gd name="T13" fmla="*/ 2959 h 24"/>
                  <a:gd name="T14" fmla="*/ 596 w 13"/>
                  <a:gd name="T15" fmla="*/ 4766 h 24"/>
                  <a:gd name="T16" fmla="*/ 1571 w 13"/>
                  <a:gd name="T17" fmla="*/ 5341 h 24"/>
                  <a:gd name="T18" fmla="*/ 2170 w 13"/>
                  <a:gd name="T19" fmla="*/ 7138 h 24"/>
                  <a:gd name="T20" fmla="*/ 1880 w 13"/>
                  <a:gd name="T21" fmla="*/ 6591 h 24"/>
                  <a:gd name="T22" fmla="*/ 2766 w 13"/>
                  <a:gd name="T23" fmla="*/ 6291 h 24"/>
                  <a:gd name="T24" fmla="*/ 2476 w 13"/>
                  <a:gd name="T25" fmla="*/ 5341 h 24"/>
                  <a:gd name="T26" fmla="*/ 2170 w 13"/>
                  <a:gd name="T27" fmla="*/ 4766 h 24"/>
                  <a:gd name="T28" fmla="*/ 1880 w 13"/>
                  <a:gd name="T29" fmla="*/ 3906 h 24"/>
                  <a:gd name="T30" fmla="*/ 2766 w 13"/>
                  <a:gd name="T31" fmla="*/ 4209 h 24"/>
                  <a:gd name="T32" fmla="*/ 4050 w 13"/>
                  <a:gd name="T33" fmla="*/ 4766 h 24"/>
                  <a:gd name="T34" fmla="*/ 3450 w 13"/>
                  <a:gd name="T35" fmla="*/ 3906 h 24"/>
                  <a:gd name="T36" fmla="*/ 3173 w 13"/>
                  <a:gd name="T37" fmla="*/ 2656 h 24"/>
                  <a:gd name="T38" fmla="*/ 3173 w 13"/>
                  <a:gd name="T39" fmla="*/ 1797 h 24"/>
                  <a:gd name="T40" fmla="*/ 3173 w 13"/>
                  <a:gd name="T41" fmla="*/ 1250 h 24"/>
                  <a:gd name="T42" fmla="*/ 2766 w 13"/>
                  <a:gd name="T43" fmla="*/ 859 h 24"/>
                  <a:gd name="T44" fmla="*/ 2170 w 13"/>
                  <a:gd name="T45" fmla="*/ 275 h 24"/>
                  <a:gd name="T46" fmla="*/ 1284 w 13"/>
                  <a:gd name="T47" fmla="*/ 275 h 24"/>
                  <a:gd name="T48" fmla="*/ 0 w 13"/>
                  <a:gd name="T49" fmla="*/ 275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
                  <a:gd name="T76" fmla="*/ 0 h 24"/>
                  <a:gd name="T77" fmla="*/ 13 w 13"/>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 h="24">
                    <a:moveTo>
                      <a:pt x="0" y="1"/>
                    </a:moveTo>
                    <a:cubicBezTo>
                      <a:pt x="0" y="3"/>
                      <a:pt x="1" y="4"/>
                      <a:pt x="2" y="5"/>
                    </a:cubicBezTo>
                    <a:cubicBezTo>
                      <a:pt x="3" y="6"/>
                      <a:pt x="6" y="9"/>
                      <a:pt x="7" y="8"/>
                    </a:cubicBezTo>
                    <a:cubicBezTo>
                      <a:pt x="6" y="9"/>
                      <a:pt x="6" y="10"/>
                      <a:pt x="5" y="10"/>
                    </a:cubicBezTo>
                    <a:cubicBezTo>
                      <a:pt x="6" y="11"/>
                      <a:pt x="6" y="11"/>
                      <a:pt x="6" y="12"/>
                    </a:cubicBezTo>
                    <a:cubicBezTo>
                      <a:pt x="5" y="11"/>
                      <a:pt x="5" y="12"/>
                      <a:pt x="4" y="12"/>
                    </a:cubicBezTo>
                    <a:cubicBezTo>
                      <a:pt x="3" y="13"/>
                      <a:pt x="1" y="11"/>
                      <a:pt x="1" y="10"/>
                    </a:cubicBezTo>
                    <a:cubicBezTo>
                      <a:pt x="0" y="11"/>
                      <a:pt x="1" y="15"/>
                      <a:pt x="2" y="16"/>
                    </a:cubicBezTo>
                    <a:cubicBezTo>
                      <a:pt x="2" y="14"/>
                      <a:pt x="5" y="17"/>
                      <a:pt x="5" y="18"/>
                    </a:cubicBezTo>
                    <a:cubicBezTo>
                      <a:pt x="5" y="20"/>
                      <a:pt x="4" y="22"/>
                      <a:pt x="7" y="24"/>
                    </a:cubicBezTo>
                    <a:cubicBezTo>
                      <a:pt x="7" y="23"/>
                      <a:pt x="6" y="22"/>
                      <a:pt x="6" y="22"/>
                    </a:cubicBezTo>
                    <a:cubicBezTo>
                      <a:pt x="7" y="22"/>
                      <a:pt x="9" y="22"/>
                      <a:pt x="9" y="21"/>
                    </a:cubicBezTo>
                    <a:cubicBezTo>
                      <a:pt x="9" y="21"/>
                      <a:pt x="8" y="19"/>
                      <a:pt x="8" y="18"/>
                    </a:cubicBezTo>
                    <a:cubicBezTo>
                      <a:pt x="7" y="17"/>
                      <a:pt x="7" y="17"/>
                      <a:pt x="7" y="16"/>
                    </a:cubicBezTo>
                    <a:cubicBezTo>
                      <a:pt x="7" y="15"/>
                      <a:pt x="7" y="13"/>
                      <a:pt x="6" y="13"/>
                    </a:cubicBezTo>
                    <a:cubicBezTo>
                      <a:pt x="7" y="13"/>
                      <a:pt x="9" y="14"/>
                      <a:pt x="9" y="14"/>
                    </a:cubicBezTo>
                    <a:cubicBezTo>
                      <a:pt x="10" y="14"/>
                      <a:pt x="13" y="15"/>
                      <a:pt x="13" y="16"/>
                    </a:cubicBezTo>
                    <a:cubicBezTo>
                      <a:pt x="13" y="15"/>
                      <a:pt x="12" y="14"/>
                      <a:pt x="11" y="13"/>
                    </a:cubicBezTo>
                    <a:cubicBezTo>
                      <a:pt x="13" y="13"/>
                      <a:pt x="10" y="10"/>
                      <a:pt x="10" y="9"/>
                    </a:cubicBezTo>
                    <a:cubicBezTo>
                      <a:pt x="10" y="8"/>
                      <a:pt x="11" y="7"/>
                      <a:pt x="10" y="6"/>
                    </a:cubicBezTo>
                    <a:cubicBezTo>
                      <a:pt x="10" y="5"/>
                      <a:pt x="12" y="5"/>
                      <a:pt x="10" y="4"/>
                    </a:cubicBezTo>
                    <a:cubicBezTo>
                      <a:pt x="10" y="4"/>
                      <a:pt x="9" y="4"/>
                      <a:pt x="9" y="3"/>
                    </a:cubicBezTo>
                    <a:cubicBezTo>
                      <a:pt x="9" y="2"/>
                      <a:pt x="8" y="2"/>
                      <a:pt x="7" y="1"/>
                    </a:cubicBezTo>
                    <a:cubicBezTo>
                      <a:pt x="6" y="1"/>
                      <a:pt x="5" y="1"/>
                      <a:pt x="4" y="1"/>
                    </a:cubicBezTo>
                    <a:cubicBezTo>
                      <a:pt x="3" y="1"/>
                      <a:pt x="1" y="0"/>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1" name="Freeform 1273">
                <a:extLst>
                  <a:ext uri="{FF2B5EF4-FFF2-40B4-BE49-F238E27FC236}">
                    <a16:creationId xmlns:a16="http://schemas.microsoft.com/office/drawing/2014/main" id="{C228208B-054D-41BB-BB1B-D233A36ACEA9}"/>
                  </a:ext>
                </a:extLst>
              </p:cNvPr>
              <p:cNvSpPr>
                <a:spLocks/>
              </p:cNvSpPr>
              <p:nvPr/>
            </p:nvSpPr>
            <p:spPr bwMode="auto">
              <a:xfrm>
                <a:off x="3637" y="2195"/>
                <a:ext cx="6" cy="10"/>
              </a:xfrm>
              <a:custGeom>
                <a:avLst/>
                <a:gdLst>
                  <a:gd name="T0" fmla="*/ 243 w 2"/>
                  <a:gd name="T1" fmla="*/ 1223 h 3"/>
                  <a:gd name="T2" fmla="*/ 0 w 2"/>
                  <a:gd name="T3" fmla="*/ 367 h 3"/>
                  <a:gd name="T4" fmla="*/ 243 w 2"/>
                  <a:gd name="T5" fmla="*/ 122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2" y="3"/>
                      <a:pt x="2" y="0"/>
                      <a:pt x="0" y="1"/>
                    </a:cubicBezTo>
                    <a:cubicBezTo>
                      <a:pt x="0" y="1"/>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2" name="Freeform 1274">
                <a:extLst>
                  <a:ext uri="{FF2B5EF4-FFF2-40B4-BE49-F238E27FC236}">
                    <a16:creationId xmlns:a16="http://schemas.microsoft.com/office/drawing/2014/main" id="{855771FD-D67A-4E90-8731-8EF32F1E4094}"/>
                  </a:ext>
                </a:extLst>
              </p:cNvPr>
              <p:cNvSpPr>
                <a:spLocks/>
              </p:cNvSpPr>
              <p:nvPr/>
            </p:nvSpPr>
            <p:spPr bwMode="auto">
              <a:xfrm>
                <a:off x="3637" y="2195"/>
                <a:ext cx="6" cy="10"/>
              </a:xfrm>
              <a:custGeom>
                <a:avLst/>
                <a:gdLst>
                  <a:gd name="T0" fmla="*/ 243 w 2"/>
                  <a:gd name="T1" fmla="*/ 1223 h 3"/>
                  <a:gd name="T2" fmla="*/ 0 w 2"/>
                  <a:gd name="T3" fmla="*/ 367 h 3"/>
                  <a:gd name="T4" fmla="*/ 243 w 2"/>
                  <a:gd name="T5" fmla="*/ 122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1" y="3"/>
                    </a:moveTo>
                    <a:cubicBezTo>
                      <a:pt x="2" y="3"/>
                      <a:pt x="2" y="0"/>
                      <a:pt x="0" y="1"/>
                    </a:cubicBezTo>
                    <a:cubicBezTo>
                      <a:pt x="0" y="1"/>
                      <a:pt x="0" y="2"/>
                      <a:pt x="1"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3" name="Freeform 1275">
                <a:extLst>
                  <a:ext uri="{FF2B5EF4-FFF2-40B4-BE49-F238E27FC236}">
                    <a16:creationId xmlns:a16="http://schemas.microsoft.com/office/drawing/2014/main" id="{4D89B667-5757-4FC7-AA68-80C106A419FF}"/>
                  </a:ext>
                </a:extLst>
              </p:cNvPr>
              <p:cNvSpPr>
                <a:spLocks/>
              </p:cNvSpPr>
              <p:nvPr/>
            </p:nvSpPr>
            <p:spPr bwMode="auto">
              <a:xfrm>
                <a:off x="3634" y="2227"/>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2"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4" name="Freeform 1276">
                <a:extLst>
                  <a:ext uri="{FF2B5EF4-FFF2-40B4-BE49-F238E27FC236}">
                    <a16:creationId xmlns:a16="http://schemas.microsoft.com/office/drawing/2014/main" id="{7692FAB0-50EE-4A2A-930E-A19FCCDCFA2A}"/>
                  </a:ext>
                </a:extLst>
              </p:cNvPr>
              <p:cNvSpPr>
                <a:spLocks/>
              </p:cNvSpPr>
              <p:nvPr/>
            </p:nvSpPr>
            <p:spPr bwMode="auto">
              <a:xfrm>
                <a:off x="3634" y="2227"/>
                <a:ext cx="6" cy="1"/>
              </a:xfrm>
              <a:custGeom>
                <a:avLst/>
                <a:gdLst>
                  <a:gd name="T0" fmla="*/ 243 w 2"/>
                  <a:gd name="T1" fmla="*/ 0 h 1"/>
                  <a:gd name="T2" fmla="*/ 486 w 2"/>
                  <a:gd name="T3" fmla="*/ 0 h 1"/>
                  <a:gd name="T4" fmla="*/ 0 w 2"/>
                  <a:gd name="T5" fmla="*/ 0 h 1"/>
                  <a:gd name="T6" fmla="*/ 24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2" y="0"/>
                      <a:pt x="2" y="0"/>
                    </a:cubicBezTo>
                    <a:cubicBezTo>
                      <a:pt x="2" y="0"/>
                      <a:pt x="1" y="0"/>
                      <a:pt x="0" y="0"/>
                    </a:cubicBezTo>
                    <a:cubicBezTo>
                      <a:pt x="0"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5" name="Freeform 1277">
                <a:extLst>
                  <a:ext uri="{FF2B5EF4-FFF2-40B4-BE49-F238E27FC236}">
                    <a16:creationId xmlns:a16="http://schemas.microsoft.com/office/drawing/2014/main" id="{AD0C9DC2-09CB-4936-9345-43A8D4FD4567}"/>
                  </a:ext>
                </a:extLst>
              </p:cNvPr>
              <p:cNvSpPr>
                <a:spLocks/>
              </p:cNvSpPr>
              <p:nvPr/>
            </p:nvSpPr>
            <p:spPr bwMode="auto">
              <a:xfrm>
                <a:off x="3643" y="2264"/>
                <a:ext cx="7" cy="6"/>
              </a:xfrm>
              <a:custGeom>
                <a:avLst/>
                <a:gdLst>
                  <a:gd name="T0" fmla="*/ 1029 w 2"/>
                  <a:gd name="T1" fmla="*/ 486 h 2"/>
                  <a:gd name="T2" fmla="*/ 0 w 2"/>
                  <a:gd name="T3" fmla="*/ 243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2"/>
                      <a:pt x="1" y="0"/>
                      <a:pt x="0" y="1"/>
                    </a:cubicBezTo>
                    <a:cubicBezTo>
                      <a:pt x="1" y="2"/>
                      <a:pt x="1" y="2"/>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6" name="Freeform 1278">
                <a:extLst>
                  <a:ext uri="{FF2B5EF4-FFF2-40B4-BE49-F238E27FC236}">
                    <a16:creationId xmlns:a16="http://schemas.microsoft.com/office/drawing/2014/main" id="{FD697FB1-453A-4BC7-B27D-1B6F570D073A}"/>
                  </a:ext>
                </a:extLst>
              </p:cNvPr>
              <p:cNvSpPr>
                <a:spLocks/>
              </p:cNvSpPr>
              <p:nvPr/>
            </p:nvSpPr>
            <p:spPr bwMode="auto">
              <a:xfrm>
                <a:off x="3643" y="2264"/>
                <a:ext cx="7" cy="6"/>
              </a:xfrm>
              <a:custGeom>
                <a:avLst/>
                <a:gdLst>
                  <a:gd name="T0" fmla="*/ 1029 w 2"/>
                  <a:gd name="T1" fmla="*/ 486 h 2"/>
                  <a:gd name="T2" fmla="*/ 0 w 2"/>
                  <a:gd name="T3" fmla="*/ 243 h 2"/>
                  <a:gd name="T4" fmla="*/ 1029 w 2"/>
                  <a:gd name="T5" fmla="*/ 486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cubicBezTo>
                      <a:pt x="2" y="2"/>
                      <a:pt x="1" y="0"/>
                      <a:pt x="0" y="1"/>
                    </a:cubicBezTo>
                    <a:cubicBezTo>
                      <a:pt x="1" y="2"/>
                      <a:pt x="1" y="2"/>
                      <a:pt x="2"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7" name="Freeform 1279">
                <a:extLst>
                  <a:ext uri="{FF2B5EF4-FFF2-40B4-BE49-F238E27FC236}">
                    <a16:creationId xmlns:a16="http://schemas.microsoft.com/office/drawing/2014/main" id="{A2313367-E12E-496F-AF51-F4FB488EDE39}"/>
                  </a:ext>
                </a:extLst>
              </p:cNvPr>
              <p:cNvSpPr>
                <a:spLocks/>
              </p:cNvSpPr>
              <p:nvPr/>
            </p:nvSpPr>
            <p:spPr bwMode="auto">
              <a:xfrm>
                <a:off x="3653" y="2174"/>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8" name="Freeform 1280">
                <a:extLst>
                  <a:ext uri="{FF2B5EF4-FFF2-40B4-BE49-F238E27FC236}">
                    <a16:creationId xmlns:a16="http://schemas.microsoft.com/office/drawing/2014/main" id="{69E66890-9076-4041-BE69-05EB78D3F0EA}"/>
                  </a:ext>
                </a:extLst>
              </p:cNvPr>
              <p:cNvSpPr>
                <a:spLocks/>
              </p:cNvSpPr>
              <p:nvPr/>
            </p:nvSpPr>
            <p:spPr bwMode="auto">
              <a:xfrm>
                <a:off x="3653" y="2174"/>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09" name="Freeform 1281">
                <a:extLst>
                  <a:ext uri="{FF2B5EF4-FFF2-40B4-BE49-F238E27FC236}">
                    <a16:creationId xmlns:a16="http://schemas.microsoft.com/office/drawing/2014/main" id="{41E96ABC-0B4E-48B2-96E0-C184AFE5D900}"/>
                  </a:ext>
                </a:extLst>
              </p:cNvPr>
              <p:cNvSpPr>
                <a:spLocks/>
              </p:cNvSpPr>
              <p:nvPr/>
            </p:nvSpPr>
            <p:spPr bwMode="auto">
              <a:xfrm>
                <a:off x="3659" y="2242"/>
                <a:ext cx="3" cy="7"/>
              </a:xfrm>
              <a:custGeom>
                <a:avLst/>
                <a:gdLst>
                  <a:gd name="T0" fmla="*/ 0 w 1"/>
                  <a:gd name="T1" fmla="*/ 602 h 2"/>
                  <a:gd name="T2" fmla="*/ 243 w 1"/>
                  <a:gd name="T3" fmla="*/ 1029 h 2"/>
                  <a:gd name="T4" fmla="*/ 0 w 1"/>
                  <a:gd name="T5" fmla="*/ 602 h 2"/>
                  <a:gd name="T6" fmla="*/ 0 w 1"/>
                  <a:gd name="T7" fmla="*/ 60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cubicBezTo>
                      <a:pt x="1" y="2"/>
                      <a:pt x="1" y="2"/>
                      <a:pt x="1" y="2"/>
                    </a:cubicBezTo>
                    <a:cubicBezTo>
                      <a:pt x="1" y="2"/>
                      <a:pt x="1" y="0"/>
                      <a:pt x="0" y="1"/>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0" name="Freeform 1282">
                <a:extLst>
                  <a:ext uri="{FF2B5EF4-FFF2-40B4-BE49-F238E27FC236}">
                    <a16:creationId xmlns:a16="http://schemas.microsoft.com/office/drawing/2014/main" id="{03995D9F-DC8D-4323-8928-A89970A395BF}"/>
                  </a:ext>
                </a:extLst>
              </p:cNvPr>
              <p:cNvSpPr>
                <a:spLocks/>
              </p:cNvSpPr>
              <p:nvPr/>
            </p:nvSpPr>
            <p:spPr bwMode="auto">
              <a:xfrm>
                <a:off x="3659" y="2242"/>
                <a:ext cx="3" cy="7"/>
              </a:xfrm>
              <a:custGeom>
                <a:avLst/>
                <a:gdLst>
                  <a:gd name="T0" fmla="*/ 0 w 1"/>
                  <a:gd name="T1" fmla="*/ 602 h 2"/>
                  <a:gd name="T2" fmla="*/ 243 w 1"/>
                  <a:gd name="T3" fmla="*/ 1029 h 2"/>
                  <a:gd name="T4" fmla="*/ 0 w 1"/>
                  <a:gd name="T5" fmla="*/ 602 h 2"/>
                  <a:gd name="T6" fmla="*/ 0 w 1"/>
                  <a:gd name="T7" fmla="*/ 60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cubicBezTo>
                      <a:pt x="1" y="2"/>
                      <a:pt x="1" y="2"/>
                      <a:pt x="1" y="2"/>
                    </a:cubicBezTo>
                    <a:cubicBezTo>
                      <a:pt x="1" y="2"/>
                      <a:pt x="1" y="0"/>
                      <a:pt x="0" y="1"/>
                    </a:cubicBezTo>
                    <a:cubicBezTo>
                      <a:pt x="0" y="1"/>
                      <a:pt x="0" y="1"/>
                      <a:pt x="0" y="1"/>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1" name="Freeform 1283">
                <a:extLst>
                  <a:ext uri="{FF2B5EF4-FFF2-40B4-BE49-F238E27FC236}">
                    <a16:creationId xmlns:a16="http://schemas.microsoft.com/office/drawing/2014/main" id="{3F75F898-0F9D-4F67-9521-CFD136E2546A}"/>
                  </a:ext>
                </a:extLst>
              </p:cNvPr>
              <p:cNvSpPr>
                <a:spLocks/>
              </p:cNvSpPr>
              <p:nvPr/>
            </p:nvSpPr>
            <p:spPr bwMode="auto">
              <a:xfrm>
                <a:off x="3668" y="2236"/>
                <a:ext cx="7" cy="19"/>
              </a:xfrm>
              <a:custGeom>
                <a:avLst/>
                <a:gdLst>
                  <a:gd name="T0" fmla="*/ 602 w 2"/>
                  <a:gd name="T1" fmla="*/ 1305 h 6"/>
                  <a:gd name="T2" fmla="*/ 602 w 2"/>
                  <a:gd name="T3" fmla="*/ 1625 h 6"/>
                  <a:gd name="T4" fmla="*/ 1029 w 2"/>
                  <a:gd name="T5" fmla="*/ 1013 h 6"/>
                  <a:gd name="T6" fmla="*/ 602 w 2"/>
                  <a:gd name="T7" fmla="*/ 320 h 6"/>
                  <a:gd name="T8" fmla="*/ 1029 w 2"/>
                  <a:gd name="T9" fmla="*/ 0 h 6"/>
                  <a:gd name="T10" fmla="*/ 0 w 2"/>
                  <a:gd name="T11" fmla="*/ 1013 h 6"/>
                  <a:gd name="T12" fmla="*/ 602 w 2"/>
                  <a:gd name="T13" fmla="*/ 1305 h 6"/>
                  <a:gd name="T14" fmla="*/ 0 60000 65536"/>
                  <a:gd name="T15" fmla="*/ 0 60000 65536"/>
                  <a:gd name="T16" fmla="*/ 0 60000 65536"/>
                  <a:gd name="T17" fmla="*/ 0 60000 65536"/>
                  <a:gd name="T18" fmla="*/ 0 60000 65536"/>
                  <a:gd name="T19" fmla="*/ 0 60000 65536"/>
                  <a:gd name="T20" fmla="*/ 0 60000 65536"/>
                  <a:gd name="T21" fmla="*/ 0 w 2"/>
                  <a:gd name="T22" fmla="*/ 0 h 6"/>
                  <a:gd name="T23" fmla="*/ 2 w 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6">
                    <a:moveTo>
                      <a:pt x="1" y="4"/>
                    </a:moveTo>
                    <a:cubicBezTo>
                      <a:pt x="1" y="4"/>
                      <a:pt x="1" y="5"/>
                      <a:pt x="1" y="5"/>
                    </a:cubicBezTo>
                    <a:cubicBezTo>
                      <a:pt x="2" y="6"/>
                      <a:pt x="2" y="4"/>
                      <a:pt x="2" y="3"/>
                    </a:cubicBezTo>
                    <a:cubicBezTo>
                      <a:pt x="2" y="3"/>
                      <a:pt x="1" y="2"/>
                      <a:pt x="1" y="1"/>
                    </a:cubicBezTo>
                    <a:cubicBezTo>
                      <a:pt x="1" y="1"/>
                      <a:pt x="2" y="0"/>
                      <a:pt x="2" y="0"/>
                    </a:cubicBezTo>
                    <a:cubicBezTo>
                      <a:pt x="0" y="0"/>
                      <a:pt x="1" y="2"/>
                      <a:pt x="0" y="3"/>
                    </a:cubicBezTo>
                    <a:cubicBezTo>
                      <a:pt x="1" y="3"/>
                      <a:pt x="1"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2" name="Freeform 1284">
                <a:extLst>
                  <a:ext uri="{FF2B5EF4-FFF2-40B4-BE49-F238E27FC236}">
                    <a16:creationId xmlns:a16="http://schemas.microsoft.com/office/drawing/2014/main" id="{169A7907-A6FC-4739-A818-1F06EB4A84FC}"/>
                  </a:ext>
                </a:extLst>
              </p:cNvPr>
              <p:cNvSpPr>
                <a:spLocks/>
              </p:cNvSpPr>
              <p:nvPr/>
            </p:nvSpPr>
            <p:spPr bwMode="auto">
              <a:xfrm>
                <a:off x="3668" y="2236"/>
                <a:ext cx="7" cy="19"/>
              </a:xfrm>
              <a:custGeom>
                <a:avLst/>
                <a:gdLst>
                  <a:gd name="T0" fmla="*/ 602 w 2"/>
                  <a:gd name="T1" fmla="*/ 1305 h 6"/>
                  <a:gd name="T2" fmla="*/ 602 w 2"/>
                  <a:gd name="T3" fmla="*/ 1625 h 6"/>
                  <a:gd name="T4" fmla="*/ 1029 w 2"/>
                  <a:gd name="T5" fmla="*/ 1013 h 6"/>
                  <a:gd name="T6" fmla="*/ 602 w 2"/>
                  <a:gd name="T7" fmla="*/ 320 h 6"/>
                  <a:gd name="T8" fmla="*/ 1029 w 2"/>
                  <a:gd name="T9" fmla="*/ 0 h 6"/>
                  <a:gd name="T10" fmla="*/ 0 w 2"/>
                  <a:gd name="T11" fmla="*/ 1013 h 6"/>
                  <a:gd name="T12" fmla="*/ 602 w 2"/>
                  <a:gd name="T13" fmla="*/ 1305 h 6"/>
                  <a:gd name="T14" fmla="*/ 0 60000 65536"/>
                  <a:gd name="T15" fmla="*/ 0 60000 65536"/>
                  <a:gd name="T16" fmla="*/ 0 60000 65536"/>
                  <a:gd name="T17" fmla="*/ 0 60000 65536"/>
                  <a:gd name="T18" fmla="*/ 0 60000 65536"/>
                  <a:gd name="T19" fmla="*/ 0 60000 65536"/>
                  <a:gd name="T20" fmla="*/ 0 60000 65536"/>
                  <a:gd name="T21" fmla="*/ 0 w 2"/>
                  <a:gd name="T22" fmla="*/ 0 h 6"/>
                  <a:gd name="T23" fmla="*/ 2 w 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6">
                    <a:moveTo>
                      <a:pt x="1" y="4"/>
                    </a:moveTo>
                    <a:cubicBezTo>
                      <a:pt x="1" y="4"/>
                      <a:pt x="1" y="5"/>
                      <a:pt x="1" y="5"/>
                    </a:cubicBezTo>
                    <a:cubicBezTo>
                      <a:pt x="2" y="6"/>
                      <a:pt x="2" y="4"/>
                      <a:pt x="2" y="3"/>
                    </a:cubicBezTo>
                    <a:cubicBezTo>
                      <a:pt x="2" y="3"/>
                      <a:pt x="1" y="2"/>
                      <a:pt x="1" y="1"/>
                    </a:cubicBezTo>
                    <a:cubicBezTo>
                      <a:pt x="1" y="1"/>
                      <a:pt x="2" y="0"/>
                      <a:pt x="2" y="0"/>
                    </a:cubicBezTo>
                    <a:cubicBezTo>
                      <a:pt x="0" y="0"/>
                      <a:pt x="1" y="2"/>
                      <a:pt x="0" y="3"/>
                    </a:cubicBezTo>
                    <a:cubicBezTo>
                      <a:pt x="1" y="3"/>
                      <a:pt x="1" y="3"/>
                      <a:pt x="1" y="4"/>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3" name="Freeform 1285">
                <a:extLst>
                  <a:ext uri="{FF2B5EF4-FFF2-40B4-BE49-F238E27FC236}">
                    <a16:creationId xmlns:a16="http://schemas.microsoft.com/office/drawing/2014/main" id="{562AB40D-6D74-4546-B29E-50A7A09AF738}"/>
                  </a:ext>
                </a:extLst>
              </p:cNvPr>
              <p:cNvSpPr>
                <a:spLocks/>
              </p:cNvSpPr>
              <p:nvPr/>
            </p:nvSpPr>
            <p:spPr bwMode="auto">
              <a:xfrm>
                <a:off x="3681" y="2255"/>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1" y="2"/>
                      <a:pt x="0" y="1"/>
                      <a:pt x="0" y="0"/>
                    </a:cubicBezTo>
                    <a:cubicBezTo>
                      <a:pt x="0" y="1"/>
                      <a:pt x="0"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4" name="Freeform 1286">
                <a:extLst>
                  <a:ext uri="{FF2B5EF4-FFF2-40B4-BE49-F238E27FC236}">
                    <a16:creationId xmlns:a16="http://schemas.microsoft.com/office/drawing/2014/main" id="{CB1CE8DF-FBE1-497C-93BA-E438B5107A57}"/>
                  </a:ext>
                </a:extLst>
              </p:cNvPr>
              <p:cNvSpPr>
                <a:spLocks/>
              </p:cNvSpPr>
              <p:nvPr/>
            </p:nvSpPr>
            <p:spPr bwMode="auto">
              <a:xfrm>
                <a:off x="3681" y="2255"/>
                <a:ext cx="3" cy="6"/>
              </a:xfrm>
              <a:custGeom>
                <a:avLst/>
                <a:gdLst>
                  <a:gd name="T0" fmla="*/ 0 w 1"/>
                  <a:gd name="T1" fmla="*/ 486 h 2"/>
                  <a:gd name="T2" fmla="*/ 0 w 1"/>
                  <a:gd name="T3" fmla="*/ 0 h 2"/>
                  <a:gd name="T4" fmla="*/ 0 w 1"/>
                  <a:gd name="T5" fmla="*/ 48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cubicBezTo>
                      <a:pt x="1" y="2"/>
                      <a:pt x="0" y="1"/>
                      <a:pt x="0" y="0"/>
                    </a:cubicBezTo>
                    <a:cubicBezTo>
                      <a:pt x="0" y="1"/>
                      <a:pt x="0"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5" name="Freeform 1287">
                <a:extLst>
                  <a:ext uri="{FF2B5EF4-FFF2-40B4-BE49-F238E27FC236}">
                    <a16:creationId xmlns:a16="http://schemas.microsoft.com/office/drawing/2014/main" id="{6C2C135C-45BF-4C7D-98A5-2AF5C48B640C}"/>
                  </a:ext>
                </a:extLst>
              </p:cNvPr>
              <p:cNvSpPr>
                <a:spLocks/>
              </p:cNvSpPr>
              <p:nvPr/>
            </p:nvSpPr>
            <p:spPr bwMode="auto">
              <a:xfrm>
                <a:off x="3681" y="2249"/>
                <a:ext cx="9" cy="9"/>
              </a:xfrm>
              <a:custGeom>
                <a:avLst/>
                <a:gdLst>
                  <a:gd name="T0" fmla="*/ 243 w 3"/>
                  <a:gd name="T1" fmla="*/ 0 h 3"/>
                  <a:gd name="T2" fmla="*/ 243 w 3"/>
                  <a:gd name="T3" fmla="*/ 729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1" y="1"/>
                      <a:pt x="0" y="3"/>
                      <a:pt x="1" y="3"/>
                    </a:cubicBezTo>
                    <a:cubicBezTo>
                      <a:pt x="3"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6" name="Freeform 1288">
                <a:extLst>
                  <a:ext uri="{FF2B5EF4-FFF2-40B4-BE49-F238E27FC236}">
                    <a16:creationId xmlns:a16="http://schemas.microsoft.com/office/drawing/2014/main" id="{CD00B410-40B0-4EF2-896C-8E95B3BA5138}"/>
                  </a:ext>
                </a:extLst>
              </p:cNvPr>
              <p:cNvSpPr>
                <a:spLocks/>
              </p:cNvSpPr>
              <p:nvPr/>
            </p:nvSpPr>
            <p:spPr bwMode="auto">
              <a:xfrm>
                <a:off x="3681" y="2249"/>
                <a:ext cx="9" cy="9"/>
              </a:xfrm>
              <a:custGeom>
                <a:avLst/>
                <a:gdLst>
                  <a:gd name="T0" fmla="*/ 243 w 3"/>
                  <a:gd name="T1" fmla="*/ 0 h 3"/>
                  <a:gd name="T2" fmla="*/ 243 w 3"/>
                  <a:gd name="T3" fmla="*/ 729 h 3"/>
                  <a:gd name="T4" fmla="*/ 24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1" y="1"/>
                      <a:pt x="0" y="3"/>
                      <a:pt x="1" y="3"/>
                    </a:cubicBezTo>
                    <a:cubicBezTo>
                      <a:pt x="3" y="2"/>
                      <a:pt x="2"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7" name="Freeform 1289">
                <a:extLst>
                  <a:ext uri="{FF2B5EF4-FFF2-40B4-BE49-F238E27FC236}">
                    <a16:creationId xmlns:a16="http://schemas.microsoft.com/office/drawing/2014/main" id="{2A652C49-2D55-474E-8FC3-54229A341392}"/>
                  </a:ext>
                </a:extLst>
              </p:cNvPr>
              <p:cNvSpPr>
                <a:spLocks/>
              </p:cNvSpPr>
              <p:nvPr/>
            </p:nvSpPr>
            <p:spPr bwMode="auto">
              <a:xfrm>
                <a:off x="3550" y="2002"/>
                <a:ext cx="3" cy="6"/>
              </a:xfrm>
              <a:custGeom>
                <a:avLst/>
                <a:gdLst>
                  <a:gd name="T0" fmla="*/ 0 w 1"/>
                  <a:gd name="T1" fmla="*/ 0 h 2"/>
                  <a:gd name="T2" fmla="*/ 243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1" y="1"/>
                      <a:pt x="1" y="1"/>
                      <a:pt x="1" y="2"/>
                    </a:cubicBezTo>
                    <a:cubicBezTo>
                      <a:pt x="0"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8" name="Freeform 1290">
                <a:extLst>
                  <a:ext uri="{FF2B5EF4-FFF2-40B4-BE49-F238E27FC236}">
                    <a16:creationId xmlns:a16="http://schemas.microsoft.com/office/drawing/2014/main" id="{F5D1F773-CEE2-4A69-8941-E5DE7437B0AD}"/>
                  </a:ext>
                </a:extLst>
              </p:cNvPr>
              <p:cNvSpPr>
                <a:spLocks/>
              </p:cNvSpPr>
              <p:nvPr/>
            </p:nvSpPr>
            <p:spPr bwMode="auto">
              <a:xfrm>
                <a:off x="3550" y="2002"/>
                <a:ext cx="3" cy="6"/>
              </a:xfrm>
              <a:custGeom>
                <a:avLst/>
                <a:gdLst>
                  <a:gd name="T0" fmla="*/ 0 w 1"/>
                  <a:gd name="T1" fmla="*/ 0 h 2"/>
                  <a:gd name="T2" fmla="*/ 243 w 1"/>
                  <a:gd name="T3" fmla="*/ 486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cubicBezTo>
                      <a:pt x="1" y="1"/>
                      <a:pt x="1" y="1"/>
                      <a:pt x="1" y="2"/>
                    </a:cubicBezTo>
                    <a:cubicBezTo>
                      <a:pt x="0" y="1"/>
                      <a:pt x="0" y="1"/>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19" name="Freeform 1291">
                <a:extLst>
                  <a:ext uri="{FF2B5EF4-FFF2-40B4-BE49-F238E27FC236}">
                    <a16:creationId xmlns:a16="http://schemas.microsoft.com/office/drawing/2014/main" id="{23AB1F5D-2B36-49CE-9EC3-41EA9EE86DDE}"/>
                  </a:ext>
                </a:extLst>
              </p:cNvPr>
              <p:cNvSpPr>
                <a:spLocks/>
              </p:cNvSpPr>
              <p:nvPr/>
            </p:nvSpPr>
            <p:spPr bwMode="auto">
              <a:xfrm>
                <a:off x="3634" y="2227"/>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0" name="Freeform 1292">
                <a:extLst>
                  <a:ext uri="{FF2B5EF4-FFF2-40B4-BE49-F238E27FC236}">
                    <a16:creationId xmlns:a16="http://schemas.microsoft.com/office/drawing/2014/main" id="{15FDE1C4-D93B-40AD-A60F-8DD679C28AA1}"/>
                  </a:ext>
                </a:extLst>
              </p:cNvPr>
              <p:cNvSpPr>
                <a:spLocks/>
              </p:cNvSpPr>
              <p:nvPr/>
            </p:nvSpPr>
            <p:spPr bwMode="auto">
              <a:xfrm>
                <a:off x="3634" y="2227"/>
                <a:ext cx="3" cy="1"/>
              </a:xfrm>
              <a:custGeom>
                <a:avLst/>
                <a:gdLst>
                  <a:gd name="T0" fmla="*/ 243 w 1"/>
                  <a:gd name="T1" fmla="*/ 0 h 1"/>
                  <a:gd name="T2" fmla="*/ 0 w 1"/>
                  <a:gd name="T3" fmla="*/ 0 h 1"/>
                  <a:gd name="T4" fmla="*/ 243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0"/>
                      <a:pt x="1" y="0"/>
                      <a:pt x="1"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1" name="Freeform 1293">
                <a:extLst>
                  <a:ext uri="{FF2B5EF4-FFF2-40B4-BE49-F238E27FC236}">
                    <a16:creationId xmlns:a16="http://schemas.microsoft.com/office/drawing/2014/main" id="{37EB997F-F737-4564-AFF0-3DF135684C89}"/>
                  </a:ext>
                </a:extLst>
              </p:cNvPr>
              <p:cNvSpPr>
                <a:spLocks/>
              </p:cNvSpPr>
              <p:nvPr/>
            </p:nvSpPr>
            <p:spPr bwMode="auto">
              <a:xfrm>
                <a:off x="3637" y="2227"/>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2" name="Freeform 1294">
                <a:extLst>
                  <a:ext uri="{FF2B5EF4-FFF2-40B4-BE49-F238E27FC236}">
                    <a16:creationId xmlns:a16="http://schemas.microsoft.com/office/drawing/2014/main" id="{AEF33109-F40D-4D02-AE5F-D1A5EFE00AAA}"/>
                  </a:ext>
                </a:extLst>
              </p:cNvPr>
              <p:cNvSpPr>
                <a:spLocks/>
              </p:cNvSpPr>
              <p:nvPr/>
            </p:nvSpPr>
            <p:spPr bwMode="auto">
              <a:xfrm>
                <a:off x="3637" y="2227"/>
                <a:ext cx="3" cy="1"/>
              </a:xfrm>
              <a:custGeom>
                <a:avLst/>
                <a:gdLst>
                  <a:gd name="T0" fmla="*/ 0 w 1"/>
                  <a:gd name="T1" fmla="*/ 0 h 1"/>
                  <a:gd name="T2" fmla="*/ 243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1"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3" name="Freeform 1295">
                <a:extLst>
                  <a:ext uri="{FF2B5EF4-FFF2-40B4-BE49-F238E27FC236}">
                    <a16:creationId xmlns:a16="http://schemas.microsoft.com/office/drawing/2014/main" id="{8D3DA111-EB87-4E59-A59E-F611D0DA6DB2}"/>
                  </a:ext>
                </a:extLst>
              </p:cNvPr>
              <p:cNvSpPr>
                <a:spLocks/>
              </p:cNvSpPr>
              <p:nvPr/>
            </p:nvSpPr>
            <p:spPr bwMode="auto">
              <a:xfrm>
                <a:off x="3653" y="2208"/>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4" name="Freeform 1296">
                <a:extLst>
                  <a:ext uri="{FF2B5EF4-FFF2-40B4-BE49-F238E27FC236}">
                    <a16:creationId xmlns:a16="http://schemas.microsoft.com/office/drawing/2014/main" id="{71D11CB9-55FA-479A-9858-D3144BAD105E}"/>
                  </a:ext>
                </a:extLst>
              </p:cNvPr>
              <p:cNvSpPr>
                <a:spLocks/>
              </p:cNvSpPr>
              <p:nvPr/>
            </p:nvSpPr>
            <p:spPr bwMode="auto">
              <a:xfrm>
                <a:off x="3653" y="2208"/>
                <a:ext cx="1" cy="3"/>
              </a:xfrm>
              <a:custGeom>
                <a:avLst/>
                <a:gdLst>
                  <a:gd name="T0" fmla="*/ 0 w 1"/>
                  <a:gd name="T1" fmla="*/ 0 h 1"/>
                  <a:gd name="T2" fmla="*/ 0 w 1"/>
                  <a:gd name="T3" fmla="*/ 243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5" name="Freeform 1297">
                <a:extLst>
                  <a:ext uri="{FF2B5EF4-FFF2-40B4-BE49-F238E27FC236}">
                    <a16:creationId xmlns:a16="http://schemas.microsoft.com/office/drawing/2014/main" id="{6462C83B-96F5-4E4B-ACB9-9DEA89418E86}"/>
                  </a:ext>
                </a:extLst>
              </p:cNvPr>
              <p:cNvSpPr>
                <a:spLocks/>
              </p:cNvSpPr>
              <p:nvPr/>
            </p:nvSpPr>
            <p:spPr bwMode="auto">
              <a:xfrm>
                <a:off x="3615" y="2205"/>
                <a:ext cx="13" cy="9"/>
              </a:xfrm>
              <a:custGeom>
                <a:avLst/>
                <a:gdLst>
                  <a:gd name="T0" fmla="*/ 0 w 4"/>
                  <a:gd name="T1" fmla="*/ 729 h 3"/>
                  <a:gd name="T2" fmla="*/ 0 w 4"/>
                  <a:gd name="T3" fmla="*/ 729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0" y="3"/>
                    </a:moveTo>
                    <a:cubicBezTo>
                      <a:pt x="0" y="0"/>
                      <a:pt x="4" y="2"/>
                      <a:pt x="0"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6" name="Freeform 1298">
                <a:extLst>
                  <a:ext uri="{FF2B5EF4-FFF2-40B4-BE49-F238E27FC236}">
                    <a16:creationId xmlns:a16="http://schemas.microsoft.com/office/drawing/2014/main" id="{578136E5-077A-4924-BF11-2025AD0214FB}"/>
                  </a:ext>
                </a:extLst>
              </p:cNvPr>
              <p:cNvSpPr>
                <a:spLocks/>
              </p:cNvSpPr>
              <p:nvPr/>
            </p:nvSpPr>
            <p:spPr bwMode="auto">
              <a:xfrm>
                <a:off x="3615" y="2205"/>
                <a:ext cx="13" cy="9"/>
              </a:xfrm>
              <a:custGeom>
                <a:avLst/>
                <a:gdLst>
                  <a:gd name="T0" fmla="*/ 0 w 4"/>
                  <a:gd name="T1" fmla="*/ 729 h 3"/>
                  <a:gd name="T2" fmla="*/ 0 w 4"/>
                  <a:gd name="T3" fmla="*/ 729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0" y="3"/>
                    </a:moveTo>
                    <a:cubicBezTo>
                      <a:pt x="0" y="0"/>
                      <a:pt x="4" y="2"/>
                      <a:pt x="0" y="3"/>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7" name="Freeform 1299">
                <a:extLst>
                  <a:ext uri="{FF2B5EF4-FFF2-40B4-BE49-F238E27FC236}">
                    <a16:creationId xmlns:a16="http://schemas.microsoft.com/office/drawing/2014/main" id="{D6E54935-6933-4DE8-BBE7-BE44433FA542}"/>
                  </a:ext>
                </a:extLst>
              </p:cNvPr>
              <p:cNvSpPr>
                <a:spLocks/>
              </p:cNvSpPr>
              <p:nvPr/>
            </p:nvSpPr>
            <p:spPr bwMode="auto">
              <a:xfrm>
                <a:off x="3653" y="2755"/>
                <a:ext cx="65" cy="35"/>
              </a:xfrm>
              <a:custGeom>
                <a:avLst/>
                <a:gdLst>
                  <a:gd name="T0" fmla="*/ 0 w 21"/>
                  <a:gd name="T1" fmla="*/ 2580 h 11"/>
                  <a:gd name="T2" fmla="*/ 833 w 21"/>
                  <a:gd name="T3" fmla="*/ 2965 h 11"/>
                  <a:gd name="T4" fmla="*/ 2845 w 21"/>
                  <a:gd name="T5" fmla="*/ 1935 h 11"/>
                  <a:gd name="T6" fmla="*/ 5692 w 21"/>
                  <a:gd name="T7" fmla="*/ 325 h 11"/>
                  <a:gd name="T8" fmla="*/ 4866 w 21"/>
                  <a:gd name="T9" fmla="*/ 0 h 11"/>
                  <a:gd name="T10" fmla="*/ 3114 w 21"/>
                  <a:gd name="T11" fmla="*/ 325 h 11"/>
                  <a:gd name="T12" fmla="*/ 1102 w 21"/>
                  <a:gd name="T13" fmla="*/ 608 h 11"/>
                  <a:gd name="T14" fmla="*/ 269 w 21"/>
                  <a:gd name="T15" fmla="*/ 1034 h 11"/>
                  <a:gd name="T16" fmla="*/ 0 w 21"/>
                  <a:gd name="T17" fmla="*/ 1639 h 11"/>
                  <a:gd name="T18" fmla="*/ 0 w 21"/>
                  <a:gd name="T19" fmla="*/ 258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0" y="8"/>
                    </a:moveTo>
                    <a:cubicBezTo>
                      <a:pt x="0" y="11"/>
                      <a:pt x="1" y="10"/>
                      <a:pt x="3" y="9"/>
                    </a:cubicBezTo>
                    <a:cubicBezTo>
                      <a:pt x="5" y="8"/>
                      <a:pt x="8" y="7"/>
                      <a:pt x="10" y="6"/>
                    </a:cubicBezTo>
                    <a:cubicBezTo>
                      <a:pt x="13" y="5"/>
                      <a:pt x="18" y="4"/>
                      <a:pt x="20" y="1"/>
                    </a:cubicBezTo>
                    <a:cubicBezTo>
                      <a:pt x="21" y="0"/>
                      <a:pt x="18" y="0"/>
                      <a:pt x="17" y="0"/>
                    </a:cubicBezTo>
                    <a:cubicBezTo>
                      <a:pt x="15" y="1"/>
                      <a:pt x="13" y="1"/>
                      <a:pt x="11" y="1"/>
                    </a:cubicBezTo>
                    <a:cubicBezTo>
                      <a:pt x="9" y="2"/>
                      <a:pt x="6" y="2"/>
                      <a:pt x="4" y="2"/>
                    </a:cubicBezTo>
                    <a:cubicBezTo>
                      <a:pt x="3" y="2"/>
                      <a:pt x="2" y="2"/>
                      <a:pt x="1" y="3"/>
                    </a:cubicBezTo>
                    <a:cubicBezTo>
                      <a:pt x="0" y="3"/>
                      <a:pt x="0" y="4"/>
                      <a:pt x="0" y="5"/>
                    </a:cubicBezTo>
                    <a:cubicBezTo>
                      <a:pt x="1" y="6"/>
                      <a:pt x="1" y="6"/>
                      <a:pt x="0"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8" name="Freeform 1300">
                <a:extLst>
                  <a:ext uri="{FF2B5EF4-FFF2-40B4-BE49-F238E27FC236}">
                    <a16:creationId xmlns:a16="http://schemas.microsoft.com/office/drawing/2014/main" id="{80E166CE-0A40-4A27-8C3C-35BF7FB0E89C}"/>
                  </a:ext>
                </a:extLst>
              </p:cNvPr>
              <p:cNvSpPr>
                <a:spLocks/>
              </p:cNvSpPr>
              <p:nvPr/>
            </p:nvSpPr>
            <p:spPr bwMode="auto">
              <a:xfrm>
                <a:off x="3653" y="2755"/>
                <a:ext cx="65" cy="35"/>
              </a:xfrm>
              <a:custGeom>
                <a:avLst/>
                <a:gdLst>
                  <a:gd name="T0" fmla="*/ 0 w 21"/>
                  <a:gd name="T1" fmla="*/ 2580 h 11"/>
                  <a:gd name="T2" fmla="*/ 833 w 21"/>
                  <a:gd name="T3" fmla="*/ 2965 h 11"/>
                  <a:gd name="T4" fmla="*/ 2845 w 21"/>
                  <a:gd name="T5" fmla="*/ 1935 h 11"/>
                  <a:gd name="T6" fmla="*/ 5692 w 21"/>
                  <a:gd name="T7" fmla="*/ 325 h 11"/>
                  <a:gd name="T8" fmla="*/ 4866 w 21"/>
                  <a:gd name="T9" fmla="*/ 0 h 11"/>
                  <a:gd name="T10" fmla="*/ 3114 w 21"/>
                  <a:gd name="T11" fmla="*/ 325 h 11"/>
                  <a:gd name="T12" fmla="*/ 1102 w 21"/>
                  <a:gd name="T13" fmla="*/ 608 h 11"/>
                  <a:gd name="T14" fmla="*/ 269 w 21"/>
                  <a:gd name="T15" fmla="*/ 1034 h 11"/>
                  <a:gd name="T16" fmla="*/ 0 w 21"/>
                  <a:gd name="T17" fmla="*/ 1639 h 11"/>
                  <a:gd name="T18" fmla="*/ 0 w 21"/>
                  <a:gd name="T19" fmla="*/ 258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0" y="8"/>
                    </a:moveTo>
                    <a:cubicBezTo>
                      <a:pt x="0" y="11"/>
                      <a:pt x="1" y="10"/>
                      <a:pt x="3" y="9"/>
                    </a:cubicBezTo>
                    <a:cubicBezTo>
                      <a:pt x="5" y="8"/>
                      <a:pt x="8" y="7"/>
                      <a:pt x="10" y="6"/>
                    </a:cubicBezTo>
                    <a:cubicBezTo>
                      <a:pt x="13" y="5"/>
                      <a:pt x="18" y="4"/>
                      <a:pt x="20" y="1"/>
                    </a:cubicBezTo>
                    <a:cubicBezTo>
                      <a:pt x="21" y="0"/>
                      <a:pt x="18" y="0"/>
                      <a:pt x="17" y="0"/>
                    </a:cubicBezTo>
                    <a:cubicBezTo>
                      <a:pt x="15" y="1"/>
                      <a:pt x="13" y="1"/>
                      <a:pt x="11" y="1"/>
                    </a:cubicBezTo>
                    <a:cubicBezTo>
                      <a:pt x="9" y="2"/>
                      <a:pt x="6" y="2"/>
                      <a:pt x="4" y="2"/>
                    </a:cubicBezTo>
                    <a:cubicBezTo>
                      <a:pt x="3" y="2"/>
                      <a:pt x="2" y="2"/>
                      <a:pt x="1" y="3"/>
                    </a:cubicBezTo>
                    <a:cubicBezTo>
                      <a:pt x="0" y="3"/>
                      <a:pt x="0" y="4"/>
                      <a:pt x="0" y="5"/>
                    </a:cubicBezTo>
                    <a:cubicBezTo>
                      <a:pt x="1" y="6"/>
                      <a:pt x="1" y="6"/>
                      <a:pt x="0" y="8"/>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29" name="Freeform 1301">
                <a:extLst>
                  <a:ext uri="{FF2B5EF4-FFF2-40B4-BE49-F238E27FC236}">
                    <a16:creationId xmlns:a16="http://schemas.microsoft.com/office/drawing/2014/main" id="{EEEE2F5C-369F-477B-9DF7-03BC80F0B25A}"/>
                  </a:ext>
                </a:extLst>
              </p:cNvPr>
              <p:cNvSpPr>
                <a:spLocks/>
              </p:cNvSpPr>
              <p:nvPr/>
            </p:nvSpPr>
            <p:spPr bwMode="auto">
              <a:xfrm>
                <a:off x="3618" y="2780"/>
                <a:ext cx="19" cy="10"/>
              </a:xfrm>
              <a:custGeom>
                <a:avLst/>
                <a:gdLst>
                  <a:gd name="T0" fmla="*/ 0 w 6"/>
                  <a:gd name="T1" fmla="*/ 857 h 3"/>
                  <a:gd name="T2" fmla="*/ 1906 w 6"/>
                  <a:gd name="T3" fmla="*/ 0 h 3"/>
                  <a:gd name="T4" fmla="*/ 1305 w 6"/>
                  <a:gd name="T5" fmla="*/ 1223 h 3"/>
                  <a:gd name="T6" fmla="*/ 1013 w 6"/>
                  <a:gd name="T7" fmla="*/ 857 h 3"/>
                  <a:gd name="T8" fmla="*/ 0 w 6"/>
                  <a:gd name="T9" fmla="*/ 85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2" y="1"/>
                      <a:pt x="4" y="0"/>
                      <a:pt x="6" y="0"/>
                    </a:cubicBezTo>
                    <a:cubicBezTo>
                      <a:pt x="5" y="1"/>
                      <a:pt x="4" y="2"/>
                      <a:pt x="4" y="3"/>
                    </a:cubicBezTo>
                    <a:cubicBezTo>
                      <a:pt x="4" y="3"/>
                      <a:pt x="4" y="2"/>
                      <a:pt x="3" y="2"/>
                    </a:cubicBezTo>
                    <a:cubicBezTo>
                      <a:pt x="3" y="3"/>
                      <a:pt x="1"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0" name="Freeform 1302">
                <a:extLst>
                  <a:ext uri="{FF2B5EF4-FFF2-40B4-BE49-F238E27FC236}">
                    <a16:creationId xmlns:a16="http://schemas.microsoft.com/office/drawing/2014/main" id="{3B6BF4D5-F99F-4B97-9FFE-4FCD5B9CA136}"/>
                  </a:ext>
                </a:extLst>
              </p:cNvPr>
              <p:cNvSpPr>
                <a:spLocks/>
              </p:cNvSpPr>
              <p:nvPr/>
            </p:nvSpPr>
            <p:spPr bwMode="auto">
              <a:xfrm>
                <a:off x="3618" y="2780"/>
                <a:ext cx="19" cy="10"/>
              </a:xfrm>
              <a:custGeom>
                <a:avLst/>
                <a:gdLst>
                  <a:gd name="T0" fmla="*/ 0 w 6"/>
                  <a:gd name="T1" fmla="*/ 857 h 3"/>
                  <a:gd name="T2" fmla="*/ 1906 w 6"/>
                  <a:gd name="T3" fmla="*/ 0 h 3"/>
                  <a:gd name="T4" fmla="*/ 1305 w 6"/>
                  <a:gd name="T5" fmla="*/ 1223 h 3"/>
                  <a:gd name="T6" fmla="*/ 1013 w 6"/>
                  <a:gd name="T7" fmla="*/ 857 h 3"/>
                  <a:gd name="T8" fmla="*/ 0 w 6"/>
                  <a:gd name="T9" fmla="*/ 85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2" y="1"/>
                      <a:pt x="4" y="0"/>
                      <a:pt x="6" y="0"/>
                    </a:cubicBezTo>
                    <a:cubicBezTo>
                      <a:pt x="5" y="1"/>
                      <a:pt x="4" y="2"/>
                      <a:pt x="4" y="3"/>
                    </a:cubicBezTo>
                    <a:cubicBezTo>
                      <a:pt x="4" y="3"/>
                      <a:pt x="4" y="2"/>
                      <a:pt x="3" y="2"/>
                    </a:cubicBezTo>
                    <a:cubicBezTo>
                      <a:pt x="3" y="3"/>
                      <a:pt x="1" y="2"/>
                      <a:pt x="0" y="2"/>
                    </a:cubicBez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1" name="Freeform 1303">
                <a:extLst>
                  <a:ext uri="{FF2B5EF4-FFF2-40B4-BE49-F238E27FC236}">
                    <a16:creationId xmlns:a16="http://schemas.microsoft.com/office/drawing/2014/main" id="{8AC12858-618F-4224-AE05-4A0575BD0A10}"/>
                  </a:ext>
                </a:extLst>
              </p:cNvPr>
              <p:cNvSpPr>
                <a:spLocks/>
              </p:cNvSpPr>
              <p:nvPr/>
            </p:nvSpPr>
            <p:spPr bwMode="auto">
              <a:xfrm>
                <a:off x="3768" y="1507"/>
                <a:ext cx="4" cy="7"/>
              </a:xfrm>
              <a:custGeom>
                <a:avLst/>
                <a:gdLst>
                  <a:gd name="T0" fmla="*/ 0 w 4"/>
                  <a:gd name="T1" fmla="*/ 0 h 7"/>
                  <a:gd name="T2" fmla="*/ 0 w 4"/>
                  <a:gd name="T3" fmla="*/ 4 h 7"/>
                  <a:gd name="T4" fmla="*/ 0 w 4"/>
                  <a:gd name="T5" fmla="*/ 7 h 7"/>
                  <a:gd name="T6" fmla="*/ 4 w 4"/>
                  <a:gd name="T7" fmla="*/ 4 h 7"/>
                  <a:gd name="T8" fmla="*/ 0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0"/>
                    </a:moveTo>
                    <a:lnTo>
                      <a:pt x="0" y="4"/>
                    </a:lnTo>
                    <a:lnTo>
                      <a:pt x="0" y="7"/>
                    </a:lnTo>
                    <a:lnTo>
                      <a:pt x="4"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2" name="Freeform 1304">
                <a:extLst>
                  <a:ext uri="{FF2B5EF4-FFF2-40B4-BE49-F238E27FC236}">
                    <a16:creationId xmlns:a16="http://schemas.microsoft.com/office/drawing/2014/main" id="{F7ACABB1-5F16-4FD7-8652-72E7C051CD6E}"/>
                  </a:ext>
                </a:extLst>
              </p:cNvPr>
              <p:cNvSpPr>
                <a:spLocks/>
              </p:cNvSpPr>
              <p:nvPr/>
            </p:nvSpPr>
            <p:spPr bwMode="auto">
              <a:xfrm>
                <a:off x="3768" y="1507"/>
                <a:ext cx="4" cy="7"/>
              </a:xfrm>
              <a:custGeom>
                <a:avLst/>
                <a:gdLst>
                  <a:gd name="T0" fmla="*/ 0 w 4"/>
                  <a:gd name="T1" fmla="*/ 0 h 7"/>
                  <a:gd name="T2" fmla="*/ 0 w 4"/>
                  <a:gd name="T3" fmla="*/ 4 h 7"/>
                  <a:gd name="T4" fmla="*/ 0 w 4"/>
                  <a:gd name="T5" fmla="*/ 7 h 7"/>
                  <a:gd name="T6" fmla="*/ 4 w 4"/>
                  <a:gd name="T7" fmla="*/ 4 h 7"/>
                  <a:gd name="T8" fmla="*/ 0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0"/>
                    </a:moveTo>
                    <a:lnTo>
                      <a:pt x="0" y="4"/>
                    </a:lnTo>
                    <a:lnTo>
                      <a:pt x="0" y="7"/>
                    </a:lnTo>
                    <a:lnTo>
                      <a:pt x="4" y="4"/>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3" name="Freeform 1305">
                <a:extLst>
                  <a:ext uri="{FF2B5EF4-FFF2-40B4-BE49-F238E27FC236}">
                    <a16:creationId xmlns:a16="http://schemas.microsoft.com/office/drawing/2014/main" id="{B20FC4CB-FE61-4207-AF48-08B09D8E0DFA}"/>
                  </a:ext>
                </a:extLst>
              </p:cNvPr>
              <p:cNvSpPr>
                <a:spLocks/>
              </p:cNvSpPr>
              <p:nvPr/>
            </p:nvSpPr>
            <p:spPr bwMode="auto">
              <a:xfrm>
                <a:off x="3772" y="1495"/>
                <a:ext cx="3" cy="9"/>
              </a:xfrm>
              <a:custGeom>
                <a:avLst/>
                <a:gdLst>
                  <a:gd name="T0" fmla="*/ 3 w 3"/>
                  <a:gd name="T1" fmla="*/ 0 h 9"/>
                  <a:gd name="T2" fmla="*/ 3 w 3"/>
                  <a:gd name="T3" fmla="*/ 0 h 9"/>
                  <a:gd name="T4" fmla="*/ 3 w 3"/>
                  <a:gd name="T5" fmla="*/ 6 h 9"/>
                  <a:gd name="T6" fmla="*/ 3 w 3"/>
                  <a:gd name="T7" fmla="*/ 9 h 9"/>
                  <a:gd name="T8" fmla="*/ 0 w 3"/>
                  <a:gd name="T9" fmla="*/ 6 h 9"/>
                  <a:gd name="T10" fmla="*/ 0 w 3"/>
                  <a:gd name="T11" fmla="*/ 3 h 9"/>
                  <a:gd name="T12" fmla="*/ 3 w 3"/>
                  <a:gd name="T13" fmla="*/ 0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0"/>
                    </a:moveTo>
                    <a:lnTo>
                      <a:pt x="3" y="0"/>
                    </a:lnTo>
                    <a:lnTo>
                      <a:pt x="3" y="6"/>
                    </a:lnTo>
                    <a:lnTo>
                      <a:pt x="3" y="9"/>
                    </a:lnTo>
                    <a:lnTo>
                      <a:pt x="0" y="6"/>
                    </a:lnTo>
                    <a:lnTo>
                      <a:pt x="0"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4" name="Freeform 1306">
                <a:extLst>
                  <a:ext uri="{FF2B5EF4-FFF2-40B4-BE49-F238E27FC236}">
                    <a16:creationId xmlns:a16="http://schemas.microsoft.com/office/drawing/2014/main" id="{3392E2B4-5973-4315-88F4-A1BB216452E3}"/>
                  </a:ext>
                </a:extLst>
              </p:cNvPr>
              <p:cNvSpPr>
                <a:spLocks/>
              </p:cNvSpPr>
              <p:nvPr/>
            </p:nvSpPr>
            <p:spPr bwMode="auto">
              <a:xfrm>
                <a:off x="3772" y="1495"/>
                <a:ext cx="3" cy="9"/>
              </a:xfrm>
              <a:custGeom>
                <a:avLst/>
                <a:gdLst>
                  <a:gd name="T0" fmla="*/ 3 w 3"/>
                  <a:gd name="T1" fmla="*/ 0 h 9"/>
                  <a:gd name="T2" fmla="*/ 3 w 3"/>
                  <a:gd name="T3" fmla="*/ 0 h 9"/>
                  <a:gd name="T4" fmla="*/ 3 w 3"/>
                  <a:gd name="T5" fmla="*/ 6 h 9"/>
                  <a:gd name="T6" fmla="*/ 3 w 3"/>
                  <a:gd name="T7" fmla="*/ 9 h 9"/>
                  <a:gd name="T8" fmla="*/ 0 w 3"/>
                  <a:gd name="T9" fmla="*/ 6 h 9"/>
                  <a:gd name="T10" fmla="*/ 0 w 3"/>
                  <a:gd name="T11" fmla="*/ 3 h 9"/>
                  <a:gd name="T12" fmla="*/ 3 w 3"/>
                  <a:gd name="T13" fmla="*/ 0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0"/>
                    </a:moveTo>
                    <a:lnTo>
                      <a:pt x="3" y="0"/>
                    </a:lnTo>
                    <a:lnTo>
                      <a:pt x="3" y="6"/>
                    </a:lnTo>
                    <a:lnTo>
                      <a:pt x="3" y="9"/>
                    </a:lnTo>
                    <a:lnTo>
                      <a:pt x="0" y="6"/>
                    </a:lnTo>
                    <a:lnTo>
                      <a:pt x="0" y="3"/>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5" name="Freeform 1307">
                <a:extLst>
                  <a:ext uri="{FF2B5EF4-FFF2-40B4-BE49-F238E27FC236}">
                    <a16:creationId xmlns:a16="http://schemas.microsoft.com/office/drawing/2014/main" id="{89FA6460-3D9A-499B-B35A-7A6B602C836A}"/>
                  </a:ext>
                </a:extLst>
              </p:cNvPr>
              <p:cNvSpPr>
                <a:spLocks/>
              </p:cNvSpPr>
              <p:nvPr/>
            </p:nvSpPr>
            <p:spPr bwMode="auto">
              <a:xfrm>
                <a:off x="3812" y="1395"/>
                <a:ext cx="6" cy="3"/>
              </a:xfrm>
              <a:custGeom>
                <a:avLst/>
                <a:gdLst>
                  <a:gd name="T0" fmla="*/ 3 w 6"/>
                  <a:gd name="T1" fmla="*/ 0 h 3"/>
                  <a:gd name="T2" fmla="*/ 0 w 6"/>
                  <a:gd name="T3" fmla="*/ 0 h 3"/>
                  <a:gd name="T4" fmla="*/ 0 w 6"/>
                  <a:gd name="T5" fmla="*/ 0 h 3"/>
                  <a:gd name="T6" fmla="*/ 3 w 6"/>
                  <a:gd name="T7" fmla="*/ 3 h 3"/>
                  <a:gd name="T8" fmla="*/ 6 w 6"/>
                  <a:gd name="T9" fmla="*/ 0 h 3"/>
                  <a:gd name="T10" fmla="*/ 3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3" y="0"/>
                    </a:moveTo>
                    <a:lnTo>
                      <a:pt x="0" y="0"/>
                    </a:lnTo>
                    <a:lnTo>
                      <a:pt x="3" y="3"/>
                    </a:lnTo>
                    <a:lnTo>
                      <a:pt x="6"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6" name="Freeform 1308">
                <a:extLst>
                  <a:ext uri="{FF2B5EF4-FFF2-40B4-BE49-F238E27FC236}">
                    <a16:creationId xmlns:a16="http://schemas.microsoft.com/office/drawing/2014/main" id="{C427EA74-91D6-41A8-862E-D794C52AEA79}"/>
                  </a:ext>
                </a:extLst>
              </p:cNvPr>
              <p:cNvSpPr>
                <a:spLocks/>
              </p:cNvSpPr>
              <p:nvPr/>
            </p:nvSpPr>
            <p:spPr bwMode="auto">
              <a:xfrm>
                <a:off x="3812" y="1395"/>
                <a:ext cx="6" cy="3"/>
              </a:xfrm>
              <a:custGeom>
                <a:avLst/>
                <a:gdLst>
                  <a:gd name="T0" fmla="*/ 3 w 6"/>
                  <a:gd name="T1" fmla="*/ 0 h 3"/>
                  <a:gd name="T2" fmla="*/ 0 w 6"/>
                  <a:gd name="T3" fmla="*/ 0 h 3"/>
                  <a:gd name="T4" fmla="*/ 0 w 6"/>
                  <a:gd name="T5" fmla="*/ 0 h 3"/>
                  <a:gd name="T6" fmla="*/ 3 w 6"/>
                  <a:gd name="T7" fmla="*/ 3 h 3"/>
                  <a:gd name="T8" fmla="*/ 6 w 6"/>
                  <a:gd name="T9" fmla="*/ 0 h 3"/>
                  <a:gd name="T10" fmla="*/ 3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3" y="0"/>
                    </a:moveTo>
                    <a:lnTo>
                      <a:pt x="0" y="0"/>
                    </a:lnTo>
                    <a:lnTo>
                      <a:pt x="3" y="3"/>
                    </a:lnTo>
                    <a:lnTo>
                      <a:pt x="6" y="0"/>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7" name="Freeform 1309">
                <a:extLst>
                  <a:ext uri="{FF2B5EF4-FFF2-40B4-BE49-F238E27FC236}">
                    <a16:creationId xmlns:a16="http://schemas.microsoft.com/office/drawing/2014/main" id="{08C66F2D-A81F-4A5E-8148-F2E918171706}"/>
                  </a:ext>
                </a:extLst>
              </p:cNvPr>
              <p:cNvSpPr>
                <a:spLocks/>
              </p:cNvSpPr>
              <p:nvPr/>
            </p:nvSpPr>
            <p:spPr bwMode="auto">
              <a:xfrm>
                <a:off x="3684" y="1532"/>
                <a:ext cx="19" cy="13"/>
              </a:xfrm>
              <a:custGeom>
                <a:avLst/>
                <a:gdLst>
                  <a:gd name="T0" fmla="*/ 3 w 19"/>
                  <a:gd name="T1" fmla="*/ 7 h 13"/>
                  <a:gd name="T2" fmla="*/ 0 w 19"/>
                  <a:gd name="T3" fmla="*/ 10 h 13"/>
                  <a:gd name="T4" fmla="*/ 0 w 19"/>
                  <a:gd name="T5" fmla="*/ 13 h 13"/>
                  <a:gd name="T6" fmla="*/ 13 w 19"/>
                  <a:gd name="T7" fmla="*/ 10 h 13"/>
                  <a:gd name="T8" fmla="*/ 19 w 19"/>
                  <a:gd name="T9" fmla="*/ 7 h 13"/>
                  <a:gd name="T10" fmla="*/ 19 w 19"/>
                  <a:gd name="T11" fmla="*/ 0 h 13"/>
                  <a:gd name="T12" fmla="*/ 13 w 19"/>
                  <a:gd name="T13" fmla="*/ 0 h 13"/>
                  <a:gd name="T14" fmla="*/ 3 w 19"/>
                  <a:gd name="T15" fmla="*/ 7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3" y="7"/>
                    </a:moveTo>
                    <a:lnTo>
                      <a:pt x="0" y="10"/>
                    </a:lnTo>
                    <a:lnTo>
                      <a:pt x="0" y="13"/>
                    </a:lnTo>
                    <a:lnTo>
                      <a:pt x="13" y="10"/>
                    </a:lnTo>
                    <a:lnTo>
                      <a:pt x="19" y="7"/>
                    </a:lnTo>
                    <a:lnTo>
                      <a:pt x="19" y="0"/>
                    </a:lnTo>
                    <a:lnTo>
                      <a:pt x="13" y="0"/>
                    </a:lnTo>
                    <a:lnTo>
                      <a:pt x="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8" name="Freeform 1310">
                <a:extLst>
                  <a:ext uri="{FF2B5EF4-FFF2-40B4-BE49-F238E27FC236}">
                    <a16:creationId xmlns:a16="http://schemas.microsoft.com/office/drawing/2014/main" id="{45DA3C87-7617-4825-BD6A-DC18A76EAD8D}"/>
                  </a:ext>
                </a:extLst>
              </p:cNvPr>
              <p:cNvSpPr>
                <a:spLocks/>
              </p:cNvSpPr>
              <p:nvPr/>
            </p:nvSpPr>
            <p:spPr bwMode="auto">
              <a:xfrm>
                <a:off x="3684" y="1532"/>
                <a:ext cx="19" cy="13"/>
              </a:xfrm>
              <a:custGeom>
                <a:avLst/>
                <a:gdLst>
                  <a:gd name="T0" fmla="*/ 3 w 19"/>
                  <a:gd name="T1" fmla="*/ 7 h 13"/>
                  <a:gd name="T2" fmla="*/ 0 w 19"/>
                  <a:gd name="T3" fmla="*/ 10 h 13"/>
                  <a:gd name="T4" fmla="*/ 0 w 19"/>
                  <a:gd name="T5" fmla="*/ 13 h 13"/>
                  <a:gd name="T6" fmla="*/ 13 w 19"/>
                  <a:gd name="T7" fmla="*/ 10 h 13"/>
                  <a:gd name="T8" fmla="*/ 19 w 19"/>
                  <a:gd name="T9" fmla="*/ 7 h 13"/>
                  <a:gd name="T10" fmla="*/ 19 w 19"/>
                  <a:gd name="T11" fmla="*/ 0 h 13"/>
                  <a:gd name="T12" fmla="*/ 13 w 19"/>
                  <a:gd name="T13" fmla="*/ 0 h 13"/>
                  <a:gd name="T14" fmla="*/ 3 w 19"/>
                  <a:gd name="T15" fmla="*/ 7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3" y="7"/>
                    </a:moveTo>
                    <a:lnTo>
                      <a:pt x="0" y="10"/>
                    </a:lnTo>
                    <a:lnTo>
                      <a:pt x="0" y="13"/>
                    </a:lnTo>
                    <a:lnTo>
                      <a:pt x="13" y="10"/>
                    </a:lnTo>
                    <a:lnTo>
                      <a:pt x="19" y="7"/>
                    </a:lnTo>
                    <a:lnTo>
                      <a:pt x="19" y="0"/>
                    </a:lnTo>
                    <a:lnTo>
                      <a:pt x="13" y="0"/>
                    </a:lnTo>
                    <a:lnTo>
                      <a:pt x="3" y="7"/>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39" name="Freeform 1311">
                <a:extLst>
                  <a:ext uri="{FF2B5EF4-FFF2-40B4-BE49-F238E27FC236}">
                    <a16:creationId xmlns:a16="http://schemas.microsoft.com/office/drawing/2014/main" id="{DFEAA709-BEA9-4CA8-B5CC-1670DA9CD595}"/>
                  </a:ext>
                </a:extLst>
              </p:cNvPr>
              <p:cNvSpPr>
                <a:spLocks/>
              </p:cNvSpPr>
              <p:nvPr/>
            </p:nvSpPr>
            <p:spPr bwMode="auto">
              <a:xfrm>
                <a:off x="4460" y="1823"/>
                <a:ext cx="1" cy="3"/>
              </a:xfrm>
              <a:custGeom>
                <a:avLst/>
                <a:gdLst>
                  <a:gd name="T0" fmla="*/ 0 w 1"/>
                  <a:gd name="T1" fmla="*/ 0 h 3"/>
                  <a:gd name="T2" fmla="*/ 0 w 1"/>
                  <a:gd name="T3" fmla="*/ 3 h 3"/>
                  <a:gd name="T4" fmla="*/ 0 w 1"/>
                  <a:gd name="T5" fmla="*/ 3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0" y="0"/>
                    </a:move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0" name="Freeform 1312">
                <a:extLst>
                  <a:ext uri="{FF2B5EF4-FFF2-40B4-BE49-F238E27FC236}">
                    <a16:creationId xmlns:a16="http://schemas.microsoft.com/office/drawing/2014/main" id="{B7400370-CA91-4213-B805-425DA3BD4854}"/>
                  </a:ext>
                </a:extLst>
              </p:cNvPr>
              <p:cNvSpPr>
                <a:spLocks/>
              </p:cNvSpPr>
              <p:nvPr/>
            </p:nvSpPr>
            <p:spPr bwMode="auto">
              <a:xfrm>
                <a:off x="4460" y="1823"/>
                <a:ext cx="1" cy="3"/>
              </a:xfrm>
              <a:custGeom>
                <a:avLst/>
                <a:gdLst>
                  <a:gd name="T0" fmla="*/ 0 w 1"/>
                  <a:gd name="T1" fmla="*/ 0 h 3"/>
                  <a:gd name="T2" fmla="*/ 0 w 1"/>
                  <a:gd name="T3" fmla="*/ 3 h 3"/>
                  <a:gd name="T4" fmla="*/ 0 w 1"/>
                  <a:gd name="T5" fmla="*/ 3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0" y="0"/>
                    </a:move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1" name="Freeform 1313">
                <a:extLst>
                  <a:ext uri="{FF2B5EF4-FFF2-40B4-BE49-F238E27FC236}">
                    <a16:creationId xmlns:a16="http://schemas.microsoft.com/office/drawing/2014/main" id="{89798297-5611-4FE7-B62C-1FDFFCC20F3C}"/>
                  </a:ext>
                </a:extLst>
              </p:cNvPr>
              <p:cNvSpPr>
                <a:spLocks/>
              </p:cNvSpPr>
              <p:nvPr/>
            </p:nvSpPr>
            <p:spPr bwMode="auto">
              <a:xfrm>
                <a:off x="3681" y="1360"/>
                <a:ext cx="97" cy="144"/>
              </a:xfrm>
              <a:custGeom>
                <a:avLst/>
                <a:gdLst>
                  <a:gd name="T0" fmla="*/ 94 w 97"/>
                  <a:gd name="T1" fmla="*/ 47 h 144"/>
                  <a:gd name="T2" fmla="*/ 97 w 97"/>
                  <a:gd name="T3" fmla="*/ 88 h 144"/>
                  <a:gd name="T4" fmla="*/ 84 w 97"/>
                  <a:gd name="T5" fmla="*/ 116 h 144"/>
                  <a:gd name="T6" fmla="*/ 69 w 97"/>
                  <a:gd name="T7" fmla="*/ 116 h 144"/>
                  <a:gd name="T8" fmla="*/ 62 w 97"/>
                  <a:gd name="T9" fmla="*/ 126 h 144"/>
                  <a:gd name="T10" fmla="*/ 53 w 97"/>
                  <a:gd name="T11" fmla="*/ 122 h 144"/>
                  <a:gd name="T12" fmla="*/ 47 w 97"/>
                  <a:gd name="T13" fmla="*/ 129 h 144"/>
                  <a:gd name="T14" fmla="*/ 41 w 97"/>
                  <a:gd name="T15" fmla="*/ 135 h 144"/>
                  <a:gd name="T16" fmla="*/ 37 w 97"/>
                  <a:gd name="T17" fmla="*/ 129 h 144"/>
                  <a:gd name="T18" fmla="*/ 34 w 97"/>
                  <a:gd name="T19" fmla="*/ 138 h 144"/>
                  <a:gd name="T20" fmla="*/ 31 w 97"/>
                  <a:gd name="T21" fmla="*/ 138 h 144"/>
                  <a:gd name="T22" fmla="*/ 34 w 97"/>
                  <a:gd name="T23" fmla="*/ 132 h 144"/>
                  <a:gd name="T24" fmla="*/ 22 w 97"/>
                  <a:gd name="T25" fmla="*/ 141 h 144"/>
                  <a:gd name="T26" fmla="*/ 19 w 97"/>
                  <a:gd name="T27" fmla="*/ 138 h 144"/>
                  <a:gd name="T28" fmla="*/ 12 w 97"/>
                  <a:gd name="T29" fmla="*/ 141 h 144"/>
                  <a:gd name="T30" fmla="*/ 6 w 97"/>
                  <a:gd name="T31" fmla="*/ 144 h 144"/>
                  <a:gd name="T32" fmla="*/ 6 w 97"/>
                  <a:gd name="T33" fmla="*/ 135 h 144"/>
                  <a:gd name="T34" fmla="*/ 12 w 97"/>
                  <a:gd name="T35" fmla="*/ 132 h 144"/>
                  <a:gd name="T36" fmla="*/ 9 w 97"/>
                  <a:gd name="T37" fmla="*/ 126 h 144"/>
                  <a:gd name="T38" fmla="*/ 6 w 97"/>
                  <a:gd name="T39" fmla="*/ 126 h 144"/>
                  <a:gd name="T40" fmla="*/ 9 w 97"/>
                  <a:gd name="T41" fmla="*/ 113 h 144"/>
                  <a:gd name="T42" fmla="*/ 12 w 97"/>
                  <a:gd name="T43" fmla="*/ 101 h 144"/>
                  <a:gd name="T44" fmla="*/ 19 w 97"/>
                  <a:gd name="T45" fmla="*/ 94 h 144"/>
                  <a:gd name="T46" fmla="*/ 16 w 97"/>
                  <a:gd name="T47" fmla="*/ 88 h 144"/>
                  <a:gd name="T48" fmla="*/ 9 w 97"/>
                  <a:gd name="T49" fmla="*/ 66 h 144"/>
                  <a:gd name="T50" fmla="*/ 9 w 97"/>
                  <a:gd name="T51" fmla="*/ 69 h 144"/>
                  <a:gd name="T52" fmla="*/ 3 w 97"/>
                  <a:gd name="T53" fmla="*/ 66 h 144"/>
                  <a:gd name="T54" fmla="*/ 3 w 97"/>
                  <a:gd name="T55" fmla="*/ 63 h 144"/>
                  <a:gd name="T56" fmla="*/ 16 w 97"/>
                  <a:gd name="T57" fmla="*/ 57 h 144"/>
                  <a:gd name="T58" fmla="*/ 22 w 97"/>
                  <a:gd name="T59" fmla="*/ 60 h 144"/>
                  <a:gd name="T60" fmla="*/ 22 w 97"/>
                  <a:gd name="T61" fmla="*/ 50 h 144"/>
                  <a:gd name="T62" fmla="*/ 19 w 97"/>
                  <a:gd name="T63" fmla="*/ 44 h 144"/>
                  <a:gd name="T64" fmla="*/ 19 w 97"/>
                  <a:gd name="T65" fmla="*/ 41 h 144"/>
                  <a:gd name="T66" fmla="*/ 12 w 97"/>
                  <a:gd name="T67" fmla="*/ 38 h 144"/>
                  <a:gd name="T68" fmla="*/ 16 w 97"/>
                  <a:gd name="T69" fmla="*/ 35 h 144"/>
                  <a:gd name="T70" fmla="*/ 12 w 97"/>
                  <a:gd name="T71" fmla="*/ 29 h 144"/>
                  <a:gd name="T72" fmla="*/ 12 w 97"/>
                  <a:gd name="T73" fmla="*/ 29 h 144"/>
                  <a:gd name="T74" fmla="*/ 50 w 97"/>
                  <a:gd name="T75" fmla="*/ 10 h 144"/>
                  <a:gd name="T76" fmla="*/ 66 w 97"/>
                  <a:gd name="T77" fmla="*/ 0 h 1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44"/>
                  <a:gd name="T119" fmla="*/ 97 w 97"/>
                  <a:gd name="T120" fmla="*/ 144 h 1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44">
                    <a:moveTo>
                      <a:pt x="66" y="0"/>
                    </a:moveTo>
                    <a:lnTo>
                      <a:pt x="94" y="47"/>
                    </a:lnTo>
                    <a:lnTo>
                      <a:pt x="94" y="85"/>
                    </a:lnTo>
                    <a:lnTo>
                      <a:pt x="97" y="88"/>
                    </a:lnTo>
                    <a:lnTo>
                      <a:pt x="91" y="110"/>
                    </a:lnTo>
                    <a:lnTo>
                      <a:pt x="84" y="116"/>
                    </a:lnTo>
                    <a:lnTo>
                      <a:pt x="75" y="119"/>
                    </a:lnTo>
                    <a:lnTo>
                      <a:pt x="69" y="116"/>
                    </a:lnTo>
                    <a:lnTo>
                      <a:pt x="62" y="129"/>
                    </a:lnTo>
                    <a:lnTo>
                      <a:pt x="62" y="126"/>
                    </a:lnTo>
                    <a:lnTo>
                      <a:pt x="59" y="126"/>
                    </a:lnTo>
                    <a:lnTo>
                      <a:pt x="53" y="122"/>
                    </a:lnTo>
                    <a:lnTo>
                      <a:pt x="44" y="126"/>
                    </a:lnTo>
                    <a:lnTo>
                      <a:pt x="47" y="129"/>
                    </a:lnTo>
                    <a:lnTo>
                      <a:pt x="44" y="132"/>
                    </a:lnTo>
                    <a:lnTo>
                      <a:pt x="41" y="135"/>
                    </a:lnTo>
                    <a:lnTo>
                      <a:pt x="41" y="129"/>
                    </a:lnTo>
                    <a:lnTo>
                      <a:pt x="37" y="129"/>
                    </a:lnTo>
                    <a:lnTo>
                      <a:pt x="37" y="135"/>
                    </a:lnTo>
                    <a:lnTo>
                      <a:pt x="34" y="138"/>
                    </a:lnTo>
                    <a:lnTo>
                      <a:pt x="31" y="138"/>
                    </a:lnTo>
                    <a:lnTo>
                      <a:pt x="34" y="135"/>
                    </a:lnTo>
                    <a:lnTo>
                      <a:pt x="34" y="132"/>
                    </a:lnTo>
                    <a:lnTo>
                      <a:pt x="28" y="135"/>
                    </a:lnTo>
                    <a:lnTo>
                      <a:pt x="22" y="141"/>
                    </a:lnTo>
                    <a:lnTo>
                      <a:pt x="19" y="138"/>
                    </a:lnTo>
                    <a:lnTo>
                      <a:pt x="12" y="144"/>
                    </a:lnTo>
                    <a:lnTo>
                      <a:pt x="12" y="141"/>
                    </a:lnTo>
                    <a:lnTo>
                      <a:pt x="6" y="141"/>
                    </a:lnTo>
                    <a:lnTo>
                      <a:pt x="6" y="144"/>
                    </a:lnTo>
                    <a:lnTo>
                      <a:pt x="3" y="144"/>
                    </a:lnTo>
                    <a:lnTo>
                      <a:pt x="6" y="135"/>
                    </a:lnTo>
                    <a:lnTo>
                      <a:pt x="12" y="135"/>
                    </a:lnTo>
                    <a:lnTo>
                      <a:pt x="12" y="132"/>
                    </a:lnTo>
                    <a:lnTo>
                      <a:pt x="12" y="129"/>
                    </a:lnTo>
                    <a:lnTo>
                      <a:pt x="9" y="126"/>
                    </a:lnTo>
                    <a:lnTo>
                      <a:pt x="9" y="129"/>
                    </a:lnTo>
                    <a:lnTo>
                      <a:pt x="6" y="126"/>
                    </a:lnTo>
                    <a:lnTo>
                      <a:pt x="9" y="119"/>
                    </a:lnTo>
                    <a:lnTo>
                      <a:pt x="9" y="113"/>
                    </a:lnTo>
                    <a:lnTo>
                      <a:pt x="16" y="104"/>
                    </a:lnTo>
                    <a:lnTo>
                      <a:pt x="12" y="101"/>
                    </a:lnTo>
                    <a:lnTo>
                      <a:pt x="19" y="97"/>
                    </a:lnTo>
                    <a:lnTo>
                      <a:pt x="19" y="94"/>
                    </a:lnTo>
                    <a:lnTo>
                      <a:pt x="16" y="91"/>
                    </a:lnTo>
                    <a:lnTo>
                      <a:pt x="16" y="88"/>
                    </a:lnTo>
                    <a:lnTo>
                      <a:pt x="12" y="85"/>
                    </a:lnTo>
                    <a:lnTo>
                      <a:pt x="9" y="66"/>
                    </a:lnTo>
                    <a:lnTo>
                      <a:pt x="6" y="63"/>
                    </a:lnTo>
                    <a:lnTo>
                      <a:pt x="9" y="69"/>
                    </a:lnTo>
                    <a:lnTo>
                      <a:pt x="6" y="72"/>
                    </a:lnTo>
                    <a:lnTo>
                      <a:pt x="3" y="66"/>
                    </a:lnTo>
                    <a:lnTo>
                      <a:pt x="0" y="66"/>
                    </a:lnTo>
                    <a:lnTo>
                      <a:pt x="3" y="63"/>
                    </a:lnTo>
                    <a:lnTo>
                      <a:pt x="6" y="57"/>
                    </a:lnTo>
                    <a:lnTo>
                      <a:pt x="16" y="57"/>
                    </a:lnTo>
                    <a:lnTo>
                      <a:pt x="22" y="60"/>
                    </a:lnTo>
                    <a:lnTo>
                      <a:pt x="22" y="54"/>
                    </a:lnTo>
                    <a:lnTo>
                      <a:pt x="22" y="50"/>
                    </a:lnTo>
                    <a:lnTo>
                      <a:pt x="19" y="47"/>
                    </a:lnTo>
                    <a:lnTo>
                      <a:pt x="19" y="44"/>
                    </a:lnTo>
                    <a:lnTo>
                      <a:pt x="22" y="44"/>
                    </a:lnTo>
                    <a:lnTo>
                      <a:pt x="19" y="41"/>
                    </a:lnTo>
                    <a:lnTo>
                      <a:pt x="16" y="41"/>
                    </a:lnTo>
                    <a:lnTo>
                      <a:pt x="12" y="38"/>
                    </a:lnTo>
                    <a:lnTo>
                      <a:pt x="12" y="35"/>
                    </a:lnTo>
                    <a:lnTo>
                      <a:pt x="16" y="35"/>
                    </a:lnTo>
                    <a:lnTo>
                      <a:pt x="12" y="32"/>
                    </a:lnTo>
                    <a:lnTo>
                      <a:pt x="12" y="29"/>
                    </a:lnTo>
                    <a:lnTo>
                      <a:pt x="12" y="25"/>
                    </a:lnTo>
                    <a:lnTo>
                      <a:pt x="12" y="29"/>
                    </a:lnTo>
                    <a:lnTo>
                      <a:pt x="31" y="10"/>
                    </a:lnTo>
                    <a:lnTo>
                      <a:pt x="50" y="10"/>
                    </a:lnTo>
                    <a:lnTo>
                      <a:pt x="56" y="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2" name="Freeform 1314">
                <a:extLst>
                  <a:ext uri="{FF2B5EF4-FFF2-40B4-BE49-F238E27FC236}">
                    <a16:creationId xmlns:a16="http://schemas.microsoft.com/office/drawing/2014/main" id="{64686E4D-5D0F-4BD0-8855-A7DBC1CC75B8}"/>
                  </a:ext>
                </a:extLst>
              </p:cNvPr>
              <p:cNvSpPr>
                <a:spLocks/>
              </p:cNvSpPr>
              <p:nvPr/>
            </p:nvSpPr>
            <p:spPr bwMode="auto">
              <a:xfrm>
                <a:off x="3681" y="1360"/>
                <a:ext cx="97" cy="144"/>
              </a:xfrm>
              <a:custGeom>
                <a:avLst/>
                <a:gdLst>
                  <a:gd name="T0" fmla="*/ 94 w 97"/>
                  <a:gd name="T1" fmla="*/ 47 h 144"/>
                  <a:gd name="T2" fmla="*/ 97 w 97"/>
                  <a:gd name="T3" fmla="*/ 88 h 144"/>
                  <a:gd name="T4" fmla="*/ 84 w 97"/>
                  <a:gd name="T5" fmla="*/ 116 h 144"/>
                  <a:gd name="T6" fmla="*/ 69 w 97"/>
                  <a:gd name="T7" fmla="*/ 116 h 144"/>
                  <a:gd name="T8" fmla="*/ 62 w 97"/>
                  <a:gd name="T9" fmla="*/ 126 h 144"/>
                  <a:gd name="T10" fmla="*/ 53 w 97"/>
                  <a:gd name="T11" fmla="*/ 122 h 144"/>
                  <a:gd name="T12" fmla="*/ 47 w 97"/>
                  <a:gd name="T13" fmla="*/ 129 h 144"/>
                  <a:gd name="T14" fmla="*/ 41 w 97"/>
                  <a:gd name="T15" fmla="*/ 135 h 144"/>
                  <a:gd name="T16" fmla="*/ 37 w 97"/>
                  <a:gd name="T17" fmla="*/ 129 h 144"/>
                  <a:gd name="T18" fmla="*/ 34 w 97"/>
                  <a:gd name="T19" fmla="*/ 138 h 144"/>
                  <a:gd name="T20" fmla="*/ 31 w 97"/>
                  <a:gd name="T21" fmla="*/ 138 h 144"/>
                  <a:gd name="T22" fmla="*/ 34 w 97"/>
                  <a:gd name="T23" fmla="*/ 132 h 144"/>
                  <a:gd name="T24" fmla="*/ 22 w 97"/>
                  <a:gd name="T25" fmla="*/ 141 h 144"/>
                  <a:gd name="T26" fmla="*/ 19 w 97"/>
                  <a:gd name="T27" fmla="*/ 138 h 144"/>
                  <a:gd name="T28" fmla="*/ 12 w 97"/>
                  <a:gd name="T29" fmla="*/ 141 h 144"/>
                  <a:gd name="T30" fmla="*/ 6 w 97"/>
                  <a:gd name="T31" fmla="*/ 144 h 144"/>
                  <a:gd name="T32" fmla="*/ 6 w 97"/>
                  <a:gd name="T33" fmla="*/ 135 h 144"/>
                  <a:gd name="T34" fmla="*/ 12 w 97"/>
                  <a:gd name="T35" fmla="*/ 132 h 144"/>
                  <a:gd name="T36" fmla="*/ 9 w 97"/>
                  <a:gd name="T37" fmla="*/ 126 h 144"/>
                  <a:gd name="T38" fmla="*/ 6 w 97"/>
                  <a:gd name="T39" fmla="*/ 126 h 144"/>
                  <a:gd name="T40" fmla="*/ 9 w 97"/>
                  <a:gd name="T41" fmla="*/ 113 h 144"/>
                  <a:gd name="T42" fmla="*/ 12 w 97"/>
                  <a:gd name="T43" fmla="*/ 101 h 144"/>
                  <a:gd name="T44" fmla="*/ 19 w 97"/>
                  <a:gd name="T45" fmla="*/ 94 h 144"/>
                  <a:gd name="T46" fmla="*/ 16 w 97"/>
                  <a:gd name="T47" fmla="*/ 88 h 144"/>
                  <a:gd name="T48" fmla="*/ 9 w 97"/>
                  <a:gd name="T49" fmla="*/ 66 h 144"/>
                  <a:gd name="T50" fmla="*/ 9 w 97"/>
                  <a:gd name="T51" fmla="*/ 69 h 144"/>
                  <a:gd name="T52" fmla="*/ 3 w 97"/>
                  <a:gd name="T53" fmla="*/ 66 h 144"/>
                  <a:gd name="T54" fmla="*/ 3 w 97"/>
                  <a:gd name="T55" fmla="*/ 63 h 144"/>
                  <a:gd name="T56" fmla="*/ 16 w 97"/>
                  <a:gd name="T57" fmla="*/ 57 h 144"/>
                  <a:gd name="T58" fmla="*/ 22 w 97"/>
                  <a:gd name="T59" fmla="*/ 60 h 144"/>
                  <a:gd name="T60" fmla="*/ 22 w 97"/>
                  <a:gd name="T61" fmla="*/ 50 h 144"/>
                  <a:gd name="T62" fmla="*/ 19 w 97"/>
                  <a:gd name="T63" fmla="*/ 44 h 144"/>
                  <a:gd name="T64" fmla="*/ 19 w 97"/>
                  <a:gd name="T65" fmla="*/ 41 h 144"/>
                  <a:gd name="T66" fmla="*/ 12 w 97"/>
                  <a:gd name="T67" fmla="*/ 38 h 144"/>
                  <a:gd name="T68" fmla="*/ 16 w 97"/>
                  <a:gd name="T69" fmla="*/ 35 h 144"/>
                  <a:gd name="T70" fmla="*/ 12 w 97"/>
                  <a:gd name="T71" fmla="*/ 29 h 144"/>
                  <a:gd name="T72" fmla="*/ 12 w 97"/>
                  <a:gd name="T73" fmla="*/ 29 h 144"/>
                  <a:gd name="T74" fmla="*/ 50 w 97"/>
                  <a:gd name="T75" fmla="*/ 10 h 144"/>
                  <a:gd name="T76" fmla="*/ 66 w 97"/>
                  <a:gd name="T77" fmla="*/ 0 h 1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44"/>
                  <a:gd name="T119" fmla="*/ 97 w 97"/>
                  <a:gd name="T120" fmla="*/ 144 h 1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44">
                    <a:moveTo>
                      <a:pt x="66" y="0"/>
                    </a:moveTo>
                    <a:lnTo>
                      <a:pt x="94" y="47"/>
                    </a:lnTo>
                    <a:lnTo>
                      <a:pt x="94" y="85"/>
                    </a:lnTo>
                    <a:lnTo>
                      <a:pt x="97" y="88"/>
                    </a:lnTo>
                    <a:lnTo>
                      <a:pt x="91" y="110"/>
                    </a:lnTo>
                    <a:lnTo>
                      <a:pt x="84" y="116"/>
                    </a:lnTo>
                    <a:lnTo>
                      <a:pt x="75" y="119"/>
                    </a:lnTo>
                    <a:lnTo>
                      <a:pt x="69" y="116"/>
                    </a:lnTo>
                    <a:lnTo>
                      <a:pt x="62" y="129"/>
                    </a:lnTo>
                    <a:lnTo>
                      <a:pt x="62" y="126"/>
                    </a:lnTo>
                    <a:lnTo>
                      <a:pt x="59" y="126"/>
                    </a:lnTo>
                    <a:lnTo>
                      <a:pt x="53" y="122"/>
                    </a:lnTo>
                    <a:lnTo>
                      <a:pt x="44" y="126"/>
                    </a:lnTo>
                    <a:lnTo>
                      <a:pt x="47" y="129"/>
                    </a:lnTo>
                    <a:lnTo>
                      <a:pt x="44" y="132"/>
                    </a:lnTo>
                    <a:lnTo>
                      <a:pt x="41" y="135"/>
                    </a:lnTo>
                    <a:lnTo>
                      <a:pt x="41" y="129"/>
                    </a:lnTo>
                    <a:lnTo>
                      <a:pt x="37" y="129"/>
                    </a:lnTo>
                    <a:lnTo>
                      <a:pt x="37" y="135"/>
                    </a:lnTo>
                    <a:lnTo>
                      <a:pt x="34" y="138"/>
                    </a:lnTo>
                    <a:lnTo>
                      <a:pt x="31" y="138"/>
                    </a:lnTo>
                    <a:lnTo>
                      <a:pt x="34" y="135"/>
                    </a:lnTo>
                    <a:lnTo>
                      <a:pt x="34" y="132"/>
                    </a:lnTo>
                    <a:lnTo>
                      <a:pt x="28" y="135"/>
                    </a:lnTo>
                    <a:lnTo>
                      <a:pt x="22" y="141"/>
                    </a:lnTo>
                    <a:lnTo>
                      <a:pt x="19" y="138"/>
                    </a:lnTo>
                    <a:lnTo>
                      <a:pt x="12" y="144"/>
                    </a:lnTo>
                    <a:lnTo>
                      <a:pt x="12" y="141"/>
                    </a:lnTo>
                    <a:lnTo>
                      <a:pt x="6" y="141"/>
                    </a:lnTo>
                    <a:lnTo>
                      <a:pt x="6" y="144"/>
                    </a:lnTo>
                    <a:lnTo>
                      <a:pt x="3" y="144"/>
                    </a:lnTo>
                    <a:lnTo>
                      <a:pt x="6" y="135"/>
                    </a:lnTo>
                    <a:lnTo>
                      <a:pt x="12" y="135"/>
                    </a:lnTo>
                    <a:lnTo>
                      <a:pt x="12" y="132"/>
                    </a:lnTo>
                    <a:lnTo>
                      <a:pt x="12" y="129"/>
                    </a:lnTo>
                    <a:lnTo>
                      <a:pt x="9" y="126"/>
                    </a:lnTo>
                    <a:lnTo>
                      <a:pt x="9" y="129"/>
                    </a:lnTo>
                    <a:lnTo>
                      <a:pt x="6" y="126"/>
                    </a:lnTo>
                    <a:lnTo>
                      <a:pt x="9" y="119"/>
                    </a:lnTo>
                    <a:lnTo>
                      <a:pt x="9" y="113"/>
                    </a:lnTo>
                    <a:lnTo>
                      <a:pt x="16" y="104"/>
                    </a:lnTo>
                    <a:lnTo>
                      <a:pt x="12" y="101"/>
                    </a:lnTo>
                    <a:lnTo>
                      <a:pt x="19" y="97"/>
                    </a:lnTo>
                    <a:lnTo>
                      <a:pt x="19" y="94"/>
                    </a:lnTo>
                    <a:lnTo>
                      <a:pt x="16" y="91"/>
                    </a:lnTo>
                    <a:lnTo>
                      <a:pt x="16" y="88"/>
                    </a:lnTo>
                    <a:lnTo>
                      <a:pt x="12" y="85"/>
                    </a:lnTo>
                    <a:lnTo>
                      <a:pt x="9" y="66"/>
                    </a:lnTo>
                    <a:lnTo>
                      <a:pt x="6" y="63"/>
                    </a:lnTo>
                    <a:lnTo>
                      <a:pt x="9" y="69"/>
                    </a:lnTo>
                    <a:lnTo>
                      <a:pt x="6" y="72"/>
                    </a:lnTo>
                    <a:lnTo>
                      <a:pt x="3" y="66"/>
                    </a:lnTo>
                    <a:lnTo>
                      <a:pt x="0" y="66"/>
                    </a:lnTo>
                    <a:lnTo>
                      <a:pt x="3" y="63"/>
                    </a:lnTo>
                    <a:lnTo>
                      <a:pt x="6" y="57"/>
                    </a:lnTo>
                    <a:lnTo>
                      <a:pt x="16" y="57"/>
                    </a:lnTo>
                    <a:lnTo>
                      <a:pt x="22" y="60"/>
                    </a:lnTo>
                    <a:lnTo>
                      <a:pt x="22" y="54"/>
                    </a:lnTo>
                    <a:lnTo>
                      <a:pt x="22" y="50"/>
                    </a:lnTo>
                    <a:lnTo>
                      <a:pt x="19" y="47"/>
                    </a:lnTo>
                    <a:lnTo>
                      <a:pt x="19" y="44"/>
                    </a:lnTo>
                    <a:lnTo>
                      <a:pt x="22" y="44"/>
                    </a:lnTo>
                    <a:lnTo>
                      <a:pt x="19" y="41"/>
                    </a:lnTo>
                    <a:lnTo>
                      <a:pt x="16" y="41"/>
                    </a:lnTo>
                    <a:lnTo>
                      <a:pt x="12" y="38"/>
                    </a:lnTo>
                    <a:lnTo>
                      <a:pt x="12" y="35"/>
                    </a:lnTo>
                    <a:lnTo>
                      <a:pt x="16" y="35"/>
                    </a:lnTo>
                    <a:lnTo>
                      <a:pt x="12" y="32"/>
                    </a:lnTo>
                    <a:lnTo>
                      <a:pt x="12" y="29"/>
                    </a:lnTo>
                    <a:lnTo>
                      <a:pt x="12" y="25"/>
                    </a:lnTo>
                    <a:lnTo>
                      <a:pt x="12" y="29"/>
                    </a:lnTo>
                    <a:lnTo>
                      <a:pt x="31" y="10"/>
                    </a:lnTo>
                    <a:lnTo>
                      <a:pt x="50" y="10"/>
                    </a:lnTo>
                    <a:lnTo>
                      <a:pt x="56" y="7"/>
                    </a:lnTo>
                    <a:lnTo>
                      <a:pt x="6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3" name="Freeform 1315">
                <a:extLst>
                  <a:ext uri="{FF2B5EF4-FFF2-40B4-BE49-F238E27FC236}">
                    <a16:creationId xmlns:a16="http://schemas.microsoft.com/office/drawing/2014/main" id="{CA8BC75B-E403-4E8B-96F4-6F55309F3CDC}"/>
                  </a:ext>
                </a:extLst>
              </p:cNvPr>
              <p:cNvSpPr>
                <a:spLocks/>
              </p:cNvSpPr>
              <p:nvPr/>
            </p:nvSpPr>
            <p:spPr bwMode="auto">
              <a:xfrm>
                <a:off x="4813" y="1973"/>
                <a:ext cx="1" cy="4"/>
              </a:xfrm>
              <a:custGeom>
                <a:avLst/>
                <a:gdLst>
                  <a:gd name="T0" fmla="*/ 0 w 1"/>
                  <a:gd name="T1" fmla="*/ 0 h 4"/>
                  <a:gd name="T2" fmla="*/ 0 w 1"/>
                  <a:gd name="T3" fmla="*/ 4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4" name="Freeform 1316">
                <a:extLst>
                  <a:ext uri="{FF2B5EF4-FFF2-40B4-BE49-F238E27FC236}">
                    <a16:creationId xmlns:a16="http://schemas.microsoft.com/office/drawing/2014/main" id="{D111CF72-8982-4DF7-80D3-8CBA6BE5DCC9}"/>
                  </a:ext>
                </a:extLst>
              </p:cNvPr>
              <p:cNvSpPr>
                <a:spLocks/>
              </p:cNvSpPr>
              <p:nvPr/>
            </p:nvSpPr>
            <p:spPr bwMode="auto">
              <a:xfrm>
                <a:off x="4813" y="1973"/>
                <a:ext cx="1" cy="4"/>
              </a:xfrm>
              <a:custGeom>
                <a:avLst/>
                <a:gdLst>
                  <a:gd name="T0" fmla="*/ 0 w 1"/>
                  <a:gd name="T1" fmla="*/ 0 h 4"/>
                  <a:gd name="T2" fmla="*/ 0 w 1"/>
                  <a:gd name="T3" fmla="*/ 4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5" name="Freeform 1317">
                <a:extLst>
                  <a:ext uri="{FF2B5EF4-FFF2-40B4-BE49-F238E27FC236}">
                    <a16:creationId xmlns:a16="http://schemas.microsoft.com/office/drawing/2014/main" id="{1997F1B1-132B-48BD-B1FA-25B3D47F92E4}"/>
                  </a:ext>
                </a:extLst>
              </p:cNvPr>
              <p:cNvSpPr>
                <a:spLocks/>
              </p:cNvSpPr>
              <p:nvPr/>
            </p:nvSpPr>
            <p:spPr bwMode="auto">
              <a:xfrm>
                <a:off x="3818" y="1251"/>
                <a:ext cx="313" cy="281"/>
              </a:xfrm>
              <a:custGeom>
                <a:avLst/>
                <a:gdLst>
                  <a:gd name="T0" fmla="*/ 294 w 313"/>
                  <a:gd name="T1" fmla="*/ 6 h 281"/>
                  <a:gd name="T2" fmla="*/ 304 w 313"/>
                  <a:gd name="T3" fmla="*/ 44 h 281"/>
                  <a:gd name="T4" fmla="*/ 310 w 313"/>
                  <a:gd name="T5" fmla="*/ 81 h 281"/>
                  <a:gd name="T6" fmla="*/ 304 w 313"/>
                  <a:gd name="T7" fmla="*/ 94 h 281"/>
                  <a:gd name="T8" fmla="*/ 291 w 313"/>
                  <a:gd name="T9" fmla="*/ 116 h 281"/>
                  <a:gd name="T10" fmla="*/ 285 w 313"/>
                  <a:gd name="T11" fmla="*/ 163 h 281"/>
                  <a:gd name="T12" fmla="*/ 273 w 313"/>
                  <a:gd name="T13" fmla="*/ 197 h 281"/>
                  <a:gd name="T14" fmla="*/ 273 w 313"/>
                  <a:gd name="T15" fmla="*/ 210 h 281"/>
                  <a:gd name="T16" fmla="*/ 251 w 313"/>
                  <a:gd name="T17" fmla="*/ 231 h 281"/>
                  <a:gd name="T18" fmla="*/ 257 w 313"/>
                  <a:gd name="T19" fmla="*/ 210 h 281"/>
                  <a:gd name="T20" fmla="*/ 248 w 313"/>
                  <a:gd name="T21" fmla="*/ 225 h 281"/>
                  <a:gd name="T22" fmla="*/ 232 w 313"/>
                  <a:gd name="T23" fmla="*/ 228 h 281"/>
                  <a:gd name="T24" fmla="*/ 223 w 313"/>
                  <a:gd name="T25" fmla="*/ 244 h 281"/>
                  <a:gd name="T26" fmla="*/ 219 w 313"/>
                  <a:gd name="T27" fmla="*/ 228 h 281"/>
                  <a:gd name="T28" fmla="*/ 172 w 313"/>
                  <a:gd name="T29" fmla="*/ 247 h 281"/>
                  <a:gd name="T30" fmla="*/ 172 w 313"/>
                  <a:gd name="T31" fmla="*/ 241 h 281"/>
                  <a:gd name="T32" fmla="*/ 166 w 313"/>
                  <a:gd name="T33" fmla="*/ 238 h 281"/>
                  <a:gd name="T34" fmla="*/ 157 w 313"/>
                  <a:gd name="T35" fmla="*/ 244 h 281"/>
                  <a:gd name="T36" fmla="*/ 163 w 313"/>
                  <a:gd name="T37" fmla="*/ 256 h 281"/>
                  <a:gd name="T38" fmla="*/ 154 w 313"/>
                  <a:gd name="T39" fmla="*/ 260 h 281"/>
                  <a:gd name="T40" fmla="*/ 129 w 313"/>
                  <a:gd name="T41" fmla="*/ 278 h 281"/>
                  <a:gd name="T42" fmla="*/ 119 w 313"/>
                  <a:gd name="T43" fmla="*/ 266 h 281"/>
                  <a:gd name="T44" fmla="*/ 126 w 313"/>
                  <a:gd name="T45" fmla="*/ 244 h 281"/>
                  <a:gd name="T46" fmla="*/ 104 w 313"/>
                  <a:gd name="T47" fmla="*/ 241 h 281"/>
                  <a:gd name="T48" fmla="*/ 79 w 313"/>
                  <a:gd name="T49" fmla="*/ 247 h 281"/>
                  <a:gd name="T50" fmla="*/ 41 w 313"/>
                  <a:gd name="T51" fmla="*/ 256 h 281"/>
                  <a:gd name="T52" fmla="*/ 22 w 313"/>
                  <a:gd name="T53" fmla="*/ 266 h 281"/>
                  <a:gd name="T54" fmla="*/ 10 w 313"/>
                  <a:gd name="T55" fmla="*/ 269 h 281"/>
                  <a:gd name="T56" fmla="*/ 13 w 313"/>
                  <a:gd name="T57" fmla="*/ 250 h 281"/>
                  <a:gd name="T58" fmla="*/ 44 w 313"/>
                  <a:gd name="T59" fmla="*/ 225 h 281"/>
                  <a:gd name="T60" fmla="*/ 69 w 313"/>
                  <a:gd name="T61" fmla="*/ 216 h 281"/>
                  <a:gd name="T62" fmla="*/ 132 w 313"/>
                  <a:gd name="T63" fmla="*/ 216 h 281"/>
                  <a:gd name="T64" fmla="*/ 144 w 313"/>
                  <a:gd name="T65" fmla="*/ 191 h 281"/>
                  <a:gd name="T66" fmla="*/ 166 w 313"/>
                  <a:gd name="T67" fmla="*/ 150 h 281"/>
                  <a:gd name="T68" fmla="*/ 179 w 313"/>
                  <a:gd name="T69" fmla="*/ 150 h 281"/>
                  <a:gd name="T70" fmla="*/ 169 w 313"/>
                  <a:gd name="T71" fmla="*/ 159 h 281"/>
                  <a:gd name="T72" fmla="*/ 182 w 313"/>
                  <a:gd name="T73" fmla="*/ 169 h 281"/>
                  <a:gd name="T74" fmla="*/ 216 w 313"/>
                  <a:gd name="T75" fmla="*/ 147 h 281"/>
                  <a:gd name="T76" fmla="*/ 235 w 313"/>
                  <a:gd name="T77" fmla="*/ 128 h 281"/>
                  <a:gd name="T78" fmla="*/ 254 w 313"/>
                  <a:gd name="T79" fmla="*/ 59 h 281"/>
                  <a:gd name="T80" fmla="*/ 254 w 313"/>
                  <a:gd name="T81" fmla="*/ 31 h 281"/>
                  <a:gd name="T82" fmla="*/ 263 w 313"/>
                  <a:gd name="T83" fmla="*/ 19 h 281"/>
                  <a:gd name="T84" fmla="*/ 269 w 313"/>
                  <a:gd name="T85" fmla="*/ 16 h 281"/>
                  <a:gd name="T86" fmla="*/ 279 w 313"/>
                  <a:gd name="T87" fmla="*/ 22 h 281"/>
                  <a:gd name="T88" fmla="*/ 288 w 313"/>
                  <a:gd name="T89" fmla="*/ 16 h 281"/>
                  <a:gd name="T90" fmla="*/ 279 w 313"/>
                  <a:gd name="T91" fmla="*/ 16 h 281"/>
                  <a:gd name="T92" fmla="*/ 282 w 313"/>
                  <a:gd name="T93" fmla="*/ 0 h 2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81"/>
                  <a:gd name="T143" fmla="*/ 313 w 313"/>
                  <a:gd name="T144" fmla="*/ 281 h 2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81">
                    <a:moveTo>
                      <a:pt x="285" y="3"/>
                    </a:moveTo>
                    <a:lnTo>
                      <a:pt x="294" y="3"/>
                    </a:lnTo>
                    <a:lnTo>
                      <a:pt x="294" y="6"/>
                    </a:lnTo>
                    <a:lnTo>
                      <a:pt x="294" y="28"/>
                    </a:lnTo>
                    <a:lnTo>
                      <a:pt x="298" y="38"/>
                    </a:lnTo>
                    <a:lnTo>
                      <a:pt x="304" y="44"/>
                    </a:lnTo>
                    <a:lnTo>
                      <a:pt x="313" y="75"/>
                    </a:lnTo>
                    <a:lnTo>
                      <a:pt x="313" y="78"/>
                    </a:lnTo>
                    <a:lnTo>
                      <a:pt x="310" y="81"/>
                    </a:lnTo>
                    <a:lnTo>
                      <a:pt x="310" y="88"/>
                    </a:lnTo>
                    <a:lnTo>
                      <a:pt x="307" y="94"/>
                    </a:lnTo>
                    <a:lnTo>
                      <a:pt x="304" y="94"/>
                    </a:lnTo>
                    <a:lnTo>
                      <a:pt x="298" y="106"/>
                    </a:lnTo>
                    <a:lnTo>
                      <a:pt x="298" y="116"/>
                    </a:lnTo>
                    <a:lnTo>
                      <a:pt x="291" y="116"/>
                    </a:lnTo>
                    <a:lnTo>
                      <a:pt x="285" y="119"/>
                    </a:lnTo>
                    <a:lnTo>
                      <a:pt x="282" y="128"/>
                    </a:lnTo>
                    <a:lnTo>
                      <a:pt x="285" y="163"/>
                    </a:lnTo>
                    <a:lnTo>
                      <a:pt x="279" y="169"/>
                    </a:lnTo>
                    <a:lnTo>
                      <a:pt x="276" y="178"/>
                    </a:lnTo>
                    <a:lnTo>
                      <a:pt x="273" y="197"/>
                    </a:lnTo>
                    <a:lnTo>
                      <a:pt x="276" y="203"/>
                    </a:lnTo>
                    <a:lnTo>
                      <a:pt x="279" y="206"/>
                    </a:lnTo>
                    <a:lnTo>
                      <a:pt x="273" y="210"/>
                    </a:lnTo>
                    <a:lnTo>
                      <a:pt x="266" y="225"/>
                    </a:lnTo>
                    <a:lnTo>
                      <a:pt x="251" y="235"/>
                    </a:lnTo>
                    <a:lnTo>
                      <a:pt x="251" y="231"/>
                    </a:lnTo>
                    <a:lnTo>
                      <a:pt x="254" y="219"/>
                    </a:lnTo>
                    <a:lnTo>
                      <a:pt x="257" y="213"/>
                    </a:lnTo>
                    <a:lnTo>
                      <a:pt x="257" y="210"/>
                    </a:lnTo>
                    <a:lnTo>
                      <a:pt x="251" y="210"/>
                    </a:lnTo>
                    <a:lnTo>
                      <a:pt x="248" y="219"/>
                    </a:lnTo>
                    <a:lnTo>
                      <a:pt x="248" y="225"/>
                    </a:lnTo>
                    <a:lnTo>
                      <a:pt x="241" y="222"/>
                    </a:lnTo>
                    <a:lnTo>
                      <a:pt x="235" y="222"/>
                    </a:lnTo>
                    <a:lnTo>
                      <a:pt x="232" y="228"/>
                    </a:lnTo>
                    <a:lnTo>
                      <a:pt x="229" y="241"/>
                    </a:lnTo>
                    <a:lnTo>
                      <a:pt x="226" y="244"/>
                    </a:lnTo>
                    <a:lnTo>
                      <a:pt x="223" y="244"/>
                    </a:lnTo>
                    <a:lnTo>
                      <a:pt x="223" y="235"/>
                    </a:lnTo>
                    <a:lnTo>
                      <a:pt x="223" y="228"/>
                    </a:lnTo>
                    <a:lnTo>
                      <a:pt x="219" y="228"/>
                    </a:lnTo>
                    <a:lnTo>
                      <a:pt x="204" y="247"/>
                    </a:lnTo>
                    <a:lnTo>
                      <a:pt x="182" y="244"/>
                    </a:lnTo>
                    <a:lnTo>
                      <a:pt x="172" y="247"/>
                    </a:lnTo>
                    <a:lnTo>
                      <a:pt x="176" y="244"/>
                    </a:lnTo>
                    <a:lnTo>
                      <a:pt x="179" y="241"/>
                    </a:lnTo>
                    <a:lnTo>
                      <a:pt x="172" y="241"/>
                    </a:lnTo>
                    <a:lnTo>
                      <a:pt x="172" y="238"/>
                    </a:lnTo>
                    <a:lnTo>
                      <a:pt x="169" y="241"/>
                    </a:lnTo>
                    <a:lnTo>
                      <a:pt x="166" y="238"/>
                    </a:lnTo>
                    <a:lnTo>
                      <a:pt x="166" y="231"/>
                    </a:lnTo>
                    <a:lnTo>
                      <a:pt x="163" y="231"/>
                    </a:lnTo>
                    <a:lnTo>
                      <a:pt x="157" y="244"/>
                    </a:lnTo>
                    <a:lnTo>
                      <a:pt x="166" y="250"/>
                    </a:lnTo>
                    <a:lnTo>
                      <a:pt x="166" y="260"/>
                    </a:lnTo>
                    <a:lnTo>
                      <a:pt x="163" y="256"/>
                    </a:lnTo>
                    <a:lnTo>
                      <a:pt x="160" y="256"/>
                    </a:lnTo>
                    <a:lnTo>
                      <a:pt x="157" y="256"/>
                    </a:lnTo>
                    <a:lnTo>
                      <a:pt x="154" y="260"/>
                    </a:lnTo>
                    <a:lnTo>
                      <a:pt x="141" y="278"/>
                    </a:lnTo>
                    <a:lnTo>
                      <a:pt x="135" y="281"/>
                    </a:lnTo>
                    <a:lnTo>
                      <a:pt x="129" y="278"/>
                    </a:lnTo>
                    <a:lnTo>
                      <a:pt x="126" y="275"/>
                    </a:lnTo>
                    <a:lnTo>
                      <a:pt x="119" y="272"/>
                    </a:lnTo>
                    <a:lnTo>
                      <a:pt x="119" y="266"/>
                    </a:lnTo>
                    <a:lnTo>
                      <a:pt x="119" y="256"/>
                    </a:lnTo>
                    <a:lnTo>
                      <a:pt x="126" y="247"/>
                    </a:lnTo>
                    <a:lnTo>
                      <a:pt x="126" y="244"/>
                    </a:lnTo>
                    <a:lnTo>
                      <a:pt x="126" y="241"/>
                    </a:lnTo>
                    <a:lnTo>
                      <a:pt x="116" y="244"/>
                    </a:lnTo>
                    <a:lnTo>
                      <a:pt x="104" y="241"/>
                    </a:lnTo>
                    <a:lnTo>
                      <a:pt x="97" y="241"/>
                    </a:lnTo>
                    <a:lnTo>
                      <a:pt x="82" y="250"/>
                    </a:lnTo>
                    <a:lnTo>
                      <a:pt x="79" y="247"/>
                    </a:lnTo>
                    <a:lnTo>
                      <a:pt x="47" y="256"/>
                    </a:lnTo>
                    <a:lnTo>
                      <a:pt x="44" y="253"/>
                    </a:lnTo>
                    <a:lnTo>
                      <a:pt x="41" y="256"/>
                    </a:lnTo>
                    <a:lnTo>
                      <a:pt x="35" y="269"/>
                    </a:lnTo>
                    <a:lnTo>
                      <a:pt x="32" y="269"/>
                    </a:lnTo>
                    <a:lnTo>
                      <a:pt x="22" y="266"/>
                    </a:lnTo>
                    <a:lnTo>
                      <a:pt x="16" y="266"/>
                    </a:lnTo>
                    <a:lnTo>
                      <a:pt x="13" y="266"/>
                    </a:lnTo>
                    <a:lnTo>
                      <a:pt x="10" y="269"/>
                    </a:lnTo>
                    <a:lnTo>
                      <a:pt x="0" y="266"/>
                    </a:lnTo>
                    <a:lnTo>
                      <a:pt x="0" y="253"/>
                    </a:lnTo>
                    <a:lnTo>
                      <a:pt x="13" y="250"/>
                    </a:lnTo>
                    <a:lnTo>
                      <a:pt x="32" y="238"/>
                    </a:lnTo>
                    <a:lnTo>
                      <a:pt x="38" y="228"/>
                    </a:lnTo>
                    <a:lnTo>
                      <a:pt x="44" y="225"/>
                    </a:lnTo>
                    <a:lnTo>
                      <a:pt x="47" y="219"/>
                    </a:lnTo>
                    <a:lnTo>
                      <a:pt x="60" y="213"/>
                    </a:lnTo>
                    <a:lnTo>
                      <a:pt x="69" y="216"/>
                    </a:lnTo>
                    <a:lnTo>
                      <a:pt x="122" y="206"/>
                    </a:lnTo>
                    <a:lnTo>
                      <a:pt x="122" y="213"/>
                    </a:lnTo>
                    <a:lnTo>
                      <a:pt x="132" y="216"/>
                    </a:lnTo>
                    <a:lnTo>
                      <a:pt x="135" y="213"/>
                    </a:lnTo>
                    <a:lnTo>
                      <a:pt x="144" y="206"/>
                    </a:lnTo>
                    <a:lnTo>
                      <a:pt x="144" y="191"/>
                    </a:lnTo>
                    <a:lnTo>
                      <a:pt x="160" y="175"/>
                    </a:lnTo>
                    <a:lnTo>
                      <a:pt x="163" y="166"/>
                    </a:lnTo>
                    <a:lnTo>
                      <a:pt x="166" y="150"/>
                    </a:lnTo>
                    <a:lnTo>
                      <a:pt x="176" y="144"/>
                    </a:lnTo>
                    <a:lnTo>
                      <a:pt x="179" y="147"/>
                    </a:lnTo>
                    <a:lnTo>
                      <a:pt x="179" y="150"/>
                    </a:lnTo>
                    <a:lnTo>
                      <a:pt x="172" y="153"/>
                    </a:lnTo>
                    <a:lnTo>
                      <a:pt x="169" y="156"/>
                    </a:lnTo>
                    <a:lnTo>
                      <a:pt x="169" y="159"/>
                    </a:lnTo>
                    <a:lnTo>
                      <a:pt x="172" y="166"/>
                    </a:lnTo>
                    <a:lnTo>
                      <a:pt x="172" y="172"/>
                    </a:lnTo>
                    <a:lnTo>
                      <a:pt x="182" y="169"/>
                    </a:lnTo>
                    <a:lnTo>
                      <a:pt x="185" y="166"/>
                    </a:lnTo>
                    <a:lnTo>
                      <a:pt x="201" y="159"/>
                    </a:lnTo>
                    <a:lnTo>
                      <a:pt x="216" y="147"/>
                    </a:lnTo>
                    <a:lnTo>
                      <a:pt x="226" y="131"/>
                    </a:lnTo>
                    <a:lnTo>
                      <a:pt x="232" y="128"/>
                    </a:lnTo>
                    <a:lnTo>
                      <a:pt x="235" y="128"/>
                    </a:lnTo>
                    <a:lnTo>
                      <a:pt x="238" y="122"/>
                    </a:lnTo>
                    <a:lnTo>
                      <a:pt x="257" y="63"/>
                    </a:lnTo>
                    <a:lnTo>
                      <a:pt x="254" y="59"/>
                    </a:lnTo>
                    <a:lnTo>
                      <a:pt x="248" y="59"/>
                    </a:lnTo>
                    <a:lnTo>
                      <a:pt x="254" y="47"/>
                    </a:lnTo>
                    <a:lnTo>
                      <a:pt x="254" y="31"/>
                    </a:lnTo>
                    <a:lnTo>
                      <a:pt x="257" y="28"/>
                    </a:lnTo>
                    <a:lnTo>
                      <a:pt x="260" y="25"/>
                    </a:lnTo>
                    <a:lnTo>
                      <a:pt x="263" y="19"/>
                    </a:lnTo>
                    <a:lnTo>
                      <a:pt x="263" y="13"/>
                    </a:lnTo>
                    <a:lnTo>
                      <a:pt x="266" y="13"/>
                    </a:lnTo>
                    <a:lnTo>
                      <a:pt x="269" y="16"/>
                    </a:lnTo>
                    <a:lnTo>
                      <a:pt x="273" y="22"/>
                    </a:lnTo>
                    <a:lnTo>
                      <a:pt x="276" y="25"/>
                    </a:lnTo>
                    <a:lnTo>
                      <a:pt x="279" y="22"/>
                    </a:lnTo>
                    <a:lnTo>
                      <a:pt x="282" y="22"/>
                    </a:lnTo>
                    <a:lnTo>
                      <a:pt x="285" y="22"/>
                    </a:lnTo>
                    <a:lnTo>
                      <a:pt x="288" y="16"/>
                    </a:lnTo>
                    <a:lnTo>
                      <a:pt x="288" y="9"/>
                    </a:lnTo>
                    <a:lnTo>
                      <a:pt x="285" y="13"/>
                    </a:lnTo>
                    <a:lnTo>
                      <a:pt x="279" y="16"/>
                    </a:lnTo>
                    <a:lnTo>
                      <a:pt x="276" y="9"/>
                    </a:lnTo>
                    <a:lnTo>
                      <a:pt x="279" y="3"/>
                    </a:lnTo>
                    <a:lnTo>
                      <a:pt x="282" y="0"/>
                    </a:lnTo>
                    <a:lnTo>
                      <a:pt x="28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6" name="Freeform 1318">
                <a:extLst>
                  <a:ext uri="{FF2B5EF4-FFF2-40B4-BE49-F238E27FC236}">
                    <a16:creationId xmlns:a16="http://schemas.microsoft.com/office/drawing/2014/main" id="{3B2C7D8C-297D-4A82-B2B9-3AC5F0499F57}"/>
                  </a:ext>
                </a:extLst>
              </p:cNvPr>
              <p:cNvSpPr>
                <a:spLocks/>
              </p:cNvSpPr>
              <p:nvPr/>
            </p:nvSpPr>
            <p:spPr bwMode="auto">
              <a:xfrm>
                <a:off x="3818" y="1251"/>
                <a:ext cx="313" cy="281"/>
              </a:xfrm>
              <a:custGeom>
                <a:avLst/>
                <a:gdLst>
                  <a:gd name="T0" fmla="*/ 294 w 313"/>
                  <a:gd name="T1" fmla="*/ 6 h 281"/>
                  <a:gd name="T2" fmla="*/ 304 w 313"/>
                  <a:gd name="T3" fmla="*/ 44 h 281"/>
                  <a:gd name="T4" fmla="*/ 310 w 313"/>
                  <a:gd name="T5" fmla="*/ 81 h 281"/>
                  <a:gd name="T6" fmla="*/ 304 w 313"/>
                  <a:gd name="T7" fmla="*/ 94 h 281"/>
                  <a:gd name="T8" fmla="*/ 291 w 313"/>
                  <a:gd name="T9" fmla="*/ 116 h 281"/>
                  <a:gd name="T10" fmla="*/ 285 w 313"/>
                  <a:gd name="T11" fmla="*/ 163 h 281"/>
                  <a:gd name="T12" fmla="*/ 273 w 313"/>
                  <a:gd name="T13" fmla="*/ 197 h 281"/>
                  <a:gd name="T14" fmla="*/ 273 w 313"/>
                  <a:gd name="T15" fmla="*/ 210 h 281"/>
                  <a:gd name="T16" fmla="*/ 251 w 313"/>
                  <a:gd name="T17" fmla="*/ 231 h 281"/>
                  <a:gd name="T18" fmla="*/ 257 w 313"/>
                  <a:gd name="T19" fmla="*/ 210 h 281"/>
                  <a:gd name="T20" fmla="*/ 248 w 313"/>
                  <a:gd name="T21" fmla="*/ 225 h 281"/>
                  <a:gd name="T22" fmla="*/ 232 w 313"/>
                  <a:gd name="T23" fmla="*/ 228 h 281"/>
                  <a:gd name="T24" fmla="*/ 223 w 313"/>
                  <a:gd name="T25" fmla="*/ 244 h 281"/>
                  <a:gd name="T26" fmla="*/ 219 w 313"/>
                  <a:gd name="T27" fmla="*/ 228 h 281"/>
                  <a:gd name="T28" fmla="*/ 172 w 313"/>
                  <a:gd name="T29" fmla="*/ 247 h 281"/>
                  <a:gd name="T30" fmla="*/ 172 w 313"/>
                  <a:gd name="T31" fmla="*/ 241 h 281"/>
                  <a:gd name="T32" fmla="*/ 166 w 313"/>
                  <a:gd name="T33" fmla="*/ 238 h 281"/>
                  <a:gd name="T34" fmla="*/ 157 w 313"/>
                  <a:gd name="T35" fmla="*/ 244 h 281"/>
                  <a:gd name="T36" fmla="*/ 163 w 313"/>
                  <a:gd name="T37" fmla="*/ 256 h 281"/>
                  <a:gd name="T38" fmla="*/ 154 w 313"/>
                  <a:gd name="T39" fmla="*/ 260 h 281"/>
                  <a:gd name="T40" fmla="*/ 129 w 313"/>
                  <a:gd name="T41" fmla="*/ 278 h 281"/>
                  <a:gd name="T42" fmla="*/ 119 w 313"/>
                  <a:gd name="T43" fmla="*/ 266 h 281"/>
                  <a:gd name="T44" fmla="*/ 126 w 313"/>
                  <a:gd name="T45" fmla="*/ 244 h 281"/>
                  <a:gd name="T46" fmla="*/ 104 w 313"/>
                  <a:gd name="T47" fmla="*/ 241 h 281"/>
                  <a:gd name="T48" fmla="*/ 79 w 313"/>
                  <a:gd name="T49" fmla="*/ 247 h 281"/>
                  <a:gd name="T50" fmla="*/ 41 w 313"/>
                  <a:gd name="T51" fmla="*/ 256 h 281"/>
                  <a:gd name="T52" fmla="*/ 22 w 313"/>
                  <a:gd name="T53" fmla="*/ 266 h 281"/>
                  <a:gd name="T54" fmla="*/ 10 w 313"/>
                  <a:gd name="T55" fmla="*/ 269 h 281"/>
                  <a:gd name="T56" fmla="*/ 13 w 313"/>
                  <a:gd name="T57" fmla="*/ 250 h 281"/>
                  <a:gd name="T58" fmla="*/ 44 w 313"/>
                  <a:gd name="T59" fmla="*/ 225 h 281"/>
                  <a:gd name="T60" fmla="*/ 69 w 313"/>
                  <a:gd name="T61" fmla="*/ 216 h 281"/>
                  <a:gd name="T62" fmla="*/ 132 w 313"/>
                  <a:gd name="T63" fmla="*/ 216 h 281"/>
                  <a:gd name="T64" fmla="*/ 144 w 313"/>
                  <a:gd name="T65" fmla="*/ 191 h 281"/>
                  <a:gd name="T66" fmla="*/ 166 w 313"/>
                  <a:gd name="T67" fmla="*/ 150 h 281"/>
                  <a:gd name="T68" fmla="*/ 179 w 313"/>
                  <a:gd name="T69" fmla="*/ 150 h 281"/>
                  <a:gd name="T70" fmla="*/ 169 w 313"/>
                  <a:gd name="T71" fmla="*/ 159 h 281"/>
                  <a:gd name="T72" fmla="*/ 182 w 313"/>
                  <a:gd name="T73" fmla="*/ 169 h 281"/>
                  <a:gd name="T74" fmla="*/ 216 w 313"/>
                  <a:gd name="T75" fmla="*/ 147 h 281"/>
                  <a:gd name="T76" fmla="*/ 235 w 313"/>
                  <a:gd name="T77" fmla="*/ 128 h 281"/>
                  <a:gd name="T78" fmla="*/ 254 w 313"/>
                  <a:gd name="T79" fmla="*/ 59 h 281"/>
                  <a:gd name="T80" fmla="*/ 254 w 313"/>
                  <a:gd name="T81" fmla="*/ 31 h 281"/>
                  <a:gd name="T82" fmla="*/ 263 w 313"/>
                  <a:gd name="T83" fmla="*/ 19 h 281"/>
                  <a:gd name="T84" fmla="*/ 269 w 313"/>
                  <a:gd name="T85" fmla="*/ 16 h 281"/>
                  <a:gd name="T86" fmla="*/ 279 w 313"/>
                  <a:gd name="T87" fmla="*/ 22 h 281"/>
                  <a:gd name="T88" fmla="*/ 288 w 313"/>
                  <a:gd name="T89" fmla="*/ 16 h 281"/>
                  <a:gd name="T90" fmla="*/ 279 w 313"/>
                  <a:gd name="T91" fmla="*/ 16 h 281"/>
                  <a:gd name="T92" fmla="*/ 282 w 313"/>
                  <a:gd name="T93" fmla="*/ 0 h 2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81"/>
                  <a:gd name="T143" fmla="*/ 313 w 313"/>
                  <a:gd name="T144" fmla="*/ 281 h 2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81">
                    <a:moveTo>
                      <a:pt x="285" y="3"/>
                    </a:moveTo>
                    <a:lnTo>
                      <a:pt x="294" y="3"/>
                    </a:lnTo>
                    <a:lnTo>
                      <a:pt x="294" y="6"/>
                    </a:lnTo>
                    <a:lnTo>
                      <a:pt x="294" y="28"/>
                    </a:lnTo>
                    <a:lnTo>
                      <a:pt x="298" y="38"/>
                    </a:lnTo>
                    <a:lnTo>
                      <a:pt x="304" y="44"/>
                    </a:lnTo>
                    <a:lnTo>
                      <a:pt x="313" y="75"/>
                    </a:lnTo>
                    <a:lnTo>
                      <a:pt x="313" y="78"/>
                    </a:lnTo>
                    <a:lnTo>
                      <a:pt x="310" y="81"/>
                    </a:lnTo>
                    <a:lnTo>
                      <a:pt x="310" y="88"/>
                    </a:lnTo>
                    <a:lnTo>
                      <a:pt x="307" y="94"/>
                    </a:lnTo>
                    <a:lnTo>
                      <a:pt x="304" y="94"/>
                    </a:lnTo>
                    <a:lnTo>
                      <a:pt x="298" y="106"/>
                    </a:lnTo>
                    <a:lnTo>
                      <a:pt x="298" y="116"/>
                    </a:lnTo>
                    <a:lnTo>
                      <a:pt x="291" y="116"/>
                    </a:lnTo>
                    <a:lnTo>
                      <a:pt x="285" y="119"/>
                    </a:lnTo>
                    <a:lnTo>
                      <a:pt x="282" y="128"/>
                    </a:lnTo>
                    <a:lnTo>
                      <a:pt x="285" y="163"/>
                    </a:lnTo>
                    <a:lnTo>
                      <a:pt x="279" y="169"/>
                    </a:lnTo>
                    <a:lnTo>
                      <a:pt x="276" y="178"/>
                    </a:lnTo>
                    <a:lnTo>
                      <a:pt x="273" y="197"/>
                    </a:lnTo>
                    <a:lnTo>
                      <a:pt x="276" y="203"/>
                    </a:lnTo>
                    <a:lnTo>
                      <a:pt x="279" y="206"/>
                    </a:lnTo>
                    <a:lnTo>
                      <a:pt x="273" y="210"/>
                    </a:lnTo>
                    <a:lnTo>
                      <a:pt x="266" y="225"/>
                    </a:lnTo>
                    <a:lnTo>
                      <a:pt x="251" y="235"/>
                    </a:lnTo>
                    <a:lnTo>
                      <a:pt x="251" y="231"/>
                    </a:lnTo>
                    <a:lnTo>
                      <a:pt x="254" y="219"/>
                    </a:lnTo>
                    <a:lnTo>
                      <a:pt x="257" y="213"/>
                    </a:lnTo>
                    <a:lnTo>
                      <a:pt x="257" y="210"/>
                    </a:lnTo>
                    <a:lnTo>
                      <a:pt x="251" y="210"/>
                    </a:lnTo>
                    <a:lnTo>
                      <a:pt x="248" y="219"/>
                    </a:lnTo>
                    <a:lnTo>
                      <a:pt x="248" y="225"/>
                    </a:lnTo>
                    <a:lnTo>
                      <a:pt x="241" y="222"/>
                    </a:lnTo>
                    <a:lnTo>
                      <a:pt x="235" y="222"/>
                    </a:lnTo>
                    <a:lnTo>
                      <a:pt x="232" y="228"/>
                    </a:lnTo>
                    <a:lnTo>
                      <a:pt x="229" y="241"/>
                    </a:lnTo>
                    <a:lnTo>
                      <a:pt x="226" y="244"/>
                    </a:lnTo>
                    <a:lnTo>
                      <a:pt x="223" y="244"/>
                    </a:lnTo>
                    <a:lnTo>
                      <a:pt x="223" y="235"/>
                    </a:lnTo>
                    <a:lnTo>
                      <a:pt x="223" y="228"/>
                    </a:lnTo>
                    <a:lnTo>
                      <a:pt x="219" y="228"/>
                    </a:lnTo>
                    <a:lnTo>
                      <a:pt x="204" y="247"/>
                    </a:lnTo>
                    <a:lnTo>
                      <a:pt x="182" y="244"/>
                    </a:lnTo>
                    <a:lnTo>
                      <a:pt x="172" y="247"/>
                    </a:lnTo>
                    <a:lnTo>
                      <a:pt x="176" y="244"/>
                    </a:lnTo>
                    <a:lnTo>
                      <a:pt x="179" y="241"/>
                    </a:lnTo>
                    <a:lnTo>
                      <a:pt x="172" y="241"/>
                    </a:lnTo>
                    <a:lnTo>
                      <a:pt x="172" y="238"/>
                    </a:lnTo>
                    <a:lnTo>
                      <a:pt x="169" y="241"/>
                    </a:lnTo>
                    <a:lnTo>
                      <a:pt x="166" y="238"/>
                    </a:lnTo>
                    <a:lnTo>
                      <a:pt x="166" y="231"/>
                    </a:lnTo>
                    <a:lnTo>
                      <a:pt x="163" y="231"/>
                    </a:lnTo>
                    <a:lnTo>
                      <a:pt x="157" y="244"/>
                    </a:lnTo>
                    <a:lnTo>
                      <a:pt x="166" y="250"/>
                    </a:lnTo>
                    <a:lnTo>
                      <a:pt x="166" y="260"/>
                    </a:lnTo>
                    <a:lnTo>
                      <a:pt x="163" y="256"/>
                    </a:lnTo>
                    <a:lnTo>
                      <a:pt x="160" y="256"/>
                    </a:lnTo>
                    <a:lnTo>
                      <a:pt x="157" y="256"/>
                    </a:lnTo>
                    <a:lnTo>
                      <a:pt x="154" y="260"/>
                    </a:lnTo>
                    <a:lnTo>
                      <a:pt x="141" y="278"/>
                    </a:lnTo>
                    <a:lnTo>
                      <a:pt x="135" y="281"/>
                    </a:lnTo>
                    <a:lnTo>
                      <a:pt x="129" y="278"/>
                    </a:lnTo>
                    <a:lnTo>
                      <a:pt x="126" y="275"/>
                    </a:lnTo>
                    <a:lnTo>
                      <a:pt x="119" y="272"/>
                    </a:lnTo>
                    <a:lnTo>
                      <a:pt x="119" y="266"/>
                    </a:lnTo>
                    <a:lnTo>
                      <a:pt x="119" y="256"/>
                    </a:lnTo>
                    <a:lnTo>
                      <a:pt x="126" y="247"/>
                    </a:lnTo>
                    <a:lnTo>
                      <a:pt x="126" y="244"/>
                    </a:lnTo>
                    <a:lnTo>
                      <a:pt x="126" y="241"/>
                    </a:lnTo>
                    <a:lnTo>
                      <a:pt x="116" y="244"/>
                    </a:lnTo>
                    <a:lnTo>
                      <a:pt x="104" y="241"/>
                    </a:lnTo>
                    <a:lnTo>
                      <a:pt x="97" y="241"/>
                    </a:lnTo>
                    <a:lnTo>
                      <a:pt x="82" y="250"/>
                    </a:lnTo>
                    <a:lnTo>
                      <a:pt x="79" y="247"/>
                    </a:lnTo>
                    <a:lnTo>
                      <a:pt x="47" y="256"/>
                    </a:lnTo>
                    <a:lnTo>
                      <a:pt x="44" y="253"/>
                    </a:lnTo>
                    <a:lnTo>
                      <a:pt x="41" y="256"/>
                    </a:lnTo>
                    <a:lnTo>
                      <a:pt x="35" y="269"/>
                    </a:lnTo>
                    <a:lnTo>
                      <a:pt x="32" y="269"/>
                    </a:lnTo>
                    <a:lnTo>
                      <a:pt x="22" y="266"/>
                    </a:lnTo>
                    <a:lnTo>
                      <a:pt x="16" y="266"/>
                    </a:lnTo>
                    <a:lnTo>
                      <a:pt x="13" y="266"/>
                    </a:lnTo>
                    <a:lnTo>
                      <a:pt x="10" y="269"/>
                    </a:lnTo>
                    <a:lnTo>
                      <a:pt x="0" y="266"/>
                    </a:lnTo>
                    <a:lnTo>
                      <a:pt x="0" y="253"/>
                    </a:lnTo>
                    <a:lnTo>
                      <a:pt x="13" y="250"/>
                    </a:lnTo>
                    <a:lnTo>
                      <a:pt x="32" y="238"/>
                    </a:lnTo>
                    <a:lnTo>
                      <a:pt x="38" y="228"/>
                    </a:lnTo>
                    <a:lnTo>
                      <a:pt x="44" y="225"/>
                    </a:lnTo>
                    <a:lnTo>
                      <a:pt x="47" y="219"/>
                    </a:lnTo>
                    <a:lnTo>
                      <a:pt x="60" y="213"/>
                    </a:lnTo>
                    <a:lnTo>
                      <a:pt x="69" y="216"/>
                    </a:lnTo>
                    <a:lnTo>
                      <a:pt x="122" y="206"/>
                    </a:lnTo>
                    <a:lnTo>
                      <a:pt x="122" y="213"/>
                    </a:lnTo>
                    <a:lnTo>
                      <a:pt x="132" y="216"/>
                    </a:lnTo>
                    <a:lnTo>
                      <a:pt x="135" y="213"/>
                    </a:lnTo>
                    <a:lnTo>
                      <a:pt x="144" y="206"/>
                    </a:lnTo>
                    <a:lnTo>
                      <a:pt x="144" y="191"/>
                    </a:lnTo>
                    <a:lnTo>
                      <a:pt x="160" y="175"/>
                    </a:lnTo>
                    <a:lnTo>
                      <a:pt x="163" y="166"/>
                    </a:lnTo>
                    <a:lnTo>
                      <a:pt x="166" y="150"/>
                    </a:lnTo>
                    <a:lnTo>
                      <a:pt x="176" y="144"/>
                    </a:lnTo>
                    <a:lnTo>
                      <a:pt x="179" y="147"/>
                    </a:lnTo>
                    <a:lnTo>
                      <a:pt x="179" y="150"/>
                    </a:lnTo>
                    <a:lnTo>
                      <a:pt x="172" y="153"/>
                    </a:lnTo>
                    <a:lnTo>
                      <a:pt x="169" y="156"/>
                    </a:lnTo>
                    <a:lnTo>
                      <a:pt x="169" y="159"/>
                    </a:lnTo>
                    <a:lnTo>
                      <a:pt x="172" y="166"/>
                    </a:lnTo>
                    <a:lnTo>
                      <a:pt x="172" y="172"/>
                    </a:lnTo>
                    <a:lnTo>
                      <a:pt x="182" y="169"/>
                    </a:lnTo>
                    <a:lnTo>
                      <a:pt x="185" y="166"/>
                    </a:lnTo>
                    <a:lnTo>
                      <a:pt x="201" y="159"/>
                    </a:lnTo>
                    <a:lnTo>
                      <a:pt x="216" y="147"/>
                    </a:lnTo>
                    <a:lnTo>
                      <a:pt x="226" y="131"/>
                    </a:lnTo>
                    <a:lnTo>
                      <a:pt x="232" y="128"/>
                    </a:lnTo>
                    <a:lnTo>
                      <a:pt x="235" y="128"/>
                    </a:lnTo>
                    <a:lnTo>
                      <a:pt x="238" y="122"/>
                    </a:lnTo>
                    <a:lnTo>
                      <a:pt x="257" y="63"/>
                    </a:lnTo>
                    <a:lnTo>
                      <a:pt x="254" y="59"/>
                    </a:lnTo>
                    <a:lnTo>
                      <a:pt x="248" y="59"/>
                    </a:lnTo>
                    <a:lnTo>
                      <a:pt x="254" y="47"/>
                    </a:lnTo>
                    <a:lnTo>
                      <a:pt x="254" y="31"/>
                    </a:lnTo>
                    <a:lnTo>
                      <a:pt x="257" y="28"/>
                    </a:lnTo>
                    <a:lnTo>
                      <a:pt x="260" y="25"/>
                    </a:lnTo>
                    <a:lnTo>
                      <a:pt x="263" y="19"/>
                    </a:lnTo>
                    <a:lnTo>
                      <a:pt x="263" y="13"/>
                    </a:lnTo>
                    <a:lnTo>
                      <a:pt x="266" y="13"/>
                    </a:lnTo>
                    <a:lnTo>
                      <a:pt x="269" y="16"/>
                    </a:lnTo>
                    <a:lnTo>
                      <a:pt x="273" y="22"/>
                    </a:lnTo>
                    <a:lnTo>
                      <a:pt x="276" y="25"/>
                    </a:lnTo>
                    <a:lnTo>
                      <a:pt x="279" y="22"/>
                    </a:lnTo>
                    <a:lnTo>
                      <a:pt x="282" y="22"/>
                    </a:lnTo>
                    <a:lnTo>
                      <a:pt x="285" y="22"/>
                    </a:lnTo>
                    <a:lnTo>
                      <a:pt x="288" y="16"/>
                    </a:lnTo>
                    <a:lnTo>
                      <a:pt x="288" y="9"/>
                    </a:lnTo>
                    <a:lnTo>
                      <a:pt x="285" y="13"/>
                    </a:lnTo>
                    <a:lnTo>
                      <a:pt x="279" y="16"/>
                    </a:lnTo>
                    <a:lnTo>
                      <a:pt x="276" y="9"/>
                    </a:lnTo>
                    <a:lnTo>
                      <a:pt x="279" y="3"/>
                    </a:lnTo>
                    <a:lnTo>
                      <a:pt x="282" y="0"/>
                    </a:lnTo>
                    <a:lnTo>
                      <a:pt x="285"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7" name="Freeform 1319">
                <a:extLst>
                  <a:ext uri="{FF2B5EF4-FFF2-40B4-BE49-F238E27FC236}">
                    <a16:creationId xmlns:a16="http://schemas.microsoft.com/office/drawing/2014/main" id="{96DFBCBD-6288-4CBB-8599-29178D11752D}"/>
                  </a:ext>
                </a:extLst>
              </p:cNvPr>
              <p:cNvSpPr>
                <a:spLocks/>
              </p:cNvSpPr>
              <p:nvPr/>
            </p:nvSpPr>
            <p:spPr bwMode="auto">
              <a:xfrm>
                <a:off x="4022" y="1367"/>
                <a:ext cx="9" cy="18"/>
              </a:xfrm>
              <a:custGeom>
                <a:avLst/>
                <a:gdLst>
                  <a:gd name="T0" fmla="*/ 9 w 9"/>
                  <a:gd name="T1" fmla="*/ 0 h 18"/>
                  <a:gd name="T2" fmla="*/ 9 w 9"/>
                  <a:gd name="T3" fmla="*/ 6 h 18"/>
                  <a:gd name="T4" fmla="*/ 9 w 9"/>
                  <a:gd name="T5" fmla="*/ 9 h 18"/>
                  <a:gd name="T6" fmla="*/ 6 w 9"/>
                  <a:gd name="T7" fmla="*/ 18 h 18"/>
                  <a:gd name="T8" fmla="*/ 3 w 9"/>
                  <a:gd name="T9" fmla="*/ 18 h 18"/>
                  <a:gd name="T10" fmla="*/ 0 w 9"/>
                  <a:gd name="T11" fmla="*/ 12 h 18"/>
                  <a:gd name="T12" fmla="*/ 6 w 9"/>
                  <a:gd name="T13" fmla="*/ 3 h 18"/>
                  <a:gd name="T14" fmla="*/ 9 w 9"/>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8"/>
                  <a:gd name="T26" fmla="*/ 9 w 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8">
                    <a:moveTo>
                      <a:pt x="9" y="0"/>
                    </a:moveTo>
                    <a:lnTo>
                      <a:pt x="9" y="6"/>
                    </a:lnTo>
                    <a:lnTo>
                      <a:pt x="9" y="9"/>
                    </a:lnTo>
                    <a:lnTo>
                      <a:pt x="6" y="18"/>
                    </a:lnTo>
                    <a:lnTo>
                      <a:pt x="3" y="18"/>
                    </a:lnTo>
                    <a:lnTo>
                      <a:pt x="0" y="12"/>
                    </a:lnTo>
                    <a:lnTo>
                      <a:pt x="6" y="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8" name="Freeform 1320">
                <a:extLst>
                  <a:ext uri="{FF2B5EF4-FFF2-40B4-BE49-F238E27FC236}">
                    <a16:creationId xmlns:a16="http://schemas.microsoft.com/office/drawing/2014/main" id="{263A98CF-83C8-497E-8839-C4DA3CA7E8CF}"/>
                  </a:ext>
                </a:extLst>
              </p:cNvPr>
              <p:cNvSpPr>
                <a:spLocks/>
              </p:cNvSpPr>
              <p:nvPr/>
            </p:nvSpPr>
            <p:spPr bwMode="auto">
              <a:xfrm>
                <a:off x="4022" y="1367"/>
                <a:ext cx="9" cy="18"/>
              </a:xfrm>
              <a:custGeom>
                <a:avLst/>
                <a:gdLst>
                  <a:gd name="T0" fmla="*/ 9 w 9"/>
                  <a:gd name="T1" fmla="*/ 0 h 18"/>
                  <a:gd name="T2" fmla="*/ 9 w 9"/>
                  <a:gd name="T3" fmla="*/ 6 h 18"/>
                  <a:gd name="T4" fmla="*/ 9 w 9"/>
                  <a:gd name="T5" fmla="*/ 9 h 18"/>
                  <a:gd name="T6" fmla="*/ 6 w 9"/>
                  <a:gd name="T7" fmla="*/ 18 h 18"/>
                  <a:gd name="T8" fmla="*/ 3 w 9"/>
                  <a:gd name="T9" fmla="*/ 18 h 18"/>
                  <a:gd name="T10" fmla="*/ 0 w 9"/>
                  <a:gd name="T11" fmla="*/ 12 h 18"/>
                  <a:gd name="T12" fmla="*/ 6 w 9"/>
                  <a:gd name="T13" fmla="*/ 3 h 18"/>
                  <a:gd name="T14" fmla="*/ 9 w 9"/>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8"/>
                  <a:gd name="T26" fmla="*/ 9 w 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8">
                    <a:moveTo>
                      <a:pt x="9" y="0"/>
                    </a:moveTo>
                    <a:lnTo>
                      <a:pt x="9" y="6"/>
                    </a:lnTo>
                    <a:lnTo>
                      <a:pt x="9" y="9"/>
                    </a:lnTo>
                    <a:lnTo>
                      <a:pt x="6" y="18"/>
                    </a:lnTo>
                    <a:lnTo>
                      <a:pt x="3" y="18"/>
                    </a:lnTo>
                    <a:lnTo>
                      <a:pt x="0" y="12"/>
                    </a:lnTo>
                    <a:lnTo>
                      <a:pt x="6" y="3"/>
                    </a:lnTo>
                    <a:lnTo>
                      <a:pt x="9"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49" name="Freeform 1321">
                <a:extLst>
                  <a:ext uri="{FF2B5EF4-FFF2-40B4-BE49-F238E27FC236}">
                    <a16:creationId xmlns:a16="http://schemas.microsoft.com/office/drawing/2014/main" id="{652D4A4E-5479-44BD-8CB2-5FE0520348F7}"/>
                  </a:ext>
                </a:extLst>
              </p:cNvPr>
              <p:cNvSpPr>
                <a:spLocks/>
              </p:cNvSpPr>
              <p:nvPr/>
            </p:nvSpPr>
            <p:spPr bwMode="auto">
              <a:xfrm>
                <a:off x="3853" y="1504"/>
                <a:ext cx="72" cy="57"/>
              </a:xfrm>
              <a:custGeom>
                <a:avLst/>
                <a:gdLst>
                  <a:gd name="T0" fmla="*/ 56 w 72"/>
                  <a:gd name="T1" fmla="*/ 35 h 57"/>
                  <a:gd name="T2" fmla="*/ 44 w 72"/>
                  <a:gd name="T3" fmla="*/ 28 h 57"/>
                  <a:gd name="T4" fmla="*/ 37 w 72"/>
                  <a:gd name="T5" fmla="*/ 32 h 57"/>
                  <a:gd name="T6" fmla="*/ 31 w 72"/>
                  <a:gd name="T7" fmla="*/ 35 h 57"/>
                  <a:gd name="T8" fmla="*/ 25 w 72"/>
                  <a:gd name="T9" fmla="*/ 50 h 57"/>
                  <a:gd name="T10" fmla="*/ 25 w 72"/>
                  <a:gd name="T11" fmla="*/ 53 h 57"/>
                  <a:gd name="T12" fmla="*/ 19 w 72"/>
                  <a:gd name="T13" fmla="*/ 57 h 57"/>
                  <a:gd name="T14" fmla="*/ 12 w 72"/>
                  <a:gd name="T15" fmla="*/ 50 h 57"/>
                  <a:gd name="T16" fmla="*/ 9 w 72"/>
                  <a:gd name="T17" fmla="*/ 41 h 57"/>
                  <a:gd name="T18" fmla="*/ 9 w 72"/>
                  <a:gd name="T19" fmla="*/ 41 h 57"/>
                  <a:gd name="T20" fmla="*/ 6 w 72"/>
                  <a:gd name="T21" fmla="*/ 35 h 57"/>
                  <a:gd name="T22" fmla="*/ 3 w 72"/>
                  <a:gd name="T23" fmla="*/ 35 h 57"/>
                  <a:gd name="T24" fmla="*/ 0 w 72"/>
                  <a:gd name="T25" fmla="*/ 35 h 57"/>
                  <a:gd name="T26" fmla="*/ 19 w 72"/>
                  <a:gd name="T27" fmla="*/ 13 h 57"/>
                  <a:gd name="T28" fmla="*/ 28 w 72"/>
                  <a:gd name="T29" fmla="*/ 16 h 57"/>
                  <a:gd name="T30" fmla="*/ 34 w 72"/>
                  <a:gd name="T31" fmla="*/ 13 h 57"/>
                  <a:gd name="T32" fmla="*/ 37 w 72"/>
                  <a:gd name="T33" fmla="*/ 13 h 57"/>
                  <a:gd name="T34" fmla="*/ 41 w 72"/>
                  <a:gd name="T35" fmla="*/ 7 h 57"/>
                  <a:gd name="T36" fmla="*/ 47 w 72"/>
                  <a:gd name="T37" fmla="*/ 0 h 57"/>
                  <a:gd name="T38" fmla="*/ 50 w 72"/>
                  <a:gd name="T39" fmla="*/ 0 h 57"/>
                  <a:gd name="T40" fmla="*/ 56 w 72"/>
                  <a:gd name="T41" fmla="*/ 3 h 57"/>
                  <a:gd name="T42" fmla="*/ 62 w 72"/>
                  <a:gd name="T43" fmla="*/ 3 h 57"/>
                  <a:gd name="T44" fmla="*/ 66 w 72"/>
                  <a:gd name="T45" fmla="*/ 7 h 57"/>
                  <a:gd name="T46" fmla="*/ 69 w 72"/>
                  <a:gd name="T47" fmla="*/ 19 h 57"/>
                  <a:gd name="T48" fmla="*/ 72 w 72"/>
                  <a:gd name="T49" fmla="*/ 19 h 57"/>
                  <a:gd name="T50" fmla="*/ 69 w 72"/>
                  <a:gd name="T51" fmla="*/ 22 h 57"/>
                  <a:gd name="T52" fmla="*/ 66 w 72"/>
                  <a:gd name="T53" fmla="*/ 25 h 57"/>
                  <a:gd name="T54" fmla="*/ 56 w 72"/>
                  <a:gd name="T55" fmla="*/ 35 h 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
                  <a:gd name="T85" fmla="*/ 0 h 57"/>
                  <a:gd name="T86" fmla="*/ 72 w 72"/>
                  <a:gd name="T87" fmla="*/ 57 h 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 h="57">
                    <a:moveTo>
                      <a:pt x="56" y="35"/>
                    </a:moveTo>
                    <a:lnTo>
                      <a:pt x="44" y="28"/>
                    </a:lnTo>
                    <a:lnTo>
                      <a:pt x="37" y="32"/>
                    </a:lnTo>
                    <a:lnTo>
                      <a:pt x="31" y="35"/>
                    </a:lnTo>
                    <a:lnTo>
                      <a:pt x="25" y="50"/>
                    </a:lnTo>
                    <a:lnTo>
                      <a:pt x="25" y="53"/>
                    </a:lnTo>
                    <a:lnTo>
                      <a:pt x="19" y="57"/>
                    </a:lnTo>
                    <a:lnTo>
                      <a:pt x="12" y="50"/>
                    </a:lnTo>
                    <a:lnTo>
                      <a:pt x="9" y="41"/>
                    </a:lnTo>
                    <a:lnTo>
                      <a:pt x="6" y="35"/>
                    </a:lnTo>
                    <a:lnTo>
                      <a:pt x="3" y="35"/>
                    </a:lnTo>
                    <a:lnTo>
                      <a:pt x="0" y="35"/>
                    </a:lnTo>
                    <a:lnTo>
                      <a:pt x="19" y="13"/>
                    </a:lnTo>
                    <a:lnTo>
                      <a:pt x="28" y="16"/>
                    </a:lnTo>
                    <a:lnTo>
                      <a:pt x="34" y="13"/>
                    </a:lnTo>
                    <a:lnTo>
                      <a:pt x="37" y="13"/>
                    </a:lnTo>
                    <a:lnTo>
                      <a:pt x="41" y="7"/>
                    </a:lnTo>
                    <a:lnTo>
                      <a:pt x="47" y="0"/>
                    </a:lnTo>
                    <a:lnTo>
                      <a:pt x="50" y="0"/>
                    </a:lnTo>
                    <a:lnTo>
                      <a:pt x="56" y="3"/>
                    </a:lnTo>
                    <a:lnTo>
                      <a:pt x="62" y="3"/>
                    </a:lnTo>
                    <a:lnTo>
                      <a:pt x="66" y="7"/>
                    </a:lnTo>
                    <a:lnTo>
                      <a:pt x="69" y="19"/>
                    </a:lnTo>
                    <a:lnTo>
                      <a:pt x="72" y="19"/>
                    </a:lnTo>
                    <a:lnTo>
                      <a:pt x="69" y="22"/>
                    </a:lnTo>
                    <a:lnTo>
                      <a:pt x="66" y="25"/>
                    </a:lnTo>
                    <a:lnTo>
                      <a:pt x="5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0" name="Freeform 1322">
                <a:extLst>
                  <a:ext uri="{FF2B5EF4-FFF2-40B4-BE49-F238E27FC236}">
                    <a16:creationId xmlns:a16="http://schemas.microsoft.com/office/drawing/2014/main" id="{10BF43FC-B25E-4B18-B33C-240A1AC2C939}"/>
                  </a:ext>
                </a:extLst>
              </p:cNvPr>
              <p:cNvSpPr>
                <a:spLocks/>
              </p:cNvSpPr>
              <p:nvPr/>
            </p:nvSpPr>
            <p:spPr bwMode="auto">
              <a:xfrm>
                <a:off x="3853" y="1504"/>
                <a:ext cx="72" cy="57"/>
              </a:xfrm>
              <a:custGeom>
                <a:avLst/>
                <a:gdLst>
                  <a:gd name="T0" fmla="*/ 56 w 72"/>
                  <a:gd name="T1" fmla="*/ 35 h 57"/>
                  <a:gd name="T2" fmla="*/ 44 w 72"/>
                  <a:gd name="T3" fmla="*/ 28 h 57"/>
                  <a:gd name="T4" fmla="*/ 37 w 72"/>
                  <a:gd name="T5" fmla="*/ 32 h 57"/>
                  <a:gd name="T6" fmla="*/ 31 w 72"/>
                  <a:gd name="T7" fmla="*/ 35 h 57"/>
                  <a:gd name="T8" fmla="*/ 25 w 72"/>
                  <a:gd name="T9" fmla="*/ 50 h 57"/>
                  <a:gd name="T10" fmla="*/ 25 w 72"/>
                  <a:gd name="T11" fmla="*/ 53 h 57"/>
                  <a:gd name="T12" fmla="*/ 19 w 72"/>
                  <a:gd name="T13" fmla="*/ 57 h 57"/>
                  <a:gd name="T14" fmla="*/ 12 w 72"/>
                  <a:gd name="T15" fmla="*/ 50 h 57"/>
                  <a:gd name="T16" fmla="*/ 9 w 72"/>
                  <a:gd name="T17" fmla="*/ 41 h 57"/>
                  <a:gd name="T18" fmla="*/ 9 w 72"/>
                  <a:gd name="T19" fmla="*/ 41 h 57"/>
                  <a:gd name="T20" fmla="*/ 6 w 72"/>
                  <a:gd name="T21" fmla="*/ 35 h 57"/>
                  <a:gd name="T22" fmla="*/ 3 w 72"/>
                  <a:gd name="T23" fmla="*/ 35 h 57"/>
                  <a:gd name="T24" fmla="*/ 0 w 72"/>
                  <a:gd name="T25" fmla="*/ 35 h 57"/>
                  <a:gd name="T26" fmla="*/ 19 w 72"/>
                  <a:gd name="T27" fmla="*/ 13 h 57"/>
                  <a:gd name="T28" fmla="*/ 28 w 72"/>
                  <a:gd name="T29" fmla="*/ 16 h 57"/>
                  <a:gd name="T30" fmla="*/ 34 w 72"/>
                  <a:gd name="T31" fmla="*/ 13 h 57"/>
                  <a:gd name="T32" fmla="*/ 37 w 72"/>
                  <a:gd name="T33" fmla="*/ 13 h 57"/>
                  <a:gd name="T34" fmla="*/ 41 w 72"/>
                  <a:gd name="T35" fmla="*/ 7 h 57"/>
                  <a:gd name="T36" fmla="*/ 47 w 72"/>
                  <a:gd name="T37" fmla="*/ 0 h 57"/>
                  <a:gd name="T38" fmla="*/ 50 w 72"/>
                  <a:gd name="T39" fmla="*/ 0 h 57"/>
                  <a:gd name="T40" fmla="*/ 56 w 72"/>
                  <a:gd name="T41" fmla="*/ 3 h 57"/>
                  <a:gd name="T42" fmla="*/ 62 w 72"/>
                  <a:gd name="T43" fmla="*/ 3 h 57"/>
                  <a:gd name="T44" fmla="*/ 66 w 72"/>
                  <a:gd name="T45" fmla="*/ 7 h 57"/>
                  <a:gd name="T46" fmla="*/ 69 w 72"/>
                  <a:gd name="T47" fmla="*/ 19 h 57"/>
                  <a:gd name="T48" fmla="*/ 72 w 72"/>
                  <a:gd name="T49" fmla="*/ 19 h 57"/>
                  <a:gd name="T50" fmla="*/ 69 w 72"/>
                  <a:gd name="T51" fmla="*/ 22 h 57"/>
                  <a:gd name="T52" fmla="*/ 66 w 72"/>
                  <a:gd name="T53" fmla="*/ 25 h 57"/>
                  <a:gd name="T54" fmla="*/ 56 w 72"/>
                  <a:gd name="T55" fmla="*/ 35 h 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
                  <a:gd name="T85" fmla="*/ 0 h 57"/>
                  <a:gd name="T86" fmla="*/ 72 w 72"/>
                  <a:gd name="T87" fmla="*/ 57 h 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 h="57">
                    <a:moveTo>
                      <a:pt x="56" y="35"/>
                    </a:moveTo>
                    <a:lnTo>
                      <a:pt x="44" y="28"/>
                    </a:lnTo>
                    <a:lnTo>
                      <a:pt x="37" y="32"/>
                    </a:lnTo>
                    <a:lnTo>
                      <a:pt x="31" y="35"/>
                    </a:lnTo>
                    <a:lnTo>
                      <a:pt x="25" y="50"/>
                    </a:lnTo>
                    <a:lnTo>
                      <a:pt x="25" y="53"/>
                    </a:lnTo>
                    <a:lnTo>
                      <a:pt x="19" y="57"/>
                    </a:lnTo>
                    <a:lnTo>
                      <a:pt x="12" y="50"/>
                    </a:lnTo>
                    <a:lnTo>
                      <a:pt x="9" y="41"/>
                    </a:lnTo>
                    <a:lnTo>
                      <a:pt x="6" y="35"/>
                    </a:lnTo>
                    <a:lnTo>
                      <a:pt x="3" y="35"/>
                    </a:lnTo>
                    <a:lnTo>
                      <a:pt x="0" y="35"/>
                    </a:lnTo>
                    <a:lnTo>
                      <a:pt x="19" y="13"/>
                    </a:lnTo>
                    <a:lnTo>
                      <a:pt x="28" y="16"/>
                    </a:lnTo>
                    <a:lnTo>
                      <a:pt x="34" y="13"/>
                    </a:lnTo>
                    <a:lnTo>
                      <a:pt x="37" y="13"/>
                    </a:lnTo>
                    <a:lnTo>
                      <a:pt x="41" y="7"/>
                    </a:lnTo>
                    <a:lnTo>
                      <a:pt x="47" y="0"/>
                    </a:lnTo>
                    <a:lnTo>
                      <a:pt x="50" y="0"/>
                    </a:lnTo>
                    <a:lnTo>
                      <a:pt x="56" y="3"/>
                    </a:lnTo>
                    <a:lnTo>
                      <a:pt x="62" y="3"/>
                    </a:lnTo>
                    <a:lnTo>
                      <a:pt x="66" y="7"/>
                    </a:lnTo>
                    <a:lnTo>
                      <a:pt x="69" y="19"/>
                    </a:lnTo>
                    <a:lnTo>
                      <a:pt x="72" y="19"/>
                    </a:lnTo>
                    <a:lnTo>
                      <a:pt x="69" y="22"/>
                    </a:lnTo>
                    <a:lnTo>
                      <a:pt x="66" y="25"/>
                    </a:lnTo>
                    <a:lnTo>
                      <a:pt x="56" y="35"/>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1" name="Freeform 1323">
                <a:extLst>
                  <a:ext uri="{FF2B5EF4-FFF2-40B4-BE49-F238E27FC236}">
                    <a16:creationId xmlns:a16="http://schemas.microsoft.com/office/drawing/2014/main" id="{812F7831-C0FF-432D-9149-31B8256FA58D}"/>
                  </a:ext>
                </a:extLst>
              </p:cNvPr>
              <p:cNvSpPr>
                <a:spLocks/>
              </p:cNvSpPr>
              <p:nvPr/>
            </p:nvSpPr>
            <p:spPr bwMode="auto">
              <a:xfrm>
                <a:off x="3925" y="1495"/>
                <a:ext cx="6" cy="16"/>
              </a:xfrm>
              <a:custGeom>
                <a:avLst/>
                <a:gdLst>
                  <a:gd name="T0" fmla="*/ 6 w 6"/>
                  <a:gd name="T1" fmla="*/ 0 h 16"/>
                  <a:gd name="T2" fmla="*/ 0 w 6"/>
                  <a:gd name="T3" fmla="*/ 12 h 16"/>
                  <a:gd name="T4" fmla="*/ 3 w 6"/>
                  <a:gd name="T5" fmla="*/ 16 h 16"/>
                  <a:gd name="T6" fmla="*/ 6 w 6"/>
                  <a:gd name="T7" fmla="*/ 12 h 16"/>
                  <a:gd name="T8" fmla="*/ 6 w 6"/>
                  <a:gd name="T9" fmla="*/ 0 h 16"/>
                  <a:gd name="T10" fmla="*/ 0 60000 65536"/>
                  <a:gd name="T11" fmla="*/ 0 60000 65536"/>
                  <a:gd name="T12" fmla="*/ 0 60000 65536"/>
                  <a:gd name="T13" fmla="*/ 0 60000 65536"/>
                  <a:gd name="T14" fmla="*/ 0 60000 65536"/>
                  <a:gd name="T15" fmla="*/ 0 w 6"/>
                  <a:gd name="T16" fmla="*/ 0 h 16"/>
                  <a:gd name="T17" fmla="*/ 6 w 6"/>
                  <a:gd name="T18" fmla="*/ 16 h 16"/>
                </a:gdLst>
                <a:ahLst/>
                <a:cxnLst>
                  <a:cxn ang="T10">
                    <a:pos x="T0" y="T1"/>
                  </a:cxn>
                  <a:cxn ang="T11">
                    <a:pos x="T2" y="T3"/>
                  </a:cxn>
                  <a:cxn ang="T12">
                    <a:pos x="T4" y="T5"/>
                  </a:cxn>
                  <a:cxn ang="T13">
                    <a:pos x="T6" y="T7"/>
                  </a:cxn>
                  <a:cxn ang="T14">
                    <a:pos x="T8" y="T9"/>
                  </a:cxn>
                </a:cxnLst>
                <a:rect l="T15" t="T16" r="T17" b="T18"/>
                <a:pathLst>
                  <a:path w="6" h="16">
                    <a:moveTo>
                      <a:pt x="6" y="0"/>
                    </a:moveTo>
                    <a:lnTo>
                      <a:pt x="0" y="12"/>
                    </a:lnTo>
                    <a:lnTo>
                      <a:pt x="3" y="16"/>
                    </a:lnTo>
                    <a:lnTo>
                      <a:pt x="6" y="12"/>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2" name="Freeform 1324">
                <a:extLst>
                  <a:ext uri="{FF2B5EF4-FFF2-40B4-BE49-F238E27FC236}">
                    <a16:creationId xmlns:a16="http://schemas.microsoft.com/office/drawing/2014/main" id="{214636C0-D726-4BF1-A4BD-90F2FF0CEA09}"/>
                  </a:ext>
                </a:extLst>
              </p:cNvPr>
              <p:cNvSpPr>
                <a:spLocks/>
              </p:cNvSpPr>
              <p:nvPr/>
            </p:nvSpPr>
            <p:spPr bwMode="auto">
              <a:xfrm>
                <a:off x="3925" y="1495"/>
                <a:ext cx="6" cy="16"/>
              </a:xfrm>
              <a:custGeom>
                <a:avLst/>
                <a:gdLst>
                  <a:gd name="T0" fmla="*/ 6 w 6"/>
                  <a:gd name="T1" fmla="*/ 0 h 16"/>
                  <a:gd name="T2" fmla="*/ 0 w 6"/>
                  <a:gd name="T3" fmla="*/ 12 h 16"/>
                  <a:gd name="T4" fmla="*/ 3 w 6"/>
                  <a:gd name="T5" fmla="*/ 16 h 16"/>
                  <a:gd name="T6" fmla="*/ 6 w 6"/>
                  <a:gd name="T7" fmla="*/ 12 h 16"/>
                  <a:gd name="T8" fmla="*/ 6 w 6"/>
                  <a:gd name="T9" fmla="*/ 0 h 16"/>
                  <a:gd name="T10" fmla="*/ 0 60000 65536"/>
                  <a:gd name="T11" fmla="*/ 0 60000 65536"/>
                  <a:gd name="T12" fmla="*/ 0 60000 65536"/>
                  <a:gd name="T13" fmla="*/ 0 60000 65536"/>
                  <a:gd name="T14" fmla="*/ 0 60000 65536"/>
                  <a:gd name="T15" fmla="*/ 0 w 6"/>
                  <a:gd name="T16" fmla="*/ 0 h 16"/>
                  <a:gd name="T17" fmla="*/ 6 w 6"/>
                  <a:gd name="T18" fmla="*/ 16 h 16"/>
                </a:gdLst>
                <a:ahLst/>
                <a:cxnLst>
                  <a:cxn ang="T10">
                    <a:pos x="T0" y="T1"/>
                  </a:cxn>
                  <a:cxn ang="T11">
                    <a:pos x="T2" y="T3"/>
                  </a:cxn>
                  <a:cxn ang="T12">
                    <a:pos x="T4" y="T5"/>
                  </a:cxn>
                  <a:cxn ang="T13">
                    <a:pos x="T6" y="T7"/>
                  </a:cxn>
                  <a:cxn ang="T14">
                    <a:pos x="T8" y="T9"/>
                  </a:cxn>
                </a:cxnLst>
                <a:rect l="T15" t="T16" r="T17" b="T18"/>
                <a:pathLst>
                  <a:path w="6" h="16">
                    <a:moveTo>
                      <a:pt x="6" y="0"/>
                    </a:moveTo>
                    <a:lnTo>
                      <a:pt x="0" y="12"/>
                    </a:lnTo>
                    <a:lnTo>
                      <a:pt x="3" y="16"/>
                    </a:lnTo>
                    <a:lnTo>
                      <a:pt x="6" y="12"/>
                    </a:lnTo>
                    <a:lnTo>
                      <a:pt x="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3" name="Freeform 1325">
                <a:extLst>
                  <a:ext uri="{FF2B5EF4-FFF2-40B4-BE49-F238E27FC236}">
                    <a16:creationId xmlns:a16="http://schemas.microsoft.com/office/drawing/2014/main" id="{06881D1A-31EB-4D44-B62C-A6C055326686}"/>
                  </a:ext>
                </a:extLst>
              </p:cNvPr>
              <p:cNvSpPr>
                <a:spLocks/>
              </p:cNvSpPr>
              <p:nvPr/>
            </p:nvSpPr>
            <p:spPr bwMode="auto">
              <a:xfrm>
                <a:off x="3781" y="1520"/>
                <a:ext cx="66" cy="94"/>
              </a:xfrm>
              <a:custGeom>
                <a:avLst/>
                <a:gdLst>
                  <a:gd name="T0" fmla="*/ 34 w 66"/>
                  <a:gd name="T1" fmla="*/ 0 h 94"/>
                  <a:gd name="T2" fmla="*/ 34 w 66"/>
                  <a:gd name="T3" fmla="*/ 0 h 94"/>
                  <a:gd name="T4" fmla="*/ 31 w 66"/>
                  <a:gd name="T5" fmla="*/ 0 h 94"/>
                  <a:gd name="T6" fmla="*/ 28 w 66"/>
                  <a:gd name="T7" fmla="*/ 0 h 94"/>
                  <a:gd name="T8" fmla="*/ 25 w 66"/>
                  <a:gd name="T9" fmla="*/ 6 h 94"/>
                  <a:gd name="T10" fmla="*/ 22 w 66"/>
                  <a:gd name="T11" fmla="*/ 9 h 94"/>
                  <a:gd name="T12" fmla="*/ 16 w 66"/>
                  <a:gd name="T13" fmla="*/ 9 h 94"/>
                  <a:gd name="T14" fmla="*/ 12 w 66"/>
                  <a:gd name="T15" fmla="*/ 12 h 94"/>
                  <a:gd name="T16" fmla="*/ 9 w 66"/>
                  <a:gd name="T17" fmla="*/ 16 h 94"/>
                  <a:gd name="T18" fmla="*/ 9 w 66"/>
                  <a:gd name="T19" fmla="*/ 12 h 94"/>
                  <a:gd name="T20" fmla="*/ 6 w 66"/>
                  <a:gd name="T21" fmla="*/ 16 h 94"/>
                  <a:gd name="T22" fmla="*/ 0 w 66"/>
                  <a:gd name="T23" fmla="*/ 22 h 94"/>
                  <a:gd name="T24" fmla="*/ 6 w 66"/>
                  <a:gd name="T25" fmla="*/ 31 h 94"/>
                  <a:gd name="T26" fmla="*/ 9 w 66"/>
                  <a:gd name="T27" fmla="*/ 34 h 94"/>
                  <a:gd name="T28" fmla="*/ 6 w 66"/>
                  <a:gd name="T29" fmla="*/ 31 h 94"/>
                  <a:gd name="T30" fmla="*/ 3 w 66"/>
                  <a:gd name="T31" fmla="*/ 31 h 94"/>
                  <a:gd name="T32" fmla="*/ 3 w 66"/>
                  <a:gd name="T33" fmla="*/ 44 h 94"/>
                  <a:gd name="T34" fmla="*/ 6 w 66"/>
                  <a:gd name="T35" fmla="*/ 41 h 94"/>
                  <a:gd name="T36" fmla="*/ 12 w 66"/>
                  <a:gd name="T37" fmla="*/ 37 h 94"/>
                  <a:gd name="T38" fmla="*/ 19 w 66"/>
                  <a:gd name="T39" fmla="*/ 41 h 94"/>
                  <a:gd name="T40" fmla="*/ 22 w 66"/>
                  <a:gd name="T41" fmla="*/ 37 h 94"/>
                  <a:gd name="T42" fmla="*/ 16 w 66"/>
                  <a:gd name="T43" fmla="*/ 34 h 94"/>
                  <a:gd name="T44" fmla="*/ 16 w 66"/>
                  <a:gd name="T45" fmla="*/ 31 h 94"/>
                  <a:gd name="T46" fmla="*/ 16 w 66"/>
                  <a:gd name="T47" fmla="*/ 25 h 94"/>
                  <a:gd name="T48" fmla="*/ 19 w 66"/>
                  <a:gd name="T49" fmla="*/ 25 h 94"/>
                  <a:gd name="T50" fmla="*/ 25 w 66"/>
                  <a:gd name="T51" fmla="*/ 37 h 94"/>
                  <a:gd name="T52" fmla="*/ 25 w 66"/>
                  <a:gd name="T53" fmla="*/ 44 h 94"/>
                  <a:gd name="T54" fmla="*/ 28 w 66"/>
                  <a:gd name="T55" fmla="*/ 44 h 94"/>
                  <a:gd name="T56" fmla="*/ 25 w 66"/>
                  <a:gd name="T57" fmla="*/ 50 h 94"/>
                  <a:gd name="T58" fmla="*/ 25 w 66"/>
                  <a:gd name="T59" fmla="*/ 56 h 94"/>
                  <a:gd name="T60" fmla="*/ 19 w 66"/>
                  <a:gd name="T61" fmla="*/ 59 h 94"/>
                  <a:gd name="T62" fmla="*/ 19 w 66"/>
                  <a:gd name="T63" fmla="*/ 66 h 94"/>
                  <a:gd name="T64" fmla="*/ 19 w 66"/>
                  <a:gd name="T65" fmla="*/ 81 h 94"/>
                  <a:gd name="T66" fmla="*/ 16 w 66"/>
                  <a:gd name="T67" fmla="*/ 84 h 94"/>
                  <a:gd name="T68" fmla="*/ 19 w 66"/>
                  <a:gd name="T69" fmla="*/ 88 h 94"/>
                  <a:gd name="T70" fmla="*/ 28 w 66"/>
                  <a:gd name="T71" fmla="*/ 91 h 94"/>
                  <a:gd name="T72" fmla="*/ 28 w 66"/>
                  <a:gd name="T73" fmla="*/ 84 h 94"/>
                  <a:gd name="T74" fmla="*/ 28 w 66"/>
                  <a:gd name="T75" fmla="*/ 78 h 94"/>
                  <a:gd name="T76" fmla="*/ 28 w 66"/>
                  <a:gd name="T77" fmla="*/ 72 h 94"/>
                  <a:gd name="T78" fmla="*/ 34 w 66"/>
                  <a:gd name="T79" fmla="*/ 75 h 94"/>
                  <a:gd name="T80" fmla="*/ 31 w 66"/>
                  <a:gd name="T81" fmla="*/ 75 h 94"/>
                  <a:gd name="T82" fmla="*/ 31 w 66"/>
                  <a:gd name="T83" fmla="*/ 81 h 94"/>
                  <a:gd name="T84" fmla="*/ 31 w 66"/>
                  <a:gd name="T85" fmla="*/ 94 h 94"/>
                  <a:gd name="T86" fmla="*/ 34 w 66"/>
                  <a:gd name="T87" fmla="*/ 94 h 94"/>
                  <a:gd name="T88" fmla="*/ 41 w 66"/>
                  <a:gd name="T89" fmla="*/ 91 h 94"/>
                  <a:gd name="T90" fmla="*/ 41 w 66"/>
                  <a:gd name="T91" fmla="*/ 84 h 94"/>
                  <a:gd name="T92" fmla="*/ 44 w 66"/>
                  <a:gd name="T93" fmla="*/ 81 h 94"/>
                  <a:gd name="T94" fmla="*/ 47 w 66"/>
                  <a:gd name="T95" fmla="*/ 81 h 94"/>
                  <a:gd name="T96" fmla="*/ 66 w 66"/>
                  <a:gd name="T97" fmla="*/ 34 h 94"/>
                  <a:gd name="T98" fmla="*/ 66 w 66"/>
                  <a:gd name="T99" fmla="*/ 28 h 94"/>
                  <a:gd name="T100" fmla="*/ 63 w 66"/>
                  <a:gd name="T101" fmla="*/ 22 h 94"/>
                  <a:gd name="T102" fmla="*/ 56 w 66"/>
                  <a:gd name="T103" fmla="*/ 22 h 94"/>
                  <a:gd name="T104" fmla="*/ 56 w 66"/>
                  <a:gd name="T105" fmla="*/ 19 h 94"/>
                  <a:gd name="T106" fmla="*/ 59 w 66"/>
                  <a:gd name="T107" fmla="*/ 12 h 94"/>
                  <a:gd name="T108" fmla="*/ 56 w 66"/>
                  <a:gd name="T109" fmla="*/ 9 h 94"/>
                  <a:gd name="T110" fmla="*/ 53 w 66"/>
                  <a:gd name="T111" fmla="*/ 9 h 94"/>
                  <a:gd name="T112" fmla="*/ 44 w 66"/>
                  <a:gd name="T113" fmla="*/ 9 h 94"/>
                  <a:gd name="T114" fmla="*/ 37 w 66"/>
                  <a:gd name="T115" fmla="*/ 3 h 94"/>
                  <a:gd name="T116" fmla="*/ 37 w 66"/>
                  <a:gd name="T117" fmla="*/ 0 h 94"/>
                  <a:gd name="T118" fmla="*/ 34 w 66"/>
                  <a:gd name="T119" fmla="*/ 0 h 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6"/>
                  <a:gd name="T181" fmla="*/ 0 h 94"/>
                  <a:gd name="T182" fmla="*/ 66 w 66"/>
                  <a:gd name="T183" fmla="*/ 94 h 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6" h="94">
                    <a:moveTo>
                      <a:pt x="34" y="0"/>
                    </a:moveTo>
                    <a:lnTo>
                      <a:pt x="34" y="0"/>
                    </a:lnTo>
                    <a:lnTo>
                      <a:pt x="31" y="0"/>
                    </a:lnTo>
                    <a:lnTo>
                      <a:pt x="28" y="0"/>
                    </a:lnTo>
                    <a:lnTo>
                      <a:pt x="25" y="6"/>
                    </a:lnTo>
                    <a:lnTo>
                      <a:pt x="22" y="9"/>
                    </a:lnTo>
                    <a:lnTo>
                      <a:pt x="16" y="9"/>
                    </a:lnTo>
                    <a:lnTo>
                      <a:pt x="12" y="12"/>
                    </a:lnTo>
                    <a:lnTo>
                      <a:pt x="9" y="16"/>
                    </a:lnTo>
                    <a:lnTo>
                      <a:pt x="9" y="12"/>
                    </a:lnTo>
                    <a:lnTo>
                      <a:pt x="6" y="16"/>
                    </a:lnTo>
                    <a:lnTo>
                      <a:pt x="0" y="22"/>
                    </a:lnTo>
                    <a:lnTo>
                      <a:pt x="6" y="31"/>
                    </a:lnTo>
                    <a:lnTo>
                      <a:pt x="9" y="34"/>
                    </a:lnTo>
                    <a:lnTo>
                      <a:pt x="6" y="31"/>
                    </a:lnTo>
                    <a:lnTo>
                      <a:pt x="3" y="31"/>
                    </a:lnTo>
                    <a:lnTo>
                      <a:pt x="3" y="44"/>
                    </a:lnTo>
                    <a:lnTo>
                      <a:pt x="6" y="41"/>
                    </a:lnTo>
                    <a:lnTo>
                      <a:pt x="12" y="37"/>
                    </a:lnTo>
                    <a:lnTo>
                      <a:pt x="19" y="41"/>
                    </a:lnTo>
                    <a:lnTo>
                      <a:pt x="22" y="37"/>
                    </a:lnTo>
                    <a:lnTo>
                      <a:pt x="16" y="34"/>
                    </a:lnTo>
                    <a:lnTo>
                      <a:pt x="16" y="31"/>
                    </a:lnTo>
                    <a:lnTo>
                      <a:pt x="16" y="25"/>
                    </a:lnTo>
                    <a:lnTo>
                      <a:pt x="19" y="25"/>
                    </a:lnTo>
                    <a:lnTo>
                      <a:pt x="25" y="37"/>
                    </a:lnTo>
                    <a:lnTo>
                      <a:pt x="25" y="44"/>
                    </a:lnTo>
                    <a:lnTo>
                      <a:pt x="28" y="44"/>
                    </a:lnTo>
                    <a:lnTo>
                      <a:pt x="25" y="50"/>
                    </a:lnTo>
                    <a:lnTo>
                      <a:pt x="25" y="56"/>
                    </a:lnTo>
                    <a:lnTo>
                      <a:pt x="19" y="59"/>
                    </a:lnTo>
                    <a:lnTo>
                      <a:pt x="19" y="66"/>
                    </a:lnTo>
                    <a:lnTo>
                      <a:pt x="19" y="81"/>
                    </a:lnTo>
                    <a:lnTo>
                      <a:pt x="16" y="84"/>
                    </a:lnTo>
                    <a:lnTo>
                      <a:pt x="19" y="88"/>
                    </a:lnTo>
                    <a:lnTo>
                      <a:pt x="28" y="91"/>
                    </a:lnTo>
                    <a:lnTo>
                      <a:pt x="28" y="84"/>
                    </a:lnTo>
                    <a:lnTo>
                      <a:pt x="28" y="78"/>
                    </a:lnTo>
                    <a:lnTo>
                      <a:pt x="28" y="72"/>
                    </a:lnTo>
                    <a:lnTo>
                      <a:pt x="34" y="75"/>
                    </a:lnTo>
                    <a:lnTo>
                      <a:pt x="31" y="75"/>
                    </a:lnTo>
                    <a:lnTo>
                      <a:pt x="31" y="81"/>
                    </a:lnTo>
                    <a:lnTo>
                      <a:pt x="31" y="94"/>
                    </a:lnTo>
                    <a:lnTo>
                      <a:pt x="34" y="94"/>
                    </a:lnTo>
                    <a:lnTo>
                      <a:pt x="41" y="91"/>
                    </a:lnTo>
                    <a:lnTo>
                      <a:pt x="41" y="84"/>
                    </a:lnTo>
                    <a:lnTo>
                      <a:pt x="44" y="81"/>
                    </a:lnTo>
                    <a:lnTo>
                      <a:pt x="47" y="81"/>
                    </a:lnTo>
                    <a:lnTo>
                      <a:pt x="66" y="34"/>
                    </a:lnTo>
                    <a:lnTo>
                      <a:pt x="66" y="28"/>
                    </a:lnTo>
                    <a:lnTo>
                      <a:pt x="63" y="22"/>
                    </a:lnTo>
                    <a:lnTo>
                      <a:pt x="56" y="22"/>
                    </a:lnTo>
                    <a:lnTo>
                      <a:pt x="56" y="19"/>
                    </a:lnTo>
                    <a:lnTo>
                      <a:pt x="59" y="12"/>
                    </a:lnTo>
                    <a:lnTo>
                      <a:pt x="56" y="9"/>
                    </a:lnTo>
                    <a:lnTo>
                      <a:pt x="53" y="9"/>
                    </a:lnTo>
                    <a:lnTo>
                      <a:pt x="44" y="9"/>
                    </a:lnTo>
                    <a:lnTo>
                      <a:pt x="37" y="3"/>
                    </a:lnTo>
                    <a:lnTo>
                      <a:pt x="3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4" name="Freeform 1326">
                <a:extLst>
                  <a:ext uri="{FF2B5EF4-FFF2-40B4-BE49-F238E27FC236}">
                    <a16:creationId xmlns:a16="http://schemas.microsoft.com/office/drawing/2014/main" id="{80345ED2-0371-490D-916E-59A34A11E8B8}"/>
                  </a:ext>
                </a:extLst>
              </p:cNvPr>
              <p:cNvSpPr>
                <a:spLocks/>
              </p:cNvSpPr>
              <p:nvPr/>
            </p:nvSpPr>
            <p:spPr bwMode="auto">
              <a:xfrm>
                <a:off x="3781" y="1520"/>
                <a:ext cx="66" cy="94"/>
              </a:xfrm>
              <a:custGeom>
                <a:avLst/>
                <a:gdLst>
                  <a:gd name="T0" fmla="*/ 34 w 66"/>
                  <a:gd name="T1" fmla="*/ 0 h 94"/>
                  <a:gd name="T2" fmla="*/ 34 w 66"/>
                  <a:gd name="T3" fmla="*/ 0 h 94"/>
                  <a:gd name="T4" fmla="*/ 31 w 66"/>
                  <a:gd name="T5" fmla="*/ 0 h 94"/>
                  <a:gd name="T6" fmla="*/ 28 w 66"/>
                  <a:gd name="T7" fmla="*/ 0 h 94"/>
                  <a:gd name="T8" fmla="*/ 25 w 66"/>
                  <a:gd name="T9" fmla="*/ 6 h 94"/>
                  <a:gd name="T10" fmla="*/ 22 w 66"/>
                  <a:gd name="T11" fmla="*/ 9 h 94"/>
                  <a:gd name="T12" fmla="*/ 16 w 66"/>
                  <a:gd name="T13" fmla="*/ 9 h 94"/>
                  <a:gd name="T14" fmla="*/ 12 w 66"/>
                  <a:gd name="T15" fmla="*/ 12 h 94"/>
                  <a:gd name="T16" fmla="*/ 9 w 66"/>
                  <a:gd name="T17" fmla="*/ 16 h 94"/>
                  <a:gd name="T18" fmla="*/ 9 w 66"/>
                  <a:gd name="T19" fmla="*/ 12 h 94"/>
                  <a:gd name="T20" fmla="*/ 6 w 66"/>
                  <a:gd name="T21" fmla="*/ 16 h 94"/>
                  <a:gd name="T22" fmla="*/ 0 w 66"/>
                  <a:gd name="T23" fmla="*/ 22 h 94"/>
                  <a:gd name="T24" fmla="*/ 6 w 66"/>
                  <a:gd name="T25" fmla="*/ 31 h 94"/>
                  <a:gd name="T26" fmla="*/ 9 w 66"/>
                  <a:gd name="T27" fmla="*/ 34 h 94"/>
                  <a:gd name="T28" fmla="*/ 6 w 66"/>
                  <a:gd name="T29" fmla="*/ 31 h 94"/>
                  <a:gd name="T30" fmla="*/ 3 w 66"/>
                  <a:gd name="T31" fmla="*/ 31 h 94"/>
                  <a:gd name="T32" fmla="*/ 3 w 66"/>
                  <a:gd name="T33" fmla="*/ 44 h 94"/>
                  <a:gd name="T34" fmla="*/ 6 w 66"/>
                  <a:gd name="T35" fmla="*/ 41 h 94"/>
                  <a:gd name="T36" fmla="*/ 12 w 66"/>
                  <a:gd name="T37" fmla="*/ 37 h 94"/>
                  <a:gd name="T38" fmla="*/ 19 w 66"/>
                  <a:gd name="T39" fmla="*/ 41 h 94"/>
                  <a:gd name="T40" fmla="*/ 22 w 66"/>
                  <a:gd name="T41" fmla="*/ 37 h 94"/>
                  <a:gd name="T42" fmla="*/ 16 w 66"/>
                  <a:gd name="T43" fmla="*/ 34 h 94"/>
                  <a:gd name="T44" fmla="*/ 16 w 66"/>
                  <a:gd name="T45" fmla="*/ 31 h 94"/>
                  <a:gd name="T46" fmla="*/ 16 w 66"/>
                  <a:gd name="T47" fmla="*/ 25 h 94"/>
                  <a:gd name="T48" fmla="*/ 19 w 66"/>
                  <a:gd name="T49" fmla="*/ 25 h 94"/>
                  <a:gd name="T50" fmla="*/ 25 w 66"/>
                  <a:gd name="T51" fmla="*/ 37 h 94"/>
                  <a:gd name="T52" fmla="*/ 25 w 66"/>
                  <a:gd name="T53" fmla="*/ 44 h 94"/>
                  <a:gd name="T54" fmla="*/ 28 w 66"/>
                  <a:gd name="T55" fmla="*/ 44 h 94"/>
                  <a:gd name="T56" fmla="*/ 25 w 66"/>
                  <a:gd name="T57" fmla="*/ 50 h 94"/>
                  <a:gd name="T58" fmla="*/ 25 w 66"/>
                  <a:gd name="T59" fmla="*/ 56 h 94"/>
                  <a:gd name="T60" fmla="*/ 19 w 66"/>
                  <a:gd name="T61" fmla="*/ 59 h 94"/>
                  <a:gd name="T62" fmla="*/ 19 w 66"/>
                  <a:gd name="T63" fmla="*/ 66 h 94"/>
                  <a:gd name="T64" fmla="*/ 19 w 66"/>
                  <a:gd name="T65" fmla="*/ 81 h 94"/>
                  <a:gd name="T66" fmla="*/ 16 w 66"/>
                  <a:gd name="T67" fmla="*/ 84 h 94"/>
                  <a:gd name="T68" fmla="*/ 19 w 66"/>
                  <a:gd name="T69" fmla="*/ 88 h 94"/>
                  <a:gd name="T70" fmla="*/ 28 w 66"/>
                  <a:gd name="T71" fmla="*/ 91 h 94"/>
                  <a:gd name="T72" fmla="*/ 28 w 66"/>
                  <a:gd name="T73" fmla="*/ 84 h 94"/>
                  <a:gd name="T74" fmla="*/ 28 w 66"/>
                  <a:gd name="T75" fmla="*/ 78 h 94"/>
                  <a:gd name="T76" fmla="*/ 28 w 66"/>
                  <a:gd name="T77" fmla="*/ 72 h 94"/>
                  <a:gd name="T78" fmla="*/ 34 w 66"/>
                  <a:gd name="T79" fmla="*/ 75 h 94"/>
                  <a:gd name="T80" fmla="*/ 31 w 66"/>
                  <a:gd name="T81" fmla="*/ 75 h 94"/>
                  <a:gd name="T82" fmla="*/ 31 w 66"/>
                  <a:gd name="T83" fmla="*/ 81 h 94"/>
                  <a:gd name="T84" fmla="*/ 31 w 66"/>
                  <a:gd name="T85" fmla="*/ 94 h 94"/>
                  <a:gd name="T86" fmla="*/ 34 w 66"/>
                  <a:gd name="T87" fmla="*/ 94 h 94"/>
                  <a:gd name="T88" fmla="*/ 41 w 66"/>
                  <a:gd name="T89" fmla="*/ 91 h 94"/>
                  <a:gd name="T90" fmla="*/ 41 w 66"/>
                  <a:gd name="T91" fmla="*/ 84 h 94"/>
                  <a:gd name="T92" fmla="*/ 44 w 66"/>
                  <a:gd name="T93" fmla="*/ 81 h 94"/>
                  <a:gd name="T94" fmla="*/ 47 w 66"/>
                  <a:gd name="T95" fmla="*/ 81 h 94"/>
                  <a:gd name="T96" fmla="*/ 66 w 66"/>
                  <a:gd name="T97" fmla="*/ 34 h 94"/>
                  <a:gd name="T98" fmla="*/ 66 w 66"/>
                  <a:gd name="T99" fmla="*/ 28 h 94"/>
                  <a:gd name="T100" fmla="*/ 63 w 66"/>
                  <a:gd name="T101" fmla="*/ 22 h 94"/>
                  <a:gd name="T102" fmla="*/ 56 w 66"/>
                  <a:gd name="T103" fmla="*/ 22 h 94"/>
                  <a:gd name="T104" fmla="*/ 56 w 66"/>
                  <a:gd name="T105" fmla="*/ 19 h 94"/>
                  <a:gd name="T106" fmla="*/ 59 w 66"/>
                  <a:gd name="T107" fmla="*/ 12 h 94"/>
                  <a:gd name="T108" fmla="*/ 56 w 66"/>
                  <a:gd name="T109" fmla="*/ 9 h 94"/>
                  <a:gd name="T110" fmla="*/ 53 w 66"/>
                  <a:gd name="T111" fmla="*/ 9 h 94"/>
                  <a:gd name="T112" fmla="*/ 44 w 66"/>
                  <a:gd name="T113" fmla="*/ 9 h 94"/>
                  <a:gd name="T114" fmla="*/ 37 w 66"/>
                  <a:gd name="T115" fmla="*/ 3 h 94"/>
                  <a:gd name="T116" fmla="*/ 37 w 66"/>
                  <a:gd name="T117" fmla="*/ 0 h 94"/>
                  <a:gd name="T118" fmla="*/ 34 w 66"/>
                  <a:gd name="T119" fmla="*/ 0 h 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6"/>
                  <a:gd name="T181" fmla="*/ 0 h 94"/>
                  <a:gd name="T182" fmla="*/ 66 w 66"/>
                  <a:gd name="T183" fmla="*/ 94 h 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6" h="94">
                    <a:moveTo>
                      <a:pt x="34" y="0"/>
                    </a:moveTo>
                    <a:lnTo>
                      <a:pt x="34" y="0"/>
                    </a:lnTo>
                    <a:lnTo>
                      <a:pt x="31" y="0"/>
                    </a:lnTo>
                    <a:lnTo>
                      <a:pt x="28" y="0"/>
                    </a:lnTo>
                    <a:lnTo>
                      <a:pt x="25" y="6"/>
                    </a:lnTo>
                    <a:lnTo>
                      <a:pt x="22" y="9"/>
                    </a:lnTo>
                    <a:lnTo>
                      <a:pt x="16" y="9"/>
                    </a:lnTo>
                    <a:lnTo>
                      <a:pt x="12" y="12"/>
                    </a:lnTo>
                    <a:lnTo>
                      <a:pt x="9" y="16"/>
                    </a:lnTo>
                    <a:lnTo>
                      <a:pt x="9" y="12"/>
                    </a:lnTo>
                    <a:lnTo>
                      <a:pt x="6" y="16"/>
                    </a:lnTo>
                    <a:lnTo>
                      <a:pt x="0" y="22"/>
                    </a:lnTo>
                    <a:lnTo>
                      <a:pt x="6" y="31"/>
                    </a:lnTo>
                    <a:lnTo>
                      <a:pt x="9" y="34"/>
                    </a:lnTo>
                    <a:lnTo>
                      <a:pt x="6" y="31"/>
                    </a:lnTo>
                    <a:lnTo>
                      <a:pt x="3" y="31"/>
                    </a:lnTo>
                    <a:lnTo>
                      <a:pt x="3" y="44"/>
                    </a:lnTo>
                    <a:lnTo>
                      <a:pt x="6" y="41"/>
                    </a:lnTo>
                    <a:lnTo>
                      <a:pt x="12" y="37"/>
                    </a:lnTo>
                    <a:lnTo>
                      <a:pt x="19" y="41"/>
                    </a:lnTo>
                    <a:lnTo>
                      <a:pt x="22" y="37"/>
                    </a:lnTo>
                    <a:lnTo>
                      <a:pt x="16" y="34"/>
                    </a:lnTo>
                    <a:lnTo>
                      <a:pt x="16" y="31"/>
                    </a:lnTo>
                    <a:lnTo>
                      <a:pt x="16" y="25"/>
                    </a:lnTo>
                    <a:lnTo>
                      <a:pt x="19" y="25"/>
                    </a:lnTo>
                    <a:lnTo>
                      <a:pt x="25" y="37"/>
                    </a:lnTo>
                    <a:lnTo>
                      <a:pt x="25" y="44"/>
                    </a:lnTo>
                    <a:lnTo>
                      <a:pt x="28" y="44"/>
                    </a:lnTo>
                    <a:lnTo>
                      <a:pt x="25" y="50"/>
                    </a:lnTo>
                    <a:lnTo>
                      <a:pt x="25" y="56"/>
                    </a:lnTo>
                    <a:lnTo>
                      <a:pt x="19" y="59"/>
                    </a:lnTo>
                    <a:lnTo>
                      <a:pt x="19" y="66"/>
                    </a:lnTo>
                    <a:lnTo>
                      <a:pt x="19" y="81"/>
                    </a:lnTo>
                    <a:lnTo>
                      <a:pt x="16" y="84"/>
                    </a:lnTo>
                    <a:lnTo>
                      <a:pt x="19" y="88"/>
                    </a:lnTo>
                    <a:lnTo>
                      <a:pt x="28" y="91"/>
                    </a:lnTo>
                    <a:lnTo>
                      <a:pt x="28" y="84"/>
                    </a:lnTo>
                    <a:lnTo>
                      <a:pt x="28" y="78"/>
                    </a:lnTo>
                    <a:lnTo>
                      <a:pt x="28" y="72"/>
                    </a:lnTo>
                    <a:lnTo>
                      <a:pt x="34" y="75"/>
                    </a:lnTo>
                    <a:lnTo>
                      <a:pt x="31" y="75"/>
                    </a:lnTo>
                    <a:lnTo>
                      <a:pt x="31" y="81"/>
                    </a:lnTo>
                    <a:lnTo>
                      <a:pt x="31" y="94"/>
                    </a:lnTo>
                    <a:lnTo>
                      <a:pt x="34" y="94"/>
                    </a:lnTo>
                    <a:lnTo>
                      <a:pt x="41" y="91"/>
                    </a:lnTo>
                    <a:lnTo>
                      <a:pt x="41" y="84"/>
                    </a:lnTo>
                    <a:lnTo>
                      <a:pt x="44" y="81"/>
                    </a:lnTo>
                    <a:lnTo>
                      <a:pt x="47" y="81"/>
                    </a:lnTo>
                    <a:lnTo>
                      <a:pt x="66" y="34"/>
                    </a:lnTo>
                    <a:lnTo>
                      <a:pt x="66" y="28"/>
                    </a:lnTo>
                    <a:lnTo>
                      <a:pt x="63" y="22"/>
                    </a:lnTo>
                    <a:lnTo>
                      <a:pt x="56" y="22"/>
                    </a:lnTo>
                    <a:lnTo>
                      <a:pt x="56" y="19"/>
                    </a:lnTo>
                    <a:lnTo>
                      <a:pt x="59" y="12"/>
                    </a:lnTo>
                    <a:lnTo>
                      <a:pt x="56" y="9"/>
                    </a:lnTo>
                    <a:lnTo>
                      <a:pt x="53" y="9"/>
                    </a:lnTo>
                    <a:lnTo>
                      <a:pt x="44" y="9"/>
                    </a:lnTo>
                    <a:lnTo>
                      <a:pt x="37" y="3"/>
                    </a:lnTo>
                    <a:lnTo>
                      <a:pt x="37" y="0"/>
                    </a:lnTo>
                    <a:lnTo>
                      <a:pt x="34"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5" name="Freeform 1327">
                <a:extLst>
                  <a:ext uri="{FF2B5EF4-FFF2-40B4-BE49-F238E27FC236}">
                    <a16:creationId xmlns:a16="http://schemas.microsoft.com/office/drawing/2014/main" id="{8C8FE066-7AFC-42C1-A7F2-91B3BAEC5C32}"/>
                  </a:ext>
                </a:extLst>
              </p:cNvPr>
              <p:cNvSpPr>
                <a:spLocks/>
              </p:cNvSpPr>
              <p:nvPr/>
            </p:nvSpPr>
            <p:spPr bwMode="auto">
              <a:xfrm>
                <a:off x="3793" y="1567"/>
                <a:ext cx="4" cy="9"/>
              </a:xfrm>
              <a:custGeom>
                <a:avLst/>
                <a:gdLst>
                  <a:gd name="T0" fmla="*/ 0 w 4"/>
                  <a:gd name="T1" fmla="*/ 0 h 9"/>
                  <a:gd name="T2" fmla="*/ 0 w 4"/>
                  <a:gd name="T3" fmla="*/ 3 h 9"/>
                  <a:gd name="T4" fmla="*/ 0 w 4"/>
                  <a:gd name="T5" fmla="*/ 9 h 9"/>
                  <a:gd name="T6" fmla="*/ 0 w 4"/>
                  <a:gd name="T7" fmla="*/ 9 h 9"/>
                  <a:gd name="T8" fmla="*/ 4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3"/>
                    </a:lnTo>
                    <a:lnTo>
                      <a:pt x="0" y="9"/>
                    </a:ln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6" name="Freeform 1328">
                <a:extLst>
                  <a:ext uri="{FF2B5EF4-FFF2-40B4-BE49-F238E27FC236}">
                    <a16:creationId xmlns:a16="http://schemas.microsoft.com/office/drawing/2014/main" id="{60CC4E67-11C0-474A-BC2F-5FBC741FF626}"/>
                  </a:ext>
                </a:extLst>
              </p:cNvPr>
              <p:cNvSpPr>
                <a:spLocks/>
              </p:cNvSpPr>
              <p:nvPr/>
            </p:nvSpPr>
            <p:spPr bwMode="auto">
              <a:xfrm>
                <a:off x="3793" y="1567"/>
                <a:ext cx="4" cy="9"/>
              </a:xfrm>
              <a:custGeom>
                <a:avLst/>
                <a:gdLst>
                  <a:gd name="T0" fmla="*/ 0 w 4"/>
                  <a:gd name="T1" fmla="*/ 0 h 9"/>
                  <a:gd name="T2" fmla="*/ 0 w 4"/>
                  <a:gd name="T3" fmla="*/ 3 h 9"/>
                  <a:gd name="T4" fmla="*/ 0 w 4"/>
                  <a:gd name="T5" fmla="*/ 9 h 9"/>
                  <a:gd name="T6" fmla="*/ 0 w 4"/>
                  <a:gd name="T7" fmla="*/ 9 h 9"/>
                  <a:gd name="T8" fmla="*/ 4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3"/>
                    </a:lnTo>
                    <a:lnTo>
                      <a:pt x="0" y="9"/>
                    </a:lnTo>
                    <a:lnTo>
                      <a:pt x="4" y="0"/>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7" name="Freeform 1329">
                <a:extLst>
                  <a:ext uri="{FF2B5EF4-FFF2-40B4-BE49-F238E27FC236}">
                    <a16:creationId xmlns:a16="http://schemas.microsoft.com/office/drawing/2014/main" id="{E28E0FA7-D8C9-44B4-B336-554FE0613742}"/>
                  </a:ext>
                </a:extLst>
              </p:cNvPr>
              <p:cNvSpPr>
                <a:spLocks/>
              </p:cNvSpPr>
              <p:nvPr/>
            </p:nvSpPr>
            <p:spPr bwMode="auto">
              <a:xfrm>
                <a:off x="3818" y="1623"/>
                <a:ext cx="4" cy="13"/>
              </a:xfrm>
              <a:custGeom>
                <a:avLst/>
                <a:gdLst>
                  <a:gd name="T0" fmla="*/ 4 w 4"/>
                  <a:gd name="T1" fmla="*/ 3 h 13"/>
                  <a:gd name="T2" fmla="*/ 4 w 4"/>
                  <a:gd name="T3" fmla="*/ 0 h 13"/>
                  <a:gd name="T4" fmla="*/ 0 w 4"/>
                  <a:gd name="T5" fmla="*/ 10 h 13"/>
                  <a:gd name="T6" fmla="*/ 0 w 4"/>
                  <a:gd name="T7" fmla="*/ 13 h 13"/>
                  <a:gd name="T8" fmla="*/ 4 w 4"/>
                  <a:gd name="T9" fmla="*/ 3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4" y="3"/>
                    </a:moveTo>
                    <a:lnTo>
                      <a:pt x="4" y="0"/>
                    </a:lnTo>
                    <a:lnTo>
                      <a:pt x="0" y="10"/>
                    </a:lnTo>
                    <a:lnTo>
                      <a:pt x="0" y="13"/>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8" name="Freeform 1330">
                <a:extLst>
                  <a:ext uri="{FF2B5EF4-FFF2-40B4-BE49-F238E27FC236}">
                    <a16:creationId xmlns:a16="http://schemas.microsoft.com/office/drawing/2014/main" id="{4AF032BE-DE16-4BDF-8C82-FF467ADD2008}"/>
                  </a:ext>
                </a:extLst>
              </p:cNvPr>
              <p:cNvSpPr>
                <a:spLocks/>
              </p:cNvSpPr>
              <p:nvPr/>
            </p:nvSpPr>
            <p:spPr bwMode="auto">
              <a:xfrm>
                <a:off x="3818" y="1623"/>
                <a:ext cx="4" cy="13"/>
              </a:xfrm>
              <a:custGeom>
                <a:avLst/>
                <a:gdLst>
                  <a:gd name="T0" fmla="*/ 4 w 4"/>
                  <a:gd name="T1" fmla="*/ 3 h 13"/>
                  <a:gd name="T2" fmla="*/ 4 w 4"/>
                  <a:gd name="T3" fmla="*/ 0 h 13"/>
                  <a:gd name="T4" fmla="*/ 0 w 4"/>
                  <a:gd name="T5" fmla="*/ 10 h 13"/>
                  <a:gd name="T6" fmla="*/ 0 w 4"/>
                  <a:gd name="T7" fmla="*/ 13 h 13"/>
                  <a:gd name="T8" fmla="*/ 4 w 4"/>
                  <a:gd name="T9" fmla="*/ 3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4" y="3"/>
                    </a:moveTo>
                    <a:lnTo>
                      <a:pt x="4" y="0"/>
                    </a:lnTo>
                    <a:lnTo>
                      <a:pt x="0" y="10"/>
                    </a:lnTo>
                    <a:lnTo>
                      <a:pt x="0" y="13"/>
                    </a:lnTo>
                    <a:lnTo>
                      <a:pt x="4"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59" name="Freeform 1331">
                <a:extLst>
                  <a:ext uri="{FF2B5EF4-FFF2-40B4-BE49-F238E27FC236}">
                    <a16:creationId xmlns:a16="http://schemas.microsoft.com/office/drawing/2014/main" id="{FD9AA33E-4868-4560-9C51-5B217232FE25}"/>
                  </a:ext>
                </a:extLst>
              </p:cNvPr>
              <p:cNvSpPr>
                <a:spLocks/>
              </p:cNvSpPr>
              <p:nvPr/>
            </p:nvSpPr>
            <p:spPr bwMode="auto">
              <a:xfrm>
                <a:off x="3803" y="1633"/>
                <a:ext cx="6" cy="9"/>
              </a:xfrm>
              <a:custGeom>
                <a:avLst/>
                <a:gdLst>
                  <a:gd name="T0" fmla="*/ 3 w 6"/>
                  <a:gd name="T1" fmla="*/ 3 h 9"/>
                  <a:gd name="T2" fmla="*/ 0 w 6"/>
                  <a:gd name="T3" fmla="*/ 0 h 9"/>
                  <a:gd name="T4" fmla="*/ 0 w 6"/>
                  <a:gd name="T5" fmla="*/ 3 h 9"/>
                  <a:gd name="T6" fmla="*/ 0 w 6"/>
                  <a:gd name="T7" fmla="*/ 9 h 9"/>
                  <a:gd name="T8" fmla="*/ 6 w 6"/>
                  <a:gd name="T9" fmla="*/ 9 h 9"/>
                  <a:gd name="T10" fmla="*/ 6 w 6"/>
                  <a:gd name="T11" fmla="*/ 3 h 9"/>
                  <a:gd name="T12" fmla="*/ 3 w 6"/>
                  <a:gd name="T13" fmla="*/ 3 h 9"/>
                  <a:gd name="T14" fmla="*/ 0 60000 65536"/>
                  <a:gd name="T15" fmla="*/ 0 60000 65536"/>
                  <a:gd name="T16" fmla="*/ 0 60000 65536"/>
                  <a:gd name="T17" fmla="*/ 0 60000 65536"/>
                  <a:gd name="T18" fmla="*/ 0 60000 65536"/>
                  <a:gd name="T19" fmla="*/ 0 60000 65536"/>
                  <a:gd name="T20" fmla="*/ 0 60000 65536"/>
                  <a:gd name="T21" fmla="*/ 0 w 6"/>
                  <a:gd name="T22" fmla="*/ 0 h 9"/>
                  <a:gd name="T23" fmla="*/ 6 w 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9">
                    <a:moveTo>
                      <a:pt x="3" y="3"/>
                    </a:moveTo>
                    <a:lnTo>
                      <a:pt x="0" y="0"/>
                    </a:lnTo>
                    <a:lnTo>
                      <a:pt x="0" y="3"/>
                    </a:lnTo>
                    <a:lnTo>
                      <a:pt x="0" y="9"/>
                    </a:lnTo>
                    <a:lnTo>
                      <a:pt x="6" y="9"/>
                    </a:lnTo>
                    <a:lnTo>
                      <a:pt x="6"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0" name="Freeform 1332">
                <a:extLst>
                  <a:ext uri="{FF2B5EF4-FFF2-40B4-BE49-F238E27FC236}">
                    <a16:creationId xmlns:a16="http://schemas.microsoft.com/office/drawing/2014/main" id="{27F3F628-2BF2-4BAE-9C4F-A7E27AF5EB54}"/>
                  </a:ext>
                </a:extLst>
              </p:cNvPr>
              <p:cNvSpPr>
                <a:spLocks/>
              </p:cNvSpPr>
              <p:nvPr/>
            </p:nvSpPr>
            <p:spPr bwMode="auto">
              <a:xfrm>
                <a:off x="3803" y="1633"/>
                <a:ext cx="6" cy="9"/>
              </a:xfrm>
              <a:custGeom>
                <a:avLst/>
                <a:gdLst>
                  <a:gd name="T0" fmla="*/ 3 w 6"/>
                  <a:gd name="T1" fmla="*/ 3 h 9"/>
                  <a:gd name="T2" fmla="*/ 0 w 6"/>
                  <a:gd name="T3" fmla="*/ 0 h 9"/>
                  <a:gd name="T4" fmla="*/ 0 w 6"/>
                  <a:gd name="T5" fmla="*/ 3 h 9"/>
                  <a:gd name="T6" fmla="*/ 0 w 6"/>
                  <a:gd name="T7" fmla="*/ 9 h 9"/>
                  <a:gd name="T8" fmla="*/ 6 w 6"/>
                  <a:gd name="T9" fmla="*/ 9 h 9"/>
                  <a:gd name="T10" fmla="*/ 6 w 6"/>
                  <a:gd name="T11" fmla="*/ 3 h 9"/>
                  <a:gd name="T12" fmla="*/ 3 w 6"/>
                  <a:gd name="T13" fmla="*/ 3 h 9"/>
                  <a:gd name="T14" fmla="*/ 0 60000 65536"/>
                  <a:gd name="T15" fmla="*/ 0 60000 65536"/>
                  <a:gd name="T16" fmla="*/ 0 60000 65536"/>
                  <a:gd name="T17" fmla="*/ 0 60000 65536"/>
                  <a:gd name="T18" fmla="*/ 0 60000 65536"/>
                  <a:gd name="T19" fmla="*/ 0 60000 65536"/>
                  <a:gd name="T20" fmla="*/ 0 60000 65536"/>
                  <a:gd name="T21" fmla="*/ 0 w 6"/>
                  <a:gd name="T22" fmla="*/ 0 h 9"/>
                  <a:gd name="T23" fmla="*/ 6 w 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9">
                    <a:moveTo>
                      <a:pt x="3" y="3"/>
                    </a:moveTo>
                    <a:lnTo>
                      <a:pt x="0" y="0"/>
                    </a:lnTo>
                    <a:lnTo>
                      <a:pt x="0" y="3"/>
                    </a:lnTo>
                    <a:lnTo>
                      <a:pt x="0" y="9"/>
                    </a:lnTo>
                    <a:lnTo>
                      <a:pt x="6" y="9"/>
                    </a:lnTo>
                    <a:lnTo>
                      <a:pt x="6" y="3"/>
                    </a:lnTo>
                    <a:lnTo>
                      <a:pt x="3"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1" name="Freeform 1333">
                <a:extLst>
                  <a:ext uri="{FF2B5EF4-FFF2-40B4-BE49-F238E27FC236}">
                    <a16:creationId xmlns:a16="http://schemas.microsoft.com/office/drawing/2014/main" id="{122ADC90-4A7C-48E3-9D78-11ED48184773}"/>
                  </a:ext>
                </a:extLst>
              </p:cNvPr>
              <p:cNvSpPr>
                <a:spLocks/>
              </p:cNvSpPr>
              <p:nvPr/>
            </p:nvSpPr>
            <p:spPr bwMode="auto">
              <a:xfrm>
                <a:off x="3753" y="1557"/>
                <a:ext cx="6" cy="7"/>
              </a:xfrm>
              <a:custGeom>
                <a:avLst/>
                <a:gdLst>
                  <a:gd name="T0" fmla="*/ 6 w 6"/>
                  <a:gd name="T1" fmla="*/ 0 h 7"/>
                  <a:gd name="T2" fmla="*/ 0 w 6"/>
                  <a:gd name="T3" fmla="*/ 4 h 7"/>
                  <a:gd name="T4" fmla="*/ 0 w 6"/>
                  <a:gd name="T5" fmla="*/ 7 h 7"/>
                  <a:gd name="T6" fmla="*/ 6 w 6"/>
                  <a:gd name="T7" fmla="*/ 7 h 7"/>
                  <a:gd name="T8" fmla="*/ 6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6" y="0"/>
                    </a:moveTo>
                    <a:lnTo>
                      <a:pt x="0" y="4"/>
                    </a:lnTo>
                    <a:lnTo>
                      <a:pt x="0" y="7"/>
                    </a:lnTo>
                    <a:lnTo>
                      <a:pt x="6" y="7"/>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2" name="Freeform 1334">
                <a:extLst>
                  <a:ext uri="{FF2B5EF4-FFF2-40B4-BE49-F238E27FC236}">
                    <a16:creationId xmlns:a16="http://schemas.microsoft.com/office/drawing/2014/main" id="{543D2F23-9578-4BF6-BC3F-BA18BFF2901D}"/>
                  </a:ext>
                </a:extLst>
              </p:cNvPr>
              <p:cNvSpPr>
                <a:spLocks/>
              </p:cNvSpPr>
              <p:nvPr/>
            </p:nvSpPr>
            <p:spPr bwMode="auto">
              <a:xfrm>
                <a:off x="3753" y="1557"/>
                <a:ext cx="6" cy="7"/>
              </a:xfrm>
              <a:custGeom>
                <a:avLst/>
                <a:gdLst>
                  <a:gd name="T0" fmla="*/ 6 w 6"/>
                  <a:gd name="T1" fmla="*/ 0 h 7"/>
                  <a:gd name="T2" fmla="*/ 0 w 6"/>
                  <a:gd name="T3" fmla="*/ 4 h 7"/>
                  <a:gd name="T4" fmla="*/ 0 w 6"/>
                  <a:gd name="T5" fmla="*/ 7 h 7"/>
                  <a:gd name="T6" fmla="*/ 6 w 6"/>
                  <a:gd name="T7" fmla="*/ 7 h 7"/>
                  <a:gd name="T8" fmla="*/ 6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6" y="0"/>
                    </a:moveTo>
                    <a:lnTo>
                      <a:pt x="0" y="4"/>
                    </a:lnTo>
                    <a:lnTo>
                      <a:pt x="0" y="7"/>
                    </a:lnTo>
                    <a:lnTo>
                      <a:pt x="6" y="7"/>
                    </a:lnTo>
                    <a:lnTo>
                      <a:pt x="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3" name="Freeform 1335">
                <a:extLst>
                  <a:ext uri="{FF2B5EF4-FFF2-40B4-BE49-F238E27FC236}">
                    <a16:creationId xmlns:a16="http://schemas.microsoft.com/office/drawing/2014/main" id="{18166B16-0B8C-4A54-B1CF-803EE82A1ABA}"/>
                  </a:ext>
                </a:extLst>
              </p:cNvPr>
              <p:cNvSpPr>
                <a:spLocks/>
              </p:cNvSpPr>
              <p:nvPr/>
            </p:nvSpPr>
            <p:spPr bwMode="auto">
              <a:xfrm>
                <a:off x="3762" y="1548"/>
                <a:ext cx="6" cy="6"/>
              </a:xfrm>
              <a:custGeom>
                <a:avLst/>
                <a:gdLst>
                  <a:gd name="T0" fmla="*/ 6 w 6"/>
                  <a:gd name="T1" fmla="*/ 3 h 6"/>
                  <a:gd name="T2" fmla="*/ 6 w 6"/>
                  <a:gd name="T3" fmla="*/ 0 h 6"/>
                  <a:gd name="T4" fmla="*/ 3 w 6"/>
                  <a:gd name="T5" fmla="*/ 0 h 6"/>
                  <a:gd name="T6" fmla="*/ 0 w 6"/>
                  <a:gd name="T7" fmla="*/ 3 h 6"/>
                  <a:gd name="T8" fmla="*/ 3 w 6"/>
                  <a:gd name="T9" fmla="*/ 6 h 6"/>
                  <a:gd name="T10" fmla="*/ 6 w 6"/>
                  <a:gd name="T11" fmla="*/ 3 h 6"/>
                  <a:gd name="T12" fmla="*/ 6 w 6"/>
                  <a:gd name="T13" fmla="*/ 3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3"/>
                    </a:moveTo>
                    <a:lnTo>
                      <a:pt x="6" y="0"/>
                    </a:lnTo>
                    <a:lnTo>
                      <a:pt x="3" y="0"/>
                    </a:lnTo>
                    <a:lnTo>
                      <a:pt x="0" y="3"/>
                    </a:lnTo>
                    <a:lnTo>
                      <a:pt x="3" y="6"/>
                    </a:lnTo>
                    <a:lnTo>
                      <a:pt x="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4" name="Freeform 1336">
                <a:extLst>
                  <a:ext uri="{FF2B5EF4-FFF2-40B4-BE49-F238E27FC236}">
                    <a16:creationId xmlns:a16="http://schemas.microsoft.com/office/drawing/2014/main" id="{F1C04349-2EE2-4AC0-86B9-2162F88A8FA2}"/>
                  </a:ext>
                </a:extLst>
              </p:cNvPr>
              <p:cNvSpPr>
                <a:spLocks/>
              </p:cNvSpPr>
              <p:nvPr/>
            </p:nvSpPr>
            <p:spPr bwMode="auto">
              <a:xfrm>
                <a:off x="3762" y="1548"/>
                <a:ext cx="6" cy="6"/>
              </a:xfrm>
              <a:custGeom>
                <a:avLst/>
                <a:gdLst>
                  <a:gd name="T0" fmla="*/ 6 w 6"/>
                  <a:gd name="T1" fmla="*/ 3 h 6"/>
                  <a:gd name="T2" fmla="*/ 6 w 6"/>
                  <a:gd name="T3" fmla="*/ 0 h 6"/>
                  <a:gd name="T4" fmla="*/ 3 w 6"/>
                  <a:gd name="T5" fmla="*/ 0 h 6"/>
                  <a:gd name="T6" fmla="*/ 0 w 6"/>
                  <a:gd name="T7" fmla="*/ 3 h 6"/>
                  <a:gd name="T8" fmla="*/ 3 w 6"/>
                  <a:gd name="T9" fmla="*/ 6 h 6"/>
                  <a:gd name="T10" fmla="*/ 6 w 6"/>
                  <a:gd name="T11" fmla="*/ 3 h 6"/>
                  <a:gd name="T12" fmla="*/ 6 w 6"/>
                  <a:gd name="T13" fmla="*/ 3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3"/>
                    </a:moveTo>
                    <a:lnTo>
                      <a:pt x="6" y="0"/>
                    </a:lnTo>
                    <a:lnTo>
                      <a:pt x="3" y="0"/>
                    </a:lnTo>
                    <a:lnTo>
                      <a:pt x="0" y="3"/>
                    </a:lnTo>
                    <a:lnTo>
                      <a:pt x="3" y="6"/>
                    </a:lnTo>
                    <a:lnTo>
                      <a:pt x="6"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5" name="Freeform 1337">
                <a:extLst>
                  <a:ext uri="{FF2B5EF4-FFF2-40B4-BE49-F238E27FC236}">
                    <a16:creationId xmlns:a16="http://schemas.microsoft.com/office/drawing/2014/main" id="{02531BB2-C6F5-421C-9DEA-A9EBF90CFB78}"/>
                  </a:ext>
                </a:extLst>
              </p:cNvPr>
              <p:cNvSpPr>
                <a:spLocks/>
              </p:cNvSpPr>
              <p:nvPr/>
            </p:nvSpPr>
            <p:spPr bwMode="auto">
              <a:xfrm>
                <a:off x="3781" y="1520"/>
                <a:ext cx="3" cy="6"/>
              </a:xfrm>
              <a:custGeom>
                <a:avLst/>
                <a:gdLst>
                  <a:gd name="T0" fmla="*/ 3 w 3"/>
                  <a:gd name="T1" fmla="*/ 0 h 6"/>
                  <a:gd name="T2" fmla="*/ 0 w 3"/>
                  <a:gd name="T3" fmla="*/ 3 h 6"/>
                  <a:gd name="T4" fmla="*/ 3 w 3"/>
                  <a:gd name="T5" fmla="*/ 6 h 6"/>
                  <a:gd name="T6" fmla="*/ 3 w 3"/>
                  <a:gd name="T7" fmla="*/ 3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3"/>
                    </a:lnTo>
                    <a:lnTo>
                      <a:pt x="3" y="6"/>
                    </a:lnTo>
                    <a:lnTo>
                      <a:pt x="3"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6" name="Freeform 1338">
                <a:extLst>
                  <a:ext uri="{FF2B5EF4-FFF2-40B4-BE49-F238E27FC236}">
                    <a16:creationId xmlns:a16="http://schemas.microsoft.com/office/drawing/2014/main" id="{C63D9724-ED17-4A34-8CB0-57AAEB8FD66B}"/>
                  </a:ext>
                </a:extLst>
              </p:cNvPr>
              <p:cNvSpPr>
                <a:spLocks/>
              </p:cNvSpPr>
              <p:nvPr/>
            </p:nvSpPr>
            <p:spPr bwMode="auto">
              <a:xfrm>
                <a:off x="3781" y="1520"/>
                <a:ext cx="3" cy="6"/>
              </a:xfrm>
              <a:custGeom>
                <a:avLst/>
                <a:gdLst>
                  <a:gd name="T0" fmla="*/ 3 w 3"/>
                  <a:gd name="T1" fmla="*/ 0 h 6"/>
                  <a:gd name="T2" fmla="*/ 0 w 3"/>
                  <a:gd name="T3" fmla="*/ 3 h 6"/>
                  <a:gd name="T4" fmla="*/ 3 w 3"/>
                  <a:gd name="T5" fmla="*/ 6 h 6"/>
                  <a:gd name="T6" fmla="*/ 3 w 3"/>
                  <a:gd name="T7" fmla="*/ 3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3"/>
                    </a:lnTo>
                    <a:lnTo>
                      <a:pt x="3" y="6"/>
                    </a:lnTo>
                    <a:lnTo>
                      <a:pt x="3" y="3"/>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7" name="Freeform 1339">
                <a:extLst>
                  <a:ext uri="{FF2B5EF4-FFF2-40B4-BE49-F238E27FC236}">
                    <a16:creationId xmlns:a16="http://schemas.microsoft.com/office/drawing/2014/main" id="{93BDA4A4-2553-4403-A0F0-98AF895B9BF3}"/>
                  </a:ext>
                </a:extLst>
              </p:cNvPr>
              <p:cNvSpPr>
                <a:spLocks/>
              </p:cNvSpPr>
              <p:nvPr/>
            </p:nvSpPr>
            <p:spPr bwMode="auto">
              <a:xfrm>
                <a:off x="3612" y="1823"/>
                <a:ext cx="6" cy="3"/>
              </a:xfrm>
              <a:custGeom>
                <a:avLst/>
                <a:gdLst>
                  <a:gd name="T0" fmla="*/ 3 w 6"/>
                  <a:gd name="T1" fmla="*/ 0 h 3"/>
                  <a:gd name="T2" fmla="*/ 3 w 6"/>
                  <a:gd name="T3" fmla="*/ 0 h 3"/>
                  <a:gd name="T4" fmla="*/ 6 w 6"/>
                  <a:gd name="T5" fmla="*/ 0 h 3"/>
                  <a:gd name="T6" fmla="*/ 6 w 6"/>
                  <a:gd name="T7" fmla="*/ 3 h 3"/>
                  <a:gd name="T8" fmla="*/ 6 w 6"/>
                  <a:gd name="T9" fmla="*/ 3 h 3"/>
                  <a:gd name="T10" fmla="*/ 3 w 6"/>
                  <a:gd name="T11" fmla="*/ 3 h 3"/>
                  <a:gd name="T12" fmla="*/ 0 w 6"/>
                  <a:gd name="T13" fmla="*/ 0 h 3"/>
                  <a:gd name="T14" fmla="*/ 3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3" y="0"/>
                    </a:moveTo>
                    <a:lnTo>
                      <a:pt x="3" y="0"/>
                    </a:lnTo>
                    <a:lnTo>
                      <a:pt x="6" y="0"/>
                    </a:lnTo>
                    <a:lnTo>
                      <a:pt x="6" y="3"/>
                    </a:lnTo>
                    <a:lnTo>
                      <a:pt x="3" y="3"/>
                    </a:lnTo>
                    <a:lnTo>
                      <a:pt x="0"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8" name="Freeform 1340">
                <a:extLst>
                  <a:ext uri="{FF2B5EF4-FFF2-40B4-BE49-F238E27FC236}">
                    <a16:creationId xmlns:a16="http://schemas.microsoft.com/office/drawing/2014/main" id="{3FE89B27-8A3F-467F-98EE-21E739EC9A59}"/>
                  </a:ext>
                </a:extLst>
              </p:cNvPr>
              <p:cNvSpPr>
                <a:spLocks/>
              </p:cNvSpPr>
              <p:nvPr/>
            </p:nvSpPr>
            <p:spPr bwMode="auto">
              <a:xfrm>
                <a:off x="3612" y="1823"/>
                <a:ext cx="6" cy="3"/>
              </a:xfrm>
              <a:custGeom>
                <a:avLst/>
                <a:gdLst>
                  <a:gd name="T0" fmla="*/ 3 w 6"/>
                  <a:gd name="T1" fmla="*/ 0 h 3"/>
                  <a:gd name="T2" fmla="*/ 3 w 6"/>
                  <a:gd name="T3" fmla="*/ 0 h 3"/>
                  <a:gd name="T4" fmla="*/ 6 w 6"/>
                  <a:gd name="T5" fmla="*/ 0 h 3"/>
                  <a:gd name="T6" fmla="*/ 6 w 6"/>
                  <a:gd name="T7" fmla="*/ 3 h 3"/>
                  <a:gd name="T8" fmla="*/ 6 w 6"/>
                  <a:gd name="T9" fmla="*/ 3 h 3"/>
                  <a:gd name="T10" fmla="*/ 3 w 6"/>
                  <a:gd name="T11" fmla="*/ 3 h 3"/>
                  <a:gd name="T12" fmla="*/ 0 w 6"/>
                  <a:gd name="T13" fmla="*/ 0 h 3"/>
                  <a:gd name="T14" fmla="*/ 3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3" y="0"/>
                    </a:moveTo>
                    <a:lnTo>
                      <a:pt x="3" y="0"/>
                    </a:lnTo>
                    <a:lnTo>
                      <a:pt x="6" y="0"/>
                    </a:lnTo>
                    <a:lnTo>
                      <a:pt x="6" y="3"/>
                    </a:lnTo>
                    <a:lnTo>
                      <a:pt x="3" y="3"/>
                    </a:lnTo>
                    <a:lnTo>
                      <a:pt x="0" y="0"/>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69" name="Freeform 1341">
                <a:extLst>
                  <a:ext uri="{FF2B5EF4-FFF2-40B4-BE49-F238E27FC236}">
                    <a16:creationId xmlns:a16="http://schemas.microsoft.com/office/drawing/2014/main" id="{CF52F563-6C65-4147-BCFC-CA4207146AF9}"/>
                  </a:ext>
                </a:extLst>
              </p:cNvPr>
              <p:cNvSpPr>
                <a:spLocks/>
              </p:cNvSpPr>
              <p:nvPr/>
            </p:nvSpPr>
            <p:spPr bwMode="auto">
              <a:xfrm>
                <a:off x="3625" y="1820"/>
                <a:ext cx="3" cy="6"/>
              </a:xfrm>
              <a:custGeom>
                <a:avLst/>
                <a:gdLst>
                  <a:gd name="T0" fmla="*/ 0 w 3"/>
                  <a:gd name="T1" fmla="*/ 3 h 6"/>
                  <a:gd name="T2" fmla="*/ 0 w 3"/>
                  <a:gd name="T3" fmla="*/ 3 h 6"/>
                  <a:gd name="T4" fmla="*/ 3 w 3"/>
                  <a:gd name="T5" fmla="*/ 0 h 6"/>
                  <a:gd name="T6" fmla="*/ 3 w 3"/>
                  <a:gd name="T7" fmla="*/ 0 h 6"/>
                  <a:gd name="T8" fmla="*/ 3 w 3"/>
                  <a:gd name="T9" fmla="*/ 0 h 6"/>
                  <a:gd name="T10" fmla="*/ 3 w 3"/>
                  <a:gd name="T11" fmla="*/ 3 h 6"/>
                  <a:gd name="T12" fmla="*/ 0 w 3"/>
                  <a:gd name="T13" fmla="*/ 6 h 6"/>
                  <a:gd name="T14" fmla="*/ 0 w 3"/>
                  <a:gd name="T15" fmla="*/ 3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0" y="3"/>
                    </a:lnTo>
                    <a:lnTo>
                      <a:pt x="3" y="0"/>
                    </a:lnTo>
                    <a:lnTo>
                      <a:pt x="3" y="3"/>
                    </a:lnTo>
                    <a:lnTo>
                      <a:pt x="0"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0" name="Freeform 1342">
                <a:extLst>
                  <a:ext uri="{FF2B5EF4-FFF2-40B4-BE49-F238E27FC236}">
                    <a16:creationId xmlns:a16="http://schemas.microsoft.com/office/drawing/2014/main" id="{DEDD1182-39BE-4923-A049-6C802F066577}"/>
                  </a:ext>
                </a:extLst>
              </p:cNvPr>
              <p:cNvSpPr>
                <a:spLocks/>
              </p:cNvSpPr>
              <p:nvPr/>
            </p:nvSpPr>
            <p:spPr bwMode="auto">
              <a:xfrm>
                <a:off x="3625" y="1820"/>
                <a:ext cx="3" cy="6"/>
              </a:xfrm>
              <a:custGeom>
                <a:avLst/>
                <a:gdLst>
                  <a:gd name="T0" fmla="*/ 0 w 3"/>
                  <a:gd name="T1" fmla="*/ 3 h 6"/>
                  <a:gd name="T2" fmla="*/ 0 w 3"/>
                  <a:gd name="T3" fmla="*/ 3 h 6"/>
                  <a:gd name="T4" fmla="*/ 3 w 3"/>
                  <a:gd name="T5" fmla="*/ 0 h 6"/>
                  <a:gd name="T6" fmla="*/ 3 w 3"/>
                  <a:gd name="T7" fmla="*/ 0 h 6"/>
                  <a:gd name="T8" fmla="*/ 3 w 3"/>
                  <a:gd name="T9" fmla="*/ 0 h 6"/>
                  <a:gd name="T10" fmla="*/ 3 w 3"/>
                  <a:gd name="T11" fmla="*/ 3 h 6"/>
                  <a:gd name="T12" fmla="*/ 0 w 3"/>
                  <a:gd name="T13" fmla="*/ 6 h 6"/>
                  <a:gd name="T14" fmla="*/ 0 w 3"/>
                  <a:gd name="T15" fmla="*/ 3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0" y="3"/>
                    </a:lnTo>
                    <a:lnTo>
                      <a:pt x="3" y="0"/>
                    </a:lnTo>
                    <a:lnTo>
                      <a:pt x="3" y="3"/>
                    </a:lnTo>
                    <a:lnTo>
                      <a:pt x="0" y="6"/>
                    </a:lnTo>
                    <a:lnTo>
                      <a:pt x="0"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1" name="Freeform 1343">
                <a:extLst>
                  <a:ext uri="{FF2B5EF4-FFF2-40B4-BE49-F238E27FC236}">
                    <a16:creationId xmlns:a16="http://schemas.microsoft.com/office/drawing/2014/main" id="{FA9B47CA-6713-4DAE-A520-BE40601C1A66}"/>
                  </a:ext>
                </a:extLst>
              </p:cNvPr>
              <p:cNvSpPr>
                <a:spLocks/>
              </p:cNvSpPr>
              <p:nvPr/>
            </p:nvSpPr>
            <p:spPr bwMode="auto">
              <a:xfrm>
                <a:off x="3725" y="1745"/>
                <a:ext cx="15" cy="25"/>
              </a:xfrm>
              <a:custGeom>
                <a:avLst/>
                <a:gdLst>
                  <a:gd name="T0" fmla="*/ 3 w 15"/>
                  <a:gd name="T1" fmla="*/ 13 h 25"/>
                  <a:gd name="T2" fmla="*/ 6 w 15"/>
                  <a:gd name="T3" fmla="*/ 9 h 25"/>
                  <a:gd name="T4" fmla="*/ 6 w 15"/>
                  <a:gd name="T5" fmla="*/ 6 h 25"/>
                  <a:gd name="T6" fmla="*/ 9 w 15"/>
                  <a:gd name="T7" fmla="*/ 6 h 25"/>
                  <a:gd name="T8" fmla="*/ 12 w 15"/>
                  <a:gd name="T9" fmla="*/ 3 h 25"/>
                  <a:gd name="T10" fmla="*/ 15 w 15"/>
                  <a:gd name="T11" fmla="*/ 0 h 25"/>
                  <a:gd name="T12" fmla="*/ 15 w 15"/>
                  <a:gd name="T13" fmla="*/ 6 h 25"/>
                  <a:gd name="T14" fmla="*/ 12 w 15"/>
                  <a:gd name="T15" fmla="*/ 9 h 25"/>
                  <a:gd name="T16" fmla="*/ 9 w 15"/>
                  <a:gd name="T17" fmla="*/ 13 h 25"/>
                  <a:gd name="T18" fmla="*/ 6 w 15"/>
                  <a:gd name="T19" fmla="*/ 16 h 25"/>
                  <a:gd name="T20" fmla="*/ 6 w 15"/>
                  <a:gd name="T21" fmla="*/ 19 h 25"/>
                  <a:gd name="T22" fmla="*/ 3 w 15"/>
                  <a:gd name="T23" fmla="*/ 19 h 25"/>
                  <a:gd name="T24" fmla="*/ 3 w 15"/>
                  <a:gd name="T25" fmla="*/ 22 h 25"/>
                  <a:gd name="T26" fmla="*/ 3 w 15"/>
                  <a:gd name="T27" fmla="*/ 25 h 25"/>
                  <a:gd name="T28" fmla="*/ 0 w 15"/>
                  <a:gd name="T29" fmla="*/ 19 h 25"/>
                  <a:gd name="T30" fmla="*/ 0 w 15"/>
                  <a:gd name="T31" fmla="*/ 16 h 25"/>
                  <a:gd name="T32" fmla="*/ 3 w 15"/>
                  <a:gd name="T33" fmla="*/ 13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5"/>
                  <a:gd name="T53" fmla="*/ 15 w 1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5">
                    <a:moveTo>
                      <a:pt x="3" y="13"/>
                    </a:moveTo>
                    <a:lnTo>
                      <a:pt x="6" y="9"/>
                    </a:lnTo>
                    <a:lnTo>
                      <a:pt x="6" y="6"/>
                    </a:lnTo>
                    <a:lnTo>
                      <a:pt x="9" y="6"/>
                    </a:lnTo>
                    <a:lnTo>
                      <a:pt x="12" y="3"/>
                    </a:lnTo>
                    <a:lnTo>
                      <a:pt x="15" y="0"/>
                    </a:lnTo>
                    <a:lnTo>
                      <a:pt x="15" y="6"/>
                    </a:lnTo>
                    <a:lnTo>
                      <a:pt x="12" y="9"/>
                    </a:lnTo>
                    <a:lnTo>
                      <a:pt x="9" y="13"/>
                    </a:lnTo>
                    <a:lnTo>
                      <a:pt x="6" y="16"/>
                    </a:lnTo>
                    <a:lnTo>
                      <a:pt x="6" y="19"/>
                    </a:lnTo>
                    <a:lnTo>
                      <a:pt x="3" y="19"/>
                    </a:lnTo>
                    <a:lnTo>
                      <a:pt x="3" y="22"/>
                    </a:lnTo>
                    <a:lnTo>
                      <a:pt x="3" y="25"/>
                    </a:lnTo>
                    <a:lnTo>
                      <a:pt x="0" y="19"/>
                    </a:lnTo>
                    <a:lnTo>
                      <a:pt x="0" y="16"/>
                    </a:ln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2" name="Freeform 1344">
                <a:extLst>
                  <a:ext uri="{FF2B5EF4-FFF2-40B4-BE49-F238E27FC236}">
                    <a16:creationId xmlns:a16="http://schemas.microsoft.com/office/drawing/2014/main" id="{BA4743A1-427D-4B2C-A7F4-6EC74AA4E96B}"/>
                  </a:ext>
                </a:extLst>
              </p:cNvPr>
              <p:cNvSpPr>
                <a:spLocks/>
              </p:cNvSpPr>
              <p:nvPr/>
            </p:nvSpPr>
            <p:spPr bwMode="auto">
              <a:xfrm>
                <a:off x="3725" y="1745"/>
                <a:ext cx="15" cy="25"/>
              </a:xfrm>
              <a:custGeom>
                <a:avLst/>
                <a:gdLst>
                  <a:gd name="T0" fmla="*/ 3 w 15"/>
                  <a:gd name="T1" fmla="*/ 13 h 25"/>
                  <a:gd name="T2" fmla="*/ 6 w 15"/>
                  <a:gd name="T3" fmla="*/ 9 h 25"/>
                  <a:gd name="T4" fmla="*/ 6 w 15"/>
                  <a:gd name="T5" fmla="*/ 6 h 25"/>
                  <a:gd name="T6" fmla="*/ 9 w 15"/>
                  <a:gd name="T7" fmla="*/ 6 h 25"/>
                  <a:gd name="T8" fmla="*/ 12 w 15"/>
                  <a:gd name="T9" fmla="*/ 3 h 25"/>
                  <a:gd name="T10" fmla="*/ 15 w 15"/>
                  <a:gd name="T11" fmla="*/ 0 h 25"/>
                  <a:gd name="T12" fmla="*/ 15 w 15"/>
                  <a:gd name="T13" fmla="*/ 6 h 25"/>
                  <a:gd name="T14" fmla="*/ 12 w 15"/>
                  <a:gd name="T15" fmla="*/ 9 h 25"/>
                  <a:gd name="T16" fmla="*/ 9 w 15"/>
                  <a:gd name="T17" fmla="*/ 13 h 25"/>
                  <a:gd name="T18" fmla="*/ 6 w 15"/>
                  <a:gd name="T19" fmla="*/ 16 h 25"/>
                  <a:gd name="T20" fmla="*/ 6 w 15"/>
                  <a:gd name="T21" fmla="*/ 19 h 25"/>
                  <a:gd name="T22" fmla="*/ 3 w 15"/>
                  <a:gd name="T23" fmla="*/ 19 h 25"/>
                  <a:gd name="T24" fmla="*/ 3 w 15"/>
                  <a:gd name="T25" fmla="*/ 22 h 25"/>
                  <a:gd name="T26" fmla="*/ 3 w 15"/>
                  <a:gd name="T27" fmla="*/ 25 h 25"/>
                  <a:gd name="T28" fmla="*/ 0 w 15"/>
                  <a:gd name="T29" fmla="*/ 19 h 25"/>
                  <a:gd name="T30" fmla="*/ 0 w 15"/>
                  <a:gd name="T31" fmla="*/ 16 h 25"/>
                  <a:gd name="T32" fmla="*/ 3 w 15"/>
                  <a:gd name="T33" fmla="*/ 13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5"/>
                  <a:gd name="T53" fmla="*/ 15 w 1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5">
                    <a:moveTo>
                      <a:pt x="3" y="13"/>
                    </a:moveTo>
                    <a:lnTo>
                      <a:pt x="6" y="9"/>
                    </a:lnTo>
                    <a:lnTo>
                      <a:pt x="6" y="6"/>
                    </a:lnTo>
                    <a:lnTo>
                      <a:pt x="9" y="6"/>
                    </a:lnTo>
                    <a:lnTo>
                      <a:pt x="12" y="3"/>
                    </a:lnTo>
                    <a:lnTo>
                      <a:pt x="15" y="0"/>
                    </a:lnTo>
                    <a:lnTo>
                      <a:pt x="15" y="6"/>
                    </a:lnTo>
                    <a:lnTo>
                      <a:pt x="12" y="9"/>
                    </a:lnTo>
                    <a:lnTo>
                      <a:pt x="9" y="13"/>
                    </a:lnTo>
                    <a:lnTo>
                      <a:pt x="6" y="16"/>
                    </a:lnTo>
                    <a:lnTo>
                      <a:pt x="6" y="19"/>
                    </a:lnTo>
                    <a:lnTo>
                      <a:pt x="3" y="19"/>
                    </a:lnTo>
                    <a:lnTo>
                      <a:pt x="3" y="22"/>
                    </a:lnTo>
                    <a:lnTo>
                      <a:pt x="3" y="25"/>
                    </a:lnTo>
                    <a:lnTo>
                      <a:pt x="0" y="19"/>
                    </a:lnTo>
                    <a:lnTo>
                      <a:pt x="0" y="16"/>
                    </a:lnTo>
                    <a:lnTo>
                      <a:pt x="3" y="1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3" name="Freeform 1345">
                <a:extLst>
                  <a:ext uri="{FF2B5EF4-FFF2-40B4-BE49-F238E27FC236}">
                    <a16:creationId xmlns:a16="http://schemas.microsoft.com/office/drawing/2014/main" id="{FE1CD529-915F-4A38-AA76-F426444566CB}"/>
                  </a:ext>
                </a:extLst>
              </p:cNvPr>
              <p:cNvSpPr>
                <a:spLocks/>
              </p:cNvSpPr>
              <p:nvPr/>
            </p:nvSpPr>
            <p:spPr bwMode="auto">
              <a:xfrm>
                <a:off x="3759" y="1714"/>
                <a:ext cx="3" cy="6"/>
              </a:xfrm>
              <a:custGeom>
                <a:avLst/>
                <a:gdLst>
                  <a:gd name="T0" fmla="*/ 0 w 3"/>
                  <a:gd name="T1" fmla="*/ 3 h 6"/>
                  <a:gd name="T2" fmla="*/ 3 w 3"/>
                  <a:gd name="T3" fmla="*/ 6 h 6"/>
                  <a:gd name="T4" fmla="*/ 0 w 3"/>
                  <a:gd name="T5" fmla="*/ 6 h 6"/>
                  <a:gd name="T6" fmla="*/ 0 w 3"/>
                  <a:gd name="T7" fmla="*/ 3 h 6"/>
                  <a:gd name="T8" fmla="*/ 0 w 3"/>
                  <a:gd name="T9" fmla="*/ 3 h 6"/>
                  <a:gd name="T10" fmla="*/ 0 w 3"/>
                  <a:gd name="T11" fmla="*/ 0 h 6"/>
                  <a:gd name="T12" fmla="*/ 0 w 3"/>
                  <a:gd name="T13" fmla="*/ 3 h 6"/>
                  <a:gd name="T14" fmla="*/ 0 w 3"/>
                  <a:gd name="T15" fmla="*/ 3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3" y="6"/>
                    </a:lnTo>
                    <a:lnTo>
                      <a:pt x="0" y="6"/>
                    </a:lnTo>
                    <a:lnTo>
                      <a:pt x="0" y="3"/>
                    </a:lnTo>
                    <a:lnTo>
                      <a:pt x="0"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4" name="Freeform 1346">
                <a:extLst>
                  <a:ext uri="{FF2B5EF4-FFF2-40B4-BE49-F238E27FC236}">
                    <a16:creationId xmlns:a16="http://schemas.microsoft.com/office/drawing/2014/main" id="{121CB73B-8AAC-45BC-908E-7FBA316F917E}"/>
                  </a:ext>
                </a:extLst>
              </p:cNvPr>
              <p:cNvSpPr>
                <a:spLocks/>
              </p:cNvSpPr>
              <p:nvPr/>
            </p:nvSpPr>
            <p:spPr bwMode="auto">
              <a:xfrm>
                <a:off x="3759" y="1714"/>
                <a:ext cx="3" cy="6"/>
              </a:xfrm>
              <a:custGeom>
                <a:avLst/>
                <a:gdLst>
                  <a:gd name="T0" fmla="*/ 0 w 3"/>
                  <a:gd name="T1" fmla="*/ 3 h 6"/>
                  <a:gd name="T2" fmla="*/ 3 w 3"/>
                  <a:gd name="T3" fmla="*/ 6 h 6"/>
                  <a:gd name="T4" fmla="*/ 0 w 3"/>
                  <a:gd name="T5" fmla="*/ 6 h 6"/>
                  <a:gd name="T6" fmla="*/ 0 w 3"/>
                  <a:gd name="T7" fmla="*/ 3 h 6"/>
                  <a:gd name="T8" fmla="*/ 0 w 3"/>
                  <a:gd name="T9" fmla="*/ 3 h 6"/>
                  <a:gd name="T10" fmla="*/ 0 w 3"/>
                  <a:gd name="T11" fmla="*/ 0 h 6"/>
                  <a:gd name="T12" fmla="*/ 0 w 3"/>
                  <a:gd name="T13" fmla="*/ 3 h 6"/>
                  <a:gd name="T14" fmla="*/ 0 w 3"/>
                  <a:gd name="T15" fmla="*/ 3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3" y="6"/>
                    </a:lnTo>
                    <a:lnTo>
                      <a:pt x="0" y="6"/>
                    </a:lnTo>
                    <a:lnTo>
                      <a:pt x="0" y="3"/>
                    </a:lnTo>
                    <a:lnTo>
                      <a:pt x="0" y="0"/>
                    </a:lnTo>
                    <a:lnTo>
                      <a:pt x="0"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5" name="Freeform 1347">
                <a:extLst>
                  <a:ext uri="{FF2B5EF4-FFF2-40B4-BE49-F238E27FC236}">
                    <a16:creationId xmlns:a16="http://schemas.microsoft.com/office/drawing/2014/main" id="{3186D4BF-1AE7-4360-A4EC-15A3C6962538}"/>
                  </a:ext>
                </a:extLst>
              </p:cNvPr>
              <p:cNvSpPr>
                <a:spLocks/>
              </p:cNvSpPr>
              <p:nvPr/>
            </p:nvSpPr>
            <p:spPr bwMode="auto">
              <a:xfrm>
                <a:off x="3768" y="1695"/>
                <a:ext cx="10" cy="9"/>
              </a:xfrm>
              <a:custGeom>
                <a:avLst/>
                <a:gdLst>
                  <a:gd name="T0" fmla="*/ 4 w 10"/>
                  <a:gd name="T1" fmla="*/ 3 h 9"/>
                  <a:gd name="T2" fmla="*/ 10 w 10"/>
                  <a:gd name="T3" fmla="*/ 0 h 9"/>
                  <a:gd name="T4" fmla="*/ 10 w 10"/>
                  <a:gd name="T5" fmla="*/ 0 h 9"/>
                  <a:gd name="T6" fmla="*/ 10 w 10"/>
                  <a:gd name="T7" fmla="*/ 3 h 9"/>
                  <a:gd name="T8" fmla="*/ 7 w 10"/>
                  <a:gd name="T9" fmla="*/ 6 h 9"/>
                  <a:gd name="T10" fmla="*/ 7 w 10"/>
                  <a:gd name="T11" fmla="*/ 9 h 9"/>
                  <a:gd name="T12" fmla="*/ 4 w 10"/>
                  <a:gd name="T13" fmla="*/ 9 h 9"/>
                  <a:gd name="T14" fmla="*/ 4 w 10"/>
                  <a:gd name="T15" fmla="*/ 9 h 9"/>
                  <a:gd name="T16" fmla="*/ 0 w 10"/>
                  <a:gd name="T17" fmla="*/ 9 h 9"/>
                  <a:gd name="T18" fmla="*/ 0 w 10"/>
                  <a:gd name="T19" fmla="*/ 6 h 9"/>
                  <a:gd name="T20" fmla="*/ 4 w 10"/>
                  <a:gd name="T21" fmla="*/ 3 h 9"/>
                  <a:gd name="T22" fmla="*/ 4 w 10"/>
                  <a:gd name="T23" fmla="*/ 3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9"/>
                  <a:gd name="T38" fmla="*/ 10 w 1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9">
                    <a:moveTo>
                      <a:pt x="4" y="3"/>
                    </a:moveTo>
                    <a:lnTo>
                      <a:pt x="10" y="0"/>
                    </a:lnTo>
                    <a:lnTo>
                      <a:pt x="10" y="3"/>
                    </a:lnTo>
                    <a:lnTo>
                      <a:pt x="7" y="6"/>
                    </a:lnTo>
                    <a:lnTo>
                      <a:pt x="7" y="9"/>
                    </a:lnTo>
                    <a:lnTo>
                      <a:pt x="4" y="9"/>
                    </a:lnTo>
                    <a:lnTo>
                      <a:pt x="0" y="9"/>
                    </a:lnTo>
                    <a:lnTo>
                      <a:pt x="0" y="6"/>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6" name="Freeform 1348">
                <a:extLst>
                  <a:ext uri="{FF2B5EF4-FFF2-40B4-BE49-F238E27FC236}">
                    <a16:creationId xmlns:a16="http://schemas.microsoft.com/office/drawing/2014/main" id="{5D1C90BB-42C9-4141-84BF-7F12DC1200B7}"/>
                  </a:ext>
                </a:extLst>
              </p:cNvPr>
              <p:cNvSpPr>
                <a:spLocks/>
              </p:cNvSpPr>
              <p:nvPr/>
            </p:nvSpPr>
            <p:spPr bwMode="auto">
              <a:xfrm>
                <a:off x="3768" y="1695"/>
                <a:ext cx="10" cy="9"/>
              </a:xfrm>
              <a:custGeom>
                <a:avLst/>
                <a:gdLst>
                  <a:gd name="T0" fmla="*/ 4 w 10"/>
                  <a:gd name="T1" fmla="*/ 3 h 9"/>
                  <a:gd name="T2" fmla="*/ 10 w 10"/>
                  <a:gd name="T3" fmla="*/ 0 h 9"/>
                  <a:gd name="T4" fmla="*/ 10 w 10"/>
                  <a:gd name="T5" fmla="*/ 0 h 9"/>
                  <a:gd name="T6" fmla="*/ 10 w 10"/>
                  <a:gd name="T7" fmla="*/ 3 h 9"/>
                  <a:gd name="T8" fmla="*/ 7 w 10"/>
                  <a:gd name="T9" fmla="*/ 6 h 9"/>
                  <a:gd name="T10" fmla="*/ 7 w 10"/>
                  <a:gd name="T11" fmla="*/ 9 h 9"/>
                  <a:gd name="T12" fmla="*/ 4 w 10"/>
                  <a:gd name="T13" fmla="*/ 9 h 9"/>
                  <a:gd name="T14" fmla="*/ 4 w 10"/>
                  <a:gd name="T15" fmla="*/ 9 h 9"/>
                  <a:gd name="T16" fmla="*/ 0 w 10"/>
                  <a:gd name="T17" fmla="*/ 9 h 9"/>
                  <a:gd name="T18" fmla="*/ 0 w 10"/>
                  <a:gd name="T19" fmla="*/ 6 h 9"/>
                  <a:gd name="T20" fmla="*/ 4 w 10"/>
                  <a:gd name="T21" fmla="*/ 3 h 9"/>
                  <a:gd name="T22" fmla="*/ 4 w 10"/>
                  <a:gd name="T23" fmla="*/ 3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9"/>
                  <a:gd name="T38" fmla="*/ 10 w 1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9">
                    <a:moveTo>
                      <a:pt x="4" y="3"/>
                    </a:moveTo>
                    <a:lnTo>
                      <a:pt x="10" y="0"/>
                    </a:lnTo>
                    <a:lnTo>
                      <a:pt x="10" y="3"/>
                    </a:lnTo>
                    <a:lnTo>
                      <a:pt x="7" y="6"/>
                    </a:lnTo>
                    <a:lnTo>
                      <a:pt x="7" y="9"/>
                    </a:lnTo>
                    <a:lnTo>
                      <a:pt x="4" y="9"/>
                    </a:lnTo>
                    <a:lnTo>
                      <a:pt x="0" y="9"/>
                    </a:lnTo>
                    <a:lnTo>
                      <a:pt x="0" y="6"/>
                    </a:lnTo>
                    <a:lnTo>
                      <a:pt x="4"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7" name="Freeform 1349">
                <a:extLst>
                  <a:ext uri="{FF2B5EF4-FFF2-40B4-BE49-F238E27FC236}">
                    <a16:creationId xmlns:a16="http://schemas.microsoft.com/office/drawing/2014/main" id="{C3313D39-E710-445D-9768-B212898D56E8}"/>
                  </a:ext>
                </a:extLst>
              </p:cNvPr>
              <p:cNvSpPr>
                <a:spLocks/>
              </p:cNvSpPr>
              <p:nvPr/>
            </p:nvSpPr>
            <p:spPr bwMode="auto">
              <a:xfrm>
                <a:off x="3656" y="1808"/>
                <a:ext cx="6" cy="6"/>
              </a:xfrm>
              <a:custGeom>
                <a:avLst/>
                <a:gdLst>
                  <a:gd name="T0" fmla="*/ 3 w 6"/>
                  <a:gd name="T1" fmla="*/ 3 h 6"/>
                  <a:gd name="T2" fmla="*/ 0 w 6"/>
                  <a:gd name="T3" fmla="*/ 0 h 6"/>
                  <a:gd name="T4" fmla="*/ 3 w 6"/>
                  <a:gd name="T5" fmla="*/ 3 h 6"/>
                  <a:gd name="T6" fmla="*/ 3 w 6"/>
                  <a:gd name="T7" fmla="*/ 3 h 6"/>
                  <a:gd name="T8" fmla="*/ 6 w 6"/>
                  <a:gd name="T9" fmla="*/ 3 h 6"/>
                  <a:gd name="T10" fmla="*/ 6 w 6"/>
                  <a:gd name="T11" fmla="*/ 6 h 6"/>
                  <a:gd name="T12" fmla="*/ 3 w 6"/>
                  <a:gd name="T13" fmla="*/ 6 h 6"/>
                  <a:gd name="T14" fmla="*/ 3 w 6"/>
                  <a:gd name="T15" fmla="*/ 3 h 6"/>
                  <a:gd name="T16" fmla="*/ 3 w 6"/>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3" y="3"/>
                    </a:moveTo>
                    <a:lnTo>
                      <a:pt x="0" y="0"/>
                    </a:lnTo>
                    <a:lnTo>
                      <a:pt x="3" y="3"/>
                    </a:lnTo>
                    <a:lnTo>
                      <a:pt x="6" y="3"/>
                    </a:lnTo>
                    <a:lnTo>
                      <a:pt x="6" y="6"/>
                    </a:lnTo>
                    <a:lnTo>
                      <a:pt x="3" y="6"/>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8" name="Freeform 1350">
                <a:extLst>
                  <a:ext uri="{FF2B5EF4-FFF2-40B4-BE49-F238E27FC236}">
                    <a16:creationId xmlns:a16="http://schemas.microsoft.com/office/drawing/2014/main" id="{1E601F3D-4746-4DE4-9411-A6D16BE2191C}"/>
                  </a:ext>
                </a:extLst>
              </p:cNvPr>
              <p:cNvSpPr>
                <a:spLocks/>
              </p:cNvSpPr>
              <p:nvPr/>
            </p:nvSpPr>
            <p:spPr bwMode="auto">
              <a:xfrm>
                <a:off x="3656" y="1808"/>
                <a:ext cx="6" cy="6"/>
              </a:xfrm>
              <a:custGeom>
                <a:avLst/>
                <a:gdLst>
                  <a:gd name="T0" fmla="*/ 3 w 6"/>
                  <a:gd name="T1" fmla="*/ 3 h 6"/>
                  <a:gd name="T2" fmla="*/ 0 w 6"/>
                  <a:gd name="T3" fmla="*/ 0 h 6"/>
                  <a:gd name="T4" fmla="*/ 3 w 6"/>
                  <a:gd name="T5" fmla="*/ 3 h 6"/>
                  <a:gd name="T6" fmla="*/ 3 w 6"/>
                  <a:gd name="T7" fmla="*/ 3 h 6"/>
                  <a:gd name="T8" fmla="*/ 6 w 6"/>
                  <a:gd name="T9" fmla="*/ 3 h 6"/>
                  <a:gd name="T10" fmla="*/ 6 w 6"/>
                  <a:gd name="T11" fmla="*/ 6 h 6"/>
                  <a:gd name="T12" fmla="*/ 3 w 6"/>
                  <a:gd name="T13" fmla="*/ 6 h 6"/>
                  <a:gd name="T14" fmla="*/ 3 w 6"/>
                  <a:gd name="T15" fmla="*/ 3 h 6"/>
                  <a:gd name="T16" fmla="*/ 3 w 6"/>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3" y="3"/>
                    </a:moveTo>
                    <a:lnTo>
                      <a:pt x="0" y="0"/>
                    </a:lnTo>
                    <a:lnTo>
                      <a:pt x="3" y="3"/>
                    </a:lnTo>
                    <a:lnTo>
                      <a:pt x="6" y="3"/>
                    </a:lnTo>
                    <a:lnTo>
                      <a:pt x="6" y="6"/>
                    </a:lnTo>
                    <a:lnTo>
                      <a:pt x="3" y="6"/>
                    </a:lnTo>
                    <a:lnTo>
                      <a:pt x="3"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79" name="Freeform 1351">
                <a:extLst>
                  <a:ext uri="{FF2B5EF4-FFF2-40B4-BE49-F238E27FC236}">
                    <a16:creationId xmlns:a16="http://schemas.microsoft.com/office/drawing/2014/main" id="{B80924C6-2176-4891-AAEB-5776EB8E9712}"/>
                  </a:ext>
                </a:extLst>
              </p:cNvPr>
              <p:cNvSpPr>
                <a:spLocks/>
              </p:cNvSpPr>
              <p:nvPr/>
            </p:nvSpPr>
            <p:spPr bwMode="auto">
              <a:xfrm>
                <a:off x="3631" y="1198"/>
                <a:ext cx="178" cy="191"/>
              </a:xfrm>
              <a:custGeom>
                <a:avLst/>
                <a:gdLst>
                  <a:gd name="T0" fmla="*/ 112 w 178"/>
                  <a:gd name="T1" fmla="*/ 156 h 191"/>
                  <a:gd name="T2" fmla="*/ 87 w 178"/>
                  <a:gd name="T3" fmla="*/ 137 h 191"/>
                  <a:gd name="T4" fmla="*/ 91 w 178"/>
                  <a:gd name="T5" fmla="*/ 128 h 191"/>
                  <a:gd name="T6" fmla="*/ 91 w 178"/>
                  <a:gd name="T7" fmla="*/ 116 h 191"/>
                  <a:gd name="T8" fmla="*/ 103 w 178"/>
                  <a:gd name="T9" fmla="*/ 106 h 191"/>
                  <a:gd name="T10" fmla="*/ 122 w 178"/>
                  <a:gd name="T11" fmla="*/ 103 h 191"/>
                  <a:gd name="T12" fmla="*/ 141 w 178"/>
                  <a:gd name="T13" fmla="*/ 81 h 191"/>
                  <a:gd name="T14" fmla="*/ 153 w 178"/>
                  <a:gd name="T15" fmla="*/ 75 h 191"/>
                  <a:gd name="T16" fmla="*/ 150 w 178"/>
                  <a:gd name="T17" fmla="*/ 56 h 191"/>
                  <a:gd name="T18" fmla="*/ 172 w 178"/>
                  <a:gd name="T19" fmla="*/ 25 h 191"/>
                  <a:gd name="T20" fmla="*/ 178 w 178"/>
                  <a:gd name="T21" fmla="*/ 25 h 191"/>
                  <a:gd name="T22" fmla="*/ 172 w 178"/>
                  <a:gd name="T23" fmla="*/ 12 h 191"/>
                  <a:gd name="T24" fmla="*/ 162 w 178"/>
                  <a:gd name="T25" fmla="*/ 0 h 191"/>
                  <a:gd name="T26" fmla="*/ 147 w 178"/>
                  <a:gd name="T27" fmla="*/ 22 h 191"/>
                  <a:gd name="T28" fmla="*/ 109 w 178"/>
                  <a:gd name="T29" fmla="*/ 37 h 191"/>
                  <a:gd name="T30" fmla="*/ 109 w 178"/>
                  <a:gd name="T31" fmla="*/ 56 h 191"/>
                  <a:gd name="T32" fmla="*/ 81 w 178"/>
                  <a:gd name="T33" fmla="*/ 53 h 191"/>
                  <a:gd name="T34" fmla="*/ 25 w 178"/>
                  <a:gd name="T35" fmla="*/ 91 h 191"/>
                  <a:gd name="T36" fmla="*/ 3 w 178"/>
                  <a:gd name="T37" fmla="*/ 112 h 191"/>
                  <a:gd name="T38" fmla="*/ 6 w 178"/>
                  <a:gd name="T39" fmla="*/ 119 h 191"/>
                  <a:gd name="T40" fmla="*/ 15 w 178"/>
                  <a:gd name="T41" fmla="*/ 122 h 191"/>
                  <a:gd name="T42" fmla="*/ 34 w 178"/>
                  <a:gd name="T43" fmla="*/ 125 h 191"/>
                  <a:gd name="T44" fmla="*/ 28 w 178"/>
                  <a:gd name="T45" fmla="*/ 156 h 191"/>
                  <a:gd name="T46" fmla="*/ 25 w 178"/>
                  <a:gd name="T47" fmla="*/ 159 h 191"/>
                  <a:gd name="T48" fmla="*/ 19 w 178"/>
                  <a:gd name="T49" fmla="*/ 162 h 191"/>
                  <a:gd name="T50" fmla="*/ 12 w 178"/>
                  <a:gd name="T51" fmla="*/ 178 h 191"/>
                  <a:gd name="T52" fmla="*/ 25 w 178"/>
                  <a:gd name="T53" fmla="*/ 178 h 191"/>
                  <a:gd name="T54" fmla="*/ 25 w 178"/>
                  <a:gd name="T55" fmla="*/ 184 h 191"/>
                  <a:gd name="T56" fmla="*/ 22 w 178"/>
                  <a:gd name="T57" fmla="*/ 187 h 191"/>
                  <a:gd name="T58" fmla="*/ 28 w 178"/>
                  <a:gd name="T59" fmla="*/ 191 h 191"/>
                  <a:gd name="T60" fmla="*/ 34 w 178"/>
                  <a:gd name="T61" fmla="*/ 187 h 191"/>
                  <a:gd name="T62" fmla="*/ 40 w 178"/>
                  <a:gd name="T63" fmla="*/ 181 h 191"/>
                  <a:gd name="T64" fmla="*/ 40 w 178"/>
                  <a:gd name="T65" fmla="*/ 181 h 191"/>
                  <a:gd name="T66" fmla="*/ 47 w 178"/>
                  <a:gd name="T67" fmla="*/ 187 h 191"/>
                  <a:gd name="T68" fmla="*/ 53 w 178"/>
                  <a:gd name="T69" fmla="*/ 187 h 191"/>
                  <a:gd name="T70" fmla="*/ 62 w 178"/>
                  <a:gd name="T71" fmla="*/ 191 h 191"/>
                  <a:gd name="T72" fmla="*/ 100 w 178"/>
                  <a:gd name="T73" fmla="*/ 172 h 191"/>
                  <a:gd name="T74" fmla="*/ 116 w 178"/>
                  <a:gd name="T75" fmla="*/ 162 h 1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8"/>
                  <a:gd name="T115" fmla="*/ 0 h 191"/>
                  <a:gd name="T116" fmla="*/ 178 w 178"/>
                  <a:gd name="T117" fmla="*/ 191 h 1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8" h="191">
                    <a:moveTo>
                      <a:pt x="116" y="162"/>
                    </a:moveTo>
                    <a:lnTo>
                      <a:pt x="112" y="156"/>
                    </a:lnTo>
                    <a:lnTo>
                      <a:pt x="97" y="141"/>
                    </a:lnTo>
                    <a:lnTo>
                      <a:pt x="87" y="137"/>
                    </a:lnTo>
                    <a:lnTo>
                      <a:pt x="87" y="134"/>
                    </a:lnTo>
                    <a:lnTo>
                      <a:pt x="91" y="128"/>
                    </a:lnTo>
                    <a:lnTo>
                      <a:pt x="91" y="131"/>
                    </a:lnTo>
                    <a:lnTo>
                      <a:pt x="91" y="116"/>
                    </a:lnTo>
                    <a:lnTo>
                      <a:pt x="100" y="112"/>
                    </a:lnTo>
                    <a:lnTo>
                      <a:pt x="103" y="106"/>
                    </a:lnTo>
                    <a:lnTo>
                      <a:pt x="116" y="106"/>
                    </a:lnTo>
                    <a:lnTo>
                      <a:pt x="122" y="103"/>
                    </a:lnTo>
                    <a:lnTo>
                      <a:pt x="122" y="100"/>
                    </a:lnTo>
                    <a:lnTo>
                      <a:pt x="141" y="81"/>
                    </a:lnTo>
                    <a:lnTo>
                      <a:pt x="150" y="78"/>
                    </a:lnTo>
                    <a:lnTo>
                      <a:pt x="153" y="75"/>
                    </a:lnTo>
                    <a:lnTo>
                      <a:pt x="153" y="59"/>
                    </a:lnTo>
                    <a:lnTo>
                      <a:pt x="150" y="56"/>
                    </a:lnTo>
                    <a:lnTo>
                      <a:pt x="153" y="50"/>
                    </a:lnTo>
                    <a:lnTo>
                      <a:pt x="172" y="25"/>
                    </a:lnTo>
                    <a:lnTo>
                      <a:pt x="175" y="22"/>
                    </a:lnTo>
                    <a:lnTo>
                      <a:pt x="178" y="25"/>
                    </a:lnTo>
                    <a:lnTo>
                      <a:pt x="175" y="12"/>
                    </a:lnTo>
                    <a:lnTo>
                      <a:pt x="172" y="12"/>
                    </a:lnTo>
                    <a:lnTo>
                      <a:pt x="169" y="3"/>
                    </a:lnTo>
                    <a:lnTo>
                      <a:pt x="162" y="0"/>
                    </a:lnTo>
                    <a:lnTo>
                      <a:pt x="156" y="3"/>
                    </a:lnTo>
                    <a:lnTo>
                      <a:pt x="147" y="22"/>
                    </a:lnTo>
                    <a:lnTo>
                      <a:pt x="131" y="34"/>
                    </a:lnTo>
                    <a:lnTo>
                      <a:pt x="109" y="37"/>
                    </a:lnTo>
                    <a:lnTo>
                      <a:pt x="106" y="40"/>
                    </a:lnTo>
                    <a:lnTo>
                      <a:pt x="109" y="56"/>
                    </a:lnTo>
                    <a:lnTo>
                      <a:pt x="91" y="59"/>
                    </a:lnTo>
                    <a:lnTo>
                      <a:pt x="81" y="53"/>
                    </a:lnTo>
                    <a:lnTo>
                      <a:pt x="72" y="53"/>
                    </a:lnTo>
                    <a:lnTo>
                      <a:pt x="25" y="91"/>
                    </a:lnTo>
                    <a:lnTo>
                      <a:pt x="15" y="94"/>
                    </a:lnTo>
                    <a:lnTo>
                      <a:pt x="3" y="112"/>
                    </a:lnTo>
                    <a:lnTo>
                      <a:pt x="0" y="112"/>
                    </a:lnTo>
                    <a:lnTo>
                      <a:pt x="6" y="119"/>
                    </a:lnTo>
                    <a:lnTo>
                      <a:pt x="9" y="125"/>
                    </a:lnTo>
                    <a:lnTo>
                      <a:pt x="15" y="122"/>
                    </a:lnTo>
                    <a:lnTo>
                      <a:pt x="31" y="125"/>
                    </a:lnTo>
                    <a:lnTo>
                      <a:pt x="34" y="125"/>
                    </a:lnTo>
                    <a:lnTo>
                      <a:pt x="25" y="153"/>
                    </a:lnTo>
                    <a:lnTo>
                      <a:pt x="28" y="156"/>
                    </a:lnTo>
                    <a:lnTo>
                      <a:pt x="31" y="156"/>
                    </a:lnTo>
                    <a:lnTo>
                      <a:pt x="25" y="159"/>
                    </a:lnTo>
                    <a:lnTo>
                      <a:pt x="22" y="162"/>
                    </a:lnTo>
                    <a:lnTo>
                      <a:pt x="19" y="162"/>
                    </a:lnTo>
                    <a:lnTo>
                      <a:pt x="19" y="172"/>
                    </a:lnTo>
                    <a:lnTo>
                      <a:pt x="12" y="178"/>
                    </a:lnTo>
                    <a:lnTo>
                      <a:pt x="22" y="178"/>
                    </a:lnTo>
                    <a:lnTo>
                      <a:pt x="25" y="178"/>
                    </a:lnTo>
                    <a:lnTo>
                      <a:pt x="25" y="181"/>
                    </a:lnTo>
                    <a:lnTo>
                      <a:pt x="25" y="184"/>
                    </a:lnTo>
                    <a:lnTo>
                      <a:pt x="22" y="184"/>
                    </a:lnTo>
                    <a:lnTo>
                      <a:pt x="22" y="187"/>
                    </a:lnTo>
                    <a:lnTo>
                      <a:pt x="25" y="184"/>
                    </a:lnTo>
                    <a:lnTo>
                      <a:pt x="28" y="191"/>
                    </a:lnTo>
                    <a:lnTo>
                      <a:pt x="31" y="191"/>
                    </a:lnTo>
                    <a:lnTo>
                      <a:pt x="34" y="187"/>
                    </a:lnTo>
                    <a:lnTo>
                      <a:pt x="37" y="187"/>
                    </a:lnTo>
                    <a:lnTo>
                      <a:pt x="40" y="181"/>
                    </a:lnTo>
                    <a:lnTo>
                      <a:pt x="37" y="181"/>
                    </a:lnTo>
                    <a:lnTo>
                      <a:pt x="40" y="181"/>
                    </a:lnTo>
                    <a:lnTo>
                      <a:pt x="44" y="184"/>
                    </a:lnTo>
                    <a:lnTo>
                      <a:pt x="47" y="187"/>
                    </a:lnTo>
                    <a:lnTo>
                      <a:pt x="53" y="191"/>
                    </a:lnTo>
                    <a:lnTo>
                      <a:pt x="53" y="187"/>
                    </a:lnTo>
                    <a:lnTo>
                      <a:pt x="59" y="184"/>
                    </a:lnTo>
                    <a:lnTo>
                      <a:pt x="62" y="191"/>
                    </a:lnTo>
                    <a:lnTo>
                      <a:pt x="81" y="172"/>
                    </a:lnTo>
                    <a:lnTo>
                      <a:pt x="100" y="172"/>
                    </a:lnTo>
                    <a:lnTo>
                      <a:pt x="106" y="169"/>
                    </a:lnTo>
                    <a:lnTo>
                      <a:pt x="116"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0" name="Freeform 1352">
                <a:extLst>
                  <a:ext uri="{FF2B5EF4-FFF2-40B4-BE49-F238E27FC236}">
                    <a16:creationId xmlns:a16="http://schemas.microsoft.com/office/drawing/2014/main" id="{81B9AE21-6205-4349-8174-DE2BA0EB729D}"/>
                  </a:ext>
                </a:extLst>
              </p:cNvPr>
              <p:cNvSpPr>
                <a:spLocks/>
              </p:cNvSpPr>
              <p:nvPr/>
            </p:nvSpPr>
            <p:spPr bwMode="auto">
              <a:xfrm>
                <a:off x="3631" y="1198"/>
                <a:ext cx="178" cy="191"/>
              </a:xfrm>
              <a:custGeom>
                <a:avLst/>
                <a:gdLst>
                  <a:gd name="T0" fmla="*/ 112 w 178"/>
                  <a:gd name="T1" fmla="*/ 156 h 191"/>
                  <a:gd name="T2" fmla="*/ 87 w 178"/>
                  <a:gd name="T3" fmla="*/ 137 h 191"/>
                  <a:gd name="T4" fmla="*/ 91 w 178"/>
                  <a:gd name="T5" fmla="*/ 128 h 191"/>
                  <a:gd name="T6" fmla="*/ 91 w 178"/>
                  <a:gd name="T7" fmla="*/ 116 h 191"/>
                  <a:gd name="T8" fmla="*/ 103 w 178"/>
                  <a:gd name="T9" fmla="*/ 106 h 191"/>
                  <a:gd name="T10" fmla="*/ 122 w 178"/>
                  <a:gd name="T11" fmla="*/ 103 h 191"/>
                  <a:gd name="T12" fmla="*/ 141 w 178"/>
                  <a:gd name="T13" fmla="*/ 81 h 191"/>
                  <a:gd name="T14" fmla="*/ 153 w 178"/>
                  <a:gd name="T15" fmla="*/ 75 h 191"/>
                  <a:gd name="T16" fmla="*/ 150 w 178"/>
                  <a:gd name="T17" fmla="*/ 56 h 191"/>
                  <a:gd name="T18" fmla="*/ 172 w 178"/>
                  <a:gd name="T19" fmla="*/ 25 h 191"/>
                  <a:gd name="T20" fmla="*/ 178 w 178"/>
                  <a:gd name="T21" fmla="*/ 25 h 191"/>
                  <a:gd name="T22" fmla="*/ 172 w 178"/>
                  <a:gd name="T23" fmla="*/ 12 h 191"/>
                  <a:gd name="T24" fmla="*/ 162 w 178"/>
                  <a:gd name="T25" fmla="*/ 0 h 191"/>
                  <a:gd name="T26" fmla="*/ 147 w 178"/>
                  <a:gd name="T27" fmla="*/ 22 h 191"/>
                  <a:gd name="T28" fmla="*/ 109 w 178"/>
                  <a:gd name="T29" fmla="*/ 37 h 191"/>
                  <a:gd name="T30" fmla="*/ 109 w 178"/>
                  <a:gd name="T31" fmla="*/ 56 h 191"/>
                  <a:gd name="T32" fmla="*/ 81 w 178"/>
                  <a:gd name="T33" fmla="*/ 53 h 191"/>
                  <a:gd name="T34" fmla="*/ 25 w 178"/>
                  <a:gd name="T35" fmla="*/ 91 h 191"/>
                  <a:gd name="T36" fmla="*/ 3 w 178"/>
                  <a:gd name="T37" fmla="*/ 112 h 191"/>
                  <a:gd name="T38" fmla="*/ 6 w 178"/>
                  <a:gd name="T39" fmla="*/ 119 h 191"/>
                  <a:gd name="T40" fmla="*/ 15 w 178"/>
                  <a:gd name="T41" fmla="*/ 122 h 191"/>
                  <a:gd name="T42" fmla="*/ 34 w 178"/>
                  <a:gd name="T43" fmla="*/ 125 h 191"/>
                  <a:gd name="T44" fmla="*/ 28 w 178"/>
                  <a:gd name="T45" fmla="*/ 156 h 191"/>
                  <a:gd name="T46" fmla="*/ 25 w 178"/>
                  <a:gd name="T47" fmla="*/ 159 h 191"/>
                  <a:gd name="T48" fmla="*/ 19 w 178"/>
                  <a:gd name="T49" fmla="*/ 162 h 191"/>
                  <a:gd name="T50" fmla="*/ 12 w 178"/>
                  <a:gd name="T51" fmla="*/ 178 h 191"/>
                  <a:gd name="T52" fmla="*/ 25 w 178"/>
                  <a:gd name="T53" fmla="*/ 178 h 191"/>
                  <a:gd name="T54" fmla="*/ 25 w 178"/>
                  <a:gd name="T55" fmla="*/ 184 h 191"/>
                  <a:gd name="T56" fmla="*/ 22 w 178"/>
                  <a:gd name="T57" fmla="*/ 187 h 191"/>
                  <a:gd name="T58" fmla="*/ 28 w 178"/>
                  <a:gd name="T59" fmla="*/ 191 h 191"/>
                  <a:gd name="T60" fmla="*/ 34 w 178"/>
                  <a:gd name="T61" fmla="*/ 187 h 191"/>
                  <a:gd name="T62" fmla="*/ 40 w 178"/>
                  <a:gd name="T63" fmla="*/ 181 h 191"/>
                  <a:gd name="T64" fmla="*/ 40 w 178"/>
                  <a:gd name="T65" fmla="*/ 181 h 191"/>
                  <a:gd name="T66" fmla="*/ 47 w 178"/>
                  <a:gd name="T67" fmla="*/ 187 h 191"/>
                  <a:gd name="T68" fmla="*/ 53 w 178"/>
                  <a:gd name="T69" fmla="*/ 187 h 191"/>
                  <a:gd name="T70" fmla="*/ 62 w 178"/>
                  <a:gd name="T71" fmla="*/ 191 h 191"/>
                  <a:gd name="T72" fmla="*/ 100 w 178"/>
                  <a:gd name="T73" fmla="*/ 172 h 191"/>
                  <a:gd name="T74" fmla="*/ 116 w 178"/>
                  <a:gd name="T75" fmla="*/ 162 h 1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8"/>
                  <a:gd name="T115" fmla="*/ 0 h 191"/>
                  <a:gd name="T116" fmla="*/ 178 w 178"/>
                  <a:gd name="T117" fmla="*/ 191 h 1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8" h="191">
                    <a:moveTo>
                      <a:pt x="116" y="162"/>
                    </a:moveTo>
                    <a:lnTo>
                      <a:pt x="112" y="156"/>
                    </a:lnTo>
                    <a:lnTo>
                      <a:pt x="97" y="141"/>
                    </a:lnTo>
                    <a:lnTo>
                      <a:pt x="87" y="137"/>
                    </a:lnTo>
                    <a:lnTo>
                      <a:pt x="87" y="134"/>
                    </a:lnTo>
                    <a:lnTo>
                      <a:pt x="91" y="128"/>
                    </a:lnTo>
                    <a:lnTo>
                      <a:pt x="91" y="131"/>
                    </a:lnTo>
                    <a:lnTo>
                      <a:pt x="91" y="116"/>
                    </a:lnTo>
                    <a:lnTo>
                      <a:pt x="100" y="112"/>
                    </a:lnTo>
                    <a:lnTo>
                      <a:pt x="103" y="106"/>
                    </a:lnTo>
                    <a:lnTo>
                      <a:pt x="116" y="106"/>
                    </a:lnTo>
                    <a:lnTo>
                      <a:pt x="122" y="103"/>
                    </a:lnTo>
                    <a:lnTo>
                      <a:pt x="122" y="100"/>
                    </a:lnTo>
                    <a:lnTo>
                      <a:pt x="141" y="81"/>
                    </a:lnTo>
                    <a:lnTo>
                      <a:pt x="150" y="78"/>
                    </a:lnTo>
                    <a:lnTo>
                      <a:pt x="153" y="75"/>
                    </a:lnTo>
                    <a:lnTo>
                      <a:pt x="153" y="59"/>
                    </a:lnTo>
                    <a:lnTo>
                      <a:pt x="150" y="56"/>
                    </a:lnTo>
                    <a:lnTo>
                      <a:pt x="153" y="50"/>
                    </a:lnTo>
                    <a:lnTo>
                      <a:pt x="172" y="25"/>
                    </a:lnTo>
                    <a:lnTo>
                      <a:pt x="175" y="22"/>
                    </a:lnTo>
                    <a:lnTo>
                      <a:pt x="178" y="25"/>
                    </a:lnTo>
                    <a:lnTo>
                      <a:pt x="175" y="12"/>
                    </a:lnTo>
                    <a:lnTo>
                      <a:pt x="172" y="12"/>
                    </a:lnTo>
                    <a:lnTo>
                      <a:pt x="169" y="3"/>
                    </a:lnTo>
                    <a:lnTo>
                      <a:pt x="162" y="0"/>
                    </a:lnTo>
                    <a:lnTo>
                      <a:pt x="156" y="3"/>
                    </a:lnTo>
                    <a:lnTo>
                      <a:pt x="147" y="22"/>
                    </a:lnTo>
                    <a:lnTo>
                      <a:pt x="131" y="34"/>
                    </a:lnTo>
                    <a:lnTo>
                      <a:pt x="109" y="37"/>
                    </a:lnTo>
                    <a:lnTo>
                      <a:pt x="106" y="40"/>
                    </a:lnTo>
                    <a:lnTo>
                      <a:pt x="109" y="56"/>
                    </a:lnTo>
                    <a:lnTo>
                      <a:pt x="91" y="59"/>
                    </a:lnTo>
                    <a:lnTo>
                      <a:pt x="81" y="53"/>
                    </a:lnTo>
                    <a:lnTo>
                      <a:pt x="72" y="53"/>
                    </a:lnTo>
                    <a:lnTo>
                      <a:pt x="25" y="91"/>
                    </a:lnTo>
                    <a:lnTo>
                      <a:pt x="15" y="94"/>
                    </a:lnTo>
                    <a:lnTo>
                      <a:pt x="3" y="112"/>
                    </a:lnTo>
                    <a:lnTo>
                      <a:pt x="0" y="112"/>
                    </a:lnTo>
                    <a:lnTo>
                      <a:pt x="6" y="119"/>
                    </a:lnTo>
                    <a:lnTo>
                      <a:pt x="9" y="125"/>
                    </a:lnTo>
                    <a:lnTo>
                      <a:pt x="15" y="122"/>
                    </a:lnTo>
                    <a:lnTo>
                      <a:pt x="31" y="125"/>
                    </a:lnTo>
                    <a:lnTo>
                      <a:pt x="34" y="125"/>
                    </a:lnTo>
                    <a:lnTo>
                      <a:pt x="25" y="153"/>
                    </a:lnTo>
                    <a:lnTo>
                      <a:pt x="28" y="156"/>
                    </a:lnTo>
                    <a:lnTo>
                      <a:pt x="31" y="156"/>
                    </a:lnTo>
                    <a:lnTo>
                      <a:pt x="25" y="159"/>
                    </a:lnTo>
                    <a:lnTo>
                      <a:pt x="22" y="162"/>
                    </a:lnTo>
                    <a:lnTo>
                      <a:pt x="19" y="162"/>
                    </a:lnTo>
                    <a:lnTo>
                      <a:pt x="19" y="172"/>
                    </a:lnTo>
                    <a:lnTo>
                      <a:pt x="12" y="178"/>
                    </a:lnTo>
                    <a:lnTo>
                      <a:pt x="22" y="178"/>
                    </a:lnTo>
                    <a:lnTo>
                      <a:pt x="25" y="178"/>
                    </a:lnTo>
                    <a:lnTo>
                      <a:pt x="25" y="181"/>
                    </a:lnTo>
                    <a:lnTo>
                      <a:pt x="25" y="184"/>
                    </a:lnTo>
                    <a:lnTo>
                      <a:pt x="22" y="184"/>
                    </a:lnTo>
                    <a:lnTo>
                      <a:pt x="22" y="187"/>
                    </a:lnTo>
                    <a:lnTo>
                      <a:pt x="25" y="184"/>
                    </a:lnTo>
                    <a:lnTo>
                      <a:pt x="28" y="191"/>
                    </a:lnTo>
                    <a:lnTo>
                      <a:pt x="31" y="191"/>
                    </a:lnTo>
                    <a:lnTo>
                      <a:pt x="34" y="187"/>
                    </a:lnTo>
                    <a:lnTo>
                      <a:pt x="37" y="187"/>
                    </a:lnTo>
                    <a:lnTo>
                      <a:pt x="40" y="181"/>
                    </a:lnTo>
                    <a:lnTo>
                      <a:pt x="37" y="181"/>
                    </a:lnTo>
                    <a:lnTo>
                      <a:pt x="40" y="181"/>
                    </a:lnTo>
                    <a:lnTo>
                      <a:pt x="44" y="184"/>
                    </a:lnTo>
                    <a:lnTo>
                      <a:pt x="47" y="187"/>
                    </a:lnTo>
                    <a:lnTo>
                      <a:pt x="53" y="191"/>
                    </a:lnTo>
                    <a:lnTo>
                      <a:pt x="53" y="187"/>
                    </a:lnTo>
                    <a:lnTo>
                      <a:pt x="59" y="184"/>
                    </a:lnTo>
                    <a:lnTo>
                      <a:pt x="62" y="191"/>
                    </a:lnTo>
                    <a:lnTo>
                      <a:pt x="81" y="172"/>
                    </a:lnTo>
                    <a:lnTo>
                      <a:pt x="100" y="172"/>
                    </a:lnTo>
                    <a:lnTo>
                      <a:pt x="106" y="169"/>
                    </a:lnTo>
                    <a:lnTo>
                      <a:pt x="116" y="162"/>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1" name="Freeform 1353">
                <a:extLst>
                  <a:ext uri="{FF2B5EF4-FFF2-40B4-BE49-F238E27FC236}">
                    <a16:creationId xmlns:a16="http://schemas.microsoft.com/office/drawing/2014/main" id="{AE6C1AFE-1DC8-4BCE-B4DB-E66EF877E21A}"/>
                  </a:ext>
                </a:extLst>
              </p:cNvPr>
              <p:cNvSpPr>
                <a:spLocks/>
              </p:cNvSpPr>
              <p:nvPr/>
            </p:nvSpPr>
            <p:spPr bwMode="auto">
              <a:xfrm>
                <a:off x="3768" y="1507"/>
                <a:ext cx="4" cy="7"/>
              </a:xfrm>
              <a:custGeom>
                <a:avLst/>
                <a:gdLst>
                  <a:gd name="T0" fmla="*/ 0 w 4"/>
                  <a:gd name="T1" fmla="*/ 0 h 7"/>
                  <a:gd name="T2" fmla="*/ 0 w 4"/>
                  <a:gd name="T3" fmla="*/ 4 h 7"/>
                  <a:gd name="T4" fmla="*/ 0 w 4"/>
                  <a:gd name="T5" fmla="*/ 7 h 7"/>
                  <a:gd name="T6" fmla="*/ 4 w 4"/>
                  <a:gd name="T7" fmla="*/ 4 h 7"/>
                  <a:gd name="T8" fmla="*/ 0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0"/>
                    </a:moveTo>
                    <a:lnTo>
                      <a:pt x="0" y="4"/>
                    </a:lnTo>
                    <a:lnTo>
                      <a:pt x="0" y="7"/>
                    </a:lnTo>
                    <a:lnTo>
                      <a:pt x="4"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2" name="Freeform 1354">
                <a:extLst>
                  <a:ext uri="{FF2B5EF4-FFF2-40B4-BE49-F238E27FC236}">
                    <a16:creationId xmlns:a16="http://schemas.microsoft.com/office/drawing/2014/main" id="{982EBF6E-5C33-4F65-A7A0-0F28590A857C}"/>
                  </a:ext>
                </a:extLst>
              </p:cNvPr>
              <p:cNvSpPr>
                <a:spLocks/>
              </p:cNvSpPr>
              <p:nvPr/>
            </p:nvSpPr>
            <p:spPr bwMode="auto">
              <a:xfrm>
                <a:off x="3768" y="1507"/>
                <a:ext cx="4" cy="7"/>
              </a:xfrm>
              <a:custGeom>
                <a:avLst/>
                <a:gdLst>
                  <a:gd name="T0" fmla="*/ 0 w 4"/>
                  <a:gd name="T1" fmla="*/ 0 h 7"/>
                  <a:gd name="T2" fmla="*/ 0 w 4"/>
                  <a:gd name="T3" fmla="*/ 4 h 7"/>
                  <a:gd name="T4" fmla="*/ 0 w 4"/>
                  <a:gd name="T5" fmla="*/ 7 h 7"/>
                  <a:gd name="T6" fmla="*/ 4 w 4"/>
                  <a:gd name="T7" fmla="*/ 4 h 7"/>
                  <a:gd name="T8" fmla="*/ 0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0"/>
                    </a:moveTo>
                    <a:lnTo>
                      <a:pt x="0" y="4"/>
                    </a:lnTo>
                    <a:lnTo>
                      <a:pt x="0" y="7"/>
                    </a:lnTo>
                    <a:lnTo>
                      <a:pt x="4" y="4"/>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3" name="Freeform 1355">
                <a:extLst>
                  <a:ext uri="{FF2B5EF4-FFF2-40B4-BE49-F238E27FC236}">
                    <a16:creationId xmlns:a16="http://schemas.microsoft.com/office/drawing/2014/main" id="{92EFD1AC-A7A8-4ADC-A0C0-AD266F827E0E}"/>
                  </a:ext>
                </a:extLst>
              </p:cNvPr>
              <p:cNvSpPr>
                <a:spLocks/>
              </p:cNvSpPr>
              <p:nvPr/>
            </p:nvSpPr>
            <p:spPr bwMode="auto">
              <a:xfrm>
                <a:off x="3772" y="1495"/>
                <a:ext cx="3" cy="9"/>
              </a:xfrm>
              <a:custGeom>
                <a:avLst/>
                <a:gdLst>
                  <a:gd name="T0" fmla="*/ 3 w 3"/>
                  <a:gd name="T1" fmla="*/ 0 h 9"/>
                  <a:gd name="T2" fmla="*/ 3 w 3"/>
                  <a:gd name="T3" fmla="*/ 0 h 9"/>
                  <a:gd name="T4" fmla="*/ 3 w 3"/>
                  <a:gd name="T5" fmla="*/ 6 h 9"/>
                  <a:gd name="T6" fmla="*/ 3 w 3"/>
                  <a:gd name="T7" fmla="*/ 9 h 9"/>
                  <a:gd name="T8" fmla="*/ 0 w 3"/>
                  <a:gd name="T9" fmla="*/ 6 h 9"/>
                  <a:gd name="T10" fmla="*/ 0 w 3"/>
                  <a:gd name="T11" fmla="*/ 3 h 9"/>
                  <a:gd name="T12" fmla="*/ 3 w 3"/>
                  <a:gd name="T13" fmla="*/ 0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0"/>
                    </a:moveTo>
                    <a:lnTo>
                      <a:pt x="3" y="0"/>
                    </a:lnTo>
                    <a:lnTo>
                      <a:pt x="3" y="6"/>
                    </a:lnTo>
                    <a:lnTo>
                      <a:pt x="3" y="9"/>
                    </a:lnTo>
                    <a:lnTo>
                      <a:pt x="0" y="6"/>
                    </a:lnTo>
                    <a:lnTo>
                      <a:pt x="0"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4" name="Freeform 1356">
                <a:extLst>
                  <a:ext uri="{FF2B5EF4-FFF2-40B4-BE49-F238E27FC236}">
                    <a16:creationId xmlns:a16="http://schemas.microsoft.com/office/drawing/2014/main" id="{4B12F52D-69C8-4066-B564-7C0DCCBD853F}"/>
                  </a:ext>
                </a:extLst>
              </p:cNvPr>
              <p:cNvSpPr>
                <a:spLocks/>
              </p:cNvSpPr>
              <p:nvPr/>
            </p:nvSpPr>
            <p:spPr bwMode="auto">
              <a:xfrm>
                <a:off x="3772" y="1495"/>
                <a:ext cx="3" cy="9"/>
              </a:xfrm>
              <a:custGeom>
                <a:avLst/>
                <a:gdLst>
                  <a:gd name="T0" fmla="*/ 3 w 3"/>
                  <a:gd name="T1" fmla="*/ 0 h 9"/>
                  <a:gd name="T2" fmla="*/ 3 w 3"/>
                  <a:gd name="T3" fmla="*/ 0 h 9"/>
                  <a:gd name="T4" fmla="*/ 3 w 3"/>
                  <a:gd name="T5" fmla="*/ 6 h 9"/>
                  <a:gd name="T6" fmla="*/ 3 w 3"/>
                  <a:gd name="T7" fmla="*/ 9 h 9"/>
                  <a:gd name="T8" fmla="*/ 0 w 3"/>
                  <a:gd name="T9" fmla="*/ 6 h 9"/>
                  <a:gd name="T10" fmla="*/ 0 w 3"/>
                  <a:gd name="T11" fmla="*/ 3 h 9"/>
                  <a:gd name="T12" fmla="*/ 3 w 3"/>
                  <a:gd name="T13" fmla="*/ 0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3" y="0"/>
                    </a:moveTo>
                    <a:lnTo>
                      <a:pt x="3" y="0"/>
                    </a:lnTo>
                    <a:lnTo>
                      <a:pt x="3" y="6"/>
                    </a:lnTo>
                    <a:lnTo>
                      <a:pt x="3" y="9"/>
                    </a:lnTo>
                    <a:lnTo>
                      <a:pt x="0" y="6"/>
                    </a:lnTo>
                    <a:lnTo>
                      <a:pt x="0" y="3"/>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5" name="Freeform 1357">
                <a:extLst>
                  <a:ext uri="{FF2B5EF4-FFF2-40B4-BE49-F238E27FC236}">
                    <a16:creationId xmlns:a16="http://schemas.microsoft.com/office/drawing/2014/main" id="{57239551-2DA9-4D20-BD49-D4495824D6A3}"/>
                  </a:ext>
                </a:extLst>
              </p:cNvPr>
              <p:cNvSpPr>
                <a:spLocks/>
              </p:cNvSpPr>
              <p:nvPr/>
            </p:nvSpPr>
            <p:spPr bwMode="auto">
              <a:xfrm>
                <a:off x="3812" y="1395"/>
                <a:ext cx="6" cy="3"/>
              </a:xfrm>
              <a:custGeom>
                <a:avLst/>
                <a:gdLst>
                  <a:gd name="T0" fmla="*/ 3 w 6"/>
                  <a:gd name="T1" fmla="*/ 0 h 3"/>
                  <a:gd name="T2" fmla="*/ 0 w 6"/>
                  <a:gd name="T3" fmla="*/ 0 h 3"/>
                  <a:gd name="T4" fmla="*/ 0 w 6"/>
                  <a:gd name="T5" fmla="*/ 0 h 3"/>
                  <a:gd name="T6" fmla="*/ 3 w 6"/>
                  <a:gd name="T7" fmla="*/ 3 h 3"/>
                  <a:gd name="T8" fmla="*/ 6 w 6"/>
                  <a:gd name="T9" fmla="*/ 0 h 3"/>
                  <a:gd name="T10" fmla="*/ 3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3" y="0"/>
                    </a:moveTo>
                    <a:lnTo>
                      <a:pt x="0" y="0"/>
                    </a:lnTo>
                    <a:lnTo>
                      <a:pt x="3" y="3"/>
                    </a:lnTo>
                    <a:lnTo>
                      <a:pt x="6"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6" name="Freeform 1358">
                <a:extLst>
                  <a:ext uri="{FF2B5EF4-FFF2-40B4-BE49-F238E27FC236}">
                    <a16:creationId xmlns:a16="http://schemas.microsoft.com/office/drawing/2014/main" id="{8B4EDA32-F4E7-4B04-9D73-8192C0A1ED48}"/>
                  </a:ext>
                </a:extLst>
              </p:cNvPr>
              <p:cNvSpPr>
                <a:spLocks/>
              </p:cNvSpPr>
              <p:nvPr/>
            </p:nvSpPr>
            <p:spPr bwMode="auto">
              <a:xfrm>
                <a:off x="3812" y="1395"/>
                <a:ext cx="6" cy="3"/>
              </a:xfrm>
              <a:custGeom>
                <a:avLst/>
                <a:gdLst>
                  <a:gd name="T0" fmla="*/ 3 w 6"/>
                  <a:gd name="T1" fmla="*/ 0 h 3"/>
                  <a:gd name="T2" fmla="*/ 0 w 6"/>
                  <a:gd name="T3" fmla="*/ 0 h 3"/>
                  <a:gd name="T4" fmla="*/ 0 w 6"/>
                  <a:gd name="T5" fmla="*/ 0 h 3"/>
                  <a:gd name="T6" fmla="*/ 3 w 6"/>
                  <a:gd name="T7" fmla="*/ 3 h 3"/>
                  <a:gd name="T8" fmla="*/ 6 w 6"/>
                  <a:gd name="T9" fmla="*/ 0 h 3"/>
                  <a:gd name="T10" fmla="*/ 3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3" y="0"/>
                    </a:moveTo>
                    <a:lnTo>
                      <a:pt x="0" y="0"/>
                    </a:lnTo>
                    <a:lnTo>
                      <a:pt x="3" y="3"/>
                    </a:lnTo>
                    <a:lnTo>
                      <a:pt x="6" y="0"/>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7" name="Freeform 1359">
                <a:extLst>
                  <a:ext uri="{FF2B5EF4-FFF2-40B4-BE49-F238E27FC236}">
                    <a16:creationId xmlns:a16="http://schemas.microsoft.com/office/drawing/2014/main" id="{5F2704E7-A30B-4BC5-8ED9-AE786B5F0F9D}"/>
                  </a:ext>
                </a:extLst>
              </p:cNvPr>
              <p:cNvSpPr>
                <a:spLocks/>
              </p:cNvSpPr>
              <p:nvPr/>
            </p:nvSpPr>
            <p:spPr bwMode="auto">
              <a:xfrm>
                <a:off x="3684" y="1532"/>
                <a:ext cx="19" cy="13"/>
              </a:xfrm>
              <a:custGeom>
                <a:avLst/>
                <a:gdLst>
                  <a:gd name="T0" fmla="*/ 3 w 19"/>
                  <a:gd name="T1" fmla="*/ 7 h 13"/>
                  <a:gd name="T2" fmla="*/ 0 w 19"/>
                  <a:gd name="T3" fmla="*/ 10 h 13"/>
                  <a:gd name="T4" fmla="*/ 0 w 19"/>
                  <a:gd name="T5" fmla="*/ 13 h 13"/>
                  <a:gd name="T6" fmla="*/ 13 w 19"/>
                  <a:gd name="T7" fmla="*/ 10 h 13"/>
                  <a:gd name="T8" fmla="*/ 19 w 19"/>
                  <a:gd name="T9" fmla="*/ 7 h 13"/>
                  <a:gd name="T10" fmla="*/ 19 w 19"/>
                  <a:gd name="T11" fmla="*/ 0 h 13"/>
                  <a:gd name="T12" fmla="*/ 13 w 19"/>
                  <a:gd name="T13" fmla="*/ 0 h 13"/>
                  <a:gd name="T14" fmla="*/ 3 w 19"/>
                  <a:gd name="T15" fmla="*/ 7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3" y="7"/>
                    </a:moveTo>
                    <a:lnTo>
                      <a:pt x="0" y="10"/>
                    </a:lnTo>
                    <a:lnTo>
                      <a:pt x="0" y="13"/>
                    </a:lnTo>
                    <a:lnTo>
                      <a:pt x="13" y="10"/>
                    </a:lnTo>
                    <a:lnTo>
                      <a:pt x="19" y="7"/>
                    </a:lnTo>
                    <a:lnTo>
                      <a:pt x="19" y="0"/>
                    </a:lnTo>
                    <a:lnTo>
                      <a:pt x="13" y="0"/>
                    </a:lnTo>
                    <a:lnTo>
                      <a:pt x="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8" name="Freeform 1360">
                <a:extLst>
                  <a:ext uri="{FF2B5EF4-FFF2-40B4-BE49-F238E27FC236}">
                    <a16:creationId xmlns:a16="http://schemas.microsoft.com/office/drawing/2014/main" id="{F9B876B1-E46A-4A85-ABDE-9436C65F17EC}"/>
                  </a:ext>
                </a:extLst>
              </p:cNvPr>
              <p:cNvSpPr>
                <a:spLocks/>
              </p:cNvSpPr>
              <p:nvPr/>
            </p:nvSpPr>
            <p:spPr bwMode="auto">
              <a:xfrm>
                <a:off x="3684" y="1532"/>
                <a:ext cx="19" cy="13"/>
              </a:xfrm>
              <a:custGeom>
                <a:avLst/>
                <a:gdLst>
                  <a:gd name="T0" fmla="*/ 3 w 19"/>
                  <a:gd name="T1" fmla="*/ 7 h 13"/>
                  <a:gd name="T2" fmla="*/ 0 w 19"/>
                  <a:gd name="T3" fmla="*/ 10 h 13"/>
                  <a:gd name="T4" fmla="*/ 0 w 19"/>
                  <a:gd name="T5" fmla="*/ 13 h 13"/>
                  <a:gd name="T6" fmla="*/ 13 w 19"/>
                  <a:gd name="T7" fmla="*/ 10 h 13"/>
                  <a:gd name="T8" fmla="*/ 19 w 19"/>
                  <a:gd name="T9" fmla="*/ 7 h 13"/>
                  <a:gd name="T10" fmla="*/ 19 w 19"/>
                  <a:gd name="T11" fmla="*/ 0 h 13"/>
                  <a:gd name="T12" fmla="*/ 13 w 19"/>
                  <a:gd name="T13" fmla="*/ 0 h 13"/>
                  <a:gd name="T14" fmla="*/ 3 w 19"/>
                  <a:gd name="T15" fmla="*/ 7 h 1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3"/>
                  <a:gd name="T26" fmla="*/ 19 w 1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3">
                    <a:moveTo>
                      <a:pt x="3" y="7"/>
                    </a:moveTo>
                    <a:lnTo>
                      <a:pt x="0" y="10"/>
                    </a:lnTo>
                    <a:lnTo>
                      <a:pt x="0" y="13"/>
                    </a:lnTo>
                    <a:lnTo>
                      <a:pt x="13" y="10"/>
                    </a:lnTo>
                    <a:lnTo>
                      <a:pt x="19" y="7"/>
                    </a:lnTo>
                    <a:lnTo>
                      <a:pt x="19" y="0"/>
                    </a:lnTo>
                    <a:lnTo>
                      <a:pt x="13" y="0"/>
                    </a:lnTo>
                    <a:lnTo>
                      <a:pt x="3" y="7"/>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89" name="Freeform 1361">
                <a:extLst>
                  <a:ext uri="{FF2B5EF4-FFF2-40B4-BE49-F238E27FC236}">
                    <a16:creationId xmlns:a16="http://schemas.microsoft.com/office/drawing/2014/main" id="{D24D29E9-E52F-4B50-940C-DC17DD9AC426}"/>
                  </a:ext>
                </a:extLst>
              </p:cNvPr>
              <p:cNvSpPr>
                <a:spLocks/>
              </p:cNvSpPr>
              <p:nvPr/>
            </p:nvSpPr>
            <p:spPr bwMode="auto">
              <a:xfrm>
                <a:off x="4460" y="1823"/>
                <a:ext cx="1" cy="3"/>
              </a:xfrm>
              <a:custGeom>
                <a:avLst/>
                <a:gdLst>
                  <a:gd name="T0" fmla="*/ 0 w 1"/>
                  <a:gd name="T1" fmla="*/ 0 h 3"/>
                  <a:gd name="T2" fmla="*/ 0 w 1"/>
                  <a:gd name="T3" fmla="*/ 3 h 3"/>
                  <a:gd name="T4" fmla="*/ 0 w 1"/>
                  <a:gd name="T5" fmla="*/ 3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0" y="0"/>
                    </a:move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0" name="Freeform 1362">
                <a:extLst>
                  <a:ext uri="{FF2B5EF4-FFF2-40B4-BE49-F238E27FC236}">
                    <a16:creationId xmlns:a16="http://schemas.microsoft.com/office/drawing/2014/main" id="{382C7072-E838-456A-8DE3-0CACCCA93EA9}"/>
                  </a:ext>
                </a:extLst>
              </p:cNvPr>
              <p:cNvSpPr>
                <a:spLocks/>
              </p:cNvSpPr>
              <p:nvPr/>
            </p:nvSpPr>
            <p:spPr bwMode="auto">
              <a:xfrm>
                <a:off x="4460" y="1823"/>
                <a:ext cx="1" cy="3"/>
              </a:xfrm>
              <a:custGeom>
                <a:avLst/>
                <a:gdLst>
                  <a:gd name="T0" fmla="*/ 0 w 1"/>
                  <a:gd name="T1" fmla="*/ 0 h 3"/>
                  <a:gd name="T2" fmla="*/ 0 w 1"/>
                  <a:gd name="T3" fmla="*/ 3 h 3"/>
                  <a:gd name="T4" fmla="*/ 0 w 1"/>
                  <a:gd name="T5" fmla="*/ 3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0" y="0"/>
                    </a:moveTo>
                    <a:lnTo>
                      <a:pt x="0" y="3"/>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1" name="Freeform 1363">
                <a:extLst>
                  <a:ext uri="{FF2B5EF4-FFF2-40B4-BE49-F238E27FC236}">
                    <a16:creationId xmlns:a16="http://schemas.microsoft.com/office/drawing/2014/main" id="{88BB538E-544A-49A9-BCD5-48219DF818C6}"/>
                  </a:ext>
                </a:extLst>
              </p:cNvPr>
              <p:cNvSpPr>
                <a:spLocks/>
              </p:cNvSpPr>
              <p:nvPr/>
            </p:nvSpPr>
            <p:spPr bwMode="auto">
              <a:xfrm>
                <a:off x="3681" y="1360"/>
                <a:ext cx="97" cy="144"/>
              </a:xfrm>
              <a:custGeom>
                <a:avLst/>
                <a:gdLst>
                  <a:gd name="T0" fmla="*/ 94 w 97"/>
                  <a:gd name="T1" fmla="*/ 47 h 144"/>
                  <a:gd name="T2" fmla="*/ 97 w 97"/>
                  <a:gd name="T3" fmla="*/ 88 h 144"/>
                  <a:gd name="T4" fmla="*/ 84 w 97"/>
                  <a:gd name="T5" fmla="*/ 116 h 144"/>
                  <a:gd name="T6" fmla="*/ 69 w 97"/>
                  <a:gd name="T7" fmla="*/ 116 h 144"/>
                  <a:gd name="T8" fmla="*/ 62 w 97"/>
                  <a:gd name="T9" fmla="*/ 126 h 144"/>
                  <a:gd name="T10" fmla="*/ 53 w 97"/>
                  <a:gd name="T11" fmla="*/ 122 h 144"/>
                  <a:gd name="T12" fmla="*/ 47 w 97"/>
                  <a:gd name="T13" fmla="*/ 129 h 144"/>
                  <a:gd name="T14" fmla="*/ 41 w 97"/>
                  <a:gd name="T15" fmla="*/ 135 h 144"/>
                  <a:gd name="T16" fmla="*/ 37 w 97"/>
                  <a:gd name="T17" fmla="*/ 129 h 144"/>
                  <a:gd name="T18" fmla="*/ 34 w 97"/>
                  <a:gd name="T19" fmla="*/ 138 h 144"/>
                  <a:gd name="T20" fmla="*/ 31 w 97"/>
                  <a:gd name="T21" fmla="*/ 138 h 144"/>
                  <a:gd name="T22" fmla="*/ 34 w 97"/>
                  <a:gd name="T23" fmla="*/ 132 h 144"/>
                  <a:gd name="T24" fmla="*/ 22 w 97"/>
                  <a:gd name="T25" fmla="*/ 141 h 144"/>
                  <a:gd name="T26" fmla="*/ 19 w 97"/>
                  <a:gd name="T27" fmla="*/ 138 h 144"/>
                  <a:gd name="T28" fmla="*/ 12 w 97"/>
                  <a:gd name="T29" fmla="*/ 141 h 144"/>
                  <a:gd name="T30" fmla="*/ 6 w 97"/>
                  <a:gd name="T31" fmla="*/ 144 h 144"/>
                  <a:gd name="T32" fmla="*/ 6 w 97"/>
                  <a:gd name="T33" fmla="*/ 135 h 144"/>
                  <a:gd name="T34" fmla="*/ 12 w 97"/>
                  <a:gd name="T35" fmla="*/ 132 h 144"/>
                  <a:gd name="T36" fmla="*/ 9 w 97"/>
                  <a:gd name="T37" fmla="*/ 126 h 144"/>
                  <a:gd name="T38" fmla="*/ 6 w 97"/>
                  <a:gd name="T39" fmla="*/ 126 h 144"/>
                  <a:gd name="T40" fmla="*/ 9 w 97"/>
                  <a:gd name="T41" fmla="*/ 113 h 144"/>
                  <a:gd name="T42" fmla="*/ 12 w 97"/>
                  <a:gd name="T43" fmla="*/ 101 h 144"/>
                  <a:gd name="T44" fmla="*/ 19 w 97"/>
                  <a:gd name="T45" fmla="*/ 94 h 144"/>
                  <a:gd name="T46" fmla="*/ 16 w 97"/>
                  <a:gd name="T47" fmla="*/ 88 h 144"/>
                  <a:gd name="T48" fmla="*/ 9 w 97"/>
                  <a:gd name="T49" fmla="*/ 66 h 144"/>
                  <a:gd name="T50" fmla="*/ 9 w 97"/>
                  <a:gd name="T51" fmla="*/ 69 h 144"/>
                  <a:gd name="T52" fmla="*/ 3 w 97"/>
                  <a:gd name="T53" fmla="*/ 66 h 144"/>
                  <a:gd name="T54" fmla="*/ 3 w 97"/>
                  <a:gd name="T55" fmla="*/ 63 h 144"/>
                  <a:gd name="T56" fmla="*/ 16 w 97"/>
                  <a:gd name="T57" fmla="*/ 57 h 144"/>
                  <a:gd name="T58" fmla="*/ 22 w 97"/>
                  <a:gd name="T59" fmla="*/ 60 h 144"/>
                  <a:gd name="T60" fmla="*/ 22 w 97"/>
                  <a:gd name="T61" fmla="*/ 50 h 144"/>
                  <a:gd name="T62" fmla="*/ 19 w 97"/>
                  <a:gd name="T63" fmla="*/ 44 h 144"/>
                  <a:gd name="T64" fmla="*/ 19 w 97"/>
                  <a:gd name="T65" fmla="*/ 41 h 144"/>
                  <a:gd name="T66" fmla="*/ 12 w 97"/>
                  <a:gd name="T67" fmla="*/ 38 h 144"/>
                  <a:gd name="T68" fmla="*/ 16 w 97"/>
                  <a:gd name="T69" fmla="*/ 35 h 144"/>
                  <a:gd name="T70" fmla="*/ 12 w 97"/>
                  <a:gd name="T71" fmla="*/ 29 h 144"/>
                  <a:gd name="T72" fmla="*/ 12 w 97"/>
                  <a:gd name="T73" fmla="*/ 29 h 144"/>
                  <a:gd name="T74" fmla="*/ 50 w 97"/>
                  <a:gd name="T75" fmla="*/ 10 h 144"/>
                  <a:gd name="T76" fmla="*/ 66 w 97"/>
                  <a:gd name="T77" fmla="*/ 0 h 1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44"/>
                  <a:gd name="T119" fmla="*/ 97 w 97"/>
                  <a:gd name="T120" fmla="*/ 144 h 1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44">
                    <a:moveTo>
                      <a:pt x="66" y="0"/>
                    </a:moveTo>
                    <a:lnTo>
                      <a:pt x="94" y="47"/>
                    </a:lnTo>
                    <a:lnTo>
                      <a:pt x="94" y="85"/>
                    </a:lnTo>
                    <a:lnTo>
                      <a:pt x="97" y="88"/>
                    </a:lnTo>
                    <a:lnTo>
                      <a:pt x="91" y="110"/>
                    </a:lnTo>
                    <a:lnTo>
                      <a:pt x="84" y="116"/>
                    </a:lnTo>
                    <a:lnTo>
                      <a:pt x="75" y="119"/>
                    </a:lnTo>
                    <a:lnTo>
                      <a:pt x="69" y="116"/>
                    </a:lnTo>
                    <a:lnTo>
                      <a:pt x="62" y="129"/>
                    </a:lnTo>
                    <a:lnTo>
                      <a:pt x="62" y="126"/>
                    </a:lnTo>
                    <a:lnTo>
                      <a:pt x="59" y="126"/>
                    </a:lnTo>
                    <a:lnTo>
                      <a:pt x="53" y="122"/>
                    </a:lnTo>
                    <a:lnTo>
                      <a:pt x="44" y="126"/>
                    </a:lnTo>
                    <a:lnTo>
                      <a:pt x="47" y="129"/>
                    </a:lnTo>
                    <a:lnTo>
                      <a:pt x="44" y="132"/>
                    </a:lnTo>
                    <a:lnTo>
                      <a:pt x="41" y="135"/>
                    </a:lnTo>
                    <a:lnTo>
                      <a:pt x="41" y="129"/>
                    </a:lnTo>
                    <a:lnTo>
                      <a:pt x="37" y="129"/>
                    </a:lnTo>
                    <a:lnTo>
                      <a:pt x="37" y="135"/>
                    </a:lnTo>
                    <a:lnTo>
                      <a:pt x="34" y="138"/>
                    </a:lnTo>
                    <a:lnTo>
                      <a:pt x="31" y="138"/>
                    </a:lnTo>
                    <a:lnTo>
                      <a:pt x="34" y="135"/>
                    </a:lnTo>
                    <a:lnTo>
                      <a:pt x="34" y="132"/>
                    </a:lnTo>
                    <a:lnTo>
                      <a:pt x="28" y="135"/>
                    </a:lnTo>
                    <a:lnTo>
                      <a:pt x="22" y="141"/>
                    </a:lnTo>
                    <a:lnTo>
                      <a:pt x="19" y="138"/>
                    </a:lnTo>
                    <a:lnTo>
                      <a:pt x="12" y="144"/>
                    </a:lnTo>
                    <a:lnTo>
                      <a:pt x="12" y="141"/>
                    </a:lnTo>
                    <a:lnTo>
                      <a:pt x="6" y="141"/>
                    </a:lnTo>
                    <a:lnTo>
                      <a:pt x="6" y="144"/>
                    </a:lnTo>
                    <a:lnTo>
                      <a:pt x="3" y="144"/>
                    </a:lnTo>
                    <a:lnTo>
                      <a:pt x="6" y="135"/>
                    </a:lnTo>
                    <a:lnTo>
                      <a:pt x="12" y="135"/>
                    </a:lnTo>
                    <a:lnTo>
                      <a:pt x="12" y="132"/>
                    </a:lnTo>
                    <a:lnTo>
                      <a:pt x="12" y="129"/>
                    </a:lnTo>
                    <a:lnTo>
                      <a:pt x="9" y="126"/>
                    </a:lnTo>
                    <a:lnTo>
                      <a:pt x="9" y="129"/>
                    </a:lnTo>
                    <a:lnTo>
                      <a:pt x="6" y="126"/>
                    </a:lnTo>
                    <a:lnTo>
                      <a:pt x="9" y="119"/>
                    </a:lnTo>
                    <a:lnTo>
                      <a:pt x="9" y="113"/>
                    </a:lnTo>
                    <a:lnTo>
                      <a:pt x="16" y="104"/>
                    </a:lnTo>
                    <a:lnTo>
                      <a:pt x="12" y="101"/>
                    </a:lnTo>
                    <a:lnTo>
                      <a:pt x="19" y="97"/>
                    </a:lnTo>
                    <a:lnTo>
                      <a:pt x="19" y="94"/>
                    </a:lnTo>
                    <a:lnTo>
                      <a:pt x="16" y="91"/>
                    </a:lnTo>
                    <a:lnTo>
                      <a:pt x="16" y="88"/>
                    </a:lnTo>
                    <a:lnTo>
                      <a:pt x="12" y="85"/>
                    </a:lnTo>
                    <a:lnTo>
                      <a:pt x="9" y="66"/>
                    </a:lnTo>
                    <a:lnTo>
                      <a:pt x="6" y="63"/>
                    </a:lnTo>
                    <a:lnTo>
                      <a:pt x="9" y="69"/>
                    </a:lnTo>
                    <a:lnTo>
                      <a:pt x="6" y="72"/>
                    </a:lnTo>
                    <a:lnTo>
                      <a:pt x="3" y="66"/>
                    </a:lnTo>
                    <a:lnTo>
                      <a:pt x="0" y="66"/>
                    </a:lnTo>
                    <a:lnTo>
                      <a:pt x="3" y="63"/>
                    </a:lnTo>
                    <a:lnTo>
                      <a:pt x="6" y="57"/>
                    </a:lnTo>
                    <a:lnTo>
                      <a:pt x="16" y="57"/>
                    </a:lnTo>
                    <a:lnTo>
                      <a:pt x="22" y="60"/>
                    </a:lnTo>
                    <a:lnTo>
                      <a:pt x="22" y="54"/>
                    </a:lnTo>
                    <a:lnTo>
                      <a:pt x="22" y="50"/>
                    </a:lnTo>
                    <a:lnTo>
                      <a:pt x="19" y="47"/>
                    </a:lnTo>
                    <a:lnTo>
                      <a:pt x="19" y="44"/>
                    </a:lnTo>
                    <a:lnTo>
                      <a:pt x="22" y="44"/>
                    </a:lnTo>
                    <a:lnTo>
                      <a:pt x="19" y="41"/>
                    </a:lnTo>
                    <a:lnTo>
                      <a:pt x="16" y="41"/>
                    </a:lnTo>
                    <a:lnTo>
                      <a:pt x="12" y="38"/>
                    </a:lnTo>
                    <a:lnTo>
                      <a:pt x="12" y="35"/>
                    </a:lnTo>
                    <a:lnTo>
                      <a:pt x="16" y="35"/>
                    </a:lnTo>
                    <a:lnTo>
                      <a:pt x="12" y="32"/>
                    </a:lnTo>
                    <a:lnTo>
                      <a:pt x="12" y="29"/>
                    </a:lnTo>
                    <a:lnTo>
                      <a:pt x="12" y="25"/>
                    </a:lnTo>
                    <a:lnTo>
                      <a:pt x="12" y="29"/>
                    </a:lnTo>
                    <a:lnTo>
                      <a:pt x="31" y="10"/>
                    </a:lnTo>
                    <a:lnTo>
                      <a:pt x="50" y="10"/>
                    </a:lnTo>
                    <a:lnTo>
                      <a:pt x="56" y="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2" name="Freeform 1364">
                <a:extLst>
                  <a:ext uri="{FF2B5EF4-FFF2-40B4-BE49-F238E27FC236}">
                    <a16:creationId xmlns:a16="http://schemas.microsoft.com/office/drawing/2014/main" id="{79559066-C7C9-4473-8D55-D143E270151F}"/>
                  </a:ext>
                </a:extLst>
              </p:cNvPr>
              <p:cNvSpPr>
                <a:spLocks/>
              </p:cNvSpPr>
              <p:nvPr/>
            </p:nvSpPr>
            <p:spPr bwMode="auto">
              <a:xfrm>
                <a:off x="3681" y="1360"/>
                <a:ext cx="97" cy="144"/>
              </a:xfrm>
              <a:custGeom>
                <a:avLst/>
                <a:gdLst>
                  <a:gd name="T0" fmla="*/ 94 w 97"/>
                  <a:gd name="T1" fmla="*/ 47 h 144"/>
                  <a:gd name="T2" fmla="*/ 97 w 97"/>
                  <a:gd name="T3" fmla="*/ 88 h 144"/>
                  <a:gd name="T4" fmla="*/ 84 w 97"/>
                  <a:gd name="T5" fmla="*/ 116 h 144"/>
                  <a:gd name="T6" fmla="*/ 69 w 97"/>
                  <a:gd name="T7" fmla="*/ 116 h 144"/>
                  <a:gd name="T8" fmla="*/ 62 w 97"/>
                  <a:gd name="T9" fmla="*/ 126 h 144"/>
                  <a:gd name="T10" fmla="*/ 53 w 97"/>
                  <a:gd name="T11" fmla="*/ 122 h 144"/>
                  <a:gd name="T12" fmla="*/ 47 w 97"/>
                  <a:gd name="T13" fmla="*/ 129 h 144"/>
                  <a:gd name="T14" fmla="*/ 41 w 97"/>
                  <a:gd name="T15" fmla="*/ 135 h 144"/>
                  <a:gd name="T16" fmla="*/ 37 w 97"/>
                  <a:gd name="T17" fmla="*/ 129 h 144"/>
                  <a:gd name="T18" fmla="*/ 34 w 97"/>
                  <a:gd name="T19" fmla="*/ 138 h 144"/>
                  <a:gd name="T20" fmla="*/ 31 w 97"/>
                  <a:gd name="T21" fmla="*/ 138 h 144"/>
                  <a:gd name="T22" fmla="*/ 34 w 97"/>
                  <a:gd name="T23" fmla="*/ 132 h 144"/>
                  <a:gd name="T24" fmla="*/ 22 w 97"/>
                  <a:gd name="T25" fmla="*/ 141 h 144"/>
                  <a:gd name="T26" fmla="*/ 19 w 97"/>
                  <a:gd name="T27" fmla="*/ 138 h 144"/>
                  <a:gd name="T28" fmla="*/ 12 w 97"/>
                  <a:gd name="T29" fmla="*/ 141 h 144"/>
                  <a:gd name="T30" fmla="*/ 6 w 97"/>
                  <a:gd name="T31" fmla="*/ 144 h 144"/>
                  <a:gd name="T32" fmla="*/ 6 w 97"/>
                  <a:gd name="T33" fmla="*/ 135 h 144"/>
                  <a:gd name="T34" fmla="*/ 12 w 97"/>
                  <a:gd name="T35" fmla="*/ 132 h 144"/>
                  <a:gd name="T36" fmla="*/ 9 w 97"/>
                  <a:gd name="T37" fmla="*/ 126 h 144"/>
                  <a:gd name="T38" fmla="*/ 6 w 97"/>
                  <a:gd name="T39" fmla="*/ 126 h 144"/>
                  <a:gd name="T40" fmla="*/ 9 w 97"/>
                  <a:gd name="T41" fmla="*/ 113 h 144"/>
                  <a:gd name="T42" fmla="*/ 12 w 97"/>
                  <a:gd name="T43" fmla="*/ 101 h 144"/>
                  <a:gd name="T44" fmla="*/ 19 w 97"/>
                  <a:gd name="T45" fmla="*/ 94 h 144"/>
                  <a:gd name="T46" fmla="*/ 16 w 97"/>
                  <a:gd name="T47" fmla="*/ 88 h 144"/>
                  <a:gd name="T48" fmla="*/ 9 w 97"/>
                  <a:gd name="T49" fmla="*/ 66 h 144"/>
                  <a:gd name="T50" fmla="*/ 9 w 97"/>
                  <a:gd name="T51" fmla="*/ 69 h 144"/>
                  <a:gd name="T52" fmla="*/ 3 w 97"/>
                  <a:gd name="T53" fmla="*/ 66 h 144"/>
                  <a:gd name="T54" fmla="*/ 3 w 97"/>
                  <a:gd name="T55" fmla="*/ 63 h 144"/>
                  <a:gd name="T56" fmla="*/ 16 w 97"/>
                  <a:gd name="T57" fmla="*/ 57 h 144"/>
                  <a:gd name="T58" fmla="*/ 22 w 97"/>
                  <a:gd name="T59" fmla="*/ 60 h 144"/>
                  <a:gd name="T60" fmla="*/ 22 w 97"/>
                  <a:gd name="T61" fmla="*/ 50 h 144"/>
                  <a:gd name="T62" fmla="*/ 19 w 97"/>
                  <a:gd name="T63" fmla="*/ 44 h 144"/>
                  <a:gd name="T64" fmla="*/ 19 w 97"/>
                  <a:gd name="T65" fmla="*/ 41 h 144"/>
                  <a:gd name="T66" fmla="*/ 12 w 97"/>
                  <a:gd name="T67" fmla="*/ 38 h 144"/>
                  <a:gd name="T68" fmla="*/ 16 w 97"/>
                  <a:gd name="T69" fmla="*/ 35 h 144"/>
                  <a:gd name="T70" fmla="*/ 12 w 97"/>
                  <a:gd name="T71" fmla="*/ 29 h 144"/>
                  <a:gd name="T72" fmla="*/ 12 w 97"/>
                  <a:gd name="T73" fmla="*/ 29 h 144"/>
                  <a:gd name="T74" fmla="*/ 50 w 97"/>
                  <a:gd name="T75" fmla="*/ 10 h 144"/>
                  <a:gd name="T76" fmla="*/ 66 w 97"/>
                  <a:gd name="T77" fmla="*/ 0 h 1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44"/>
                  <a:gd name="T119" fmla="*/ 97 w 97"/>
                  <a:gd name="T120" fmla="*/ 144 h 1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44">
                    <a:moveTo>
                      <a:pt x="66" y="0"/>
                    </a:moveTo>
                    <a:lnTo>
                      <a:pt x="94" y="47"/>
                    </a:lnTo>
                    <a:lnTo>
                      <a:pt x="94" y="85"/>
                    </a:lnTo>
                    <a:lnTo>
                      <a:pt x="97" y="88"/>
                    </a:lnTo>
                    <a:lnTo>
                      <a:pt x="91" y="110"/>
                    </a:lnTo>
                    <a:lnTo>
                      <a:pt x="84" y="116"/>
                    </a:lnTo>
                    <a:lnTo>
                      <a:pt x="75" y="119"/>
                    </a:lnTo>
                    <a:lnTo>
                      <a:pt x="69" y="116"/>
                    </a:lnTo>
                    <a:lnTo>
                      <a:pt x="62" y="129"/>
                    </a:lnTo>
                    <a:lnTo>
                      <a:pt x="62" y="126"/>
                    </a:lnTo>
                    <a:lnTo>
                      <a:pt x="59" y="126"/>
                    </a:lnTo>
                    <a:lnTo>
                      <a:pt x="53" y="122"/>
                    </a:lnTo>
                    <a:lnTo>
                      <a:pt x="44" y="126"/>
                    </a:lnTo>
                    <a:lnTo>
                      <a:pt x="47" y="129"/>
                    </a:lnTo>
                    <a:lnTo>
                      <a:pt x="44" y="132"/>
                    </a:lnTo>
                    <a:lnTo>
                      <a:pt x="41" y="135"/>
                    </a:lnTo>
                    <a:lnTo>
                      <a:pt x="41" y="129"/>
                    </a:lnTo>
                    <a:lnTo>
                      <a:pt x="37" y="129"/>
                    </a:lnTo>
                    <a:lnTo>
                      <a:pt x="37" y="135"/>
                    </a:lnTo>
                    <a:lnTo>
                      <a:pt x="34" y="138"/>
                    </a:lnTo>
                    <a:lnTo>
                      <a:pt x="31" y="138"/>
                    </a:lnTo>
                    <a:lnTo>
                      <a:pt x="34" y="135"/>
                    </a:lnTo>
                    <a:lnTo>
                      <a:pt x="34" y="132"/>
                    </a:lnTo>
                    <a:lnTo>
                      <a:pt x="28" y="135"/>
                    </a:lnTo>
                    <a:lnTo>
                      <a:pt x="22" y="141"/>
                    </a:lnTo>
                    <a:lnTo>
                      <a:pt x="19" y="138"/>
                    </a:lnTo>
                    <a:lnTo>
                      <a:pt x="12" y="144"/>
                    </a:lnTo>
                    <a:lnTo>
                      <a:pt x="12" y="141"/>
                    </a:lnTo>
                    <a:lnTo>
                      <a:pt x="6" y="141"/>
                    </a:lnTo>
                    <a:lnTo>
                      <a:pt x="6" y="144"/>
                    </a:lnTo>
                    <a:lnTo>
                      <a:pt x="3" y="144"/>
                    </a:lnTo>
                    <a:lnTo>
                      <a:pt x="6" y="135"/>
                    </a:lnTo>
                    <a:lnTo>
                      <a:pt x="12" y="135"/>
                    </a:lnTo>
                    <a:lnTo>
                      <a:pt x="12" y="132"/>
                    </a:lnTo>
                    <a:lnTo>
                      <a:pt x="12" y="129"/>
                    </a:lnTo>
                    <a:lnTo>
                      <a:pt x="9" y="126"/>
                    </a:lnTo>
                    <a:lnTo>
                      <a:pt x="9" y="129"/>
                    </a:lnTo>
                    <a:lnTo>
                      <a:pt x="6" y="126"/>
                    </a:lnTo>
                    <a:lnTo>
                      <a:pt x="9" y="119"/>
                    </a:lnTo>
                    <a:lnTo>
                      <a:pt x="9" y="113"/>
                    </a:lnTo>
                    <a:lnTo>
                      <a:pt x="16" y="104"/>
                    </a:lnTo>
                    <a:lnTo>
                      <a:pt x="12" y="101"/>
                    </a:lnTo>
                    <a:lnTo>
                      <a:pt x="19" y="97"/>
                    </a:lnTo>
                    <a:lnTo>
                      <a:pt x="19" y="94"/>
                    </a:lnTo>
                    <a:lnTo>
                      <a:pt x="16" y="91"/>
                    </a:lnTo>
                    <a:lnTo>
                      <a:pt x="16" y="88"/>
                    </a:lnTo>
                    <a:lnTo>
                      <a:pt x="12" y="85"/>
                    </a:lnTo>
                    <a:lnTo>
                      <a:pt x="9" y="66"/>
                    </a:lnTo>
                    <a:lnTo>
                      <a:pt x="6" y="63"/>
                    </a:lnTo>
                    <a:lnTo>
                      <a:pt x="9" y="69"/>
                    </a:lnTo>
                    <a:lnTo>
                      <a:pt x="6" y="72"/>
                    </a:lnTo>
                    <a:lnTo>
                      <a:pt x="3" y="66"/>
                    </a:lnTo>
                    <a:lnTo>
                      <a:pt x="0" y="66"/>
                    </a:lnTo>
                    <a:lnTo>
                      <a:pt x="3" y="63"/>
                    </a:lnTo>
                    <a:lnTo>
                      <a:pt x="6" y="57"/>
                    </a:lnTo>
                    <a:lnTo>
                      <a:pt x="16" y="57"/>
                    </a:lnTo>
                    <a:lnTo>
                      <a:pt x="22" y="60"/>
                    </a:lnTo>
                    <a:lnTo>
                      <a:pt x="22" y="54"/>
                    </a:lnTo>
                    <a:lnTo>
                      <a:pt x="22" y="50"/>
                    </a:lnTo>
                    <a:lnTo>
                      <a:pt x="19" y="47"/>
                    </a:lnTo>
                    <a:lnTo>
                      <a:pt x="19" y="44"/>
                    </a:lnTo>
                    <a:lnTo>
                      <a:pt x="22" y="44"/>
                    </a:lnTo>
                    <a:lnTo>
                      <a:pt x="19" y="41"/>
                    </a:lnTo>
                    <a:lnTo>
                      <a:pt x="16" y="41"/>
                    </a:lnTo>
                    <a:lnTo>
                      <a:pt x="12" y="38"/>
                    </a:lnTo>
                    <a:lnTo>
                      <a:pt x="12" y="35"/>
                    </a:lnTo>
                    <a:lnTo>
                      <a:pt x="16" y="35"/>
                    </a:lnTo>
                    <a:lnTo>
                      <a:pt x="12" y="32"/>
                    </a:lnTo>
                    <a:lnTo>
                      <a:pt x="12" y="29"/>
                    </a:lnTo>
                    <a:lnTo>
                      <a:pt x="12" y="25"/>
                    </a:lnTo>
                    <a:lnTo>
                      <a:pt x="12" y="29"/>
                    </a:lnTo>
                    <a:lnTo>
                      <a:pt x="31" y="10"/>
                    </a:lnTo>
                    <a:lnTo>
                      <a:pt x="50" y="10"/>
                    </a:lnTo>
                    <a:lnTo>
                      <a:pt x="56" y="7"/>
                    </a:lnTo>
                    <a:lnTo>
                      <a:pt x="6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3" name="Freeform 1365">
                <a:extLst>
                  <a:ext uri="{FF2B5EF4-FFF2-40B4-BE49-F238E27FC236}">
                    <a16:creationId xmlns:a16="http://schemas.microsoft.com/office/drawing/2014/main" id="{4B7B895B-923E-4555-91D3-B19C046313A0}"/>
                  </a:ext>
                </a:extLst>
              </p:cNvPr>
              <p:cNvSpPr>
                <a:spLocks/>
              </p:cNvSpPr>
              <p:nvPr/>
            </p:nvSpPr>
            <p:spPr bwMode="auto">
              <a:xfrm>
                <a:off x="4813" y="1973"/>
                <a:ext cx="1" cy="4"/>
              </a:xfrm>
              <a:custGeom>
                <a:avLst/>
                <a:gdLst>
                  <a:gd name="T0" fmla="*/ 0 w 1"/>
                  <a:gd name="T1" fmla="*/ 0 h 4"/>
                  <a:gd name="T2" fmla="*/ 0 w 1"/>
                  <a:gd name="T3" fmla="*/ 4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4" name="Freeform 1366">
                <a:extLst>
                  <a:ext uri="{FF2B5EF4-FFF2-40B4-BE49-F238E27FC236}">
                    <a16:creationId xmlns:a16="http://schemas.microsoft.com/office/drawing/2014/main" id="{EE6DF9C9-9CBD-4AEC-8670-B380C302E7AA}"/>
                  </a:ext>
                </a:extLst>
              </p:cNvPr>
              <p:cNvSpPr>
                <a:spLocks/>
              </p:cNvSpPr>
              <p:nvPr/>
            </p:nvSpPr>
            <p:spPr bwMode="auto">
              <a:xfrm>
                <a:off x="4813" y="1973"/>
                <a:ext cx="1" cy="4"/>
              </a:xfrm>
              <a:custGeom>
                <a:avLst/>
                <a:gdLst>
                  <a:gd name="T0" fmla="*/ 0 w 1"/>
                  <a:gd name="T1" fmla="*/ 0 h 4"/>
                  <a:gd name="T2" fmla="*/ 0 w 1"/>
                  <a:gd name="T3" fmla="*/ 4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5" name="Freeform 1367">
                <a:extLst>
                  <a:ext uri="{FF2B5EF4-FFF2-40B4-BE49-F238E27FC236}">
                    <a16:creationId xmlns:a16="http://schemas.microsoft.com/office/drawing/2014/main" id="{E4806613-D936-443A-B3E5-07B6F25A74CA}"/>
                  </a:ext>
                </a:extLst>
              </p:cNvPr>
              <p:cNvSpPr>
                <a:spLocks/>
              </p:cNvSpPr>
              <p:nvPr/>
            </p:nvSpPr>
            <p:spPr bwMode="auto">
              <a:xfrm>
                <a:off x="4119" y="710"/>
                <a:ext cx="84" cy="369"/>
              </a:xfrm>
              <a:custGeom>
                <a:avLst/>
                <a:gdLst>
                  <a:gd name="T0" fmla="*/ 25 w 84"/>
                  <a:gd name="T1" fmla="*/ 0 h 369"/>
                  <a:gd name="T2" fmla="*/ 28 w 84"/>
                  <a:gd name="T3" fmla="*/ 0 h 369"/>
                  <a:gd name="T4" fmla="*/ 31 w 84"/>
                  <a:gd name="T5" fmla="*/ 3 h 369"/>
                  <a:gd name="T6" fmla="*/ 47 w 84"/>
                  <a:gd name="T7" fmla="*/ 72 h 369"/>
                  <a:gd name="T8" fmla="*/ 44 w 84"/>
                  <a:gd name="T9" fmla="*/ 94 h 369"/>
                  <a:gd name="T10" fmla="*/ 40 w 84"/>
                  <a:gd name="T11" fmla="*/ 97 h 369"/>
                  <a:gd name="T12" fmla="*/ 44 w 84"/>
                  <a:gd name="T13" fmla="*/ 131 h 369"/>
                  <a:gd name="T14" fmla="*/ 47 w 84"/>
                  <a:gd name="T15" fmla="*/ 131 h 369"/>
                  <a:gd name="T16" fmla="*/ 75 w 84"/>
                  <a:gd name="T17" fmla="*/ 235 h 369"/>
                  <a:gd name="T18" fmla="*/ 84 w 84"/>
                  <a:gd name="T19" fmla="*/ 247 h 369"/>
                  <a:gd name="T20" fmla="*/ 84 w 84"/>
                  <a:gd name="T21" fmla="*/ 253 h 369"/>
                  <a:gd name="T22" fmla="*/ 75 w 84"/>
                  <a:gd name="T23" fmla="*/ 238 h 369"/>
                  <a:gd name="T24" fmla="*/ 59 w 84"/>
                  <a:gd name="T25" fmla="*/ 228 h 369"/>
                  <a:gd name="T26" fmla="*/ 53 w 84"/>
                  <a:gd name="T27" fmla="*/ 228 h 369"/>
                  <a:gd name="T28" fmla="*/ 47 w 84"/>
                  <a:gd name="T29" fmla="*/ 228 h 369"/>
                  <a:gd name="T30" fmla="*/ 40 w 84"/>
                  <a:gd name="T31" fmla="*/ 235 h 369"/>
                  <a:gd name="T32" fmla="*/ 25 w 84"/>
                  <a:gd name="T33" fmla="*/ 300 h 369"/>
                  <a:gd name="T34" fmla="*/ 37 w 84"/>
                  <a:gd name="T35" fmla="*/ 319 h 369"/>
                  <a:gd name="T36" fmla="*/ 40 w 84"/>
                  <a:gd name="T37" fmla="*/ 328 h 369"/>
                  <a:gd name="T38" fmla="*/ 47 w 84"/>
                  <a:gd name="T39" fmla="*/ 335 h 369"/>
                  <a:gd name="T40" fmla="*/ 50 w 84"/>
                  <a:gd name="T41" fmla="*/ 335 h 369"/>
                  <a:gd name="T42" fmla="*/ 50 w 84"/>
                  <a:gd name="T43" fmla="*/ 335 h 369"/>
                  <a:gd name="T44" fmla="*/ 53 w 84"/>
                  <a:gd name="T45" fmla="*/ 350 h 369"/>
                  <a:gd name="T46" fmla="*/ 53 w 84"/>
                  <a:gd name="T47" fmla="*/ 356 h 369"/>
                  <a:gd name="T48" fmla="*/ 50 w 84"/>
                  <a:gd name="T49" fmla="*/ 363 h 369"/>
                  <a:gd name="T50" fmla="*/ 47 w 84"/>
                  <a:gd name="T51" fmla="*/ 344 h 369"/>
                  <a:gd name="T52" fmla="*/ 34 w 84"/>
                  <a:gd name="T53" fmla="*/ 338 h 369"/>
                  <a:gd name="T54" fmla="*/ 28 w 84"/>
                  <a:gd name="T55" fmla="*/ 338 h 369"/>
                  <a:gd name="T56" fmla="*/ 22 w 84"/>
                  <a:gd name="T57" fmla="*/ 344 h 369"/>
                  <a:gd name="T58" fmla="*/ 15 w 84"/>
                  <a:gd name="T59" fmla="*/ 369 h 369"/>
                  <a:gd name="T60" fmla="*/ 9 w 84"/>
                  <a:gd name="T61" fmla="*/ 366 h 369"/>
                  <a:gd name="T62" fmla="*/ 12 w 84"/>
                  <a:gd name="T63" fmla="*/ 288 h 369"/>
                  <a:gd name="T64" fmla="*/ 15 w 84"/>
                  <a:gd name="T65" fmla="*/ 281 h 369"/>
                  <a:gd name="T66" fmla="*/ 6 w 84"/>
                  <a:gd name="T67" fmla="*/ 253 h 369"/>
                  <a:gd name="T68" fmla="*/ 12 w 84"/>
                  <a:gd name="T69" fmla="*/ 200 h 369"/>
                  <a:gd name="T70" fmla="*/ 15 w 84"/>
                  <a:gd name="T71" fmla="*/ 200 h 369"/>
                  <a:gd name="T72" fmla="*/ 12 w 84"/>
                  <a:gd name="T73" fmla="*/ 197 h 369"/>
                  <a:gd name="T74" fmla="*/ 12 w 84"/>
                  <a:gd name="T75" fmla="*/ 184 h 369"/>
                  <a:gd name="T76" fmla="*/ 12 w 84"/>
                  <a:gd name="T77" fmla="*/ 178 h 369"/>
                  <a:gd name="T78" fmla="*/ 15 w 84"/>
                  <a:gd name="T79" fmla="*/ 144 h 369"/>
                  <a:gd name="T80" fmla="*/ 9 w 84"/>
                  <a:gd name="T81" fmla="*/ 134 h 369"/>
                  <a:gd name="T82" fmla="*/ 0 w 84"/>
                  <a:gd name="T83" fmla="*/ 125 h 369"/>
                  <a:gd name="T84" fmla="*/ 3 w 84"/>
                  <a:gd name="T85" fmla="*/ 122 h 369"/>
                  <a:gd name="T86" fmla="*/ 0 w 84"/>
                  <a:gd name="T87" fmla="*/ 97 h 369"/>
                  <a:gd name="T88" fmla="*/ 6 w 84"/>
                  <a:gd name="T89" fmla="*/ 63 h 369"/>
                  <a:gd name="T90" fmla="*/ 3 w 84"/>
                  <a:gd name="T91" fmla="*/ 50 h 369"/>
                  <a:gd name="T92" fmla="*/ 6 w 84"/>
                  <a:gd name="T93" fmla="*/ 44 h 369"/>
                  <a:gd name="T94" fmla="*/ 12 w 84"/>
                  <a:gd name="T95" fmla="*/ 41 h 369"/>
                  <a:gd name="T96" fmla="*/ 15 w 84"/>
                  <a:gd name="T97" fmla="*/ 41 h 369"/>
                  <a:gd name="T98" fmla="*/ 18 w 84"/>
                  <a:gd name="T99" fmla="*/ 44 h 369"/>
                  <a:gd name="T100" fmla="*/ 25 w 84"/>
                  <a:gd name="T101" fmla="*/ 44 h 369"/>
                  <a:gd name="T102" fmla="*/ 25 w 84"/>
                  <a:gd name="T103" fmla="*/ 41 h 369"/>
                  <a:gd name="T104" fmla="*/ 25 w 84"/>
                  <a:gd name="T105" fmla="*/ 38 h 369"/>
                  <a:gd name="T106" fmla="*/ 25 w 84"/>
                  <a:gd name="T107" fmla="*/ 34 h 369"/>
                  <a:gd name="T108" fmla="*/ 28 w 84"/>
                  <a:gd name="T109" fmla="*/ 34 h 369"/>
                  <a:gd name="T110" fmla="*/ 28 w 84"/>
                  <a:gd name="T111" fmla="*/ 31 h 369"/>
                  <a:gd name="T112" fmla="*/ 18 w 84"/>
                  <a:gd name="T113" fmla="*/ 3 h 369"/>
                  <a:gd name="T114" fmla="*/ 18 w 84"/>
                  <a:gd name="T115" fmla="*/ 3 h 369"/>
                  <a:gd name="T116" fmla="*/ 22 w 84"/>
                  <a:gd name="T117" fmla="*/ 3 h 369"/>
                  <a:gd name="T118" fmla="*/ 25 w 84"/>
                  <a:gd name="T119" fmla="*/ 0 h 3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
                  <a:gd name="T181" fmla="*/ 0 h 369"/>
                  <a:gd name="T182" fmla="*/ 84 w 84"/>
                  <a:gd name="T183" fmla="*/ 369 h 3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 h="369">
                    <a:moveTo>
                      <a:pt x="25" y="0"/>
                    </a:moveTo>
                    <a:lnTo>
                      <a:pt x="28" y="0"/>
                    </a:lnTo>
                    <a:lnTo>
                      <a:pt x="31" y="3"/>
                    </a:lnTo>
                    <a:lnTo>
                      <a:pt x="47" y="72"/>
                    </a:lnTo>
                    <a:lnTo>
                      <a:pt x="44" y="94"/>
                    </a:lnTo>
                    <a:lnTo>
                      <a:pt x="40" y="97"/>
                    </a:lnTo>
                    <a:lnTo>
                      <a:pt x="44" y="131"/>
                    </a:lnTo>
                    <a:lnTo>
                      <a:pt x="47" y="131"/>
                    </a:lnTo>
                    <a:lnTo>
                      <a:pt x="75" y="235"/>
                    </a:lnTo>
                    <a:lnTo>
                      <a:pt x="84" y="247"/>
                    </a:lnTo>
                    <a:lnTo>
                      <a:pt x="84" y="253"/>
                    </a:lnTo>
                    <a:lnTo>
                      <a:pt x="75" y="238"/>
                    </a:lnTo>
                    <a:lnTo>
                      <a:pt x="59" y="228"/>
                    </a:lnTo>
                    <a:lnTo>
                      <a:pt x="53" y="228"/>
                    </a:lnTo>
                    <a:lnTo>
                      <a:pt x="47" y="228"/>
                    </a:lnTo>
                    <a:lnTo>
                      <a:pt x="40" y="235"/>
                    </a:lnTo>
                    <a:lnTo>
                      <a:pt x="25" y="300"/>
                    </a:lnTo>
                    <a:lnTo>
                      <a:pt x="37" y="319"/>
                    </a:lnTo>
                    <a:lnTo>
                      <a:pt x="40" y="328"/>
                    </a:lnTo>
                    <a:lnTo>
                      <a:pt x="47" y="335"/>
                    </a:lnTo>
                    <a:lnTo>
                      <a:pt x="50" y="335"/>
                    </a:lnTo>
                    <a:lnTo>
                      <a:pt x="53" y="350"/>
                    </a:lnTo>
                    <a:lnTo>
                      <a:pt x="53" y="356"/>
                    </a:lnTo>
                    <a:lnTo>
                      <a:pt x="50" y="363"/>
                    </a:lnTo>
                    <a:lnTo>
                      <a:pt x="47" y="344"/>
                    </a:lnTo>
                    <a:lnTo>
                      <a:pt x="34" y="338"/>
                    </a:lnTo>
                    <a:lnTo>
                      <a:pt x="28" y="338"/>
                    </a:lnTo>
                    <a:lnTo>
                      <a:pt x="22" y="344"/>
                    </a:lnTo>
                    <a:lnTo>
                      <a:pt x="15" y="369"/>
                    </a:lnTo>
                    <a:lnTo>
                      <a:pt x="9" y="366"/>
                    </a:lnTo>
                    <a:lnTo>
                      <a:pt x="12" y="288"/>
                    </a:lnTo>
                    <a:lnTo>
                      <a:pt x="15" y="281"/>
                    </a:lnTo>
                    <a:lnTo>
                      <a:pt x="6" y="253"/>
                    </a:lnTo>
                    <a:lnTo>
                      <a:pt x="12" y="200"/>
                    </a:lnTo>
                    <a:lnTo>
                      <a:pt x="15" y="200"/>
                    </a:lnTo>
                    <a:lnTo>
                      <a:pt x="12" y="197"/>
                    </a:lnTo>
                    <a:lnTo>
                      <a:pt x="12" y="184"/>
                    </a:lnTo>
                    <a:lnTo>
                      <a:pt x="12" y="178"/>
                    </a:lnTo>
                    <a:lnTo>
                      <a:pt x="15" y="144"/>
                    </a:lnTo>
                    <a:lnTo>
                      <a:pt x="9" y="134"/>
                    </a:lnTo>
                    <a:lnTo>
                      <a:pt x="0" y="125"/>
                    </a:lnTo>
                    <a:lnTo>
                      <a:pt x="3" y="122"/>
                    </a:lnTo>
                    <a:lnTo>
                      <a:pt x="0" y="97"/>
                    </a:lnTo>
                    <a:lnTo>
                      <a:pt x="6" y="63"/>
                    </a:lnTo>
                    <a:lnTo>
                      <a:pt x="3" y="50"/>
                    </a:lnTo>
                    <a:lnTo>
                      <a:pt x="6" y="44"/>
                    </a:lnTo>
                    <a:lnTo>
                      <a:pt x="12" y="41"/>
                    </a:lnTo>
                    <a:lnTo>
                      <a:pt x="15" y="41"/>
                    </a:lnTo>
                    <a:lnTo>
                      <a:pt x="18" y="44"/>
                    </a:lnTo>
                    <a:lnTo>
                      <a:pt x="25" y="44"/>
                    </a:lnTo>
                    <a:lnTo>
                      <a:pt x="25" y="41"/>
                    </a:lnTo>
                    <a:lnTo>
                      <a:pt x="25" y="38"/>
                    </a:lnTo>
                    <a:lnTo>
                      <a:pt x="25" y="34"/>
                    </a:lnTo>
                    <a:lnTo>
                      <a:pt x="28" y="34"/>
                    </a:lnTo>
                    <a:lnTo>
                      <a:pt x="28" y="31"/>
                    </a:lnTo>
                    <a:lnTo>
                      <a:pt x="18" y="3"/>
                    </a:lnTo>
                    <a:lnTo>
                      <a:pt x="22" y="3"/>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6" name="Freeform 1368">
                <a:extLst>
                  <a:ext uri="{FF2B5EF4-FFF2-40B4-BE49-F238E27FC236}">
                    <a16:creationId xmlns:a16="http://schemas.microsoft.com/office/drawing/2014/main" id="{AC799BFA-F0D0-4075-935F-4B567D08C661}"/>
                  </a:ext>
                </a:extLst>
              </p:cNvPr>
              <p:cNvSpPr>
                <a:spLocks/>
              </p:cNvSpPr>
              <p:nvPr/>
            </p:nvSpPr>
            <p:spPr bwMode="auto">
              <a:xfrm>
                <a:off x="4119" y="710"/>
                <a:ext cx="84" cy="369"/>
              </a:xfrm>
              <a:custGeom>
                <a:avLst/>
                <a:gdLst>
                  <a:gd name="T0" fmla="*/ 25 w 84"/>
                  <a:gd name="T1" fmla="*/ 0 h 369"/>
                  <a:gd name="T2" fmla="*/ 28 w 84"/>
                  <a:gd name="T3" fmla="*/ 0 h 369"/>
                  <a:gd name="T4" fmla="*/ 31 w 84"/>
                  <a:gd name="T5" fmla="*/ 3 h 369"/>
                  <a:gd name="T6" fmla="*/ 47 w 84"/>
                  <a:gd name="T7" fmla="*/ 72 h 369"/>
                  <a:gd name="T8" fmla="*/ 44 w 84"/>
                  <a:gd name="T9" fmla="*/ 94 h 369"/>
                  <a:gd name="T10" fmla="*/ 40 w 84"/>
                  <a:gd name="T11" fmla="*/ 97 h 369"/>
                  <a:gd name="T12" fmla="*/ 44 w 84"/>
                  <a:gd name="T13" fmla="*/ 131 h 369"/>
                  <a:gd name="T14" fmla="*/ 47 w 84"/>
                  <a:gd name="T15" fmla="*/ 131 h 369"/>
                  <a:gd name="T16" fmla="*/ 75 w 84"/>
                  <a:gd name="T17" fmla="*/ 235 h 369"/>
                  <a:gd name="T18" fmla="*/ 84 w 84"/>
                  <a:gd name="T19" fmla="*/ 247 h 369"/>
                  <a:gd name="T20" fmla="*/ 84 w 84"/>
                  <a:gd name="T21" fmla="*/ 253 h 369"/>
                  <a:gd name="T22" fmla="*/ 75 w 84"/>
                  <a:gd name="T23" fmla="*/ 238 h 369"/>
                  <a:gd name="T24" fmla="*/ 59 w 84"/>
                  <a:gd name="T25" fmla="*/ 228 h 369"/>
                  <a:gd name="T26" fmla="*/ 53 w 84"/>
                  <a:gd name="T27" fmla="*/ 228 h 369"/>
                  <a:gd name="T28" fmla="*/ 47 w 84"/>
                  <a:gd name="T29" fmla="*/ 228 h 369"/>
                  <a:gd name="T30" fmla="*/ 40 w 84"/>
                  <a:gd name="T31" fmla="*/ 235 h 369"/>
                  <a:gd name="T32" fmla="*/ 25 w 84"/>
                  <a:gd name="T33" fmla="*/ 300 h 369"/>
                  <a:gd name="T34" fmla="*/ 37 w 84"/>
                  <a:gd name="T35" fmla="*/ 319 h 369"/>
                  <a:gd name="T36" fmla="*/ 40 w 84"/>
                  <a:gd name="T37" fmla="*/ 328 h 369"/>
                  <a:gd name="T38" fmla="*/ 47 w 84"/>
                  <a:gd name="T39" fmla="*/ 335 h 369"/>
                  <a:gd name="T40" fmla="*/ 50 w 84"/>
                  <a:gd name="T41" fmla="*/ 335 h 369"/>
                  <a:gd name="T42" fmla="*/ 50 w 84"/>
                  <a:gd name="T43" fmla="*/ 335 h 369"/>
                  <a:gd name="T44" fmla="*/ 53 w 84"/>
                  <a:gd name="T45" fmla="*/ 350 h 369"/>
                  <a:gd name="T46" fmla="*/ 53 w 84"/>
                  <a:gd name="T47" fmla="*/ 356 h 369"/>
                  <a:gd name="T48" fmla="*/ 50 w 84"/>
                  <a:gd name="T49" fmla="*/ 363 h 369"/>
                  <a:gd name="T50" fmla="*/ 47 w 84"/>
                  <a:gd name="T51" fmla="*/ 344 h 369"/>
                  <a:gd name="T52" fmla="*/ 34 w 84"/>
                  <a:gd name="T53" fmla="*/ 338 h 369"/>
                  <a:gd name="T54" fmla="*/ 28 w 84"/>
                  <a:gd name="T55" fmla="*/ 338 h 369"/>
                  <a:gd name="T56" fmla="*/ 22 w 84"/>
                  <a:gd name="T57" fmla="*/ 344 h 369"/>
                  <a:gd name="T58" fmla="*/ 15 w 84"/>
                  <a:gd name="T59" fmla="*/ 369 h 369"/>
                  <a:gd name="T60" fmla="*/ 9 w 84"/>
                  <a:gd name="T61" fmla="*/ 366 h 369"/>
                  <a:gd name="T62" fmla="*/ 12 w 84"/>
                  <a:gd name="T63" fmla="*/ 288 h 369"/>
                  <a:gd name="T64" fmla="*/ 15 w 84"/>
                  <a:gd name="T65" fmla="*/ 281 h 369"/>
                  <a:gd name="T66" fmla="*/ 6 w 84"/>
                  <a:gd name="T67" fmla="*/ 253 h 369"/>
                  <a:gd name="T68" fmla="*/ 12 w 84"/>
                  <a:gd name="T69" fmla="*/ 200 h 369"/>
                  <a:gd name="T70" fmla="*/ 15 w 84"/>
                  <a:gd name="T71" fmla="*/ 200 h 369"/>
                  <a:gd name="T72" fmla="*/ 12 w 84"/>
                  <a:gd name="T73" fmla="*/ 197 h 369"/>
                  <a:gd name="T74" fmla="*/ 12 w 84"/>
                  <a:gd name="T75" fmla="*/ 184 h 369"/>
                  <a:gd name="T76" fmla="*/ 12 w 84"/>
                  <a:gd name="T77" fmla="*/ 178 h 369"/>
                  <a:gd name="T78" fmla="*/ 15 w 84"/>
                  <a:gd name="T79" fmla="*/ 144 h 369"/>
                  <a:gd name="T80" fmla="*/ 9 w 84"/>
                  <a:gd name="T81" fmla="*/ 134 h 369"/>
                  <a:gd name="T82" fmla="*/ 0 w 84"/>
                  <a:gd name="T83" fmla="*/ 125 h 369"/>
                  <a:gd name="T84" fmla="*/ 3 w 84"/>
                  <a:gd name="T85" fmla="*/ 122 h 369"/>
                  <a:gd name="T86" fmla="*/ 0 w 84"/>
                  <a:gd name="T87" fmla="*/ 97 h 369"/>
                  <a:gd name="T88" fmla="*/ 6 w 84"/>
                  <a:gd name="T89" fmla="*/ 63 h 369"/>
                  <a:gd name="T90" fmla="*/ 3 w 84"/>
                  <a:gd name="T91" fmla="*/ 50 h 369"/>
                  <a:gd name="T92" fmla="*/ 6 w 84"/>
                  <a:gd name="T93" fmla="*/ 44 h 369"/>
                  <a:gd name="T94" fmla="*/ 12 w 84"/>
                  <a:gd name="T95" fmla="*/ 41 h 369"/>
                  <a:gd name="T96" fmla="*/ 15 w 84"/>
                  <a:gd name="T97" fmla="*/ 41 h 369"/>
                  <a:gd name="T98" fmla="*/ 18 w 84"/>
                  <a:gd name="T99" fmla="*/ 44 h 369"/>
                  <a:gd name="T100" fmla="*/ 25 w 84"/>
                  <a:gd name="T101" fmla="*/ 44 h 369"/>
                  <a:gd name="T102" fmla="*/ 25 w 84"/>
                  <a:gd name="T103" fmla="*/ 41 h 369"/>
                  <a:gd name="T104" fmla="*/ 25 w 84"/>
                  <a:gd name="T105" fmla="*/ 38 h 369"/>
                  <a:gd name="T106" fmla="*/ 25 w 84"/>
                  <a:gd name="T107" fmla="*/ 34 h 369"/>
                  <a:gd name="T108" fmla="*/ 28 w 84"/>
                  <a:gd name="T109" fmla="*/ 34 h 369"/>
                  <a:gd name="T110" fmla="*/ 28 w 84"/>
                  <a:gd name="T111" fmla="*/ 31 h 369"/>
                  <a:gd name="T112" fmla="*/ 18 w 84"/>
                  <a:gd name="T113" fmla="*/ 3 h 369"/>
                  <a:gd name="T114" fmla="*/ 18 w 84"/>
                  <a:gd name="T115" fmla="*/ 3 h 369"/>
                  <a:gd name="T116" fmla="*/ 22 w 84"/>
                  <a:gd name="T117" fmla="*/ 3 h 369"/>
                  <a:gd name="T118" fmla="*/ 25 w 84"/>
                  <a:gd name="T119" fmla="*/ 0 h 3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
                  <a:gd name="T181" fmla="*/ 0 h 369"/>
                  <a:gd name="T182" fmla="*/ 84 w 84"/>
                  <a:gd name="T183" fmla="*/ 369 h 3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 h="369">
                    <a:moveTo>
                      <a:pt x="25" y="0"/>
                    </a:moveTo>
                    <a:lnTo>
                      <a:pt x="28" y="0"/>
                    </a:lnTo>
                    <a:lnTo>
                      <a:pt x="31" y="3"/>
                    </a:lnTo>
                    <a:lnTo>
                      <a:pt x="47" y="72"/>
                    </a:lnTo>
                    <a:lnTo>
                      <a:pt x="44" y="94"/>
                    </a:lnTo>
                    <a:lnTo>
                      <a:pt x="40" y="97"/>
                    </a:lnTo>
                    <a:lnTo>
                      <a:pt x="44" y="131"/>
                    </a:lnTo>
                    <a:lnTo>
                      <a:pt x="47" y="131"/>
                    </a:lnTo>
                    <a:lnTo>
                      <a:pt x="75" y="235"/>
                    </a:lnTo>
                    <a:lnTo>
                      <a:pt x="84" y="247"/>
                    </a:lnTo>
                    <a:lnTo>
                      <a:pt x="84" y="253"/>
                    </a:lnTo>
                    <a:lnTo>
                      <a:pt x="75" y="238"/>
                    </a:lnTo>
                    <a:lnTo>
                      <a:pt x="59" y="228"/>
                    </a:lnTo>
                    <a:lnTo>
                      <a:pt x="53" y="228"/>
                    </a:lnTo>
                    <a:lnTo>
                      <a:pt x="47" y="228"/>
                    </a:lnTo>
                    <a:lnTo>
                      <a:pt x="40" y="235"/>
                    </a:lnTo>
                    <a:lnTo>
                      <a:pt x="25" y="300"/>
                    </a:lnTo>
                    <a:lnTo>
                      <a:pt x="37" y="319"/>
                    </a:lnTo>
                    <a:lnTo>
                      <a:pt x="40" y="328"/>
                    </a:lnTo>
                    <a:lnTo>
                      <a:pt x="47" y="335"/>
                    </a:lnTo>
                    <a:lnTo>
                      <a:pt x="50" y="335"/>
                    </a:lnTo>
                    <a:lnTo>
                      <a:pt x="53" y="350"/>
                    </a:lnTo>
                    <a:lnTo>
                      <a:pt x="53" y="356"/>
                    </a:lnTo>
                    <a:lnTo>
                      <a:pt x="50" y="363"/>
                    </a:lnTo>
                    <a:lnTo>
                      <a:pt x="47" y="344"/>
                    </a:lnTo>
                    <a:lnTo>
                      <a:pt x="34" y="338"/>
                    </a:lnTo>
                    <a:lnTo>
                      <a:pt x="28" y="338"/>
                    </a:lnTo>
                    <a:lnTo>
                      <a:pt x="22" y="344"/>
                    </a:lnTo>
                    <a:lnTo>
                      <a:pt x="15" y="369"/>
                    </a:lnTo>
                    <a:lnTo>
                      <a:pt x="9" y="366"/>
                    </a:lnTo>
                    <a:lnTo>
                      <a:pt x="12" y="288"/>
                    </a:lnTo>
                    <a:lnTo>
                      <a:pt x="15" y="281"/>
                    </a:lnTo>
                    <a:lnTo>
                      <a:pt x="6" y="253"/>
                    </a:lnTo>
                    <a:lnTo>
                      <a:pt x="12" y="200"/>
                    </a:lnTo>
                    <a:lnTo>
                      <a:pt x="15" y="200"/>
                    </a:lnTo>
                    <a:lnTo>
                      <a:pt x="12" y="197"/>
                    </a:lnTo>
                    <a:lnTo>
                      <a:pt x="12" y="184"/>
                    </a:lnTo>
                    <a:lnTo>
                      <a:pt x="12" y="178"/>
                    </a:lnTo>
                    <a:lnTo>
                      <a:pt x="15" y="144"/>
                    </a:lnTo>
                    <a:lnTo>
                      <a:pt x="9" y="134"/>
                    </a:lnTo>
                    <a:lnTo>
                      <a:pt x="0" y="125"/>
                    </a:lnTo>
                    <a:lnTo>
                      <a:pt x="3" y="122"/>
                    </a:lnTo>
                    <a:lnTo>
                      <a:pt x="0" y="97"/>
                    </a:lnTo>
                    <a:lnTo>
                      <a:pt x="6" y="63"/>
                    </a:lnTo>
                    <a:lnTo>
                      <a:pt x="3" y="50"/>
                    </a:lnTo>
                    <a:lnTo>
                      <a:pt x="6" y="44"/>
                    </a:lnTo>
                    <a:lnTo>
                      <a:pt x="12" y="41"/>
                    </a:lnTo>
                    <a:lnTo>
                      <a:pt x="15" y="41"/>
                    </a:lnTo>
                    <a:lnTo>
                      <a:pt x="18" y="44"/>
                    </a:lnTo>
                    <a:lnTo>
                      <a:pt x="25" y="44"/>
                    </a:lnTo>
                    <a:lnTo>
                      <a:pt x="25" y="41"/>
                    </a:lnTo>
                    <a:lnTo>
                      <a:pt x="25" y="38"/>
                    </a:lnTo>
                    <a:lnTo>
                      <a:pt x="25" y="34"/>
                    </a:lnTo>
                    <a:lnTo>
                      <a:pt x="28" y="34"/>
                    </a:lnTo>
                    <a:lnTo>
                      <a:pt x="28" y="31"/>
                    </a:lnTo>
                    <a:lnTo>
                      <a:pt x="18" y="3"/>
                    </a:lnTo>
                    <a:lnTo>
                      <a:pt x="22" y="3"/>
                    </a:lnTo>
                    <a:lnTo>
                      <a:pt x="25"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7" name="Freeform 1369">
                <a:extLst>
                  <a:ext uri="{FF2B5EF4-FFF2-40B4-BE49-F238E27FC236}">
                    <a16:creationId xmlns:a16="http://schemas.microsoft.com/office/drawing/2014/main" id="{C631E462-13CB-43B6-88D7-FA4FB62820BF}"/>
                  </a:ext>
                </a:extLst>
              </p:cNvPr>
              <p:cNvSpPr>
                <a:spLocks/>
              </p:cNvSpPr>
              <p:nvPr/>
            </p:nvSpPr>
            <p:spPr bwMode="auto">
              <a:xfrm>
                <a:off x="4500" y="879"/>
                <a:ext cx="25" cy="28"/>
              </a:xfrm>
              <a:custGeom>
                <a:avLst/>
                <a:gdLst>
                  <a:gd name="T0" fmla="*/ 22 w 25"/>
                  <a:gd name="T1" fmla="*/ 0 h 28"/>
                  <a:gd name="T2" fmla="*/ 10 w 25"/>
                  <a:gd name="T3" fmla="*/ 15 h 28"/>
                  <a:gd name="T4" fmla="*/ 7 w 25"/>
                  <a:gd name="T5" fmla="*/ 15 h 28"/>
                  <a:gd name="T6" fmla="*/ 3 w 25"/>
                  <a:gd name="T7" fmla="*/ 19 h 28"/>
                  <a:gd name="T8" fmla="*/ 0 w 25"/>
                  <a:gd name="T9" fmla="*/ 19 h 28"/>
                  <a:gd name="T10" fmla="*/ 0 w 25"/>
                  <a:gd name="T11" fmla="*/ 22 h 28"/>
                  <a:gd name="T12" fmla="*/ 0 w 25"/>
                  <a:gd name="T13" fmla="*/ 28 h 28"/>
                  <a:gd name="T14" fmla="*/ 0 w 25"/>
                  <a:gd name="T15" fmla="*/ 28 h 28"/>
                  <a:gd name="T16" fmla="*/ 10 w 25"/>
                  <a:gd name="T17" fmla="*/ 22 h 28"/>
                  <a:gd name="T18" fmla="*/ 16 w 25"/>
                  <a:gd name="T19" fmla="*/ 22 h 28"/>
                  <a:gd name="T20" fmla="*/ 25 w 25"/>
                  <a:gd name="T21" fmla="*/ 9 h 28"/>
                  <a:gd name="T22" fmla="*/ 25 w 25"/>
                  <a:gd name="T23" fmla="*/ 3 h 28"/>
                  <a:gd name="T24" fmla="*/ 22 w 25"/>
                  <a:gd name="T25" fmla="*/ 0 h 28"/>
                  <a:gd name="T26" fmla="*/ 22 w 25"/>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28"/>
                  <a:gd name="T44" fmla="*/ 25 w 25"/>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28">
                    <a:moveTo>
                      <a:pt x="22" y="0"/>
                    </a:moveTo>
                    <a:lnTo>
                      <a:pt x="10" y="15"/>
                    </a:lnTo>
                    <a:lnTo>
                      <a:pt x="7" y="15"/>
                    </a:lnTo>
                    <a:lnTo>
                      <a:pt x="3" y="19"/>
                    </a:lnTo>
                    <a:lnTo>
                      <a:pt x="0" y="19"/>
                    </a:lnTo>
                    <a:lnTo>
                      <a:pt x="0" y="22"/>
                    </a:lnTo>
                    <a:lnTo>
                      <a:pt x="0" y="28"/>
                    </a:lnTo>
                    <a:lnTo>
                      <a:pt x="10" y="22"/>
                    </a:lnTo>
                    <a:lnTo>
                      <a:pt x="16" y="22"/>
                    </a:lnTo>
                    <a:lnTo>
                      <a:pt x="25" y="9"/>
                    </a:lnTo>
                    <a:lnTo>
                      <a:pt x="25" y="3"/>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8" name="Freeform 1370">
                <a:extLst>
                  <a:ext uri="{FF2B5EF4-FFF2-40B4-BE49-F238E27FC236}">
                    <a16:creationId xmlns:a16="http://schemas.microsoft.com/office/drawing/2014/main" id="{16447596-4D9C-4147-A72C-CE5E5FCB6230}"/>
                  </a:ext>
                </a:extLst>
              </p:cNvPr>
              <p:cNvSpPr>
                <a:spLocks/>
              </p:cNvSpPr>
              <p:nvPr/>
            </p:nvSpPr>
            <p:spPr bwMode="auto">
              <a:xfrm>
                <a:off x="4500" y="879"/>
                <a:ext cx="25" cy="28"/>
              </a:xfrm>
              <a:custGeom>
                <a:avLst/>
                <a:gdLst>
                  <a:gd name="T0" fmla="*/ 22 w 25"/>
                  <a:gd name="T1" fmla="*/ 0 h 28"/>
                  <a:gd name="T2" fmla="*/ 10 w 25"/>
                  <a:gd name="T3" fmla="*/ 15 h 28"/>
                  <a:gd name="T4" fmla="*/ 7 w 25"/>
                  <a:gd name="T5" fmla="*/ 15 h 28"/>
                  <a:gd name="T6" fmla="*/ 3 w 25"/>
                  <a:gd name="T7" fmla="*/ 19 h 28"/>
                  <a:gd name="T8" fmla="*/ 0 w 25"/>
                  <a:gd name="T9" fmla="*/ 19 h 28"/>
                  <a:gd name="T10" fmla="*/ 0 w 25"/>
                  <a:gd name="T11" fmla="*/ 22 h 28"/>
                  <a:gd name="T12" fmla="*/ 0 w 25"/>
                  <a:gd name="T13" fmla="*/ 28 h 28"/>
                  <a:gd name="T14" fmla="*/ 0 w 25"/>
                  <a:gd name="T15" fmla="*/ 28 h 28"/>
                  <a:gd name="T16" fmla="*/ 10 w 25"/>
                  <a:gd name="T17" fmla="*/ 22 h 28"/>
                  <a:gd name="T18" fmla="*/ 16 w 25"/>
                  <a:gd name="T19" fmla="*/ 22 h 28"/>
                  <a:gd name="T20" fmla="*/ 25 w 25"/>
                  <a:gd name="T21" fmla="*/ 9 h 28"/>
                  <a:gd name="T22" fmla="*/ 25 w 25"/>
                  <a:gd name="T23" fmla="*/ 3 h 28"/>
                  <a:gd name="T24" fmla="*/ 22 w 25"/>
                  <a:gd name="T25" fmla="*/ 0 h 28"/>
                  <a:gd name="T26" fmla="*/ 22 w 25"/>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28"/>
                  <a:gd name="T44" fmla="*/ 25 w 25"/>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28">
                    <a:moveTo>
                      <a:pt x="22" y="0"/>
                    </a:moveTo>
                    <a:lnTo>
                      <a:pt x="10" y="15"/>
                    </a:lnTo>
                    <a:lnTo>
                      <a:pt x="7" y="15"/>
                    </a:lnTo>
                    <a:lnTo>
                      <a:pt x="3" y="19"/>
                    </a:lnTo>
                    <a:lnTo>
                      <a:pt x="0" y="19"/>
                    </a:lnTo>
                    <a:lnTo>
                      <a:pt x="0" y="22"/>
                    </a:lnTo>
                    <a:lnTo>
                      <a:pt x="0" y="28"/>
                    </a:lnTo>
                    <a:lnTo>
                      <a:pt x="10" y="22"/>
                    </a:lnTo>
                    <a:lnTo>
                      <a:pt x="16" y="22"/>
                    </a:lnTo>
                    <a:lnTo>
                      <a:pt x="25" y="9"/>
                    </a:lnTo>
                    <a:lnTo>
                      <a:pt x="25" y="3"/>
                    </a:lnTo>
                    <a:lnTo>
                      <a:pt x="22"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199" name="Freeform 1371">
                <a:extLst>
                  <a:ext uri="{FF2B5EF4-FFF2-40B4-BE49-F238E27FC236}">
                    <a16:creationId xmlns:a16="http://schemas.microsoft.com/office/drawing/2014/main" id="{02B49649-6BD2-4FD5-9F96-240AB930ED25}"/>
                  </a:ext>
                </a:extLst>
              </p:cNvPr>
              <p:cNvSpPr>
                <a:spLocks/>
              </p:cNvSpPr>
              <p:nvPr/>
            </p:nvSpPr>
            <p:spPr bwMode="auto">
              <a:xfrm>
                <a:off x="4478" y="926"/>
                <a:ext cx="7" cy="12"/>
              </a:xfrm>
              <a:custGeom>
                <a:avLst/>
                <a:gdLst>
                  <a:gd name="T0" fmla="*/ 7 w 7"/>
                  <a:gd name="T1" fmla="*/ 0 h 12"/>
                  <a:gd name="T2" fmla="*/ 0 w 7"/>
                  <a:gd name="T3" fmla="*/ 12 h 12"/>
                  <a:gd name="T4" fmla="*/ 7 w 7"/>
                  <a:gd name="T5" fmla="*/ 12 h 12"/>
                  <a:gd name="T6" fmla="*/ 7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7" y="12"/>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0" name="Freeform 1372">
                <a:extLst>
                  <a:ext uri="{FF2B5EF4-FFF2-40B4-BE49-F238E27FC236}">
                    <a16:creationId xmlns:a16="http://schemas.microsoft.com/office/drawing/2014/main" id="{5F8468B9-C47B-49D3-BAC1-CA3ACA244406}"/>
                  </a:ext>
                </a:extLst>
              </p:cNvPr>
              <p:cNvSpPr>
                <a:spLocks/>
              </p:cNvSpPr>
              <p:nvPr/>
            </p:nvSpPr>
            <p:spPr bwMode="auto">
              <a:xfrm>
                <a:off x="4478" y="926"/>
                <a:ext cx="7" cy="12"/>
              </a:xfrm>
              <a:custGeom>
                <a:avLst/>
                <a:gdLst>
                  <a:gd name="T0" fmla="*/ 7 w 7"/>
                  <a:gd name="T1" fmla="*/ 0 h 12"/>
                  <a:gd name="T2" fmla="*/ 0 w 7"/>
                  <a:gd name="T3" fmla="*/ 12 h 12"/>
                  <a:gd name="T4" fmla="*/ 7 w 7"/>
                  <a:gd name="T5" fmla="*/ 12 h 12"/>
                  <a:gd name="T6" fmla="*/ 7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7" y="12"/>
                    </a:lnTo>
                    <a:lnTo>
                      <a:pt x="7"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1" name="Freeform 1373">
                <a:extLst>
                  <a:ext uri="{FF2B5EF4-FFF2-40B4-BE49-F238E27FC236}">
                    <a16:creationId xmlns:a16="http://schemas.microsoft.com/office/drawing/2014/main" id="{98FED879-37BE-4D3A-A2A0-BC6D14ACAD63}"/>
                  </a:ext>
                </a:extLst>
              </p:cNvPr>
              <p:cNvSpPr>
                <a:spLocks/>
              </p:cNvSpPr>
              <p:nvPr/>
            </p:nvSpPr>
            <p:spPr bwMode="auto">
              <a:xfrm>
                <a:off x="4466" y="957"/>
                <a:ext cx="3" cy="6"/>
              </a:xfrm>
              <a:custGeom>
                <a:avLst/>
                <a:gdLst>
                  <a:gd name="T0" fmla="*/ 3 w 3"/>
                  <a:gd name="T1" fmla="*/ 0 h 6"/>
                  <a:gd name="T2" fmla="*/ 0 w 3"/>
                  <a:gd name="T3" fmla="*/ 6 h 6"/>
                  <a:gd name="T4" fmla="*/ 3 w 3"/>
                  <a:gd name="T5" fmla="*/ 3 h 6"/>
                  <a:gd name="T6" fmla="*/ 3 w 3"/>
                  <a:gd name="T7" fmla="*/ 0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6"/>
                    </a:lnTo>
                    <a:lnTo>
                      <a:pt x="3"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2" name="Freeform 1374">
                <a:extLst>
                  <a:ext uri="{FF2B5EF4-FFF2-40B4-BE49-F238E27FC236}">
                    <a16:creationId xmlns:a16="http://schemas.microsoft.com/office/drawing/2014/main" id="{6A434909-9DF8-4D1A-9533-6073C42B05BD}"/>
                  </a:ext>
                </a:extLst>
              </p:cNvPr>
              <p:cNvSpPr>
                <a:spLocks/>
              </p:cNvSpPr>
              <p:nvPr/>
            </p:nvSpPr>
            <p:spPr bwMode="auto">
              <a:xfrm>
                <a:off x="4466" y="957"/>
                <a:ext cx="3" cy="6"/>
              </a:xfrm>
              <a:custGeom>
                <a:avLst/>
                <a:gdLst>
                  <a:gd name="T0" fmla="*/ 3 w 3"/>
                  <a:gd name="T1" fmla="*/ 0 h 6"/>
                  <a:gd name="T2" fmla="*/ 0 w 3"/>
                  <a:gd name="T3" fmla="*/ 6 h 6"/>
                  <a:gd name="T4" fmla="*/ 3 w 3"/>
                  <a:gd name="T5" fmla="*/ 3 h 6"/>
                  <a:gd name="T6" fmla="*/ 3 w 3"/>
                  <a:gd name="T7" fmla="*/ 0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6"/>
                    </a:lnTo>
                    <a:lnTo>
                      <a:pt x="3" y="3"/>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3" name="Freeform 1375">
                <a:extLst>
                  <a:ext uri="{FF2B5EF4-FFF2-40B4-BE49-F238E27FC236}">
                    <a16:creationId xmlns:a16="http://schemas.microsoft.com/office/drawing/2014/main" id="{6D7BDB16-80B7-4900-B09B-65E6C52A7C5F}"/>
                  </a:ext>
                </a:extLst>
              </p:cNvPr>
              <p:cNvSpPr>
                <a:spLocks/>
              </p:cNvSpPr>
              <p:nvPr/>
            </p:nvSpPr>
            <p:spPr bwMode="auto">
              <a:xfrm>
                <a:off x="4400" y="1029"/>
                <a:ext cx="16" cy="16"/>
              </a:xfrm>
              <a:custGeom>
                <a:avLst/>
                <a:gdLst>
                  <a:gd name="T0" fmla="*/ 16 w 16"/>
                  <a:gd name="T1" fmla="*/ 0 h 16"/>
                  <a:gd name="T2" fmla="*/ 16 w 16"/>
                  <a:gd name="T3" fmla="*/ 6 h 16"/>
                  <a:gd name="T4" fmla="*/ 3 w 16"/>
                  <a:gd name="T5" fmla="*/ 16 h 16"/>
                  <a:gd name="T6" fmla="*/ 0 w 16"/>
                  <a:gd name="T7" fmla="*/ 16 h 16"/>
                  <a:gd name="T8" fmla="*/ 3 w 16"/>
                  <a:gd name="T9" fmla="*/ 9 h 16"/>
                  <a:gd name="T10" fmla="*/ 10 w 16"/>
                  <a:gd name="T11" fmla="*/ 6 h 16"/>
                  <a:gd name="T12" fmla="*/ 13 w 16"/>
                  <a:gd name="T13" fmla="*/ 0 h 16"/>
                  <a:gd name="T14" fmla="*/ 16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6"/>
                  <a:gd name="T26" fmla="*/ 16 w 1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6">
                    <a:moveTo>
                      <a:pt x="16" y="0"/>
                    </a:moveTo>
                    <a:lnTo>
                      <a:pt x="16" y="6"/>
                    </a:lnTo>
                    <a:lnTo>
                      <a:pt x="3" y="16"/>
                    </a:lnTo>
                    <a:lnTo>
                      <a:pt x="0" y="16"/>
                    </a:lnTo>
                    <a:lnTo>
                      <a:pt x="3" y="9"/>
                    </a:lnTo>
                    <a:lnTo>
                      <a:pt x="10" y="6"/>
                    </a:lnTo>
                    <a:lnTo>
                      <a:pt x="13"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4" name="Freeform 1376">
                <a:extLst>
                  <a:ext uri="{FF2B5EF4-FFF2-40B4-BE49-F238E27FC236}">
                    <a16:creationId xmlns:a16="http://schemas.microsoft.com/office/drawing/2014/main" id="{ED7C33DA-42D0-4A27-A275-20F43EA41698}"/>
                  </a:ext>
                </a:extLst>
              </p:cNvPr>
              <p:cNvSpPr>
                <a:spLocks/>
              </p:cNvSpPr>
              <p:nvPr/>
            </p:nvSpPr>
            <p:spPr bwMode="auto">
              <a:xfrm>
                <a:off x="4400" y="1029"/>
                <a:ext cx="16" cy="16"/>
              </a:xfrm>
              <a:custGeom>
                <a:avLst/>
                <a:gdLst>
                  <a:gd name="T0" fmla="*/ 16 w 16"/>
                  <a:gd name="T1" fmla="*/ 0 h 16"/>
                  <a:gd name="T2" fmla="*/ 16 w 16"/>
                  <a:gd name="T3" fmla="*/ 6 h 16"/>
                  <a:gd name="T4" fmla="*/ 3 w 16"/>
                  <a:gd name="T5" fmla="*/ 16 h 16"/>
                  <a:gd name="T6" fmla="*/ 0 w 16"/>
                  <a:gd name="T7" fmla="*/ 16 h 16"/>
                  <a:gd name="T8" fmla="*/ 3 w 16"/>
                  <a:gd name="T9" fmla="*/ 9 h 16"/>
                  <a:gd name="T10" fmla="*/ 10 w 16"/>
                  <a:gd name="T11" fmla="*/ 6 h 16"/>
                  <a:gd name="T12" fmla="*/ 13 w 16"/>
                  <a:gd name="T13" fmla="*/ 0 h 16"/>
                  <a:gd name="T14" fmla="*/ 16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6"/>
                  <a:gd name="T26" fmla="*/ 16 w 1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6">
                    <a:moveTo>
                      <a:pt x="16" y="0"/>
                    </a:moveTo>
                    <a:lnTo>
                      <a:pt x="16" y="6"/>
                    </a:lnTo>
                    <a:lnTo>
                      <a:pt x="3" y="16"/>
                    </a:lnTo>
                    <a:lnTo>
                      <a:pt x="0" y="16"/>
                    </a:lnTo>
                    <a:lnTo>
                      <a:pt x="3" y="9"/>
                    </a:lnTo>
                    <a:lnTo>
                      <a:pt x="10" y="6"/>
                    </a:lnTo>
                    <a:lnTo>
                      <a:pt x="13" y="0"/>
                    </a:lnTo>
                    <a:lnTo>
                      <a:pt x="1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5" name="Freeform 1377">
                <a:extLst>
                  <a:ext uri="{FF2B5EF4-FFF2-40B4-BE49-F238E27FC236}">
                    <a16:creationId xmlns:a16="http://schemas.microsoft.com/office/drawing/2014/main" id="{FC9FDCA5-1397-4022-AFCB-513600A8EB56}"/>
                  </a:ext>
                </a:extLst>
              </p:cNvPr>
              <p:cNvSpPr>
                <a:spLocks/>
              </p:cNvSpPr>
              <p:nvPr/>
            </p:nvSpPr>
            <p:spPr bwMode="auto">
              <a:xfrm>
                <a:off x="4341" y="1066"/>
                <a:ext cx="25" cy="26"/>
              </a:xfrm>
              <a:custGeom>
                <a:avLst/>
                <a:gdLst>
                  <a:gd name="T0" fmla="*/ 25 w 25"/>
                  <a:gd name="T1" fmla="*/ 4 h 26"/>
                  <a:gd name="T2" fmla="*/ 25 w 25"/>
                  <a:gd name="T3" fmla="*/ 7 h 26"/>
                  <a:gd name="T4" fmla="*/ 3 w 25"/>
                  <a:gd name="T5" fmla="*/ 26 h 26"/>
                  <a:gd name="T6" fmla="*/ 0 w 25"/>
                  <a:gd name="T7" fmla="*/ 26 h 26"/>
                  <a:gd name="T8" fmla="*/ 0 w 25"/>
                  <a:gd name="T9" fmla="*/ 19 h 26"/>
                  <a:gd name="T10" fmla="*/ 22 w 25"/>
                  <a:gd name="T11" fmla="*/ 0 h 26"/>
                  <a:gd name="T12" fmla="*/ 25 w 25"/>
                  <a:gd name="T13" fmla="*/ 0 h 26"/>
                  <a:gd name="T14" fmla="*/ 25 w 25"/>
                  <a:gd name="T15" fmla="*/ 4 h 26"/>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6"/>
                  <a:gd name="T26" fmla="*/ 25 w 25"/>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6">
                    <a:moveTo>
                      <a:pt x="25" y="4"/>
                    </a:moveTo>
                    <a:lnTo>
                      <a:pt x="25" y="7"/>
                    </a:lnTo>
                    <a:lnTo>
                      <a:pt x="3" y="26"/>
                    </a:lnTo>
                    <a:lnTo>
                      <a:pt x="0" y="26"/>
                    </a:lnTo>
                    <a:lnTo>
                      <a:pt x="0" y="19"/>
                    </a:lnTo>
                    <a:lnTo>
                      <a:pt x="22" y="0"/>
                    </a:lnTo>
                    <a:lnTo>
                      <a:pt x="25" y="0"/>
                    </a:lnTo>
                    <a:lnTo>
                      <a:pt x="2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6" name="Freeform 1378">
                <a:extLst>
                  <a:ext uri="{FF2B5EF4-FFF2-40B4-BE49-F238E27FC236}">
                    <a16:creationId xmlns:a16="http://schemas.microsoft.com/office/drawing/2014/main" id="{E3D7E471-D0B7-4503-8BA8-9700F37C0243}"/>
                  </a:ext>
                </a:extLst>
              </p:cNvPr>
              <p:cNvSpPr>
                <a:spLocks/>
              </p:cNvSpPr>
              <p:nvPr/>
            </p:nvSpPr>
            <p:spPr bwMode="auto">
              <a:xfrm>
                <a:off x="4341" y="1066"/>
                <a:ext cx="25" cy="26"/>
              </a:xfrm>
              <a:custGeom>
                <a:avLst/>
                <a:gdLst>
                  <a:gd name="T0" fmla="*/ 25 w 25"/>
                  <a:gd name="T1" fmla="*/ 4 h 26"/>
                  <a:gd name="T2" fmla="*/ 25 w 25"/>
                  <a:gd name="T3" fmla="*/ 7 h 26"/>
                  <a:gd name="T4" fmla="*/ 3 w 25"/>
                  <a:gd name="T5" fmla="*/ 26 h 26"/>
                  <a:gd name="T6" fmla="*/ 0 w 25"/>
                  <a:gd name="T7" fmla="*/ 26 h 26"/>
                  <a:gd name="T8" fmla="*/ 0 w 25"/>
                  <a:gd name="T9" fmla="*/ 19 h 26"/>
                  <a:gd name="T10" fmla="*/ 22 w 25"/>
                  <a:gd name="T11" fmla="*/ 0 h 26"/>
                  <a:gd name="T12" fmla="*/ 25 w 25"/>
                  <a:gd name="T13" fmla="*/ 0 h 26"/>
                  <a:gd name="T14" fmla="*/ 25 w 25"/>
                  <a:gd name="T15" fmla="*/ 4 h 26"/>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6"/>
                  <a:gd name="T26" fmla="*/ 25 w 25"/>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6">
                    <a:moveTo>
                      <a:pt x="25" y="4"/>
                    </a:moveTo>
                    <a:lnTo>
                      <a:pt x="25" y="7"/>
                    </a:lnTo>
                    <a:lnTo>
                      <a:pt x="3" y="26"/>
                    </a:lnTo>
                    <a:lnTo>
                      <a:pt x="0" y="26"/>
                    </a:lnTo>
                    <a:lnTo>
                      <a:pt x="0" y="19"/>
                    </a:lnTo>
                    <a:lnTo>
                      <a:pt x="22" y="0"/>
                    </a:lnTo>
                    <a:lnTo>
                      <a:pt x="25" y="0"/>
                    </a:lnTo>
                    <a:lnTo>
                      <a:pt x="25" y="4"/>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7" name="Freeform 1379">
                <a:extLst>
                  <a:ext uri="{FF2B5EF4-FFF2-40B4-BE49-F238E27FC236}">
                    <a16:creationId xmlns:a16="http://schemas.microsoft.com/office/drawing/2014/main" id="{29251FF6-DD09-4D72-A6AE-334DA25C65F5}"/>
                  </a:ext>
                </a:extLst>
              </p:cNvPr>
              <p:cNvSpPr>
                <a:spLocks/>
              </p:cNvSpPr>
              <p:nvPr/>
            </p:nvSpPr>
            <p:spPr bwMode="auto">
              <a:xfrm>
                <a:off x="4269" y="1095"/>
                <a:ext cx="53" cy="43"/>
              </a:xfrm>
              <a:custGeom>
                <a:avLst/>
                <a:gdLst>
                  <a:gd name="T0" fmla="*/ 53 w 53"/>
                  <a:gd name="T1" fmla="*/ 6 h 43"/>
                  <a:gd name="T2" fmla="*/ 53 w 53"/>
                  <a:gd name="T3" fmla="*/ 3 h 43"/>
                  <a:gd name="T4" fmla="*/ 53 w 53"/>
                  <a:gd name="T5" fmla="*/ 6 h 43"/>
                  <a:gd name="T6" fmla="*/ 25 w 53"/>
                  <a:gd name="T7" fmla="*/ 25 h 43"/>
                  <a:gd name="T8" fmla="*/ 22 w 53"/>
                  <a:gd name="T9" fmla="*/ 25 h 43"/>
                  <a:gd name="T10" fmla="*/ 19 w 53"/>
                  <a:gd name="T11" fmla="*/ 25 h 43"/>
                  <a:gd name="T12" fmla="*/ 15 w 53"/>
                  <a:gd name="T13" fmla="*/ 31 h 43"/>
                  <a:gd name="T14" fmla="*/ 3 w 53"/>
                  <a:gd name="T15" fmla="*/ 43 h 43"/>
                  <a:gd name="T16" fmla="*/ 0 w 53"/>
                  <a:gd name="T17" fmla="*/ 43 h 43"/>
                  <a:gd name="T18" fmla="*/ 6 w 53"/>
                  <a:gd name="T19" fmla="*/ 31 h 43"/>
                  <a:gd name="T20" fmla="*/ 9 w 53"/>
                  <a:gd name="T21" fmla="*/ 28 h 43"/>
                  <a:gd name="T22" fmla="*/ 19 w 53"/>
                  <a:gd name="T23" fmla="*/ 15 h 43"/>
                  <a:gd name="T24" fmla="*/ 22 w 53"/>
                  <a:gd name="T25" fmla="*/ 15 h 43"/>
                  <a:gd name="T26" fmla="*/ 25 w 53"/>
                  <a:gd name="T27" fmla="*/ 9 h 43"/>
                  <a:gd name="T28" fmla="*/ 28 w 53"/>
                  <a:gd name="T29" fmla="*/ 9 h 43"/>
                  <a:gd name="T30" fmla="*/ 31 w 53"/>
                  <a:gd name="T31" fmla="*/ 9 h 43"/>
                  <a:gd name="T32" fmla="*/ 31 w 53"/>
                  <a:gd name="T33" fmla="*/ 12 h 43"/>
                  <a:gd name="T34" fmla="*/ 34 w 53"/>
                  <a:gd name="T35" fmla="*/ 12 h 43"/>
                  <a:gd name="T36" fmla="*/ 44 w 53"/>
                  <a:gd name="T37" fmla="*/ 3 h 43"/>
                  <a:gd name="T38" fmla="*/ 50 w 53"/>
                  <a:gd name="T39" fmla="*/ 0 h 43"/>
                  <a:gd name="T40" fmla="*/ 53 w 53"/>
                  <a:gd name="T41" fmla="*/ 3 h 43"/>
                  <a:gd name="T42" fmla="*/ 53 w 53"/>
                  <a:gd name="T43" fmla="*/ 6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3"/>
                  <a:gd name="T68" fmla="*/ 53 w 53"/>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3">
                    <a:moveTo>
                      <a:pt x="53" y="6"/>
                    </a:moveTo>
                    <a:lnTo>
                      <a:pt x="53" y="3"/>
                    </a:lnTo>
                    <a:lnTo>
                      <a:pt x="53" y="6"/>
                    </a:lnTo>
                    <a:lnTo>
                      <a:pt x="25" y="25"/>
                    </a:lnTo>
                    <a:lnTo>
                      <a:pt x="22" y="25"/>
                    </a:lnTo>
                    <a:lnTo>
                      <a:pt x="19" y="25"/>
                    </a:lnTo>
                    <a:lnTo>
                      <a:pt x="15" y="31"/>
                    </a:lnTo>
                    <a:lnTo>
                      <a:pt x="3" y="43"/>
                    </a:lnTo>
                    <a:lnTo>
                      <a:pt x="0" y="43"/>
                    </a:lnTo>
                    <a:lnTo>
                      <a:pt x="6" y="31"/>
                    </a:lnTo>
                    <a:lnTo>
                      <a:pt x="9" y="28"/>
                    </a:lnTo>
                    <a:lnTo>
                      <a:pt x="19" y="15"/>
                    </a:lnTo>
                    <a:lnTo>
                      <a:pt x="22" y="15"/>
                    </a:lnTo>
                    <a:lnTo>
                      <a:pt x="25" y="9"/>
                    </a:lnTo>
                    <a:lnTo>
                      <a:pt x="28" y="9"/>
                    </a:lnTo>
                    <a:lnTo>
                      <a:pt x="31" y="9"/>
                    </a:lnTo>
                    <a:lnTo>
                      <a:pt x="31" y="12"/>
                    </a:lnTo>
                    <a:lnTo>
                      <a:pt x="34" y="12"/>
                    </a:lnTo>
                    <a:lnTo>
                      <a:pt x="44" y="3"/>
                    </a:lnTo>
                    <a:lnTo>
                      <a:pt x="50" y="0"/>
                    </a:lnTo>
                    <a:lnTo>
                      <a:pt x="53" y="3"/>
                    </a:lnTo>
                    <a:lnTo>
                      <a:pt x="5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8" name="Freeform 1380">
                <a:extLst>
                  <a:ext uri="{FF2B5EF4-FFF2-40B4-BE49-F238E27FC236}">
                    <a16:creationId xmlns:a16="http://schemas.microsoft.com/office/drawing/2014/main" id="{A5545D1E-408B-4237-8397-098F43C19052}"/>
                  </a:ext>
                </a:extLst>
              </p:cNvPr>
              <p:cNvSpPr>
                <a:spLocks/>
              </p:cNvSpPr>
              <p:nvPr/>
            </p:nvSpPr>
            <p:spPr bwMode="auto">
              <a:xfrm>
                <a:off x="4269" y="1095"/>
                <a:ext cx="53" cy="43"/>
              </a:xfrm>
              <a:custGeom>
                <a:avLst/>
                <a:gdLst>
                  <a:gd name="T0" fmla="*/ 53 w 53"/>
                  <a:gd name="T1" fmla="*/ 6 h 43"/>
                  <a:gd name="T2" fmla="*/ 53 w 53"/>
                  <a:gd name="T3" fmla="*/ 3 h 43"/>
                  <a:gd name="T4" fmla="*/ 53 w 53"/>
                  <a:gd name="T5" fmla="*/ 6 h 43"/>
                  <a:gd name="T6" fmla="*/ 25 w 53"/>
                  <a:gd name="T7" fmla="*/ 25 h 43"/>
                  <a:gd name="T8" fmla="*/ 22 w 53"/>
                  <a:gd name="T9" fmla="*/ 25 h 43"/>
                  <a:gd name="T10" fmla="*/ 19 w 53"/>
                  <a:gd name="T11" fmla="*/ 25 h 43"/>
                  <a:gd name="T12" fmla="*/ 15 w 53"/>
                  <a:gd name="T13" fmla="*/ 31 h 43"/>
                  <a:gd name="T14" fmla="*/ 3 w 53"/>
                  <a:gd name="T15" fmla="*/ 43 h 43"/>
                  <a:gd name="T16" fmla="*/ 0 w 53"/>
                  <a:gd name="T17" fmla="*/ 43 h 43"/>
                  <a:gd name="T18" fmla="*/ 6 w 53"/>
                  <a:gd name="T19" fmla="*/ 31 h 43"/>
                  <a:gd name="T20" fmla="*/ 9 w 53"/>
                  <a:gd name="T21" fmla="*/ 28 h 43"/>
                  <a:gd name="T22" fmla="*/ 19 w 53"/>
                  <a:gd name="T23" fmla="*/ 15 h 43"/>
                  <a:gd name="T24" fmla="*/ 22 w 53"/>
                  <a:gd name="T25" fmla="*/ 15 h 43"/>
                  <a:gd name="T26" fmla="*/ 25 w 53"/>
                  <a:gd name="T27" fmla="*/ 9 h 43"/>
                  <a:gd name="T28" fmla="*/ 28 w 53"/>
                  <a:gd name="T29" fmla="*/ 9 h 43"/>
                  <a:gd name="T30" fmla="*/ 31 w 53"/>
                  <a:gd name="T31" fmla="*/ 9 h 43"/>
                  <a:gd name="T32" fmla="*/ 31 w 53"/>
                  <a:gd name="T33" fmla="*/ 12 h 43"/>
                  <a:gd name="T34" fmla="*/ 34 w 53"/>
                  <a:gd name="T35" fmla="*/ 12 h 43"/>
                  <a:gd name="T36" fmla="*/ 44 w 53"/>
                  <a:gd name="T37" fmla="*/ 3 h 43"/>
                  <a:gd name="T38" fmla="*/ 50 w 53"/>
                  <a:gd name="T39" fmla="*/ 0 h 43"/>
                  <a:gd name="T40" fmla="*/ 53 w 53"/>
                  <a:gd name="T41" fmla="*/ 3 h 43"/>
                  <a:gd name="T42" fmla="*/ 53 w 53"/>
                  <a:gd name="T43" fmla="*/ 6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43"/>
                  <a:gd name="T68" fmla="*/ 53 w 53"/>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43">
                    <a:moveTo>
                      <a:pt x="53" y="6"/>
                    </a:moveTo>
                    <a:lnTo>
                      <a:pt x="53" y="3"/>
                    </a:lnTo>
                    <a:lnTo>
                      <a:pt x="53" y="6"/>
                    </a:lnTo>
                    <a:lnTo>
                      <a:pt x="25" y="25"/>
                    </a:lnTo>
                    <a:lnTo>
                      <a:pt x="22" y="25"/>
                    </a:lnTo>
                    <a:lnTo>
                      <a:pt x="19" y="25"/>
                    </a:lnTo>
                    <a:lnTo>
                      <a:pt x="15" y="31"/>
                    </a:lnTo>
                    <a:lnTo>
                      <a:pt x="3" y="43"/>
                    </a:lnTo>
                    <a:lnTo>
                      <a:pt x="0" y="43"/>
                    </a:lnTo>
                    <a:lnTo>
                      <a:pt x="6" y="31"/>
                    </a:lnTo>
                    <a:lnTo>
                      <a:pt x="9" y="28"/>
                    </a:lnTo>
                    <a:lnTo>
                      <a:pt x="19" y="15"/>
                    </a:lnTo>
                    <a:lnTo>
                      <a:pt x="22" y="15"/>
                    </a:lnTo>
                    <a:lnTo>
                      <a:pt x="25" y="9"/>
                    </a:lnTo>
                    <a:lnTo>
                      <a:pt x="28" y="9"/>
                    </a:lnTo>
                    <a:lnTo>
                      <a:pt x="31" y="9"/>
                    </a:lnTo>
                    <a:lnTo>
                      <a:pt x="31" y="12"/>
                    </a:lnTo>
                    <a:lnTo>
                      <a:pt x="34" y="12"/>
                    </a:lnTo>
                    <a:lnTo>
                      <a:pt x="44" y="3"/>
                    </a:lnTo>
                    <a:lnTo>
                      <a:pt x="50" y="0"/>
                    </a:lnTo>
                    <a:lnTo>
                      <a:pt x="53" y="3"/>
                    </a:lnTo>
                    <a:lnTo>
                      <a:pt x="53" y="6"/>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9" name="Freeform 1381">
                <a:extLst>
                  <a:ext uri="{FF2B5EF4-FFF2-40B4-BE49-F238E27FC236}">
                    <a16:creationId xmlns:a16="http://schemas.microsoft.com/office/drawing/2014/main" id="{4955EB79-65F5-4BB7-B167-3185B544912E}"/>
                  </a:ext>
                </a:extLst>
              </p:cNvPr>
              <p:cNvSpPr>
                <a:spLocks/>
              </p:cNvSpPr>
              <p:nvPr/>
            </p:nvSpPr>
            <p:spPr bwMode="auto">
              <a:xfrm>
                <a:off x="4256" y="1160"/>
                <a:ext cx="10" cy="7"/>
              </a:xfrm>
              <a:custGeom>
                <a:avLst/>
                <a:gdLst>
                  <a:gd name="T0" fmla="*/ 10 w 10"/>
                  <a:gd name="T1" fmla="*/ 0 h 7"/>
                  <a:gd name="T2" fmla="*/ 10 w 10"/>
                  <a:gd name="T3" fmla="*/ 3 h 7"/>
                  <a:gd name="T4" fmla="*/ 10 w 10"/>
                  <a:gd name="T5" fmla="*/ 3 h 7"/>
                  <a:gd name="T6" fmla="*/ 3 w 10"/>
                  <a:gd name="T7" fmla="*/ 7 h 7"/>
                  <a:gd name="T8" fmla="*/ 0 w 10"/>
                  <a:gd name="T9" fmla="*/ 7 h 7"/>
                  <a:gd name="T10" fmla="*/ 3 w 10"/>
                  <a:gd name="T11" fmla="*/ 3 h 7"/>
                  <a:gd name="T12" fmla="*/ 10 w 10"/>
                  <a:gd name="T13" fmla="*/ 0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0"/>
                    </a:moveTo>
                    <a:lnTo>
                      <a:pt x="10" y="3"/>
                    </a:lnTo>
                    <a:lnTo>
                      <a:pt x="3" y="7"/>
                    </a:lnTo>
                    <a:lnTo>
                      <a:pt x="0" y="7"/>
                    </a:lnTo>
                    <a:lnTo>
                      <a:pt x="3" y="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0" name="Freeform 1382">
                <a:extLst>
                  <a:ext uri="{FF2B5EF4-FFF2-40B4-BE49-F238E27FC236}">
                    <a16:creationId xmlns:a16="http://schemas.microsoft.com/office/drawing/2014/main" id="{C761A112-44FC-4341-9CCF-A7B66D775688}"/>
                  </a:ext>
                </a:extLst>
              </p:cNvPr>
              <p:cNvSpPr>
                <a:spLocks/>
              </p:cNvSpPr>
              <p:nvPr/>
            </p:nvSpPr>
            <p:spPr bwMode="auto">
              <a:xfrm>
                <a:off x="4256" y="1160"/>
                <a:ext cx="10" cy="7"/>
              </a:xfrm>
              <a:custGeom>
                <a:avLst/>
                <a:gdLst>
                  <a:gd name="T0" fmla="*/ 10 w 10"/>
                  <a:gd name="T1" fmla="*/ 0 h 7"/>
                  <a:gd name="T2" fmla="*/ 10 w 10"/>
                  <a:gd name="T3" fmla="*/ 3 h 7"/>
                  <a:gd name="T4" fmla="*/ 10 w 10"/>
                  <a:gd name="T5" fmla="*/ 3 h 7"/>
                  <a:gd name="T6" fmla="*/ 3 w 10"/>
                  <a:gd name="T7" fmla="*/ 7 h 7"/>
                  <a:gd name="T8" fmla="*/ 0 w 10"/>
                  <a:gd name="T9" fmla="*/ 7 h 7"/>
                  <a:gd name="T10" fmla="*/ 3 w 10"/>
                  <a:gd name="T11" fmla="*/ 3 h 7"/>
                  <a:gd name="T12" fmla="*/ 10 w 10"/>
                  <a:gd name="T13" fmla="*/ 0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0"/>
                    </a:moveTo>
                    <a:lnTo>
                      <a:pt x="10" y="3"/>
                    </a:lnTo>
                    <a:lnTo>
                      <a:pt x="3" y="7"/>
                    </a:lnTo>
                    <a:lnTo>
                      <a:pt x="0" y="7"/>
                    </a:lnTo>
                    <a:lnTo>
                      <a:pt x="3" y="3"/>
                    </a:lnTo>
                    <a:lnTo>
                      <a:pt x="1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1" name="Freeform 1383">
                <a:extLst>
                  <a:ext uri="{FF2B5EF4-FFF2-40B4-BE49-F238E27FC236}">
                    <a16:creationId xmlns:a16="http://schemas.microsoft.com/office/drawing/2014/main" id="{DFB0B67A-3D2A-4682-8264-77714F2CB449}"/>
                  </a:ext>
                </a:extLst>
              </p:cNvPr>
              <p:cNvSpPr>
                <a:spLocks/>
              </p:cNvSpPr>
              <p:nvPr/>
            </p:nvSpPr>
            <p:spPr bwMode="auto">
              <a:xfrm>
                <a:off x="4225" y="1135"/>
                <a:ext cx="25" cy="35"/>
              </a:xfrm>
              <a:custGeom>
                <a:avLst/>
                <a:gdLst>
                  <a:gd name="T0" fmla="*/ 19 w 25"/>
                  <a:gd name="T1" fmla="*/ 3 h 35"/>
                  <a:gd name="T2" fmla="*/ 19 w 25"/>
                  <a:gd name="T3" fmla="*/ 0 h 35"/>
                  <a:gd name="T4" fmla="*/ 25 w 25"/>
                  <a:gd name="T5" fmla="*/ 3 h 35"/>
                  <a:gd name="T6" fmla="*/ 25 w 25"/>
                  <a:gd name="T7" fmla="*/ 10 h 35"/>
                  <a:gd name="T8" fmla="*/ 3 w 25"/>
                  <a:gd name="T9" fmla="*/ 35 h 35"/>
                  <a:gd name="T10" fmla="*/ 0 w 25"/>
                  <a:gd name="T11" fmla="*/ 28 h 35"/>
                  <a:gd name="T12" fmla="*/ 16 w 25"/>
                  <a:gd name="T13" fmla="*/ 10 h 35"/>
                  <a:gd name="T14" fmla="*/ 19 w 25"/>
                  <a:gd name="T15" fmla="*/ 3 h 35"/>
                  <a:gd name="T16" fmla="*/ 19 w 25"/>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5"/>
                  <a:gd name="T29" fmla="*/ 25 w 2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5">
                    <a:moveTo>
                      <a:pt x="19" y="3"/>
                    </a:moveTo>
                    <a:lnTo>
                      <a:pt x="19" y="0"/>
                    </a:lnTo>
                    <a:lnTo>
                      <a:pt x="25" y="3"/>
                    </a:lnTo>
                    <a:lnTo>
                      <a:pt x="25" y="10"/>
                    </a:lnTo>
                    <a:lnTo>
                      <a:pt x="3" y="35"/>
                    </a:lnTo>
                    <a:lnTo>
                      <a:pt x="0" y="28"/>
                    </a:lnTo>
                    <a:lnTo>
                      <a:pt x="16" y="10"/>
                    </a:lnTo>
                    <a:lnTo>
                      <a:pt x="1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2" name="Freeform 1384">
                <a:extLst>
                  <a:ext uri="{FF2B5EF4-FFF2-40B4-BE49-F238E27FC236}">
                    <a16:creationId xmlns:a16="http://schemas.microsoft.com/office/drawing/2014/main" id="{416CF714-17DC-4EFD-913D-978F6E2D6C2B}"/>
                  </a:ext>
                </a:extLst>
              </p:cNvPr>
              <p:cNvSpPr>
                <a:spLocks/>
              </p:cNvSpPr>
              <p:nvPr/>
            </p:nvSpPr>
            <p:spPr bwMode="auto">
              <a:xfrm>
                <a:off x="4225" y="1135"/>
                <a:ext cx="25" cy="35"/>
              </a:xfrm>
              <a:custGeom>
                <a:avLst/>
                <a:gdLst>
                  <a:gd name="T0" fmla="*/ 19 w 25"/>
                  <a:gd name="T1" fmla="*/ 3 h 35"/>
                  <a:gd name="T2" fmla="*/ 19 w 25"/>
                  <a:gd name="T3" fmla="*/ 0 h 35"/>
                  <a:gd name="T4" fmla="*/ 25 w 25"/>
                  <a:gd name="T5" fmla="*/ 3 h 35"/>
                  <a:gd name="T6" fmla="*/ 25 w 25"/>
                  <a:gd name="T7" fmla="*/ 10 h 35"/>
                  <a:gd name="T8" fmla="*/ 3 w 25"/>
                  <a:gd name="T9" fmla="*/ 35 h 35"/>
                  <a:gd name="T10" fmla="*/ 0 w 25"/>
                  <a:gd name="T11" fmla="*/ 28 h 35"/>
                  <a:gd name="T12" fmla="*/ 16 w 25"/>
                  <a:gd name="T13" fmla="*/ 10 h 35"/>
                  <a:gd name="T14" fmla="*/ 19 w 25"/>
                  <a:gd name="T15" fmla="*/ 3 h 35"/>
                  <a:gd name="T16" fmla="*/ 19 w 25"/>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5"/>
                  <a:gd name="T29" fmla="*/ 25 w 2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5">
                    <a:moveTo>
                      <a:pt x="19" y="3"/>
                    </a:moveTo>
                    <a:lnTo>
                      <a:pt x="19" y="0"/>
                    </a:lnTo>
                    <a:lnTo>
                      <a:pt x="25" y="3"/>
                    </a:lnTo>
                    <a:lnTo>
                      <a:pt x="25" y="10"/>
                    </a:lnTo>
                    <a:lnTo>
                      <a:pt x="3" y="35"/>
                    </a:lnTo>
                    <a:lnTo>
                      <a:pt x="0" y="28"/>
                    </a:lnTo>
                    <a:lnTo>
                      <a:pt x="16" y="10"/>
                    </a:lnTo>
                    <a:lnTo>
                      <a:pt x="19"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3" name="Freeform 1385">
                <a:extLst>
                  <a:ext uri="{FF2B5EF4-FFF2-40B4-BE49-F238E27FC236}">
                    <a16:creationId xmlns:a16="http://schemas.microsoft.com/office/drawing/2014/main" id="{FADA5885-E546-47AD-B899-FE85926969B8}"/>
                  </a:ext>
                </a:extLst>
              </p:cNvPr>
              <p:cNvSpPr>
                <a:spLocks/>
              </p:cNvSpPr>
              <p:nvPr/>
            </p:nvSpPr>
            <p:spPr bwMode="auto">
              <a:xfrm>
                <a:off x="2733" y="1701"/>
                <a:ext cx="250" cy="538"/>
              </a:xfrm>
              <a:custGeom>
                <a:avLst/>
                <a:gdLst>
                  <a:gd name="T0" fmla="*/ 63 w 250"/>
                  <a:gd name="T1" fmla="*/ 310 h 538"/>
                  <a:gd name="T2" fmla="*/ 47 w 250"/>
                  <a:gd name="T3" fmla="*/ 279 h 538"/>
                  <a:gd name="T4" fmla="*/ 35 w 250"/>
                  <a:gd name="T5" fmla="*/ 276 h 538"/>
                  <a:gd name="T6" fmla="*/ 41 w 250"/>
                  <a:gd name="T7" fmla="*/ 272 h 538"/>
                  <a:gd name="T8" fmla="*/ 41 w 250"/>
                  <a:gd name="T9" fmla="*/ 263 h 538"/>
                  <a:gd name="T10" fmla="*/ 13 w 250"/>
                  <a:gd name="T11" fmla="*/ 247 h 538"/>
                  <a:gd name="T12" fmla="*/ 6 w 250"/>
                  <a:gd name="T13" fmla="*/ 241 h 538"/>
                  <a:gd name="T14" fmla="*/ 3 w 250"/>
                  <a:gd name="T15" fmla="*/ 213 h 538"/>
                  <a:gd name="T16" fmla="*/ 10 w 250"/>
                  <a:gd name="T17" fmla="*/ 197 h 538"/>
                  <a:gd name="T18" fmla="*/ 19 w 250"/>
                  <a:gd name="T19" fmla="*/ 194 h 538"/>
                  <a:gd name="T20" fmla="*/ 22 w 250"/>
                  <a:gd name="T21" fmla="*/ 188 h 538"/>
                  <a:gd name="T22" fmla="*/ 22 w 250"/>
                  <a:gd name="T23" fmla="*/ 169 h 538"/>
                  <a:gd name="T24" fmla="*/ 28 w 250"/>
                  <a:gd name="T25" fmla="*/ 141 h 538"/>
                  <a:gd name="T26" fmla="*/ 50 w 250"/>
                  <a:gd name="T27" fmla="*/ 138 h 538"/>
                  <a:gd name="T28" fmla="*/ 66 w 250"/>
                  <a:gd name="T29" fmla="*/ 97 h 538"/>
                  <a:gd name="T30" fmla="*/ 82 w 250"/>
                  <a:gd name="T31" fmla="*/ 79 h 538"/>
                  <a:gd name="T32" fmla="*/ 91 w 250"/>
                  <a:gd name="T33" fmla="*/ 50 h 538"/>
                  <a:gd name="T34" fmla="*/ 119 w 250"/>
                  <a:gd name="T35" fmla="*/ 35 h 538"/>
                  <a:gd name="T36" fmla="*/ 135 w 250"/>
                  <a:gd name="T37" fmla="*/ 32 h 538"/>
                  <a:gd name="T38" fmla="*/ 141 w 250"/>
                  <a:gd name="T39" fmla="*/ 16 h 538"/>
                  <a:gd name="T40" fmla="*/ 147 w 250"/>
                  <a:gd name="T41" fmla="*/ 3 h 538"/>
                  <a:gd name="T42" fmla="*/ 157 w 250"/>
                  <a:gd name="T43" fmla="*/ 3 h 538"/>
                  <a:gd name="T44" fmla="*/ 169 w 250"/>
                  <a:gd name="T45" fmla="*/ 25 h 538"/>
                  <a:gd name="T46" fmla="*/ 169 w 250"/>
                  <a:gd name="T47" fmla="*/ 91 h 538"/>
                  <a:gd name="T48" fmla="*/ 160 w 250"/>
                  <a:gd name="T49" fmla="*/ 104 h 538"/>
                  <a:gd name="T50" fmla="*/ 153 w 250"/>
                  <a:gd name="T51" fmla="*/ 132 h 538"/>
                  <a:gd name="T52" fmla="*/ 166 w 250"/>
                  <a:gd name="T53" fmla="*/ 132 h 538"/>
                  <a:gd name="T54" fmla="*/ 188 w 250"/>
                  <a:gd name="T55" fmla="*/ 144 h 538"/>
                  <a:gd name="T56" fmla="*/ 197 w 250"/>
                  <a:gd name="T57" fmla="*/ 188 h 538"/>
                  <a:gd name="T58" fmla="*/ 225 w 250"/>
                  <a:gd name="T59" fmla="*/ 207 h 538"/>
                  <a:gd name="T60" fmla="*/ 247 w 250"/>
                  <a:gd name="T61" fmla="*/ 200 h 538"/>
                  <a:gd name="T62" fmla="*/ 247 w 250"/>
                  <a:gd name="T63" fmla="*/ 210 h 538"/>
                  <a:gd name="T64" fmla="*/ 229 w 250"/>
                  <a:gd name="T65" fmla="*/ 229 h 538"/>
                  <a:gd name="T66" fmla="*/ 219 w 250"/>
                  <a:gd name="T67" fmla="*/ 235 h 538"/>
                  <a:gd name="T68" fmla="*/ 185 w 250"/>
                  <a:gd name="T69" fmla="*/ 263 h 538"/>
                  <a:gd name="T70" fmla="*/ 153 w 250"/>
                  <a:gd name="T71" fmla="*/ 297 h 538"/>
                  <a:gd name="T72" fmla="*/ 172 w 250"/>
                  <a:gd name="T73" fmla="*/ 335 h 538"/>
                  <a:gd name="T74" fmla="*/ 182 w 250"/>
                  <a:gd name="T75" fmla="*/ 363 h 538"/>
                  <a:gd name="T76" fmla="*/ 175 w 250"/>
                  <a:gd name="T77" fmla="*/ 382 h 538"/>
                  <a:gd name="T78" fmla="*/ 169 w 250"/>
                  <a:gd name="T79" fmla="*/ 397 h 538"/>
                  <a:gd name="T80" fmla="*/ 191 w 250"/>
                  <a:gd name="T81" fmla="*/ 429 h 538"/>
                  <a:gd name="T82" fmla="*/ 207 w 250"/>
                  <a:gd name="T83" fmla="*/ 488 h 538"/>
                  <a:gd name="T84" fmla="*/ 191 w 250"/>
                  <a:gd name="T85" fmla="*/ 513 h 538"/>
                  <a:gd name="T86" fmla="*/ 185 w 250"/>
                  <a:gd name="T87" fmla="*/ 494 h 538"/>
                  <a:gd name="T88" fmla="*/ 182 w 250"/>
                  <a:gd name="T89" fmla="*/ 485 h 538"/>
                  <a:gd name="T90" fmla="*/ 169 w 250"/>
                  <a:gd name="T91" fmla="*/ 435 h 538"/>
                  <a:gd name="T92" fmla="*/ 153 w 250"/>
                  <a:gd name="T93" fmla="*/ 357 h 538"/>
                  <a:gd name="T94" fmla="*/ 128 w 250"/>
                  <a:gd name="T95" fmla="*/ 344 h 538"/>
                  <a:gd name="T96" fmla="*/ 88 w 250"/>
                  <a:gd name="T97" fmla="*/ 379 h 538"/>
                  <a:gd name="T98" fmla="*/ 78 w 250"/>
                  <a:gd name="T99" fmla="*/ 372 h 538"/>
                  <a:gd name="T100" fmla="*/ 63 w 250"/>
                  <a:gd name="T101" fmla="*/ 372 h 538"/>
                  <a:gd name="T102" fmla="*/ 57 w 250"/>
                  <a:gd name="T103" fmla="*/ 369 h 5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0"/>
                  <a:gd name="T157" fmla="*/ 0 h 538"/>
                  <a:gd name="T158" fmla="*/ 250 w 250"/>
                  <a:gd name="T159" fmla="*/ 538 h 5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0" h="538">
                    <a:moveTo>
                      <a:pt x="57" y="360"/>
                    </a:moveTo>
                    <a:lnTo>
                      <a:pt x="63" y="338"/>
                    </a:lnTo>
                    <a:lnTo>
                      <a:pt x="63" y="310"/>
                    </a:lnTo>
                    <a:lnTo>
                      <a:pt x="60" y="307"/>
                    </a:lnTo>
                    <a:lnTo>
                      <a:pt x="60" y="304"/>
                    </a:lnTo>
                    <a:lnTo>
                      <a:pt x="47" y="279"/>
                    </a:lnTo>
                    <a:lnTo>
                      <a:pt x="44" y="288"/>
                    </a:lnTo>
                    <a:lnTo>
                      <a:pt x="41" y="285"/>
                    </a:lnTo>
                    <a:lnTo>
                      <a:pt x="35" y="276"/>
                    </a:lnTo>
                    <a:lnTo>
                      <a:pt x="38" y="272"/>
                    </a:lnTo>
                    <a:lnTo>
                      <a:pt x="44" y="276"/>
                    </a:lnTo>
                    <a:lnTo>
                      <a:pt x="41" y="272"/>
                    </a:lnTo>
                    <a:lnTo>
                      <a:pt x="38" y="269"/>
                    </a:lnTo>
                    <a:lnTo>
                      <a:pt x="41" y="266"/>
                    </a:lnTo>
                    <a:lnTo>
                      <a:pt x="41" y="263"/>
                    </a:lnTo>
                    <a:lnTo>
                      <a:pt x="19" y="254"/>
                    </a:lnTo>
                    <a:lnTo>
                      <a:pt x="19" y="247"/>
                    </a:lnTo>
                    <a:lnTo>
                      <a:pt x="13" y="247"/>
                    </a:lnTo>
                    <a:lnTo>
                      <a:pt x="10" y="241"/>
                    </a:lnTo>
                    <a:lnTo>
                      <a:pt x="10" y="244"/>
                    </a:lnTo>
                    <a:lnTo>
                      <a:pt x="6" y="241"/>
                    </a:lnTo>
                    <a:lnTo>
                      <a:pt x="0" y="229"/>
                    </a:lnTo>
                    <a:lnTo>
                      <a:pt x="0" y="213"/>
                    </a:lnTo>
                    <a:lnTo>
                      <a:pt x="3" y="213"/>
                    </a:lnTo>
                    <a:lnTo>
                      <a:pt x="10" y="213"/>
                    </a:lnTo>
                    <a:lnTo>
                      <a:pt x="10" y="200"/>
                    </a:lnTo>
                    <a:lnTo>
                      <a:pt x="10" y="197"/>
                    </a:lnTo>
                    <a:lnTo>
                      <a:pt x="13" y="194"/>
                    </a:lnTo>
                    <a:lnTo>
                      <a:pt x="19" y="194"/>
                    </a:lnTo>
                    <a:lnTo>
                      <a:pt x="22" y="191"/>
                    </a:lnTo>
                    <a:lnTo>
                      <a:pt x="22" y="188"/>
                    </a:lnTo>
                    <a:lnTo>
                      <a:pt x="22" y="182"/>
                    </a:lnTo>
                    <a:lnTo>
                      <a:pt x="22" y="169"/>
                    </a:lnTo>
                    <a:lnTo>
                      <a:pt x="28" y="169"/>
                    </a:lnTo>
                    <a:lnTo>
                      <a:pt x="28" y="166"/>
                    </a:lnTo>
                    <a:lnTo>
                      <a:pt x="28" y="141"/>
                    </a:lnTo>
                    <a:lnTo>
                      <a:pt x="35" y="138"/>
                    </a:lnTo>
                    <a:lnTo>
                      <a:pt x="41" y="138"/>
                    </a:lnTo>
                    <a:lnTo>
                      <a:pt x="50" y="138"/>
                    </a:lnTo>
                    <a:lnTo>
                      <a:pt x="53" y="135"/>
                    </a:lnTo>
                    <a:lnTo>
                      <a:pt x="69" y="100"/>
                    </a:lnTo>
                    <a:lnTo>
                      <a:pt x="66" y="97"/>
                    </a:lnTo>
                    <a:lnTo>
                      <a:pt x="69" y="91"/>
                    </a:lnTo>
                    <a:lnTo>
                      <a:pt x="78" y="88"/>
                    </a:lnTo>
                    <a:lnTo>
                      <a:pt x="82" y="79"/>
                    </a:lnTo>
                    <a:lnTo>
                      <a:pt x="82" y="66"/>
                    </a:lnTo>
                    <a:lnTo>
                      <a:pt x="85" y="57"/>
                    </a:lnTo>
                    <a:lnTo>
                      <a:pt x="91" y="50"/>
                    </a:lnTo>
                    <a:lnTo>
                      <a:pt x="100" y="47"/>
                    </a:lnTo>
                    <a:lnTo>
                      <a:pt x="107" y="38"/>
                    </a:lnTo>
                    <a:lnTo>
                      <a:pt x="119" y="35"/>
                    </a:lnTo>
                    <a:lnTo>
                      <a:pt x="122" y="32"/>
                    </a:lnTo>
                    <a:lnTo>
                      <a:pt x="132" y="35"/>
                    </a:lnTo>
                    <a:lnTo>
                      <a:pt x="135" y="32"/>
                    </a:lnTo>
                    <a:lnTo>
                      <a:pt x="132" y="25"/>
                    </a:lnTo>
                    <a:lnTo>
                      <a:pt x="135" y="19"/>
                    </a:lnTo>
                    <a:lnTo>
                      <a:pt x="141" y="16"/>
                    </a:lnTo>
                    <a:lnTo>
                      <a:pt x="144" y="13"/>
                    </a:lnTo>
                    <a:lnTo>
                      <a:pt x="144" y="7"/>
                    </a:lnTo>
                    <a:lnTo>
                      <a:pt x="147" y="3"/>
                    </a:lnTo>
                    <a:lnTo>
                      <a:pt x="150" y="0"/>
                    </a:lnTo>
                    <a:lnTo>
                      <a:pt x="157" y="3"/>
                    </a:lnTo>
                    <a:lnTo>
                      <a:pt x="163" y="10"/>
                    </a:lnTo>
                    <a:lnTo>
                      <a:pt x="166" y="19"/>
                    </a:lnTo>
                    <a:lnTo>
                      <a:pt x="169" y="25"/>
                    </a:lnTo>
                    <a:lnTo>
                      <a:pt x="175" y="25"/>
                    </a:lnTo>
                    <a:lnTo>
                      <a:pt x="178" y="72"/>
                    </a:lnTo>
                    <a:lnTo>
                      <a:pt x="169" y="91"/>
                    </a:lnTo>
                    <a:lnTo>
                      <a:pt x="166" y="91"/>
                    </a:lnTo>
                    <a:lnTo>
                      <a:pt x="163" y="97"/>
                    </a:lnTo>
                    <a:lnTo>
                      <a:pt x="160" y="104"/>
                    </a:lnTo>
                    <a:lnTo>
                      <a:pt x="153" y="119"/>
                    </a:lnTo>
                    <a:lnTo>
                      <a:pt x="157" y="129"/>
                    </a:lnTo>
                    <a:lnTo>
                      <a:pt x="153" y="132"/>
                    </a:lnTo>
                    <a:lnTo>
                      <a:pt x="150" y="141"/>
                    </a:lnTo>
                    <a:lnTo>
                      <a:pt x="153" y="144"/>
                    </a:lnTo>
                    <a:lnTo>
                      <a:pt x="166" y="132"/>
                    </a:lnTo>
                    <a:lnTo>
                      <a:pt x="185" y="132"/>
                    </a:lnTo>
                    <a:lnTo>
                      <a:pt x="185" y="138"/>
                    </a:lnTo>
                    <a:lnTo>
                      <a:pt x="188" y="144"/>
                    </a:lnTo>
                    <a:lnTo>
                      <a:pt x="188" y="157"/>
                    </a:lnTo>
                    <a:lnTo>
                      <a:pt x="204" y="166"/>
                    </a:lnTo>
                    <a:lnTo>
                      <a:pt x="197" y="188"/>
                    </a:lnTo>
                    <a:lnTo>
                      <a:pt x="213" y="194"/>
                    </a:lnTo>
                    <a:lnTo>
                      <a:pt x="216" y="197"/>
                    </a:lnTo>
                    <a:lnTo>
                      <a:pt x="225" y="207"/>
                    </a:lnTo>
                    <a:lnTo>
                      <a:pt x="235" y="207"/>
                    </a:lnTo>
                    <a:lnTo>
                      <a:pt x="244" y="200"/>
                    </a:lnTo>
                    <a:lnTo>
                      <a:pt x="247" y="200"/>
                    </a:lnTo>
                    <a:lnTo>
                      <a:pt x="250" y="204"/>
                    </a:lnTo>
                    <a:lnTo>
                      <a:pt x="247" y="207"/>
                    </a:lnTo>
                    <a:lnTo>
                      <a:pt x="247" y="210"/>
                    </a:lnTo>
                    <a:lnTo>
                      <a:pt x="232" y="219"/>
                    </a:lnTo>
                    <a:lnTo>
                      <a:pt x="235" y="225"/>
                    </a:lnTo>
                    <a:lnTo>
                      <a:pt x="229" y="229"/>
                    </a:lnTo>
                    <a:lnTo>
                      <a:pt x="225" y="229"/>
                    </a:lnTo>
                    <a:lnTo>
                      <a:pt x="222" y="232"/>
                    </a:lnTo>
                    <a:lnTo>
                      <a:pt x="219" y="235"/>
                    </a:lnTo>
                    <a:lnTo>
                      <a:pt x="216" y="244"/>
                    </a:lnTo>
                    <a:lnTo>
                      <a:pt x="207" y="247"/>
                    </a:lnTo>
                    <a:lnTo>
                      <a:pt x="185" y="263"/>
                    </a:lnTo>
                    <a:lnTo>
                      <a:pt x="163" y="266"/>
                    </a:lnTo>
                    <a:lnTo>
                      <a:pt x="153" y="294"/>
                    </a:lnTo>
                    <a:lnTo>
                      <a:pt x="153" y="297"/>
                    </a:lnTo>
                    <a:lnTo>
                      <a:pt x="150" y="301"/>
                    </a:lnTo>
                    <a:lnTo>
                      <a:pt x="160" y="326"/>
                    </a:lnTo>
                    <a:lnTo>
                      <a:pt x="172" y="335"/>
                    </a:lnTo>
                    <a:lnTo>
                      <a:pt x="175" y="338"/>
                    </a:lnTo>
                    <a:lnTo>
                      <a:pt x="175" y="363"/>
                    </a:lnTo>
                    <a:lnTo>
                      <a:pt x="182" y="363"/>
                    </a:lnTo>
                    <a:lnTo>
                      <a:pt x="185" y="366"/>
                    </a:lnTo>
                    <a:lnTo>
                      <a:pt x="182" y="369"/>
                    </a:lnTo>
                    <a:lnTo>
                      <a:pt x="175" y="382"/>
                    </a:lnTo>
                    <a:lnTo>
                      <a:pt x="175" y="388"/>
                    </a:lnTo>
                    <a:lnTo>
                      <a:pt x="169" y="394"/>
                    </a:lnTo>
                    <a:lnTo>
                      <a:pt x="169" y="397"/>
                    </a:lnTo>
                    <a:lnTo>
                      <a:pt x="166" y="404"/>
                    </a:lnTo>
                    <a:lnTo>
                      <a:pt x="169" y="413"/>
                    </a:lnTo>
                    <a:lnTo>
                      <a:pt x="191" y="429"/>
                    </a:lnTo>
                    <a:lnTo>
                      <a:pt x="197" y="463"/>
                    </a:lnTo>
                    <a:lnTo>
                      <a:pt x="207" y="488"/>
                    </a:lnTo>
                    <a:lnTo>
                      <a:pt x="207" y="494"/>
                    </a:lnTo>
                    <a:lnTo>
                      <a:pt x="197" y="507"/>
                    </a:lnTo>
                    <a:lnTo>
                      <a:pt x="191" y="513"/>
                    </a:lnTo>
                    <a:lnTo>
                      <a:pt x="182" y="538"/>
                    </a:lnTo>
                    <a:lnTo>
                      <a:pt x="175" y="535"/>
                    </a:lnTo>
                    <a:lnTo>
                      <a:pt x="185" y="494"/>
                    </a:lnTo>
                    <a:lnTo>
                      <a:pt x="175" y="488"/>
                    </a:lnTo>
                    <a:lnTo>
                      <a:pt x="175" y="485"/>
                    </a:lnTo>
                    <a:lnTo>
                      <a:pt x="182" y="485"/>
                    </a:lnTo>
                    <a:lnTo>
                      <a:pt x="178" y="479"/>
                    </a:lnTo>
                    <a:lnTo>
                      <a:pt x="182" y="473"/>
                    </a:lnTo>
                    <a:lnTo>
                      <a:pt x="169" y="435"/>
                    </a:lnTo>
                    <a:lnTo>
                      <a:pt x="169" y="438"/>
                    </a:lnTo>
                    <a:lnTo>
                      <a:pt x="166" y="441"/>
                    </a:lnTo>
                    <a:lnTo>
                      <a:pt x="153" y="357"/>
                    </a:lnTo>
                    <a:lnTo>
                      <a:pt x="147" y="357"/>
                    </a:lnTo>
                    <a:lnTo>
                      <a:pt x="135" y="344"/>
                    </a:lnTo>
                    <a:lnTo>
                      <a:pt x="128" y="344"/>
                    </a:lnTo>
                    <a:lnTo>
                      <a:pt x="125" y="329"/>
                    </a:lnTo>
                    <a:lnTo>
                      <a:pt x="122" y="351"/>
                    </a:lnTo>
                    <a:lnTo>
                      <a:pt x="88" y="379"/>
                    </a:lnTo>
                    <a:lnTo>
                      <a:pt x="85" y="376"/>
                    </a:lnTo>
                    <a:lnTo>
                      <a:pt x="82" y="376"/>
                    </a:lnTo>
                    <a:lnTo>
                      <a:pt x="78" y="372"/>
                    </a:lnTo>
                    <a:lnTo>
                      <a:pt x="75" y="379"/>
                    </a:lnTo>
                    <a:lnTo>
                      <a:pt x="66" y="376"/>
                    </a:lnTo>
                    <a:lnTo>
                      <a:pt x="63" y="372"/>
                    </a:lnTo>
                    <a:lnTo>
                      <a:pt x="63" y="366"/>
                    </a:lnTo>
                    <a:lnTo>
                      <a:pt x="60" y="372"/>
                    </a:lnTo>
                    <a:lnTo>
                      <a:pt x="57" y="369"/>
                    </a:lnTo>
                    <a:lnTo>
                      <a:pt x="57"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4" name="Freeform 1386">
                <a:extLst>
                  <a:ext uri="{FF2B5EF4-FFF2-40B4-BE49-F238E27FC236}">
                    <a16:creationId xmlns:a16="http://schemas.microsoft.com/office/drawing/2014/main" id="{352A4012-6534-4417-A793-3071D70FB0AE}"/>
                  </a:ext>
                </a:extLst>
              </p:cNvPr>
              <p:cNvSpPr>
                <a:spLocks/>
              </p:cNvSpPr>
              <p:nvPr/>
            </p:nvSpPr>
            <p:spPr bwMode="auto">
              <a:xfrm>
                <a:off x="2733" y="1701"/>
                <a:ext cx="250" cy="538"/>
              </a:xfrm>
              <a:custGeom>
                <a:avLst/>
                <a:gdLst>
                  <a:gd name="T0" fmla="*/ 63 w 250"/>
                  <a:gd name="T1" fmla="*/ 310 h 538"/>
                  <a:gd name="T2" fmla="*/ 47 w 250"/>
                  <a:gd name="T3" fmla="*/ 279 h 538"/>
                  <a:gd name="T4" fmla="*/ 35 w 250"/>
                  <a:gd name="T5" fmla="*/ 276 h 538"/>
                  <a:gd name="T6" fmla="*/ 41 w 250"/>
                  <a:gd name="T7" fmla="*/ 272 h 538"/>
                  <a:gd name="T8" fmla="*/ 41 w 250"/>
                  <a:gd name="T9" fmla="*/ 263 h 538"/>
                  <a:gd name="T10" fmla="*/ 13 w 250"/>
                  <a:gd name="T11" fmla="*/ 247 h 538"/>
                  <a:gd name="T12" fmla="*/ 6 w 250"/>
                  <a:gd name="T13" fmla="*/ 241 h 538"/>
                  <a:gd name="T14" fmla="*/ 3 w 250"/>
                  <a:gd name="T15" fmla="*/ 213 h 538"/>
                  <a:gd name="T16" fmla="*/ 10 w 250"/>
                  <a:gd name="T17" fmla="*/ 197 h 538"/>
                  <a:gd name="T18" fmla="*/ 19 w 250"/>
                  <a:gd name="T19" fmla="*/ 194 h 538"/>
                  <a:gd name="T20" fmla="*/ 22 w 250"/>
                  <a:gd name="T21" fmla="*/ 188 h 538"/>
                  <a:gd name="T22" fmla="*/ 22 w 250"/>
                  <a:gd name="T23" fmla="*/ 169 h 538"/>
                  <a:gd name="T24" fmla="*/ 28 w 250"/>
                  <a:gd name="T25" fmla="*/ 141 h 538"/>
                  <a:gd name="T26" fmla="*/ 50 w 250"/>
                  <a:gd name="T27" fmla="*/ 138 h 538"/>
                  <a:gd name="T28" fmla="*/ 66 w 250"/>
                  <a:gd name="T29" fmla="*/ 97 h 538"/>
                  <a:gd name="T30" fmla="*/ 82 w 250"/>
                  <a:gd name="T31" fmla="*/ 79 h 538"/>
                  <a:gd name="T32" fmla="*/ 91 w 250"/>
                  <a:gd name="T33" fmla="*/ 50 h 538"/>
                  <a:gd name="T34" fmla="*/ 119 w 250"/>
                  <a:gd name="T35" fmla="*/ 35 h 538"/>
                  <a:gd name="T36" fmla="*/ 135 w 250"/>
                  <a:gd name="T37" fmla="*/ 32 h 538"/>
                  <a:gd name="T38" fmla="*/ 141 w 250"/>
                  <a:gd name="T39" fmla="*/ 16 h 538"/>
                  <a:gd name="T40" fmla="*/ 147 w 250"/>
                  <a:gd name="T41" fmla="*/ 3 h 538"/>
                  <a:gd name="T42" fmla="*/ 157 w 250"/>
                  <a:gd name="T43" fmla="*/ 3 h 538"/>
                  <a:gd name="T44" fmla="*/ 169 w 250"/>
                  <a:gd name="T45" fmla="*/ 25 h 538"/>
                  <a:gd name="T46" fmla="*/ 169 w 250"/>
                  <a:gd name="T47" fmla="*/ 91 h 538"/>
                  <a:gd name="T48" fmla="*/ 160 w 250"/>
                  <a:gd name="T49" fmla="*/ 104 h 538"/>
                  <a:gd name="T50" fmla="*/ 153 w 250"/>
                  <a:gd name="T51" fmla="*/ 132 h 538"/>
                  <a:gd name="T52" fmla="*/ 166 w 250"/>
                  <a:gd name="T53" fmla="*/ 132 h 538"/>
                  <a:gd name="T54" fmla="*/ 188 w 250"/>
                  <a:gd name="T55" fmla="*/ 144 h 538"/>
                  <a:gd name="T56" fmla="*/ 197 w 250"/>
                  <a:gd name="T57" fmla="*/ 188 h 538"/>
                  <a:gd name="T58" fmla="*/ 225 w 250"/>
                  <a:gd name="T59" fmla="*/ 207 h 538"/>
                  <a:gd name="T60" fmla="*/ 247 w 250"/>
                  <a:gd name="T61" fmla="*/ 200 h 538"/>
                  <a:gd name="T62" fmla="*/ 247 w 250"/>
                  <a:gd name="T63" fmla="*/ 210 h 538"/>
                  <a:gd name="T64" fmla="*/ 229 w 250"/>
                  <a:gd name="T65" fmla="*/ 229 h 538"/>
                  <a:gd name="T66" fmla="*/ 219 w 250"/>
                  <a:gd name="T67" fmla="*/ 235 h 538"/>
                  <a:gd name="T68" fmla="*/ 185 w 250"/>
                  <a:gd name="T69" fmla="*/ 263 h 538"/>
                  <a:gd name="T70" fmla="*/ 153 w 250"/>
                  <a:gd name="T71" fmla="*/ 297 h 538"/>
                  <a:gd name="T72" fmla="*/ 172 w 250"/>
                  <a:gd name="T73" fmla="*/ 335 h 538"/>
                  <a:gd name="T74" fmla="*/ 182 w 250"/>
                  <a:gd name="T75" fmla="*/ 363 h 538"/>
                  <a:gd name="T76" fmla="*/ 175 w 250"/>
                  <a:gd name="T77" fmla="*/ 382 h 538"/>
                  <a:gd name="T78" fmla="*/ 169 w 250"/>
                  <a:gd name="T79" fmla="*/ 397 h 538"/>
                  <a:gd name="T80" fmla="*/ 191 w 250"/>
                  <a:gd name="T81" fmla="*/ 429 h 538"/>
                  <a:gd name="T82" fmla="*/ 207 w 250"/>
                  <a:gd name="T83" fmla="*/ 488 h 538"/>
                  <a:gd name="T84" fmla="*/ 191 w 250"/>
                  <a:gd name="T85" fmla="*/ 513 h 538"/>
                  <a:gd name="T86" fmla="*/ 185 w 250"/>
                  <a:gd name="T87" fmla="*/ 494 h 538"/>
                  <a:gd name="T88" fmla="*/ 182 w 250"/>
                  <a:gd name="T89" fmla="*/ 485 h 538"/>
                  <a:gd name="T90" fmla="*/ 169 w 250"/>
                  <a:gd name="T91" fmla="*/ 435 h 538"/>
                  <a:gd name="T92" fmla="*/ 153 w 250"/>
                  <a:gd name="T93" fmla="*/ 357 h 538"/>
                  <a:gd name="T94" fmla="*/ 128 w 250"/>
                  <a:gd name="T95" fmla="*/ 344 h 538"/>
                  <a:gd name="T96" fmla="*/ 88 w 250"/>
                  <a:gd name="T97" fmla="*/ 379 h 538"/>
                  <a:gd name="T98" fmla="*/ 78 w 250"/>
                  <a:gd name="T99" fmla="*/ 372 h 538"/>
                  <a:gd name="T100" fmla="*/ 63 w 250"/>
                  <a:gd name="T101" fmla="*/ 372 h 538"/>
                  <a:gd name="T102" fmla="*/ 57 w 250"/>
                  <a:gd name="T103" fmla="*/ 369 h 5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0"/>
                  <a:gd name="T157" fmla="*/ 0 h 538"/>
                  <a:gd name="T158" fmla="*/ 250 w 250"/>
                  <a:gd name="T159" fmla="*/ 538 h 5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0" h="538">
                    <a:moveTo>
                      <a:pt x="57" y="360"/>
                    </a:moveTo>
                    <a:lnTo>
                      <a:pt x="63" y="338"/>
                    </a:lnTo>
                    <a:lnTo>
                      <a:pt x="63" y="310"/>
                    </a:lnTo>
                    <a:lnTo>
                      <a:pt x="60" y="307"/>
                    </a:lnTo>
                    <a:lnTo>
                      <a:pt x="60" y="304"/>
                    </a:lnTo>
                    <a:lnTo>
                      <a:pt x="47" y="279"/>
                    </a:lnTo>
                    <a:lnTo>
                      <a:pt x="44" y="288"/>
                    </a:lnTo>
                    <a:lnTo>
                      <a:pt x="41" y="285"/>
                    </a:lnTo>
                    <a:lnTo>
                      <a:pt x="35" y="276"/>
                    </a:lnTo>
                    <a:lnTo>
                      <a:pt x="38" y="272"/>
                    </a:lnTo>
                    <a:lnTo>
                      <a:pt x="44" y="276"/>
                    </a:lnTo>
                    <a:lnTo>
                      <a:pt x="41" y="272"/>
                    </a:lnTo>
                    <a:lnTo>
                      <a:pt x="38" y="269"/>
                    </a:lnTo>
                    <a:lnTo>
                      <a:pt x="41" y="266"/>
                    </a:lnTo>
                    <a:lnTo>
                      <a:pt x="41" y="263"/>
                    </a:lnTo>
                    <a:lnTo>
                      <a:pt x="19" y="254"/>
                    </a:lnTo>
                    <a:lnTo>
                      <a:pt x="19" y="247"/>
                    </a:lnTo>
                    <a:lnTo>
                      <a:pt x="13" y="247"/>
                    </a:lnTo>
                    <a:lnTo>
                      <a:pt x="10" y="241"/>
                    </a:lnTo>
                    <a:lnTo>
                      <a:pt x="10" y="244"/>
                    </a:lnTo>
                    <a:lnTo>
                      <a:pt x="6" y="241"/>
                    </a:lnTo>
                    <a:lnTo>
                      <a:pt x="0" y="229"/>
                    </a:lnTo>
                    <a:lnTo>
                      <a:pt x="0" y="213"/>
                    </a:lnTo>
                    <a:lnTo>
                      <a:pt x="3" y="213"/>
                    </a:lnTo>
                    <a:lnTo>
                      <a:pt x="10" y="213"/>
                    </a:lnTo>
                    <a:lnTo>
                      <a:pt x="10" y="200"/>
                    </a:lnTo>
                    <a:lnTo>
                      <a:pt x="10" y="197"/>
                    </a:lnTo>
                    <a:lnTo>
                      <a:pt x="13" y="194"/>
                    </a:lnTo>
                    <a:lnTo>
                      <a:pt x="19" y="194"/>
                    </a:lnTo>
                    <a:lnTo>
                      <a:pt x="22" y="191"/>
                    </a:lnTo>
                    <a:lnTo>
                      <a:pt x="22" y="188"/>
                    </a:lnTo>
                    <a:lnTo>
                      <a:pt x="22" y="182"/>
                    </a:lnTo>
                    <a:lnTo>
                      <a:pt x="22" y="169"/>
                    </a:lnTo>
                    <a:lnTo>
                      <a:pt x="28" y="169"/>
                    </a:lnTo>
                    <a:lnTo>
                      <a:pt x="28" y="166"/>
                    </a:lnTo>
                    <a:lnTo>
                      <a:pt x="28" y="141"/>
                    </a:lnTo>
                    <a:lnTo>
                      <a:pt x="35" y="138"/>
                    </a:lnTo>
                    <a:lnTo>
                      <a:pt x="41" y="138"/>
                    </a:lnTo>
                    <a:lnTo>
                      <a:pt x="50" y="138"/>
                    </a:lnTo>
                    <a:lnTo>
                      <a:pt x="53" y="135"/>
                    </a:lnTo>
                    <a:lnTo>
                      <a:pt x="69" y="100"/>
                    </a:lnTo>
                    <a:lnTo>
                      <a:pt x="66" y="97"/>
                    </a:lnTo>
                    <a:lnTo>
                      <a:pt x="69" y="91"/>
                    </a:lnTo>
                    <a:lnTo>
                      <a:pt x="78" y="88"/>
                    </a:lnTo>
                    <a:lnTo>
                      <a:pt x="82" y="79"/>
                    </a:lnTo>
                    <a:lnTo>
                      <a:pt x="82" y="66"/>
                    </a:lnTo>
                    <a:lnTo>
                      <a:pt x="85" y="57"/>
                    </a:lnTo>
                    <a:lnTo>
                      <a:pt x="91" y="50"/>
                    </a:lnTo>
                    <a:lnTo>
                      <a:pt x="100" y="47"/>
                    </a:lnTo>
                    <a:lnTo>
                      <a:pt x="107" y="38"/>
                    </a:lnTo>
                    <a:lnTo>
                      <a:pt x="119" y="35"/>
                    </a:lnTo>
                    <a:lnTo>
                      <a:pt x="122" y="32"/>
                    </a:lnTo>
                    <a:lnTo>
                      <a:pt x="132" y="35"/>
                    </a:lnTo>
                    <a:lnTo>
                      <a:pt x="135" y="32"/>
                    </a:lnTo>
                    <a:lnTo>
                      <a:pt x="132" y="25"/>
                    </a:lnTo>
                    <a:lnTo>
                      <a:pt x="135" y="19"/>
                    </a:lnTo>
                    <a:lnTo>
                      <a:pt x="141" y="16"/>
                    </a:lnTo>
                    <a:lnTo>
                      <a:pt x="144" y="13"/>
                    </a:lnTo>
                    <a:lnTo>
                      <a:pt x="144" y="7"/>
                    </a:lnTo>
                    <a:lnTo>
                      <a:pt x="147" y="3"/>
                    </a:lnTo>
                    <a:lnTo>
                      <a:pt x="150" y="0"/>
                    </a:lnTo>
                    <a:lnTo>
                      <a:pt x="157" y="3"/>
                    </a:lnTo>
                    <a:lnTo>
                      <a:pt x="163" y="10"/>
                    </a:lnTo>
                    <a:lnTo>
                      <a:pt x="166" y="19"/>
                    </a:lnTo>
                    <a:lnTo>
                      <a:pt x="169" y="25"/>
                    </a:lnTo>
                    <a:lnTo>
                      <a:pt x="175" y="25"/>
                    </a:lnTo>
                    <a:lnTo>
                      <a:pt x="178" y="72"/>
                    </a:lnTo>
                    <a:lnTo>
                      <a:pt x="169" y="91"/>
                    </a:lnTo>
                    <a:lnTo>
                      <a:pt x="166" y="91"/>
                    </a:lnTo>
                    <a:lnTo>
                      <a:pt x="163" y="97"/>
                    </a:lnTo>
                    <a:lnTo>
                      <a:pt x="160" y="104"/>
                    </a:lnTo>
                    <a:lnTo>
                      <a:pt x="153" y="119"/>
                    </a:lnTo>
                    <a:lnTo>
                      <a:pt x="157" y="129"/>
                    </a:lnTo>
                    <a:lnTo>
                      <a:pt x="153" y="132"/>
                    </a:lnTo>
                    <a:lnTo>
                      <a:pt x="150" y="141"/>
                    </a:lnTo>
                    <a:lnTo>
                      <a:pt x="153" y="144"/>
                    </a:lnTo>
                    <a:lnTo>
                      <a:pt x="166" y="132"/>
                    </a:lnTo>
                    <a:lnTo>
                      <a:pt x="185" y="132"/>
                    </a:lnTo>
                    <a:lnTo>
                      <a:pt x="185" y="138"/>
                    </a:lnTo>
                    <a:lnTo>
                      <a:pt x="188" y="144"/>
                    </a:lnTo>
                    <a:lnTo>
                      <a:pt x="188" y="157"/>
                    </a:lnTo>
                    <a:lnTo>
                      <a:pt x="204" y="166"/>
                    </a:lnTo>
                    <a:lnTo>
                      <a:pt x="197" y="188"/>
                    </a:lnTo>
                    <a:lnTo>
                      <a:pt x="213" y="194"/>
                    </a:lnTo>
                    <a:lnTo>
                      <a:pt x="216" y="197"/>
                    </a:lnTo>
                    <a:lnTo>
                      <a:pt x="225" y="207"/>
                    </a:lnTo>
                    <a:lnTo>
                      <a:pt x="235" y="207"/>
                    </a:lnTo>
                    <a:lnTo>
                      <a:pt x="244" y="200"/>
                    </a:lnTo>
                    <a:lnTo>
                      <a:pt x="247" y="200"/>
                    </a:lnTo>
                    <a:lnTo>
                      <a:pt x="250" y="204"/>
                    </a:lnTo>
                    <a:lnTo>
                      <a:pt x="247" y="207"/>
                    </a:lnTo>
                    <a:lnTo>
                      <a:pt x="247" y="210"/>
                    </a:lnTo>
                    <a:lnTo>
                      <a:pt x="232" y="219"/>
                    </a:lnTo>
                    <a:lnTo>
                      <a:pt x="235" y="225"/>
                    </a:lnTo>
                    <a:lnTo>
                      <a:pt x="229" y="229"/>
                    </a:lnTo>
                    <a:lnTo>
                      <a:pt x="225" y="229"/>
                    </a:lnTo>
                    <a:lnTo>
                      <a:pt x="222" y="232"/>
                    </a:lnTo>
                    <a:lnTo>
                      <a:pt x="219" y="235"/>
                    </a:lnTo>
                    <a:lnTo>
                      <a:pt x="216" y="244"/>
                    </a:lnTo>
                    <a:lnTo>
                      <a:pt x="207" y="247"/>
                    </a:lnTo>
                    <a:lnTo>
                      <a:pt x="185" y="263"/>
                    </a:lnTo>
                    <a:lnTo>
                      <a:pt x="163" y="266"/>
                    </a:lnTo>
                    <a:lnTo>
                      <a:pt x="153" y="294"/>
                    </a:lnTo>
                    <a:lnTo>
                      <a:pt x="153" y="297"/>
                    </a:lnTo>
                    <a:lnTo>
                      <a:pt x="150" y="301"/>
                    </a:lnTo>
                    <a:lnTo>
                      <a:pt x="160" y="326"/>
                    </a:lnTo>
                    <a:lnTo>
                      <a:pt x="172" y="335"/>
                    </a:lnTo>
                    <a:lnTo>
                      <a:pt x="175" y="338"/>
                    </a:lnTo>
                    <a:lnTo>
                      <a:pt x="175" y="363"/>
                    </a:lnTo>
                    <a:lnTo>
                      <a:pt x="182" y="363"/>
                    </a:lnTo>
                    <a:lnTo>
                      <a:pt x="185" y="366"/>
                    </a:lnTo>
                    <a:lnTo>
                      <a:pt x="182" y="369"/>
                    </a:lnTo>
                    <a:lnTo>
                      <a:pt x="175" y="382"/>
                    </a:lnTo>
                    <a:lnTo>
                      <a:pt x="175" y="388"/>
                    </a:lnTo>
                    <a:lnTo>
                      <a:pt x="169" y="394"/>
                    </a:lnTo>
                    <a:lnTo>
                      <a:pt x="169" y="397"/>
                    </a:lnTo>
                    <a:lnTo>
                      <a:pt x="166" y="404"/>
                    </a:lnTo>
                    <a:lnTo>
                      <a:pt x="169" y="413"/>
                    </a:lnTo>
                    <a:lnTo>
                      <a:pt x="191" y="429"/>
                    </a:lnTo>
                    <a:lnTo>
                      <a:pt x="197" y="463"/>
                    </a:lnTo>
                    <a:lnTo>
                      <a:pt x="207" y="488"/>
                    </a:lnTo>
                    <a:lnTo>
                      <a:pt x="207" y="494"/>
                    </a:lnTo>
                    <a:lnTo>
                      <a:pt x="197" y="507"/>
                    </a:lnTo>
                    <a:lnTo>
                      <a:pt x="191" y="513"/>
                    </a:lnTo>
                    <a:lnTo>
                      <a:pt x="182" y="538"/>
                    </a:lnTo>
                    <a:lnTo>
                      <a:pt x="175" y="535"/>
                    </a:lnTo>
                    <a:lnTo>
                      <a:pt x="185" y="494"/>
                    </a:lnTo>
                    <a:lnTo>
                      <a:pt x="175" y="488"/>
                    </a:lnTo>
                    <a:lnTo>
                      <a:pt x="175" y="485"/>
                    </a:lnTo>
                    <a:lnTo>
                      <a:pt x="182" y="485"/>
                    </a:lnTo>
                    <a:lnTo>
                      <a:pt x="178" y="479"/>
                    </a:lnTo>
                    <a:lnTo>
                      <a:pt x="182" y="473"/>
                    </a:lnTo>
                    <a:lnTo>
                      <a:pt x="169" y="435"/>
                    </a:lnTo>
                    <a:lnTo>
                      <a:pt x="169" y="438"/>
                    </a:lnTo>
                    <a:lnTo>
                      <a:pt x="166" y="441"/>
                    </a:lnTo>
                    <a:lnTo>
                      <a:pt x="153" y="357"/>
                    </a:lnTo>
                    <a:lnTo>
                      <a:pt x="147" y="357"/>
                    </a:lnTo>
                    <a:lnTo>
                      <a:pt x="135" y="344"/>
                    </a:lnTo>
                    <a:lnTo>
                      <a:pt x="128" y="344"/>
                    </a:lnTo>
                    <a:lnTo>
                      <a:pt x="125" y="329"/>
                    </a:lnTo>
                    <a:lnTo>
                      <a:pt x="122" y="351"/>
                    </a:lnTo>
                    <a:lnTo>
                      <a:pt x="88" y="379"/>
                    </a:lnTo>
                    <a:lnTo>
                      <a:pt x="85" y="376"/>
                    </a:lnTo>
                    <a:lnTo>
                      <a:pt x="82" y="376"/>
                    </a:lnTo>
                    <a:lnTo>
                      <a:pt x="78" y="372"/>
                    </a:lnTo>
                    <a:lnTo>
                      <a:pt x="75" y="379"/>
                    </a:lnTo>
                    <a:lnTo>
                      <a:pt x="66" y="376"/>
                    </a:lnTo>
                    <a:lnTo>
                      <a:pt x="63" y="372"/>
                    </a:lnTo>
                    <a:lnTo>
                      <a:pt x="63" y="366"/>
                    </a:lnTo>
                    <a:lnTo>
                      <a:pt x="60" y="372"/>
                    </a:lnTo>
                    <a:lnTo>
                      <a:pt x="57" y="369"/>
                    </a:lnTo>
                    <a:lnTo>
                      <a:pt x="57" y="360"/>
                    </a:lnTo>
                  </a:path>
                </a:pathLst>
              </a:custGeom>
              <a:solidFill>
                <a:srgbClr val="F4AE2B"/>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5" name="Freeform 1387">
                <a:extLst>
                  <a:ext uri="{FF2B5EF4-FFF2-40B4-BE49-F238E27FC236}">
                    <a16:creationId xmlns:a16="http://schemas.microsoft.com/office/drawing/2014/main" id="{785C9CF6-9E29-41BC-A5EC-722C4575EBCD}"/>
                  </a:ext>
                </a:extLst>
              </p:cNvPr>
              <p:cNvSpPr>
                <a:spLocks/>
              </p:cNvSpPr>
              <p:nvPr/>
            </p:nvSpPr>
            <p:spPr bwMode="auto">
              <a:xfrm>
                <a:off x="2633" y="1701"/>
                <a:ext cx="97" cy="50"/>
              </a:xfrm>
              <a:custGeom>
                <a:avLst/>
                <a:gdLst>
                  <a:gd name="T0" fmla="*/ 85 w 97"/>
                  <a:gd name="T1" fmla="*/ 16 h 50"/>
                  <a:gd name="T2" fmla="*/ 85 w 97"/>
                  <a:gd name="T3" fmla="*/ 16 h 50"/>
                  <a:gd name="T4" fmla="*/ 78 w 97"/>
                  <a:gd name="T5" fmla="*/ 13 h 50"/>
                  <a:gd name="T6" fmla="*/ 75 w 97"/>
                  <a:gd name="T7" fmla="*/ 10 h 50"/>
                  <a:gd name="T8" fmla="*/ 75 w 97"/>
                  <a:gd name="T9" fmla="*/ 10 h 50"/>
                  <a:gd name="T10" fmla="*/ 69 w 97"/>
                  <a:gd name="T11" fmla="*/ 13 h 50"/>
                  <a:gd name="T12" fmla="*/ 50 w 97"/>
                  <a:gd name="T13" fmla="*/ 10 h 50"/>
                  <a:gd name="T14" fmla="*/ 47 w 97"/>
                  <a:gd name="T15" fmla="*/ 7 h 50"/>
                  <a:gd name="T16" fmla="*/ 47 w 97"/>
                  <a:gd name="T17" fmla="*/ 3 h 50"/>
                  <a:gd name="T18" fmla="*/ 44 w 97"/>
                  <a:gd name="T19" fmla="*/ 3 h 50"/>
                  <a:gd name="T20" fmla="*/ 41 w 97"/>
                  <a:gd name="T21" fmla="*/ 0 h 50"/>
                  <a:gd name="T22" fmla="*/ 35 w 97"/>
                  <a:gd name="T23" fmla="*/ 0 h 50"/>
                  <a:gd name="T24" fmla="*/ 28 w 97"/>
                  <a:gd name="T25" fmla="*/ 3 h 50"/>
                  <a:gd name="T26" fmla="*/ 22 w 97"/>
                  <a:gd name="T27" fmla="*/ 10 h 50"/>
                  <a:gd name="T28" fmla="*/ 19 w 97"/>
                  <a:gd name="T29" fmla="*/ 19 h 50"/>
                  <a:gd name="T30" fmla="*/ 6 w 97"/>
                  <a:gd name="T31" fmla="*/ 28 h 50"/>
                  <a:gd name="T32" fmla="*/ 6 w 97"/>
                  <a:gd name="T33" fmla="*/ 32 h 50"/>
                  <a:gd name="T34" fmla="*/ 0 w 97"/>
                  <a:gd name="T35" fmla="*/ 38 h 50"/>
                  <a:gd name="T36" fmla="*/ 0 w 97"/>
                  <a:gd name="T37" fmla="*/ 41 h 50"/>
                  <a:gd name="T38" fmla="*/ 3 w 97"/>
                  <a:gd name="T39" fmla="*/ 41 h 50"/>
                  <a:gd name="T40" fmla="*/ 3 w 97"/>
                  <a:gd name="T41" fmla="*/ 41 h 50"/>
                  <a:gd name="T42" fmla="*/ 3 w 97"/>
                  <a:gd name="T43" fmla="*/ 44 h 50"/>
                  <a:gd name="T44" fmla="*/ 6 w 97"/>
                  <a:gd name="T45" fmla="*/ 47 h 50"/>
                  <a:gd name="T46" fmla="*/ 6 w 97"/>
                  <a:gd name="T47" fmla="*/ 47 h 50"/>
                  <a:gd name="T48" fmla="*/ 10 w 97"/>
                  <a:gd name="T49" fmla="*/ 47 h 50"/>
                  <a:gd name="T50" fmla="*/ 35 w 97"/>
                  <a:gd name="T51" fmla="*/ 50 h 50"/>
                  <a:gd name="T52" fmla="*/ 47 w 97"/>
                  <a:gd name="T53" fmla="*/ 47 h 50"/>
                  <a:gd name="T54" fmla="*/ 60 w 97"/>
                  <a:gd name="T55" fmla="*/ 50 h 50"/>
                  <a:gd name="T56" fmla="*/ 91 w 97"/>
                  <a:gd name="T57" fmla="*/ 44 h 50"/>
                  <a:gd name="T58" fmla="*/ 97 w 97"/>
                  <a:gd name="T59" fmla="*/ 41 h 50"/>
                  <a:gd name="T60" fmla="*/ 97 w 97"/>
                  <a:gd name="T61" fmla="*/ 41 h 50"/>
                  <a:gd name="T62" fmla="*/ 97 w 97"/>
                  <a:gd name="T63" fmla="*/ 38 h 50"/>
                  <a:gd name="T64" fmla="*/ 97 w 97"/>
                  <a:gd name="T65" fmla="*/ 32 h 50"/>
                  <a:gd name="T66" fmla="*/ 94 w 97"/>
                  <a:gd name="T67" fmla="*/ 28 h 50"/>
                  <a:gd name="T68" fmla="*/ 85 w 97"/>
                  <a:gd name="T69" fmla="*/ 25 h 50"/>
                  <a:gd name="T70" fmla="*/ 85 w 97"/>
                  <a:gd name="T71" fmla="*/ 22 h 50"/>
                  <a:gd name="T72" fmla="*/ 85 w 97"/>
                  <a:gd name="T73" fmla="*/ 22 h 50"/>
                  <a:gd name="T74" fmla="*/ 85 w 97"/>
                  <a:gd name="T75" fmla="*/ 19 h 50"/>
                  <a:gd name="T76" fmla="*/ 85 w 97"/>
                  <a:gd name="T77" fmla="*/ 16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50"/>
                  <a:gd name="T119" fmla="*/ 97 w 97"/>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50">
                    <a:moveTo>
                      <a:pt x="85" y="16"/>
                    </a:moveTo>
                    <a:lnTo>
                      <a:pt x="85" y="16"/>
                    </a:lnTo>
                    <a:lnTo>
                      <a:pt x="78" y="13"/>
                    </a:lnTo>
                    <a:lnTo>
                      <a:pt x="75" y="10"/>
                    </a:lnTo>
                    <a:lnTo>
                      <a:pt x="69" y="13"/>
                    </a:lnTo>
                    <a:lnTo>
                      <a:pt x="50" y="10"/>
                    </a:lnTo>
                    <a:lnTo>
                      <a:pt x="47" y="7"/>
                    </a:lnTo>
                    <a:lnTo>
                      <a:pt x="47" y="3"/>
                    </a:lnTo>
                    <a:lnTo>
                      <a:pt x="44" y="3"/>
                    </a:lnTo>
                    <a:lnTo>
                      <a:pt x="41" y="0"/>
                    </a:lnTo>
                    <a:lnTo>
                      <a:pt x="35" y="0"/>
                    </a:lnTo>
                    <a:lnTo>
                      <a:pt x="28" y="3"/>
                    </a:lnTo>
                    <a:lnTo>
                      <a:pt x="22" y="10"/>
                    </a:lnTo>
                    <a:lnTo>
                      <a:pt x="19" y="19"/>
                    </a:lnTo>
                    <a:lnTo>
                      <a:pt x="6" y="28"/>
                    </a:lnTo>
                    <a:lnTo>
                      <a:pt x="6" y="32"/>
                    </a:lnTo>
                    <a:lnTo>
                      <a:pt x="0" y="38"/>
                    </a:lnTo>
                    <a:lnTo>
                      <a:pt x="0" y="41"/>
                    </a:lnTo>
                    <a:lnTo>
                      <a:pt x="3" y="41"/>
                    </a:lnTo>
                    <a:lnTo>
                      <a:pt x="3" y="44"/>
                    </a:lnTo>
                    <a:lnTo>
                      <a:pt x="6" y="47"/>
                    </a:lnTo>
                    <a:lnTo>
                      <a:pt x="10" y="47"/>
                    </a:lnTo>
                    <a:lnTo>
                      <a:pt x="35" y="50"/>
                    </a:lnTo>
                    <a:lnTo>
                      <a:pt x="47" y="47"/>
                    </a:lnTo>
                    <a:lnTo>
                      <a:pt x="60" y="50"/>
                    </a:lnTo>
                    <a:lnTo>
                      <a:pt x="91" y="44"/>
                    </a:lnTo>
                    <a:lnTo>
                      <a:pt x="97" y="41"/>
                    </a:lnTo>
                    <a:lnTo>
                      <a:pt x="97" y="38"/>
                    </a:lnTo>
                    <a:lnTo>
                      <a:pt x="97" y="32"/>
                    </a:lnTo>
                    <a:lnTo>
                      <a:pt x="94" y="28"/>
                    </a:lnTo>
                    <a:lnTo>
                      <a:pt x="85" y="25"/>
                    </a:lnTo>
                    <a:lnTo>
                      <a:pt x="85" y="22"/>
                    </a:lnTo>
                    <a:lnTo>
                      <a:pt x="85" y="19"/>
                    </a:lnTo>
                    <a:lnTo>
                      <a:pt x="85"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6" name="Freeform 1388">
                <a:extLst>
                  <a:ext uri="{FF2B5EF4-FFF2-40B4-BE49-F238E27FC236}">
                    <a16:creationId xmlns:a16="http://schemas.microsoft.com/office/drawing/2014/main" id="{ACBE981A-1DD1-4B1E-97F4-B386EC9199C0}"/>
                  </a:ext>
                </a:extLst>
              </p:cNvPr>
              <p:cNvSpPr>
                <a:spLocks/>
              </p:cNvSpPr>
              <p:nvPr/>
            </p:nvSpPr>
            <p:spPr bwMode="auto">
              <a:xfrm>
                <a:off x="2633" y="1701"/>
                <a:ext cx="97" cy="50"/>
              </a:xfrm>
              <a:custGeom>
                <a:avLst/>
                <a:gdLst>
                  <a:gd name="T0" fmla="*/ 85 w 97"/>
                  <a:gd name="T1" fmla="*/ 16 h 50"/>
                  <a:gd name="T2" fmla="*/ 85 w 97"/>
                  <a:gd name="T3" fmla="*/ 16 h 50"/>
                  <a:gd name="T4" fmla="*/ 78 w 97"/>
                  <a:gd name="T5" fmla="*/ 13 h 50"/>
                  <a:gd name="T6" fmla="*/ 75 w 97"/>
                  <a:gd name="T7" fmla="*/ 10 h 50"/>
                  <a:gd name="T8" fmla="*/ 75 w 97"/>
                  <a:gd name="T9" fmla="*/ 10 h 50"/>
                  <a:gd name="T10" fmla="*/ 69 w 97"/>
                  <a:gd name="T11" fmla="*/ 13 h 50"/>
                  <a:gd name="T12" fmla="*/ 50 w 97"/>
                  <a:gd name="T13" fmla="*/ 10 h 50"/>
                  <a:gd name="T14" fmla="*/ 47 w 97"/>
                  <a:gd name="T15" fmla="*/ 7 h 50"/>
                  <a:gd name="T16" fmla="*/ 47 w 97"/>
                  <a:gd name="T17" fmla="*/ 3 h 50"/>
                  <a:gd name="T18" fmla="*/ 44 w 97"/>
                  <a:gd name="T19" fmla="*/ 3 h 50"/>
                  <a:gd name="T20" fmla="*/ 41 w 97"/>
                  <a:gd name="T21" fmla="*/ 0 h 50"/>
                  <a:gd name="T22" fmla="*/ 35 w 97"/>
                  <a:gd name="T23" fmla="*/ 0 h 50"/>
                  <a:gd name="T24" fmla="*/ 28 w 97"/>
                  <a:gd name="T25" fmla="*/ 3 h 50"/>
                  <a:gd name="T26" fmla="*/ 22 w 97"/>
                  <a:gd name="T27" fmla="*/ 10 h 50"/>
                  <a:gd name="T28" fmla="*/ 19 w 97"/>
                  <a:gd name="T29" fmla="*/ 19 h 50"/>
                  <a:gd name="T30" fmla="*/ 6 w 97"/>
                  <a:gd name="T31" fmla="*/ 28 h 50"/>
                  <a:gd name="T32" fmla="*/ 6 w 97"/>
                  <a:gd name="T33" fmla="*/ 32 h 50"/>
                  <a:gd name="T34" fmla="*/ 0 w 97"/>
                  <a:gd name="T35" fmla="*/ 38 h 50"/>
                  <a:gd name="T36" fmla="*/ 0 w 97"/>
                  <a:gd name="T37" fmla="*/ 41 h 50"/>
                  <a:gd name="T38" fmla="*/ 3 w 97"/>
                  <a:gd name="T39" fmla="*/ 41 h 50"/>
                  <a:gd name="T40" fmla="*/ 3 w 97"/>
                  <a:gd name="T41" fmla="*/ 41 h 50"/>
                  <a:gd name="T42" fmla="*/ 3 w 97"/>
                  <a:gd name="T43" fmla="*/ 44 h 50"/>
                  <a:gd name="T44" fmla="*/ 6 w 97"/>
                  <a:gd name="T45" fmla="*/ 47 h 50"/>
                  <a:gd name="T46" fmla="*/ 6 w 97"/>
                  <a:gd name="T47" fmla="*/ 47 h 50"/>
                  <a:gd name="T48" fmla="*/ 10 w 97"/>
                  <a:gd name="T49" fmla="*/ 47 h 50"/>
                  <a:gd name="T50" fmla="*/ 35 w 97"/>
                  <a:gd name="T51" fmla="*/ 50 h 50"/>
                  <a:gd name="T52" fmla="*/ 47 w 97"/>
                  <a:gd name="T53" fmla="*/ 47 h 50"/>
                  <a:gd name="T54" fmla="*/ 60 w 97"/>
                  <a:gd name="T55" fmla="*/ 50 h 50"/>
                  <a:gd name="T56" fmla="*/ 91 w 97"/>
                  <a:gd name="T57" fmla="*/ 44 h 50"/>
                  <a:gd name="T58" fmla="*/ 97 w 97"/>
                  <a:gd name="T59" fmla="*/ 41 h 50"/>
                  <a:gd name="T60" fmla="*/ 97 w 97"/>
                  <a:gd name="T61" fmla="*/ 41 h 50"/>
                  <a:gd name="T62" fmla="*/ 97 w 97"/>
                  <a:gd name="T63" fmla="*/ 38 h 50"/>
                  <a:gd name="T64" fmla="*/ 97 w 97"/>
                  <a:gd name="T65" fmla="*/ 32 h 50"/>
                  <a:gd name="T66" fmla="*/ 94 w 97"/>
                  <a:gd name="T67" fmla="*/ 28 h 50"/>
                  <a:gd name="T68" fmla="*/ 85 w 97"/>
                  <a:gd name="T69" fmla="*/ 25 h 50"/>
                  <a:gd name="T70" fmla="*/ 85 w 97"/>
                  <a:gd name="T71" fmla="*/ 22 h 50"/>
                  <a:gd name="T72" fmla="*/ 85 w 97"/>
                  <a:gd name="T73" fmla="*/ 22 h 50"/>
                  <a:gd name="T74" fmla="*/ 85 w 97"/>
                  <a:gd name="T75" fmla="*/ 19 h 50"/>
                  <a:gd name="T76" fmla="*/ 85 w 97"/>
                  <a:gd name="T77" fmla="*/ 16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50"/>
                  <a:gd name="T119" fmla="*/ 97 w 97"/>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50">
                    <a:moveTo>
                      <a:pt x="85" y="16"/>
                    </a:moveTo>
                    <a:lnTo>
                      <a:pt x="85" y="16"/>
                    </a:lnTo>
                    <a:lnTo>
                      <a:pt x="78" y="13"/>
                    </a:lnTo>
                    <a:lnTo>
                      <a:pt x="75" y="10"/>
                    </a:lnTo>
                    <a:lnTo>
                      <a:pt x="69" y="13"/>
                    </a:lnTo>
                    <a:lnTo>
                      <a:pt x="50" y="10"/>
                    </a:lnTo>
                    <a:lnTo>
                      <a:pt x="47" y="7"/>
                    </a:lnTo>
                    <a:lnTo>
                      <a:pt x="47" y="3"/>
                    </a:lnTo>
                    <a:lnTo>
                      <a:pt x="44" y="3"/>
                    </a:lnTo>
                    <a:lnTo>
                      <a:pt x="41" y="0"/>
                    </a:lnTo>
                    <a:lnTo>
                      <a:pt x="35" y="0"/>
                    </a:lnTo>
                    <a:lnTo>
                      <a:pt x="28" y="3"/>
                    </a:lnTo>
                    <a:lnTo>
                      <a:pt x="22" y="10"/>
                    </a:lnTo>
                    <a:lnTo>
                      <a:pt x="19" y="19"/>
                    </a:lnTo>
                    <a:lnTo>
                      <a:pt x="6" y="28"/>
                    </a:lnTo>
                    <a:lnTo>
                      <a:pt x="6" y="32"/>
                    </a:lnTo>
                    <a:lnTo>
                      <a:pt x="0" y="38"/>
                    </a:lnTo>
                    <a:lnTo>
                      <a:pt x="0" y="41"/>
                    </a:lnTo>
                    <a:lnTo>
                      <a:pt x="3" y="41"/>
                    </a:lnTo>
                    <a:lnTo>
                      <a:pt x="3" y="44"/>
                    </a:lnTo>
                    <a:lnTo>
                      <a:pt x="6" y="47"/>
                    </a:lnTo>
                    <a:lnTo>
                      <a:pt x="10" y="47"/>
                    </a:lnTo>
                    <a:lnTo>
                      <a:pt x="35" y="50"/>
                    </a:lnTo>
                    <a:lnTo>
                      <a:pt x="47" y="47"/>
                    </a:lnTo>
                    <a:lnTo>
                      <a:pt x="60" y="50"/>
                    </a:lnTo>
                    <a:lnTo>
                      <a:pt x="91" y="44"/>
                    </a:lnTo>
                    <a:lnTo>
                      <a:pt x="97" y="41"/>
                    </a:lnTo>
                    <a:lnTo>
                      <a:pt x="97" y="38"/>
                    </a:lnTo>
                    <a:lnTo>
                      <a:pt x="97" y="32"/>
                    </a:lnTo>
                    <a:lnTo>
                      <a:pt x="94" y="28"/>
                    </a:lnTo>
                    <a:lnTo>
                      <a:pt x="85" y="25"/>
                    </a:lnTo>
                    <a:lnTo>
                      <a:pt x="85" y="22"/>
                    </a:lnTo>
                    <a:lnTo>
                      <a:pt x="85" y="19"/>
                    </a:lnTo>
                    <a:lnTo>
                      <a:pt x="85" y="16"/>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7" name="Freeform 1389">
                <a:extLst>
                  <a:ext uri="{FF2B5EF4-FFF2-40B4-BE49-F238E27FC236}">
                    <a16:creationId xmlns:a16="http://schemas.microsoft.com/office/drawing/2014/main" id="{DC29EF4E-931E-4EF0-B4EC-7BEB088118BD}"/>
                  </a:ext>
                </a:extLst>
              </p:cNvPr>
              <p:cNvSpPr>
                <a:spLocks/>
              </p:cNvSpPr>
              <p:nvPr/>
            </p:nvSpPr>
            <p:spPr bwMode="auto">
              <a:xfrm>
                <a:off x="4066" y="1098"/>
                <a:ext cx="168" cy="156"/>
              </a:xfrm>
              <a:custGeom>
                <a:avLst/>
                <a:gdLst>
                  <a:gd name="T0" fmla="*/ 156 w 168"/>
                  <a:gd name="T1" fmla="*/ 47 h 156"/>
                  <a:gd name="T2" fmla="*/ 150 w 168"/>
                  <a:gd name="T3" fmla="*/ 65 h 156"/>
                  <a:gd name="T4" fmla="*/ 156 w 168"/>
                  <a:gd name="T5" fmla="*/ 75 h 156"/>
                  <a:gd name="T6" fmla="*/ 162 w 168"/>
                  <a:gd name="T7" fmla="*/ 84 h 156"/>
                  <a:gd name="T8" fmla="*/ 168 w 168"/>
                  <a:gd name="T9" fmla="*/ 87 h 156"/>
                  <a:gd name="T10" fmla="*/ 147 w 168"/>
                  <a:gd name="T11" fmla="*/ 97 h 156"/>
                  <a:gd name="T12" fmla="*/ 140 w 168"/>
                  <a:gd name="T13" fmla="*/ 100 h 156"/>
                  <a:gd name="T14" fmla="*/ 122 w 168"/>
                  <a:gd name="T15" fmla="*/ 100 h 156"/>
                  <a:gd name="T16" fmla="*/ 103 w 168"/>
                  <a:gd name="T17" fmla="*/ 122 h 156"/>
                  <a:gd name="T18" fmla="*/ 97 w 168"/>
                  <a:gd name="T19" fmla="*/ 137 h 156"/>
                  <a:gd name="T20" fmla="*/ 50 w 168"/>
                  <a:gd name="T21" fmla="*/ 112 h 156"/>
                  <a:gd name="T22" fmla="*/ 40 w 168"/>
                  <a:gd name="T23" fmla="*/ 119 h 156"/>
                  <a:gd name="T24" fmla="*/ 28 w 168"/>
                  <a:gd name="T25" fmla="*/ 115 h 156"/>
                  <a:gd name="T26" fmla="*/ 15 w 168"/>
                  <a:gd name="T27" fmla="*/ 122 h 156"/>
                  <a:gd name="T28" fmla="*/ 31 w 168"/>
                  <a:gd name="T29" fmla="*/ 134 h 156"/>
                  <a:gd name="T30" fmla="*/ 37 w 168"/>
                  <a:gd name="T31" fmla="*/ 144 h 156"/>
                  <a:gd name="T32" fmla="*/ 21 w 168"/>
                  <a:gd name="T33" fmla="*/ 147 h 156"/>
                  <a:gd name="T34" fmla="*/ 12 w 168"/>
                  <a:gd name="T35" fmla="*/ 156 h 156"/>
                  <a:gd name="T36" fmla="*/ 6 w 168"/>
                  <a:gd name="T37" fmla="*/ 150 h 156"/>
                  <a:gd name="T38" fmla="*/ 0 w 168"/>
                  <a:gd name="T39" fmla="*/ 125 h 156"/>
                  <a:gd name="T40" fmla="*/ 6 w 168"/>
                  <a:gd name="T41" fmla="*/ 109 h 156"/>
                  <a:gd name="T42" fmla="*/ 18 w 168"/>
                  <a:gd name="T43" fmla="*/ 100 h 156"/>
                  <a:gd name="T44" fmla="*/ 18 w 168"/>
                  <a:gd name="T45" fmla="*/ 90 h 156"/>
                  <a:gd name="T46" fmla="*/ 31 w 168"/>
                  <a:gd name="T47" fmla="*/ 90 h 156"/>
                  <a:gd name="T48" fmla="*/ 46 w 168"/>
                  <a:gd name="T49" fmla="*/ 81 h 156"/>
                  <a:gd name="T50" fmla="*/ 50 w 168"/>
                  <a:gd name="T51" fmla="*/ 65 h 156"/>
                  <a:gd name="T52" fmla="*/ 53 w 168"/>
                  <a:gd name="T53" fmla="*/ 12 h 156"/>
                  <a:gd name="T54" fmla="*/ 59 w 168"/>
                  <a:gd name="T55" fmla="*/ 0 h 156"/>
                  <a:gd name="T56" fmla="*/ 65 w 168"/>
                  <a:gd name="T57" fmla="*/ 3 h 156"/>
                  <a:gd name="T58" fmla="*/ 93 w 168"/>
                  <a:gd name="T59" fmla="*/ 37 h 156"/>
                  <a:gd name="T60" fmla="*/ 125 w 168"/>
                  <a:gd name="T61" fmla="*/ 56 h 156"/>
                  <a:gd name="T62" fmla="*/ 134 w 168"/>
                  <a:gd name="T63" fmla="*/ 62 h 156"/>
                  <a:gd name="T64" fmla="*/ 147 w 168"/>
                  <a:gd name="T65" fmla="*/ 56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8"/>
                  <a:gd name="T100" fmla="*/ 0 h 156"/>
                  <a:gd name="T101" fmla="*/ 168 w 168"/>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8" h="156">
                    <a:moveTo>
                      <a:pt x="147" y="56"/>
                    </a:moveTo>
                    <a:lnTo>
                      <a:pt x="156" y="47"/>
                    </a:lnTo>
                    <a:lnTo>
                      <a:pt x="156" y="50"/>
                    </a:lnTo>
                    <a:lnTo>
                      <a:pt x="150" y="65"/>
                    </a:lnTo>
                    <a:lnTo>
                      <a:pt x="150" y="72"/>
                    </a:lnTo>
                    <a:lnTo>
                      <a:pt x="156" y="75"/>
                    </a:lnTo>
                    <a:lnTo>
                      <a:pt x="156" y="84"/>
                    </a:lnTo>
                    <a:lnTo>
                      <a:pt x="162" y="84"/>
                    </a:lnTo>
                    <a:lnTo>
                      <a:pt x="168" y="81"/>
                    </a:lnTo>
                    <a:lnTo>
                      <a:pt x="168" y="87"/>
                    </a:lnTo>
                    <a:lnTo>
                      <a:pt x="150" y="97"/>
                    </a:lnTo>
                    <a:lnTo>
                      <a:pt x="147" y="97"/>
                    </a:lnTo>
                    <a:lnTo>
                      <a:pt x="143" y="97"/>
                    </a:lnTo>
                    <a:lnTo>
                      <a:pt x="140" y="100"/>
                    </a:lnTo>
                    <a:lnTo>
                      <a:pt x="131" y="100"/>
                    </a:lnTo>
                    <a:lnTo>
                      <a:pt x="122" y="100"/>
                    </a:lnTo>
                    <a:lnTo>
                      <a:pt x="115" y="103"/>
                    </a:lnTo>
                    <a:lnTo>
                      <a:pt x="103" y="122"/>
                    </a:lnTo>
                    <a:lnTo>
                      <a:pt x="100" y="131"/>
                    </a:lnTo>
                    <a:lnTo>
                      <a:pt x="97" y="137"/>
                    </a:lnTo>
                    <a:lnTo>
                      <a:pt x="59" y="112"/>
                    </a:lnTo>
                    <a:lnTo>
                      <a:pt x="50" y="112"/>
                    </a:lnTo>
                    <a:lnTo>
                      <a:pt x="43" y="115"/>
                    </a:lnTo>
                    <a:lnTo>
                      <a:pt x="40" y="119"/>
                    </a:lnTo>
                    <a:lnTo>
                      <a:pt x="34" y="119"/>
                    </a:lnTo>
                    <a:lnTo>
                      <a:pt x="28" y="115"/>
                    </a:lnTo>
                    <a:lnTo>
                      <a:pt x="18" y="115"/>
                    </a:lnTo>
                    <a:lnTo>
                      <a:pt x="15" y="122"/>
                    </a:lnTo>
                    <a:lnTo>
                      <a:pt x="18" y="128"/>
                    </a:lnTo>
                    <a:lnTo>
                      <a:pt x="31" y="134"/>
                    </a:lnTo>
                    <a:lnTo>
                      <a:pt x="40" y="140"/>
                    </a:lnTo>
                    <a:lnTo>
                      <a:pt x="37" y="144"/>
                    </a:lnTo>
                    <a:lnTo>
                      <a:pt x="28" y="144"/>
                    </a:lnTo>
                    <a:lnTo>
                      <a:pt x="21" y="147"/>
                    </a:lnTo>
                    <a:lnTo>
                      <a:pt x="18" y="153"/>
                    </a:lnTo>
                    <a:lnTo>
                      <a:pt x="12" y="156"/>
                    </a:lnTo>
                    <a:lnTo>
                      <a:pt x="9" y="156"/>
                    </a:lnTo>
                    <a:lnTo>
                      <a:pt x="6" y="150"/>
                    </a:lnTo>
                    <a:lnTo>
                      <a:pt x="9" y="134"/>
                    </a:lnTo>
                    <a:lnTo>
                      <a:pt x="0" y="125"/>
                    </a:lnTo>
                    <a:lnTo>
                      <a:pt x="3" y="115"/>
                    </a:lnTo>
                    <a:lnTo>
                      <a:pt x="6" y="109"/>
                    </a:lnTo>
                    <a:lnTo>
                      <a:pt x="12" y="106"/>
                    </a:lnTo>
                    <a:lnTo>
                      <a:pt x="18" y="100"/>
                    </a:lnTo>
                    <a:lnTo>
                      <a:pt x="21" y="94"/>
                    </a:lnTo>
                    <a:lnTo>
                      <a:pt x="18" y="90"/>
                    </a:lnTo>
                    <a:lnTo>
                      <a:pt x="18" y="84"/>
                    </a:lnTo>
                    <a:lnTo>
                      <a:pt x="31" y="90"/>
                    </a:lnTo>
                    <a:lnTo>
                      <a:pt x="43" y="87"/>
                    </a:lnTo>
                    <a:lnTo>
                      <a:pt x="46" y="81"/>
                    </a:lnTo>
                    <a:lnTo>
                      <a:pt x="46" y="69"/>
                    </a:lnTo>
                    <a:lnTo>
                      <a:pt x="50" y="65"/>
                    </a:lnTo>
                    <a:lnTo>
                      <a:pt x="56" y="28"/>
                    </a:lnTo>
                    <a:lnTo>
                      <a:pt x="53" y="12"/>
                    </a:lnTo>
                    <a:lnTo>
                      <a:pt x="53" y="6"/>
                    </a:lnTo>
                    <a:lnTo>
                      <a:pt x="59" y="0"/>
                    </a:lnTo>
                    <a:lnTo>
                      <a:pt x="65" y="3"/>
                    </a:lnTo>
                    <a:lnTo>
                      <a:pt x="65" y="6"/>
                    </a:lnTo>
                    <a:lnTo>
                      <a:pt x="93" y="37"/>
                    </a:lnTo>
                    <a:lnTo>
                      <a:pt x="115" y="53"/>
                    </a:lnTo>
                    <a:lnTo>
                      <a:pt x="125" y="56"/>
                    </a:lnTo>
                    <a:lnTo>
                      <a:pt x="128" y="59"/>
                    </a:lnTo>
                    <a:lnTo>
                      <a:pt x="134" y="62"/>
                    </a:lnTo>
                    <a:lnTo>
                      <a:pt x="140" y="59"/>
                    </a:lnTo>
                    <a:lnTo>
                      <a:pt x="14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8" name="Freeform 1390">
                <a:extLst>
                  <a:ext uri="{FF2B5EF4-FFF2-40B4-BE49-F238E27FC236}">
                    <a16:creationId xmlns:a16="http://schemas.microsoft.com/office/drawing/2014/main" id="{FE04A207-F397-4FF0-BB29-0BFE8283486D}"/>
                  </a:ext>
                </a:extLst>
              </p:cNvPr>
              <p:cNvSpPr>
                <a:spLocks/>
              </p:cNvSpPr>
              <p:nvPr/>
            </p:nvSpPr>
            <p:spPr bwMode="auto">
              <a:xfrm>
                <a:off x="4066" y="1098"/>
                <a:ext cx="168" cy="156"/>
              </a:xfrm>
              <a:custGeom>
                <a:avLst/>
                <a:gdLst>
                  <a:gd name="T0" fmla="*/ 156 w 168"/>
                  <a:gd name="T1" fmla="*/ 47 h 156"/>
                  <a:gd name="T2" fmla="*/ 150 w 168"/>
                  <a:gd name="T3" fmla="*/ 65 h 156"/>
                  <a:gd name="T4" fmla="*/ 156 w 168"/>
                  <a:gd name="T5" fmla="*/ 75 h 156"/>
                  <a:gd name="T6" fmla="*/ 162 w 168"/>
                  <a:gd name="T7" fmla="*/ 84 h 156"/>
                  <a:gd name="T8" fmla="*/ 168 w 168"/>
                  <a:gd name="T9" fmla="*/ 87 h 156"/>
                  <a:gd name="T10" fmla="*/ 147 w 168"/>
                  <a:gd name="T11" fmla="*/ 97 h 156"/>
                  <a:gd name="T12" fmla="*/ 140 w 168"/>
                  <a:gd name="T13" fmla="*/ 100 h 156"/>
                  <a:gd name="T14" fmla="*/ 122 w 168"/>
                  <a:gd name="T15" fmla="*/ 100 h 156"/>
                  <a:gd name="T16" fmla="*/ 103 w 168"/>
                  <a:gd name="T17" fmla="*/ 122 h 156"/>
                  <a:gd name="T18" fmla="*/ 97 w 168"/>
                  <a:gd name="T19" fmla="*/ 137 h 156"/>
                  <a:gd name="T20" fmla="*/ 50 w 168"/>
                  <a:gd name="T21" fmla="*/ 112 h 156"/>
                  <a:gd name="T22" fmla="*/ 40 w 168"/>
                  <a:gd name="T23" fmla="*/ 119 h 156"/>
                  <a:gd name="T24" fmla="*/ 28 w 168"/>
                  <a:gd name="T25" fmla="*/ 115 h 156"/>
                  <a:gd name="T26" fmla="*/ 15 w 168"/>
                  <a:gd name="T27" fmla="*/ 122 h 156"/>
                  <a:gd name="T28" fmla="*/ 31 w 168"/>
                  <a:gd name="T29" fmla="*/ 134 h 156"/>
                  <a:gd name="T30" fmla="*/ 37 w 168"/>
                  <a:gd name="T31" fmla="*/ 144 h 156"/>
                  <a:gd name="T32" fmla="*/ 21 w 168"/>
                  <a:gd name="T33" fmla="*/ 147 h 156"/>
                  <a:gd name="T34" fmla="*/ 12 w 168"/>
                  <a:gd name="T35" fmla="*/ 156 h 156"/>
                  <a:gd name="T36" fmla="*/ 6 w 168"/>
                  <a:gd name="T37" fmla="*/ 150 h 156"/>
                  <a:gd name="T38" fmla="*/ 0 w 168"/>
                  <a:gd name="T39" fmla="*/ 125 h 156"/>
                  <a:gd name="T40" fmla="*/ 6 w 168"/>
                  <a:gd name="T41" fmla="*/ 109 h 156"/>
                  <a:gd name="T42" fmla="*/ 18 w 168"/>
                  <a:gd name="T43" fmla="*/ 100 h 156"/>
                  <a:gd name="T44" fmla="*/ 18 w 168"/>
                  <a:gd name="T45" fmla="*/ 90 h 156"/>
                  <a:gd name="T46" fmla="*/ 31 w 168"/>
                  <a:gd name="T47" fmla="*/ 90 h 156"/>
                  <a:gd name="T48" fmla="*/ 46 w 168"/>
                  <a:gd name="T49" fmla="*/ 81 h 156"/>
                  <a:gd name="T50" fmla="*/ 50 w 168"/>
                  <a:gd name="T51" fmla="*/ 65 h 156"/>
                  <a:gd name="T52" fmla="*/ 53 w 168"/>
                  <a:gd name="T53" fmla="*/ 12 h 156"/>
                  <a:gd name="T54" fmla="*/ 59 w 168"/>
                  <a:gd name="T55" fmla="*/ 0 h 156"/>
                  <a:gd name="T56" fmla="*/ 65 w 168"/>
                  <a:gd name="T57" fmla="*/ 3 h 156"/>
                  <a:gd name="T58" fmla="*/ 93 w 168"/>
                  <a:gd name="T59" fmla="*/ 37 h 156"/>
                  <a:gd name="T60" fmla="*/ 125 w 168"/>
                  <a:gd name="T61" fmla="*/ 56 h 156"/>
                  <a:gd name="T62" fmla="*/ 134 w 168"/>
                  <a:gd name="T63" fmla="*/ 62 h 156"/>
                  <a:gd name="T64" fmla="*/ 147 w 168"/>
                  <a:gd name="T65" fmla="*/ 56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8"/>
                  <a:gd name="T100" fmla="*/ 0 h 156"/>
                  <a:gd name="T101" fmla="*/ 168 w 168"/>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8" h="156">
                    <a:moveTo>
                      <a:pt x="147" y="56"/>
                    </a:moveTo>
                    <a:lnTo>
                      <a:pt x="156" y="47"/>
                    </a:lnTo>
                    <a:lnTo>
                      <a:pt x="156" y="50"/>
                    </a:lnTo>
                    <a:lnTo>
                      <a:pt x="150" y="65"/>
                    </a:lnTo>
                    <a:lnTo>
                      <a:pt x="150" y="72"/>
                    </a:lnTo>
                    <a:lnTo>
                      <a:pt x="156" y="75"/>
                    </a:lnTo>
                    <a:lnTo>
                      <a:pt x="156" y="84"/>
                    </a:lnTo>
                    <a:lnTo>
                      <a:pt x="162" y="84"/>
                    </a:lnTo>
                    <a:lnTo>
                      <a:pt x="168" y="81"/>
                    </a:lnTo>
                    <a:lnTo>
                      <a:pt x="168" y="87"/>
                    </a:lnTo>
                    <a:lnTo>
                      <a:pt x="150" y="97"/>
                    </a:lnTo>
                    <a:lnTo>
                      <a:pt x="147" y="97"/>
                    </a:lnTo>
                    <a:lnTo>
                      <a:pt x="143" y="97"/>
                    </a:lnTo>
                    <a:lnTo>
                      <a:pt x="140" y="100"/>
                    </a:lnTo>
                    <a:lnTo>
                      <a:pt x="131" y="100"/>
                    </a:lnTo>
                    <a:lnTo>
                      <a:pt x="122" y="100"/>
                    </a:lnTo>
                    <a:lnTo>
                      <a:pt x="115" y="103"/>
                    </a:lnTo>
                    <a:lnTo>
                      <a:pt x="103" y="122"/>
                    </a:lnTo>
                    <a:lnTo>
                      <a:pt x="100" y="131"/>
                    </a:lnTo>
                    <a:lnTo>
                      <a:pt x="97" y="137"/>
                    </a:lnTo>
                    <a:lnTo>
                      <a:pt x="59" y="112"/>
                    </a:lnTo>
                    <a:lnTo>
                      <a:pt x="50" y="112"/>
                    </a:lnTo>
                    <a:lnTo>
                      <a:pt x="43" y="115"/>
                    </a:lnTo>
                    <a:lnTo>
                      <a:pt x="40" y="119"/>
                    </a:lnTo>
                    <a:lnTo>
                      <a:pt x="34" y="119"/>
                    </a:lnTo>
                    <a:lnTo>
                      <a:pt x="28" y="115"/>
                    </a:lnTo>
                    <a:lnTo>
                      <a:pt x="18" y="115"/>
                    </a:lnTo>
                    <a:lnTo>
                      <a:pt x="15" y="122"/>
                    </a:lnTo>
                    <a:lnTo>
                      <a:pt x="18" y="128"/>
                    </a:lnTo>
                    <a:lnTo>
                      <a:pt x="31" y="134"/>
                    </a:lnTo>
                    <a:lnTo>
                      <a:pt x="40" y="140"/>
                    </a:lnTo>
                    <a:lnTo>
                      <a:pt x="37" y="144"/>
                    </a:lnTo>
                    <a:lnTo>
                      <a:pt x="28" y="144"/>
                    </a:lnTo>
                    <a:lnTo>
                      <a:pt x="21" y="147"/>
                    </a:lnTo>
                    <a:lnTo>
                      <a:pt x="18" y="153"/>
                    </a:lnTo>
                    <a:lnTo>
                      <a:pt x="12" y="156"/>
                    </a:lnTo>
                    <a:lnTo>
                      <a:pt x="9" y="156"/>
                    </a:lnTo>
                    <a:lnTo>
                      <a:pt x="6" y="150"/>
                    </a:lnTo>
                    <a:lnTo>
                      <a:pt x="9" y="134"/>
                    </a:lnTo>
                    <a:lnTo>
                      <a:pt x="0" y="125"/>
                    </a:lnTo>
                    <a:lnTo>
                      <a:pt x="3" y="115"/>
                    </a:lnTo>
                    <a:lnTo>
                      <a:pt x="6" y="109"/>
                    </a:lnTo>
                    <a:lnTo>
                      <a:pt x="12" y="106"/>
                    </a:lnTo>
                    <a:lnTo>
                      <a:pt x="18" y="100"/>
                    </a:lnTo>
                    <a:lnTo>
                      <a:pt x="21" y="94"/>
                    </a:lnTo>
                    <a:lnTo>
                      <a:pt x="18" y="90"/>
                    </a:lnTo>
                    <a:lnTo>
                      <a:pt x="18" y="84"/>
                    </a:lnTo>
                    <a:lnTo>
                      <a:pt x="31" y="90"/>
                    </a:lnTo>
                    <a:lnTo>
                      <a:pt x="43" y="87"/>
                    </a:lnTo>
                    <a:lnTo>
                      <a:pt x="46" y="81"/>
                    </a:lnTo>
                    <a:lnTo>
                      <a:pt x="46" y="69"/>
                    </a:lnTo>
                    <a:lnTo>
                      <a:pt x="50" y="65"/>
                    </a:lnTo>
                    <a:lnTo>
                      <a:pt x="56" y="28"/>
                    </a:lnTo>
                    <a:lnTo>
                      <a:pt x="53" y="12"/>
                    </a:lnTo>
                    <a:lnTo>
                      <a:pt x="53" y="6"/>
                    </a:lnTo>
                    <a:lnTo>
                      <a:pt x="59" y="0"/>
                    </a:lnTo>
                    <a:lnTo>
                      <a:pt x="65" y="3"/>
                    </a:lnTo>
                    <a:lnTo>
                      <a:pt x="65" y="6"/>
                    </a:lnTo>
                    <a:lnTo>
                      <a:pt x="93" y="37"/>
                    </a:lnTo>
                    <a:lnTo>
                      <a:pt x="115" y="53"/>
                    </a:lnTo>
                    <a:lnTo>
                      <a:pt x="125" y="56"/>
                    </a:lnTo>
                    <a:lnTo>
                      <a:pt x="128" y="59"/>
                    </a:lnTo>
                    <a:lnTo>
                      <a:pt x="134" y="62"/>
                    </a:lnTo>
                    <a:lnTo>
                      <a:pt x="140" y="59"/>
                    </a:lnTo>
                    <a:lnTo>
                      <a:pt x="147" y="56"/>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9" name="Freeform 1391">
                <a:extLst>
                  <a:ext uri="{FF2B5EF4-FFF2-40B4-BE49-F238E27FC236}">
                    <a16:creationId xmlns:a16="http://schemas.microsoft.com/office/drawing/2014/main" id="{BACF6FA7-BA67-42CA-A1CC-D052F4E5CC3B}"/>
                  </a:ext>
                </a:extLst>
              </p:cNvPr>
              <p:cNvSpPr>
                <a:spLocks/>
              </p:cNvSpPr>
              <p:nvPr/>
            </p:nvSpPr>
            <p:spPr bwMode="auto">
              <a:xfrm>
                <a:off x="3818" y="1251"/>
                <a:ext cx="313" cy="281"/>
              </a:xfrm>
              <a:custGeom>
                <a:avLst/>
                <a:gdLst>
                  <a:gd name="T0" fmla="*/ 294 w 313"/>
                  <a:gd name="T1" fmla="*/ 6 h 281"/>
                  <a:gd name="T2" fmla="*/ 304 w 313"/>
                  <a:gd name="T3" fmla="*/ 44 h 281"/>
                  <a:gd name="T4" fmla="*/ 310 w 313"/>
                  <a:gd name="T5" fmla="*/ 81 h 281"/>
                  <a:gd name="T6" fmla="*/ 304 w 313"/>
                  <a:gd name="T7" fmla="*/ 94 h 281"/>
                  <a:gd name="T8" fmla="*/ 291 w 313"/>
                  <a:gd name="T9" fmla="*/ 116 h 281"/>
                  <a:gd name="T10" fmla="*/ 285 w 313"/>
                  <a:gd name="T11" fmla="*/ 163 h 281"/>
                  <a:gd name="T12" fmla="*/ 273 w 313"/>
                  <a:gd name="T13" fmla="*/ 197 h 281"/>
                  <a:gd name="T14" fmla="*/ 273 w 313"/>
                  <a:gd name="T15" fmla="*/ 210 h 281"/>
                  <a:gd name="T16" fmla="*/ 251 w 313"/>
                  <a:gd name="T17" fmla="*/ 231 h 281"/>
                  <a:gd name="T18" fmla="*/ 257 w 313"/>
                  <a:gd name="T19" fmla="*/ 210 h 281"/>
                  <a:gd name="T20" fmla="*/ 248 w 313"/>
                  <a:gd name="T21" fmla="*/ 225 h 281"/>
                  <a:gd name="T22" fmla="*/ 232 w 313"/>
                  <a:gd name="T23" fmla="*/ 228 h 281"/>
                  <a:gd name="T24" fmla="*/ 223 w 313"/>
                  <a:gd name="T25" fmla="*/ 244 h 281"/>
                  <a:gd name="T26" fmla="*/ 219 w 313"/>
                  <a:gd name="T27" fmla="*/ 228 h 281"/>
                  <a:gd name="T28" fmla="*/ 172 w 313"/>
                  <a:gd name="T29" fmla="*/ 247 h 281"/>
                  <a:gd name="T30" fmla="*/ 172 w 313"/>
                  <a:gd name="T31" fmla="*/ 241 h 281"/>
                  <a:gd name="T32" fmla="*/ 166 w 313"/>
                  <a:gd name="T33" fmla="*/ 238 h 281"/>
                  <a:gd name="T34" fmla="*/ 157 w 313"/>
                  <a:gd name="T35" fmla="*/ 244 h 281"/>
                  <a:gd name="T36" fmla="*/ 163 w 313"/>
                  <a:gd name="T37" fmla="*/ 256 h 281"/>
                  <a:gd name="T38" fmla="*/ 154 w 313"/>
                  <a:gd name="T39" fmla="*/ 260 h 281"/>
                  <a:gd name="T40" fmla="*/ 129 w 313"/>
                  <a:gd name="T41" fmla="*/ 278 h 281"/>
                  <a:gd name="T42" fmla="*/ 119 w 313"/>
                  <a:gd name="T43" fmla="*/ 266 h 281"/>
                  <a:gd name="T44" fmla="*/ 126 w 313"/>
                  <a:gd name="T45" fmla="*/ 244 h 281"/>
                  <a:gd name="T46" fmla="*/ 104 w 313"/>
                  <a:gd name="T47" fmla="*/ 241 h 281"/>
                  <a:gd name="T48" fmla="*/ 79 w 313"/>
                  <a:gd name="T49" fmla="*/ 247 h 281"/>
                  <a:gd name="T50" fmla="*/ 41 w 313"/>
                  <a:gd name="T51" fmla="*/ 256 h 281"/>
                  <a:gd name="T52" fmla="*/ 22 w 313"/>
                  <a:gd name="T53" fmla="*/ 266 h 281"/>
                  <a:gd name="T54" fmla="*/ 10 w 313"/>
                  <a:gd name="T55" fmla="*/ 269 h 281"/>
                  <a:gd name="T56" fmla="*/ 13 w 313"/>
                  <a:gd name="T57" fmla="*/ 250 h 281"/>
                  <a:gd name="T58" fmla="*/ 44 w 313"/>
                  <a:gd name="T59" fmla="*/ 225 h 281"/>
                  <a:gd name="T60" fmla="*/ 69 w 313"/>
                  <a:gd name="T61" fmla="*/ 216 h 281"/>
                  <a:gd name="T62" fmla="*/ 132 w 313"/>
                  <a:gd name="T63" fmla="*/ 216 h 281"/>
                  <a:gd name="T64" fmla="*/ 144 w 313"/>
                  <a:gd name="T65" fmla="*/ 191 h 281"/>
                  <a:gd name="T66" fmla="*/ 166 w 313"/>
                  <a:gd name="T67" fmla="*/ 150 h 281"/>
                  <a:gd name="T68" fmla="*/ 179 w 313"/>
                  <a:gd name="T69" fmla="*/ 150 h 281"/>
                  <a:gd name="T70" fmla="*/ 169 w 313"/>
                  <a:gd name="T71" fmla="*/ 159 h 281"/>
                  <a:gd name="T72" fmla="*/ 182 w 313"/>
                  <a:gd name="T73" fmla="*/ 169 h 281"/>
                  <a:gd name="T74" fmla="*/ 216 w 313"/>
                  <a:gd name="T75" fmla="*/ 147 h 281"/>
                  <a:gd name="T76" fmla="*/ 235 w 313"/>
                  <a:gd name="T77" fmla="*/ 128 h 281"/>
                  <a:gd name="T78" fmla="*/ 254 w 313"/>
                  <a:gd name="T79" fmla="*/ 59 h 281"/>
                  <a:gd name="T80" fmla="*/ 254 w 313"/>
                  <a:gd name="T81" fmla="*/ 31 h 281"/>
                  <a:gd name="T82" fmla="*/ 263 w 313"/>
                  <a:gd name="T83" fmla="*/ 19 h 281"/>
                  <a:gd name="T84" fmla="*/ 269 w 313"/>
                  <a:gd name="T85" fmla="*/ 16 h 281"/>
                  <a:gd name="T86" fmla="*/ 279 w 313"/>
                  <a:gd name="T87" fmla="*/ 22 h 281"/>
                  <a:gd name="T88" fmla="*/ 288 w 313"/>
                  <a:gd name="T89" fmla="*/ 16 h 281"/>
                  <a:gd name="T90" fmla="*/ 279 w 313"/>
                  <a:gd name="T91" fmla="*/ 16 h 281"/>
                  <a:gd name="T92" fmla="*/ 282 w 313"/>
                  <a:gd name="T93" fmla="*/ 0 h 2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81"/>
                  <a:gd name="T143" fmla="*/ 313 w 313"/>
                  <a:gd name="T144" fmla="*/ 281 h 2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81">
                    <a:moveTo>
                      <a:pt x="285" y="3"/>
                    </a:moveTo>
                    <a:lnTo>
                      <a:pt x="294" y="3"/>
                    </a:lnTo>
                    <a:lnTo>
                      <a:pt x="294" y="6"/>
                    </a:lnTo>
                    <a:lnTo>
                      <a:pt x="294" y="28"/>
                    </a:lnTo>
                    <a:lnTo>
                      <a:pt x="298" y="38"/>
                    </a:lnTo>
                    <a:lnTo>
                      <a:pt x="304" y="44"/>
                    </a:lnTo>
                    <a:lnTo>
                      <a:pt x="313" y="75"/>
                    </a:lnTo>
                    <a:lnTo>
                      <a:pt x="313" y="78"/>
                    </a:lnTo>
                    <a:lnTo>
                      <a:pt x="310" y="81"/>
                    </a:lnTo>
                    <a:lnTo>
                      <a:pt x="310" y="88"/>
                    </a:lnTo>
                    <a:lnTo>
                      <a:pt x="307" y="94"/>
                    </a:lnTo>
                    <a:lnTo>
                      <a:pt x="304" y="94"/>
                    </a:lnTo>
                    <a:lnTo>
                      <a:pt x="298" y="106"/>
                    </a:lnTo>
                    <a:lnTo>
                      <a:pt x="298" y="116"/>
                    </a:lnTo>
                    <a:lnTo>
                      <a:pt x="291" y="116"/>
                    </a:lnTo>
                    <a:lnTo>
                      <a:pt x="285" y="119"/>
                    </a:lnTo>
                    <a:lnTo>
                      <a:pt x="282" y="128"/>
                    </a:lnTo>
                    <a:lnTo>
                      <a:pt x="285" y="163"/>
                    </a:lnTo>
                    <a:lnTo>
                      <a:pt x="279" y="169"/>
                    </a:lnTo>
                    <a:lnTo>
                      <a:pt x="276" y="178"/>
                    </a:lnTo>
                    <a:lnTo>
                      <a:pt x="273" y="197"/>
                    </a:lnTo>
                    <a:lnTo>
                      <a:pt x="276" y="203"/>
                    </a:lnTo>
                    <a:lnTo>
                      <a:pt x="279" y="206"/>
                    </a:lnTo>
                    <a:lnTo>
                      <a:pt x="273" y="210"/>
                    </a:lnTo>
                    <a:lnTo>
                      <a:pt x="266" y="225"/>
                    </a:lnTo>
                    <a:lnTo>
                      <a:pt x="251" y="235"/>
                    </a:lnTo>
                    <a:lnTo>
                      <a:pt x="251" y="231"/>
                    </a:lnTo>
                    <a:lnTo>
                      <a:pt x="254" y="219"/>
                    </a:lnTo>
                    <a:lnTo>
                      <a:pt x="257" y="213"/>
                    </a:lnTo>
                    <a:lnTo>
                      <a:pt x="257" y="210"/>
                    </a:lnTo>
                    <a:lnTo>
                      <a:pt x="251" y="210"/>
                    </a:lnTo>
                    <a:lnTo>
                      <a:pt x="248" y="219"/>
                    </a:lnTo>
                    <a:lnTo>
                      <a:pt x="248" y="225"/>
                    </a:lnTo>
                    <a:lnTo>
                      <a:pt x="241" y="222"/>
                    </a:lnTo>
                    <a:lnTo>
                      <a:pt x="235" y="222"/>
                    </a:lnTo>
                    <a:lnTo>
                      <a:pt x="232" y="228"/>
                    </a:lnTo>
                    <a:lnTo>
                      <a:pt x="229" y="241"/>
                    </a:lnTo>
                    <a:lnTo>
                      <a:pt x="226" y="244"/>
                    </a:lnTo>
                    <a:lnTo>
                      <a:pt x="223" y="244"/>
                    </a:lnTo>
                    <a:lnTo>
                      <a:pt x="223" y="235"/>
                    </a:lnTo>
                    <a:lnTo>
                      <a:pt x="223" y="228"/>
                    </a:lnTo>
                    <a:lnTo>
                      <a:pt x="219" y="228"/>
                    </a:lnTo>
                    <a:lnTo>
                      <a:pt x="204" y="247"/>
                    </a:lnTo>
                    <a:lnTo>
                      <a:pt x="182" y="244"/>
                    </a:lnTo>
                    <a:lnTo>
                      <a:pt x="172" y="247"/>
                    </a:lnTo>
                    <a:lnTo>
                      <a:pt x="176" y="244"/>
                    </a:lnTo>
                    <a:lnTo>
                      <a:pt x="179" y="241"/>
                    </a:lnTo>
                    <a:lnTo>
                      <a:pt x="172" y="241"/>
                    </a:lnTo>
                    <a:lnTo>
                      <a:pt x="172" y="238"/>
                    </a:lnTo>
                    <a:lnTo>
                      <a:pt x="169" y="241"/>
                    </a:lnTo>
                    <a:lnTo>
                      <a:pt x="166" y="238"/>
                    </a:lnTo>
                    <a:lnTo>
                      <a:pt x="166" y="231"/>
                    </a:lnTo>
                    <a:lnTo>
                      <a:pt x="163" y="231"/>
                    </a:lnTo>
                    <a:lnTo>
                      <a:pt x="157" y="244"/>
                    </a:lnTo>
                    <a:lnTo>
                      <a:pt x="166" y="250"/>
                    </a:lnTo>
                    <a:lnTo>
                      <a:pt x="166" y="260"/>
                    </a:lnTo>
                    <a:lnTo>
                      <a:pt x="163" y="256"/>
                    </a:lnTo>
                    <a:lnTo>
                      <a:pt x="160" y="256"/>
                    </a:lnTo>
                    <a:lnTo>
                      <a:pt x="157" y="256"/>
                    </a:lnTo>
                    <a:lnTo>
                      <a:pt x="154" y="260"/>
                    </a:lnTo>
                    <a:lnTo>
                      <a:pt x="141" y="278"/>
                    </a:lnTo>
                    <a:lnTo>
                      <a:pt x="135" y="281"/>
                    </a:lnTo>
                    <a:lnTo>
                      <a:pt x="129" y="278"/>
                    </a:lnTo>
                    <a:lnTo>
                      <a:pt x="126" y="275"/>
                    </a:lnTo>
                    <a:lnTo>
                      <a:pt x="119" y="272"/>
                    </a:lnTo>
                    <a:lnTo>
                      <a:pt x="119" y="266"/>
                    </a:lnTo>
                    <a:lnTo>
                      <a:pt x="119" y="256"/>
                    </a:lnTo>
                    <a:lnTo>
                      <a:pt x="126" y="247"/>
                    </a:lnTo>
                    <a:lnTo>
                      <a:pt x="126" y="244"/>
                    </a:lnTo>
                    <a:lnTo>
                      <a:pt x="126" y="241"/>
                    </a:lnTo>
                    <a:lnTo>
                      <a:pt x="116" y="244"/>
                    </a:lnTo>
                    <a:lnTo>
                      <a:pt x="104" y="241"/>
                    </a:lnTo>
                    <a:lnTo>
                      <a:pt x="97" y="241"/>
                    </a:lnTo>
                    <a:lnTo>
                      <a:pt x="82" y="250"/>
                    </a:lnTo>
                    <a:lnTo>
                      <a:pt x="79" y="247"/>
                    </a:lnTo>
                    <a:lnTo>
                      <a:pt x="47" y="256"/>
                    </a:lnTo>
                    <a:lnTo>
                      <a:pt x="44" y="253"/>
                    </a:lnTo>
                    <a:lnTo>
                      <a:pt x="41" y="256"/>
                    </a:lnTo>
                    <a:lnTo>
                      <a:pt x="35" y="269"/>
                    </a:lnTo>
                    <a:lnTo>
                      <a:pt x="32" y="269"/>
                    </a:lnTo>
                    <a:lnTo>
                      <a:pt x="22" y="266"/>
                    </a:lnTo>
                    <a:lnTo>
                      <a:pt x="16" y="266"/>
                    </a:lnTo>
                    <a:lnTo>
                      <a:pt x="13" y="266"/>
                    </a:lnTo>
                    <a:lnTo>
                      <a:pt x="10" y="269"/>
                    </a:lnTo>
                    <a:lnTo>
                      <a:pt x="0" y="266"/>
                    </a:lnTo>
                    <a:lnTo>
                      <a:pt x="0" y="253"/>
                    </a:lnTo>
                    <a:lnTo>
                      <a:pt x="13" y="250"/>
                    </a:lnTo>
                    <a:lnTo>
                      <a:pt x="32" y="238"/>
                    </a:lnTo>
                    <a:lnTo>
                      <a:pt x="38" y="228"/>
                    </a:lnTo>
                    <a:lnTo>
                      <a:pt x="44" y="225"/>
                    </a:lnTo>
                    <a:lnTo>
                      <a:pt x="47" y="219"/>
                    </a:lnTo>
                    <a:lnTo>
                      <a:pt x="60" y="213"/>
                    </a:lnTo>
                    <a:lnTo>
                      <a:pt x="69" y="216"/>
                    </a:lnTo>
                    <a:lnTo>
                      <a:pt x="122" y="206"/>
                    </a:lnTo>
                    <a:lnTo>
                      <a:pt x="122" y="213"/>
                    </a:lnTo>
                    <a:lnTo>
                      <a:pt x="132" y="216"/>
                    </a:lnTo>
                    <a:lnTo>
                      <a:pt x="135" y="213"/>
                    </a:lnTo>
                    <a:lnTo>
                      <a:pt x="144" y="206"/>
                    </a:lnTo>
                    <a:lnTo>
                      <a:pt x="144" y="191"/>
                    </a:lnTo>
                    <a:lnTo>
                      <a:pt x="160" y="175"/>
                    </a:lnTo>
                    <a:lnTo>
                      <a:pt x="163" y="166"/>
                    </a:lnTo>
                    <a:lnTo>
                      <a:pt x="166" y="150"/>
                    </a:lnTo>
                    <a:lnTo>
                      <a:pt x="176" y="144"/>
                    </a:lnTo>
                    <a:lnTo>
                      <a:pt x="179" y="147"/>
                    </a:lnTo>
                    <a:lnTo>
                      <a:pt x="179" y="150"/>
                    </a:lnTo>
                    <a:lnTo>
                      <a:pt x="172" y="153"/>
                    </a:lnTo>
                    <a:lnTo>
                      <a:pt x="169" y="156"/>
                    </a:lnTo>
                    <a:lnTo>
                      <a:pt x="169" y="159"/>
                    </a:lnTo>
                    <a:lnTo>
                      <a:pt x="172" y="166"/>
                    </a:lnTo>
                    <a:lnTo>
                      <a:pt x="172" y="172"/>
                    </a:lnTo>
                    <a:lnTo>
                      <a:pt x="182" y="169"/>
                    </a:lnTo>
                    <a:lnTo>
                      <a:pt x="185" y="166"/>
                    </a:lnTo>
                    <a:lnTo>
                      <a:pt x="201" y="159"/>
                    </a:lnTo>
                    <a:lnTo>
                      <a:pt x="216" y="147"/>
                    </a:lnTo>
                    <a:lnTo>
                      <a:pt x="226" y="131"/>
                    </a:lnTo>
                    <a:lnTo>
                      <a:pt x="232" y="128"/>
                    </a:lnTo>
                    <a:lnTo>
                      <a:pt x="235" y="128"/>
                    </a:lnTo>
                    <a:lnTo>
                      <a:pt x="238" y="122"/>
                    </a:lnTo>
                    <a:lnTo>
                      <a:pt x="257" y="63"/>
                    </a:lnTo>
                    <a:lnTo>
                      <a:pt x="254" y="59"/>
                    </a:lnTo>
                    <a:lnTo>
                      <a:pt x="248" y="59"/>
                    </a:lnTo>
                    <a:lnTo>
                      <a:pt x="254" y="47"/>
                    </a:lnTo>
                    <a:lnTo>
                      <a:pt x="254" y="31"/>
                    </a:lnTo>
                    <a:lnTo>
                      <a:pt x="257" y="28"/>
                    </a:lnTo>
                    <a:lnTo>
                      <a:pt x="260" y="25"/>
                    </a:lnTo>
                    <a:lnTo>
                      <a:pt x="263" y="19"/>
                    </a:lnTo>
                    <a:lnTo>
                      <a:pt x="263" y="13"/>
                    </a:lnTo>
                    <a:lnTo>
                      <a:pt x="266" y="13"/>
                    </a:lnTo>
                    <a:lnTo>
                      <a:pt x="269" y="16"/>
                    </a:lnTo>
                    <a:lnTo>
                      <a:pt x="273" y="22"/>
                    </a:lnTo>
                    <a:lnTo>
                      <a:pt x="276" y="25"/>
                    </a:lnTo>
                    <a:lnTo>
                      <a:pt x="279" y="22"/>
                    </a:lnTo>
                    <a:lnTo>
                      <a:pt x="282" y="22"/>
                    </a:lnTo>
                    <a:lnTo>
                      <a:pt x="285" y="22"/>
                    </a:lnTo>
                    <a:lnTo>
                      <a:pt x="288" y="16"/>
                    </a:lnTo>
                    <a:lnTo>
                      <a:pt x="288" y="9"/>
                    </a:lnTo>
                    <a:lnTo>
                      <a:pt x="285" y="13"/>
                    </a:lnTo>
                    <a:lnTo>
                      <a:pt x="279" y="16"/>
                    </a:lnTo>
                    <a:lnTo>
                      <a:pt x="276" y="9"/>
                    </a:lnTo>
                    <a:lnTo>
                      <a:pt x="279" y="3"/>
                    </a:lnTo>
                    <a:lnTo>
                      <a:pt x="282" y="0"/>
                    </a:lnTo>
                    <a:lnTo>
                      <a:pt x="28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0" name="Freeform 1392">
                <a:extLst>
                  <a:ext uri="{FF2B5EF4-FFF2-40B4-BE49-F238E27FC236}">
                    <a16:creationId xmlns:a16="http://schemas.microsoft.com/office/drawing/2014/main" id="{B255821D-6CA4-4BD7-81BB-48C6790996E9}"/>
                  </a:ext>
                </a:extLst>
              </p:cNvPr>
              <p:cNvSpPr>
                <a:spLocks/>
              </p:cNvSpPr>
              <p:nvPr/>
            </p:nvSpPr>
            <p:spPr bwMode="auto">
              <a:xfrm>
                <a:off x="3818" y="1251"/>
                <a:ext cx="313" cy="281"/>
              </a:xfrm>
              <a:custGeom>
                <a:avLst/>
                <a:gdLst>
                  <a:gd name="T0" fmla="*/ 294 w 313"/>
                  <a:gd name="T1" fmla="*/ 6 h 281"/>
                  <a:gd name="T2" fmla="*/ 304 w 313"/>
                  <a:gd name="T3" fmla="*/ 44 h 281"/>
                  <a:gd name="T4" fmla="*/ 310 w 313"/>
                  <a:gd name="T5" fmla="*/ 81 h 281"/>
                  <a:gd name="T6" fmla="*/ 304 w 313"/>
                  <a:gd name="T7" fmla="*/ 94 h 281"/>
                  <a:gd name="T8" fmla="*/ 291 w 313"/>
                  <a:gd name="T9" fmla="*/ 116 h 281"/>
                  <a:gd name="T10" fmla="*/ 285 w 313"/>
                  <a:gd name="T11" fmla="*/ 163 h 281"/>
                  <a:gd name="T12" fmla="*/ 273 w 313"/>
                  <a:gd name="T13" fmla="*/ 197 h 281"/>
                  <a:gd name="T14" fmla="*/ 273 w 313"/>
                  <a:gd name="T15" fmla="*/ 210 h 281"/>
                  <a:gd name="T16" fmla="*/ 251 w 313"/>
                  <a:gd name="T17" fmla="*/ 231 h 281"/>
                  <a:gd name="T18" fmla="*/ 257 w 313"/>
                  <a:gd name="T19" fmla="*/ 210 h 281"/>
                  <a:gd name="T20" fmla="*/ 248 w 313"/>
                  <a:gd name="T21" fmla="*/ 225 h 281"/>
                  <a:gd name="T22" fmla="*/ 232 w 313"/>
                  <a:gd name="T23" fmla="*/ 228 h 281"/>
                  <a:gd name="T24" fmla="*/ 223 w 313"/>
                  <a:gd name="T25" fmla="*/ 244 h 281"/>
                  <a:gd name="T26" fmla="*/ 219 w 313"/>
                  <a:gd name="T27" fmla="*/ 228 h 281"/>
                  <a:gd name="T28" fmla="*/ 172 w 313"/>
                  <a:gd name="T29" fmla="*/ 247 h 281"/>
                  <a:gd name="T30" fmla="*/ 172 w 313"/>
                  <a:gd name="T31" fmla="*/ 241 h 281"/>
                  <a:gd name="T32" fmla="*/ 166 w 313"/>
                  <a:gd name="T33" fmla="*/ 238 h 281"/>
                  <a:gd name="T34" fmla="*/ 157 w 313"/>
                  <a:gd name="T35" fmla="*/ 244 h 281"/>
                  <a:gd name="T36" fmla="*/ 163 w 313"/>
                  <a:gd name="T37" fmla="*/ 256 h 281"/>
                  <a:gd name="T38" fmla="*/ 154 w 313"/>
                  <a:gd name="T39" fmla="*/ 260 h 281"/>
                  <a:gd name="T40" fmla="*/ 129 w 313"/>
                  <a:gd name="T41" fmla="*/ 278 h 281"/>
                  <a:gd name="T42" fmla="*/ 119 w 313"/>
                  <a:gd name="T43" fmla="*/ 266 h 281"/>
                  <a:gd name="T44" fmla="*/ 126 w 313"/>
                  <a:gd name="T45" fmla="*/ 244 h 281"/>
                  <a:gd name="T46" fmla="*/ 104 w 313"/>
                  <a:gd name="T47" fmla="*/ 241 h 281"/>
                  <a:gd name="T48" fmla="*/ 79 w 313"/>
                  <a:gd name="T49" fmla="*/ 247 h 281"/>
                  <a:gd name="T50" fmla="*/ 41 w 313"/>
                  <a:gd name="T51" fmla="*/ 256 h 281"/>
                  <a:gd name="T52" fmla="*/ 22 w 313"/>
                  <a:gd name="T53" fmla="*/ 266 h 281"/>
                  <a:gd name="T54" fmla="*/ 10 w 313"/>
                  <a:gd name="T55" fmla="*/ 269 h 281"/>
                  <a:gd name="T56" fmla="*/ 13 w 313"/>
                  <a:gd name="T57" fmla="*/ 250 h 281"/>
                  <a:gd name="T58" fmla="*/ 44 w 313"/>
                  <a:gd name="T59" fmla="*/ 225 h 281"/>
                  <a:gd name="T60" fmla="*/ 69 w 313"/>
                  <a:gd name="T61" fmla="*/ 216 h 281"/>
                  <a:gd name="T62" fmla="*/ 132 w 313"/>
                  <a:gd name="T63" fmla="*/ 216 h 281"/>
                  <a:gd name="T64" fmla="*/ 144 w 313"/>
                  <a:gd name="T65" fmla="*/ 191 h 281"/>
                  <a:gd name="T66" fmla="*/ 166 w 313"/>
                  <a:gd name="T67" fmla="*/ 150 h 281"/>
                  <a:gd name="T68" fmla="*/ 179 w 313"/>
                  <a:gd name="T69" fmla="*/ 150 h 281"/>
                  <a:gd name="T70" fmla="*/ 169 w 313"/>
                  <a:gd name="T71" fmla="*/ 159 h 281"/>
                  <a:gd name="T72" fmla="*/ 182 w 313"/>
                  <a:gd name="T73" fmla="*/ 169 h 281"/>
                  <a:gd name="T74" fmla="*/ 216 w 313"/>
                  <a:gd name="T75" fmla="*/ 147 h 281"/>
                  <a:gd name="T76" fmla="*/ 235 w 313"/>
                  <a:gd name="T77" fmla="*/ 128 h 281"/>
                  <a:gd name="T78" fmla="*/ 254 w 313"/>
                  <a:gd name="T79" fmla="*/ 59 h 281"/>
                  <a:gd name="T80" fmla="*/ 254 w 313"/>
                  <a:gd name="T81" fmla="*/ 31 h 281"/>
                  <a:gd name="T82" fmla="*/ 263 w 313"/>
                  <a:gd name="T83" fmla="*/ 19 h 281"/>
                  <a:gd name="T84" fmla="*/ 269 w 313"/>
                  <a:gd name="T85" fmla="*/ 16 h 281"/>
                  <a:gd name="T86" fmla="*/ 279 w 313"/>
                  <a:gd name="T87" fmla="*/ 22 h 281"/>
                  <a:gd name="T88" fmla="*/ 288 w 313"/>
                  <a:gd name="T89" fmla="*/ 16 h 281"/>
                  <a:gd name="T90" fmla="*/ 279 w 313"/>
                  <a:gd name="T91" fmla="*/ 16 h 281"/>
                  <a:gd name="T92" fmla="*/ 282 w 313"/>
                  <a:gd name="T93" fmla="*/ 0 h 2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81"/>
                  <a:gd name="T143" fmla="*/ 313 w 313"/>
                  <a:gd name="T144" fmla="*/ 281 h 2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81">
                    <a:moveTo>
                      <a:pt x="285" y="3"/>
                    </a:moveTo>
                    <a:lnTo>
                      <a:pt x="294" y="3"/>
                    </a:lnTo>
                    <a:lnTo>
                      <a:pt x="294" y="6"/>
                    </a:lnTo>
                    <a:lnTo>
                      <a:pt x="294" y="28"/>
                    </a:lnTo>
                    <a:lnTo>
                      <a:pt x="298" y="38"/>
                    </a:lnTo>
                    <a:lnTo>
                      <a:pt x="304" y="44"/>
                    </a:lnTo>
                    <a:lnTo>
                      <a:pt x="313" y="75"/>
                    </a:lnTo>
                    <a:lnTo>
                      <a:pt x="313" y="78"/>
                    </a:lnTo>
                    <a:lnTo>
                      <a:pt x="310" y="81"/>
                    </a:lnTo>
                    <a:lnTo>
                      <a:pt x="310" y="88"/>
                    </a:lnTo>
                    <a:lnTo>
                      <a:pt x="307" y="94"/>
                    </a:lnTo>
                    <a:lnTo>
                      <a:pt x="304" y="94"/>
                    </a:lnTo>
                    <a:lnTo>
                      <a:pt x="298" y="106"/>
                    </a:lnTo>
                    <a:lnTo>
                      <a:pt x="298" y="116"/>
                    </a:lnTo>
                    <a:lnTo>
                      <a:pt x="291" y="116"/>
                    </a:lnTo>
                    <a:lnTo>
                      <a:pt x="285" y="119"/>
                    </a:lnTo>
                    <a:lnTo>
                      <a:pt x="282" y="128"/>
                    </a:lnTo>
                    <a:lnTo>
                      <a:pt x="285" y="163"/>
                    </a:lnTo>
                    <a:lnTo>
                      <a:pt x="279" y="169"/>
                    </a:lnTo>
                    <a:lnTo>
                      <a:pt x="276" y="178"/>
                    </a:lnTo>
                    <a:lnTo>
                      <a:pt x="273" y="197"/>
                    </a:lnTo>
                    <a:lnTo>
                      <a:pt x="276" y="203"/>
                    </a:lnTo>
                    <a:lnTo>
                      <a:pt x="279" y="206"/>
                    </a:lnTo>
                    <a:lnTo>
                      <a:pt x="273" y="210"/>
                    </a:lnTo>
                    <a:lnTo>
                      <a:pt x="266" y="225"/>
                    </a:lnTo>
                    <a:lnTo>
                      <a:pt x="251" y="235"/>
                    </a:lnTo>
                    <a:lnTo>
                      <a:pt x="251" y="231"/>
                    </a:lnTo>
                    <a:lnTo>
                      <a:pt x="254" y="219"/>
                    </a:lnTo>
                    <a:lnTo>
                      <a:pt x="257" y="213"/>
                    </a:lnTo>
                    <a:lnTo>
                      <a:pt x="257" y="210"/>
                    </a:lnTo>
                    <a:lnTo>
                      <a:pt x="251" y="210"/>
                    </a:lnTo>
                    <a:lnTo>
                      <a:pt x="248" y="219"/>
                    </a:lnTo>
                    <a:lnTo>
                      <a:pt x="248" y="225"/>
                    </a:lnTo>
                    <a:lnTo>
                      <a:pt x="241" y="222"/>
                    </a:lnTo>
                    <a:lnTo>
                      <a:pt x="235" y="222"/>
                    </a:lnTo>
                    <a:lnTo>
                      <a:pt x="232" y="228"/>
                    </a:lnTo>
                    <a:lnTo>
                      <a:pt x="229" y="241"/>
                    </a:lnTo>
                    <a:lnTo>
                      <a:pt x="226" y="244"/>
                    </a:lnTo>
                    <a:lnTo>
                      <a:pt x="223" y="244"/>
                    </a:lnTo>
                    <a:lnTo>
                      <a:pt x="223" y="235"/>
                    </a:lnTo>
                    <a:lnTo>
                      <a:pt x="223" y="228"/>
                    </a:lnTo>
                    <a:lnTo>
                      <a:pt x="219" y="228"/>
                    </a:lnTo>
                    <a:lnTo>
                      <a:pt x="204" y="247"/>
                    </a:lnTo>
                    <a:lnTo>
                      <a:pt x="182" y="244"/>
                    </a:lnTo>
                    <a:lnTo>
                      <a:pt x="172" y="247"/>
                    </a:lnTo>
                    <a:lnTo>
                      <a:pt x="176" y="244"/>
                    </a:lnTo>
                    <a:lnTo>
                      <a:pt x="179" y="241"/>
                    </a:lnTo>
                    <a:lnTo>
                      <a:pt x="172" y="241"/>
                    </a:lnTo>
                    <a:lnTo>
                      <a:pt x="172" y="238"/>
                    </a:lnTo>
                    <a:lnTo>
                      <a:pt x="169" y="241"/>
                    </a:lnTo>
                    <a:lnTo>
                      <a:pt x="166" y="238"/>
                    </a:lnTo>
                    <a:lnTo>
                      <a:pt x="166" y="231"/>
                    </a:lnTo>
                    <a:lnTo>
                      <a:pt x="163" y="231"/>
                    </a:lnTo>
                    <a:lnTo>
                      <a:pt x="157" y="244"/>
                    </a:lnTo>
                    <a:lnTo>
                      <a:pt x="166" y="250"/>
                    </a:lnTo>
                    <a:lnTo>
                      <a:pt x="166" y="260"/>
                    </a:lnTo>
                    <a:lnTo>
                      <a:pt x="163" y="256"/>
                    </a:lnTo>
                    <a:lnTo>
                      <a:pt x="160" y="256"/>
                    </a:lnTo>
                    <a:lnTo>
                      <a:pt x="157" y="256"/>
                    </a:lnTo>
                    <a:lnTo>
                      <a:pt x="154" y="260"/>
                    </a:lnTo>
                    <a:lnTo>
                      <a:pt x="141" y="278"/>
                    </a:lnTo>
                    <a:lnTo>
                      <a:pt x="135" y="281"/>
                    </a:lnTo>
                    <a:lnTo>
                      <a:pt x="129" y="278"/>
                    </a:lnTo>
                    <a:lnTo>
                      <a:pt x="126" y="275"/>
                    </a:lnTo>
                    <a:lnTo>
                      <a:pt x="119" y="272"/>
                    </a:lnTo>
                    <a:lnTo>
                      <a:pt x="119" y="266"/>
                    </a:lnTo>
                    <a:lnTo>
                      <a:pt x="119" y="256"/>
                    </a:lnTo>
                    <a:lnTo>
                      <a:pt x="126" y="247"/>
                    </a:lnTo>
                    <a:lnTo>
                      <a:pt x="126" y="244"/>
                    </a:lnTo>
                    <a:lnTo>
                      <a:pt x="126" y="241"/>
                    </a:lnTo>
                    <a:lnTo>
                      <a:pt x="116" y="244"/>
                    </a:lnTo>
                    <a:lnTo>
                      <a:pt x="104" y="241"/>
                    </a:lnTo>
                    <a:lnTo>
                      <a:pt x="97" y="241"/>
                    </a:lnTo>
                    <a:lnTo>
                      <a:pt x="82" y="250"/>
                    </a:lnTo>
                    <a:lnTo>
                      <a:pt x="79" y="247"/>
                    </a:lnTo>
                    <a:lnTo>
                      <a:pt x="47" y="256"/>
                    </a:lnTo>
                    <a:lnTo>
                      <a:pt x="44" y="253"/>
                    </a:lnTo>
                    <a:lnTo>
                      <a:pt x="41" y="256"/>
                    </a:lnTo>
                    <a:lnTo>
                      <a:pt x="35" y="269"/>
                    </a:lnTo>
                    <a:lnTo>
                      <a:pt x="32" y="269"/>
                    </a:lnTo>
                    <a:lnTo>
                      <a:pt x="22" y="266"/>
                    </a:lnTo>
                    <a:lnTo>
                      <a:pt x="16" y="266"/>
                    </a:lnTo>
                    <a:lnTo>
                      <a:pt x="13" y="266"/>
                    </a:lnTo>
                    <a:lnTo>
                      <a:pt x="10" y="269"/>
                    </a:lnTo>
                    <a:lnTo>
                      <a:pt x="0" y="266"/>
                    </a:lnTo>
                    <a:lnTo>
                      <a:pt x="0" y="253"/>
                    </a:lnTo>
                    <a:lnTo>
                      <a:pt x="13" y="250"/>
                    </a:lnTo>
                    <a:lnTo>
                      <a:pt x="32" y="238"/>
                    </a:lnTo>
                    <a:lnTo>
                      <a:pt x="38" y="228"/>
                    </a:lnTo>
                    <a:lnTo>
                      <a:pt x="44" y="225"/>
                    </a:lnTo>
                    <a:lnTo>
                      <a:pt x="47" y="219"/>
                    </a:lnTo>
                    <a:lnTo>
                      <a:pt x="60" y="213"/>
                    </a:lnTo>
                    <a:lnTo>
                      <a:pt x="69" y="216"/>
                    </a:lnTo>
                    <a:lnTo>
                      <a:pt x="122" y="206"/>
                    </a:lnTo>
                    <a:lnTo>
                      <a:pt x="122" y="213"/>
                    </a:lnTo>
                    <a:lnTo>
                      <a:pt x="132" y="216"/>
                    </a:lnTo>
                    <a:lnTo>
                      <a:pt x="135" y="213"/>
                    </a:lnTo>
                    <a:lnTo>
                      <a:pt x="144" y="206"/>
                    </a:lnTo>
                    <a:lnTo>
                      <a:pt x="144" y="191"/>
                    </a:lnTo>
                    <a:lnTo>
                      <a:pt x="160" y="175"/>
                    </a:lnTo>
                    <a:lnTo>
                      <a:pt x="163" y="166"/>
                    </a:lnTo>
                    <a:lnTo>
                      <a:pt x="166" y="150"/>
                    </a:lnTo>
                    <a:lnTo>
                      <a:pt x="176" y="144"/>
                    </a:lnTo>
                    <a:lnTo>
                      <a:pt x="179" y="147"/>
                    </a:lnTo>
                    <a:lnTo>
                      <a:pt x="179" y="150"/>
                    </a:lnTo>
                    <a:lnTo>
                      <a:pt x="172" y="153"/>
                    </a:lnTo>
                    <a:lnTo>
                      <a:pt x="169" y="156"/>
                    </a:lnTo>
                    <a:lnTo>
                      <a:pt x="169" y="159"/>
                    </a:lnTo>
                    <a:lnTo>
                      <a:pt x="172" y="166"/>
                    </a:lnTo>
                    <a:lnTo>
                      <a:pt x="172" y="172"/>
                    </a:lnTo>
                    <a:lnTo>
                      <a:pt x="182" y="169"/>
                    </a:lnTo>
                    <a:lnTo>
                      <a:pt x="185" y="166"/>
                    </a:lnTo>
                    <a:lnTo>
                      <a:pt x="201" y="159"/>
                    </a:lnTo>
                    <a:lnTo>
                      <a:pt x="216" y="147"/>
                    </a:lnTo>
                    <a:lnTo>
                      <a:pt x="226" y="131"/>
                    </a:lnTo>
                    <a:lnTo>
                      <a:pt x="232" y="128"/>
                    </a:lnTo>
                    <a:lnTo>
                      <a:pt x="235" y="128"/>
                    </a:lnTo>
                    <a:lnTo>
                      <a:pt x="238" y="122"/>
                    </a:lnTo>
                    <a:lnTo>
                      <a:pt x="257" y="63"/>
                    </a:lnTo>
                    <a:lnTo>
                      <a:pt x="254" y="59"/>
                    </a:lnTo>
                    <a:lnTo>
                      <a:pt x="248" y="59"/>
                    </a:lnTo>
                    <a:lnTo>
                      <a:pt x="254" y="47"/>
                    </a:lnTo>
                    <a:lnTo>
                      <a:pt x="254" y="31"/>
                    </a:lnTo>
                    <a:lnTo>
                      <a:pt x="257" y="28"/>
                    </a:lnTo>
                    <a:lnTo>
                      <a:pt x="260" y="25"/>
                    </a:lnTo>
                    <a:lnTo>
                      <a:pt x="263" y="19"/>
                    </a:lnTo>
                    <a:lnTo>
                      <a:pt x="263" y="13"/>
                    </a:lnTo>
                    <a:lnTo>
                      <a:pt x="266" y="13"/>
                    </a:lnTo>
                    <a:lnTo>
                      <a:pt x="269" y="16"/>
                    </a:lnTo>
                    <a:lnTo>
                      <a:pt x="273" y="22"/>
                    </a:lnTo>
                    <a:lnTo>
                      <a:pt x="276" y="25"/>
                    </a:lnTo>
                    <a:lnTo>
                      <a:pt x="279" y="22"/>
                    </a:lnTo>
                    <a:lnTo>
                      <a:pt x="282" y="22"/>
                    </a:lnTo>
                    <a:lnTo>
                      <a:pt x="285" y="22"/>
                    </a:lnTo>
                    <a:lnTo>
                      <a:pt x="288" y="16"/>
                    </a:lnTo>
                    <a:lnTo>
                      <a:pt x="288" y="9"/>
                    </a:lnTo>
                    <a:lnTo>
                      <a:pt x="285" y="13"/>
                    </a:lnTo>
                    <a:lnTo>
                      <a:pt x="279" y="16"/>
                    </a:lnTo>
                    <a:lnTo>
                      <a:pt x="276" y="9"/>
                    </a:lnTo>
                    <a:lnTo>
                      <a:pt x="279" y="3"/>
                    </a:lnTo>
                    <a:lnTo>
                      <a:pt x="282" y="0"/>
                    </a:lnTo>
                    <a:lnTo>
                      <a:pt x="285"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1" name="Freeform 1393">
                <a:extLst>
                  <a:ext uri="{FF2B5EF4-FFF2-40B4-BE49-F238E27FC236}">
                    <a16:creationId xmlns:a16="http://schemas.microsoft.com/office/drawing/2014/main" id="{10B3E3F2-FCAC-4E26-9C4C-F849395E52C0}"/>
                  </a:ext>
                </a:extLst>
              </p:cNvPr>
              <p:cNvSpPr>
                <a:spLocks/>
              </p:cNvSpPr>
              <p:nvPr/>
            </p:nvSpPr>
            <p:spPr bwMode="auto">
              <a:xfrm>
                <a:off x="4022" y="1367"/>
                <a:ext cx="9" cy="18"/>
              </a:xfrm>
              <a:custGeom>
                <a:avLst/>
                <a:gdLst>
                  <a:gd name="T0" fmla="*/ 9 w 9"/>
                  <a:gd name="T1" fmla="*/ 0 h 18"/>
                  <a:gd name="T2" fmla="*/ 9 w 9"/>
                  <a:gd name="T3" fmla="*/ 6 h 18"/>
                  <a:gd name="T4" fmla="*/ 9 w 9"/>
                  <a:gd name="T5" fmla="*/ 9 h 18"/>
                  <a:gd name="T6" fmla="*/ 6 w 9"/>
                  <a:gd name="T7" fmla="*/ 18 h 18"/>
                  <a:gd name="T8" fmla="*/ 3 w 9"/>
                  <a:gd name="T9" fmla="*/ 18 h 18"/>
                  <a:gd name="T10" fmla="*/ 0 w 9"/>
                  <a:gd name="T11" fmla="*/ 12 h 18"/>
                  <a:gd name="T12" fmla="*/ 6 w 9"/>
                  <a:gd name="T13" fmla="*/ 3 h 18"/>
                  <a:gd name="T14" fmla="*/ 9 w 9"/>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8"/>
                  <a:gd name="T26" fmla="*/ 9 w 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8">
                    <a:moveTo>
                      <a:pt x="9" y="0"/>
                    </a:moveTo>
                    <a:lnTo>
                      <a:pt x="9" y="6"/>
                    </a:lnTo>
                    <a:lnTo>
                      <a:pt x="9" y="9"/>
                    </a:lnTo>
                    <a:lnTo>
                      <a:pt x="6" y="18"/>
                    </a:lnTo>
                    <a:lnTo>
                      <a:pt x="3" y="18"/>
                    </a:lnTo>
                    <a:lnTo>
                      <a:pt x="0" y="12"/>
                    </a:lnTo>
                    <a:lnTo>
                      <a:pt x="6" y="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2" name="Freeform 1394">
                <a:extLst>
                  <a:ext uri="{FF2B5EF4-FFF2-40B4-BE49-F238E27FC236}">
                    <a16:creationId xmlns:a16="http://schemas.microsoft.com/office/drawing/2014/main" id="{945EB2FB-68EE-49E7-BCCA-5A2D59100197}"/>
                  </a:ext>
                </a:extLst>
              </p:cNvPr>
              <p:cNvSpPr>
                <a:spLocks/>
              </p:cNvSpPr>
              <p:nvPr/>
            </p:nvSpPr>
            <p:spPr bwMode="auto">
              <a:xfrm>
                <a:off x="4022" y="1367"/>
                <a:ext cx="9" cy="18"/>
              </a:xfrm>
              <a:custGeom>
                <a:avLst/>
                <a:gdLst>
                  <a:gd name="T0" fmla="*/ 9 w 9"/>
                  <a:gd name="T1" fmla="*/ 0 h 18"/>
                  <a:gd name="T2" fmla="*/ 9 w 9"/>
                  <a:gd name="T3" fmla="*/ 6 h 18"/>
                  <a:gd name="T4" fmla="*/ 9 w 9"/>
                  <a:gd name="T5" fmla="*/ 9 h 18"/>
                  <a:gd name="T6" fmla="*/ 6 w 9"/>
                  <a:gd name="T7" fmla="*/ 18 h 18"/>
                  <a:gd name="T8" fmla="*/ 3 w 9"/>
                  <a:gd name="T9" fmla="*/ 18 h 18"/>
                  <a:gd name="T10" fmla="*/ 0 w 9"/>
                  <a:gd name="T11" fmla="*/ 12 h 18"/>
                  <a:gd name="T12" fmla="*/ 6 w 9"/>
                  <a:gd name="T13" fmla="*/ 3 h 18"/>
                  <a:gd name="T14" fmla="*/ 9 w 9"/>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8"/>
                  <a:gd name="T26" fmla="*/ 9 w 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8">
                    <a:moveTo>
                      <a:pt x="9" y="0"/>
                    </a:moveTo>
                    <a:lnTo>
                      <a:pt x="9" y="6"/>
                    </a:lnTo>
                    <a:lnTo>
                      <a:pt x="9" y="9"/>
                    </a:lnTo>
                    <a:lnTo>
                      <a:pt x="6" y="18"/>
                    </a:lnTo>
                    <a:lnTo>
                      <a:pt x="3" y="18"/>
                    </a:lnTo>
                    <a:lnTo>
                      <a:pt x="0" y="12"/>
                    </a:lnTo>
                    <a:lnTo>
                      <a:pt x="6" y="3"/>
                    </a:lnTo>
                    <a:lnTo>
                      <a:pt x="9"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3" name="Freeform 1395">
                <a:extLst>
                  <a:ext uri="{FF2B5EF4-FFF2-40B4-BE49-F238E27FC236}">
                    <a16:creationId xmlns:a16="http://schemas.microsoft.com/office/drawing/2014/main" id="{C819A206-3F52-44B9-8E44-D2AC5BF16D2D}"/>
                  </a:ext>
                </a:extLst>
              </p:cNvPr>
              <p:cNvSpPr>
                <a:spLocks/>
              </p:cNvSpPr>
              <p:nvPr/>
            </p:nvSpPr>
            <p:spPr bwMode="auto">
              <a:xfrm>
                <a:off x="3853" y="1504"/>
                <a:ext cx="72" cy="57"/>
              </a:xfrm>
              <a:custGeom>
                <a:avLst/>
                <a:gdLst>
                  <a:gd name="T0" fmla="*/ 56 w 72"/>
                  <a:gd name="T1" fmla="*/ 35 h 57"/>
                  <a:gd name="T2" fmla="*/ 44 w 72"/>
                  <a:gd name="T3" fmla="*/ 28 h 57"/>
                  <a:gd name="T4" fmla="*/ 37 w 72"/>
                  <a:gd name="T5" fmla="*/ 32 h 57"/>
                  <a:gd name="T6" fmla="*/ 31 w 72"/>
                  <a:gd name="T7" fmla="*/ 35 h 57"/>
                  <a:gd name="T8" fmla="*/ 25 w 72"/>
                  <a:gd name="T9" fmla="*/ 50 h 57"/>
                  <a:gd name="T10" fmla="*/ 25 w 72"/>
                  <a:gd name="T11" fmla="*/ 53 h 57"/>
                  <a:gd name="T12" fmla="*/ 19 w 72"/>
                  <a:gd name="T13" fmla="*/ 57 h 57"/>
                  <a:gd name="T14" fmla="*/ 12 w 72"/>
                  <a:gd name="T15" fmla="*/ 50 h 57"/>
                  <a:gd name="T16" fmla="*/ 9 w 72"/>
                  <a:gd name="T17" fmla="*/ 41 h 57"/>
                  <a:gd name="T18" fmla="*/ 9 w 72"/>
                  <a:gd name="T19" fmla="*/ 41 h 57"/>
                  <a:gd name="T20" fmla="*/ 6 w 72"/>
                  <a:gd name="T21" fmla="*/ 35 h 57"/>
                  <a:gd name="T22" fmla="*/ 3 w 72"/>
                  <a:gd name="T23" fmla="*/ 35 h 57"/>
                  <a:gd name="T24" fmla="*/ 0 w 72"/>
                  <a:gd name="T25" fmla="*/ 35 h 57"/>
                  <a:gd name="T26" fmla="*/ 19 w 72"/>
                  <a:gd name="T27" fmla="*/ 13 h 57"/>
                  <a:gd name="T28" fmla="*/ 28 w 72"/>
                  <a:gd name="T29" fmla="*/ 16 h 57"/>
                  <a:gd name="T30" fmla="*/ 34 w 72"/>
                  <a:gd name="T31" fmla="*/ 13 h 57"/>
                  <a:gd name="T32" fmla="*/ 37 w 72"/>
                  <a:gd name="T33" fmla="*/ 13 h 57"/>
                  <a:gd name="T34" fmla="*/ 41 w 72"/>
                  <a:gd name="T35" fmla="*/ 7 h 57"/>
                  <a:gd name="T36" fmla="*/ 47 w 72"/>
                  <a:gd name="T37" fmla="*/ 0 h 57"/>
                  <a:gd name="T38" fmla="*/ 50 w 72"/>
                  <a:gd name="T39" fmla="*/ 0 h 57"/>
                  <a:gd name="T40" fmla="*/ 56 w 72"/>
                  <a:gd name="T41" fmla="*/ 3 h 57"/>
                  <a:gd name="T42" fmla="*/ 62 w 72"/>
                  <a:gd name="T43" fmla="*/ 3 h 57"/>
                  <a:gd name="T44" fmla="*/ 66 w 72"/>
                  <a:gd name="T45" fmla="*/ 7 h 57"/>
                  <a:gd name="T46" fmla="*/ 69 w 72"/>
                  <a:gd name="T47" fmla="*/ 19 h 57"/>
                  <a:gd name="T48" fmla="*/ 72 w 72"/>
                  <a:gd name="T49" fmla="*/ 19 h 57"/>
                  <a:gd name="T50" fmla="*/ 69 w 72"/>
                  <a:gd name="T51" fmla="*/ 22 h 57"/>
                  <a:gd name="T52" fmla="*/ 66 w 72"/>
                  <a:gd name="T53" fmla="*/ 25 h 57"/>
                  <a:gd name="T54" fmla="*/ 56 w 72"/>
                  <a:gd name="T55" fmla="*/ 35 h 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
                  <a:gd name="T85" fmla="*/ 0 h 57"/>
                  <a:gd name="T86" fmla="*/ 72 w 72"/>
                  <a:gd name="T87" fmla="*/ 57 h 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 h="57">
                    <a:moveTo>
                      <a:pt x="56" y="35"/>
                    </a:moveTo>
                    <a:lnTo>
                      <a:pt x="44" y="28"/>
                    </a:lnTo>
                    <a:lnTo>
                      <a:pt x="37" y="32"/>
                    </a:lnTo>
                    <a:lnTo>
                      <a:pt x="31" y="35"/>
                    </a:lnTo>
                    <a:lnTo>
                      <a:pt x="25" y="50"/>
                    </a:lnTo>
                    <a:lnTo>
                      <a:pt x="25" y="53"/>
                    </a:lnTo>
                    <a:lnTo>
                      <a:pt x="19" y="57"/>
                    </a:lnTo>
                    <a:lnTo>
                      <a:pt x="12" y="50"/>
                    </a:lnTo>
                    <a:lnTo>
                      <a:pt x="9" y="41"/>
                    </a:lnTo>
                    <a:lnTo>
                      <a:pt x="6" y="35"/>
                    </a:lnTo>
                    <a:lnTo>
                      <a:pt x="3" y="35"/>
                    </a:lnTo>
                    <a:lnTo>
                      <a:pt x="0" y="35"/>
                    </a:lnTo>
                    <a:lnTo>
                      <a:pt x="19" y="13"/>
                    </a:lnTo>
                    <a:lnTo>
                      <a:pt x="28" y="16"/>
                    </a:lnTo>
                    <a:lnTo>
                      <a:pt x="34" y="13"/>
                    </a:lnTo>
                    <a:lnTo>
                      <a:pt x="37" y="13"/>
                    </a:lnTo>
                    <a:lnTo>
                      <a:pt x="41" y="7"/>
                    </a:lnTo>
                    <a:lnTo>
                      <a:pt x="47" y="0"/>
                    </a:lnTo>
                    <a:lnTo>
                      <a:pt x="50" y="0"/>
                    </a:lnTo>
                    <a:lnTo>
                      <a:pt x="56" y="3"/>
                    </a:lnTo>
                    <a:lnTo>
                      <a:pt x="62" y="3"/>
                    </a:lnTo>
                    <a:lnTo>
                      <a:pt x="66" y="7"/>
                    </a:lnTo>
                    <a:lnTo>
                      <a:pt x="69" y="19"/>
                    </a:lnTo>
                    <a:lnTo>
                      <a:pt x="72" y="19"/>
                    </a:lnTo>
                    <a:lnTo>
                      <a:pt x="69" y="22"/>
                    </a:lnTo>
                    <a:lnTo>
                      <a:pt x="66" y="25"/>
                    </a:lnTo>
                    <a:lnTo>
                      <a:pt x="5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4" name="Freeform 1396">
                <a:extLst>
                  <a:ext uri="{FF2B5EF4-FFF2-40B4-BE49-F238E27FC236}">
                    <a16:creationId xmlns:a16="http://schemas.microsoft.com/office/drawing/2014/main" id="{DC7FA5CE-43AD-48CC-A27D-5F72EB3DB4F9}"/>
                  </a:ext>
                </a:extLst>
              </p:cNvPr>
              <p:cNvSpPr>
                <a:spLocks/>
              </p:cNvSpPr>
              <p:nvPr/>
            </p:nvSpPr>
            <p:spPr bwMode="auto">
              <a:xfrm>
                <a:off x="3853" y="1504"/>
                <a:ext cx="72" cy="57"/>
              </a:xfrm>
              <a:custGeom>
                <a:avLst/>
                <a:gdLst>
                  <a:gd name="T0" fmla="*/ 56 w 72"/>
                  <a:gd name="T1" fmla="*/ 35 h 57"/>
                  <a:gd name="T2" fmla="*/ 44 w 72"/>
                  <a:gd name="T3" fmla="*/ 28 h 57"/>
                  <a:gd name="T4" fmla="*/ 37 w 72"/>
                  <a:gd name="T5" fmla="*/ 32 h 57"/>
                  <a:gd name="T6" fmla="*/ 31 w 72"/>
                  <a:gd name="T7" fmla="*/ 35 h 57"/>
                  <a:gd name="T8" fmla="*/ 25 w 72"/>
                  <a:gd name="T9" fmla="*/ 50 h 57"/>
                  <a:gd name="T10" fmla="*/ 25 w 72"/>
                  <a:gd name="T11" fmla="*/ 53 h 57"/>
                  <a:gd name="T12" fmla="*/ 19 w 72"/>
                  <a:gd name="T13" fmla="*/ 57 h 57"/>
                  <a:gd name="T14" fmla="*/ 12 w 72"/>
                  <a:gd name="T15" fmla="*/ 50 h 57"/>
                  <a:gd name="T16" fmla="*/ 9 w 72"/>
                  <a:gd name="T17" fmla="*/ 41 h 57"/>
                  <a:gd name="T18" fmla="*/ 9 w 72"/>
                  <a:gd name="T19" fmla="*/ 41 h 57"/>
                  <a:gd name="T20" fmla="*/ 6 w 72"/>
                  <a:gd name="T21" fmla="*/ 35 h 57"/>
                  <a:gd name="T22" fmla="*/ 3 w 72"/>
                  <a:gd name="T23" fmla="*/ 35 h 57"/>
                  <a:gd name="T24" fmla="*/ 0 w 72"/>
                  <a:gd name="T25" fmla="*/ 35 h 57"/>
                  <a:gd name="T26" fmla="*/ 19 w 72"/>
                  <a:gd name="T27" fmla="*/ 13 h 57"/>
                  <a:gd name="T28" fmla="*/ 28 w 72"/>
                  <a:gd name="T29" fmla="*/ 16 h 57"/>
                  <a:gd name="T30" fmla="*/ 34 w 72"/>
                  <a:gd name="T31" fmla="*/ 13 h 57"/>
                  <a:gd name="T32" fmla="*/ 37 w 72"/>
                  <a:gd name="T33" fmla="*/ 13 h 57"/>
                  <a:gd name="T34" fmla="*/ 41 w 72"/>
                  <a:gd name="T35" fmla="*/ 7 h 57"/>
                  <a:gd name="T36" fmla="*/ 47 w 72"/>
                  <a:gd name="T37" fmla="*/ 0 h 57"/>
                  <a:gd name="T38" fmla="*/ 50 w 72"/>
                  <a:gd name="T39" fmla="*/ 0 h 57"/>
                  <a:gd name="T40" fmla="*/ 56 w 72"/>
                  <a:gd name="T41" fmla="*/ 3 h 57"/>
                  <a:gd name="T42" fmla="*/ 62 w 72"/>
                  <a:gd name="T43" fmla="*/ 3 h 57"/>
                  <a:gd name="T44" fmla="*/ 66 w 72"/>
                  <a:gd name="T45" fmla="*/ 7 h 57"/>
                  <a:gd name="T46" fmla="*/ 69 w 72"/>
                  <a:gd name="T47" fmla="*/ 19 h 57"/>
                  <a:gd name="T48" fmla="*/ 72 w 72"/>
                  <a:gd name="T49" fmla="*/ 19 h 57"/>
                  <a:gd name="T50" fmla="*/ 69 w 72"/>
                  <a:gd name="T51" fmla="*/ 22 h 57"/>
                  <a:gd name="T52" fmla="*/ 66 w 72"/>
                  <a:gd name="T53" fmla="*/ 25 h 57"/>
                  <a:gd name="T54" fmla="*/ 56 w 72"/>
                  <a:gd name="T55" fmla="*/ 35 h 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
                  <a:gd name="T85" fmla="*/ 0 h 57"/>
                  <a:gd name="T86" fmla="*/ 72 w 72"/>
                  <a:gd name="T87" fmla="*/ 57 h 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 h="57">
                    <a:moveTo>
                      <a:pt x="56" y="35"/>
                    </a:moveTo>
                    <a:lnTo>
                      <a:pt x="44" y="28"/>
                    </a:lnTo>
                    <a:lnTo>
                      <a:pt x="37" y="32"/>
                    </a:lnTo>
                    <a:lnTo>
                      <a:pt x="31" y="35"/>
                    </a:lnTo>
                    <a:lnTo>
                      <a:pt x="25" y="50"/>
                    </a:lnTo>
                    <a:lnTo>
                      <a:pt x="25" y="53"/>
                    </a:lnTo>
                    <a:lnTo>
                      <a:pt x="19" y="57"/>
                    </a:lnTo>
                    <a:lnTo>
                      <a:pt x="12" y="50"/>
                    </a:lnTo>
                    <a:lnTo>
                      <a:pt x="9" y="41"/>
                    </a:lnTo>
                    <a:lnTo>
                      <a:pt x="6" y="35"/>
                    </a:lnTo>
                    <a:lnTo>
                      <a:pt x="3" y="35"/>
                    </a:lnTo>
                    <a:lnTo>
                      <a:pt x="0" y="35"/>
                    </a:lnTo>
                    <a:lnTo>
                      <a:pt x="19" y="13"/>
                    </a:lnTo>
                    <a:lnTo>
                      <a:pt x="28" y="16"/>
                    </a:lnTo>
                    <a:lnTo>
                      <a:pt x="34" y="13"/>
                    </a:lnTo>
                    <a:lnTo>
                      <a:pt x="37" y="13"/>
                    </a:lnTo>
                    <a:lnTo>
                      <a:pt x="41" y="7"/>
                    </a:lnTo>
                    <a:lnTo>
                      <a:pt x="47" y="0"/>
                    </a:lnTo>
                    <a:lnTo>
                      <a:pt x="50" y="0"/>
                    </a:lnTo>
                    <a:lnTo>
                      <a:pt x="56" y="3"/>
                    </a:lnTo>
                    <a:lnTo>
                      <a:pt x="62" y="3"/>
                    </a:lnTo>
                    <a:lnTo>
                      <a:pt x="66" y="7"/>
                    </a:lnTo>
                    <a:lnTo>
                      <a:pt x="69" y="19"/>
                    </a:lnTo>
                    <a:lnTo>
                      <a:pt x="72" y="19"/>
                    </a:lnTo>
                    <a:lnTo>
                      <a:pt x="69" y="22"/>
                    </a:lnTo>
                    <a:lnTo>
                      <a:pt x="66" y="25"/>
                    </a:lnTo>
                    <a:lnTo>
                      <a:pt x="56" y="35"/>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5" name="Freeform 1397">
                <a:extLst>
                  <a:ext uri="{FF2B5EF4-FFF2-40B4-BE49-F238E27FC236}">
                    <a16:creationId xmlns:a16="http://schemas.microsoft.com/office/drawing/2014/main" id="{E47B44D4-A9A4-4CAB-9829-F36F9D1E8A55}"/>
                  </a:ext>
                </a:extLst>
              </p:cNvPr>
              <p:cNvSpPr>
                <a:spLocks/>
              </p:cNvSpPr>
              <p:nvPr/>
            </p:nvSpPr>
            <p:spPr bwMode="auto">
              <a:xfrm>
                <a:off x="3925" y="1495"/>
                <a:ext cx="6" cy="16"/>
              </a:xfrm>
              <a:custGeom>
                <a:avLst/>
                <a:gdLst>
                  <a:gd name="T0" fmla="*/ 6 w 6"/>
                  <a:gd name="T1" fmla="*/ 0 h 16"/>
                  <a:gd name="T2" fmla="*/ 0 w 6"/>
                  <a:gd name="T3" fmla="*/ 12 h 16"/>
                  <a:gd name="T4" fmla="*/ 3 w 6"/>
                  <a:gd name="T5" fmla="*/ 16 h 16"/>
                  <a:gd name="T6" fmla="*/ 6 w 6"/>
                  <a:gd name="T7" fmla="*/ 12 h 16"/>
                  <a:gd name="T8" fmla="*/ 6 w 6"/>
                  <a:gd name="T9" fmla="*/ 0 h 16"/>
                  <a:gd name="T10" fmla="*/ 0 60000 65536"/>
                  <a:gd name="T11" fmla="*/ 0 60000 65536"/>
                  <a:gd name="T12" fmla="*/ 0 60000 65536"/>
                  <a:gd name="T13" fmla="*/ 0 60000 65536"/>
                  <a:gd name="T14" fmla="*/ 0 60000 65536"/>
                  <a:gd name="T15" fmla="*/ 0 w 6"/>
                  <a:gd name="T16" fmla="*/ 0 h 16"/>
                  <a:gd name="T17" fmla="*/ 6 w 6"/>
                  <a:gd name="T18" fmla="*/ 16 h 16"/>
                </a:gdLst>
                <a:ahLst/>
                <a:cxnLst>
                  <a:cxn ang="T10">
                    <a:pos x="T0" y="T1"/>
                  </a:cxn>
                  <a:cxn ang="T11">
                    <a:pos x="T2" y="T3"/>
                  </a:cxn>
                  <a:cxn ang="T12">
                    <a:pos x="T4" y="T5"/>
                  </a:cxn>
                  <a:cxn ang="T13">
                    <a:pos x="T6" y="T7"/>
                  </a:cxn>
                  <a:cxn ang="T14">
                    <a:pos x="T8" y="T9"/>
                  </a:cxn>
                </a:cxnLst>
                <a:rect l="T15" t="T16" r="T17" b="T18"/>
                <a:pathLst>
                  <a:path w="6" h="16">
                    <a:moveTo>
                      <a:pt x="6" y="0"/>
                    </a:moveTo>
                    <a:lnTo>
                      <a:pt x="0" y="12"/>
                    </a:lnTo>
                    <a:lnTo>
                      <a:pt x="3" y="16"/>
                    </a:lnTo>
                    <a:lnTo>
                      <a:pt x="6" y="12"/>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6" name="Freeform 1398">
                <a:extLst>
                  <a:ext uri="{FF2B5EF4-FFF2-40B4-BE49-F238E27FC236}">
                    <a16:creationId xmlns:a16="http://schemas.microsoft.com/office/drawing/2014/main" id="{DA7329F0-CCB0-4337-9797-23A90EE1E5D5}"/>
                  </a:ext>
                </a:extLst>
              </p:cNvPr>
              <p:cNvSpPr>
                <a:spLocks/>
              </p:cNvSpPr>
              <p:nvPr/>
            </p:nvSpPr>
            <p:spPr bwMode="auto">
              <a:xfrm>
                <a:off x="3925" y="1495"/>
                <a:ext cx="6" cy="16"/>
              </a:xfrm>
              <a:custGeom>
                <a:avLst/>
                <a:gdLst>
                  <a:gd name="T0" fmla="*/ 6 w 6"/>
                  <a:gd name="T1" fmla="*/ 0 h 16"/>
                  <a:gd name="T2" fmla="*/ 0 w 6"/>
                  <a:gd name="T3" fmla="*/ 12 h 16"/>
                  <a:gd name="T4" fmla="*/ 3 w 6"/>
                  <a:gd name="T5" fmla="*/ 16 h 16"/>
                  <a:gd name="T6" fmla="*/ 6 w 6"/>
                  <a:gd name="T7" fmla="*/ 12 h 16"/>
                  <a:gd name="T8" fmla="*/ 6 w 6"/>
                  <a:gd name="T9" fmla="*/ 0 h 16"/>
                  <a:gd name="T10" fmla="*/ 0 60000 65536"/>
                  <a:gd name="T11" fmla="*/ 0 60000 65536"/>
                  <a:gd name="T12" fmla="*/ 0 60000 65536"/>
                  <a:gd name="T13" fmla="*/ 0 60000 65536"/>
                  <a:gd name="T14" fmla="*/ 0 60000 65536"/>
                  <a:gd name="T15" fmla="*/ 0 w 6"/>
                  <a:gd name="T16" fmla="*/ 0 h 16"/>
                  <a:gd name="T17" fmla="*/ 6 w 6"/>
                  <a:gd name="T18" fmla="*/ 16 h 16"/>
                </a:gdLst>
                <a:ahLst/>
                <a:cxnLst>
                  <a:cxn ang="T10">
                    <a:pos x="T0" y="T1"/>
                  </a:cxn>
                  <a:cxn ang="T11">
                    <a:pos x="T2" y="T3"/>
                  </a:cxn>
                  <a:cxn ang="T12">
                    <a:pos x="T4" y="T5"/>
                  </a:cxn>
                  <a:cxn ang="T13">
                    <a:pos x="T6" y="T7"/>
                  </a:cxn>
                  <a:cxn ang="T14">
                    <a:pos x="T8" y="T9"/>
                  </a:cxn>
                </a:cxnLst>
                <a:rect l="T15" t="T16" r="T17" b="T18"/>
                <a:pathLst>
                  <a:path w="6" h="16">
                    <a:moveTo>
                      <a:pt x="6" y="0"/>
                    </a:moveTo>
                    <a:lnTo>
                      <a:pt x="0" y="12"/>
                    </a:lnTo>
                    <a:lnTo>
                      <a:pt x="3" y="16"/>
                    </a:lnTo>
                    <a:lnTo>
                      <a:pt x="6" y="12"/>
                    </a:lnTo>
                    <a:lnTo>
                      <a:pt x="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7" name="Freeform 1399">
                <a:extLst>
                  <a:ext uri="{FF2B5EF4-FFF2-40B4-BE49-F238E27FC236}">
                    <a16:creationId xmlns:a16="http://schemas.microsoft.com/office/drawing/2014/main" id="{A950A5ED-5992-419D-BE59-CA7286EA3B76}"/>
                  </a:ext>
                </a:extLst>
              </p:cNvPr>
              <p:cNvSpPr>
                <a:spLocks/>
              </p:cNvSpPr>
              <p:nvPr/>
            </p:nvSpPr>
            <p:spPr bwMode="auto">
              <a:xfrm>
                <a:off x="3781" y="1520"/>
                <a:ext cx="66" cy="94"/>
              </a:xfrm>
              <a:custGeom>
                <a:avLst/>
                <a:gdLst>
                  <a:gd name="T0" fmla="*/ 34 w 66"/>
                  <a:gd name="T1" fmla="*/ 0 h 94"/>
                  <a:gd name="T2" fmla="*/ 34 w 66"/>
                  <a:gd name="T3" fmla="*/ 0 h 94"/>
                  <a:gd name="T4" fmla="*/ 31 w 66"/>
                  <a:gd name="T5" fmla="*/ 0 h 94"/>
                  <a:gd name="T6" fmla="*/ 28 w 66"/>
                  <a:gd name="T7" fmla="*/ 0 h 94"/>
                  <a:gd name="T8" fmla="*/ 25 w 66"/>
                  <a:gd name="T9" fmla="*/ 6 h 94"/>
                  <a:gd name="T10" fmla="*/ 22 w 66"/>
                  <a:gd name="T11" fmla="*/ 9 h 94"/>
                  <a:gd name="T12" fmla="*/ 16 w 66"/>
                  <a:gd name="T13" fmla="*/ 9 h 94"/>
                  <a:gd name="T14" fmla="*/ 12 w 66"/>
                  <a:gd name="T15" fmla="*/ 12 h 94"/>
                  <a:gd name="T16" fmla="*/ 9 w 66"/>
                  <a:gd name="T17" fmla="*/ 16 h 94"/>
                  <a:gd name="T18" fmla="*/ 9 w 66"/>
                  <a:gd name="T19" fmla="*/ 12 h 94"/>
                  <a:gd name="T20" fmla="*/ 6 w 66"/>
                  <a:gd name="T21" fmla="*/ 16 h 94"/>
                  <a:gd name="T22" fmla="*/ 0 w 66"/>
                  <a:gd name="T23" fmla="*/ 22 h 94"/>
                  <a:gd name="T24" fmla="*/ 6 w 66"/>
                  <a:gd name="T25" fmla="*/ 31 h 94"/>
                  <a:gd name="T26" fmla="*/ 9 w 66"/>
                  <a:gd name="T27" fmla="*/ 34 h 94"/>
                  <a:gd name="T28" fmla="*/ 6 w 66"/>
                  <a:gd name="T29" fmla="*/ 31 h 94"/>
                  <a:gd name="T30" fmla="*/ 3 w 66"/>
                  <a:gd name="T31" fmla="*/ 31 h 94"/>
                  <a:gd name="T32" fmla="*/ 3 w 66"/>
                  <a:gd name="T33" fmla="*/ 44 h 94"/>
                  <a:gd name="T34" fmla="*/ 6 w 66"/>
                  <a:gd name="T35" fmla="*/ 41 h 94"/>
                  <a:gd name="T36" fmla="*/ 12 w 66"/>
                  <a:gd name="T37" fmla="*/ 37 h 94"/>
                  <a:gd name="T38" fmla="*/ 19 w 66"/>
                  <a:gd name="T39" fmla="*/ 41 h 94"/>
                  <a:gd name="T40" fmla="*/ 22 w 66"/>
                  <a:gd name="T41" fmla="*/ 37 h 94"/>
                  <a:gd name="T42" fmla="*/ 16 w 66"/>
                  <a:gd name="T43" fmla="*/ 34 h 94"/>
                  <a:gd name="T44" fmla="*/ 16 w 66"/>
                  <a:gd name="T45" fmla="*/ 31 h 94"/>
                  <a:gd name="T46" fmla="*/ 16 w 66"/>
                  <a:gd name="T47" fmla="*/ 25 h 94"/>
                  <a:gd name="T48" fmla="*/ 19 w 66"/>
                  <a:gd name="T49" fmla="*/ 25 h 94"/>
                  <a:gd name="T50" fmla="*/ 25 w 66"/>
                  <a:gd name="T51" fmla="*/ 37 h 94"/>
                  <a:gd name="T52" fmla="*/ 25 w 66"/>
                  <a:gd name="T53" fmla="*/ 44 h 94"/>
                  <a:gd name="T54" fmla="*/ 28 w 66"/>
                  <a:gd name="T55" fmla="*/ 44 h 94"/>
                  <a:gd name="T56" fmla="*/ 25 w 66"/>
                  <a:gd name="T57" fmla="*/ 50 h 94"/>
                  <a:gd name="T58" fmla="*/ 25 w 66"/>
                  <a:gd name="T59" fmla="*/ 56 h 94"/>
                  <a:gd name="T60" fmla="*/ 19 w 66"/>
                  <a:gd name="T61" fmla="*/ 59 h 94"/>
                  <a:gd name="T62" fmla="*/ 19 w 66"/>
                  <a:gd name="T63" fmla="*/ 66 h 94"/>
                  <a:gd name="T64" fmla="*/ 19 w 66"/>
                  <a:gd name="T65" fmla="*/ 81 h 94"/>
                  <a:gd name="T66" fmla="*/ 16 w 66"/>
                  <a:gd name="T67" fmla="*/ 84 h 94"/>
                  <a:gd name="T68" fmla="*/ 19 w 66"/>
                  <a:gd name="T69" fmla="*/ 88 h 94"/>
                  <a:gd name="T70" fmla="*/ 28 w 66"/>
                  <a:gd name="T71" fmla="*/ 91 h 94"/>
                  <a:gd name="T72" fmla="*/ 28 w 66"/>
                  <a:gd name="T73" fmla="*/ 84 h 94"/>
                  <a:gd name="T74" fmla="*/ 28 w 66"/>
                  <a:gd name="T75" fmla="*/ 78 h 94"/>
                  <a:gd name="T76" fmla="*/ 28 w 66"/>
                  <a:gd name="T77" fmla="*/ 72 h 94"/>
                  <a:gd name="T78" fmla="*/ 34 w 66"/>
                  <a:gd name="T79" fmla="*/ 75 h 94"/>
                  <a:gd name="T80" fmla="*/ 31 w 66"/>
                  <a:gd name="T81" fmla="*/ 75 h 94"/>
                  <a:gd name="T82" fmla="*/ 31 w 66"/>
                  <a:gd name="T83" fmla="*/ 81 h 94"/>
                  <a:gd name="T84" fmla="*/ 31 w 66"/>
                  <a:gd name="T85" fmla="*/ 94 h 94"/>
                  <a:gd name="T86" fmla="*/ 34 w 66"/>
                  <a:gd name="T87" fmla="*/ 94 h 94"/>
                  <a:gd name="T88" fmla="*/ 41 w 66"/>
                  <a:gd name="T89" fmla="*/ 91 h 94"/>
                  <a:gd name="T90" fmla="*/ 41 w 66"/>
                  <a:gd name="T91" fmla="*/ 84 h 94"/>
                  <a:gd name="T92" fmla="*/ 44 w 66"/>
                  <a:gd name="T93" fmla="*/ 81 h 94"/>
                  <a:gd name="T94" fmla="*/ 47 w 66"/>
                  <a:gd name="T95" fmla="*/ 81 h 94"/>
                  <a:gd name="T96" fmla="*/ 66 w 66"/>
                  <a:gd name="T97" fmla="*/ 34 h 94"/>
                  <a:gd name="T98" fmla="*/ 66 w 66"/>
                  <a:gd name="T99" fmla="*/ 28 h 94"/>
                  <a:gd name="T100" fmla="*/ 63 w 66"/>
                  <a:gd name="T101" fmla="*/ 22 h 94"/>
                  <a:gd name="T102" fmla="*/ 56 w 66"/>
                  <a:gd name="T103" fmla="*/ 22 h 94"/>
                  <a:gd name="T104" fmla="*/ 56 w 66"/>
                  <a:gd name="T105" fmla="*/ 19 h 94"/>
                  <a:gd name="T106" fmla="*/ 59 w 66"/>
                  <a:gd name="T107" fmla="*/ 12 h 94"/>
                  <a:gd name="T108" fmla="*/ 56 w 66"/>
                  <a:gd name="T109" fmla="*/ 9 h 94"/>
                  <a:gd name="T110" fmla="*/ 53 w 66"/>
                  <a:gd name="T111" fmla="*/ 9 h 94"/>
                  <a:gd name="T112" fmla="*/ 44 w 66"/>
                  <a:gd name="T113" fmla="*/ 9 h 94"/>
                  <a:gd name="T114" fmla="*/ 37 w 66"/>
                  <a:gd name="T115" fmla="*/ 3 h 94"/>
                  <a:gd name="T116" fmla="*/ 37 w 66"/>
                  <a:gd name="T117" fmla="*/ 0 h 94"/>
                  <a:gd name="T118" fmla="*/ 34 w 66"/>
                  <a:gd name="T119" fmla="*/ 0 h 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6"/>
                  <a:gd name="T181" fmla="*/ 0 h 94"/>
                  <a:gd name="T182" fmla="*/ 66 w 66"/>
                  <a:gd name="T183" fmla="*/ 94 h 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6" h="94">
                    <a:moveTo>
                      <a:pt x="34" y="0"/>
                    </a:moveTo>
                    <a:lnTo>
                      <a:pt x="34" y="0"/>
                    </a:lnTo>
                    <a:lnTo>
                      <a:pt x="31" y="0"/>
                    </a:lnTo>
                    <a:lnTo>
                      <a:pt x="28" y="0"/>
                    </a:lnTo>
                    <a:lnTo>
                      <a:pt x="25" y="6"/>
                    </a:lnTo>
                    <a:lnTo>
                      <a:pt x="22" y="9"/>
                    </a:lnTo>
                    <a:lnTo>
                      <a:pt x="16" y="9"/>
                    </a:lnTo>
                    <a:lnTo>
                      <a:pt x="12" y="12"/>
                    </a:lnTo>
                    <a:lnTo>
                      <a:pt x="9" y="16"/>
                    </a:lnTo>
                    <a:lnTo>
                      <a:pt x="9" y="12"/>
                    </a:lnTo>
                    <a:lnTo>
                      <a:pt x="6" y="16"/>
                    </a:lnTo>
                    <a:lnTo>
                      <a:pt x="0" y="22"/>
                    </a:lnTo>
                    <a:lnTo>
                      <a:pt x="6" y="31"/>
                    </a:lnTo>
                    <a:lnTo>
                      <a:pt x="9" y="34"/>
                    </a:lnTo>
                    <a:lnTo>
                      <a:pt x="6" y="31"/>
                    </a:lnTo>
                    <a:lnTo>
                      <a:pt x="3" y="31"/>
                    </a:lnTo>
                    <a:lnTo>
                      <a:pt x="3" y="44"/>
                    </a:lnTo>
                    <a:lnTo>
                      <a:pt x="6" y="41"/>
                    </a:lnTo>
                    <a:lnTo>
                      <a:pt x="12" y="37"/>
                    </a:lnTo>
                    <a:lnTo>
                      <a:pt x="19" y="41"/>
                    </a:lnTo>
                    <a:lnTo>
                      <a:pt x="22" y="37"/>
                    </a:lnTo>
                    <a:lnTo>
                      <a:pt x="16" y="34"/>
                    </a:lnTo>
                    <a:lnTo>
                      <a:pt x="16" y="31"/>
                    </a:lnTo>
                    <a:lnTo>
                      <a:pt x="16" y="25"/>
                    </a:lnTo>
                    <a:lnTo>
                      <a:pt x="19" y="25"/>
                    </a:lnTo>
                    <a:lnTo>
                      <a:pt x="25" y="37"/>
                    </a:lnTo>
                    <a:lnTo>
                      <a:pt x="25" y="44"/>
                    </a:lnTo>
                    <a:lnTo>
                      <a:pt x="28" y="44"/>
                    </a:lnTo>
                    <a:lnTo>
                      <a:pt x="25" y="50"/>
                    </a:lnTo>
                    <a:lnTo>
                      <a:pt x="25" y="56"/>
                    </a:lnTo>
                    <a:lnTo>
                      <a:pt x="19" y="59"/>
                    </a:lnTo>
                    <a:lnTo>
                      <a:pt x="19" y="66"/>
                    </a:lnTo>
                    <a:lnTo>
                      <a:pt x="19" y="81"/>
                    </a:lnTo>
                    <a:lnTo>
                      <a:pt x="16" y="84"/>
                    </a:lnTo>
                    <a:lnTo>
                      <a:pt x="19" y="88"/>
                    </a:lnTo>
                    <a:lnTo>
                      <a:pt x="28" y="91"/>
                    </a:lnTo>
                    <a:lnTo>
                      <a:pt x="28" y="84"/>
                    </a:lnTo>
                    <a:lnTo>
                      <a:pt x="28" y="78"/>
                    </a:lnTo>
                    <a:lnTo>
                      <a:pt x="28" y="72"/>
                    </a:lnTo>
                    <a:lnTo>
                      <a:pt x="34" y="75"/>
                    </a:lnTo>
                    <a:lnTo>
                      <a:pt x="31" y="75"/>
                    </a:lnTo>
                    <a:lnTo>
                      <a:pt x="31" y="81"/>
                    </a:lnTo>
                    <a:lnTo>
                      <a:pt x="31" y="94"/>
                    </a:lnTo>
                    <a:lnTo>
                      <a:pt x="34" y="94"/>
                    </a:lnTo>
                    <a:lnTo>
                      <a:pt x="41" y="91"/>
                    </a:lnTo>
                    <a:lnTo>
                      <a:pt x="41" y="84"/>
                    </a:lnTo>
                    <a:lnTo>
                      <a:pt x="44" y="81"/>
                    </a:lnTo>
                    <a:lnTo>
                      <a:pt x="47" y="81"/>
                    </a:lnTo>
                    <a:lnTo>
                      <a:pt x="66" y="34"/>
                    </a:lnTo>
                    <a:lnTo>
                      <a:pt x="66" y="28"/>
                    </a:lnTo>
                    <a:lnTo>
                      <a:pt x="63" y="22"/>
                    </a:lnTo>
                    <a:lnTo>
                      <a:pt x="56" y="22"/>
                    </a:lnTo>
                    <a:lnTo>
                      <a:pt x="56" y="19"/>
                    </a:lnTo>
                    <a:lnTo>
                      <a:pt x="59" y="12"/>
                    </a:lnTo>
                    <a:lnTo>
                      <a:pt x="56" y="9"/>
                    </a:lnTo>
                    <a:lnTo>
                      <a:pt x="53" y="9"/>
                    </a:lnTo>
                    <a:lnTo>
                      <a:pt x="44" y="9"/>
                    </a:lnTo>
                    <a:lnTo>
                      <a:pt x="37" y="3"/>
                    </a:lnTo>
                    <a:lnTo>
                      <a:pt x="3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8" name="Freeform 1400">
                <a:extLst>
                  <a:ext uri="{FF2B5EF4-FFF2-40B4-BE49-F238E27FC236}">
                    <a16:creationId xmlns:a16="http://schemas.microsoft.com/office/drawing/2014/main" id="{9A6E2463-6E00-4E94-A3B4-0C06C9A5822D}"/>
                  </a:ext>
                </a:extLst>
              </p:cNvPr>
              <p:cNvSpPr>
                <a:spLocks/>
              </p:cNvSpPr>
              <p:nvPr/>
            </p:nvSpPr>
            <p:spPr bwMode="auto">
              <a:xfrm>
                <a:off x="3781" y="1520"/>
                <a:ext cx="66" cy="94"/>
              </a:xfrm>
              <a:custGeom>
                <a:avLst/>
                <a:gdLst>
                  <a:gd name="T0" fmla="*/ 34 w 66"/>
                  <a:gd name="T1" fmla="*/ 0 h 94"/>
                  <a:gd name="T2" fmla="*/ 34 w 66"/>
                  <a:gd name="T3" fmla="*/ 0 h 94"/>
                  <a:gd name="T4" fmla="*/ 31 w 66"/>
                  <a:gd name="T5" fmla="*/ 0 h 94"/>
                  <a:gd name="T6" fmla="*/ 28 w 66"/>
                  <a:gd name="T7" fmla="*/ 0 h 94"/>
                  <a:gd name="T8" fmla="*/ 25 w 66"/>
                  <a:gd name="T9" fmla="*/ 6 h 94"/>
                  <a:gd name="T10" fmla="*/ 22 w 66"/>
                  <a:gd name="T11" fmla="*/ 9 h 94"/>
                  <a:gd name="T12" fmla="*/ 16 w 66"/>
                  <a:gd name="T13" fmla="*/ 9 h 94"/>
                  <a:gd name="T14" fmla="*/ 12 w 66"/>
                  <a:gd name="T15" fmla="*/ 12 h 94"/>
                  <a:gd name="T16" fmla="*/ 9 w 66"/>
                  <a:gd name="T17" fmla="*/ 16 h 94"/>
                  <a:gd name="T18" fmla="*/ 9 w 66"/>
                  <a:gd name="T19" fmla="*/ 12 h 94"/>
                  <a:gd name="T20" fmla="*/ 6 w 66"/>
                  <a:gd name="T21" fmla="*/ 16 h 94"/>
                  <a:gd name="T22" fmla="*/ 0 w 66"/>
                  <a:gd name="T23" fmla="*/ 22 h 94"/>
                  <a:gd name="T24" fmla="*/ 6 w 66"/>
                  <a:gd name="T25" fmla="*/ 31 h 94"/>
                  <a:gd name="T26" fmla="*/ 9 w 66"/>
                  <a:gd name="T27" fmla="*/ 34 h 94"/>
                  <a:gd name="T28" fmla="*/ 6 w 66"/>
                  <a:gd name="T29" fmla="*/ 31 h 94"/>
                  <a:gd name="T30" fmla="*/ 3 w 66"/>
                  <a:gd name="T31" fmla="*/ 31 h 94"/>
                  <a:gd name="T32" fmla="*/ 3 w 66"/>
                  <a:gd name="T33" fmla="*/ 44 h 94"/>
                  <a:gd name="T34" fmla="*/ 6 w 66"/>
                  <a:gd name="T35" fmla="*/ 41 h 94"/>
                  <a:gd name="T36" fmla="*/ 12 w 66"/>
                  <a:gd name="T37" fmla="*/ 37 h 94"/>
                  <a:gd name="T38" fmla="*/ 19 w 66"/>
                  <a:gd name="T39" fmla="*/ 41 h 94"/>
                  <a:gd name="T40" fmla="*/ 22 w 66"/>
                  <a:gd name="T41" fmla="*/ 37 h 94"/>
                  <a:gd name="T42" fmla="*/ 16 w 66"/>
                  <a:gd name="T43" fmla="*/ 34 h 94"/>
                  <a:gd name="T44" fmla="*/ 16 w 66"/>
                  <a:gd name="T45" fmla="*/ 31 h 94"/>
                  <a:gd name="T46" fmla="*/ 16 w 66"/>
                  <a:gd name="T47" fmla="*/ 25 h 94"/>
                  <a:gd name="T48" fmla="*/ 19 w 66"/>
                  <a:gd name="T49" fmla="*/ 25 h 94"/>
                  <a:gd name="T50" fmla="*/ 25 w 66"/>
                  <a:gd name="T51" fmla="*/ 37 h 94"/>
                  <a:gd name="T52" fmla="*/ 25 w 66"/>
                  <a:gd name="T53" fmla="*/ 44 h 94"/>
                  <a:gd name="T54" fmla="*/ 28 w 66"/>
                  <a:gd name="T55" fmla="*/ 44 h 94"/>
                  <a:gd name="T56" fmla="*/ 25 w 66"/>
                  <a:gd name="T57" fmla="*/ 50 h 94"/>
                  <a:gd name="T58" fmla="*/ 25 w 66"/>
                  <a:gd name="T59" fmla="*/ 56 h 94"/>
                  <a:gd name="T60" fmla="*/ 19 w 66"/>
                  <a:gd name="T61" fmla="*/ 59 h 94"/>
                  <a:gd name="T62" fmla="*/ 19 w 66"/>
                  <a:gd name="T63" fmla="*/ 66 h 94"/>
                  <a:gd name="T64" fmla="*/ 19 w 66"/>
                  <a:gd name="T65" fmla="*/ 81 h 94"/>
                  <a:gd name="T66" fmla="*/ 16 w 66"/>
                  <a:gd name="T67" fmla="*/ 84 h 94"/>
                  <a:gd name="T68" fmla="*/ 19 w 66"/>
                  <a:gd name="T69" fmla="*/ 88 h 94"/>
                  <a:gd name="T70" fmla="*/ 28 w 66"/>
                  <a:gd name="T71" fmla="*/ 91 h 94"/>
                  <a:gd name="T72" fmla="*/ 28 w 66"/>
                  <a:gd name="T73" fmla="*/ 84 h 94"/>
                  <a:gd name="T74" fmla="*/ 28 w 66"/>
                  <a:gd name="T75" fmla="*/ 78 h 94"/>
                  <a:gd name="T76" fmla="*/ 28 w 66"/>
                  <a:gd name="T77" fmla="*/ 72 h 94"/>
                  <a:gd name="T78" fmla="*/ 34 w 66"/>
                  <a:gd name="T79" fmla="*/ 75 h 94"/>
                  <a:gd name="T80" fmla="*/ 31 w 66"/>
                  <a:gd name="T81" fmla="*/ 75 h 94"/>
                  <a:gd name="T82" fmla="*/ 31 w 66"/>
                  <a:gd name="T83" fmla="*/ 81 h 94"/>
                  <a:gd name="T84" fmla="*/ 31 w 66"/>
                  <a:gd name="T85" fmla="*/ 94 h 94"/>
                  <a:gd name="T86" fmla="*/ 34 w 66"/>
                  <a:gd name="T87" fmla="*/ 94 h 94"/>
                  <a:gd name="T88" fmla="*/ 41 w 66"/>
                  <a:gd name="T89" fmla="*/ 91 h 94"/>
                  <a:gd name="T90" fmla="*/ 41 w 66"/>
                  <a:gd name="T91" fmla="*/ 84 h 94"/>
                  <a:gd name="T92" fmla="*/ 44 w 66"/>
                  <a:gd name="T93" fmla="*/ 81 h 94"/>
                  <a:gd name="T94" fmla="*/ 47 w 66"/>
                  <a:gd name="T95" fmla="*/ 81 h 94"/>
                  <a:gd name="T96" fmla="*/ 66 w 66"/>
                  <a:gd name="T97" fmla="*/ 34 h 94"/>
                  <a:gd name="T98" fmla="*/ 66 w 66"/>
                  <a:gd name="T99" fmla="*/ 28 h 94"/>
                  <a:gd name="T100" fmla="*/ 63 w 66"/>
                  <a:gd name="T101" fmla="*/ 22 h 94"/>
                  <a:gd name="T102" fmla="*/ 56 w 66"/>
                  <a:gd name="T103" fmla="*/ 22 h 94"/>
                  <a:gd name="T104" fmla="*/ 56 w 66"/>
                  <a:gd name="T105" fmla="*/ 19 h 94"/>
                  <a:gd name="T106" fmla="*/ 59 w 66"/>
                  <a:gd name="T107" fmla="*/ 12 h 94"/>
                  <a:gd name="T108" fmla="*/ 56 w 66"/>
                  <a:gd name="T109" fmla="*/ 9 h 94"/>
                  <a:gd name="T110" fmla="*/ 53 w 66"/>
                  <a:gd name="T111" fmla="*/ 9 h 94"/>
                  <a:gd name="T112" fmla="*/ 44 w 66"/>
                  <a:gd name="T113" fmla="*/ 9 h 94"/>
                  <a:gd name="T114" fmla="*/ 37 w 66"/>
                  <a:gd name="T115" fmla="*/ 3 h 94"/>
                  <a:gd name="T116" fmla="*/ 37 w 66"/>
                  <a:gd name="T117" fmla="*/ 0 h 94"/>
                  <a:gd name="T118" fmla="*/ 34 w 66"/>
                  <a:gd name="T119" fmla="*/ 0 h 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6"/>
                  <a:gd name="T181" fmla="*/ 0 h 94"/>
                  <a:gd name="T182" fmla="*/ 66 w 66"/>
                  <a:gd name="T183" fmla="*/ 94 h 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6" h="94">
                    <a:moveTo>
                      <a:pt x="34" y="0"/>
                    </a:moveTo>
                    <a:lnTo>
                      <a:pt x="34" y="0"/>
                    </a:lnTo>
                    <a:lnTo>
                      <a:pt x="31" y="0"/>
                    </a:lnTo>
                    <a:lnTo>
                      <a:pt x="28" y="0"/>
                    </a:lnTo>
                    <a:lnTo>
                      <a:pt x="25" y="6"/>
                    </a:lnTo>
                    <a:lnTo>
                      <a:pt x="22" y="9"/>
                    </a:lnTo>
                    <a:lnTo>
                      <a:pt x="16" y="9"/>
                    </a:lnTo>
                    <a:lnTo>
                      <a:pt x="12" y="12"/>
                    </a:lnTo>
                    <a:lnTo>
                      <a:pt x="9" y="16"/>
                    </a:lnTo>
                    <a:lnTo>
                      <a:pt x="9" y="12"/>
                    </a:lnTo>
                    <a:lnTo>
                      <a:pt x="6" y="16"/>
                    </a:lnTo>
                    <a:lnTo>
                      <a:pt x="0" y="22"/>
                    </a:lnTo>
                    <a:lnTo>
                      <a:pt x="6" y="31"/>
                    </a:lnTo>
                    <a:lnTo>
                      <a:pt x="9" y="34"/>
                    </a:lnTo>
                    <a:lnTo>
                      <a:pt x="6" y="31"/>
                    </a:lnTo>
                    <a:lnTo>
                      <a:pt x="3" y="31"/>
                    </a:lnTo>
                    <a:lnTo>
                      <a:pt x="3" y="44"/>
                    </a:lnTo>
                    <a:lnTo>
                      <a:pt x="6" y="41"/>
                    </a:lnTo>
                    <a:lnTo>
                      <a:pt x="12" y="37"/>
                    </a:lnTo>
                    <a:lnTo>
                      <a:pt x="19" y="41"/>
                    </a:lnTo>
                    <a:lnTo>
                      <a:pt x="22" y="37"/>
                    </a:lnTo>
                    <a:lnTo>
                      <a:pt x="16" y="34"/>
                    </a:lnTo>
                    <a:lnTo>
                      <a:pt x="16" y="31"/>
                    </a:lnTo>
                    <a:lnTo>
                      <a:pt x="16" y="25"/>
                    </a:lnTo>
                    <a:lnTo>
                      <a:pt x="19" y="25"/>
                    </a:lnTo>
                    <a:lnTo>
                      <a:pt x="25" y="37"/>
                    </a:lnTo>
                    <a:lnTo>
                      <a:pt x="25" y="44"/>
                    </a:lnTo>
                    <a:lnTo>
                      <a:pt x="28" y="44"/>
                    </a:lnTo>
                    <a:lnTo>
                      <a:pt x="25" y="50"/>
                    </a:lnTo>
                    <a:lnTo>
                      <a:pt x="25" y="56"/>
                    </a:lnTo>
                    <a:lnTo>
                      <a:pt x="19" y="59"/>
                    </a:lnTo>
                    <a:lnTo>
                      <a:pt x="19" y="66"/>
                    </a:lnTo>
                    <a:lnTo>
                      <a:pt x="19" y="81"/>
                    </a:lnTo>
                    <a:lnTo>
                      <a:pt x="16" y="84"/>
                    </a:lnTo>
                    <a:lnTo>
                      <a:pt x="19" y="88"/>
                    </a:lnTo>
                    <a:lnTo>
                      <a:pt x="28" y="91"/>
                    </a:lnTo>
                    <a:lnTo>
                      <a:pt x="28" y="84"/>
                    </a:lnTo>
                    <a:lnTo>
                      <a:pt x="28" y="78"/>
                    </a:lnTo>
                    <a:lnTo>
                      <a:pt x="28" y="72"/>
                    </a:lnTo>
                    <a:lnTo>
                      <a:pt x="34" y="75"/>
                    </a:lnTo>
                    <a:lnTo>
                      <a:pt x="31" y="75"/>
                    </a:lnTo>
                    <a:lnTo>
                      <a:pt x="31" y="81"/>
                    </a:lnTo>
                    <a:lnTo>
                      <a:pt x="31" y="94"/>
                    </a:lnTo>
                    <a:lnTo>
                      <a:pt x="34" y="94"/>
                    </a:lnTo>
                    <a:lnTo>
                      <a:pt x="41" y="91"/>
                    </a:lnTo>
                    <a:lnTo>
                      <a:pt x="41" y="84"/>
                    </a:lnTo>
                    <a:lnTo>
                      <a:pt x="44" y="81"/>
                    </a:lnTo>
                    <a:lnTo>
                      <a:pt x="47" y="81"/>
                    </a:lnTo>
                    <a:lnTo>
                      <a:pt x="66" y="34"/>
                    </a:lnTo>
                    <a:lnTo>
                      <a:pt x="66" y="28"/>
                    </a:lnTo>
                    <a:lnTo>
                      <a:pt x="63" y="22"/>
                    </a:lnTo>
                    <a:lnTo>
                      <a:pt x="56" y="22"/>
                    </a:lnTo>
                    <a:lnTo>
                      <a:pt x="56" y="19"/>
                    </a:lnTo>
                    <a:lnTo>
                      <a:pt x="59" y="12"/>
                    </a:lnTo>
                    <a:lnTo>
                      <a:pt x="56" y="9"/>
                    </a:lnTo>
                    <a:lnTo>
                      <a:pt x="53" y="9"/>
                    </a:lnTo>
                    <a:lnTo>
                      <a:pt x="44" y="9"/>
                    </a:lnTo>
                    <a:lnTo>
                      <a:pt x="37" y="3"/>
                    </a:lnTo>
                    <a:lnTo>
                      <a:pt x="37" y="0"/>
                    </a:lnTo>
                    <a:lnTo>
                      <a:pt x="34"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9" name="Freeform 1401">
                <a:extLst>
                  <a:ext uri="{FF2B5EF4-FFF2-40B4-BE49-F238E27FC236}">
                    <a16:creationId xmlns:a16="http://schemas.microsoft.com/office/drawing/2014/main" id="{001D97AB-E7B0-4AC7-8A1D-56BA8CB58446}"/>
                  </a:ext>
                </a:extLst>
              </p:cNvPr>
              <p:cNvSpPr>
                <a:spLocks/>
              </p:cNvSpPr>
              <p:nvPr/>
            </p:nvSpPr>
            <p:spPr bwMode="auto">
              <a:xfrm>
                <a:off x="3793" y="1567"/>
                <a:ext cx="4" cy="9"/>
              </a:xfrm>
              <a:custGeom>
                <a:avLst/>
                <a:gdLst>
                  <a:gd name="T0" fmla="*/ 0 w 4"/>
                  <a:gd name="T1" fmla="*/ 0 h 9"/>
                  <a:gd name="T2" fmla="*/ 0 w 4"/>
                  <a:gd name="T3" fmla="*/ 3 h 9"/>
                  <a:gd name="T4" fmla="*/ 0 w 4"/>
                  <a:gd name="T5" fmla="*/ 9 h 9"/>
                  <a:gd name="T6" fmla="*/ 0 w 4"/>
                  <a:gd name="T7" fmla="*/ 9 h 9"/>
                  <a:gd name="T8" fmla="*/ 4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3"/>
                    </a:lnTo>
                    <a:lnTo>
                      <a:pt x="0" y="9"/>
                    </a:ln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0" name="Freeform 1402">
                <a:extLst>
                  <a:ext uri="{FF2B5EF4-FFF2-40B4-BE49-F238E27FC236}">
                    <a16:creationId xmlns:a16="http://schemas.microsoft.com/office/drawing/2014/main" id="{F1869D3C-B2BC-4BF2-8A30-460FA0291E2F}"/>
                  </a:ext>
                </a:extLst>
              </p:cNvPr>
              <p:cNvSpPr>
                <a:spLocks/>
              </p:cNvSpPr>
              <p:nvPr/>
            </p:nvSpPr>
            <p:spPr bwMode="auto">
              <a:xfrm>
                <a:off x="3793" y="1567"/>
                <a:ext cx="4" cy="9"/>
              </a:xfrm>
              <a:custGeom>
                <a:avLst/>
                <a:gdLst>
                  <a:gd name="T0" fmla="*/ 0 w 4"/>
                  <a:gd name="T1" fmla="*/ 0 h 9"/>
                  <a:gd name="T2" fmla="*/ 0 w 4"/>
                  <a:gd name="T3" fmla="*/ 3 h 9"/>
                  <a:gd name="T4" fmla="*/ 0 w 4"/>
                  <a:gd name="T5" fmla="*/ 9 h 9"/>
                  <a:gd name="T6" fmla="*/ 0 w 4"/>
                  <a:gd name="T7" fmla="*/ 9 h 9"/>
                  <a:gd name="T8" fmla="*/ 4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3"/>
                    </a:lnTo>
                    <a:lnTo>
                      <a:pt x="0" y="9"/>
                    </a:lnTo>
                    <a:lnTo>
                      <a:pt x="4" y="0"/>
                    </a:lnTo>
                    <a:lnTo>
                      <a:pt x="0"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1" name="Freeform 1403">
                <a:extLst>
                  <a:ext uri="{FF2B5EF4-FFF2-40B4-BE49-F238E27FC236}">
                    <a16:creationId xmlns:a16="http://schemas.microsoft.com/office/drawing/2014/main" id="{4381414B-9106-48A3-9201-8B8CF7F8C125}"/>
                  </a:ext>
                </a:extLst>
              </p:cNvPr>
              <p:cNvSpPr>
                <a:spLocks/>
              </p:cNvSpPr>
              <p:nvPr/>
            </p:nvSpPr>
            <p:spPr bwMode="auto">
              <a:xfrm>
                <a:off x="3818" y="1623"/>
                <a:ext cx="4" cy="13"/>
              </a:xfrm>
              <a:custGeom>
                <a:avLst/>
                <a:gdLst>
                  <a:gd name="T0" fmla="*/ 4 w 4"/>
                  <a:gd name="T1" fmla="*/ 3 h 13"/>
                  <a:gd name="T2" fmla="*/ 4 w 4"/>
                  <a:gd name="T3" fmla="*/ 0 h 13"/>
                  <a:gd name="T4" fmla="*/ 0 w 4"/>
                  <a:gd name="T5" fmla="*/ 10 h 13"/>
                  <a:gd name="T6" fmla="*/ 0 w 4"/>
                  <a:gd name="T7" fmla="*/ 13 h 13"/>
                  <a:gd name="T8" fmla="*/ 4 w 4"/>
                  <a:gd name="T9" fmla="*/ 3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4" y="3"/>
                    </a:moveTo>
                    <a:lnTo>
                      <a:pt x="4" y="0"/>
                    </a:lnTo>
                    <a:lnTo>
                      <a:pt x="0" y="10"/>
                    </a:lnTo>
                    <a:lnTo>
                      <a:pt x="0" y="13"/>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2" name="Freeform 1404">
                <a:extLst>
                  <a:ext uri="{FF2B5EF4-FFF2-40B4-BE49-F238E27FC236}">
                    <a16:creationId xmlns:a16="http://schemas.microsoft.com/office/drawing/2014/main" id="{EB9C030A-312F-4C14-8F23-A29D09B4958E}"/>
                  </a:ext>
                </a:extLst>
              </p:cNvPr>
              <p:cNvSpPr>
                <a:spLocks/>
              </p:cNvSpPr>
              <p:nvPr/>
            </p:nvSpPr>
            <p:spPr bwMode="auto">
              <a:xfrm>
                <a:off x="3818" y="1623"/>
                <a:ext cx="4" cy="13"/>
              </a:xfrm>
              <a:custGeom>
                <a:avLst/>
                <a:gdLst>
                  <a:gd name="T0" fmla="*/ 4 w 4"/>
                  <a:gd name="T1" fmla="*/ 3 h 13"/>
                  <a:gd name="T2" fmla="*/ 4 w 4"/>
                  <a:gd name="T3" fmla="*/ 0 h 13"/>
                  <a:gd name="T4" fmla="*/ 0 w 4"/>
                  <a:gd name="T5" fmla="*/ 10 h 13"/>
                  <a:gd name="T6" fmla="*/ 0 w 4"/>
                  <a:gd name="T7" fmla="*/ 13 h 13"/>
                  <a:gd name="T8" fmla="*/ 4 w 4"/>
                  <a:gd name="T9" fmla="*/ 3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4" y="3"/>
                    </a:moveTo>
                    <a:lnTo>
                      <a:pt x="4" y="0"/>
                    </a:lnTo>
                    <a:lnTo>
                      <a:pt x="0" y="10"/>
                    </a:lnTo>
                    <a:lnTo>
                      <a:pt x="0" y="13"/>
                    </a:lnTo>
                    <a:lnTo>
                      <a:pt x="4"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3" name="Freeform 1405">
                <a:extLst>
                  <a:ext uri="{FF2B5EF4-FFF2-40B4-BE49-F238E27FC236}">
                    <a16:creationId xmlns:a16="http://schemas.microsoft.com/office/drawing/2014/main" id="{3D5F2BC0-3128-42F5-A36B-BE46B259A1AE}"/>
                  </a:ext>
                </a:extLst>
              </p:cNvPr>
              <p:cNvSpPr>
                <a:spLocks/>
              </p:cNvSpPr>
              <p:nvPr/>
            </p:nvSpPr>
            <p:spPr bwMode="auto">
              <a:xfrm>
                <a:off x="3803" y="1633"/>
                <a:ext cx="6" cy="9"/>
              </a:xfrm>
              <a:custGeom>
                <a:avLst/>
                <a:gdLst>
                  <a:gd name="T0" fmla="*/ 3 w 6"/>
                  <a:gd name="T1" fmla="*/ 3 h 9"/>
                  <a:gd name="T2" fmla="*/ 0 w 6"/>
                  <a:gd name="T3" fmla="*/ 0 h 9"/>
                  <a:gd name="T4" fmla="*/ 0 w 6"/>
                  <a:gd name="T5" fmla="*/ 3 h 9"/>
                  <a:gd name="T6" fmla="*/ 0 w 6"/>
                  <a:gd name="T7" fmla="*/ 9 h 9"/>
                  <a:gd name="T8" fmla="*/ 6 w 6"/>
                  <a:gd name="T9" fmla="*/ 9 h 9"/>
                  <a:gd name="T10" fmla="*/ 6 w 6"/>
                  <a:gd name="T11" fmla="*/ 3 h 9"/>
                  <a:gd name="T12" fmla="*/ 3 w 6"/>
                  <a:gd name="T13" fmla="*/ 3 h 9"/>
                  <a:gd name="T14" fmla="*/ 0 60000 65536"/>
                  <a:gd name="T15" fmla="*/ 0 60000 65536"/>
                  <a:gd name="T16" fmla="*/ 0 60000 65536"/>
                  <a:gd name="T17" fmla="*/ 0 60000 65536"/>
                  <a:gd name="T18" fmla="*/ 0 60000 65536"/>
                  <a:gd name="T19" fmla="*/ 0 60000 65536"/>
                  <a:gd name="T20" fmla="*/ 0 60000 65536"/>
                  <a:gd name="T21" fmla="*/ 0 w 6"/>
                  <a:gd name="T22" fmla="*/ 0 h 9"/>
                  <a:gd name="T23" fmla="*/ 6 w 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9">
                    <a:moveTo>
                      <a:pt x="3" y="3"/>
                    </a:moveTo>
                    <a:lnTo>
                      <a:pt x="0" y="0"/>
                    </a:lnTo>
                    <a:lnTo>
                      <a:pt x="0" y="3"/>
                    </a:lnTo>
                    <a:lnTo>
                      <a:pt x="0" y="9"/>
                    </a:lnTo>
                    <a:lnTo>
                      <a:pt x="6" y="9"/>
                    </a:lnTo>
                    <a:lnTo>
                      <a:pt x="6"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4" name="Freeform 1406">
                <a:extLst>
                  <a:ext uri="{FF2B5EF4-FFF2-40B4-BE49-F238E27FC236}">
                    <a16:creationId xmlns:a16="http://schemas.microsoft.com/office/drawing/2014/main" id="{AF4C38AA-A3A9-4668-9AAB-24A16CB3BC1F}"/>
                  </a:ext>
                </a:extLst>
              </p:cNvPr>
              <p:cNvSpPr>
                <a:spLocks/>
              </p:cNvSpPr>
              <p:nvPr/>
            </p:nvSpPr>
            <p:spPr bwMode="auto">
              <a:xfrm>
                <a:off x="3803" y="1633"/>
                <a:ext cx="6" cy="9"/>
              </a:xfrm>
              <a:custGeom>
                <a:avLst/>
                <a:gdLst>
                  <a:gd name="T0" fmla="*/ 3 w 6"/>
                  <a:gd name="T1" fmla="*/ 3 h 9"/>
                  <a:gd name="T2" fmla="*/ 0 w 6"/>
                  <a:gd name="T3" fmla="*/ 0 h 9"/>
                  <a:gd name="T4" fmla="*/ 0 w 6"/>
                  <a:gd name="T5" fmla="*/ 3 h 9"/>
                  <a:gd name="T6" fmla="*/ 0 w 6"/>
                  <a:gd name="T7" fmla="*/ 9 h 9"/>
                  <a:gd name="T8" fmla="*/ 6 w 6"/>
                  <a:gd name="T9" fmla="*/ 9 h 9"/>
                  <a:gd name="T10" fmla="*/ 6 w 6"/>
                  <a:gd name="T11" fmla="*/ 3 h 9"/>
                  <a:gd name="T12" fmla="*/ 3 w 6"/>
                  <a:gd name="T13" fmla="*/ 3 h 9"/>
                  <a:gd name="T14" fmla="*/ 0 60000 65536"/>
                  <a:gd name="T15" fmla="*/ 0 60000 65536"/>
                  <a:gd name="T16" fmla="*/ 0 60000 65536"/>
                  <a:gd name="T17" fmla="*/ 0 60000 65536"/>
                  <a:gd name="T18" fmla="*/ 0 60000 65536"/>
                  <a:gd name="T19" fmla="*/ 0 60000 65536"/>
                  <a:gd name="T20" fmla="*/ 0 60000 65536"/>
                  <a:gd name="T21" fmla="*/ 0 w 6"/>
                  <a:gd name="T22" fmla="*/ 0 h 9"/>
                  <a:gd name="T23" fmla="*/ 6 w 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9">
                    <a:moveTo>
                      <a:pt x="3" y="3"/>
                    </a:moveTo>
                    <a:lnTo>
                      <a:pt x="0" y="0"/>
                    </a:lnTo>
                    <a:lnTo>
                      <a:pt x="0" y="3"/>
                    </a:lnTo>
                    <a:lnTo>
                      <a:pt x="0" y="9"/>
                    </a:lnTo>
                    <a:lnTo>
                      <a:pt x="6" y="9"/>
                    </a:lnTo>
                    <a:lnTo>
                      <a:pt x="6" y="3"/>
                    </a:lnTo>
                    <a:lnTo>
                      <a:pt x="3"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5" name="Freeform 1407">
                <a:extLst>
                  <a:ext uri="{FF2B5EF4-FFF2-40B4-BE49-F238E27FC236}">
                    <a16:creationId xmlns:a16="http://schemas.microsoft.com/office/drawing/2014/main" id="{A8C912AA-BA4F-4880-B97A-ED1B688B3827}"/>
                  </a:ext>
                </a:extLst>
              </p:cNvPr>
              <p:cNvSpPr>
                <a:spLocks/>
              </p:cNvSpPr>
              <p:nvPr/>
            </p:nvSpPr>
            <p:spPr bwMode="auto">
              <a:xfrm>
                <a:off x="3753" y="1557"/>
                <a:ext cx="6" cy="7"/>
              </a:xfrm>
              <a:custGeom>
                <a:avLst/>
                <a:gdLst>
                  <a:gd name="T0" fmla="*/ 6 w 6"/>
                  <a:gd name="T1" fmla="*/ 0 h 7"/>
                  <a:gd name="T2" fmla="*/ 0 w 6"/>
                  <a:gd name="T3" fmla="*/ 4 h 7"/>
                  <a:gd name="T4" fmla="*/ 0 w 6"/>
                  <a:gd name="T5" fmla="*/ 7 h 7"/>
                  <a:gd name="T6" fmla="*/ 6 w 6"/>
                  <a:gd name="T7" fmla="*/ 7 h 7"/>
                  <a:gd name="T8" fmla="*/ 6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6" y="0"/>
                    </a:moveTo>
                    <a:lnTo>
                      <a:pt x="0" y="4"/>
                    </a:lnTo>
                    <a:lnTo>
                      <a:pt x="0" y="7"/>
                    </a:lnTo>
                    <a:lnTo>
                      <a:pt x="6" y="7"/>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6" name="Freeform 1408">
                <a:extLst>
                  <a:ext uri="{FF2B5EF4-FFF2-40B4-BE49-F238E27FC236}">
                    <a16:creationId xmlns:a16="http://schemas.microsoft.com/office/drawing/2014/main" id="{F80C2B5C-FFC8-43FA-808B-07AC95297E72}"/>
                  </a:ext>
                </a:extLst>
              </p:cNvPr>
              <p:cNvSpPr>
                <a:spLocks/>
              </p:cNvSpPr>
              <p:nvPr/>
            </p:nvSpPr>
            <p:spPr bwMode="auto">
              <a:xfrm>
                <a:off x="3753" y="1557"/>
                <a:ext cx="6" cy="7"/>
              </a:xfrm>
              <a:custGeom>
                <a:avLst/>
                <a:gdLst>
                  <a:gd name="T0" fmla="*/ 6 w 6"/>
                  <a:gd name="T1" fmla="*/ 0 h 7"/>
                  <a:gd name="T2" fmla="*/ 0 w 6"/>
                  <a:gd name="T3" fmla="*/ 4 h 7"/>
                  <a:gd name="T4" fmla="*/ 0 w 6"/>
                  <a:gd name="T5" fmla="*/ 7 h 7"/>
                  <a:gd name="T6" fmla="*/ 6 w 6"/>
                  <a:gd name="T7" fmla="*/ 7 h 7"/>
                  <a:gd name="T8" fmla="*/ 6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6" y="0"/>
                    </a:moveTo>
                    <a:lnTo>
                      <a:pt x="0" y="4"/>
                    </a:lnTo>
                    <a:lnTo>
                      <a:pt x="0" y="7"/>
                    </a:lnTo>
                    <a:lnTo>
                      <a:pt x="6" y="7"/>
                    </a:lnTo>
                    <a:lnTo>
                      <a:pt x="6"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7" name="Freeform 1409">
                <a:extLst>
                  <a:ext uri="{FF2B5EF4-FFF2-40B4-BE49-F238E27FC236}">
                    <a16:creationId xmlns:a16="http://schemas.microsoft.com/office/drawing/2014/main" id="{56D5A0C5-C266-4954-867D-4C1CA0E84932}"/>
                  </a:ext>
                </a:extLst>
              </p:cNvPr>
              <p:cNvSpPr>
                <a:spLocks/>
              </p:cNvSpPr>
              <p:nvPr/>
            </p:nvSpPr>
            <p:spPr bwMode="auto">
              <a:xfrm>
                <a:off x="3762" y="1548"/>
                <a:ext cx="6" cy="6"/>
              </a:xfrm>
              <a:custGeom>
                <a:avLst/>
                <a:gdLst>
                  <a:gd name="T0" fmla="*/ 6 w 6"/>
                  <a:gd name="T1" fmla="*/ 3 h 6"/>
                  <a:gd name="T2" fmla="*/ 6 w 6"/>
                  <a:gd name="T3" fmla="*/ 0 h 6"/>
                  <a:gd name="T4" fmla="*/ 3 w 6"/>
                  <a:gd name="T5" fmla="*/ 0 h 6"/>
                  <a:gd name="T6" fmla="*/ 0 w 6"/>
                  <a:gd name="T7" fmla="*/ 3 h 6"/>
                  <a:gd name="T8" fmla="*/ 3 w 6"/>
                  <a:gd name="T9" fmla="*/ 6 h 6"/>
                  <a:gd name="T10" fmla="*/ 6 w 6"/>
                  <a:gd name="T11" fmla="*/ 3 h 6"/>
                  <a:gd name="T12" fmla="*/ 6 w 6"/>
                  <a:gd name="T13" fmla="*/ 3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3"/>
                    </a:moveTo>
                    <a:lnTo>
                      <a:pt x="6" y="0"/>
                    </a:lnTo>
                    <a:lnTo>
                      <a:pt x="3" y="0"/>
                    </a:lnTo>
                    <a:lnTo>
                      <a:pt x="0" y="3"/>
                    </a:lnTo>
                    <a:lnTo>
                      <a:pt x="3" y="6"/>
                    </a:lnTo>
                    <a:lnTo>
                      <a:pt x="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8" name="Freeform 1410">
                <a:extLst>
                  <a:ext uri="{FF2B5EF4-FFF2-40B4-BE49-F238E27FC236}">
                    <a16:creationId xmlns:a16="http://schemas.microsoft.com/office/drawing/2014/main" id="{8A8A4B24-75E4-4CDA-A837-F98D6E2F9143}"/>
                  </a:ext>
                </a:extLst>
              </p:cNvPr>
              <p:cNvSpPr>
                <a:spLocks/>
              </p:cNvSpPr>
              <p:nvPr/>
            </p:nvSpPr>
            <p:spPr bwMode="auto">
              <a:xfrm>
                <a:off x="3762" y="1548"/>
                <a:ext cx="6" cy="6"/>
              </a:xfrm>
              <a:custGeom>
                <a:avLst/>
                <a:gdLst>
                  <a:gd name="T0" fmla="*/ 6 w 6"/>
                  <a:gd name="T1" fmla="*/ 3 h 6"/>
                  <a:gd name="T2" fmla="*/ 6 w 6"/>
                  <a:gd name="T3" fmla="*/ 0 h 6"/>
                  <a:gd name="T4" fmla="*/ 3 w 6"/>
                  <a:gd name="T5" fmla="*/ 0 h 6"/>
                  <a:gd name="T6" fmla="*/ 0 w 6"/>
                  <a:gd name="T7" fmla="*/ 3 h 6"/>
                  <a:gd name="T8" fmla="*/ 3 w 6"/>
                  <a:gd name="T9" fmla="*/ 6 h 6"/>
                  <a:gd name="T10" fmla="*/ 6 w 6"/>
                  <a:gd name="T11" fmla="*/ 3 h 6"/>
                  <a:gd name="T12" fmla="*/ 6 w 6"/>
                  <a:gd name="T13" fmla="*/ 3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3"/>
                    </a:moveTo>
                    <a:lnTo>
                      <a:pt x="6" y="0"/>
                    </a:lnTo>
                    <a:lnTo>
                      <a:pt x="3" y="0"/>
                    </a:lnTo>
                    <a:lnTo>
                      <a:pt x="0" y="3"/>
                    </a:lnTo>
                    <a:lnTo>
                      <a:pt x="3" y="6"/>
                    </a:lnTo>
                    <a:lnTo>
                      <a:pt x="6" y="3"/>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9" name="Freeform 1411">
                <a:extLst>
                  <a:ext uri="{FF2B5EF4-FFF2-40B4-BE49-F238E27FC236}">
                    <a16:creationId xmlns:a16="http://schemas.microsoft.com/office/drawing/2014/main" id="{0CD97063-804E-4779-B824-EDEB62F7A0BF}"/>
                  </a:ext>
                </a:extLst>
              </p:cNvPr>
              <p:cNvSpPr>
                <a:spLocks/>
              </p:cNvSpPr>
              <p:nvPr/>
            </p:nvSpPr>
            <p:spPr bwMode="auto">
              <a:xfrm>
                <a:off x="3781" y="1520"/>
                <a:ext cx="3" cy="6"/>
              </a:xfrm>
              <a:custGeom>
                <a:avLst/>
                <a:gdLst>
                  <a:gd name="T0" fmla="*/ 3 w 3"/>
                  <a:gd name="T1" fmla="*/ 0 h 6"/>
                  <a:gd name="T2" fmla="*/ 0 w 3"/>
                  <a:gd name="T3" fmla="*/ 3 h 6"/>
                  <a:gd name="T4" fmla="*/ 3 w 3"/>
                  <a:gd name="T5" fmla="*/ 6 h 6"/>
                  <a:gd name="T6" fmla="*/ 3 w 3"/>
                  <a:gd name="T7" fmla="*/ 3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3"/>
                    </a:lnTo>
                    <a:lnTo>
                      <a:pt x="3" y="6"/>
                    </a:lnTo>
                    <a:lnTo>
                      <a:pt x="3"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0" name="Freeform 1412">
                <a:extLst>
                  <a:ext uri="{FF2B5EF4-FFF2-40B4-BE49-F238E27FC236}">
                    <a16:creationId xmlns:a16="http://schemas.microsoft.com/office/drawing/2014/main" id="{9EC64BA1-FB22-4CF3-AA51-235C39F46833}"/>
                  </a:ext>
                </a:extLst>
              </p:cNvPr>
              <p:cNvSpPr>
                <a:spLocks/>
              </p:cNvSpPr>
              <p:nvPr/>
            </p:nvSpPr>
            <p:spPr bwMode="auto">
              <a:xfrm>
                <a:off x="3781" y="1520"/>
                <a:ext cx="3" cy="6"/>
              </a:xfrm>
              <a:custGeom>
                <a:avLst/>
                <a:gdLst>
                  <a:gd name="T0" fmla="*/ 3 w 3"/>
                  <a:gd name="T1" fmla="*/ 0 h 6"/>
                  <a:gd name="T2" fmla="*/ 0 w 3"/>
                  <a:gd name="T3" fmla="*/ 3 h 6"/>
                  <a:gd name="T4" fmla="*/ 3 w 3"/>
                  <a:gd name="T5" fmla="*/ 6 h 6"/>
                  <a:gd name="T6" fmla="*/ 3 w 3"/>
                  <a:gd name="T7" fmla="*/ 3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3"/>
                    </a:lnTo>
                    <a:lnTo>
                      <a:pt x="3" y="6"/>
                    </a:lnTo>
                    <a:lnTo>
                      <a:pt x="3" y="3"/>
                    </a:lnTo>
                    <a:lnTo>
                      <a:pt x="3" y="0"/>
                    </a:lnTo>
                  </a:path>
                </a:pathLst>
              </a:custGeom>
              <a:grp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1" name="Freeform 1413">
                <a:extLst>
                  <a:ext uri="{FF2B5EF4-FFF2-40B4-BE49-F238E27FC236}">
                    <a16:creationId xmlns:a16="http://schemas.microsoft.com/office/drawing/2014/main" id="{B91467DA-27CB-4756-B466-8A8AB72ABF14}"/>
                  </a:ext>
                </a:extLst>
              </p:cNvPr>
              <p:cNvSpPr>
                <a:spLocks/>
              </p:cNvSpPr>
              <p:nvPr/>
            </p:nvSpPr>
            <p:spPr bwMode="auto">
              <a:xfrm>
                <a:off x="3512" y="1795"/>
                <a:ext cx="50" cy="103"/>
              </a:xfrm>
              <a:custGeom>
                <a:avLst/>
                <a:gdLst>
                  <a:gd name="T0" fmla="*/ 38 w 50"/>
                  <a:gd name="T1" fmla="*/ 0 h 103"/>
                  <a:gd name="T2" fmla="*/ 41 w 50"/>
                  <a:gd name="T3" fmla="*/ 3 h 103"/>
                  <a:gd name="T4" fmla="*/ 44 w 50"/>
                  <a:gd name="T5" fmla="*/ 6 h 103"/>
                  <a:gd name="T6" fmla="*/ 47 w 50"/>
                  <a:gd name="T7" fmla="*/ 6 h 103"/>
                  <a:gd name="T8" fmla="*/ 47 w 50"/>
                  <a:gd name="T9" fmla="*/ 6 h 103"/>
                  <a:gd name="T10" fmla="*/ 50 w 50"/>
                  <a:gd name="T11" fmla="*/ 10 h 103"/>
                  <a:gd name="T12" fmla="*/ 47 w 50"/>
                  <a:gd name="T13" fmla="*/ 16 h 103"/>
                  <a:gd name="T14" fmla="*/ 47 w 50"/>
                  <a:gd name="T15" fmla="*/ 22 h 103"/>
                  <a:gd name="T16" fmla="*/ 22 w 50"/>
                  <a:gd name="T17" fmla="*/ 103 h 103"/>
                  <a:gd name="T18" fmla="*/ 19 w 50"/>
                  <a:gd name="T19" fmla="*/ 100 h 103"/>
                  <a:gd name="T20" fmla="*/ 12 w 50"/>
                  <a:gd name="T21" fmla="*/ 88 h 103"/>
                  <a:gd name="T22" fmla="*/ 9 w 50"/>
                  <a:gd name="T23" fmla="*/ 85 h 103"/>
                  <a:gd name="T24" fmla="*/ 3 w 50"/>
                  <a:gd name="T25" fmla="*/ 75 h 103"/>
                  <a:gd name="T26" fmla="*/ 0 w 50"/>
                  <a:gd name="T27" fmla="*/ 53 h 103"/>
                  <a:gd name="T28" fmla="*/ 0 w 50"/>
                  <a:gd name="T29" fmla="*/ 47 h 103"/>
                  <a:gd name="T30" fmla="*/ 25 w 50"/>
                  <a:gd name="T31" fmla="*/ 10 h 103"/>
                  <a:gd name="T32" fmla="*/ 34 w 50"/>
                  <a:gd name="T33" fmla="*/ 3 h 103"/>
                  <a:gd name="T34" fmla="*/ 34 w 50"/>
                  <a:gd name="T35" fmla="*/ 3 h 103"/>
                  <a:gd name="T36" fmla="*/ 38 w 50"/>
                  <a:gd name="T37" fmla="*/ 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103"/>
                  <a:gd name="T59" fmla="*/ 50 w 50"/>
                  <a:gd name="T60" fmla="*/ 103 h 1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103">
                    <a:moveTo>
                      <a:pt x="38" y="0"/>
                    </a:moveTo>
                    <a:lnTo>
                      <a:pt x="41" y="3"/>
                    </a:lnTo>
                    <a:lnTo>
                      <a:pt x="44" y="6"/>
                    </a:lnTo>
                    <a:lnTo>
                      <a:pt x="47" y="6"/>
                    </a:lnTo>
                    <a:lnTo>
                      <a:pt x="50" y="10"/>
                    </a:lnTo>
                    <a:lnTo>
                      <a:pt x="47" y="16"/>
                    </a:lnTo>
                    <a:lnTo>
                      <a:pt x="47" y="22"/>
                    </a:lnTo>
                    <a:lnTo>
                      <a:pt x="22" y="103"/>
                    </a:lnTo>
                    <a:lnTo>
                      <a:pt x="19" y="100"/>
                    </a:lnTo>
                    <a:lnTo>
                      <a:pt x="12" y="88"/>
                    </a:lnTo>
                    <a:lnTo>
                      <a:pt x="9" y="85"/>
                    </a:lnTo>
                    <a:lnTo>
                      <a:pt x="3" y="75"/>
                    </a:lnTo>
                    <a:lnTo>
                      <a:pt x="0" y="53"/>
                    </a:lnTo>
                    <a:lnTo>
                      <a:pt x="0" y="47"/>
                    </a:lnTo>
                    <a:lnTo>
                      <a:pt x="25" y="10"/>
                    </a:lnTo>
                    <a:lnTo>
                      <a:pt x="34" y="3"/>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grpSp>
        <p:sp>
          <p:nvSpPr>
            <p:cNvPr id="19" name="Freeform 1415">
              <a:extLst>
                <a:ext uri="{FF2B5EF4-FFF2-40B4-BE49-F238E27FC236}">
                  <a16:creationId xmlns:a16="http://schemas.microsoft.com/office/drawing/2014/main" id="{ADEBEE63-2C57-4633-B0B7-BD8BD055FD46}"/>
                </a:ext>
              </a:extLst>
            </p:cNvPr>
            <p:cNvSpPr>
              <a:spLocks/>
            </p:cNvSpPr>
            <p:nvPr/>
          </p:nvSpPr>
          <p:spPr bwMode="auto">
            <a:xfrm>
              <a:off x="10678005" y="5701043"/>
              <a:ext cx="79375" cy="163512"/>
            </a:xfrm>
            <a:custGeom>
              <a:avLst/>
              <a:gdLst>
                <a:gd name="T0" fmla="*/ 2147483646 w 50"/>
                <a:gd name="T1" fmla="*/ 0 h 103"/>
                <a:gd name="T2" fmla="*/ 2147483646 w 50"/>
                <a:gd name="T3" fmla="*/ 2147483646 h 103"/>
                <a:gd name="T4" fmla="*/ 2147483646 w 50"/>
                <a:gd name="T5" fmla="*/ 2147483646 h 103"/>
                <a:gd name="T6" fmla="*/ 2147483646 w 50"/>
                <a:gd name="T7" fmla="*/ 2147483646 h 103"/>
                <a:gd name="T8" fmla="*/ 2147483646 w 50"/>
                <a:gd name="T9" fmla="*/ 2147483646 h 103"/>
                <a:gd name="T10" fmla="*/ 2147483646 w 50"/>
                <a:gd name="T11" fmla="*/ 2147483646 h 103"/>
                <a:gd name="T12" fmla="*/ 2147483646 w 50"/>
                <a:gd name="T13" fmla="*/ 2147483646 h 103"/>
                <a:gd name="T14" fmla="*/ 2147483646 w 50"/>
                <a:gd name="T15" fmla="*/ 2147483646 h 103"/>
                <a:gd name="T16" fmla="*/ 2147483646 w 50"/>
                <a:gd name="T17" fmla="*/ 2147483646 h 103"/>
                <a:gd name="T18" fmla="*/ 2147483646 w 50"/>
                <a:gd name="T19" fmla="*/ 2147483646 h 103"/>
                <a:gd name="T20" fmla="*/ 2147483646 w 50"/>
                <a:gd name="T21" fmla="*/ 2147483646 h 103"/>
                <a:gd name="T22" fmla="*/ 2147483646 w 50"/>
                <a:gd name="T23" fmla="*/ 2147483646 h 103"/>
                <a:gd name="T24" fmla="*/ 2147483646 w 50"/>
                <a:gd name="T25" fmla="*/ 2147483646 h 103"/>
                <a:gd name="T26" fmla="*/ 0 w 50"/>
                <a:gd name="T27" fmla="*/ 2147483646 h 103"/>
                <a:gd name="T28" fmla="*/ 0 w 50"/>
                <a:gd name="T29" fmla="*/ 2147483646 h 103"/>
                <a:gd name="T30" fmla="*/ 2147483646 w 50"/>
                <a:gd name="T31" fmla="*/ 2147483646 h 103"/>
                <a:gd name="T32" fmla="*/ 2147483646 w 50"/>
                <a:gd name="T33" fmla="*/ 2147483646 h 103"/>
                <a:gd name="T34" fmla="*/ 2147483646 w 50"/>
                <a:gd name="T35" fmla="*/ 2147483646 h 103"/>
                <a:gd name="T36" fmla="*/ 2147483646 w 50"/>
                <a:gd name="T37" fmla="*/ 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103"/>
                <a:gd name="T59" fmla="*/ 50 w 50"/>
                <a:gd name="T60" fmla="*/ 103 h 1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103">
                  <a:moveTo>
                    <a:pt x="38" y="0"/>
                  </a:moveTo>
                  <a:lnTo>
                    <a:pt x="41" y="3"/>
                  </a:lnTo>
                  <a:lnTo>
                    <a:pt x="44" y="6"/>
                  </a:lnTo>
                  <a:lnTo>
                    <a:pt x="47" y="6"/>
                  </a:lnTo>
                  <a:lnTo>
                    <a:pt x="50" y="10"/>
                  </a:lnTo>
                  <a:lnTo>
                    <a:pt x="47" y="16"/>
                  </a:lnTo>
                  <a:lnTo>
                    <a:pt x="47" y="22"/>
                  </a:lnTo>
                  <a:lnTo>
                    <a:pt x="22" y="103"/>
                  </a:lnTo>
                  <a:lnTo>
                    <a:pt x="19" y="100"/>
                  </a:lnTo>
                  <a:lnTo>
                    <a:pt x="12" y="88"/>
                  </a:lnTo>
                  <a:lnTo>
                    <a:pt x="9" y="85"/>
                  </a:lnTo>
                  <a:lnTo>
                    <a:pt x="3" y="75"/>
                  </a:lnTo>
                  <a:lnTo>
                    <a:pt x="0" y="53"/>
                  </a:lnTo>
                  <a:lnTo>
                    <a:pt x="0" y="47"/>
                  </a:lnTo>
                  <a:lnTo>
                    <a:pt x="25" y="10"/>
                  </a:lnTo>
                  <a:lnTo>
                    <a:pt x="34" y="3"/>
                  </a:lnTo>
                  <a:lnTo>
                    <a:pt x="38" y="0"/>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0" name="Freeform 1416">
              <a:extLst>
                <a:ext uri="{FF2B5EF4-FFF2-40B4-BE49-F238E27FC236}">
                  <a16:creationId xmlns:a16="http://schemas.microsoft.com/office/drawing/2014/main" id="{B3044B58-9C52-4356-92D7-EA9D90B1DAAC}"/>
                </a:ext>
              </a:extLst>
            </p:cNvPr>
            <p:cNvSpPr>
              <a:spLocks/>
            </p:cNvSpPr>
            <p:nvPr/>
          </p:nvSpPr>
          <p:spPr bwMode="auto">
            <a:xfrm>
              <a:off x="10836755" y="5745493"/>
              <a:ext cx="9525" cy="4762"/>
            </a:xfrm>
            <a:custGeom>
              <a:avLst/>
              <a:gdLst>
                <a:gd name="T0" fmla="*/ 2147483646 w 6"/>
                <a:gd name="T1" fmla="*/ 0 h 3"/>
                <a:gd name="T2" fmla="*/ 2147483646 w 6"/>
                <a:gd name="T3" fmla="*/ 0 h 3"/>
                <a:gd name="T4" fmla="*/ 2147483646 w 6"/>
                <a:gd name="T5" fmla="*/ 0 h 3"/>
                <a:gd name="T6" fmla="*/ 2147483646 w 6"/>
                <a:gd name="T7" fmla="*/ 2147483646 h 3"/>
                <a:gd name="T8" fmla="*/ 2147483646 w 6"/>
                <a:gd name="T9" fmla="*/ 2147483646 h 3"/>
                <a:gd name="T10" fmla="*/ 2147483646 w 6"/>
                <a:gd name="T11" fmla="*/ 2147483646 h 3"/>
                <a:gd name="T12" fmla="*/ 0 w 6"/>
                <a:gd name="T13" fmla="*/ 0 h 3"/>
                <a:gd name="T14" fmla="*/ 2147483646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3" y="0"/>
                  </a:moveTo>
                  <a:lnTo>
                    <a:pt x="3" y="0"/>
                  </a:lnTo>
                  <a:lnTo>
                    <a:pt x="6" y="0"/>
                  </a:lnTo>
                  <a:lnTo>
                    <a:pt x="6" y="3"/>
                  </a:lnTo>
                  <a:lnTo>
                    <a:pt x="3" y="3"/>
                  </a:lnTo>
                  <a:lnTo>
                    <a:pt x="0" y="0"/>
                  </a:lnTo>
                  <a:lnTo>
                    <a:pt x="3" y="0"/>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1" name="Freeform 1417">
              <a:extLst>
                <a:ext uri="{FF2B5EF4-FFF2-40B4-BE49-F238E27FC236}">
                  <a16:creationId xmlns:a16="http://schemas.microsoft.com/office/drawing/2014/main" id="{5C8EB33B-0DA9-4B99-9F4D-F113D5513A84}"/>
                </a:ext>
              </a:extLst>
            </p:cNvPr>
            <p:cNvSpPr>
              <a:spLocks/>
            </p:cNvSpPr>
            <p:nvPr/>
          </p:nvSpPr>
          <p:spPr bwMode="auto">
            <a:xfrm>
              <a:off x="10836755" y="5745493"/>
              <a:ext cx="9525" cy="4762"/>
            </a:xfrm>
            <a:custGeom>
              <a:avLst/>
              <a:gdLst>
                <a:gd name="T0" fmla="*/ 2147483646 w 6"/>
                <a:gd name="T1" fmla="*/ 0 h 3"/>
                <a:gd name="T2" fmla="*/ 2147483646 w 6"/>
                <a:gd name="T3" fmla="*/ 0 h 3"/>
                <a:gd name="T4" fmla="*/ 2147483646 w 6"/>
                <a:gd name="T5" fmla="*/ 0 h 3"/>
                <a:gd name="T6" fmla="*/ 2147483646 w 6"/>
                <a:gd name="T7" fmla="*/ 2147483646 h 3"/>
                <a:gd name="T8" fmla="*/ 2147483646 w 6"/>
                <a:gd name="T9" fmla="*/ 2147483646 h 3"/>
                <a:gd name="T10" fmla="*/ 2147483646 w 6"/>
                <a:gd name="T11" fmla="*/ 2147483646 h 3"/>
                <a:gd name="T12" fmla="*/ 0 w 6"/>
                <a:gd name="T13" fmla="*/ 0 h 3"/>
                <a:gd name="T14" fmla="*/ 2147483646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3" y="0"/>
                  </a:moveTo>
                  <a:lnTo>
                    <a:pt x="3" y="0"/>
                  </a:lnTo>
                  <a:lnTo>
                    <a:pt x="6" y="0"/>
                  </a:lnTo>
                  <a:lnTo>
                    <a:pt x="6" y="3"/>
                  </a:lnTo>
                  <a:lnTo>
                    <a:pt x="3" y="3"/>
                  </a:lnTo>
                  <a:lnTo>
                    <a:pt x="0" y="0"/>
                  </a:lnTo>
                  <a:lnTo>
                    <a:pt x="3" y="0"/>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2" name="Freeform 1418">
              <a:extLst>
                <a:ext uri="{FF2B5EF4-FFF2-40B4-BE49-F238E27FC236}">
                  <a16:creationId xmlns:a16="http://schemas.microsoft.com/office/drawing/2014/main" id="{A0BD752C-7CD4-4317-8A93-3AB1511CF211}"/>
                </a:ext>
              </a:extLst>
            </p:cNvPr>
            <p:cNvSpPr>
              <a:spLocks/>
            </p:cNvSpPr>
            <p:nvPr/>
          </p:nvSpPr>
          <p:spPr bwMode="auto">
            <a:xfrm>
              <a:off x="10857393" y="5740730"/>
              <a:ext cx="4762" cy="9525"/>
            </a:xfrm>
            <a:custGeom>
              <a:avLst/>
              <a:gdLst>
                <a:gd name="T0" fmla="*/ 0 w 3"/>
                <a:gd name="T1" fmla="*/ 2147483646 h 6"/>
                <a:gd name="T2" fmla="*/ 0 w 3"/>
                <a:gd name="T3" fmla="*/ 2147483646 h 6"/>
                <a:gd name="T4" fmla="*/ 2147483646 w 3"/>
                <a:gd name="T5" fmla="*/ 0 h 6"/>
                <a:gd name="T6" fmla="*/ 2147483646 w 3"/>
                <a:gd name="T7" fmla="*/ 0 h 6"/>
                <a:gd name="T8" fmla="*/ 2147483646 w 3"/>
                <a:gd name="T9" fmla="*/ 0 h 6"/>
                <a:gd name="T10" fmla="*/ 2147483646 w 3"/>
                <a:gd name="T11" fmla="*/ 2147483646 h 6"/>
                <a:gd name="T12" fmla="*/ 0 w 3"/>
                <a:gd name="T13" fmla="*/ 2147483646 h 6"/>
                <a:gd name="T14" fmla="*/ 0 w 3"/>
                <a:gd name="T15" fmla="*/ 2147483646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0" y="3"/>
                  </a:lnTo>
                  <a:lnTo>
                    <a:pt x="3" y="0"/>
                  </a:lnTo>
                  <a:lnTo>
                    <a:pt x="3" y="3"/>
                  </a:lnTo>
                  <a:lnTo>
                    <a:pt x="0" y="6"/>
                  </a:lnTo>
                  <a:lnTo>
                    <a:pt x="0" y="3"/>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3" name="Freeform 1419">
              <a:extLst>
                <a:ext uri="{FF2B5EF4-FFF2-40B4-BE49-F238E27FC236}">
                  <a16:creationId xmlns:a16="http://schemas.microsoft.com/office/drawing/2014/main" id="{37E3CEB4-9A21-4D93-A1EA-F7CAE8408EF3}"/>
                </a:ext>
              </a:extLst>
            </p:cNvPr>
            <p:cNvSpPr>
              <a:spLocks/>
            </p:cNvSpPr>
            <p:nvPr/>
          </p:nvSpPr>
          <p:spPr bwMode="auto">
            <a:xfrm>
              <a:off x="10857393" y="5740730"/>
              <a:ext cx="4762" cy="9525"/>
            </a:xfrm>
            <a:custGeom>
              <a:avLst/>
              <a:gdLst>
                <a:gd name="T0" fmla="*/ 0 w 3"/>
                <a:gd name="T1" fmla="*/ 2147483646 h 6"/>
                <a:gd name="T2" fmla="*/ 0 w 3"/>
                <a:gd name="T3" fmla="*/ 2147483646 h 6"/>
                <a:gd name="T4" fmla="*/ 2147483646 w 3"/>
                <a:gd name="T5" fmla="*/ 0 h 6"/>
                <a:gd name="T6" fmla="*/ 2147483646 w 3"/>
                <a:gd name="T7" fmla="*/ 0 h 6"/>
                <a:gd name="T8" fmla="*/ 2147483646 w 3"/>
                <a:gd name="T9" fmla="*/ 0 h 6"/>
                <a:gd name="T10" fmla="*/ 2147483646 w 3"/>
                <a:gd name="T11" fmla="*/ 2147483646 h 6"/>
                <a:gd name="T12" fmla="*/ 0 w 3"/>
                <a:gd name="T13" fmla="*/ 2147483646 h 6"/>
                <a:gd name="T14" fmla="*/ 0 w 3"/>
                <a:gd name="T15" fmla="*/ 2147483646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0" y="3"/>
                  </a:lnTo>
                  <a:lnTo>
                    <a:pt x="3" y="0"/>
                  </a:lnTo>
                  <a:lnTo>
                    <a:pt x="3" y="3"/>
                  </a:lnTo>
                  <a:lnTo>
                    <a:pt x="0" y="6"/>
                  </a:lnTo>
                  <a:lnTo>
                    <a:pt x="0" y="3"/>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4" name="Freeform 1420">
              <a:extLst>
                <a:ext uri="{FF2B5EF4-FFF2-40B4-BE49-F238E27FC236}">
                  <a16:creationId xmlns:a16="http://schemas.microsoft.com/office/drawing/2014/main" id="{946D3A95-8494-4415-B6ED-26AB47B31FEE}"/>
                </a:ext>
              </a:extLst>
            </p:cNvPr>
            <p:cNvSpPr>
              <a:spLocks/>
            </p:cNvSpPr>
            <p:nvPr/>
          </p:nvSpPr>
          <p:spPr bwMode="auto">
            <a:xfrm>
              <a:off x="11016143" y="5621668"/>
              <a:ext cx="23812" cy="39687"/>
            </a:xfrm>
            <a:custGeom>
              <a:avLst/>
              <a:gdLst>
                <a:gd name="T0" fmla="*/ 2147483646 w 15"/>
                <a:gd name="T1" fmla="*/ 2147483646 h 25"/>
                <a:gd name="T2" fmla="*/ 2147483646 w 15"/>
                <a:gd name="T3" fmla="*/ 2147483646 h 25"/>
                <a:gd name="T4" fmla="*/ 2147483646 w 15"/>
                <a:gd name="T5" fmla="*/ 2147483646 h 25"/>
                <a:gd name="T6" fmla="*/ 2147483646 w 15"/>
                <a:gd name="T7" fmla="*/ 2147483646 h 25"/>
                <a:gd name="T8" fmla="*/ 2147483646 w 15"/>
                <a:gd name="T9" fmla="*/ 2147483646 h 25"/>
                <a:gd name="T10" fmla="*/ 2147483646 w 15"/>
                <a:gd name="T11" fmla="*/ 0 h 25"/>
                <a:gd name="T12" fmla="*/ 2147483646 w 15"/>
                <a:gd name="T13" fmla="*/ 2147483646 h 25"/>
                <a:gd name="T14" fmla="*/ 2147483646 w 15"/>
                <a:gd name="T15" fmla="*/ 2147483646 h 25"/>
                <a:gd name="T16" fmla="*/ 2147483646 w 15"/>
                <a:gd name="T17" fmla="*/ 2147483646 h 25"/>
                <a:gd name="T18" fmla="*/ 2147483646 w 15"/>
                <a:gd name="T19" fmla="*/ 2147483646 h 25"/>
                <a:gd name="T20" fmla="*/ 2147483646 w 15"/>
                <a:gd name="T21" fmla="*/ 2147483646 h 25"/>
                <a:gd name="T22" fmla="*/ 2147483646 w 15"/>
                <a:gd name="T23" fmla="*/ 2147483646 h 25"/>
                <a:gd name="T24" fmla="*/ 2147483646 w 15"/>
                <a:gd name="T25" fmla="*/ 2147483646 h 25"/>
                <a:gd name="T26" fmla="*/ 2147483646 w 15"/>
                <a:gd name="T27" fmla="*/ 2147483646 h 25"/>
                <a:gd name="T28" fmla="*/ 0 w 15"/>
                <a:gd name="T29" fmla="*/ 2147483646 h 25"/>
                <a:gd name="T30" fmla="*/ 0 w 15"/>
                <a:gd name="T31" fmla="*/ 2147483646 h 25"/>
                <a:gd name="T32" fmla="*/ 2147483646 w 15"/>
                <a:gd name="T33" fmla="*/ 2147483646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5"/>
                <a:gd name="T53" fmla="*/ 15 w 1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5">
                  <a:moveTo>
                    <a:pt x="3" y="13"/>
                  </a:moveTo>
                  <a:lnTo>
                    <a:pt x="6" y="9"/>
                  </a:lnTo>
                  <a:lnTo>
                    <a:pt x="6" y="6"/>
                  </a:lnTo>
                  <a:lnTo>
                    <a:pt x="9" y="6"/>
                  </a:lnTo>
                  <a:lnTo>
                    <a:pt x="12" y="3"/>
                  </a:lnTo>
                  <a:lnTo>
                    <a:pt x="15" y="0"/>
                  </a:lnTo>
                  <a:lnTo>
                    <a:pt x="15" y="6"/>
                  </a:lnTo>
                  <a:lnTo>
                    <a:pt x="12" y="9"/>
                  </a:lnTo>
                  <a:lnTo>
                    <a:pt x="9" y="13"/>
                  </a:lnTo>
                  <a:lnTo>
                    <a:pt x="6" y="16"/>
                  </a:lnTo>
                  <a:lnTo>
                    <a:pt x="6" y="19"/>
                  </a:lnTo>
                  <a:lnTo>
                    <a:pt x="3" y="19"/>
                  </a:lnTo>
                  <a:lnTo>
                    <a:pt x="3" y="22"/>
                  </a:lnTo>
                  <a:lnTo>
                    <a:pt x="3" y="25"/>
                  </a:lnTo>
                  <a:lnTo>
                    <a:pt x="0" y="19"/>
                  </a:lnTo>
                  <a:lnTo>
                    <a:pt x="0" y="16"/>
                  </a:lnTo>
                  <a:lnTo>
                    <a:pt x="3" y="13"/>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5" name="Freeform 1421">
              <a:extLst>
                <a:ext uri="{FF2B5EF4-FFF2-40B4-BE49-F238E27FC236}">
                  <a16:creationId xmlns:a16="http://schemas.microsoft.com/office/drawing/2014/main" id="{CB8EC22F-5823-488F-A9CD-650B703D4832}"/>
                </a:ext>
              </a:extLst>
            </p:cNvPr>
            <p:cNvSpPr>
              <a:spLocks/>
            </p:cNvSpPr>
            <p:nvPr/>
          </p:nvSpPr>
          <p:spPr bwMode="auto">
            <a:xfrm>
              <a:off x="11016143" y="5621668"/>
              <a:ext cx="23812" cy="39687"/>
            </a:xfrm>
            <a:custGeom>
              <a:avLst/>
              <a:gdLst>
                <a:gd name="T0" fmla="*/ 2147483646 w 15"/>
                <a:gd name="T1" fmla="*/ 2147483646 h 25"/>
                <a:gd name="T2" fmla="*/ 2147483646 w 15"/>
                <a:gd name="T3" fmla="*/ 2147483646 h 25"/>
                <a:gd name="T4" fmla="*/ 2147483646 w 15"/>
                <a:gd name="T5" fmla="*/ 2147483646 h 25"/>
                <a:gd name="T6" fmla="*/ 2147483646 w 15"/>
                <a:gd name="T7" fmla="*/ 2147483646 h 25"/>
                <a:gd name="T8" fmla="*/ 2147483646 w 15"/>
                <a:gd name="T9" fmla="*/ 2147483646 h 25"/>
                <a:gd name="T10" fmla="*/ 2147483646 w 15"/>
                <a:gd name="T11" fmla="*/ 0 h 25"/>
                <a:gd name="T12" fmla="*/ 2147483646 w 15"/>
                <a:gd name="T13" fmla="*/ 2147483646 h 25"/>
                <a:gd name="T14" fmla="*/ 2147483646 w 15"/>
                <a:gd name="T15" fmla="*/ 2147483646 h 25"/>
                <a:gd name="T16" fmla="*/ 2147483646 w 15"/>
                <a:gd name="T17" fmla="*/ 2147483646 h 25"/>
                <a:gd name="T18" fmla="*/ 2147483646 w 15"/>
                <a:gd name="T19" fmla="*/ 2147483646 h 25"/>
                <a:gd name="T20" fmla="*/ 2147483646 w 15"/>
                <a:gd name="T21" fmla="*/ 2147483646 h 25"/>
                <a:gd name="T22" fmla="*/ 2147483646 w 15"/>
                <a:gd name="T23" fmla="*/ 2147483646 h 25"/>
                <a:gd name="T24" fmla="*/ 2147483646 w 15"/>
                <a:gd name="T25" fmla="*/ 2147483646 h 25"/>
                <a:gd name="T26" fmla="*/ 2147483646 w 15"/>
                <a:gd name="T27" fmla="*/ 2147483646 h 25"/>
                <a:gd name="T28" fmla="*/ 0 w 15"/>
                <a:gd name="T29" fmla="*/ 2147483646 h 25"/>
                <a:gd name="T30" fmla="*/ 0 w 15"/>
                <a:gd name="T31" fmla="*/ 2147483646 h 25"/>
                <a:gd name="T32" fmla="*/ 2147483646 w 15"/>
                <a:gd name="T33" fmla="*/ 2147483646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5"/>
                <a:gd name="T53" fmla="*/ 15 w 1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5">
                  <a:moveTo>
                    <a:pt x="3" y="13"/>
                  </a:moveTo>
                  <a:lnTo>
                    <a:pt x="6" y="9"/>
                  </a:lnTo>
                  <a:lnTo>
                    <a:pt x="6" y="6"/>
                  </a:lnTo>
                  <a:lnTo>
                    <a:pt x="9" y="6"/>
                  </a:lnTo>
                  <a:lnTo>
                    <a:pt x="12" y="3"/>
                  </a:lnTo>
                  <a:lnTo>
                    <a:pt x="15" y="0"/>
                  </a:lnTo>
                  <a:lnTo>
                    <a:pt x="15" y="6"/>
                  </a:lnTo>
                  <a:lnTo>
                    <a:pt x="12" y="9"/>
                  </a:lnTo>
                  <a:lnTo>
                    <a:pt x="9" y="13"/>
                  </a:lnTo>
                  <a:lnTo>
                    <a:pt x="6" y="16"/>
                  </a:lnTo>
                  <a:lnTo>
                    <a:pt x="6" y="19"/>
                  </a:lnTo>
                  <a:lnTo>
                    <a:pt x="3" y="19"/>
                  </a:lnTo>
                  <a:lnTo>
                    <a:pt x="3" y="22"/>
                  </a:lnTo>
                  <a:lnTo>
                    <a:pt x="3" y="25"/>
                  </a:lnTo>
                  <a:lnTo>
                    <a:pt x="0" y="19"/>
                  </a:lnTo>
                  <a:lnTo>
                    <a:pt x="0" y="16"/>
                  </a:lnTo>
                  <a:lnTo>
                    <a:pt x="3" y="13"/>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6" name="Freeform 1422">
              <a:extLst>
                <a:ext uri="{FF2B5EF4-FFF2-40B4-BE49-F238E27FC236}">
                  <a16:creationId xmlns:a16="http://schemas.microsoft.com/office/drawing/2014/main" id="{6F1276B4-13C4-448B-99F6-B9E70521099F}"/>
                </a:ext>
              </a:extLst>
            </p:cNvPr>
            <p:cNvSpPr>
              <a:spLocks/>
            </p:cNvSpPr>
            <p:nvPr/>
          </p:nvSpPr>
          <p:spPr bwMode="auto">
            <a:xfrm>
              <a:off x="11070118" y="5572455"/>
              <a:ext cx="4762" cy="9525"/>
            </a:xfrm>
            <a:custGeom>
              <a:avLst/>
              <a:gdLst>
                <a:gd name="T0" fmla="*/ 0 w 3"/>
                <a:gd name="T1" fmla="*/ 2147483646 h 6"/>
                <a:gd name="T2" fmla="*/ 2147483646 w 3"/>
                <a:gd name="T3" fmla="*/ 2147483646 h 6"/>
                <a:gd name="T4" fmla="*/ 0 w 3"/>
                <a:gd name="T5" fmla="*/ 2147483646 h 6"/>
                <a:gd name="T6" fmla="*/ 0 w 3"/>
                <a:gd name="T7" fmla="*/ 2147483646 h 6"/>
                <a:gd name="T8" fmla="*/ 0 w 3"/>
                <a:gd name="T9" fmla="*/ 2147483646 h 6"/>
                <a:gd name="T10" fmla="*/ 0 w 3"/>
                <a:gd name="T11" fmla="*/ 0 h 6"/>
                <a:gd name="T12" fmla="*/ 0 w 3"/>
                <a:gd name="T13" fmla="*/ 2147483646 h 6"/>
                <a:gd name="T14" fmla="*/ 0 w 3"/>
                <a:gd name="T15" fmla="*/ 2147483646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3" y="6"/>
                  </a:lnTo>
                  <a:lnTo>
                    <a:pt x="0" y="6"/>
                  </a:lnTo>
                  <a:lnTo>
                    <a:pt x="0" y="3"/>
                  </a:lnTo>
                  <a:lnTo>
                    <a:pt x="0" y="0"/>
                  </a:lnTo>
                  <a:lnTo>
                    <a:pt x="0" y="3"/>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7" name="Freeform 1423">
              <a:extLst>
                <a:ext uri="{FF2B5EF4-FFF2-40B4-BE49-F238E27FC236}">
                  <a16:creationId xmlns:a16="http://schemas.microsoft.com/office/drawing/2014/main" id="{19331742-173A-4DBB-B371-70C0BEB8688B}"/>
                </a:ext>
              </a:extLst>
            </p:cNvPr>
            <p:cNvSpPr>
              <a:spLocks/>
            </p:cNvSpPr>
            <p:nvPr/>
          </p:nvSpPr>
          <p:spPr bwMode="auto">
            <a:xfrm>
              <a:off x="11070118" y="5572455"/>
              <a:ext cx="4762" cy="9525"/>
            </a:xfrm>
            <a:custGeom>
              <a:avLst/>
              <a:gdLst>
                <a:gd name="T0" fmla="*/ 0 w 3"/>
                <a:gd name="T1" fmla="*/ 2147483646 h 6"/>
                <a:gd name="T2" fmla="*/ 2147483646 w 3"/>
                <a:gd name="T3" fmla="*/ 2147483646 h 6"/>
                <a:gd name="T4" fmla="*/ 0 w 3"/>
                <a:gd name="T5" fmla="*/ 2147483646 h 6"/>
                <a:gd name="T6" fmla="*/ 0 w 3"/>
                <a:gd name="T7" fmla="*/ 2147483646 h 6"/>
                <a:gd name="T8" fmla="*/ 0 w 3"/>
                <a:gd name="T9" fmla="*/ 2147483646 h 6"/>
                <a:gd name="T10" fmla="*/ 0 w 3"/>
                <a:gd name="T11" fmla="*/ 0 h 6"/>
                <a:gd name="T12" fmla="*/ 0 w 3"/>
                <a:gd name="T13" fmla="*/ 2147483646 h 6"/>
                <a:gd name="T14" fmla="*/ 0 w 3"/>
                <a:gd name="T15" fmla="*/ 2147483646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3"/>
                  </a:moveTo>
                  <a:lnTo>
                    <a:pt x="3" y="6"/>
                  </a:lnTo>
                  <a:lnTo>
                    <a:pt x="0" y="6"/>
                  </a:lnTo>
                  <a:lnTo>
                    <a:pt x="0" y="3"/>
                  </a:lnTo>
                  <a:lnTo>
                    <a:pt x="0" y="0"/>
                  </a:lnTo>
                  <a:lnTo>
                    <a:pt x="0" y="3"/>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8" name="Freeform 1424">
              <a:extLst>
                <a:ext uri="{FF2B5EF4-FFF2-40B4-BE49-F238E27FC236}">
                  <a16:creationId xmlns:a16="http://schemas.microsoft.com/office/drawing/2014/main" id="{9FD7852C-549C-489B-9569-1EFE42A69924}"/>
                </a:ext>
              </a:extLst>
            </p:cNvPr>
            <p:cNvSpPr>
              <a:spLocks/>
            </p:cNvSpPr>
            <p:nvPr/>
          </p:nvSpPr>
          <p:spPr bwMode="auto">
            <a:xfrm>
              <a:off x="11084405" y="5542293"/>
              <a:ext cx="15875" cy="14287"/>
            </a:xfrm>
            <a:custGeom>
              <a:avLst/>
              <a:gdLst>
                <a:gd name="T0" fmla="*/ 2147483646 w 10"/>
                <a:gd name="T1" fmla="*/ 2147483646 h 9"/>
                <a:gd name="T2" fmla="*/ 2147483646 w 10"/>
                <a:gd name="T3" fmla="*/ 0 h 9"/>
                <a:gd name="T4" fmla="*/ 2147483646 w 10"/>
                <a:gd name="T5" fmla="*/ 0 h 9"/>
                <a:gd name="T6" fmla="*/ 2147483646 w 10"/>
                <a:gd name="T7" fmla="*/ 2147483646 h 9"/>
                <a:gd name="T8" fmla="*/ 2147483646 w 10"/>
                <a:gd name="T9" fmla="*/ 2147483646 h 9"/>
                <a:gd name="T10" fmla="*/ 2147483646 w 10"/>
                <a:gd name="T11" fmla="*/ 2147483646 h 9"/>
                <a:gd name="T12" fmla="*/ 2147483646 w 10"/>
                <a:gd name="T13" fmla="*/ 2147483646 h 9"/>
                <a:gd name="T14" fmla="*/ 2147483646 w 10"/>
                <a:gd name="T15" fmla="*/ 2147483646 h 9"/>
                <a:gd name="T16" fmla="*/ 0 w 10"/>
                <a:gd name="T17" fmla="*/ 2147483646 h 9"/>
                <a:gd name="T18" fmla="*/ 0 w 10"/>
                <a:gd name="T19" fmla="*/ 2147483646 h 9"/>
                <a:gd name="T20" fmla="*/ 2147483646 w 10"/>
                <a:gd name="T21" fmla="*/ 2147483646 h 9"/>
                <a:gd name="T22" fmla="*/ 2147483646 w 10"/>
                <a:gd name="T23" fmla="*/ 2147483646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9"/>
                <a:gd name="T38" fmla="*/ 10 w 1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9">
                  <a:moveTo>
                    <a:pt x="4" y="3"/>
                  </a:moveTo>
                  <a:lnTo>
                    <a:pt x="10" y="0"/>
                  </a:lnTo>
                  <a:lnTo>
                    <a:pt x="10" y="3"/>
                  </a:lnTo>
                  <a:lnTo>
                    <a:pt x="7" y="6"/>
                  </a:lnTo>
                  <a:lnTo>
                    <a:pt x="7" y="9"/>
                  </a:lnTo>
                  <a:lnTo>
                    <a:pt x="4" y="9"/>
                  </a:lnTo>
                  <a:lnTo>
                    <a:pt x="0" y="9"/>
                  </a:lnTo>
                  <a:lnTo>
                    <a:pt x="0" y="6"/>
                  </a:lnTo>
                  <a:lnTo>
                    <a:pt x="4" y="3"/>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29" name="Freeform 1425">
              <a:extLst>
                <a:ext uri="{FF2B5EF4-FFF2-40B4-BE49-F238E27FC236}">
                  <a16:creationId xmlns:a16="http://schemas.microsoft.com/office/drawing/2014/main" id="{67665FE9-D479-4BAF-B966-65F0193CFC42}"/>
                </a:ext>
              </a:extLst>
            </p:cNvPr>
            <p:cNvSpPr>
              <a:spLocks/>
            </p:cNvSpPr>
            <p:nvPr/>
          </p:nvSpPr>
          <p:spPr bwMode="auto">
            <a:xfrm>
              <a:off x="11084405" y="5542293"/>
              <a:ext cx="15875" cy="14287"/>
            </a:xfrm>
            <a:custGeom>
              <a:avLst/>
              <a:gdLst>
                <a:gd name="T0" fmla="*/ 2147483646 w 10"/>
                <a:gd name="T1" fmla="*/ 2147483646 h 9"/>
                <a:gd name="T2" fmla="*/ 2147483646 w 10"/>
                <a:gd name="T3" fmla="*/ 0 h 9"/>
                <a:gd name="T4" fmla="*/ 2147483646 w 10"/>
                <a:gd name="T5" fmla="*/ 0 h 9"/>
                <a:gd name="T6" fmla="*/ 2147483646 w 10"/>
                <a:gd name="T7" fmla="*/ 2147483646 h 9"/>
                <a:gd name="T8" fmla="*/ 2147483646 w 10"/>
                <a:gd name="T9" fmla="*/ 2147483646 h 9"/>
                <a:gd name="T10" fmla="*/ 2147483646 w 10"/>
                <a:gd name="T11" fmla="*/ 2147483646 h 9"/>
                <a:gd name="T12" fmla="*/ 2147483646 w 10"/>
                <a:gd name="T13" fmla="*/ 2147483646 h 9"/>
                <a:gd name="T14" fmla="*/ 2147483646 w 10"/>
                <a:gd name="T15" fmla="*/ 2147483646 h 9"/>
                <a:gd name="T16" fmla="*/ 0 w 10"/>
                <a:gd name="T17" fmla="*/ 2147483646 h 9"/>
                <a:gd name="T18" fmla="*/ 0 w 10"/>
                <a:gd name="T19" fmla="*/ 2147483646 h 9"/>
                <a:gd name="T20" fmla="*/ 2147483646 w 10"/>
                <a:gd name="T21" fmla="*/ 2147483646 h 9"/>
                <a:gd name="T22" fmla="*/ 2147483646 w 10"/>
                <a:gd name="T23" fmla="*/ 2147483646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9"/>
                <a:gd name="T38" fmla="*/ 10 w 1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9">
                  <a:moveTo>
                    <a:pt x="4" y="3"/>
                  </a:moveTo>
                  <a:lnTo>
                    <a:pt x="10" y="0"/>
                  </a:lnTo>
                  <a:lnTo>
                    <a:pt x="10" y="3"/>
                  </a:lnTo>
                  <a:lnTo>
                    <a:pt x="7" y="6"/>
                  </a:lnTo>
                  <a:lnTo>
                    <a:pt x="7" y="9"/>
                  </a:lnTo>
                  <a:lnTo>
                    <a:pt x="4" y="9"/>
                  </a:lnTo>
                  <a:lnTo>
                    <a:pt x="0" y="9"/>
                  </a:lnTo>
                  <a:lnTo>
                    <a:pt x="0" y="6"/>
                  </a:lnTo>
                  <a:lnTo>
                    <a:pt x="4" y="3"/>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0" name="Freeform 1426">
              <a:extLst>
                <a:ext uri="{FF2B5EF4-FFF2-40B4-BE49-F238E27FC236}">
                  <a16:creationId xmlns:a16="http://schemas.microsoft.com/office/drawing/2014/main" id="{057D98E8-A810-47B2-A811-D6CB0DA3BBE0}"/>
                </a:ext>
              </a:extLst>
            </p:cNvPr>
            <p:cNvSpPr>
              <a:spLocks/>
            </p:cNvSpPr>
            <p:nvPr/>
          </p:nvSpPr>
          <p:spPr bwMode="auto">
            <a:xfrm>
              <a:off x="10906605" y="5721680"/>
              <a:ext cx="9525" cy="9525"/>
            </a:xfrm>
            <a:custGeom>
              <a:avLst/>
              <a:gdLst>
                <a:gd name="T0" fmla="*/ 2147483646 w 6"/>
                <a:gd name="T1" fmla="*/ 2147483646 h 6"/>
                <a:gd name="T2" fmla="*/ 0 w 6"/>
                <a:gd name="T3" fmla="*/ 0 h 6"/>
                <a:gd name="T4" fmla="*/ 2147483646 w 6"/>
                <a:gd name="T5" fmla="*/ 2147483646 h 6"/>
                <a:gd name="T6" fmla="*/ 2147483646 w 6"/>
                <a:gd name="T7" fmla="*/ 2147483646 h 6"/>
                <a:gd name="T8" fmla="*/ 2147483646 w 6"/>
                <a:gd name="T9" fmla="*/ 2147483646 h 6"/>
                <a:gd name="T10" fmla="*/ 2147483646 w 6"/>
                <a:gd name="T11" fmla="*/ 2147483646 h 6"/>
                <a:gd name="T12" fmla="*/ 2147483646 w 6"/>
                <a:gd name="T13" fmla="*/ 2147483646 h 6"/>
                <a:gd name="T14" fmla="*/ 2147483646 w 6"/>
                <a:gd name="T15" fmla="*/ 2147483646 h 6"/>
                <a:gd name="T16" fmla="*/ 2147483646 w 6"/>
                <a:gd name="T17" fmla="*/ 214748364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3" y="3"/>
                  </a:moveTo>
                  <a:lnTo>
                    <a:pt x="0" y="0"/>
                  </a:lnTo>
                  <a:lnTo>
                    <a:pt x="3" y="3"/>
                  </a:lnTo>
                  <a:lnTo>
                    <a:pt x="6" y="3"/>
                  </a:lnTo>
                  <a:lnTo>
                    <a:pt x="6" y="6"/>
                  </a:lnTo>
                  <a:lnTo>
                    <a:pt x="3" y="6"/>
                  </a:lnTo>
                  <a:lnTo>
                    <a:pt x="3" y="3"/>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1" name="Freeform 1427">
              <a:extLst>
                <a:ext uri="{FF2B5EF4-FFF2-40B4-BE49-F238E27FC236}">
                  <a16:creationId xmlns:a16="http://schemas.microsoft.com/office/drawing/2014/main" id="{11B4FACF-5AC6-4252-848E-018F1C674CA0}"/>
                </a:ext>
              </a:extLst>
            </p:cNvPr>
            <p:cNvSpPr>
              <a:spLocks/>
            </p:cNvSpPr>
            <p:nvPr/>
          </p:nvSpPr>
          <p:spPr bwMode="auto">
            <a:xfrm>
              <a:off x="10906605" y="5721680"/>
              <a:ext cx="9525" cy="9525"/>
            </a:xfrm>
            <a:custGeom>
              <a:avLst/>
              <a:gdLst>
                <a:gd name="T0" fmla="*/ 2147483646 w 6"/>
                <a:gd name="T1" fmla="*/ 2147483646 h 6"/>
                <a:gd name="T2" fmla="*/ 0 w 6"/>
                <a:gd name="T3" fmla="*/ 0 h 6"/>
                <a:gd name="T4" fmla="*/ 2147483646 w 6"/>
                <a:gd name="T5" fmla="*/ 2147483646 h 6"/>
                <a:gd name="T6" fmla="*/ 2147483646 w 6"/>
                <a:gd name="T7" fmla="*/ 2147483646 h 6"/>
                <a:gd name="T8" fmla="*/ 2147483646 w 6"/>
                <a:gd name="T9" fmla="*/ 2147483646 h 6"/>
                <a:gd name="T10" fmla="*/ 2147483646 w 6"/>
                <a:gd name="T11" fmla="*/ 2147483646 h 6"/>
                <a:gd name="T12" fmla="*/ 2147483646 w 6"/>
                <a:gd name="T13" fmla="*/ 2147483646 h 6"/>
                <a:gd name="T14" fmla="*/ 2147483646 w 6"/>
                <a:gd name="T15" fmla="*/ 2147483646 h 6"/>
                <a:gd name="T16" fmla="*/ 2147483646 w 6"/>
                <a:gd name="T17" fmla="*/ 214748364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3" y="3"/>
                  </a:moveTo>
                  <a:lnTo>
                    <a:pt x="0" y="0"/>
                  </a:lnTo>
                  <a:lnTo>
                    <a:pt x="3" y="3"/>
                  </a:lnTo>
                  <a:lnTo>
                    <a:pt x="6" y="3"/>
                  </a:lnTo>
                  <a:lnTo>
                    <a:pt x="6" y="6"/>
                  </a:lnTo>
                  <a:lnTo>
                    <a:pt x="3" y="6"/>
                  </a:lnTo>
                  <a:lnTo>
                    <a:pt x="3" y="3"/>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2" name="Freeform 1428">
              <a:extLst>
                <a:ext uri="{FF2B5EF4-FFF2-40B4-BE49-F238E27FC236}">
                  <a16:creationId xmlns:a16="http://schemas.microsoft.com/office/drawing/2014/main" id="{0C7570C8-46EA-4C53-8E74-3C5A57CB4C28}"/>
                </a:ext>
              </a:extLst>
            </p:cNvPr>
            <p:cNvSpPr>
              <a:spLocks/>
            </p:cNvSpPr>
            <p:nvPr/>
          </p:nvSpPr>
          <p:spPr bwMode="auto">
            <a:xfrm>
              <a:off x="10866918" y="4753305"/>
              <a:ext cx="282575" cy="303213"/>
            </a:xfrm>
            <a:custGeom>
              <a:avLst/>
              <a:gdLst>
                <a:gd name="T0" fmla="*/ 2147483646 w 178"/>
                <a:gd name="T1" fmla="*/ 2147483646 h 191"/>
                <a:gd name="T2" fmla="*/ 2147483646 w 178"/>
                <a:gd name="T3" fmla="*/ 2147483646 h 191"/>
                <a:gd name="T4" fmla="*/ 2147483646 w 178"/>
                <a:gd name="T5" fmla="*/ 2147483646 h 191"/>
                <a:gd name="T6" fmla="*/ 2147483646 w 178"/>
                <a:gd name="T7" fmla="*/ 2147483646 h 191"/>
                <a:gd name="T8" fmla="*/ 2147483646 w 178"/>
                <a:gd name="T9" fmla="*/ 2147483646 h 191"/>
                <a:gd name="T10" fmla="*/ 2147483646 w 178"/>
                <a:gd name="T11" fmla="*/ 2147483646 h 191"/>
                <a:gd name="T12" fmla="*/ 2147483646 w 178"/>
                <a:gd name="T13" fmla="*/ 2147483646 h 191"/>
                <a:gd name="T14" fmla="*/ 2147483646 w 178"/>
                <a:gd name="T15" fmla="*/ 2147483646 h 191"/>
                <a:gd name="T16" fmla="*/ 2147483646 w 178"/>
                <a:gd name="T17" fmla="*/ 2147483646 h 191"/>
                <a:gd name="T18" fmla="*/ 2147483646 w 178"/>
                <a:gd name="T19" fmla="*/ 2147483646 h 191"/>
                <a:gd name="T20" fmla="*/ 2147483646 w 178"/>
                <a:gd name="T21" fmla="*/ 2147483646 h 191"/>
                <a:gd name="T22" fmla="*/ 2147483646 w 178"/>
                <a:gd name="T23" fmla="*/ 2147483646 h 191"/>
                <a:gd name="T24" fmla="*/ 2147483646 w 178"/>
                <a:gd name="T25" fmla="*/ 0 h 191"/>
                <a:gd name="T26" fmla="*/ 2147483646 w 178"/>
                <a:gd name="T27" fmla="*/ 2147483646 h 191"/>
                <a:gd name="T28" fmla="*/ 2147483646 w 178"/>
                <a:gd name="T29" fmla="*/ 2147483646 h 191"/>
                <a:gd name="T30" fmla="*/ 2147483646 w 178"/>
                <a:gd name="T31" fmla="*/ 2147483646 h 191"/>
                <a:gd name="T32" fmla="*/ 2147483646 w 178"/>
                <a:gd name="T33" fmla="*/ 2147483646 h 191"/>
                <a:gd name="T34" fmla="*/ 2147483646 w 178"/>
                <a:gd name="T35" fmla="*/ 2147483646 h 191"/>
                <a:gd name="T36" fmla="*/ 2147483646 w 178"/>
                <a:gd name="T37" fmla="*/ 2147483646 h 191"/>
                <a:gd name="T38" fmla="*/ 2147483646 w 178"/>
                <a:gd name="T39" fmla="*/ 2147483646 h 191"/>
                <a:gd name="T40" fmla="*/ 2147483646 w 178"/>
                <a:gd name="T41" fmla="*/ 2147483646 h 191"/>
                <a:gd name="T42" fmla="*/ 2147483646 w 178"/>
                <a:gd name="T43" fmla="*/ 2147483646 h 191"/>
                <a:gd name="T44" fmla="*/ 2147483646 w 178"/>
                <a:gd name="T45" fmla="*/ 2147483646 h 191"/>
                <a:gd name="T46" fmla="*/ 2147483646 w 178"/>
                <a:gd name="T47" fmla="*/ 2147483646 h 191"/>
                <a:gd name="T48" fmla="*/ 2147483646 w 178"/>
                <a:gd name="T49" fmla="*/ 2147483646 h 191"/>
                <a:gd name="T50" fmla="*/ 2147483646 w 178"/>
                <a:gd name="T51" fmla="*/ 2147483646 h 191"/>
                <a:gd name="T52" fmla="*/ 2147483646 w 178"/>
                <a:gd name="T53" fmla="*/ 2147483646 h 191"/>
                <a:gd name="T54" fmla="*/ 2147483646 w 178"/>
                <a:gd name="T55" fmla="*/ 2147483646 h 191"/>
                <a:gd name="T56" fmla="*/ 2147483646 w 178"/>
                <a:gd name="T57" fmla="*/ 2147483646 h 191"/>
                <a:gd name="T58" fmla="*/ 2147483646 w 178"/>
                <a:gd name="T59" fmla="*/ 2147483646 h 191"/>
                <a:gd name="T60" fmla="*/ 2147483646 w 178"/>
                <a:gd name="T61" fmla="*/ 2147483646 h 191"/>
                <a:gd name="T62" fmla="*/ 2147483646 w 178"/>
                <a:gd name="T63" fmla="*/ 2147483646 h 191"/>
                <a:gd name="T64" fmla="*/ 2147483646 w 178"/>
                <a:gd name="T65" fmla="*/ 2147483646 h 191"/>
                <a:gd name="T66" fmla="*/ 2147483646 w 178"/>
                <a:gd name="T67" fmla="*/ 2147483646 h 191"/>
                <a:gd name="T68" fmla="*/ 2147483646 w 178"/>
                <a:gd name="T69" fmla="*/ 2147483646 h 191"/>
                <a:gd name="T70" fmla="*/ 2147483646 w 178"/>
                <a:gd name="T71" fmla="*/ 2147483646 h 191"/>
                <a:gd name="T72" fmla="*/ 2147483646 w 178"/>
                <a:gd name="T73" fmla="*/ 2147483646 h 191"/>
                <a:gd name="T74" fmla="*/ 2147483646 w 178"/>
                <a:gd name="T75" fmla="*/ 2147483646 h 1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8"/>
                <a:gd name="T115" fmla="*/ 0 h 191"/>
                <a:gd name="T116" fmla="*/ 178 w 178"/>
                <a:gd name="T117" fmla="*/ 191 h 1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8" h="191">
                  <a:moveTo>
                    <a:pt x="116" y="162"/>
                  </a:moveTo>
                  <a:lnTo>
                    <a:pt x="112" y="156"/>
                  </a:lnTo>
                  <a:lnTo>
                    <a:pt x="97" y="141"/>
                  </a:lnTo>
                  <a:lnTo>
                    <a:pt x="87" y="137"/>
                  </a:lnTo>
                  <a:lnTo>
                    <a:pt x="87" y="134"/>
                  </a:lnTo>
                  <a:lnTo>
                    <a:pt x="91" y="128"/>
                  </a:lnTo>
                  <a:lnTo>
                    <a:pt x="91" y="131"/>
                  </a:lnTo>
                  <a:lnTo>
                    <a:pt x="91" y="116"/>
                  </a:lnTo>
                  <a:lnTo>
                    <a:pt x="100" y="112"/>
                  </a:lnTo>
                  <a:lnTo>
                    <a:pt x="103" y="106"/>
                  </a:lnTo>
                  <a:lnTo>
                    <a:pt x="116" y="106"/>
                  </a:lnTo>
                  <a:lnTo>
                    <a:pt x="122" y="103"/>
                  </a:lnTo>
                  <a:lnTo>
                    <a:pt x="122" y="100"/>
                  </a:lnTo>
                  <a:lnTo>
                    <a:pt x="141" y="81"/>
                  </a:lnTo>
                  <a:lnTo>
                    <a:pt x="150" y="78"/>
                  </a:lnTo>
                  <a:lnTo>
                    <a:pt x="153" y="75"/>
                  </a:lnTo>
                  <a:lnTo>
                    <a:pt x="153" y="59"/>
                  </a:lnTo>
                  <a:lnTo>
                    <a:pt x="150" y="56"/>
                  </a:lnTo>
                  <a:lnTo>
                    <a:pt x="153" y="50"/>
                  </a:lnTo>
                  <a:lnTo>
                    <a:pt x="172" y="25"/>
                  </a:lnTo>
                  <a:lnTo>
                    <a:pt x="175" y="22"/>
                  </a:lnTo>
                  <a:lnTo>
                    <a:pt x="178" y="25"/>
                  </a:lnTo>
                  <a:lnTo>
                    <a:pt x="175" y="12"/>
                  </a:lnTo>
                  <a:lnTo>
                    <a:pt x="172" y="12"/>
                  </a:lnTo>
                  <a:lnTo>
                    <a:pt x="169" y="3"/>
                  </a:lnTo>
                  <a:lnTo>
                    <a:pt x="162" y="0"/>
                  </a:lnTo>
                  <a:lnTo>
                    <a:pt x="156" y="3"/>
                  </a:lnTo>
                  <a:lnTo>
                    <a:pt x="147" y="22"/>
                  </a:lnTo>
                  <a:lnTo>
                    <a:pt x="131" y="34"/>
                  </a:lnTo>
                  <a:lnTo>
                    <a:pt x="109" y="37"/>
                  </a:lnTo>
                  <a:lnTo>
                    <a:pt x="106" y="40"/>
                  </a:lnTo>
                  <a:lnTo>
                    <a:pt x="109" y="56"/>
                  </a:lnTo>
                  <a:lnTo>
                    <a:pt x="91" y="59"/>
                  </a:lnTo>
                  <a:lnTo>
                    <a:pt x="81" y="53"/>
                  </a:lnTo>
                  <a:lnTo>
                    <a:pt x="72" y="53"/>
                  </a:lnTo>
                  <a:lnTo>
                    <a:pt x="25" y="91"/>
                  </a:lnTo>
                  <a:lnTo>
                    <a:pt x="15" y="94"/>
                  </a:lnTo>
                  <a:lnTo>
                    <a:pt x="3" y="112"/>
                  </a:lnTo>
                  <a:lnTo>
                    <a:pt x="0" y="112"/>
                  </a:lnTo>
                  <a:lnTo>
                    <a:pt x="6" y="119"/>
                  </a:lnTo>
                  <a:lnTo>
                    <a:pt x="9" y="125"/>
                  </a:lnTo>
                  <a:lnTo>
                    <a:pt x="15" y="122"/>
                  </a:lnTo>
                  <a:lnTo>
                    <a:pt x="31" y="125"/>
                  </a:lnTo>
                  <a:lnTo>
                    <a:pt x="34" y="125"/>
                  </a:lnTo>
                  <a:lnTo>
                    <a:pt x="25" y="153"/>
                  </a:lnTo>
                  <a:lnTo>
                    <a:pt x="28" y="156"/>
                  </a:lnTo>
                  <a:lnTo>
                    <a:pt x="31" y="156"/>
                  </a:lnTo>
                  <a:lnTo>
                    <a:pt x="25" y="159"/>
                  </a:lnTo>
                  <a:lnTo>
                    <a:pt x="22" y="162"/>
                  </a:lnTo>
                  <a:lnTo>
                    <a:pt x="19" y="162"/>
                  </a:lnTo>
                  <a:lnTo>
                    <a:pt x="19" y="172"/>
                  </a:lnTo>
                  <a:lnTo>
                    <a:pt x="12" y="178"/>
                  </a:lnTo>
                  <a:lnTo>
                    <a:pt x="22" y="178"/>
                  </a:lnTo>
                  <a:lnTo>
                    <a:pt x="25" y="178"/>
                  </a:lnTo>
                  <a:lnTo>
                    <a:pt x="25" y="181"/>
                  </a:lnTo>
                  <a:lnTo>
                    <a:pt x="25" y="184"/>
                  </a:lnTo>
                  <a:lnTo>
                    <a:pt x="22" y="184"/>
                  </a:lnTo>
                  <a:lnTo>
                    <a:pt x="22" y="187"/>
                  </a:lnTo>
                  <a:lnTo>
                    <a:pt x="25" y="184"/>
                  </a:lnTo>
                  <a:lnTo>
                    <a:pt x="28" y="191"/>
                  </a:lnTo>
                  <a:lnTo>
                    <a:pt x="31" y="191"/>
                  </a:lnTo>
                  <a:lnTo>
                    <a:pt x="34" y="187"/>
                  </a:lnTo>
                  <a:lnTo>
                    <a:pt x="37" y="187"/>
                  </a:lnTo>
                  <a:lnTo>
                    <a:pt x="40" y="181"/>
                  </a:lnTo>
                  <a:lnTo>
                    <a:pt x="37" y="181"/>
                  </a:lnTo>
                  <a:lnTo>
                    <a:pt x="40" y="181"/>
                  </a:lnTo>
                  <a:lnTo>
                    <a:pt x="44" y="184"/>
                  </a:lnTo>
                  <a:lnTo>
                    <a:pt x="47" y="187"/>
                  </a:lnTo>
                  <a:lnTo>
                    <a:pt x="53" y="191"/>
                  </a:lnTo>
                  <a:lnTo>
                    <a:pt x="53" y="187"/>
                  </a:lnTo>
                  <a:lnTo>
                    <a:pt x="59" y="184"/>
                  </a:lnTo>
                  <a:lnTo>
                    <a:pt x="62" y="191"/>
                  </a:lnTo>
                  <a:lnTo>
                    <a:pt x="81" y="172"/>
                  </a:lnTo>
                  <a:lnTo>
                    <a:pt x="100" y="172"/>
                  </a:lnTo>
                  <a:lnTo>
                    <a:pt x="106" y="169"/>
                  </a:lnTo>
                  <a:lnTo>
                    <a:pt x="116" y="162"/>
                  </a:lnTo>
                  <a:close/>
                </a:path>
              </a:pathLst>
            </a:custGeom>
            <a:solidFill>
              <a:srgbClr val="E6E6E6"/>
            </a:solidFill>
            <a:ln>
              <a:noFill/>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3" name="Freeform 1429">
              <a:extLst>
                <a:ext uri="{FF2B5EF4-FFF2-40B4-BE49-F238E27FC236}">
                  <a16:creationId xmlns:a16="http://schemas.microsoft.com/office/drawing/2014/main" id="{D4383B08-577A-42A2-AE9F-B7E6E9BF0246}"/>
                </a:ext>
              </a:extLst>
            </p:cNvPr>
            <p:cNvSpPr>
              <a:spLocks/>
            </p:cNvSpPr>
            <p:nvPr/>
          </p:nvSpPr>
          <p:spPr bwMode="auto">
            <a:xfrm>
              <a:off x="10866918" y="4753305"/>
              <a:ext cx="282575" cy="303213"/>
            </a:xfrm>
            <a:custGeom>
              <a:avLst/>
              <a:gdLst>
                <a:gd name="T0" fmla="*/ 2147483646 w 178"/>
                <a:gd name="T1" fmla="*/ 2147483646 h 191"/>
                <a:gd name="T2" fmla="*/ 2147483646 w 178"/>
                <a:gd name="T3" fmla="*/ 2147483646 h 191"/>
                <a:gd name="T4" fmla="*/ 2147483646 w 178"/>
                <a:gd name="T5" fmla="*/ 2147483646 h 191"/>
                <a:gd name="T6" fmla="*/ 2147483646 w 178"/>
                <a:gd name="T7" fmla="*/ 2147483646 h 191"/>
                <a:gd name="T8" fmla="*/ 2147483646 w 178"/>
                <a:gd name="T9" fmla="*/ 2147483646 h 191"/>
                <a:gd name="T10" fmla="*/ 2147483646 w 178"/>
                <a:gd name="T11" fmla="*/ 2147483646 h 191"/>
                <a:gd name="T12" fmla="*/ 2147483646 w 178"/>
                <a:gd name="T13" fmla="*/ 2147483646 h 191"/>
                <a:gd name="T14" fmla="*/ 2147483646 w 178"/>
                <a:gd name="T15" fmla="*/ 2147483646 h 191"/>
                <a:gd name="T16" fmla="*/ 2147483646 w 178"/>
                <a:gd name="T17" fmla="*/ 2147483646 h 191"/>
                <a:gd name="T18" fmla="*/ 2147483646 w 178"/>
                <a:gd name="T19" fmla="*/ 2147483646 h 191"/>
                <a:gd name="T20" fmla="*/ 2147483646 w 178"/>
                <a:gd name="T21" fmla="*/ 2147483646 h 191"/>
                <a:gd name="T22" fmla="*/ 2147483646 w 178"/>
                <a:gd name="T23" fmla="*/ 2147483646 h 191"/>
                <a:gd name="T24" fmla="*/ 2147483646 w 178"/>
                <a:gd name="T25" fmla="*/ 0 h 191"/>
                <a:gd name="T26" fmla="*/ 2147483646 w 178"/>
                <a:gd name="T27" fmla="*/ 2147483646 h 191"/>
                <a:gd name="T28" fmla="*/ 2147483646 w 178"/>
                <a:gd name="T29" fmla="*/ 2147483646 h 191"/>
                <a:gd name="T30" fmla="*/ 2147483646 w 178"/>
                <a:gd name="T31" fmla="*/ 2147483646 h 191"/>
                <a:gd name="T32" fmla="*/ 2147483646 w 178"/>
                <a:gd name="T33" fmla="*/ 2147483646 h 191"/>
                <a:gd name="T34" fmla="*/ 2147483646 w 178"/>
                <a:gd name="T35" fmla="*/ 2147483646 h 191"/>
                <a:gd name="T36" fmla="*/ 2147483646 w 178"/>
                <a:gd name="T37" fmla="*/ 2147483646 h 191"/>
                <a:gd name="T38" fmla="*/ 2147483646 w 178"/>
                <a:gd name="T39" fmla="*/ 2147483646 h 191"/>
                <a:gd name="T40" fmla="*/ 2147483646 w 178"/>
                <a:gd name="T41" fmla="*/ 2147483646 h 191"/>
                <a:gd name="T42" fmla="*/ 2147483646 w 178"/>
                <a:gd name="T43" fmla="*/ 2147483646 h 191"/>
                <a:gd name="T44" fmla="*/ 2147483646 w 178"/>
                <a:gd name="T45" fmla="*/ 2147483646 h 191"/>
                <a:gd name="T46" fmla="*/ 2147483646 w 178"/>
                <a:gd name="T47" fmla="*/ 2147483646 h 191"/>
                <a:gd name="T48" fmla="*/ 2147483646 w 178"/>
                <a:gd name="T49" fmla="*/ 2147483646 h 191"/>
                <a:gd name="T50" fmla="*/ 2147483646 w 178"/>
                <a:gd name="T51" fmla="*/ 2147483646 h 191"/>
                <a:gd name="T52" fmla="*/ 2147483646 w 178"/>
                <a:gd name="T53" fmla="*/ 2147483646 h 191"/>
                <a:gd name="T54" fmla="*/ 2147483646 w 178"/>
                <a:gd name="T55" fmla="*/ 2147483646 h 191"/>
                <a:gd name="T56" fmla="*/ 2147483646 w 178"/>
                <a:gd name="T57" fmla="*/ 2147483646 h 191"/>
                <a:gd name="T58" fmla="*/ 2147483646 w 178"/>
                <a:gd name="T59" fmla="*/ 2147483646 h 191"/>
                <a:gd name="T60" fmla="*/ 2147483646 w 178"/>
                <a:gd name="T61" fmla="*/ 2147483646 h 191"/>
                <a:gd name="T62" fmla="*/ 2147483646 w 178"/>
                <a:gd name="T63" fmla="*/ 2147483646 h 191"/>
                <a:gd name="T64" fmla="*/ 2147483646 w 178"/>
                <a:gd name="T65" fmla="*/ 2147483646 h 191"/>
                <a:gd name="T66" fmla="*/ 2147483646 w 178"/>
                <a:gd name="T67" fmla="*/ 2147483646 h 191"/>
                <a:gd name="T68" fmla="*/ 2147483646 w 178"/>
                <a:gd name="T69" fmla="*/ 2147483646 h 191"/>
                <a:gd name="T70" fmla="*/ 2147483646 w 178"/>
                <a:gd name="T71" fmla="*/ 2147483646 h 191"/>
                <a:gd name="T72" fmla="*/ 2147483646 w 178"/>
                <a:gd name="T73" fmla="*/ 2147483646 h 191"/>
                <a:gd name="T74" fmla="*/ 2147483646 w 178"/>
                <a:gd name="T75" fmla="*/ 2147483646 h 1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8"/>
                <a:gd name="T115" fmla="*/ 0 h 191"/>
                <a:gd name="T116" fmla="*/ 178 w 178"/>
                <a:gd name="T117" fmla="*/ 191 h 1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8" h="191">
                  <a:moveTo>
                    <a:pt x="116" y="162"/>
                  </a:moveTo>
                  <a:lnTo>
                    <a:pt x="112" y="156"/>
                  </a:lnTo>
                  <a:lnTo>
                    <a:pt x="97" y="141"/>
                  </a:lnTo>
                  <a:lnTo>
                    <a:pt x="87" y="137"/>
                  </a:lnTo>
                  <a:lnTo>
                    <a:pt x="87" y="134"/>
                  </a:lnTo>
                  <a:lnTo>
                    <a:pt x="91" y="128"/>
                  </a:lnTo>
                  <a:lnTo>
                    <a:pt x="91" y="131"/>
                  </a:lnTo>
                  <a:lnTo>
                    <a:pt x="91" y="116"/>
                  </a:lnTo>
                  <a:lnTo>
                    <a:pt x="100" y="112"/>
                  </a:lnTo>
                  <a:lnTo>
                    <a:pt x="103" y="106"/>
                  </a:lnTo>
                  <a:lnTo>
                    <a:pt x="116" y="106"/>
                  </a:lnTo>
                  <a:lnTo>
                    <a:pt x="122" y="103"/>
                  </a:lnTo>
                  <a:lnTo>
                    <a:pt x="122" y="100"/>
                  </a:lnTo>
                  <a:lnTo>
                    <a:pt x="141" y="81"/>
                  </a:lnTo>
                  <a:lnTo>
                    <a:pt x="150" y="78"/>
                  </a:lnTo>
                  <a:lnTo>
                    <a:pt x="153" y="75"/>
                  </a:lnTo>
                  <a:lnTo>
                    <a:pt x="153" y="59"/>
                  </a:lnTo>
                  <a:lnTo>
                    <a:pt x="150" y="56"/>
                  </a:lnTo>
                  <a:lnTo>
                    <a:pt x="153" y="50"/>
                  </a:lnTo>
                  <a:lnTo>
                    <a:pt x="172" y="25"/>
                  </a:lnTo>
                  <a:lnTo>
                    <a:pt x="175" y="22"/>
                  </a:lnTo>
                  <a:lnTo>
                    <a:pt x="178" y="25"/>
                  </a:lnTo>
                  <a:lnTo>
                    <a:pt x="175" y="12"/>
                  </a:lnTo>
                  <a:lnTo>
                    <a:pt x="172" y="12"/>
                  </a:lnTo>
                  <a:lnTo>
                    <a:pt x="169" y="3"/>
                  </a:lnTo>
                  <a:lnTo>
                    <a:pt x="162" y="0"/>
                  </a:lnTo>
                  <a:lnTo>
                    <a:pt x="156" y="3"/>
                  </a:lnTo>
                  <a:lnTo>
                    <a:pt x="147" y="22"/>
                  </a:lnTo>
                  <a:lnTo>
                    <a:pt x="131" y="34"/>
                  </a:lnTo>
                  <a:lnTo>
                    <a:pt x="109" y="37"/>
                  </a:lnTo>
                  <a:lnTo>
                    <a:pt x="106" y="40"/>
                  </a:lnTo>
                  <a:lnTo>
                    <a:pt x="109" y="56"/>
                  </a:lnTo>
                  <a:lnTo>
                    <a:pt x="91" y="59"/>
                  </a:lnTo>
                  <a:lnTo>
                    <a:pt x="81" y="53"/>
                  </a:lnTo>
                  <a:lnTo>
                    <a:pt x="72" y="53"/>
                  </a:lnTo>
                  <a:lnTo>
                    <a:pt x="25" y="91"/>
                  </a:lnTo>
                  <a:lnTo>
                    <a:pt x="15" y="94"/>
                  </a:lnTo>
                  <a:lnTo>
                    <a:pt x="3" y="112"/>
                  </a:lnTo>
                  <a:lnTo>
                    <a:pt x="0" y="112"/>
                  </a:lnTo>
                  <a:lnTo>
                    <a:pt x="6" y="119"/>
                  </a:lnTo>
                  <a:lnTo>
                    <a:pt x="9" y="125"/>
                  </a:lnTo>
                  <a:lnTo>
                    <a:pt x="15" y="122"/>
                  </a:lnTo>
                  <a:lnTo>
                    <a:pt x="31" y="125"/>
                  </a:lnTo>
                  <a:lnTo>
                    <a:pt x="34" y="125"/>
                  </a:lnTo>
                  <a:lnTo>
                    <a:pt x="25" y="153"/>
                  </a:lnTo>
                  <a:lnTo>
                    <a:pt x="28" y="156"/>
                  </a:lnTo>
                  <a:lnTo>
                    <a:pt x="31" y="156"/>
                  </a:lnTo>
                  <a:lnTo>
                    <a:pt x="25" y="159"/>
                  </a:lnTo>
                  <a:lnTo>
                    <a:pt x="22" y="162"/>
                  </a:lnTo>
                  <a:lnTo>
                    <a:pt x="19" y="162"/>
                  </a:lnTo>
                  <a:lnTo>
                    <a:pt x="19" y="172"/>
                  </a:lnTo>
                  <a:lnTo>
                    <a:pt x="12" y="178"/>
                  </a:lnTo>
                  <a:lnTo>
                    <a:pt x="22" y="178"/>
                  </a:lnTo>
                  <a:lnTo>
                    <a:pt x="25" y="178"/>
                  </a:lnTo>
                  <a:lnTo>
                    <a:pt x="25" y="181"/>
                  </a:lnTo>
                  <a:lnTo>
                    <a:pt x="25" y="184"/>
                  </a:lnTo>
                  <a:lnTo>
                    <a:pt x="22" y="184"/>
                  </a:lnTo>
                  <a:lnTo>
                    <a:pt x="22" y="187"/>
                  </a:lnTo>
                  <a:lnTo>
                    <a:pt x="25" y="184"/>
                  </a:lnTo>
                  <a:lnTo>
                    <a:pt x="28" y="191"/>
                  </a:lnTo>
                  <a:lnTo>
                    <a:pt x="31" y="191"/>
                  </a:lnTo>
                  <a:lnTo>
                    <a:pt x="34" y="187"/>
                  </a:lnTo>
                  <a:lnTo>
                    <a:pt x="37" y="187"/>
                  </a:lnTo>
                  <a:lnTo>
                    <a:pt x="40" y="181"/>
                  </a:lnTo>
                  <a:lnTo>
                    <a:pt x="37" y="181"/>
                  </a:lnTo>
                  <a:lnTo>
                    <a:pt x="40" y="181"/>
                  </a:lnTo>
                  <a:lnTo>
                    <a:pt x="44" y="184"/>
                  </a:lnTo>
                  <a:lnTo>
                    <a:pt x="47" y="187"/>
                  </a:lnTo>
                  <a:lnTo>
                    <a:pt x="53" y="191"/>
                  </a:lnTo>
                  <a:lnTo>
                    <a:pt x="53" y="187"/>
                  </a:lnTo>
                  <a:lnTo>
                    <a:pt x="59" y="184"/>
                  </a:lnTo>
                  <a:lnTo>
                    <a:pt x="62" y="191"/>
                  </a:lnTo>
                  <a:lnTo>
                    <a:pt x="81" y="172"/>
                  </a:lnTo>
                  <a:lnTo>
                    <a:pt x="100" y="172"/>
                  </a:lnTo>
                  <a:lnTo>
                    <a:pt x="106" y="169"/>
                  </a:lnTo>
                  <a:lnTo>
                    <a:pt x="116" y="162"/>
                  </a:ln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4" name="Freeform 1430">
              <a:extLst>
                <a:ext uri="{FF2B5EF4-FFF2-40B4-BE49-F238E27FC236}">
                  <a16:creationId xmlns:a16="http://schemas.microsoft.com/office/drawing/2014/main" id="{14C0A79A-4A6A-4A71-8EBA-FAE700A826D0}"/>
                </a:ext>
              </a:extLst>
            </p:cNvPr>
            <p:cNvSpPr>
              <a:spLocks/>
            </p:cNvSpPr>
            <p:nvPr/>
          </p:nvSpPr>
          <p:spPr bwMode="auto">
            <a:xfrm>
              <a:off x="11611455" y="6961518"/>
              <a:ext cx="436563" cy="368300"/>
            </a:xfrm>
            <a:custGeom>
              <a:avLst/>
              <a:gdLst>
                <a:gd name="T0" fmla="*/ 2147483646 w 88"/>
                <a:gd name="T1" fmla="*/ 2147483646 h 74"/>
                <a:gd name="T2" fmla="*/ 2147483646 w 88"/>
                <a:gd name="T3" fmla="*/ 2147483646 h 74"/>
                <a:gd name="T4" fmla="*/ 2147483646 w 88"/>
                <a:gd name="T5" fmla="*/ 2147483646 h 74"/>
                <a:gd name="T6" fmla="*/ 2147483646 w 88"/>
                <a:gd name="T7" fmla="*/ 2147483646 h 74"/>
                <a:gd name="T8" fmla="*/ 2147483646 w 88"/>
                <a:gd name="T9" fmla="*/ 2147483646 h 74"/>
                <a:gd name="T10" fmla="*/ 2147483646 w 88"/>
                <a:gd name="T11" fmla="*/ 2147483646 h 74"/>
                <a:gd name="T12" fmla="*/ 2147483646 w 88"/>
                <a:gd name="T13" fmla="*/ 2147483646 h 74"/>
                <a:gd name="T14" fmla="*/ 2147483646 w 88"/>
                <a:gd name="T15" fmla="*/ 2147483646 h 74"/>
                <a:gd name="T16" fmla="*/ 2147483646 w 88"/>
                <a:gd name="T17" fmla="*/ 2147483646 h 74"/>
                <a:gd name="T18" fmla="*/ 2147483646 w 88"/>
                <a:gd name="T19" fmla="*/ 2147483646 h 74"/>
                <a:gd name="T20" fmla="*/ 2147483646 w 88"/>
                <a:gd name="T21" fmla="*/ 2147483646 h 74"/>
                <a:gd name="T22" fmla="*/ 2147483646 w 88"/>
                <a:gd name="T23" fmla="*/ 2147483646 h 74"/>
                <a:gd name="T24" fmla="*/ 2147483646 w 88"/>
                <a:gd name="T25" fmla="*/ 2147483646 h 74"/>
                <a:gd name="T26" fmla="*/ 2147483646 w 88"/>
                <a:gd name="T27" fmla="*/ 2147483646 h 74"/>
                <a:gd name="T28" fmla="*/ 2147483646 w 88"/>
                <a:gd name="T29" fmla="*/ 2147483646 h 74"/>
                <a:gd name="T30" fmla="*/ 2147483646 w 88"/>
                <a:gd name="T31" fmla="*/ 2147483646 h 74"/>
                <a:gd name="T32" fmla="*/ 2147483646 w 88"/>
                <a:gd name="T33" fmla="*/ 2147483646 h 74"/>
                <a:gd name="T34" fmla="*/ 2147483646 w 88"/>
                <a:gd name="T35" fmla="*/ 2147483646 h 74"/>
                <a:gd name="T36" fmla="*/ 2147483646 w 88"/>
                <a:gd name="T37" fmla="*/ 2147483646 h 74"/>
                <a:gd name="T38" fmla="*/ 2147483646 w 88"/>
                <a:gd name="T39" fmla="*/ 2147483646 h 74"/>
                <a:gd name="T40" fmla="*/ 2147483646 w 88"/>
                <a:gd name="T41" fmla="*/ 2147483646 h 74"/>
                <a:gd name="T42" fmla="*/ 2147483646 w 88"/>
                <a:gd name="T43" fmla="*/ 2147483646 h 74"/>
                <a:gd name="T44" fmla="*/ 2147483646 w 88"/>
                <a:gd name="T45" fmla="*/ 2147483646 h 74"/>
                <a:gd name="T46" fmla="*/ 2147483646 w 88"/>
                <a:gd name="T47" fmla="*/ 2147483646 h 74"/>
                <a:gd name="T48" fmla="*/ 2147483646 w 88"/>
                <a:gd name="T49" fmla="*/ 2147483646 h 74"/>
                <a:gd name="T50" fmla="*/ 2147483646 w 88"/>
                <a:gd name="T51" fmla="*/ 2147483646 h 74"/>
                <a:gd name="T52" fmla="*/ 2147483646 w 88"/>
                <a:gd name="T53" fmla="*/ 2147483646 h 74"/>
                <a:gd name="T54" fmla="*/ 2147483646 w 88"/>
                <a:gd name="T55" fmla="*/ 2147483646 h 74"/>
                <a:gd name="T56" fmla="*/ 2147483646 w 88"/>
                <a:gd name="T57" fmla="*/ 2147483646 h 74"/>
                <a:gd name="T58" fmla="*/ 2147483646 w 88"/>
                <a:gd name="T59" fmla="*/ 2147483646 h 74"/>
                <a:gd name="T60" fmla="*/ 2147483646 w 88"/>
                <a:gd name="T61" fmla="*/ 2147483646 h 74"/>
                <a:gd name="T62" fmla="*/ 2147483646 w 88"/>
                <a:gd name="T63" fmla="*/ 2147483646 h 74"/>
                <a:gd name="T64" fmla="*/ 2147483646 w 88"/>
                <a:gd name="T65" fmla="*/ 2147483646 h 74"/>
                <a:gd name="T66" fmla="*/ 2147483646 w 88"/>
                <a:gd name="T67" fmla="*/ 2147483646 h 74"/>
                <a:gd name="T68" fmla="*/ 2147483646 w 88"/>
                <a:gd name="T69" fmla="*/ 2147483646 h 74"/>
                <a:gd name="T70" fmla="*/ 2147483646 w 88"/>
                <a:gd name="T71" fmla="*/ 2147483646 h 74"/>
                <a:gd name="T72" fmla="*/ 2147483646 w 88"/>
                <a:gd name="T73" fmla="*/ 2147483646 h 74"/>
                <a:gd name="T74" fmla="*/ 2147483646 w 88"/>
                <a:gd name="T75" fmla="*/ 2147483646 h 74"/>
                <a:gd name="T76" fmla="*/ 2147483646 w 88"/>
                <a:gd name="T77" fmla="*/ 2147483646 h 74"/>
                <a:gd name="T78" fmla="*/ 2147483646 w 88"/>
                <a:gd name="T79" fmla="*/ 2147483646 h 74"/>
                <a:gd name="T80" fmla="*/ 0 w 88"/>
                <a:gd name="T81" fmla="*/ 2147483646 h 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74"/>
                <a:gd name="T125" fmla="*/ 88 w 88"/>
                <a:gd name="T126" fmla="*/ 74 h 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74">
                  <a:moveTo>
                    <a:pt x="0" y="60"/>
                  </a:moveTo>
                  <a:cubicBezTo>
                    <a:pt x="1" y="55"/>
                    <a:pt x="1" y="51"/>
                    <a:pt x="1" y="47"/>
                  </a:cubicBezTo>
                  <a:cubicBezTo>
                    <a:pt x="2" y="45"/>
                    <a:pt x="2" y="43"/>
                    <a:pt x="2" y="41"/>
                  </a:cubicBezTo>
                  <a:cubicBezTo>
                    <a:pt x="2" y="39"/>
                    <a:pt x="0" y="39"/>
                    <a:pt x="1" y="37"/>
                  </a:cubicBezTo>
                  <a:cubicBezTo>
                    <a:pt x="1" y="36"/>
                    <a:pt x="2" y="35"/>
                    <a:pt x="2" y="34"/>
                  </a:cubicBezTo>
                  <a:cubicBezTo>
                    <a:pt x="3" y="33"/>
                    <a:pt x="3" y="32"/>
                    <a:pt x="3" y="31"/>
                  </a:cubicBezTo>
                  <a:cubicBezTo>
                    <a:pt x="3" y="27"/>
                    <a:pt x="3" y="22"/>
                    <a:pt x="3" y="17"/>
                  </a:cubicBezTo>
                  <a:cubicBezTo>
                    <a:pt x="4" y="12"/>
                    <a:pt x="4" y="8"/>
                    <a:pt x="4" y="3"/>
                  </a:cubicBezTo>
                  <a:cubicBezTo>
                    <a:pt x="4" y="2"/>
                    <a:pt x="4" y="0"/>
                    <a:pt x="6" y="1"/>
                  </a:cubicBezTo>
                  <a:cubicBezTo>
                    <a:pt x="7" y="1"/>
                    <a:pt x="8" y="2"/>
                    <a:pt x="9" y="3"/>
                  </a:cubicBezTo>
                  <a:cubicBezTo>
                    <a:pt x="13" y="4"/>
                    <a:pt x="16" y="6"/>
                    <a:pt x="20" y="7"/>
                  </a:cubicBezTo>
                  <a:cubicBezTo>
                    <a:pt x="22" y="8"/>
                    <a:pt x="24" y="7"/>
                    <a:pt x="26" y="8"/>
                  </a:cubicBezTo>
                  <a:cubicBezTo>
                    <a:pt x="28" y="9"/>
                    <a:pt x="29" y="10"/>
                    <a:pt x="31" y="11"/>
                  </a:cubicBezTo>
                  <a:cubicBezTo>
                    <a:pt x="33" y="12"/>
                    <a:pt x="33" y="11"/>
                    <a:pt x="34" y="11"/>
                  </a:cubicBezTo>
                  <a:cubicBezTo>
                    <a:pt x="35" y="12"/>
                    <a:pt x="36" y="13"/>
                    <a:pt x="37" y="13"/>
                  </a:cubicBezTo>
                  <a:cubicBezTo>
                    <a:pt x="39" y="14"/>
                    <a:pt x="39" y="15"/>
                    <a:pt x="40" y="16"/>
                  </a:cubicBezTo>
                  <a:cubicBezTo>
                    <a:pt x="41" y="17"/>
                    <a:pt x="42" y="17"/>
                    <a:pt x="44" y="18"/>
                  </a:cubicBezTo>
                  <a:cubicBezTo>
                    <a:pt x="45" y="19"/>
                    <a:pt x="46" y="20"/>
                    <a:pt x="46" y="22"/>
                  </a:cubicBezTo>
                  <a:cubicBezTo>
                    <a:pt x="47" y="23"/>
                    <a:pt x="45" y="24"/>
                    <a:pt x="45" y="25"/>
                  </a:cubicBezTo>
                  <a:cubicBezTo>
                    <a:pt x="46" y="27"/>
                    <a:pt x="50" y="27"/>
                    <a:pt x="52" y="28"/>
                  </a:cubicBezTo>
                  <a:cubicBezTo>
                    <a:pt x="53" y="28"/>
                    <a:pt x="55" y="29"/>
                    <a:pt x="56" y="30"/>
                  </a:cubicBezTo>
                  <a:cubicBezTo>
                    <a:pt x="57" y="30"/>
                    <a:pt x="57" y="31"/>
                    <a:pt x="58" y="31"/>
                  </a:cubicBezTo>
                  <a:cubicBezTo>
                    <a:pt x="58" y="31"/>
                    <a:pt x="59" y="31"/>
                    <a:pt x="60" y="31"/>
                  </a:cubicBezTo>
                  <a:cubicBezTo>
                    <a:pt x="62" y="31"/>
                    <a:pt x="65" y="35"/>
                    <a:pt x="64" y="37"/>
                  </a:cubicBezTo>
                  <a:cubicBezTo>
                    <a:pt x="62" y="39"/>
                    <a:pt x="59" y="37"/>
                    <a:pt x="57" y="38"/>
                  </a:cubicBezTo>
                  <a:cubicBezTo>
                    <a:pt x="54" y="38"/>
                    <a:pt x="57" y="43"/>
                    <a:pt x="58" y="44"/>
                  </a:cubicBezTo>
                  <a:cubicBezTo>
                    <a:pt x="59" y="45"/>
                    <a:pt x="60" y="46"/>
                    <a:pt x="61" y="48"/>
                  </a:cubicBezTo>
                  <a:cubicBezTo>
                    <a:pt x="62" y="48"/>
                    <a:pt x="64" y="50"/>
                    <a:pt x="65" y="49"/>
                  </a:cubicBezTo>
                  <a:cubicBezTo>
                    <a:pt x="65" y="51"/>
                    <a:pt x="66" y="53"/>
                    <a:pt x="66" y="54"/>
                  </a:cubicBezTo>
                  <a:cubicBezTo>
                    <a:pt x="66" y="55"/>
                    <a:pt x="67" y="55"/>
                    <a:pt x="67" y="55"/>
                  </a:cubicBezTo>
                  <a:cubicBezTo>
                    <a:pt x="68" y="56"/>
                    <a:pt x="68" y="57"/>
                    <a:pt x="68" y="57"/>
                  </a:cubicBezTo>
                  <a:cubicBezTo>
                    <a:pt x="68" y="59"/>
                    <a:pt x="70" y="59"/>
                    <a:pt x="72" y="58"/>
                  </a:cubicBezTo>
                  <a:cubicBezTo>
                    <a:pt x="73" y="58"/>
                    <a:pt x="76" y="58"/>
                    <a:pt x="75" y="60"/>
                  </a:cubicBezTo>
                  <a:cubicBezTo>
                    <a:pt x="73" y="62"/>
                    <a:pt x="75" y="63"/>
                    <a:pt x="78" y="63"/>
                  </a:cubicBezTo>
                  <a:cubicBezTo>
                    <a:pt x="78" y="63"/>
                    <a:pt x="81" y="63"/>
                    <a:pt x="81" y="64"/>
                  </a:cubicBezTo>
                  <a:cubicBezTo>
                    <a:pt x="81" y="65"/>
                    <a:pt x="79" y="65"/>
                    <a:pt x="78" y="65"/>
                  </a:cubicBezTo>
                  <a:cubicBezTo>
                    <a:pt x="79" y="66"/>
                    <a:pt x="79" y="67"/>
                    <a:pt x="79" y="67"/>
                  </a:cubicBezTo>
                  <a:cubicBezTo>
                    <a:pt x="80" y="68"/>
                    <a:pt x="82" y="68"/>
                    <a:pt x="83" y="68"/>
                  </a:cubicBezTo>
                  <a:cubicBezTo>
                    <a:pt x="84" y="69"/>
                    <a:pt x="86" y="70"/>
                    <a:pt x="88" y="69"/>
                  </a:cubicBezTo>
                  <a:cubicBezTo>
                    <a:pt x="87" y="69"/>
                    <a:pt x="86" y="70"/>
                    <a:pt x="85" y="70"/>
                  </a:cubicBezTo>
                  <a:cubicBezTo>
                    <a:pt x="84" y="70"/>
                    <a:pt x="83" y="70"/>
                    <a:pt x="83" y="71"/>
                  </a:cubicBezTo>
                  <a:cubicBezTo>
                    <a:pt x="85" y="71"/>
                    <a:pt x="87" y="72"/>
                    <a:pt x="84" y="73"/>
                  </a:cubicBezTo>
                  <a:cubicBezTo>
                    <a:pt x="83" y="73"/>
                    <a:pt x="80" y="74"/>
                    <a:pt x="79" y="72"/>
                  </a:cubicBezTo>
                  <a:cubicBezTo>
                    <a:pt x="80" y="72"/>
                    <a:pt x="80" y="72"/>
                    <a:pt x="81" y="71"/>
                  </a:cubicBezTo>
                  <a:cubicBezTo>
                    <a:pt x="80" y="71"/>
                    <a:pt x="80" y="71"/>
                    <a:pt x="79" y="71"/>
                  </a:cubicBezTo>
                  <a:cubicBezTo>
                    <a:pt x="79" y="70"/>
                    <a:pt x="76" y="70"/>
                    <a:pt x="75" y="70"/>
                  </a:cubicBezTo>
                  <a:cubicBezTo>
                    <a:pt x="73" y="70"/>
                    <a:pt x="71" y="69"/>
                    <a:pt x="69" y="69"/>
                  </a:cubicBezTo>
                  <a:cubicBezTo>
                    <a:pt x="69" y="69"/>
                    <a:pt x="69" y="69"/>
                    <a:pt x="69" y="68"/>
                  </a:cubicBezTo>
                  <a:cubicBezTo>
                    <a:pt x="68" y="69"/>
                    <a:pt x="67" y="69"/>
                    <a:pt x="66" y="69"/>
                  </a:cubicBezTo>
                  <a:cubicBezTo>
                    <a:pt x="65" y="69"/>
                    <a:pt x="64" y="68"/>
                    <a:pt x="63" y="68"/>
                  </a:cubicBezTo>
                  <a:cubicBezTo>
                    <a:pt x="62" y="69"/>
                    <a:pt x="61" y="67"/>
                    <a:pt x="60" y="68"/>
                  </a:cubicBezTo>
                  <a:cubicBezTo>
                    <a:pt x="59" y="67"/>
                    <a:pt x="58" y="67"/>
                    <a:pt x="58" y="66"/>
                  </a:cubicBezTo>
                  <a:cubicBezTo>
                    <a:pt x="58" y="65"/>
                    <a:pt x="57" y="64"/>
                    <a:pt x="57" y="63"/>
                  </a:cubicBezTo>
                  <a:cubicBezTo>
                    <a:pt x="56" y="62"/>
                    <a:pt x="55" y="63"/>
                    <a:pt x="54" y="62"/>
                  </a:cubicBezTo>
                  <a:cubicBezTo>
                    <a:pt x="54" y="61"/>
                    <a:pt x="53" y="60"/>
                    <a:pt x="53" y="59"/>
                  </a:cubicBezTo>
                  <a:cubicBezTo>
                    <a:pt x="51" y="59"/>
                    <a:pt x="51" y="58"/>
                    <a:pt x="50" y="56"/>
                  </a:cubicBezTo>
                  <a:cubicBezTo>
                    <a:pt x="49" y="54"/>
                    <a:pt x="48" y="51"/>
                    <a:pt x="46" y="50"/>
                  </a:cubicBezTo>
                  <a:cubicBezTo>
                    <a:pt x="45" y="50"/>
                    <a:pt x="45" y="49"/>
                    <a:pt x="44" y="49"/>
                  </a:cubicBezTo>
                  <a:cubicBezTo>
                    <a:pt x="44" y="48"/>
                    <a:pt x="42" y="49"/>
                    <a:pt x="42" y="49"/>
                  </a:cubicBezTo>
                  <a:cubicBezTo>
                    <a:pt x="40" y="49"/>
                    <a:pt x="39" y="48"/>
                    <a:pt x="38" y="48"/>
                  </a:cubicBezTo>
                  <a:cubicBezTo>
                    <a:pt x="36" y="47"/>
                    <a:pt x="37" y="47"/>
                    <a:pt x="36" y="45"/>
                  </a:cubicBezTo>
                  <a:cubicBezTo>
                    <a:pt x="36" y="47"/>
                    <a:pt x="35" y="46"/>
                    <a:pt x="34" y="45"/>
                  </a:cubicBezTo>
                  <a:cubicBezTo>
                    <a:pt x="34" y="47"/>
                    <a:pt x="33" y="46"/>
                    <a:pt x="33" y="45"/>
                  </a:cubicBezTo>
                  <a:cubicBezTo>
                    <a:pt x="33" y="46"/>
                    <a:pt x="33" y="46"/>
                    <a:pt x="32" y="45"/>
                  </a:cubicBezTo>
                  <a:cubicBezTo>
                    <a:pt x="32" y="46"/>
                    <a:pt x="32" y="46"/>
                    <a:pt x="32" y="47"/>
                  </a:cubicBezTo>
                  <a:cubicBezTo>
                    <a:pt x="32" y="47"/>
                    <a:pt x="31" y="46"/>
                    <a:pt x="31" y="46"/>
                  </a:cubicBezTo>
                  <a:cubicBezTo>
                    <a:pt x="30" y="49"/>
                    <a:pt x="26" y="44"/>
                    <a:pt x="25" y="44"/>
                  </a:cubicBezTo>
                  <a:cubicBezTo>
                    <a:pt x="26" y="46"/>
                    <a:pt x="27" y="47"/>
                    <a:pt x="28" y="49"/>
                  </a:cubicBezTo>
                  <a:cubicBezTo>
                    <a:pt x="27" y="49"/>
                    <a:pt x="27" y="49"/>
                    <a:pt x="27" y="49"/>
                  </a:cubicBezTo>
                  <a:cubicBezTo>
                    <a:pt x="27" y="51"/>
                    <a:pt x="23" y="49"/>
                    <a:pt x="22" y="48"/>
                  </a:cubicBezTo>
                  <a:cubicBezTo>
                    <a:pt x="23" y="49"/>
                    <a:pt x="25" y="51"/>
                    <a:pt x="24" y="51"/>
                  </a:cubicBezTo>
                  <a:cubicBezTo>
                    <a:pt x="23" y="52"/>
                    <a:pt x="22" y="52"/>
                    <a:pt x="21" y="52"/>
                  </a:cubicBezTo>
                  <a:cubicBezTo>
                    <a:pt x="20" y="52"/>
                    <a:pt x="19" y="52"/>
                    <a:pt x="18" y="52"/>
                  </a:cubicBezTo>
                  <a:cubicBezTo>
                    <a:pt x="17" y="52"/>
                    <a:pt x="17" y="52"/>
                    <a:pt x="16" y="52"/>
                  </a:cubicBezTo>
                  <a:cubicBezTo>
                    <a:pt x="15" y="52"/>
                    <a:pt x="14" y="53"/>
                    <a:pt x="13" y="51"/>
                  </a:cubicBezTo>
                  <a:cubicBezTo>
                    <a:pt x="13" y="52"/>
                    <a:pt x="14" y="53"/>
                    <a:pt x="15" y="52"/>
                  </a:cubicBezTo>
                  <a:cubicBezTo>
                    <a:pt x="16" y="52"/>
                    <a:pt x="18" y="52"/>
                    <a:pt x="19" y="53"/>
                  </a:cubicBezTo>
                  <a:cubicBezTo>
                    <a:pt x="22" y="55"/>
                    <a:pt x="24" y="57"/>
                    <a:pt x="20" y="59"/>
                  </a:cubicBezTo>
                  <a:cubicBezTo>
                    <a:pt x="18" y="59"/>
                    <a:pt x="17" y="61"/>
                    <a:pt x="15" y="61"/>
                  </a:cubicBezTo>
                  <a:cubicBezTo>
                    <a:pt x="13" y="61"/>
                    <a:pt x="12" y="60"/>
                    <a:pt x="10" y="60"/>
                  </a:cubicBezTo>
                  <a:cubicBezTo>
                    <a:pt x="8" y="60"/>
                    <a:pt x="6" y="61"/>
                    <a:pt x="4" y="60"/>
                  </a:cubicBezTo>
                  <a:cubicBezTo>
                    <a:pt x="2" y="59"/>
                    <a:pt x="1" y="61"/>
                    <a:pt x="0" y="60"/>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5" name="Freeform 1431">
              <a:extLst>
                <a:ext uri="{FF2B5EF4-FFF2-40B4-BE49-F238E27FC236}">
                  <a16:creationId xmlns:a16="http://schemas.microsoft.com/office/drawing/2014/main" id="{44B658A6-5860-4516-9E16-FFF72143A462}"/>
                </a:ext>
              </a:extLst>
            </p:cNvPr>
            <p:cNvSpPr>
              <a:spLocks/>
            </p:cNvSpPr>
            <p:nvPr/>
          </p:nvSpPr>
          <p:spPr bwMode="auto">
            <a:xfrm>
              <a:off x="11611455" y="6961518"/>
              <a:ext cx="436563" cy="368300"/>
            </a:xfrm>
            <a:custGeom>
              <a:avLst/>
              <a:gdLst>
                <a:gd name="T0" fmla="*/ 2147483646 w 88"/>
                <a:gd name="T1" fmla="*/ 2147483646 h 74"/>
                <a:gd name="T2" fmla="*/ 2147483646 w 88"/>
                <a:gd name="T3" fmla="*/ 2147483646 h 74"/>
                <a:gd name="T4" fmla="*/ 2147483646 w 88"/>
                <a:gd name="T5" fmla="*/ 2147483646 h 74"/>
                <a:gd name="T6" fmla="*/ 2147483646 w 88"/>
                <a:gd name="T7" fmla="*/ 2147483646 h 74"/>
                <a:gd name="T8" fmla="*/ 2147483646 w 88"/>
                <a:gd name="T9" fmla="*/ 2147483646 h 74"/>
                <a:gd name="T10" fmla="*/ 2147483646 w 88"/>
                <a:gd name="T11" fmla="*/ 2147483646 h 74"/>
                <a:gd name="T12" fmla="*/ 2147483646 w 88"/>
                <a:gd name="T13" fmla="*/ 2147483646 h 74"/>
                <a:gd name="T14" fmla="*/ 2147483646 w 88"/>
                <a:gd name="T15" fmla="*/ 2147483646 h 74"/>
                <a:gd name="T16" fmla="*/ 2147483646 w 88"/>
                <a:gd name="T17" fmla="*/ 2147483646 h 74"/>
                <a:gd name="T18" fmla="*/ 2147483646 w 88"/>
                <a:gd name="T19" fmla="*/ 2147483646 h 74"/>
                <a:gd name="T20" fmla="*/ 2147483646 w 88"/>
                <a:gd name="T21" fmla="*/ 2147483646 h 74"/>
                <a:gd name="T22" fmla="*/ 2147483646 w 88"/>
                <a:gd name="T23" fmla="*/ 2147483646 h 74"/>
                <a:gd name="T24" fmla="*/ 2147483646 w 88"/>
                <a:gd name="T25" fmla="*/ 2147483646 h 74"/>
                <a:gd name="T26" fmla="*/ 2147483646 w 88"/>
                <a:gd name="T27" fmla="*/ 2147483646 h 74"/>
                <a:gd name="T28" fmla="*/ 2147483646 w 88"/>
                <a:gd name="T29" fmla="*/ 2147483646 h 74"/>
                <a:gd name="T30" fmla="*/ 2147483646 w 88"/>
                <a:gd name="T31" fmla="*/ 2147483646 h 74"/>
                <a:gd name="T32" fmla="*/ 2147483646 w 88"/>
                <a:gd name="T33" fmla="*/ 2147483646 h 74"/>
                <a:gd name="T34" fmla="*/ 2147483646 w 88"/>
                <a:gd name="T35" fmla="*/ 2147483646 h 74"/>
                <a:gd name="T36" fmla="*/ 2147483646 w 88"/>
                <a:gd name="T37" fmla="*/ 2147483646 h 74"/>
                <a:gd name="T38" fmla="*/ 2147483646 w 88"/>
                <a:gd name="T39" fmla="*/ 2147483646 h 74"/>
                <a:gd name="T40" fmla="*/ 2147483646 w 88"/>
                <a:gd name="T41" fmla="*/ 2147483646 h 74"/>
                <a:gd name="T42" fmla="*/ 2147483646 w 88"/>
                <a:gd name="T43" fmla="*/ 2147483646 h 74"/>
                <a:gd name="T44" fmla="*/ 2147483646 w 88"/>
                <a:gd name="T45" fmla="*/ 2147483646 h 74"/>
                <a:gd name="T46" fmla="*/ 2147483646 w 88"/>
                <a:gd name="T47" fmla="*/ 2147483646 h 74"/>
                <a:gd name="T48" fmla="*/ 2147483646 w 88"/>
                <a:gd name="T49" fmla="*/ 2147483646 h 74"/>
                <a:gd name="T50" fmla="*/ 2147483646 w 88"/>
                <a:gd name="T51" fmla="*/ 2147483646 h 74"/>
                <a:gd name="T52" fmla="*/ 2147483646 w 88"/>
                <a:gd name="T53" fmla="*/ 2147483646 h 74"/>
                <a:gd name="T54" fmla="*/ 2147483646 w 88"/>
                <a:gd name="T55" fmla="*/ 2147483646 h 74"/>
                <a:gd name="T56" fmla="*/ 2147483646 w 88"/>
                <a:gd name="T57" fmla="*/ 2147483646 h 74"/>
                <a:gd name="T58" fmla="*/ 2147483646 w 88"/>
                <a:gd name="T59" fmla="*/ 2147483646 h 74"/>
                <a:gd name="T60" fmla="*/ 2147483646 w 88"/>
                <a:gd name="T61" fmla="*/ 2147483646 h 74"/>
                <a:gd name="T62" fmla="*/ 2147483646 w 88"/>
                <a:gd name="T63" fmla="*/ 2147483646 h 74"/>
                <a:gd name="T64" fmla="*/ 2147483646 w 88"/>
                <a:gd name="T65" fmla="*/ 2147483646 h 74"/>
                <a:gd name="T66" fmla="*/ 2147483646 w 88"/>
                <a:gd name="T67" fmla="*/ 2147483646 h 74"/>
                <a:gd name="T68" fmla="*/ 2147483646 w 88"/>
                <a:gd name="T69" fmla="*/ 2147483646 h 74"/>
                <a:gd name="T70" fmla="*/ 2147483646 w 88"/>
                <a:gd name="T71" fmla="*/ 2147483646 h 74"/>
                <a:gd name="T72" fmla="*/ 2147483646 w 88"/>
                <a:gd name="T73" fmla="*/ 2147483646 h 74"/>
                <a:gd name="T74" fmla="*/ 2147483646 w 88"/>
                <a:gd name="T75" fmla="*/ 2147483646 h 74"/>
                <a:gd name="T76" fmla="*/ 2147483646 w 88"/>
                <a:gd name="T77" fmla="*/ 2147483646 h 74"/>
                <a:gd name="T78" fmla="*/ 2147483646 w 88"/>
                <a:gd name="T79" fmla="*/ 2147483646 h 74"/>
                <a:gd name="T80" fmla="*/ 0 w 88"/>
                <a:gd name="T81" fmla="*/ 2147483646 h 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74"/>
                <a:gd name="T125" fmla="*/ 88 w 88"/>
                <a:gd name="T126" fmla="*/ 74 h 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74">
                  <a:moveTo>
                    <a:pt x="0" y="60"/>
                  </a:moveTo>
                  <a:cubicBezTo>
                    <a:pt x="1" y="55"/>
                    <a:pt x="1" y="51"/>
                    <a:pt x="1" y="47"/>
                  </a:cubicBezTo>
                  <a:cubicBezTo>
                    <a:pt x="2" y="45"/>
                    <a:pt x="2" y="43"/>
                    <a:pt x="2" y="41"/>
                  </a:cubicBezTo>
                  <a:cubicBezTo>
                    <a:pt x="2" y="39"/>
                    <a:pt x="0" y="39"/>
                    <a:pt x="1" y="37"/>
                  </a:cubicBezTo>
                  <a:cubicBezTo>
                    <a:pt x="1" y="36"/>
                    <a:pt x="2" y="35"/>
                    <a:pt x="2" y="34"/>
                  </a:cubicBezTo>
                  <a:cubicBezTo>
                    <a:pt x="3" y="33"/>
                    <a:pt x="3" y="32"/>
                    <a:pt x="3" y="31"/>
                  </a:cubicBezTo>
                  <a:cubicBezTo>
                    <a:pt x="3" y="27"/>
                    <a:pt x="3" y="22"/>
                    <a:pt x="3" y="17"/>
                  </a:cubicBezTo>
                  <a:cubicBezTo>
                    <a:pt x="4" y="12"/>
                    <a:pt x="4" y="8"/>
                    <a:pt x="4" y="3"/>
                  </a:cubicBezTo>
                  <a:cubicBezTo>
                    <a:pt x="4" y="2"/>
                    <a:pt x="4" y="0"/>
                    <a:pt x="6" y="1"/>
                  </a:cubicBezTo>
                  <a:cubicBezTo>
                    <a:pt x="7" y="1"/>
                    <a:pt x="8" y="2"/>
                    <a:pt x="9" y="3"/>
                  </a:cubicBezTo>
                  <a:cubicBezTo>
                    <a:pt x="13" y="4"/>
                    <a:pt x="16" y="6"/>
                    <a:pt x="20" y="7"/>
                  </a:cubicBezTo>
                  <a:cubicBezTo>
                    <a:pt x="22" y="8"/>
                    <a:pt x="24" y="7"/>
                    <a:pt x="26" y="8"/>
                  </a:cubicBezTo>
                  <a:cubicBezTo>
                    <a:pt x="28" y="9"/>
                    <a:pt x="29" y="10"/>
                    <a:pt x="31" y="11"/>
                  </a:cubicBezTo>
                  <a:cubicBezTo>
                    <a:pt x="33" y="12"/>
                    <a:pt x="33" y="11"/>
                    <a:pt x="34" y="11"/>
                  </a:cubicBezTo>
                  <a:cubicBezTo>
                    <a:pt x="35" y="12"/>
                    <a:pt x="36" y="13"/>
                    <a:pt x="37" y="13"/>
                  </a:cubicBezTo>
                  <a:cubicBezTo>
                    <a:pt x="39" y="14"/>
                    <a:pt x="39" y="15"/>
                    <a:pt x="40" y="16"/>
                  </a:cubicBezTo>
                  <a:cubicBezTo>
                    <a:pt x="41" y="17"/>
                    <a:pt x="42" y="17"/>
                    <a:pt x="44" y="18"/>
                  </a:cubicBezTo>
                  <a:cubicBezTo>
                    <a:pt x="45" y="19"/>
                    <a:pt x="46" y="20"/>
                    <a:pt x="46" y="22"/>
                  </a:cubicBezTo>
                  <a:cubicBezTo>
                    <a:pt x="47" y="23"/>
                    <a:pt x="45" y="24"/>
                    <a:pt x="45" y="25"/>
                  </a:cubicBezTo>
                  <a:cubicBezTo>
                    <a:pt x="46" y="27"/>
                    <a:pt x="50" y="27"/>
                    <a:pt x="52" y="28"/>
                  </a:cubicBezTo>
                  <a:cubicBezTo>
                    <a:pt x="53" y="28"/>
                    <a:pt x="55" y="29"/>
                    <a:pt x="56" y="30"/>
                  </a:cubicBezTo>
                  <a:cubicBezTo>
                    <a:pt x="57" y="30"/>
                    <a:pt x="57" y="31"/>
                    <a:pt x="58" y="31"/>
                  </a:cubicBezTo>
                  <a:cubicBezTo>
                    <a:pt x="58" y="31"/>
                    <a:pt x="59" y="31"/>
                    <a:pt x="60" y="31"/>
                  </a:cubicBezTo>
                  <a:cubicBezTo>
                    <a:pt x="62" y="31"/>
                    <a:pt x="65" y="35"/>
                    <a:pt x="64" y="37"/>
                  </a:cubicBezTo>
                  <a:cubicBezTo>
                    <a:pt x="62" y="39"/>
                    <a:pt x="59" y="37"/>
                    <a:pt x="57" y="38"/>
                  </a:cubicBezTo>
                  <a:cubicBezTo>
                    <a:pt x="54" y="38"/>
                    <a:pt x="57" y="43"/>
                    <a:pt x="58" y="44"/>
                  </a:cubicBezTo>
                  <a:cubicBezTo>
                    <a:pt x="59" y="45"/>
                    <a:pt x="60" y="46"/>
                    <a:pt x="61" y="48"/>
                  </a:cubicBezTo>
                  <a:cubicBezTo>
                    <a:pt x="62" y="48"/>
                    <a:pt x="64" y="50"/>
                    <a:pt x="65" y="49"/>
                  </a:cubicBezTo>
                  <a:cubicBezTo>
                    <a:pt x="65" y="51"/>
                    <a:pt x="66" y="53"/>
                    <a:pt x="66" y="54"/>
                  </a:cubicBezTo>
                  <a:cubicBezTo>
                    <a:pt x="66" y="55"/>
                    <a:pt x="67" y="55"/>
                    <a:pt x="67" y="55"/>
                  </a:cubicBezTo>
                  <a:cubicBezTo>
                    <a:pt x="68" y="56"/>
                    <a:pt x="68" y="57"/>
                    <a:pt x="68" y="57"/>
                  </a:cubicBezTo>
                  <a:cubicBezTo>
                    <a:pt x="68" y="59"/>
                    <a:pt x="70" y="59"/>
                    <a:pt x="72" y="58"/>
                  </a:cubicBezTo>
                  <a:cubicBezTo>
                    <a:pt x="73" y="58"/>
                    <a:pt x="76" y="58"/>
                    <a:pt x="75" y="60"/>
                  </a:cubicBezTo>
                  <a:cubicBezTo>
                    <a:pt x="73" y="62"/>
                    <a:pt x="75" y="63"/>
                    <a:pt x="78" y="63"/>
                  </a:cubicBezTo>
                  <a:cubicBezTo>
                    <a:pt x="78" y="63"/>
                    <a:pt x="81" y="63"/>
                    <a:pt x="81" y="64"/>
                  </a:cubicBezTo>
                  <a:cubicBezTo>
                    <a:pt x="81" y="65"/>
                    <a:pt x="79" y="65"/>
                    <a:pt x="78" y="65"/>
                  </a:cubicBezTo>
                  <a:cubicBezTo>
                    <a:pt x="79" y="66"/>
                    <a:pt x="79" y="67"/>
                    <a:pt x="79" y="67"/>
                  </a:cubicBezTo>
                  <a:cubicBezTo>
                    <a:pt x="80" y="68"/>
                    <a:pt x="82" y="68"/>
                    <a:pt x="83" y="68"/>
                  </a:cubicBezTo>
                  <a:cubicBezTo>
                    <a:pt x="84" y="69"/>
                    <a:pt x="86" y="70"/>
                    <a:pt x="88" y="69"/>
                  </a:cubicBezTo>
                  <a:cubicBezTo>
                    <a:pt x="87" y="69"/>
                    <a:pt x="86" y="70"/>
                    <a:pt x="85" y="70"/>
                  </a:cubicBezTo>
                  <a:cubicBezTo>
                    <a:pt x="84" y="70"/>
                    <a:pt x="83" y="70"/>
                    <a:pt x="83" y="71"/>
                  </a:cubicBezTo>
                  <a:cubicBezTo>
                    <a:pt x="85" y="71"/>
                    <a:pt x="87" y="72"/>
                    <a:pt x="84" y="73"/>
                  </a:cubicBezTo>
                  <a:cubicBezTo>
                    <a:pt x="83" y="73"/>
                    <a:pt x="80" y="74"/>
                    <a:pt x="79" y="72"/>
                  </a:cubicBezTo>
                  <a:cubicBezTo>
                    <a:pt x="80" y="72"/>
                    <a:pt x="80" y="72"/>
                    <a:pt x="81" y="71"/>
                  </a:cubicBezTo>
                  <a:cubicBezTo>
                    <a:pt x="80" y="71"/>
                    <a:pt x="80" y="71"/>
                    <a:pt x="79" y="71"/>
                  </a:cubicBezTo>
                  <a:cubicBezTo>
                    <a:pt x="79" y="70"/>
                    <a:pt x="76" y="70"/>
                    <a:pt x="75" y="70"/>
                  </a:cubicBezTo>
                  <a:cubicBezTo>
                    <a:pt x="73" y="70"/>
                    <a:pt x="71" y="69"/>
                    <a:pt x="69" y="69"/>
                  </a:cubicBezTo>
                  <a:cubicBezTo>
                    <a:pt x="69" y="69"/>
                    <a:pt x="69" y="69"/>
                    <a:pt x="69" y="68"/>
                  </a:cubicBezTo>
                  <a:cubicBezTo>
                    <a:pt x="68" y="69"/>
                    <a:pt x="67" y="69"/>
                    <a:pt x="66" y="69"/>
                  </a:cubicBezTo>
                  <a:cubicBezTo>
                    <a:pt x="65" y="69"/>
                    <a:pt x="64" y="68"/>
                    <a:pt x="63" y="68"/>
                  </a:cubicBezTo>
                  <a:cubicBezTo>
                    <a:pt x="62" y="69"/>
                    <a:pt x="61" y="67"/>
                    <a:pt x="60" y="68"/>
                  </a:cubicBezTo>
                  <a:cubicBezTo>
                    <a:pt x="59" y="67"/>
                    <a:pt x="58" y="67"/>
                    <a:pt x="58" y="66"/>
                  </a:cubicBezTo>
                  <a:cubicBezTo>
                    <a:pt x="58" y="65"/>
                    <a:pt x="57" y="64"/>
                    <a:pt x="57" y="63"/>
                  </a:cubicBezTo>
                  <a:cubicBezTo>
                    <a:pt x="56" y="62"/>
                    <a:pt x="55" y="63"/>
                    <a:pt x="54" y="62"/>
                  </a:cubicBezTo>
                  <a:cubicBezTo>
                    <a:pt x="54" y="61"/>
                    <a:pt x="53" y="60"/>
                    <a:pt x="53" y="59"/>
                  </a:cubicBezTo>
                  <a:cubicBezTo>
                    <a:pt x="51" y="59"/>
                    <a:pt x="51" y="58"/>
                    <a:pt x="50" y="56"/>
                  </a:cubicBezTo>
                  <a:cubicBezTo>
                    <a:pt x="49" y="54"/>
                    <a:pt x="48" y="51"/>
                    <a:pt x="46" y="50"/>
                  </a:cubicBezTo>
                  <a:cubicBezTo>
                    <a:pt x="45" y="50"/>
                    <a:pt x="45" y="49"/>
                    <a:pt x="44" y="49"/>
                  </a:cubicBezTo>
                  <a:cubicBezTo>
                    <a:pt x="44" y="48"/>
                    <a:pt x="42" y="49"/>
                    <a:pt x="42" y="49"/>
                  </a:cubicBezTo>
                  <a:cubicBezTo>
                    <a:pt x="40" y="49"/>
                    <a:pt x="39" y="48"/>
                    <a:pt x="38" y="48"/>
                  </a:cubicBezTo>
                  <a:cubicBezTo>
                    <a:pt x="36" y="47"/>
                    <a:pt x="37" y="47"/>
                    <a:pt x="36" y="45"/>
                  </a:cubicBezTo>
                  <a:cubicBezTo>
                    <a:pt x="36" y="47"/>
                    <a:pt x="35" y="46"/>
                    <a:pt x="34" y="45"/>
                  </a:cubicBezTo>
                  <a:cubicBezTo>
                    <a:pt x="34" y="47"/>
                    <a:pt x="33" y="46"/>
                    <a:pt x="33" y="45"/>
                  </a:cubicBezTo>
                  <a:cubicBezTo>
                    <a:pt x="33" y="46"/>
                    <a:pt x="33" y="46"/>
                    <a:pt x="32" y="45"/>
                  </a:cubicBezTo>
                  <a:cubicBezTo>
                    <a:pt x="32" y="46"/>
                    <a:pt x="32" y="46"/>
                    <a:pt x="32" y="47"/>
                  </a:cubicBezTo>
                  <a:cubicBezTo>
                    <a:pt x="32" y="47"/>
                    <a:pt x="31" y="46"/>
                    <a:pt x="31" y="46"/>
                  </a:cubicBezTo>
                  <a:cubicBezTo>
                    <a:pt x="30" y="49"/>
                    <a:pt x="26" y="44"/>
                    <a:pt x="25" y="44"/>
                  </a:cubicBezTo>
                  <a:cubicBezTo>
                    <a:pt x="26" y="46"/>
                    <a:pt x="27" y="47"/>
                    <a:pt x="28" y="49"/>
                  </a:cubicBezTo>
                  <a:cubicBezTo>
                    <a:pt x="27" y="49"/>
                    <a:pt x="27" y="49"/>
                    <a:pt x="27" y="49"/>
                  </a:cubicBezTo>
                  <a:cubicBezTo>
                    <a:pt x="27" y="51"/>
                    <a:pt x="23" y="49"/>
                    <a:pt x="22" y="48"/>
                  </a:cubicBezTo>
                  <a:cubicBezTo>
                    <a:pt x="23" y="49"/>
                    <a:pt x="25" y="51"/>
                    <a:pt x="24" y="51"/>
                  </a:cubicBezTo>
                  <a:cubicBezTo>
                    <a:pt x="23" y="52"/>
                    <a:pt x="22" y="52"/>
                    <a:pt x="21" y="52"/>
                  </a:cubicBezTo>
                  <a:cubicBezTo>
                    <a:pt x="20" y="52"/>
                    <a:pt x="19" y="52"/>
                    <a:pt x="18" y="52"/>
                  </a:cubicBezTo>
                  <a:cubicBezTo>
                    <a:pt x="17" y="52"/>
                    <a:pt x="17" y="52"/>
                    <a:pt x="16" y="52"/>
                  </a:cubicBezTo>
                  <a:cubicBezTo>
                    <a:pt x="15" y="52"/>
                    <a:pt x="14" y="53"/>
                    <a:pt x="13" y="51"/>
                  </a:cubicBezTo>
                  <a:cubicBezTo>
                    <a:pt x="13" y="52"/>
                    <a:pt x="14" y="53"/>
                    <a:pt x="15" y="52"/>
                  </a:cubicBezTo>
                  <a:cubicBezTo>
                    <a:pt x="16" y="52"/>
                    <a:pt x="18" y="52"/>
                    <a:pt x="19" y="53"/>
                  </a:cubicBezTo>
                  <a:cubicBezTo>
                    <a:pt x="22" y="55"/>
                    <a:pt x="24" y="57"/>
                    <a:pt x="20" y="59"/>
                  </a:cubicBezTo>
                  <a:cubicBezTo>
                    <a:pt x="18" y="59"/>
                    <a:pt x="17" y="61"/>
                    <a:pt x="15" y="61"/>
                  </a:cubicBezTo>
                  <a:cubicBezTo>
                    <a:pt x="13" y="61"/>
                    <a:pt x="12" y="60"/>
                    <a:pt x="10" y="60"/>
                  </a:cubicBezTo>
                  <a:cubicBezTo>
                    <a:pt x="8" y="60"/>
                    <a:pt x="6" y="61"/>
                    <a:pt x="4" y="60"/>
                  </a:cubicBezTo>
                  <a:cubicBezTo>
                    <a:pt x="2" y="59"/>
                    <a:pt x="1" y="61"/>
                    <a:pt x="0" y="60"/>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6" name="Freeform 1432">
              <a:extLst>
                <a:ext uri="{FF2B5EF4-FFF2-40B4-BE49-F238E27FC236}">
                  <a16:creationId xmlns:a16="http://schemas.microsoft.com/office/drawing/2014/main" id="{0DB7537A-777D-4E66-B64E-5BBE579804A9}"/>
                </a:ext>
              </a:extLst>
            </p:cNvPr>
            <p:cNvSpPr>
              <a:spLocks/>
            </p:cNvSpPr>
            <p:nvPr/>
          </p:nvSpPr>
          <p:spPr bwMode="auto">
            <a:xfrm>
              <a:off x="12435368" y="7259968"/>
              <a:ext cx="60325" cy="30162"/>
            </a:xfrm>
            <a:custGeom>
              <a:avLst/>
              <a:gdLst>
                <a:gd name="T0" fmla="*/ 2147483646 w 12"/>
                <a:gd name="T1" fmla="*/ 2147483646 h 6"/>
                <a:gd name="T2" fmla="*/ 2147483646 w 12"/>
                <a:gd name="T3" fmla="*/ 2147483646 h 6"/>
                <a:gd name="T4" fmla="*/ 2147483646 w 12"/>
                <a:gd name="T5" fmla="*/ 2147483646 h 6"/>
                <a:gd name="T6" fmla="*/ 2147483646 w 12"/>
                <a:gd name="T7" fmla="*/ 2147483646 h 6"/>
                <a:gd name="T8" fmla="*/ 2147483646 w 12"/>
                <a:gd name="T9" fmla="*/ 2147483646 h 6"/>
                <a:gd name="T10" fmla="*/ 2147483646 w 12"/>
                <a:gd name="T11" fmla="*/ 2147483646 h 6"/>
                <a:gd name="T12" fmla="*/ 2147483646 w 12"/>
                <a:gd name="T13" fmla="*/ 214748364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4" y="5"/>
                  </a:moveTo>
                  <a:cubicBezTo>
                    <a:pt x="6" y="5"/>
                    <a:pt x="7" y="5"/>
                    <a:pt x="8" y="5"/>
                  </a:cubicBezTo>
                  <a:cubicBezTo>
                    <a:pt x="9" y="6"/>
                    <a:pt x="11" y="6"/>
                    <a:pt x="12" y="5"/>
                  </a:cubicBezTo>
                  <a:cubicBezTo>
                    <a:pt x="12" y="4"/>
                    <a:pt x="9" y="2"/>
                    <a:pt x="8" y="1"/>
                  </a:cubicBezTo>
                  <a:cubicBezTo>
                    <a:pt x="6" y="1"/>
                    <a:pt x="4" y="2"/>
                    <a:pt x="3" y="1"/>
                  </a:cubicBezTo>
                  <a:cubicBezTo>
                    <a:pt x="3" y="0"/>
                    <a:pt x="2" y="0"/>
                    <a:pt x="1" y="1"/>
                  </a:cubicBezTo>
                  <a:cubicBezTo>
                    <a:pt x="0" y="2"/>
                    <a:pt x="3" y="5"/>
                    <a:pt x="4" y="5"/>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7" name="Freeform 1433">
              <a:extLst>
                <a:ext uri="{FF2B5EF4-FFF2-40B4-BE49-F238E27FC236}">
                  <a16:creationId xmlns:a16="http://schemas.microsoft.com/office/drawing/2014/main" id="{5C1514CC-2574-4F78-BADF-BB131601DFAA}"/>
                </a:ext>
              </a:extLst>
            </p:cNvPr>
            <p:cNvSpPr>
              <a:spLocks/>
            </p:cNvSpPr>
            <p:nvPr/>
          </p:nvSpPr>
          <p:spPr bwMode="auto">
            <a:xfrm>
              <a:off x="12435368" y="7259968"/>
              <a:ext cx="60325" cy="30162"/>
            </a:xfrm>
            <a:custGeom>
              <a:avLst/>
              <a:gdLst>
                <a:gd name="T0" fmla="*/ 2147483646 w 12"/>
                <a:gd name="T1" fmla="*/ 2147483646 h 6"/>
                <a:gd name="T2" fmla="*/ 2147483646 w 12"/>
                <a:gd name="T3" fmla="*/ 2147483646 h 6"/>
                <a:gd name="T4" fmla="*/ 2147483646 w 12"/>
                <a:gd name="T5" fmla="*/ 2147483646 h 6"/>
                <a:gd name="T6" fmla="*/ 2147483646 w 12"/>
                <a:gd name="T7" fmla="*/ 2147483646 h 6"/>
                <a:gd name="T8" fmla="*/ 2147483646 w 12"/>
                <a:gd name="T9" fmla="*/ 2147483646 h 6"/>
                <a:gd name="T10" fmla="*/ 2147483646 w 12"/>
                <a:gd name="T11" fmla="*/ 2147483646 h 6"/>
                <a:gd name="T12" fmla="*/ 2147483646 w 12"/>
                <a:gd name="T13" fmla="*/ 214748364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4" y="5"/>
                  </a:moveTo>
                  <a:cubicBezTo>
                    <a:pt x="6" y="5"/>
                    <a:pt x="7" y="5"/>
                    <a:pt x="8" y="5"/>
                  </a:cubicBezTo>
                  <a:cubicBezTo>
                    <a:pt x="9" y="6"/>
                    <a:pt x="11" y="6"/>
                    <a:pt x="12" y="5"/>
                  </a:cubicBezTo>
                  <a:cubicBezTo>
                    <a:pt x="12" y="4"/>
                    <a:pt x="9" y="2"/>
                    <a:pt x="8" y="1"/>
                  </a:cubicBezTo>
                  <a:cubicBezTo>
                    <a:pt x="6" y="1"/>
                    <a:pt x="4" y="2"/>
                    <a:pt x="3" y="1"/>
                  </a:cubicBezTo>
                  <a:cubicBezTo>
                    <a:pt x="3" y="0"/>
                    <a:pt x="2" y="0"/>
                    <a:pt x="1" y="1"/>
                  </a:cubicBezTo>
                  <a:cubicBezTo>
                    <a:pt x="0" y="2"/>
                    <a:pt x="3" y="5"/>
                    <a:pt x="4" y="5"/>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8" name="Freeform 1434">
              <a:extLst>
                <a:ext uri="{FF2B5EF4-FFF2-40B4-BE49-F238E27FC236}">
                  <a16:creationId xmlns:a16="http://schemas.microsoft.com/office/drawing/2014/main" id="{7F07062D-7098-4FE7-86A9-1F4B59D84232}"/>
                </a:ext>
              </a:extLst>
            </p:cNvPr>
            <p:cNvSpPr>
              <a:spLocks/>
            </p:cNvSpPr>
            <p:nvPr/>
          </p:nvSpPr>
          <p:spPr bwMode="auto">
            <a:xfrm>
              <a:off x="12490930" y="7215518"/>
              <a:ext cx="28575" cy="60325"/>
            </a:xfrm>
            <a:custGeom>
              <a:avLst/>
              <a:gdLst>
                <a:gd name="T0" fmla="*/ 2147483646 w 6"/>
                <a:gd name="T1" fmla="*/ 2147483646 h 12"/>
                <a:gd name="T2" fmla="*/ 2147483646 w 6"/>
                <a:gd name="T3" fmla="*/ 2147483646 h 12"/>
                <a:gd name="T4" fmla="*/ 2147483646 w 6"/>
                <a:gd name="T5" fmla="*/ 2147483646 h 12"/>
                <a:gd name="T6" fmla="*/ 2147483646 w 6"/>
                <a:gd name="T7" fmla="*/ 2147483646 h 12"/>
                <a:gd name="T8" fmla="*/ 2147483646 w 6"/>
                <a:gd name="T9" fmla="*/ 2147483646 h 12"/>
                <a:gd name="T10" fmla="*/ 2147483646 w 6"/>
                <a:gd name="T11" fmla="*/ 2147483646 h 12"/>
                <a:gd name="T12" fmla="*/ 0 w 6"/>
                <a:gd name="T13" fmla="*/ 2147483646 h 12"/>
                <a:gd name="T14" fmla="*/ 2147483646 w 6"/>
                <a:gd name="T15" fmla="*/ 2147483646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2" y="8"/>
                  </a:moveTo>
                  <a:cubicBezTo>
                    <a:pt x="4" y="9"/>
                    <a:pt x="4" y="11"/>
                    <a:pt x="6" y="12"/>
                  </a:cubicBezTo>
                  <a:cubicBezTo>
                    <a:pt x="6" y="11"/>
                    <a:pt x="5" y="8"/>
                    <a:pt x="5" y="7"/>
                  </a:cubicBezTo>
                  <a:cubicBezTo>
                    <a:pt x="5" y="6"/>
                    <a:pt x="4" y="5"/>
                    <a:pt x="3" y="5"/>
                  </a:cubicBezTo>
                  <a:cubicBezTo>
                    <a:pt x="2" y="4"/>
                    <a:pt x="4" y="4"/>
                    <a:pt x="3" y="3"/>
                  </a:cubicBezTo>
                  <a:cubicBezTo>
                    <a:pt x="3" y="2"/>
                    <a:pt x="3" y="1"/>
                    <a:pt x="2" y="1"/>
                  </a:cubicBezTo>
                  <a:cubicBezTo>
                    <a:pt x="2" y="0"/>
                    <a:pt x="0" y="0"/>
                    <a:pt x="0" y="1"/>
                  </a:cubicBezTo>
                  <a:cubicBezTo>
                    <a:pt x="1" y="3"/>
                    <a:pt x="1" y="6"/>
                    <a:pt x="2" y="8"/>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39" name="Freeform 1435">
              <a:extLst>
                <a:ext uri="{FF2B5EF4-FFF2-40B4-BE49-F238E27FC236}">
                  <a16:creationId xmlns:a16="http://schemas.microsoft.com/office/drawing/2014/main" id="{F4402508-E7A3-4810-96D8-10AB84D7B26A}"/>
                </a:ext>
              </a:extLst>
            </p:cNvPr>
            <p:cNvSpPr>
              <a:spLocks/>
            </p:cNvSpPr>
            <p:nvPr/>
          </p:nvSpPr>
          <p:spPr bwMode="auto">
            <a:xfrm>
              <a:off x="12490930" y="7215518"/>
              <a:ext cx="28575" cy="60325"/>
            </a:xfrm>
            <a:custGeom>
              <a:avLst/>
              <a:gdLst>
                <a:gd name="T0" fmla="*/ 2147483646 w 6"/>
                <a:gd name="T1" fmla="*/ 2147483646 h 12"/>
                <a:gd name="T2" fmla="*/ 2147483646 w 6"/>
                <a:gd name="T3" fmla="*/ 2147483646 h 12"/>
                <a:gd name="T4" fmla="*/ 2147483646 w 6"/>
                <a:gd name="T5" fmla="*/ 2147483646 h 12"/>
                <a:gd name="T6" fmla="*/ 2147483646 w 6"/>
                <a:gd name="T7" fmla="*/ 2147483646 h 12"/>
                <a:gd name="T8" fmla="*/ 2147483646 w 6"/>
                <a:gd name="T9" fmla="*/ 2147483646 h 12"/>
                <a:gd name="T10" fmla="*/ 2147483646 w 6"/>
                <a:gd name="T11" fmla="*/ 2147483646 h 12"/>
                <a:gd name="T12" fmla="*/ 0 w 6"/>
                <a:gd name="T13" fmla="*/ 2147483646 h 12"/>
                <a:gd name="T14" fmla="*/ 2147483646 w 6"/>
                <a:gd name="T15" fmla="*/ 2147483646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2" y="8"/>
                  </a:moveTo>
                  <a:cubicBezTo>
                    <a:pt x="4" y="9"/>
                    <a:pt x="4" y="11"/>
                    <a:pt x="6" y="12"/>
                  </a:cubicBezTo>
                  <a:cubicBezTo>
                    <a:pt x="6" y="11"/>
                    <a:pt x="5" y="8"/>
                    <a:pt x="5" y="7"/>
                  </a:cubicBezTo>
                  <a:cubicBezTo>
                    <a:pt x="5" y="6"/>
                    <a:pt x="4" y="5"/>
                    <a:pt x="3" y="5"/>
                  </a:cubicBezTo>
                  <a:cubicBezTo>
                    <a:pt x="2" y="4"/>
                    <a:pt x="4" y="4"/>
                    <a:pt x="3" y="3"/>
                  </a:cubicBezTo>
                  <a:cubicBezTo>
                    <a:pt x="3" y="2"/>
                    <a:pt x="3" y="1"/>
                    <a:pt x="2" y="1"/>
                  </a:cubicBezTo>
                  <a:cubicBezTo>
                    <a:pt x="2" y="0"/>
                    <a:pt x="0" y="0"/>
                    <a:pt x="0" y="1"/>
                  </a:cubicBezTo>
                  <a:cubicBezTo>
                    <a:pt x="1" y="3"/>
                    <a:pt x="1" y="6"/>
                    <a:pt x="2" y="8"/>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0" name="Freeform 1436">
              <a:extLst>
                <a:ext uri="{FF2B5EF4-FFF2-40B4-BE49-F238E27FC236}">
                  <a16:creationId xmlns:a16="http://schemas.microsoft.com/office/drawing/2014/main" id="{EB7A3327-1613-4E2A-BF70-B7044E04DD90}"/>
                </a:ext>
              </a:extLst>
            </p:cNvPr>
            <p:cNvSpPr>
              <a:spLocks/>
            </p:cNvSpPr>
            <p:nvPr/>
          </p:nvSpPr>
          <p:spPr bwMode="auto">
            <a:xfrm>
              <a:off x="12509980" y="7299655"/>
              <a:ext cx="44450" cy="30163"/>
            </a:xfrm>
            <a:custGeom>
              <a:avLst/>
              <a:gdLst>
                <a:gd name="T0" fmla="*/ 2147483646 w 9"/>
                <a:gd name="T1" fmla="*/ 2147483646 h 6"/>
                <a:gd name="T2" fmla="*/ 2147483646 w 9"/>
                <a:gd name="T3" fmla="*/ 2147483646 h 6"/>
                <a:gd name="T4" fmla="*/ 2147483646 w 9"/>
                <a:gd name="T5" fmla="*/ 2147483646 h 6"/>
                <a:gd name="T6" fmla="*/ 0 w 9"/>
                <a:gd name="T7" fmla="*/ 2147483646 h 6"/>
                <a:gd name="T8" fmla="*/ 2147483646 w 9"/>
                <a:gd name="T9" fmla="*/ 2147483646 h 6"/>
                <a:gd name="T10" fmla="*/ 2147483646 w 9"/>
                <a:gd name="T11" fmla="*/ 2147483646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5" y="5"/>
                  </a:moveTo>
                  <a:cubicBezTo>
                    <a:pt x="6" y="6"/>
                    <a:pt x="8" y="6"/>
                    <a:pt x="9" y="6"/>
                  </a:cubicBezTo>
                  <a:cubicBezTo>
                    <a:pt x="8" y="4"/>
                    <a:pt x="8" y="3"/>
                    <a:pt x="5" y="2"/>
                  </a:cubicBezTo>
                  <a:cubicBezTo>
                    <a:pt x="5" y="2"/>
                    <a:pt x="1" y="0"/>
                    <a:pt x="0" y="1"/>
                  </a:cubicBezTo>
                  <a:cubicBezTo>
                    <a:pt x="1" y="1"/>
                    <a:pt x="2" y="2"/>
                    <a:pt x="2" y="2"/>
                  </a:cubicBezTo>
                  <a:cubicBezTo>
                    <a:pt x="3" y="4"/>
                    <a:pt x="3" y="4"/>
                    <a:pt x="5" y="5"/>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sp>
          <p:nvSpPr>
            <p:cNvPr id="41" name="Freeform 1437">
              <a:extLst>
                <a:ext uri="{FF2B5EF4-FFF2-40B4-BE49-F238E27FC236}">
                  <a16:creationId xmlns:a16="http://schemas.microsoft.com/office/drawing/2014/main" id="{4A5DDDAF-8A9D-43CC-AC77-4C78F6F7E2E7}"/>
                </a:ext>
              </a:extLst>
            </p:cNvPr>
            <p:cNvSpPr>
              <a:spLocks/>
            </p:cNvSpPr>
            <p:nvPr/>
          </p:nvSpPr>
          <p:spPr bwMode="auto">
            <a:xfrm>
              <a:off x="12509980" y="7299655"/>
              <a:ext cx="44450" cy="30163"/>
            </a:xfrm>
            <a:custGeom>
              <a:avLst/>
              <a:gdLst>
                <a:gd name="T0" fmla="*/ 2147483646 w 9"/>
                <a:gd name="T1" fmla="*/ 2147483646 h 6"/>
                <a:gd name="T2" fmla="*/ 2147483646 w 9"/>
                <a:gd name="T3" fmla="*/ 2147483646 h 6"/>
                <a:gd name="T4" fmla="*/ 2147483646 w 9"/>
                <a:gd name="T5" fmla="*/ 2147483646 h 6"/>
                <a:gd name="T6" fmla="*/ 0 w 9"/>
                <a:gd name="T7" fmla="*/ 2147483646 h 6"/>
                <a:gd name="T8" fmla="*/ 2147483646 w 9"/>
                <a:gd name="T9" fmla="*/ 2147483646 h 6"/>
                <a:gd name="T10" fmla="*/ 2147483646 w 9"/>
                <a:gd name="T11" fmla="*/ 2147483646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5" y="5"/>
                  </a:moveTo>
                  <a:cubicBezTo>
                    <a:pt x="6" y="6"/>
                    <a:pt x="8" y="6"/>
                    <a:pt x="9" y="6"/>
                  </a:cubicBezTo>
                  <a:cubicBezTo>
                    <a:pt x="8" y="4"/>
                    <a:pt x="8" y="3"/>
                    <a:pt x="5" y="2"/>
                  </a:cubicBezTo>
                  <a:cubicBezTo>
                    <a:pt x="5" y="2"/>
                    <a:pt x="1" y="0"/>
                    <a:pt x="0" y="1"/>
                  </a:cubicBezTo>
                  <a:cubicBezTo>
                    <a:pt x="1" y="1"/>
                    <a:pt x="2" y="2"/>
                    <a:pt x="2" y="2"/>
                  </a:cubicBezTo>
                  <a:cubicBezTo>
                    <a:pt x="3" y="4"/>
                    <a:pt x="3" y="4"/>
                    <a:pt x="5" y="5"/>
                  </a:cubicBezTo>
                </a:path>
              </a:pathLst>
            </a:custGeom>
            <a:solidFill>
              <a:srgbClr val="E6E6E6"/>
            </a:solidFill>
            <a:ln w="0">
              <a:solidFill>
                <a:srgbClr val="FFFFFF"/>
              </a:solidFill>
              <a:miter lim="800000"/>
              <a:headEnd/>
              <a:tailEnd/>
            </a:ln>
          </p:spPr>
          <p:txBody>
            <a:bodyPr/>
            <a:lstStyle/>
            <a:p>
              <a:pPr eaLnBrk="0" fontAlgn="base" hangingPunct="0">
                <a:spcBef>
                  <a:spcPct val="0"/>
                </a:spcBef>
                <a:spcAft>
                  <a:spcPct val="0"/>
                </a:spcAft>
              </a:pPr>
              <a:endParaRPr lang="de-DE" sz="2200" b="1">
                <a:solidFill>
                  <a:srgbClr val="999999"/>
                </a:solidFill>
                <a:latin typeface="Arial" panose="020B0604020202020204" pitchFamily="34" charset="0"/>
              </a:endParaRPr>
            </a:p>
          </p:txBody>
        </p:sp>
      </p:grpSp>
      <p:grpSp>
        <p:nvGrpSpPr>
          <p:cNvPr id="1250" name="Group 4">
            <a:extLst>
              <a:ext uri="{FF2B5EF4-FFF2-40B4-BE49-F238E27FC236}">
                <a16:creationId xmlns:a16="http://schemas.microsoft.com/office/drawing/2014/main" id="{58717840-72A0-4A6C-A354-A12F630EF074}"/>
              </a:ext>
            </a:extLst>
          </p:cNvPr>
          <p:cNvGrpSpPr>
            <a:grpSpLocks noChangeAspect="1"/>
          </p:cNvGrpSpPr>
          <p:nvPr/>
        </p:nvGrpSpPr>
        <p:grpSpPr bwMode="auto">
          <a:xfrm>
            <a:off x="1439723" y="1207374"/>
            <a:ext cx="5846017" cy="5424948"/>
            <a:chOff x="973" y="757"/>
            <a:chExt cx="3582" cy="3324"/>
          </a:xfrm>
        </p:grpSpPr>
        <p:sp>
          <p:nvSpPr>
            <p:cNvPr id="1251" name="Freeform 5">
              <a:extLst>
                <a:ext uri="{FF2B5EF4-FFF2-40B4-BE49-F238E27FC236}">
                  <a16:creationId xmlns:a16="http://schemas.microsoft.com/office/drawing/2014/main" id="{2FAC055C-B0FB-4277-AF15-6272BD60049E}"/>
                </a:ext>
              </a:extLst>
            </p:cNvPr>
            <p:cNvSpPr>
              <a:spLocks/>
            </p:cNvSpPr>
            <p:nvPr/>
          </p:nvSpPr>
          <p:spPr bwMode="auto">
            <a:xfrm>
              <a:off x="3126" y="1055"/>
              <a:ext cx="482" cy="477"/>
            </a:xfrm>
            <a:custGeom>
              <a:avLst/>
              <a:gdLst>
                <a:gd name="T0" fmla="*/ 20 w 482"/>
                <a:gd name="T1" fmla="*/ 129 h 477"/>
                <a:gd name="T2" fmla="*/ 9 w 482"/>
                <a:gd name="T3" fmla="*/ 105 h 477"/>
                <a:gd name="T4" fmla="*/ 0 w 482"/>
                <a:gd name="T5" fmla="*/ 79 h 477"/>
                <a:gd name="T6" fmla="*/ 4 w 482"/>
                <a:gd name="T7" fmla="*/ 71 h 477"/>
                <a:gd name="T8" fmla="*/ 11 w 482"/>
                <a:gd name="T9" fmla="*/ 66 h 477"/>
                <a:gd name="T10" fmla="*/ 6 w 482"/>
                <a:gd name="T11" fmla="*/ 18 h 477"/>
                <a:gd name="T12" fmla="*/ 13 w 482"/>
                <a:gd name="T13" fmla="*/ 7 h 477"/>
                <a:gd name="T14" fmla="*/ 20 w 482"/>
                <a:gd name="T15" fmla="*/ 0 h 477"/>
                <a:gd name="T16" fmla="*/ 29 w 482"/>
                <a:gd name="T17" fmla="*/ 5 h 477"/>
                <a:gd name="T18" fmla="*/ 97 w 482"/>
                <a:gd name="T19" fmla="*/ 9 h 477"/>
                <a:gd name="T20" fmla="*/ 140 w 482"/>
                <a:gd name="T21" fmla="*/ 25 h 477"/>
                <a:gd name="T22" fmla="*/ 168 w 482"/>
                <a:gd name="T23" fmla="*/ 30 h 477"/>
                <a:gd name="T24" fmla="*/ 245 w 482"/>
                <a:gd name="T25" fmla="*/ 11 h 477"/>
                <a:gd name="T26" fmla="*/ 265 w 482"/>
                <a:gd name="T27" fmla="*/ 9 h 477"/>
                <a:gd name="T28" fmla="*/ 254 w 482"/>
                <a:gd name="T29" fmla="*/ 16 h 477"/>
                <a:gd name="T30" fmla="*/ 272 w 482"/>
                <a:gd name="T31" fmla="*/ 13 h 477"/>
                <a:gd name="T32" fmla="*/ 279 w 482"/>
                <a:gd name="T33" fmla="*/ 5 h 477"/>
                <a:gd name="T34" fmla="*/ 308 w 482"/>
                <a:gd name="T35" fmla="*/ 9 h 477"/>
                <a:gd name="T36" fmla="*/ 318 w 482"/>
                <a:gd name="T37" fmla="*/ 5 h 477"/>
                <a:gd name="T38" fmla="*/ 322 w 482"/>
                <a:gd name="T39" fmla="*/ 13 h 477"/>
                <a:gd name="T40" fmla="*/ 329 w 482"/>
                <a:gd name="T41" fmla="*/ 20 h 477"/>
                <a:gd name="T42" fmla="*/ 343 w 482"/>
                <a:gd name="T43" fmla="*/ 30 h 477"/>
                <a:gd name="T44" fmla="*/ 363 w 482"/>
                <a:gd name="T45" fmla="*/ 27 h 477"/>
                <a:gd name="T46" fmla="*/ 370 w 482"/>
                <a:gd name="T47" fmla="*/ 32 h 477"/>
                <a:gd name="T48" fmla="*/ 411 w 482"/>
                <a:gd name="T49" fmla="*/ 16 h 477"/>
                <a:gd name="T50" fmla="*/ 425 w 482"/>
                <a:gd name="T51" fmla="*/ 173 h 477"/>
                <a:gd name="T52" fmla="*/ 424 w 482"/>
                <a:gd name="T53" fmla="*/ 184 h 477"/>
                <a:gd name="T54" fmla="*/ 415 w 482"/>
                <a:gd name="T55" fmla="*/ 191 h 477"/>
                <a:gd name="T56" fmla="*/ 375 w 482"/>
                <a:gd name="T57" fmla="*/ 148 h 477"/>
                <a:gd name="T58" fmla="*/ 352 w 482"/>
                <a:gd name="T59" fmla="*/ 105 h 477"/>
                <a:gd name="T60" fmla="*/ 347 w 482"/>
                <a:gd name="T61" fmla="*/ 86 h 477"/>
                <a:gd name="T62" fmla="*/ 345 w 482"/>
                <a:gd name="T63" fmla="*/ 82 h 477"/>
                <a:gd name="T64" fmla="*/ 341 w 482"/>
                <a:gd name="T65" fmla="*/ 89 h 477"/>
                <a:gd name="T66" fmla="*/ 338 w 482"/>
                <a:gd name="T67" fmla="*/ 102 h 477"/>
                <a:gd name="T68" fmla="*/ 345 w 482"/>
                <a:gd name="T69" fmla="*/ 112 h 477"/>
                <a:gd name="T70" fmla="*/ 349 w 482"/>
                <a:gd name="T71" fmla="*/ 130 h 477"/>
                <a:gd name="T72" fmla="*/ 381 w 482"/>
                <a:gd name="T73" fmla="*/ 180 h 477"/>
                <a:gd name="T74" fmla="*/ 386 w 482"/>
                <a:gd name="T75" fmla="*/ 202 h 477"/>
                <a:gd name="T76" fmla="*/ 477 w 482"/>
                <a:gd name="T77" fmla="*/ 370 h 477"/>
                <a:gd name="T78" fmla="*/ 482 w 482"/>
                <a:gd name="T79" fmla="*/ 375 h 477"/>
                <a:gd name="T80" fmla="*/ 472 w 482"/>
                <a:gd name="T81" fmla="*/ 375 h 477"/>
                <a:gd name="T82" fmla="*/ 470 w 482"/>
                <a:gd name="T83" fmla="*/ 377 h 477"/>
                <a:gd name="T84" fmla="*/ 472 w 482"/>
                <a:gd name="T85" fmla="*/ 404 h 477"/>
                <a:gd name="T86" fmla="*/ 457 w 482"/>
                <a:gd name="T87" fmla="*/ 429 h 477"/>
                <a:gd name="T88" fmla="*/ 438 w 482"/>
                <a:gd name="T89" fmla="*/ 450 h 477"/>
                <a:gd name="T90" fmla="*/ 409 w 482"/>
                <a:gd name="T91" fmla="*/ 475 h 477"/>
                <a:gd name="T92" fmla="*/ 374 w 482"/>
                <a:gd name="T93" fmla="*/ 466 h 477"/>
                <a:gd name="T94" fmla="*/ 300 w 482"/>
                <a:gd name="T95" fmla="*/ 457 h 477"/>
                <a:gd name="T96" fmla="*/ 297 w 482"/>
                <a:gd name="T97" fmla="*/ 455 h 477"/>
                <a:gd name="T98" fmla="*/ 288 w 482"/>
                <a:gd name="T99" fmla="*/ 464 h 477"/>
                <a:gd name="T100" fmla="*/ 20 w 482"/>
                <a:gd name="T101" fmla="*/ 43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2" h="477">
                  <a:moveTo>
                    <a:pt x="20" y="434"/>
                  </a:moveTo>
                  <a:lnTo>
                    <a:pt x="20" y="129"/>
                  </a:lnTo>
                  <a:lnTo>
                    <a:pt x="6" y="114"/>
                  </a:lnTo>
                  <a:lnTo>
                    <a:pt x="9" y="105"/>
                  </a:lnTo>
                  <a:lnTo>
                    <a:pt x="2" y="95"/>
                  </a:lnTo>
                  <a:lnTo>
                    <a:pt x="0" y="79"/>
                  </a:lnTo>
                  <a:lnTo>
                    <a:pt x="0" y="75"/>
                  </a:lnTo>
                  <a:lnTo>
                    <a:pt x="4" y="71"/>
                  </a:lnTo>
                  <a:lnTo>
                    <a:pt x="11" y="66"/>
                  </a:lnTo>
                  <a:lnTo>
                    <a:pt x="11" y="66"/>
                  </a:lnTo>
                  <a:lnTo>
                    <a:pt x="9" y="23"/>
                  </a:lnTo>
                  <a:lnTo>
                    <a:pt x="6" y="18"/>
                  </a:lnTo>
                  <a:lnTo>
                    <a:pt x="6" y="14"/>
                  </a:lnTo>
                  <a:lnTo>
                    <a:pt x="13" y="7"/>
                  </a:lnTo>
                  <a:lnTo>
                    <a:pt x="15" y="2"/>
                  </a:lnTo>
                  <a:lnTo>
                    <a:pt x="20" y="0"/>
                  </a:lnTo>
                  <a:lnTo>
                    <a:pt x="24" y="4"/>
                  </a:lnTo>
                  <a:lnTo>
                    <a:pt x="29" y="5"/>
                  </a:lnTo>
                  <a:lnTo>
                    <a:pt x="54" y="2"/>
                  </a:lnTo>
                  <a:lnTo>
                    <a:pt x="97" y="9"/>
                  </a:lnTo>
                  <a:lnTo>
                    <a:pt x="122" y="21"/>
                  </a:lnTo>
                  <a:lnTo>
                    <a:pt x="140" y="25"/>
                  </a:lnTo>
                  <a:lnTo>
                    <a:pt x="147" y="29"/>
                  </a:lnTo>
                  <a:lnTo>
                    <a:pt x="168" y="30"/>
                  </a:lnTo>
                  <a:lnTo>
                    <a:pt x="190" y="41"/>
                  </a:lnTo>
                  <a:lnTo>
                    <a:pt x="245" y="11"/>
                  </a:lnTo>
                  <a:lnTo>
                    <a:pt x="266" y="7"/>
                  </a:lnTo>
                  <a:lnTo>
                    <a:pt x="265" y="9"/>
                  </a:lnTo>
                  <a:lnTo>
                    <a:pt x="256" y="13"/>
                  </a:lnTo>
                  <a:lnTo>
                    <a:pt x="254" y="16"/>
                  </a:lnTo>
                  <a:lnTo>
                    <a:pt x="256" y="16"/>
                  </a:lnTo>
                  <a:lnTo>
                    <a:pt x="272" y="13"/>
                  </a:lnTo>
                  <a:lnTo>
                    <a:pt x="275" y="11"/>
                  </a:lnTo>
                  <a:lnTo>
                    <a:pt x="279" y="5"/>
                  </a:lnTo>
                  <a:lnTo>
                    <a:pt x="284" y="7"/>
                  </a:lnTo>
                  <a:lnTo>
                    <a:pt x="308" y="9"/>
                  </a:lnTo>
                  <a:lnTo>
                    <a:pt x="316" y="5"/>
                  </a:lnTo>
                  <a:lnTo>
                    <a:pt x="318" y="5"/>
                  </a:lnTo>
                  <a:lnTo>
                    <a:pt x="320" y="11"/>
                  </a:lnTo>
                  <a:lnTo>
                    <a:pt x="322" y="13"/>
                  </a:lnTo>
                  <a:lnTo>
                    <a:pt x="325" y="16"/>
                  </a:lnTo>
                  <a:lnTo>
                    <a:pt x="329" y="20"/>
                  </a:lnTo>
                  <a:lnTo>
                    <a:pt x="336" y="21"/>
                  </a:lnTo>
                  <a:lnTo>
                    <a:pt x="343" y="30"/>
                  </a:lnTo>
                  <a:lnTo>
                    <a:pt x="359" y="30"/>
                  </a:lnTo>
                  <a:lnTo>
                    <a:pt x="363" y="27"/>
                  </a:lnTo>
                  <a:lnTo>
                    <a:pt x="366" y="27"/>
                  </a:lnTo>
                  <a:lnTo>
                    <a:pt x="370" y="32"/>
                  </a:lnTo>
                  <a:lnTo>
                    <a:pt x="388" y="29"/>
                  </a:lnTo>
                  <a:lnTo>
                    <a:pt x="411" y="16"/>
                  </a:lnTo>
                  <a:lnTo>
                    <a:pt x="443" y="114"/>
                  </a:lnTo>
                  <a:lnTo>
                    <a:pt x="425" y="173"/>
                  </a:lnTo>
                  <a:lnTo>
                    <a:pt x="425" y="179"/>
                  </a:lnTo>
                  <a:lnTo>
                    <a:pt x="424" y="184"/>
                  </a:lnTo>
                  <a:lnTo>
                    <a:pt x="422" y="187"/>
                  </a:lnTo>
                  <a:lnTo>
                    <a:pt x="415" y="191"/>
                  </a:lnTo>
                  <a:lnTo>
                    <a:pt x="409" y="189"/>
                  </a:lnTo>
                  <a:lnTo>
                    <a:pt x="375" y="148"/>
                  </a:lnTo>
                  <a:lnTo>
                    <a:pt x="374" y="137"/>
                  </a:lnTo>
                  <a:lnTo>
                    <a:pt x="352" y="105"/>
                  </a:lnTo>
                  <a:lnTo>
                    <a:pt x="349" y="89"/>
                  </a:lnTo>
                  <a:lnTo>
                    <a:pt x="347" y="86"/>
                  </a:lnTo>
                  <a:lnTo>
                    <a:pt x="345" y="82"/>
                  </a:lnTo>
                  <a:lnTo>
                    <a:pt x="345" y="82"/>
                  </a:lnTo>
                  <a:lnTo>
                    <a:pt x="341" y="84"/>
                  </a:lnTo>
                  <a:lnTo>
                    <a:pt x="341" y="89"/>
                  </a:lnTo>
                  <a:lnTo>
                    <a:pt x="338" y="93"/>
                  </a:lnTo>
                  <a:lnTo>
                    <a:pt x="338" y="102"/>
                  </a:lnTo>
                  <a:lnTo>
                    <a:pt x="338" y="105"/>
                  </a:lnTo>
                  <a:lnTo>
                    <a:pt x="345" y="112"/>
                  </a:lnTo>
                  <a:lnTo>
                    <a:pt x="349" y="121"/>
                  </a:lnTo>
                  <a:lnTo>
                    <a:pt x="349" y="130"/>
                  </a:lnTo>
                  <a:lnTo>
                    <a:pt x="361" y="159"/>
                  </a:lnTo>
                  <a:lnTo>
                    <a:pt x="381" y="180"/>
                  </a:lnTo>
                  <a:lnTo>
                    <a:pt x="384" y="182"/>
                  </a:lnTo>
                  <a:lnTo>
                    <a:pt x="386" y="202"/>
                  </a:lnTo>
                  <a:lnTo>
                    <a:pt x="456" y="350"/>
                  </a:lnTo>
                  <a:lnTo>
                    <a:pt x="477" y="370"/>
                  </a:lnTo>
                  <a:lnTo>
                    <a:pt x="479" y="371"/>
                  </a:lnTo>
                  <a:lnTo>
                    <a:pt x="482" y="375"/>
                  </a:lnTo>
                  <a:lnTo>
                    <a:pt x="482" y="377"/>
                  </a:lnTo>
                  <a:lnTo>
                    <a:pt x="472" y="375"/>
                  </a:lnTo>
                  <a:lnTo>
                    <a:pt x="470" y="375"/>
                  </a:lnTo>
                  <a:lnTo>
                    <a:pt x="470" y="377"/>
                  </a:lnTo>
                  <a:lnTo>
                    <a:pt x="472" y="384"/>
                  </a:lnTo>
                  <a:lnTo>
                    <a:pt x="472" y="404"/>
                  </a:lnTo>
                  <a:lnTo>
                    <a:pt x="475" y="414"/>
                  </a:lnTo>
                  <a:lnTo>
                    <a:pt x="457" y="429"/>
                  </a:lnTo>
                  <a:lnTo>
                    <a:pt x="449" y="425"/>
                  </a:lnTo>
                  <a:lnTo>
                    <a:pt x="438" y="450"/>
                  </a:lnTo>
                  <a:lnTo>
                    <a:pt x="415" y="455"/>
                  </a:lnTo>
                  <a:lnTo>
                    <a:pt x="409" y="475"/>
                  </a:lnTo>
                  <a:lnTo>
                    <a:pt x="388" y="477"/>
                  </a:lnTo>
                  <a:lnTo>
                    <a:pt x="374" y="466"/>
                  </a:lnTo>
                  <a:lnTo>
                    <a:pt x="297" y="466"/>
                  </a:lnTo>
                  <a:lnTo>
                    <a:pt x="300" y="457"/>
                  </a:lnTo>
                  <a:lnTo>
                    <a:pt x="299" y="457"/>
                  </a:lnTo>
                  <a:lnTo>
                    <a:pt x="297" y="455"/>
                  </a:lnTo>
                  <a:lnTo>
                    <a:pt x="295" y="455"/>
                  </a:lnTo>
                  <a:lnTo>
                    <a:pt x="288" y="464"/>
                  </a:lnTo>
                  <a:lnTo>
                    <a:pt x="20" y="464"/>
                  </a:lnTo>
                  <a:lnTo>
                    <a:pt x="20" y="43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52" name="Freeform 6">
              <a:extLst>
                <a:ext uri="{FF2B5EF4-FFF2-40B4-BE49-F238E27FC236}">
                  <a16:creationId xmlns:a16="http://schemas.microsoft.com/office/drawing/2014/main" id="{56AD201A-0A0A-4E52-8793-904FAAADFE4F}"/>
                </a:ext>
              </a:extLst>
            </p:cNvPr>
            <p:cNvSpPr>
              <a:spLocks/>
            </p:cNvSpPr>
            <p:nvPr/>
          </p:nvSpPr>
          <p:spPr bwMode="auto">
            <a:xfrm>
              <a:off x="3126" y="1055"/>
              <a:ext cx="482" cy="477"/>
            </a:xfrm>
            <a:custGeom>
              <a:avLst/>
              <a:gdLst>
                <a:gd name="T0" fmla="*/ 20 w 482"/>
                <a:gd name="T1" fmla="*/ 129 h 477"/>
                <a:gd name="T2" fmla="*/ 9 w 482"/>
                <a:gd name="T3" fmla="*/ 105 h 477"/>
                <a:gd name="T4" fmla="*/ 0 w 482"/>
                <a:gd name="T5" fmla="*/ 79 h 477"/>
                <a:gd name="T6" fmla="*/ 4 w 482"/>
                <a:gd name="T7" fmla="*/ 71 h 477"/>
                <a:gd name="T8" fmla="*/ 11 w 482"/>
                <a:gd name="T9" fmla="*/ 66 h 477"/>
                <a:gd name="T10" fmla="*/ 6 w 482"/>
                <a:gd name="T11" fmla="*/ 18 h 477"/>
                <a:gd name="T12" fmla="*/ 13 w 482"/>
                <a:gd name="T13" fmla="*/ 7 h 477"/>
                <a:gd name="T14" fmla="*/ 20 w 482"/>
                <a:gd name="T15" fmla="*/ 0 h 477"/>
                <a:gd name="T16" fmla="*/ 29 w 482"/>
                <a:gd name="T17" fmla="*/ 5 h 477"/>
                <a:gd name="T18" fmla="*/ 97 w 482"/>
                <a:gd name="T19" fmla="*/ 9 h 477"/>
                <a:gd name="T20" fmla="*/ 140 w 482"/>
                <a:gd name="T21" fmla="*/ 25 h 477"/>
                <a:gd name="T22" fmla="*/ 168 w 482"/>
                <a:gd name="T23" fmla="*/ 30 h 477"/>
                <a:gd name="T24" fmla="*/ 245 w 482"/>
                <a:gd name="T25" fmla="*/ 11 h 477"/>
                <a:gd name="T26" fmla="*/ 265 w 482"/>
                <a:gd name="T27" fmla="*/ 9 h 477"/>
                <a:gd name="T28" fmla="*/ 254 w 482"/>
                <a:gd name="T29" fmla="*/ 16 h 477"/>
                <a:gd name="T30" fmla="*/ 272 w 482"/>
                <a:gd name="T31" fmla="*/ 13 h 477"/>
                <a:gd name="T32" fmla="*/ 279 w 482"/>
                <a:gd name="T33" fmla="*/ 5 h 477"/>
                <a:gd name="T34" fmla="*/ 308 w 482"/>
                <a:gd name="T35" fmla="*/ 9 h 477"/>
                <a:gd name="T36" fmla="*/ 318 w 482"/>
                <a:gd name="T37" fmla="*/ 5 h 477"/>
                <a:gd name="T38" fmla="*/ 322 w 482"/>
                <a:gd name="T39" fmla="*/ 13 h 477"/>
                <a:gd name="T40" fmla="*/ 329 w 482"/>
                <a:gd name="T41" fmla="*/ 20 h 477"/>
                <a:gd name="T42" fmla="*/ 343 w 482"/>
                <a:gd name="T43" fmla="*/ 30 h 477"/>
                <a:gd name="T44" fmla="*/ 363 w 482"/>
                <a:gd name="T45" fmla="*/ 27 h 477"/>
                <a:gd name="T46" fmla="*/ 370 w 482"/>
                <a:gd name="T47" fmla="*/ 32 h 477"/>
                <a:gd name="T48" fmla="*/ 411 w 482"/>
                <a:gd name="T49" fmla="*/ 16 h 477"/>
                <a:gd name="T50" fmla="*/ 425 w 482"/>
                <a:gd name="T51" fmla="*/ 173 h 477"/>
                <a:gd name="T52" fmla="*/ 424 w 482"/>
                <a:gd name="T53" fmla="*/ 184 h 477"/>
                <a:gd name="T54" fmla="*/ 415 w 482"/>
                <a:gd name="T55" fmla="*/ 191 h 477"/>
                <a:gd name="T56" fmla="*/ 375 w 482"/>
                <a:gd name="T57" fmla="*/ 148 h 477"/>
                <a:gd name="T58" fmla="*/ 352 w 482"/>
                <a:gd name="T59" fmla="*/ 105 h 477"/>
                <a:gd name="T60" fmla="*/ 347 w 482"/>
                <a:gd name="T61" fmla="*/ 86 h 477"/>
                <a:gd name="T62" fmla="*/ 345 w 482"/>
                <a:gd name="T63" fmla="*/ 82 h 477"/>
                <a:gd name="T64" fmla="*/ 341 w 482"/>
                <a:gd name="T65" fmla="*/ 89 h 477"/>
                <a:gd name="T66" fmla="*/ 338 w 482"/>
                <a:gd name="T67" fmla="*/ 102 h 477"/>
                <a:gd name="T68" fmla="*/ 345 w 482"/>
                <a:gd name="T69" fmla="*/ 112 h 477"/>
                <a:gd name="T70" fmla="*/ 349 w 482"/>
                <a:gd name="T71" fmla="*/ 130 h 477"/>
                <a:gd name="T72" fmla="*/ 381 w 482"/>
                <a:gd name="T73" fmla="*/ 180 h 477"/>
                <a:gd name="T74" fmla="*/ 386 w 482"/>
                <a:gd name="T75" fmla="*/ 202 h 477"/>
                <a:gd name="T76" fmla="*/ 477 w 482"/>
                <a:gd name="T77" fmla="*/ 370 h 477"/>
                <a:gd name="T78" fmla="*/ 482 w 482"/>
                <a:gd name="T79" fmla="*/ 375 h 477"/>
                <a:gd name="T80" fmla="*/ 472 w 482"/>
                <a:gd name="T81" fmla="*/ 375 h 477"/>
                <a:gd name="T82" fmla="*/ 470 w 482"/>
                <a:gd name="T83" fmla="*/ 377 h 477"/>
                <a:gd name="T84" fmla="*/ 472 w 482"/>
                <a:gd name="T85" fmla="*/ 404 h 477"/>
                <a:gd name="T86" fmla="*/ 457 w 482"/>
                <a:gd name="T87" fmla="*/ 429 h 477"/>
                <a:gd name="T88" fmla="*/ 438 w 482"/>
                <a:gd name="T89" fmla="*/ 450 h 477"/>
                <a:gd name="T90" fmla="*/ 409 w 482"/>
                <a:gd name="T91" fmla="*/ 475 h 477"/>
                <a:gd name="T92" fmla="*/ 374 w 482"/>
                <a:gd name="T93" fmla="*/ 466 h 477"/>
                <a:gd name="T94" fmla="*/ 300 w 482"/>
                <a:gd name="T95" fmla="*/ 457 h 477"/>
                <a:gd name="T96" fmla="*/ 297 w 482"/>
                <a:gd name="T97" fmla="*/ 455 h 477"/>
                <a:gd name="T98" fmla="*/ 288 w 482"/>
                <a:gd name="T99" fmla="*/ 464 h 477"/>
                <a:gd name="T100" fmla="*/ 20 w 482"/>
                <a:gd name="T101" fmla="*/ 43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2" h="477">
                  <a:moveTo>
                    <a:pt x="20" y="434"/>
                  </a:moveTo>
                  <a:lnTo>
                    <a:pt x="20" y="129"/>
                  </a:lnTo>
                  <a:lnTo>
                    <a:pt x="6" y="114"/>
                  </a:lnTo>
                  <a:lnTo>
                    <a:pt x="9" y="105"/>
                  </a:lnTo>
                  <a:lnTo>
                    <a:pt x="2" y="95"/>
                  </a:lnTo>
                  <a:lnTo>
                    <a:pt x="0" y="79"/>
                  </a:lnTo>
                  <a:lnTo>
                    <a:pt x="0" y="75"/>
                  </a:lnTo>
                  <a:lnTo>
                    <a:pt x="4" y="71"/>
                  </a:lnTo>
                  <a:lnTo>
                    <a:pt x="11" y="66"/>
                  </a:lnTo>
                  <a:lnTo>
                    <a:pt x="11" y="66"/>
                  </a:lnTo>
                  <a:lnTo>
                    <a:pt x="9" y="23"/>
                  </a:lnTo>
                  <a:lnTo>
                    <a:pt x="6" y="18"/>
                  </a:lnTo>
                  <a:lnTo>
                    <a:pt x="6" y="14"/>
                  </a:lnTo>
                  <a:lnTo>
                    <a:pt x="13" y="7"/>
                  </a:lnTo>
                  <a:lnTo>
                    <a:pt x="15" y="2"/>
                  </a:lnTo>
                  <a:lnTo>
                    <a:pt x="20" y="0"/>
                  </a:lnTo>
                  <a:lnTo>
                    <a:pt x="24" y="4"/>
                  </a:lnTo>
                  <a:lnTo>
                    <a:pt x="29" y="5"/>
                  </a:lnTo>
                  <a:lnTo>
                    <a:pt x="54" y="2"/>
                  </a:lnTo>
                  <a:lnTo>
                    <a:pt x="97" y="9"/>
                  </a:lnTo>
                  <a:lnTo>
                    <a:pt x="122" y="21"/>
                  </a:lnTo>
                  <a:lnTo>
                    <a:pt x="140" y="25"/>
                  </a:lnTo>
                  <a:lnTo>
                    <a:pt x="147" y="29"/>
                  </a:lnTo>
                  <a:lnTo>
                    <a:pt x="168" y="30"/>
                  </a:lnTo>
                  <a:lnTo>
                    <a:pt x="190" y="41"/>
                  </a:lnTo>
                  <a:lnTo>
                    <a:pt x="245" y="11"/>
                  </a:lnTo>
                  <a:lnTo>
                    <a:pt x="266" y="7"/>
                  </a:lnTo>
                  <a:lnTo>
                    <a:pt x="265" y="9"/>
                  </a:lnTo>
                  <a:lnTo>
                    <a:pt x="256" y="13"/>
                  </a:lnTo>
                  <a:lnTo>
                    <a:pt x="254" y="16"/>
                  </a:lnTo>
                  <a:lnTo>
                    <a:pt x="256" y="16"/>
                  </a:lnTo>
                  <a:lnTo>
                    <a:pt x="272" y="13"/>
                  </a:lnTo>
                  <a:lnTo>
                    <a:pt x="275" y="11"/>
                  </a:lnTo>
                  <a:lnTo>
                    <a:pt x="279" y="5"/>
                  </a:lnTo>
                  <a:lnTo>
                    <a:pt x="284" y="7"/>
                  </a:lnTo>
                  <a:lnTo>
                    <a:pt x="308" y="9"/>
                  </a:lnTo>
                  <a:lnTo>
                    <a:pt x="316" y="5"/>
                  </a:lnTo>
                  <a:lnTo>
                    <a:pt x="318" y="5"/>
                  </a:lnTo>
                  <a:lnTo>
                    <a:pt x="320" y="11"/>
                  </a:lnTo>
                  <a:lnTo>
                    <a:pt x="322" y="13"/>
                  </a:lnTo>
                  <a:lnTo>
                    <a:pt x="325" y="16"/>
                  </a:lnTo>
                  <a:lnTo>
                    <a:pt x="329" y="20"/>
                  </a:lnTo>
                  <a:lnTo>
                    <a:pt x="336" y="21"/>
                  </a:lnTo>
                  <a:lnTo>
                    <a:pt x="343" y="30"/>
                  </a:lnTo>
                  <a:lnTo>
                    <a:pt x="359" y="30"/>
                  </a:lnTo>
                  <a:lnTo>
                    <a:pt x="363" y="27"/>
                  </a:lnTo>
                  <a:lnTo>
                    <a:pt x="366" y="27"/>
                  </a:lnTo>
                  <a:lnTo>
                    <a:pt x="370" y="32"/>
                  </a:lnTo>
                  <a:lnTo>
                    <a:pt x="388" y="29"/>
                  </a:lnTo>
                  <a:lnTo>
                    <a:pt x="411" y="16"/>
                  </a:lnTo>
                  <a:lnTo>
                    <a:pt x="443" y="114"/>
                  </a:lnTo>
                  <a:lnTo>
                    <a:pt x="425" y="173"/>
                  </a:lnTo>
                  <a:lnTo>
                    <a:pt x="425" y="179"/>
                  </a:lnTo>
                  <a:lnTo>
                    <a:pt x="424" y="184"/>
                  </a:lnTo>
                  <a:lnTo>
                    <a:pt x="422" y="187"/>
                  </a:lnTo>
                  <a:lnTo>
                    <a:pt x="415" y="191"/>
                  </a:lnTo>
                  <a:lnTo>
                    <a:pt x="409" y="189"/>
                  </a:lnTo>
                  <a:lnTo>
                    <a:pt x="375" y="148"/>
                  </a:lnTo>
                  <a:lnTo>
                    <a:pt x="374" y="137"/>
                  </a:lnTo>
                  <a:lnTo>
                    <a:pt x="352" y="105"/>
                  </a:lnTo>
                  <a:lnTo>
                    <a:pt x="349" y="89"/>
                  </a:lnTo>
                  <a:lnTo>
                    <a:pt x="347" y="86"/>
                  </a:lnTo>
                  <a:lnTo>
                    <a:pt x="345" y="82"/>
                  </a:lnTo>
                  <a:lnTo>
                    <a:pt x="345" y="82"/>
                  </a:lnTo>
                  <a:lnTo>
                    <a:pt x="341" y="84"/>
                  </a:lnTo>
                  <a:lnTo>
                    <a:pt x="341" y="89"/>
                  </a:lnTo>
                  <a:lnTo>
                    <a:pt x="338" y="93"/>
                  </a:lnTo>
                  <a:lnTo>
                    <a:pt x="338" y="102"/>
                  </a:lnTo>
                  <a:lnTo>
                    <a:pt x="338" y="105"/>
                  </a:lnTo>
                  <a:lnTo>
                    <a:pt x="345" y="112"/>
                  </a:lnTo>
                  <a:lnTo>
                    <a:pt x="349" y="121"/>
                  </a:lnTo>
                  <a:lnTo>
                    <a:pt x="349" y="130"/>
                  </a:lnTo>
                  <a:lnTo>
                    <a:pt x="361" y="159"/>
                  </a:lnTo>
                  <a:lnTo>
                    <a:pt x="381" y="180"/>
                  </a:lnTo>
                  <a:lnTo>
                    <a:pt x="384" y="182"/>
                  </a:lnTo>
                  <a:lnTo>
                    <a:pt x="386" y="202"/>
                  </a:lnTo>
                  <a:lnTo>
                    <a:pt x="456" y="350"/>
                  </a:lnTo>
                  <a:lnTo>
                    <a:pt x="477" y="370"/>
                  </a:lnTo>
                  <a:lnTo>
                    <a:pt x="479" y="371"/>
                  </a:lnTo>
                  <a:lnTo>
                    <a:pt x="482" y="375"/>
                  </a:lnTo>
                  <a:lnTo>
                    <a:pt x="482" y="377"/>
                  </a:lnTo>
                  <a:lnTo>
                    <a:pt x="472" y="375"/>
                  </a:lnTo>
                  <a:lnTo>
                    <a:pt x="470" y="375"/>
                  </a:lnTo>
                  <a:lnTo>
                    <a:pt x="470" y="377"/>
                  </a:lnTo>
                  <a:lnTo>
                    <a:pt x="472" y="384"/>
                  </a:lnTo>
                  <a:lnTo>
                    <a:pt x="472" y="404"/>
                  </a:lnTo>
                  <a:lnTo>
                    <a:pt x="475" y="414"/>
                  </a:lnTo>
                  <a:lnTo>
                    <a:pt x="457" y="429"/>
                  </a:lnTo>
                  <a:lnTo>
                    <a:pt x="449" y="425"/>
                  </a:lnTo>
                  <a:lnTo>
                    <a:pt x="438" y="450"/>
                  </a:lnTo>
                  <a:lnTo>
                    <a:pt x="415" y="455"/>
                  </a:lnTo>
                  <a:lnTo>
                    <a:pt x="409" y="475"/>
                  </a:lnTo>
                  <a:lnTo>
                    <a:pt x="388" y="477"/>
                  </a:lnTo>
                  <a:lnTo>
                    <a:pt x="374" y="466"/>
                  </a:lnTo>
                  <a:lnTo>
                    <a:pt x="297" y="466"/>
                  </a:lnTo>
                  <a:lnTo>
                    <a:pt x="300" y="457"/>
                  </a:lnTo>
                  <a:lnTo>
                    <a:pt x="299" y="457"/>
                  </a:lnTo>
                  <a:lnTo>
                    <a:pt x="297" y="455"/>
                  </a:lnTo>
                  <a:lnTo>
                    <a:pt x="295" y="455"/>
                  </a:lnTo>
                  <a:lnTo>
                    <a:pt x="288" y="464"/>
                  </a:lnTo>
                  <a:lnTo>
                    <a:pt x="20" y="464"/>
                  </a:lnTo>
                  <a:lnTo>
                    <a:pt x="20" y="434"/>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53" name="Freeform 7">
              <a:extLst>
                <a:ext uri="{FF2B5EF4-FFF2-40B4-BE49-F238E27FC236}">
                  <a16:creationId xmlns:a16="http://schemas.microsoft.com/office/drawing/2014/main" id="{8AE571A9-301A-434D-9B55-49ED0341B45F}"/>
                </a:ext>
              </a:extLst>
            </p:cNvPr>
            <p:cNvSpPr>
              <a:spLocks/>
            </p:cNvSpPr>
            <p:nvPr/>
          </p:nvSpPr>
          <p:spPr bwMode="auto">
            <a:xfrm>
              <a:off x="1696" y="769"/>
              <a:ext cx="875" cy="889"/>
            </a:xfrm>
            <a:custGeom>
              <a:avLst/>
              <a:gdLst>
                <a:gd name="T0" fmla="*/ 0 w 875"/>
                <a:gd name="T1" fmla="*/ 423 h 889"/>
                <a:gd name="T2" fmla="*/ 57 w 875"/>
                <a:gd name="T3" fmla="*/ 390 h 889"/>
                <a:gd name="T4" fmla="*/ 75 w 875"/>
                <a:gd name="T5" fmla="*/ 382 h 889"/>
                <a:gd name="T6" fmla="*/ 88 w 875"/>
                <a:gd name="T7" fmla="*/ 377 h 889"/>
                <a:gd name="T8" fmla="*/ 127 w 875"/>
                <a:gd name="T9" fmla="*/ 370 h 889"/>
                <a:gd name="T10" fmla="*/ 152 w 875"/>
                <a:gd name="T11" fmla="*/ 350 h 889"/>
                <a:gd name="T12" fmla="*/ 179 w 875"/>
                <a:gd name="T13" fmla="*/ 334 h 889"/>
                <a:gd name="T14" fmla="*/ 216 w 875"/>
                <a:gd name="T15" fmla="*/ 311 h 889"/>
                <a:gd name="T16" fmla="*/ 207 w 875"/>
                <a:gd name="T17" fmla="*/ 307 h 889"/>
                <a:gd name="T18" fmla="*/ 211 w 875"/>
                <a:gd name="T19" fmla="*/ 293 h 889"/>
                <a:gd name="T20" fmla="*/ 207 w 875"/>
                <a:gd name="T21" fmla="*/ 282 h 889"/>
                <a:gd name="T22" fmla="*/ 243 w 875"/>
                <a:gd name="T23" fmla="*/ 274 h 889"/>
                <a:gd name="T24" fmla="*/ 247 w 875"/>
                <a:gd name="T25" fmla="*/ 259 h 889"/>
                <a:gd name="T26" fmla="*/ 259 w 875"/>
                <a:gd name="T27" fmla="*/ 257 h 889"/>
                <a:gd name="T28" fmla="*/ 320 w 875"/>
                <a:gd name="T29" fmla="*/ 257 h 889"/>
                <a:gd name="T30" fmla="*/ 320 w 875"/>
                <a:gd name="T31" fmla="*/ 247 h 889"/>
                <a:gd name="T32" fmla="*/ 314 w 875"/>
                <a:gd name="T33" fmla="*/ 227 h 889"/>
                <a:gd name="T34" fmla="*/ 306 w 875"/>
                <a:gd name="T35" fmla="*/ 195 h 889"/>
                <a:gd name="T36" fmla="*/ 304 w 875"/>
                <a:gd name="T37" fmla="*/ 175 h 889"/>
                <a:gd name="T38" fmla="*/ 298 w 875"/>
                <a:gd name="T39" fmla="*/ 132 h 889"/>
                <a:gd name="T40" fmla="*/ 298 w 875"/>
                <a:gd name="T41" fmla="*/ 127 h 889"/>
                <a:gd name="T42" fmla="*/ 288 w 875"/>
                <a:gd name="T43" fmla="*/ 116 h 889"/>
                <a:gd name="T44" fmla="*/ 314 w 875"/>
                <a:gd name="T45" fmla="*/ 97 h 889"/>
                <a:gd name="T46" fmla="*/ 359 w 875"/>
                <a:gd name="T47" fmla="*/ 65 h 889"/>
                <a:gd name="T48" fmla="*/ 397 w 875"/>
                <a:gd name="T49" fmla="*/ 47 h 889"/>
                <a:gd name="T50" fmla="*/ 504 w 875"/>
                <a:gd name="T51" fmla="*/ 16 h 889"/>
                <a:gd name="T52" fmla="*/ 529 w 875"/>
                <a:gd name="T53" fmla="*/ 16 h 889"/>
                <a:gd name="T54" fmla="*/ 602 w 875"/>
                <a:gd name="T55" fmla="*/ 22 h 889"/>
                <a:gd name="T56" fmla="*/ 666 w 875"/>
                <a:gd name="T57" fmla="*/ 7 h 889"/>
                <a:gd name="T58" fmla="*/ 702 w 875"/>
                <a:gd name="T59" fmla="*/ 6 h 889"/>
                <a:gd name="T60" fmla="*/ 736 w 875"/>
                <a:gd name="T61" fmla="*/ 9 h 889"/>
                <a:gd name="T62" fmla="*/ 727 w 875"/>
                <a:gd name="T63" fmla="*/ 31 h 889"/>
                <a:gd name="T64" fmla="*/ 734 w 875"/>
                <a:gd name="T65" fmla="*/ 99 h 889"/>
                <a:gd name="T66" fmla="*/ 702 w 875"/>
                <a:gd name="T67" fmla="*/ 156 h 889"/>
                <a:gd name="T68" fmla="*/ 688 w 875"/>
                <a:gd name="T69" fmla="*/ 166 h 889"/>
                <a:gd name="T70" fmla="*/ 723 w 875"/>
                <a:gd name="T71" fmla="*/ 229 h 889"/>
                <a:gd name="T72" fmla="*/ 773 w 875"/>
                <a:gd name="T73" fmla="*/ 352 h 889"/>
                <a:gd name="T74" fmla="*/ 782 w 875"/>
                <a:gd name="T75" fmla="*/ 400 h 889"/>
                <a:gd name="T76" fmla="*/ 773 w 875"/>
                <a:gd name="T77" fmla="*/ 563 h 889"/>
                <a:gd name="T78" fmla="*/ 832 w 875"/>
                <a:gd name="T79" fmla="*/ 631 h 889"/>
                <a:gd name="T80" fmla="*/ 614 w 875"/>
                <a:gd name="T81" fmla="*/ 863 h 889"/>
                <a:gd name="T82" fmla="*/ 506 w 875"/>
                <a:gd name="T83" fmla="*/ 879 h 889"/>
                <a:gd name="T84" fmla="*/ 509 w 875"/>
                <a:gd name="T85" fmla="*/ 864 h 889"/>
                <a:gd name="T86" fmla="*/ 509 w 875"/>
                <a:gd name="T87" fmla="*/ 856 h 889"/>
                <a:gd name="T88" fmla="*/ 504 w 875"/>
                <a:gd name="T89" fmla="*/ 845 h 889"/>
                <a:gd name="T90" fmla="*/ 482 w 875"/>
                <a:gd name="T91" fmla="*/ 838 h 889"/>
                <a:gd name="T92" fmla="*/ 466 w 875"/>
                <a:gd name="T93" fmla="*/ 829 h 889"/>
                <a:gd name="T94" fmla="*/ 441 w 875"/>
                <a:gd name="T95" fmla="*/ 818 h 889"/>
                <a:gd name="T96" fmla="*/ 420 w 875"/>
                <a:gd name="T97" fmla="*/ 802 h 889"/>
                <a:gd name="T98" fmla="*/ 416 w 875"/>
                <a:gd name="T99" fmla="*/ 786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5" h="889">
                  <a:moveTo>
                    <a:pt x="159" y="609"/>
                  </a:moveTo>
                  <a:lnTo>
                    <a:pt x="159" y="609"/>
                  </a:lnTo>
                  <a:lnTo>
                    <a:pt x="0" y="504"/>
                  </a:lnTo>
                  <a:lnTo>
                    <a:pt x="0" y="423"/>
                  </a:lnTo>
                  <a:lnTo>
                    <a:pt x="36" y="398"/>
                  </a:lnTo>
                  <a:lnTo>
                    <a:pt x="47" y="397"/>
                  </a:lnTo>
                  <a:lnTo>
                    <a:pt x="52" y="393"/>
                  </a:lnTo>
                  <a:lnTo>
                    <a:pt x="57" y="390"/>
                  </a:lnTo>
                  <a:lnTo>
                    <a:pt x="61" y="384"/>
                  </a:lnTo>
                  <a:lnTo>
                    <a:pt x="64" y="382"/>
                  </a:lnTo>
                  <a:lnTo>
                    <a:pt x="70" y="382"/>
                  </a:lnTo>
                  <a:lnTo>
                    <a:pt x="75" y="382"/>
                  </a:lnTo>
                  <a:lnTo>
                    <a:pt x="79" y="384"/>
                  </a:lnTo>
                  <a:lnTo>
                    <a:pt x="86" y="384"/>
                  </a:lnTo>
                  <a:lnTo>
                    <a:pt x="88" y="384"/>
                  </a:lnTo>
                  <a:lnTo>
                    <a:pt x="88" y="377"/>
                  </a:lnTo>
                  <a:lnTo>
                    <a:pt x="89" y="374"/>
                  </a:lnTo>
                  <a:lnTo>
                    <a:pt x="102" y="375"/>
                  </a:lnTo>
                  <a:lnTo>
                    <a:pt x="106" y="372"/>
                  </a:lnTo>
                  <a:lnTo>
                    <a:pt x="127" y="370"/>
                  </a:lnTo>
                  <a:lnTo>
                    <a:pt x="139" y="365"/>
                  </a:lnTo>
                  <a:lnTo>
                    <a:pt x="148" y="357"/>
                  </a:lnTo>
                  <a:lnTo>
                    <a:pt x="152" y="352"/>
                  </a:lnTo>
                  <a:lnTo>
                    <a:pt x="152" y="350"/>
                  </a:lnTo>
                  <a:lnTo>
                    <a:pt x="154" y="345"/>
                  </a:lnTo>
                  <a:lnTo>
                    <a:pt x="163" y="338"/>
                  </a:lnTo>
                  <a:lnTo>
                    <a:pt x="173" y="334"/>
                  </a:lnTo>
                  <a:lnTo>
                    <a:pt x="179" y="334"/>
                  </a:lnTo>
                  <a:lnTo>
                    <a:pt x="198" y="320"/>
                  </a:lnTo>
                  <a:lnTo>
                    <a:pt x="214" y="316"/>
                  </a:lnTo>
                  <a:lnTo>
                    <a:pt x="216" y="315"/>
                  </a:lnTo>
                  <a:lnTo>
                    <a:pt x="216" y="311"/>
                  </a:lnTo>
                  <a:lnTo>
                    <a:pt x="213" y="309"/>
                  </a:lnTo>
                  <a:lnTo>
                    <a:pt x="211" y="307"/>
                  </a:lnTo>
                  <a:lnTo>
                    <a:pt x="209" y="306"/>
                  </a:lnTo>
                  <a:lnTo>
                    <a:pt x="207" y="307"/>
                  </a:lnTo>
                  <a:lnTo>
                    <a:pt x="206" y="307"/>
                  </a:lnTo>
                  <a:lnTo>
                    <a:pt x="207" y="299"/>
                  </a:lnTo>
                  <a:lnTo>
                    <a:pt x="211" y="295"/>
                  </a:lnTo>
                  <a:lnTo>
                    <a:pt x="211" y="293"/>
                  </a:lnTo>
                  <a:lnTo>
                    <a:pt x="206" y="293"/>
                  </a:lnTo>
                  <a:lnTo>
                    <a:pt x="206" y="291"/>
                  </a:lnTo>
                  <a:lnTo>
                    <a:pt x="206" y="286"/>
                  </a:lnTo>
                  <a:lnTo>
                    <a:pt x="207" y="282"/>
                  </a:lnTo>
                  <a:lnTo>
                    <a:pt x="211" y="279"/>
                  </a:lnTo>
                  <a:lnTo>
                    <a:pt x="214" y="279"/>
                  </a:lnTo>
                  <a:lnTo>
                    <a:pt x="220" y="281"/>
                  </a:lnTo>
                  <a:lnTo>
                    <a:pt x="243" y="274"/>
                  </a:lnTo>
                  <a:lnTo>
                    <a:pt x="243" y="272"/>
                  </a:lnTo>
                  <a:lnTo>
                    <a:pt x="245" y="268"/>
                  </a:lnTo>
                  <a:lnTo>
                    <a:pt x="243" y="263"/>
                  </a:lnTo>
                  <a:lnTo>
                    <a:pt x="247" y="259"/>
                  </a:lnTo>
                  <a:lnTo>
                    <a:pt x="248" y="259"/>
                  </a:lnTo>
                  <a:lnTo>
                    <a:pt x="254" y="261"/>
                  </a:lnTo>
                  <a:lnTo>
                    <a:pt x="257" y="259"/>
                  </a:lnTo>
                  <a:lnTo>
                    <a:pt x="259" y="257"/>
                  </a:lnTo>
                  <a:lnTo>
                    <a:pt x="291" y="256"/>
                  </a:lnTo>
                  <a:lnTo>
                    <a:pt x="295" y="254"/>
                  </a:lnTo>
                  <a:lnTo>
                    <a:pt x="314" y="256"/>
                  </a:lnTo>
                  <a:lnTo>
                    <a:pt x="320" y="257"/>
                  </a:lnTo>
                  <a:lnTo>
                    <a:pt x="322" y="257"/>
                  </a:lnTo>
                  <a:lnTo>
                    <a:pt x="322" y="256"/>
                  </a:lnTo>
                  <a:lnTo>
                    <a:pt x="320" y="252"/>
                  </a:lnTo>
                  <a:lnTo>
                    <a:pt x="320" y="247"/>
                  </a:lnTo>
                  <a:lnTo>
                    <a:pt x="323" y="240"/>
                  </a:lnTo>
                  <a:lnTo>
                    <a:pt x="327" y="240"/>
                  </a:lnTo>
                  <a:lnTo>
                    <a:pt x="327" y="238"/>
                  </a:lnTo>
                  <a:lnTo>
                    <a:pt x="314" y="227"/>
                  </a:lnTo>
                  <a:lnTo>
                    <a:pt x="309" y="216"/>
                  </a:lnTo>
                  <a:lnTo>
                    <a:pt x="309" y="211"/>
                  </a:lnTo>
                  <a:lnTo>
                    <a:pt x="306" y="200"/>
                  </a:lnTo>
                  <a:lnTo>
                    <a:pt x="306" y="195"/>
                  </a:lnTo>
                  <a:lnTo>
                    <a:pt x="307" y="191"/>
                  </a:lnTo>
                  <a:lnTo>
                    <a:pt x="307" y="184"/>
                  </a:lnTo>
                  <a:lnTo>
                    <a:pt x="302" y="177"/>
                  </a:lnTo>
                  <a:lnTo>
                    <a:pt x="304" y="175"/>
                  </a:lnTo>
                  <a:lnTo>
                    <a:pt x="304" y="161"/>
                  </a:lnTo>
                  <a:lnTo>
                    <a:pt x="300" y="147"/>
                  </a:lnTo>
                  <a:lnTo>
                    <a:pt x="302" y="141"/>
                  </a:lnTo>
                  <a:lnTo>
                    <a:pt x="298" y="132"/>
                  </a:lnTo>
                  <a:lnTo>
                    <a:pt x="298" y="132"/>
                  </a:lnTo>
                  <a:lnTo>
                    <a:pt x="300" y="131"/>
                  </a:lnTo>
                  <a:lnTo>
                    <a:pt x="300" y="129"/>
                  </a:lnTo>
                  <a:lnTo>
                    <a:pt x="298" y="127"/>
                  </a:lnTo>
                  <a:lnTo>
                    <a:pt x="297" y="125"/>
                  </a:lnTo>
                  <a:lnTo>
                    <a:pt x="293" y="122"/>
                  </a:lnTo>
                  <a:lnTo>
                    <a:pt x="291" y="120"/>
                  </a:lnTo>
                  <a:lnTo>
                    <a:pt x="288" y="116"/>
                  </a:lnTo>
                  <a:lnTo>
                    <a:pt x="286" y="113"/>
                  </a:lnTo>
                  <a:lnTo>
                    <a:pt x="286" y="107"/>
                  </a:lnTo>
                  <a:lnTo>
                    <a:pt x="291" y="107"/>
                  </a:lnTo>
                  <a:lnTo>
                    <a:pt x="314" y="97"/>
                  </a:lnTo>
                  <a:lnTo>
                    <a:pt x="327" y="77"/>
                  </a:lnTo>
                  <a:lnTo>
                    <a:pt x="338" y="72"/>
                  </a:lnTo>
                  <a:lnTo>
                    <a:pt x="348" y="72"/>
                  </a:lnTo>
                  <a:lnTo>
                    <a:pt x="359" y="65"/>
                  </a:lnTo>
                  <a:lnTo>
                    <a:pt x="366" y="68"/>
                  </a:lnTo>
                  <a:lnTo>
                    <a:pt x="375" y="65"/>
                  </a:lnTo>
                  <a:lnTo>
                    <a:pt x="386" y="50"/>
                  </a:lnTo>
                  <a:lnTo>
                    <a:pt x="397" y="47"/>
                  </a:lnTo>
                  <a:lnTo>
                    <a:pt x="406" y="40"/>
                  </a:lnTo>
                  <a:lnTo>
                    <a:pt x="436" y="29"/>
                  </a:lnTo>
                  <a:lnTo>
                    <a:pt x="488" y="25"/>
                  </a:lnTo>
                  <a:lnTo>
                    <a:pt x="504" y="16"/>
                  </a:lnTo>
                  <a:lnTo>
                    <a:pt x="509" y="18"/>
                  </a:lnTo>
                  <a:lnTo>
                    <a:pt x="518" y="16"/>
                  </a:lnTo>
                  <a:lnTo>
                    <a:pt x="522" y="18"/>
                  </a:lnTo>
                  <a:lnTo>
                    <a:pt x="529" y="16"/>
                  </a:lnTo>
                  <a:lnTo>
                    <a:pt x="541" y="11"/>
                  </a:lnTo>
                  <a:lnTo>
                    <a:pt x="586" y="13"/>
                  </a:lnTo>
                  <a:lnTo>
                    <a:pt x="593" y="18"/>
                  </a:lnTo>
                  <a:lnTo>
                    <a:pt x="602" y="22"/>
                  </a:lnTo>
                  <a:lnTo>
                    <a:pt x="639" y="9"/>
                  </a:lnTo>
                  <a:lnTo>
                    <a:pt x="645" y="0"/>
                  </a:lnTo>
                  <a:lnTo>
                    <a:pt x="661" y="7"/>
                  </a:lnTo>
                  <a:lnTo>
                    <a:pt x="666" y="7"/>
                  </a:lnTo>
                  <a:lnTo>
                    <a:pt x="673" y="11"/>
                  </a:lnTo>
                  <a:lnTo>
                    <a:pt x="682" y="7"/>
                  </a:lnTo>
                  <a:lnTo>
                    <a:pt x="686" y="0"/>
                  </a:lnTo>
                  <a:lnTo>
                    <a:pt x="702" y="6"/>
                  </a:lnTo>
                  <a:lnTo>
                    <a:pt x="709" y="13"/>
                  </a:lnTo>
                  <a:lnTo>
                    <a:pt x="718" y="11"/>
                  </a:lnTo>
                  <a:lnTo>
                    <a:pt x="725" y="7"/>
                  </a:lnTo>
                  <a:lnTo>
                    <a:pt x="736" y="9"/>
                  </a:lnTo>
                  <a:lnTo>
                    <a:pt x="747" y="7"/>
                  </a:lnTo>
                  <a:lnTo>
                    <a:pt x="745" y="13"/>
                  </a:lnTo>
                  <a:lnTo>
                    <a:pt x="729" y="27"/>
                  </a:lnTo>
                  <a:lnTo>
                    <a:pt x="727" y="31"/>
                  </a:lnTo>
                  <a:lnTo>
                    <a:pt x="732" y="32"/>
                  </a:lnTo>
                  <a:lnTo>
                    <a:pt x="734" y="36"/>
                  </a:lnTo>
                  <a:lnTo>
                    <a:pt x="730" y="93"/>
                  </a:lnTo>
                  <a:lnTo>
                    <a:pt x="734" y="99"/>
                  </a:lnTo>
                  <a:lnTo>
                    <a:pt x="725" y="134"/>
                  </a:lnTo>
                  <a:lnTo>
                    <a:pt x="711" y="143"/>
                  </a:lnTo>
                  <a:lnTo>
                    <a:pt x="709" y="152"/>
                  </a:lnTo>
                  <a:lnTo>
                    <a:pt x="702" y="156"/>
                  </a:lnTo>
                  <a:lnTo>
                    <a:pt x="698" y="159"/>
                  </a:lnTo>
                  <a:lnTo>
                    <a:pt x="697" y="161"/>
                  </a:lnTo>
                  <a:lnTo>
                    <a:pt x="689" y="166"/>
                  </a:lnTo>
                  <a:lnTo>
                    <a:pt x="688" y="166"/>
                  </a:lnTo>
                  <a:lnTo>
                    <a:pt x="697" y="202"/>
                  </a:lnTo>
                  <a:lnTo>
                    <a:pt x="713" y="207"/>
                  </a:lnTo>
                  <a:lnTo>
                    <a:pt x="716" y="213"/>
                  </a:lnTo>
                  <a:lnTo>
                    <a:pt x="723" y="229"/>
                  </a:lnTo>
                  <a:lnTo>
                    <a:pt x="723" y="243"/>
                  </a:lnTo>
                  <a:lnTo>
                    <a:pt x="757" y="263"/>
                  </a:lnTo>
                  <a:lnTo>
                    <a:pt x="759" y="263"/>
                  </a:lnTo>
                  <a:lnTo>
                    <a:pt x="773" y="352"/>
                  </a:lnTo>
                  <a:lnTo>
                    <a:pt x="773" y="354"/>
                  </a:lnTo>
                  <a:lnTo>
                    <a:pt x="766" y="359"/>
                  </a:lnTo>
                  <a:lnTo>
                    <a:pt x="764" y="372"/>
                  </a:lnTo>
                  <a:lnTo>
                    <a:pt x="782" y="400"/>
                  </a:lnTo>
                  <a:lnTo>
                    <a:pt x="786" y="540"/>
                  </a:lnTo>
                  <a:lnTo>
                    <a:pt x="772" y="547"/>
                  </a:lnTo>
                  <a:lnTo>
                    <a:pt x="770" y="552"/>
                  </a:lnTo>
                  <a:lnTo>
                    <a:pt x="773" y="563"/>
                  </a:lnTo>
                  <a:lnTo>
                    <a:pt x="797" y="593"/>
                  </a:lnTo>
                  <a:lnTo>
                    <a:pt x="798" y="618"/>
                  </a:lnTo>
                  <a:lnTo>
                    <a:pt x="811" y="631"/>
                  </a:lnTo>
                  <a:lnTo>
                    <a:pt x="832" y="631"/>
                  </a:lnTo>
                  <a:lnTo>
                    <a:pt x="857" y="641"/>
                  </a:lnTo>
                  <a:lnTo>
                    <a:pt x="875" y="675"/>
                  </a:lnTo>
                  <a:lnTo>
                    <a:pt x="875" y="681"/>
                  </a:lnTo>
                  <a:lnTo>
                    <a:pt x="614" y="863"/>
                  </a:lnTo>
                  <a:lnTo>
                    <a:pt x="522" y="889"/>
                  </a:lnTo>
                  <a:lnTo>
                    <a:pt x="511" y="888"/>
                  </a:lnTo>
                  <a:lnTo>
                    <a:pt x="506" y="882"/>
                  </a:lnTo>
                  <a:lnTo>
                    <a:pt x="506" y="879"/>
                  </a:lnTo>
                  <a:lnTo>
                    <a:pt x="507" y="873"/>
                  </a:lnTo>
                  <a:lnTo>
                    <a:pt x="507" y="868"/>
                  </a:lnTo>
                  <a:lnTo>
                    <a:pt x="507" y="866"/>
                  </a:lnTo>
                  <a:lnTo>
                    <a:pt x="509" y="864"/>
                  </a:lnTo>
                  <a:lnTo>
                    <a:pt x="509" y="863"/>
                  </a:lnTo>
                  <a:lnTo>
                    <a:pt x="507" y="861"/>
                  </a:lnTo>
                  <a:lnTo>
                    <a:pt x="507" y="857"/>
                  </a:lnTo>
                  <a:lnTo>
                    <a:pt x="509" y="856"/>
                  </a:lnTo>
                  <a:lnTo>
                    <a:pt x="509" y="850"/>
                  </a:lnTo>
                  <a:lnTo>
                    <a:pt x="507" y="850"/>
                  </a:lnTo>
                  <a:lnTo>
                    <a:pt x="506" y="848"/>
                  </a:lnTo>
                  <a:lnTo>
                    <a:pt x="504" y="845"/>
                  </a:lnTo>
                  <a:lnTo>
                    <a:pt x="497" y="845"/>
                  </a:lnTo>
                  <a:lnTo>
                    <a:pt x="489" y="839"/>
                  </a:lnTo>
                  <a:lnTo>
                    <a:pt x="486" y="839"/>
                  </a:lnTo>
                  <a:lnTo>
                    <a:pt x="482" y="838"/>
                  </a:lnTo>
                  <a:lnTo>
                    <a:pt x="475" y="838"/>
                  </a:lnTo>
                  <a:lnTo>
                    <a:pt x="472" y="836"/>
                  </a:lnTo>
                  <a:lnTo>
                    <a:pt x="468" y="831"/>
                  </a:lnTo>
                  <a:lnTo>
                    <a:pt x="466" y="829"/>
                  </a:lnTo>
                  <a:lnTo>
                    <a:pt x="459" y="831"/>
                  </a:lnTo>
                  <a:lnTo>
                    <a:pt x="452" y="829"/>
                  </a:lnTo>
                  <a:lnTo>
                    <a:pt x="443" y="822"/>
                  </a:lnTo>
                  <a:lnTo>
                    <a:pt x="441" y="818"/>
                  </a:lnTo>
                  <a:lnTo>
                    <a:pt x="441" y="813"/>
                  </a:lnTo>
                  <a:lnTo>
                    <a:pt x="431" y="807"/>
                  </a:lnTo>
                  <a:lnTo>
                    <a:pt x="425" y="806"/>
                  </a:lnTo>
                  <a:lnTo>
                    <a:pt x="420" y="802"/>
                  </a:lnTo>
                  <a:lnTo>
                    <a:pt x="418" y="800"/>
                  </a:lnTo>
                  <a:lnTo>
                    <a:pt x="420" y="793"/>
                  </a:lnTo>
                  <a:lnTo>
                    <a:pt x="416" y="790"/>
                  </a:lnTo>
                  <a:lnTo>
                    <a:pt x="416" y="786"/>
                  </a:lnTo>
                  <a:lnTo>
                    <a:pt x="159" y="60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54" name="Freeform 8">
              <a:extLst>
                <a:ext uri="{FF2B5EF4-FFF2-40B4-BE49-F238E27FC236}">
                  <a16:creationId xmlns:a16="http://schemas.microsoft.com/office/drawing/2014/main" id="{ACC4D196-258B-4DB1-B49E-CB4AB506AE5A}"/>
                </a:ext>
              </a:extLst>
            </p:cNvPr>
            <p:cNvSpPr>
              <a:spLocks/>
            </p:cNvSpPr>
            <p:nvPr/>
          </p:nvSpPr>
          <p:spPr bwMode="auto">
            <a:xfrm>
              <a:off x="1696" y="769"/>
              <a:ext cx="875" cy="889"/>
            </a:xfrm>
            <a:custGeom>
              <a:avLst/>
              <a:gdLst>
                <a:gd name="T0" fmla="*/ 0 w 875"/>
                <a:gd name="T1" fmla="*/ 423 h 889"/>
                <a:gd name="T2" fmla="*/ 57 w 875"/>
                <a:gd name="T3" fmla="*/ 390 h 889"/>
                <a:gd name="T4" fmla="*/ 75 w 875"/>
                <a:gd name="T5" fmla="*/ 382 h 889"/>
                <a:gd name="T6" fmla="*/ 88 w 875"/>
                <a:gd name="T7" fmla="*/ 377 h 889"/>
                <a:gd name="T8" fmla="*/ 127 w 875"/>
                <a:gd name="T9" fmla="*/ 370 h 889"/>
                <a:gd name="T10" fmla="*/ 152 w 875"/>
                <a:gd name="T11" fmla="*/ 350 h 889"/>
                <a:gd name="T12" fmla="*/ 179 w 875"/>
                <a:gd name="T13" fmla="*/ 334 h 889"/>
                <a:gd name="T14" fmla="*/ 216 w 875"/>
                <a:gd name="T15" fmla="*/ 311 h 889"/>
                <a:gd name="T16" fmla="*/ 207 w 875"/>
                <a:gd name="T17" fmla="*/ 307 h 889"/>
                <a:gd name="T18" fmla="*/ 211 w 875"/>
                <a:gd name="T19" fmla="*/ 293 h 889"/>
                <a:gd name="T20" fmla="*/ 207 w 875"/>
                <a:gd name="T21" fmla="*/ 282 h 889"/>
                <a:gd name="T22" fmla="*/ 243 w 875"/>
                <a:gd name="T23" fmla="*/ 274 h 889"/>
                <a:gd name="T24" fmla="*/ 247 w 875"/>
                <a:gd name="T25" fmla="*/ 259 h 889"/>
                <a:gd name="T26" fmla="*/ 259 w 875"/>
                <a:gd name="T27" fmla="*/ 257 h 889"/>
                <a:gd name="T28" fmla="*/ 320 w 875"/>
                <a:gd name="T29" fmla="*/ 257 h 889"/>
                <a:gd name="T30" fmla="*/ 320 w 875"/>
                <a:gd name="T31" fmla="*/ 247 h 889"/>
                <a:gd name="T32" fmla="*/ 314 w 875"/>
                <a:gd name="T33" fmla="*/ 227 h 889"/>
                <a:gd name="T34" fmla="*/ 306 w 875"/>
                <a:gd name="T35" fmla="*/ 195 h 889"/>
                <a:gd name="T36" fmla="*/ 304 w 875"/>
                <a:gd name="T37" fmla="*/ 175 h 889"/>
                <a:gd name="T38" fmla="*/ 298 w 875"/>
                <a:gd name="T39" fmla="*/ 132 h 889"/>
                <a:gd name="T40" fmla="*/ 298 w 875"/>
                <a:gd name="T41" fmla="*/ 127 h 889"/>
                <a:gd name="T42" fmla="*/ 288 w 875"/>
                <a:gd name="T43" fmla="*/ 116 h 889"/>
                <a:gd name="T44" fmla="*/ 314 w 875"/>
                <a:gd name="T45" fmla="*/ 97 h 889"/>
                <a:gd name="T46" fmla="*/ 359 w 875"/>
                <a:gd name="T47" fmla="*/ 65 h 889"/>
                <a:gd name="T48" fmla="*/ 397 w 875"/>
                <a:gd name="T49" fmla="*/ 47 h 889"/>
                <a:gd name="T50" fmla="*/ 504 w 875"/>
                <a:gd name="T51" fmla="*/ 16 h 889"/>
                <a:gd name="T52" fmla="*/ 529 w 875"/>
                <a:gd name="T53" fmla="*/ 16 h 889"/>
                <a:gd name="T54" fmla="*/ 602 w 875"/>
                <a:gd name="T55" fmla="*/ 22 h 889"/>
                <a:gd name="T56" fmla="*/ 666 w 875"/>
                <a:gd name="T57" fmla="*/ 7 h 889"/>
                <a:gd name="T58" fmla="*/ 702 w 875"/>
                <a:gd name="T59" fmla="*/ 6 h 889"/>
                <a:gd name="T60" fmla="*/ 736 w 875"/>
                <a:gd name="T61" fmla="*/ 9 h 889"/>
                <a:gd name="T62" fmla="*/ 727 w 875"/>
                <a:gd name="T63" fmla="*/ 31 h 889"/>
                <a:gd name="T64" fmla="*/ 734 w 875"/>
                <a:gd name="T65" fmla="*/ 99 h 889"/>
                <a:gd name="T66" fmla="*/ 702 w 875"/>
                <a:gd name="T67" fmla="*/ 156 h 889"/>
                <a:gd name="T68" fmla="*/ 688 w 875"/>
                <a:gd name="T69" fmla="*/ 166 h 889"/>
                <a:gd name="T70" fmla="*/ 723 w 875"/>
                <a:gd name="T71" fmla="*/ 229 h 889"/>
                <a:gd name="T72" fmla="*/ 773 w 875"/>
                <a:gd name="T73" fmla="*/ 352 h 889"/>
                <a:gd name="T74" fmla="*/ 782 w 875"/>
                <a:gd name="T75" fmla="*/ 400 h 889"/>
                <a:gd name="T76" fmla="*/ 773 w 875"/>
                <a:gd name="T77" fmla="*/ 563 h 889"/>
                <a:gd name="T78" fmla="*/ 832 w 875"/>
                <a:gd name="T79" fmla="*/ 631 h 889"/>
                <a:gd name="T80" fmla="*/ 614 w 875"/>
                <a:gd name="T81" fmla="*/ 863 h 889"/>
                <a:gd name="T82" fmla="*/ 506 w 875"/>
                <a:gd name="T83" fmla="*/ 879 h 889"/>
                <a:gd name="T84" fmla="*/ 509 w 875"/>
                <a:gd name="T85" fmla="*/ 864 h 889"/>
                <a:gd name="T86" fmla="*/ 509 w 875"/>
                <a:gd name="T87" fmla="*/ 856 h 889"/>
                <a:gd name="T88" fmla="*/ 504 w 875"/>
                <a:gd name="T89" fmla="*/ 845 h 889"/>
                <a:gd name="T90" fmla="*/ 482 w 875"/>
                <a:gd name="T91" fmla="*/ 838 h 889"/>
                <a:gd name="T92" fmla="*/ 466 w 875"/>
                <a:gd name="T93" fmla="*/ 829 h 889"/>
                <a:gd name="T94" fmla="*/ 441 w 875"/>
                <a:gd name="T95" fmla="*/ 818 h 889"/>
                <a:gd name="T96" fmla="*/ 420 w 875"/>
                <a:gd name="T97" fmla="*/ 802 h 889"/>
                <a:gd name="T98" fmla="*/ 416 w 875"/>
                <a:gd name="T99" fmla="*/ 786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5" h="889">
                  <a:moveTo>
                    <a:pt x="159" y="609"/>
                  </a:moveTo>
                  <a:lnTo>
                    <a:pt x="159" y="609"/>
                  </a:lnTo>
                  <a:lnTo>
                    <a:pt x="0" y="504"/>
                  </a:lnTo>
                  <a:lnTo>
                    <a:pt x="0" y="423"/>
                  </a:lnTo>
                  <a:lnTo>
                    <a:pt x="36" y="398"/>
                  </a:lnTo>
                  <a:lnTo>
                    <a:pt x="47" y="397"/>
                  </a:lnTo>
                  <a:lnTo>
                    <a:pt x="52" y="393"/>
                  </a:lnTo>
                  <a:lnTo>
                    <a:pt x="57" y="390"/>
                  </a:lnTo>
                  <a:lnTo>
                    <a:pt x="61" y="384"/>
                  </a:lnTo>
                  <a:lnTo>
                    <a:pt x="64" y="382"/>
                  </a:lnTo>
                  <a:lnTo>
                    <a:pt x="70" y="382"/>
                  </a:lnTo>
                  <a:lnTo>
                    <a:pt x="75" y="382"/>
                  </a:lnTo>
                  <a:lnTo>
                    <a:pt x="79" y="384"/>
                  </a:lnTo>
                  <a:lnTo>
                    <a:pt x="86" y="384"/>
                  </a:lnTo>
                  <a:lnTo>
                    <a:pt x="88" y="384"/>
                  </a:lnTo>
                  <a:lnTo>
                    <a:pt x="88" y="377"/>
                  </a:lnTo>
                  <a:lnTo>
                    <a:pt x="89" y="374"/>
                  </a:lnTo>
                  <a:lnTo>
                    <a:pt x="102" y="375"/>
                  </a:lnTo>
                  <a:lnTo>
                    <a:pt x="106" y="372"/>
                  </a:lnTo>
                  <a:lnTo>
                    <a:pt x="127" y="370"/>
                  </a:lnTo>
                  <a:lnTo>
                    <a:pt x="139" y="365"/>
                  </a:lnTo>
                  <a:lnTo>
                    <a:pt x="148" y="357"/>
                  </a:lnTo>
                  <a:lnTo>
                    <a:pt x="152" y="352"/>
                  </a:lnTo>
                  <a:lnTo>
                    <a:pt x="152" y="350"/>
                  </a:lnTo>
                  <a:lnTo>
                    <a:pt x="154" y="345"/>
                  </a:lnTo>
                  <a:lnTo>
                    <a:pt x="163" y="338"/>
                  </a:lnTo>
                  <a:lnTo>
                    <a:pt x="173" y="334"/>
                  </a:lnTo>
                  <a:lnTo>
                    <a:pt x="179" y="334"/>
                  </a:lnTo>
                  <a:lnTo>
                    <a:pt x="198" y="320"/>
                  </a:lnTo>
                  <a:lnTo>
                    <a:pt x="214" y="316"/>
                  </a:lnTo>
                  <a:lnTo>
                    <a:pt x="216" y="315"/>
                  </a:lnTo>
                  <a:lnTo>
                    <a:pt x="216" y="311"/>
                  </a:lnTo>
                  <a:lnTo>
                    <a:pt x="213" y="309"/>
                  </a:lnTo>
                  <a:lnTo>
                    <a:pt x="211" y="307"/>
                  </a:lnTo>
                  <a:lnTo>
                    <a:pt x="209" y="306"/>
                  </a:lnTo>
                  <a:lnTo>
                    <a:pt x="207" y="307"/>
                  </a:lnTo>
                  <a:lnTo>
                    <a:pt x="206" y="307"/>
                  </a:lnTo>
                  <a:lnTo>
                    <a:pt x="207" y="299"/>
                  </a:lnTo>
                  <a:lnTo>
                    <a:pt x="211" y="295"/>
                  </a:lnTo>
                  <a:lnTo>
                    <a:pt x="211" y="293"/>
                  </a:lnTo>
                  <a:lnTo>
                    <a:pt x="206" y="293"/>
                  </a:lnTo>
                  <a:lnTo>
                    <a:pt x="206" y="291"/>
                  </a:lnTo>
                  <a:lnTo>
                    <a:pt x="206" y="286"/>
                  </a:lnTo>
                  <a:lnTo>
                    <a:pt x="207" y="282"/>
                  </a:lnTo>
                  <a:lnTo>
                    <a:pt x="211" y="279"/>
                  </a:lnTo>
                  <a:lnTo>
                    <a:pt x="214" y="279"/>
                  </a:lnTo>
                  <a:lnTo>
                    <a:pt x="220" y="281"/>
                  </a:lnTo>
                  <a:lnTo>
                    <a:pt x="243" y="274"/>
                  </a:lnTo>
                  <a:lnTo>
                    <a:pt x="243" y="272"/>
                  </a:lnTo>
                  <a:lnTo>
                    <a:pt x="245" y="268"/>
                  </a:lnTo>
                  <a:lnTo>
                    <a:pt x="243" y="263"/>
                  </a:lnTo>
                  <a:lnTo>
                    <a:pt x="247" y="259"/>
                  </a:lnTo>
                  <a:lnTo>
                    <a:pt x="248" y="259"/>
                  </a:lnTo>
                  <a:lnTo>
                    <a:pt x="254" y="261"/>
                  </a:lnTo>
                  <a:lnTo>
                    <a:pt x="257" y="259"/>
                  </a:lnTo>
                  <a:lnTo>
                    <a:pt x="259" y="257"/>
                  </a:lnTo>
                  <a:lnTo>
                    <a:pt x="291" y="256"/>
                  </a:lnTo>
                  <a:lnTo>
                    <a:pt x="295" y="254"/>
                  </a:lnTo>
                  <a:lnTo>
                    <a:pt x="314" y="256"/>
                  </a:lnTo>
                  <a:lnTo>
                    <a:pt x="320" y="257"/>
                  </a:lnTo>
                  <a:lnTo>
                    <a:pt x="322" y="257"/>
                  </a:lnTo>
                  <a:lnTo>
                    <a:pt x="322" y="256"/>
                  </a:lnTo>
                  <a:lnTo>
                    <a:pt x="320" y="252"/>
                  </a:lnTo>
                  <a:lnTo>
                    <a:pt x="320" y="247"/>
                  </a:lnTo>
                  <a:lnTo>
                    <a:pt x="323" y="240"/>
                  </a:lnTo>
                  <a:lnTo>
                    <a:pt x="327" y="240"/>
                  </a:lnTo>
                  <a:lnTo>
                    <a:pt x="327" y="238"/>
                  </a:lnTo>
                  <a:lnTo>
                    <a:pt x="314" y="227"/>
                  </a:lnTo>
                  <a:lnTo>
                    <a:pt x="309" y="216"/>
                  </a:lnTo>
                  <a:lnTo>
                    <a:pt x="309" y="211"/>
                  </a:lnTo>
                  <a:lnTo>
                    <a:pt x="306" y="200"/>
                  </a:lnTo>
                  <a:lnTo>
                    <a:pt x="306" y="195"/>
                  </a:lnTo>
                  <a:lnTo>
                    <a:pt x="307" y="191"/>
                  </a:lnTo>
                  <a:lnTo>
                    <a:pt x="307" y="184"/>
                  </a:lnTo>
                  <a:lnTo>
                    <a:pt x="302" y="177"/>
                  </a:lnTo>
                  <a:lnTo>
                    <a:pt x="304" y="175"/>
                  </a:lnTo>
                  <a:lnTo>
                    <a:pt x="304" y="161"/>
                  </a:lnTo>
                  <a:lnTo>
                    <a:pt x="300" y="147"/>
                  </a:lnTo>
                  <a:lnTo>
                    <a:pt x="302" y="141"/>
                  </a:lnTo>
                  <a:lnTo>
                    <a:pt x="298" y="132"/>
                  </a:lnTo>
                  <a:lnTo>
                    <a:pt x="298" y="132"/>
                  </a:lnTo>
                  <a:lnTo>
                    <a:pt x="300" y="131"/>
                  </a:lnTo>
                  <a:lnTo>
                    <a:pt x="300" y="129"/>
                  </a:lnTo>
                  <a:lnTo>
                    <a:pt x="298" y="127"/>
                  </a:lnTo>
                  <a:lnTo>
                    <a:pt x="297" y="125"/>
                  </a:lnTo>
                  <a:lnTo>
                    <a:pt x="293" y="122"/>
                  </a:lnTo>
                  <a:lnTo>
                    <a:pt x="291" y="120"/>
                  </a:lnTo>
                  <a:lnTo>
                    <a:pt x="288" y="116"/>
                  </a:lnTo>
                  <a:lnTo>
                    <a:pt x="286" y="113"/>
                  </a:lnTo>
                  <a:lnTo>
                    <a:pt x="286" y="107"/>
                  </a:lnTo>
                  <a:lnTo>
                    <a:pt x="291" y="107"/>
                  </a:lnTo>
                  <a:lnTo>
                    <a:pt x="314" y="97"/>
                  </a:lnTo>
                  <a:lnTo>
                    <a:pt x="327" y="77"/>
                  </a:lnTo>
                  <a:lnTo>
                    <a:pt x="338" y="72"/>
                  </a:lnTo>
                  <a:lnTo>
                    <a:pt x="348" y="72"/>
                  </a:lnTo>
                  <a:lnTo>
                    <a:pt x="359" y="65"/>
                  </a:lnTo>
                  <a:lnTo>
                    <a:pt x="366" y="68"/>
                  </a:lnTo>
                  <a:lnTo>
                    <a:pt x="375" y="65"/>
                  </a:lnTo>
                  <a:lnTo>
                    <a:pt x="386" y="50"/>
                  </a:lnTo>
                  <a:lnTo>
                    <a:pt x="397" y="47"/>
                  </a:lnTo>
                  <a:lnTo>
                    <a:pt x="406" y="40"/>
                  </a:lnTo>
                  <a:lnTo>
                    <a:pt x="436" y="29"/>
                  </a:lnTo>
                  <a:lnTo>
                    <a:pt x="488" y="25"/>
                  </a:lnTo>
                  <a:lnTo>
                    <a:pt x="504" y="16"/>
                  </a:lnTo>
                  <a:lnTo>
                    <a:pt x="509" y="18"/>
                  </a:lnTo>
                  <a:lnTo>
                    <a:pt x="518" y="16"/>
                  </a:lnTo>
                  <a:lnTo>
                    <a:pt x="522" y="18"/>
                  </a:lnTo>
                  <a:lnTo>
                    <a:pt x="529" y="16"/>
                  </a:lnTo>
                  <a:lnTo>
                    <a:pt x="541" y="11"/>
                  </a:lnTo>
                  <a:lnTo>
                    <a:pt x="586" y="13"/>
                  </a:lnTo>
                  <a:lnTo>
                    <a:pt x="593" y="18"/>
                  </a:lnTo>
                  <a:lnTo>
                    <a:pt x="602" y="22"/>
                  </a:lnTo>
                  <a:lnTo>
                    <a:pt x="639" y="9"/>
                  </a:lnTo>
                  <a:lnTo>
                    <a:pt x="645" y="0"/>
                  </a:lnTo>
                  <a:lnTo>
                    <a:pt x="661" y="7"/>
                  </a:lnTo>
                  <a:lnTo>
                    <a:pt x="666" y="7"/>
                  </a:lnTo>
                  <a:lnTo>
                    <a:pt x="673" y="11"/>
                  </a:lnTo>
                  <a:lnTo>
                    <a:pt x="682" y="7"/>
                  </a:lnTo>
                  <a:lnTo>
                    <a:pt x="686" y="0"/>
                  </a:lnTo>
                  <a:lnTo>
                    <a:pt x="702" y="6"/>
                  </a:lnTo>
                  <a:lnTo>
                    <a:pt x="709" y="13"/>
                  </a:lnTo>
                  <a:lnTo>
                    <a:pt x="718" y="11"/>
                  </a:lnTo>
                  <a:lnTo>
                    <a:pt x="725" y="7"/>
                  </a:lnTo>
                  <a:lnTo>
                    <a:pt x="736" y="9"/>
                  </a:lnTo>
                  <a:lnTo>
                    <a:pt x="747" y="7"/>
                  </a:lnTo>
                  <a:lnTo>
                    <a:pt x="745" y="13"/>
                  </a:lnTo>
                  <a:lnTo>
                    <a:pt x="729" y="27"/>
                  </a:lnTo>
                  <a:lnTo>
                    <a:pt x="727" y="31"/>
                  </a:lnTo>
                  <a:lnTo>
                    <a:pt x="732" y="32"/>
                  </a:lnTo>
                  <a:lnTo>
                    <a:pt x="734" y="36"/>
                  </a:lnTo>
                  <a:lnTo>
                    <a:pt x="730" y="93"/>
                  </a:lnTo>
                  <a:lnTo>
                    <a:pt x="734" y="99"/>
                  </a:lnTo>
                  <a:lnTo>
                    <a:pt x="725" y="134"/>
                  </a:lnTo>
                  <a:lnTo>
                    <a:pt x="711" y="143"/>
                  </a:lnTo>
                  <a:lnTo>
                    <a:pt x="709" y="152"/>
                  </a:lnTo>
                  <a:lnTo>
                    <a:pt x="702" y="156"/>
                  </a:lnTo>
                  <a:lnTo>
                    <a:pt x="698" y="159"/>
                  </a:lnTo>
                  <a:lnTo>
                    <a:pt x="697" y="161"/>
                  </a:lnTo>
                  <a:lnTo>
                    <a:pt x="689" y="166"/>
                  </a:lnTo>
                  <a:lnTo>
                    <a:pt x="688" y="166"/>
                  </a:lnTo>
                  <a:lnTo>
                    <a:pt x="697" y="202"/>
                  </a:lnTo>
                  <a:lnTo>
                    <a:pt x="713" y="207"/>
                  </a:lnTo>
                  <a:lnTo>
                    <a:pt x="716" y="213"/>
                  </a:lnTo>
                  <a:lnTo>
                    <a:pt x="723" y="229"/>
                  </a:lnTo>
                  <a:lnTo>
                    <a:pt x="723" y="243"/>
                  </a:lnTo>
                  <a:lnTo>
                    <a:pt x="757" y="263"/>
                  </a:lnTo>
                  <a:lnTo>
                    <a:pt x="759" y="263"/>
                  </a:lnTo>
                  <a:lnTo>
                    <a:pt x="773" y="352"/>
                  </a:lnTo>
                  <a:lnTo>
                    <a:pt x="773" y="354"/>
                  </a:lnTo>
                  <a:lnTo>
                    <a:pt x="766" y="359"/>
                  </a:lnTo>
                  <a:lnTo>
                    <a:pt x="764" y="372"/>
                  </a:lnTo>
                  <a:lnTo>
                    <a:pt x="782" y="400"/>
                  </a:lnTo>
                  <a:lnTo>
                    <a:pt x="786" y="540"/>
                  </a:lnTo>
                  <a:lnTo>
                    <a:pt x="772" y="547"/>
                  </a:lnTo>
                  <a:lnTo>
                    <a:pt x="770" y="552"/>
                  </a:lnTo>
                  <a:lnTo>
                    <a:pt x="773" y="563"/>
                  </a:lnTo>
                  <a:lnTo>
                    <a:pt x="797" y="593"/>
                  </a:lnTo>
                  <a:lnTo>
                    <a:pt x="798" y="618"/>
                  </a:lnTo>
                  <a:lnTo>
                    <a:pt x="811" y="631"/>
                  </a:lnTo>
                  <a:lnTo>
                    <a:pt x="832" y="631"/>
                  </a:lnTo>
                  <a:lnTo>
                    <a:pt x="857" y="641"/>
                  </a:lnTo>
                  <a:lnTo>
                    <a:pt x="875" y="675"/>
                  </a:lnTo>
                  <a:lnTo>
                    <a:pt x="875" y="681"/>
                  </a:lnTo>
                  <a:lnTo>
                    <a:pt x="614" y="863"/>
                  </a:lnTo>
                  <a:lnTo>
                    <a:pt x="522" y="889"/>
                  </a:lnTo>
                  <a:lnTo>
                    <a:pt x="511" y="888"/>
                  </a:lnTo>
                  <a:lnTo>
                    <a:pt x="506" y="882"/>
                  </a:lnTo>
                  <a:lnTo>
                    <a:pt x="506" y="879"/>
                  </a:lnTo>
                  <a:lnTo>
                    <a:pt x="507" y="873"/>
                  </a:lnTo>
                  <a:lnTo>
                    <a:pt x="507" y="868"/>
                  </a:lnTo>
                  <a:lnTo>
                    <a:pt x="507" y="866"/>
                  </a:lnTo>
                  <a:lnTo>
                    <a:pt x="509" y="864"/>
                  </a:lnTo>
                  <a:lnTo>
                    <a:pt x="509" y="863"/>
                  </a:lnTo>
                  <a:lnTo>
                    <a:pt x="507" y="861"/>
                  </a:lnTo>
                  <a:lnTo>
                    <a:pt x="507" y="857"/>
                  </a:lnTo>
                  <a:lnTo>
                    <a:pt x="509" y="856"/>
                  </a:lnTo>
                  <a:lnTo>
                    <a:pt x="509" y="850"/>
                  </a:lnTo>
                  <a:lnTo>
                    <a:pt x="507" y="850"/>
                  </a:lnTo>
                  <a:lnTo>
                    <a:pt x="506" y="848"/>
                  </a:lnTo>
                  <a:lnTo>
                    <a:pt x="504" y="845"/>
                  </a:lnTo>
                  <a:lnTo>
                    <a:pt x="497" y="845"/>
                  </a:lnTo>
                  <a:lnTo>
                    <a:pt x="489" y="839"/>
                  </a:lnTo>
                  <a:lnTo>
                    <a:pt x="486" y="839"/>
                  </a:lnTo>
                  <a:lnTo>
                    <a:pt x="482" y="838"/>
                  </a:lnTo>
                  <a:lnTo>
                    <a:pt x="475" y="838"/>
                  </a:lnTo>
                  <a:lnTo>
                    <a:pt x="472" y="836"/>
                  </a:lnTo>
                  <a:lnTo>
                    <a:pt x="468" y="831"/>
                  </a:lnTo>
                  <a:lnTo>
                    <a:pt x="466" y="829"/>
                  </a:lnTo>
                  <a:lnTo>
                    <a:pt x="459" y="831"/>
                  </a:lnTo>
                  <a:lnTo>
                    <a:pt x="452" y="829"/>
                  </a:lnTo>
                  <a:lnTo>
                    <a:pt x="443" y="822"/>
                  </a:lnTo>
                  <a:lnTo>
                    <a:pt x="441" y="818"/>
                  </a:lnTo>
                  <a:lnTo>
                    <a:pt x="441" y="813"/>
                  </a:lnTo>
                  <a:lnTo>
                    <a:pt x="431" y="807"/>
                  </a:lnTo>
                  <a:lnTo>
                    <a:pt x="425" y="806"/>
                  </a:lnTo>
                  <a:lnTo>
                    <a:pt x="420" y="802"/>
                  </a:lnTo>
                  <a:lnTo>
                    <a:pt x="418" y="800"/>
                  </a:lnTo>
                  <a:lnTo>
                    <a:pt x="420" y="793"/>
                  </a:lnTo>
                  <a:lnTo>
                    <a:pt x="416" y="790"/>
                  </a:lnTo>
                  <a:lnTo>
                    <a:pt x="416" y="786"/>
                  </a:lnTo>
                  <a:lnTo>
                    <a:pt x="159" y="609"/>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55" name="Freeform 9">
              <a:extLst>
                <a:ext uri="{FF2B5EF4-FFF2-40B4-BE49-F238E27FC236}">
                  <a16:creationId xmlns:a16="http://schemas.microsoft.com/office/drawing/2014/main" id="{7C1141D3-73F3-4097-A03F-35BA727F8476}"/>
                </a:ext>
              </a:extLst>
            </p:cNvPr>
            <p:cNvSpPr>
              <a:spLocks/>
            </p:cNvSpPr>
            <p:nvPr/>
          </p:nvSpPr>
          <p:spPr bwMode="auto">
            <a:xfrm>
              <a:off x="1507" y="834"/>
              <a:ext cx="516" cy="414"/>
            </a:xfrm>
            <a:custGeom>
              <a:avLst/>
              <a:gdLst>
                <a:gd name="T0" fmla="*/ 189 w 516"/>
                <a:gd name="T1" fmla="*/ 414 h 414"/>
                <a:gd name="T2" fmla="*/ 4 w 516"/>
                <a:gd name="T3" fmla="*/ 405 h 414"/>
                <a:gd name="T4" fmla="*/ 87 w 516"/>
                <a:gd name="T5" fmla="*/ 364 h 414"/>
                <a:gd name="T6" fmla="*/ 111 w 516"/>
                <a:gd name="T7" fmla="*/ 350 h 414"/>
                <a:gd name="T8" fmla="*/ 121 w 516"/>
                <a:gd name="T9" fmla="*/ 341 h 414"/>
                <a:gd name="T10" fmla="*/ 143 w 516"/>
                <a:gd name="T11" fmla="*/ 284 h 414"/>
                <a:gd name="T12" fmla="*/ 139 w 516"/>
                <a:gd name="T13" fmla="*/ 234 h 414"/>
                <a:gd name="T14" fmla="*/ 152 w 516"/>
                <a:gd name="T15" fmla="*/ 207 h 414"/>
                <a:gd name="T16" fmla="*/ 161 w 516"/>
                <a:gd name="T17" fmla="*/ 203 h 414"/>
                <a:gd name="T18" fmla="*/ 166 w 516"/>
                <a:gd name="T19" fmla="*/ 175 h 414"/>
                <a:gd name="T20" fmla="*/ 264 w 516"/>
                <a:gd name="T21" fmla="*/ 103 h 414"/>
                <a:gd name="T22" fmla="*/ 278 w 516"/>
                <a:gd name="T23" fmla="*/ 80 h 414"/>
                <a:gd name="T24" fmla="*/ 309 w 516"/>
                <a:gd name="T25" fmla="*/ 9 h 414"/>
                <a:gd name="T26" fmla="*/ 330 w 516"/>
                <a:gd name="T27" fmla="*/ 0 h 414"/>
                <a:gd name="T28" fmla="*/ 364 w 516"/>
                <a:gd name="T29" fmla="*/ 37 h 414"/>
                <a:gd name="T30" fmla="*/ 393 w 516"/>
                <a:gd name="T31" fmla="*/ 34 h 414"/>
                <a:gd name="T32" fmla="*/ 430 w 516"/>
                <a:gd name="T33" fmla="*/ 32 h 414"/>
                <a:gd name="T34" fmla="*/ 452 w 516"/>
                <a:gd name="T35" fmla="*/ 41 h 414"/>
                <a:gd name="T36" fmla="*/ 475 w 516"/>
                <a:gd name="T37" fmla="*/ 42 h 414"/>
                <a:gd name="T38" fmla="*/ 477 w 516"/>
                <a:gd name="T39" fmla="*/ 51 h 414"/>
                <a:gd name="T40" fmla="*/ 482 w 516"/>
                <a:gd name="T41" fmla="*/ 57 h 414"/>
                <a:gd name="T42" fmla="*/ 487 w 516"/>
                <a:gd name="T43" fmla="*/ 62 h 414"/>
                <a:gd name="T44" fmla="*/ 489 w 516"/>
                <a:gd name="T45" fmla="*/ 66 h 414"/>
                <a:gd name="T46" fmla="*/ 487 w 516"/>
                <a:gd name="T47" fmla="*/ 67 h 414"/>
                <a:gd name="T48" fmla="*/ 489 w 516"/>
                <a:gd name="T49" fmla="*/ 82 h 414"/>
                <a:gd name="T50" fmla="*/ 493 w 516"/>
                <a:gd name="T51" fmla="*/ 110 h 414"/>
                <a:gd name="T52" fmla="*/ 496 w 516"/>
                <a:gd name="T53" fmla="*/ 119 h 414"/>
                <a:gd name="T54" fmla="*/ 495 w 516"/>
                <a:gd name="T55" fmla="*/ 130 h 414"/>
                <a:gd name="T56" fmla="*/ 498 w 516"/>
                <a:gd name="T57" fmla="*/ 146 h 414"/>
                <a:gd name="T58" fmla="*/ 503 w 516"/>
                <a:gd name="T59" fmla="*/ 162 h 414"/>
                <a:gd name="T60" fmla="*/ 516 w 516"/>
                <a:gd name="T61" fmla="*/ 175 h 414"/>
                <a:gd name="T62" fmla="*/ 509 w 516"/>
                <a:gd name="T63" fmla="*/ 182 h 414"/>
                <a:gd name="T64" fmla="*/ 511 w 516"/>
                <a:gd name="T65" fmla="*/ 191 h 414"/>
                <a:gd name="T66" fmla="*/ 509 w 516"/>
                <a:gd name="T67" fmla="*/ 192 h 414"/>
                <a:gd name="T68" fmla="*/ 484 w 516"/>
                <a:gd name="T69" fmla="*/ 189 h 414"/>
                <a:gd name="T70" fmla="*/ 448 w 516"/>
                <a:gd name="T71" fmla="*/ 192 h 414"/>
                <a:gd name="T72" fmla="*/ 443 w 516"/>
                <a:gd name="T73" fmla="*/ 196 h 414"/>
                <a:gd name="T74" fmla="*/ 436 w 516"/>
                <a:gd name="T75" fmla="*/ 194 h 414"/>
                <a:gd name="T76" fmla="*/ 434 w 516"/>
                <a:gd name="T77" fmla="*/ 203 h 414"/>
                <a:gd name="T78" fmla="*/ 432 w 516"/>
                <a:gd name="T79" fmla="*/ 209 h 414"/>
                <a:gd name="T80" fmla="*/ 403 w 516"/>
                <a:gd name="T81" fmla="*/ 214 h 414"/>
                <a:gd name="T82" fmla="*/ 396 w 516"/>
                <a:gd name="T83" fmla="*/ 217 h 414"/>
                <a:gd name="T84" fmla="*/ 395 w 516"/>
                <a:gd name="T85" fmla="*/ 226 h 414"/>
                <a:gd name="T86" fmla="*/ 400 w 516"/>
                <a:gd name="T87" fmla="*/ 228 h 414"/>
                <a:gd name="T88" fmla="*/ 396 w 516"/>
                <a:gd name="T89" fmla="*/ 234 h 414"/>
                <a:gd name="T90" fmla="*/ 396 w 516"/>
                <a:gd name="T91" fmla="*/ 242 h 414"/>
                <a:gd name="T92" fmla="*/ 400 w 516"/>
                <a:gd name="T93" fmla="*/ 242 h 414"/>
                <a:gd name="T94" fmla="*/ 405 w 516"/>
                <a:gd name="T95" fmla="*/ 246 h 414"/>
                <a:gd name="T96" fmla="*/ 403 w 516"/>
                <a:gd name="T97" fmla="*/ 251 h 414"/>
                <a:gd name="T98" fmla="*/ 368 w 516"/>
                <a:gd name="T99" fmla="*/ 269 h 414"/>
                <a:gd name="T100" fmla="*/ 352 w 516"/>
                <a:gd name="T101" fmla="*/ 273 h 414"/>
                <a:gd name="T102" fmla="*/ 341 w 516"/>
                <a:gd name="T103" fmla="*/ 285 h 414"/>
                <a:gd name="T104" fmla="*/ 337 w 516"/>
                <a:gd name="T105" fmla="*/ 292 h 414"/>
                <a:gd name="T106" fmla="*/ 302 w 516"/>
                <a:gd name="T107" fmla="*/ 309 h 414"/>
                <a:gd name="T108" fmla="*/ 291 w 516"/>
                <a:gd name="T109" fmla="*/ 310 h 414"/>
                <a:gd name="T110" fmla="*/ 277 w 516"/>
                <a:gd name="T111" fmla="*/ 312 h 414"/>
                <a:gd name="T112" fmla="*/ 275 w 516"/>
                <a:gd name="T113" fmla="*/ 319 h 414"/>
                <a:gd name="T114" fmla="*/ 264 w 516"/>
                <a:gd name="T115" fmla="*/ 317 h 414"/>
                <a:gd name="T116" fmla="*/ 253 w 516"/>
                <a:gd name="T117" fmla="*/ 317 h 414"/>
                <a:gd name="T118" fmla="*/ 246 w 516"/>
                <a:gd name="T119" fmla="*/ 325 h 414"/>
                <a:gd name="T120" fmla="*/ 236 w 516"/>
                <a:gd name="T121" fmla="*/ 332 h 414"/>
                <a:gd name="T122" fmla="*/ 189 w 516"/>
                <a:gd name="T123" fmla="*/ 35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6" h="414">
                  <a:moveTo>
                    <a:pt x="189" y="358"/>
                  </a:moveTo>
                  <a:lnTo>
                    <a:pt x="189" y="414"/>
                  </a:lnTo>
                  <a:lnTo>
                    <a:pt x="0" y="414"/>
                  </a:lnTo>
                  <a:lnTo>
                    <a:pt x="4" y="405"/>
                  </a:lnTo>
                  <a:lnTo>
                    <a:pt x="59" y="391"/>
                  </a:lnTo>
                  <a:lnTo>
                    <a:pt x="87" y="364"/>
                  </a:lnTo>
                  <a:lnTo>
                    <a:pt x="102" y="358"/>
                  </a:lnTo>
                  <a:lnTo>
                    <a:pt x="111" y="350"/>
                  </a:lnTo>
                  <a:lnTo>
                    <a:pt x="112" y="346"/>
                  </a:lnTo>
                  <a:lnTo>
                    <a:pt x="121" y="341"/>
                  </a:lnTo>
                  <a:lnTo>
                    <a:pt x="143" y="301"/>
                  </a:lnTo>
                  <a:lnTo>
                    <a:pt x="143" y="284"/>
                  </a:lnTo>
                  <a:lnTo>
                    <a:pt x="136" y="269"/>
                  </a:lnTo>
                  <a:lnTo>
                    <a:pt x="139" y="234"/>
                  </a:lnTo>
                  <a:lnTo>
                    <a:pt x="152" y="210"/>
                  </a:lnTo>
                  <a:lnTo>
                    <a:pt x="152" y="207"/>
                  </a:lnTo>
                  <a:lnTo>
                    <a:pt x="162" y="201"/>
                  </a:lnTo>
                  <a:lnTo>
                    <a:pt x="161" y="203"/>
                  </a:lnTo>
                  <a:lnTo>
                    <a:pt x="168" y="185"/>
                  </a:lnTo>
                  <a:lnTo>
                    <a:pt x="166" y="175"/>
                  </a:lnTo>
                  <a:lnTo>
                    <a:pt x="200" y="137"/>
                  </a:lnTo>
                  <a:lnTo>
                    <a:pt x="264" y="103"/>
                  </a:lnTo>
                  <a:lnTo>
                    <a:pt x="273" y="94"/>
                  </a:lnTo>
                  <a:lnTo>
                    <a:pt x="278" y="80"/>
                  </a:lnTo>
                  <a:lnTo>
                    <a:pt x="287" y="69"/>
                  </a:lnTo>
                  <a:lnTo>
                    <a:pt x="309" y="9"/>
                  </a:lnTo>
                  <a:lnTo>
                    <a:pt x="312" y="5"/>
                  </a:lnTo>
                  <a:lnTo>
                    <a:pt x="330" y="0"/>
                  </a:lnTo>
                  <a:lnTo>
                    <a:pt x="337" y="14"/>
                  </a:lnTo>
                  <a:lnTo>
                    <a:pt x="364" y="37"/>
                  </a:lnTo>
                  <a:lnTo>
                    <a:pt x="373" y="39"/>
                  </a:lnTo>
                  <a:lnTo>
                    <a:pt x="393" y="34"/>
                  </a:lnTo>
                  <a:lnTo>
                    <a:pt x="425" y="34"/>
                  </a:lnTo>
                  <a:lnTo>
                    <a:pt x="430" y="32"/>
                  </a:lnTo>
                  <a:lnTo>
                    <a:pt x="445" y="39"/>
                  </a:lnTo>
                  <a:lnTo>
                    <a:pt x="452" y="41"/>
                  </a:lnTo>
                  <a:lnTo>
                    <a:pt x="461" y="41"/>
                  </a:lnTo>
                  <a:lnTo>
                    <a:pt x="475" y="42"/>
                  </a:lnTo>
                  <a:lnTo>
                    <a:pt x="475" y="48"/>
                  </a:lnTo>
                  <a:lnTo>
                    <a:pt x="477" y="51"/>
                  </a:lnTo>
                  <a:lnTo>
                    <a:pt x="480" y="55"/>
                  </a:lnTo>
                  <a:lnTo>
                    <a:pt x="482" y="57"/>
                  </a:lnTo>
                  <a:lnTo>
                    <a:pt x="486" y="60"/>
                  </a:lnTo>
                  <a:lnTo>
                    <a:pt x="487" y="62"/>
                  </a:lnTo>
                  <a:lnTo>
                    <a:pt x="489" y="64"/>
                  </a:lnTo>
                  <a:lnTo>
                    <a:pt x="489" y="66"/>
                  </a:lnTo>
                  <a:lnTo>
                    <a:pt x="487" y="67"/>
                  </a:lnTo>
                  <a:lnTo>
                    <a:pt x="487" y="67"/>
                  </a:lnTo>
                  <a:lnTo>
                    <a:pt x="491" y="76"/>
                  </a:lnTo>
                  <a:lnTo>
                    <a:pt x="489" y="82"/>
                  </a:lnTo>
                  <a:lnTo>
                    <a:pt x="493" y="96"/>
                  </a:lnTo>
                  <a:lnTo>
                    <a:pt x="493" y="110"/>
                  </a:lnTo>
                  <a:lnTo>
                    <a:pt x="491" y="112"/>
                  </a:lnTo>
                  <a:lnTo>
                    <a:pt x="496" y="119"/>
                  </a:lnTo>
                  <a:lnTo>
                    <a:pt x="496" y="126"/>
                  </a:lnTo>
                  <a:lnTo>
                    <a:pt x="495" y="130"/>
                  </a:lnTo>
                  <a:lnTo>
                    <a:pt x="495" y="135"/>
                  </a:lnTo>
                  <a:lnTo>
                    <a:pt x="498" y="146"/>
                  </a:lnTo>
                  <a:lnTo>
                    <a:pt x="498" y="151"/>
                  </a:lnTo>
                  <a:lnTo>
                    <a:pt x="503" y="162"/>
                  </a:lnTo>
                  <a:lnTo>
                    <a:pt x="516" y="173"/>
                  </a:lnTo>
                  <a:lnTo>
                    <a:pt x="516" y="175"/>
                  </a:lnTo>
                  <a:lnTo>
                    <a:pt x="512" y="175"/>
                  </a:lnTo>
                  <a:lnTo>
                    <a:pt x="509" y="182"/>
                  </a:lnTo>
                  <a:lnTo>
                    <a:pt x="509" y="187"/>
                  </a:lnTo>
                  <a:lnTo>
                    <a:pt x="511" y="191"/>
                  </a:lnTo>
                  <a:lnTo>
                    <a:pt x="511" y="192"/>
                  </a:lnTo>
                  <a:lnTo>
                    <a:pt x="509" y="192"/>
                  </a:lnTo>
                  <a:lnTo>
                    <a:pt x="503" y="191"/>
                  </a:lnTo>
                  <a:lnTo>
                    <a:pt x="484" y="189"/>
                  </a:lnTo>
                  <a:lnTo>
                    <a:pt x="480" y="191"/>
                  </a:lnTo>
                  <a:lnTo>
                    <a:pt x="448" y="192"/>
                  </a:lnTo>
                  <a:lnTo>
                    <a:pt x="446" y="194"/>
                  </a:lnTo>
                  <a:lnTo>
                    <a:pt x="443" y="196"/>
                  </a:lnTo>
                  <a:lnTo>
                    <a:pt x="437" y="194"/>
                  </a:lnTo>
                  <a:lnTo>
                    <a:pt x="436" y="194"/>
                  </a:lnTo>
                  <a:lnTo>
                    <a:pt x="432" y="198"/>
                  </a:lnTo>
                  <a:lnTo>
                    <a:pt x="434" y="203"/>
                  </a:lnTo>
                  <a:lnTo>
                    <a:pt x="432" y="207"/>
                  </a:lnTo>
                  <a:lnTo>
                    <a:pt x="432" y="209"/>
                  </a:lnTo>
                  <a:lnTo>
                    <a:pt x="409" y="216"/>
                  </a:lnTo>
                  <a:lnTo>
                    <a:pt x="403" y="214"/>
                  </a:lnTo>
                  <a:lnTo>
                    <a:pt x="400" y="214"/>
                  </a:lnTo>
                  <a:lnTo>
                    <a:pt x="396" y="217"/>
                  </a:lnTo>
                  <a:lnTo>
                    <a:pt x="395" y="221"/>
                  </a:lnTo>
                  <a:lnTo>
                    <a:pt x="395" y="226"/>
                  </a:lnTo>
                  <a:lnTo>
                    <a:pt x="395" y="228"/>
                  </a:lnTo>
                  <a:lnTo>
                    <a:pt x="400" y="228"/>
                  </a:lnTo>
                  <a:lnTo>
                    <a:pt x="400" y="230"/>
                  </a:lnTo>
                  <a:lnTo>
                    <a:pt x="396" y="234"/>
                  </a:lnTo>
                  <a:lnTo>
                    <a:pt x="395" y="242"/>
                  </a:lnTo>
                  <a:lnTo>
                    <a:pt x="396" y="242"/>
                  </a:lnTo>
                  <a:lnTo>
                    <a:pt x="398" y="241"/>
                  </a:lnTo>
                  <a:lnTo>
                    <a:pt x="400" y="242"/>
                  </a:lnTo>
                  <a:lnTo>
                    <a:pt x="402" y="244"/>
                  </a:lnTo>
                  <a:lnTo>
                    <a:pt x="405" y="246"/>
                  </a:lnTo>
                  <a:lnTo>
                    <a:pt x="405" y="250"/>
                  </a:lnTo>
                  <a:lnTo>
                    <a:pt x="403" y="251"/>
                  </a:lnTo>
                  <a:lnTo>
                    <a:pt x="387" y="255"/>
                  </a:lnTo>
                  <a:lnTo>
                    <a:pt x="368" y="269"/>
                  </a:lnTo>
                  <a:lnTo>
                    <a:pt x="362" y="269"/>
                  </a:lnTo>
                  <a:lnTo>
                    <a:pt x="352" y="273"/>
                  </a:lnTo>
                  <a:lnTo>
                    <a:pt x="343" y="280"/>
                  </a:lnTo>
                  <a:lnTo>
                    <a:pt x="341" y="285"/>
                  </a:lnTo>
                  <a:lnTo>
                    <a:pt x="341" y="287"/>
                  </a:lnTo>
                  <a:lnTo>
                    <a:pt x="337" y="292"/>
                  </a:lnTo>
                  <a:lnTo>
                    <a:pt x="328" y="300"/>
                  </a:lnTo>
                  <a:lnTo>
                    <a:pt x="302" y="309"/>
                  </a:lnTo>
                  <a:lnTo>
                    <a:pt x="295" y="307"/>
                  </a:lnTo>
                  <a:lnTo>
                    <a:pt x="291" y="310"/>
                  </a:lnTo>
                  <a:lnTo>
                    <a:pt x="278" y="309"/>
                  </a:lnTo>
                  <a:lnTo>
                    <a:pt x="277" y="312"/>
                  </a:lnTo>
                  <a:lnTo>
                    <a:pt x="277" y="319"/>
                  </a:lnTo>
                  <a:lnTo>
                    <a:pt x="275" y="319"/>
                  </a:lnTo>
                  <a:lnTo>
                    <a:pt x="268" y="319"/>
                  </a:lnTo>
                  <a:lnTo>
                    <a:pt x="264" y="317"/>
                  </a:lnTo>
                  <a:lnTo>
                    <a:pt x="259" y="317"/>
                  </a:lnTo>
                  <a:lnTo>
                    <a:pt x="253" y="317"/>
                  </a:lnTo>
                  <a:lnTo>
                    <a:pt x="250" y="319"/>
                  </a:lnTo>
                  <a:lnTo>
                    <a:pt x="246" y="325"/>
                  </a:lnTo>
                  <a:lnTo>
                    <a:pt x="241" y="328"/>
                  </a:lnTo>
                  <a:lnTo>
                    <a:pt x="236" y="332"/>
                  </a:lnTo>
                  <a:lnTo>
                    <a:pt x="225" y="333"/>
                  </a:lnTo>
                  <a:lnTo>
                    <a:pt x="189" y="35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56" name="Freeform 10">
              <a:extLst>
                <a:ext uri="{FF2B5EF4-FFF2-40B4-BE49-F238E27FC236}">
                  <a16:creationId xmlns:a16="http://schemas.microsoft.com/office/drawing/2014/main" id="{BF6F17B7-695B-4D02-8DEF-ECD7BD6DD89E}"/>
                </a:ext>
              </a:extLst>
            </p:cNvPr>
            <p:cNvSpPr>
              <a:spLocks/>
            </p:cNvSpPr>
            <p:nvPr/>
          </p:nvSpPr>
          <p:spPr bwMode="auto">
            <a:xfrm>
              <a:off x="1507" y="834"/>
              <a:ext cx="516" cy="414"/>
            </a:xfrm>
            <a:custGeom>
              <a:avLst/>
              <a:gdLst>
                <a:gd name="T0" fmla="*/ 189 w 516"/>
                <a:gd name="T1" fmla="*/ 414 h 414"/>
                <a:gd name="T2" fmla="*/ 4 w 516"/>
                <a:gd name="T3" fmla="*/ 405 h 414"/>
                <a:gd name="T4" fmla="*/ 87 w 516"/>
                <a:gd name="T5" fmla="*/ 364 h 414"/>
                <a:gd name="T6" fmla="*/ 111 w 516"/>
                <a:gd name="T7" fmla="*/ 350 h 414"/>
                <a:gd name="T8" fmla="*/ 121 w 516"/>
                <a:gd name="T9" fmla="*/ 341 h 414"/>
                <a:gd name="T10" fmla="*/ 143 w 516"/>
                <a:gd name="T11" fmla="*/ 284 h 414"/>
                <a:gd name="T12" fmla="*/ 139 w 516"/>
                <a:gd name="T13" fmla="*/ 234 h 414"/>
                <a:gd name="T14" fmla="*/ 152 w 516"/>
                <a:gd name="T15" fmla="*/ 207 h 414"/>
                <a:gd name="T16" fmla="*/ 161 w 516"/>
                <a:gd name="T17" fmla="*/ 203 h 414"/>
                <a:gd name="T18" fmla="*/ 166 w 516"/>
                <a:gd name="T19" fmla="*/ 175 h 414"/>
                <a:gd name="T20" fmla="*/ 264 w 516"/>
                <a:gd name="T21" fmla="*/ 103 h 414"/>
                <a:gd name="T22" fmla="*/ 278 w 516"/>
                <a:gd name="T23" fmla="*/ 80 h 414"/>
                <a:gd name="T24" fmla="*/ 309 w 516"/>
                <a:gd name="T25" fmla="*/ 9 h 414"/>
                <a:gd name="T26" fmla="*/ 330 w 516"/>
                <a:gd name="T27" fmla="*/ 0 h 414"/>
                <a:gd name="T28" fmla="*/ 364 w 516"/>
                <a:gd name="T29" fmla="*/ 37 h 414"/>
                <a:gd name="T30" fmla="*/ 393 w 516"/>
                <a:gd name="T31" fmla="*/ 34 h 414"/>
                <a:gd name="T32" fmla="*/ 430 w 516"/>
                <a:gd name="T33" fmla="*/ 32 h 414"/>
                <a:gd name="T34" fmla="*/ 452 w 516"/>
                <a:gd name="T35" fmla="*/ 41 h 414"/>
                <a:gd name="T36" fmla="*/ 475 w 516"/>
                <a:gd name="T37" fmla="*/ 42 h 414"/>
                <a:gd name="T38" fmla="*/ 477 w 516"/>
                <a:gd name="T39" fmla="*/ 51 h 414"/>
                <a:gd name="T40" fmla="*/ 482 w 516"/>
                <a:gd name="T41" fmla="*/ 57 h 414"/>
                <a:gd name="T42" fmla="*/ 487 w 516"/>
                <a:gd name="T43" fmla="*/ 62 h 414"/>
                <a:gd name="T44" fmla="*/ 489 w 516"/>
                <a:gd name="T45" fmla="*/ 66 h 414"/>
                <a:gd name="T46" fmla="*/ 487 w 516"/>
                <a:gd name="T47" fmla="*/ 67 h 414"/>
                <a:gd name="T48" fmla="*/ 489 w 516"/>
                <a:gd name="T49" fmla="*/ 82 h 414"/>
                <a:gd name="T50" fmla="*/ 493 w 516"/>
                <a:gd name="T51" fmla="*/ 110 h 414"/>
                <a:gd name="T52" fmla="*/ 496 w 516"/>
                <a:gd name="T53" fmla="*/ 119 h 414"/>
                <a:gd name="T54" fmla="*/ 495 w 516"/>
                <a:gd name="T55" fmla="*/ 130 h 414"/>
                <a:gd name="T56" fmla="*/ 498 w 516"/>
                <a:gd name="T57" fmla="*/ 146 h 414"/>
                <a:gd name="T58" fmla="*/ 503 w 516"/>
                <a:gd name="T59" fmla="*/ 162 h 414"/>
                <a:gd name="T60" fmla="*/ 516 w 516"/>
                <a:gd name="T61" fmla="*/ 175 h 414"/>
                <a:gd name="T62" fmla="*/ 509 w 516"/>
                <a:gd name="T63" fmla="*/ 182 h 414"/>
                <a:gd name="T64" fmla="*/ 511 w 516"/>
                <a:gd name="T65" fmla="*/ 191 h 414"/>
                <a:gd name="T66" fmla="*/ 509 w 516"/>
                <a:gd name="T67" fmla="*/ 192 h 414"/>
                <a:gd name="T68" fmla="*/ 484 w 516"/>
                <a:gd name="T69" fmla="*/ 189 h 414"/>
                <a:gd name="T70" fmla="*/ 448 w 516"/>
                <a:gd name="T71" fmla="*/ 192 h 414"/>
                <a:gd name="T72" fmla="*/ 443 w 516"/>
                <a:gd name="T73" fmla="*/ 196 h 414"/>
                <a:gd name="T74" fmla="*/ 436 w 516"/>
                <a:gd name="T75" fmla="*/ 194 h 414"/>
                <a:gd name="T76" fmla="*/ 434 w 516"/>
                <a:gd name="T77" fmla="*/ 203 h 414"/>
                <a:gd name="T78" fmla="*/ 432 w 516"/>
                <a:gd name="T79" fmla="*/ 209 h 414"/>
                <a:gd name="T80" fmla="*/ 403 w 516"/>
                <a:gd name="T81" fmla="*/ 214 h 414"/>
                <a:gd name="T82" fmla="*/ 396 w 516"/>
                <a:gd name="T83" fmla="*/ 217 h 414"/>
                <a:gd name="T84" fmla="*/ 395 w 516"/>
                <a:gd name="T85" fmla="*/ 226 h 414"/>
                <a:gd name="T86" fmla="*/ 400 w 516"/>
                <a:gd name="T87" fmla="*/ 228 h 414"/>
                <a:gd name="T88" fmla="*/ 396 w 516"/>
                <a:gd name="T89" fmla="*/ 234 h 414"/>
                <a:gd name="T90" fmla="*/ 396 w 516"/>
                <a:gd name="T91" fmla="*/ 242 h 414"/>
                <a:gd name="T92" fmla="*/ 400 w 516"/>
                <a:gd name="T93" fmla="*/ 242 h 414"/>
                <a:gd name="T94" fmla="*/ 405 w 516"/>
                <a:gd name="T95" fmla="*/ 246 h 414"/>
                <a:gd name="T96" fmla="*/ 403 w 516"/>
                <a:gd name="T97" fmla="*/ 251 h 414"/>
                <a:gd name="T98" fmla="*/ 368 w 516"/>
                <a:gd name="T99" fmla="*/ 269 h 414"/>
                <a:gd name="T100" fmla="*/ 352 w 516"/>
                <a:gd name="T101" fmla="*/ 273 h 414"/>
                <a:gd name="T102" fmla="*/ 341 w 516"/>
                <a:gd name="T103" fmla="*/ 285 h 414"/>
                <a:gd name="T104" fmla="*/ 337 w 516"/>
                <a:gd name="T105" fmla="*/ 292 h 414"/>
                <a:gd name="T106" fmla="*/ 302 w 516"/>
                <a:gd name="T107" fmla="*/ 309 h 414"/>
                <a:gd name="T108" fmla="*/ 291 w 516"/>
                <a:gd name="T109" fmla="*/ 310 h 414"/>
                <a:gd name="T110" fmla="*/ 277 w 516"/>
                <a:gd name="T111" fmla="*/ 312 h 414"/>
                <a:gd name="T112" fmla="*/ 275 w 516"/>
                <a:gd name="T113" fmla="*/ 319 h 414"/>
                <a:gd name="T114" fmla="*/ 264 w 516"/>
                <a:gd name="T115" fmla="*/ 317 h 414"/>
                <a:gd name="T116" fmla="*/ 253 w 516"/>
                <a:gd name="T117" fmla="*/ 317 h 414"/>
                <a:gd name="T118" fmla="*/ 246 w 516"/>
                <a:gd name="T119" fmla="*/ 325 h 414"/>
                <a:gd name="T120" fmla="*/ 236 w 516"/>
                <a:gd name="T121" fmla="*/ 332 h 414"/>
                <a:gd name="T122" fmla="*/ 189 w 516"/>
                <a:gd name="T123" fmla="*/ 35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6" h="414">
                  <a:moveTo>
                    <a:pt x="189" y="358"/>
                  </a:moveTo>
                  <a:lnTo>
                    <a:pt x="189" y="414"/>
                  </a:lnTo>
                  <a:lnTo>
                    <a:pt x="0" y="414"/>
                  </a:lnTo>
                  <a:lnTo>
                    <a:pt x="4" y="405"/>
                  </a:lnTo>
                  <a:lnTo>
                    <a:pt x="59" y="391"/>
                  </a:lnTo>
                  <a:lnTo>
                    <a:pt x="87" y="364"/>
                  </a:lnTo>
                  <a:lnTo>
                    <a:pt x="102" y="358"/>
                  </a:lnTo>
                  <a:lnTo>
                    <a:pt x="111" y="350"/>
                  </a:lnTo>
                  <a:lnTo>
                    <a:pt x="112" y="346"/>
                  </a:lnTo>
                  <a:lnTo>
                    <a:pt x="121" y="341"/>
                  </a:lnTo>
                  <a:lnTo>
                    <a:pt x="143" y="301"/>
                  </a:lnTo>
                  <a:lnTo>
                    <a:pt x="143" y="284"/>
                  </a:lnTo>
                  <a:lnTo>
                    <a:pt x="136" y="269"/>
                  </a:lnTo>
                  <a:lnTo>
                    <a:pt x="139" y="234"/>
                  </a:lnTo>
                  <a:lnTo>
                    <a:pt x="152" y="210"/>
                  </a:lnTo>
                  <a:lnTo>
                    <a:pt x="152" y="207"/>
                  </a:lnTo>
                  <a:lnTo>
                    <a:pt x="162" y="201"/>
                  </a:lnTo>
                  <a:lnTo>
                    <a:pt x="161" y="203"/>
                  </a:lnTo>
                  <a:lnTo>
                    <a:pt x="168" y="185"/>
                  </a:lnTo>
                  <a:lnTo>
                    <a:pt x="166" y="175"/>
                  </a:lnTo>
                  <a:lnTo>
                    <a:pt x="200" y="137"/>
                  </a:lnTo>
                  <a:lnTo>
                    <a:pt x="264" y="103"/>
                  </a:lnTo>
                  <a:lnTo>
                    <a:pt x="273" y="94"/>
                  </a:lnTo>
                  <a:lnTo>
                    <a:pt x="278" y="80"/>
                  </a:lnTo>
                  <a:lnTo>
                    <a:pt x="287" y="69"/>
                  </a:lnTo>
                  <a:lnTo>
                    <a:pt x="309" y="9"/>
                  </a:lnTo>
                  <a:lnTo>
                    <a:pt x="312" y="5"/>
                  </a:lnTo>
                  <a:lnTo>
                    <a:pt x="330" y="0"/>
                  </a:lnTo>
                  <a:lnTo>
                    <a:pt x="337" y="14"/>
                  </a:lnTo>
                  <a:lnTo>
                    <a:pt x="364" y="37"/>
                  </a:lnTo>
                  <a:lnTo>
                    <a:pt x="373" y="39"/>
                  </a:lnTo>
                  <a:lnTo>
                    <a:pt x="393" y="34"/>
                  </a:lnTo>
                  <a:lnTo>
                    <a:pt x="425" y="34"/>
                  </a:lnTo>
                  <a:lnTo>
                    <a:pt x="430" y="32"/>
                  </a:lnTo>
                  <a:lnTo>
                    <a:pt x="445" y="39"/>
                  </a:lnTo>
                  <a:lnTo>
                    <a:pt x="452" y="41"/>
                  </a:lnTo>
                  <a:lnTo>
                    <a:pt x="461" y="41"/>
                  </a:lnTo>
                  <a:lnTo>
                    <a:pt x="475" y="42"/>
                  </a:lnTo>
                  <a:lnTo>
                    <a:pt x="475" y="48"/>
                  </a:lnTo>
                  <a:lnTo>
                    <a:pt x="477" y="51"/>
                  </a:lnTo>
                  <a:lnTo>
                    <a:pt x="480" y="55"/>
                  </a:lnTo>
                  <a:lnTo>
                    <a:pt x="482" y="57"/>
                  </a:lnTo>
                  <a:lnTo>
                    <a:pt x="486" y="60"/>
                  </a:lnTo>
                  <a:lnTo>
                    <a:pt x="487" y="62"/>
                  </a:lnTo>
                  <a:lnTo>
                    <a:pt x="489" y="64"/>
                  </a:lnTo>
                  <a:lnTo>
                    <a:pt x="489" y="66"/>
                  </a:lnTo>
                  <a:lnTo>
                    <a:pt x="487" y="67"/>
                  </a:lnTo>
                  <a:lnTo>
                    <a:pt x="487" y="67"/>
                  </a:lnTo>
                  <a:lnTo>
                    <a:pt x="491" y="76"/>
                  </a:lnTo>
                  <a:lnTo>
                    <a:pt x="489" y="82"/>
                  </a:lnTo>
                  <a:lnTo>
                    <a:pt x="493" y="96"/>
                  </a:lnTo>
                  <a:lnTo>
                    <a:pt x="493" y="110"/>
                  </a:lnTo>
                  <a:lnTo>
                    <a:pt x="491" y="112"/>
                  </a:lnTo>
                  <a:lnTo>
                    <a:pt x="496" y="119"/>
                  </a:lnTo>
                  <a:lnTo>
                    <a:pt x="496" y="126"/>
                  </a:lnTo>
                  <a:lnTo>
                    <a:pt x="495" y="130"/>
                  </a:lnTo>
                  <a:lnTo>
                    <a:pt x="495" y="135"/>
                  </a:lnTo>
                  <a:lnTo>
                    <a:pt x="498" y="146"/>
                  </a:lnTo>
                  <a:lnTo>
                    <a:pt x="498" y="151"/>
                  </a:lnTo>
                  <a:lnTo>
                    <a:pt x="503" y="162"/>
                  </a:lnTo>
                  <a:lnTo>
                    <a:pt x="516" y="173"/>
                  </a:lnTo>
                  <a:lnTo>
                    <a:pt x="516" y="175"/>
                  </a:lnTo>
                  <a:lnTo>
                    <a:pt x="512" y="175"/>
                  </a:lnTo>
                  <a:lnTo>
                    <a:pt x="509" y="182"/>
                  </a:lnTo>
                  <a:lnTo>
                    <a:pt x="509" y="187"/>
                  </a:lnTo>
                  <a:lnTo>
                    <a:pt x="511" y="191"/>
                  </a:lnTo>
                  <a:lnTo>
                    <a:pt x="511" y="192"/>
                  </a:lnTo>
                  <a:lnTo>
                    <a:pt x="509" y="192"/>
                  </a:lnTo>
                  <a:lnTo>
                    <a:pt x="503" y="191"/>
                  </a:lnTo>
                  <a:lnTo>
                    <a:pt x="484" y="189"/>
                  </a:lnTo>
                  <a:lnTo>
                    <a:pt x="480" y="191"/>
                  </a:lnTo>
                  <a:lnTo>
                    <a:pt x="448" y="192"/>
                  </a:lnTo>
                  <a:lnTo>
                    <a:pt x="446" y="194"/>
                  </a:lnTo>
                  <a:lnTo>
                    <a:pt x="443" y="196"/>
                  </a:lnTo>
                  <a:lnTo>
                    <a:pt x="437" y="194"/>
                  </a:lnTo>
                  <a:lnTo>
                    <a:pt x="436" y="194"/>
                  </a:lnTo>
                  <a:lnTo>
                    <a:pt x="432" y="198"/>
                  </a:lnTo>
                  <a:lnTo>
                    <a:pt x="434" y="203"/>
                  </a:lnTo>
                  <a:lnTo>
                    <a:pt x="432" y="207"/>
                  </a:lnTo>
                  <a:lnTo>
                    <a:pt x="432" y="209"/>
                  </a:lnTo>
                  <a:lnTo>
                    <a:pt x="409" y="216"/>
                  </a:lnTo>
                  <a:lnTo>
                    <a:pt x="403" y="214"/>
                  </a:lnTo>
                  <a:lnTo>
                    <a:pt x="400" y="214"/>
                  </a:lnTo>
                  <a:lnTo>
                    <a:pt x="396" y="217"/>
                  </a:lnTo>
                  <a:lnTo>
                    <a:pt x="395" y="221"/>
                  </a:lnTo>
                  <a:lnTo>
                    <a:pt x="395" y="226"/>
                  </a:lnTo>
                  <a:lnTo>
                    <a:pt x="395" y="228"/>
                  </a:lnTo>
                  <a:lnTo>
                    <a:pt x="400" y="228"/>
                  </a:lnTo>
                  <a:lnTo>
                    <a:pt x="400" y="230"/>
                  </a:lnTo>
                  <a:lnTo>
                    <a:pt x="396" y="234"/>
                  </a:lnTo>
                  <a:lnTo>
                    <a:pt x="395" y="242"/>
                  </a:lnTo>
                  <a:lnTo>
                    <a:pt x="396" y="242"/>
                  </a:lnTo>
                  <a:lnTo>
                    <a:pt x="398" y="241"/>
                  </a:lnTo>
                  <a:lnTo>
                    <a:pt x="400" y="242"/>
                  </a:lnTo>
                  <a:lnTo>
                    <a:pt x="402" y="244"/>
                  </a:lnTo>
                  <a:lnTo>
                    <a:pt x="405" y="246"/>
                  </a:lnTo>
                  <a:lnTo>
                    <a:pt x="405" y="250"/>
                  </a:lnTo>
                  <a:lnTo>
                    <a:pt x="403" y="251"/>
                  </a:lnTo>
                  <a:lnTo>
                    <a:pt x="387" y="255"/>
                  </a:lnTo>
                  <a:lnTo>
                    <a:pt x="368" y="269"/>
                  </a:lnTo>
                  <a:lnTo>
                    <a:pt x="362" y="269"/>
                  </a:lnTo>
                  <a:lnTo>
                    <a:pt x="352" y="273"/>
                  </a:lnTo>
                  <a:lnTo>
                    <a:pt x="343" y="280"/>
                  </a:lnTo>
                  <a:lnTo>
                    <a:pt x="341" y="285"/>
                  </a:lnTo>
                  <a:lnTo>
                    <a:pt x="341" y="287"/>
                  </a:lnTo>
                  <a:lnTo>
                    <a:pt x="337" y="292"/>
                  </a:lnTo>
                  <a:lnTo>
                    <a:pt x="328" y="300"/>
                  </a:lnTo>
                  <a:lnTo>
                    <a:pt x="302" y="309"/>
                  </a:lnTo>
                  <a:lnTo>
                    <a:pt x="295" y="307"/>
                  </a:lnTo>
                  <a:lnTo>
                    <a:pt x="291" y="310"/>
                  </a:lnTo>
                  <a:lnTo>
                    <a:pt x="278" y="309"/>
                  </a:lnTo>
                  <a:lnTo>
                    <a:pt x="277" y="312"/>
                  </a:lnTo>
                  <a:lnTo>
                    <a:pt x="277" y="319"/>
                  </a:lnTo>
                  <a:lnTo>
                    <a:pt x="275" y="319"/>
                  </a:lnTo>
                  <a:lnTo>
                    <a:pt x="268" y="319"/>
                  </a:lnTo>
                  <a:lnTo>
                    <a:pt x="264" y="317"/>
                  </a:lnTo>
                  <a:lnTo>
                    <a:pt x="259" y="317"/>
                  </a:lnTo>
                  <a:lnTo>
                    <a:pt x="253" y="317"/>
                  </a:lnTo>
                  <a:lnTo>
                    <a:pt x="250" y="319"/>
                  </a:lnTo>
                  <a:lnTo>
                    <a:pt x="246" y="325"/>
                  </a:lnTo>
                  <a:lnTo>
                    <a:pt x="241" y="328"/>
                  </a:lnTo>
                  <a:lnTo>
                    <a:pt x="236" y="332"/>
                  </a:lnTo>
                  <a:lnTo>
                    <a:pt x="225" y="333"/>
                  </a:lnTo>
                  <a:lnTo>
                    <a:pt x="189" y="358"/>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57" name="Freeform 11">
              <a:extLst>
                <a:ext uri="{FF2B5EF4-FFF2-40B4-BE49-F238E27FC236}">
                  <a16:creationId xmlns:a16="http://schemas.microsoft.com/office/drawing/2014/main" id="{E692D56C-D690-4256-A5AA-4C661B24CEDC}"/>
                </a:ext>
              </a:extLst>
            </p:cNvPr>
            <p:cNvSpPr>
              <a:spLocks/>
            </p:cNvSpPr>
            <p:nvPr/>
          </p:nvSpPr>
          <p:spPr bwMode="auto">
            <a:xfrm>
              <a:off x="2384" y="757"/>
              <a:ext cx="171" cy="364"/>
            </a:xfrm>
            <a:custGeom>
              <a:avLst/>
              <a:gdLst>
                <a:gd name="T0" fmla="*/ 96 w 171"/>
                <a:gd name="T1" fmla="*/ 362 h 364"/>
                <a:gd name="T2" fmla="*/ 117 w 171"/>
                <a:gd name="T3" fmla="*/ 343 h 364"/>
                <a:gd name="T4" fmla="*/ 114 w 171"/>
                <a:gd name="T5" fmla="*/ 312 h 364"/>
                <a:gd name="T6" fmla="*/ 119 w 171"/>
                <a:gd name="T7" fmla="*/ 298 h 364"/>
                <a:gd name="T8" fmla="*/ 139 w 171"/>
                <a:gd name="T9" fmla="*/ 280 h 364"/>
                <a:gd name="T10" fmla="*/ 171 w 171"/>
                <a:gd name="T11" fmla="*/ 252 h 364"/>
                <a:gd name="T12" fmla="*/ 166 w 171"/>
                <a:gd name="T13" fmla="*/ 218 h 364"/>
                <a:gd name="T14" fmla="*/ 159 w 171"/>
                <a:gd name="T15" fmla="*/ 219 h 364"/>
                <a:gd name="T16" fmla="*/ 155 w 171"/>
                <a:gd name="T17" fmla="*/ 212 h 364"/>
                <a:gd name="T18" fmla="*/ 146 w 171"/>
                <a:gd name="T19" fmla="*/ 198 h 364"/>
                <a:gd name="T20" fmla="*/ 135 w 171"/>
                <a:gd name="T21" fmla="*/ 198 h 364"/>
                <a:gd name="T22" fmla="*/ 128 w 171"/>
                <a:gd name="T23" fmla="*/ 194 h 364"/>
                <a:gd name="T24" fmla="*/ 110 w 171"/>
                <a:gd name="T25" fmla="*/ 187 h 364"/>
                <a:gd name="T26" fmla="*/ 109 w 171"/>
                <a:gd name="T27" fmla="*/ 169 h 364"/>
                <a:gd name="T28" fmla="*/ 119 w 171"/>
                <a:gd name="T29" fmla="*/ 161 h 364"/>
                <a:gd name="T30" fmla="*/ 130 w 171"/>
                <a:gd name="T31" fmla="*/ 153 h 364"/>
                <a:gd name="T32" fmla="*/ 150 w 171"/>
                <a:gd name="T33" fmla="*/ 137 h 364"/>
                <a:gd name="T34" fmla="*/ 159 w 171"/>
                <a:gd name="T35" fmla="*/ 91 h 364"/>
                <a:gd name="T36" fmla="*/ 150 w 171"/>
                <a:gd name="T37" fmla="*/ 82 h 364"/>
                <a:gd name="T38" fmla="*/ 137 w 171"/>
                <a:gd name="T39" fmla="*/ 75 h 364"/>
                <a:gd name="T40" fmla="*/ 137 w 171"/>
                <a:gd name="T41" fmla="*/ 52 h 364"/>
                <a:gd name="T42" fmla="*/ 153 w 171"/>
                <a:gd name="T43" fmla="*/ 43 h 364"/>
                <a:gd name="T44" fmla="*/ 157 w 171"/>
                <a:gd name="T45" fmla="*/ 16 h 364"/>
                <a:gd name="T46" fmla="*/ 148 w 171"/>
                <a:gd name="T47" fmla="*/ 21 h 364"/>
                <a:gd name="T48" fmla="*/ 137 w 171"/>
                <a:gd name="T49" fmla="*/ 27 h 364"/>
                <a:gd name="T50" fmla="*/ 125 w 171"/>
                <a:gd name="T51" fmla="*/ 27 h 364"/>
                <a:gd name="T52" fmla="*/ 121 w 171"/>
                <a:gd name="T53" fmla="*/ 7 h 364"/>
                <a:gd name="T54" fmla="*/ 100 w 171"/>
                <a:gd name="T55" fmla="*/ 0 h 364"/>
                <a:gd name="T56" fmla="*/ 64 w 171"/>
                <a:gd name="T57" fmla="*/ 16 h 364"/>
                <a:gd name="T58" fmla="*/ 59 w 171"/>
                <a:gd name="T59" fmla="*/ 19 h 364"/>
                <a:gd name="T60" fmla="*/ 41 w 171"/>
                <a:gd name="T61" fmla="*/ 39 h 364"/>
                <a:gd name="T62" fmla="*/ 44 w 171"/>
                <a:gd name="T63" fmla="*/ 44 h 364"/>
                <a:gd name="T64" fmla="*/ 42 w 171"/>
                <a:gd name="T65" fmla="*/ 105 h 364"/>
                <a:gd name="T66" fmla="*/ 37 w 171"/>
                <a:gd name="T67" fmla="*/ 146 h 364"/>
                <a:gd name="T68" fmla="*/ 21 w 171"/>
                <a:gd name="T69" fmla="*/ 164 h 364"/>
                <a:gd name="T70" fmla="*/ 10 w 171"/>
                <a:gd name="T71" fmla="*/ 171 h 364"/>
                <a:gd name="T72" fmla="*/ 1 w 171"/>
                <a:gd name="T73" fmla="*/ 178 h 364"/>
                <a:gd name="T74" fmla="*/ 9 w 171"/>
                <a:gd name="T75" fmla="*/ 214 h 364"/>
                <a:gd name="T76" fmla="*/ 28 w 171"/>
                <a:gd name="T77" fmla="*/ 225 h 364"/>
                <a:gd name="T78" fmla="*/ 35 w 171"/>
                <a:gd name="T79" fmla="*/ 255 h 364"/>
                <a:gd name="T80" fmla="*/ 71 w 171"/>
                <a:gd name="T81" fmla="*/ 27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64">
                  <a:moveTo>
                    <a:pt x="85" y="364"/>
                  </a:moveTo>
                  <a:lnTo>
                    <a:pt x="96" y="362"/>
                  </a:lnTo>
                  <a:lnTo>
                    <a:pt x="114" y="350"/>
                  </a:lnTo>
                  <a:lnTo>
                    <a:pt x="117" y="343"/>
                  </a:lnTo>
                  <a:lnTo>
                    <a:pt x="119" y="334"/>
                  </a:lnTo>
                  <a:lnTo>
                    <a:pt x="114" y="312"/>
                  </a:lnTo>
                  <a:lnTo>
                    <a:pt x="116" y="305"/>
                  </a:lnTo>
                  <a:lnTo>
                    <a:pt x="119" y="298"/>
                  </a:lnTo>
                  <a:lnTo>
                    <a:pt x="135" y="287"/>
                  </a:lnTo>
                  <a:lnTo>
                    <a:pt x="139" y="280"/>
                  </a:lnTo>
                  <a:lnTo>
                    <a:pt x="167" y="261"/>
                  </a:lnTo>
                  <a:lnTo>
                    <a:pt x="171" y="252"/>
                  </a:lnTo>
                  <a:lnTo>
                    <a:pt x="171" y="221"/>
                  </a:lnTo>
                  <a:lnTo>
                    <a:pt x="166" y="218"/>
                  </a:lnTo>
                  <a:lnTo>
                    <a:pt x="164" y="219"/>
                  </a:lnTo>
                  <a:lnTo>
                    <a:pt x="159" y="219"/>
                  </a:lnTo>
                  <a:lnTo>
                    <a:pt x="155" y="216"/>
                  </a:lnTo>
                  <a:lnTo>
                    <a:pt x="155" y="212"/>
                  </a:lnTo>
                  <a:lnTo>
                    <a:pt x="150" y="198"/>
                  </a:lnTo>
                  <a:lnTo>
                    <a:pt x="146" y="198"/>
                  </a:lnTo>
                  <a:lnTo>
                    <a:pt x="139" y="203"/>
                  </a:lnTo>
                  <a:lnTo>
                    <a:pt x="135" y="198"/>
                  </a:lnTo>
                  <a:lnTo>
                    <a:pt x="134" y="194"/>
                  </a:lnTo>
                  <a:lnTo>
                    <a:pt x="128" y="194"/>
                  </a:lnTo>
                  <a:lnTo>
                    <a:pt x="123" y="194"/>
                  </a:lnTo>
                  <a:lnTo>
                    <a:pt x="110" y="187"/>
                  </a:lnTo>
                  <a:lnTo>
                    <a:pt x="109" y="178"/>
                  </a:lnTo>
                  <a:lnTo>
                    <a:pt x="109" y="169"/>
                  </a:lnTo>
                  <a:lnTo>
                    <a:pt x="117" y="173"/>
                  </a:lnTo>
                  <a:lnTo>
                    <a:pt x="119" y="161"/>
                  </a:lnTo>
                  <a:lnTo>
                    <a:pt x="125" y="157"/>
                  </a:lnTo>
                  <a:lnTo>
                    <a:pt x="130" y="153"/>
                  </a:lnTo>
                  <a:lnTo>
                    <a:pt x="135" y="152"/>
                  </a:lnTo>
                  <a:lnTo>
                    <a:pt x="150" y="137"/>
                  </a:lnTo>
                  <a:lnTo>
                    <a:pt x="162" y="111"/>
                  </a:lnTo>
                  <a:lnTo>
                    <a:pt x="159" y="91"/>
                  </a:lnTo>
                  <a:lnTo>
                    <a:pt x="151" y="87"/>
                  </a:lnTo>
                  <a:lnTo>
                    <a:pt x="150" y="82"/>
                  </a:lnTo>
                  <a:lnTo>
                    <a:pt x="141" y="80"/>
                  </a:lnTo>
                  <a:lnTo>
                    <a:pt x="137" y="75"/>
                  </a:lnTo>
                  <a:lnTo>
                    <a:pt x="135" y="62"/>
                  </a:lnTo>
                  <a:lnTo>
                    <a:pt x="137" y="52"/>
                  </a:lnTo>
                  <a:lnTo>
                    <a:pt x="142" y="46"/>
                  </a:lnTo>
                  <a:lnTo>
                    <a:pt x="153" y="43"/>
                  </a:lnTo>
                  <a:lnTo>
                    <a:pt x="162" y="25"/>
                  </a:lnTo>
                  <a:lnTo>
                    <a:pt x="157" y="16"/>
                  </a:lnTo>
                  <a:lnTo>
                    <a:pt x="151" y="16"/>
                  </a:lnTo>
                  <a:lnTo>
                    <a:pt x="148" y="21"/>
                  </a:lnTo>
                  <a:lnTo>
                    <a:pt x="142" y="25"/>
                  </a:lnTo>
                  <a:lnTo>
                    <a:pt x="137" y="27"/>
                  </a:lnTo>
                  <a:lnTo>
                    <a:pt x="134" y="30"/>
                  </a:lnTo>
                  <a:lnTo>
                    <a:pt x="125" y="27"/>
                  </a:lnTo>
                  <a:lnTo>
                    <a:pt x="126" y="19"/>
                  </a:lnTo>
                  <a:lnTo>
                    <a:pt x="121" y="7"/>
                  </a:lnTo>
                  <a:lnTo>
                    <a:pt x="121" y="5"/>
                  </a:lnTo>
                  <a:lnTo>
                    <a:pt x="100" y="0"/>
                  </a:lnTo>
                  <a:lnTo>
                    <a:pt x="80" y="5"/>
                  </a:lnTo>
                  <a:lnTo>
                    <a:pt x="64" y="16"/>
                  </a:lnTo>
                  <a:lnTo>
                    <a:pt x="62" y="18"/>
                  </a:lnTo>
                  <a:lnTo>
                    <a:pt x="59" y="19"/>
                  </a:lnTo>
                  <a:lnTo>
                    <a:pt x="57" y="25"/>
                  </a:lnTo>
                  <a:lnTo>
                    <a:pt x="41" y="39"/>
                  </a:lnTo>
                  <a:lnTo>
                    <a:pt x="39" y="43"/>
                  </a:lnTo>
                  <a:lnTo>
                    <a:pt x="44" y="44"/>
                  </a:lnTo>
                  <a:lnTo>
                    <a:pt x="46" y="48"/>
                  </a:lnTo>
                  <a:lnTo>
                    <a:pt x="42" y="105"/>
                  </a:lnTo>
                  <a:lnTo>
                    <a:pt x="46" y="111"/>
                  </a:lnTo>
                  <a:lnTo>
                    <a:pt x="37" y="146"/>
                  </a:lnTo>
                  <a:lnTo>
                    <a:pt x="23" y="155"/>
                  </a:lnTo>
                  <a:lnTo>
                    <a:pt x="21" y="164"/>
                  </a:lnTo>
                  <a:lnTo>
                    <a:pt x="14" y="168"/>
                  </a:lnTo>
                  <a:lnTo>
                    <a:pt x="10" y="171"/>
                  </a:lnTo>
                  <a:lnTo>
                    <a:pt x="9" y="173"/>
                  </a:lnTo>
                  <a:lnTo>
                    <a:pt x="1" y="178"/>
                  </a:lnTo>
                  <a:lnTo>
                    <a:pt x="0" y="178"/>
                  </a:lnTo>
                  <a:lnTo>
                    <a:pt x="9" y="214"/>
                  </a:lnTo>
                  <a:lnTo>
                    <a:pt x="25" y="219"/>
                  </a:lnTo>
                  <a:lnTo>
                    <a:pt x="28" y="225"/>
                  </a:lnTo>
                  <a:lnTo>
                    <a:pt x="35" y="241"/>
                  </a:lnTo>
                  <a:lnTo>
                    <a:pt x="35" y="255"/>
                  </a:lnTo>
                  <a:lnTo>
                    <a:pt x="69" y="275"/>
                  </a:lnTo>
                  <a:lnTo>
                    <a:pt x="71" y="275"/>
                  </a:lnTo>
                  <a:lnTo>
                    <a:pt x="85" y="36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58" name="Freeform 12">
              <a:extLst>
                <a:ext uri="{FF2B5EF4-FFF2-40B4-BE49-F238E27FC236}">
                  <a16:creationId xmlns:a16="http://schemas.microsoft.com/office/drawing/2014/main" id="{8E475468-F81F-4F6E-B81C-73BCD604594B}"/>
                </a:ext>
              </a:extLst>
            </p:cNvPr>
            <p:cNvSpPr>
              <a:spLocks/>
            </p:cNvSpPr>
            <p:nvPr/>
          </p:nvSpPr>
          <p:spPr bwMode="auto">
            <a:xfrm>
              <a:off x="2384" y="757"/>
              <a:ext cx="171" cy="364"/>
            </a:xfrm>
            <a:custGeom>
              <a:avLst/>
              <a:gdLst>
                <a:gd name="T0" fmla="*/ 96 w 171"/>
                <a:gd name="T1" fmla="*/ 362 h 364"/>
                <a:gd name="T2" fmla="*/ 117 w 171"/>
                <a:gd name="T3" fmla="*/ 343 h 364"/>
                <a:gd name="T4" fmla="*/ 114 w 171"/>
                <a:gd name="T5" fmla="*/ 312 h 364"/>
                <a:gd name="T6" fmla="*/ 119 w 171"/>
                <a:gd name="T7" fmla="*/ 298 h 364"/>
                <a:gd name="T8" fmla="*/ 139 w 171"/>
                <a:gd name="T9" fmla="*/ 280 h 364"/>
                <a:gd name="T10" fmla="*/ 171 w 171"/>
                <a:gd name="T11" fmla="*/ 252 h 364"/>
                <a:gd name="T12" fmla="*/ 166 w 171"/>
                <a:gd name="T13" fmla="*/ 218 h 364"/>
                <a:gd name="T14" fmla="*/ 159 w 171"/>
                <a:gd name="T15" fmla="*/ 219 h 364"/>
                <a:gd name="T16" fmla="*/ 155 w 171"/>
                <a:gd name="T17" fmla="*/ 212 h 364"/>
                <a:gd name="T18" fmla="*/ 146 w 171"/>
                <a:gd name="T19" fmla="*/ 198 h 364"/>
                <a:gd name="T20" fmla="*/ 135 w 171"/>
                <a:gd name="T21" fmla="*/ 198 h 364"/>
                <a:gd name="T22" fmla="*/ 128 w 171"/>
                <a:gd name="T23" fmla="*/ 194 h 364"/>
                <a:gd name="T24" fmla="*/ 110 w 171"/>
                <a:gd name="T25" fmla="*/ 187 h 364"/>
                <a:gd name="T26" fmla="*/ 109 w 171"/>
                <a:gd name="T27" fmla="*/ 169 h 364"/>
                <a:gd name="T28" fmla="*/ 119 w 171"/>
                <a:gd name="T29" fmla="*/ 161 h 364"/>
                <a:gd name="T30" fmla="*/ 130 w 171"/>
                <a:gd name="T31" fmla="*/ 153 h 364"/>
                <a:gd name="T32" fmla="*/ 150 w 171"/>
                <a:gd name="T33" fmla="*/ 137 h 364"/>
                <a:gd name="T34" fmla="*/ 159 w 171"/>
                <a:gd name="T35" fmla="*/ 91 h 364"/>
                <a:gd name="T36" fmla="*/ 150 w 171"/>
                <a:gd name="T37" fmla="*/ 82 h 364"/>
                <a:gd name="T38" fmla="*/ 137 w 171"/>
                <a:gd name="T39" fmla="*/ 75 h 364"/>
                <a:gd name="T40" fmla="*/ 137 w 171"/>
                <a:gd name="T41" fmla="*/ 52 h 364"/>
                <a:gd name="T42" fmla="*/ 153 w 171"/>
                <a:gd name="T43" fmla="*/ 43 h 364"/>
                <a:gd name="T44" fmla="*/ 157 w 171"/>
                <a:gd name="T45" fmla="*/ 16 h 364"/>
                <a:gd name="T46" fmla="*/ 148 w 171"/>
                <a:gd name="T47" fmla="*/ 21 h 364"/>
                <a:gd name="T48" fmla="*/ 137 w 171"/>
                <a:gd name="T49" fmla="*/ 27 h 364"/>
                <a:gd name="T50" fmla="*/ 125 w 171"/>
                <a:gd name="T51" fmla="*/ 27 h 364"/>
                <a:gd name="T52" fmla="*/ 121 w 171"/>
                <a:gd name="T53" fmla="*/ 7 h 364"/>
                <a:gd name="T54" fmla="*/ 100 w 171"/>
                <a:gd name="T55" fmla="*/ 0 h 364"/>
                <a:gd name="T56" fmla="*/ 64 w 171"/>
                <a:gd name="T57" fmla="*/ 16 h 364"/>
                <a:gd name="T58" fmla="*/ 59 w 171"/>
                <a:gd name="T59" fmla="*/ 19 h 364"/>
                <a:gd name="T60" fmla="*/ 41 w 171"/>
                <a:gd name="T61" fmla="*/ 39 h 364"/>
                <a:gd name="T62" fmla="*/ 44 w 171"/>
                <a:gd name="T63" fmla="*/ 44 h 364"/>
                <a:gd name="T64" fmla="*/ 42 w 171"/>
                <a:gd name="T65" fmla="*/ 105 h 364"/>
                <a:gd name="T66" fmla="*/ 37 w 171"/>
                <a:gd name="T67" fmla="*/ 146 h 364"/>
                <a:gd name="T68" fmla="*/ 21 w 171"/>
                <a:gd name="T69" fmla="*/ 164 h 364"/>
                <a:gd name="T70" fmla="*/ 10 w 171"/>
                <a:gd name="T71" fmla="*/ 171 h 364"/>
                <a:gd name="T72" fmla="*/ 1 w 171"/>
                <a:gd name="T73" fmla="*/ 178 h 364"/>
                <a:gd name="T74" fmla="*/ 9 w 171"/>
                <a:gd name="T75" fmla="*/ 214 h 364"/>
                <a:gd name="T76" fmla="*/ 28 w 171"/>
                <a:gd name="T77" fmla="*/ 225 h 364"/>
                <a:gd name="T78" fmla="*/ 35 w 171"/>
                <a:gd name="T79" fmla="*/ 255 h 364"/>
                <a:gd name="T80" fmla="*/ 71 w 171"/>
                <a:gd name="T81" fmla="*/ 27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64">
                  <a:moveTo>
                    <a:pt x="85" y="364"/>
                  </a:moveTo>
                  <a:lnTo>
                    <a:pt x="96" y="362"/>
                  </a:lnTo>
                  <a:lnTo>
                    <a:pt x="114" y="350"/>
                  </a:lnTo>
                  <a:lnTo>
                    <a:pt x="117" y="343"/>
                  </a:lnTo>
                  <a:lnTo>
                    <a:pt x="119" y="334"/>
                  </a:lnTo>
                  <a:lnTo>
                    <a:pt x="114" y="312"/>
                  </a:lnTo>
                  <a:lnTo>
                    <a:pt x="116" y="305"/>
                  </a:lnTo>
                  <a:lnTo>
                    <a:pt x="119" y="298"/>
                  </a:lnTo>
                  <a:lnTo>
                    <a:pt x="135" y="287"/>
                  </a:lnTo>
                  <a:lnTo>
                    <a:pt x="139" y="280"/>
                  </a:lnTo>
                  <a:lnTo>
                    <a:pt x="167" y="261"/>
                  </a:lnTo>
                  <a:lnTo>
                    <a:pt x="171" y="252"/>
                  </a:lnTo>
                  <a:lnTo>
                    <a:pt x="171" y="221"/>
                  </a:lnTo>
                  <a:lnTo>
                    <a:pt x="166" y="218"/>
                  </a:lnTo>
                  <a:lnTo>
                    <a:pt x="164" y="219"/>
                  </a:lnTo>
                  <a:lnTo>
                    <a:pt x="159" y="219"/>
                  </a:lnTo>
                  <a:lnTo>
                    <a:pt x="155" y="216"/>
                  </a:lnTo>
                  <a:lnTo>
                    <a:pt x="155" y="212"/>
                  </a:lnTo>
                  <a:lnTo>
                    <a:pt x="150" y="198"/>
                  </a:lnTo>
                  <a:lnTo>
                    <a:pt x="146" y="198"/>
                  </a:lnTo>
                  <a:lnTo>
                    <a:pt x="139" y="203"/>
                  </a:lnTo>
                  <a:lnTo>
                    <a:pt x="135" y="198"/>
                  </a:lnTo>
                  <a:lnTo>
                    <a:pt x="134" y="194"/>
                  </a:lnTo>
                  <a:lnTo>
                    <a:pt x="128" y="194"/>
                  </a:lnTo>
                  <a:lnTo>
                    <a:pt x="123" y="194"/>
                  </a:lnTo>
                  <a:lnTo>
                    <a:pt x="110" y="187"/>
                  </a:lnTo>
                  <a:lnTo>
                    <a:pt x="109" y="178"/>
                  </a:lnTo>
                  <a:lnTo>
                    <a:pt x="109" y="169"/>
                  </a:lnTo>
                  <a:lnTo>
                    <a:pt x="117" y="173"/>
                  </a:lnTo>
                  <a:lnTo>
                    <a:pt x="119" y="161"/>
                  </a:lnTo>
                  <a:lnTo>
                    <a:pt x="125" y="157"/>
                  </a:lnTo>
                  <a:lnTo>
                    <a:pt x="130" y="153"/>
                  </a:lnTo>
                  <a:lnTo>
                    <a:pt x="135" y="152"/>
                  </a:lnTo>
                  <a:lnTo>
                    <a:pt x="150" y="137"/>
                  </a:lnTo>
                  <a:lnTo>
                    <a:pt x="162" y="111"/>
                  </a:lnTo>
                  <a:lnTo>
                    <a:pt x="159" y="91"/>
                  </a:lnTo>
                  <a:lnTo>
                    <a:pt x="151" y="87"/>
                  </a:lnTo>
                  <a:lnTo>
                    <a:pt x="150" y="82"/>
                  </a:lnTo>
                  <a:lnTo>
                    <a:pt x="141" y="80"/>
                  </a:lnTo>
                  <a:lnTo>
                    <a:pt x="137" y="75"/>
                  </a:lnTo>
                  <a:lnTo>
                    <a:pt x="135" y="62"/>
                  </a:lnTo>
                  <a:lnTo>
                    <a:pt x="137" y="52"/>
                  </a:lnTo>
                  <a:lnTo>
                    <a:pt x="142" y="46"/>
                  </a:lnTo>
                  <a:lnTo>
                    <a:pt x="153" y="43"/>
                  </a:lnTo>
                  <a:lnTo>
                    <a:pt x="162" y="25"/>
                  </a:lnTo>
                  <a:lnTo>
                    <a:pt x="157" y="16"/>
                  </a:lnTo>
                  <a:lnTo>
                    <a:pt x="151" y="16"/>
                  </a:lnTo>
                  <a:lnTo>
                    <a:pt x="148" y="21"/>
                  </a:lnTo>
                  <a:lnTo>
                    <a:pt x="142" y="25"/>
                  </a:lnTo>
                  <a:lnTo>
                    <a:pt x="137" y="27"/>
                  </a:lnTo>
                  <a:lnTo>
                    <a:pt x="134" y="30"/>
                  </a:lnTo>
                  <a:lnTo>
                    <a:pt x="125" y="27"/>
                  </a:lnTo>
                  <a:lnTo>
                    <a:pt x="126" y="19"/>
                  </a:lnTo>
                  <a:lnTo>
                    <a:pt x="121" y="7"/>
                  </a:lnTo>
                  <a:lnTo>
                    <a:pt x="121" y="5"/>
                  </a:lnTo>
                  <a:lnTo>
                    <a:pt x="100" y="0"/>
                  </a:lnTo>
                  <a:lnTo>
                    <a:pt x="80" y="5"/>
                  </a:lnTo>
                  <a:lnTo>
                    <a:pt x="64" y="16"/>
                  </a:lnTo>
                  <a:lnTo>
                    <a:pt x="62" y="18"/>
                  </a:lnTo>
                  <a:lnTo>
                    <a:pt x="59" y="19"/>
                  </a:lnTo>
                  <a:lnTo>
                    <a:pt x="57" y="25"/>
                  </a:lnTo>
                  <a:lnTo>
                    <a:pt x="41" y="39"/>
                  </a:lnTo>
                  <a:lnTo>
                    <a:pt x="39" y="43"/>
                  </a:lnTo>
                  <a:lnTo>
                    <a:pt x="44" y="44"/>
                  </a:lnTo>
                  <a:lnTo>
                    <a:pt x="46" y="48"/>
                  </a:lnTo>
                  <a:lnTo>
                    <a:pt x="42" y="105"/>
                  </a:lnTo>
                  <a:lnTo>
                    <a:pt x="46" y="111"/>
                  </a:lnTo>
                  <a:lnTo>
                    <a:pt x="37" y="146"/>
                  </a:lnTo>
                  <a:lnTo>
                    <a:pt x="23" y="155"/>
                  </a:lnTo>
                  <a:lnTo>
                    <a:pt x="21" y="164"/>
                  </a:lnTo>
                  <a:lnTo>
                    <a:pt x="14" y="168"/>
                  </a:lnTo>
                  <a:lnTo>
                    <a:pt x="10" y="171"/>
                  </a:lnTo>
                  <a:lnTo>
                    <a:pt x="9" y="173"/>
                  </a:lnTo>
                  <a:lnTo>
                    <a:pt x="1" y="178"/>
                  </a:lnTo>
                  <a:lnTo>
                    <a:pt x="0" y="178"/>
                  </a:lnTo>
                  <a:lnTo>
                    <a:pt x="9" y="214"/>
                  </a:lnTo>
                  <a:lnTo>
                    <a:pt x="25" y="219"/>
                  </a:lnTo>
                  <a:lnTo>
                    <a:pt x="28" y="225"/>
                  </a:lnTo>
                  <a:lnTo>
                    <a:pt x="35" y="241"/>
                  </a:lnTo>
                  <a:lnTo>
                    <a:pt x="35" y="255"/>
                  </a:lnTo>
                  <a:lnTo>
                    <a:pt x="69" y="275"/>
                  </a:lnTo>
                  <a:lnTo>
                    <a:pt x="71" y="275"/>
                  </a:lnTo>
                  <a:lnTo>
                    <a:pt x="85" y="364"/>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59" name="Freeform 13">
              <a:extLst>
                <a:ext uri="{FF2B5EF4-FFF2-40B4-BE49-F238E27FC236}">
                  <a16:creationId xmlns:a16="http://schemas.microsoft.com/office/drawing/2014/main" id="{E15ECA78-8C1B-4234-8E10-2563FAAAEFB7}"/>
                </a:ext>
              </a:extLst>
            </p:cNvPr>
            <p:cNvSpPr>
              <a:spLocks/>
            </p:cNvSpPr>
            <p:nvPr/>
          </p:nvSpPr>
          <p:spPr bwMode="auto">
            <a:xfrm>
              <a:off x="2460" y="978"/>
              <a:ext cx="686" cy="655"/>
            </a:xfrm>
            <a:custGeom>
              <a:avLst/>
              <a:gdLst>
                <a:gd name="T0" fmla="*/ 91 w 686"/>
                <a:gd name="T1" fmla="*/ 432 h 655"/>
                <a:gd name="T2" fmla="*/ 47 w 686"/>
                <a:gd name="T3" fmla="*/ 422 h 655"/>
                <a:gd name="T4" fmla="*/ 33 w 686"/>
                <a:gd name="T5" fmla="*/ 384 h 655"/>
                <a:gd name="T6" fmla="*/ 6 w 686"/>
                <a:gd name="T7" fmla="*/ 343 h 655"/>
                <a:gd name="T8" fmla="*/ 22 w 686"/>
                <a:gd name="T9" fmla="*/ 331 h 655"/>
                <a:gd name="T10" fmla="*/ 0 w 686"/>
                <a:gd name="T11" fmla="*/ 163 h 655"/>
                <a:gd name="T12" fmla="*/ 9 w 686"/>
                <a:gd name="T13" fmla="*/ 145 h 655"/>
                <a:gd name="T14" fmla="*/ 20 w 686"/>
                <a:gd name="T15" fmla="*/ 141 h 655"/>
                <a:gd name="T16" fmla="*/ 41 w 686"/>
                <a:gd name="T17" fmla="*/ 122 h 655"/>
                <a:gd name="T18" fmla="*/ 38 w 686"/>
                <a:gd name="T19" fmla="*/ 91 h 655"/>
                <a:gd name="T20" fmla="*/ 43 w 686"/>
                <a:gd name="T21" fmla="*/ 77 h 655"/>
                <a:gd name="T22" fmla="*/ 63 w 686"/>
                <a:gd name="T23" fmla="*/ 59 h 655"/>
                <a:gd name="T24" fmla="*/ 95 w 686"/>
                <a:gd name="T25" fmla="*/ 31 h 655"/>
                <a:gd name="T26" fmla="*/ 134 w 686"/>
                <a:gd name="T27" fmla="*/ 16 h 655"/>
                <a:gd name="T28" fmla="*/ 166 w 686"/>
                <a:gd name="T29" fmla="*/ 13 h 655"/>
                <a:gd name="T30" fmla="*/ 188 w 686"/>
                <a:gd name="T31" fmla="*/ 18 h 655"/>
                <a:gd name="T32" fmla="*/ 256 w 686"/>
                <a:gd name="T33" fmla="*/ 41 h 655"/>
                <a:gd name="T34" fmla="*/ 263 w 686"/>
                <a:gd name="T35" fmla="*/ 66 h 655"/>
                <a:gd name="T36" fmla="*/ 388 w 686"/>
                <a:gd name="T37" fmla="*/ 122 h 655"/>
                <a:gd name="T38" fmla="*/ 418 w 686"/>
                <a:gd name="T39" fmla="*/ 145 h 655"/>
                <a:gd name="T40" fmla="*/ 450 w 686"/>
                <a:gd name="T41" fmla="*/ 134 h 655"/>
                <a:gd name="T42" fmla="*/ 468 w 686"/>
                <a:gd name="T43" fmla="*/ 102 h 655"/>
                <a:gd name="T44" fmla="*/ 465 w 686"/>
                <a:gd name="T45" fmla="*/ 86 h 655"/>
                <a:gd name="T46" fmla="*/ 459 w 686"/>
                <a:gd name="T47" fmla="*/ 65 h 655"/>
                <a:gd name="T48" fmla="*/ 506 w 686"/>
                <a:gd name="T49" fmla="*/ 20 h 655"/>
                <a:gd name="T50" fmla="*/ 581 w 686"/>
                <a:gd name="T51" fmla="*/ 23 h 655"/>
                <a:gd name="T52" fmla="*/ 595 w 686"/>
                <a:gd name="T53" fmla="*/ 29 h 655"/>
                <a:gd name="T54" fmla="*/ 595 w 686"/>
                <a:gd name="T55" fmla="*/ 38 h 655"/>
                <a:gd name="T56" fmla="*/ 595 w 686"/>
                <a:gd name="T57" fmla="*/ 43 h 655"/>
                <a:gd name="T58" fmla="*/ 606 w 686"/>
                <a:gd name="T59" fmla="*/ 50 h 655"/>
                <a:gd name="T60" fmla="*/ 675 w 686"/>
                <a:gd name="T61" fmla="*/ 61 h 655"/>
                <a:gd name="T62" fmla="*/ 686 w 686"/>
                <a:gd name="T63" fmla="*/ 75 h 655"/>
                <a:gd name="T64" fmla="*/ 681 w 686"/>
                <a:gd name="T65" fmla="*/ 79 h 655"/>
                <a:gd name="T66" fmla="*/ 672 w 686"/>
                <a:gd name="T67" fmla="*/ 91 h 655"/>
                <a:gd name="T68" fmla="*/ 675 w 686"/>
                <a:gd name="T69" fmla="*/ 100 h 655"/>
                <a:gd name="T70" fmla="*/ 677 w 686"/>
                <a:gd name="T71" fmla="*/ 143 h 655"/>
                <a:gd name="T72" fmla="*/ 666 w 686"/>
                <a:gd name="T73" fmla="*/ 152 h 655"/>
                <a:gd name="T74" fmla="*/ 668 w 686"/>
                <a:gd name="T75" fmla="*/ 172 h 655"/>
                <a:gd name="T76" fmla="*/ 672 w 686"/>
                <a:gd name="T77" fmla="*/ 191 h 655"/>
                <a:gd name="T78" fmla="*/ 686 w 686"/>
                <a:gd name="T79" fmla="*/ 630 h 655"/>
                <a:gd name="T80" fmla="*/ 643 w 686"/>
                <a:gd name="T81" fmla="*/ 655 h 655"/>
                <a:gd name="T82" fmla="*/ 297 w 686"/>
                <a:gd name="T83" fmla="*/ 477 h 655"/>
                <a:gd name="T84" fmla="*/ 233 w 686"/>
                <a:gd name="T85" fmla="*/ 486 h 655"/>
                <a:gd name="T86" fmla="*/ 218 w 686"/>
                <a:gd name="T87" fmla="*/ 477 h 655"/>
                <a:gd name="T88" fmla="*/ 115 w 686"/>
                <a:gd name="T89" fmla="*/ 47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6" h="655">
                  <a:moveTo>
                    <a:pt x="111" y="472"/>
                  </a:moveTo>
                  <a:lnTo>
                    <a:pt x="91" y="432"/>
                  </a:lnTo>
                  <a:lnTo>
                    <a:pt x="68" y="422"/>
                  </a:lnTo>
                  <a:lnTo>
                    <a:pt x="47" y="422"/>
                  </a:lnTo>
                  <a:lnTo>
                    <a:pt x="34" y="409"/>
                  </a:lnTo>
                  <a:lnTo>
                    <a:pt x="33" y="384"/>
                  </a:lnTo>
                  <a:lnTo>
                    <a:pt x="9" y="354"/>
                  </a:lnTo>
                  <a:lnTo>
                    <a:pt x="6" y="343"/>
                  </a:lnTo>
                  <a:lnTo>
                    <a:pt x="8" y="338"/>
                  </a:lnTo>
                  <a:lnTo>
                    <a:pt x="22" y="331"/>
                  </a:lnTo>
                  <a:lnTo>
                    <a:pt x="18" y="191"/>
                  </a:lnTo>
                  <a:lnTo>
                    <a:pt x="0" y="163"/>
                  </a:lnTo>
                  <a:lnTo>
                    <a:pt x="2" y="150"/>
                  </a:lnTo>
                  <a:lnTo>
                    <a:pt x="9" y="145"/>
                  </a:lnTo>
                  <a:lnTo>
                    <a:pt x="9" y="143"/>
                  </a:lnTo>
                  <a:lnTo>
                    <a:pt x="20" y="141"/>
                  </a:lnTo>
                  <a:lnTo>
                    <a:pt x="38" y="129"/>
                  </a:lnTo>
                  <a:lnTo>
                    <a:pt x="41" y="122"/>
                  </a:lnTo>
                  <a:lnTo>
                    <a:pt x="43" y="113"/>
                  </a:lnTo>
                  <a:lnTo>
                    <a:pt x="38" y="91"/>
                  </a:lnTo>
                  <a:lnTo>
                    <a:pt x="40" y="84"/>
                  </a:lnTo>
                  <a:lnTo>
                    <a:pt x="43" y="77"/>
                  </a:lnTo>
                  <a:lnTo>
                    <a:pt x="59" y="68"/>
                  </a:lnTo>
                  <a:lnTo>
                    <a:pt x="63" y="59"/>
                  </a:lnTo>
                  <a:lnTo>
                    <a:pt x="91" y="40"/>
                  </a:lnTo>
                  <a:lnTo>
                    <a:pt x="95" y="31"/>
                  </a:lnTo>
                  <a:lnTo>
                    <a:pt x="95" y="0"/>
                  </a:lnTo>
                  <a:lnTo>
                    <a:pt x="134" y="16"/>
                  </a:lnTo>
                  <a:lnTo>
                    <a:pt x="150" y="18"/>
                  </a:lnTo>
                  <a:lnTo>
                    <a:pt x="166" y="13"/>
                  </a:lnTo>
                  <a:lnTo>
                    <a:pt x="179" y="15"/>
                  </a:lnTo>
                  <a:lnTo>
                    <a:pt x="188" y="18"/>
                  </a:lnTo>
                  <a:lnTo>
                    <a:pt x="199" y="20"/>
                  </a:lnTo>
                  <a:lnTo>
                    <a:pt x="256" y="41"/>
                  </a:lnTo>
                  <a:lnTo>
                    <a:pt x="259" y="47"/>
                  </a:lnTo>
                  <a:lnTo>
                    <a:pt x="263" y="66"/>
                  </a:lnTo>
                  <a:lnTo>
                    <a:pt x="283" y="91"/>
                  </a:lnTo>
                  <a:lnTo>
                    <a:pt x="388" y="122"/>
                  </a:lnTo>
                  <a:lnTo>
                    <a:pt x="406" y="141"/>
                  </a:lnTo>
                  <a:lnTo>
                    <a:pt x="418" y="145"/>
                  </a:lnTo>
                  <a:lnTo>
                    <a:pt x="429" y="145"/>
                  </a:lnTo>
                  <a:lnTo>
                    <a:pt x="450" y="134"/>
                  </a:lnTo>
                  <a:lnTo>
                    <a:pt x="468" y="109"/>
                  </a:lnTo>
                  <a:lnTo>
                    <a:pt x="468" y="102"/>
                  </a:lnTo>
                  <a:lnTo>
                    <a:pt x="465" y="93"/>
                  </a:lnTo>
                  <a:lnTo>
                    <a:pt x="465" y="86"/>
                  </a:lnTo>
                  <a:lnTo>
                    <a:pt x="459" y="77"/>
                  </a:lnTo>
                  <a:lnTo>
                    <a:pt x="459" y="65"/>
                  </a:lnTo>
                  <a:lnTo>
                    <a:pt x="461" y="56"/>
                  </a:lnTo>
                  <a:lnTo>
                    <a:pt x="506" y="20"/>
                  </a:lnTo>
                  <a:lnTo>
                    <a:pt x="552" y="13"/>
                  </a:lnTo>
                  <a:lnTo>
                    <a:pt x="581" y="23"/>
                  </a:lnTo>
                  <a:lnTo>
                    <a:pt x="588" y="23"/>
                  </a:lnTo>
                  <a:lnTo>
                    <a:pt x="595" y="29"/>
                  </a:lnTo>
                  <a:lnTo>
                    <a:pt x="595" y="36"/>
                  </a:lnTo>
                  <a:lnTo>
                    <a:pt x="595" y="38"/>
                  </a:lnTo>
                  <a:lnTo>
                    <a:pt x="593" y="36"/>
                  </a:lnTo>
                  <a:lnTo>
                    <a:pt x="595" y="43"/>
                  </a:lnTo>
                  <a:lnTo>
                    <a:pt x="602" y="48"/>
                  </a:lnTo>
                  <a:lnTo>
                    <a:pt x="606" y="50"/>
                  </a:lnTo>
                  <a:lnTo>
                    <a:pt x="609" y="48"/>
                  </a:lnTo>
                  <a:lnTo>
                    <a:pt x="675" y="61"/>
                  </a:lnTo>
                  <a:lnTo>
                    <a:pt x="682" y="66"/>
                  </a:lnTo>
                  <a:lnTo>
                    <a:pt x="686" y="75"/>
                  </a:lnTo>
                  <a:lnTo>
                    <a:pt x="686" y="77"/>
                  </a:lnTo>
                  <a:lnTo>
                    <a:pt x="681" y="79"/>
                  </a:lnTo>
                  <a:lnTo>
                    <a:pt x="679" y="84"/>
                  </a:lnTo>
                  <a:lnTo>
                    <a:pt x="672" y="91"/>
                  </a:lnTo>
                  <a:lnTo>
                    <a:pt x="672" y="95"/>
                  </a:lnTo>
                  <a:lnTo>
                    <a:pt x="675" y="100"/>
                  </a:lnTo>
                  <a:lnTo>
                    <a:pt x="677" y="143"/>
                  </a:lnTo>
                  <a:lnTo>
                    <a:pt x="677" y="143"/>
                  </a:lnTo>
                  <a:lnTo>
                    <a:pt x="670" y="148"/>
                  </a:lnTo>
                  <a:lnTo>
                    <a:pt x="666" y="152"/>
                  </a:lnTo>
                  <a:lnTo>
                    <a:pt x="666" y="156"/>
                  </a:lnTo>
                  <a:lnTo>
                    <a:pt x="668" y="172"/>
                  </a:lnTo>
                  <a:lnTo>
                    <a:pt x="675" y="182"/>
                  </a:lnTo>
                  <a:lnTo>
                    <a:pt x="672" y="191"/>
                  </a:lnTo>
                  <a:lnTo>
                    <a:pt x="686" y="206"/>
                  </a:lnTo>
                  <a:lnTo>
                    <a:pt x="686" y="630"/>
                  </a:lnTo>
                  <a:lnTo>
                    <a:pt x="643" y="630"/>
                  </a:lnTo>
                  <a:lnTo>
                    <a:pt x="643" y="655"/>
                  </a:lnTo>
                  <a:lnTo>
                    <a:pt x="638" y="655"/>
                  </a:lnTo>
                  <a:lnTo>
                    <a:pt x="297" y="477"/>
                  </a:lnTo>
                  <a:lnTo>
                    <a:pt x="240" y="497"/>
                  </a:lnTo>
                  <a:lnTo>
                    <a:pt x="233" y="486"/>
                  </a:lnTo>
                  <a:lnTo>
                    <a:pt x="220" y="481"/>
                  </a:lnTo>
                  <a:lnTo>
                    <a:pt x="218" y="477"/>
                  </a:lnTo>
                  <a:lnTo>
                    <a:pt x="213" y="473"/>
                  </a:lnTo>
                  <a:lnTo>
                    <a:pt x="115" y="470"/>
                  </a:lnTo>
                  <a:lnTo>
                    <a:pt x="111" y="47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0" name="Freeform 14">
              <a:extLst>
                <a:ext uri="{FF2B5EF4-FFF2-40B4-BE49-F238E27FC236}">
                  <a16:creationId xmlns:a16="http://schemas.microsoft.com/office/drawing/2014/main" id="{7235BF11-316D-4CBC-8068-366A8EC0CDC3}"/>
                </a:ext>
              </a:extLst>
            </p:cNvPr>
            <p:cNvSpPr>
              <a:spLocks/>
            </p:cNvSpPr>
            <p:nvPr/>
          </p:nvSpPr>
          <p:spPr bwMode="auto">
            <a:xfrm>
              <a:off x="2460" y="978"/>
              <a:ext cx="686" cy="655"/>
            </a:xfrm>
            <a:custGeom>
              <a:avLst/>
              <a:gdLst>
                <a:gd name="T0" fmla="*/ 91 w 686"/>
                <a:gd name="T1" fmla="*/ 432 h 655"/>
                <a:gd name="T2" fmla="*/ 47 w 686"/>
                <a:gd name="T3" fmla="*/ 422 h 655"/>
                <a:gd name="T4" fmla="*/ 33 w 686"/>
                <a:gd name="T5" fmla="*/ 384 h 655"/>
                <a:gd name="T6" fmla="*/ 6 w 686"/>
                <a:gd name="T7" fmla="*/ 343 h 655"/>
                <a:gd name="T8" fmla="*/ 22 w 686"/>
                <a:gd name="T9" fmla="*/ 331 h 655"/>
                <a:gd name="T10" fmla="*/ 0 w 686"/>
                <a:gd name="T11" fmla="*/ 163 h 655"/>
                <a:gd name="T12" fmla="*/ 9 w 686"/>
                <a:gd name="T13" fmla="*/ 145 h 655"/>
                <a:gd name="T14" fmla="*/ 20 w 686"/>
                <a:gd name="T15" fmla="*/ 141 h 655"/>
                <a:gd name="T16" fmla="*/ 41 w 686"/>
                <a:gd name="T17" fmla="*/ 122 h 655"/>
                <a:gd name="T18" fmla="*/ 38 w 686"/>
                <a:gd name="T19" fmla="*/ 91 h 655"/>
                <a:gd name="T20" fmla="*/ 43 w 686"/>
                <a:gd name="T21" fmla="*/ 77 h 655"/>
                <a:gd name="T22" fmla="*/ 63 w 686"/>
                <a:gd name="T23" fmla="*/ 59 h 655"/>
                <a:gd name="T24" fmla="*/ 95 w 686"/>
                <a:gd name="T25" fmla="*/ 31 h 655"/>
                <a:gd name="T26" fmla="*/ 134 w 686"/>
                <a:gd name="T27" fmla="*/ 16 h 655"/>
                <a:gd name="T28" fmla="*/ 166 w 686"/>
                <a:gd name="T29" fmla="*/ 13 h 655"/>
                <a:gd name="T30" fmla="*/ 188 w 686"/>
                <a:gd name="T31" fmla="*/ 18 h 655"/>
                <a:gd name="T32" fmla="*/ 256 w 686"/>
                <a:gd name="T33" fmla="*/ 41 h 655"/>
                <a:gd name="T34" fmla="*/ 263 w 686"/>
                <a:gd name="T35" fmla="*/ 66 h 655"/>
                <a:gd name="T36" fmla="*/ 388 w 686"/>
                <a:gd name="T37" fmla="*/ 122 h 655"/>
                <a:gd name="T38" fmla="*/ 418 w 686"/>
                <a:gd name="T39" fmla="*/ 145 h 655"/>
                <a:gd name="T40" fmla="*/ 450 w 686"/>
                <a:gd name="T41" fmla="*/ 134 h 655"/>
                <a:gd name="T42" fmla="*/ 468 w 686"/>
                <a:gd name="T43" fmla="*/ 102 h 655"/>
                <a:gd name="T44" fmla="*/ 465 w 686"/>
                <a:gd name="T45" fmla="*/ 86 h 655"/>
                <a:gd name="T46" fmla="*/ 459 w 686"/>
                <a:gd name="T47" fmla="*/ 65 h 655"/>
                <a:gd name="T48" fmla="*/ 506 w 686"/>
                <a:gd name="T49" fmla="*/ 20 h 655"/>
                <a:gd name="T50" fmla="*/ 581 w 686"/>
                <a:gd name="T51" fmla="*/ 23 h 655"/>
                <a:gd name="T52" fmla="*/ 595 w 686"/>
                <a:gd name="T53" fmla="*/ 29 h 655"/>
                <a:gd name="T54" fmla="*/ 595 w 686"/>
                <a:gd name="T55" fmla="*/ 38 h 655"/>
                <a:gd name="T56" fmla="*/ 595 w 686"/>
                <a:gd name="T57" fmla="*/ 43 h 655"/>
                <a:gd name="T58" fmla="*/ 606 w 686"/>
                <a:gd name="T59" fmla="*/ 50 h 655"/>
                <a:gd name="T60" fmla="*/ 675 w 686"/>
                <a:gd name="T61" fmla="*/ 61 h 655"/>
                <a:gd name="T62" fmla="*/ 686 w 686"/>
                <a:gd name="T63" fmla="*/ 75 h 655"/>
                <a:gd name="T64" fmla="*/ 681 w 686"/>
                <a:gd name="T65" fmla="*/ 79 h 655"/>
                <a:gd name="T66" fmla="*/ 672 w 686"/>
                <a:gd name="T67" fmla="*/ 91 h 655"/>
                <a:gd name="T68" fmla="*/ 675 w 686"/>
                <a:gd name="T69" fmla="*/ 100 h 655"/>
                <a:gd name="T70" fmla="*/ 677 w 686"/>
                <a:gd name="T71" fmla="*/ 143 h 655"/>
                <a:gd name="T72" fmla="*/ 666 w 686"/>
                <a:gd name="T73" fmla="*/ 152 h 655"/>
                <a:gd name="T74" fmla="*/ 668 w 686"/>
                <a:gd name="T75" fmla="*/ 172 h 655"/>
                <a:gd name="T76" fmla="*/ 672 w 686"/>
                <a:gd name="T77" fmla="*/ 191 h 655"/>
                <a:gd name="T78" fmla="*/ 686 w 686"/>
                <a:gd name="T79" fmla="*/ 630 h 655"/>
                <a:gd name="T80" fmla="*/ 643 w 686"/>
                <a:gd name="T81" fmla="*/ 655 h 655"/>
                <a:gd name="T82" fmla="*/ 297 w 686"/>
                <a:gd name="T83" fmla="*/ 477 h 655"/>
                <a:gd name="T84" fmla="*/ 233 w 686"/>
                <a:gd name="T85" fmla="*/ 486 h 655"/>
                <a:gd name="T86" fmla="*/ 218 w 686"/>
                <a:gd name="T87" fmla="*/ 477 h 655"/>
                <a:gd name="T88" fmla="*/ 115 w 686"/>
                <a:gd name="T89" fmla="*/ 47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6" h="655">
                  <a:moveTo>
                    <a:pt x="111" y="472"/>
                  </a:moveTo>
                  <a:lnTo>
                    <a:pt x="91" y="432"/>
                  </a:lnTo>
                  <a:lnTo>
                    <a:pt x="68" y="422"/>
                  </a:lnTo>
                  <a:lnTo>
                    <a:pt x="47" y="422"/>
                  </a:lnTo>
                  <a:lnTo>
                    <a:pt x="34" y="409"/>
                  </a:lnTo>
                  <a:lnTo>
                    <a:pt x="33" y="384"/>
                  </a:lnTo>
                  <a:lnTo>
                    <a:pt x="9" y="354"/>
                  </a:lnTo>
                  <a:lnTo>
                    <a:pt x="6" y="343"/>
                  </a:lnTo>
                  <a:lnTo>
                    <a:pt x="8" y="338"/>
                  </a:lnTo>
                  <a:lnTo>
                    <a:pt x="22" y="331"/>
                  </a:lnTo>
                  <a:lnTo>
                    <a:pt x="18" y="191"/>
                  </a:lnTo>
                  <a:lnTo>
                    <a:pt x="0" y="163"/>
                  </a:lnTo>
                  <a:lnTo>
                    <a:pt x="2" y="150"/>
                  </a:lnTo>
                  <a:lnTo>
                    <a:pt x="9" y="145"/>
                  </a:lnTo>
                  <a:lnTo>
                    <a:pt x="9" y="143"/>
                  </a:lnTo>
                  <a:lnTo>
                    <a:pt x="20" y="141"/>
                  </a:lnTo>
                  <a:lnTo>
                    <a:pt x="38" y="129"/>
                  </a:lnTo>
                  <a:lnTo>
                    <a:pt x="41" y="122"/>
                  </a:lnTo>
                  <a:lnTo>
                    <a:pt x="43" y="113"/>
                  </a:lnTo>
                  <a:lnTo>
                    <a:pt x="38" y="91"/>
                  </a:lnTo>
                  <a:lnTo>
                    <a:pt x="40" y="84"/>
                  </a:lnTo>
                  <a:lnTo>
                    <a:pt x="43" y="77"/>
                  </a:lnTo>
                  <a:lnTo>
                    <a:pt x="59" y="68"/>
                  </a:lnTo>
                  <a:lnTo>
                    <a:pt x="63" y="59"/>
                  </a:lnTo>
                  <a:lnTo>
                    <a:pt x="91" y="40"/>
                  </a:lnTo>
                  <a:lnTo>
                    <a:pt x="95" y="31"/>
                  </a:lnTo>
                  <a:lnTo>
                    <a:pt x="95" y="0"/>
                  </a:lnTo>
                  <a:lnTo>
                    <a:pt x="134" y="16"/>
                  </a:lnTo>
                  <a:lnTo>
                    <a:pt x="150" y="18"/>
                  </a:lnTo>
                  <a:lnTo>
                    <a:pt x="166" y="13"/>
                  </a:lnTo>
                  <a:lnTo>
                    <a:pt x="179" y="15"/>
                  </a:lnTo>
                  <a:lnTo>
                    <a:pt x="188" y="18"/>
                  </a:lnTo>
                  <a:lnTo>
                    <a:pt x="199" y="20"/>
                  </a:lnTo>
                  <a:lnTo>
                    <a:pt x="256" y="41"/>
                  </a:lnTo>
                  <a:lnTo>
                    <a:pt x="259" y="47"/>
                  </a:lnTo>
                  <a:lnTo>
                    <a:pt x="263" y="66"/>
                  </a:lnTo>
                  <a:lnTo>
                    <a:pt x="283" y="91"/>
                  </a:lnTo>
                  <a:lnTo>
                    <a:pt x="388" y="122"/>
                  </a:lnTo>
                  <a:lnTo>
                    <a:pt x="406" y="141"/>
                  </a:lnTo>
                  <a:lnTo>
                    <a:pt x="418" y="145"/>
                  </a:lnTo>
                  <a:lnTo>
                    <a:pt x="429" y="145"/>
                  </a:lnTo>
                  <a:lnTo>
                    <a:pt x="450" y="134"/>
                  </a:lnTo>
                  <a:lnTo>
                    <a:pt x="468" y="109"/>
                  </a:lnTo>
                  <a:lnTo>
                    <a:pt x="468" y="102"/>
                  </a:lnTo>
                  <a:lnTo>
                    <a:pt x="465" y="93"/>
                  </a:lnTo>
                  <a:lnTo>
                    <a:pt x="465" y="86"/>
                  </a:lnTo>
                  <a:lnTo>
                    <a:pt x="459" y="77"/>
                  </a:lnTo>
                  <a:lnTo>
                    <a:pt x="459" y="65"/>
                  </a:lnTo>
                  <a:lnTo>
                    <a:pt x="461" y="56"/>
                  </a:lnTo>
                  <a:lnTo>
                    <a:pt x="506" y="20"/>
                  </a:lnTo>
                  <a:lnTo>
                    <a:pt x="552" y="13"/>
                  </a:lnTo>
                  <a:lnTo>
                    <a:pt x="581" y="23"/>
                  </a:lnTo>
                  <a:lnTo>
                    <a:pt x="588" y="23"/>
                  </a:lnTo>
                  <a:lnTo>
                    <a:pt x="595" y="29"/>
                  </a:lnTo>
                  <a:lnTo>
                    <a:pt x="595" y="36"/>
                  </a:lnTo>
                  <a:lnTo>
                    <a:pt x="595" y="38"/>
                  </a:lnTo>
                  <a:lnTo>
                    <a:pt x="593" y="36"/>
                  </a:lnTo>
                  <a:lnTo>
                    <a:pt x="595" y="43"/>
                  </a:lnTo>
                  <a:lnTo>
                    <a:pt x="602" y="48"/>
                  </a:lnTo>
                  <a:lnTo>
                    <a:pt x="606" y="50"/>
                  </a:lnTo>
                  <a:lnTo>
                    <a:pt x="609" y="48"/>
                  </a:lnTo>
                  <a:lnTo>
                    <a:pt x="675" y="61"/>
                  </a:lnTo>
                  <a:lnTo>
                    <a:pt x="682" y="66"/>
                  </a:lnTo>
                  <a:lnTo>
                    <a:pt x="686" y="75"/>
                  </a:lnTo>
                  <a:lnTo>
                    <a:pt x="686" y="77"/>
                  </a:lnTo>
                  <a:lnTo>
                    <a:pt x="681" y="79"/>
                  </a:lnTo>
                  <a:lnTo>
                    <a:pt x="679" y="84"/>
                  </a:lnTo>
                  <a:lnTo>
                    <a:pt x="672" y="91"/>
                  </a:lnTo>
                  <a:lnTo>
                    <a:pt x="672" y="95"/>
                  </a:lnTo>
                  <a:lnTo>
                    <a:pt x="675" y="100"/>
                  </a:lnTo>
                  <a:lnTo>
                    <a:pt x="677" y="143"/>
                  </a:lnTo>
                  <a:lnTo>
                    <a:pt x="677" y="143"/>
                  </a:lnTo>
                  <a:lnTo>
                    <a:pt x="670" y="148"/>
                  </a:lnTo>
                  <a:lnTo>
                    <a:pt x="666" y="152"/>
                  </a:lnTo>
                  <a:lnTo>
                    <a:pt x="666" y="156"/>
                  </a:lnTo>
                  <a:lnTo>
                    <a:pt x="668" y="172"/>
                  </a:lnTo>
                  <a:lnTo>
                    <a:pt x="675" y="182"/>
                  </a:lnTo>
                  <a:lnTo>
                    <a:pt x="672" y="191"/>
                  </a:lnTo>
                  <a:lnTo>
                    <a:pt x="686" y="206"/>
                  </a:lnTo>
                  <a:lnTo>
                    <a:pt x="686" y="630"/>
                  </a:lnTo>
                  <a:lnTo>
                    <a:pt x="643" y="630"/>
                  </a:lnTo>
                  <a:lnTo>
                    <a:pt x="643" y="655"/>
                  </a:lnTo>
                  <a:lnTo>
                    <a:pt x="638" y="655"/>
                  </a:lnTo>
                  <a:lnTo>
                    <a:pt x="297" y="477"/>
                  </a:lnTo>
                  <a:lnTo>
                    <a:pt x="240" y="497"/>
                  </a:lnTo>
                  <a:lnTo>
                    <a:pt x="233" y="486"/>
                  </a:lnTo>
                  <a:lnTo>
                    <a:pt x="220" y="481"/>
                  </a:lnTo>
                  <a:lnTo>
                    <a:pt x="218" y="477"/>
                  </a:lnTo>
                  <a:lnTo>
                    <a:pt x="213" y="473"/>
                  </a:lnTo>
                  <a:lnTo>
                    <a:pt x="115" y="470"/>
                  </a:lnTo>
                  <a:lnTo>
                    <a:pt x="111" y="47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1" name="Freeform 15">
              <a:extLst>
                <a:ext uri="{FF2B5EF4-FFF2-40B4-BE49-F238E27FC236}">
                  <a16:creationId xmlns:a16="http://schemas.microsoft.com/office/drawing/2014/main" id="{9F4E57DE-8CA4-4FD4-8603-2726715203D0}"/>
                </a:ext>
              </a:extLst>
            </p:cNvPr>
            <p:cNvSpPr>
              <a:spLocks/>
            </p:cNvSpPr>
            <p:nvPr/>
          </p:nvSpPr>
          <p:spPr bwMode="auto">
            <a:xfrm>
              <a:off x="3933" y="2976"/>
              <a:ext cx="11" cy="27"/>
            </a:xfrm>
            <a:custGeom>
              <a:avLst/>
              <a:gdLst>
                <a:gd name="T0" fmla="*/ 6 w 11"/>
                <a:gd name="T1" fmla="*/ 2 h 27"/>
                <a:gd name="T2" fmla="*/ 8 w 11"/>
                <a:gd name="T3" fmla="*/ 4 h 27"/>
                <a:gd name="T4" fmla="*/ 8 w 11"/>
                <a:gd name="T5" fmla="*/ 14 h 27"/>
                <a:gd name="T6" fmla="*/ 11 w 11"/>
                <a:gd name="T7" fmla="*/ 22 h 27"/>
                <a:gd name="T8" fmla="*/ 11 w 11"/>
                <a:gd name="T9" fmla="*/ 25 h 27"/>
                <a:gd name="T10" fmla="*/ 9 w 11"/>
                <a:gd name="T11" fmla="*/ 27 h 27"/>
                <a:gd name="T12" fmla="*/ 6 w 11"/>
                <a:gd name="T13" fmla="*/ 25 h 27"/>
                <a:gd name="T14" fmla="*/ 4 w 11"/>
                <a:gd name="T15" fmla="*/ 22 h 27"/>
                <a:gd name="T16" fmla="*/ 2 w 11"/>
                <a:gd name="T17" fmla="*/ 22 h 27"/>
                <a:gd name="T18" fmla="*/ 0 w 11"/>
                <a:gd name="T19" fmla="*/ 16 h 27"/>
                <a:gd name="T20" fmla="*/ 0 w 11"/>
                <a:gd name="T21" fmla="*/ 14 h 27"/>
                <a:gd name="T22" fmla="*/ 0 w 11"/>
                <a:gd name="T23" fmla="*/ 4 h 27"/>
                <a:gd name="T24" fmla="*/ 0 w 11"/>
                <a:gd name="T25" fmla="*/ 4 h 27"/>
                <a:gd name="T26" fmla="*/ 6 w 11"/>
                <a:gd name="T27" fmla="*/ 0 h 27"/>
                <a:gd name="T28" fmla="*/ 6 w 11"/>
                <a:gd name="T2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7">
                  <a:moveTo>
                    <a:pt x="6" y="2"/>
                  </a:moveTo>
                  <a:lnTo>
                    <a:pt x="8" y="4"/>
                  </a:lnTo>
                  <a:lnTo>
                    <a:pt x="8" y="14"/>
                  </a:lnTo>
                  <a:lnTo>
                    <a:pt x="11" y="22"/>
                  </a:lnTo>
                  <a:lnTo>
                    <a:pt x="11" y="25"/>
                  </a:lnTo>
                  <a:lnTo>
                    <a:pt x="9" y="27"/>
                  </a:lnTo>
                  <a:lnTo>
                    <a:pt x="6" y="25"/>
                  </a:lnTo>
                  <a:lnTo>
                    <a:pt x="4" y="22"/>
                  </a:lnTo>
                  <a:lnTo>
                    <a:pt x="2" y="22"/>
                  </a:lnTo>
                  <a:lnTo>
                    <a:pt x="0" y="16"/>
                  </a:lnTo>
                  <a:lnTo>
                    <a:pt x="0" y="14"/>
                  </a:lnTo>
                  <a:lnTo>
                    <a:pt x="0" y="4"/>
                  </a:lnTo>
                  <a:lnTo>
                    <a:pt x="0" y="4"/>
                  </a:lnTo>
                  <a:lnTo>
                    <a:pt x="6" y="0"/>
                  </a:lnTo>
                  <a:lnTo>
                    <a:pt x="6"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2" name="Freeform 16">
              <a:extLst>
                <a:ext uri="{FF2B5EF4-FFF2-40B4-BE49-F238E27FC236}">
                  <a16:creationId xmlns:a16="http://schemas.microsoft.com/office/drawing/2014/main" id="{55CA826C-FB13-45F5-A95F-26593597A86B}"/>
                </a:ext>
              </a:extLst>
            </p:cNvPr>
            <p:cNvSpPr>
              <a:spLocks/>
            </p:cNvSpPr>
            <p:nvPr/>
          </p:nvSpPr>
          <p:spPr bwMode="auto">
            <a:xfrm>
              <a:off x="3933" y="2976"/>
              <a:ext cx="11" cy="27"/>
            </a:xfrm>
            <a:custGeom>
              <a:avLst/>
              <a:gdLst>
                <a:gd name="T0" fmla="*/ 6 w 11"/>
                <a:gd name="T1" fmla="*/ 2 h 27"/>
                <a:gd name="T2" fmla="*/ 8 w 11"/>
                <a:gd name="T3" fmla="*/ 4 h 27"/>
                <a:gd name="T4" fmla="*/ 8 w 11"/>
                <a:gd name="T5" fmla="*/ 14 h 27"/>
                <a:gd name="T6" fmla="*/ 11 w 11"/>
                <a:gd name="T7" fmla="*/ 22 h 27"/>
                <a:gd name="T8" fmla="*/ 11 w 11"/>
                <a:gd name="T9" fmla="*/ 25 h 27"/>
                <a:gd name="T10" fmla="*/ 9 w 11"/>
                <a:gd name="T11" fmla="*/ 27 h 27"/>
                <a:gd name="T12" fmla="*/ 6 w 11"/>
                <a:gd name="T13" fmla="*/ 25 h 27"/>
                <a:gd name="T14" fmla="*/ 4 w 11"/>
                <a:gd name="T15" fmla="*/ 22 h 27"/>
                <a:gd name="T16" fmla="*/ 2 w 11"/>
                <a:gd name="T17" fmla="*/ 22 h 27"/>
                <a:gd name="T18" fmla="*/ 0 w 11"/>
                <a:gd name="T19" fmla="*/ 16 h 27"/>
                <a:gd name="T20" fmla="*/ 0 w 11"/>
                <a:gd name="T21" fmla="*/ 14 h 27"/>
                <a:gd name="T22" fmla="*/ 0 w 11"/>
                <a:gd name="T23" fmla="*/ 4 h 27"/>
                <a:gd name="T24" fmla="*/ 0 w 11"/>
                <a:gd name="T25" fmla="*/ 4 h 27"/>
                <a:gd name="T26" fmla="*/ 6 w 11"/>
                <a:gd name="T27" fmla="*/ 0 h 27"/>
                <a:gd name="T28" fmla="*/ 6 w 11"/>
                <a:gd name="T2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7">
                  <a:moveTo>
                    <a:pt x="6" y="2"/>
                  </a:moveTo>
                  <a:lnTo>
                    <a:pt x="8" y="4"/>
                  </a:lnTo>
                  <a:lnTo>
                    <a:pt x="8" y="14"/>
                  </a:lnTo>
                  <a:lnTo>
                    <a:pt x="11" y="22"/>
                  </a:lnTo>
                  <a:lnTo>
                    <a:pt x="11" y="25"/>
                  </a:lnTo>
                  <a:lnTo>
                    <a:pt x="9" y="27"/>
                  </a:lnTo>
                  <a:lnTo>
                    <a:pt x="6" y="25"/>
                  </a:lnTo>
                  <a:lnTo>
                    <a:pt x="4" y="22"/>
                  </a:lnTo>
                  <a:lnTo>
                    <a:pt x="2" y="22"/>
                  </a:lnTo>
                  <a:lnTo>
                    <a:pt x="0" y="16"/>
                  </a:lnTo>
                  <a:lnTo>
                    <a:pt x="0" y="14"/>
                  </a:lnTo>
                  <a:lnTo>
                    <a:pt x="0" y="4"/>
                  </a:lnTo>
                  <a:lnTo>
                    <a:pt x="0" y="4"/>
                  </a:lnTo>
                  <a:lnTo>
                    <a:pt x="6" y="0"/>
                  </a:lnTo>
                  <a:lnTo>
                    <a:pt x="6" y="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3" name="Freeform 17">
              <a:extLst>
                <a:ext uri="{FF2B5EF4-FFF2-40B4-BE49-F238E27FC236}">
                  <a16:creationId xmlns:a16="http://schemas.microsoft.com/office/drawing/2014/main" id="{58CA339E-3525-452B-83E7-1A6FAC45EF10}"/>
                </a:ext>
              </a:extLst>
            </p:cNvPr>
            <p:cNvSpPr>
              <a:spLocks/>
            </p:cNvSpPr>
            <p:nvPr/>
          </p:nvSpPr>
          <p:spPr bwMode="auto">
            <a:xfrm>
              <a:off x="3950" y="3019"/>
              <a:ext cx="12" cy="5"/>
            </a:xfrm>
            <a:custGeom>
              <a:avLst/>
              <a:gdLst>
                <a:gd name="T0" fmla="*/ 12 w 12"/>
                <a:gd name="T1" fmla="*/ 5 h 5"/>
                <a:gd name="T2" fmla="*/ 8 w 12"/>
                <a:gd name="T3" fmla="*/ 5 h 5"/>
                <a:gd name="T4" fmla="*/ 7 w 12"/>
                <a:gd name="T5" fmla="*/ 4 h 5"/>
                <a:gd name="T6" fmla="*/ 3 w 12"/>
                <a:gd name="T7" fmla="*/ 4 h 5"/>
                <a:gd name="T8" fmla="*/ 1 w 12"/>
                <a:gd name="T9" fmla="*/ 2 h 5"/>
                <a:gd name="T10" fmla="*/ 0 w 12"/>
                <a:gd name="T11" fmla="*/ 0 h 5"/>
                <a:gd name="T12" fmla="*/ 1 w 12"/>
                <a:gd name="T13" fmla="*/ 0 h 5"/>
                <a:gd name="T14" fmla="*/ 10 w 12"/>
                <a:gd name="T15" fmla="*/ 4 h 5"/>
                <a:gd name="T16" fmla="*/ 12 w 1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5">
                  <a:moveTo>
                    <a:pt x="12" y="5"/>
                  </a:moveTo>
                  <a:lnTo>
                    <a:pt x="8" y="5"/>
                  </a:lnTo>
                  <a:lnTo>
                    <a:pt x="7" y="4"/>
                  </a:lnTo>
                  <a:lnTo>
                    <a:pt x="3" y="4"/>
                  </a:lnTo>
                  <a:lnTo>
                    <a:pt x="1" y="2"/>
                  </a:lnTo>
                  <a:lnTo>
                    <a:pt x="0" y="0"/>
                  </a:lnTo>
                  <a:lnTo>
                    <a:pt x="1" y="0"/>
                  </a:lnTo>
                  <a:lnTo>
                    <a:pt x="10" y="4"/>
                  </a:lnTo>
                  <a:lnTo>
                    <a:pt x="12" y="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4" name="Freeform 18">
              <a:extLst>
                <a:ext uri="{FF2B5EF4-FFF2-40B4-BE49-F238E27FC236}">
                  <a16:creationId xmlns:a16="http://schemas.microsoft.com/office/drawing/2014/main" id="{72A2A220-135E-4513-8C8C-711F7BCFB3C1}"/>
                </a:ext>
              </a:extLst>
            </p:cNvPr>
            <p:cNvSpPr>
              <a:spLocks/>
            </p:cNvSpPr>
            <p:nvPr/>
          </p:nvSpPr>
          <p:spPr bwMode="auto">
            <a:xfrm>
              <a:off x="3950" y="3019"/>
              <a:ext cx="12" cy="5"/>
            </a:xfrm>
            <a:custGeom>
              <a:avLst/>
              <a:gdLst>
                <a:gd name="T0" fmla="*/ 12 w 12"/>
                <a:gd name="T1" fmla="*/ 5 h 5"/>
                <a:gd name="T2" fmla="*/ 8 w 12"/>
                <a:gd name="T3" fmla="*/ 5 h 5"/>
                <a:gd name="T4" fmla="*/ 7 w 12"/>
                <a:gd name="T5" fmla="*/ 4 h 5"/>
                <a:gd name="T6" fmla="*/ 3 w 12"/>
                <a:gd name="T7" fmla="*/ 4 h 5"/>
                <a:gd name="T8" fmla="*/ 1 w 12"/>
                <a:gd name="T9" fmla="*/ 2 h 5"/>
                <a:gd name="T10" fmla="*/ 0 w 12"/>
                <a:gd name="T11" fmla="*/ 0 h 5"/>
                <a:gd name="T12" fmla="*/ 1 w 12"/>
                <a:gd name="T13" fmla="*/ 0 h 5"/>
                <a:gd name="T14" fmla="*/ 10 w 12"/>
                <a:gd name="T15" fmla="*/ 4 h 5"/>
                <a:gd name="T16" fmla="*/ 12 w 1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5">
                  <a:moveTo>
                    <a:pt x="12" y="5"/>
                  </a:moveTo>
                  <a:lnTo>
                    <a:pt x="8" y="5"/>
                  </a:lnTo>
                  <a:lnTo>
                    <a:pt x="7" y="4"/>
                  </a:lnTo>
                  <a:lnTo>
                    <a:pt x="3" y="4"/>
                  </a:lnTo>
                  <a:lnTo>
                    <a:pt x="1" y="2"/>
                  </a:lnTo>
                  <a:lnTo>
                    <a:pt x="0" y="0"/>
                  </a:lnTo>
                  <a:lnTo>
                    <a:pt x="1" y="0"/>
                  </a:lnTo>
                  <a:lnTo>
                    <a:pt x="10" y="4"/>
                  </a:lnTo>
                  <a:lnTo>
                    <a:pt x="12" y="5"/>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5" name="Freeform 19">
              <a:extLst>
                <a:ext uri="{FF2B5EF4-FFF2-40B4-BE49-F238E27FC236}">
                  <a16:creationId xmlns:a16="http://schemas.microsoft.com/office/drawing/2014/main" id="{B1293C92-61B4-4403-B977-7666B8F31634}"/>
                </a:ext>
              </a:extLst>
            </p:cNvPr>
            <p:cNvSpPr>
              <a:spLocks/>
            </p:cNvSpPr>
            <p:nvPr/>
          </p:nvSpPr>
          <p:spPr bwMode="auto">
            <a:xfrm>
              <a:off x="3978" y="3012"/>
              <a:ext cx="11" cy="12"/>
            </a:xfrm>
            <a:custGeom>
              <a:avLst/>
              <a:gdLst>
                <a:gd name="T0" fmla="*/ 11 w 11"/>
                <a:gd name="T1" fmla="*/ 0 h 12"/>
                <a:gd name="T2" fmla="*/ 11 w 11"/>
                <a:gd name="T3" fmla="*/ 2 h 12"/>
                <a:gd name="T4" fmla="*/ 11 w 11"/>
                <a:gd name="T5" fmla="*/ 11 h 12"/>
                <a:gd name="T6" fmla="*/ 9 w 11"/>
                <a:gd name="T7" fmla="*/ 12 h 12"/>
                <a:gd name="T8" fmla="*/ 7 w 11"/>
                <a:gd name="T9" fmla="*/ 11 h 12"/>
                <a:gd name="T10" fmla="*/ 7 w 11"/>
                <a:gd name="T11" fmla="*/ 7 h 12"/>
                <a:gd name="T12" fmla="*/ 4 w 11"/>
                <a:gd name="T13" fmla="*/ 5 h 12"/>
                <a:gd name="T14" fmla="*/ 0 w 11"/>
                <a:gd name="T15" fmla="*/ 5 h 12"/>
                <a:gd name="T16" fmla="*/ 0 w 11"/>
                <a:gd name="T17" fmla="*/ 3 h 12"/>
                <a:gd name="T18" fmla="*/ 5 w 11"/>
                <a:gd name="T19" fmla="*/ 3 h 12"/>
                <a:gd name="T20" fmla="*/ 7 w 11"/>
                <a:gd name="T21" fmla="*/ 2 h 12"/>
                <a:gd name="T22" fmla="*/ 11 w 11"/>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2">
                  <a:moveTo>
                    <a:pt x="11" y="0"/>
                  </a:moveTo>
                  <a:lnTo>
                    <a:pt x="11" y="2"/>
                  </a:lnTo>
                  <a:lnTo>
                    <a:pt x="11" y="11"/>
                  </a:lnTo>
                  <a:lnTo>
                    <a:pt x="9" y="12"/>
                  </a:lnTo>
                  <a:lnTo>
                    <a:pt x="7" y="11"/>
                  </a:lnTo>
                  <a:lnTo>
                    <a:pt x="7" y="7"/>
                  </a:lnTo>
                  <a:lnTo>
                    <a:pt x="4" y="5"/>
                  </a:lnTo>
                  <a:lnTo>
                    <a:pt x="0" y="5"/>
                  </a:lnTo>
                  <a:lnTo>
                    <a:pt x="0" y="3"/>
                  </a:lnTo>
                  <a:lnTo>
                    <a:pt x="5" y="3"/>
                  </a:lnTo>
                  <a:lnTo>
                    <a:pt x="7" y="2"/>
                  </a:ln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6" name="Freeform 20">
              <a:extLst>
                <a:ext uri="{FF2B5EF4-FFF2-40B4-BE49-F238E27FC236}">
                  <a16:creationId xmlns:a16="http://schemas.microsoft.com/office/drawing/2014/main" id="{0F376D02-4A9F-486B-AE16-B126411EAA2E}"/>
                </a:ext>
              </a:extLst>
            </p:cNvPr>
            <p:cNvSpPr>
              <a:spLocks/>
            </p:cNvSpPr>
            <p:nvPr/>
          </p:nvSpPr>
          <p:spPr bwMode="auto">
            <a:xfrm>
              <a:off x="3978" y="3012"/>
              <a:ext cx="11" cy="12"/>
            </a:xfrm>
            <a:custGeom>
              <a:avLst/>
              <a:gdLst>
                <a:gd name="T0" fmla="*/ 11 w 11"/>
                <a:gd name="T1" fmla="*/ 0 h 12"/>
                <a:gd name="T2" fmla="*/ 11 w 11"/>
                <a:gd name="T3" fmla="*/ 2 h 12"/>
                <a:gd name="T4" fmla="*/ 11 w 11"/>
                <a:gd name="T5" fmla="*/ 11 h 12"/>
                <a:gd name="T6" fmla="*/ 9 w 11"/>
                <a:gd name="T7" fmla="*/ 12 h 12"/>
                <a:gd name="T8" fmla="*/ 7 w 11"/>
                <a:gd name="T9" fmla="*/ 11 h 12"/>
                <a:gd name="T10" fmla="*/ 7 w 11"/>
                <a:gd name="T11" fmla="*/ 7 h 12"/>
                <a:gd name="T12" fmla="*/ 4 w 11"/>
                <a:gd name="T13" fmla="*/ 5 h 12"/>
                <a:gd name="T14" fmla="*/ 0 w 11"/>
                <a:gd name="T15" fmla="*/ 5 h 12"/>
                <a:gd name="T16" fmla="*/ 0 w 11"/>
                <a:gd name="T17" fmla="*/ 3 h 12"/>
                <a:gd name="T18" fmla="*/ 5 w 11"/>
                <a:gd name="T19" fmla="*/ 3 h 12"/>
                <a:gd name="T20" fmla="*/ 7 w 11"/>
                <a:gd name="T21" fmla="*/ 2 h 12"/>
                <a:gd name="T22" fmla="*/ 11 w 11"/>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2">
                  <a:moveTo>
                    <a:pt x="11" y="0"/>
                  </a:moveTo>
                  <a:lnTo>
                    <a:pt x="11" y="2"/>
                  </a:lnTo>
                  <a:lnTo>
                    <a:pt x="11" y="11"/>
                  </a:lnTo>
                  <a:lnTo>
                    <a:pt x="9" y="12"/>
                  </a:lnTo>
                  <a:lnTo>
                    <a:pt x="7" y="11"/>
                  </a:lnTo>
                  <a:lnTo>
                    <a:pt x="7" y="7"/>
                  </a:lnTo>
                  <a:lnTo>
                    <a:pt x="4" y="5"/>
                  </a:lnTo>
                  <a:lnTo>
                    <a:pt x="0" y="5"/>
                  </a:lnTo>
                  <a:lnTo>
                    <a:pt x="0" y="3"/>
                  </a:lnTo>
                  <a:lnTo>
                    <a:pt x="5" y="3"/>
                  </a:lnTo>
                  <a:lnTo>
                    <a:pt x="7" y="2"/>
                  </a:lnTo>
                  <a:lnTo>
                    <a:pt x="11"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7" name="Freeform 21">
              <a:extLst>
                <a:ext uri="{FF2B5EF4-FFF2-40B4-BE49-F238E27FC236}">
                  <a16:creationId xmlns:a16="http://schemas.microsoft.com/office/drawing/2014/main" id="{BC689A8E-FA83-4A5A-A2E4-14BE1A77E8B1}"/>
                </a:ext>
              </a:extLst>
            </p:cNvPr>
            <p:cNvSpPr>
              <a:spLocks/>
            </p:cNvSpPr>
            <p:nvPr/>
          </p:nvSpPr>
          <p:spPr bwMode="auto">
            <a:xfrm>
              <a:off x="4012" y="3039"/>
              <a:ext cx="7" cy="12"/>
            </a:xfrm>
            <a:custGeom>
              <a:avLst/>
              <a:gdLst>
                <a:gd name="T0" fmla="*/ 7 w 7"/>
                <a:gd name="T1" fmla="*/ 3 h 12"/>
                <a:gd name="T2" fmla="*/ 7 w 7"/>
                <a:gd name="T3" fmla="*/ 9 h 12"/>
                <a:gd name="T4" fmla="*/ 7 w 7"/>
                <a:gd name="T5" fmla="*/ 10 h 12"/>
                <a:gd name="T6" fmla="*/ 7 w 7"/>
                <a:gd name="T7" fmla="*/ 12 h 12"/>
                <a:gd name="T8" fmla="*/ 5 w 7"/>
                <a:gd name="T9" fmla="*/ 12 h 12"/>
                <a:gd name="T10" fmla="*/ 2 w 7"/>
                <a:gd name="T11" fmla="*/ 12 h 12"/>
                <a:gd name="T12" fmla="*/ 2 w 7"/>
                <a:gd name="T13" fmla="*/ 7 h 12"/>
                <a:gd name="T14" fmla="*/ 2 w 7"/>
                <a:gd name="T15" fmla="*/ 5 h 12"/>
                <a:gd name="T16" fmla="*/ 0 w 7"/>
                <a:gd name="T17" fmla="*/ 3 h 12"/>
                <a:gd name="T18" fmla="*/ 0 w 7"/>
                <a:gd name="T19" fmla="*/ 0 h 12"/>
                <a:gd name="T20" fmla="*/ 4 w 7"/>
                <a:gd name="T21" fmla="*/ 1 h 12"/>
                <a:gd name="T22" fmla="*/ 7 w 7"/>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2">
                  <a:moveTo>
                    <a:pt x="7" y="3"/>
                  </a:moveTo>
                  <a:lnTo>
                    <a:pt x="7" y="9"/>
                  </a:lnTo>
                  <a:lnTo>
                    <a:pt x="7" y="10"/>
                  </a:lnTo>
                  <a:lnTo>
                    <a:pt x="7" y="12"/>
                  </a:lnTo>
                  <a:lnTo>
                    <a:pt x="5" y="12"/>
                  </a:lnTo>
                  <a:lnTo>
                    <a:pt x="2" y="12"/>
                  </a:lnTo>
                  <a:lnTo>
                    <a:pt x="2" y="7"/>
                  </a:lnTo>
                  <a:lnTo>
                    <a:pt x="2" y="5"/>
                  </a:lnTo>
                  <a:lnTo>
                    <a:pt x="0" y="3"/>
                  </a:lnTo>
                  <a:lnTo>
                    <a:pt x="0" y="0"/>
                  </a:lnTo>
                  <a:lnTo>
                    <a:pt x="4" y="1"/>
                  </a:lnTo>
                  <a:lnTo>
                    <a:pt x="7" y="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8" name="Freeform 22">
              <a:extLst>
                <a:ext uri="{FF2B5EF4-FFF2-40B4-BE49-F238E27FC236}">
                  <a16:creationId xmlns:a16="http://schemas.microsoft.com/office/drawing/2014/main" id="{C5B7323D-E886-43C4-8595-DBDC6097D96D}"/>
                </a:ext>
              </a:extLst>
            </p:cNvPr>
            <p:cNvSpPr>
              <a:spLocks/>
            </p:cNvSpPr>
            <p:nvPr/>
          </p:nvSpPr>
          <p:spPr bwMode="auto">
            <a:xfrm>
              <a:off x="4012" y="3039"/>
              <a:ext cx="7" cy="12"/>
            </a:xfrm>
            <a:custGeom>
              <a:avLst/>
              <a:gdLst>
                <a:gd name="T0" fmla="*/ 7 w 7"/>
                <a:gd name="T1" fmla="*/ 3 h 12"/>
                <a:gd name="T2" fmla="*/ 7 w 7"/>
                <a:gd name="T3" fmla="*/ 9 h 12"/>
                <a:gd name="T4" fmla="*/ 7 w 7"/>
                <a:gd name="T5" fmla="*/ 10 h 12"/>
                <a:gd name="T6" fmla="*/ 7 w 7"/>
                <a:gd name="T7" fmla="*/ 12 h 12"/>
                <a:gd name="T8" fmla="*/ 5 w 7"/>
                <a:gd name="T9" fmla="*/ 12 h 12"/>
                <a:gd name="T10" fmla="*/ 2 w 7"/>
                <a:gd name="T11" fmla="*/ 12 h 12"/>
                <a:gd name="T12" fmla="*/ 2 w 7"/>
                <a:gd name="T13" fmla="*/ 7 h 12"/>
                <a:gd name="T14" fmla="*/ 2 w 7"/>
                <a:gd name="T15" fmla="*/ 5 h 12"/>
                <a:gd name="T16" fmla="*/ 0 w 7"/>
                <a:gd name="T17" fmla="*/ 3 h 12"/>
                <a:gd name="T18" fmla="*/ 0 w 7"/>
                <a:gd name="T19" fmla="*/ 0 h 12"/>
                <a:gd name="T20" fmla="*/ 4 w 7"/>
                <a:gd name="T21" fmla="*/ 1 h 12"/>
                <a:gd name="T22" fmla="*/ 7 w 7"/>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2">
                  <a:moveTo>
                    <a:pt x="7" y="3"/>
                  </a:moveTo>
                  <a:lnTo>
                    <a:pt x="7" y="9"/>
                  </a:lnTo>
                  <a:lnTo>
                    <a:pt x="7" y="10"/>
                  </a:lnTo>
                  <a:lnTo>
                    <a:pt x="7" y="12"/>
                  </a:lnTo>
                  <a:lnTo>
                    <a:pt x="5" y="12"/>
                  </a:lnTo>
                  <a:lnTo>
                    <a:pt x="2" y="12"/>
                  </a:lnTo>
                  <a:lnTo>
                    <a:pt x="2" y="7"/>
                  </a:lnTo>
                  <a:lnTo>
                    <a:pt x="2" y="5"/>
                  </a:lnTo>
                  <a:lnTo>
                    <a:pt x="0" y="3"/>
                  </a:lnTo>
                  <a:lnTo>
                    <a:pt x="0" y="0"/>
                  </a:lnTo>
                  <a:lnTo>
                    <a:pt x="4" y="1"/>
                  </a:lnTo>
                  <a:lnTo>
                    <a:pt x="7" y="3"/>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69" name="Freeform 23">
              <a:extLst>
                <a:ext uri="{FF2B5EF4-FFF2-40B4-BE49-F238E27FC236}">
                  <a16:creationId xmlns:a16="http://schemas.microsoft.com/office/drawing/2014/main" id="{0088F033-25F8-474D-AE57-E9FB3CD04C93}"/>
                </a:ext>
              </a:extLst>
            </p:cNvPr>
            <p:cNvSpPr>
              <a:spLocks/>
            </p:cNvSpPr>
            <p:nvPr/>
          </p:nvSpPr>
          <p:spPr bwMode="auto">
            <a:xfrm>
              <a:off x="1369" y="2008"/>
              <a:ext cx="11" cy="8"/>
            </a:xfrm>
            <a:custGeom>
              <a:avLst/>
              <a:gdLst>
                <a:gd name="T0" fmla="*/ 11 w 11"/>
                <a:gd name="T1" fmla="*/ 0 h 8"/>
                <a:gd name="T2" fmla="*/ 6 w 11"/>
                <a:gd name="T3" fmla="*/ 0 h 8"/>
                <a:gd name="T4" fmla="*/ 0 w 11"/>
                <a:gd name="T5" fmla="*/ 4 h 8"/>
                <a:gd name="T6" fmla="*/ 2 w 11"/>
                <a:gd name="T7" fmla="*/ 8 h 8"/>
                <a:gd name="T8" fmla="*/ 8 w 11"/>
                <a:gd name="T9" fmla="*/ 4 h 8"/>
                <a:gd name="T10" fmla="*/ 11 w 11"/>
                <a:gd name="T11" fmla="*/ 0 h 8"/>
              </a:gdLst>
              <a:ahLst/>
              <a:cxnLst>
                <a:cxn ang="0">
                  <a:pos x="T0" y="T1"/>
                </a:cxn>
                <a:cxn ang="0">
                  <a:pos x="T2" y="T3"/>
                </a:cxn>
                <a:cxn ang="0">
                  <a:pos x="T4" y="T5"/>
                </a:cxn>
                <a:cxn ang="0">
                  <a:pos x="T6" y="T7"/>
                </a:cxn>
                <a:cxn ang="0">
                  <a:pos x="T8" y="T9"/>
                </a:cxn>
                <a:cxn ang="0">
                  <a:pos x="T10" y="T11"/>
                </a:cxn>
              </a:cxnLst>
              <a:rect l="0" t="0" r="r" b="b"/>
              <a:pathLst>
                <a:path w="11" h="8">
                  <a:moveTo>
                    <a:pt x="11" y="0"/>
                  </a:moveTo>
                  <a:lnTo>
                    <a:pt x="6" y="0"/>
                  </a:lnTo>
                  <a:lnTo>
                    <a:pt x="0" y="4"/>
                  </a:lnTo>
                  <a:lnTo>
                    <a:pt x="2" y="8"/>
                  </a:lnTo>
                  <a:lnTo>
                    <a:pt x="8" y="4"/>
                  </a:ln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0" name="Freeform 24">
              <a:extLst>
                <a:ext uri="{FF2B5EF4-FFF2-40B4-BE49-F238E27FC236}">
                  <a16:creationId xmlns:a16="http://schemas.microsoft.com/office/drawing/2014/main" id="{9D56E95E-BCFD-452B-883E-64B905CB4B83}"/>
                </a:ext>
              </a:extLst>
            </p:cNvPr>
            <p:cNvSpPr>
              <a:spLocks/>
            </p:cNvSpPr>
            <p:nvPr/>
          </p:nvSpPr>
          <p:spPr bwMode="auto">
            <a:xfrm>
              <a:off x="1369" y="2008"/>
              <a:ext cx="11" cy="8"/>
            </a:xfrm>
            <a:custGeom>
              <a:avLst/>
              <a:gdLst>
                <a:gd name="T0" fmla="*/ 11 w 11"/>
                <a:gd name="T1" fmla="*/ 0 h 8"/>
                <a:gd name="T2" fmla="*/ 6 w 11"/>
                <a:gd name="T3" fmla="*/ 0 h 8"/>
                <a:gd name="T4" fmla="*/ 0 w 11"/>
                <a:gd name="T5" fmla="*/ 4 h 8"/>
                <a:gd name="T6" fmla="*/ 2 w 11"/>
                <a:gd name="T7" fmla="*/ 8 h 8"/>
                <a:gd name="T8" fmla="*/ 8 w 11"/>
                <a:gd name="T9" fmla="*/ 4 h 8"/>
                <a:gd name="T10" fmla="*/ 11 w 11"/>
                <a:gd name="T11" fmla="*/ 0 h 8"/>
              </a:gdLst>
              <a:ahLst/>
              <a:cxnLst>
                <a:cxn ang="0">
                  <a:pos x="T0" y="T1"/>
                </a:cxn>
                <a:cxn ang="0">
                  <a:pos x="T2" y="T3"/>
                </a:cxn>
                <a:cxn ang="0">
                  <a:pos x="T4" y="T5"/>
                </a:cxn>
                <a:cxn ang="0">
                  <a:pos x="T6" y="T7"/>
                </a:cxn>
                <a:cxn ang="0">
                  <a:pos x="T8" y="T9"/>
                </a:cxn>
                <a:cxn ang="0">
                  <a:pos x="T10" y="T11"/>
                </a:cxn>
              </a:cxnLst>
              <a:rect l="0" t="0" r="r" b="b"/>
              <a:pathLst>
                <a:path w="11" h="8">
                  <a:moveTo>
                    <a:pt x="11" y="0"/>
                  </a:moveTo>
                  <a:lnTo>
                    <a:pt x="6" y="0"/>
                  </a:lnTo>
                  <a:lnTo>
                    <a:pt x="0" y="4"/>
                  </a:lnTo>
                  <a:lnTo>
                    <a:pt x="2" y="8"/>
                  </a:lnTo>
                  <a:lnTo>
                    <a:pt x="8" y="4"/>
                  </a:lnTo>
                  <a:lnTo>
                    <a:pt x="11"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1" name="Freeform 25">
              <a:extLst>
                <a:ext uri="{FF2B5EF4-FFF2-40B4-BE49-F238E27FC236}">
                  <a16:creationId xmlns:a16="http://schemas.microsoft.com/office/drawing/2014/main" id="{B41EF93C-705E-4421-8EDF-7A383DA98FDA}"/>
                </a:ext>
              </a:extLst>
            </p:cNvPr>
            <p:cNvSpPr>
              <a:spLocks/>
            </p:cNvSpPr>
            <p:nvPr/>
          </p:nvSpPr>
          <p:spPr bwMode="auto">
            <a:xfrm>
              <a:off x="2430" y="2323"/>
              <a:ext cx="20" cy="25"/>
            </a:xfrm>
            <a:custGeom>
              <a:avLst/>
              <a:gdLst>
                <a:gd name="T0" fmla="*/ 20 w 20"/>
                <a:gd name="T1" fmla="*/ 7 h 25"/>
                <a:gd name="T2" fmla="*/ 20 w 20"/>
                <a:gd name="T3" fmla="*/ 12 h 25"/>
                <a:gd name="T4" fmla="*/ 16 w 20"/>
                <a:gd name="T5" fmla="*/ 21 h 25"/>
                <a:gd name="T6" fmla="*/ 14 w 20"/>
                <a:gd name="T7" fmla="*/ 23 h 25"/>
                <a:gd name="T8" fmla="*/ 11 w 20"/>
                <a:gd name="T9" fmla="*/ 25 h 25"/>
                <a:gd name="T10" fmla="*/ 4 w 20"/>
                <a:gd name="T11" fmla="*/ 25 h 25"/>
                <a:gd name="T12" fmla="*/ 0 w 20"/>
                <a:gd name="T13" fmla="*/ 21 h 25"/>
                <a:gd name="T14" fmla="*/ 0 w 20"/>
                <a:gd name="T15" fmla="*/ 18 h 25"/>
                <a:gd name="T16" fmla="*/ 7 w 20"/>
                <a:gd name="T17" fmla="*/ 0 h 25"/>
                <a:gd name="T18" fmla="*/ 13 w 20"/>
                <a:gd name="T19" fmla="*/ 0 h 25"/>
                <a:gd name="T20" fmla="*/ 20 w 20"/>
                <a:gd name="T21"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5">
                  <a:moveTo>
                    <a:pt x="20" y="7"/>
                  </a:moveTo>
                  <a:lnTo>
                    <a:pt x="20" y="12"/>
                  </a:lnTo>
                  <a:lnTo>
                    <a:pt x="16" y="21"/>
                  </a:lnTo>
                  <a:lnTo>
                    <a:pt x="14" y="23"/>
                  </a:lnTo>
                  <a:lnTo>
                    <a:pt x="11" y="25"/>
                  </a:lnTo>
                  <a:lnTo>
                    <a:pt x="4" y="25"/>
                  </a:lnTo>
                  <a:lnTo>
                    <a:pt x="0" y="21"/>
                  </a:lnTo>
                  <a:lnTo>
                    <a:pt x="0" y="18"/>
                  </a:lnTo>
                  <a:lnTo>
                    <a:pt x="7" y="0"/>
                  </a:lnTo>
                  <a:lnTo>
                    <a:pt x="13" y="0"/>
                  </a:lnTo>
                  <a:lnTo>
                    <a:pt x="20" y="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2" name="Freeform 26">
              <a:extLst>
                <a:ext uri="{FF2B5EF4-FFF2-40B4-BE49-F238E27FC236}">
                  <a16:creationId xmlns:a16="http://schemas.microsoft.com/office/drawing/2014/main" id="{65B0D6D9-B39A-45EE-9230-76F7658063E6}"/>
                </a:ext>
              </a:extLst>
            </p:cNvPr>
            <p:cNvSpPr>
              <a:spLocks/>
            </p:cNvSpPr>
            <p:nvPr/>
          </p:nvSpPr>
          <p:spPr bwMode="auto">
            <a:xfrm>
              <a:off x="2430" y="2323"/>
              <a:ext cx="20" cy="25"/>
            </a:xfrm>
            <a:custGeom>
              <a:avLst/>
              <a:gdLst>
                <a:gd name="T0" fmla="*/ 20 w 20"/>
                <a:gd name="T1" fmla="*/ 7 h 25"/>
                <a:gd name="T2" fmla="*/ 20 w 20"/>
                <a:gd name="T3" fmla="*/ 12 h 25"/>
                <a:gd name="T4" fmla="*/ 16 w 20"/>
                <a:gd name="T5" fmla="*/ 21 h 25"/>
                <a:gd name="T6" fmla="*/ 14 w 20"/>
                <a:gd name="T7" fmla="*/ 23 h 25"/>
                <a:gd name="T8" fmla="*/ 11 w 20"/>
                <a:gd name="T9" fmla="*/ 25 h 25"/>
                <a:gd name="T10" fmla="*/ 4 w 20"/>
                <a:gd name="T11" fmla="*/ 25 h 25"/>
                <a:gd name="T12" fmla="*/ 0 w 20"/>
                <a:gd name="T13" fmla="*/ 21 h 25"/>
                <a:gd name="T14" fmla="*/ 0 w 20"/>
                <a:gd name="T15" fmla="*/ 18 h 25"/>
                <a:gd name="T16" fmla="*/ 7 w 20"/>
                <a:gd name="T17" fmla="*/ 0 h 25"/>
                <a:gd name="T18" fmla="*/ 13 w 20"/>
                <a:gd name="T19" fmla="*/ 0 h 25"/>
                <a:gd name="T20" fmla="*/ 20 w 20"/>
                <a:gd name="T21"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5">
                  <a:moveTo>
                    <a:pt x="20" y="7"/>
                  </a:moveTo>
                  <a:lnTo>
                    <a:pt x="20" y="12"/>
                  </a:lnTo>
                  <a:lnTo>
                    <a:pt x="16" y="21"/>
                  </a:lnTo>
                  <a:lnTo>
                    <a:pt x="14" y="23"/>
                  </a:lnTo>
                  <a:lnTo>
                    <a:pt x="11" y="25"/>
                  </a:lnTo>
                  <a:lnTo>
                    <a:pt x="4" y="25"/>
                  </a:lnTo>
                  <a:lnTo>
                    <a:pt x="0" y="21"/>
                  </a:lnTo>
                  <a:lnTo>
                    <a:pt x="0" y="18"/>
                  </a:lnTo>
                  <a:lnTo>
                    <a:pt x="7" y="0"/>
                  </a:lnTo>
                  <a:lnTo>
                    <a:pt x="13" y="0"/>
                  </a:lnTo>
                  <a:lnTo>
                    <a:pt x="20" y="7"/>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3" name="Freeform 27">
              <a:extLst>
                <a:ext uri="{FF2B5EF4-FFF2-40B4-BE49-F238E27FC236}">
                  <a16:creationId xmlns:a16="http://schemas.microsoft.com/office/drawing/2014/main" id="{8B76D67C-D64F-436E-92E5-9BA88826913B}"/>
                </a:ext>
              </a:extLst>
            </p:cNvPr>
            <p:cNvSpPr>
              <a:spLocks/>
            </p:cNvSpPr>
            <p:nvPr/>
          </p:nvSpPr>
          <p:spPr bwMode="auto">
            <a:xfrm>
              <a:off x="2307" y="2548"/>
              <a:ext cx="3" cy="3"/>
            </a:xfrm>
            <a:custGeom>
              <a:avLst/>
              <a:gdLst>
                <a:gd name="T0" fmla="*/ 0 w 3"/>
                <a:gd name="T1" fmla="*/ 0 h 3"/>
                <a:gd name="T2" fmla="*/ 2 w 3"/>
                <a:gd name="T3" fmla="*/ 0 h 3"/>
                <a:gd name="T4" fmla="*/ 3 w 3"/>
                <a:gd name="T5" fmla="*/ 0 h 3"/>
                <a:gd name="T6" fmla="*/ 3 w 3"/>
                <a:gd name="T7" fmla="*/ 3 h 3"/>
                <a:gd name="T8" fmla="*/ 2 w 3"/>
                <a:gd name="T9" fmla="*/ 3 h 3"/>
                <a:gd name="T10" fmla="*/ 0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0" y="0"/>
                  </a:moveTo>
                  <a:lnTo>
                    <a:pt x="2" y="0"/>
                  </a:lnTo>
                  <a:lnTo>
                    <a:pt x="3" y="0"/>
                  </a:lnTo>
                  <a:lnTo>
                    <a:pt x="3" y="3"/>
                  </a:lnTo>
                  <a:lnTo>
                    <a:pt x="2" y="3"/>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4" name="Freeform 28">
              <a:extLst>
                <a:ext uri="{FF2B5EF4-FFF2-40B4-BE49-F238E27FC236}">
                  <a16:creationId xmlns:a16="http://schemas.microsoft.com/office/drawing/2014/main" id="{CB1927AA-AEAA-4544-8E82-26E4778622F0}"/>
                </a:ext>
              </a:extLst>
            </p:cNvPr>
            <p:cNvSpPr>
              <a:spLocks/>
            </p:cNvSpPr>
            <p:nvPr/>
          </p:nvSpPr>
          <p:spPr bwMode="auto">
            <a:xfrm>
              <a:off x="2307" y="2548"/>
              <a:ext cx="3" cy="3"/>
            </a:xfrm>
            <a:custGeom>
              <a:avLst/>
              <a:gdLst>
                <a:gd name="T0" fmla="*/ 0 w 3"/>
                <a:gd name="T1" fmla="*/ 0 h 3"/>
                <a:gd name="T2" fmla="*/ 2 w 3"/>
                <a:gd name="T3" fmla="*/ 0 h 3"/>
                <a:gd name="T4" fmla="*/ 3 w 3"/>
                <a:gd name="T5" fmla="*/ 0 h 3"/>
                <a:gd name="T6" fmla="*/ 3 w 3"/>
                <a:gd name="T7" fmla="*/ 3 h 3"/>
                <a:gd name="T8" fmla="*/ 2 w 3"/>
                <a:gd name="T9" fmla="*/ 3 h 3"/>
                <a:gd name="T10" fmla="*/ 0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0" y="0"/>
                  </a:moveTo>
                  <a:lnTo>
                    <a:pt x="2" y="0"/>
                  </a:lnTo>
                  <a:lnTo>
                    <a:pt x="3" y="0"/>
                  </a:lnTo>
                  <a:lnTo>
                    <a:pt x="3" y="3"/>
                  </a:lnTo>
                  <a:lnTo>
                    <a:pt x="2" y="3"/>
                  </a:lnTo>
                  <a:lnTo>
                    <a:pt x="0"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5" name="Freeform 29">
              <a:extLst>
                <a:ext uri="{FF2B5EF4-FFF2-40B4-BE49-F238E27FC236}">
                  <a16:creationId xmlns:a16="http://schemas.microsoft.com/office/drawing/2014/main" id="{EB9B1B04-7870-4043-B045-6430FAA3D6C2}"/>
                </a:ext>
              </a:extLst>
            </p:cNvPr>
            <p:cNvSpPr>
              <a:spLocks/>
            </p:cNvSpPr>
            <p:nvPr/>
          </p:nvSpPr>
          <p:spPr bwMode="auto">
            <a:xfrm>
              <a:off x="3789" y="1787"/>
              <a:ext cx="7" cy="7"/>
            </a:xfrm>
            <a:custGeom>
              <a:avLst/>
              <a:gdLst>
                <a:gd name="T0" fmla="*/ 3 w 7"/>
                <a:gd name="T1" fmla="*/ 2 h 7"/>
                <a:gd name="T2" fmla="*/ 3 w 7"/>
                <a:gd name="T3" fmla="*/ 4 h 7"/>
                <a:gd name="T4" fmla="*/ 3 w 7"/>
                <a:gd name="T5" fmla="*/ 4 h 7"/>
                <a:gd name="T6" fmla="*/ 0 w 7"/>
                <a:gd name="T7" fmla="*/ 4 h 7"/>
                <a:gd name="T8" fmla="*/ 0 w 7"/>
                <a:gd name="T9" fmla="*/ 5 h 7"/>
                <a:gd name="T10" fmla="*/ 3 w 7"/>
                <a:gd name="T11" fmla="*/ 5 h 7"/>
                <a:gd name="T12" fmla="*/ 5 w 7"/>
                <a:gd name="T13" fmla="*/ 7 h 7"/>
                <a:gd name="T14" fmla="*/ 7 w 7"/>
                <a:gd name="T15" fmla="*/ 7 h 7"/>
                <a:gd name="T16" fmla="*/ 7 w 7"/>
                <a:gd name="T17" fmla="*/ 5 h 7"/>
                <a:gd name="T18" fmla="*/ 5 w 7"/>
                <a:gd name="T19" fmla="*/ 2 h 7"/>
                <a:gd name="T20" fmla="*/ 3 w 7"/>
                <a:gd name="T21" fmla="*/ 0 h 7"/>
                <a:gd name="T22" fmla="*/ 3 w 7"/>
                <a:gd name="T23" fmla="*/ 2 h 7"/>
                <a:gd name="T24" fmla="*/ 3 w 7"/>
                <a:gd name="T2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3" y="2"/>
                  </a:moveTo>
                  <a:lnTo>
                    <a:pt x="3" y="4"/>
                  </a:lnTo>
                  <a:lnTo>
                    <a:pt x="3" y="4"/>
                  </a:lnTo>
                  <a:lnTo>
                    <a:pt x="0" y="4"/>
                  </a:lnTo>
                  <a:lnTo>
                    <a:pt x="0" y="5"/>
                  </a:lnTo>
                  <a:lnTo>
                    <a:pt x="3" y="5"/>
                  </a:lnTo>
                  <a:lnTo>
                    <a:pt x="5" y="7"/>
                  </a:lnTo>
                  <a:lnTo>
                    <a:pt x="7" y="7"/>
                  </a:lnTo>
                  <a:lnTo>
                    <a:pt x="7" y="5"/>
                  </a:lnTo>
                  <a:lnTo>
                    <a:pt x="5" y="2"/>
                  </a:lnTo>
                  <a:lnTo>
                    <a:pt x="3" y="0"/>
                  </a:lnTo>
                  <a:lnTo>
                    <a:pt x="3" y="2"/>
                  </a:lnTo>
                  <a:lnTo>
                    <a:pt x="3"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6" name="Freeform 30">
              <a:extLst>
                <a:ext uri="{FF2B5EF4-FFF2-40B4-BE49-F238E27FC236}">
                  <a16:creationId xmlns:a16="http://schemas.microsoft.com/office/drawing/2014/main" id="{D5556EFF-1FED-4CA5-BD1E-B95EA9DAAC6F}"/>
                </a:ext>
              </a:extLst>
            </p:cNvPr>
            <p:cNvSpPr>
              <a:spLocks/>
            </p:cNvSpPr>
            <p:nvPr/>
          </p:nvSpPr>
          <p:spPr bwMode="auto">
            <a:xfrm>
              <a:off x="3789" y="1787"/>
              <a:ext cx="7" cy="7"/>
            </a:xfrm>
            <a:custGeom>
              <a:avLst/>
              <a:gdLst>
                <a:gd name="T0" fmla="*/ 3 w 7"/>
                <a:gd name="T1" fmla="*/ 2 h 7"/>
                <a:gd name="T2" fmla="*/ 3 w 7"/>
                <a:gd name="T3" fmla="*/ 4 h 7"/>
                <a:gd name="T4" fmla="*/ 3 w 7"/>
                <a:gd name="T5" fmla="*/ 4 h 7"/>
                <a:gd name="T6" fmla="*/ 0 w 7"/>
                <a:gd name="T7" fmla="*/ 4 h 7"/>
                <a:gd name="T8" fmla="*/ 0 w 7"/>
                <a:gd name="T9" fmla="*/ 5 h 7"/>
                <a:gd name="T10" fmla="*/ 3 w 7"/>
                <a:gd name="T11" fmla="*/ 5 h 7"/>
                <a:gd name="T12" fmla="*/ 5 w 7"/>
                <a:gd name="T13" fmla="*/ 7 h 7"/>
                <a:gd name="T14" fmla="*/ 7 w 7"/>
                <a:gd name="T15" fmla="*/ 7 h 7"/>
                <a:gd name="T16" fmla="*/ 7 w 7"/>
                <a:gd name="T17" fmla="*/ 5 h 7"/>
                <a:gd name="T18" fmla="*/ 5 w 7"/>
                <a:gd name="T19" fmla="*/ 2 h 7"/>
                <a:gd name="T20" fmla="*/ 3 w 7"/>
                <a:gd name="T21" fmla="*/ 0 h 7"/>
                <a:gd name="T22" fmla="*/ 3 w 7"/>
                <a:gd name="T23" fmla="*/ 2 h 7"/>
                <a:gd name="T24" fmla="*/ 3 w 7"/>
                <a:gd name="T2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3" y="2"/>
                  </a:moveTo>
                  <a:lnTo>
                    <a:pt x="3" y="4"/>
                  </a:lnTo>
                  <a:lnTo>
                    <a:pt x="3" y="4"/>
                  </a:lnTo>
                  <a:lnTo>
                    <a:pt x="0" y="4"/>
                  </a:lnTo>
                  <a:lnTo>
                    <a:pt x="0" y="5"/>
                  </a:lnTo>
                  <a:lnTo>
                    <a:pt x="3" y="5"/>
                  </a:lnTo>
                  <a:lnTo>
                    <a:pt x="5" y="7"/>
                  </a:lnTo>
                  <a:lnTo>
                    <a:pt x="7" y="7"/>
                  </a:lnTo>
                  <a:lnTo>
                    <a:pt x="7" y="5"/>
                  </a:lnTo>
                  <a:lnTo>
                    <a:pt x="5" y="2"/>
                  </a:lnTo>
                  <a:lnTo>
                    <a:pt x="3" y="0"/>
                  </a:lnTo>
                  <a:lnTo>
                    <a:pt x="3" y="2"/>
                  </a:lnTo>
                  <a:lnTo>
                    <a:pt x="3" y="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7" name="Freeform 31">
              <a:extLst>
                <a:ext uri="{FF2B5EF4-FFF2-40B4-BE49-F238E27FC236}">
                  <a16:creationId xmlns:a16="http://schemas.microsoft.com/office/drawing/2014/main" id="{99E5639B-8B7F-4F9E-8BFC-66BC6714B42A}"/>
                </a:ext>
              </a:extLst>
            </p:cNvPr>
            <p:cNvSpPr>
              <a:spLocks/>
            </p:cNvSpPr>
            <p:nvPr/>
          </p:nvSpPr>
          <p:spPr bwMode="auto">
            <a:xfrm>
              <a:off x="3787" y="1800"/>
              <a:ext cx="21" cy="12"/>
            </a:xfrm>
            <a:custGeom>
              <a:avLst/>
              <a:gdLst>
                <a:gd name="T0" fmla="*/ 14 w 21"/>
                <a:gd name="T1" fmla="*/ 7 h 12"/>
                <a:gd name="T2" fmla="*/ 14 w 21"/>
                <a:gd name="T3" fmla="*/ 8 h 12"/>
                <a:gd name="T4" fmla="*/ 13 w 21"/>
                <a:gd name="T5" fmla="*/ 10 h 12"/>
                <a:gd name="T6" fmla="*/ 13 w 21"/>
                <a:gd name="T7" fmla="*/ 8 h 12"/>
                <a:gd name="T8" fmla="*/ 11 w 21"/>
                <a:gd name="T9" fmla="*/ 1 h 12"/>
                <a:gd name="T10" fmla="*/ 7 w 21"/>
                <a:gd name="T11" fmla="*/ 0 h 12"/>
                <a:gd name="T12" fmla="*/ 5 w 21"/>
                <a:gd name="T13" fmla="*/ 0 h 12"/>
                <a:gd name="T14" fmla="*/ 4 w 21"/>
                <a:gd name="T15" fmla="*/ 1 h 12"/>
                <a:gd name="T16" fmla="*/ 0 w 21"/>
                <a:gd name="T17" fmla="*/ 3 h 12"/>
                <a:gd name="T18" fmla="*/ 0 w 21"/>
                <a:gd name="T19" fmla="*/ 3 h 12"/>
                <a:gd name="T20" fmla="*/ 4 w 21"/>
                <a:gd name="T21" fmla="*/ 3 h 12"/>
                <a:gd name="T22" fmla="*/ 5 w 21"/>
                <a:gd name="T23" fmla="*/ 5 h 12"/>
                <a:gd name="T24" fmla="*/ 5 w 21"/>
                <a:gd name="T25" fmla="*/ 8 h 12"/>
                <a:gd name="T26" fmla="*/ 5 w 21"/>
                <a:gd name="T27" fmla="*/ 8 h 12"/>
                <a:gd name="T28" fmla="*/ 2 w 21"/>
                <a:gd name="T29" fmla="*/ 8 h 12"/>
                <a:gd name="T30" fmla="*/ 2 w 21"/>
                <a:gd name="T31" fmla="*/ 8 h 12"/>
                <a:gd name="T32" fmla="*/ 5 w 21"/>
                <a:gd name="T33" fmla="*/ 10 h 12"/>
                <a:gd name="T34" fmla="*/ 21 w 21"/>
                <a:gd name="T35" fmla="*/ 12 h 12"/>
                <a:gd name="T36" fmla="*/ 21 w 21"/>
                <a:gd name="T37" fmla="*/ 10 h 12"/>
                <a:gd name="T38" fmla="*/ 21 w 21"/>
                <a:gd name="T39" fmla="*/ 8 h 12"/>
                <a:gd name="T40" fmla="*/ 18 w 21"/>
                <a:gd name="T41" fmla="*/ 8 h 12"/>
                <a:gd name="T42" fmla="*/ 16 w 21"/>
                <a:gd name="T43" fmla="*/ 7 h 12"/>
                <a:gd name="T44" fmla="*/ 14 w 21"/>
                <a:gd name="T45" fmla="*/ 5 h 12"/>
                <a:gd name="T46" fmla="*/ 14 w 21"/>
                <a:gd name="T4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12">
                  <a:moveTo>
                    <a:pt x="14" y="7"/>
                  </a:moveTo>
                  <a:lnTo>
                    <a:pt x="14" y="8"/>
                  </a:lnTo>
                  <a:lnTo>
                    <a:pt x="13" y="10"/>
                  </a:lnTo>
                  <a:lnTo>
                    <a:pt x="13" y="8"/>
                  </a:lnTo>
                  <a:lnTo>
                    <a:pt x="11" y="1"/>
                  </a:lnTo>
                  <a:lnTo>
                    <a:pt x="7" y="0"/>
                  </a:lnTo>
                  <a:lnTo>
                    <a:pt x="5" y="0"/>
                  </a:lnTo>
                  <a:lnTo>
                    <a:pt x="4" y="1"/>
                  </a:lnTo>
                  <a:lnTo>
                    <a:pt x="0" y="3"/>
                  </a:lnTo>
                  <a:lnTo>
                    <a:pt x="0" y="3"/>
                  </a:lnTo>
                  <a:lnTo>
                    <a:pt x="4" y="3"/>
                  </a:lnTo>
                  <a:lnTo>
                    <a:pt x="5" y="5"/>
                  </a:lnTo>
                  <a:lnTo>
                    <a:pt x="5" y="8"/>
                  </a:lnTo>
                  <a:lnTo>
                    <a:pt x="5" y="8"/>
                  </a:lnTo>
                  <a:lnTo>
                    <a:pt x="2" y="8"/>
                  </a:lnTo>
                  <a:lnTo>
                    <a:pt x="2" y="8"/>
                  </a:lnTo>
                  <a:lnTo>
                    <a:pt x="5" y="10"/>
                  </a:lnTo>
                  <a:lnTo>
                    <a:pt x="21" y="12"/>
                  </a:lnTo>
                  <a:lnTo>
                    <a:pt x="21" y="10"/>
                  </a:lnTo>
                  <a:lnTo>
                    <a:pt x="21" y="8"/>
                  </a:lnTo>
                  <a:lnTo>
                    <a:pt x="18" y="8"/>
                  </a:lnTo>
                  <a:lnTo>
                    <a:pt x="16" y="7"/>
                  </a:lnTo>
                  <a:lnTo>
                    <a:pt x="14" y="5"/>
                  </a:lnTo>
                  <a:lnTo>
                    <a:pt x="14" y="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8" name="Freeform 32">
              <a:extLst>
                <a:ext uri="{FF2B5EF4-FFF2-40B4-BE49-F238E27FC236}">
                  <a16:creationId xmlns:a16="http://schemas.microsoft.com/office/drawing/2014/main" id="{B44BF66D-BA7C-434D-88F7-F235AA17EB50}"/>
                </a:ext>
              </a:extLst>
            </p:cNvPr>
            <p:cNvSpPr>
              <a:spLocks/>
            </p:cNvSpPr>
            <p:nvPr/>
          </p:nvSpPr>
          <p:spPr bwMode="auto">
            <a:xfrm>
              <a:off x="3787" y="1800"/>
              <a:ext cx="21" cy="12"/>
            </a:xfrm>
            <a:custGeom>
              <a:avLst/>
              <a:gdLst>
                <a:gd name="T0" fmla="*/ 14 w 21"/>
                <a:gd name="T1" fmla="*/ 7 h 12"/>
                <a:gd name="T2" fmla="*/ 14 w 21"/>
                <a:gd name="T3" fmla="*/ 8 h 12"/>
                <a:gd name="T4" fmla="*/ 13 w 21"/>
                <a:gd name="T5" fmla="*/ 10 h 12"/>
                <a:gd name="T6" fmla="*/ 13 w 21"/>
                <a:gd name="T7" fmla="*/ 8 h 12"/>
                <a:gd name="T8" fmla="*/ 11 w 21"/>
                <a:gd name="T9" fmla="*/ 1 h 12"/>
                <a:gd name="T10" fmla="*/ 7 w 21"/>
                <a:gd name="T11" fmla="*/ 0 h 12"/>
                <a:gd name="T12" fmla="*/ 5 w 21"/>
                <a:gd name="T13" fmla="*/ 0 h 12"/>
                <a:gd name="T14" fmla="*/ 4 w 21"/>
                <a:gd name="T15" fmla="*/ 1 h 12"/>
                <a:gd name="T16" fmla="*/ 0 w 21"/>
                <a:gd name="T17" fmla="*/ 3 h 12"/>
                <a:gd name="T18" fmla="*/ 0 w 21"/>
                <a:gd name="T19" fmla="*/ 3 h 12"/>
                <a:gd name="T20" fmla="*/ 4 w 21"/>
                <a:gd name="T21" fmla="*/ 3 h 12"/>
                <a:gd name="T22" fmla="*/ 5 w 21"/>
                <a:gd name="T23" fmla="*/ 5 h 12"/>
                <a:gd name="T24" fmla="*/ 5 w 21"/>
                <a:gd name="T25" fmla="*/ 8 h 12"/>
                <a:gd name="T26" fmla="*/ 5 w 21"/>
                <a:gd name="T27" fmla="*/ 8 h 12"/>
                <a:gd name="T28" fmla="*/ 2 w 21"/>
                <a:gd name="T29" fmla="*/ 8 h 12"/>
                <a:gd name="T30" fmla="*/ 2 w 21"/>
                <a:gd name="T31" fmla="*/ 8 h 12"/>
                <a:gd name="T32" fmla="*/ 5 w 21"/>
                <a:gd name="T33" fmla="*/ 10 h 12"/>
                <a:gd name="T34" fmla="*/ 21 w 21"/>
                <a:gd name="T35" fmla="*/ 12 h 12"/>
                <a:gd name="T36" fmla="*/ 21 w 21"/>
                <a:gd name="T37" fmla="*/ 10 h 12"/>
                <a:gd name="T38" fmla="*/ 21 w 21"/>
                <a:gd name="T39" fmla="*/ 8 h 12"/>
                <a:gd name="T40" fmla="*/ 18 w 21"/>
                <a:gd name="T41" fmla="*/ 8 h 12"/>
                <a:gd name="T42" fmla="*/ 16 w 21"/>
                <a:gd name="T43" fmla="*/ 7 h 12"/>
                <a:gd name="T44" fmla="*/ 14 w 21"/>
                <a:gd name="T45" fmla="*/ 5 h 12"/>
                <a:gd name="T46" fmla="*/ 14 w 21"/>
                <a:gd name="T4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12">
                  <a:moveTo>
                    <a:pt x="14" y="7"/>
                  </a:moveTo>
                  <a:lnTo>
                    <a:pt x="14" y="8"/>
                  </a:lnTo>
                  <a:lnTo>
                    <a:pt x="13" y="10"/>
                  </a:lnTo>
                  <a:lnTo>
                    <a:pt x="13" y="8"/>
                  </a:lnTo>
                  <a:lnTo>
                    <a:pt x="11" y="1"/>
                  </a:lnTo>
                  <a:lnTo>
                    <a:pt x="7" y="0"/>
                  </a:lnTo>
                  <a:lnTo>
                    <a:pt x="5" y="0"/>
                  </a:lnTo>
                  <a:lnTo>
                    <a:pt x="4" y="1"/>
                  </a:lnTo>
                  <a:lnTo>
                    <a:pt x="0" y="3"/>
                  </a:lnTo>
                  <a:lnTo>
                    <a:pt x="0" y="3"/>
                  </a:lnTo>
                  <a:lnTo>
                    <a:pt x="4" y="3"/>
                  </a:lnTo>
                  <a:lnTo>
                    <a:pt x="5" y="5"/>
                  </a:lnTo>
                  <a:lnTo>
                    <a:pt x="5" y="8"/>
                  </a:lnTo>
                  <a:lnTo>
                    <a:pt x="5" y="8"/>
                  </a:lnTo>
                  <a:lnTo>
                    <a:pt x="2" y="8"/>
                  </a:lnTo>
                  <a:lnTo>
                    <a:pt x="2" y="8"/>
                  </a:lnTo>
                  <a:lnTo>
                    <a:pt x="5" y="10"/>
                  </a:lnTo>
                  <a:lnTo>
                    <a:pt x="21" y="12"/>
                  </a:lnTo>
                  <a:lnTo>
                    <a:pt x="21" y="10"/>
                  </a:lnTo>
                  <a:lnTo>
                    <a:pt x="21" y="8"/>
                  </a:lnTo>
                  <a:lnTo>
                    <a:pt x="18" y="8"/>
                  </a:lnTo>
                  <a:lnTo>
                    <a:pt x="16" y="7"/>
                  </a:lnTo>
                  <a:lnTo>
                    <a:pt x="14" y="5"/>
                  </a:lnTo>
                  <a:lnTo>
                    <a:pt x="14" y="7"/>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79" name="Freeform 33">
              <a:extLst>
                <a:ext uri="{FF2B5EF4-FFF2-40B4-BE49-F238E27FC236}">
                  <a16:creationId xmlns:a16="http://schemas.microsoft.com/office/drawing/2014/main" id="{FD6BFAD6-7858-4AAB-9534-1549307FB2AF}"/>
                </a:ext>
              </a:extLst>
            </p:cNvPr>
            <p:cNvSpPr>
              <a:spLocks/>
            </p:cNvSpPr>
            <p:nvPr/>
          </p:nvSpPr>
          <p:spPr bwMode="auto">
            <a:xfrm>
              <a:off x="2643" y="1455"/>
              <a:ext cx="460" cy="712"/>
            </a:xfrm>
            <a:custGeom>
              <a:avLst/>
              <a:gdLst>
                <a:gd name="T0" fmla="*/ 76 w 460"/>
                <a:gd name="T1" fmla="*/ 95 h 712"/>
                <a:gd name="T2" fmla="*/ 82 w 460"/>
                <a:gd name="T3" fmla="*/ 112 h 712"/>
                <a:gd name="T4" fmla="*/ 114 w 460"/>
                <a:gd name="T5" fmla="*/ 136 h 712"/>
                <a:gd name="T6" fmla="*/ 85 w 460"/>
                <a:gd name="T7" fmla="*/ 295 h 712"/>
                <a:gd name="T8" fmla="*/ 14 w 460"/>
                <a:gd name="T9" fmla="*/ 386 h 712"/>
                <a:gd name="T10" fmla="*/ 8 w 460"/>
                <a:gd name="T11" fmla="*/ 396 h 712"/>
                <a:gd name="T12" fmla="*/ 0 w 460"/>
                <a:gd name="T13" fmla="*/ 400 h 712"/>
                <a:gd name="T14" fmla="*/ 12 w 460"/>
                <a:gd name="T15" fmla="*/ 412 h 712"/>
                <a:gd name="T16" fmla="*/ 23 w 460"/>
                <a:gd name="T17" fmla="*/ 421 h 712"/>
                <a:gd name="T18" fmla="*/ 30 w 460"/>
                <a:gd name="T19" fmla="*/ 445 h 712"/>
                <a:gd name="T20" fmla="*/ 53 w 460"/>
                <a:gd name="T21" fmla="*/ 445 h 712"/>
                <a:gd name="T22" fmla="*/ 69 w 460"/>
                <a:gd name="T23" fmla="*/ 448 h 712"/>
                <a:gd name="T24" fmla="*/ 73 w 460"/>
                <a:gd name="T25" fmla="*/ 462 h 712"/>
                <a:gd name="T26" fmla="*/ 64 w 460"/>
                <a:gd name="T27" fmla="*/ 475 h 712"/>
                <a:gd name="T28" fmla="*/ 55 w 460"/>
                <a:gd name="T29" fmla="*/ 482 h 712"/>
                <a:gd name="T30" fmla="*/ 66 w 460"/>
                <a:gd name="T31" fmla="*/ 518 h 712"/>
                <a:gd name="T32" fmla="*/ 80 w 460"/>
                <a:gd name="T33" fmla="*/ 589 h 712"/>
                <a:gd name="T34" fmla="*/ 82 w 460"/>
                <a:gd name="T35" fmla="*/ 603 h 712"/>
                <a:gd name="T36" fmla="*/ 51 w 460"/>
                <a:gd name="T37" fmla="*/ 600 h 712"/>
                <a:gd name="T38" fmla="*/ 33 w 460"/>
                <a:gd name="T39" fmla="*/ 603 h 712"/>
                <a:gd name="T40" fmla="*/ 30 w 460"/>
                <a:gd name="T41" fmla="*/ 621 h 712"/>
                <a:gd name="T42" fmla="*/ 39 w 460"/>
                <a:gd name="T43" fmla="*/ 641 h 712"/>
                <a:gd name="T44" fmla="*/ 62 w 460"/>
                <a:gd name="T45" fmla="*/ 650 h 712"/>
                <a:gd name="T46" fmla="*/ 83 w 460"/>
                <a:gd name="T47" fmla="*/ 712 h 712"/>
                <a:gd name="T48" fmla="*/ 89 w 460"/>
                <a:gd name="T49" fmla="*/ 711 h 712"/>
                <a:gd name="T50" fmla="*/ 108 w 460"/>
                <a:gd name="T51" fmla="*/ 711 h 712"/>
                <a:gd name="T52" fmla="*/ 119 w 460"/>
                <a:gd name="T53" fmla="*/ 703 h 712"/>
                <a:gd name="T54" fmla="*/ 132 w 460"/>
                <a:gd name="T55" fmla="*/ 696 h 712"/>
                <a:gd name="T56" fmla="*/ 137 w 460"/>
                <a:gd name="T57" fmla="*/ 694 h 712"/>
                <a:gd name="T58" fmla="*/ 141 w 460"/>
                <a:gd name="T59" fmla="*/ 696 h 712"/>
                <a:gd name="T60" fmla="*/ 146 w 460"/>
                <a:gd name="T61" fmla="*/ 702 h 712"/>
                <a:gd name="T62" fmla="*/ 155 w 460"/>
                <a:gd name="T63" fmla="*/ 707 h 712"/>
                <a:gd name="T64" fmla="*/ 167 w 460"/>
                <a:gd name="T65" fmla="*/ 700 h 712"/>
                <a:gd name="T66" fmla="*/ 191 w 460"/>
                <a:gd name="T67" fmla="*/ 689 h 712"/>
                <a:gd name="T68" fmla="*/ 208 w 460"/>
                <a:gd name="T69" fmla="*/ 686 h 712"/>
                <a:gd name="T70" fmla="*/ 230 w 460"/>
                <a:gd name="T71" fmla="*/ 686 h 712"/>
                <a:gd name="T72" fmla="*/ 232 w 460"/>
                <a:gd name="T73" fmla="*/ 678 h 712"/>
                <a:gd name="T74" fmla="*/ 239 w 460"/>
                <a:gd name="T75" fmla="*/ 675 h 712"/>
                <a:gd name="T76" fmla="*/ 246 w 460"/>
                <a:gd name="T77" fmla="*/ 666 h 712"/>
                <a:gd name="T78" fmla="*/ 246 w 460"/>
                <a:gd name="T79" fmla="*/ 657 h 712"/>
                <a:gd name="T80" fmla="*/ 241 w 460"/>
                <a:gd name="T81" fmla="*/ 652 h 712"/>
                <a:gd name="T82" fmla="*/ 296 w 460"/>
                <a:gd name="T83" fmla="*/ 639 h 712"/>
                <a:gd name="T84" fmla="*/ 308 w 460"/>
                <a:gd name="T85" fmla="*/ 636 h 712"/>
                <a:gd name="T86" fmla="*/ 326 w 460"/>
                <a:gd name="T87" fmla="*/ 625 h 712"/>
                <a:gd name="T88" fmla="*/ 333 w 460"/>
                <a:gd name="T89" fmla="*/ 614 h 712"/>
                <a:gd name="T90" fmla="*/ 349 w 460"/>
                <a:gd name="T91" fmla="*/ 600 h 712"/>
                <a:gd name="T92" fmla="*/ 357 w 460"/>
                <a:gd name="T93" fmla="*/ 591 h 712"/>
                <a:gd name="T94" fmla="*/ 362 w 460"/>
                <a:gd name="T95" fmla="*/ 577 h 712"/>
                <a:gd name="T96" fmla="*/ 371 w 460"/>
                <a:gd name="T97" fmla="*/ 562 h 712"/>
                <a:gd name="T98" fmla="*/ 408 w 460"/>
                <a:gd name="T99" fmla="*/ 539 h 712"/>
                <a:gd name="T100" fmla="*/ 401 w 460"/>
                <a:gd name="T101" fmla="*/ 532 h 712"/>
                <a:gd name="T102" fmla="*/ 387 w 460"/>
                <a:gd name="T103" fmla="*/ 491 h 712"/>
                <a:gd name="T104" fmla="*/ 371 w 460"/>
                <a:gd name="T105" fmla="*/ 484 h 712"/>
                <a:gd name="T106" fmla="*/ 369 w 460"/>
                <a:gd name="T107" fmla="*/ 466 h 712"/>
                <a:gd name="T108" fmla="*/ 378 w 460"/>
                <a:gd name="T109" fmla="*/ 432 h 712"/>
                <a:gd name="T110" fmla="*/ 385 w 460"/>
                <a:gd name="T111" fmla="*/ 425 h 712"/>
                <a:gd name="T112" fmla="*/ 387 w 460"/>
                <a:gd name="T113" fmla="*/ 420 h 712"/>
                <a:gd name="T114" fmla="*/ 412 w 460"/>
                <a:gd name="T115" fmla="*/ 368 h 712"/>
                <a:gd name="T116" fmla="*/ 416 w 460"/>
                <a:gd name="T117" fmla="*/ 350 h 712"/>
                <a:gd name="T118" fmla="*/ 460 w 460"/>
                <a:gd name="T119" fmla="*/ 178 h 712"/>
                <a:gd name="T120" fmla="*/ 114 w 460"/>
                <a:gd name="T121" fmla="*/ 0 h 712"/>
                <a:gd name="T122" fmla="*/ 71 w 460"/>
                <a:gd name="T123" fmla="*/ 8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0" h="712">
                  <a:moveTo>
                    <a:pt x="71" y="84"/>
                  </a:moveTo>
                  <a:lnTo>
                    <a:pt x="76" y="95"/>
                  </a:lnTo>
                  <a:lnTo>
                    <a:pt x="76" y="98"/>
                  </a:lnTo>
                  <a:lnTo>
                    <a:pt x="82" y="112"/>
                  </a:lnTo>
                  <a:lnTo>
                    <a:pt x="89" y="123"/>
                  </a:lnTo>
                  <a:lnTo>
                    <a:pt x="114" y="136"/>
                  </a:lnTo>
                  <a:lnTo>
                    <a:pt x="101" y="155"/>
                  </a:lnTo>
                  <a:lnTo>
                    <a:pt x="85" y="295"/>
                  </a:lnTo>
                  <a:lnTo>
                    <a:pt x="14" y="377"/>
                  </a:lnTo>
                  <a:lnTo>
                    <a:pt x="14" y="386"/>
                  </a:lnTo>
                  <a:lnTo>
                    <a:pt x="8" y="387"/>
                  </a:lnTo>
                  <a:lnTo>
                    <a:pt x="8" y="396"/>
                  </a:lnTo>
                  <a:lnTo>
                    <a:pt x="3" y="396"/>
                  </a:lnTo>
                  <a:lnTo>
                    <a:pt x="0" y="400"/>
                  </a:lnTo>
                  <a:lnTo>
                    <a:pt x="0" y="409"/>
                  </a:lnTo>
                  <a:lnTo>
                    <a:pt x="12" y="412"/>
                  </a:lnTo>
                  <a:lnTo>
                    <a:pt x="17" y="418"/>
                  </a:lnTo>
                  <a:lnTo>
                    <a:pt x="23" y="421"/>
                  </a:lnTo>
                  <a:lnTo>
                    <a:pt x="28" y="427"/>
                  </a:lnTo>
                  <a:lnTo>
                    <a:pt x="30" y="445"/>
                  </a:lnTo>
                  <a:lnTo>
                    <a:pt x="42" y="446"/>
                  </a:lnTo>
                  <a:lnTo>
                    <a:pt x="53" y="445"/>
                  </a:lnTo>
                  <a:lnTo>
                    <a:pt x="64" y="450"/>
                  </a:lnTo>
                  <a:lnTo>
                    <a:pt x="69" y="448"/>
                  </a:lnTo>
                  <a:lnTo>
                    <a:pt x="76" y="459"/>
                  </a:lnTo>
                  <a:lnTo>
                    <a:pt x="73" y="462"/>
                  </a:lnTo>
                  <a:lnTo>
                    <a:pt x="71" y="470"/>
                  </a:lnTo>
                  <a:lnTo>
                    <a:pt x="64" y="475"/>
                  </a:lnTo>
                  <a:lnTo>
                    <a:pt x="53" y="478"/>
                  </a:lnTo>
                  <a:lnTo>
                    <a:pt x="55" y="482"/>
                  </a:lnTo>
                  <a:lnTo>
                    <a:pt x="58" y="503"/>
                  </a:lnTo>
                  <a:lnTo>
                    <a:pt x="66" y="518"/>
                  </a:lnTo>
                  <a:lnTo>
                    <a:pt x="62" y="557"/>
                  </a:lnTo>
                  <a:lnTo>
                    <a:pt x="80" y="589"/>
                  </a:lnTo>
                  <a:lnTo>
                    <a:pt x="83" y="602"/>
                  </a:lnTo>
                  <a:lnTo>
                    <a:pt x="82" y="603"/>
                  </a:lnTo>
                  <a:lnTo>
                    <a:pt x="78" y="605"/>
                  </a:lnTo>
                  <a:lnTo>
                    <a:pt x="51" y="600"/>
                  </a:lnTo>
                  <a:lnTo>
                    <a:pt x="37" y="602"/>
                  </a:lnTo>
                  <a:lnTo>
                    <a:pt x="33" y="603"/>
                  </a:lnTo>
                  <a:lnTo>
                    <a:pt x="30" y="609"/>
                  </a:lnTo>
                  <a:lnTo>
                    <a:pt x="30" y="621"/>
                  </a:lnTo>
                  <a:lnTo>
                    <a:pt x="32" y="630"/>
                  </a:lnTo>
                  <a:lnTo>
                    <a:pt x="39" y="641"/>
                  </a:lnTo>
                  <a:lnTo>
                    <a:pt x="46" y="646"/>
                  </a:lnTo>
                  <a:lnTo>
                    <a:pt x="62" y="650"/>
                  </a:lnTo>
                  <a:lnTo>
                    <a:pt x="64" y="653"/>
                  </a:lnTo>
                  <a:lnTo>
                    <a:pt x="83" y="712"/>
                  </a:lnTo>
                  <a:lnTo>
                    <a:pt x="85" y="712"/>
                  </a:lnTo>
                  <a:lnTo>
                    <a:pt x="89" y="711"/>
                  </a:lnTo>
                  <a:lnTo>
                    <a:pt x="103" y="709"/>
                  </a:lnTo>
                  <a:lnTo>
                    <a:pt x="108" y="711"/>
                  </a:lnTo>
                  <a:lnTo>
                    <a:pt x="112" y="711"/>
                  </a:lnTo>
                  <a:lnTo>
                    <a:pt x="119" y="703"/>
                  </a:lnTo>
                  <a:lnTo>
                    <a:pt x="130" y="702"/>
                  </a:lnTo>
                  <a:lnTo>
                    <a:pt x="132" y="696"/>
                  </a:lnTo>
                  <a:lnTo>
                    <a:pt x="135" y="696"/>
                  </a:lnTo>
                  <a:lnTo>
                    <a:pt x="137" y="694"/>
                  </a:lnTo>
                  <a:lnTo>
                    <a:pt x="139" y="694"/>
                  </a:lnTo>
                  <a:lnTo>
                    <a:pt x="141" y="696"/>
                  </a:lnTo>
                  <a:lnTo>
                    <a:pt x="144" y="700"/>
                  </a:lnTo>
                  <a:lnTo>
                    <a:pt x="146" y="702"/>
                  </a:lnTo>
                  <a:lnTo>
                    <a:pt x="151" y="707"/>
                  </a:lnTo>
                  <a:lnTo>
                    <a:pt x="155" y="707"/>
                  </a:lnTo>
                  <a:lnTo>
                    <a:pt x="157" y="703"/>
                  </a:lnTo>
                  <a:lnTo>
                    <a:pt x="167" y="700"/>
                  </a:lnTo>
                  <a:lnTo>
                    <a:pt x="175" y="694"/>
                  </a:lnTo>
                  <a:lnTo>
                    <a:pt x="191" y="689"/>
                  </a:lnTo>
                  <a:lnTo>
                    <a:pt x="203" y="689"/>
                  </a:lnTo>
                  <a:lnTo>
                    <a:pt x="208" y="686"/>
                  </a:lnTo>
                  <a:lnTo>
                    <a:pt x="228" y="686"/>
                  </a:lnTo>
                  <a:lnTo>
                    <a:pt x="230" y="686"/>
                  </a:lnTo>
                  <a:lnTo>
                    <a:pt x="230" y="680"/>
                  </a:lnTo>
                  <a:lnTo>
                    <a:pt x="232" y="678"/>
                  </a:lnTo>
                  <a:lnTo>
                    <a:pt x="235" y="677"/>
                  </a:lnTo>
                  <a:lnTo>
                    <a:pt x="239" y="675"/>
                  </a:lnTo>
                  <a:lnTo>
                    <a:pt x="242" y="668"/>
                  </a:lnTo>
                  <a:lnTo>
                    <a:pt x="246" y="666"/>
                  </a:lnTo>
                  <a:lnTo>
                    <a:pt x="248" y="662"/>
                  </a:lnTo>
                  <a:lnTo>
                    <a:pt x="246" y="657"/>
                  </a:lnTo>
                  <a:lnTo>
                    <a:pt x="241" y="653"/>
                  </a:lnTo>
                  <a:lnTo>
                    <a:pt x="241" y="652"/>
                  </a:lnTo>
                  <a:lnTo>
                    <a:pt x="242" y="648"/>
                  </a:lnTo>
                  <a:lnTo>
                    <a:pt x="296" y="639"/>
                  </a:lnTo>
                  <a:lnTo>
                    <a:pt x="301" y="641"/>
                  </a:lnTo>
                  <a:lnTo>
                    <a:pt x="308" y="636"/>
                  </a:lnTo>
                  <a:lnTo>
                    <a:pt x="312" y="630"/>
                  </a:lnTo>
                  <a:lnTo>
                    <a:pt x="326" y="625"/>
                  </a:lnTo>
                  <a:lnTo>
                    <a:pt x="330" y="621"/>
                  </a:lnTo>
                  <a:lnTo>
                    <a:pt x="333" y="614"/>
                  </a:lnTo>
                  <a:lnTo>
                    <a:pt x="346" y="602"/>
                  </a:lnTo>
                  <a:lnTo>
                    <a:pt x="349" y="600"/>
                  </a:lnTo>
                  <a:lnTo>
                    <a:pt x="351" y="598"/>
                  </a:lnTo>
                  <a:lnTo>
                    <a:pt x="357" y="591"/>
                  </a:lnTo>
                  <a:lnTo>
                    <a:pt x="362" y="589"/>
                  </a:lnTo>
                  <a:lnTo>
                    <a:pt x="362" y="577"/>
                  </a:lnTo>
                  <a:lnTo>
                    <a:pt x="366" y="568"/>
                  </a:lnTo>
                  <a:lnTo>
                    <a:pt x="371" y="562"/>
                  </a:lnTo>
                  <a:lnTo>
                    <a:pt x="412" y="552"/>
                  </a:lnTo>
                  <a:lnTo>
                    <a:pt x="408" y="539"/>
                  </a:lnTo>
                  <a:lnTo>
                    <a:pt x="405" y="536"/>
                  </a:lnTo>
                  <a:lnTo>
                    <a:pt x="401" y="532"/>
                  </a:lnTo>
                  <a:lnTo>
                    <a:pt x="401" y="530"/>
                  </a:lnTo>
                  <a:lnTo>
                    <a:pt x="387" y="491"/>
                  </a:lnTo>
                  <a:lnTo>
                    <a:pt x="387" y="478"/>
                  </a:lnTo>
                  <a:lnTo>
                    <a:pt x="371" y="484"/>
                  </a:lnTo>
                  <a:lnTo>
                    <a:pt x="367" y="484"/>
                  </a:lnTo>
                  <a:lnTo>
                    <a:pt x="369" y="466"/>
                  </a:lnTo>
                  <a:lnTo>
                    <a:pt x="376" y="452"/>
                  </a:lnTo>
                  <a:lnTo>
                    <a:pt x="378" y="432"/>
                  </a:lnTo>
                  <a:lnTo>
                    <a:pt x="380" y="428"/>
                  </a:lnTo>
                  <a:lnTo>
                    <a:pt x="385" y="425"/>
                  </a:lnTo>
                  <a:lnTo>
                    <a:pt x="387" y="423"/>
                  </a:lnTo>
                  <a:lnTo>
                    <a:pt x="387" y="420"/>
                  </a:lnTo>
                  <a:lnTo>
                    <a:pt x="387" y="403"/>
                  </a:lnTo>
                  <a:lnTo>
                    <a:pt x="412" y="368"/>
                  </a:lnTo>
                  <a:lnTo>
                    <a:pt x="416" y="352"/>
                  </a:lnTo>
                  <a:lnTo>
                    <a:pt x="416" y="350"/>
                  </a:lnTo>
                  <a:lnTo>
                    <a:pt x="460" y="346"/>
                  </a:lnTo>
                  <a:lnTo>
                    <a:pt x="460" y="178"/>
                  </a:lnTo>
                  <a:lnTo>
                    <a:pt x="455" y="178"/>
                  </a:lnTo>
                  <a:lnTo>
                    <a:pt x="114" y="0"/>
                  </a:lnTo>
                  <a:lnTo>
                    <a:pt x="71" y="16"/>
                  </a:lnTo>
                  <a:lnTo>
                    <a:pt x="71" y="84"/>
                  </a:lnTo>
                  <a:close/>
                </a:path>
              </a:pathLst>
            </a:custGeom>
            <a:solidFill>
              <a:srgbClr val="00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0" name="Freeform 34">
              <a:extLst>
                <a:ext uri="{FF2B5EF4-FFF2-40B4-BE49-F238E27FC236}">
                  <a16:creationId xmlns:a16="http://schemas.microsoft.com/office/drawing/2014/main" id="{809EF01F-2C0D-4730-9A97-28E5B179AA89}"/>
                </a:ext>
              </a:extLst>
            </p:cNvPr>
            <p:cNvSpPr>
              <a:spLocks/>
            </p:cNvSpPr>
            <p:nvPr/>
          </p:nvSpPr>
          <p:spPr bwMode="auto">
            <a:xfrm>
              <a:off x="2643" y="1455"/>
              <a:ext cx="460" cy="712"/>
            </a:xfrm>
            <a:custGeom>
              <a:avLst/>
              <a:gdLst>
                <a:gd name="T0" fmla="*/ 76 w 460"/>
                <a:gd name="T1" fmla="*/ 95 h 712"/>
                <a:gd name="T2" fmla="*/ 82 w 460"/>
                <a:gd name="T3" fmla="*/ 112 h 712"/>
                <a:gd name="T4" fmla="*/ 114 w 460"/>
                <a:gd name="T5" fmla="*/ 136 h 712"/>
                <a:gd name="T6" fmla="*/ 85 w 460"/>
                <a:gd name="T7" fmla="*/ 295 h 712"/>
                <a:gd name="T8" fmla="*/ 14 w 460"/>
                <a:gd name="T9" fmla="*/ 386 h 712"/>
                <a:gd name="T10" fmla="*/ 8 w 460"/>
                <a:gd name="T11" fmla="*/ 396 h 712"/>
                <a:gd name="T12" fmla="*/ 0 w 460"/>
                <a:gd name="T13" fmla="*/ 400 h 712"/>
                <a:gd name="T14" fmla="*/ 12 w 460"/>
                <a:gd name="T15" fmla="*/ 412 h 712"/>
                <a:gd name="T16" fmla="*/ 23 w 460"/>
                <a:gd name="T17" fmla="*/ 421 h 712"/>
                <a:gd name="T18" fmla="*/ 30 w 460"/>
                <a:gd name="T19" fmla="*/ 445 h 712"/>
                <a:gd name="T20" fmla="*/ 53 w 460"/>
                <a:gd name="T21" fmla="*/ 445 h 712"/>
                <a:gd name="T22" fmla="*/ 69 w 460"/>
                <a:gd name="T23" fmla="*/ 448 h 712"/>
                <a:gd name="T24" fmla="*/ 73 w 460"/>
                <a:gd name="T25" fmla="*/ 462 h 712"/>
                <a:gd name="T26" fmla="*/ 64 w 460"/>
                <a:gd name="T27" fmla="*/ 475 h 712"/>
                <a:gd name="T28" fmla="*/ 55 w 460"/>
                <a:gd name="T29" fmla="*/ 482 h 712"/>
                <a:gd name="T30" fmla="*/ 66 w 460"/>
                <a:gd name="T31" fmla="*/ 518 h 712"/>
                <a:gd name="T32" fmla="*/ 80 w 460"/>
                <a:gd name="T33" fmla="*/ 589 h 712"/>
                <a:gd name="T34" fmla="*/ 82 w 460"/>
                <a:gd name="T35" fmla="*/ 603 h 712"/>
                <a:gd name="T36" fmla="*/ 51 w 460"/>
                <a:gd name="T37" fmla="*/ 600 h 712"/>
                <a:gd name="T38" fmla="*/ 33 w 460"/>
                <a:gd name="T39" fmla="*/ 603 h 712"/>
                <a:gd name="T40" fmla="*/ 30 w 460"/>
                <a:gd name="T41" fmla="*/ 621 h 712"/>
                <a:gd name="T42" fmla="*/ 39 w 460"/>
                <a:gd name="T43" fmla="*/ 641 h 712"/>
                <a:gd name="T44" fmla="*/ 62 w 460"/>
                <a:gd name="T45" fmla="*/ 650 h 712"/>
                <a:gd name="T46" fmla="*/ 83 w 460"/>
                <a:gd name="T47" fmla="*/ 712 h 712"/>
                <a:gd name="T48" fmla="*/ 89 w 460"/>
                <a:gd name="T49" fmla="*/ 711 h 712"/>
                <a:gd name="T50" fmla="*/ 108 w 460"/>
                <a:gd name="T51" fmla="*/ 711 h 712"/>
                <a:gd name="T52" fmla="*/ 119 w 460"/>
                <a:gd name="T53" fmla="*/ 703 h 712"/>
                <a:gd name="T54" fmla="*/ 132 w 460"/>
                <a:gd name="T55" fmla="*/ 696 h 712"/>
                <a:gd name="T56" fmla="*/ 137 w 460"/>
                <a:gd name="T57" fmla="*/ 694 h 712"/>
                <a:gd name="T58" fmla="*/ 141 w 460"/>
                <a:gd name="T59" fmla="*/ 696 h 712"/>
                <a:gd name="T60" fmla="*/ 146 w 460"/>
                <a:gd name="T61" fmla="*/ 702 h 712"/>
                <a:gd name="T62" fmla="*/ 155 w 460"/>
                <a:gd name="T63" fmla="*/ 707 h 712"/>
                <a:gd name="T64" fmla="*/ 167 w 460"/>
                <a:gd name="T65" fmla="*/ 700 h 712"/>
                <a:gd name="T66" fmla="*/ 191 w 460"/>
                <a:gd name="T67" fmla="*/ 689 h 712"/>
                <a:gd name="T68" fmla="*/ 208 w 460"/>
                <a:gd name="T69" fmla="*/ 686 h 712"/>
                <a:gd name="T70" fmla="*/ 230 w 460"/>
                <a:gd name="T71" fmla="*/ 686 h 712"/>
                <a:gd name="T72" fmla="*/ 232 w 460"/>
                <a:gd name="T73" fmla="*/ 678 h 712"/>
                <a:gd name="T74" fmla="*/ 239 w 460"/>
                <a:gd name="T75" fmla="*/ 675 h 712"/>
                <a:gd name="T76" fmla="*/ 246 w 460"/>
                <a:gd name="T77" fmla="*/ 666 h 712"/>
                <a:gd name="T78" fmla="*/ 246 w 460"/>
                <a:gd name="T79" fmla="*/ 657 h 712"/>
                <a:gd name="T80" fmla="*/ 241 w 460"/>
                <a:gd name="T81" fmla="*/ 652 h 712"/>
                <a:gd name="T82" fmla="*/ 296 w 460"/>
                <a:gd name="T83" fmla="*/ 639 h 712"/>
                <a:gd name="T84" fmla="*/ 308 w 460"/>
                <a:gd name="T85" fmla="*/ 636 h 712"/>
                <a:gd name="T86" fmla="*/ 326 w 460"/>
                <a:gd name="T87" fmla="*/ 625 h 712"/>
                <a:gd name="T88" fmla="*/ 333 w 460"/>
                <a:gd name="T89" fmla="*/ 614 h 712"/>
                <a:gd name="T90" fmla="*/ 349 w 460"/>
                <a:gd name="T91" fmla="*/ 600 h 712"/>
                <a:gd name="T92" fmla="*/ 357 w 460"/>
                <a:gd name="T93" fmla="*/ 591 h 712"/>
                <a:gd name="T94" fmla="*/ 362 w 460"/>
                <a:gd name="T95" fmla="*/ 577 h 712"/>
                <a:gd name="T96" fmla="*/ 371 w 460"/>
                <a:gd name="T97" fmla="*/ 562 h 712"/>
                <a:gd name="T98" fmla="*/ 408 w 460"/>
                <a:gd name="T99" fmla="*/ 539 h 712"/>
                <a:gd name="T100" fmla="*/ 401 w 460"/>
                <a:gd name="T101" fmla="*/ 532 h 712"/>
                <a:gd name="T102" fmla="*/ 387 w 460"/>
                <a:gd name="T103" fmla="*/ 491 h 712"/>
                <a:gd name="T104" fmla="*/ 371 w 460"/>
                <a:gd name="T105" fmla="*/ 484 h 712"/>
                <a:gd name="T106" fmla="*/ 369 w 460"/>
                <a:gd name="T107" fmla="*/ 466 h 712"/>
                <a:gd name="T108" fmla="*/ 378 w 460"/>
                <a:gd name="T109" fmla="*/ 432 h 712"/>
                <a:gd name="T110" fmla="*/ 385 w 460"/>
                <a:gd name="T111" fmla="*/ 425 h 712"/>
                <a:gd name="T112" fmla="*/ 387 w 460"/>
                <a:gd name="T113" fmla="*/ 420 h 712"/>
                <a:gd name="T114" fmla="*/ 412 w 460"/>
                <a:gd name="T115" fmla="*/ 368 h 712"/>
                <a:gd name="T116" fmla="*/ 416 w 460"/>
                <a:gd name="T117" fmla="*/ 350 h 712"/>
                <a:gd name="T118" fmla="*/ 460 w 460"/>
                <a:gd name="T119" fmla="*/ 178 h 712"/>
                <a:gd name="T120" fmla="*/ 114 w 460"/>
                <a:gd name="T121" fmla="*/ 0 h 712"/>
                <a:gd name="T122" fmla="*/ 71 w 460"/>
                <a:gd name="T123" fmla="*/ 8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0" h="712">
                  <a:moveTo>
                    <a:pt x="71" y="84"/>
                  </a:moveTo>
                  <a:lnTo>
                    <a:pt x="76" y="95"/>
                  </a:lnTo>
                  <a:lnTo>
                    <a:pt x="76" y="98"/>
                  </a:lnTo>
                  <a:lnTo>
                    <a:pt x="82" y="112"/>
                  </a:lnTo>
                  <a:lnTo>
                    <a:pt x="89" y="123"/>
                  </a:lnTo>
                  <a:lnTo>
                    <a:pt x="114" y="136"/>
                  </a:lnTo>
                  <a:lnTo>
                    <a:pt x="101" y="155"/>
                  </a:lnTo>
                  <a:lnTo>
                    <a:pt x="85" y="295"/>
                  </a:lnTo>
                  <a:lnTo>
                    <a:pt x="14" y="377"/>
                  </a:lnTo>
                  <a:lnTo>
                    <a:pt x="14" y="386"/>
                  </a:lnTo>
                  <a:lnTo>
                    <a:pt x="8" y="387"/>
                  </a:lnTo>
                  <a:lnTo>
                    <a:pt x="8" y="396"/>
                  </a:lnTo>
                  <a:lnTo>
                    <a:pt x="3" y="396"/>
                  </a:lnTo>
                  <a:lnTo>
                    <a:pt x="0" y="400"/>
                  </a:lnTo>
                  <a:lnTo>
                    <a:pt x="0" y="409"/>
                  </a:lnTo>
                  <a:lnTo>
                    <a:pt x="12" y="412"/>
                  </a:lnTo>
                  <a:lnTo>
                    <a:pt x="17" y="418"/>
                  </a:lnTo>
                  <a:lnTo>
                    <a:pt x="23" y="421"/>
                  </a:lnTo>
                  <a:lnTo>
                    <a:pt x="28" y="427"/>
                  </a:lnTo>
                  <a:lnTo>
                    <a:pt x="30" y="445"/>
                  </a:lnTo>
                  <a:lnTo>
                    <a:pt x="42" y="446"/>
                  </a:lnTo>
                  <a:lnTo>
                    <a:pt x="53" y="445"/>
                  </a:lnTo>
                  <a:lnTo>
                    <a:pt x="64" y="450"/>
                  </a:lnTo>
                  <a:lnTo>
                    <a:pt x="69" y="448"/>
                  </a:lnTo>
                  <a:lnTo>
                    <a:pt x="76" y="459"/>
                  </a:lnTo>
                  <a:lnTo>
                    <a:pt x="73" y="462"/>
                  </a:lnTo>
                  <a:lnTo>
                    <a:pt x="71" y="470"/>
                  </a:lnTo>
                  <a:lnTo>
                    <a:pt x="64" y="475"/>
                  </a:lnTo>
                  <a:lnTo>
                    <a:pt x="53" y="478"/>
                  </a:lnTo>
                  <a:lnTo>
                    <a:pt x="55" y="482"/>
                  </a:lnTo>
                  <a:lnTo>
                    <a:pt x="58" y="503"/>
                  </a:lnTo>
                  <a:lnTo>
                    <a:pt x="66" y="518"/>
                  </a:lnTo>
                  <a:lnTo>
                    <a:pt x="62" y="557"/>
                  </a:lnTo>
                  <a:lnTo>
                    <a:pt x="80" y="589"/>
                  </a:lnTo>
                  <a:lnTo>
                    <a:pt x="83" y="602"/>
                  </a:lnTo>
                  <a:lnTo>
                    <a:pt x="82" y="603"/>
                  </a:lnTo>
                  <a:lnTo>
                    <a:pt x="78" y="605"/>
                  </a:lnTo>
                  <a:lnTo>
                    <a:pt x="51" y="600"/>
                  </a:lnTo>
                  <a:lnTo>
                    <a:pt x="37" y="602"/>
                  </a:lnTo>
                  <a:lnTo>
                    <a:pt x="33" y="603"/>
                  </a:lnTo>
                  <a:lnTo>
                    <a:pt x="30" y="609"/>
                  </a:lnTo>
                  <a:lnTo>
                    <a:pt x="30" y="621"/>
                  </a:lnTo>
                  <a:lnTo>
                    <a:pt x="32" y="630"/>
                  </a:lnTo>
                  <a:lnTo>
                    <a:pt x="39" y="641"/>
                  </a:lnTo>
                  <a:lnTo>
                    <a:pt x="46" y="646"/>
                  </a:lnTo>
                  <a:lnTo>
                    <a:pt x="62" y="650"/>
                  </a:lnTo>
                  <a:lnTo>
                    <a:pt x="64" y="653"/>
                  </a:lnTo>
                  <a:lnTo>
                    <a:pt x="83" y="712"/>
                  </a:lnTo>
                  <a:lnTo>
                    <a:pt x="85" y="712"/>
                  </a:lnTo>
                  <a:lnTo>
                    <a:pt x="89" y="711"/>
                  </a:lnTo>
                  <a:lnTo>
                    <a:pt x="103" y="709"/>
                  </a:lnTo>
                  <a:lnTo>
                    <a:pt x="108" y="711"/>
                  </a:lnTo>
                  <a:lnTo>
                    <a:pt x="112" y="711"/>
                  </a:lnTo>
                  <a:lnTo>
                    <a:pt x="119" y="703"/>
                  </a:lnTo>
                  <a:lnTo>
                    <a:pt x="130" y="702"/>
                  </a:lnTo>
                  <a:lnTo>
                    <a:pt x="132" y="696"/>
                  </a:lnTo>
                  <a:lnTo>
                    <a:pt x="135" y="696"/>
                  </a:lnTo>
                  <a:lnTo>
                    <a:pt x="137" y="694"/>
                  </a:lnTo>
                  <a:lnTo>
                    <a:pt x="139" y="694"/>
                  </a:lnTo>
                  <a:lnTo>
                    <a:pt x="141" y="696"/>
                  </a:lnTo>
                  <a:lnTo>
                    <a:pt x="144" y="700"/>
                  </a:lnTo>
                  <a:lnTo>
                    <a:pt x="146" y="702"/>
                  </a:lnTo>
                  <a:lnTo>
                    <a:pt x="151" y="707"/>
                  </a:lnTo>
                  <a:lnTo>
                    <a:pt x="155" y="707"/>
                  </a:lnTo>
                  <a:lnTo>
                    <a:pt x="157" y="703"/>
                  </a:lnTo>
                  <a:lnTo>
                    <a:pt x="167" y="700"/>
                  </a:lnTo>
                  <a:lnTo>
                    <a:pt x="175" y="694"/>
                  </a:lnTo>
                  <a:lnTo>
                    <a:pt x="191" y="689"/>
                  </a:lnTo>
                  <a:lnTo>
                    <a:pt x="203" y="689"/>
                  </a:lnTo>
                  <a:lnTo>
                    <a:pt x="208" y="686"/>
                  </a:lnTo>
                  <a:lnTo>
                    <a:pt x="228" y="686"/>
                  </a:lnTo>
                  <a:lnTo>
                    <a:pt x="230" y="686"/>
                  </a:lnTo>
                  <a:lnTo>
                    <a:pt x="230" y="680"/>
                  </a:lnTo>
                  <a:lnTo>
                    <a:pt x="232" y="678"/>
                  </a:lnTo>
                  <a:lnTo>
                    <a:pt x="235" y="677"/>
                  </a:lnTo>
                  <a:lnTo>
                    <a:pt x="239" y="675"/>
                  </a:lnTo>
                  <a:lnTo>
                    <a:pt x="242" y="668"/>
                  </a:lnTo>
                  <a:lnTo>
                    <a:pt x="246" y="666"/>
                  </a:lnTo>
                  <a:lnTo>
                    <a:pt x="248" y="662"/>
                  </a:lnTo>
                  <a:lnTo>
                    <a:pt x="246" y="657"/>
                  </a:lnTo>
                  <a:lnTo>
                    <a:pt x="241" y="653"/>
                  </a:lnTo>
                  <a:lnTo>
                    <a:pt x="241" y="652"/>
                  </a:lnTo>
                  <a:lnTo>
                    <a:pt x="242" y="648"/>
                  </a:lnTo>
                  <a:lnTo>
                    <a:pt x="296" y="639"/>
                  </a:lnTo>
                  <a:lnTo>
                    <a:pt x="301" y="641"/>
                  </a:lnTo>
                  <a:lnTo>
                    <a:pt x="308" y="636"/>
                  </a:lnTo>
                  <a:lnTo>
                    <a:pt x="312" y="630"/>
                  </a:lnTo>
                  <a:lnTo>
                    <a:pt x="326" y="625"/>
                  </a:lnTo>
                  <a:lnTo>
                    <a:pt x="330" y="621"/>
                  </a:lnTo>
                  <a:lnTo>
                    <a:pt x="333" y="614"/>
                  </a:lnTo>
                  <a:lnTo>
                    <a:pt x="346" y="602"/>
                  </a:lnTo>
                  <a:lnTo>
                    <a:pt x="349" y="600"/>
                  </a:lnTo>
                  <a:lnTo>
                    <a:pt x="351" y="598"/>
                  </a:lnTo>
                  <a:lnTo>
                    <a:pt x="357" y="591"/>
                  </a:lnTo>
                  <a:lnTo>
                    <a:pt x="362" y="589"/>
                  </a:lnTo>
                  <a:lnTo>
                    <a:pt x="362" y="577"/>
                  </a:lnTo>
                  <a:lnTo>
                    <a:pt x="366" y="568"/>
                  </a:lnTo>
                  <a:lnTo>
                    <a:pt x="371" y="562"/>
                  </a:lnTo>
                  <a:lnTo>
                    <a:pt x="412" y="552"/>
                  </a:lnTo>
                  <a:lnTo>
                    <a:pt x="408" y="539"/>
                  </a:lnTo>
                  <a:lnTo>
                    <a:pt x="405" y="536"/>
                  </a:lnTo>
                  <a:lnTo>
                    <a:pt x="401" y="532"/>
                  </a:lnTo>
                  <a:lnTo>
                    <a:pt x="401" y="530"/>
                  </a:lnTo>
                  <a:lnTo>
                    <a:pt x="387" y="491"/>
                  </a:lnTo>
                  <a:lnTo>
                    <a:pt x="387" y="478"/>
                  </a:lnTo>
                  <a:lnTo>
                    <a:pt x="371" y="484"/>
                  </a:lnTo>
                  <a:lnTo>
                    <a:pt x="367" y="484"/>
                  </a:lnTo>
                  <a:lnTo>
                    <a:pt x="369" y="466"/>
                  </a:lnTo>
                  <a:lnTo>
                    <a:pt x="376" y="452"/>
                  </a:lnTo>
                  <a:lnTo>
                    <a:pt x="378" y="432"/>
                  </a:lnTo>
                  <a:lnTo>
                    <a:pt x="380" y="428"/>
                  </a:lnTo>
                  <a:lnTo>
                    <a:pt x="385" y="425"/>
                  </a:lnTo>
                  <a:lnTo>
                    <a:pt x="387" y="423"/>
                  </a:lnTo>
                  <a:lnTo>
                    <a:pt x="387" y="420"/>
                  </a:lnTo>
                  <a:lnTo>
                    <a:pt x="387" y="403"/>
                  </a:lnTo>
                  <a:lnTo>
                    <a:pt x="412" y="368"/>
                  </a:lnTo>
                  <a:lnTo>
                    <a:pt x="416" y="352"/>
                  </a:lnTo>
                  <a:lnTo>
                    <a:pt x="416" y="350"/>
                  </a:lnTo>
                  <a:lnTo>
                    <a:pt x="460" y="346"/>
                  </a:lnTo>
                  <a:lnTo>
                    <a:pt x="460" y="178"/>
                  </a:lnTo>
                  <a:lnTo>
                    <a:pt x="455" y="178"/>
                  </a:lnTo>
                  <a:lnTo>
                    <a:pt x="114" y="0"/>
                  </a:lnTo>
                  <a:lnTo>
                    <a:pt x="71" y="16"/>
                  </a:lnTo>
                  <a:lnTo>
                    <a:pt x="71" y="84"/>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1" name="Freeform 35">
              <a:extLst>
                <a:ext uri="{FF2B5EF4-FFF2-40B4-BE49-F238E27FC236}">
                  <a16:creationId xmlns:a16="http://schemas.microsoft.com/office/drawing/2014/main" id="{BAA1359E-A00B-401D-99D6-D615E63E335E}"/>
                </a:ext>
              </a:extLst>
            </p:cNvPr>
            <p:cNvSpPr>
              <a:spLocks/>
            </p:cNvSpPr>
            <p:nvPr/>
          </p:nvSpPr>
          <p:spPr bwMode="auto">
            <a:xfrm>
              <a:off x="1339" y="1887"/>
              <a:ext cx="132" cy="36"/>
            </a:xfrm>
            <a:custGeom>
              <a:avLst/>
              <a:gdLst>
                <a:gd name="T0" fmla="*/ 4 w 132"/>
                <a:gd name="T1" fmla="*/ 36 h 36"/>
                <a:gd name="T2" fmla="*/ 7 w 132"/>
                <a:gd name="T3" fmla="*/ 30 h 36"/>
                <a:gd name="T4" fmla="*/ 43 w 132"/>
                <a:gd name="T5" fmla="*/ 27 h 36"/>
                <a:gd name="T6" fmla="*/ 45 w 132"/>
                <a:gd name="T7" fmla="*/ 27 h 36"/>
                <a:gd name="T8" fmla="*/ 47 w 132"/>
                <a:gd name="T9" fmla="*/ 21 h 36"/>
                <a:gd name="T10" fmla="*/ 50 w 132"/>
                <a:gd name="T11" fmla="*/ 20 h 36"/>
                <a:gd name="T12" fmla="*/ 54 w 132"/>
                <a:gd name="T13" fmla="*/ 21 h 36"/>
                <a:gd name="T14" fmla="*/ 63 w 132"/>
                <a:gd name="T15" fmla="*/ 20 h 36"/>
                <a:gd name="T16" fmla="*/ 70 w 132"/>
                <a:gd name="T17" fmla="*/ 18 h 36"/>
                <a:gd name="T18" fmla="*/ 73 w 132"/>
                <a:gd name="T19" fmla="*/ 13 h 36"/>
                <a:gd name="T20" fmla="*/ 75 w 132"/>
                <a:gd name="T21" fmla="*/ 13 h 36"/>
                <a:gd name="T22" fmla="*/ 80 w 132"/>
                <a:gd name="T23" fmla="*/ 13 h 36"/>
                <a:gd name="T24" fmla="*/ 82 w 132"/>
                <a:gd name="T25" fmla="*/ 16 h 36"/>
                <a:gd name="T26" fmla="*/ 89 w 132"/>
                <a:gd name="T27" fmla="*/ 18 h 36"/>
                <a:gd name="T28" fmla="*/ 95 w 132"/>
                <a:gd name="T29" fmla="*/ 21 h 36"/>
                <a:gd name="T30" fmla="*/ 100 w 132"/>
                <a:gd name="T31" fmla="*/ 21 h 36"/>
                <a:gd name="T32" fmla="*/ 107 w 132"/>
                <a:gd name="T33" fmla="*/ 25 h 36"/>
                <a:gd name="T34" fmla="*/ 113 w 132"/>
                <a:gd name="T35" fmla="*/ 25 h 36"/>
                <a:gd name="T36" fmla="*/ 116 w 132"/>
                <a:gd name="T37" fmla="*/ 27 h 36"/>
                <a:gd name="T38" fmla="*/ 120 w 132"/>
                <a:gd name="T39" fmla="*/ 23 h 36"/>
                <a:gd name="T40" fmla="*/ 130 w 132"/>
                <a:gd name="T41" fmla="*/ 21 h 36"/>
                <a:gd name="T42" fmla="*/ 132 w 132"/>
                <a:gd name="T43" fmla="*/ 20 h 36"/>
                <a:gd name="T44" fmla="*/ 132 w 132"/>
                <a:gd name="T45" fmla="*/ 16 h 36"/>
                <a:gd name="T46" fmla="*/ 132 w 132"/>
                <a:gd name="T47" fmla="*/ 13 h 36"/>
                <a:gd name="T48" fmla="*/ 132 w 132"/>
                <a:gd name="T49" fmla="*/ 13 h 36"/>
                <a:gd name="T50" fmla="*/ 130 w 132"/>
                <a:gd name="T51" fmla="*/ 13 h 36"/>
                <a:gd name="T52" fmla="*/ 127 w 132"/>
                <a:gd name="T53" fmla="*/ 11 h 36"/>
                <a:gd name="T54" fmla="*/ 123 w 132"/>
                <a:gd name="T55" fmla="*/ 11 h 36"/>
                <a:gd name="T56" fmla="*/ 113 w 132"/>
                <a:gd name="T57" fmla="*/ 16 h 36"/>
                <a:gd name="T58" fmla="*/ 107 w 132"/>
                <a:gd name="T59" fmla="*/ 14 h 36"/>
                <a:gd name="T60" fmla="*/ 102 w 132"/>
                <a:gd name="T61" fmla="*/ 13 h 36"/>
                <a:gd name="T62" fmla="*/ 100 w 132"/>
                <a:gd name="T63" fmla="*/ 9 h 36"/>
                <a:gd name="T64" fmla="*/ 98 w 132"/>
                <a:gd name="T65" fmla="*/ 7 h 36"/>
                <a:gd name="T66" fmla="*/ 89 w 132"/>
                <a:gd name="T67" fmla="*/ 7 h 36"/>
                <a:gd name="T68" fmla="*/ 84 w 132"/>
                <a:gd name="T69" fmla="*/ 2 h 36"/>
                <a:gd name="T70" fmla="*/ 80 w 132"/>
                <a:gd name="T71" fmla="*/ 2 h 36"/>
                <a:gd name="T72" fmla="*/ 77 w 132"/>
                <a:gd name="T73" fmla="*/ 0 h 36"/>
                <a:gd name="T74" fmla="*/ 70 w 132"/>
                <a:gd name="T75" fmla="*/ 2 h 36"/>
                <a:gd name="T76" fmla="*/ 64 w 132"/>
                <a:gd name="T77" fmla="*/ 2 h 36"/>
                <a:gd name="T78" fmla="*/ 59 w 132"/>
                <a:gd name="T79" fmla="*/ 5 h 36"/>
                <a:gd name="T80" fmla="*/ 57 w 132"/>
                <a:gd name="T81" fmla="*/ 11 h 36"/>
                <a:gd name="T82" fmla="*/ 11 w 132"/>
                <a:gd name="T83" fmla="*/ 11 h 36"/>
                <a:gd name="T84" fmla="*/ 11 w 132"/>
                <a:gd name="T85" fmla="*/ 13 h 36"/>
                <a:gd name="T86" fmla="*/ 11 w 132"/>
                <a:gd name="T87" fmla="*/ 16 h 36"/>
                <a:gd name="T88" fmla="*/ 7 w 132"/>
                <a:gd name="T89" fmla="*/ 14 h 36"/>
                <a:gd name="T90" fmla="*/ 5 w 132"/>
                <a:gd name="T91" fmla="*/ 16 h 36"/>
                <a:gd name="T92" fmla="*/ 4 w 132"/>
                <a:gd name="T93" fmla="*/ 20 h 36"/>
                <a:gd name="T94" fmla="*/ 0 w 132"/>
                <a:gd name="T95" fmla="*/ 21 h 36"/>
                <a:gd name="T96" fmla="*/ 2 w 132"/>
                <a:gd name="T97" fmla="*/ 34 h 36"/>
                <a:gd name="T98" fmla="*/ 2 w 132"/>
                <a:gd name="T99" fmla="*/ 36 h 36"/>
                <a:gd name="T100" fmla="*/ 4 w 132"/>
                <a:gd name="T10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 h="36">
                  <a:moveTo>
                    <a:pt x="4" y="36"/>
                  </a:moveTo>
                  <a:lnTo>
                    <a:pt x="7" y="30"/>
                  </a:lnTo>
                  <a:lnTo>
                    <a:pt x="43" y="27"/>
                  </a:lnTo>
                  <a:lnTo>
                    <a:pt x="45" y="27"/>
                  </a:lnTo>
                  <a:lnTo>
                    <a:pt x="47" y="21"/>
                  </a:lnTo>
                  <a:lnTo>
                    <a:pt x="50" y="20"/>
                  </a:lnTo>
                  <a:lnTo>
                    <a:pt x="54" y="21"/>
                  </a:lnTo>
                  <a:lnTo>
                    <a:pt x="63" y="20"/>
                  </a:lnTo>
                  <a:lnTo>
                    <a:pt x="70" y="18"/>
                  </a:lnTo>
                  <a:lnTo>
                    <a:pt x="73" y="13"/>
                  </a:lnTo>
                  <a:lnTo>
                    <a:pt x="75" y="13"/>
                  </a:lnTo>
                  <a:lnTo>
                    <a:pt x="80" y="13"/>
                  </a:lnTo>
                  <a:lnTo>
                    <a:pt x="82" y="16"/>
                  </a:lnTo>
                  <a:lnTo>
                    <a:pt x="89" y="18"/>
                  </a:lnTo>
                  <a:lnTo>
                    <a:pt x="95" y="21"/>
                  </a:lnTo>
                  <a:lnTo>
                    <a:pt x="100" y="21"/>
                  </a:lnTo>
                  <a:lnTo>
                    <a:pt x="107" y="25"/>
                  </a:lnTo>
                  <a:lnTo>
                    <a:pt x="113" y="25"/>
                  </a:lnTo>
                  <a:lnTo>
                    <a:pt x="116" y="27"/>
                  </a:lnTo>
                  <a:lnTo>
                    <a:pt x="120" y="23"/>
                  </a:lnTo>
                  <a:lnTo>
                    <a:pt x="130" y="21"/>
                  </a:lnTo>
                  <a:lnTo>
                    <a:pt x="132" y="20"/>
                  </a:lnTo>
                  <a:lnTo>
                    <a:pt x="132" y="16"/>
                  </a:lnTo>
                  <a:lnTo>
                    <a:pt x="132" y="13"/>
                  </a:lnTo>
                  <a:lnTo>
                    <a:pt x="132" y="13"/>
                  </a:lnTo>
                  <a:lnTo>
                    <a:pt x="130" y="13"/>
                  </a:lnTo>
                  <a:lnTo>
                    <a:pt x="127" y="11"/>
                  </a:lnTo>
                  <a:lnTo>
                    <a:pt x="123" y="11"/>
                  </a:lnTo>
                  <a:lnTo>
                    <a:pt x="113" y="16"/>
                  </a:lnTo>
                  <a:lnTo>
                    <a:pt x="107" y="14"/>
                  </a:lnTo>
                  <a:lnTo>
                    <a:pt x="102" y="13"/>
                  </a:lnTo>
                  <a:lnTo>
                    <a:pt x="100" y="9"/>
                  </a:lnTo>
                  <a:lnTo>
                    <a:pt x="98" y="7"/>
                  </a:lnTo>
                  <a:lnTo>
                    <a:pt x="89" y="7"/>
                  </a:lnTo>
                  <a:lnTo>
                    <a:pt x="84" y="2"/>
                  </a:lnTo>
                  <a:lnTo>
                    <a:pt x="80" y="2"/>
                  </a:lnTo>
                  <a:lnTo>
                    <a:pt x="77" y="0"/>
                  </a:lnTo>
                  <a:lnTo>
                    <a:pt x="70" y="2"/>
                  </a:lnTo>
                  <a:lnTo>
                    <a:pt x="64" y="2"/>
                  </a:lnTo>
                  <a:lnTo>
                    <a:pt x="59" y="5"/>
                  </a:lnTo>
                  <a:lnTo>
                    <a:pt x="57" y="11"/>
                  </a:lnTo>
                  <a:lnTo>
                    <a:pt x="11" y="11"/>
                  </a:lnTo>
                  <a:lnTo>
                    <a:pt x="11" y="13"/>
                  </a:lnTo>
                  <a:lnTo>
                    <a:pt x="11" y="16"/>
                  </a:lnTo>
                  <a:lnTo>
                    <a:pt x="7" y="14"/>
                  </a:lnTo>
                  <a:lnTo>
                    <a:pt x="5" y="16"/>
                  </a:lnTo>
                  <a:lnTo>
                    <a:pt x="4" y="20"/>
                  </a:lnTo>
                  <a:lnTo>
                    <a:pt x="0" y="21"/>
                  </a:lnTo>
                  <a:lnTo>
                    <a:pt x="2" y="34"/>
                  </a:lnTo>
                  <a:lnTo>
                    <a:pt x="2" y="36"/>
                  </a:lnTo>
                  <a:lnTo>
                    <a:pt x="4" y="36"/>
                  </a:lnTo>
                  <a:close/>
                </a:path>
              </a:pathLst>
            </a:custGeom>
            <a:solidFill>
              <a:srgbClr val="00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2" name="Freeform 36">
              <a:extLst>
                <a:ext uri="{FF2B5EF4-FFF2-40B4-BE49-F238E27FC236}">
                  <a16:creationId xmlns:a16="http://schemas.microsoft.com/office/drawing/2014/main" id="{D99C229E-10F0-4B8E-8AC7-754A22AA4052}"/>
                </a:ext>
              </a:extLst>
            </p:cNvPr>
            <p:cNvSpPr>
              <a:spLocks/>
            </p:cNvSpPr>
            <p:nvPr/>
          </p:nvSpPr>
          <p:spPr bwMode="auto">
            <a:xfrm>
              <a:off x="1339" y="1887"/>
              <a:ext cx="132" cy="36"/>
            </a:xfrm>
            <a:custGeom>
              <a:avLst/>
              <a:gdLst>
                <a:gd name="T0" fmla="*/ 4 w 132"/>
                <a:gd name="T1" fmla="*/ 36 h 36"/>
                <a:gd name="T2" fmla="*/ 7 w 132"/>
                <a:gd name="T3" fmla="*/ 30 h 36"/>
                <a:gd name="T4" fmla="*/ 43 w 132"/>
                <a:gd name="T5" fmla="*/ 27 h 36"/>
                <a:gd name="T6" fmla="*/ 45 w 132"/>
                <a:gd name="T7" fmla="*/ 27 h 36"/>
                <a:gd name="T8" fmla="*/ 47 w 132"/>
                <a:gd name="T9" fmla="*/ 21 h 36"/>
                <a:gd name="T10" fmla="*/ 50 w 132"/>
                <a:gd name="T11" fmla="*/ 20 h 36"/>
                <a:gd name="T12" fmla="*/ 54 w 132"/>
                <a:gd name="T13" fmla="*/ 21 h 36"/>
                <a:gd name="T14" fmla="*/ 63 w 132"/>
                <a:gd name="T15" fmla="*/ 20 h 36"/>
                <a:gd name="T16" fmla="*/ 70 w 132"/>
                <a:gd name="T17" fmla="*/ 18 h 36"/>
                <a:gd name="T18" fmla="*/ 73 w 132"/>
                <a:gd name="T19" fmla="*/ 13 h 36"/>
                <a:gd name="T20" fmla="*/ 75 w 132"/>
                <a:gd name="T21" fmla="*/ 13 h 36"/>
                <a:gd name="T22" fmla="*/ 80 w 132"/>
                <a:gd name="T23" fmla="*/ 13 h 36"/>
                <a:gd name="T24" fmla="*/ 82 w 132"/>
                <a:gd name="T25" fmla="*/ 16 h 36"/>
                <a:gd name="T26" fmla="*/ 89 w 132"/>
                <a:gd name="T27" fmla="*/ 18 h 36"/>
                <a:gd name="T28" fmla="*/ 95 w 132"/>
                <a:gd name="T29" fmla="*/ 21 h 36"/>
                <a:gd name="T30" fmla="*/ 100 w 132"/>
                <a:gd name="T31" fmla="*/ 21 h 36"/>
                <a:gd name="T32" fmla="*/ 107 w 132"/>
                <a:gd name="T33" fmla="*/ 25 h 36"/>
                <a:gd name="T34" fmla="*/ 113 w 132"/>
                <a:gd name="T35" fmla="*/ 25 h 36"/>
                <a:gd name="T36" fmla="*/ 116 w 132"/>
                <a:gd name="T37" fmla="*/ 27 h 36"/>
                <a:gd name="T38" fmla="*/ 120 w 132"/>
                <a:gd name="T39" fmla="*/ 23 h 36"/>
                <a:gd name="T40" fmla="*/ 130 w 132"/>
                <a:gd name="T41" fmla="*/ 21 h 36"/>
                <a:gd name="T42" fmla="*/ 132 w 132"/>
                <a:gd name="T43" fmla="*/ 20 h 36"/>
                <a:gd name="T44" fmla="*/ 132 w 132"/>
                <a:gd name="T45" fmla="*/ 16 h 36"/>
                <a:gd name="T46" fmla="*/ 132 w 132"/>
                <a:gd name="T47" fmla="*/ 13 h 36"/>
                <a:gd name="T48" fmla="*/ 132 w 132"/>
                <a:gd name="T49" fmla="*/ 13 h 36"/>
                <a:gd name="T50" fmla="*/ 130 w 132"/>
                <a:gd name="T51" fmla="*/ 13 h 36"/>
                <a:gd name="T52" fmla="*/ 127 w 132"/>
                <a:gd name="T53" fmla="*/ 11 h 36"/>
                <a:gd name="T54" fmla="*/ 123 w 132"/>
                <a:gd name="T55" fmla="*/ 11 h 36"/>
                <a:gd name="T56" fmla="*/ 113 w 132"/>
                <a:gd name="T57" fmla="*/ 16 h 36"/>
                <a:gd name="T58" fmla="*/ 107 w 132"/>
                <a:gd name="T59" fmla="*/ 14 h 36"/>
                <a:gd name="T60" fmla="*/ 102 w 132"/>
                <a:gd name="T61" fmla="*/ 13 h 36"/>
                <a:gd name="T62" fmla="*/ 100 w 132"/>
                <a:gd name="T63" fmla="*/ 9 h 36"/>
                <a:gd name="T64" fmla="*/ 98 w 132"/>
                <a:gd name="T65" fmla="*/ 7 h 36"/>
                <a:gd name="T66" fmla="*/ 89 w 132"/>
                <a:gd name="T67" fmla="*/ 7 h 36"/>
                <a:gd name="T68" fmla="*/ 84 w 132"/>
                <a:gd name="T69" fmla="*/ 2 h 36"/>
                <a:gd name="T70" fmla="*/ 80 w 132"/>
                <a:gd name="T71" fmla="*/ 2 h 36"/>
                <a:gd name="T72" fmla="*/ 77 w 132"/>
                <a:gd name="T73" fmla="*/ 0 h 36"/>
                <a:gd name="T74" fmla="*/ 70 w 132"/>
                <a:gd name="T75" fmla="*/ 2 h 36"/>
                <a:gd name="T76" fmla="*/ 64 w 132"/>
                <a:gd name="T77" fmla="*/ 2 h 36"/>
                <a:gd name="T78" fmla="*/ 59 w 132"/>
                <a:gd name="T79" fmla="*/ 5 h 36"/>
                <a:gd name="T80" fmla="*/ 57 w 132"/>
                <a:gd name="T81" fmla="*/ 11 h 36"/>
                <a:gd name="T82" fmla="*/ 11 w 132"/>
                <a:gd name="T83" fmla="*/ 11 h 36"/>
                <a:gd name="T84" fmla="*/ 11 w 132"/>
                <a:gd name="T85" fmla="*/ 13 h 36"/>
                <a:gd name="T86" fmla="*/ 11 w 132"/>
                <a:gd name="T87" fmla="*/ 16 h 36"/>
                <a:gd name="T88" fmla="*/ 7 w 132"/>
                <a:gd name="T89" fmla="*/ 14 h 36"/>
                <a:gd name="T90" fmla="*/ 5 w 132"/>
                <a:gd name="T91" fmla="*/ 16 h 36"/>
                <a:gd name="T92" fmla="*/ 4 w 132"/>
                <a:gd name="T93" fmla="*/ 20 h 36"/>
                <a:gd name="T94" fmla="*/ 0 w 132"/>
                <a:gd name="T95" fmla="*/ 21 h 36"/>
                <a:gd name="T96" fmla="*/ 2 w 132"/>
                <a:gd name="T97" fmla="*/ 34 h 36"/>
                <a:gd name="T98" fmla="*/ 2 w 132"/>
                <a:gd name="T99" fmla="*/ 36 h 36"/>
                <a:gd name="T100" fmla="*/ 4 w 132"/>
                <a:gd name="T10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 h="36">
                  <a:moveTo>
                    <a:pt x="4" y="36"/>
                  </a:moveTo>
                  <a:lnTo>
                    <a:pt x="7" y="30"/>
                  </a:lnTo>
                  <a:lnTo>
                    <a:pt x="43" y="27"/>
                  </a:lnTo>
                  <a:lnTo>
                    <a:pt x="45" y="27"/>
                  </a:lnTo>
                  <a:lnTo>
                    <a:pt x="47" y="21"/>
                  </a:lnTo>
                  <a:lnTo>
                    <a:pt x="50" y="20"/>
                  </a:lnTo>
                  <a:lnTo>
                    <a:pt x="54" y="21"/>
                  </a:lnTo>
                  <a:lnTo>
                    <a:pt x="63" y="20"/>
                  </a:lnTo>
                  <a:lnTo>
                    <a:pt x="70" y="18"/>
                  </a:lnTo>
                  <a:lnTo>
                    <a:pt x="73" y="13"/>
                  </a:lnTo>
                  <a:lnTo>
                    <a:pt x="75" y="13"/>
                  </a:lnTo>
                  <a:lnTo>
                    <a:pt x="80" y="13"/>
                  </a:lnTo>
                  <a:lnTo>
                    <a:pt x="82" y="16"/>
                  </a:lnTo>
                  <a:lnTo>
                    <a:pt x="89" y="18"/>
                  </a:lnTo>
                  <a:lnTo>
                    <a:pt x="95" y="21"/>
                  </a:lnTo>
                  <a:lnTo>
                    <a:pt x="100" y="21"/>
                  </a:lnTo>
                  <a:lnTo>
                    <a:pt x="107" y="25"/>
                  </a:lnTo>
                  <a:lnTo>
                    <a:pt x="113" y="25"/>
                  </a:lnTo>
                  <a:lnTo>
                    <a:pt x="116" y="27"/>
                  </a:lnTo>
                  <a:lnTo>
                    <a:pt x="120" y="23"/>
                  </a:lnTo>
                  <a:lnTo>
                    <a:pt x="130" y="21"/>
                  </a:lnTo>
                  <a:lnTo>
                    <a:pt x="132" y="20"/>
                  </a:lnTo>
                  <a:lnTo>
                    <a:pt x="132" y="16"/>
                  </a:lnTo>
                  <a:lnTo>
                    <a:pt x="132" y="13"/>
                  </a:lnTo>
                  <a:lnTo>
                    <a:pt x="132" y="13"/>
                  </a:lnTo>
                  <a:lnTo>
                    <a:pt x="130" y="13"/>
                  </a:lnTo>
                  <a:lnTo>
                    <a:pt x="127" y="11"/>
                  </a:lnTo>
                  <a:lnTo>
                    <a:pt x="123" y="11"/>
                  </a:lnTo>
                  <a:lnTo>
                    <a:pt x="113" y="16"/>
                  </a:lnTo>
                  <a:lnTo>
                    <a:pt x="107" y="14"/>
                  </a:lnTo>
                  <a:lnTo>
                    <a:pt x="102" y="13"/>
                  </a:lnTo>
                  <a:lnTo>
                    <a:pt x="100" y="9"/>
                  </a:lnTo>
                  <a:lnTo>
                    <a:pt x="98" y="7"/>
                  </a:lnTo>
                  <a:lnTo>
                    <a:pt x="89" y="7"/>
                  </a:lnTo>
                  <a:lnTo>
                    <a:pt x="84" y="2"/>
                  </a:lnTo>
                  <a:lnTo>
                    <a:pt x="80" y="2"/>
                  </a:lnTo>
                  <a:lnTo>
                    <a:pt x="77" y="0"/>
                  </a:lnTo>
                  <a:lnTo>
                    <a:pt x="70" y="2"/>
                  </a:lnTo>
                  <a:lnTo>
                    <a:pt x="64" y="2"/>
                  </a:lnTo>
                  <a:lnTo>
                    <a:pt x="59" y="5"/>
                  </a:lnTo>
                  <a:lnTo>
                    <a:pt x="57" y="11"/>
                  </a:lnTo>
                  <a:lnTo>
                    <a:pt x="11" y="11"/>
                  </a:lnTo>
                  <a:lnTo>
                    <a:pt x="11" y="13"/>
                  </a:lnTo>
                  <a:lnTo>
                    <a:pt x="11" y="16"/>
                  </a:lnTo>
                  <a:lnTo>
                    <a:pt x="7" y="14"/>
                  </a:lnTo>
                  <a:lnTo>
                    <a:pt x="5" y="16"/>
                  </a:lnTo>
                  <a:lnTo>
                    <a:pt x="4" y="20"/>
                  </a:lnTo>
                  <a:lnTo>
                    <a:pt x="0" y="21"/>
                  </a:lnTo>
                  <a:lnTo>
                    <a:pt x="2" y="34"/>
                  </a:lnTo>
                  <a:lnTo>
                    <a:pt x="2" y="36"/>
                  </a:lnTo>
                  <a:lnTo>
                    <a:pt x="4" y="36"/>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3" name="Freeform 37">
              <a:extLst>
                <a:ext uri="{FF2B5EF4-FFF2-40B4-BE49-F238E27FC236}">
                  <a16:creationId xmlns:a16="http://schemas.microsoft.com/office/drawing/2014/main" id="{D3F6D664-9F77-445A-B0FF-0CDCBF728ECD}"/>
                </a:ext>
              </a:extLst>
            </p:cNvPr>
            <p:cNvSpPr>
              <a:spLocks/>
            </p:cNvSpPr>
            <p:nvPr/>
          </p:nvSpPr>
          <p:spPr bwMode="auto">
            <a:xfrm>
              <a:off x="1341" y="1937"/>
              <a:ext cx="137" cy="77"/>
            </a:xfrm>
            <a:custGeom>
              <a:avLst/>
              <a:gdLst>
                <a:gd name="T0" fmla="*/ 134 w 137"/>
                <a:gd name="T1" fmla="*/ 0 h 77"/>
                <a:gd name="T2" fmla="*/ 136 w 137"/>
                <a:gd name="T3" fmla="*/ 5 h 77"/>
                <a:gd name="T4" fmla="*/ 137 w 137"/>
                <a:gd name="T5" fmla="*/ 11 h 77"/>
                <a:gd name="T6" fmla="*/ 137 w 137"/>
                <a:gd name="T7" fmla="*/ 14 h 77"/>
                <a:gd name="T8" fmla="*/ 136 w 137"/>
                <a:gd name="T9" fmla="*/ 18 h 77"/>
                <a:gd name="T10" fmla="*/ 134 w 137"/>
                <a:gd name="T11" fmla="*/ 20 h 77"/>
                <a:gd name="T12" fmla="*/ 128 w 137"/>
                <a:gd name="T13" fmla="*/ 20 h 77"/>
                <a:gd name="T14" fmla="*/ 127 w 137"/>
                <a:gd name="T15" fmla="*/ 20 h 77"/>
                <a:gd name="T16" fmla="*/ 127 w 137"/>
                <a:gd name="T17" fmla="*/ 23 h 77"/>
                <a:gd name="T18" fmla="*/ 130 w 137"/>
                <a:gd name="T19" fmla="*/ 27 h 77"/>
                <a:gd name="T20" fmla="*/ 132 w 137"/>
                <a:gd name="T21" fmla="*/ 30 h 77"/>
                <a:gd name="T22" fmla="*/ 134 w 137"/>
                <a:gd name="T23" fmla="*/ 45 h 77"/>
                <a:gd name="T24" fmla="*/ 128 w 137"/>
                <a:gd name="T25" fmla="*/ 45 h 77"/>
                <a:gd name="T26" fmla="*/ 125 w 137"/>
                <a:gd name="T27" fmla="*/ 46 h 77"/>
                <a:gd name="T28" fmla="*/ 111 w 137"/>
                <a:gd name="T29" fmla="*/ 46 h 77"/>
                <a:gd name="T30" fmla="*/ 96 w 137"/>
                <a:gd name="T31" fmla="*/ 52 h 77"/>
                <a:gd name="T32" fmla="*/ 91 w 137"/>
                <a:gd name="T33" fmla="*/ 57 h 77"/>
                <a:gd name="T34" fmla="*/ 84 w 137"/>
                <a:gd name="T35" fmla="*/ 73 h 77"/>
                <a:gd name="T36" fmla="*/ 80 w 137"/>
                <a:gd name="T37" fmla="*/ 75 h 77"/>
                <a:gd name="T38" fmla="*/ 75 w 137"/>
                <a:gd name="T39" fmla="*/ 77 h 77"/>
                <a:gd name="T40" fmla="*/ 75 w 137"/>
                <a:gd name="T41" fmla="*/ 75 h 77"/>
                <a:gd name="T42" fmla="*/ 75 w 137"/>
                <a:gd name="T43" fmla="*/ 71 h 77"/>
                <a:gd name="T44" fmla="*/ 70 w 137"/>
                <a:gd name="T45" fmla="*/ 73 h 77"/>
                <a:gd name="T46" fmla="*/ 64 w 137"/>
                <a:gd name="T47" fmla="*/ 71 h 77"/>
                <a:gd name="T48" fmla="*/ 61 w 137"/>
                <a:gd name="T49" fmla="*/ 68 h 77"/>
                <a:gd name="T50" fmla="*/ 61 w 137"/>
                <a:gd name="T51" fmla="*/ 61 h 77"/>
                <a:gd name="T52" fmla="*/ 62 w 137"/>
                <a:gd name="T53" fmla="*/ 54 h 77"/>
                <a:gd name="T54" fmla="*/ 57 w 137"/>
                <a:gd name="T55" fmla="*/ 45 h 77"/>
                <a:gd name="T56" fmla="*/ 64 w 137"/>
                <a:gd name="T57" fmla="*/ 41 h 77"/>
                <a:gd name="T58" fmla="*/ 82 w 137"/>
                <a:gd name="T59" fmla="*/ 39 h 77"/>
                <a:gd name="T60" fmla="*/ 84 w 137"/>
                <a:gd name="T61" fmla="*/ 36 h 77"/>
                <a:gd name="T62" fmla="*/ 59 w 137"/>
                <a:gd name="T63" fmla="*/ 39 h 77"/>
                <a:gd name="T64" fmla="*/ 48 w 137"/>
                <a:gd name="T65" fmla="*/ 45 h 77"/>
                <a:gd name="T66" fmla="*/ 41 w 137"/>
                <a:gd name="T67" fmla="*/ 45 h 77"/>
                <a:gd name="T68" fmla="*/ 39 w 137"/>
                <a:gd name="T69" fmla="*/ 45 h 77"/>
                <a:gd name="T70" fmla="*/ 37 w 137"/>
                <a:gd name="T71" fmla="*/ 38 h 77"/>
                <a:gd name="T72" fmla="*/ 34 w 137"/>
                <a:gd name="T73" fmla="*/ 38 h 77"/>
                <a:gd name="T74" fmla="*/ 25 w 137"/>
                <a:gd name="T75" fmla="*/ 38 h 77"/>
                <a:gd name="T76" fmla="*/ 23 w 137"/>
                <a:gd name="T77" fmla="*/ 34 h 77"/>
                <a:gd name="T78" fmla="*/ 21 w 137"/>
                <a:gd name="T79" fmla="*/ 27 h 77"/>
                <a:gd name="T80" fmla="*/ 5 w 137"/>
                <a:gd name="T81" fmla="*/ 21 h 77"/>
                <a:gd name="T82" fmla="*/ 0 w 137"/>
                <a:gd name="T83" fmla="*/ 14 h 77"/>
                <a:gd name="T84" fmla="*/ 2 w 137"/>
                <a:gd name="T85" fmla="*/ 13 h 77"/>
                <a:gd name="T86" fmla="*/ 3 w 137"/>
                <a:gd name="T87" fmla="*/ 14 h 77"/>
                <a:gd name="T88" fmla="*/ 7 w 137"/>
                <a:gd name="T89" fmla="*/ 16 h 77"/>
                <a:gd name="T90" fmla="*/ 12 w 137"/>
                <a:gd name="T91" fmla="*/ 16 h 77"/>
                <a:gd name="T92" fmla="*/ 25 w 137"/>
                <a:gd name="T93" fmla="*/ 11 h 77"/>
                <a:gd name="T94" fmla="*/ 48 w 137"/>
                <a:gd name="T95" fmla="*/ 11 h 77"/>
                <a:gd name="T96" fmla="*/ 73 w 137"/>
                <a:gd name="T97" fmla="*/ 0 h 77"/>
                <a:gd name="T98" fmla="*/ 134 w 137"/>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 h="77">
                  <a:moveTo>
                    <a:pt x="134" y="0"/>
                  </a:moveTo>
                  <a:lnTo>
                    <a:pt x="136" y="5"/>
                  </a:lnTo>
                  <a:lnTo>
                    <a:pt x="137" y="11"/>
                  </a:lnTo>
                  <a:lnTo>
                    <a:pt x="137" y="14"/>
                  </a:lnTo>
                  <a:lnTo>
                    <a:pt x="136" y="18"/>
                  </a:lnTo>
                  <a:lnTo>
                    <a:pt x="134" y="20"/>
                  </a:lnTo>
                  <a:lnTo>
                    <a:pt x="128" y="20"/>
                  </a:lnTo>
                  <a:lnTo>
                    <a:pt x="127" y="20"/>
                  </a:lnTo>
                  <a:lnTo>
                    <a:pt x="127" y="23"/>
                  </a:lnTo>
                  <a:lnTo>
                    <a:pt x="130" y="27"/>
                  </a:lnTo>
                  <a:lnTo>
                    <a:pt x="132" y="30"/>
                  </a:lnTo>
                  <a:lnTo>
                    <a:pt x="134" y="45"/>
                  </a:lnTo>
                  <a:lnTo>
                    <a:pt x="128" y="45"/>
                  </a:lnTo>
                  <a:lnTo>
                    <a:pt x="125" y="46"/>
                  </a:lnTo>
                  <a:lnTo>
                    <a:pt x="111" y="46"/>
                  </a:lnTo>
                  <a:lnTo>
                    <a:pt x="96" y="52"/>
                  </a:lnTo>
                  <a:lnTo>
                    <a:pt x="91" y="57"/>
                  </a:lnTo>
                  <a:lnTo>
                    <a:pt x="84" y="73"/>
                  </a:lnTo>
                  <a:lnTo>
                    <a:pt x="80" y="75"/>
                  </a:lnTo>
                  <a:lnTo>
                    <a:pt x="75" y="77"/>
                  </a:lnTo>
                  <a:lnTo>
                    <a:pt x="75" y="75"/>
                  </a:lnTo>
                  <a:lnTo>
                    <a:pt x="75" y="71"/>
                  </a:lnTo>
                  <a:lnTo>
                    <a:pt x="70" y="73"/>
                  </a:lnTo>
                  <a:lnTo>
                    <a:pt x="64" y="71"/>
                  </a:lnTo>
                  <a:lnTo>
                    <a:pt x="61" y="68"/>
                  </a:lnTo>
                  <a:lnTo>
                    <a:pt x="61" y="61"/>
                  </a:lnTo>
                  <a:lnTo>
                    <a:pt x="62" y="54"/>
                  </a:lnTo>
                  <a:lnTo>
                    <a:pt x="57" y="45"/>
                  </a:lnTo>
                  <a:lnTo>
                    <a:pt x="64" y="41"/>
                  </a:lnTo>
                  <a:lnTo>
                    <a:pt x="82" y="39"/>
                  </a:lnTo>
                  <a:lnTo>
                    <a:pt x="84" y="36"/>
                  </a:lnTo>
                  <a:lnTo>
                    <a:pt x="59" y="39"/>
                  </a:lnTo>
                  <a:lnTo>
                    <a:pt x="48" y="45"/>
                  </a:lnTo>
                  <a:lnTo>
                    <a:pt x="41" y="45"/>
                  </a:lnTo>
                  <a:lnTo>
                    <a:pt x="39" y="45"/>
                  </a:lnTo>
                  <a:lnTo>
                    <a:pt x="37" y="38"/>
                  </a:lnTo>
                  <a:lnTo>
                    <a:pt x="34" y="38"/>
                  </a:lnTo>
                  <a:lnTo>
                    <a:pt x="25" y="38"/>
                  </a:lnTo>
                  <a:lnTo>
                    <a:pt x="23" y="34"/>
                  </a:lnTo>
                  <a:lnTo>
                    <a:pt x="21" y="27"/>
                  </a:lnTo>
                  <a:lnTo>
                    <a:pt x="5" y="21"/>
                  </a:lnTo>
                  <a:lnTo>
                    <a:pt x="0" y="14"/>
                  </a:lnTo>
                  <a:lnTo>
                    <a:pt x="2" y="13"/>
                  </a:lnTo>
                  <a:lnTo>
                    <a:pt x="3" y="14"/>
                  </a:lnTo>
                  <a:lnTo>
                    <a:pt x="7" y="16"/>
                  </a:lnTo>
                  <a:lnTo>
                    <a:pt x="12" y="16"/>
                  </a:lnTo>
                  <a:lnTo>
                    <a:pt x="25" y="11"/>
                  </a:lnTo>
                  <a:lnTo>
                    <a:pt x="48" y="11"/>
                  </a:lnTo>
                  <a:lnTo>
                    <a:pt x="73" y="0"/>
                  </a:lnTo>
                  <a:lnTo>
                    <a:pt x="134"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4" name="Freeform 38">
              <a:extLst>
                <a:ext uri="{FF2B5EF4-FFF2-40B4-BE49-F238E27FC236}">
                  <a16:creationId xmlns:a16="http://schemas.microsoft.com/office/drawing/2014/main" id="{B1244E97-C65E-4908-BA73-F4CC5803EC00}"/>
                </a:ext>
              </a:extLst>
            </p:cNvPr>
            <p:cNvSpPr>
              <a:spLocks/>
            </p:cNvSpPr>
            <p:nvPr/>
          </p:nvSpPr>
          <p:spPr bwMode="auto">
            <a:xfrm>
              <a:off x="1341" y="1937"/>
              <a:ext cx="137" cy="77"/>
            </a:xfrm>
            <a:custGeom>
              <a:avLst/>
              <a:gdLst>
                <a:gd name="T0" fmla="*/ 134 w 137"/>
                <a:gd name="T1" fmla="*/ 0 h 77"/>
                <a:gd name="T2" fmla="*/ 136 w 137"/>
                <a:gd name="T3" fmla="*/ 5 h 77"/>
                <a:gd name="T4" fmla="*/ 137 w 137"/>
                <a:gd name="T5" fmla="*/ 11 h 77"/>
                <a:gd name="T6" fmla="*/ 137 w 137"/>
                <a:gd name="T7" fmla="*/ 14 h 77"/>
                <a:gd name="T8" fmla="*/ 136 w 137"/>
                <a:gd name="T9" fmla="*/ 18 h 77"/>
                <a:gd name="T10" fmla="*/ 134 w 137"/>
                <a:gd name="T11" fmla="*/ 20 h 77"/>
                <a:gd name="T12" fmla="*/ 128 w 137"/>
                <a:gd name="T13" fmla="*/ 20 h 77"/>
                <a:gd name="T14" fmla="*/ 127 w 137"/>
                <a:gd name="T15" fmla="*/ 20 h 77"/>
                <a:gd name="T16" fmla="*/ 127 w 137"/>
                <a:gd name="T17" fmla="*/ 23 h 77"/>
                <a:gd name="T18" fmla="*/ 130 w 137"/>
                <a:gd name="T19" fmla="*/ 27 h 77"/>
                <a:gd name="T20" fmla="*/ 132 w 137"/>
                <a:gd name="T21" fmla="*/ 30 h 77"/>
                <a:gd name="T22" fmla="*/ 134 w 137"/>
                <a:gd name="T23" fmla="*/ 45 h 77"/>
                <a:gd name="T24" fmla="*/ 128 w 137"/>
                <a:gd name="T25" fmla="*/ 45 h 77"/>
                <a:gd name="T26" fmla="*/ 125 w 137"/>
                <a:gd name="T27" fmla="*/ 46 h 77"/>
                <a:gd name="T28" fmla="*/ 111 w 137"/>
                <a:gd name="T29" fmla="*/ 46 h 77"/>
                <a:gd name="T30" fmla="*/ 96 w 137"/>
                <a:gd name="T31" fmla="*/ 52 h 77"/>
                <a:gd name="T32" fmla="*/ 91 w 137"/>
                <a:gd name="T33" fmla="*/ 57 h 77"/>
                <a:gd name="T34" fmla="*/ 84 w 137"/>
                <a:gd name="T35" fmla="*/ 73 h 77"/>
                <a:gd name="T36" fmla="*/ 80 w 137"/>
                <a:gd name="T37" fmla="*/ 75 h 77"/>
                <a:gd name="T38" fmla="*/ 75 w 137"/>
                <a:gd name="T39" fmla="*/ 77 h 77"/>
                <a:gd name="T40" fmla="*/ 75 w 137"/>
                <a:gd name="T41" fmla="*/ 75 h 77"/>
                <a:gd name="T42" fmla="*/ 75 w 137"/>
                <a:gd name="T43" fmla="*/ 71 h 77"/>
                <a:gd name="T44" fmla="*/ 70 w 137"/>
                <a:gd name="T45" fmla="*/ 73 h 77"/>
                <a:gd name="T46" fmla="*/ 64 w 137"/>
                <a:gd name="T47" fmla="*/ 71 h 77"/>
                <a:gd name="T48" fmla="*/ 61 w 137"/>
                <a:gd name="T49" fmla="*/ 68 h 77"/>
                <a:gd name="T50" fmla="*/ 61 w 137"/>
                <a:gd name="T51" fmla="*/ 61 h 77"/>
                <a:gd name="T52" fmla="*/ 62 w 137"/>
                <a:gd name="T53" fmla="*/ 54 h 77"/>
                <a:gd name="T54" fmla="*/ 57 w 137"/>
                <a:gd name="T55" fmla="*/ 45 h 77"/>
                <a:gd name="T56" fmla="*/ 64 w 137"/>
                <a:gd name="T57" fmla="*/ 41 h 77"/>
                <a:gd name="T58" fmla="*/ 82 w 137"/>
                <a:gd name="T59" fmla="*/ 39 h 77"/>
                <a:gd name="T60" fmla="*/ 84 w 137"/>
                <a:gd name="T61" fmla="*/ 36 h 77"/>
                <a:gd name="T62" fmla="*/ 59 w 137"/>
                <a:gd name="T63" fmla="*/ 39 h 77"/>
                <a:gd name="T64" fmla="*/ 48 w 137"/>
                <a:gd name="T65" fmla="*/ 45 h 77"/>
                <a:gd name="T66" fmla="*/ 41 w 137"/>
                <a:gd name="T67" fmla="*/ 45 h 77"/>
                <a:gd name="T68" fmla="*/ 39 w 137"/>
                <a:gd name="T69" fmla="*/ 45 h 77"/>
                <a:gd name="T70" fmla="*/ 37 w 137"/>
                <a:gd name="T71" fmla="*/ 38 h 77"/>
                <a:gd name="T72" fmla="*/ 34 w 137"/>
                <a:gd name="T73" fmla="*/ 38 h 77"/>
                <a:gd name="T74" fmla="*/ 25 w 137"/>
                <a:gd name="T75" fmla="*/ 38 h 77"/>
                <a:gd name="T76" fmla="*/ 23 w 137"/>
                <a:gd name="T77" fmla="*/ 34 h 77"/>
                <a:gd name="T78" fmla="*/ 21 w 137"/>
                <a:gd name="T79" fmla="*/ 27 h 77"/>
                <a:gd name="T80" fmla="*/ 5 w 137"/>
                <a:gd name="T81" fmla="*/ 21 h 77"/>
                <a:gd name="T82" fmla="*/ 0 w 137"/>
                <a:gd name="T83" fmla="*/ 14 h 77"/>
                <a:gd name="T84" fmla="*/ 2 w 137"/>
                <a:gd name="T85" fmla="*/ 13 h 77"/>
                <a:gd name="T86" fmla="*/ 3 w 137"/>
                <a:gd name="T87" fmla="*/ 14 h 77"/>
                <a:gd name="T88" fmla="*/ 7 w 137"/>
                <a:gd name="T89" fmla="*/ 16 h 77"/>
                <a:gd name="T90" fmla="*/ 12 w 137"/>
                <a:gd name="T91" fmla="*/ 16 h 77"/>
                <a:gd name="T92" fmla="*/ 25 w 137"/>
                <a:gd name="T93" fmla="*/ 11 h 77"/>
                <a:gd name="T94" fmla="*/ 48 w 137"/>
                <a:gd name="T95" fmla="*/ 11 h 77"/>
                <a:gd name="T96" fmla="*/ 73 w 137"/>
                <a:gd name="T97" fmla="*/ 0 h 77"/>
                <a:gd name="T98" fmla="*/ 134 w 137"/>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 h="77">
                  <a:moveTo>
                    <a:pt x="134" y="0"/>
                  </a:moveTo>
                  <a:lnTo>
                    <a:pt x="136" y="5"/>
                  </a:lnTo>
                  <a:lnTo>
                    <a:pt x="137" y="11"/>
                  </a:lnTo>
                  <a:lnTo>
                    <a:pt x="137" y="14"/>
                  </a:lnTo>
                  <a:lnTo>
                    <a:pt x="136" y="18"/>
                  </a:lnTo>
                  <a:lnTo>
                    <a:pt x="134" y="20"/>
                  </a:lnTo>
                  <a:lnTo>
                    <a:pt x="128" y="20"/>
                  </a:lnTo>
                  <a:lnTo>
                    <a:pt x="127" y="20"/>
                  </a:lnTo>
                  <a:lnTo>
                    <a:pt x="127" y="23"/>
                  </a:lnTo>
                  <a:lnTo>
                    <a:pt x="130" y="27"/>
                  </a:lnTo>
                  <a:lnTo>
                    <a:pt x="132" y="30"/>
                  </a:lnTo>
                  <a:lnTo>
                    <a:pt x="134" y="45"/>
                  </a:lnTo>
                  <a:lnTo>
                    <a:pt x="128" y="45"/>
                  </a:lnTo>
                  <a:lnTo>
                    <a:pt x="125" y="46"/>
                  </a:lnTo>
                  <a:lnTo>
                    <a:pt x="111" y="46"/>
                  </a:lnTo>
                  <a:lnTo>
                    <a:pt x="96" y="52"/>
                  </a:lnTo>
                  <a:lnTo>
                    <a:pt x="91" y="57"/>
                  </a:lnTo>
                  <a:lnTo>
                    <a:pt x="84" y="73"/>
                  </a:lnTo>
                  <a:lnTo>
                    <a:pt x="80" y="75"/>
                  </a:lnTo>
                  <a:lnTo>
                    <a:pt x="75" y="77"/>
                  </a:lnTo>
                  <a:lnTo>
                    <a:pt x="75" y="75"/>
                  </a:lnTo>
                  <a:lnTo>
                    <a:pt x="75" y="71"/>
                  </a:lnTo>
                  <a:lnTo>
                    <a:pt x="70" y="73"/>
                  </a:lnTo>
                  <a:lnTo>
                    <a:pt x="64" y="71"/>
                  </a:lnTo>
                  <a:lnTo>
                    <a:pt x="61" y="68"/>
                  </a:lnTo>
                  <a:lnTo>
                    <a:pt x="61" y="61"/>
                  </a:lnTo>
                  <a:lnTo>
                    <a:pt x="62" y="54"/>
                  </a:lnTo>
                  <a:lnTo>
                    <a:pt x="57" y="45"/>
                  </a:lnTo>
                  <a:lnTo>
                    <a:pt x="64" y="41"/>
                  </a:lnTo>
                  <a:lnTo>
                    <a:pt x="82" y="39"/>
                  </a:lnTo>
                  <a:lnTo>
                    <a:pt x="84" y="36"/>
                  </a:lnTo>
                  <a:lnTo>
                    <a:pt x="59" y="39"/>
                  </a:lnTo>
                  <a:lnTo>
                    <a:pt x="48" y="45"/>
                  </a:lnTo>
                  <a:lnTo>
                    <a:pt x="41" y="45"/>
                  </a:lnTo>
                  <a:lnTo>
                    <a:pt x="39" y="45"/>
                  </a:lnTo>
                  <a:lnTo>
                    <a:pt x="37" y="38"/>
                  </a:lnTo>
                  <a:lnTo>
                    <a:pt x="34" y="38"/>
                  </a:lnTo>
                  <a:lnTo>
                    <a:pt x="25" y="38"/>
                  </a:lnTo>
                  <a:lnTo>
                    <a:pt x="23" y="34"/>
                  </a:lnTo>
                  <a:lnTo>
                    <a:pt x="21" y="27"/>
                  </a:lnTo>
                  <a:lnTo>
                    <a:pt x="5" y="21"/>
                  </a:lnTo>
                  <a:lnTo>
                    <a:pt x="0" y="14"/>
                  </a:lnTo>
                  <a:lnTo>
                    <a:pt x="2" y="13"/>
                  </a:lnTo>
                  <a:lnTo>
                    <a:pt x="3" y="14"/>
                  </a:lnTo>
                  <a:lnTo>
                    <a:pt x="7" y="16"/>
                  </a:lnTo>
                  <a:lnTo>
                    <a:pt x="12" y="16"/>
                  </a:lnTo>
                  <a:lnTo>
                    <a:pt x="25" y="11"/>
                  </a:lnTo>
                  <a:lnTo>
                    <a:pt x="48" y="11"/>
                  </a:lnTo>
                  <a:lnTo>
                    <a:pt x="73" y="0"/>
                  </a:lnTo>
                  <a:lnTo>
                    <a:pt x="134"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5" name="Freeform 39">
              <a:extLst>
                <a:ext uri="{FF2B5EF4-FFF2-40B4-BE49-F238E27FC236}">
                  <a16:creationId xmlns:a16="http://schemas.microsoft.com/office/drawing/2014/main" id="{B50ED2D9-2EF7-4363-95D7-006C48B725FD}"/>
                </a:ext>
              </a:extLst>
            </p:cNvPr>
            <p:cNvSpPr>
              <a:spLocks/>
            </p:cNvSpPr>
            <p:nvPr/>
          </p:nvSpPr>
          <p:spPr bwMode="auto">
            <a:xfrm>
              <a:off x="1569" y="2119"/>
              <a:ext cx="179" cy="179"/>
            </a:xfrm>
            <a:custGeom>
              <a:avLst/>
              <a:gdLst>
                <a:gd name="T0" fmla="*/ 4 w 179"/>
                <a:gd name="T1" fmla="*/ 68 h 179"/>
                <a:gd name="T2" fmla="*/ 8 w 179"/>
                <a:gd name="T3" fmla="*/ 61 h 179"/>
                <a:gd name="T4" fmla="*/ 9 w 179"/>
                <a:gd name="T5" fmla="*/ 55 h 179"/>
                <a:gd name="T6" fmla="*/ 15 w 179"/>
                <a:gd name="T7" fmla="*/ 54 h 179"/>
                <a:gd name="T8" fmla="*/ 29 w 179"/>
                <a:gd name="T9" fmla="*/ 43 h 179"/>
                <a:gd name="T10" fmla="*/ 36 w 179"/>
                <a:gd name="T11" fmla="*/ 38 h 179"/>
                <a:gd name="T12" fmla="*/ 40 w 179"/>
                <a:gd name="T13" fmla="*/ 34 h 179"/>
                <a:gd name="T14" fmla="*/ 43 w 179"/>
                <a:gd name="T15" fmla="*/ 20 h 179"/>
                <a:gd name="T16" fmla="*/ 54 w 179"/>
                <a:gd name="T17" fmla="*/ 14 h 179"/>
                <a:gd name="T18" fmla="*/ 50 w 179"/>
                <a:gd name="T19" fmla="*/ 11 h 179"/>
                <a:gd name="T20" fmla="*/ 56 w 179"/>
                <a:gd name="T21" fmla="*/ 7 h 179"/>
                <a:gd name="T22" fmla="*/ 59 w 179"/>
                <a:gd name="T23" fmla="*/ 0 h 179"/>
                <a:gd name="T24" fmla="*/ 68 w 179"/>
                <a:gd name="T25" fmla="*/ 4 h 179"/>
                <a:gd name="T26" fmla="*/ 77 w 179"/>
                <a:gd name="T27" fmla="*/ 0 h 179"/>
                <a:gd name="T28" fmla="*/ 79 w 179"/>
                <a:gd name="T29" fmla="*/ 2 h 179"/>
                <a:gd name="T30" fmla="*/ 86 w 179"/>
                <a:gd name="T31" fmla="*/ 9 h 179"/>
                <a:gd name="T32" fmla="*/ 90 w 179"/>
                <a:gd name="T33" fmla="*/ 20 h 179"/>
                <a:gd name="T34" fmla="*/ 93 w 179"/>
                <a:gd name="T35" fmla="*/ 32 h 179"/>
                <a:gd name="T36" fmla="*/ 90 w 179"/>
                <a:gd name="T37" fmla="*/ 47 h 179"/>
                <a:gd name="T38" fmla="*/ 86 w 179"/>
                <a:gd name="T39" fmla="*/ 50 h 179"/>
                <a:gd name="T40" fmla="*/ 92 w 179"/>
                <a:gd name="T41" fmla="*/ 52 h 179"/>
                <a:gd name="T42" fmla="*/ 97 w 179"/>
                <a:gd name="T43" fmla="*/ 50 h 179"/>
                <a:gd name="T44" fmla="*/ 108 w 179"/>
                <a:gd name="T45" fmla="*/ 57 h 179"/>
                <a:gd name="T46" fmla="*/ 117 w 179"/>
                <a:gd name="T47" fmla="*/ 55 h 179"/>
                <a:gd name="T48" fmla="*/ 120 w 179"/>
                <a:gd name="T49" fmla="*/ 47 h 179"/>
                <a:gd name="T50" fmla="*/ 124 w 179"/>
                <a:gd name="T51" fmla="*/ 39 h 179"/>
                <a:gd name="T52" fmla="*/ 133 w 179"/>
                <a:gd name="T53" fmla="*/ 48 h 179"/>
                <a:gd name="T54" fmla="*/ 136 w 179"/>
                <a:gd name="T55" fmla="*/ 55 h 179"/>
                <a:gd name="T56" fmla="*/ 138 w 179"/>
                <a:gd name="T57" fmla="*/ 61 h 179"/>
                <a:gd name="T58" fmla="*/ 136 w 179"/>
                <a:gd name="T59" fmla="*/ 77 h 179"/>
                <a:gd name="T60" fmla="*/ 127 w 179"/>
                <a:gd name="T61" fmla="*/ 88 h 179"/>
                <a:gd name="T62" fmla="*/ 129 w 179"/>
                <a:gd name="T63" fmla="*/ 89 h 179"/>
                <a:gd name="T64" fmla="*/ 133 w 179"/>
                <a:gd name="T65" fmla="*/ 89 h 179"/>
                <a:gd name="T66" fmla="*/ 136 w 179"/>
                <a:gd name="T67" fmla="*/ 93 h 179"/>
                <a:gd name="T68" fmla="*/ 145 w 179"/>
                <a:gd name="T69" fmla="*/ 97 h 179"/>
                <a:gd name="T70" fmla="*/ 154 w 179"/>
                <a:gd name="T71" fmla="*/ 97 h 179"/>
                <a:gd name="T72" fmla="*/ 158 w 179"/>
                <a:gd name="T73" fmla="*/ 105 h 179"/>
                <a:gd name="T74" fmla="*/ 163 w 179"/>
                <a:gd name="T75" fmla="*/ 114 h 179"/>
                <a:gd name="T76" fmla="*/ 172 w 179"/>
                <a:gd name="T77" fmla="*/ 118 h 179"/>
                <a:gd name="T78" fmla="*/ 175 w 179"/>
                <a:gd name="T79" fmla="*/ 122 h 179"/>
                <a:gd name="T80" fmla="*/ 179 w 179"/>
                <a:gd name="T81" fmla="*/ 130 h 179"/>
                <a:gd name="T82" fmla="*/ 179 w 179"/>
                <a:gd name="T83" fmla="*/ 139 h 179"/>
                <a:gd name="T84" fmla="*/ 175 w 179"/>
                <a:gd name="T85" fmla="*/ 139 h 179"/>
                <a:gd name="T86" fmla="*/ 175 w 179"/>
                <a:gd name="T87" fmla="*/ 148 h 179"/>
                <a:gd name="T88" fmla="*/ 172 w 179"/>
                <a:gd name="T89" fmla="*/ 150 h 179"/>
                <a:gd name="T90" fmla="*/ 172 w 179"/>
                <a:gd name="T91" fmla="*/ 159 h 179"/>
                <a:gd name="T92" fmla="*/ 154 w 179"/>
                <a:gd name="T93" fmla="*/ 177 h 179"/>
                <a:gd name="T94" fmla="*/ 113 w 179"/>
                <a:gd name="T95" fmla="*/ 159 h 179"/>
                <a:gd name="T96" fmla="*/ 95 w 179"/>
                <a:gd name="T97" fmla="*/ 147 h 179"/>
                <a:gd name="T98" fmla="*/ 29 w 179"/>
                <a:gd name="T99" fmla="*/ 97 h 179"/>
                <a:gd name="T100" fmla="*/ 15 w 179"/>
                <a:gd name="T101" fmla="*/ 82 h 179"/>
                <a:gd name="T102" fmla="*/ 13 w 179"/>
                <a:gd name="T103" fmla="*/ 77 h 179"/>
                <a:gd name="T104" fmla="*/ 4 w 179"/>
                <a:gd name="T105" fmla="*/ 72 h 179"/>
                <a:gd name="T106" fmla="*/ 0 w 179"/>
                <a:gd name="T107" fmla="*/ 70 h 179"/>
                <a:gd name="T108" fmla="*/ 2 w 179"/>
                <a:gd name="T109" fmla="*/ 6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9" h="179">
                  <a:moveTo>
                    <a:pt x="2" y="68"/>
                  </a:moveTo>
                  <a:lnTo>
                    <a:pt x="4" y="68"/>
                  </a:lnTo>
                  <a:lnTo>
                    <a:pt x="8" y="66"/>
                  </a:lnTo>
                  <a:lnTo>
                    <a:pt x="8" y="61"/>
                  </a:lnTo>
                  <a:lnTo>
                    <a:pt x="9" y="59"/>
                  </a:lnTo>
                  <a:lnTo>
                    <a:pt x="9" y="55"/>
                  </a:lnTo>
                  <a:lnTo>
                    <a:pt x="11" y="54"/>
                  </a:lnTo>
                  <a:lnTo>
                    <a:pt x="15" y="54"/>
                  </a:lnTo>
                  <a:lnTo>
                    <a:pt x="24" y="45"/>
                  </a:lnTo>
                  <a:lnTo>
                    <a:pt x="29" y="43"/>
                  </a:lnTo>
                  <a:lnTo>
                    <a:pt x="33" y="39"/>
                  </a:lnTo>
                  <a:lnTo>
                    <a:pt x="36" y="38"/>
                  </a:lnTo>
                  <a:lnTo>
                    <a:pt x="38" y="34"/>
                  </a:lnTo>
                  <a:lnTo>
                    <a:pt x="40" y="34"/>
                  </a:lnTo>
                  <a:lnTo>
                    <a:pt x="40" y="22"/>
                  </a:lnTo>
                  <a:lnTo>
                    <a:pt x="43" y="20"/>
                  </a:lnTo>
                  <a:lnTo>
                    <a:pt x="45" y="16"/>
                  </a:lnTo>
                  <a:lnTo>
                    <a:pt x="54" y="14"/>
                  </a:lnTo>
                  <a:lnTo>
                    <a:pt x="54" y="13"/>
                  </a:lnTo>
                  <a:lnTo>
                    <a:pt x="50" y="11"/>
                  </a:lnTo>
                  <a:lnTo>
                    <a:pt x="52" y="7"/>
                  </a:lnTo>
                  <a:lnTo>
                    <a:pt x="56" y="7"/>
                  </a:lnTo>
                  <a:lnTo>
                    <a:pt x="58" y="2"/>
                  </a:lnTo>
                  <a:lnTo>
                    <a:pt x="59" y="0"/>
                  </a:lnTo>
                  <a:lnTo>
                    <a:pt x="67" y="4"/>
                  </a:lnTo>
                  <a:lnTo>
                    <a:pt x="68" y="4"/>
                  </a:lnTo>
                  <a:lnTo>
                    <a:pt x="70" y="4"/>
                  </a:lnTo>
                  <a:lnTo>
                    <a:pt x="77" y="0"/>
                  </a:lnTo>
                  <a:lnTo>
                    <a:pt x="79" y="2"/>
                  </a:lnTo>
                  <a:lnTo>
                    <a:pt x="79" y="2"/>
                  </a:lnTo>
                  <a:lnTo>
                    <a:pt x="81" y="5"/>
                  </a:lnTo>
                  <a:lnTo>
                    <a:pt x="86" y="9"/>
                  </a:lnTo>
                  <a:lnTo>
                    <a:pt x="86" y="14"/>
                  </a:lnTo>
                  <a:lnTo>
                    <a:pt x="90" y="20"/>
                  </a:lnTo>
                  <a:lnTo>
                    <a:pt x="92" y="30"/>
                  </a:lnTo>
                  <a:lnTo>
                    <a:pt x="93" y="32"/>
                  </a:lnTo>
                  <a:lnTo>
                    <a:pt x="93" y="45"/>
                  </a:lnTo>
                  <a:lnTo>
                    <a:pt x="90" y="47"/>
                  </a:lnTo>
                  <a:lnTo>
                    <a:pt x="88" y="50"/>
                  </a:lnTo>
                  <a:lnTo>
                    <a:pt x="86" y="50"/>
                  </a:lnTo>
                  <a:lnTo>
                    <a:pt x="88" y="52"/>
                  </a:lnTo>
                  <a:lnTo>
                    <a:pt x="92" y="52"/>
                  </a:lnTo>
                  <a:lnTo>
                    <a:pt x="93" y="50"/>
                  </a:lnTo>
                  <a:lnTo>
                    <a:pt x="97" y="50"/>
                  </a:lnTo>
                  <a:lnTo>
                    <a:pt x="104" y="59"/>
                  </a:lnTo>
                  <a:lnTo>
                    <a:pt x="108" y="57"/>
                  </a:lnTo>
                  <a:lnTo>
                    <a:pt x="109" y="55"/>
                  </a:lnTo>
                  <a:lnTo>
                    <a:pt x="117" y="55"/>
                  </a:lnTo>
                  <a:lnTo>
                    <a:pt x="117" y="52"/>
                  </a:lnTo>
                  <a:lnTo>
                    <a:pt x="120" y="47"/>
                  </a:lnTo>
                  <a:lnTo>
                    <a:pt x="120" y="41"/>
                  </a:lnTo>
                  <a:lnTo>
                    <a:pt x="124" y="39"/>
                  </a:lnTo>
                  <a:lnTo>
                    <a:pt x="127" y="39"/>
                  </a:lnTo>
                  <a:lnTo>
                    <a:pt x="133" y="48"/>
                  </a:lnTo>
                  <a:lnTo>
                    <a:pt x="133" y="55"/>
                  </a:lnTo>
                  <a:lnTo>
                    <a:pt x="136" y="55"/>
                  </a:lnTo>
                  <a:lnTo>
                    <a:pt x="138" y="59"/>
                  </a:lnTo>
                  <a:lnTo>
                    <a:pt x="138" y="61"/>
                  </a:lnTo>
                  <a:lnTo>
                    <a:pt x="140" y="63"/>
                  </a:lnTo>
                  <a:lnTo>
                    <a:pt x="136" y="77"/>
                  </a:lnTo>
                  <a:lnTo>
                    <a:pt x="131" y="84"/>
                  </a:lnTo>
                  <a:lnTo>
                    <a:pt x="127" y="88"/>
                  </a:lnTo>
                  <a:lnTo>
                    <a:pt x="127" y="89"/>
                  </a:lnTo>
                  <a:lnTo>
                    <a:pt x="129" y="89"/>
                  </a:lnTo>
                  <a:lnTo>
                    <a:pt x="131" y="91"/>
                  </a:lnTo>
                  <a:lnTo>
                    <a:pt x="133" y="89"/>
                  </a:lnTo>
                  <a:lnTo>
                    <a:pt x="134" y="91"/>
                  </a:lnTo>
                  <a:lnTo>
                    <a:pt x="136" y="93"/>
                  </a:lnTo>
                  <a:lnTo>
                    <a:pt x="140" y="93"/>
                  </a:lnTo>
                  <a:lnTo>
                    <a:pt x="145" y="97"/>
                  </a:lnTo>
                  <a:lnTo>
                    <a:pt x="152" y="97"/>
                  </a:lnTo>
                  <a:lnTo>
                    <a:pt x="154" y="97"/>
                  </a:lnTo>
                  <a:lnTo>
                    <a:pt x="158" y="102"/>
                  </a:lnTo>
                  <a:lnTo>
                    <a:pt x="158" y="105"/>
                  </a:lnTo>
                  <a:lnTo>
                    <a:pt x="159" y="107"/>
                  </a:lnTo>
                  <a:lnTo>
                    <a:pt x="163" y="114"/>
                  </a:lnTo>
                  <a:lnTo>
                    <a:pt x="168" y="114"/>
                  </a:lnTo>
                  <a:lnTo>
                    <a:pt x="172" y="118"/>
                  </a:lnTo>
                  <a:lnTo>
                    <a:pt x="175" y="116"/>
                  </a:lnTo>
                  <a:lnTo>
                    <a:pt x="175" y="122"/>
                  </a:lnTo>
                  <a:lnTo>
                    <a:pt x="179" y="125"/>
                  </a:lnTo>
                  <a:lnTo>
                    <a:pt x="179" y="130"/>
                  </a:lnTo>
                  <a:lnTo>
                    <a:pt x="177" y="136"/>
                  </a:lnTo>
                  <a:lnTo>
                    <a:pt x="179" y="139"/>
                  </a:lnTo>
                  <a:lnTo>
                    <a:pt x="179" y="139"/>
                  </a:lnTo>
                  <a:lnTo>
                    <a:pt x="175" y="139"/>
                  </a:lnTo>
                  <a:lnTo>
                    <a:pt x="175" y="143"/>
                  </a:lnTo>
                  <a:lnTo>
                    <a:pt x="175" y="148"/>
                  </a:lnTo>
                  <a:lnTo>
                    <a:pt x="172" y="148"/>
                  </a:lnTo>
                  <a:lnTo>
                    <a:pt x="172" y="150"/>
                  </a:lnTo>
                  <a:lnTo>
                    <a:pt x="172" y="155"/>
                  </a:lnTo>
                  <a:lnTo>
                    <a:pt x="172" y="159"/>
                  </a:lnTo>
                  <a:lnTo>
                    <a:pt x="172" y="179"/>
                  </a:lnTo>
                  <a:lnTo>
                    <a:pt x="154" y="177"/>
                  </a:lnTo>
                  <a:lnTo>
                    <a:pt x="150" y="173"/>
                  </a:lnTo>
                  <a:lnTo>
                    <a:pt x="113" y="159"/>
                  </a:lnTo>
                  <a:lnTo>
                    <a:pt x="106" y="152"/>
                  </a:lnTo>
                  <a:lnTo>
                    <a:pt x="95" y="147"/>
                  </a:lnTo>
                  <a:lnTo>
                    <a:pt x="47" y="104"/>
                  </a:lnTo>
                  <a:lnTo>
                    <a:pt x="29" y="97"/>
                  </a:lnTo>
                  <a:lnTo>
                    <a:pt x="22" y="86"/>
                  </a:lnTo>
                  <a:lnTo>
                    <a:pt x="15" y="82"/>
                  </a:lnTo>
                  <a:lnTo>
                    <a:pt x="13" y="80"/>
                  </a:lnTo>
                  <a:lnTo>
                    <a:pt x="13" y="77"/>
                  </a:lnTo>
                  <a:lnTo>
                    <a:pt x="13" y="75"/>
                  </a:lnTo>
                  <a:lnTo>
                    <a:pt x="4" y="72"/>
                  </a:lnTo>
                  <a:lnTo>
                    <a:pt x="2" y="70"/>
                  </a:lnTo>
                  <a:lnTo>
                    <a:pt x="0" y="70"/>
                  </a:lnTo>
                  <a:lnTo>
                    <a:pt x="2" y="68"/>
                  </a:lnTo>
                  <a:lnTo>
                    <a:pt x="2" y="6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6" name="Freeform 40">
              <a:extLst>
                <a:ext uri="{FF2B5EF4-FFF2-40B4-BE49-F238E27FC236}">
                  <a16:creationId xmlns:a16="http://schemas.microsoft.com/office/drawing/2014/main" id="{AC1F1FC5-C7BE-4DBF-9E23-363A403F633E}"/>
                </a:ext>
              </a:extLst>
            </p:cNvPr>
            <p:cNvSpPr>
              <a:spLocks/>
            </p:cNvSpPr>
            <p:nvPr/>
          </p:nvSpPr>
          <p:spPr bwMode="auto">
            <a:xfrm>
              <a:off x="1569" y="2119"/>
              <a:ext cx="179" cy="179"/>
            </a:xfrm>
            <a:custGeom>
              <a:avLst/>
              <a:gdLst>
                <a:gd name="T0" fmla="*/ 4 w 179"/>
                <a:gd name="T1" fmla="*/ 68 h 179"/>
                <a:gd name="T2" fmla="*/ 8 w 179"/>
                <a:gd name="T3" fmla="*/ 61 h 179"/>
                <a:gd name="T4" fmla="*/ 9 w 179"/>
                <a:gd name="T5" fmla="*/ 55 h 179"/>
                <a:gd name="T6" fmla="*/ 15 w 179"/>
                <a:gd name="T7" fmla="*/ 54 h 179"/>
                <a:gd name="T8" fmla="*/ 29 w 179"/>
                <a:gd name="T9" fmla="*/ 43 h 179"/>
                <a:gd name="T10" fmla="*/ 36 w 179"/>
                <a:gd name="T11" fmla="*/ 38 h 179"/>
                <a:gd name="T12" fmla="*/ 40 w 179"/>
                <a:gd name="T13" fmla="*/ 34 h 179"/>
                <a:gd name="T14" fmla="*/ 43 w 179"/>
                <a:gd name="T15" fmla="*/ 20 h 179"/>
                <a:gd name="T16" fmla="*/ 54 w 179"/>
                <a:gd name="T17" fmla="*/ 14 h 179"/>
                <a:gd name="T18" fmla="*/ 50 w 179"/>
                <a:gd name="T19" fmla="*/ 11 h 179"/>
                <a:gd name="T20" fmla="*/ 56 w 179"/>
                <a:gd name="T21" fmla="*/ 7 h 179"/>
                <a:gd name="T22" fmla="*/ 59 w 179"/>
                <a:gd name="T23" fmla="*/ 0 h 179"/>
                <a:gd name="T24" fmla="*/ 68 w 179"/>
                <a:gd name="T25" fmla="*/ 4 h 179"/>
                <a:gd name="T26" fmla="*/ 77 w 179"/>
                <a:gd name="T27" fmla="*/ 0 h 179"/>
                <a:gd name="T28" fmla="*/ 79 w 179"/>
                <a:gd name="T29" fmla="*/ 2 h 179"/>
                <a:gd name="T30" fmla="*/ 86 w 179"/>
                <a:gd name="T31" fmla="*/ 9 h 179"/>
                <a:gd name="T32" fmla="*/ 90 w 179"/>
                <a:gd name="T33" fmla="*/ 20 h 179"/>
                <a:gd name="T34" fmla="*/ 93 w 179"/>
                <a:gd name="T35" fmla="*/ 32 h 179"/>
                <a:gd name="T36" fmla="*/ 90 w 179"/>
                <a:gd name="T37" fmla="*/ 47 h 179"/>
                <a:gd name="T38" fmla="*/ 86 w 179"/>
                <a:gd name="T39" fmla="*/ 50 h 179"/>
                <a:gd name="T40" fmla="*/ 92 w 179"/>
                <a:gd name="T41" fmla="*/ 52 h 179"/>
                <a:gd name="T42" fmla="*/ 97 w 179"/>
                <a:gd name="T43" fmla="*/ 50 h 179"/>
                <a:gd name="T44" fmla="*/ 108 w 179"/>
                <a:gd name="T45" fmla="*/ 57 h 179"/>
                <a:gd name="T46" fmla="*/ 117 w 179"/>
                <a:gd name="T47" fmla="*/ 55 h 179"/>
                <a:gd name="T48" fmla="*/ 120 w 179"/>
                <a:gd name="T49" fmla="*/ 47 h 179"/>
                <a:gd name="T50" fmla="*/ 124 w 179"/>
                <a:gd name="T51" fmla="*/ 39 h 179"/>
                <a:gd name="T52" fmla="*/ 133 w 179"/>
                <a:gd name="T53" fmla="*/ 48 h 179"/>
                <a:gd name="T54" fmla="*/ 136 w 179"/>
                <a:gd name="T55" fmla="*/ 55 h 179"/>
                <a:gd name="T56" fmla="*/ 138 w 179"/>
                <a:gd name="T57" fmla="*/ 61 h 179"/>
                <a:gd name="T58" fmla="*/ 136 w 179"/>
                <a:gd name="T59" fmla="*/ 77 h 179"/>
                <a:gd name="T60" fmla="*/ 127 w 179"/>
                <a:gd name="T61" fmla="*/ 88 h 179"/>
                <a:gd name="T62" fmla="*/ 129 w 179"/>
                <a:gd name="T63" fmla="*/ 89 h 179"/>
                <a:gd name="T64" fmla="*/ 133 w 179"/>
                <a:gd name="T65" fmla="*/ 89 h 179"/>
                <a:gd name="T66" fmla="*/ 136 w 179"/>
                <a:gd name="T67" fmla="*/ 93 h 179"/>
                <a:gd name="T68" fmla="*/ 145 w 179"/>
                <a:gd name="T69" fmla="*/ 97 h 179"/>
                <a:gd name="T70" fmla="*/ 154 w 179"/>
                <a:gd name="T71" fmla="*/ 97 h 179"/>
                <a:gd name="T72" fmla="*/ 158 w 179"/>
                <a:gd name="T73" fmla="*/ 105 h 179"/>
                <a:gd name="T74" fmla="*/ 163 w 179"/>
                <a:gd name="T75" fmla="*/ 114 h 179"/>
                <a:gd name="T76" fmla="*/ 172 w 179"/>
                <a:gd name="T77" fmla="*/ 118 h 179"/>
                <a:gd name="T78" fmla="*/ 175 w 179"/>
                <a:gd name="T79" fmla="*/ 122 h 179"/>
                <a:gd name="T80" fmla="*/ 179 w 179"/>
                <a:gd name="T81" fmla="*/ 130 h 179"/>
                <a:gd name="T82" fmla="*/ 179 w 179"/>
                <a:gd name="T83" fmla="*/ 139 h 179"/>
                <a:gd name="T84" fmla="*/ 175 w 179"/>
                <a:gd name="T85" fmla="*/ 139 h 179"/>
                <a:gd name="T86" fmla="*/ 175 w 179"/>
                <a:gd name="T87" fmla="*/ 148 h 179"/>
                <a:gd name="T88" fmla="*/ 172 w 179"/>
                <a:gd name="T89" fmla="*/ 150 h 179"/>
                <a:gd name="T90" fmla="*/ 172 w 179"/>
                <a:gd name="T91" fmla="*/ 159 h 179"/>
                <a:gd name="T92" fmla="*/ 154 w 179"/>
                <a:gd name="T93" fmla="*/ 177 h 179"/>
                <a:gd name="T94" fmla="*/ 113 w 179"/>
                <a:gd name="T95" fmla="*/ 159 h 179"/>
                <a:gd name="T96" fmla="*/ 95 w 179"/>
                <a:gd name="T97" fmla="*/ 147 h 179"/>
                <a:gd name="T98" fmla="*/ 29 w 179"/>
                <a:gd name="T99" fmla="*/ 97 h 179"/>
                <a:gd name="T100" fmla="*/ 15 w 179"/>
                <a:gd name="T101" fmla="*/ 82 h 179"/>
                <a:gd name="T102" fmla="*/ 13 w 179"/>
                <a:gd name="T103" fmla="*/ 77 h 179"/>
                <a:gd name="T104" fmla="*/ 4 w 179"/>
                <a:gd name="T105" fmla="*/ 72 h 179"/>
                <a:gd name="T106" fmla="*/ 0 w 179"/>
                <a:gd name="T107" fmla="*/ 70 h 179"/>
                <a:gd name="T108" fmla="*/ 2 w 179"/>
                <a:gd name="T109" fmla="*/ 6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9" h="179">
                  <a:moveTo>
                    <a:pt x="2" y="68"/>
                  </a:moveTo>
                  <a:lnTo>
                    <a:pt x="4" y="68"/>
                  </a:lnTo>
                  <a:lnTo>
                    <a:pt x="8" y="66"/>
                  </a:lnTo>
                  <a:lnTo>
                    <a:pt x="8" y="61"/>
                  </a:lnTo>
                  <a:lnTo>
                    <a:pt x="9" y="59"/>
                  </a:lnTo>
                  <a:lnTo>
                    <a:pt x="9" y="55"/>
                  </a:lnTo>
                  <a:lnTo>
                    <a:pt x="11" y="54"/>
                  </a:lnTo>
                  <a:lnTo>
                    <a:pt x="15" y="54"/>
                  </a:lnTo>
                  <a:lnTo>
                    <a:pt x="24" y="45"/>
                  </a:lnTo>
                  <a:lnTo>
                    <a:pt x="29" y="43"/>
                  </a:lnTo>
                  <a:lnTo>
                    <a:pt x="33" y="39"/>
                  </a:lnTo>
                  <a:lnTo>
                    <a:pt x="36" y="38"/>
                  </a:lnTo>
                  <a:lnTo>
                    <a:pt x="38" y="34"/>
                  </a:lnTo>
                  <a:lnTo>
                    <a:pt x="40" y="34"/>
                  </a:lnTo>
                  <a:lnTo>
                    <a:pt x="40" y="22"/>
                  </a:lnTo>
                  <a:lnTo>
                    <a:pt x="43" y="20"/>
                  </a:lnTo>
                  <a:lnTo>
                    <a:pt x="45" y="16"/>
                  </a:lnTo>
                  <a:lnTo>
                    <a:pt x="54" y="14"/>
                  </a:lnTo>
                  <a:lnTo>
                    <a:pt x="54" y="13"/>
                  </a:lnTo>
                  <a:lnTo>
                    <a:pt x="50" y="11"/>
                  </a:lnTo>
                  <a:lnTo>
                    <a:pt x="52" y="7"/>
                  </a:lnTo>
                  <a:lnTo>
                    <a:pt x="56" y="7"/>
                  </a:lnTo>
                  <a:lnTo>
                    <a:pt x="58" y="2"/>
                  </a:lnTo>
                  <a:lnTo>
                    <a:pt x="59" y="0"/>
                  </a:lnTo>
                  <a:lnTo>
                    <a:pt x="67" y="4"/>
                  </a:lnTo>
                  <a:lnTo>
                    <a:pt x="68" y="4"/>
                  </a:lnTo>
                  <a:lnTo>
                    <a:pt x="70" y="4"/>
                  </a:lnTo>
                  <a:lnTo>
                    <a:pt x="77" y="0"/>
                  </a:lnTo>
                  <a:lnTo>
                    <a:pt x="79" y="2"/>
                  </a:lnTo>
                  <a:lnTo>
                    <a:pt x="79" y="2"/>
                  </a:lnTo>
                  <a:lnTo>
                    <a:pt x="81" y="5"/>
                  </a:lnTo>
                  <a:lnTo>
                    <a:pt x="86" y="9"/>
                  </a:lnTo>
                  <a:lnTo>
                    <a:pt x="86" y="14"/>
                  </a:lnTo>
                  <a:lnTo>
                    <a:pt x="90" y="20"/>
                  </a:lnTo>
                  <a:lnTo>
                    <a:pt x="92" y="30"/>
                  </a:lnTo>
                  <a:lnTo>
                    <a:pt x="93" y="32"/>
                  </a:lnTo>
                  <a:lnTo>
                    <a:pt x="93" y="45"/>
                  </a:lnTo>
                  <a:lnTo>
                    <a:pt x="90" y="47"/>
                  </a:lnTo>
                  <a:lnTo>
                    <a:pt x="88" y="50"/>
                  </a:lnTo>
                  <a:lnTo>
                    <a:pt x="86" y="50"/>
                  </a:lnTo>
                  <a:lnTo>
                    <a:pt x="88" y="52"/>
                  </a:lnTo>
                  <a:lnTo>
                    <a:pt x="92" y="52"/>
                  </a:lnTo>
                  <a:lnTo>
                    <a:pt x="93" y="50"/>
                  </a:lnTo>
                  <a:lnTo>
                    <a:pt x="97" y="50"/>
                  </a:lnTo>
                  <a:lnTo>
                    <a:pt x="104" y="59"/>
                  </a:lnTo>
                  <a:lnTo>
                    <a:pt x="108" y="57"/>
                  </a:lnTo>
                  <a:lnTo>
                    <a:pt x="109" y="55"/>
                  </a:lnTo>
                  <a:lnTo>
                    <a:pt x="117" y="55"/>
                  </a:lnTo>
                  <a:lnTo>
                    <a:pt x="117" y="52"/>
                  </a:lnTo>
                  <a:lnTo>
                    <a:pt x="120" y="47"/>
                  </a:lnTo>
                  <a:lnTo>
                    <a:pt x="120" y="41"/>
                  </a:lnTo>
                  <a:lnTo>
                    <a:pt x="124" y="39"/>
                  </a:lnTo>
                  <a:lnTo>
                    <a:pt x="127" y="39"/>
                  </a:lnTo>
                  <a:lnTo>
                    <a:pt x="133" y="48"/>
                  </a:lnTo>
                  <a:lnTo>
                    <a:pt x="133" y="55"/>
                  </a:lnTo>
                  <a:lnTo>
                    <a:pt x="136" y="55"/>
                  </a:lnTo>
                  <a:lnTo>
                    <a:pt x="138" y="59"/>
                  </a:lnTo>
                  <a:lnTo>
                    <a:pt x="138" y="61"/>
                  </a:lnTo>
                  <a:lnTo>
                    <a:pt x="140" y="63"/>
                  </a:lnTo>
                  <a:lnTo>
                    <a:pt x="136" y="77"/>
                  </a:lnTo>
                  <a:lnTo>
                    <a:pt x="131" y="84"/>
                  </a:lnTo>
                  <a:lnTo>
                    <a:pt x="127" y="88"/>
                  </a:lnTo>
                  <a:lnTo>
                    <a:pt x="127" y="89"/>
                  </a:lnTo>
                  <a:lnTo>
                    <a:pt x="129" y="89"/>
                  </a:lnTo>
                  <a:lnTo>
                    <a:pt x="131" y="91"/>
                  </a:lnTo>
                  <a:lnTo>
                    <a:pt x="133" y="89"/>
                  </a:lnTo>
                  <a:lnTo>
                    <a:pt x="134" y="91"/>
                  </a:lnTo>
                  <a:lnTo>
                    <a:pt x="136" y="93"/>
                  </a:lnTo>
                  <a:lnTo>
                    <a:pt x="140" y="93"/>
                  </a:lnTo>
                  <a:lnTo>
                    <a:pt x="145" y="97"/>
                  </a:lnTo>
                  <a:lnTo>
                    <a:pt x="152" y="97"/>
                  </a:lnTo>
                  <a:lnTo>
                    <a:pt x="154" y="97"/>
                  </a:lnTo>
                  <a:lnTo>
                    <a:pt x="158" y="102"/>
                  </a:lnTo>
                  <a:lnTo>
                    <a:pt x="158" y="105"/>
                  </a:lnTo>
                  <a:lnTo>
                    <a:pt x="159" y="107"/>
                  </a:lnTo>
                  <a:lnTo>
                    <a:pt x="163" y="114"/>
                  </a:lnTo>
                  <a:lnTo>
                    <a:pt x="168" y="114"/>
                  </a:lnTo>
                  <a:lnTo>
                    <a:pt x="172" y="118"/>
                  </a:lnTo>
                  <a:lnTo>
                    <a:pt x="175" y="116"/>
                  </a:lnTo>
                  <a:lnTo>
                    <a:pt x="175" y="122"/>
                  </a:lnTo>
                  <a:lnTo>
                    <a:pt x="179" y="125"/>
                  </a:lnTo>
                  <a:lnTo>
                    <a:pt x="179" y="130"/>
                  </a:lnTo>
                  <a:lnTo>
                    <a:pt x="177" y="136"/>
                  </a:lnTo>
                  <a:lnTo>
                    <a:pt x="179" y="139"/>
                  </a:lnTo>
                  <a:lnTo>
                    <a:pt x="179" y="139"/>
                  </a:lnTo>
                  <a:lnTo>
                    <a:pt x="175" y="139"/>
                  </a:lnTo>
                  <a:lnTo>
                    <a:pt x="175" y="143"/>
                  </a:lnTo>
                  <a:lnTo>
                    <a:pt x="175" y="148"/>
                  </a:lnTo>
                  <a:lnTo>
                    <a:pt x="172" y="148"/>
                  </a:lnTo>
                  <a:lnTo>
                    <a:pt x="172" y="150"/>
                  </a:lnTo>
                  <a:lnTo>
                    <a:pt x="172" y="155"/>
                  </a:lnTo>
                  <a:lnTo>
                    <a:pt x="172" y="159"/>
                  </a:lnTo>
                  <a:lnTo>
                    <a:pt x="172" y="179"/>
                  </a:lnTo>
                  <a:lnTo>
                    <a:pt x="154" y="177"/>
                  </a:lnTo>
                  <a:lnTo>
                    <a:pt x="150" y="173"/>
                  </a:lnTo>
                  <a:lnTo>
                    <a:pt x="113" y="159"/>
                  </a:lnTo>
                  <a:lnTo>
                    <a:pt x="106" y="152"/>
                  </a:lnTo>
                  <a:lnTo>
                    <a:pt x="95" y="147"/>
                  </a:lnTo>
                  <a:lnTo>
                    <a:pt x="47" y="104"/>
                  </a:lnTo>
                  <a:lnTo>
                    <a:pt x="29" y="97"/>
                  </a:lnTo>
                  <a:lnTo>
                    <a:pt x="22" y="86"/>
                  </a:lnTo>
                  <a:lnTo>
                    <a:pt x="15" y="82"/>
                  </a:lnTo>
                  <a:lnTo>
                    <a:pt x="13" y="80"/>
                  </a:lnTo>
                  <a:lnTo>
                    <a:pt x="13" y="77"/>
                  </a:lnTo>
                  <a:lnTo>
                    <a:pt x="13" y="75"/>
                  </a:lnTo>
                  <a:lnTo>
                    <a:pt x="4" y="72"/>
                  </a:lnTo>
                  <a:lnTo>
                    <a:pt x="2" y="70"/>
                  </a:lnTo>
                  <a:lnTo>
                    <a:pt x="0" y="70"/>
                  </a:lnTo>
                  <a:lnTo>
                    <a:pt x="2" y="68"/>
                  </a:lnTo>
                  <a:lnTo>
                    <a:pt x="2" y="68"/>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7" name="Freeform 41">
              <a:extLst>
                <a:ext uri="{FF2B5EF4-FFF2-40B4-BE49-F238E27FC236}">
                  <a16:creationId xmlns:a16="http://schemas.microsoft.com/office/drawing/2014/main" id="{FF03F42E-3A9C-4C1B-8249-D774636FB64B}"/>
                </a:ext>
              </a:extLst>
            </p:cNvPr>
            <p:cNvSpPr>
              <a:spLocks/>
            </p:cNvSpPr>
            <p:nvPr/>
          </p:nvSpPr>
          <p:spPr bwMode="auto">
            <a:xfrm>
              <a:off x="1928" y="2007"/>
              <a:ext cx="193" cy="280"/>
            </a:xfrm>
            <a:custGeom>
              <a:avLst/>
              <a:gdLst>
                <a:gd name="T0" fmla="*/ 190 w 193"/>
                <a:gd name="T1" fmla="*/ 219 h 280"/>
                <a:gd name="T2" fmla="*/ 159 w 193"/>
                <a:gd name="T3" fmla="*/ 73 h 280"/>
                <a:gd name="T4" fmla="*/ 152 w 193"/>
                <a:gd name="T5" fmla="*/ 41 h 280"/>
                <a:gd name="T6" fmla="*/ 132 w 193"/>
                <a:gd name="T7" fmla="*/ 21 h 280"/>
                <a:gd name="T8" fmla="*/ 134 w 193"/>
                <a:gd name="T9" fmla="*/ 12 h 280"/>
                <a:gd name="T10" fmla="*/ 138 w 193"/>
                <a:gd name="T11" fmla="*/ 3 h 280"/>
                <a:gd name="T12" fmla="*/ 131 w 193"/>
                <a:gd name="T13" fmla="*/ 1 h 280"/>
                <a:gd name="T14" fmla="*/ 129 w 193"/>
                <a:gd name="T15" fmla="*/ 0 h 280"/>
                <a:gd name="T16" fmla="*/ 106 w 193"/>
                <a:gd name="T17" fmla="*/ 9 h 280"/>
                <a:gd name="T18" fmla="*/ 16 w 193"/>
                <a:gd name="T19" fmla="*/ 5 h 280"/>
                <a:gd name="T20" fmla="*/ 13 w 193"/>
                <a:gd name="T21" fmla="*/ 17 h 280"/>
                <a:gd name="T22" fmla="*/ 16 w 193"/>
                <a:gd name="T23" fmla="*/ 26 h 280"/>
                <a:gd name="T24" fmla="*/ 20 w 193"/>
                <a:gd name="T25" fmla="*/ 34 h 280"/>
                <a:gd name="T26" fmla="*/ 22 w 193"/>
                <a:gd name="T27" fmla="*/ 51 h 280"/>
                <a:gd name="T28" fmla="*/ 24 w 193"/>
                <a:gd name="T29" fmla="*/ 69 h 280"/>
                <a:gd name="T30" fmla="*/ 22 w 193"/>
                <a:gd name="T31" fmla="*/ 76 h 280"/>
                <a:gd name="T32" fmla="*/ 22 w 193"/>
                <a:gd name="T33" fmla="*/ 85 h 280"/>
                <a:gd name="T34" fmla="*/ 24 w 193"/>
                <a:gd name="T35" fmla="*/ 89 h 280"/>
                <a:gd name="T36" fmla="*/ 34 w 193"/>
                <a:gd name="T37" fmla="*/ 125 h 280"/>
                <a:gd name="T38" fmla="*/ 29 w 193"/>
                <a:gd name="T39" fmla="*/ 130 h 280"/>
                <a:gd name="T40" fmla="*/ 24 w 193"/>
                <a:gd name="T41" fmla="*/ 134 h 280"/>
                <a:gd name="T42" fmla="*/ 15 w 193"/>
                <a:gd name="T43" fmla="*/ 153 h 280"/>
                <a:gd name="T44" fmla="*/ 9 w 193"/>
                <a:gd name="T45" fmla="*/ 173 h 280"/>
                <a:gd name="T46" fmla="*/ 2 w 193"/>
                <a:gd name="T47" fmla="*/ 184 h 280"/>
                <a:gd name="T48" fmla="*/ 9 w 193"/>
                <a:gd name="T49" fmla="*/ 232 h 280"/>
                <a:gd name="T50" fmla="*/ 20 w 193"/>
                <a:gd name="T51" fmla="*/ 237 h 280"/>
                <a:gd name="T52" fmla="*/ 24 w 193"/>
                <a:gd name="T53" fmla="*/ 259 h 280"/>
                <a:gd name="T54" fmla="*/ 15 w 193"/>
                <a:gd name="T55" fmla="*/ 259 h 280"/>
                <a:gd name="T56" fmla="*/ 9 w 193"/>
                <a:gd name="T57" fmla="*/ 259 h 280"/>
                <a:gd name="T58" fmla="*/ 54 w 193"/>
                <a:gd name="T59" fmla="*/ 280 h 280"/>
                <a:gd name="T60" fmla="*/ 109 w 193"/>
                <a:gd name="T61" fmla="*/ 259 h 280"/>
                <a:gd name="T62" fmla="*/ 170 w 193"/>
                <a:gd name="T63" fmla="*/ 234 h 280"/>
                <a:gd name="T64" fmla="*/ 181 w 193"/>
                <a:gd name="T65" fmla="*/ 234 h 280"/>
                <a:gd name="T66" fmla="*/ 193 w 193"/>
                <a:gd name="T67" fmla="*/ 22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280">
                  <a:moveTo>
                    <a:pt x="193" y="221"/>
                  </a:moveTo>
                  <a:lnTo>
                    <a:pt x="190" y="219"/>
                  </a:lnTo>
                  <a:lnTo>
                    <a:pt x="170" y="198"/>
                  </a:lnTo>
                  <a:lnTo>
                    <a:pt x="159" y="73"/>
                  </a:lnTo>
                  <a:lnTo>
                    <a:pt x="156" y="69"/>
                  </a:lnTo>
                  <a:lnTo>
                    <a:pt x="152" y="41"/>
                  </a:lnTo>
                  <a:lnTo>
                    <a:pt x="140" y="25"/>
                  </a:lnTo>
                  <a:lnTo>
                    <a:pt x="132" y="21"/>
                  </a:lnTo>
                  <a:lnTo>
                    <a:pt x="132" y="16"/>
                  </a:lnTo>
                  <a:lnTo>
                    <a:pt x="134" y="12"/>
                  </a:lnTo>
                  <a:lnTo>
                    <a:pt x="134" y="9"/>
                  </a:lnTo>
                  <a:lnTo>
                    <a:pt x="138" y="3"/>
                  </a:lnTo>
                  <a:lnTo>
                    <a:pt x="138" y="3"/>
                  </a:lnTo>
                  <a:lnTo>
                    <a:pt x="131" y="1"/>
                  </a:lnTo>
                  <a:lnTo>
                    <a:pt x="129" y="1"/>
                  </a:lnTo>
                  <a:lnTo>
                    <a:pt x="129" y="0"/>
                  </a:lnTo>
                  <a:lnTo>
                    <a:pt x="116" y="1"/>
                  </a:lnTo>
                  <a:lnTo>
                    <a:pt x="106" y="9"/>
                  </a:lnTo>
                  <a:lnTo>
                    <a:pt x="102" y="9"/>
                  </a:lnTo>
                  <a:lnTo>
                    <a:pt x="16" y="5"/>
                  </a:lnTo>
                  <a:lnTo>
                    <a:pt x="13" y="12"/>
                  </a:lnTo>
                  <a:lnTo>
                    <a:pt x="13" y="17"/>
                  </a:lnTo>
                  <a:lnTo>
                    <a:pt x="15" y="25"/>
                  </a:lnTo>
                  <a:lnTo>
                    <a:pt x="16" y="26"/>
                  </a:lnTo>
                  <a:lnTo>
                    <a:pt x="16" y="34"/>
                  </a:lnTo>
                  <a:lnTo>
                    <a:pt x="20" y="34"/>
                  </a:lnTo>
                  <a:lnTo>
                    <a:pt x="18" y="44"/>
                  </a:lnTo>
                  <a:lnTo>
                    <a:pt x="22" y="51"/>
                  </a:lnTo>
                  <a:lnTo>
                    <a:pt x="22" y="64"/>
                  </a:lnTo>
                  <a:lnTo>
                    <a:pt x="24" y="69"/>
                  </a:lnTo>
                  <a:lnTo>
                    <a:pt x="24" y="75"/>
                  </a:lnTo>
                  <a:lnTo>
                    <a:pt x="22" y="76"/>
                  </a:lnTo>
                  <a:lnTo>
                    <a:pt x="25" y="80"/>
                  </a:lnTo>
                  <a:lnTo>
                    <a:pt x="22" y="85"/>
                  </a:lnTo>
                  <a:lnTo>
                    <a:pt x="20" y="87"/>
                  </a:lnTo>
                  <a:lnTo>
                    <a:pt x="24" y="89"/>
                  </a:lnTo>
                  <a:lnTo>
                    <a:pt x="25" y="91"/>
                  </a:lnTo>
                  <a:lnTo>
                    <a:pt x="34" y="125"/>
                  </a:lnTo>
                  <a:lnTo>
                    <a:pt x="29" y="125"/>
                  </a:lnTo>
                  <a:lnTo>
                    <a:pt x="29" y="130"/>
                  </a:lnTo>
                  <a:lnTo>
                    <a:pt x="27" y="130"/>
                  </a:lnTo>
                  <a:lnTo>
                    <a:pt x="24" y="134"/>
                  </a:lnTo>
                  <a:lnTo>
                    <a:pt x="22" y="135"/>
                  </a:lnTo>
                  <a:lnTo>
                    <a:pt x="15" y="153"/>
                  </a:lnTo>
                  <a:lnTo>
                    <a:pt x="13" y="169"/>
                  </a:lnTo>
                  <a:lnTo>
                    <a:pt x="9" y="173"/>
                  </a:lnTo>
                  <a:lnTo>
                    <a:pt x="6" y="178"/>
                  </a:lnTo>
                  <a:lnTo>
                    <a:pt x="2" y="184"/>
                  </a:lnTo>
                  <a:lnTo>
                    <a:pt x="0" y="203"/>
                  </a:lnTo>
                  <a:lnTo>
                    <a:pt x="9" y="232"/>
                  </a:lnTo>
                  <a:lnTo>
                    <a:pt x="13" y="235"/>
                  </a:lnTo>
                  <a:lnTo>
                    <a:pt x="20" y="237"/>
                  </a:lnTo>
                  <a:lnTo>
                    <a:pt x="20" y="237"/>
                  </a:lnTo>
                  <a:lnTo>
                    <a:pt x="24" y="259"/>
                  </a:lnTo>
                  <a:lnTo>
                    <a:pt x="18" y="259"/>
                  </a:lnTo>
                  <a:lnTo>
                    <a:pt x="15" y="259"/>
                  </a:lnTo>
                  <a:lnTo>
                    <a:pt x="9" y="259"/>
                  </a:lnTo>
                  <a:lnTo>
                    <a:pt x="9" y="259"/>
                  </a:lnTo>
                  <a:lnTo>
                    <a:pt x="4" y="264"/>
                  </a:lnTo>
                  <a:lnTo>
                    <a:pt x="54" y="280"/>
                  </a:lnTo>
                  <a:lnTo>
                    <a:pt x="77" y="266"/>
                  </a:lnTo>
                  <a:lnTo>
                    <a:pt x="109" y="259"/>
                  </a:lnTo>
                  <a:lnTo>
                    <a:pt x="150" y="235"/>
                  </a:lnTo>
                  <a:lnTo>
                    <a:pt x="170" y="234"/>
                  </a:lnTo>
                  <a:lnTo>
                    <a:pt x="174" y="235"/>
                  </a:lnTo>
                  <a:lnTo>
                    <a:pt x="181" y="234"/>
                  </a:lnTo>
                  <a:lnTo>
                    <a:pt x="190" y="221"/>
                  </a:lnTo>
                  <a:lnTo>
                    <a:pt x="193" y="22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8" name="Freeform 42">
              <a:extLst>
                <a:ext uri="{FF2B5EF4-FFF2-40B4-BE49-F238E27FC236}">
                  <a16:creationId xmlns:a16="http://schemas.microsoft.com/office/drawing/2014/main" id="{C417F1B8-2930-409B-9CDF-B13AE41DE9E3}"/>
                </a:ext>
              </a:extLst>
            </p:cNvPr>
            <p:cNvSpPr>
              <a:spLocks/>
            </p:cNvSpPr>
            <p:nvPr/>
          </p:nvSpPr>
          <p:spPr bwMode="auto">
            <a:xfrm>
              <a:off x="1928" y="2007"/>
              <a:ext cx="193" cy="280"/>
            </a:xfrm>
            <a:custGeom>
              <a:avLst/>
              <a:gdLst>
                <a:gd name="T0" fmla="*/ 190 w 193"/>
                <a:gd name="T1" fmla="*/ 219 h 280"/>
                <a:gd name="T2" fmla="*/ 159 w 193"/>
                <a:gd name="T3" fmla="*/ 73 h 280"/>
                <a:gd name="T4" fmla="*/ 152 w 193"/>
                <a:gd name="T5" fmla="*/ 41 h 280"/>
                <a:gd name="T6" fmla="*/ 132 w 193"/>
                <a:gd name="T7" fmla="*/ 21 h 280"/>
                <a:gd name="T8" fmla="*/ 134 w 193"/>
                <a:gd name="T9" fmla="*/ 12 h 280"/>
                <a:gd name="T10" fmla="*/ 138 w 193"/>
                <a:gd name="T11" fmla="*/ 3 h 280"/>
                <a:gd name="T12" fmla="*/ 131 w 193"/>
                <a:gd name="T13" fmla="*/ 1 h 280"/>
                <a:gd name="T14" fmla="*/ 129 w 193"/>
                <a:gd name="T15" fmla="*/ 0 h 280"/>
                <a:gd name="T16" fmla="*/ 106 w 193"/>
                <a:gd name="T17" fmla="*/ 9 h 280"/>
                <a:gd name="T18" fmla="*/ 16 w 193"/>
                <a:gd name="T19" fmla="*/ 5 h 280"/>
                <a:gd name="T20" fmla="*/ 13 w 193"/>
                <a:gd name="T21" fmla="*/ 17 h 280"/>
                <a:gd name="T22" fmla="*/ 16 w 193"/>
                <a:gd name="T23" fmla="*/ 26 h 280"/>
                <a:gd name="T24" fmla="*/ 20 w 193"/>
                <a:gd name="T25" fmla="*/ 34 h 280"/>
                <a:gd name="T26" fmla="*/ 22 w 193"/>
                <a:gd name="T27" fmla="*/ 51 h 280"/>
                <a:gd name="T28" fmla="*/ 24 w 193"/>
                <a:gd name="T29" fmla="*/ 69 h 280"/>
                <a:gd name="T30" fmla="*/ 22 w 193"/>
                <a:gd name="T31" fmla="*/ 76 h 280"/>
                <a:gd name="T32" fmla="*/ 22 w 193"/>
                <a:gd name="T33" fmla="*/ 85 h 280"/>
                <a:gd name="T34" fmla="*/ 24 w 193"/>
                <a:gd name="T35" fmla="*/ 89 h 280"/>
                <a:gd name="T36" fmla="*/ 34 w 193"/>
                <a:gd name="T37" fmla="*/ 125 h 280"/>
                <a:gd name="T38" fmla="*/ 29 w 193"/>
                <a:gd name="T39" fmla="*/ 130 h 280"/>
                <a:gd name="T40" fmla="*/ 24 w 193"/>
                <a:gd name="T41" fmla="*/ 134 h 280"/>
                <a:gd name="T42" fmla="*/ 15 w 193"/>
                <a:gd name="T43" fmla="*/ 153 h 280"/>
                <a:gd name="T44" fmla="*/ 9 w 193"/>
                <a:gd name="T45" fmla="*/ 173 h 280"/>
                <a:gd name="T46" fmla="*/ 2 w 193"/>
                <a:gd name="T47" fmla="*/ 184 h 280"/>
                <a:gd name="T48" fmla="*/ 9 w 193"/>
                <a:gd name="T49" fmla="*/ 232 h 280"/>
                <a:gd name="T50" fmla="*/ 20 w 193"/>
                <a:gd name="T51" fmla="*/ 237 h 280"/>
                <a:gd name="T52" fmla="*/ 24 w 193"/>
                <a:gd name="T53" fmla="*/ 259 h 280"/>
                <a:gd name="T54" fmla="*/ 15 w 193"/>
                <a:gd name="T55" fmla="*/ 259 h 280"/>
                <a:gd name="T56" fmla="*/ 9 w 193"/>
                <a:gd name="T57" fmla="*/ 259 h 280"/>
                <a:gd name="T58" fmla="*/ 54 w 193"/>
                <a:gd name="T59" fmla="*/ 280 h 280"/>
                <a:gd name="T60" fmla="*/ 109 w 193"/>
                <a:gd name="T61" fmla="*/ 259 h 280"/>
                <a:gd name="T62" fmla="*/ 170 w 193"/>
                <a:gd name="T63" fmla="*/ 234 h 280"/>
                <a:gd name="T64" fmla="*/ 181 w 193"/>
                <a:gd name="T65" fmla="*/ 234 h 280"/>
                <a:gd name="T66" fmla="*/ 193 w 193"/>
                <a:gd name="T67" fmla="*/ 22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280">
                  <a:moveTo>
                    <a:pt x="193" y="221"/>
                  </a:moveTo>
                  <a:lnTo>
                    <a:pt x="190" y="219"/>
                  </a:lnTo>
                  <a:lnTo>
                    <a:pt x="170" y="198"/>
                  </a:lnTo>
                  <a:lnTo>
                    <a:pt x="159" y="73"/>
                  </a:lnTo>
                  <a:lnTo>
                    <a:pt x="156" y="69"/>
                  </a:lnTo>
                  <a:lnTo>
                    <a:pt x="152" y="41"/>
                  </a:lnTo>
                  <a:lnTo>
                    <a:pt x="140" y="25"/>
                  </a:lnTo>
                  <a:lnTo>
                    <a:pt x="132" y="21"/>
                  </a:lnTo>
                  <a:lnTo>
                    <a:pt x="132" y="16"/>
                  </a:lnTo>
                  <a:lnTo>
                    <a:pt x="134" y="12"/>
                  </a:lnTo>
                  <a:lnTo>
                    <a:pt x="134" y="9"/>
                  </a:lnTo>
                  <a:lnTo>
                    <a:pt x="138" y="3"/>
                  </a:lnTo>
                  <a:lnTo>
                    <a:pt x="138" y="3"/>
                  </a:lnTo>
                  <a:lnTo>
                    <a:pt x="131" y="1"/>
                  </a:lnTo>
                  <a:lnTo>
                    <a:pt x="129" y="1"/>
                  </a:lnTo>
                  <a:lnTo>
                    <a:pt x="129" y="0"/>
                  </a:lnTo>
                  <a:lnTo>
                    <a:pt x="116" y="1"/>
                  </a:lnTo>
                  <a:lnTo>
                    <a:pt x="106" y="9"/>
                  </a:lnTo>
                  <a:lnTo>
                    <a:pt x="102" y="9"/>
                  </a:lnTo>
                  <a:lnTo>
                    <a:pt x="16" y="5"/>
                  </a:lnTo>
                  <a:lnTo>
                    <a:pt x="13" y="12"/>
                  </a:lnTo>
                  <a:lnTo>
                    <a:pt x="13" y="17"/>
                  </a:lnTo>
                  <a:lnTo>
                    <a:pt x="15" y="25"/>
                  </a:lnTo>
                  <a:lnTo>
                    <a:pt x="16" y="26"/>
                  </a:lnTo>
                  <a:lnTo>
                    <a:pt x="16" y="34"/>
                  </a:lnTo>
                  <a:lnTo>
                    <a:pt x="20" y="34"/>
                  </a:lnTo>
                  <a:lnTo>
                    <a:pt x="18" y="44"/>
                  </a:lnTo>
                  <a:lnTo>
                    <a:pt x="22" y="51"/>
                  </a:lnTo>
                  <a:lnTo>
                    <a:pt x="22" y="64"/>
                  </a:lnTo>
                  <a:lnTo>
                    <a:pt x="24" y="69"/>
                  </a:lnTo>
                  <a:lnTo>
                    <a:pt x="24" y="75"/>
                  </a:lnTo>
                  <a:lnTo>
                    <a:pt x="22" y="76"/>
                  </a:lnTo>
                  <a:lnTo>
                    <a:pt x="25" y="80"/>
                  </a:lnTo>
                  <a:lnTo>
                    <a:pt x="22" y="85"/>
                  </a:lnTo>
                  <a:lnTo>
                    <a:pt x="20" y="87"/>
                  </a:lnTo>
                  <a:lnTo>
                    <a:pt x="24" y="89"/>
                  </a:lnTo>
                  <a:lnTo>
                    <a:pt x="25" y="91"/>
                  </a:lnTo>
                  <a:lnTo>
                    <a:pt x="34" y="125"/>
                  </a:lnTo>
                  <a:lnTo>
                    <a:pt x="29" y="125"/>
                  </a:lnTo>
                  <a:lnTo>
                    <a:pt x="29" y="130"/>
                  </a:lnTo>
                  <a:lnTo>
                    <a:pt x="27" y="130"/>
                  </a:lnTo>
                  <a:lnTo>
                    <a:pt x="24" y="134"/>
                  </a:lnTo>
                  <a:lnTo>
                    <a:pt x="22" y="135"/>
                  </a:lnTo>
                  <a:lnTo>
                    <a:pt x="15" y="153"/>
                  </a:lnTo>
                  <a:lnTo>
                    <a:pt x="13" y="169"/>
                  </a:lnTo>
                  <a:lnTo>
                    <a:pt x="9" y="173"/>
                  </a:lnTo>
                  <a:lnTo>
                    <a:pt x="6" y="178"/>
                  </a:lnTo>
                  <a:lnTo>
                    <a:pt x="2" y="184"/>
                  </a:lnTo>
                  <a:lnTo>
                    <a:pt x="0" y="203"/>
                  </a:lnTo>
                  <a:lnTo>
                    <a:pt x="9" y="232"/>
                  </a:lnTo>
                  <a:lnTo>
                    <a:pt x="13" y="235"/>
                  </a:lnTo>
                  <a:lnTo>
                    <a:pt x="20" y="237"/>
                  </a:lnTo>
                  <a:lnTo>
                    <a:pt x="20" y="237"/>
                  </a:lnTo>
                  <a:lnTo>
                    <a:pt x="24" y="259"/>
                  </a:lnTo>
                  <a:lnTo>
                    <a:pt x="18" y="259"/>
                  </a:lnTo>
                  <a:lnTo>
                    <a:pt x="15" y="259"/>
                  </a:lnTo>
                  <a:lnTo>
                    <a:pt x="9" y="259"/>
                  </a:lnTo>
                  <a:lnTo>
                    <a:pt x="9" y="259"/>
                  </a:lnTo>
                  <a:lnTo>
                    <a:pt x="4" y="264"/>
                  </a:lnTo>
                  <a:lnTo>
                    <a:pt x="54" y="280"/>
                  </a:lnTo>
                  <a:lnTo>
                    <a:pt x="77" y="266"/>
                  </a:lnTo>
                  <a:lnTo>
                    <a:pt x="109" y="259"/>
                  </a:lnTo>
                  <a:lnTo>
                    <a:pt x="150" y="235"/>
                  </a:lnTo>
                  <a:lnTo>
                    <a:pt x="170" y="234"/>
                  </a:lnTo>
                  <a:lnTo>
                    <a:pt x="174" y="235"/>
                  </a:lnTo>
                  <a:lnTo>
                    <a:pt x="181" y="234"/>
                  </a:lnTo>
                  <a:lnTo>
                    <a:pt x="190" y="221"/>
                  </a:lnTo>
                  <a:lnTo>
                    <a:pt x="193" y="22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89" name="Freeform 43">
              <a:extLst>
                <a:ext uri="{FF2B5EF4-FFF2-40B4-BE49-F238E27FC236}">
                  <a16:creationId xmlns:a16="http://schemas.microsoft.com/office/drawing/2014/main" id="{5B882856-147E-432D-B958-EEE47A6BDC09}"/>
                </a:ext>
              </a:extLst>
            </p:cNvPr>
            <p:cNvSpPr>
              <a:spLocks/>
            </p:cNvSpPr>
            <p:nvPr/>
          </p:nvSpPr>
          <p:spPr bwMode="auto">
            <a:xfrm>
              <a:off x="2184" y="1889"/>
              <a:ext cx="503" cy="418"/>
            </a:xfrm>
            <a:custGeom>
              <a:avLst/>
              <a:gdLst>
                <a:gd name="T0" fmla="*/ 35 w 503"/>
                <a:gd name="T1" fmla="*/ 59 h 418"/>
                <a:gd name="T2" fmla="*/ 41 w 503"/>
                <a:gd name="T3" fmla="*/ 52 h 418"/>
                <a:gd name="T4" fmla="*/ 51 w 503"/>
                <a:gd name="T5" fmla="*/ 44 h 418"/>
                <a:gd name="T6" fmla="*/ 73 w 503"/>
                <a:gd name="T7" fmla="*/ 7 h 418"/>
                <a:gd name="T8" fmla="*/ 155 w 503"/>
                <a:gd name="T9" fmla="*/ 14 h 418"/>
                <a:gd name="T10" fmla="*/ 182 w 503"/>
                <a:gd name="T11" fmla="*/ 37 h 418"/>
                <a:gd name="T12" fmla="*/ 194 w 503"/>
                <a:gd name="T13" fmla="*/ 30 h 418"/>
                <a:gd name="T14" fmla="*/ 225 w 503"/>
                <a:gd name="T15" fmla="*/ 21 h 418"/>
                <a:gd name="T16" fmla="*/ 284 w 503"/>
                <a:gd name="T17" fmla="*/ 44 h 418"/>
                <a:gd name="T18" fmla="*/ 325 w 503"/>
                <a:gd name="T19" fmla="*/ 21 h 418"/>
                <a:gd name="T20" fmla="*/ 405 w 503"/>
                <a:gd name="T21" fmla="*/ 28 h 418"/>
                <a:gd name="T22" fmla="*/ 419 w 503"/>
                <a:gd name="T23" fmla="*/ 25 h 418"/>
                <a:gd name="T24" fmla="*/ 426 w 503"/>
                <a:gd name="T25" fmla="*/ 16 h 418"/>
                <a:gd name="T26" fmla="*/ 437 w 503"/>
                <a:gd name="T27" fmla="*/ 11 h 418"/>
                <a:gd name="T28" fmla="*/ 448 w 503"/>
                <a:gd name="T29" fmla="*/ 2 h 418"/>
                <a:gd name="T30" fmla="*/ 450 w 503"/>
                <a:gd name="T31" fmla="*/ 0 h 418"/>
                <a:gd name="T32" fmla="*/ 471 w 503"/>
                <a:gd name="T33" fmla="*/ 27 h 418"/>
                <a:gd name="T34" fmla="*/ 489 w 503"/>
                <a:gd name="T35" fmla="*/ 57 h 418"/>
                <a:gd name="T36" fmla="*/ 498 w 503"/>
                <a:gd name="T37" fmla="*/ 62 h 418"/>
                <a:gd name="T38" fmla="*/ 503 w 503"/>
                <a:gd name="T39" fmla="*/ 69 h 418"/>
                <a:gd name="T40" fmla="*/ 489 w 503"/>
                <a:gd name="T41" fmla="*/ 103 h 418"/>
                <a:gd name="T42" fmla="*/ 471 w 503"/>
                <a:gd name="T43" fmla="*/ 112 h 418"/>
                <a:gd name="T44" fmla="*/ 430 w 503"/>
                <a:gd name="T45" fmla="*/ 219 h 418"/>
                <a:gd name="T46" fmla="*/ 410 w 503"/>
                <a:gd name="T47" fmla="*/ 235 h 418"/>
                <a:gd name="T48" fmla="*/ 367 w 503"/>
                <a:gd name="T49" fmla="*/ 321 h 418"/>
                <a:gd name="T50" fmla="*/ 350 w 503"/>
                <a:gd name="T51" fmla="*/ 314 h 418"/>
                <a:gd name="T52" fmla="*/ 346 w 503"/>
                <a:gd name="T53" fmla="*/ 312 h 418"/>
                <a:gd name="T54" fmla="*/ 335 w 503"/>
                <a:gd name="T55" fmla="*/ 300 h 418"/>
                <a:gd name="T56" fmla="*/ 294 w 503"/>
                <a:gd name="T57" fmla="*/ 303 h 418"/>
                <a:gd name="T58" fmla="*/ 282 w 503"/>
                <a:gd name="T59" fmla="*/ 321 h 418"/>
                <a:gd name="T60" fmla="*/ 259 w 503"/>
                <a:gd name="T61" fmla="*/ 360 h 418"/>
                <a:gd name="T62" fmla="*/ 250 w 503"/>
                <a:gd name="T63" fmla="*/ 385 h 418"/>
                <a:gd name="T64" fmla="*/ 244 w 503"/>
                <a:gd name="T65" fmla="*/ 396 h 418"/>
                <a:gd name="T66" fmla="*/ 237 w 503"/>
                <a:gd name="T67" fmla="*/ 391 h 418"/>
                <a:gd name="T68" fmla="*/ 234 w 503"/>
                <a:gd name="T69" fmla="*/ 407 h 418"/>
                <a:gd name="T70" fmla="*/ 189 w 503"/>
                <a:gd name="T71" fmla="*/ 400 h 418"/>
                <a:gd name="T72" fmla="*/ 182 w 503"/>
                <a:gd name="T73" fmla="*/ 405 h 418"/>
                <a:gd name="T74" fmla="*/ 176 w 503"/>
                <a:gd name="T75" fmla="*/ 410 h 418"/>
                <a:gd name="T76" fmla="*/ 173 w 503"/>
                <a:gd name="T77" fmla="*/ 412 h 418"/>
                <a:gd name="T78" fmla="*/ 166 w 503"/>
                <a:gd name="T79" fmla="*/ 412 h 418"/>
                <a:gd name="T80" fmla="*/ 150 w 503"/>
                <a:gd name="T81" fmla="*/ 418 h 418"/>
                <a:gd name="T82" fmla="*/ 141 w 503"/>
                <a:gd name="T83" fmla="*/ 412 h 418"/>
                <a:gd name="T84" fmla="*/ 130 w 503"/>
                <a:gd name="T85" fmla="*/ 409 h 418"/>
                <a:gd name="T86" fmla="*/ 118 w 503"/>
                <a:gd name="T87" fmla="*/ 393 h 418"/>
                <a:gd name="T88" fmla="*/ 118 w 503"/>
                <a:gd name="T89" fmla="*/ 368 h 418"/>
                <a:gd name="T90" fmla="*/ 109 w 503"/>
                <a:gd name="T91" fmla="*/ 366 h 418"/>
                <a:gd name="T92" fmla="*/ 103 w 503"/>
                <a:gd name="T93" fmla="*/ 353 h 418"/>
                <a:gd name="T94" fmla="*/ 98 w 503"/>
                <a:gd name="T95" fmla="*/ 348 h 418"/>
                <a:gd name="T96" fmla="*/ 91 w 503"/>
                <a:gd name="T97" fmla="*/ 337 h 418"/>
                <a:gd name="T98" fmla="*/ 1 w 503"/>
                <a:gd name="T99" fmla="*/ 328 h 418"/>
                <a:gd name="T100" fmla="*/ 3 w 503"/>
                <a:gd name="T101" fmla="*/ 232 h 418"/>
                <a:gd name="T102" fmla="*/ 19 w 503"/>
                <a:gd name="T103" fmla="*/ 187 h 418"/>
                <a:gd name="T104" fmla="*/ 37 w 503"/>
                <a:gd name="T105" fmla="*/ 166 h 418"/>
                <a:gd name="T106" fmla="*/ 39 w 503"/>
                <a:gd name="T107" fmla="*/ 162 h 418"/>
                <a:gd name="T108" fmla="*/ 35 w 503"/>
                <a:gd name="T109" fmla="*/ 157 h 418"/>
                <a:gd name="T110" fmla="*/ 37 w 503"/>
                <a:gd name="T111" fmla="*/ 150 h 418"/>
                <a:gd name="T112" fmla="*/ 44 w 503"/>
                <a:gd name="T113" fmla="*/ 148 h 418"/>
                <a:gd name="T114" fmla="*/ 41 w 503"/>
                <a:gd name="T115" fmla="*/ 116 h 418"/>
                <a:gd name="T116" fmla="*/ 32 w 503"/>
                <a:gd name="T117" fmla="*/ 105 h 418"/>
                <a:gd name="T118" fmla="*/ 37 w 503"/>
                <a:gd name="T119" fmla="*/ 9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3" h="418">
                  <a:moveTo>
                    <a:pt x="37" y="91"/>
                  </a:moveTo>
                  <a:lnTo>
                    <a:pt x="35" y="59"/>
                  </a:lnTo>
                  <a:lnTo>
                    <a:pt x="39" y="55"/>
                  </a:lnTo>
                  <a:lnTo>
                    <a:pt x="41" y="52"/>
                  </a:lnTo>
                  <a:lnTo>
                    <a:pt x="48" y="50"/>
                  </a:lnTo>
                  <a:lnTo>
                    <a:pt x="51" y="44"/>
                  </a:lnTo>
                  <a:lnTo>
                    <a:pt x="60" y="16"/>
                  </a:lnTo>
                  <a:lnTo>
                    <a:pt x="73" y="7"/>
                  </a:lnTo>
                  <a:lnTo>
                    <a:pt x="125" y="0"/>
                  </a:lnTo>
                  <a:lnTo>
                    <a:pt x="155" y="14"/>
                  </a:lnTo>
                  <a:lnTo>
                    <a:pt x="178" y="36"/>
                  </a:lnTo>
                  <a:lnTo>
                    <a:pt x="182" y="37"/>
                  </a:lnTo>
                  <a:lnTo>
                    <a:pt x="189" y="37"/>
                  </a:lnTo>
                  <a:lnTo>
                    <a:pt x="194" y="30"/>
                  </a:lnTo>
                  <a:lnTo>
                    <a:pt x="214" y="21"/>
                  </a:lnTo>
                  <a:lnTo>
                    <a:pt x="225" y="21"/>
                  </a:lnTo>
                  <a:lnTo>
                    <a:pt x="255" y="39"/>
                  </a:lnTo>
                  <a:lnTo>
                    <a:pt x="284" y="44"/>
                  </a:lnTo>
                  <a:lnTo>
                    <a:pt x="292" y="43"/>
                  </a:lnTo>
                  <a:lnTo>
                    <a:pt x="325" y="21"/>
                  </a:lnTo>
                  <a:lnTo>
                    <a:pt x="384" y="18"/>
                  </a:lnTo>
                  <a:lnTo>
                    <a:pt x="405" y="28"/>
                  </a:lnTo>
                  <a:lnTo>
                    <a:pt x="414" y="27"/>
                  </a:lnTo>
                  <a:lnTo>
                    <a:pt x="419" y="25"/>
                  </a:lnTo>
                  <a:lnTo>
                    <a:pt x="426" y="18"/>
                  </a:lnTo>
                  <a:lnTo>
                    <a:pt x="426" y="16"/>
                  </a:lnTo>
                  <a:lnTo>
                    <a:pt x="432" y="12"/>
                  </a:lnTo>
                  <a:lnTo>
                    <a:pt x="437" y="11"/>
                  </a:lnTo>
                  <a:lnTo>
                    <a:pt x="442" y="11"/>
                  </a:lnTo>
                  <a:lnTo>
                    <a:pt x="448" y="2"/>
                  </a:lnTo>
                  <a:lnTo>
                    <a:pt x="448" y="2"/>
                  </a:lnTo>
                  <a:lnTo>
                    <a:pt x="450" y="0"/>
                  </a:lnTo>
                  <a:lnTo>
                    <a:pt x="460" y="23"/>
                  </a:lnTo>
                  <a:lnTo>
                    <a:pt x="471" y="27"/>
                  </a:lnTo>
                  <a:lnTo>
                    <a:pt x="482" y="52"/>
                  </a:lnTo>
                  <a:lnTo>
                    <a:pt x="489" y="57"/>
                  </a:lnTo>
                  <a:lnTo>
                    <a:pt x="489" y="61"/>
                  </a:lnTo>
                  <a:lnTo>
                    <a:pt x="498" y="62"/>
                  </a:lnTo>
                  <a:lnTo>
                    <a:pt x="501" y="64"/>
                  </a:lnTo>
                  <a:lnTo>
                    <a:pt x="503" y="69"/>
                  </a:lnTo>
                  <a:lnTo>
                    <a:pt x="503" y="94"/>
                  </a:lnTo>
                  <a:lnTo>
                    <a:pt x="489" y="103"/>
                  </a:lnTo>
                  <a:lnTo>
                    <a:pt x="487" y="105"/>
                  </a:lnTo>
                  <a:lnTo>
                    <a:pt x="471" y="112"/>
                  </a:lnTo>
                  <a:lnTo>
                    <a:pt x="460" y="125"/>
                  </a:lnTo>
                  <a:lnTo>
                    <a:pt x="430" y="219"/>
                  </a:lnTo>
                  <a:lnTo>
                    <a:pt x="419" y="225"/>
                  </a:lnTo>
                  <a:lnTo>
                    <a:pt x="410" y="235"/>
                  </a:lnTo>
                  <a:lnTo>
                    <a:pt x="375" y="318"/>
                  </a:lnTo>
                  <a:lnTo>
                    <a:pt x="367" y="321"/>
                  </a:lnTo>
                  <a:lnTo>
                    <a:pt x="357" y="321"/>
                  </a:lnTo>
                  <a:lnTo>
                    <a:pt x="350" y="314"/>
                  </a:lnTo>
                  <a:lnTo>
                    <a:pt x="346" y="314"/>
                  </a:lnTo>
                  <a:lnTo>
                    <a:pt x="346" y="312"/>
                  </a:lnTo>
                  <a:lnTo>
                    <a:pt x="344" y="309"/>
                  </a:lnTo>
                  <a:lnTo>
                    <a:pt x="335" y="300"/>
                  </a:lnTo>
                  <a:lnTo>
                    <a:pt x="294" y="303"/>
                  </a:lnTo>
                  <a:lnTo>
                    <a:pt x="294" y="303"/>
                  </a:lnTo>
                  <a:lnTo>
                    <a:pt x="291" y="316"/>
                  </a:lnTo>
                  <a:lnTo>
                    <a:pt x="282" y="321"/>
                  </a:lnTo>
                  <a:lnTo>
                    <a:pt x="269" y="335"/>
                  </a:lnTo>
                  <a:lnTo>
                    <a:pt x="259" y="360"/>
                  </a:lnTo>
                  <a:lnTo>
                    <a:pt x="259" y="371"/>
                  </a:lnTo>
                  <a:lnTo>
                    <a:pt x="250" y="385"/>
                  </a:lnTo>
                  <a:lnTo>
                    <a:pt x="244" y="391"/>
                  </a:lnTo>
                  <a:lnTo>
                    <a:pt x="244" y="396"/>
                  </a:lnTo>
                  <a:lnTo>
                    <a:pt x="242" y="391"/>
                  </a:lnTo>
                  <a:lnTo>
                    <a:pt x="237" y="391"/>
                  </a:lnTo>
                  <a:lnTo>
                    <a:pt x="235" y="398"/>
                  </a:lnTo>
                  <a:lnTo>
                    <a:pt x="234" y="407"/>
                  </a:lnTo>
                  <a:lnTo>
                    <a:pt x="207" y="407"/>
                  </a:lnTo>
                  <a:lnTo>
                    <a:pt x="189" y="400"/>
                  </a:lnTo>
                  <a:lnTo>
                    <a:pt x="185" y="405"/>
                  </a:lnTo>
                  <a:lnTo>
                    <a:pt x="182" y="405"/>
                  </a:lnTo>
                  <a:lnTo>
                    <a:pt x="180" y="410"/>
                  </a:lnTo>
                  <a:lnTo>
                    <a:pt x="176" y="410"/>
                  </a:lnTo>
                  <a:lnTo>
                    <a:pt x="175" y="410"/>
                  </a:lnTo>
                  <a:lnTo>
                    <a:pt x="173" y="412"/>
                  </a:lnTo>
                  <a:lnTo>
                    <a:pt x="167" y="410"/>
                  </a:lnTo>
                  <a:lnTo>
                    <a:pt x="166" y="412"/>
                  </a:lnTo>
                  <a:lnTo>
                    <a:pt x="164" y="410"/>
                  </a:lnTo>
                  <a:lnTo>
                    <a:pt x="150" y="418"/>
                  </a:lnTo>
                  <a:lnTo>
                    <a:pt x="148" y="410"/>
                  </a:lnTo>
                  <a:lnTo>
                    <a:pt x="141" y="412"/>
                  </a:lnTo>
                  <a:lnTo>
                    <a:pt x="141" y="412"/>
                  </a:lnTo>
                  <a:lnTo>
                    <a:pt x="130" y="409"/>
                  </a:lnTo>
                  <a:lnTo>
                    <a:pt x="126" y="403"/>
                  </a:lnTo>
                  <a:lnTo>
                    <a:pt x="118" y="393"/>
                  </a:lnTo>
                  <a:lnTo>
                    <a:pt x="112" y="369"/>
                  </a:lnTo>
                  <a:lnTo>
                    <a:pt x="118" y="368"/>
                  </a:lnTo>
                  <a:lnTo>
                    <a:pt x="114" y="368"/>
                  </a:lnTo>
                  <a:lnTo>
                    <a:pt x="109" y="366"/>
                  </a:lnTo>
                  <a:lnTo>
                    <a:pt x="105" y="357"/>
                  </a:lnTo>
                  <a:lnTo>
                    <a:pt x="103" y="353"/>
                  </a:lnTo>
                  <a:lnTo>
                    <a:pt x="101" y="350"/>
                  </a:lnTo>
                  <a:lnTo>
                    <a:pt x="98" y="348"/>
                  </a:lnTo>
                  <a:lnTo>
                    <a:pt x="96" y="344"/>
                  </a:lnTo>
                  <a:lnTo>
                    <a:pt x="91" y="337"/>
                  </a:lnTo>
                  <a:lnTo>
                    <a:pt x="66" y="327"/>
                  </a:lnTo>
                  <a:lnTo>
                    <a:pt x="1" y="328"/>
                  </a:lnTo>
                  <a:lnTo>
                    <a:pt x="0" y="325"/>
                  </a:lnTo>
                  <a:lnTo>
                    <a:pt x="3" y="232"/>
                  </a:lnTo>
                  <a:lnTo>
                    <a:pt x="16" y="207"/>
                  </a:lnTo>
                  <a:lnTo>
                    <a:pt x="19" y="187"/>
                  </a:lnTo>
                  <a:lnTo>
                    <a:pt x="35" y="171"/>
                  </a:lnTo>
                  <a:lnTo>
                    <a:pt x="37" y="166"/>
                  </a:lnTo>
                  <a:lnTo>
                    <a:pt x="39" y="164"/>
                  </a:lnTo>
                  <a:lnTo>
                    <a:pt x="39" y="162"/>
                  </a:lnTo>
                  <a:lnTo>
                    <a:pt x="39" y="160"/>
                  </a:lnTo>
                  <a:lnTo>
                    <a:pt x="35" y="157"/>
                  </a:lnTo>
                  <a:lnTo>
                    <a:pt x="35" y="153"/>
                  </a:lnTo>
                  <a:lnTo>
                    <a:pt x="37" y="150"/>
                  </a:lnTo>
                  <a:lnTo>
                    <a:pt x="41" y="148"/>
                  </a:lnTo>
                  <a:lnTo>
                    <a:pt x="44" y="148"/>
                  </a:lnTo>
                  <a:lnTo>
                    <a:pt x="44" y="146"/>
                  </a:lnTo>
                  <a:lnTo>
                    <a:pt x="41" y="116"/>
                  </a:lnTo>
                  <a:lnTo>
                    <a:pt x="34" y="109"/>
                  </a:lnTo>
                  <a:lnTo>
                    <a:pt x="32" y="105"/>
                  </a:lnTo>
                  <a:lnTo>
                    <a:pt x="34" y="96"/>
                  </a:lnTo>
                  <a:lnTo>
                    <a:pt x="37" y="91"/>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0" name="Freeform 44">
              <a:extLst>
                <a:ext uri="{FF2B5EF4-FFF2-40B4-BE49-F238E27FC236}">
                  <a16:creationId xmlns:a16="http://schemas.microsoft.com/office/drawing/2014/main" id="{598D84CC-8FED-4003-AAE4-BC4B8CBEE169}"/>
                </a:ext>
              </a:extLst>
            </p:cNvPr>
            <p:cNvSpPr>
              <a:spLocks/>
            </p:cNvSpPr>
            <p:nvPr/>
          </p:nvSpPr>
          <p:spPr bwMode="auto">
            <a:xfrm>
              <a:off x="2184" y="1889"/>
              <a:ext cx="503" cy="418"/>
            </a:xfrm>
            <a:custGeom>
              <a:avLst/>
              <a:gdLst>
                <a:gd name="T0" fmla="*/ 35 w 503"/>
                <a:gd name="T1" fmla="*/ 59 h 418"/>
                <a:gd name="T2" fmla="*/ 41 w 503"/>
                <a:gd name="T3" fmla="*/ 52 h 418"/>
                <a:gd name="T4" fmla="*/ 51 w 503"/>
                <a:gd name="T5" fmla="*/ 44 h 418"/>
                <a:gd name="T6" fmla="*/ 73 w 503"/>
                <a:gd name="T7" fmla="*/ 7 h 418"/>
                <a:gd name="T8" fmla="*/ 155 w 503"/>
                <a:gd name="T9" fmla="*/ 14 h 418"/>
                <a:gd name="T10" fmla="*/ 182 w 503"/>
                <a:gd name="T11" fmla="*/ 37 h 418"/>
                <a:gd name="T12" fmla="*/ 194 w 503"/>
                <a:gd name="T13" fmla="*/ 30 h 418"/>
                <a:gd name="T14" fmla="*/ 225 w 503"/>
                <a:gd name="T15" fmla="*/ 21 h 418"/>
                <a:gd name="T16" fmla="*/ 284 w 503"/>
                <a:gd name="T17" fmla="*/ 44 h 418"/>
                <a:gd name="T18" fmla="*/ 325 w 503"/>
                <a:gd name="T19" fmla="*/ 21 h 418"/>
                <a:gd name="T20" fmla="*/ 405 w 503"/>
                <a:gd name="T21" fmla="*/ 28 h 418"/>
                <a:gd name="T22" fmla="*/ 419 w 503"/>
                <a:gd name="T23" fmla="*/ 25 h 418"/>
                <a:gd name="T24" fmla="*/ 426 w 503"/>
                <a:gd name="T25" fmla="*/ 16 h 418"/>
                <a:gd name="T26" fmla="*/ 437 w 503"/>
                <a:gd name="T27" fmla="*/ 11 h 418"/>
                <a:gd name="T28" fmla="*/ 448 w 503"/>
                <a:gd name="T29" fmla="*/ 2 h 418"/>
                <a:gd name="T30" fmla="*/ 450 w 503"/>
                <a:gd name="T31" fmla="*/ 0 h 418"/>
                <a:gd name="T32" fmla="*/ 471 w 503"/>
                <a:gd name="T33" fmla="*/ 27 h 418"/>
                <a:gd name="T34" fmla="*/ 489 w 503"/>
                <a:gd name="T35" fmla="*/ 57 h 418"/>
                <a:gd name="T36" fmla="*/ 498 w 503"/>
                <a:gd name="T37" fmla="*/ 62 h 418"/>
                <a:gd name="T38" fmla="*/ 503 w 503"/>
                <a:gd name="T39" fmla="*/ 69 h 418"/>
                <a:gd name="T40" fmla="*/ 489 w 503"/>
                <a:gd name="T41" fmla="*/ 103 h 418"/>
                <a:gd name="T42" fmla="*/ 471 w 503"/>
                <a:gd name="T43" fmla="*/ 112 h 418"/>
                <a:gd name="T44" fmla="*/ 430 w 503"/>
                <a:gd name="T45" fmla="*/ 219 h 418"/>
                <a:gd name="T46" fmla="*/ 410 w 503"/>
                <a:gd name="T47" fmla="*/ 235 h 418"/>
                <a:gd name="T48" fmla="*/ 367 w 503"/>
                <a:gd name="T49" fmla="*/ 321 h 418"/>
                <a:gd name="T50" fmla="*/ 350 w 503"/>
                <a:gd name="T51" fmla="*/ 314 h 418"/>
                <a:gd name="T52" fmla="*/ 346 w 503"/>
                <a:gd name="T53" fmla="*/ 312 h 418"/>
                <a:gd name="T54" fmla="*/ 335 w 503"/>
                <a:gd name="T55" fmla="*/ 300 h 418"/>
                <a:gd name="T56" fmla="*/ 294 w 503"/>
                <a:gd name="T57" fmla="*/ 303 h 418"/>
                <a:gd name="T58" fmla="*/ 282 w 503"/>
                <a:gd name="T59" fmla="*/ 321 h 418"/>
                <a:gd name="T60" fmla="*/ 259 w 503"/>
                <a:gd name="T61" fmla="*/ 360 h 418"/>
                <a:gd name="T62" fmla="*/ 250 w 503"/>
                <a:gd name="T63" fmla="*/ 385 h 418"/>
                <a:gd name="T64" fmla="*/ 244 w 503"/>
                <a:gd name="T65" fmla="*/ 396 h 418"/>
                <a:gd name="T66" fmla="*/ 237 w 503"/>
                <a:gd name="T67" fmla="*/ 391 h 418"/>
                <a:gd name="T68" fmla="*/ 234 w 503"/>
                <a:gd name="T69" fmla="*/ 407 h 418"/>
                <a:gd name="T70" fmla="*/ 189 w 503"/>
                <a:gd name="T71" fmla="*/ 400 h 418"/>
                <a:gd name="T72" fmla="*/ 182 w 503"/>
                <a:gd name="T73" fmla="*/ 405 h 418"/>
                <a:gd name="T74" fmla="*/ 176 w 503"/>
                <a:gd name="T75" fmla="*/ 410 h 418"/>
                <a:gd name="T76" fmla="*/ 173 w 503"/>
                <a:gd name="T77" fmla="*/ 412 h 418"/>
                <a:gd name="T78" fmla="*/ 166 w 503"/>
                <a:gd name="T79" fmla="*/ 412 h 418"/>
                <a:gd name="T80" fmla="*/ 150 w 503"/>
                <a:gd name="T81" fmla="*/ 418 h 418"/>
                <a:gd name="T82" fmla="*/ 141 w 503"/>
                <a:gd name="T83" fmla="*/ 412 h 418"/>
                <a:gd name="T84" fmla="*/ 130 w 503"/>
                <a:gd name="T85" fmla="*/ 409 h 418"/>
                <a:gd name="T86" fmla="*/ 118 w 503"/>
                <a:gd name="T87" fmla="*/ 393 h 418"/>
                <a:gd name="T88" fmla="*/ 118 w 503"/>
                <a:gd name="T89" fmla="*/ 368 h 418"/>
                <a:gd name="T90" fmla="*/ 109 w 503"/>
                <a:gd name="T91" fmla="*/ 366 h 418"/>
                <a:gd name="T92" fmla="*/ 103 w 503"/>
                <a:gd name="T93" fmla="*/ 353 h 418"/>
                <a:gd name="T94" fmla="*/ 98 w 503"/>
                <a:gd name="T95" fmla="*/ 348 h 418"/>
                <a:gd name="T96" fmla="*/ 91 w 503"/>
                <a:gd name="T97" fmla="*/ 337 h 418"/>
                <a:gd name="T98" fmla="*/ 1 w 503"/>
                <a:gd name="T99" fmla="*/ 328 h 418"/>
                <a:gd name="T100" fmla="*/ 3 w 503"/>
                <a:gd name="T101" fmla="*/ 232 h 418"/>
                <a:gd name="T102" fmla="*/ 19 w 503"/>
                <a:gd name="T103" fmla="*/ 187 h 418"/>
                <a:gd name="T104" fmla="*/ 37 w 503"/>
                <a:gd name="T105" fmla="*/ 166 h 418"/>
                <a:gd name="T106" fmla="*/ 39 w 503"/>
                <a:gd name="T107" fmla="*/ 162 h 418"/>
                <a:gd name="T108" fmla="*/ 35 w 503"/>
                <a:gd name="T109" fmla="*/ 157 h 418"/>
                <a:gd name="T110" fmla="*/ 37 w 503"/>
                <a:gd name="T111" fmla="*/ 150 h 418"/>
                <a:gd name="T112" fmla="*/ 44 w 503"/>
                <a:gd name="T113" fmla="*/ 148 h 418"/>
                <a:gd name="T114" fmla="*/ 41 w 503"/>
                <a:gd name="T115" fmla="*/ 116 h 418"/>
                <a:gd name="T116" fmla="*/ 32 w 503"/>
                <a:gd name="T117" fmla="*/ 105 h 418"/>
                <a:gd name="T118" fmla="*/ 37 w 503"/>
                <a:gd name="T119" fmla="*/ 9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3" h="418">
                  <a:moveTo>
                    <a:pt x="37" y="91"/>
                  </a:moveTo>
                  <a:lnTo>
                    <a:pt x="35" y="59"/>
                  </a:lnTo>
                  <a:lnTo>
                    <a:pt x="39" y="55"/>
                  </a:lnTo>
                  <a:lnTo>
                    <a:pt x="41" y="52"/>
                  </a:lnTo>
                  <a:lnTo>
                    <a:pt x="48" y="50"/>
                  </a:lnTo>
                  <a:lnTo>
                    <a:pt x="51" y="44"/>
                  </a:lnTo>
                  <a:lnTo>
                    <a:pt x="60" y="16"/>
                  </a:lnTo>
                  <a:lnTo>
                    <a:pt x="73" y="7"/>
                  </a:lnTo>
                  <a:lnTo>
                    <a:pt x="125" y="0"/>
                  </a:lnTo>
                  <a:lnTo>
                    <a:pt x="155" y="14"/>
                  </a:lnTo>
                  <a:lnTo>
                    <a:pt x="178" y="36"/>
                  </a:lnTo>
                  <a:lnTo>
                    <a:pt x="182" y="37"/>
                  </a:lnTo>
                  <a:lnTo>
                    <a:pt x="189" y="37"/>
                  </a:lnTo>
                  <a:lnTo>
                    <a:pt x="194" y="30"/>
                  </a:lnTo>
                  <a:lnTo>
                    <a:pt x="214" y="21"/>
                  </a:lnTo>
                  <a:lnTo>
                    <a:pt x="225" y="21"/>
                  </a:lnTo>
                  <a:lnTo>
                    <a:pt x="255" y="39"/>
                  </a:lnTo>
                  <a:lnTo>
                    <a:pt x="284" y="44"/>
                  </a:lnTo>
                  <a:lnTo>
                    <a:pt x="292" y="43"/>
                  </a:lnTo>
                  <a:lnTo>
                    <a:pt x="325" y="21"/>
                  </a:lnTo>
                  <a:lnTo>
                    <a:pt x="384" y="18"/>
                  </a:lnTo>
                  <a:lnTo>
                    <a:pt x="405" y="28"/>
                  </a:lnTo>
                  <a:lnTo>
                    <a:pt x="414" y="27"/>
                  </a:lnTo>
                  <a:lnTo>
                    <a:pt x="419" y="25"/>
                  </a:lnTo>
                  <a:lnTo>
                    <a:pt x="426" y="18"/>
                  </a:lnTo>
                  <a:lnTo>
                    <a:pt x="426" y="16"/>
                  </a:lnTo>
                  <a:lnTo>
                    <a:pt x="432" y="12"/>
                  </a:lnTo>
                  <a:lnTo>
                    <a:pt x="437" y="11"/>
                  </a:lnTo>
                  <a:lnTo>
                    <a:pt x="442" y="11"/>
                  </a:lnTo>
                  <a:lnTo>
                    <a:pt x="448" y="2"/>
                  </a:lnTo>
                  <a:lnTo>
                    <a:pt x="448" y="2"/>
                  </a:lnTo>
                  <a:lnTo>
                    <a:pt x="450" y="0"/>
                  </a:lnTo>
                  <a:lnTo>
                    <a:pt x="460" y="23"/>
                  </a:lnTo>
                  <a:lnTo>
                    <a:pt x="471" y="27"/>
                  </a:lnTo>
                  <a:lnTo>
                    <a:pt x="482" y="52"/>
                  </a:lnTo>
                  <a:lnTo>
                    <a:pt x="489" y="57"/>
                  </a:lnTo>
                  <a:lnTo>
                    <a:pt x="489" y="61"/>
                  </a:lnTo>
                  <a:lnTo>
                    <a:pt x="498" y="62"/>
                  </a:lnTo>
                  <a:lnTo>
                    <a:pt x="501" y="64"/>
                  </a:lnTo>
                  <a:lnTo>
                    <a:pt x="503" y="69"/>
                  </a:lnTo>
                  <a:lnTo>
                    <a:pt x="503" y="94"/>
                  </a:lnTo>
                  <a:lnTo>
                    <a:pt x="489" y="103"/>
                  </a:lnTo>
                  <a:lnTo>
                    <a:pt x="487" y="105"/>
                  </a:lnTo>
                  <a:lnTo>
                    <a:pt x="471" y="112"/>
                  </a:lnTo>
                  <a:lnTo>
                    <a:pt x="460" y="125"/>
                  </a:lnTo>
                  <a:lnTo>
                    <a:pt x="430" y="219"/>
                  </a:lnTo>
                  <a:lnTo>
                    <a:pt x="419" y="225"/>
                  </a:lnTo>
                  <a:lnTo>
                    <a:pt x="410" y="235"/>
                  </a:lnTo>
                  <a:lnTo>
                    <a:pt x="375" y="318"/>
                  </a:lnTo>
                  <a:lnTo>
                    <a:pt x="367" y="321"/>
                  </a:lnTo>
                  <a:lnTo>
                    <a:pt x="357" y="321"/>
                  </a:lnTo>
                  <a:lnTo>
                    <a:pt x="350" y="314"/>
                  </a:lnTo>
                  <a:lnTo>
                    <a:pt x="346" y="314"/>
                  </a:lnTo>
                  <a:lnTo>
                    <a:pt x="346" y="312"/>
                  </a:lnTo>
                  <a:lnTo>
                    <a:pt x="344" y="309"/>
                  </a:lnTo>
                  <a:lnTo>
                    <a:pt x="335" y="300"/>
                  </a:lnTo>
                  <a:lnTo>
                    <a:pt x="294" y="303"/>
                  </a:lnTo>
                  <a:lnTo>
                    <a:pt x="294" y="303"/>
                  </a:lnTo>
                  <a:lnTo>
                    <a:pt x="291" y="316"/>
                  </a:lnTo>
                  <a:lnTo>
                    <a:pt x="282" y="321"/>
                  </a:lnTo>
                  <a:lnTo>
                    <a:pt x="269" y="335"/>
                  </a:lnTo>
                  <a:lnTo>
                    <a:pt x="259" y="360"/>
                  </a:lnTo>
                  <a:lnTo>
                    <a:pt x="259" y="371"/>
                  </a:lnTo>
                  <a:lnTo>
                    <a:pt x="250" y="385"/>
                  </a:lnTo>
                  <a:lnTo>
                    <a:pt x="244" y="391"/>
                  </a:lnTo>
                  <a:lnTo>
                    <a:pt x="244" y="396"/>
                  </a:lnTo>
                  <a:lnTo>
                    <a:pt x="242" y="391"/>
                  </a:lnTo>
                  <a:lnTo>
                    <a:pt x="237" y="391"/>
                  </a:lnTo>
                  <a:lnTo>
                    <a:pt x="235" y="398"/>
                  </a:lnTo>
                  <a:lnTo>
                    <a:pt x="234" y="407"/>
                  </a:lnTo>
                  <a:lnTo>
                    <a:pt x="207" y="407"/>
                  </a:lnTo>
                  <a:lnTo>
                    <a:pt x="189" y="400"/>
                  </a:lnTo>
                  <a:lnTo>
                    <a:pt x="185" y="405"/>
                  </a:lnTo>
                  <a:lnTo>
                    <a:pt x="182" y="405"/>
                  </a:lnTo>
                  <a:lnTo>
                    <a:pt x="180" y="410"/>
                  </a:lnTo>
                  <a:lnTo>
                    <a:pt x="176" y="410"/>
                  </a:lnTo>
                  <a:lnTo>
                    <a:pt x="175" y="410"/>
                  </a:lnTo>
                  <a:lnTo>
                    <a:pt x="173" y="412"/>
                  </a:lnTo>
                  <a:lnTo>
                    <a:pt x="167" y="410"/>
                  </a:lnTo>
                  <a:lnTo>
                    <a:pt x="166" y="412"/>
                  </a:lnTo>
                  <a:lnTo>
                    <a:pt x="164" y="410"/>
                  </a:lnTo>
                  <a:lnTo>
                    <a:pt x="150" y="418"/>
                  </a:lnTo>
                  <a:lnTo>
                    <a:pt x="148" y="410"/>
                  </a:lnTo>
                  <a:lnTo>
                    <a:pt x="141" y="412"/>
                  </a:lnTo>
                  <a:lnTo>
                    <a:pt x="141" y="412"/>
                  </a:lnTo>
                  <a:lnTo>
                    <a:pt x="130" y="409"/>
                  </a:lnTo>
                  <a:lnTo>
                    <a:pt x="126" y="403"/>
                  </a:lnTo>
                  <a:lnTo>
                    <a:pt x="118" y="393"/>
                  </a:lnTo>
                  <a:lnTo>
                    <a:pt x="112" y="369"/>
                  </a:lnTo>
                  <a:lnTo>
                    <a:pt x="118" y="368"/>
                  </a:lnTo>
                  <a:lnTo>
                    <a:pt x="114" y="368"/>
                  </a:lnTo>
                  <a:lnTo>
                    <a:pt x="109" y="366"/>
                  </a:lnTo>
                  <a:lnTo>
                    <a:pt x="105" y="357"/>
                  </a:lnTo>
                  <a:lnTo>
                    <a:pt x="103" y="353"/>
                  </a:lnTo>
                  <a:lnTo>
                    <a:pt x="101" y="350"/>
                  </a:lnTo>
                  <a:lnTo>
                    <a:pt x="98" y="348"/>
                  </a:lnTo>
                  <a:lnTo>
                    <a:pt x="96" y="344"/>
                  </a:lnTo>
                  <a:lnTo>
                    <a:pt x="91" y="337"/>
                  </a:lnTo>
                  <a:lnTo>
                    <a:pt x="66" y="327"/>
                  </a:lnTo>
                  <a:lnTo>
                    <a:pt x="1" y="328"/>
                  </a:lnTo>
                  <a:lnTo>
                    <a:pt x="0" y="325"/>
                  </a:lnTo>
                  <a:lnTo>
                    <a:pt x="3" y="232"/>
                  </a:lnTo>
                  <a:lnTo>
                    <a:pt x="16" y="207"/>
                  </a:lnTo>
                  <a:lnTo>
                    <a:pt x="19" y="187"/>
                  </a:lnTo>
                  <a:lnTo>
                    <a:pt x="35" y="171"/>
                  </a:lnTo>
                  <a:lnTo>
                    <a:pt x="37" y="166"/>
                  </a:lnTo>
                  <a:lnTo>
                    <a:pt x="39" y="164"/>
                  </a:lnTo>
                  <a:lnTo>
                    <a:pt x="39" y="162"/>
                  </a:lnTo>
                  <a:lnTo>
                    <a:pt x="39" y="160"/>
                  </a:lnTo>
                  <a:lnTo>
                    <a:pt x="35" y="157"/>
                  </a:lnTo>
                  <a:lnTo>
                    <a:pt x="35" y="153"/>
                  </a:lnTo>
                  <a:lnTo>
                    <a:pt x="37" y="150"/>
                  </a:lnTo>
                  <a:lnTo>
                    <a:pt x="41" y="148"/>
                  </a:lnTo>
                  <a:lnTo>
                    <a:pt x="44" y="148"/>
                  </a:lnTo>
                  <a:lnTo>
                    <a:pt x="44" y="146"/>
                  </a:lnTo>
                  <a:lnTo>
                    <a:pt x="41" y="116"/>
                  </a:lnTo>
                  <a:lnTo>
                    <a:pt x="34" y="109"/>
                  </a:lnTo>
                  <a:lnTo>
                    <a:pt x="32" y="105"/>
                  </a:lnTo>
                  <a:lnTo>
                    <a:pt x="34" y="96"/>
                  </a:lnTo>
                  <a:lnTo>
                    <a:pt x="37" y="9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1" name="Freeform 45">
              <a:extLst>
                <a:ext uri="{FF2B5EF4-FFF2-40B4-BE49-F238E27FC236}">
                  <a16:creationId xmlns:a16="http://schemas.microsoft.com/office/drawing/2014/main" id="{1502ED45-31D5-46C1-8B94-3D6F912E8197}"/>
                </a:ext>
              </a:extLst>
            </p:cNvPr>
            <p:cNvSpPr>
              <a:spLocks/>
            </p:cNvSpPr>
            <p:nvPr/>
          </p:nvSpPr>
          <p:spPr bwMode="auto">
            <a:xfrm>
              <a:off x="2544" y="2328"/>
              <a:ext cx="327" cy="379"/>
            </a:xfrm>
            <a:custGeom>
              <a:avLst/>
              <a:gdLst>
                <a:gd name="T0" fmla="*/ 322 w 327"/>
                <a:gd name="T1" fmla="*/ 5 h 379"/>
                <a:gd name="T2" fmla="*/ 270 w 327"/>
                <a:gd name="T3" fmla="*/ 0 h 379"/>
                <a:gd name="T4" fmla="*/ 224 w 327"/>
                <a:gd name="T5" fmla="*/ 27 h 379"/>
                <a:gd name="T6" fmla="*/ 215 w 327"/>
                <a:gd name="T7" fmla="*/ 46 h 379"/>
                <a:gd name="T8" fmla="*/ 213 w 327"/>
                <a:gd name="T9" fmla="*/ 88 h 379"/>
                <a:gd name="T10" fmla="*/ 191 w 327"/>
                <a:gd name="T11" fmla="*/ 75 h 379"/>
                <a:gd name="T12" fmla="*/ 161 w 327"/>
                <a:gd name="T13" fmla="*/ 71 h 379"/>
                <a:gd name="T14" fmla="*/ 93 w 327"/>
                <a:gd name="T15" fmla="*/ 66 h 379"/>
                <a:gd name="T16" fmla="*/ 88 w 327"/>
                <a:gd name="T17" fmla="*/ 107 h 379"/>
                <a:gd name="T18" fmla="*/ 107 w 327"/>
                <a:gd name="T19" fmla="*/ 93 h 379"/>
                <a:gd name="T20" fmla="*/ 138 w 327"/>
                <a:gd name="T21" fmla="*/ 107 h 379"/>
                <a:gd name="T22" fmla="*/ 125 w 327"/>
                <a:gd name="T23" fmla="*/ 148 h 379"/>
                <a:gd name="T24" fmla="*/ 136 w 327"/>
                <a:gd name="T25" fmla="*/ 195 h 379"/>
                <a:gd name="T26" fmla="*/ 115 w 327"/>
                <a:gd name="T27" fmla="*/ 264 h 379"/>
                <a:gd name="T28" fmla="*/ 81 w 327"/>
                <a:gd name="T29" fmla="*/ 254 h 379"/>
                <a:gd name="T30" fmla="*/ 66 w 327"/>
                <a:gd name="T31" fmla="*/ 241 h 379"/>
                <a:gd name="T32" fmla="*/ 25 w 327"/>
                <a:gd name="T33" fmla="*/ 270 h 379"/>
                <a:gd name="T34" fmla="*/ 20 w 327"/>
                <a:gd name="T35" fmla="*/ 286 h 379"/>
                <a:gd name="T36" fmla="*/ 24 w 327"/>
                <a:gd name="T37" fmla="*/ 311 h 379"/>
                <a:gd name="T38" fmla="*/ 6 w 327"/>
                <a:gd name="T39" fmla="*/ 312 h 379"/>
                <a:gd name="T40" fmla="*/ 0 w 327"/>
                <a:gd name="T41" fmla="*/ 330 h 379"/>
                <a:gd name="T42" fmla="*/ 25 w 327"/>
                <a:gd name="T43" fmla="*/ 354 h 379"/>
                <a:gd name="T44" fmla="*/ 57 w 327"/>
                <a:gd name="T45" fmla="*/ 366 h 379"/>
                <a:gd name="T46" fmla="*/ 72 w 327"/>
                <a:gd name="T47" fmla="*/ 350 h 379"/>
                <a:gd name="T48" fmla="*/ 82 w 327"/>
                <a:gd name="T49" fmla="*/ 361 h 379"/>
                <a:gd name="T50" fmla="*/ 104 w 327"/>
                <a:gd name="T51" fmla="*/ 366 h 379"/>
                <a:gd name="T52" fmla="*/ 116 w 327"/>
                <a:gd name="T53" fmla="*/ 352 h 379"/>
                <a:gd name="T54" fmla="*/ 140 w 327"/>
                <a:gd name="T55" fmla="*/ 350 h 379"/>
                <a:gd name="T56" fmla="*/ 149 w 327"/>
                <a:gd name="T57" fmla="*/ 368 h 379"/>
                <a:gd name="T58" fmla="*/ 193 w 327"/>
                <a:gd name="T59" fmla="*/ 339 h 379"/>
                <a:gd name="T60" fmla="*/ 227 w 327"/>
                <a:gd name="T61" fmla="*/ 250 h 379"/>
                <a:gd name="T62" fmla="*/ 286 w 327"/>
                <a:gd name="T63" fmla="*/ 191 h 379"/>
                <a:gd name="T64" fmla="*/ 327 w 327"/>
                <a:gd name="T65" fmla="*/ 1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 h="379">
                  <a:moveTo>
                    <a:pt x="325" y="0"/>
                  </a:moveTo>
                  <a:lnTo>
                    <a:pt x="322" y="5"/>
                  </a:lnTo>
                  <a:lnTo>
                    <a:pt x="297" y="13"/>
                  </a:lnTo>
                  <a:lnTo>
                    <a:pt x="270" y="0"/>
                  </a:lnTo>
                  <a:lnTo>
                    <a:pt x="254" y="4"/>
                  </a:lnTo>
                  <a:lnTo>
                    <a:pt x="224" y="27"/>
                  </a:lnTo>
                  <a:lnTo>
                    <a:pt x="216" y="38"/>
                  </a:lnTo>
                  <a:lnTo>
                    <a:pt x="215" y="46"/>
                  </a:lnTo>
                  <a:lnTo>
                    <a:pt x="216" y="80"/>
                  </a:lnTo>
                  <a:lnTo>
                    <a:pt x="213" y="88"/>
                  </a:lnTo>
                  <a:lnTo>
                    <a:pt x="211" y="91"/>
                  </a:lnTo>
                  <a:lnTo>
                    <a:pt x="191" y="75"/>
                  </a:lnTo>
                  <a:lnTo>
                    <a:pt x="184" y="77"/>
                  </a:lnTo>
                  <a:lnTo>
                    <a:pt x="161" y="71"/>
                  </a:lnTo>
                  <a:lnTo>
                    <a:pt x="152" y="66"/>
                  </a:lnTo>
                  <a:lnTo>
                    <a:pt x="93" y="66"/>
                  </a:lnTo>
                  <a:lnTo>
                    <a:pt x="88" y="79"/>
                  </a:lnTo>
                  <a:lnTo>
                    <a:pt x="88" y="107"/>
                  </a:lnTo>
                  <a:lnTo>
                    <a:pt x="95" y="111"/>
                  </a:lnTo>
                  <a:lnTo>
                    <a:pt x="107" y="93"/>
                  </a:lnTo>
                  <a:lnTo>
                    <a:pt x="131" y="98"/>
                  </a:lnTo>
                  <a:lnTo>
                    <a:pt x="138" y="107"/>
                  </a:lnTo>
                  <a:lnTo>
                    <a:pt x="140" y="125"/>
                  </a:lnTo>
                  <a:lnTo>
                    <a:pt x="125" y="148"/>
                  </a:lnTo>
                  <a:lnTo>
                    <a:pt x="124" y="161"/>
                  </a:lnTo>
                  <a:lnTo>
                    <a:pt x="136" y="195"/>
                  </a:lnTo>
                  <a:lnTo>
                    <a:pt x="127" y="259"/>
                  </a:lnTo>
                  <a:lnTo>
                    <a:pt x="115" y="264"/>
                  </a:lnTo>
                  <a:lnTo>
                    <a:pt x="99" y="252"/>
                  </a:lnTo>
                  <a:lnTo>
                    <a:pt x="81" y="254"/>
                  </a:lnTo>
                  <a:lnTo>
                    <a:pt x="74" y="245"/>
                  </a:lnTo>
                  <a:lnTo>
                    <a:pt x="66" y="241"/>
                  </a:lnTo>
                  <a:lnTo>
                    <a:pt x="52" y="255"/>
                  </a:lnTo>
                  <a:lnTo>
                    <a:pt x="25" y="270"/>
                  </a:lnTo>
                  <a:lnTo>
                    <a:pt x="20" y="277"/>
                  </a:lnTo>
                  <a:lnTo>
                    <a:pt x="20" y="286"/>
                  </a:lnTo>
                  <a:lnTo>
                    <a:pt x="25" y="307"/>
                  </a:lnTo>
                  <a:lnTo>
                    <a:pt x="24" y="311"/>
                  </a:lnTo>
                  <a:lnTo>
                    <a:pt x="15" y="311"/>
                  </a:lnTo>
                  <a:lnTo>
                    <a:pt x="6" y="312"/>
                  </a:lnTo>
                  <a:lnTo>
                    <a:pt x="0" y="320"/>
                  </a:lnTo>
                  <a:lnTo>
                    <a:pt x="0" y="330"/>
                  </a:lnTo>
                  <a:lnTo>
                    <a:pt x="9" y="336"/>
                  </a:lnTo>
                  <a:lnTo>
                    <a:pt x="25" y="354"/>
                  </a:lnTo>
                  <a:lnTo>
                    <a:pt x="38" y="379"/>
                  </a:lnTo>
                  <a:lnTo>
                    <a:pt x="57" y="366"/>
                  </a:lnTo>
                  <a:lnTo>
                    <a:pt x="63" y="354"/>
                  </a:lnTo>
                  <a:lnTo>
                    <a:pt x="72" y="350"/>
                  </a:lnTo>
                  <a:lnTo>
                    <a:pt x="79" y="354"/>
                  </a:lnTo>
                  <a:lnTo>
                    <a:pt x="82" y="361"/>
                  </a:lnTo>
                  <a:lnTo>
                    <a:pt x="95" y="370"/>
                  </a:lnTo>
                  <a:lnTo>
                    <a:pt x="104" y="366"/>
                  </a:lnTo>
                  <a:lnTo>
                    <a:pt x="109" y="357"/>
                  </a:lnTo>
                  <a:lnTo>
                    <a:pt x="116" y="352"/>
                  </a:lnTo>
                  <a:lnTo>
                    <a:pt x="138" y="348"/>
                  </a:lnTo>
                  <a:lnTo>
                    <a:pt x="140" y="350"/>
                  </a:lnTo>
                  <a:lnTo>
                    <a:pt x="140" y="364"/>
                  </a:lnTo>
                  <a:lnTo>
                    <a:pt x="149" y="368"/>
                  </a:lnTo>
                  <a:lnTo>
                    <a:pt x="165" y="361"/>
                  </a:lnTo>
                  <a:lnTo>
                    <a:pt x="193" y="339"/>
                  </a:lnTo>
                  <a:lnTo>
                    <a:pt x="216" y="311"/>
                  </a:lnTo>
                  <a:lnTo>
                    <a:pt x="227" y="250"/>
                  </a:lnTo>
                  <a:lnTo>
                    <a:pt x="259" y="209"/>
                  </a:lnTo>
                  <a:lnTo>
                    <a:pt x="286" y="191"/>
                  </a:lnTo>
                  <a:lnTo>
                    <a:pt x="300" y="77"/>
                  </a:lnTo>
                  <a:lnTo>
                    <a:pt x="327" y="14"/>
                  </a:lnTo>
                  <a:lnTo>
                    <a:pt x="325"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2" name="Freeform 46">
              <a:extLst>
                <a:ext uri="{FF2B5EF4-FFF2-40B4-BE49-F238E27FC236}">
                  <a16:creationId xmlns:a16="http://schemas.microsoft.com/office/drawing/2014/main" id="{560AF0C1-52A9-4EED-9D43-6F7D7D007224}"/>
                </a:ext>
              </a:extLst>
            </p:cNvPr>
            <p:cNvSpPr>
              <a:spLocks/>
            </p:cNvSpPr>
            <p:nvPr/>
          </p:nvSpPr>
          <p:spPr bwMode="auto">
            <a:xfrm>
              <a:off x="2544" y="2328"/>
              <a:ext cx="327" cy="379"/>
            </a:xfrm>
            <a:custGeom>
              <a:avLst/>
              <a:gdLst>
                <a:gd name="T0" fmla="*/ 322 w 327"/>
                <a:gd name="T1" fmla="*/ 5 h 379"/>
                <a:gd name="T2" fmla="*/ 270 w 327"/>
                <a:gd name="T3" fmla="*/ 0 h 379"/>
                <a:gd name="T4" fmla="*/ 224 w 327"/>
                <a:gd name="T5" fmla="*/ 27 h 379"/>
                <a:gd name="T6" fmla="*/ 215 w 327"/>
                <a:gd name="T7" fmla="*/ 46 h 379"/>
                <a:gd name="T8" fmla="*/ 213 w 327"/>
                <a:gd name="T9" fmla="*/ 88 h 379"/>
                <a:gd name="T10" fmla="*/ 191 w 327"/>
                <a:gd name="T11" fmla="*/ 75 h 379"/>
                <a:gd name="T12" fmla="*/ 161 w 327"/>
                <a:gd name="T13" fmla="*/ 71 h 379"/>
                <a:gd name="T14" fmla="*/ 93 w 327"/>
                <a:gd name="T15" fmla="*/ 66 h 379"/>
                <a:gd name="T16" fmla="*/ 88 w 327"/>
                <a:gd name="T17" fmla="*/ 107 h 379"/>
                <a:gd name="T18" fmla="*/ 107 w 327"/>
                <a:gd name="T19" fmla="*/ 93 h 379"/>
                <a:gd name="T20" fmla="*/ 138 w 327"/>
                <a:gd name="T21" fmla="*/ 107 h 379"/>
                <a:gd name="T22" fmla="*/ 125 w 327"/>
                <a:gd name="T23" fmla="*/ 148 h 379"/>
                <a:gd name="T24" fmla="*/ 136 w 327"/>
                <a:gd name="T25" fmla="*/ 195 h 379"/>
                <a:gd name="T26" fmla="*/ 115 w 327"/>
                <a:gd name="T27" fmla="*/ 264 h 379"/>
                <a:gd name="T28" fmla="*/ 81 w 327"/>
                <a:gd name="T29" fmla="*/ 254 h 379"/>
                <a:gd name="T30" fmla="*/ 66 w 327"/>
                <a:gd name="T31" fmla="*/ 241 h 379"/>
                <a:gd name="T32" fmla="*/ 25 w 327"/>
                <a:gd name="T33" fmla="*/ 270 h 379"/>
                <a:gd name="T34" fmla="*/ 20 w 327"/>
                <a:gd name="T35" fmla="*/ 286 h 379"/>
                <a:gd name="T36" fmla="*/ 24 w 327"/>
                <a:gd name="T37" fmla="*/ 311 h 379"/>
                <a:gd name="T38" fmla="*/ 6 w 327"/>
                <a:gd name="T39" fmla="*/ 312 h 379"/>
                <a:gd name="T40" fmla="*/ 0 w 327"/>
                <a:gd name="T41" fmla="*/ 330 h 379"/>
                <a:gd name="T42" fmla="*/ 25 w 327"/>
                <a:gd name="T43" fmla="*/ 354 h 379"/>
                <a:gd name="T44" fmla="*/ 57 w 327"/>
                <a:gd name="T45" fmla="*/ 366 h 379"/>
                <a:gd name="T46" fmla="*/ 72 w 327"/>
                <a:gd name="T47" fmla="*/ 350 h 379"/>
                <a:gd name="T48" fmla="*/ 82 w 327"/>
                <a:gd name="T49" fmla="*/ 361 h 379"/>
                <a:gd name="T50" fmla="*/ 104 w 327"/>
                <a:gd name="T51" fmla="*/ 366 h 379"/>
                <a:gd name="T52" fmla="*/ 116 w 327"/>
                <a:gd name="T53" fmla="*/ 352 h 379"/>
                <a:gd name="T54" fmla="*/ 140 w 327"/>
                <a:gd name="T55" fmla="*/ 350 h 379"/>
                <a:gd name="T56" fmla="*/ 149 w 327"/>
                <a:gd name="T57" fmla="*/ 368 h 379"/>
                <a:gd name="T58" fmla="*/ 193 w 327"/>
                <a:gd name="T59" fmla="*/ 339 h 379"/>
                <a:gd name="T60" fmla="*/ 227 w 327"/>
                <a:gd name="T61" fmla="*/ 250 h 379"/>
                <a:gd name="T62" fmla="*/ 286 w 327"/>
                <a:gd name="T63" fmla="*/ 191 h 379"/>
                <a:gd name="T64" fmla="*/ 327 w 327"/>
                <a:gd name="T65" fmla="*/ 1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 h="379">
                  <a:moveTo>
                    <a:pt x="325" y="0"/>
                  </a:moveTo>
                  <a:lnTo>
                    <a:pt x="322" y="5"/>
                  </a:lnTo>
                  <a:lnTo>
                    <a:pt x="297" y="13"/>
                  </a:lnTo>
                  <a:lnTo>
                    <a:pt x="270" y="0"/>
                  </a:lnTo>
                  <a:lnTo>
                    <a:pt x="254" y="4"/>
                  </a:lnTo>
                  <a:lnTo>
                    <a:pt x="224" y="27"/>
                  </a:lnTo>
                  <a:lnTo>
                    <a:pt x="216" y="38"/>
                  </a:lnTo>
                  <a:lnTo>
                    <a:pt x="215" y="46"/>
                  </a:lnTo>
                  <a:lnTo>
                    <a:pt x="216" y="80"/>
                  </a:lnTo>
                  <a:lnTo>
                    <a:pt x="213" y="88"/>
                  </a:lnTo>
                  <a:lnTo>
                    <a:pt x="211" y="91"/>
                  </a:lnTo>
                  <a:lnTo>
                    <a:pt x="191" y="75"/>
                  </a:lnTo>
                  <a:lnTo>
                    <a:pt x="184" y="77"/>
                  </a:lnTo>
                  <a:lnTo>
                    <a:pt x="161" y="71"/>
                  </a:lnTo>
                  <a:lnTo>
                    <a:pt x="152" y="66"/>
                  </a:lnTo>
                  <a:lnTo>
                    <a:pt x="93" y="66"/>
                  </a:lnTo>
                  <a:lnTo>
                    <a:pt x="88" y="79"/>
                  </a:lnTo>
                  <a:lnTo>
                    <a:pt x="88" y="107"/>
                  </a:lnTo>
                  <a:lnTo>
                    <a:pt x="95" y="111"/>
                  </a:lnTo>
                  <a:lnTo>
                    <a:pt x="107" y="93"/>
                  </a:lnTo>
                  <a:lnTo>
                    <a:pt x="131" y="98"/>
                  </a:lnTo>
                  <a:lnTo>
                    <a:pt x="138" y="107"/>
                  </a:lnTo>
                  <a:lnTo>
                    <a:pt x="140" y="125"/>
                  </a:lnTo>
                  <a:lnTo>
                    <a:pt x="125" y="148"/>
                  </a:lnTo>
                  <a:lnTo>
                    <a:pt x="124" y="161"/>
                  </a:lnTo>
                  <a:lnTo>
                    <a:pt x="136" y="195"/>
                  </a:lnTo>
                  <a:lnTo>
                    <a:pt x="127" y="259"/>
                  </a:lnTo>
                  <a:lnTo>
                    <a:pt x="115" y="264"/>
                  </a:lnTo>
                  <a:lnTo>
                    <a:pt x="99" y="252"/>
                  </a:lnTo>
                  <a:lnTo>
                    <a:pt x="81" y="254"/>
                  </a:lnTo>
                  <a:lnTo>
                    <a:pt x="74" y="245"/>
                  </a:lnTo>
                  <a:lnTo>
                    <a:pt x="66" y="241"/>
                  </a:lnTo>
                  <a:lnTo>
                    <a:pt x="52" y="255"/>
                  </a:lnTo>
                  <a:lnTo>
                    <a:pt x="25" y="270"/>
                  </a:lnTo>
                  <a:lnTo>
                    <a:pt x="20" y="277"/>
                  </a:lnTo>
                  <a:lnTo>
                    <a:pt x="20" y="286"/>
                  </a:lnTo>
                  <a:lnTo>
                    <a:pt x="25" y="307"/>
                  </a:lnTo>
                  <a:lnTo>
                    <a:pt x="24" y="311"/>
                  </a:lnTo>
                  <a:lnTo>
                    <a:pt x="15" y="311"/>
                  </a:lnTo>
                  <a:lnTo>
                    <a:pt x="6" y="312"/>
                  </a:lnTo>
                  <a:lnTo>
                    <a:pt x="0" y="320"/>
                  </a:lnTo>
                  <a:lnTo>
                    <a:pt x="0" y="330"/>
                  </a:lnTo>
                  <a:lnTo>
                    <a:pt x="9" y="336"/>
                  </a:lnTo>
                  <a:lnTo>
                    <a:pt x="25" y="354"/>
                  </a:lnTo>
                  <a:lnTo>
                    <a:pt x="38" y="379"/>
                  </a:lnTo>
                  <a:lnTo>
                    <a:pt x="57" y="366"/>
                  </a:lnTo>
                  <a:lnTo>
                    <a:pt x="63" y="354"/>
                  </a:lnTo>
                  <a:lnTo>
                    <a:pt x="72" y="350"/>
                  </a:lnTo>
                  <a:lnTo>
                    <a:pt x="79" y="354"/>
                  </a:lnTo>
                  <a:lnTo>
                    <a:pt x="82" y="361"/>
                  </a:lnTo>
                  <a:lnTo>
                    <a:pt x="95" y="370"/>
                  </a:lnTo>
                  <a:lnTo>
                    <a:pt x="104" y="366"/>
                  </a:lnTo>
                  <a:lnTo>
                    <a:pt x="109" y="357"/>
                  </a:lnTo>
                  <a:lnTo>
                    <a:pt x="116" y="352"/>
                  </a:lnTo>
                  <a:lnTo>
                    <a:pt x="138" y="348"/>
                  </a:lnTo>
                  <a:lnTo>
                    <a:pt x="140" y="350"/>
                  </a:lnTo>
                  <a:lnTo>
                    <a:pt x="140" y="364"/>
                  </a:lnTo>
                  <a:lnTo>
                    <a:pt x="149" y="368"/>
                  </a:lnTo>
                  <a:lnTo>
                    <a:pt x="165" y="361"/>
                  </a:lnTo>
                  <a:lnTo>
                    <a:pt x="193" y="339"/>
                  </a:lnTo>
                  <a:lnTo>
                    <a:pt x="216" y="311"/>
                  </a:lnTo>
                  <a:lnTo>
                    <a:pt x="227" y="250"/>
                  </a:lnTo>
                  <a:lnTo>
                    <a:pt x="259" y="209"/>
                  </a:lnTo>
                  <a:lnTo>
                    <a:pt x="286" y="191"/>
                  </a:lnTo>
                  <a:lnTo>
                    <a:pt x="300" y="77"/>
                  </a:lnTo>
                  <a:lnTo>
                    <a:pt x="327" y="14"/>
                  </a:lnTo>
                  <a:lnTo>
                    <a:pt x="325"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3" name="Freeform 47">
              <a:extLst>
                <a:ext uri="{FF2B5EF4-FFF2-40B4-BE49-F238E27FC236}">
                  <a16:creationId xmlns:a16="http://schemas.microsoft.com/office/drawing/2014/main" id="{B346A3A9-A749-49EC-9B4B-9DE7B53EB558}"/>
                </a:ext>
              </a:extLst>
            </p:cNvPr>
            <p:cNvSpPr>
              <a:spLocks/>
            </p:cNvSpPr>
            <p:nvPr/>
          </p:nvSpPr>
          <p:spPr bwMode="auto">
            <a:xfrm>
              <a:off x="2468" y="2392"/>
              <a:ext cx="83" cy="56"/>
            </a:xfrm>
            <a:custGeom>
              <a:avLst/>
              <a:gdLst>
                <a:gd name="T0" fmla="*/ 83 w 83"/>
                <a:gd name="T1" fmla="*/ 0 h 56"/>
                <a:gd name="T2" fmla="*/ 16 w 83"/>
                <a:gd name="T3" fmla="*/ 4 h 56"/>
                <a:gd name="T4" fmla="*/ 16 w 83"/>
                <a:gd name="T5" fmla="*/ 11 h 56"/>
                <a:gd name="T6" fmla="*/ 10 w 83"/>
                <a:gd name="T7" fmla="*/ 22 h 56"/>
                <a:gd name="T8" fmla="*/ 8 w 83"/>
                <a:gd name="T9" fmla="*/ 31 h 56"/>
                <a:gd name="T10" fmla="*/ 0 w 83"/>
                <a:gd name="T11" fmla="*/ 43 h 56"/>
                <a:gd name="T12" fmla="*/ 10 w 83"/>
                <a:gd name="T13" fmla="*/ 50 h 56"/>
                <a:gd name="T14" fmla="*/ 12 w 83"/>
                <a:gd name="T15" fmla="*/ 52 h 56"/>
                <a:gd name="T16" fmla="*/ 8 w 83"/>
                <a:gd name="T17" fmla="*/ 56 h 56"/>
                <a:gd name="T18" fmla="*/ 8 w 83"/>
                <a:gd name="T19" fmla="*/ 54 h 56"/>
                <a:gd name="T20" fmla="*/ 83 w 83"/>
                <a:gd name="T21" fmla="*/ 48 h 56"/>
                <a:gd name="T22" fmla="*/ 82 w 83"/>
                <a:gd name="T23" fmla="*/ 47 h 56"/>
                <a:gd name="T24" fmla="*/ 78 w 83"/>
                <a:gd name="T25" fmla="*/ 11 h 56"/>
                <a:gd name="T26" fmla="*/ 83 w 83"/>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56">
                  <a:moveTo>
                    <a:pt x="83" y="0"/>
                  </a:moveTo>
                  <a:lnTo>
                    <a:pt x="16" y="4"/>
                  </a:lnTo>
                  <a:lnTo>
                    <a:pt x="16" y="11"/>
                  </a:lnTo>
                  <a:lnTo>
                    <a:pt x="10" y="22"/>
                  </a:lnTo>
                  <a:lnTo>
                    <a:pt x="8" y="31"/>
                  </a:lnTo>
                  <a:lnTo>
                    <a:pt x="0" y="43"/>
                  </a:lnTo>
                  <a:lnTo>
                    <a:pt x="10" y="50"/>
                  </a:lnTo>
                  <a:lnTo>
                    <a:pt x="12" y="52"/>
                  </a:lnTo>
                  <a:lnTo>
                    <a:pt x="8" y="56"/>
                  </a:lnTo>
                  <a:lnTo>
                    <a:pt x="8" y="54"/>
                  </a:lnTo>
                  <a:lnTo>
                    <a:pt x="83" y="48"/>
                  </a:lnTo>
                  <a:lnTo>
                    <a:pt x="82" y="47"/>
                  </a:lnTo>
                  <a:lnTo>
                    <a:pt x="78" y="11"/>
                  </a:lnTo>
                  <a:lnTo>
                    <a:pt x="83"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4" name="Freeform 48">
              <a:extLst>
                <a:ext uri="{FF2B5EF4-FFF2-40B4-BE49-F238E27FC236}">
                  <a16:creationId xmlns:a16="http://schemas.microsoft.com/office/drawing/2014/main" id="{60679DAC-6203-4AD3-986F-3E45078ABF59}"/>
                </a:ext>
              </a:extLst>
            </p:cNvPr>
            <p:cNvSpPr>
              <a:spLocks/>
            </p:cNvSpPr>
            <p:nvPr/>
          </p:nvSpPr>
          <p:spPr bwMode="auto">
            <a:xfrm>
              <a:off x="2468" y="2392"/>
              <a:ext cx="83" cy="56"/>
            </a:xfrm>
            <a:custGeom>
              <a:avLst/>
              <a:gdLst>
                <a:gd name="T0" fmla="*/ 83 w 83"/>
                <a:gd name="T1" fmla="*/ 0 h 56"/>
                <a:gd name="T2" fmla="*/ 16 w 83"/>
                <a:gd name="T3" fmla="*/ 4 h 56"/>
                <a:gd name="T4" fmla="*/ 16 w 83"/>
                <a:gd name="T5" fmla="*/ 11 h 56"/>
                <a:gd name="T6" fmla="*/ 10 w 83"/>
                <a:gd name="T7" fmla="*/ 22 h 56"/>
                <a:gd name="T8" fmla="*/ 8 w 83"/>
                <a:gd name="T9" fmla="*/ 31 h 56"/>
                <a:gd name="T10" fmla="*/ 0 w 83"/>
                <a:gd name="T11" fmla="*/ 43 h 56"/>
                <a:gd name="T12" fmla="*/ 10 w 83"/>
                <a:gd name="T13" fmla="*/ 50 h 56"/>
                <a:gd name="T14" fmla="*/ 12 w 83"/>
                <a:gd name="T15" fmla="*/ 52 h 56"/>
                <a:gd name="T16" fmla="*/ 8 w 83"/>
                <a:gd name="T17" fmla="*/ 56 h 56"/>
                <a:gd name="T18" fmla="*/ 8 w 83"/>
                <a:gd name="T19" fmla="*/ 54 h 56"/>
                <a:gd name="T20" fmla="*/ 83 w 83"/>
                <a:gd name="T21" fmla="*/ 48 h 56"/>
                <a:gd name="T22" fmla="*/ 82 w 83"/>
                <a:gd name="T23" fmla="*/ 47 h 56"/>
                <a:gd name="T24" fmla="*/ 78 w 83"/>
                <a:gd name="T25" fmla="*/ 11 h 56"/>
                <a:gd name="T26" fmla="*/ 83 w 83"/>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56">
                  <a:moveTo>
                    <a:pt x="83" y="0"/>
                  </a:moveTo>
                  <a:lnTo>
                    <a:pt x="16" y="4"/>
                  </a:lnTo>
                  <a:lnTo>
                    <a:pt x="16" y="11"/>
                  </a:lnTo>
                  <a:lnTo>
                    <a:pt x="10" y="22"/>
                  </a:lnTo>
                  <a:lnTo>
                    <a:pt x="8" y="31"/>
                  </a:lnTo>
                  <a:lnTo>
                    <a:pt x="0" y="43"/>
                  </a:lnTo>
                  <a:lnTo>
                    <a:pt x="10" y="50"/>
                  </a:lnTo>
                  <a:lnTo>
                    <a:pt x="12" y="52"/>
                  </a:lnTo>
                  <a:lnTo>
                    <a:pt x="8" y="56"/>
                  </a:lnTo>
                  <a:lnTo>
                    <a:pt x="8" y="54"/>
                  </a:lnTo>
                  <a:lnTo>
                    <a:pt x="83" y="48"/>
                  </a:lnTo>
                  <a:lnTo>
                    <a:pt x="82" y="47"/>
                  </a:lnTo>
                  <a:lnTo>
                    <a:pt x="78" y="11"/>
                  </a:lnTo>
                  <a:lnTo>
                    <a:pt x="83"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5" name="Freeform 49">
              <a:extLst>
                <a:ext uri="{FF2B5EF4-FFF2-40B4-BE49-F238E27FC236}">
                  <a16:creationId xmlns:a16="http://schemas.microsoft.com/office/drawing/2014/main" id="{983DFF05-3A32-4699-A790-673805018CFA}"/>
                </a:ext>
              </a:extLst>
            </p:cNvPr>
            <p:cNvSpPr>
              <a:spLocks/>
            </p:cNvSpPr>
            <p:nvPr/>
          </p:nvSpPr>
          <p:spPr bwMode="auto">
            <a:xfrm>
              <a:off x="3641" y="1700"/>
              <a:ext cx="284" cy="253"/>
            </a:xfrm>
            <a:custGeom>
              <a:avLst/>
              <a:gdLst>
                <a:gd name="T0" fmla="*/ 78 w 284"/>
                <a:gd name="T1" fmla="*/ 17 h 253"/>
                <a:gd name="T2" fmla="*/ 41 w 284"/>
                <a:gd name="T3" fmla="*/ 39 h 253"/>
                <a:gd name="T4" fmla="*/ 25 w 284"/>
                <a:gd name="T5" fmla="*/ 44 h 253"/>
                <a:gd name="T6" fmla="*/ 1 w 284"/>
                <a:gd name="T7" fmla="*/ 169 h 253"/>
                <a:gd name="T8" fmla="*/ 14 w 284"/>
                <a:gd name="T9" fmla="*/ 169 h 253"/>
                <a:gd name="T10" fmla="*/ 21 w 284"/>
                <a:gd name="T11" fmla="*/ 171 h 253"/>
                <a:gd name="T12" fmla="*/ 23 w 284"/>
                <a:gd name="T13" fmla="*/ 167 h 253"/>
                <a:gd name="T14" fmla="*/ 32 w 284"/>
                <a:gd name="T15" fmla="*/ 164 h 253"/>
                <a:gd name="T16" fmla="*/ 37 w 284"/>
                <a:gd name="T17" fmla="*/ 171 h 253"/>
                <a:gd name="T18" fmla="*/ 59 w 284"/>
                <a:gd name="T19" fmla="*/ 144 h 253"/>
                <a:gd name="T20" fmla="*/ 73 w 284"/>
                <a:gd name="T21" fmla="*/ 153 h 253"/>
                <a:gd name="T22" fmla="*/ 75 w 284"/>
                <a:gd name="T23" fmla="*/ 155 h 253"/>
                <a:gd name="T24" fmla="*/ 87 w 284"/>
                <a:gd name="T25" fmla="*/ 164 h 253"/>
                <a:gd name="T26" fmla="*/ 101 w 284"/>
                <a:gd name="T27" fmla="*/ 162 h 253"/>
                <a:gd name="T28" fmla="*/ 105 w 284"/>
                <a:gd name="T29" fmla="*/ 155 h 253"/>
                <a:gd name="T30" fmla="*/ 114 w 284"/>
                <a:gd name="T31" fmla="*/ 158 h 253"/>
                <a:gd name="T32" fmla="*/ 117 w 284"/>
                <a:gd name="T33" fmla="*/ 164 h 253"/>
                <a:gd name="T34" fmla="*/ 125 w 284"/>
                <a:gd name="T35" fmla="*/ 162 h 253"/>
                <a:gd name="T36" fmla="*/ 132 w 284"/>
                <a:gd name="T37" fmla="*/ 158 h 253"/>
                <a:gd name="T38" fmla="*/ 142 w 284"/>
                <a:gd name="T39" fmla="*/ 162 h 253"/>
                <a:gd name="T40" fmla="*/ 148 w 284"/>
                <a:gd name="T41" fmla="*/ 164 h 253"/>
                <a:gd name="T42" fmla="*/ 159 w 284"/>
                <a:gd name="T43" fmla="*/ 162 h 253"/>
                <a:gd name="T44" fmla="*/ 182 w 284"/>
                <a:gd name="T45" fmla="*/ 176 h 253"/>
                <a:gd name="T46" fmla="*/ 225 w 284"/>
                <a:gd name="T47" fmla="*/ 217 h 253"/>
                <a:gd name="T48" fmla="*/ 246 w 284"/>
                <a:gd name="T49" fmla="*/ 242 h 253"/>
                <a:gd name="T50" fmla="*/ 259 w 284"/>
                <a:gd name="T51" fmla="*/ 250 h 253"/>
                <a:gd name="T52" fmla="*/ 280 w 284"/>
                <a:gd name="T53" fmla="*/ 230 h 253"/>
                <a:gd name="T54" fmla="*/ 271 w 284"/>
                <a:gd name="T55" fmla="*/ 230 h 253"/>
                <a:gd name="T56" fmla="*/ 267 w 284"/>
                <a:gd name="T57" fmla="*/ 221 h 253"/>
                <a:gd name="T58" fmla="*/ 259 w 284"/>
                <a:gd name="T59" fmla="*/ 219 h 253"/>
                <a:gd name="T60" fmla="*/ 253 w 284"/>
                <a:gd name="T61" fmla="*/ 207 h 253"/>
                <a:gd name="T62" fmla="*/ 250 w 284"/>
                <a:gd name="T63" fmla="*/ 201 h 253"/>
                <a:gd name="T64" fmla="*/ 241 w 284"/>
                <a:gd name="T65" fmla="*/ 198 h 253"/>
                <a:gd name="T66" fmla="*/ 235 w 284"/>
                <a:gd name="T67" fmla="*/ 189 h 253"/>
                <a:gd name="T68" fmla="*/ 230 w 284"/>
                <a:gd name="T69" fmla="*/ 187 h 253"/>
                <a:gd name="T70" fmla="*/ 225 w 284"/>
                <a:gd name="T71" fmla="*/ 185 h 253"/>
                <a:gd name="T72" fmla="*/ 207 w 284"/>
                <a:gd name="T73" fmla="*/ 157 h 253"/>
                <a:gd name="T74" fmla="*/ 192 w 284"/>
                <a:gd name="T75" fmla="*/ 153 h 253"/>
                <a:gd name="T76" fmla="*/ 185 w 284"/>
                <a:gd name="T77" fmla="*/ 150 h 253"/>
                <a:gd name="T78" fmla="*/ 180 w 284"/>
                <a:gd name="T79" fmla="*/ 142 h 253"/>
                <a:gd name="T80" fmla="*/ 169 w 284"/>
                <a:gd name="T81" fmla="*/ 139 h 253"/>
                <a:gd name="T82" fmla="*/ 164 w 284"/>
                <a:gd name="T83" fmla="*/ 142 h 253"/>
                <a:gd name="T84" fmla="*/ 157 w 284"/>
                <a:gd name="T85" fmla="*/ 133 h 253"/>
                <a:gd name="T86" fmla="*/ 153 w 284"/>
                <a:gd name="T87" fmla="*/ 126 h 253"/>
                <a:gd name="T88" fmla="*/ 153 w 284"/>
                <a:gd name="T89" fmla="*/ 121 h 253"/>
                <a:gd name="T90" fmla="*/ 148 w 284"/>
                <a:gd name="T91" fmla="*/ 117 h 253"/>
                <a:gd name="T92" fmla="*/ 142 w 284"/>
                <a:gd name="T93" fmla="*/ 119 h 253"/>
                <a:gd name="T94" fmla="*/ 146 w 284"/>
                <a:gd name="T95" fmla="*/ 126 h 253"/>
                <a:gd name="T96" fmla="*/ 142 w 284"/>
                <a:gd name="T97" fmla="*/ 132 h 253"/>
                <a:gd name="T98" fmla="*/ 137 w 284"/>
                <a:gd name="T99" fmla="*/ 128 h 253"/>
                <a:gd name="T100" fmla="*/ 135 w 284"/>
                <a:gd name="T101" fmla="*/ 121 h 253"/>
                <a:gd name="T102" fmla="*/ 134 w 284"/>
                <a:gd name="T103" fmla="*/ 112 h 253"/>
                <a:gd name="T104" fmla="*/ 126 w 284"/>
                <a:gd name="T105" fmla="*/ 110 h 253"/>
                <a:gd name="T106" fmla="*/ 125 w 284"/>
                <a:gd name="T107" fmla="*/ 107 h 253"/>
                <a:gd name="T108" fmla="*/ 117 w 284"/>
                <a:gd name="T109" fmla="*/ 92 h 253"/>
                <a:gd name="T110" fmla="*/ 89 w 284"/>
                <a:gd name="T11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 h="253">
                  <a:moveTo>
                    <a:pt x="85" y="0"/>
                  </a:moveTo>
                  <a:lnTo>
                    <a:pt x="78" y="17"/>
                  </a:lnTo>
                  <a:lnTo>
                    <a:pt x="46" y="32"/>
                  </a:lnTo>
                  <a:lnTo>
                    <a:pt x="41" y="39"/>
                  </a:lnTo>
                  <a:lnTo>
                    <a:pt x="34" y="42"/>
                  </a:lnTo>
                  <a:lnTo>
                    <a:pt x="25" y="44"/>
                  </a:lnTo>
                  <a:lnTo>
                    <a:pt x="0" y="157"/>
                  </a:lnTo>
                  <a:lnTo>
                    <a:pt x="1" y="169"/>
                  </a:lnTo>
                  <a:lnTo>
                    <a:pt x="3" y="169"/>
                  </a:lnTo>
                  <a:lnTo>
                    <a:pt x="14" y="169"/>
                  </a:lnTo>
                  <a:lnTo>
                    <a:pt x="17" y="173"/>
                  </a:lnTo>
                  <a:lnTo>
                    <a:pt x="21" y="171"/>
                  </a:lnTo>
                  <a:lnTo>
                    <a:pt x="23" y="169"/>
                  </a:lnTo>
                  <a:lnTo>
                    <a:pt x="23" y="167"/>
                  </a:lnTo>
                  <a:lnTo>
                    <a:pt x="26" y="164"/>
                  </a:lnTo>
                  <a:lnTo>
                    <a:pt x="32" y="164"/>
                  </a:lnTo>
                  <a:lnTo>
                    <a:pt x="35" y="167"/>
                  </a:lnTo>
                  <a:lnTo>
                    <a:pt x="37" y="171"/>
                  </a:lnTo>
                  <a:lnTo>
                    <a:pt x="42" y="178"/>
                  </a:lnTo>
                  <a:lnTo>
                    <a:pt x="59" y="144"/>
                  </a:lnTo>
                  <a:lnTo>
                    <a:pt x="66" y="153"/>
                  </a:lnTo>
                  <a:lnTo>
                    <a:pt x="73" y="153"/>
                  </a:lnTo>
                  <a:lnTo>
                    <a:pt x="75" y="153"/>
                  </a:lnTo>
                  <a:lnTo>
                    <a:pt x="75" y="155"/>
                  </a:lnTo>
                  <a:lnTo>
                    <a:pt x="80" y="164"/>
                  </a:lnTo>
                  <a:lnTo>
                    <a:pt x="87" y="164"/>
                  </a:lnTo>
                  <a:lnTo>
                    <a:pt x="91" y="164"/>
                  </a:lnTo>
                  <a:lnTo>
                    <a:pt x="101" y="162"/>
                  </a:lnTo>
                  <a:lnTo>
                    <a:pt x="105" y="158"/>
                  </a:lnTo>
                  <a:lnTo>
                    <a:pt x="105" y="155"/>
                  </a:lnTo>
                  <a:lnTo>
                    <a:pt x="109" y="155"/>
                  </a:lnTo>
                  <a:lnTo>
                    <a:pt x="114" y="158"/>
                  </a:lnTo>
                  <a:lnTo>
                    <a:pt x="116" y="164"/>
                  </a:lnTo>
                  <a:lnTo>
                    <a:pt x="117" y="164"/>
                  </a:lnTo>
                  <a:lnTo>
                    <a:pt x="119" y="162"/>
                  </a:lnTo>
                  <a:lnTo>
                    <a:pt x="125" y="162"/>
                  </a:lnTo>
                  <a:lnTo>
                    <a:pt x="128" y="158"/>
                  </a:lnTo>
                  <a:lnTo>
                    <a:pt x="132" y="158"/>
                  </a:lnTo>
                  <a:lnTo>
                    <a:pt x="135" y="162"/>
                  </a:lnTo>
                  <a:lnTo>
                    <a:pt x="142" y="162"/>
                  </a:lnTo>
                  <a:lnTo>
                    <a:pt x="144" y="164"/>
                  </a:lnTo>
                  <a:lnTo>
                    <a:pt x="148" y="164"/>
                  </a:lnTo>
                  <a:lnTo>
                    <a:pt x="148" y="162"/>
                  </a:lnTo>
                  <a:lnTo>
                    <a:pt x="159" y="162"/>
                  </a:lnTo>
                  <a:lnTo>
                    <a:pt x="176" y="175"/>
                  </a:lnTo>
                  <a:lnTo>
                    <a:pt x="182" y="176"/>
                  </a:lnTo>
                  <a:lnTo>
                    <a:pt x="201" y="200"/>
                  </a:lnTo>
                  <a:lnTo>
                    <a:pt x="225" y="217"/>
                  </a:lnTo>
                  <a:lnTo>
                    <a:pt x="234" y="235"/>
                  </a:lnTo>
                  <a:lnTo>
                    <a:pt x="246" y="242"/>
                  </a:lnTo>
                  <a:lnTo>
                    <a:pt x="255" y="253"/>
                  </a:lnTo>
                  <a:lnTo>
                    <a:pt x="259" y="250"/>
                  </a:lnTo>
                  <a:lnTo>
                    <a:pt x="284" y="235"/>
                  </a:lnTo>
                  <a:lnTo>
                    <a:pt x="280" y="230"/>
                  </a:lnTo>
                  <a:lnTo>
                    <a:pt x="275" y="232"/>
                  </a:lnTo>
                  <a:lnTo>
                    <a:pt x="271" y="230"/>
                  </a:lnTo>
                  <a:lnTo>
                    <a:pt x="269" y="226"/>
                  </a:lnTo>
                  <a:lnTo>
                    <a:pt x="267" y="221"/>
                  </a:lnTo>
                  <a:lnTo>
                    <a:pt x="266" y="221"/>
                  </a:lnTo>
                  <a:lnTo>
                    <a:pt x="259" y="219"/>
                  </a:lnTo>
                  <a:lnTo>
                    <a:pt x="257" y="217"/>
                  </a:lnTo>
                  <a:lnTo>
                    <a:pt x="253" y="207"/>
                  </a:lnTo>
                  <a:lnTo>
                    <a:pt x="250" y="205"/>
                  </a:lnTo>
                  <a:lnTo>
                    <a:pt x="250" y="201"/>
                  </a:lnTo>
                  <a:lnTo>
                    <a:pt x="244" y="200"/>
                  </a:lnTo>
                  <a:lnTo>
                    <a:pt x="241" y="198"/>
                  </a:lnTo>
                  <a:lnTo>
                    <a:pt x="237" y="191"/>
                  </a:lnTo>
                  <a:lnTo>
                    <a:pt x="235" y="189"/>
                  </a:lnTo>
                  <a:lnTo>
                    <a:pt x="232" y="189"/>
                  </a:lnTo>
                  <a:lnTo>
                    <a:pt x="230" y="187"/>
                  </a:lnTo>
                  <a:lnTo>
                    <a:pt x="226" y="187"/>
                  </a:lnTo>
                  <a:lnTo>
                    <a:pt x="225" y="185"/>
                  </a:lnTo>
                  <a:lnTo>
                    <a:pt x="225" y="182"/>
                  </a:lnTo>
                  <a:lnTo>
                    <a:pt x="207" y="157"/>
                  </a:lnTo>
                  <a:lnTo>
                    <a:pt x="201" y="153"/>
                  </a:lnTo>
                  <a:lnTo>
                    <a:pt x="192" y="153"/>
                  </a:lnTo>
                  <a:lnTo>
                    <a:pt x="189" y="151"/>
                  </a:lnTo>
                  <a:lnTo>
                    <a:pt x="185" y="150"/>
                  </a:lnTo>
                  <a:lnTo>
                    <a:pt x="182" y="148"/>
                  </a:lnTo>
                  <a:lnTo>
                    <a:pt x="180" y="142"/>
                  </a:lnTo>
                  <a:lnTo>
                    <a:pt x="173" y="139"/>
                  </a:lnTo>
                  <a:lnTo>
                    <a:pt x="169" y="139"/>
                  </a:lnTo>
                  <a:lnTo>
                    <a:pt x="166" y="141"/>
                  </a:lnTo>
                  <a:lnTo>
                    <a:pt x="164" y="142"/>
                  </a:lnTo>
                  <a:lnTo>
                    <a:pt x="160" y="141"/>
                  </a:lnTo>
                  <a:lnTo>
                    <a:pt x="157" y="133"/>
                  </a:lnTo>
                  <a:lnTo>
                    <a:pt x="153" y="130"/>
                  </a:lnTo>
                  <a:lnTo>
                    <a:pt x="153" y="126"/>
                  </a:lnTo>
                  <a:lnTo>
                    <a:pt x="155" y="123"/>
                  </a:lnTo>
                  <a:lnTo>
                    <a:pt x="153" y="121"/>
                  </a:lnTo>
                  <a:lnTo>
                    <a:pt x="150" y="119"/>
                  </a:lnTo>
                  <a:lnTo>
                    <a:pt x="148" y="117"/>
                  </a:lnTo>
                  <a:lnTo>
                    <a:pt x="144" y="117"/>
                  </a:lnTo>
                  <a:lnTo>
                    <a:pt x="142" y="119"/>
                  </a:lnTo>
                  <a:lnTo>
                    <a:pt x="142" y="123"/>
                  </a:lnTo>
                  <a:lnTo>
                    <a:pt x="146" y="126"/>
                  </a:lnTo>
                  <a:lnTo>
                    <a:pt x="144" y="132"/>
                  </a:lnTo>
                  <a:lnTo>
                    <a:pt x="142" y="132"/>
                  </a:lnTo>
                  <a:lnTo>
                    <a:pt x="139" y="130"/>
                  </a:lnTo>
                  <a:lnTo>
                    <a:pt x="137" y="128"/>
                  </a:lnTo>
                  <a:lnTo>
                    <a:pt x="139" y="125"/>
                  </a:lnTo>
                  <a:lnTo>
                    <a:pt x="135" y="121"/>
                  </a:lnTo>
                  <a:lnTo>
                    <a:pt x="134" y="114"/>
                  </a:lnTo>
                  <a:lnTo>
                    <a:pt x="134" y="112"/>
                  </a:lnTo>
                  <a:lnTo>
                    <a:pt x="128" y="112"/>
                  </a:lnTo>
                  <a:lnTo>
                    <a:pt x="126" y="110"/>
                  </a:lnTo>
                  <a:lnTo>
                    <a:pt x="126" y="107"/>
                  </a:lnTo>
                  <a:lnTo>
                    <a:pt x="125" y="107"/>
                  </a:lnTo>
                  <a:lnTo>
                    <a:pt x="125" y="101"/>
                  </a:lnTo>
                  <a:lnTo>
                    <a:pt x="117" y="92"/>
                  </a:lnTo>
                  <a:lnTo>
                    <a:pt x="101" y="23"/>
                  </a:lnTo>
                  <a:lnTo>
                    <a:pt x="89" y="0"/>
                  </a:lnTo>
                  <a:lnTo>
                    <a:pt x="85"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6" name="Freeform 50">
              <a:extLst>
                <a:ext uri="{FF2B5EF4-FFF2-40B4-BE49-F238E27FC236}">
                  <a16:creationId xmlns:a16="http://schemas.microsoft.com/office/drawing/2014/main" id="{B7B0A9F5-F1A2-41DA-945B-5F2B56B2CDD8}"/>
                </a:ext>
              </a:extLst>
            </p:cNvPr>
            <p:cNvSpPr>
              <a:spLocks/>
            </p:cNvSpPr>
            <p:nvPr/>
          </p:nvSpPr>
          <p:spPr bwMode="auto">
            <a:xfrm>
              <a:off x="3641" y="1700"/>
              <a:ext cx="284" cy="253"/>
            </a:xfrm>
            <a:custGeom>
              <a:avLst/>
              <a:gdLst>
                <a:gd name="T0" fmla="*/ 78 w 284"/>
                <a:gd name="T1" fmla="*/ 17 h 253"/>
                <a:gd name="T2" fmla="*/ 41 w 284"/>
                <a:gd name="T3" fmla="*/ 39 h 253"/>
                <a:gd name="T4" fmla="*/ 25 w 284"/>
                <a:gd name="T5" fmla="*/ 44 h 253"/>
                <a:gd name="T6" fmla="*/ 1 w 284"/>
                <a:gd name="T7" fmla="*/ 169 h 253"/>
                <a:gd name="T8" fmla="*/ 14 w 284"/>
                <a:gd name="T9" fmla="*/ 169 h 253"/>
                <a:gd name="T10" fmla="*/ 21 w 284"/>
                <a:gd name="T11" fmla="*/ 171 h 253"/>
                <a:gd name="T12" fmla="*/ 23 w 284"/>
                <a:gd name="T13" fmla="*/ 167 h 253"/>
                <a:gd name="T14" fmla="*/ 32 w 284"/>
                <a:gd name="T15" fmla="*/ 164 h 253"/>
                <a:gd name="T16" fmla="*/ 37 w 284"/>
                <a:gd name="T17" fmla="*/ 171 h 253"/>
                <a:gd name="T18" fmla="*/ 59 w 284"/>
                <a:gd name="T19" fmla="*/ 144 h 253"/>
                <a:gd name="T20" fmla="*/ 73 w 284"/>
                <a:gd name="T21" fmla="*/ 153 h 253"/>
                <a:gd name="T22" fmla="*/ 75 w 284"/>
                <a:gd name="T23" fmla="*/ 155 h 253"/>
                <a:gd name="T24" fmla="*/ 87 w 284"/>
                <a:gd name="T25" fmla="*/ 164 h 253"/>
                <a:gd name="T26" fmla="*/ 101 w 284"/>
                <a:gd name="T27" fmla="*/ 162 h 253"/>
                <a:gd name="T28" fmla="*/ 105 w 284"/>
                <a:gd name="T29" fmla="*/ 155 h 253"/>
                <a:gd name="T30" fmla="*/ 114 w 284"/>
                <a:gd name="T31" fmla="*/ 158 h 253"/>
                <a:gd name="T32" fmla="*/ 117 w 284"/>
                <a:gd name="T33" fmla="*/ 164 h 253"/>
                <a:gd name="T34" fmla="*/ 125 w 284"/>
                <a:gd name="T35" fmla="*/ 162 h 253"/>
                <a:gd name="T36" fmla="*/ 132 w 284"/>
                <a:gd name="T37" fmla="*/ 158 h 253"/>
                <a:gd name="T38" fmla="*/ 142 w 284"/>
                <a:gd name="T39" fmla="*/ 162 h 253"/>
                <a:gd name="T40" fmla="*/ 148 w 284"/>
                <a:gd name="T41" fmla="*/ 164 h 253"/>
                <a:gd name="T42" fmla="*/ 159 w 284"/>
                <a:gd name="T43" fmla="*/ 162 h 253"/>
                <a:gd name="T44" fmla="*/ 182 w 284"/>
                <a:gd name="T45" fmla="*/ 176 h 253"/>
                <a:gd name="T46" fmla="*/ 225 w 284"/>
                <a:gd name="T47" fmla="*/ 217 h 253"/>
                <a:gd name="T48" fmla="*/ 246 w 284"/>
                <a:gd name="T49" fmla="*/ 242 h 253"/>
                <a:gd name="T50" fmla="*/ 259 w 284"/>
                <a:gd name="T51" fmla="*/ 250 h 253"/>
                <a:gd name="T52" fmla="*/ 280 w 284"/>
                <a:gd name="T53" fmla="*/ 230 h 253"/>
                <a:gd name="T54" fmla="*/ 271 w 284"/>
                <a:gd name="T55" fmla="*/ 230 h 253"/>
                <a:gd name="T56" fmla="*/ 267 w 284"/>
                <a:gd name="T57" fmla="*/ 221 h 253"/>
                <a:gd name="T58" fmla="*/ 259 w 284"/>
                <a:gd name="T59" fmla="*/ 219 h 253"/>
                <a:gd name="T60" fmla="*/ 253 w 284"/>
                <a:gd name="T61" fmla="*/ 207 h 253"/>
                <a:gd name="T62" fmla="*/ 250 w 284"/>
                <a:gd name="T63" fmla="*/ 201 h 253"/>
                <a:gd name="T64" fmla="*/ 241 w 284"/>
                <a:gd name="T65" fmla="*/ 198 h 253"/>
                <a:gd name="T66" fmla="*/ 235 w 284"/>
                <a:gd name="T67" fmla="*/ 189 h 253"/>
                <a:gd name="T68" fmla="*/ 230 w 284"/>
                <a:gd name="T69" fmla="*/ 187 h 253"/>
                <a:gd name="T70" fmla="*/ 225 w 284"/>
                <a:gd name="T71" fmla="*/ 185 h 253"/>
                <a:gd name="T72" fmla="*/ 207 w 284"/>
                <a:gd name="T73" fmla="*/ 157 h 253"/>
                <a:gd name="T74" fmla="*/ 192 w 284"/>
                <a:gd name="T75" fmla="*/ 153 h 253"/>
                <a:gd name="T76" fmla="*/ 185 w 284"/>
                <a:gd name="T77" fmla="*/ 150 h 253"/>
                <a:gd name="T78" fmla="*/ 180 w 284"/>
                <a:gd name="T79" fmla="*/ 142 h 253"/>
                <a:gd name="T80" fmla="*/ 169 w 284"/>
                <a:gd name="T81" fmla="*/ 139 h 253"/>
                <a:gd name="T82" fmla="*/ 164 w 284"/>
                <a:gd name="T83" fmla="*/ 142 h 253"/>
                <a:gd name="T84" fmla="*/ 157 w 284"/>
                <a:gd name="T85" fmla="*/ 133 h 253"/>
                <a:gd name="T86" fmla="*/ 153 w 284"/>
                <a:gd name="T87" fmla="*/ 126 h 253"/>
                <a:gd name="T88" fmla="*/ 153 w 284"/>
                <a:gd name="T89" fmla="*/ 121 h 253"/>
                <a:gd name="T90" fmla="*/ 148 w 284"/>
                <a:gd name="T91" fmla="*/ 117 h 253"/>
                <a:gd name="T92" fmla="*/ 142 w 284"/>
                <a:gd name="T93" fmla="*/ 119 h 253"/>
                <a:gd name="T94" fmla="*/ 146 w 284"/>
                <a:gd name="T95" fmla="*/ 126 h 253"/>
                <a:gd name="T96" fmla="*/ 142 w 284"/>
                <a:gd name="T97" fmla="*/ 132 h 253"/>
                <a:gd name="T98" fmla="*/ 137 w 284"/>
                <a:gd name="T99" fmla="*/ 128 h 253"/>
                <a:gd name="T100" fmla="*/ 135 w 284"/>
                <a:gd name="T101" fmla="*/ 121 h 253"/>
                <a:gd name="T102" fmla="*/ 134 w 284"/>
                <a:gd name="T103" fmla="*/ 112 h 253"/>
                <a:gd name="T104" fmla="*/ 126 w 284"/>
                <a:gd name="T105" fmla="*/ 110 h 253"/>
                <a:gd name="T106" fmla="*/ 125 w 284"/>
                <a:gd name="T107" fmla="*/ 107 h 253"/>
                <a:gd name="T108" fmla="*/ 117 w 284"/>
                <a:gd name="T109" fmla="*/ 92 h 253"/>
                <a:gd name="T110" fmla="*/ 89 w 284"/>
                <a:gd name="T11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 h="253">
                  <a:moveTo>
                    <a:pt x="85" y="0"/>
                  </a:moveTo>
                  <a:lnTo>
                    <a:pt x="78" y="17"/>
                  </a:lnTo>
                  <a:lnTo>
                    <a:pt x="46" y="32"/>
                  </a:lnTo>
                  <a:lnTo>
                    <a:pt x="41" y="39"/>
                  </a:lnTo>
                  <a:lnTo>
                    <a:pt x="34" y="42"/>
                  </a:lnTo>
                  <a:lnTo>
                    <a:pt x="25" y="44"/>
                  </a:lnTo>
                  <a:lnTo>
                    <a:pt x="0" y="157"/>
                  </a:lnTo>
                  <a:lnTo>
                    <a:pt x="1" y="169"/>
                  </a:lnTo>
                  <a:lnTo>
                    <a:pt x="3" y="169"/>
                  </a:lnTo>
                  <a:lnTo>
                    <a:pt x="14" y="169"/>
                  </a:lnTo>
                  <a:lnTo>
                    <a:pt x="17" y="173"/>
                  </a:lnTo>
                  <a:lnTo>
                    <a:pt x="21" y="171"/>
                  </a:lnTo>
                  <a:lnTo>
                    <a:pt x="23" y="169"/>
                  </a:lnTo>
                  <a:lnTo>
                    <a:pt x="23" y="167"/>
                  </a:lnTo>
                  <a:lnTo>
                    <a:pt x="26" y="164"/>
                  </a:lnTo>
                  <a:lnTo>
                    <a:pt x="32" y="164"/>
                  </a:lnTo>
                  <a:lnTo>
                    <a:pt x="35" y="167"/>
                  </a:lnTo>
                  <a:lnTo>
                    <a:pt x="37" y="171"/>
                  </a:lnTo>
                  <a:lnTo>
                    <a:pt x="42" y="178"/>
                  </a:lnTo>
                  <a:lnTo>
                    <a:pt x="59" y="144"/>
                  </a:lnTo>
                  <a:lnTo>
                    <a:pt x="66" y="153"/>
                  </a:lnTo>
                  <a:lnTo>
                    <a:pt x="73" y="153"/>
                  </a:lnTo>
                  <a:lnTo>
                    <a:pt x="75" y="153"/>
                  </a:lnTo>
                  <a:lnTo>
                    <a:pt x="75" y="155"/>
                  </a:lnTo>
                  <a:lnTo>
                    <a:pt x="80" y="164"/>
                  </a:lnTo>
                  <a:lnTo>
                    <a:pt x="87" y="164"/>
                  </a:lnTo>
                  <a:lnTo>
                    <a:pt x="91" y="164"/>
                  </a:lnTo>
                  <a:lnTo>
                    <a:pt x="101" y="162"/>
                  </a:lnTo>
                  <a:lnTo>
                    <a:pt x="105" y="158"/>
                  </a:lnTo>
                  <a:lnTo>
                    <a:pt x="105" y="155"/>
                  </a:lnTo>
                  <a:lnTo>
                    <a:pt x="109" y="155"/>
                  </a:lnTo>
                  <a:lnTo>
                    <a:pt x="114" y="158"/>
                  </a:lnTo>
                  <a:lnTo>
                    <a:pt x="116" y="164"/>
                  </a:lnTo>
                  <a:lnTo>
                    <a:pt x="117" y="164"/>
                  </a:lnTo>
                  <a:lnTo>
                    <a:pt x="119" y="162"/>
                  </a:lnTo>
                  <a:lnTo>
                    <a:pt x="125" y="162"/>
                  </a:lnTo>
                  <a:lnTo>
                    <a:pt x="128" y="158"/>
                  </a:lnTo>
                  <a:lnTo>
                    <a:pt x="132" y="158"/>
                  </a:lnTo>
                  <a:lnTo>
                    <a:pt x="135" y="162"/>
                  </a:lnTo>
                  <a:lnTo>
                    <a:pt x="142" y="162"/>
                  </a:lnTo>
                  <a:lnTo>
                    <a:pt x="144" y="164"/>
                  </a:lnTo>
                  <a:lnTo>
                    <a:pt x="148" y="164"/>
                  </a:lnTo>
                  <a:lnTo>
                    <a:pt x="148" y="162"/>
                  </a:lnTo>
                  <a:lnTo>
                    <a:pt x="159" y="162"/>
                  </a:lnTo>
                  <a:lnTo>
                    <a:pt x="176" y="175"/>
                  </a:lnTo>
                  <a:lnTo>
                    <a:pt x="182" y="176"/>
                  </a:lnTo>
                  <a:lnTo>
                    <a:pt x="201" y="200"/>
                  </a:lnTo>
                  <a:lnTo>
                    <a:pt x="225" y="217"/>
                  </a:lnTo>
                  <a:lnTo>
                    <a:pt x="234" y="235"/>
                  </a:lnTo>
                  <a:lnTo>
                    <a:pt x="246" y="242"/>
                  </a:lnTo>
                  <a:lnTo>
                    <a:pt x="255" y="253"/>
                  </a:lnTo>
                  <a:lnTo>
                    <a:pt x="259" y="250"/>
                  </a:lnTo>
                  <a:lnTo>
                    <a:pt x="284" y="235"/>
                  </a:lnTo>
                  <a:lnTo>
                    <a:pt x="280" y="230"/>
                  </a:lnTo>
                  <a:lnTo>
                    <a:pt x="275" y="232"/>
                  </a:lnTo>
                  <a:lnTo>
                    <a:pt x="271" y="230"/>
                  </a:lnTo>
                  <a:lnTo>
                    <a:pt x="269" y="226"/>
                  </a:lnTo>
                  <a:lnTo>
                    <a:pt x="267" y="221"/>
                  </a:lnTo>
                  <a:lnTo>
                    <a:pt x="266" y="221"/>
                  </a:lnTo>
                  <a:lnTo>
                    <a:pt x="259" y="219"/>
                  </a:lnTo>
                  <a:lnTo>
                    <a:pt x="257" y="217"/>
                  </a:lnTo>
                  <a:lnTo>
                    <a:pt x="253" y="207"/>
                  </a:lnTo>
                  <a:lnTo>
                    <a:pt x="250" y="205"/>
                  </a:lnTo>
                  <a:lnTo>
                    <a:pt x="250" y="201"/>
                  </a:lnTo>
                  <a:lnTo>
                    <a:pt x="244" y="200"/>
                  </a:lnTo>
                  <a:lnTo>
                    <a:pt x="241" y="198"/>
                  </a:lnTo>
                  <a:lnTo>
                    <a:pt x="237" y="191"/>
                  </a:lnTo>
                  <a:lnTo>
                    <a:pt x="235" y="189"/>
                  </a:lnTo>
                  <a:lnTo>
                    <a:pt x="232" y="189"/>
                  </a:lnTo>
                  <a:lnTo>
                    <a:pt x="230" y="187"/>
                  </a:lnTo>
                  <a:lnTo>
                    <a:pt x="226" y="187"/>
                  </a:lnTo>
                  <a:lnTo>
                    <a:pt x="225" y="185"/>
                  </a:lnTo>
                  <a:lnTo>
                    <a:pt x="225" y="182"/>
                  </a:lnTo>
                  <a:lnTo>
                    <a:pt x="207" y="157"/>
                  </a:lnTo>
                  <a:lnTo>
                    <a:pt x="201" y="153"/>
                  </a:lnTo>
                  <a:lnTo>
                    <a:pt x="192" y="153"/>
                  </a:lnTo>
                  <a:lnTo>
                    <a:pt x="189" y="151"/>
                  </a:lnTo>
                  <a:lnTo>
                    <a:pt x="185" y="150"/>
                  </a:lnTo>
                  <a:lnTo>
                    <a:pt x="182" y="148"/>
                  </a:lnTo>
                  <a:lnTo>
                    <a:pt x="180" y="142"/>
                  </a:lnTo>
                  <a:lnTo>
                    <a:pt x="173" y="139"/>
                  </a:lnTo>
                  <a:lnTo>
                    <a:pt x="169" y="139"/>
                  </a:lnTo>
                  <a:lnTo>
                    <a:pt x="166" y="141"/>
                  </a:lnTo>
                  <a:lnTo>
                    <a:pt x="164" y="142"/>
                  </a:lnTo>
                  <a:lnTo>
                    <a:pt x="160" y="141"/>
                  </a:lnTo>
                  <a:lnTo>
                    <a:pt x="157" y="133"/>
                  </a:lnTo>
                  <a:lnTo>
                    <a:pt x="153" y="130"/>
                  </a:lnTo>
                  <a:lnTo>
                    <a:pt x="153" y="126"/>
                  </a:lnTo>
                  <a:lnTo>
                    <a:pt x="155" y="123"/>
                  </a:lnTo>
                  <a:lnTo>
                    <a:pt x="153" y="121"/>
                  </a:lnTo>
                  <a:lnTo>
                    <a:pt x="150" y="119"/>
                  </a:lnTo>
                  <a:lnTo>
                    <a:pt x="148" y="117"/>
                  </a:lnTo>
                  <a:lnTo>
                    <a:pt x="144" y="117"/>
                  </a:lnTo>
                  <a:lnTo>
                    <a:pt x="142" y="119"/>
                  </a:lnTo>
                  <a:lnTo>
                    <a:pt x="142" y="123"/>
                  </a:lnTo>
                  <a:lnTo>
                    <a:pt x="146" y="126"/>
                  </a:lnTo>
                  <a:lnTo>
                    <a:pt x="144" y="132"/>
                  </a:lnTo>
                  <a:lnTo>
                    <a:pt x="142" y="132"/>
                  </a:lnTo>
                  <a:lnTo>
                    <a:pt x="139" y="130"/>
                  </a:lnTo>
                  <a:lnTo>
                    <a:pt x="137" y="128"/>
                  </a:lnTo>
                  <a:lnTo>
                    <a:pt x="139" y="125"/>
                  </a:lnTo>
                  <a:lnTo>
                    <a:pt x="135" y="121"/>
                  </a:lnTo>
                  <a:lnTo>
                    <a:pt x="134" y="114"/>
                  </a:lnTo>
                  <a:lnTo>
                    <a:pt x="134" y="112"/>
                  </a:lnTo>
                  <a:lnTo>
                    <a:pt x="128" y="112"/>
                  </a:lnTo>
                  <a:lnTo>
                    <a:pt x="126" y="110"/>
                  </a:lnTo>
                  <a:lnTo>
                    <a:pt x="126" y="107"/>
                  </a:lnTo>
                  <a:lnTo>
                    <a:pt x="125" y="107"/>
                  </a:lnTo>
                  <a:lnTo>
                    <a:pt x="125" y="101"/>
                  </a:lnTo>
                  <a:lnTo>
                    <a:pt x="117" y="92"/>
                  </a:lnTo>
                  <a:lnTo>
                    <a:pt x="101" y="23"/>
                  </a:lnTo>
                  <a:lnTo>
                    <a:pt x="89" y="0"/>
                  </a:lnTo>
                  <a:lnTo>
                    <a:pt x="85"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7" name="Freeform 51">
              <a:extLst>
                <a:ext uri="{FF2B5EF4-FFF2-40B4-BE49-F238E27FC236}">
                  <a16:creationId xmlns:a16="http://schemas.microsoft.com/office/drawing/2014/main" id="{67B42AE9-CE49-4519-B523-96C06F96D66F}"/>
                </a:ext>
              </a:extLst>
            </p:cNvPr>
            <p:cNvSpPr>
              <a:spLocks/>
            </p:cNvSpPr>
            <p:nvPr/>
          </p:nvSpPr>
          <p:spPr bwMode="auto">
            <a:xfrm>
              <a:off x="3325" y="2587"/>
              <a:ext cx="73" cy="89"/>
            </a:xfrm>
            <a:custGeom>
              <a:avLst/>
              <a:gdLst>
                <a:gd name="T0" fmla="*/ 66 w 73"/>
                <a:gd name="T1" fmla="*/ 2 h 89"/>
                <a:gd name="T2" fmla="*/ 64 w 73"/>
                <a:gd name="T3" fmla="*/ 0 h 89"/>
                <a:gd name="T4" fmla="*/ 60 w 73"/>
                <a:gd name="T5" fmla="*/ 0 h 89"/>
                <a:gd name="T6" fmla="*/ 60 w 73"/>
                <a:gd name="T7" fmla="*/ 0 h 89"/>
                <a:gd name="T8" fmla="*/ 57 w 73"/>
                <a:gd name="T9" fmla="*/ 0 h 89"/>
                <a:gd name="T10" fmla="*/ 46 w 73"/>
                <a:gd name="T11" fmla="*/ 2 h 89"/>
                <a:gd name="T12" fmla="*/ 39 w 73"/>
                <a:gd name="T13" fmla="*/ 2 h 89"/>
                <a:gd name="T14" fmla="*/ 37 w 73"/>
                <a:gd name="T15" fmla="*/ 3 h 89"/>
                <a:gd name="T16" fmla="*/ 35 w 73"/>
                <a:gd name="T17" fmla="*/ 7 h 89"/>
                <a:gd name="T18" fmla="*/ 35 w 73"/>
                <a:gd name="T19" fmla="*/ 12 h 89"/>
                <a:gd name="T20" fmla="*/ 32 w 73"/>
                <a:gd name="T21" fmla="*/ 16 h 89"/>
                <a:gd name="T22" fmla="*/ 26 w 73"/>
                <a:gd name="T23" fmla="*/ 16 h 89"/>
                <a:gd name="T24" fmla="*/ 23 w 73"/>
                <a:gd name="T25" fmla="*/ 18 h 89"/>
                <a:gd name="T26" fmla="*/ 17 w 73"/>
                <a:gd name="T27" fmla="*/ 20 h 89"/>
                <a:gd name="T28" fmla="*/ 16 w 73"/>
                <a:gd name="T29" fmla="*/ 20 h 89"/>
                <a:gd name="T30" fmla="*/ 10 w 73"/>
                <a:gd name="T31" fmla="*/ 7 h 89"/>
                <a:gd name="T32" fmla="*/ 9 w 73"/>
                <a:gd name="T33" fmla="*/ 7 h 89"/>
                <a:gd name="T34" fmla="*/ 5 w 73"/>
                <a:gd name="T35" fmla="*/ 7 h 89"/>
                <a:gd name="T36" fmla="*/ 1 w 73"/>
                <a:gd name="T37" fmla="*/ 9 h 89"/>
                <a:gd name="T38" fmla="*/ 1 w 73"/>
                <a:gd name="T39" fmla="*/ 16 h 89"/>
                <a:gd name="T40" fmla="*/ 0 w 73"/>
                <a:gd name="T41" fmla="*/ 16 h 89"/>
                <a:gd name="T42" fmla="*/ 7 w 73"/>
                <a:gd name="T43" fmla="*/ 27 h 89"/>
                <a:gd name="T44" fmla="*/ 9 w 73"/>
                <a:gd name="T45" fmla="*/ 45 h 89"/>
                <a:gd name="T46" fmla="*/ 10 w 73"/>
                <a:gd name="T47" fmla="*/ 48 h 89"/>
                <a:gd name="T48" fmla="*/ 14 w 73"/>
                <a:gd name="T49" fmla="*/ 78 h 89"/>
                <a:gd name="T50" fmla="*/ 23 w 73"/>
                <a:gd name="T51" fmla="*/ 89 h 89"/>
                <a:gd name="T52" fmla="*/ 25 w 73"/>
                <a:gd name="T53" fmla="*/ 87 h 89"/>
                <a:gd name="T54" fmla="*/ 44 w 73"/>
                <a:gd name="T55" fmla="*/ 82 h 89"/>
                <a:gd name="T56" fmla="*/ 73 w 73"/>
                <a:gd name="T57" fmla="*/ 37 h 89"/>
                <a:gd name="T58" fmla="*/ 73 w 73"/>
                <a:gd name="T59" fmla="*/ 30 h 89"/>
                <a:gd name="T60" fmla="*/ 71 w 73"/>
                <a:gd name="T61" fmla="*/ 27 h 89"/>
                <a:gd name="T62" fmla="*/ 69 w 73"/>
                <a:gd name="T63" fmla="*/ 23 h 89"/>
                <a:gd name="T64" fmla="*/ 64 w 73"/>
                <a:gd name="T65" fmla="*/ 23 h 89"/>
                <a:gd name="T66" fmla="*/ 60 w 73"/>
                <a:gd name="T67" fmla="*/ 20 h 89"/>
                <a:gd name="T68" fmla="*/ 60 w 73"/>
                <a:gd name="T69" fmla="*/ 12 h 89"/>
                <a:gd name="T70" fmla="*/ 62 w 73"/>
                <a:gd name="T71" fmla="*/ 7 h 89"/>
                <a:gd name="T72" fmla="*/ 66 w 73"/>
                <a:gd name="T73" fmla="*/ 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89">
                  <a:moveTo>
                    <a:pt x="66" y="2"/>
                  </a:moveTo>
                  <a:lnTo>
                    <a:pt x="64" y="0"/>
                  </a:lnTo>
                  <a:lnTo>
                    <a:pt x="60" y="0"/>
                  </a:lnTo>
                  <a:lnTo>
                    <a:pt x="60" y="0"/>
                  </a:lnTo>
                  <a:lnTo>
                    <a:pt x="57" y="0"/>
                  </a:lnTo>
                  <a:lnTo>
                    <a:pt x="46" y="2"/>
                  </a:lnTo>
                  <a:lnTo>
                    <a:pt x="39" y="2"/>
                  </a:lnTo>
                  <a:lnTo>
                    <a:pt x="37" y="3"/>
                  </a:lnTo>
                  <a:lnTo>
                    <a:pt x="35" y="7"/>
                  </a:lnTo>
                  <a:lnTo>
                    <a:pt x="35" y="12"/>
                  </a:lnTo>
                  <a:lnTo>
                    <a:pt x="32" y="16"/>
                  </a:lnTo>
                  <a:lnTo>
                    <a:pt x="26" y="16"/>
                  </a:lnTo>
                  <a:lnTo>
                    <a:pt x="23" y="18"/>
                  </a:lnTo>
                  <a:lnTo>
                    <a:pt x="17" y="20"/>
                  </a:lnTo>
                  <a:lnTo>
                    <a:pt x="16" y="20"/>
                  </a:lnTo>
                  <a:lnTo>
                    <a:pt x="10" y="7"/>
                  </a:lnTo>
                  <a:lnTo>
                    <a:pt x="9" y="7"/>
                  </a:lnTo>
                  <a:lnTo>
                    <a:pt x="5" y="7"/>
                  </a:lnTo>
                  <a:lnTo>
                    <a:pt x="1" y="9"/>
                  </a:lnTo>
                  <a:lnTo>
                    <a:pt x="1" y="16"/>
                  </a:lnTo>
                  <a:lnTo>
                    <a:pt x="0" y="16"/>
                  </a:lnTo>
                  <a:lnTo>
                    <a:pt x="7" y="27"/>
                  </a:lnTo>
                  <a:lnTo>
                    <a:pt x="9" y="45"/>
                  </a:lnTo>
                  <a:lnTo>
                    <a:pt x="10" y="48"/>
                  </a:lnTo>
                  <a:lnTo>
                    <a:pt x="14" y="78"/>
                  </a:lnTo>
                  <a:lnTo>
                    <a:pt x="23" y="89"/>
                  </a:lnTo>
                  <a:lnTo>
                    <a:pt x="25" y="87"/>
                  </a:lnTo>
                  <a:lnTo>
                    <a:pt x="44" y="82"/>
                  </a:lnTo>
                  <a:lnTo>
                    <a:pt x="73" y="37"/>
                  </a:lnTo>
                  <a:lnTo>
                    <a:pt x="73" y="30"/>
                  </a:lnTo>
                  <a:lnTo>
                    <a:pt x="71" y="27"/>
                  </a:lnTo>
                  <a:lnTo>
                    <a:pt x="69" y="23"/>
                  </a:lnTo>
                  <a:lnTo>
                    <a:pt x="64" y="23"/>
                  </a:lnTo>
                  <a:lnTo>
                    <a:pt x="60" y="20"/>
                  </a:lnTo>
                  <a:lnTo>
                    <a:pt x="60" y="12"/>
                  </a:lnTo>
                  <a:lnTo>
                    <a:pt x="62" y="7"/>
                  </a:lnTo>
                  <a:lnTo>
                    <a:pt x="66"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8" name="Freeform 52">
              <a:extLst>
                <a:ext uri="{FF2B5EF4-FFF2-40B4-BE49-F238E27FC236}">
                  <a16:creationId xmlns:a16="http://schemas.microsoft.com/office/drawing/2014/main" id="{E225C462-E58B-46A3-A6C3-FBBC3DC71049}"/>
                </a:ext>
              </a:extLst>
            </p:cNvPr>
            <p:cNvSpPr>
              <a:spLocks/>
            </p:cNvSpPr>
            <p:nvPr/>
          </p:nvSpPr>
          <p:spPr bwMode="auto">
            <a:xfrm>
              <a:off x="3325" y="2587"/>
              <a:ext cx="73" cy="89"/>
            </a:xfrm>
            <a:custGeom>
              <a:avLst/>
              <a:gdLst>
                <a:gd name="T0" fmla="*/ 66 w 73"/>
                <a:gd name="T1" fmla="*/ 2 h 89"/>
                <a:gd name="T2" fmla="*/ 64 w 73"/>
                <a:gd name="T3" fmla="*/ 0 h 89"/>
                <a:gd name="T4" fmla="*/ 60 w 73"/>
                <a:gd name="T5" fmla="*/ 0 h 89"/>
                <a:gd name="T6" fmla="*/ 60 w 73"/>
                <a:gd name="T7" fmla="*/ 0 h 89"/>
                <a:gd name="T8" fmla="*/ 57 w 73"/>
                <a:gd name="T9" fmla="*/ 0 h 89"/>
                <a:gd name="T10" fmla="*/ 46 w 73"/>
                <a:gd name="T11" fmla="*/ 2 h 89"/>
                <a:gd name="T12" fmla="*/ 39 w 73"/>
                <a:gd name="T13" fmla="*/ 2 h 89"/>
                <a:gd name="T14" fmla="*/ 37 w 73"/>
                <a:gd name="T15" fmla="*/ 3 h 89"/>
                <a:gd name="T16" fmla="*/ 35 w 73"/>
                <a:gd name="T17" fmla="*/ 7 h 89"/>
                <a:gd name="T18" fmla="*/ 35 w 73"/>
                <a:gd name="T19" fmla="*/ 12 h 89"/>
                <a:gd name="T20" fmla="*/ 32 w 73"/>
                <a:gd name="T21" fmla="*/ 16 h 89"/>
                <a:gd name="T22" fmla="*/ 26 w 73"/>
                <a:gd name="T23" fmla="*/ 16 h 89"/>
                <a:gd name="T24" fmla="*/ 23 w 73"/>
                <a:gd name="T25" fmla="*/ 18 h 89"/>
                <a:gd name="T26" fmla="*/ 17 w 73"/>
                <a:gd name="T27" fmla="*/ 20 h 89"/>
                <a:gd name="T28" fmla="*/ 16 w 73"/>
                <a:gd name="T29" fmla="*/ 20 h 89"/>
                <a:gd name="T30" fmla="*/ 10 w 73"/>
                <a:gd name="T31" fmla="*/ 7 h 89"/>
                <a:gd name="T32" fmla="*/ 9 w 73"/>
                <a:gd name="T33" fmla="*/ 7 h 89"/>
                <a:gd name="T34" fmla="*/ 5 w 73"/>
                <a:gd name="T35" fmla="*/ 7 h 89"/>
                <a:gd name="T36" fmla="*/ 1 w 73"/>
                <a:gd name="T37" fmla="*/ 9 h 89"/>
                <a:gd name="T38" fmla="*/ 1 w 73"/>
                <a:gd name="T39" fmla="*/ 16 h 89"/>
                <a:gd name="T40" fmla="*/ 0 w 73"/>
                <a:gd name="T41" fmla="*/ 16 h 89"/>
                <a:gd name="T42" fmla="*/ 7 w 73"/>
                <a:gd name="T43" fmla="*/ 27 h 89"/>
                <a:gd name="T44" fmla="*/ 9 w 73"/>
                <a:gd name="T45" fmla="*/ 45 h 89"/>
                <a:gd name="T46" fmla="*/ 10 w 73"/>
                <a:gd name="T47" fmla="*/ 48 h 89"/>
                <a:gd name="T48" fmla="*/ 14 w 73"/>
                <a:gd name="T49" fmla="*/ 78 h 89"/>
                <a:gd name="T50" fmla="*/ 23 w 73"/>
                <a:gd name="T51" fmla="*/ 89 h 89"/>
                <a:gd name="T52" fmla="*/ 25 w 73"/>
                <a:gd name="T53" fmla="*/ 87 h 89"/>
                <a:gd name="T54" fmla="*/ 44 w 73"/>
                <a:gd name="T55" fmla="*/ 82 h 89"/>
                <a:gd name="T56" fmla="*/ 73 w 73"/>
                <a:gd name="T57" fmla="*/ 37 h 89"/>
                <a:gd name="T58" fmla="*/ 73 w 73"/>
                <a:gd name="T59" fmla="*/ 30 h 89"/>
                <a:gd name="T60" fmla="*/ 71 w 73"/>
                <a:gd name="T61" fmla="*/ 27 h 89"/>
                <a:gd name="T62" fmla="*/ 69 w 73"/>
                <a:gd name="T63" fmla="*/ 23 h 89"/>
                <a:gd name="T64" fmla="*/ 64 w 73"/>
                <a:gd name="T65" fmla="*/ 23 h 89"/>
                <a:gd name="T66" fmla="*/ 60 w 73"/>
                <a:gd name="T67" fmla="*/ 20 h 89"/>
                <a:gd name="T68" fmla="*/ 60 w 73"/>
                <a:gd name="T69" fmla="*/ 12 h 89"/>
                <a:gd name="T70" fmla="*/ 62 w 73"/>
                <a:gd name="T71" fmla="*/ 7 h 89"/>
                <a:gd name="T72" fmla="*/ 66 w 73"/>
                <a:gd name="T73" fmla="*/ 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89">
                  <a:moveTo>
                    <a:pt x="66" y="2"/>
                  </a:moveTo>
                  <a:lnTo>
                    <a:pt x="64" y="0"/>
                  </a:lnTo>
                  <a:lnTo>
                    <a:pt x="60" y="0"/>
                  </a:lnTo>
                  <a:lnTo>
                    <a:pt x="60" y="0"/>
                  </a:lnTo>
                  <a:lnTo>
                    <a:pt x="57" y="0"/>
                  </a:lnTo>
                  <a:lnTo>
                    <a:pt x="46" y="2"/>
                  </a:lnTo>
                  <a:lnTo>
                    <a:pt x="39" y="2"/>
                  </a:lnTo>
                  <a:lnTo>
                    <a:pt x="37" y="3"/>
                  </a:lnTo>
                  <a:lnTo>
                    <a:pt x="35" y="7"/>
                  </a:lnTo>
                  <a:lnTo>
                    <a:pt x="35" y="12"/>
                  </a:lnTo>
                  <a:lnTo>
                    <a:pt x="32" y="16"/>
                  </a:lnTo>
                  <a:lnTo>
                    <a:pt x="26" y="16"/>
                  </a:lnTo>
                  <a:lnTo>
                    <a:pt x="23" y="18"/>
                  </a:lnTo>
                  <a:lnTo>
                    <a:pt x="17" y="20"/>
                  </a:lnTo>
                  <a:lnTo>
                    <a:pt x="16" y="20"/>
                  </a:lnTo>
                  <a:lnTo>
                    <a:pt x="10" y="7"/>
                  </a:lnTo>
                  <a:lnTo>
                    <a:pt x="9" y="7"/>
                  </a:lnTo>
                  <a:lnTo>
                    <a:pt x="5" y="7"/>
                  </a:lnTo>
                  <a:lnTo>
                    <a:pt x="1" y="9"/>
                  </a:lnTo>
                  <a:lnTo>
                    <a:pt x="1" y="16"/>
                  </a:lnTo>
                  <a:lnTo>
                    <a:pt x="0" y="16"/>
                  </a:lnTo>
                  <a:lnTo>
                    <a:pt x="7" y="27"/>
                  </a:lnTo>
                  <a:lnTo>
                    <a:pt x="9" y="45"/>
                  </a:lnTo>
                  <a:lnTo>
                    <a:pt x="10" y="48"/>
                  </a:lnTo>
                  <a:lnTo>
                    <a:pt x="14" y="78"/>
                  </a:lnTo>
                  <a:lnTo>
                    <a:pt x="23" y="89"/>
                  </a:lnTo>
                  <a:lnTo>
                    <a:pt x="25" y="87"/>
                  </a:lnTo>
                  <a:lnTo>
                    <a:pt x="44" y="82"/>
                  </a:lnTo>
                  <a:lnTo>
                    <a:pt x="73" y="37"/>
                  </a:lnTo>
                  <a:lnTo>
                    <a:pt x="73" y="30"/>
                  </a:lnTo>
                  <a:lnTo>
                    <a:pt x="71" y="27"/>
                  </a:lnTo>
                  <a:lnTo>
                    <a:pt x="69" y="23"/>
                  </a:lnTo>
                  <a:lnTo>
                    <a:pt x="64" y="23"/>
                  </a:lnTo>
                  <a:lnTo>
                    <a:pt x="60" y="20"/>
                  </a:lnTo>
                  <a:lnTo>
                    <a:pt x="60" y="12"/>
                  </a:lnTo>
                  <a:lnTo>
                    <a:pt x="62" y="7"/>
                  </a:lnTo>
                  <a:lnTo>
                    <a:pt x="66" y="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299" name="Freeform 53">
              <a:extLst>
                <a:ext uri="{FF2B5EF4-FFF2-40B4-BE49-F238E27FC236}">
                  <a16:creationId xmlns:a16="http://schemas.microsoft.com/office/drawing/2014/main" id="{0B9977C2-5F27-4DFF-A961-17555A8F86F9}"/>
                </a:ext>
              </a:extLst>
            </p:cNvPr>
            <p:cNvSpPr>
              <a:spLocks/>
            </p:cNvSpPr>
            <p:nvPr/>
          </p:nvSpPr>
          <p:spPr bwMode="auto">
            <a:xfrm>
              <a:off x="3482" y="2894"/>
              <a:ext cx="135" cy="337"/>
            </a:xfrm>
            <a:custGeom>
              <a:avLst/>
              <a:gdLst>
                <a:gd name="T0" fmla="*/ 46 w 135"/>
                <a:gd name="T1" fmla="*/ 7 h 337"/>
                <a:gd name="T2" fmla="*/ 41 w 135"/>
                <a:gd name="T3" fmla="*/ 7 h 337"/>
                <a:gd name="T4" fmla="*/ 30 w 135"/>
                <a:gd name="T5" fmla="*/ 9 h 337"/>
                <a:gd name="T6" fmla="*/ 18 w 135"/>
                <a:gd name="T7" fmla="*/ 4 h 337"/>
                <a:gd name="T8" fmla="*/ 9 w 135"/>
                <a:gd name="T9" fmla="*/ 0 h 337"/>
                <a:gd name="T10" fmla="*/ 10 w 135"/>
                <a:gd name="T11" fmla="*/ 5 h 337"/>
                <a:gd name="T12" fmla="*/ 19 w 135"/>
                <a:gd name="T13" fmla="*/ 11 h 337"/>
                <a:gd name="T14" fmla="*/ 26 w 135"/>
                <a:gd name="T15" fmla="*/ 30 h 337"/>
                <a:gd name="T16" fmla="*/ 34 w 135"/>
                <a:gd name="T17" fmla="*/ 48 h 337"/>
                <a:gd name="T18" fmla="*/ 39 w 135"/>
                <a:gd name="T19" fmla="*/ 55 h 337"/>
                <a:gd name="T20" fmla="*/ 32 w 135"/>
                <a:gd name="T21" fmla="*/ 62 h 337"/>
                <a:gd name="T22" fmla="*/ 26 w 135"/>
                <a:gd name="T23" fmla="*/ 64 h 337"/>
                <a:gd name="T24" fmla="*/ 21 w 135"/>
                <a:gd name="T25" fmla="*/ 93 h 337"/>
                <a:gd name="T26" fmla="*/ 25 w 135"/>
                <a:gd name="T27" fmla="*/ 127 h 337"/>
                <a:gd name="T28" fmla="*/ 30 w 135"/>
                <a:gd name="T29" fmla="*/ 134 h 337"/>
                <a:gd name="T30" fmla="*/ 21 w 135"/>
                <a:gd name="T31" fmla="*/ 137 h 337"/>
                <a:gd name="T32" fmla="*/ 12 w 135"/>
                <a:gd name="T33" fmla="*/ 143 h 337"/>
                <a:gd name="T34" fmla="*/ 5 w 135"/>
                <a:gd name="T35" fmla="*/ 177 h 337"/>
                <a:gd name="T36" fmla="*/ 0 w 135"/>
                <a:gd name="T37" fmla="*/ 187 h 337"/>
                <a:gd name="T38" fmla="*/ 5 w 135"/>
                <a:gd name="T39" fmla="*/ 195 h 337"/>
                <a:gd name="T40" fmla="*/ 14 w 135"/>
                <a:gd name="T41" fmla="*/ 200 h 337"/>
                <a:gd name="T42" fmla="*/ 18 w 135"/>
                <a:gd name="T43" fmla="*/ 204 h 337"/>
                <a:gd name="T44" fmla="*/ 28 w 135"/>
                <a:gd name="T45" fmla="*/ 218 h 337"/>
                <a:gd name="T46" fmla="*/ 39 w 135"/>
                <a:gd name="T47" fmla="*/ 227 h 337"/>
                <a:gd name="T48" fmla="*/ 71 w 135"/>
                <a:gd name="T49" fmla="*/ 223 h 337"/>
                <a:gd name="T50" fmla="*/ 78 w 135"/>
                <a:gd name="T51" fmla="*/ 257 h 337"/>
                <a:gd name="T52" fmla="*/ 71 w 135"/>
                <a:gd name="T53" fmla="*/ 268 h 337"/>
                <a:gd name="T54" fmla="*/ 68 w 135"/>
                <a:gd name="T55" fmla="*/ 279 h 337"/>
                <a:gd name="T56" fmla="*/ 68 w 135"/>
                <a:gd name="T57" fmla="*/ 289 h 337"/>
                <a:gd name="T58" fmla="*/ 75 w 135"/>
                <a:gd name="T59" fmla="*/ 304 h 337"/>
                <a:gd name="T60" fmla="*/ 91 w 135"/>
                <a:gd name="T61" fmla="*/ 321 h 337"/>
                <a:gd name="T62" fmla="*/ 101 w 135"/>
                <a:gd name="T63" fmla="*/ 329 h 337"/>
                <a:gd name="T64" fmla="*/ 98 w 135"/>
                <a:gd name="T65" fmla="*/ 337 h 337"/>
                <a:gd name="T66" fmla="*/ 109 w 135"/>
                <a:gd name="T67" fmla="*/ 337 h 337"/>
                <a:gd name="T68" fmla="*/ 110 w 135"/>
                <a:gd name="T69" fmla="*/ 325 h 337"/>
                <a:gd name="T70" fmla="*/ 105 w 135"/>
                <a:gd name="T71" fmla="*/ 318 h 337"/>
                <a:gd name="T72" fmla="*/ 109 w 135"/>
                <a:gd name="T73" fmla="*/ 307 h 337"/>
                <a:gd name="T74" fmla="*/ 109 w 135"/>
                <a:gd name="T75" fmla="*/ 302 h 337"/>
                <a:gd name="T76" fmla="*/ 130 w 135"/>
                <a:gd name="T77" fmla="*/ 287 h 337"/>
                <a:gd name="T78" fmla="*/ 135 w 135"/>
                <a:gd name="T79" fmla="*/ 266 h 337"/>
                <a:gd name="T80" fmla="*/ 135 w 135"/>
                <a:gd name="T81" fmla="*/ 241 h 337"/>
                <a:gd name="T82" fmla="*/ 91 w 135"/>
                <a:gd name="T83" fmla="*/ 180 h 337"/>
                <a:gd name="T84" fmla="*/ 89 w 135"/>
                <a:gd name="T85" fmla="*/ 187 h 337"/>
                <a:gd name="T86" fmla="*/ 94 w 135"/>
                <a:gd name="T87" fmla="*/ 193 h 337"/>
                <a:gd name="T88" fmla="*/ 105 w 135"/>
                <a:gd name="T89" fmla="*/ 214 h 337"/>
                <a:gd name="T90" fmla="*/ 103 w 135"/>
                <a:gd name="T91" fmla="*/ 220 h 337"/>
                <a:gd name="T92" fmla="*/ 98 w 135"/>
                <a:gd name="T93" fmla="*/ 212 h 337"/>
                <a:gd name="T94" fmla="*/ 91 w 135"/>
                <a:gd name="T95" fmla="*/ 205 h 337"/>
                <a:gd name="T96" fmla="*/ 89 w 135"/>
                <a:gd name="T97" fmla="*/ 205 h 337"/>
                <a:gd name="T98" fmla="*/ 84 w 135"/>
                <a:gd name="T99" fmla="*/ 212 h 337"/>
                <a:gd name="T100" fmla="*/ 78 w 135"/>
                <a:gd name="T101" fmla="*/ 211 h 337"/>
                <a:gd name="T102" fmla="*/ 75 w 135"/>
                <a:gd name="T103" fmla="*/ 200 h 337"/>
                <a:gd name="T104" fmla="*/ 76 w 135"/>
                <a:gd name="T105" fmla="*/ 191 h 337"/>
                <a:gd name="T106" fmla="*/ 66 w 135"/>
                <a:gd name="T107" fmla="*/ 173 h 337"/>
                <a:gd name="T108" fmla="*/ 66 w 135"/>
                <a:gd name="T109" fmla="*/ 162 h 337"/>
                <a:gd name="T110" fmla="*/ 51 w 135"/>
                <a:gd name="T111" fmla="*/ 123 h 337"/>
                <a:gd name="T112" fmla="*/ 64 w 135"/>
                <a:gd name="T113" fmla="*/ 100 h 337"/>
                <a:gd name="T114" fmla="*/ 62 w 135"/>
                <a:gd name="T115" fmla="*/ 48 h 337"/>
                <a:gd name="T116" fmla="*/ 59 w 135"/>
                <a:gd name="T117" fmla="*/ 39 h 337"/>
                <a:gd name="T118" fmla="*/ 48 w 135"/>
                <a:gd name="T119" fmla="*/ 23 h 337"/>
                <a:gd name="T120" fmla="*/ 53 w 135"/>
                <a:gd name="T121" fmla="*/ 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337">
                  <a:moveTo>
                    <a:pt x="48" y="12"/>
                  </a:moveTo>
                  <a:lnTo>
                    <a:pt x="46" y="7"/>
                  </a:lnTo>
                  <a:lnTo>
                    <a:pt x="44" y="7"/>
                  </a:lnTo>
                  <a:lnTo>
                    <a:pt x="41" y="7"/>
                  </a:lnTo>
                  <a:lnTo>
                    <a:pt x="32" y="9"/>
                  </a:lnTo>
                  <a:lnTo>
                    <a:pt x="30" y="9"/>
                  </a:lnTo>
                  <a:lnTo>
                    <a:pt x="26" y="4"/>
                  </a:lnTo>
                  <a:lnTo>
                    <a:pt x="18" y="4"/>
                  </a:lnTo>
                  <a:lnTo>
                    <a:pt x="9" y="0"/>
                  </a:lnTo>
                  <a:lnTo>
                    <a:pt x="9" y="0"/>
                  </a:lnTo>
                  <a:lnTo>
                    <a:pt x="9" y="4"/>
                  </a:lnTo>
                  <a:lnTo>
                    <a:pt x="10" y="5"/>
                  </a:lnTo>
                  <a:lnTo>
                    <a:pt x="10" y="11"/>
                  </a:lnTo>
                  <a:lnTo>
                    <a:pt x="19" y="11"/>
                  </a:lnTo>
                  <a:lnTo>
                    <a:pt x="25" y="21"/>
                  </a:lnTo>
                  <a:lnTo>
                    <a:pt x="26" y="30"/>
                  </a:lnTo>
                  <a:lnTo>
                    <a:pt x="32" y="34"/>
                  </a:lnTo>
                  <a:lnTo>
                    <a:pt x="34" y="48"/>
                  </a:lnTo>
                  <a:lnTo>
                    <a:pt x="37" y="50"/>
                  </a:lnTo>
                  <a:lnTo>
                    <a:pt x="39" y="55"/>
                  </a:lnTo>
                  <a:lnTo>
                    <a:pt x="39" y="59"/>
                  </a:lnTo>
                  <a:lnTo>
                    <a:pt x="32" y="62"/>
                  </a:lnTo>
                  <a:lnTo>
                    <a:pt x="30" y="62"/>
                  </a:lnTo>
                  <a:lnTo>
                    <a:pt x="26" y="64"/>
                  </a:lnTo>
                  <a:lnTo>
                    <a:pt x="26" y="79"/>
                  </a:lnTo>
                  <a:lnTo>
                    <a:pt x="21" y="93"/>
                  </a:lnTo>
                  <a:lnTo>
                    <a:pt x="23" y="123"/>
                  </a:lnTo>
                  <a:lnTo>
                    <a:pt x="25" y="127"/>
                  </a:lnTo>
                  <a:lnTo>
                    <a:pt x="30" y="129"/>
                  </a:lnTo>
                  <a:lnTo>
                    <a:pt x="30" y="134"/>
                  </a:lnTo>
                  <a:lnTo>
                    <a:pt x="28" y="136"/>
                  </a:lnTo>
                  <a:lnTo>
                    <a:pt x="21" y="137"/>
                  </a:lnTo>
                  <a:lnTo>
                    <a:pt x="18" y="141"/>
                  </a:lnTo>
                  <a:lnTo>
                    <a:pt x="12" y="143"/>
                  </a:lnTo>
                  <a:lnTo>
                    <a:pt x="12" y="143"/>
                  </a:lnTo>
                  <a:lnTo>
                    <a:pt x="5" y="177"/>
                  </a:lnTo>
                  <a:lnTo>
                    <a:pt x="0" y="184"/>
                  </a:lnTo>
                  <a:lnTo>
                    <a:pt x="0" y="187"/>
                  </a:lnTo>
                  <a:lnTo>
                    <a:pt x="0" y="193"/>
                  </a:lnTo>
                  <a:lnTo>
                    <a:pt x="5" y="195"/>
                  </a:lnTo>
                  <a:lnTo>
                    <a:pt x="7" y="200"/>
                  </a:lnTo>
                  <a:lnTo>
                    <a:pt x="14" y="200"/>
                  </a:lnTo>
                  <a:lnTo>
                    <a:pt x="16" y="200"/>
                  </a:lnTo>
                  <a:lnTo>
                    <a:pt x="18" y="204"/>
                  </a:lnTo>
                  <a:lnTo>
                    <a:pt x="21" y="205"/>
                  </a:lnTo>
                  <a:lnTo>
                    <a:pt x="28" y="218"/>
                  </a:lnTo>
                  <a:lnTo>
                    <a:pt x="35" y="227"/>
                  </a:lnTo>
                  <a:lnTo>
                    <a:pt x="39" y="227"/>
                  </a:lnTo>
                  <a:lnTo>
                    <a:pt x="68" y="221"/>
                  </a:lnTo>
                  <a:lnTo>
                    <a:pt x="71" y="223"/>
                  </a:lnTo>
                  <a:lnTo>
                    <a:pt x="75" y="227"/>
                  </a:lnTo>
                  <a:lnTo>
                    <a:pt x="78" y="257"/>
                  </a:lnTo>
                  <a:lnTo>
                    <a:pt x="76" y="262"/>
                  </a:lnTo>
                  <a:lnTo>
                    <a:pt x="71" y="268"/>
                  </a:lnTo>
                  <a:lnTo>
                    <a:pt x="73" y="275"/>
                  </a:lnTo>
                  <a:lnTo>
                    <a:pt x="68" y="279"/>
                  </a:lnTo>
                  <a:lnTo>
                    <a:pt x="66" y="286"/>
                  </a:lnTo>
                  <a:lnTo>
                    <a:pt x="68" y="289"/>
                  </a:lnTo>
                  <a:lnTo>
                    <a:pt x="73" y="302"/>
                  </a:lnTo>
                  <a:lnTo>
                    <a:pt x="75" y="304"/>
                  </a:lnTo>
                  <a:lnTo>
                    <a:pt x="78" y="305"/>
                  </a:lnTo>
                  <a:lnTo>
                    <a:pt x="91" y="321"/>
                  </a:lnTo>
                  <a:lnTo>
                    <a:pt x="100" y="325"/>
                  </a:lnTo>
                  <a:lnTo>
                    <a:pt x="101" y="329"/>
                  </a:lnTo>
                  <a:lnTo>
                    <a:pt x="101" y="332"/>
                  </a:lnTo>
                  <a:lnTo>
                    <a:pt x="98" y="337"/>
                  </a:lnTo>
                  <a:lnTo>
                    <a:pt x="100" y="337"/>
                  </a:lnTo>
                  <a:lnTo>
                    <a:pt x="109" y="337"/>
                  </a:lnTo>
                  <a:lnTo>
                    <a:pt x="110" y="337"/>
                  </a:lnTo>
                  <a:lnTo>
                    <a:pt x="110" y="325"/>
                  </a:lnTo>
                  <a:lnTo>
                    <a:pt x="109" y="321"/>
                  </a:lnTo>
                  <a:lnTo>
                    <a:pt x="105" y="318"/>
                  </a:lnTo>
                  <a:lnTo>
                    <a:pt x="105" y="312"/>
                  </a:lnTo>
                  <a:lnTo>
                    <a:pt x="109" y="307"/>
                  </a:lnTo>
                  <a:lnTo>
                    <a:pt x="109" y="305"/>
                  </a:lnTo>
                  <a:lnTo>
                    <a:pt x="109" y="302"/>
                  </a:lnTo>
                  <a:lnTo>
                    <a:pt x="128" y="293"/>
                  </a:lnTo>
                  <a:lnTo>
                    <a:pt x="130" y="287"/>
                  </a:lnTo>
                  <a:lnTo>
                    <a:pt x="132" y="271"/>
                  </a:lnTo>
                  <a:lnTo>
                    <a:pt x="135" y="266"/>
                  </a:lnTo>
                  <a:lnTo>
                    <a:pt x="130" y="254"/>
                  </a:lnTo>
                  <a:lnTo>
                    <a:pt x="135" y="241"/>
                  </a:lnTo>
                  <a:lnTo>
                    <a:pt x="134" y="230"/>
                  </a:lnTo>
                  <a:lnTo>
                    <a:pt x="91" y="180"/>
                  </a:lnTo>
                  <a:lnTo>
                    <a:pt x="89" y="180"/>
                  </a:lnTo>
                  <a:lnTo>
                    <a:pt x="89" y="187"/>
                  </a:lnTo>
                  <a:lnTo>
                    <a:pt x="91" y="191"/>
                  </a:lnTo>
                  <a:lnTo>
                    <a:pt x="94" y="193"/>
                  </a:lnTo>
                  <a:lnTo>
                    <a:pt x="98" y="195"/>
                  </a:lnTo>
                  <a:lnTo>
                    <a:pt x="105" y="214"/>
                  </a:lnTo>
                  <a:lnTo>
                    <a:pt x="105" y="220"/>
                  </a:lnTo>
                  <a:lnTo>
                    <a:pt x="103" y="220"/>
                  </a:lnTo>
                  <a:lnTo>
                    <a:pt x="101" y="220"/>
                  </a:lnTo>
                  <a:lnTo>
                    <a:pt x="98" y="212"/>
                  </a:lnTo>
                  <a:lnTo>
                    <a:pt x="94" y="211"/>
                  </a:lnTo>
                  <a:lnTo>
                    <a:pt x="91" y="205"/>
                  </a:lnTo>
                  <a:lnTo>
                    <a:pt x="91" y="205"/>
                  </a:lnTo>
                  <a:lnTo>
                    <a:pt x="89" y="205"/>
                  </a:lnTo>
                  <a:lnTo>
                    <a:pt x="85" y="212"/>
                  </a:lnTo>
                  <a:lnTo>
                    <a:pt x="84" y="212"/>
                  </a:lnTo>
                  <a:lnTo>
                    <a:pt x="80" y="212"/>
                  </a:lnTo>
                  <a:lnTo>
                    <a:pt x="78" y="211"/>
                  </a:lnTo>
                  <a:lnTo>
                    <a:pt x="75" y="207"/>
                  </a:lnTo>
                  <a:lnTo>
                    <a:pt x="75" y="200"/>
                  </a:lnTo>
                  <a:lnTo>
                    <a:pt x="76" y="195"/>
                  </a:lnTo>
                  <a:lnTo>
                    <a:pt x="76" y="191"/>
                  </a:lnTo>
                  <a:lnTo>
                    <a:pt x="69" y="184"/>
                  </a:lnTo>
                  <a:lnTo>
                    <a:pt x="66" y="173"/>
                  </a:lnTo>
                  <a:lnTo>
                    <a:pt x="66" y="162"/>
                  </a:lnTo>
                  <a:lnTo>
                    <a:pt x="66" y="162"/>
                  </a:lnTo>
                  <a:lnTo>
                    <a:pt x="51" y="127"/>
                  </a:lnTo>
                  <a:lnTo>
                    <a:pt x="51" y="123"/>
                  </a:lnTo>
                  <a:lnTo>
                    <a:pt x="53" y="120"/>
                  </a:lnTo>
                  <a:lnTo>
                    <a:pt x="64" y="100"/>
                  </a:lnTo>
                  <a:lnTo>
                    <a:pt x="60" y="54"/>
                  </a:lnTo>
                  <a:lnTo>
                    <a:pt x="62" y="48"/>
                  </a:lnTo>
                  <a:lnTo>
                    <a:pt x="62" y="43"/>
                  </a:lnTo>
                  <a:lnTo>
                    <a:pt x="59" y="39"/>
                  </a:lnTo>
                  <a:lnTo>
                    <a:pt x="53" y="34"/>
                  </a:lnTo>
                  <a:lnTo>
                    <a:pt x="48" y="23"/>
                  </a:lnTo>
                  <a:lnTo>
                    <a:pt x="48" y="12"/>
                  </a:lnTo>
                  <a:lnTo>
                    <a:pt x="53" y="7"/>
                  </a:lnTo>
                  <a:lnTo>
                    <a:pt x="48" y="12"/>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0" name="Freeform 54">
              <a:extLst>
                <a:ext uri="{FF2B5EF4-FFF2-40B4-BE49-F238E27FC236}">
                  <a16:creationId xmlns:a16="http://schemas.microsoft.com/office/drawing/2014/main" id="{4259874C-4152-48BC-874A-FF18AE7491AE}"/>
                </a:ext>
              </a:extLst>
            </p:cNvPr>
            <p:cNvSpPr>
              <a:spLocks/>
            </p:cNvSpPr>
            <p:nvPr/>
          </p:nvSpPr>
          <p:spPr bwMode="auto">
            <a:xfrm>
              <a:off x="3482" y="2894"/>
              <a:ext cx="135" cy="337"/>
            </a:xfrm>
            <a:custGeom>
              <a:avLst/>
              <a:gdLst>
                <a:gd name="T0" fmla="*/ 46 w 135"/>
                <a:gd name="T1" fmla="*/ 7 h 337"/>
                <a:gd name="T2" fmla="*/ 41 w 135"/>
                <a:gd name="T3" fmla="*/ 7 h 337"/>
                <a:gd name="T4" fmla="*/ 30 w 135"/>
                <a:gd name="T5" fmla="*/ 9 h 337"/>
                <a:gd name="T6" fmla="*/ 18 w 135"/>
                <a:gd name="T7" fmla="*/ 4 h 337"/>
                <a:gd name="T8" fmla="*/ 9 w 135"/>
                <a:gd name="T9" fmla="*/ 0 h 337"/>
                <a:gd name="T10" fmla="*/ 10 w 135"/>
                <a:gd name="T11" fmla="*/ 5 h 337"/>
                <a:gd name="T12" fmla="*/ 19 w 135"/>
                <a:gd name="T13" fmla="*/ 11 h 337"/>
                <a:gd name="T14" fmla="*/ 26 w 135"/>
                <a:gd name="T15" fmla="*/ 30 h 337"/>
                <a:gd name="T16" fmla="*/ 34 w 135"/>
                <a:gd name="T17" fmla="*/ 48 h 337"/>
                <a:gd name="T18" fmla="*/ 39 w 135"/>
                <a:gd name="T19" fmla="*/ 55 h 337"/>
                <a:gd name="T20" fmla="*/ 32 w 135"/>
                <a:gd name="T21" fmla="*/ 62 h 337"/>
                <a:gd name="T22" fmla="*/ 26 w 135"/>
                <a:gd name="T23" fmla="*/ 64 h 337"/>
                <a:gd name="T24" fmla="*/ 21 w 135"/>
                <a:gd name="T25" fmla="*/ 93 h 337"/>
                <a:gd name="T26" fmla="*/ 25 w 135"/>
                <a:gd name="T27" fmla="*/ 127 h 337"/>
                <a:gd name="T28" fmla="*/ 30 w 135"/>
                <a:gd name="T29" fmla="*/ 134 h 337"/>
                <a:gd name="T30" fmla="*/ 21 w 135"/>
                <a:gd name="T31" fmla="*/ 137 h 337"/>
                <a:gd name="T32" fmla="*/ 12 w 135"/>
                <a:gd name="T33" fmla="*/ 143 h 337"/>
                <a:gd name="T34" fmla="*/ 5 w 135"/>
                <a:gd name="T35" fmla="*/ 177 h 337"/>
                <a:gd name="T36" fmla="*/ 0 w 135"/>
                <a:gd name="T37" fmla="*/ 187 h 337"/>
                <a:gd name="T38" fmla="*/ 5 w 135"/>
                <a:gd name="T39" fmla="*/ 195 h 337"/>
                <a:gd name="T40" fmla="*/ 14 w 135"/>
                <a:gd name="T41" fmla="*/ 200 h 337"/>
                <a:gd name="T42" fmla="*/ 18 w 135"/>
                <a:gd name="T43" fmla="*/ 204 h 337"/>
                <a:gd name="T44" fmla="*/ 28 w 135"/>
                <a:gd name="T45" fmla="*/ 218 h 337"/>
                <a:gd name="T46" fmla="*/ 39 w 135"/>
                <a:gd name="T47" fmla="*/ 227 h 337"/>
                <a:gd name="T48" fmla="*/ 71 w 135"/>
                <a:gd name="T49" fmla="*/ 223 h 337"/>
                <a:gd name="T50" fmla="*/ 78 w 135"/>
                <a:gd name="T51" fmla="*/ 257 h 337"/>
                <a:gd name="T52" fmla="*/ 71 w 135"/>
                <a:gd name="T53" fmla="*/ 268 h 337"/>
                <a:gd name="T54" fmla="*/ 68 w 135"/>
                <a:gd name="T55" fmla="*/ 279 h 337"/>
                <a:gd name="T56" fmla="*/ 68 w 135"/>
                <a:gd name="T57" fmla="*/ 289 h 337"/>
                <a:gd name="T58" fmla="*/ 75 w 135"/>
                <a:gd name="T59" fmla="*/ 304 h 337"/>
                <a:gd name="T60" fmla="*/ 91 w 135"/>
                <a:gd name="T61" fmla="*/ 321 h 337"/>
                <a:gd name="T62" fmla="*/ 101 w 135"/>
                <a:gd name="T63" fmla="*/ 329 h 337"/>
                <a:gd name="T64" fmla="*/ 98 w 135"/>
                <a:gd name="T65" fmla="*/ 337 h 337"/>
                <a:gd name="T66" fmla="*/ 109 w 135"/>
                <a:gd name="T67" fmla="*/ 337 h 337"/>
                <a:gd name="T68" fmla="*/ 110 w 135"/>
                <a:gd name="T69" fmla="*/ 325 h 337"/>
                <a:gd name="T70" fmla="*/ 105 w 135"/>
                <a:gd name="T71" fmla="*/ 318 h 337"/>
                <a:gd name="T72" fmla="*/ 109 w 135"/>
                <a:gd name="T73" fmla="*/ 307 h 337"/>
                <a:gd name="T74" fmla="*/ 109 w 135"/>
                <a:gd name="T75" fmla="*/ 302 h 337"/>
                <a:gd name="T76" fmla="*/ 130 w 135"/>
                <a:gd name="T77" fmla="*/ 287 h 337"/>
                <a:gd name="T78" fmla="*/ 135 w 135"/>
                <a:gd name="T79" fmla="*/ 266 h 337"/>
                <a:gd name="T80" fmla="*/ 135 w 135"/>
                <a:gd name="T81" fmla="*/ 241 h 337"/>
                <a:gd name="T82" fmla="*/ 91 w 135"/>
                <a:gd name="T83" fmla="*/ 180 h 337"/>
                <a:gd name="T84" fmla="*/ 89 w 135"/>
                <a:gd name="T85" fmla="*/ 187 h 337"/>
                <a:gd name="T86" fmla="*/ 94 w 135"/>
                <a:gd name="T87" fmla="*/ 193 h 337"/>
                <a:gd name="T88" fmla="*/ 105 w 135"/>
                <a:gd name="T89" fmla="*/ 214 h 337"/>
                <a:gd name="T90" fmla="*/ 103 w 135"/>
                <a:gd name="T91" fmla="*/ 220 h 337"/>
                <a:gd name="T92" fmla="*/ 98 w 135"/>
                <a:gd name="T93" fmla="*/ 212 h 337"/>
                <a:gd name="T94" fmla="*/ 91 w 135"/>
                <a:gd name="T95" fmla="*/ 205 h 337"/>
                <a:gd name="T96" fmla="*/ 89 w 135"/>
                <a:gd name="T97" fmla="*/ 205 h 337"/>
                <a:gd name="T98" fmla="*/ 84 w 135"/>
                <a:gd name="T99" fmla="*/ 212 h 337"/>
                <a:gd name="T100" fmla="*/ 78 w 135"/>
                <a:gd name="T101" fmla="*/ 211 h 337"/>
                <a:gd name="T102" fmla="*/ 75 w 135"/>
                <a:gd name="T103" fmla="*/ 200 h 337"/>
                <a:gd name="T104" fmla="*/ 76 w 135"/>
                <a:gd name="T105" fmla="*/ 191 h 337"/>
                <a:gd name="T106" fmla="*/ 66 w 135"/>
                <a:gd name="T107" fmla="*/ 173 h 337"/>
                <a:gd name="T108" fmla="*/ 66 w 135"/>
                <a:gd name="T109" fmla="*/ 162 h 337"/>
                <a:gd name="T110" fmla="*/ 51 w 135"/>
                <a:gd name="T111" fmla="*/ 123 h 337"/>
                <a:gd name="T112" fmla="*/ 64 w 135"/>
                <a:gd name="T113" fmla="*/ 100 h 337"/>
                <a:gd name="T114" fmla="*/ 62 w 135"/>
                <a:gd name="T115" fmla="*/ 48 h 337"/>
                <a:gd name="T116" fmla="*/ 59 w 135"/>
                <a:gd name="T117" fmla="*/ 39 h 337"/>
                <a:gd name="T118" fmla="*/ 48 w 135"/>
                <a:gd name="T119" fmla="*/ 23 h 337"/>
                <a:gd name="T120" fmla="*/ 53 w 135"/>
                <a:gd name="T121" fmla="*/ 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337">
                  <a:moveTo>
                    <a:pt x="48" y="12"/>
                  </a:moveTo>
                  <a:lnTo>
                    <a:pt x="46" y="7"/>
                  </a:lnTo>
                  <a:lnTo>
                    <a:pt x="44" y="7"/>
                  </a:lnTo>
                  <a:lnTo>
                    <a:pt x="41" y="7"/>
                  </a:lnTo>
                  <a:lnTo>
                    <a:pt x="32" y="9"/>
                  </a:lnTo>
                  <a:lnTo>
                    <a:pt x="30" y="9"/>
                  </a:lnTo>
                  <a:lnTo>
                    <a:pt x="26" y="4"/>
                  </a:lnTo>
                  <a:lnTo>
                    <a:pt x="18" y="4"/>
                  </a:lnTo>
                  <a:lnTo>
                    <a:pt x="9" y="0"/>
                  </a:lnTo>
                  <a:lnTo>
                    <a:pt x="9" y="0"/>
                  </a:lnTo>
                  <a:lnTo>
                    <a:pt x="9" y="4"/>
                  </a:lnTo>
                  <a:lnTo>
                    <a:pt x="10" y="5"/>
                  </a:lnTo>
                  <a:lnTo>
                    <a:pt x="10" y="11"/>
                  </a:lnTo>
                  <a:lnTo>
                    <a:pt x="19" y="11"/>
                  </a:lnTo>
                  <a:lnTo>
                    <a:pt x="25" y="21"/>
                  </a:lnTo>
                  <a:lnTo>
                    <a:pt x="26" y="30"/>
                  </a:lnTo>
                  <a:lnTo>
                    <a:pt x="32" y="34"/>
                  </a:lnTo>
                  <a:lnTo>
                    <a:pt x="34" y="48"/>
                  </a:lnTo>
                  <a:lnTo>
                    <a:pt x="37" y="50"/>
                  </a:lnTo>
                  <a:lnTo>
                    <a:pt x="39" y="55"/>
                  </a:lnTo>
                  <a:lnTo>
                    <a:pt x="39" y="59"/>
                  </a:lnTo>
                  <a:lnTo>
                    <a:pt x="32" y="62"/>
                  </a:lnTo>
                  <a:lnTo>
                    <a:pt x="30" y="62"/>
                  </a:lnTo>
                  <a:lnTo>
                    <a:pt x="26" y="64"/>
                  </a:lnTo>
                  <a:lnTo>
                    <a:pt x="26" y="79"/>
                  </a:lnTo>
                  <a:lnTo>
                    <a:pt x="21" y="93"/>
                  </a:lnTo>
                  <a:lnTo>
                    <a:pt x="23" y="123"/>
                  </a:lnTo>
                  <a:lnTo>
                    <a:pt x="25" y="127"/>
                  </a:lnTo>
                  <a:lnTo>
                    <a:pt x="30" y="129"/>
                  </a:lnTo>
                  <a:lnTo>
                    <a:pt x="30" y="134"/>
                  </a:lnTo>
                  <a:lnTo>
                    <a:pt x="28" y="136"/>
                  </a:lnTo>
                  <a:lnTo>
                    <a:pt x="21" y="137"/>
                  </a:lnTo>
                  <a:lnTo>
                    <a:pt x="18" y="141"/>
                  </a:lnTo>
                  <a:lnTo>
                    <a:pt x="12" y="143"/>
                  </a:lnTo>
                  <a:lnTo>
                    <a:pt x="12" y="143"/>
                  </a:lnTo>
                  <a:lnTo>
                    <a:pt x="5" y="177"/>
                  </a:lnTo>
                  <a:lnTo>
                    <a:pt x="0" y="184"/>
                  </a:lnTo>
                  <a:lnTo>
                    <a:pt x="0" y="187"/>
                  </a:lnTo>
                  <a:lnTo>
                    <a:pt x="0" y="193"/>
                  </a:lnTo>
                  <a:lnTo>
                    <a:pt x="5" y="195"/>
                  </a:lnTo>
                  <a:lnTo>
                    <a:pt x="7" y="200"/>
                  </a:lnTo>
                  <a:lnTo>
                    <a:pt x="14" y="200"/>
                  </a:lnTo>
                  <a:lnTo>
                    <a:pt x="16" y="200"/>
                  </a:lnTo>
                  <a:lnTo>
                    <a:pt x="18" y="204"/>
                  </a:lnTo>
                  <a:lnTo>
                    <a:pt x="21" y="205"/>
                  </a:lnTo>
                  <a:lnTo>
                    <a:pt x="28" y="218"/>
                  </a:lnTo>
                  <a:lnTo>
                    <a:pt x="35" y="227"/>
                  </a:lnTo>
                  <a:lnTo>
                    <a:pt x="39" y="227"/>
                  </a:lnTo>
                  <a:lnTo>
                    <a:pt x="68" y="221"/>
                  </a:lnTo>
                  <a:lnTo>
                    <a:pt x="71" y="223"/>
                  </a:lnTo>
                  <a:lnTo>
                    <a:pt x="75" y="227"/>
                  </a:lnTo>
                  <a:lnTo>
                    <a:pt x="78" y="257"/>
                  </a:lnTo>
                  <a:lnTo>
                    <a:pt x="76" y="262"/>
                  </a:lnTo>
                  <a:lnTo>
                    <a:pt x="71" y="268"/>
                  </a:lnTo>
                  <a:lnTo>
                    <a:pt x="73" y="275"/>
                  </a:lnTo>
                  <a:lnTo>
                    <a:pt x="68" y="279"/>
                  </a:lnTo>
                  <a:lnTo>
                    <a:pt x="66" y="286"/>
                  </a:lnTo>
                  <a:lnTo>
                    <a:pt x="68" y="289"/>
                  </a:lnTo>
                  <a:lnTo>
                    <a:pt x="73" y="302"/>
                  </a:lnTo>
                  <a:lnTo>
                    <a:pt x="75" y="304"/>
                  </a:lnTo>
                  <a:lnTo>
                    <a:pt x="78" y="305"/>
                  </a:lnTo>
                  <a:lnTo>
                    <a:pt x="91" y="321"/>
                  </a:lnTo>
                  <a:lnTo>
                    <a:pt x="100" y="325"/>
                  </a:lnTo>
                  <a:lnTo>
                    <a:pt x="101" y="329"/>
                  </a:lnTo>
                  <a:lnTo>
                    <a:pt x="101" y="332"/>
                  </a:lnTo>
                  <a:lnTo>
                    <a:pt x="98" y="337"/>
                  </a:lnTo>
                  <a:lnTo>
                    <a:pt x="100" y="337"/>
                  </a:lnTo>
                  <a:lnTo>
                    <a:pt x="109" y="337"/>
                  </a:lnTo>
                  <a:lnTo>
                    <a:pt x="110" y="337"/>
                  </a:lnTo>
                  <a:lnTo>
                    <a:pt x="110" y="325"/>
                  </a:lnTo>
                  <a:lnTo>
                    <a:pt x="109" y="321"/>
                  </a:lnTo>
                  <a:lnTo>
                    <a:pt x="105" y="318"/>
                  </a:lnTo>
                  <a:lnTo>
                    <a:pt x="105" y="312"/>
                  </a:lnTo>
                  <a:lnTo>
                    <a:pt x="109" y="307"/>
                  </a:lnTo>
                  <a:lnTo>
                    <a:pt x="109" y="305"/>
                  </a:lnTo>
                  <a:lnTo>
                    <a:pt x="109" y="302"/>
                  </a:lnTo>
                  <a:lnTo>
                    <a:pt x="128" y="293"/>
                  </a:lnTo>
                  <a:lnTo>
                    <a:pt x="130" y="287"/>
                  </a:lnTo>
                  <a:lnTo>
                    <a:pt x="132" y="271"/>
                  </a:lnTo>
                  <a:lnTo>
                    <a:pt x="135" y="266"/>
                  </a:lnTo>
                  <a:lnTo>
                    <a:pt x="130" y="254"/>
                  </a:lnTo>
                  <a:lnTo>
                    <a:pt x="135" y="241"/>
                  </a:lnTo>
                  <a:lnTo>
                    <a:pt x="134" y="230"/>
                  </a:lnTo>
                  <a:lnTo>
                    <a:pt x="91" y="180"/>
                  </a:lnTo>
                  <a:lnTo>
                    <a:pt x="89" y="180"/>
                  </a:lnTo>
                  <a:lnTo>
                    <a:pt x="89" y="187"/>
                  </a:lnTo>
                  <a:lnTo>
                    <a:pt x="91" y="191"/>
                  </a:lnTo>
                  <a:lnTo>
                    <a:pt x="94" y="193"/>
                  </a:lnTo>
                  <a:lnTo>
                    <a:pt x="98" y="195"/>
                  </a:lnTo>
                  <a:lnTo>
                    <a:pt x="105" y="214"/>
                  </a:lnTo>
                  <a:lnTo>
                    <a:pt x="105" y="220"/>
                  </a:lnTo>
                  <a:lnTo>
                    <a:pt x="103" y="220"/>
                  </a:lnTo>
                  <a:lnTo>
                    <a:pt x="101" y="220"/>
                  </a:lnTo>
                  <a:lnTo>
                    <a:pt x="98" y="212"/>
                  </a:lnTo>
                  <a:lnTo>
                    <a:pt x="94" y="211"/>
                  </a:lnTo>
                  <a:lnTo>
                    <a:pt x="91" y="205"/>
                  </a:lnTo>
                  <a:lnTo>
                    <a:pt x="91" y="205"/>
                  </a:lnTo>
                  <a:lnTo>
                    <a:pt x="89" y="205"/>
                  </a:lnTo>
                  <a:lnTo>
                    <a:pt x="85" y="212"/>
                  </a:lnTo>
                  <a:lnTo>
                    <a:pt x="84" y="212"/>
                  </a:lnTo>
                  <a:lnTo>
                    <a:pt x="80" y="212"/>
                  </a:lnTo>
                  <a:lnTo>
                    <a:pt x="78" y="211"/>
                  </a:lnTo>
                  <a:lnTo>
                    <a:pt x="75" y="207"/>
                  </a:lnTo>
                  <a:lnTo>
                    <a:pt x="75" y="200"/>
                  </a:lnTo>
                  <a:lnTo>
                    <a:pt x="76" y="195"/>
                  </a:lnTo>
                  <a:lnTo>
                    <a:pt x="76" y="191"/>
                  </a:lnTo>
                  <a:lnTo>
                    <a:pt x="69" y="184"/>
                  </a:lnTo>
                  <a:lnTo>
                    <a:pt x="66" y="173"/>
                  </a:lnTo>
                  <a:lnTo>
                    <a:pt x="66" y="162"/>
                  </a:lnTo>
                  <a:lnTo>
                    <a:pt x="66" y="162"/>
                  </a:lnTo>
                  <a:lnTo>
                    <a:pt x="51" y="127"/>
                  </a:lnTo>
                  <a:lnTo>
                    <a:pt x="51" y="123"/>
                  </a:lnTo>
                  <a:lnTo>
                    <a:pt x="53" y="120"/>
                  </a:lnTo>
                  <a:lnTo>
                    <a:pt x="64" y="100"/>
                  </a:lnTo>
                  <a:lnTo>
                    <a:pt x="60" y="54"/>
                  </a:lnTo>
                  <a:lnTo>
                    <a:pt x="62" y="48"/>
                  </a:lnTo>
                  <a:lnTo>
                    <a:pt x="62" y="43"/>
                  </a:lnTo>
                  <a:lnTo>
                    <a:pt x="59" y="39"/>
                  </a:lnTo>
                  <a:lnTo>
                    <a:pt x="53" y="34"/>
                  </a:lnTo>
                  <a:lnTo>
                    <a:pt x="48" y="23"/>
                  </a:lnTo>
                  <a:lnTo>
                    <a:pt x="48" y="12"/>
                  </a:lnTo>
                  <a:lnTo>
                    <a:pt x="53" y="7"/>
                  </a:lnTo>
                  <a:lnTo>
                    <a:pt x="48" y="1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1" name="Freeform 55">
              <a:extLst>
                <a:ext uri="{FF2B5EF4-FFF2-40B4-BE49-F238E27FC236}">
                  <a16:creationId xmlns:a16="http://schemas.microsoft.com/office/drawing/2014/main" id="{F0179C42-A536-4F64-9616-5E7AD6FE91B8}"/>
                </a:ext>
              </a:extLst>
            </p:cNvPr>
            <p:cNvSpPr>
              <a:spLocks/>
            </p:cNvSpPr>
            <p:nvPr/>
          </p:nvSpPr>
          <p:spPr bwMode="auto">
            <a:xfrm>
              <a:off x="3350" y="2310"/>
              <a:ext cx="226" cy="238"/>
            </a:xfrm>
            <a:custGeom>
              <a:avLst/>
              <a:gdLst>
                <a:gd name="T0" fmla="*/ 183 w 226"/>
                <a:gd name="T1" fmla="*/ 2 h 238"/>
                <a:gd name="T2" fmla="*/ 183 w 226"/>
                <a:gd name="T3" fmla="*/ 0 h 238"/>
                <a:gd name="T4" fmla="*/ 183 w 226"/>
                <a:gd name="T5" fmla="*/ 2 h 238"/>
                <a:gd name="T6" fmla="*/ 162 w 226"/>
                <a:gd name="T7" fmla="*/ 16 h 238"/>
                <a:gd name="T8" fmla="*/ 100 w 226"/>
                <a:gd name="T9" fmla="*/ 23 h 238"/>
                <a:gd name="T10" fmla="*/ 96 w 226"/>
                <a:gd name="T11" fmla="*/ 16 h 238"/>
                <a:gd name="T12" fmla="*/ 85 w 226"/>
                <a:gd name="T13" fmla="*/ 18 h 238"/>
                <a:gd name="T14" fmla="*/ 78 w 226"/>
                <a:gd name="T15" fmla="*/ 20 h 238"/>
                <a:gd name="T16" fmla="*/ 69 w 226"/>
                <a:gd name="T17" fmla="*/ 16 h 238"/>
                <a:gd name="T18" fmla="*/ 59 w 226"/>
                <a:gd name="T19" fmla="*/ 18 h 238"/>
                <a:gd name="T20" fmla="*/ 53 w 226"/>
                <a:gd name="T21" fmla="*/ 22 h 238"/>
                <a:gd name="T22" fmla="*/ 48 w 226"/>
                <a:gd name="T23" fmla="*/ 63 h 238"/>
                <a:gd name="T24" fmla="*/ 51 w 226"/>
                <a:gd name="T25" fmla="*/ 70 h 238"/>
                <a:gd name="T26" fmla="*/ 59 w 226"/>
                <a:gd name="T27" fmla="*/ 77 h 238"/>
                <a:gd name="T28" fmla="*/ 64 w 226"/>
                <a:gd name="T29" fmla="*/ 79 h 238"/>
                <a:gd name="T30" fmla="*/ 67 w 226"/>
                <a:gd name="T31" fmla="*/ 82 h 238"/>
                <a:gd name="T32" fmla="*/ 67 w 226"/>
                <a:gd name="T33" fmla="*/ 88 h 238"/>
                <a:gd name="T34" fmla="*/ 64 w 226"/>
                <a:gd name="T35" fmla="*/ 95 h 238"/>
                <a:gd name="T36" fmla="*/ 53 w 226"/>
                <a:gd name="T37" fmla="*/ 106 h 238"/>
                <a:gd name="T38" fmla="*/ 44 w 226"/>
                <a:gd name="T39" fmla="*/ 111 h 238"/>
                <a:gd name="T40" fmla="*/ 14 w 226"/>
                <a:gd name="T41" fmla="*/ 150 h 238"/>
                <a:gd name="T42" fmla="*/ 0 w 226"/>
                <a:gd name="T43" fmla="*/ 232 h 238"/>
                <a:gd name="T44" fmla="*/ 3 w 226"/>
                <a:gd name="T45" fmla="*/ 236 h 238"/>
                <a:gd name="T46" fmla="*/ 9 w 226"/>
                <a:gd name="T47" fmla="*/ 238 h 238"/>
                <a:gd name="T48" fmla="*/ 16 w 226"/>
                <a:gd name="T49" fmla="*/ 236 h 238"/>
                <a:gd name="T50" fmla="*/ 21 w 226"/>
                <a:gd name="T51" fmla="*/ 229 h 238"/>
                <a:gd name="T52" fmla="*/ 23 w 226"/>
                <a:gd name="T53" fmla="*/ 225 h 238"/>
                <a:gd name="T54" fmla="*/ 30 w 226"/>
                <a:gd name="T55" fmla="*/ 223 h 238"/>
                <a:gd name="T56" fmla="*/ 34 w 226"/>
                <a:gd name="T57" fmla="*/ 222 h 238"/>
                <a:gd name="T58" fmla="*/ 50 w 226"/>
                <a:gd name="T59" fmla="*/ 223 h 238"/>
                <a:gd name="T60" fmla="*/ 55 w 226"/>
                <a:gd name="T61" fmla="*/ 220 h 238"/>
                <a:gd name="T62" fmla="*/ 55 w 226"/>
                <a:gd name="T63" fmla="*/ 220 h 238"/>
                <a:gd name="T64" fmla="*/ 91 w 226"/>
                <a:gd name="T65" fmla="*/ 220 h 238"/>
                <a:gd name="T66" fmla="*/ 87 w 226"/>
                <a:gd name="T67" fmla="*/ 214 h 238"/>
                <a:gd name="T68" fmla="*/ 96 w 226"/>
                <a:gd name="T69" fmla="*/ 193 h 238"/>
                <a:gd name="T70" fmla="*/ 96 w 226"/>
                <a:gd name="T71" fmla="*/ 189 h 238"/>
                <a:gd name="T72" fmla="*/ 96 w 226"/>
                <a:gd name="T73" fmla="*/ 184 h 238"/>
                <a:gd name="T74" fmla="*/ 112 w 226"/>
                <a:gd name="T75" fmla="*/ 179 h 238"/>
                <a:gd name="T76" fmla="*/ 116 w 226"/>
                <a:gd name="T77" fmla="*/ 173 h 238"/>
                <a:gd name="T78" fmla="*/ 121 w 226"/>
                <a:gd name="T79" fmla="*/ 175 h 238"/>
                <a:gd name="T80" fmla="*/ 125 w 226"/>
                <a:gd name="T81" fmla="*/ 175 h 238"/>
                <a:gd name="T82" fmla="*/ 126 w 226"/>
                <a:gd name="T83" fmla="*/ 170 h 238"/>
                <a:gd name="T84" fmla="*/ 130 w 226"/>
                <a:gd name="T85" fmla="*/ 172 h 238"/>
                <a:gd name="T86" fmla="*/ 139 w 226"/>
                <a:gd name="T87" fmla="*/ 173 h 238"/>
                <a:gd name="T88" fmla="*/ 144 w 226"/>
                <a:gd name="T89" fmla="*/ 175 h 238"/>
                <a:gd name="T90" fmla="*/ 153 w 226"/>
                <a:gd name="T91" fmla="*/ 163 h 238"/>
                <a:gd name="T92" fmla="*/ 169 w 226"/>
                <a:gd name="T93" fmla="*/ 170 h 238"/>
                <a:gd name="T94" fmla="*/ 176 w 226"/>
                <a:gd name="T95" fmla="*/ 168 h 238"/>
                <a:gd name="T96" fmla="*/ 183 w 226"/>
                <a:gd name="T97" fmla="*/ 170 h 238"/>
                <a:gd name="T98" fmla="*/ 226 w 226"/>
                <a:gd name="T99" fmla="*/ 113 h 238"/>
                <a:gd name="T100" fmla="*/ 226 w 226"/>
                <a:gd name="T101" fmla="*/ 64 h 238"/>
                <a:gd name="T102" fmla="*/ 226 w 226"/>
                <a:gd name="T103" fmla="*/ 59 h 238"/>
                <a:gd name="T104" fmla="*/ 219 w 226"/>
                <a:gd name="T105" fmla="*/ 52 h 238"/>
                <a:gd name="T106" fmla="*/ 210 w 226"/>
                <a:gd name="T107" fmla="*/ 48 h 238"/>
                <a:gd name="T108" fmla="*/ 207 w 226"/>
                <a:gd name="T109" fmla="*/ 43 h 238"/>
                <a:gd name="T110" fmla="*/ 201 w 226"/>
                <a:gd name="T111" fmla="*/ 18 h 238"/>
                <a:gd name="T112" fmla="*/ 200 w 226"/>
                <a:gd name="T113" fmla="*/ 16 h 238"/>
                <a:gd name="T114" fmla="*/ 198 w 226"/>
                <a:gd name="T115" fmla="*/ 14 h 238"/>
                <a:gd name="T116" fmla="*/ 198 w 226"/>
                <a:gd name="T117" fmla="*/ 9 h 238"/>
                <a:gd name="T118" fmla="*/ 196 w 226"/>
                <a:gd name="T119" fmla="*/ 7 h 238"/>
                <a:gd name="T120" fmla="*/ 187 w 226"/>
                <a:gd name="T121" fmla="*/ 6 h 238"/>
                <a:gd name="T122" fmla="*/ 185 w 226"/>
                <a:gd name="T123" fmla="*/ 4 h 238"/>
                <a:gd name="T124" fmla="*/ 183 w 226"/>
                <a:gd name="T125"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 h="238">
                  <a:moveTo>
                    <a:pt x="183" y="2"/>
                  </a:moveTo>
                  <a:lnTo>
                    <a:pt x="183" y="0"/>
                  </a:lnTo>
                  <a:lnTo>
                    <a:pt x="183" y="2"/>
                  </a:lnTo>
                  <a:lnTo>
                    <a:pt x="162" y="16"/>
                  </a:lnTo>
                  <a:lnTo>
                    <a:pt x="100" y="23"/>
                  </a:lnTo>
                  <a:lnTo>
                    <a:pt x="96" y="16"/>
                  </a:lnTo>
                  <a:lnTo>
                    <a:pt x="85" y="18"/>
                  </a:lnTo>
                  <a:lnTo>
                    <a:pt x="78" y="20"/>
                  </a:lnTo>
                  <a:lnTo>
                    <a:pt x="69" y="16"/>
                  </a:lnTo>
                  <a:lnTo>
                    <a:pt x="59" y="18"/>
                  </a:lnTo>
                  <a:lnTo>
                    <a:pt x="53" y="22"/>
                  </a:lnTo>
                  <a:lnTo>
                    <a:pt x="48" y="63"/>
                  </a:lnTo>
                  <a:lnTo>
                    <a:pt x="51" y="70"/>
                  </a:lnTo>
                  <a:lnTo>
                    <a:pt x="59" y="77"/>
                  </a:lnTo>
                  <a:lnTo>
                    <a:pt x="64" y="79"/>
                  </a:lnTo>
                  <a:lnTo>
                    <a:pt x="67" y="82"/>
                  </a:lnTo>
                  <a:lnTo>
                    <a:pt x="67" y="88"/>
                  </a:lnTo>
                  <a:lnTo>
                    <a:pt x="64" y="95"/>
                  </a:lnTo>
                  <a:lnTo>
                    <a:pt x="53" y="106"/>
                  </a:lnTo>
                  <a:lnTo>
                    <a:pt x="44" y="111"/>
                  </a:lnTo>
                  <a:lnTo>
                    <a:pt x="14" y="150"/>
                  </a:lnTo>
                  <a:lnTo>
                    <a:pt x="0" y="232"/>
                  </a:lnTo>
                  <a:lnTo>
                    <a:pt x="3" y="236"/>
                  </a:lnTo>
                  <a:lnTo>
                    <a:pt x="9" y="238"/>
                  </a:lnTo>
                  <a:lnTo>
                    <a:pt x="16" y="236"/>
                  </a:lnTo>
                  <a:lnTo>
                    <a:pt x="21" y="229"/>
                  </a:lnTo>
                  <a:lnTo>
                    <a:pt x="23" y="225"/>
                  </a:lnTo>
                  <a:lnTo>
                    <a:pt x="30" y="223"/>
                  </a:lnTo>
                  <a:lnTo>
                    <a:pt x="34" y="222"/>
                  </a:lnTo>
                  <a:lnTo>
                    <a:pt x="50" y="223"/>
                  </a:lnTo>
                  <a:lnTo>
                    <a:pt x="55" y="220"/>
                  </a:lnTo>
                  <a:lnTo>
                    <a:pt x="55" y="220"/>
                  </a:lnTo>
                  <a:lnTo>
                    <a:pt x="91" y="220"/>
                  </a:lnTo>
                  <a:lnTo>
                    <a:pt x="87" y="214"/>
                  </a:lnTo>
                  <a:lnTo>
                    <a:pt x="96" y="193"/>
                  </a:lnTo>
                  <a:lnTo>
                    <a:pt x="96" y="189"/>
                  </a:lnTo>
                  <a:lnTo>
                    <a:pt x="96" y="184"/>
                  </a:lnTo>
                  <a:lnTo>
                    <a:pt x="112" y="179"/>
                  </a:lnTo>
                  <a:lnTo>
                    <a:pt x="116" y="173"/>
                  </a:lnTo>
                  <a:lnTo>
                    <a:pt x="121" y="175"/>
                  </a:lnTo>
                  <a:lnTo>
                    <a:pt x="125" y="175"/>
                  </a:lnTo>
                  <a:lnTo>
                    <a:pt x="126" y="170"/>
                  </a:lnTo>
                  <a:lnTo>
                    <a:pt x="130" y="172"/>
                  </a:lnTo>
                  <a:lnTo>
                    <a:pt x="139" y="173"/>
                  </a:lnTo>
                  <a:lnTo>
                    <a:pt x="144" y="175"/>
                  </a:lnTo>
                  <a:lnTo>
                    <a:pt x="153" y="163"/>
                  </a:lnTo>
                  <a:lnTo>
                    <a:pt x="169" y="170"/>
                  </a:lnTo>
                  <a:lnTo>
                    <a:pt x="176" y="168"/>
                  </a:lnTo>
                  <a:lnTo>
                    <a:pt x="183" y="170"/>
                  </a:lnTo>
                  <a:lnTo>
                    <a:pt x="226" y="113"/>
                  </a:lnTo>
                  <a:lnTo>
                    <a:pt x="226" y="64"/>
                  </a:lnTo>
                  <a:lnTo>
                    <a:pt x="226" y="59"/>
                  </a:lnTo>
                  <a:lnTo>
                    <a:pt x="219" y="52"/>
                  </a:lnTo>
                  <a:lnTo>
                    <a:pt x="210" y="48"/>
                  </a:lnTo>
                  <a:lnTo>
                    <a:pt x="207" y="43"/>
                  </a:lnTo>
                  <a:lnTo>
                    <a:pt x="201" y="18"/>
                  </a:lnTo>
                  <a:lnTo>
                    <a:pt x="200" y="16"/>
                  </a:lnTo>
                  <a:lnTo>
                    <a:pt x="198" y="14"/>
                  </a:lnTo>
                  <a:lnTo>
                    <a:pt x="198" y="9"/>
                  </a:lnTo>
                  <a:lnTo>
                    <a:pt x="196" y="7"/>
                  </a:lnTo>
                  <a:lnTo>
                    <a:pt x="187" y="6"/>
                  </a:lnTo>
                  <a:lnTo>
                    <a:pt x="185" y="4"/>
                  </a:lnTo>
                  <a:lnTo>
                    <a:pt x="183" y="2"/>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2" name="Freeform 56">
              <a:extLst>
                <a:ext uri="{FF2B5EF4-FFF2-40B4-BE49-F238E27FC236}">
                  <a16:creationId xmlns:a16="http://schemas.microsoft.com/office/drawing/2014/main" id="{080D5C82-68E9-4451-A6AC-E5F85F565FB9}"/>
                </a:ext>
              </a:extLst>
            </p:cNvPr>
            <p:cNvSpPr>
              <a:spLocks/>
            </p:cNvSpPr>
            <p:nvPr/>
          </p:nvSpPr>
          <p:spPr bwMode="auto">
            <a:xfrm>
              <a:off x="3350" y="2310"/>
              <a:ext cx="226" cy="238"/>
            </a:xfrm>
            <a:custGeom>
              <a:avLst/>
              <a:gdLst>
                <a:gd name="T0" fmla="*/ 183 w 226"/>
                <a:gd name="T1" fmla="*/ 2 h 238"/>
                <a:gd name="T2" fmla="*/ 183 w 226"/>
                <a:gd name="T3" fmla="*/ 0 h 238"/>
                <a:gd name="T4" fmla="*/ 183 w 226"/>
                <a:gd name="T5" fmla="*/ 2 h 238"/>
                <a:gd name="T6" fmla="*/ 162 w 226"/>
                <a:gd name="T7" fmla="*/ 16 h 238"/>
                <a:gd name="T8" fmla="*/ 100 w 226"/>
                <a:gd name="T9" fmla="*/ 23 h 238"/>
                <a:gd name="T10" fmla="*/ 96 w 226"/>
                <a:gd name="T11" fmla="*/ 16 h 238"/>
                <a:gd name="T12" fmla="*/ 85 w 226"/>
                <a:gd name="T13" fmla="*/ 18 h 238"/>
                <a:gd name="T14" fmla="*/ 78 w 226"/>
                <a:gd name="T15" fmla="*/ 20 h 238"/>
                <a:gd name="T16" fmla="*/ 69 w 226"/>
                <a:gd name="T17" fmla="*/ 16 h 238"/>
                <a:gd name="T18" fmla="*/ 59 w 226"/>
                <a:gd name="T19" fmla="*/ 18 h 238"/>
                <a:gd name="T20" fmla="*/ 53 w 226"/>
                <a:gd name="T21" fmla="*/ 22 h 238"/>
                <a:gd name="T22" fmla="*/ 48 w 226"/>
                <a:gd name="T23" fmla="*/ 63 h 238"/>
                <a:gd name="T24" fmla="*/ 51 w 226"/>
                <a:gd name="T25" fmla="*/ 70 h 238"/>
                <a:gd name="T26" fmla="*/ 59 w 226"/>
                <a:gd name="T27" fmla="*/ 77 h 238"/>
                <a:gd name="T28" fmla="*/ 64 w 226"/>
                <a:gd name="T29" fmla="*/ 79 h 238"/>
                <a:gd name="T30" fmla="*/ 67 w 226"/>
                <a:gd name="T31" fmla="*/ 82 h 238"/>
                <a:gd name="T32" fmla="*/ 67 w 226"/>
                <a:gd name="T33" fmla="*/ 88 h 238"/>
                <a:gd name="T34" fmla="*/ 64 w 226"/>
                <a:gd name="T35" fmla="*/ 95 h 238"/>
                <a:gd name="T36" fmla="*/ 53 w 226"/>
                <a:gd name="T37" fmla="*/ 106 h 238"/>
                <a:gd name="T38" fmla="*/ 44 w 226"/>
                <a:gd name="T39" fmla="*/ 111 h 238"/>
                <a:gd name="T40" fmla="*/ 14 w 226"/>
                <a:gd name="T41" fmla="*/ 150 h 238"/>
                <a:gd name="T42" fmla="*/ 0 w 226"/>
                <a:gd name="T43" fmla="*/ 232 h 238"/>
                <a:gd name="T44" fmla="*/ 3 w 226"/>
                <a:gd name="T45" fmla="*/ 236 h 238"/>
                <a:gd name="T46" fmla="*/ 9 w 226"/>
                <a:gd name="T47" fmla="*/ 238 h 238"/>
                <a:gd name="T48" fmla="*/ 16 w 226"/>
                <a:gd name="T49" fmla="*/ 236 h 238"/>
                <a:gd name="T50" fmla="*/ 21 w 226"/>
                <a:gd name="T51" fmla="*/ 229 h 238"/>
                <a:gd name="T52" fmla="*/ 23 w 226"/>
                <a:gd name="T53" fmla="*/ 225 h 238"/>
                <a:gd name="T54" fmla="*/ 30 w 226"/>
                <a:gd name="T55" fmla="*/ 223 h 238"/>
                <a:gd name="T56" fmla="*/ 34 w 226"/>
                <a:gd name="T57" fmla="*/ 222 h 238"/>
                <a:gd name="T58" fmla="*/ 50 w 226"/>
                <a:gd name="T59" fmla="*/ 223 h 238"/>
                <a:gd name="T60" fmla="*/ 55 w 226"/>
                <a:gd name="T61" fmla="*/ 220 h 238"/>
                <a:gd name="T62" fmla="*/ 55 w 226"/>
                <a:gd name="T63" fmla="*/ 220 h 238"/>
                <a:gd name="T64" fmla="*/ 91 w 226"/>
                <a:gd name="T65" fmla="*/ 220 h 238"/>
                <a:gd name="T66" fmla="*/ 87 w 226"/>
                <a:gd name="T67" fmla="*/ 214 h 238"/>
                <a:gd name="T68" fmla="*/ 96 w 226"/>
                <a:gd name="T69" fmla="*/ 193 h 238"/>
                <a:gd name="T70" fmla="*/ 96 w 226"/>
                <a:gd name="T71" fmla="*/ 189 h 238"/>
                <a:gd name="T72" fmla="*/ 96 w 226"/>
                <a:gd name="T73" fmla="*/ 184 h 238"/>
                <a:gd name="T74" fmla="*/ 112 w 226"/>
                <a:gd name="T75" fmla="*/ 179 h 238"/>
                <a:gd name="T76" fmla="*/ 116 w 226"/>
                <a:gd name="T77" fmla="*/ 173 h 238"/>
                <a:gd name="T78" fmla="*/ 121 w 226"/>
                <a:gd name="T79" fmla="*/ 175 h 238"/>
                <a:gd name="T80" fmla="*/ 125 w 226"/>
                <a:gd name="T81" fmla="*/ 175 h 238"/>
                <a:gd name="T82" fmla="*/ 126 w 226"/>
                <a:gd name="T83" fmla="*/ 170 h 238"/>
                <a:gd name="T84" fmla="*/ 130 w 226"/>
                <a:gd name="T85" fmla="*/ 172 h 238"/>
                <a:gd name="T86" fmla="*/ 139 w 226"/>
                <a:gd name="T87" fmla="*/ 173 h 238"/>
                <a:gd name="T88" fmla="*/ 144 w 226"/>
                <a:gd name="T89" fmla="*/ 175 h 238"/>
                <a:gd name="T90" fmla="*/ 153 w 226"/>
                <a:gd name="T91" fmla="*/ 163 h 238"/>
                <a:gd name="T92" fmla="*/ 169 w 226"/>
                <a:gd name="T93" fmla="*/ 170 h 238"/>
                <a:gd name="T94" fmla="*/ 176 w 226"/>
                <a:gd name="T95" fmla="*/ 168 h 238"/>
                <a:gd name="T96" fmla="*/ 183 w 226"/>
                <a:gd name="T97" fmla="*/ 170 h 238"/>
                <a:gd name="T98" fmla="*/ 226 w 226"/>
                <a:gd name="T99" fmla="*/ 113 h 238"/>
                <a:gd name="T100" fmla="*/ 226 w 226"/>
                <a:gd name="T101" fmla="*/ 64 h 238"/>
                <a:gd name="T102" fmla="*/ 226 w 226"/>
                <a:gd name="T103" fmla="*/ 59 h 238"/>
                <a:gd name="T104" fmla="*/ 219 w 226"/>
                <a:gd name="T105" fmla="*/ 52 h 238"/>
                <a:gd name="T106" fmla="*/ 210 w 226"/>
                <a:gd name="T107" fmla="*/ 48 h 238"/>
                <a:gd name="T108" fmla="*/ 207 w 226"/>
                <a:gd name="T109" fmla="*/ 43 h 238"/>
                <a:gd name="T110" fmla="*/ 201 w 226"/>
                <a:gd name="T111" fmla="*/ 18 h 238"/>
                <a:gd name="T112" fmla="*/ 200 w 226"/>
                <a:gd name="T113" fmla="*/ 16 h 238"/>
                <a:gd name="T114" fmla="*/ 198 w 226"/>
                <a:gd name="T115" fmla="*/ 14 h 238"/>
                <a:gd name="T116" fmla="*/ 198 w 226"/>
                <a:gd name="T117" fmla="*/ 9 h 238"/>
                <a:gd name="T118" fmla="*/ 196 w 226"/>
                <a:gd name="T119" fmla="*/ 7 h 238"/>
                <a:gd name="T120" fmla="*/ 187 w 226"/>
                <a:gd name="T121" fmla="*/ 6 h 238"/>
                <a:gd name="T122" fmla="*/ 185 w 226"/>
                <a:gd name="T123" fmla="*/ 4 h 238"/>
                <a:gd name="T124" fmla="*/ 183 w 226"/>
                <a:gd name="T125"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 h="238">
                  <a:moveTo>
                    <a:pt x="183" y="2"/>
                  </a:moveTo>
                  <a:lnTo>
                    <a:pt x="183" y="0"/>
                  </a:lnTo>
                  <a:lnTo>
                    <a:pt x="183" y="2"/>
                  </a:lnTo>
                  <a:lnTo>
                    <a:pt x="162" y="16"/>
                  </a:lnTo>
                  <a:lnTo>
                    <a:pt x="100" y="23"/>
                  </a:lnTo>
                  <a:lnTo>
                    <a:pt x="96" y="16"/>
                  </a:lnTo>
                  <a:lnTo>
                    <a:pt x="85" y="18"/>
                  </a:lnTo>
                  <a:lnTo>
                    <a:pt x="78" y="20"/>
                  </a:lnTo>
                  <a:lnTo>
                    <a:pt x="69" y="16"/>
                  </a:lnTo>
                  <a:lnTo>
                    <a:pt x="59" y="18"/>
                  </a:lnTo>
                  <a:lnTo>
                    <a:pt x="53" y="22"/>
                  </a:lnTo>
                  <a:lnTo>
                    <a:pt x="48" y="63"/>
                  </a:lnTo>
                  <a:lnTo>
                    <a:pt x="51" y="70"/>
                  </a:lnTo>
                  <a:lnTo>
                    <a:pt x="59" y="77"/>
                  </a:lnTo>
                  <a:lnTo>
                    <a:pt x="64" y="79"/>
                  </a:lnTo>
                  <a:lnTo>
                    <a:pt x="67" y="82"/>
                  </a:lnTo>
                  <a:lnTo>
                    <a:pt x="67" y="88"/>
                  </a:lnTo>
                  <a:lnTo>
                    <a:pt x="64" y="95"/>
                  </a:lnTo>
                  <a:lnTo>
                    <a:pt x="53" y="106"/>
                  </a:lnTo>
                  <a:lnTo>
                    <a:pt x="44" y="111"/>
                  </a:lnTo>
                  <a:lnTo>
                    <a:pt x="14" y="150"/>
                  </a:lnTo>
                  <a:lnTo>
                    <a:pt x="0" y="232"/>
                  </a:lnTo>
                  <a:lnTo>
                    <a:pt x="3" y="236"/>
                  </a:lnTo>
                  <a:lnTo>
                    <a:pt x="9" y="238"/>
                  </a:lnTo>
                  <a:lnTo>
                    <a:pt x="16" y="236"/>
                  </a:lnTo>
                  <a:lnTo>
                    <a:pt x="21" y="229"/>
                  </a:lnTo>
                  <a:lnTo>
                    <a:pt x="23" y="225"/>
                  </a:lnTo>
                  <a:lnTo>
                    <a:pt x="30" y="223"/>
                  </a:lnTo>
                  <a:lnTo>
                    <a:pt x="34" y="222"/>
                  </a:lnTo>
                  <a:lnTo>
                    <a:pt x="50" y="223"/>
                  </a:lnTo>
                  <a:lnTo>
                    <a:pt x="55" y="220"/>
                  </a:lnTo>
                  <a:lnTo>
                    <a:pt x="55" y="220"/>
                  </a:lnTo>
                  <a:lnTo>
                    <a:pt x="91" y="220"/>
                  </a:lnTo>
                  <a:lnTo>
                    <a:pt x="87" y="214"/>
                  </a:lnTo>
                  <a:lnTo>
                    <a:pt x="96" y="193"/>
                  </a:lnTo>
                  <a:lnTo>
                    <a:pt x="96" y="189"/>
                  </a:lnTo>
                  <a:lnTo>
                    <a:pt x="96" y="184"/>
                  </a:lnTo>
                  <a:lnTo>
                    <a:pt x="112" y="179"/>
                  </a:lnTo>
                  <a:lnTo>
                    <a:pt x="116" y="173"/>
                  </a:lnTo>
                  <a:lnTo>
                    <a:pt x="121" y="175"/>
                  </a:lnTo>
                  <a:lnTo>
                    <a:pt x="125" y="175"/>
                  </a:lnTo>
                  <a:lnTo>
                    <a:pt x="126" y="170"/>
                  </a:lnTo>
                  <a:lnTo>
                    <a:pt x="130" y="172"/>
                  </a:lnTo>
                  <a:lnTo>
                    <a:pt x="139" y="173"/>
                  </a:lnTo>
                  <a:lnTo>
                    <a:pt x="144" y="175"/>
                  </a:lnTo>
                  <a:lnTo>
                    <a:pt x="153" y="163"/>
                  </a:lnTo>
                  <a:lnTo>
                    <a:pt x="169" y="170"/>
                  </a:lnTo>
                  <a:lnTo>
                    <a:pt x="176" y="168"/>
                  </a:lnTo>
                  <a:lnTo>
                    <a:pt x="183" y="170"/>
                  </a:lnTo>
                  <a:lnTo>
                    <a:pt x="226" y="113"/>
                  </a:lnTo>
                  <a:lnTo>
                    <a:pt x="226" y="64"/>
                  </a:lnTo>
                  <a:lnTo>
                    <a:pt x="226" y="59"/>
                  </a:lnTo>
                  <a:lnTo>
                    <a:pt x="219" y="52"/>
                  </a:lnTo>
                  <a:lnTo>
                    <a:pt x="210" y="48"/>
                  </a:lnTo>
                  <a:lnTo>
                    <a:pt x="207" y="43"/>
                  </a:lnTo>
                  <a:lnTo>
                    <a:pt x="201" y="18"/>
                  </a:lnTo>
                  <a:lnTo>
                    <a:pt x="200" y="16"/>
                  </a:lnTo>
                  <a:lnTo>
                    <a:pt x="198" y="14"/>
                  </a:lnTo>
                  <a:lnTo>
                    <a:pt x="198" y="9"/>
                  </a:lnTo>
                  <a:lnTo>
                    <a:pt x="196" y="7"/>
                  </a:lnTo>
                  <a:lnTo>
                    <a:pt x="187" y="6"/>
                  </a:lnTo>
                  <a:lnTo>
                    <a:pt x="185" y="4"/>
                  </a:lnTo>
                  <a:lnTo>
                    <a:pt x="183" y="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3" name="Freeform 57">
              <a:extLst>
                <a:ext uri="{FF2B5EF4-FFF2-40B4-BE49-F238E27FC236}">
                  <a16:creationId xmlns:a16="http://schemas.microsoft.com/office/drawing/2014/main" id="{82BB7D8B-54A9-4D36-992F-13ACD8737C21}"/>
                </a:ext>
              </a:extLst>
            </p:cNvPr>
            <p:cNvSpPr>
              <a:spLocks/>
            </p:cNvSpPr>
            <p:nvPr/>
          </p:nvSpPr>
          <p:spPr bwMode="auto">
            <a:xfrm>
              <a:off x="2568" y="3223"/>
              <a:ext cx="578" cy="569"/>
            </a:xfrm>
            <a:custGeom>
              <a:avLst/>
              <a:gdLst>
                <a:gd name="T0" fmla="*/ 96 w 578"/>
                <a:gd name="T1" fmla="*/ 21 h 569"/>
                <a:gd name="T2" fmla="*/ 75 w 578"/>
                <a:gd name="T3" fmla="*/ 8 h 569"/>
                <a:gd name="T4" fmla="*/ 46 w 578"/>
                <a:gd name="T5" fmla="*/ 0 h 569"/>
                <a:gd name="T6" fmla="*/ 30 w 578"/>
                <a:gd name="T7" fmla="*/ 10 h 569"/>
                <a:gd name="T8" fmla="*/ 17 w 578"/>
                <a:gd name="T9" fmla="*/ 8 h 569"/>
                <a:gd name="T10" fmla="*/ 0 w 578"/>
                <a:gd name="T11" fmla="*/ 42 h 569"/>
                <a:gd name="T12" fmla="*/ 1 w 578"/>
                <a:gd name="T13" fmla="*/ 58 h 569"/>
                <a:gd name="T14" fmla="*/ 21 w 578"/>
                <a:gd name="T15" fmla="*/ 85 h 569"/>
                <a:gd name="T16" fmla="*/ 92 w 578"/>
                <a:gd name="T17" fmla="*/ 219 h 569"/>
                <a:gd name="T18" fmla="*/ 119 w 578"/>
                <a:gd name="T19" fmla="*/ 342 h 569"/>
                <a:gd name="T20" fmla="*/ 135 w 578"/>
                <a:gd name="T21" fmla="*/ 410 h 569"/>
                <a:gd name="T22" fmla="*/ 141 w 578"/>
                <a:gd name="T23" fmla="*/ 437 h 569"/>
                <a:gd name="T24" fmla="*/ 201 w 578"/>
                <a:gd name="T25" fmla="*/ 549 h 569"/>
                <a:gd name="T26" fmla="*/ 207 w 578"/>
                <a:gd name="T27" fmla="*/ 551 h 569"/>
                <a:gd name="T28" fmla="*/ 214 w 578"/>
                <a:gd name="T29" fmla="*/ 548 h 569"/>
                <a:gd name="T30" fmla="*/ 233 w 578"/>
                <a:gd name="T31" fmla="*/ 533 h 569"/>
                <a:gd name="T32" fmla="*/ 253 w 578"/>
                <a:gd name="T33" fmla="*/ 557 h 569"/>
                <a:gd name="T34" fmla="*/ 275 w 578"/>
                <a:gd name="T35" fmla="*/ 569 h 569"/>
                <a:gd name="T36" fmla="*/ 317 w 578"/>
                <a:gd name="T37" fmla="*/ 567 h 569"/>
                <a:gd name="T38" fmla="*/ 355 w 578"/>
                <a:gd name="T39" fmla="*/ 542 h 569"/>
                <a:gd name="T40" fmla="*/ 399 w 578"/>
                <a:gd name="T41" fmla="*/ 232 h 569"/>
                <a:gd name="T42" fmla="*/ 403 w 578"/>
                <a:gd name="T43" fmla="*/ 67 h 569"/>
                <a:gd name="T44" fmla="*/ 507 w 578"/>
                <a:gd name="T45" fmla="*/ 57 h 569"/>
                <a:gd name="T46" fmla="*/ 514 w 578"/>
                <a:gd name="T47" fmla="*/ 78 h 569"/>
                <a:gd name="T48" fmla="*/ 539 w 578"/>
                <a:gd name="T49" fmla="*/ 55 h 569"/>
                <a:gd name="T50" fmla="*/ 564 w 578"/>
                <a:gd name="T51" fmla="*/ 44 h 569"/>
                <a:gd name="T52" fmla="*/ 578 w 578"/>
                <a:gd name="T53" fmla="*/ 41 h 569"/>
                <a:gd name="T54" fmla="*/ 569 w 578"/>
                <a:gd name="T55" fmla="*/ 28 h 569"/>
                <a:gd name="T56" fmla="*/ 539 w 578"/>
                <a:gd name="T57" fmla="*/ 23 h 569"/>
                <a:gd name="T58" fmla="*/ 498 w 578"/>
                <a:gd name="T59" fmla="*/ 33 h 569"/>
                <a:gd name="T60" fmla="*/ 421 w 578"/>
                <a:gd name="T61" fmla="*/ 50 h 569"/>
                <a:gd name="T62" fmla="*/ 300 w 578"/>
                <a:gd name="T63" fmla="*/ 28 h 569"/>
                <a:gd name="T64" fmla="*/ 271 w 578"/>
                <a:gd name="T65" fmla="*/ 2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8" h="569">
                  <a:moveTo>
                    <a:pt x="271" y="21"/>
                  </a:moveTo>
                  <a:lnTo>
                    <a:pt x="96" y="21"/>
                  </a:lnTo>
                  <a:lnTo>
                    <a:pt x="85" y="12"/>
                  </a:lnTo>
                  <a:lnTo>
                    <a:pt x="75" y="8"/>
                  </a:lnTo>
                  <a:lnTo>
                    <a:pt x="71" y="1"/>
                  </a:lnTo>
                  <a:lnTo>
                    <a:pt x="46" y="0"/>
                  </a:lnTo>
                  <a:lnTo>
                    <a:pt x="39" y="3"/>
                  </a:lnTo>
                  <a:lnTo>
                    <a:pt x="30" y="10"/>
                  </a:lnTo>
                  <a:lnTo>
                    <a:pt x="25" y="14"/>
                  </a:lnTo>
                  <a:lnTo>
                    <a:pt x="17" y="8"/>
                  </a:lnTo>
                  <a:lnTo>
                    <a:pt x="0" y="21"/>
                  </a:lnTo>
                  <a:lnTo>
                    <a:pt x="0" y="42"/>
                  </a:lnTo>
                  <a:lnTo>
                    <a:pt x="1" y="50"/>
                  </a:lnTo>
                  <a:lnTo>
                    <a:pt x="1" y="58"/>
                  </a:lnTo>
                  <a:lnTo>
                    <a:pt x="14" y="80"/>
                  </a:lnTo>
                  <a:lnTo>
                    <a:pt x="21" y="85"/>
                  </a:lnTo>
                  <a:lnTo>
                    <a:pt x="92" y="214"/>
                  </a:lnTo>
                  <a:lnTo>
                    <a:pt x="92" y="219"/>
                  </a:lnTo>
                  <a:lnTo>
                    <a:pt x="117" y="260"/>
                  </a:lnTo>
                  <a:lnTo>
                    <a:pt x="119" y="342"/>
                  </a:lnTo>
                  <a:lnTo>
                    <a:pt x="135" y="374"/>
                  </a:lnTo>
                  <a:lnTo>
                    <a:pt x="135" y="410"/>
                  </a:lnTo>
                  <a:lnTo>
                    <a:pt x="142" y="430"/>
                  </a:lnTo>
                  <a:lnTo>
                    <a:pt x="141" y="437"/>
                  </a:lnTo>
                  <a:lnTo>
                    <a:pt x="153" y="489"/>
                  </a:lnTo>
                  <a:lnTo>
                    <a:pt x="201" y="549"/>
                  </a:lnTo>
                  <a:lnTo>
                    <a:pt x="205" y="549"/>
                  </a:lnTo>
                  <a:lnTo>
                    <a:pt x="207" y="551"/>
                  </a:lnTo>
                  <a:lnTo>
                    <a:pt x="212" y="551"/>
                  </a:lnTo>
                  <a:lnTo>
                    <a:pt x="214" y="548"/>
                  </a:lnTo>
                  <a:lnTo>
                    <a:pt x="223" y="533"/>
                  </a:lnTo>
                  <a:lnTo>
                    <a:pt x="233" y="533"/>
                  </a:lnTo>
                  <a:lnTo>
                    <a:pt x="253" y="548"/>
                  </a:lnTo>
                  <a:lnTo>
                    <a:pt x="253" y="557"/>
                  </a:lnTo>
                  <a:lnTo>
                    <a:pt x="262" y="567"/>
                  </a:lnTo>
                  <a:lnTo>
                    <a:pt x="275" y="569"/>
                  </a:lnTo>
                  <a:lnTo>
                    <a:pt x="287" y="565"/>
                  </a:lnTo>
                  <a:lnTo>
                    <a:pt x="317" y="567"/>
                  </a:lnTo>
                  <a:lnTo>
                    <a:pt x="342" y="548"/>
                  </a:lnTo>
                  <a:lnTo>
                    <a:pt x="355" y="542"/>
                  </a:lnTo>
                  <a:lnTo>
                    <a:pt x="355" y="232"/>
                  </a:lnTo>
                  <a:lnTo>
                    <a:pt x="399" y="232"/>
                  </a:lnTo>
                  <a:lnTo>
                    <a:pt x="399" y="71"/>
                  </a:lnTo>
                  <a:lnTo>
                    <a:pt x="403" y="67"/>
                  </a:lnTo>
                  <a:lnTo>
                    <a:pt x="498" y="55"/>
                  </a:lnTo>
                  <a:lnTo>
                    <a:pt x="507" y="57"/>
                  </a:lnTo>
                  <a:lnTo>
                    <a:pt x="512" y="67"/>
                  </a:lnTo>
                  <a:lnTo>
                    <a:pt x="514" y="78"/>
                  </a:lnTo>
                  <a:lnTo>
                    <a:pt x="526" y="64"/>
                  </a:lnTo>
                  <a:lnTo>
                    <a:pt x="539" y="55"/>
                  </a:lnTo>
                  <a:lnTo>
                    <a:pt x="560" y="48"/>
                  </a:lnTo>
                  <a:lnTo>
                    <a:pt x="564" y="44"/>
                  </a:lnTo>
                  <a:lnTo>
                    <a:pt x="569" y="41"/>
                  </a:lnTo>
                  <a:lnTo>
                    <a:pt x="578" y="41"/>
                  </a:lnTo>
                  <a:lnTo>
                    <a:pt x="573" y="30"/>
                  </a:lnTo>
                  <a:lnTo>
                    <a:pt x="569" y="28"/>
                  </a:lnTo>
                  <a:lnTo>
                    <a:pt x="541" y="25"/>
                  </a:lnTo>
                  <a:lnTo>
                    <a:pt x="539" y="23"/>
                  </a:lnTo>
                  <a:lnTo>
                    <a:pt x="499" y="32"/>
                  </a:lnTo>
                  <a:lnTo>
                    <a:pt x="498" y="33"/>
                  </a:lnTo>
                  <a:lnTo>
                    <a:pt x="423" y="53"/>
                  </a:lnTo>
                  <a:lnTo>
                    <a:pt x="421" y="50"/>
                  </a:lnTo>
                  <a:lnTo>
                    <a:pt x="305" y="37"/>
                  </a:lnTo>
                  <a:lnTo>
                    <a:pt x="300" y="28"/>
                  </a:lnTo>
                  <a:lnTo>
                    <a:pt x="287" y="21"/>
                  </a:lnTo>
                  <a:lnTo>
                    <a:pt x="271" y="2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4" name="Freeform 58">
              <a:extLst>
                <a:ext uri="{FF2B5EF4-FFF2-40B4-BE49-F238E27FC236}">
                  <a16:creationId xmlns:a16="http://schemas.microsoft.com/office/drawing/2014/main" id="{F56902ED-6E2F-46AA-8C55-82799AC26785}"/>
                </a:ext>
              </a:extLst>
            </p:cNvPr>
            <p:cNvSpPr>
              <a:spLocks/>
            </p:cNvSpPr>
            <p:nvPr/>
          </p:nvSpPr>
          <p:spPr bwMode="auto">
            <a:xfrm>
              <a:off x="2568" y="3223"/>
              <a:ext cx="578" cy="569"/>
            </a:xfrm>
            <a:custGeom>
              <a:avLst/>
              <a:gdLst>
                <a:gd name="T0" fmla="*/ 96 w 578"/>
                <a:gd name="T1" fmla="*/ 21 h 569"/>
                <a:gd name="T2" fmla="*/ 75 w 578"/>
                <a:gd name="T3" fmla="*/ 8 h 569"/>
                <a:gd name="T4" fmla="*/ 46 w 578"/>
                <a:gd name="T5" fmla="*/ 0 h 569"/>
                <a:gd name="T6" fmla="*/ 30 w 578"/>
                <a:gd name="T7" fmla="*/ 10 h 569"/>
                <a:gd name="T8" fmla="*/ 17 w 578"/>
                <a:gd name="T9" fmla="*/ 8 h 569"/>
                <a:gd name="T10" fmla="*/ 0 w 578"/>
                <a:gd name="T11" fmla="*/ 42 h 569"/>
                <a:gd name="T12" fmla="*/ 1 w 578"/>
                <a:gd name="T13" fmla="*/ 58 h 569"/>
                <a:gd name="T14" fmla="*/ 21 w 578"/>
                <a:gd name="T15" fmla="*/ 85 h 569"/>
                <a:gd name="T16" fmla="*/ 92 w 578"/>
                <a:gd name="T17" fmla="*/ 219 h 569"/>
                <a:gd name="T18" fmla="*/ 119 w 578"/>
                <a:gd name="T19" fmla="*/ 342 h 569"/>
                <a:gd name="T20" fmla="*/ 135 w 578"/>
                <a:gd name="T21" fmla="*/ 410 h 569"/>
                <a:gd name="T22" fmla="*/ 141 w 578"/>
                <a:gd name="T23" fmla="*/ 437 h 569"/>
                <a:gd name="T24" fmla="*/ 201 w 578"/>
                <a:gd name="T25" fmla="*/ 549 h 569"/>
                <a:gd name="T26" fmla="*/ 207 w 578"/>
                <a:gd name="T27" fmla="*/ 551 h 569"/>
                <a:gd name="T28" fmla="*/ 214 w 578"/>
                <a:gd name="T29" fmla="*/ 548 h 569"/>
                <a:gd name="T30" fmla="*/ 233 w 578"/>
                <a:gd name="T31" fmla="*/ 533 h 569"/>
                <a:gd name="T32" fmla="*/ 253 w 578"/>
                <a:gd name="T33" fmla="*/ 557 h 569"/>
                <a:gd name="T34" fmla="*/ 275 w 578"/>
                <a:gd name="T35" fmla="*/ 569 h 569"/>
                <a:gd name="T36" fmla="*/ 317 w 578"/>
                <a:gd name="T37" fmla="*/ 567 h 569"/>
                <a:gd name="T38" fmla="*/ 355 w 578"/>
                <a:gd name="T39" fmla="*/ 542 h 569"/>
                <a:gd name="T40" fmla="*/ 399 w 578"/>
                <a:gd name="T41" fmla="*/ 232 h 569"/>
                <a:gd name="T42" fmla="*/ 403 w 578"/>
                <a:gd name="T43" fmla="*/ 67 h 569"/>
                <a:gd name="T44" fmla="*/ 507 w 578"/>
                <a:gd name="T45" fmla="*/ 57 h 569"/>
                <a:gd name="T46" fmla="*/ 514 w 578"/>
                <a:gd name="T47" fmla="*/ 78 h 569"/>
                <a:gd name="T48" fmla="*/ 539 w 578"/>
                <a:gd name="T49" fmla="*/ 55 h 569"/>
                <a:gd name="T50" fmla="*/ 564 w 578"/>
                <a:gd name="T51" fmla="*/ 44 h 569"/>
                <a:gd name="T52" fmla="*/ 578 w 578"/>
                <a:gd name="T53" fmla="*/ 41 h 569"/>
                <a:gd name="T54" fmla="*/ 569 w 578"/>
                <a:gd name="T55" fmla="*/ 28 h 569"/>
                <a:gd name="T56" fmla="*/ 539 w 578"/>
                <a:gd name="T57" fmla="*/ 23 h 569"/>
                <a:gd name="T58" fmla="*/ 498 w 578"/>
                <a:gd name="T59" fmla="*/ 33 h 569"/>
                <a:gd name="T60" fmla="*/ 421 w 578"/>
                <a:gd name="T61" fmla="*/ 50 h 569"/>
                <a:gd name="T62" fmla="*/ 300 w 578"/>
                <a:gd name="T63" fmla="*/ 28 h 569"/>
                <a:gd name="T64" fmla="*/ 271 w 578"/>
                <a:gd name="T65" fmla="*/ 2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8" h="569">
                  <a:moveTo>
                    <a:pt x="271" y="21"/>
                  </a:moveTo>
                  <a:lnTo>
                    <a:pt x="96" y="21"/>
                  </a:lnTo>
                  <a:lnTo>
                    <a:pt x="85" y="12"/>
                  </a:lnTo>
                  <a:lnTo>
                    <a:pt x="75" y="8"/>
                  </a:lnTo>
                  <a:lnTo>
                    <a:pt x="71" y="1"/>
                  </a:lnTo>
                  <a:lnTo>
                    <a:pt x="46" y="0"/>
                  </a:lnTo>
                  <a:lnTo>
                    <a:pt x="39" y="3"/>
                  </a:lnTo>
                  <a:lnTo>
                    <a:pt x="30" y="10"/>
                  </a:lnTo>
                  <a:lnTo>
                    <a:pt x="25" y="14"/>
                  </a:lnTo>
                  <a:lnTo>
                    <a:pt x="17" y="8"/>
                  </a:lnTo>
                  <a:lnTo>
                    <a:pt x="0" y="21"/>
                  </a:lnTo>
                  <a:lnTo>
                    <a:pt x="0" y="42"/>
                  </a:lnTo>
                  <a:lnTo>
                    <a:pt x="1" y="50"/>
                  </a:lnTo>
                  <a:lnTo>
                    <a:pt x="1" y="58"/>
                  </a:lnTo>
                  <a:lnTo>
                    <a:pt x="14" y="80"/>
                  </a:lnTo>
                  <a:lnTo>
                    <a:pt x="21" y="85"/>
                  </a:lnTo>
                  <a:lnTo>
                    <a:pt x="92" y="214"/>
                  </a:lnTo>
                  <a:lnTo>
                    <a:pt x="92" y="219"/>
                  </a:lnTo>
                  <a:lnTo>
                    <a:pt x="117" y="260"/>
                  </a:lnTo>
                  <a:lnTo>
                    <a:pt x="119" y="342"/>
                  </a:lnTo>
                  <a:lnTo>
                    <a:pt x="135" y="374"/>
                  </a:lnTo>
                  <a:lnTo>
                    <a:pt x="135" y="410"/>
                  </a:lnTo>
                  <a:lnTo>
                    <a:pt x="142" y="430"/>
                  </a:lnTo>
                  <a:lnTo>
                    <a:pt x="141" y="437"/>
                  </a:lnTo>
                  <a:lnTo>
                    <a:pt x="153" y="489"/>
                  </a:lnTo>
                  <a:lnTo>
                    <a:pt x="201" y="549"/>
                  </a:lnTo>
                  <a:lnTo>
                    <a:pt x="205" y="549"/>
                  </a:lnTo>
                  <a:lnTo>
                    <a:pt x="207" y="551"/>
                  </a:lnTo>
                  <a:lnTo>
                    <a:pt x="212" y="551"/>
                  </a:lnTo>
                  <a:lnTo>
                    <a:pt x="214" y="548"/>
                  </a:lnTo>
                  <a:lnTo>
                    <a:pt x="223" y="533"/>
                  </a:lnTo>
                  <a:lnTo>
                    <a:pt x="233" y="533"/>
                  </a:lnTo>
                  <a:lnTo>
                    <a:pt x="253" y="548"/>
                  </a:lnTo>
                  <a:lnTo>
                    <a:pt x="253" y="557"/>
                  </a:lnTo>
                  <a:lnTo>
                    <a:pt x="262" y="567"/>
                  </a:lnTo>
                  <a:lnTo>
                    <a:pt x="275" y="569"/>
                  </a:lnTo>
                  <a:lnTo>
                    <a:pt x="287" y="565"/>
                  </a:lnTo>
                  <a:lnTo>
                    <a:pt x="317" y="567"/>
                  </a:lnTo>
                  <a:lnTo>
                    <a:pt x="342" y="548"/>
                  </a:lnTo>
                  <a:lnTo>
                    <a:pt x="355" y="542"/>
                  </a:lnTo>
                  <a:lnTo>
                    <a:pt x="355" y="232"/>
                  </a:lnTo>
                  <a:lnTo>
                    <a:pt x="399" y="232"/>
                  </a:lnTo>
                  <a:lnTo>
                    <a:pt x="399" y="71"/>
                  </a:lnTo>
                  <a:lnTo>
                    <a:pt x="403" y="67"/>
                  </a:lnTo>
                  <a:lnTo>
                    <a:pt x="498" y="55"/>
                  </a:lnTo>
                  <a:lnTo>
                    <a:pt x="507" y="57"/>
                  </a:lnTo>
                  <a:lnTo>
                    <a:pt x="512" y="67"/>
                  </a:lnTo>
                  <a:lnTo>
                    <a:pt x="514" y="78"/>
                  </a:lnTo>
                  <a:lnTo>
                    <a:pt x="526" y="64"/>
                  </a:lnTo>
                  <a:lnTo>
                    <a:pt x="539" y="55"/>
                  </a:lnTo>
                  <a:lnTo>
                    <a:pt x="560" y="48"/>
                  </a:lnTo>
                  <a:lnTo>
                    <a:pt x="564" y="44"/>
                  </a:lnTo>
                  <a:lnTo>
                    <a:pt x="569" y="41"/>
                  </a:lnTo>
                  <a:lnTo>
                    <a:pt x="578" y="41"/>
                  </a:lnTo>
                  <a:lnTo>
                    <a:pt x="573" y="30"/>
                  </a:lnTo>
                  <a:lnTo>
                    <a:pt x="569" y="28"/>
                  </a:lnTo>
                  <a:lnTo>
                    <a:pt x="541" y="25"/>
                  </a:lnTo>
                  <a:lnTo>
                    <a:pt x="539" y="23"/>
                  </a:lnTo>
                  <a:lnTo>
                    <a:pt x="499" y="32"/>
                  </a:lnTo>
                  <a:lnTo>
                    <a:pt x="498" y="33"/>
                  </a:lnTo>
                  <a:lnTo>
                    <a:pt x="423" y="53"/>
                  </a:lnTo>
                  <a:lnTo>
                    <a:pt x="421" y="50"/>
                  </a:lnTo>
                  <a:lnTo>
                    <a:pt x="305" y="37"/>
                  </a:lnTo>
                  <a:lnTo>
                    <a:pt x="300" y="28"/>
                  </a:lnTo>
                  <a:lnTo>
                    <a:pt x="287" y="21"/>
                  </a:lnTo>
                  <a:lnTo>
                    <a:pt x="271" y="2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5" name="Freeform 59">
              <a:extLst>
                <a:ext uri="{FF2B5EF4-FFF2-40B4-BE49-F238E27FC236}">
                  <a16:creationId xmlns:a16="http://schemas.microsoft.com/office/drawing/2014/main" id="{A9ABCA94-EE71-44FE-AE10-9F8E9DA468D9}"/>
                </a:ext>
              </a:extLst>
            </p:cNvPr>
            <p:cNvSpPr>
              <a:spLocks/>
            </p:cNvSpPr>
            <p:nvPr/>
          </p:nvSpPr>
          <p:spPr bwMode="auto">
            <a:xfrm>
              <a:off x="3396" y="3630"/>
              <a:ext cx="54" cy="71"/>
            </a:xfrm>
            <a:custGeom>
              <a:avLst/>
              <a:gdLst>
                <a:gd name="T0" fmla="*/ 54 w 54"/>
                <a:gd name="T1" fmla="*/ 50 h 71"/>
                <a:gd name="T2" fmla="*/ 50 w 54"/>
                <a:gd name="T3" fmla="*/ 5 h 71"/>
                <a:gd name="T4" fmla="*/ 45 w 54"/>
                <a:gd name="T5" fmla="*/ 12 h 71"/>
                <a:gd name="T6" fmla="*/ 27 w 54"/>
                <a:gd name="T7" fmla="*/ 0 h 71"/>
                <a:gd name="T8" fmla="*/ 16 w 54"/>
                <a:gd name="T9" fmla="*/ 7 h 71"/>
                <a:gd name="T10" fmla="*/ 0 w 54"/>
                <a:gd name="T11" fmla="*/ 42 h 71"/>
                <a:gd name="T12" fmla="*/ 11 w 54"/>
                <a:gd name="T13" fmla="*/ 67 h 71"/>
                <a:gd name="T14" fmla="*/ 38 w 54"/>
                <a:gd name="T15" fmla="*/ 71 h 71"/>
                <a:gd name="T16" fmla="*/ 45 w 54"/>
                <a:gd name="T17" fmla="*/ 64 h 71"/>
                <a:gd name="T18" fmla="*/ 48 w 54"/>
                <a:gd name="T19" fmla="*/ 51 h 71"/>
                <a:gd name="T20" fmla="*/ 54 w 54"/>
                <a:gd name="T21"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1">
                  <a:moveTo>
                    <a:pt x="54" y="50"/>
                  </a:moveTo>
                  <a:lnTo>
                    <a:pt x="50" y="5"/>
                  </a:lnTo>
                  <a:lnTo>
                    <a:pt x="45" y="12"/>
                  </a:lnTo>
                  <a:lnTo>
                    <a:pt x="27" y="0"/>
                  </a:lnTo>
                  <a:lnTo>
                    <a:pt x="16" y="7"/>
                  </a:lnTo>
                  <a:lnTo>
                    <a:pt x="0" y="42"/>
                  </a:lnTo>
                  <a:lnTo>
                    <a:pt x="11" y="67"/>
                  </a:lnTo>
                  <a:lnTo>
                    <a:pt x="38" y="71"/>
                  </a:lnTo>
                  <a:lnTo>
                    <a:pt x="45" y="64"/>
                  </a:lnTo>
                  <a:lnTo>
                    <a:pt x="48" y="51"/>
                  </a:lnTo>
                  <a:lnTo>
                    <a:pt x="54" y="5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6" name="Freeform 60">
              <a:extLst>
                <a:ext uri="{FF2B5EF4-FFF2-40B4-BE49-F238E27FC236}">
                  <a16:creationId xmlns:a16="http://schemas.microsoft.com/office/drawing/2014/main" id="{E6335FD5-59AD-435E-A6FD-48E366AE312B}"/>
                </a:ext>
              </a:extLst>
            </p:cNvPr>
            <p:cNvSpPr>
              <a:spLocks/>
            </p:cNvSpPr>
            <p:nvPr/>
          </p:nvSpPr>
          <p:spPr bwMode="auto">
            <a:xfrm>
              <a:off x="3396" y="3630"/>
              <a:ext cx="54" cy="71"/>
            </a:xfrm>
            <a:custGeom>
              <a:avLst/>
              <a:gdLst>
                <a:gd name="T0" fmla="*/ 54 w 54"/>
                <a:gd name="T1" fmla="*/ 50 h 71"/>
                <a:gd name="T2" fmla="*/ 50 w 54"/>
                <a:gd name="T3" fmla="*/ 5 h 71"/>
                <a:gd name="T4" fmla="*/ 45 w 54"/>
                <a:gd name="T5" fmla="*/ 12 h 71"/>
                <a:gd name="T6" fmla="*/ 27 w 54"/>
                <a:gd name="T7" fmla="*/ 0 h 71"/>
                <a:gd name="T8" fmla="*/ 16 w 54"/>
                <a:gd name="T9" fmla="*/ 7 h 71"/>
                <a:gd name="T10" fmla="*/ 0 w 54"/>
                <a:gd name="T11" fmla="*/ 42 h 71"/>
                <a:gd name="T12" fmla="*/ 11 w 54"/>
                <a:gd name="T13" fmla="*/ 67 h 71"/>
                <a:gd name="T14" fmla="*/ 38 w 54"/>
                <a:gd name="T15" fmla="*/ 71 h 71"/>
                <a:gd name="T16" fmla="*/ 45 w 54"/>
                <a:gd name="T17" fmla="*/ 64 h 71"/>
                <a:gd name="T18" fmla="*/ 48 w 54"/>
                <a:gd name="T19" fmla="*/ 51 h 71"/>
                <a:gd name="T20" fmla="*/ 54 w 54"/>
                <a:gd name="T21"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1">
                  <a:moveTo>
                    <a:pt x="54" y="50"/>
                  </a:moveTo>
                  <a:lnTo>
                    <a:pt x="50" y="5"/>
                  </a:lnTo>
                  <a:lnTo>
                    <a:pt x="45" y="12"/>
                  </a:lnTo>
                  <a:lnTo>
                    <a:pt x="27" y="0"/>
                  </a:lnTo>
                  <a:lnTo>
                    <a:pt x="16" y="7"/>
                  </a:lnTo>
                  <a:lnTo>
                    <a:pt x="0" y="42"/>
                  </a:lnTo>
                  <a:lnTo>
                    <a:pt x="11" y="67"/>
                  </a:lnTo>
                  <a:lnTo>
                    <a:pt x="38" y="71"/>
                  </a:lnTo>
                  <a:lnTo>
                    <a:pt x="45" y="64"/>
                  </a:lnTo>
                  <a:lnTo>
                    <a:pt x="48" y="51"/>
                  </a:lnTo>
                  <a:lnTo>
                    <a:pt x="54" y="5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7" name="Freeform 61">
              <a:extLst>
                <a:ext uri="{FF2B5EF4-FFF2-40B4-BE49-F238E27FC236}">
                  <a16:creationId xmlns:a16="http://schemas.microsoft.com/office/drawing/2014/main" id="{020155D4-03A5-4DDE-95E4-556AB78646DD}"/>
                </a:ext>
              </a:extLst>
            </p:cNvPr>
            <p:cNvSpPr>
              <a:spLocks/>
            </p:cNvSpPr>
            <p:nvPr/>
          </p:nvSpPr>
          <p:spPr bwMode="auto">
            <a:xfrm>
              <a:off x="4539" y="3364"/>
              <a:ext cx="16" cy="25"/>
            </a:xfrm>
            <a:custGeom>
              <a:avLst/>
              <a:gdLst>
                <a:gd name="T0" fmla="*/ 5 w 16"/>
                <a:gd name="T1" fmla="*/ 5 h 25"/>
                <a:gd name="T2" fmla="*/ 7 w 16"/>
                <a:gd name="T3" fmla="*/ 3 h 25"/>
                <a:gd name="T4" fmla="*/ 12 w 16"/>
                <a:gd name="T5" fmla="*/ 0 h 25"/>
                <a:gd name="T6" fmla="*/ 14 w 16"/>
                <a:gd name="T7" fmla="*/ 7 h 25"/>
                <a:gd name="T8" fmla="*/ 16 w 16"/>
                <a:gd name="T9" fmla="*/ 14 h 25"/>
                <a:gd name="T10" fmla="*/ 16 w 16"/>
                <a:gd name="T11" fmla="*/ 19 h 25"/>
                <a:gd name="T12" fmla="*/ 10 w 16"/>
                <a:gd name="T13" fmla="*/ 23 h 25"/>
                <a:gd name="T14" fmla="*/ 2 w 16"/>
                <a:gd name="T15" fmla="*/ 25 h 25"/>
                <a:gd name="T16" fmla="*/ 0 w 16"/>
                <a:gd name="T17" fmla="*/ 16 h 25"/>
                <a:gd name="T18" fmla="*/ 3 w 16"/>
                <a:gd name="T19" fmla="*/ 8 h 25"/>
                <a:gd name="T20" fmla="*/ 5 w 16"/>
                <a:gd name="T2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5">
                  <a:moveTo>
                    <a:pt x="5" y="5"/>
                  </a:moveTo>
                  <a:lnTo>
                    <a:pt x="7" y="3"/>
                  </a:lnTo>
                  <a:lnTo>
                    <a:pt x="12" y="0"/>
                  </a:lnTo>
                  <a:lnTo>
                    <a:pt x="14" y="7"/>
                  </a:lnTo>
                  <a:lnTo>
                    <a:pt x="16" y="14"/>
                  </a:lnTo>
                  <a:lnTo>
                    <a:pt x="16" y="19"/>
                  </a:lnTo>
                  <a:lnTo>
                    <a:pt x="10" y="23"/>
                  </a:lnTo>
                  <a:lnTo>
                    <a:pt x="2" y="25"/>
                  </a:lnTo>
                  <a:lnTo>
                    <a:pt x="0" y="16"/>
                  </a:lnTo>
                  <a:lnTo>
                    <a:pt x="3" y="8"/>
                  </a:lnTo>
                  <a:lnTo>
                    <a:pt x="5" y="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8" name="Freeform 62">
              <a:extLst>
                <a:ext uri="{FF2B5EF4-FFF2-40B4-BE49-F238E27FC236}">
                  <a16:creationId xmlns:a16="http://schemas.microsoft.com/office/drawing/2014/main" id="{BAE80FAE-58F1-4711-8D7C-60CA312E6D45}"/>
                </a:ext>
              </a:extLst>
            </p:cNvPr>
            <p:cNvSpPr>
              <a:spLocks/>
            </p:cNvSpPr>
            <p:nvPr/>
          </p:nvSpPr>
          <p:spPr bwMode="auto">
            <a:xfrm>
              <a:off x="4539" y="3364"/>
              <a:ext cx="16" cy="25"/>
            </a:xfrm>
            <a:custGeom>
              <a:avLst/>
              <a:gdLst>
                <a:gd name="T0" fmla="*/ 5 w 16"/>
                <a:gd name="T1" fmla="*/ 5 h 25"/>
                <a:gd name="T2" fmla="*/ 7 w 16"/>
                <a:gd name="T3" fmla="*/ 3 h 25"/>
                <a:gd name="T4" fmla="*/ 12 w 16"/>
                <a:gd name="T5" fmla="*/ 0 h 25"/>
                <a:gd name="T6" fmla="*/ 14 w 16"/>
                <a:gd name="T7" fmla="*/ 7 h 25"/>
                <a:gd name="T8" fmla="*/ 16 w 16"/>
                <a:gd name="T9" fmla="*/ 14 h 25"/>
                <a:gd name="T10" fmla="*/ 16 w 16"/>
                <a:gd name="T11" fmla="*/ 19 h 25"/>
                <a:gd name="T12" fmla="*/ 10 w 16"/>
                <a:gd name="T13" fmla="*/ 23 h 25"/>
                <a:gd name="T14" fmla="*/ 2 w 16"/>
                <a:gd name="T15" fmla="*/ 25 h 25"/>
                <a:gd name="T16" fmla="*/ 0 w 16"/>
                <a:gd name="T17" fmla="*/ 16 h 25"/>
                <a:gd name="T18" fmla="*/ 3 w 16"/>
                <a:gd name="T19" fmla="*/ 8 h 25"/>
                <a:gd name="T20" fmla="*/ 5 w 16"/>
                <a:gd name="T2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5">
                  <a:moveTo>
                    <a:pt x="5" y="5"/>
                  </a:moveTo>
                  <a:lnTo>
                    <a:pt x="7" y="3"/>
                  </a:lnTo>
                  <a:lnTo>
                    <a:pt x="12" y="0"/>
                  </a:lnTo>
                  <a:lnTo>
                    <a:pt x="14" y="7"/>
                  </a:lnTo>
                  <a:lnTo>
                    <a:pt x="16" y="14"/>
                  </a:lnTo>
                  <a:lnTo>
                    <a:pt x="16" y="19"/>
                  </a:lnTo>
                  <a:lnTo>
                    <a:pt x="10" y="23"/>
                  </a:lnTo>
                  <a:lnTo>
                    <a:pt x="2" y="25"/>
                  </a:lnTo>
                  <a:lnTo>
                    <a:pt x="0" y="16"/>
                  </a:lnTo>
                  <a:lnTo>
                    <a:pt x="3" y="8"/>
                  </a:lnTo>
                  <a:lnTo>
                    <a:pt x="5" y="5"/>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09" name="Freeform 63">
              <a:extLst>
                <a:ext uri="{FF2B5EF4-FFF2-40B4-BE49-F238E27FC236}">
                  <a16:creationId xmlns:a16="http://schemas.microsoft.com/office/drawing/2014/main" id="{F37E8476-0895-4688-9857-E5C01304AEB4}"/>
                </a:ext>
              </a:extLst>
            </p:cNvPr>
            <p:cNvSpPr>
              <a:spLocks/>
            </p:cNvSpPr>
            <p:nvPr/>
          </p:nvSpPr>
          <p:spPr bwMode="auto">
            <a:xfrm>
              <a:off x="1514" y="2164"/>
              <a:ext cx="14" cy="7"/>
            </a:xfrm>
            <a:custGeom>
              <a:avLst/>
              <a:gdLst>
                <a:gd name="T0" fmla="*/ 14 w 14"/>
                <a:gd name="T1" fmla="*/ 2 h 7"/>
                <a:gd name="T2" fmla="*/ 14 w 14"/>
                <a:gd name="T3" fmla="*/ 2 h 7"/>
                <a:gd name="T4" fmla="*/ 9 w 14"/>
                <a:gd name="T5" fmla="*/ 0 h 7"/>
                <a:gd name="T6" fmla="*/ 5 w 14"/>
                <a:gd name="T7" fmla="*/ 2 h 7"/>
                <a:gd name="T8" fmla="*/ 0 w 14"/>
                <a:gd name="T9" fmla="*/ 2 h 7"/>
                <a:gd name="T10" fmla="*/ 2 w 14"/>
                <a:gd name="T11" fmla="*/ 5 h 7"/>
                <a:gd name="T12" fmla="*/ 7 w 14"/>
                <a:gd name="T13" fmla="*/ 7 h 7"/>
                <a:gd name="T14" fmla="*/ 13 w 14"/>
                <a:gd name="T15" fmla="*/ 7 h 7"/>
                <a:gd name="T16" fmla="*/ 14 w 14"/>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
                  <a:moveTo>
                    <a:pt x="14" y="2"/>
                  </a:moveTo>
                  <a:lnTo>
                    <a:pt x="14" y="2"/>
                  </a:lnTo>
                  <a:lnTo>
                    <a:pt x="9" y="0"/>
                  </a:lnTo>
                  <a:lnTo>
                    <a:pt x="5" y="2"/>
                  </a:lnTo>
                  <a:lnTo>
                    <a:pt x="0" y="2"/>
                  </a:lnTo>
                  <a:lnTo>
                    <a:pt x="2" y="5"/>
                  </a:lnTo>
                  <a:lnTo>
                    <a:pt x="7" y="7"/>
                  </a:lnTo>
                  <a:lnTo>
                    <a:pt x="13" y="7"/>
                  </a:lnTo>
                  <a:lnTo>
                    <a:pt x="14"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0" name="Freeform 64">
              <a:extLst>
                <a:ext uri="{FF2B5EF4-FFF2-40B4-BE49-F238E27FC236}">
                  <a16:creationId xmlns:a16="http://schemas.microsoft.com/office/drawing/2014/main" id="{CF62D2A4-2165-45F0-A1DA-DF7613EB0656}"/>
                </a:ext>
              </a:extLst>
            </p:cNvPr>
            <p:cNvSpPr>
              <a:spLocks/>
            </p:cNvSpPr>
            <p:nvPr/>
          </p:nvSpPr>
          <p:spPr bwMode="auto">
            <a:xfrm>
              <a:off x="1514" y="2164"/>
              <a:ext cx="14" cy="7"/>
            </a:xfrm>
            <a:custGeom>
              <a:avLst/>
              <a:gdLst>
                <a:gd name="T0" fmla="*/ 14 w 14"/>
                <a:gd name="T1" fmla="*/ 2 h 7"/>
                <a:gd name="T2" fmla="*/ 14 w 14"/>
                <a:gd name="T3" fmla="*/ 2 h 7"/>
                <a:gd name="T4" fmla="*/ 9 w 14"/>
                <a:gd name="T5" fmla="*/ 0 h 7"/>
                <a:gd name="T6" fmla="*/ 5 w 14"/>
                <a:gd name="T7" fmla="*/ 2 h 7"/>
                <a:gd name="T8" fmla="*/ 0 w 14"/>
                <a:gd name="T9" fmla="*/ 2 h 7"/>
                <a:gd name="T10" fmla="*/ 2 w 14"/>
                <a:gd name="T11" fmla="*/ 5 h 7"/>
                <a:gd name="T12" fmla="*/ 7 w 14"/>
                <a:gd name="T13" fmla="*/ 7 h 7"/>
                <a:gd name="T14" fmla="*/ 13 w 14"/>
                <a:gd name="T15" fmla="*/ 7 h 7"/>
                <a:gd name="T16" fmla="*/ 14 w 14"/>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
                  <a:moveTo>
                    <a:pt x="14" y="2"/>
                  </a:moveTo>
                  <a:lnTo>
                    <a:pt x="14" y="2"/>
                  </a:lnTo>
                  <a:lnTo>
                    <a:pt x="9" y="0"/>
                  </a:lnTo>
                  <a:lnTo>
                    <a:pt x="5" y="2"/>
                  </a:lnTo>
                  <a:lnTo>
                    <a:pt x="0" y="2"/>
                  </a:lnTo>
                  <a:lnTo>
                    <a:pt x="2" y="5"/>
                  </a:lnTo>
                  <a:lnTo>
                    <a:pt x="7" y="7"/>
                  </a:lnTo>
                  <a:lnTo>
                    <a:pt x="13" y="7"/>
                  </a:lnTo>
                  <a:lnTo>
                    <a:pt x="14" y="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1" name="Freeform 65">
              <a:extLst>
                <a:ext uri="{FF2B5EF4-FFF2-40B4-BE49-F238E27FC236}">
                  <a16:creationId xmlns:a16="http://schemas.microsoft.com/office/drawing/2014/main" id="{F8AFF130-279D-42CB-9216-09C5DDE3C041}"/>
                </a:ext>
              </a:extLst>
            </p:cNvPr>
            <p:cNvSpPr>
              <a:spLocks/>
            </p:cNvSpPr>
            <p:nvPr/>
          </p:nvSpPr>
          <p:spPr bwMode="auto">
            <a:xfrm>
              <a:off x="3764" y="2735"/>
              <a:ext cx="14" cy="30"/>
            </a:xfrm>
            <a:custGeom>
              <a:avLst/>
              <a:gdLst>
                <a:gd name="T0" fmla="*/ 5 w 14"/>
                <a:gd name="T1" fmla="*/ 0 h 30"/>
                <a:gd name="T2" fmla="*/ 7 w 14"/>
                <a:gd name="T3" fmla="*/ 16 h 30"/>
                <a:gd name="T4" fmla="*/ 9 w 14"/>
                <a:gd name="T5" fmla="*/ 20 h 30"/>
                <a:gd name="T6" fmla="*/ 11 w 14"/>
                <a:gd name="T7" fmla="*/ 20 h 30"/>
                <a:gd name="T8" fmla="*/ 14 w 14"/>
                <a:gd name="T9" fmla="*/ 30 h 30"/>
                <a:gd name="T10" fmla="*/ 3 w 14"/>
                <a:gd name="T11" fmla="*/ 22 h 30"/>
                <a:gd name="T12" fmla="*/ 0 w 14"/>
                <a:gd name="T13" fmla="*/ 7 h 30"/>
                <a:gd name="T14" fmla="*/ 3 w 14"/>
                <a:gd name="T15" fmla="*/ 0 h 30"/>
                <a:gd name="T16" fmla="*/ 5 w 14"/>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0">
                  <a:moveTo>
                    <a:pt x="5" y="0"/>
                  </a:moveTo>
                  <a:lnTo>
                    <a:pt x="7" y="16"/>
                  </a:lnTo>
                  <a:lnTo>
                    <a:pt x="9" y="20"/>
                  </a:lnTo>
                  <a:lnTo>
                    <a:pt x="11" y="20"/>
                  </a:lnTo>
                  <a:lnTo>
                    <a:pt x="14" y="30"/>
                  </a:lnTo>
                  <a:lnTo>
                    <a:pt x="3" y="22"/>
                  </a:lnTo>
                  <a:lnTo>
                    <a:pt x="0" y="7"/>
                  </a:lnTo>
                  <a:lnTo>
                    <a:pt x="3" y="0"/>
                  </a:lnTo>
                  <a:lnTo>
                    <a:pt x="5"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2" name="Freeform 66">
              <a:extLst>
                <a:ext uri="{FF2B5EF4-FFF2-40B4-BE49-F238E27FC236}">
                  <a16:creationId xmlns:a16="http://schemas.microsoft.com/office/drawing/2014/main" id="{FEB56DC5-9613-4AAD-B95A-CA7263C4F3F8}"/>
                </a:ext>
              </a:extLst>
            </p:cNvPr>
            <p:cNvSpPr>
              <a:spLocks/>
            </p:cNvSpPr>
            <p:nvPr/>
          </p:nvSpPr>
          <p:spPr bwMode="auto">
            <a:xfrm>
              <a:off x="3764" y="2735"/>
              <a:ext cx="14" cy="30"/>
            </a:xfrm>
            <a:custGeom>
              <a:avLst/>
              <a:gdLst>
                <a:gd name="T0" fmla="*/ 5 w 14"/>
                <a:gd name="T1" fmla="*/ 0 h 30"/>
                <a:gd name="T2" fmla="*/ 7 w 14"/>
                <a:gd name="T3" fmla="*/ 16 h 30"/>
                <a:gd name="T4" fmla="*/ 9 w 14"/>
                <a:gd name="T5" fmla="*/ 20 h 30"/>
                <a:gd name="T6" fmla="*/ 11 w 14"/>
                <a:gd name="T7" fmla="*/ 20 h 30"/>
                <a:gd name="T8" fmla="*/ 14 w 14"/>
                <a:gd name="T9" fmla="*/ 30 h 30"/>
                <a:gd name="T10" fmla="*/ 3 w 14"/>
                <a:gd name="T11" fmla="*/ 22 h 30"/>
                <a:gd name="T12" fmla="*/ 0 w 14"/>
                <a:gd name="T13" fmla="*/ 7 h 30"/>
                <a:gd name="T14" fmla="*/ 3 w 14"/>
                <a:gd name="T15" fmla="*/ 0 h 30"/>
                <a:gd name="T16" fmla="*/ 5 w 14"/>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0">
                  <a:moveTo>
                    <a:pt x="5" y="0"/>
                  </a:moveTo>
                  <a:lnTo>
                    <a:pt x="7" y="16"/>
                  </a:lnTo>
                  <a:lnTo>
                    <a:pt x="9" y="20"/>
                  </a:lnTo>
                  <a:lnTo>
                    <a:pt x="11" y="20"/>
                  </a:lnTo>
                  <a:lnTo>
                    <a:pt x="14" y="30"/>
                  </a:lnTo>
                  <a:lnTo>
                    <a:pt x="3" y="22"/>
                  </a:lnTo>
                  <a:lnTo>
                    <a:pt x="0" y="7"/>
                  </a:lnTo>
                  <a:lnTo>
                    <a:pt x="3" y="0"/>
                  </a:lnTo>
                  <a:lnTo>
                    <a:pt x="5"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3" name="Freeform 67">
              <a:extLst>
                <a:ext uri="{FF2B5EF4-FFF2-40B4-BE49-F238E27FC236}">
                  <a16:creationId xmlns:a16="http://schemas.microsoft.com/office/drawing/2014/main" id="{E883932C-5DA1-4E96-A80E-A0DBD57D0FBF}"/>
                </a:ext>
              </a:extLst>
            </p:cNvPr>
            <p:cNvSpPr>
              <a:spLocks/>
            </p:cNvSpPr>
            <p:nvPr/>
          </p:nvSpPr>
          <p:spPr bwMode="auto">
            <a:xfrm>
              <a:off x="1307" y="1760"/>
              <a:ext cx="273" cy="193"/>
            </a:xfrm>
            <a:custGeom>
              <a:avLst/>
              <a:gdLst>
                <a:gd name="T0" fmla="*/ 41 w 273"/>
                <a:gd name="T1" fmla="*/ 132 h 193"/>
                <a:gd name="T2" fmla="*/ 12 w 273"/>
                <a:gd name="T3" fmla="*/ 88 h 193"/>
                <a:gd name="T4" fmla="*/ 5 w 273"/>
                <a:gd name="T5" fmla="*/ 91 h 193"/>
                <a:gd name="T6" fmla="*/ 2 w 273"/>
                <a:gd name="T7" fmla="*/ 84 h 193"/>
                <a:gd name="T8" fmla="*/ 30 w 273"/>
                <a:gd name="T9" fmla="*/ 68 h 193"/>
                <a:gd name="T10" fmla="*/ 46 w 273"/>
                <a:gd name="T11" fmla="*/ 25 h 193"/>
                <a:gd name="T12" fmla="*/ 59 w 273"/>
                <a:gd name="T13" fmla="*/ 7 h 193"/>
                <a:gd name="T14" fmla="*/ 82 w 273"/>
                <a:gd name="T15" fmla="*/ 9 h 193"/>
                <a:gd name="T16" fmla="*/ 98 w 273"/>
                <a:gd name="T17" fmla="*/ 4 h 193"/>
                <a:gd name="T18" fmla="*/ 107 w 273"/>
                <a:gd name="T19" fmla="*/ 0 h 193"/>
                <a:gd name="T20" fmla="*/ 116 w 273"/>
                <a:gd name="T21" fmla="*/ 0 h 193"/>
                <a:gd name="T22" fmla="*/ 139 w 273"/>
                <a:gd name="T23" fmla="*/ 2 h 193"/>
                <a:gd name="T24" fmla="*/ 154 w 273"/>
                <a:gd name="T25" fmla="*/ 13 h 193"/>
                <a:gd name="T26" fmla="*/ 170 w 273"/>
                <a:gd name="T27" fmla="*/ 22 h 193"/>
                <a:gd name="T28" fmla="*/ 175 w 273"/>
                <a:gd name="T29" fmla="*/ 23 h 193"/>
                <a:gd name="T30" fmla="*/ 189 w 273"/>
                <a:gd name="T31" fmla="*/ 45 h 193"/>
                <a:gd name="T32" fmla="*/ 195 w 273"/>
                <a:gd name="T33" fmla="*/ 52 h 193"/>
                <a:gd name="T34" fmla="*/ 200 w 273"/>
                <a:gd name="T35" fmla="*/ 52 h 193"/>
                <a:gd name="T36" fmla="*/ 207 w 273"/>
                <a:gd name="T37" fmla="*/ 61 h 193"/>
                <a:gd name="T38" fmla="*/ 207 w 273"/>
                <a:gd name="T39" fmla="*/ 65 h 193"/>
                <a:gd name="T40" fmla="*/ 216 w 273"/>
                <a:gd name="T41" fmla="*/ 70 h 193"/>
                <a:gd name="T42" fmla="*/ 223 w 273"/>
                <a:gd name="T43" fmla="*/ 79 h 193"/>
                <a:gd name="T44" fmla="*/ 237 w 273"/>
                <a:gd name="T45" fmla="*/ 88 h 193"/>
                <a:gd name="T46" fmla="*/ 236 w 273"/>
                <a:gd name="T47" fmla="*/ 102 h 193"/>
                <a:gd name="T48" fmla="*/ 239 w 273"/>
                <a:gd name="T49" fmla="*/ 104 h 193"/>
                <a:gd name="T50" fmla="*/ 245 w 273"/>
                <a:gd name="T51" fmla="*/ 122 h 193"/>
                <a:gd name="T52" fmla="*/ 241 w 273"/>
                <a:gd name="T53" fmla="*/ 134 h 193"/>
                <a:gd name="T54" fmla="*/ 252 w 273"/>
                <a:gd name="T55" fmla="*/ 148 h 193"/>
                <a:gd name="T56" fmla="*/ 259 w 273"/>
                <a:gd name="T57" fmla="*/ 147 h 193"/>
                <a:gd name="T58" fmla="*/ 262 w 273"/>
                <a:gd name="T59" fmla="*/ 156 h 193"/>
                <a:gd name="T60" fmla="*/ 270 w 273"/>
                <a:gd name="T61" fmla="*/ 165 h 193"/>
                <a:gd name="T62" fmla="*/ 270 w 273"/>
                <a:gd name="T63" fmla="*/ 168 h 193"/>
                <a:gd name="T64" fmla="*/ 270 w 273"/>
                <a:gd name="T65" fmla="*/ 177 h 193"/>
                <a:gd name="T66" fmla="*/ 271 w 273"/>
                <a:gd name="T67" fmla="*/ 188 h 193"/>
                <a:gd name="T68" fmla="*/ 257 w 273"/>
                <a:gd name="T69" fmla="*/ 190 h 193"/>
                <a:gd name="T70" fmla="*/ 237 w 273"/>
                <a:gd name="T71" fmla="*/ 190 h 193"/>
                <a:gd name="T72" fmla="*/ 223 w 273"/>
                <a:gd name="T73" fmla="*/ 190 h 193"/>
                <a:gd name="T74" fmla="*/ 209 w 273"/>
                <a:gd name="T75" fmla="*/ 190 h 193"/>
                <a:gd name="T76" fmla="*/ 202 w 273"/>
                <a:gd name="T77" fmla="*/ 188 h 193"/>
                <a:gd name="T78" fmla="*/ 195 w 273"/>
                <a:gd name="T79" fmla="*/ 179 h 193"/>
                <a:gd name="T80" fmla="*/ 180 w 273"/>
                <a:gd name="T81" fmla="*/ 177 h 193"/>
                <a:gd name="T82" fmla="*/ 59 w 273"/>
                <a:gd name="T83" fmla="*/ 188 h 193"/>
                <a:gd name="T84" fmla="*/ 37 w 273"/>
                <a:gd name="T85" fmla="*/ 191 h 193"/>
                <a:gd name="T86" fmla="*/ 36 w 273"/>
                <a:gd name="T87" fmla="*/ 190 h 193"/>
                <a:gd name="T88" fmla="*/ 39 w 273"/>
                <a:gd name="T89" fmla="*/ 157 h 193"/>
                <a:gd name="T90" fmla="*/ 79 w 273"/>
                <a:gd name="T91" fmla="*/ 148 h 193"/>
                <a:gd name="T92" fmla="*/ 95 w 273"/>
                <a:gd name="T93" fmla="*/ 147 h 193"/>
                <a:gd name="T94" fmla="*/ 107 w 273"/>
                <a:gd name="T95" fmla="*/ 140 h 193"/>
                <a:gd name="T96" fmla="*/ 121 w 273"/>
                <a:gd name="T97" fmla="*/ 145 h 193"/>
                <a:gd name="T98" fmla="*/ 139 w 273"/>
                <a:gd name="T99" fmla="*/ 152 h 193"/>
                <a:gd name="T100" fmla="*/ 152 w 273"/>
                <a:gd name="T101" fmla="*/ 150 h 193"/>
                <a:gd name="T102" fmla="*/ 164 w 273"/>
                <a:gd name="T103" fmla="*/ 143 h 193"/>
                <a:gd name="T104" fmla="*/ 162 w 273"/>
                <a:gd name="T105" fmla="*/ 140 h 193"/>
                <a:gd name="T106" fmla="*/ 145 w 273"/>
                <a:gd name="T107" fmla="*/ 143 h 193"/>
                <a:gd name="T108" fmla="*/ 132 w 273"/>
                <a:gd name="T109" fmla="*/ 136 h 193"/>
                <a:gd name="T110" fmla="*/ 116 w 273"/>
                <a:gd name="T111" fmla="*/ 129 h 193"/>
                <a:gd name="T112" fmla="*/ 102 w 273"/>
                <a:gd name="T113" fmla="*/ 129 h 193"/>
                <a:gd name="T114" fmla="*/ 89 w 273"/>
                <a:gd name="T115" fmla="*/ 13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3" h="193">
                  <a:moveTo>
                    <a:pt x="45" y="138"/>
                  </a:moveTo>
                  <a:lnTo>
                    <a:pt x="43" y="138"/>
                  </a:lnTo>
                  <a:lnTo>
                    <a:pt x="41" y="132"/>
                  </a:lnTo>
                  <a:lnTo>
                    <a:pt x="36" y="125"/>
                  </a:lnTo>
                  <a:lnTo>
                    <a:pt x="34" y="116"/>
                  </a:lnTo>
                  <a:lnTo>
                    <a:pt x="12" y="88"/>
                  </a:lnTo>
                  <a:lnTo>
                    <a:pt x="9" y="88"/>
                  </a:lnTo>
                  <a:lnTo>
                    <a:pt x="7" y="88"/>
                  </a:lnTo>
                  <a:lnTo>
                    <a:pt x="5" y="91"/>
                  </a:lnTo>
                  <a:lnTo>
                    <a:pt x="2" y="88"/>
                  </a:lnTo>
                  <a:lnTo>
                    <a:pt x="0" y="86"/>
                  </a:lnTo>
                  <a:lnTo>
                    <a:pt x="2" y="84"/>
                  </a:lnTo>
                  <a:lnTo>
                    <a:pt x="5" y="84"/>
                  </a:lnTo>
                  <a:lnTo>
                    <a:pt x="14" y="81"/>
                  </a:lnTo>
                  <a:lnTo>
                    <a:pt x="30" y="68"/>
                  </a:lnTo>
                  <a:lnTo>
                    <a:pt x="45" y="45"/>
                  </a:lnTo>
                  <a:lnTo>
                    <a:pt x="45" y="25"/>
                  </a:lnTo>
                  <a:lnTo>
                    <a:pt x="46" y="25"/>
                  </a:lnTo>
                  <a:lnTo>
                    <a:pt x="54" y="16"/>
                  </a:lnTo>
                  <a:lnTo>
                    <a:pt x="55" y="7"/>
                  </a:lnTo>
                  <a:lnTo>
                    <a:pt x="59" y="7"/>
                  </a:lnTo>
                  <a:lnTo>
                    <a:pt x="61" y="6"/>
                  </a:lnTo>
                  <a:lnTo>
                    <a:pt x="73" y="6"/>
                  </a:lnTo>
                  <a:lnTo>
                    <a:pt x="82" y="9"/>
                  </a:lnTo>
                  <a:lnTo>
                    <a:pt x="87" y="7"/>
                  </a:lnTo>
                  <a:lnTo>
                    <a:pt x="89" y="6"/>
                  </a:lnTo>
                  <a:lnTo>
                    <a:pt x="98" y="4"/>
                  </a:lnTo>
                  <a:lnTo>
                    <a:pt x="105" y="4"/>
                  </a:lnTo>
                  <a:lnTo>
                    <a:pt x="105" y="4"/>
                  </a:lnTo>
                  <a:lnTo>
                    <a:pt x="107" y="0"/>
                  </a:lnTo>
                  <a:lnTo>
                    <a:pt x="107" y="0"/>
                  </a:lnTo>
                  <a:lnTo>
                    <a:pt x="112" y="0"/>
                  </a:lnTo>
                  <a:lnTo>
                    <a:pt x="116" y="0"/>
                  </a:lnTo>
                  <a:lnTo>
                    <a:pt x="134" y="2"/>
                  </a:lnTo>
                  <a:lnTo>
                    <a:pt x="136" y="2"/>
                  </a:lnTo>
                  <a:lnTo>
                    <a:pt x="139" y="2"/>
                  </a:lnTo>
                  <a:lnTo>
                    <a:pt x="141" y="6"/>
                  </a:lnTo>
                  <a:lnTo>
                    <a:pt x="145" y="6"/>
                  </a:lnTo>
                  <a:lnTo>
                    <a:pt x="154" y="13"/>
                  </a:lnTo>
                  <a:lnTo>
                    <a:pt x="155" y="18"/>
                  </a:lnTo>
                  <a:lnTo>
                    <a:pt x="161" y="23"/>
                  </a:lnTo>
                  <a:lnTo>
                    <a:pt x="170" y="22"/>
                  </a:lnTo>
                  <a:lnTo>
                    <a:pt x="170" y="25"/>
                  </a:lnTo>
                  <a:lnTo>
                    <a:pt x="171" y="25"/>
                  </a:lnTo>
                  <a:lnTo>
                    <a:pt x="175" y="23"/>
                  </a:lnTo>
                  <a:lnTo>
                    <a:pt x="179" y="23"/>
                  </a:lnTo>
                  <a:lnTo>
                    <a:pt x="189" y="43"/>
                  </a:lnTo>
                  <a:lnTo>
                    <a:pt x="189" y="45"/>
                  </a:lnTo>
                  <a:lnTo>
                    <a:pt x="193" y="47"/>
                  </a:lnTo>
                  <a:lnTo>
                    <a:pt x="195" y="50"/>
                  </a:lnTo>
                  <a:lnTo>
                    <a:pt x="195" y="52"/>
                  </a:lnTo>
                  <a:lnTo>
                    <a:pt x="196" y="54"/>
                  </a:lnTo>
                  <a:lnTo>
                    <a:pt x="200" y="52"/>
                  </a:lnTo>
                  <a:lnTo>
                    <a:pt x="200" y="52"/>
                  </a:lnTo>
                  <a:lnTo>
                    <a:pt x="202" y="57"/>
                  </a:lnTo>
                  <a:lnTo>
                    <a:pt x="205" y="59"/>
                  </a:lnTo>
                  <a:lnTo>
                    <a:pt x="207" y="61"/>
                  </a:lnTo>
                  <a:lnTo>
                    <a:pt x="204" y="63"/>
                  </a:lnTo>
                  <a:lnTo>
                    <a:pt x="204" y="63"/>
                  </a:lnTo>
                  <a:lnTo>
                    <a:pt x="207" y="65"/>
                  </a:lnTo>
                  <a:lnTo>
                    <a:pt x="209" y="68"/>
                  </a:lnTo>
                  <a:lnTo>
                    <a:pt x="212" y="70"/>
                  </a:lnTo>
                  <a:lnTo>
                    <a:pt x="216" y="70"/>
                  </a:lnTo>
                  <a:lnTo>
                    <a:pt x="220" y="72"/>
                  </a:lnTo>
                  <a:lnTo>
                    <a:pt x="221" y="73"/>
                  </a:lnTo>
                  <a:lnTo>
                    <a:pt x="223" y="79"/>
                  </a:lnTo>
                  <a:lnTo>
                    <a:pt x="225" y="79"/>
                  </a:lnTo>
                  <a:lnTo>
                    <a:pt x="229" y="81"/>
                  </a:lnTo>
                  <a:lnTo>
                    <a:pt x="237" y="88"/>
                  </a:lnTo>
                  <a:lnTo>
                    <a:pt x="237" y="91"/>
                  </a:lnTo>
                  <a:lnTo>
                    <a:pt x="236" y="97"/>
                  </a:lnTo>
                  <a:lnTo>
                    <a:pt x="236" y="102"/>
                  </a:lnTo>
                  <a:lnTo>
                    <a:pt x="237" y="102"/>
                  </a:lnTo>
                  <a:lnTo>
                    <a:pt x="237" y="104"/>
                  </a:lnTo>
                  <a:lnTo>
                    <a:pt x="239" y="104"/>
                  </a:lnTo>
                  <a:lnTo>
                    <a:pt x="241" y="107"/>
                  </a:lnTo>
                  <a:lnTo>
                    <a:pt x="243" y="118"/>
                  </a:lnTo>
                  <a:lnTo>
                    <a:pt x="245" y="122"/>
                  </a:lnTo>
                  <a:lnTo>
                    <a:pt x="246" y="125"/>
                  </a:lnTo>
                  <a:lnTo>
                    <a:pt x="243" y="131"/>
                  </a:lnTo>
                  <a:lnTo>
                    <a:pt x="241" y="134"/>
                  </a:lnTo>
                  <a:lnTo>
                    <a:pt x="248" y="141"/>
                  </a:lnTo>
                  <a:lnTo>
                    <a:pt x="250" y="147"/>
                  </a:lnTo>
                  <a:lnTo>
                    <a:pt x="252" y="148"/>
                  </a:lnTo>
                  <a:lnTo>
                    <a:pt x="254" y="148"/>
                  </a:lnTo>
                  <a:lnTo>
                    <a:pt x="255" y="145"/>
                  </a:lnTo>
                  <a:lnTo>
                    <a:pt x="259" y="147"/>
                  </a:lnTo>
                  <a:lnTo>
                    <a:pt x="259" y="148"/>
                  </a:lnTo>
                  <a:lnTo>
                    <a:pt x="262" y="152"/>
                  </a:lnTo>
                  <a:lnTo>
                    <a:pt x="262" y="156"/>
                  </a:lnTo>
                  <a:lnTo>
                    <a:pt x="266" y="156"/>
                  </a:lnTo>
                  <a:lnTo>
                    <a:pt x="268" y="161"/>
                  </a:lnTo>
                  <a:lnTo>
                    <a:pt x="270" y="165"/>
                  </a:lnTo>
                  <a:lnTo>
                    <a:pt x="271" y="166"/>
                  </a:lnTo>
                  <a:lnTo>
                    <a:pt x="270" y="166"/>
                  </a:lnTo>
                  <a:lnTo>
                    <a:pt x="270" y="168"/>
                  </a:lnTo>
                  <a:lnTo>
                    <a:pt x="271" y="172"/>
                  </a:lnTo>
                  <a:lnTo>
                    <a:pt x="271" y="175"/>
                  </a:lnTo>
                  <a:lnTo>
                    <a:pt x="270" y="177"/>
                  </a:lnTo>
                  <a:lnTo>
                    <a:pt x="270" y="182"/>
                  </a:lnTo>
                  <a:lnTo>
                    <a:pt x="273" y="186"/>
                  </a:lnTo>
                  <a:lnTo>
                    <a:pt x="271" y="188"/>
                  </a:lnTo>
                  <a:lnTo>
                    <a:pt x="271" y="190"/>
                  </a:lnTo>
                  <a:lnTo>
                    <a:pt x="262" y="188"/>
                  </a:lnTo>
                  <a:lnTo>
                    <a:pt x="257" y="190"/>
                  </a:lnTo>
                  <a:lnTo>
                    <a:pt x="246" y="190"/>
                  </a:lnTo>
                  <a:lnTo>
                    <a:pt x="245" y="190"/>
                  </a:lnTo>
                  <a:lnTo>
                    <a:pt x="237" y="190"/>
                  </a:lnTo>
                  <a:lnTo>
                    <a:pt x="232" y="191"/>
                  </a:lnTo>
                  <a:lnTo>
                    <a:pt x="229" y="193"/>
                  </a:lnTo>
                  <a:lnTo>
                    <a:pt x="223" y="190"/>
                  </a:lnTo>
                  <a:lnTo>
                    <a:pt x="221" y="191"/>
                  </a:lnTo>
                  <a:lnTo>
                    <a:pt x="214" y="190"/>
                  </a:lnTo>
                  <a:lnTo>
                    <a:pt x="209" y="190"/>
                  </a:lnTo>
                  <a:lnTo>
                    <a:pt x="204" y="184"/>
                  </a:lnTo>
                  <a:lnTo>
                    <a:pt x="204" y="184"/>
                  </a:lnTo>
                  <a:lnTo>
                    <a:pt x="202" y="188"/>
                  </a:lnTo>
                  <a:lnTo>
                    <a:pt x="196" y="188"/>
                  </a:lnTo>
                  <a:lnTo>
                    <a:pt x="196" y="182"/>
                  </a:lnTo>
                  <a:lnTo>
                    <a:pt x="195" y="179"/>
                  </a:lnTo>
                  <a:lnTo>
                    <a:pt x="187" y="179"/>
                  </a:lnTo>
                  <a:lnTo>
                    <a:pt x="182" y="181"/>
                  </a:lnTo>
                  <a:lnTo>
                    <a:pt x="180" y="177"/>
                  </a:lnTo>
                  <a:lnTo>
                    <a:pt x="107" y="177"/>
                  </a:lnTo>
                  <a:lnTo>
                    <a:pt x="82" y="188"/>
                  </a:lnTo>
                  <a:lnTo>
                    <a:pt x="59" y="188"/>
                  </a:lnTo>
                  <a:lnTo>
                    <a:pt x="46" y="193"/>
                  </a:lnTo>
                  <a:lnTo>
                    <a:pt x="41" y="193"/>
                  </a:lnTo>
                  <a:lnTo>
                    <a:pt x="37" y="191"/>
                  </a:lnTo>
                  <a:lnTo>
                    <a:pt x="36" y="190"/>
                  </a:lnTo>
                  <a:lnTo>
                    <a:pt x="36" y="190"/>
                  </a:lnTo>
                  <a:lnTo>
                    <a:pt x="36" y="190"/>
                  </a:lnTo>
                  <a:lnTo>
                    <a:pt x="34" y="190"/>
                  </a:lnTo>
                  <a:lnTo>
                    <a:pt x="36" y="163"/>
                  </a:lnTo>
                  <a:lnTo>
                    <a:pt x="39" y="157"/>
                  </a:lnTo>
                  <a:lnTo>
                    <a:pt x="75" y="154"/>
                  </a:lnTo>
                  <a:lnTo>
                    <a:pt x="77" y="154"/>
                  </a:lnTo>
                  <a:lnTo>
                    <a:pt x="79" y="148"/>
                  </a:lnTo>
                  <a:lnTo>
                    <a:pt x="82" y="147"/>
                  </a:lnTo>
                  <a:lnTo>
                    <a:pt x="86" y="148"/>
                  </a:lnTo>
                  <a:lnTo>
                    <a:pt x="95" y="147"/>
                  </a:lnTo>
                  <a:lnTo>
                    <a:pt x="102" y="145"/>
                  </a:lnTo>
                  <a:lnTo>
                    <a:pt x="105" y="140"/>
                  </a:lnTo>
                  <a:lnTo>
                    <a:pt x="107" y="140"/>
                  </a:lnTo>
                  <a:lnTo>
                    <a:pt x="112" y="140"/>
                  </a:lnTo>
                  <a:lnTo>
                    <a:pt x="114" y="143"/>
                  </a:lnTo>
                  <a:lnTo>
                    <a:pt x="121" y="145"/>
                  </a:lnTo>
                  <a:lnTo>
                    <a:pt x="127" y="148"/>
                  </a:lnTo>
                  <a:lnTo>
                    <a:pt x="132" y="148"/>
                  </a:lnTo>
                  <a:lnTo>
                    <a:pt x="139" y="152"/>
                  </a:lnTo>
                  <a:lnTo>
                    <a:pt x="145" y="152"/>
                  </a:lnTo>
                  <a:lnTo>
                    <a:pt x="148" y="154"/>
                  </a:lnTo>
                  <a:lnTo>
                    <a:pt x="152" y="150"/>
                  </a:lnTo>
                  <a:lnTo>
                    <a:pt x="162" y="148"/>
                  </a:lnTo>
                  <a:lnTo>
                    <a:pt x="164" y="147"/>
                  </a:lnTo>
                  <a:lnTo>
                    <a:pt x="164" y="143"/>
                  </a:lnTo>
                  <a:lnTo>
                    <a:pt x="164" y="140"/>
                  </a:lnTo>
                  <a:lnTo>
                    <a:pt x="164" y="140"/>
                  </a:lnTo>
                  <a:lnTo>
                    <a:pt x="162" y="140"/>
                  </a:lnTo>
                  <a:lnTo>
                    <a:pt x="159" y="138"/>
                  </a:lnTo>
                  <a:lnTo>
                    <a:pt x="155" y="138"/>
                  </a:lnTo>
                  <a:lnTo>
                    <a:pt x="145" y="143"/>
                  </a:lnTo>
                  <a:lnTo>
                    <a:pt x="139" y="141"/>
                  </a:lnTo>
                  <a:lnTo>
                    <a:pt x="134" y="140"/>
                  </a:lnTo>
                  <a:lnTo>
                    <a:pt x="132" y="136"/>
                  </a:lnTo>
                  <a:lnTo>
                    <a:pt x="130" y="134"/>
                  </a:lnTo>
                  <a:lnTo>
                    <a:pt x="121" y="134"/>
                  </a:lnTo>
                  <a:lnTo>
                    <a:pt x="116" y="129"/>
                  </a:lnTo>
                  <a:lnTo>
                    <a:pt x="112" y="129"/>
                  </a:lnTo>
                  <a:lnTo>
                    <a:pt x="109" y="127"/>
                  </a:lnTo>
                  <a:lnTo>
                    <a:pt x="102" y="129"/>
                  </a:lnTo>
                  <a:lnTo>
                    <a:pt x="96" y="129"/>
                  </a:lnTo>
                  <a:lnTo>
                    <a:pt x="91" y="132"/>
                  </a:lnTo>
                  <a:lnTo>
                    <a:pt x="89" y="138"/>
                  </a:lnTo>
                  <a:lnTo>
                    <a:pt x="45" y="13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4" name="Freeform 68">
              <a:extLst>
                <a:ext uri="{FF2B5EF4-FFF2-40B4-BE49-F238E27FC236}">
                  <a16:creationId xmlns:a16="http://schemas.microsoft.com/office/drawing/2014/main" id="{4EFF2239-874B-4D11-8685-2FB9A3D5CA8C}"/>
                </a:ext>
              </a:extLst>
            </p:cNvPr>
            <p:cNvSpPr>
              <a:spLocks/>
            </p:cNvSpPr>
            <p:nvPr/>
          </p:nvSpPr>
          <p:spPr bwMode="auto">
            <a:xfrm>
              <a:off x="1307" y="1760"/>
              <a:ext cx="273" cy="193"/>
            </a:xfrm>
            <a:custGeom>
              <a:avLst/>
              <a:gdLst>
                <a:gd name="T0" fmla="*/ 41 w 273"/>
                <a:gd name="T1" fmla="*/ 132 h 193"/>
                <a:gd name="T2" fmla="*/ 12 w 273"/>
                <a:gd name="T3" fmla="*/ 88 h 193"/>
                <a:gd name="T4" fmla="*/ 5 w 273"/>
                <a:gd name="T5" fmla="*/ 91 h 193"/>
                <a:gd name="T6" fmla="*/ 2 w 273"/>
                <a:gd name="T7" fmla="*/ 84 h 193"/>
                <a:gd name="T8" fmla="*/ 30 w 273"/>
                <a:gd name="T9" fmla="*/ 68 h 193"/>
                <a:gd name="T10" fmla="*/ 46 w 273"/>
                <a:gd name="T11" fmla="*/ 25 h 193"/>
                <a:gd name="T12" fmla="*/ 59 w 273"/>
                <a:gd name="T13" fmla="*/ 7 h 193"/>
                <a:gd name="T14" fmla="*/ 82 w 273"/>
                <a:gd name="T15" fmla="*/ 9 h 193"/>
                <a:gd name="T16" fmla="*/ 98 w 273"/>
                <a:gd name="T17" fmla="*/ 4 h 193"/>
                <a:gd name="T18" fmla="*/ 107 w 273"/>
                <a:gd name="T19" fmla="*/ 0 h 193"/>
                <a:gd name="T20" fmla="*/ 116 w 273"/>
                <a:gd name="T21" fmla="*/ 0 h 193"/>
                <a:gd name="T22" fmla="*/ 139 w 273"/>
                <a:gd name="T23" fmla="*/ 2 h 193"/>
                <a:gd name="T24" fmla="*/ 154 w 273"/>
                <a:gd name="T25" fmla="*/ 13 h 193"/>
                <a:gd name="T26" fmla="*/ 170 w 273"/>
                <a:gd name="T27" fmla="*/ 22 h 193"/>
                <a:gd name="T28" fmla="*/ 175 w 273"/>
                <a:gd name="T29" fmla="*/ 23 h 193"/>
                <a:gd name="T30" fmla="*/ 189 w 273"/>
                <a:gd name="T31" fmla="*/ 45 h 193"/>
                <a:gd name="T32" fmla="*/ 195 w 273"/>
                <a:gd name="T33" fmla="*/ 52 h 193"/>
                <a:gd name="T34" fmla="*/ 200 w 273"/>
                <a:gd name="T35" fmla="*/ 52 h 193"/>
                <a:gd name="T36" fmla="*/ 207 w 273"/>
                <a:gd name="T37" fmla="*/ 61 h 193"/>
                <a:gd name="T38" fmla="*/ 207 w 273"/>
                <a:gd name="T39" fmla="*/ 65 h 193"/>
                <a:gd name="T40" fmla="*/ 216 w 273"/>
                <a:gd name="T41" fmla="*/ 70 h 193"/>
                <a:gd name="T42" fmla="*/ 223 w 273"/>
                <a:gd name="T43" fmla="*/ 79 h 193"/>
                <a:gd name="T44" fmla="*/ 237 w 273"/>
                <a:gd name="T45" fmla="*/ 88 h 193"/>
                <a:gd name="T46" fmla="*/ 236 w 273"/>
                <a:gd name="T47" fmla="*/ 102 h 193"/>
                <a:gd name="T48" fmla="*/ 239 w 273"/>
                <a:gd name="T49" fmla="*/ 104 h 193"/>
                <a:gd name="T50" fmla="*/ 245 w 273"/>
                <a:gd name="T51" fmla="*/ 122 h 193"/>
                <a:gd name="T52" fmla="*/ 241 w 273"/>
                <a:gd name="T53" fmla="*/ 134 h 193"/>
                <a:gd name="T54" fmla="*/ 252 w 273"/>
                <a:gd name="T55" fmla="*/ 148 h 193"/>
                <a:gd name="T56" fmla="*/ 259 w 273"/>
                <a:gd name="T57" fmla="*/ 147 h 193"/>
                <a:gd name="T58" fmla="*/ 262 w 273"/>
                <a:gd name="T59" fmla="*/ 156 h 193"/>
                <a:gd name="T60" fmla="*/ 270 w 273"/>
                <a:gd name="T61" fmla="*/ 165 h 193"/>
                <a:gd name="T62" fmla="*/ 270 w 273"/>
                <a:gd name="T63" fmla="*/ 168 h 193"/>
                <a:gd name="T64" fmla="*/ 270 w 273"/>
                <a:gd name="T65" fmla="*/ 177 h 193"/>
                <a:gd name="T66" fmla="*/ 271 w 273"/>
                <a:gd name="T67" fmla="*/ 188 h 193"/>
                <a:gd name="T68" fmla="*/ 257 w 273"/>
                <a:gd name="T69" fmla="*/ 190 h 193"/>
                <a:gd name="T70" fmla="*/ 237 w 273"/>
                <a:gd name="T71" fmla="*/ 190 h 193"/>
                <a:gd name="T72" fmla="*/ 223 w 273"/>
                <a:gd name="T73" fmla="*/ 190 h 193"/>
                <a:gd name="T74" fmla="*/ 209 w 273"/>
                <a:gd name="T75" fmla="*/ 190 h 193"/>
                <a:gd name="T76" fmla="*/ 202 w 273"/>
                <a:gd name="T77" fmla="*/ 188 h 193"/>
                <a:gd name="T78" fmla="*/ 195 w 273"/>
                <a:gd name="T79" fmla="*/ 179 h 193"/>
                <a:gd name="T80" fmla="*/ 180 w 273"/>
                <a:gd name="T81" fmla="*/ 177 h 193"/>
                <a:gd name="T82" fmla="*/ 59 w 273"/>
                <a:gd name="T83" fmla="*/ 188 h 193"/>
                <a:gd name="T84" fmla="*/ 37 w 273"/>
                <a:gd name="T85" fmla="*/ 191 h 193"/>
                <a:gd name="T86" fmla="*/ 36 w 273"/>
                <a:gd name="T87" fmla="*/ 190 h 193"/>
                <a:gd name="T88" fmla="*/ 39 w 273"/>
                <a:gd name="T89" fmla="*/ 157 h 193"/>
                <a:gd name="T90" fmla="*/ 79 w 273"/>
                <a:gd name="T91" fmla="*/ 148 h 193"/>
                <a:gd name="T92" fmla="*/ 95 w 273"/>
                <a:gd name="T93" fmla="*/ 147 h 193"/>
                <a:gd name="T94" fmla="*/ 107 w 273"/>
                <a:gd name="T95" fmla="*/ 140 h 193"/>
                <a:gd name="T96" fmla="*/ 121 w 273"/>
                <a:gd name="T97" fmla="*/ 145 h 193"/>
                <a:gd name="T98" fmla="*/ 139 w 273"/>
                <a:gd name="T99" fmla="*/ 152 h 193"/>
                <a:gd name="T100" fmla="*/ 152 w 273"/>
                <a:gd name="T101" fmla="*/ 150 h 193"/>
                <a:gd name="T102" fmla="*/ 164 w 273"/>
                <a:gd name="T103" fmla="*/ 143 h 193"/>
                <a:gd name="T104" fmla="*/ 162 w 273"/>
                <a:gd name="T105" fmla="*/ 140 h 193"/>
                <a:gd name="T106" fmla="*/ 145 w 273"/>
                <a:gd name="T107" fmla="*/ 143 h 193"/>
                <a:gd name="T108" fmla="*/ 132 w 273"/>
                <a:gd name="T109" fmla="*/ 136 h 193"/>
                <a:gd name="T110" fmla="*/ 116 w 273"/>
                <a:gd name="T111" fmla="*/ 129 h 193"/>
                <a:gd name="T112" fmla="*/ 102 w 273"/>
                <a:gd name="T113" fmla="*/ 129 h 193"/>
                <a:gd name="T114" fmla="*/ 89 w 273"/>
                <a:gd name="T115" fmla="*/ 13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3" h="193">
                  <a:moveTo>
                    <a:pt x="45" y="138"/>
                  </a:moveTo>
                  <a:lnTo>
                    <a:pt x="43" y="138"/>
                  </a:lnTo>
                  <a:lnTo>
                    <a:pt x="41" y="132"/>
                  </a:lnTo>
                  <a:lnTo>
                    <a:pt x="36" y="125"/>
                  </a:lnTo>
                  <a:lnTo>
                    <a:pt x="34" y="116"/>
                  </a:lnTo>
                  <a:lnTo>
                    <a:pt x="12" y="88"/>
                  </a:lnTo>
                  <a:lnTo>
                    <a:pt x="9" y="88"/>
                  </a:lnTo>
                  <a:lnTo>
                    <a:pt x="7" y="88"/>
                  </a:lnTo>
                  <a:lnTo>
                    <a:pt x="5" y="91"/>
                  </a:lnTo>
                  <a:lnTo>
                    <a:pt x="2" y="88"/>
                  </a:lnTo>
                  <a:lnTo>
                    <a:pt x="0" y="86"/>
                  </a:lnTo>
                  <a:lnTo>
                    <a:pt x="2" y="84"/>
                  </a:lnTo>
                  <a:lnTo>
                    <a:pt x="5" y="84"/>
                  </a:lnTo>
                  <a:lnTo>
                    <a:pt x="14" y="81"/>
                  </a:lnTo>
                  <a:lnTo>
                    <a:pt x="30" y="68"/>
                  </a:lnTo>
                  <a:lnTo>
                    <a:pt x="45" y="45"/>
                  </a:lnTo>
                  <a:lnTo>
                    <a:pt x="45" y="25"/>
                  </a:lnTo>
                  <a:lnTo>
                    <a:pt x="46" y="25"/>
                  </a:lnTo>
                  <a:lnTo>
                    <a:pt x="54" y="16"/>
                  </a:lnTo>
                  <a:lnTo>
                    <a:pt x="55" y="7"/>
                  </a:lnTo>
                  <a:lnTo>
                    <a:pt x="59" y="7"/>
                  </a:lnTo>
                  <a:lnTo>
                    <a:pt x="61" y="6"/>
                  </a:lnTo>
                  <a:lnTo>
                    <a:pt x="73" y="6"/>
                  </a:lnTo>
                  <a:lnTo>
                    <a:pt x="82" y="9"/>
                  </a:lnTo>
                  <a:lnTo>
                    <a:pt x="87" y="7"/>
                  </a:lnTo>
                  <a:lnTo>
                    <a:pt x="89" y="6"/>
                  </a:lnTo>
                  <a:lnTo>
                    <a:pt x="98" y="4"/>
                  </a:lnTo>
                  <a:lnTo>
                    <a:pt x="105" y="4"/>
                  </a:lnTo>
                  <a:lnTo>
                    <a:pt x="105" y="4"/>
                  </a:lnTo>
                  <a:lnTo>
                    <a:pt x="107" y="0"/>
                  </a:lnTo>
                  <a:lnTo>
                    <a:pt x="107" y="0"/>
                  </a:lnTo>
                  <a:lnTo>
                    <a:pt x="112" y="0"/>
                  </a:lnTo>
                  <a:lnTo>
                    <a:pt x="116" y="0"/>
                  </a:lnTo>
                  <a:lnTo>
                    <a:pt x="134" y="2"/>
                  </a:lnTo>
                  <a:lnTo>
                    <a:pt x="136" y="2"/>
                  </a:lnTo>
                  <a:lnTo>
                    <a:pt x="139" y="2"/>
                  </a:lnTo>
                  <a:lnTo>
                    <a:pt x="141" y="6"/>
                  </a:lnTo>
                  <a:lnTo>
                    <a:pt x="145" y="6"/>
                  </a:lnTo>
                  <a:lnTo>
                    <a:pt x="154" y="13"/>
                  </a:lnTo>
                  <a:lnTo>
                    <a:pt x="155" y="18"/>
                  </a:lnTo>
                  <a:lnTo>
                    <a:pt x="161" y="23"/>
                  </a:lnTo>
                  <a:lnTo>
                    <a:pt x="170" y="22"/>
                  </a:lnTo>
                  <a:lnTo>
                    <a:pt x="170" y="25"/>
                  </a:lnTo>
                  <a:lnTo>
                    <a:pt x="171" y="25"/>
                  </a:lnTo>
                  <a:lnTo>
                    <a:pt x="175" y="23"/>
                  </a:lnTo>
                  <a:lnTo>
                    <a:pt x="179" y="23"/>
                  </a:lnTo>
                  <a:lnTo>
                    <a:pt x="189" y="43"/>
                  </a:lnTo>
                  <a:lnTo>
                    <a:pt x="189" y="45"/>
                  </a:lnTo>
                  <a:lnTo>
                    <a:pt x="193" y="47"/>
                  </a:lnTo>
                  <a:lnTo>
                    <a:pt x="195" y="50"/>
                  </a:lnTo>
                  <a:lnTo>
                    <a:pt x="195" y="52"/>
                  </a:lnTo>
                  <a:lnTo>
                    <a:pt x="196" y="54"/>
                  </a:lnTo>
                  <a:lnTo>
                    <a:pt x="200" y="52"/>
                  </a:lnTo>
                  <a:lnTo>
                    <a:pt x="200" y="52"/>
                  </a:lnTo>
                  <a:lnTo>
                    <a:pt x="202" y="57"/>
                  </a:lnTo>
                  <a:lnTo>
                    <a:pt x="205" y="59"/>
                  </a:lnTo>
                  <a:lnTo>
                    <a:pt x="207" y="61"/>
                  </a:lnTo>
                  <a:lnTo>
                    <a:pt x="204" y="63"/>
                  </a:lnTo>
                  <a:lnTo>
                    <a:pt x="204" y="63"/>
                  </a:lnTo>
                  <a:lnTo>
                    <a:pt x="207" y="65"/>
                  </a:lnTo>
                  <a:lnTo>
                    <a:pt x="209" y="68"/>
                  </a:lnTo>
                  <a:lnTo>
                    <a:pt x="212" y="70"/>
                  </a:lnTo>
                  <a:lnTo>
                    <a:pt x="216" y="70"/>
                  </a:lnTo>
                  <a:lnTo>
                    <a:pt x="220" y="72"/>
                  </a:lnTo>
                  <a:lnTo>
                    <a:pt x="221" y="73"/>
                  </a:lnTo>
                  <a:lnTo>
                    <a:pt x="223" y="79"/>
                  </a:lnTo>
                  <a:lnTo>
                    <a:pt x="225" y="79"/>
                  </a:lnTo>
                  <a:lnTo>
                    <a:pt x="229" y="81"/>
                  </a:lnTo>
                  <a:lnTo>
                    <a:pt x="237" y="88"/>
                  </a:lnTo>
                  <a:lnTo>
                    <a:pt x="237" y="91"/>
                  </a:lnTo>
                  <a:lnTo>
                    <a:pt x="236" y="97"/>
                  </a:lnTo>
                  <a:lnTo>
                    <a:pt x="236" y="102"/>
                  </a:lnTo>
                  <a:lnTo>
                    <a:pt x="237" y="102"/>
                  </a:lnTo>
                  <a:lnTo>
                    <a:pt x="237" y="104"/>
                  </a:lnTo>
                  <a:lnTo>
                    <a:pt x="239" y="104"/>
                  </a:lnTo>
                  <a:lnTo>
                    <a:pt x="241" y="107"/>
                  </a:lnTo>
                  <a:lnTo>
                    <a:pt x="243" y="118"/>
                  </a:lnTo>
                  <a:lnTo>
                    <a:pt x="245" y="122"/>
                  </a:lnTo>
                  <a:lnTo>
                    <a:pt x="246" y="125"/>
                  </a:lnTo>
                  <a:lnTo>
                    <a:pt x="243" y="131"/>
                  </a:lnTo>
                  <a:lnTo>
                    <a:pt x="241" y="134"/>
                  </a:lnTo>
                  <a:lnTo>
                    <a:pt x="248" y="141"/>
                  </a:lnTo>
                  <a:lnTo>
                    <a:pt x="250" y="147"/>
                  </a:lnTo>
                  <a:lnTo>
                    <a:pt x="252" y="148"/>
                  </a:lnTo>
                  <a:lnTo>
                    <a:pt x="254" y="148"/>
                  </a:lnTo>
                  <a:lnTo>
                    <a:pt x="255" y="145"/>
                  </a:lnTo>
                  <a:lnTo>
                    <a:pt x="259" y="147"/>
                  </a:lnTo>
                  <a:lnTo>
                    <a:pt x="259" y="148"/>
                  </a:lnTo>
                  <a:lnTo>
                    <a:pt x="262" y="152"/>
                  </a:lnTo>
                  <a:lnTo>
                    <a:pt x="262" y="156"/>
                  </a:lnTo>
                  <a:lnTo>
                    <a:pt x="266" y="156"/>
                  </a:lnTo>
                  <a:lnTo>
                    <a:pt x="268" y="161"/>
                  </a:lnTo>
                  <a:lnTo>
                    <a:pt x="270" y="165"/>
                  </a:lnTo>
                  <a:lnTo>
                    <a:pt x="271" y="166"/>
                  </a:lnTo>
                  <a:lnTo>
                    <a:pt x="270" y="166"/>
                  </a:lnTo>
                  <a:lnTo>
                    <a:pt x="270" y="168"/>
                  </a:lnTo>
                  <a:lnTo>
                    <a:pt x="271" y="172"/>
                  </a:lnTo>
                  <a:lnTo>
                    <a:pt x="271" y="175"/>
                  </a:lnTo>
                  <a:lnTo>
                    <a:pt x="270" y="177"/>
                  </a:lnTo>
                  <a:lnTo>
                    <a:pt x="270" y="182"/>
                  </a:lnTo>
                  <a:lnTo>
                    <a:pt x="273" y="186"/>
                  </a:lnTo>
                  <a:lnTo>
                    <a:pt x="271" y="188"/>
                  </a:lnTo>
                  <a:lnTo>
                    <a:pt x="271" y="190"/>
                  </a:lnTo>
                  <a:lnTo>
                    <a:pt x="262" y="188"/>
                  </a:lnTo>
                  <a:lnTo>
                    <a:pt x="257" y="190"/>
                  </a:lnTo>
                  <a:lnTo>
                    <a:pt x="246" y="190"/>
                  </a:lnTo>
                  <a:lnTo>
                    <a:pt x="245" y="190"/>
                  </a:lnTo>
                  <a:lnTo>
                    <a:pt x="237" y="190"/>
                  </a:lnTo>
                  <a:lnTo>
                    <a:pt x="232" y="191"/>
                  </a:lnTo>
                  <a:lnTo>
                    <a:pt x="229" y="193"/>
                  </a:lnTo>
                  <a:lnTo>
                    <a:pt x="223" y="190"/>
                  </a:lnTo>
                  <a:lnTo>
                    <a:pt x="221" y="191"/>
                  </a:lnTo>
                  <a:lnTo>
                    <a:pt x="214" y="190"/>
                  </a:lnTo>
                  <a:lnTo>
                    <a:pt x="209" y="190"/>
                  </a:lnTo>
                  <a:lnTo>
                    <a:pt x="204" y="184"/>
                  </a:lnTo>
                  <a:lnTo>
                    <a:pt x="204" y="184"/>
                  </a:lnTo>
                  <a:lnTo>
                    <a:pt x="202" y="188"/>
                  </a:lnTo>
                  <a:lnTo>
                    <a:pt x="196" y="188"/>
                  </a:lnTo>
                  <a:lnTo>
                    <a:pt x="196" y="182"/>
                  </a:lnTo>
                  <a:lnTo>
                    <a:pt x="195" y="179"/>
                  </a:lnTo>
                  <a:lnTo>
                    <a:pt x="187" y="179"/>
                  </a:lnTo>
                  <a:lnTo>
                    <a:pt x="182" y="181"/>
                  </a:lnTo>
                  <a:lnTo>
                    <a:pt x="180" y="177"/>
                  </a:lnTo>
                  <a:lnTo>
                    <a:pt x="107" y="177"/>
                  </a:lnTo>
                  <a:lnTo>
                    <a:pt x="82" y="188"/>
                  </a:lnTo>
                  <a:lnTo>
                    <a:pt x="59" y="188"/>
                  </a:lnTo>
                  <a:lnTo>
                    <a:pt x="46" y="193"/>
                  </a:lnTo>
                  <a:lnTo>
                    <a:pt x="41" y="193"/>
                  </a:lnTo>
                  <a:lnTo>
                    <a:pt x="37" y="191"/>
                  </a:lnTo>
                  <a:lnTo>
                    <a:pt x="36" y="190"/>
                  </a:lnTo>
                  <a:lnTo>
                    <a:pt x="36" y="190"/>
                  </a:lnTo>
                  <a:lnTo>
                    <a:pt x="36" y="190"/>
                  </a:lnTo>
                  <a:lnTo>
                    <a:pt x="34" y="190"/>
                  </a:lnTo>
                  <a:lnTo>
                    <a:pt x="36" y="163"/>
                  </a:lnTo>
                  <a:lnTo>
                    <a:pt x="39" y="157"/>
                  </a:lnTo>
                  <a:lnTo>
                    <a:pt x="75" y="154"/>
                  </a:lnTo>
                  <a:lnTo>
                    <a:pt x="77" y="154"/>
                  </a:lnTo>
                  <a:lnTo>
                    <a:pt x="79" y="148"/>
                  </a:lnTo>
                  <a:lnTo>
                    <a:pt x="82" y="147"/>
                  </a:lnTo>
                  <a:lnTo>
                    <a:pt x="86" y="148"/>
                  </a:lnTo>
                  <a:lnTo>
                    <a:pt x="95" y="147"/>
                  </a:lnTo>
                  <a:lnTo>
                    <a:pt x="102" y="145"/>
                  </a:lnTo>
                  <a:lnTo>
                    <a:pt x="105" y="140"/>
                  </a:lnTo>
                  <a:lnTo>
                    <a:pt x="107" y="140"/>
                  </a:lnTo>
                  <a:lnTo>
                    <a:pt x="112" y="140"/>
                  </a:lnTo>
                  <a:lnTo>
                    <a:pt x="114" y="143"/>
                  </a:lnTo>
                  <a:lnTo>
                    <a:pt x="121" y="145"/>
                  </a:lnTo>
                  <a:lnTo>
                    <a:pt x="127" y="148"/>
                  </a:lnTo>
                  <a:lnTo>
                    <a:pt x="132" y="148"/>
                  </a:lnTo>
                  <a:lnTo>
                    <a:pt x="139" y="152"/>
                  </a:lnTo>
                  <a:lnTo>
                    <a:pt x="145" y="152"/>
                  </a:lnTo>
                  <a:lnTo>
                    <a:pt x="148" y="154"/>
                  </a:lnTo>
                  <a:lnTo>
                    <a:pt x="152" y="150"/>
                  </a:lnTo>
                  <a:lnTo>
                    <a:pt x="162" y="148"/>
                  </a:lnTo>
                  <a:lnTo>
                    <a:pt x="164" y="147"/>
                  </a:lnTo>
                  <a:lnTo>
                    <a:pt x="164" y="143"/>
                  </a:lnTo>
                  <a:lnTo>
                    <a:pt x="164" y="140"/>
                  </a:lnTo>
                  <a:lnTo>
                    <a:pt x="164" y="140"/>
                  </a:lnTo>
                  <a:lnTo>
                    <a:pt x="162" y="140"/>
                  </a:lnTo>
                  <a:lnTo>
                    <a:pt x="159" y="138"/>
                  </a:lnTo>
                  <a:lnTo>
                    <a:pt x="155" y="138"/>
                  </a:lnTo>
                  <a:lnTo>
                    <a:pt x="145" y="143"/>
                  </a:lnTo>
                  <a:lnTo>
                    <a:pt x="139" y="141"/>
                  </a:lnTo>
                  <a:lnTo>
                    <a:pt x="134" y="140"/>
                  </a:lnTo>
                  <a:lnTo>
                    <a:pt x="132" y="136"/>
                  </a:lnTo>
                  <a:lnTo>
                    <a:pt x="130" y="134"/>
                  </a:lnTo>
                  <a:lnTo>
                    <a:pt x="121" y="134"/>
                  </a:lnTo>
                  <a:lnTo>
                    <a:pt x="116" y="129"/>
                  </a:lnTo>
                  <a:lnTo>
                    <a:pt x="112" y="129"/>
                  </a:lnTo>
                  <a:lnTo>
                    <a:pt x="109" y="127"/>
                  </a:lnTo>
                  <a:lnTo>
                    <a:pt x="102" y="129"/>
                  </a:lnTo>
                  <a:lnTo>
                    <a:pt x="96" y="129"/>
                  </a:lnTo>
                  <a:lnTo>
                    <a:pt x="91" y="132"/>
                  </a:lnTo>
                  <a:lnTo>
                    <a:pt x="89" y="138"/>
                  </a:lnTo>
                  <a:lnTo>
                    <a:pt x="45" y="138"/>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5" name="Freeform 69">
              <a:extLst>
                <a:ext uri="{FF2B5EF4-FFF2-40B4-BE49-F238E27FC236}">
                  <a16:creationId xmlns:a16="http://schemas.microsoft.com/office/drawing/2014/main" id="{C5CB3CA1-423C-46BE-831A-F82BDE0F1694}"/>
                </a:ext>
              </a:extLst>
            </p:cNvPr>
            <p:cNvSpPr>
              <a:spLocks/>
            </p:cNvSpPr>
            <p:nvPr/>
          </p:nvSpPr>
          <p:spPr bwMode="auto">
            <a:xfrm>
              <a:off x="3348" y="2528"/>
              <a:ext cx="469" cy="466"/>
            </a:xfrm>
            <a:custGeom>
              <a:avLst/>
              <a:gdLst>
                <a:gd name="T0" fmla="*/ 418 w 469"/>
                <a:gd name="T1" fmla="*/ 159 h 466"/>
                <a:gd name="T2" fmla="*/ 412 w 469"/>
                <a:gd name="T3" fmla="*/ 243 h 466"/>
                <a:gd name="T4" fmla="*/ 428 w 469"/>
                <a:gd name="T5" fmla="*/ 266 h 466"/>
                <a:gd name="T6" fmla="*/ 423 w 469"/>
                <a:gd name="T7" fmla="*/ 277 h 466"/>
                <a:gd name="T8" fmla="*/ 423 w 469"/>
                <a:gd name="T9" fmla="*/ 300 h 466"/>
                <a:gd name="T10" fmla="*/ 418 w 469"/>
                <a:gd name="T11" fmla="*/ 312 h 466"/>
                <a:gd name="T12" fmla="*/ 427 w 469"/>
                <a:gd name="T13" fmla="*/ 339 h 466"/>
                <a:gd name="T14" fmla="*/ 434 w 469"/>
                <a:gd name="T15" fmla="*/ 359 h 466"/>
                <a:gd name="T16" fmla="*/ 437 w 469"/>
                <a:gd name="T17" fmla="*/ 373 h 466"/>
                <a:gd name="T18" fmla="*/ 443 w 469"/>
                <a:gd name="T19" fmla="*/ 386 h 466"/>
                <a:gd name="T20" fmla="*/ 455 w 469"/>
                <a:gd name="T21" fmla="*/ 403 h 466"/>
                <a:gd name="T22" fmla="*/ 469 w 469"/>
                <a:gd name="T23" fmla="*/ 409 h 466"/>
                <a:gd name="T24" fmla="*/ 393 w 469"/>
                <a:gd name="T25" fmla="*/ 450 h 466"/>
                <a:gd name="T26" fmla="*/ 368 w 469"/>
                <a:gd name="T27" fmla="*/ 448 h 466"/>
                <a:gd name="T28" fmla="*/ 314 w 469"/>
                <a:gd name="T29" fmla="*/ 459 h 466"/>
                <a:gd name="T30" fmla="*/ 293 w 469"/>
                <a:gd name="T31" fmla="*/ 466 h 466"/>
                <a:gd name="T32" fmla="*/ 275 w 469"/>
                <a:gd name="T33" fmla="*/ 455 h 466"/>
                <a:gd name="T34" fmla="*/ 228 w 469"/>
                <a:gd name="T35" fmla="*/ 459 h 466"/>
                <a:gd name="T36" fmla="*/ 216 w 469"/>
                <a:gd name="T37" fmla="*/ 441 h 466"/>
                <a:gd name="T38" fmla="*/ 205 w 469"/>
                <a:gd name="T39" fmla="*/ 384 h 466"/>
                <a:gd name="T40" fmla="*/ 182 w 469"/>
                <a:gd name="T41" fmla="*/ 378 h 466"/>
                <a:gd name="T42" fmla="*/ 175 w 469"/>
                <a:gd name="T43" fmla="*/ 373 h 466"/>
                <a:gd name="T44" fmla="*/ 160 w 469"/>
                <a:gd name="T45" fmla="*/ 370 h 466"/>
                <a:gd name="T46" fmla="*/ 141 w 469"/>
                <a:gd name="T47" fmla="*/ 361 h 466"/>
                <a:gd name="T48" fmla="*/ 75 w 469"/>
                <a:gd name="T49" fmla="*/ 330 h 466"/>
                <a:gd name="T50" fmla="*/ 39 w 469"/>
                <a:gd name="T51" fmla="*/ 277 h 466"/>
                <a:gd name="T52" fmla="*/ 7 w 469"/>
                <a:gd name="T53" fmla="*/ 236 h 466"/>
                <a:gd name="T54" fmla="*/ 12 w 469"/>
                <a:gd name="T55" fmla="*/ 214 h 466"/>
                <a:gd name="T56" fmla="*/ 3 w 469"/>
                <a:gd name="T57" fmla="*/ 179 h 466"/>
                <a:gd name="T58" fmla="*/ 2 w 469"/>
                <a:gd name="T59" fmla="*/ 146 h 466"/>
                <a:gd name="T60" fmla="*/ 50 w 469"/>
                <a:gd name="T61" fmla="*/ 89 h 466"/>
                <a:gd name="T62" fmla="*/ 41 w 469"/>
                <a:gd name="T63" fmla="*/ 82 h 466"/>
                <a:gd name="T64" fmla="*/ 39 w 469"/>
                <a:gd name="T65" fmla="*/ 66 h 466"/>
                <a:gd name="T66" fmla="*/ 36 w 469"/>
                <a:gd name="T67" fmla="*/ 4 h 466"/>
                <a:gd name="T68" fmla="*/ 57 w 469"/>
                <a:gd name="T69" fmla="*/ 2 h 466"/>
                <a:gd name="T70" fmla="*/ 93 w 469"/>
                <a:gd name="T71" fmla="*/ 66 h 466"/>
                <a:gd name="T72" fmla="*/ 102 w 469"/>
                <a:gd name="T73" fmla="*/ 75 h 466"/>
                <a:gd name="T74" fmla="*/ 109 w 469"/>
                <a:gd name="T75" fmla="*/ 62 h 466"/>
                <a:gd name="T76" fmla="*/ 134 w 469"/>
                <a:gd name="T77" fmla="*/ 68 h 466"/>
                <a:gd name="T78" fmla="*/ 144 w 469"/>
                <a:gd name="T79" fmla="*/ 80 h 466"/>
                <a:gd name="T80" fmla="*/ 150 w 469"/>
                <a:gd name="T81" fmla="*/ 66 h 466"/>
                <a:gd name="T82" fmla="*/ 177 w 469"/>
                <a:gd name="T83" fmla="*/ 57 h 466"/>
                <a:gd name="T84" fmla="*/ 164 w 469"/>
                <a:gd name="T85" fmla="*/ 52 h 466"/>
                <a:gd name="T86" fmla="*/ 166 w 469"/>
                <a:gd name="T87" fmla="*/ 41 h 466"/>
                <a:gd name="T88" fmla="*/ 173 w 469"/>
                <a:gd name="T89" fmla="*/ 37 h 466"/>
                <a:gd name="T90" fmla="*/ 178 w 469"/>
                <a:gd name="T91" fmla="*/ 25 h 466"/>
                <a:gd name="T92" fmla="*/ 187 w 469"/>
                <a:gd name="T93" fmla="*/ 18 h 466"/>
                <a:gd name="T94" fmla="*/ 189 w 469"/>
                <a:gd name="T95"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9" h="466">
                  <a:moveTo>
                    <a:pt x="348" y="89"/>
                  </a:moveTo>
                  <a:lnTo>
                    <a:pt x="357" y="123"/>
                  </a:lnTo>
                  <a:lnTo>
                    <a:pt x="418" y="159"/>
                  </a:lnTo>
                  <a:lnTo>
                    <a:pt x="398" y="221"/>
                  </a:lnTo>
                  <a:lnTo>
                    <a:pt x="400" y="236"/>
                  </a:lnTo>
                  <a:lnTo>
                    <a:pt x="412" y="243"/>
                  </a:lnTo>
                  <a:lnTo>
                    <a:pt x="418" y="250"/>
                  </a:lnTo>
                  <a:lnTo>
                    <a:pt x="423" y="255"/>
                  </a:lnTo>
                  <a:lnTo>
                    <a:pt x="428" y="266"/>
                  </a:lnTo>
                  <a:lnTo>
                    <a:pt x="428" y="270"/>
                  </a:lnTo>
                  <a:lnTo>
                    <a:pt x="427" y="270"/>
                  </a:lnTo>
                  <a:lnTo>
                    <a:pt x="423" y="277"/>
                  </a:lnTo>
                  <a:lnTo>
                    <a:pt x="421" y="291"/>
                  </a:lnTo>
                  <a:lnTo>
                    <a:pt x="423" y="295"/>
                  </a:lnTo>
                  <a:lnTo>
                    <a:pt x="423" y="300"/>
                  </a:lnTo>
                  <a:lnTo>
                    <a:pt x="423" y="304"/>
                  </a:lnTo>
                  <a:lnTo>
                    <a:pt x="423" y="312"/>
                  </a:lnTo>
                  <a:lnTo>
                    <a:pt x="418" y="312"/>
                  </a:lnTo>
                  <a:lnTo>
                    <a:pt x="416" y="318"/>
                  </a:lnTo>
                  <a:lnTo>
                    <a:pt x="423" y="336"/>
                  </a:lnTo>
                  <a:lnTo>
                    <a:pt x="427" y="339"/>
                  </a:lnTo>
                  <a:lnTo>
                    <a:pt x="427" y="341"/>
                  </a:lnTo>
                  <a:lnTo>
                    <a:pt x="423" y="343"/>
                  </a:lnTo>
                  <a:lnTo>
                    <a:pt x="434" y="359"/>
                  </a:lnTo>
                  <a:lnTo>
                    <a:pt x="435" y="362"/>
                  </a:lnTo>
                  <a:lnTo>
                    <a:pt x="434" y="368"/>
                  </a:lnTo>
                  <a:lnTo>
                    <a:pt x="437" y="373"/>
                  </a:lnTo>
                  <a:lnTo>
                    <a:pt x="439" y="377"/>
                  </a:lnTo>
                  <a:lnTo>
                    <a:pt x="439" y="382"/>
                  </a:lnTo>
                  <a:lnTo>
                    <a:pt x="443" y="386"/>
                  </a:lnTo>
                  <a:lnTo>
                    <a:pt x="443" y="391"/>
                  </a:lnTo>
                  <a:lnTo>
                    <a:pt x="452" y="396"/>
                  </a:lnTo>
                  <a:lnTo>
                    <a:pt x="455" y="403"/>
                  </a:lnTo>
                  <a:lnTo>
                    <a:pt x="462" y="405"/>
                  </a:lnTo>
                  <a:lnTo>
                    <a:pt x="468" y="409"/>
                  </a:lnTo>
                  <a:lnTo>
                    <a:pt x="469" y="409"/>
                  </a:lnTo>
                  <a:lnTo>
                    <a:pt x="469" y="414"/>
                  </a:lnTo>
                  <a:lnTo>
                    <a:pt x="444" y="434"/>
                  </a:lnTo>
                  <a:lnTo>
                    <a:pt x="393" y="450"/>
                  </a:lnTo>
                  <a:lnTo>
                    <a:pt x="385" y="450"/>
                  </a:lnTo>
                  <a:lnTo>
                    <a:pt x="375" y="445"/>
                  </a:lnTo>
                  <a:lnTo>
                    <a:pt x="368" y="448"/>
                  </a:lnTo>
                  <a:lnTo>
                    <a:pt x="357" y="448"/>
                  </a:lnTo>
                  <a:lnTo>
                    <a:pt x="346" y="459"/>
                  </a:lnTo>
                  <a:lnTo>
                    <a:pt x="314" y="459"/>
                  </a:lnTo>
                  <a:lnTo>
                    <a:pt x="305" y="464"/>
                  </a:lnTo>
                  <a:lnTo>
                    <a:pt x="298" y="464"/>
                  </a:lnTo>
                  <a:lnTo>
                    <a:pt x="293" y="466"/>
                  </a:lnTo>
                  <a:lnTo>
                    <a:pt x="289" y="466"/>
                  </a:lnTo>
                  <a:lnTo>
                    <a:pt x="280" y="457"/>
                  </a:lnTo>
                  <a:lnTo>
                    <a:pt x="275" y="455"/>
                  </a:lnTo>
                  <a:lnTo>
                    <a:pt x="269" y="455"/>
                  </a:lnTo>
                  <a:lnTo>
                    <a:pt x="264" y="461"/>
                  </a:lnTo>
                  <a:lnTo>
                    <a:pt x="228" y="459"/>
                  </a:lnTo>
                  <a:lnTo>
                    <a:pt x="228" y="457"/>
                  </a:lnTo>
                  <a:lnTo>
                    <a:pt x="225" y="450"/>
                  </a:lnTo>
                  <a:lnTo>
                    <a:pt x="216" y="441"/>
                  </a:lnTo>
                  <a:lnTo>
                    <a:pt x="216" y="439"/>
                  </a:lnTo>
                  <a:lnTo>
                    <a:pt x="216" y="425"/>
                  </a:lnTo>
                  <a:lnTo>
                    <a:pt x="205" y="384"/>
                  </a:lnTo>
                  <a:lnTo>
                    <a:pt x="196" y="375"/>
                  </a:lnTo>
                  <a:lnTo>
                    <a:pt x="187" y="373"/>
                  </a:lnTo>
                  <a:lnTo>
                    <a:pt x="182" y="378"/>
                  </a:lnTo>
                  <a:lnTo>
                    <a:pt x="180" y="373"/>
                  </a:lnTo>
                  <a:lnTo>
                    <a:pt x="178" y="373"/>
                  </a:lnTo>
                  <a:lnTo>
                    <a:pt x="175" y="373"/>
                  </a:lnTo>
                  <a:lnTo>
                    <a:pt x="166" y="375"/>
                  </a:lnTo>
                  <a:lnTo>
                    <a:pt x="164" y="375"/>
                  </a:lnTo>
                  <a:lnTo>
                    <a:pt x="160" y="370"/>
                  </a:lnTo>
                  <a:lnTo>
                    <a:pt x="152" y="370"/>
                  </a:lnTo>
                  <a:lnTo>
                    <a:pt x="143" y="366"/>
                  </a:lnTo>
                  <a:lnTo>
                    <a:pt x="141" y="361"/>
                  </a:lnTo>
                  <a:lnTo>
                    <a:pt x="139" y="361"/>
                  </a:lnTo>
                  <a:lnTo>
                    <a:pt x="91" y="346"/>
                  </a:lnTo>
                  <a:lnTo>
                    <a:pt x="75" y="330"/>
                  </a:lnTo>
                  <a:lnTo>
                    <a:pt x="69" y="329"/>
                  </a:lnTo>
                  <a:lnTo>
                    <a:pt x="64" y="329"/>
                  </a:lnTo>
                  <a:lnTo>
                    <a:pt x="39" y="277"/>
                  </a:lnTo>
                  <a:lnTo>
                    <a:pt x="39" y="259"/>
                  </a:lnTo>
                  <a:lnTo>
                    <a:pt x="25" y="245"/>
                  </a:lnTo>
                  <a:lnTo>
                    <a:pt x="7" y="236"/>
                  </a:lnTo>
                  <a:lnTo>
                    <a:pt x="5" y="225"/>
                  </a:lnTo>
                  <a:lnTo>
                    <a:pt x="9" y="220"/>
                  </a:lnTo>
                  <a:lnTo>
                    <a:pt x="12" y="214"/>
                  </a:lnTo>
                  <a:lnTo>
                    <a:pt x="7" y="195"/>
                  </a:lnTo>
                  <a:lnTo>
                    <a:pt x="7" y="182"/>
                  </a:lnTo>
                  <a:lnTo>
                    <a:pt x="3" y="179"/>
                  </a:lnTo>
                  <a:lnTo>
                    <a:pt x="0" y="175"/>
                  </a:lnTo>
                  <a:lnTo>
                    <a:pt x="0" y="148"/>
                  </a:lnTo>
                  <a:lnTo>
                    <a:pt x="2" y="146"/>
                  </a:lnTo>
                  <a:lnTo>
                    <a:pt x="21" y="141"/>
                  </a:lnTo>
                  <a:lnTo>
                    <a:pt x="50" y="96"/>
                  </a:lnTo>
                  <a:lnTo>
                    <a:pt x="50" y="89"/>
                  </a:lnTo>
                  <a:lnTo>
                    <a:pt x="48" y="86"/>
                  </a:lnTo>
                  <a:lnTo>
                    <a:pt x="46" y="82"/>
                  </a:lnTo>
                  <a:lnTo>
                    <a:pt x="41" y="82"/>
                  </a:lnTo>
                  <a:lnTo>
                    <a:pt x="37" y="79"/>
                  </a:lnTo>
                  <a:lnTo>
                    <a:pt x="37" y="71"/>
                  </a:lnTo>
                  <a:lnTo>
                    <a:pt x="39" y="66"/>
                  </a:lnTo>
                  <a:lnTo>
                    <a:pt x="52" y="50"/>
                  </a:lnTo>
                  <a:lnTo>
                    <a:pt x="53" y="43"/>
                  </a:lnTo>
                  <a:lnTo>
                    <a:pt x="36" y="4"/>
                  </a:lnTo>
                  <a:lnTo>
                    <a:pt x="52" y="5"/>
                  </a:lnTo>
                  <a:lnTo>
                    <a:pt x="57" y="2"/>
                  </a:lnTo>
                  <a:lnTo>
                    <a:pt x="57" y="2"/>
                  </a:lnTo>
                  <a:lnTo>
                    <a:pt x="93" y="2"/>
                  </a:lnTo>
                  <a:lnTo>
                    <a:pt x="89" y="48"/>
                  </a:lnTo>
                  <a:lnTo>
                    <a:pt x="93" y="66"/>
                  </a:lnTo>
                  <a:lnTo>
                    <a:pt x="93" y="71"/>
                  </a:lnTo>
                  <a:lnTo>
                    <a:pt x="96" y="79"/>
                  </a:lnTo>
                  <a:lnTo>
                    <a:pt x="102" y="75"/>
                  </a:lnTo>
                  <a:lnTo>
                    <a:pt x="105" y="70"/>
                  </a:lnTo>
                  <a:lnTo>
                    <a:pt x="110" y="70"/>
                  </a:lnTo>
                  <a:lnTo>
                    <a:pt x="109" y="62"/>
                  </a:lnTo>
                  <a:lnTo>
                    <a:pt x="112" y="57"/>
                  </a:lnTo>
                  <a:lnTo>
                    <a:pt x="128" y="71"/>
                  </a:lnTo>
                  <a:lnTo>
                    <a:pt x="134" y="68"/>
                  </a:lnTo>
                  <a:lnTo>
                    <a:pt x="137" y="70"/>
                  </a:lnTo>
                  <a:lnTo>
                    <a:pt x="139" y="86"/>
                  </a:lnTo>
                  <a:lnTo>
                    <a:pt x="144" y="80"/>
                  </a:lnTo>
                  <a:lnTo>
                    <a:pt x="144" y="75"/>
                  </a:lnTo>
                  <a:lnTo>
                    <a:pt x="146" y="68"/>
                  </a:lnTo>
                  <a:lnTo>
                    <a:pt x="150" y="66"/>
                  </a:lnTo>
                  <a:lnTo>
                    <a:pt x="162" y="66"/>
                  </a:lnTo>
                  <a:lnTo>
                    <a:pt x="169" y="62"/>
                  </a:lnTo>
                  <a:lnTo>
                    <a:pt x="177" y="57"/>
                  </a:lnTo>
                  <a:lnTo>
                    <a:pt x="178" y="55"/>
                  </a:lnTo>
                  <a:lnTo>
                    <a:pt x="177" y="52"/>
                  </a:lnTo>
                  <a:lnTo>
                    <a:pt x="164" y="52"/>
                  </a:lnTo>
                  <a:lnTo>
                    <a:pt x="157" y="48"/>
                  </a:lnTo>
                  <a:lnTo>
                    <a:pt x="159" y="46"/>
                  </a:lnTo>
                  <a:lnTo>
                    <a:pt x="166" y="41"/>
                  </a:lnTo>
                  <a:lnTo>
                    <a:pt x="164" y="39"/>
                  </a:lnTo>
                  <a:lnTo>
                    <a:pt x="166" y="37"/>
                  </a:lnTo>
                  <a:lnTo>
                    <a:pt x="173" y="37"/>
                  </a:lnTo>
                  <a:lnTo>
                    <a:pt x="173" y="34"/>
                  </a:lnTo>
                  <a:lnTo>
                    <a:pt x="177" y="29"/>
                  </a:lnTo>
                  <a:lnTo>
                    <a:pt x="178" y="25"/>
                  </a:lnTo>
                  <a:lnTo>
                    <a:pt x="182" y="23"/>
                  </a:lnTo>
                  <a:lnTo>
                    <a:pt x="184" y="16"/>
                  </a:lnTo>
                  <a:lnTo>
                    <a:pt x="187" y="18"/>
                  </a:lnTo>
                  <a:lnTo>
                    <a:pt x="189" y="14"/>
                  </a:lnTo>
                  <a:lnTo>
                    <a:pt x="187" y="9"/>
                  </a:lnTo>
                  <a:lnTo>
                    <a:pt x="189" y="4"/>
                  </a:lnTo>
                  <a:lnTo>
                    <a:pt x="198" y="0"/>
                  </a:lnTo>
                  <a:lnTo>
                    <a:pt x="348" y="89"/>
                  </a:lnTo>
                  <a:close/>
                </a:path>
              </a:pathLst>
            </a:custGeom>
            <a:solidFill>
              <a:srgbClr val="00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6" name="Freeform 70">
              <a:extLst>
                <a:ext uri="{FF2B5EF4-FFF2-40B4-BE49-F238E27FC236}">
                  <a16:creationId xmlns:a16="http://schemas.microsoft.com/office/drawing/2014/main" id="{54DE7290-2AA1-41CF-97C3-1F2032E9028D}"/>
                </a:ext>
              </a:extLst>
            </p:cNvPr>
            <p:cNvSpPr>
              <a:spLocks/>
            </p:cNvSpPr>
            <p:nvPr/>
          </p:nvSpPr>
          <p:spPr bwMode="auto">
            <a:xfrm>
              <a:off x="3348" y="2528"/>
              <a:ext cx="469" cy="466"/>
            </a:xfrm>
            <a:custGeom>
              <a:avLst/>
              <a:gdLst>
                <a:gd name="T0" fmla="*/ 418 w 469"/>
                <a:gd name="T1" fmla="*/ 159 h 466"/>
                <a:gd name="T2" fmla="*/ 412 w 469"/>
                <a:gd name="T3" fmla="*/ 243 h 466"/>
                <a:gd name="T4" fmla="*/ 428 w 469"/>
                <a:gd name="T5" fmla="*/ 266 h 466"/>
                <a:gd name="T6" fmla="*/ 423 w 469"/>
                <a:gd name="T7" fmla="*/ 277 h 466"/>
                <a:gd name="T8" fmla="*/ 423 w 469"/>
                <a:gd name="T9" fmla="*/ 300 h 466"/>
                <a:gd name="T10" fmla="*/ 418 w 469"/>
                <a:gd name="T11" fmla="*/ 312 h 466"/>
                <a:gd name="T12" fmla="*/ 427 w 469"/>
                <a:gd name="T13" fmla="*/ 339 h 466"/>
                <a:gd name="T14" fmla="*/ 434 w 469"/>
                <a:gd name="T15" fmla="*/ 359 h 466"/>
                <a:gd name="T16" fmla="*/ 437 w 469"/>
                <a:gd name="T17" fmla="*/ 373 h 466"/>
                <a:gd name="T18" fmla="*/ 443 w 469"/>
                <a:gd name="T19" fmla="*/ 386 h 466"/>
                <a:gd name="T20" fmla="*/ 455 w 469"/>
                <a:gd name="T21" fmla="*/ 403 h 466"/>
                <a:gd name="T22" fmla="*/ 469 w 469"/>
                <a:gd name="T23" fmla="*/ 409 h 466"/>
                <a:gd name="T24" fmla="*/ 393 w 469"/>
                <a:gd name="T25" fmla="*/ 450 h 466"/>
                <a:gd name="T26" fmla="*/ 368 w 469"/>
                <a:gd name="T27" fmla="*/ 448 h 466"/>
                <a:gd name="T28" fmla="*/ 314 w 469"/>
                <a:gd name="T29" fmla="*/ 459 h 466"/>
                <a:gd name="T30" fmla="*/ 293 w 469"/>
                <a:gd name="T31" fmla="*/ 466 h 466"/>
                <a:gd name="T32" fmla="*/ 275 w 469"/>
                <a:gd name="T33" fmla="*/ 455 h 466"/>
                <a:gd name="T34" fmla="*/ 228 w 469"/>
                <a:gd name="T35" fmla="*/ 459 h 466"/>
                <a:gd name="T36" fmla="*/ 216 w 469"/>
                <a:gd name="T37" fmla="*/ 441 h 466"/>
                <a:gd name="T38" fmla="*/ 205 w 469"/>
                <a:gd name="T39" fmla="*/ 384 h 466"/>
                <a:gd name="T40" fmla="*/ 182 w 469"/>
                <a:gd name="T41" fmla="*/ 378 h 466"/>
                <a:gd name="T42" fmla="*/ 175 w 469"/>
                <a:gd name="T43" fmla="*/ 373 h 466"/>
                <a:gd name="T44" fmla="*/ 160 w 469"/>
                <a:gd name="T45" fmla="*/ 370 h 466"/>
                <a:gd name="T46" fmla="*/ 141 w 469"/>
                <a:gd name="T47" fmla="*/ 361 h 466"/>
                <a:gd name="T48" fmla="*/ 75 w 469"/>
                <a:gd name="T49" fmla="*/ 330 h 466"/>
                <a:gd name="T50" fmla="*/ 39 w 469"/>
                <a:gd name="T51" fmla="*/ 277 h 466"/>
                <a:gd name="T52" fmla="*/ 7 w 469"/>
                <a:gd name="T53" fmla="*/ 236 h 466"/>
                <a:gd name="T54" fmla="*/ 12 w 469"/>
                <a:gd name="T55" fmla="*/ 214 h 466"/>
                <a:gd name="T56" fmla="*/ 3 w 469"/>
                <a:gd name="T57" fmla="*/ 179 h 466"/>
                <a:gd name="T58" fmla="*/ 2 w 469"/>
                <a:gd name="T59" fmla="*/ 146 h 466"/>
                <a:gd name="T60" fmla="*/ 50 w 469"/>
                <a:gd name="T61" fmla="*/ 89 h 466"/>
                <a:gd name="T62" fmla="*/ 41 w 469"/>
                <a:gd name="T63" fmla="*/ 82 h 466"/>
                <a:gd name="T64" fmla="*/ 39 w 469"/>
                <a:gd name="T65" fmla="*/ 66 h 466"/>
                <a:gd name="T66" fmla="*/ 36 w 469"/>
                <a:gd name="T67" fmla="*/ 4 h 466"/>
                <a:gd name="T68" fmla="*/ 57 w 469"/>
                <a:gd name="T69" fmla="*/ 2 h 466"/>
                <a:gd name="T70" fmla="*/ 93 w 469"/>
                <a:gd name="T71" fmla="*/ 66 h 466"/>
                <a:gd name="T72" fmla="*/ 102 w 469"/>
                <a:gd name="T73" fmla="*/ 75 h 466"/>
                <a:gd name="T74" fmla="*/ 109 w 469"/>
                <a:gd name="T75" fmla="*/ 62 h 466"/>
                <a:gd name="T76" fmla="*/ 134 w 469"/>
                <a:gd name="T77" fmla="*/ 68 h 466"/>
                <a:gd name="T78" fmla="*/ 144 w 469"/>
                <a:gd name="T79" fmla="*/ 80 h 466"/>
                <a:gd name="T80" fmla="*/ 150 w 469"/>
                <a:gd name="T81" fmla="*/ 66 h 466"/>
                <a:gd name="T82" fmla="*/ 177 w 469"/>
                <a:gd name="T83" fmla="*/ 57 h 466"/>
                <a:gd name="T84" fmla="*/ 164 w 469"/>
                <a:gd name="T85" fmla="*/ 52 h 466"/>
                <a:gd name="T86" fmla="*/ 166 w 469"/>
                <a:gd name="T87" fmla="*/ 41 h 466"/>
                <a:gd name="T88" fmla="*/ 173 w 469"/>
                <a:gd name="T89" fmla="*/ 37 h 466"/>
                <a:gd name="T90" fmla="*/ 178 w 469"/>
                <a:gd name="T91" fmla="*/ 25 h 466"/>
                <a:gd name="T92" fmla="*/ 187 w 469"/>
                <a:gd name="T93" fmla="*/ 18 h 466"/>
                <a:gd name="T94" fmla="*/ 189 w 469"/>
                <a:gd name="T95"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9" h="466">
                  <a:moveTo>
                    <a:pt x="348" y="89"/>
                  </a:moveTo>
                  <a:lnTo>
                    <a:pt x="357" y="123"/>
                  </a:lnTo>
                  <a:lnTo>
                    <a:pt x="418" y="159"/>
                  </a:lnTo>
                  <a:lnTo>
                    <a:pt x="398" y="221"/>
                  </a:lnTo>
                  <a:lnTo>
                    <a:pt x="400" y="236"/>
                  </a:lnTo>
                  <a:lnTo>
                    <a:pt x="412" y="243"/>
                  </a:lnTo>
                  <a:lnTo>
                    <a:pt x="418" y="250"/>
                  </a:lnTo>
                  <a:lnTo>
                    <a:pt x="423" y="255"/>
                  </a:lnTo>
                  <a:lnTo>
                    <a:pt x="428" y="266"/>
                  </a:lnTo>
                  <a:lnTo>
                    <a:pt x="428" y="270"/>
                  </a:lnTo>
                  <a:lnTo>
                    <a:pt x="427" y="270"/>
                  </a:lnTo>
                  <a:lnTo>
                    <a:pt x="423" y="277"/>
                  </a:lnTo>
                  <a:lnTo>
                    <a:pt x="421" y="291"/>
                  </a:lnTo>
                  <a:lnTo>
                    <a:pt x="423" y="295"/>
                  </a:lnTo>
                  <a:lnTo>
                    <a:pt x="423" y="300"/>
                  </a:lnTo>
                  <a:lnTo>
                    <a:pt x="423" y="304"/>
                  </a:lnTo>
                  <a:lnTo>
                    <a:pt x="423" y="312"/>
                  </a:lnTo>
                  <a:lnTo>
                    <a:pt x="418" y="312"/>
                  </a:lnTo>
                  <a:lnTo>
                    <a:pt x="416" y="318"/>
                  </a:lnTo>
                  <a:lnTo>
                    <a:pt x="423" y="336"/>
                  </a:lnTo>
                  <a:lnTo>
                    <a:pt x="427" y="339"/>
                  </a:lnTo>
                  <a:lnTo>
                    <a:pt x="427" y="341"/>
                  </a:lnTo>
                  <a:lnTo>
                    <a:pt x="423" y="343"/>
                  </a:lnTo>
                  <a:lnTo>
                    <a:pt x="434" y="359"/>
                  </a:lnTo>
                  <a:lnTo>
                    <a:pt x="435" y="362"/>
                  </a:lnTo>
                  <a:lnTo>
                    <a:pt x="434" y="368"/>
                  </a:lnTo>
                  <a:lnTo>
                    <a:pt x="437" y="373"/>
                  </a:lnTo>
                  <a:lnTo>
                    <a:pt x="439" y="377"/>
                  </a:lnTo>
                  <a:lnTo>
                    <a:pt x="439" y="382"/>
                  </a:lnTo>
                  <a:lnTo>
                    <a:pt x="443" y="386"/>
                  </a:lnTo>
                  <a:lnTo>
                    <a:pt x="443" y="391"/>
                  </a:lnTo>
                  <a:lnTo>
                    <a:pt x="452" y="396"/>
                  </a:lnTo>
                  <a:lnTo>
                    <a:pt x="455" y="403"/>
                  </a:lnTo>
                  <a:lnTo>
                    <a:pt x="462" y="405"/>
                  </a:lnTo>
                  <a:lnTo>
                    <a:pt x="468" y="409"/>
                  </a:lnTo>
                  <a:lnTo>
                    <a:pt x="469" y="409"/>
                  </a:lnTo>
                  <a:lnTo>
                    <a:pt x="469" y="414"/>
                  </a:lnTo>
                  <a:lnTo>
                    <a:pt x="444" y="434"/>
                  </a:lnTo>
                  <a:lnTo>
                    <a:pt x="393" y="450"/>
                  </a:lnTo>
                  <a:lnTo>
                    <a:pt x="385" y="450"/>
                  </a:lnTo>
                  <a:lnTo>
                    <a:pt x="375" y="445"/>
                  </a:lnTo>
                  <a:lnTo>
                    <a:pt x="368" y="448"/>
                  </a:lnTo>
                  <a:lnTo>
                    <a:pt x="357" y="448"/>
                  </a:lnTo>
                  <a:lnTo>
                    <a:pt x="346" y="459"/>
                  </a:lnTo>
                  <a:lnTo>
                    <a:pt x="314" y="459"/>
                  </a:lnTo>
                  <a:lnTo>
                    <a:pt x="305" y="464"/>
                  </a:lnTo>
                  <a:lnTo>
                    <a:pt x="298" y="464"/>
                  </a:lnTo>
                  <a:lnTo>
                    <a:pt x="293" y="466"/>
                  </a:lnTo>
                  <a:lnTo>
                    <a:pt x="289" y="466"/>
                  </a:lnTo>
                  <a:lnTo>
                    <a:pt x="280" y="457"/>
                  </a:lnTo>
                  <a:lnTo>
                    <a:pt x="275" y="455"/>
                  </a:lnTo>
                  <a:lnTo>
                    <a:pt x="269" y="455"/>
                  </a:lnTo>
                  <a:lnTo>
                    <a:pt x="264" y="461"/>
                  </a:lnTo>
                  <a:lnTo>
                    <a:pt x="228" y="459"/>
                  </a:lnTo>
                  <a:lnTo>
                    <a:pt x="228" y="457"/>
                  </a:lnTo>
                  <a:lnTo>
                    <a:pt x="225" y="450"/>
                  </a:lnTo>
                  <a:lnTo>
                    <a:pt x="216" y="441"/>
                  </a:lnTo>
                  <a:lnTo>
                    <a:pt x="216" y="439"/>
                  </a:lnTo>
                  <a:lnTo>
                    <a:pt x="216" y="425"/>
                  </a:lnTo>
                  <a:lnTo>
                    <a:pt x="205" y="384"/>
                  </a:lnTo>
                  <a:lnTo>
                    <a:pt x="196" y="375"/>
                  </a:lnTo>
                  <a:lnTo>
                    <a:pt x="187" y="373"/>
                  </a:lnTo>
                  <a:lnTo>
                    <a:pt x="182" y="378"/>
                  </a:lnTo>
                  <a:lnTo>
                    <a:pt x="180" y="373"/>
                  </a:lnTo>
                  <a:lnTo>
                    <a:pt x="178" y="373"/>
                  </a:lnTo>
                  <a:lnTo>
                    <a:pt x="175" y="373"/>
                  </a:lnTo>
                  <a:lnTo>
                    <a:pt x="166" y="375"/>
                  </a:lnTo>
                  <a:lnTo>
                    <a:pt x="164" y="375"/>
                  </a:lnTo>
                  <a:lnTo>
                    <a:pt x="160" y="370"/>
                  </a:lnTo>
                  <a:lnTo>
                    <a:pt x="152" y="370"/>
                  </a:lnTo>
                  <a:lnTo>
                    <a:pt x="143" y="366"/>
                  </a:lnTo>
                  <a:lnTo>
                    <a:pt x="141" y="361"/>
                  </a:lnTo>
                  <a:lnTo>
                    <a:pt x="139" y="361"/>
                  </a:lnTo>
                  <a:lnTo>
                    <a:pt x="91" y="346"/>
                  </a:lnTo>
                  <a:lnTo>
                    <a:pt x="75" y="330"/>
                  </a:lnTo>
                  <a:lnTo>
                    <a:pt x="69" y="329"/>
                  </a:lnTo>
                  <a:lnTo>
                    <a:pt x="64" y="329"/>
                  </a:lnTo>
                  <a:lnTo>
                    <a:pt x="39" y="277"/>
                  </a:lnTo>
                  <a:lnTo>
                    <a:pt x="39" y="259"/>
                  </a:lnTo>
                  <a:lnTo>
                    <a:pt x="25" y="245"/>
                  </a:lnTo>
                  <a:lnTo>
                    <a:pt x="7" y="236"/>
                  </a:lnTo>
                  <a:lnTo>
                    <a:pt x="5" y="225"/>
                  </a:lnTo>
                  <a:lnTo>
                    <a:pt x="9" y="220"/>
                  </a:lnTo>
                  <a:lnTo>
                    <a:pt x="12" y="214"/>
                  </a:lnTo>
                  <a:lnTo>
                    <a:pt x="7" y="195"/>
                  </a:lnTo>
                  <a:lnTo>
                    <a:pt x="7" y="182"/>
                  </a:lnTo>
                  <a:lnTo>
                    <a:pt x="3" y="179"/>
                  </a:lnTo>
                  <a:lnTo>
                    <a:pt x="0" y="175"/>
                  </a:lnTo>
                  <a:lnTo>
                    <a:pt x="0" y="148"/>
                  </a:lnTo>
                  <a:lnTo>
                    <a:pt x="2" y="146"/>
                  </a:lnTo>
                  <a:lnTo>
                    <a:pt x="21" y="141"/>
                  </a:lnTo>
                  <a:lnTo>
                    <a:pt x="50" y="96"/>
                  </a:lnTo>
                  <a:lnTo>
                    <a:pt x="50" y="89"/>
                  </a:lnTo>
                  <a:lnTo>
                    <a:pt x="48" y="86"/>
                  </a:lnTo>
                  <a:lnTo>
                    <a:pt x="46" y="82"/>
                  </a:lnTo>
                  <a:lnTo>
                    <a:pt x="41" y="82"/>
                  </a:lnTo>
                  <a:lnTo>
                    <a:pt x="37" y="79"/>
                  </a:lnTo>
                  <a:lnTo>
                    <a:pt x="37" y="71"/>
                  </a:lnTo>
                  <a:lnTo>
                    <a:pt x="39" y="66"/>
                  </a:lnTo>
                  <a:lnTo>
                    <a:pt x="52" y="50"/>
                  </a:lnTo>
                  <a:lnTo>
                    <a:pt x="53" y="43"/>
                  </a:lnTo>
                  <a:lnTo>
                    <a:pt x="36" y="4"/>
                  </a:lnTo>
                  <a:lnTo>
                    <a:pt x="52" y="5"/>
                  </a:lnTo>
                  <a:lnTo>
                    <a:pt x="57" y="2"/>
                  </a:lnTo>
                  <a:lnTo>
                    <a:pt x="57" y="2"/>
                  </a:lnTo>
                  <a:lnTo>
                    <a:pt x="93" y="2"/>
                  </a:lnTo>
                  <a:lnTo>
                    <a:pt x="89" y="48"/>
                  </a:lnTo>
                  <a:lnTo>
                    <a:pt x="93" y="66"/>
                  </a:lnTo>
                  <a:lnTo>
                    <a:pt x="93" y="71"/>
                  </a:lnTo>
                  <a:lnTo>
                    <a:pt x="96" y="79"/>
                  </a:lnTo>
                  <a:lnTo>
                    <a:pt x="102" y="75"/>
                  </a:lnTo>
                  <a:lnTo>
                    <a:pt x="105" y="70"/>
                  </a:lnTo>
                  <a:lnTo>
                    <a:pt x="110" y="70"/>
                  </a:lnTo>
                  <a:lnTo>
                    <a:pt x="109" y="62"/>
                  </a:lnTo>
                  <a:lnTo>
                    <a:pt x="112" y="57"/>
                  </a:lnTo>
                  <a:lnTo>
                    <a:pt x="128" y="71"/>
                  </a:lnTo>
                  <a:lnTo>
                    <a:pt x="134" y="68"/>
                  </a:lnTo>
                  <a:lnTo>
                    <a:pt x="137" y="70"/>
                  </a:lnTo>
                  <a:lnTo>
                    <a:pt x="139" y="86"/>
                  </a:lnTo>
                  <a:lnTo>
                    <a:pt x="144" y="80"/>
                  </a:lnTo>
                  <a:lnTo>
                    <a:pt x="144" y="75"/>
                  </a:lnTo>
                  <a:lnTo>
                    <a:pt x="146" y="68"/>
                  </a:lnTo>
                  <a:lnTo>
                    <a:pt x="150" y="66"/>
                  </a:lnTo>
                  <a:lnTo>
                    <a:pt x="162" y="66"/>
                  </a:lnTo>
                  <a:lnTo>
                    <a:pt x="169" y="62"/>
                  </a:lnTo>
                  <a:lnTo>
                    <a:pt x="177" y="57"/>
                  </a:lnTo>
                  <a:lnTo>
                    <a:pt x="178" y="55"/>
                  </a:lnTo>
                  <a:lnTo>
                    <a:pt x="177" y="52"/>
                  </a:lnTo>
                  <a:lnTo>
                    <a:pt x="164" y="52"/>
                  </a:lnTo>
                  <a:lnTo>
                    <a:pt x="157" y="48"/>
                  </a:lnTo>
                  <a:lnTo>
                    <a:pt x="159" y="46"/>
                  </a:lnTo>
                  <a:lnTo>
                    <a:pt x="166" y="41"/>
                  </a:lnTo>
                  <a:lnTo>
                    <a:pt x="164" y="39"/>
                  </a:lnTo>
                  <a:lnTo>
                    <a:pt x="166" y="37"/>
                  </a:lnTo>
                  <a:lnTo>
                    <a:pt x="173" y="37"/>
                  </a:lnTo>
                  <a:lnTo>
                    <a:pt x="173" y="34"/>
                  </a:lnTo>
                  <a:lnTo>
                    <a:pt x="177" y="29"/>
                  </a:lnTo>
                  <a:lnTo>
                    <a:pt x="178" y="25"/>
                  </a:lnTo>
                  <a:lnTo>
                    <a:pt x="182" y="23"/>
                  </a:lnTo>
                  <a:lnTo>
                    <a:pt x="184" y="16"/>
                  </a:lnTo>
                  <a:lnTo>
                    <a:pt x="187" y="18"/>
                  </a:lnTo>
                  <a:lnTo>
                    <a:pt x="189" y="14"/>
                  </a:lnTo>
                  <a:lnTo>
                    <a:pt x="187" y="9"/>
                  </a:lnTo>
                  <a:lnTo>
                    <a:pt x="189" y="4"/>
                  </a:lnTo>
                  <a:lnTo>
                    <a:pt x="198" y="0"/>
                  </a:lnTo>
                  <a:lnTo>
                    <a:pt x="348" y="89"/>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7" name="Freeform 71">
              <a:extLst>
                <a:ext uri="{FF2B5EF4-FFF2-40B4-BE49-F238E27FC236}">
                  <a16:creationId xmlns:a16="http://schemas.microsoft.com/office/drawing/2014/main" id="{7D785AF7-BC48-4058-92C3-4984FDEBC12A}"/>
                </a:ext>
              </a:extLst>
            </p:cNvPr>
            <p:cNvSpPr>
              <a:spLocks/>
            </p:cNvSpPr>
            <p:nvPr/>
          </p:nvSpPr>
          <p:spPr bwMode="auto">
            <a:xfrm>
              <a:off x="1491" y="2057"/>
              <a:ext cx="132" cy="130"/>
            </a:xfrm>
            <a:custGeom>
              <a:avLst/>
              <a:gdLst>
                <a:gd name="T0" fmla="*/ 7 w 132"/>
                <a:gd name="T1" fmla="*/ 39 h 130"/>
                <a:gd name="T2" fmla="*/ 16 w 132"/>
                <a:gd name="T3" fmla="*/ 37 h 130"/>
                <a:gd name="T4" fmla="*/ 23 w 132"/>
                <a:gd name="T5" fmla="*/ 30 h 130"/>
                <a:gd name="T6" fmla="*/ 25 w 132"/>
                <a:gd name="T7" fmla="*/ 25 h 130"/>
                <a:gd name="T8" fmla="*/ 37 w 132"/>
                <a:gd name="T9" fmla="*/ 12 h 130"/>
                <a:gd name="T10" fmla="*/ 39 w 132"/>
                <a:gd name="T11" fmla="*/ 3 h 130"/>
                <a:gd name="T12" fmla="*/ 48 w 132"/>
                <a:gd name="T13" fmla="*/ 5 h 130"/>
                <a:gd name="T14" fmla="*/ 61 w 132"/>
                <a:gd name="T15" fmla="*/ 0 h 130"/>
                <a:gd name="T16" fmla="*/ 95 w 132"/>
                <a:gd name="T17" fmla="*/ 5 h 130"/>
                <a:gd name="T18" fmla="*/ 102 w 132"/>
                <a:gd name="T19" fmla="*/ 12 h 130"/>
                <a:gd name="T20" fmla="*/ 105 w 132"/>
                <a:gd name="T21" fmla="*/ 17 h 130"/>
                <a:gd name="T22" fmla="*/ 107 w 132"/>
                <a:gd name="T23" fmla="*/ 23 h 130"/>
                <a:gd name="T24" fmla="*/ 112 w 132"/>
                <a:gd name="T25" fmla="*/ 26 h 130"/>
                <a:gd name="T26" fmla="*/ 114 w 132"/>
                <a:gd name="T27" fmla="*/ 28 h 130"/>
                <a:gd name="T28" fmla="*/ 114 w 132"/>
                <a:gd name="T29" fmla="*/ 34 h 130"/>
                <a:gd name="T30" fmla="*/ 114 w 132"/>
                <a:gd name="T31" fmla="*/ 39 h 130"/>
                <a:gd name="T32" fmla="*/ 120 w 132"/>
                <a:gd name="T33" fmla="*/ 42 h 130"/>
                <a:gd name="T34" fmla="*/ 121 w 132"/>
                <a:gd name="T35" fmla="*/ 55 h 130"/>
                <a:gd name="T36" fmla="*/ 118 w 132"/>
                <a:gd name="T37" fmla="*/ 57 h 130"/>
                <a:gd name="T38" fmla="*/ 112 w 132"/>
                <a:gd name="T39" fmla="*/ 71 h 130"/>
                <a:gd name="T40" fmla="*/ 128 w 132"/>
                <a:gd name="T41" fmla="*/ 64 h 130"/>
                <a:gd name="T42" fmla="*/ 130 w 132"/>
                <a:gd name="T43" fmla="*/ 66 h 130"/>
                <a:gd name="T44" fmla="*/ 132 w 132"/>
                <a:gd name="T45" fmla="*/ 75 h 130"/>
                <a:gd name="T46" fmla="*/ 123 w 132"/>
                <a:gd name="T47" fmla="*/ 78 h 130"/>
                <a:gd name="T48" fmla="*/ 118 w 132"/>
                <a:gd name="T49" fmla="*/ 84 h 130"/>
                <a:gd name="T50" fmla="*/ 116 w 132"/>
                <a:gd name="T51" fmla="*/ 96 h 130"/>
                <a:gd name="T52" fmla="*/ 111 w 132"/>
                <a:gd name="T53" fmla="*/ 101 h 130"/>
                <a:gd name="T54" fmla="*/ 102 w 132"/>
                <a:gd name="T55" fmla="*/ 107 h 130"/>
                <a:gd name="T56" fmla="*/ 89 w 132"/>
                <a:gd name="T57" fmla="*/ 116 h 130"/>
                <a:gd name="T58" fmla="*/ 87 w 132"/>
                <a:gd name="T59" fmla="*/ 121 h 130"/>
                <a:gd name="T60" fmla="*/ 86 w 132"/>
                <a:gd name="T61" fmla="*/ 128 h 130"/>
                <a:gd name="T62" fmla="*/ 80 w 132"/>
                <a:gd name="T63" fmla="*/ 130 h 130"/>
                <a:gd name="T64" fmla="*/ 41 w 132"/>
                <a:gd name="T65" fmla="*/ 109 h 130"/>
                <a:gd name="T66" fmla="*/ 18 w 132"/>
                <a:gd name="T67" fmla="*/ 92 h 130"/>
                <a:gd name="T68" fmla="*/ 18 w 132"/>
                <a:gd name="T69" fmla="*/ 85 h 130"/>
                <a:gd name="T70" fmla="*/ 12 w 132"/>
                <a:gd name="T71" fmla="*/ 80 h 130"/>
                <a:gd name="T72" fmla="*/ 3 w 132"/>
                <a:gd name="T73" fmla="*/ 71 h 130"/>
                <a:gd name="T74" fmla="*/ 7 w 132"/>
                <a:gd name="T75" fmla="*/ 66 h 130"/>
                <a:gd name="T76" fmla="*/ 11 w 132"/>
                <a:gd name="T77" fmla="*/ 67 h 130"/>
                <a:gd name="T78" fmla="*/ 9 w 132"/>
                <a:gd name="T79" fmla="*/ 64 h 130"/>
                <a:gd name="T80" fmla="*/ 3 w 132"/>
                <a:gd name="T81" fmla="*/ 60 h 130"/>
                <a:gd name="T82" fmla="*/ 3 w 132"/>
                <a:gd name="T83" fmla="*/ 50 h 130"/>
                <a:gd name="T84" fmla="*/ 0 w 132"/>
                <a:gd name="T85" fmla="*/ 46 h 130"/>
                <a:gd name="T86" fmla="*/ 2 w 132"/>
                <a:gd name="T87" fmla="*/ 3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130">
                  <a:moveTo>
                    <a:pt x="2" y="37"/>
                  </a:moveTo>
                  <a:lnTo>
                    <a:pt x="7" y="39"/>
                  </a:lnTo>
                  <a:lnTo>
                    <a:pt x="14" y="39"/>
                  </a:lnTo>
                  <a:lnTo>
                    <a:pt x="16" y="37"/>
                  </a:lnTo>
                  <a:lnTo>
                    <a:pt x="20" y="30"/>
                  </a:lnTo>
                  <a:lnTo>
                    <a:pt x="23" y="30"/>
                  </a:lnTo>
                  <a:lnTo>
                    <a:pt x="25" y="28"/>
                  </a:lnTo>
                  <a:lnTo>
                    <a:pt x="25" y="25"/>
                  </a:lnTo>
                  <a:lnTo>
                    <a:pt x="28" y="23"/>
                  </a:lnTo>
                  <a:lnTo>
                    <a:pt x="37" y="12"/>
                  </a:lnTo>
                  <a:lnTo>
                    <a:pt x="36" y="5"/>
                  </a:lnTo>
                  <a:lnTo>
                    <a:pt x="39" y="3"/>
                  </a:lnTo>
                  <a:lnTo>
                    <a:pt x="46" y="3"/>
                  </a:lnTo>
                  <a:lnTo>
                    <a:pt x="48" y="5"/>
                  </a:lnTo>
                  <a:lnTo>
                    <a:pt x="61" y="3"/>
                  </a:lnTo>
                  <a:lnTo>
                    <a:pt x="61" y="0"/>
                  </a:lnTo>
                  <a:lnTo>
                    <a:pt x="91" y="0"/>
                  </a:lnTo>
                  <a:lnTo>
                    <a:pt x="95" y="5"/>
                  </a:lnTo>
                  <a:lnTo>
                    <a:pt x="98" y="9"/>
                  </a:lnTo>
                  <a:lnTo>
                    <a:pt x="102" y="12"/>
                  </a:lnTo>
                  <a:lnTo>
                    <a:pt x="105" y="16"/>
                  </a:lnTo>
                  <a:lnTo>
                    <a:pt x="105" y="17"/>
                  </a:lnTo>
                  <a:lnTo>
                    <a:pt x="107" y="19"/>
                  </a:lnTo>
                  <a:lnTo>
                    <a:pt x="107" y="23"/>
                  </a:lnTo>
                  <a:lnTo>
                    <a:pt x="107" y="25"/>
                  </a:lnTo>
                  <a:lnTo>
                    <a:pt x="112" y="26"/>
                  </a:lnTo>
                  <a:lnTo>
                    <a:pt x="114" y="26"/>
                  </a:lnTo>
                  <a:lnTo>
                    <a:pt x="114" y="28"/>
                  </a:lnTo>
                  <a:lnTo>
                    <a:pt x="112" y="30"/>
                  </a:lnTo>
                  <a:lnTo>
                    <a:pt x="114" y="34"/>
                  </a:lnTo>
                  <a:lnTo>
                    <a:pt x="114" y="35"/>
                  </a:lnTo>
                  <a:lnTo>
                    <a:pt x="114" y="39"/>
                  </a:lnTo>
                  <a:lnTo>
                    <a:pt x="116" y="41"/>
                  </a:lnTo>
                  <a:lnTo>
                    <a:pt x="120" y="42"/>
                  </a:lnTo>
                  <a:lnTo>
                    <a:pt x="121" y="46"/>
                  </a:lnTo>
                  <a:lnTo>
                    <a:pt x="121" y="55"/>
                  </a:lnTo>
                  <a:lnTo>
                    <a:pt x="121" y="55"/>
                  </a:lnTo>
                  <a:lnTo>
                    <a:pt x="118" y="57"/>
                  </a:lnTo>
                  <a:lnTo>
                    <a:pt x="112" y="69"/>
                  </a:lnTo>
                  <a:lnTo>
                    <a:pt x="112" y="71"/>
                  </a:lnTo>
                  <a:lnTo>
                    <a:pt x="123" y="67"/>
                  </a:lnTo>
                  <a:lnTo>
                    <a:pt x="128" y="64"/>
                  </a:lnTo>
                  <a:lnTo>
                    <a:pt x="128" y="64"/>
                  </a:lnTo>
                  <a:lnTo>
                    <a:pt x="130" y="66"/>
                  </a:lnTo>
                  <a:lnTo>
                    <a:pt x="128" y="73"/>
                  </a:lnTo>
                  <a:lnTo>
                    <a:pt x="132" y="75"/>
                  </a:lnTo>
                  <a:lnTo>
                    <a:pt x="132" y="76"/>
                  </a:lnTo>
                  <a:lnTo>
                    <a:pt x="123" y="78"/>
                  </a:lnTo>
                  <a:lnTo>
                    <a:pt x="121" y="82"/>
                  </a:lnTo>
                  <a:lnTo>
                    <a:pt x="118" y="84"/>
                  </a:lnTo>
                  <a:lnTo>
                    <a:pt x="118" y="96"/>
                  </a:lnTo>
                  <a:lnTo>
                    <a:pt x="116" y="96"/>
                  </a:lnTo>
                  <a:lnTo>
                    <a:pt x="114" y="100"/>
                  </a:lnTo>
                  <a:lnTo>
                    <a:pt x="111" y="101"/>
                  </a:lnTo>
                  <a:lnTo>
                    <a:pt x="107" y="105"/>
                  </a:lnTo>
                  <a:lnTo>
                    <a:pt x="102" y="107"/>
                  </a:lnTo>
                  <a:lnTo>
                    <a:pt x="93" y="116"/>
                  </a:lnTo>
                  <a:lnTo>
                    <a:pt x="89" y="116"/>
                  </a:lnTo>
                  <a:lnTo>
                    <a:pt x="87" y="117"/>
                  </a:lnTo>
                  <a:lnTo>
                    <a:pt x="87" y="121"/>
                  </a:lnTo>
                  <a:lnTo>
                    <a:pt x="86" y="123"/>
                  </a:lnTo>
                  <a:lnTo>
                    <a:pt x="86" y="128"/>
                  </a:lnTo>
                  <a:lnTo>
                    <a:pt x="82" y="130"/>
                  </a:lnTo>
                  <a:lnTo>
                    <a:pt x="80" y="130"/>
                  </a:lnTo>
                  <a:lnTo>
                    <a:pt x="41" y="114"/>
                  </a:lnTo>
                  <a:lnTo>
                    <a:pt x="41" y="109"/>
                  </a:lnTo>
                  <a:lnTo>
                    <a:pt x="37" y="105"/>
                  </a:lnTo>
                  <a:lnTo>
                    <a:pt x="18" y="92"/>
                  </a:lnTo>
                  <a:lnTo>
                    <a:pt x="20" y="87"/>
                  </a:lnTo>
                  <a:lnTo>
                    <a:pt x="18" y="85"/>
                  </a:lnTo>
                  <a:lnTo>
                    <a:pt x="18" y="84"/>
                  </a:lnTo>
                  <a:lnTo>
                    <a:pt x="12" y="80"/>
                  </a:lnTo>
                  <a:lnTo>
                    <a:pt x="9" y="78"/>
                  </a:lnTo>
                  <a:lnTo>
                    <a:pt x="3" y="71"/>
                  </a:lnTo>
                  <a:lnTo>
                    <a:pt x="3" y="66"/>
                  </a:lnTo>
                  <a:lnTo>
                    <a:pt x="7" y="66"/>
                  </a:lnTo>
                  <a:lnTo>
                    <a:pt x="7" y="67"/>
                  </a:lnTo>
                  <a:lnTo>
                    <a:pt x="11" y="67"/>
                  </a:lnTo>
                  <a:lnTo>
                    <a:pt x="11" y="66"/>
                  </a:lnTo>
                  <a:lnTo>
                    <a:pt x="9" y="64"/>
                  </a:lnTo>
                  <a:lnTo>
                    <a:pt x="5" y="64"/>
                  </a:lnTo>
                  <a:lnTo>
                    <a:pt x="3" y="60"/>
                  </a:lnTo>
                  <a:lnTo>
                    <a:pt x="5" y="55"/>
                  </a:lnTo>
                  <a:lnTo>
                    <a:pt x="3" y="50"/>
                  </a:lnTo>
                  <a:lnTo>
                    <a:pt x="3" y="48"/>
                  </a:lnTo>
                  <a:lnTo>
                    <a:pt x="0" y="46"/>
                  </a:lnTo>
                  <a:lnTo>
                    <a:pt x="0" y="42"/>
                  </a:lnTo>
                  <a:lnTo>
                    <a:pt x="2" y="37"/>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8" name="Freeform 72">
              <a:extLst>
                <a:ext uri="{FF2B5EF4-FFF2-40B4-BE49-F238E27FC236}">
                  <a16:creationId xmlns:a16="http://schemas.microsoft.com/office/drawing/2014/main" id="{7A3A783B-66CE-42AE-AEA7-D84EA5F4DEF4}"/>
                </a:ext>
              </a:extLst>
            </p:cNvPr>
            <p:cNvSpPr>
              <a:spLocks/>
            </p:cNvSpPr>
            <p:nvPr/>
          </p:nvSpPr>
          <p:spPr bwMode="auto">
            <a:xfrm>
              <a:off x="1491" y="2057"/>
              <a:ext cx="132" cy="130"/>
            </a:xfrm>
            <a:custGeom>
              <a:avLst/>
              <a:gdLst>
                <a:gd name="T0" fmla="*/ 7 w 132"/>
                <a:gd name="T1" fmla="*/ 39 h 130"/>
                <a:gd name="T2" fmla="*/ 16 w 132"/>
                <a:gd name="T3" fmla="*/ 37 h 130"/>
                <a:gd name="T4" fmla="*/ 23 w 132"/>
                <a:gd name="T5" fmla="*/ 30 h 130"/>
                <a:gd name="T6" fmla="*/ 25 w 132"/>
                <a:gd name="T7" fmla="*/ 25 h 130"/>
                <a:gd name="T8" fmla="*/ 37 w 132"/>
                <a:gd name="T9" fmla="*/ 12 h 130"/>
                <a:gd name="T10" fmla="*/ 39 w 132"/>
                <a:gd name="T11" fmla="*/ 3 h 130"/>
                <a:gd name="T12" fmla="*/ 48 w 132"/>
                <a:gd name="T13" fmla="*/ 5 h 130"/>
                <a:gd name="T14" fmla="*/ 61 w 132"/>
                <a:gd name="T15" fmla="*/ 0 h 130"/>
                <a:gd name="T16" fmla="*/ 95 w 132"/>
                <a:gd name="T17" fmla="*/ 5 h 130"/>
                <a:gd name="T18" fmla="*/ 102 w 132"/>
                <a:gd name="T19" fmla="*/ 12 h 130"/>
                <a:gd name="T20" fmla="*/ 105 w 132"/>
                <a:gd name="T21" fmla="*/ 17 h 130"/>
                <a:gd name="T22" fmla="*/ 107 w 132"/>
                <a:gd name="T23" fmla="*/ 23 h 130"/>
                <a:gd name="T24" fmla="*/ 112 w 132"/>
                <a:gd name="T25" fmla="*/ 26 h 130"/>
                <a:gd name="T26" fmla="*/ 114 w 132"/>
                <a:gd name="T27" fmla="*/ 28 h 130"/>
                <a:gd name="T28" fmla="*/ 114 w 132"/>
                <a:gd name="T29" fmla="*/ 34 h 130"/>
                <a:gd name="T30" fmla="*/ 114 w 132"/>
                <a:gd name="T31" fmla="*/ 39 h 130"/>
                <a:gd name="T32" fmla="*/ 120 w 132"/>
                <a:gd name="T33" fmla="*/ 42 h 130"/>
                <a:gd name="T34" fmla="*/ 121 w 132"/>
                <a:gd name="T35" fmla="*/ 55 h 130"/>
                <a:gd name="T36" fmla="*/ 118 w 132"/>
                <a:gd name="T37" fmla="*/ 57 h 130"/>
                <a:gd name="T38" fmla="*/ 112 w 132"/>
                <a:gd name="T39" fmla="*/ 71 h 130"/>
                <a:gd name="T40" fmla="*/ 128 w 132"/>
                <a:gd name="T41" fmla="*/ 64 h 130"/>
                <a:gd name="T42" fmla="*/ 130 w 132"/>
                <a:gd name="T43" fmla="*/ 66 h 130"/>
                <a:gd name="T44" fmla="*/ 132 w 132"/>
                <a:gd name="T45" fmla="*/ 75 h 130"/>
                <a:gd name="T46" fmla="*/ 123 w 132"/>
                <a:gd name="T47" fmla="*/ 78 h 130"/>
                <a:gd name="T48" fmla="*/ 118 w 132"/>
                <a:gd name="T49" fmla="*/ 84 h 130"/>
                <a:gd name="T50" fmla="*/ 116 w 132"/>
                <a:gd name="T51" fmla="*/ 96 h 130"/>
                <a:gd name="T52" fmla="*/ 111 w 132"/>
                <a:gd name="T53" fmla="*/ 101 h 130"/>
                <a:gd name="T54" fmla="*/ 102 w 132"/>
                <a:gd name="T55" fmla="*/ 107 h 130"/>
                <a:gd name="T56" fmla="*/ 89 w 132"/>
                <a:gd name="T57" fmla="*/ 116 h 130"/>
                <a:gd name="T58" fmla="*/ 87 w 132"/>
                <a:gd name="T59" fmla="*/ 121 h 130"/>
                <a:gd name="T60" fmla="*/ 86 w 132"/>
                <a:gd name="T61" fmla="*/ 128 h 130"/>
                <a:gd name="T62" fmla="*/ 80 w 132"/>
                <a:gd name="T63" fmla="*/ 130 h 130"/>
                <a:gd name="T64" fmla="*/ 41 w 132"/>
                <a:gd name="T65" fmla="*/ 109 h 130"/>
                <a:gd name="T66" fmla="*/ 18 w 132"/>
                <a:gd name="T67" fmla="*/ 92 h 130"/>
                <a:gd name="T68" fmla="*/ 18 w 132"/>
                <a:gd name="T69" fmla="*/ 85 h 130"/>
                <a:gd name="T70" fmla="*/ 12 w 132"/>
                <a:gd name="T71" fmla="*/ 80 h 130"/>
                <a:gd name="T72" fmla="*/ 3 w 132"/>
                <a:gd name="T73" fmla="*/ 71 h 130"/>
                <a:gd name="T74" fmla="*/ 7 w 132"/>
                <a:gd name="T75" fmla="*/ 66 h 130"/>
                <a:gd name="T76" fmla="*/ 11 w 132"/>
                <a:gd name="T77" fmla="*/ 67 h 130"/>
                <a:gd name="T78" fmla="*/ 9 w 132"/>
                <a:gd name="T79" fmla="*/ 64 h 130"/>
                <a:gd name="T80" fmla="*/ 3 w 132"/>
                <a:gd name="T81" fmla="*/ 60 h 130"/>
                <a:gd name="T82" fmla="*/ 3 w 132"/>
                <a:gd name="T83" fmla="*/ 50 h 130"/>
                <a:gd name="T84" fmla="*/ 0 w 132"/>
                <a:gd name="T85" fmla="*/ 46 h 130"/>
                <a:gd name="T86" fmla="*/ 2 w 132"/>
                <a:gd name="T87" fmla="*/ 3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130">
                  <a:moveTo>
                    <a:pt x="2" y="37"/>
                  </a:moveTo>
                  <a:lnTo>
                    <a:pt x="7" y="39"/>
                  </a:lnTo>
                  <a:lnTo>
                    <a:pt x="14" y="39"/>
                  </a:lnTo>
                  <a:lnTo>
                    <a:pt x="16" y="37"/>
                  </a:lnTo>
                  <a:lnTo>
                    <a:pt x="20" y="30"/>
                  </a:lnTo>
                  <a:lnTo>
                    <a:pt x="23" y="30"/>
                  </a:lnTo>
                  <a:lnTo>
                    <a:pt x="25" y="28"/>
                  </a:lnTo>
                  <a:lnTo>
                    <a:pt x="25" y="25"/>
                  </a:lnTo>
                  <a:lnTo>
                    <a:pt x="28" y="23"/>
                  </a:lnTo>
                  <a:lnTo>
                    <a:pt x="37" y="12"/>
                  </a:lnTo>
                  <a:lnTo>
                    <a:pt x="36" y="5"/>
                  </a:lnTo>
                  <a:lnTo>
                    <a:pt x="39" y="3"/>
                  </a:lnTo>
                  <a:lnTo>
                    <a:pt x="46" y="3"/>
                  </a:lnTo>
                  <a:lnTo>
                    <a:pt x="48" y="5"/>
                  </a:lnTo>
                  <a:lnTo>
                    <a:pt x="61" y="3"/>
                  </a:lnTo>
                  <a:lnTo>
                    <a:pt x="61" y="0"/>
                  </a:lnTo>
                  <a:lnTo>
                    <a:pt x="91" y="0"/>
                  </a:lnTo>
                  <a:lnTo>
                    <a:pt x="95" y="5"/>
                  </a:lnTo>
                  <a:lnTo>
                    <a:pt x="98" y="9"/>
                  </a:lnTo>
                  <a:lnTo>
                    <a:pt x="102" y="12"/>
                  </a:lnTo>
                  <a:lnTo>
                    <a:pt x="105" y="16"/>
                  </a:lnTo>
                  <a:lnTo>
                    <a:pt x="105" y="17"/>
                  </a:lnTo>
                  <a:lnTo>
                    <a:pt x="107" y="19"/>
                  </a:lnTo>
                  <a:lnTo>
                    <a:pt x="107" y="23"/>
                  </a:lnTo>
                  <a:lnTo>
                    <a:pt x="107" y="25"/>
                  </a:lnTo>
                  <a:lnTo>
                    <a:pt x="112" y="26"/>
                  </a:lnTo>
                  <a:lnTo>
                    <a:pt x="114" y="26"/>
                  </a:lnTo>
                  <a:lnTo>
                    <a:pt x="114" y="28"/>
                  </a:lnTo>
                  <a:lnTo>
                    <a:pt x="112" y="30"/>
                  </a:lnTo>
                  <a:lnTo>
                    <a:pt x="114" y="34"/>
                  </a:lnTo>
                  <a:lnTo>
                    <a:pt x="114" y="35"/>
                  </a:lnTo>
                  <a:lnTo>
                    <a:pt x="114" y="39"/>
                  </a:lnTo>
                  <a:lnTo>
                    <a:pt x="116" y="41"/>
                  </a:lnTo>
                  <a:lnTo>
                    <a:pt x="120" y="42"/>
                  </a:lnTo>
                  <a:lnTo>
                    <a:pt x="121" y="46"/>
                  </a:lnTo>
                  <a:lnTo>
                    <a:pt x="121" y="55"/>
                  </a:lnTo>
                  <a:lnTo>
                    <a:pt x="121" y="55"/>
                  </a:lnTo>
                  <a:lnTo>
                    <a:pt x="118" y="57"/>
                  </a:lnTo>
                  <a:lnTo>
                    <a:pt x="112" y="69"/>
                  </a:lnTo>
                  <a:lnTo>
                    <a:pt x="112" y="71"/>
                  </a:lnTo>
                  <a:lnTo>
                    <a:pt x="123" y="67"/>
                  </a:lnTo>
                  <a:lnTo>
                    <a:pt x="128" y="64"/>
                  </a:lnTo>
                  <a:lnTo>
                    <a:pt x="128" y="64"/>
                  </a:lnTo>
                  <a:lnTo>
                    <a:pt x="130" y="66"/>
                  </a:lnTo>
                  <a:lnTo>
                    <a:pt x="128" y="73"/>
                  </a:lnTo>
                  <a:lnTo>
                    <a:pt x="132" y="75"/>
                  </a:lnTo>
                  <a:lnTo>
                    <a:pt x="132" y="76"/>
                  </a:lnTo>
                  <a:lnTo>
                    <a:pt x="123" y="78"/>
                  </a:lnTo>
                  <a:lnTo>
                    <a:pt x="121" y="82"/>
                  </a:lnTo>
                  <a:lnTo>
                    <a:pt x="118" y="84"/>
                  </a:lnTo>
                  <a:lnTo>
                    <a:pt x="118" y="96"/>
                  </a:lnTo>
                  <a:lnTo>
                    <a:pt x="116" y="96"/>
                  </a:lnTo>
                  <a:lnTo>
                    <a:pt x="114" y="100"/>
                  </a:lnTo>
                  <a:lnTo>
                    <a:pt x="111" y="101"/>
                  </a:lnTo>
                  <a:lnTo>
                    <a:pt x="107" y="105"/>
                  </a:lnTo>
                  <a:lnTo>
                    <a:pt x="102" y="107"/>
                  </a:lnTo>
                  <a:lnTo>
                    <a:pt x="93" y="116"/>
                  </a:lnTo>
                  <a:lnTo>
                    <a:pt x="89" y="116"/>
                  </a:lnTo>
                  <a:lnTo>
                    <a:pt x="87" y="117"/>
                  </a:lnTo>
                  <a:lnTo>
                    <a:pt x="87" y="121"/>
                  </a:lnTo>
                  <a:lnTo>
                    <a:pt x="86" y="123"/>
                  </a:lnTo>
                  <a:lnTo>
                    <a:pt x="86" y="128"/>
                  </a:lnTo>
                  <a:lnTo>
                    <a:pt x="82" y="130"/>
                  </a:lnTo>
                  <a:lnTo>
                    <a:pt x="80" y="130"/>
                  </a:lnTo>
                  <a:lnTo>
                    <a:pt x="41" y="114"/>
                  </a:lnTo>
                  <a:lnTo>
                    <a:pt x="41" y="109"/>
                  </a:lnTo>
                  <a:lnTo>
                    <a:pt x="37" y="105"/>
                  </a:lnTo>
                  <a:lnTo>
                    <a:pt x="18" y="92"/>
                  </a:lnTo>
                  <a:lnTo>
                    <a:pt x="20" y="87"/>
                  </a:lnTo>
                  <a:lnTo>
                    <a:pt x="18" y="85"/>
                  </a:lnTo>
                  <a:lnTo>
                    <a:pt x="18" y="84"/>
                  </a:lnTo>
                  <a:lnTo>
                    <a:pt x="12" y="80"/>
                  </a:lnTo>
                  <a:lnTo>
                    <a:pt x="9" y="78"/>
                  </a:lnTo>
                  <a:lnTo>
                    <a:pt x="3" y="71"/>
                  </a:lnTo>
                  <a:lnTo>
                    <a:pt x="3" y="66"/>
                  </a:lnTo>
                  <a:lnTo>
                    <a:pt x="7" y="66"/>
                  </a:lnTo>
                  <a:lnTo>
                    <a:pt x="7" y="67"/>
                  </a:lnTo>
                  <a:lnTo>
                    <a:pt x="11" y="67"/>
                  </a:lnTo>
                  <a:lnTo>
                    <a:pt x="11" y="66"/>
                  </a:lnTo>
                  <a:lnTo>
                    <a:pt x="9" y="64"/>
                  </a:lnTo>
                  <a:lnTo>
                    <a:pt x="5" y="64"/>
                  </a:lnTo>
                  <a:lnTo>
                    <a:pt x="3" y="60"/>
                  </a:lnTo>
                  <a:lnTo>
                    <a:pt x="5" y="55"/>
                  </a:lnTo>
                  <a:lnTo>
                    <a:pt x="3" y="50"/>
                  </a:lnTo>
                  <a:lnTo>
                    <a:pt x="3" y="48"/>
                  </a:lnTo>
                  <a:lnTo>
                    <a:pt x="0" y="46"/>
                  </a:lnTo>
                  <a:lnTo>
                    <a:pt x="0" y="42"/>
                  </a:lnTo>
                  <a:lnTo>
                    <a:pt x="2" y="37"/>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19" name="Freeform 73">
              <a:extLst>
                <a:ext uri="{FF2B5EF4-FFF2-40B4-BE49-F238E27FC236}">
                  <a16:creationId xmlns:a16="http://schemas.microsoft.com/office/drawing/2014/main" id="{A796277F-ED20-447D-B6F1-E2FF0743578C}"/>
                </a:ext>
              </a:extLst>
            </p:cNvPr>
            <p:cNvSpPr>
              <a:spLocks/>
            </p:cNvSpPr>
            <p:nvPr/>
          </p:nvSpPr>
          <p:spPr bwMode="auto">
            <a:xfrm>
              <a:off x="1696" y="2023"/>
              <a:ext cx="266" cy="278"/>
            </a:xfrm>
            <a:custGeom>
              <a:avLst/>
              <a:gdLst>
                <a:gd name="T0" fmla="*/ 189 w 266"/>
                <a:gd name="T1" fmla="*/ 243 h 278"/>
                <a:gd name="T2" fmla="*/ 247 w 266"/>
                <a:gd name="T3" fmla="*/ 243 h 278"/>
                <a:gd name="T4" fmla="*/ 252 w 266"/>
                <a:gd name="T5" fmla="*/ 221 h 278"/>
                <a:gd name="T6" fmla="*/ 234 w 266"/>
                <a:gd name="T7" fmla="*/ 168 h 278"/>
                <a:gd name="T8" fmla="*/ 247 w 266"/>
                <a:gd name="T9" fmla="*/ 137 h 278"/>
                <a:gd name="T10" fmla="*/ 261 w 266"/>
                <a:gd name="T11" fmla="*/ 114 h 278"/>
                <a:gd name="T12" fmla="*/ 256 w 266"/>
                <a:gd name="T13" fmla="*/ 73 h 278"/>
                <a:gd name="T14" fmla="*/ 254 w 266"/>
                <a:gd name="T15" fmla="*/ 60 h 278"/>
                <a:gd name="T16" fmla="*/ 248 w 266"/>
                <a:gd name="T17" fmla="*/ 55 h 278"/>
                <a:gd name="T18" fmla="*/ 234 w 266"/>
                <a:gd name="T19" fmla="*/ 34 h 278"/>
                <a:gd name="T20" fmla="*/ 186 w 266"/>
                <a:gd name="T21" fmla="*/ 41 h 278"/>
                <a:gd name="T22" fmla="*/ 175 w 266"/>
                <a:gd name="T23" fmla="*/ 43 h 278"/>
                <a:gd name="T24" fmla="*/ 168 w 266"/>
                <a:gd name="T25" fmla="*/ 46 h 278"/>
                <a:gd name="T26" fmla="*/ 156 w 266"/>
                <a:gd name="T27" fmla="*/ 37 h 278"/>
                <a:gd name="T28" fmla="*/ 150 w 266"/>
                <a:gd name="T29" fmla="*/ 25 h 278"/>
                <a:gd name="T30" fmla="*/ 147 w 266"/>
                <a:gd name="T31" fmla="*/ 18 h 278"/>
                <a:gd name="T32" fmla="*/ 132 w 266"/>
                <a:gd name="T33" fmla="*/ 14 h 278"/>
                <a:gd name="T34" fmla="*/ 113 w 266"/>
                <a:gd name="T35" fmla="*/ 18 h 278"/>
                <a:gd name="T36" fmla="*/ 104 w 266"/>
                <a:gd name="T37" fmla="*/ 10 h 278"/>
                <a:gd name="T38" fmla="*/ 100 w 266"/>
                <a:gd name="T39" fmla="*/ 0 h 278"/>
                <a:gd name="T40" fmla="*/ 89 w 266"/>
                <a:gd name="T41" fmla="*/ 7 h 278"/>
                <a:gd name="T42" fmla="*/ 82 w 266"/>
                <a:gd name="T43" fmla="*/ 10 h 278"/>
                <a:gd name="T44" fmla="*/ 68 w 266"/>
                <a:gd name="T45" fmla="*/ 19 h 278"/>
                <a:gd name="T46" fmla="*/ 59 w 266"/>
                <a:gd name="T47" fmla="*/ 23 h 278"/>
                <a:gd name="T48" fmla="*/ 52 w 266"/>
                <a:gd name="T49" fmla="*/ 21 h 278"/>
                <a:gd name="T50" fmla="*/ 45 w 266"/>
                <a:gd name="T51" fmla="*/ 12 h 278"/>
                <a:gd name="T52" fmla="*/ 34 w 266"/>
                <a:gd name="T53" fmla="*/ 16 h 278"/>
                <a:gd name="T54" fmla="*/ 25 w 266"/>
                <a:gd name="T55" fmla="*/ 25 h 278"/>
                <a:gd name="T56" fmla="*/ 18 w 266"/>
                <a:gd name="T57" fmla="*/ 55 h 278"/>
                <a:gd name="T58" fmla="*/ 29 w 266"/>
                <a:gd name="T59" fmla="*/ 71 h 278"/>
                <a:gd name="T60" fmla="*/ 32 w 266"/>
                <a:gd name="T61" fmla="*/ 76 h 278"/>
                <a:gd name="T62" fmla="*/ 32 w 266"/>
                <a:gd name="T63" fmla="*/ 87 h 278"/>
                <a:gd name="T64" fmla="*/ 38 w 266"/>
                <a:gd name="T65" fmla="*/ 105 h 278"/>
                <a:gd name="T66" fmla="*/ 31 w 266"/>
                <a:gd name="T67" fmla="*/ 101 h 278"/>
                <a:gd name="T68" fmla="*/ 15 w 266"/>
                <a:gd name="T69" fmla="*/ 101 h 278"/>
                <a:gd name="T70" fmla="*/ 16 w 266"/>
                <a:gd name="T71" fmla="*/ 110 h 278"/>
                <a:gd name="T72" fmla="*/ 23 w 266"/>
                <a:gd name="T73" fmla="*/ 116 h 278"/>
                <a:gd name="T74" fmla="*/ 22 w 266"/>
                <a:gd name="T75" fmla="*/ 130 h 278"/>
                <a:gd name="T76" fmla="*/ 4 w 266"/>
                <a:gd name="T77" fmla="*/ 141 h 278"/>
                <a:gd name="T78" fmla="*/ 11 w 266"/>
                <a:gd name="T79" fmla="*/ 157 h 278"/>
                <a:gd name="T80" fmla="*/ 0 w 266"/>
                <a:gd name="T81" fmla="*/ 184 h 278"/>
                <a:gd name="T82" fmla="*/ 6 w 266"/>
                <a:gd name="T83" fmla="*/ 185 h 278"/>
                <a:gd name="T84" fmla="*/ 18 w 266"/>
                <a:gd name="T85" fmla="*/ 193 h 278"/>
                <a:gd name="T86" fmla="*/ 31 w 266"/>
                <a:gd name="T87" fmla="*/ 201 h 278"/>
                <a:gd name="T88" fmla="*/ 45 w 266"/>
                <a:gd name="T89" fmla="*/ 214 h 278"/>
                <a:gd name="T90" fmla="*/ 52 w 266"/>
                <a:gd name="T91" fmla="*/ 226 h 278"/>
                <a:gd name="T92" fmla="*/ 48 w 266"/>
                <a:gd name="T93" fmla="*/ 235 h 278"/>
                <a:gd name="T94" fmla="*/ 45 w 266"/>
                <a:gd name="T95" fmla="*/ 24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6" h="278">
                  <a:moveTo>
                    <a:pt x="45" y="275"/>
                  </a:moveTo>
                  <a:lnTo>
                    <a:pt x="45" y="278"/>
                  </a:lnTo>
                  <a:lnTo>
                    <a:pt x="57" y="278"/>
                  </a:lnTo>
                  <a:lnTo>
                    <a:pt x="189" y="243"/>
                  </a:lnTo>
                  <a:lnTo>
                    <a:pt x="234" y="248"/>
                  </a:lnTo>
                  <a:lnTo>
                    <a:pt x="241" y="243"/>
                  </a:lnTo>
                  <a:lnTo>
                    <a:pt x="241" y="243"/>
                  </a:lnTo>
                  <a:lnTo>
                    <a:pt x="247" y="243"/>
                  </a:lnTo>
                  <a:lnTo>
                    <a:pt x="250" y="243"/>
                  </a:lnTo>
                  <a:lnTo>
                    <a:pt x="256" y="243"/>
                  </a:lnTo>
                  <a:lnTo>
                    <a:pt x="252" y="221"/>
                  </a:lnTo>
                  <a:lnTo>
                    <a:pt x="252" y="221"/>
                  </a:lnTo>
                  <a:lnTo>
                    <a:pt x="245" y="219"/>
                  </a:lnTo>
                  <a:lnTo>
                    <a:pt x="241" y="216"/>
                  </a:lnTo>
                  <a:lnTo>
                    <a:pt x="232" y="187"/>
                  </a:lnTo>
                  <a:lnTo>
                    <a:pt x="234" y="168"/>
                  </a:lnTo>
                  <a:lnTo>
                    <a:pt x="238" y="162"/>
                  </a:lnTo>
                  <a:lnTo>
                    <a:pt x="241" y="157"/>
                  </a:lnTo>
                  <a:lnTo>
                    <a:pt x="245" y="153"/>
                  </a:lnTo>
                  <a:lnTo>
                    <a:pt x="247" y="137"/>
                  </a:lnTo>
                  <a:lnTo>
                    <a:pt x="254" y="119"/>
                  </a:lnTo>
                  <a:lnTo>
                    <a:pt x="256" y="118"/>
                  </a:lnTo>
                  <a:lnTo>
                    <a:pt x="259" y="114"/>
                  </a:lnTo>
                  <a:lnTo>
                    <a:pt x="261" y="114"/>
                  </a:lnTo>
                  <a:lnTo>
                    <a:pt x="261" y="109"/>
                  </a:lnTo>
                  <a:lnTo>
                    <a:pt x="266" y="109"/>
                  </a:lnTo>
                  <a:lnTo>
                    <a:pt x="257" y="75"/>
                  </a:lnTo>
                  <a:lnTo>
                    <a:pt x="256" y="73"/>
                  </a:lnTo>
                  <a:lnTo>
                    <a:pt x="252" y="71"/>
                  </a:lnTo>
                  <a:lnTo>
                    <a:pt x="254" y="69"/>
                  </a:lnTo>
                  <a:lnTo>
                    <a:pt x="257" y="64"/>
                  </a:lnTo>
                  <a:lnTo>
                    <a:pt x="254" y="60"/>
                  </a:lnTo>
                  <a:lnTo>
                    <a:pt x="256" y="59"/>
                  </a:lnTo>
                  <a:lnTo>
                    <a:pt x="256" y="53"/>
                  </a:lnTo>
                  <a:lnTo>
                    <a:pt x="254" y="55"/>
                  </a:lnTo>
                  <a:lnTo>
                    <a:pt x="248" y="55"/>
                  </a:lnTo>
                  <a:lnTo>
                    <a:pt x="247" y="53"/>
                  </a:lnTo>
                  <a:lnTo>
                    <a:pt x="241" y="43"/>
                  </a:lnTo>
                  <a:lnTo>
                    <a:pt x="238" y="41"/>
                  </a:lnTo>
                  <a:lnTo>
                    <a:pt x="234" y="34"/>
                  </a:lnTo>
                  <a:lnTo>
                    <a:pt x="232" y="34"/>
                  </a:lnTo>
                  <a:lnTo>
                    <a:pt x="229" y="37"/>
                  </a:lnTo>
                  <a:lnTo>
                    <a:pt x="214" y="34"/>
                  </a:lnTo>
                  <a:lnTo>
                    <a:pt x="186" y="41"/>
                  </a:lnTo>
                  <a:lnTo>
                    <a:pt x="184" y="46"/>
                  </a:lnTo>
                  <a:lnTo>
                    <a:pt x="181" y="48"/>
                  </a:lnTo>
                  <a:lnTo>
                    <a:pt x="175" y="46"/>
                  </a:lnTo>
                  <a:lnTo>
                    <a:pt x="175" y="43"/>
                  </a:lnTo>
                  <a:lnTo>
                    <a:pt x="173" y="43"/>
                  </a:lnTo>
                  <a:lnTo>
                    <a:pt x="172" y="44"/>
                  </a:lnTo>
                  <a:lnTo>
                    <a:pt x="168" y="44"/>
                  </a:lnTo>
                  <a:lnTo>
                    <a:pt x="168" y="46"/>
                  </a:lnTo>
                  <a:lnTo>
                    <a:pt x="163" y="43"/>
                  </a:lnTo>
                  <a:lnTo>
                    <a:pt x="163" y="39"/>
                  </a:lnTo>
                  <a:lnTo>
                    <a:pt x="159" y="37"/>
                  </a:lnTo>
                  <a:lnTo>
                    <a:pt x="156" y="37"/>
                  </a:lnTo>
                  <a:lnTo>
                    <a:pt x="156" y="34"/>
                  </a:lnTo>
                  <a:lnTo>
                    <a:pt x="156" y="32"/>
                  </a:lnTo>
                  <a:lnTo>
                    <a:pt x="154" y="30"/>
                  </a:lnTo>
                  <a:lnTo>
                    <a:pt x="150" y="25"/>
                  </a:lnTo>
                  <a:lnTo>
                    <a:pt x="148" y="25"/>
                  </a:lnTo>
                  <a:lnTo>
                    <a:pt x="148" y="23"/>
                  </a:lnTo>
                  <a:lnTo>
                    <a:pt x="148" y="19"/>
                  </a:lnTo>
                  <a:lnTo>
                    <a:pt x="147" y="18"/>
                  </a:lnTo>
                  <a:lnTo>
                    <a:pt x="145" y="18"/>
                  </a:lnTo>
                  <a:lnTo>
                    <a:pt x="136" y="19"/>
                  </a:lnTo>
                  <a:lnTo>
                    <a:pt x="134" y="18"/>
                  </a:lnTo>
                  <a:lnTo>
                    <a:pt x="132" y="14"/>
                  </a:lnTo>
                  <a:lnTo>
                    <a:pt x="129" y="12"/>
                  </a:lnTo>
                  <a:lnTo>
                    <a:pt x="118" y="12"/>
                  </a:lnTo>
                  <a:lnTo>
                    <a:pt x="116" y="18"/>
                  </a:lnTo>
                  <a:lnTo>
                    <a:pt x="113" y="18"/>
                  </a:lnTo>
                  <a:lnTo>
                    <a:pt x="111" y="21"/>
                  </a:lnTo>
                  <a:lnTo>
                    <a:pt x="104" y="21"/>
                  </a:lnTo>
                  <a:lnTo>
                    <a:pt x="104" y="19"/>
                  </a:lnTo>
                  <a:lnTo>
                    <a:pt x="104" y="10"/>
                  </a:lnTo>
                  <a:lnTo>
                    <a:pt x="102" y="9"/>
                  </a:lnTo>
                  <a:lnTo>
                    <a:pt x="102" y="7"/>
                  </a:lnTo>
                  <a:lnTo>
                    <a:pt x="102" y="3"/>
                  </a:lnTo>
                  <a:lnTo>
                    <a:pt x="100" y="0"/>
                  </a:lnTo>
                  <a:lnTo>
                    <a:pt x="98" y="1"/>
                  </a:lnTo>
                  <a:lnTo>
                    <a:pt x="93" y="1"/>
                  </a:lnTo>
                  <a:lnTo>
                    <a:pt x="91" y="7"/>
                  </a:lnTo>
                  <a:lnTo>
                    <a:pt x="89" y="7"/>
                  </a:lnTo>
                  <a:lnTo>
                    <a:pt x="86" y="3"/>
                  </a:lnTo>
                  <a:lnTo>
                    <a:pt x="84" y="3"/>
                  </a:lnTo>
                  <a:lnTo>
                    <a:pt x="82" y="7"/>
                  </a:lnTo>
                  <a:lnTo>
                    <a:pt x="82" y="10"/>
                  </a:lnTo>
                  <a:lnTo>
                    <a:pt x="82" y="14"/>
                  </a:lnTo>
                  <a:lnTo>
                    <a:pt x="81" y="18"/>
                  </a:lnTo>
                  <a:lnTo>
                    <a:pt x="73" y="18"/>
                  </a:lnTo>
                  <a:lnTo>
                    <a:pt x="68" y="19"/>
                  </a:lnTo>
                  <a:lnTo>
                    <a:pt x="68" y="21"/>
                  </a:lnTo>
                  <a:lnTo>
                    <a:pt x="66" y="25"/>
                  </a:lnTo>
                  <a:lnTo>
                    <a:pt x="63" y="25"/>
                  </a:lnTo>
                  <a:lnTo>
                    <a:pt x="59" y="23"/>
                  </a:lnTo>
                  <a:lnTo>
                    <a:pt x="57" y="19"/>
                  </a:lnTo>
                  <a:lnTo>
                    <a:pt x="56" y="19"/>
                  </a:lnTo>
                  <a:lnTo>
                    <a:pt x="54" y="21"/>
                  </a:lnTo>
                  <a:lnTo>
                    <a:pt x="52" y="21"/>
                  </a:lnTo>
                  <a:lnTo>
                    <a:pt x="52" y="21"/>
                  </a:lnTo>
                  <a:lnTo>
                    <a:pt x="50" y="18"/>
                  </a:lnTo>
                  <a:lnTo>
                    <a:pt x="48" y="12"/>
                  </a:lnTo>
                  <a:lnTo>
                    <a:pt x="45" y="12"/>
                  </a:lnTo>
                  <a:lnTo>
                    <a:pt x="41" y="14"/>
                  </a:lnTo>
                  <a:lnTo>
                    <a:pt x="38" y="14"/>
                  </a:lnTo>
                  <a:lnTo>
                    <a:pt x="36" y="14"/>
                  </a:lnTo>
                  <a:lnTo>
                    <a:pt x="34" y="16"/>
                  </a:lnTo>
                  <a:lnTo>
                    <a:pt x="32" y="19"/>
                  </a:lnTo>
                  <a:lnTo>
                    <a:pt x="31" y="23"/>
                  </a:lnTo>
                  <a:lnTo>
                    <a:pt x="25" y="23"/>
                  </a:lnTo>
                  <a:lnTo>
                    <a:pt x="25" y="25"/>
                  </a:lnTo>
                  <a:lnTo>
                    <a:pt x="20" y="32"/>
                  </a:lnTo>
                  <a:lnTo>
                    <a:pt x="20" y="34"/>
                  </a:lnTo>
                  <a:lnTo>
                    <a:pt x="18" y="35"/>
                  </a:lnTo>
                  <a:lnTo>
                    <a:pt x="18" y="55"/>
                  </a:lnTo>
                  <a:lnTo>
                    <a:pt x="20" y="57"/>
                  </a:lnTo>
                  <a:lnTo>
                    <a:pt x="25" y="60"/>
                  </a:lnTo>
                  <a:lnTo>
                    <a:pt x="31" y="60"/>
                  </a:lnTo>
                  <a:lnTo>
                    <a:pt x="29" y="71"/>
                  </a:lnTo>
                  <a:lnTo>
                    <a:pt x="32" y="69"/>
                  </a:lnTo>
                  <a:lnTo>
                    <a:pt x="36" y="75"/>
                  </a:lnTo>
                  <a:lnTo>
                    <a:pt x="36" y="75"/>
                  </a:lnTo>
                  <a:lnTo>
                    <a:pt x="32" y="76"/>
                  </a:lnTo>
                  <a:lnTo>
                    <a:pt x="31" y="80"/>
                  </a:lnTo>
                  <a:lnTo>
                    <a:pt x="27" y="87"/>
                  </a:lnTo>
                  <a:lnTo>
                    <a:pt x="29" y="85"/>
                  </a:lnTo>
                  <a:lnTo>
                    <a:pt x="32" y="87"/>
                  </a:lnTo>
                  <a:lnTo>
                    <a:pt x="34" y="87"/>
                  </a:lnTo>
                  <a:lnTo>
                    <a:pt x="34" y="91"/>
                  </a:lnTo>
                  <a:lnTo>
                    <a:pt x="38" y="94"/>
                  </a:lnTo>
                  <a:lnTo>
                    <a:pt x="38" y="105"/>
                  </a:lnTo>
                  <a:lnTo>
                    <a:pt x="36" y="105"/>
                  </a:lnTo>
                  <a:lnTo>
                    <a:pt x="34" y="101"/>
                  </a:lnTo>
                  <a:lnTo>
                    <a:pt x="32" y="101"/>
                  </a:lnTo>
                  <a:lnTo>
                    <a:pt x="31" y="101"/>
                  </a:lnTo>
                  <a:lnTo>
                    <a:pt x="27" y="98"/>
                  </a:lnTo>
                  <a:lnTo>
                    <a:pt x="20" y="98"/>
                  </a:lnTo>
                  <a:lnTo>
                    <a:pt x="15" y="100"/>
                  </a:lnTo>
                  <a:lnTo>
                    <a:pt x="15" y="101"/>
                  </a:lnTo>
                  <a:lnTo>
                    <a:pt x="15" y="101"/>
                  </a:lnTo>
                  <a:lnTo>
                    <a:pt x="16" y="105"/>
                  </a:lnTo>
                  <a:lnTo>
                    <a:pt x="15" y="110"/>
                  </a:lnTo>
                  <a:lnTo>
                    <a:pt x="16" y="110"/>
                  </a:lnTo>
                  <a:lnTo>
                    <a:pt x="22" y="110"/>
                  </a:lnTo>
                  <a:lnTo>
                    <a:pt x="23" y="112"/>
                  </a:lnTo>
                  <a:lnTo>
                    <a:pt x="23" y="114"/>
                  </a:lnTo>
                  <a:lnTo>
                    <a:pt x="23" y="116"/>
                  </a:lnTo>
                  <a:lnTo>
                    <a:pt x="25" y="116"/>
                  </a:lnTo>
                  <a:lnTo>
                    <a:pt x="25" y="118"/>
                  </a:lnTo>
                  <a:lnTo>
                    <a:pt x="22" y="119"/>
                  </a:lnTo>
                  <a:lnTo>
                    <a:pt x="22" y="130"/>
                  </a:lnTo>
                  <a:lnTo>
                    <a:pt x="18" y="135"/>
                  </a:lnTo>
                  <a:lnTo>
                    <a:pt x="18" y="139"/>
                  </a:lnTo>
                  <a:lnTo>
                    <a:pt x="7" y="139"/>
                  </a:lnTo>
                  <a:lnTo>
                    <a:pt x="4" y="141"/>
                  </a:lnTo>
                  <a:lnTo>
                    <a:pt x="6" y="151"/>
                  </a:lnTo>
                  <a:lnTo>
                    <a:pt x="9" y="151"/>
                  </a:lnTo>
                  <a:lnTo>
                    <a:pt x="11" y="155"/>
                  </a:lnTo>
                  <a:lnTo>
                    <a:pt x="11" y="157"/>
                  </a:lnTo>
                  <a:lnTo>
                    <a:pt x="13" y="159"/>
                  </a:lnTo>
                  <a:lnTo>
                    <a:pt x="9" y="173"/>
                  </a:lnTo>
                  <a:lnTo>
                    <a:pt x="4" y="180"/>
                  </a:lnTo>
                  <a:lnTo>
                    <a:pt x="0" y="184"/>
                  </a:lnTo>
                  <a:lnTo>
                    <a:pt x="0" y="185"/>
                  </a:lnTo>
                  <a:lnTo>
                    <a:pt x="2" y="185"/>
                  </a:lnTo>
                  <a:lnTo>
                    <a:pt x="4" y="187"/>
                  </a:lnTo>
                  <a:lnTo>
                    <a:pt x="6" y="185"/>
                  </a:lnTo>
                  <a:lnTo>
                    <a:pt x="7" y="187"/>
                  </a:lnTo>
                  <a:lnTo>
                    <a:pt x="9" y="189"/>
                  </a:lnTo>
                  <a:lnTo>
                    <a:pt x="13" y="189"/>
                  </a:lnTo>
                  <a:lnTo>
                    <a:pt x="18" y="193"/>
                  </a:lnTo>
                  <a:lnTo>
                    <a:pt x="25" y="193"/>
                  </a:lnTo>
                  <a:lnTo>
                    <a:pt x="27" y="193"/>
                  </a:lnTo>
                  <a:lnTo>
                    <a:pt x="31" y="198"/>
                  </a:lnTo>
                  <a:lnTo>
                    <a:pt x="31" y="201"/>
                  </a:lnTo>
                  <a:lnTo>
                    <a:pt x="32" y="203"/>
                  </a:lnTo>
                  <a:lnTo>
                    <a:pt x="36" y="210"/>
                  </a:lnTo>
                  <a:lnTo>
                    <a:pt x="41" y="210"/>
                  </a:lnTo>
                  <a:lnTo>
                    <a:pt x="45" y="214"/>
                  </a:lnTo>
                  <a:lnTo>
                    <a:pt x="48" y="212"/>
                  </a:lnTo>
                  <a:lnTo>
                    <a:pt x="48" y="218"/>
                  </a:lnTo>
                  <a:lnTo>
                    <a:pt x="52" y="221"/>
                  </a:lnTo>
                  <a:lnTo>
                    <a:pt x="52" y="226"/>
                  </a:lnTo>
                  <a:lnTo>
                    <a:pt x="50" y="232"/>
                  </a:lnTo>
                  <a:lnTo>
                    <a:pt x="52" y="235"/>
                  </a:lnTo>
                  <a:lnTo>
                    <a:pt x="52" y="235"/>
                  </a:lnTo>
                  <a:lnTo>
                    <a:pt x="48" y="235"/>
                  </a:lnTo>
                  <a:lnTo>
                    <a:pt x="48" y="239"/>
                  </a:lnTo>
                  <a:lnTo>
                    <a:pt x="48" y="244"/>
                  </a:lnTo>
                  <a:lnTo>
                    <a:pt x="45" y="244"/>
                  </a:lnTo>
                  <a:lnTo>
                    <a:pt x="45" y="246"/>
                  </a:lnTo>
                  <a:lnTo>
                    <a:pt x="45" y="251"/>
                  </a:lnTo>
                  <a:lnTo>
                    <a:pt x="45" y="255"/>
                  </a:lnTo>
                  <a:lnTo>
                    <a:pt x="45" y="27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0" name="Freeform 74">
              <a:extLst>
                <a:ext uri="{FF2B5EF4-FFF2-40B4-BE49-F238E27FC236}">
                  <a16:creationId xmlns:a16="http://schemas.microsoft.com/office/drawing/2014/main" id="{2BBD77CC-5AB6-4DF1-A644-36B9DCFF1001}"/>
                </a:ext>
              </a:extLst>
            </p:cNvPr>
            <p:cNvSpPr>
              <a:spLocks/>
            </p:cNvSpPr>
            <p:nvPr/>
          </p:nvSpPr>
          <p:spPr bwMode="auto">
            <a:xfrm>
              <a:off x="1696" y="2023"/>
              <a:ext cx="266" cy="278"/>
            </a:xfrm>
            <a:custGeom>
              <a:avLst/>
              <a:gdLst>
                <a:gd name="T0" fmla="*/ 189 w 266"/>
                <a:gd name="T1" fmla="*/ 243 h 278"/>
                <a:gd name="T2" fmla="*/ 247 w 266"/>
                <a:gd name="T3" fmla="*/ 243 h 278"/>
                <a:gd name="T4" fmla="*/ 252 w 266"/>
                <a:gd name="T5" fmla="*/ 221 h 278"/>
                <a:gd name="T6" fmla="*/ 234 w 266"/>
                <a:gd name="T7" fmla="*/ 168 h 278"/>
                <a:gd name="T8" fmla="*/ 247 w 266"/>
                <a:gd name="T9" fmla="*/ 137 h 278"/>
                <a:gd name="T10" fmla="*/ 261 w 266"/>
                <a:gd name="T11" fmla="*/ 114 h 278"/>
                <a:gd name="T12" fmla="*/ 256 w 266"/>
                <a:gd name="T13" fmla="*/ 73 h 278"/>
                <a:gd name="T14" fmla="*/ 254 w 266"/>
                <a:gd name="T15" fmla="*/ 60 h 278"/>
                <a:gd name="T16" fmla="*/ 248 w 266"/>
                <a:gd name="T17" fmla="*/ 55 h 278"/>
                <a:gd name="T18" fmla="*/ 234 w 266"/>
                <a:gd name="T19" fmla="*/ 34 h 278"/>
                <a:gd name="T20" fmla="*/ 186 w 266"/>
                <a:gd name="T21" fmla="*/ 41 h 278"/>
                <a:gd name="T22" fmla="*/ 175 w 266"/>
                <a:gd name="T23" fmla="*/ 43 h 278"/>
                <a:gd name="T24" fmla="*/ 168 w 266"/>
                <a:gd name="T25" fmla="*/ 46 h 278"/>
                <a:gd name="T26" fmla="*/ 156 w 266"/>
                <a:gd name="T27" fmla="*/ 37 h 278"/>
                <a:gd name="T28" fmla="*/ 150 w 266"/>
                <a:gd name="T29" fmla="*/ 25 h 278"/>
                <a:gd name="T30" fmla="*/ 147 w 266"/>
                <a:gd name="T31" fmla="*/ 18 h 278"/>
                <a:gd name="T32" fmla="*/ 132 w 266"/>
                <a:gd name="T33" fmla="*/ 14 h 278"/>
                <a:gd name="T34" fmla="*/ 113 w 266"/>
                <a:gd name="T35" fmla="*/ 18 h 278"/>
                <a:gd name="T36" fmla="*/ 104 w 266"/>
                <a:gd name="T37" fmla="*/ 10 h 278"/>
                <a:gd name="T38" fmla="*/ 100 w 266"/>
                <a:gd name="T39" fmla="*/ 0 h 278"/>
                <a:gd name="T40" fmla="*/ 89 w 266"/>
                <a:gd name="T41" fmla="*/ 7 h 278"/>
                <a:gd name="T42" fmla="*/ 82 w 266"/>
                <a:gd name="T43" fmla="*/ 10 h 278"/>
                <a:gd name="T44" fmla="*/ 68 w 266"/>
                <a:gd name="T45" fmla="*/ 19 h 278"/>
                <a:gd name="T46" fmla="*/ 59 w 266"/>
                <a:gd name="T47" fmla="*/ 23 h 278"/>
                <a:gd name="T48" fmla="*/ 52 w 266"/>
                <a:gd name="T49" fmla="*/ 21 h 278"/>
                <a:gd name="T50" fmla="*/ 45 w 266"/>
                <a:gd name="T51" fmla="*/ 12 h 278"/>
                <a:gd name="T52" fmla="*/ 34 w 266"/>
                <a:gd name="T53" fmla="*/ 16 h 278"/>
                <a:gd name="T54" fmla="*/ 25 w 266"/>
                <a:gd name="T55" fmla="*/ 25 h 278"/>
                <a:gd name="T56" fmla="*/ 18 w 266"/>
                <a:gd name="T57" fmla="*/ 55 h 278"/>
                <a:gd name="T58" fmla="*/ 29 w 266"/>
                <a:gd name="T59" fmla="*/ 71 h 278"/>
                <a:gd name="T60" fmla="*/ 32 w 266"/>
                <a:gd name="T61" fmla="*/ 76 h 278"/>
                <a:gd name="T62" fmla="*/ 32 w 266"/>
                <a:gd name="T63" fmla="*/ 87 h 278"/>
                <a:gd name="T64" fmla="*/ 38 w 266"/>
                <a:gd name="T65" fmla="*/ 105 h 278"/>
                <a:gd name="T66" fmla="*/ 31 w 266"/>
                <a:gd name="T67" fmla="*/ 101 h 278"/>
                <a:gd name="T68" fmla="*/ 15 w 266"/>
                <a:gd name="T69" fmla="*/ 101 h 278"/>
                <a:gd name="T70" fmla="*/ 16 w 266"/>
                <a:gd name="T71" fmla="*/ 110 h 278"/>
                <a:gd name="T72" fmla="*/ 23 w 266"/>
                <a:gd name="T73" fmla="*/ 116 h 278"/>
                <a:gd name="T74" fmla="*/ 22 w 266"/>
                <a:gd name="T75" fmla="*/ 130 h 278"/>
                <a:gd name="T76" fmla="*/ 4 w 266"/>
                <a:gd name="T77" fmla="*/ 141 h 278"/>
                <a:gd name="T78" fmla="*/ 11 w 266"/>
                <a:gd name="T79" fmla="*/ 157 h 278"/>
                <a:gd name="T80" fmla="*/ 0 w 266"/>
                <a:gd name="T81" fmla="*/ 184 h 278"/>
                <a:gd name="T82" fmla="*/ 6 w 266"/>
                <a:gd name="T83" fmla="*/ 185 h 278"/>
                <a:gd name="T84" fmla="*/ 18 w 266"/>
                <a:gd name="T85" fmla="*/ 193 h 278"/>
                <a:gd name="T86" fmla="*/ 31 w 266"/>
                <a:gd name="T87" fmla="*/ 201 h 278"/>
                <a:gd name="T88" fmla="*/ 45 w 266"/>
                <a:gd name="T89" fmla="*/ 214 h 278"/>
                <a:gd name="T90" fmla="*/ 52 w 266"/>
                <a:gd name="T91" fmla="*/ 226 h 278"/>
                <a:gd name="T92" fmla="*/ 48 w 266"/>
                <a:gd name="T93" fmla="*/ 235 h 278"/>
                <a:gd name="T94" fmla="*/ 45 w 266"/>
                <a:gd name="T95" fmla="*/ 24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6" h="278">
                  <a:moveTo>
                    <a:pt x="45" y="275"/>
                  </a:moveTo>
                  <a:lnTo>
                    <a:pt x="45" y="278"/>
                  </a:lnTo>
                  <a:lnTo>
                    <a:pt x="57" y="278"/>
                  </a:lnTo>
                  <a:lnTo>
                    <a:pt x="189" y="243"/>
                  </a:lnTo>
                  <a:lnTo>
                    <a:pt x="234" y="248"/>
                  </a:lnTo>
                  <a:lnTo>
                    <a:pt x="241" y="243"/>
                  </a:lnTo>
                  <a:lnTo>
                    <a:pt x="241" y="243"/>
                  </a:lnTo>
                  <a:lnTo>
                    <a:pt x="247" y="243"/>
                  </a:lnTo>
                  <a:lnTo>
                    <a:pt x="250" y="243"/>
                  </a:lnTo>
                  <a:lnTo>
                    <a:pt x="256" y="243"/>
                  </a:lnTo>
                  <a:lnTo>
                    <a:pt x="252" y="221"/>
                  </a:lnTo>
                  <a:lnTo>
                    <a:pt x="252" y="221"/>
                  </a:lnTo>
                  <a:lnTo>
                    <a:pt x="245" y="219"/>
                  </a:lnTo>
                  <a:lnTo>
                    <a:pt x="241" y="216"/>
                  </a:lnTo>
                  <a:lnTo>
                    <a:pt x="232" y="187"/>
                  </a:lnTo>
                  <a:lnTo>
                    <a:pt x="234" y="168"/>
                  </a:lnTo>
                  <a:lnTo>
                    <a:pt x="238" y="162"/>
                  </a:lnTo>
                  <a:lnTo>
                    <a:pt x="241" y="157"/>
                  </a:lnTo>
                  <a:lnTo>
                    <a:pt x="245" y="153"/>
                  </a:lnTo>
                  <a:lnTo>
                    <a:pt x="247" y="137"/>
                  </a:lnTo>
                  <a:lnTo>
                    <a:pt x="254" y="119"/>
                  </a:lnTo>
                  <a:lnTo>
                    <a:pt x="256" y="118"/>
                  </a:lnTo>
                  <a:lnTo>
                    <a:pt x="259" y="114"/>
                  </a:lnTo>
                  <a:lnTo>
                    <a:pt x="261" y="114"/>
                  </a:lnTo>
                  <a:lnTo>
                    <a:pt x="261" y="109"/>
                  </a:lnTo>
                  <a:lnTo>
                    <a:pt x="266" y="109"/>
                  </a:lnTo>
                  <a:lnTo>
                    <a:pt x="257" y="75"/>
                  </a:lnTo>
                  <a:lnTo>
                    <a:pt x="256" y="73"/>
                  </a:lnTo>
                  <a:lnTo>
                    <a:pt x="252" y="71"/>
                  </a:lnTo>
                  <a:lnTo>
                    <a:pt x="254" y="69"/>
                  </a:lnTo>
                  <a:lnTo>
                    <a:pt x="257" y="64"/>
                  </a:lnTo>
                  <a:lnTo>
                    <a:pt x="254" y="60"/>
                  </a:lnTo>
                  <a:lnTo>
                    <a:pt x="256" y="59"/>
                  </a:lnTo>
                  <a:lnTo>
                    <a:pt x="256" y="53"/>
                  </a:lnTo>
                  <a:lnTo>
                    <a:pt x="254" y="55"/>
                  </a:lnTo>
                  <a:lnTo>
                    <a:pt x="248" y="55"/>
                  </a:lnTo>
                  <a:lnTo>
                    <a:pt x="247" y="53"/>
                  </a:lnTo>
                  <a:lnTo>
                    <a:pt x="241" y="43"/>
                  </a:lnTo>
                  <a:lnTo>
                    <a:pt x="238" y="41"/>
                  </a:lnTo>
                  <a:lnTo>
                    <a:pt x="234" y="34"/>
                  </a:lnTo>
                  <a:lnTo>
                    <a:pt x="232" y="34"/>
                  </a:lnTo>
                  <a:lnTo>
                    <a:pt x="229" y="37"/>
                  </a:lnTo>
                  <a:lnTo>
                    <a:pt x="214" y="34"/>
                  </a:lnTo>
                  <a:lnTo>
                    <a:pt x="186" y="41"/>
                  </a:lnTo>
                  <a:lnTo>
                    <a:pt x="184" y="46"/>
                  </a:lnTo>
                  <a:lnTo>
                    <a:pt x="181" y="48"/>
                  </a:lnTo>
                  <a:lnTo>
                    <a:pt x="175" y="46"/>
                  </a:lnTo>
                  <a:lnTo>
                    <a:pt x="175" y="43"/>
                  </a:lnTo>
                  <a:lnTo>
                    <a:pt x="173" y="43"/>
                  </a:lnTo>
                  <a:lnTo>
                    <a:pt x="172" y="44"/>
                  </a:lnTo>
                  <a:lnTo>
                    <a:pt x="168" y="44"/>
                  </a:lnTo>
                  <a:lnTo>
                    <a:pt x="168" y="46"/>
                  </a:lnTo>
                  <a:lnTo>
                    <a:pt x="163" y="43"/>
                  </a:lnTo>
                  <a:lnTo>
                    <a:pt x="163" y="39"/>
                  </a:lnTo>
                  <a:lnTo>
                    <a:pt x="159" y="37"/>
                  </a:lnTo>
                  <a:lnTo>
                    <a:pt x="156" y="37"/>
                  </a:lnTo>
                  <a:lnTo>
                    <a:pt x="156" y="34"/>
                  </a:lnTo>
                  <a:lnTo>
                    <a:pt x="156" y="32"/>
                  </a:lnTo>
                  <a:lnTo>
                    <a:pt x="154" y="30"/>
                  </a:lnTo>
                  <a:lnTo>
                    <a:pt x="150" y="25"/>
                  </a:lnTo>
                  <a:lnTo>
                    <a:pt x="148" y="25"/>
                  </a:lnTo>
                  <a:lnTo>
                    <a:pt x="148" y="23"/>
                  </a:lnTo>
                  <a:lnTo>
                    <a:pt x="148" y="19"/>
                  </a:lnTo>
                  <a:lnTo>
                    <a:pt x="147" y="18"/>
                  </a:lnTo>
                  <a:lnTo>
                    <a:pt x="145" y="18"/>
                  </a:lnTo>
                  <a:lnTo>
                    <a:pt x="136" y="19"/>
                  </a:lnTo>
                  <a:lnTo>
                    <a:pt x="134" y="18"/>
                  </a:lnTo>
                  <a:lnTo>
                    <a:pt x="132" y="14"/>
                  </a:lnTo>
                  <a:lnTo>
                    <a:pt x="129" y="12"/>
                  </a:lnTo>
                  <a:lnTo>
                    <a:pt x="118" y="12"/>
                  </a:lnTo>
                  <a:lnTo>
                    <a:pt x="116" y="18"/>
                  </a:lnTo>
                  <a:lnTo>
                    <a:pt x="113" y="18"/>
                  </a:lnTo>
                  <a:lnTo>
                    <a:pt x="111" y="21"/>
                  </a:lnTo>
                  <a:lnTo>
                    <a:pt x="104" y="21"/>
                  </a:lnTo>
                  <a:lnTo>
                    <a:pt x="104" y="19"/>
                  </a:lnTo>
                  <a:lnTo>
                    <a:pt x="104" y="10"/>
                  </a:lnTo>
                  <a:lnTo>
                    <a:pt x="102" y="9"/>
                  </a:lnTo>
                  <a:lnTo>
                    <a:pt x="102" y="7"/>
                  </a:lnTo>
                  <a:lnTo>
                    <a:pt x="102" y="3"/>
                  </a:lnTo>
                  <a:lnTo>
                    <a:pt x="100" y="0"/>
                  </a:lnTo>
                  <a:lnTo>
                    <a:pt x="98" y="1"/>
                  </a:lnTo>
                  <a:lnTo>
                    <a:pt x="93" y="1"/>
                  </a:lnTo>
                  <a:lnTo>
                    <a:pt x="91" y="7"/>
                  </a:lnTo>
                  <a:lnTo>
                    <a:pt x="89" y="7"/>
                  </a:lnTo>
                  <a:lnTo>
                    <a:pt x="86" y="3"/>
                  </a:lnTo>
                  <a:lnTo>
                    <a:pt x="84" y="3"/>
                  </a:lnTo>
                  <a:lnTo>
                    <a:pt x="82" y="7"/>
                  </a:lnTo>
                  <a:lnTo>
                    <a:pt x="82" y="10"/>
                  </a:lnTo>
                  <a:lnTo>
                    <a:pt x="82" y="14"/>
                  </a:lnTo>
                  <a:lnTo>
                    <a:pt x="81" y="18"/>
                  </a:lnTo>
                  <a:lnTo>
                    <a:pt x="73" y="18"/>
                  </a:lnTo>
                  <a:lnTo>
                    <a:pt x="68" y="19"/>
                  </a:lnTo>
                  <a:lnTo>
                    <a:pt x="68" y="21"/>
                  </a:lnTo>
                  <a:lnTo>
                    <a:pt x="66" y="25"/>
                  </a:lnTo>
                  <a:lnTo>
                    <a:pt x="63" y="25"/>
                  </a:lnTo>
                  <a:lnTo>
                    <a:pt x="59" y="23"/>
                  </a:lnTo>
                  <a:lnTo>
                    <a:pt x="57" y="19"/>
                  </a:lnTo>
                  <a:lnTo>
                    <a:pt x="56" y="19"/>
                  </a:lnTo>
                  <a:lnTo>
                    <a:pt x="54" y="21"/>
                  </a:lnTo>
                  <a:lnTo>
                    <a:pt x="52" y="21"/>
                  </a:lnTo>
                  <a:lnTo>
                    <a:pt x="52" y="21"/>
                  </a:lnTo>
                  <a:lnTo>
                    <a:pt x="50" y="18"/>
                  </a:lnTo>
                  <a:lnTo>
                    <a:pt x="48" y="12"/>
                  </a:lnTo>
                  <a:lnTo>
                    <a:pt x="45" y="12"/>
                  </a:lnTo>
                  <a:lnTo>
                    <a:pt x="41" y="14"/>
                  </a:lnTo>
                  <a:lnTo>
                    <a:pt x="38" y="14"/>
                  </a:lnTo>
                  <a:lnTo>
                    <a:pt x="36" y="14"/>
                  </a:lnTo>
                  <a:lnTo>
                    <a:pt x="34" y="16"/>
                  </a:lnTo>
                  <a:lnTo>
                    <a:pt x="32" y="19"/>
                  </a:lnTo>
                  <a:lnTo>
                    <a:pt x="31" y="23"/>
                  </a:lnTo>
                  <a:lnTo>
                    <a:pt x="25" y="23"/>
                  </a:lnTo>
                  <a:lnTo>
                    <a:pt x="25" y="25"/>
                  </a:lnTo>
                  <a:lnTo>
                    <a:pt x="20" y="32"/>
                  </a:lnTo>
                  <a:lnTo>
                    <a:pt x="20" y="34"/>
                  </a:lnTo>
                  <a:lnTo>
                    <a:pt x="18" y="35"/>
                  </a:lnTo>
                  <a:lnTo>
                    <a:pt x="18" y="55"/>
                  </a:lnTo>
                  <a:lnTo>
                    <a:pt x="20" y="57"/>
                  </a:lnTo>
                  <a:lnTo>
                    <a:pt x="25" y="60"/>
                  </a:lnTo>
                  <a:lnTo>
                    <a:pt x="31" y="60"/>
                  </a:lnTo>
                  <a:lnTo>
                    <a:pt x="29" y="71"/>
                  </a:lnTo>
                  <a:lnTo>
                    <a:pt x="32" y="69"/>
                  </a:lnTo>
                  <a:lnTo>
                    <a:pt x="36" y="75"/>
                  </a:lnTo>
                  <a:lnTo>
                    <a:pt x="36" y="75"/>
                  </a:lnTo>
                  <a:lnTo>
                    <a:pt x="32" y="76"/>
                  </a:lnTo>
                  <a:lnTo>
                    <a:pt x="31" y="80"/>
                  </a:lnTo>
                  <a:lnTo>
                    <a:pt x="27" y="87"/>
                  </a:lnTo>
                  <a:lnTo>
                    <a:pt x="29" y="85"/>
                  </a:lnTo>
                  <a:lnTo>
                    <a:pt x="32" y="87"/>
                  </a:lnTo>
                  <a:lnTo>
                    <a:pt x="34" y="87"/>
                  </a:lnTo>
                  <a:lnTo>
                    <a:pt x="34" y="91"/>
                  </a:lnTo>
                  <a:lnTo>
                    <a:pt x="38" y="94"/>
                  </a:lnTo>
                  <a:lnTo>
                    <a:pt x="38" y="105"/>
                  </a:lnTo>
                  <a:lnTo>
                    <a:pt x="36" y="105"/>
                  </a:lnTo>
                  <a:lnTo>
                    <a:pt x="34" y="101"/>
                  </a:lnTo>
                  <a:lnTo>
                    <a:pt x="32" y="101"/>
                  </a:lnTo>
                  <a:lnTo>
                    <a:pt x="31" y="101"/>
                  </a:lnTo>
                  <a:lnTo>
                    <a:pt x="27" y="98"/>
                  </a:lnTo>
                  <a:lnTo>
                    <a:pt x="20" y="98"/>
                  </a:lnTo>
                  <a:lnTo>
                    <a:pt x="15" y="100"/>
                  </a:lnTo>
                  <a:lnTo>
                    <a:pt x="15" y="101"/>
                  </a:lnTo>
                  <a:lnTo>
                    <a:pt x="15" y="101"/>
                  </a:lnTo>
                  <a:lnTo>
                    <a:pt x="16" y="105"/>
                  </a:lnTo>
                  <a:lnTo>
                    <a:pt x="15" y="110"/>
                  </a:lnTo>
                  <a:lnTo>
                    <a:pt x="16" y="110"/>
                  </a:lnTo>
                  <a:lnTo>
                    <a:pt x="22" y="110"/>
                  </a:lnTo>
                  <a:lnTo>
                    <a:pt x="23" y="112"/>
                  </a:lnTo>
                  <a:lnTo>
                    <a:pt x="23" y="114"/>
                  </a:lnTo>
                  <a:lnTo>
                    <a:pt x="23" y="116"/>
                  </a:lnTo>
                  <a:lnTo>
                    <a:pt x="25" y="116"/>
                  </a:lnTo>
                  <a:lnTo>
                    <a:pt x="25" y="118"/>
                  </a:lnTo>
                  <a:lnTo>
                    <a:pt x="22" y="119"/>
                  </a:lnTo>
                  <a:lnTo>
                    <a:pt x="22" y="130"/>
                  </a:lnTo>
                  <a:lnTo>
                    <a:pt x="18" y="135"/>
                  </a:lnTo>
                  <a:lnTo>
                    <a:pt x="18" y="139"/>
                  </a:lnTo>
                  <a:lnTo>
                    <a:pt x="7" y="139"/>
                  </a:lnTo>
                  <a:lnTo>
                    <a:pt x="4" y="141"/>
                  </a:lnTo>
                  <a:lnTo>
                    <a:pt x="6" y="151"/>
                  </a:lnTo>
                  <a:lnTo>
                    <a:pt x="9" y="151"/>
                  </a:lnTo>
                  <a:lnTo>
                    <a:pt x="11" y="155"/>
                  </a:lnTo>
                  <a:lnTo>
                    <a:pt x="11" y="157"/>
                  </a:lnTo>
                  <a:lnTo>
                    <a:pt x="13" y="159"/>
                  </a:lnTo>
                  <a:lnTo>
                    <a:pt x="9" y="173"/>
                  </a:lnTo>
                  <a:lnTo>
                    <a:pt x="4" y="180"/>
                  </a:lnTo>
                  <a:lnTo>
                    <a:pt x="0" y="184"/>
                  </a:lnTo>
                  <a:lnTo>
                    <a:pt x="0" y="185"/>
                  </a:lnTo>
                  <a:lnTo>
                    <a:pt x="2" y="185"/>
                  </a:lnTo>
                  <a:lnTo>
                    <a:pt x="4" y="187"/>
                  </a:lnTo>
                  <a:lnTo>
                    <a:pt x="6" y="185"/>
                  </a:lnTo>
                  <a:lnTo>
                    <a:pt x="7" y="187"/>
                  </a:lnTo>
                  <a:lnTo>
                    <a:pt x="9" y="189"/>
                  </a:lnTo>
                  <a:lnTo>
                    <a:pt x="13" y="189"/>
                  </a:lnTo>
                  <a:lnTo>
                    <a:pt x="18" y="193"/>
                  </a:lnTo>
                  <a:lnTo>
                    <a:pt x="25" y="193"/>
                  </a:lnTo>
                  <a:lnTo>
                    <a:pt x="27" y="193"/>
                  </a:lnTo>
                  <a:lnTo>
                    <a:pt x="31" y="198"/>
                  </a:lnTo>
                  <a:lnTo>
                    <a:pt x="31" y="201"/>
                  </a:lnTo>
                  <a:lnTo>
                    <a:pt x="32" y="203"/>
                  </a:lnTo>
                  <a:lnTo>
                    <a:pt x="36" y="210"/>
                  </a:lnTo>
                  <a:lnTo>
                    <a:pt x="41" y="210"/>
                  </a:lnTo>
                  <a:lnTo>
                    <a:pt x="45" y="214"/>
                  </a:lnTo>
                  <a:lnTo>
                    <a:pt x="48" y="212"/>
                  </a:lnTo>
                  <a:lnTo>
                    <a:pt x="48" y="218"/>
                  </a:lnTo>
                  <a:lnTo>
                    <a:pt x="52" y="221"/>
                  </a:lnTo>
                  <a:lnTo>
                    <a:pt x="52" y="226"/>
                  </a:lnTo>
                  <a:lnTo>
                    <a:pt x="50" y="232"/>
                  </a:lnTo>
                  <a:lnTo>
                    <a:pt x="52" y="235"/>
                  </a:lnTo>
                  <a:lnTo>
                    <a:pt x="52" y="235"/>
                  </a:lnTo>
                  <a:lnTo>
                    <a:pt x="48" y="235"/>
                  </a:lnTo>
                  <a:lnTo>
                    <a:pt x="48" y="239"/>
                  </a:lnTo>
                  <a:lnTo>
                    <a:pt x="48" y="244"/>
                  </a:lnTo>
                  <a:lnTo>
                    <a:pt x="45" y="244"/>
                  </a:lnTo>
                  <a:lnTo>
                    <a:pt x="45" y="246"/>
                  </a:lnTo>
                  <a:lnTo>
                    <a:pt x="45" y="251"/>
                  </a:lnTo>
                  <a:lnTo>
                    <a:pt x="45" y="255"/>
                  </a:lnTo>
                  <a:lnTo>
                    <a:pt x="45" y="275"/>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1" name="Freeform 75">
              <a:extLst>
                <a:ext uri="{FF2B5EF4-FFF2-40B4-BE49-F238E27FC236}">
                  <a16:creationId xmlns:a16="http://schemas.microsoft.com/office/drawing/2014/main" id="{C5512F0C-2384-46DB-8D62-4E1CEBC90A7C}"/>
                </a:ext>
              </a:extLst>
            </p:cNvPr>
            <p:cNvSpPr>
              <a:spLocks/>
            </p:cNvSpPr>
            <p:nvPr/>
          </p:nvSpPr>
          <p:spPr bwMode="auto">
            <a:xfrm>
              <a:off x="2057" y="2007"/>
              <a:ext cx="95" cy="221"/>
            </a:xfrm>
            <a:custGeom>
              <a:avLst/>
              <a:gdLst>
                <a:gd name="T0" fmla="*/ 64 w 95"/>
                <a:gd name="T1" fmla="*/ 221 h 221"/>
                <a:gd name="T2" fmla="*/ 61 w 95"/>
                <a:gd name="T3" fmla="*/ 219 h 221"/>
                <a:gd name="T4" fmla="*/ 41 w 95"/>
                <a:gd name="T5" fmla="*/ 198 h 221"/>
                <a:gd name="T6" fmla="*/ 30 w 95"/>
                <a:gd name="T7" fmla="*/ 73 h 221"/>
                <a:gd name="T8" fmla="*/ 27 w 95"/>
                <a:gd name="T9" fmla="*/ 69 h 221"/>
                <a:gd name="T10" fmla="*/ 23 w 95"/>
                <a:gd name="T11" fmla="*/ 41 h 221"/>
                <a:gd name="T12" fmla="*/ 11 w 95"/>
                <a:gd name="T13" fmla="*/ 25 h 221"/>
                <a:gd name="T14" fmla="*/ 3 w 95"/>
                <a:gd name="T15" fmla="*/ 21 h 221"/>
                <a:gd name="T16" fmla="*/ 3 w 95"/>
                <a:gd name="T17" fmla="*/ 16 h 221"/>
                <a:gd name="T18" fmla="*/ 5 w 95"/>
                <a:gd name="T19" fmla="*/ 12 h 221"/>
                <a:gd name="T20" fmla="*/ 5 w 95"/>
                <a:gd name="T21" fmla="*/ 9 h 221"/>
                <a:gd name="T22" fmla="*/ 9 w 95"/>
                <a:gd name="T23" fmla="*/ 3 h 221"/>
                <a:gd name="T24" fmla="*/ 9 w 95"/>
                <a:gd name="T25" fmla="*/ 3 h 221"/>
                <a:gd name="T26" fmla="*/ 2 w 95"/>
                <a:gd name="T27" fmla="*/ 1 h 221"/>
                <a:gd name="T28" fmla="*/ 0 w 95"/>
                <a:gd name="T29" fmla="*/ 1 h 221"/>
                <a:gd name="T30" fmla="*/ 0 w 95"/>
                <a:gd name="T31" fmla="*/ 0 h 221"/>
                <a:gd name="T32" fmla="*/ 0 w 95"/>
                <a:gd name="T33" fmla="*/ 0 h 221"/>
                <a:gd name="T34" fmla="*/ 27 w 95"/>
                <a:gd name="T35" fmla="*/ 5 h 221"/>
                <a:gd name="T36" fmla="*/ 30 w 95"/>
                <a:gd name="T37" fmla="*/ 9 h 221"/>
                <a:gd name="T38" fmla="*/ 34 w 95"/>
                <a:gd name="T39" fmla="*/ 9 h 221"/>
                <a:gd name="T40" fmla="*/ 36 w 95"/>
                <a:gd name="T41" fmla="*/ 5 h 221"/>
                <a:gd name="T42" fmla="*/ 46 w 95"/>
                <a:gd name="T43" fmla="*/ 7 h 221"/>
                <a:gd name="T44" fmla="*/ 46 w 95"/>
                <a:gd name="T45" fmla="*/ 5 h 221"/>
                <a:gd name="T46" fmla="*/ 46 w 95"/>
                <a:gd name="T47" fmla="*/ 7 h 221"/>
                <a:gd name="T48" fmla="*/ 45 w 95"/>
                <a:gd name="T49" fmla="*/ 14 h 221"/>
                <a:gd name="T50" fmla="*/ 43 w 95"/>
                <a:gd name="T51" fmla="*/ 19 h 221"/>
                <a:gd name="T52" fmla="*/ 41 w 95"/>
                <a:gd name="T53" fmla="*/ 26 h 221"/>
                <a:gd name="T54" fmla="*/ 41 w 95"/>
                <a:gd name="T55" fmla="*/ 34 h 221"/>
                <a:gd name="T56" fmla="*/ 45 w 95"/>
                <a:gd name="T57" fmla="*/ 37 h 221"/>
                <a:gd name="T58" fmla="*/ 50 w 95"/>
                <a:gd name="T59" fmla="*/ 39 h 221"/>
                <a:gd name="T60" fmla="*/ 52 w 95"/>
                <a:gd name="T61" fmla="*/ 39 h 221"/>
                <a:gd name="T62" fmla="*/ 57 w 95"/>
                <a:gd name="T63" fmla="*/ 41 h 221"/>
                <a:gd name="T64" fmla="*/ 66 w 95"/>
                <a:gd name="T65" fmla="*/ 53 h 221"/>
                <a:gd name="T66" fmla="*/ 86 w 95"/>
                <a:gd name="T67" fmla="*/ 205 h 221"/>
                <a:gd name="T68" fmla="*/ 89 w 95"/>
                <a:gd name="T69" fmla="*/ 212 h 221"/>
                <a:gd name="T70" fmla="*/ 95 w 95"/>
                <a:gd name="T71" fmla="*/ 212 h 221"/>
                <a:gd name="T72" fmla="*/ 64 w 95"/>
                <a:gd name="T73"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221">
                  <a:moveTo>
                    <a:pt x="64" y="221"/>
                  </a:moveTo>
                  <a:lnTo>
                    <a:pt x="61" y="219"/>
                  </a:lnTo>
                  <a:lnTo>
                    <a:pt x="41" y="198"/>
                  </a:lnTo>
                  <a:lnTo>
                    <a:pt x="30" y="73"/>
                  </a:lnTo>
                  <a:lnTo>
                    <a:pt x="27" y="69"/>
                  </a:lnTo>
                  <a:lnTo>
                    <a:pt x="23" y="41"/>
                  </a:lnTo>
                  <a:lnTo>
                    <a:pt x="11" y="25"/>
                  </a:lnTo>
                  <a:lnTo>
                    <a:pt x="3" y="21"/>
                  </a:lnTo>
                  <a:lnTo>
                    <a:pt x="3" y="16"/>
                  </a:lnTo>
                  <a:lnTo>
                    <a:pt x="5" y="12"/>
                  </a:lnTo>
                  <a:lnTo>
                    <a:pt x="5" y="9"/>
                  </a:lnTo>
                  <a:lnTo>
                    <a:pt x="9" y="3"/>
                  </a:lnTo>
                  <a:lnTo>
                    <a:pt x="9" y="3"/>
                  </a:lnTo>
                  <a:lnTo>
                    <a:pt x="2" y="1"/>
                  </a:lnTo>
                  <a:lnTo>
                    <a:pt x="0" y="1"/>
                  </a:lnTo>
                  <a:lnTo>
                    <a:pt x="0" y="0"/>
                  </a:lnTo>
                  <a:lnTo>
                    <a:pt x="0" y="0"/>
                  </a:lnTo>
                  <a:lnTo>
                    <a:pt x="27" y="5"/>
                  </a:lnTo>
                  <a:lnTo>
                    <a:pt x="30" y="9"/>
                  </a:lnTo>
                  <a:lnTo>
                    <a:pt x="34" y="9"/>
                  </a:lnTo>
                  <a:lnTo>
                    <a:pt x="36" y="5"/>
                  </a:lnTo>
                  <a:lnTo>
                    <a:pt x="46" y="7"/>
                  </a:lnTo>
                  <a:lnTo>
                    <a:pt x="46" y="5"/>
                  </a:lnTo>
                  <a:lnTo>
                    <a:pt x="46" y="7"/>
                  </a:lnTo>
                  <a:lnTo>
                    <a:pt x="45" y="14"/>
                  </a:lnTo>
                  <a:lnTo>
                    <a:pt x="43" y="19"/>
                  </a:lnTo>
                  <a:lnTo>
                    <a:pt x="41" y="26"/>
                  </a:lnTo>
                  <a:lnTo>
                    <a:pt x="41" y="34"/>
                  </a:lnTo>
                  <a:lnTo>
                    <a:pt x="45" y="37"/>
                  </a:lnTo>
                  <a:lnTo>
                    <a:pt x="50" y="39"/>
                  </a:lnTo>
                  <a:lnTo>
                    <a:pt x="52" y="39"/>
                  </a:lnTo>
                  <a:lnTo>
                    <a:pt x="57" y="41"/>
                  </a:lnTo>
                  <a:lnTo>
                    <a:pt x="66" y="53"/>
                  </a:lnTo>
                  <a:lnTo>
                    <a:pt x="86" y="205"/>
                  </a:lnTo>
                  <a:lnTo>
                    <a:pt x="89" y="212"/>
                  </a:lnTo>
                  <a:lnTo>
                    <a:pt x="95" y="212"/>
                  </a:lnTo>
                  <a:lnTo>
                    <a:pt x="64" y="22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2" name="Freeform 76">
              <a:extLst>
                <a:ext uri="{FF2B5EF4-FFF2-40B4-BE49-F238E27FC236}">
                  <a16:creationId xmlns:a16="http://schemas.microsoft.com/office/drawing/2014/main" id="{97ED15FF-AEAD-4C58-8108-F64BE4125527}"/>
                </a:ext>
              </a:extLst>
            </p:cNvPr>
            <p:cNvSpPr>
              <a:spLocks/>
            </p:cNvSpPr>
            <p:nvPr/>
          </p:nvSpPr>
          <p:spPr bwMode="auto">
            <a:xfrm>
              <a:off x="2057" y="2007"/>
              <a:ext cx="95" cy="221"/>
            </a:xfrm>
            <a:custGeom>
              <a:avLst/>
              <a:gdLst>
                <a:gd name="T0" fmla="*/ 64 w 95"/>
                <a:gd name="T1" fmla="*/ 221 h 221"/>
                <a:gd name="T2" fmla="*/ 61 w 95"/>
                <a:gd name="T3" fmla="*/ 219 h 221"/>
                <a:gd name="T4" fmla="*/ 41 w 95"/>
                <a:gd name="T5" fmla="*/ 198 h 221"/>
                <a:gd name="T6" fmla="*/ 30 w 95"/>
                <a:gd name="T7" fmla="*/ 73 h 221"/>
                <a:gd name="T8" fmla="*/ 27 w 95"/>
                <a:gd name="T9" fmla="*/ 69 h 221"/>
                <a:gd name="T10" fmla="*/ 23 w 95"/>
                <a:gd name="T11" fmla="*/ 41 h 221"/>
                <a:gd name="T12" fmla="*/ 11 w 95"/>
                <a:gd name="T13" fmla="*/ 25 h 221"/>
                <a:gd name="T14" fmla="*/ 3 w 95"/>
                <a:gd name="T15" fmla="*/ 21 h 221"/>
                <a:gd name="T16" fmla="*/ 3 w 95"/>
                <a:gd name="T17" fmla="*/ 16 h 221"/>
                <a:gd name="T18" fmla="*/ 5 w 95"/>
                <a:gd name="T19" fmla="*/ 12 h 221"/>
                <a:gd name="T20" fmla="*/ 5 w 95"/>
                <a:gd name="T21" fmla="*/ 9 h 221"/>
                <a:gd name="T22" fmla="*/ 9 w 95"/>
                <a:gd name="T23" fmla="*/ 3 h 221"/>
                <a:gd name="T24" fmla="*/ 9 w 95"/>
                <a:gd name="T25" fmla="*/ 3 h 221"/>
                <a:gd name="T26" fmla="*/ 2 w 95"/>
                <a:gd name="T27" fmla="*/ 1 h 221"/>
                <a:gd name="T28" fmla="*/ 0 w 95"/>
                <a:gd name="T29" fmla="*/ 1 h 221"/>
                <a:gd name="T30" fmla="*/ 0 w 95"/>
                <a:gd name="T31" fmla="*/ 0 h 221"/>
                <a:gd name="T32" fmla="*/ 0 w 95"/>
                <a:gd name="T33" fmla="*/ 0 h 221"/>
                <a:gd name="T34" fmla="*/ 27 w 95"/>
                <a:gd name="T35" fmla="*/ 5 h 221"/>
                <a:gd name="T36" fmla="*/ 30 w 95"/>
                <a:gd name="T37" fmla="*/ 9 h 221"/>
                <a:gd name="T38" fmla="*/ 34 w 95"/>
                <a:gd name="T39" fmla="*/ 9 h 221"/>
                <a:gd name="T40" fmla="*/ 36 w 95"/>
                <a:gd name="T41" fmla="*/ 5 h 221"/>
                <a:gd name="T42" fmla="*/ 46 w 95"/>
                <a:gd name="T43" fmla="*/ 7 h 221"/>
                <a:gd name="T44" fmla="*/ 46 w 95"/>
                <a:gd name="T45" fmla="*/ 5 h 221"/>
                <a:gd name="T46" fmla="*/ 46 w 95"/>
                <a:gd name="T47" fmla="*/ 7 h 221"/>
                <a:gd name="T48" fmla="*/ 45 w 95"/>
                <a:gd name="T49" fmla="*/ 14 h 221"/>
                <a:gd name="T50" fmla="*/ 43 w 95"/>
                <a:gd name="T51" fmla="*/ 19 h 221"/>
                <a:gd name="T52" fmla="*/ 41 w 95"/>
                <a:gd name="T53" fmla="*/ 26 h 221"/>
                <a:gd name="T54" fmla="*/ 41 w 95"/>
                <a:gd name="T55" fmla="*/ 34 h 221"/>
                <a:gd name="T56" fmla="*/ 45 w 95"/>
                <a:gd name="T57" fmla="*/ 37 h 221"/>
                <a:gd name="T58" fmla="*/ 50 w 95"/>
                <a:gd name="T59" fmla="*/ 39 h 221"/>
                <a:gd name="T60" fmla="*/ 52 w 95"/>
                <a:gd name="T61" fmla="*/ 39 h 221"/>
                <a:gd name="T62" fmla="*/ 57 w 95"/>
                <a:gd name="T63" fmla="*/ 41 h 221"/>
                <a:gd name="T64" fmla="*/ 66 w 95"/>
                <a:gd name="T65" fmla="*/ 53 h 221"/>
                <a:gd name="T66" fmla="*/ 86 w 95"/>
                <a:gd name="T67" fmla="*/ 205 h 221"/>
                <a:gd name="T68" fmla="*/ 89 w 95"/>
                <a:gd name="T69" fmla="*/ 212 h 221"/>
                <a:gd name="T70" fmla="*/ 95 w 95"/>
                <a:gd name="T71" fmla="*/ 212 h 221"/>
                <a:gd name="T72" fmla="*/ 64 w 95"/>
                <a:gd name="T73"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221">
                  <a:moveTo>
                    <a:pt x="64" y="221"/>
                  </a:moveTo>
                  <a:lnTo>
                    <a:pt x="61" y="219"/>
                  </a:lnTo>
                  <a:lnTo>
                    <a:pt x="41" y="198"/>
                  </a:lnTo>
                  <a:lnTo>
                    <a:pt x="30" y="73"/>
                  </a:lnTo>
                  <a:lnTo>
                    <a:pt x="27" y="69"/>
                  </a:lnTo>
                  <a:lnTo>
                    <a:pt x="23" y="41"/>
                  </a:lnTo>
                  <a:lnTo>
                    <a:pt x="11" y="25"/>
                  </a:lnTo>
                  <a:lnTo>
                    <a:pt x="3" y="21"/>
                  </a:lnTo>
                  <a:lnTo>
                    <a:pt x="3" y="16"/>
                  </a:lnTo>
                  <a:lnTo>
                    <a:pt x="5" y="12"/>
                  </a:lnTo>
                  <a:lnTo>
                    <a:pt x="5" y="9"/>
                  </a:lnTo>
                  <a:lnTo>
                    <a:pt x="9" y="3"/>
                  </a:lnTo>
                  <a:lnTo>
                    <a:pt x="9" y="3"/>
                  </a:lnTo>
                  <a:lnTo>
                    <a:pt x="2" y="1"/>
                  </a:lnTo>
                  <a:lnTo>
                    <a:pt x="0" y="1"/>
                  </a:lnTo>
                  <a:lnTo>
                    <a:pt x="0" y="0"/>
                  </a:lnTo>
                  <a:lnTo>
                    <a:pt x="0" y="0"/>
                  </a:lnTo>
                  <a:lnTo>
                    <a:pt x="27" y="5"/>
                  </a:lnTo>
                  <a:lnTo>
                    <a:pt x="30" y="9"/>
                  </a:lnTo>
                  <a:lnTo>
                    <a:pt x="34" y="9"/>
                  </a:lnTo>
                  <a:lnTo>
                    <a:pt x="36" y="5"/>
                  </a:lnTo>
                  <a:lnTo>
                    <a:pt x="46" y="7"/>
                  </a:lnTo>
                  <a:lnTo>
                    <a:pt x="46" y="5"/>
                  </a:lnTo>
                  <a:lnTo>
                    <a:pt x="46" y="7"/>
                  </a:lnTo>
                  <a:lnTo>
                    <a:pt x="45" y="14"/>
                  </a:lnTo>
                  <a:lnTo>
                    <a:pt x="43" y="19"/>
                  </a:lnTo>
                  <a:lnTo>
                    <a:pt x="41" y="26"/>
                  </a:lnTo>
                  <a:lnTo>
                    <a:pt x="41" y="34"/>
                  </a:lnTo>
                  <a:lnTo>
                    <a:pt x="45" y="37"/>
                  </a:lnTo>
                  <a:lnTo>
                    <a:pt x="50" y="39"/>
                  </a:lnTo>
                  <a:lnTo>
                    <a:pt x="52" y="39"/>
                  </a:lnTo>
                  <a:lnTo>
                    <a:pt x="57" y="41"/>
                  </a:lnTo>
                  <a:lnTo>
                    <a:pt x="66" y="53"/>
                  </a:lnTo>
                  <a:lnTo>
                    <a:pt x="86" y="205"/>
                  </a:lnTo>
                  <a:lnTo>
                    <a:pt x="89" y="212"/>
                  </a:lnTo>
                  <a:lnTo>
                    <a:pt x="95" y="212"/>
                  </a:lnTo>
                  <a:lnTo>
                    <a:pt x="64" y="22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3" name="Freeform 77">
              <a:extLst>
                <a:ext uri="{FF2B5EF4-FFF2-40B4-BE49-F238E27FC236}">
                  <a16:creationId xmlns:a16="http://schemas.microsoft.com/office/drawing/2014/main" id="{DDEEAE67-2558-481E-B993-18C463F99D90}"/>
                </a:ext>
              </a:extLst>
            </p:cNvPr>
            <p:cNvSpPr>
              <a:spLocks/>
            </p:cNvSpPr>
            <p:nvPr/>
          </p:nvSpPr>
          <p:spPr bwMode="auto">
            <a:xfrm>
              <a:off x="3839" y="1975"/>
              <a:ext cx="441" cy="583"/>
            </a:xfrm>
            <a:custGeom>
              <a:avLst/>
              <a:gdLst>
                <a:gd name="T0" fmla="*/ 23 w 441"/>
                <a:gd name="T1" fmla="*/ 580 h 583"/>
                <a:gd name="T2" fmla="*/ 0 w 441"/>
                <a:gd name="T3" fmla="*/ 392 h 583"/>
                <a:gd name="T4" fmla="*/ 36 w 441"/>
                <a:gd name="T5" fmla="*/ 348 h 583"/>
                <a:gd name="T6" fmla="*/ 39 w 441"/>
                <a:gd name="T7" fmla="*/ 341 h 583"/>
                <a:gd name="T8" fmla="*/ 100 w 441"/>
                <a:gd name="T9" fmla="*/ 310 h 583"/>
                <a:gd name="T10" fmla="*/ 173 w 441"/>
                <a:gd name="T11" fmla="*/ 298 h 583"/>
                <a:gd name="T12" fmla="*/ 302 w 441"/>
                <a:gd name="T13" fmla="*/ 167 h 583"/>
                <a:gd name="T14" fmla="*/ 130 w 441"/>
                <a:gd name="T15" fmla="*/ 121 h 583"/>
                <a:gd name="T16" fmla="*/ 109 w 441"/>
                <a:gd name="T17" fmla="*/ 103 h 583"/>
                <a:gd name="T18" fmla="*/ 98 w 441"/>
                <a:gd name="T19" fmla="*/ 92 h 583"/>
                <a:gd name="T20" fmla="*/ 87 w 441"/>
                <a:gd name="T21" fmla="*/ 78 h 583"/>
                <a:gd name="T22" fmla="*/ 80 w 441"/>
                <a:gd name="T23" fmla="*/ 69 h 583"/>
                <a:gd name="T24" fmla="*/ 94 w 441"/>
                <a:gd name="T25" fmla="*/ 19 h 583"/>
                <a:gd name="T26" fmla="*/ 96 w 441"/>
                <a:gd name="T27" fmla="*/ 21 h 583"/>
                <a:gd name="T28" fmla="*/ 130 w 441"/>
                <a:gd name="T29" fmla="*/ 58 h 583"/>
                <a:gd name="T30" fmla="*/ 152 w 441"/>
                <a:gd name="T31" fmla="*/ 64 h 583"/>
                <a:gd name="T32" fmla="*/ 198 w 441"/>
                <a:gd name="T33" fmla="*/ 49 h 583"/>
                <a:gd name="T34" fmla="*/ 202 w 441"/>
                <a:gd name="T35" fmla="*/ 46 h 583"/>
                <a:gd name="T36" fmla="*/ 209 w 441"/>
                <a:gd name="T37" fmla="*/ 48 h 583"/>
                <a:gd name="T38" fmla="*/ 212 w 441"/>
                <a:gd name="T39" fmla="*/ 49 h 583"/>
                <a:gd name="T40" fmla="*/ 228 w 441"/>
                <a:gd name="T41" fmla="*/ 53 h 583"/>
                <a:gd name="T42" fmla="*/ 252 w 441"/>
                <a:gd name="T43" fmla="*/ 44 h 583"/>
                <a:gd name="T44" fmla="*/ 264 w 441"/>
                <a:gd name="T45" fmla="*/ 37 h 583"/>
                <a:gd name="T46" fmla="*/ 285 w 441"/>
                <a:gd name="T47" fmla="*/ 35 h 583"/>
                <a:gd name="T48" fmla="*/ 323 w 441"/>
                <a:gd name="T49" fmla="*/ 26 h 583"/>
                <a:gd name="T50" fmla="*/ 355 w 441"/>
                <a:gd name="T51" fmla="*/ 23 h 583"/>
                <a:gd name="T52" fmla="*/ 362 w 441"/>
                <a:gd name="T53" fmla="*/ 19 h 583"/>
                <a:gd name="T54" fmla="*/ 403 w 441"/>
                <a:gd name="T55" fmla="*/ 8 h 583"/>
                <a:gd name="T56" fmla="*/ 414 w 441"/>
                <a:gd name="T57" fmla="*/ 0 h 583"/>
                <a:gd name="T58" fmla="*/ 428 w 441"/>
                <a:gd name="T59" fmla="*/ 5 h 583"/>
                <a:gd name="T60" fmla="*/ 437 w 441"/>
                <a:gd name="T61" fmla="*/ 7 h 583"/>
                <a:gd name="T62" fmla="*/ 437 w 441"/>
                <a:gd name="T63" fmla="*/ 16 h 583"/>
                <a:gd name="T64" fmla="*/ 430 w 441"/>
                <a:gd name="T65" fmla="*/ 25 h 583"/>
                <a:gd name="T66" fmla="*/ 435 w 441"/>
                <a:gd name="T67" fmla="*/ 37 h 583"/>
                <a:gd name="T68" fmla="*/ 434 w 441"/>
                <a:gd name="T69" fmla="*/ 46 h 583"/>
                <a:gd name="T70" fmla="*/ 434 w 441"/>
                <a:gd name="T71" fmla="*/ 58 h 583"/>
                <a:gd name="T72" fmla="*/ 428 w 441"/>
                <a:gd name="T73" fmla="*/ 66 h 583"/>
                <a:gd name="T74" fmla="*/ 434 w 441"/>
                <a:gd name="T75" fmla="*/ 66 h 583"/>
                <a:gd name="T76" fmla="*/ 435 w 441"/>
                <a:gd name="T77" fmla="*/ 64 h 583"/>
                <a:gd name="T78" fmla="*/ 441 w 441"/>
                <a:gd name="T79" fmla="*/ 67 h 583"/>
                <a:gd name="T80" fmla="*/ 441 w 441"/>
                <a:gd name="T81" fmla="*/ 71 h 583"/>
                <a:gd name="T82" fmla="*/ 434 w 441"/>
                <a:gd name="T83" fmla="*/ 69 h 583"/>
                <a:gd name="T84" fmla="*/ 425 w 441"/>
                <a:gd name="T85" fmla="*/ 71 h 583"/>
                <a:gd name="T86" fmla="*/ 418 w 441"/>
                <a:gd name="T87" fmla="*/ 110 h 583"/>
                <a:gd name="T88" fmla="*/ 416 w 441"/>
                <a:gd name="T89" fmla="*/ 123 h 583"/>
                <a:gd name="T90" fmla="*/ 391 w 441"/>
                <a:gd name="T91" fmla="*/ 160 h 583"/>
                <a:gd name="T92" fmla="*/ 378 w 441"/>
                <a:gd name="T93" fmla="*/ 178 h 583"/>
                <a:gd name="T94" fmla="*/ 337 w 441"/>
                <a:gd name="T95" fmla="*/ 271 h 583"/>
                <a:gd name="T96" fmla="*/ 328 w 441"/>
                <a:gd name="T97" fmla="*/ 278 h 583"/>
                <a:gd name="T98" fmla="*/ 325 w 441"/>
                <a:gd name="T99" fmla="*/ 282 h 583"/>
                <a:gd name="T100" fmla="*/ 305 w 441"/>
                <a:gd name="T101" fmla="*/ 307 h 583"/>
                <a:gd name="T102" fmla="*/ 285 w 441"/>
                <a:gd name="T103" fmla="*/ 341 h 583"/>
                <a:gd name="T104" fmla="*/ 232 w 441"/>
                <a:gd name="T105" fmla="*/ 387 h 583"/>
                <a:gd name="T106" fmla="*/ 218 w 441"/>
                <a:gd name="T107" fmla="*/ 410 h 583"/>
                <a:gd name="T108" fmla="*/ 180 w 441"/>
                <a:gd name="T109" fmla="*/ 432 h 583"/>
                <a:gd name="T110" fmla="*/ 80 w 441"/>
                <a:gd name="T111" fmla="*/ 519 h 583"/>
                <a:gd name="T112" fmla="*/ 68 w 441"/>
                <a:gd name="T113" fmla="*/ 521 h 583"/>
                <a:gd name="T114" fmla="*/ 68 w 441"/>
                <a:gd name="T115" fmla="*/ 524 h 583"/>
                <a:gd name="T116" fmla="*/ 68 w 441"/>
                <a:gd name="T117" fmla="*/ 530 h 583"/>
                <a:gd name="T118" fmla="*/ 62 w 441"/>
                <a:gd name="T119" fmla="*/ 537 h 583"/>
                <a:gd name="T120" fmla="*/ 23 w 441"/>
                <a:gd name="T121"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1" h="583">
                  <a:moveTo>
                    <a:pt x="23" y="583"/>
                  </a:moveTo>
                  <a:lnTo>
                    <a:pt x="23" y="580"/>
                  </a:lnTo>
                  <a:lnTo>
                    <a:pt x="0" y="551"/>
                  </a:lnTo>
                  <a:lnTo>
                    <a:pt x="0" y="392"/>
                  </a:lnTo>
                  <a:lnTo>
                    <a:pt x="2" y="391"/>
                  </a:lnTo>
                  <a:lnTo>
                    <a:pt x="36" y="348"/>
                  </a:lnTo>
                  <a:lnTo>
                    <a:pt x="37" y="344"/>
                  </a:lnTo>
                  <a:lnTo>
                    <a:pt x="39" y="341"/>
                  </a:lnTo>
                  <a:lnTo>
                    <a:pt x="78" y="326"/>
                  </a:lnTo>
                  <a:lnTo>
                    <a:pt x="100" y="310"/>
                  </a:lnTo>
                  <a:lnTo>
                    <a:pt x="121" y="299"/>
                  </a:lnTo>
                  <a:lnTo>
                    <a:pt x="173" y="298"/>
                  </a:lnTo>
                  <a:lnTo>
                    <a:pt x="302" y="169"/>
                  </a:lnTo>
                  <a:lnTo>
                    <a:pt x="302" y="167"/>
                  </a:lnTo>
                  <a:lnTo>
                    <a:pt x="260" y="167"/>
                  </a:lnTo>
                  <a:lnTo>
                    <a:pt x="130" y="121"/>
                  </a:lnTo>
                  <a:lnTo>
                    <a:pt x="125" y="116"/>
                  </a:lnTo>
                  <a:lnTo>
                    <a:pt x="109" y="103"/>
                  </a:lnTo>
                  <a:lnTo>
                    <a:pt x="103" y="96"/>
                  </a:lnTo>
                  <a:lnTo>
                    <a:pt x="98" y="92"/>
                  </a:lnTo>
                  <a:lnTo>
                    <a:pt x="96" y="87"/>
                  </a:lnTo>
                  <a:lnTo>
                    <a:pt x="87" y="78"/>
                  </a:lnTo>
                  <a:lnTo>
                    <a:pt x="86" y="74"/>
                  </a:lnTo>
                  <a:lnTo>
                    <a:pt x="80" y="69"/>
                  </a:lnTo>
                  <a:lnTo>
                    <a:pt x="77" y="51"/>
                  </a:lnTo>
                  <a:lnTo>
                    <a:pt x="94" y="19"/>
                  </a:lnTo>
                  <a:lnTo>
                    <a:pt x="94" y="19"/>
                  </a:lnTo>
                  <a:lnTo>
                    <a:pt x="96" y="21"/>
                  </a:lnTo>
                  <a:lnTo>
                    <a:pt x="102" y="23"/>
                  </a:lnTo>
                  <a:lnTo>
                    <a:pt x="130" y="58"/>
                  </a:lnTo>
                  <a:lnTo>
                    <a:pt x="146" y="66"/>
                  </a:lnTo>
                  <a:lnTo>
                    <a:pt x="152" y="64"/>
                  </a:lnTo>
                  <a:lnTo>
                    <a:pt x="168" y="66"/>
                  </a:lnTo>
                  <a:lnTo>
                    <a:pt x="198" y="49"/>
                  </a:lnTo>
                  <a:lnTo>
                    <a:pt x="200" y="46"/>
                  </a:lnTo>
                  <a:lnTo>
                    <a:pt x="202" y="46"/>
                  </a:lnTo>
                  <a:lnTo>
                    <a:pt x="205" y="46"/>
                  </a:lnTo>
                  <a:lnTo>
                    <a:pt x="209" y="48"/>
                  </a:lnTo>
                  <a:lnTo>
                    <a:pt x="210" y="48"/>
                  </a:lnTo>
                  <a:lnTo>
                    <a:pt x="212" y="49"/>
                  </a:lnTo>
                  <a:lnTo>
                    <a:pt x="221" y="48"/>
                  </a:lnTo>
                  <a:lnTo>
                    <a:pt x="228" y="53"/>
                  </a:lnTo>
                  <a:lnTo>
                    <a:pt x="244" y="51"/>
                  </a:lnTo>
                  <a:lnTo>
                    <a:pt x="252" y="44"/>
                  </a:lnTo>
                  <a:lnTo>
                    <a:pt x="259" y="42"/>
                  </a:lnTo>
                  <a:lnTo>
                    <a:pt x="264" y="37"/>
                  </a:lnTo>
                  <a:lnTo>
                    <a:pt x="278" y="33"/>
                  </a:lnTo>
                  <a:lnTo>
                    <a:pt x="285" y="35"/>
                  </a:lnTo>
                  <a:lnTo>
                    <a:pt x="312" y="33"/>
                  </a:lnTo>
                  <a:lnTo>
                    <a:pt x="323" y="26"/>
                  </a:lnTo>
                  <a:lnTo>
                    <a:pt x="337" y="28"/>
                  </a:lnTo>
                  <a:lnTo>
                    <a:pt x="355" y="23"/>
                  </a:lnTo>
                  <a:lnTo>
                    <a:pt x="359" y="23"/>
                  </a:lnTo>
                  <a:lnTo>
                    <a:pt x="362" y="19"/>
                  </a:lnTo>
                  <a:lnTo>
                    <a:pt x="389" y="16"/>
                  </a:lnTo>
                  <a:lnTo>
                    <a:pt x="403" y="8"/>
                  </a:lnTo>
                  <a:lnTo>
                    <a:pt x="407" y="1"/>
                  </a:lnTo>
                  <a:lnTo>
                    <a:pt x="414" y="0"/>
                  </a:lnTo>
                  <a:lnTo>
                    <a:pt x="421" y="0"/>
                  </a:lnTo>
                  <a:lnTo>
                    <a:pt x="428" y="5"/>
                  </a:lnTo>
                  <a:lnTo>
                    <a:pt x="435" y="5"/>
                  </a:lnTo>
                  <a:lnTo>
                    <a:pt x="437" y="7"/>
                  </a:lnTo>
                  <a:lnTo>
                    <a:pt x="435" y="10"/>
                  </a:lnTo>
                  <a:lnTo>
                    <a:pt x="437" y="16"/>
                  </a:lnTo>
                  <a:lnTo>
                    <a:pt x="432" y="21"/>
                  </a:lnTo>
                  <a:lnTo>
                    <a:pt x="430" y="25"/>
                  </a:lnTo>
                  <a:lnTo>
                    <a:pt x="430" y="33"/>
                  </a:lnTo>
                  <a:lnTo>
                    <a:pt x="435" y="37"/>
                  </a:lnTo>
                  <a:lnTo>
                    <a:pt x="434" y="41"/>
                  </a:lnTo>
                  <a:lnTo>
                    <a:pt x="434" y="46"/>
                  </a:lnTo>
                  <a:lnTo>
                    <a:pt x="434" y="51"/>
                  </a:lnTo>
                  <a:lnTo>
                    <a:pt x="434" y="58"/>
                  </a:lnTo>
                  <a:lnTo>
                    <a:pt x="434" y="62"/>
                  </a:lnTo>
                  <a:lnTo>
                    <a:pt x="428" y="66"/>
                  </a:lnTo>
                  <a:lnTo>
                    <a:pt x="428" y="67"/>
                  </a:lnTo>
                  <a:lnTo>
                    <a:pt x="434" y="66"/>
                  </a:lnTo>
                  <a:lnTo>
                    <a:pt x="434" y="64"/>
                  </a:lnTo>
                  <a:lnTo>
                    <a:pt x="435" y="64"/>
                  </a:lnTo>
                  <a:lnTo>
                    <a:pt x="437" y="66"/>
                  </a:lnTo>
                  <a:lnTo>
                    <a:pt x="441" y="67"/>
                  </a:lnTo>
                  <a:lnTo>
                    <a:pt x="441" y="71"/>
                  </a:lnTo>
                  <a:lnTo>
                    <a:pt x="441" y="71"/>
                  </a:lnTo>
                  <a:lnTo>
                    <a:pt x="439" y="71"/>
                  </a:lnTo>
                  <a:lnTo>
                    <a:pt x="434" y="69"/>
                  </a:lnTo>
                  <a:lnTo>
                    <a:pt x="428" y="69"/>
                  </a:lnTo>
                  <a:lnTo>
                    <a:pt x="425" y="71"/>
                  </a:lnTo>
                  <a:lnTo>
                    <a:pt x="423" y="73"/>
                  </a:lnTo>
                  <a:lnTo>
                    <a:pt x="418" y="110"/>
                  </a:lnTo>
                  <a:lnTo>
                    <a:pt x="416" y="114"/>
                  </a:lnTo>
                  <a:lnTo>
                    <a:pt x="416" y="123"/>
                  </a:lnTo>
                  <a:lnTo>
                    <a:pt x="407" y="130"/>
                  </a:lnTo>
                  <a:lnTo>
                    <a:pt x="391" y="160"/>
                  </a:lnTo>
                  <a:lnTo>
                    <a:pt x="382" y="169"/>
                  </a:lnTo>
                  <a:lnTo>
                    <a:pt x="378" y="178"/>
                  </a:lnTo>
                  <a:lnTo>
                    <a:pt x="377" y="187"/>
                  </a:lnTo>
                  <a:lnTo>
                    <a:pt x="337" y="271"/>
                  </a:lnTo>
                  <a:lnTo>
                    <a:pt x="332" y="276"/>
                  </a:lnTo>
                  <a:lnTo>
                    <a:pt x="328" y="278"/>
                  </a:lnTo>
                  <a:lnTo>
                    <a:pt x="327" y="282"/>
                  </a:lnTo>
                  <a:lnTo>
                    <a:pt x="325" y="282"/>
                  </a:lnTo>
                  <a:lnTo>
                    <a:pt x="310" y="298"/>
                  </a:lnTo>
                  <a:lnTo>
                    <a:pt x="305" y="307"/>
                  </a:lnTo>
                  <a:lnTo>
                    <a:pt x="305" y="307"/>
                  </a:lnTo>
                  <a:lnTo>
                    <a:pt x="285" y="341"/>
                  </a:lnTo>
                  <a:lnTo>
                    <a:pt x="285" y="341"/>
                  </a:lnTo>
                  <a:lnTo>
                    <a:pt x="232" y="387"/>
                  </a:lnTo>
                  <a:lnTo>
                    <a:pt x="232" y="391"/>
                  </a:lnTo>
                  <a:lnTo>
                    <a:pt x="218" y="410"/>
                  </a:lnTo>
                  <a:lnTo>
                    <a:pt x="194" y="426"/>
                  </a:lnTo>
                  <a:lnTo>
                    <a:pt x="180" y="432"/>
                  </a:lnTo>
                  <a:lnTo>
                    <a:pt x="175" y="433"/>
                  </a:lnTo>
                  <a:lnTo>
                    <a:pt x="80" y="519"/>
                  </a:lnTo>
                  <a:lnTo>
                    <a:pt x="71" y="523"/>
                  </a:lnTo>
                  <a:lnTo>
                    <a:pt x="68" y="521"/>
                  </a:lnTo>
                  <a:lnTo>
                    <a:pt x="66" y="524"/>
                  </a:lnTo>
                  <a:lnTo>
                    <a:pt x="68" y="524"/>
                  </a:lnTo>
                  <a:lnTo>
                    <a:pt x="68" y="526"/>
                  </a:lnTo>
                  <a:lnTo>
                    <a:pt x="68" y="530"/>
                  </a:lnTo>
                  <a:lnTo>
                    <a:pt x="66" y="532"/>
                  </a:lnTo>
                  <a:lnTo>
                    <a:pt x="62" y="537"/>
                  </a:lnTo>
                  <a:lnTo>
                    <a:pt x="25" y="582"/>
                  </a:lnTo>
                  <a:lnTo>
                    <a:pt x="23" y="58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4" name="Freeform 78">
              <a:extLst>
                <a:ext uri="{FF2B5EF4-FFF2-40B4-BE49-F238E27FC236}">
                  <a16:creationId xmlns:a16="http://schemas.microsoft.com/office/drawing/2014/main" id="{C2F2F677-371E-407D-A108-3F4DD7F48A99}"/>
                </a:ext>
              </a:extLst>
            </p:cNvPr>
            <p:cNvSpPr>
              <a:spLocks/>
            </p:cNvSpPr>
            <p:nvPr/>
          </p:nvSpPr>
          <p:spPr bwMode="auto">
            <a:xfrm>
              <a:off x="3839" y="1975"/>
              <a:ext cx="441" cy="583"/>
            </a:xfrm>
            <a:custGeom>
              <a:avLst/>
              <a:gdLst>
                <a:gd name="T0" fmla="*/ 23 w 441"/>
                <a:gd name="T1" fmla="*/ 580 h 583"/>
                <a:gd name="T2" fmla="*/ 0 w 441"/>
                <a:gd name="T3" fmla="*/ 392 h 583"/>
                <a:gd name="T4" fmla="*/ 36 w 441"/>
                <a:gd name="T5" fmla="*/ 348 h 583"/>
                <a:gd name="T6" fmla="*/ 39 w 441"/>
                <a:gd name="T7" fmla="*/ 341 h 583"/>
                <a:gd name="T8" fmla="*/ 100 w 441"/>
                <a:gd name="T9" fmla="*/ 310 h 583"/>
                <a:gd name="T10" fmla="*/ 173 w 441"/>
                <a:gd name="T11" fmla="*/ 298 h 583"/>
                <a:gd name="T12" fmla="*/ 302 w 441"/>
                <a:gd name="T13" fmla="*/ 167 h 583"/>
                <a:gd name="T14" fmla="*/ 130 w 441"/>
                <a:gd name="T15" fmla="*/ 121 h 583"/>
                <a:gd name="T16" fmla="*/ 109 w 441"/>
                <a:gd name="T17" fmla="*/ 103 h 583"/>
                <a:gd name="T18" fmla="*/ 98 w 441"/>
                <a:gd name="T19" fmla="*/ 92 h 583"/>
                <a:gd name="T20" fmla="*/ 87 w 441"/>
                <a:gd name="T21" fmla="*/ 78 h 583"/>
                <a:gd name="T22" fmla="*/ 80 w 441"/>
                <a:gd name="T23" fmla="*/ 69 h 583"/>
                <a:gd name="T24" fmla="*/ 94 w 441"/>
                <a:gd name="T25" fmla="*/ 19 h 583"/>
                <a:gd name="T26" fmla="*/ 96 w 441"/>
                <a:gd name="T27" fmla="*/ 21 h 583"/>
                <a:gd name="T28" fmla="*/ 130 w 441"/>
                <a:gd name="T29" fmla="*/ 58 h 583"/>
                <a:gd name="T30" fmla="*/ 152 w 441"/>
                <a:gd name="T31" fmla="*/ 64 h 583"/>
                <a:gd name="T32" fmla="*/ 198 w 441"/>
                <a:gd name="T33" fmla="*/ 49 h 583"/>
                <a:gd name="T34" fmla="*/ 202 w 441"/>
                <a:gd name="T35" fmla="*/ 46 h 583"/>
                <a:gd name="T36" fmla="*/ 209 w 441"/>
                <a:gd name="T37" fmla="*/ 48 h 583"/>
                <a:gd name="T38" fmla="*/ 212 w 441"/>
                <a:gd name="T39" fmla="*/ 49 h 583"/>
                <a:gd name="T40" fmla="*/ 228 w 441"/>
                <a:gd name="T41" fmla="*/ 53 h 583"/>
                <a:gd name="T42" fmla="*/ 252 w 441"/>
                <a:gd name="T43" fmla="*/ 44 h 583"/>
                <a:gd name="T44" fmla="*/ 264 w 441"/>
                <a:gd name="T45" fmla="*/ 37 h 583"/>
                <a:gd name="T46" fmla="*/ 285 w 441"/>
                <a:gd name="T47" fmla="*/ 35 h 583"/>
                <a:gd name="T48" fmla="*/ 323 w 441"/>
                <a:gd name="T49" fmla="*/ 26 h 583"/>
                <a:gd name="T50" fmla="*/ 355 w 441"/>
                <a:gd name="T51" fmla="*/ 23 h 583"/>
                <a:gd name="T52" fmla="*/ 362 w 441"/>
                <a:gd name="T53" fmla="*/ 19 h 583"/>
                <a:gd name="T54" fmla="*/ 403 w 441"/>
                <a:gd name="T55" fmla="*/ 8 h 583"/>
                <a:gd name="T56" fmla="*/ 414 w 441"/>
                <a:gd name="T57" fmla="*/ 0 h 583"/>
                <a:gd name="T58" fmla="*/ 428 w 441"/>
                <a:gd name="T59" fmla="*/ 5 h 583"/>
                <a:gd name="T60" fmla="*/ 437 w 441"/>
                <a:gd name="T61" fmla="*/ 7 h 583"/>
                <a:gd name="T62" fmla="*/ 437 w 441"/>
                <a:gd name="T63" fmla="*/ 16 h 583"/>
                <a:gd name="T64" fmla="*/ 430 w 441"/>
                <a:gd name="T65" fmla="*/ 25 h 583"/>
                <a:gd name="T66" fmla="*/ 435 w 441"/>
                <a:gd name="T67" fmla="*/ 37 h 583"/>
                <a:gd name="T68" fmla="*/ 434 w 441"/>
                <a:gd name="T69" fmla="*/ 46 h 583"/>
                <a:gd name="T70" fmla="*/ 434 w 441"/>
                <a:gd name="T71" fmla="*/ 58 h 583"/>
                <a:gd name="T72" fmla="*/ 428 w 441"/>
                <a:gd name="T73" fmla="*/ 66 h 583"/>
                <a:gd name="T74" fmla="*/ 434 w 441"/>
                <a:gd name="T75" fmla="*/ 66 h 583"/>
                <a:gd name="T76" fmla="*/ 435 w 441"/>
                <a:gd name="T77" fmla="*/ 64 h 583"/>
                <a:gd name="T78" fmla="*/ 441 w 441"/>
                <a:gd name="T79" fmla="*/ 67 h 583"/>
                <a:gd name="T80" fmla="*/ 441 w 441"/>
                <a:gd name="T81" fmla="*/ 71 h 583"/>
                <a:gd name="T82" fmla="*/ 434 w 441"/>
                <a:gd name="T83" fmla="*/ 69 h 583"/>
                <a:gd name="T84" fmla="*/ 425 w 441"/>
                <a:gd name="T85" fmla="*/ 71 h 583"/>
                <a:gd name="T86" fmla="*/ 418 w 441"/>
                <a:gd name="T87" fmla="*/ 110 h 583"/>
                <a:gd name="T88" fmla="*/ 416 w 441"/>
                <a:gd name="T89" fmla="*/ 123 h 583"/>
                <a:gd name="T90" fmla="*/ 391 w 441"/>
                <a:gd name="T91" fmla="*/ 160 h 583"/>
                <a:gd name="T92" fmla="*/ 378 w 441"/>
                <a:gd name="T93" fmla="*/ 178 h 583"/>
                <a:gd name="T94" fmla="*/ 337 w 441"/>
                <a:gd name="T95" fmla="*/ 271 h 583"/>
                <a:gd name="T96" fmla="*/ 328 w 441"/>
                <a:gd name="T97" fmla="*/ 278 h 583"/>
                <a:gd name="T98" fmla="*/ 325 w 441"/>
                <a:gd name="T99" fmla="*/ 282 h 583"/>
                <a:gd name="T100" fmla="*/ 305 w 441"/>
                <a:gd name="T101" fmla="*/ 307 h 583"/>
                <a:gd name="T102" fmla="*/ 285 w 441"/>
                <a:gd name="T103" fmla="*/ 341 h 583"/>
                <a:gd name="T104" fmla="*/ 232 w 441"/>
                <a:gd name="T105" fmla="*/ 387 h 583"/>
                <a:gd name="T106" fmla="*/ 218 w 441"/>
                <a:gd name="T107" fmla="*/ 410 h 583"/>
                <a:gd name="T108" fmla="*/ 180 w 441"/>
                <a:gd name="T109" fmla="*/ 432 h 583"/>
                <a:gd name="T110" fmla="*/ 80 w 441"/>
                <a:gd name="T111" fmla="*/ 519 h 583"/>
                <a:gd name="T112" fmla="*/ 68 w 441"/>
                <a:gd name="T113" fmla="*/ 521 h 583"/>
                <a:gd name="T114" fmla="*/ 68 w 441"/>
                <a:gd name="T115" fmla="*/ 524 h 583"/>
                <a:gd name="T116" fmla="*/ 68 w 441"/>
                <a:gd name="T117" fmla="*/ 530 h 583"/>
                <a:gd name="T118" fmla="*/ 62 w 441"/>
                <a:gd name="T119" fmla="*/ 537 h 583"/>
                <a:gd name="T120" fmla="*/ 23 w 441"/>
                <a:gd name="T121"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1" h="583">
                  <a:moveTo>
                    <a:pt x="23" y="583"/>
                  </a:moveTo>
                  <a:lnTo>
                    <a:pt x="23" y="580"/>
                  </a:lnTo>
                  <a:lnTo>
                    <a:pt x="0" y="551"/>
                  </a:lnTo>
                  <a:lnTo>
                    <a:pt x="0" y="392"/>
                  </a:lnTo>
                  <a:lnTo>
                    <a:pt x="2" y="391"/>
                  </a:lnTo>
                  <a:lnTo>
                    <a:pt x="36" y="348"/>
                  </a:lnTo>
                  <a:lnTo>
                    <a:pt x="37" y="344"/>
                  </a:lnTo>
                  <a:lnTo>
                    <a:pt x="39" y="341"/>
                  </a:lnTo>
                  <a:lnTo>
                    <a:pt x="78" y="326"/>
                  </a:lnTo>
                  <a:lnTo>
                    <a:pt x="100" y="310"/>
                  </a:lnTo>
                  <a:lnTo>
                    <a:pt x="121" y="299"/>
                  </a:lnTo>
                  <a:lnTo>
                    <a:pt x="173" y="298"/>
                  </a:lnTo>
                  <a:lnTo>
                    <a:pt x="302" y="169"/>
                  </a:lnTo>
                  <a:lnTo>
                    <a:pt x="302" y="167"/>
                  </a:lnTo>
                  <a:lnTo>
                    <a:pt x="260" y="167"/>
                  </a:lnTo>
                  <a:lnTo>
                    <a:pt x="130" y="121"/>
                  </a:lnTo>
                  <a:lnTo>
                    <a:pt x="125" y="116"/>
                  </a:lnTo>
                  <a:lnTo>
                    <a:pt x="109" y="103"/>
                  </a:lnTo>
                  <a:lnTo>
                    <a:pt x="103" y="96"/>
                  </a:lnTo>
                  <a:lnTo>
                    <a:pt x="98" y="92"/>
                  </a:lnTo>
                  <a:lnTo>
                    <a:pt x="96" y="87"/>
                  </a:lnTo>
                  <a:lnTo>
                    <a:pt x="87" y="78"/>
                  </a:lnTo>
                  <a:lnTo>
                    <a:pt x="86" y="74"/>
                  </a:lnTo>
                  <a:lnTo>
                    <a:pt x="80" y="69"/>
                  </a:lnTo>
                  <a:lnTo>
                    <a:pt x="77" y="51"/>
                  </a:lnTo>
                  <a:lnTo>
                    <a:pt x="94" y="19"/>
                  </a:lnTo>
                  <a:lnTo>
                    <a:pt x="94" y="19"/>
                  </a:lnTo>
                  <a:lnTo>
                    <a:pt x="96" y="21"/>
                  </a:lnTo>
                  <a:lnTo>
                    <a:pt x="102" y="23"/>
                  </a:lnTo>
                  <a:lnTo>
                    <a:pt x="130" y="58"/>
                  </a:lnTo>
                  <a:lnTo>
                    <a:pt x="146" y="66"/>
                  </a:lnTo>
                  <a:lnTo>
                    <a:pt x="152" y="64"/>
                  </a:lnTo>
                  <a:lnTo>
                    <a:pt x="168" y="66"/>
                  </a:lnTo>
                  <a:lnTo>
                    <a:pt x="198" y="49"/>
                  </a:lnTo>
                  <a:lnTo>
                    <a:pt x="200" y="46"/>
                  </a:lnTo>
                  <a:lnTo>
                    <a:pt x="202" y="46"/>
                  </a:lnTo>
                  <a:lnTo>
                    <a:pt x="205" y="46"/>
                  </a:lnTo>
                  <a:lnTo>
                    <a:pt x="209" y="48"/>
                  </a:lnTo>
                  <a:lnTo>
                    <a:pt x="210" y="48"/>
                  </a:lnTo>
                  <a:lnTo>
                    <a:pt x="212" y="49"/>
                  </a:lnTo>
                  <a:lnTo>
                    <a:pt x="221" y="48"/>
                  </a:lnTo>
                  <a:lnTo>
                    <a:pt x="228" y="53"/>
                  </a:lnTo>
                  <a:lnTo>
                    <a:pt x="244" y="51"/>
                  </a:lnTo>
                  <a:lnTo>
                    <a:pt x="252" y="44"/>
                  </a:lnTo>
                  <a:lnTo>
                    <a:pt x="259" y="42"/>
                  </a:lnTo>
                  <a:lnTo>
                    <a:pt x="264" y="37"/>
                  </a:lnTo>
                  <a:lnTo>
                    <a:pt x="278" y="33"/>
                  </a:lnTo>
                  <a:lnTo>
                    <a:pt x="285" y="35"/>
                  </a:lnTo>
                  <a:lnTo>
                    <a:pt x="312" y="33"/>
                  </a:lnTo>
                  <a:lnTo>
                    <a:pt x="323" y="26"/>
                  </a:lnTo>
                  <a:lnTo>
                    <a:pt x="337" y="28"/>
                  </a:lnTo>
                  <a:lnTo>
                    <a:pt x="355" y="23"/>
                  </a:lnTo>
                  <a:lnTo>
                    <a:pt x="359" y="23"/>
                  </a:lnTo>
                  <a:lnTo>
                    <a:pt x="362" y="19"/>
                  </a:lnTo>
                  <a:lnTo>
                    <a:pt x="389" y="16"/>
                  </a:lnTo>
                  <a:lnTo>
                    <a:pt x="403" y="8"/>
                  </a:lnTo>
                  <a:lnTo>
                    <a:pt x="407" y="1"/>
                  </a:lnTo>
                  <a:lnTo>
                    <a:pt x="414" y="0"/>
                  </a:lnTo>
                  <a:lnTo>
                    <a:pt x="421" y="0"/>
                  </a:lnTo>
                  <a:lnTo>
                    <a:pt x="428" y="5"/>
                  </a:lnTo>
                  <a:lnTo>
                    <a:pt x="435" y="5"/>
                  </a:lnTo>
                  <a:lnTo>
                    <a:pt x="437" y="7"/>
                  </a:lnTo>
                  <a:lnTo>
                    <a:pt x="435" y="10"/>
                  </a:lnTo>
                  <a:lnTo>
                    <a:pt x="437" y="16"/>
                  </a:lnTo>
                  <a:lnTo>
                    <a:pt x="432" y="21"/>
                  </a:lnTo>
                  <a:lnTo>
                    <a:pt x="430" y="25"/>
                  </a:lnTo>
                  <a:lnTo>
                    <a:pt x="430" y="33"/>
                  </a:lnTo>
                  <a:lnTo>
                    <a:pt x="435" y="37"/>
                  </a:lnTo>
                  <a:lnTo>
                    <a:pt x="434" y="41"/>
                  </a:lnTo>
                  <a:lnTo>
                    <a:pt x="434" y="46"/>
                  </a:lnTo>
                  <a:lnTo>
                    <a:pt x="434" y="51"/>
                  </a:lnTo>
                  <a:lnTo>
                    <a:pt x="434" y="58"/>
                  </a:lnTo>
                  <a:lnTo>
                    <a:pt x="434" y="62"/>
                  </a:lnTo>
                  <a:lnTo>
                    <a:pt x="428" y="66"/>
                  </a:lnTo>
                  <a:lnTo>
                    <a:pt x="428" y="67"/>
                  </a:lnTo>
                  <a:lnTo>
                    <a:pt x="434" y="66"/>
                  </a:lnTo>
                  <a:lnTo>
                    <a:pt x="434" y="64"/>
                  </a:lnTo>
                  <a:lnTo>
                    <a:pt x="435" y="64"/>
                  </a:lnTo>
                  <a:lnTo>
                    <a:pt x="437" y="66"/>
                  </a:lnTo>
                  <a:lnTo>
                    <a:pt x="441" y="67"/>
                  </a:lnTo>
                  <a:lnTo>
                    <a:pt x="441" y="71"/>
                  </a:lnTo>
                  <a:lnTo>
                    <a:pt x="441" y="71"/>
                  </a:lnTo>
                  <a:lnTo>
                    <a:pt x="439" y="71"/>
                  </a:lnTo>
                  <a:lnTo>
                    <a:pt x="434" y="69"/>
                  </a:lnTo>
                  <a:lnTo>
                    <a:pt x="428" y="69"/>
                  </a:lnTo>
                  <a:lnTo>
                    <a:pt x="425" y="71"/>
                  </a:lnTo>
                  <a:lnTo>
                    <a:pt x="423" y="73"/>
                  </a:lnTo>
                  <a:lnTo>
                    <a:pt x="418" y="110"/>
                  </a:lnTo>
                  <a:lnTo>
                    <a:pt x="416" y="114"/>
                  </a:lnTo>
                  <a:lnTo>
                    <a:pt x="416" y="123"/>
                  </a:lnTo>
                  <a:lnTo>
                    <a:pt x="407" y="130"/>
                  </a:lnTo>
                  <a:lnTo>
                    <a:pt x="391" y="160"/>
                  </a:lnTo>
                  <a:lnTo>
                    <a:pt x="382" y="169"/>
                  </a:lnTo>
                  <a:lnTo>
                    <a:pt x="378" y="178"/>
                  </a:lnTo>
                  <a:lnTo>
                    <a:pt x="377" y="187"/>
                  </a:lnTo>
                  <a:lnTo>
                    <a:pt x="337" y="271"/>
                  </a:lnTo>
                  <a:lnTo>
                    <a:pt x="332" y="276"/>
                  </a:lnTo>
                  <a:lnTo>
                    <a:pt x="328" y="278"/>
                  </a:lnTo>
                  <a:lnTo>
                    <a:pt x="327" y="282"/>
                  </a:lnTo>
                  <a:lnTo>
                    <a:pt x="325" y="282"/>
                  </a:lnTo>
                  <a:lnTo>
                    <a:pt x="310" y="298"/>
                  </a:lnTo>
                  <a:lnTo>
                    <a:pt x="305" y="307"/>
                  </a:lnTo>
                  <a:lnTo>
                    <a:pt x="305" y="307"/>
                  </a:lnTo>
                  <a:lnTo>
                    <a:pt x="285" y="341"/>
                  </a:lnTo>
                  <a:lnTo>
                    <a:pt x="285" y="341"/>
                  </a:lnTo>
                  <a:lnTo>
                    <a:pt x="232" y="387"/>
                  </a:lnTo>
                  <a:lnTo>
                    <a:pt x="232" y="391"/>
                  </a:lnTo>
                  <a:lnTo>
                    <a:pt x="218" y="410"/>
                  </a:lnTo>
                  <a:lnTo>
                    <a:pt x="194" y="426"/>
                  </a:lnTo>
                  <a:lnTo>
                    <a:pt x="180" y="432"/>
                  </a:lnTo>
                  <a:lnTo>
                    <a:pt x="175" y="433"/>
                  </a:lnTo>
                  <a:lnTo>
                    <a:pt x="80" y="519"/>
                  </a:lnTo>
                  <a:lnTo>
                    <a:pt x="71" y="523"/>
                  </a:lnTo>
                  <a:lnTo>
                    <a:pt x="68" y="521"/>
                  </a:lnTo>
                  <a:lnTo>
                    <a:pt x="66" y="524"/>
                  </a:lnTo>
                  <a:lnTo>
                    <a:pt x="68" y="524"/>
                  </a:lnTo>
                  <a:lnTo>
                    <a:pt x="68" y="526"/>
                  </a:lnTo>
                  <a:lnTo>
                    <a:pt x="68" y="530"/>
                  </a:lnTo>
                  <a:lnTo>
                    <a:pt x="66" y="532"/>
                  </a:lnTo>
                  <a:lnTo>
                    <a:pt x="62" y="537"/>
                  </a:lnTo>
                  <a:lnTo>
                    <a:pt x="25" y="582"/>
                  </a:lnTo>
                  <a:lnTo>
                    <a:pt x="23" y="583"/>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5" name="Freeform 79">
              <a:extLst>
                <a:ext uri="{FF2B5EF4-FFF2-40B4-BE49-F238E27FC236}">
                  <a16:creationId xmlns:a16="http://schemas.microsoft.com/office/drawing/2014/main" id="{7C5799C7-62B2-4429-A7EF-F31E5F227363}"/>
                </a:ext>
              </a:extLst>
            </p:cNvPr>
            <p:cNvSpPr>
              <a:spLocks/>
            </p:cNvSpPr>
            <p:nvPr/>
          </p:nvSpPr>
          <p:spPr bwMode="auto">
            <a:xfrm>
              <a:off x="3151" y="3165"/>
              <a:ext cx="338" cy="320"/>
            </a:xfrm>
            <a:custGeom>
              <a:avLst/>
              <a:gdLst>
                <a:gd name="T0" fmla="*/ 159 w 338"/>
                <a:gd name="T1" fmla="*/ 49 h 320"/>
                <a:gd name="T2" fmla="*/ 156 w 338"/>
                <a:gd name="T3" fmla="*/ 54 h 320"/>
                <a:gd name="T4" fmla="*/ 152 w 338"/>
                <a:gd name="T5" fmla="*/ 56 h 320"/>
                <a:gd name="T6" fmla="*/ 141 w 338"/>
                <a:gd name="T7" fmla="*/ 52 h 320"/>
                <a:gd name="T8" fmla="*/ 138 w 338"/>
                <a:gd name="T9" fmla="*/ 58 h 320"/>
                <a:gd name="T10" fmla="*/ 134 w 338"/>
                <a:gd name="T11" fmla="*/ 56 h 320"/>
                <a:gd name="T12" fmla="*/ 131 w 338"/>
                <a:gd name="T13" fmla="*/ 58 h 320"/>
                <a:gd name="T14" fmla="*/ 124 w 338"/>
                <a:gd name="T15" fmla="*/ 63 h 320"/>
                <a:gd name="T16" fmla="*/ 124 w 338"/>
                <a:gd name="T17" fmla="*/ 66 h 320"/>
                <a:gd name="T18" fmla="*/ 122 w 338"/>
                <a:gd name="T19" fmla="*/ 68 h 320"/>
                <a:gd name="T20" fmla="*/ 113 w 338"/>
                <a:gd name="T21" fmla="*/ 70 h 320"/>
                <a:gd name="T22" fmla="*/ 111 w 338"/>
                <a:gd name="T23" fmla="*/ 75 h 320"/>
                <a:gd name="T24" fmla="*/ 102 w 338"/>
                <a:gd name="T25" fmla="*/ 81 h 320"/>
                <a:gd name="T26" fmla="*/ 97 w 338"/>
                <a:gd name="T27" fmla="*/ 88 h 320"/>
                <a:gd name="T28" fmla="*/ 91 w 338"/>
                <a:gd name="T29" fmla="*/ 91 h 320"/>
                <a:gd name="T30" fmla="*/ 83 w 338"/>
                <a:gd name="T31" fmla="*/ 102 h 320"/>
                <a:gd name="T32" fmla="*/ 74 w 338"/>
                <a:gd name="T33" fmla="*/ 108 h 320"/>
                <a:gd name="T34" fmla="*/ 63 w 338"/>
                <a:gd name="T35" fmla="*/ 109 h 320"/>
                <a:gd name="T36" fmla="*/ 59 w 338"/>
                <a:gd name="T37" fmla="*/ 104 h 320"/>
                <a:gd name="T38" fmla="*/ 49 w 338"/>
                <a:gd name="T39" fmla="*/ 104 h 320"/>
                <a:gd name="T40" fmla="*/ 33 w 338"/>
                <a:gd name="T41" fmla="*/ 106 h 320"/>
                <a:gd name="T42" fmla="*/ 6 w 338"/>
                <a:gd name="T43" fmla="*/ 102 h 320"/>
                <a:gd name="T44" fmla="*/ 0 w 338"/>
                <a:gd name="T45" fmla="*/ 100 h 320"/>
                <a:gd name="T46" fmla="*/ 13 w 338"/>
                <a:gd name="T47" fmla="*/ 129 h 320"/>
                <a:gd name="T48" fmla="*/ 24 w 338"/>
                <a:gd name="T49" fmla="*/ 145 h 320"/>
                <a:gd name="T50" fmla="*/ 75 w 338"/>
                <a:gd name="T51" fmla="*/ 199 h 320"/>
                <a:gd name="T52" fmla="*/ 93 w 338"/>
                <a:gd name="T53" fmla="*/ 216 h 320"/>
                <a:gd name="T54" fmla="*/ 111 w 338"/>
                <a:gd name="T55" fmla="*/ 227 h 320"/>
                <a:gd name="T56" fmla="*/ 118 w 338"/>
                <a:gd name="T57" fmla="*/ 270 h 320"/>
                <a:gd name="T58" fmla="*/ 152 w 338"/>
                <a:gd name="T59" fmla="*/ 282 h 320"/>
                <a:gd name="T60" fmla="*/ 190 w 338"/>
                <a:gd name="T61" fmla="*/ 293 h 320"/>
                <a:gd name="T62" fmla="*/ 243 w 338"/>
                <a:gd name="T63" fmla="*/ 300 h 320"/>
                <a:gd name="T64" fmla="*/ 272 w 338"/>
                <a:gd name="T65" fmla="*/ 318 h 320"/>
                <a:gd name="T66" fmla="*/ 277 w 338"/>
                <a:gd name="T67" fmla="*/ 320 h 320"/>
                <a:gd name="T68" fmla="*/ 277 w 338"/>
                <a:gd name="T69" fmla="*/ 307 h 320"/>
                <a:gd name="T70" fmla="*/ 284 w 338"/>
                <a:gd name="T71" fmla="*/ 290 h 320"/>
                <a:gd name="T72" fmla="*/ 332 w 338"/>
                <a:gd name="T73" fmla="*/ 199 h 320"/>
                <a:gd name="T74" fmla="*/ 334 w 338"/>
                <a:gd name="T75" fmla="*/ 140 h 320"/>
                <a:gd name="T76" fmla="*/ 331 w 338"/>
                <a:gd name="T77" fmla="*/ 47 h 320"/>
                <a:gd name="T78" fmla="*/ 254 w 338"/>
                <a:gd name="T79" fmla="*/ 16 h 320"/>
                <a:gd name="T80" fmla="*/ 222 w 338"/>
                <a:gd name="T81" fmla="*/ 0 h 320"/>
                <a:gd name="T82" fmla="*/ 215 w 338"/>
                <a:gd name="T83" fmla="*/ 2 h 320"/>
                <a:gd name="T84" fmla="*/ 204 w 338"/>
                <a:gd name="T85" fmla="*/ 2 h 320"/>
                <a:gd name="T86" fmla="*/ 197 w 338"/>
                <a:gd name="T87" fmla="*/ 0 h 320"/>
                <a:gd name="T88" fmla="*/ 174 w 338"/>
                <a:gd name="T89" fmla="*/ 6 h 320"/>
                <a:gd name="T90" fmla="*/ 158 w 338"/>
                <a:gd name="T91" fmla="*/ 15 h 320"/>
                <a:gd name="T92" fmla="*/ 150 w 338"/>
                <a:gd name="T93" fmla="*/ 4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8" h="320">
                  <a:moveTo>
                    <a:pt x="150" y="43"/>
                  </a:moveTo>
                  <a:lnTo>
                    <a:pt x="159" y="49"/>
                  </a:lnTo>
                  <a:lnTo>
                    <a:pt x="161" y="52"/>
                  </a:lnTo>
                  <a:lnTo>
                    <a:pt x="156" y="54"/>
                  </a:lnTo>
                  <a:lnTo>
                    <a:pt x="154" y="56"/>
                  </a:lnTo>
                  <a:lnTo>
                    <a:pt x="152" y="56"/>
                  </a:lnTo>
                  <a:lnTo>
                    <a:pt x="145" y="52"/>
                  </a:lnTo>
                  <a:lnTo>
                    <a:pt x="141" y="52"/>
                  </a:lnTo>
                  <a:lnTo>
                    <a:pt x="140" y="54"/>
                  </a:lnTo>
                  <a:lnTo>
                    <a:pt x="138" y="58"/>
                  </a:lnTo>
                  <a:lnTo>
                    <a:pt x="136" y="58"/>
                  </a:lnTo>
                  <a:lnTo>
                    <a:pt x="134" y="56"/>
                  </a:lnTo>
                  <a:lnTo>
                    <a:pt x="133" y="56"/>
                  </a:lnTo>
                  <a:lnTo>
                    <a:pt x="131" y="58"/>
                  </a:lnTo>
                  <a:lnTo>
                    <a:pt x="125" y="59"/>
                  </a:lnTo>
                  <a:lnTo>
                    <a:pt x="124" y="63"/>
                  </a:lnTo>
                  <a:lnTo>
                    <a:pt x="124" y="65"/>
                  </a:lnTo>
                  <a:lnTo>
                    <a:pt x="124" y="66"/>
                  </a:lnTo>
                  <a:lnTo>
                    <a:pt x="124" y="68"/>
                  </a:lnTo>
                  <a:lnTo>
                    <a:pt x="122" y="68"/>
                  </a:lnTo>
                  <a:lnTo>
                    <a:pt x="120" y="66"/>
                  </a:lnTo>
                  <a:lnTo>
                    <a:pt x="113" y="70"/>
                  </a:lnTo>
                  <a:lnTo>
                    <a:pt x="111" y="72"/>
                  </a:lnTo>
                  <a:lnTo>
                    <a:pt x="111" y="75"/>
                  </a:lnTo>
                  <a:lnTo>
                    <a:pt x="108" y="75"/>
                  </a:lnTo>
                  <a:lnTo>
                    <a:pt x="102" y="81"/>
                  </a:lnTo>
                  <a:lnTo>
                    <a:pt x="100" y="84"/>
                  </a:lnTo>
                  <a:lnTo>
                    <a:pt x="97" y="88"/>
                  </a:lnTo>
                  <a:lnTo>
                    <a:pt x="97" y="90"/>
                  </a:lnTo>
                  <a:lnTo>
                    <a:pt x="91" y="91"/>
                  </a:lnTo>
                  <a:lnTo>
                    <a:pt x="88" y="99"/>
                  </a:lnTo>
                  <a:lnTo>
                    <a:pt x="83" y="102"/>
                  </a:lnTo>
                  <a:lnTo>
                    <a:pt x="79" y="102"/>
                  </a:lnTo>
                  <a:lnTo>
                    <a:pt x="74" y="108"/>
                  </a:lnTo>
                  <a:lnTo>
                    <a:pt x="68" y="108"/>
                  </a:lnTo>
                  <a:lnTo>
                    <a:pt x="63" y="109"/>
                  </a:lnTo>
                  <a:lnTo>
                    <a:pt x="59" y="109"/>
                  </a:lnTo>
                  <a:lnTo>
                    <a:pt x="59" y="104"/>
                  </a:lnTo>
                  <a:lnTo>
                    <a:pt x="56" y="102"/>
                  </a:lnTo>
                  <a:lnTo>
                    <a:pt x="49" y="104"/>
                  </a:lnTo>
                  <a:lnTo>
                    <a:pt x="45" y="104"/>
                  </a:lnTo>
                  <a:lnTo>
                    <a:pt x="33" y="106"/>
                  </a:lnTo>
                  <a:lnTo>
                    <a:pt x="20" y="100"/>
                  </a:lnTo>
                  <a:lnTo>
                    <a:pt x="6" y="102"/>
                  </a:lnTo>
                  <a:lnTo>
                    <a:pt x="2" y="102"/>
                  </a:lnTo>
                  <a:lnTo>
                    <a:pt x="0" y="100"/>
                  </a:lnTo>
                  <a:lnTo>
                    <a:pt x="0" y="106"/>
                  </a:lnTo>
                  <a:lnTo>
                    <a:pt x="13" y="129"/>
                  </a:lnTo>
                  <a:lnTo>
                    <a:pt x="22" y="136"/>
                  </a:lnTo>
                  <a:lnTo>
                    <a:pt x="24" y="145"/>
                  </a:lnTo>
                  <a:lnTo>
                    <a:pt x="61" y="195"/>
                  </a:lnTo>
                  <a:lnTo>
                    <a:pt x="75" y="199"/>
                  </a:lnTo>
                  <a:lnTo>
                    <a:pt x="84" y="206"/>
                  </a:lnTo>
                  <a:lnTo>
                    <a:pt x="93" y="216"/>
                  </a:lnTo>
                  <a:lnTo>
                    <a:pt x="102" y="220"/>
                  </a:lnTo>
                  <a:lnTo>
                    <a:pt x="111" y="227"/>
                  </a:lnTo>
                  <a:lnTo>
                    <a:pt x="115" y="259"/>
                  </a:lnTo>
                  <a:lnTo>
                    <a:pt x="118" y="270"/>
                  </a:lnTo>
                  <a:lnTo>
                    <a:pt x="133" y="281"/>
                  </a:lnTo>
                  <a:lnTo>
                    <a:pt x="152" y="282"/>
                  </a:lnTo>
                  <a:lnTo>
                    <a:pt x="181" y="297"/>
                  </a:lnTo>
                  <a:lnTo>
                    <a:pt x="190" y="293"/>
                  </a:lnTo>
                  <a:lnTo>
                    <a:pt x="215" y="300"/>
                  </a:lnTo>
                  <a:lnTo>
                    <a:pt x="243" y="300"/>
                  </a:lnTo>
                  <a:lnTo>
                    <a:pt x="259" y="306"/>
                  </a:lnTo>
                  <a:lnTo>
                    <a:pt x="272" y="318"/>
                  </a:lnTo>
                  <a:lnTo>
                    <a:pt x="275" y="320"/>
                  </a:lnTo>
                  <a:lnTo>
                    <a:pt x="277" y="320"/>
                  </a:lnTo>
                  <a:lnTo>
                    <a:pt x="277" y="318"/>
                  </a:lnTo>
                  <a:lnTo>
                    <a:pt x="277" y="307"/>
                  </a:lnTo>
                  <a:lnTo>
                    <a:pt x="281" y="299"/>
                  </a:lnTo>
                  <a:lnTo>
                    <a:pt x="284" y="290"/>
                  </a:lnTo>
                  <a:lnTo>
                    <a:pt x="300" y="279"/>
                  </a:lnTo>
                  <a:lnTo>
                    <a:pt x="332" y="199"/>
                  </a:lnTo>
                  <a:lnTo>
                    <a:pt x="325" y="154"/>
                  </a:lnTo>
                  <a:lnTo>
                    <a:pt x="334" y="140"/>
                  </a:lnTo>
                  <a:lnTo>
                    <a:pt x="338" y="84"/>
                  </a:lnTo>
                  <a:lnTo>
                    <a:pt x="331" y="47"/>
                  </a:lnTo>
                  <a:lnTo>
                    <a:pt x="324" y="40"/>
                  </a:lnTo>
                  <a:lnTo>
                    <a:pt x="254" y="16"/>
                  </a:lnTo>
                  <a:lnTo>
                    <a:pt x="222" y="16"/>
                  </a:lnTo>
                  <a:lnTo>
                    <a:pt x="222" y="0"/>
                  </a:lnTo>
                  <a:lnTo>
                    <a:pt x="222" y="2"/>
                  </a:lnTo>
                  <a:lnTo>
                    <a:pt x="215" y="2"/>
                  </a:lnTo>
                  <a:lnTo>
                    <a:pt x="209" y="4"/>
                  </a:lnTo>
                  <a:lnTo>
                    <a:pt x="204" y="2"/>
                  </a:lnTo>
                  <a:lnTo>
                    <a:pt x="199" y="0"/>
                  </a:lnTo>
                  <a:lnTo>
                    <a:pt x="197" y="0"/>
                  </a:lnTo>
                  <a:lnTo>
                    <a:pt x="186" y="6"/>
                  </a:lnTo>
                  <a:lnTo>
                    <a:pt x="174" y="6"/>
                  </a:lnTo>
                  <a:lnTo>
                    <a:pt x="163" y="15"/>
                  </a:lnTo>
                  <a:lnTo>
                    <a:pt x="158" y="15"/>
                  </a:lnTo>
                  <a:lnTo>
                    <a:pt x="154" y="16"/>
                  </a:lnTo>
                  <a:lnTo>
                    <a:pt x="150" y="4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6" name="Freeform 80">
              <a:extLst>
                <a:ext uri="{FF2B5EF4-FFF2-40B4-BE49-F238E27FC236}">
                  <a16:creationId xmlns:a16="http://schemas.microsoft.com/office/drawing/2014/main" id="{F063057E-07CB-41BF-8F63-D49DE18C2598}"/>
                </a:ext>
              </a:extLst>
            </p:cNvPr>
            <p:cNvSpPr>
              <a:spLocks/>
            </p:cNvSpPr>
            <p:nvPr/>
          </p:nvSpPr>
          <p:spPr bwMode="auto">
            <a:xfrm>
              <a:off x="3151" y="3165"/>
              <a:ext cx="338" cy="320"/>
            </a:xfrm>
            <a:custGeom>
              <a:avLst/>
              <a:gdLst>
                <a:gd name="T0" fmla="*/ 159 w 338"/>
                <a:gd name="T1" fmla="*/ 49 h 320"/>
                <a:gd name="T2" fmla="*/ 156 w 338"/>
                <a:gd name="T3" fmla="*/ 54 h 320"/>
                <a:gd name="T4" fmla="*/ 152 w 338"/>
                <a:gd name="T5" fmla="*/ 56 h 320"/>
                <a:gd name="T6" fmla="*/ 141 w 338"/>
                <a:gd name="T7" fmla="*/ 52 h 320"/>
                <a:gd name="T8" fmla="*/ 138 w 338"/>
                <a:gd name="T9" fmla="*/ 58 h 320"/>
                <a:gd name="T10" fmla="*/ 134 w 338"/>
                <a:gd name="T11" fmla="*/ 56 h 320"/>
                <a:gd name="T12" fmla="*/ 131 w 338"/>
                <a:gd name="T13" fmla="*/ 58 h 320"/>
                <a:gd name="T14" fmla="*/ 124 w 338"/>
                <a:gd name="T15" fmla="*/ 63 h 320"/>
                <a:gd name="T16" fmla="*/ 124 w 338"/>
                <a:gd name="T17" fmla="*/ 66 h 320"/>
                <a:gd name="T18" fmla="*/ 122 w 338"/>
                <a:gd name="T19" fmla="*/ 68 h 320"/>
                <a:gd name="T20" fmla="*/ 113 w 338"/>
                <a:gd name="T21" fmla="*/ 70 h 320"/>
                <a:gd name="T22" fmla="*/ 111 w 338"/>
                <a:gd name="T23" fmla="*/ 75 h 320"/>
                <a:gd name="T24" fmla="*/ 102 w 338"/>
                <a:gd name="T25" fmla="*/ 81 h 320"/>
                <a:gd name="T26" fmla="*/ 97 w 338"/>
                <a:gd name="T27" fmla="*/ 88 h 320"/>
                <a:gd name="T28" fmla="*/ 91 w 338"/>
                <a:gd name="T29" fmla="*/ 91 h 320"/>
                <a:gd name="T30" fmla="*/ 83 w 338"/>
                <a:gd name="T31" fmla="*/ 102 h 320"/>
                <a:gd name="T32" fmla="*/ 74 w 338"/>
                <a:gd name="T33" fmla="*/ 108 h 320"/>
                <a:gd name="T34" fmla="*/ 63 w 338"/>
                <a:gd name="T35" fmla="*/ 109 h 320"/>
                <a:gd name="T36" fmla="*/ 59 w 338"/>
                <a:gd name="T37" fmla="*/ 104 h 320"/>
                <a:gd name="T38" fmla="*/ 49 w 338"/>
                <a:gd name="T39" fmla="*/ 104 h 320"/>
                <a:gd name="T40" fmla="*/ 33 w 338"/>
                <a:gd name="T41" fmla="*/ 106 h 320"/>
                <a:gd name="T42" fmla="*/ 6 w 338"/>
                <a:gd name="T43" fmla="*/ 102 h 320"/>
                <a:gd name="T44" fmla="*/ 0 w 338"/>
                <a:gd name="T45" fmla="*/ 100 h 320"/>
                <a:gd name="T46" fmla="*/ 13 w 338"/>
                <a:gd name="T47" fmla="*/ 129 h 320"/>
                <a:gd name="T48" fmla="*/ 24 w 338"/>
                <a:gd name="T49" fmla="*/ 145 h 320"/>
                <a:gd name="T50" fmla="*/ 75 w 338"/>
                <a:gd name="T51" fmla="*/ 199 h 320"/>
                <a:gd name="T52" fmla="*/ 93 w 338"/>
                <a:gd name="T53" fmla="*/ 216 h 320"/>
                <a:gd name="T54" fmla="*/ 111 w 338"/>
                <a:gd name="T55" fmla="*/ 227 h 320"/>
                <a:gd name="T56" fmla="*/ 118 w 338"/>
                <a:gd name="T57" fmla="*/ 270 h 320"/>
                <a:gd name="T58" fmla="*/ 152 w 338"/>
                <a:gd name="T59" fmla="*/ 282 h 320"/>
                <a:gd name="T60" fmla="*/ 190 w 338"/>
                <a:gd name="T61" fmla="*/ 293 h 320"/>
                <a:gd name="T62" fmla="*/ 243 w 338"/>
                <a:gd name="T63" fmla="*/ 300 h 320"/>
                <a:gd name="T64" fmla="*/ 272 w 338"/>
                <a:gd name="T65" fmla="*/ 318 h 320"/>
                <a:gd name="T66" fmla="*/ 277 w 338"/>
                <a:gd name="T67" fmla="*/ 320 h 320"/>
                <a:gd name="T68" fmla="*/ 277 w 338"/>
                <a:gd name="T69" fmla="*/ 307 h 320"/>
                <a:gd name="T70" fmla="*/ 284 w 338"/>
                <a:gd name="T71" fmla="*/ 290 h 320"/>
                <a:gd name="T72" fmla="*/ 332 w 338"/>
                <a:gd name="T73" fmla="*/ 199 h 320"/>
                <a:gd name="T74" fmla="*/ 334 w 338"/>
                <a:gd name="T75" fmla="*/ 140 h 320"/>
                <a:gd name="T76" fmla="*/ 331 w 338"/>
                <a:gd name="T77" fmla="*/ 47 h 320"/>
                <a:gd name="T78" fmla="*/ 254 w 338"/>
                <a:gd name="T79" fmla="*/ 16 h 320"/>
                <a:gd name="T80" fmla="*/ 222 w 338"/>
                <a:gd name="T81" fmla="*/ 0 h 320"/>
                <a:gd name="T82" fmla="*/ 215 w 338"/>
                <a:gd name="T83" fmla="*/ 2 h 320"/>
                <a:gd name="T84" fmla="*/ 204 w 338"/>
                <a:gd name="T85" fmla="*/ 2 h 320"/>
                <a:gd name="T86" fmla="*/ 197 w 338"/>
                <a:gd name="T87" fmla="*/ 0 h 320"/>
                <a:gd name="T88" fmla="*/ 174 w 338"/>
                <a:gd name="T89" fmla="*/ 6 h 320"/>
                <a:gd name="T90" fmla="*/ 158 w 338"/>
                <a:gd name="T91" fmla="*/ 15 h 320"/>
                <a:gd name="T92" fmla="*/ 150 w 338"/>
                <a:gd name="T93" fmla="*/ 4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8" h="320">
                  <a:moveTo>
                    <a:pt x="150" y="43"/>
                  </a:moveTo>
                  <a:lnTo>
                    <a:pt x="159" y="49"/>
                  </a:lnTo>
                  <a:lnTo>
                    <a:pt x="161" y="52"/>
                  </a:lnTo>
                  <a:lnTo>
                    <a:pt x="156" y="54"/>
                  </a:lnTo>
                  <a:lnTo>
                    <a:pt x="154" y="56"/>
                  </a:lnTo>
                  <a:lnTo>
                    <a:pt x="152" y="56"/>
                  </a:lnTo>
                  <a:lnTo>
                    <a:pt x="145" y="52"/>
                  </a:lnTo>
                  <a:lnTo>
                    <a:pt x="141" y="52"/>
                  </a:lnTo>
                  <a:lnTo>
                    <a:pt x="140" y="54"/>
                  </a:lnTo>
                  <a:lnTo>
                    <a:pt x="138" y="58"/>
                  </a:lnTo>
                  <a:lnTo>
                    <a:pt x="136" y="58"/>
                  </a:lnTo>
                  <a:lnTo>
                    <a:pt x="134" y="56"/>
                  </a:lnTo>
                  <a:lnTo>
                    <a:pt x="133" y="56"/>
                  </a:lnTo>
                  <a:lnTo>
                    <a:pt x="131" y="58"/>
                  </a:lnTo>
                  <a:lnTo>
                    <a:pt x="125" y="59"/>
                  </a:lnTo>
                  <a:lnTo>
                    <a:pt x="124" y="63"/>
                  </a:lnTo>
                  <a:lnTo>
                    <a:pt x="124" y="65"/>
                  </a:lnTo>
                  <a:lnTo>
                    <a:pt x="124" y="66"/>
                  </a:lnTo>
                  <a:lnTo>
                    <a:pt x="124" y="68"/>
                  </a:lnTo>
                  <a:lnTo>
                    <a:pt x="122" y="68"/>
                  </a:lnTo>
                  <a:lnTo>
                    <a:pt x="120" y="66"/>
                  </a:lnTo>
                  <a:lnTo>
                    <a:pt x="113" y="70"/>
                  </a:lnTo>
                  <a:lnTo>
                    <a:pt x="111" y="72"/>
                  </a:lnTo>
                  <a:lnTo>
                    <a:pt x="111" y="75"/>
                  </a:lnTo>
                  <a:lnTo>
                    <a:pt x="108" y="75"/>
                  </a:lnTo>
                  <a:lnTo>
                    <a:pt x="102" y="81"/>
                  </a:lnTo>
                  <a:lnTo>
                    <a:pt x="100" y="84"/>
                  </a:lnTo>
                  <a:lnTo>
                    <a:pt x="97" y="88"/>
                  </a:lnTo>
                  <a:lnTo>
                    <a:pt x="97" y="90"/>
                  </a:lnTo>
                  <a:lnTo>
                    <a:pt x="91" y="91"/>
                  </a:lnTo>
                  <a:lnTo>
                    <a:pt x="88" y="99"/>
                  </a:lnTo>
                  <a:lnTo>
                    <a:pt x="83" y="102"/>
                  </a:lnTo>
                  <a:lnTo>
                    <a:pt x="79" y="102"/>
                  </a:lnTo>
                  <a:lnTo>
                    <a:pt x="74" y="108"/>
                  </a:lnTo>
                  <a:lnTo>
                    <a:pt x="68" y="108"/>
                  </a:lnTo>
                  <a:lnTo>
                    <a:pt x="63" y="109"/>
                  </a:lnTo>
                  <a:lnTo>
                    <a:pt x="59" y="109"/>
                  </a:lnTo>
                  <a:lnTo>
                    <a:pt x="59" y="104"/>
                  </a:lnTo>
                  <a:lnTo>
                    <a:pt x="56" y="102"/>
                  </a:lnTo>
                  <a:lnTo>
                    <a:pt x="49" y="104"/>
                  </a:lnTo>
                  <a:lnTo>
                    <a:pt x="45" y="104"/>
                  </a:lnTo>
                  <a:lnTo>
                    <a:pt x="33" y="106"/>
                  </a:lnTo>
                  <a:lnTo>
                    <a:pt x="20" y="100"/>
                  </a:lnTo>
                  <a:lnTo>
                    <a:pt x="6" y="102"/>
                  </a:lnTo>
                  <a:lnTo>
                    <a:pt x="2" y="102"/>
                  </a:lnTo>
                  <a:lnTo>
                    <a:pt x="0" y="100"/>
                  </a:lnTo>
                  <a:lnTo>
                    <a:pt x="0" y="106"/>
                  </a:lnTo>
                  <a:lnTo>
                    <a:pt x="13" y="129"/>
                  </a:lnTo>
                  <a:lnTo>
                    <a:pt x="22" y="136"/>
                  </a:lnTo>
                  <a:lnTo>
                    <a:pt x="24" y="145"/>
                  </a:lnTo>
                  <a:lnTo>
                    <a:pt x="61" y="195"/>
                  </a:lnTo>
                  <a:lnTo>
                    <a:pt x="75" y="199"/>
                  </a:lnTo>
                  <a:lnTo>
                    <a:pt x="84" y="206"/>
                  </a:lnTo>
                  <a:lnTo>
                    <a:pt x="93" y="216"/>
                  </a:lnTo>
                  <a:lnTo>
                    <a:pt x="102" y="220"/>
                  </a:lnTo>
                  <a:lnTo>
                    <a:pt x="111" y="227"/>
                  </a:lnTo>
                  <a:lnTo>
                    <a:pt x="115" y="259"/>
                  </a:lnTo>
                  <a:lnTo>
                    <a:pt x="118" y="270"/>
                  </a:lnTo>
                  <a:lnTo>
                    <a:pt x="133" y="281"/>
                  </a:lnTo>
                  <a:lnTo>
                    <a:pt x="152" y="282"/>
                  </a:lnTo>
                  <a:lnTo>
                    <a:pt x="181" y="297"/>
                  </a:lnTo>
                  <a:lnTo>
                    <a:pt x="190" y="293"/>
                  </a:lnTo>
                  <a:lnTo>
                    <a:pt x="215" y="300"/>
                  </a:lnTo>
                  <a:lnTo>
                    <a:pt x="243" y="300"/>
                  </a:lnTo>
                  <a:lnTo>
                    <a:pt x="259" y="306"/>
                  </a:lnTo>
                  <a:lnTo>
                    <a:pt x="272" y="318"/>
                  </a:lnTo>
                  <a:lnTo>
                    <a:pt x="275" y="320"/>
                  </a:lnTo>
                  <a:lnTo>
                    <a:pt x="277" y="320"/>
                  </a:lnTo>
                  <a:lnTo>
                    <a:pt x="277" y="318"/>
                  </a:lnTo>
                  <a:lnTo>
                    <a:pt x="277" y="307"/>
                  </a:lnTo>
                  <a:lnTo>
                    <a:pt x="281" y="299"/>
                  </a:lnTo>
                  <a:lnTo>
                    <a:pt x="284" y="290"/>
                  </a:lnTo>
                  <a:lnTo>
                    <a:pt x="300" y="279"/>
                  </a:lnTo>
                  <a:lnTo>
                    <a:pt x="332" y="199"/>
                  </a:lnTo>
                  <a:lnTo>
                    <a:pt x="325" y="154"/>
                  </a:lnTo>
                  <a:lnTo>
                    <a:pt x="334" y="140"/>
                  </a:lnTo>
                  <a:lnTo>
                    <a:pt x="338" y="84"/>
                  </a:lnTo>
                  <a:lnTo>
                    <a:pt x="331" y="47"/>
                  </a:lnTo>
                  <a:lnTo>
                    <a:pt x="324" y="40"/>
                  </a:lnTo>
                  <a:lnTo>
                    <a:pt x="254" y="16"/>
                  </a:lnTo>
                  <a:lnTo>
                    <a:pt x="222" y="16"/>
                  </a:lnTo>
                  <a:lnTo>
                    <a:pt x="222" y="0"/>
                  </a:lnTo>
                  <a:lnTo>
                    <a:pt x="222" y="2"/>
                  </a:lnTo>
                  <a:lnTo>
                    <a:pt x="215" y="2"/>
                  </a:lnTo>
                  <a:lnTo>
                    <a:pt x="209" y="4"/>
                  </a:lnTo>
                  <a:lnTo>
                    <a:pt x="204" y="2"/>
                  </a:lnTo>
                  <a:lnTo>
                    <a:pt x="199" y="0"/>
                  </a:lnTo>
                  <a:lnTo>
                    <a:pt x="197" y="0"/>
                  </a:lnTo>
                  <a:lnTo>
                    <a:pt x="186" y="6"/>
                  </a:lnTo>
                  <a:lnTo>
                    <a:pt x="174" y="6"/>
                  </a:lnTo>
                  <a:lnTo>
                    <a:pt x="163" y="15"/>
                  </a:lnTo>
                  <a:lnTo>
                    <a:pt x="158" y="15"/>
                  </a:lnTo>
                  <a:lnTo>
                    <a:pt x="154" y="16"/>
                  </a:lnTo>
                  <a:lnTo>
                    <a:pt x="150" y="43"/>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7" name="Freeform 81">
              <a:extLst>
                <a:ext uri="{FF2B5EF4-FFF2-40B4-BE49-F238E27FC236}">
                  <a16:creationId xmlns:a16="http://schemas.microsoft.com/office/drawing/2014/main" id="{7C4F8359-115D-41AD-86FE-ADFB70BE1194}"/>
                </a:ext>
              </a:extLst>
            </p:cNvPr>
            <p:cNvSpPr>
              <a:spLocks/>
            </p:cNvSpPr>
            <p:nvPr/>
          </p:nvSpPr>
          <p:spPr bwMode="auto">
            <a:xfrm>
              <a:off x="2069" y="1448"/>
              <a:ext cx="688" cy="532"/>
            </a:xfrm>
            <a:custGeom>
              <a:avLst/>
              <a:gdLst>
                <a:gd name="T0" fmla="*/ 175 w 688"/>
                <a:gd name="T1" fmla="*/ 341 h 532"/>
                <a:gd name="T2" fmla="*/ 165 w 688"/>
                <a:gd name="T3" fmla="*/ 346 h 532"/>
                <a:gd name="T4" fmla="*/ 159 w 688"/>
                <a:gd name="T5" fmla="*/ 357 h 532"/>
                <a:gd name="T6" fmla="*/ 145 w 688"/>
                <a:gd name="T7" fmla="*/ 368 h 532"/>
                <a:gd name="T8" fmla="*/ 125 w 688"/>
                <a:gd name="T9" fmla="*/ 369 h 532"/>
                <a:gd name="T10" fmla="*/ 122 w 688"/>
                <a:gd name="T11" fmla="*/ 371 h 532"/>
                <a:gd name="T12" fmla="*/ 33 w 688"/>
                <a:gd name="T13" fmla="*/ 389 h 532"/>
                <a:gd name="T14" fmla="*/ 2 w 688"/>
                <a:gd name="T15" fmla="*/ 391 h 532"/>
                <a:gd name="T16" fmla="*/ 0 w 688"/>
                <a:gd name="T17" fmla="*/ 409 h 532"/>
                <a:gd name="T18" fmla="*/ 9 w 688"/>
                <a:gd name="T19" fmla="*/ 418 h 532"/>
                <a:gd name="T20" fmla="*/ 9 w 688"/>
                <a:gd name="T21" fmla="*/ 427 h 532"/>
                <a:gd name="T22" fmla="*/ 56 w 688"/>
                <a:gd name="T23" fmla="*/ 489 h 532"/>
                <a:gd name="T24" fmla="*/ 72 w 688"/>
                <a:gd name="T25" fmla="*/ 494 h 532"/>
                <a:gd name="T26" fmla="*/ 81 w 688"/>
                <a:gd name="T27" fmla="*/ 489 h 532"/>
                <a:gd name="T28" fmla="*/ 88 w 688"/>
                <a:gd name="T29" fmla="*/ 491 h 532"/>
                <a:gd name="T30" fmla="*/ 93 w 688"/>
                <a:gd name="T31" fmla="*/ 503 h 532"/>
                <a:gd name="T32" fmla="*/ 86 w 688"/>
                <a:gd name="T33" fmla="*/ 503 h 532"/>
                <a:gd name="T34" fmla="*/ 86 w 688"/>
                <a:gd name="T35" fmla="*/ 509 h 532"/>
                <a:gd name="T36" fmla="*/ 106 w 688"/>
                <a:gd name="T37" fmla="*/ 519 h 532"/>
                <a:gd name="T38" fmla="*/ 99 w 688"/>
                <a:gd name="T39" fmla="*/ 509 h 532"/>
                <a:gd name="T40" fmla="*/ 118 w 688"/>
                <a:gd name="T41" fmla="*/ 503 h 532"/>
                <a:gd name="T42" fmla="*/ 150 w 688"/>
                <a:gd name="T43" fmla="*/ 500 h 532"/>
                <a:gd name="T44" fmla="*/ 156 w 688"/>
                <a:gd name="T45" fmla="*/ 493 h 532"/>
                <a:gd name="T46" fmla="*/ 166 w 688"/>
                <a:gd name="T47" fmla="*/ 485 h 532"/>
                <a:gd name="T48" fmla="*/ 188 w 688"/>
                <a:gd name="T49" fmla="*/ 448 h 532"/>
                <a:gd name="T50" fmla="*/ 270 w 688"/>
                <a:gd name="T51" fmla="*/ 455 h 532"/>
                <a:gd name="T52" fmla="*/ 297 w 688"/>
                <a:gd name="T53" fmla="*/ 478 h 532"/>
                <a:gd name="T54" fmla="*/ 309 w 688"/>
                <a:gd name="T55" fmla="*/ 471 h 532"/>
                <a:gd name="T56" fmla="*/ 340 w 688"/>
                <a:gd name="T57" fmla="*/ 462 h 532"/>
                <a:gd name="T58" fmla="*/ 399 w 688"/>
                <a:gd name="T59" fmla="*/ 485 h 532"/>
                <a:gd name="T60" fmla="*/ 440 w 688"/>
                <a:gd name="T61" fmla="*/ 462 h 532"/>
                <a:gd name="T62" fmla="*/ 520 w 688"/>
                <a:gd name="T63" fmla="*/ 469 h 532"/>
                <a:gd name="T64" fmla="*/ 534 w 688"/>
                <a:gd name="T65" fmla="*/ 466 h 532"/>
                <a:gd name="T66" fmla="*/ 541 w 688"/>
                <a:gd name="T67" fmla="*/ 457 h 532"/>
                <a:gd name="T68" fmla="*/ 552 w 688"/>
                <a:gd name="T69" fmla="*/ 452 h 532"/>
                <a:gd name="T70" fmla="*/ 563 w 688"/>
                <a:gd name="T71" fmla="*/ 443 h 532"/>
                <a:gd name="T72" fmla="*/ 565 w 688"/>
                <a:gd name="T73" fmla="*/ 441 h 532"/>
                <a:gd name="T74" fmla="*/ 559 w 688"/>
                <a:gd name="T75" fmla="*/ 432 h 532"/>
                <a:gd name="T76" fmla="*/ 561 w 688"/>
                <a:gd name="T77" fmla="*/ 423 h 532"/>
                <a:gd name="T78" fmla="*/ 570 w 688"/>
                <a:gd name="T79" fmla="*/ 418 h 532"/>
                <a:gd name="T80" fmla="*/ 574 w 688"/>
                <a:gd name="T81" fmla="*/ 407 h 532"/>
                <a:gd name="T82" fmla="*/ 582 w 688"/>
                <a:gd name="T83" fmla="*/ 403 h 532"/>
                <a:gd name="T84" fmla="*/ 588 w 688"/>
                <a:gd name="T85" fmla="*/ 393 h 532"/>
                <a:gd name="T86" fmla="*/ 659 w 688"/>
                <a:gd name="T87" fmla="*/ 302 h 532"/>
                <a:gd name="T88" fmla="*/ 688 w 688"/>
                <a:gd name="T89" fmla="*/ 143 h 532"/>
                <a:gd name="T90" fmla="*/ 656 w 688"/>
                <a:gd name="T91" fmla="*/ 119 h 532"/>
                <a:gd name="T92" fmla="*/ 650 w 688"/>
                <a:gd name="T93" fmla="*/ 102 h 532"/>
                <a:gd name="T94" fmla="*/ 645 w 688"/>
                <a:gd name="T95" fmla="*/ 23 h 532"/>
                <a:gd name="T96" fmla="*/ 624 w 688"/>
                <a:gd name="T97" fmla="*/ 16 h 532"/>
                <a:gd name="T98" fmla="*/ 609 w 688"/>
                <a:gd name="T99" fmla="*/ 7 h 532"/>
                <a:gd name="T100" fmla="*/ 506 w 688"/>
                <a:gd name="T101" fmla="*/ 0 h 532"/>
                <a:gd name="T102" fmla="*/ 174 w 688"/>
                <a:gd name="T103" fmla="*/ 202 h 532"/>
                <a:gd name="T104" fmla="*/ 175 w 688"/>
                <a:gd name="T105" fmla="*/ 203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8" h="532">
                  <a:moveTo>
                    <a:pt x="175" y="212"/>
                  </a:moveTo>
                  <a:lnTo>
                    <a:pt x="175" y="341"/>
                  </a:lnTo>
                  <a:lnTo>
                    <a:pt x="172" y="343"/>
                  </a:lnTo>
                  <a:lnTo>
                    <a:pt x="165" y="346"/>
                  </a:lnTo>
                  <a:lnTo>
                    <a:pt x="161" y="352"/>
                  </a:lnTo>
                  <a:lnTo>
                    <a:pt x="159" y="357"/>
                  </a:lnTo>
                  <a:lnTo>
                    <a:pt x="150" y="362"/>
                  </a:lnTo>
                  <a:lnTo>
                    <a:pt x="145" y="368"/>
                  </a:lnTo>
                  <a:lnTo>
                    <a:pt x="145" y="371"/>
                  </a:lnTo>
                  <a:lnTo>
                    <a:pt x="125" y="369"/>
                  </a:lnTo>
                  <a:lnTo>
                    <a:pt x="125" y="373"/>
                  </a:lnTo>
                  <a:lnTo>
                    <a:pt x="122" y="371"/>
                  </a:lnTo>
                  <a:lnTo>
                    <a:pt x="52" y="373"/>
                  </a:lnTo>
                  <a:lnTo>
                    <a:pt x="33" y="389"/>
                  </a:lnTo>
                  <a:lnTo>
                    <a:pt x="4" y="389"/>
                  </a:lnTo>
                  <a:lnTo>
                    <a:pt x="2" y="391"/>
                  </a:lnTo>
                  <a:lnTo>
                    <a:pt x="2" y="402"/>
                  </a:lnTo>
                  <a:lnTo>
                    <a:pt x="0" y="409"/>
                  </a:lnTo>
                  <a:lnTo>
                    <a:pt x="0" y="410"/>
                  </a:lnTo>
                  <a:lnTo>
                    <a:pt x="9" y="418"/>
                  </a:lnTo>
                  <a:lnTo>
                    <a:pt x="9" y="419"/>
                  </a:lnTo>
                  <a:lnTo>
                    <a:pt x="9" y="427"/>
                  </a:lnTo>
                  <a:lnTo>
                    <a:pt x="11" y="432"/>
                  </a:lnTo>
                  <a:lnTo>
                    <a:pt x="56" y="489"/>
                  </a:lnTo>
                  <a:lnTo>
                    <a:pt x="68" y="494"/>
                  </a:lnTo>
                  <a:lnTo>
                    <a:pt x="72" y="494"/>
                  </a:lnTo>
                  <a:lnTo>
                    <a:pt x="75" y="493"/>
                  </a:lnTo>
                  <a:lnTo>
                    <a:pt x="81" y="489"/>
                  </a:lnTo>
                  <a:lnTo>
                    <a:pt x="83" y="489"/>
                  </a:lnTo>
                  <a:lnTo>
                    <a:pt x="88" y="491"/>
                  </a:lnTo>
                  <a:lnTo>
                    <a:pt x="93" y="502"/>
                  </a:lnTo>
                  <a:lnTo>
                    <a:pt x="93" y="503"/>
                  </a:lnTo>
                  <a:lnTo>
                    <a:pt x="90" y="502"/>
                  </a:lnTo>
                  <a:lnTo>
                    <a:pt x="86" y="503"/>
                  </a:lnTo>
                  <a:lnTo>
                    <a:pt x="84" y="505"/>
                  </a:lnTo>
                  <a:lnTo>
                    <a:pt x="86" y="509"/>
                  </a:lnTo>
                  <a:lnTo>
                    <a:pt x="99" y="523"/>
                  </a:lnTo>
                  <a:lnTo>
                    <a:pt x="106" y="519"/>
                  </a:lnTo>
                  <a:lnTo>
                    <a:pt x="100" y="512"/>
                  </a:lnTo>
                  <a:lnTo>
                    <a:pt x="99" y="509"/>
                  </a:lnTo>
                  <a:lnTo>
                    <a:pt x="113" y="507"/>
                  </a:lnTo>
                  <a:lnTo>
                    <a:pt x="118" y="503"/>
                  </a:lnTo>
                  <a:lnTo>
                    <a:pt x="152" y="532"/>
                  </a:lnTo>
                  <a:lnTo>
                    <a:pt x="150" y="500"/>
                  </a:lnTo>
                  <a:lnTo>
                    <a:pt x="154" y="496"/>
                  </a:lnTo>
                  <a:lnTo>
                    <a:pt x="156" y="493"/>
                  </a:lnTo>
                  <a:lnTo>
                    <a:pt x="163" y="491"/>
                  </a:lnTo>
                  <a:lnTo>
                    <a:pt x="166" y="485"/>
                  </a:lnTo>
                  <a:lnTo>
                    <a:pt x="175" y="457"/>
                  </a:lnTo>
                  <a:lnTo>
                    <a:pt x="188" y="448"/>
                  </a:lnTo>
                  <a:lnTo>
                    <a:pt x="240" y="441"/>
                  </a:lnTo>
                  <a:lnTo>
                    <a:pt x="270" y="455"/>
                  </a:lnTo>
                  <a:lnTo>
                    <a:pt x="293" y="477"/>
                  </a:lnTo>
                  <a:lnTo>
                    <a:pt x="297" y="478"/>
                  </a:lnTo>
                  <a:lnTo>
                    <a:pt x="304" y="478"/>
                  </a:lnTo>
                  <a:lnTo>
                    <a:pt x="309" y="471"/>
                  </a:lnTo>
                  <a:lnTo>
                    <a:pt x="329" y="462"/>
                  </a:lnTo>
                  <a:lnTo>
                    <a:pt x="340" y="462"/>
                  </a:lnTo>
                  <a:lnTo>
                    <a:pt x="370" y="480"/>
                  </a:lnTo>
                  <a:lnTo>
                    <a:pt x="399" y="485"/>
                  </a:lnTo>
                  <a:lnTo>
                    <a:pt x="407" y="484"/>
                  </a:lnTo>
                  <a:lnTo>
                    <a:pt x="440" y="462"/>
                  </a:lnTo>
                  <a:lnTo>
                    <a:pt x="499" y="459"/>
                  </a:lnTo>
                  <a:lnTo>
                    <a:pt x="520" y="469"/>
                  </a:lnTo>
                  <a:lnTo>
                    <a:pt x="529" y="468"/>
                  </a:lnTo>
                  <a:lnTo>
                    <a:pt x="534" y="466"/>
                  </a:lnTo>
                  <a:lnTo>
                    <a:pt x="541" y="459"/>
                  </a:lnTo>
                  <a:lnTo>
                    <a:pt x="541" y="457"/>
                  </a:lnTo>
                  <a:lnTo>
                    <a:pt x="547" y="453"/>
                  </a:lnTo>
                  <a:lnTo>
                    <a:pt x="552" y="452"/>
                  </a:lnTo>
                  <a:lnTo>
                    <a:pt x="557" y="452"/>
                  </a:lnTo>
                  <a:lnTo>
                    <a:pt x="563" y="443"/>
                  </a:lnTo>
                  <a:lnTo>
                    <a:pt x="563" y="443"/>
                  </a:lnTo>
                  <a:lnTo>
                    <a:pt x="565" y="441"/>
                  </a:lnTo>
                  <a:lnTo>
                    <a:pt x="561" y="437"/>
                  </a:lnTo>
                  <a:lnTo>
                    <a:pt x="559" y="432"/>
                  </a:lnTo>
                  <a:lnTo>
                    <a:pt x="559" y="428"/>
                  </a:lnTo>
                  <a:lnTo>
                    <a:pt x="561" y="423"/>
                  </a:lnTo>
                  <a:lnTo>
                    <a:pt x="566" y="419"/>
                  </a:lnTo>
                  <a:lnTo>
                    <a:pt x="570" y="418"/>
                  </a:lnTo>
                  <a:lnTo>
                    <a:pt x="574" y="416"/>
                  </a:lnTo>
                  <a:lnTo>
                    <a:pt x="574" y="407"/>
                  </a:lnTo>
                  <a:lnTo>
                    <a:pt x="577" y="403"/>
                  </a:lnTo>
                  <a:lnTo>
                    <a:pt x="582" y="403"/>
                  </a:lnTo>
                  <a:lnTo>
                    <a:pt x="582" y="394"/>
                  </a:lnTo>
                  <a:lnTo>
                    <a:pt x="588" y="393"/>
                  </a:lnTo>
                  <a:lnTo>
                    <a:pt x="588" y="384"/>
                  </a:lnTo>
                  <a:lnTo>
                    <a:pt x="659" y="302"/>
                  </a:lnTo>
                  <a:lnTo>
                    <a:pt x="675" y="162"/>
                  </a:lnTo>
                  <a:lnTo>
                    <a:pt x="688" y="143"/>
                  </a:lnTo>
                  <a:lnTo>
                    <a:pt x="663" y="130"/>
                  </a:lnTo>
                  <a:lnTo>
                    <a:pt x="656" y="119"/>
                  </a:lnTo>
                  <a:lnTo>
                    <a:pt x="650" y="105"/>
                  </a:lnTo>
                  <a:lnTo>
                    <a:pt x="650" y="102"/>
                  </a:lnTo>
                  <a:lnTo>
                    <a:pt x="645" y="91"/>
                  </a:lnTo>
                  <a:lnTo>
                    <a:pt x="645" y="23"/>
                  </a:lnTo>
                  <a:lnTo>
                    <a:pt x="631" y="27"/>
                  </a:lnTo>
                  <a:lnTo>
                    <a:pt x="624" y="16"/>
                  </a:lnTo>
                  <a:lnTo>
                    <a:pt x="611" y="11"/>
                  </a:lnTo>
                  <a:lnTo>
                    <a:pt x="609" y="7"/>
                  </a:lnTo>
                  <a:lnTo>
                    <a:pt x="604" y="3"/>
                  </a:lnTo>
                  <a:lnTo>
                    <a:pt x="506" y="0"/>
                  </a:lnTo>
                  <a:lnTo>
                    <a:pt x="241" y="184"/>
                  </a:lnTo>
                  <a:lnTo>
                    <a:pt x="174" y="202"/>
                  </a:lnTo>
                  <a:lnTo>
                    <a:pt x="174" y="203"/>
                  </a:lnTo>
                  <a:lnTo>
                    <a:pt x="175" y="203"/>
                  </a:lnTo>
                  <a:lnTo>
                    <a:pt x="175" y="212"/>
                  </a:lnTo>
                  <a:close/>
                </a:path>
              </a:pathLst>
            </a:custGeom>
            <a:solidFill>
              <a:srgbClr val="00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8" name="Freeform 82">
              <a:extLst>
                <a:ext uri="{FF2B5EF4-FFF2-40B4-BE49-F238E27FC236}">
                  <a16:creationId xmlns:a16="http://schemas.microsoft.com/office/drawing/2014/main" id="{A95652FA-3EE8-4234-BF7D-140D095E4B78}"/>
                </a:ext>
              </a:extLst>
            </p:cNvPr>
            <p:cNvSpPr>
              <a:spLocks/>
            </p:cNvSpPr>
            <p:nvPr/>
          </p:nvSpPr>
          <p:spPr bwMode="auto">
            <a:xfrm>
              <a:off x="2069" y="1448"/>
              <a:ext cx="688" cy="532"/>
            </a:xfrm>
            <a:custGeom>
              <a:avLst/>
              <a:gdLst>
                <a:gd name="T0" fmla="*/ 175 w 688"/>
                <a:gd name="T1" fmla="*/ 341 h 532"/>
                <a:gd name="T2" fmla="*/ 165 w 688"/>
                <a:gd name="T3" fmla="*/ 346 h 532"/>
                <a:gd name="T4" fmla="*/ 159 w 688"/>
                <a:gd name="T5" fmla="*/ 357 h 532"/>
                <a:gd name="T6" fmla="*/ 145 w 688"/>
                <a:gd name="T7" fmla="*/ 368 h 532"/>
                <a:gd name="T8" fmla="*/ 125 w 688"/>
                <a:gd name="T9" fmla="*/ 369 h 532"/>
                <a:gd name="T10" fmla="*/ 122 w 688"/>
                <a:gd name="T11" fmla="*/ 371 h 532"/>
                <a:gd name="T12" fmla="*/ 33 w 688"/>
                <a:gd name="T13" fmla="*/ 389 h 532"/>
                <a:gd name="T14" fmla="*/ 2 w 688"/>
                <a:gd name="T15" fmla="*/ 391 h 532"/>
                <a:gd name="T16" fmla="*/ 0 w 688"/>
                <a:gd name="T17" fmla="*/ 409 h 532"/>
                <a:gd name="T18" fmla="*/ 9 w 688"/>
                <a:gd name="T19" fmla="*/ 418 h 532"/>
                <a:gd name="T20" fmla="*/ 9 w 688"/>
                <a:gd name="T21" fmla="*/ 427 h 532"/>
                <a:gd name="T22" fmla="*/ 56 w 688"/>
                <a:gd name="T23" fmla="*/ 489 h 532"/>
                <a:gd name="T24" fmla="*/ 72 w 688"/>
                <a:gd name="T25" fmla="*/ 494 h 532"/>
                <a:gd name="T26" fmla="*/ 81 w 688"/>
                <a:gd name="T27" fmla="*/ 489 h 532"/>
                <a:gd name="T28" fmla="*/ 88 w 688"/>
                <a:gd name="T29" fmla="*/ 491 h 532"/>
                <a:gd name="T30" fmla="*/ 93 w 688"/>
                <a:gd name="T31" fmla="*/ 503 h 532"/>
                <a:gd name="T32" fmla="*/ 86 w 688"/>
                <a:gd name="T33" fmla="*/ 503 h 532"/>
                <a:gd name="T34" fmla="*/ 86 w 688"/>
                <a:gd name="T35" fmla="*/ 509 h 532"/>
                <a:gd name="T36" fmla="*/ 106 w 688"/>
                <a:gd name="T37" fmla="*/ 519 h 532"/>
                <a:gd name="T38" fmla="*/ 99 w 688"/>
                <a:gd name="T39" fmla="*/ 509 h 532"/>
                <a:gd name="T40" fmla="*/ 118 w 688"/>
                <a:gd name="T41" fmla="*/ 503 h 532"/>
                <a:gd name="T42" fmla="*/ 150 w 688"/>
                <a:gd name="T43" fmla="*/ 500 h 532"/>
                <a:gd name="T44" fmla="*/ 156 w 688"/>
                <a:gd name="T45" fmla="*/ 493 h 532"/>
                <a:gd name="T46" fmla="*/ 166 w 688"/>
                <a:gd name="T47" fmla="*/ 485 h 532"/>
                <a:gd name="T48" fmla="*/ 188 w 688"/>
                <a:gd name="T49" fmla="*/ 448 h 532"/>
                <a:gd name="T50" fmla="*/ 270 w 688"/>
                <a:gd name="T51" fmla="*/ 455 h 532"/>
                <a:gd name="T52" fmla="*/ 297 w 688"/>
                <a:gd name="T53" fmla="*/ 478 h 532"/>
                <a:gd name="T54" fmla="*/ 309 w 688"/>
                <a:gd name="T55" fmla="*/ 471 h 532"/>
                <a:gd name="T56" fmla="*/ 340 w 688"/>
                <a:gd name="T57" fmla="*/ 462 h 532"/>
                <a:gd name="T58" fmla="*/ 399 w 688"/>
                <a:gd name="T59" fmla="*/ 485 h 532"/>
                <a:gd name="T60" fmla="*/ 440 w 688"/>
                <a:gd name="T61" fmla="*/ 462 h 532"/>
                <a:gd name="T62" fmla="*/ 520 w 688"/>
                <a:gd name="T63" fmla="*/ 469 h 532"/>
                <a:gd name="T64" fmla="*/ 534 w 688"/>
                <a:gd name="T65" fmla="*/ 466 h 532"/>
                <a:gd name="T66" fmla="*/ 541 w 688"/>
                <a:gd name="T67" fmla="*/ 457 h 532"/>
                <a:gd name="T68" fmla="*/ 552 w 688"/>
                <a:gd name="T69" fmla="*/ 452 h 532"/>
                <a:gd name="T70" fmla="*/ 563 w 688"/>
                <a:gd name="T71" fmla="*/ 443 h 532"/>
                <a:gd name="T72" fmla="*/ 565 w 688"/>
                <a:gd name="T73" fmla="*/ 441 h 532"/>
                <a:gd name="T74" fmla="*/ 559 w 688"/>
                <a:gd name="T75" fmla="*/ 432 h 532"/>
                <a:gd name="T76" fmla="*/ 561 w 688"/>
                <a:gd name="T77" fmla="*/ 423 h 532"/>
                <a:gd name="T78" fmla="*/ 570 w 688"/>
                <a:gd name="T79" fmla="*/ 418 h 532"/>
                <a:gd name="T80" fmla="*/ 574 w 688"/>
                <a:gd name="T81" fmla="*/ 407 h 532"/>
                <a:gd name="T82" fmla="*/ 582 w 688"/>
                <a:gd name="T83" fmla="*/ 403 h 532"/>
                <a:gd name="T84" fmla="*/ 588 w 688"/>
                <a:gd name="T85" fmla="*/ 393 h 532"/>
                <a:gd name="T86" fmla="*/ 659 w 688"/>
                <a:gd name="T87" fmla="*/ 302 h 532"/>
                <a:gd name="T88" fmla="*/ 688 w 688"/>
                <a:gd name="T89" fmla="*/ 143 h 532"/>
                <a:gd name="T90" fmla="*/ 656 w 688"/>
                <a:gd name="T91" fmla="*/ 119 h 532"/>
                <a:gd name="T92" fmla="*/ 650 w 688"/>
                <a:gd name="T93" fmla="*/ 102 h 532"/>
                <a:gd name="T94" fmla="*/ 645 w 688"/>
                <a:gd name="T95" fmla="*/ 23 h 532"/>
                <a:gd name="T96" fmla="*/ 624 w 688"/>
                <a:gd name="T97" fmla="*/ 16 h 532"/>
                <a:gd name="T98" fmla="*/ 609 w 688"/>
                <a:gd name="T99" fmla="*/ 7 h 532"/>
                <a:gd name="T100" fmla="*/ 506 w 688"/>
                <a:gd name="T101" fmla="*/ 0 h 532"/>
                <a:gd name="T102" fmla="*/ 174 w 688"/>
                <a:gd name="T103" fmla="*/ 202 h 532"/>
                <a:gd name="T104" fmla="*/ 175 w 688"/>
                <a:gd name="T105" fmla="*/ 203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8" h="532">
                  <a:moveTo>
                    <a:pt x="175" y="212"/>
                  </a:moveTo>
                  <a:lnTo>
                    <a:pt x="175" y="341"/>
                  </a:lnTo>
                  <a:lnTo>
                    <a:pt x="172" y="343"/>
                  </a:lnTo>
                  <a:lnTo>
                    <a:pt x="165" y="346"/>
                  </a:lnTo>
                  <a:lnTo>
                    <a:pt x="161" y="352"/>
                  </a:lnTo>
                  <a:lnTo>
                    <a:pt x="159" y="357"/>
                  </a:lnTo>
                  <a:lnTo>
                    <a:pt x="150" y="362"/>
                  </a:lnTo>
                  <a:lnTo>
                    <a:pt x="145" y="368"/>
                  </a:lnTo>
                  <a:lnTo>
                    <a:pt x="145" y="371"/>
                  </a:lnTo>
                  <a:lnTo>
                    <a:pt x="125" y="369"/>
                  </a:lnTo>
                  <a:lnTo>
                    <a:pt x="125" y="373"/>
                  </a:lnTo>
                  <a:lnTo>
                    <a:pt x="122" y="371"/>
                  </a:lnTo>
                  <a:lnTo>
                    <a:pt x="52" y="373"/>
                  </a:lnTo>
                  <a:lnTo>
                    <a:pt x="33" y="389"/>
                  </a:lnTo>
                  <a:lnTo>
                    <a:pt x="4" y="389"/>
                  </a:lnTo>
                  <a:lnTo>
                    <a:pt x="2" y="391"/>
                  </a:lnTo>
                  <a:lnTo>
                    <a:pt x="2" y="402"/>
                  </a:lnTo>
                  <a:lnTo>
                    <a:pt x="0" y="409"/>
                  </a:lnTo>
                  <a:lnTo>
                    <a:pt x="0" y="410"/>
                  </a:lnTo>
                  <a:lnTo>
                    <a:pt x="9" y="418"/>
                  </a:lnTo>
                  <a:lnTo>
                    <a:pt x="9" y="419"/>
                  </a:lnTo>
                  <a:lnTo>
                    <a:pt x="9" y="427"/>
                  </a:lnTo>
                  <a:lnTo>
                    <a:pt x="11" y="432"/>
                  </a:lnTo>
                  <a:lnTo>
                    <a:pt x="56" y="489"/>
                  </a:lnTo>
                  <a:lnTo>
                    <a:pt x="68" y="494"/>
                  </a:lnTo>
                  <a:lnTo>
                    <a:pt x="72" y="494"/>
                  </a:lnTo>
                  <a:lnTo>
                    <a:pt x="75" y="493"/>
                  </a:lnTo>
                  <a:lnTo>
                    <a:pt x="81" y="489"/>
                  </a:lnTo>
                  <a:lnTo>
                    <a:pt x="83" y="489"/>
                  </a:lnTo>
                  <a:lnTo>
                    <a:pt x="88" y="491"/>
                  </a:lnTo>
                  <a:lnTo>
                    <a:pt x="93" y="502"/>
                  </a:lnTo>
                  <a:lnTo>
                    <a:pt x="93" y="503"/>
                  </a:lnTo>
                  <a:lnTo>
                    <a:pt x="90" y="502"/>
                  </a:lnTo>
                  <a:lnTo>
                    <a:pt x="86" y="503"/>
                  </a:lnTo>
                  <a:lnTo>
                    <a:pt x="84" y="505"/>
                  </a:lnTo>
                  <a:lnTo>
                    <a:pt x="86" y="509"/>
                  </a:lnTo>
                  <a:lnTo>
                    <a:pt x="99" y="523"/>
                  </a:lnTo>
                  <a:lnTo>
                    <a:pt x="106" y="519"/>
                  </a:lnTo>
                  <a:lnTo>
                    <a:pt x="100" y="512"/>
                  </a:lnTo>
                  <a:lnTo>
                    <a:pt x="99" y="509"/>
                  </a:lnTo>
                  <a:lnTo>
                    <a:pt x="113" y="507"/>
                  </a:lnTo>
                  <a:lnTo>
                    <a:pt x="118" y="503"/>
                  </a:lnTo>
                  <a:lnTo>
                    <a:pt x="152" y="532"/>
                  </a:lnTo>
                  <a:lnTo>
                    <a:pt x="150" y="500"/>
                  </a:lnTo>
                  <a:lnTo>
                    <a:pt x="154" y="496"/>
                  </a:lnTo>
                  <a:lnTo>
                    <a:pt x="156" y="493"/>
                  </a:lnTo>
                  <a:lnTo>
                    <a:pt x="163" y="491"/>
                  </a:lnTo>
                  <a:lnTo>
                    <a:pt x="166" y="485"/>
                  </a:lnTo>
                  <a:lnTo>
                    <a:pt x="175" y="457"/>
                  </a:lnTo>
                  <a:lnTo>
                    <a:pt x="188" y="448"/>
                  </a:lnTo>
                  <a:lnTo>
                    <a:pt x="240" y="441"/>
                  </a:lnTo>
                  <a:lnTo>
                    <a:pt x="270" y="455"/>
                  </a:lnTo>
                  <a:lnTo>
                    <a:pt x="293" y="477"/>
                  </a:lnTo>
                  <a:lnTo>
                    <a:pt x="297" y="478"/>
                  </a:lnTo>
                  <a:lnTo>
                    <a:pt x="304" y="478"/>
                  </a:lnTo>
                  <a:lnTo>
                    <a:pt x="309" y="471"/>
                  </a:lnTo>
                  <a:lnTo>
                    <a:pt x="329" y="462"/>
                  </a:lnTo>
                  <a:lnTo>
                    <a:pt x="340" y="462"/>
                  </a:lnTo>
                  <a:lnTo>
                    <a:pt x="370" y="480"/>
                  </a:lnTo>
                  <a:lnTo>
                    <a:pt x="399" y="485"/>
                  </a:lnTo>
                  <a:lnTo>
                    <a:pt x="407" y="484"/>
                  </a:lnTo>
                  <a:lnTo>
                    <a:pt x="440" y="462"/>
                  </a:lnTo>
                  <a:lnTo>
                    <a:pt x="499" y="459"/>
                  </a:lnTo>
                  <a:lnTo>
                    <a:pt x="520" y="469"/>
                  </a:lnTo>
                  <a:lnTo>
                    <a:pt x="529" y="468"/>
                  </a:lnTo>
                  <a:lnTo>
                    <a:pt x="534" y="466"/>
                  </a:lnTo>
                  <a:lnTo>
                    <a:pt x="541" y="459"/>
                  </a:lnTo>
                  <a:lnTo>
                    <a:pt x="541" y="457"/>
                  </a:lnTo>
                  <a:lnTo>
                    <a:pt x="547" y="453"/>
                  </a:lnTo>
                  <a:lnTo>
                    <a:pt x="552" y="452"/>
                  </a:lnTo>
                  <a:lnTo>
                    <a:pt x="557" y="452"/>
                  </a:lnTo>
                  <a:lnTo>
                    <a:pt x="563" y="443"/>
                  </a:lnTo>
                  <a:lnTo>
                    <a:pt x="563" y="443"/>
                  </a:lnTo>
                  <a:lnTo>
                    <a:pt x="565" y="441"/>
                  </a:lnTo>
                  <a:lnTo>
                    <a:pt x="561" y="437"/>
                  </a:lnTo>
                  <a:lnTo>
                    <a:pt x="559" y="432"/>
                  </a:lnTo>
                  <a:lnTo>
                    <a:pt x="559" y="428"/>
                  </a:lnTo>
                  <a:lnTo>
                    <a:pt x="561" y="423"/>
                  </a:lnTo>
                  <a:lnTo>
                    <a:pt x="566" y="419"/>
                  </a:lnTo>
                  <a:lnTo>
                    <a:pt x="570" y="418"/>
                  </a:lnTo>
                  <a:lnTo>
                    <a:pt x="574" y="416"/>
                  </a:lnTo>
                  <a:lnTo>
                    <a:pt x="574" y="407"/>
                  </a:lnTo>
                  <a:lnTo>
                    <a:pt x="577" y="403"/>
                  </a:lnTo>
                  <a:lnTo>
                    <a:pt x="582" y="403"/>
                  </a:lnTo>
                  <a:lnTo>
                    <a:pt x="582" y="394"/>
                  </a:lnTo>
                  <a:lnTo>
                    <a:pt x="588" y="393"/>
                  </a:lnTo>
                  <a:lnTo>
                    <a:pt x="588" y="384"/>
                  </a:lnTo>
                  <a:lnTo>
                    <a:pt x="659" y="302"/>
                  </a:lnTo>
                  <a:lnTo>
                    <a:pt x="675" y="162"/>
                  </a:lnTo>
                  <a:lnTo>
                    <a:pt x="688" y="143"/>
                  </a:lnTo>
                  <a:lnTo>
                    <a:pt x="663" y="130"/>
                  </a:lnTo>
                  <a:lnTo>
                    <a:pt x="656" y="119"/>
                  </a:lnTo>
                  <a:lnTo>
                    <a:pt x="650" y="105"/>
                  </a:lnTo>
                  <a:lnTo>
                    <a:pt x="650" y="102"/>
                  </a:lnTo>
                  <a:lnTo>
                    <a:pt x="645" y="91"/>
                  </a:lnTo>
                  <a:lnTo>
                    <a:pt x="645" y="23"/>
                  </a:lnTo>
                  <a:lnTo>
                    <a:pt x="631" y="27"/>
                  </a:lnTo>
                  <a:lnTo>
                    <a:pt x="624" y="16"/>
                  </a:lnTo>
                  <a:lnTo>
                    <a:pt x="611" y="11"/>
                  </a:lnTo>
                  <a:lnTo>
                    <a:pt x="609" y="7"/>
                  </a:lnTo>
                  <a:lnTo>
                    <a:pt x="604" y="3"/>
                  </a:lnTo>
                  <a:lnTo>
                    <a:pt x="506" y="0"/>
                  </a:lnTo>
                  <a:lnTo>
                    <a:pt x="241" y="184"/>
                  </a:lnTo>
                  <a:lnTo>
                    <a:pt x="174" y="202"/>
                  </a:lnTo>
                  <a:lnTo>
                    <a:pt x="174" y="203"/>
                  </a:lnTo>
                  <a:lnTo>
                    <a:pt x="175" y="203"/>
                  </a:lnTo>
                  <a:lnTo>
                    <a:pt x="175" y="21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29" name="Freeform 83">
              <a:extLst>
                <a:ext uri="{FF2B5EF4-FFF2-40B4-BE49-F238E27FC236}">
                  <a16:creationId xmlns:a16="http://schemas.microsoft.com/office/drawing/2014/main" id="{B98F9CBD-86AA-451A-9353-76E9970008D3}"/>
                </a:ext>
              </a:extLst>
            </p:cNvPr>
            <p:cNvSpPr>
              <a:spLocks/>
            </p:cNvSpPr>
            <p:nvPr/>
          </p:nvSpPr>
          <p:spPr bwMode="auto">
            <a:xfrm>
              <a:off x="4442" y="3406"/>
              <a:ext cx="29" cy="24"/>
            </a:xfrm>
            <a:custGeom>
              <a:avLst/>
              <a:gdLst>
                <a:gd name="T0" fmla="*/ 4 w 29"/>
                <a:gd name="T1" fmla="*/ 4 h 24"/>
                <a:gd name="T2" fmla="*/ 0 w 29"/>
                <a:gd name="T3" fmla="*/ 4 h 24"/>
                <a:gd name="T4" fmla="*/ 18 w 29"/>
                <a:gd name="T5" fmla="*/ 0 h 24"/>
                <a:gd name="T6" fmla="*/ 25 w 29"/>
                <a:gd name="T7" fmla="*/ 4 h 24"/>
                <a:gd name="T8" fmla="*/ 29 w 29"/>
                <a:gd name="T9" fmla="*/ 11 h 24"/>
                <a:gd name="T10" fmla="*/ 29 w 29"/>
                <a:gd name="T11" fmla="*/ 22 h 24"/>
                <a:gd name="T12" fmla="*/ 22 w 29"/>
                <a:gd name="T13" fmla="*/ 24 h 24"/>
                <a:gd name="T14" fmla="*/ 15 w 29"/>
                <a:gd name="T15" fmla="*/ 20 h 24"/>
                <a:gd name="T16" fmla="*/ 7 w 29"/>
                <a:gd name="T17" fmla="*/ 11 h 24"/>
                <a:gd name="T18" fmla="*/ 4 w 29"/>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4">
                  <a:moveTo>
                    <a:pt x="4" y="4"/>
                  </a:moveTo>
                  <a:lnTo>
                    <a:pt x="0" y="4"/>
                  </a:lnTo>
                  <a:lnTo>
                    <a:pt x="18" y="0"/>
                  </a:lnTo>
                  <a:lnTo>
                    <a:pt x="25" y="4"/>
                  </a:lnTo>
                  <a:lnTo>
                    <a:pt x="29" y="11"/>
                  </a:lnTo>
                  <a:lnTo>
                    <a:pt x="29" y="22"/>
                  </a:lnTo>
                  <a:lnTo>
                    <a:pt x="22" y="24"/>
                  </a:lnTo>
                  <a:lnTo>
                    <a:pt x="15" y="20"/>
                  </a:lnTo>
                  <a:lnTo>
                    <a:pt x="7" y="11"/>
                  </a:lnTo>
                  <a:lnTo>
                    <a:pt x="4" y="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0" name="Freeform 84">
              <a:extLst>
                <a:ext uri="{FF2B5EF4-FFF2-40B4-BE49-F238E27FC236}">
                  <a16:creationId xmlns:a16="http://schemas.microsoft.com/office/drawing/2014/main" id="{7FF4C293-DC7A-498E-9637-3EF7A7F10E91}"/>
                </a:ext>
              </a:extLst>
            </p:cNvPr>
            <p:cNvSpPr>
              <a:spLocks/>
            </p:cNvSpPr>
            <p:nvPr/>
          </p:nvSpPr>
          <p:spPr bwMode="auto">
            <a:xfrm>
              <a:off x="4442" y="3406"/>
              <a:ext cx="29" cy="24"/>
            </a:xfrm>
            <a:custGeom>
              <a:avLst/>
              <a:gdLst>
                <a:gd name="T0" fmla="*/ 4 w 29"/>
                <a:gd name="T1" fmla="*/ 4 h 24"/>
                <a:gd name="T2" fmla="*/ 0 w 29"/>
                <a:gd name="T3" fmla="*/ 4 h 24"/>
                <a:gd name="T4" fmla="*/ 18 w 29"/>
                <a:gd name="T5" fmla="*/ 0 h 24"/>
                <a:gd name="T6" fmla="*/ 25 w 29"/>
                <a:gd name="T7" fmla="*/ 4 h 24"/>
                <a:gd name="T8" fmla="*/ 29 w 29"/>
                <a:gd name="T9" fmla="*/ 11 h 24"/>
                <a:gd name="T10" fmla="*/ 29 w 29"/>
                <a:gd name="T11" fmla="*/ 22 h 24"/>
                <a:gd name="T12" fmla="*/ 22 w 29"/>
                <a:gd name="T13" fmla="*/ 24 h 24"/>
                <a:gd name="T14" fmla="*/ 15 w 29"/>
                <a:gd name="T15" fmla="*/ 20 h 24"/>
                <a:gd name="T16" fmla="*/ 7 w 29"/>
                <a:gd name="T17" fmla="*/ 11 h 24"/>
                <a:gd name="T18" fmla="*/ 4 w 29"/>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4">
                  <a:moveTo>
                    <a:pt x="4" y="4"/>
                  </a:moveTo>
                  <a:lnTo>
                    <a:pt x="0" y="4"/>
                  </a:lnTo>
                  <a:lnTo>
                    <a:pt x="18" y="0"/>
                  </a:lnTo>
                  <a:lnTo>
                    <a:pt x="25" y="4"/>
                  </a:lnTo>
                  <a:lnTo>
                    <a:pt x="29" y="11"/>
                  </a:lnTo>
                  <a:lnTo>
                    <a:pt x="29" y="22"/>
                  </a:lnTo>
                  <a:lnTo>
                    <a:pt x="22" y="24"/>
                  </a:lnTo>
                  <a:lnTo>
                    <a:pt x="15" y="20"/>
                  </a:lnTo>
                  <a:lnTo>
                    <a:pt x="7" y="11"/>
                  </a:lnTo>
                  <a:lnTo>
                    <a:pt x="4" y="4"/>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1" name="Freeform 85">
              <a:extLst>
                <a:ext uri="{FF2B5EF4-FFF2-40B4-BE49-F238E27FC236}">
                  <a16:creationId xmlns:a16="http://schemas.microsoft.com/office/drawing/2014/main" id="{F76B2AE4-E3EE-4878-A0CC-00916F813825}"/>
                </a:ext>
              </a:extLst>
            </p:cNvPr>
            <p:cNvSpPr>
              <a:spLocks/>
            </p:cNvSpPr>
            <p:nvPr/>
          </p:nvSpPr>
          <p:spPr bwMode="auto">
            <a:xfrm>
              <a:off x="2428" y="1933"/>
              <a:ext cx="332" cy="486"/>
            </a:xfrm>
            <a:custGeom>
              <a:avLst/>
              <a:gdLst>
                <a:gd name="T0" fmla="*/ 56 w 332"/>
                <a:gd name="T1" fmla="*/ 463 h 486"/>
                <a:gd name="T2" fmla="*/ 65 w 332"/>
                <a:gd name="T3" fmla="*/ 416 h 486"/>
                <a:gd name="T4" fmla="*/ 54 w 332"/>
                <a:gd name="T5" fmla="*/ 402 h 486"/>
                <a:gd name="T6" fmla="*/ 50 w 332"/>
                <a:gd name="T7" fmla="*/ 395 h 486"/>
                <a:gd name="T8" fmla="*/ 54 w 332"/>
                <a:gd name="T9" fmla="*/ 390 h 486"/>
                <a:gd name="T10" fmla="*/ 52 w 332"/>
                <a:gd name="T11" fmla="*/ 381 h 486"/>
                <a:gd name="T12" fmla="*/ 45 w 332"/>
                <a:gd name="T13" fmla="*/ 384 h 486"/>
                <a:gd name="T14" fmla="*/ 25 w 332"/>
                <a:gd name="T15" fmla="*/ 379 h 486"/>
                <a:gd name="T16" fmla="*/ 9 w 332"/>
                <a:gd name="T17" fmla="*/ 359 h 486"/>
                <a:gd name="T18" fmla="*/ 2 w 332"/>
                <a:gd name="T19" fmla="*/ 359 h 486"/>
                <a:gd name="T20" fmla="*/ 0 w 332"/>
                <a:gd name="T21" fmla="*/ 352 h 486"/>
                <a:gd name="T22" fmla="*/ 6 w 332"/>
                <a:gd name="T23" fmla="*/ 341 h 486"/>
                <a:gd name="T24" fmla="*/ 18 w 332"/>
                <a:gd name="T25" fmla="*/ 304 h 486"/>
                <a:gd name="T26" fmla="*/ 47 w 332"/>
                <a:gd name="T27" fmla="*/ 272 h 486"/>
                <a:gd name="T28" fmla="*/ 91 w 332"/>
                <a:gd name="T29" fmla="*/ 256 h 486"/>
                <a:gd name="T30" fmla="*/ 102 w 332"/>
                <a:gd name="T31" fmla="*/ 268 h 486"/>
                <a:gd name="T32" fmla="*/ 106 w 332"/>
                <a:gd name="T33" fmla="*/ 270 h 486"/>
                <a:gd name="T34" fmla="*/ 123 w 332"/>
                <a:gd name="T35" fmla="*/ 277 h 486"/>
                <a:gd name="T36" fmla="*/ 166 w 332"/>
                <a:gd name="T37" fmla="*/ 191 h 486"/>
                <a:gd name="T38" fmla="*/ 186 w 332"/>
                <a:gd name="T39" fmla="*/ 175 h 486"/>
                <a:gd name="T40" fmla="*/ 227 w 332"/>
                <a:gd name="T41" fmla="*/ 68 h 486"/>
                <a:gd name="T42" fmla="*/ 245 w 332"/>
                <a:gd name="T43" fmla="*/ 59 h 486"/>
                <a:gd name="T44" fmla="*/ 259 w 332"/>
                <a:gd name="T45" fmla="*/ 25 h 486"/>
                <a:gd name="T46" fmla="*/ 254 w 332"/>
                <a:gd name="T47" fmla="*/ 18 h 486"/>
                <a:gd name="T48" fmla="*/ 245 w 332"/>
                <a:gd name="T49" fmla="*/ 13 h 486"/>
                <a:gd name="T50" fmla="*/ 256 w 332"/>
                <a:gd name="T51" fmla="*/ 2 h 486"/>
                <a:gd name="T52" fmla="*/ 270 w 332"/>
                <a:gd name="T53" fmla="*/ 4 h 486"/>
                <a:gd name="T54" fmla="*/ 281 w 332"/>
                <a:gd name="T55" fmla="*/ 40 h 486"/>
                <a:gd name="T56" fmla="*/ 295 w 332"/>
                <a:gd name="T57" fmla="*/ 111 h 486"/>
                <a:gd name="T58" fmla="*/ 297 w 332"/>
                <a:gd name="T59" fmla="*/ 125 h 486"/>
                <a:gd name="T60" fmla="*/ 266 w 332"/>
                <a:gd name="T61" fmla="*/ 122 h 486"/>
                <a:gd name="T62" fmla="*/ 248 w 332"/>
                <a:gd name="T63" fmla="*/ 125 h 486"/>
                <a:gd name="T64" fmla="*/ 245 w 332"/>
                <a:gd name="T65" fmla="*/ 143 h 486"/>
                <a:gd name="T66" fmla="*/ 254 w 332"/>
                <a:gd name="T67" fmla="*/ 163 h 486"/>
                <a:gd name="T68" fmla="*/ 277 w 332"/>
                <a:gd name="T69" fmla="*/ 172 h 486"/>
                <a:gd name="T70" fmla="*/ 298 w 332"/>
                <a:gd name="T71" fmla="*/ 234 h 486"/>
                <a:gd name="T72" fmla="*/ 263 w 332"/>
                <a:gd name="T73" fmla="*/ 300 h 486"/>
                <a:gd name="T74" fmla="*/ 265 w 332"/>
                <a:gd name="T75" fmla="*/ 322 h 486"/>
                <a:gd name="T76" fmla="*/ 307 w 332"/>
                <a:gd name="T77" fmla="*/ 416 h 486"/>
                <a:gd name="T78" fmla="*/ 332 w 332"/>
                <a:gd name="T79" fmla="*/ 433 h 486"/>
                <a:gd name="T80" fmla="*/ 332 w 332"/>
                <a:gd name="T81" fmla="*/ 475 h 486"/>
                <a:gd name="T82" fmla="*/ 327 w 332"/>
                <a:gd name="T83" fmla="*/ 486 h 486"/>
                <a:gd name="T84" fmla="*/ 300 w 332"/>
                <a:gd name="T85" fmla="*/ 472 h 486"/>
                <a:gd name="T86" fmla="*/ 268 w 332"/>
                <a:gd name="T87" fmla="*/ 46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486">
                  <a:moveTo>
                    <a:pt x="209" y="461"/>
                  </a:moveTo>
                  <a:lnTo>
                    <a:pt x="56" y="463"/>
                  </a:lnTo>
                  <a:lnTo>
                    <a:pt x="63" y="418"/>
                  </a:lnTo>
                  <a:lnTo>
                    <a:pt x="65" y="416"/>
                  </a:lnTo>
                  <a:lnTo>
                    <a:pt x="56" y="406"/>
                  </a:lnTo>
                  <a:lnTo>
                    <a:pt x="54" y="402"/>
                  </a:lnTo>
                  <a:lnTo>
                    <a:pt x="50" y="397"/>
                  </a:lnTo>
                  <a:lnTo>
                    <a:pt x="50" y="395"/>
                  </a:lnTo>
                  <a:lnTo>
                    <a:pt x="52" y="393"/>
                  </a:lnTo>
                  <a:lnTo>
                    <a:pt x="54" y="390"/>
                  </a:lnTo>
                  <a:lnTo>
                    <a:pt x="54" y="384"/>
                  </a:lnTo>
                  <a:lnTo>
                    <a:pt x="52" y="381"/>
                  </a:lnTo>
                  <a:lnTo>
                    <a:pt x="47" y="383"/>
                  </a:lnTo>
                  <a:lnTo>
                    <a:pt x="45" y="384"/>
                  </a:lnTo>
                  <a:lnTo>
                    <a:pt x="41" y="386"/>
                  </a:lnTo>
                  <a:lnTo>
                    <a:pt x="25" y="379"/>
                  </a:lnTo>
                  <a:lnTo>
                    <a:pt x="18" y="359"/>
                  </a:lnTo>
                  <a:lnTo>
                    <a:pt x="9" y="359"/>
                  </a:lnTo>
                  <a:lnTo>
                    <a:pt x="6" y="361"/>
                  </a:lnTo>
                  <a:lnTo>
                    <a:pt x="2" y="359"/>
                  </a:lnTo>
                  <a:lnTo>
                    <a:pt x="2" y="354"/>
                  </a:lnTo>
                  <a:lnTo>
                    <a:pt x="0" y="352"/>
                  </a:lnTo>
                  <a:lnTo>
                    <a:pt x="0" y="347"/>
                  </a:lnTo>
                  <a:lnTo>
                    <a:pt x="6" y="341"/>
                  </a:lnTo>
                  <a:lnTo>
                    <a:pt x="15" y="327"/>
                  </a:lnTo>
                  <a:lnTo>
                    <a:pt x="18" y="304"/>
                  </a:lnTo>
                  <a:lnTo>
                    <a:pt x="38" y="277"/>
                  </a:lnTo>
                  <a:lnTo>
                    <a:pt x="47" y="272"/>
                  </a:lnTo>
                  <a:lnTo>
                    <a:pt x="50" y="259"/>
                  </a:lnTo>
                  <a:lnTo>
                    <a:pt x="91" y="256"/>
                  </a:lnTo>
                  <a:lnTo>
                    <a:pt x="100" y="265"/>
                  </a:lnTo>
                  <a:lnTo>
                    <a:pt x="102" y="268"/>
                  </a:lnTo>
                  <a:lnTo>
                    <a:pt x="102" y="270"/>
                  </a:lnTo>
                  <a:lnTo>
                    <a:pt x="106" y="270"/>
                  </a:lnTo>
                  <a:lnTo>
                    <a:pt x="113" y="277"/>
                  </a:lnTo>
                  <a:lnTo>
                    <a:pt x="123" y="277"/>
                  </a:lnTo>
                  <a:lnTo>
                    <a:pt x="131" y="274"/>
                  </a:lnTo>
                  <a:lnTo>
                    <a:pt x="166" y="191"/>
                  </a:lnTo>
                  <a:lnTo>
                    <a:pt x="175" y="181"/>
                  </a:lnTo>
                  <a:lnTo>
                    <a:pt x="186" y="175"/>
                  </a:lnTo>
                  <a:lnTo>
                    <a:pt x="215" y="86"/>
                  </a:lnTo>
                  <a:lnTo>
                    <a:pt x="227" y="68"/>
                  </a:lnTo>
                  <a:lnTo>
                    <a:pt x="243" y="61"/>
                  </a:lnTo>
                  <a:lnTo>
                    <a:pt x="245" y="59"/>
                  </a:lnTo>
                  <a:lnTo>
                    <a:pt x="259" y="50"/>
                  </a:lnTo>
                  <a:lnTo>
                    <a:pt x="259" y="25"/>
                  </a:lnTo>
                  <a:lnTo>
                    <a:pt x="257" y="20"/>
                  </a:lnTo>
                  <a:lnTo>
                    <a:pt x="254" y="18"/>
                  </a:lnTo>
                  <a:lnTo>
                    <a:pt x="245" y="17"/>
                  </a:lnTo>
                  <a:lnTo>
                    <a:pt x="245" y="13"/>
                  </a:lnTo>
                  <a:lnTo>
                    <a:pt x="248" y="13"/>
                  </a:lnTo>
                  <a:lnTo>
                    <a:pt x="256" y="2"/>
                  </a:lnTo>
                  <a:lnTo>
                    <a:pt x="268" y="0"/>
                  </a:lnTo>
                  <a:lnTo>
                    <a:pt x="270" y="4"/>
                  </a:lnTo>
                  <a:lnTo>
                    <a:pt x="273" y="25"/>
                  </a:lnTo>
                  <a:lnTo>
                    <a:pt x="281" y="40"/>
                  </a:lnTo>
                  <a:lnTo>
                    <a:pt x="277" y="79"/>
                  </a:lnTo>
                  <a:lnTo>
                    <a:pt x="295" y="111"/>
                  </a:lnTo>
                  <a:lnTo>
                    <a:pt x="298" y="124"/>
                  </a:lnTo>
                  <a:lnTo>
                    <a:pt x="297" y="125"/>
                  </a:lnTo>
                  <a:lnTo>
                    <a:pt x="293" y="127"/>
                  </a:lnTo>
                  <a:lnTo>
                    <a:pt x="266" y="122"/>
                  </a:lnTo>
                  <a:lnTo>
                    <a:pt x="252" y="124"/>
                  </a:lnTo>
                  <a:lnTo>
                    <a:pt x="248" y="125"/>
                  </a:lnTo>
                  <a:lnTo>
                    <a:pt x="245" y="131"/>
                  </a:lnTo>
                  <a:lnTo>
                    <a:pt x="245" y="143"/>
                  </a:lnTo>
                  <a:lnTo>
                    <a:pt x="247" y="152"/>
                  </a:lnTo>
                  <a:lnTo>
                    <a:pt x="254" y="163"/>
                  </a:lnTo>
                  <a:lnTo>
                    <a:pt x="261" y="168"/>
                  </a:lnTo>
                  <a:lnTo>
                    <a:pt x="277" y="172"/>
                  </a:lnTo>
                  <a:lnTo>
                    <a:pt x="279" y="175"/>
                  </a:lnTo>
                  <a:lnTo>
                    <a:pt x="298" y="234"/>
                  </a:lnTo>
                  <a:lnTo>
                    <a:pt x="300" y="234"/>
                  </a:lnTo>
                  <a:lnTo>
                    <a:pt x="263" y="300"/>
                  </a:lnTo>
                  <a:lnTo>
                    <a:pt x="261" y="309"/>
                  </a:lnTo>
                  <a:lnTo>
                    <a:pt x="265" y="322"/>
                  </a:lnTo>
                  <a:lnTo>
                    <a:pt x="265" y="347"/>
                  </a:lnTo>
                  <a:lnTo>
                    <a:pt x="307" y="416"/>
                  </a:lnTo>
                  <a:lnTo>
                    <a:pt x="327" y="433"/>
                  </a:lnTo>
                  <a:lnTo>
                    <a:pt x="332" y="433"/>
                  </a:lnTo>
                  <a:lnTo>
                    <a:pt x="331" y="441"/>
                  </a:lnTo>
                  <a:lnTo>
                    <a:pt x="332" y="475"/>
                  </a:lnTo>
                  <a:lnTo>
                    <a:pt x="329" y="483"/>
                  </a:lnTo>
                  <a:lnTo>
                    <a:pt x="327" y="486"/>
                  </a:lnTo>
                  <a:lnTo>
                    <a:pt x="307" y="470"/>
                  </a:lnTo>
                  <a:lnTo>
                    <a:pt x="300" y="472"/>
                  </a:lnTo>
                  <a:lnTo>
                    <a:pt x="277" y="466"/>
                  </a:lnTo>
                  <a:lnTo>
                    <a:pt x="268" y="461"/>
                  </a:lnTo>
                  <a:lnTo>
                    <a:pt x="209" y="461"/>
                  </a:lnTo>
                  <a:close/>
                </a:path>
              </a:pathLst>
            </a:custGeom>
            <a:solidFill>
              <a:srgbClr val="00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2" name="Freeform 86">
              <a:extLst>
                <a:ext uri="{FF2B5EF4-FFF2-40B4-BE49-F238E27FC236}">
                  <a16:creationId xmlns:a16="http://schemas.microsoft.com/office/drawing/2014/main" id="{BBE08D3B-4DB7-48CE-8834-1211227F2979}"/>
                </a:ext>
              </a:extLst>
            </p:cNvPr>
            <p:cNvSpPr>
              <a:spLocks/>
            </p:cNvSpPr>
            <p:nvPr/>
          </p:nvSpPr>
          <p:spPr bwMode="auto">
            <a:xfrm>
              <a:off x="2428" y="1933"/>
              <a:ext cx="332" cy="486"/>
            </a:xfrm>
            <a:custGeom>
              <a:avLst/>
              <a:gdLst>
                <a:gd name="T0" fmla="*/ 56 w 332"/>
                <a:gd name="T1" fmla="*/ 463 h 486"/>
                <a:gd name="T2" fmla="*/ 65 w 332"/>
                <a:gd name="T3" fmla="*/ 416 h 486"/>
                <a:gd name="T4" fmla="*/ 54 w 332"/>
                <a:gd name="T5" fmla="*/ 402 h 486"/>
                <a:gd name="T6" fmla="*/ 50 w 332"/>
                <a:gd name="T7" fmla="*/ 395 h 486"/>
                <a:gd name="T8" fmla="*/ 54 w 332"/>
                <a:gd name="T9" fmla="*/ 390 h 486"/>
                <a:gd name="T10" fmla="*/ 52 w 332"/>
                <a:gd name="T11" fmla="*/ 381 h 486"/>
                <a:gd name="T12" fmla="*/ 45 w 332"/>
                <a:gd name="T13" fmla="*/ 384 h 486"/>
                <a:gd name="T14" fmla="*/ 25 w 332"/>
                <a:gd name="T15" fmla="*/ 379 h 486"/>
                <a:gd name="T16" fmla="*/ 9 w 332"/>
                <a:gd name="T17" fmla="*/ 359 h 486"/>
                <a:gd name="T18" fmla="*/ 2 w 332"/>
                <a:gd name="T19" fmla="*/ 359 h 486"/>
                <a:gd name="T20" fmla="*/ 0 w 332"/>
                <a:gd name="T21" fmla="*/ 352 h 486"/>
                <a:gd name="T22" fmla="*/ 6 w 332"/>
                <a:gd name="T23" fmla="*/ 341 h 486"/>
                <a:gd name="T24" fmla="*/ 18 w 332"/>
                <a:gd name="T25" fmla="*/ 304 h 486"/>
                <a:gd name="T26" fmla="*/ 47 w 332"/>
                <a:gd name="T27" fmla="*/ 272 h 486"/>
                <a:gd name="T28" fmla="*/ 91 w 332"/>
                <a:gd name="T29" fmla="*/ 256 h 486"/>
                <a:gd name="T30" fmla="*/ 102 w 332"/>
                <a:gd name="T31" fmla="*/ 268 h 486"/>
                <a:gd name="T32" fmla="*/ 106 w 332"/>
                <a:gd name="T33" fmla="*/ 270 h 486"/>
                <a:gd name="T34" fmla="*/ 123 w 332"/>
                <a:gd name="T35" fmla="*/ 277 h 486"/>
                <a:gd name="T36" fmla="*/ 166 w 332"/>
                <a:gd name="T37" fmla="*/ 191 h 486"/>
                <a:gd name="T38" fmla="*/ 186 w 332"/>
                <a:gd name="T39" fmla="*/ 175 h 486"/>
                <a:gd name="T40" fmla="*/ 227 w 332"/>
                <a:gd name="T41" fmla="*/ 68 h 486"/>
                <a:gd name="T42" fmla="*/ 245 w 332"/>
                <a:gd name="T43" fmla="*/ 59 h 486"/>
                <a:gd name="T44" fmla="*/ 259 w 332"/>
                <a:gd name="T45" fmla="*/ 25 h 486"/>
                <a:gd name="T46" fmla="*/ 254 w 332"/>
                <a:gd name="T47" fmla="*/ 18 h 486"/>
                <a:gd name="T48" fmla="*/ 245 w 332"/>
                <a:gd name="T49" fmla="*/ 13 h 486"/>
                <a:gd name="T50" fmla="*/ 256 w 332"/>
                <a:gd name="T51" fmla="*/ 2 h 486"/>
                <a:gd name="T52" fmla="*/ 270 w 332"/>
                <a:gd name="T53" fmla="*/ 4 h 486"/>
                <a:gd name="T54" fmla="*/ 281 w 332"/>
                <a:gd name="T55" fmla="*/ 40 h 486"/>
                <a:gd name="T56" fmla="*/ 295 w 332"/>
                <a:gd name="T57" fmla="*/ 111 h 486"/>
                <a:gd name="T58" fmla="*/ 297 w 332"/>
                <a:gd name="T59" fmla="*/ 125 h 486"/>
                <a:gd name="T60" fmla="*/ 266 w 332"/>
                <a:gd name="T61" fmla="*/ 122 h 486"/>
                <a:gd name="T62" fmla="*/ 248 w 332"/>
                <a:gd name="T63" fmla="*/ 125 h 486"/>
                <a:gd name="T64" fmla="*/ 245 w 332"/>
                <a:gd name="T65" fmla="*/ 143 h 486"/>
                <a:gd name="T66" fmla="*/ 254 w 332"/>
                <a:gd name="T67" fmla="*/ 163 h 486"/>
                <a:gd name="T68" fmla="*/ 277 w 332"/>
                <a:gd name="T69" fmla="*/ 172 h 486"/>
                <a:gd name="T70" fmla="*/ 298 w 332"/>
                <a:gd name="T71" fmla="*/ 234 h 486"/>
                <a:gd name="T72" fmla="*/ 263 w 332"/>
                <a:gd name="T73" fmla="*/ 300 h 486"/>
                <a:gd name="T74" fmla="*/ 265 w 332"/>
                <a:gd name="T75" fmla="*/ 322 h 486"/>
                <a:gd name="T76" fmla="*/ 307 w 332"/>
                <a:gd name="T77" fmla="*/ 416 h 486"/>
                <a:gd name="T78" fmla="*/ 332 w 332"/>
                <a:gd name="T79" fmla="*/ 433 h 486"/>
                <a:gd name="T80" fmla="*/ 332 w 332"/>
                <a:gd name="T81" fmla="*/ 475 h 486"/>
                <a:gd name="T82" fmla="*/ 327 w 332"/>
                <a:gd name="T83" fmla="*/ 486 h 486"/>
                <a:gd name="T84" fmla="*/ 300 w 332"/>
                <a:gd name="T85" fmla="*/ 472 h 486"/>
                <a:gd name="T86" fmla="*/ 268 w 332"/>
                <a:gd name="T87" fmla="*/ 46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486">
                  <a:moveTo>
                    <a:pt x="209" y="461"/>
                  </a:moveTo>
                  <a:lnTo>
                    <a:pt x="56" y="463"/>
                  </a:lnTo>
                  <a:lnTo>
                    <a:pt x="63" y="418"/>
                  </a:lnTo>
                  <a:lnTo>
                    <a:pt x="65" y="416"/>
                  </a:lnTo>
                  <a:lnTo>
                    <a:pt x="56" y="406"/>
                  </a:lnTo>
                  <a:lnTo>
                    <a:pt x="54" y="402"/>
                  </a:lnTo>
                  <a:lnTo>
                    <a:pt x="50" y="397"/>
                  </a:lnTo>
                  <a:lnTo>
                    <a:pt x="50" y="395"/>
                  </a:lnTo>
                  <a:lnTo>
                    <a:pt x="52" y="393"/>
                  </a:lnTo>
                  <a:lnTo>
                    <a:pt x="54" y="390"/>
                  </a:lnTo>
                  <a:lnTo>
                    <a:pt x="54" y="384"/>
                  </a:lnTo>
                  <a:lnTo>
                    <a:pt x="52" y="381"/>
                  </a:lnTo>
                  <a:lnTo>
                    <a:pt x="47" y="383"/>
                  </a:lnTo>
                  <a:lnTo>
                    <a:pt x="45" y="384"/>
                  </a:lnTo>
                  <a:lnTo>
                    <a:pt x="41" y="386"/>
                  </a:lnTo>
                  <a:lnTo>
                    <a:pt x="25" y="379"/>
                  </a:lnTo>
                  <a:lnTo>
                    <a:pt x="18" y="359"/>
                  </a:lnTo>
                  <a:lnTo>
                    <a:pt x="9" y="359"/>
                  </a:lnTo>
                  <a:lnTo>
                    <a:pt x="6" y="361"/>
                  </a:lnTo>
                  <a:lnTo>
                    <a:pt x="2" y="359"/>
                  </a:lnTo>
                  <a:lnTo>
                    <a:pt x="2" y="354"/>
                  </a:lnTo>
                  <a:lnTo>
                    <a:pt x="0" y="352"/>
                  </a:lnTo>
                  <a:lnTo>
                    <a:pt x="0" y="347"/>
                  </a:lnTo>
                  <a:lnTo>
                    <a:pt x="6" y="341"/>
                  </a:lnTo>
                  <a:lnTo>
                    <a:pt x="15" y="327"/>
                  </a:lnTo>
                  <a:lnTo>
                    <a:pt x="18" y="304"/>
                  </a:lnTo>
                  <a:lnTo>
                    <a:pt x="38" y="277"/>
                  </a:lnTo>
                  <a:lnTo>
                    <a:pt x="47" y="272"/>
                  </a:lnTo>
                  <a:lnTo>
                    <a:pt x="50" y="259"/>
                  </a:lnTo>
                  <a:lnTo>
                    <a:pt x="91" y="256"/>
                  </a:lnTo>
                  <a:lnTo>
                    <a:pt x="100" y="265"/>
                  </a:lnTo>
                  <a:lnTo>
                    <a:pt x="102" y="268"/>
                  </a:lnTo>
                  <a:lnTo>
                    <a:pt x="102" y="270"/>
                  </a:lnTo>
                  <a:lnTo>
                    <a:pt x="106" y="270"/>
                  </a:lnTo>
                  <a:lnTo>
                    <a:pt x="113" y="277"/>
                  </a:lnTo>
                  <a:lnTo>
                    <a:pt x="123" y="277"/>
                  </a:lnTo>
                  <a:lnTo>
                    <a:pt x="131" y="274"/>
                  </a:lnTo>
                  <a:lnTo>
                    <a:pt x="166" y="191"/>
                  </a:lnTo>
                  <a:lnTo>
                    <a:pt x="175" y="181"/>
                  </a:lnTo>
                  <a:lnTo>
                    <a:pt x="186" y="175"/>
                  </a:lnTo>
                  <a:lnTo>
                    <a:pt x="215" y="86"/>
                  </a:lnTo>
                  <a:lnTo>
                    <a:pt x="227" y="68"/>
                  </a:lnTo>
                  <a:lnTo>
                    <a:pt x="243" y="61"/>
                  </a:lnTo>
                  <a:lnTo>
                    <a:pt x="245" y="59"/>
                  </a:lnTo>
                  <a:lnTo>
                    <a:pt x="259" y="50"/>
                  </a:lnTo>
                  <a:lnTo>
                    <a:pt x="259" y="25"/>
                  </a:lnTo>
                  <a:lnTo>
                    <a:pt x="257" y="20"/>
                  </a:lnTo>
                  <a:lnTo>
                    <a:pt x="254" y="18"/>
                  </a:lnTo>
                  <a:lnTo>
                    <a:pt x="245" y="17"/>
                  </a:lnTo>
                  <a:lnTo>
                    <a:pt x="245" y="13"/>
                  </a:lnTo>
                  <a:lnTo>
                    <a:pt x="248" y="13"/>
                  </a:lnTo>
                  <a:lnTo>
                    <a:pt x="256" y="2"/>
                  </a:lnTo>
                  <a:lnTo>
                    <a:pt x="268" y="0"/>
                  </a:lnTo>
                  <a:lnTo>
                    <a:pt x="270" y="4"/>
                  </a:lnTo>
                  <a:lnTo>
                    <a:pt x="273" y="25"/>
                  </a:lnTo>
                  <a:lnTo>
                    <a:pt x="281" y="40"/>
                  </a:lnTo>
                  <a:lnTo>
                    <a:pt x="277" y="79"/>
                  </a:lnTo>
                  <a:lnTo>
                    <a:pt x="295" y="111"/>
                  </a:lnTo>
                  <a:lnTo>
                    <a:pt x="298" y="124"/>
                  </a:lnTo>
                  <a:lnTo>
                    <a:pt x="297" y="125"/>
                  </a:lnTo>
                  <a:lnTo>
                    <a:pt x="293" y="127"/>
                  </a:lnTo>
                  <a:lnTo>
                    <a:pt x="266" y="122"/>
                  </a:lnTo>
                  <a:lnTo>
                    <a:pt x="252" y="124"/>
                  </a:lnTo>
                  <a:lnTo>
                    <a:pt x="248" y="125"/>
                  </a:lnTo>
                  <a:lnTo>
                    <a:pt x="245" y="131"/>
                  </a:lnTo>
                  <a:lnTo>
                    <a:pt x="245" y="143"/>
                  </a:lnTo>
                  <a:lnTo>
                    <a:pt x="247" y="152"/>
                  </a:lnTo>
                  <a:lnTo>
                    <a:pt x="254" y="163"/>
                  </a:lnTo>
                  <a:lnTo>
                    <a:pt x="261" y="168"/>
                  </a:lnTo>
                  <a:lnTo>
                    <a:pt x="277" y="172"/>
                  </a:lnTo>
                  <a:lnTo>
                    <a:pt x="279" y="175"/>
                  </a:lnTo>
                  <a:lnTo>
                    <a:pt x="298" y="234"/>
                  </a:lnTo>
                  <a:lnTo>
                    <a:pt x="300" y="234"/>
                  </a:lnTo>
                  <a:lnTo>
                    <a:pt x="263" y="300"/>
                  </a:lnTo>
                  <a:lnTo>
                    <a:pt x="261" y="309"/>
                  </a:lnTo>
                  <a:lnTo>
                    <a:pt x="265" y="322"/>
                  </a:lnTo>
                  <a:lnTo>
                    <a:pt x="265" y="347"/>
                  </a:lnTo>
                  <a:lnTo>
                    <a:pt x="307" y="416"/>
                  </a:lnTo>
                  <a:lnTo>
                    <a:pt x="327" y="433"/>
                  </a:lnTo>
                  <a:lnTo>
                    <a:pt x="332" y="433"/>
                  </a:lnTo>
                  <a:lnTo>
                    <a:pt x="331" y="441"/>
                  </a:lnTo>
                  <a:lnTo>
                    <a:pt x="332" y="475"/>
                  </a:lnTo>
                  <a:lnTo>
                    <a:pt x="329" y="483"/>
                  </a:lnTo>
                  <a:lnTo>
                    <a:pt x="327" y="486"/>
                  </a:lnTo>
                  <a:lnTo>
                    <a:pt x="307" y="470"/>
                  </a:lnTo>
                  <a:lnTo>
                    <a:pt x="300" y="472"/>
                  </a:lnTo>
                  <a:lnTo>
                    <a:pt x="277" y="466"/>
                  </a:lnTo>
                  <a:lnTo>
                    <a:pt x="268" y="461"/>
                  </a:lnTo>
                  <a:lnTo>
                    <a:pt x="209" y="46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3" name="Freeform 87">
              <a:extLst>
                <a:ext uri="{FF2B5EF4-FFF2-40B4-BE49-F238E27FC236}">
                  <a16:creationId xmlns:a16="http://schemas.microsoft.com/office/drawing/2014/main" id="{9B35B029-84D6-40A1-B88A-F65F3275057D}"/>
                </a:ext>
              </a:extLst>
            </p:cNvPr>
            <p:cNvSpPr>
              <a:spLocks/>
            </p:cNvSpPr>
            <p:nvPr/>
          </p:nvSpPr>
          <p:spPr bwMode="auto">
            <a:xfrm>
              <a:off x="2566" y="2737"/>
              <a:ext cx="544" cy="539"/>
            </a:xfrm>
            <a:custGeom>
              <a:avLst/>
              <a:gdLst>
                <a:gd name="T0" fmla="*/ 3 w 544"/>
                <a:gd name="T1" fmla="*/ 444 h 539"/>
                <a:gd name="T2" fmla="*/ 34 w 544"/>
                <a:gd name="T3" fmla="*/ 355 h 539"/>
                <a:gd name="T4" fmla="*/ 35 w 544"/>
                <a:gd name="T5" fmla="*/ 344 h 539"/>
                <a:gd name="T6" fmla="*/ 41 w 544"/>
                <a:gd name="T7" fmla="*/ 328 h 539"/>
                <a:gd name="T8" fmla="*/ 55 w 544"/>
                <a:gd name="T9" fmla="*/ 307 h 539"/>
                <a:gd name="T10" fmla="*/ 84 w 544"/>
                <a:gd name="T11" fmla="*/ 280 h 539"/>
                <a:gd name="T12" fmla="*/ 94 w 544"/>
                <a:gd name="T13" fmla="*/ 221 h 539"/>
                <a:gd name="T14" fmla="*/ 82 w 544"/>
                <a:gd name="T15" fmla="*/ 198 h 539"/>
                <a:gd name="T16" fmla="*/ 73 w 544"/>
                <a:gd name="T17" fmla="*/ 184 h 539"/>
                <a:gd name="T18" fmla="*/ 64 w 544"/>
                <a:gd name="T19" fmla="*/ 143 h 539"/>
                <a:gd name="T20" fmla="*/ 73 w 544"/>
                <a:gd name="T21" fmla="*/ 118 h 539"/>
                <a:gd name="T22" fmla="*/ 64 w 544"/>
                <a:gd name="T23" fmla="*/ 100 h 539"/>
                <a:gd name="T24" fmla="*/ 30 w 544"/>
                <a:gd name="T25" fmla="*/ 23 h 539"/>
                <a:gd name="T26" fmla="*/ 32 w 544"/>
                <a:gd name="T27" fmla="*/ 18 h 539"/>
                <a:gd name="T28" fmla="*/ 119 w 544"/>
                <a:gd name="T29" fmla="*/ 0 h 539"/>
                <a:gd name="T30" fmla="*/ 200 w 544"/>
                <a:gd name="T31" fmla="*/ 0 h 539"/>
                <a:gd name="T32" fmla="*/ 207 w 544"/>
                <a:gd name="T33" fmla="*/ 7 h 539"/>
                <a:gd name="T34" fmla="*/ 212 w 544"/>
                <a:gd name="T35" fmla="*/ 7 h 539"/>
                <a:gd name="T36" fmla="*/ 257 w 544"/>
                <a:gd name="T37" fmla="*/ 96 h 539"/>
                <a:gd name="T38" fmla="*/ 277 w 544"/>
                <a:gd name="T39" fmla="*/ 100 h 539"/>
                <a:gd name="T40" fmla="*/ 332 w 544"/>
                <a:gd name="T41" fmla="*/ 95 h 539"/>
                <a:gd name="T42" fmla="*/ 339 w 544"/>
                <a:gd name="T43" fmla="*/ 73 h 539"/>
                <a:gd name="T44" fmla="*/ 376 w 544"/>
                <a:gd name="T45" fmla="*/ 52 h 539"/>
                <a:gd name="T46" fmla="*/ 396 w 544"/>
                <a:gd name="T47" fmla="*/ 46 h 539"/>
                <a:gd name="T48" fmla="*/ 434 w 544"/>
                <a:gd name="T49" fmla="*/ 64 h 539"/>
                <a:gd name="T50" fmla="*/ 444 w 544"/>
                <a:gd name="T51" fmla="*/ 136 h 539"/>
                <a:gd name="T52" fmla="*/ 443 w 544"/>
                <a:gd name="T53" fmla="*/ 166 h 539"/>
                <a:gd name="T54" fmla="*/ 459 w 544"/>
                <a:gd name="T55" fmla="*/ 212 h 539"/>
                <a:gd name="T56" fmla="*/ 446 w 544"/>
                <a:gd name="T57" fmla="*/ 228 h 539"/>
                <a:gd name="T58" fmla="*/ 448 w 544"/>
                <a:gd name="T59" fmla="*/ 232 h 539"/>
                <a:gd name="T60" fmla="*/ 457 w 544"/>
                <a:gd name="T61" fmla="*/ 237 h 539"/>
                <a:gd name="T62" fmla="*/ 464 w 544"/>
                <a:gd name="T63" fmla="*/ 237 h 539"/>
                <a:gd name="T64" fmla="*/ 471 w 544"/>
                <a:gd name="T65" fmla="*/ 227 h 539"/>
                <a:gd name="T66" fmla="*/ 519 w 544"/>
                <a:gd name="T67" fmla="*/ 223 h 539"/>
                <a:gd name="T68" fmla="*/ 528 w 544"/>
                <a:gd name="T69" fmla="*/ 225 h 539"/>
                <a:gd name="T70" fmla="*/ 537 w 544"/>
                <a:gd name="T71" fmla="*/ 219 h 539"/>
                <a:gd name="T72" fmla="*/ 541 w 544"/>
                <a:gd name="T73" fmla="*/ 225 h 539"/>
                <a:gd name="T74" fmla="*/ 537 w 544"/>
                <a:gd name="T75" fmla="*/ 228 h 539"/>
                <a:gd name="T76" fmla="*/ 534 w 544"/>
                <a:gd name="T77" fmla="*/ 305 h 539"/>
                <a:gd name="T78" fmla="*/ 537 w 544"/>
                <a:gd name="T79" fmla="*/ 311 h 539"/>
                <a:gd name="T80" fmla="*/ 450 w 544"/>
                <a:gd name="T81" fmla="*/ 312 h 539"/>
                <a:gd name="T82" fmla="*/ 457 w 544"/>
                <a:gd name="T83" fmla="*/ 477 h 539"/>
                <a:gd name="T84" fmla="*/ 493 w 544"/>
                <a:gd name="T85" fmla="*/ 509 h 539"/>
                <a:gd name="T86" fmla="*/ 501 w 544"/>
                <a:gd name="T87" fmla="*/ 518 h 539"/>
                <a:gd name="T88" fmla="*/ 425 w 544"/>
                <a:gd name="T89" fmla="*/ 539 h 539"/>
                <a:gd name="T90" fmla="*/ 307 w 544"/>
                <a:gd name="T91" fmla="*/ 523 h 539"/>
                <a:gd name="T92" fmla="*/ 289 w 544"/>
                <a:gd name="T93" fmla="*/ 507 h 539"/>
                <a:gd name="T94" fmla="*/ 87 w 544"/>
                <a:gd name="T95" fmla="*/ 498 h 539"/>
                <a:gd name="T96" fmla="*/ 73 w 544"/>
                <a:gd name="T97" fmla="*/ 487 h 539"/>
                <a:gd name="T98" fmla="*/ 41 w 544"/>
                <a:gd name="T99" fmla="*/ 489 h 539"/>
                <a:gd name="T100" fmla="*/ 27 w 544"/>
                <a:gd name="T101" fmla="*/ 500 h 539"/>
                <a:gd name="T102" fmla="*/ 2 w 544"/>
                <a:gd name="T103" fmla="*/ 507 h 539"/>
                <a:gd name="T104" fmla="*/ 3 w 544"/>
                <a:gd name="T105" fmla="*/ 478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4" h="539">
                  <a:moveTo>
                    <a:pt x="3" y="469"/>
                  </a:moveTo>
                  <a:lnTo>
                    <a:pt x="3" y="444"/>
                  </a:lnTo>
                  <a:lnTo>
                    <a:pt x="10" y="437"/>
                  </a:lnTo>
                  <a:lnTo>
                    <a:pt x="34" y="355"/>
                  </a:lnTo>
                  <a:lnTo>
                    <a:pt x="34" y="348"/>
                  </a:lnTo>
                  <a:lnTo>
                    <a:pt x="35" y="344"/>
                  </a:lnTo>
                  <a:lnTo>
                    <a:pt x="37" y="339"/>
                  </a:lnTo>
                  <a:lnTo>
                    <a:pt x="41" y="328"/>
                  </a:lnTo>
                  <a:lnTo>
                    <a:pt x="53" y="316"/>
                  </a:lnTo>
                  <a:lnTo>
                    <a:pt x="55" y="307"/>
                  </a:lnTo>
                  <a:lnTo>
                    <a:pt x="69" y="300"/>
                  </a:lnTo>
                  <a:lnTo>
                    <a:pt x="84" y="280"/>
                  </a:lnTo>
                  <a:lnTo>
                    <a:pt x="91" y="228"/>
                  </a:lnTo>
                  <a:lnTo>
                    <a:pt x="94" y="221"/>
                  </a:lnTo>
                  <a:lnTo>
                    <a:pt x="91" y="207"/>
                  </a:lnTo>
                  <a:lnTo>
                    <a:pt x="82" y="198"/>
                  </a:lnTo>
                  <a:lnTo>
                    <a:pt x="78" y="189"/>
                  </a:lnTo>
                  <a:lnTo>
                    <a:pt x="73" y="184"/>
                  </a:lnTo>
                  <a:lnTo>
                    <a:pt x="64" y="148"/>
                  </a:lnTo>
                  <a:lnTo>
                    <a:pt x="64" y="143"/>
                  </a:lnTo>
                  <a:lnTo>
                    <a:pt x="73" y="132"/>
                  </a:lnTo>
                  <a:lnTo>
                    <a:pt x="73" y="118"/>
                  </a:lnTo>
                  <a:lnTo>
                    <a:pt x="69" y="107"/>
                  </a:lnTo>
                  <a:lnTo>
                    <a:pt x="64" y="100"/>
                  </a:lnTo>
                  <a:lnTo>
                    <a:pt x="52" y="55"/>
                  </a:lnTo>
                  <a:lnTo>
                    <a:pt x="30" y="23"/>
                  </a:lnTo>
                  <a:lnTo>
                    <a:pt x="30" y="20"/>
                  </a:lnTo>
                  <a:lnTo>
                    <a:pt x="32" y="18"/>
                  </a:lnTo>
                  <a:lnTo>
                    <a:pt x="71" y="2"/>
                  </a:lnTo>
                  <a:lnTo>
                    <a:pt x="119" y="0"/>
                  </a:lnTo>
                  <a:lnTo>
                    <a:pt x="127" y="2"/>
                  </a:lnTo>
                  <a:lnTo>
                    <a:pt x="200" y="0"/>
                  </a:lnTo>
                  <a:lnTo>
                    <a:pt x="202" y="2"/>
                  </a:lnTo>
                  <a:lnTo>
                    <a:pt x="207" y="7"/>
                  </a:lnTo>
                  <a:lnTo>
                    <a:pt x="209" y="7"/>
                  </a:lnTo>
                  <a:lnTo>
                    <a:pt x="212" y="7"/>
                  </a:lnTo>
                  <a:lnTo>
                    <a:pt x="230" y="66"/>
                  </a:lnTo>
                  <a:lnTo>
                    <a:pt x="257" y="96"/>
                  </a:lnTo>
                  <a:lnTo>
                    <a:pt x="268" y="100"/>
                  </a:lnTo>
                  <a:lnTo>
                    <a:pt x="277" y="100"/>
                  </a:lnTo>
                  <a:lnTo>
                    <a:pt x="303" y="93"/>
                  </a:lnTo>
                  <a:lnTo>
                    <a:pt x="332" y="95"/>
                  </a:lnTo>
                  <a:lnTo>
                    <a:pt x="335" y="77"/>
                  </a:lnTo>
                  <a:lnTo>
                    <a:pt x="339" y="73"/>
                  </a:lnTo>
                  <a:lnTo>
                    <a:pt x="343" y="52"/>
                  </a:lnTo>
                  <a:lnTo>
                    <a:pt x="376" y="52"/>
                  </a:lnTo>
                  <a:lnTo>
                    <a:pt x="378" y="46"/>
                  </a:lnTo>
                  <a:lnTo>
                    <a:pt x="396" y="46"/>
                  </a:lnTo>
                  <a:lnTo>
                    <a:pt x="396" y="64"/>
                  </a:lnTo>
                  <a:lnTo>
                    <a:pt x="434" y="64"/>
                  </a:lnTo>
                  <a:lnTo>
                    <a:pt x="439" y="75"/>
                  </a:lnTo>
                  <a:lnTo>
                    <a:pt x="444" y="136"/>
                  </a:lnTo>
                  <a:lnTo>
                    <a:pt x="443" y="148"/>
                  </a:lnTo>
                  <a:lnTo>
                    <a:pt x="443" y="166"/>
                  </a:lnTo>
                  <a:lnTo>
                    <a:pt x="460" y="207"/>
                  </a:lnTo>
                  <a:lnTo>
                    <a:pt x="459" y="212"/>
                  </a:lnTo>
                  <a:lnTo>
                    <a:pt x="448" y="227"/>
                  </a:lnTo>
                  <a:lnTo>
                    <a:pt x="446" y="228"/>
                  </a:lnTo>
                  <a:lnTo>
                    <a:pt x="448" y="230"/>
                  </a:lnTo>
                  <a:lnTo>
                    <a:pt x="448" y="232"/>
                  </a:lnTo>
                  <a:lnTo>
                    <a:pt x="453" y="232"/>
                  </a:lnTo>
                  <a:lnTo>
                    <a:pt x="457" y="237"/>
                  </a:lnTo>
                  <a:lnTo>
                    <a:pt x="462" y="239"/>
                  </a:lnTo>
                  <a:lnTo>
                    <a:pt x="464" y="237"/>
                  </a:lnTo>
                  <a:lnTo>
                    <a:pt x="468" y="228"/>
                  </a:lnTo>
                  <a:lnTo>
                    <a:pt x="471" y="227"/>
                  </a:lnTo>
                  <a:lnTo>
                    <a:pt x="512" y="227"/>
                  </a:lnTo>
                  <a:lnTo>
                    <a:pt x="519" y="223"/>
                  </a:lnTo>
                  <a:lnTo>
                    <a:pt x="526" y="225"/>
                  </a:lnTo>
                  <a:lnTo>
                    <a:pt x="528" y="225"/>
                  </a:lnTo>
                  <a:lnTo>
                    <a:pt x="535" y="219"/>
                  </a:lnTo>
                  <a:lnTo>
                    <a:pt x="537" y="219"/>
                  </a:lnTo>
                  <a:lnTo>
                    <a:pt x="539" y="221"/>
                  </a:lnTo>
                  <a:lnTo>
                    <a:pt x="541" y="225"/>
                  </a:lnTo>
                  <a:lnTo>
                    <a:pt x="539" y="225"/>
                  </a:lnTo>
                  <a:lnTo>
                    <a:pt x="537" y="228"/>
                  </a:lnTo>
                  <a:lnTo>
                    <a:pt x="539" y="236"/>
                  </a:lnTo>
                  <a:lnTo>
                    <a:pt x="534" y="305"/>
                  </a:lnTo>
                  <a:lnTo>
                    <a:pt x="534" y="307"/>
                  </a:lnTo>
                  <a:lnTo>
                    <a:pt x="537" y="311"/>
                  </a:lnTo>
                  <a:lnTo>
                    <a:pt x="544" y="312"/>
                  </a:lnTo>
                  <a:lnTo>
                    <a:pt x="450" y="312"/>
                  </a:lnTo>
                  <a:lnTo>
                    <a:pt x="450" y="473"/>
                  </a:lnTo>
                  <a:lnTo>
                    <a:pt x="457" y="477"/>
                  </a:lnTo>
                  <a:lnTo>
                    <a:pt x="459" y="484"/>
                  </a:lnTo>
                  <a:lnTo>
                    <a:pt x="493" y="509"/>
                  </a:lnTo>
                  <a:lnTo>
                    <a:pt x="496" y="514"/>
                  </a:lnTo>
                  <a:lnTo>
                    <a:pt x="501" y="518"/>
                  </a:lnTo>
                  <a:lnTo>
                    <a:pt x="500" y="519"/>
                  </a:lnTo>
                  <a:lnTo>
                    <a:pt x="425" y="539"/>
                  </a:lnTo>
                  <a:lnTo>
                    <a:pt x="423" y="536"/>
                  </a:lnTo>
                  <a:lnTo>
                    <a:pt x="307" y="523"/>
                  </a:lnTo>
                  <a:lnTo>
                    <a:pt x="302" y="514"/>
                  </a:lnTo>
                  <a:lnTo>
                    <a:pt x="289" y="507"/>
                  </a:lnTo>
                  <a:lnTo>
                    <a:pt x="98" y="507"/>
                  </a:lnTo>
                  <a:lnTo>
                    <a:pt x="87" y="498"/>
                  </a:lnTo>
                  <a:lnTo>
                    <a:pt x="77" y="494"/>
                  </a:lnTo>
                  <a:lnTo>
                    <a:pt x="73" y="487"/>
                  </a:lnTo>
                  <a:lnTo>
                    <a:pt x="48" y="486"/>
                  </a:lnTo>
                  <a:lnTo>
                    <a:pt x="41" y="489"/>
                  </a:lnTo>
                  <a:lnTo>
                    <a:pt x="32" y="496"/>
                  </a:lnTo>
                  <a:lnTo>
                    <a:pt x="27" y="500"/>
                  </a:lnTo>
                  <a:lnTo>
                    <a:pt x="19" y="494"/>
                  </a:lnTo>
                  <a:lnTo>
                    <a:pt x="2" y="507"/>
                  </a:lnTo>
                  <a:lnTo>
                    <a:pt x="0" y="475"/>
                  </a:lnTo>
                  <a:lnTo>
                    <a:pt x="3" y="478"/>
                  </a:lnTo>
                  <a:lnTo>
                    <a:pt x="3" y="46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4" name="Freeform 88">
              <a:extLst>
                <a:ext uri="{FF2B5EF4-FFF2-40B4-BE49-F238E27FC236}">
                  <a16:creationId xmlns:a16="http://schemas.microsoft.com/office/drawing/2014/main" id="{B0BC0C5E-370D-4F84-87F7-22BC4D102235}"/>
                </a:ext>
              </a:extLst>
            </p:cNvPr>
            <p:cNvSpPr>
              <a:spLocks/>
            </p:cNvSpPr>
            <p:nvPr/>
          </p:nvSpPr>
          <p:spPr bwMode="auto">
            <a:xfrm>
              <a:off x="2566" y="2737"/>
              <a:ext cx="544" cy="539"/>
            </a:xfrm>
            <a:custGeom>
              <a:avLst/>
              <a:gdLst>
                <a:gd name="T0" fmla="*/ 3 w 544"/>
                <a:gd name="T1" fmla="*/ 444 h 539"/>
                <a:gd name="T2" fmla="*/ 34 w 544"/>
                <a:gd name="T3" fmla="*/ 355 h 539"/>
                <a:gd name="T4" fmla="*/ 35 w 544"/>
                <a:gd name="T5" fmla="*/ 344 h 539"/>
                <a:gd name="T6" fmla="*/ 41 w 544"/>
                <a:gd name="T7" fmla="*/ 328 h 539"/>
                <a:gd name="T8" fmla="*/ 55 w 544"/>
                <a:gd name="T9" fmla="*/ 307 h 539"/>
                <a:gd name="T10" fmla="*/ 84 w 544"/>
                <a:gd name="T11" fmla="*/ 280 h 539"/>
                <a:gd name="T12" fmla="*/ 94 w 544"/>
                <a:gd name="T13" fmla="*/ 221 h 539"/>
                <a:gd name="T14" fmla="*/ 82 w 544"/>
                <a:gd name="T15" fmla="*/ 198 h 539"/>
                <a:gd name="T16" fmla="*/ 73 w 544"/>
                <a:gd name="T17" fmla="*/ 184 h 539"/>
                <a:gd name="T18" fmla="*/ 64 w 544"/>
                <a:gd name="T19" fmla="*/ 143 h 539"/>
                <a:gd name="T20" fmla="*/ 73 w 544"/>
                <a:gd name="T21" fmla="*/ 118 h 539"/>
                <a:gd name="T22" fmla="*/ 64 w 544"/>
                <a:gd name="T23" fmla="*/ 100 h 539"/>
                <a:gd name="T24" fmla="*/ 30 w 544"/>
                <a:gd name="T25" fmla="*/ 23 h 539"/>
                <a:gd name="T26" fmla="*/ 32 w 544"/>
                <a:gd name="T27" fmla="*/ 18 h 539"/>
                <a:gd name="T28" fmla="*/ 119 w 544"/>
                <a:gd name="T29" fmla="*/ 0 h 539"/>
                <a:gd name="T30" fmla="*/ 200 w 544"/>
                <a:gd name="T31" fmla="*/ 0 h 539"/>
                <a:gd name="T32" fmla="*/ 207 w 544"/>
                <a:gd name="T33" fmla="*/ 7 h 539"/>
                <a:gd name="T34" fmla="*/ 212 w 544"/>
                <a:gd name="T35" fmla="*/ 7 h 539"/>
                <a:gd name="T36" fmla="*/ 257 w 544"/>
                <a:gd name="T37" fmla="*/ 96 h 539"/>
                <a:gd name="T38" fmla="*/ 277 w 544"/>
                <a:gd name="T39" fmla="*/ 100 h 539"/>
                <a:gd name="T40" fmla="*/ 332 w 544"/>
                <a:gd name="T41" fmla="*/ 95 h 539"/>
                <a:gd name="T42" fmla="*/ 339 w 544"/>
                <a:gd name="T43" fmla="*/ 73 h 539"/>
                <a:gd name="T44" fmla="*/ 376 w 544"/>
                <a:gd name="T45" fmla="*/ 52 h 539"/>
                <a:gd name="T46" fmla="*/ 396 w 544"/>
                <a:gd name="T47" fmla="*/ 46 h 539"/>
                <a:gd name="T48" fmla="*/ 434 w 544"/>
                <a:gd name="T49" fmla="*/ 64 h 539"/>
                <a:gd name="T50" fmla="*/ 444 w 544"/>
                <a:gd name="T51" fmla="*/ 136 h 539"/>
                <a:gd name="T52" fmla="*/ 443 w 544"/>
                <a:gd name="T53" fmla="*/ 166 h 539"/>
                <a:gd name="T54" fmla="*/ 459 w 544"/>
                <a:gd name="T55" fmla="*/ 212 h 539"/>
                <a:gd name="T56" fmla="*/ 446 w 544"/>
                <a:gd name="T57" fmla="*/ 228 h 539"/>
                <a:gd name="T58" fmla="*/ 448 w 544"/>
                <a:gd name="T59" fmla="*/ 232 h 539"/>
                <a:gd name="T60" fmla="*/ 457 w 544"/>
                <a:gd name="T61" fmla="*/ 237 h 539"/>
                <a:gd name="T62" fmla="*/ 464 w 544"/>
                <a:gd name="T63" fmla="*/ 237 h 539"/>
                <a:gd name="T64" fmla="*/ 471 w 544"/>
                <a:gd name="T65" fmla="*/ 227 h 539"/>
                <a:gd name="T66" fmla="*/ 519 w 544"/>
                <a:gd name="T67" fmla="*/ 223 h 539"/>
                <a:gd name="T68" fmla="*/ 528 w 544"/>
                <a:gd name="T69" fmla="*/ 225 h 539"/>
                <a:gd name="T70" fmla="*/ 537 w 544"/>
                <a:gd name="T71" fmla="*/ 219 h 539"/>
                <a:gd name="T72" fmla="*/ 541 w 544"/>
                <a:gd name="T73" fmla="*/ 225 h 539"/>
                <a:gd name="T74" fmla="*/ 537 w 544"/>
                <a:gd name="T75" fmla="*/ 228 h 539"/>
                <a:gd name="T76" fmla="*/ 534 w 544"/>
                <a:gd name="T77" fmla="*/ 305 h 539"/>
                <a:gd name="T78" fmla="*/ 537 w 544"/>
                <a:gd name="T79" fmla="*/ 311 h 539"/>
                <a:gd name="T80" fmla="*/ 450 w 544"/>
                <a:gd name="T81" fmla="*/ 312 h 539"/>
                <a:gd name="T82" fmla="*/ 457 w 544"/>
                <a:gd name="T83" fmla="*/ 477 h 539"/>
                <a:gd name="T84" fmla="*/ 493 w 544"/>
                <a:gd name="T85" fmla="*/ 509 h 539"/>
                <a:gd name="T86" fmla="*/ 501 w 544"/>
                <a:gd name="T87" fmla="*/ 518 h 539"/>
                <a:gd name="T88" fmla="*/ 425 w 544"/>
                <a:gd name="T89" fmla="*/ 539 h 539"/>
                <a:gd name="T90" fmla="*/ 307 w 544"/>
                <a:gd name="T91" fmla="*/ 523 h 539"/>
                <a:gd name="T92" fmla="*/ 289 w 544"/>
                <a:gd name="T93" fmla="*/ 507 h 539"/>
                <a:gd name="T94" fmla="*/ 87 w 544"/>
                <a:gd name="T95" fmla="*/ 498 h 539"/>
                <a:gd name="T96" fmla="*/ 73 w 544"/>
                <a:gd name="T97" fmla="*/ 487 h 539"/>
                <a:gd name="T98" fmla="*/ 41 w 544"/>
                <a:gd name="T99" fmla="*/ 489 h 539"/>
                <a:gd name="T100" fmla="*/ 27 w 544"/>
                <a:gd name="T101" fmla="*/ 500 h 539"/>
                <a:gd name="T102" fmla="*/ 2 w 544"/>
                <a:gd name="T103" fmla="*/ 507 h 539"/>
                <a:gd name="T104" fmla="*/ 3 w 544"/>
                <a:gd name="T105" fmla="*/ 478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4" h="539">
                  <a:moveTo>
                    <a:pt x="3" y="469"/>
                  </a:moveTo>
                  <a:lnTo>
                    <a:pt x="3" y="444"/>
                  </a:lnTo>
                  <a:lnTo>
                    <a:pt x="10" y="437"/>
                  </a:lnTo>
                  <a:lnTo>
                    <a:pt x="34" y="355"/>
                  </a:lnTo>
                  <a:lnTo>
                    <a:pt x="34" y="348"/>
                  </a:lnTo>
                  <a:lnTo>
                    <a:pt x="35" y="344"/>
                  </a:lnTo>
                  <a:lnTo>
                    <a:pt x="37" y="339"/>
                  </a:lnTo>
                  <a:lnTo>
                    <a:pt x="41" y="328"/>
                  </a:lnTo>
                  <a:lnTo>
                    <a:pt x="53" y="316"/>
                  </a:lnTo>
                  <a:lnTo>
                    <a:pt x="55" y="307"/>
                  </a:lnTo>
                  <a:lnTo>
                    <a:pt x="69" y="300"/>
                  </a:lnTo>
                  <a:lnTo>
                    <a:pt x="84" y="280"/>
                  </a:lnTo>
                  <a:lnTo>
                    <a:pt x="91" y="228"/>
                  </a:lnTo>
                  <a:lnTo>
                    <a:pt x="94" y="221"/>
                  </a:lnTo>
                  <a:lnTo>
                    <a:pt x="91" y="207"/>
                  </a:lnTo>
                  <a:lnTo>
                    <a:pt x="82" y="198"/>
                  </a:lnTo>
                  <a:lnTo>
                    <a:pt x="78" y="189"/>
                  </a:lnTo>
                  <a:lnTo>
                    <a:pt x="73" y="184"/>
                  </a:lnTo>
                  <a:lnTo>
                    <a:pt x="64" y="148"/>
                  </a:lnTo>
                  <a:lnTo>
                    <a:pt x="64" y="143"/>
                  </a:lnTo>
                  <a:lnTo>
                    <a:pt x="73" y="132"/>
                  </a:lnTo>
                  <a:lnTo>
                    <a:pt x="73" y="118"/>
                  </a:lnTo>
                  <a:lnTo>
                    <a:pt x="69" y="107"/>
                  </a:lnTo>
                  <a:lnTo>
                    <a:pt x="64" y="100"/>
                  </a:lnTo>
                  <a:lnTo>
                    <a:pt x="52" y="55"/>
                  </a:lnTo>
                  <a:lnTo>
                    <a:pt x="30" y="23"/>
                  </a:lnTo>
                  <a:lnTo>
                    <a:pt x="30" y="20"/>
                  </a:lnTo>
                  <a:lnTo>
                    <a:pt x="32" y="18"/>
                  </a:lnTo>
                  <a:lnTo>
                    <a:pt x="71" y="2"/>
                  </a:lnTo>
                  <a:lnTo>
                    <a:pt x="119" y="0"/>
                  </a:lnTo>
                  <a:lnTo>
                    <a:pt x="127" y="2"/>
                  </a:lnTo>
                  <a:lnTo>
                    <a:pt x="200" y="0"/>
                  </a:lnTo>
                  <a:lnTo>
                    <a:pt x="202" y="2"/>
                  </a:lnTo>
                  <a:lnTo>
                    <a:pt x="207" y="7"/>
                  </a:lnTo>
                  <a:lnTo>
                    <a:pt x="209" y="7"/>
                  </a:lnTo>
                  <a:lnTo>
                    <a:pt x="212" y="7"/>
                  </a:lnTo>
                  <a:lnTo>
                    <a:pt x="230" y="66"/>
                  </a:lnTo>
                  <a:lnTo>
                    <a:pt x="257" y="96"/>
                  </a:lnTo>
                  <a:lnTo>
                    <a:pt x="268" y="100"/>
                  </a:lnTo>
                  <a:lnTo>
                    <a:pt x="277" y="100"/>
                  </a:lnTo>
                  <a:lnTo>
                    <a:pt x="303" y="93"/>
                  </a:lnTo>
                  <a:lnTo>
                    <a:pt x="332" y="95"/>
                  </a:lnTo>
                  <a:lnTo>
                    <a:pt x="335" y="77"/>
                  </a:lnTo>
                  <a:lnTo>
                    <a:pt x="339" y="73"/>
                  </a:lnTo>
                  <a:lnTo>
                    <a:pt x="343" y="52"/>
                  </a:lnTo>
                  <a:lnTo>
                    <a:pt x="376" y="52"/>
                  </a:lnTo>
                  <a:lnTo>
                    <a:pt x="378" y="46"/>
                  </a:lnTo>
                  <a:lnTo>
                    <a:pt x="396" y="46"/>
                  </a:lnTo>
                  <a:lnTo>
                    <a:pt x="396" y="64"/>
                  </a:lnTo>
                  <a:lnTo>
                    <a:pt x="434" y="64"/>
                  </a:lnTo>
                  <a:lnTo>
                    <a:pt x="439" y="75"/>
                  </a:lnTo>
                  <a:lnTo>
                    <a:pt x="444" y="136"/>
                  </a:lnTo>
                  <a:lnTo>
                    <a:pt x="443" y="148"/>
                  </a:lnTo>
                  <a:lnTo>
                    <a:pt x="443" y="166"/>
                  </a:lnTo>
                  <a:lnTo>
                    <a:pt x="460" y="207"/>
                  </a:lnTo>
                  <a:lnTo>
                    <a:pt x="459" y="212"/>
                  </a:lnTo>
                  <a:lnTo>
                    <a:pt x="448" y="227"/>
                  </a:lnTo>
                  <a:lnTo>
                    <a:pt x="446" y="228"/>
                  </a:lnTo>
                  <a:lnTo>
                    <a:pt x="448" y="230"/>
                  </a:lnTo>
                  <a:lnTo>
                    <a:pt x="448" y="232"/>
                  </a:lnTo>
                  <a:lnTo>
                    <a:pt x="453" y="232"/>
                  </a:lnTo>
                  <a:lnTo>
                    <a:pt x="457" y="237"/>
                  </a:lnTo>
                  <a:lnTo>
                    <a:pt x="462" y="239"/>
                  </a:lnTo>
                  <a:lnTo>
                    <a:pt x="464" y="237"/>
                  </a:lnTo>
                  <a:lnTo>
                    <a:pt x="468" y="228"/>
                  </a:lnTo>
                  <a:lnTo>
                    <a:pt x="471" y="227"/>
                  </a:lnTo>
                  <a:lnTo>
                    <a:pt x="512" y="227"/>
                  </a:lnTo>
                  <a:lnTo>
                    <a:pt x="519" y="223"/>
                  </a:lnTo>
                  <a:lnTo>
                    <a:pt x="526" y="225"/>
                  </a:lnTo>
                  <a:lnTo>
                    <a:pt x="528" y="225"/>
                  </a:lnTo>
                  <a:lnTo>
                    <a:pt x="535" y="219"/>
                  </a:lnTo>
                  <a:lnTo>
                    <a:pt x="537" y="219"/>
                  </a:lnTo>
                  <a:lnTo>
                    <a:pt x="539" y="221"/>
                  </a:lnTo>
                  <a:lnTo>
                    <a:pt x="541" y="225"/>
                  </a:lnTo>
                  <a:lnTo>
                    <a:pt x="539" y="225"/>
                  </a:lnTo>
                  <a:lnTo>
                    <a:pt x="537" y="228"/>
                  </a:lnTo>
                  <a:lnTo>
                    <a:pt x="539" y="236"/>
                  </a:lnTo>
                  <a:lnTo>
                    <a:pt x="534" y="305"/>
                  </a:lnTo>
                  <a:lnTo>
                    <a:pt x="534" y="307"/>
                  </a:lnTo>
                  <a:lnTo>
                    <a:pt x="537" y="311"/>
                  </a:lnTo>
                  <a:lnTo>
                    <a:pt x="544" y="312"/>
                  </a:lnTo>
                  <a:lnTo>
                    <a:pt x="450" y="312"/>
                  </a:lnTo>
                  <a:lnTo>
                    <a:pt x="450" y="473"/>
                  </a:lnTo>
                  <a:lnTo>
                    <a:pt x="457" y="477"/>
                  </a:lnTo>
                  <a:lnTo>
                    <a:pt x="459" y="484"/>
                  </a:lnTo>
                  <a:lnTo>
                    <a:pt x="493" y="509"/>
                  </a:lnTo>
                  <a:lnTo>
                    <a:pt x="496" y="514"/>
                  </a:lnTo>
                  <a:lnTo>
                    <a:pt x="501" y="518"/>
                  </a:lnTo>
                  <a:lnTo>
                    <a:pt x="500" y="519"/>
                  </a:lnTo>
                  <a:lnTo>
                    <a:pt x="425" y="539"/>
                  </a:lnTo>
                  <a:lnTo>
                    <a:pt x="423" y="536"/>
                  </a:lnTo>
                  <a:lnTo>
                    <a:pt x="307" y="523"/>
                  </a:lnTo>
                  <a:lnTo>
                    <a:pt x="302" y="514"/>
                  </a:lnTo>
                  <a:lnTo>
                    <a:pt x="289" y="507"/>
                  </a:lnTo>
                  <a:lnTo>
                    <a:pt x="98" y="507"/>
                  </a:lnTo>
                  <a:lnTo>
                    <a:pt x="87" y="498"/>
                  </a:lnTo>
                  <a:lnTo>
                    <a:pt x="77" y="494"/>
                  </a:lnTo>
                  <a:lnTo>
                    <a:pt x="73" y="487"/>
                  </a:lnTo>
                  <a:lnTo>
                    <a:pt x="48" y="486"/>
                  </a:lnTo>
                  <a:lnTo>
                    <a:pt x="41" y="489"/>
                  </a:lnTo>
                  <a:lnTo>
                    <a:pt x="32" y="496"/>
                  </a:lnTo>
                  <a:lnTo>
                    <a:pt x="27" y="500"/>
                  </a:lnTo>
                  <a:lnTo>
                    <a:pt x="19" y="494"/>
                  </a:lnTo>
                  <a:lnTo>
                    <a:pt x="2" y="507"/>
                  </a:lnTo>
                  <a:lnTo>
                    <a:pt x="0" y="475"/>
                  </a:lnTo>
                  <a:lnTo>
                    <a:pt x="3" y="478"/>
                  </a:lnTo>
                  <a:lnTo>
                    <a:pt x="3" y="469"/>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5" name="Freeform 89">
              <a:extLst>
                <a:ext uri="{FF2B5EF4-FFF2-40B4-BE49-F238E27FC236}">
                  <a16:creationId xmlns:a16="http://schemas.microsoft.com/office/drawing/2014/main" id="{1A23DFC1-3FE6-4867-9E8B-8519BAA243A7}"/>
                </a:ext>
              </a:extLst>
            </p:cNvPr>
            <p:cNvSpPr>
              <a:spLocks/>
            </p:cNvSpPr>
            <p:nvPr/>
          </p:nvSpPr>
          <p:spPr bwMode="auto">
            <a:xfrm>
              <a:off x="2582" y="2678"/>
              <a:ext cx="44" cy="62"/>
            </a:xfrm>
            <a:custGeom>
              <a:avLst/>
              <a:gdLst>
                <a:gd name="T0" fmla="*/ 44 w 44"/>
                <a:gd name="T1" fmla="*/ 11 h 62"/>
                <a:gd name="T2" fmla="*/ 41 w 44"/>
                <a:gd name="T3" fmla="*/ 4 h 62"/>
                <a:gd name="T4" fmla="*/ 34 w 44"/>
                <a:gd name="T5" fmla="*/ 0 h 62"/>
                <a:gd name="T6" fmla="*/ 25 w 44"/>
                <a:gd name="T7" fmla="*/ 4 h 62"/>
                <a:gd name="T8" fmla="*/ 19 w 44"/>
                <a:gd name="T9" fmla="*/ 16 h 62"/>
                <a:gd name="T10" fmla="*/ 0 w 44"/>
                <a:gd name="T11" fmla="*/ 29 h 62"/>
                <a:gd name="T12" fmla="*/ 5 w 44"/>
                <a:gd name="T13" fmla="*/ 32 h 62"/>
                <a:gd name="T14" fmla="*/ 7 w 44"/>
                <a:gd name="T15" fmla="*/ 57 h 62"/>
                <a:gd name="T16" fmla="*/ 14 w 44"/>
                <a:gd name="T17" fmla="*/ 62 h 62"/>
                <a:gd name="T18" fmla="*/ 21 w 44"/>
                <a:gd name="T19" fmla="*/ 59 h 62"/>
                <a:gd name="T20" fmla="*/ 27 w 44"/>
                <a:gd name="T21" fmla="*/ 25 h 62"/>
                <a:gd name="T22" fmla="*/ 41 w 44"/>
                <a:gd name="T23" fmla="*/ 12 h 62"/>
                <a:gd name="T24" fmla="*/ 44 w 44"/>
                <a:gd name="T25"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62">
                  <a:moveTo>
                    <a:pt x="44" y="11"/>
                  </a:moveTo>
                  <a:lnTo>
                    <a:pt x="41" y="4"/>
                  </a:lnTo>
                  <a:lnTo>
                    <a:pt x="34" y="0"/>
                  </a:lnTo>
                  <a:lnTo>
                    <a:pt x="25" y="4"/>
                  </a:lnTo>
                  <a:lnTo>
                    <a:pt x="19" y="16"/>
                  </a:lnTo>
                  <a:lnTo>
                    <a:pt x="0" y="29"/>
                  </a:lnTo>
                  <a:lnTo>
                    <a:pt x="5" y="32"/>
                  </a:lnTo>
                  <a:lnTo>
                    <a:pt x="7" y="57"/>
                  </a:lnTo>
                  <a:lnTo>
                    <a:pt x="14" y="62"/>
                  </a:lnTo>
                  <a:lnTo>
                    <a:pt x="21" y="59"/>
                  </a:lnTo>
                  <a:lnTo>
                    <a:pt x="27" y="25"/>
                  </a:lnTo>
                  <a:lnTo>
                    <a:pt x="41" y="12"/>
                  </a:lnTo>
                  <a:lnTo>
                    <a:pt x="44" y="1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6" name="Freeform 90">
              <a:extLst>
                <a:ext uri="{FF2B5EF4-FFF2-40B4-BE49-F238E27FC236}">
                  <a16:creationId xmlns:a16="http://schemas.microsoft.com/office/drawing/2014/main" id="{D33D3CF5-C6A2-4813-ACA4-CFB8393EA311}"/>
                </a:ext>
              </a:extLst>
            </p:cNvPr>
            <p:cNvSpPr>
              <a:spLocks/>
            </p:cNvSpPr>
            <p:nvPr/>
          </p:nvSpPr>
          <p:spPr bwMode="auto">
            <a:xfrm>
              <a:off x="2582" y="2678"/>
              <a:ext cx="44" cy="62"/>
            </a:xfrm>
            <a:custGeom>
              <a:avLst/>
              <a:gdLst>
                <a:gd name="T0" fmla="*/ 44 w 44"/>
                <a:gd name="T1" fmla="*/ 11 h 62"/>
                <a:gd name="T2" fmla="*/ 41 w 44"/>
                <a:gd name="T3" fmla="*/ 4 h 62"/>
                <a:gd name="T4" fmla="*/ 34 w 44"/>
                <a:gd name="T5" fmla="*/ 0 h 62"/>
                <a:gd name="T6" fmla="*/ 25 w 44"/>
                <a:gd name="T7" fmla="*/ 4 h 62"/>
                <a:gd name="T8" fmla="*/ 19 w 44"/>
                <a:gd name="T9" fmla="*/ 16 h 62"/>
                <a:gd name="T10" fmla="*/ 0 w 44"/>
                <a:gd name="T11" fmla="*/ 29 h 62"/>
                <a:gd name="T12" fmla="*/ 5 w 44"/>
                <a:gd name="T13" fmla="*/ 32 h 62"/>
                <a:gd name="T14" fmla="*/ 7 w 44"/>
                <a:gd name="T15" fmla="*/ 57 h 62"/>
                <a:gd name="T16" fmla="*/ 14 w 44"/>
                <a:gd name="T17" fmla="*/ 62 h 62"/>
                <a:gd name="T18" fmla="*/ 21 w 44"/>
                <a:gd name="T19" fmla="*/ 59 h 62"/>
                <a:gd name="T20" fmla="*/ 27 w 44"/>
                <a:gd name="T21" fmla="*/ 25 h 62"/>
                <a:gd name="T22" fmla="*/ 41 w 44"/>
                <a:gd name="T23" fmla="*/ 12 h 62"/>
                <a:gd name="T24" fmla="*/ 44 w 44"/>
                <a:gd name="T25"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62">
                  <a:moveTo>
                    <a:pt x="44" y="11"/>
                  </a:moveTo>
                  <a:lnTo>
                    <a:pt x="41" y="4"/>
                  </a:lnTo>
                  <a:lnTo>
                    <a:pt x="34" y="0"/>
                  </a:lnTo>
                  <a:lnTo>
                    <a:pt x="25" y="4"/>
                  </a:lnTo>
                  <a:lnTo>
                    <a:pt x="19" y="16"/>
                  </a:lnTo>
                  <a:lnTo>
                    <a:pt x="0" y="29"/>
                  </a:lnTo>
                  <a:lnTo>
                    <a:pt x="5" y="32"/>
                  </a:lnTo>
                  <a:lnTo>
                    <a:pt x="7" y="57"/>
                  </a:lnTo>
                  <a:lnTo>
                    <a:pt x="14" y="62"/>
                  </a:lnTo>
                  <a:lnTo>
                    <a:pt x="21" y="59"/>
                  </a:lnTo>
                  <a:lnTo>
                    <a:pt x="27" y="25"/>
                  </a:lnTo>
                  <a:lnTo>
                    <a:pt x="41" y="12"/>
                  </a:lnTo>
                  <a:lnTo>
                    <a:pt x="44" y="1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7" name="Freeform 91">
              <a:extLst>
                <a:ext uri="{FF2B5EF4-FFF2-40B4-BE49-F238E27FC236}">
                  <a16:creationId xmlns:a16="http://schemas.microsoft.com/office/drawing/2014/main" id="{A9A5DEAF-E4EC-46B4-BEB0-33FA6D84547C}"/>
                </a:ext>
              </a:extLst>
            </p:cNvPr>
            <p:cNvSpPr>
              <a:spLocks/>
            </p:cNvSpPr>
            <p:nvPr/>
          </p:nvSpPr>
          <p:spPr bwMode="auto">
            <a:xfrm>
              <a:off x="2775" y="3458"/>
              <a:ext cx="708" cy="623"/>
            </a:xfrm>
            <a:custGeom>
              <a:avLst/>
              <a:gdLst>
                <a:gd name="T0" fmla="*/ 148 w 708"/>
                <a:gd name="T1" fmla="*/ 307 h 623"/>
                <a:gd name="T2" fmla="*/ 110 w 708"/>
                <a:gd name="T3" fmla="*/ 332 h 623"/>
                <a:gd name="T4" fmla="*/ 68 w 708"/>
                <a:gd name="T5" fmla="*/ 334 h 623"/>
                <a:gd name="T6" fmla="*/ 46 w 708"/>
                <a:gd name="T7" fmla="*/ 322 h 623"/>
                <a:gd name="T8" fmla="*/ 26 w 708"/>
                <a:gd name="T9" fmla="*/ 298 h 623"/>
                <a:gd name="T10" fmla="*/ 7 w 708"/>
                <a:gd name="T11" fmla="*/ 313 h 623"/>
                <a:gd name="T12" fmla="*/ 0 w 708"/>
                <a:gd name="T13" fmla="*/ 316 h 623"/>
                <a:gd name="T14" fmla="*/ 1 w 708"/>
                <a:gd name="T15" fmla="*/ 325 h 623"/>
                <a:gd name="T16" fmla="*/ 76 w 708"/>
                <a:gd name="T17" fmla="*/ 479 h 623"/>
                <a:gd name="T18" fmla="*/ 71 w 708"/>
                <a:gd name="T19" fmla="*/ 523 h 623"/>
                <a:gd name="T20" fmla="*/ 60 w 708"/>
                <a:gd name="T21" fmla="*/ 525 h 623"/>
                <a:gd name="T22" fmla="*/ 62 w 708"/>
                <a:gd name="T23" fmla="*/ 534 h 623"/>
                <a:gd name="T24" fmla="*/ 68 w 708"/>
                <a:gd name="T25" fmla="*/ 543 h 623"/>
                <a:gd name="T26" fmla="*/ 71 w 708"/>
                <a:gd name="T27" fmla="*/ 552 h 623"/>
                <a:gd name="T28" fmla="*/ 85 w 708"/>
                <a:gd name="T29" fmla="*/ 572 h 623"/>
                <a:gd name="T30" fmla="*/ 82 w 708"/>
                <a:gd name="T31" fmla="*/ 584 h 623"/>
                <a:gd name="T32" fmla="*/ 85 w 708"/>
                <a:gd name="T33" fmla="*/ 605 h 623"/>
                <a:gd name="T34" fmla="*/ 87 w 708"/>
                <a:gd name="T35" fmla="*/ 595 h 623"/>
                <a:gd name="T36" fmla="*/ 101 w 708"/>
                <a:gd name="T37" fmla="*/ 591 h 623"/>
                <a:gd name="T38" fmla="*/ 101 w 708"/>
                <a:gd name="T39" fmla="*/ 605 h 623"/>
                <a:gd name="T40" fmla="*/ 119 w 708"/>
                <a:gd name="T41" fmla="*/ 607 h 623"/>
                <a:gd name="T42" fmla="*/ 123 w 708"/>
                <a:gd name="T43" fmla="*/ 616 h 623"/>
                <a:gd name="T44" fmla="*/ 139 w 708"/>
                <a:gd name="T45" fmla="*/ 622 h 623"/>
                <a:gd name="T46" fmla="*/ 153 w 708"/>
                <a:gd name="T47" fmla="*/ 623 h 623"/>
                <a:gd name="T48" fmla="*/ 169 w 708"/>
                <a:gd name="T49" fmla="*/ 611 h 623"/>
                <a:gd name="T50" fmla="*/ 185 w 708"/>
                <a:gd name="T51" fmla="*/ 607 h 623"/>
                <a:gd name="T52" fmla="*/ 209 w 708"/>
                <a:gd name="T53" fmla="*/ 609 h 623"/>
                <a:gd name="T54" fmla="*/ 226 w 708"/>
                <a:gd name="T55" fmla="*/ 607 h 623"/>
                <a:gd name="T56" fmla="*/ 234 w 708"/>
                <a:gd name="T57" fmla="*/ 600 h 623"/>
                <a:gd name="T58" fmla="*/ 250 w 708"/>
                <a:gd name="T59" fmla="*/ 589 h 623"/>
                <a:gd name="T60" fmla="*/ 287 w 708"/>
                <a:gd name="T61" fmla="*/ 593 h 623"/>
                <a:gd name="T62" fmla="*/ 300 w 708"/>
                <a:gd name="T63" fmla="*/ 588 h 623"/>
                <a:gd name="T64" fmla="*/ 362 w 708"/>
                <a:gd name="T65" fmla="*/ 597 h 623"/>
                <a:gd name="T66" fmla="*/ 378 w 708"/>
                <a:gd name="T67" fmla="*/ 586 h 623"/>
                <a:gd name="T68" fmla="*/ 400 w 708"/>
                <a:gd name="T69" fmla="*/ 584 h 623"/>
                <a:gd name="T70" fmla="*/ 403 w 708"/>
                <a:gd name="T71" fmla="*/ 573 h 623"/>
                <a:gd name="T72" fmla="*/ 659 w 708"/>
                <a:gd name="T73" fmla="*/ 330 h 623"/>
                <a:gd name="T74" fmla="*/ 682 w 708"/>
                <a:gd name="T75" fmla="*/ 316 h 623"/>
                <a:gd name="T76" fmla="*/ 708 w 708"/>
                <a:gd name="T77" fmla="*/ 222 h 623"/>
                <a:gd name="T78" fmla="*/ 669 w 708"/>
                <a:gd name="T79" fmla="*/ 223 h 623"/>
                <a:gd name="T80" fmla="*/ 659 w 708"/>
                <a:gd name="T81" fmla="*/ 243 h 623"/>
                <a:gd name="T82" fmla="*/ 621 w 708"/>
                <a:gd name="T83" fmla="*/ 214 h 623"/>
                <a:gd name="T84" fmla="*/ 648 w 708"/>
                <a:gd name="T85" fmla="*/ 172 h 623"/>
                <a:gd name="T86" fmla="*/ 671 w 708"/>
                <a:gd name="T87" fmla="*/ 177 h 623"/>
                <a:gd name="T88" fmla="*/ 651 w 708"/>
                <a:gd name="T89" fmla="*/ 27 h 623"/>
                <a:gd name="T90" fmla="*/ 635 w 708"/>
                <a:gd name="T91" fmla="*/ 13 h 623"/>
                <a:gd name="T92" fmla="*/ 600 w 708"/>
                <a:gd name="T93" fmla="*/ 9 h 623"/>
                <a:gd name="T94" fmla="*/ 557 w 708"/>
                <a:gd name="T95" fmla="*/ 4 h 623"/>
                <a:gd name="T96" fmla="*/ 505 w 708"/>
                <a:gd name="T97" fmla="*/ 32 h 623"/>
                <a:gd name="T98" fmla="*/ 439 w 708"/>
                <a:gd name="T99" fmla="*/ 102 h 623"/>
                <a:gd name="T100" fmla="*/ 407 w 708"/>
                <a:gd name="T101" fmla="*/ 132 h 623"/>
                <a:gd name="T102" fmla="*/ 391 w 708"/>
                <a:gd name="T103" fmla="*/ 164 h 623"/>
                <a:gd name="T104" fmla="*/ 344 w 708"/>
                <a:gd name="T105" fmla="*/ 172 h 623"/>
                <a:gd name="T106" fmla="*/ 305 w 708"/>
                <a:gd name="T107" fmla="*/ 156 h 623"/>
                <a:gd name="T108" fmla="*/ 267 w 708"/>
                <a:gd name="T109" fmla="*/ 195 h 623"/>
                <a:gd name="T110" fmla="*/ 246 w 708"/>
                <a:gd name="T111" fmla="*/ 218 h 623"/>
                <a:gd name="T112" fmla="*/ 184 w 708"/>
                <a:gd name="T113" fmla="*/ 220 h 623"/>
                <a:gd name="T114" fmla="*/ 189 w 708"/>
                <a:gd name="T115" fmla="*/ 186 h 623"/>
                <a:gd name="T116" fmla="*/ 151 w 708"/>
                <a:gd name="T117" fmla="*/ 127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8" h="623">
                  <a:moveTo>
                    <a:pt x="148" y="127"/>
                  </a:moveTo>
                  <a:lnTo>
                    <a:pt x="148" y="307"/>
                  </a:lnTo>
                  <a:lnTo>
                    <a:pt x="135" y="313"/>
                  </a:lnTo>
                  <a:lnTo>
                    <a:pt x="110" y="332"/>
                  </a:lnTo>
                  <a:lnTo>
                    <a:pt x="80" y="330"/>
                  </a:lnTo>
                  <a:lnTo>
                    <a:pt x="68" y="334"/>
                  </a:lnTo>
                  <a:lnTo>
                    <a:pt x="55" y="332"/>
                  </a:lnTo>
                  <a:lnTo>
                    <a:pt x="46" y="322"/>
                  </a:lnTo>
                  <a:lnTo>
                    <a:pt x="46" y="313"/>
                  </a:lnTo>
                  <a:lnTo>
                    <a:pt x="26" y="298"/>
                  </a:lnTo>
                  <a:lnTo>
                    <a:pt x="16" y="298"/>
                  </a:lnTo>
                  <a:lnTo>
                    <a:pt x="7" y="313"/>
                  </a:lnTo>
                  <a:lnTo>
                    <a:pt x="5" y="316"/>
                  </a:lnTo>
                  <a:lnTo>
                    <a:pt x="0" y="316"/>
                  </a:lnTo>
                  <a:lnTo>
                    <a:pt x="1" y="320"/>
                  </a:lnTo>
                  <a:lnTo>
                    <a:pt x="1" y="325"/>
                  </a:lnTo>
                  <a:lnTo>
                    <a:pt x="12" y="336"/>
                  </a:lnTo>
                  <a:lnTo>
                    <a:pt x="76" y="479"/>
                  </a:lnTo>
                  <a:lnTo>
                    <a:pt x="78" y="511"/>
                  </a:lnTo>
                  <a:lnTo>
                    <a:pt x="71" y="523"/>
                  </a:lnTo>
                  <a:lnTo>
                    <a:pt x="62" y="520"/>
                  </a:lnTo>
                  <a:lnTo>
                    <a:pt x="60" y="525"/>
                  </a:lnTo>
                  <a:lnTo>
                    <a:pt x="59" y="534"/>
                  </a:lnTo>
                  <a:lnTo>
                    <a:pt x="62" y="534"/>
                  </a:lnTo>
                  <a:lnTo>
                    <a:pt x="66" y="538"/>
                  </a:lnTo>
                  <a:lnTo>
                    <a:pt x="68" y="543"/>
                  </a:lnTo>
                  <a:lnTo>
                    <a:pt x="66" y="545"/>
                  </a:lnTo>
                  <a:lnTo>
                    <a:pt x="71" y="552"/>
                  </a:lnTo>
                  <a:lnTo>
                    <a:pt x="73" y="555"/>
                  </a:lnTo>
                  <a:lnTo>
                    <a:pt x="85" y="572"/>
                  </a:lnTo>
                  <a:lnTo>
                    <a:pt x="85" y="579"/>
                  </a:lnTo>
                  <a:lnTo>
                    <a:pt x="82" y="584"/>
                  </a:lnTo>
                  <a:lnTo>
                    <a:pt x="82" y="598"/>
                  </a:lnTo>
                  <a:lnTo>
                    <a:pt x="85" y="605"/>
                  </a:lnTo>
                  <a:lnTo>
                    <a:pt x="87" y="605"/>
                  </a:lnTo>
                  <a:lnTo>
                    <a:pt x="87" y="595"/>
                  </a:lnTo>
                  <a:lnTo>
                    <a:pt x="89" y="591"/>
                  </a:lnTo>
                  <a:lnTo>
                    <a:pt x="101" y="591"/>
                  </a:lnTo>
                  <a:lnTo>
                    <a:pt x="101" y="600"/>
                  </a:lnTo>
                  <a:lnTo>
                    <a:pt x="101" y="605"/>
                  </a:lnTo>
                  <a:lnTo>
                    <a:pt x="105" y="607"/>
                  </a:lnTo>
                  <a:lnTo>
                    <a:pt x="119" y="607"/>
                  </a:lnTo>
                  <a:lnTo>
                    <a:pt x="123" y="611"/>
                  </a:lnTo>
                  <a:lnTo>
                    <a:pt x="123" y="616"/>
                  </a:lnTo>
                  <a:lnTo>
                    <a:pt x="132" y="622"/>
                  </a:lnTo>
                  <a:lnTo>
                    <a:pt x="139" y="622"/>
                  </a:lnTo>
                  <a:lnTo>
                    <a:pt x="144" y="623"/>
                  </a:lnTo>
                  <a:lnTo>
                    <a:pt x="153" y="623"/>
                  </a:lnTo>
                  <a:lnTo>
                    <a:pt x="160" y="622"/>
                  </a:lnTo>
                  <a:lnTo>
                    <a:pt x="169" y="611"/>
                  </a:lnTo>
                  <a:lnTo>
                    <a:pt x="184" y="611"/>
                  </a:lnTo>
                  <a:lnTo>
                    <a:pt x="185" y="607"/>
                  </a:lnTo>
                  <a:lnTo>
                    <a:pt x="192" y="605"/>
                  </a:lnTo>
                  <a:lnTo>
                    <a:pt x="209" y="609"/>
                  </a:lnTo>
                  <a:lnTo>
                    <a:pt x="210" y="605"/>
                  </a:lnTo>
                  <a:lnTo>
                    <a:pt x="226" y="607"/>
                  </a:lnTo>
                  <a:lnTo>
                    <a:pt x="232" y="605"/>
                  </a:lnTo>
                  <a:lnTo>
                    <a:pt x="234" y="600"/>
                  </a:lnTo>
                  <a:lnTo>
                    <a:pt x="244" y="593"/>
                  </a:lnTo>
                  <a:lnTo>
                    <a:pt x="250" y="589"/>
                  </a:lnTo>
                  <a:lnTo>
                    <a:pt x="269" y="588"/>
                  </a:lnTo>
                  <a:lnTo>
                    <a:pt x="287" y="593"/>
                  </a:lnTo>
                  <a:lnTo>
                    <a:pt x="294" y="593"/>
                  </a:lnTo>
                  <a:lnTo>
                    <a:pt x="300" y="588"/>
                  </a:lnTo>
                  <a:lnTo>
                    <a:pt x="310" y="586"/>
                  </a:lnTo>
                  <a:lnTo>
                    <a:pt x="362" y="597"/>
                  </a:lnTo>
                  <a:lnTo>
                    <a:pt x="367" y="588"/>
                  </a:lnTo>
                  <a:lnTo>
                    <a:pt x="378" y="586"/>
                  </a:lnTo>
                  <a:lnTo>
                    <a:pt x="400" y="591"/>
                  </a:lnTo>
                  <a:lnTo>
                    <a:pt x="400" y="584"/>
                  </a:lnTo>
                  <a:lnTo>
                    <a:pt x="398" y="577"/>
                  </a:lnTo>
                  <a:lnTo>
                    <a:pt x="403" y="573"/>
                  </a:lnTo>
                  <a:lnTo>
                    <a:pt x="444" y="572"/>
                  </a:lnTo>
                  <a:lnTo>
                    <a:pt x="659" y="330"/>
                  </a:lnTo>
                  <a:lnTo>
                    <a:pt x="666" y="329"/>
                  </a:lnTo>
                  <a:lnTo>
                    <a:pt x="682" y="316"/>
                  </a:lnTo>
                  <a:lnTo>
                    <a:pt x="689" y="305"/>
                  </a:lnTo>
                  <a:lnTo>
                    <a:pt x="708" y="222"/>
                  </a:lnTo>
                  <a:lnTo>
                    <a:pt x="675" y="222"/>
                  </a:lnTo>
                  <a:lnTo>
                    <a:pt x="669" y="223"/>
                  </a:lnTo>
                  <a:lnTo>
                    <a:pt x="666" y="236"/>
                  </a:lnTo>
                  <a:lnTo>
                    <a:pt x="659" y="243"/>
                  </a:lnTo>
                  <a:lnTo>
                    <a:pt x="632" y="239"/>
                  </a:lnTo>
                  <a:lnTo>
                    <a:pt x="621" y="214"/>
                  </a:lnTo>
                  <a:lnTo>
                    <a:pt x="637" y="179"/>
                  </a:lnTo>
                  <a:lnTo>
                    <a:pt x="648" y="172"/>
                  </a:lnTo>
                  <a:lnTo>
                    <a:pt x="666" y="184"/>
                  </a:lnTo>
                  <a:lnTo>
                    <a:pt x="671" y="177"/>
                  </a:lnTo>
                  <a:lnTo>
                    <a:pt x="653" y="27"/>
                  </a:lnTo>
                  <a:lnTo>
                    <a:pt x="651" y="27"/>
                  </a:lnTo>
                  <a:lnTo>
                    <a:pt x="648" y="25"/>
                  </a:lnTo>
                  <a:lnTo>
                    <a:pt x="635" y="13"/>
                  </a:lnTo>
                  <a:lnTo>
                    <a:pt x="619" y="7"/>
                  </a:lnTo>
                  <a:lnTo>
                    <a:pt x="600" y="9"/>
                  </a:lnTo>
                  <a:lnTo>
                    <a:pt x="566" y="0"/>
                  </a:lnTo>
                  <a:lnTo>
                    <a:pt x="557" y="4"/>
                  </a:lnTo>
                  <a:lnTo>
                    <a:pt x="555" y="6"/>
                  </a:lnTo>
                  <a:lnTo>
                    <a:pt x="505" y="32"/>
                  </a:lnTo>
                  <a:lnTo>
                    <a:pt x="462" y="70"/>
                  </a:lnTo>
                  <a:lnTo>
                    <a:pt x="439" y="102"/>
                  </a:lnTo>
                  <a:lnTo>
                    <a:pt x="417" y="116"/>
                  </a:lnTo>
                  <a:lnTo>
                    <a:pt x="407" y="132"/>
                  </a:lnTo>
                  <a:lnTo>
                    <a:pt x="396" y="159"/>
                  </a:lnTo>
                  <a:lnTo>
                    <a:pt x="391" y="164"/>
                  </a:lnTo>
                  <a:lnTo>
                    <a:pt x="357" y="172"/>
                  </a:lnTo>
                  <a:lnTo>
                    <a:pt x="344" y="172"/>
                  </a:lnTo>
                  <a:lnTo>
                    <a:pt x="317" y="157"/>
                  </a:lnTo>
                  <a:lnTo>
                    <a:pt x="305" y="156"/>
                  </a:lnTo>
                  <a:lnTo>
                    <a:pt x="296" y="159"/>
                  </a:lnTo>
                  <a:lnTo>
                    <a:pt x="267" y="195"/>
                  </a:lnTo>
                  <a:lnTo>
                    <a:pt x="257" y="202"/>
                  </a:lnTo>
                  <a:lnTo>
                    <a:pt x="246" y="218"/>
                  </a:lnTo>
                  <a:lnTo>
                    <a:pt x="219" y="225"/>
                  </a:lnTo>
                  <a:lnTo>
                    <a:pt x="184" y="220"/>
                  </a:lnTo>
                  <a:lnTo>
                    <a:pt x="182" y="214"/>
                  </a:lnTo>
                  <a:lnTo>
                    <a:pt x="189" y="186"/>
                  </a:lnTo>
                  <a:lnTo>
                    <a:pt x="187" y="168"/>
                  </a:lnTo>
                  <a:lnTo>
                    <a:pt x="151" y="127"/>
                  </a:lnTo>
                  <a:lnTo>
                    <a:pt x="148" y="12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8" name="Freeform 92">
              <a:extLst>
                <a:ext uri="{FF2B5EF4-FFF2-40B4-BE49-F238E27FC236}">
                  <a16:creationId xmlns:a16="http://schemas.microsoft.com/office/drawing/2014/main" id="{1593851F-1E74-404F-B8FD-51A7413AB2A9}"/>
                </a:ext>
              </a:extLst>
            </p:cNvPr>
            <p:cNvSpPr>
              <a:spLocks/>
            </p:cNvSpPr>
            <p:nvPr/>
          </p:nvSpPr>
          <p:spPr bwMode="auto">
            <a:xfrm>
              <a:off x="2775" y="3458"/>
              <a:ext cx="708" cy="623"/>
            </a:xfrm>
            <a:custGeom>
              <a:avLst/>
              <a:gdLst>
                <a:gd name="T0" fmla="*/ 148 w 708"/>
                <a:gd name="T1" fmla="*/ 307 h 623"/>
                <a:gd name="T2" fmla="*/ 110 w 708"/>
                <a:gd name="T3" fmla="*/ 332 h 623"/>
                <a:gd name="T4" fmla="*/ 68 w 708"/>
                <a:gd name="T5" fmla="*/ 334 h 623"/>
                <a:gd name="T6" fmla="*/ 46 w 708"/>
                <a:gd name="T7" fmla="*/ 322 h 623"/>
                <a:gd name="T8" fmla="*/ 26 w 708"/>
                <a:gd name="T9" fmla="*/ 298 h 623"/>
                <a:gd name="T10" fmla="*/ 7 w 708"/>
                <a:gd name="T11" fmla="*/ 313 h 623"/>
                <a:gd name="T12" fmla="*/ 0 w 708"/>
                <a:gd name="T13" fmla="*/ 316 h 623"/>
                <a:gd name="T14" fmla="*/ 1 w 708"/>
                <a:gd name="T15" fmla="*/ 325 h 623"/>
                <a:gd name="T16" fmla="*/ 76 w 708"/>
                <a:gd name="T17" fmla="*/ 479 h 623"/>
                <a:gd name="T18" fmla="*/ 71 w 708"/>
                <a:gd name="T19" fmla="*/ 523 h 623"/>
                <a:gd name="T20" fmla="*/ 60 w 708"/>
                <a:gd name="T21" fmla="*/ 525 h 623"/>
                <a:gd name="T22" fmla="*/ 62 w 708"/>
                <a:gd name="T23" fmla="*/ 534 h 623"/>
                <a:gd name="T24" fmla="*/ 68 w 708"/>
                <a:gd name="T25" fmla="*/ 543 h 623"/>
                <a:gd name="T26" fmla="*/ 71 w 708"/>
                <a:gd name="T27" fmla="*/ 552 h 623"/>
                <a:gd name="T28" fmla="*/ 85 w 708"/>
                <a:gd name="T29" fmla="*/ 572 h 623"/>
                <a:gd name="T30" fmla="*/ 82 w 708"/>
                <a:gd name="T31" fmla="*/ 584 h 623"/>
                <a:gd name="T32" fmla="*/ 85 w 708"/>
                <a:gd name="T33" fmla="*/ 605 h 623"/>
                <a:gd name="T34" fmla="*/ 87 w 708"/>
                <a:gd name="T35" fmla="*/ 595 h 623"/>
                <a:gd name="T36" fmla="*/ 101 w 708"/>
                <a:gd name="T37" fmla="*/ 591 h 623"/>
                <a:gd name="T38" fmla="*/ 101 w 708"/>
                <a:gd name="T39" fmla="*/ 605 h 623"/>
                <a:gd name="T40" fmla="*/ 119 w 708"/>
                <a:gd name="T41" fmla="*/ 607 h 623"/>
                <a:gd name="T42" fmla="*/ 123 w 708"/>
                <a:gd name="T43" fmla="*/ 616 h 623"/>
                <a:gd name="T44" fmla="*/ 139 w 708"/>
                <a:gd name="T45" fmla="*/ 622 h 623"/>
                <a:gd name="T46" fmla="*/ 153 w 708"/>
                <a:gd name="T47" fmla="*/ 623 h 623"/>
                <a:gd name="T48" fmla="*/ 169 w 708"/>
                <a:gd name="T49" fmla="*/ 611 h 623"/>
                <a:gd name="T50" fmla="*/ 185 w 708"/>
                <a:gd name="T51" fmla="*/ 607 h 623"/>
                <a:gd name="T52" fmla="*/ 209 w 708"/>
                <a:gd name="T53" fmla="*/ 609 h 623"/>
                <a:gd name="T54" fmla="*/ 226 w 708"/>
                <a:gd name="T55" fmla="*/ 607 h 623"/>
                <a:gd name="T56" fmla="*/ 234 w 708"/>
                <a:gd name="T57" fmla="*/ 600 h 623"/>
                <a:gd name="T58" fmla="*/ 250 w 708"/>
                <a:gd name="T59" fmla="*/ 589 h 623"/>
                <a:gd name="T60" fmla="*/ 287 w 708"/>
                <a:gd name="T61" fmla="*/ 593 h 623"/>
                <a:gd name="T62" fmla="*/ 300 w 708"/>
                <a:gd name="T63" fmla="*/ 588 h 623"/>
                <a:gd name="T64" fmla="*/ 362 w 708"/>
                <a:gd name="T65" fmla="*/ 597 h 623"/>
                <a:gd name="T66" fmla="*/ 378 w 708"/>
                <a:gd name="T67" fmla="*/ 586 h 623"/>
                <a:gd name="T68" fmla="*/ 400 w 708"/>
                <a:gd name="T69" fmla="*/ 584 h 623"/>
                <a:gd name="T70" fmla="*/ 403 w 708"/>
                <a:gd name="T71" fmla="*/ 573 h 623"/>
                <a:gd name="T72" fmla="*/ 659 w 708"/>
                <a:gd name="T73" fmla="*/ 330 h 623"/>
                <a:gd name="T74" fmla="*/ 682 w 708"/>
                <a:gd name="T75" fmla="*/ 316 h 623"/>
                <a:gd name="T76" fmla="*/ 708 w 708"/>
                <a:gd name="T77" fmla="*/ 222 h 623"/>
                <a:gd name="T78" fmla="*/ 669 w 708"/>
                <a:gd name="T79" fmla="*/ 223 h 623"/>
                <a:gd name="T80" fmla="*/ 659 w 708"/>
                <a:gd name="T81" fmla="*/ 243 h 623"/>
                <a:gd name="T82" fmla="*/ 621 w 708"/>
                <a:gd name="T83" fmla="*/ 214 h 623"/>
                <a:gd name="T84" fmla="*/ 648 w 708"/>
                <a:gd name="T85" fmla="*/ 172 h 623"/>
                <a:gd name="T86" fmla="*/ 671 w 708"/>
                <a:gd name="T87" fmla="*/ 177 h 623"/>
                <a:gd name="T88" fmla="*/ 651 w 708"/>
                <a:gd name="T89" fmla="*/ 27 h 623"/>
                <a:gd name="T90" fmla="*/ 635 w 708"/>
                <a:gd name="T91" fmla="*/ 13 h 623"/>
                <a:gd name="T92" fmla="*/ 600 w 708"/>
                <a:gd name="T93" fmla="*/ 9 h 623"/>
                <a:gd name="T94" fmla="*/ 557 w 708"/>
                <a:gd name="T95" fmla="*/ 4 h 623"/>
                <a:gd name="T96" fmla="*/ 505 w 708"/>
                <a:gd name="T97" fmla="*/ 32 h 623"/>
                <a:gd name="T98" fmla="*/ 439 w 708"/>
                <a:gd name="T99" fmla="*/ 102 h 623"/>
                <a:gd name="T100" fmla="*/ 407 w 708"/>
                <a:gd name="T101" fmla="*/ 132 h 623"/>
                <a:gd name="T102" fmla="*/ 391 w 708"/>
                <a:gd name="T103" fmla="*/ 164 h 623"/>
                <a:gd name="T104" fmla="*/ 344 w 708"/>
                <a:gd name="T105" fmla="*/ 172 h 623"/>
                <a:gd name="T106" fmla="*/ 305 w 708"/>
                <a:gd name="T107" fmla="*/ 156 h 623"/>
                <a:gd name="T108" fmla="*/ 267 w 708"/>
                <a:gd name="T109" fmla="*/ 195 h 623"/>
                <a:gd name="T110" fmla="*/ 246 w 708"/>
                <a:gd name="T111" fmla="*/ 218 h 623"/>
                <a:gd name="T112" fmla="*/ 184 w 708"/>
                <a:gd name="T113" fmla="*/ 220 h 623"/>
                <a:gd name="T114" fmla="*/ 189 w 708"/>
                <a:gd name="T115" fmla="*/ 186 h 623"/>
                <a:gd name="T116" fmla="*/ 151 w 708"/>
                <a:gd name="T117" fmla="*/ 127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8" h="623">
                  <a:moveTo>
                    <a:pt x="148" y="127"/>
                  </a:moveTo>
                  <a:lnTo>
                    <a:pt x="148" y="307"/>
                  </a:lnTo>
                  <a:lnTo>
                    <a:pt x="135" y="313"/>
                  </a:lnTo>
                  <a:lnTo>
                    <a:pt x="110" y="332"/>
                  </a:lnTo>
                  <a:lnTo>
                    <a:pt x="80" y="330"/>
                  </a:lnTo>
                  <a:lnTo>
                    <a:pt x="68" y="334"/>
                  </a:lnTo>
                  <a:lnTo>
                    <a:pt x="55" y="332"/>
                  </a:lnTo>
                  <a:lnTo>
                    <a:pt x="46" y="322"/>
                  </a:lnTo>
                  <a:lnTo>
                    <a:pt x="46" y="313"/>
                  </a:lnTo>
                  <a:lnTo>
                    <a:pt x="26" y="298"/>
                  </a:lnTo>
                  <a:lnTo>
                    <a:pt x="16" y="298"/>
                  </a:lnTo>
                  <a:lnTo>
                    <a:pt x="7" y="313"/>
                  </a:lnTo>
                  <a:lnTo>
                    <a:pt x="5" y="316"/>
                  </a:lnTo>
                  <a:lnTo>
                    <a:pt x="0" y="316"/>
                  </a:lnTo>
                  <a:lnTo>
                    <a:pt x="1" y="320"/>
                  </a:lnTo>
                  <a:lnTo>
                    <a:pt x="1" y="325"/>
                  </a:lnTo>
                  <a:lnTo>
                    <a:pt x="12" y="336"/>
                  </a:lnTo>
                  <a:lnTo>
                    <a:pt x="76" y="479"/>
                  </a:lnTo>
                  <a:lnTo>
                    <a:pt x="78" y="511"/>
                  </a:lnTo>
                  <a:lnTo>
                    <a:pt x="71" y="523"/>
                  </a:lnTo>
                  <a:lnTo>
                    <a:pt x="62" y="520"/>
                  </a:lnTo>
                  <a:lnTo>
                    <a:pt x="60" y="525"/>
                  </a:lnTo>
                  <a:lnTo>
                    <a:pt x="59" y="534"/>
                  </a:lnTo>
                  <a:lnTo>
                    <a:pt x="62" y="534"/>
                  </a:lnTo>
                  <a:lnTo>
                    <a:pt x="66" y="538"/>
                  </a:lnTo>
                  <a:lnTo>
                    <a:pt x="68" y="543"/>
                  </a:lnTo>
                  <a:lnTo>
                    <a:pt x="66" y="545"/>
                  </a:lnTo>
                  <a:lnTo>
                    <a:pt x="71" y="552"/>
                  </a:lnTo>
                  <a:lnTo>
                    <a:pt x="73" y="555"/>
                  </a:lnTo>
                  <a:lnTo>
                    <a:pt x="85" y="572"/>
                  </a:lnTo>
                  <a:lnTo>
                    <a:pt x="85" y="579"/>
                  </a:lnTo>
                  <a:lnTo>
                    <a:pt x="82" y="584"/>
                  </a:lnTo>
                  <a:lnTo>
                    <a:pt x="82" y="598"/>
                  </a:lnTo>
                  <a:lnTo>
                    <a:pt x="85" y="605"/>
                  </a:lnTo>
                  <a:lnTo>
                    <a:pt x="87" y="605"/>
                  </a:lnTo>
                  <a:lnTo>
                    <a:pt x="87" y="595"/>
                  </a:lnTo>
                  <a:lnTo>
                    <a:pt x="89" y="591"/>
                  </a:lnTo>
                  <a:lnTo>
                    <a:pt x="101" y="591"/>
                  </a:lnTo>
                  <a:lnTo>
                    <a:pt x="101" y="600"/>
                  </a:lnTo>
                  <a:lnTo>
                    <a:pt x="101" y="605"/>
                  </a:lnTo>
                  <a:lnTo>
                    <a:pt x="105" y="607"/>
                  </a:lnTo>
                  <a:lnTo>
                    <a:pt x="119" y="607"/>
                  </a:lnTo>
                  <a:lnTo>
                    <a:pt x="123" y="611"/>
                  </a:lnTo>
                  <a:lnTo>
                    <a:pt x="123" y="616"/>
                  </a:lnTo>
                  <a:lnTo>
                    <a:pt x="132" y="622"/>
                  </a:lnTo>
                  <a:lnTo>
                    <a:pt x="139" y="622"/>
                  </a:lnTo>
                  <a:lnTo>
                    <a:pt x="144" y="623"/>
                  </a:lnTo>
                  <a:lnTo>
                    <a:pt x="153" y="623"/>
                  </a:lnTo>
                  <a:lnTo>
                    <a:pt x="160" y="622"/>
                  </a:lnTo>
                  <a:lnTo>
                    <a:pt x="169" y="611"/>
                  </a:lnTo>
                  <a:lnTo>
                    <a:pt x="184" y="611"/>
                  </a:lnTo>
                  <a:lnTo>
                    <a:pt x="185" y="607"/>
                  </a:lnTo>
                  <a:lnTo>
                    <a:pt x="192" y="605"/>
                  </a:lnTo>
                  <a:lnTo>
                    <a:pt x="209" y="609"/>
                  </a:lnTo>
                  <a:lnTo>
                    <a:pt x="210" y="605"/>
                  </a:lnTo>
                  <a:lnTo>
                    <a:pt x="226" y="607"/>
                  </a:lnTo>
                  <a:lnTo>
                    <a:pt x="232" y="605"/>
                  </a:lnTo>
                  <a:lnTo>
                    <a:pt x="234" y="600"/>
                  </a:lnTo>
                  <a:lnTo>
                    <a:pt x="244" y="593"/>
                  </a:lnTo>
                  <a:lnTo>
                    <a:pt x="250" y="589"/>
                  </a:lnTo>
                  <a:lnTo>
                    <a:pt x="269" y="588"/>
                  </a:lnTo>
                  <a:lnTo>
                    <a:pt x="287" y="593"/>
                  </a:lnTo>
                  <a:lnTo>
                    <a:pt x="294" y="593"/>
                  </a:lnTo>
                  <a:lnTo>
                    <a:pt x="300" y="588"/>
                  </a:lnTo>
                  <a:lnTo>
                    <a:pt x="310" y="586"/>
                  </a:lnTo>
                  <a:lnTo>
                    <a:pt x="362" y="597"/>
                  </a:lnTo>
                  <a:lnTo>
                    <a:pt x="367" y="588"/>
                  </a:lnTo>
                  <a:lnTo>
                    <a:pt x="378" y="586"/>
                  </a:lnTo>
                  <a:lnTo>
                    <a:pt x="400" y="591"/>
                  </a:lnTo>
                  <a:lnTo>
                    <a:pt x="400" y="584"/>
                  </a:lnTo>
                  <a:lnTo>
                    <a:pt x="398" y="577"/>
                  </a:lnTo>
                  <a:lnTo>
                    <a:pt x="403" y="573"/>
                  </a:lnTo>
                  <a:lnTo>
                    <a:pt x="444" y="572"/>
                  </a:lnTo>
                  <a:lnTo>
                    <a:pt x="659" y="330"/>
                  </a:lnTo>
                  <a:lnTo>
                    <a:pt x="666" y="329"/>
                  </a:lnTo>
                  <a:lnTo>
                    <a:pt x="682" y="316"/>
                  </a:lnTo>
                  <a:lnTo>
                    <a:pt x="689" y="305"/>
                  </a:lnTo>
                  <a:lnTo>
                    <a:pt x="708" y="222"/>
                  </a:lnTo>
                  <a:lnTo>
                    <a:pt x="675" y="222"/>
                  </a:lnTo>
                  <a:lnTo>
                    <a:pt x="669" y="223"/>
                  </a:lnTo>
                  <a:lnTo>
                    <a:pt x="666" y="236"/>
                  </a:lnTo>
                  <a:lnTo>
                    <a:pt x="659" y="243"/>
                  </a:lnTo>
                  <a:lnTo>
                    <a:pt x="632" y="239"/>
                  </a:lnTo>
                  <a:lnTo>
                    <a:pt x="621" y="214"/>
                  </a:lnTo>
                  <a:lnTo>
                    <a:pt x="637" y="179"/>
                  </a:lnTo>
                  <a:lnTo>
                    <a:pt x="648" y="172"/>
                  </a:lnTo>
                  <a:lnTo>
                    <a:pt x="666" y="184"/>
                  </a:lnTo>
                  <a:lnTo>
                    <a:pt x="671" y="177"/>
                  </a:lnTo>
                  <a:lnTo>
                    <a:pt x="653" y="27"/>
                  </a:lnTo>
                  <a:lnTo>
                    <a:pt x="651" y="27"/>
                  </a:lnTo>
                  <a:lnTo>
                    <a:pt x="648" y="25"/>
                  </a:lnTo>
                  <a:lnTo>
                    <a:pt x="635" y="13"/>
                  </a:lnTo>
                  <a:lnTo>
                    <a:pt x="619" y="7"/>
                  </a:lnTo>
                  <a:lnTo>
                    <a:pt x="600" y="9"/>
                  </a:lnTo>
                  <a:lnTo>
                    <a:pt x="566" y="0"/>
                  </a:lnTo>
                  <a:lnTo>
                    <a:pt x="557" y="4"/>
                  </a:lnTo>
                  <a:lnTo>
                    <a:pt x="555" y="6"/>
                  </a:lnTo>
                  <a:lnTo>
                    <a:pt x="505" y="32"/>
                  </a:lnTo>
                  <a:lnTo>
                    <a:pt x="462" y="70"/>
                  </a:lnTo>
                  <a:lnTo>
                    <a:pt x="439" y="102"/>
                  </a:lnTo>
                  <a:lnTo>
                    <a:pt x="417" y="116"/>
                  </a:lnTo>
                  <a:lnTo>
                    <a:pt x="407" y="132"/>
                  </a:lnTo>
                  <a:lnTo>
                    <a:pt x="396" y="159"/>
                  </a:lnTo>
                  <a:lnTo>
                    <a:pt x="391" y="164"/>
                  </a:lnTo>
                  <a:lnTo>
                    <a:pt x="357" y="172"/>
                  </a:lnTo>
                  <a:lnTo>
                    <a:pt x="344" y="172"/>
                  </a:lnTo>
                  <a:lnTo>
                    <a:pt x="317" y="157"/>
                  </a:lnTo>
                  <a:lnTo>
                    <a:pt x="305" y="156"/>
                  </a:lnTo>
                  <a:lnTo>
                    <a:pt x="296" y="159"/>
                  </a:lnTo>
                  <a:lnTo>
                    <a:pt x="267" y="195"/>
                  </a:lnTo>
                  <a:lnTo>
                    <a:pt x="257" y="202"/>
                  </a:lnTo>
                  <a:lnTo>
                    <a:pt x="246" y="218"/>
                  </a:lnTo>
                  <a:lnTo>
                    <a:pt x="219" y="225"/>
                  </a:lnTo>
                  <a:lnTo>
                    <a:pt x="184" y="220"/>
                  </a:lnTo>
                  <a:lnTo>
                    <a:pt x="182" y="214"/>
                  </a:lnTo>
                  <a:lnTo>
                    <a:pt x="189" y="186"/>
                  </a:lnTo>
                  <a:lnTo>
                    <a:pt x="187" y="168"/>
                  </a:lnTo>
                  <a:lnTo>
                    <a:pt x="151" y="127"/>
                  </a:lnTo>
                  <a:lnTo>
                    <a:pt x="148" y="127"/>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39" name="Freeform 93">
              <a:extLst>
                <a:ext uri="{FF2B5EF4-FFF2-40B4-BE49-F238E27FC236}">
                  <a16:creationId xmlns:a16="http://schemas.microsoft.com/office/drawing/2014/main" id="{FE37743D-A25E-4BB2-9E98-CD85B777D6DA}"/>
                </a:ext>
              </a:extLst>
            </p:cNvPr>
            <p:cNvSpPr>
              <a:spLocks/>
            </p:cNvSpPr>
            <p:nvPr/>
          </p:nvSpPr>
          <p:spPr bwMode="auto">
            <a:xfrm>
              <a:off x="3928" y="3015"/>
              <a:ext cx="307" cy="611"/>
            </a:xfrm>
            <a:custGeom>
              <a:avLst/>
              <a:gdLst>
                <a:gd name="T0" fmla="*/ 55 w 307"/>
                <a:gd name="T1" fmla="*/ 175 h 611"/>
                <a:gd name="T2" fmla="*/ 73 w 307"/>
                <a:gd name="T3" fmla="*/ 177 h 611"/>
                <a:gd name="T4" fmla="*/ 86 w 307"/>
                <a:gd name="T5" fmla="*/ 168 h 611"/>
                <a:gd name="T6" fmla="*/ 89 w 307"/>
                <a:gd name="T7" fmla="*/ 174 h 611"/>
                <a:gd name="T8" fmla="*/ 98 w 307"/>
                <a:gd name="T9" fmla="*/ 172 h 611"/>
                <a:gd name="T10" fmla="*/ 104 w 307"/>
                <a:gd name="T11" fmla="*/ 161 h 611"/>
                <a:gd name="T12" fmla="*/ 116 w 307"/>
                <a:gd name="T13" fmla="*/ 161 h 611"/>
                <a:gd name="T14" fmla="*/ 125 w 307"/>
                <a:gd name="T15" fmla="*/ 158 h 611"/>
                <a:gd name="T16" fmla="*/ 134 w 307"/>
                <a:gd name="T17" fmla="*/ 172 h 611"/>
                <a:gd name="T18" fmla="*/ 146 w 307"/>
                <a:gd name="T19" fmla="*/ 172 h 611"/>
                <a:gd name="T20" fmla="*/ 136 w 307"/>
                <a:gd name="T21" fmla="*/ 158 h 611"/>
                <a:gd name="T22" fmla="*/ 145 w 307"/>
                <a:gd name="T23" fmla="*/ 141 h 611"/>
                <a:gd name="T24" fmla="*/ 159 w 307"/>
                <a:gd name="T25" fmla="*/ 138 h 611"/>
                <a:gd name="T26" fmla="*/ 168 w 307"/>
                <a:gd name="T27" fmla="*/ 149 h 611"/>
                <a:gd name="T28" fmla="*/ 164 w 307"/>
                <a:gd name="T29" fmla="*/ 131 h 611"/>
                <a:gd name="T30" fmla="*/ 175 w 307"/>
                <a:gd name="T31" fmla="*/ 116 h 611"/>
                <a:gd name="T32" fmla="*/ 182 w 307"/>
                <a:gd name="T33" fmla="*/ 116 h 611"/>
                <a:gd name="T34" fmla="*/ 193 w 307"/>
                <a:gd name="T35" fmla="*/ 109 h 611"/>
                <a:gd name="T36" fmla="*/ 204 w 307"/>
                <a:gd name="T37" fmla="*/ 109 h 611"/>
                <a:gd name="T38" fmla="*/ 195 w 307"/>
                <a:gd name="T39" fmla="*/ 104 h 611"/>
                <a:gd name="T40" fmla="*/ 200 w 307"/>
                <a:gd name="T41" fmla="*/ 84 h 611"/>
                <a:gd name="T42" fmla="*/ 204 w 307"/>
                <a:gd name="T43" fmla="*/ 79 h 611"/>
                <a:gd name="T44" fmla="*/ 202 w 307"/>
                <a:gd name="T45" fmla="*/ 61 h 611"/>
                <a:gd name="T46" fmla="*/ 214 w 307"/>
                <a:gd name="T47" fmla="*/ 72 h 611"/>
                <a:gd name="T48" fmla="*/ 225 w 307"/>
                <a:gd name="T49" fmla="*/ 49 h 611"/>
                <a:gd name="T50" fmla="*/ 238 w 307"/>
                <a:gd name="T51" fmla="*/ 49 h 611"/>
                <a:gd name="T52" fmla="*/ 238 w 307"/>
                <a:gd name="T53" fmla="*/ 11 h 611"/>
                <a:gd name="T54" fmla="*/ 250 w 307"/>
                <a:gd name="T55" fmla="*/ 4 h 611"/>
                <a:gd name="T56" fmla="*/ 279 w 307"/>
                <a:gd name="T57" fmla="*/ 25 h 611"/>
                <a:gd name="T58" fmla="*/ 304 w 307"/>
                <a:gd name="T59" fmla="*/ 165 h 611"/>
                <a:gd name="T60" fmla="*/ 289 w 307"/>
                <a:gd name="T61" fmla="*/ 143 h 611"/>
                <a:gd name="T62" fmla="*/ 279 w 307"/>
                <a:gd name="T63" fmla="*/ 175 h 611"/>
                <a:gd name="T64" fmla="*/ 284 w 307"/>
                <a:gd name="T65" fmla="*/ 197 h 611"/>
                <a:gd name="T66" fmla="*/ 252 w 307"/>
                <a:gd name="T67" fmla="*/ 311 h 611"/>
                <a:gd name="T68" fmla="*/ 166 w 307"/>
                <a:gd name="T69" fmla="*/ 579 h 611"/>
                <a:gd name="T70" fmla="*/ 152 w 307"/>
                <a:gd name="T71" fmla="*/ 590 h 611"/>
                <a:gd name="T72" fmla="*/ 120 w 307"/>
                <a:gd name="T73" fmla="*/ 595 h 611"/>
                <a:gd name="T74" fmla="*/ 84 w 307"/>
                <a:gd name="T75" fmla="*/ 611 h 611"/>
                <a:gd name="T76" fmla="*/ 27 w 307"/>
                <a:gd name="T77" fmla="*/ 563 h 611"/>
                <a:gd name="T78" fmla="*/ 23 w 307"/>
                <a:gd name="T79" fmla="*/ 515 h 611"/>
                <a:gd name="T80" fmla="*/ 7 w 307"/>
                <a:gd name="T81" fmla="*/ 484 h 611"/>
                <a:gd name="T82" fmla="*/ 0 w 307"/>
                <a:gd name="T83" fmla="*/ 436 h 611"/>
                <a:gd name="T84" fmla="*/ 23 w 307"/>
                <a:gd name="T85" fmla="*/ 406 h 611"/>
                <a:gd name="T86" fmla="*/ 52 w 307"/>
                <a:gd name="T87" fmla="*/ 350 h 611"/>
                <a:gd name="T88" fmla="*/ 54 w 307"/>
                <a:gd name="T89" fmla="*/ 334 h 611"/>
                <a:gd name="T90" fmla="*/ 39 w 307"/>
                <a:gd name="T91" fmla="*/ 274 h 611"/>
                <a:gd name="T92" fmla="*/ 30 w 307"/>
                <a:gd name="T93" fmla="*/ 238 h 611"/>
                <a:gd name="T94" fmla="*/ 52 w 307"/>
                <a:gd name="T95" fmla="*/ 18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 h="611">
                  <a:moveTo>
                    <a:pt x="52" y="181"/>
                  </a:moveTo>
                  <a:lnTo>
                    <a:pt x="55" y="175"/>
                  </a:lnTo>
                  <a:lnTo>
                    <a:pt x="61" y="179"/>
                  </a:lnTo>
                  <a:lnTo>
                    <a:pt x="73" y="177"/>
                  </a:lnTo>
                  <a:lnTo>
                    <a:pt x="77" y="174"/>
                  </a:lnTo>
                  <a:lnTo>
                    <a:pt x="86" y="168"/>
                  </a:lnTo>
                  <a:lnTo>
                    <a:pt x="86" y="174"/>
                  </a:lnTo>
                  <a:lnTo>
                    <a:pt x="89" y="174"/>
                  </a:lnTo>
                  <a:lnTo>
                    <a:pt x="93" y="168"/>
                  </a:lnTo>
                  <a:lnTo>
                    <a:pt x="98" y="172"/>
                  </a:lnTo>
                  <a:lnTo>
                    <a:pt x="102" y="166"/>
                  </a:lnTo>
                  <a:lnTo>
                    <a:pt x="104" y="161"/>
                  </a:lnTo>
                  <a:lnTo>
                    <a:pt x="111" y="159"/>
                  </a:lnTo>
                  <a:lnTo>
                    <a:pt x="116" y="161"/>
                  </a:lnTo>
                  <a:lnTo>
                    <a:pt x="121" y="158"/>
                  </a:lnTo>
                  <a:lnTo>
                    <a:pt x="125" y="158"/>
                  </a:lnTo>
                  <a:lnTo>
                    <a:pt x="129" y="166"/>
                  </a:lnTo>
                  <a:lnTo>
                    <a:pt x="134" y="172"/>
                  </a:lnTo>
                  <a:lnTo>
                    <a:pt x="141" y="174"/>
                  </a:lnTo>
                  <a:lnTo>
                    <a:pt x="146" y="172"/>
                  </a:lnTo>
                  <a:lnTo>
                    <a:pt x="145" y="165"/>
                  </a:lnTo>
                  <a:lnTo>
                    <a:pt x="136" y="158"/>
                  </a:lnTo>
                  <a:lnTo>
                    <a:pt x="138" y="150"/>
                  </a:lnTo>
                  <a:lnTo>
                    <a:pt x="145" y="141"/>
                  </a:lnTo>
                  <a:lnTo>
                    <a:pt x="154" y="136"/>
                  </a:lnTo>
                  <a:lnTo>
                    <a:pt x="159" y="138"/>
                  </a:lnTo>
                  <a:lnTo>
                    <a:pt x="161" y="149"/>
                  </a:lnTo>
                  <a:lnTo>
                    <a:pt x="168" y="149"/>
                  </a:lnTo>
                  <a:lnTo>
                    <a:pt x="171" y="147"/>
                  </a:lnTo>
                  <a:lnTo>
                    <a:pt x="164" y="131"/>
                  </a:lnTo>
                  <a:lnTo>
                    <a:pt x="177" y="118"/>
                  </a:lnTo>
                  <a:lnTo>
                    <a:pt x="175" y="116"/>
                  </a:lnTo>
                  <a:lnTo>
                    <a:pt x="180" y="111"/>
                  </a:lnTo>
                  <a:lnTo>
                    <a:pt x="182" y="116"/>
                  </a:lnTo>
                  <a:lnTo>
                    <a:pt x="180" y="125"/>
                  </a:lnTo>
                  <a:lnTo>
                    <a:pt x="193" y="109"/>
                  </a:lnTo>
                  <a:lnTo>
                    <a:pt x="200" y="111"/>
                  </a:lnTo>
                  <a:lnTo>
                    <a:pt x="204" y="109"/>
                  </a:lnTo>
                  <a:lnTo>
                    <a:pt x="202" y="106"/>
                  </a:lnTo>
                  <a:lnTo>
                    <a:pt x="195" y="104"/>
                  </a:lnTo>
                  <a:lnTo>
                    <a:pt x="191" y="99"/>
                  </a:lnTo>
                  <a:lnTo>
                    <a:pt x="200" y="84"/>
                  </a:lnTo>
                  <a:lnTo>
                    <a:pt x="204" y="90"/>
                  </a:lnTo>
                  <a:lnTo>
                    <a:pt x="204" y="79"/>
                  </a:lnTo>
                  <a:lnTo>
                    <a:pt x="200" y="65"/>
                  </a:lnTo>
                  <a:lnTo>
                    <a:pt x="202" y="61"/>
                  </a:lnTo>
                  <a:lnTo>
                    <a:pt x="211" y="63"/>
                  </a:lnTo>
                  <a:lnTo>
                    <a:pt x="214" y="72"/>
                  </a:lnTo>
                  <a:lnTo>
                    <a:pt x="223" y="58"/>
                  </a:lnTo>
                  <a:lnTo>
                    <a:pt x="225" y="49"/>
                  </a:lnTo>
                  <a:lnTo>
                    <a:pt x="230" y="52"/>
                  </a:lnTo>
                  <a:lnTo>
                    <a:pt x="238" y="49"/>
                  </a:lnTo>
                  <a:lnTo>
                    <a:pt x="243" y="18"/>
                  </a:lnTo>
                  <a:lnTo>
                    <a:pt x="238" y="11"/>
                  </a:lnTo>
                  <a:lnTo>
                    <a:pt x="241" y="13"/>
                  </a:lnTo>
                  <a:lnTo>
                    <a:pt x="250" y="4"/>
                  </a:lnTo>
                  <a:lnTo>
                    <a:pt x="255" y="0"/>
                  </a:lnTo>
                  <a:lnTo>
                    <a:pt x="279" y="25"/>
                  </a:lnTo>
                  <a:lnTo>
                    <a:pt x="307" y="156"/>
                  </a:lnTo>
                  <a:lnTo>
                    <a:pt x="304" y="165"/>
                  </a:lnTo>
                  <a:lnTo>
                    <a:pt x="296" y="166"/>
                  </a:lnTo>
                  <a:lnTo>
                    <a:pt x="289" y="143"/>
                  </a:lnTo>
                  <a:lnTo>
                    <a:pt x="282" y="145"/>
                  </a:lnTo>
                  <a:lnTo>
                    <a:pt x="279" y="175"/>
                  </a:lnTo>
                  <a:lnTo>
                    <a:pt x="284" y="184"/>
                  </a:lnTo>
                  <a:lnTo>
                    <a:pt x="284" y="197"/>
                  </a:lnTo>
                  <a:lnTo>
                    <a:pt x="270" y="222"/>
                  </a:lnTo>
                  <a:lnTo>
                    <a:pt x="252" y="311"/>
                  </a:lnTo>
                  <a:lnTo>
                    <a:pt x="250" y="313"/>
                  </a:lnTo>
                  <a:lnTo>
                    <a:pt x="166" y="579"/>
                  </a:lnTo>
                  <a:lnTo>
                    <a:pt x="159" y="586"/>
                  </a:lnTo>
                  <a:lnTo>
                    <a:pt x="152" y="590"/>
                  </a:lnTo>
                  <a:lnTo>
                    <a:pt x="145" y="588"/>
                  </a:lnTo>
                  <a:lnTo>
                    <a:pt x="120" y="595"/>
                  </a:lnTo>
                  <a:lnTo>
                    <a:pt x="95" y="609"/>
                  </a:lnTo>
                  <a:lnTo>
                    <a:pt x="84" y="611"/>
                  </a:lnTo>
                  <a:lnTo>
                    <a:pt x="38" y="579"/>
                  </a:lnTo>
                  <a:lnTo>
                    <a:pt x="27" y="563"/>
                  </a:lnTo>
                  <a:lnTo>
                    <a:pt x="20" y="522"/>
                  </a:lnTo>
                  <a:lnTo>
                    <a:pt x="23" y="515"/>
                  </a:lnTo>
                  <a:lnTo>
                    <a:pt x="14" y="491"/>
                  </a:lnTo>
                  <a:lnTo>
                    <a:pt x="7" y="484"/>
                  </a:lnTo>
                  <a:lnTo>
                    <a:pt x="2" y="472"/>
                  </a:lnTo>
                  <a:lnTo>
                    <a:pt x="0" y="436"/>
                  </a:lnTo>
                  <a:lnTo>
                    <a:pt x="18" y="407"/>
                  </a:lnTo>
                  <a:lnTo>
                    <a:pt x="23" y="406"/>
                  </a:lnTo>
                  <a:lnTo>
                    <a:pt x="45" y="359"/>
                  </a:lnTo>
                  <a:lnTo>
                    <a:pt x="52" y="350"/>
                  </a:lnTo>
                  <a:lnTo>
                    <a:pt x="55" y="341"/>
                  </a:lnTo>
                  <a:lnTo>
                    <a:pt x="54" y="334"/>
                  </a:lnTo>
                  <a:lnTo>
                    <a:pt x="57" y="331"/>
                  </a:lnTo>
                  <a:lnTo>
                    <a:pt x="39" y="274"/>
                  </a:lnTo>
                  <a:lnTo>
                    <a:pt x="38" y="250"/>
                  </a:lnTo>
                  <a:lnTo>
                    <a:pt x="30" y="238"/>
                  </a:lnTo>
                  <a:lnTo>
                    <a:pt x="52" y="193"/>
                  </a:lnTo>
                  <a:lnTo>
                    <a:pt x="52" y="181"/>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0" name="Freeform 94">
              <a:extLst>
                <a:ext uri="{FF2B5EF4-FFF2-40B4-BE49-F238E27FC236}">
                  <a16:creationId xmlns:a16="http://schemas.microsoft.com/office/drawing/2014/main" id="{8F875615-4C35-4C77-831E-E0929A9B644E}"/>
                </a:ext>
              </a:extLst>
            </p:cNvPr>
            <p:cNvSpPr>
              <a:spLocks/>
            </p:cNvSpPr>
            <p:nvPr/>
          </p:nvSpPr>
          <p:spPr bwMode="auto">
            <a:xfrm>
              <a:off x="3928" y="3015"/>
              <a:ext cx="307" cy="611"/>
            </a:xfrm>
            <a:custGeom>
              <a:avLst/>
              <a:gdLst>
                <a:gd name="T0" fmla="*/ 55 w 307"/>
                <a:gd name="T1" fmla="*/ 175 h 611"/>
                <a:gd name="T2" fmla="*/ 73 w 307"/>
                <a:gd name="T3" fmla="*/ 177 h 611"/>
                <a:gd name="T4" fmla="*/ 86 w 307"/>
                <a:gd name="T5" fmla="*/ 168 h 611"/>
                <a:gd name="T6" fmla="*/ 89 w 307"/>
                <a:gd name="T7" fmla="*/ 174 h 611"/>
                <a:gd name="T8" fmla="*/ 98 w 307"/>
                <a:gd name="T9" fmla="*/ 172 h 611"/>
                <a:gd name="T10" fmla="*/ 104 w 307"/>
                <a:gd name="T11" fmla="*/ 161 h 611"/>
                <a:gd name="T12" fmla="*/ 116 w 307"/>
                <a:gd name="T13" fmla="*/ 161 h 611"/>
                <a:gd name="T14" fmla="*/ 125 w 307"/>
                <a:gd name="T15" fmla="*/ 158 h 611"/>
                <a:gd name="T16" fmla="*/ 134 w 307"/>
                <a:gd name="T17" fmla="*/ 172 h 611"/>
                <a:gd name="T18" fmla="*/ 146 w 307"/>
                <a:gd name="T19" fmla="*/ 172 h 611"/>
                <a:gd name="T20" fmla="*/ 136 w 307"/>
                <a:gd name="T21" fmla="*/ 158 h 611"/>
                <a:gd name="T22" fmla="*/ 145 w 307"/>
                <a:gd name="T23" fmla="*/ 141 h 611"/>
                <a:gd name="T24" fmla="*/ 159 w 307"/>
                <a:gd name="T25" fmla="*/ 138 h 611"/>
                <a:gd name="T26" fmla="*/ 168 w 307"/>
                <a:gd name="T27" fmla="*/ 149 h 611"/>
                <a:gd name="T28" fmla="*/ 164 w 307"/>
                <a:gd name="T29" fmla="*/ 131 h 611"/>
                <a:gd name="T30" fmla="*/ 175 w 307"/>
                <a:gd name="T31" fmla="*/ 116 h 611"/>
                <a:gd name="T32" fmla="*/ 182 w 307"/>
                <a:gd name="T33" fmla="*/ 116 h 611"/>
                <a:gd name="T34" fmla="*/ 193 w 307"/>
                <a:gd name="T35" fmla="*/ 109 h 611"/>
                <a:gd name="T36" fmla="*/ 204 w 307"/>
                <a:gd name="T37" fmla="*/ 109 h 611"/>
                <a:gd name="T38" fmla="*/ 195 w 307"/>
                <a:gd name="T39" fmla="*/ 104 h 611"/>
                <a:gd name="T40" fmla="*/ 200 w 307"/>
                <a:gd name="T41" fmla="*/ 84 h 611"/>
                <a:gd name="T42" fmla="*/ 204 w 307"/>
                <a:gd name="T43" fmla="*/ 79 h 611"/>
                <a:gd name="T44" fmla="*/ 202 w 307"/>
                <a:gd name="T45" fmla="*/ 61 h 611"/>
                <a:gd name="T46" fmla="*/ 214 w 307"/>
                <a:gd name="T47" fmla="*/ 72 h 611"/>
                <a:gd name="T48" fmla="*/ 225 w 307"/>
                <a:gd name="T49" fmla="*/ 49 h 611"/>
                <a:gd name="T50" fmla="*/ 238 w 307"/>
                <a:gd name="T51" fmla="*/ 49 h 611"/>
                <a:gd name="T52" fmla="*/ 238 w 307"/>
                <a:gd name="T53" fmla="*/ 11 h 611"/>
                <a:gd name="T54" fmla="*/ 250 w 307"/>
                <a:gd name="T55" fmla="*/ 4 h 611"/>
                <a:gd name="T56" fmla="*/ 279 w 307"/>
                <a:gd name="T57" fmla="*/ 25 h 611"/>
                <a:gd name="T58" fmla="*/ 304 w 307"/>
                <a:gd name="T59" fmla="*/ 165 h 611"/>
                <a:gd name="T60" fmla="*/ 289 w 307"/>
                <a:gd name="T61" fmla="*/ 143 h 611"/>
                <a:gd name="T62" fmla="*/ 279 w 307"/>
                <a:gd name="T63" fmla="*/ 175 h 611"/>
                <a:gd name="T64" fmla="*/ 284 w 307"/>
                <a:gd name="T65" fmla="*/ 197 h 611"/>
                <a:gd name="T66" fmla="*/ 252 w 307"/>
                <a:gd name="T67" fmla="*/ 311 h 611"/>
                <a:gd name="T68" fmla="*/ 166 w 307"/>
                <a:gd name="T69" fmla="*/ 579 h 611"/>
                <a:gd name="T70" fmla="*/ 152 w 307"/>
                <a:gd name="T71" fmla="*/ 590 h 611"/>
                <a:gd name="T72" fmla="*/ 120 w 307"/>
                <a:gd name="T73" fmla="*/ 595 h 611"/>
                <a:gd name="T74" fmla="*/ 84 w 307"/>
                <a:gd name="T75" fmla="*/ 611 h 611"/>
                <a:gd name="T76" fmla="*/ 27 w 307"/>
                <a:gd name="T77" fmla="*/ 563 h 611"/>
                <a:gd name="T78" fmla="*/ 23 w 307"/>
                <a:gd name="T79" fmla="*/ 515 h 611"/>
                <a:gd name="T80" fmla="*/ 7 w 307"/>
                <a:gd name="T81" fmla="*/ 484 h 611"/>
                <a:gd name="T82" fmla="*/ 0 w 307"/>
                <a:gd name="T83" fmla="*/ 436 h 611"/>
                <a:gd name="T84" fmla="*/ 23 w 307"/>
                <a:gd name="T85" fmla="*/ 406 h 611"/>
                <a:gd name="T86" fmla="*/ 52 w 307"/>
                <a:gd name="T87" fmla="*/ 350 h 611"/>
                <a:gd name="T88" fmla="*/ 54 w 307"/>
                <a:gd name="T89" fmla="*/ 334 h 611"/>
                <a:gd name="T90" fmla="*/ 39 w 307"/>
                <a:gd name="T91" fmla="*/ 274 h 611"/>
                <a:gd name="T92" fmla="*/ 30 w 307"/>
                <a:gd name="T93" fmla="*/ 238 h 611"/>
                <a:gd name="T94" fmla="*/ 52 w 307"/>
                <a:gd name="T95" fmla="*/ 18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 h="611">
                  <a:moveTo>
                    <a:pt x="52" y="181"/>
                  </a:moveTo>
                  <a:lnTo>
                    <a:pt x="55" y="175"/>
                  </a:lnTo>
                  <a:lnTo>
                    <a:pt x="61" y="179"/>
                  </a:lnTo>
                  <a:lnTo>
                    <a:pt x="73" y="177"/>
                  </a:lnTo>
                  <a:lnTo>
                    <a:pt x="77" y="174"/>
                  </a:lnTo>
                  <a:lnTo>
                    <a:pt x="86" y="168"/>
                  </a:lnTo>
                  <a:lnTo>
                    <a:pt x="86" y="174"/>
                  </a:lnTo>
                  <a:lnTo>
                    <a:pt x="89" y="174"/>
                  </a:lnTo>
                  <a:lnTo>
                    <a:pt x="93" y="168"/>
                  </a:lnTo>
                  <a:lnTo>
                    <a:pt x="98" y="172"/>
                  </a:lnTo>
                  <a:lnTo>
                    <a:pt x="102" y="166"/>
                  </a:lnTo>
                  <a:lnTo>
                    <a:pt x="104" y="161"/>
                  </a:lnTo>
                  <a:lnTo>
                    <a:pt x="111" y="159"/>
                  </a:lnTo>
                  <a:lnTo>
                    <a:pt x="116" y="161"/>
                  </a:lnTo>
                  <a:lnTo>
                    <a:pt x="121" y="158"/>
                  </a:lnTo>
                  <a:lnTo>
                    <a:pt x="125" y="158"/>
                  </a:lnTo>
                  <a:lnTo>
                    <a:pt x="129" y="166"/>
                  </a:lnTo>
                  <a:lnTo>
                    <a:pt x="134" y="172"/>
                  </a:lnTo>
                  <a:lnTo>
                    <a:pt x="141" y="174"/>
                  </a:lnTo>
                  <a:lnTo>
                    <a:pt x="146" y="172"/>
                  </a:lnTo>
                  <a:lnTo>
                    <a:pt x="145" y="165"/>
                  </a:lnTo>
                  <a:lnTo>
                    <a:pt x="136" y="158"/>
                  </a:lnTo>
                  <a:lnTo>
                    <a:pt x="138" y="150"/>
                  </a:lnTo>
                  <a:lnTo>
                    <a:pt x="145" y="141"/>
                  </a:lnTo>
                  <a:lnTo>
                    <a:pt x="154" y="136"/>
                  </a:lnTo>
                  <a:lnTo>
                    <a:pt x="159" y="138"/>
                  </a:lnTo>
                  <a:lnTo>
                    <a:pt x="161" y="149"/>
                  </a:lnTo>
                  <a:lnTo>
                    <a:pt x="168" y="149"/>
                  </a:lnTo>
                  <a:lnTo>
                    <a:pt x="171" y="147"/>
                  </a:lnTo>
                  <a:lnTo>
                    <a:pt x="164" y="131"/>
                  </a:lnTo>
                  <a:lnTo>
                    <a:pt x="177" y="118"/>
                  </a:lnTo>
                  <a:lnTo>
                    <a:pt x="175" y="116"/>
                  </a:lnTo>
                  <a:lnTo>
                    <a:pt x="180" y="111"/>
                  </a:lnTo>
                  <a:lnTo>
                    <a:pt x="182" y="116"/>
                  </a:lnTo>
                  <a:lnTo>
                    <a:pt x="180" y="125"/>
                  </a:lnTo>
                  <a:lnTo>
                    <a:pt x="193" y="109"/>
                  </a:lnTo>
                  <a:lnTo>
                    <a:pt x="200" y="111"/>
                  </a:lnTo>
                  <a:lnTo>
                    <a:pt x="204" y="109"/>
                  </a:lnTo>
                  <a:lnTo>
                    <a:pt x="202" y="106"/>
                  </a:lnTo>
                  <a:lnTo>
                    <a:pt x="195" y="104"/>
                  </a:lnTo>
                  <a:lnTo>
                    <a:pt x="191" y="99"/>
                  </a:lnTo>
                  <a:lnTo>
                    <a:pt x="200" y="84"/>
                  </a:lnTo>
                  <a:lnTo>
                    <a:pt x="204" y="90"/>
                  </a:lnTo>
                  <a:lnTo>
                    <a:pt x="204" y="79"/>
                  </a:lnTo>
                  <a:lnTo>
                    <a:pt x="200" y="65"/>
                  </a:lnTo>
                  <a:lnTo>
                    <a:pt x="202" y="61"/>
                  </a:lnTo>
                  <a:lnTo>
                    <a:pt x="211" y="63"/>
                  </a:lnTo>
                  <a:lnTo>
                    <a:pt x="214" y="72"/>
                  </a:lnTo>
                  <a:lnTo>
                    <a:pt x="223" y="58"/>
                  </a:lnTo>
                  <a:lnTo>
                    <a:pt x="225" y="49"/>
                  </a:lnTo>
                  <a:lnTo>
                    <a:pt x="230" y="52"/>
                  </a:lnTo>
                  <a:lnTo>
                    <a:pt x="238" y="49"/>
                  </a:lnTo>
                  <a:lnTo>
                    <a:pt x="243" y="18"/>
                  </a:lnTo>
                  <a:lnTo>
                    <a:pt x="238" y="11"/>
                  </a:lnTo>
                  <a:lnTo>
                    <a:pt x="241" y="13"/>
                  </a:lnTo>
                  <a:lnTo>
                    <a:pt x="250" y="4"/>
                  </a:lnTo>
                  <a:lnTo>
                    <a:pt x="255" y="0"/>
                  </a:lnTo>
                  <a:lnTo>
                    <a:pt x="279" y="25"/>
                  </a:lnTo>
                  <a:lnTo>
                    <a:pt x="307" y="156"/>
                  </a:lnTo>
                  <a:lnTo>
                    <a:pt x="304" y="165"/>
                  </a:lnTo>
                  <a:lnTo>
                    <a:pt x="296" y="166"/>
                  </a:lnTo>
                  <a:lnTo>
                    <a:pt x="289" y="143"/>
                  </a:lnTo>
                  <a:lnTo>
                    <a:pt x="282" y="145"/>
                  </a:lnTo>
                  <a:lnTo>
                    <a:pt x="279" y="175"/>
                  </a:lnTo>
                  <a:lnTo>
                    <a:pt x="284" y="184"/>
                  </a:lnTo>
                  <a:lnTo>
                    <a:pt x="284" y="197"/>
                  </a:lnTo>
                  <a:lnTo>
                    <a:pt x="270" y="222"/>
                  </a:lnTo>
                  <a:lnTo>
                    <a:pt x="252" y="311"/>
                  </a:lnTo>
                  <a:lnTo>
                    <a:pt x="250" y="313"/>
                  </a:lnTo>
                  <a:lnTo>
                    <a:pt x="166" y="579"/>
                  </a:lnTo>
                  <a:lnTo>
                    <a:pt x="159" y="586"/>
                  </a:lnTo>
                  <a:lnTo>
                    <a:pt x="152" y="590"/>
                  </a:lnTo>
                  <a:lnTo>
                    <a:pt x="145" y="588"/>
                  </a:lnTo>
                  <a:lnTo>
                    <a:pt x="120" y="595"/>
                  </a:lnTo>
                  <a:lnTo>
                    <a:pt x="95" y="609"/>
                  </a:lnTo>
                  <a:lnTo>
                    <a:pt x="84" y="611"/>
                  </a:lnTo>
                  <a:lnTo>
                    <a:pt x="38" y="579"/>
                  </a:lnTo>
                  <a:lnTo>
                    <a:pt x="27" y="563"/>
                  </a:lnTo>
                  <a:lnTo>
                    <a:pt x="20" y="522"/>
                  </a:lnTo>
                  <a:lnTo>
                    <a:pt x="23" y="515"/>
                  </a:lnTo>
                  <a:lnTo>
                    <a:pt x="14" y="491"/>
                  </a:lnTo>
                  <a:lnTo>
                    <a:pt x="7" y="484"/>
                  </a:lnTo>
                  <a:lnTo>
                    <a:pt x="2" y="472"/>
                  </a:lnTo>
                  <a:lnTo>
                    <a:pt x="0" y="436"/>
                  </a:lnTo>
                  <a:lnTo>
                    <a:pt x="18" y="407"/>
                  </a:lnTo>
                  <a:lnTo>
                    <a:pt x="23" y="406"/>
                  </a:lnTo>
                  <a:lnTo>
                    <a:pt x="45" y="359"/>
                  </a:lnTo>
                  <a:lnTo>
                    <a:pt x="52" y="350"/>
                  </a:lnTo>
                  <a:lnTo>
                    <a:pt x="55" y="341"/>
                  </a:lnTo>
                  <a:lnTo>
                    <a:pt x="54" y="334"/>
                  </a:lnTo>
                  <a:lnTo>
                    <a:pt x="57" y="331"/>
                  </a:lnTo>
                  <a:lnTo>
                    <a:pt x="39" y="274"/>
                  </a:lnTo>
                  <a:lnTo>
                    <a:pt x="38" y="250"/>
                  </a:lnTo>
                  <a:lnTo>
                    <a:pt x="30" y="238"/>
                  </a:lnTo>
                  <a:lnTo>
                    <a:pt x="52" y="193"/>
                  </a:lnTo>
                  <a:lnTo>
                    <a:pt x="52" y="18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1" name="Freeform 95">
              <a:extLst>
                <a:ext uri="{FF2B5EF4-FFF2-40B4-BE49-F238E27FC236}">
                  <a16:creationId xmlns:a16="http://schemas.microsoft.com/office/drawing/2014/main" id="{F94DFD0D-CEB5-4098-8434-0B94CB5C4253}"/>
                </a:ext>
              </a:extLst>
            </p:cNvPr>
            <p:cNvSpPr>
              <a:spLocks/>
            </p:cNvSpPr>
            <p:nvPr/>
          </p:nvSpPr>
          <p:spPr bwMode="auto">
            <a:xfrm>
              <a:off x="1841" y="1837"/>
              <a:ext cx="328" cy="241"/>
            </a:xfrm>
            <a:custGeom>
              <a:avLst/>
              <a:gdLst>
                <a:gd name="T0" fmla="*/ 205 w 328"/>
                <a:gd name="T1" fmla="*/ 0 h 241"/>
                <a:gd name="T2" fmla="*/ 132 w 328"/>
                <a:gd name="T3" fmla="*/ 50 h 241"/>
                <a:gd name="T4" fmla="*/ 64 w 328"/>
                <a:gd name="T5" fmla="*/ 75 h 241"/>
                <a:gd name="T6" fmla="*/ 36 w 328"/>
                <a:gd name="T7" fmla="*/ 127 h 241"/>
                <a:gd name="T8" fmla="*/ 0 w 328"/>
                <a:gd name="T9" fmla="*/ 175 h 241"/>
                <a:gd name="T10" fmla="*/ 2 w 328"/>
                <a:gd name="T11" fmla="*/ 204 h 241"/>
                <a:gd name="T12" fmla="*/ 3 w 328"/>
                <a:gd name="T13" fmla="*/ 209 h 241"/>
                <a:gd name="T14" fmla="*/ 5 w 328"/>
                <a:gd name="T15" fmla="*/ 211 h 241"/>
                <a:gd name="T16" fmla="*/ 11 w 328"/>
                <a:gd name="T17" fmla="*/ 218 h 241"/>
                <a:gd name="T18" fmla="*/ 11 w 328"/>
                <a:gd name="T19" fmla="*/ 223 h 241"/>
                <a:gd name="T20" fmla="*/ 18 w 328"/>
                <a:gd name="T21" fmla="*/ 225 h 241"/>
                <a:gd name="T22" fmla="*/ 23 w 328"/>
                <a:gd name="T23" fmla="*/ 232 h 241"/>
                <a:gd name="T24" fmla="*/ 27 w 328"/>
                <a:gd name="T25" fmla="*/ 230 h 241"/>
                <a:gd name="T26" fmla="*/ 30 w 328"/>
                <a:gd name="T27" fmla="*/ 229 h 241"/>
                <a:gd name="T28" fmla="*/ 36 w 328"/>
                <a:gd name="T29" fmla="*/ 234 h 241"/>
                <a:gd name="T30" fmla="*/ 41 w 328"/>
                <a:gd name="T31" fmla="*/ 227 h 241"/>
                <a:gd name="T32" fmla="*/ 84 w 328"/>
                <a:gd name="T33" fmla="*/ 223 h 241"/>
                <a:gd name="T34" fmla="*/ 89 w 328"/>
                <a:gd name="T35" fmla="*/ 220 h 241"/>
                <a:gd name="T36" fmla="*/ 96 w 328"/>
                <a:gd name="T37" fmla="*/ 229 h 241"/>
                <a:gd name="T38" fmla="*/ 103 w 328"/>
                <a:gd name="T39" fmla="*/ 241 h 241"/>
                <a:gd name="T40" fmla="*/ 111 w 328"/>
                <a:gd name="T41" fmla="*/ 239 h 241"/>
                <a:gd name="T42" fmla="*/ 109 w 328"/>
                <a:gd name="T43" fmla="*/ 221 h 241"/>
                <a:gd name="T44" fmla="*/ 107 w 328"/>
                <a:gd name="T45" fmla="*/ 204 h 241"/>
                <a:gd name="T46" fmla="*/ 103 w 328"/>
                <a:gd name="T47" fmla="*/ 196 h 241"/>
                <a:gd name="T48" fmla="*/ 100 w 328"/>
                <a:gd name="T49" fmla="*/ 187 h 241"/>
                <a:gd name="T50" fmla="*/ 103 w 328"/>
                <a:gd name="T51" fmla="*/ 175 h 241"/>
                <a:gd name="T52" fmla="*/ 193 w 328"/>
                <a:gd name="T53" fmla="*/ 179 h 241"/>
                <a:gd name="T54" fmla="*/ 216 w 328"/>
                <a:gd name="T55" fmla="*/ 170 h 241"/>
                <a:gd name="T56" fmla="*/ 243 w 328"/>
                <a:gd name="T57" fmla="*/ 175 h 241"/>
                <a:gd name="T58" fmla="*/ 250 w 328"/>
                <a:gd name="T59" fmla="*/ 179 h 241"/>
                <a:gd name="T60" fmla="*/ 262 w 328"/>
                <a:gd name="T61" fmla="*/ 177 h 241"/>
                <a:gd name="T62" fmla="*/ 269 w 328"/>
                <a:gd name="T63" fmla="*/ 171 h 241"/>
                <a:gd name="T64" fmla="*/ 273 w 328"/>
                <a:gd name="T65" fmla="*/ 166 h 241"/>
                <a:gd name="T66" fmla="*/ 275 w 328"/>
                <a:gd name="T67" fmla="*/ 163 h 241"/>
                <a:gd name="T68" fmla="*/ 284 w 328"/>
                <a:gd name="T69" fmla="*/ 154 h 241"/>
                <a:gd name="T70" fmla="*/ 291 w 328"/>
                <a:gd name="T71" fmla="*/ 154 h 241"/>
                <a:gd name="T72" fmla="*/ 303 w 328"/>
                <a:gd name="T73" fmla="*/ 154 h 241"/>
                <a:gd name="T74" fmla="*/ 312 w 328"/>
                <a:gd name="T75" fmla="*/ 154 h 241"/>
                <a:gd name="T76" fmla="*/ 325 w 328"/>
                <a:gd name="T77" fmla="*/ 143 h 241"/>
                <a:gd name="T78" fmla="*/ 327 w 328"/>
                <a:gd name="T79" fmla="*/ 139 h 241"/>
                <a:gd name="T80" fmla="*/ 328 w 328"/>
                <a:gd name="T81" fmla="*/ 134 h 241"/>
                <a:gd name="T82" fmla="*/ 314 w 328"/>
                <a:gd name="T83" fmla="*/ 120 h 241"/>
                <a:gd name="T84" fmla="*/ 314 w 328"/>
                <a:gd name="T85" fmla="*/ 114 h 241"/>
                <a:gd name="T86" fmla="*/ 321 w 328"/>
                <a:gd name="T87" fmla="*/ 114 h 241"/>
                <a:gd name="T88" fmla="*/ 316 w 328"/>
                <a:gd name="T89" fmla="*/ 102 h 241"/>
                <a:gd name="T90" fmla="*/ 309 w 328"/>
                <a:gd name="T91" fmla="*/ 100 h 241"/>
                <a:gd name="T92" fmla="*/ 300 w 328"/>
                <a:gd name="T93" fmla="*/ 105 h 241"/>
                <a:gd name="T94" fmla="*/ 284 w 328"/>
                <a:gd name="T95" fmla="*/ 100 h 241"/>
                <a:gd name="T96" fmla="*/ 237 w 328"/>
                <a:gd name="T97" fmla="*/ 38 h 241"/>
                <a:gd name="T98" fmla="*/ 237 w 328"/>
                <a:gd name="T99" fmla="*/ 29 h 241"/>
                <a:gd name="T100" fmla="*/ 228 w 328"/>
                <a:gd name="T101" fmla="*/ 20 h 241"/>
                <a:gd name="T102" fmla="*/ 230 w 328"/>
                <a:gd name="T103" fmla="*/ 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241">
                  <a:moveTo>
                    <a:pt x="232" y="0"/>
                  </a:moveTo>
                  <a:lnTo>
                    <a:pt x="205" y="0"/>
                  </a:lnTo>
                  <a:lnTo>
                    <a:pt x="143" y="38"/>
                  </a:lnTo>
                  <a:lnTo>
                    <a:pt x="132" y="50"/>
                  </a:lnTo>
                  <a:lnTo>
                    <a:pt x="118" y="61"/>
                  </a:lnTo>
                  <a:lnTo>
                    <a:pt x="64" y="75"/>
                  </a:lnTo>
                  <a:lnTo>
                    <a:pt x="57" y="79"/>
                  </a:lnTo>
                  <a:lnTo>
                    <a:pt x="36" y="127"/>
                  </a:lnTo>
                  <a:lnTo>
                    <a:pt x="12" y="146"/>
                  </a:lnTo>
                  <a:lnTo>
                    <a:pt x="0" y="175"/>
                  </a:lnTo>
                  <a:lnTo>
                    <a:pt x="0" y="204"/>
                  </a:lnTo>
                  <a:lnTo>
                    <a:pt x="2" y="204"/>
                  </a:lnTo>
                  <a:lnTo>
                    <a:pt x="3" y="205"/>
                  </a:lnTo>
                  <a:lnTo>
                    <a:pt x="3" y="209"/>
                  </a:lnTo>
                  <a:lnTo>
                    <a:pt x="3" y="211"/>
                  </a:lnTo>
                  <a:lnTo>
                    <a:pt x="5" y="211"/>
                  </a:lnTo>
                  <a:lnTo>
                    <a:pt x="9" y="216"/>
                  </a:lnTo>
                  <a:lnTo>
                    <a:pt x="11" y="218"/>
                  </a:lnTo>
                  <a:lnTo>
                    <a:pt x="11" y="220"/>
                  </a:lnTo>
                  <a:lnTo>
                    <a:pt x="11" y="223"/>
                  </a:lnTo>
                  <a:lnTo>
                    <a:pt x="14" y="223"/>
                  </a:lnTo>
                  <a:lnTo>
                    <a:pt x="18" y="225"/>
                  </a:lnTo>
                  <a:lnTo>
                    <a:pt x="18" y="229"/>
                  </a:lnTo>
                  <a:lnTo>
                    <a:pt x="23" y="232"/>
                  </a:lnTo>
                  <a:lnTo>
                    <a:pt x="23" y="230"/>
                  </a:lnTo>
                  <a:lnTo>
                    <a:pt x="27" y="230"/>
                  </a:lnTo>
                  <a:lnTo>
                    <a:pt x="28" y="229"/>
                  </a:lnTo>
                  <a:lnTo>
                    <a:pt x="30" y="229"/>
                  </a:lnTo>
                  <a:lnTo>
                    <a:pt x="30" y="232"/>
                  </a:lnTo>
                  <a:lnTo>
                    <a:pt x="36" y="234"/>
                  </a:lnTo>
                  <a:lnTo>
                    <a:pt x="39" y="232"/>
                  </a:lnTo>
                  <a:lnTo>
                    <a:pt x="41" y="227"/>
                  </a:lnTo>
                  <a:lnTo>
                    <a:pt x="69" y="220"/>
                  </a:lnTo>
                  <a:lnTo>
                    <a:pt x="84" y="223"/>
                  </a:lnTo>
                  <a:lnTo>
                    <a:pt x="87" y="220"/>
                  </a:lnTo>
                  <a:lnTo>
                    <a:pt x="89" y="220"/>
                  </a:lnTo>
                  <a:lnTo>
                    <a:pt x="93" y="227"/>
                  </a:lnTo>
                  <a:lnTo>
                    <a:pt x="96" y="229"/>
                  </a:lnTo>
                  <a:lnTo>
                    <a:pt x="102" y="239"/>
                  </a:lnTo>
                  <a:lnTo>
                    <a:pt x="103" y="241"/>
                  </a:lnTo>
                  <a:lnTo>
                    <a:pt x="109" y="241"/>
                  </a:lnTo>
                  <a:lnTo>
                    <a:pt x="111" y="239"/>
                  </a:lnTo>
                  <a:lnTo>
                    <a:pt x="109" y="234"/>
                  </a:lnTo>
                  <a:lnTo>
                    <a:pt x="109" y="221"/>
                  </a:lnTo>
                  <a:lnTo>
                    <a:pt x="105" y="214"/>
                  </a:lnTo>
                  <a:lnTo>
                    <a:pt x="107" y="204"/>
                  </a:lnTo>
                  <a:lnTo>
                    <a:pt x="103" y="204"/>
                  </a:lnTo>
                  <a:lnTo>
                    <a:pt x="103" y="196"/>
                  </a:lnTo>
                  <a:lnTo>
                    <a:pt x="102" y="195"/>
                  </a:lnTo>
                  <a:lnTo>
                    <a:pt x="100" y="187"/>
                  </a:lnTo>
                  <a:lnTo>
                    <a:pt x="100" y="182"/>
                  </a:lnTo>
                  <a:lnTo>
                    <a:pt x="103" y="175"/>
                  </a:lnTo>
                  <a:lnTo>
                    <a:pt x="189" y="179"/>
                  </a:lnTo>
                  <a:lnTo>
                    <a:pt x="193" y="179"/>
                  </a:lnTo>
                  <a:lnTo>
                    <a:pt x="203" y="171"/>
                  </a:lnTo>
                  <a:lnTo>
                    <a:pt x="216" y="170"/>
                  </a:lnTo>
                  <a:lnTo>
                    <a:pt x="216" y="170"/>
                  </a:lnTo>
                  <a:lnTo>
                    <a:pt x="243" y="175"/>
                  </a:lnTo>
                  <a:lnTo>
                    <a:pt x="246" y="179"/>
                  </a:lnTo>
                  <a:lnTo>
                    <a:pt x="250" y="179"/>
                  </a:lnTo>
                  <a:lnTo>
                    <a:pt x="252" y="177"/>
                  </a:lnTo>
                  <a:lnTo>
                    <a:pt x="262" y="177"/>
                  </a:lnTo>
                  <a:lnTo>
                    <a:pt x="266" y="171"/>
                  </a:lnTo>
                  <a:lnTo>
                    <a:pt x="269" y="171"/>
                  </a:lnTo>
                  <a:lnTo>
                    <a:pt x="269" y="168"/>
                  </a:lnTo>
                  <a:lnTo>
                    <a:pt x="273" y="166"/>
                  </a:lnTo>
                  <a:lnTo>
                    <a:pt x="273" y="164"/>
                  </a:lnTo>
                  <a:lnTo>
                    <a:pt x="275" y="163"/>
                  </a:lnTo>
                  <a:lnTo>
                    <a:pt x="278" y="163"/>
                  </a:lnTo>
                  <a:lnTo>
                    <a:pt x="284" y="154"/>
                  </a:lnTo>
                  <a:lnTo>
                    <a:pt x="286" y="154"/>
                  </a:lnTo>
                  <a:lnTo>
                    <a:pt x="291" y="154"/>
                  </a:lnTo>
                  <a:lnTo>
                    <a:pt x="296" y="155"/>
                  </a:lnTo>
                  <a:lnTo>
                    <a:pt x="303" y="154"/>
                  </a:lnTo>
                  <a:lnTo>
                    <a:pt x="309" y="155"/>
                  </a:lnTo>
                  <a:lnTo>
                    <a:pt x="312" y="154"/>
                  </a:lnTo>
                  <a:lnTo>
                    <a:pt x="323" y="145"/>
                  </a:lnTo>
                  <a:lnTo>
                    <a:pt x="325" y="143"/>
                  </a:lnTo>
                  <a:lnTo>
                    <a:pt x="323" y="141"/>
                  </a:lnTo>
                  <a:lnTo>
                    <a:pt x="327" y="139"/>
                  </a:lnTo>
                  <a:lnTo>
                    <a:pt x="328" y="136"/>
                  </a:lnTo>
                  <a:lnTo>
                    <a:pt x="328" y="134"/>
                  </a:lnTo>
                  <a:lnTo>
                    <a:pt x="327" y="134"/>
                  </a:lnTo>
                  <a:lnTo>
                    <a:pt x="314" y="120"/>
                  </a:lnTo>
                  <a:lnTo>
                    <a:pt x="312" y="116"/>
                  </a:lnTo>
                  <a:lnTo>
                    <a:pt x="314" y="114"/>
                  </a:lnTo>
                  <a:lnTo>
                    <a:pt x="318" y="113"/>
                  </a:lnTo>
                  <a:lnTo>
                    <a:pt x="321" y="114"/>
                  </a:lnTo>
                  <a:lnTo>
                    <a:pt x="321" y="113"/>
                  </a:lnTo>
                  <a:lnTo>
                    <a:pt x="316" y="102"/>
                  </a:lnTo>
                  <a:lnTo>
                    <a:pt x="311" y="100"/>
                  </a:lnTo>
                  <a:lnTo>
                    <a:pt x="309" y="100"/>
                  </a:lnTo>
                  <a:lnTo>
                    <a:pt x="303" y="104"/>
                  </a:lnTo>
                  <a:lnTo>
                    <a:pt x="300" y="105"/>
                  </a:lnTo>
                  <a:lnTo>
                    <a:pt x="296" y="105"/>
                  </a:lnTo>
                  <a:lnTo>
                    <a:pt x="284" y="100"/>
                  </a:lnTo>
                  <a:lnTo>
                    <a:pt x="239" y="43"/>
                  </a:lnTo>
                  <a:lnTo>
                    <a:pt x="237" y="38"/>
                  </a:lnTo>
                  <a:lnTo>
                    <a:pt x="237" y="30"/>
                  </a:lnTo>
                  <a:lnTo>
                    <a:pt x="237" y="29"/>
                  </a:lnTo>
                  <a:lnTo>
                    <a:pt x="228" y="21"/>
                  </a:lnTo>
                  <a:lnTo>
                    <a:pt x="228" y="20"/>
                  </a:lnTo>
                  <a:lnTo>
                    <a:pt x="230" y="13"/>
                  </a:lnTo>
                  <a:lnTo>
                    <a:pt x="230" y="4"/>
                  </a:lnTo>
                  <a:lnTo>
                    <a:pt x="232" y="0"/>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2" name="Freeform 96">
              <a:extLst>
                <a:ext uri="{FF2B5EF4-FFF2-40B4-BE49-F238E27FC236}">
                  <a16:creationId xmlns:a16="http://schemas.microsoft.com/office/drawing/2014/main" id="{0459E2A7-748C-4DA0-A758-830B31123D6E}"/>
                </a:ext>
              </a:extLst>
            </p:cNvPr>
            <p:cNvSpPr>
              <a:spLocks/>
            </p:cNvSpPr>
            <p:nvPr/>
          </p:nvSpPr>
          <p:spPr bwMode="auto">
            <a:xfrm>
              <a:off x="1841" y="1837"/>
              <a:ext cx="328" cy="241"/>
            </a:xfrm>
            <a:custGeom>
              <a:avLst/>
              <a:gdLst>
                <a:gd name="T0" fmla="*/ 205 w 328"/>
                <a:gd name="T1" fmla="*/ 0 h 241"/>
                <a:gd name="T2" fmla="*/ 132 w 328"/>
                <a:gd name="T3" fmla="*/ 50 h 241"/>
                <a:gd name="T4" fmla="*/ 64 w 328"/>
                <a:gd name="T5" fmla="*/ 75 h 241"/>
                <a:gd name="T6" fmla="*/ 36 w 328"/>
                <a:gd name="T7" fmla="*/ 127 h 241"/>
                <a:gd name="T8" fmla="*/ 0 w 328"/>
                <a:gd name="T9" fmla="*/ 175 h 241"/>
                <a:gd name="T10" fmla="*/ 2 w 328"/>
                <a:gd name="T11" fmla="*/ 204 h 241"/>
                <a:gd name="T12" fmla="*/ 3 w 328"/>
                <a:gd name="T13" fmla="*/ 209 h 241"/>
                <a:gd name="T14" fmla="*/ 5 w 328"/>
                <a:gd name="T15" fmla="*/ 211 h 241"/>
                <a:gd name="T16" fmla="*/ 11 w 328"/>
                <a:gd name="T17" fmla="*/ 218 h 241"/>
                <a:gd name="T18" fmla="*/ 11 w 328"/>
                <a:gd name="T19" fmla="*/ 223 h 241"/>
                <a:gd name="T20" fmla="*/ 18 w 328"/>
                <a:gd name="T21" fmla="*/ 225 h 241"/>
                <a:gd name="T22" fmla="*/ 23 w 328"/>
                <a:gd name="T23" fmla="*/ 232 h 241"/>
                <a:gd name="T24" fmla="*/ 27 w 328"/>
                <a:gd name="T25" fmla="*/ 230 h 241"/>
                <a:gd name="T26" fmla="*/ 30 w 328"/>
                <a:gd name="T27" fmla="*/ 229 h 241"/>
                <a:gd name="T28" fmla="*/ 36 w 328"/>
                <a:gd name="T29" fmla="*/ 234 h 241"/>
                <a:gd name="T30" fmla="*/ 41 w 328"/>
                <a:gd name="T31" fmla="*/ 227 h 241"/>
                <a:gd name="T32" fmla="*/ 84 w 328"/>
                <a:gd name="T33" fmla="*/ 223 h 241"/>
                <a:gd name="T34" fmla="*/ 89 w 328"/>
                <a:gd name="T35" fmla="*/ 220 h 241"/>
                <a:gd name="T36" fmla="*/ 96 w 328"/>
                <a:gd name="T37" fmla="*/ 229 h 241"/>
                <a:gd name="T38" fmla="*/ 103 w 328"/>
                <a:gd name="T39" fmla="*/ 241 h 241"/>
                <a:gd name="T40" fmla="*/ 111 w 328"/>
                <a:gd name="T41" fmla="*/ 239 h 241"/>
                <a:gd name="T42" fmla="*/ 109 w 328"/>
                <a:gd name="T43" fmla="*/ 221 h 241"/>
                <a:gd name="T44" fmla="*/ 107 w 328"/>
                <a:gd name="T45" fmla="*/ 204 h 241"/>
                <a:gd name="T46" fmla="*/ 103 w 328"/>
                <a:gd name="T47" fmla="*/ 196 h 241"/>
                <a:gd name="T48" fmla="*/ 100 w 328"/>
                <a:gd name="T49" fmla="*/ 187 h 241"/>
                <a:gd name="T50" fmla="*/ 103 w 328"/>
                <a:gd name="T51" fmla="*/ 175 h 241"/>
                <a:gd name="T52" fmla="*/ 193 w 328"/>
                <a:gd name="T53" fmla="*/ 179 h 241"/>
                <a:gd name="T54" fmla="*/ 216 w 328"/>
                <a:gd name="T55" fmla="*/ 170 h 241"/>
                <a:gd name="T56" fmla="*/ 243 w 328"/>
                <a:gd name="T57" fmla="*/ 175 h 241"/>
                <a:gd name="T58" fmla="*/ 250 w 328"/>
                <a:gd name="T59" fmla="*/ 179 h 241"/>
                <a:gd name="T60" fmla="*/ 262 w 328"/>
                <a:gd name="T61" fmla="*/ 177 h 241"/>
                <a:gd name="T62" fmla="*/ 269 w 328"/>
                <a:gd name="T63" fmla="*/ 171 h 241"/>
                <a:gd name="T64" fmla="*/ 273 w 328"/>
                <a:gd name="T65" fmla="*/ 166 h 241"/>
                <a:gd name="T66" fmla="*/ 275 w 328"/>
                <a:gd name="T67" fmla="*/ 163 h 241"/>
                <a:gd name="T68" fmla="*/ 284 w 328"/>
                <a:gd name="T69" fmla="*/ 154 h 241"/>
                <a:gd name="T70" fmla="*/ 291 w 328"/>
                <a:gd name="T71" fmla="*/ 154 h 241"/>
                <a:gd name="T72" fmla="*/ 303 w 328"/>
                <a:gd name="T73" fmla="*/ 154 h 241"/>
                <a:gd name="T74" fmla="*/ 312 w 328"/>
                <a:gd name="T75" fmla="*/ 154 h 241"/>
                <a:gd name="T76" fmla="*/ 325 w 328"/>
                <a:gd name="T77" fmla="*/ 143 h 241"/>
                <a:gd name="T78" fmla="*/ 327 w 328"/>
                <a:gd name="T79" fmla="*/ 139 h 241"/>
                <a:gd name="T80" fmla="*/ 328 w 328"/>
                <a:gd name="T81" fmla="*/ 134 h 241"/>
                <a:gd name="T82" fmla="*/ 314 w 328"/>
                <a:gd name="T83" fmla="*/ 120 h 241"/>
                <a:gd name="T84" fmla="*/ 314 w 328"/>
                <a:gd name="T85" fmla="*/ 114 h 241"/>
                <a:gd name="T86" fmla="*/ 321 w 328"/>
                <a:gd name="T87" fmla="*/ 114 h 241"/>
                <a:gd name="T88" fmla="*/ 316 w 328"/>
                <a:gd name="T89" fmla="*/ 102 h 241"/>
                <a:gd name="T90" fmla="*/ 309 w 328"/>
                <a:gd name="T91" fmla="*/ 100 h 241"/>
                <a:gd name="T92" fmla="*/ 300 w 328"/>
                <a:gd name="T93" fmla="*/ 105 h 241"/>
                <a:gd name="T94" fmla="*/ 284 w 328"/>
                <a:gd name="T95" fmla="*/ 100 h 241"/>
                <a:gd name="T96" fmla="*/ 237 w 328"/>
                <a:gd name="T97" fmla="*/ 38 h 241"/>
                <a:gd name="T98" fmla="*/ 237 w 328"/>
                <a:gd name="T99" fmla="*/ 29 h 241"/>
                <a:gd name="T100" fmla="*/ 228 w 328"/>
                <a:gd name="T101" fmla="*/ 20 h 241"/>
                <a:gd name="T102" fmla="*/ 230 w 328"/>
                <a:gd name="T103" fmla="*/ 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241">
                  <a:moveTo>
                    <a:pt x="232" y="0"/>
                  </a:moveTo>
                  <a:lnTo>
                    <a:pt x="205" y="0"/>
                  </a:lnTo>
                  <a:lnTo>
                    <a:pt x="143" y="38"/>
                  </a:lnTo>
                  <a:lnTo>
                    <a:pt x="132" y="50"/>
                  </a:lnTo>
                  <a:lnTo>
                    <a:pt x="118" y="61"/>
                  </a:lnTo>
                  <a:lnTo>
                    <a:pt x="64" y="75"/>
                  </a:lnTo>
                  <a:lnTo>
                    <a:pt x="57" y="79"/>
                  </a:lnTo>
                  <a:lnTo>
                    <a:pt x="36" y="127"/>
                  </a:lnTo>
                  <a:lnTo>
                    <a:pt x="12" y="146"/>
                  </a:lnTo>
                  <a:lnTo>
                    <a:pt x="0" y="175"/>
                  </a:lnTo>
                  <a:lnTo>
                    <a:pt x="0" y="204"/>
                  </a:lnTo>
                  <a:lnTo>
                    <a:pt x="2" y="204"/>
                  </a:lnTo>
                  <a:lnTo>
                    <a:pt x="3" y="205"/>
                  </a:lnTo>
                  <a:lnTo>
                    <a:pt x="3" y="209"/>
                  </a:lnTo>
                  <a:lnTo>
                    <a:pt x="3" y="211"/>
                  </a:lnTo>
                  <a:lnTo>
                    <a:pt x="5" y="211"/>
                  </a:lnTo>
                  <a:lnTo>
                    <a:pt x="9" y="216"/>
                  </a:lnTo>
                  <a:lnTo>
                    <a:pt x="11" y="218"/>
                  </a:lnTo>
                  <a:lnTo>
                    <a:pt x="11" y="220"/>
                  </a:lnTo>
                  <a:lnTo>
                    <a:pt x="11" y="223"/>
                  </a:lnTo>
                  <a:lnTo>
                    <a:pt x="14" y="223"/>
                  </a:lnTo>
                  <a:lnTo>
                    <a:pt x="18" y="225"/>
                  </a:lnTo>
                  <a:lnTo>
                    <a:pt x="18" y="229"/>
                  </a:lnTo>
                  <a:lnTo>
                    <a:pt x="23" y="232"/>
                  </a:lnTo>
                  <a:lnTo>
                    <a:pt x="23" y="230"/>
                  </a:lnTo>
                  <a:lnTo>
                    <a:pt x="27" y="230"/>
                  </a:lnTo>
                  <a:lnTo>
                    <a:pt x="28" y="229"/>
                  </a:lnTo>
                  <a:lnTo>
                    <a:pt x="30" y="229"/>
                  </a:lnTo>
                  <a:lnTo>
                    <a:pt x="30" y="232"/>
                  </a:lnTo>
                  <a:lnTo>
                    <a:pt x="36" y="234"/>
                  </a:lnTo>
                  <a:lnTo>
                    <a:pt x="39" y="232"/>
                  </a:lnTo>
                  <a:lnTo>
                    <a:pt x="41" y="227"/>
                  </a:lnTo>
                  <a:lnTo>
                    <a:pt x="69" y="220"/>
                  </a:lnTo>
                  <a:lnTo>
                    <a:pt x="84" y="223"/>
                  </a:lnTo>
                  <a:lnTo>
                    <a:pt x="87" y="220"/>
                  </a:lnTo>
                  <a:lnTo>
                    <a:pt x="89" y="220"/>
                  </a:lnTo>
                  <a:lnTo>
                    <a:pt x="93" y="227"/>
                  </a:lnTo>
                  <a:lnTo>
                    <a:pt x="96" y="229"/>
                  </a:lnTo>
                  <a:lnTo>
                    <a:pt x="102" y="239"/>
                  </a:lnTo>
                  <a:lnTo>
                    <a:pt x="103" y="241"/>
                  </a:lnTo>
                  <a:lnTo>
                    <a:pt x="109" y="241"/>
                  </a:lnTo>
                  <a:lnTo>
                    <a:pt x="111" y="239"/>
                  </a:lnTo>
                  <a:lnTo>
                    <a:pt x="109" y="234"/>
                  </a:lnTo>
                  <a:lnTo>
                    <a:pt x="109" y="221"/>
                  </a:lnTo>
                  <a:lnTo>
                    <a:pt x="105" y="214"/>
                  </a:lnTo>
                  <a:lnTo>
                    <a:pt x="107" y="204"/>
                  </a:lnTo>
                  <a:lnTo>
                    <a:pt x="103" y="204"/>
                  </a:lnTo>
                  <a:lnTo>
                    <a:pt x="103" y="196"/>
                  </a:lnTo>
                  <a:lnTo>
                    <a:pt x="102" y="195"/>
                  </a:lnTo>
                  <a:lnTo>
                    <a:pt x="100" y="187"/>
                  </a:lnTo>
                  <a:lnTo>
                    <a:pt x="100" y="182"/>
                  </a:lnTo>
                  <a:lnTo>
                    <a:pt x="103" y="175"/>
                  </a:lnTo>
                  <a:lnTo>
                    <a:pt x="189" y="179"/>
                  </a:lnTo>
                  <a:lnTo>
                    <a:pt x="193" y="179"/>
                  </a:lnTo>
                  <a:lnTo>
                    <a:pt x="203" y="171"/>
                  </a:lnTo>
                  <a:lnTo>
                    <a:pt x="216" y="170"/>
                  </a:lnTo>
                  <a:lnTo>
                    <a:pt x="216" y="170"/>
                  </a:lnTo>
                  <a:lnTo>
                    <a:pt x="243" y="175"/>
                  </a:lnTo>
                  <a:lnTo>
                    <a:pt x="246" y="179"/>
                  </a:lnTo>
                  <a:lnTo>
                    <a:pt x="250" y="179"/>
                  </a:lnTo>
                  <a:lnTo>
                    <a:pt x="252" y="177"/>
                  </a:lnTo>
                  <a:lnTo>
                    <a:pt x="262" y="177"/>
                  </a:lnTo>
                  <a:lnTo>
                    <a:pt x="266" y="171"/>
                  </a:lnTo>
                  <a:lnTo>
                    <a:pt x="269" y="171"/>
                  </a:lnTo>
                  <a:lnTo>
                    <a:pt x="269" y="168"/>
                  </a:lnTo>
                  <a:lnTo>
                    <a:pt x="273" y="166"/>
                  </a:lnTo>
                  <a:lnTo>
                    <a:pt x="273" y="164"/>
                  </a:lnTo>
                  <a:lnTo>
                    <a:pt x="275" y="163"/>
                  </a:lnTo>
                  <a:lnTo>
                    <a:pt x="278" y="163"/>
                  </a:lnTo>
                  <a:lnTo>
                    <a:pt x="284" y="154"/>
                  </a:lnTo>
                  <a:lnTo>
                    <a:pt x="286" y="154"/>
                  </a:lnTo>
                  <a:lnTo>
                    <a:pt x="291" y="154"/>
                  </a:lnTo>
                  <a:lnTo>
                    <a:pt x="296" y="155"/>
                  </a:lnTo>
                  <a:lnTo>
                    <a:pt x="303" y="154"/>
                  </a:lnTo>
                  <a:lnTo>
                    <a:pt x="309" y="155"/>
                  </a:lnTo>
                  <a:lnTo>
                    <a:pt x="312" y="154"/>
                  </a:lnTo>
                  <a:lnTo>
                    <a:pt x="323" y="145"/>
                  </a:lnTo>
                  <a:lnTo>
                    <a:pt x="325" y="143"/>
                  </a:lnTo>
                  <a:lnTo>
                    <a:pt x="323" y="141"/>
                  </a:lnTo>
                  <a:lnTo>
                    <a:pt x="327" y="139"/>
                  </a:lnTo>
                  <a:lnTo>
                    <a:pt x="328" y="136"/>
                  </a:lnTo>
                  <a:lnTo>
                    <a:pt x="328" y="134"/>
                  </a:lnTo>
                  <a:lnTo>
                    <a:pt x="327" y="134"/>
                  </a:lnTo>
                  <a:lnTo>
                    <a:pt x="314" y="120"/>
                  </a:lnTo>
                  <a:lnTo>
                    <a:pt x="312" y="116"/>
                  </a:lnTo>
                  <a:lnTo>
                    <a:pt x="314" y="114"/>
                  </a:lnTo>
                  <a:lnTo>
                    <a:pt x="318" y="113"/>
                  </a:lnTo>
                  <a:lnTo>
                    <a:pt x="321" y="114"/>
                  </a:lnTo>
                  <a:lnTo>
                    <a:pt x="321" y="113"/>
                  </a:lnTo>
                  <a:lnTo>
                    <a:pt x="316" y="102"/>
                  </a:lnTo>
                  <a:lnTo>
                    <a:pt x="311" y="100"/>
                  </a:lnTo>
                  <a:lnTo>
                    <a:pt x="309" y="100"/>
                  </a:lnTo>
                  <a:lnTo>
                    <a:pt x="303" y="104"/>
                  </a:lnTo>
                  <a:lnTo>
                    <a:pt x="300" y="105"/>
                  </a:lnTo>
                  <a:lnTo>
                    <a:pt x="296" y="105"/>
                  </a:lnTo>
                  <a:lnTo>
                    <a:pt x="284" y="100"/>
                  </a:lnTo>
                  <a:lnTo>
                    <a:pt x="239" y="43"/>
                  </a:lnTo>
                  <a:lnTo>
                    <a:pt x="237" y="38"/>
                  </a:lnTo>
                  <a:lnTo>
                    <a:pt x="237" y="30"/>
                  </a:lnTo>
                  <a:lnTo>
                    <a:pt x="237" y="29"/>
                  </a:lnTo>
                  <a:lnTo>
                    <a:pt x="228" y="21"/>
                  </a:lnTo>
                  <a:lnTo>
                    <a:pt x="228" y="20"/>
                  </a:lnTo>
                  <a:lnTo>
                    <a:pt x="230" y="13"/>
                  </a:lnTo>
                  <a:lnTo>
                    <a:pt x="230" y="4"/>
                  </a:lnTo>
                  <a:lnTo>
                    <a:pt x="232"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3" name="Freeform 97">
              <a:extLst>
                <a:ext uri="{FF2B5EF4-FFF2-40B4-BE49-F238E27FC236}">
                  <a16:creationId xmlns:a16="http://schemas.microsoft.com/office/drawing/2014/main" id="{B3B4A96D-6EAC-4E37-86FC-A6A7C99FFE0E}"/>
                </a:ext>
              </a:extLst>
            </p:cNvPr>
            <p:cNvSpPr>
              <a:spLocks/>
            </p:cNvSpPr>
            <p:nvPr/>
          </p:nvSpPr>
          <p:spPr bwMode="auto">
            <a:xfrm>
              <a:off x="1416" y="1937"/>
              <a:ext cx="318" cy="241"/>
            </a:xfrm>
            <a:custGeom>
              <a:avLst/>
              <a:gdLst>
                <a:gd name="T0" fmla="*/ 137 w 318"/>
                <a:gd name="T1" fmla="*/ 13 h 241"/>
                <a:gd name="T2" fmla="*/ 120 w 318"/>
                <a:gd name="T3" fmla="*/ 16 h 241"/>
                <a:gd name="T4" fmla="*/ 100 w 318"/>
                <a:gd name="T5" fmla="*/ 13 h 241"/>
                <a:gd name="T6" fmla="*/ 87 w 318"/>
                <a:gd name="T7" fmla="*/ 11 h 241"/>
                <a:gd name="T8" fmla="*/ 73 w 318"/>
                <a:gd name="T9" fmla="*/ 4 h 241"/>
                <a:gd name="T10" fmla="*/ 62 w 318"/>
                <a:gd name="T11" fmla="*/ 11 h 241"/>
                <a:gd name="T12" fmla="*/ 53 w 318"/>
                <a:gd name="T13" fmla="*/ 20 h 241"/>
                <a:gd name="T14" fmla="*/ 57 w 318"/>
                <a:gd name="T15" fmla="*/ 30 h 241"/>
                <a:gd name="T16" fmla="*/ 36 w 318"/>
                <a:gd name="T17" fmla="*/ 46 h 241"/>
                <a:gd name="T18" fmla="*/ 5 w 318"/>
                <a:gd name="T19" fmla="*/ 75 h 241"/>
                <a:gd name="T20" fmla="*/ 5 w 318"/>
                <a:gd name="T21" fmla="*/ 86 h 241"/>
                <a:gd name="T22" fmla="*/ 14 w 318"/>
                <a:gd name="T23" fmla="*/ 79 h 241"/>
                <a:gd name="T24" fmla="*/ 23 w 318"/>
                <a:gd name="T25" fmla="*/ 102 h 241"/>
                <a:gd name="T26" fmla="*/ 59 w 318"/>
                <a:gd name="T27" fmla="*/ 139 h 241"/>
                <a:gd name="T28" fmla="*/ 70 w 318"/>
                <a:gd name="T29" fmla="*/ 150 h 241"/>
                <a:gd name="T30" fmla="*/ 89 w 318"/>
                <a:gd name="T31" fmla="*/ 159 h 241"/>
                <a:gd name="T32" fmla="*/ 100 w 318"/>
                <a:gd name="T33" fmla="*/ 148 h 241"/>
                <a:gd name="T34" fmla="*/ 111 w 318"/>
                <a:gd name="T35" fmla="*/ 125 h 241"/>
                <a:gd name="T36" fmla="*/ 136 w 318"/>
                <a:gd name="T37" fmla="*/ 123 h 241"/>
                <a:gd name="T38" fmla="*/ 173 w 318"/>
                <a:gd name="T39" fmla="*/ 129 h 241"/>
                <a:gd name="T40" fmla="*/ 182 w 318"/>
                <a:gd name="T41" fmla="*/ 139 h 241"/>
                <a:gd name="T42" fmla="*/ 189 w 318"/>
                <a:gd name="T43" fmla="*/ 146 h 241"/>
                <a:gd name="T44" fmla="*/ 189 w 318"/>
                <a:gd name="T45" fmla="*/ 155 h 241"/>
                <a:gd name="T46" fmla="*/ 196 w 318"/>
                <a:gd name="T47" fmla="*/ 166 h 241"/>
                <a:gd name="T48" fmla="*/ 187 w 318"/>
                <a:gd name="T49" fmla="*/ 189 h 241"/>
                <a:gd name="T50" fmla="*/ 203 w 318"/>
                <a:gd name="T51" fmla="*/ 184 h 241"/>
                <a:gd name="T52" fmla="*/ 211 w 318"/>
                <a:gd name="T53" fmla="*/ 184 h 241"/>
                <a:gd name="T54" fmla="*/ 223 w 318"/>
                <a:gd name="T55" fmla="*/ 186 h 241"/>
                <a:gd name="T56" fmla="*/ 234 w 318"/>
                <a:gd name="T57" fmla="*/ 187 h 241"/>
                <a:gd name="T58" fmla="*/ 245 w 318"/>
                <a:gd name="T59" fmla="*/ 212 h 241"/>
                <a:gd name="T60" fmla="*/ 241 w 318"/>
                <a:gd name="T61" fmla="*/ 232 h 241"/>
                <a:gd name="T62" fmla="*/ 246 w 318"/>
                <a:gd name="T63" fmla="*/ 232 h 241"/>
                <a:gd name="T64" fmla="*/ 262 w 318"/>
                <a:gd name="T65" fmla="*/ 237 h 241"/>
                <a:gd name="T66" fmla="*/ 273 w 318"/>
                <a:gd name="T67" fmla="*/ 223 h 241"/>
                <a:gd name="T68" fmla="*/ 287 w 318"/>
                <a:gd name="T69" fmla="*/ 225 h 241"/>
                <a:gd name="T70" fmla="*/ 302 w 318"/>
                <a:gd name="T71" fmla="*/ 205 h 241"/>
                <a:gd name="T72" fmla="*/ 303 w 318"/>
                <a:gd name="T73" fmla="*/ 200 h 241"/>
                <a:gd name="T74" fmla="*/ 295 w 318"/>
                <a:gd name="T75" fmla="*/ 196 h 241"/>
                <a:gd name="T76" fmla="*/ 295 w 318"/>
                <a:gd name="T77" fmla="*/ 186 h 241"/>
                <a:gd name="T78" fmla="*/ 312 w 318"/>
                <a:gd name="T79" fmla="*/ 187 h 241"/>
                <a:gd name="T80" fmla="*/ 318 w 318"/>
                <a:gd name="T81" fmla="*/ 180 h 241"/>
                <a:gd name="T82" fmla="*/ 309 w 318"/>
                <a:gd name="T83" fmla="*/ 171 h 241"/>
                <a:gd name="T84" fmla="*/ 316 w 318"/>
                <a:gd name="T85" fmla="*/ 161 h 241"/>
                <a:gd name="T86" fmla="*/ 311 w 318"/>
                <a:gd name="T87" fmla="*/ 146 h 241"/>
                <a:gd name="T88" fmla="*/ 298 w 318"/>
                <a:gd name="T89" fmla="*/ 121 h 241"/>
                <a:gd name="T90" fmla="*/ 305 w 318"/>
                <a:gd name="T91" fmla="*/ 107 h 241"/>
                <a:gd name="T92" fmla="*/ 295 w 318"/>
                <a:gd name="T93" fmla="*/ 98 h 241"/>
                <a:gd name="T94" fmla="*/ 282 w 318"/>
                <a:gd name="T95" fmla="*/ 71 h 241"/>
                <a:gd name="T96" fmla="*/ 277 w 318"/>
                <a:gd name="T97" fmla="*/ 70 h 241"/>
                <a:gd name="T98" fmla="*/ 286 w 318"/>
                <a:gd name="T99" fmla="*/ 61 h 241"/>
                <a:gd name="T100" fmla="*/ 284 w 318"/>
                <a:gd name="T101" fmla="*/ 57 h 241"/>
                <a:gd name="T102" fmla="*/ 271 w 318"/>
                <a:gd name="T103" fmla="*/ 46 h 241"/>
                <a:gd name="T104" fmla="*/ 266 w 318"/>
                <a:gd name="T105" fmla="*/ 27 h 241"/>
                <a:gd name="T106" fmla="*/ 262 w 318"/>
                <a:gd name="T107" fmla="*/ 21 h 241"/>
                <a:gd name="T108" fmla="*/ 257 w 318"/>
                <a:gd name="T109" fmla="*/ 9 h 241"/>
                <a:gd name="T110" fmla="*/ 246 w 318"/>
                <a:gd name="T111" fmla="*/ 7 h 241"/>
                <a:gd name="T112" fmla="*/ 234 w 318"/>
                <a:gd name="T113" fmla="*/ 21 h 241"/>
                <a:gd name="T114" fmla="*/ 212 w 318"/>
                <a:gd name="T115" fmla="*/ 21 h 241"/>
                <a:gd name="T116" fmla="*/ 196 w 318"/>
                <a:gd name="T117" fmla="*/ 27 h 241"/>
                <a:gd name="T118" fmla="*/ 178 w 318"/>
                <a:gd name="T119" fmla="*/ 21 h 241"/>
                <a:gd name="T120" fmla="*/ 162 w 318"/>
                <a:gd name="T121" fmla="*/ 29 h 241"/>
                <a:gd name="T122" fmla="*/ 159 w 318"/>
                <a:gd name="T123" fmla="*/ 1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8" h="241">
                  <a:moveTo>
                    <a:pt x="162" y="13"/>
                  </a:moveTo>
                  <a:lnTo>
                    <a:pt x="153" y="11"/>
                  </a:lnTo>
                  <a:lnTo>
                    <a:pt x="148" y="13"/>
                  </a:lnTo>
                  <a:lnTo>
                    <a:pt x="137" y="13"/>
                  </a:lnTo>
                  <a:lnTo>
                    <a:pt x="136" y="13"/>
                  </a:lnTo>
                  <a:lnTo>
                    <a:pt x="128" y="13"/>
                  </a:lnTo>
                  <a:lnTo>
                    <a:pt x="123" y="14"/>
                  </a:lnTo>
                  <a:lnTo>
                    <a:pt x="120" y="16"/>
                  </a:lnTo>
                  <a:lnTo>
                    <a:pt x="114" y="13"/>
                  </a:lnTo>
                  <a:lnTo>
                    <a:pt x="112" y="14"/>
                  </a:lnTo>
                  <a:lnTo>
                    <a:pt x="105" y="13"/>
                  </a:lnTo>
                  <a:lnTo>
                    <a:pt x="100" y="13"/>
                  </a:lnTo>
                  <a:lnTo>
                    <a:pt x="95" y="7"/>
                  </a:lnTo>
                  <a:lnTo>
                    <a:pt x="95" y="7"/>
                  </a:lnTo>
                  <a:lnTo>
                    <a:pt x="93" y="11"/>
                  </a:lnTo>
                  <a:lnTo>
                    <a:pt x="87" y="11"/>
                  </a:lnTo>
                  <a:lnTo>
                    <a:pt x="87" y="5"/>
                  </a:lnTo>
                  <a:lnTo>
                    <a:pt x="86" y="2"/>
                  </a:lnTo>
                  <a:lnTo>
                    <a:pt x="78" y="2"/>
                  </a:lnTo>
                  <a:lnTo>
                    <a:pt x="73" y="4"/>
                  </a:lnTo>
                  <a:lnTo>
                    <a:pt x="71" y="0"/>
                  </a:lnTo>
                  <a:lnTo>
                    <a:pt x="59" y="0"/>
                  </a:lnTo>
                  <a:lnTo>
                    <a:pt x="61" y="5"/>
                  </a:lnTo>
                  <a:lnTo>
                    <a:pt x="62" y="11"/>
                  </a:lnTo>
                  <a:lnTo>
                    <a:pt x="62" y="14"/>
                  </a:lnTo>
                  <a:lnTo>
                    <a:pt x="61" y="18"/>
                  </a:lnTo>
                  <a:lnTo>
                    <a:pt x="59" y="20"/>
                  </a:lnTo>
                  <a:lnTo>
                    <a:pt x="53" y="20"/>
                  </a:lnTo>
                  <a:lnTo>
                    <a:pt x="52" y="20"/>
                  </a:lnTo>
                  <a:lnTo>
                    <a:pt x="52" y="23"/>
                  </a:lnTo>
                  <a:lnTo>
                    <a:pt x="55" y="27"/>
                  </a:lnTo>
                  <a:lnTo>
                    <a:pt x="57" y="30"/>
                  </a:lnTo>
                  <a:lnTo>
                    <a:pt x="59" y="45"/>
                  </a:lnTo>
                  <a:lnTo>
                    <a:pt x="53" y="45"/>
                  </a:lnTo>
                  <a:lnTo>
                    <a:pt x="50" y="46"/>
                  </a:lnTo>
                  <a:lnTo>
                    <a:pt x="36" y="46"/>
                  </a:lnTo>
                  <a:lnTo>
                    <a:pt x="21" y="52"/>
                  </a:lnTo>
                  <a:lnTo>
                    <a:pt x="16" y="57"/>
                  </a:lnTo>
                  <a:lnTo>
                    <a:pt x="9" y="73"/>
                  </a:lnTo>
                  <a:lnTo>
                    <a:pt x="5" y="75"/>
                  </a:lnTo>
                  <a:lnTo>
                    <a:pt x="0" y="77"/>
                  </a:lnTo>
                  <a:lnTo>
                    <a:pt x="0" y="84"/>
                  </a:lnTo>
                  <a:lnTo>
                    <a:pt x="3" y="86"/>
                  </a:lnTo>
                  <a:lnTo>
                    <a:pt x="5" y="86"/>
                  </a:lnTo>
                  <a:lnTo>
                    <a:pt x="7" y="86"/>
                  </a:lnTo>
                  <a:lnTo>
                    <a:pt x="11" y="79"/>
                  </a:lnTo>
                  <a:lnTo>
                    <a:pt x="12" y="79"/>
                  </a:lnTo>
                  <a:lnTo>
                    <a:pt x="14" y="79"/>
                  </a:lnTo>
                  <a:lnTo>
                    <a:pt x="16" y="89"/>
                  </a:lnTo>
                  <a:lnTo>
                    <a:pt x="23" y="89"/>
                  </a:lnTo>
                  <a:lnTo>
                    <a:pt x="23" y="91"/>
                  </a:lnTo>
                  <a:lnTo>
                    <a:pt x="23" y="102"/>
                  </a:lnTo>
                  <a:lnTo>
                    <a:pt x="30" y="114"/>
                  </a:lnTo>
                  <a:lnTo>
                    <a:pt x="52" y="125"/>
                  </a:lnTo>
                  <a:lnTo>
                    <a:pt x="57" y="132"/>
                  </a:lnTo>
                  <a:lnTo>
                    <a:pt x="59" y="139"/>
                  </a:lnTo>
                  <a:lnTo>
                    <a:pt x="64" y="143"/>
                  </a:lnTo>
                  <a:lnTo>
                    <a:pt x="68" y="146"/>
                  </a:lnTo>
                  <a:lnTo>
                    <a:pt x="70" y="148"/>
                  </a:lnTo>
                  <a:lnTo>
                    <a:pt x="70" y="150"/>
                  </a:lnTo>
                  <a:lnTo>
                    <a:pt x="73" y="154"/>
                  </a:lnTo>
                  <a:lnTo>
                    <a:pt x="75" y="157"/>
                  </a:lnTo>
                  <a:lnTo>
                    <a:pt x="82" y="159"/>
                  </a:lnTo>
                  <a:lnTo>
                    <a:pt x="89" y="159"/>
                  </a:lnTo>
                  <a:lnTo>
                    <a:pt x="91" y="157"/>
                  </a:lnTo>
                  <a:lnTo>
                    <a:pt x="95" y="150"/>
                  </a:lnTo>
                  <a:lnTo>
                    <a:pt x="98" y="150"/>
                  </a:lnTo>
                  <a:lnTo>
                    <a:pt x="100" y="148"/>
                  </a:lnTo>
                  <a:lnTo>
                    <a:pt x="100" y="145"/>
                  </a:lnTo>
                  <a:lnTo>
                    <a:pt x="103" y="143"/>
                  </a:lnTo>
                  <a:lnTo>
                    <a:pt x="112" y="132"/>
                  </a:lnTo>
                  <a:lnTo>
                    <a:pt x="111" y="125"/>
                  </a:lnTo>
                  <a:lnTo>
                    <a:pt x="114" y="123"/>
                  </a:lnTo>
                  <a:lnTo>
                    <a:pt x="121" y="123"/>
                  </a:lnTo>
                  <a:lnTo>
                    <a:pt x="123" y="125"/>
                  </a:lnTo>
                  <a:lnTo>
                    <a:pt x="136" y="123"/>
                  </a:lnTo>
                  <a:lnTo>
                    <a:pt x="136" y="120"/>
                  </a:lnTo>
                  <a:lnTo>
                    <a:pt x="166" y="120"/>
                  </a:lnTo>
                  <a:lnTo>
                    <a:pt x="170" y="125"/>
                  </a:lnTo>
                  <a:lnTo>
                    <a:pt x="173" y="129"/>
                  </a:lnTo>
                  <a:lnTo>
                    <a:pt x="177" y="132"/>
                  </a:lnTo>
                  <a:lnTo>
                    <a:pt x="180" y="136"/>
                  </a:lnTo>
                  <a:lnTo>
                    <a:pt x="180" y="137"/>
                  </a:lnTo>
                  <a:lnTo>
                    <a:pt x="182" y="139"/>
                  </a:lnTo>
                  <a:lnTo>
                    <a:pt x="182" y="143"/>
                  </a:lnTo>
                  <a:lnTo>
                    <a:pt x="182" y="145"/>
                  </a:lnTo>
                  <a:lnTo>
                    <a:pt x="187" y="146"/>
                  </a:lnTo>
                  <a:lnTo>
                    <a:pt x="189" y="146"/>
                  </a:lnTo>
                  <a:lnTo>
                    <a:pt x="189" y="148"/>
                  </a:lnTo>
                  <a:lnTo>
                    <a:pt x="187" y="150"/>
                  </a:lnTo>
                  <a:lnTo>
                    <a:pt x="189" y="154"/>
                  </a:lnTo>
                  <a:lnTo>
                    <a:pt x="189" y="155"/>
                  </a:lnTo>
                  <a:lnTo>
                    <a:pt x="189" y="159"/>
                  </a:lnTo>
                  <a:lnTo>
                    <a:pt x="191" y="161"/>
                  </a:lnTo>
                  <a:lnTo>
                    <a:pt x="195" y="162"/>
                  </a:lnTo>
                  <a:lnTo>
                    <a:pt x="196" y="166"/>
                  </a:lnTo>
                  <a:lnTo>
                    <a:pt x="196" y="175"/>
                  </a:lnTo>
                  <a:lnTo>
                    <a:pt x="196" y="175"/>
                  </a:lnTo>
                  <a:lnTo>
                    <a:pt x="193" y="177"/>
                  </a:lnTo>
                  <a:lnTo>
                    <a:pt x="187" y="189"/>
                  </a:lnTo>
                  <a:lnTo>
                    <a:pt x="187" y="191"/>
                  </a:lnTo>
                  <a:lnTo>
                    <a:pt x="198" y="187"/>
                  </a:lnTo>
                  <a:lnTo>
                    <a:pt x="203" y="184"/>
                  </a:lnTo>
                  <a:lnTo>
                    <a:pt x="203" y="184"/>
                  </a:lnTo>
                  <a:lnTo>
                    <a:pt x="205" y="186"/>
                  </a:lnTo>
                  <a:lnTo>
                    <a:pt x="205" y="189"/>
                  </a:lnTo>
                  <a:lnTo>
                    <a:pt x="209" y="189"/>
                  </a:lnTo>
                  <a:lnTo>
                    <a:pt x="211" y="184"/>
                  </a:lnTo>
                  <a:lnTo>
                    <a:pt x="212" y="182"/>
                  </a:lnTo>
                  <a:lnTo>
                    <a:pt x="220" y="186"/>
                  </a:lnTo>
                  <a:lnTo>
                    <a:pt x="221" y="186"/>
                  </a:lnTo>
                  <a:lnTo>
                    <a:pt x="223" y="186"/>
                  </a:lnTo>
                  <a:lnTo>
                    <a:pt x="230" y="182"/>
                  </a:lnTo>
                  <a:lnTo>
                    <a:pt x="232" y="184"/>
                  </a:lnTo>
                  <a:lnTo>
                    <a:pt x="232" y="184"/>
                  </a:lnTo>
                  <a:lnTo>
                    <a:pt x="234" y="187"/>
                  </a:lnTo>
                  <a:lnTo>
                    <a:pt x="239" y="191"/>
                  </a:lnTo>
                  <a:lnTo>
                    <a:pt x="239" y="196"/>
                  </a:lnTo>
                  <a:lnTo>
                    <a:pt x="243" y="202"/>
                  </a:lnTo>
                  <a:lnTo>
                    <a:pt x="245" y="212"/>
                  </a:lnTo>
                  <a:lnTo>
                    <a:pt x="246" y="214"/>
                  </a:lnTo>
                  <a:lnTo>
                    <a:pt x="246" y="227"/>
                  </a:lnTo>
                  <a:lnTo>
                    <a:pt x="243" y="229"/>
                  </a:lnTo>
                  <a:lnTo>
                    <a:pt x="241" y="232"/>
                  </a:lnTo>
                  <a:lnTo>
                    <a:pt x="239" y="232"/>
                  </a:lnTo>
                  <a:lnTo>
                    <a:pt x="241" y="234"/>
                  </a:lnTo>
                  <a:lnTo>
                    <a:pt x="245" y="234"/>
                  </a:lnTo>
                  <a:lnTo>
                    <a:pt x="246" y="232"/>
                  </a:lnTo>
                  <a:lnTo>
                    <a:pt x="250" y="232"/>
                  </a:lnTo>
                  <a:lnTo>
                    <a:pt x="257" y="241"/>
                  </a:lnTo>
                  <a:lnTo>
                    <a:pt x="261" y="239"/>
                  </a:lnTo>
                  <a:lnTo>
                    <a:pt x="262" y="237"/>
                  </a:lnTo>
                  <a:lnTo>
                    <a:pt x="270" y="237"/>
                  </a:lnTo>
                  <a:lnTo>
                    <a:pt x="270" y="234"/>
                  </a:lnTo>
                  <a:lnTo>
                    <a:pt x="273" y="229"/>
                  </a:lnTo>
                  <a:lnTo>
                    <a:pt x="273" y="223"/>
                  </a:lnTo>
                  <a:lnTo>
                    <a:pt x="277" y="221"/>
                  </a:lnTo>
                  <a:lnTo>
                    <a:pt x="280" y="221"/>
                  </a:lnTo>
                  <a:lnTo>
                    <a:pt x="284" y="227"/>
                  </a:lnTo>
                  <a:lnTo>
                    <a:pt x="287" y="225"/>
                  </a:lnTo>
                  <a:lnTo>
                    <a:pt x="298" y="225"/>
                  </a:lnTo>
                  <a:lnTo>
                    <a:pt x="298" y="221"/>
                  </a:lnTo>
                  <a:lnTo>
                    <a:pt x="302" y="216"/>
                  </a:lnTo>
                  <a:lnTo>
                    <a:pt x="302" y="205"/>
                  </a:lnTo>
                  <a:lnTo>
                    <a:pt x="305" y="204"/>
                  </a:lnTo>
                  <a:lnTo>
                    <a:pt x="305" y="202"/>
                  </a:lnTo>
                  <a:lnTo>
                    <a:pt x="303" y="202"/>
                  </a:lnTo>
                  <a:lnTo>
                    <a:pt x="303" y="200"/>
                  </a:lnTo>
                  <a:lnTo>
                    <a:pt x="303" y="198"/>
                  </a:lnTo>
                  <a:lnTo>
                    <a:pt x="302" y="196"/>
                  </a:lnTo>
                  <a:lnTo>
                    <a:pt x="296" y="196"/>
                  </a:lnTo>
                  <a:lnTo>
                    <a:pt x="295" y="196"/>
                  </a:lnTo>
                  <a:lnTo>
                    <a:pt x="296" y="191"/>
                  </a:lnTo>
                  <a:lnTo>
                    <a:pt x="295" y="187"/>
                  </a:lnTo>
                  <a:lnTo>
                    <a:pt x="295" y="187"/>
                  </a:lnTo>
                  <a:lnTo>
                    <a:pt x="295" y="186"/>
                  </a:lnTo>
                  <a:lnTo>
                    <a:pt x="300" y="184"/>
                  </a:lnTo>
                  <a:lnTo>
                    <a:pt x="307" y="184"/>
                  </a:lnTo>
                  <a:lnTo>
                    <a:pt x="311" y="187"/>
                  </a:lnTo>
                  <a:lnTo>
                    <a:pt x="312" y="187"/>
                  </a:lnTo>
                  <a:lnTo>
                    <a:pt x="314" y="187"/>
                  </a:lnTo>
                  <a:lnTo>
                    <a:pt x="316" y="191"/>
                  </a:lnTo>
                  <a:lnTo>
                    <a:pt x="318" y="191"/>
                  </a:lnTo>
                  <a:lnTo>
                    <a:pt x="318" y="180"/>
                  </a:lnTo>
                  <a:lnTo>
                    <a:pt x="314" y="177"/>
                  </a:lnTo>
                  <a:lnTo>
                    <a:pt x="314" y="173"/>
                  </a:lnTo>
                  <a:lnTo>
                    <a:pt x="312" y="173"/>
                  </a:lnTo>
                  <a:lnTo>
                    <a:pt x="309" y="171"/>
                  </a:lnTo>
                  <a:lnTo>
                    <a:pt x="307" y="173"/>
                  </a:lnTo>
                  <a:lnTo>
                    <a:pt x="311" y="166"/>
                  </a:lnTo>
                  <a:lnTo>
                    <a:pt x="312" y="162"/>
                  </a:lnTo>
                  <a:lnTo>
                    <a:pt x="316" y="161"/>
                  </a:lnTo>
                  <a:lnTo>
                    <a:pt x="316" y="161"/>
                  </a:lnTo>
                  <a:lnTo>
                    <a:pt x="312" y="155"/>
                  </a:lnTo>
                  <a:lnTo>
                    <a:pt x="309" y="157"/>
                  </a:lnTo>
                  <a:lnTo>
                    <a:pt x="311" y="146"/>
                  </a:lnTo>
                  <a:lnTo>
                    <a:pt x="305" y="146"/>
                  </a:lnTo>
                  <a:lnTo>
                    <a:pt x="300" y="143"/>
                  </a:lnTo>
                  <a:lnTo>
                    <a:pt x="298" y="141"/>
                  </a:lnTo>
                  <a:lnTo>
                    <a:pt x="298" y="121"/>
                  </a:lnTo>
                  <a:lnTo>
                    <a:pt x="300" y="120"/>
                  </a:lnTo>
                  <a:lnTo>
                    <a:pt x="300" y="118"/>
                  </a:lnTo>
                  <a:lnTo>
                    <a:pt x="305" y="111"/>
                  </a:lnTo>
                  <a:lnTo>
                    <a:pt x="305" y="107"/>
                  </a:lnTo>
                  <a:lnTo>
                    <a:pt x="305" y="105"/>
                  </a:lnTo>
                  <a:lnTo>
                    <a:pt x="300" y="102"/>
                  </a:lnTo>
                  <a:lnTo>
                    <a:pt x="298" y="98"/>
                  </a:lnTo>
                  <a:lnTo>
                    <a:pt x="295" y="98"/>
                  </a:lnTo>
                  <a:lnTo>
                    <a:pt x="293" y="93"/>
                  </a:lnTo>
                  <a:lnTo>
                    <a:pt x="291" y="73"/>
                  </a:lnTo>
                  <a:lnTo>
                    <a:pt x="287" y="71"/>
                  </a:lnTo>
                  <a:lnTo>
                    <a:pt x="282" y="71"/>
                  </a:lnTo>
                  <a:lnTo>
                    <a:pt x="278" y="77"/>
                  </a:lnTo>
                  <a:lnTo>
                    <a:pt x="277" y="77"/>
                  </a:lnTo>
                  <a:lnTo>
                    <a:pt x="277" y="71"/>
                  </a:lnTo>
                  <a:lnTo>
                    <a:pt x="277" y="70"/>
                  </a:lnTo>
                  <a:lnTo>
                    <a:pt x="280" y="68"/>
                  </a:lnTo>
                  <a:lnTo>
                    <a:pt x="282" y="64"/>
                  </a:lnTo>
                  <a:lnTo>
                    <a:pt x="284" y="64"/>
                  </a:lnTo>
                  <a:lnTo>
                    <a:pt x="286" y="61"/>
                  </a:lnTo>
                  <a:lnTo>
                    <a:pt x="289" y="61"/>
                  </a:lnTo>
                  <a:lnTo>
                    <a:pt x="289" y="57"/>
                  </a:lnTo>
                  <a:lnTo>
                    <a:pt x="289" y="57"/>
                  </a:lnTo>
                  <a:lnTo>
                    <a:pt x="284" y="57"/>
                  </a:lnTo>
                  <a:lnTo>
                    <a:pt x="282" y="54"/>
                  </a:lnTo>
                  <a:lnTo>
                    <a:pt x="278" y="52"/>
                  </a:lnTo>
                  <a:lnTo>
                    <a:pt x="275" y="45"/>
                  </a:lnTo>
                  <a:lnTo>
                    <a:pt x="271" y="46"/>
                  </a:lnTo>
                  <a:lnTo>
                    <a:pt x="270" y="46"/>
                  </a:lnTo>
                  <a:lnTo>
                    <a:pt x="270" y="32"/>
                  </a:lnTo>
                  <a:lnTo>
                    <a:pt x="268" y="29"/>
                  </a:lnTo>
                  <a:lnTo>
                    <a:pt x="266" y="27"/>
                  </a:lnTo>
                  <a:lnTo>
                    <a:pt x="268" y="23"/>
                  </a:lnTo>
                  <a:lnTo>
                    <a:pt x="266" y="21"/>
                  </a:lnTo>
                  <a:lnTo>
                    <a:pt x="262" y="21"/>
                  </a:lnTo>
                  <a:lnTo>
                    <a:pt x="262" y="21"/>
                  </a:lnTo>
                  <a:lnTo>
                    <a:pt x="262" y="13"/>
                  </a:lnTo>
                  <a:lnTo>
                    <a:pt x="262" y="11"/>
                  </a:lnTo>
                  <a:lnTo>
                    <a:pt x="259" y="9"/>
                  </a:lnTo>
                  <a:lnTo>
                    <a:pt x="257" y="9"/>
                  </a:lnTo>
                  <a:lnTo>
                    <a:pt x="255" y="11"/>
                  </a:lnTo>
                  <a:lnTo>
                    <a:pt x="253" y="11"/>
                  </a:lnTo>
                  <a:lnTo>
                    <a:pt x="248" y="7"/>
                  </a:lnTo>
                  <a:lnTo>
                    <a:pt x="246" y="7"/>
                  </a:lnTo>
                  <a:lnTo>
                    <a:pt x="246" y="9"/>
                  </a:lnTo>
                  <a:lnTo>
                    <a:pt x="246" y="16"/>
                  </a:lnTo>
                  <a:lnTo>
                    <a:pt x="243" y="18"/>
                  </a:lnTo>
                  <a:lnTo>
                    <a:pt x="234" y="21"/>
                  </a:lnTo>
                  <a:lnTo>
                    <a:pt x="232" y="25"/>
                  </a:lnTo>
                  <a:lnTo>
                    <a:pt x="232" y="29"/>
                  </a:lnTo>
                  <a:lnTo>
                    <a:pt x="220" y="25"/>
                  </a:lnTo>
                  <a:lnTo>
                    <a:pt x="212" y="21"/>
                  </a:lnTo>
                  <a:lnTo>
                    <a:pt x="205" y="20"/>
                  </a:lnTo>
                  <a:lnTo>
                    <a:pt x="203" y="20"/>
                  </a:lnTo>
                  <a:lnTo>
                    <a:pt x="200" y="25"/>
                  </a:lnTo>
                  <a:lnTo>
                    <a:pt x="196" y="27"/>
                  </a:lnTo>
                  <a:lnTo>
                    <a:pt x="195" y="30"/>
                  </a:lnTo>
                  <a:lnTo>
                    <a:pt x="191" y="34"/>
                  </a:lnTo>
                  <a:lnTo>
                    <a:pt x="187" y="32"/>
                  </a:lnTo>
                  <a:lnTo>
                    <a:pt x="178" y="21"/>
                  </a:lnTo>
                  <a:lnTo>
                    <a:pt x="175" y="21"/>
                  </a:lnTo>
                  <a:lnTo>
                    <a:pt x="170" y="27"/>
                  </a:lnTo>
                  <a:lnTo>
                    <a:pt x="166" y="29"/>
                  </a:lnTo>
                  <a:lnTo>
                    <a:pt x="162" y="29"/>
                  </a:lnTo>
                  <a:lnTo>
                    <a:pt x="159" y="27"/>
                  </a:lnTo>
                  <a:lnTo>
                    <a:pt x="155" y="23"/>
                  </a:lnTo>
                  <a:lnTo>
                    <a:pt x="157" y="21"/>
                  </a:lnTo>
                  <a:lnTo>
                    <a:pt x="159" y="18"/>
                  </a:lnTo>
                  <a:lnTo>
                    <a:pt x="159" y="14"/>
                  </a:lnTo>
                  <a:lnTo>
                    <a:pt x="162" y="1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4" name="Freeform 98">
              <a:extLst>
                <a:ext uri="{FF2B5EF4-FFF2-40B4-BE49-F238E27FC236}">
                  <a16:creationId xmlns:a16="http://schemas.microsoft.com/office/drawing/2014/main" id="{DB83474D-B283-464B-AA36-321EABB76A03}"/>
                </a:ext>
              </a:extLst>
            </p:cNvPr>
            <p:cNvSpPr>
              <a:spLocks/>
            </p:cNvSpPr>
            <p:nvPr/>
          </p:nvSpPr>
          <p:spPr bwMode="auto">
            <a:xfrm>
              <a:off x="1416" y="1937"/>
              <a:ext cx="318" cy="241"/>
            </a:xfrm>
            <a:custGeom>
              <a:avLst/>
              <a:gdLst>
                <a:gd name="T0" fmla="*/ 137 w 318"/>
                <a:gd name="T1" fmla="*/ 13 h 241"/>
                <a:gd name="T2" fmla="*/ 120 w 318"/>
                <a:gd name="T3" fmla="*/ 16 h 241"/>
                <a:gd name="T4" fmla="*/ 100 w 318"/>
                <a:gd name="T5" fmla="*/ 13 h 241"/>
                <a:gd name="T6" fmla="*/ 87 w 318"/>
                <a:gd name="T7" fmla="*/ 11 h 241"/>
                <a:gd name="T8" fmla="*/ 73 w 318"/>
                <a:gd name="T9" fmla="*/ 4 h 241"/>
                <a:gd name="T10" fmla="*/ 62 w 318"/>
                <a:gd name="T11" fmla="*/ 11 h 241"/>
                <a:gd name="T12" fmla="*/ 53 w 318"/>
                <a:gd name="T13" fmla="*/ 20 h 241"/>
                <a:gd name="T14" fmla="*/ 57 w 318"/>
                <a:gd name="T15" fmla="*/ 30 h 241"/>
                <a:gd name="T16" fmla="*/ 36 w 318"/>
                <a:gd name="T17" fmla="*/ 46 h 241"/>
                <a:gd name="T18" fmla="*/ 5 w 318"/>
                <a:gd name="T19" fmla="*/ 75 h 241"/>
                <a:gd name="T20" fmla="*/ 5 w 318"/>
                <a:gd name="T21" fmla="*/ 86 h 241"/>
                <a:gd name="T22" fmla="*/ 14 w 318"/>
                <a:gd name="T23" fmla="*/ 79 h 241"/>
                <a:gd name="T24" fmla="*/ 23 w 318"/>
                <a:gd name="T25" fmla="*/ 102 h 241"/>
                <a:gd name="T26" fmla="*/ 59 w 318"/>
                <a:gd name="T27" fmla="*/ 139 h 241"/>
                <a:gd name="T28" fmla="*/ 70 w 318"/>
                <a:gd name="T29" fmla="*/ 150 h 241"/>
                <a:gd name="T30" fmla="*/ 89 w 318"/>
                <a:gd name="T31" fmla="*/ 159 h 241"/>
                <a:gd name="T32" fmla="*/ 100 w 318"/>
                <a:gd name="T33" fmla="*/ 148 h 241"/>
                <a:gd name="T34" fmla="*/ 111 w 318"/>
                <a:gd name="T35" fmla="*/ 125 h 241"/>
                <a:gd name="T36" fmla="*/ 136 w 318"/>
                <a:gd name="T37" fmla="*/ 123 h 241"/>
                <a:gd name="T38" fmla="*/ 173 w 318"/>
                <a:gd name="T39" fmla="*/ 129 h 241"/>
                <a:gd name="T40" fmla="*/ 182 w 318"/>
                <a:gd name="T41" fmla="*/ 139 h 241"/>
                <a:gd name="T42" fmla="*/ 189 w 318"/>
                <a:gd name="T43" fmla="*/ 146 h 241"/>
                <a:gd name="T44" fmla="*/ 189 w 318"/>
                <a:gd name="T45" fmla="*/ 155 h 241"/>
                <a:gd name="T46" fmla="*/ 196 w 318"/>
                <a:gd name="T47" fmla="*/ 166 h 241"/>
                <a:gd name="T48" fmla="*/ 187 w 318"/>
                <a:gd name="T49" fmla="*/ 189 h 241"/>
                <a:gd name="T50" fmla="*/ 203 w 318"/>
                <a:gd name="T51" fmla="*/ 184 h 241"/>
                <a:gd name="T52" fmla="*/ 211 w 318"/>
                <a:gd name="T53" fmla="*/ 184 h 241"/>
                <a:gd name="T54" fmla="*/ 223 w 318"/>
                <a:gd name="T55" fmla="*/ 186 h 241"/>
                <a:gd name="T56" fmla="*/ 234 w 318"/>
                <a:gd name="T57" fmla="*/ 187 h 241"/>
                <a:gd name="T58" fmla="*/ 245 w 318"/>
                <a:gd name="T59" fmla="*/ 212 h 241"/>
                <a:gd name="T60" fmla="*/ 241 w 318"/>
                <a:gd name="T61" fmla="*/ 232 h 241"/>
                <a:gd name="T62" fmla="*/ 246 w 318"/>
                <a:gd name="T63" fmla="*/ 232 h 241"/>
                <a:gd name="T64" fmla="*/ 262 w 318"/>
                <a:gd name="T65" fmla="*/ 237 h 241"/>
                <a:gd name="T66" fmla="*/ 273 w 318"/>
                <a:gd name="T67" fmla="*/ 223 h 241"/>
                <a:gd name="T68" fmla="*/ 287 w 318"/>
                <a:gd name="T69" fmla="*/ 225 h 241"/>
                <a:gd name="T70" fmla="*/ 302 w 318"/>
                <a:gd name="T71" fmla="*/ 205 h 241"/>
                <a:gd name="T72" fmla="*/ 303 w 318"/>
                <a:gd name="T73" fmla="*/ 200 h 241"/>
                <a:gd name="T74" fmla="*/ 295 w 318"/>
                <a:gd name="T75" fmla="*/ 196 h 241"/>
                <a:gd name="T76" fmla="*/ 295 w 318"/>
                <a:gd name="T77" fmla="*/ 186 h 241"/>
                <a:gd name="T78" fmla="*/ 312 w 318"/>
                <a:gd name="T79" fmla="*/ 187 h 241"/>
                <a:gd name="T80" fmla="*/ 318 w 318"/>
                <a:gd name="T81" fmla="*/ 180 h 241"/>
                <a:gd name="T82" fmla="*/ 309 w 318"/>
                <a:gd name="T83" fmla="*/ 171 h 241"/>
                <a:gd name="T84" fmla="*/ 316 w 318"/>
                <a:gd name="T85" fmla="*/ 161 h 241"/>
                <a:gd name="T86" fmla="*/ 311 w 318"/>
                <a:gd name="T87" fmla="*/ 146 h 241"/>
                <a:gd name="T88" fmla="*/ 298 w 318"/>
                <a:gd name="T89" fmla="*/ 121 h 241"/>
                <a:gd name="T90" fmla="*/ 305 w 318"/>
                <a:gd name="T91" fmla="*/ 107 h 241"/>
                <a:gd name="T92" fmla="*/ 295 w 318"/>
                <a:gd name="T93" fmla="*/ 98 h 241"/>
                <a:gd name="T94" fmla="*/ 282 w 318"/>
                <a:gd name="T95" fmla="*/ 71 h 241"/>
                <a:gd name="T96" fmla="*/ 277 w 318"/>
                <a:gd name="T97" fmla="*/ 70 h 241"/>
                <a:gd name="T98" fmla="*/ 286 w 318"/>
                <a:gd name="T99" fmla="*/ 61 h 241"/>
                <a:gd name="T100" fmla="*/ 284 w 318"/>
                <a:gd name="T101" fmla="*/ 57 h 241"/>
                <a:gd name="T102" fmla="*/ 271 w 318"/>
                <a:gd name="T103" fmla="*/ 46 h 241"/>
                <a:gd name="T104" fmla="*/ 266 w 318"/>
                <a:gd name="T105" fmla="*/ 27 h 241"/>
                <a:gd name="T106" fmla="*/ 262 w 318"/>
                <a:gd name="T107" fmla="*/ 21 h 241"/>
                <a:gd name="T108" fmla="*/ 257 w 318"/>
                <a:gd name="T109" fmla="*/ 9 h 241"/>
                <a:gd name="T110" fmla="*/ 246 w 318"/>
                <a:gd name="T111" fmla="*/ 7 h 241"/>
                <a:gd name="T112" fmla="*/ 234 w 318"/>
                <a:gd name="T113" fmla="*/ 21 h 241"/>
                <a:gd name="T114" fmla="*/ 212 w 318"/>
                <a:gd name="T115" fmla="*/ 21 h 241"/>
                <a:gd name="T116" fmla="*/ 196 w 318"/>
                <a:gd name="T117" fmla="*/ 27 h 241"/>
                <a:gd name="T118" fmla="*/ 178 w 318"/>
                <a:gd name="T119" fmla="*/ 21 h 241"/>
                <a:gd name="T120" fmla="*/ 162 w 318"/>
                <a:gd name="T121" fmla="*/ 29 h 241"/>
                <a:gd name="T122" fmla="*/ 159 w 318"/>
                <a:gd name="T123" fmla="*/ 1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8" h="241">
                  <a:moveTo>
                    <a:pt x="162" y="13"/>
                  </a:moveTo>
                  <a:lnTo>
                    <a:pt x="153" y="11"/>
                  </a:lnTo>
                  <a:lnTo>
                    <a:pt x="148" y="13"/>
                  </a:lnTo>
                  <a:lnTo>
                    <a:pt x="137" y="13"/>
                  </a:lnTo>
                  <a:lnTo>
                    <a:pt x="136" y="13"/>
                  </a:lnTo>
                  <a:lnTo>
                    <a:pt x="128" y="13"/>
                  </a:lnTo>
                  <a:lnTo>
                    <a:pt x="123" y="14"/>
                  </a:lnTo>
                  <a:lnTo>
                    <a:pt x="120" y="16"/>
                  </a:lnTo>
                  <a:lnTo>
                    <a:pt x="114" y="13"/>
                  </a:lnTo>
                  <a:lnTo>
                    <a:pt x="112" y="14"/>
                  </a:lnTo>
                  <a:lnTo>
                    <a:pt x="105" y="13"/>
                  </a:lnTo>
                  <a:lnTo>
                    <a:pt x="100" y="13"/>
                  </a:lnTo>
                  <a:lnTo>
                    <a:pt x="95" y="7"/>
                  </a:lnTo>
                  <a:lnTo>
                    <a:pt x="95" y="7"/>
                  </a:lnTo>
                  <a:lnTo>
                    <a:pt x="93" y="11"/>
                  </a:lnTo>
                  <a:lnTo>
                    <a:pt x="87" y="11"/>
                  </a:lnTo>
                  <a:lnTo>
                    <a:pt x="87" y="5"/>
                  </a:lnTo>
                  <a:lnTo>
                    <a:pt x="86" y="2"/>
                  </a:lnTo>
                  <a:lnTo>
                    <a:pt x="78" y="2"/>
                  </a:lnTo>
                  <a:lnTo>
                    <a:pt x="73" y="4"/>
                  </a:lnTo>
                  <a:lnTo>
                    <a:pt x="71" y="0"/>
                  </a:lnTo>
                  <a:lnTo>
                    <a:pt x="59" y="0"/>
                  </a:lnTo>
                  <a:lnTo>
                    <a:pt x="61" y="5"/>
                  </a:lnTo>
                  <a:lnTo>
                    <a:pt x="62" y="11"/>
                  </a:lnTo>
                  <a:lnTo>
                    <a:pt x="62" y="14"/>
                  </a:lnTo>
                  <a:lnTo>
                    <a:pt x="61" y="18"/>
                  </a:lnTo>
                  <a:lnTo>
                    <a:pt x="59" y="20"/>
                  </a:lnTo>
                  <a:lnTo>
                    <a:pt x="53" y="20"/>
                  </a:lnTo>
                  <a:lnTo>
                    <a:pt x="52" y="20"/>
                  </a:lnTo>
                  <a:lnTo>
                    <a:pt x="52" y="23"/>
                  </a:lnTo>
                  <a:lnTo>
                    <a:pt x="55" y="27"/>
                  </a:lnTo>
                  <a:lnTo>
                    <a:pt x="57" y="30"/>
                  </a:lnTo>
                  <a:lnTo>
                    <a:pt x="59" y="45"/>
                  </a:lnTo>
                  <a:lnTo>
                    <a:pt x="53" y="45"/>
                  </a:lnTo>
                  <a:lnTo>
                    <a:pt x="50" y="46"/>
                  </a:lnTo>
                  <a:lnTo>
                    <a:pt x="36" y="46"/>
                  </a:lnTo>
                  <a:lnTo>
                    <a:pt x="21" y="52"/>
                  </a:lnTo>
                  <a:lnTo>
                    <a:pt x="16" y="57"/>
                  </a:lnTo>
                  <a:lnTo>
                    <a:pt x="9" y="73"/>
                  </a:lnTo>
                  <a:lnTo>
                    <a:pt x="5" y="75"/>
                  </a:lnTo>
                  <a:lnTo>
                    <a:pt x="0" y="77"/>
                  </a:lnTo>
                  <a:lnTo>
                    <a:pt x="0" y="84"/>
                  </a:lnTo>
                  <a:lnTo>
                    <a:pt x="3" y="86"/>
                  </a:lnTo>
                  <a:lnTo>
                    <a:pt x="5" y="86"/>
                  </a:lnTo>
                  <a:lnTo>
                    <a:pt x="7" y="86"/>
                  </a:lnTo>
                  <a:lnTo>
                    <a:pt x="11" y="79"/>
                  </a:lnTo>
                  <a:lnTo>
                    <a:pt x="12" y="79"/>
                  </a:lnTo>
                  <a:lnTo>
                    <a:pt x="14" y="79"/>
                  </a:lnTo>
                  <a:lnTo>
                    <a:pt x="16" y="89"/>
                  </a:lnTo>
                  <a:lnTo>
                    <a:pt x="23" y="89"/>
                  </a:lnTo>
                  <a:lnTo>
                    <a:pt x="23" y="91"/>
                  </a:lnTo>
                  <a:lnTo>
                    <a:pt x="23" y="102"/>
                  </a:lnTo>
                  <a:lnTo>
                    <a:pt x="30" y="114"/>
                  </a:lnTo>
                  <a:lnTo>
                    <a:pt x="52" y="125"/>
                  </a:lnTo>
                  <a:lnTo>
                    <a:pt x="57" y="132"/>
                  </a:lnTo>
                  <a:lnTo>
                    <a:pt x="59" y="139"/>
                  </a:lnTo>
                  <a:lnTo>
                    <a:pt x="64" y="143"/>
                  </a:lnTo>
                  <a:lnTo>
                    <a:pt x="68" y="146"/>
                  </a:lnTo>
                  <a:lnTo>
                    <a:pt x="70" y="148"/>
                  </a:lnTo>
                  <a:lnTo>
                    <a:pt x="70" y="150"/>
                  </a:lnTo>
                  <a:lnTo>
                    <a:pt x="73" y="154"/>
                  </a:lnTo>
                  <a:lnTo>
                    <a:pt x="75" y="157"/>
                  </a:lnTo>
                  <a:lnTo>
                    <a:pt x="82" y="159"/>
                  </a:lnTo>
                  <a:lnTo>
                    <a:pt x="89" y="159"/>
                  </a:lnTo>
                  <a:lnTo>
                    <a:pt x="91" y="157"/>
                  </a:lnTo>
                  <a:lnTo>
                    <a:pt x="95" y="150"/>
                  </a:lnTo>
                  <a:lnTo>
                    <a:pt x="98" y="150"/>
                  </a:lnTo>
                  <a:lnTo>
                    <a:pt x="100" y="148"/>
                  </a:lnTo>
                  <a:lnTo>
                    <a:pt x="100" y="145"/>
                  </a:lnTo>
                  <a:lnTo>
                    <a:pt x="103" y="143"/>
                  </a:lnTo>
                  <a:lnTo>
                    <a:pt x="112" y="132"/>
                  </a:lnTo>
                  <a:lnTo>
                    <a:pt x="111" y="125"/>
                  </a:lnTo>
                  <a:lnTo>
                    <a:pt x="114" y="123"/>
                  </a:lnTo>
                  <a:lnTo>
                    <a:pt x="121" y="123"/>
                  </a:lnTo>
                  <a:lnTo>
                    <a:pt x="123" y="125"/>
                  </a:lnTo>
                  <a:lnTo>
                    <a:pt x="136" y="123"/>
                  </a:lnTo>
                  <a:lnTo>
                    <a:pt x="136" y="120"/>
                  </a:lnTo>
                  <a:lnTo>
                    <a:pt x="166" y="120"/>
                  </a:lnTo>
                  <a:lnTo>
                    <a:pt x="170" y="125"/>
                  </a:lnTo>
                  <a:lnTo>
                    <a:pt x="173" y="129"/>
                  </a:lnTo>
                  <a:lnTo>
                    <a:pt x="177" y="132"/>
                  </a:lnTo>
                  <a:lnTo>
                    <a:pt x="180" y="136"/>
                  </a:lnTo>
                  <a:lnTo>
                    <a:pt x="180" y="137"/>
                  </a:lnTo>
                  <a:lnTo>
                    <a:pt x="182" y="139"/>
                  </a:lnTo>
                  <a:lnTo>
                    <a:pt x="182" y="143"/>
                  </a:lnTo>
                  <a:lnTo>
                    <a:pt x="182" y="145"/>
                  </a:lnTo>
                  <a:lnTo>
                    <a:pt x="187" y="146"/>
                  </a:lnTo>
                  <a:lnTo>
                    <a:pt x="189" y="146"/>
                  </a:lnTo>
                  <a:lnTo>
                    <a:pt x="189" y="148"/>
                  </a:lnTo>
                  <a:lnTo>
                    <a:pt x="187" y="150"/>
                  </a:lnTo>
                  <a:lnTo>
                    <a:pt x="189" y="154"/>
                  </a:lnTo>
                  <a:lnTo>
                    <a:pt x="189" y="155"/>
                  </a:lnTo>
                  <a:lnTo>
                    <a:pt x="189" y="159"/>
                  </a:lnTo>
                  <a:lnTo>
                    <a:pt x="191" y="161"/>
                  </a:lnTo>
                  <a:lnTo>
                    <a:pt x="195" y="162"/>
                  </a:lnTo>
                  <a:lnTo>
                    <a:pt x="196" y="166"/>
                  </a:lnTo>
                  <a:lnTo>
                    <a:pt x="196" y="175"/>
                  </a:lnTo>
                  <a:lnTo>
                    <a:pt x="196" y="175"/>
                  </a:lnTo>
                  <a:lnTo>
                    <a:pt x="193" y="177"/>
                  </a:lnTo>
                  <a:lnTo>
                    <a:pt x="187" y="189"/>
                  </a:lnTo>
                  <a:lnTo>
                    <a:pt x="187" y="191"/>
                  </a:lnTo>
                  <a:lnTo>
                    <a:pt x="198" y="187"/>
                  </a:lnTo>
                  <a:lnTo>
                    <a:pt x="203" y="184"/>
                  </a:lnTo>
                  <a:lnTo>
                    <a:pt x="203" y="184"/>
                  </a:lnTo>
                  <a:lnTo>
                    <a:pt x="205" y="186"/>
                  </a:lnTo>
                  <a:lnTo>
                    <a:pt x="205" y="189"/>
                  </a:lnTo>
                  <a:lnTo>
                    <a:pt x="209" y="189"/>
                  </a:lnTo>
                  <a:lnTo>
                    <a:pt x="211" y="184"/>
                  </a:lnTo>
                  <a:lnTo>
                    <a:pt x="212" y="182"/>
                  </a:lnTo>
                  <a:lnTo>
                    <a:pt x="220" y="186"/>
                  </a:lnTo>
                  <a:lnTo>
                    <a:pt x="221" y="186"/>
                  </a:lnTo>
                  <a:lnTo>
                    <a:pt x="223" y="186"/>
                  </a:lnTo>
                  <a:lnTo>
                    <a:pt x="230" y="182"/>
                  </a:lnTo>
                  <a:lnTo>
                    <a:pt x="232" y="184"/>
                  </a:lnTo>
                  <a:lnTo>
                    <a:pt x="232" y="184"/>
                  </a:lnTo>
                  <a:lnTo>
                    <a:pt x="234" y="187"/>
                  </a:lnTo>
                  <a:lnTo>
                    <a:pt x="239" y="191"/>
                  </a:lnTo>
                  <a:lnTo>
                    <a:pt x="239" y="196"/>
                  </a:lnTo>
                  <a:lnTo>
                    <a:pt x="243" y="202"/>
                  </a:lnTo>
                  <a:lnTo>
                    <a:pt x="245" y="212"/>
                  </a:lnTo>
                  <a:lnTo>
                    <a:pt x="246" y="214"/>
                  </a:lnTo>
                  <a:lnTo>
                    <a:pt x="246" y="227"/>
                  </a:lnTo>
                  <a:lnTo>
                    <a:pt x="243" y="229"/>
                  </a:lnTo>
                  <a:lnTo>
                    <a:pt x="241" y="232"/>
                  </a:lnTo>
                  <a:lnTo>
                    <a:pt x="239" y="232"/>
                  </a:lnTo>
                  <a:lnTo>
                    <a:pt x="241" y="234"/>
                  </a:lnTo>
                  <a:lnTo>
                    <a:pt x="245" y="234"/>
                  </a:lnTo>
                  <a:lnTo>
                    <a:pt x="246" y="232"/>
                  </a:lnTo>
                  <a:lnTo>
                    <a:pt x="250" y="232"/>
                  </a:lnTo>
                  <a:lnTo>
                    <a:pt x="257" y="241"/>
                  </a:lnTo>
                  <a:lnTo>
                    <a:pt x="261" y="239"/>
                  </a:lnTo>
                  <a:lnTo>
                    <a:pt x="262" y="237"/>
                  </a:lnTo>
                  <a:lnTo>
                    <a:pt x="270" y="237"/>
                  </a:lnTo>
                  <a:lnTo>
                    <a:pt x="270" y="234"/>
                  </a:lnTo>
                  <a:lnTo>
                    <a:pt x="273" y="229"/>
                  </a:lnTo>
                  <a:lnTo>
                    <a:pt x="273" y="223"/>
                  </a:lnTo>
                  <a:lnTo>
                    <a:pt x="277" y="221"/>
                  </a:lnTo>
                  <a:lnTo>
                    <a:pt x="280" y="221"/>
                  </a:lnTo>
                  <a:lnTo>
                    <a:pt x="284" y="227"/>
                  </a:lnTo>
                  <a:lnTo>
                    <a:pt x="287" y="225"/>
                  </a:lnTo>
                  <a:lnTo>
                    <a:pt x="298" y="225"/>
                  </a:lnTo>
                  <a:lnTo>
                    <a:pt x="298" y="221"/>
                  </a:lnTo>
                  <a:lnTo>
                    <a:pt x="302" y="216"/>
                  </a:lnTo>
                  <a:lnTo>
                    <a:pt x="302" y="205"/>
                  </a:lnTo>
                  <a:lnTo>
                    <a:pt x="305" y="204"/>
                  </a:lnTo>
                  <a:lnTo>
                    <a:pt x="305" y="202"/>
                  </a:lnTo>
                  <a:lnTo>
                    <a:pt x="303" y="202"/>
                  </a:lnTo>
                  <a:lnTo>
                    <a:pt x="303" y="200"/>
                  </a:lnTo>
                  <a:lnTo>
                    <a:pt x="303" y="198"/>
                  </a:lnTo>
                  <a:lnTo>
                    <a:pt x="302" y="196"/>
                  </a:lnTo>
                  <a:lnTo>
                    <a:pt x="296" y="196"/>
                  </a:lnTo>
                  <a:lnTo>
                    <a:pt x="295" y="196"/>
                  </a:lnTo>
                  <a:lnTo>
                    <a:pt x="296" y="191"/>
                  </a:lnTo>
                  <a:lnTo>
                    <a:pt x="295" y="187"/>
                  </a:lnTo>
                  <a:lnTo>
                    <a:pt x="295" y="187"/>
                  </a:lnTo>
                  <a:lnTo>
                    <a:pt x="295" y="186"/>
                  </a:lnTo>
                  <a:lnTo>
                    <a:pt x="300" y="184"/>
                  </a:lnTo>
                  <a:lnTo>
                    <a:pt x="307" y="184"/>
                  </a:lnTo>
                  <a:lnTo>
                    <a:pt x="311" y="187"/>
                  </a:lnTo>
                  <a:lnTo>
                    <a:pt x="312" y="187"/>
                  </a:lnTo>
                  <a:lnTo>
                    <a:pt x="314" y="187"/>
                  </a:lnTo>
                  <a:lnTo>
                    <a:pt x="316" y="191"/>
                  </a:lnTo>
                  <a:lnTo>
                    <a:pt x="318" y="191"/>
                  </a:lnTo>
                  <a:lnTo>
                    <a:pt x="318" y="180"/>
                  </a:lnTo>
                  <a:lnTo>
                    <a:pt x="314" y="177"/>
                  </a:lnTo>
                  <a:lnTo>
                    <a:pt x="314" y="173"/>
                  </a:lnTo>
                  <a:lnTo>
                    <a:pt x="312" y="173"/>
                  </a:lnTo>
                  <a:lnTo>
                    <a:pt x="309" y="171"/>
                  </a:lnTo>
                  <a:lnTo>
                    <a:pt x="307" y="173"/>
                  </a:lnTo>
                  <a:lnTo>
                    <a:pt x="311" y="166"/>
                  </a:lnTo>
                  <a:lnTo>
                    <a:pt x="312" y="162"/>
                  </a:lnTo>
                  <a:lnTo>
                    <a:pt x="316" y="161"/>
                  </a:lnTo>
                  <a:lnTo>
                    <a:pt x="316" y="161"/>
                  </a:lnTo>
                  <a:lnTo>
                    <a:pt x="312" y="155"/>
                  </a:lnTo>
                  <a:lnTo>
                    <a:pt x="309" y="157"/>
                  </a:lnTo>
                  <a:lnTo>
                    <a:pt x="311" y="146"/>
                  </a:lnTo>
                  <a:lnTo>
                    <a:pt x="305" y="146"/>
                  </a:lnTo>
                  <a:lnTo>
                    <a:pt x="300" y="143"/>
                  </a:lnTo>
                  <a:lnTo>
                    <a:pt x="298" y="141"/>
                  </a:lnTo>
                  <a:lnTo>
                    <a:pt x="298" y="121"/>
                  </a:lnTo>
                  <a:lnTo>
                    <a:pt x="300" y="120"/>
                  </a:lnTo>
                  <a:lnTo>
                    <a:pt x="300" y="118"/>
                  </a:lnTo>
                  <a:lnTo>
                    <a:pt x="305" y="111"/>
                  </a:lnTo>
                  <a:lnTo>
                    <a:pt x="305" y="107"/>
                  </a:lnTo>
                  <a:lnTo>
                    <a:pt x="305" y="105"/>
                  </a:lnTo>
                  <a:lnTo>
                    <a:pt x="300" y="102"/>
                  </a:lnTo>
                  <a:lnTo>
                    <a:pt x="298" y="98"/>
                  </a:lnTo>
                  <a:lnTo>
                    <a:pt x="295" y="98"/>
                  </a:lnTo>
                  <a:lnTo>
                    <a:pt x="293" y="93"/>
                  </a:lnTo>
                  <a:lnTo>
                    <a:pt x="291" y="73"/>
                  </a:lnTo>
                  <a:lnTo>
                    <a:pt x="287" y="71"/>
                  </a:lnTo>
                  <a:lnTo>
                    <a:pt x="282" y="71"/>
                  </a:lnTo>
                  <a:lnTo>
                    <a:pt x="278" y="77"/>
                  </a:lnTo>
                  <a:lnTo>
                    <a:pt x="277" y="77"/>
                  </a:lnTo>
                  <a:lnTo>
                    <a:pt x="277" y="71"/>
                  </a:lnTo>
                  <a:lnTo>
                    <a:pt x="277" y="70"/>
                  </a:lnTo>
                  <a:lnTo>
                    <a:pt x="280" y="68"/>
                  </a:lnTo>
                  <a:lnTo>
                    <a:pt x="282" y="64"/>
                  </a:lnTo>
                  <a:lnTo>
                    <a:pt x="284" y="64"/>
                  </a:lnTo>
                  <a:lnTo>
                    <a:pt x="286" y="61"/>
                  </a:lnTo>
                  <a:lnTo>
                    <a:pt x="289" y="61"/>
                  </a:lnTo>
                  <a:lnTo>
                    <a:pt x="289" y="57"/>
                  </a:lnTo>
                  <a:lnTo>
                    <a:pt x="289" y="57"/>
                  </a:lnTo>
                  <a:lnTo>
                    <a:pt x="284" y="57"/>
                  </a:lnTo>
                  <a:lnTo>
                    <a:pt x="282" y="54"/>
                  </a:lnTo>
                  <a:lnTo>
                    <a:pt x="278" y="52"/>
                  </a:lnTo>
                  <a:lnTo>
                    <a:pt x="275" y="45"/>
                  </a:lnTo>
                  <a:lnTo>
                    <a:pt x="271" y="46"/>
                  </a:lnTo>
                  <a:lnTo>
                    <a:pt x="270" y="46"/>
                  </a:lnTo>
                  <a:lnTo>
                    <a:pt x="270" y="32"/>
                  </a:lnTo>
                  <a:lnTo>
                    <a:pt x="268" y="29"/>
                  </a:lnTo>
                  <a:lnTo>
                    <a:pt x="266" y="27"/>
                  </a:lnTo>
                  <a:lnTo>
                    <a:pt x="268" y="23"/>
                  </a:lnTo>
                  <a:lnTo>
                    <a:pt x="266" y="21"/>
                  </a:lnTo>
                  <a:lnTo>
                    <a:pt x="262" y="21"/>
                  </a:lnTo>
                  <a:lnTo>
                    <a:pt x="262" y="21"/>
                  </a:lnTo>
                  <a:lnTo>
                    <a:pt x="262" y="13"/>
                  </a:lnTo>
                  <a:lnTo>
                    <a:pt x="262" y="11"/>
                  </a:lnTo>
                  <a:lnTo>
                    <a:pt x="259" y="9"/>
                  </a:lnTo>
                  <a:lnTo>
                    <a:pt x="257" y="9"/>
                  </a:lnTo>
                  <a:lnTo>
                    <a:pt x="255" y="11"/>
                  </a:lnTo>
                  <a:lnTo>
                    <a:pt x="253" y="11"/>
                  </a:lnTo>
                  <a:lnTo>
                    <a:pt x="248" y="7"/>
                  </a:lnTo>
                  <a:lnTo>
                    <a:pt x="246" y="7"/>
                  </a:lnTo>
                  <a:lnTo>
                    <a:pt x="246" y="9"/>
                  </a:lnTo>
                  <a:lnTo>
                    <a:pt x="246" y="16"/>
                  </a:lnTo>
                  <a:lnTo>
                    <a:pt x="243" y="18"/>
                  </a:lnTo>
                  <a:lnTo>
                    <a:pt x="234" y="21"/>
                  </a:lnTo>
                  <a:lnTo>
                    <a:pt x="232" y="25"/>
                  </a:lnTo>
                  <a:lnTo>
                    <a:pt x="232" y="29"/>
                  </a:lnTo>
                  <a:lnTo>
                    <a:pt x="220" y="25"/>
                  </a:lnTo>
                  <a:lnTo>
                    <a:pt x="212" y="21"/>
                  </a:lnTo>
                  <a:lnTo>
                    <a:pt x="205" y="20"/>
                  </a:lnTo>
                  <a:lnTo>
                    <a:pt x="203" y="20"/>
                  </a:lnTo>
                  <a:lnTo>
                    <a:pt x="200" y="25"/>
                  </a:lnTo>
                  <a:lnTo>
                    <a:pt x="196" y="27"/>
                  </a:lnTo>
                  <a:lnTo>
                    <a:pt x="195" y="30"/>
                  </a:lnTo>
                  <a:lnTo>
                    <a:pt x="191" y="34"/>
                  </a:lnTo>
                  <a:lnTo>
                    <a:pt x="187" y="32"/>
                  </a:lnTo>
                  <a:lnTo>
                    <a:pt x="178" y="21"/>
                  </a:lnTo>
                  <a:lnTo>
                    <a:pt x="175" y="21"/>
                  </a:lnTo>
                  <a:lnTo>
                    <a:pt x="170" y="27"/>
                  </a:lnTo>
                  <a:lnTo>
                    <a:pt x="166" y="29"/>
                  </a:lnTo>
                  <a:lnTo>
                    <a:pt x="162" y="29"/>
                  </a:lnTo>
                  <a:lnTo>
                    <a:pt x="159" y="27"/>
                  </a:lnTo>
                  <a:lnTo>
                    <a:pt x="155" y="23"/>
                  </a:lnTo>
                  <a:lnTo>
                    <a:pt x="157" y="21"/>
                  </a:lnTo>
                  <a:lnTo>
                    <a:pt x="159" y="18"/>
                  </a:lnTo>
                  <a:lnTo>
                    <a:pt x="159" y="14"/>
                  </a:lnTo>
                  <a:lnTo>
                    <a:pt x="162" y="13"/>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5" name="Freeform 99">
              <a:extLst>
                <a:ext uri="{FF2B5EF4-FFF2-40B4-BE49-F238E27FC236}">
                  <a16:creationId xmlns:a16="http://schemas.microsoft.com/office/drawing/2014/main" id="{364DA020-BD9E-4D32-ADB0-BC23B607ED0E}"/>
                </a:ext>
              </a:extLst>
            </p:cNvPr>
            <p:cNvSpPr>
              <a:spLocks/>
            </p:cNvSpPr>
            <p:nvPr/>
          </p:nvSpPr>
          <p:spPr bwMode="auto">
            <a:xfrm>
              <a:off x="2689" y="2010"/>
              <a:ext cx="566" cy="356"/>
            </a:xfrm>
            <a:custGeom>
              <a:avLst/>
              <a:gdLst>
                <a:gd name="T0" fmla="*/ 325 w 566"/>
                <a:gd name="T1" fmla="*/ 7 h 356"/>
                <a:gd name="T2" fmla="*/ 316 w 566"/>
                <a:gd name="T3" fmla="*/ 22 h 356"/>
                <a:gd name="T4" fmla="*/ 311 w 566"/>
                <a:gd name="T5" fmla="*/ 36 h 356"/>
                <a:gd name="T6" fmla="*/ 303 w 566"/>
                <a:gd name="T7" fmla="*/ 45 h 356"/>
                <a:gd name="T8" fmla="*/ 287 w 566"/>
                <a:gd name="T9" fmla="*/ 59 h 356"/>
                <a:gd name="T10" fmla="*/ 280 w 566"/>
                <a:gd name="T11" fmla="*/ 70 h 356"/>
                <a:gd name="T12" fmla="*/ 262 w 566"/>
                <a:gd name="T13" fmla="*/ 81 h 356"/>
                <a:gd name="T14" fmla="*/ 250 w 566"/>
                <a:gd name="T15" fmla="*/ 84 h 356"/>
                <a:gd name="T16" fmla="*/ 230 w 566"/>
                <a:gd name="T17" fmla="*/ 88 h 356"/>
                <a:gd name="T18" fmla="*/ 196 w 566"/>
                <a:gd name="T19" fmla="*/ 93 h 356"/>
                <a:gd name="T20" fmla="*/ 195 w 566"/>
                <a:gd name="T21" fmla="*/ 98 h 356"/>
                <a:gd name="T22" fmla="*/ 202 w 566"/>
                <a:gd name="T23" fmla="*/ 107 h 356"/>
                <a:gd name="T24" fmla="*/ 196 w 566"/>
                <a:gd name="T25" fmla="*/ 113 h 356"/>
                <a:gd name="T26" fmla="*/ 189 w 566"/>
                <a:gd name="T27" fmla="*/ 122 h 356"/>
                <a:gd name="T28" fmla="*/ 184 w 566"/>
                <a:gd name="T29" fmla="*/ 125 h 356"/>
                <a:gd name="T30" fmla="*/ 182 w 566"/>
                <a:gd name="T31" fmla="*/ 131 h 356"/>
                <a:gd name="T32" fmla="*/ 157 w 566"/>
                <a:gd name="T33" fmla="*/ 134 h 356"/>
                <a:gd name="T34" fmla="*/ 125 w 566"/>
                <a:gd name="T35" fmla="*/ 143 h 356"/>
                <a:gd name="T36" fmla="*/ 111 w 566"/>
                <a:gd name="T37" fmla="*/ 148 h 356"/>
                <a:gd name="T38" fmla="*/ 105 w 566"/>
                <a:gd name="T39" fmla="*/ 152 h 356"/>
                <a:gd name="T40" fmla="*/ 98 w 566"/>
                <a:gd name="T41" fmla="*/ 145 h 356"/>
                <a:gd name="T42" fmla="*/ 93 w 566"/>
                <a:gd name="T43" fmla="*/ 139 h 356"/>
                <a:gd name="T44" fmla="*/ 89 w 566"/>
                <a:gd name="T45" fmla="*/ 141 h 356"/>
                <a:gd name="T46" fmla="*/ 84 w 566"/>
                <a:gd name="T47" fmla="*/ 147 h 356"/>
                <a:gd name="T48" fmla="*/ 66 w 566"/>
                <a:gd name="T49" fmla="*/ 156 h 356"/>
                <a:gd name="T50" fmla="*/ 57 w 566"/>
                <a:gd name="T51" fmla="*/ 154 h 356"/>
                <a:gd name="T52" fmla="*/ 39 w 566"/>
                <a:gd name="T53" fmla="*/ 157 h 356"/>
                <a:gd name="T54" fmla="*/ 0 w 566"/>
                <a:gd name="T55" fmla="*/ 232 h 356"/>
                <a:gd name="T56" fmla="*/ 4 w 566"/>
                <a:gd name="T57" fmla="*/ 270 h 356"/>
                <a:gd name="T58" fmla="*/ 66 w 566"/>
                <a:gd name="T59" fmla="*/ 356 h 356"/>
                <a:gd name="T60" fmla="*/ 79 w 566"/>
                <a:gd name="T61" fmla="*/ 345 h 356"/>
                <a:gd name="T62" fmla="*/ 125 w 566"/>
                <a:gd name="T63" fmla="*/ 318 h 356"/>
                <a:gd name="T64" fmla="*/ 177 w 566"/>
                <a:gd name="T65" fmla="*/ 323 h 356"/>
                <a:gd name="T66" fmla="*/ 191 w 566"/>
                <a:gd name="T67" fmla="*/ 316 h 356"/>
                <a:gd name="T68" fmla="*/ 193 w 566"/>
                <a:gd name="T69" fmla="*/ 284 h 356"/>
                <a:gd name="T70" fmla="*/ 203 w 566"/>
                <a:gd name="T71" fmla="*/ 268 h 356"/>
                <a:gd name="T72" fmla="*/ 241 w 566"/>
                <a:gd name="T73" fmla="*/ 256 h 356"/>
                <a:gd name="T74" fmla="*/ 250 w 566"/>
                <a:gd name="T75" fmla="*/ 270 h 356"/>
                <a:gd name="T76" fmla="*/ 271 w 566"/>
                <a:gd name="T77" fmla="*/ 286 h 356"/>
                <a:gd name="T78" fmla="*/ 289 w 566"/>
                <a:gd name="T79" fmla="*/ 288 h 356"/>
                <a:gd name="T80" fmla="*/ 346 w 566"/>
                <a:gd name="T81" fmla="*/ 293 h 356"/>
                <a:gd name="T82" fmla="*/ 353 w 566"/>
                <a:gd name="T83" fmla="*/ 277 h 356"/>
                <a:gd name="T84" fmla="*/ 380 w 566"/>
                <a:gd name="T85" fmla="*/ 272 h 356"/>
                <a:gd name="T86" fmla="*/ 439 w 566"/>
                <a:gd name="T87" fmla="*/ 259 h 356"/>
                <a:gd name="T88" fmla="*/ 445 w 566"/>
                <a:gd name="T89" fmla="*/ 263 h 356"/>
                <a:gd name="T90" fmla="*/ 450 w 566"/>
                <a:gd name="T91" fmla="*/ 266 h 356"/>
                <a:gd name="T92" fmla="*/ 464 w 566"/>
                <a:gd name="T93" fmla="*/ 263 h 356"/>
                <a:gd name="T94" fmla="*/ 484 w 566"/>
                <a:gd name="T95" fmla="*/ 257 h 356"/>
                <a:gd name="T96" fmla="*/ 523 w 566"/>
                <a:gd name="T97" fmla="*/ 263 h 356"/>
                <a:gd name="T98" fmla="*/ 539 w 566"/>
                <a:gd name="T99" fmla="*/ 263 h 356"/>
                <a:gd name="T100" fmla="*/ 566 w 566"/>
                <a:gd name="T101" fmla="*/ 256 h 356"/>
                <a:gd name="T102" fmla="*/ 561 w 566"/>
                <a:gd name="T103" fmla="*/ 241 h 356"/>
                <a:gd name="T104" fmla="*/ 534 w 566"/>
                <a:gd name="T105" fmla="*/ 218 h 356"/>
                <a:gd name="T106" fmla="*/ 525 w 566"/>
                <a:gd name="T107" fmla="*/ 207 h 356"/>
                <a:gd name="T108" fmla="*/ 512 w 566"/>
                <a:gd name="T109" fmla="*/ 182 h 356"/>
                <a:gd name="T110" fmla="*/ 498 w 566"/>
                <a:gd name="T111" fmla="*/ 170 h 356"/>
                <a:gd name="T112" fmla="*/ 464 w 566"/>
                <a:gd name="T113" fmla="*/ 143 h 356"/>
                <a:gd name="T114" fmla="*/ 464 w 566"/>
                <a:gd name="T115" fmla="*/ 131 h 356"/>
                <a:gd name="T116" fmla="*/ 432 w 566"/>
                <a:gd name="T117" fmla="*/ 120 h 356"/>
                <a:gd name="T118" fmla="*/ 420 w 566"/>
                <a:gd name="T119" fmla="*/ 104 h 356"/>
                <a:gd name="T120" fmla="*/ 391 w 566"/>
                <a:gd name="T121" fmla="*/ 93 h 356"/>
                <a:gd name="T122" fmla="*/ 396 w 566"/>
                <a:gd name="T123" fmla="*/ 56 h 356"/>
                <a:gd name="T124" fmla="*/ 359 w 566"/>
                <a:gd name="T125"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6" h="356">
                  <a:moveTo>
                    <a:pt x="359" y="0"/>
                  </a:moveTo>
                  <a:lnTo>
                    <a:pt x="325" y="7"/>
                  </a:lnTo>
                  <a:lnTo>
                    <a:pt x="320" y="13"/>
                  </a:lnTo>
                  <a:lnTo>
                    <a:pt x="316" y="22"/>
                  </a:lnTo>
                  <a:lnTo>
                    <a:pt x="316" y="34"/>
                  </a:lnTo>
                  <a:lnTo>
                    <a:pt x="311" y="36"/>
                  </a:lnTo>
                  <a:lnTo>
                    <a:pt x="305" y="43"/>
                  </a:lnTo>
                  <a:lnTo>
                    <a:pt x="303" y="45"/>
                  </a:lnTo>
                  <a:lnTo>
                    <a:pt x="300" y="47"/>
                  </a:lnTo>
                  <a:lnTo>
                    <a:pt x="287" y="59"/>
                  </a:lnTo>
                  <a:lnTo>
                    <a:pt x="284" y="66"/>
                  </a:lnTo>
                  <a:lnTo>
                    <a:pt x="280" y="70"/>
                  </a:lnTo>
                  <a:lnTo>
                    <a:pt x="266" y="75"/>
                  </a:lnTo>
                  <a:lnTo>
                    <a:pt x="262" y="81"/>
                  </a:lnTo>
                  <a:lnTo>
                    <a:pt x="255" y="86"/>
                  </a:lnTo>
                  <a:lnTo>
                    <a:pt x="250" y="84"/>
                  </a:lnTo>
                  <a:lnTo>
                    <a:pt x="232" y="88"/>
                  </a:lnTo>
                  <a:lnTo>
                    <a:pt x="230" y="88"/>
                  </a:lnTo>
                  <a:lnTo>
                    <a:pt x="205" y="89"/>
                  </a:lnTo>
                  <a:lnTo>
                    <a:pt x="196" y="93"/>
                  </a:lnTo>
                  <a:lnTo>
                    <a:pt x="195" y="97"/>
                  </a:lnTo>
                  <a:lnTo>
                    <a:pt x="195" y="98"/>
                  </a:lnTo>
                  <a:lnTo>
                    <a:pt x="200" y="102"/>
                  </a:lnTo>
                  <a:lnTo>
                    <a:pt x="202" y="107"/>
                  </a:lnTo>
                  <a:lnTo>
                    <a:pt x="200" y="111"/>
                  </a:lnTo>
                  <a:lnTo>
                    <a:pt x="196" y="113"/>
                  </a:lnTo>
                  <a:lnTo>
                    <a:pt x="193" y="120"/>
                  </a:lnTo>
                  <a:lnTo>
                    <a:pt x="189" y="122"/>
                  </a:lnTo>
                  <a:lnTo>
                    <a:pt x="186" y="123"/>
                  </a:lnTo>
                  <a:lnTo>
                    <a:pt x="184" y="125"/>
                  </a:lnTo>
                  <a:lnTo>
                    <a:pt x="184" y="131"/>
                  </a:lnTo>
                  <a:lnTo>
                    <a:pt x="182" y="131"/>
                  </a:lnTo>
                  <a:lnTo>
                    <a:pt x="162" y="131"/>
                  </a:lnTo>
                  <a:lnTo>
                    <a:pt x="157" y="134"/>
                  </a:lnTo>
                  <a:lnTo>
                    <a:pt x="145" y="134"/>
                  </a:lnTo>
                  <a:lnTo>
                    <a:pt x="125" y="143"/>
                  </a:lnTo>
                  <a:lnTo>
                    <a:pt x="121" y="145"/>
                  </a:lnTo>
                  <a:lnTo>
                    <a:pt x="111" y="148"/>
                  </a:lnTo>
                  <a:lnTo>
                    <a:pt x="109" y="152"/>
                  </a:lnTo>
                  <a:lnTo>
                    <a:pt x="105" y="152"/>
                  </a:lnTo>
                  <a:lnTo>
                    <a:pt x="100" y="147"/>
                  </a:lnTo>
                  <a:lnTo>
                    <a:pt x="98" y="145"/>
                  </a:lnTo>
                  <a:lnTo>
                    <a:pt x="95" y="141"/>
                  </a:lnTo>
                  <a:lnTo>
                    <a:pt x="93" y="139"/>
                  </a:lnTo>
                  <a:lnTo>
                    <a:pt x="91" y="139"/>
                  </a:lnTo>
                  <a:lnTo>
                    <a:pt x="89" y="141"/>
                  </a:lnTo>
                  <a:lnTo>
                    <a:pt x="86" y="141"/>
                  </a:lnTo>
                  <a:lnTo>
                    <a:pt x="84" y="147"/>
                  </a:lnTo>
                  <a:lnTo>
                    <a:pt x="73" y="148"/>
                  </a:lnTo>
                  <a:lnTo>
                    <a:pt x="66" y="156"/>
                  </a:lnTo>
                  <a:lnTo>
                    <a:pt x="62" y="156"/>
                  </a:lnTo>
                  <a:lnTo>
                    <a:pt x="57" y="154"/>
                  </a:lnTo>
                  <a:lnTo>
                    <a:pt x="43" y="156"/>
                  </a:lnTo>
                  <a:lnTo>
                    <a:pt x="39" y="157"/>
                  </a:lnTo>
                  <a:lnTo>
                    <a:pt x="2" y="223"/>
                  </a:lnTo>
                  <a:lnTo>
                    <a:pt x="0" y="232"/>
                  </a:lnTo>
                  <a:lnTo>
                    <a:pt x="4" y="245"/>
                  </a:lnTo>
                  <a:lnTo>
                    <a:pt x="4" y="270"/>
                  </a:lnTo>
                  <a:lnTo>
                    <a:pt x="46" y="339"/>
                  </a:lnTo>
                  <a:lnTo>
                    <a:pt x="66" y="356"/>
                  </a:lnTo>
                  <a:lnTo>
                    <a:pt x="71" y="356"/>
                  </a:lnTo>
                  <a:lnTo>
                    <a:pt x="79" y="345"/>
                  </a:lnTo>
                  <a:lnTo>
                    <a:pt x="109" y="322"/>
                  </a:lnTo>
                  <a:lnTo>
                    <a:pt x="125" y="318"/>
                  </a:lnTo>
                  <a:lnTo>
                    <a:pt x="152" y="331"/>
                  </a:lnTo>
                  <a:lnTo>
                    <a:pt x="177" y="323"/>
                  </a:lnTo>
                  <a:lnTo>
                    <a:pt x="180" y="318"/>
                  </a:lnTo>
                  <a:lnTo>
                    <a:pt x="191" y="316"/>
                  </a:lnTo>
                  <a:lnTo>
                    <a:pt x="189" y="311"/>
                  </a:lnTo>
                  <a:lnTo>
                    <a:pt x="193" y="284"/>
                  </a:lnTo>
                  <a:lnTo>
                    <a:pt x="198" y="281"/>
                  </a:lnTo>
                  <a:lnTo>
                    <a:pt x="203" y="268"/>
                  </a:lnTo>
                  <a:lnTo>
                    <a:pt x="218" y="256"/>
                  </a:lnTo>
                  <a:lnTo>
                    <a:pt x="241" y="256"/>
                  </a:lnTo>
                  <a:lnTo>
                    <a:pt x="248" y="263"/>
                  </a:lnTo>
                  <a:lnTo>
                    <a:pt x="250" y="270"/>
                  </a:lnTo>
                  <a:lnTo>
                    <a:pt x="266" y="286"/>
                  </a:lnTo>
                  <a:lnTo>
                    <a:pt x="271" y="286"/>
                  </a:lnTo>
                  <a:lnTo>
                    <a:pt x="278" y="281"/>
                  </a:lnTo>
                  <a:lnTo>
                    <a:pt x="289" y="288"/>
                  </a:lnTo>
                  <a:lnTo>
                    <a:pt x="307" y="293"/>
                  </a:lnTo>
                  <a:lnTo>
                    <a:pt x="346" y="293"/>
                  </a:lnTo>
                  <a:lnTo>
                    <a:pt x="353" y="289"/>
                  </a:lnTo>
                  <a:lnTo>
                    <a:pt x="353" y="277"/>
                  </a:lnTo>
                  <a:lnTo>
                    <a:pt x="364" y="270"/>
                  </a:lnTo>
                  <a:lnTo>
                    <a:pt x="380" y="272"/>
                  </a:lnTo>
                  <a:lnTo>
                    <a:pt x="387" y="277"/>
                  </a:lnTo>
                  <a:lnTo>
                    <a:pt x="439" y="259"/>
                  </a:lnTo>
                  <a:lnTo>
                    <a:pt x="443" y="259"/>
                  </a:lnTo>
                  <a:lnTo>
                    <a:pt x="445" y="263"/>
                  </a:lnTo>
                  <a:lnTo>
                    <a:pt x="443" y="263"/>
                  </a:lnTo>
                  <a:lnTo>
                    <a:pt x="450" y="266"/>
                  </a:lnTo>
                  <a:lnTo>
                    <a:pt x="455" y="263"/>
                  </a:lnTo>
                  <a:lnTo>
                    <a:pt x="464" y="263"/>
                  </a:lnTo>
                  <a:lnTo>
                    <a:pt x="468" y="254"/>
                  </a:lnTo>
                  <a:lnTo>
                    <a:pt x="484" y="257"/>
                  </a:lnTo>
                  <a:lnTo>
                    <a:pt x="512" y="252"/>
                  </a:lnTo>
                  <a:lnTo>
                    <a:pt x="523" y="263"/>
                  </a:lnTo>
                  <a:lnTo>
                    <a:pt x="528" y="257"/>
                  </a:lnTo>
                  <a:lnTo>
                    <a:pt x="539" y="263"/>
                  </a:lnTo>
                  <a:lnTo>
                    <a:pt x="545" y="256"/>
                  </a:lnTo>
                  <a:lnTo>
                    <a:pt x="566" y="256"/>
                  </a:lnTo>
                  <a:lnTo>
                    <a:pt x="562" y="250"/>
                  </a:lnTo>
                  <a:lnTo>
                    <a:pt x="561" y="241"/>
                  </a:lnTo>
                  <a:lnTo>
                    <a:pt x="557" y="232"/>
                  </a:lnTo>
                  <a:lnTo>
                    <a:pt x="534" y="218"/>
                  </a:lnTo>
                  <a:lnTo>
                    <a:pt x="525" y="216"/>
                  </a:lnTo>
                  <a:lnTo>
                    <a:pt x="525" y="207"/>
                  </a:lnTo>
                  <a:lnTo>
                    <a:pt x="520" y="200"/>
                  </a:lnTo>
                  <a:lnTo>
                    <a:pt x="512" y="182"/>
                  </a:lnTo>
                  <a:lnTo>
                    <a:pt x="503" y="179"/>
                  </a:lnTo>
                  <a:lnTo>
                    <a:pt x="498" y="170"/>
                  </a:lnTo>
                  <a:lnTo>
                    <a:pt x="468" y="152"/>
                  </a:lnTo>
                  <a:lnTo>
                    <a:pt x="464" y="143"/>
                  </a:lnTo>
                  <a:lnTo>
                    <a:pt x="464" y="134"/>
                  </a:lnTo>
                  <a:lnTo>
                    <a:pt x="464" y="131"/>
                  </a:lnTo>
                  <a:lnTo>
                    <a:pt x="450" y="122"/>
                  </a:lnTo>
                  <a:lnTo>
                    <a:pt x="432" y="120"/>
                  </a:lnTo>
                  <a:lnTo>
                    <a:pt x="423" y="116"/>
                  </a:lnTo>
                  <a:lnTo>
                    <a:pt x="420" y="104"/>
                  </a:lnTo>
                  <a:lnTo>
                    <a:pt x="400" y="102"/>
                  </a:lnTo>
                  <a:lnTo>
                    <a:pt x="391" y="93"/>
                  </a:lnTo>
                  <a:lnTo>
                    <a:pt x="391" y="82"/>
                  </a:lnTo>
                  <a:lnTo>
                    <a:pt x="396" y="56"/>
                  </a:lnTo>
                  <a:lnTo>
                    <a:pt x="393" y="45"/>
                  </a:lnTo>
                  <a:lnTo>
                    <a:pt x="359"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6" name="Freeform 100">
              <a:extLst>
                <a:ext uri="{FF2B5EF4-FFF2-40B4-BE49-F238E27FC236}">
                  <a16:creationId xmlns:a16="http://schemas.microsoft.com/office/drawing/2014/main" id="{5FBCDBA5-C988-46D3-B607-E85409AA31D3}"/>
                </a:ext>
              </a:extLst>
            </p:cNvPr>
            <p:cNvSpPr>
              <a:spLocks/>
            </p:cNvSpPr>
            <p:nvPr/>
          </p:nvSpPr>
          <p:spPr bwMode="auto">
            <a:xfrm>
              <a:off x="2689" y="2010"/>
              <a:ext cx="566" cy="356"/>
            </a:xfrm>
            <a:custGeom>
              <a:avLst/>
              <a:gdLst>
                <a:gd name="T0" fmla="*/ 325 w 566"/>
                <a:gd name="T1" fmla="*/ 7 h 356"/>
                <a:gd name="T2" fmla="*/ 316 w 566"/>
                <a:gd name="T3" fmla="*/ 22 h 356"/>
                <a:gd name="T4" fmla="*/ 311 w 566"/>
                <a:gd name="T5" fmla="*/ 36 h 356"/>
                <a:gd name="T6" fmla="*/ 303 w 566"/>
                <a:gd name="T7" fmla="*/ 45 h 356"/>
                <a:gd name="T8" fmla="*/ 287 w 566"/>
                <a:gd name="T9" fmla="*/ 59 h 356"/>
                <a:gd name="T10" fmla="*/ 280 w 566"/>
                <a:gd name="T11" fmla="*/ 70 h 356"/>
                <a:gd name="T12" fmla="*/ 262 w 566"/>
                <a:gd name="T13" fmla="*/ 81 h 356"/>
                <a:gd name="T14" fmla="*/ 250 w 566"/>
                <a:gd name="T15" fmla="*/ 84 h 356"/>
                <a:gd name="T16" fmla="*/ 230 w 566"/>
                <a:gd name="T17" fmla="*/ 88 h 356"/>
                <a:gd name="T18" fmla="*/ 196 w 566"/>
                <a:gd name="T19" fmla="*/ 93 h 356"/>
                <a:gd name="T20" fmla="*/ 195 w 566"/>
                <a:gd name="T21" fmla="*/ 98 h 356"/>
                <a:gd name="T22" fmla="*/ 202 w 566"/>
                <a:gd name="T23" fmla="*/ 107 h 356"/>
                <a:gd name="T24" fmla="*/ 196 w 566"/>
                <a:gd name="T25" fmla="*/ 113 h 356"/>
                <a:gd name="T26" fmla="*/ 189 w 566"/>
                <a:gd name="T27" fmla="*/ 122 h 356"/>
                <a:gd name="T28" fmla="*/ 184 w 566"/>
                <a:gd name="T29" fmla="*/ 125 h 356"/>
                <a:gd name="T30" fmla="*/ 182 w 566"/>
                <a:gd name="T31" fmla="*/ 131 h 356"/>
                <a:gd name="T32" fmla="*/ 157 w 566"/>
                <a:gd name="T33" fmla="*/ 134 h 356"/>
                <a:gd name="T34" fmla="*/ 125 w 566"/>
                <a:gd name="T35" fmla="*/ 143 h 356"/>
                <a:gd name="T36" fmla="*/ 111 w 566"/>
                <a:gd name="T37" fmla="*/ 148 h 356"/>
                <a:gd name="T38" fmla="*/ 105 w 566"/>
                <a:gd name="T39" fmla="*/ 152 h 356"/>
                <a:gd name="T40" fmla="*/ 98 w 566"/>
                <a:gd name="T41" fmla="*/ 145 h 356"/>
                <a:gd name="T42" fmla="*/ 93 w 566"/>
                <a:gd name="T43" fmla="*/ 139 h 356"/>
                <a:gd name="T44" fmla="*/ 89 w 566"/>
                <a:gd name="T45" fmla="*/ 141 h 356"/>
                <a:gd name="T46" fmla="*/ 84 w 566"/>
                <a:gd name="T47" fmla="*/ 147 h 356"/>
                <a:gd name="T48" fmla="*/ 66 w 566"/>
                <a:gd name="T49" fmla="*/ 156 h 356"/>
                <a:gd name="T50" fmla="*/ 57 w 566"/>
                <a:gd name="T51" fmla="*/ 154 h 356"/>
                <a:gd name="T52" fmla="*/ 39 w 566"/>
                <a:gd name="T53" fmla="*/ 157 h 356"/>
                <a:gd name="T54" fmla="*/ 0 w 566"/>
                <a:gd name="T55" fmla="*/ 232 h 356"/>
                <a:gd name="T56" fmla="*/ 4 w 566"/>
                <a:gd name="T57" fmla="*/ 270 h 356"/>
                <a:gd name="T58" fmla="*/ 66 w 566"/>
                <a:gd name="T59" fmla="*/ 356 h 356"/>
                <a:gd name="T60" fmla="*/ 79 w 566"/>
                <a:gd name="T61" fmla="*/ 345 h 356"/>
                <a:gd name="T62" fmla="*/ 125 w 566"/>
                <a:gd name="T63" fmla="*/ 318 h 356"/>
                <a:gd name="T64" fmla="*/ 177 w 566"/>
                <a:gd name="T65" fmla="*/ 323 h 356"/>
                <a:gd name="T66" fmla="*/ 191 w 566"/>
                <a:gd name="T67" fmla="*/ 316 h 356"/>
                <a:gd name="T68" fmla="*/ 193 w 566"/>
                <a:gd name="T69" fmla="*/ 284 h 356"/>
                <a:gd name="T70" fmla="*/ 203 w 566"/>
                <a:gd name="T71" fmla="*/ 268 h 356"/>
                <a:gd name="T72" fmla="*/ 241 w 566"/>
                <a:gd name="T73" fmla="*/ 256 h 356"/>
                <a:gd name="T74" fmla="*/ 250 w 566"/>
                <a:gd name="T75" fmla="*/ 270 h 356"/>
                <a:gd name="T76" fmla="*/ 271 w 566"/>
                <a:gd name="T77" fmla="*/ 286 h 356"/>
                <a:gd name="T78" fmla="*/ 289 w 566"/>
                <a:gd name="T79" fmla="*/ 288 h 356"/>
                <a:gd name="T80" fmla="*/ 346 w 566"/>
                <a:gd name="T81" fmla="*/ 293 h 356"/>
                <a:gd name="T82" fmla="*/ 353 w 566"/>
                <a:gd name="T83" fmla="*/ 277 h 356"/>
                <a:gd name="T84" fmla="*/ 380 w 566"/>
                <a:gd name="T85" fmla="*/ 272 h 356"/>
                <a:gd name="T86" fmla="*/ 439 w 566"/>
                <a:gd name="T87" fmla="*/ 259 h 356"/>
                <a:gd name="T88" fmla="*/ 445 w 566"/>
                <a:gd name="T89" fmla="*/ 263 h 356"/>
                <a:gd name="T90" fmla="*/ 450 w 566"/>
                <a:gd name="T91" fmla="*/ 266 h 356"/>
                <a:gd name="T92" fmla="*/ 464 w 566"/>
                <a:gd name="T93" fmla="*/ 263 h 356"/>
                <a:gd name="T94" fmla="*/ 484 w 566"/>
                <a:gd name="T95" fmla="*/ 257 h 356"/>
                <a:gd name="T96" fmla="*/ 523 w 566"/>
                <a:gd name="T97" fmla="*/ 263 h 356"/>
                <a:gd name="T98" fmla="*/ 539 w 566"/>
                <a:gd name="T99" fmla="*/ 263 h 356"/>
                <a:gd name="T100" fmla="*/ 566 w 566"/>
                <a:gd name="T101" fmla="*/ 256 h 356"/>
                <a:gd name="T102" fmla="*/ 561 w 566"/>
                <a:gd name="T103" fmla="*/ 241 h 356"/>
                <a:gd name="T104" fmla="*/ 534 w 566"/>
                <a:gd name="T105" fmla="*/ 218 h 356"/>
                <a:gd name="T106" fmla="*/ 525 w 566"/>
                <a:gd name="T107" fmla="*/ 207 h 356"/>
                <a:gd name="T108" fmla="*/ 512 w 566"/>
                <a:gd name="T109" fmla="*/ 182 h 356"/>
                <a:gd name="T110" fmla="*/ 498 w 566"/>
                <a:gd name="T111" fmla="*/ 170 h 356"/>
                <a:gd name="T112" fmla="*/ 464 w 566"/>
                <a:gd name="T113" fmla="*/ 143 h 356"/>
                <a:gd name="T114" fmla="*/ 464 w 566"/>
                <a:gd name="T115" fmla="*/ 131 h 356"/>
                <a:gd name="T116" fmla="*/ 432 w 566"/>
                <a:gd name="T117" fmla="*/ 120 h 356"/>
                <a:gd name="T118" fmla="*/ 420 w 566"/>
                <a:gd name="T119" fmla="*/ 104 h 356"/>
                <a:gd name="T120" fmla="*/ 391 w 566"/>
                <a:gd name="T121" fmla="*/ 93 h 356"/>
                <a:gd name="T122" fmla="*/ 396 w 566"/>
                <a:gd name="T123" fmla="*/ 56 h 356"/>
                <a:gd name="T124" fmla="*/ 359 w 566"/>
                <a:gd name="T125"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6" h="356">
                  <a:moveTo>
                    <a:pt x="359" y="0"/>
                  </a:moveTo>
                  <a:lnTo>
                    <a:pt x="325" y="7"/>
                  </a:lnTo>
                  <a:lnTo>
                    <a:pt x="320" y="13"/>
                  </a:lnTo>
                  <a:lnTo>
                    <a:pt x="316" y="22"/>
                  </a:lnTo>
                  <a:lnTo>
                    <a:pt x="316" y="34"/>
                  </a:lnTo>
                  <a:lnTo>
                    <a:pt x="311" y="36"/>
                  </a:lnTo>
                  <a:lnTo>
                    <a:pt x="305" y="43"/>
                  </a:lnTo>
                  <a:lnTo>
                    <a:pt x="303" y="45"/>
                  </a:lnTo>
                  <a:lnTo>
                    <a:pt x="300" y="47"/>
                  </a:lnTo>
                  <a:lnTo>
                    <a:pt x="287" y="59"/>
                  </a:lnTo>
                  <a:lnTo>
                    <a:pt x="284" y="66"/>
                  </a:lnTo>
                  <a:lnTo>
                    <a:pt x="280" y="70"/>
                  </a:lnTo>
                  <a:lnTo>
                    <a:pt x="266" y="75"/>
                  </a:lnTo>
                  <a:lnTo>
                    <a:pt x="262" y="81"/>
                  </a:lnTo>
                  <a:lnTo>
                    <a:pt x="255" y="86"/>
                  </a:lnTo>
                  <a:lnTo>
                    <a:pt x="250" y="84"/>
                  </a:lnTo>
                  <a:lnTo>
                    <a:pt x="232" y="88"/>
                  </a:lnTo>
                  <a:lnTo>
                    <a:pt x="230" y="88"/>
                  </a:lnTo>
                  <a:lnTo>
                    <a:pt x="205" y="89"/>
                  </a:lnTo>
                  <a:lnTo>
                    <a:pt x="196" y="93"/>
                  </a:lnTo>
                  <a:lnTo>
                    <a:pt x="195" y="97"/>
                  </a:lnTo>
                  <a:lnTo>
                    <a:pt x="195" y="98"/>
                  </a:lnTo>
                  <a:lnTo>
                    <a:pt x="200" y="102"/>
                  </a:lnTo>
                  <a:lnTo>
                    <a:pt x="202" y="107"/>
                  </a:lnTo>
                  <a:lnTo>
                    <a:pt x="200" y="111"/>
                  </a:lnTo>
                  <a:lnTo>
                    <a:pt x="196" y="113"/>
                  </a:lnTo>
                  <a:lnTo>
                    <a:pt x="193" y="120"/>
                  </a:lnTo>
                  <a:lnTo>
                    <a:pt x="189" y="122"/>
                  </a:lnTo>
                  <a:lnTo>
                    <a:pt x="186" y="123"/>
                  </a:lnTo>
                  <a:lnTo>
                    <a:pt x="184" y="125"/>
                  </a:lnTo>
                  <a:lnTo>
                    <a:pt x="184" y="131"/>
                  </a:lnTo>
                  <a:lnTo>
                    <a:pt x="182" y="131"/>
                  </a:lnTo>
                  <a:lnTo>
                    <a:pt x="162" y="131"/>
                  </a:lnTo>
                  <a:lnTo>
                    <a:pt x="157" y="134"/>
                  </a:lnTo>
                  <a:lnTo>
                    <a:pt x="145" y="134"/>
                  </a:lnTo>
                  <a:lnTo>
                    <a:pt x="125" y="143"/>
                  </a:lnTo>
                  <a:lnTo>
                    <a:pt x="121" y="145"/>
                  </a:lnTo>
                  <a:lnTo>
                    <a:pt x="111" y="148"/>
                  </a:lnTo>
                  <a:lnTo>
                    <a:pt x="109" y="152"/>
                  </a:lnTo>
                  <a:lnTo>
                    <a:pt x="105" y="152"/>
                  </a:lnTo>
                  <a:lnTo>
                    <a:pt x="100" y="147"/>
                  </a:lnTo>
                  <a:lnTo>
                    <a:pt x="98" y="145"/>
                  </a:lnTo>
                  <a:lnTo>
                    <a:pt x="95" y="141"/>
                  </a:lnTo>
                  <a:lnTo>
                    <a:pt x="93" y="139"/>
                  </a:lnTo>
                  <a:lnTo>
                    <a:pt x="91" y="139"/>
                  </a:lnTo>
                  <a:lnTo>
                    <a:pt x="89" y="141"/>
                  </a:lnTo>
                  <a:lnTo>
                    <a:pt x="86" y="141"/>
                  </a:lnTo>
                  <a:lnTo>
                    <a:pt x="84" y="147"/>
                  </a:lnTo>
                  <a:lnTo>
                    <a:pt x="73" y="148"/>
                  </a:lnTo>
                  <a:lnTo>
                    <a:pt x="66" y="156"/>
                  </a:lnTo>
                  <a:lnTo>
                    <a:pt x="62" y="156"/>
                  </a:lnTo>
                  <a:lnTo>
                    <a:pt x="57" y="154"/>
                  </a:lnTo>
                  <a:lnTo>
                    <a:pt x="43" y="156"/>
                  </a:lnTo>
                  <a:lnTo>
                    <a:pt x="39" y="157"/>
                  </a:lnTo>
                  <a:lnTo>
                    <a:pt x="2" y="223"/>
                  </a:lnTo>
                  <a:lnTo>
                    <a:pt x="0" y="232"/>
                  </a:lnTo>
                  <a:lnTo>
                    <a:pt x="4" y="245"/>
                  </a:lnTo>
                  <a:lnTo>
                    <a:pt x="4" y="270"/>
                  </a:lnTo>
                  <a:lnTo>
                    <a:pt x="46" y="339"/>
                  </a:lnTo>
                  <a:lnTo>
                    <a:pt x="66" y="356"/>
                  </a:lnTo>
                  <a:lnTo>
                    <a:pt x="71" y="356"/>
                  </a:lnTo>
                  <a:lnTo>
                    <a:pt x="79" y="345"/>
                  </a:lnTo>
                  <a:lnTo>
                    <a:pt x="109" y="322"/>
                  </a:lnTo>
                  <a:lnTo>
                    <a:pt x="125" y="318"/>
                  </a:lnTo>
                  <a:lnTo>
                    <a:pt x="152" y="331"/>
                  </a:lnTo>
                  <a:lnTo>
                    <a:pt x="177" y="323"/>
                  </a:lnTo>
                  <a:lnTo>
                    <a:pt x="180" y="318"/>
                  </a:lnTo>
                  <a:lnTo>
                    <a:pt x="191" y="316"/>
                  </a:lnTo>
                  <a:lnTo>
                    <a:pt x="189" y="311"/>
                  </a:lnTo>
                  <a:lnTo>
                    <a:pt x="193" y="284"/>
                  </a:lnTo>
                  <a:lnTo>
                    <a:pt x="198" y="281"/>
                  </a:lnTo>
                  <a:lnTo>
                    <a:pt x="203" y="268"/>
                  </a:lnTo>
                  <a:lnTo>
                    <a:pt x="218" y="256"/>
                  </a:lnTo>
                  <a:lnTo>
                    <a:pt x="241" y="256"/>
                  </a:lnTo>
                  <a:lnTo>
                    <a:pt x="248" y="263"/>
                  </a:lnTo>
                  <a:lnTo>
                    <a:pt x="250" y="270"/>
                  </a:lnTo>
                  <a:lnTo>
                    <a:pt x="266" y="286"/>
                  </a:lnTo>
                  <a:lnTo>
                    <a:pt x="271" y="286"/>
                  </a:lnTo>
                  <a:lnTo>
                    <a:pt x="278" y="281"/>
                  </a:lnTo>
                  <a:lnTo>
                    <a:pt x="289" y="288"/>
                  </a:lnTo>
                  <a:lnTo>
                    <a:pt x="307" y="293"/>
                  </a:lnTo>
                  <a:lnTo>
                    <a:pt x="346" y="293"/>
                  </a:lnTo>
                  <a:lnTo>
                    <a:pt x="353" y="289"/>
                  </a:lnTo>
                  <a:lnTo>
                    <a:pt x="353" y="277"/>
                  </a:lnTo>
                  <a:lnTo>
                    <a:pt x="364" y="270"/>
                  </a:lnTo>
                  <a:lnTo>
                    <a:pt x="380" y="272"/>
                  </a:lnTo>
                  <a:lnTo>
                    <a:pt x="387" y="277"/>
                  </a:lnTo>
                  <a:lnTo>
                    <a:pt x="439" y="259"/>
                  </a:lnTo>
                  <a:lnTo>
                    <a:pt x="443" y="259"/>
                  </a:lnTo>
                  <a:lnTo>
                    <a:pt x="445" y="263"/>
                  </a:lnTo>
                  <a:lnTo>
                    <a:pt x="443" y="263"/>
                  </a:lnTo>
                  <a:lnTo>
                    <a:pt x="450" y="266"/>
                  </a:lnTo>
                  <a:lnTo>
                    <a:pt x="455" y="263"/>
                  </a:lnTo>
                  <a:lnTo>
                    <a:pt x="464" y="263"/>
                  </a:lnTo>
                  <a:lnTo>
                    <a:pt x="468" y="254"/>
                  </a:lnTo>
                  <a:lnTo>
                    <a:pt x="484" y="257"/>
                  </a:lnTo>
                  <a:lnTo>
                    <a:pt x="512" y="252"/>
                  </a:lnTo>
                  <a:lnTo>
                    <a:pt x="523" y="263"/>
                  </a:lnTo>
                  <a:lnTo>
                    <a:pt x="528" y="257"/>
                  </a:lnTo>
                  <a:lnTo>
                    <a:pt x="539" y="263"/>
                  </a:lnTo>
                  <a:lnTo>
                    <a:pt x="545" y="256"/>
                  </a:lnTo>
                  <a:lnTo>
                    <a:pt x="566" y="256"/>
                  </a:lnTo>
                  <a:lnTo>
                    <a:pt x="562" y="250"/>
                  </a:lnTo>
                  <a:lnTo>
                    <a:pt x="561" y="241"/>
                  </a:lnTo>
                  <a:lnTo>
                    <a:pt x="557" y="232"/>
                  </a:lnTo>
                  <a:lnTo>
                    <a:pt x="534" y="218"/>
                  </a:lnTo>
                  <a:lnTo>
                    <a:pt x="525" y="216"/>
                  </a:lnTo>
                  <a:lnTo>
                    <a:pt x="525" y="207"/>
                  </a:lnTo>
                  <a:lnTo>
                    <a:pt x="520" y="200"/>
                  </a:lnTo>
                  <a:lnTo>
                    <a:pt x="512" y="182"/>
                  </a:lnTo>
                  <a:lnTo>
                    <a:pt x="503" y="179"/>
                  </a:lnTo>
                  <a:lnTo>
                    <a:pt x="498" y="170"/>
                  </a:lnTo>
                  <a:lnTo>
                    <a:pt x="468" y="152"/>
                  </a:lnTo>
                  <a:lnTo>
                    <a:pt x="464" y="143"/>
                  </a:lnTo>
                  <a:lnTo>
                    <a:pt x="464" y="134"/>
                  </a:lnTo>
                  <a:lnTo>
                    <a:pt x="464" y="131"/>
                  </a:lnTo>
                  <a:lnTo>
                    <a:pt x="450" y="122"/>
                  </a:lnTo>
                  <a:lnTo>
                    <a:pt x="432" y="120"/>
                  </a:lnTo>
                  <a:lnTo>
                    <a:pt x="423" y="116"/>
                  </a:lnTo>
                  <a:lnTo>
                    <a:pt x="420" y="104"/>
                  </a:lnTo>
                  <a:lnTo>
                    <a:pt x="400" y="102"/>
                  </a:lnTo>
                  <a:lnTo>
                    <a:pt x="391" y="93"/>
                  </a:lnTo>
                  <a:lnTo>
                    <a:pt x="391" y="82"/>
                  </a:lnTo>
                  <a:lnTo>
                    <a:pt x="396" y="56"/>
                  </a:lnTo>
                  <a:lnTo>
                    <a:pt x="393" y="45"/>
                  </a:lnTo>
                  <a:lnTo>
                    <a:pt x="359"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7" name="Freeform 101">
              <a:extLst>
                <a:ext uri="{FF2B5EF4-FFF2-40B4-BE49-F238E27FC236}">
                  <a16:creationId xmlns:a16="http://schemas.microsoft.com/office/drawing/2014/main" id="{10A53681-7601-470E-8390-7FE5F42C88D5}"/>
                </a:ext>
              </a:extLst>
            </p:cNvPr>
            <p:cNvSpPr>
              <a:spLocks/>
            </p:cNvSpPr>
            <p:nvPr/>
          </p:nvSpPr>
          <p:spPr bwMode="auto">
            <a:xfrm>
              <a:off x="3321" y="2532"/>
              <a:ext cx="80" cy="75"/>
            </a:xfrm>
            <a:custGeom>
              <a:avLst/>
              <a:gdLst>
                <a:gd name="T0" fmla="*/ 4 w 80"/>
                <a:gd name="T1" fmla="*/ 71 h 75"/>
                <a:gd name="T2" fmla="*/ 5 w 80"/>
                <a:gd name="T3" fmla="*/ 71 h 75"/>
                <a:gd name="T4" fmla="*/ 5 w 80"/>
                <a:gd name="T5" fmla="*/ 64 h 75"/>
                <a:gd name="T6" fmla="*/ 9 w 80"/>
                <a:gd name="T7" fmla="*/ 62 h 75"/>
                <a:gd name="T8" fmla="*/ 13 w 80"/>
                <a:gd name="T9" fmla="*/ 62 h 75"/>
                <a:gd name="T10" fmla="*/ 14 w 80"/>
                <a:gd name="T11" fmla="*/ 62 h 75"/>
                <a:gd name="T12" fmla="*/ 20 w 80"/>
                <a:gd name="T13" fmla="*/ 75 h 75"/>
                <a:gd name="T14" fmla="*/ 21 w 80"/>
                <a:gd name="T15" fmla="*/ 75 h 75"/>
                <a:gd name="T16" fmla="*/ 27 w 80"/>
                <a:gd name="T17" fmla="*/ 73 h 75"/>
                <a:gd name="T18" fmla="*/ 30 w 80"/>
                <a:gd name="T19" fmla="*/ 71 h 75"/>
                <a:gd name="T20" fmla="*/ 36 w 80"/>
                <a:gd name="T21" fmla="*/ 71 h 75"/>
                <a:gd name="T22" fmla="*/ 39 w 80"/>
                <a:gd name="T23" fmla="*/ 67 h 75"/>
                <a:gd name="T24" fmla="*/ 39 w 80"/>
                <a:gd name="T25" fmla="*/ 62 h 75"/>
                <a:gd name="T26" fmla="*/ 41 w 80"/>
                <a:gd name="T27" fmla="*/ 58 h 75"/>
                <a:gd name="T28" fmla="*/ 43 w 80"/>
                <a:gd name="T29" fmla="*/ 57 h 75"/>
                <a:gd name="T30" fmla="*/ 50 w 80"/>
                <a:gd name="T31" fmla="*/ 57 h 75"/>
                <a:gd name="T32" fmla="*/ 61 w 80"/>
                <a:gd name="T33" fmla="*/ 55 h 75"/>
                <a:gd name="T34" fmla="*/ 64 w 80"/>
                <a:gd name="T35" fmla="*/ 55 h 75"/>
                <a:gd name="T36" fmla="*/ 64 w 80"/>
                <a:gd name="T37" fmla="*/ 55 h 75"/>
                <a:gd name="T38" fmla="*/ 68 w 80"/>
                <a:gd name="T39" fmla="*/ 55 h 75"/>
                <a:gd name="T40" fmla="*/ 70 w 80"/>
                <a:gd name="T41" fmla="*/ 57 h 75"/>
                <a:gd name="T42" fmla="*/ 79 w 80"/>
                <a:gd name="T43" fmla="*/ 46 h 75"/>
                <a:gd name="T44" fmla="*/ 80 w 80"/>
                <a:gd name="T45" fmla="*/ 39 h 75"/>
                <a:gd name="T46" fmla="*/ 63 w 80"/>
                <a:gd name="T47" fmla="*/ 0 h 75"/>
                <a:gd name="T48" fmla="*/ 59 w 80"/>
                <a:gd name="T49" fmla="*/ 1 h 75"/>
                <a:gd name="T50" fmla="*/ 52 w 80"/>
                <a:gd name="T51" fmla="*/ 3 h 75"/>
                <a:gd name="T52" fmla="*/ 50 w 80"/>
                <a:gd name="T53" fmla="*/ 7 h 75"/>
                <a:gd name="T54" fmla="*/ 45 w 80"/>
                <a:gd name="T55" fmla="*/ 14 h 75"/>
                <a:gd name="T56" fmla="*/ 38 w 80"/>
                <a:gd name="T57" fmla="*/ 16 h 75"/>
                <a:gd name="T58" fmla="*/ 32 w 80"/>
                <a:gd name="T59" fmla="*/ 14 h 75"/>
                <a:gd name="T60" fmla="*/ 29 w 80"/>
                <a:gd name="T61" fmla="*/ 10 h 75"/>
                <a:gd name="T62" fmla="*/ 27 w 80"/>
                <a:gd name="T63" fmla="*/ 12 h 75"/>
                <a:gd name="T64" fmla="*/ 0 w 80"/>
                <a:gd name="T65" fmla="*/ 57 h 75"/>
                <a:gd name="T66" fmla="*/ 0 w 80"/>
                <a:gd name="T67" fmla="*/ 66 h 75"/>
                <a:gd name="T68" fmla="*/ 4 w 80"/>
                <a:gd name="T69"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 h="75">
                  <a:moveTo>
                    <a:pt x="4" y="71"/>
                  </a:moveTo>
                  <a:lnTo>
                    <a:pt x="5" y="71"/>
                  </a:lnTo>
                  <a:lnTo>
                    <a:pt x="5" y="64"/>
                  </a:lnTo>
                  <a:lnTo>
                    <a:pt x="9" y="62"/>
                  </a:lnTo>
                  <a:lnTo>
                    <a:pt x="13" y="62"/>
                  </a:lnTo>
                  <a:lnTo>
                    <a:pt x="14" y="62"/>
                  </a:lnTo>
                  <a:lnTo>
                    <a:pt x="20" y="75"/>
                  </a:lnTo>
                  <a:lnTo>
                    <a:pt x="21" y="75"/>
                  </a:lnTo>
                  <a:lnTo>
                    <a:pt x="27" y="73"/>
                  </a:lnTo>
                  <a:lnTo>
                    <a:pt x="30" y="71"/>
                  </a:lnTo>
                  <a:lnTo>
                    <a:pt x="36" y="71"/>
                  </a:lnTo>
                  <a:lnTo>
                    <a:pt x="39" y="67"/>
                  </a:lnTo>
                  <a:lnTo>
                    <a:pt x="39" y="62"/>
                  </a:lnTo>
                  <a:lnTo>
                    <a:pt x="41" y="58"/>
                  </a:lnTo>
                  <a:lnTo>
                    <a:pt x="43" y="57"/>
                  </a:lnTo>
                  <a:lnTo>
                    <a:pt x="50" y="57"/>
                  </a:lnTo>
                  <a:lnTo>
                    <a:pt x="61" y="55"/>
                  </a:lnTo>
                  <a:lnTo>
                    <a:pt x="64" y="55"/>
                  </a:lnTo>
                  <a:lnTo>
                    <a:pt x="64" y="55"/>
                  </a:lnTo>
                  <a:lnTo>
                    <a:pt x="68" y="55"/>
                  </a:lnTo>
                  <a:lnTo>
                    <a:pt x="70" y="57"/>
                  </a:lnTo>
                  <a:lnTo>
                    <a:pt x="79" y="46"/>
                  </a:lnTo>
                  <a:lnTo>
                    <a:pt x="80" y="39"/>
                  </a:lnTo>
                  <a:lnTo>
                    <a:pt x="63" y="0"/>
                  </a:lnTo>
                  <a:lnTo>
                    <a:pt x="59" y="1"/>
                  </a:lnTo>
                  <a:lnTo>
                    <a:pt x="52" y="3"/>
                  </a:lnTo>
                  <a:lnTo>
                    <a:pt x="50" y="7"/>
                  </a:lnTo>
                  <a:lnTo>
                    <a:pt x="45" y="14"/>
                  </a:lnTo>
                  <a:lnTo>
                    <a:pt x="38" y="16"/>
                  </a:lnTo>
                  <a:lnTo>
                    <a:pt x="32" y="14"/>
                  </a:lnTo>
                  <a:lnTo>
                    <a:pt x="29" y="10"/>
                  </a:lnTo>
                  <a:lnTo>
                    <a:pt x="27" y="12"/>
                  </a:lnTo>
                  <a:lnTo>
                    <a:pt x="0" y="57"/>
                  </a:lnTo>
                  <a:lnTo>
                    <a:pt x="0" y="66"/>
                  </a:lnTo>
                  <a:lnTo>
                    <a:pt x="4" y="71"/>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8" name="Freeform 102">
              <a:extLst>
                <a:ext uri="{FF2B5EF4-FFF2-40B4-BE49-F238E27FC236}">
                  <a16:creationId xmlns:a16="http://schemas.microsoft.com/office/drawing/2014/main" id="{5DAE919C-F56A-432A-9CFC-0859E949B8B0}"/>
                </a:ext>
              </a:extLst>
            </p:cNvPr>
            <p:cNvSpPr>
              <a:spLocks/>
            </p:cNvSpPr>
            <p:nvPr/>
          </p:nvSpPr>
          <p:spPr bwMode="auto">
            <a:xfrm>
              <a:off x="3321" y="2532"/>
              <a:ext cx="80" cy="75"/>
            </a:xfrm>
            <a:custGeom>
              <a:avLst/>
              <a:gdLst>
                <a:gd name="T0" fmla="*/ 4 w 80"/>
                <a:gd name="T1" fmla="*/ 71 h 75"/>
                <a:gd name="T2" fmla="*/ 5 w 80"/>
                <a:gd name="T3" fmla="*/ 71 h 75"/>
                <a:gd name="T4" fmla="*/ 5 w 80"/>
                <a:gd name="T5" fmla="*/ 64 h 75"/>
                <a:gd name="T6" fmla="*/ 9 w 80"/>
                <a:gd name="T7" fmla="*/ 62 h 75"/>
                <a:gd name="T8" fmla="*/ 13 w 80"/>
                <a:gd name="T9" fmla="*/ 62 h 75"/>
                <a:gd name="T10" fmla="*/ 14 w 80"/>
                <a:gd name="T11" fmla="*/ 62 h 75"/>
                <a:gd name="T12" fmla="*/ 20 w 80"/>
                <a:gd name="T13" fmla="*/ 75 h 75"/>
                <a:gd name="T14" fmla="*/ 21 w 80"/>
                <a:gd name="T15" fmla="*/ 75 h 75"/>
                <a:gd name="T16" fmla="*/ 27 w 80"/>
                <a:gd name="T17" fmla="*/ 73 h 75"/>
                <a:gd name="T18" fmla="*/ 30 w 80"/>
                <a:gd name="T19" fmla="*/ 71 h 75"/>
                <a:gd name="T20" fmla="*/ 36 w 80"/>
                <a:gd name="T21" fmla="*/ 71 h 75"/>
                <a:gd name="T22" fmla="*/ 39 w 80"/>
                <a:gd name="T23" fmla="*/ 67 h 75"/>
                <a:gd name="T24" fmla="*/ 39 w 80"/>
                <a:gd name="T25" fmla="*/ 62 h 75"/>
                <a:gd name="T26" fmla="*/ 41 w 80"/>
                <a:gd name="T27" fmla="*/ 58 h 75"/>
                <a:gd name="T28" fmla="*/ 43 w 80"/>
                <a:gd name="T29" fmla="*/ 57 h 75"/>
                <a:gd name="T30" fmla="*/ 50 w 80"/>
                <a:gd name="T31" fmla="*/ 57 h 75"/>
                <a:gd name="T32" fmla="*/ 61 w 80"/>
                <a:gd name="T33" fmla="*/ 55 h 75"/>
                <a:gd name="T34" fmla="*/ 64 w 80"/>
                <a:gd name="T35" fmla="*/ 55 h 75"/>
                <a:gd name="T36" fmla="*/ 64 w 80"/>
                <a:gd name="T37" fmla="*/ 55 h 75"/>
                <a:gd name="T38" fmla="*/ 68 w 80"/>
                <a:gd name="T39" fmla="*/ 55 h 75"/>
                <a:gd name="T40" fmla="*/ 70 w 80"/>
                <a:gd name="T41" fmla="*/ 57 h 75"/>
                <a:gd name="T42" fmla="*/ 79 w 80"/>
                <a:gd name="T43" fmla="*/ 46 h 75"/>
                <a:gd name="T44" fmla="*/ 80 w 80"/>
                <a:gd name="T45" fmla="*/ 39 h 75"/>
                <a:gd name="T46" fmla="*/ 63 w 80"/>
                <a:gd name="T47" fmla="*/ 0 h 75"/>
                <a:gd name="T48" fmla="*/ 59 w 80"/>
                <a:gd name="T49" fmla="*/ 1 h 75"/>
                <a:gd name="T50" fmla="*/ 52 w 80"/>
                <a:gd name="T51" fmla="*/ 3 h 75"/>
                <a:gd name="T52" fmla="*/ 50 w 80"/>
                <a:gd name="T53" fmla="*/ 7 h 75"/>
                <a:gd name="T54" fmla="*/ 45 w 80"/>
                <a:gd name="T55" fmla="*/ 14 h 75"/>
                <a:gd name="T56" fmla="*/ 38 w 80"/>
                <a:gd name="T57" fmla="*/ 16 h 75"/>
                <a:gd name="T58" fmla="*/ 32 w 80"/>
                <a:gd name="T59" fmla="*/ 14 h 75"/>
                <a:gd name="T60" fmla="*/ 29 w 80"/>
                <a:gd name="T61" fmla="*/ 10 h 75"/>
                <a:gd name="T62" fmla="*/ 27 w 80"/>
                <a:gd name="T63" fmla="*/ 12 h 75"/>
                <a:gd name="T64" fmla="*/ 0 w 80"/>
                <a:gd name="T65" fmla="*/ 57 h 75"/>
                <a:gd name="T66" fmla="*/ 0 w 80"/>
                <a:gd name="T67" fmla="*/ 66 h 75"/>
                <a:gd name="T68" fmla="*/ 4 w 80"/>
                <a:gd name="T69"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 h="75">
                  <a:moveTo>
                    <a:pt x="4" y="71"/>
                  </a:moveTo>
                  <a:lnTo>
                    <a:pt x="5" y="71"/>
                  </a:lnTo>
                  <a:lnTo>
                    <a:pt x="5" y="64"/>
                  </a:lnTo>
                  <a:lnTo>
                    <a:pt x="9" y="62"/>
                  </a:lnTo>
                  <a:lnTo>
                    <a:pt x="13" y="62"/>
                  </a:lnTo>
                  <a:lnTo>
                    <a:pt x="14" y="62"/>
                  </a:lnTo>
                  <a:lnTo>
                    <a:pt x="20" y="75"/>
                  </a:lnTo>
                  <a:lnTo>
                    <a:pt x="21" y="75"/>
                  </a:lnTo>
                  <a:lnTo>
                    <a:pt x="27" y="73"/>
                  </a:lnTo>
                  <a:lnTo>
                    <a:pt x="30" y="71"/>
                  </a:lnTo>
                  <a:lnTo>
                    <a:pt x="36" y="71"/>
                  </a:lnTo>
                  <a:lnTo>
                    <a:pt x="39" y="67"/>
                  </a:lnTo>
                  <a:lnTo>
                    <a:pt x="39" y="62"/>
                  </a:lnTo>
                  <a:lnTo>
                    <a:pt x="41" y="58"/>
                  </a:lnTo>
                  <a:lnTo>
                    <a:pt x="43" y="57"/>
                  </a:lnTo>
                  <a:lnTo>
                    <a:pt x="50" y="57"/>
                  </a:lnTo>
                  <a:lnTo>
                    <a:pt x="61" y="55"/>
                  </a:lnTo>
                  <a:lnTo>
                    <a:pt x="64" y="55"/>
                  </a:lnTo>
                  <a:lnTo>
                    <a:pt x="64" y="55"/>
                  </a:lnTo>
                  <a:lnTo>
                    <a:pt x="68" y="55"/>
                  </a:lnTo>
                  <a:lnTo>
                    <a:pt x="70" y="57"/>
                  </a:lnTo>
                  <a:lnTo>
                    <a:pt x="79" y="46"/>
                  </a:lnTo>
                  <a:lnTo>
                    <a:pt x="80" y="39"/>
                  </a:lnTo>
                  <a:lnTo>
                    <a:pt x="63" y="0"/>
                  </a:lnTo>
                  <a:lnTo>
                    <a:pt x="59" y="1"/>
                  </a:lnTo>
                  <a:lnTo>
                    <a:pt x="52" y="3"/>
                  </a:lnTo>
                  <a:lnTo>
                    <a:pt x="50" y="7"/>
                  </a:lnTo>
                  <a:lnTo>
                    <a:pt x="45" y="14"/>
                  </a:lnTo>
                  <a:lnTo>
                    <a:pt x="38" y="16"/>
                  </a:lnTo>
                  <a:lnTo>
                    <a:pt x="32" y="14"/>
                  </a:lnTo>
                  <a:lnTo>
                    <a:pt x="29" y="10"/>
                  </a:lnTo>
                  <a:lnTo>
                    <a:pt x="27" y="12"/>
                  </a:lnTo>
                  <a:lnTo>
                    <a:pt x="0" y="57"/>
                  </a:lnTo>
                  <a:lnTo>
                    <a:pt x="0" y="66"/>
                  </a:lnTo>
                  <a:lnTo>
                    <a:pt x="4" y="7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49" name="Freeform 103">
              <a:extLst>
                <a:ext uri="{FF2B5EF4-FFF2-40B4-BE49-F238E27FC236}">
                  <a16:creationId xmlns:a16="http://schemas.microsoft.com/office/drawing/2014/main" id="{7EBFCC2C-75F2-4419-A485-C971339FE61E}"/>
                </a:ext>
              </a:extLst>
            </p:cNvPr>
            <p:cNvSpPr>
              <a:spLocks/>
            </p:cNvSpPr>
            <p:nvPr/>
          </p:nvSpPr>
          <p:spPr bwMode="auto">
            <a:xfrm>
              <a:off x="1334" y="1273"/>
              <a:ext cx="521" cy="573"/>
            </a:xfrm>
            <a:custGeom>
              <a:avLst/>
              <a:gdLst>
                <a:gd name="T0" fmla="*/ 14 w 521"/>
                <a:gd name="T1" fmla="*/ 273 h 573"/>
                <a:gd name="T2" fmla="*/ 2 w 521"/>
                <a:gd name="T3" fmla="*/ 287 h 573"/>
                <a:gd name="T4" fmla="*/ 0 w 521"/>
                <a:gd name="T5" fmla="*/ 291 h 573"/>
                <a:gd name="T6" fmla="*/ 0 w 521"/>
                <a:gd name="T7" fmla="*/ 291 h 573"/>
                <a:gd name="T8" fmla="*/ 18 w 521"/>
                <a:gd name="T9" fmla="*/ 309 h 573"/>
                <a:gd name="T10" fmla="*/ 25 w 521"/>
                <a:gd name="T11" fmla="*/ 309 h 573"/>
                <a:gd name="T12" fmla="*/ 34 w 521"/>
                <a:gd name="T13" fmla="*/ 344 h 573"/>
                <a:gd name="T14" fmla="*/ 27 w 521"/>
                <a:gd name="T15" fmla="*/ 360 h 573"/>
                <a:gd name="T16" fmla="*/ 21 w 521"/>
                <a:gd name="T17" fmla="*/ 366 h 573"/>
                <a:gd name="T18" fmla="*/ 41 w 521"/>
                <a:gd name="T19" fmla="*/ 443 h 573"/>
                <a:gd name="T20" fmla="*/ 19 w 521"/>
                <a:gd name="T21" fmla="*/ 512 h 573"/>
                <a:gd name="T22" fmla="*/ 28 w 521"/>
                <a:gd name="T23" fmla="*/ 494 h 573"/>
                <a:gd name="T24" fmla="*/ 34 w 521"/>
                <a:gd name="T25" fmla="*/ 493 h 573"/>
                <a:gd name="T26" fmla="*/ 55 w 521"/>
                <a:gd name="T27" fmla="*/ 496 h 573"/>
                <a:gd name="T28" fmla="*/ 62 w 521"/>
                <a:gd name="T29" fmla="*/ 493 h 573"/>
                <a:gd name="T30" fmla="*/ 78 w 521"/>
                <a:gd name="T31" fmla="*/ 491 h 573"/>
                <a:gd name="T32" fmla="*/ 80 w 521"/>
                <a:gd name="T33" fmla="*/ 487 h 573"/>
                <a:gd name="T34" fmla="*/ 85 w 521"/>
                <a:gd name="T35" fmla="*/ 487 h 573"/>
                <a:gd name="T36" fmla="*/ 107 w 521"/>
                <a:gd name="T37" fmla="*/ 489 h 573"/>
                <a:gd name="T38" fmla="*/ 112 w 521"/>
                <a:gd name="T39" fmla="*/ 489 h 573"/>
                <a:gd name="T40" fmla="*/ 118 w 521"/>
                <a:gd name="T41" fmla="*/ 493 h 573"/>
                <a:gd name="T42" fmla="*/ 128 w 521"/>
                <a:gd name="T43" fmla="*/ 505 h 573"/>
                <a:gd name="T44" fmla="*/ 143 w 521"/>
                <a:gd name="T45" fmla="*/ 509 h 573"/>
                <a:gd name="T46" fmla="*/ 144 w 521"/>
                <a:gd name="T47" fmla="*/ 512 h 573"/>
                <a:gd name="T48" fmla="*/ 152 w 521"/>
                <a:gd name="T49" fmla="*/ 510 h 573"/>
                <a:gd name="T50" fmla="*/ 162 w 521"/>
                <a:gd name="T51" fmla="*/ 532 h 573"/>
                <a:gd name="T52" fmla="*/ 168 w 521"/>
                <a:gd name="T53" fmla="*/ 537 h 573"/>
                <a:gd name="T54" fmla="*/ 169 w 521"/>
                <a:gd name="T55" fmla="*/ 541 h 573"/>
                <a:gd name="T56" fmla="*/ 173 w 521"/>
                <a:gd name="T57" fmla="*/ 539 h 573"/>
                <a:gd name="T58" fmla="*/ 178 w 521"/>
                <a:gd name="T59" fmla="*/ 546 h 573"/>
                <a:gd name="T60" fmla="*/ 177 w 521"/>
                <a:gd name="T61" fmla="*/ 550 h 573"/>
                <a:gd name="T62" fmla="*/ 180 w 521"/>
                <a:gd name="T63" fmla="*/ 552 h 573"/>
                <a:gd name="T64" fmla="*/ 185 w 521"/>
                <a:gd name="T65" fmla="*/ 557 h 573"/>
                <a:gd name="T66" fmla="*/ 193 w 521"/>
                <a:gd name="T67" fmla="*/ 559 h 573"/>
                <a:gd name="T68" fmla="*/ 196 w 521"/>
                <a:gd name="T69" fmla="*/ 566 h 573"/>
                <a:gd name="T70" fmla="*/ 202 w 521"/>
                <a:gd name="T71" fmla="*/ 568 h 573"/>
                <a:gd name="T72" fmla="*/ 225 w 521"/>
                <a:gd name="T73" fmla="*/ 555 h 573"/>
                <a:gd name="T74" fmla="*/ 241 w 521"/>
                <a:gd name="T75" fmla="*/ 523 h 573"/>
                <a:gd name="T76" fmla="*/ 243 w 521"/>
                <a:gd name="T77" fmla="*/ 525 h 573"/>
                <a:gd name="T78" fmla="*/ 252 w 521"/>
                <a:gd name="T79" fmla="*/ 528 h 573"/>
                <a:gd name="T80" fmla="*/ 277 w 521"/>
                <a:gd name="T81" fmla="*/ 555 h 573"/>
                <a:gd name="T82" fmla="*/ 493 w 521"/>
                <a:gd name="T83" fmla="*/ 543 h 573"/>
                <a:gd name="T84" fmla="*/ 485 w 521"/>
                <a:gd name="T85" fmla="*/ 500 h 573"/>
                <a:gd name="T86" fmla="*/ 521 w 521"/>
                <a:gd name="T87" fmla="*/ 105 h 573"/>
                <a:gd name="T88" fmla="*/ 362 w 521"/>
                <a:gd name="T89" fmla="*/ 55 h 573"/>
                <a:gd name="T90" fmla="*/ 223 w 521"/>
                <a:gd name="T91" fmla="*/ 175 h 573"/>
                <a:gd name="T92" fmla="*/ 177 w 521"/>
                <a:gd name="T93" fmla="*/ 189 h 573"/>
                <a:gd name="T94" fmla="*/ 175 w 521"/>
                <a:gd name="T95" fmla="*/ 27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1" h="573">
                  <a:moveTo>
                    <a:pt x="155" y="273"/>
                  </a:moveTo>
                  <a:lnTo>
                    <a:pt x="14" y="273"/>
                  </a:lnTo>
                  <a:lnTo>
                    <a:pt x="12" y="278"/>
                  </a:lnTo>
                  <a:lnTo>
                    <a:pt x="2" y="287"/>
                  </a:lnTo>
                  <a:lnTo>
                    <a:pt x="3" y="287"/>
                  </a:lnTo>
                  <a:lnTo>
                    <a:pt x="0" y="291"/>
                  </a:lnTo>
                  <a:lnTo>
                    <a:pt x="0" y="293"/>
                  </a:lnTo>
                  <a:lnTo>
                    <a:pt x="0" y="291"/>
                  </a:lnTo>
                  <a:lnTo>
                    <a:pt x="9" y="287"/>
                  </a:lnTo>
                  <a:lnTo>
                    <a:pt x="18" y="309"/>
                  </a:lnTo>
                  <a:lnTo>
                    <a:pt x="19" y="309"/>
                  </a:lnTo>
                  <a:lnTo>
                    <a:pt x="25" y="309"/>
                  </a:lnTo>
                  <a:lnTo>
                    <a:pt x="34" y="327"/>
                  </a:lnTo>
                  <a:lnTo>
                    <a:pt x="34" y="344"/>
                  </a:lnTo>
                  <a:lnTo>
                    <a:pt x="28" y="359"/>
                  </a:lnTo>
                  <a:lnTo>
                    <a:pt x="27" y="360"/>
                  </a:lnTo>
                  <a:lnTo>
                    <a:pt x="23" y="362"/>
                  </a:lnTo>
                  <a:lnTo>
                    <a:pt x="21" y="366"/>
                  </a:lnTo>
                  <a:lnTo>
                    <a:pt x="35" y="384"/>
                  </a:lnTo>
                  <a:lnTo>
                    <a:pt x="41" y="443"/>
                  </a:lnTo>
                  <a:lnTo>
                    <a:pt x="18" y="512"/>
                  </a:lnTo>
                  <a:lnTo>
                    <a:pt x="19" y="512"/>
                  </a:lnTo>
                  <a:lnTo>
                    <a:pt x="27" y="503"/>
                  </a:lnTo>
                  <a:lnTo>
                    <a:pt x="28" y="494"/>
                  </a:lnTo>
                  <a:lnTo>
                    <a:pt x="32" y="494"/>
                  </a:lnTo>
                  <a:lnTo>
                    <a:pt x="34" y="493"/>
                  </a:lnTo>
                  <a:lnTo>
                    <a:pt x="46" y="493"/>
                  </a:lnTo>
                  <a:lnTo>
                    <a:pt x="55" y="496"/>
                  </a:lnTo>
                  <a:lnTo>
                    <a:pt x="60" y="494"/>
                  </a:lnTo>
                  <a:lnTo>
                    <a:pt x="62" y="493"/>
                  </a:lnTo>
                  <a:lnTo>
                    <a:pt x="71" y="491"/>
                  </a:lnTo>
                  <a:lnTo>
                    <a:pt x="78" y="491"/>
                  </a:lnTo>
                  <a:lnTo>
                    <a:pt x="78" y="491"/>
                  </a:lnTo>
                  <a:lnTo>
                    <a:pt x="80" y="487"/>
                  </a:lnTo>
                  <a:lnTo>
                    <a:pt x="80" y="487"/>
                  </a:lnTo>
                  <a:lnTo>
                    <a:pt x="85" y="487"/>
                  </a:lnTo>
                  <a:lnTo>
                    <a:pt x="89" y="487"/>
                  </a:lnTo>
                  <a:lnTo>
                    <a:pt x="107" y="489"/>
                  </a:lnTo>
                  <a:lnTo>
                    <a:pt x="109" y="489"/>
                  </a:lnTo>
                  <a:lnTo>
                    <a:pt x="112" y="489"/>
                  </a:lnTo>
                  <a:lnTo>
                    <a:pt x="114" y="493"/>
                  </a:lnTo>
                  <a:lnTo>
                    <a:pt x="118" y="493"/>
                  </a:lnTo>
                  <a:lnTo>
                    <a:pt x="127" y="500"/>
                  </a:lnTo>
                  <a:lnTo>
                    <a:pt x="128" y="505"/>
                  </a:lnTo>
                  <a:lnTo>
                    <a:pt x="134" y="510"/>
                  </a:lnTo>
                  <a:lnTo>
                    <a:pt x="143" y="509"/>
                  </a:lnTo>
                  <a:lnTo>
                    <a:pt x="143" y="512"/>
                  </a:lnTo>
                  <a:lnTo>
                    <a:pt x="144" y="512"/>
                  </a:lnTo>
                  <a:lnTo>
                    <a:pt x="148" y="510"/>
                  </a:lnTo>
                  <a:lnTo>
                    <a:pt x="152" y="510"/>
                  </a:lnTo>
                  <a:lnTo>
                    <a:pt x="162" y="530"/>
                  </a:lnTo>
                  <a:lnTo>
                    <a:pt x="162" y="532"/>
                  </a:lnTo>
                  <a:lnTo>
                    <a:pt x="166" y="534"/>
                  </a:lnTo>
                  <a:lnTo>
                    <a:pt x="168" y="537"/>
                  </a:lnTo>
                  <a:lnTo>
                    <a:pt x="168" y="539"/>
                  </a:lnTo>
                  <a:lnTo>
                    <a:pt x="169" y="541"/>
                  </a:lnTo>
                  <a:lnTo>
                    <a:pt x="173" y="539"/>
                  </a:lnTo>
                  <a:lnTo>
                    <a:pt x="173" y="539"/>
                  </a:lnTo>
                  <a:lnTo>
                    <a:pt x="175" y="544"/>
                  </a:lnTo>
                  <a:lnTo>
                    <a:pt x="178" y="546"/>
                  </a:lnTo>
                  <a:lnTo>
                    <a:pt x="180" y="548"/>
                  </a:lnTo>
                  <a:lnTo>
                    <a:pt x="177" y="550"/>
                  </a:lnTo>
                  <a:lnTo>
                    <a:pt x="177" y="550"/>
                  </a:lnTo>
                  <a:lnTo>
                    <a:pt x="180" y="552"/>
                  </a:lnTo>
                  <a:lnTo>
                    <a:pt x="182" y="555"/>
                  </a:lnTo>
                  <a:lnTo>
                    <a:pt x="185" y="557"/>
                  </a:lnTo>
                  <a:lnTo>
                    <a:pt x="189" y="557"/>
                  </a:lnTo>
                  <a:lnTo>
                    <a:pt x="193" y="559"/>
                  </a:lnTo>
                  <a:lnTo>
                    <a:pt x="194" y="560"/>
                  </a:lnTo>
                  <a:lnTo>
                    <a:pt x="196" y="566"/>
                  </a:lnTo>
                  <a:lnTo>
                    <a:pt x="198" y="566"/>
                  </a:lnTo>
                  <a:lnTo>
                    <a:pt x="202" y="568"/>
                  </a:lnTo>
                  <a:lnTo>
                    <a:pt x="207" y="573"/>
                  </a:lnTo>
                  <a:lnTo>
                    <a:pt x="225" y="555"/>
                  </a:lnTo>
                  <a:lnTo>
                    <a:pt x="239" y="523"/>
                  </a:lnTo>
                  <a:lnTo>
                    <a:pt x="241" y="523"/>
                  </a:lnTo>
                  <a:lnTo>
                    <a:pt x="243" y="523"/>
                  </a:lnTo>
                  <a:lnTo>
                    <a:pt x="243" y="525"/>
                  </a:lnTo>
                  <a:lnTo>
                    <a:pt x="248" y="525"/>
                  </a:lnTo>
                  <a:lnTo>
                    <a:pt x="252" y="528"/>
                  </a:lnTo>
                  <a:lnTo>
                    <a:pt x="262" y="553"/>
                  </a:lnTo>
                  <a:lnTo>
                    <a:pt x="277" y="555"/>
                  </a:lnTo>
                  <a:lnTo>
                    <a:pt x="296" y="539"/>
                  </a:lnTo>
                  <a:lnTo>
                    <a:pt x="493" y="543"/>
                  </a:lnTo>
                  <a:lnTo>
                    <a:pt x="503" y="505"/>
                  </a:lnTo>
                  <a:lnTo>
                    <a:pt x="485" y="500"/>
                  </a:lnTo>
                  <a:lnTo>
                    <a:pt x="444" y="105"/>
                  </a:lnTo>
                  <a:lnTo>
                    <a:pt x="521" y="105"/>
                  </a:lnTo>
                  <a:lnTo>
                    <a:pt x="362" y="0"/>
                  </a:lnTo>
                  <a:lnTo>
                    <a:pt x="362" y="55"/>
                  </a:lnTo>
                  <a:lnTo>
                    <a:pt x="223" y="55"/>
                  </a:lnTo>
                  <a:lnTo>
                    <a:pt x="223" y="175"/>
                  </a:lnTo>
                  <a:lnTo>
                    <a:pt x="180" y="186"/>
                  </a:lnTo>
                  <a:lnTo>
                    <a:pt x="177" y="189"/>
                  </a:lnTo>
                  <a:lnTo>
                    <a:pt x="169" y="202"/>
                  </a:lnTo>
                  <a:lnTo>
                    <a:pt x="175" y="273"/>
                  </a:lnTo>
                  <a:lnTo>
                    <a:pt x="155" y="273"/>
                  </a:lnTo>
                  <a:close/>
                </a:path>
              </a:pathLst>
            </a:custGeom>
            <a:solidFill>
              <a:srgbClr val="00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0" name="Freeform 104">
              <a:extLst>
                <a:ext uri="{FF2B5EF4-FFF2-40B4-BE49-F238E27FC236}">
                  <a16:creationId xmlns:a16="http://schemas.microsoft.com/office/drawing/2014/main" id="{54404B60-8C54-4E0B-99BB-1B90F87E2ED3}"/>
                </a:ext>
              </a:extLst>
            </p:cNvPr>
            <p:cNvSpPr>
              <a:spLocks/>
            </p:cNvSpPr>
            <p:nvPr/>
          </p:nvSpPr>
          <p:spPr bwMode="auto">
            <a:xfrm>
              <a:off x="1334" y="1273"/>
              <a:ext cx="521" cy="573"/>
            </a:xfrm>
            <a:custGeom>
              <a:avLst/>
              <a:gdLst>
                <a:gd name="T0" fmla="*/ 14 w 521"/>
                <a:gd name="T1" fmla="*/ 273 h 573"/>
                <a:gd name="T2" fmla="*/ 2 w 521"/>
                <a:gd name="T3" fmla="*/ 287 h 573"/>
                <a:gd name="T4" fmla="*/ 0 w 521"/>
                <a:gd name="T5" fmla="*/ 291 h 573"/>
                <a:gd name="T6" fmla="*/ 0 w 521"/>
                <a:gd name="T7" fmla="*/ 291 h 573"/>
                <a:gd name="T8" fmla="*/ 18 w 521"/>
                <a:gd name="T9" fmla="*/ 309 h 573"/>
                <a:gd name="T10" fmla="*/ 25 w 521"/>
                <a:gd name="T11" fmla="*/ 309 h 573"/>
                <a:gd name="T12" fmla="*/ 34 w 521"/>
                <a:gd name="T13" fmla="*/ 344 h 573"/>
                <a:gd name="T14" fmla="*/ 27 w 521"/>
                <a:gd name="T15" fmla="*/ 360 h 573"/>
                <a:gd name="T16" fmla="*/ 21 w 521"/>
                <a:gd name="T17" fmla="*/ 366 h 573"/>
                <a:gd name="T18" fmla="*/ 41 w 521"/>
                <a:gd name="T19" fmla="*/ 443 h 573"/>
                <a:gd name="T20" fmla="*/ 19 w 521"/>
                <a:gd name="T21" fmla="*/ 512 h 573"/>
                <a:gd name="T22" fmla="*/ 28 w 521"/>
                <a:gd name="T23" fmla="*/ 494 h 573"/>
                <a:gd name="T24" fmla="*/ 34 w 521"/>
                <a:gd name="T25" fmla="*/ 493 h 573"/>
                <a:gd name="T26" fmla="*/ 55 w 521"/>
                <a:gd name="T27" fmla="*/ 496 h 573"/>
                <a:gd name="T28" fmla="*/ 62 w 521"/>
                <a:gd name="T29" fmla="*/ 493 h 573"/>
                <a:gd name="T30" fmla="*/ 78 w 521"/>
                <a:gd name="T31" fmla="*/ 491 h 573"/>
                <a:gd name="T32" fmla="*/ 80 w 521"/>
                <a:gd name="T33" fmla="*/ 487 h 573"/>
                <a:gd name="T34" fmla="*/ 85 w 521"/>
                <a:gd name="T35" fmla="*/ 487 h 573"/>
                <a:gd name="T36" fmla="*/ 107 w 521"/>
                <a:gd name="T37" fmla="*/ 489 h 573"/>
                <a:gd name="T38" fmla="*/ 112 w 521"/>
                <a:gd name="T39" fmla="*/ 489 h 573"/>
                <a:gd name="T40" fmla="*/ 118 w 521"/>
                <a:gd name="T41" fmla="*/ 493 h 573"/>
                <a:gd name="T42" fmla="*/ 128 w 521"/>
                <a:gd name="T43" fmla="*/ 505 h 573"/>
                <a:gd name="T44" fmla="*/ 143 w 521"/>
                <a:gd name="T45" fmla="*/ 509 h 573"/>
                <a:gd name="T46" fmla="*/ 144 w 521"/>
                <a:gd name="T47" fmla="*/ 512 h 573"/>
                <a:gd name="T48" fmla="*/ 152 w 521"/>
                <a:gd name="T49" fmla="*/ 510 h 573"/>
                <a:gd name="T50" fmla="*/ 162 w 521"/>
                <a:gd name="T51" fmla="*/ 532 h 573"/>
                <a:gd name="T52" fmla="*/ 168 w 521"/>
                <a:gd name="T53" fmla="*/ 537 h 573"/>
                <a:gd name="T54" fmla="*/ 169 w 521"/>
                <a:gd name="T55" fmla="*/ 541 h 573"/>
                <a:gd name="T56" fmla="*/ 173 w 521"/>
                <a:gd name="T57" fmla="*/ 539 h 573"/>
                <a:gd name="T58" fmla="*/ 178 w 521"/>
                <a:gd name="T59" fmla="*/ 546 h 573"/>
                <a:gd name="T60" fmla="*/ 177 w 521"/>
                <a:gd name="T61" fmla="*/ 550 h 573"/>
                <a:gd name="T62" fmla="*/ 180 w 521"/>
                <a:gd name="T63" fmla="*/ 552 h 573"/>
                <a:gd name="T64" fmla="*/ 185 w 521"/>
                <a:gd name="T65" fmla="*/ 557 h 573"/>
                <a:gd name="T66" fmla="*/ 193 w 521"/>
                <a:gd name="T67" fmla="*/ 559 h 573"/>
                <a:gd name="T68" fmla="*/ 196 w 521"/>
                <a:gd name="T69" fmla="*/ 566 h 573"/>
                <a:gd name="T70" fmla="*/ 202 w 521"/>
                <a:gd name="T71" fmla="*/ 568 h 573"/>
                <a:gd name="T72" fmla="*/ 225 w 521"/>
                <a:gd name="T73" fmla="*/ 555 h 573"/>
                <a:gd name="T74" fmla="*/ 241 w 521"/>
                <a:gd name="T75" fmla="*/ 523 h 573"/>
                <a:gd name="T76" fmla="*/ 243 w 521"/>
                <a:gd name="T77" fmla="*/ 525 h 573"/>
                <a:gd name="T78" fmla="*/ 252 w 521"/>
                <a:gd name="T79" fmla="*/ 528 h 573"/>
                <a:gd name="T80" fmla="*/ 277 w 521"/>
                <a:gd name="T81" fmla="*/ 555 h 573"/>
                <a:gd name="T82" fmla="*/ 493 w 521"/>
                <a:gd name="T83" fmla="*/ 543 h 573"/>
                <a:gd name="T84" fmla="*/ 485 w 521"/>
                <a:gd name="T85" fmla="*/ 500 h 573"/>
                <a:gd name="T86" fmla="*/ 521 w 521"/>
                <a:gd name="T87" fmla="*/ 105 h 573"/>
                <a:gd name="T88" fmla="*/ 362 w 521"/>
                <a:gd name="T89" fmla="*/ 55 h 573"/>
                <a:gd name="T90" fmla="*/ 223 w 521"/>
                <a:gd name="T91" fmla="*/ 175 h 573"/>
                <a:gd name="T92" fmla="*/ 177 w 521"/>
                <a:gd name="T93" fmla="*/ 189 h 573"/>
                <a:gd name="T94" fmla="*/ 175 w 521"/>
                <a:gd name="T95" fmla="*/ 27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1" h="573">
                  <a:moveTo>
                    <a:pt x="155" y="273"/>
                  </a:moveTo>
                  <a:lnTo>
                    <a:pt x="14" y="273"/>
                  </a:lnTo>
                  <a:lnTo>
                    <a:pt x="12" y="278"/>
                  </a:lnTo>
                  <a:lnTo>
                    <a:pt x="2" y="287"/>
                  </a:lnTo>
                  <a:lnTo>
                    <a:pt x="3" y="287"/>
                  </a:lnTo>
                  <a:lnTo>
                    <a:pt x="0" y="291"/>
                  </a:lnTo>
                  <a:lnTo>
                    <a:pt x="0" y="293"/>
                  </a:lnTo>
                  <a:lnTo>
                    <a:pt x="0" y="291"/>
                  </a:lnTo>
                  <a:lnTo>
                    <a:pt x="9" y="287"/>
                  </a:lnTo>
                  <a:lnTo>
                    <a:pt x="18" y="309"/>
                  </a:lnTo>
                  <a:lnTo>
                    <a:pt x="19" y="309"/>
                  </a:lnTo>
                  <a:lnTo>
                    <a:pt x="25" y="309"/>
                  </a:lnTo>
                  <a:lnTo>
                    <a:pt x="34" y="327"/>
                  </a:lnTo>
                  <a:lnTo>
                    <a:pt x="34" y="344"/>
                  </a:lnTo>
                  <a:lnTo>
                    <a:pt x="28" y="359"/>
                  </a:lnTo>
                  <a:lnTo>
                    <a:pt x="27" y="360"/>
                  </a:lnTo>
                  <a:lnTo>
                    <a:pt x="23" y="362"/>
                  </a:lnTo>
                  <a:lnTo>
                    <a:pt x="21" y="366"/>
                  </a:lnTo>
                  <a:lnTo>
                    <a:pt x="35" y="384"/>
                  </a:lnTo>
                  <a:lnTo>
                    <a:pt x="41" y="443"/>
                  </a:lnTo>
                  <a:lnTo>
                    <a:pt x="18" y="512"/>
                  </a:lnTo>
                  <a:lnTo>
                    <a:pt x="19" y="512"/>
                  </a:lnTo>
                  <a:lnTo>
                    <a:pt x="27" y="503"/>
                  </a:lnTo>
                  <a:lnTo>
                    <a:pt x="28" y="494"/>
                  </a:lnTo>
                  <a:lnTo>
                    <a:pt x="32" y="494"/>
                  </a:lnTo>
                  <a:lnTo>
                    <a:pt x="34" y="493"/>
                  </a:lnTo>
                  <a:lnTo>
                    <a:pt x="46" y="493"/>
                  </a:lnTo>
                  <a:lnTo>
                    <a:pt x="55" y="496"/>
                  </a:lnTo>
                  <a:lnTo>
                    <a:pt x="60" y="494"/>
                  </a:lnTo>
                  <a:lnTo>
                    <a:pt x="62" y="493"/>
                  </a:lnTo>
                  <a:lnTo>
                    <a:pt x="71" y="491"/>
                  </a:lnTo>
                  <a:lnTo>
                    <a:pt x="78" y="491"/>
                  </a:lnTo>
                  <a:lnTo>
                    <a:pt x="78" y="491"/>
                  </a:lnTo>
                  <a:lnTo>
                    <a:pt x="80" y="487"/>
                  </a:lnTo>
                  <a:lnTo>
                    <a:pt x="80" y="487"/>
                  </a:lnTo>
                  <a:lnTo>
                    <a:pt x="85" y="487"/>
                  </a:lnTo>
                  <a:lnTo>
                    <a:pt x="89" y="487"/>
                  </a:lnTo>
                  <a:lnTo>
                    <a:pt x="107" y="489"/>
                  </a:lnTo>
                  <a:lnTo>
                    <a:pt x="109" y="489"/>
                  </a:lnTo>
                  <a:lnTo>
                    <a:pt x="112" y="489"/>
                  </a:lnTo>
                  <a:lnTo>
                    <a:pt x="114" y="493"/>
                  </a:lnTo>
                  <a:lnTo>
                    <a:pt x="118" y="493"/>
                  </a:lnTo>
                  <a:lnTo>
                    <a:pt x="127" y="500"/>
                  </a:lnTo>
                  <a:lnTo>
                    <a:pt x="128" y="505"/>
                  </a:lnTo>
                  <a:lnTo>
                    <a:pt x="134" y="510"/>
                  </a:lnTo>
                  <a:lnTo>
                    <a:pt x="143" y="509"/>
                  </a:lnTo>
                  <a:lnTo>
                    <a:pt x="143" y="512"/>
                  </a:lnTo>
                  <a:lnTo>
                    <a:pt x="144" y="512"/>
                  </a:lnTo>
                  <a:lnTo>
                    <a:pt x="148" y="510"/>
                  </a:lnTo>
                  <a:lnTo>
                    <a:pt x="152" y="510"/>
                  </a:lnTo>
                  <a:lnTo>
                    <a:pt x="162" y="530"/>
                  </a:lnTo>
                  <a:lnTo>
                    <a:pt x="162" y="532"/>
                  </a:lnTo>
                  <a:lnTo>
                    <a:pt x="166" y="534"/>
                  </a:lnTo>
                  <a:lnTo>
                    <a:pt x="168" y="537"/>
                  </a:lnTo>
                  <a:lnTo>
                    <a:pt x="168" y="539"/>
                  </a:lnTo>
                  <a:lnTo>
                    <a:pt x="169" y="541"/>
                  </a:lnTo>
                  <a:lnTo>
                    <a:pt x="173" y="539"/>
                  </a:lnTo>
                  <a:lnTo>
                    <a:pt x="173" y="539"/>
                  </a:lnTo>
                  <a:lnTo>
                    <a:pt x="175" y="544"/>
                  </a:lnTo>
                  <a:lnTo>
                    <a:pt x="178" y="546"/>
                  </a:lnTo>
                  <a:lnTo>
                    <a:pt x="180" y="548"/>
                  </a:lnTo>
                  <a:lnTo>
                    <a:pt x="177" y="550"/>
                  </a:lnTo>
                  <a:lnTo>
                    <a:pt x="177" y="550"/>
                  </a:lnTo>
                  <a:lnTo>
                    <a:pt x="180" y="552"/>
                  </a:lnTo>
                  <a:lnTo>
                    <a:pt x="182" y="555"/>
                  </a:lnTo>
                  <a:lnTo>
                    <a:pt x="185" y="557"/>
                  </a:lnTo>
                  <a:lnTo>
                    <a:pt x="189" y="557"/>
                  </a:lnTo>
                  <a:lnTo>
                    <a:pt x="193" y="559"/>
                  </a:lnTo>
                  <a:lnTo>
                    <a:pt x="194" y="560"/>
                  </a:lnTo>
                  <a:lnTo>
                    <a:pt x="196" y="566"/>
                  </a:lnTo>
                  <a:lnTo>
                    <a:pt x="198" y="566"/>
                  </a:lnTo>
                  <a:lnTo>
                    <a:pt x="202" y="568"/>
                  </a:lnTo>
                  <a:lnTo>
                    <a:pt x="207" y="573"/>
                  </a:lnTo>
                  <a:lnTo>
                    <a:pt x="225" y="555"/>
                  </a:lnTo>
                  <a:lnTo>
                    <a:pt x="239" y="523"/>
                  </a:lnTo>
                  <a:lnTo>
                    <a:pt x="241" y="523"/>
                  </a:lnTo>
                  <a:lnTo>
                    <a:pt x="243" y="523"/>
                  </a:lnTo>
                  <a:lnTo>
                    <a:pt x="243" y="525"/>
                  </a:lnTo>
                  <a:lnTo>
                    <a:pt x="248" y="525"/>
                  </a:lnTo>
                  <a:lnTo>
                    <a:pt x="252" y="528"/>
                  </a:lnTo>
                  <a:lnTo>
                    <a:pt x="262" y="553"/>
                  </a:lnTo>
                  <a:lnTo>
                    <a:pt x="277" y="555"/>
                  </a:lnTo>
                  <a:lnTo>
                    <a:pt x="296" y="539"/>
                  </a:lnTo>
                  <a:lnTo>
                    <a:pt x="493" y="543"/>
                  </a:lnTo>
                  <a:lnTo>
                    <a:pt x="503" y="505"/>
                  </a:lnTo>
                  <a:lnTo>
                    <a:pt x="485" y="500"/>
                  </a:lnTo>
                  <a:lnTo>
                    <a:pt x="444" y="105"/>
                  </a:lnTo>
                  <a:lnTo>
                    <a:pt x="521" y="105"/>
                  </a:lnTo>
                  <a:lnTo>
                    <a:pt x="362" y="0"/>
                  </a:lnTo>
                  <a:lnTo>
                    <a:pt x="362" y="55"/>
                  </a:lnTo>
                  <a:lnTo>
                    <a:pt x="223" y="55"/>
                  </a:lnTo>
                  <a:lnTo>
                    <a:pt x="223" y="175"/>
                  </a:lnTo>
                  <a:lnTo>
                    <a:pt x="180" y="186"/>
                  </a:lnTo>
                  <a:lnTo>
                    <a:pt x="177" y="189"/>
                  </a:lnTo>
                  <a:lnTo>
                    <a:pt x="169" y="202"/>
                  </a:lnTo>
                  <a:lnTo>
                    <a:pt x="175" y="273"/>
                  </a:lnTo>
                  <a:lnTo>
                    <a:pt x="155" y="273"/>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1" name="Freeform 105">
              <a:extLst>
                <a:ext uri="{FF2B5EF4-FFF2-40B4-BE49-F238E27FC236}">
                  <a16:creationId xmlns:a16="http://schemas.microsoft.com/office/drawing/2014/main" id="{06362A9D-34EC-4C03-86EE-2C3AD19EB320}"/>
                </a:ext>
              </a:extLst>
            </p:cNvPr>
            <p:cNvSpPr>
              <a:spLocks/>
            </p:cNvSpPr>
            <p:nvPr/>
          </p:nvSpPr>
          <p:spPr bwMode="auto">
            <a:xfrm>
              <a:off x="3016" y="2840"/>
              <a:ext cx="505" cy="434"/>
            </a:xfrm>
            <a:custGeom>
              <a:avLst/>
              <a:gdLst>
                <a:gd name="T0" fmla="*/ 94 w 505"/>
                <a:gd name="T1" fmla="*/ 209 h 434"/>
                <a:gd name="T2" fmla="*/ 84 w 505"/>
                <a:gd name="T3" fmla="*/ 202 h 434"/>
                <a:gd name="T4" fmla="*/ 89 w 505"/>
                <a:gd name="T5" fmla="*/ 122 h 434"/>
                <a:gd name="T6" fmla="*/ 87 w 505"/>
                <a:gd name="T7" fmla="*/ 116 h 434"/>
                <a:gd name="T8" fmla="*/ 105 w 505"/>
                <a:gd name="T9" fmla="*/ 122 h 434"/>
                <a:gd name="T10" fmla="*/ 109 w 505"/>
                <a:gd name="T11" fmla="*/ 136 h 434"/>
                <a:gd name="T12" fmla="*/ 137 w 505"/>
                <a:gd name="T13" fmla="*/ 127 h 434"/>
                <a:gd name="T14" fmla="*/ 148 w 505"/>
                <a:gd name="T15" fmla="*/ 145 h 434"/>
                <a:gd name="T16" fmla="*/ 216 w 505"/>
                <a:gd name="T17" fmla="*/ 154 h 434"/>
                <a:gd name="T18" fmla="*/ 255 w 505"/>
                <a:gd name="T19" fmla="*/ 177 h 434"/>
                <a:gd name="T20" fmla="*/ 276 w 505"/>
                <a:gd name="T21" fmla="*/ 199 h 434"/>
                <a:gd name="T22" fmla="*/ 316 w 505"/>
                <a:gd name="T23" fmla="*/ 218 h 434"/>
                <a:gd name="T24" fmla="*/ 328 w 505"/>
                <a:gd name="T25" fmla="*/ 222 h 434"/>
                <a:gd name="T26" fmla="*/ 335 w 505"/>
                <a:gd name="T27" fmla="*/ 222 h 434"/>
                <a:gd name="T28" fmla="*/ 326 w 505"/>
                <a:gd name="T29" fmla="*/ 175 h 434"/>
                <a:gd name="T30" fmla="*/ 296 w 505"/>
                <a:gd name="T31" fmla="*/ 174 h 434"/>
                <a:gd name="T32" fmla="*/ 300 w 505"/>
                <a:gd name="T33" fmla="*/ 79 h 434"/>
                <a:gd name="T34" fmla="*/ 310 w 505"/>
                <a:gd name="T35" fmla="*/ 13 h 434"/>
                <a:gd name="T36" fmla="*/ 371 w 505"/>
                <a:gd name="T37" fmla="*/ 9 h 434"/>
                <a:gd name="T38" fmla="*/ 380 w 505"/>
                <a:gd name="T39" fmla="*/ 18 h 434"/>
                <a:gd name="T40" fmla="*/ 401 w 505"/>
                <a:gd name="T41" fmla="*/ 17 h 434"/>
                <a:gd name="T42" fmla="*/ 471 w 505"/>
                <a:gd name="T43" fmla="*/ 49 h 434"/>
                <a:gd name="T44" fmla="*/ 475 w 505"/>
                <a:gd name="T45" fmla="*/ 54 h 434"/>
                <a:gd name="T46" fmla="*/ 476 w 505"/>
                <a:gd name="T47" fmla="*/ 65 h 434"/>
                <a:gd name="T48" fmla="*/ 492 w 505"/>
                <a:gd name="T49" fmla="*/ 84 h 434"/>
                <a:gd name="T50" fmla="*/ 503 w 505"/>
                <a:gd name="T51" fmla="*/ 104 h 434"/>
                <a:gd name="T52" fmla="*/ 498 w 505"/>
                <a:gd name="T53" fmla="*/ 116 h 434"/>
                <a:gd name="T54" fmla="*/ 492 w 505"/>
                <a:gd name="T55" fmla="*/ 133 h 434"/>
                <a:gd name="T56" fmla="*/ 491 w 505"/>
                <a:gd name="T57" fmla="*/ 181 h 434"/>
                <a:gd name="T58" fmla="*/ 494 w 505"/>
                <a:gd name="T59" fmla="*/ 190 h 434"/>
                <a:gd name="T60" fmla="*/ 478 w 505"/>
                <a:gd name="T61" fmla="*/ 197 h 434"/>
                <a:gd name="T62" fmla="*/ 466 w 505"/>
                <a:gd name="T63" fmla="*/ 238 h 434"/>
                <a:gd name="T64" fmla="*/ 471 w 505"/>
                <a:gd name="T65" fmla="*/ 249 h 434"/>
                <a:gd name="T66" fmla="*/ 482 w 505"/>
                <a:gd name="T67" fmla="*/ 254 h 434"/>
                <a:gd name="T68" fmla="*/ 353 w 505"/>
                <a:gd name="T69" fmla="*/ 324 h 434"/>
                <a:gd name="T70" fmla="*/ 350 w 505"/>
                <a:gd name="T71" fmla="*/ 327 h 434"/>
                <a:gd name="T72" fmla="*/ 334 w 505"/>
                <a:gd name="T73" fmla="*/ 325 h 434"/>
                <a:gd name="T74" fmla="*/ 309 w 505"/>
                <a:gd name="T75" fmla="*/ 331 h 434"/>
                <a:gd name="T76" fmla="*/ 289 w 505"/>
                <a:gd name="T77" fmla="*/ 341 h 434"/>
                <a:gd name="T78" fmla="*/ 266 w 505"/>
                <a:gd name="T79" fmla="*/ 370 h 434"/>
                <a:gd name="T80" fmla="*/ 255 w 505"/>
                <a:gd name="T81" fmla="*/ 379 h 434"/>
                <a:gd name="T82" fmla="*/ 244 w 505"/>
                <a:gd name="T83" fmla="*/ 383 h 434"/>
                <a:gd name="T84" fmla="*/ 234 w 505"/>
                <a:gd name="T85" fmla="*/ 397 h 434"/>
                <a:gd name="T86" fmla="*/ 225 w 505"/>
                <a:gd name="T87" fmla="*/ 413 h 434"/>
                <a:gd name="T88" fmla="*/ 198 w 505"/>
                <a:gd name="T89" fmla="*/ 434 h 434"/>
                <a:gd name="T90" fmla="*/ 191 w 505"/>
                <a:gd name="T91" fmla="*/ 427 h 434"/>
                <a:gd name="T92" fmla="*/ 168 w 505"/>
                <a:gd name="T93" fmla="*/ 431 h 434"/>
                <a:gd name="T94" fmla="*/ 137 w 505"/>
                <a:gd name="T95" fmla="*/ 427 h 434"/>
                <a:gd name="T96" fmla="*/ 125 w 505"/>
                <a:gd name="T97" fmla="*/ 413 h 434"/>
                <a:gd name="T98" fmla="*/ 91 w 505"/>
                <a:gd name="T99" fmla="*/ 406 h 434"/>
                <a:gd name="T100" fmla="*/ 43 w 505"/>
                <a:gd name="T101" fmla="*/ 406 h 434"/>
                <a:gd name="T102" fmla="*/ 0 w 505"/>
                <a:gd name="T103" fmla="*/ 37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434">
                  <a:moveTo>
                    <a:pt x="0" y="368"/>
                  </a:moveTo>
                  <a:lnTo>
                    <a:pt x="0" y="209"/>
                  </a:lnTo>
                  <a:lnTo>
                    <a:pt x="94" y="209"/>
                  </a:lnTo>
                  <a:lnTo>
                    <a:pt x="87" y="208"/>
                  </a:lnTo>
                  <a:lnTo>
                    <a:pt x="84" y="204"/>
                  </a:lnTo>
                  <a:lnTo>
                    <a:pt x="84" y="202"/>
                  </a:lnTo>
                  <a:lnTo>
                    <a:pt x="89" y="133"/>
                  </a:lnTo>
                  <a:lnTo>
                    <a:pt x="87" y="125"/>
                  </a:lnTo>
                  <a:lnTo>
                    <a:pt x="89" y="122"/>
                  </a:lnTo>
                  <a:lnTo>
                    <a:pt x="91" y="122"/>
                  </a:lnTo>
                  <a:lnTo>
                    <a:pt x="89" y="118"/>
                  </a:lnTo>
                  <a:lnTo>
                    <a:pt x="87" y="116"/>
                  </a:lnTo>
                  <a:lnTo>
                    <a:pt x="98" y="113"/>
                  </a:lnTo>
                  <a:lnTo>
                    <a:pt x="100" y="115"/>
                  </a:lnTo>
                  <a:lnTo>
                    <a:pt x="105" y="122"/>
                  </a:lnTo>
                  <a:lnTo>
                    <a:pt x="105" y="133"/>
                  </a:lnTo>
                  <a:lnTo>
                    <a:pt x="105" y="136"/>
                  </a:lnTo>
                  <a:lnTo>
                    <a:pt x="109" y="136"/>
                  </a:lnTo>
                  <a:lnTo>
                    <a:pt x="123" y="131"/>
                  </a:lnTo>
                  <a:lnTo>
                    <a:pt x="128" y="131"/>
                  </a:lnTo>
                  <a:lnTo>
                    <a:pt x="137" y="127"/>
                  </a:lnTo>
                  <a:lnTo>
                    <a:pt x="143" y="133"/>
                  </a:lnTo>
                  <a:lnTo>
                    <a:pt x="144" y="140"/>
                  </a:lnTo>
                  <a:lnTo>
                    <a:pt x="148" y="145"/>
                  </a:lnTo>
                  <a:lnTo>
                    <a:pt x="182" y="161"/>
                  </a:lnTo>
                  <a:lnTo>
                    <a:pt x="193" y="161"/>
                  </a:lnTo>
                  <a:lnTo>
                    <a:pt x="216" y="154"/>
                  </a:lnTo>
                  <a:lnTo>
                    <a:pt x="219" y="156"/>
                  </a:lnTo>
                  <a:lnTo>
                    <a:pt x="235" y="170"/>
                  </a:lnTo>
                  <a:lnTo>
                    <a:pt x="255" y="177"/>
                  </a:lnTo>
                  <a:lnTo>
                    <a:pt x="264" y="179"/>
                  </a:lnTo>
                  <a:lnTo>
                    <a:pt x="269" y="184"/>
                  </a:lnTo>
                  <a:lnTo>
                    <a:pt x="276" y="199"/>
                  </a:lnTo>
                  <a:lnTo>
                    <a:pt x="298" y="215"/>
                  </a:lnTo>
                  <a:lnTo>
                    <a:pt x="312" y="218"/>
                  </a:lnTo>
                  <a:lnTo>
                    <a:pt x="316" y="218"/>
                  </a:lnTo>
                  <a:lnTo>
                    <a:pt x="321" y="216"/>
                  </a:lnTo>
                  <a:lnTo>
                    <a:pt x="325" y="216"/>
                  </a:lnTo>
                  <a:lnTo>
                    <a:pt x="328" y="222"/>
                  </a:lnTo>
                  <a:lnTo>
                    <a:pt x="332" y="224"/>
                  </a:lnTo>
                  <a:lnTo>
                    <a:pt x="334" y="224"/>
                  </a:lnTo>
                  <a:lnTo>
                    <a:pt x="335" y="222"/>
                  </a:lnTo>
                  <a:lnTo>
                    <a:pt x="334" y="183"/>
                  </a:lnTo>
                  <a:lnTo>
                    <a:pt x="332" y="175"/>
                  </a:lnTo>
                  <a:lnTo>
                    <a:pt x="326" y="175"/>
                  </a:lnTo>
                  <a:lnTo>
                    <a:pt x="321" y="179"/>
                  </a:lnTo>
                  <a:lnTo>
                    <a:pt x="301" y="177"/>
                  </a:lnTo>
                  <a:lnTo>
                    <a:pt x="296" y="174"/>
                  </a:lnTo>
                  <a:lnTo>
                    <a:pt x="282" y="156"/>
                  </a:lnTo>
                  <a:lnTo>
                    <a:pt x="282" y="149"/>
                  </a:lnTo>
                  <a:lnTo>
                    <a:pt x="300" y="79"/>
                  </a:lnTo>
                  <a:lnTo>
                    <a:pt x="291" y="43"/>
                  </a:lnTo>
                  <a:lnTo>
                    <a:pt x="307" y="15"/>
                  </a:lnTo>
                  <a:lnTo>
                    <a:pt x="310" y="13"/>
                  </a:lnTo>
                  <a:lnTo>
                    <a:pt x="369" y="0"/>
                  </a:lnTo>
                  <a:lnTo>
                    <a:pt x="371" y="4"/>
                  </a:lnTo>
                  <a:lnTo>
                    <a:pt x="371" y="9"/>
                  </a:lnTo>
                  <a:lnTo>
                    <a:pt x="371" y="17"/>
                  </a:lnTo>
                  <a:lnTo>
                    <a:pt x="375" y="18"/>
                  </a:lnTo>
                  <a:lnTo>
                    <a:pt x="380" y="18"/>
                  </a:lnTo>
                  <a:lnTo>
                    <a:pt x="389" y="25"/>
                  </a:lnTo>
                  <a:lnTo>
                    <a:pt x="396" y="17"/>
                  </a:lnTo>
                  <a:lnTo>
                    <a:pt x="401" y="17"/>
                  </a:lnTo>
                  <a:lnTo>
                    <a:pt x="407" y="18"/>
                  </a:lnTo>
                  <a:lnTo>
                    <a:pt x="423" y="34"/>
                  </a:lnTo>
                  <a:lnTo>
                    <a:pt x="471" y="49"/>
                  </a:lnTo>
                  <a:lnTo>
                    <a:pt x="473" y="49"/>
                  </a:lnTo>
                  <a:lnTo>
                    <a:pt x="475" y="54"/>
                  </a:lnTo>
                  <a:lnTo>
                    <a:pt x="475" y="54"/>
                  </a:lnTo>
                  <a:lnTo>
                    <a:pt x="475" y="58"/>
                  </a:lnTo>
                  <a:lnTo>
                    <a:pt x="476" y="59"/>
                  </a:lnTo>
                  <a:lnTo>
                    <a:pt x="476" y="65"/>
                  </a:lnTo>
                  <a:lnTo>
                    <a:pt x="485" y="65"/>
                  </a:lnTo>
                  <a:lnTo>
                    <a:pt x="491" y="75"/>
                  </a:lnTo>
                  <a:lnTo>
                    <a:pt x="492" y="84"/>
                  </a:lnTo>
                  <a:lnTo>
                    <a:pt x="498" y="88"/>
                  </a:lnTo>
                  <a:lnTo>
                    <a:pt x="500" y="102"/>
                  </a:lnTo>
                  <a:lnTo>
                    <a:pt x="503" y="104"/>
                  </a:lnTo>
                  <a:lnTo>
                    <a:pt x="505" y="109"/>
                  </a:lnTo>
                  <a:lnTo>
                    <a:pt x="505" y="113"/>
                  </a:lnTo>
                  <a:lnTo>
                    <a:pt x="498" y="116"/>
                  </a:lnTo>
                  <a:lnTo>
                    <a:pt x="496" y="116"/>
                  </a:lnTo>
                  <a:lnTo>
                    <a:pt x="492" y="118"/>
                  </a:lnTo>
                  <a:lnTo>
                    <a:pt x="492" y="133"/>
                  </a:lnTo>
                  <a:lnTo>
                    <a:pt x="487" y="147"/>
                  </a:lnTo>
                  <a:lnTo>
                    <a:pt x="489" y="177"/>
                  </a:lnTo>
                  <a:lnTo>
                    <a:pt x="491" y="181"/>
                  </a:lnTo>
                  <a:lnTo>
                    <a:pt x="496" y="183"/>
                  </a:lnTo>
                  <a:lnTo>
                    <a:pt x="496" y="188"/>
                  </a:lnTo>
                  <a:lnTo>
                    <a:pt x="494" y="190"/>
                  </a:lnTo>
                  <a:lnTo>
                    <a:pt x="487" y="191"/>
                  </a:lnTo>
                  <a:lnTo>
                    <a:pt x="484" y="195"/>
                  </a:lnTo>
                  <a:lnTo>
                    <a:pt x="478" y="197"/>
                  </a:lnTo>
                  <a:lnTo>
                    <a:pt x="478" y="197"/>
                  </a:lnTo>
                  <a:lnTo>
                    <a:pt x="471" y="231"/>
                  </a:lnTo>
                  <a:lnTo>
                    <a:pt x="466" y="238"/>
                  </a:lnTo>
                  <a:lnTo>
                    <a:pt x="466" y="241"/>
                  </a:lnTo>
                  <a:lnTo>
                    <a:pt x="466" y="247"/>
                  </a:lnTo>
                  <a:lnTo>
                    <a:pt x="471" y="249"/>
                  </a:lnTo>
                  <a:lnTo>
                    <a:pt x="473" y="254"/>
                  </a:lnTo>
                  <a:lnTo>
                    <a:pt x="480" y="254"/>
                  </a:lnTo>
                  <a:lnTo>
                    <a:pt x="482" y="254"/>
                  </a:lnTo>
                  <a:lnTo>
                    <a:pt x="482" y="256"/>
                  </a:lnTo>
                  <a:lnTo>
                    <a:pt x="346" y="302"/>
                  </a:lnTo>
                  <a:lnTo>
                    <a:pt x="353" y="324"/>
                  </a:lnTo>
                  <a:lnTo>
                    <a:pt x="357" y="325"/>
                  </a:lnTo>
                  <a:lnTo>
                    <a:pt x="357" y="327"/>
                  </a:lnTo>
                  <a:lnTo>
                    <a:pt x="350" y="327"/>
                  </a:lnTo>
                  <a:lnTo>
                    <a:pt x="344" y="329"/>
                  </a:lnTo>
                  <a:lnTo>
                    <a:pt x="339" y="327"/>
                  </a:lnTo>
                  <a:lnTo>
                    <a:pt x="334" y="325"/>
                  </a:lnTo>
                  <a:lnTo>
                    <a:pt x="332" y="325"/>
                  </a:lnTo>
                  <a:lnTo>
                    <a:pt x="321" y="331"/>
                  </a:lnTo>
                  <a:lnTo>
                    <a:pt x="309" y="331"/>
                  </a:lnTo>
                  <a:lnTo>
                    <a:pt x="298" y="340"/>
                  </a:lnTo>
                  <a:lnTo>
                    <a:pt x="293" y="340"/>
                  </a:lnTo>
                  <a:lnTo>
                    <a:pt x="289" y="341"/>
                  </a:lnTo>
                  <a:lnTo>
                    <a:pt x="285" y="368"/>
                  </a:lnTo>
                  <a:lnTo>
                    <a:pt x="269" y="366"/>
                  </a:lnTo>
                  <a:lnTo>
                    <a:pt x="266" y="370"/>
                  </a:lnTo>
                  <a:lnTo>
                    <a:pt x="264" y="372"/>
                  </a:lnTo>
                  <a:lnTo>
                    <a:pt x="260" y="372"/>
                  </a:lnTo>
                  <a:lnTo>
                    <a:pt x="255" y="379"/>
                  </a:lnTo>
                  <a:lnTo>
                    <a:pt x="250" y="379"/>
                  </a:lnTo>
                  <a:lnTo>
                    <a:pt x="246" y="381"/>
                  </a:lnTo>
                  <a:lnTo>
                    <a:pt x="244" y="383"/>
                  </a:lnTo>
                  <a:lnTo>
                    <a:pt x="243" y="384"/>
                  </a:lnTo>
                  <a:lnTo>
                    <a:pt x="239" y="386"/>
                  </a:lnTo>
                  <a:lnTo>
                    <a:pt x="234" y="397"/>
                  </a:lnTo>
                  <a:lnTo>
                    <a:pt x="226" y="404"/>
                  </a:lnTo>
                  <a:lnTo>
                    <a:pt x="225" y="408"/>
                  </a:lnTo>
                  <a:lnTo>
                    <a:pt x="225" y="413"/>
                  </a:lnTo>
                  <a:lnTo>
                    <a:pt x="209" y="433"/>
                  </a:lnTo>
                  <a:lnTo>
                    <a:pt x="203" y="433"/>
                  </a:lnTo>
                  <a:lnTo>
                    <a:pt x="198" y="434"/>
                  </a:lnTo>
                  <a:lnTo>
                    <a:pt x="194" y="434"/>
                  </a:lnTo>
                  <a:lnTo>
                    <a:pt x="194" y="429"/>
                  </a:lnTo>
                  <a:lnTo>
                    <a:pt x="191" y="427"/>
                  </a:lnTo>
                  <a:lnTo>
                    <a:pt x="184" y="429"/>
                  </a:lnTo>
                  <a:lnTo>
                    <a:pt x="180" y="429"/>
                  </a:lnTo>
                  <a:lnTo>
                    <a:pt x="168" y="431"/>
                  </a:lnTo>
                  <a:lnTo>
                    <a:pt x="155" y="425"/>
                  </a:lnTo>
                  <a:lnTo>
                    <a:pt x="141" y="427"/>
                  </a:lnTo>
                  <a:lnTo>
                    <a:pt x="137" y="427"/>
                  </a:lnTo>
                  <a:lnTo>
                    <a:pt x="135" y="425"/>
                  </a:lnTo>
                  <a:lnTo>
                    <a:pt x="130" y="424"/>
                  </a:lnTo>
                  <a:lnTo>
                    <a:pt x="125" y="413"/>
                  </a:lnTo>
                  <a:lnTo>
                    <a:pt x="121" y="411"/>
                  </a:lnTo>
                  <a:lnTo>
                    <a:pt x="93" y="408"/>
                  </a:lnTo>
                  <a:lnTo>
                    <a:pt x="91" y="406"/>
                  </a:lnTo>
                  <a:lnTo>
                    <a:pt x="51" y="415"/>
                  </a:lnTo>
                  <a:lnTo>
                    <a:pt x="46" y="411"/>
                  </a:lnTo>
                  <a:lnTo>
                    <a:pt x="43" y="406"/>
                  </a:lnTo>
                  <a:lnTo>
                    <a:pt x="9" y="381"/>
                  </a:lnTo>
                  <a:lnTo>
                    <a:pt x="7" y="374"/>
                  </a:lnTo>
                  <a:lnTo>
                    <a:pt x="0" y="370"/>
                  </a:lnTo>
                  <a:lnTo>
                    <a:pt x="0" y="36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2" name="Freeform 106">
              <a:extLst>
                <a:ext uri="{FF2B5EF4-FFF2-40B4-BE49-F238E27FC236}">
                  <a16:creationId xmlns:a16="http://schemas.microsoft.com/office/drawing/2014/main" id="{913CB97C-A2D2-455F-89C5-5F568EC41D92}"/>
                </a:ext>
              </a:extLst>
            </p:cNvPr>
            <p:cNvSpPr>
              <a:spLocks/>
            </p:cNvSpPr>
            <p:nvPr/>
          </p:nvSpPr>
          <p:spPr bwMode="auto">
            <a:xfrm>
              <a:off x="3016" y="2840"/>
              <a:ext cx="505" cy="434"/>
            </a:xfrm>
            <a:custGeom>
              <a:avLst/>
              <a:gdLst>
                <a:gd name="T0" fmla="*/ 94 w 505"/>
                <a:gd name="T1" fmla="*/ 209 h 434"/>
                <a:gd name="T2" fmla="*/ 84 w 505"/>
                <a:gd name="T3" fmla="*/ 202 h 434"/>
                <a:gd name="T4" fmla="*/ 89 w 505"/>
                <a:gd name="T5" fmla="*/ 122 h 434"/>
                <a:gd name="T6" fmla="*/ 87 w 505"/>
                <a:gd name="T7" fmla="*/ 116 h 434"/>
                <a:gd name="T8" fmla="*/ 105 w 505"/>
                <a:gd name="T9" fmla="*/ 122 h 434"/>
                <a:gd name="T10" fmla="*/ 109 w 505"/>
                <a:gd name="T11" fmla="*/ 136 h 434"/>
                <a:gd name="T12" fmla="*/ 137 w 505"/>
                <a:gd name="T13" fmla="*/ 127 h 434"/>
                <a:gd name="T14" fmla="*/ 148 w 505"/>
                <a:gd name="T15" fmla="*/ 145 h 434"/>
                <a:gd name="T16" fmla="*/ 216 w 505"/>
                <a:gd name="T17" fmla="*/ 154 h 434"/>
                <a:gd name="T18" fmla="*/ 255 w 505"/>
                <a:gd name="T19" fmla="*/ 177 h 434"/>
                <a:gd name="T20" fmla="*/ 276 w 505"/>
                <a:gd name="T21" fmla="*/ 199 h 434"/>
                <a:gd name="T22" fmla="*/ 316 w 505"/>
                <a:gd name="T23" fmla="*/ 218 h 434"/>
                <a:gd name="T24" fmla="*/ 328 w 505"/>
                <a:gd name="T25" fmla="*/ 222 h 434"/>
                <a:gd name="T26" fmla="*/ 335 w 505"/>
                <a:gd name="T27" fmla="*/ 222 h 434"/>
                <a:gd name="T28" fmla="*/ 326 w 505"/>
                <a:gd name="T29" fmla="*/ 175 h 434"/>
                <a:gd name="T30" fmla="*/ 296 w 505"/>
                <a:gd name="T31" fmla="*/ 174 h 434"/>
                <a:gd name="T32" fmla="*/ 300 w 505"/>
                <a:gd name="T33" fmla="*/ 79 h 434"/>
                <a:gd name="T34" fmla="*/ 310 w 505"/>
                <a:gd name="T35" fmla="*/ 13 h 434"/>
                <a:gd name="T36" fmla="*/ 371 w 505"/>
                <a:gd name="T37" fmla="*/ 9 h 434"/>
                <a:gd name="T38" fmla="*/ 380 w 505"/>
                <a:gd name="T39" fmla="*/ 18 h 434"/>
                <a:gd name="T40" fmla="*/ 401 w 505"/>
                <a:gd name="T41" fmla="*/ 17 h 434"/>
                <a:gd name="T42" fmla="*/ 471 w 505"/>
                <a:gd name="T43" fmla="*/ 49 h 434"/>
                <a:gd name="T44" fmla="*/ 475 w 505"/>
                <a:gd name="T45" fmla="*/ 54 h 434"/>
                <a:gd name="T46" fmla="*/ 476 w 505"/>
                <a:gd name="T47" fmla="*/ 65 h 434"/>
                <a:gd name="T48" fmla="*/ 492 w 505"/>
                <a:gd name="T49" fmla="*/ 84 h 434"/>
                <a:gd name="T50" fmla="*/ 503 w 505"/>
                <a:gd name="T51" fmla="*/ 104 h 434"/>
                <a:gd name="T52" fmla="*/ 498 w 505"/>
                <a:gd name="T53" fmla="*/ 116 h 434"/>
                <a:gd name="T54" fmla="*/ 492 w 505"/>
                <a:gd name="T55" fmla="*/ 133 h 434"/>
                <a:gd name="T56" fmla="*/ 491 w 505"/>
                <a:gd name="T57" fmla="*/ 181 h 434"/>
                <a:gd name="T58" fmla="*/ 494 w 505"/>
                <a:gd name="T59" fmla="*/ 190 h 434"/>
                <a:gd name="T60" fmla="*/ 478 w 505"/>
                <a:gd name="T61" fmla="*/ 197 h 434"/>
                <a:gd name="T62" fmla="*/ 466 w 505"/>
                <a:gd name="T63" fmla="*/ 238 h 434"/>
                <a:gd name="T64" fmla="*/ 471 w 505"/>
                <a:gd name="T65" fmla="*/ 249 h 434"/>
                <a:gd name="T66" fmla="*/ 482 w 505"/>
                <a:gd name="T67" fmla="*/ 254 h 434"/>
                <a:gd name="T68" fmla="*/ 353 w 505"/>
                <a:gd name="T69" fmla="*/ 324 h 434"/>
                <a:gd name="T70" fmla="*/ 350 w 505"/>
                <a:gd name="T71" fmla="*/ 327 h 434"/>
                <a:gd name="T72" fmla="*/ 334 w 505"/>
                <a:gd name="T73" fmla="*/ 325 h 434"/>
                <a:gd name="T74" fmla="*/ 309 w 505"/>
                <a:gd name="T75" fmla="*/ 331 h 434"/>
                <a:gd name="T76" fmla="*/ 289 w 505"/>
                <a:gd name="T77" fmla="*/ 341 h 434"/>
                <a:gd name="T78" fmla="*/ 266 w 505"/>
                <a:gd name="T79" fmla="*/ 370 h 434"/>
                <a:gd name="T80" fmla="*/ 255 w 505"/>
                <a:gd name="T81" fmla="*/ 379 h 434"/>
                <a:gd name="T82" fmla="*/ 244 w 505"/>
                <a:gd name="T83" fmla="*/ 383 h 434"/>
                <a:gd name="T84" fmla="*/ 234 w 505"/>
                <a:gd name="T85" fmla="*/ 397 h 434"/>
                <a:gd name="T86" fmla="*/ 225 w 505"/>
                <a:gd name="T87" fmla="*/ 413 h 434"/>
                <a:gd name="T88" fmla="*/ 198 w 505"/>
                <a:gd name="T89" fmla="*/ 434 h 434"/>
                <a:gd name="T90" fmla="*/ 191 w 505"/>
                <a:gd name="T91" fmla="*/ 427 h 434"/>
                <a:gd name="T92" fmla="*/ 168 w 505"/>
                <a:gd name="T93" fmla="*/ 431 h 434"/>
                <a:gd name="T94" fmla="*/ 137 w 505"/>
                <a:gd name="T95" fmla="*/ 427 h 434"/>
                <a:gd name="T96" fmla="*/ 125 w 505"/>
                <a:gd name="T97" fmla="*/ 413 h 434"/>
                <a:gd name="T98" fmla="*/ 91 w 505"/>
                <a:gd name="T99" fmla="*/ 406 h 434"/>
                <a:gd name="T100" fmla="*/ 43 w 505"/>
                <a:gd name="T101" fmla="*/ 406 h 434"/>
                <a:gd name="T102" fmla="*/ 0 w 505"/>
                <a:gd name="T103" fmla="*/ 37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434">
                  <a:moveTo>
                    <a:pt x="0" y="368"/>
                  </a:moveTo>
                  <a:lnTo>
                    <a:pt x="0" y="209"/>
                  </a:lnTo>
                  <a:lnTo>
                    <a:pt x="94" y="209"/>
                  </a:lnTo>
                  <a:lnTo>
                    <a:pt x="87" y="208"/>
                  </a:lnTo>
                  <a:lnTo>
                    <a:pt x="84" y="204"/>
                  </a:lnTo>
                  <a:lnTo>
                    <a:pt x="84" y="202"/>
                  </a:lnTo>
                  <a:lnTo>
                    <a:pt x="89" y="133"/>
                  </a:lnTo>
                  <a:lnTo>
                    <a:pt x="87" y="125"/>
                  </a:lnTo>
                  <a:lnTo>
                    <a:pt x="89" y="122"/>
                  </a:lnTo>
                  <a:lnTo>
                    <a:pt x="91" y="122"/>
                  </a:lnTo>
                  <a:lnTo>
                    <a:pt x="89" y="118"/>
                  </a:lnTo>
                  <a:lnTo>
                    <a:pt x="87" y="116"/>
                  </a:lnTo>
                  <a:lnTo>
                    <a:pt x="98" y="113"/>
                  </a:lnTo>
                  <a:lnTo>
                    <a:pt x="100" y="115"/>
                  </a:lnTo>
                  <a:lnTo>
                    <a:pt x="105" y="122"/>
                  </a:lnTo>
                  <a:lnTo>
                    <a:pt x="105" y="133"/>
                  </a:lnTo>
                  <a:lnTo>
                    <a:pt x="105" y="136"/>
                  </a:lnTo>
                  <a:lnTo>
                    <a:pt x="109" y="136"/>
                  </a:lnTo>
                  <a:lnTo>
                    <a:pt x="123" y="131"/>
                  </a:lnTo>
                  <a:lnTo>
                    <a:pt x="128" y="131"/>
                  </a:lnTo>
                  <a:lnTo>
                    <a:pt x="137" y="127"/>
                  </a:lnTo>
                  <a:lnTo>
                    <a:pt x="143" y="133"/>
                  </a:lnTo>
                  <a:lnTo>
                    <a:pt x="144" y="140"/>
                  </a:lnTo>
                  <a:lnTo>
                    <a:pt x="148" y="145"/>
                  </a:lnTo>
                  <a:lnTo>
                    <a:pt x="182" y="161"/>
                  </a:lnTo>
                  <a:lnTo>
                    <a:pt x="193" y="161"/>
                  </a:lnTo>
                  <a:lnTo>
                    <a:pt x="216" y="154"/>
                  </a:lnTo>
                  <a:lnTo>
                    <a:pt x="219" y="156"/>
                  </a:lnTo>
                  <a:lnTo>
                    <a:pt x="235" y="170"/>
                  </a:lnTo>
                  <a:lnTo>
                    <a:pt x="255" y="177"/>
                  </a:lnTo>
                  <a:lnTo>
                    <a:pt x="264" y="179"/>
                  </a:lnTo>
                  <a:lnTo>
                    <a:pt x="269" y="184"/>
                  </a:lnTo>
                  <a:lnTo>
                    <a:pt x="276" y="199"/>
                  </a:lnTo>
                  <a:lnTo>
                    <a:pt x="298" y="215"/>
                  </a:lnTo>
                  <a:lnTo>
                    <a:pt x="312" y="218"/>
                  </a:lnTo>
                  <a:lnTo>
                    <a:pt x="316" y="218"/>
                  </a:lnTo>
                  <a:lnTo>
                    <a:pt x="321" y="216"/>
                  </a:lnTo>
                  <a:lnTo>
                    <a:pt x="325" y="216"/>
                  </a:lnTo>
                  <a:lnTo>
                    <a:pt x="328" y="222"/>
                  </a:lnTo>
                  <a:lnTo>
                    <a:pt x="332" y="224"/>
                  </a:lnTo>
                  <a:lnTo>
                    <a:pt x="334" y="224"/>
                  </a:lnTo>
                  <a:lnTo>
                    <a:pt x="335" y="222"/>
                  </a:lnTo>
                  <a:lnTo>
                    <a:pt x="334" y="183"/>
                  </a:lnTo>
                  <a:lnTo>
                    <a:pt x="332" y="175"/>
                  </a:lnTo>
                  <a:lnTo>
                    <a:pt x="326" y="175"/>
                  </a:lnTo>
                  <a:lnTo>
                    <a:pt x="321" y="179"/>
                  </a:lnTo>
                  <a:lnTo>
                    <a:pt x="301" y="177"/>
                  </a:lnTo>
                  <a:lnTo>
                    <a:pt x="296" y="174"/>
                  </a:lnTo>
                  <a:lnTo>
                    <a:pt x="282" y="156"/>
                  </a:lnTo>
                  <a:lnTo>
                    <a:pt x="282" y="149"/>
                  </a:lnTo>
                  <a:lnTo>
                    <a:pt x="300" y="79"/>
                  </a:lnTo>
                  <a:lnTo>
                    <a:pt x="291" y="43"/>
                  </a:lnTo>
                  <a:lnTo>
                    <a:pt x="307" y="15"/>
                  </a:lnTo>
                  <a:lnTo>
                    <a:pt x="310" y="13"/>
                  </a:lnTo>
                  <a:lnTo>
                    <a:pt x="369" y="0"/>
                  </a:lnTo>
                  <a:lnTo>
                    <a:pt x="371" y="4"/>
                  </a:lnTo>
                  <a:lnTo>
                    <a:pt x="371" y="9"/>
                  </a:lnTo>
                  <a:lnTo>
                    <a:pt x="371" y="17"/>
                  </a:lnTo>
                  <a:lnTo>
                    <a:pt x="375" y="18"/>
                  </a:lnTo>
                  <a:lnTo>
                    <a:pt x="380" y="18"/>
                  </a:lnTo>
                  <a:lnTo>
                    <a:pt x="389" y="25"/>
                  </a:lnTo>
                  <a:lnTo>
                    <a:pt x="396" y="17"/>
                  </a:lnTo>
                  <a:lnTo>
                    <a:pt x="401" y="17"/>
                  </a:lnTo>
                  <a:lnTo>
                    <a:pt x="407" y="18"/>
                  </a:lnTo>
                  <a:lnTo>
                    <a:pt x="423" y="34"/>
                  </a:lnTo>
                  <a:lnTo>
                    <a:pt x="471" y="49"/>
                  </a:lnTo>
                  <a:lnTo>
                    <a:pt x="473" y="49"/>
                  </a:lnTo>
                  <a:lnTo>
                    <a:pt x="475" y="54"/>
                  </a:lnTo>
                  <a:lnTo>
                    <a:pt x="475" y="54"/>
                  </a:lnTo>
                  <a:lnTo>
                    <a:pt x="475" y="58"/>
                  </a:lnTo>
                  <a:lnTo>
                    <a:pt x="476" y="59"/>
                  </a:lnTo>
                  <a:lnTo>
                    <a:pt x="476" y="65"/>
                  </a:lnTo>
                  <a:lnTo>
                    <a:pt x="485" y="65"/>
                  </a:lnTo>
                  <a:lnTo>
                    <a:pt x="491" y="75"/>
                  </a:lnTo>
                  <a:lnTo>
                    <a:pt x="492" y="84"/>
                  </a:lnTo>
                  <a:lnTo>
                    <a:pt x="498" y="88"/>
                  </a:lnTo>
                  <a:lnTo>
                    <a:pt x="500" y="102"/>
                  </a:lnTo>
                  <a:lnTo>
                    <a:pt x="503" y="104"/>
                  </a:lnTo>
                  <a:lnTo>
                    <a:pt x="505" y="109"/>
                  </a:lnTo>
                  <a:lnTo>
                    <a:pt x="505" y="113"/>
                  </a:lnTo>
                  <a:lnTo>
                    <a:pt x="498" y="116"/>
                  </a:lnTo>
                  <a:lnTo>
                    <a:pt x="496" y="116"/>
                  </a:lnTo>
                  <a:lnTo>
                    <a:pt x="492" y="118"/>
                  </a:lnTo>
                  <a:lnTo>
                    <a:pt x="492" y="133"/>
                  </a:lnTo>
                  <a:lnTo>
                    <a:pt x="487" y="147"/>
                  </a:lnTo>
                  <a:lnTo>
                    <a:pt x="489" y="177"/>
                  </a:lnTo>
                  <a:lnTo>
                    <a:pt x="491" y="181"/>
                  </a:lnTo>
                  <a:lnTo>
                    <a:pt x="496" y="183"/>
                  </a:lnTo>
                  <a:lnTo>
                    <a:pt x="496" y="188"/>
                  </a:lnTo>
                  <a:lnTo>
                    <a:pt x="494" y="190"/>
                  </a:lnTo>
                  <a:lnTo>
                    <a:pt x="487" y="191"/>
                  </a:lnTo>
                  <a:lnTo>
                    <a:pt x="484" y="195"/>
                  </a:lnTo>
                  <a:lnTo>
                    <a:pt x="478" y="197"/>
                  </a:lnTo>
                  <a:lnTo>
                    <a:pt x="478" y="197"/>
                  </a:lnTo>
                  <a:lnTo>
                    <a:pt x="471" y="231"/>
                  </a:lnTo>
                  <a:lnTo>
                    <a:pt x="466" y="238"/>
                  </a:lnTo>
                  <a:lnTo>
                    <a:pt x="466" y="241"/>
                  </a:lnTo>
                  <a:lnTo>
                    <a:pt x="466" y="247"/>
                  </a:lnTo>
                  <a:lnTo>
                    <a:pt x="471" y="249"/>
                  </a:lnTo>
                  <a:lnTo>
                    <a:pt x="473" y="254"/>
                  </a:lnTo>
                  <a:lnTo>
                    <a:pt x="480" y="254"/>
                  </a:lnTo>
                  <a:lnTo>
                    <a:pt x="482" y="254"/>
                  </a:lnTo>
                  <a:lnTo>
                    <a:pt x="482" y="256"/>
                  </a:lnTo>
                  <a:lnTo>
                    <a:pt x="346" y="302"/>
                  </a:lnTo>
                  <a:lnTo>
                    <a:pt x="353" y="324"/>
                  </a:lnTo>
                  <a:lnTo>
                    <a:pt x="357" y="325"/>
                  </a:lnTo>
                  <a:lnTo>
                    <a:pt x="357" y="327"/>
                  </a:lnTo>
                  <a:lnTo>
                    <a:pt x="350" y="327"/>
                  </a:lnTo>
                  <a:lnTo>
                    <a:pt x="344" y="329"/>
                  </a:lnTo>
                  <a:lnTo>
                    <a:pt x="339" y="327"/>
                  </a:lnTo>
                  <a:lnTo>
                    <a:pt x="334" y="325"/>
                  </a:lnTo>
                  <a:lnTo>
                    <a:pt x="332" y="325"/>
                  </a:lnTo>
                  <a:lnTo>
                    <a:pt x="321" y="331"/>
                  </a:lnTo>
                  <a:lnTo>
                    <a:pt x="309" y="331"/>
                  </a:lnTo>
                  <a:lnTo>
                    <a:pt x="298" y="340"/>
                  </a:lnTo>
                  <a:lnTo>
                    <a:pt x="293" y="340"/>
                  </a:lnTo>
                  <a:lnTo>
                    <a:pt x="289" y="341"/>
                  </a:lnTo>
                  <a:lnTo>
                    <a:pt x="285" y="368"/>
                  </a:lnTo>
                  <a:lnTo>
                    <a:pt x="269" y="366"/>
                  </a:lnTo>
                  <a:lnTo>
                    <a:pt x="266" y="370"/>
                  </a:lnTo>
                  <a:lnTo>
                    <a:pt x="264" y="372"/>
                  </a:lnTo>
                  <a:lnTo>
                    <a:pt x="260" y="372"/>
                  </a:lnTo>
                  <a:lnTo>
                    <a:pt x="255" y="379"/>
                  </a:lnTo>
                  <a:lnTo>
                    <a:pt x="250" y="379"/>
                  </a:lnTo>
                  <a:lnTo>
                    <a:pt x="246" y="381"/>
                  </a:lnTo>
                  <a:lnTo>
                    <a:pt x="244" y="383"/>
                  </a:lnTo>
                  <a:lnTo>
                    <a:pt x="243" y="384"/>
                  </a:lnTo>
                  <a:lnTo>
                    <a:pt x="239" y="386"/>
                  </a:lnTo>
                  <a:lnTo>
                    <a:pt x="234" y="397"/>
                  </a:lnTo>
                  <a:lnTo>
                    <a:pt x="226" y="404"/>
                  </a:lnTo>
                  <a:lnTo>
                    <a:pt x="225" y="408"/>
                  </a:lnTo>
                  <a:lnTo>
                    <a:pt x="225" y="413"/>
                  </a:lnTo>
                  <a:lnTo>
                    <a:pt x="209" y="433"/>
                  </a:lnTo>
                  <a:lnTo>
                    <a:pt x="203" y="433"/>
                  </a:lnTo>
                  <a:lnTo>
                    <a:pt x="198" y="434"/>
                  </a:lnTo>
                  <a:lnTo>
                    <a:pt x="194" y="434"/>
                  </a:lnTo>
                  <a:lnTo>
                    <a:pt x="194" y="429"/>
                  </a:lnTo>
                  <a:lnTo>
                    <a:pt x="191" y="427"/>
                  </a:lnTo>
                  <a:lnTo>
                    <a:pt x="184" y="429"/>
                  </a:lnTo>
                  <a:lnTo>
                    <a:pt x="180" y="429"/>
                  </a:lnTo>
                  <a:lnTo>
                    <a:pt x="168" y="431"/>
                  </a:lnTo>
                  <a:lnTo>
                    <a:pt x="155" y="425"/>
                  </a:lnTo>
                  <a:lnTo>
                    <a:pt x="141" y="427"/>
                  </a:lnTo>
                  <a:lnTo>
                    <a:pt x="137" y="427"/>
                  </a:lnTo>
                  <a:lnTo>
                    <a:pt x="135" y="425"/>
                  </a:lnTo>
                  <a:lnTo>
                    <a:pt x="130" y="424"/>
                  </a:lnTo>
                  <a:lnTo>
                    <a:pt x="125" y="413"/>
                  </a:lnTo>
                  <a:lnTo>
                    <a:pt x="121" y="411"/>
                  </a:lnTo>
                  <a:lnTo>
                    <a:pt x="93" y="408"/>
                  </a:lnTo>
                  <a:lnTo>
                    <a:pt x="91" y="406"/>
                  </a:lnTo>
                  <a:lnTo>
                    <a:pt x="51" y="415"/>
                  </a:lnTo>
                  <a:lnTo>
                    <a:pt x="46" y="411"/>
                  </a:lnTo>
                  <a:lnTo>
                    <a:pt x="43" y="406"/>
                  </a:lnTo>
                  <a:lnTo>
                    <a:pt x="9" y="381"/>
                  </a:lnTo>
                  <a:lnTo>
                    <a:pt x="7" y="374"/>
                  </a:lnTo>
                  <a:lnTo>
                    <a:pt x="0" y="370"/>
                  </a:lnTo>
                  <a:lnTo>
                    <a:pt x="0" y="368"/>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3" name="Freeform 107">
              <a:extLst>
                <a:ext uri="{FF2B5EF4-FFF2-40B4-BE49-F238E27FC236}">
                  <a16:creationId xmlns:a16="http://schemas.microsoft.com/office/drawing/2014/main" id="{C022A0DA-4798-4C10-AD30-961D9FA95305}"/>
                </a:ext>
              </a:extLst>
            </p:cNvPr>
            <p:cNvSpPr>
              <a:spLocks/>
            </p:cNvSpPr>
            <p:nvPr/>
          </p:nvSpPr>
          <p:spPr bwMode="auto">
            <a:xfrm>
              <a:off x="2378" y="2412"/>
              <a:ext cx="6" cy="11"/>
            </a:xfrm>
            <a:custGeom>
              <a:avLst/>
              <a:gdLst>
                <a:gd name="T0" fmla="*/ 4 w 6"/>
                <a:gd name="T1" fmla="*/ 0 h 11"/>
                <a:gd name="T2" fmla="*/ 6 w 6"/>
                <a:gd name="T3" fmla="*/ 0 h 11"/>
                <a:gd name="T4" fmla="*/ 6 w 6"/>
                <a:gd name="T5" fmla="*/ 4 h 11"/>
                <a:gd name="T6" fmla="*/ 4 w 6"/>
                <a:gd name="T7" fmla="*/ 9 h 11"/>
                <a:gd name="T8" fmla="*/ 2 w 6"/>
                <a:gd name="T9" fmla="*/ 11 h 11"/>
                <a:gd name="T10" fmla="*/ 0 w 6"/>
                <a:gd name="T11" fmla="*/ 2 h 11"/>
                <a:gd name="T12" fmla="*/ 0 w 6"/>
                <a:gd name="T13" fmla="*/ 2 h 11"/>
                <a:gd name="T14" fmla="*/ 4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4" y="0"/>
                  </a:moveTo>
                  <a:lnTo>
                    <a:pt x="6" y="0"/>
                  </a:lnTo>
                  <a:lnTo>
                    <a:pt x="6" y="4"/>
                  </a:lnTo>
                  <a:lnTo>
                    <a:pt x="4" y="9"/>
                  </a:lnTo>
                  <a:lnTo>
                    <a:pt x="2" y="11"/>
                  </a:lnTo>
                  <a:lnTo>
                    <a:pt x="0" y="2"/>
                  </a:lnTo>
                  <a:lnTo>
                    <a:pt x="0" y="2"/>
                  </a:lnTo>
                  <a:lnTo>
                    <a:pt x="4"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4" name="Freeform 108">
              <a:extLst>
                <a:ext uri="{FF2B5EF4-FFF2-40B4-BE49-F238E27FC236}">
                  <a16:creationId xmlns:a16="http://schemas.microsoft.com/office/drawing/2014/main" id="{84B1BBA0-2ED5-4561-83A6-53320D05B5C7}"/>
                </a:ext>
              </a:extLst>
            </p:cNvPr>
            <p:cNvSpPr>
              <a:spLocks/>
            </p:cNvSpPr>
            <p:nvPr/>
          </p:nvSpPr>
          <p:spPr bwMode="auto">
            <a:xfrm>
              <a:off x="2378" y="2412"/>
              <a:ext cx="6" cy="11"/>
            </a:xfrm>
            <a:custGeom>
              <a:avLst/>
              <a:gdLst>
                <a:gd name="T0" fmla="*/ 4 w 6"/>
                <a:gd name="T1" fmla="*/ 0 h 11"/>
                <a:gd name="T2" fmla="*/ 6 w 6"/>
                <a:gd name="T3" fmla="*/ 0 h 11"/>
                <a:gd name="T4" fmla="*/ 6 w 6"/>
                <a:gd name="T5" fmla="*/ 4 h 11"/>
                <a:gd name="T6" fmla="*/ 4 w 6"/>
                <a:gd name="T7" fmla="*/ 9 h 11"/>
                <a:gd name="T8" fmla="*/ 2 w 6"/>
                <a:gd name="T9" fmla="*/ 11 h 11"/>
                <a:gd name="T10" fmla="*/ 0 w 6"/>
                <a:gd name="T11" fmla="*/ 2 h 11"/>
                <a:gd name="T12" fmla="*/ 0 w 6"/>
                <a:gd name="T13" fmla="*/ 2 h 11"/>
                <a:gd name="T14" fmla="*/ 4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4" y="0"/>
                  </a:moveTo>
                  <a:lnTo>
                    <a:pt x="6" y="0"/>
                  </a:lnTo>
                  <a:lnTo>
                    <a:pt x="6" y="4"/>
                  </a:lnTo>
                  <a:lnTo>
                    <a:pt x="4" y="9"/>
                  </a:lnTo>
                  <a:lnTo>
                    <a:pt x="2" y="11"/>
                  </a:lnTo>
                  <a:lnTo>
                    <a:pt x="0" y="2"/>
                  </a:lnTo>
                  <a:lnTo>
                    <a:pt x="0" y="2"/>
                  </a:lnTo>
                  <a:lnTo>
                    <a:pt x="4"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5" name="Freeform 109">
              <a:extLst>
                <a:ext uri="{FF2B5EF4-FFF2-40B4-BE49-F238E27FC236}">
                  <a16:creationId xmlns:a16="http://schemas.microsoft.com/office/drawing/2014/main" id="{CDA1121B-6FFF-4EAE-97A7-5A8CC07EEAF2}"/>
                </a:ext>
              </a:extLst>
            </p:cNvPr>
            <p:cNvSpPr>
              <a:spLocks/>
            </p:cNvSpPr>
            <p:nvPr/>
          </p:nvSpPr>
          <p:spPr bwMode="auto">
            <a:xfrm>
              <a:off x="2343" y="2469"/>
              <a:ext cx="14" cy="14"/>
            </a:xfrm>
            <a:custGeom>
              <a:avLst/>
              <a:gdLst>
                <a:gd name="T0" fmla="*/ 8 w 14"/>
                <a:gd name="T1" fmla="*/ 0 h 14"/>
                <a:gd name="T2" fmla="*/ 10 w 14"/>
                <a:gd name="T3" fmla="*/ 0 h 14"/>
                <a:gd name="T4" fmla="*/ 12 w 14"/>
                <a:gd name="T5" fmla="*/ 0 h 14"/>
                <a:gd name="T6" fmla="*/ 14 w 14"/>
                <a:gd name="T7" fmla="*/ 7 h 14"/>
                <a:gd name="T8" fmla="*/ 7 w 14"/>
                <a:gd name="T9" fmla="*/ 14 h 14"/>
                <a:gd name="T10" fmla="*/ 5 w 14"/>
                <a:gd name="T11" fmla="*/ 14 h 14"/>
                <a:gd name="T12" fmla="*/ 1 w 14"/>
                <a:gd name="T13" fmla="*/ 11 h 14"/>
                <a:gd name="T14" fmla="*/ 0 w 14"/>
                <a:gd name="T15" fmla="*/ 5 h 14"/>
                <a:gd name="T16" fmla="*/ 1 w 14"/>
                <a:gd name="T17" fmla="*/ 4 h 14"/>
                <a:gd name="T18" fmla="*/ 3 w 14"/>
                <a:gd name="T19" fmla="*/ 0 h 14"/>
                <a:gd name="T20" fmla="*/ 8 w 1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8" y="0"/>
                  </a:moveTo>
                  <a:lnTo>
                    <a:pt x="10" y="0"/>
                  </a:lnTo>
                  <a:lnTo>
                    <a:pt x="12" y="0"/>
                  </a:lnTo>
                  <a:lnTo>
                    <a:pt x="14" y="7"/>
                  </a:lnTo>
                  <a:lnTo>
                    <a:pt x="7" y="14"/>
                  </a:lnTo>
                  <a:lnTo>
                    <a:pt x="5" y="14"/>
                  </a:lnTo>
                  <a:lnTo>
                    <a:pt x="1" y="11"/>
                  </a:lnTo>
                  <a:lnTo>
                    <a:pt x="0" y="5"/>
                  </a:lnTo>
                  <a:lnTo>
                    <a:pt x="1" y="4"/>
                  </a:lnTo>
                  <a:lnTo>
                    <a:pt x="3" y="0"/>
                  </a:lnTo>
                  <a:lnTo>
                    <a:pt x="8"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6" name="Freeform 110">
              <a:extLst>
                <a:ext uri="{FF2B5EF4-FFF2-40B4-BE49-F238E27FC236}">
                  <a16:creationId xmlns:a16="http://schemas.microsoft.com/office/drawing/2014/main" id="{1A76C63F-D570-407C-854D-0DDAB215BD96}"/>
                </a:ext>
              </a:extLst>
            </p:cNvPr>
            <p:cNvSpPr>
              <a:spLocks/>
            </p:cNvSpPr>
            <p:nvPr/>
          </p:nvSpPr>
          <p:spPr bwMode="auto">
            <a:xfrm>
              <a:off x="2343" y="2469"/>
              <a:ext cx="14" cy="14"/>
            </a:xfrm>
            <a:custGeom>
              <a:avLst/>
              <a:gdLst>
                <a:gd name="T0" fmla="*/ 8 w 14"/>
                <a:gd name="T1" fmla="*/ 0 h 14"/>
                <a:gd name="T2" fmla="*/ 10 w 14"/>
                <a:gd name="T3" fmla="*/ 0 h 14"/>
                <a:gd name="T4" fmla="*/ 12 w 14"/>
                <a:gd name="T5" fmla="*/ 0 h 14"/>
                <a:gd name="T6" fmla="*/ 14 w 14"/>
                <a:gd name="T7" fmla="*/ 7 h 14"/>
                <a:gd name="T8" fmla="*/ 7 w 14"/>
                <a:gd name="T9" fmla="*/ 14 h 14"/>
                <a:gd name="T10" fmla="*/ 5 w 14"/>
                <a:gd name="T11" fmla="*/ 14 h 14"/>
                <a:gd name="T12" fmla="*/ 1 w 14"/>
                <a:gd name="T13" fmla="*/ 11 h 14"/>
                <a:gd name="T14" fmla="*/ 0 w 14"/>
                <a:gd name="T15" fmla="*/ 5 h 14"/>
                <a:gd name="T16" fmla="*/ 1 w 14"/>
                <a:gd name="T17" fmla="*/ 4 h 14"/>
                <a:gd name="T18" fmla="*/ 3 w 14"/>
                <a:gd name="T19" fmla="*/ 0 h 14"/>
                <a:gd name="T20" fmla="*/ 8 w 1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8" y="0"/>
                  </a:moveTo>
                  <a:lnTo>
                    <a:pt x="10" y="0"/>
                  </a:lnTo>
                  <a:lnTo>
                    <a:pt x="12" y="0"/>
                  </a:lnTo>
                  <a:lnTo>
                    <a:pt x="14" y="7"/>
                  </a:lnTo>
                  <a:lnTo>
                    <a:pt x="7" y="14"/>
                  </a:lnTo>
                  <a:lnTo>
                    <a:pt x="5" y="14"/>
                  </a:lnTo>
                  <a:lnTo>
                    <a:pt x="1" y="11"/>
                  </a:lnTo>
                  <a:lnTo>
                    <a:pt x="0" y="5"/>
                  </a:lnTo>
                  <a:lnTo>
                    <a:pt x="1" y="4"/>
                  </a:lnTo>
                  <a:lnTo>
                    <a:pt x="3" y="0"/>
                  </a:lnTo>
                  <a:lnTo>
                    <a:pt x="8"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7" name="Freeform 111">
              <a:extLst>
                <a:ext uri="{FF2B5EF4-FFF2-40B4-BE49-F238E27FC236}">
                  <a16:creationId xmlns:a16="http://schemas.microsoft.com/office/drawing/2014/main" id="{5A1FFAF5-1B9E-400E-B37C-83A0CA0A8A61}"/>
                </a:ext>
              </a:extLst>
            </p:cNvPr>
            <p:cNvSpPr>
              <a:spLocks/>
            </p:cNvSpPr>
            <p:nvPr/>
          </p:nvSpPr>
          <p:spPr bwMode="auto">
            <a:xfrm>
              <a:off x="3533" y="2291"/>
              <a:ext cx="343" cy="396"/>
            </a:xfrm>
            <a:custGeom>
              <a:avLst/>
              <a:gdLst>
                <a:gd name="T0" fmla="*/ 306 w 343"/>
                <a:gd name="T1" fmla="*/ 201 h 396"/>
                <a:gd name="T2" fmla="*/ 306 w 343"/>
                <a:gd name="T3" fmla="*/ 76 h 396"/>
                <a:gd name="T4" fmla="*/ 308 w 343"/>
                <a:gd name="T5" fmla="*/ 75 h 396"/>
                <a:gd name="T6" fmla="*/ 342 w 343"/>
                <a:gd name="T7" fmla="*/ 32 h 396"/>
                <a:gd name="T8" fmla="*/ 343 w 343"/>
                <a:gd name="T9" fmla="*/ 28 h 396"/>
                <a:gd name="T10" fmla="*/ 320 w 343"/>
                <a:gd name="T11" fmla="*/ 28 h 396"/>
                <a:gd name="T12" fmla="*/ 295 w 343"/>
                <a:gd name="T13" fmla="*/ 16 h 396"/>
                <a:gd name="T14" fmla="*/ 265 w 343"/>
                <a:gd name="T15" fmla="*/ 25 h 396"/>
                <a:gd name="T16" fmla="*/ 252 w 343"/>
                <a:gd name="T17" fmla="*/ 37 h 396"/>
                <a:gd name="T18" fmla="*/ 234 w 343"/>
                <a:gd name="T19" fmla="*/ 46 h 396"/>
                <a:gd name="T20" fmla="*/ 168 w 343"/>
                <a:gd name="T21" fmla="*/ 35 h 396"/>
                <a:gd name="T22" fmla="*/ 117 w 343"/>
                <a:gd name="T23" fmla="*/ 1 h 396"/>
                <a:gd name="T24" fmla="*/ 92 w 343"/>
                <a:gd name="T25" fmla="*/ 3 h 396"/>
                <a:gd name="T26" fmla="*/ 81 w 343"/>
                <a:gd name="T27" fmla="*/ 0 h 396"/>
                <a:gd name="T28" fmla="*/ 22 w 343"/>
                <a:gd name="T29" fmla="*/ 0 h 396"/>
                <a:gd name="T30" fmla="*/ 13 w 343"/>
                <a:gd name="T31" fmla="*/ 5 h 396"/>
                <a:gd name="T32" fmla="*/ 0 w 343"/>
                <a:gd name="T33" fmla="*/ 21 h 396"/>
                <a:gd name="T34" fmla="*/ 2 w 343"/>
                <a:gd name="T35" fmla="*/ 23 h 396"/>
                <a:gd name="T36" fmla="*/ 4 w 343"/>
                <a:gd name="T37" fmla="*/ 25 h 396"/>
                <a:gd name="T38" fmla="*/ 13 w 343"/>
                <a:gd name="T39" fmla="*/ 26 h 396"/>
                <a:gd name="T40" fmla="*/ 15 w 343"/>
                <a:gd name="T41" fmla="*/ 28 h 396"/>
                <a:gd name="T42" fmla="*/ 15 w 343"/>
                <a:gd name="T43" fmla="*/ 33 h 396"/>
                <a:gd name="T44" fmla="*/ 17 w 343"/>
                <a:gd name="T45" fmla="*/ 35 h 396"/>
                <a:gd name="T46" fmla="*/ 18 w 343"/>
                <a:gd name="T47" fmla="*/ 37 h 396"/>
                <a:gd name="T48" fmla="*/ 24 w 343"/>
                <a:gd name="T49" fmla="*/ 62 h 396"/>
                <a:gd name="T50" fmla="*/ 27 w 343"/>
                <a:gd name="T51" fmla="*/ 67 h 396"/>
                <a:gd name="T52" fmla="*/ 36 w 343"/>
                <a:gd name="T53" fmla="*/ 71 h 396"/>
                <a:gd name="T54" fmla="*/ 43 w 343"/>
                <a:gd name="T55" fmla="*/ 78 h 396"/>
                <a:gd name="T56" fmla="*/ 45 w 343"/>
                <a:gd name="T57" fmla="*/ 121 h 396"/>
                <a:gd name="T58" fmla="*/ 43 w 343"/>
                <a:gd name="T59" fmla="*/ 132 h 396"/>
                <a:gd name="T60" fmla="*/ 2 w 343"/>
                <a:gd name="T61" fmla="*/ 187 h 396"/>
                <a:gd name="T62" fmla="*/ 2 w 343"/>
                <a:gd name="T63" fmla="*/ 198 h 396"/>
                <a:gd name="T64" fmla="*/ 8 w 343"/>
                <a:gd name="T65" fmla="*/ 207 h 396"/>
                <a:gd name="T66" fmla="*/ 9 w 343"/>
                <a:gd name="T67" fmla="*/ 212 h 396"/>
                <a:gd name="T68" fmla="*/ 15 w 343"/>
                <a:gd name="T69" fmla="*/ 212 h 396"/>
                <a:gd name="T70" fmla="*/ 20 w 343"/>
                <a:gd name="T71" fmla="*/ 208 h 396"/>
                <a:gd name="T72" fmla="*/ 36 w 343"/>
                <a:gd name="T73" fmla="*/ 208 h 396"/>
                <a:gd name="T74" fmla="*/ 36 w 343"/>
                <a:gd name="T75" fmla="*/ 212 h 396"/>
                <a:gd name="T76" fmla="*/ 27 w 343"/>
                <a:gd name="T77" fmla="*/ 216 h 396"/>
                <a:gd name="T78" fmla="*/ 20 w 343"/>
                <a:gd name="T79" fmla="*/ 221 h 396"/>
                <a:gd name="T80" fmla="*/ 11 w 343"/>
                <a:gd name="T81" fmla="*/ 221 h 396"/>
                <a:gd name="T82" fmla="*/ 6 w 343"/>
                <a:gd name="T83" fmla="*/ 232 h 396"/>
                <a:gd name="T84" fmla="*/ 13 w 343"/>
                <a:gd name="T85" fmla="*/ 237 h 396"/>
                <a:gd name="T86" fmla="*/ 163 w 343"/>
                <a:gd name="T87" fmla="*/ 326 h 396"/>
                <a:gd name="T88" fmla="*/ 172 w 343"/>
                <a:gd name="T89" fmla="*/ 360 h 396"/>
                <a:gd name="T90" fmla="*/ 233 w 343"/>
                <a:gd name="T91" fmla="*/ 396 h 396"/>
                <a:gd name="T92" fmla="*/ 242 w 343"/>
                <a:gd name="T93" fmla="*/ 392 h 396"/>
                <a:gd name="T94" fmla="*/ 270 w 343"/>
                <a:gd name="T95" fmla="*/ 337 h 396"/>
                <a:gd name="T96" fmla="*/ 272 w 343"/>
                <a:gd name="T97" fmla="*/ 324 h 396"/>
                <a:gd name="T98" fmla="*/ 283 w 343"/>
                <a:gd name="T99" fmla="*/ 308 h 396"/>
                <a:gd name="T100" fmla="*/ 299 w 343"/>
                <a:gd name="T101" fmla="*/ 299 h 396"/>
                <a:gd name="T102" fmla="*/ 300 w 343"/>
                <a:gd name="T103" fmla="*/ 291 h 396"/>
                <a:gd name="T104" fmla="*/ 306 w 343"/>
                <a:gd name="T105" fmla="*/ 283 h 396"/>
                <a:gd name="T106" fmla="*/ 311 w 343"/>
                <a:gd name="T107" fmla="*/ 282 h 396"/>
                <a:gd name="T108" fmla="*/ 318 w 343"/>
                <a:gd name="T109" fmla="*/ 280 h 396"/>
                <a:gd name="T110" fmla="*/ 325 w 343"/>
                <a:gd name="T111" fmla="*/ 271 h 396"/>
                <a:gd name="T112" fmla="*/ 329 w 343"/>
                <a:gd name="T113" fmla="*/ 267 h 396"/>
                <a:gd name="T114" fmla="*/ 329 w 343"/>
                <a:gd name="T115" fmla="*/ 264 h 396"/>
                <a:gd name="T116" fmla="*/ 306 w 343"/>
                <a:gd name="T117" fmla="*/ 235 h 396"/>
                <a:gd name="T118" fmla="*/ 306 w 343"/>
                <a:gd name="T119" fmla="*/ 20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3" h="396">
                  <a:moveTo>
                    <a:pt x="306" y="201"/>
                  </a:moveTo>
                  <a:lnTo>
                    <a:pt x="306" y="76"/>
                  </a:lnTo>
                  <a:lnTo>
                    <a:pt x="308" y="75"/>
                  </a:lnTo>
                  <a:lnTo>
                    <a:pt x="342" y="32"/>
                  </a:lnTo>
                  <a:lnTo>
                    <a:pt x="343" y="28"/>
                  </a:lnTo>
                  <a:lnTo>
                    <a:pt x="320" y="28"/>
                  </a:lnTo>
                  <a:lnTo>
                    <a:pt x="295" y="16"/>
                  </a:lnTo>
                  <a:lnTo>
                    <a:pt x="265" y="25"/>
                  </a:lnTo>
                  <a:lnTo>
                    <a:pt x="252" y="37"/>
                  </a:lnTo>
                  <a:lnTo>
                    <a:pt x="234" y="46"/>
                  </a:lnTo>
                  <a:lnTo>
                    <a:pt x="168" y="35"/>
                  </a:lnTo>
                  <a:lnTo>
                    <a:pt x="117" y="1"/>
                  </a:lnTo>
                  <a:lnTo>
                    <a:pt x="92" y="3"/>
                  </a:lnTo>
                  <a:lnTo>
                    <a:pt x="81" y="0"/>
                  </a:lnTo>
                  <a:lnTo>
                    <a:pt x="22" y="0"/>
                  </a:lnTo>
                  <a:lnTo>
                    <a:pt x="13" y="5"/>
                  </a:lnTo>
                  <a:lnTo>
                    <a:pt x="0" y="21"/>
                  </a:lnTo>
                  <a:lnTo>
                    <a:pt x="2" y="23"/>
                  </a:lnTo>
                  <a:lnTo>
                    <a:pt x="4" y="25"/>
                  </a:lnTo>
                  <a:lnTo>
                    <a:pt x="13" y="26"/>
                  </a:lnTo>
                  <a:lnTo>
                    <a:pt x="15" y="28"/>
                  </a:lnTo>
                  <a:lnTo>
                    <a:pt x="15" y="33"/>
                  </a:lnTo>
                  <a:lnTo>
                    <a:pt x="17" y="35"/>
                  </a:lnTo>
                  <a:lnTo>
                    <a:pt x="18" y="37"/>
                  </a:lnTo>
                  <a:lnTo>
                    <a:pt x="24" y="62"/>
                  </a:lnTo>
                  <a:lnTo>
                    <a:pt x="27" y="67"/>
                  </a:lnTo>
                  <a:lnTo>
                    <a:pt x="36" y="71"/>
                  </a:lnTo>
                  <a:lnTo>
                    <a:pt x="43" y="78"/>
                  </a:lnTo>
                  <a:lnTo>
                    <a:pt x="45" y="121"/>
                  </a:lnTo>
                  <a:lnTo>
                    <a:pt x="43" y="132"/>
                  </a:lnTo>
                  <a:lnTo>
                    <a:pt x="2" y="187"/>
                  </a:lnTo>
                  <a:lnTo>
                    <a:pt x="2" y="198"/>
                  </a:lnTo>
                  <a:lnTo>
                    <a:pt x="8" y="207"/>
                  </a:lnTo>
                  <a:lnTo>
                    <a:pt x="9" y="212"/>
                  </a:lnTo>
                  <a:lnTo>
                    <a:pt x="15" y="212"/>
                  </a:lnTo>
                  <a:lnTo>
                    <a:pt x="20" y="208"/>
                  </a:lnTo>
                  <a:lnTo>
                    <a:pt x="36" y="208"/>
                  </a:lnTo>
                  <a:lnTo>
                    <a:pt x="36" y="212"/>
                  </a:lnTo>
                  <a:lnTo>
                    <a:pt x="27" y="216"/>
                  </a:lnTo>
                  <a:lnTo>
                    <a:pt x="20" y="221"/>
                  </a:lnTo>
                  <a:lnTo>
                    <a:pt x="11" y="221"/>
                  </a:lnTo>
                  <a:lnTo>
                    <a:pt x="6" y="232"/>
                  </a:lnTo>
                  <a:lnTo>
                    <a:pt x="13" y="237"/>
                  </a:lnTo>
                  <a:lnTo>
                    <a:pt x="163" y="326"/>
                  </a:lnTo>
                  <a:lnTo>
                    <a:pt x="172" y="360"/>
                  </a:lnTo>
                  <a:lnTo>
                    <a:pt x="233" y="396"/>
                  </a:lnTo>
                  <a:lnTo>
                    <a:pt x="242" y="392"/>
                  </a:lnTo>
                  <a:lnTo>
                    <a:pt x="270" y="337"/>
                  </a:lnTo>
                  <a:lnTo>
                    <a:pt x="272" y="324"/>
                  </a:lnTo>
                  <a:lnTo>
                    <a:pt x="283" y="308"/>
                  </a:lnTo>
                  <a:lnTo>
                    <a:pt x="299" y="299"/>
                  </a:lnTo>
                  <a:lnTo>
                    <a:pt x="300" y="291"/>
                  </a:lnTo>
                  <a:lnTo>
                    <a:pt x="306" y="283"/>
                  </a:lnTo>
                  <a:lnTo>
                    <a:pt x="311" y="282"/>
                  </a:lnTo>
                  <a:lnTo>
                    <a:pt x="318" y="280"/>
                  </a:lnTo>
                  <a:lnTo>
                    <a:pt x="325" y="271"/>
                  </a:lnTo>
                  <a:lnTo>
                    <a:pt x="329" y="267"/>
                  </a:lnTo>
                  <a:lnTo>
                    <a:pt x="329" y="264"/>
                  </a:lnTo>
                  <a:lnTo>
                    <a:pt x="306" y="235"/>
                  </a:lnTo>
                  <a:lnTo>
                    <a:pt x="306" y="201"/>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8" name="Freeform 112">
              <a:extLst>
                <a:ext uri="{FF2B5EF4-FFF2-40B4-BE49-F238E27FC236}">
                  <a16:creationId xmlns:a16="http://schemas.microsoft.com/office/drawing/2014/main" id="{225DBEBF-CFDC-4DAF-9FC5-4E4CEFD60A93}"/>
                </a:ext>
              </a:extLst>
            </p:cNvPr>
            <p:cNvSpPr>
              <a:spLocks/>
            </p:cNvSpPr>
            <p:nvPr/>
          </p:nvSpPr>
          <p:spPr bwMode="auto">
            <a:xfrm>
              <a:off x="3533" y="2291"/>
              <a:ext cx="343" cy="396"/>
            </a:xfrm>
            <a:custGeom>
              <a:avLst/>
              <a:gdLst>
                <a:gd name="T0" fmla="*/ 306 w 343"/>
                <a:gd name="T1" fmla="*/ 201 h 396"/>
                <a:gd name="T2" fmla="*/ 306 w 343"/>
                <a:gd name="T3" fmla="*/ 76 h 396"/>
                <a:gd name="T4" fmla="*/ 308 w 343"/>
                <a:gd name="T5" fmla="*/ 75 h 396"/>
                <a:gd name="T6" fmla="*/ 342 w 343"/>
                <a:gd name="T7" fmla="*/ 32 h 396"/>
                <a:gd name="T8" fmla="*/ 343 w 343"/>
                <a:gd name="T9" fmla="*/ 28 h 396"/>
                <a:gd name="T10" fmla="*/ 320 w 343"/>
                <a:gd name="T11" fmla="*/ 28 h 396"/>
                <a:gd name="T12" fmla="*/ 295 w 343"/>
                <a:gd name="T13" fmla="*/ 16 h 396"/>
                <a:gd name="T14" fmla="*/ 265 w 343"/>
                <a:gd name="T15" fmla="*/ 25 h 396"/>
                <a:gd name="T16" fmla="*/ 252 w 343"/>
                <a:gd name="T17" fmla="*/ 37 h 396"/>
                <a:gd name="T18" fmla="*/ 234 w 343"/>
                <a:gd name="T19" fmla="*/ 46 h 396"/>
                <a:gd name="T20" fmla="*/ 168 w 343"/>
                <a:gd name="T21" fmla="*/ 35 h 396"/>
                <a:gd name="T22" fmla="*/ 117 w 343"/>
                <a:gd name="T23" fmla="*/ 1 h 396"/>
                <a:gd name="T24" fmla="*/ 92 w 343"/>
                <a:gd name="T25" fmla="*/ 3 h 396"/>
                <a:gd name="T26" fmla="*/ 81 w 343"/>
                <a:gd name="T27" fmla="*/ 0 h 396"/>
                <a:gd name="T28" fmla="*/ 22 w 343"/>
                <a:gd name="T29" fmla="*/ 0 h 396"/>
                <a:gd name="T30" fmla="*/ 13 w 343"/>
                <a:gd name="T31" fmla="*/ 5 h 396"/>
                <a:gd name="T32" fmla="*/ 0 w 343"/>
                <a:gd name="T33" fmla="*/ 21 h 396"/>
                <a:gd name="T34" fmla="*/ 2 w 343"/>
                <a:gd name="T35" fmla="*/ 23 h 396"/>
                <a:gd name="T36" fmla="*/ 4 w 343"/>
                <a:gd name="T37" fmla="*/ 25 h 396"/>
                <a:gd name="T38" fmla="*/ 13 w 343"/>
                <a:gd name="T39" fmla="*/ 26 h 396"/>
                <a:gd name="T40" fmla="*/ 15 w 343"/>
                <a:gd name="T41" fmla="*/ 28 h 396"/>
                <a:gd name="T42" fmla="*/ 15 w 343"/>
                <a:gd name="T43" fmla="*/ 33 h 396"/>
                <a:gd name="T44" fmla="*/ 17 w 343"/>
                <a:gd name="T45" fmla="*/ 35 h 396"/>
                <a:gd name="T46" fmla="*/ 18 w 343"/>
                <a:gd name="T47" fmla="*/ 37 h 396"/>
                <a:gd name="T48" fmla="*/ 24 w 343"/>
                <a:gd name="T49" fmla="*/ 62 h 396"/>
                <a:gd name="T50" fmla="*/ 27 w 343"/>
                <a:gd name="T51" fmla="*/ 67 h 396"/>
                <a:gd name="T52" fmla="*/ 36 w 343"/>
                <a:gd name="T53" fmla="*/ 71 h 396"/>
                <a:gd name="T54" fmla="*/ 43 w 343"/>
                <a:gd name="T55" fmla="*/ 78 h 396"/>
                <a:gd name="T56" fmla="*/ 45 w 343"/>
                <a:gd name="T57" fmla="*/ 121 h 396"/>
                <a:gd name="T58" fmla="*/ 43 w 343"/>
                <a:gd name="T59" fmla="*/ 132 h 396"/>
                <a:gd name="T60" fmla="*/ 2 w 343"/>
                <a:gd name="T61" fmla="*/ 187 h 396"/>
                <a:gd name="T62" fmla="*/ 2 w 343"/>
                <a:gd name="T63" fmla="*/ 198 h 396"/>
                <a:gd name="T64" fmla="*/ 8 w 343"/>
                <a:gd name="T65" fmla="*/ 207 h 396"/>
                <a:gd name="T66" fmla="*/ 9 w 343"/>
                <a:gd name="T67" fmla="*/ 212 h 396"/>
                <a:gd name="T68" fmla="*/ 15 w 343"/>
                <a:gd name="T69" fmla="*/ 212 h 396"/>
                <a:gd name="T70" fmla="*/ 20 w 343"/>
                <a:gd name="T71" fmla="*/ 208 h 396"/>
                <a:gd name="T72" fmla="*/ 36 w 343"/>
                <a:gd name="T73" fmla="*/ 208 h 396"/>
                <a:gd name="T74" fmla="*/ 36 w 343"/>
                <a:gd name="T75" fmla="*/ 212 h 396"/>
                <a:gd name="T76" fmla="*/ 27 w 343"/>
                <a:gd name="T77" fmla="*/ 216 h 396"/>
                <a:gd name="T78" fmla="*/ 20 w 343"/>
                <a:gd name="T79" fmla="*/ 221 h 396"/>
                <a:gd name="T80" fmla="*/ 11 w 343"/>
                <a:gd name="T81" fmla="*/ 221 h 396"/>
                <a:gd name="T82" fmla="*/ 6 w 343"/>
                <a:gd name="T83" fmla="*/ 232 h 396"/>
                <a:gd name="T84" fmla="*/ 13 w 343"/>
                <a:gd name="T85" fmla="*/ 237 h 396"/>
                <a:gd name="T86" fmla="*/ 163 w 343"/>
                <a:gd name="T87" fmla="*/ 326 h 396"/>
                <a:gd name="T88" fmla="*/ 172 w 343"/>
                <a:gd name="T89" fmla="*/ 360 h 396"/>
                <a:gd name="T90" fmla="*/ 233 w 343"/>
                <a:gd name="T91" fmla="*/ 396 h 396"/>
                <a:gd name="T92" fmla="*/ 242 w 343"/>
                <a:gd name="T93" fmla="*/ 392 h 396"/>
                <a:gd name="T94" fmla="*/ 270 w 343"/>
                <a:gd name="T95" fmla="*/ 337 h 396"/>
                <a:gd name="T96" fmla="*/ 272 w 343"/>
                <a:gd name="T97" fmla="*/ 324 h 396"/>
                <a:gd name="T98" fmla="*/ 283 w 343"/>
                <a:gd name="T99" fmla="*/ 308 h 396"/>
                <a:gd name="T100" fmla="*/ 299 w 343"/>
                <a:gd name="T101" fmla="*/ 299 h 396"/>
                <a:gd name="T102" fmla="*/ 300 w 343"/>
                <a:gd name="T103" fmla="*/ 291 h 396"/>
                <a:gd name="T104" fmla="*/ 306 w 343"/>
                <a:gd name="T105" fmla="*/ 283 h 396"/>
                <a:gd name="T106" fmla="*/ 311 w 343"/>
                <a:gd name="T107" fmla="*/ 282 h 396"/>
                <a:gd name="T108" fmla="*/ 318 w 343"/>
                <a:gd name="T109" fmla="*/ 280 h 396"/>
                <a:gd name="T110" fmla="*/ 325 w 343"/>
                <a:gd name="T111" fmla="*/ 271 h 396"/>
                <a:gd name="T112" fmla="*/ 329 w 343"/>
                <a:gd name="T113" fmla="*/ 267 h 396"/>
                <a:gd name="T114" fmla="*/ 329 w 343"/>
                <a:gd name="T115" fmla="*/ 264 h 396"/>
                <a:gd name="T116" fmla="*/ 306 w 343"/>
                <a:gd name="T117" fmla="*/ 235 h 396"/>
                <a:gd name="T118" fmla="*/ 306 w 343"/>
                <a:gd name="T119" fmla="*/ 20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3" h="396">
                  <a:moveTo>
                    <a:pt x="306" y="201"/>
                  </a:moveTo>
                  <a:lnTo>
                    <a:pt x="306" y="76"/>
                  </a:lnTo>
                  <a:lnTo>
                    <a:pt x="308" y="75"/>
                  </a:lnTo>
                  <a:lnTo>
                    <a:pt x="342" y="32"/>
                  </a:lnTo>
                  <a:lnTo>
                    <a:pt x="343" y="28"/>
                  </a:lnTo>
                  <a:lnTo>
                    <a:pt x="320" y="28"/>
                  </a:lnTo>
                  <a:lnTo>
                    <a:pt x="295" y="16"/>
                  </a:lnTo>
                  <a:lnTo>
                    <a:pt x="265" y="25"/>
                  </a:lnTo>
                  <a:lnTo>
                    <a:pt x="252" y="37"/>
                  </a:lnTo>
                  <a:lnTo>
                    <a:pt x="234" y="46"/>
                  </a:lnTo>
                  <a:lnTo>
                    <a:pt x="168" y="35"/>
                  </a:lnTo>
                  <a:lnTo>
                    <a:pt x="117" y="1"/>
                  </a:lnTo>
                  <a:lnTo>
                    <a:pt x="92" y="3"/>
                  </a:lnTo>
                  <a:lnTo>
                    <a:pt x="81" y="0"/>
                  </a:lnTo>
                  <a:lnTo>
                    <a:pt x="22" y="0"/>
                  </a:lnTo>
                  <a:lnTo>
                    <a:pt x="13" y="5"/>
                  </a:lnTo>
                  <a:lnTo>
                    <a:pt x="0" y="21"/>
                  </a:lnTo>
                  <a:lnTo>
                    <a:pt x="2" y="23"/>
                  </a:lnTo>
                  <a:lnTo>
                    <a:pt x="4" y="25"/>
                  </a:lnTo>
                  <a:lnTo>
                    <a:pt x="13" y="26"/>
                  </a:lnTo>
                  <a:lnTo>
                    <a:pt x="15" y="28"/>
                  </a:lnTo>
                  <a:lnTo>
                    <a:pt x="15" y="33"/>
                  </a:lnTo>
                  <a:lnTo>
                    <a:pt x="17" y="35"/>
                  </a:lnTo>
                  <a:lnTo>
                    <a:pt x="18" y="37"/>
                  </a:lnTo>
                  <a:lnTo>
                    <a:pt x="24" y="62"/>
                  </a:lnTo>
                  <a:lnTo>
                    <a:pt x="27" y="67"/>
                  </a:lnTo>
                  <a:lnTo>
                    <a:pt x="36" y="71"/>
                  </a:lnTo>
                  <a:lnTo>
                    <a:pt x="43" y="78"/>
                  </a:lnTo>
                  <a:lnTo>
                    <a:pt x="45" y="121"/>
                  </a:lnTo>
                  <a:lnTo>
                    <a:pt x="43" y="132"/>
                  </a:lnTo>
                  <a:lnTo>
                    <a:pt x="2" y="187"/>
                  </a:lnTo>
                  <a:lnTo>
                    <a:pt x="2" y="198"/>
                  </a:lnTo>
                  <a:lnTo>
                    <a:pt x="8" y="207"/>
                  </a:lnTo>
                  <a:lnTo>
                    <a:pt x="9" y="212"/>
                  </a:lnTo>
                  <a:lnTo>
                    <a:pt x="15" y="212"/>
                  </a:lnTo>
                  <a:lnTo>
                    <a:pt x="20" y="208"/>
                  </a:lnTo>
                  <a:lnTo>
                    <a:pt x="36" y="208"/>
                  </a:lnTo>
                  <a:lnTo>
                    <a:pt x="36" y="212"/>
                  </a:lnTo>
                  <a:lnTo>
                    <a:pt x="27" y="216"/>
                  </a:lnTo>
                  <a:lnTo>
                    <a:pt x="20" y="221"/>
                  </a:lnTo>
                  <a:lnTo>
                    <a:pt x="11" y="221"/>
                  </a:lnTo>
                  <a:lnTo>
                    <a:pt x="6" y="232"/>
                  </a:lnTo>
                  <a:lnTo>
                    <a:pt x="13" y="237"/>
                  </a:lnTo>
                  <a:lnTo>
                    <a:pt x="163" y="326"/>
                  </a:lnTo>
                  <a:lnTo>
                    <a:pt x="172" y="360"/>
                  </a:lnTo>
                  <a:lnTo>
                    <a:pt x="233" y="396"/>
                  </a:lnTo>
                  <a:lnTo>
                    <a:pt x="242" y="392"/>
                  </a:lnTo>
                  <a:lnTo>
                    <a:pt x="270" y="337"/>
                  </a:lnTo>
                  <a:lnTo>
                    <a:pt x="272" y="324"/>
                  </a:lnTo>
                  <a:lnTo>
                    <a:pt x="283" y="308"/>
                  </a:lnTo>
                  <a:lnTo>
                    <a:pt x="299" y="299"/>
                  </a:lnTo>
                  <a:lnTo>
                    <a:pt x="300" y="291"/>
                  </a:lnTo>
                  <a:lnTo>
                    <a:pt x="306" y="283"/>
                  </a:lnTo>
                  <a:lnTo>
                    <a:pt x="311" y="282"/>
                  </a:lnTo>
                  <a:lnTo>
                    <a:pt x="318" y="280"/>
                  </a:lnTo>
                  <a:lnTo>
                    <a:pt x="325" y="271"/>
                  </a:lnTo>
                  <a:lnTo>
                    <a:pt x="329" y="267"/>
                  </a:lnTo>
                  <a:lnTo>
                    <a:pt x="329" y="264"/>
                  </a:lnTo>
                  <a:lnTo>
                    <a:pt x="306" y="235"/>
                  </a:lnTo>
                  <a:lnTo>
                    <a:pt x="306" y="20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59" name="Freeform 113">
              <a:extLst>
                <a:ext uri="{FF2B5EF4-FFF2-40B4-BE49-F238E27FC236}">
                  <a16:creationId xmlns:a16="http://schemas.microsoft.com/office/drawing/2014/main" id="{87EB4B1C-33C3-49A0-898C-D536B31B2FEC}"/>
                </a:ext>
              </a:extLst>
            </p:cNvPr>
            <p:cNvSpPr>
              <a:spLocks/>
            </p:cNvSpPr>
            <p:nvPr/>
          </p:nvSpPr>
          <p:spPr bwMode="auto">
            <a:xfrm>
              <a:off x="2098" y="1951"/>
              <a:ext cx="130" cy="268"/>
            </a:xfrm>
            <a:custGeom>
              <a:avLst/>
              <a:gdLst>
                <a:gd name="T0" fmla="*/ 123 w 130"/>
                <a:gd name="T1" fmla="*/ 29 h 268"/>
                <a:gd name="T2" fmla="*/ 89 w 130"/>
                <a:gd name="T3" fmla="*/ 0 h 268"/>
                <a:gd name="T4" fmla="*/ 84 w 130"/>
                <a:gd name="T5" fmla="*/ 4 h 268"/>
                <a:gd name="T6" fmla="*/ 70 w 130"/>
                <a:gd name="T7" fmla="*/ 6 h 268"/>
                <a:gd name="T8" fmla="*/ 71 w 130"/>
                <a:gd name="T9" fmla="*/ 9 h 268"/>
                <a:gd name="T10" fmla="*/ 77 w 130"/>
                <a:gd name="T11" fmla="*/ 16 h 268"/>
                <a:gd name="T12" fmla="*/ 70 w 130"/>
                <a:gd name="T13" fmla="*/ 20 h 268"/>
                <a:gd name="T14" fmla="*/ 71 w 130"/>
                <a:gd name="T15" fmla="*/ 20 h 268"/>
                <a:gd name="T16" fmla="*/ 71 w 130"/>
                <a:gd name="T17" fmla="*/ 22 h 268"/>
                <a:gd name="T18" fmla="*/ 70 w 130"/>
                <a:gd name="T19" fmla="*/ 25 h 268"/>
                <a:gd name="T20" fmla="*/ 66 w 130"/>
                <a:gd name="T21" fmla="*/ 27 h 268"/>
                <a:gd name="T22" fmla="*/ 68 w 130"/>
                <a:gd name="T23" fmla="*/ 29 h 268"/>
                <a:gd name="T24" fmla="*/ 66 w 130"/>
                <a:gd name="T25" fmla="*/ 31 h 268"/>
                <a:gd name="T26" fmla="*/ 55 w 130"/>
                <a:gd name="T27" fmla="*/ 40 h 268"/>
                <a:gd name="T28" fmla="*/ 52 w 130"/>
                <a:gd name="T29" fmla="*/ 41 h 268"/>
                <a:gd name="T30" fmla="*/ 46 w 130"/>
                <a:gd name="T31" fmla="*/ 40 h 268"/>
                <a:gd name="T32" fmla="*/ 39 w 130"/>
                <a:gd name="T33" fmla="*/ 41 h 268"/>
                <a:gd name="T34" fmla="*/ 34 w 130"/>
                <a:gd name="T35" fmla="*/ 40 h 268"/>
                <a:gd name="T36" fmla="*/ 29 w 130"/>
                <a:gd name="T37" fmla="*/ 40 h 268"/>
                <a:gd name="T38" fmla="*/ 27 w 130"/>
                <a:gd name="T39" fmla="*/ 40 h 268"/>
                <a:gd name="T40" fmla="*/ 21 w 130"/>
                <a:gd name="T41" fmla="*/ 49 h 268"/>
                <a:gd name="T42" fmla="*/ 18 w 130"/>
                <a:gd name="T43" fmla="*/ 49 h 268"/>
                <a:gd name="T44" fmla="*/ 16 w 130"/>
                <a:gd name="T45" fmla="*/ 50 h 268"/>
                <a:gd name="T46" fmla="*/ 16 w 130"/>
                <a:gd name="T47" fmla="*/ 52 h 268"/>
                <a:gd name="T48" fmla="*/ 12 w 130"/>
                <a:gd name="T49" fmla="*/ 54 h 268"/>
                <a:gd name="T50" fmla="*/ 12 w 130"/>
                <a:gd name="T51" fmla="*/ 57 h 268"/>
                <a:gd name="T52" fmla="*/ 9 w 130"/>
                <a:gd name="T53" fmla="*/ 57 h 268"/>
                <a:gd name="T54" fmla="*/ 5 w 130"/>
                <a:gd name="T55" fmla="*/ 63 h 268"/>
                <a:gd name="T56" fmla="*/ 4 w 130"/>
                <a:gd name="T57" fmla="*/ 70 h 268"/>
                <a:gd name="T58" fmla="*/ 2 w 130"/>
                <a:gd name="T59" fmla="*/ 75 h 268"/>
                <a:gd name="T60" fmla="*/ 0 w 130"/>
                <a:gd name="T61" fmla="*/ 82 h 268"/>
                <a:gd name="T62" fmla="*/ 0 w 130"/>
                <a:gd name="T63" fmla="*/ 90 h 268"/>
                <a:gd name="T64" fmla="*/ 4 w 130"/>
                <a:gd name="T65" fmla="*/ 93 h 268"/>
                <a:gd name="T66" fmla="*/ 9 w 130"/>
                <a:gd name="T67" fmla="*/ 95 h 268"/>
                <a:gd name="T68" fmla="*/ 11 w 130"/>
                <a:gd name="T69" fmla="*/ 95 h 268"/>
                <a:gd name="T70" fmla="*/ 16 w 130"/>
                <a:gd name="T71" fmla="*/ 98 h 268"/>
                <a:gd name="T72" fmla="*/ 25 w 130"/>
                <a:gd name="T73" fmla="*/ 109 h 268"/>
                <a:gd name="T74" fmla="*/ 45 w 130"/>
                <a:gd name="T75" fmla="*/ 261 h 268"/>
                <a:gd name="T76" fmla="*/ 48 w 130"/>
                <a:gd name="T77" fmla="*/ 268 h 268"/>
                <a:gd name="T78" fmla="*/ 87 w 130"/>
                <a:gd name="T79" fmla="*/ 266 h 268"/>
                <a:gd name="T80" fmla="*/ 86 w 130"/>
                <a:gd name="T81" fmla="*/ 263 h 268"/>
                <a:gd name="T82" fmla="*/ 89 w 130"/>
                <a:gd name="T83" fmla="*/ 170 h 268"/>
                <a:gd name="T84" fmla="*/ 102 w 130"/>
                <a:gd name="T85" fmla="*/ 145 h 268"/>
                <a:gd name="T86" fmla="*/ 105 w 130"/>
                <a:gd name="T87" fmla="*/ 125 h 268"/>
                <a:gd name="T88" fmla="*/ 121 w 130"/>
                <a:gd name="T89" fmla="*/ 109 h 268"/>
                <a:gd name="T90" fmla="*/ 123 w 130"/>
                <a:gd name="T91" fmla="*/ 104 h 268"/>
                <a:gd name="T92" fmla="*/ 125 w 130"/>
                <a:gd name="T93" fmla="*/ 102 h 268"/>
                <a:gd name="T94" fmla="*/ 125 w 130"/>
                <a:gd name="T95" fmla="*/ 100 h 268"/>
                <a:gd name="T96" fmla="*/ 125 w 130"/>
                <a:gd name="T97" fmla="*/ 98 h 268"/>
                <a:gd name="T98" fmla="*/ 121 w 130"/>
                <a:gd name="T99" fmla="*/ 95 h 268"/>
                <a:gd name="T100" fmla="*/ 121 w 130"/>
                <a:gd name="T101" fmla="*/ 91 h 268"/>
                <a:gd name="T102" fmla="*/ 123 w 130"/>
                <a:gd name="T103" fmla="*/ 88 h 268"/>
                <a:gd name="T104" fmla="*/ 127 w 130"/>
                <a:gd name="T105" fmla="*/ 86 h 268"/>
                <a:gd name="T106" fmla="*/ 130 w 130"/>
                <a:gd name="T107" fmla="*/ 86 h 268"/>
                <a:gd name="T108" fmla="*/ 130 w 130"/>
                <a:gd name="T109" fmla="*/ 84 h 268"/>
                <a:gd name="T110" fmla="*/ 127 w 130"/>
                <a:gd name="T111" fmla="*/ 54 h 268"/>
                <a:gd name="T112" fmla="*/ 120 w 130"/>
                <a:gd name="T113" fmla="*/ 47 h 268"/>
                <a:gd name="T114" fmla="*/ 118 w 130"/>
                <a:gd name="T115" fmla="*/ 43 h 268"/>
                <a:gd name="T116" fmla="*/ 120 w 130"/>
                <a:gd name="T117" fmla="*/ 34 h 268"/>
                <a:gd name="T118" fmla="*/ 123 w 130"/>
                <a:gd name="T119" fmla="*/ 2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0" h="268">
                  <a:moveTo>
                    <a:pt x="123" y="29"/>
                  </a:moveTo>
                  <a:lnTo>
                    <a:pt x="89" y="0"/>
                  </a:lnTo>
                  <a:lnTo>
                    <a:pt x="84" y="4"/>
                  </a:lnTo>
                  <a:lnTo>
                    <a:pt x="70" y="6"/>
                  </a:lnTo>
                  <a:lnTo>
                    <a:pt x="71" y="9"/>
                  </a:lnTo>
                  <a:lnTo>
                    <a:pt x="77" y="16"/>
                  </a:lnTo>
                  <a:lnTo>
                    <a:pt x="70" y="20"/>
                  </a:lnTo>
                  <a:lnTo>
                    <a:pt x="71" y="20"/>
                  </a:lnTo>
                  <a:lnTo>
                    <a:pt x="71" y="22"/>
                  </a:lnTo>
                  <a:lnTo>
                    <a:pt x="70" y="25"/>
                  </a:lnTo>
                  <a:lnTo>
                    <a:pt x="66" y="27"/>
                  </a:lnTo>
                  <a:lnTo>
                    <a:pt x="68" y="29"/>
                  </a:lnTo>
                  <a:lnTo>
                    <a:pt x="66" y="31"/>
                  </a:lnTo>
                  <a:lnTo>
                    <a:pt x="55" y="40"/>
                  </a:lnTo>
                  <a:lnTo>
                    <a:pt x="52" y="41"/>
                  </a:lnTo>
                  <a:lnTo>
                    <a:pt x="46" y="40"/>
                  </a:lnTo>
                  <a:lnTo>
                    <a:pt x="39" y="41"/>
                  </a:lnTo>
                  <a:lnTo>
                    <a:pt x="34" y="40"/>
                  </a:lnTo>
                  <a:lnTo>
                    <a:pt x="29" y="40"/>
                  </a:lnTo>
                  <a:lnTo>
                    <a:pt x="27" y="40"/>
                  </a:lnTo>
                  <a:lnTo>
                    <a:pt x="21" y="49"/>
                  </a:lnTo>
                  <a:lnTo>
                    <a:pt x="18" y="49"/>
                  </a:lnTo>
                  <a:lnTo>
                    <a:pt x="16" y="50"/>
                  </a:lnTo>
                  <a:lnTo>
                    <a:pt x="16" y="52"/>
                  </a:lnTo>
                  <a:lnTo>
                    <a:pt x="12" y="54"/>
                  </a:lnTo>
                  <a:lnTo>
                    <a:pt x="12" y="57"/>
                  </a:lnTo>
                  <a:lnTo>
                    <a:pt x="9" y="57"/>
                  </a:lnTo>
                  <a:lnTo>
                    <a:pt x="5" y="63"/>
                  </a:lnTo>
                  <a:lnTo>
                    <a:pt x="4" y="70"/>
                  </a:lnTo>
                  <a:lnTo>
                    <a:pt x="2" y="75"/>
                  </a:lnTo>
                  <a:lnTo>
                    <a:pt x="0" y="82"/>
                  </a:lnTo>
                  <a:lnTo>
                    <a:pt x="0" y="90"/>
                  </a:lnTo>
                  <a:lnTo>
                    <a:pt x="4" y="93"/>
                  </a:lnTo>
                  <a:lnTo>
                    <a:pt x="9" y="95"/>
                  </a:lnTo>
                  <a:lnTo>
                    <a:pt x="11" y="95"/>
                  </a:lnTo>
                  <a:lnTo>
                    <a:pt x="16" y="98"/>
                  </a:lnTo>
                  <a:lnTo>
                    <a:pt x="25" y="109"/>
                  </a:lnTo>
                  <a:lnTo>
                    <a:pt x="45" y="261"/>
                  </a:lnTo>
                  <a:lnTo>
                    <a:pt x="48" y="268"/>
                  </a:lnTo>
                  <a:lnTo>
                    <a:pt x="87" y="266"/>
                  </a:lnTo>
                  <a:lnTo>
                    <a:pt x="86" y="263"/>
                  </a:lnTo>
                  <a:lnTo>
                    <a:pt x="89" y="170"/>
                  </a:lnTo>
                  <a:lnTo>
                    <a:pt x="102" y="145"/>
                  </a:lnTo>
                  <a:lnTo>
                    <a:pt x="105" y="125"/>
                  </a:lnTo>
                  <a:lnTo>
                    <a:pt x="121" y="109"/>
                  </a:lnTo>
                  <a:lnTo>
                    <a:pt x="123" y="104"/>
                  </a:lnTo>
                  <a:lnTo>
                    <a:pt x="125" y="102"/>
                  </a:lnTo>
                  <a:lnTo>
                    <a:pt x="125" y="100"/>
                  </a:lnTo>
                  <a:lnTo>
                    <a:pt x="125" y="98"/>
                  </a:lnTo>
                  <a:lnTo>
                    <a:pt x="121" y="95"/>
                  </a:lnTo>
                  <a:lnTo>
                    <a:pt x="121" y="91"/>
                  </a:lnTo>
                  <a:lnTo>
                    <a:pt x="123" y="88"/>
                  </a:lnTo>
                  <a:lnTo>
                    <a:pt x="127" y="86"/>
                  </a:lnTo>
                  <a:lnTo>
                    <a:pt x="130" y="86"/>
                  </a:lnTo>
                  <a:lnTo>
                    <a:pt x="130" y="84"/>
                  </a:lnTo>
                  <a:lnTo>
                    <a:pt x="127" y="54"/>
                  </a:lnTo>
                  <a:lnTo>
                    <a:pt x="120" y="47"/>
                  </a:lnTo>
                  <a:lnTo>
                    <a:pt x="118" y="43"/>
                  </a:lnTo>
                  <a:lnTo>
                    <a:pt x="120" y="34"/>
                  </a:lnTo>
                  <a:lnTo>
                    <a:pt x="123" y="2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0" name="Freeform 114">
              <a:extLst>
                <a:ext uri="{FF2B5EF4-FFF2-40B4-BE49-F238E27FC236}">
                  <a16:creationId xmlns:a16="http://schemas.microsoft.com/office/drawing/2014/main" id="{C55F2F23-002D-4833-BADC-0AF553461794}"/>
                </a:ext>
              </a:extLst>
            </p:cNvPr>
            <p:cNvSpPr>
              <a:spLocks/>
            </p:cNvSpPr>
            <p:nvPr/>
          </p:nvSpPr>
          <p:spPr bwMode="auto">
            <a:xfrm>
              <a:off x="2098" y="1951"/>
              <a:ext cx="130" cy="268"/>
            </a:xfrm>
            <a:custGeom>
              <a:avLst/>
              <a:gdLst>
                <a:gd name="T0" fmla="*/ 123 w 130"/>
                <a:gd name="T1" fmla="*/ 29 h 268"/>
                <a:gd name="T2" fmla="*/ 89 w 130"/>
                <a:gd name="T3" fmla="*/ 0 h 268"/>
                <a:gd name="T4" fmla="*/ 84 w 130"/>
                <a:gd name="T5" fmla="*/ 4 h 268"/>
                <a:gd name="T6" fmla="*/ 70 w 130"/>
                <a:gd name="T7" fmla="*/ 6 h 268"/>
                <a:gd name="T8" fmla="*/ 71 w 130"/>
                <a:gd name="T9" fmla="*/ 9 h 268"/>
                <a:gd name="T10" fmla="*/ 77 w 130"/>
                <a:gd name="T11" fmla="*/ 16 h 268"/>
                <a:gd name="T12" fmla="*/ 70 w 130"/>
                <a:gd name="T13" fmla="*/ 20 h 268"/>
                <a:gd name="T14" fmla="*/ 71 w 130"/>
                <a:gd name="T15" fmla="*/ 20 h 268"/>
                <a:gd name="T16" fmla="*/ 71 w 130"/>
                <a:gd name="T17" fmla="*/ 22 h 268"/>
                <a:gd name="T18" fmla="*/ 70 w 130"/>
                <a:gd name="T19" fmla="*/ 25 h 268"/>
                <a:gd name="T20" fmla="*/ 66 w 130"/>
                <a:gd name="T21" fmla="*/ 27 h 268"/>
                <a:gd name="T22" fmla="*/ 68 w 130"/>
                <a:gd name="T23" fmla="*/ 29 h 268"/>
                <a:gd name="T24" fmla="*/ 66 w 130"/>
                <a:gd name="T25" fmla="*/ 31 h 268"/>
                <a:gd name="T26" fmla="*/ 55 w 130"/>
                <a:gd name="T27" fmla="*/ 40 h 268"/>
                <a:gd name="T28" fmla="*/ 52 w 130"/>
                <a:gd name="T29" fmla="*/ 41 h 268"/>
                <a:gd name="T30" fmla="*/ 46 w 130"/>
                <a:gd name="T31" fmla="*/ 40 h 268"/>
                <a:gd name="T32" fmla="*/ 39 w 130"/>
                <a:gd name="T33" fmla="*/ 41 h 268"/>
                <a:gd name="T34" fmla="*/ 34 w 130"/>
                <a:gd name="T35" fmla="*/ 40 h 268"/>
                <a:gd name="T36" fmla="*/ 29 w 130"/>
                <a:gd name="T37" fmla="*/ 40 h 268"/>
                <a:gd name="T38" fmla="*/ 27 w 130"/>
                <a:gd name="T39" fmla="*/ 40 h 268"/>
                <a:gd name="T40" fmla="*/ 21 w 130"/>
                <a:gd name="T41" fmla="*/ 49 h 268"/>
                <a:gd name="T42" fmla="*/ 18 w 130"/>
                <a:gd name="T43" fmla="*/ 49 h 268"/>
                <a:gd name="T44" fmla="*/ 16 w 130"/>
                <a:gd name="T45" fmla="*/ 50 h 268"/>
                <a:gd name="T46" fmla="*/ 16 w 130"/>
                <a:gd name="T47" fmla="*/ 52 h 268"/>
                <a:gd name="T48" fmla="*/ 12 w 130"/>
                <a:gd name="T49" fmla="*/ 54 h 268"/>
                <a:gd name="T50" fmla="*/ 12 w 130"/>
                <a:gd name="T51" fmla="*/ 57 h 268"/>
                <a:gd name="T52" fmla="*/ 9 w 130"/>
                <a:gd name="T53" fmla="*/ 57 h 268"/>
                <a:gd name="T54" fmla="*/ 5 w 130"/>
                <a:gd name="T55" fmla="*/ 63 h 268"/>
                <a:gd name="T56" fmla="*/ 4 w 130"/>
                <a:gd name="T57" fmla="*/ 70 h 268"/>
                <a:gd name="T58" fmla="*/ 2 w 130"/>
                <a:gd name="T59" fmla="*/ 75 h 268"/>
                <a:gd name="T60" fmla="*/ 0 w 130"/>
                <a:gd name="T61" fmla="*/ 82 h 268"/>
                <a:gd name="T62" fmla="*/ 0 w 130"/>
                <a:gd name="T63" fmla="*/ 90 h 268"/>
                <a:gd name="T64" fmla="*/ 4 w 130"/>
                <a:gd name="T65" fmla="*/ 93 h 268"/>
                <a:gd name="T66" fmla="*/ 9 w 130"/>
                <a:gd name="T67" fmla="*/ 95 h 268"/>
                <a:gd name="T68" fmla="*/ 11 w 130"/>
                <a:gd name="T69" fmla="*/ 95 h 268"/>
                <a:gd name="T70" fmla="*/ 16 w 130"/>
                <a:gd name="T71" fmla="*/ 98 h 268"/>
                <a:gd name="T72" fmla="*/ 25 w 130"/>
                <a:gd name="T73" fmla="*/ 109 h 268"/>
                <a:gd name="T74" fmla="*/ 45 w 130"/>
                <a:gd name="T75" fmla="*/ 261 h 268"/>
                <a:gd name="T76" fmla="*/ 48 w 130"/>
                <a:gd name="T77" fmla="*/ 268 h 268"/>
                <a:gd name="T78" fmla="*/ 87 w 130"/>
                <a:gd name="T79" fmla="*/ 266 h 268"/>
                <a:gd name="T80" fmla="*/ 86 w 130"/>
                <a:gd name="T81" fmla="*/ 263 h 268"/>
                <a:gd name="T82" fmla="*/ 89 w 130"/>
                <a:gd name="T83" fmla="*/ 170 h 268"/>
                <a:gd name="T84" fmla="*/ 102 w 130"/>
                <a:gd name="T85" fmla="*/ 145 h 268"/>
                <a:gd name="T86" fmla="*/ 105 w 130"/>
                <a:gd name="T87" fmla="*/ 125 h 268"/>
                <a:gd name="T88" fmla="*/ 121 w 130"/>
                <a:gd name="T89" fmla="*/ 109 h 268"/>
                <a:gd name="T90" fmla="*/ 123 w 130"/>
                <a:gd name="T91" fmla="*/ 104 h 268"/>
                <a:gd name="T92" fmla="*/ 125 w 130"/>
                <a:gd name="T93" fmla="*/ 102 h 268"/>
                <a:gd name="T94" fmla="*/ 125 w 130"/>
                <a:gd name="T95" fmla="*/ 100 h 268"/>
                <a:gd name="T96" fmla="*/ 125 w 130"/>
                <a:gd name="T97" fmla="*/ 98 h 268"/>
                <a:gd name="T98" fmla="*/ 121 w 130"/>
                <a:gd name="T99" fmla="*/ 95 h 268"/>
                <a:gd name="T100" fmla="*/ 121 w 130"/>
                <a:gd name="T101" fmla="*/ 91 h 268"/>
                <a:gd name="T102" fmla="*/ 123 w 130"/>
                <a:gd name="T103" fmla="*/ 88 h 268"/>
                <a:gd name="T104" fmla="*/ 127 w 130"/>
                <a:gd name="T105" fmla="*/ 86 h 268"/>
                <a:gd name="T106" fmla="*/ 130 w 130"/>
                <a:gd name="T107" fmla="*/ 86 h 268"/>
                <a:gd name="T108" fmla="*/ 130 w 130"/>
                <a:gd name="T109" fmla="*/ 84 h 268"/>
                <a:gd name="T110" fmla="*/ 127 w 130"/>
                <a:gd name="T111" fmla="*/ 54 h 268"/>
                <a:gd name="T112" fmla="*/ 120 w 130"/>
                <a:gd name="T113" fmla="*/ 47 h 268"/>
                <a:gd name="T114" fmla="*/ 118 w 130"/>
                <a:gd name="T115" fmla="*/ 43 h 268"/>
                <a:gd name="T116" fmla="*/ 120 w 130"/>
                <a:gd name="T117" fmla="*/ 34 h 268"/>
                <a:gd name="T118" fmla="*/ 123 w 130"/>
                <a:gd name="T119" fmla="*/ 2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0" h="268">
                  <a:moveTo>
                    <a:pt x="123" y="29"/>
                  </a:moveTo>
                  <a:lnTo>
                    <a:pt x="89" y="0"/>
                  </a:lnTo>
                  <a:lnTo>
                    <a:pt x="84" y="4"/>
                  </a:lnTo>
                  <a:lnTo>
                    <a:pt x="70" y="6"/>
                  </a:lnTo>
                  <a:lnTo>
                    <a:pt x="71" y="9"/>
                  </a:lnTo>
                  <a:lnTo>
                    <a:pt x="77" y="16"/>
                  </a:lnTo>
                  <a:lnTo>
                    <a:pt x="70" y="20"/>
                  </a:lnTo>
                  <a:lnTo>
                    <a:pt x="71" y="20"/>
                  </a:lnTo>
                  <a:lnTo>
                    <a:pt x="71" y="22"/>
                  </a:lnTo>
                  <a:lnTo>
                    <a:pt x="70" y="25"/>
                  </a:lnTo>
                  <a:lnTo>
                    <a:pt x="66" y="27"/>
                  </a:lnTo>
                  <a:lnTo>
                    <a:pt x="68" y="29"/>
                  </a:lnTo>
                  <a:lnTo>
                    <a:pt x="66" y="31"/>
                  </a:lnTo>
                  <a:lnTo>
                    <a:pt x="55" y="40"/>
                  </a:lnTo>
                  <a:lnTo>
                    <a:pt x="52" y="41"/>
                  </a:lnTo>
                  <a:lnTo>
                    <a:pt x="46" y="40"/>
                  </a:lnTo>
                  <a:lnTo>
                    <a:pt x="39" y="41"/>
                  </a:lnTo>
                  <a:lnTo>
                    <a:pt x="34" y="40"/>
                  </a:lnTo>
                  <a:lnTo>
                    <a:pt x="29" y="40"/>
                  </a:lnTo>
                  <a:lnTo>
                    <a:pt x="27" y="40"/>
                  </a:lnTo>
                  <a:lnTo>
                    <a:pt x="21" y="49"/>
                  </a:lnTo>
                  <a:lnTo>
                    <a:pt x="18" y="49"/>
                  </a:lnTo>
                  <a:lnTo>
                    <a:pt x="16" y="50"/>
                  </a:lnTo>
                  <a:lnTo>
                    <a:pt x="16" y="52"/>
                  </a:lnTo>
                  <a:lnTo>
                    <a:pt x="12" y="54"/>
                  </a:lnTo>
                  <a:lnTo>
                    <a:pt x="12" y="57"/>
                  </a:lnTo>
                  <a:lnTo>
                    <a:pt x="9" y="57"/>
                  </a:lnTo>
                  <a:lnTo>
                    <a:pt x="5" y="63"/>
                  </a:lnTo>
                  <a:lnTo>
                    <a:pt x="4" y="70"/>
                  </a:lnTo>
                  <a:lnTo>
                    <a:pt x="2" y="75"/>
                  </a:lnTo>
                  <a:lnTo>
                    <a:pt x="0" y="82"/>
                  </a:lnTo>
                  <a:lnTo>
                    <a:pt x="0" y="90"/>
                  </a:lnTo>
                  <a:lnTo>
                    <a:pt x="4" y="93"/>
                  </a:lnTo>
                  <a:lnTo>
                    <a:pt x="9" y="95"/>
                  </a:lnTo>
                  <a:lnTo>
                    <a:pt x="11" y="95"/>
                  </a:lnTo>
                  <a:lnTo>
                    <a:pt x="16" y="98"/>
                  </a:lnTo>
                  <a:lnTo>
                    <a:pt x="25" y="109"/>
                  </a:lnTo>
                  <a:lnTo>
                    <a:pt x="45" y="261"/>
                  </a:lnTo>
                  <a:lnTo>
                    <a:pt x="48" y="268"/>
                  </a:lnTo>
                  <a:lnTo>
                    <a:pt x="87" y="266"/>
                  </a:lnTo>
                  <a:lnTo>
                    <a:pt x="86" y="263"/>
                  </a:lnTo>
                  <a:lnTo>
                    <a:pt x="89" y="170"/>
                  </a:lnTo>
                  <a:lnTo>
                    <a:pt x="102" y="145"/>
                  </a:lnTo>
                  <a:lnTo>
                    <a:pt x="105" y="125"/>
                  </a:lnTo>
                  <a:lnTo>
                    <a:pt x="121" y="109"/>
                  </a:lnTo>
                  <a:lnTo>
                    <a:pt x="123" y="104"/>
                  </a:lnTo>
                  <a:lnTo>
                    <a:pt x="125" y="102"/>
                  </a:lnTo>
                  <a:lnTo>
                    <a:pt x="125" y="100"/>
                  </a:lnTo>
                  <a:lnTo>
                    <a:pt x="125" y="98"/>
                  </a:lnTo>
                  <a:lnTo>
                    <a:pt x="121" y="95"/>
                  </a:lnTo>
                  <a:lnTo>
                    <a:pt x="121" y="91"/>
                  </a:lnTo>
                  <a:lnTo>
                    <a:pt x="123" y="88"/>
                  </a:lnTo>
                  <a:lnTo>
                    <a:pt x="127" y="86"/>
                  </a:lnTo>
                  <a:lnTo>
                    <a:pt x="130" y="86"/>
                  </a:lnTo>
                  <a:lnTo>
                    <a:pt x="130" y="84"/>
                  </a:lnTo>
                  <a:lnTo>
                    <a:pt x="127" y="54"/>
                  </a:lnTo>
                  <a:lnTo>
                    <a:pt x="120" y="47"/>
                  </a:lnTo>
                  <a:lnTo>
                    <a:pt x="118" y="43"/>
                  </a:lnTo>
                  <a:lnTo>
                    <a:pt x="120" y="34"/>
                  </a:lnTo>
                  <a:lnTo>
                    <a:pt x="123" y="29"/>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1" name="Freeform 115">
              <a:extLst>
                <a:ext uri="{FF2B5EF4-FFF2-40B4-BE49-F238E27FC236}">
                  <a16:creationId xmlns:a16="http://schemas.microsoft.com/office/drawing/2014/main" id="{6CF8C787-A9C4-467C-9A6B-5A51764F2E80}"/>
                </a:ext>
              </a:extLst>
            </p:cNvPr>
            <p:cNvSpPr>
              <a:spLocks/>
            </p:cNvSpPr>
            <p:nvPr/>
          </p:nvSpPr>
          <p:spPr bwMode="auto">
            <a:xfrm>
              <a:off x="2444" y="2392"/>
              <a:ext cx="240" cy="266"/>
            </a:xfrm>
            <a:custGeom>
              <a:avLst/>
              <a:gdLst>
                <a:gd name="T0" fmla="*/ 100 w 240"/>
                <a:gd name="T1" fmla="*/ 266 h 266"/>
                <a:gd name="T2" fmla="*/ 95 w 240"/>
                <a:gd name="T3" fmla="*/ 256 h 266"/>
                <a:gd name="T4" fmla="*/ 22 w 240"/>
                <a:gd name="T5" fmla="*/ 179 h 266"/>
                <a:gd name="T6" fmla="*/ 0 w 240"/>
                <a:gd name="T7" fmla="*/ 129 h 266"/>
                <a:gd name="T8" fmla="*/ 9 w 240"/>
                <a:gd name="T9" fmla="*/ 125 h 266"/>
                <a:gd name="T10" fmla="*/ 13 w 240"/>
                <a:gd name="T11" fmla="*/ 120 h 266"/>
                <a:gd name="T12" fmla="*/ 18 w 240"/>
                <a:gd name="T13" fmla="*/ 115 h 266"/>
                <a:gd name="T14" fmla="*/ 22 w 240"/>
                <a:gd name="T15" fmla="*/ 86 h 266"/>
                <a:gd name="T16" fmla="*/ 25 w 240"/>
                <a:gd name="T17" fmla="*/ 86 h 266"/>
                <a:gd name="T18" fmla="*/ 29 w 240"/>
                <a:gd name="T19" fmla="*/ 90 h 266"/>
                <a:gd name="T20" fmla="*/ 36 w 240"/>
                <a:gd name="T21" fmla="*/ 93 h 266"/>
                <a:gd name="T22" fmla="*/ 45 w 240"/>
                <a:gd name="T23" fmla="*/ 93 h 266"/>
                <a:gd name="T24" fmla="*/ 47 w 240"/>
                <a:gd name="T25" fmla="*/ 91 h 266"/>
                <a:gd name="T26" fmla="*/ 45 w 240"/>
                <a:gd name="T27" fmla="*/ 88 h 266"/>
                <a:gd name="T28" fmla="*/ 38 w 240"/>
                <a:gd name="T29" fmla="*/ 88 h 266"/>
                <a:gd name="T30" fmla="*/ 27 w 240"/>
                <a:gd name="T31" fmla="*/ 79 h 266"/>
                <a:gd name="T32" fmla="*/ 24 w 240"/>
                <a:gd name="T33" fmla="*/ 73 h 266"/>
                <a:gd name="T34" fmla="*/ 25 w 240"/>
                <a:gd name="T35" fmla="*/ 70 h 266"/>
                <a:gd name="T36" fmla="*/ 31 w 240"/>
                <a:gd name="T37" fmla="*/ 70 h 266"/>
                <a:gd name="T38" fmla="*/ 32 w 240"/>
                <a:gd name="T39" fmla="*/ 66 h 266"/>
                <a:gd name="T40" fmla="*/ 32 w 240"/>
                <a:gd name="T41" fmla="*/ 54 h 266"/>
                <a:gd name="T42" fmla="*/ 107 w 240"/>
                <a:gd name="T43" fmla="*/ 48 h 266"/>
                <a:gd name="T44" fmla="*/ 106 w 240"/>
                <a:gd name="T45" fmla="*/ 47 h 266"/>
                <a:gd name="T46" fmla="*/ 102 w 240"/>
                <a:gd name="T47" fmla="*/ 11 h 266"/>
                <a:gd name="T48" fmla="*/ 107 w 240"/>
                <a:gd name="T49" fmla="*/ 0 h 266"/>
                <a:gd name="T50" fmla="*/ 186 w 240"/>
                <a:gd name="T51" fmla="*/ 0 h 266"/>
                <a:gd name="T52" fmla="*/ 193 w 240"/>
                <a:gd name="T53" fmla="*/ 2 h 266"/>
                <a:gd name="T54" fmla="*/ 188 w 240"/>
                <a:gd name="T55" fmla="*/ 15 h 266"/>
                <a:gd name="T56" fmla="*/ 188 w 240"/>
                <a:gd name="T57" fmla="*/ 43 h 266"/>
                <a:gd name="T58" fmla="*/ 195 w 240"/>
                <a:gd name="T59" fmla="*/ 47 h 266"/>
                <a:gd name="T60" fmla="*/ 207 w 240"/>
                <a:gd name="T61" fmla="*/ 29 h 266"/>
                <a:gd name="T62" fmla="*/ 231 w 240"/>
                <a:gd name="T63" fmla="*/ 34 h 266"/>
                <a:gd name="T64" fmla="*/ 238 w 240"/>
                <a:gd name="T65" fmla="*/ 43 h 266"/>
                <a:gd name="T66" fmla="*/ 240 w 240"/>
                <a:gd name="T67" fmla="*/ 61 h 266"/>
                <a:gd name="T68" fmla="*/ 225 w 240"/>
                <a:gd name="T69" fmla="*/ 84 h 266"/>
                <a:gd name="T70" fmla="*/ 224 w 240"/>
                <a:gd name="T71" fmla="*/ 97 h 266"/>
                <a:gd name="T72" fmla="*/ 236 w 240"/>
                <a:gd name="T73" fmla="*/ 131 h 266"/>
                <a:gd name="T74" fmla="*/ 227 w 240"/>
                <a:gd name="T75" fmla="*/ 195 h 266"/>
                <a:gd name="T76" fmla="*/ 215 w 240"/>
                <a:gd name="T77" fmla="*/ 200 h 266"/>
                <a:gd name="T78" fmla="*/ 199 w 240"/>
                <a:gd name="T79" fmla="*/ 188 h 266"/>
                <a:gd name="T80" fmla="*/ 181 w 240"/>
                <a:gd name="T81" fmla="*/ 190 h 266"/>
                <a:gd name="T82" fmla="*/ 174 w 240"/>
                <a:gd name="T83" fmla="*/ 181 h 266"/>
                <a:gd name="T84" fmla="*/ 166 w 240"/>
                <a:gd name="T85" fmla="*/ 177 h 266"/>
                <a:gd name="T86" fmla="*/ 152 w 240"/>
                <a:gd name="T87" fmla="*/ 191 h 266"/>
                <a:gd name="T88" fmla="*/ 125 w 240"/>
                <a:gd name="T89" fmla="*/ 206 h 266"/>
                <a:gd name="T90" fmla="*/ 120 w 240"/>
                <a:gd name="T91" fmla="*/ 213 h 266"/>
                <a:gd name="T92" fmla="*/ 120 w 240"/>
                <a:gd name="T93" fmla="*/ 222 h 266"/>
                <a:gd name="T94" fmla="*/ 125 w 240"/>
                <a:gd name="T95" fmla="*/ 243 h 266"/>
                <a:gd name="T96" fmla="*/ 124 w 240"/>
                <a:gd name="T97" fmla="*/ 247 h 266"/>
                <a:gd name="T98" fmla="*/ 115 w 240"/>
                <a:gd name="T99" fmla="*/ 247 h 266"/>
                <a:gd name="T100" fmla="*/ 106 w 240"/>
                <a:gd name="T101" fmla="*/ 248 h 266"/>
                <a:gd name="T102" fmla="*/ 100 w 240"/>
                <a:gd name="T103" fmla="*/ 256 h 266"/>
                <a:gd name="T104" fmla="*/ 100 w 240"/>
                <a:gd name="T105"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266">
                  <a:moveTo>
                    <a:pt x="100" y="266"/>
                  </a:moveTo>
                  <a:lnTo>
                    <a:pt x="95" y="256"/>
                  </a:lnTo>
                  <a:lnTo>
                    <a:pt x="22" y="179"/>
                  </a:lnTo>
                  <a:lnTo>
                    <a:pt x="0" y="129"/>
                  </a:lnTo>
                  <a:lnTo>
                    <a:pt x="9" y="125"/>
                  </a:lnTo>
                  <a:lnTo>
                    <a:pt x="13" y="120"/>
                  </a:lnTo>
                  <a:lnTo>
                    <a:pt x="18" y="115"/>
                  </a:lnTo>
                  <a:lnTo>
                    <a:pt x="22" y="86"/>
                  </a:lnTo>
                  <a:lnTo>
                    <a:pt x="25" y="86"/>
                  </a:lnTo>
                  <a:lnTo>
                    <a:pt x="29" y="90"/>
                  </a:lnTo>
                  <a:lnTo>
                    <a:pt x="36" y="93"/>
                  </a:lnTo>
                  <a:lnTo>
                    <a:pt x="45" y="93"/>
                  </a:lnTo>
                  <a:lnTo>
                    <a:pt x="47" y="91"/>
                  </a:lnTo>
                  <a:lnTo>
                    <a:pt x="45" y="88"/>
                  </a:lnTo>
                  <a:lnTo>
                    <a:pt x="38" y="88"/>
                  </a:lnTo>
                  <a:lnTo>
                    <a:pt x="27" y="79"/>
                  </a:lnTo>
                  <a:lnTo>
                    <a:pt x="24" y="73"/>
                  </a:lnTo>
                  <a:lnTo>
                    <a:pt x="25" y="70"/>
                  </a:lnTo>
                  <a:lnTo>
                    <a:pt x="31" y="70"/>
                  </a:lnTo>
                  <a:lnTo>
                    <a:pt x="32" y="66"/>
                  </a:lnTo>
                  <a:lnTo>
                    <a:pt x="32" y="54"/>
                  </a:lnTo>
                  <a:lnTo>
                    <a:pt x="107" y="48"/>
                  </a:lnTo>
                  <a:lnTo>
                    <a:pt x="106" y="47"/>
                  </a:lnTo>
                  <a:lnTo>
                    <a:pt x="102" y="11"/>
                  </a:lnTo>
                  <a:lnTo>
                    <a:pt x="107" y="0"/>
                  </a:lnTo>
                  <a:lnTo>
                    <a:pt x="186" y="0"/>
                  </a:lnTo>
                  <a:lnTo>
                    <a:pt x="193" y="2"/>
                  </a:lnTo>
                  <a:lnTo>
                    <a:pt x="188" y="15"/>
                  </a:lnTo>
                  <a:lnTo>
                    <a:pt x="188" y="43"/>
                  </a:lnTo>
                  <a:lnTo>
                    <a:pt x="195" y="47"/>
                  </a:lnTo>
                  <a:lnTo>
                    <a:pt x="207" y="29"/>
                  </a:lnTo>
                  <a:lnTo>
                    <a:pt x="231" y="34"/>
                  </a:lnTo>
                  <a:lnTo>
                    <a:pt x="238" y="43"/>
                  </a:lnTo>
                  <a:lnTo>
                    <a:pt x="240" y="61"/>
                  </a:lnTo>
                  <a:lnTo>
                    <a:pt x="225" y="84"/>
                  </a:lnTo>
                  <a:lnTo>
                    <a:pt x="224" y="97"/>
                  </a:lnTo>
                  <a:lnTo>
                    <a:pt x="236" y="131"/>
                  </a:lnTo>
                  <a:lnTo>
                    <a:pt x="227" y="195"/>
                  </a:lnTo>
                  <a:lnTo>
                    <a:pt x="215" y="200"/>
                  </a:lnTo>
                  <a:lnTo>
                    <a:pt x="199" y="188"/>
                  </a:lnTo>
                  <a:lnTo>
                    <a:pt x="181" y="190"/>
                  </a:lnTo>
                  <a:lnTo>
                    <a:pt x="174" y="181"/>
                  </a:lnTo>
                  <a:lnTo>
                    <a:pt x="166" y="177"/>
                  </a:lnTo>
                  <a:lnTo>
                    <a:pt x="152" y="191"/>
                  </a:lnTo>
                  <a:lnTo>
                    <a:pt x="125" y="206"/>
                  </a:lnTo>
                  <a:lnTo>
                    <a:pt x="120" y="213"/>
                  </a:lnTo>
                  <a:lnTo>
                    <a:pt x="120" y="222"/>
                  </a:lnTo>
                  <a:lnTo>
                    <a:pt x="125" y="243"/>
                  </a:lnTo>
                  <a:lnTo>
                    <a:pt x="124" y="247"/>
                  </a:lnTo>
                  <a:lnTo>
                    <a:pt x="115" y="247"/>
                  </a:lnTo>
                  <a:lnTo>
                    <a:pt x="106" y="248"/>
                  </a:lnTo>
                  <a:lnTo>
                    <a:pt x="100" y="256"/>
                  </a:lnTo>
                  <a:lnTo>
                    <a:pt x="100" y="266"/>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2" name="Freeform 116">
              <a:extLst>
                <a:ext uri="{FF2B5EF4-FFF2-40B4-BE49-F238E27FC236}">
                  <a16:creationId xmlns:a16="http://schemas.microsoft.com/office/drawing/2014/main" id="{42E591CF-A987-4635-A6DF-6ADBA2AFAB4D}"/>
                </a:ext>
              </a:extLst>
            </p:cNvPr>
            <p:cNvSpPr>
              <a:spLocks/>
            </p:cNvSpPr>
            <p:nvPr/>
          </p:nvSpPr>
          <p:spPr bwMode="auto">
            <a:xfrm>
              <a:off x="2444" y="2392"/>
              <a:ext cx="240" cy="266"/>
            </a:xfrm>
            <a:custGeom>
              <a:avLst/>
              <a:gdLst>
                <a:gd name="T0" fmla="*/ 100 w 240"/>
                <a:gd name="T1" fmla="*/ 266 h 266"/>
                <a:gd name="T2" fmla="*/ 95 w 240"/>
                <a:gd name="T3" fmla="*/ 256 h 266"/>
                <a:gd name="T4" fmla="*/ 22 w 240"/>
                <a:gd name="T5" fmla="*/ 179 h 266"/>
                <a:gd name="T6" fmla="*/ 0 w 240"/>
                <a:gd name="T7" fmla="*/ 129 h 266"/>
                <a:gd name="T8" fmla="*/ 9 w 240"/>
                <a:gd name="T9" fmla="*/ 125 h 266"/>
                <a:gd name="T10" fmla="*/ 13 w 240"/>
                <a:gd name="T11" fmla="*/ 120 h 266"/>
                <a:gd name="T12" fmla="*/ 18 w 240"/>
                <a:gd name="T13" fmla="*/ 115 h 266"/>
                <a:gd name="T14" fmla="*/ 22 w 240"/>
                <a:gd name="T15" fmla="*/ 86 h 266"/>
                <a:gd name="T16" fmla="*/ 25 w 240"/>
                <a:gd name="T17" fmla="*/ 86 h 266"/>
                <a:gd name="T18" fmla="*/ 29 w 240"/>
                <a:gd name="T19" fmla="*/ 90 h 266"/>
                <a:gd name="T20" fmla="*/ 36 w 240"/>
                <a:gd name="T21" fmla="*/ 93 h 266"/>
                <a:gd name="T22" fmla="*/ 45 w 240"/>
                <a:gd name="T23" fmla="*/ 93 h 266"/>
                <a:gd name="T24" fmla="*/ 47 w 240"/>
                <a:gd name="T25" fmla="*/ 91 h 266"/>
                <a:gd name="T26" fmla="*/ 45 w 240"/>
                <a:gd name="T27" fmla="*/ 88 h 266"/>
                <a:gd name="T28" fmla="*/ 38 w 240"/>
                <a:gd name="T29" fmla="*/ 88 h 266"/>
                <a:gd name="T30" fmla="*/ 27 w 240"/>
                <a:gd name="T31" fmla="*/ 79 h 266"/>
                <a:gd name="T32" fmla="*/ 24 w 240"/>
                <a:gd name="T33" fmla="*/ 73 h 266"/>
                <a:gd name="T34" fmla="*/ 25 w 240"/>
                <a:gd name="T35" fmla="*/ 70 h 266"/>
                <a:gd name="T36" fmla="*/ 31 w 240"/>
                <a:gd name="T37" fmla="*/ 70 h 266"/>
                <a:gd name="T38" fmla="*/ 32 w 240"/>
                <a:gd name="T39" fmla="*/ 66 h 266"/>
                <a:gd name="T40" fmla="*/ 32 w 240"/>
                <a:gd name="T41" fmla="*/ 54 h 266"/>
                <a:gd name="T42" fmla="*/ 107 w 240"/>
                <a:gd name="T43" fmla="*/ 48 h 266"/>
                <a:gd name="T44" fmla="*/ 106 w 240"/>
                <a:gd name="T45" fmla="*/ 47 h 266"/>
                <a:gd name="T46" fmla="*/ 102 w 240"/>
                <a:gd name="T47" fmla="*/ 11 h 266"/>
                <a:gd name="T48" fmla="*/ 107 w 240"/>
                <a:gd name="T49" fmla="*/ 0 h 266"/>
                <a:gd name="T50" fmla="*/ 186 w 240"/>
                <a:gd name="T51" fmla="*/ 0 h 266"/>
                <a:gd name="T52" fmla="*/ 193 w 240"/>
                <a:gd name="T53" fmla="*/ 2 h 266"/>
                <a:gd name="T54" fmla="*/ 188 w 240"/>
                <a:gd name="T55" fmla="*/ 15 h 266"/>
                <a:gd name="T56" fmla="*/ 188 w 240"/>
                <a:gd name="T57" fmla="*/ 43 h 266"/>
                <a:gd name="T58" fmla="*/ 195 w 240"/>
                <a:gd name="T59" fmla="*/ 47 h 266"/>
                <a:gd name="T60" fmla="*/ 207 w 240"/>
                <a:gd name="T61" fmla="*/ 29 h 266"/>
                <a:gd name="T62" fmla="*/ 231 w 240"/>
                <a:gd name="T63" fmla="*/ 34 h 266"/>
                <a:gd name="T64" fmla="*/ 238 w 240"/>
                <a:gd name="T65" fmla="*/ 43 h 266"/>
                <a:gd name="T66" fmla="*/ 240 w 240"/>
                <a:gd name="T67" fmla="*/ 61 h 266"/>
                <a:gd name="T68" fmla="*/ 225 w 240"/>
                <a:gd name="T69" fmla="*/ 84 h 266"/>
                <a:gd name="T70" fmla="*/ 224 w 240"/>
                <a:gd name="T71" fmla="*/ 97 h 266"/>
                <a:gd name="T72" fmla="*/ 236 w 240"/>
                <a:gd name="T73" fmla="*/ 131 h 266"/>
                <a:gd name="T74" fmla="*/ 227 w 240"/>
                <a:gd name="T75" fmla="*/ 195 h 266"/>
                <a:gd name="T76" fmla="*/ 215 w 240"/>
                <a:gd name="T77" fmla="*/ 200 h 266"/>
                <a:gd name="T78" fmla="*/ 199 w 240"/>
                <a:gd name="T79" fmla="*/ 188 h 266"/>
                <a:gd name="T80" fmla="*/ 181 w 240"/>
                <a:gd name="T81" fmla="*/ 190 h 266"/>
                <a:gd name="T82" fmla="*/ 174 w 240"/>
                <a:gd name="T83" fmla="*/ 181 h 266"/>
                <a:gd name="T84" fmla="*/ 166 w 240"/>
                <a:gd name="T85" fmla="*/ 177 h 266"/>
                <a:gd name="T86" fmla="*/ 152 w 240"/>
                <a:gd name="T87" fmla="*/ 191 h 266"/>
                <a:gd name="T88" fmla="*/ 125 w 240"/>
                <a:gd name="T89" fmla="*/ 206 h 266"/>
                <a:gd name="T90" fmla="*/ 120 w 240"/>
                <a:gd name="T91" fmla="*/ 213 h 266"/>
                <a:gd name="T92" fmla="*/ 120 w 240"/>
                <a:gd name="T93" fmla="*/ 222 h 266"/>
                <a:gd name="T94" fmla="*/ 125 w 240"/>
                <a:gd name="T95" fmla="*/ 243 h 266"/>
                <a:gd name="T96" fmla="*/ 124 w 240"/>
                <a:gd name="T97" fmla="*/ 247 h 266"/>
                <a:gd name="T98" fmla="*/ 115 w 240"/>
                <a:gd name="T99" fmla="*/ 247 h 266"/>
                <a:gd name="T100" fmla="*/ 106 w 240"/>
                <a:gd name="T101" fmla="*/ 248 h 266"/>
                <a:gd name="T102" fmla="*/ 100 w 240"/>
                <a:gd name="T103" fmla="*/ 256 h 266"/>
                <a:gd name="T104" fmla="*/ 100 w 240"/>
                <a:gd name="T105"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266">
                  <a:moveTo>
                    <a:pt x="100" y="266"/>
                  </a:moveTo>
                  <a:lnTo>
                    <a:pt x="95" y="256"/>
                  </a:lnTo>
                  <a:lnTo>
                    <a:pt x="22" y="179"/>
                  </a:lnTo>
                  <a:lnTo>
                    <a:pt x="0" y="129"/>
                  </a:lnTo>
                  <a:lnTo>
                    <a:pt x="9" y="125"/>
                  </a:lnTo>
                  <a:lnTo>
                    <a:pt x="13" y="120"/>
                  </a:lnTo>
                  <a:lnTo>
                    <a:pt x="18" y="115"/>
                  </a:lnTo>
                  <a:lnTo>
                    <a:pt x="22" y="86"/>
                  </a:lnTo>
                  <a:lnTo>
                    <a:pt x="25" y="86"/>
                  </a:lnTo>
                  <a:lnTo>
                    <a:pt x="29" y="90"/>
                  </a:lnTo>
                  <a:lnTo>
                    <a:pt x="36" y="93"/>
                  </a:lnTo>
                  <a:lnTo>
                    <a:pt x="45" y="93"/>
                  </a:lnTo>
                  <a:lnTo>
                    <a:pt x="47" y="91"/>
                  </a:lnTo>
                  <a:lnTo>
                    <a:pt x="45" y="88"/>
                  </a:lnTo>
                  <a:lnTo>
                    <a:pt x="38" y="88"/>
                  </a:lnTo>
                  <a:lnTo>
                    <a:pt x="27" y="79"/>
                  </a:lnTo>
                  <a:lnTo>
                    <a:pt x="24" y="73"/>
                  </a:lnTo>
                  <a:lnTo>
                    <a:pt x="25" y="70"/>
                  </a:lnTo>
                  <a:lnTo>
                    <a:pt x="31" y="70"/>
                  </a:lnTo>
                  <a:lnTo>
                    <a:pt x="32" y="66"/>
                  </a:lnTo>
                  <a:lnTo>
                    <a:pt x="32" y="54"/>
                  </a:lnTo>
                  <a:lnTo>
                    <a:pt x="107" y="48"/>
                  </a:lnTo>
                  <a:lnTo>
                    <a:pt x="106" y="47"/>
                  </a:lnTo>
                  <a:lnTo>
                    <a:pt x="102" y="11"/>
                  </a:lnTo>
                  <a:lnTo>
                    <a:pt x="107" y="0"/>
                  </a:lnTo>
                  <a:lnTo>
                    <a:pt x="186" y="0"/>
                  </a:lnTo>
                  <a:lnTo>
                    <a:pt x="193" y="2"/>
                  </a:lnTo>
                  <a:lnTo>
                    <a:pt x="188" y="15"/>
                  </a:lnTo>
                  <a:lnTo>
                    <a:pt x="188" y="43"/>
                  </a:lnTo>
                  <a:lnTo>
                    <a:pt x="195" y="47"/>
                  </a:lnTo>
                  <a:lnTo>
                    <a:pt x="207" y="29"/>
                  </a:lnTo>
                  <a:lnTo>
                    <a:pt x="231" y="34"/>
                  </a:lnTo>
                  <a:lnTo>
                    <a:pt x="238" y="43"/>
                  </a:lnTo>
                  <a:lnTo>
                    <a:pt x="240" y="61"/>
                  </a:lnTo>
                  <a:lnTo>
                    <a:pt x="225" y="84"/>
                  </a:lnTo>
                  <a:lnTo>
                    <a:pt x="224" y="97"/>
                  </a:lnTo>
                  <a:lnTo>
                    <a:pt x="236" y="131"/>
                  </a:lnTo>
                  <a:lnTo>
                    <a:pt x="227" y="195"/>
                  </a:lnTo>
                  <a:lnTo>
                    <a:pt x="215" y="200"/>
                  </a:lnTo>
                  <a:lnTo>
                    <a:pt x="199" y="188"/>
                  </a:lnTo>
                  <a:lnTo>
                    <a:pt x="181" y="190"/>
                  </a:lnTo>
                  <a:lnTo>
                    <a:pt x="174" y="181"/>
                  </a:lnTo>
                  <a:lnTo>
                    <a:pt x="166" y="177"/>
                  </a:lnTo>
                  <a:lnTo>
                    <a:pt x="152" y="191"/>
                  </a:lnTo>
                  <a:lnTo>
                    <a:pt x="125" y="206"/>
                  </a:lnTo>
                  <a:lnTo>
                    <a:pt x="120" y="213"/>
                  </a:lnTo>
                  <a:lnTo>
                    <a:pt x="120" y="222"/>
                  </a:lnTo>
                  <a:lnTo>
                    <a:pt x="125" y="243"/>
                  </a:lnTo>
                  <a:lnTo>
                    <a:pt x="124" y="247"/>
                  </a:lnTo>
                  <a:lnTo>
                    <a:pt x="115" y="247"/>
                  </a:lnTo>
                  <a:lnTo>
                    <a:pt x="106" y="248"/>
                  </a:lnTo>
                  <a:lnTo>
                    <a:pt x="100" y="256"/>
                  </a:lnTo>
                  <a:lnTo>
                    <a:pt x="100" y="266"/>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3" name="Freeform 117">
              <a:extLst>
                <a:ext uri="{FF2B5EF4-FFF2-40B4-BE49-F238E27FC236}">
                  <a16:creationId xmlns:a16="http://schemas.microsoft.com/office/drawing/2014/main" id="{A40FCAA9-547B-4374-9F90-BF997F0095C3}"/>
                </a:ext>
              </a:extLst>
            </p:cNvPr>
            <p:cNvSpPr>
              <a:spLocks/>
            </p:cNvSpPr>
            <p:nvPr/>
          </p:nvSpPr>
          <p:spPr bwMode="auto">
            <a:xfrm>
              <a:off x="3492" y="1844"/>
              <a:ext cx="649" cy="493"/>
            </a:xfrm>
            <a:custGeom>
              <a:avLst/>
              <a:gdLst>
                <a:gd name="T0" fmla="*/ 136 w 649"/>
                <a:gd name="T1" fmla="*/ 84 h 493"/>
                <a:gd name="T2" fmla="*/ 124 w 649"/>
                <a:gd name="T3" fmla="*/ 91 h 493"/>
                <a:gd name="T4" fmla="*/ 81 w 649"/>
                <a:gd name="T5" fmla="*/ 170 h 493"/>
                <a:gd name="T6" fmla="*/ 68 w 649"/>
                <a:gd name="T7" fmla="*/ 173 h 493"/>
                <a:gd name="T8" fmla="*/ 56 w 649"/>
                <a:gd name="T9" fmla="*/ 193 h 493"/>
                <a:gd name="T10" fmla="*/ 49 w 649"/>
                <a:gd name="T11" fmla="*/ 273 h 493"/>
                <a:gd name="T12" fmla="*/ 33 w 649"/>
                <a:gd name="T13" fmla="*/ 282 h 493"/>
                <a:gd name="T14" fmla="*/ 8 w 649"/>
                <a:gd name="T15" fmla="*/ 282 h 493"/>
                <a:gd name="T16" fmla="*/ 4 w 649"/>
                <a:gd name="T17" fmla="*/ 298 h 493"/>
                <a:gd name="T18" fmla="*/ 4 w 649"/>
                <a:gd name="T19" fmla="*/ 307 h 493"/>
                <a:gd name="T20" fmla="*/ 15 w 649"/>
                <a:gd name="T21" fmla="*/ 313 h 493"/>
                <a:gd name="T22" fmla="*/ 31 w 649"/>
                <a:gd name="T23" fmla="*/ 314 h 493"/>
                <a:gd name="T24" fmla="*/ 43 w 649"/>
                <a:gd name="T25" fmla="*/ 325 h 493"/>
                <a:gd name="T26" fmla="*/ 56 w 649"/>
                <a:gd name="T27" fmla="*/ 347 h 493"/>
                <a:gd name="T28" fmla="*/ 91 w 649"/>
                <a:gd name="T29" fmla="*/ 404 h 493"/>
                <a:gd name="T30" fmla="*/ 118 w 649"/>
                <a:gd name="T31" fmla="*/ 411 h 493"/>
                <a:gd name="T32" fmla="*/ 122 w 649"/>
                <a:gd name="T33" fmla="*/ 447 h 493"/>
                <a:gd name="T34" fmla="*/ 158 w 649"/>
                <a:gd name="T35" fmla="*/ 448 h 493"/>
                <a:gd name="T36" fmla="*/ 209 w 649"/>
                <a:gd name="T37" fmla="*/ 482 h 493"/>
                <a:gd name="T38" fmla="*/ 293 w 649"/>
                <a:gd name="T39" fmla="*/ 484 h 493"/>
                <a:gd name="T40" fmla="*/ 336 w 649"/>
                <a:gd name="T41" fmla="*/ 463 h 493"/>
                <a:gd name="T42" fmla="*/ 384 w 649"/>
                <a:gd name="T43" fmla="*/ 475 h 493"/>
                <a:gd name="T44" fmla="*/ 425 w 649"/>
                <a:gd name="T45" fmla="*/ 457 h 493"/>
                <a:gd name="T46" fmla="*/ 468 w 649"/>
                <a:gd name="T47" fmla="*/ 430 h 493"/>
                <a:gd name="T48" fmla="*/ 649 w 649"/>
                <a:gd name="T49" fmla="*/ 300 h 493"/>
                <a:gd name="T50" fmla="*/ 607 w 649"/>
                <a:gd name="T51" fmla="*/ 298 h 493"/>
                <a:gd name="T52" fmla="*/ 472 w 649"/>
                <a:gd name="T53" fmla="*/ 247 h 493"/>
                <a:gd name="T54" fmla="*/ 450 w 649"/>
                <a:gd name="T55" fmla="*/ 227 h 493"/>
                <a:gd name="T56" fmla="*/ 443 w 649"/>
                <a:gd name="T57" fmla="*/ 218 h 493"/>
                <a:gd name="T58" fmla="*/ 433 w 649"/>
                <a:gd name="T59" fmla="*/ 205 h 493"/>
                <a:gd name="T60" fmla="*/ 424 w 649"/>
                <a:gd name="T61" fmla="*/ 182 h 493"/>
                <a:gd name="T62" fmla="*/ 427 w 649"/>
                <a:gd name="T63" fmla="*/ 173 h 493"/>
                <a:gd name="T64" fmla="*/ 420 w 649"/>
                <a:gd name="T65" fmla="*/ 168 h 493"/>
                <a:gd name="T66" fmla="*/ 408 w 649"/>
                <a:gd name="T67" fmla="*/ 170 h 493"/>
                <a:gd name="T68" fmla="*/ 404 w 649"/>
                <a:gd name="T69" fmla="*/ 173 h 493"/>
                <a:gd name="T70" fmla="*/ 395 w 649"/>
                <a:gd name="T71" fmla="*/ 173 h 493"/>
                <a:gd name="T72" fmla="*/ 381 w 649"/>
                <a:gd name="T73" fmla="*/ 166 h 493"/>
                <a:gd name="T74" fmla="*/ 391 w 649"/>
                <a:gd name="T75" fmla="*/ 139 h 493"/>
                <a:gd name="T76" fmla="*/ 404 w 649"/>
                <a:gd name="T77" fmla="*/ 109 h 493"/>
                <a:gd name="T78" fmla="*/ 383 w 649"/>
                <a:gd name="T79" fmla="*/ 91 h 493"/>
                <a:gd name="T80" fmla="*/ 331 w 649"/>
                <a:gd name="T81" fmla="*/ 32 h 493"/>
                <a:gd name="T82" fmla="*/ 306 w 649"/>
                <a:gd name="T83" fmla="*/ 18 h 493"/>
                <a:gd name="T84" fmla="*/ 295 w 649"/>
                <a:gd name="T85" fmla="*/ 20 h 493"/>
                <a:gd name="T86" fmla="*/ 291 w 649"/>
                <a:gd name="T87" fmla="*/ 18 h 493"/>
                <a:gd name="T88" fmla="*/ 279 w 649"/>
                <a:gd name="T89" fmla="*/ 14 h 493"/>
                <a:gd name="T90" fmla="*/ 274 w 649"/>
                <a:gd name="T91" fmla="*/ 18 h 493"/>
                <a:gd name="T92" fmla="*/ 266 w 649"/>
                <a:gd name="T93" fmla="*/ 20 h 493"/>
                <a:gd name="T94" fmla="*/ 263 w 649"/>
                <a:gd name="T95" fmla="*/ 14 h 493"/>
                <a:gd name="T96" fmla="*/ 254 w 649"/>
                <a:gd name="T97" fmla="*/ 11 h 493"/>
                <a:gd name="T98" fmla="*/ 250 w 649"/>
                <a:gd name="T99" fmla="*/ 18 h 493"/>
                <a:gd name="T100" fmla="*/ 236 w 649"/>
                <a:gd name="T101" fmla="*/ 20 h 493"/>
                <a:gd name="T102" fmla="*/ 224 w 649"/>
                <a:gd name="T103" fmla="*/ 11 h 493"/>
                <a:gd name="T104" fmla="*/ 222 w 649"/>
                <a:gd name="T105" fmla="*/ 9 h 493"/>
                <a:gd name="T106" fmla="*/ 208 w 649"/>
                <a:gd name="T107" fmla="*/ 0 h 493"/>
                <a:gd name="T108" fmla="*/ 186 w 649"/>
                <a:gd name="T109" fmla="*/ 27 h 493"/>
                <a:gd name="T110" fmla="*/ 181 w 649"/>
                <a:gd name="T111" fmla="*/ 20 h 493"/>
                <a:gd name="T112" fmla="*/ 172 w 649"/>
                <a:gd name="T113" fmla="*/ 23 h 493"/>
                <a:gd name="T114" fmla="*/ 170 w 649"/>
                <a:gd name="T115" fmla="*/ 27 h 493"/>
                <a:gd name="T116" fmla="*/ 163 w 649"/>
                <a:gd name="T117" fmla="*/ 25 h 493"/>
                <a:gd name="T118" fmla="*/ 150 w 649"/>
                <a:gd name="T119" fmla="*/ 25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9" h="493">
                  <a:moveTo>
                    <a:pt x="150" y="25"/>
                  </a:moveTo>
                  <a:lnTo>
                    <a:pt x="136" y="84"/>
                  </a:lnTo>
                  <a:lnTo>
                    <a:pt x="131" y="89"/>
                  </a:lnTo>
                  <a:lnTo>
                    <a:pt x="124" y="91"/>
                  </a:lnTo>
                  <a:lnTo>
                    <a:pt x="90" y="138"/>
                  </a:lnTo>
                  <a:lnTo>
                    <a:pt x="81" y="170"/>
                  </a:lnTo>
                  <a:lnTo>
                    <a:pt x="79" y="173"/>
                  </a:lnTo>
                  <a:lnTo>
                    <a:pt x="68" y="173"/>
                  </a:lnTo>
                  <a:lnTo>
                    <a:pt x="63" y="177"/>
                  </a:lnTo>
                  <a:lnTo>
                    <a:pt x="56" y="193"/>
                  </a:lnTo>
                  <a:lnTo>
                    <a:pt x="52" y="191"/>
                  </a:lnTo>
                  <a:lnTo>
                    <a:pt x="49" y="273"/>
                  </a:lnTo>
                  <a:lnTo>
                    <a:pt x="41" y="279"/>
                  </a:lnTo>
                  <a:lnTo>
                    <a:pt x="33" y="282"/>
                  </a:lnTo>
                  <a:lnTo>
                    <a:pt x="15" y="280"/>
                  </a:lnTo>
                  <a:lnTo>
                    <a:pt x="8" y="282"/>
                  </a:lnTo>
                  <a:lnTo>
                    <a:pt x="8" y="295"/>
                  </a:lnTo>
                  <a:lnTo>
                    <a:pt x="4" y="298"/>
                  </a:lnTo>
                  <a:lnTo>
                    <a:pt x="0" y="304"/>
                  </a:lnTo>
                  <a:lnTo>
                    <a:pt x="4" y="307"/>
                  </a:lnTo>
                  <a:lnTo>
                    <a:pt x="9" y="307"/>
                  </a:lnTo>
                  <a:lnTo>
                    <a:pt x="15" y="313"/>
                  </a:lnTo>
                  <a:lnTo>
                    <a:pt x="22" y="311"/>
                  </a:lnTo>
                  <a:lnTo>
                    <a:pt x="31" y="314"/>
                  </a:lnTo>
                  <a:lnTo>
                    <a:pt x="38" y="318"/>
                  </a:lnTo>
                  <a:lnTo>
                    <a:pt x="43" y="325"/>
                  </a:lnTo>
                  <a:lnTo>
                    <a:pt x="45" y="334"/>
                  </a:lnTo>
                  <a:lnTo>
                    <a:pt x="56" y="347"/>
                  </a:lnTo>
                  <a:lnTo>
                    <a:pt x="74" y="357"/>
                  </a:lnTo>
                  <a:lnTo>
                    <a:pt x="91" y="404"/>
                  </a:lnTo>
                  <a:lnTo>
                    <a:pt x="99" y="407"/>
                  </a:lnTo>
                  <a:lnTo>
                    <a:pt x="118" y="411"/>
                  </a:lnTo>
                  <a:lnTo>
                    <a:pt x="124" y="416"/>
                  </a:lnTo>
                  <a:lnTo>
                    <a:pt x="122" y="447"/>
                  </a:lnTo>
                  <a:lnTo>
                    <a:pt x="133" y="450"/>
                  </a:lnTo>
                  <a:lnTo>
                    <a:pt x="158" y="448"/>
                  </a:lnTo>
                  <a:lnTo>
                    <a:pt x="200" y="473"/>
                  </a:lnTo>
                  <a:lnTo>
                    <a:pt x="209" y="482"/>
                  </a:lnTo>
                  <a:lnTo>
                    <a:pt x="275" y="493"/>
                  </a:lnTo>
                  <a:lnTo>
                    <a:pt x="293" y="484"/>
                  </a:lnTo>
                  <a:lnTo>
                    <a:pt x="306" y="472"/>
                  </a:lnTo>
                  <a:lnTo>
                    <a:pt x="336" y="463"/>
                  </a:lnTo>
                  <a:lnTo>
                    <a:pt x="361" y="477"/>
                  </a:lnTo>
                  <a:lnTo>
                    <a:pt x="384" y="475"/>
                  </a:lnTo>
                  <a:lnTo>
                    <a:pt x="386" y="472"/>
                  </a:lnTo>
                  <a:lnTo>
                    <a:pt x="425" y="457"/>
                  </a:lnTo>
                  <a:lnTo>
                    <a:pt x="447" y="441"/>
                  </a:lnTo>
                  <a:lnTo>
                    <a:pt x="468" y="430"/>
                  </a:lnTo>
                  <a:lnTo>
                    <a:pt x="520" y="429"/>
                  </a:lnTo>
                  <a:lnTo>
                    <a:pt x="649" y="300"/>
                  </a:lnTo>
                  <a:lnTo>
                    <a:pt x="649" y="298"/>
                  </a:lnTo>
                  <a:lnTo>
                    <a:pt x="607" y="298"/>
                  </a:lnTo>
                  <a:lnTo>
                    <a:pt x="477" y="252"/>
                  </a:lnTo>
                  <a:lnTo>
                    <a:pt x="472" y="247"/>
                  </a:lnTo>
                  <a:lnTo>
                    <a:pt x="456" y="234"/>
                  </a:lnTo>
                  <a:lnTo>
                    <a:pt x="450" y="227"/>
                  </a:lnTo>
                  <a:lnTo>
                    <a:pt x="445" y="223"/>
                  </a:lnTo>
                  <a:lnTo>
                    <a:pt x="443" y="218"/>
                  </a:lnTo>
                  <a:lnTo>
                    <a:pt x="434" y="209"/>
                  </a:lnTo>
                  <a:lnTo>
                    <a:pt x="433" y="205"/>
                  </a:lnTo>
                  <a:lnTo>
                    <a:pt x="427" y="200"/>
                  </a:lnTo>
                  <a:lnTo>
                    <a:pt x="424" y="182"/>
                  </a:lnTo>
                  <a:lnTo>
                    <a:pt x="424" y="179"/>
                  </a:lnTo>
                  <a:lnTo>
                    <a:pt x="427" y="173"/>
                  </a:lnTo>
                  <a:lnTo>
                    <a:pt x="427" y="173"/>
                  </a:lnTo>
                  <a:lnTo>
                    <a:pt x="420" y="168"/>
                  </a:lnTo>
                  <a:lnTo>
                    <a:pt x="416" y="166"/>
                  </a:lnTo>
                  <a:lnTo>
                    <a:pt x="408" y="170"/>
                  </a:lnTo>
                  <a:lnTo>
                    <a:pt x="406" y="172"/>
                  </a:lnTo>
                  <a:lnTo>
                    <a:pt x="404" y="173"/>
                  </a:lnTo>
                  <a:lnTo>
                    <a:pt x="400" y="172"/>
                  </a:lnTo>
                  <a:lnTo>
                    <a:pt x="395" y="173"/>
                  </a:lnTo>
                  <a:lnTo>
                    <a:pt x="386" y="172"/>
                  </a:lnTo>
                  <a:lnTo>
                    <a:pt x="381" y="166"/>
                  </a:lnTo>
                  <a:lnTo>
                    <a:pt x="381" y="159"/>
                  </a:lnTo>
                  <a:lnTo>
                    <a:pt x="391" y="139"/>
                  </a:lnTo>
                  <a:lnTo>
                    <a:pt x="399" y="113"/>
                  </a:lnTo>
                  <a:lnTo>
                    <a:pt x="404" y="109"/>
                  </a:lnTo>
                  <a:lnTo>
                    <a:pt x="395" y="98"/>
                  </a:lnTo>
                  <a:lnTo>
                    <a:pt x="383" y="91"/>
                  </a:lnTo>
                  <a:lnTo>
                    <a:pt x="377" y="79"/>
                  </a:lnTo>
                  <a:lnTo>
                    <a:pt x="331" y="32"/>
                  </a:lnTo>
                  <a:lnTo>
                    <a:pt x="325" y="31"/>
                  </a:lnTo>
                  <a:lnTo>
                    <a:pt x="306" y="18"/>
                  </a:lnTo>
                  <a:lnTo>
                    <a:pt x="297" y="18"/>
                  </a:lnTo>
                  <a:lnTo>
                    <a:pt x="295" y="20"/>
                  </a:lnTo>
                  <a:lnTo>
                    <a:pt x="293" y="20"/>
                  </a:lnTo>
                  <a:lnTo>
                    <a:pt x="291" y="18"/>
                  </a:lnTo>
                  <a:lnTo>
                    <a:pt x="284" y="18"/>
                  </a:lnTo>
                  <a:lnTo>
                    <a:pt x="279" y="14"/>
                  </a:lnTo>
                  <a:lnTo>
                    <a:pt x="277" y="14"/>
                  </a:lnTo>
                  <a:lnTo>
                    <a:pt x="274" y="18"/>
                  </a:lnTo>
                  <a:lnTo>
                    <a:pt x="268" y="18"/>
                  </a:lnTo>
                  <a:lnTo>
                    <a:pt x="266" y="20"/>
                  </a:lnTo>
                  <a:lnTo>
                    <a:pt x="265" y="20"/>
                  </a:lnTo>
                  <a:lnTo>
                    <a:pt x="263" y="14"/>
                  </a:lnTo>
                  <a:lnTo>
                    <a:pt x="258" y="11"/>
                  </a:lnTo>
                  <a:lnTo>
                    <a:pt x="254" y="11"/>
                  </a:lnTo>
                  <a:lnTo>
                    <a:pt x="254" y="14"/>
                  </a:lnTo>
                  <a:lnTo>
                    <a:pt x="250" y="18"/>
                  </a:lnTo>
                  <a:lnTo>
                    <a:pt x="240" y="20"/>
                  </a:lnTo>
                  <a:lnTo>
                    <a:pt x="236" y="20"/>
                  </a:lnTo>
                  <a:lnTo>
                    <a:pt x="229" y="20"/>
                  </a:lnTo>
                  <a:lnTo>
                    <a:pt x="224" y="11"/>
                  </a:lnTo>
                  <a:lnTo>
                    <a:pt x="224" y="9"/>
                  </a:lnTo>
                  <a:lnTo>
                    <a:pt x="222" y="9"/>
                  </a:lnTo>
                  <a:lnTo>
                    <a:pt x="215" y="9"/>
                  </a:lnTo>
                  <a:lnTo>
                    <a:pt x="208" y="0"/>
                  </a:lnTo>
                  <a:lnTo>
                    <a:pt x="191" y="34"/>
                  </a:lnTo>
                  <a:lnTo>
                    <a:pt x="186" y="27"/>
                  </a:lnTo>
                  <a:lnTo>
                    <a:pt x="184" y="23"/>
                  </a:lnTo>
                  <a:lnTo>
                    <a:pt x="181" y="20"/>
                  </a:lnTo>
                  <a:lnTo>
                    <a:pt x="175" y="20"/>
                  </a:lnTo>
                  <a:lnTo>
                    <a:pt x="172" y="23"/>
                  </a:lnTo>
                  <a:lnTo>
                    <a:pt x="172" y="25"/>
                  </a:lnTo>
                  <a:lnTo>
                    <a:pt x="170" y="27"/>
                  </a:lnTo>
                  <a:lnTo>
                    <a:pt x="166" y="29"/>
                  </a:lnTo>
                  <a:lnTo>
                    <a:pt x="163" y="25"/>
                  </a:lnTo>
                  <a:lnTo>
                    <a:pt x="152" y="25"/>
                  </a:lnTo>
                  <a:lnTo>
                    <a:pt x="150" y="25"/>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4" name="Freeform 118">
              <a:extLst>
                <a:ext uri="{FF2B5EF4-FFF2-40B4-BE49-F238E27FC236}">
                  <a16:creationId xmlns:a16="http://schemas.microsoft.com/office/drawing/2014/main" id="{1B1625E4-44D4-4CD9-97C5-0A4D3A801D00}"/>
                </a:ext>
              </a:extLst>
            </p:cNvPr>
            <p:cNvSpPr>
              <a:spLocks/>
            </p:cNvSpPr>
            <p:nvPr/>
          </p:nvSpPr>
          <p:spPr bwMode="auto">
            <a:xfrm>
              <a:off x="3492" y="1844"/>
              <a:ext cx="649" cy="493"/>
            </a:xfrm>
            <a:custGeom>
              <a:avLst/>
              <a:gdLst>
                <a:gd name="T0" fmla="*/ 136 w 649"/>
                <a:gd name="T1" fmla="*/ 84 h 493"/>
                <a:gd name="T2" fmla="*/ 124 w 649"/>
                <a:gd name="T3" fmla="*/ 91 h 493"/>
                <a:gd name="T4" fmla="*/ 81 w 649"/>
                <a:gd name="T5" fmla="*/ 170 h 493"/>
                <a:gd name="T6" fmla="*/ 68 w 649"/>
                <a:gd name="T7" fmla="*/ 173 h 493"/>
                <a:gd name="T8" fmla="*/ 56 w 649"/>
                <a:gd name="T9" fmla="*/ 193 h 493"/>
                <a:gd name="T10" fmla="*/ 49 w 649"/>
                <a:gd name="T11" fmla="*/ 273 h 493"/>
                <a:gd name="T12" fmla="*/ 33 w 649"/>
                <a:gd name="T13" fmla="*/ 282 h 493"/>
                <a:gd name="T14" fmla="*/ 8 w 649"/>
                <a:gd name="T15" fmla="*/ 282 h 493"/>
                <a:gd name="T16" fmla="*/ 4 w 649"/>
                <a:gd name="T17" fmla="*/ 298 h 493"/>
                <a:gd name="T18" fmla="*/ 4 w 649"/>
                <a:gd name="T19" fmla="*/ 307 h 493"/>
                <a:gd name="T20" fmla="*/ 15 w 649"/>
                <a:gd name="T21" fmla="*/ 313 h 493"/>
                <a:gd name="T22" fmla="*/ 31 w 649"/>
                <a:gd name="T23" fmla="*/ 314 h 493"/>
                <a:gd name="T24" fmla="*/ 43 w 649"/>
                <a:gd name="T25" fmla="*/ 325 h 493"/>
                <a:gd name="T26" fmla="*/ 56 w 649"/>
                <a:gd name="T27" fmla="*/ 347 h 493"/>
                <a:gd name="T28" fmla="*/ 91 w 649"/>
                <a:gd name="T29" fmla="*/ 404 h 493"/>
                <a:gd name="T30" fmla="*/ 118 w 649"/>
                <a:gd name="T31" fmla="*/ 411 h 493"/>
                <a:gd name="T32" fmla="*/ 122 w 649"/>
                <a:gd name="T33" fmla="*/ 447 h 493"/>
                <a:gd name="T34" fmla="*/ 158 w 649"/>
                <a:gd name="T35" fmla="*/ 448 h 493"/>
                <a:gd name="T36" fmla="*/ 209 w 649"/>
                <a:gd name="T37" fmla="*/ 482 h 493"/>
                <a:gd name="T38" fmla="*/ 293 w 649"/>
                <a:gd name="T39" fmla="*/ 484 h 493"/>
                <a:gd name="T40" fmla="*/ 336 w 649"/>
                <a:gd name="T41" fmla="*/ 463 h 493"/>
                <a:gd name="T42" fmla="*/ 384 w 649"/>
                <a:gd name="T43" fmla="*/ 475 h 493"/>
                <a:gd name="T44" fmla="*/ 425 w 649"/>
                <a:gd name="T45" fmla="*/ 457 h 493"/>
                <a:gd name="T46" fmla="*/ 468 w 649"/>
                <a:gd name="T47" fmla="*/ 430 h 493"/>
                <a:gd name="T48" fmla="*/ 649 w 649"/>
                <a:gd name="T49" fmla="*/ 300 h 493"/>
                <a:gd name="T50" fmla="*/ 607 w 649"/>
                <a:gd name="T51" fmla="*/ 298 h 493"/>
                <a:gd name="T52" fmla="*/ 472 w 649"/>
                <a:gd name="T53" fmla="*/ 247 h 493"/>
                <a:gd name="T54" fmla="*/ 450 w 649"/>
                <a:gd name="T55" fmla="*/ 227 h 493"/>
                <a:gd name="T56" fmla="*/ 443 w 649"/>
                <a:gd name="T57" fmla="*/ 218 h 493"/>
                <a:gd name="T58" fmla="*/ 433 w 649"/>
                <a:gd name="T59" fmla="*/ 205 h 493"/>
                <a:gd name="T60" fmla="*/ 424 w 649"/>
                <a:gd name="T61" fmla="*/ 182 h 493"/>
                <a:gd name="T62" fmla="*/ 427 w 649"/>
                <a:gd name="T63" fmla="*/ 173 h 493"/>
                <a:gd name="T64" fmla="*/ 420 w 649"/>
                <a:gd name="T65" fmla="*/ 168 h 493"/>
                <a:gd name="T66" fmla="*/ 408 w 649"/>
                <a:gd name="T67" fmla="*/ 170 h 493"/>
                <a:gd name="T68" fmla="*/ 404 w 649"/>
                <a:gd name="T69" fmla="*/ 173 h 493"/>
                <a:gd name="T70" fmla="*/ 395 w 649"/>
                <a:gd name="T71" fmla="*/ 173 h 493"/>
                <a:gd name="T72" fmla="*/ 381 w 649"/>
                <a:gd name="T73" fmla="*/ 166 h 493"/>
                <a:gd name="T74" fmla="*/ 391 w 649"/>
                <a:gd name="T75" fmla="*/ 139 h 493"/>
                <a:gd name="T76" fmla="*/ 404 w 649"/>
                <a:gd name="T77" fmla="*/ 109 h 493"/>
                <a:gd name="T78" fmla="*/ 383 w 649"/>
                <a:gd name="T79" fmla="*/ 91 h 493"/>
                <a:gd name="T80" fmla="*/ 331 w 649"/>
                <a:gd name="T81" fmla="*/ 32 h 493"/>
                <a:gd name="T82" fmla="*/ 306 w 649"/>
                <a:gd name="T83" fmla="*/ 18 h 493"/>
                <a:gd name="T84" fmla="*/ 295 w 649"/>
                <a:gd name="T85" fmla="*/ 20 h 493"/>
                <a:gd name="T86" fmla="*/ 291 w 649"/>
                <a:gd name="T87" fmla="*/ 18 h 493"/>
                <a:gd name="T88" fmla="*/ 279 w 649"/>
                <a:gd name="T89" fmla="*/ 14 h 493"/>
                <a:gd name="T90" fmla="*/ 274 w 649"/>
                <a:gd name="T91" fmla="*/ 18 h 493"/>
                <a:gd name="T92" fmla="*/ 266 w 649"/>
                <a:gd name="T93" fmla="*/ 20 h 493"/>
                <a:gd name="T94" fmla="*/ 263 w 649"/>
                <a:gd name="T95" fmla="*/ 14 h 493"/>
                <a:gd name="T96" fmla="*/ 254 w 649"/>
                <a:gd name="T97" fmla="*/ 11 h 493"/>
                <a:gd name="T98" fmla="*/ 250 w 649"/>
                <a:gd name="T99" fmla="*/ 18 h 493"/>
                <a:gd name="T100" fmla="*/ 236 w 649"/>
                <a:gd name="T101" fmla="*/ 20 h 493"/>
                <a:gd name="T102" fmla="*/ 224 w 649"/>
                <a:gd name="T103" fmla="*/ 11 h 493"/>
                <a:gd name="T104" fmla="*/ 222 w 649"/>
                <a:gd name="T105" fmla="*/ 9 h 493"/>
                <a:gd name="T106" fmla="*/ 208 w 649"/>
                <a:gd name="T107" fmla="*/ 0 h 493"/>
                <a:gd name="T108" fmla="*/ 186 w 649"/>
                <a:gd name="T109" fmla="*/ 27 h 493"/>
                <a:gd name="T110" fmla="*/ 181 w 649"/>
                <a:gd name="T111" fmla="*/ 20 h 493"/>
                <a:gd name="T112" fmla="*/ 172 w 649"/>
                <a:gd name="T113" fmla="*/ 23 h 493"/>
                <a:gd name="T114" fmla="*/ 170 w 649"/>
                <a:gd name="T115" fmla="*/ 27 h 493"/>
                <a:gd name="T116" fmla="*/ 163 w 649"/>
                <a:gd name="T117" fmla="*/ 25 h 493"/>
                <a:gd name="T118" fmla="*/ 150 w 649"/>
                <a:gd name="T119" fmla="*/ 25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9" h="493">
                  <a:moveTo>
                    <a:pt x="150" y="25"/>
                  </a:moveTo>
                  <a:lnTo>
                    <a:pt x="136" y="84"/>
                  </a:lnTo>
                  <a:lnTo>
                    <a:pt x="131" y="89"/>
                  </a:lnTo>
                  <a:lnTo>
                    <a:pt x="124" y="91"/>
                  </a:lnTo>
                  <a:lnTo>
                    <a:pt x="90" y="138"/>
                  </a:lnTo>
                  <a:lnTo>
                    <a:pt x="81" y="170"/>
                  </a:lnTo>
                  <a:lnTo>
                    <a:pt x="79" y="173"/>
                  </a:lnTo>
                  <a:lnTo>
                    <a:pt x="68" y="173"/>
                  </a:lnTo>
                  <a:lnTo>
                    <a:pt x="63" y="177"/>
                  </a:lnTo>
                  <a:lnTo>
                    <a:pt x="56" y="193"/>
                  </a:lnTo>
                  <a:lnTo>
                    <a:pt x="52" y="191"/>
                  </a:lnTo>
                  <a:lnTo>
                    <a:pt x="49" y="273"/>
                  </a:lnTo>
                  <a:lnTo>
                    <a:pt x="41" y="279"/>
                  </a:lnTo>
                  <a:lnTo>
                    <a:pt x="33" y="282"/>
                  </a:lnTo>
                  <a:lnTo>
                    <a:pt x="15" y="280"/>
                  </a:lnTo>
                  <a:lnTo>
                    <a:pt x="8" y="282"/>
                  </a:lnTo>
                  <a:lnTo>
                    <a:pt x="8" y="295"/>
                  </a:lnTo>
                  <a:lnTo>
                    <a:pt x="4" y="298"/>
                  </a:lnTo>
                  <a:lnTo>
                    <a:pt x="0" y="304"/>
                  </a:lnTo>
                  <a:lnTo>
                    <a:pt x="4" y="307"/>
                  </a:lnTo>
                  <a:lnTo>
                    <a:pt x="9" y="307"/>
                  </a:lnTo>
                  <a:lnTo>
                    <a:pt x="15" y="313"/>
                  </a:lnTo>
                  <a:lnTo>
                    <a:pt x="22" y="311"/>
                  </a:lnTo>
                  <a:lnTo>
                    <a:pt x="31" y="314"/>
                  </a:lnTo>
                  <a:lnTo>
                    <a:pt x="38" y="318"/>
                  </a:lnTo>
                  <a:lnTo>
                    <a:pt x="43" y="325"/>
                  </a:lnTo>
                  <a:lnTo>
                    <a:pt x="45" y="334"/>
                  </a:lnTo>
                  <a:lnTo>
                    <a:pt x="56" y="347"/>
                  </a:lnTo>
                  <a:lnTo>
                    <a:pt x="74" y="357"/>
                  </a:lnTo>
                  <a:lnTo>
                    <a:pt x="91" y="404"/>
                  </a:lnTo>
                  <a:lnTo>
                    <a:pt x="99" y="407"/>
                  </a:lnTo>
                  <a:lnTo>
                    <a:pt x="118" y="411"/>
                  </a:lnTo>
                  <a:lnTo>
                    <a:pt x="124" y="416"/>
                  </a:lnTo>
                  <a:lnTo>
                    <a:pt x="122" y="447"/>
                  </a:lnTo>
                  <a:lnTo>
                    <a:pt x="133" y="450"/>
                  </a:lnTo>
                  <a:lnTo>
                    <a:pt x="158" y="448"/>
                  </a:lnTo>
                  <a:lnTo>
                    <a:pt x="200" y="473"/>
                  </a:lnTo>
                  <a:lnTo>
                    <a:pt x="209" y="482"/>
                  </a:lnTo>
                  <a:lnTo>
                    <a:pt x="275" y="493"/>
                  </a:lnTo>
                  <a:lnTo>
                    <a:pt x="293" y="484"/>
                  </a:lnTo>
                  <a:lnTo>
                    <a:pt x="306" y="472"/>
                  </a:lnTo>
                  <a:lnTo>
                    <a:pt x="336" y="463"/>
                  </a:lnTo>
                  <a:lnTo>
                    <a:pt x="361" y="477"/>
                  </a:lnTo>
                  <a:lnTo>
                    <a:pt x="384" y="475"/>
                  </a:lnTo>
                  <a:lnTo>
                    <a:pt x="386" y="472"/>
                  </a:lnTo>
                  <a:lnTo>
                    <a:pt x="425" y="457"/>
                  </a:lnTo>
                  <a:lnTo>
                    <a:pt x="447" y="441"/>
                  </a:lnTo>
                  <a:lnTo>
                    <a:pt x="468" y="430"/>
                  </a:lnTo>
                  <a:lnTo>
                    <a:pt x="520" y="429"/>
                  </a:lnTo>
                  <a:lnTo>
                    <a:pt x="649" y="300"/>
                  </a:lnTo>
                  <a:lnTo>
                    <a:pt x="649" y="298"/>
                  </a:lnTo>
                  <a:lnTo>
                    <a:pt x="607" y="298"/>
                  </a:lnTo>
                  <a:lnTo>
                    <a:pt x="477" y="252"/>
                  </a:lnTo>
                  <a:lnTo>
                    <a:pt x="472" y="247"/>
                  </a:lnTo>
                  <a:lnTo>
                    <a:pt x="456" y="234"/>
                  </a:lnTo>
                  <a:lnTo>
                    <a:pt x="450" y="227"/>
                  </a:lnTo>
                  <a:lnTo>
                    <a:pt x="445" y="223"/>
                  </a:lnTo>
                  <a:lnTo>
                    <a:pt x="443" y="218"/>
                  </a:lnTo>
                  <a:lnTo>
                    <a:pt x="434" y="209"/>
                  </a:lnTo>
                  <a:lnTo>
                    <a:pt x="433" y="205"/>
                  </a:lnTo>
                  <a:lnTo>
                    <a:pt x="427" y="200"/>
                  </a:lnTo>
                  <a:lnTo>
                    <a:pt x="424" y="182"/>
                  </a:lnTo>
                  <a:lnTo>
                    <a:pt x="424" y="179"/>
                  </a:lnTo>
                  <a:lnTo>
                    <a:pt x="427" y="173"/>
                  </a:lnTo>
                  <a:lnTo>
                    <a:pt x="427" y="173"/>
                  </a:lnTo>
                  <a:lnTo>
                    <a:pt x="420" y="168"/>
                  </a:lnTo>
                  <a:lnTo>
                    <a:pt x="416" y="166"/>
                  </a:lnTo>
                  <a:lnTo>
                    <a:pt x="408" y="170"/>
                  </a:lnTo>
                  <a:lnTo>
                    <a:pt x="406" y="172"/>
                  </a:lnTo>
                  <a:lnTo>
                    <a:pt x="404" y="173"/>
                  </a:lnTo>
                  <a:lnTo>
                    <a:pt x="400" y="172"/>
                  </a:lnTo>
                  <a:lnTo>
                    <a:pt x="395" y="173"/>
                  </a:lnTo>
                  <a:lnTo>
                    <a:pt x="386" y="172"/>
                  </a:lnTo>
                  <a:lnTo>
                    <a:pt x="381" y="166"/>
                  </a:lnTo>
                  <a:lnTo>
                    <a:pt x="381" y="159"/>
                  </a:lnTo>
                  <a:lnTo>
                    <a:pt x="391" y="139"/>
                  </a:lnTo>
                  <a:lnTo>
                    <a:pt x="399" y="113"/>
                  </a:lnTo>
                  <a:lnTo>
                    <a:pt x="404" y="109"/>
                  </a:lnTo>
                  <a:lnTo>
                    <a:pt x="395" y="98"/>
                  </a:lnTo>
                  <a:lnTo>
                    <a:pt x="383" y="91"/>
                  </a:lnTo>
                  <a:lnTo>
                    <a:pt x="377" y="79"/>
                  </a:lnTo>
                  <a:lnTo>
                    <a:pt x="331" y="32"/>
                  </a:lnTo>
                  <a:lnTo>
                    <a:pt x="325" y="31"/>
                  </a:lnTo>
                  <a:lnTo>
                    <a:pt x="306" y="18"/>
                  </a:lnTo>
                  <a:lnTo>
                    <a:pt x="297" y="18"/>
                  </a:lnTo>
                  <a:lnTo>
                    <a:pt x="295" y="20"/>
                  </a:lnTo>
                  <a:lnTo>
                    <a:pt x="293" y="20"/>
                  </a:lnTo>
                  <a:lnTo>
                    <a:pt x="291" y="18"/>
                  </a:lnTo>
                  <a:lnTo>
                    <a:pt x="284" y="18"/>
                  </a:lnTo>
                  <a:lnTo>
                    <a:pt x="279" y="14"/>
                  </a:lnTo>
                  <a:lnTo>
                    <a:pt x="277" y="14"/>
                  </a:lnTo>
                  <a:lnTo>
                    <a:pt x="274" y="18"/>
                  </a:lnTo>
                  <a:lnTo>
                    <a:pt x="268" y="18"/>
                  </a:lnTo>
                  <a:lnTo>
                    <a:pt x="266" y="20"/>
                  </a:lnTo>
                  <a:lnTo>
                    <a:pt x="265" y="20"/>
                  </a:lnTo>
                  <a:lnTo>
                    <a:pt x="263" y="14"/>
                  </a:lnTo>
                  <a:lnTo>
                    <a:pt x="258" y="11"/>
                  </a:lnTo>
                  <a:lnTo>
                    <a:pt x="254" y="11"/>
                  </a:lnTo>
                  <a:lnTo>
                    <a:pt x="254" y="14"/>
                  </a:lnTo>
                  <a:lnTo>
                    <a:pt x="250" y="18"/>
                  </a:lnTo>
                  <a:lnTo>
                    <a:pt x="240" y="20"/>
                  </a:lnTo>
                  <a:lnTo>
                    <a:pt x="236" y="20"/>
                  </a:lnTo>
                  <a:lnTo>
                    <a:pt x="229" y="20"/>
                  </a:lnTo>
                  <a:lnTo>
                    <a:pt x="224" y="11"/>
                  </a:lnTo>
                  <a:lnTo>
                    <a:pt x="224" y="9"/>
                  </a:lnTo>
                  <a:lnTo>
                    <a:pt x="222" y="9"/>
                  </a:lnTo>
                  <a:lnTo>
                    <a:pt x="215" y="9"/>
                  </a:lnTo>
                  <a:lnTo>
                    <a:pt x="208" y="0"/>
                  </a:lnTo>
                  <a:lnTo>
                    <a:pt x="191" y="34"/>
                  </a:lnTo>
                  <a:lnTo>
                    <a:pt x="186" y="27"/>
                  </a:lnTo>
                  <a:lnTo>
                    <a:pt x="184" y="23"/>
                  </a:lnTo>
                  <a:lnTo>
                    <a:pt x="181" y="20"/>
                  </a:lnTo>
                  <a:lnTo>
                    <a:pt x="175" y="20"/>
                  </a:lnTo>
                  <a:lnTo>
                    <a:pt x="172" y="23"/>
                  </a:lnTo>
                  <a:lnTo>
                    <a:pt x="172" y="25"/>
                  </a:lnTo>
                  <a:lnTo>
                    <a:pt x="170" y="27"/>
                  </a:lnTo>
                  <a:lnTo>
                    <a:pt x="166" y="29"/>
                  </a:lnTo>
                  <a:lnTo>
                    <a:pt x="163" y="25"/>
                  </a:lnTo>
                  <a:lnTo>
                    <a:pt x="152" y="25"/>
                  </a:lnTo>
                  <a:lnTo>
                    <a:pt x="150" y="25"/>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5" name="Freeform 119">
              <a:extLst>
                <a:ext uri="{FF2B5EF4-FFF2-40B4-BE49-F238E27FC236}">
                  <a16:creationId xmlns:a16="http://schemas.microsoft.com/office/drawing/2014/main" id="{89F52009-6B99-404D-B305-8A5B188F2B59}"/>
                </a:ext>
              </a:extLst>
            </p:cNvPr>
            <p:cNvSpPr>
              <a:spLocks/>
            </p:cNvSpPr>
            <p:nvPr/>
          </p:nvSpPr>
          <p:spPr bwMode="auto">
            <a:xfrm>
              <a:off x="3362" y="2942"/>
              <a:ext cx="461" cy="738"/>
            </a:xfrm>
            <a:custGeom>
              <a:avLst/>
              <a:gdLst>
                <a:gd name="T0" fmla="*/ 461 w 461"/>
                <a:gd name="T1" fmla="*/ 6 h 738"/>
                <a:gd name="T2" fmla="*/ 446 w 461"/>
                <a:gd name="T3" fmla="*/ 56 h 738"/>
                <a:gd name="T4" fmla="*/ 446 w 461"/>
                <a:gd name="T5" fmla="*/ 113 h 738"/>
                <a:gd name="T6" fmla="*/ 448 w 461"/>
                <a:gd name="T7" fmla="*/ 161 h 738"/>
                <a:gd name="T8" fmla="*/ 457 w 461"/>
                <a:gd name="T9" fmla="*/ 168 h 738"/>
                <a:gd name="T10" fmla="*/ 461 w 461"/>
                <a:gd name="T11" fmla="*/ 175 h 738"/>
                <a:gd name="T12" fmla="*/ 446 w 461"/>
                <a:gd name="T13" fmla="*/ 207 h 738"/>
                <a:gd name="T14" fmla="*/ 443 w 461"/>
                <a:gd name="T15" fmla="*/ 225 h 738"/>
                <a:gd name="T16" fmla="*/ 418 w 461"/>
                <a:gd name="T17" fmla="*/ 259 h 738"/>
                <a:gd name="T18" fmla="*/ 386 w 461"/>
                <a:gd name="T19" fmla="*/ 288 h 738"/>
                <a:gd name="T20" fmla="*/ 295 w 461"/>
                <a:gd name="T21" fmla="*/ 331 h 738"/>
                <a:gd name="T22" fmla="*/ 282 w 461"/>
                <a:gd name="T23" fmla="*/ 343 h 738"/>
                <a:gd name="T24" fmla="*/ 266 w 461"/>
                <a:gd name="T25" fmla="*/ 372 h 738"/>
                <a:gd name="T26" fmla="*/ 254 w 461"/>
                <a:gd name="T27" fmla="*/ 375 h 738"/>
                <a:gd name="T28" fmla="*/ 200 w 461"/>
                <a:gd name="T29" fmla="*/ 420 h 738"/>
                <a:gd name="T30" fmla="*/ 213 w 461"/>
                <a:gd name="T31" fmla="*/ 464 h 738"/>
                <a:gd name="T32" fmla="*/ 227 w 461"/>
                <a:gd name="T33" fmla="*/ 525 h 738"/>
                <a:gd name="T34" fmla="*/ 221 w 461"/>
                <a:gd name="T35" fmla="*/ 607 h 738"/>
                <a:gd name="T36" fmla="*/ 232 w 461"/>
                <a:gd name="T37" fmla="*/ 602 h 738"/>
                <a:gd name="T38" fmla="*/ 204 w 461"/>
                <a:gd name="T39" fmla="*/ 647 h 738"/>
                <a:gd name="T40" fmla="*/ 123 w 461"/>
                <a:gd name="T41" fmla="*/ 680 h 738"/>
                <a:gd name="T42" fmla="*/ 116 w 461"/>
                <a:gd name="T43" fmla="*/ 716 h 738"/>
                <a:gd name="T44" fmla="*/ 121 w 461"/>
                <a:gd name="T45" fmla="*/ 738 h 738"/>
                <a:gd name="T46" fmla="*/ 66 w 461"/>
                <a:gd name="T47" fmla="*/ 541 h 738"/>
                <a:gd name="T48" fmla="*/ 73 w 461"/>
                <a:gd name="T49" fmla="*/ 513 h 738"/>
                <a:gd name="T50" fmla="*/ 114 w 461"/>
                <a:gd name="T51" fmla="*/ 377 h 738"/>
                <a:gd name="T52" fmla="*/ 120 w 461"/>
                <a:gd name="T53" fmla="*/ 270 h 738"/>
                <a:gd name="T54" fmla="*/ 11 w 461"/>
                <a:gd name="T55" fmla="*/ 239 h 738"/>
                <a:gd name="T56" fmla="*/ 0 w 461"/>
                <a:gd name="T57" fmla="*/ 200 h 738"/>
                <a:gd name="T58" fmla="*/ 141 w 461"/>
                <a:gd name="T59" fmla="*/ 157 h 738"/>
                <a:gd name="T60" fmla="*/ 159 w 461"/>
                <a:gd name="T61" fmla="*/ 179 h 738"/>
                <a:gd name="T62" fmla="*/ 195 w 461"/>
                <a:gd name="T63" fmla="*/ 179 h 738"/>
                <a:gd name="T64" fmla="*/ 191 w 461"/>
                <a:gd name="T65" fmla="*/ 220 h 738"/>
                <a:gd name="T66" fmla="*/ 186 w 461"/>
                <a:gd name="T67" fmla="*/ 238 h 738"/>
                <a:gd name="T68" fmla="*/ 195 w 461"/>
                <a:gd name="T69" fmla="*/ 256 h 738"/>
                <a:gd name="T70" fmla="*/ 220 w 461"/>
                <a:gd name="T71" fmla="*/ 277 h 738"/>
                <a:gd name="T72" fmla="*/ 218 w 461"/>
                <a:gd name="T73" fmla="*/ 289 h 738"/>
                <a:gd name="T74" fmla="*/ 230 w 461"/>
                <a:gd name="T75" fmla="*/ 289 h 738"/>
                <a:gd name="T76" fmla="*/ 225 w 461"/>
                <a:gd name="T77" fmla="*/ 270 h 738"/>
                <a:gd name="T78" fmla="*/ 229 w 461"/>
                <a:gd name="T79" fmla="*/ 257 h 738"/>
                <a:gd name="T80" fmla="*/ 250 w 461"/>
                <a:gd name="T81" fmla="*/ 239 h 738"/>
                <a:gd name="T82" fmla="*/ 250 w 461"/>
                <a:gd name="T83" fmla="*/ 206 h 738"/>
                <a:gd name="T84" fmla="*/ 211 w 461"/>
                <a:gd name="T85" fmla="*/ 132 h 738"/>
                <a:gd name="T86" fmla="*/ 204 w 461"/>
                <a:gd name="T87" fmla="*/ 91 h 738"/>
                <a:gd name="T88" fmla="*/ 250 w 461"/>
                <a:gd name="T89" fmla="*/ 47 h 738"/>
                <a:gd name="T90" fmla="*/ 266 w 461"/>
                <a:gd name="T91" fmla="*/ 43 h 738"/>
                <a:gd name="T92" fmla="*/ 284 w 461"/>
                <a:gd name="T93" fmla="*/ 50 h 738"/>
                <a:gd name="T94" fmla="*/ 332 w 461"/>
                <a:gd name="T95" fmla="*/ 45 h 738"/>
                <a:gd name="T96" fmla="*/ 361 w 461"/>
                <a:gd name="T97" fmla="*/ 31 h 738"/>
                <a:gd name="T98" fmla="*/ 427 w 461"/>
                <a:gd name="T99"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1" h="738">
                  <a:moveTo>
                    <a:pt x="457" y="0"/>
                  </a:moveTo>
                  <a:lnTo>
                    <a:pt x="459" y="2"/>
                  </a:lnTo>
                  <a:lnTo>
                    <a:pt x="461" y="6"/>
                  </a:lnTo>
                  <a:lnTo>
                    <a:pt x="459" y="7"/>
                  </a:lnTo>
                  <a:lnTo>
                    <a:pt x="461" y="22"/>
                  </a:lnTo>
                  <a:lnTo>
                    <a:pt x="446" y="56"/>
                  </a:lnTo>
                  <a:lnTo>
                    <a:pt x="450" y="100"/>
                  </a:lnTo>
                  <a:lnTo>
                    <a:pt x="445" y="106"/>
                  </a:lnTo>
                  <a:lnTo>
                    <a:pt x="446" y="113"/>
                  </a:lnTo>
                  <a:lnTo>
                    <a:pt x="448" y="113"/>
                  </a:lnTo>
                  <a:lnTo>
                    <a:pt x="450" y="156"/>
                  </a:lnTo>
                  <a:lnTo>
                    <a:pt x="448" y="161"/>
                  </a:lnTo>
                  <a:lnTo>
                    <a:pt x="452" y="164"/>
                  </a:lnTo>
                  <a:lnTo>
                    <a:pt x="454" y="161"/>
                  </a:lnTo>
                  <a:lnTo>
                    <a:pt x="457" y="168"/>
                  </a:lnTo>
                  <a:lnTo>
                    <a:pt x="454" y="173"/>
                  </a:lnTo>
                  <a:lnTo>
                    <a:pt x="455" y="173"/>
                  </a:lnTo>
                  <a:lnTo>
                    <a:pt x="461" y="175"/>
                  </a:lnTo>
                  <a:lnTo>
                    <a:pt x="461" y="182"/>
                  </a:lnTo>
                  <a:lnTo>
                    <a:pt x="454" y="200"/>
                  </a:lnTo>
                  <a:lnTo>
                    <a:pt x="446" y="207"/>
                  </a:lnTo>
                  <a:lnTo>
                    <a:pt x="452" y="209"/>
                  </a:lnTo>
                  <a:lnTo>
                    <a:pt x="450" y="222"/>
                  </a:lnTo>
                  <a:lnTo>
                    <a:pt x="443" y="225"/>
                  </a:lnTo>
                  <a:lnTo>
                    <a:pt x="427" y="247"/>
                  </a:lnTo>
                  <a:lnTo>
                    <a:pt x="414" y="254"/>
                  </a:lnTo>
                  <a:lnTo>
                    <a:pt x="418" y="259"/>
                  </a:lnTo>
                  <a:lnTo>
                    <a:pt x="414" y="264"/>
                  </a:lnTo>
                  <a:lnTo>
                    <a:pt x="391" y="281"/>
                  </a:lnTo>
                  <a:lnTo>
                    <a:pt x="386" y="288"/>
                  </a:lnTo>
                  <a:lnTo>
                    <a:pt x="375" y="295"/>
                  </a:lnTo>
                  <a:lnTo>
                    <a:pt x="363" y="295"/>
                  </a:lnTo>
                  <a:lnTo>
                    <a:pt x="295" y="331"/>
                  </a:lnTo>
                  <a:lnTo>
                    <a:pt x="293" y="339"/>
                  </a:lnTo>
                  <a:lnTo>
                    <a:pt x="289" y="341"/>
                  </a:lnTo>
                  <a:lnTo>
                    <a:pt x="282" y="343"/>
                  </a:lnTo>
                  <a:lnTo>
                    <a:pt x="279" y="345"/>
                  </a:lnTo>
                  <a:lnTo>
                    <a:pt x="284" y="348"/>
                  </a:lnTo>
                  <a:lnTo>
                    <a:pt x="266" y="372"/>
                  </a:lnTo>
                  <a:lnTo>
                    <a:pt x="263" y="370"/>
                  </a:lnTo>
                  <a:lnTo>
                    <a:pt x="259" y="363"/>
                  </a:lnTo>
                  <a:lnTo>
                    <a:pt x="254" y="375"/>
                  </a:lnTo>
                  <a:lnTo>
                    <a:pt x="248" y="379"/>
                  </a:lnTo>
                  <a:lnTo>
                    <a:pt x="209" y="418"/>
                  </a:lnTo>
                  <a:lnTo>
                    <a:pt x="200" y="420"/>
                  </a:lnTo>
                  <a:lnTo>
                    <a:pt x="198" y="450"/>
                  </a:lnTo>
                  <a:lnTo>
                    <a:pt x="209" y="459"/>
                  </a:lnTo>
                  <a:lnTo>
                    <a:pt x="213" y="464"/>
                  </a:lnTo>
                  <a:lnTo>
                    <a:pt x="213" y="470"/>
                  </a:lnTo>
                  <a:lnTo>
                    <a:pt x="214" y="472"/>
                  </a:lnTo>
                  <a:lnTo>
                    <a:pt x="227" y="525"/>
                  </a:lnTo>
                  <a:lnTo>
                    <a:pt x="232" y="522"/>
                  </a:lnTo>
                  <a:lnTo>
                    <a:pt x="236" y="523"/>
                  </a:lnTo>
                  <a:lnTo>
                    <a:pt x="221" y="607"/>
                  </a:lnTo>
                  <a:lnTo>
                    <a:pt x="223" y="616"/>
                  </a:lnTo>
                  <a:lnTo>
                    <a:pt x="227" y="609"/>
                  </a:lnTo>
                  <a:lnTo>
                    <a:pt x="232" y="602"/>
                  </a:lnTo>
                  <a:lnTo>
                    <a:pt x="230" y="616"/>
                  </a:lnTo>
                  <a:lnTo>
                    <a:pt x="214" y="639"/>
                  </a:lnTo>
                  <a:lnTo>
                    <a:pt x="204" y="647"/>
                  </a:lnTo>
                  <a:lnTo>
                    <a:pt x="188" y="654"/>
                  </a:lnTo>
                  <a:lnTo>
                    <a:pt x="179" y="654"/>
                  </a:lnTo>
                  <a:lnTo>
                    <a:pt x="123" y="680"/>
                  </a:lnTo>
                  <a:lnTo>
                    <a:pt x="105" y="704"/>
                  </a:lnTo>
                  <a:lnTo>
                    <a:pt x="105" y="704"/>
                  </a:lnTo>
                  <a:lnTo>
                    <a:pt x="116" y="716"/>
                  </a:lnTo>
                  <a:lnTo>
                    <a:pt x="121" y="713"/>
                  </a:lnTo>
                  <a:lnTo>
                    <a:pt x="123" y="707"/>
                  </a:lnTo>
                  <a:lnTo>
                    <a:pt x="121" y="738"/>
                  </a:lnTo>
                  <a:lnTo>
                    <a:pt x="88" y="738"/>
                  </a:lnTo>
                  <a:lnTo>
                    <a:pt x="66" y="543"/>
                  </a:lnTo>
                  <a:lnTo>
                    <a:pt x="66" y="541"/>
                  </a:lnTo>
                  <a:lnTo>
                    <a:pt x="66" y="530"/>
                  </a:lnTo>
                  <a:lnTo>
                    <a:pt x="70" y="522"/>
                  </a:lnTo>
                  <a:lnTo>
                    <a:pt x="73" y="513"/>
                  </a:lnTo>
                  <a:lnTo>
                    <a:pt x="89" y="502"/>
                  </a:lnTo>
                  <a:lnTo>
                    <a:pt x="121" y="422"/>
                  </a:lnTo>
                  <a:lnTo>
                    <a:pt x="114" y="377"/>
                  </a:lnTo>
                  <a:lnTo>
                    <a:pt x="123" y="363"/>
                  </a:lnTo>
                  <a:lnTo>
                    <a:pt x="127" y="307"/>
                  </a:lnTo>
                  <a:lnTo>
                    <a:pt x="120" y="270"/>
                  </a:lnTo>
                  <a:lnTo>
                    <a:pt x="113" y="263"/>
                  </a:lnTo>
                  <a:lnTo>
                    <a:pt x="43" y="239"/>
                  </a:lnTo>
                  <a:lnTo>
                    <a:pt x="11" y="239"/>
                  </a:lnTo>
                  <a:lnTo>
                    <a:pt x="11" y="223"/>
                  </a:lnTo>
                  <a:lnTo>
                    <a:pt x="7" y="222"/>
                  </a:lnTo>
                  <a:lnTo>
                    <a:pt x="0" y="200"/>
                  </a:lnTo>
                  <a:lnTo>
                    <a:pt x="136" y="154"/>
                  </a:lnTo>
                  <a:lnTo>
                    <a:pt x="138" y="156"/>
                  </a:lnTo>
                  <a:lnTo>
                    <a:pt x="141" y="157"/>
                  </a:lnTo>
                  <a:lnTo>
                    <a:pt x="148" y="170"/>
                  </a:lnTo>
                  <a:lnTo>
                    <a:pt x="155" y="179"/>
                  </a:lnTo>
                  <a:lnTo>
                    <a:pt x="159" y="179"/>
                  </a:lnTo>
                  <a:lnTo>
                    <a:pt x="188" y="173"/>
                  </a:lnTo>
                  <a:lnTo>
                    <a:pt x="191" y="173"/>
                  </a:lnTo>
                  <a:lnTo>
                    <a:pt x="195" y="179"/>
                  </a:lnTo>
                  <a:lnTo>
                    <a:pt x="198" y="209"/>
                  </a:lnTo>
                  <a:lnTo>
                    <a:pt x="196" y="214"/>
                  </a:lnTo>
                  <a:lnTo>
                    <a:pt x="191" y="220"/>
                  </a:lnTo>
                  <a:lnTo>
                    <a:pt x="193" y="227"/>
                  </a:lnTo>
                  <a:lnTo>
                    <a:pt x="188" y="229"/>
                  </a:lnTo>
                  <a:lnTo>
                    <a:pt x="186" y="238"/>
                  </a:lnTo>
                  <a:lnTo>
                    <a:pt x="188" y="241"/>
                  </a:lnTo>
                  <a:lnTo>
                    <a:pt x="193" y="254"/>
                  </a:lnTo>
                  <a:lnTo>
                    <a:pt x="195" y="256"/>
                  </a:lnTo>
                  <a:lnTo>
                    <a:pt x="198" y="257"/>
                  </a:lnTo>
                  <a:lnTo>
                    <a:pt x="211" y="273"/>
                  </a:lnTo>
                  <a:lnTo>
                    <a:pt x="220" y="277"/>
                  </a:lnTo>
                  <a:lnTo>
                    <a:pt x="221" y="281"/>
                  </a:lnTo>
                  <a:lnTo>
                    <a:pt x="221" y="284"/>
                  </a:lnTo>
                  <a:lnTo>
                    <a:pt x="218" y="289"/>
                  </a:lnTo>
                  <a:lnTo>
                    <a:pt x="220" y="289"/>
                  </a:lnTo>
                  <a:lnTo>
                    <a:pt x="229" y="289"/>
                  </a:lnTo>
                  <a:lnTo>
                    <a:pt x="230" y="289"/>
                  </a:lnTo>
                  <a:lnTo>
                    <a:pt x="230" y="277"/>
                  </a:lnTo>
                  <a:lnTo>
                    <a:pt x="229" y="273"/>
                  </a:lnTo>
                  <a:lnTo>
                    <a:pt x="225" y="270"/>
                  </a:lnTo>
                  <a:lnTo>
                    <a:pt x="225" y="264"/>
                  </a:lnTo>
                  <a:lnTo>
                    <a:pt x="229" y="259"/>
                  </a:lnTo>
                  <a:lnTo>
                    <a:pt x="229" y="257"/>
                  </a:lnTo>
                  <a:lnTo>
                    <a:pt x="229" y="254"/>
                  </a:lnTo>
                  <a:lnTo>
                    <a:pt x="248" y="245"/>
                  </a:lnTo>
                  <a:lnTo>
                    <a:pt x="250" y="239"/>
                  </a:lnTo>
                  <a:lnTo>
                    <a:pt x="252" y="223"/>
                  </a:lnTo>
                  <a:lnTo>
                    <a:pt x="255" y="218"/>
                  </a:lnTo>
                  <a:lnTo>
                    <a:pt x="250" y="206"/>
                  </a:lnTo>
                  <a:lnTo>
                    <a:pt x="255" y="193"/>
                  </a:lnTo>
                  <a:lnTo>
                    <a:pt x="254" y="182"/>
                  </a:lnTo>
                  <a:lnTo>
                    <a:pt x="211" y="132"/>
                  </a:lnTo>
                  <a:lnTo>
                    <a:pt x="209" y="132"/>
                  </a:lnTo>
                  <a:lnTo>
                    <a:pt x="205" y="97"/>
                  </a:lnTo>
                  <a:lnTo>
                    <a:pt x="204" y="91"/>
                  </a:lnTo>
                  <a:lnTo>
                    <a:pt x="202" y="84"/>
                  </a:lnTo>
                  <a:lnTo>
                    <a:pt x="214" y="45"/>
                  </a:lnTo>
                  <a:lnTo>
                    <a:pt x="250" y="47"/>
                  </a:lnTo>
                  <a:lnTo>
                    <a:pt x="255" y="41"/>
                  </a:lnTo>
                  <a:lnTo>
                    <a:pt x="261" y="41"/>
                  </a:lnTo>
                  <a:lnTo>
                    <a:pt x="266" y="43"/>
                  </a:lnTo>
                  <a:lnTo>
                    <a:pt x="275" y="52"/>
                  </a:lnTo>
                  <a:lnTo>
                    <a:pt x="279" y="52"/>
                  </a:lnTo>
                  <a:lnTo>
                    <a:pt x="284" y="50"/>
                  </a:lnTo>
                  <a:lnTo>
                    <a:pt x="291" y="50"/>
                  </a:lnTo>
                  <a:lnTo>
                    <a:pt x="300" y="45"/>
                  </a:lnTo>
                  <a:lnTo>
                    <a:pt x="332" y="45"/>
                  </a:lnTo>
                  <a:lnTo>
                    <a:pt x="343" y="34"/>
                  </a:lnTo>
                  <a:lnTo>
                    <a:pt x="354" y="34"/>
                  </a:lnTo>
                  <a:lnTo>
                    <a:pt x="361" y="31"/>
                  </a:lnTo>
                  <a:lnTo>
                    <a:pt x="371" y="36"/>
                  </a:lnTo>
                  <a:lnTo>
                    <a:pt x="386" y="36"/>
                  </a:lnTo>
                  <a:lnTo>
                    <a:pt x="427" y="22"/>
                  </a:lnTo>
                  <a:lnTo>
                    <a:pt x="457"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6" name="Freeform 120">
              <a:extLst>
                <a:ext uri="{FF2B5EF4-FFF2-40B4-BE49-F238E27FC236}">
                  <a16:creationId xmlns:a16="http://schemas.microsoft.com/office/drawing/2014/main" id="{F7392B33-8FCF-4213-8251-8D02B55C11AE}"/>
                </a:ext>
              </a:extLst>
            </p:cNvPr>
            <p:cNvSpPr>
              <a:spLocks/>
            </p:cNvSpPr>
            <p:nvPr/>
          </p:nvSpPr>
          <p:spPr bwMode="auto">
            <a:xfrm>
              <a:off x="3362" y="2942"/>
              <a:ext cx="461" cy="738"/>
            </a:xfrm>
            <a:custGeom>
              <a:avLst/>
              <a:gdLst>
                <a:gd name="T0" fmla="*/ 461 w 461"/>
                <a:gd name="T1" fmla="*/ 6 h 738"/>
                <a:gd name="T2" fmla="*/ 446 w 461"/>
                <a:gd name="T3" fmla="*/ 56 h 738"/>
                <a:gd name="T4" fmla="*/ 446 w 461"/>
                <a:gd name="T5" fmla="*/ 113 h 738"/>
                <a:gd name="T6" fmla="*/ 448 w 461"/>
                <a:gd name="T7" fmla="*/ 161 h 738"/>
                <a:gd name="T8" fmla="*/ 457 w 461"/>
                <a:gd name="T9" fmla="*/ 168 h 738"/>
                <a:gd name="T10" fmla="*/ 461 w 461"/>
                <a:gd name="T11" fmla="*/ 175 h 738"/>
                <a:gd name="T12" fmla="*/ 446 w 461"/>
                <a:gd name="T13" fmla="*/ 207 h 738"/>
                <a:gd name="T14" fmla="*/ 443 w 461"/>
                <a:gd name="T15" fmla="*/ 225 h 738"/>
                <a:gd name="T16" fmla="*/ 418 w 461"/>
                <a:gd name="T17" fmla="*/ 259 h 738"/>
                <a:gd name="T18" fmla="*/ 386 w 461"/>
                <a:gd name="T19" fmla="*/ 288 h 738"/>
                <a:gd name="T20" fmla="*/ 295 w 461"/>
                <a:gd name="T21" fmla="*/ 331 h 738"/>
                <a:gd name="T22" fmla="*/ 282 w 461"/>
                <a:gd name="T23" fmla="*/ 343 h 738"/>
                <a:gd name="T24" fmla="*/ 266 w 461"/>
                <a:gd name="T25" fmla="*/ 372 h 738"/>
                <a:gd name="T26" fmla="*/ 254 w 461"/>
                <a:gd name="T27" fmla="*/ 375 h 738"/>
                <a:gd name="T28" fmla="*/ 200 w 461"/>
                <a:gd name="T29" fmla="*/ 420 h 738"/>
                <a:gd name="T30" fmla="*/ 213 w 461"/>
                <a:gd name="T31" fmla="*/ 464 h 738"/>
                <a:gd name="T32" fmla="*/ 227 w 461"/>
                <a:gd name="T33" fmla="*/ 525 h 738"/>
                <a:gd name="T34" fmla="*/ 221 w 461"/>
                <a:gd name="T35" fmla="*/ 607 h 738"/>
                <a:gd name="T36" fmla="*/ 232 w 461"/>
                <a:gd name="T37" fmla="*/ 602 h 738"/>
                <a:gd name="T38" fmla="*/ 204 w 461"/>
                <a:gd name="T39" fmla="*/ 647 h 738"/>
                <a:gd name="T40" fmla="*/ 123 w 461"/>
                <a:gd name="T41" fmla="*/ 680 h 738"/>
                <a:gd name="T42" fmla="*/ 116 w 461"/>
                <a:gd name="T43" fmla="*/ 716 h 738"/>
                <a:gd name="T44" fmla="*/ 121 w 461"/>
                <a:gd name="T45" fmla="*/ 738 h 738"/>
                <a:gd name="T46" fmla="*/ 66 w 461"/>
                <a:gd name="T47" fmla="*/ 541 h 738"/>
                <a:gd name="T48" fmla="*/ 73 w 461"/>
                <a:gd name="T49" fmla="*/ 513 h 738"/>
                <a:gd name="T50" fmla="*/ 114 w 461"/>
                <a:gd name="T51" fmla="*/ 377 h 738"/>
                <a:gd name="T52" fmla="*/ 120 w 461"/>
                <a:gd name="T53" fmla="*/ 270 h 738"/>
                <a:gd name="T54" fmla="*/ 11 w 461"/>
                <a:gd name="T55" fmla="*/ 239 h 738"/>
                <a:gd name="T56" fmla="*/ 0 w 461"/>
                <a:gd name="T57" fmla="*/ 200 h 738"/>
                <a:gd name="T58" fmla="*/ 141 w 461"/>
                <a:gd name="T59" fmla="*/ 157 h 738"/>
                <a:gd name="T60" fmla="*/ 159 w 461"/>
                <a:gd name="T61" fmla="*/ 179 h 738"/>
                <a:gd name="T62" fmla="*/ 195 w 461"/>
                <a:gd name="T63" fmla="*/ 179 h 738"/>
                <a:gd name="T64" fmla="*/ 191 w 461"/>
                <a:gd name="T65" fmla="*/ 220 h 738"/>
                <a:gd name="T66" fmla="*/ 186 w 461"/>
                <a:gd name="T67" fmla="*/ 238 h 738"/>
                <a:gd name="T68" fmla="*/ 195 w 461"/>
                <a:gd name="T69" fmla="*/ 256 h 738"/>
                <a:gd name="T70" fmla="*/ 220 w 461"/>
                <a:gd name="T71" fmla="*/ 277 h 738"/>
                <a:gd name="T72" fmla="*/ 218 w 461"/>
                <a:gd name="T73" fmla="*/ 289 h 738"/>
                <a:gd name="T74" fmla="*/ 230 w 461"/>
                <a:gd name="T75" fmla="*/ 289 h 738"/>
                <a:gd name="T76" fmla="*/ 225 w 461"/>
                <a:gd name="T77" fmla="*/ 270 h 738"/>
                <a:gd name="T78" fmla="*/ 229 w 461"/>
                <a:gd name="T79" fmla="*/ 257 h 738"/>
                <a:gd name="T80" fmla="*/ 250 w 461"/>
                <a:gd name="T81" fmla="*/ 239 h 738"/>
                <a:gd name="T82" fmla="*/ 250 w 461"/>
                <a:gd name="T83" fmla="*/ 206 h 738"/>
                <a:gd name="T84" fmla="*/ 211 w 461"/>
                <a:gd name="T85" fmla="*/ 132 h 738"/>
                <a:gd name="T86" fmla="*/ 204 w 461"/>
                <a:gd name="T87" fmla="*/ 91 h 738"/>
                <a:gd name="T88" fmla="*/ 250 w 461"/>
                <a:gd name="T89" fmla="*/ 47 h 738"/>
                <a:gd name="T90" fmla="*/ 266 w 461"/>
                <a:gd name="T91" fmla="*/ 43 h 738"/>
                <a:gd name="T92" fmla="*/ 284 w 461"/>
                <a:gd name="T93" fmla="*/ 50 h 738"/>
                <a:gd name="T94" fmla="*/ 332 w 461"/>
                <a:gd name="T95" fmla="*/ 45 h 738"/>
                <a:gd name="T96" fmla="*/ 361 w 461"/>
                <a:gd name="T97" fmla="*/ 31 h 738"/>
                <a:gd name="T98" fmla="*/ 427 w 461"/>
                <a:gd name="T99"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1" h="738">
                  <a:moveTo>
                    <a:pt x="457" y="0"/>
                  </a:moveTo>
                  <a:lnTo>
                    <a:pt x="459" y="2"/>
                  </a:lnTo>
                  <a:lnTo>
                    <a:pt x="461" y="6"/>
                  </a:lnTo>
                  <a:lnTo>
                    <a:pt x="459" y="7"/>
                  </a:lnTo>
                  <a:lnTo>
                    <a:pt x="461" y="22"/>
                  </a:lnTo>
                  <a:lnTo>
                    <a:pt x="446" y="56"/>
                  </a:lnTo>
                  <a:lnTo>
                    <a:pt x="450" y="100"/>
                  </a:lnTo>
                  <a:lnTo>
                    <a:pt x="445" y="106"/>
                  </a:lnTo>
                  <a:lnTo>
                    <a:pt x="446" y="113"/>
                  </a:lnTo>
                  <a:lnTo>
                    <a:pt x="448" y="113"/>
                  </a:lnTo>
                  <a:lnTo>
                    <a:pt x="450" y="156"/>
                  </a:lnTo>
                  <a:lnTo>
                    <a:pt x="448" y="161"/>
                  </a:lnTo>
                  <a:lnTo>
                    <a:pt x="452" y="164"/>
                  </a:lnTo>
                  <a:lnTo>
                    <a:pt x="454" y="161"/>
                  </a:lnTo>
                  <a:lnTo>
                    <a:pt x="457" y="168"/>
                  </a:lnTo>
                  <a:lnTo>
                    <a:pt x="454" y="173"/>
                  </a:lnTo>
                  <a:lnTo>
                    <a:pt x="455" y="173"/>
                  </a:lnTo>
                  <a:lnTo>
                    <a:pt x="461" y="175"/>
                  </a:lnTo>
                  <a:lnTo>
                    <a:pt x="461" y="182"/>
                  </a:lnTo>
                  <a:lnTo>
                    <a:pt x="454" y="200"/>
                  </a:lnTo>
                  <a:lnTo>
                    <a:pt x="446" y="207"/>
                  </a:lnTo>
                  <a:lnTo>
                    <a:pt x="452" y="209"/>
                  </a:lnTo>
                  <a:lnTo>
                    <a:pt x="450" y="222"/>
                  </a:lnTo>
                  <a:lnTo>
                    <a:pt x="443" y="225"/>
                  </a:lnTo>
                  <a:lnTo>
                    <a:pt x="427" y="247"/>
                  </a:lnTo>
                  <a:lnTo>
                    <a:pt x="414" y="254"/>
                  </a:lnTo>
                  <a:lnTo>
                    <a:pt x="418" y="259"/>
                  </a:lnTo>
                  <a:lnTo>
                    <a:pt x="414" y="264"/>
                  </a:lnTo>
                  <a:lnTo>
                    <a:pt x="391" y="281"/>
                  </a:lnTo>
                  <a:lnTo>
                    <a:pt x="386" y="288"/>
                  </a:lnTo>
                  <a:lnTo>
                    <a:pt x="375" y="295"/>
                  </a:lnTo>
                  <a:lnTo>
                    <a:pt x="363" y="295"/>
                  </a:lnTo>
                  <a:lnTo>
                    <a:pt x="295" y="331"/>
                  </a:lnTo>
                  <a:lnTo>
                    <a:pt x="293" y="339"/>
                  </a:lnTo>
                  <a:lnTo>
                    <a:pt x="289" y="341"/>
                  </a:lnTo>
                  <a:lnTo>
                    <a:pt x="282" y="343"/>
                  </a:lnTo>
                  <a:lnTo>
                    <a:pt x="279" y="345"/>
                  </a:lnTo>
                  <a:lnTo>
                    <a:pt x="284" y="348"/>
                  </a:lnTo>
                  <a:lnTo>
                    <a:pt x="266" y="372"/>
                  </a:lnTo>
                  <a:lnTo>
                    <a:pt x="263" y="370"/>
                  </a:lnTo>
                  <a:lnTo>
                    <a:pt x="259" y="363"/>
                  </a:lnTo>
                  <a:lnTo>
                    <a:pt x="254" y="375"/>
                  </a:lnTo>
                  <a:lnTo>
                    <a:pt x="248" y="379"/>
                  </a:lnTo>
                  <a:lnTo>
                    <a:pt x="209" y="418"/>
                  </a:lnTo>
                  <a:lnTo>
                    <a:pt x="200" y="420"/>
                  </a:lnTo>
                  <a:lnTo>
                    <a:pt x="198" y="450"/>
                  </a:lnTo>
                  <a:lnTo>
                    <a:pt x="209" y="459"/>
                  </a:lnTo>
                  <a:lnTo>
                    <a:pt x="213" y="464"/>
                  </a:lnTo>
                  <a:lnTo>
                    <a:pt x="213" y="470"/>
                  </a:lnTo>
                  <a:lnTo>
                    <a:pt x="214" y="472"/>
                  </a:lnTo>
                  <a:lnTo>
                    <a:pt x="227" y="525"/>
                  </a:lnTo>
                  <a:lnTo>
                    <a:pt x="232" y="522"/>
                  </a:lnTo>
                  <a:lnTo>
                    <a:pt x="236" y="523"/>
                  </a:lnTo>
                  <a:lnTo>
                    <a:pt x="221" y="607"/>
                  </a:lnTo>
                  <a:lnTo>
                    <a:pt x="223" y="616"/>
                  </a:lnTo>
                  <a:lnTo>
                    <a:pt x="227" y="609"/>
                  </a:lnTo>
                  <a:lnTo>
                    <a:pt x="232" y="602"/>
                  </a:lnTo>
                  <a:lnTo>
                    <a:pt x="230" y="616"/>
                  </a:lnTo>
                  <a:lnTo>
                    <a:pt x="214" y="639"/>
                  </a:lnTo>
                  <a:lnTo>
                    <a:pt x="204" y="647"/>
                  </a:lnTo>
                  <a:lnTo>
                    <a:pt x="188" y="654"/>
                  </a:lnTo>
                  <a:lnTo>
                    <a:pt x="179" y="654"/>
                  </a:lnTo>
                  <a:lnTo>
                    <a:pt x="123" y="680"/>
                  </a:lnTo>
                  <a:lnTo>
                    <a:pt x="105" y="704"/>
                  </a:lnTo>
                  <a:lnTo>
                    <a:pt x="105" y="704"/>
                  </a:lnTo>
                  <a:lnTo>
                    <a:pt x="116" y="716"/>
                  </a:lnTo>
                  <a:lnTo>
                    <a:pt x="121" y="713"/>
                  </a:lnTo>
                  <a:lnTo>
                    <a:pt x="123" y="707"/>
                  </a:lnTo>
                  <a:lnTo>
                    <a:pt x="121" y="738"/>
                  </a:lnTo>
                  <a:lnTo>
                    <a:pt x="88" y="738"/>
                  </a:lnTo>
                  <a:lnTo>
                    <a:pt x="66" y="543"/>
                  </a:lnTo>
                  <a:lnTo>
                    <a:pt x="66" y="541"/>
                  </a:lnTo>
                  <a:lnTo>
                    <a:pt x="66" y="530"/>
                  </a:lnTo>
                  <a:lnTo>
                    <a:pt x="70" y="522"/>
                  </a:lnTo>
                  <a:lnTo>
                    <a:pt x="73" y="513"/>
                  </a:lnTo>
                  <a:lnTo>
                    <a:pt x="89" y="502"/>
                  </a:lnTo>
                  <a:lnTo>
                    <a:pt x="121" y="422"/>
                  </a:lnTo>
                  <a:lnTo>
                    <a:pt x="114" y="377"/>
                  </a:lnTo>
                  <a:lnTo>
                    <a:pt x="123" y="363"/>
                  </a:lnTo>
                  <a:lnTo>
                    <a:pt x="127" y="307"/>
                  </a:lnTo>
                  <a:lnTo>
                    <a:pt x="120" y="270"/>
                  </a:lnTo>
                  <a:lnTo>
                    <a:pt x="113" y="263"/>
                  </a:lnTo>
                  <a:lnTo>
                    <a:pt x="43" y="239"/>
                  </a:lnTo>
                  <a:lnTo>
                    <a:pt x="11" y="239"/>
                  </a:lnTo>
                  <a:lnTo>
                    <a:pt x="11" y="223"/>
                  </a:lnTo>
                  <a:lnTo>
                    <a:pt x="7" y="222"/>
                  </a:lnTo>
                  <a:lnTo>
                    <a:pt x="0" y="200"/>
                  </a:lnTo>
                  <a:lnTo>
                    <a:pt x="136" y="154"/>
                  </a:lnTo>
                  <a:lnTo>
                    <a:pt x="138" y="156"/>
                  </a:lnTo>
                  <a:lnTo>
                    <a:pt x="141" y="157"/>
                  </a:lnTo>
                  <a:lnTo>
                    <a:pt x="148" y="170"/>
                  </a:lnTo>
                  <a:lnTo>
                    <a:pt x="155" y="179"/>
                  </a:lnTo>
                  <a:lnTo>
                    <a:pt x="159" y="179"/>
                  </a:lnTo>
                  <a:lnTo>
                    <a:pt x="188" y="173"/>
                  </a:lnTo>
                  <a:lnTo>
                    <a:pt x="191" y="173"/>
                  </a:lnTo>
                  <a:lnTo>
                    <a:pt x="195" y="179"/>
                  </a:lnTo>
                  <a:lnTo>
                    <a:pt x="198" y="209"/>
                  </a:lnTo>
                  <a:lnTo>
                    <a:pt x="196" y="214"/>
                  </a:lnTo>
                  <a:lnTo>
                    <a:pt x="191" y="220"/>
                  </a:lnTo>
                  <a:lnTo>
                    <a:pt x="193" y="227"/>
                  </a:lnTo>
                  <a:lnTo>
                    <a:pt x="188" y="229"/>
                  </a:lnTo>
                  <a:lnTo>
                    <a:pt x="186" y="238"/>
                  </a:lnTo>
                  <a:lnTo>
                    <a:pt x="188" y="241"/>
                  </a:lnTo>
                  <a:lnTo>
                    <a:pt x="193" y="254"/>
                  </a:lnTo>
                  <a:lnTo>
                    <a:pt x="195" y="256"/>
                  </a:lnTo>
                  <a:lnTo>
                    <a:pt x="198" y="257"/>
                  </a:lnTo>
                  <a:lnTo>
                    <a:pt x="211" y="273"/>
                  </a:lnTo>
                  <a:lnTo>
                    <a:pt x="220" y="277"/>
                  </a:lnTo>
                  <a:lnTo>
                    <a:pt x="221" y="281"/>
                  </a:lnTo>
                  <a:lnTo>
                    <a:pt x="221" y="284"/>
                  </a:lnTo>
                  <a:lnTo>
                    <a:pt x="218" y="289"/>
                  </a:lnTo>
                  <a:lnTo>
                    <a:pt x="220" y="289"/>
                  </a:lnTo>
                  <a:lnTo>
                    <a:pt x="229" y="289"/>
                  </a:lnTo>
                  <a:lnTo>
                    <a:pt x="230" y="289"/>
                  </a:lnTo>
                  <a:lnTo>
                    <a:pt x="230" y="277"/>
                  </a:lnTo>
                  <a:lnTo>
                    <a:pt x="229" y="273"/>
                  </a:lnTo>
                  <a:lnTo>
                    <a:pt x="225" y="270"/>
                  </a:lnTo>
                  <a:lnTo>
                    <a:pt x="225" y="264"/>
                  </a:lnTo>
                  <a:lnTo>
                    <a:pt x="229" y="259"/>
                  </a:lnTo>
                  <a:lnTo>
                    <a:pt x="229" y="257"/>
                  </a:lnTo>
                  <a:lnTo>
                    <a:pt x="229" y="254"/>
                  </a:lnTo>
                  <a:lnTo>
                    <a:pt x="248" y="245"/>
                  </a:lnTo>
                  <a:lnTo>
                    <a:pt x="250" y="239"/>
                  </a:lnTo>
                  <a:lnTo>
                    <a:pt x="252" y="223"/>
                  </a:lnTo>
                  <a:lnTo>
                    <a:pt x="255" y="218"/>
                  </a:lnTo>
                  <a:lnTo>
                    <a:pt x="250" y="206"/>
                  </a:lnTo>
                  <a:lnTo>
                    <a:pt x="255" y="193"/>
                  </a:lnTo>
                  <a:lnTo>
                    <a:pt x="254" y="182"/>
                  </a:lnTo>
                  <a:lnTo>
                    <a:pt x="211" y="132"/>
                  </a:lnTo>
                  <a:lnTo>
                    <a:pt x="209" y="132"/>
                  </a:lnTo>
                  <a:lnTo>
                    <a:pt x="205" y="97"/>
                  </a:lnTo>
                  <a:lnTo>
                    <a:pt x="204" y="91"/>
                  </a:lnTo>
                  <a:lnTo>
                    <a:pt x="202" y="84"/>
                  </a:lnTo>
                  <a:lnTo>
                    <a:pt x="214" y="45"/>
                  </a:lnTo>
                  <a:lnTo>
                    <a:pt x="250" y="47"/>
                  </a:lnTo>
                  <a:lnTo>
                    <a:pt x="255" y="41"/>
                  </a:lnTo>
                  <a:lnTo>
                    <a:pt x="261" y="41"/>
                  </a:lnTo>
                  <a:lnTo>
                    <a:pt x="266" y="43"/>
                  </a:lnTo>
                  <a:lnTo>
                    <a:pt x="275" y="52"/>
                  </a:lnTo>
                  <a:lnTo>
                    <a:pt x="279" y="52"/>
                  </a:lnTo>
                  <a:lnTo>
                    <a:pt x="284" y="50"/>
                  </a:lnTo>
                  <a:lnTo>
                    <a:pt x="291" y="50"/>
                  </a:lnTo>
                  <a:lnTo>
                    <a:pt x="300" y="45"/>
                  </a:lnTo>
                  <a:lnTo>
                    <a:pt x="332" y="45"/>
                  </a:lnTo>
                  <a:lnTo>
                    <a:pt x="343" y="34"/>
                  </a:lnTo>
                  <a:lnTo>
                    <a:pt x="354" y="34"/>
                  </a:lnTo>
                  <a:lnTo>
                    <a:pt x="361" y="31"/>
                  </a:lnTo>
                  <a:lnTo>
                    <a:pt x="371" y="36"/>
                  </a:lnTo>
                  <a:lnTo>
                    <a:pt x="386" y="36"/>
                  </a:lnTo>
                  <a:lnTo>
                    <a:pt x="427" y="22"/>
                  </a:lnTo>
                  <a:lnTo>
                    <a:pt x="457"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7" name="Freeform 121">
              <a:extLst>
                <a:ext uri="{FF2B5EF4-FFF2-40B4-BE49-F238E27FC236}">
                  <a16:creationId xmlns:a16="http://schemas.microsoft.com/office/drawing/2014/main" id="{518A62DA-4817-48AD-A4C1-06A95D057C1C}"/>
                </a:ext>
              </a:extLst>
            </p:cNvPr>
            <p:cNvSpPr>
              <a:spLocks/>
            </p:cNvSpPr>
            <p:nvPr/>
          </p:nvSpPr>
          <p:spPr bwMode="auto">
            <a:xfrm>
              <a:off x="1541" y="1378"/>
              <a:ext cx="703" cy="670"/>
            </a:xfrm>
            <a:custGeom>
              <a:avLst/>
              <a:gdLst>
                <a:gd name="T0" fmla="*/ 575 w 703"/>
                <a:gd name="T1" fmla="*/ 184 h 670"/>
                <a:gd name="T2" fmla="*/ 596 w 703"/>
                <a:gd name="T3" fmla="*/ 204 h 670"/>
                <a:gd name="T4" fmla="*/ 614 w 703"/>
                <a:gd name="T5" fmla="*/ 222 h 670"/>
                <a:gd name="T6" fmla="*/ 630 w 703"/>
                <a:gd name="T7" fmla="*/ 229 h 670"/>
                <a:gd name="T8" fmla="*/ 652 w 703"/>
                <a:gd name="T9" fmla="*/ 236 h 670"/>
                <a:gd name="T10" fmla="*/ 664 w 703"/>
                <a:gd name="T11" fmla="*/ 241 h 670"/>
                <a:gd name="T12" fmla="*/ 664 w 703"/>
                <a:gd name="T13" fmla="*/ 254 h 670"/>
                <a:gd name="T14" fmla="*/ 662 w 703"/>
                <a:gd name="T15" fmla="*/ 264 h 670"/>
                <a:gd name="T16" fmla="*/ 677 w 703"/>
                <a:gd name="T17" fmla="*/ 280 h 670"/>
                <a:gd name="T18" fmla="*/ 702 w 703"/>
                <a:gd name="T19" fmla="*/ 273 h 670"/>
                <a:gd name="T20" fmla="*/ 693 w 703"/>
                <a:gd name="T21" fmla="*/ 416 h 670"/>
                <a:gd name="T22" fmla="*/ 673 w 703"/>
                <a:gd name="T23" fmla="*/ 438 h 670"/>
                <a:gd name="T24" fmla="*/ 650 w 703"/>
                <a:gd name="T25" fmla="*/ 441 h 670"/>
                <a:gd name="T26" fmla="*/ 443 w 703"/>
                <a:gd name="T27" fmla="*/ 497 h 670"/>
                <a:gd name="T28" fmla="*/ 357 w 703"/>
                <a:gd name="T29" fmla="*/ 538 h 670"/>
                <a:gd name="T30" fmla="*/ 300 w 703"/>
                <a:gd name="T31" fmla="*/ 663 h 670"/>
                <a:gd name="T32" fmla="*/ 284 w 703"/>
                <a:gd name="T33" fmla="*/ 657 h 670"/>
                <a:gd name="T34" fmla="*/ 268 w 703"/>
                <a:gd name="T35" fmla="*/ 663 h 670"/>
                <a:gd name="T36" fmla="*/ 259 w 703"/>
                <a:gd name="T37" fmla="*/ 655 h 670"/>
                <a:gd name="T38" fmla="*/ 255 w 703"/>
                <a:gd name="T39" fmla="*/ 645 h 670"/>
                <a:gd name="T40" fmla="*/ 244 w 703"/>
                <a:gd name="T41" fmla="*/ 652 h 670"/>
                <a:gd name="T42" fmla="*/ 237 w 703"/>
                <a:gd name="T43" fmla="*/ 655 h 670"/>
                <a:gd name="T44" fmla="*/ 223 w 703"/>
                <a:gd name="T45" fmla="*/ 664 h 670"/>
                <a:gd name="T46" fmla="*/ 214 w 703"/>
                <a:gd name="T47" fmla="*/ 668 h 670"/>
                <a:gd name="T48" fmla="*/ 207 w 703"/>
                <a:gd name="T49" fmla="*/ 666 h 670"/>
                <a:gd name="T50" fmla="*/ 200 w 703"/>
                <a:gd name="T51" fmla="*/ 657 h 670"/>
                <a:gd name="T52" fmla="*/ 189 w 703"/>
                <a:gd name="T53" fmla="*/ 661 h 670"/>
                <a:gd name="T54" fmla="*/ 180 w 703"/>
                <a:gd name="T55" fmla="*/ 666 h 670"/>
                <a:gd name="T56" fmla="*/ 170 w 703"/>
                <a:gd name="T57" fmla="*/ 657 h 670"/>
                <a:gd name="T58" fmla="*/ 159 w 703"/>
                <a:gd name="T59" fmla="*/ 630 h 670"/>
                <a:gd name="T60" fmla="*/ 152 w 703"/>
                <a:gd name="T61" fmla="*/ 629 h 670"/>
                <a:gd name="T62" fmla="*/ 161 w 703"/>
                <a:gd name="T63" fmla="*/ 620 h 670"/>
                <a:gd name="T64" fmla="*/ 159 w 703"/>
                <a:gd name="T65" fmla="*/ 616 h 670"/>
                <a:gd name="T66" fmla="*/ 146 w 703"/>
                <a:gd name="T67" fmla="*/ 605 h 670"/>
                <a:gd name="T68" fmla="*/ 141 w 703"/>
                <a:gd name="T69" fmla="*/ 586 h 670"/>
                <a:gd name="T70" fmla="*/ 137 w 703"/>
                <a:gd name="T71" fmla="*/ 580 h 670"/>
                <a:gd name="T72" fmla="*/ 132 w 703"/>
                <a:gd name="T73" fmla="*/ 568 h 670"/>
                <a:gd name="T74" fmla="*/ 121 w 703"/>
                <a:gd name="T75" fmla="*/ 566 h 670"/>
                <a:gd name="T76" fmla="*/ 109 w 703"/>
                <a:gd name="T77" fmla="*/ 580 h 670"/>
                <a:gd name="T78" fmla="*/ 87 w 703"/>
                <a:gd name="T79" fmla="*/ 580 h 670"/>
                <a:gd name="T80" fmla="*/ 71 w 703"/>
                <a:gd name="T81" fmla="*/ 586 h 670"/>
                <a:gd name="T82" fmla="*/ 53 w 703"/>
                <a:gd name="T83" fmla="*/ 580 h 670"/>
                <a:gd name="T84" fmla="*/ 37 w 703"/>
                <a:gd name="T85" fmla="*/ 588 h 670"/>
                <a:gd name="T86" fmla="*/ 34 w 703"/>
                <a:gd name="T87" fmla="*/ 577 h 670"/>
                <a:gd name="T88" fmla="*/ 36 w 703"/>
                <a:gd name="T89" fmla="*/ 564 h 670"/>
                <a:gd name="T90" fmla="*/ 36 w 703"/>
                <a:gd name="T91" fmla="*/ 550 h 670"/>
                <a:gd name="T92" fmla="*/ 34 w 703"/>
                <a:gd name="T93" fmla="*/ 543 h 670"/>
                <a:gd name="T94" fmla="*/ 25 w 703"/>
                <a:gd name="T95" fmla="*/ 530 h 670"/>
                <a:gd name="T96" fmla="*/ 18 w 703"/>
                <a:gd name="T97" fmla="*/ 530 h 670"/>
                <a:gd name="T98" fmla="*/ 9 w 703"/>
                <a:gd name="T99" fmla="*/ 513 h 670"/>
                <a:gd name="T100" fmla="*/ 7 w 703"/>
                <a:gd name="T101" fmla="*/ 489 h 670"/>
                <a:gd name="T102" fmla="*/ 2 w 703"/>
                <a:gd name="T103" fmla="*/ 484 h 670"/>
                <a:gd name="T104" fmla="*/ 0 w 703"/>
                <a:gd name="T105" fmla="*/ 468 h 670"/>
                <a:gd name="T106" fmla="*/ 36 w 703"/>
                <a:gd name="T107" fmla="*/ 418 h 670"/>
                <a:gd name="T108" fmla="*/ 55 w 703"/>
                <a:gd name="T109" fmla="*/ 448 h 670"/>
                <a:gd name="T110" fmla="*/ 296 w 703"/>
                <a:gd name="T111" fmla="*/ 400 h 670"/>
                <a:gd name="T112" fmla="*/ 364 w 703"/>
                <a:gd name="T113" fmla="*/ 3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3" h="670">
                  <a:moveTo>
                    <a:pt x="364" y="34"/>
                  </a:moveTo>
                  <a:lnTo>
                    <a:pt x="571" y="177"/>
                  </a:lnTo>
                  <a:lnTo>
                    <a:pt x="571" y="182"/>
                  </a:lnTo>
                  <a:lnTo>
                    <a:pt x="575" y="184"/>
                  </a:lnTo>
                  <a:lnTo>
                    <a:pt x="573" y="191"/>
                  </a:lnTo>
                  <a:lnTo>
                    <a:pt x="575" y="193"/>
                  </a:lnTo>
                  <a:lnTo>
                    <a:pt x="594" y="202"/>
                  </a:lnTo>
                  <a:lnTo>
                    <a:pt x="596" y="204"/>
                  </a:lnTo>
                  <a:lnTo>
                    <a:pt x="596" y="209"/>
                  </a:lnTo>
                  <a:lnTo>
                    <a:pt x="598" y="213"/>
                  </a:lnTo>
                  <a:lnTo>
                    <a:pt x="607" y="220"/>
                  </a:lnTo>
                  <a:lnTo>
                    <a:pt x="614" y="222"/>
                  </a:lnTo>
                  <a:lnTo>
                    <a:pt x="621" y="220"/>
                  </a:lnTo>
                  <a:lnTo>
                    <a:pt x="623" y="222"/>
                  </a:lnTo>
                  <a:lnTo>
                    <a:pt x="627" y="227"/>
                  </a:lnTo>
                  <a:lnTo>
                    <a:pt x="630" y="229"/>
                  </a:lnTo>
                  <a:lnTo>
                    <a:pt x="637" y="229"/>
                  </a:lnTo>
                  <a:lnTo>
                    <a:pt x="641" y="230"/>
                  </a:lnTo>
                  <a:lnTo>
                    <a:pt x="644" y="230"/>
                  </a:lnTo>
                  <a:lnTo>
                    <a:pt x="652" y="236"/>
                  </a:lnTo>
                  <a:lnTo>
                    <a:pt x="659" y="238"/>
                  </a:lnTo>
                  <a:lnTo>
                    <a:pt x="661" y="239"/>
                  </a:lnTo>
                  <a:lnTo>
                    <a:pt x="662" y="241"/>
                  </a:lnTo>
                  <a:lnTo>
                    <a:pt x="664" y="241"/>
                  </a:lnTo>
                  <a:lnTo>
                    <a:pt x="664" y="247"/>
                  </a:lnTo>
                  <a:lnTo>
                    <a:pt x="662" y="248"/>
                  </a:lnTo>
                  <a:lnTo>
                    <a:pt x="662" y="252"/>
                  </a:lnTo>
                  <a:lnTo>
                    <a:pt x="664" y="254"/>
                  </a:lnTo>
                  <a:lnTo>
                    <a:pt x="664" y="255"/>
                  </a:lnTo>
                  <a:lnTo>
                    <a:pt x="662" y="257"/>
                  </a:lnTo>
                  <a:lnTo>
                    <a:pt x="662" y="259"/>
                  </a:lnTo>
                  <a:lnTo>
                    <a:pt x="662" y="264"/>
                  </a:lnTo>
                  <a:lnTo>
                    <a:pt x="661" y="270"/>
                  </a:lnTo>
                  <a:lnTo>
                    <a:pt x="661" y="273"/>
                  </a:lnTo>
                  <a:lnTo>
                    <a:pt x="666" y="279"/>
                  </a:lnTo>
                  <a:lnTo>
                    <a:pt x="677" y="280"/>
                  </a:lnTo>
                  <a:lnTo>
                    <a:pt x="684" y="277"/>
                  </a:lnTo>
                  <a:lnTo>
                    <a:pt x="691" y="277"/>
                  </a:lnTo>
                  <a:lnTo>
                    <a:pt x="702" y="272"/>
                  </a:lnTo>
                  <a:lnTo>
                    <a:pt x="702" y="273"/>
                  </a:lnTo>
                  <a:lnTo>
                    <a:pt x="703" y="273"/>
                  </a:lnTo>
                  <a:lnTo>
                    <a:pt x="703" y="411"/>
                  </a:lnTo>
                  <a:lnTo>
                    <a:pt x="700" y="413"/>
                  </a:lnTo>
                  <a:lnTo>
                    <a:pt x="693" y="416"/>
                  </a:lnTo>
                  <a:lnTo>
                    <a:pt x="689" y="422"/>
                  </a:lnTo>
                  <a:lnTo>
                    <a:pt x="687" y="427"/>
                  </a:lnTo>
                  <a:lnTo>
                    <a:pt x="678" y="432"/>
                  </a:lnTo>
                  <a:lnTo>
                    <a:pt x="673" y="438"/>
                  </a:lnTo>
                  <a:lnTo>
                    <a:pt x="673" y="441"/>
                  </a:lnTo>
                  <a:lnTo>
                    <a:pt x="653" y="439"/>
                  </a:lnTo>
                  <a:lnTo>
                    <a:pt x="653" y="443"/>
                  </a:lnTo>
                  <a:lnTo>
                    <a:pt x="650" y="441"/>
                  </a:lnTo>
                  <a:lnTo>
                    <a:pt x="580" y="443"/>
                  </a:lnTo>
                  <a:lnTo>
                    <a:pt x="561" y="459"/>
                  </a:lnTo>
                  <a:lnTo>
                    <a:pt x="505" y="459"/>
                  </a:lnTo>
                  <a:lnTo>
                    <a:pt x="443" y="497"/>
                  </a:lnTo>
                  <a:lnTo>
                    <a:pt x="432" y="509"/>
                  </a:lnTo>
                  <a:lnTo>
                    <a:pt x="418" y="520"/>
                  </a:lnTo>
                  <a:lnTo>
                    <a:pt x="364" y="534"/>
                  </a:lnTo>
                  <a:lnTo>
                    <a:pt x="357" y="538"/>
                  </a:lnTo>
                  <a:lnTo>
                    <a:pt x="336" y="586"/>
                  </a:lnTo>
                  <a:lnTo>
                    <a:pt x="312" y="605"/>
                  </a:lnTo>
                  <a:lnTo>
                    <a:pt x="300" y="634"/>
                  </a:lnTo>
                  <a:lnTo>
                    <a:pt x="300" y="663"/>
                  </a:lnTo>
                  <a:lnTo>
                    <a:pt x="291" y="664"/>
                  </a:lnTo>
                  <a:lnTo>
                    <a:pt x="289" y="663"/>
                  </a:lnTo>
                  <a:lnTo>
                    <a:pt x="287" y="659"/>
                  </a:lnTo>
                  <a:lnTo>
                    <a:pt x="284" y="657"/>
                  </a:lnTo>
                  <a:lnTo>
                    <a:pt x="277" y="657"/>
                  </a:lnTo>
                  <a:lnTo>
                    <a:pt x="273" y="657"/>
                  </a:lnTo>
                  <a:lnTo>
                    <a:pt x="271" y="663"/>
                  </a:lnTo>
                  <a:lnTo>
                    <a:pt x="268" y="663"/>
                  </a:lnTo>
                  <a:lnTo>
                    <a:pt x="266" y="666"/>
                  </a:lnTo>
                  <a:lnTo>
                    <a:pt x="259" y="666"/>
                  </a:lnTo>
                  <a:lnTo>
                    <a:pt x="259" y="664"/>
                  </a:lnTo>
                  <a:lnTo>
                    <a:pt x="259" y="655"/>
                  </a:lnTo>
                  <a:lnTo>
                    <a:pt x="257" y="654"/>
                  </a:lnTo>
                  <a:lnTo>
                    <a:pt x="257" y="652"/>
                  </a:lnTo>
                  <a:lnTo>
                    <a:pt x="257" y="648"/>
                  </a:lnTo>
                  <a:lnTo>
                    <a:pt x="255" y="645"/>
                  </a:lnTo>
                  <a:lnTo>
                    <a:pt x="253" y="646"/>
                  </a:lnTo>
                  <a:lnTo>
                    <a:pt x="248" y="646"/>
                  </a:lnTo>
                  <a:lnTo>
                    <a:pt x="246" y="652"/>
                  </a:lnTo>
                  <a:lnTo>
                    <a:pt x="244" y="652"/>
                  </a:lnTo>
                  <a:lnTo>
                    <a:pt x="241" y="648"/>
                  </a:lnTo>
                  <a:lnTo>
                    <a:pt x="239" y="648"/>
                  </a:lnTo>
                  <a:lnTo>
                    <a:pt x="237" y="652"/>
                  </a:lnTo>
                  <a:lnTo>
                    <a:pt x="237" y="655"/>
                  </a:lnTo>
                  <a:lnTo>
                    <a:pt x="237" y="659"/>
                  </a:lnTo>
                  <a:lnTo>
                    <a:pt x="236" y="663"/>
                  </a:lnTo>
                  <a:lnTo>
                    <a:pt x="228" y="663"/>
                  </a:lnTo>
                  <a:lnTo>
                    <a:pt x="223" y="664"/>
                  </a:lnTo>
                  <a:lnTo>
                    <a:pt x="223" y="666"/>
                  </a:lnTo>
                  <a:lnTo>
                    <a:pt x="221" y="670"/>
                  </a:lnTo>
                  <a:lnTo>
                    <a:pt x="218" y="670"/>
                  </a:lnTo>
                  <a:lnTo>
                    <a:pt x="214" y="668"/>
                  </a:lnTo>
                  <a:lnTo>
                    <a:pt x="212" y="664"/>
                  </a:lnTo>
                  <a:lnTo>
                    <a:pt x="211" y="664"/>
                  </a:lnTo>
                  <a:lnTo>
                    <a:pt x="209" y="666"/>
                  </a:lnTo>
                  <a:lnTo>
                    <a:pt x="207" y="666"/>
                  </a:lnTo>
                  <a:lnTo>
                    <a:pt x="207" y="666"/>
                  </a:lnTo>
                  <a:lnTo>
                    <a:pt x="205" y="663"/>
                  </a:lnTo>
                  <a:lnTo>
                    <a:pt x="203" y="657"/>
                  </a:lnTo>
                  <a:lnTo>
                    <a:pt x="200" y="657"/>
                  </a:lnTo>
                  <a:lnTo>
                    <a:pt x="196" y="659"/>
                  </a:lnTo>
                  <a:lnTo>
                    <a:pt x="193" y="659"/>
                  </a:lnTo>
                  <a:lnTo>
                    <a:pt x="191" y="659"/>
                  </a:lnTo>
                  <a:lnTo>
                    <a:pt x="189" y="661"/>
                  </a:lnTo>
                  <a:lnTo>
                    <a:pt x="187" y="664"/>
                  </a:lnTo>
                  <a:lnTo>
                    <a:pt x="186" y="668"/>
                  </a:lnTo>
                  <a:lnTo>
                    <a:pt x="180" y="668"/>
                  </a:lnTo>
                  <a:lnTo>
                    <a:pt x="180" y="666"/>
                  </a:lnTo>
                  <a:lnTo>
                    <a:pt x="180" y="664"/>
                  </a:lnTo>
                  <a:lnTo>
                    <a:pt x="175" y="661"/>
                  </a:lnTo>
                  <a:lnTo>
                    <a:pt x="173" y="657"/>
                  </a:lnTo>
                  <a:lnTo>
                    <a:pt x="170" y="657"/>
                  </a:lnTo>
                  <a:lnTo>
                    <a:pt x="168" y="652"/>
                  </a:lnTo>
                  <a:lnTo>
                    <a:pt x="166" y="632"/>
                  </a:lnTo>
                  <a:lnTo>
                    <a:pt x="162" y="630"/>
                  </a:lnTo>
                  <a:lnTo>
                    <a:pt x="159" y="630"/>
                  </a:lnTo>
                  <a:lnTo>
                    <a:pt x="153" y="636"/>
                  </a:lnTo>
                  <a:lnTo>
                    <a:pt x="152" y="636"/>
                  </a:lnTo>
                  <a:lnTo>
                    <a:pt x="152" y="630"/>
                  </a:lnTo>
                  <a:lnTo>
                    <a:pt x="152" y="629"/>
                  </a:lnTo>
                  <a:lnTo>
                    <a:pt x="157" y="627"/>
                  </a:lnTo>
                  <a:lnTo>
                    <a:pt x="157" y="623"/>
                  </a:lnTo>
                  <a:lnTo>
                    <a:pt x="159" y="623"/>
                  </a:lnTo>
                  <a:lnTo>
                    <a:pt x="161" y="620"/>
                  </a:lnTo>
                  <a:lnTo>
                    <a:pt x="164" y="620"/>
                  </a:lnTo>
                  <a:lnTo>
                    <a:pt x="164" y="616"/>
                  </a:lnTo>
                  <a:lnTo>
                    <a:pt x="164" y="616"/>
                  </a:lnTo>
                  <a:lnTo>
                    <a:pt x="159" y="616"/>
                  </a:lnTo>
                  <a:lnTo>
                    <a:pt x="157" y="613"/>
                  </a:lnTo>
                  <a:lnTo>
                    <a:pt x="153" y="611"/>
                  </a:lnTo>
                  <a:lnTo>
                    <a:pt x="150" y="604"/>
                  </a:lnTo>
                  <a:lnTo>
                    <a:pt x="146" y="605"/>
                  </a:lnTo>
                  <a:lnTo>
                    <a:pt x="145" y="605"/>
                  </a:lnTo>
                  <a:lnTo>
                    <a:pt x="145" y="591"/>
                  </a:lnTo>
                  <a:lnTo>
                    <a:pt x="143" y="588"/>
                  </a:lnTo>
                  <a:lnTo>
                    <a:pt x="141" y="586"/>
                  </a:lnTo>
                  <a:lnTo>
                    <a:pt x="143" y="582"/>
                  </a:lnTo>
                  <a:lnTo>
                    <a:pt x="141" y="580"/>
                  </a:lnTo>
                  <a:lnTo>
                    <a:pt x="137" y="580"/>
                  </a:lnTo>
                  <a:lnTo>
                    <a:pt x="137" y="580"/>
                  </a:lnTo>
                  <a:lnTo>
                    <a:pt x="137" y="572"/>
                  </a:lnTo>
                  <a:lnTo>
                    <a:pt x="137" y="570"/>
                  </a:lnTo>
                  <a:lnTo>
                    <a:pt x="134" y="568"/>
                  </a:lnTo>
                  <a:lnTo>
                    <a:pt x="132" y="568"/>
                  </a:lnTo>
                  <a:lnTo>
                    <a:pt x="130" y="570"/>
                  </a:lnTo>
                  <a:lnTo>
                    <a:pt x="128" y="570"/>
                  </a:lnTo>
                  <a:lnTo>
                    <a:pt x="123" y="566"/>
                  </a:lnTo>
                  <a:lnTo>
                    <a:pt x="121" y="566"/>
                  </a:lnTo>
                  <a:lnTo>
                    <a:pt x="121" y="568"/>
                  </a:lnTo>
                  <a:lnTo>
                    <a:pt x="121" y="575"/>
                  </a:lnTo>
                  <a:lnTo>
                    <a:pt x="118" y="577"/>
                  </a:lnTo>
                  <a:lnTo>
                    <a:pt x="109" y="580"/>
                  </a:lnTo>
                  <a:lnTo>
                    <a:pt x="107" y="584"/>
                  </a:lnTo>
                  <a:lnTo>
                    <a:pt x="107" y="588"/>
                  </a:lnTo>
                  <a:lnTo>
                    <a:pt x="95" y="584"/>
                  </a:lnTo>
                  <a:lnTo>
                    <a:pt x="87" y="580"/>
                  </a:lnTo>
                  <a:lnTo>
                    <a:pt x="80" y="579"/>
                  </a:lnTo>
                  <a:lnTo>
                    <a:pt x="78" y="579"/>
                  </a:lnTo>
                  <a:lnTo>
                    <a:pt x="75" y="584"/>
                  </a:lnTo>
                  <a:lnTo>
                    <a:pt x="71" y="586"/>
                  </a:lnTo>
                  <a:lnTo>
                    <a:pt x="70" y="589"/>
                  </a:lnTo>
                  <a:lnTo>
                    <a:pt x="66" y="593"/>
                  </a:lnTo>
                  <a:lnTo>
                    <a:pt x="62" y="591"/>
                  </a:lnTo>
                  <a:lnTo>
                    <a:pt x="53" y="580"/>
                  </a:lnTo>
                  <a:lnTo>
                    <a:pt x="50" y="580"/>
                  </a:lnTo>
                  <a:lnTo>
                    <a:pt x="45" y="586"/>
                  </a:lnTo>
                  <a:lnTo>
                    <a:pt x="41" y="588"/>
                  </a:lnTo>
                  <a:lnTo>
                    <a:pt x="37" y="588"/>
                  </a:lnTo>
                  <a:lnTo>
                    <a:pt x="34" y="586"/>
                  </a:lnTo>
                  <a:lnTo>
                    <a:pt x="30" y="582"/>
                  </a:lnTo>
                  <a:lnTo>
                    <a:pt x="32" y="580"/>
                  </a:lnTo>
                  <a:lnTo>
                    <a:pt x="34" y="577"/>
                  </a:lnTo>
                  <a:lnTo>
                    <a:pt x="34" y="573"/>
                  </a:lnTo>
                  <a:lnTo>
                    <a:pt x="37" y="570"/>
                  </a:lnTo>
                  <a:lnTo>
                    <a:pt x="39" y="568"/>
                  </a:lnTo>
                  <a:lnTo>
                    <a:pt x="36" y="564"/>
                  </a:lnTo>
                  <a:lnTo>
                    <a:pt x="36" y="559"/>
                  </a:lnTo>
                  <a:lnTo>
                    <a:pt x="37" y="557"/>
                  </a:lnTo>
                  <a:lnTo>
                    <a:pt x="37" y="554"/>
                  </a:lnTo>
                  <a:lnTo>
                    <a:pt x="36" y="550"/>
                  </a:lnTo>
                  <a:lnTo>
                    <a:pt x="36" y="548"/>
                  </a:lnTo>
                  <a:lnTo>
                    <a:pt x="37" y="548"/>
                  </a:lnTo>
                  <a:lnTo>
                    <a:pt x="36" y="547"/>
                  </a:lnTo>
                  <a:lnTo>
                    <a:pt x="34" y="543"/>
                  </a:lnTo>
                  <a:lnTo>
                    <a:pt x="32" y="538"/>
                  </a:lnTo>
                  <a:lnTo>
                    <a:pt x="28" y="538"/>
                  </a:lnTo>
                  <a:lnTo>
                    <a:pt x="28" y="534"/>
                  </a:lnTo>
                  <a:lnTo>
                    <a:pt x="25" y="530"/>
                  </a:lnTo>
                  <a:lnTo>
                    <a:pt x="25" y="529"/>
                  </a:lnTo>
                  <a:lnTo>
                    <a:pt x="21" y="527"/>
                  </a:lnTo>
                  <a:lnTo>
                    <a:pt x="20" y="530"/>
                  </a:lnTo>
                  <a:lnTo>
                    <a:pt x="18" y="530"/>
                  </a:lnTo>
                  <a:lnTo>
                    <a:pt x="16" y="529"/>
                  </a:lnTo>
                  <a:lnTo>
                    <a:pt x="14" y="523"/>
                  </a:lnTo>
                  <a:lnTo>
                    <a:pt x="7" y="516"/>
                  </a:lnTo>
                  <a:lnTo>
                    <a:pt x="9" y="513"/>
                  </a:lnTo>
                  <a:lnTo>
                    <a:pt x="12" y="507"/>
                  </a:lnTo>
                  <a:lnTo>
                    <a:pt x="11" y="504"/>
                  </a:lnTo>
                  <a:lnTo>
                    <a:pt x="9" y="500"/>
                  </a:lnTo>
                  <a:lnTo>
                    <a:pt x="7" y="489"/>
                  </a:lnTo>
                  <a:lnTo>
                    <a:pt x="5" y="488"/>
                  </a:lnTo>
                  <a:lnTo>
                    <a:pt x="3" y="486"/>
                  </a:lnTo>
                  <a:lnTo>
                    <a:pt x="3" y="484"/>
                  </a:lnTo>
                  <a:lnTo>
                    <a:pt x="2" y="484"/>
                  </a:lnTo>
                  <a:lnTo>
                    <a:pt x="2" y="479"/>
                  </a:lnTo>
                  <a:lnTo>
                    <a:pt x="3" y="473"/>
                  </a:lnTo>
                  <a:lnTo>
                    <a:pt x="3" y="470"/>
                  </a:lnTo>
                  <a:lnTo>
                    <a:pt x="0" y="468"/>
                  </a:lnTo>
                  <a:lnTo>
                    <a:pt x="18" y="450"/>
                  </a:lnTo>
                  <a:lnTo>
                    <a:pt x="32" y="418"/>
                  </a:lnTo>
                  <a:lnTo>
                    <a:pt x="34" y="418"/>
                  </a:lnTo>
                  <a:lnTo>
                    <a:pt x="36" y="418"/>
                  </a:lnTo>
                  <a:lnTo>
                    <a:pt x="36" y="420"/>
                  </a:lnTo>
                  <a:lnTo>
                    <a:pt x="41" y="420"/>
                  </a:lnTo>
                  <a:lnTo>
                    <a:pt x="45" y="423"/>
                  </a:lnTo>
                  <a:lnTo>
                    <a:pt x="55" y="448"/>
                  </a:lnTo>
                  <a:lnTo>
                    <a:pt x="70" y="450"/>
                  </a:lnTo>
                  <a:lnTo>
                    <a:pt x="89" y="434"/>
                  </a:lnTo>
                  <a:lnTo>
                    <a:pt x="286" y="438"/>
                  </a:lnTo>
                  <a:lnTo>
                    <a:pt x="296" y="400"/>
                  </a:lnTo>
                  <a:lnTo>
                    <a:pt x="278" y="395"/>
                  </a:lnTo>
                  <a:lnTo>
                    <a:pt x="237" y="0"/>
                  </a:lnTo>
                  <a:lnTo>
                    <a:pt x="314" y="0"/>
                  </a:lnTo>
                  <a:lnTo>
                    <a:pt x="364" y="3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8" name="Freeform 122">
              <a:extLst>
                <a:ext uri="{FF2B5EF4-FFF2-40B4-BE49-F238E27FC236}">
                  <a16:creationId xmlns:a16="http://schemas.microsoft.com/office/drawing/2014/main" id="{8702B23A-AF60-49DE-9545-2D6BBEBD0358}"/>
                </a:ext>
              </a:extLst>
            </p:cNvPr>
            <p:cNvSpPr>
              <a:spLocks/>
            </p:cNvSpPr>
            <p:nvPr/>
          </p:nvSpPr>
          <p:spPr bwMode="auto">
            <a:xfrm>
              <a:off x="1541" y="1378"/>
              <a:ext cx="703" cy="670"/>
            </a:xfrm>
            <a:custGeom>
              <a:avLst/>
              <a:gdLst>
                <a:gd name="T0" fmla="*/ 575 w 703"/>
                <a:gd name="T1" fmla="*/ 184 h 670"/>
                <a:gd name="T2" fmla="*/ 596 w 703"/>
                <a:gd name="T3" fmla="*/ 204 h 670"/>
                <a:gd name="T4" fmla="*/ 614 w 703"/>
                <a:gd name="T5" fmla="*/ 222 h 670"/>
                <a:gd name="T6" fmla="*/ 630 w 703"/>
                <a:gd name="T7" fmla="*/ 229 h 670"/>
                <a:gd name="T8" fmla="*/ 652 w 703"/>
                <a:gd name="T9" fmla="*/ 236 h 670"/>
                <a:gd name="T10" fmla="*/ 664 w 703"/>
                <a:gd name="T11" fmla="*/ 241 h 670"/>
                <a:gd name="T12" fmla="*/ 664 w 703"/>
                <a:gd name="T13" fmla="*/ 254 h 670"/>
                <a:gd name="T14" fmla="*/ 662 w 703"/>
                <a:gd name="T15" fmla="*/ 264 h 670"/>
                <a:gd name="T16" fmla="*/ 677 w 703"/>
                <a:gd name="T17" fmla="*/ 280 h 670"/>
                <a:gd name="T18" fmla="*/ 702 w 703"/>
                <a:gd name="T19" fmla="*/ 273 h 670"/>
                <a:gd name="T20" fmla="*/ 693 w 703"/>
                <a:gd name="T21" fmla="*/ 416 h 670"/>
                <a:gd name="T22" fmla="*/ 673 w 703"/>
                <a:gd name="T23" fmla="*/ 438 h 670"/>
                <a:gd name="T24" fmla="*/ 650 w 703"/>
                <a:gd name="T25" fmla="*/ 441 h 670"/>
                <a:gd name="T26" fmla="*/ 443 w 703"/>
                <a:gd name="T27" fmla="*/ 497 h 670"/>
                <a:gd name="T28" fmla="*/ 357 w 703"/>
                <a:gd name="T29" fmla="*/ 538 h 670"/>
                <a:gd name="T30" fmla="*/ 300 w 703"/>
                <a:gd name="T31" fmla="*/ 663 h 670"/>
                <a:gd name="T32" fmla="*/ 284 w 703"/>
                <a:gd name="T33" fmla="*/ 657 h 670"/>
                <a:gd name="T34" fmla="*/ 268 w 703"/>
                <a:gd name="T35" fmla="*/ 663 h 670"/>
                <a:gd name="T36" fmla="*/ 259 w 703"/>
                <a:gd name="T37" fmla="*/ 655 h 670"/>
                <a:gd name="T38" fmla="*/ 255 w 703"/>
                <a:gd name="T39" fmla="*/ 645 h 670"/>
                <a:gd name="T40" fmla="*/ 244 w 703"/>
                <a:gd name="T41" fmla="*/ 652 h 670"/>
                <a:gd name="T42" fmla="*/ 237 w 703"/>
                <a:gd name="T43" fmla="*/ 655 h 670"/>
                <a:gd name="T44" fmla="*/ 223 w 703"/>
                <a:gd name="T45" fmla="*/ 664 h 670"/>
                <a:gd name="T46" fmla="*/ 214 w 703"/>
                <a:gd name="T47" fmla="*/ 668 h 670"/>
                <a:gd name="T48" fmla="*/ 207 w 703"/>
                <a:gd name="T49" fmla="*/ 666 h 670"/>
                <a:gd name="T50" fmla="*/ 200 w 703"/>
                <a:gd name="T51" fmla="*/ 657 h 670"/>
                <a:gd name="T52" fmla="*/ 189 w 703"/>
                <a:gd name="T53" fmla="*/ 661 h 670"/>
                <a:gd name="T54" fmla="*/ 180 w 703"/>
                <a:gd name="T55" fmla="*/ 666 h 670"/>
                <a:gd name="T56" fmla="*/ 170 w 703"/>
                <a:gd name="T57" fmla="*/ 657 h 670"/>
                <a:gd name="T58" fmla="*/ 159 w 703"/>
                <a:gd name="T59" fmla="*/ 630 h 670"/>
                <a:gd name="T60" fmla="*/ 152 w 703"/>
                <a:gd name="T61" fmla="*/ 629 h 670"/>
                <a:gd name="T62" fmla="*/ 161 w 703"/>
                <a:gd name="T63" fmla="*/ 620 h 670"/>
                <a:gd name="T64" fmla="*/ 159 w 703"/>
                <a:gd name="T65" fmla="*/ 616 h 670"/>
                <a:gd name="T66" fmla="*/ 146 w 703"/>
                <a:gd name="T67" fmla="*/ 605 h 670"/>
                <a:gd name="T68" fmla="*/ 141 w 703"/>
                <a:gd name="T69" fmla="*/ 586 h 670"/>
                <a:gd name="T70" fmla="*/ 137 w 703"/>
                <a:gd name="T71" fmla="*/ 580 h 670"/>
                <a:gd name="T72" fmla="*/ 132 w 703"/>
                <a:gd name="T73" fmla="*/ 568 h 670"/>
                <a:gd name="T74" fmla="*/ 121 w 703"/>
                <a:gd name="T75" fmla="*/ 566 h 670"/>
                <a:gd name="T76" fmla="*/ 109 w 703"/>
                <a:gd name="T77" fmla="*/ 580 h 670"/>
                <a:gd name="T78" fmla="*/ 87 w 703"/>
                <a:gd name="T79" fmla="*/ 580 h 670"/>
                <a:gd name="T80" fmla="*/ 71 w 703"/>
                <a:gd name="T81" fmla="*/ 586 h 670"/>
                <a:gd name="T82" fmla="*/ 53 w 703"/>
                <a:gd name="T83" fmla="*/ 580 h 670"/>
                <a:gd name="T84" fmla="*/ 37 w 703"/>
                <a:gd name="T85" fmla="*/ 588 h 670"/>
                <a:gd name="T86" fmla="*/ 34 w 703"/>
                <a:gd name="T87" fmla="*/ 577 h 670"/>
                <a:gd name="T88" fmla="*/ 36 w 703"/>
                <a:gd name="T89" fmla="*/ 564 h 670"/>
                <a:gd name="T90" fmla="*/ 36 w 703"/>
                <a:gd name="T91" fmla="*/ 550 h 670"/>
                <a:gd name="T92" fmla="*/ 34 w 703"/>
                <a:gd name="T93" fmla="*/ 543 h 670"/>
                <a:gd name="T94" fmla="*/ 25 w 703"/>
                <a:gd name="T95" fmla="*/ 530 h 670"/>
                <a:gd name="T96" fmla="*/ 18 w 703"/>
                <a:gd name="T97" fmla="*/ 530 h 670"/>
                <a:gd name="T98" fmla="*/ 9 w 703"/>
                <a:gd name="T99" fmla="*/ 513 h 670"/>
                <a:gd name="T100" fmla="*/ 7 w 703"/>
                <a:gd name="T101" fmla="*/ 489 h 670"/>
                <a:gd name="T102" fmla="*/ 2 w 703"/>
                <a:gd name="T103" fmla="*/ 484 h 670"/>
                <a:gd name="T104" fmla="*/ 0 w 703"/>
                <a:gd name="T105" fmla="*/ 468 h 670"/>
                <a:gd name="T106" fmla="*/ 36 w 703"/>
                <a:gd name="T107" fmla="*/ 418 h 670"/>
                <a:gd name="T108" fmla="*/ 55 w 703"/>
                <a:gd name="T109" fmla="*/ 448 h 670"/>
                <a:gd name="T110" fmla="*/ 296 w 703"/>
                <a:gd name="T111" fmla="*/ 400 h 670"/>
                <a:gd name="T112" fmla="*/ 364 w 703"/>
                <a:gd name="T113" fmla="*/ 3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3" h="670">
                  <a:moveTo>
                    <a:pt x="364" y="34"/>
                  </a:moveTo>
                  <a:lnTo>
                    <a:pt x="571" y="177"/>
                  </a:lnTo>
                  <a:lnTo>
                    <a:pt x="571" y="182"/>
                  </a:lnTo>
                  <a:lnTo>
                    <a:pt x="575" y="184"/>
                  </a:lnTo>
                  <a:lnTo>
                    <a:pt x="573" y="191"/>
                  </a:lnTo>
                  <a:lnTo>
                    <a:pt x="575" y="193"/>
                  </a:lnTo>
                  <a:lnTo>
                    <a:pt x="594" y="202"/>
                  </a:lnTo>
                  <a:lnTo>
                    <a:pt x="596" y="204"/>
                  </a:lnTo>
                  <a:lnTo>
                    <a:pt x="596" y="209"/>
                  </a:lnTo>
                  <a:lnTo>
                    <a:pt x="598" y="213"/>
                  </a:lnTo>
                  <a:lnTo>
                    <a:pt x="607" y="220"/>
                  </a:lnTo>
                  <a:lnTo>
                    <a:pt x="614" y="222"/>
                  </a:lnTo>
                  <a:lnTo>
                    <a:pt x="621" y="220"/>
                  </a:lnTo>
                  <a:lnTo>
                    <a:pt x="623" y="222"/>
                  </a:lnTo>
                  <a:lnTo>
                    <a:pt x="627" y="227"/>
                  </a:lnTo>
                  <a:lnTo>
                    <a:pt x="630" y="229"/>
                  </a:lnTo>
                  <a:lnTo>
                    <a:pt x="637" y="229"/>
                  </a:lnTo>
                  <a:lnTo>
                    <a:pt x="641" y="230"/>
                  </a:lnTo>
                  <a:lnTo>
                    <a:pt x="644" y="230"/>
                  </a:lnTo>
                  <a:lnTo>
                    <a:pt x="652" y="236"/>
                  </a:lnTo>
                  <a:lnTo>
                    <a:pt x="659" y="238"/>
                  </a:lnTo>
                  <a:lnTo>
                    <a:pt x="661" y="239"/>
                  </a:lnTo>
                  <a:lnTo>
                    <a:pt x="662" y="241"/>
                  </a:lnTo>
                  <a:lnTo>
                    <a:pt x="664" y="241"/>
                  </a:lnTo>
                  <a:lnTo>
                    <a:pt x="664" y="247"/>
                  </a:lnTo>
                  <a:lnTo>
                    <a:pt x="662" y="248"/>
                  </a:lnTo>
                  <a:lnTo>
                    <a:pt x="662" y="252"/>
                  </a:lnTo>
                  <a:lnTo>
                    <a:pt x="664" y="254"/>
                  </a:lnTo>
                  <a:lnTo>
                    <a:pt x="664" y="255"/>
                  </a:lnTo>
                  <a:lnTo>
                    <a:pt x="662" y="257"/>
                  </a:lnTo>
                  <a:lnTo>
                    <a:pt x="662" y="259"/>
                  </a:lnTo>
                  <a:lnTo>
                    <a:pt x="662" y="264"/>
                  </a:lnTo>
                  <a:lnTo>
                    <a:pt x="661" y="270"/>
                  </a:lnTo>
                  <a:lnTo>
                    <a:pt x="661" y="273"/>
                  </a:lnTo>
                  <a:lnTo>
                    <a:pt x="666" y="279"/>
                  </a:lnTo>
                  <a:lnTo>
                    <a:pt x="677" y="280"/>
                  </a:lnTo>
                  <a:lnTo>
                    <a:pt x="684" y="277"/>
                  </a:lnTo>
                  <a:lnTo>
                    <a:pt x="691" y="277"/>
                  </a:lnTo>
                  <a:lnTo>
                    <a:pt x="702" y="272"/>
                  </a:lnTo>
                  <a:lnTo>
                    <a:pt x="702" y="273"/>
                  </a:lnTo>
                  <a:lnTo>
                    <a:pt x="703" y="273"/>
                  </a:lnTo>
                  <a:lnTo>
                    <a:pt x="703" y="411"/>
                  </a:lnTo>
                  <a:lnTo>
                    <a:pt x="700" y="413"/>
                  </a:lnTo>
                  <a:lnTo>
                    <a:pt x="693" y="416"/>
                  </a:lnTo>
                  <a:lnTo>
                    <a:pt x="689" y="422"/>
                  </a:lnTo>
                  <a:lnTo>
                    <a:pt x="687" y="427"/>
                  </a:lnTo>
                  <a:lnTo>
                    <a:pt x="678" y="432"/>
                  </a:lnTo>
                  <a:lnTo>
                    <a:pt x="673" y="438"/>
                  </a:lnTo>
                  <a:lnTo>
                    <a:pt x="673" y="441"/>
                  </a:lnTo>
                  <a:lnTo>
                    <a:pt x="653" y="439"/>
                  </a:lnTo>
                  <a:lnTo>
                    <a:pt x="653" y="443"/>
                  </a:lnTo>
                  <a:lnTo>
                    <a:pt x="650" y="441"/>
                  </a:lnTo>
                  <a:lnTo>
                    <a:pt x="580" y="443"/>
                  </a:lnTo>
                  <a:lnTo>
                    <a:pt x="561" y="459"/>
                  </a:lnTo>
                  <a:lnTo>
                    <a:pt x="505" y="459"/>
                  </a:lnTo>
                  <a:lnTo>
                    <a:pt x="443" y="497"/>
                  </a:lnTo>
                  <a:lnTo>
                    <a:pt x="432" y="509"/>
                  </a:lnTo>
                  <a:lnTo>
                    <a:pt x="418" y="520"/>
                  </a:lnTo>
                  <a:lnTo>
                    <a:pt x="364" y="534"/>
                  </a:lnTo>
                  <a:lnTo>
                    <a:pt x="357" y="538"/>
                  </a:lnTo>
                  <a:lnTo>
                    <a:pt x="336" y="586"/>
                  </a:lnTo>
                  <a:lnTo>
                    <a:pt x="312" y="605"/>
                  </a:lnTo>
                  <a:lnTo>
                    <a:pt x="300" y="634"/>
                  </a:lnTo>
                  <a:lnTo>
                    <a:pt x="300" y="663"/>
                  </a:lnTo>
                  <a:lnTo>
                    <a:pt x="291" y="664"/>
                  </a:lnTo>
                  <a:lnTo>
                    <a:pt x="289" y="663"/>
                  </a:lnTo>
                  <a:lnTo>
                    <a:pt x="287" y="659"/>
                  </a:lnTo>
                  <a:lnTo>
                    <a:pt x="284" y="657"/>
                  </a:lnTo>
                  <a:lnTo>
                    <a:pt x="277" y="657"/>
                  </a:lnTo>
                  <a:lnTo>
                    <a:pt x="273" y="657"/>
                  </a:lnTo>
                  <a:lnTo>
                    <a:pt x="271" y="663"/>
                  </a:lnTo>
                  <a:lnTo>
                    <a:pt x="268" y="663"/>
                  </a:lnTo>
                  <a:lnTo>
                    <a:pt x="266" y="666"/>
                  </a:lnTo>
                  <a:lnTo>
                    <a:pt x="259" y="666"/>
                  </a:lnTo>
                  <a:lnTo>
                    <a:pt x="259" y="664"/>
                  </a:lnTo>
                  <a:lnTo>
                    <a:pt x="259" y="655"/>
                  </a:lnTo>
                  <a:lnTo>
                    <a:pt x="257" y="654"/>
                  </a:lnTo>
                  <a:lnTo>
                    <a:pt x="257" y="652"/>
                  </a:lnTo>
                  <a:lnTo>
                    <a:pt x="257" y="648"/>
                  </a:lnTo>
                  <a:lnTo>
                    <a:pt x="255" y="645"/>
                  </a:lnTo>
                  <a:lnTo>
                    <a:pt x="253" y="646"/>
                  </a:lnTo>
                  <a:lnTo>
                    <a:pt x="248" y="646"/>
                  </a:lnTo>
                  <a:lnTo>
                    <a:pt x="246" y="652"/>
                  </a:lnTo>
                  <a:lnTo>
                    <a:pt x="244" y="652"/>
                  </a:lnTo>
                  <a:lnTo>
                    <a:pt x="241" y="648"/>
                  </a:lnTo>
                  <a:lnTo>
                    <a:pt x="239" y="648"/>
                  </a:lnTo>
                  <a:lnTo>
                    <a:pt x="237" y="652"/>
                  </a:lnTo>
                  <a:lnTo>
                    <a:pt x="237" y="655"/>
                  </a:lnTo>
                  <a:lnTo>
                    <a:pt x="237" y="659"/>
                  </a:lnTo>
                  <a:lnTo>
                    <a:pt x="236" y="663"/>
                  </a:lnTo>
                  <a:lnTo>
                    <a:pt x="228" y="663"/>
                  </a:lnTo>
                  <a:lnTo>
                    <a:pt x="223" y="664"/>
                  </a:lnTo>
                  <a:lnTo>
                    <a:pt x="223" y="666"/>
                  </a:lnTo>
                  <a:lnTo>
                    <a:pt x="221" y="670"/>
                  </a:lnTo>
                  <a:lnTo>
                    <a:pt x="218" y="670"/>
                  </a:lnTo>
                  <a:lnTo>
                    <a:pt x="214" y="668"/>
                  </a:lnTo>
                  <a:lnTo>
                    <a:pt x="212" y="664"/>
                  </a:lnTo>
                  <a:lnTo>
                    <a:pt x="211" y="664"/>
                  </a:lnTo>
                  <a:lnTo>
                    <a:pt x="209" y="666"/>
                  </a:lnTo>
                  <a:lnTo>
                    <a:pt x="207" y="666"/>
                  </a:lnTo>
                  <a:lnTo>
                    <a:pt x="207" y="666"/>
                  </a:lnTo>
                  <a:lnTo>
                    <a:pt x="205" y="663"/>
                  </a:lnTo>
                  <a:lnTo>
                    <a:pt x="203" y="657"/>
                  </a:lnTo>
                  <a:lnTo>
                    <a:pt x="200" y="657"/>
                  </a:lnTo>
                  <a:lnTo>
                    <a:pt x="196" y="659"/>
                  </a:lnTo>
                  <a:lnTo>
                    <a:pt x="193" y="659"/>
                  </a:lnTo>
                  <a:lnTo>
                    <a:pt x="191" y="659"/>
                  </a:lnTo>
                  <a:lnTo>
                    <a:pt x="189" y="661"/>
                  </a:lnTo>
                  <a:lnTo>
                    <a:pt x="187" y="664"/>
                  </a:lnTo>
                  <a:lnTo>
                    <a:pt x="186" y="668"/>
                  </a:lnTo>
                  <a:lnTo>
                    <a:pt x="180" y="668"/>
                  </a:lnTo>
                  <a:lnTo>
                    <a:pt x="180" y="666"/>
                  </a:lnTo>
                  <a:lnTo>
                    <a:pt x="180" y="664"/>
                  </a:lnTo>
                  <a:lnTo>
                    <a:pt x="175" y="661"/>
                  </a:lnTo>
                  <a:lnTo>
                    <a:pt x="173" y="657"/>
                  </a:lnTo>
                  <a:lnTo>
                    <a:pt x="170" y="657"/>
                  </a:lnTo>
                  <a:lnTo>
                    <a:pt x="168" y="652"/>
                  </a:lnTo>
                  <a:lnTo>
                    <a:pt x="166" y="632"/>
                  </a:lnTo>
                  <a:lnTo>
                    <a:pt x="162" y="630"/>
                  </a:lnTo>
                  <a:lnTo>
                    <a:pt x="159" y="630"/>
                  </a:lnTo>
                  <a:lnTo>
                    <a:pt x="153" y="636"/>
                  </a:lnTo>
                  <a:lnTo>
                    <a:pt x="152" y="636"/>
                  </a:lnTo>
                  <a:lnTo>
                    <a:pt x="152" y="630"/>
                  </a:lnTo>
                  <a:lnTo>
                    <a:pt x="152" y="629"/>
                  </a:lnTo>
                  <a:lnTo>
                    <a:pt x="157" y="627"/>
                  </a:lnTo>
                  <a:lnTo>
                    <a:pt x="157" y="623"/>
                  </a:lnTo>
                  <a:lnTo>
                    <a:pt x="159" y="623"/>
                  </a:lnTo>
                  <a:lnTo>
                    <a:pt x="161" y="620"/>
                  </a:lnTo>
                  <a:lnTo>
                    <a:pt x="164" y="620"/>
                  </a:lnTo>
                  <a:lnTo>
                    <a:pt x="164" y="616"/>
                  </a:lnTo>
                  <a:lnTo>
                    <a:pt x="164" y="616"/>
                  </a:lnTo>
                  <a:lnTo>
                    <a:pt x="159" y="616"/>
                  </a:lnTo>
                  <a:lnTo>
                    <a:pt x="157" y="613"/>
                  </a:lnTo>
                  <a:lnTo>
                    <a:pt x="153" y="611"/>
                  </a:lnTo>
                  <a:lnTo>
                    <a:pt x="150" y="604"/>
                  </a:lnTo>
                  <a:lnTo>
                    <a:pt x="146" y="605"/>
                  </a:lnTo>
                  <a:lnTo>
                    <a:pt x="145" y="605"/>
                  </a:lnTo>
                  <a:lnTo>
                    <a:pt x="145" y="591"/>
                  </a:lnTo>
                  <a:lnTo>
                    <a:pt x="143" y="588"/>
                  </a:lnTo>
                  <a:lnTo>
                    <a:pt x="141" y="586"/>
                  </a:lnTo>
                  <a:lnTo>
                    <a:pt x="143" y="582"/>
                  </a:lnTo>
                  <a:lnTo>
                    <a:pt x="141" y="580"/>
                  </a:lnTo>
                  <a:lnTo>
                    <a:pt x="137" y="580"/>
                  </a:lnTo>
                  <a:lnTo>
                    <a:pt x="137" y="580"/>
                  </a:lnTo>
                  <a:lnTo>
                    <a:pt x="137" y="572"/>
                  </a:lnTo>
                  <a:lnTo>
                    <a:pt x="137" y="570"/>
                  </a:lnTo>
                  <a:lnTo>
                    <a:pt x="134" y="568"/>
                  </a:lnTo>
                  <a:lnTo>
                    <a:pt x="132" y="568"/>
                  </a:lnTo>
                  <a:lnTo>
                    <a:pt x="130" y="570"/>
                  </a:lnTo>
                  <a:lnTo>
                    <a:pt x="128" y="570"/>
                  </a:lnTo>
                  <a:lnTo>
                    <a:pt x="123" y="566"/>
                  </a:lnTo>
                  <a:lnTo>
                    <a:pt x="121" y="566"/>
                  </a:lnTo>
                  <a:lnTo>
                    <a:pt x="121" y="568"/>
                  </a:lnTo>
                  <a:lnTo>
                    <a:pt x="121" y="575"/>
                  </a:lnTo>
                  <a:lnTo>
                    <a:pt x="118" y="577"/>
                  </a:lnTo>
                  <a:lnTo>
                    <a:pt x="109" y="580"/>
                  </a:lnTo>
                  <a:lnTo>
                    <a:pt x="107" y="584"/>
                  </a:lnTo>
                  <a:lnTo>
                    <a:pt x="107" y="588"/>
                  </a:lnTo>
                  <a:lnTo>
                    <a:pt x="95" y="584"/>
                  </a:lnTo>
                  <a:lnTo>
                    <a:pt x="87" y="580"/>
                  </a:lnTo>
                  <a:lnTo>
                    <a:pt x="80" y="579"/>
                  </a:lnTo>
                  <a:lnTo>
                    <a:pt x="78" y="579"/>
                  </a:lnTo>
                  <a:lnTo>
                    <a:pt x="75" y="584"/>
                  </a:lnTo>
                  <a:lnTo>
                    <a:pt x="71" y="586"/>
                  </a:lnTo>
                  <a:lnTo>
                    <a:pt x="70" y="589"/>
                  </a:lnTo>
                  <a:lnTo>
                    <a:pt x="66" y="593"/>
                  </a:lnTo>
                  <a:lnTo>
                    <a:pt x="62" y="591"/>
                  </a:lnTo>
                  <a:lnTo>
                    <a:pt x="53" y="580"/>
                  </a:lnTo>
                  <a:lnTo>
                    <a:pt x="50" y="580"/>
                  </a:lnTo>
                  <a:lnTo>
                    <a:pt x="45" y="586"/>
                  </a:lnTo>
                  <a:lnTo>
                    <a:pt x="41" y="588"/>
                  </a:lnTo>
                  <a:lnTo>
                    <a:pt x="37" y="588"/>
                  </a:lnTo>
                  <a:lnTo>
                    <a:pt x="34" y="586"/>
                  </a:lnTo>
                  <a:lnTo>
                    <a:pt x="30" y="582"/>
                  </a:lnTo>
                  <a:lnTo>
                    <a:pt x="32" y="580"/>
                  </a:lnTo>
                  <a:lnTo>
                    <a:pt x="34" y="577"/>
                  </a:lnTo>
                  <a:lnTo>
                    <a:pt x="34" y="573"/>
                  </a:lnTo>
                  <a:lnTo>
                    <a:pt x="37" y="570"/>
                  </a:lnTo>
                  <a:lnTo>
                    <a:pt x="39" y="568"/>
                  </a:lnTo>
                  <a:lnTo>
                    <a:pt x="36" y="564"/>
                  </a:lnTo>
                  <a:lnTo>
                    <a:pt x="36" y="559"/>
                  </a:lnTo>
                  <a:lnTo>
                    <a:pt x="37" y="557"/>
                  </a:lnTo>
                  <a:lnTo>
                    <a:pt x="37" y="554"/>
                  </a:lnTo>
                  <a:lnTo>
                    <a:pt x="36" y="550"/>
                  </a:lnTo>
                  <a:lnTo>
                    <a:pt x="36" y="548"/>
                  </a:lnTo>
                  <a:lnTo>
                    <a:pt x="37" y="548"/>
                  </a:lnTo>
                  <a:lnTo>
                    <a:pt x="36" y="547"/>
                  </a:lnTo>
                  <a:lnTo>
                    <a:pt x="34" y="543"/>
                  </a:lnTo>
                  <a:lnTo>
                    <a:pt x="32" y="538"/>
                  </a:lnTo>
                  <a:lnTo>
                    <a:pt x="28" y="538"/>
                  </a:lnTo>
                  <a:lnTo>
                    <a:pt x="28" y="534"/>
                  </a:lnTo>
                  <a:lnTo>
                    <a:pt x="25" y="530"/>
                  </a:lnTo>
                  <a:lnTo>
                    <a:pt x="25" y="529"/>
                  </a:lnTo>
                  <a:lnTo>
                    <a:pt x="21" y="527"/>
                  </a:lnTo>
                  <a:lnTo>
                    <a:pt x="20" y="530"/>
                  </a:lnTo>
                  <a:lnTo>
                    <a:pt x="18" y="530"/>
                  </a:lnTo>
                  <a:lnTo>
                    <a:pt x="16" y="529"/>
                  </a:lnTo>
                  <a:lnTo>
                    <a:pt x="14" y="523"/>
                  </a:lnTo>
                  <a:lnTo>
                    <a:pt x="7" y="516"/>
                  </a:lnTo>
                  <a:lnTo>
                    <a:pt x="9" y="513"/>
                  </a:lnTo>
                  <a:lnTo>
                    <a:pt x="12" y="507"/>
                  </a:lnTo>
                  <a:lnTo>
                    <a:pt x="11" y="504"/>
                  </a:lnTo>
                  <a:lnTo>
                    <a:pt x="9" y="500"/>
                  </a:lnTo>
                  <a:lnTo>
                    <a:pt x="7" y="489"/>
                  </a:lnTo>
                  <a:lnTo>
                    <a:pt x="5" y="488"/>
                  </a:lnTo>
                  <a:lnTo>
                    <a:pt x="3" y="486"/>
                  </a:lnTo>
                  <a:lnTo>
                    <a:pt x="3" y="484"/>
                  </a:lnTo>
                  <a:lnTo>
                    <a:pt x="2" y="484"/>
                  </a:lnTo>
                  <a:lnTo>
                    <a:pt x="2" y="479"/>
                  </a:lnTo>
                  <a:lnTo>
                    <a:pt x="3" y="473"/>
                  </a:lnTo>
                  <a:lnTo>
                    <a:pt x="3" y="470"/>
                  </a:lnTo>
                  <a:lnTo>
                    <a:pt x="0" y="468"/>
                  </a:lnTo>
                  <a:lnTo>
                    <a:pt x="18" y="450"/>
                  </a:lnTo>
                  <a:lnTo>
                    <a:pt x="32" y="418"/>
                  </a:lnTo>
                  <a:lnTo>
                    <a:pt x="34" y="418"/>
                  </a:lnTo>
                  <a:lnTo>
                    <a:pt x="36" y="418"/>
                  </a:lnTo>
                  <a:lnTo>
                    <a:pt x="36" y="420"/>
                  </a:lnTo>
                  <a:lnTo>
                    <a:pt x="41" y="420"/>
                  </a:lnTo>
                  <a:lnTo>
                    <a:pt x="45" y="423"/>
                  </a:lnTo>
                  <a:lnTo>
                    <a:pt x="55" y="448"/>
                  </a:lnTo>
                  <a:lnTo>
                    <a:pt x="70" y="450"/>
                  </a:lnTo>
                  <a:lnTo>
                    <a:pt x="89" y="434"/>
                  </a:lnTo>
                  <a:lnTo>
                    <a:pt x="286" y="438"/>
                  </a:lnTo>
                  <a:lnTo>
                    <a:pt x="296" y="400"/>
                  </a:lnTo>
                  <a:lnTo>
                    <a:pt x="278" y="395"/>
                  </a:lnTo>
                  <a:lnTo>
                    <a:pt x="237" y="0"/>
                  </a:lnTo>
                  <a:lnTo>
                    <a:pt x="314" y="0"/>
                  </a:lnTo>
                  <a:lnTo>
                    <a:pt x="364" y="34"/>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69" name="Freeform 123">
              <a:extLst>
                <a:ext uri="{FF2B5EF4-FFF2-40B4-BE49-F238E27FC236}">
                  <a16:creationId xmlns:a16="http://schemas.microsoft.com/office/drawing/2014/main" id="{D7C28A18-4923-4A96-B893-B0CD0D804C0B}"/>
                </a:ext>
              </a:extLst>
            </p:cNvPr>
            <p:cNvSpPr>
              <a:spLocks/>
            </p:cNvSpPr>
            <p:nvPr/>
          </p:nvSpPr>
          <p:spPr bwMode="auto">
            <a:xfrm>
              <a:off x="2923" y="3262"/>
              <a:ext cx="409" cy="421"/>
            </a:xfrm>
            <a:custGeom>
              <a:avLst/>
              <a:gdLst>
                <a:gd name="T0" fmla="*/ 0 w 409"/>
                <a:gd name="T1" fmla="*/ 323 h 421"/>
                <a:gd name="T2" fmla="*/ 0 w 409"/>
                <a:gd name="T3" fmla="*/ 193 h 421"/>
                <a:gd name="T4" fmla="*/ 44 w 409"/>
                <a:gd name="T5" fmla="*/ 193 h 421"/>
                <a:gd name="T6" fmla="*/ 44 w 409"/>
                <a:gd name="T7" fmla="*/ 32 h 421"/>
                <a:gd name="T8" fmla="*/ 48 w 409"/>
                <a:gd name="T9" fmla="*/ 28 h 421"/>
                <a:gd name="T10" fmla="*/ 143 w 409"/>
                <a:gd name="T11" fmla="*/ 16 h 421"/>
                <a:gd name="T12" fmla="*/ 152 w 409"/>
                <a:gd name="T13" fmla="*/ 18 h 421"/>
                <a:gd name="T14" fmla="*/ 157 w 409"/>
                <a:gd name="T15" fmla="*/ 28 h 421"/>
                <a:gd name="T16" fmla="*/ 159 w 409"/>
                <a:gd name="T17" fmla="*/ 39 h 421"/>
                <a:gd name="T18" fmla="*/ 171 w 409"/>
                <a:gd name="T19" fmla="*/ 25 h 421"/>
                <a:gd name="T20" fmla="*/ 184 w 409"/>
                <a:gd name="T21" fmla="*/ 16 h 421"/>
                <a:gd name="T22" fmla="*/ 205 w 409"/>
                <a:gd name="T23" fmla="*/ 9 h 421"/>
                <a:gd name="T24" fmla="*/ 209 w 409"/>
                <a:gd name="T25" fmla="*/ 5 h 421"/>
                <a:gd name="T26" fmla="*/ 214 w 409"/>
                <a:gd name="T27" fmla="*/ 2 h 421"/>
                <a:gd name="T28" fmla="*/ 223 w 409"/>
                <a:gd name="T29" fmla="*/ 0 h 421"/>
                <a:gd name="T30" fmla="*/ 228 w 409"/>
                <a:gd name="T31" fmla="*/ 3 h 421"/>
                <a:gd name="T32" fmla="*/ 228 w 409"/>
                <a:gd name="T33" fmla="*/ 9 h 421"/>
                <a:gd name="T34" fmla="*/ 241 w 409"/>
                <a:gd name="T35" fmla="*/ 32 h 421"/>
                <a:gd name="T36" fmla="*/ 250 w 409"/>
                <a:gd name="T37" fmla="*/ 39 h 421"/>
                <a:gd name="T38" fmla="*/ 255 w 409"/>
                <a:gd name="T39" fmla="*/ 59 h 421"/>
                <a:gd name="T40" fmla="*/ 289 w 409"/>
                <a:gd name="T41" fmla="*/ 98 h 421"/>
                <a:gd name="T42" fmla="*/ 303 w 409"/>
                <a:gd name="T43" fmla="*/ 102 h 421"/>
                <a:gd name="T44" fmla="*/ 312 w 409"/>
                <a:gd name="T45" fmla="*/ 109 h 421"/>
                <a:gd name="T46" fmla="*/ 321 w 409"/>
                <a:gd name="T47" fmla="*/ 119 h 421"/>
                <a:gd name="T48" fmla="*/ 330 w 409"/>
                <a:gd name="T49" fmla="*/ 123 h 421"/>
                <a:gd name="T50" fmla="*/ 339 w 409"/>
                <a:gd name="T51" fmla="*/ 130 h 421"/>
                <a:gd name="T52" fmla="*/ 343 w 409"/>
                <a:gd name="T53" fmla="*/ 162 h 421"/>
                <a:gd name="T54" fmla="*/ 346 w 409"/>
                <a:gd name="T55" fmla="*/ 173 h 421"/>
                <a:gd name="T56" fmla="*/ 353 w 409"/>
                <a:gd name="T57" fmla="*/ 178 h 421"/>
                <a:gd name="T58" fmla="*/ 361 w 409"/>
                <a:gd name="T59" fmla="*/ 184 h 421"/>
                <a:gd name="T60" fmla="*/ 380 w 409"/>
                <a:gd name="T61" fmla="*/ 185 h 421"/>
                <a:gd name="T62" fmla="*/ 409 w 409"/>
                <a:gd name="T63" fmla="*/ 200 h 421"/>
                <a:gd name="T64" fmla="*/ 407 w 409"/>
                <a:gd name="T65" fmla="*/ 202 h 421"/>
                <a:gd name="T66" fmla="*/ 357 w 409"/>
                <a:gd name="T67" fmla="*/ 228 h 421"/>
                <a:gd name="T68" fmla="*/ 259 w 409"/>
                <a:gd name="T69" fmla="*/ 328 h 421"/>
                <a:gd name="T70" fmla="*/ 246 w 409"/>
                <a:gd name="T71" fmla="*/ 355 h 421"/>
                <a:gd name="T72" fmla="*/ 243 w 409"/>
                <a:gd name="T73" fmla="*/ 360 h 421"/>
                <a:gd name="T74" fmla="*/ 209 w 409"/>
                <a:gd name="T75" fmla="*/ 368 h 421"/>
                <a:gd name="T76" fmla="*/ 196 w 409"/>
                <a:gd name="T77" fmla="*/ 368 h 421"/>
                <a:gd name="T78" fmla="*/ 169 w 409"/>
                <a:gd name="T79" fmla="*/ 353 h 421"/>
                <a:gd name="T80" fmla="*/ 157 w 409"/>
                <a:gd name="T81" fmla="*/ 352 h 421"/>
                <a:gd name="T82" fmla="*/ 148 w 409"/>
                <a:gd name="T83" fmla="*/ 355 h 421"/>
                <a:gd name="T84" fmla="*/ 128 w 409"/>
                <a:gd name="T85" fmla="*/ 377 h 421"/>
                <a:gd name="T86" fmla="*/ 125 w 409"/>
                <a:gd name="T87" fmla="*/ 384 h 421"/>
                <a:gd name="T88" fmla="*/ 119 w 409"/>
                <a:gd name="T89" fmla="*/ 391 h 421"/>
                <a:gd name="T90" fmla="*/ 109 w 409"/>
                <a:gd name="T91" fmla="*/ 398 h 421"/>
                <a:gd name="T92" fmla="*/ 98 w 409"/>
                <a:gd name="T93" fmla="*/ 414 h 421"/>
                <a:gd name="T94" fmla="*/ 71 w 409"/>
                <a:gd name="T95" fmla="*/ 421 h 421"/>
                <a:gd name="T96" fmla="*/ 36 w 409"/>
                <a:gd name="T97" fmla="*/ 416 h 421"/>
                <a:gd name="T98" fmla="*/ 34 w 409"/>
                <a:gd name="T99" fmla="*/ 410 h 421"/>
                <a:gd name="T100" fmla="*/ 41 w 409"/>
                <a:gd name="T101" fmla="*/ 382 h 421"/>
                <a:gd name="T102" fmla="*/ 39 w 409"/>
                <a:gd name="T103" fmla="*/ 364 h 421"/>
                <a:gd name="T104" fmla="*/ 34 w 409"/>
                <a:gd name="T105" fmla="*/ 355 h 421"/>
                <a:gd name="T106" fmla="*/ 23 w 409"/>
                <a:gd name="T107" fmla="*/ 346 h 421"/>
                <a:gd name="T108" fmla="*/ 19 w 409"/>
                <a:gd name="T109" fmla="*/ 339 h 421"/>
                <a:gd name="T110" fmla="*/ 11 w 409"/>
                <a:gd name="T111" fmla="*/ 330 h 421"/>
                <a:gd name="T112" fmla="*/ 9 w 409"/>
                <a:gd name="T113" fmla="*/ 327 h 421"/>
                <a:gd name="T114" fmla="*/ 3 w 409"/>
                <a:gd name="T115" fmla="*/ 323 h 421"/>
                <a:gd name="T116" fmla="*/ 0 w 409"/>
                <a:gd name="T117" fmla="*/ 32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 h="421">
                  <a:moveTo>
                    <a:pt x="0" y="323"/>
                  </a:moveTo>
                  <a:lnTo>
                    <a:pt x="0" y="193"/>
                  </a:lnTo>
                  <a:lnTo>
                    <a:pt x="44" y="193"/>
                  </a:lnTo>
                  <a:lnTo>
                    <a:pt x="44" y="32"/>
                  </a:lnTo>
                  <a:lnTo>
                    <a:pt x="48" y="28"/>
                  </a:lnTo>
                  <a:lnTo>
                    <a:pt x="143" y="16"/>
                  </a:lnTo>
                  <a:lnTo>
                    <a:pt x="152" y="18"/>
                  </a:lnTo>
                  <a:lnTo>
                    <a:pt x="157" y="28"/>
                  </a:lnTo>
                  <a:lnTo>
                    <a:pt x="159" y="39"/>
                  </a:lnTo>
                  <a:lnTo>
                    <a:pt x="171" y="25"/>
                  </a:lnTo>
                  <a:lnTo>
                    <a:pt x="184" y="16"/>
                  </a:lnTo>
                  <a:lnTo>
                    <a:pt x="205" y="9"/>
                  </a:lnTo>
                  <a:lnTo>
                    <a:pt x="209" y="5"/>
                  </a:lnTo>
                  <a:lnTo>
                    <a:pt x="214" y="2"/>
                  </a:lnTo>
                  <a:lnTo>
                    <a:pt x="223" y="0"/>
                  </a:lnTo>
                  <a:lnTo>
                    <a:pt x="228" y="3"/>
                  </a:lnTo>
                  <a:lnTo>
                    <a:pt x="228" y="9"/>
                  </a:lnTo>
                  <a:lnTo>
                    <a:pt x="241" y="32"/>
                  </a:lnTo>
                  <a:lnTo>
                    <a:pt x="250" y="39"/>
                  </a:lnTo>
                  <a:lnTo>
                    <a:pt x="255" y="59"/>
                  </a:lnTo>
                  <a:lnTo>
                    <a:pt x="289" y="98"/>
                  </a:lnTo>
                  <a:lnTo>
                    <a:pt x="303" y="102"/>
                  </a:lnTo>
                  <a:lnTo>
                    <a:pt x="312" y="109"/>
                  </a:lnTo>
                  <a:lnTo>
                    <a:pt x="321" y="119"/>
                  </a:lnTo>
                  <a:lnTo>
                    <a:pt x="330" y="123"/>
                  </a:lnTo>
                  <a:lnTo>
                    <a:pt x="339" y="130"/>
                  </a:lnTo>
                  <a:lnTo>
                    <a:pt x="343" y="162"/>
                  </a:lnTo>
                  <a:lnTo>
                    <a:pt x="346" y="173"/>
                  </a:lnTo>
                  <a:lnTo>
                    <a:pt x="353" y="178"/>
                  </a:lnTo>
                  <a:lnTo>
                    <a:pt x="361" y="184"/>
                  </a:lnTo>
                  <a:lnTo>
                    <a:pt x="380" y="185"/>
                  </a:lnTo>
                  <a:lnTo>
                    <a:pt x="409" y="200"/>
                  </a:lnTo>
                  <a:lnTo>
                    <a:pt x="407" y="202"/>
                  </a:lnTo>
                  <a:lnTo>
                    <a:pt x="357" y="228"/>
                  </a:lnTo>
                  <a:lnTo>
                    <a:pt x="259" y="328"/>
                  </a:lnTo>
                  <a:lnTo>
                    <a:pt x="246" y="355"/>
                  </a:lnTo>
                  <a:lnTo>
                    <a:pt x="243" y="360"/>
                  </a:lnTo>
                  <a:lnTo>
                    <a:pt x="209" y="368"/>
                  </a:lnTo>
                  <a:lnTo>
                    <a:pt x="196" y="368"/>
                  </a:lnTo>
                  <a:lnTo>
                    <a:pt x="169" y="353"/>
                  </a:lnTo>
                  <a:lnTo>
                    <a:pt x="157" y="352"/>
                  </a:lnTo>
                  <a:lnTo>
                    <a:pt x="148" y="355"/>
                  </a:lnTo>
                  <a:lnTo>
                    <a:pt x="128" y="377"/>
                  </a:lnTo>
                  <a:lnTo>
                    <a:pt x="125" y="384"/>
                  </a:lnTo>
                  <a:lnTo>
                    <a:pt x="119" y="391"/>
                  </a:lnTo>
                  <a:lnTo>
                    <a:pt x="109" y="398"/>
                  </a:lnTo>
                  <a:lnTo>
                    <a:pt x="98" y="414"/>
                  </a:lnTo>
                  <a:lnTo>
                    <a:pt x="71" y="421"/>
                  </a:lnTo>
                  <a:lnTo>
                    <a:pt x="36" y="416"/>
                  </a:lnTo>
                  <a:lnTo>
                    <a:pt x="34" y="410"/>
                  </a:lnTo>
                  <a:lnTo>
                    <a:pt x="41" y="382"/>
                  </a:lnTo>
                  <a:lnTo>
                    <a:pt x="39" y="364"/>
                  </a:lnTo>
                  <a:lnTo>
                    <a:pt x="34" y="355"/>
                  </a:lnTo>
                  <a:lnTo>
                    <a:pt x="23" y="346"/>
                  </a:lnTo>
                  <a:lnTo>
                    <a:pt x="19" y="339"/>
                  </a:lnTo>
                  <a:lnTo>
                    <a:pt x="11" y="330"/>
                  </a:lnTo>
                  <a:lnTo>
                    <a:pt x="9" y="327"/>
                  </a:lnTo>
                  <a:lnTo>
                    <a:pt x="3" y="323"/>
                  </a:lnTo>
                  <a:lnTo>
                    <a:pt x="0" y="32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0" name="Freeform 124">
              <a:extLst>
                <a:ext uri="{FF2B5EF4-FFF2-40B4-BE49-F238E27FC236}">
                  <a16:creationId xmlns:a16="http://schemas.microsoft.com/office/drawing/2014/main" id="{C32FA8B0-E6EE-4E26-BE3F-5A0DD6F8DCC2}"/>
                </a:ext>
              </a:extLst>
            </p:cNvPr>
            <p:cNvSpPr>
              <a:spLocks/>
            </p:cNvSpPr>
            <p:nvPr/>
          </p:nvSpPr>
          <p:spPr bwMode="auto">
            <a:xfrm>
              <a:off x="2923" y="3262"/>
              <a:ext cx="409" cy="421"/>
            </a:xfrm>
            <a:custGeom>
              <a:avLst/>
              <a:gdLst>
                <a:gd name="T0" fmla="*/ 0 w 409"/>
                <a:gd name="T1" fmla="*/ 323 h 421"/>
                <a:gd name="T2" fmla="*/ 0 w 409"/>
                <a:gd name="T3" fmla="*/ 193 h 421"/>
                <a:gd name="T4" fmla="*/ 44 w 409"/>
                <a:gd name="T5" fmla="*/ 193 h 421"/>
                <a:gd name="T6" fmla="*/ 44 w 409"/>
                <a:gd name="T7" fmla="*/ 32 h 421"/>
                <a:gd name="T8" fmla="*/ 48 w 409"/>
                <a:gd name="T9" fmla="*/ 28 h 421"/>
                <a:gd name="T10" fmla="*/ 143 w 409"/>
                <a:gd name="T11" fmla="*/ 16 h 421"/>
                <a:gd name="T12" fmla="*/ 152 w 409"/>
                <a:gd name="T13" fmla="*/ 18 h 421"/>
                <a:gd name="T14" fmla="*/ 157 w 409"/>
                <a:gd name="T15" fmla="*/ 28 h 421"/>
                <a:gd name="T16" fmla="*/ 159 w 409"/>
                <a:gd name="T17" fmla="*/ 39 h 421"/>
                <a:gd name="T18" fmla="*/ 171 w 409"/>
                <a:gd name="T19" fmla="*/ 25 h 421"/>
                <a:gd name="T20" fmla="*/ 184 w 409"/>
                <a:gd name="T21" fmla="*/ 16 h 421"/>
                <a:gd name="T22" fmla="*/ 205 w 409"/>
                <a:gd name="T23" fmla="*/ 9 h 421"/>
                <a:gd name="T24" fmla="*/ 209 w 409"/>
                <a:gd name="T25" fmla="*/ 5 h 421"/>
                <a:gd name="T26" fmla="*/ 214 w 409"/>
                <a:gd name="T27" fmla="*/ 2 h 421"/>
                <a:gd name="T28" fmla="*/ 223 w 409"/>
                <a:gd name="T29" fmla="*/ 0 h 421"/>
                <a:gd name="T30" fmla="*/ 228 w 409"/>
                <a:gd name="T31" fmla="*/ 3 h 421"/>
                <a:gd name="T32" fmla="*/ 228 w 409"/>
                <a:gd name="T33" fmla="*/ 9 h 421"/>
                <a:gd name="T34" fmla="*/ 241 w 409"/>
                <a:gd name="T35" fmla="*/ 32 h 421"/>
                <a:gd name="T36" fmla="*/ 250 w 409"/>
                <a:gd name="T37" fmla="*/ 39 h 421"/>
                <a:gd name="T38" fmla="*/ 255 w 409"/>
                <a:gd name="T39" fmla="*/ 59 h 421"/>
                <a:gd name="T40" fmla="*/ 289 w 409"/>
                <a:gd name="T41" fmla="*/ 98 h 421"/>
                <a:gd name="T42" fmla="*/ 303 w 409"/>
                <a:gd name="T43" fmla="*/ 102 h 421"/>
                <a:gd name="T44" fmla="*/ 312 w 409"/>
                <a:gd name="T45" fmla="*/ 109 h 421"/>
                <a:gd name="T46" fmla="*/ 321 w 409"/>
                <a:gd name="T47" fmla="*/ 119 h 421"/>
                <a:gd name="T48" fmla="*/ 330 w 409"/>
                <a:gd name="T49" fmla="*/ 123 h 421"/>
                <a:gd name="T50" fmla="*/ 339 w 409"/>
                <a:gd name="T51" fmla="*/ 130 h 421"/>
                <a:gd name="T52" fmla="*/ 343 w 409"/>
                <a:gd name="T53" fmla="*/ 162 h 421"/>
                <a:gd name="T54" fmla="*/ 346 w 409"/>
                <a:gd name="T55" fmla="*/ 173 h 421"/>
                <a:gd name="T56" fmla="*/ 353 w 409"/>
                <a:gd name="T57" fmla="*/ 178 h 421"/>
                <a:gd name="T58" fmla="*/ 361 w 409"/>
                <a:gd name="T59" fmla="*/ 184 h 421"/>
                <a:gd name="T60" fmla="*/ 380 w 409"/>
                <a:gd name="T61" fmla="*/ 185 h 421"/>
                <a:gd name="T62" fmla="*/ 409 w 409"/>
                <a:gd name="T63" fmla="*/ 200 h 421"/>
                <a:gd name="T64" fmla="*/ 407 w 409"/>
                <a:gd name="T65" fmla="*/ 202 h 421"/>
                <a:gd name="T66" fmla="*/ 357 w 409"/>
                <a:gd name="T67" fmla="*/ 228 h 421"/>
                <a:gd name="T68" fmla="*/ 259 w 409"/>
                <a:gd name="T69" fmla="*/ 328 h 421"/>
                <a:gd name="T70" fmla="*/ 246 w 409"/>
                <a:gd name="T71" fmla="*/ 355 h 421"/>
                <a:gd name="T72" fmla="*/ 243 w 409"/>
                <a:gd name="T73" fmla="*/ 360 h 421"/>
                <a:gd name="T74" fmla="*/ 209 w 409"/>
                <a:gd name="T75" fmla="*/ 368 h 421"/>
                <a:gd name="T76" fmla="*/ 196 w 409"/>
                <a:gd name="T77" fmla="*/ 368 h 421"/>
                <a:gd name="T78" fmla="*/ 169 w 409"/>
                <a:gd name="T79" fmla="*/ 353 h 421"/>
                <a:gd name="T80" fmla="*/ 157 w 409"/>
                <a:gd name="T81" fmla="*/ 352 h 421"/>
                <a:gd name="T82" fmla="*/ 148 w 409"/>
                <a:gd name="T83" fmla="*/ 355 h 421"/>
                <a:gd name="T84" fmla="*/ 128 w 409"/>
                <a:gd name="T85" fmla="*/ 377 h 421"/>
                <a:gd name="T86" fmla="*/ 125 w 409"/>
                <a:gd name="T87" fmla="*/ 384 h 421"/>
                <a:gd name="T88" fmla="*/ 119 w 409"/>
                <a:gd name="T89" fmla="*/ 391 h 421"/>
                <a:gd name="T90" fmla="*/ 109 w 409"/>
                <a:gd name="T91" fmla="*/ 398 h 421"/>
                <a:gd name="T92" fmla="*/ 98 w 409"/>
                <a:gd name="T93" fmla="*/ 414 h 421"/>
                <a:gd name="T94" fmla="*/ 71 w 409"/>
                <a:gd name="T95" fmla="*/ 421 h 421"/>
                <a:gd name="T96" fmla="*/ 36 w 409"/>
                <a:gd name="T97" fmla="*/ 416 h 421"/>
                <a:gd name="T98" fmla="*/ 34 w 409"/>
                <a:gd name="T99" fmla="*/ 410 h 421"/>
                <a:gd name="T100" fmla="*/ 41 w 409"/>
                <a:gd name="T101" fmla="*/ 382 h 421"/>
                <a:gd name="T102" fmla="*/ 39 w 409"/>
                <a:gd name="T103" fmla="*/ 364 h 421"/>
                <a:gd name="T104" fmla="*/ 34 w 409"/>
                <a:gd name="T105" fmla="*/ 355 h 421"/>
                <a:gd name="T106" fmla="*/ 23 w 409"/>
                <a:gd name="T107" fmla="*/ 346 h 421"/>
                <a:gd name="T108" fmla="*/ 19 w 409"/>
                <a:gd name="T109" fmla="*/ 339 h 421"/>
                <a:gd name="T110" fmla="*/ 11 w 409"/>
                <a:gd name="T111" fmla="*/ 330 h 421"/>
                <a:gd name="T112" fmla="*/ 9 w 409"/>
                <a:gd name="T113" fmla="*/ 327 h 421"/>
                <a:gd name="T114" fmla="*/ 3 w 409"/>
                <a:gd name="T115" fmla="*/ 323 h 421"/>
                <a:gd name="T116" fmla="*/ 0 w 409"/>
                <a:gd name="T117" fmla="*/ 32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 h="421">
                  <a:moveTo>
                    <a:pt x="0" y="323"/>
                  </a:moveTo>
                  <a:lnTo>
                    <a:pt x="0" y="193"/>
                  </a:lnTo>
                  <a:lnTo>
                    <a:pt x="44" y="193"/>
                  </a:lnTo>
                  <a:lnTo>
                    <a:pt x="44" y="32"/>
                  </a:lnTo>
                  <a:lnTo>
                    <a:pt x="48" y="28"/>
                  </a:lnTo>
                  <a:lnTo>
                    <a:pt x="143" y="16"/>
                  </a:lnTo>
                  <a:lnTo>
                    <a:pt x="152" y="18"/>
                  </a:lnTo>
                  <a:lnTo>
                    <a:pt x="157" y="28"/>
                  </a:lnTo>
                  <a:lnTo>
                    <a:pt x="159" y="39"/>
                  </a:lnTo>
                  <a:lnTo>
                    <a:pt x="171" y="25"/>
                  </a:lnTo>
                  <a:lnTo>
                    <a:pt x="184" y="16"/>
                  </a:lnTo>
                  <a:lnTo>
                    <a:pt x="205" y="9"/>
                  </a:lnTo>
                  <a:lnTo>
                    <a:pt x="209" y="5"/>
                  </a:lnTo>
                  <a:lnTo>
                    <a:pt x="214" y="2"/>
                  </a:lnTo>
                  <a:lnTo>
                    <a:pt x="223" y="0"/>
                  </a:lnTo>
                  <a:lnTo>
                    <a:pt x="228" y="3"/>
                  </a:lnTo>
                  <a:lnTo>
                    <a:pt x="228" y="9"/>
                  </a:lnTo>
                  <a:lnTo>
                    <a:pt x="241" y="32"/>
                  </a:lnTo>
                  <a:lnTo>
                    <a:pt x="250" y="39"/>
                  </a:lnTo>
                  <a:lnTo>
                    <a:pt x="255" y="59"/>
                  </a:lnTo>
                  <a:lnTo>
                    <a:pt x="289" y="98"/>
                  </a:lnTo>
                  <a:lnTo>
                    <a:pt x="303" y="102"/>
                  </a:lnTo>
                  <a:lnTo>
                    <a:pt x="312" y="109"/>
                  </a:lnTo>
                  <a:lnTo>
                    <a:pt x="321" y="119"/>
                  </a:lnTo>
                  <a:lnTo>
                    <a:pt x="330" y="123"/>
                  </a:lnTo>
                  <a:lnTo>
                    <a:pt x="339" y="130"/>
                  </a:lnTo>
                  <a:lnTo>
                    <a:pt x="343" y="162"/>
                  </a:lnTo>
                  <a:lnTo>
                    <a:pt x="346" y="173"/>
                  </a:lnTo>
                  <a:lnTo>
                    <a:pt x="353" y="178"/>
                  </a:lnTo>
                  <a:lnTo>
                    <a:pt x="361" y="184"/>
                  </a:lnTo>
                  <a:lnTo>
                    <a:pt x="380" y="185"/>
                  </a:lnTo>
                  <a:lnTo>
                    <a:pt x="409" y="200"/>
                  </a:lnTo>
                  <a:lnTo>
                    <a:pt x="407" y="202"/>
                  </a:lnTo>
                  <a:lnTo>
                    <a:pt x="357" y="228"/>
                  </a:lnTo>
                  <a:lnTo>
                    <a:pt x="259" y="328"/>
                  </a:lnTo>
                  <a:lnTo>
                    <a:pt x="246" y="355"/>
                  </a:lnTo>
                  <a:lnTo>
                    <a:pt x="243" y="360"/>
                  </a:lnTo>
                  <a:lnTo>
                    <a:pt x="209" y="368"/>
                  </a:lnTo>
                  <a:lnTo>
                    <a:pt x="196" y="368"/>
                  </a:lnTo>
                  <a:lnTo>
                    <a:pt x="169" y="353"/>
                  </a:lnTo>
                  <a:lnTo>
                    <a:pt x="157" y="352"/>
                  </a:lnTo>
                  <a:lnTo>
                    <a:pt x="148" y="355"/>
                  </a:lnTo>
                  <a:lnTo>
                    <a:pt x="128" y="377"/>
                  </a:lnTo>
                  <a:lnTo>
                    <a:pt x="125" y="384"/>
                  </a:lnTo>
                  <a:lnTo>
                    <a:pt x="119" y="391"/>
                  </a:lnTo>
                  <a:lnTo>
                    <a:pt x="109" y="398"/>
                  </a:lnTo>
                  <a:lnTo>
                    <a:pt x="98" y="414"/>
                  </a:lnTo>
                  <a:lnTo>
                    <a:pt x="71" y="421"/>
                  </a:lnTo>
                  <a:lnTo>
                    <a:pt x="36" y="416"/>
                  </a:lnTo>
                  <a:lnTo>
                    <a:pt x="34" y="410"/>
                  </a:lnTo>
                  <a:lnTo>
                    <a:pt x="41" y="382"/>
                  </a:lnTo>
                  <a:lnTo>
                    <a:pt x="39" y="364"/>
                  </a:lnTo>
                  <a:lnTo>
                    <a:pt x="34" y="355"/>
                  </a:lnTo>
                  <a:lnTo>
                    <a:pt x="23" y="346"/>
                  </a:lnTo>
                  <a:lnTo>
                    <a:pt x="19" y="339"/>
                  </a:lnTo>
                  <a:lnTo>
                    <a:pt x="11" y="330"/>
                  </a:lnTo>
                  <a:lnTo>
                    <a:pt x="9" y="327"/>
                  </a:lnTo>
                  <a:lnTo>
                    <a:pt x="3" y="323"/>
                  </a:lnTo>
                  <a:lnTo>
                    <a:pt x="0" y="323"/>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1" name="Freeform 125">
              <a:extLst>
                <a:ext uri="{FF2B5EF4-FFF2-40B4-BE49-F238E27FC236}">
                  <a16:creationId xmlns:a16="http://schemas.microsoft.com/office/drawing/2014/main" id="{DD7043AF-5DC9-4540-BC57-6C601288A06B}"/>
                </a:ext>
              </a:extLst>
            </p:cNvPr>
            <p:cNvSpPr>
              <a:spLocks/>
            </p:cNvSpPr>
            <p:nvPr/>
          </p:nvSpPr>
          <p:spPr bwMode="auto">
            <a:xfrm>
              <a:off x="973" y="1741"/>
              <a:ext cx="14" cy="10"/>
            </a:xfrm>
            <a:custGeom>
              <a:avLst/>
              <a:gdLst>
                <a:gd name="T0" fmla="*/ 13 w 14"/>
                <a:gd name="T1" fmla="*/ 0 h 10"/>
                <a:gd name="T2" fmla="*/ 0 w 14"/>
                <a:gd name="T3" fmla="*/ 1 h 10"/>
                <a:gd name="T4" fmla="*/ 0 w 14"/>
                <a:gd name="T5" fmla="*/ 9 h 10"/>
                <a:gd name="T6" fmla="*/ 2 w 14"/>
                <a:gd name="T7" fmla="*/ 10 h 10"/>
                <a:gd name="T8" fmla="*/ 9 w 14"/>
                <a:gd name="T9" fmla="*/ 9 h 10"/>
                <a:gd name="T10" fmla="*/ 14 w 14"/>
                <a:gd name="T11" fmla="*/ 5 h 10"/>
                <a:gd name="T12" fmla="*/ 14 w 14"/>
                <a:gd name="T13" fmla="*/ 3 h 10"/>
                <a:gd name="T14" fmla="*/ 13 w 14"/>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0">
                  <a:moveTo>
                    <a:pt x="13" y="0"/>
                  </a:moveTo>
                  <a:lnTo>
                    <a:pt x="0" y="1"/>
                  </a:lnTo>
                  <a:lnTo>
                    <a:pt x="0" y="9"/>
                  </a:lnTo>
                  <a:lnTo>
                    <a:pt x="2" y="10"/>
                  </a:lnTo>
                  <a:lnTo>
                    <a:pt x="9" y="9"/>
                  </a:lnTo>
                  <a:lnTo>
                    <a:pt x="14" y="5"/>
                  </a:lnTo>
                  <a:lnTo>
                    <a:pt x="14" y="3"/>
                  </a:lnTo>
                  <a:lnTo>
                    <a:pt x="13"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2" name="Freeform 126">
              <a:extLst>
                <a:ext uri="{FF2B5EF4-FFF2-40B4-BE49-F238E27FC236}">
                  <a16:creationId xmlns:a16="http://schemas.microsoft.com/office/drawing/2014/main" id="{AAC0363D-29BC-4DF8-8408-E58214C4F843}"/>
                </a:ext>
              </a:extLst>
            </p:cNvPr>
            <p:cNvSpPr>
              <a:spLocks/>
            </p:cNvSpPr>
            <p:nvPr/>
          </p:nvSpPr>
          <p:spPr bwMode="auto">
            <a:xfrm>
              <a:off x="973" y="1741"/>
              <a:ext cx="14" cy="10"/>
            </a:xfrm>
            <a:custGeom>
              <a:avLst/>
              <a:gdLst>
                <a:gd name="T0" fmla="*/ 13 w 14"/>
                <a:gd name="T1" fmla="*/ 0 h 10"/>
                <a:gd name="T2" fmla="*/ 0 w 14"/>
                <a:gd name="T3" fmla="*/ 1 h 10"/>
                <a:gd name="T4" fmla="*/ 0 w 14"/>
                <a:gd name="T5" fmla="*/ 9 h 10"/>
                <a:gd name="T6" fmla="*/ 2 w 14"/>
                <a:gd name="T7" fmla="*/ 10 h 10"/>
                <a:gd name="T8" fmla="*/ 9 w 14"/>
                <a:gd name="T9" fmla="*/ 9 h 10"/>
                <a:gd name="T10" fmla="*/ 14 w 14"/>
                <a:gd name="T11" fmla="*/ 5 h 10"/>
                <a:gd name="T12" fmla="*/ 14 w 14"/>
                <a:gd name="T13" fmla="*/ 3 h 10"/>
                <a:gd name="T14" fmla="*/ 13 w 14"/>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0">
                  <a:moveTo>
                    <a:pt x="13" y="0"/>
                  </a:moveTo>
                  <a:lnTo>
                    <a:pt x="0" y="1"/>
                  </a:lnTo>
                  <a:lnTo>
                    <a:pt x="0" y="9"/>
                  </a:lnTo>
                  <a:lnTo>
                    <a:pt x="2" y="10"/>
                  </a:lnTo>
                  <a:lnTo>
                    <a:pt x="9" y="9"/>
                  </a:lnTo>
                  <a:lnTo>
                    <a:pt x="14" y="5"/>
                  </a:lnTo>
                  <a:lnTo>
                    <a:pt x="14" y="3"/>
                  </a:lnTo>
                  <a:lnTo>
                    <a:pt x="13"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3" name="Freeform 127">
              <a:extLst>
                <a:ext uri="{FF2B5EF4-FFF2-40B4-BE49-F238E27FC236}">
                  <a16:creationId xmlns:a16="http://schemas.microsoft.com/office/drawing/2014/main" id="{5FD00800-9E88-4395-A96C-69B835C5AD0B}"/>
                </a:ext>
              </a:extLst>
            </p:cNvPr>
            <p:cNvSpPr>
              <a:spLocks/>
            </p:cNvSpPr>
            <p:nvPr/>
          </p:nvSpPr>
          <p:spPr bwMode="auto">
            <a:xfrm>
              <a:off x="1014" y="1766"/>
              <a:ext cx="18" cy="5"/>
            </a:xfrm>
            <a:custGeom>
              <a:avLst/>
              <a:gdLst>
                <a:gd name="T0" fmla="*/ 18 w 18"/>
                <a:gd name="T1" fmla="*/ 1 h 5"/>
                <a:gd name="T2" fmla="*/ 16 w 18"/>
                <a:gd name="T3" fmla="*/ 1 h 5"/>
                <a:gd name="T4" fmla="*/ 2 w 18"/>
                <a:gd name="T5" fmla="*/ 0 h 5"/>
                <a:gd name="T6" fmla="*/ 0 w 18"/>
                <a:gd name="T7" fmla="*/ 3 h 5"/>
                <a:gd name="T8" fmla="*/ 2 w 18"/>
                <a:gd name="T9" fmla="*/ 5 h 5"/>
                <a:gd name="T10" fmla="*/ 6 w 18"/>
                <a:gd name="T11" fmla="*/ 3 h 5"/>
                <a:gd name="T12" fmla="*/ 18 w 18"/>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8" y="1"/>
                  </a:moveTo>
                  <a:lnTo>
                    <a:pt x="16" y="1"/>
                  </a:lnTo>
                  <a:lnTo>
                    <a:pt x="2" y="0"/>
                  </a:lnTo>
                  <a:lnTo>
                    <a:pt x="0" y="3"/>
                  </a:lnTo>
                  <a:lnTo>
                    <a:pt x="2" y="5"/>
                  </a:lnTo>
                  <a:lnTo>
                    <a:pt x="6" y="3"/>
                  </a:lnTo>
                  <a:lnTo>
                    <a:pt x="18" y="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4" name="Freeform 128">
              <a:extLst>
                <a:ext uri="{FF2B5EF4-FFF2-40B4-BE49-F238E27FC236}">
                  <a16:creationId xmlns:a16="http://schemas.microsoft.com/office/drawing/2014/main" id="{C051E71F-0C56-405E-B091-72E1862323AD}"/>
                </a:ext>
              </a:extLst>
            </p:cNvPr>
            <p:cNvSpPr>
              <a:spLocks/>
            </p:cNvSpPr>
            <p:nvPr/>
          </p:nvSpPr>
          <p:spPr bwMode="auto">
            <a:xfrm>
              <a:off x="1014" y="1766"/>
              <a:ext cx="18" cy="5"/>
            </a:xfrm>
            <a:custGeom>
              <a:avLst/>
              <a:gdLst>
                <a:gd name="T0" fmla="*/ 18 w 18"/>
                <a:gd name="T1" fmla="*/ 1 h 5"/>
                <a:gd name="T2" fmla="*/ 16 w 18"/>
                <a:gd name="T3" fmla="*/ 1 h 5"/>
                <a:gd name="T4" fmla="*/ 2 w 18"/>
                <a:gd name="T5" fmla="*/ 0 h 5"/>
                <a:gd name="T6" fmla="*/ 0 w 18"/>
                <a:gd name="T7" fmla="*/ 3 h 5"/>
                <a:gd name="T8" fmla="*/ 2 w 18"/>
                <a:gd name="T9" fmla="*/ 5 h 5"/>
                <a:gd name="T10" fmla="*/ 6 w 18"/>
                <a:gd name="T11" fmla="*/ 3 h 5"/>
                <a:gd name="T12" fmla="*/ 18 w 18"/>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8" y="1"/>
                  </a:moveTo>
                  <a:lnTo>
                    <a:pt x="16" y="1"/>
                  </a:lnTo>
                  <a:lnTo>
                    <a:pt x="2" y="0"/>
                  </a:lnTo>
                  <a:lnTo>
                    <a:pt x="0" y="3"/>
                  </a:lnTo>
                  <a:lnTo>
                    <a:pt x="2" y="5"/>
                  </a:lnTo>
                  <a:lnTo>
                    <a:pt x="6" y="3"/>
                  </a:lnTo>
                  <a:lnTo>
                    <a:pt x="18" y="1"/>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5" name="Freeform 129">
              <a:extLst>
                <a:ext uri="{FF2B5EF4-FFF2-40B4-BE49-F238E27FC236}">
                  <a16:creationId xmlns:a16="http://schemas.microsoft.com/office/drawing/2014/main" id="{FC10F867-AD5D-4462-AEA5-2CBB42A0C029}"/>
                </a:ext>
              </a:extLst>
            </p:cNvPr>
            <p:cNvSpPr>
              <a:spLocks/>
            </p:cNvSpPr>
            <p:nvPr/>
          </p:nvSpPr>
          <p:spPr bwMode="auto">
            <a:xfrm>
              <a:off x="1075" y="1753"/>
              <a:ext cx="5" cy="11"/>
            </a:xfrm>
            <a:custGeom>
              <a:avLst/>
              <a:gdLst>
                <a:gd name="T0" fmla="*/ 2 w 5"/>
                <a:gd name="T1" fmla="*/ 0 h 11"/>
                <a:gd name="T2" fmla="*/ 0 w 5"/>
                <a:gd name="T3" fmla="*/ 11 h 11"/>
                <a:gd name="T4" fmla="*/ 3 w 5"/>
                <a:gd name="T5" fmla="*/ 11 h 11"/>
                <a:gd name="T6" fmla="*/ 5 w 5"/>
                <a:gd name="T7" fmla="*/ 5 h 11"/>
                <a:gd name="T8" fmla="*/ 2 w 5"/>
                <a:gd name="T9" fmla="*/ 0 h 11"/>
              </a:gdLst>
              <a:ahLst/>
              <a:cxnLst>
                <a:cxn ang="0">
                  <a:pos x="T0" y="T1"/>
                </a:cxn>
                <a:cxn ang="0">
                  <a:pos x="T2" y="T3"/>
                </a:cxn>
                <a:cxn ang="0">
                  <a:pos x="T4" y="T5"/>
                </a:cxn>
                <a:cxn ang="0">
                  <a:pos x="T6" y="T7"/>
                </a:cxn>
                <a:cxn ang="0">
                  <a:pos x="T8" y="T9"/>
                </a:cxn>
              </a:cxnLst>
              <a:rect l="0" t="0" r="r" b="b"/>
              <a:pathLst>
                <a:path w="5" h="11">
                  <a:moveTo>
                    <a:pt x="2" y="0"/>
                  </a:moveTo>
                  <a:lnTo>
                    <a:pt x="0" y="11"/>
                  </a:lnTo>
                  <a:lnTo>
                    <a:pt x="3" y="11"/>
                  </a:lnTo>
                  <a:lnTo>
                    <a:pt x="5" y="5"/>
                  </a:lnTo>
                  <a:lnTo>
                    <a:pt x="2"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6" name="Freeform 130">
              <a:extLst>
                <a:ext uri="{FF2B5EF4-FFF2-40B4-BE49-F238E27FC236}">
                  <a16:creationId xmlns:a16="http://schemas.microsoft.com/office/drawing/2014/main" id="{E806C2A1-7DDE-4708-ADB1-7ADAA93B6379}"/>
                </a:ext>
              </a:extLst>
            </p:cNvPr>
            <p:cNvSpPr>
              <a:spLocks/>
            </p:cNvSpPr>
            <p:nvPr/>
          </p:nvSpPr>
          <p:spPr bwMode="auto">
            <a:xfrm>
              <a:off x="1075" y="1753"/>
              <a:ext cx="5" cy="11"/>
            </a:xfrm>
            <a:custGeom>
              <a:avLst/>
              <a:gdLst>
                <a:gd name="T0" fmla="*/ 2 w 5"/>
                <a:gd name="T1" fmla="*/ 0 h 11"/>
                <a:gd name="T2" fmla="*/ 0 w 5"/>
                <a:gd name="T3" fmla="*/ 11 h 11"/>
                <a:gd name="T4" fmla="*/ 3 w 5"/>
                <a:gd name="T5" fmla="*/ 11 h 11"/>
                <a:gd name="T6" fmla="*/ 5 w 5"/>
                <a:gd name="T7" fmla="*/ 5 h 11"/>
                <a:gd name="T8" fmla="*/ 2 w 5"/>
                <a:gd name="T9" fmla="*/ 0 h 11"/>
              </a:gdLst>
              <a:ahLst/>
              <a:cxnLst>
                <a:cxn ang="0">
                  <a:pos x="T0" y="T1"/>
                </a:cxn>
                <a:cxn ang="0">
                  <a:pos x="T2" y="T3"/>
                </a:cxn>
                <a:cxn ang="0">
                  <a:pos x="T4" y="T5"/>
                </a:cxn>
                <a:cxn ang="0">
                  <a:pos x="T6" y="T7"/>
                </a:cxn>
                <a:cxn ang="0">
                  <a:pos x="T8" y="T9"/>
                </a:cxn>
              </a:cxnLst>
              <a:rect l="0" t="0" r="r" b="b"/>
              <a:pathLst>
                <a:path w="5" h="11">
                  <a:moveTo>
                    <a:pt x="2" y="0"/>
                  </a:moveTo>
                  <a:lnTo>
                    <a:pt x="0" y="11"/>
                  </a:lnTo>
                  <a:lnTo>
                    <a:pt x="3" y="11"/>
                  </a:lnTo>
                  <a:lnTo>
                    <a:pt x="5" y="5"/>
                  </a:lnTo>
                  <a:lnTo>
                    <a:pt x="2"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7" name="Freeform 131">
              <a:extLst>
                <a:ext uri="{FF2B5EF4-FFF2-40B4-BE49-F238E27FC236}">
                  <a16:creationId xmlns:a16="http://schemas.microsoft.com/office/drawing/2014/main" id="{250FB11F-8790-4747-B9E5-5FF67BAD335A}"/>
                </a:ext>
              </a:extLst>
            </p:cNvPr>
            <p:cNvSpPr>
              <a:spLocks/>
            </p:cNvSpPr>
            <p:nvPr/>
          </p:nvSpPr>
          <p:spPr bwMode="auto">
            <a:xfrm>
              <a:off x="1077" y="1785"/>
              <a:ext cx="10" cy="13"/>
            </a:xfrm>
            <a:custGeom>
              <a:avLst/>
              <a:gdLst>
                <a:gd name="T0" fmla="*/ 1 w 10"/>
                <a:gd name="T1" fmla="*/ 2 h 13"/>
                <a:gd name="T2" fmla="*/ 7 w 10"/>
                <a:gd name="T3" fmla="*/ 0 h 13"/>
                <a:gd name="T4" fmla="*/ 10 w 10"/>
                <a:gd name="T5" fmla="*/ 4 h 13"/>
                <a:gd name="T6" fmla="*/ 10 w 10"/>
                <a:gd name="T7" fmla="*/ 7 h 13"/>
                <a:gd name="T8" fmla="*/ 7 w 10"/>
                <a:gd name="T9" fmla="*/ 13 h 13"/>
                <a:gd name="T10" fmla="*/ 3 w 10"/>
                <a:gd name="T11" fmla="*/ 13 h 13"/>
                <a:gd name="T12" fmla="*/ 0 w 10"/>
                <a:gd name="T13" fmla="*/ 9 h 13"/>
                <a:gd name="T14" fmla="*/ 0 w 10"/>
                <a:gd name="T15" fmla="*/ 6 h 13"/>
                <a:gd name="T16" fmla="*/ 1 w 10"/>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1" y="2"/>
                  </a:moveTo>
                  <a:lnTo>
                    <a:pt x="7" y="0"/>
                  </a:lnTo>
                  <a:lnTo>
                    <a:pt x="10" y="4"/>
                  </a:lnTo>
                  <a:lnTo>
                    <a:pt x="10" y="7"/>
                  </a:lnTo>
                  <a:lnTo>
                    <a:pt x="7" y="13"/>
                  </a:lnTo>
                  <a:lnTo>
                    <a:pt x="3" y="13"/>
                  </a:lnTo>
                  <a:lnTo>
                    <a:pt x="0" y="9"/>
                  </a:lnTo>
                  <a:lnTo>
                    <a:pt x="0" y="6"/>
                  </a:lnTo>
                  <a:lnTo>
                    <a:pt x="1"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8" name="Freeform 132">
              <a:extLst>
                <a:ext uri="{FF2B5EF4-FFF2-40B4-BE49-F238E27FC236}">
                  <a16:creationId xmlns:a16="http://schemas.microsoft.com/office/drawing/2014/main" id="{441B56F4-C632-49B3-A9BF-B3B1FC12E334}"/>
                </a:ext>
              </a:extLst>
            </p:cNvPr>
            <p:cNvSpPr>
              <a:spLocks/>
            </p:cNvSpPr>
            <p:nvPr/>
          </p:nvSpPr>
          <p:spPr bwMode="auto">
            <a:xfrm>
              <a:off x="1077" y="1785"/>
              <a:ext cx="10" cy="13"/>
            </a:xfrm>
            <a:custGeom>
              <a:avLst/>
              <a:gdLst>
                <a:gd name="T0" fmla="*/ 1 w 10"/>
                <a:gd name="T1" fmla="*/ 2 h 13"/>
                <a:gd name="T2" fmla="*/ 7 w 10"/>
                <a:gd name="T3" fmla="*/ 0 h 13"/>
                <a:gd name="T4" fmla="*/ 10 w 10"/>
                <a:gd name="T5" fmla="*/ 4 h 13"/>
                <a:gd name="T6" fmla="*/ 10 w 10"/>
                <a:gd name="T7" fmla="*/ 7 h 13"/>
                <a:gd name="T8" fmla="*/ 7 w 10"/>
                <a:gd name="T9" fmla="*/ 13 h 13"/>
                <a:gd name="T10" fmla="*/ 3 w 10"/>
                <a:gd name="T11" fmla="*/ 13 h 13"/>
                <a:gd name="T12" fmla="*/ 0 w 10"/>
                <a:gd name="T13" fmla="*/ 9 h 13"/>
                <a:gd name="T14" fmla="*/ 0 w 10"/>
                <a:gd name="T15" fmla="*/ 6 h 13"/>
                <a:gd name="T16" fmla="*/ 1 w 10"/>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1" y="2"/>
                  </a:moveTo>
                  <a:lnTo>
                    <a:pt x="7" y="0"/>
                  </a:lnTo>
                  <a:lnTo>
                    <a:pt x="10" y="4"/>
                  </a:lnTo>
                  <a:lnTo>
                    <a:pt x="10" y="7"/>
                  </a:lnTo>
                  <a:lnTo>
                    <a:pt x="7" y="13"/>
                  </a:lnTo>
                  <a:lnTo>
                    <a:pt x="3" y="13"/>
                  </a:lnTo>
                  <a:lnTo>
                    <a:pt x="0" y="9"/>
                  </a:lnTo>
                  <a:lnTo>
                    <a:pt x="0" y="6"/>
                  </a:lnTo>
                  <a:lnTo>
                    <a:pt x="1" y="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79" name="Freeform 133">
              <a:extLst>
                <a:ext uri="{FF2B5EF4-FFF2-40B4-BE49-F238E27FC236}">
                  <a16:creationId xmlns:a16="http://schemas.microsoft.com/office/drawing/2014/main" id="{ACF43435-62BC-46B1-A80D-0EC3E6397404}"/>
                </a:ext>
              </a:extLst>
            </p:cNvPr>
            <p:cNvSpPr>
              <a:spLocks/>
            </p:cNvSpPr>
            <p:nvPr/>
          </p:nvSpPr>
          <p:spPr bwMode="auto">
            <a:xfrm>
              <a:off x="1041" y="1826"/>
              <a:ext cx="14" cy="18"/>
            </a:xfrm>
            <a:custGeom>
              <a:avLst/>
              <a:gdLst>
                <a:gd name="T0" fmla="*/ 0 w 14"/>
                <a:gd name="T1" fmla="*/ 0 h 18"/>
                <a:gd name="T2" fmla="*/ 0 w 14"/>
                <a:gd name="T3" fmla="*/ 0 h 18"/>
                <a:gd name="T4" fmla="*/ 0 w 14"/>
                <a:gd name="T5" fmla="*/ 16 h 18"/>
                <a:gd name="T6" fmla="*/ 5 w 14"/>
                <a:gd name="T7" fmla="*/ 18 h 18"/>
                <a:gd name="T8" fmla="*/ 12 w 14"/>
                <a:gd name="T9" fmla="*/ 15 h 18"/>
                <a:gd name="T10" fmla="*/ 14 w 14"/>
                <a:gd name="T11" fmla="*/ 11 h 18"/>
                <a:gd name="T12" fmla="*/ 7 w 14"/>
                <a:gd name="T13" fmla="*/ 2 h 18"/>
                <a:gd name="T14" fmla="*/ 0 w 1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0" y="0"/>
                  </a:moveTo>
                  <a:lnTo>
                    <a:pt x="0" y="0"/>
                  </a:lnTo>
                  <a:lnTo>
                    <a:pt x="0" y="16"/>
                  </a:lnTo>
                  <a:lnTo>
                    <a:pt x="5" y="18"/>
                  </a:lnTo>
                  <a:lnTo>
                    <a:pt x="12" y="15"/>
                  </a:lnTo>
                  <a:lnTo>
                    <a:pt x="14" y="11"/>
                  </a:lnTo>
                  <a:lnTo>
                    <a:pt x="7" y="2"/>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0" name="Freeform 134">
              <a:extLst>
                <a:ext uri="{FF2B5EF4-FFF2-40B4-BE49-F238E27FC236}">
                  <a16:creationId xmlns:a16="http://schemas.microsoft.com/office/drawing/2014/main" id="{548663EC-8680-4B9E-AB9D-F1AB41FC649E}"/>
                </a:ext>
              </a:extLst>
            </p:cNvPr>
            <p:cNvSpPr>
              <a:spLocks/>
            </p:cNvSpPr>
            <p:nvPr/>
          </p:nvSpPr>
          <p:spPr bwMode="auto">
            <a:xfrm>
              <a:off x="1041" y="1826"/>
              <a:ext cx="14" cy="18"/>
            </a:xfrm>
            <a:custGeom>
              <a:avLst/>
              <a:gdLst>
                <a:gd name="T0" fmla="*/ 0 w 14"/>
                <a:gd name="T1" fmla="*/ 0 h 18"/>
                <a:gd name="T2" fmla="*/ 0 w 14"/>
                <a:gd name="T3" fmla="*/ 0 h 18"/>
                <a:gd name="T4" fmla="*/ 0 w 14"/>
                <a:gd name="T5" fmla="*/ 16 h 18"/>
                <a:gd name="T6" fmla="*/ 5 w 14"/>
                <a:gd name="T7" fmla="*/ 18 h 18"/>
                <a:gd name="T8" fmla="*/ 12 w 14"/>
                <a:gd name="T9" fmla="*/ 15 h 18"/>
                <a:gd name="T10" fmla="*/ 14 w 14"/>
                <a:gd name="T11" fmla="*/ 11 h 18"/>
                <a:gd name="T12" fmla="*/ 7 w 14"/>
                <a:gd name="T13" fmla="*/ 2 h 18"/>
                <a:gd name="T14" fmla="*/ 0 w 1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0" y="0"/>
                  </a:moveTo>
                  <a:lnTo>
                    <a:pt x="0" y="0"/>
                  </a:lnTo>
                  <a:lnTo>
                    <a:pt x="0" y="16"/>
                  </a:lnTo>
                  <a:lnTo>
                    <a:pt x="5" y="18"/>
                  </a:lnTo>
                  <a:lnTo>
                    <a:pt x="12" y="15"/>
                  </a:lnTo>
                  <a:lnTo>
                    <a:pt x="14" y="11"/>
                  </a:lnTo>
                  <a:lnTo>
                    <a:pt x="7" y="2"/>
                  </a:lnTo>
                  <a:lnTo>
                    <a:pt x="0"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1" name="Freeform 135">
              <a:extLst>
                <a:ext uri="{FF2B5EF4-FFF2-40B4-BE49-F238E27FC236}">
                  <a16:creationId xmlns:a16="http://schemas.microsoft.com/office/drawing/2014/main" id="{03762705-BD4C-43DF-941C-B2CC83985FFD}"/>
                </a:ext>
              </a:extLst>
            </p:cNvPr>
            <p:cNvSpPr>
              <a:spLocks/>
            </p:cNvSpPr>
            <p:nvPr/>
          </p:nvSpPr>
          <p:spPr bwMode="auto">
            <a:xfrm>
              <a:off x="1009" y="1841"/>
              <a:ext cx="9" cy="7"/>
            </a:xfrm>
            <a:custGeom>
              <a:avLst/>
              <a:gdLst>
                <a:gd name="T0" fmla="*/ 5 w 9"/>
                <a:gd name="T1" fmla="*/ 0 h 7"/>
                <a:gd name="T2" fmla="*/ 2 w 9"/>
                <a:gd name="T3" fmla="*/ 0 h 7"/>
                <a:gd name="T4" fmla="*/ 0 w 9"/>
                <a:gd name="T5" fmla="*/ 5 h 7"/>
                <a:gd name="T6" fmla="*/ 2 w 9"/>
                <a:gd name="T7" fmla="*/ 7 h 7"/>
                <a:gd name="T8" fmla="*/ 5 w 9"/>
                <a:gd name="T9" fmla="*/ 7 h 7"/>
                <a:gd name="T10" fmla="*/ 9 w 9"/>
                <a:gd name="T11" fmla="*/ 3 h 7"/>
                <a:gd name="T12" fmla="*/ 5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5" y="0"/>
                  </a:moveTo>
                  <a:lnTo>
                    <a:pt x="2" y="0"/>
                  </a:lnTo>
                  <a:lnTo>
                    <a:pt x="0" y="5"/>
                  </a:lnTo>
                  <a:lnTo>
                    <a:pt x="2" y="7"/>
                  </a:lnTo>
                  <a:lnTo>
                    <a:pt x="5" y="7"/>
                  </a:lnTo>
                  <a:lnTo>
                    <a:pt x="9" y="3"/>
                  </a:lnTo>
                  <a:lnTo>
                    <a:pt x="5"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2" name="Freeform 136">
              <a:extLst>
                <a:ext uri="{FF2B5EF4-FFF2-40B4-BE49-F238E27FC236}">
                  <a16:creationId xmlns:a16="http://schemas.microsoft.com/office/drawing/2014/main" id="{CB1E371E-8E00-430F-B859-20D2683C06F9}"/>
                </a:ext>
              </a:extLst>
            </p:cNvPr>
            <p:cNvSpPr>
              <a:spLocks/>
            </p:cNvSpPr>
            <p:nvPr/>
          </p:nvSpPr>
          <p:spPr bwMode="auto">
            <a:xfrm>
              <a:off x="1009" y="1841"/>
              <a:ext cx="9" cy="7"/>
            </a:xfrm>
            <a:custGeom>
              <a:avLst/>
              <a:gdLst>
                <a:gd name="T0" fmla="*/ 5 w 9"/>
                <a:gd name="T1" fmla="*/ 0 h 7"/>
                <a:gd name="T2" fmla="*/ 2 w 9"/>
                <a:gd name="T3" fmla="*/ 0 h 7"/>
                <a:gd name="T4" fmla="*/ 0 w 9"/>
                <a:gd name="T5" fmla="*/ 5 h 7"/>
                <a:gd name="T6" fmla="*/ 2 w 9"/>
                <a:gd name="T7" fmla="*/ 7 h 7"/>
                <a:gd name="T8" fmla="*/ 5 w 9"/>
                <a:gd name="T9" fmla="*/ 7 h 7"/>
                <a:gd name="T10" fmla="*/ 9 w 9"/>
                <a:gd name="T11" fmla="*/ 3 h 7"/>
                <a:gd name="T12" fmla="*/ 5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5" y="0"/>
                  </a:moveTo>
                  <a:lnTo>
                    <a:pt x="2" y="0"/>
                  </a:lnTo>
                  <a:lnTo>
                    <a:pt x="0" y="5"/>
                  </a:lnTo>
                  <a:lnTo>
                    <a:pt x="2" y="7"/>
                  </a:lnTo>
                  <a:lnTo>
                    <a:pt x="5" y="7"/>
                  </a:lnTo>
                  <a:lnTo>
                    <a:pt x="9" y="3"/>
                  </a:lnTo>
                  <a:lnTo>
                    <a:pt x="5"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3" name="Freeform 137">
              <a:extLst>
                <a:ext uri="{FF2B5EF4-FFF2-40B4-BE49-F238E27FC236}">
                  <a16:creationId xmlns:a16="http://schemas.microsoft.com/office/drawing/2014/main" id="{159A79B6-7262-4457-9946-0B30DA684712}"/>
                </a:ext>
              </a:extLst>
            </p:cNvPr>
            <p:cNvSpPr>
              <a:spLocks/>
            </p:cNvSpPr>
            <p:nvPr/>
          </p:nvSpPr>
          <p:spPr bwMode="auto">
            <a:xfrm>
              <a:off x="2596" y="2262"/>
              <a:ext cx="821" cy="802"/>
            </a:xfrm>
            <a:custGeom>
              <a:avLst/>
              <a:gdLst>
                <a:gd name="T0" fmla="*/ 775 w 821"/>
                <a:gd name="T1" fmla="*/ 541 h 802"/>
                <a:gd name="T2" fmla="*/ 743 w 821"/>
                <a:gd name="T3" fmla="*/ 507 h 802"/>
                <a:gd name="T4" fmla="*/ 739 w 821"/>
                <a:gd name="T5" fmla="*/ 470 h 802"/>
                <a:gd name="T6" fmla="*/ 732 w 821"/>
                <a:gd name="T7" fmla="*/ 407 h 802"/>
                <a:gd name="T8" fmla="*/ 736 w 821"/>
                <a:gd name="T9" fmla="*/ 352 h 802"/>
                <a:gd name="T10" fmla="*/ 752 w 821"/>
                <a:gd name="T11" fmla="*/ 282 h 802"/>
                <a:gd name="T12" fmla="*/ 798 w 821"/>
                <a:gd name="T13" fmla="*/ 159 h 802"/>
                <a:gd name="T14" fmla="*/ 821 w 821"/>
                <a:gd name="T15" fmla="*/ 136 h 802"/>
                <a:gd name="T16" fmla="*/ 813 w 821"/>
                <a:gd name="T17" fmla="*/ 125 h 802"/>
                <a:gd name="T18" fmla="*/ 804 w 821"/>
                <a:gd name="T19" fmla="*/ 80 h 802"/>
                <a:gd name="T20" fmla="*/ 802 w 821"/>
                <a:gd name="T21" fmla="*/ 70 h 802"/>
                <a:gd name="T22" fmla="*/ 732 w 821"/>
                <a:gd name="T23" fmla="*/ 36 h 802"/>
                <a:gd name="T24" fmla="*/ 702 w 821"/>
                <a:gd name="T25" fmla="*/ 39 h 802"/>
                <a:gd name="T26" fmla="*/ 664 w 821"/>
                <a:gd name="T27" fmla="*/ 11 h 802"/>
                <a:gd name="T28" fmla="*/ 632 w 821"/>
                <a:gd name="T29" fmla="*/ 11 h 802"/>
                <a:gd name="T30" fmla="*/ 605 w 821"/>
                <a:gd name="T31" fmla="*/ 0 h 802"/>
                <a:gd name="T32" fmla="*/ 557 w 821"/>
                <a:gd name="T33" fmla="*/ 11 h 802"/>
                <a:gd name="T34" fmla="*/ 536 w 821"/>
                <a:gd name="T35" fmla="*/ 11 h 802"/>
                <a:gd name="T36" fmla="*/ 532 w 821"/>
                <a:gd name="T37" fmla="*/ 7 h 802"/>
                <a:gd name="T38" fmla="*/ 457 w 821"/>
                <a:gd name="T39" fmla="*/ 18 h 802"/>
                <a:gd name="T40" fmla="*/ 439 w 821"/>
                <a:gd name="T41" fmla="*/ 41 h 802"/>
                <a:gd name="T42" fmla="*/ 371 w 821"/>
                <a:gd name="T43" fmla="*/ 29 h 802"/>
                <a:gd name="T44" fmla="*/ 343 w 821"/>
                <a:gd name="T45" fmla="*/ 18 h 802"/>
                <a:gd name="T46" fmla="*/ 311 w 821"/>
                <a:gd name="T47" fmla="*/ 4 h 802"/>
                <a:gd name="T48" fmla="*/ 286 w 821"/>
                <a:gd name="T49" fmla="*/ 32 h 802"/>
                <a:gd name="T50" fmla="*/ 273 w 821"/>
                <a:gd name="T51" fmla="*/ 66 h 802"/>
                <a:gd name="T52" fmla="*/ 234 w 821"/>
                <a:gd name="T53" fmla="*/ 257 h 802"/>
                <a:gd name="T54" fmla="*/ 164 w 821"/>
                <a:gd name="T55" fmla="*/ 377 h 802"/>
                <a:gd name="T56" fmla="*/ 97 w 821"/>
                <a:gd name="T57" fmla="*/ 434 h 802"/>
                <a:gd name="T58" fmla="*/ 86 w 821"/>
                <a:gd name="T59" fmla="*/ 414 h 802"/>
                <a:gd name="T60" fmla="*/ 52 w 821"/>
                <a:gd name="T61" fmla="*/ 432 h 802"/>
                <a:gd name="T62" fmla="*/ 27 w 821"/>
                <a:gd name="T63" fmla="*/ 428 h 802"/>
                <a:gd name="T64" fmla="*/ 0 w 821"/>
                <a:gd name="T65" fmla="*/ 478 h 802"/>
                <a:gd name="T66" fmla="*/ 0 w 821"/>
                <a:gd name="T67" fmla="*/ 495 h 802"/>
                <a:gd name="T68" fmla="*/ 89 w 821"/>
                <a:gd name="T69" fmla="*/ 475 h 802"/>
                <a:gd name="T70" fmla="*/ 172 w 821"/>
                <a:gd name="T71" fmla="*/ 477 h 802"/>
                <a:gd name="T72" fmla="*/ 182 w 821"/>
                <a:gd name="T73" fmla="*/ 482 h 802"/>
                <a:gd name="T74" fmla="*/ 238 w 821"/>
                <a:gd name="T75" fmla="*/ 575 h 802"/>
                <a:gd name="T76" fmla="*/ 302 w 821"/>
                <a:gd name="T77" fmla="*/ 570 h 802"/>
                <a:gd name="T78" fmla="*/ 313 w 821"/>
                <a:gd name="T79" fmla="*/ 527 h 802"/>
                <a:gd name="T80" fmla="*/ 366 w 821"/>
                <a:gd name="T81" fmla="*/ 521 h 802"/>
                <a:gd name="T82" fmla="*/ 409 w 821"/>
                <a:gd name="T83" fmla="*/ 550 h 802"/>
                <a:gd name="T84" fmla="*/ 413 w 821"/>
                <a:gd name="T85" fmla="*/ 641 h 802"/>
                <a:gd name="T86" fmla="*/ 418 w 821"/>
                <a:gd name="T87" fmla="*/ 702 h 802"/>
                <a:gd name="T88" fmla="*/ 418 w 821"/>
                <a:gd name="T89" fmla="*/ 707 h 802"/>
                <a:gd name="T90" fmla="*/ 432 w 821"/>
                <a:gd name="T91" fmla="*/ 714 h 802"/>
                <a:gd name="T92" fmla="*/ 441 w 821"/>
                <a:gd name="T93" fmla="*/ 702 h 802"/>
                <a:gd name="T94" fmla="*/ 496 w 821"/>
                <a:gd name="T95" fmla="*/ 700 h 802"/>
                <a:gd name="T96" fmla="*/ 507 w 821"/>
                <a:gd name="T97" fmla="*/ 694 h 802"/>
                <a:gd name="T98" fmla="*/ 525 w 821"/>
                <a:gd name="T99" fmla="*/ 700 h 802"/>
                <a:gd name="T100" fmla="*/ 529 w 821"/>
                <a:gd name="T101" fmla="*/ 714 h 802"/>
                <a:gd name="T102" fmla="*/ 557 w 821"/>
                <a:gd name="T103" fmla="*/ 705 h 802"/>
                <a:gd name="T104" fmla="*/ 568 w 821"/>
                <a:gd name="T105" fmla="*/ 723 h 802"/>
                <a:gd name="T106" fmla="*/ 636 w 821"/>
                <a:gd name="T107" fmla="*/ 732 h 802"/>
                <a:gd name="T108" fmla="*/ 675 w 821"/>
                <a:gd name="T109" fmla="*/ 755 h 802"/>
                <a:gd name="T110" fmla="*/ 696 w 821"/>
                <a:gd name="T111" fmla="*/ 777 h 802"/>
                <a:gd name="T112" fmla="*/ 736 w 821"/>
                <a:gd name="T113" fmla="*/ 796 h 802"/>
                <a:gd name="T114" fmla="*/ 748 w 821"/>
                <a:gd name="T115" fmla="*/ 800 h 802"/>
                <a:gd name="T116" fmla="*/ 755 w 821"/>
                <a:gd name="T117" fmla="*/ 800 h 802"/>
                <a:gd name="T118" fmla="*/ 746 w 821"/>
                <a:gd name="T119" fmla="*/ 753 h 802"/>
                <a:gd name="T120" fmla="*/ 716 w 821"/>
                <a:gd name="T121" fmla="*/ 752 h 802"/>
                <a:gd name="T122" fmla="*/ 720 w 821"/>
                <a:gd name="T123" fmla="*/ 657 h 802"/>
                <a:gd name="T124" fmla="*/ 730 w 821"/>
                <a:gd name="T125" fmla="*/ 591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1" h="802">
                  <a:moveTo>
                    <a:pt x="789" y="578"/>
                  </a:moveTo>
                  <a:lnTo>
                    <a:pt x="782" y="550"/>
                  </a:lnTo>
                  <a:lnTo>
                    <a:pt x="775" y="541"/>
                  </a:lnTo>
                  <a:lnTo>
                    <a:pt x="764" y="537"/>
                  </a:lnTo>
                  <a:lnTo>
                    <a:pt x="748" y="521"/>
                  </a:lnTo>
                  <a:lnTo>
                    <a:pt x="743" y="507"/>
                  </a:lnTo>
                  <a:lnTo>
                    <a:pt x="739" y="502"/>
                  </a:lnTo>
                  <a:lnTo>
                    <a:pt x="736" y="489"/>
                  </a:lnTo>
                  <a:lnTo>
                    <a:pt x="739" y="470"/>
                  </a:lnTo>
                  <a:lnTo>
                    <a:pt x="729" y="445"/>
                  </a:lnTo>
                  <a:lnTo>
                    <a:pt x="734" y="414"/>
                  </a:lnTo>
                  <a:lnTo>
                    <a:pt x="732" y="407"/>
                  </a:lnTo>
                  <a:lnTo>
                    <a:pt x="729" y="409"/>
                  </a:lnTo>
                  <a:lnTo>
                    <a:pt x="738" y="370"/>
                  </a:lnTo>
                  <a:lnTo>
                    <a:pt x="736" y="352"/>
                  </a:lnTo>
                  <a:lnTo>
                    <a:pt x="725" y="336"/>
                  </a:lnTo>
                  <a:lnTo>
                    <a:pt x="725" y="327"/>
                  </a:lnTo>
                  <a:lnTo>
                    <a:pt x="752" y="282"/>
                  </a:lnTo>
                  <a:lnTo>
                    <a:pt x="754" y="280"/>
                  </a:lnTo>
                  <a:lnTo>
                    <a:pt x="763" y="207"/>
                  </a:lnTo>
                  <a:lnTo>
                    <a:pt x="798" y="159"/>
                  </a:lnTo>
                  <a:lnTo>
                    <a:pt x="813" y="150"/>
                  </a:lnTo>
                  <a:lnTo>
                    <a:pt x="818" y="143"/>
                  </a:lnTo>
                  <a:lnTo>
                    <a:pt x="821" y="136"/>
                  </a:lnTo>
                  <a:lnTo>
                    <a:pt x="821" y="130"/>
                  </a:lnTo>
                  <a:lnTo>
                    <a:pt x="818" y="127"/>
                  </a:lnTo>
                  <a:lnTo>
                    <a:pt x="813" y="125"/>
                  </a:lnTo>
                  <a:lnTo>
                    <a:pt x="805" y="118"/>
                  </a:lnTo>
                  <a:lnTo>
                    <a:pt x="802" y="111"/>
                  </a:lnTo>
                  <a:lnTo>
                    <a:pt x="804" y="80"/>
                  </a:lnTo>
                  <a:lnTo>
                    <a:pt x="807" y="73"/>
                  </a:lnTo>
                  <a:lnTo>
                    <a:pt x="807" y="70"/>
                  </a:lnTo>
                  <a:lnTo>
                    <a:pt x="802" y="70"/>
                  </a:lnTo>
                  <a:lnTo>
                    <a:pt x="752" y="27"/>
                  </a:lnTo>
                  <a:lnTo>
                    <a:pt x="741" y="36"/>
                  </a:lnTo>
                  <a:lnTo>
                    <a:pt x="732" y="36"/>
                  </a:lnTo>
                  <a:lnTo>
                    <a:pt x="713" y="30"/>
                  </a:lnTo>
                  <a:lnTo>
                    <a:pt x="707" y="37"/>
                  </a:lnTo>
                  <a:lnTo>
                    <a:pt x="702" y="39"/>
                  </a:lnTo>
                  <a:lnTo>
                    <a:pt x="684" y="32"/>
                  </a:lnTo>
                  <a:lnTo>
                    <a:pt x="675" y="18"/>
                  </a:lnTo>
                  <a:lnTo>
                    <a:pt x="664" y="11"/>
                  </a:lnTo>
                  <a:lnTo>
                    <a:pt x="659" y="4"/>
                  </a:lnTo>
                  <a:lnTo>
                    <a:pt x="638" y="4"/>
                  </a:lnTo>
                  <a:lnTo>
                    <a:pt x="632" y="11"/>
                  </a:lnTo>
                  <a:lnTo>
                    <a:pt x="621" y="5"/>
                  </a:lnTo>
                  <a:lnTo>
                    <a:pt x="616" y="11"/>
                  </a:lnTo>
                  <a:lnTo>
                    <a:pt x="605" y="0"/>
                  </a:lnTo>
                  <a:lnTo>
                    <a:pt x="577" y="5"/>
                  </a:lnTo>
                  <a:lnTo>
                    <a:pt x="561" y="2"/>
                  </a:lnTo>
                  <a:lnTo>
                    <a:pt x="557" y="11"/>
                  </a:lnTo>
                  <a:lnTo>
                    <a:pt x="548" y="11"/>
                  </a:lnTo>
                  <a:lnTo>
                    <a:pt x="543" y="14"/>
                  </a:lnTo>
                  <a:lnTo>
                    <a:pt x="536" y="11"/>
                  </a:lnTo>
                  <a:lnTo>
                    <a:pt x="538" y="11"/>
                  </a:lnTo>
                  <a:lnTo>
                    <a:pt x="536" y="7"/>
                  </a:lnTo>
                  <a:lnTo>
                    <a:pt x="532" y="7"/>
                  </a:lnTo>
                  <a:lnTo>
                    <a:pt x="480" y="25"/>
                  </a:lnTo>
                  <a:lnTo>
                    <a:pt x="473" y="20"/>
                  </a:lnTo>
                  <a:lnTo>
                    <a:pt x="457" y="18"/>
                  </a:lnTo>
                  <a:lnTo>
                    <a:pt x="446" y="25"/>
                  </a:lnTo>
                  <a:lnTo>
                    <a:pt x="446" y="37"/>
                  </a:lnTo>
                  <a:lnTo>
                    <a:pt x="439" y="41"/>
                  </a:lnTo>
                  <a:lnTo>
                    <a:pt x="400" y="41"/>
                  </a:lnTo>
                  <a:lnTo>
                    <a:pt x="382" y="36"/>
                  </a:lnTo>
                  <a:lnTo>
                    <a:pt x="371" y="29"/>
                  </a:lnTo>
                  <a:lnTo>
                    <a:pt x="364" y="34"/>
                  </a:lnTo>
                  <a:lnTo>
                    <a:pt x="359" y="34"/>
                  </a:lnTo>
                  <a:lnTo>
                    <a:pt x="343" y="18"/>
                  </a:lnTo>
                  <a:lnTo>
                    <a:pt x="341" y="11"/>
                  </a:lnTo>
                  <a:lnTo>
                    <a:pt x="334" y="4"/>
                  </a:lnTo>
                  <a:lnTo>
                    <a:pt x="311" y="4"/>
                  </a:lnTo>
                  <a:lnTo>
                    <a:pt x="296" y="16"/>
                  </a:lnTo>
                  <a:lnTo>
                    <a:pt x="291" y="29"/>
                  </a:lnTo>
                  <a:lnTo>
                    <a:pt x="286" y="32"/>
                  </a:lnTo>
                  <a:lnTo>
                    <a:pt x="282" y="59"/>
                  </a:lnTo>
                  <a:lnTo>
                    <a:pt x="284" y="64"/>
                  </a:lnTo>
                  <a:lnTo>
                    <a:pt x="273" y="66"/>
                  </a:lnTo>
                  <a:lnTo>
                    <a:pt x="275" y="80"/>
                  </a:lnTo>
                  <a:lnTo>
                    <a:pt x="248" y="143"/>
                  </a:lnTo>
                  <a:lnTo>
                    <a:pt x="234" y="257"/>
                  </a:lnTo>
                  <a:lnTo>
                    <a:pt x="207" y="275"/>
                  </a:lnTo>
                  <a:lnTo>
                    <a:pt x="175" y="316"/>
                  </a:lnTo>
                  <a:lnTo>
                    <a:pt x="164" y="377"/>
                  </a:lnTo>
                  <a:lnTo>
                    <a:pt x="141" y="405"/>
                  </a:lnTo>
                  <a:lnTo>
                    <a:pt x="113" y="427"/>
                  </a:lnTo>
                  <a:lnTo>
                    <a:pt x="97" y="434"/>
                  </a:lnTo>
                  <a:lnTo>
                    <a:pt x="88" y="430"/>
                  </a:lnTo>
                  <a:lnTo>
                    <a:pt x="88" y="416"/>
                  </a:lnTo>
                  <a:lnTo>
                    <a:pt x="86" y="414"/>
                  </a:lnTo>
                  <a:lnTo>
                    <a:pt x="64" y="418"/>
                  </a:lnTo>
                  <a:lnTo>
                    <a:pt x="57" y="423"/>
                  </a:lnTo>
                  <a:lnTo>
                    <a:pt x="52" y="432"/>
                  </a:lnTo>
                  <a:lnTo>
                    <a:pt x="43" y="436"/>
                  </a:lnTo>
                  <a:lnTo>
                    <a:pt x="30" y="427"/>
                  </a:lnTo>
                  <a:lnTo>
                    <a:pt x="27" y="428"/>
                  </a:lnTo>
                  <a:lnTo>
                    <a:pt x="13" y="441"/>
                  </a:lnTo>
                  <a:lnTo>
                    <a:pt x="7" y="475"/>
                  </a:lnTo>
                  <a:lnTo>
                    <a:pt x="0" y="478"/>
                  </a:lnTo>
                  <a:lnTo>
                    <a:pt x="2" y="487"/>
                  </a:lnTo>
                  <a:lnTo>
                    <a:pt x="0" y="491"/>
                  </a:lnTo>
                  <a:lnTo>
                    <a:pt x="0" y="495"/>
                  </a:lnTo>
                  <a:lnTo>
                    <a:pt x="2" y="493"/>
                  </a:lnTo>
                  <a:lnTo>
                    <a:pt x="41" y="477"/>
                  </a:lnTo>
                  <a:lnTo>
                    <a:pt x="89" y="475"/>
                  </a:lnTo>
                  <a:lnTo>
                    <a:pt x="97" y="477"/>
                  </a:lnTo>
                  <a:lnTo>
                    <a:pt x="170" y="475"/>
                  </a:lnTo>
                  <a:lnTo>
                    <a:pt x="172" y="477"/>
                  </a:lnTo>
                  <a:lnTo>
                    <a:pt x="177" y="482"/>
                  </a:lnTo>
                  <a:lnTo>
                    <a:pt x="179" y="482"/>
                  </a:lnTo>
                  <a:lnTo>
                    <a:pt x="182" y="482"/>
                  </a:lnTo>
                  <a:lnTo>
                    <a:pt x="200" y="541"/>
                  </a:lnTo>
                  <a:lnTo>
                    <a:pt x="227" y="571"/>
                  </a:lnTo>
                  <a:lnTo>
                    <a:pt x="238" y="575"/>
                  </a:lnTo>
                  <a:lnTo>
                    <a:pt x="247" y="575"/>
                  </a:lnTo>
                  <a:lnTo>
                    <a:pt x="273" y="568"/>
                  </a:lnTo>
                  <a:lnTo>
                    <a:pt x="302" y="570"/>
                  </a:lnTo>
                  <a:lnTo>
                    <a:pt x="305" y="552"/>
                  </a:lnTo>
                  <a:lnTo>
                    <a:pt x="309" y="548"/>
                  </a:lnTo>
                  <a:lnTo>
                    <a:pt x="313" y="527"/>
                  </a:lnTo>
                  <a:lnTo>
                    <a:pt x="346" y="527"/>
                  </a:lnTo>
                  <a:lnTo>
                    <a:pt x="348" y="521"/>
                  </a:lnTo>
                  <a:lnTo>
                    <a:pt x="366" y="521"/>
                  </a:lnTo>
                  <a:lnTo>
                    <a:pt x="366" y="539"/>
                  </a:lnTo>
                  <a:lnTo>
                    <a:pt x="404" y="539"/>
                  </a:lnTo>
                  <a:lnTo>
                    <a:pt x="409" y="550"/>
                  </a:lnTo>
                  <a:lnTo>
                    <a:pt x="414" y="611"/>
                  </a:lnTo>
                  <a:lnTo>
                    <a:pt x="413" y="623"/>
                  </a:lnTo>
                  <a:lnTo>
                    <a:pt x="413" y="641"/>
                  </a:lnTo>
                  <a:lnTo>
                    <a:pt x="430" y="682"/>
                  </a:lnTo>
                  <a:lnTo>
                    <a:pt x="429" y="687"/>
                  </a:lnTo>
                  <a:lnTo>
                    <a:pt x="418" y="702"/>
                  </a:lnTo>
                  <a:lnTo>
                    <a:pt x="416" y="703"/>
                  </a:lnTo>
                  <a:lnTo>
                    <a:pt x="418" y="705"/>
                  </a:lnTo>
                  <a:lnTo>
                    <a:pt x="418" y="707"/>
                  </a:lnTo>
                  <a:lnTo>
                    <a:pt x="423" y="707"/>
                  </a:lnTo>
                  <a:lnTo>
                    <a:pt x="427" y="712"/>
                  </a:lnTo>
                  <a:lnTo>
                    <a:pt x="432" y="714"/>
                  </a:lnTo>
                  <a:lnTo>
                    <a:pt x="434" y="712"/>
                  </a:lnTo>
                  <a:lnTo>
                    <a:pt x="438" y="703"/>
                  </a:lnTo>
                  <a:lnTo>
                    <a:pt x="441" y="702"/>
                  </a:lnTo>
                  <a:lnTo>
                    <a:pt x="482" y="702"/>
                  </a:lnTo>
                  <a:lnTo>
                    <a:pt x="489" y="698"/>
                  </a:lnTo>
                  <a:lnTo>
                    <a:pt x="496" y="700"/>
                  </a:lnTo>
                  <a:lnTo>
                    <a:pt x="498" y="700"/>
                  </a:lnTo>
                  <a:lnTo>
                    <a:pt x="505" y="694"/>
                  </a:lnTo>
                  <a:lnTo>
                    <a:pt x="507" y="694"/>
                  </a:lnTo>
                  <a:lnTo>
                    <a:pt x="518" y="691"/>
                  </a:lnTo>
                  <a:lnTo>
                    <a:pt x="520" y="693"/>
                  </a:lnTo>
                  <a:lnTo>
                    <a:pt x="525" y="700"/>
                  </a:lnTo>
                  <a:lnTo>
                    <a:pt x="525" y="711"/>
                  </a:lnTo>
                  <a:lnTo>
                    <a:pt x="525" y="714"/>
                  </a:lnTo>
                  <a:lnTo>
                    <a:pt x="529" y="714"/>
                  </a:lnTo>
                  <a:lnTo>
                    <a:pt x="543" y="709"/>
                  </a:lnTo>
                  <a:lnTo>
                    <a:pt x="548" y="709"/>
                  </a:lnTo>
                  <a:lnTo>
                    <a:pt x="557" y="705"/>
                  </a:lnTo>
                  <a:lnTo>
                    <a:pt x="563" y="711"/>
                  </a:lnTo>
                  <a:lnTo>
                    <a:pt x="564" y="718"/>
                  </a:lnTo>
                  <a:lnTo>
                    <a:pt x="568" y="723"/>
                  </a:lnTo>
                  <a:lnTo>
                    <a:pt x="602" y="739"/>
                  </a:lnTo>
                  <a:lnTo>
                    <a:pt x="613" y="739"/>
                  </a:lnTo>
                  <a:lnTo>
                    <a:pt x="636" y="732"/>
                  </a:lnTo>
                  <a:lnTo>
                    <a:pt x="639" y="734"/>
                  </a:lnTo>
                  <a:lnTo>
                    <a:pt x="655" y="748"/>
                  </a:lnTo>
                  <a:lnTo>
                    <a:pt x="675" y="755"/>
                  </a:lnTo>
                  <a:lnTo>
                    <a:pt x="684" y="757"/>
                  </a:lnTo>
                  <a:lnTo>
                    <a:pt x="689" y="762"/>
                  </a:lnTo>
                  <a:lnTo>
                    <a:pt x="696" y="777"/>
                  </a:lnTo>
                  <a:lnTo>
                    <a:pt x="718" y="793"/>
                  </a:lnTo>
                  <a:lnTo>
                    <a:pt x="732" y="796"/>
                  </a:lnTo>
                  <a:lnTo>
                    <a:pt x="736" y="796"/>
                  </a:lnTo>
                  <a:lnTo>
                    <a:pt x="741" y="794"/>
                  </a:lnTo>
                  <a:lnTo>
                    <a:pt x="745" y="794"/>
                  </a:lnTo>
                  <a:lnTo>
                    <a:pt x="748" y="800"/>
                  </a:lnTo>
                  <a:lnTo>
                    <a:pt x="752" y="802"/>
                  </a:lnTo>
                  <a:lnTo>
                    <a:pt x="754" y="802"/>
                  </a:lnTo>
                  <a:lnTo>
                    <a:pt x="755" y="800"/>
                  </a:lnTo>
                  <a:lnTo>
                    <a:pt x="754" y="761"/>
                  </a:lnTo>
                  <a:lnTo>
                    <a:pt x="752" y="753"/>
                  </a:lnTo>
                  <a:lnTo>
                    <a:pt x="746" y="753"/>
                  </a:lnTo>
                  <a:lnTo>
                    <a:pt x="741" y="757"/>
                  </a:lnTo>
                  <a:lnTo>
                    <a:pt x="721" y="755"/>
                  </a:lnTo>
                  <a:lnTo>
                    <a:pt x="716" y="752"/>
                  </a:lnTo>
                  <a:lnTo>
                    <a:pt x="702" y="734"/>
                  </a:lnTo>
                  <a:lnTo>
                    <a:pt x="702" y="727"/>
                  </a:lnTo>
                  <a:lnTo>
                    <a:pt x="720" y="657"/>
                  </a:lnTo>
                  <a:lnTo>
                    <a:pt x="711" y="621"/>
                  </a:lnTo>
                  <a:lnTo>
                    <a:pt x="727" y="593"/>
                  </a:lnTo>
                  <a:lnTo>
                    <a:pt x="730" y="591"/>
                  </a:lnTo>
                  <a:lnTo>
                    <a:pt x="789" y="578"/>
                  </a:lnTo>
                  <a:close/>
                </a:path>
              </a:pathLst>
            </a:custGeom>
            <a:solidFill>
              <a:srgbClr val="00637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4" name="Freeform 138">
              <a:extLst>
                <a:ext uri="{FF2B5EF4-FFF2-40B4-BE49-F238E27FC236}">
                  <a16:creationId xmlns:a16="http://schemas.microsoft.com/office/drawing/2014/main" id="{FA76667B-293C-4B4A-8D29-4808680938C7}"/>
                </a:ext>
              </a:extLst>
            </p:cNvPr>
            <p:cNvSpPr>
              <a:spLocks/>
            </p:cNvSpPr>
            <p:nvPr/>
          </p:nvSpPr>
          <p:spPr bwMode="auto">
            <a:xfrm>
              <a:off x="2596" y="2262"/>
              <a:ext cx="821" cy="802"/>
            </a:xfrm>
            <a:custGeom>
              <a:avLst/>
              <a:gdLst>
                <a:gd name="T0" fmla="*/ 775 w 821"/>
                <a:gd name="T1" fmla="*/ 541 h 802"/>
                <a:gd name="T2" fmla="*/ 743 w 821"/>
                <a:gd name="T3" fmla="*/ 507 h 802"/>
                <a:gd name="T4" fmla="*/ 739 w 821"/>
                <a:gd name="T5" fmla="*/ 470 h 802"/>
                <a:gd name="T6" fmla="*/ 732 w 821"/>
                <a:gd name="T7" fmla="*/ 407 h 802"/>
                <a:gd name="T8" fmla="*/ 736 w 821"/>
                <a:gd name="T9" fmla="*/ 352 h 802"/>
                <a:gd name="T10" fmla="*/ 752 w 821"/>
                <a:gd name="T11" fmla="*/ 282 h 802"/>
                <a:gd name="T12" fmla="*/ 798 w 821"/>
                <a:gd name="T13" fmla="*/ 159 h 802"/>
                <a:gd name="T14" fmla="*/ 821 w 821"/>
                <a:gd name="T15" fmla="*/ 136 h 802"/>
                <a:gd name="T16" fmla="*/ 813 w 821"/>
                <a:gd name="T17" fmla="*/ 125 h 802"/>
                <a:gd name="T18" fmla="*/ 804 w 821"/>
                <a:gd name="T19" fmla="*/ 80 h 802"/>
                <a:gd name="T20" fmla="*/ 802 w 821"/>
                <a:gd name="T21" fmla="*/ 70 h 802"/>
                <a:gd name="T22" fmla="*/ 732 w 821"/>
                <a:gd name="T23" fmla="*/ 36 h 802"/>
                <a:gd name="T24" fmla="*/ 702 w 821"/>
                <a:gd name="T25" fmla="*/ 39 h 802"/>
                <a:gd name="T26" fmla="*/ 664 w 821"/>
                <a:gd name="T27" fmla="*/ 11 h 802"/>
                <a:gd name="T28" fmla="*/ 632 w 821"/>
                <a:gd name="T29" fmla="*/ 11 h 802"/>
                <a:gd name="T30" fmla="*/ 605 w 821"/>
                <a:gd name="T31" fmla="*/ 0 h 802"/>
                <a:gd name="T32" fmla="*/ 557 w 821"/>
                <a:gd name="T33" fmla="*/ 11 h 802"/>
                <a:gd name="T34" fmla="*/ 536 w 821"/>
                <a:gd name="T35" fmla="*/ 11 h 802"/>
                <a:gd name="T36" fmla="*/ 532 w 821"/>
                <a:gd name="T37" fmla="*/ 7 h 802"/>
                <a:gd name="T38" fmla="*/ 457 w 821"/>
                <a:gd name="T39" fmla="*/ 18 h 802"/>
                <a:gd name="T40" fmla="*/ 439 w 821"/>
                <a:gd name="T41" fmla="*/ 41 h 802"/>
                <a:gd name="T42" fmla="*/ 371 w 821"/>
                <a:gd name="T43" fmla="*/ 29 h 802"/>
                <a:gd name="T44" fmla="*/ 343 w 821"/>
                <a:gd name="T45" fmla="*/ 18 h 802"/>
                <a:gd name="T46" fmla="*/ 311 w 821"/>
                <a:gd name="T47" fmla="*/ 4 h 802"/>
                <a:gd name="T48" fmla="*/ 286 w 821"/>
                <a:gd name="T49" fmla="*/ 32 h 802"/>
                <a:gd name="T50" fmla="*/ 273 w 821"/>
                <a:gd name="T51" fmla="*/ 66 h 802"/>
                <a:gd name="T52" fmla="*/ 234 w 821"/>
                <a:gd name="T53" fmla="*/ 257 h 802"/>
                <a:gd name="T54" fmla="*/ 164 w 821"/>
                <a:gd name="T55" fmla="*/ 377 h 802"/>
                <a:gd name="T56" fmla="*/ 97 w 821"/>
                <a:gd name="T57" fmla="*/ 434 h 802"/>
                <a:gd name="T58" fmla="*/ 86 w 821"/>
                <a:gd name="T59" fmla="*/ 414 h 802"/>
                <a:gd name="T60" fmla="*/ 52 w 821"/>
                <a:gd name="T61" fmla="*/ 432 h 802"/>
                <a:gd name="T62" fmla="*/ 27 w 821"/>
                <a:gd name="T63" fmla="*/ 428 h 802"/>
                <a:gd name="T64" fmla="*/ 0 w 821"/>
                <a:gd name="T65" fmla="*/ 478 h 802"/>
                <a:gd name="T66" fmla="*/ 0 w 821"/>
                <a:gd name="T67" fmla="*/ 495 h 802"/>
                <a:gd name="T68" fmla="*/ 89 w 821"/>
                <a:gd name="T69" fmla="*/ 475 h 802"/>
                <a:gd name="T70" fmla="*/ 172 w 821"/>
                <a:gd name="T71" fmla="*/ 477 h 802"/>
                <a:gd name="T72" fmla="*/ 182 w 821"/>
                <a:gd name="T73" fmla="*/ 482 h 802"/>
                <a:gd name="T74" fmla="*/ 238 w 821"/>
                <a:gd name="T75" fmla="*/ 575 h 802"/>
                <a:gd name="T76" fmla="*/ 302 w 821"/>
                <a:gd name="T77" fmla="*/ 570 h 802"/>
                <a:gd name="T78" fmla="*/ 313 w 821"/>
                <a:gd name="T79" fmla="*/ 527 h 802"/>
                <a:gd name="T80" fmla="*/ 366 w 821"/>
                <a:gd name="T81" fmla="*/ 521 h 802"/>
                <a:gd name="T82" fmla="*/ 409 w 821"/>
                <a:gd name="T83" fmla="*/ 550 h 802"/>
                <a:gd name="T84" fmla="*/ 413 w 821"/>
                <a:gd name="T85" fmla="*/ 641 h 802"/>
                <a:gd name="T86" fmla="*/ 418 w 821"/>
                <a:gd name="T87" fmla="*/ 702 h 802"/>
                <a:gd name="T88" fmla="*/ 418 w 821"/>
                <a:gd name="T89" fmla="*/ 707 h 802"/>
                <a:gd name="T90" fmla="*/ 432 w 821"/>
                <a:gd name="T91" fmla="*/ 714 h 802"/>
                <a:gd name="T92" fmla="*/ 441 w 821"/>
                <a:gd name="T93" fmla="*/ 702 h 802"/>
                <a:gd name="T94" fmla="*/ 496 w 821"/>
                <a:gd name="T95" fmla="*/ 700 h 802"/>
                <a:gd name="T96" fmla="*/ 507 w 821"/>
                <a:gd name="T97" fmla="*/ 694 h 802"/>
                <a:gd name="T98" fmla="*/ 525 w 821"/>
                <a:gd name="T99" fmla="*/ 700 h 802"/>
                <a:gd name="T100" fmla="*/ 529 w 821"/>
                <a:gd name="T101" fmla="*/ 714 h 802"/>
                <a:gd name="T102" fmla="*/ 557 w 821"/>
                <a:gd name="T103" fmla="*/ 705 h 802"/>
                <a:gd name="T104" fmla="*/ 568 w 821"/>
                <a:gd name="T105" fmla="*/ 723 h 802"/>
                <a:gd name="T106" fmla="*/ 636 w 821"/>
                <a:gd name="T107" fmla="*/ 732 h 802"/>
                <a:gd name="T108" fmla="*/ 675 w 821"/>
                <a:gd name="T109" fmla="*/ 755 h 802"/>
                <a:gd name="T110" fmla="*/ 696 w 821"/>
                <a:gd name="T111" fmla="*/ 777 h 802"/>
                <a:gd name="T112" fmla="*/ 736 w 821"/>
                <a:gd name="T113" fmla="*/ 796 h 802"/>
                <a:gd name="T114" fmla="*/ 748 w 821"/>
                <a:gd name="T115" fmla="*/ 800 h 802"/>
                <a:gd name="T116" fmla="*/ 755 w 821"/>
                <a:gd name="T117" fmla="*/ 800 h 802"/>
                <a:gd name="T118" fmla="*/ 746 w 821"/>
                <a:gd name="T119" fmla="*/ 753 h 802"/>
                <a:gd name="T120" fmla="*/ 716 w 821"/>
                <a:gd name="T121" fmla="*/ 752 h 802"/>
                <a:gd name="T122" fmla="*/ 720 w 821"/>
                <a:gd name="T123" fmla="*/ 657 h 802"/>
                <a:gd name="T124" fmla="*/ 730 w 821"/>
                <a:gd name="T125" fmla="*/ 591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1" h="802">
                  <a:moveTo>
                    <a:pt x="789" y="578"/>
                  </a:moveTo>
                  <a:lnTo>
                    <a:pt x="782" y="550"/>
                  </a:lnTo>
                  <a:lnTo>
                    <a:pt x="775" y="541"/>
                  </a:lnTo>
                  <a:lnTo>
                    <a:pt x="764" y="537"/>
                  </a:lnTo>
                  <a:lnTo>
                    <a:pt x="748" y="521"/>
                  </a:lnTo>
                  <a:lnTo>
                    <a:pt x="743" y="507"/>
                  </a:lnTo>
                  <a:lnTo>
                    <a:pt x="739" y="502"/>
                  </a:lnTo>
                  <a:lnTo>
                    <a:pt x="736" y="489"/>
                  </a:lnTo>
                  <a:lnTo>
                    <a:pt x="739" y="470"/>
                  </a:lnTo>
                  <a:lnTo>
                    <a:pt x="729" y="445"/>
                  </a:lnTo>
                  <a:lnTo>
                    <a:pt x="734" y="414"/>
                  </a:lnTo>
                  <a:lnTo>
                    <a:pt x="732" y="407"/>
                  </a:lnTo>
                  <a:lnTo>
                    <a:pt x="729" y="409"/>
                  </a:lnTo>
                  <a:lnTo>
                    <a:pt x="738" y="370"/>
                  </a:lnTo>
                  <a:lnTo>
                    <a:pt x="736" y="352"/>
                  </a:lnTo>
                  <a:lnTo>
                    <a:pt x="725" y="336"/>
                  </a:lnTo>
                  <a:lnTo>
                    <a:pt x="725" y="327"/>
                  </a:lnTo>
                  <a:lnTo>
                    <a:pt x="752" y="282"/>
                  </a:lnTo>
                  <a:lnTo>
                    <a:pt x="754" y="280"/>
                  </a:lnTo>
                  <a:lnTo>
                    <a:pt x="763" y="207"/>
                  </a:lnTo>
                  <a:lnTo>
                    <a:pt x="798" y="159"/>
                  </a:lnTo>
                  <a:lnTo>
                    <a:pt x="813" y="150"/>
                  </a:lnTo>
                  <a:lnTo>
                    <a:pt x="818" y="143"/>
                  </a:lnTo>
                  <a:lnTo>
                    <a:pt x="821" y="136"/>
                  </a:lnTo>
                  <a:lnTo>
                    <a:pt x="821" y="130"/>
                  </a:lnTo>
                  <a:lnTo>
                    <a:pt x="818" y="127"/>
                  </a:lnTo>
                  <a:lnTo>
                    <a:pt x="813" y="125"/>
                  </a:lnTo>
                  <a:lnTo>
                    <a:pt x="805" y="118"/>
                  </a:lnTo>
                  <a:lnTo>
                    <a:pt x="802" y="111"/>
                  </a:lnTo>
                  <a:lnTo>
                    <a:pt x="804" y="80"/>
                  </a:lnTo>
                  <a:lnTo>
                    <a:pt x="807" y="73"/>
                  </a:lnTo>
                  <a:lnTo>
                    <a:pt x="807" y="70"/>
                  </a:lnTo>
                  <a:lnTo>
                    <a:pt x="802" y="70"/>
                  </a:lnTo>
                  <a:lnTo>
                    <a:pt x="752" y="27"/>
                  </a:lnTo>
                  <a:lnTo>
                    <a:pt x="741" y="36"/>
                  </a:lnTo>
                  <a:lnTo>
                    <a:pt x="732" y="36"/>
                  </a:lnTo>
                  <a:lnTo>
                    <a:pt x="713" y="30"/>
                  </a:lnTo>
                  <a:lnTo>
                    <a:pt x="707" y="37"/>
                  </a:lnTo>
                  <a:lnTo>
                    <a:pt x="702" y="39"/>
                  </a:lnTo>
                  <a:lnTo>
                    <a:pt x="684" y="32"/>
                  </a:lnTo>
                  <a:lnTo>
                    <a:pt x="675" y="18"/>
                  </a:lnTo>
                  <a:lnTo>
                    <a:pt x="664" y="11"/>
                  </a:lnTo>
                  <a:lnTo>
                    <a:pt x="659" y="4"/>
                  </a:lnTo>
                  <a:lnTo>
                    <a:pt x="638" y="4"/>
                  </a:lnTo>
                  <a:lnTo>
                    <a:pt x="632" y="11"/>
                  </a:lnTo>
                  <a:lnTo>
                    <a:pt x="621" y="5"/>
                  </a:lnTo>
                  <a:lnTo>
                    <a:pt x="616" y="11"/>
                  </a:lnTo>
                  <a:lnTo>
                    <a:pt x="605" y="0"/>
                  </a:lnTo>
                  <a:lnTo>
                    <a:pt x="577" y="5"/>
                  </a:lnTo>
                  <a:lnTo>
                    <a:pt x="561" y="2"/>
                  </a:lnTo>
                  <a:lnTo>
                    <a:pt x="557" y="11"/>
                  </a:lnTo>
                  <a:lnTo>
                    <a:pt x="548" y="11"/>
                  </a:lnTo>
                  <a:lnTo>
                    <a:pt x="543" y="14"/>
                  </a:lnTo>
                  <a:lnTo>
                    <a:pt x="536" y="11"/>
                  </a:lnTo>
                  <a:lnTo>
                    <a:pt x="538" y="11"/>
                  </a:lnTo>
                  <a:lnTo>
                    <a:pt x="536" y="7"/>
                  </a:lnTo>
                  <a:lnTo>
                    <a:pt x="532" y="7"/>
                  </a:lnTo>
                  <a:lnTo>
                    <a:pt x="480" y="25"/>
                  </a:lnTo>
                  <a:lnTo>
                    <a:pt x="473" y="20"/>
                  </a:lnTo>
                  <a:lnTo>
                    <a:pt x="457" y="18"/>
                  </a:lnTo>
                  <a:lnTo>
                    <a:pt x="446" y="25"/>
                  </a:lnTo>
                  <a:lnTo>
                    <a:pt x="446" y="37"/>
                  </a:lnTo>
                  <a:lnTo>
                    <a:pt x="439" y="41"/>
                  </a:lnTo>
                  <a:lnTo>
                    <a:pt x="400" y="41"/>
                  </a:lnTo>
                  <a:lnTo>
                    <a:pt x="382" y="36"/>
                  </a:lnTo>
                  <a:lnTo>
                    <a:pt x="371" y="29"/>
                  </a:lnTo>
                  <a:lnTo>
                    <a:pt x="364" y="34"/>
                  </a:lnTo>
                  <a:lnTo>
                    <a:pt x="359" y="34"/>
                  </a:lnTo>
                  <a:lnTo>
                    <a:pt x="343" y="18"/>
                  </a:lnTo>
                  <a:lnTo>
                    <a:pt x="341" y="11"/>
                  </a:lnTo>
                  <a:lnTo>
                    <a:pt x="334" y="4"/>
                  </a:lnTo>
                  <a:lnTo>
                    <a:pt x="311" y="4"/>
                  </a:lnTo>
                  <a:lnTo>
                    <a:pt x="296" y="16"/>
                  </a:lnTo>
                  <a:lnTo>
                    <a:pt x="291" y="29"/>
                  </a:lnTo>
                  <a:lnTo>
                    <a:pt x="286" y="32"/>
                  </a:lnTo>
                  <a:lnTo>
                    <a:pt x="282" y="59"/>
                  </a:lnTo>
                  <a:lnTo>
                    <a:pt x="284" y="64"/>
                  </a:lnTo>
                  <a:lnTo>
                    <a:pt x="273" y="66"/>
                  </a:lnTo>
                  <a:lnTo>
                    <a:pt x="275" y="80"/>
                  </a:lnTo>
                  <a:lnTo>
                    <a:pt x="248" y="143"/>
                  </a:lnTo>
                  <a:lnTo>
                    <a:pt x="234" y="257"/>
                  </a:lnTo>
                  <a:lnTo>
                    <a:pt x="207" y="275"/>
                  </a:lnTo>
                  <a:lnTo>
                    <a:pt x="175" y="316"/>
                  </a:lnTo>
                  <a:lnTo>
                    <a:pt x="164" y="377"/>
                  </a:lnTo>
                  <a:lnTo>
                    <a:pt x="141" y="405"/>
                  </a:lnTo>
                  <a:lnTo>
                    <a:pt x="113" y="427"/>
                  </a:lnTo>
                  <a:lnTo>
                    <a:pt x="97" y="434"/>
                  </a:lnTo>
                  <a:lnTo>
                    <a:pt x="88" y="430"/>
                  </a:lnTo>
                  <a:lnTo>
                    <a:pt x="88" y="416"/>
                  </a:lnTo>
                  <a:lnTo>
                    <a:pt x="86" y="414"/>
                  </a:lnTo>
                  <a:lnTo>
                    <a:pt x="64" y="418"/>
                  </a:lnTo>
                  <a:lnTo>
                    <a:pt x="57" y="423"/>
                  </a:lnTo>
                  <a:lnTo>
                    <a:pt x="52" y="432"/>
                  </a:lnTo>
                  <a:lnTo>
                    <a:pt x="43" y="436"/>
                  </a:lnTo>
                  <a:lnTo>
                    <a:pt x="30" y="427"/>
                  </a:lnTo>
                  <a:lnTo>
                    <a:pt x="27" y="428"/>
                  </a:lnTo>
                  <a:lnTo>
                    <a:pt x="13" y="441"/>
                  </a:lnTo>
                  <a:lnTo>
                    <a:pt x="7" y="475"/>
                  </a:lnTo>
                  <a:lnTo>
                    <a:pt x="0" y="478"/>
                  </a:lnTo>
                  <a:lnTo>
                    <a:pt x="2" y="487"/>
                  </a:lnTo>
                  <a:lnTo>
                    <a:pt x="0" y="491"/>
                  </a:lnTo>
                  <a:lnTo>
                    <a:pt x="0" y="495"/>
                  </a:lnTo>
                  <a:lnTo>
                    <a:pt x="2" y="493"/>
                  </a:lnTo>
                  <a:lnTo>
                    <a:pt x="41" y="477"/>
                  </a:lnTo>
                  <a:lnTo>
                    <a:pt x="89" y="475"/>
                  </a:lnTo>
                  <a:lnTo>
                    <a:pt x="97" y="477"/>
                  </a:lnTo>
                  <a:lnTo>
                    <a:pt x="170" y="475"/>
                  </a:lnTo>
                  <a:lnTo>
                    <a:pt x="172" y="477"/>
                  </a:lnTo>
                  <a:lnTo>
                    <a:pt x="177" y="482"/>
                  </a:lnTo>
                  <a:lnTo>
                    <a:pt x="179" y="482"/>
                  </a:lnTo>
                  <a:lnTo>
                    <a:pt x="182" y="482"/>
                  </a:lnTo>
                  <a:lnTo>
                    <a:pt x="200" y="541"/>
                  </a:lnTo>
                  <a:lnTo>
                    <a:pt x="227" y="571"/>
                  </a:lnTo>
                  <a:lnTo>
                    <a:pt x="238" y="575"/>
                  </a:lnTo>
                  <a:lnTo>
                    <a:pt x="247" y="575"/>
                  </a:lnTo>
                  <a:lnTo>
                    <a:pt x="273" y="568"/>
                  </a:lnTo>
                  <a:lnTo>
                    <a:pt x="302" y="570"/>
                  </a:lnTo>
                  <a:lnTo>
                    <a:pt x="305" y="552"/>
                  </a:lnTo>
                  <a:lnTo>
                    <a:pt x="309" y="548"/>
                  </a:lnTo>
                  <a:lnTo>
                    <a:pt x="313" y="527"/>
                  </a:lnTo>
                  <a:lnTo>
                    <a:pt x="346" y="527"/>
                  </a:lnTo>
                  <a:lnTo>
                    <a:pt x="348" y="521"/>
                  </a:lnTo>
                  <a:lnTo>
                    <a:pt x="366" y="521"/>
                  </a:lnTo>
                  <a:lnTo>
                    <a:pt x="366" y="539"/>
                  </a:lnTo>
                  <a:lnTo>
                    <a:pt x="404" y="539"/>
                  </a:lnTo>
                  <a:lnTo>
                    <a:pt x="409" y="550"/>
                  </a:lnTo>
                  <a:lnTo>
                    <a:pt x="414" y="611"/>
                  </a:lnTo>
                  <a:lnTo>
                    <a:pt x="413" y="623"/>
                  </a:lnTo>
                  <a:lnTo>
                    <a:pt x="413" y="641"/>
                  </a:lnTo>
                  <a:lnTo>
                    <a:pt x="430" y="682"/>
                  </a:lnTo>
                  <a:lnTo>
                    <a:pt x="429" y="687"/>
                  </a:lnTo>
                  <a:lnTo>
                    <a:pt x="418" y="702"/>
                  </a:lnTo>
                  <a:lnTo>
                    <a:pt x="416" y="703"/>
                  </a:lnTo>
                  <a:lnTo>
                    <a:pt x="418" y="705"/>
                  </a:lnTo>
                  <a:lnTo>
                    <a:pt x="418" y="707"/>
                  </a:lnTo>
                  <a:lnTo>
                    <a:pt x="423" y="707"/>
                  </a:lnTo>
                  <a:lnTo>
                    <a:pt x="427" y="712"/>
                  </a:lnTo>
                  <a:lnTo>
                    <a:pt x="432" y="714"/>
                  </a:lnTo>
                  <a:lnTo>
                    <a:pt x="434" y="712"/>
                  </a:lnTo>
                  <a:lnTo>
                    <a:pt x="438" y="703"/>
                  </a:lnTo>
                  <a:lnTo>
                    <a:pt x="441" y="702"/>
                  </a:lnTo>
                  <a:lnTo>
                    <a:pt x="482" y="702"/>
                  </a:lnTo>
                  <a:lnTo>
                    <a:pt x="489" y="698"/>
                  </a:lnTo>
                  <a:lnTo>
                    <a:pt x="496" y="700"/>
                  </a:lnTo>
                  <a:lnTo>
                    <a:pt x="498" y="700"/>
                  </a:lnTo>
                  <a:lnTo>
                    <a:pt x="505" y="694"/>
                  </a:lnTo>
                  <a:lnTo>
                    <a:pt x="507" y="694"/>
                  </a:lnTo>
                  <a:lnTo>
                    <a:pt x="518" y="691"/>
                  </a:lnTo>
                  <a:lnTo>
                    <a:pt x="520" y="693"/>
                  </a:lnTo>
                  <a:lnTo>
                    <a:pt x="525" y="700"/>
                  </a:lnTo>
                  <a:lnTo>
                    <a:pt x="525" y="711"/>
                  </a:lnTo>
                  <a:lnTo>
                    <a:pt x="525" y="714"/>
                  </a:lnTo>
                  <a:lnTo>
                    <a:pt x="529" y="714"/>
                  </a:lnTo>
                  <a:lnTo>
                    <a:pt x="543" y="709"/>
                  </a:lnTo>
                  <a:lnTo>
                    <a:pt x="548" y="709"/>
                  </a:lnTo>
                  <a:lnTo>
                    <a:pt x="557" y="705"/>
                  </a:lnTo>
                  <a:lnTo>
                    <a:pt x="563" y="711"/>
                  </a:lnTo>
                  <a:lnTo>
                    <a:pt x="564" y="718"/>
                  </a:lnTo>
                  <a:lnTo>
                    <a:pt x="568" y="723"/>
                  </a:lnTo>
                  <a:lnTo>
                    <a:pt x="602" y="739"/>
                  </a:lnTo>
                  <a:lnTo>
                    <a:pt x="613" y="739"/>
                  </a:lnTo>
                  <a:lnTo>
                    <a:pt x="636" y="732"/>
                  </a:lnTo>
                  <a:lnTo>
                    <a:pt x="639" y="734"/>
                  </a:lnTo>
                  <a:lnTo>
                    <a:pt x="655" y="748"/>
                  </a:lnTo>
                  <a:lnTo>
                    <a:pt x="675" y="755"/>
                  </a:lnTo>
                  <a:lnTo>
                    <a:pt x="684" y="757"/>
                  </a:lnTo>
                  <a:lnTo>
                    <a:pt x="689" y="762"/>
                  </a:lnTo>
                  <a:lnTo>
                    <a:pt x="696" y="777"/>
                  </a:lnTo>
                  <a:lnTo>
                    <a:pt x="718" y="793"/>
                  </a:lnTo>
                  <a:lnTo>
                    <a:pt x="732" y="796"/>
                  </a:lnTo>
                  <a:lnTo>
                    <a:pt x="736" y="796"/>
                  </a:lnTo>
                  <a:lnTo>
                    <a:pt x="741" y="794"/>
                  </a:lnTo>
                  <a:lnTo>
                    <a:pt x="745" y="794"/>
                  </a:lnTo>
                  <a:lnTo>
                    <a:pt x="748" y="800"/>
                  </a:lnTo>
                  <a:lnTo>
                    <a:pt x="752" y="802"/>
                  </a:lnTo>
                  <a:lnTo>
                    <a:pt x="754" y="802"/>
                  </a:lnTo>
                  <a:lnTo>
                    <a:pt x="755" y="800"/>
                  </a:lnTo>
                  <a:lnTo>
                    <a:pt x="754" y="761"/>
                  </a:lnTo>
                  <a:lnTo>
                    <a:pt x="752" y="753"/>
                  </a:lnTo>
                  <a:lnTo>
                    <a:pt x="746" y="753"/>
                  </a:lnTo>
                  <a:lnTo>
                    <a:pt x="741" y="757"/>
                  </a:lnTo>
                  <a:lnTo>
                    <a:pt x="721" y="755"/>
                  </a:lnTo>
                  <a:lnTo>
                    <a:pt x="716" y="752"/>
                  </a:lnTo>
                  <a:lnTo>
                    <a:pt x="702" y="734"/>
                  </a:lnTo>
                  <a:lnTo>
                    <a:pt x="702" y="727"/>
                  </a:lnTo>
                  <a:lnTo>
                    <a:pt x="720" y="657"/>
                  </a:lnTo>
                  <a:lnTo>
                    <a:pt x="711" y="621"/>
                  </a:lnTo>
                  <a:lnTo>
                    <a:pt x="727" y="593"/>
                  </a:lnTo>
                  <a:lnTo>
                    <a:pt x="730" y="591"/>
                  </a:lnTo>
                  <a:lnTo>
                    <a:pt x="789" y="578"/>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5" name="Freeform 139">
              <a:extLst>
                <a:ext uri="{FF2B5EF4-FFF2-40B4-BE49-F238E27FC236}">
                  <a16:creationId xmlns:a16="http://schemas.microsoft.com/office/drawing/2014/main" id="{0C9A96F1-75AB-4113-95A2-4FFE0F134CFB}"/>
                </a:ext>
              </a:extLst>
            </p:cNvPr>
            <p:cNvSpPr>
              <a:spLocks/>
            </p:cNvSpPr>
            <p:nvPr/>
          </p:nvSpPr>
          <p:spPr bwMode="auto">
            <a:xfrm>
              <a:off x="3235" y="3763"/>
              <a:ext cx="102" cy="104"/>
            </a:xfrm>
            <a:custGeom>
              <a:avLst/>
              <a:gdLst>
                <a:gd name="T0" fmla="*/ 100 w 102"/>
                <a:gd name="T1" fmla="*/ 42 h 104"/>
                <a:gd name="T2" fmla="*/ 102 w 102"/>
                <a:gd name="T3" fmla="*/ 40 h 104"/>
                <a:gd name="T4" fmla="*/ 100 w 102"/>
                <a:gd name="T5" fmla="*/ 47 h 104"/>
                <a:gd name="T6" fmla="*/ 82 w 102"/>
                <a:gd name="T7" fmla="*/ 79 h 104"/>
                <a:gd name="T8" fmla="*/ 59 w 102"/>
                <a:gd name="T9" fmla="*/ 88 h 104"/>
                <a:gd name="T10" fmla="*/ 52 w 102"/>
                <a:gd name="T11" fmla="*/ 100 h 104"/>
                <a:gd name="T12" fmla="*/ 45 w 102"/>
                <a:gd name="T13" fmla="*/ 104 h 104"/>
                <a:gd name="T14" fmla="*/ 34 w 102"/>
                <a:gd name="T15" fmla="*/ 104 h 104"/>
                <a:gd name="T16" fmla="*/ 9 w 102"/>
                <a:gd name="T17" fmla="*/ 81 h 104"/>
                <a:gd name="T18" fmla="*/ 0 w 102"/>
                <a:gd name="T19" fmla="*/ 59 h 104"/>
                <a:gd name="T20" fmla="*/ 4 w 102"/>
                <a:gd name="T21" fmla="*/ 50 h 104"/>
                <a:gd name="T22" fmla="*/ 32 w 102"/>
                <a:gd name="T23" fmla="*/ 15 h 104"/>
                <a:gd name="T24" fmla="*/ 56 w 102"/>
                <a:gd name="T25" fmla="*/ 2 h 104"/>
                <a:gd name="T26" fmla="*/ 66 w 102"/>
                <a:gd name="T27" fmla="*/ 0 h 104"/>
                <a:gd name="T28" fmla="*/ 75 w 102"/>
                <a:gd name="T29" fmla="*/ 6 h 104"/>
                <a:gd name="T30" fmla="*/ 97 w 102"/>
                <a:gd name="T31" fmla="*/ 34 h 104"/>
                <a:gd name="T32" fmla="*/ 100 w 102"/>
                <a:gd name="T33" fmla="*/ 4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04">
                  <a:moveTo>
                    <a:pt x="100" y="42"/>
                  </a:moveTo>
                  <a:lnTo>
                    <a:pt x="102" y="40"/>
                  </a:lnTo>
                  <a:lnTo>
                    <a:pt x="100" y="47"/>
                  </a:lnTo>
                  <a:lnTo>
                    <a:pt x="82" y="79"/>
                  </a:lnTo>
                  <a:lnTo>
                    <a:pt x="59" y="88"/>
                  </a:lnTo>
                  <a:lnTo>
                    <a:pt x="52" y="100"/>
                  </a:lnTo>
                  <a:lnTo>
                    <a:pt x="45" y="104"/>
                  </a:lnTo>
                  <a:lnTo>
                    <a:pt x="34" y="104"/>
                  </a:lnTo>
                  <a:lnTo>
                    <a:pt x="9" y="81"/>
                  </a:lnTo>
                  <a:lnTo>
                    <a:pt x="0" y="59"/>
                  </a:lnTo>
                  <a:lnTo>
                    <a:pt x="4" y="50"/>
                  </a:lnTo>
                  <a:lnTo>
                    <a:pt x="32" y="15"/>
                  </a:lnTo>
                  <a:lnTo>
                    <a:pt x="56" y="2"/>
                  </a:lnTo>
                  <a:lnTo>
                    <a:pt x="66" y="0"/>
                  </a:lnTo>
                  <a:lnTo>
                    <a:pt x="75" y="6"/>
                  </a:lnTo>
                  <a:lnTo>
                    <a:pt x="97" y="34"/>
                  </a:lnTo>
                  <a:lnTo>
                    <a:pt x="100" y="4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6" name="Freeform 140">
              <a:extLst>
                <a:ext uri="{FF2B5EF4-FFF2-40B4-BE49-F238E27FC236}">
                  <a16:creationId xmlns:a16="http://schemas.microsoft.com/office/drawing/2014/main" id="{CC334640-8CC5-47E6-9566-9CE3A8D59857}"/>
                </a:ext>
              </a:extLst>
            </p:cNvPr>
            <p:cNvSpPr>
              <a:spLocks/>
            </p:cNvSpPr>
            <p:nvPr/>
          </p:nvSpPr>
          <p:spPr bwMode="auto">
            <a:xfrm>
              <a:off x="3235" y="3763"/>
              <a:ext cx="102" cy="104"/>
            </a:xfrm>
            <a:custGeom>
              <a:avLst/>
              <a:gdLst>
                <a:gd name="T0" fmla="*/ 100 w 102"/>
                <a:gd name="T1" fmla="*/ 42 h 104"/>
                <a:gd name="T2" fmla="*/ 102 w 102"/>
                <a:gd name="T3" fmla="*/ 40 h 104"/>
                <a:gd name="T4" fmla="*/ 100 w 102"/>
                <a:gd name="T5" fmla="*/ 47 h 104"/>
                <a:gd name="T6" fmla="*/ 82 w 102"/>
                <a:gd name="T7" fmla="*/ 79 h 104"/>
                <a:gd name="T8" fmla="*/ 59 w 102"/>
                <a:gd name="T9" fmla="*/ 88 h 104"/>
                <a:gd name="T10" fmla="*/ 52 w 102"/>
                <a:gd name="T11" fmla="*/ 100 h 104"/>
                <a:gd name="T12" fmla="*/ 45 w 102"/>
                <a:gd name="T13" fmla="*/ 104 h 104"/>
                <a:gd name="T14" fmla="*/ 34 w 102"/>
                <a:gd name="T15" fmla="*/ 104 h 104"/>
                <a:gd name="T16" fmla="*/ 9 w 102"/>
                <a:gd name="T17" fmla="*/ 81 h 104"/>
                <a:gd name="T18" fmla="*/ 0 w 102"/>
                <a:gd name="T19" fmla="*/ 59 h 104"/>
                <a:gd name="T20" fmla="*/ 4 w 102"/>
                <a:gd name="T21" fmla="*/ 50 h 104"/>
                <a:gd name="T22" fmla="*/ 32 w 102"/>
                <a:gd name="T23" fmla="*/ 15 h 104"/>
                <a:gd name="T24" fmla="*/ 56 w 102"/>
                <a:gd name="T25" fmla="*/ 2 h 104"/>
                <a:gd name="T26" fmla="*/ 66 w 102"/>
                <a:gd name="T27" fmla="*/ 0 h 104"/>
                <a:gd name="T28" fmla="*/ 75 w 102"/>
                <a:gd name="T29" fmla="*/ 6 h 104"/>
                <a:gd name="T30" fmla="*/ 97 w 102"/>
                <a:gd name="T31" fmla="*/ 34 h 104"/>
                <a:gd name="T32" fmla="*/ 100 w 102"/>
                <a:gd name="T33" fmla="*/ 4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04">
                  <a:moveTo>
                    <a:pt x="100" y="42"/>
                  </a:moveTo>
                  <a:lnTo>
                    <a:pt x="102" y="40"/>
                  </a:lnTo>
                  <a:lnTo>
                    <a:pt x="100" y="47"/>
                  </a:lnTo>
                  <a:lnTo>
                    <a:pt x="82" y="79"/>
                  </a:lnTo>
                  <a:lnTo>
                    <a:pt x="59" y="88"/>
                  </a:lnTo>
                  <a:lnTo>
                    <a:pt x="52" y="100"/>
                  </a:lnTo>
                  <a:lnTo>
                    <a:pt x="45" y="104"/>
                  </a:lnTo>
                  <a:lnTo>
                    <a:pt x="34" y="104"/>
                  </a:lnTo>
                  <a:lnTo>
                    <a:pt x="9" y="81"/>
                  </a:lnTo>
                  <a:lnTo>
                    <a:pt x="0" y="59"/>
                  </a:lnTo>
                  <a:lnTo>
                    <a:pt x="4" y="50"/>
                  </a:lnTo>
                  <a:lnTo>
                    <a:pt x="32" y="15"/>
                  </a:lnTo>
                  <a:lnTo>
                    <a:pt x="56" y="2"/>
                  </a:lnTo>
                  <a:lnTo>
                    <a:pt x="66" y="0"/>
                  </a:lnTo>
                  <a:lnTo>
                    <a:pt x="75" y="6"/>
                  </a:lnTo>
                  <a:lnTo>
                    <a:pt x="97" y="34"/>
                  </a:lnTo>
                  <a:lnTo>
                    <a:pt x="100" y="42"/>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7" name="Freeform 141">
              <a:extLst>
                <a:ext uri="{FF2B5EF4-FFF2-40B4-BE49-F238E27FC236}">
                  <a16:creationId xmlns:a16="http://schemas.microsoft.com/office/drawing/2014/main" id="{E35C5D2F-CEF2-42BE-900F-6FA65BFAC39C}"/>
                </a:ext>
              </a:extLst>
            </p:cNvPr>
            <p:cNvSpPr>
              <a:spLocks/>
            </p:cNvSpPr>
            <p:nvPr/>
          </p:nvSpPr>
          <p:spPr bwMode="auto">
            <a:xfrm>
              <a:off x="1334" y="1248"/>
              <a:ext cx="362" cy="316"/>
            </a:xfrm>
            <a:custGeom>
              <a:avLst/>
              <a:gdLst>
                <a:gd name="T0" fmla="*/ 155 w 362"/>
                <a:gd name="T1" fmla="*/ 298 h 316"/>
                <a:gd name="T2" fmla="*/ 14 w 362"/>
                <a:gd name="T3" fmla="*/ 298 h 316"/>
                <a:gd name="T4" fmla="*/ 12 w 362"/>
                <a:gd name="T5" fmla="*/ 303 h 316"/>
                <a:gd name="T6" fmla="*/ 2 w 362"/>
                <a:gd name="T7" fmla="*/ 312 h 316"/>
                <a:gd name="T8" fmla="*/ 3 w 362"/>
                <a:gd name="T9" fmla="*/ 312 h 316"/>
                <a:gd name="T10" fmla="*/ 0 w 362"/>
                <a:gd name="T11" fmla="*/ 316 h 316"/>
                <a:gd name="T12" fmla="*/ 3 w 362"/>
                <a:gd name="T13" fmla="*/ 280 h 316"/>
                <a:gd name="T14" fmla="*/ 12 w 362"/>
                <a:gd name="T15" fmla="*/ 259 h 316"/>
                <a:gd name="T16" fmla="*/ 23 w 362"/>
                <a:gd name="T17" fmla="*/ 255 h 316"/>
                <a:gd name="T18" fmla="*/ 39 w 362"/>
                <a:gd name="T19" fmla="*/ 223 h 316"/>
                <a:gd name="T20" fmla="*/ 37 w 362"/>
                <a:gd name="T21" fmla="*/ 216 h 316"/>
                <a:gd name="T22" fmla="*/ 55 w 362"/>
                <a:gd name="T23" fmla="*/ 189 h 316"/>
                <a:gd name="T24" fmla="*/ 57 w 362"/>
                <a:gd name="T25" fmla="*/ 180 h 316"/>
                <a:gd name="T26" fmla="*/ 96 w 362"/>
                <a:gd name="T27" fmla="*/ 128 h 316"/>
                <a:gd name="T28" fmla="*/ 109 w 362"/>
                <a:gd name="T29" fmla="*/ 78 h 316"/>
                <a:gd name="T30" fmla="*/ 121 w 362"/>
                <a:gd name="T31" fmla="*/ 62 h 316"/>
                <a:gd name="T32" fmla="*/ 152 w 362"/>
                <a:gd name="T33" fmla="*/ 44 h 316"/>
                <a:gd name="T34" fmla="*/ 168 w 362"/>
                <a:gd name="T35" fmla="*/ 5 h 316"/>
                <a:gd name="T36" fmla="*/ 173 w 362"/>
                <a:gd name="T37" fmla="*/ 0 h 316"/>
                <a:gd name="T38" fmla="*/ 362 w 362"/>
                <a:gd name="T39" fmla="*/ 0 h 316"/>
                <a:gd name="T40" fmla="*/ 362 w 362"/>
                <a:gd name="T41" fmla="*/ 80 h 316"/>
                <a:gd name="T42" fmla="*/ 223 w 362"/>
                <a:gd name="T43" fmla="*/ 80 h 316"/>
                <a:gd name="T44" fmla="*/ 223 w 362"/>
                <a:gd name="T45" fmla="*/ 200 h 316"/>
                <a:gd name="T46" fmla="*/ 180 w 362"/>
                <a:gd name="T47" fmla="*/ 211 h 316"/>
                <a:gd name="T48" fmla="*/ 177 w 362"/>
                <a:gd name="T49" fmla="*/ 214 h 316"/>
                <a:gd name="T50" fmla="*/ 169 w 362"/>
                <a:gd name="T51" fmla="*/ 227 h 316"/>
                <a:gd name="T52" fmla="*/ 175 w 362"/>
                <a:gd name="T53" fmla="*/ 298 h 316"/>
                <a:gd name="T54" fmla="*/ 155 w 362"/>
                <a:gd name="T55" fmla="*/ 29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2" h="316">
                  <a:moveTo>
                    <a:pt x="155" y="298"/>
                  </a:moveTo>
                  <a:lnTo>
                    <a:pt x="14" y="298"/>
                  </a:lnTo>
                  <a:lnTo>
                    <a:pt x="12" y="303"/>
                  </a:lnTo>
                  <a:lnTo>
                    <a:pt x="2" y="312"/>
                  </a:lnTo>
                  <a:lnTo>
                    <a:pt x="3" y="312"/>
                  </a:lnTo>
                  <a:lnTo>
                    <a:pt x="0" y="316"/>
                  </a:lnTo>
                  <a:lnTo>
                    <a:pt x="3" y="280"/>
                  </a:lnTo>
                  <a:lnTo>
                    <a:pt x="12" y="259"/>
                  </a:lnTo>
                  <a:lnTo>
                    <a:pt x="23" y="255"/>
                  </a:lnTo>
                  <a:lnTo>
                    <a:pt x="39" y="223"/>
                  </a:lnTo>
                  <a:lnTo>
                    <a:pt x="37" y="216"/>
                  </a:lnTo>
                  <a:lnTo>
                    <a:pt x="55" y="189"/>
                  </a:lnTo>
                  <a:lnTo>
                    <a:pt x="57" y="180"/>
                  </a:lnTo>
                  <a:lnTo>
                    <a:pt x="96" y="128"/>
                  </a:lnTo>
                  <a:lnTo>
                    <a:pt x="109" y="78"/>
                  </a:lnTo>
                  <a:lnTo>
                    <a:pt x="121" y="62"/>
                  </a:lnTo>
                  <a:lnTo>
                    <a:pt x="152" y="44"/>
                  </a:lnTo>
                  <a:lnTo>
                    <a:pt x="168" y="5"/>
                  </a:lnTo>
                  <a:lnTo>
                    <a:pt x="173" y="0"/>
                  </a:lnTo>
                  <a:lnTo>
                    <a:pt x="362" y="0"/>
                  </a:lnTo>
                  <a:lnTo>
                    <a:pt x="362" y="80"/>
                  </a:lnTo>
                  <a:lnTo>
                    <a:pt x="223" y="80"/>
                  </a:lnTo>
                  <a:lnTo>
                    <a:pt x="223" y="200"/>
                  </a:lnTo>
                  <a:lnTo>
                    <a:pt x="180" y="211"/>
                  </a:lnTo>
                  <a:lnTo>
                    <a:pt x="177" y="214"/>
                  </a:lnTo>
                  <a:lnTo>
                    <a:pt x="169" y="227"/>
                  </a:lnTo>
                  <a:lnTo>
                    <a:pt x="175" y="298"/>
                  </a:lnTo>
                  <a:lnTo>
                    <a:pt x="155" y="29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8" name="Freeform 142">
              <a:extLst>
                <a:ext uri="{FF2B5EF4-FFF2-40B4-BE49-F238E27FC236}">
                  <a16:creationId xmlns:a16="http://schemas.microsoft.com/office/drawing/2014/main" id="{080A6256-F7A7-4006-BB44-122D53C33EA0}"/>
                </a:ext>
              </a:extLst>
            </p:cNvPr>
            <p:cNvSpPr>
              <a:spLocks/>
            </p:cNvSpPr>
            <p:nvPr/>
          </p:nvSpPr>
          <p:spPr bwMode="auto">
            <a:xfrm>
              <a:off x="1334" y="1248"/>
              <a:ext cx="362" cy="316"/>
            </a:xfrm>
            <a:custGeom>
              <a:avLst/>
              <a:gdLst>
                <a:gd name="T0" fmla="*/ 155 w 362"/>
                <a:gd name="T1" fmla="*/ 298 h 316"/>
                <a:gd name="T2" fmla="*/ 14 w 362"/>
                <a:gd name="T3" fmla="*/ 298 h 316"/>
                <a:gd name="T4" fmla="*/ 12 w 362"/>
                <a:gd name="T5" fmla="*/ 303 h 316"/>
                <a:gd name="T6" fmla="*/ 2 w 362"/>
                <a:gd name="T7" fmla="*/ 312 h 316"/>
                <a:gd name="T8" fmla="*/ 3 w 362"/>
                <a:gd name="T9" fmla="*/ 312 h 316"/>
                <a:gd name="T10" fmla="*/ 0 w 362"/>
                <a:gd name="T11" fmla="*/ 316 h 316"/>
                <a:gd name="T12" fmla="*/ 3 w 362"/>
                <a:gd name="T13" fmla="*/ 280 h 316"/>
                <a:gd name="T14" fmla="*/ 12 w 362"/>
                <a:gd name="T15" fmla="*/ 259 h 316"/>
                <a:gd name="T16" fmla="*/ 23 w 362"/>
                <a:gd name="T17" fmla="*/ 255 h 316"/>
                <a:gd name="T18" fmla="*/ 39 w 362"/>
                <a:gd name="T19" fmla="*/ 223 h 316"/>
                <a:gd name="T20" fmla="*/ 37 w 362"/>
                <a:gd name="T21" fmla="*/ 216 h 316"/>
                <a:gd name="T22" fmla="*/ 55 w 362"/>
                <a:gd name="T23" fmla="*/ 189 h 316"/>
                <a:gd name="T24" fmla="*/ 57 w 362"/>
                <a:gd name="T25" fmla="*/ 180 h 316"/>
                <a:gd name="T26" fmla="*/ 96 w 362"/>
                <a:gd name="T27" fmla="*/ 128 h 316"/>
                <a:gd name="T28" fmla="*/ 109 w 362"/>
                <a:gd name="T29" fmla="*/ 78 h 316"/>
                <a:gd name="T30" fmla="*/ 121 w 362"/>
                <a:gd name="T31" fmla="*/ 62 h 316"/>
                <a:gd name="T32" fmla="*/ 152 w 362"/>
                <a:gd name="T33" fmla="*/ 44 h 316"/>
                <a:gd name="T34" fmla="*/ 168 w 362"/>
                <a:gd name="T35" fmla="*/ 5 h 316"/>
                <a:gd name="T36" fmla="*/ 173 w 362"/>
                <a:gd name="T37" fmla="*/ 0 h 316"/>
                <a:gd name="T38" fmla="*/ 362 w 362"/>
                <a:gd name="T39" fmla="*/ 0 h 316"/>
                <a:gd name="T40" fmla="*/ 362 w 362"/>
                <a:gd name="T41" fmla="*/ 80 h 316"/>
                <a:gd name="T42" fmla="*/ 223 w 362"/>
                <a:gd name="T43" fmla="*/ 80 h 316"/>
                <a:gd name="T44" fmla="*/ 223 w 362"/>
                <a:gd name="T45" fmla="*/ 200 h 316"/>
                <a:gd name="T46" fmla="*/ 180 w 362"/>
                <a:gd name="T47" fmla="*/ 211 h 316"/>
                <a:gd name="T48" fmla="*/ 177 w 362"/>
                <a:gd name="T49" fmla="*/ 214 h 316"/>
                <a:gd name="T50" fmla="*/ 169 w 362"/>
                <a:gd name="T51" fmla="*/ 227 h 316"/>
                <a:gd name="T52" fmla="*/ 175 w 362"/>
                <a:gd name="T53" fmla="*/ 298 h 316"/>
                <a:gd name="T54" fmla="*/ 155 w 362"/>
                <a:gd name="T55" fmla="*/ 29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2" h="316">
                  <a:moveTo>
                    <a:pt x="155" y="298"/>
                  </a:moveTo>
                  <a:lnTo>
                    <a:pt x="14" y="298"/>
                  </a:lnTo>
                  <a:lnTo>
                    <a:pt x="12" y="303"/>
                  </a:lnTo>
                  <a:lnTo>
                    <a:pt x="2" y="312"/>
                  </a:lnTo>
                  <a:lnTo>
                    <a:pt x="3" y="312"/>
                  </a:lnTo>
                  <a:lnTo>
                    <a:pt x="0" y="316"/>
                  </a:lnTo>
                  <a:lnTo>
                    <a:pt x="3" y="280"/>
                  </a:lnTo>
                  <a:lnTo>
                    <a:pt x="12" y="259"/>
                  </a:lnTo>
                  <a:lnTo>
                    <a:pt x="23" y="255"/>
                  </a:lnTo>
                  <a:lnTo>
                    <a:pt x="39" y="223"/>
                  </a:lnTo>
                  <a:lnTo>
                    <a:pt x="37" y="216"/>
                  </a:lnTo>
                  <a:lnTo>
                    <a:pt x="55" y="189"/>
                  </a:lnTo>
                  <a:lnTo>
                    <a:pt x="57" y="180"/>
                  </a:lnTo>
                  <a:lnTo>
                    <a:pt x="96" y="128"/>
                  </a:lnTo>
                  <a:lnTo>
                    <a:pt x="109" y="78"/>
                  </a:lnTo>
                  <a:lnTo>
                    <a:pt x="121" y="62"/>
                  </a:lnTo>
                  <a:lnTo>
                    <a:pt x="152" y="44"/>
                  </a:lnTo>
                  <a:lnTo>
                    <a:pt x="168" y="5"/>
                  </a:lnTo>
                  <a:lnTo>
                    <a:pt x="173" y="0"/>
                  </a:lnTo>
                  <a:lnTo>
                    <a:pt x="362" y="0"/>
                  </a:lnTo>
                  <a:lnTo>
                    <a:pt x="362" y="80"/>
                  </a:lnTo>
                  <a:lnTo>
                    <a:pt x="223" y="80"/>
                  </a:lnTo>
                  <a:lnTo>
                    <a:pt x="223" y="200"/>
                  </a:lnTo>
                  <a:lnTo>
                    <a:pt x="180" y="211"/>
                  </a:lnTo>
                  <a:lnTo>
                    <a:pt x="177" y="214"/>
                  </a:lnTo>
                  <a:lnTo>
                    <a:pt x="169" y="227"/>
                  </a:lnTo>
                  <a:lnTo>
                    <a:pt x="175" y="298"/>
                  </a:lnTo>
                  <a:lnTo>
                    <a:pt x="155" y="298"/>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89" name="Freeform 143">
              <a:extLst>
                <a:ext uri="{FF2B5EF4-FFF2-40B4-BE49-F238E27FC236}">
                  <a16:creationId xmlns:a16="http://schemas.microsoft.com/office/drawing/2014/main" id="{EAFC1C9C-5FDF-42D1-9410-FAD7316BA021}"/>
                </a:ext>
              </a:extLst>
            </p:cNvPr>
            <p:cNvSpPr>
              <a:spLocks/>
            </p:cNvSpPr>
            <p:nvPr/>
          </p:nvSpPr>
          <p:spPr bwMode="auto">
            <a:xfrm>
              <a:off x="3873" y="1935"/>
              <a:ext cx="66" cy="82"/>
            </a:xfrm>
            <a:custGeom>
              <a:avLst/>
              <a:gdLst>
                <a:gd name="T0" fmla="*/ 52 w 66"/>
                <a:gd name="T1" fmla="*/ 0 h 82"/>
                <a:gd name="T2" fmla="*/ 18 w 66"/>
                <a:gd name="T3" fmla="*/ 22 h 82"/>
                <a:gd name="T4" fmla="*/ 10 w 66"/>
                <a:gd name="T5" fmla="*/ 48 h 82"/>
                <a:gd name="T6" fmla="*/ 0 w 66"/>
                <a:gd name="T7" fmla="*/ 68 h 82"/>
                <a:gd name="T8" fmla="*/ 0 w 66"/>
                <a:gd name="T9" fmla="*/ 75 h 82"/>
                <a:gd name="T10" fmla="*/ 5 w 66"/>
                <a:gd name="T11" fmla="*/ 81 h 82"/>
                <a:gd name="T12" fmla="*/ 14 w 66"/>
                <a:gd name="T13" fmla="*/ 82 h 82"/>
                <a:gd name="T14" fmla="*/ 19 w 66"/>
                <a:gd name="T15" fmla="*/ 81 h 82"/>
                <a:gd name="T16" fmla="*/ 23 w 66"/>
                <a:gd name="T17" fmla="*/ 82 h 82"/>
                <a:gd name="T18" fmla="*/ 25 w 66"/>
                <a:gd name="T19" fmla="*/ 81 h 82"/>
                <a:gd name="T20" fmla="*/ 27 w 66"/>
                <a:gd name="T21" fmla="*/ 79 h 82"/>
                <a:gd name="T22" fmla="*/ 35 w 66"/>
                <a:gd name="T23" fmla="*/ 75 h 82"/>
                <a:gd name="T24" fmla="*/ 39 w 66"/>
                <a:gd name="T25" fmla="*/ 77 h 82"/>
                <a:gd name="T26" fmla="*/ 46 w 66"/>
                <a:gd name="T27" fmla="*/ 82 h 82"/>
                <a:gd name="T28" fmla="*/ 46 w 66"/>
                <a:gd name="T29" fmla="*/ 82 h 82"/>
                <a:gd name="T30" fmla="*/ 48 w 66"/>
                <a:gd name="T31" fmla="*/ 79 h 82"/>
                <a:gd name="T32" fmla="*/ 57 w 66"/>
                <a:gd name="T33" fmla="*/ 68 h 82"/>
                <a:gd name="T34" fmla="*/ 60 w 66"/>
                <a:gd name="T35" fmla="*/ 59 h 82"/>
                <a:gd name="T36" fmla="*/ 60 w 66"/>
                <a:gd name="T37" fmla="*/ 59 h 82"/>
                <a:gd name="T38" fmla="*/ 60 w 66"/>
                <a:gd name="T39" fmla="*/ 56 h 82"/>
                <a:gd name="T40" fmla="*/ 57 w 66"/>
                <a:gd name="T41" fmla="*/ 56 h 82"/>
                <a:gd name="T42" fmla="*/ 57 w 66"/>
                <a:gd name="T43" fmla="*/ 54 h 82"/>
                <a:gd name="T44" fmla="*/ 50 w 66"/>
                <a:gd name="T45" fmla="*/ 56 h 82"/>
                <a:gd name="T46" fmla="*/ 44 w 66"/>
                <a:gd name="T47" fmla="*/ 54 h 82"/>
                <a:gd name="T48" fmla="*/ 37 w 66"/>
                <a:gd name="T49" fmla="*/ 56 h 82"/>
                <a:gd name="T50" fmla="*/ 35 w 66"/>
                <a:gd name="T51" fmla="*/ 59 h 82"/>
                <a:gd name="T52" fmla="*/ 34 w 66"/>
                <a:gd name="T53" fmla="*/ 59 h 82"/>
                <a:gd name="T54" fmla="*/ 32 w 66"/>
                <a:gd name="T55" fmla="*/ 57 h 82"/>
                <a:gd name="T56" fmla="*/ 30 w 66"/>
                <a:gd name="T57" fmla="*/ 56 h 82"/>
                <a:gd name="T58" fmla="*/ 30 w 66"/>
                <a:gd name="T59" fmla="*/ 54 h 82"/>
                <a:gd name="T60" fmla="*/ 34 w 66"/>
                <a:gd name="T61" fmla="*/ 56 h 82"/>
                <a:gd name="T62" fmla="*/ 35 w 66"/>
                <a:gd name="T63" fmla="*/ 56 h 82"/>
                <a:gd name="T64" fmla="*/ 37 w 66"/>
                <a:gd name="T65" fmla="*/ 52 h 82"/>
                <a:gd name="T66" fmla="*/ 41 w 66"/>
                <a:gd name="T67" fmla="*/ 47 h 82"/>
                <a:gd name="T68" fmla="*/ 44 w 66"/>
                <a:gd name="T69" fmla="*/ 45 h 82"/>
                <a:gd name="T70" fmla="*/ 48 w 66"/>
                <a:gd name="T71" fmla="*/ 45 h 82"/>
                <a:gd name="T72" fmla="*/ 52 w 66"/>
                <a:gd name="T73" fmla="*/ 40 h 82"/>
                <a:gd name="T74" fmla="*/ 60 w 66"/>
                <a:gd name="T75" fmla="*/ 38 h 82"/>
                <a:gd name="T76" fmla="*/ 66 w 66"/>
                <a:gd name="T77" fmla="*/ 34 h 82"/>
                <a:gd name="T78" fmla="*/ 66 w 66"/>
                <a:gd name="T79" fmla="*/ 29 h 82"/>
                <a:gd name="T80" fmla="*/ 62 w 66"/>
                <a:gd name="T81" fmla="*/ 15 h 82"/>
                <a:gd name="T82" fmla="*/ 59 w 66"/>
                <a:gd name="T83" fmla="*/ 13 h 82"/>
                <a:gd name="T84" fmla="*/ 55 w 66"/>
                <a:gd name="T85" fmla="*/ 7 h 82"/>
                <a:gd name="T86" fmla="*/ 53 w 66"/>
                <a:gd name="T87" fmla="*/ 4 h 82"/>
                <a:gd name="T88" fmla="*/ 52 w 66"/>
                <a:gd name="T8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82">
                  <a:moveTo>
                    <a:pt x="52" y="0"/>
                  </a:moveTo>
                  <a:lnTo>
                    <a:pt x="18" y="22"/>
                  </a:lnTo>
                  <a:lnTo>
                    <a:pt x="10" y="48"/>
                  </a:lnTo>
                  <a:lnTo>
                    <a:pt x="0" y="68"/>
                  </a:lnTo>
                  <a:lnTo>
                    <a:pt x="0" y="75"/>
                  </a:lnTo>
                  <a:lnTo>
                    <a:pt x="5" y="81"/>
                  </a:lnTo>
                  <a:lnTo>
                    <a:pt x="14" y="82"/>
                  </a:lnTo>
                  <a:lnTo>
                    <a:pt x="19" y="81"/>
                  </a:lnTo>
                  <a:lnTo>
                    <a:pt x="23" y="82"/>
                  </a:lnTo>
                  <a:lnTo>
                    <a:pt x="25" y="81"/>
                  </a:lnTo>
                  <a:lnTo>
                    <a:pt x="27" y="79"/>
                  </a:lnTo>
                  <a:lnTo>
                    <a:pt x="35" y="75"/>
                  </a:lnTo>
                  <a:lnTo>
                    <a:pt x="39" y="77"/>
                  </a:lnTo>
                  <a:lnTo>
                    <a:pt x="46" y="82"/>
                  </a:lnTo>
                  <a:lnTo>
                    <a:pt x="46" y="82"/>
                  </a:lnTo>
                  <a:lnTo>
                    <a:pt x="48" y="79"/>
                  </a:lnTo>
                  <a:lnTo>
                    <a:pt x="57" y="68"/>
                  </a:lnTo>
                  <a:lnTo>
                    <a:pt x="60" y="59"/>
                  </a:lnTo>
                  <a:lnTo>
                    <a:pt x="60" y="59"/>
                  </a:lnTo>
                  <a:lnTo>
                    <a:pt x="60" y="56"/>
                  </a:lnTo>
                  <a:lnTo>
                    <a:pt x="57" y="56"/>
                  </a:lnTo>
                  <a:lnTo>
                    <a:pt x="57" y="54"/>
                  </a:lnTo>
                  <a:lnTo>
                    <a:pt x="50" y="56"/>
                  </a:lnTo>
                  <a:lnTo>
                    <a:pt x="44" y="54"/>
                  </a:lnTo>
                  <a:lnTo>
                    <a:pt x="37" y="56"/>
                  </a:lnTo>
                  <a:lnTo>
                    <a:pt x="35" y="59"/>
                  </a:lnTo>
                  <a:lnTo>
                    <a:pt x="34" y="59"/>
                  </a:lnTo>
                  <a:lnTo>
                    <a:pt x="32" y="57"/>
                  </a:lnTo>
                  <a:lnTo>
                    <a:pt x="30" y="56"/>
                  </a:lnTo>
                  <a:lnTo>
                    <a:pt x="30" y="54"/>
                  </a:lnTo>
                  <a:lnTo>
                    <a:pt x="34" y="56"/>
                  </a:lnTo>
                  <a:lnTo>
                    <a:pt x="35" y="56"/>
                  </a:lnTo>
                  <a:lnTo>
                    <a:pt x="37" y="52"/>
                  </a:lnTo>
                  <a:lnTo>
                    <a:pt x="41" y="47"/>
                  </a:lnTo>
                  <a:lnTo>
                    <a:pt x="44" y="45"/>
                  </a:lnTo>
                  <a:lnTo>
                    <a:pt x="48" y="45"/>
                  </a:lnTo>
                  <a:lnTo>
                    <a:pt x="52" y="40"/>
                  </a:lnTo>
                  <a:lnTo>
                    <a:pt x="60" y="38"/>
                  </a:lnTo>
                  <a:lnTo>
                    <a:pt x="66" y="34"/>
                  </a:lnTo>
                  <a:lnTo>
                    <a:pt x="66" y="29"/>
                  </a:lnTo>
                  <a:lnTo>
                    <a:pt x="62" y="15"/>
                  </a:lnTo>
                  <a:lnTo>
                    <a:pt x="59" y="13"/>
                  </a:lnTo>
                  <a:lnTo>
                    <a:pt x="55" y="7"/>
                  </a:lnTo>
                  <a:lnTo>
                    <a:pt x="53" y="4"/>
                  </a:lnTo>
                  <a:lnTo>
                    <a:pt x="52" y="0"/>
                  </a:lnTo>
                  <a:close/>
                </a:path>
              </a:pathLst>
            </a:custGeom>
            <a:solidFill>
              <a:srgbClr val="F4A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90" name="Freeform 144">
              <a:extLst>
                <a:ext uri="{FF2B5EF4-FFF2-40B4-BE49-F238E27FC236}">
                  <a16:creationId xmlns:a16="http://schemas.microsoft.com/office/drawing/2014/main" id="{58B36158-8720-4512-801C-0F6D91CE85FF}"/>
                </a:ext>
              </a:extLst>
            </p:cNvPr>
            <p:cNvSpPr>
              <a:spLocks/>
            </p:cNvSpPr>
            <p:nvPr/>
          </p:nvSpPr>
          <p:spPr bwMode="auto">
            <a:xfrm>
              <a:off x="3873" y="1935"/>
              <a:ext cx="66" cy="82"/>
            </a:xfrm>
            <a:custGeom>
              <a:avLst/>
              <a:gdLst>
                <a:gd name="T0" fmla="*/ 52 w 66"/>
                <a:gd name="T1" fmla="*/ 0 h 82"/>
                <a:gd name="T2" fmla="*/ 18 w 66"/>
                <a:gd name="T3" fmla="*/ 22 h 82"/>
                <a:gd name="T4" fmla="*/ 10 w 66"/>
                <a:gd name="T5" fmla="*/ 48 h 82"/>
                <a:gd name="T6" fmla="*/ 0 w 66"/>
                <a:gd name="T7" fmla="*/ 68 h 82"/>
                <a:gd name="T8" fmla="*/ 0 w 66"/>
                <a:gd name="T9" fmla="*/ 75 h 82"/>
                <a:gd name="T10" fmla="*/ 5 w 66"/>
                <a:gd name="T11" fmla="*/ 81 h 82"/>
                <a:gd name="T12" fmla="*/ 14 w 66"/>
                <a:gd name="T13" fmla="*/ 82 h 82"/>
                <a:gd name="T14" fmla="*/ 19 w 66"/>
                <a:gd name="T15" fmla="*/ 81 h 82"/>
                <a:gd name="T16" fmla="*/ 23 w 66"/>
                <a:gd name="T17" fmla="*/ 82 h 82"/>
                <a:gd name="T18" fmla="*/ 25 w 66"/>
                <a:gd name="T19" fmla="*/ 81 h 82"/>
                <a:gd name="T20" fmla="*/ 27 w 66"/>
                <a:gd name="T21" fmla="*/ 79 h 82"/>
                <a:gd name="T22" fmla="*/ 35 w 66"/>
                <a:gd name="T23" fmla="*/ 75 h 82"/>
                <a:gd name="T24" fmla="*/ 39 w 66"/>
                <a:gd name="T25" fmla="*/ 77 h 82"/>
                <a:gd name="T26" fmla="*/ 46 w 66"/>
                <a:gd name="T27" fmla="*/ 82 h 82"/>
                <a:gd name="T28" fmla="*/ 46 w 66"/>
                <a:gd name="T29" fmla="*/ 82 h 82"/>
                <a:gd name="T30" fmla="*/ 48 w 66"/>
                <a:gd name="T31" fmla="*/ 79 h 82"/>
                <a:gd name="T32" fmla="*/ 57 w 66"/>
                <a:gd name="T33" fmla="*/ 68 h 82"/>
                <a:gd name="T34" fmla="*/ 60 w 66"/>
                <a:gd name="T35" fmla="*/ 59 h 82"/>
                <a:gd name="T36" fmla="*/ 60 w 66"/>
                <a:gd name="T37" fmla="*/ 59 h 82"/>
                <a:gd name="T38" fmla="*/ 60 w 66"/>
                <a:gd name="T39" fmla="*/ 56 h 82"/>
                <a:gd name="T40" fmla="*/ 57 w 66"/>
                <a:gd name="T41" fmla="*/ 56 h 82"/>
                <a:gd name="T42" fmla="*/ 57 w 66"/>
                <a:gd name="T43" fmla="*/ 54 h 82"/>
                <a:gd name="T44" fmla="*/ 50 w 66"/>
                <a:gd name="T45" fmla="*/ 56 h 82"/>
                <a:gd name="T46" fmla="*/ 44 w 66"/>
                <a:gd name="T47" fmla="*/ 54 h 82"/>
                <a:gd name="T48" fmla="*/ 37 w 66"/>
                <a:gd name="T49" fmla="*/ 56 h 82"/>
                <a:gd name="T50" fmla="*/ 35 w 66"/>
                <a:gd name="T51" fmla="*/ 59 h 82"/>
                <a:gd name="T52" fmla="*/ 34 w 66"/>
                <a:gd name="T53" fmla="*/ 59 h 82"/>
                <a:gd name="T54" fmla="*/ 32 w 66"/>
                <a:gd name="T55" fmla="*/ 57 h 82"/>
                <a:gd name="T56" fmla="*/ 30 w 66"/>
                <a:gd name="T57" fmla="*/ 56 h 82"/>
                <a:gd name="T58" fmla="*/ 30 w 66"/>
                <a:gd name="T59" fmla="*/ 54 h 82"/>
                <a:gd name="T60" fmla="*/ 34 w 66"/>
                <a:gd name="T61" fmla="*/ 56 h 82"/>
                <a:gd name="T62" fmla="*/ 35 w 66"/>
                <a:gd name="T63" fmla="*/ 56 h 82"/>
                <a:gd name="T64" fmla="*/ 37 w 66"/>
                <a:gd name="T65" fmla="*/ 52 h 82"/>
                <a:gd name="T66" fmla="*/ 41 w 66"/>
                <a:gd name="T67" fmla="*/ 47 h 82"/>
                <a:gd name="T68" fmla="*/ 44 w 66"/>
                <a:gd name="T69" fmla="*/ 45 h 82"/>
                <a:gd name="T70" fmla="*/ 48 w 66"/>
                <a:gd name="T71" fmla="*/ 45 h 82"/>
                <a:gd name="T72" fmla="*/ 52 w 66"/>
                <a:gd name="T73" fmla="*/ 40 h 82"/>
                <a:gd name="T74" fmla="*/ 60 w 66"/>
                <a:gd name="T75" fmla="*/ 38 h 82"/>
                <a:gd name="T76" fmla="*/ 66 w 66"/>
                <a:gd name="T77" fmla="*/ 34 h 82"/>
                <a:gd name="T78" fmla="*/ 66 w 66"/>
                <a:gd name="T79" fmla="*/ 29 h 82"/>
                <a:gd name="T80" fmla="*/ 62 w 66"/>
                <a:gd name="T81" fmla="*/ 15 h 82"/>
                <a:gd name="T82" fmla="*/ 59 w 66"/>
                <a:gd name="T83" fmla="*/ 13 h 82"/>
                <a:gd name="T84" fmla="*/ 55 w 66"/>
                <a:gd name="T85" fmla="*/ 7 h 82"/>
                <a:gd name="T86" fmla="*/ 53 w 66"/>
                <a:gd name="T87" fmla="*/ 4 h 82"/>
                <a:gd name="T88" fmla="*/ 52 w 66"/>
                <a:gd name="T8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82">
                  <a:moveTo>
                    <a:pt x="52" y="0"/>
                  </a:moveTo>
                  <a:lnTo>
                    <a:pt x="18" y="22"/>
                  </a:lnTo>
                  <a:lnTo>
                    <a:pt x="10" y="48"/>
                  </a:lnTo>
                  <a:lnTo>
                    <a:pt x="0" y="68"/>
                  </a:lnTo>
                  <a:lnTo>
                    <a:pt x="0" y="75"/>
                  </a:lnTo>
                  <a:lnTo>
                    <a:pt x="5" y="81"/>
                  </a:lnTo>
                  <a:lnTo>
                    <a:pt x="14" y="82"/>
                  </a:lnTo>
                  <a:lnTo>
                    <a:pt x="19" y="81"/>
                  </a:lnTo>
                  <a:lnTo>
                    <a:pt x="23" y="82"/>
                  </a:lnTo>
                  <a:lnTo>
                    <a:pt x="25" y="81"/>
                  </a:lnTo>
                  <a:lnTo>
                    <a:pt x="27" y="79"/>
                  </a:lnTo>
                  <a:lnTo>
                    <a:pt x="35" y="75"/>
                  </a:lnTo>
                  <a:lnTo>
                    <a:pt x="39" y="77"/>
                  </a:lnTo>
                  <a:lnTo>
                    <a:pt x="46" y="82"/>
                  </a:lnTo>
                  <a:lnTo>
                    <a:pt x="46" y="82"/>
                  </a:lnTo>
                  <a:lnTo>
                    <a:pt x="48" y="79"/>
                  </a:lnTo>
                  <a:lnTo>
                    <a:pt x="57" y="68"/>
                  </a:lnTo>
                  <a:lnTo>
                    <a:pt x="60" y="59"/>
                  </a:lnTo>
                  <a:lnTo>
                    <a:pt x="60" y="59"/>
                  </a:lnTo>
                  <a:lnTo>
                    <a:pt x="60" y="56"/>
                  </a:lnTo>
                  <a:lnTo>
                    <a:pt x="57" y="56"/>
                  </a:lnTo>
                  <a:lnTo>
                    <a:pt x="57" y="54"/>
                  </a:lnTo>
                  <a:lnTo>
                    <a:pt x="50" y="56"/>
                  </a:lnTo>
                  <a:lnTo>
                    <a:pt x="44" y="54"/>
                  </a:lnTo>
                  <a:lnTo>
                    <a:pt x="37" y="56"/>
                  </a:lnTo>
                  <a:lnTo>
                    <a:pt x="35" y="59"/>
                  </a:lnTo>
                  <a:lnTo>
                    <a:pt x="34" y="59"/>
                  </a:lnTo>
                  <a:lnTo>
                    <a:pt x="32" y="57"/>
                  </a:lnTo>
                  <a:lnTo>
                    <a:pt x="30" y="56"/>
                  </a:lnTo>
                  <a:lnTo>
                    <a:pt x="30" y="54"/>
                  </a:lnTo>
                  <a:lnTo>
                    <a:pt x="34" y="56"/>
                  </a:lnTo>
                  <a:lnTo>
                    <a:pt x="35" y="56"/>
                  </a:lnTo>
                  <a:lnTo>
                    <a:pt x="37" y="52"/>
                  </a:lnTo>
                  <a:lnTo>
                    <a:pt x="41" y="47"/>
                  </a:lnTo>
                  <a:lnTo>
                    <a:pt x="44" y="45"/>
                  </a:lnTo>
                  <a:lnTo>
                    <a:pt x="48" y="45"/>
                  </a:lnTo>
                  <a:lnTo>
                    <a:pt x="52" y="40"/>
                  </a:lnTo>
                  <a:lnTo>
                    <a:pt x="60" y="38"/>
                  </a:lnTo>
                  <a:lnTo>
                    <a:pt x="66" y="34"/>
                  </a:lnTo>
                  <a:lnTo>
                    <a:pt x="66" y="29"/>
                  </a:lnTo>
                  <a:lnTo>
                    <a:pt x="62" y="15"/>
                  </a:lnTo>
                  <a:lnTo>
                    <a:pt x="59" y="13"/>
                  </a:lnTo>
                  <a:lnTo>
                    <a:pt x="55" y="7"/>
                  </a:lnTo>
                  <a:lnTo>
                    <a:pt x="53" y="4"/>
                  </a:lnTo>
                  <a:lnTo>
                    <a:pt x="52" y="0"/>
                  </a:lnTo>
                </a:path>
              </a:pathLst>
            </a:custGeom>
            <a:noFill/>
            <a:ln w="6350">
              <a:solidFill>
                <a:srgbClr val="F0F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91" name="Freeform 145">
              <a:extLst>
                <a:ext uri="{FF2B5EF4-FFF2-40B4-BE49-F238E27FC236}">
                  <a16:creationId xmlns:a16="http://schemas.microsoft.com/office/drawing/2014/main" id="{C650E7AE-6891-4550-B141-E773A1A176FD}"/>
                </a:ext>
              </a:extLst>
            </p:cNvPr>
            <p:cNvSpPr>
              <a:spLocks/>
            </p:cNvSpPr>
            <p:nvPr/>
          </p:nvSpPr>
          <p:spPr bwMode="auto">
            <a:xfrm>
              <a:off x="3010" y="1469"/>
              <a:ext cx="716" cy="616"/>
            </a:xfrm>
            <a:custGeom>
              <a:avLst/>
              <a:gdLst>
                <a:gd name="T0" fmla="*/ 709 w 716"/>
                <a:gd name="T1" fmla="*/ 222 h 616"/>
                <a:gd name="T2" fmla="*/ 704 w 716"/>
                <a:gd name="T3" fmla="*/ 222 h 616"/>
                <a:gd name="T4" fmla="*/ 695 w 716"/>
                <a:gd name="T5" fmla="*/ 207 h 616"/>
                <a:gd name="T6" fmla="*/ 668 w 716"/>
                <a:gd name="T7" fmla="*/ 191 h 616"/>
                <a:gd name="T8" fmla="*/ 663 w 716"/>
                <a:gd name="T9" fmla="*/ 93 h 616"/>
                <a:gd name="T10" fmla="*/ 648 w 716"/>
                <a:gd name="T11" fmla="*/ 73 h 616"/>
                <a:gd name="T12" fmla="*/ 638 w 716"/>
                <a:gd name="T13" fmla="*/ 38 h 616"/>
                <a:gd name="T14" fmla="*/ 622 w 716"/>
                <a:gd name="T15" fmla="*/ 23 h 616"/>
                <a:gd name="T16" fmla="*/ 591 w 716"/>
                <a:gd name="T17" fmla="*/ 0 h 616"/>
                <a:gd name="T18" fmla="*/ 565 w 716"/>
                <a:gd name="T19" fmla="*/ 11 h 616"/>
                <a:gd name="T20" fmla="*/ 531 w 716"/>
                <a:gd name="T21" fmla="*/ 41 h 616"/>
                <a:gd name="T22" fmla="*/ 504 w 716"/>
                <a:gd name="T23" fmla="*/ 63 h 616"/>
                <a:gd name="T24" fmla="*/ 413 w 716"/>
                <a:gd name="T25" fmla="*/ 52 h 616"/>
                <a:gd name="T26" fmla="*/ 415 w 716"/>
                <a:gd name="T27" fmla="*/ 43 h 616"/>
                <a:gd name="T28" fmla="*/ 411 w 716"/>
                <a:gd name="T29" fmla="*/ 41 h 616"/>
                <a:gd name="T30" fmla="*/ 136 w 716"/>
                <a:gd name="T31" fmla="*/ 50 h 616"/>
                <a:gd name="T32" fmla="*/ 93 w 716"/>
                <a:gd name="T33" fmla="*/ 139 h 616"/>
                <a:gd name="T34" fmla="*/ 93 w 716"/>
                <a:gd name="T35" fmla="*/ 332 h 616"/>
                <a:gd name="T36" fmla="*/ 49 w 716"/>
                <a:gd name="T37" fmla="*/ 338 h 616"/>
                <a:gd name="T38" fmla="*/ 20 w 716"/>
                <a:gd name="T39" fmla="*/ 389 h 616"/>
                <a:gd name="T40" fmla="*/ 20 w 716"/>
                <a:gd name="T41" fmla="*/ 409 h 616"/>
                <a:gd name="T42" fmla="*/ 13 w 716"/>
                <a:gd name="T43" fmla="*/ 414 h 616"/>
                <a:gd name="T44" fmla="*/ 9 w 716"/>
                <a:gd name="T45" fmla="*/ 438 h 616"/>
                <a:gd name="T46" fmla="*/ 0 w 716"/>
                <a:gd name="T47" fmla="*/ 470 h 616"/>
                <a:gd name="T48" fmla="*/ 20 w 716"/>
                <a:gd name="T49" fmla="*/ 464 h 616"/>
                <a:gd name="T50" fmla="*/ 34 w 716"/>
                <a:gd name="T51" fmla="*/ 516 h 616"/>
                <a:gd name="T52" fmla="*/ 38 w 716"/>
                <a:gd name="T53" fmla="*/ 522 h 616"/>
                <a:gd name="T54" fmla="*/ 45 w 716"/>
                <a:gd name="T55" fmla="*/ 538 h 616"/>
                <a:gd name="T56" fmla="*/ 72 w 716"/>
                <a:gd name="T57" fmla="*/ 586 h 616"/>
                <a:gd name="T58" fmla="*/ 74 w 716"/>
                <a:gd name="T59" fmla="*/ 600 h 616"/>
                <a:gd name="T60" fmla="*/ 86 w 716"/>
                <a:gd name="T61" fmla="*/ 600 h 616"/>
                <a:gd name="T62" fmla="*/ 111 w 716"/>
                <a:gd name="T63" fmla="*/ 593 h 616"/>
                <a:gd name="T64" fmla="*/ 141 w 716"/>
                <a:gd name="T65" fmla="*/ 586 h 616"/>
                <a:gd name="T66" fmla="*/ 177 w 716"/>
                <a:gd name="T67" fmla="*/ 570 h 616"/>
                <a:gd name="T68" fmla="*/ 195 w 716"/>
                <a:gd name="T69" fmla="*/ 604 h 616"/>
                <a:gd name="T70" fmla="*/ 229 w 716"/>
                <a:gd name="T71" fmla="*/ 604 h 616"/>
                <a:gd name="T72" fmla="*/ 270 w 716"/>
                <a:gd name="T73" fmla="*/ 616 h 616"/>
                <a:gd name="T74" fmla="*/ 313 w 716"/>
                <a:gd name="T75" fmla="*/ 598 h 616"/>
                <a:gd name="T76" fmla="*/ 336 w 716"/>
                <a:gd name="T77" fmla="*/ 584 h 616"/>
                <a:gd name="T78" fmla="*/ 388 w 716"/>
                <a:gd name="T79" fmla="*/ 598 h 616"/>
                <a:gd name="T80" fmla="*/ 438 w 716"/>
                <a:gd name="T81" fmla="*/ 563 h 616"/>
                <a:gd name="T82" fmla="*/ 457 w 716"/>
                <a:gd name="T83" fmla="*/ 513 h 616"/>
                <a:gd name="T84" fmla="*/ 472 w 716"/>
                <a:gd name="T85" fmla="*/ 502 h 616"/>
                <a:gd name="T86" fmla="*/ 495 w 716"/>
                <a:gd name="T87" fmla="*/ 489 h 616"/>
                <a:gd name="T88" fmla="*/ 493 w 716"/>
                <a:gd name="T89" fmla="*/ 536 h 616"/>
                <a:gd name="T90" fmla="*/ 525 w 716"/>
                <a:gd name="T91" fmla="*/ 580 h 616"/>
                <a:gd name="T92" fmla="*/ 522 w 716"/>
                <a:gd name="T93" fmla="*/ 609 h 616"/>
                <a:gd name="T94" fmla="*/ 532 w 716"/>
                <a:gd name="T95" fmla="*/ 607 h 616"/>
                <a:gd name="T96" fmla="*/ 538 w 716"/>
                <a:gd name="T97" fmla="*/ 568 h 616"/>
                <a:gd name="T98" fmla="*/ 550 w 716"/>
                <a:gd name="T99" fmla="*/ 548 h 616"/>
                <a:gd name="T100" fmla="*/ 563 w 716"/>
                <a:gd name="T101" fmla="*/ 545 h 616"/>
                <a:gd name="T102" fmla="*/ 606 w 716"/>
                <a:gd name="T103" fmla="*/ 466 h 616"/>
                <a:gd name="T104" fmla="*/ 618 w 716"/>
                <a:gd name="T105" fmla="*/ 459 h 616"/>
                <a:gd name="T106" fmla="*/ 631 w 716"/>
                <a:gd name="T107" fmla="*/ 372 h 616"/>
                <a:gd name="T108" fmla="*/ 665 w 716"/>
                <a:gd name="T109" fmla="*/ 273 h 616"/>
                <a:gd name="T110" fmla="*/ 677 w 716"/>
                <a:gd name="T111" fmla="*/ 263 h 616"/>
                <a:gd name="T112" fmla="*/ 716 w 716"/>
                <a:gd name="T113" fmla="*/ 231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6" h="616">
                  <a:moveTo>
                    <a:pt x="715" y="222"/>
                  </a:moveTo>
                  <a:lnTo>
                    <a:pt x="709" y="222"/>
                  </a:lnTo>
                  <a:lnTo>
                    <a:pt x="707" y="220"/>
                  </a:lnTo>
                  <a:lnTo>
                    <a:pt x="704" y="222"/>
                  </a:lnTo>
                  <a:lnTo>
                    <a:pt x="700" y="213"/>
                  </a:lnTo>
                  <a:lnTo>
                    <a:pt x="695" y="207"/>
                  </a:lnTo>
                  <a:lnTo>
                    <a:pt x="673" y="198"/>
                  </a:lnTo>
                  <a:lnTo>
                    <a:pt x="668" y="191"/>
                  </a:lnTo>
                  <a:lnTo>
                    <a:pt x="661" y="91"/>
                  </a:lnTo>
                  <a:lnTo>
                    <a:pt x="663" y="93"/>
                  </a:lnTo>
                  <a:lnTo>
                    <a:pt x="661" y="88"/>
                  </a:lnTo>
                  <a:lnTo>
                    <a:pt x="648" y="73"/>
                  </a:lnTo>
                  <a:lnTo>
                    <a:pt x="647" y="50"/>
                  </a:lnTo>
                  <a:lnTo>
                    <a:pt x="638" y="38"/>
                  </a:lnTo>
                  <a:lnTo>
                    <a:pt x="631" y="34"/>
                  </a:lnTo>
                  <a:lnTo>
                    <a:pt x="622" y="23"/>
                  </a:lnTo>
                  <a:lnTo>
                    <a:pt x="602" y="15"/>
                  </a:lnTo>
                  <a:lnTo>
                    <a:pt x="591" y="0"/>
                  </a:lnTo>
                  <a:lnTo>
                    <a:pt x="573" y="15"/>
                  </a:lnTo>
                  <a:lnTo>
                    <a:pt x="565" y="11"/>
                  </a:lnTo>
                  <a:lnTo>
                    <a:pt x="554" y="36"/>
                  </a:lnTo>
                  <a:lnTo>
                    <a:pt x="531" y="41"/>
                  </a:lnTo>
                  <a:lnTo>
                    <a:pt x="525" y="61"/>
                  </a:lnTo>
                  <a:lnTo>
                    <a:pt x="504" y="63"/>
                  </a:lnTo>
                  <a:lnTo>
                    <a:pt x="490" y="52"/>
                  </a:lnTo>
                  <a:lnTo>
                    <a:pt x="413" y="52"/>
                  </a:lnTo>
                  <a:lnTo>
                    <a:pt x="416" y="43"/>
                  </a:lnTo>
                  <a:lnTo>
                    <a:pt x="415" y="43"/>
                  </a:lnTo>
                  <a:lnTo>
                    <a:pt x="413" y="41"/>
                  </a:lnTo>
                  <a:lnTo>
                    <a:pt x="411" y="41"/>
                  </a:lnTo>
                  <a:lnTo>
                    <a:pt x="404" y="50"/>
                  </a:lnTo>
                  <a:lnTo>
                    <a:pt x="136" y="50"/>
                  </a:lnTo>
                  <a:lnTo>
                    <a:pt x="136" y="139"/>
                  </a:lnTo>
                  <a:lnTo>
                    <a:pt x="93" y="139"/>
                  </a:lnTo>
                  <a:lnTo>
                    <a:pt x="93" y="164"/>
                  </a:lnTo>
                  <a:lnTo>
                    <a:pt x="93" y="332"/>
                  </a:lnTo>
                  <a:lnTo>
                    <a:pt x="49" y="336"/>
                  </a:lnTo>
                  <a:lnTo>
                    <a:pt x="49" y="338"/>
                  </a:lnTo>
                  <a:lnTo>
                    <a:pt x="45" y="354"/>
                  </a:lnTo>
                  <a:lnTo>
                    <a:pt x="20" y="389"/>
                  </a:lnTo>
                  <a:lnTo>
                    <a:pt x="20" y="406"/>
                  </a:lnTo>
                  <a:lnTo>
                    <a:pt x="20" y="409"/>
                  </a:lnTo>
                  <a:lnTo>
                    <a:pt x="18" y="411"/>
                  </a:lnTo>
                  <a:lnTo>
                    <a:pt x="13" y="414"/>
                  </a:lnTo>
                  <a:lnTo>
                    <a:pt x="11" y="418"/>
                  </a:lnTo>
                  <a:lnTo>
                    <a:pt x="9" y="438"/>
                  </a:lnTo>
                  <a:lnTo>
                    <a:pt x="2" y="452"/>
                  </a:lnTo>
                  <a:lnTo>
                    <a:pt x="0" y="470"/>
                  </a:lnTo>
                  <a:lnTo>
                    <a:pt x="4" y="470"/>
                  </a:lnTo>
                  <a:lnTo>
                    <a:pt x="20" y="464"/>
                  </a:lnTo>
                  <a:lnTo>
                    <a:pt x="20" y="477"/>
                  </a:lnTo>
                  <a:lnTo>
                    <a:pt x="34" y="516"/>
                  </a:lnTo>
                  <a:lnTo>
                    <a:pt x="34" y="518"/>
                  </a:lnTo>
                  <a:lnTo>
                    <a:pt x="38" y="522"/>
                  </a:lnTo>
                  <a:lnTo>
                    <a:pt x="41" y="525"/>
                  </a:lnTo>
                  <a:lnTo>
                    <a:pt x="45" y="538"/>
                  </a:lnTo>
                  <a:lnTo>
                    <a:pt x="38" y="541"/>
                  </a:lnTo>
                  <a:lnTo>
                    <a:pt x="72" y="586"/>
                  </a:lnTo>
                  <a:lnTo>
                    <a:pt x="75" y="597"/>
                  </a:lnTo>
                  <a:lnTo>
                    <a:pt x="74" y="600"/>
                  </a:lnTo>
                  <a:lnTo>
                    <a:pt x="75" y="600"/>
                  </a:lnTo>
                  <a:lnTo>
                    <a:pt x="86" y="600"/>
                  </a:lnTo>
                  <a:lnTo>
                    <a:pt x="102" y="598"/>
                  </a:lnTo>
                  <a:lnTo>
                    <a:pt x="111" y="593"/>
                  </a:lnTo>
                  <a:lnTo>
                    <a:pt x="132" y="593"/>
                  </a:lnTo>
                  <a:lnTo>
                    <a:pt x="141" y="586"/>
                  </a:lnTo>
                  <a:lnTo>
                    <a:pt x="143" y="575"/>
                  </a:lnTo>
                  <a:lnTo>
                    <a:pt x="177" y="570"/>
                  </a:lnTo>
                  <a:lnTo>
                    <a:pt x="179" y="579"/>
                  </a:lnTo>
                  <a:lnTo>
                    <a:pt x="195" y="604"/>
                  </a:lnTo>
                  <a:lnTo>
                    <a:pt x="209" y="609"/>
                  </a:lnTo>
                  <a:lnTo>
                    <a:pt x="229" y="604"/>
                  </a:lnTo>
                  <a:lnTo>
                    <a:pt x="261" y="604"/>
                  </a:lnTo>
                  <a:lnTo>
                    <a:pt x="270" y="616"/>
                  </a:lnTo>
                  <a:lnTo>
                    <a:pt x="299" y="614"/>
                  </a:lnTo>
                  <a:lnTo>
                    <a:pt x="313" y="598"/>
                  </a:lnTo>
                  <a:lnTo>
                    <a:pt x="334" y="597"/>
                  </a:lnTo>
                  <a:lnTo>
                    <a:pt x="336" y="584"/>
                  </a:lnTo>
                  <a:lnTo>
                    <a:pt x="354" y="575"/>
                  </a:lnTo>
                  <a:lnTo>
                    <a:pt x="388" y="598"/>
                  </a:lnTo>
                  <a:lnTo>
                    <a:pt x="411" y="597"/>
                  </a:lnTo>
                  <a:lnTo>
                    <a:pt x="438" y="563"/>
                  </a:lnTo>
                  <a:lnTo>
                    <a:pt x="461" y="543"/>
                  </a:lnTo>
                  <a:lnTo>
                    <a:pt x="457" y="513"/>
                  </a:lnTo>
                  <a:lnTo>
                    <a:pt x="443" y="500"/>
                  </a:lnTo>
                  <a:lnTo>
                    <a:pt x="472" y="502"/>
                  </a:lnTo>
                  <a:lnTo>
                    <a:pt x="472" y="489"/>
                  </a:lnTo>
                  <a:lnTo>
                    <a:pt x="495" y="489"/>
                  </a:lnTo>
                  <a:lnTo>
                    <a:pt x="491" y="509"/>
                  </a:lnTo>
                  <a:lnTo>
                    <a:pt x="493" y="536"/>
                  </a:lnTo>
                  <a:lnTo>
                    <a:pt x="497" y="555"/>
                  </a:lnTo>
                  <a:lnTo>
                    <a:pt x="525" y="580"/>
                  </a:lnTo>
                  <a:lnTo>
                    <a:pt x="523" y="597"/>
                  </a:lnTo>
                  <a:lnTo>
                    <a:pt x="522" y="609"/>
                  </a:lnTo>
                  <a:lnTo>
                    <a:pt x="531" y="609"/>
                  </a:lnTo>
                  <a:lnTo>
                    <a:pt x="532" y="607"/>
                  </a:lnTo>
                  <a:lnTo>
                    <a:pt x="534" y="566"/>
                  </a:lnTo>
                  <a:lnTo>
                    <a:pt x="538" y="568"/>
                  </a:lnTo>
                  <a:lnTo>
                    <a:pt x="545" y="552"/>
                  </a:lnTo>
                  <a:lnTo>
                    <a:pt x="550" y="548"/>
                  </a:lnTo>
                  <a:lnTo>
                    <a:pt x="561" y="548"/>
                  </a:lnTo>
                  <a:lnTo>
                    <a:pt x="563" y="545"/>
                  </a:lnTo>
                  <a:lnTo>
                    <a:pt x="572" y="513"/>
                  </a:lnTo>
                  <a:lnTo>
                    <a:pt x="606" y="466"/>
                  </a:lnTo>
                  <a:lnTo>
                    <a:pt x="613" y="464"/>
                  </a:lnTo>
                  <a:lnTo>
                    <a:pt x="618" y="459"/>
                  </a:lnTo>
                  <a:lnTo>
                    <a:pt x="632" y="400"/>
                  </a:lnTo>
                  <a:lnTo>
                    <a:pt x="631" y="372"/>
                  </a:lnTo>
                  <a:lnTo>
                    <a:pt x="656" y="275"/>
                  </a:lnTo>
                  <a:lnTo>
                    <a:pt x="665" y="273"/>
                  </a:lnTo>
                  <a:lnTo>
                    <a:pt x="672" y="270"/>
                  </a:lnTo>
                  <a:lnTo>
                    <a:pt x="677" y="263"/>
                  </a:lnTo>
                  <a:lnTo>
                    <a:pt x="709" y="248"/>
                  </a:lnTo>
                  <a:lnTo>
                    <a:pt x="716" y="231"/>
                  </a:lnTo>
                  <a:lnTo>
                    <a:pt x="715" y="222"/>
                  </a:lnTo>
                  <a:close/>
                </a:path>
              </a:pathLst>
            </a:custGeom>
            <a:solidFill>
              <a:srgbClr val="F4AE2B"/>
            </a:solidFill>
            <a:ln w="6350">
              <a:solidFill>
                <a:srgbClr val="F0F0F0"/>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sp>
          <p:nvSpPr>
            <p:cNvPr id="1392" name="Freeform 146">
              <a:extLst>
                <a:ext uri="{FF2B5EF4-FFF2-40B4-BE49-F238E27FC236}">
                  <a16:creationId xmlns:a16="http://schemas.microsoft.com/office/drawing/2014/main" id="{068285A7-7657-4B59-B531-1D35F91C60A5}"/>
                </a:ext>
              </a:extLst>
            </p:cNvPr>
            <p:cNvSpPr>
              <a:spLocks/>
            </p:cNvSpPr>
            <p:nvPr/>
          </p:nvSpPr>
          <p:spPr bwMode="auto">
            <a:xfrm>
              <a:off x="3080" y="1958"/>
              <a:ext cx="536" cy="375"/>
            </a:xfrm>
            <a:custGeom>
              <a:avLst/>
              <a:gdLst>
                <a:gd name="T0" fmla="*/ 503 w 536"/>
                <a:gd name="T1" fmla="*/ 290 h 375"/>
                <a:gd name="T2" fmla="*/ 462 w 536"/>
                <a:gd name="T3" fmla="*/ 227 h 375"/>
                <a:gd name="T4" fmla="*/ 455 w 536"/>
                <a:gd name="T5" fmla="*/ 211 h 375"/>
                <a:gd name="T6" fmla="*/ 443 w 536"/>
                <a:gd name="T7" fmla="*/ 200 h 375"/>
                <a:gd name="T8" fmla="*/ 427 w 536"/>
                <a:gd name="T9" fmla="*/ 199 h 375"/>
                <a:gd name="T10" fmla="*/ 416 w 536"/>
                <a:gd name="T11" fmla="*/ 193 h 375"/>
                <a:gd name="T12" fmla="*/ 416 w 536"/>
                <a:gd name="T13" fmla="*/ 184 h 375"/>
                <a:gd name="T14" fmla="*/ 420 w 536"/>
                <a:gd name="T15" fmla="*/ 168 h 375"/>
                <a:gd name="T16" fmla="*/ 445 w 536"/>
                <a:gd name="T17" fmla="*/ 168 h 375"/>
                <a:gd name="T18" fmla="*/ 461 w 536"/>
                <a:gd name="T19" fmla="*/ 159 h 375"/>
                <a:gd name="T20" fmla="*/ 461 w 536"/>
                <a:gd name="T21" fmla="*/ 120 h 375"/>
                <a:gd name="T22" fmla="*/ 453 w 536"/>
                <a:gd name="T23" fmla="*/ 108 h 375"/>
                <a:gd name="T24" fmla="*/ 427 w 536"/>
                <a:gd name="T25" fmla="*/ 66 h 375"/>
                <a:gd name="T26" fmla="*/ 421 w 536"/>
                <a:gd name="T27" fmla="*/ 20 h 375"/>
                <a:gd name="T28" fmla="*/ 402 w 536"/>
                <a:gd name="T29" fmla="*/ 0 h 375"/>
                <a:gd name="T30" fmla="*/ 373 w 536"/>
                <a:gd name="T31" fmla="*/ 11 h 375"/>
                <a:gd name="T32" fmla="*/ 391 w 536"/>
                <a:gd name="T33" fmla="*/ 54 h 375"/>
                <a:gd name="T34" fmla="*/ 341 w 536"/>
                <a:gd name="T35" fmla="*/ 108 h 375"/>
                <a:gd name="T36" fmla="*/ 284 w 536"/>
                <a:gd name="T37" fmla="*/ 86 h 375"/>
                <a:gd name="T38" fmla="*/ 264 w 536"/>
                <a:gd name="T39" fmla="*/ 108 h 375"/>
                <a:gd name="T40" fmla="*/ 229 w 536"/>
                <a:gd name="T41" fmla="*/ 125 h 375"/>
                <a:gd name="T42" fmla="*/ 191 w 536"/>
                <a:gd name="T43" fmla="*/ 115 h 375"/>
                <a:gd name="T44" fmla="*/ 139 w 536"/>
                <a:gd name="T45" fmla="*/ 120 h 375"/>
                <a:gd name="T46" fmla="*/ 109 w 536"/>
                <a:gd name="T47" fmla="*/ 90 h 375"/>
                <a:gd name="T48" fmla="*/ 73 w 536"/>
                <a:gd name="T49" fmla="*/ 86 h 375"/>
                <a:gd name="T50" fmla="*/ 62 w 536"/>
                <a:gd name="T51" fmla="*/ 104 h 375"/>
                <a:gd name="T52" fmla="*/ 32 w 536"/>
                <a:gd name="T53" fmla="*/ 109 h 375"/>
                <a:gd name="T54" fmla="*/ 5 w 536"/>
                <a:gd name="T55" fmla="*/ 111 h 375"/>
                <a:gd name="T56" fmla="*/ 0 w 536"/>
                <a:gd name="T57" fmla="*/ 134 h 375"/>
                <a:gd name="T58" fmla="*/ 9 w 536"/>
                <a:gd name="T59" fmla="*/ 154 h 375"/>
                <a:gd name="T60" fmla="*/ 32 w 536"/>
                <a:gd name="T61" fmla="*/ 168 h 375"/>
                <a:gd name="T62" fmla="*/ 59 w 536"/>
                <a:gd name="T63" fmla="*/ 174 h 375"/>
                <a:gd name="T64" fmla="*/ 73 w 536"/>
                <a:gd name="T65" fmla="*/ 186 h 375"/>
                <a:gd name="T66" fmla="*/ 77 w 536"/>
                <a:gd name="T67" fmla="*/ 204 h 375"/>
                <a:gd name="T68" fmla="*/ 112 w 536"/>
                <a:gd name="T69" fmla="*/ 231 h 375"/>
                <a:gd name="T70" fmla="*/ 129 w 536"/>
                <a:gd name="T71" fmla="*/ 252 h 375"/>
                <a:gd name="T72" fmla="*/ 134 w 536"/>
                <a:gd name="T73" fmla="*/ 268 h 375"/>
                <a:gd name="T74" fmla="*/ 166 w 536"/>
                <a:gd name="T75" fmla="*/ 284 h 375"/>
                <a:gd name="T76" fmla="*/ 171 w 536"/>
                <a:gd name="T77" fmla="*/ 302 h 375"/>
                <a:gd name="T78" fmla="*/ 191 w 536"/>
                <a:gd name="T79" fmla="*/ 322 h 375"/>
                <a:gd name="T80" fmla="*/ 218 w 536"/>
                <a:gd name="T81" fmla="*/ 343 h 375"/>
                <a:gd name="T82" fmla="*/ 229 w 536"/>
                <a:gd name="T83" fmla="*/ 334 h 375"/>
                <a:gd name="T84" fmla="*/ 257 w 536"/>
                <a:gd name="T85" fmla="*/ 340 h 375"/>
                <a:gd name="T86" fmla="*/ 318 w 536"/>
                <a:gd name="T87" fmla="*/ 374 h 375"/>
                <a:gd name="T88" fmla="*/ 329 w 536"/>
                <a:gd name="T89" fmla="*/ 370 h 375"/>
                <a:gd name="T90" fmla="*/ 348 w 536"/>
                <a:gd name="T91" fmla="*/ 372 h 375"/>
                <a:gd name="T92" fmla="*/ 366 w 536"/>
                <a:gd name="T93" fmla="*/ 368 h 375"/>
                <a:gd name="T94" fmla="*/ 432 w 536"/>
                <a:gd name="T95" fmla="*/ 368 h 375"/>
                <a:gd name="T96" fmla="*/ 453 w 536"/>
                <a:gd name="T97" fmla="*/ 354 h 375"/>
                <a:gd name="T98" fmla="*/ 475 w 536"/>
                <a:gd name="T99" fmla="*/ 333 h 375"/>
                <a:gd name="T100" fmla="*/ 536 w 536"/>
                <a:gd name="T101" fmla="*/ 302 h 375"/>
                <a:gd name="T102" fmla="*/ 511 w 536"/>
                <a:gd name="T103" fmla="*/ 29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6" h="375">
                  <a:moveTo>
                    <a:pt x="511" y="293"/>
                  </a:moveTo>
                  <a:lnTo>
                    <a:pt x="503" y="290"/>
                  </a:lnTo>
                  <a:lnTo>
                    <a:pt x="486" y="243"/>
                  </a:lnTo>
                  <a:lnTo>
                    <a:pt x="462" y="227"/>
                  </a:lnTo>
                  <a:lnTo>
                    <a:pt x="457" y="220"/>
                  </a:lnTo>
                  <a:lnTo>
                    <a:pt x="455" y="211"/>
                  </a:lnTo>
                  <a:lnTo>
                    <a:pt x="450" y="204"/>
                  </a:lnTo>
                  <a:lnTo>
                    <a:pt x="443" y="200"/>
                  </a:lnTo>
                  <a:lnTo>
                    <a:pt x="434" y="197"/>
                  </a:lnTo>
                  <a:lnTo>
                    <a:pt x="427" y="199"/>
                  </a:lnTo>
                  <a:lnTo>
                    <a:pt x="421" y="193"/>
                  </a:lnTo>
                  <a:lnTo>
                    <a:pt x="416" y="193"/>
                  </a:lnTo>
                  <a:lnTo>
                    <a:pt x="412" y="190"/>
                  </a:lnTo>
                  <a:lnTo>
                    <a:pt x="416" y="184"/>
                  </a:lnTo>
                  <a:lnTo>
                    <a:pt x="420" y="181"/>
                  </a:lnTo>
                  <a:lnTo>
                    <a:pt x="420" y="168"/>
                  </a:lnTo>
                  <a:lnTo>
                    <a:pt x="427" y="166"/>
                  </a:lnTo>
                  <a:lnTo>
                    <a:pt x="445" y="168"/>
                  </a:lnTo>
                  <a:lnTo>
                    <a:pt x="453" y="165"/>
                  </a:lnTo>
                  <a:lnTo>
                    <a:pt x="461" y="159"/>
                  </a:lnTo>
                  <a:lnTo>
                    <a:pt x="462" y="118"/>
                  </a:lnTo>
                  <a:lnTo>
                    <a:pt x="461" y="120"/>
                  </a:lnTo>
                  <a:lnTo>
                    <a:pt x="452" y="120"/>
                  </a:lnTo>
                  <a:lnTo>
                    <a:pt x="453" y="108"/>
                  </a:lnTo>
                  <a:lnTo>
                    <a:pt x="455" y="91"/>
                  </a:lnTo>
                  <a:lnTo>
                    <a:pt x="427" y="66"/>
                  </a:lnTo>
                  <a:lnTo>
                    <a:pt x="423" y="47"/>
                  </a:lnTo>
                  <a:lnTo>
                    <a:pt x="421" y="20"/>
                  </a:lnTo>
                  <a:lnTo>
                    <a:pt x="425" y="0"/>
                  </a:lnTo>
                  <a:lnTo>
                    <a:pt x="402" y="0"/>
                  </a:lnTo>
                  <a:lnTo>
                    <a:pt x="402" y="13"/>
                  </a:lnTo>
                  <a:lnTo>
                    <a:pt x="373" y="11"/>
                  </a:lnTo>
                  <a:lnTo>
                    <a:pt x="387" y="24"/>
                  </a:lnTo>
                  <a:lnTo>
                    <a:pt x="391" y="54"/>
                  </a:lnTo>
                  <a:lnTo>
                    <a:pt x="368" y="74"/>
                  </a:lnTo>
                  <a:lnTo>
                    <a:pt x="341" y="108"/>
                  </a:lnTo>
                  <a:lnTo>
                    <a:pt x="318" y="109"/>
                  </a:lnTo>
                  <a:lnTo>
                    <a:pt x="284" y="86"/>
                  </a:lnTo>
                  <a:lnTo>
                    <a:pt x="266" y="95"/>
                  </a:lnTo>
                  <a:lnTo>
                    <a:pt x="264" y="108"/>
                  </a:lnTo>
                  <a:lnTo>
                    <a:pt x="243" y="109"/>
                  </a:lnTo>
                  <a:lnTo>
                    <a:pt x="229" y="125"/>
                  </a:lnTo>
                  <a:lnTo>
                    <a:pt x="200" y="127"/>
                  </a:lnTo>
                  <a:lnTo>
                    <a:pt x="191" y="115"/>
                  </a:lnTo>
                  <a:lnTo>
                    <a:pt x="159" y="115"/>
                  </a:lnTo>
                  <a:lnTo>
                    <a:pt x="139" y="120"/>
                  </a:lnTo>
                  <a:lnTo>
                    <a:pt x="125" y="115"/>
                  </a:lnTo>
                  <a:lnTo>
                    <a:pt x="109" y="90"/>
                  </a:lnTo>
                  <a:lnTo>
                    <a:pt x="107" y="81"/>
                  </a:lnTo>
                  <a:lnTo>
                    <a:pt x="73" y="86"/>
                  </a:lnTo>
                  <a:lnTo>
                    <a:pt x="71" y="97"/>
                  </a:lnTo>
                  <a:lnTo>
                    <a:pt x="62" y="104"/>
                  </a:lnTo>
                  <a:lnTo>
                    <a:pt x="41" y="104"/>
                  </a:lnTo>
                  <a:lnTo>
                    <a:pt x="32" y="109"/>
                  </a:lnTo>
                  <a:lnTo>
                    <a:pt x="16" y="111"/>
                  </a:lnTo>
                  <a:lnTo>
                    <a:pt x="5" y="111"/>
                  </a:lnTo>
                  <a:lnTo>
                    <a:pt x="4" y="111"/>
                  </a:lnTo>
                  <a:lnTo>
                    <a:pt x="0" y="134"/>
                  </a:lnTo>
                  <a:lnTo>
                    <a:pt x="0" y="145"/>
                  </a:lnTo>
                  <a:lnTo>
                    <a:pt x="9" y="154"/>
                  </a:lnTo>
                  <a:lnTo>
                    <a:pt x="29" y="156"/>
                  </a:lnTo>
                  <a:lnTo>
                    <a:pt x="32" y="168"/>
                  </a:lnTo>
                  <a:lnTo>
                    <a:pt x="41" y="172"/>
                  </a:lnTo>
                  <a:lnTo>
                    <a:pt x="59" y="174"/>
                  </a:lnTo>
                  <a:lnTo>
                    <a:pt x="73" y="183"/>
                  </a:lnTo>
                  <a:lnTo>
                    <a:pt x="73" y="186"/>
                  </a:lnTo>
                  <a:lnTo>
                    <a:pt x="73" y="195"/>
                  </a:lnTo>
                  <a:lnTo>
                    <a:pt x="77" y="204"/>
                  </a:lnTo>
                  <a:lnTo>
                    <a:pt x="107" y="222"/>
                  </a:lnTo>
                  <a:lnTo>
                    <a:pt x="112" y="231"/>
                  </a:lnTo>
                  <a:lnTo>
                    <a:pt x="121" y="234"/>
                  </a:lnTo>
                  <a:lnTo>
                    <a:pt x="129" y="252"/>
                  </a:lnTo>
                  <a:lnTo>
                    <a:pt x="134" y="259"/>
                  </a:lnTo>
                  <a:lnTo>
                    <a:pt x="134" y="268"/>
                  </a:lnTo>
                  <a:lnTo>
                    <a:pt x="143" y="270"/>
                  </a:lnTo>
                  <a:lnTo>
                    <a:pt x="166" y="284"/>
                  </a:lnTo>
                  <a:lnTo>
                    <a:pt x="170" y="293"/>
                  </a:lnTo>
                  <a:lnTo>
                    <a:pt x="171" y="302"/>
                  </a:lnTo>
                  <a:lnTo>
                    <a:pt x="180" y="315"/>
                  </a:lnTo>
                  <a:lnTo>
                    <a:pt x="191" y="322"/>
                  </a:lnTo>
                  <a:lnTo>
                    <a:pt x="200" y="336"/>
                  </a:lnTo>
                  <a:lnTo>
                    <a:pt x="218" y="343"/>
                  </a:lnTo>
                  <a:lnTo>
                    <a:pt x="223" y="341"/>
                  </a:lnTo>
                  <a:lnTo>
                    <a:pt x="229" y="334"/>
                  </a:lnTo>
                  <a:lnTo>
                    <a:pt x="248" y="340"/>
                  </a:lnTo>
                  <a:lnTo>
                    <a:pt x="257" y="340"/>
                  </a:lnTo>
                  <a:lnTo>
                    <a:pt x="268" y="331"/>
                  </a:lnTo>
                  <a:lnTo>
                    <a:pt x="318" y="374"/>
                  </a:lnTo>
                  <a:lnTo>
                    <a:pt x="323" y="374"/>
                  </a:lnTo>
                  <a:lnTo>
                    <a:pt x="329" y="370"/>
                  </a:lnTo>
                  <a:lnTo>
                    <a:pt x="339" y="368"/>
                  </a:lnTo>
                  <a:lnTo>
                    <a:pt x="348" y="372"/>
                  </a:lnTo>
                  <a:lnTo>
                    <a:pt x="355" y="370"/>
                  </a:lnTo>
                  <a:lnTo>
                    <a:pt x="366" y="368"/>
                  </a:lnTo>
                  <a:lnTo>
                    <a:pt x="370" y="375"/>
                  </a:lnTo>
                  <a:lnTo>
                    <a:pt x="432" y="368"/>
                  </a:lnTo>
                  <a:lnTo>
                    <a:pt x="453" y="354"/>
                  </a:lnTo>
                  <a:lnTo>
                    <a:pt x="453" y="354"/>
                  </a:lnTo>
                  <a:lnTo>
                    <a:pt x="466" y="338"/>
                  </a:lnTo>
                  <a:lnTo>
                    <a:pt x="475" y="333"/>
                  </a:lnTo>
                  <a:lnTo>
                    <a:pt x="534" y="333"/>
                  </a:lnTo>
                  <a:lnTo>
                    <a:pt x="536" y="302"/>
                  </a:lnTo>
                  <a:lnTo>
                    <a:pt x="530" y="297"/>
                  </a:lnTo>
                  <a:lnTo>
                    <a:pt x="511" y="293"/>
                  </a:lnTo>
                  <a:close/>
                </a:path>
              </a:pathLst>
            </a:custGeom>
            <a:solidFill>
              <a:srgbClr val="E6E6E6"/>
            </a:solidFill>
            <a:ln w="6350">
              <a:solidFill>
                <a:srgbClr val="F0F0F0"/>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200" b="1">
                <a:solidFill>
                  <a:srgbClr val="999999"/>
                </a:solidFill>
                <a:latin typeface="Arial" charset="0"/>
              </a:endParaRPr>
            </a:p>
          </p:txBody>
        </p:sp>
      </p:grpSp>
      <p:sp>
        <p:nvSpPr>
          <p:cNvPr id="1397" name="Rechteck 1396">
            <a:extLst>
              <a:ext uri="{FF2B5EF4-FFF2-40B4-BE49-F238E27FC236}">
                <a16:creationId xmlns:a16="http://schemas.microsoft.com/office/drawing/2014/main" id="{A98C949C-6750-46E4-81D5-BF535E5A6DCD}"/>
              </a:ext>
            </a:extLst>
          </p:cNvPr>
          <p:cNvSpPr/>
          <p:nvPr/>
        </p:nvSpPr>
        <p:spPr>
          <a:xfrm>
            <a:off x="1056891" y="5132246"/>
            <a:ext cx="355600" cy="253689"/>
          </a:xfrm>
          <a:prstGeom prst="rect">
            <a:avLst/>
          </a:prstGeom>
          <a:solidFill>
            <a:srgbClr val="0063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9" name="Rechteck 1398">
            <a:extLst>
              <a:ext uri="{FF2B5EF4-FFF2-40B4-BE49-F238E27FC236}">
                <a16:creationId xmlns:a16="http://schemas.microsoft.com/office/drawing/2014/main" id="{AC231D49-277D-47C8-9D5B-2819587E4938}"/>
              </a:ext>
            </a:extLst>
          </p:cNvPr>
          <p:cNvSpPr/>
          <p:nvPr/>
        </p:nvSpPr>
        <p:spPr>
          <a:xfrm>
            <a:off x="1058139" y="5483807"/>
            <a:ext cx="355600" cy="255600"/>
          </a:xfrm>
          <a:prstGeom prst="rect">
            <a:avLst/>
          </a:prstGeom>
          <a:solidFill>
            <a:srgbClr val="F4AE2B"/>
          </a:solidFill>
          <a:ln>
            <a:solidFill>
              <a:srgbClr val="F4AE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0" name="TextBox 1">
            <a:extLst>
              <a:ext uri="{FF2B5EF4-FFF2-40B4-BE49-F238E27FC236}">
                <a16:creationId xmlns:a16="http://schemas.microsoft.com/office/drawing/2014/main" id="{72B3DF4B-F65B-4FB2-9D88-A9DE96A2CB00}"/>
              </a:ext>
            </a:extLst>
          </p:cNvPr>
          <p:cNvSpPr txBox="1"/>
          <p:nvPr/>
        </p:nvSpPr>
        <p:spPr>
          <a:xfrm>
            <a:off x="1422463" y="5129944"/>
            <a:ext cx="20609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100">
                <a:latin typeface="Poppins Regular" panose="020B0604020202020204" charset="0"/>
                <a:cs typeface="Poppins Regular" panose="020B0604020202020204" charset="0"/>
              </a:rPr>
              <a:t>Ongoing Implementations</a:t>
            </a:r>
          </a:p>
        </p:txBody>
      </p:sp>
      <p:sp>
        <p:nvSpPr>
          <p:cNvPr id="1402" name="TextBox 150">
            <a:extLst>
              <a:ext uri="{FF2B5EF4-FFF2-40B4-BE49-F238E27FC236}">
                <a16:creationId xmlns:a16="http://schemas.microsoft.com/office/drawing/2014/main" id="{CEC650B3-1BC2-4776-A589-9C47239D2FCB}"/>
              </a:ext>
            </a:extLst>
          </p:cNvPr>
          <p:cNvSpPr txBox="1"/>
          <p:nvPr/>
        </p:nvSpPr>
        <p:spPr>
          <a:xfrm>
            <a:off x="1423711" y="5477846"/>
            <a:ext cx="178515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100">
                <a:latin typeface="Poppins Regular" panose="020B0604020202020204" charset="0"/>
                <a:cs typeface="Poppins Regular" panose="020B0604020202020204" charset="0"/>
              </a:rPr>
              <a:t>Interests expressed</a:t>
            </a:r>
          </a:p>
        </p:txBody>
      </p:sp>
      <p:sp>
        <p:nvSpPr>
          <p:cNvPr id="1403" name="TextBox 175">
            <a:extLst>
              <a:ext uri="{FF2B5EF4-FFF2-40B4-BE49-F238E27FC236}">
                <a16:creationId xmlns:a16="http://schemas.microsoft.com/office/drawing/2014/main" id="{6F8E2A6D-D7E7-44AE-BC8D-9D35F78F079E}"/>
              </a:ext>
            </a:extLst>
          </p:cNvPr>
          <p:cNvSpPr txBox="1"/>
          <p:nvPr/>
        </p:nvSpPr>
        <p:spPr>
          <a:xfrm>
            <a:off x="4334256" y="2155570"/>
            <a:ext cx="74295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500">
                <a:solidFill>
                  <a:srgbClr val="006374"/>
                </a:solidFill>
                <a:latin typeface="Poppins Regular" panose="020B0604020202020204" charset="0"/>
                <a:cs typeface="Poppins Regular" panose="020B0604020202020204" charset="0"/>
              </a:rPr>
              <a:t>Chad</a:t>
            </a:r>
          </a:p>
        </p:txBody>
      </p:sp>
      <p:sp>
        <p:nvSpPr>
          <p:cNvPr id="1406" name="TextBox 171">
            <a:extLst>
              <a:ext uri="{FF2B5EF4-FFF2-40B4-BE49-F238E27FC236}">
                <a16:creationId xmlns:a16="http://schemas.microsoft.com/office/drawing/2014/main" id="{F089EDBD-C30F-4F98-A112-78A9F2E518E9}"/>
              </a:ext>
            </a:extLst>
          </p:cNvPr>
          <p:cNvSpPr txBox="1"/>
          <p:nvPr/>
        </p:nvSpPr>
        <p:spPr>
          <a:xfrm>
            <a:off x="5970638" y="4453838"/>
            <a:ext cx="112443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500" err="1">
                <a:solidFill>
                  <a:srgbClr val="006374"/>
                </a:solidFill>
                <a:latin typeface="Poppins Regular" panose="020B0604020202020204" charset="0"/>
                <a:cs typeface="Poppins Regular" panose="020B0604020202020204" charset="0"/>
              </a:rPr>
              <a:t>Tanzania</a:t>
            </a:r>
            <a:endParaRPr lang="de-DE" sz="1500">
              <a:solidFill>
                <a:srgbClr val="006374"/>
              </a:solidFill>
              <a:latin typeface="Poppins Regular" panose="020B0604020202020204" charset="0"/>
              <a:cs typeface="Poppins Regular" panose="020B0604020202020204" charset="0"/>
            </a:endParaRPr>
          </a:p>
        </p:txBody>
      </p:sp>
      <p:sp>
        <p:nvSpPr>
          <p:cNvPr id="1410" name="TextBox 173">
            <a:extLst>
              <a:ext uri="{FF2B5EF4-FFF2-40B4-BE49-F238E27FC236}">
                <a16:creationId xmlns:a16="http://schemas.microsoft.com/office/drawing/2014/main" id="{C51B08A7-C847-43B0-AE86-258172488032}"/>
              </a:ext>
            </a:extLst>
          </p:cNvPr>
          <p:cNvSpPr txBox="1"/>
          <p:nvPr/>
        </p:nvSpPr>
        <p:spPr>
          <a:xfrm>
            <a:off x="649915" y="2757033"/>
            <a:ext cx="149324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500" dirty="0">
                <a:solidFill>
                  <a:schemeClr val="accent1"/>
                </a:solidFill>
                <a:latin typeface="Poppins Regular" panose="020B0604020202020204" charset="0"/>
                <a:cs typeface="Poppins Regular" panose="020B0604020202020204" charset="0"/>
              </a:rPr>
              <a:t>The Gambia</a:t>
            </a:r>
          </a:p>
        </p:txBody>
      </p:sp>
      <p:sp>
        <p:nvSpPr>
          <p:cNvPr id="1412" name="TextBox 172">
            <a:extLst>
              <a:ext uri="{FF2B5EF4-FFF2-40B4-BE49-F238E27FC236}">
                <a16:creationId xmlns:a16="http://schemas.microsoft.com/office/drawing/2014/main" id="{7FB7359D-EC10-44F0-BE62-558E8DE47BCD}"/>
              </a:ext>
            </a:extLst>
          </p:cNvPr>
          <p:cNvSpPr txBox="1"/>
          <p:nvPr/>
        </p:nvSpPr>
        <p:spPr>
          <a:xfrm>
            <a:off x="2889808" y="3802539"/>
            <a:ext cx="131742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500" err="1">
                <a:solidFill>
                  <a:srgbClr val="006374"/>
                </a:solidFill>
                <a:latin typeface="Poppins Regular" panose="020B0604020202020204" charset="0"/>
                <a:cs typeface="Poppins Regular" panose="020B0604020202020204" charset="0"/>
              </a:rPr>
              <a:t>Cameroon</a:t>
            </a:r>
            <a:endParaRPr lang="de-DE" sz="1500">
              <a:solidFill>
                <a:srgbClr val="006374"/>
              </a:solidFill>
              <a:latin typeface="Poppins Regular" panose="020B0604020202020204" charset="0"/>
              <a:cs typeface="Poppins Regular" panose="020B0604020202020204" charset="0"/>
            </a:endParaRPr>
          </a:p>
        </p:txBody>
      </p:sp>
      <p:sp>
        <p:nvSpPr>
          <p:cNvPr id="1415" name="TextBox 176">
            <a:extLst>
              <a:ext uri="{FF2B5EF4-FFF2-40B4-BE49-F238E27FC236}">
                <a16:creationId xmlns:a16="http://schemas.microsoft.com/office/drawing/2014/main" id="{EC07D7D7-C570-4E1B-8E83-BDCEEA62C3CD}"/>
              </a:ext>
            </a:extLst>
          </p:cNvPr>
          <p:cNvSpPr txBox="1"/>
          <p:nvPr/>
        </p:nvSpPr>
        <p:spPr>
          <a:xfrm>
            <a:off x="7664331" y="4051500"/>
            <a:ext cx="78379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500">
                <a:solidFill>
                  <a:srgbClr val="006374"/>
                </a:solidFill>
                <a:latin typeface="Poppins Regular" panose="020B0604020202020204" charset="0"/>
                <a:cs typeface="Poppins Regular" panose="020B0604020202020204" charset="0"/>
              </a:rPr>
              <a:t>Nepal</a:t>
            </a:r>
          </a:p>
        </p:txBody>
      </p:sp>
      <p:sp>
        <p:nvSpPr>
          <p:cNvPr id="1420" name="Freeform 25">
            <a:extLst>
              <a:ext uri="{FF2B5EF4-FFF2-40B4-BE49-F238E27FC236}">
                <a16:creationId xmlns:a16="http://schemas.microsoft.com/office/drawing/2014/main" id="{05E2D4ED-2BD7-4BE0-A3B9-21F14F3870FC}"/>
              </a:ext>
            </a:extLst>
          </p:cNvPr>
          <p:cNvSpPr>
            <a:spLocks/>
          </p:cNvSpPr>
          <p:nvPr/>
        </p:nvSpPr>
        <p:spPr bwMode="auto">
          <a:xfrm>
            <a:off x="7058398" y="3505580"/>
            <a:ext cx="825828" cy="756540"/>
          </a:xfrm>
          <a:custGeom>
            <a:avLst/>
            <a:gdLst>
              <a:gd name="T0" fmla="*/ 112 w 768"/>
              <a:gd name="T1" fmla="*/ 534 h 697"/>
              <a:gd name="T2" fmla="*/ 46 w 768"/>
              <a:gd name="T3" fmla="*/ 453 h 697"/>
              <a:gd name="T4" fmla="*/ 81 w 768"/>
              <a:gd name="T5" fmla="*/ 412 h 697"/>
              <a:gd name="T6" fmla="*/ 158 w 768"/>
              <a:gd name="T7" fmla="*/ 402 h 697"/>
              <a:gd name="T8" fmla="*/ 249 w 768"/>
              <a:gd name="T9" fmla="*/ 376 h 697"/>
              <a:gd name="T10" fmla="*/ 269 w 768"/>
              <a:gd name="T11" fmla="*/ 320 h 697"/>
              <a:gd name="T12" fmla="*/ 315 w 768"/>
              <a:gd name="T13" fmla="*/ 310 h 697"/>
              <a:gd name="T14" fmla="*/ 331 w 768"/>
              <a:gd name="T15" fmla="*/ 290 h 697"/>
              <a:gd name="T16" fmla="*/ 351 w 768"/>
              <a:gd name="T17" fmla="*/ 285 h 697"/>
              <a:gd name="T18" fmla="*/ 371 w 768"/>
              <a:gd name="T19" fmla="*/ 295 h 697"/>
              <a:gd name="T20" fmla="*/ 392 w 768"/>
              <a:gd name="T21" fmla="*/ 239 h 697"/>
              <a:gd name="T22" fmla="*/ 407 w 768"/>
              <a:gd name="T23" fmla="*/ 214 h 697"/>
              <a:gd name="T24" fmla="*/ 427 w 768"/>
              <a:gd name="T25" fmla="*/ 178 h 697"/>
              <a:gd name="T26" fmla="*/ 463 w 768"/>
              <a:gd name="T27" fmla="*/ 163 h 697"/>
              <a:gd name="T28" fmla="*/ 468 w 768"/>
              <a:gd name="T29" fmla="*/ 137 h 697"/>
              <a:gd name="T30" fmla="*/ 493 w 768"/>
              <a:gd name="T31" fmla="*/ 96 h 697"/>
              <a:gd name="T32" fmla="*/ 473 w 768"/>
              <a:gd name="T33" fmla="*/ 51 h 697"/>
              <a:gd name="T34" fmla="*/ 498 w 768"/>
              <a:gd name="T35" fmla="*/ 30 h 697"/>
              <a:gd name="T36" fmla="*/ 514 w 768"/>
              <a:gd name="T37" fmla="*/ 20 h 697"/>
              <a:gd name="T38" fmla="*/ 544 w 768"/>
              <a:gd name="T39" fmla="*/ 5 h 697"/>
              <a:gd name="T40" fmla="*/ 605 w 768"/>
              <a:gd name="T41" fmla="*/ 5 h 697"/>
              <a:gd name="T42" fmla="*/ 631 w 768"/>
              <a:gd name="T43" fmla="*/ 0 h 697"/>
              <a:gd name="T44" fmla="*/ 661 w 768"/>
              <a:gd name="T45" fmla="*/ 0 h 697"/>
              <a:gd name="T46" fmla="*/ 692 w 768"/>
              <a:gd name="T47" fmla="*/ 20 h 697"/>
              <a:gd name="T48" fmla="*/ 687 w 768"/>
              <a:gd name="T49" fmla="*/ 46 h 697"/>
              <a:gd name="T50" fmla="*/ 707 w 768"/>
              <a:gd name="T51" fmla="*/ 61 h 697"/>
              <a:gd name="T52" fmla="*/ 748 w 768"/>
              <a:gd name="T53" fmla="*/ 81 h 697"/>
              <a:gd name="T54" fmla="*/ 738 w 768"/>
              <a:gd name="T55" fmla="*/ 112 h 697"/>
              <a:gd name="T56" fmla="*/ 707 w 768"/>
              <a:gd name="T57" fmla="*/ 122 h 697"/>
              <a:gd name="T58" fmla="*/ 687 w 768"/>
              <a:gd name="T59" fmla="*/ 127 h 697"/>
              <a:gd name="T60" fmla="*/ 666 w 768"/>
              <a:gd name="T61" fmla="*/ 132 h 697"/>
              <a:gd name="T62" fmla="*/ 605 w 768"/>
              <a:gd name="T63" fmla="*/ 122 h 697"/>
              <a:gd name="T64" fmla="*/ 590 w 768"/>
              <a:gd name="T65" fmla="*/ 142 h 697"/>
              <a:gd name="T66" fmla="*/ 595 w 768"/>
              <a:gd name="T67" fmla="*/ 158 h 697"/>
              <a:gd name="T68" fmla="*/ 610 w 768"/>
              <a:gd name="T69" fmla="*/ 168 h 697"/>
              <a:gd name="T70" fmla="*/ 610 w 768"/>
              <a:gd name="T71" fmla="*/ 198 h 697"/>
              <a:gd name="T72" fmla="*/ 616 w 768"/>
              <a:gd name="T73" fmla="*/ 229 h 697"/>
              <a:gd name="T74" fmla="*/ 636 w 768"/>
              <a:gd name="T75" fmla="*/ 249 h 697"/>
              <a:gd name="T76" fmla="*/ 661 w 768"/>
              <a:gd name="T77" fmla="*/ 259 h 697"/>
              <a:gd name="T78" fmla="*/ 641 w 768"/>
              <a:gd name="T79" fmla="*/ 270 h 697"/>
              <a:gd name="T80" fmla="*/ 631 w 768"/>
              <a:gd name="T81" fmla="*/ 305 h 697"/>
              <a:gd name="T82" fmla="*/ 626 w 768"/>
              <a:gd name="T83" fmla="*/ 320 h 697"/>
              <a:gd name="T84" fmla="*/ 631 w 768"/>
              <a:gd name="T85" fmla="*/ 325 h 697"/>
              <a:gd name="T86" fmla="*/ 595 w 768"/>
              <a:gd name="T87" fmla="*/ 361 h 697"/>
              <a:gd name="T88" fmla="*/ 575 w 768"/>
              <a:gd name="T89" fmla="*/ 387 h 697"/>
              <a:gd name="T90" fmla="*/ 473 w 768"/>
              <a:gd name="T91" fmla="*/ 488 h 697"/>
              <a:gd name="T92" fmla="*/ 443 w 768"/>
              <a:gd name="T93" fmla="*/ 483 h 697"/>
              <a:gd name="T94" fmla="*/ 402 w 768"/>
              <a:gd name="T95" fmla="*/ 555 h 697"/>
              <a:gd name="T96" fmla="*/ 427 w 768"/>
              <a:gd name="T97" fmla="*/ 565 h 697"/>
              <a:gd name="T98" fmla="*/ 443 w 768"/>
              <a:gd name="T99" fmla="*/ 600 h 697"/>
              <a:gd name="T100" fmla="*/ 463 w 768"/>
              <a:gd name="T101" fmla="*/ 641 h 697"/>
              <a:gd name="T102" fmla="*/ 463 w 768"/>
              <a:gd name="T103" fmla="*/ 661 h 697"/>
              <a:gd name="T104" fmla="*/ 458 w 768"/>
              <a:gd name="T105" fmla="*/ 672 h 697"/>
              <a:gd name="T106" fmla="*/ 448 w 768"/>
              <a:gd name="T107" fmla="*/ 666 h 697"/>
              <a:gd name="T108" fmla="*/ 402 w 768"/>
              <a:gd name="T109" fmla="*/ 672 h 697"/>
              <a:gd name="T110" fmla="*/ 366 w 768"/>
              <a:gd name="T111" fmla="*/ 672 h 697"/>
              <a:gd name="T112" fmla="*/ 346 w 768"/>
              <a:gd name="T113" fmla="*/ 687 h 697"/>
              <a:gd name="T114" fmla="*/ 325 w 768"/>
              <a:gd name="T115" fmla="*/ 697 h 697"/>
              <a:gd name="T116" fmla="*/ 290 w 768"/>
              <a:gd name="T117" fmla="*/ 656 h 697"/>
              <a:gd name="T118" fmla="*/ 254 w 768"/>
              <a:gd name="T119" fmla="*/ 616 h 697"/>
              <a:gd name="T120" fmla="*/ 158 w 768"/>
              <a:gd name="T121" fmla="*/ 626 h 697"/>
              <a:gd name="T122" fmla="*/ 66 w 768"/>
              <a:gd name="T123" fmla="*/ 631 h 697"/>
              <a:gd name="T124" fmla="*/ 35 w 768"/>
              <a:gd name="T125" fmla="*/ 62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 h="697">
                <a:moveTo>
                  <a:pt x="35" y="626"/>
                </a:moveTo>
                <a:lnTo>
                  <a:pt x="46" y="580"/>
                </a:lnTo>
                <a:lnTo>
                  <a:pt x="66" y="565"/>
                </a:lnTo>
                <a:lnTo>
                  <a:pt x="102" y="549"/>
                </a:lnTo>
                <a:lnTo>
                  <a:pt x="112" y="539"/>
                </a:lnTo>
                <a:lnTo>
                  <a:pt x="112" y="534"/>
                </a:lnTo>
                <a:lnTo>
                  <a:pt x="112" y="529"/>
                </a:lnTo>
                <a:lnTo>
                  <a:pt x="107" y="524"/>
                </a:lnTo>
                <a:lnTo>
                  <a:pt x="91" y="519"/>
                </a:lnTo>
                <a:lnTo>
                  <a:pt x="86" y="473"/>
                </a:lnTo>
                <a:lnTo>
                  <a:pt x="81" y="468"/>
                </a:lnTo>
                <a:lnTo>
                  <a:pt x="46" y="453"/>
                </a:lnTo>
                <a:lnTo>
                  <a:pt x="35" y="448"/>
                </a:lnTo>
                <a:lnTo>
                  <a:pt x="20" y="412"/>
                </a:lnTo>
                <a:lnTo>
                  <a:pt x="0" y="392"/>
                </a:lnTo>
                <a:lnTo>
                  <a:pt x="5" y="387"/>
                </a:lnTo>
                <a:lnTo>
                  <a:pt x="76" y="412"/>
                </a:lnTo>
                <a:lnTo>
                  <a:pt x="81" y="412"/>
                </a:lnTo>
                <a:lnTo>
                  <a:pt x="81" y="407"/>
                </a:lnTo>
                <a:lnTo>
                  <a:pt x="137" y="407"/>
                </a:lnTo>
                <a:lnTo>
                  <a:pt x="147" y="412"/>
                </a:lnTo>
                <a:lnTo>
                  <a:pt x="152" y="407"/>
                </a:lnTo>
                <a:lnTo>
                  <a:pt x="152" y="407"/>
                </a:lnTo>
                <a:lnTo>
                  <a:pt x="158" y="402"/>
                </a:lnTo>
                <a:lnTo>
                  <a:pt x="163" y="402"/>
                </a:lnTo>
                <a:lnTo>
                  <a:pt x="193" y="402"/>
                </a:lnTo>
                <a:lnTo>
                  <a:pt x="244" y="387"/>
                </a:lnTo>
                <a:lnTo>
                  <a:pt x="254" y="381"/>
                </a:lnTo>
                <a:lnTo>
                  <a:pt x="254" y="376"/>
                </a:lnTo>
                <a:lnTo>
                  <a:pt x="249" y="376"/>
                </a:lnTo>
                <a:lnTo>
                  <a:pt x="249" y="371"/>
                </a:lnTo>
                <a:lnTo>
                  <a:pt x="254" y="356"/>
                </a:lnTo>
                <a:lnTo>
                  <a:pt x="254" y="346"/>
                </a:lnTo>
                <a:lnTo>
                  <a:pt x="254" y="336"/>
                </a:lnTo>
                <a:lnTo>
                  <a:pt x="259" y="331"/>
                </a:lnTo>
                <a:lnTo>
                  <a:pt x="269" y="320"/>
                </a:lnTo>
                <a:lnTo>
                  <a:pt x="275" y="310"/>
                </a:lnTo>
                <a:lnTo>
                  <a:pt x="280" y="310"/>
                </a:lnTo>
                <a:lnTo>
                  <a:pt x="280" y="310"/>
                </a:lnTo>
                <a:lnTo>
                  <a:pt x="280" y="315"/>
                </a:lnTo>
                <a:lnTo>
                  <a:pt x="315" y="310"/>
                </a:lnTo>
                <a:lnTo>
                  <a:pt x="315" y="310"/>
                </a:lnTo>
                <a:lnTo>
                  <a:pt x="315" y="305"/>
                </a:lnTo>
                <a:lnTo>
                  <a:pt x="310" y="305"/>
                </a:lnTo>
                <a:lnTo>
                  <a:pt x="310" y="300"/>
                </a:lnTo>
                <a:lnTo>
                  <a:pt x="315" y="300"/>
                </a:lnTo>
                <a:lnTo>
                  <a:pt x="325" y="290"/>
                </a:lnTo>
                <a:lnTo>
                  <a:pt x="331" y="290"/>
                </a:lnTo>
                <a:lnTo>
                  <a:pt x="336" y="285"/>
                </a:lnTo>
                <a:lnTo>
                  <a:pt x="341" y="285"/>
                </a:lnTo>
                <a:lnTo>
                  <a:pt x="351" y="290"/>
                </a:lnTo>
                <a:lnTo>
                  <a:pt x="351" y="290"/>
                </a:lnTo>
                <a:lnTo>
                  <a:pt x="351" y="285"/>
                </a:lnTo>
                <a:lnTo>
                  <a:pt x="351" y="285"/>
                </a:lnTo>
                <a:lnTo>
                  <a:pt x="356" y="285"/>
                </a:lnTo>
                <a:lnTo>
                  <a:pt x="361" y="285"/>
                </a:lnTo>
                <a:lnTo>
                  <a:pt x="361" y="290"/>
                </a:lnTo>
                <a:lnTo>
                  <a:pt x="366" y="295"/>
                </a:lnTo>
                <a:lnTo>
                  <a:pt x="366" y="295"/>
                </a:lnTo>
                <a:lnTo>
                  <a:pt x="371" y="295"/>
                </a:lnTo>
                <a:lnTo>
                  <a:pt x="387" y="280"/>
                </a:lnTo>
                <a:lnTo>
                  <a:pt x="387" y="275"/>
                </a:lnTo>
                <a:lnTo>
                  <a:pt x="387" y="254"/>
                </a:lnTo>
                <a:lnTo>
                  <a:pt x="387" y="249"/>
                </a:lnTo>
                <a:lnTo>
                  <a:pt x="392" y="239"/>
                </a:lnTo>
                <a:lnTo>
                  <a:pt x="392" y="239"/>
                </a:lnTo>
                <a:lnTo>
                  <a:pt x="392" y="239"/>
                </a:lnTo>
                <a:lnTo>
                  <a:pt x="392" y="234"/>
                </a:lnTo>
                <a:lnTo>
                  <a:pt x="392" y="229"/>
                </a:lnTo>
                <a:lnTo>
                  <a:pt x="397" y="224"/>
                </a:lnTo>
                <a:lnTo>
                  <a:pt x="397" y="214"/>
                </a:lnTo>
                <a:lnTo>
                  <a:pt x="407" y="214"/>
                </a:lnTo>
                <a:lnTo>
                  <a:pt x="417" y="214"/>
                </a:lnTo>
                <a:lnTo>
                  <a:pt x="427" y="203"/>
                </a:lnTo>
                <a:lnTo>
                  <a:pt x="432" y="198"/>
                </a:lnTo>
                <a:lnTo>
                  <a:pt x="432" y="198"/>
                </a:lnTo>
                <a:lnTo>
                  <a:pt x="427" y="193"/>
                </a:lnTo>
                <a:lnTo>
                  <a:pt x="427" y="178"/>
                </a:lnTo>
                <a:lnTo>
                  <a:pt x="422" y="178"/>
                </a:lnTo>
                <a:lnTo>
                  <a:pt x="417" y="168"/>
                </a:lnTo>
                <a:lnTo>
                  <a:pt x="417" y="163"/>
                </a:lnTo>
                <a:lnTo>
                  <a:pt x="422" y="163"/>
                </a:lnTo>
                <a:lnTo>
                  <a:pt x="448" y="168"/>
                </a:lnTo>
                <a:lnTo>
                  <a:pt x="463" y="163"/>
                </a:lnTo>
                <a:lnTo>
                  <a:pt x="468" y="152"/>
                </a:lnTo>
                <a:lnTo>
                  <a:pt x="468" y="147"/>
                </a:lnTo>
                <a:lnTo>
                  <a:pt x="473" y="147"/>
                </a:lnTo>
                <a:lnTo>
                  <a:pt x="468" y="142"/>
                </a:lnTo>
                <a:lnTo>
                  <a:pt x="468" y="142"/>
                </a:lnTo>
                <a:lnTo>
                  <a:pt x="468" y="137"/>
                </a:lnTo>
                <a:lnTo>
                  <a:pt x="468" y="132"/>
                </a:lnTo>
                <a:lnTo>
                  <a:pt x="473" y="127"/>
                </a:lnTo>
                <a:lnTo>
                  <a:pt x="488" y="107"/>
                </a:lnTo>
                <a:lnTo>
                  <a:pt x="493" y="102"/>
                </a:lnTo>
                <a:lnTo>
                  <a:pt x="493" y="96"/>
                </a:lnTo>
                <a:lnTo>
                  <a:pt x="493" y="96"/>
                </a:lnTo>
                <a:lnTo>
                  <a:pt x="493" y="91"/>
                </a:lnTo>
                <a:lnTo>
                  <a:pt x="493" y="86"/>
                </a:lnTo>
                <a:lnTo>
                  <a:pt x="493" y="86"/>
                </a:lnTo>
                <a:lnTo>
                  <a:pt x="488" y="66"/>
                </a:lnTo>
                <a:lnTo>
                  <a:pt x="478" y="56"/>
                </a:lnTo>
                <a:lnTo>
                  <a:pt x="473" y="51"/>
                </a:lnTo>
                <a:lnTo>
                  <a:pt x="478" y="46"/>
                </a:lnTo>
                <a:lnTo>
                  <a:pt x="478" y="46"/>
                </a:lnTo>
                <a:lnTo>
                  <a:pt x="493" y="35"/>
                </a:lnTo>
                <a:lnTo>
                  <a:pt x="493" y="30"/>
                </a:lnTo>
                <a:lnTo>
                  <a:pt x="493" y="30"/>
                </a:lnTo>
                <a:lnTo>
                  <a:pt x="498" y="30"/>
                </a:lnTo>
                <a:lnTo>
                  <a:pt x="504" y="30"/>
                </a:lnTo>
                <a:lnTo>
                  <a:pt x="504" y="30"/>
                </a:lnTo>
                <a:lnTo>
                  <a:pt x="504" y="25"/>
                </a:lnTo>
                <a:lnTo>
                  <a:pt x="504" y="25"/>
                </a:lnTo>
                <a:lnTo>
                  <a:pt x="514" y="20"/>
                </a:lnTo>
                <a:lnTo>
                  <a:pt x="514" y="20"/>
                </a:lnTo>
                <a:lnTo>
                  <a:pt x="519" y="15"/>
                </a:lnTo>
                <a:lnTo>
                  <a:pt x="519" y="15"/>
                </a:lnTo>
                <a:lnTo>
                  <a:pt x="524" y="15"/>
                </a:lnTo>
                <a:lnTo>
                  <a:pt x="529" y="15"/>
                </a:lnTo>
                <a:lnTo>
                  <a:pt x="539" y="10"/>
                </a:lnTo>
                <a:lnTo>
                  <a:pt x="544" y="5"/>
                </a:lnTo>
                <a:lnTo>
                  <a:pt x="554" y="5"/>
                </a:lnTo>
                <a:lnTo>
                  <a:pt x="554" y="5"/>
                </a:lnTo>
                <a:lnTo>
                  <a:pt x="585" y="5"/>
                </a:lnTo>
                <a:lnTo>
                  <a:pt x="590" y="5"/>
                </a:lnTo>
                <a:lnTo>
                  <a:pt x="595" y="5"/>
                </a:lnTo>
                <a:lnTo>
                  <a:pt x="605" y="5"/>
                </a:lnTo>
                <a:lnTo>
                  <a:pt x="610" y="5"/>
                </a:lnTo>
                <a:lnTo>
                  <a:pt x="616" y="5"/>
                </a:lnTo>
                <a:lnTo>
                  <a:pt x="616" y="5"/>
                </a:lnTo>
                <a:lnTo>
                  <a:pt x="621" y="0"/>
                </a:lnTo>
                <a:lnTo>
                  <a:pt x="631" y="0"/>
                </a:lnTo>
                <a:lnTo>
                  <a:pt x="631" y="0"/>
                </a:lnTo>
                <a:lnTo>
                  <a:pt x="631" y="0"/>
                </a:lnTo>
                <a:lnTo>
                  <a:pt x="641" y="0"/>
                </a:lnTo>
                <a:lnTo>
                  <a:pt x="651" y="0"/>
                </a:lnTo>
                <a:lnTo>
                  <a:pt x="651" y="0"/>
                </a:lnTo>
                <a:lnTo>
                  <a:pt x="656" y="5"/>
                </a:lnTo>
                <a:lnTo>
                  <a:pt x="661" y="0"/>
                </a:lnTo>
                <a:lnTo>
                  <a:pt x="666" y="5"/>
                </a:lnTo>
                <a:lnTo>
                  <a:pt x="666" y="15"/>
                </a:lnTo>
                <a:lnTo>
                  <a:pt x="666" y="15"/>
                </a:lnTo>
                <a:lnTo>
                  <a:pt x="672" y="10"/>
                </a:lnTo>
                <a:lnTo>
                  <a:pt x="677" y="10"/>
                </a:lnTo>
                <a:lnTo>
                  <a:pt x="692" y="20"/>
                </a:lnTo>
                <a:lnTo>
                  <a:pt x="692" y="25"/>
                </a:lnTo>
                <a:lnTo>
                  <a:pt x="692" y="35"/>
                </a:lnTo>
                <a:lnTo>
                  <a:pt x="692" y="41"/>
                </a:lnTo>
                <a:lnTo>
                  <a:pt x="692" y="46"/>
                </a:lnTo>
                <a:lnTo>
                  <a:pt x="692" y="46"/>
                </a:lnTo>
                <a:lnTo>
                  <a:pt x="687" y="46"/>
                </a:lnTo>
                <a:lnTo>
                  <a:pt x="687" y="51"/>
                </a:lnTo>
                <a:lnTo>
                  <a:pt x="692" y="51"/>
                </a:lnTo>
                <a:lnTo>
                  <a:pt x="697" y="56"/>
                </a:lnTo>
                <a:lnTo>
                  <a:pt x="702" y="61"/>
                </a:lnTo>
                <a:lnTo>
                  <a:pt x="702" y="66"/>
                </a:lnTo>
                <a:lnTo>
                  <a:pt x="707" y="61"/>
                </a:lnTo>
                <a:lnTo>
                  <a:pt x="712" y="61"/>
                </a:lnTo>
                <a:lnTo>
                  <a:pt x="712" y="61"/>
                </a:lnTo>
                <a:lnTo>
                  <a:pt x="717" y="61"/>
                </a:lnTo>
                <a:lnTo>
                  <a:pt x="717" y="61"/>
                </a:lnTo>
                <a:lnTo>
                  <a:pt x="717" y="66"/>
                </a:lnTo>
                <a:lnTo>
                  <a:pt x="748" y="81"/>
                </a:lnTo>
                <a:lnTo>
                  <a:pt x="753" y="81"/>
                </a:lnTo>
                <a:lnTo>
                  <a:pt x="758" y="86"/>
                </a:lnTo>
                <a:lnTo>
                  <a:pt x="768" y="86"/>
                </a:lnTo>
                <a:lnTo>
                  <a:pt x="738" y="107"/>
                </a:lnTo>
                <a:lnTo>
                  <a:pt x="738" y="112"/>
                </a:lnTo>
                <a:lnTo>
                  <a:pt x="738" y="112"/>
                </a:lnTo>
                <a:lnTo>
                  <a:pt x="738" y="117"/>
                </a:lnTo>
                <a:lnTo>
                  <a:pt x="733" y="122"/>
                </a:lnTo>
                <a:lnTo>
                  <a:pt x="733" y="127"/>
                </a:lnTo>
                <a:lnTo>
                  <a:pt x="727" y="122"/>
                </a:lnTo>
                <a:lnTo>
                  <a:pt x="722" y="122"/>
                </a:lnTo>
                <a:lnTo>
                  <a:pt x="707" y="122"/>
                </a:lnTo>
                <a:lnTo>
                  <a:pt x="707" y="122"/>
                </a:lnTo>
                <a:lnTo>
                  <a:pt x="702" y="127"/>
                </a:lnTo>
                <a:lnTo>
                  <a:pt x="702" y="127"/>
                </a:lnTo>
                <a:lnTo>
                  <a:pt x="697" y="132"/>
                </a:lnTo>
                <a:lnTo>
                  <a:pt x="692" y="127"/>
                </a:lnTo>
                <a:lnTo>
                  <a:pt x="687" y="127"/>
                </a:lnTo>
                <a:lnTo>
                  <a:pt x="687" y="132"/>
                </a:lnTo>
                <a:lnTo>
                  <a:pt x="682" y="137"/>
                </a:lnTo>
                <a:lnTo>
                  <a:pt x="682" y="137"/>
                </a:lnTo>
                <a:lnTo>
                  <a:pt x="677" y="132"/>
                </a:lnTo>
                <a:lnTo>
                  <a:pt x="672" y="137"/>
                </a:lnTo>
                <a:lnTo>
                  <a:pt x="666" y="132"/>
                </a:lnTo>
                <a:lnTo>
                  <a:pt x="656" y="132"/>
                </a:lnTo>
                <a:lnTo>
                  <a:pt x="656" y="132"/>
                </a:lnTo>
                <a:lnTo>
                  <a:pt x="651" y="132"/>
                </a:lnTo>
                <a:lnTo>
                  <a:pt x="616" y="117"/>
                </a:lnTo>
                <a:lnTo>
                  <a:pt x="610" y="117"/>
                </a:lnTo>
                <a:lnTo>
                  <a:pt x="605" y="122"/>
                </a:lnTo>
                <a:lnTo>
                  <a:pt x="600" y="122"/>
                </a:lnTo>
                <a:lnTo>
                  <a:pt x="600" y="122"/>
                </a:lnTo>
                <a:lnTo>
                  <a:pt x="595" y="122"/>
                </a:lnTo>
                <a:lnTo>
                  <a:pt x="595" y="132"/>
                </a:lnTo>
                <a:lnTo>
                  <a:pt x="590" y="142"/>
                </a:lnTo>
                <a:lnTo>
                  <a:pt x="590" y="142"/>
                </a:lnTo>
                <a:lnTo>
                  <a:pt x="595" y="142"/>
                </a:lnTo>
                <a:lnTo>
                  <a:pt x="600" y="147"/>
                </a:lnTo>
                <a:lnTo>
                  <a:pt x="600" y="152"/>
                </a:lnTo>
                <a:lnTo>
                  <a:pt x="595" y="152"/>
                </a:lnTo>
                <a:lnTo>
                  <a:pt x="595" y="158"/>
                </a:lnTo>
                <a:lnTo>
                  <a:pt x="595" y="158"/>
                </a:lnTo>
                <a:lnTo>
                  <a:pt x="595" y="163"/>
                </a:lnTo>
                <a:lnTo>
                  <a:pt x="600" y="163"/>
                </a:lnTo>
                <a:lnTo>
                  <a:pt x="610" y="163"/>
                </a:lnTo>
                <a:lnTo>
                  <a:pt x="610" y="163"/>
                </a:lnTo>
                <a:lnTo>
                  <a:pt x="610" y="168"/>
                </a:lnTo>
                <a:lnTo>
                  <a:pt x="610" y="168"/>
                </a:lnTo>
                <a:lnTo>
                  <a:pt x="605" y="173"/>
                </a:lnTo>
                <a:lnTo>
                  <a:pt x="600" y="173"/>
                </a:lnTo>
                <a:lnTo>
                  <a:pt x="600" y="178"/>
                </a:lnTo>
                <a:lnTo>
                  <a:pt x="610" y="188"/>
                </a:lnTo>
                <a:lnTo>
                  <a:pt x="610" y="193"/>
                </a:lnTo>
                <a:lnTo>
                  <a:pt x="610" y="198"/>
                </a:lnTo>
                <a:lnTo>
                  <a:pt x="600" y="203"/>
                </a:lnTo>
                <a:lnTo>
                  <a:pt x="600" y="208"/>
                </a:lnTo>
                <a:lnTo>
                  <a:pt x="605" y="208"/>
                </a:lnTo>
                <a:lnTo>
                  <a:pt x="605" y="219"/>
                </a:lnTo>
                <a:lnTo>
                  <a:pt x="616" y="224"/>
                </a:lnTo>
                <a:lnTo>
                  <a:pt x="616" y="229"/>
                </a:lnTo>
                <a:lnTo>
                  <a:pt x="621" y="229"/>
                </a:lnTo>
                <a:lnTo>
                  <a:pt x="626" y="234"/>
                </a:lnTo>
                <a:lnTo>
                  <a:pt x="626" y="229"/>
                </a:lnTo>
                <a:lnTo>
                  <a:pt x="631" y="229"/>
                </a:lnTo>
                <a:lnTo>
                  <a:pt x="631" y="239"/>
                </a:lnTo>
                <a:lnTo>
                  <a:pt x="636" y="249"/>
                </a:lnTo>
                <a:lnTo>
                  <a:pt x="636" y="249"/>
                </a:lnTo>
                <a:lnTo>
                  <a:pt x="651" y="249"/>
                </a:lnTo>
                <a:lnTo>
                  <a:pt x="656" y="254"/>
                </a:lnTo>
                <a:lnTo>
                  <a:pt x="656" y="249"/>
                </a:lnTo>
                <a:lnTo>
                  <a:pt x="661" y="259"/>
                </a:lnTo>
                <a:lnTo>
                  <a:pt x="661" y="259"/>
                </a:lnTo>
                <a:lnTo>
                  <a:pt x="661" y="264"/>
                </a:lnTo>
                <a:lnTo>
                  <a:pt x="661" y="270"/>
                </a:lnTo>
                <a:lnTo>
                  <a:pt x="656" y="270"/>
                </a:lnTo>
                <a:lnTo>
                  <a:pt x="651" y="275"/>
                </a:lnTo>
                <a:lnTo>
                  <a:pt x="646" y="270"/>
                </a:lnTo>
                <a:lnTo>
                  <a:pt x="641" y="270"/>
                </a:lnTo>
                <a:lnTo>
                  <a:pt x="641" y="275"/>
                </a:lnTo>
                <a:lnTo>
                  <a:pt x="631" y="280"/>
                </a:lnTo>
                <a:lnTo>
                  <a:pt x="626" y="285"/>
                </a:lnTo>
                <a:lnTo>
                  <a:pt x="626" y="295"/>
                </a:lnTo>
                <a:lnTo>
                  <a:pt x="631" y="300"/>
                </a:lnTo>
                <a:lnTo>
                  <a:pt x="631" y="305"/>
                </a:lnTo>
                <a:lnTo>
                  <a:pt x="631" y="305"/>
                </a:lnTo>
                <a:lnTo>
                  <a:pt x="636" y="305"/>
                </a:lnTo>
                <a:lnTo>
                  <a:pt x="631" y="310"/>
                </a:lnTo>
                <a:lnTo>
                  <a:pt x="626" y="310"/>
                </a:lnTo>
                <a:lnTo>
                  <a:pt x="626" y="315"/>
                </a:lnTo>
                <a:lnTo>
                  <a:pt x="626" y="320"/>
                </a:lnTo>
                <a:lnTo>
                  <a:pt x="631" y="320"/>
                </a:lnTo>
                <a:lnTo>
                  <a:pt x="636" y="320"/>
                </a:lnTo>
                <a:lnTo>
                  <a:pt x="641" y="325"/>
                </a:lnTo>
                <a:lnTo>
                  <a:pt x="636" y="325"/>
                </a:lnTo>
                <a:lnTo>
                  <a:pt x="636" y="331"/>
                </a:lnTo>
                <a:lnTo>
                  <a:pt x="631" y="325"/>
                </a:lnTo>
                <a:lnTo>
                  <a:pt x="631" y="325"/>
                </a:lnTo>
                <a:lnTo>
                  <a:pt x="626" y="331"/>
                </a:lnTo>
                <a:lnTo>
                  <a:pt x="616" y="336"/>
                </a:lnTo>
                <a:lnTo>
                  <a:pt x="605" y="351"/>
                </a:lnTo>
                <a:lnTo>
                  <a:pt x="600" y="351"/>
                </a:lnTo>
                <a:lnTo>
                  <a:pt x="595" y="361"/>
                </a:lnTo>
                <a:lnTo>
                  <a:pt x="595" y="366"/>
                </a:lnTo>
                <a:lnTo>
                  <a:pt x="595" y="371"/>
                </a:lnTo>
                <a:lnTo>
                  <a:pt x="590" y="376"/>
                </a:lnTo>
                <a:lnTo>
                  <a:pt x="585" y="381"/>
                </a:lnTo>
                <a:lnTo>
                  <a:pt x="580" y="381"/>
                </a:lnTo>
                <a:lnTo>
                  <a:pt x="575" y="387"/>
                </a:lnTo>
                <a:lnTo>
                  <a:pt x="544" y="437"/>
                </a:lnTo>
                <a:lnTo>
                  <a:pt x="534" y="443"/>
                </a:lnTo>
                <a:lnTo>
                  <a:pt x="498" y="488"/>
                </a:lnTo>
                <a:lnTo>
                  <a:pt x="493" y="488"/>
                </a:lnTo>
                <a:lnTo>
                  <a:pt x="493" y="493"/>
                </a:lnTo>
                <a:lnTo>
                  <a:pt x="473" y="488"/>
                </a:lnTo>
                <a:lnTo>
                  <a:pt x="463" y="493"/>
                </a:lnTo>
                <a:lnTo>
                  <a:pt x="458" y="499"/>
                </a:lnTo>
                <a:lnTo>
                  <a:pt x="458" y="499"/>
                </a:lnTo>
                <a:lnTo>
                  <a:pt x="453" y="499"/>
                </a:lnTo>
                <a:lnTo>
                  <a:pt x="448" y="483"/>
                </a:lnTo>
                <a:lnTo>
                  <a:pt x="443" y="483"/>
                </a:lnTo>
                <a:lnTo>
                  <a:pt x="437" y="483"/>
                </a:lnTo>
                <a:lnTo>
                  <a:pt x="402" y="524"/>
                </a:lnTo>
                <a:lnTo>
                  <a:pt x="397" y="544"/>
                </a:lnTo>
                <a:lnTo>
                  <a:pt x="397" y="549"/>
                </a:lnTo>
                <a:lnTo>
                  <a:pt x="397" y="555"/>
                </a:lnTo>
                <a:lnTo>
                  <a:pt x="402" y="555"/>
                </a:lnTo>
                <a:lnTo>
                  <a:pt x="407" y="555"/>
                </a:lnTo>
                <a:lnTo>
                  <a:pt x="412" y="560"/>
                </a:lnTo>
                <a:lnTo>
                  <a:pt x="422" y="560"/>
                </a:lnTo>
                <a:lnTo>
                  <a:pt x="427" y="560"/>
                </a:lnTo>
                <a:lnTo>
                  <a:pt x="427" y="560"/>
                </a:lnTo>
                <a:lnTo>
                  <a:pt x="427" y="565"/>
                </a:lnTo>
                <a:lnTo>
                  <a:pt x="422" y="585"/>
                </a:lnTo>
                <a:lnTo>
                  <a:pt x="422" y="590"/>
                </a:lnTo>
                <a:lnTo>
                  <a:pt x="422" y="590"/>
                </a:lnTo>
                <a:lnTo>
                  <a:pt x="432" y="600"/>
                </a:lnTo>
                <a:lnTo>
                  <a:pt x="437" y="600"/>
                </a:lnTo>
                <a:lnTo>
                  <a:pt x="443" y="600"/>
                </a:lnTo>
                <a:lnTo>
                  <a:pt x="448" y="600"/>
                </a:lnTo>
                <a:lnTo>
                  <a:pt x="448" y="605"/>
                </a:lnTo>
                <a:lnTo>
                  <a:pt x="448" y="621"/>
                </a:lnTo>
                <a:lnTo>
                  <a:pt x="453" y="626"/>
                </a:lnTo>
                <a:lnTo>
                  <a:pt x="453" y="631"/>
                </a:lnTo>
                <a:lnTo>
                  <a:pt x="463" y="641"/>
                </a:lnTo>
                <a:lnTo>
                  <a:pt x="463" y="641"/>
                </a:lnTo>
                <a:lnTo>
                  <a:pt x="468" y="646"/>
                </a:lnTo>
                <a:lnTo>
                  <a:pt x="468" y="651"/>
                </a:lnTo>
                <a:lnTo>
                  <a:pt x="463" y="651"/>
                </a:lnTo>
                <a:lnTo>
                  <a:pt x="463" y="651"/>
                </a:lnTo>
                <a:lnTo>
                  <a:pt x="463" y="661"/>
                </a:lnTo>
                <a:lnTo>
                  <a:pt x="463" y="666"/>
                </a:lnTo>
                <a:lnTo>
                  <a:pt x="468" y="666"/>
                </a:lnTo>
                <a:lnTo>
                  <a:pt x="468" y="666"/>
                </a:lnTo>
                <a:lnTo>
                  <a:pt x="463" y="666"/>
                </a:lnTo>
                <a:lnTo>
                  <a:pt x="458" y="672"/>
                </a:lnTo>
                <a:lnTo>
                  <a:pt x="458" y="672"/>
                </a:lnTo>
                <a:lnTo>
                  <a:pt x="458" y="677"/>
                </a:lnTo>
                <a:lnTo>
                  <a:pt x="448" y="672"/>
                </a:lnTo>
                <a:lnTo>
                  <a:pt x="448" y="672"/>
                </a:lnTo>
                <a:lnTo>
                  <a:pt x="448" y="672"/>
                </a:lnTo>
                <a:lnTo>
                  <a:pt x="448" y="666"/>
                </a:lnTo>
                <a:lnTo>
                  <a:pt x="448" y="666"/>
                </a:lnTo>
                <a:lnTo>
                  <a:pt x="443" y="661"/>
                </a:lnTo>
                <a:lnTo>
                  <a:pt x="427" y="672"/>
                </a:lnTo>
                <a:lnTo>
                  <a:pt x="422" y="677"/>
                </a:lnTo>
                <a:lnTo>
                  <a:pt x="422" y="677"/>
                </a:lnTo>
                <a:lnTo>
                  <a:pt x="407" y="677"/>
                </a:lnTo>
                <a:lnTo>
                  <a:pt x="402" y="672"/>
                </a:lnTo>
                <a:lnTo>
                  <a:pt x="397" y="672"/>
                </a:lnTo>
                <a:lnTo>
                  <a:pt x="392" y="672"/>
                </a:lnTo>
                <a:lnTo>
                  <a:pt x="376" y="672"/>
                </a:lnTo>
                <a:lnTo>
                  <a:pt x="371" y="672"/>
                </a:lnTo>
                <a:lnTo>
                  <a:pt x="371" y="672"/>
                </a:lnTo>
                <a:lnTo>
                  <a:pt x="366" y="672"/>
                </a:lnTo>
                <a:lnTo>
                  <a:pt x="366" y="666"/>
                </a:lnTo>
                <a:lnTo>
                  <a:pt x="366" y="666"/>
                </a:lnTo>
                <a:lnTo>
                  <a:pt x="361" y="672"/>
                </a:lnTo>
                <a:lnTo>
                  <a:pt x="361" y="687"/>
                </a:lnTo>
                <a:lnTo>
                  <a:pt x="346" y="687"/>
                </a:lnTo>
                <a:lnTo>
                  <a:pt x="346" y="687"/>
                </a:lnTo>
                <a:lnTo>
                  <a:pt x="341" y="687"/>
                </a:lnTo>
                <a:lnTo>
                  <a:pt x="341" y="692"/>
                </a:lnTo>
                <a:lnTo>
                  <a:pt x="336" y="692"/>
                </a:lnTo>
                <a:lnTo>
                  <a:pt x="336" y="692"/>
                </a:lnTo>
                <a:lnTo>
                  <a:pt x="331" y="697"/>
                </a:lnTo>
                <a:lnTo>
                  <a:pt x="325" y="697"/>
                </a:lnTo>
                <a:lnTo>
                  <a:pt x="315" y="692"/>
                </a:lnTo>
                <a:lnTo>
                  <a:pt x="305" y="692"/>
                </a:lnTo>
                <a:lnTo>
                  <a:pt x="305" y="692"/>
                </a:lnTo>
                <a:lnTo>
                  <a:pt x="305" y="687"/>
                </a:lnTo>
                <a:lnTo>
                  <a:pt x="295" y="682"/>
                </a:lnTo>
                <a:lnTo>
                  <a:pt x="290" y="656"/>
                </a:lnTo>
                <a:lnTo>
                  <a:pt x="290" y="651"/>
                </a:lnTo>
                <a:lnTo>
                  <a:pt x="285" y="651"/>
                </a:lnTo>
                <a:lnTo>
                  <a:pt x="269" y="641"/>
                </a:lnTo>
                <a:lnTo>
                  <a:pt x="264" y="626"/>
                </a:lnTo>
                <a:lnTo>
                  <a:pt x="264" y="621"/>
                </a:lnTo>
                <a:lnTo>
                  <a:pt x="254" y="616"/>
                </a:lnTo>
                <a:lnTo>
                  <a:pt x="208" y="616"/>
                </a:lnTo>
                <a:lnTo>
                  <a:pt x="198" y="621"/>
                </a:lnTo>
                <a:lnTo>
                  <a:pt x="178" y="621"/>
                </a:lnTo>
                <a:lnTo>
                  <a:pt x="173" y="631"/>
                </a:lnTo>
                <a:lnTo>
                  <a:pt x="168" y="626"/>
                </a:lnTo>
                <a:lnTo>
                  <a:pt x="158" y="626"/>
                </a:lnTo>
                <a:lnTo>
                  <a:pt x="152" y="616"/>
                </a:lnTo>
                <a:lnTo>
                  <a:pt x="137" y="621"/>
                </a:lnTo>
                <a:lnTo>
                  <a:pt x="127" y="616"/>
                </a:lnTo>
                <a:lnTo>
                  <a:pt x="122" y="626"/>
                </a:lnTo>
                <a:lnTo>
                  <a:pt x="76" y="621"/>
                </a:lnTo>
                <a:lnTo>
                  <a:pt x="66" y="631"/>
                </a:lnTo>
                <a:lnTo>
                  <a:pt x="61" y="626"/>
                </a:lnTo>
                <a:lnTo>
                  <a:pt x="51" y="631"/>
                </a:lnTo>
                <a:lnTo>
                  <a:pt x="46" y="631"/>
                </a:lnTo>
                <a:lnTo>
                  <a:pt x="40" y="636"/>
                </a:lnTo>
                <a:lnTo>
                  <a:pt x="40" y="631"/>
                </a:lnTo>
                <a:lnTo>
                  <a:pt x="35" y="626"/>
                </a:lnTo>
                <a:close/>
              </a:path>
            </a:pathLst>
          </a:custGeom>
          <a:solidFill>
            <a:srgbClr val="F4AE2B"/>
          </a:solidFill>
          <a:ln>
            <a:noFill/>
          </a:ln>
        </p:spPr>
        <p:txBody>
          <a:bodyPr vert="horz" wrap="square" lIns="91440" tIns="45720" rIns="91440" bIns="45720" numCol="1" anchor="t" anchorCtr="0" compatLnSpc="1">
            <a:prstTxWarp prst="textNoShape">
              <a:avLst/>
            </a:prstTxWarp>
          </a:bodyPr>
          <a:lstStyle/>
          <a:p>
            <a:endParaRPr lang="de-DE"/>
          </a:p>
        </p:txBody>
      </p:sp>
      <p:sp>
        <p:nvSpPr>
          <p:cNvPr id="3" name="Textfeld 2">
            <a:extLst>
              <a:ext uri="{FF2B5EF4-FFF2-40B4-BE49-F238E27FC236}">
                <a16:creationId xmlns:a16="http://schemas.microsoft.com/office/drawing/2014/main" id="{E1373C9F-992B-4BFA-8DA3-D21052F66427}"/>
              </a:ext>
            </a:extLst>
          </p:cNvPr>
          <p:cNvSpPr txBox="1"/>
          <p:nvPr/>
        </p:nvSpPr>
        <p:spPr>
          <a:xfrm>
            <a:off x="2033808" y="2527739"/>
            <a:ext cx="1157144" cy="261610"/>
          </a:xfrm>
          <a:prstGeom prst="rect">
            <a:avLst/>
          </a:prstGeom>
          <a:noFill/>
        </p:spPr>
        <p:txBody>
          <a:bodyPr wrap="square" rtlCol="0">
            <a:spAutoFit/>
          </a:bodyPr>
          <a:lstStyle/>
          <a:p>
            <a:r>
              <a:rPr lang="de-DE" sz="1100" err="1">
                <a:solidFill>
                  <a:schemeClr val="bg1"/>
                </a:solidFill>
                <a:latin typeface="Poppins Regular" panose="020B0604020202020204" charset="0"/>
                <a:cs typeface="Poppins Regular" panose="020B0604020202020204" charset="0"/>
              </a:rPr>
              <a:t>Mauritania</a:t>
            </a:r>
            <a:endParaRPr lang="en-GB" sz="1100">
              <a:solidFill>
                <a:schemeClr val="bg1"/>
              </a:solidFill>
              <a:latin typeface="Poppins Regular" panose="020B0604020202020204" charset="0"/>
              <a:cs typeface="Poppins Regular" panose="020B0604020202020204" charset="0"/>
            </a:endParaRPr>
          </a:p>
        </p:txBody>
      </p:sp>
      <p:sp>
        <p:nvSpPr>
          <p:cNvPr id="1417" name="Textfeld 1416">
            <a:extLst>
              <a:ext uri="{FF2B5EF4-FFF2-40B4-BE49-F238E27FC236}">
                <a16:creationId xmlns:a16="http://schemas.microsoft.com/office/drawing/2014/main" id="{E2EA2D22-1938-4789-BF0C-CD229D5BD58E}"/>
              </a:ext>
            </a:extLst>
          </p:cNvPr>
          <p:cNvSpPr txBox="1"/>
          <p:nvPr/>
        </p:nvSpPr>
        <p:spPr>
          <a:xfrm>
            <a:off x="2188840" y="3020434"/>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Burkina Faso</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18" name="Textfeld 1417">
            <a:extLst>
              <a:ext uri="{FF2B5EF4-FFF2-40B4-BE49-F238E27FC236}">
                <a16:creationId xmlns:a16="http://schemas.microsoft.com/office/drawing/2014/main" id="{4ABEE3FD-63FF-42AE-B037-B34DF0373AF0}"/>
              </a:ext>
            </a:extLst>
          </p:cNvPr>
          <p:cNvSpPr txBox="1"/>
          <p:nvPr/>
        </p:nvSpPr>
        <p:spPr>
          <a:xfrm>
            <a:off x="2162723" y="3460246"/>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Sierra Leone</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19" name="Textfeld 1418">
            <a:extLst>
              <a:ext uri="{FF2B5EF4-FFF2-40B4-BE49-F238E27FC236}">
                <a16:creationId xmlns:a16="http://schemas.microsoft.com/office/drawing/2014/main" id="{61F07103-C86D-4215-B3E0-3E319A916688}"/>
              </a:ext>
            </a:extLst>
          </p:cNvPr>
          <p:cNvSpPr txBox="1"/>
          <p:nvPr/>
        </p:nvSpPr>
        <p:spPr>
          <a:xfrm>
            <a:off x="3487951" y="2630105"/>
            <a:ext cx="1157144" cy="261610"/>
          </a:xfrm>
          <a:prstGeom prst="rect">
            <a:avLst/>
          </a:prstGeom>
          <a:noFill/>
        </p:spPr>
        <p:txBody>
          <a:bodyPr wrap="square" rtlCol="0">
            <a:spAutoFit/>
          </a:bodyPr>
          <a:lstStyle/>
          <a:p>
            <a:r>
              <a:rPr lang="de-DE" sz="1100">
                <a:solidFill>
                  <a:schemeClr val="bg1">
                    <a:lumMod val="95000"/>
                  </a:schemeClr>
                </a:solidFill>
                <a:latin typeface="Poppins Regular" panose="020B0604020202020204" charset="0"/>
                <a:cs typeface="Poppins Regular" panose="020B0604020202020204" charset="0"/>
              </a:rPr>
              <a:t>Niger</a:t>
            </a:r>
            <a:endParaRPr lang="en-GB" sz="1100">
              <a:solidFill>
                <a:schemeClr val="bg1">
                  <a:lumMod val="95000"/>
                </a:schemeClr>
              </a:solidFill>
              <a:latin typeface="Poppins Regular" panose="020B0604020202020204" charset="0"/>
              <a:cs typeface="Poppins Regular" panose="020B0604020202020204" charset="0"/>
            </a:endParaRPr>
          </a:p>
        </p:txBody>
      </p:sp>
      <p:sp>
        <p:nvSpPr>
          <p:cNvPr id="1421" name="Textfeld 1420">
            <a:extLst>
              <a:ext uri="{FF2B5EF4-FFF2-40B4-BE49-F238E27FC236}">
                <a16:creationId xmlns:a16="http://schemas.microsoft.com/office/drawing/2014/main" id="{B59A6634-EDE6-440F-B0D4-9ED4C663AEDD}"/>
              </a:ext>
            </a:extLst>
          </p:cNvPr>
          <p:cNvSpPr txBox="1"/>
          <p:nvPr/>
        </p:nvSpPr>
        <p:spPr>
          <a:xfrm>
            <a:off x="3425108" y="3246961"/>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Nigeria</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22" name="Textfeld 1421">
            <a:extLst>
              <a:ext uri="{FF2B5EF4-FFF2-40B4-BE49-F238E27FC236}">
                <a16:creationId xmlns:a16="http://schemas.microsoft.com/office/drawing/2014/main" id="{66AE70F8-4E9F-4748-BDC4-B65B779E171F}"/>
              </a:ext>
            </a:extLst>
          </p:cNvPr>
          <p:cNvSpPr txBox="1"/>
          <p:nvPr/>
        </p:nvSpPr>
        <p:spPr>
          <a:xfrm>
            <a:off x="5039209" y="2685533"/>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Sudan</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23" name="Textfeld 1422">
            <a:extLst>
              <a:ext uri="{FF2B5EF4-FFF2-40B4-BE49-F238E27FC236}">
                <a16:creationId xmlns:a16="http://schemas.microsoft.com/office/drawing/2014/main" id="{C34CAFCB-16CA-44BD-9470-E0749DCF318E}"/>
              </a:ext>
            </a:extLst>
          </p:cNvPr>
          <p:cNvSpPr txBox="1"/>
          <p:nvPr/>
        </p:nvSpPr>
        <p:spPr>
          <a:xfrm>
            <a:off x="5614872" y="3273555"/>
            <a:ext cx="1157144" cy="261610"/>
          </a:xfrm>
          <a:prstGeom prst="rect">
            <a:avLst/>
          </a:prstGeom>
          <a:noFill/>
        </p:spPr>
        <p:txBody>
          <a:bodyPr wrap="square" rtlCol="0">
            <a:spAutoFit/>
          </a:bodyPr>
          <a:lstStyle/>
          <a:p>
            <a:r>
              <a:rPr lang="de-DE" sz="1100" err="1">
                <a:solidFill>
                  <a:schemeClr val="bg1">
                    <a:lumMod val="50000"/>
                  </a:schemeClr>
                </a:solidFill>
                <a:latin typeface="Poppins Regular" panose="020B0604020202020204" charset="0"/>
                <a:cs typeface="Poppins Regular" panose="020B0604020202020204" charset="0"/>
              </a:rPr>
              <a:t>Ethiopia</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24" name="Textfeld 1423">
            <a:extLst>
              <a:ext uri="{FF2B5EF4-FFF2-40B4-BE49-F238E27FC236}">
                <a16:creationId xmlns:a16="http://schemas.microsoft.com/office/drawing/2014/main" id="{C9E20AAD-2AF2-4291-BF8C-480FC5B85767}"/>
              </a:ext>
            </a:extLst>
          </p:cNvPr>
          <p:cNvSpPr txBox="1"/>
          <p:nvPr/>
        </p:nvSpPr>
        <p:spPr>
          <a:xfrm>
            <a:off x="5775138" y="3789470"/>
            <a:ext cx="1157144" cy="261610"/>
          </a:xfrm>
          <a:prstGeom prst="rect">
            <a:avLst/>
          </a:prstGeom>
          <a:noFill/>
        </p:spPr>
        <p:txBody>
          <a:bodyPr wrap="square" rtlCol="0">
            <a:spAutoFit/>
          </a:bodyPr>
          <a:lstStyle/>
          <a:p>
            <a:r>
              <a:rPr lang="de-DE" sz="1100" err="1">
                <a:solidFill>
                  <a:schemeClr val="bg1">
                    <a:lumMod val="50000"/>
                  </a:schemeClr>
                </a:solidFill>
                <a:latin typeface="Poppins Regular" panose="020B0604020202020204" charset="0"/>
                <a:cs typeface="Poppins Regular" panose="020B0604020202020204" charset="0"/>
              </a:rPr>
              <a:t>Kenya</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25" name="Textfeld 1424">
            <a:extLst>
              <a:ext uri="{FF2B5EF4-FFF2-40B4-BE49-F238E27FC236}">
                <a16:creationId xmlns:a16="http://schemas.microsoft.com/office/drawing/2014/main" id="{AB57C544-73A8-4153-9317-B5E02032DFC7}"/>
              </a:ext>
            </a:extLst>
          </p:cNvPr>
          <p:cNvSpPr txBox="1"/>
          <p:nvPr/>
        </p:nvSpPr>
        <p:spPr>
          <a:xfrm>
            <a:off x="5349179" y="3635234"/>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Uganda</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26" name="Textfeld 1425">
            <a:extLst>
              <a:ext uri="{FF2B5EF4-FFF2-40B4-BE49-F238E27FC236}">
                <a16:creationId xmlns:a16="http://schemas.microsoft.com/office/drawing/2014/main" id="{D6FA80A2-9AA5-4E02-A226-47AD1A434677}"/>
              </a:ext>
            </a:extLst>
          </p:cNvPr>
          <p:cNvSpPr txBox="1"/>
          <p:nvPr/>
        </p:nvSpPr>
        <p:spPr>
          <a:xfrm>
            <a:off x="5315838" y="3930512"/>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Rwanda</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27" name="Textfeld 1426">
            <a:extLst>
              <a:ext uri="{FF2B5EF4-FFF2-40B4-BE49-F238E27FC236}">
                <a16:creationId xmlns:a16="http://schemas.microsoft.com/office/drawing/2014/main" id="{A0273C6A-FD3E-4D39-8F4C-48C63A933471}"/>
              </a:ext>
            </a:extLst>
          </p:cNvPr>
          <p:cNvSpPr txBox="1"/>
          <p:nvPr/>
        </p:nvSpPr>
        <p:spPr>
          <a:xfrm>
            <a:off x="6813257" y="5113316"/>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Madagascar</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28" name="Textfeld 1427">
            <a:extLst>
              <a:ext uri="{FF2B5EF4-FFF2-40B4-BE49-F238E27FC236}">
                <a16:creationId xmlns:a16="http://schemas.microsoft.com/office/drawing/2014/main" id="{9527DA3F-FB7B-418B-B5E7-7B9FD85BF33C}"/>
              </a:ext>
            </a:extLst>
          </p:cNvPr>
          <p:cNvSpPr txBox="1"/>
          <p:nvPr/>
        </p:nvSpPr>
        <p:spPr>
          <a:xfrm>
            <a:off x="5588395" y="4858635"/>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Malawi</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29" name="Textfeld 1428">
            <a:extLst>
              <a:ext uri="{FF2B5EF4-FFF2-40B4-BE49-F238E27FC236}">
                <a16:creationId xmlns:a16="http://schemas.microsoft.com/office/drawing/2014/main" id="{78BECC30-DD2B-46E3-A37E-1534501B5085}"/>
              </a:ext>
            </a:extLst>
          </p:cNvPr>
          <p:cNvSpPr txBox="1"/>
          <p:nvPr/>
        </p:nvSpPr>
        <p:spPr>
          <a:xfrm>
            <a:off x="7406417" y="3265153"/>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Pakistan</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30" name="Textfeld 1429">
            <a:extLst>
              <a:ext uri="{FF2B5EF4-FFF2-40B4-BE49-F238E27FC236}">
                <a16:creationId xmlns:a16="http://schemas.microsoft.com/office/drawing/2014/main" id="{6E6F3EFA-6B15-40C9-A0FF-BAFA9426AF43}"/>
              </a:ext>
            </a:extLst>
          </p:cNvPr>
          <p:cNvSpPr txBox="1"/>
          <p:nvPr/>
        </p:nvSpPr>
        <p:spPr>
          <a:xfrm>
            <a:off x="8416520" y="3811385"/>
            <a:ext cx="1157144" cy="261610"/>
          </a:xfrm>
          <a:prstGeom prst="rect">
            <a:avLst/>
          </a:prstGeom>
          <a:noFill/>
        </p:spPr>
        <p:txBody>
          <a:bodyPr wrap="square" rtlCol="0">
            <a:spAutoFit/>
          </a:bodyPr>
          <a:lstStyle/>
          <a:p>
            <a:r>
              <a:rPr lang="de-DE" sz="1100" err="1">
                <a:solidFill>
                  <a:schemeClr val="bg1">
                    <a:lumMod val="50000"/>
                  </a:schemeClr>
                </a:solidFill>
                <a:latin typeface="Poppins Regular" panose="020B0604020202020204" charset="0"/>
                <a:cs typeface="Poppins Regular" panose="020B0604020202020204" charset="0"/>
              </a:rPr>
              <a:t>Bangladesh</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31" name="Textfeld 1430">
            <a:extLst>
              <a:ext uri="{FF2B5EF4-FFF2-40B4-BE49-F238E27FC236}">
                <a16:creationId xmlns:a16="http://schemas.microsoft.com/office/drawing/2014/main" id="{F566E303-5051-4CCE-B83F-B6BFD16242AE}"/>
              </a:ext>
            </a:extLst>
          </p:cNvPr>
          <p:cNvSpPr txBox="1"/>
          <p:nvPr/>
        </p:nvSpPr>
        <p:spPr>
          <a:xfrm>
            <a:off x="8980081" y="4045087"/>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Myanmar</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32" name="Textfeld 1431">
            <a:extLst>
              <a:ext uri="{FF2B5EF4-FFF2-40B4-BE49-F238E27FC236}">
                <a16:creationId xmlns:a16="http://schemas.microsoft.com/office/drawing/2014/main" id="{A952166C-D62F-46E4-8E34-6C711ABDE4CA}"/>
              </a:ext>
            </a:extLst>
          </p:cNvPr>
          <p:cNvSpPr txBox="1"/>
          <p:nvPr/>
        </p:nvSpPr>
        <p:spPr>
          <a:xfrm>
            <a:off x="9274491" y="4476138"/>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Laos</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35" name="TextBox 172">
            <a:extLst>
              <a:ext uri="{FF2B5EF4-FFF2-40B4-BE49-F238E27FC236}">
                <a16:creationId xmlns:a16="http://schemas.microsoft.com/office/drawing/2014/main" id="{7483E012-5B3F-47DA-84A2-35B57155C6E6}"/>
              </a:ext>
            </a:extLst>
          </p:cNvPr>
          <p:cNvSpPr txBox="1"/>
          <p:nvPr/>
        </p:nvSpPr>
        <p:spPr>
          <a:xfrm>
            <a:off x="3669172" y="4591761"/>
            <a:ext cx="131742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500">
                <a:solidFill>
                  <a:srgbClr val="006374"/>
                </a:solidFill>
                <a:latin typeface="Poppins Regular" panose="020B0604020202020204" charset="0"/>
                <a:cs typeface="Poppins Regular" panose="020B0604020202020204" charset="0"/>
              </a:rPr>
              <a:t>DR </a:t>
            </a:r>
            <a:r>
              <a:rPr lang="de-DE" sz="1500" err="1">
                <a:solidFill>
                  <a:srgbClr val="006374"/>
                </a:solidFill>
                <a:latin typeface="Poppins Regular" panose="020B0604020202020204" charset="0"/>
                <a:cs typeface="Poppins Regular" panose="020B0604020202020204" charset="0"/>
              </a:rPr>
              <a:t>Congo</a:t>
            </a:r>
            <a:endParaRPr lang="de-DE" sz="1500">
              <a:solidFill>
                <a:srgbClr val="006374"/>
              </a:solidFill>
              <a:latin typeface="Poppins Regular" panose="020B0604020202020204" charset="0"/>
              <a:cs typeface="Poppins Regular" panose="020B0604020202020204" charset="0"/>
            </a:endParaRPr>
          </a:p>
        </p:txBody>
      </p:sp>
      <p:sp>
        <p:nvSpPr>
          <p:cNvPr id="1437" name="Textfeld 1436">
            <a:extLst>
              <a:ext uri="{FF2B5EF4-FFF2-40B4-BE49-F238E27FC236}">
                <a16:creationId xmlns:a16="http://schemas.microsoft.com/office/drawing/2014/main" id="{7FCE14B4-1CE7-4F79-A6B1-B395F42B0328}"/>
              </a:ext>
            </a:extLst>
          </p:cNvPr>
          <p:cNvSpPr txBox="1"/>
          <p:nvPr/>
        </p:nvSpPr>
        <p:spPr>
          <a:xfrm>
            <a:off x="6212220" y="2962261"/>
            <a:ext cx="1157144" cy="261610"/>
          </a:xfrm>
          <a:prstGeom prst="rect">
            <a:avLst/>
          </a:prstGeom>
          <a:noFill/>
        </p:spPr>
        <p:txBody>
          <a:bodyPr wrap="square" rtlCol="0">
            <a:spAutoFit/>
          </a:bodyPr>
          <a:lstStyle/>
          <a:p>
            <a:r>
              <a:rPr lang="de-DE" sz="1100">
                <a:solidFill>
                  <a:schemeClr val="bg1">
                    <a:lumMod val="50000"/>
                  </a:schemeClr>
                </a:solidFill>
                <a:latin typeface="Poppins Regular" panose="020B0604020202020204" charset="0"/>
                <a:cs typeface="Poppins Regular" panose="020B0604020202020204" charset="0"/>
              </a:rPr>
              <a:t>Djibouti</a:t>
            </a:r>
            <a:endParaRPr lang="en-GB" sz="1100">
              <a:solidFill>
                <a:schemeClr val="bg1">
                  <a:lumMod val="50000"/>
                </a:schemeClr>
              </a:solidFill>
              <a:latin typeface="Poppins Regular" panose="020B0604020202020204" charset="0"/>
              <a:cs typeface="Poppins Regular" panose="020B0604020202020204" charset="0"/>
            </a:endParaRPr>
          </a:p>
        </p:txBody>
      </p:sp>
      <p:sp>
        <p:nvSpPr>
          <p:cNvPr id="1413" name="Titel 2">
            <a:extLst>
              <a:ext uri="{FF2B5EF4-FFF2-40B4-BE49-F238E27FC236}">
                <a16:creationId xmlns:a16="http://schemas.microsoft.com/office/drawing/2014/main" id="{73519A23-F512-4294-A315-041392295979}"/>
              </a:ext>
            </a:extLst>
          </p:cNvPr>
          <p:cNvSpPr>
            <a:spLocks noGrp="1"/>
          </p:cNvSpPr>
          <p:nvPr>
            <p:ph type="title"/>
          </p:nvPr>
        </p:nvSpPr>
        <p:spPr/>
        <p:txBody>
          <a:bodyPr/>
          <a:lstStyle/>
          <a:p>
            <a:r>
              <a:rPr lang="de-DE" b="1" dirty="0" err="1"/>
              <a:t>Where</a:t>
            </a:r>
            <a:r>
              <a:rPr lang="de-DE" b="1" dirty="0"/>
              <a:t> </a:t>
            </a:r>
            <a:r>
              <a:rPr lang="de-DE" b="1" dirty="0" err="1"/>
              <a:t>is</a:t>
            </a:r>
            <a:r>
              <a:rPr lang="de-DE" b="1" dirty="0"/>
              <a:t> openIMIS </a:t>
            </a:r>
            <a:r>
              <a:rPr lang="de-DE" b="1" dirty="0" err="1"/>
              <a:t>Used</a:t>
            </a:r>
            <a:r>
              <a:rPr lang="de-DE" b="1" dirty="0"/>
              <a:t>?</a:t>
            </a:r>
            <a:endParaRPr lang="de-DE" dirty="0"/>
          </a:p>
        </p:txBody>
      </p:sp>
      <p:sp>
        <p:nvSpPr>
          <p:cNvPr id="1414" name="Date Placeholder 3">
            <a:extLst>
              <a:ext uri="{FF2B5EF4-FFF2-40B4-BE49-F238E27FC236}">
                <a16:creationId xmlns:a16="http://schemas.microsoft.com/office/drawing/2014/main" id="{BB9EF7B2-2999-47E2-9263-24478AE367DF}"/>
              </a:ext>
            </a:extLst>
          </p:cNvPr>
          <p:cNvSpPr>
            <a:spLocks noGrp="1"/>
          </p:cNvSpPr>
          <p:nvPr>
            <p:ph type="dt" sz="half" idx="10"/>
          </p:nvPr>
        </p:nvSpPr>
        <p:spPr/>
        <p:txBody>
          <a:bodyPr/>
          <a:lstStyle/>
          <a:p>
            <a:pPr>
              <a:defRPr/>
            </a:pPr>
            <a:r>
              <a:rPr lang="en-US" altLang="fr-FR"/>
              <a:t>12/01/2022</a:t>
            </a:r>
            <a:endParaRPr lang="fr-FR" altLang="fr-FR" dirty="0"/>
          </a:p>
        </p:txBody>
      </p:sp>
      <p:sp>
        <p:nvSpPr>
          <p:cNvPr id="1411" name="Fußzeilenplatzhalter 5">
            <a:extLst>
              <a:ext uri="{FF2B5EF4-FFF2-40B4-BE49-F238E27FC236}">
                <a16:creationId xmlns:a16="http://schemas.microsoft.com/office/drawing/2014/main" id="{4569729E-75B8-4994-B505-35DC9B1F192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U Wahser: Impact mit Informatik, Mannheimer Informatik-Kolloquium</a:t>
            </a:r>
            <a:endParaRPr kumimoji="0" lang="fr-FR" altLang="fr-FR"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DB72EF6-05F4-4AFC-B158-277933238736}"/>
              </a:ext>
            </a:extLst>
          </p:cNvPr>
          <p:cNvSpPr>
            <a:spLocks noGrp="1"/>
          </p:cNvSpPr>
          <p:nvPr>
            <p:ph type="sldNum" sz="quarter" idx="12"/>
          </p:nvPr>
        </p:nvSpPr>
        <p:spPr/>
        <p:txBody>
          <a:bodyPr/>
          <a:lstStyle/>
          <a:p>
            <a:pPr>
              <a:defRPr/>
            </a:pPr>
            <a:fld id="{AA0E6166-7C68-437E-A233-7D0704065D0C}" type="slidenum">
              <a:rPr lang="en-US" altLang="fr-FR" smtClean="0"/>
              <a:pPr>
                <a:defRPr/>
              </a:pPr>
              <a:t>37</a:t>
            </a:fld>
            <a:endParaRPr lang="fr-FR" altLang="fr-FR" dirty="0"/>
          </a:p>
        </p:txBody>
      </p:sp>
    </p:spTree>
    <p:extLst>
      <p:ext uri="{BB962C8B-B14F-4D97-AF65-F5344CB8AC3E}">
        <p14:creationId xmlns:p14="http://schemas.microsoft.com/office/powerpoint/2010/main" val="463894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4" name="Tabelle 1413">
            <a:extLst>
              <a:ext uri="{FF2B5EF4-FFF2-40B4-BE49-F238E27FC236}">
                <a16:creationId xmlns:a16="http://schemas.microsoft.com/office/drawing/2014/main" id="{62A03CE4-49A8-4D73-A4D0-759F0143B72E}"/>
              </a:ext>
            </a:extLst>
          </p:cNvPr>
          <p:cNvGraphicFramePr>
            <a:graphicFrameLocks noGrp="1"/>
          </p:cNvGraphicFramePr>
          <p:nvPr>
            <p:extLst>
              <p:ext uri="{D42A27DB-BD31-4B8C-83A1-F6EECF244321}">
                <p14:modId xmlns:p14="http://schemas.microsoft.com/office/powerpoint/2010/main" val="2837748976"/>
              </p:ext>
            </p:extLst>
          </p:nvPr>
        </p:nvGraphicFramePr>
        <p:xfrm>
          <a:off x="548383" y="1245680"/>
          <a:ext cx="11095234" cy="4889229"/>
        </p:xfrm>
        <a:graphic>
          <a:graphicData uri="http://schemas.openxmlformats.org/drawingml/2006/table">
            <a:tbl>
              <a:tblPr firstRow="1" bandRow="1">
                <a:tableStyleId>{1FECB4D8-DB02-4DC6-A0A2-4F2EBAE1DC90}</a:tableStyleId>
              </a:tblPr>
              <a:tblGrid>
                <a:gridCol w="1491984">
                  <a:extLst>
                    <a:ext uri="{9D8B030D-6E8A-4147-A177-3AD203B41FA5}">
                      <a16:colId xmlns:a16="http://schemas.microsoft.com/office/drawing/2014/main" val="568332035"/>
                    </a:ext>
                  </a:extLst>
                </a:gridCol>
                <a:gridCol w="7674903">
                  <a:extLst>
                    <a:ext uri="{9D8B030D-6E8A-4147-A177-3AD203B41FA5}">
                      <a16:colId xmlns:a16="http://schemas.microsoft.com/office/drawing/2014/main" val="1128623615"/>
                    </a:ext>
                  </a:extLst>
                </a:gridCol>
                <a:gridCol w="1928347">
                  <a:extLst>
                    <a:ext uri="{9D8B030D-6E8A-4147-A177-3AD203B41FA5}">
                      <a16:colId xmlns:a16="http://schemas.microsoft.com/office/drawing/2014/main" val="543026258"/>
                    </a:ext>
                  </a:extLst>
                </a:gridCol>
              </a:tblGrid>
              <a:tr h="202065">
                <a:tc>
                  <a:txBody>
                    <a:bodyPr/>
                    <a:lstStyle/>
                    <a:p>
                      <a:r>
                        <a:rPr lang="en-GB" sz="1800" b="1" noProof="0">
                          <a:latin typeface="Poppins" panose="020B0604020202020204" charset="0"/>
                          <a:cs typeface="Poppins" panose="020B0604020202020204" charset="0"/>
                        </a:rPr>
                        <a:t>Country</a:t>
                      </a:r>
                    </a:p>
                  </a:txBody>
                  <a:tcPr anchor="ctr">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B3D0D5"/>
                    </a:solidFill>
                  </a:tcPr>
                </a:tc>
                <a:tc>
                  <a:txBody>
                    <a:bodyPr/>
                    <a:lstStyle/>
                    <a:p>
                      <a:r>
                        <a:rPr lang="en-GB" sz="1800" b="1" noProof="0">
                          <a:latin typeface="Poppins" panose="020B0604020202020204" charset="0"/>
                          <a:cs typeface="Poppins" panose="020B0604020202020204" charset="0"/>
                        </a:rPr>
                        <a:t>Type of scheme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B3D0D5"/>
                    </a:solidFill>
                  </a:tcPr>
                </a:tc>
                <a:tc>
                  <a:txBody>
                    <a:bodyPr/>
                    <a:lstStyle/>
                    <a:p>
                      <a:r>
                        <a:rPr lang="en-GB" sz="1800" b="1" noProof="0">
                          <a:latin typeface="Poppins" panose="020B0604020202020204" charset="0"/>
                          <a:cs typeface="Poppins" panose="020B0604020202020204" charset="0"/>
                        </a:rPr>
                        <a:t>People covered</a:t>
                      </a:r>
                    </a:p>
                  </a:txBody>
                  <a:tcPr anchor="ctr">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rgbClr val="B3D0D5"/>
                    </a:solidFill>
                  </a:tcPr>
                </a:tc>
                <a:extLst>
                  <a:ext uri="{0D108BD9-81ED-4DB2-BD59-A6C34878D82A}">
                    <a16:rowId xmlns:a16="http://schemas.microsoft.com/office/drawing/2014/main" val="3078885069"/>
                  </a:ext>
                </a:extLst>
              </a:tr>
              <a:tr h="747258">
                <a:tc>
                  <a:txBody>
                    <a:bodyPr/>
                    <a:lstStyle/>
                    <a:p>
                      <a:r>
                        <a:rPr lang="en-GB" sz="1600" b="0" noProof="0" dirty="0">
                          <a:latin typeface="Poppins" panose="020B0604020202020204" charset="0"/>
                          <a:cs typeface="Poppins" panose="020B0604020202020204" charset="0"/>
                        </a:rPr>
                        <a:t>Tanzania</a:t>
                      </a:r>
                    </a:p>
                    <a:p>
                      <a:endParaRPr lang="en-GB" sz="1600" b="0" noProof="0" dirty="0">
                        <a:latin typeface="Poppins" panose="020B0604020202020204" charset="0"/>
                        <a:cs typeface="Poppins" panose="020B0604020202020204" charset="0"/>
                      </a:endParaRPr>
                    </a:p>
                    <a:p>
                      <a:r>
                        <a:rPr lang="en-GB" sz="1600" b="0" noProof="0" dirty="0">
                          <a:latin typeface="Poppins" panose="020B0604020202020204" charset="0"/>
                          <a:cs typeface="Poppins" panose="020B0604020202020204" charset="0"/>
                        </a:rPr>
                        <a:t>(Zanzibar)</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b="0" noProof="0" err="1">
                          <a:latin typeface="Poppins" panose="020B0604020202020204" charset="0"/>
                          <a:cs typeface="Poppins" panose="020B0604020202020204" charset="0"/>
                        </a:rPr>
                        <a:t>iCHF</a:t>
                      </a:r>
                      <a:r>
                        <a:rPr lang="en-GB" sz="1600" b="0" noProof="0">
                          <a:latin typeface="Poppins" panose="020B0604020202020204" charset="0"/>
                          <a:cs typeface="Poppins" panose="020B0604020202020204" charset="0"/>
                        </a:rPr>
                        <a:t> community based health insurance</a:t>
                      </a:r>
                    </a:p>
                    <a:p>
                      <a:endParaRPr lang="en-GB" sz="1600" b="0" noProof="0">
                        <a:latin typeface="Poppins" panose="020B0604020202020204" charset="0"/>
                        <a:cs typeface="Poppins" panose="020B0604020202020204" charset="0"/>
                      </a:endParaRPr>
                    </a:p>
                    <a:p>
                      <a:r>
                        <a:rPr lang="en-GB" sz="1600" b="0" noProof="0">
                          <a:latin typeface="Poppins" panose="020B0604020202020204" charset="0"/>
                          <a:cs typeface="Poppins" panose="020B0604020202020204" charset="0"/>
                        </a:rPr>
                        <a:t>UHC scheme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pPr>
                      <a:r>
                        <a:rPr lang="en-GB" sz="1600">
                          <a:effectLst/>
                          <a:latin typeface="Poppins" panose="020B0604020202020204" charset="0"/>
                          <a:cs typeface="Poppins" panose="020B0604020202020204" charset="0"/>
                        </a:rPr>
                        <a:t>3,1 Mio</a:t>
                      </a:r>
                      <a:endParaRPr lang="en-GB" sz="1600">
                        <a:effectLst/>
                        <a:latin typeface="Poppins" panose="020B0604020202020204" charset="0"/>
                        <a:ea typeface="Calibri" panose="020F0502020204030204" pitchFamily="34" charset="0"/>
                        <a:cs typeface="Poppins" panose="020B0604020202020204" charset="0"/>
                      </a:endParaRPr>
                    </a:p>
                    <a:p>
                      <a:pPr algn="r"/>
                      <a:endParaRPr lang="en-GB" sz="1600" b="0" noProof="0">
                        <a:latin typeface="Poppins" panose="020B0604020202020204" charset="0"/>
                        <a:cs typeface="Poppins" panose="020B0604020202020204" charset="0"/>
                      </a:endParaRPr>
                    </a:p>
                    <a:p>
                      <a:pPr algn="r"/>
                      <a:r>
                        <a:rPr lang="en-GB" sz="1600" b="0" noProof="0">
                          <a:latin typeface="Poppins" panose="020B0604020202020204" charset="0"/>
                          <a:cs typeface="Poppins" panose="020B0604020202020204" charset="0"/>
                        </a:rPr>
                        <a:t>370,000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8416393"/>
                  </a:ext>
                </a:extLst>
              </a:tr>
              <a:tr h="389450">
                <a:tc rowSpan="2">
                  <a:txBody>
                    <a:bodyPr/>
                    <a:lstStyle/>
                    <a:p>
                      <a:r>
                        <a:rPr lang="en-GB" sz="1600" b="0" noProof="0">
                          <a:latin typeface="Poppins" panose="020B0604020202020204" charset="0"/>
                          <a:cs typeface="Poppins" panose="020B0604020202020204" charset="0"/>
                        </a:rPr>
                        <a:t>Cameroon</a:t>
                      </a:r>
                    </a:p>
                  </a:txBody>
                  <a:tcPr marT="41564" marB="4156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b="0" noProof="0" dirty="0">
                          <a:latin typeface="Poppins" panose="020B0604020202020204" charset="0"/>
                          <a:cs typeface="Poppins" panose="020B0604020202020204" charset="0"/>
                        </a:rPr>
                        <a:t>BEPHA community based micro health insurance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600" b="0" noProof="0">
                          <a:latin typeface="Poppins" panose="020B0604020202020204" charset="0"/>
                          <a:cs typeface="Poppins" panose="020B0604020202020204" charset="0"/>
                        </a:rPr>
                        <a:t>18,686</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0252582"/>
                  </a:ext>
                </a:extLst>
              </a:tr>
              <a:tr h="389450">
                <a:tc vMerge="1">
                  <a:txBody>
                    <a:bodyPr/>
                    <a:lstStyle/>
                    <a:p>
                      <a:endParaRPr lang="de-DE"/>
                    </a:p>
                  </a:txBody>
                  <a:tcPr/>
                </a:tc>
                <a:tc>
                  <a:txBody>
                    <a:bodyPr/>
                    <a:lstStyle/>
                    <a:p>
                      <a:r>
                        <a:rPr lang="en-GB" sz="1600" b="0" noProof="0" dirty="0">
                          <a:latin typeface="Poppins" panose="020B0604020202020204" charset="0"/>
                          <a:cs typeface="Poppins" panose="020B0604020202020204" charset="0"/>
                        </a:rPr>
                        <a:t>HIV fee elimination scheme </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600" b="0" noProof="0">
                          <a:latin typeface="Poppins" panose="020B0604020202020204" charset="0"/>
                          <a:cs typeface="Poppins" panose="020B0604020202020204" charset="0"/>
                        </a:rPr>
                        <a:t>148,000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1774727"/>
                  </a:ext>
                </a:extLst>
              </a:tr>
              <a:tr h="389450">
                <a:tc rowSpan="2">
                  <a:txBody>
                    <a:bodyPr/>
                    <a:lstStyle/>
                    <a:p>
                      <a:r>
                        <a:rPr lang="en-GB" sz="1600" b="0" noProof="0">
                          <a:latin typeface="Poppins" panose="020B0604020202020204" charset="0"/>
                          <a:cs typeface="Poppins" panose="020B0604020202020204" charset="0"/>
                        </a:rPr>
                        <a:t>Nepal</a:t>
                      </a:r>
                    </a:p>
                  </a:txBody>
                  <a:tcPr marT="41564" marB="4156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b="0" noProof="0" dirty="0">
                          <a:latin typeface="Poppins" panose="020B0604020202020204" charset="0"/>
                          <a:cs typeface="Poppins" panose="020B0604020202020204" charset="0"/>
                        </a:rPr>
                        <a:t>HIB Voluntary Social Health Insurance scheme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600" b="0" noProof="0">
                          <a:latin typeface="Poppins" panose="020B0604020202020204" charset="0"/>
                          <a:cs typeface="Poppins" panose="020B0604020202020204" charset="0"/>
                        </a:rPr>
                        <a:t>3,7 Mio</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2900665"/>
                  </a:ext>
                </a:extLst>
              </a:tr>
              <a:tr h="632857">
                <a:tc vMerge="1">
                  <a:txBody>
                    <a:bodyPr/>
                    <a:lstStyle/>
                    <a:p>
                      <a:endParaRPr lang="de-DE"/>
                    </a:p>
                  </a:txBody>
                  <a:tcPr/>
                </a:tc>
                <a:tc>
                  <a:txBody>
                    <a:bodyPr/>
                    <a:lstStyle/>
                    <a:p>
                      <a:r>
                        <a:rPr lang="en-GB" sz="1600" b="0" noProof="0" dirty="0">
                          <a:latin typeface="Poppins" panose="020B0604020202020204" charset="0"/>
                          <a:cs typeface="Poppins" panose="020B0604020202020204" charset="0"/>
                        </a:rPr>
                        <a:t>SSF Mandatory health &amp; accident injury insurance scheme for formal sector employees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600" b="0" noProof="0">
                          <a:latin typeface="Poppins" panose="020B0604020202020204" charset="0"/>
                          <a:cs typeface="Poppins" panose="020B0604020202020204" charset="0"/>
                        </a:rPr>
                        <a:t>200,000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2862370"/>
                  </a:ext>
                </a:extLst>
              </a:tr>
              <a:tr h="403318">
                <a:tc>
                  <a:txBody>
                    <a:bodyPr/>
                    <a:lstStyle/>
                    <a:p>
                      <a:r>
                        <a:rPr lang="en-GB" sz="1600" b="0" noProof="0">
                          <a:latin typeface="Poppins" panose="020B0604020202020204" charset="0"/>
                          <a:cs typeface="Poppins" panose="020B0604020202020204" charset="0"/>
                        </a:rPr>
                        <a:t>DR Congo</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i="0" u="none" strike="noStrike" kern="1200" baseline="0" dirty="0">
                          <a:solidFill>
                            <a:schemeClr val="tx1"/>
                          </a:solidFill>
                          <a:latin typeface="Poppins" panose="020B0604020202020204" charset="0"/>
                          <a:ea typeface="+mn-ea"/>
                          <a:cs typeface="Poppins" panose="020B0604020202020204" charset="0"/>
                        </a:rPr>
                        <a:t>Réseau des mutuelles de Santé Communautaires (REMUSACO) </a:t>
                      </a:r>
                      <a:endParaRPr lang="en-GB" sz="1600" b="0" noProof="0" dirty="0">
                        <a:latin typeface="Poppins" panose="020B0604020202020204" charset="0"/>
                        <a:cs typeface="Poppins" panose="020B060402020202020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600" b="0" noProof="0">
                          <a:latin typeface="Poppins" panose="020B0604020202020204" charset="0"/>
                          <a:cs typeface="Poppins" panose="020B0604020202020204" charset="0"/>
                        </a:rPr>
                        <a:t>21,000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2034609"/>
                  </a:ext>
                </a:extLst>
              </a:tr>
              <a:tr h="389450">
                <a:tc>
                  <a:txBody>
                    <a:bodyPr/>
                    <a:lstStyle/>
                    <a:p>
                      <a:r>
                        <a:rPr lang="en-GB" sz="1600" b="0" noProof="0">
                          <a:solidFill>
                            <a:schemeClr val="tx1"/>
                          </a:solidFill>
                          <a:latin typeface="Poppins" panose="020B0604020202020204" charset="0"/>
                          <a:cs typeface="Poppins" panose="020B0604020202020204" charset="0"/>
                        </a:rPr>
                        <a:t>Chad</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b="0" noProof="0">
                          <a:solidFill>
                            <a:schemeClr val="tx1"/>
                          </a:solidFill>
                          <a:latin typeface="Poppins" panose="020B0604020202020204" charset="0"/>
                          <a:cs typeface="Poppins" panose="020B0604020202020204" charset="0"/>
                        </a:rPr>
                        <a:t>Community based health insurance scheme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600" b="0" noProof="0" dirty="0">
                          <a:solidFill>
                            <a:schemeClr val="tx1"/>
                          </a:solidFill>
                          <a:latin typeface="Poppins" panose="020B0604020202020204" charset="0"/>
                          <a:cs typeface="Poppins" panose="020B0604020202020204" charset="0"/>
                        </a:rPr>
                        <a:t>9,616</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507311"/>
                  </a:ext>
                </a:extLst>
              </a:tr>
              <a:tr h="439529">
                <a:tc>
                  <a:txBody>
                    <a:bodyPr/>
                    <a:lstStyle/>
                    <a:p>
                      <a:r>
                        <a:rPr lang="en-GB" sz="1600" b="0" noProof="0">
                          <a:latin typeface="Poppins" panose="020B0604020202020204" charset="0"/>
                          <a:cs typeface="Poppins" panose="020B0604020202020204" charset="0"/>
                        </a:rPr>
                        <a:t>The Gambia</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b="0" noProof="0" err="1">
                          <a:latin typeface="Poppins" panose="020B0604020202020204" charset="0"/>
                          <a:cs typeface="Poppins" panose="020B0604020202020204" charset="0"/>
                        </a:rPr>
                        <a:t>Nafa</a:t>
                      </a:r>
                      <a:r>
                        <a:rPr lang="en-GB" sz="1600" b="0" noProof="0">
                          <a:latin typeface="Poppins" panose="020B0604020202020204" charset="0"/>
                          <a:cs typeface="Poppins" panose="020B0604020202020204" charset="0"/>
                        </a:rPr>
                        <a:t> quick cash transfer scheme (in response to COVID-19 crisis)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600" b="0" noProof="0" dirty="0">
                          <a:latin typeface="Poppins" panose="020B0604020202020204" charset="0"/>
                          <a:cs typeface="Poppins" panose="020B0604020202020204" charset="0"/>
                        </a:rPr>
                        <a:t>500,000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3474389"/>
                  </a:ext>
                </a:extLst>
              </a:tr>
              <a:tr h="0">
                <a:tc gridSpan="2">
                  <a:txBody>
                    <a:bodyPr/>
                    <a:lstStyle/>
                    <a:p>
                      <a:pPr>
                        <a:lnSpc>
                          <a:spcPct val="107000"/>
                        </a:lnSpc>
                      </a:pPr>
                      <a:r>
                        <a:rPr lang="en-GB" sz="1800" b="1">
                          <a:solidFill>
                            <a:srgbClr val="006374"/>
                          </a:solidFill>
                          <a:effectLst/>
                          <a:latin typeface="Poppins" panose="020B0604020202020204" charset="0"/>
                          <a:cs typeface="Poppins" panose="020B0604020202020204" charset="0"/>
                        </a:rPr>
                        <a:t>Total of beneficiaries managed by </a:t>
                      </a:r>
                      <a:r>
                        <a:rPr lang="en-GB" sz="1800" b="1" err="1">
                          <a:solidFill>
                            <a:srgbClr val="006374"/>
                          </a:solidFill>
                          <a:effectLst/>
                          <a:latin typeface="Poppins" panose="020B0604020202020204" charset="0"/>
                          <a:cs typeface="Poppins" panose="020B0604020202020204" charset="0"/>
                        </a:rPr>
                        <a:t>openIMIS</a:t>
                      </a:r>
                      <a:r>
                        <a:rPr lang="en-GB" sz="1800" b="1">
                          <a:solidFill>
                            <a:srgbClr val="006374"/>
                          </a:solidFill>
                          <a:effectLst/>
                          <a:latin typeface="Poppins" panose="020B0604020202020204" charset="0"/>
                          <a:cs typeface="Poppins" panose="020B0604020202020204" charset="0"/>
                        </a:rPr>
                        <a:t> (Oct 2021)</a:t>
                      </a:r>
                      <a:endParaRPr lang="en-GB" sz="1800" b="1">
                        <a:solidFill>
                          <a:srgbClr val="006374"/>
                        </a:solidFill>
                        <a:effectLst/>
                        <a:latin typeface="Poppins" panose="020B0604020202020204" charset="0"/>
                        <a:ea typeface="Calibri" panose="020F0502020204030204" pitchFamily="34" charset="0"/>
                        <a:cs typeface="Poppins" panose="020B060402020202020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hMerge="1">
                  <a:txBody>
                    <a:bodyPr/>
                    <a:lstStyle/>
                    <a:p>
                      <a:endParaRPr lang="en-GB" sz="1000" b="0" noProof="0">
                        <a:latin typeface="Poppins Regular" panose="020B0604020202020204" charset="0"/>
                        <a:cs typeface="Poppins Regular" panose="020B060402020202020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e-DE" sz="1800" b="1" noProof="0" dirty="0">
                          <a:solidFill>
                            <a:srgbClr val="006374"/>
                          </a:solidFill>
                          <a:latin typeface="Poppins" panose="020B0604020202020204" charset="0"/>
                          <a:cs typeface="Poppins" panose="020B0604020202020204" charset="0"/>
                        </a:rPr>
                        <a:t>8 </a:t>
                      </a:r>
                      <a:r>
                        <a:rPr lang="de-DE" sz="1800" b="1" noProof="0" dirty="0" err="1">
                          <a:solidFill>
                            <a:srgbClr val="006374"/>
                          </a:solidFill>
                          <a:latin typeface="Poppins" panose="020B0604020202020204" charset="0"/>
                          <a:cs typeface="Poppins" panose="020B0604020202020204" charset="0"/>
                        </a:rPr>
                        <a:t>Mio</a:t>
                      </a:r>
                      <a:endParaRPr lang="en-GB" sz="1800" b="1" noProof="0" dirty="0">
                        <a:solidFill>
                          <a:srgbClr val="006374"/>
                        </a:solidFill>
                        <a:latin typeface="Poppins" panose="020B0604020202020204" charset="0"/>
                        <a:cs typeface="Poppins" panose="020B060402020202020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404856110"/>
                  </a:ext>
                </a:extLst>
              </a:tr>
            </a:tbl>
          </a:graphicData>
        </a:graphic>
      </p:graphicFrame>
      <p:sp>
        <p:nvSpPr>
          <p:cNvPr id="2" name="Title 1">
            <a:extLst>
              <a:ext uri="{FF2B5EF4-FFF2-40B4-BE49-F238E27FC236}">
                <a16:creationId xmlns:a16="http://schemas.microsoft.com/office/drawing/2014/main" id="{13E70F5C-CCEF-401B-B8A6-6ABF0C48984C}"/>
              </a:ext>
            </a:extLst>
          </p:cNvPr>
          <p:cNvSpPr>
            <a:spLocks noGrp="1"/>
          </p:cNvSpPr>
          <p:nvPr>
            <p:ph type="title"/>
          </p:nvPr>
        </p:nvSpPr>
        <p:spPr/>
        <p:txBody>
          <a:bodyPr/>
          <a:lstStyle/>
          <a:p>
            <a:r>
              <a:rPr lang="en-US" dirty="0"/>
              <a:t>openIMIS Managed Schemes</a:t>
            </a:r>
            <a:br>
              <a:rPr lang="en-US" dirty="0"/>
            </a:br>
            <a:endParaRPr lang="en-GB" dirty="0"/>
          </a:p>
        </p:txBody>
      </p:sp>
      <p:sp>
        <p:nvSpPr>
          <p:cNvPr id="3" name="Date Placeholder 2">
            <a:extLst>
              <a:ext uri="{FF2B5EF4-FFF2-40B4-BE49-F238E27FC236}">
                <a16:creationId xmlns:a16="http://schemas.microsoft.com/office/drawing/2014/main" id="{02FD23E3-8414-49E1-942C-A9B1F01D3177}"/>
              </a:ext>
            </a:extLst>
          </p:cNvPr>
          <p:cNvSpPr>
            <a:spLocks noGrp="1"/>
          </p:cNvSpPr>
          <p:nvPr>
            <p:ph type="dt" sz="half" idx="10"/>
          </p:nvPr>
        </p:nvSpPr>
        <p:spPr/>
        <p:txBody>
          <a:bodyPr/>
          <a:lstStyle/>
          <a:p>
            <a:pPr>
              <a:defRPr/>
            </a:pPr>
            <a:r>
              <a:rPr lang="en-US" altLang="fr-FR"/>
              <a:t>12/01/2022</a:t>
            </a:r>
            <a:endParaRPr lang="fr-FR" altLang="fr-FR" dirty="0"/>
          </a:p>
        </p:txBody>
      </p:sp>
      <p:sp>
        <p:nvSpPr>
          <p:cNvPr id="4" name="Footer Placeholder 3">
            <a:extLst>
              <a:ext uri="{FF2B5EF4-FFF2-40B4-BE49-F238E27FC236}">
                <a16:creationId xmlns:a16="http://schemas.microsoft.com/office/drawing/2014/main" id="{5D391EA4-80AE-4709-8FA9-9F55B9202D98}"/>
              </a:ext>
            </a:extLst>
          </p:cNvPr>
          <p:cNvSpPr>
            <a:spLocks noGrp="1"/>
          </p:cNvSpPr>
          <p:nvPr>
            <p:ph type="ftr" sz="quarter" idx="11"/>
          </p:nvPr>
        </p:nvSpPr>
        <p:spPr/>
        <p:txBody>
          <a:bodyPr/>
          <a:lstStyle/>
          <a:p>
            <a:pPr algn="l">
              <a:defRPr/>
            </a:pPr>
            <a:r>
              <a:rPr lang="de-DE" altLang="fr-FR"/>
              <a:t>U Wahser: Impact mit Informatik, Mannheimer Informatik-Kolloquium</a:t>
            </a:r>
            <a:endParaRPr lang="fr-FR" altLang="fr-FR" dirty="0"/>
          </a:p>
        </p:txBody>
      </p:sp>
      <p:sp>
        <p:nvSpPr>
          <p:cNvPr id="5" name="Slide Number Placeholder 4">
            <a:extLst>
              <a:ext uri="{FF2B5EF4-FFF2-40B4-BE49-F238E27FC236}">
                <a16:creationId xmlns:a16="http://schemas.microsoft.com/office/drawing/2014/main" id="{F1DC9EA4-C939-41B3-8C74-0DEC74F89041}"/>
              </a:ext>
            </a:extLst>
          </p:cNvPr>
          <p:cNvSpPr>
            <a:spLocks noGrp="1"/>
          </p:cNvSpPr>
          <p:nvPr>
            <p:ph type="sldNum" sz="quarter" idx="12"/>
          </p:nvPr>
        </p:nvSpPr>
        <p:spPr/>
        <p:txBody>
          <a:bodyPr/>
          <a:lstStyle/>
          <a:p>
            <a:pPr>
              <a:defRPr/>
            </a:pPr>
            <a:fld id="{AA0E6166-7C68-437E-A233-7D0704065D0C}" type="slidenum">
              <a:rPr lang="en-US" altLang="fr-FR" smtClean="0"/>
              <a:pPr>
                <a:defRPr/>
              </a:pPr>
              <a:t>38</a:t>
            </a:fld>
            <a:endParaRPr lang="fr-FR" altLang="fr-FR" dirty="0"/>
          </a:p>
        </p:txBody>
      </p:sp>
    </p:spTree>
    <p:extLst>
      <p:ext uri="{BB962C8B-B14F-4D97-AF65-F5344CB8AC3E}">
        <p14:creationId xmlns:p14="http://schemas.microsoft.com/office/powerpoint/2010/main" val="1236688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1">
            <a:extLst>
              <a:ext uri="{FF2B5EF4-FFF2-40B4-BE49-F238E27FC236}">
                <a16:creationId xmlns:a16="http://schemas.microsoft.com/office/drawing/2014/main" id="{58077332-6AAF-49A4-9CA4-07A72404FD6B}"/>
              </a:ext>
            </a:extLst>
          </p:cNvPr>
          <p:cNvSpPr txBox="1">
            <a:spLocks/>
          </p:cNvSpPr>
          <p:nvPr/>
        </p:nvSpPr>
        <p:spPr>
          <a:xfrm>
            <a:off x="1213826" y="2960716"/>
            <a:ext cx="4036334" cy="2387600"/>
          </a:xfrm>
          <a:prstGeom prst="rect">
            <a:avLst/>
          </a:prstGeom>
        </p:spPr>
        <p:txBody>
          <a:bodyPr vert="horz" lIns="91440" tIns="45720" rIns="91440" bIns="45720" rtlCol="0" anchor="t">
            <a:normAutofit fontScale="82500" lnSpcReduction="20000"/>
          </a:bodyPr>
          <a:lstStyle>
            <a:lvl1pPr algn="l" defTabSz="914377" rtl="0" eaLnBrk="1" latinLnBrk="0" hangingPunct="1">
              <a:lnSpc>
                <a:spcPct val="90000"/>
              </a:lnSpc>
              <a:spcBef>
                <a:spcPct val="0"/>
              </a:spcBef>
              <a:buNone/>
              <a:defRPr sz="4000" b="1" i="0" kern="1200">
                <a:solidFill>
                  <a:schemeClr val="tx1"/>
                </a:solidFill>
                <a:latin typeface="Poppins SemiBold" pitchFamily="2" charset="77"/>
                <a:ea typeface="+mj-ea"/>
                <a:cs typeface="Poppins SemiBold" pitchFamily="2" charset="77"/>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600" b="1" i="0" u="none" strike="noStrike" kern="1200" cap="none" spc="0" normalizeH="0" baseline="0" noProof="0" dirty="0">
                <a:ln>
                  <a:noFill/>
                </a:ln>
                <a:solidFill>
                  <a:srgbClr val="EFBC53"/>
                </a:solidFill>
                <a:effectLst/>
                <a:uLnTx/>
                <a:uFillTx/>
                <a:latin typeface="Calibri Light" panose="020F0302020204030204"/>
                <a:ea typeface="+mj-ea"/>
                <a:cs typeface="Poppins SemiBold" pitchFamily="2" charset="77"/>
              </a:rPr>
              <a:t>C</a:t>
            </a:r>
            <a:r>
              <a:rPr kumimoji="0" lang="en-US" sz="4600" b="1" i="0" u="none" strike="noStrike" kern="1200" cap="none" spc="0" normalizeH="0" baseline="0" noProof="0" dirty="0">
                <a:ln>
                  <a:noFill/>
                </a:ln>
                <a:solidFill>
                  <a:srgbClr val="000000"/>
                </a:solidFill>
                <a:effectLst/>
                <a:uLnTx/>
                <a:uFillTx/>
                <a:latin typeface="Calibri Light" panose="020F0302020204030204"/>
                <a:ea typeface="+mj-ea"/>
                <a:cs typeface="Poppins SemiBold" pitchFamily="2" charset="77"/>
              </a:rPr>
              <a:t>atalytic </a:t>
            </a:r>
            <a:r>
              <a:rPr kumimoji="0" lang="en-US" sz="4600" b="1" i="0" u="none" strike="noStrike" kern="1200" cap="none" spc="0" normalizeH="0" baseline="0" noProof="0" dirty="0">
                <a:ln>
                  <a:noFill/>
                </a:ln>
                <a:solidFill>
                  <a:srgbClr val="EFBC53"/>
                </a:solidFill>
                <a:effectLst/>
                <a:uLnTx/>
                <a:uFillTx/>
                <a:latin typeface="Calibri Light" panose="020F0302020204030204"/>
                <a:ea typeface="+mj-ea"/>
                <a:cs typeface="Poppins SemiBold" pitchFamily="2" charset="77"/>
              </a:rPr>
              <a:t>I</a:t>
            </a:r>
            <a:r>
              <a:rPr kumimoji="0" lang="en-US" sz="4600" b="1" i="0" u="none" strike="noStrike" kern="1200" cap="none" spc="0" normalizeH="0" baseline="0" noProof="0" dirty="0">
                <a:ln>
                  <a:noFill/>
                </a:ln>
                <a:solidFill>
                  <a:srgbClr val="000000"/>
                </a:solidFill>
                <a:effectLst/>
                <a:uLnTx/>
                <a:uFillTx/>
                <a:latin typeface="Calibri Light" panose="020F0302020204030204"/>
                <a:ea typeface="+mj-ea"/>
                <a:cs typeface="Poppins SemiBold" pitchFamily="2" charset="77"/>
              </a:rPr>
              <a:t>mplementation </a:t>
            </a:r>
            <a:r>
              <a:rPr kumimoji="0" lang="en-US" sz="4600" b="1" i="0" u="none" strike="noStrike" kern="1200" cap="none" spc="0" normalizeH="0" baseline="0" noProof="0" dirty="0">
                <a:ln>
                  <a:noFill/>
                </a:ln>
                <a:solidFill>
                  <a:srgbClr val="EFBC53"/>
                </a:solidFill>
                <a:effectLst/>
                <a:uLnTx/>
                <a:uFillTx/>
                <a:latin typeface="Calibri Light" panose="020F0302020204030204"/>
                <a:ea typeface="+mj-ea"/>
                <a:cs typeface="Poppins SemiBold" pitchFamily="2" charset="77"/>
              </a:rPr>
              <a:t>F</a:t>
            </a:r>
            <a:r>
              <a:rPr kumimoji="0" lang="en-US" sz="4600" b="1" i="0" u="none" strike="noStrike" kern="1200" cap="none" spc="0" normalizeH="0" baseline="0" noProof="0" dirty="0">
                <a:ln>
                  <a:noFill/>
                </a:ln>
                <a:solidFill>
                  <a:srgbClr val="000000"/>
                </a:solidFill>
                <a:effectLst/>
                <a:uLnTx/>
                <a:uFillTx/>
                <a:latin typeface="Calibri Light" panose="020F0302020204030204"/>
                <a:ea typeface="+mj-ea"/>
                <a:cs typeface="Poppins SemiBold" pitchFamily="2" charset="77"/>
              </a:rPr>
              <a:t>und </a:t>
            </a:r>
            <a:br>
              <a:rPr kumimoji="0" lang="en-US" sz="4600" b="1" i="0" u="none" strike="noStrike" kern="1200" cap="none" spc="0" normalizeH="0" baseline="0" noProof="0" dirty="0">
                <a:ln>
                  <a:noFill/>
                </a:ln>
                <a:solidFill>
                  <a:srgbClr val="000000"/>
                </a:solidFill>
                <a:effectLst/>
                <a:uLnTx/>
                <a:uFillTx/>
                <a:latin typeface="Calibri Light" panose="020F0302020204030204"/>
                <a:ea typeface="+mj-ea"/>
                <a:cs typeface="Poppins SemiBold" pitchFamily="2" charset="77"/>
              </a:rPr>
            </a:br>
            <a:r>
              <a:rPr kumimoji="0" lang="en-US" sz="3100" b="1" i="0" u="none" strike="noStrike" kern="1200" cap="none" spc="0" normalizeH="0" baseline="0" noProof="0" dirty="0">
                <a:ln>
                  <a:noFill/>
                </a:ln>
                <a:solidFill>
                  <a:srgbClr val="33818F"/>
                </a:solidFill>
                <a:effectLst/>
                <a:uLnTx/>
                <a:uFillTx/>
                <a:latin typeface="Calibri Light" panose="020F0302020204030204"/>
                <a:ea typeface="+mj-ea"/>
                <a:cs typeface="Poppins SemiBold" pitchFamily="2" charset="77"/>
              </a:rPr>
              <a:t>by BMZ + SDC + …</a:t>
            </a:r>
            <a:br>
              <a:rPr kumimoji="0" lang="en-US" sz="3100" b="1" i="0" u="none" strike="noStrike" kern="1200" cap="none" spc="0" normalizeH="0" baseline="0" noProof="0" dirty="0">
                <a:ln>
                  <a:noFill/>
                </a:ln>
                <a:solidFill>
                  <a:srgbClr val="33818F"/>
                </a:solidFill>
                <a:effectLst/>
                <a:uLnTx/>
                <a:uFillTx/>
                <a:latin typeface="Calibri Light" panose="020F0302020204030204"/>
                <a:ea typeface="+mj-ea"/>
                <a:cs typeface="Poppins SemiBold" pitchFamily="2" charset="77"/>
              </a:rPr>
            </a:br>
            <a:br>
              <a:rPr kumimoji="0" lang="en-US" sz="3100" b="1" i="0" u="none" strike="noStrike" kern="1200" cap="none" spc="0" normalizeH="0" baseline="0" noProof="0" dirty="0">
                <a:ln>
                  <a:noFill/>
                </a:ln>
                <a:solidFill>
                  <a:srgbClr val="33818F"/>
                </a:solidFill>
                <a:effectLst/>
                <a:uLnTx/>
                <a:uFillTx/>
                <a:latin typeface="Calibri Light" panose="020F0302020204030204"/>
                <a:ea typeface="+mj-ea"/>
                <a:cs typeface="Poppins SemiBold" pitchFamily="2" charset="77"/>
              </a:rPr>
            </a:br>
            <a:r>
              <a:rPr kumimoji="0" lang="en-US" sz="2200" b="0" i="0" u="none" strike="noStrike" kern="1200" cap="none" spc="0" normalizeH="0" baseline="0" noProof="0" dirty="0">
                <a:ln>
                  <a:noFill/>
                </a:ln>
                <a:solidFill>
                  <a:srgbClr val="006374"/>
                </a:solidFill>
                <a:effectLst/>
                <a:uLnTx/>
                <a:uFillTx/>
                <a:latin typeface="Poppins"/>
                <a:ea typeface="+mj-ea"/>
                <a:cs typeface="Poppins SemiBold" pitchFamily="2" charset="77"/>
                <a:hlinkClick r:id="rId3">
                  <a:extLst>
                    <a:ext uri="{A12FA001-AC4F-418D-AE19-62706E023703}">
                      <ahyp:hlinkClr xmlns:ahyp="http://schemas.microsoft.com/office/drawing/2018/hyperlinkcolor" xmlns="" val="tx"/>
                    </a:ext>
                  </a:extLst>
                </a:hlinkClick>
              </a:rPr>
              <a:t>Introduction, process and example cases</a:t>
            </a:r>
            <a:endParaRPr kumimoji="0" lang="en-US" sz="2200" b="0" i="0" u="none" strike="noStrike" kern="1200" cap="none" spc="0" normalizeH="0" baseline="0" noProof="0" dirty="0">
              <a:ln>
                <a:noFill/>
              </a:ln>
              <a:solidFill>
                <a:srgbClr val="006374"/>
              </a:solidFill>
              <a:effectLst/>
              <a:uLnTx/>
              <a:uFillTx/>
              <a:latin typeface="Poppins"/>
              <a:ea typeface="+mj-ea"/>
              <a:cs typeface="Poppins SemiBold" pitchFamily="2" charset="77"/>
            </a:endParaRPr>
          </a:p>
        </p:txBody>
      </p:sp>
      <p:pic>
        <p:nvPicPr>
          <p:cNvPr id="25" name="Picture 6" descr="Diagram&#10;&#10;Description automatically generated">
            <a:extLst>
              <a:ext uri="{FF2B5EF4-FFF2-40B4-BE49-F238E27FC236}">
                <a16:creationId xmlns:a16="http://schemas.microsoft.com/office/drawing/2014/main" id="{1800DF5A-77D3-4143-8FFC-8AA744C2F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532" y="666728"/>
            <a:ext cx="5465791" cy="5465791"/>
          </a:xfrm>
          <a:prstGeom prst="rect">
            <a:avLst/>
          </a:prstGeom>
        </p:spPr>
      </p:pic>
      <p:sp>
        <p:nvSpPr>
          <p:cNvPr id="26" name="Rechteck: abgerundete Ecken 2">
            <a:extLst>
              <a:ext uri="{FF2B5EF4-FFF2-40B4-BE49-F238E27FC236}">
                <a16:creationId xmlns:a16="http://schemas.microsoft.com/office/drawing/2014/main" id="{293A2CF9-56A9-4A67-A20D-73BB28EC500C}"/>
              </a:ext>
            </a:extLst>
          </p:cNvPr>
          <p:cNvSpPr/>
          <p:nvPr/>
        </p:nvSpPr>
        <p:spPr>
          <a:xfrm>
            <a:off x="11826239" y="666728"/>
            <a:ext cx="546735" cy="5551192"/>
          </a:xfrm>
          <a:prstGeom prst="roundRect">
            <a:avLst>
              <a:gd name="adj" fmla="val 21875"/>
            </a:avLst>
          </a:prstGeom>
          <a:solidFill>
            <a:srgbClr val="EFBC53"/>
          </a:solidFill>
          <a:ln w="12700" cap="flat" cmpd="sng" algn="ctr">
            <a:solidFill>
              <a:srgbClr val="EFBC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Rechteck: abgerundete Ecken 4">
            <a:extLst>
              <a:ext uri="{FF2B5EF4-FFF2-40B4-BE49-F238E27FC236}">
                <a16:creationId xmlns:a16="http://schemas.microsoft.com/office/drawing/2014/main" id="{E4452EB5-7E1C-43A5-A452-B2F4DDF08A63}"/>
              </a:ext>
            </a:extLst>
          </p:cNvPr>
          <p:cNvSpPr/>
          <p:nvPr/>
        </p:nvSpPr>
        <p:spPr>
          <a:xfrm>
            <a:off x="-47625" y="2667000"/>
            <a:ext cx="219075" cy="2257425"/>
          </a:xfrm>
          <a:prstGeom prst="roundRect">
            <a:avLst/>
          </a:prstGeom>
          <a:solidFill>
            <a:srgbClr val="EFBC53"/>
          </a:solidFill>
          <a:ln w="12700" cap="flat" cmpd="sng" algn="ctr">
            <a:solidFill>
              <a:srgbClr val="EFBC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8" name="Rechteck: abgerundete Ecken 5">
            <a:extLst>
              <a:ext uri="{FF2B5EF4-FFF2-40B4-BE49-F238E27FC236}">
                <a16:creationId xmlns:a16="http://schemas.microsoft.com/office/drawing/2014/main" id="{82068EC0-E9F5-44BF-B98E-B86DEB1DB951}"/>
              </a:ext>
            </a:extLst>
          </p:cNvPr>
          <p:cNvSpPr/>
          <p:nvPr/>
        </p:nvSpPr>
        <p:spPr>
          <a:xfrm>
            <a:off x="266697" y="2932141"/>
            <a:ext cx="104775" cy="1980000"/>
          </a:xfrm>
          <a:prstGeom prst="roundRect">
            <a:avLst/>
          </a:prstGeom>
          <a:solidFill>
            <a:srgbClr val="EFBC53"/>
          </a:solidFill>
          <a:ln w="12700" cap="flat" cmpd="sng" algn="ctr">
            <a:solidFill>
              <a:srgbClr val="EFBC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9" name="Rechteck: abgerundete Ecken 6">
            <a:extLst>
              <a:ext uri="{FF2B5EF4-FFF2-40B4-BE49-F238E27FC236}">
                <a16:creationId xmlns:a16="http://schemas.microsoft.com/office/drawing/2014/main" id="{556D0969-5870-4B17-B719-D720642773DF}"/>
              </a:ext>
            </a:extLst>
          </p:cNvPr>
          <p:cNvSpPr/>
          <p:nvPr/>
        </p:nvSpPr>
        <p:spPr>
          <a:xfrm>
            <a:off x="467361" y="2932141"/>
            <a:ext cx="66675" cy="1980000"/>
          </a:xfrm>
          <a:prstGeom prst="roundRect">
            <a:avLst/>
          </a:prstGeom>
          <a:solidFill>
            <a:srgbClr val="EFBC53"/>
          </a:solidFill>
          <a:ln w="12700" cap="flat" cmpd="sng" algn="ctr">
            <a:solidFill>
              <a:srgbClr val="EFBC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0" name="Rechteck: abgerundete Ecken 7">
            <a:extLst>
              <a:ext uri="{FF2B5EF4-FFF2-40B4-BE49-F238E27FC236}">
                <a16:creationId xmlns:a16="http://schemas.microsoft.com/office/drawing/2014/main" id="{12174B22-3FB1-444A-896F-2B4AC5B5FB20}"/>
              </a:ext>
            </a:extLst>
          </p:cNvPr>
          <p:cNvSpPr/>
          <p:nvPr/>
        </p:nvSpPr>
        <p:spPr>
          <a:xfrm>
            <a:off x="610236" y="2932141"/>
            <a:ext cx="45719" cy="1980000"/>
          </a:xfrm>
          <a:prstGeom prst="roundRect">
            <a:avLst/>
          </a:prstGeom>
          <a:solidFill>
            <a:srgbClr val="EFBC53"/>
          </a:solidFill>
          <a:ln w="12700" cap="flat" cmpd="sng" algn="ctr">
            <a:solidFill>
              <a:srgbClr val="EFBC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 name="Rechteck: abgerundete Ecken 8">
            <a:extLst>
              <a:ext uri="{FF2B5EF4-FFF2-40B4-BE49-F238E27FC236}">
                <a16:creationId xmlns:a16="http://schemas.microsoft.com/office/drawing/2014/main" id="{EA42972C-CDC3-4242-88E4-CE6E32F2B69B}"/>
              </a:ext>
            </a:extLst>
          </p:cNvPr>
          <p:cNvSpPr/>
          <p:nvPr/>
        </p:nvSpPr>
        <p:spPr>
          <a:xfrm>
            <a:off x="719677" y="2926004"/>
            <a:ext cx="36000" cy="1980000"/>
          </a:xfrm>
          <a:prstGeom prst="roundRect">
            <a:avLst/>
          </a:prstGeom>
          <a:solidFill>
            <a:srgbClr val="EFBC53"/>
          </a:solidFill>
          <a:ln w="12700" cap="flat" cmpd="sng" algn="ctr">
            <a:solidFill>
              <a:srgbClr val="EFBC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2" name="Rechteck: abgerundete Ecken 9">
            <a:extLst>
              <a:ext uri="{FF2B5EF4-FFF2-40B4-BE49-F238E27FC236}">
                <a16:creationId xmlns:a16="http://schemas.microsoft.com/office/drawing/2014/main" id="{7D2776B0-E79E-4E50-AB3E-BFFC82DF2384}"/>
              </a:ext>
            </a:extLst>
          </p:cNvPr>
          <p:cNvSpPr/>
          <p:nvPr/>
        </p:nvSpPr>
        <p:spPr>
          <a:xfrm>
            <a:off x="804570" y="2931401"/>
            <a:ext cx="36000" cy="1980000"/>
          </a:xfrm>
          <a:prstGeom prst="roundRect">
            <a:avLst/>
          </a:prstGeom>
          <a:solidFill>
            <a:srgbClr val="EFBC53"/>
          </a:solidFill>
          <a:ln w="12700" cap="flat" cmpd="sng" algn="ctr">
            <a:solidFill>
              <a:srgbClr val="EFBC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3" name="Rechteck: abgerundete Ecken 10">
            <a:extLst>
              <a:ext uri="{FF2B5EF4-FFF2-40B4-BE49-F238E27FC236}">
                <a16:creationId xmlns:a16="http://schemas.microsoft.com/office/drawing/2014/main" id="{85340C55-CB55-401D-94F4-CC6EED9E51CB}"/>
              </a:ext>
            </a:extLst>
          </p:cNvPr>
          <p:cNvSpPr/>
          <p:nvPr/>
        </p:nvSpPr>
        <p:spPr>
          <a:xfrm>
            <a:off x="891572" y="2926633"/>
            <a:ext cx="0" cy="1980000"/>
          </a:xfrm>
          <a:prstGeom prst="roundRect">
            <a:avLst/>
          </a:prstGeom>
          <a:solidFill>
            <a:srgbClr val="EFBC53"/>
          </a:solidFill>
          <a:ln w="12700" cap="flat" cmpd="sng" algn="ctr">
            <a:solidFill>
              <a:srgbClr val="EFBC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4" name="Date Placeholder 33">
            <a:extLst>
              <a:ext uri="{FF2B5EF4-FFF2-40B4-BE49-F238E27FC236}">
                <a16:creationId xmlns:a16="http://schemas.microsoft.com/office/drawing/2014/main" id="{53FBFFC7-AD19-4741-819A-931749FC5869}"/>
              </a:ext>
            </a:extLst>
          </p:cNvPr>
          <p:cNvSpPr>
            <a:spLocks noGrp="1"/>
          </p:cNvSpPr>
          <p:nvPr>
            <p:ph type="dt" sz="half" idx="10"/>
          </p:nvPr>
        </p:nvSpPr>
        <p:spPr/>
        <p:txBody>
          <a:bodyPr/>
          <a:lstStyle/>
          <a:p>
            <a:pPr>
              <a:defRPr/>
            </a:pPr>
            <a:r>
              <a:rPr lang="en-US" altLang="fr-FR"/>
              <a:t>12/01/2022</a:t>
            </a:r>
            <a:endParaRPr lang="fr-FR" altLang="fr-FR" dirty="0"/>
          </a:p>
        </p:txBody>
      </p:sp>
      <p:sp>
        <p:nvSpPr>
          <p:cNvPr id="35" name="Footer Placeholder 34">
            <a:extLst>
              <a:ext uri="{FF2B5EF4-FFF2-40B4-BE49-F238E27FC236}">
                <a16:creationId xmlns:a16="http://schemas.microsoft.com/office/drawing/2014/main" id="{0F949110-A52B-4E5F-8238-9A65ADFEF87A}"/>
              </a:ext>
            </a:extLst>
          </p:cNvPr>
          <p:cNvSpPr>
            <a:spLocks noGrp="1"/>
          </p:cNvSpPr>
          <p:nvPr>
            <p:ph type="ftr" sz="quarter" idx="11"/>
          </p:nvPr>
        </p:nvSpPr>
        <p:spPr/>
        <p:txBody>
          <a:bodyPr/>
          <a:lstStyle/>
          <a:p>
            <a:pPr algn="l">
              <a:defRPr/>
            </a:pPr>
            <a:r>
              <a:rPr lang="de-DE" altLang="fr-FR"/>
              <a:t>U Wahser: Impact mit Informatik, Mannheimer Informatik-Kolloquium</a:t>
            </a:r>
            <a:endParaRPr lang="fr-FR" altLang="fr-FR" dirty="0"/>
          </a:p>
        </p:txBody>
      </p:sp>
      <p:sp>
        <p:nvSpPr>
          <p:cNvPr id="36" name="Slide Number Placeholder 35">
            <a:extLst>
              <a:ext uri="{FF2B5EF4-FFF2-40B4-BE49-F238E27FC236}">
                <a16:creationId xmlns:a16="http://schemas.microsoft.com/office/drawing/2014/main" id="{4CB5E88F-A035-4BB8-8E46-AE9E0B2B1388}"/>
              </a:ext>
            </a:extLst>
          </p:cNvPr>
          <p:cNvSpPr>
            <a:spLocks noGrp="1"/>
          </p:cNvSpPr>
          <p:nvPr>
            <p:ph type="sldNum" sz="quarter" idx="12"/>
          </p:nvPr>
        </p:nvSpPr>
        <p:spPr/>
        <p:txBody>
          <a:bodyPr/>
          <a:lstStyle/>
          <a:p>
            <a:pPr>
              <a:defRPr/>
            </a:pPr>
            <a:fld id="{AA0E6166-7C68-437E-A233-7D0704065D0C}" type="slidenum">
              <a:rPr lang="en-US" altLang="fr-FR" smtClean="0"/>
              <a:pPr>
                <a:defRPr/>
              </a:pPr>
              <a:t>39</a:t>
            </a:fld>
            <a:endParaRPr lang="fr-FR" altLang="fr-FR" dirty="0"/>
          </a:p>
        </p:txBody>
      </p:sp>
    </p:spTree>
    <p:extLst>
      <p:ext uri="{BB962C8B-B14F-4D97-AF65-F5344CB8AC3E}">
        <p14:creationId xmlns:p14="http://schemas.microsoft.com/office/powerpoint/2010/main" val="4262782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4C0594-F0B7-46D5-988E-41670FC597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013" y="225425"/>
            <a:ext cx="11737976" cy="5399255"/>
          </a:xfrm>
          <a:prstGeom prst="rect">
            <a:avLst/>
          </a:prstGeom>
        </p:spPr>
      </p:pic>
      <p:sp>
        <p:nvSpPr>
          <p:cNvPr id="12" name="3eea7b69-0fd6-46c6-b35d-522f175830ef">
            <a:extLst>
              <a:ext uri="{FF2B5EF4-FFF2-40B4-BE49-F238E27FC236}">
                <a16:creationId xmlns:a16="http://schemas.microsoft.com/office/drawing/2014/main" id="{944E2F5F-E171-4138-BCF9-41CB9FAC2F40}"/>
              </a:ext>
            </a:extLst>
          </p:cNvPr>
          <p:cNvSpPr/>
          <p:nvPr/>
        </p:nvSpPr>
        <p:spPr>
          <a:xfrm>
            <a:off x="-1" y="1759527"/>
            <a:ext cx="12205856" cy="3865153"/>
          </a:xfrm>
          <a:custGeom>
            <a:avLst/>
            <a:gdLst>
              <a:gd name="connsiteX0" fmla="*/ 1968500 w 12192000"/>
              <a:gd name="connsiteY0" fmla="*/ 0 h 3416300"/>
              <a:gd name="connsiteX1" fmla="*/ 12115800 w 12192000"/>
              <a:gd name="connsiteY1" fmla="*/ 2895600 h 3416300"/>
              <a:gd name="connsiteX2" fmla="*/ 12192000 w 12192000"/>
              <a:gd name="connsiteY2" fmla="*/ 2924175 h 3416300"/>
              <a:gd name="connsiteX3" fmla="*/ 12192000 w 12192000"/>
              <a:gd name="connsiteY3" fmla="*/ 3416300 h 3416300"/>
              <a:gd name="connsiteX4" fmla="*/ 0 w 12192000"/>
              <a:gd name="connsiteY4" fmla="*/ 3416300 h 3416300"/>
              <a:gd name="connsiteX5" fmla="*/ 0 w 12192000"/>
              <a:gd name="connsiteY5" fmla="*/ 2533985 h 3416300"/>
              <a:gd name="connsiteX6" fmla="*/ 228600 w 12192000"/>
              <a:gd name="connsiteY6" fmla="*/ 2197100 h 3416300"/>
              <a:gd name="connsiteX0" fmla="*/ 1968500 w 12205855"/>
              <a:gd name="connsiteY0" fmla="*/ 0 h 3416300"/>
              <a:gd name="connsiteX1" fmla="*/ 12205855 w 12205855"/>
              <a:gd name="connsiteY1" fmla="*/ 2426687 h 3416300"/>
              <a:gd name="connsiteX2" fmla="*/ 12192000 w 12205855"/>
              <a:gd name="connsiteY2" fmla="*/ 2924175 h 3416300"/>
              <a:gd name="connsiteX3" fmla="*/ 12192000 w 12205855"/>
              <a:gd name="connsiteY3" fmla="*/ 3416300 h 3416300"/>
              <a:gd name="connsiteX4" fmla="*/ 0 w 12205855"/>
              <a:gd name="connsiteY4" fmla="*/ 3416300 h 3416300"/>
              <a:gd name="connsiteX5" fmla="*/ 0 w 12205855"/>
              <a:gd name="connsiteY5" fmla="*/ 2533985 h 3416300"/>
              <a:gd name="connsiteX6" fmla="*/ 228600 w 12205855"/>
              <a:gd name="connsiteY6" fmla="*/ 2197100 h 3416300"/>
              <a:gd name="connsiteX7" fmla="*/ 1968500 w 12205855"/>
              <a:gd name="connsiteY7"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228600 w 12205855"/>
              <a:gd name="connsiteY5" fmla="*/ 2197100 h 3416300"/>
              <a:gd name="connsiteX6" fmla="*/ 1968500 w 12205855"/>
              <a:gd name="connsiteY6"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0 w 12205855"/>
              <a:gd name="connsiteY4" fmla="*/ 2533985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13854 w 12205855"/>
              <a:gd name="connsiteY4" fmla="*/ 1393540 h 3416300"/>
              <a:gd name="connsiteX5" fmla="*/ 1968500 w 12205855"/>
              <a:gd name="connsiteY5" fmla="*/ 0 h 3416300"/>
              <a:gd name="connsiteX0" fmla="*/ 1968500 w 12205855"/>
              <a:gd name="connsiteY0" fmla="*/ 0 h 3416300"/>
              <a:gd name="connsiteX1" fmla="*/ 12205855 w 12205855"/>
              <a:gd name="connsiteY1" fmla="*/ 2426687 h 3416300"/>
              <a:gd name="connsiteX2" fmla="*/ 12192000 w 12205855"/>
              <a:gd name="connsiteY2" fmla="*/ 3416300 h 3416300"/>
              <a:gd name="connsiteX3" fmla="*/ 0 w 12205855"/>
              <a:gd name="connsiteY3" fmla="*/ 3416300 h 3416300"/>
              <a:gd name="connsiteX4" fmla="*/ 2362199 w 12205855"/>
              <a:gd name="connsiteY4" fmla="*/ 2232953 h 3416300"/>
              <a:gd name="connsiteX5" fmla="*/ 1968500 w 12205855"/>
              <a:gd name="connsiteY5" fmla="*/ 0 h 3416300"/>
              <a:gd name="connsiteX0" fmla="*/ 1968501 w 12205856"/>
              <a:gd name="connsiteY0" fmla="*/ 0 h 3416300"/>
              <a:gd name="connsiteX1" fmla="*/ 12205856 w 12205856"/>
              <a:gd name="connsiteY1" fmla="*/ 2426687 h 3416300"/>
              <a:gd name="connsiteX2" fmla="*/ 12192001 w 12205856"/>
              <a:gd name="connsiteY2" fmla="*/ 3416300 h 3416300"/>
              <a:gd name="connsiteX3" fmla="*/ 1 w 12205856"/>
              <a:gd name="connsiteY3" fmla="*/ 3416300 h 3416300"/>
              <a:gd name="connsiteX4" fmla="*/ 0 w 12205856"/>
              <a:gd name="connsiteY4" fmla="*/ 2036126 h 3416300"/>
              <a:gd name="connsiteX5" fmla="*/ 1968501 w 12205856"/>
              <a:gd name="connsiteY5" fmla="*/ 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6" h="3416300">
                <a:moveTo>
                  <a:pt x="1968501" y="0"/>
                </a:moveTo>
                <a:lnTo>
                  <a:pt x="12205856" y="2426687"/>
                </a:lnTo>
                <a:lnTo>
                  <a:pt x="12192001" y="3416300"/>
                </a:lnTo>
                <a:lnTo>
                  <a:pt x="1" y="3416300"/>
                </a:lnTo>
                <a:cubicBezTo>
                  <a:pt x="1" y="2956242"/>
                  <a:pt x="0" y="2496184"/>
                  <a:pt x="0" y="2036126"/>
                </a:cubicBezTo>
                <a:lnTo>
                  <a:pt x="1968501"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cf23d993-bef7-457d-af65-6d0ef266a597">
            <a:extLst>
              <a:ext uri="{FF2B5EF4-FFF2-40B4-BE49-F238E27FC236}">
                <a16:creationId xmlns:a16="http://schemas.microsoft.com/office/drawing/2014/main" id="{F763AE56-95B4-4206-8DCE-C71D136C9041}"/>
              </a:ext>
            </a:extLst>
          </p:cNvPr>
          <p:cNvSpPr/>
          <p:nvPr/>
        </p:nvSpPr>
        <p:spPr>
          <a:xfrm>
            <a:off x="-13854" y="1759528"/>
            <a:ext cx="12205854" cy="3865152"/>
          </a:xfrm>
          <a:custGeom>
            <a:avLst/>
            <a:gdLst>
              <a:gd name="connsiteX0" fmla="*/ 1969948 w 12192000"/>
              <a:gd name="connsiteY0" fmla="*/ 0 h 3416299"/>
              <a:gd name="connsiteX1" fmla="*/ 12192000 w 12192000"/>
              <a:gd name="connsiteY1" fmla="*/ 1955676 h 3416299"/>
              <a:gd name="connsiteX2" fmla="*/ 12192000 w 12192000"/>
              <a:gd name="connsiteY2" fmla="*/ 3416299 h 3416299"/>
              <a:gd name="connsiteX3" fmla="*/ 0 w 12192000"/>
              <a:gd name="connsiteY3" fmla="*/ 3416299 h 3416299"/>
              <a:gd name="connsiteX4" fmla="*/ 0 w 12192000"/>
              <a:gd name="connsiteY4" fmla="*/ 1704208 h 3416299"/>
              <a:gd name="connsiteX0" fmla="*/ 1969948 w 12192000"/>
              <a:gd name="connsiteY0" fmla="*/ 0 h 3416299"/>
              <a:gd name="connsiteX1" fmla="*/ 12192000 w 12192000"/>
              <a:gd name="connsiteY1" fmla="*/ 1608332 h 3416299"/>
              <a:gd name="connsiteX2" fmla="*/ 12192000 w 12192000"/>
              <a:gd name="connsiteY2" fmla="*/ 3416299 h 3416299"/>
              <a:gd name="connsiteX3" fmla="*/ 0 w 12192000"/>
              <a:gd name="connsiteY3" fmla="*/ 3416299 h 3416299"/>
              <a:gd name="connsiteX4" fmla="*/ 0 w 12192000"/>
              <a:gd name="connsiteY4" fmla="*/ 1704208 h 3416299"/>
              <a:gd name="connsiteX5" fmla="*/ 1969948 w 12192000"/>
              <a:gd name="connsiteY5" fmla="*/ 0 h 3416299"/>
              <a:gd name="connsiteX0" fmla="*/ 1983802 w 12205854"/>
              <a:gd name="connsiteY0" fmla="*/ 0 h 3416299"/>
              <a:gd name="connsiteX1" fmla="*/ 12205854 w 12205854"/>
              <a:gd name="connsiteY1" fmla="*/ 1608332 h 3416299"/>
              <a:gd name="connsiteX2" fmla="*/ 12205854 w 12205854"/>
              <a:gd name="connsiteY2" fmla="*/ 3416299 h 3416299"/>
              <a:gd name="connsiteX3" fmla="*/ 13854 w 12205854"/>
              <a:gd name="connsiteY3" fmla="*/ 3416299 h 3416299"/>
              <a:gd name="connsiteX4" fmla="*/ 0 w 12205854"/>
              <a:gd name="connsiteY4" fmla="*/ 1408966 h 3416299"/>
              <a:gd name="connsiteX5" fmla="*/ 1983802 w 12205854"/>
              <a:gd name="connsiteY5" fmla="*/ 0 h 341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854" h="3416299">
                <a:moveTo>
                  <a:pt x="1983802" y="0"/>
                </a:moveTo>
                <a:lnTo>
                  <a:pt x="12205854" y="1608332"/>
                </a:lnTo>
                <a:lnTo>
                  <a:pt x="12205854" y="3416299"/>
                </a:lnTo>
                <a:lnTo>
                  <a:pt x="13854" y="3416299"/>
                </a:lnTo>
                <a:lnTo>
                  <a:pt x="0" y="1408966"/>
                </a:lnTo>
                <a:lnTo>
                  <a:pt x="1983802"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feld 12">
            <a:extLst>
              <a:ext uri="{FF2B5EF4-FFF2-40B4-BE49-F238E27FC236}">
                <a16:creationId xmlns:a16="http://schemas.microsoft.com/office/drawing/2014/main" id="{D75662CB-0CFF-4986-ADD2-25DC4F5DDC91}"/>
              </a:ext>
            </a:extLst>
          </p:cNvPr>
          <p:cNvSpPr txBox="1"/>
          <p:nvPr/>
        </p:nvSpPr>
        <p:spPr>
          <a:xfrm>
            <a:off x="1440158" y="3015979"/>
            <a:ext cx="6017994" cy="1754326"/>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6000" b="1" i="0" u="none" strike="noStrike" kern="0" cap="none" spc="100" normalizeH="0" baseline="0" noProof="0">
                <a:ln>
                  <a:noFill/>
                </a:ln>
                <a:solidFill>
                  <a:prstClr val="black"/>
                </a:solidFill>
                <a:effectLst/>
                <a:uLnTx/>
                <a:uFillTx/>
                <a:latin typeface="Arial"/>
                <a:ea typeface="+mn-ea"/>
                <a:cs typeface="+mn-cs"/>
              </a:rPr>
              <a:t>Zusammen </a:t>
            </a:r>
            <a:br>
              <a:rPr kumimoji="0" lang="de-DE" sz="6000" b="1" i="0" u="none" strike="noStrike" kern="0" cap="none" spc="100" normalizeH="0" baseline="0" noProof="0">
                <a:ln>
                  <a:noFill/>
                </a:ln>
                <a:solidFill>
                  <a:prstClr val="black"/>
                </a:solidFill>
                <a:effectLst/>
                <a:uLnTx/>
                <a:uFillTx/>
                <a:latin typeface="Arial"/>
                <a:ea typeface="+mn-ea"/>
                <a:cs typeface="+mn-cs"/>
              </a:rPr>
            </a:br>
            <a:r>
              <a:rPr kumimoji="0" lang="de-DE" sz="6000" b="1" i="0" u="none" strike="noStrike" kern="0" cap="none" spc="100" normalizeH="0" baseline="0" noProof="0">
                <a:ln>
                  <a:noFill/>
                </a:ln>
                <a:solidFill>
                  <a:prstClr val="black"/>
                </a:solidFill>
                <a:effectLst/>
                <a:uLnTx/>
                <a:uFillTx/>
                <a:latin typeface="Arial"/>
                <a:ea typeface="+mn-ea"/>
                <a:cs typeface="+mn-cs"/>
              </a:rPr>
              <a:t>wirken weltweit</a:t>
            </a:r>
          </a:p>
        </p:txBody>
      </p:sp>
      <p:pic>
        <p:nvPicPr>
          <p:cNvPr id="19" name="Grafik 18">
            <a:extLst>
              <a:ext uri="{FF2B5EF4-FFF2-40B4-BE49-F238E27FC236}">
                <a16:creationId xmlns:a16="http://schemas.microsoft.com/office/drawing/2014/main" id="{DE3D99DB-B2EF-457D-9024-FA38F70DF6C9}"/>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a:xfrm>
            <a:off x="9609772" y="6061951"/>
            <a:ext cx="2306177" cy="636505"/>
          </a:xfrm>
          <a:prstGeom prst="rect">
            <a:avLst/>
          </a:prstGeom>
        </p:spPr>
      </p:pic>
      <p:sp>
        <p:nvSpPr>
          <p:cNvPr id="2" name="Textfeld 1">
            <a:extLst>
              <a:ext uri="{FF2B5EF4-FFF2-40B4-BE49-F238E27FC236}">
                <a16:creationId xmlns:a16="http://schemas.microsoft.com/office/drawing/2014/main" id="{C59D451A-527E-44A8-B6FD-9CB787B1245E}"/>
              </a:ext>
            </a:extLst>
          </p:cNvPr>
          <p:cNvSpPr txBox="1"/>
          <p:nvPr/>
        </p:nvSpPr>
        <p:spPr>
          <a:xfrm>
            <a:off x="1440158" y="4770305"/>
            <a:ext cx="67874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prstClr val="black">
                    <a:lumMod val="75000"/>
                    <a:lumOff val="25000"/>
                  </a:prstClr>
                </a:solidFill>
                <a:effectLst/>
                <a:uLnTx/>
                <a:uFillTx/>
                <a:latin typeface="Arial"/>
                <a:ea typeface="+mn-ea"/>
                <a:cs typeface="+mn-cs"/>
              </a:rPr>
              <a:t>Die GIZ in Zahlen und Geschichten.</a:t>
            </a:r>
          </a:p>
        </p:txBody>
      </p:sp>
      <p:sp>
        <p:nvSpPr>
          <p:cNvPr id="10" name="Rectangle 15">
            <a:extLst>
              <a:ext uri="{FF2B5EF4-FFF2-40B4-BE49-F238E27FC236}">
                <a16:creationId xmlns:a16="http://schemas.microsoft.com/office/drawing/2014/main" id="{C501BBC3-1BE8-4DAB-9A5E-CBABBA6C52D3}"/>
              </a:ext>
            </a:extLst>
          </p:cNvPr>
          <p:cNvSpPr/>
          <p:nvPr/>
        </p:nvSpPr>
        <p:spPr bwMode="auto">
          <a:xfrm>
            <a:off x="8544989" y="5624680"/>
            <a:ext cx="3420000" cy="216000"/>
          </a:xfrm>
          <a:prstGeom prst="rect">
            <a:avLst/>
          </a:prstGeom>
          <a:solidFill>
            <a:srgbClr val="C80F0F"/>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800" b="0" i="0" u="none" strike="noStrike" kern="1200" cap="none" spc="0" normalizeH="0" baseline="0" noProof="0" err="1">
              <a:ln>
                <a:noFill/>
              </a:ln>
              <a:solidFill>
                <a:srgbClr val="44546A"/>
              </a:solidFill>
              <a:effectLst/>
              <a:uLnTx/>
              <a:uFillTx/>
              <a:latin typeface="Arial" charset="0"/>
              <a:ea typeface="+mn-ea"/>
              <a:cs typeface="+mn-cs"/>
            </a:endParaRPr>
          </a:p>
        </p:txBody>
      </p:sp>
      <p:sp>
        <p:nvSpPr>
          <p:cNvPr id="6" name="Fußzeilenplatzhalt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Impact mit Informatik, Mannheimer Informatik-Kolloquium</a:t>
            </a:r>
            <a:endParaRPr kumimoji="0" lang="en-US"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B7C7612E-3B02-4E26-BDEB-83579D3B47C2}"/>
              </a:ext>
            </a:extLst>
          </p:cNvPr>
          <p:cNvSpPr/>
          <p:nvPr/>
        </p:nvSpPr>
        <p:spPr>
          <a:xfrm>
            <a:off x="3732838" y="5692619"/>
            <a:ext cx="4812151" cy="369332"/>
          </a:xfrm>
          <a:prstGeom prst="rect">
            <a:avLst/>
          </a:prstGeom>
        </p:spPr>
        <p:txBody>
          <a:bodyPr wrap="none">
            <a:spAutoFit/>
          </a:bodyPr>
          <a:lstStyle/>
          <a:p>
            <a:r>
              <a:rPr lang="en-GB" dirty="0">
                <a:hlinkClick r:id="rId6"/>
              </a:rPr>
              <a:t>https://www.giz.de/de/html/ueber_die_giz.html</a:t>
            </a:r>
            <a:r>
              <a:rPr lang="en-GB" dirty="0"/>
              <a:t> </a:t>
            </a:r>
          </a:p>
        </p:txBody>
      </p:sp>
      <p:sp>
        <p:nvSpPr>
          <p:cNvPr id="8" name="Date Placeholder 7">
            <a:extLst>
              <a:ext uri="{FF2B5EF4-FFF2-40B4-BE49-F238E27FC236}">
                <a16:creationId xmlns:a16="http://schemas.microsoft.com/office/drawing/2014/main" id="{65B770D7-1322-4117-A633-410B01F16D77}"/>
              </a:ext>
            </a:extLst>
          </p:cNvPr>
          <p:cNvSpPr>
            <a:spLocks noGrp="1"/>
          </p:cNvSpPr>
          <p:nvPr>
            <p:ph type="dt" sz="half" idx="10"/>
          </p:nvPr>
        </p:nvSpPr>
        <p:spPr/>
        <p:txBody>
          <a:bodyPr/>
          <a:lstStyle/>
          <a:p>
            <a:r>
              <a:rPr lang="en-US"/>
              <a:t>12/01/2022</a:t>
            </a:r>
            <a:endParaRPr lang="de-DE"/>
          </a:p>
        </p:txBody>
      </p:sp>
    </p:spTree>
    <p:extLst>
      <p:ext uri="{BB962C8B-B14F-4D97-AF65-F5344CB8AC3E}">
        <p14:creationId xmlns:p14="http://schemas.microsoft.com/office/powerpoint/2010/main" val="987512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733C78-AA42-475F-BDD6-5E8CFBB8027A}"/>
              </a:ext>
            </a:extLst>
          </p:cNvPr>
          <p:cNvSpPr>
            <a:spLocks noGrp="1"/>
          </p:cNvSpPr>
          <p:nvPr>
            <p:ph type="title"/>
          </p:nvPr>
        </p:nvSpPr>
        <p:spPr/>
        <p:txBody>
          <a:bodyPr vert="horz" lIns="91440" tIns="45720" rIns="91440" bIns="45720" rtlCol="0" anchor="ctr">
            <a:noAutofit/>
          </a:bodyPr>
          <a:lstStyle/>
          <a:p>
            <a:r>
              <a:rPr lang="en-US" kern="1200">
                <a:solidFill>
                  <a:schemeClr val="tx1"/>
                </a:solidFill>
              </a:rPr>
              <a:t>Supporters to implementation </a:t>
            </a:r>
          </a:p>
        </p:txBody>
      </p:sp>
      <p:pic>
        <p:nvPicPr>
          <p:cNvPr id="7" name="Inhaltsplatzhalter 6">
            <a:extLst>
              <a:ext uri="{FF2B5EF4-FFF2-40B4-BE49-F238E27FC236}">
                <a16:creationId xmlns:a16="http://schemas.microsoft.com/office/drawing/2014/main" id="{AEA2E451-B6E6-4F2F-9710-FCD85EEA11D2}"/>
              </a:ext>
            </a:extLst>
          </p:cNvPr>
          <p:cNvPicPr>
            <a:picLocks noGrp="1" noChangeAspect="1"/>
          </p:cNvPicPr>
          <p:nvPr>
            <p:ph idx="4294967295"/>
          </p:nvPr>
        </p:nvPicPr>
        <p:blipFill>
          <a:blip r:embed="rId3"/>
          <a:stretch>
            <a:fillRect/>
          </a:stretch>
        </p:blipFill>
        <p:spPr>
          <a:xfrm>
            <a:off x="10480675" y="868363"/>
            <a:ext cx="1711325" cy="447675"/>
          </a:xfrm>
          <a:prstGeom prst="rect">
            <a:avLst/>
          </a:prstGeom>
        </p:spPr>
      </p:pic>
      <p:pic>
        <p:nvPicPr>
          <p:cNvPr id="4" name="Grafik 3">
            <a:extLst>
              <a:ext uri="{FF2B5EF4-FFF2-40B4-BE49-F238E27FC236}">
                <a16:creationId xmlns:a16="http://schemas.microsoft.com/office/drawing/2014/main" id="{0DF01CB4-F788-4B00-845A-7DF47666C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333" y="2324414"/>
            <a:ext cx="2852862" cy="763141"/>
          </a:xfrm>
          <a:prstGeom prst="rect">
            <a:avLst/>
          </a:prstGeom>
        </p:spPr>
      </p:pic>
      <p:pic>
        <p:nvPicPr>
          <p:cNvPr id="10" name="Grafik 9">
            <a:extLst>
              <a:ext uri="{FF2B5EF4-FFF2-40B4-BE49-F238E27FC236}">
                <a16:creationId xmlns:a16="http://schemas.microsoft.com/office/drawing/2014/main" id="{304C2232-60B1-4711-8CBC-D484606F2C4E}"/>
              </a:ext>
            </a:extLst>
          </p:cNvPr>
          <p:cNvPicPr>
            <a:picLocks noChangeAspect="1"/>
          </p:cNvPicPr>
          <p:nvPr/>
        </p:nvPicPr>
        <p:blipFill>
          <a:blip r:embed="rId5"/>
          <a:stretch>
            <a:fillRect/>
          </a:stretch>
        </p:blipFill>
        <p:spPr>
          <a:xfrm>
            <a:off x="7183486" y="3388489"/>
            <a:ext cx="1355578" cy="600009"/>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9D5D2FD7-C4D0-4DB0-8B4F-FC8535E635B3}"/>
              </a:ext>
            </a:extLst>
          </p:cNvPr>
          <p:cNvPicPr>
            <a:picLocks noChangeAspect="1"/>
          </p:cNvPicPr>
          <p:nvPr/>
        </p:nvPicPr>
        <p:blipFill>
          <a:blip r:embed="rId6"/>
          <a:stretch>
            <a:fillRect/>
          </a:stretch>
        </p:blipFill>
        <p:spPr>
          <a:xfrm>
            <a:off x="2453710" y="5797133"/>
            <a:ext cx="2775552" cy="929809"/>
          </a:xfrm>
          <a:prstGeom prst="rect">
            <a:avLst/>
          </a:prstGeom>
        </p:spPr>
      </p:pic>
      <p:sp>
        <p:nvSpPr>
          <p:cNvPr id="5" name="Textfeld 4">
            <a:extLst>
              <a:ext uri="{FF2B5EF4-FFF2-40B4-BE49-F238E27FC236}">
                <a16:creationId xmlns:a16="http://schemas.microsoft.com/office/drawing/2014/main" id="{F5495C57-AF48-47CA-90CC-AB6D2F795511}"/>
              </a:ext>
            </a:extLst>
          </p:cNvPr>
          <p:cNvSpPr txBox="1"/>
          <p:nvPr/>
        </p:nvSpPr>
        <p:spPr>
          <a:xfrm>
            <a:off x="3114685" y="3025224"/>
            <a:ext cx="2544601" cy="707886"/>
          </a:xfrm>
          <a:prstGeom prst="rect">
            <a:avLst/>
          </a:prstGeom>
          <a:noFill/>
        </p:spPr>
        <p:txBody>
          <a:bodyPr wrap="square" rtlCol="0">
            <a:spAutoFit/>
          </a:bodyPr>
          <a:lstStyle/>
          <a:p>
            <a:pPr>
              <a:spcAft>
                <a:spcPts val="600"/>
              </a:spcAft>
            </a:pPr>
            <a:r>
              <a:rPr lang="de-DE" sz="2000" err="1">
                <a:latin typeface="Poppins"/>
              </a:rPr>
              <a:t>openIMIS</a:t>
            </a:r>
            <a:r>
              <a:rPr lang="de-DE" sz="2000">
                <a:latin typeface="Poppins"/>
              </a:rPr>
              <a:t> Initiative </a:t>
            </a:r>
            <a:r>
              <a:rPr lang="de-DE" sz="2000" err="1">
                <a:latin typeface="Poppins"/>
              </a:rPr>
              <a:t>Coordination</a:t>
            </a:r>
            <a:r>
              <a:rPr lang="de-DE" sz="2000">
                <a:latin typeface="Poppins"/>
              </a:rPr>
              <a:t> Desk</a:t>
            </a:r>
            <a:endParaRPr lang="en-GB" sz="2000">
              <a:latin typeface="Poppins"/>
            </a:endParaRPr>
          </a:p>
        </p:txBody>
      </p:sp>
      <p:pic>
        <p:nvPicPr>
          <p:cNvPr id="8" name="Grafik 7" descr="Ein Bild, das Text, ClipArt, Geschirr enthält.&#10;&#10;Automatisch generierte Beschreibung">
            <a:extLst>
              <a:ext uri="{FF2B5EF4-FFF2-40B4-BE49-F238E27FC236}">
                <a16:creationId xmlns:a16="http://schemas.microsoft.com/office/drawing/2014/main" id="{94B4742C-CB06-433D-96D9-23BC8BA33F69}"/>
              </a:ext>
            </a:extLst>
          </p:cNvPr>
          <p:cNvPicPr>
            <a:picLocks noChangeAspect="1"/>
          </p:cNvPicPr>
          <p:nvPr/>
        </p:nvPicPr>
        <p:blipFill>
          <a:blip r:embed="rId7"/>
          <a:stretch>
            <a:fillRect/>
          </a:stretch>
        </p:blipFill>
        <p:spPr>
          <a:xfrm>
            <a:off x="2528179" y="5163000"/>
            <a:ext cx="1468105" cy="579514"/>
          </a:xfrm>
          <a:prstGeom prst="rect">
            <a:avLst/>
          </a:prstGeom>
        </p:spPr>
      </p:pic>
      <p:pic>
        <p:nvPicPr>
          <p:cNvPr id="13" name="Grafik 12">
            <a:extLst>
              <a:ext uri="{FF2B5EF4-FFF2-40B4-BE49-F238E27FC236}">
                <a16:creationId xmlns:a16="http://schemas.microsoft.com/office/drawing/2014/main" id="{68B34080-E981-43B9-996D-1AAC992C02E3}"/>
              </a:ext>
            </a:extLst>
          </p:cNvPr>
          <p:cNvPicPr>
            <a:picLocks noChangeAspect="1"/>
          </p:cNvPicPr>
          <p:nvPr/>
        </p:nvPicPr>
        <p:blipFill>
          <a:blip r:embed="rId8"/>
          <a:stretch>
            <a:fillRect/>
          </a:stretch>
        </p:blipFill>
        <p:spPr>
          <a:xfrm>
            <a:off x="8438966" y="254343"/>
            <a:ext cx="3429000" cy="1076325"/>
          </a:xfrm>
          <a:prstGeom prst="rect">
            <a:avLst/>
          </a:prstGeom>
        </p:spPr>
      </p:pic>
      <p:pic>
        <p:nvPicPr>
          <p:cNvPr id="14" name="Grafik 13">
            <a:extLst>
              <a:ext uri="{FF2B5EF4-FFF2-40B4-BE49-F238E27FC236}">
                <a16:creationId xmlns:a16="http://schemas.microsoft.com/office/drawing/2014/main" id="{9CD455DA-9A7E-4710-9567-1BCCEFC896D0}"/>
              </a:ext>
            </a:extLst>
          </p:cNvPr>
          <p:cNvPicPr>
            <a:picLocks noChangeAspect="1"/>
          </p:cNvPicPr>
          <p:nvPr/>
        </p:nvPicPr>
        <p:blipFill>
          <a:blip r:embed="rId9"/>
          <a:stretch>
            <a:fillRect/>
          </a:stretch>
        </p:blipFill>
        <p:spPr>
          <a:xfrm>
            <a:off x="9000636" y="1103626"/>
            <a:ext cx="2773902" cy="1336209"/>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D4215E7B-ABF4-47CB-92CC-39B8C6C402B9}"/>
              </a:ext>
            </a:extLst>
          </p:cNvPr>
          <p:cNvPicPr>
            <a:picLocks noChangeAspect="1"/>
          </p:cNvPicPr>
          <p:nvPr/>
        </p:nvPicPr>
        <p:blipFill>
          <a:blip r:embed="rId10"/>
          <a:stretch>
            <a:fillRect/>
          </a:stretch>
        </p:blipFill>
        <p:spPr>
          <a:xfrm>
            <a:off x="9730140" y="4498522"/>
            <a:ext cx="1751717" cy="715395"/>
          </a:xfrm>
          <a:prstGeom prst="rect">
            <a:avLst/>
          </a:prstGeom>
        </p:spPr>
      </p:pic>
      <p:pic>
        <p:nvPicPr>
          <p:cNvPr id="28" name="Grafik 27">
            <a:extLst>
              <a:ext uri="{FF2B5EF4-FFF2-40B4-BE49-F238E27FC236}">
                <a16:creationId xmlns:a16="http://schemas.microsoft.com/office/drawing/2014/main" id="{69006E3F-0002-428C-86E8-04FC857E0F16}"/>
              </a:ext>
            </a:extLst>
          </p:cNvPr>
          <p:cNvPicPr>
            <a:picLocks noChangeAspect="1"/>
          </p:cNvPicPr>
          <p:nvPr/>
        </p:nvPicPr>
        <p:blipFill>
          <a:blip r:embed="rId9"/>
          <a:stretch>
            <a:fillRect/>
          </a:stretch>
        </p:blipFill>
        <p:spPr>
          <a:xfrm>
            <a:off x="9002626" y="5344118"/>
            <a:ext cx="2164234" cy="1042527"/>
          </a:xfrm>
          <a:prstGeom prst="rect">
            <a:avLst/>
          </a:prstGeom>
        </p:spPr>
      </p:pic>
      <p:pic>
        <p:nvPicPr>
          <p:cNvPr id="16" name="Grafik 15">
            <a:extLst>
              <a:ext uri="{FF2B5EF4-FFF2-40B4-BE49-F238E27FC236}">
                <a16:creationId xmlns:a16="http://schemas.microsoft.com/office/drawing/2014/main" id="{7753976F-97CE-4BD7-9837-54B68CC5E0AE}"/>
              </a:ext>
            </a:extLst>
          </p:cNvPr>
          <p:cNvPicPr>
            <a:picLocks noChangeAspect="1"/>
          </p:cNvPicPr>
          <p:nvPr/>
        </p:nvPicPr>
        <p:blipFill>
          <a:blip r:embed="rId11"/>
          <a:stretch>
            <a:fillRect/>
          </a:stretch>
        </p:blipFill>
        <p:spPr>
          <a:xfrm>
            <a:off x="-22321" y="4918495"/>
            <a:ext cx="1410986" cy="452239"/>
          </a:xfrm>
          <a:prstGeom prst="rect">
            <a:avLst/>
          </a:prstGeom>
        </p:spPr>
      </p:pic>
      <p:sp>
        <p:nvSpPr>
          <p:cNvPr id="32" name="Flussdiagramm: Verbinder 31">
            <a:extLst>
              <a:ext uri="{FF2B5EF4-FFF2-40B4-BE49-F238E27FC236}">
                <a16:creationId xmlns:a16="http://schemas.microsoft.com/office/drawing/2014/main" id="{D6FF6B35-71BC-467F-9AA6-407FF2F43769}"/>
              </a:ext>
            </a:extLst>
          </p:cNvPr>
          <p:cNvSpPr/>
          <p:nvPr/>
        </p:nvSpPr>
        <p:spPr>
          <a:xfrm>
            <a:off x="655836" y="2835668"/>
            <a:ext cx="1568091" cy="1547117"/>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ussdiagramm: Verbinder 19">
            <a:extLst>
              <a:ext uri="{FF2B5EF4-FFF2-40B4-BE49-F238E27FC236}">
                <a16:creationId xmlns:a16="http://schemas.microsoft.com/office/drawing/2014/main" id="{9E3DFA55-C341-434C-AFB4-0F15F13188FF}"/>
              </a:ext>
            </a:extLst>
          </p:cNvPr>
          <p:cNvSpPr/>
          <p:nvPr/>
        </p:nvSpPr>
        <p:spPr>
          <a:xfrm>
            <a:off x="750013" y="2948683"/>
            <a:ext cx="1361345" cy="130225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fik 17">
            <a:extLst>
              <a:ext uri="{FF2B5EF4-FFF2-40B4-BE49-F238E27FC236}">
                <a16:creationId xmlns:a16="http://schemas.microsoft.com/office/drawing/2014/main" id="{CB6DB83D-570E-469C-90DF-6B76CA5D2BCF}"/>
              </a:ext>
            </a:extLst>
          </p:cNvPr>
          <p:cNvPicPr>
            <a:picLocks noChangeAspect="1"/>
          </p:cNvPicPr>
          <p:nvPr/>
        </p:nvPicPr>
        <p:blipFill>
          <a:blip r:embed="rId12"/>
          <a:stretch>
            <a:fillRect/>
          </a:stretch>
        </p:blipFill>
        <p:spPr>
          <a:xfrm>
            <a:off x="983723" y="3280509"/>
            <a:ext cx="925714" cy="309453"/>
          </a:xfrm>
          <a:prstGeom prst="rect">
            <a:avLst/>
          </a:prstGeom>
        </p:spPr>
      </p:pic>
      <p:pic>
        <p:nvPicPr>
          <p:cNvPr id="22" name="Grafik 21">
            <a:extLst>
              <a:ext uri="{FF2B5EF4-FFF2-40B4-BE49-F238E27FC236}">
                <a16:creationId xmlns:a16="http://schemas.microsoft.com/office/drawing/2014/main" id="{A845F507-A4C2-4FD7-9105-50257AB067CE}"/>
              </a:ext>
            </a:extLst>
          </p:cNvPr>
          <p:cNvPicPr>
            <a:picLocks noChangeAspect="1"/>
          </p:cNvPicPr>
          <p:nvPr/>
        </p:nvPicPr>
        <p:blipFill>
          <a:blip r:embed="rId13"/>
          <a:stretch>
            <a:fillRect/>
          </a:stretch>
        </p:blipFill>
        <p:spPr>
          <a:xfrm>
            <a:off x="10943001" y="5860046"/>
            <a:ext cx="1245327" cy="920220"/>
          </a:xfrm>
          <a:prstGeom prst="rect">
            <a:avLst/>
          </a:prstGeom>
        </p:spPr>
      </p:pic>
      <p:pic>
        <p:nvPicPr>
          <p:cNvPr id="3" name="Grafik 2">
            <a:extLst>
              <a:ext uri="{FF2B5EF4-FFF2-40B4-BE49-F238E27FC236}">
                <a16:creationId xmlns:a16="http://schemas.microsoft.com/office/drawing/2014/main" id="{6B141CD0-1206-4ECA-91DE-D6D486E77B32}"/>
              </a:ext>
            </a:extLst>
          </p:cNvPr>
          <p:cNvPicPr>
            <a:picLocks noChangeAspect="1"/>
          </p:cNvPicPr>
          <p:nvPr/>
        </p:nvPicPr>
        <p:blipFill>
          <a:blip r:embed="rId14"/>
          <a:stretch>
            <a:fillRect/>
          </a:stretch>
        </p:blipFill>
        <p:spPr>
          <a:xfrm>
            <a:off x="4153189" y="5327923"/>
            <a:ext cx="1076074" cy="416979"/>
          </a:xfrm>
          <a:prstGeom prst="rect">
            <a:avLst/>
          </a:prstGeom>
        </p:spPr>
      </p:pic>
      <p:pic>
        <p:nvPicPr>
          <p:cNvPr id="11" name="Grafik 10">
            <a:extLst>
              <a:ext uri="{FF2B5EF4-FFF2-40B4-BE49-F238E27FC236}">
                <a16:creationId xmlns:a16="http://schemas.microsoft.com/office/drawing/2014/main" id="{A1FF9381-A303-43BF-B92F-787A3DE3D03D}"/>
              </a:ext>
            </a:extLst>
          </p:cNvPr>
          <p:cNvPicPr>
            <a:picLocks noChangeAspect="1"/>
          </p:cNvPicPr>
          <p:nvPr/>
        </p:nvPicPr>
        <p:blipFill>
          <a:blip r:embed="rId15"/>
          <a:stretch>
            <a:fillRect/>
          </a:stretch>
        </p:blipFill>
        <p:spPr>
          <a:xfrm>
            <a:off x="6182854" y="3280509"/>
            <a:ext cx="992997" cy="789612"/>
          </a:xfrm>
          <a:prstGeom prst="rect">
            <a:avLst/>
          </a:prstGeom>
        </p:spPr>
      </p:pic>
      <p:pic>
        <p:nvPicPr>
          <p:cNvPr id="12" name="Grafik 11">
            <a:extLst>
              <a:ext uri="{FF2B5EF4-FFF2-40B4-BE49-F238E27FC236}">
                <a16:creationId xmlns:a16="http://schemas.microsoft.com/office/drawing/2014/main" id="{1C1025EE-8B84-41C2-BB5B-95C5A4147D86}"/>
              </a:ext>
            </a:extLst>
          </p:cNvPr>
          <p:cNvPicPr>
            <a:picLocks noChangeAspect="1"/>
          </p:cNvPicPr>
          <p:nvPr/>
        </p:nvPicPr>
        <p:blipFill>
          <a:blip r:embed="rId16"/>
          <a:stretch>
            <a:fillRect/>
          </a:stretch>
        </p:blipFill>
        <p:spPr>
          <a:xfrm>
            <a:off x="6167994" y="4205131"/>
            <a:ext cx="2371070" cy="600009"/>
          </a:xfrm>
          <a:prstGeom prst="rect">
            <a:avLst/>
          </a:prstGeom>
        </p:spPr>
      </p:pic>
      <p:pic>
        <p:nvPicPr>
          <p:cNvPr id="24" name="Grafik 23">
            <a:extLst>
              <a:ext uri="{FF2B5EF4-FFF2-40B4-BE49-F238E27FC236}">
                <a16:creationId xmlns:a16="http://schemas.microsoft.com/office/drawing/2014/main" id="{E102AF05-BB77-41E2-8686-4A7B3DE667A5}"/>
              </a:ext>
            </a:extLst>
          </p:cNvPr>
          <p:cNvPicPr>
            <a:picLocks noChangeAspect="1"/>
          </p:cNvPicPr>
          <p:nvPr/>
        </p:nvPicPr>
        <p:blipFill>
          <a:blip r:embed="rId17"/>
          <a:stretch>
            <a:fillRect/>
          </a:stretch>
        </p:blipFill>
        <p:spPr>
          <a:xfrm>
            <a:off x="9783260" y="2383633"/>
            <a:ext cx="1797447" cy="506026"/>
          </a:xfrm>
          <a:prstGeom prst="rect">
            <a:avLst/>
          </a:prstGeom>
        </p:spPr>
      </p:pic>
      <p:pic>
        <p:nvPicPr>
          <p:cNvPr id="15" name="Grafik 14">
            <a:extLst>
              <a:ext uri="{FF2B5EF4-FFF2-40B4-BE49-F238E27FC236}">
                <a16:creationId xmlns:a16="http://schemas.microsoft.com/office/drawing/2014/main" id="{B89FD967-9DB7-4A2D-A16E-CD158EFE4256}"/>
              </a:ext>
            </a:extLst>
          </p:cNvPr>
          <p:cNvPicPr>
            <a:picLocks noChangeAspect="1"/>
          </p:cNvPicPr>
          <p:nvPr/>
        </p:nvPicPr>
        <p:blipFill>
          <a:blip r:embed="rId18"/>
          <a:stretch>
            <a:fillRect/>
          </a:stretch>
        </p:blipFill>
        <p:spPr>
          <a:xfrm>
            <a:off x="2809" y="-324"/>
            <a:ext cx="12192000" cy="6858000"/>
          </a:xfrm>
          <a:prstGeom prst="rect">
            <a:avLst/>
          </a:prstGeom>
        </p:spPr>
      </p:pic>
      <p:sp>
        <p:nvSpPr>
          <p:cNvPr id="17" name="Date Placeholder 16">
            <a:extLst>
              <a:ext uri="{FF2B5EF4-FFF2-40B4-BE49-F238E27FC236}">
                <a16:creationId xmlns:a16="http://schemas.microsoft.com/office/drawing/2014/main" id="{2C32B37D-21E7-4BB5-8963-7A3EC6ADC0CF}"/>
              </a:ext>
            </a:extLst>
          </p:cNvPr>
          <p:cNvSpPr>
            <a:spLocks noGrp="1"/>
          </p:cNvSpPr>
          <p:nvPr>
            <p:ph type="dt" sz="half" idx="10"/>
          </p:nvPr>
        </p:nvSpPr>
        <p:spPr/>
        <p:txBody>
          <a:bodyPr/>
          <a:lstStyle/>
          <a:p>
            <a:pPr>
              <a:defRPr/>
            </a:pPr>
            <a:r>
              <a:rPr lang="en-US" altLang="fr-FR"/>
              <a:t>12/01/2022</a:t>
            </a:r>
            <a:endParaRPr lang="fr-FR" altLang="fr-FR" dirty="0"/>
          </a:p>
        </p:txBody>
      </p:sp>
      <p:sp>
        <p:nvSpPr>
          <p:cNvPr id="19" name="Footer Placeholder 18">
            <a:extLst>
              <a:ext uri="{FF2B5EF4-FFF2-40B4-BE49-F238E27FC236}">
                <a16:creationId xmlns:a16="http://schemas.microsoft.com/office/drawing/2014/main" id="{50B04128-F676-48D8-A49E-AE13B84FAA98}"/>
              </a:ext>
            </a:extLst>
          </p:cNvPr>
          <p:cNvSpPr>
            <a:spLocks noGrp="1"/>
          </p:cNvSpPr>
          <p:nvPr>
            <p:ph type="ftr" sz="quarter" idx="11"/>
          </p:nvPr>
        </p:nvSpPr>
        <p:spPr/>
        <p:txBody>
          <a:bodyPr/>
          <a:lstStyle/>
          <a:p>
            <a:pPr algn="l">
              <a:defRPr/>
            </a:pPr>
            <a:r>
              <a:rPr lang="de-DE" altLang="fr-FR"/>
              <a:t>U Wahser: Impact mit Informatik, Mannheimer Informatik-Kolloquium</a:t>
            </a:r>
            <a:endParaRPr lang="fr-FR" altLang="fr-FR" dirty="0"/>
          </a:p>
        </p:txBody>
      </p:sp>
      <p:sp>
        <p:nvSpPr>
          <p:cNvPr id="21" name="Slide Number Placeholder 20">
            <a:extLst>
              <a:ext uri="{FF2B5EF4-FFF2-40B4-BE49-F238E27FC236}">
                <a16:creationId xmlns:a16="http://schemas.microsoft.com/office/drawing/2014/main" id="{4D6C3A29-58AD-44BE-BC9C-DC76AAED638F}"/>
              </a:ext>
            </a:extLst>
          </p:cNvPr>
          <p:cNvSpPr>
            <a:spLocks noGrp="1"/>
          </p:cNvSpPr>
          <p:nvPr>
            <p:ph type="sldNum" sz="quarter" idx="12"/>
          </p:nvPr>
        </p:nvSpPr>
        <p:spPr/>
        <p:txBody>
          <a:bodyPr/>
          <a:lstStyle/>
          <a:p>
            <a:pPr>
              <a:defRPr/>
            </a:pPr>
            <a:fld id="{AA0E6166-7C68-437E-A233-7D0704065D0C}" type="slidenum">
              <a:rPr lang="en-US" altLang="fr-FR" smtClean="0"/>
              <a:pPr>
                <a:defRPr/>
              </a:pPr>
              <a:t>40</a:t>
            </a:fld>
            <a:endParaRPr lang="fr-FR" altLang="fr-FR" dirty="0"/>
          </a:p>
        </p:txBody>
      </p:sp>
    </p:spTree>
    <p:extLst>
      <p:ext uri="{BB962C8B-B14F-4D97-AF65-F5344CB8AC3E}">
        <p14:creationId xmlns:p14="http://schemas.microsoft.com/office/powerpoint/2010/main" val="1407253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4C63FC3-EBA3-439D-A45C-8F39436D4310}"/>
              </a:ext>
            </a:extLst>
          </p:cNvPr>
          <p:cNvGrpSpPr/>
          <p:nvPr/>
        </p:nvGrpSpPr>
        <p:grpSpPr>
          <a:xfrm>
            <a:off x="391104" y="67373"/>
            <a:ext cx="11321826" cy="6737287"/>
            <a:chOff x="395619" y="56804"/>
            <a:chExt cx="11294141" cy="6720812"/>
          </a:xfrm>
        </p:grpSpPr>
        <p:sp>
          <p:nvSpPr>
            <p:cNvPr id="11" name="Ellipse 3">
              <a:extLst>
                <a:ext uri="{FF2B5EF4-FFF2-40B4-BE49-F238E27FC236}">
                  <a16:creationId xmlns:a16="http://schemas.microsoft.com/office/drawing/2014/main" id="{516A0C09-5DDE-4061-B667-AF91508B6B05}"/>
                </a:ext>
              </a:extLst>
            </p:cNvPr>
            <p:cNvSpPr/>
            <p:nvPr/>
          </p:nvSpPr>
          <p:spPr>
            <a:xfrm>
              <a:off x="7776166" y="1489665"/>
              <a:ext cx="3913594" cy="3913594"/>
            </a:xfrm>
            <a:prstGeom prst="ellipse">
              <a:avLst/>
            </a:prstGeom>
            <a:solidFill>
              <a:schemeClr val="bg1"/>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e 27">
              <a:extLst>
                <a:ext uri="{FF2B5EF4-FFF2-40B4-BE49-F238E27FC236}">
                  <a16:creationId xmlns:a16="http://schemas.microsoft.com/office/drawing/2014/main" id="{9195269A-0A02-4FE2-98C1-395F4E2A3827}"/>
                </a:ext>
              </a:extLst>
            </p:cNvPr>
            <p:cNvSpPr/>
            <p:nvPr/>
          </p:nvSpPr>
          <p:spPr>
            <a:xfrm>
              <a:off x="395619" y="56804"/>
              <a:ext cx="6720812" cy="6720812"/>
            </a:xfrm>
            <a:prstGeom prst="ellipse">
              <a:avLst/>
            </a:prstGeom>
            <a:noFill/>
            <a:ln w="28575">
              <a:solidFill>
                <a:srgbClr val="80B0B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lipse 1">
              <a:extLst>
                <a:ext uri="{FF2B5EF4-FFF2-40B4-BE49-F238E27FC236}">
                  <a16:creationId xmlns:a16="http://schemas.microsoft.com/office/drawing/2014/main" id="{86FAA4B2-53C6-4DAA-9300-648107D610AD}"/>
                </a:ext>
              </a:extLst>
            </p:cNvPr>
            <p:cNvSpPr/>
            <p:nvPr/>
          </p:nvSpPr>
          <p:spPr>
            <a:xfrm>
              <a:off x="2018672" y="1679857"/>
              <a:ext cx="3474706" cy="3474706"/>
            </a:xfrm>
            <a:prstGeom prst="ellipse">
              <a:avLst/>
            </a:prstGeom>
            <a:solidFill>
              <a:schemeClr val="bg1"/>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lipse 5">
              <a:extLst>
                <a:ext uri="{FF2B5EF4-FFF2-40B4-BE49-F238E27FC236}">
                  <a16:creationId xmlns:a16="http://schemas.microsoft.com/office/drawing/2014/main" id="{DFDEAE12-6D57-4029-B115-0A7C14FD56EE}"/>
                </a:ext>
              </a:extLst>
            </p:cNvPr>
            <p:cNvSpPr/>
            <p:nvPr/>
          </p:nvSpPr>
          <p:spPr>
            <a:xfrm>
              <a:off x="538272" y="2779336"/>
              <a:ext cx="1296000" cy="1296000"/>
            </a:xfrm>
            <a:prstGeom prst="ellipse">
              <a:avLst/>
            </a:prstGeom>
            <a:solidFill>
              <a:srgbClr val="006374"/>
            </a:solidFill>
            <a:ln>
              <a:noFill/>
            </a:ln>
            <a:effectLst>
              <a:outerShdw sx="1000" sy="1000" algn="ctr" rotWithShape="0">
                <a:srgbClr val="33818F"/>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rtlCol="0" anchor="t" anchorCtr="0"/>
            <a:lstStyle/>
            <a:p>
              <a:pPr algn="ctr"/>
              <a:r>
                <a:rPr lang="en-GB" sz="1000" b="1">
                  <a:latin typeface="Arial" panose="020B0604020202020204" pitchFamily="34" charset="0"/>
                  <a:cs typeface="Arial" panose="020B0604020202020204" pitchFamily="34" charset="0"/>
                </a:rPr>
                <a:t>Technical Advisory Group (TAG)</a:t>
              </a:r>
            </a:p>
          </p:txBody>
        </p:sp>
        <p:sp>
          <p:nvSpPr>
            <p:cNvPr id="15" name="Ellipse 35">
              <a:extLst>
                <a:ext uri="{FF2B5EF4-FFF2-40B4-BE49-F238E27FC236}">
                  <a16:creationId xmlns:a16="http://schemas.microsoft.com/office/drawing/2014/main" id="{E79DBB74-C209-4D17-B9B4-84C301955422}"/>
                </a:ext>
              </a:extLst>
            </p:cNvPr>
            <p:cNvSpPr/>
            <p:nvPr/>
          </p:nvSpPr>
          <p:spPr>
            <a:xfrm>
              <a:off x="4121087" y="3245268"/>
              <a:ext cx="918980" cy="967248"/>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feld 2">
              <a:extLst>
                <a:ext uri="{FF2B5EF4-FFF2-40B4-BE49-F238E27FC236}">
                  <a16:creationId xmlns:a16="http://schemas.microsoft.com/office/drawing/2014/main" id="{65D76BA6-73F4-4162-843F-28731C958AEE}"/>
                </a:ext>
              </a:extLst>
            </p:cNvPr>
            <p:cNvSpPr txBox="1"/>
            <p:nvPr/>
          </p:nvSpPr>
          <p:spPr>
            <a:xfrm>
              <a:off x="2660027" y="5711521"/>
              <a:ext cx="22088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006374"/>
                  </a:solidFill>
                  <a:latin typeface="Arial" panose="020B0604020202020204" pitchFamily="34" charset="0"/>
                  <a:cs typeface="Arial" panose="020B0604020202020204" pitchFamily="34" charset="0"/>
                </a:rPr>
                <a:t>openIMIS </a:t>
              </a:r>
            </a:p>
            <a:p>
              <a:pPr algn="ctr"/>
              <a:r>
                <a:rPr lang="en-GB" b="1">
                  <a:solidFill>
                    <a:srgbClr val="006374"/>
                  </a:solidFill>
                  <a:latin typeface="Arial" panose="020B0604020202020204" pitchFamily="34" charset="0"/>
                  <a:cs typeface="Arial" panose="020B0604020202020204" pitchFamily="34" charset="0"/>
                </a:rPr>
                <a:t>Initiative</a:t>
              </a:r>
            </a:p>
          </p:txBody>
        </p:sp>
        <p:sp>
          <p:nvSpPr>
            <p:cNvPr id="17" name="Textfeld 23">
              <a:extLst>
                <a:ext uri="{FF2B5EF4-FFF2-40B4-BE49-F238E27FC236}">
                  <a16:creationId xmlns:a16="http://schemas.microsoft.com/office/drawing/2014/main" id="{6E90E0F6-C5F3-4A60-A26B-B61404F8A1F2}"/>
                </a:ext>
              </a:extLst>
            </p:cNvPr>
            <p:cNvSpPr txBox="1"/>
            <p:nvPr/>
          </p:nvSpPr>
          <p:spPr>
            <a:xfrm>
              <a:off x="8361363" y="4563075"/>
              <a:ext cx="2743200" cy="5283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660"/>
                </a:lnSpc>
              </a:pPr>
              <a:r>
                <a:rPr lang="en-GB" b="1">
                  <a:solidFill>
                    <a:srgbClr val="006374"/>
                  </a:solidFill>
                  <a:latin typeface="Arial" panose="020B0604020202020204" pitchFamily="34" charset="0"/>
                  <a:cs typeface="Arial" panose="020B0604020202020204" pitchFamily="34" charset="0"/>
                </a:rPr>
                <a:t>openIMIS </a:t>
              </a:r>
            </a:p>
            <a:p>
              <a:pPr algn="ctr">
                <a:lnSpc>
                  <a:spcPts val="1660"/>
                </a:lnSpc>
              </a:pPr>
              <a:r>
                <a:rPr lang="en-GB" b="1">
                  <a:solidFill>
                    <a:srgbClr val="006374"/>
                  </a:solidFill>
                  <a:latin typeface="Arial" panose="020B0604020202020204" pitchFamily="34" charset="0"/>
                  <a:cs typeface="Arial" panose="020B0604020202020204" pitchFamily="34" charset="0"/>
                </a:rPr>
                <a:t>Implementations</a:t>
              </a:r>
            </a:p>
          </p:txBody>
        </p:sp>
        <p:sp>
          <p:nvSpPr>
            <p:cNvPr id="18" name="Textfeld 26">
              <a:extLst>
                <a:ext uri="{FF2B5EF4-FFF2-40B4-BE49-F238E27FC236}">
                  <a16:creationId xmlns:a16="http://schemas.microsoft.com/office/drawing/2014/main" id="{ADB8DC06-138D-4408-8755-AD125A74C607}"/>
                </a:ext>
              </a:extLst>
            </p:cNvPr>
            <p:cNvSpPr txBox="1"/>
            <p:nvPr/>
          </p:nvSpPr>
          <p:spPr>
            <a:xfrm>
              <a:off x="2994926" y="4551308"/>
              <a:ext cx="1506673" cy="5283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660"/>
                </a:lnSpc>
              </a:pPr>
              <a:r>
                <a:rPr lang="en-GB" b="1">
                  <a:solidFill>
                    <a:srgbClr val="006374"/>
                  </a:solidFill>
                  <a:latin typeface="Arial" panose="020B0604020202020204" pitchFamily="34" charset="0"/>
                  <a:cs typeface="Arial" panose="020B0604020202020204" pitchFamily="34" charset="0"/>
                </a:rPr>
                <a:t>Product Group</a:t>
              </a:r>
            </a:p>
          </p:txBody>
        </p:sp>
        <p:sp>
          <p:nvSpPr>
            <p:cNvPr id="19" name="Ellipse 5">
              <a:extLst>
                <a:ext uri="{FF2B5EF4-FFF2-40B4-BE49-F238E27FC236}">
                  <a16:creationId xmlns:a16="http://schemas.microsoft.com/office/drawing/2014/main" id="{B2DAD1F0-CA85-4A5D-8B8C-14A9345B637E}"/>
                </a:ext>
              </a:extLst>
            </p:cNvPr>
            <p:cNvSpPr/>
            <p:nvPr/>
          </p:nvSpPr>
          <p:spPr>
            <a:xfrm>
              <a:off x="5681834" y="2789384"/>
              <a:ext cx="1296000" cy="1296000"/>
            </a:xfrm>
            <a:prstGeom prst="ellipse">
              <a:avLst/>
            </a:prstGeom>
            <a:solidFill>
              <a:srgbClr val="006374"/>
            </a:solidFill>
            <a:ln>
              <a:noFill/>
            </a:ln>
            <a:effectLst>
              <a:outerShdw sx="1000" sy="1000" algn="ctr" rotWithShape="0">
                <a:srgbClr val="33818F"/>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algn="ctr"/>
              <a:r>
                <a:rPr lang="en-GB" sz="1000" b="1" spc="30">
                  <a:latin typeface="Arial" panose="020B0604020202020204" pitchFamily="34" charset="0"/>
                  <a:cs typeface="Arial" panose="020B0604020202020204" pitchFamily="34" charset="0"/>
                </a:rPr>
                <a:t>Regional</a:t>
              </a:r>
            </a:p>
            <a:p>
              <a:pPr algn="ctr"/>
              <a:r>
                <a:rPr lang="en-GB" sz="1000" b="1" spc="30">
                  <a:latin typeface="Arial" panose="020B0604020202020204" pitchFamily="34" charset="0"/>
                  <a:cs typeface="Arial" panose="020B0604020202020204" pitchFamily="34" charset="0"/>
                </a:rPr>
                <a:t>Hubs</a:t>
              </a:r>
            </a:p>
          </p:txBody>
        </p:sp>
        <p:sp>
          <p:nvSpPr>
            <p:cNvPr id="20" name="Ellipse 5">
              <a:extLst>
                <a:ext uri="{FF2B5EF4-FFF2-40B4-BE49-F238E27FC236}">
                  <a16:creationId xmlns:a16="http://schemas.microsoft.com/office/drawing/2014/main" id="{8928AA71-FFEB-4D9A-A8FF-A053ED38E811}"/>
                </a:ext>
              </a:extLst>
            </p:cNvPr>
            <p:cNvSpPr/>
            <p:nvPr/>
          </p:nvSpPr>
          <p:spPr>
            <a:xfrm>
              <a:off x="3108025" y="174538"/>
              <a:ext cx="1296000" cy="1296000"/>
            </a:xfrm>
            <a:prstGeom prst="ellipse">
              <a:avLst/>
            </a:prstGeom>
            <a:solidFill>
              <a:srgbClr val="80B0B9"/>
            </a:solidFill>
            <a:ln>
              <a:noFill/>
            </a:ln>
            <a:effectLst>
              <a:outerShdw sx="1000" sy="1000" algn="ctr" rotWithShape="0">
                <a:srgbClr val="33818F"/>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algn="ctr"/>
              <a:r>
                <a:rPr lang="en-GB" sz="1000" b="1" spc="30">
                  <a:latin typeface="Arial" panose="020B0604020202020204" pitchFamily="34" charset="0"/>
                  <a:cs typeface="Arial" panose="020B0604020202020204" pitchFamily="34" charset="0"/>
                </a:rPr>
                <a:t>Steering </a:t>
              </a:r>
            </a:p>
            <a:p>
              <a:pPr algn="ctr"/>
              <a:r>
                <a:rPr lang="en-GB" sz="1000" b="1" spc="30">
                  <a:latin typeface="Arial" panose="020B0604020202020204" pitchFamily="34" charset="0"/>
                  <a:cs typeface="Arial" panose="020B0604020202020204" pitchFamily="34" charset="0"/>
                </a:rPr>
                <a:t>Group</a:t>
              </a:r>
            </a:p>
          </p:txBody>
        </p:sp>
        <p:sp>
          <p:nvSpPr>
            <p:cNvPr id="21" name="Ellipse 5">
              <a:extLst>
                <a:ext uri="{FF2B5EF4-FFF2-40B4-BE49-F238E27FC236}">
                  <a16:creationId xmlns:a16="http://schemas.microsoft.com/office/drawing/2014/main" id="{A7751A32-96CE-4197-BE57-6110F91DC886}"/>
                </a:ext>
              </a:extLst>
            </p:cNvPr>
            <p:cNvSpPr/>
            <p:nvPr/>
          </p:nvSpPr>
          <p:spPr>
            <a:xfrm>
              <a:off x="3108025" y="2062972"/>
              <a:ext cx="1296000" cy="1296000"/>
            </a:xfrm>
            <a:prstGeom prst="ellipse">
              <a:avLst/>
            </a:prstGeom>
            <a:solidFill>
              <a:srgbClr val="80B0B9"/>
            </a:solidFill>
            <a:ln>
              <a:noFill/>
            </a:ln>
            <a:effectLst>
              <a:outerShdw sx="1000" sy="1000" algn="ctr" rotWithShape="0">
                <a:srgbClr val="33818F"/>
              </a:outerShdw>
            </a:effectLst>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ctr" anchorCtr="0"/>
            <a:lstStyle/>
            <a:p>
              <a:pPr algn="ctr"/>
              <a:r>
                <a:rPr lang="en-GB" sz="1000" b="1">
                  <a:latin typeface="Arial" panose="020B0604020202020204" pitchFamily="34" charset="0"/>
                  <a:cs typeface="Arial" panose="020B0604020202020204" pitchFamily="34" charset="0"/>
                </a:rPr>
                <a:t>Coordination Desk</a:t>
              </a:r>
            </a:p>
          </p:txBody>
        </p:sp>
        <p:sp>
          <p:nvSpPr>
            <p:cNvPr id="22" name="Ellipse 5">
              <a:extLst>
                <a:ext uri="{FF2B5EF4-FFF2-40B4-BE49-F238E27FC236}">
                  <a16:creationId xmlns:a16="http://schemas.microsoft.com/office/drawing/2014/main" id="{2F068B0F-1F6C-46B2-A85A-78759FBC6BCA}"/>
                </a:ext>
              </a:extLst>
            </p:cNvPr>
            <p:cNvSpPr/>
            <p:nvPr/>
          </p:nvSpPr>
          <p:spPr>
            <a:xfrm>
              <a:off x="8428650" y="2060575"/>
              <a:ext cx="1296000" cy="1296000"/>
            </a:xfrm>
            <a:prstGeom prst="ellipse">
              <a:avLst/>
            </a:prstGeom>
            <a:solidFill>
              <a:srgbClr val="E7BD65"/>
            </a:solidFill>
            <a:ln>
              <a:noFill/>
            </a:ln>
            <a:effectLst>
              <a:outerShdw sx="1000" sy="1000" algn="ctr" rotWithShape="0">
                <a:srgbClr val="33818F"/>
              </a:outerShdw>
            </a:effectLst>
          </p:spPr>
          <p:style>
            <a:lnRef idx="2">
              <a:schemeClr val="accent1">
                <a:shade val="50000"/>
              </a:schemeClr>
            </a:lnRef>
            <a:fillRef idx="1">
              <a:schemeClr val="accent1"/>
            </a:fillRef>
            <a:effectRef idx="0">
              <a:schemeClr val="accent1"/>
            </a:effectRef>
            <a:fontRef idx="minor">
              <a:schemeClr val="lt1"/>
            </a:fontRef>
          </p:style>
          <p:txBody>
            <a:bodyPr lIns="0" tIns="288000" rIns="0" rtlCol="0" anchor="t" anchorCtr="0"/>
            <a:lstStyle/>
            <a:p>
              <a:pPr algn="ctr"/>
              <a:r>
                <a:rPr lang="en-GB" sz="1000" b="1" spc="40">
                  <a:latin typeface="Arial" panose="020B0604020202020204" pitchFamily="34" charset="0"/>
                  <a:cs typeface="Arial" panose="020B0604020202020204" pitchFamily="34" charset="0"/>
                </a:rPr>
                <a:t>User Organizations</a:t>
              </a:r>
            </a:p>
          </p:txBody>
        </p:sp>
        <p:sp>
          <p:nvSpPr>
            <p:cNvPr id="23" name="Ellipse 5">
              <a:extLst>
                <a:ext uri="{FF2B5EF4-FFF2-40B4-BE49-F238E27FC236}">
                  <a16:creationId xmlns:a16="http://schemas.microsoft.com/office/drawing/2014/main" id="{6E0A36CD-2465-492C-8F55-DFA6ABC4F857}"/>
                </a:ext>
              </a:extLst>
            </p:cNvPr>
            <p:cNvSpPr/>
            <p:nvPr/>
          </p:nvSpPr>
          <p:spPr>
            <a:xfrm>
              <a:off x="9084963" y="3189157"/>
              <a:ext cx="1296000" cy="1296000"/>
            </a:xfrm>
            <a:prstGeom prst="ellipse">
              <a:avLst/>
            </a:prstGeom>
            <a:solidFill>
              <a:srgbClr val="E7BD65"/>
            </a:solidFill>
            <a:ln>
              <a:noFill/>
            </a:ln>
            <a:effectLst>
              <a:outerShdw sx="1000" sy="1000" algn="ctr" rotWithShape="0">
                <a:srgbClr val="33818F"/>
              </a:outerShdw>
            </a:effectLst>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nchorCtr="0"/>
            <a:lstStyle/>
            <a:p>
              <a:pPr algn="ctr"/>
              <a:r>
                <a:rPr lang="en-GB" sz="1000" b="1" spc="30">
                  <a:latin typeface="Arial" panose="020B0604020202020204" pitchFamily="34" charset="0"/>
                  <a:cs typeface="Arial" panose="020B0604020202020204" pitchFamily="34" charset="0"/>
                </a:rPr>
                <a:t>Implementing</a:t>
              </a:r>
            </a:p>
            <a:p>
              <a:pPr algn="ctr"/>
              <a:r>
                <a:rPr lang="en-GB" sz="1000" b="1" spc="30">
                  <a:latin typeface="Arial" panose="020B0604020202020204" pitchFamily="34" charset="0"/>
                  <a:cs typeface="Arial" panose="020B0604020202020204" pitchFamily="34" charset="0"/>
                </a:rPr>
                <a:t>Partners</a:t>
              </a:r>
            </a:p>
          </p:txBody>
        </p:sp>
        <p:sp>
          <p:nvSpPr>
            <p:cNvPr id="24" name="Ellipse 5">
              <a:extLst>
                <a:ext uri="{FF2B5EF4-FFF2-40B4-BE49-F238E27FC236}">
                  <a16:creationId xmlns:a16="http://schemas.microsoft.com/office/drawing/2014/main" id="{0F80EF32-19A8-4FB0-A3FA-E261B624787A}"/>
                </a:ext>
              </a:extLst>
            </p:cNvPr>
            <p:cNvSpPr/>
            <p:nvPr/>
          </p:nvSpPr>
          <p:spPr>
            <a:xfrm>
              <a:off x="9741276" y="2060575"/>
              <a:ext cx="1296000" cy="1296000"/>
            </a:xfrm>
            <a:prstGeom prst="ellipse">
              <a:avLst/>
            </a:prstGeom>
            <a:solidFill>
              <a:srgbClr val="E7BD65"/>
            </a:solidFill>
            <a:ln>
              <a:noFill/>
            </a:ln>
            <a:effectLst>
              <a:outerShdw sx="1000" sy="1000" algn="ctr" rotWithShape="0">
                <a:srgbClr val="33818F"/>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nchorCtr="0"/>
            <a:lstStyle/>
            <a:p>
              <a:pPr algn="ctr"/>
              <a:r>
                <a:rPr lang="en-GB" sz="1000" b="1">
                  <a:latin typeface="Arial" panose="020B0604020202020204" pitchFamily="34" charset="0"/>
                  <a:cs typeface="Arial" panose="020B0604020202020204" pitchFamily="34" charset="0"/>
                </a:rPr>
                <a:t>Developers</a:t>
              </a:r>
              <a:endParaRPr lang="en-GB" sz="1000" b="1" spc="-20">
                <a:latin typeface="Arial" panose="020B0604020202020204" pitchFamily="34" charset="0"/>
                <a:cs typeface="Arial" panose="020B0604020202020204" pitchFamily="34" charset="0"/>
              </a:endParaRPr>
            </a:p>
          </p:txBody>
        </p:sp>
        <p:cxnSp>
          <p:nvCxnSpPr>
            <p:cNvPr id="25" name="Gerade Verbindung mit Pfeil 69">
              <a:extLst>
                <a:ext uri="{FF2B5EF4-FFF2-40B4-BE49-F238E27FC236}">
                  <a16:creationId xmlns:a16="http://schemas.microsoft.com/office/drawing/2014/main" id="{11F37E62-F213-45AF-9D55-69BB322FB243}"/>
                </a:ext>
              </a:extLst>
            </p:cNvPr>
            <p:cNvCxnSpPr>
              <a:cxnSpLocks/>
            </p:cNvCxnSpPr>
            <p:nvPr/>
          </p:nvCxnSpPr>
          <p:spPr>
            <a:xfrm flipV="1">
              <a:off x="7014726" y="3427804"/>
              <a:ext cx="720000" cy="4704"/>
            </a:xfrm>
            <a:prstGeom prst="straightConnector1">
              <a:avLst/>
            </a:prstGeom>
            <a:ln w="28575">
              <a:solidFill>
                <a:srgbClr val="80B0B9"/>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26" name="Grafik 12">
              <a:extLst>
                <a:ext uri="{FF2B5EF4-FFF2-40B4-BE49-F238E27FC236}">
                  <a16:creationId xmlns:a16="http://schemas.microsoft.com/office/drawing/2014/main" id="{A5E6D052-F825-4134-86AE-FE3A249059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3265" y="3476500"/>
              <a:ext cx="690880" cy="523240"/>
            </a:xfrm>
            <a:prstGeom prst="rect">
              <a:avLst/>
            </a:prstGeom>
          </p:spPr>
        </p:pic>
        <p:pic>
          <p:nvPicPr>
            <p:cNvPr id="27" name="Grafik 43">
              <a:extLst>
                <a:ext uri="{FF2B5EF4-FFF2-40B4-BE49-F238E27FC236}">
                  <a16:creationId xmlns:a16="http://schemas.microsoft.com/office/drawing/2014/main" id="{4A2A06A8-55BE-4193-A89D-BC0F90AB0E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203" y="3429000"/>
              <a:ext cx="645160" cy="645160"/>
            </a:xfrm>
            <a:prstGeom prst="rect">
              <a:avLst/>
            </a:prstGeom>
          </p:spPr>
        </p:pic>
        <p:cxnSp>
          <p:nvCxnSpPr>
            <p:cNvPr id="28" name="Gerade Verbindung mit Pfeil 41">
              <a:extLst>
                <a:ext uri="{FF2B5EF4-FFF2-40B4-BE49-F238E27FC236}">
                  <a16:creationId xmlns:a16="http://schemas.microsoft.com/office/drawing/2014/main" id="{501A8B69-05CD-46FB-9870-3728C5034232}"/>
                </a:ext>
              </a:extLst>
            </p:cNvPr>
            <p:cNvCxnSpPr>
              <a:cxnSpLocks/>
            </p:cNvCxnSpPr>
            <p:nvPr/>
          </p:nvCxnSpPr>
          <p:spPr>
            <a:xfrm>
              <a:off x="1847362" y="3430156"/>
              <a:ext cx="144000" cy="0"/>
            </a:xfrm>
            <a:prstGeom prst="straightConnector1">
              <a:avLst/>
            </a:prstGeom>
            <a:ln w="28575">
              <a:solidFill>
                <a:srgbClr val="80B0B9"/>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29" name="Grafik 47">
              <a:extLst>
                <a:ext uri="{FF2B5EF4-FFF2-40B4-BE49-F238E27FC236}">
                  <a16:creationId xmlns:a16="http://schemas.microsoft.com/office/drawing/2014/main" id="{49CC8288-5B9E-4C1C-81D6-9F6F0CE7B1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7001" y="840233"/>
              <a:ext cx="645160" cy="645160"/>
            </a:xfrm>
            <a:prstGeom prst="rect">
              <a:avLst/>
            </a:prstGeom>
          </p:spPr>
        </p:pic>
        <p:cxnSp>
          <p:nvCxnSpPr>
            <p:cNvPr id="30" name="Gerade Verbindung mit Pfeil 42">
              <a:extLst>
                <a:ext uri="{FF2B5EF4-FFF2-40B4-BE49-F238E27FC236}">
                  <a16:creationId xmlns:a16="http://schemas.microsoft.com/office/drawing/2014/main" id="{928B0A80-2DA6-4E19-BC00-C6FECEE10AF4}"/>
                </a:ext>
              </a:extLst>
            </p:cNvPr>
            <p:cNvCxnSpPr>
              <a:cxnSpLocks/>
            </p:cNvCxnSpPr>
            <p:nvPr/>
          </p:nvCxnSpPr>
          <p:spPr>
            <a:xfrm>
              <a:off x="5521920" y="3430156"/>
              <a:ext cx="144000" cy="0"/>
            </a:xfrm>
            <a:prstGeom prst="straightConnector1">
              <a:avLst/>
            </a:prstGeom>
            <a:ln w="28575">
              <a:solidFill>
                <a:srgbClr val="80B0B9"/>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1" name="Ellipse 5">
              <a:extLst>
                <a:ext uri="{FF2B5EF4-FFF2-40B4-BE49-F238E27FC236}">
                  <a16:creationId xmlns:a16="http://schemas.microsoft.com/office/drawing/2014/main" id="{4DA0BC7A-4623-4FAA-8DB6-046B1D05010F}"/>
                </a:ext>
              </a:extLst>
            </p:cNvPr>
            <p:cNvSpPr/>
            <p:nvPr/>
          </p:nvSpPr>
          <p:spPr>
            <a:xfrm>
              <a:off x="2460025" y="3200066"/>
              <a:ext cx="1296000" cy="1296000"/>
            </a:xfrm>
            <a:prstGeom prst="ellipse">
              <a:avLst/>
            </a:prstGeom>
            <a:solidFill>
              <a:srgbClr val="80B0B9"/>
            </a:solidFill>
            <a:ln>
              <a:noFill/>
            </a:ln>
            <a:effectLst>
              <a:outerShdw sx="1000" sy="1000" algn="ctr" rotWithShape="0">
                <a:srgbClr val="33818F"/>
              </a:outerShdw>
            </a:effectLst>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r>
                <a:rPr lang="en-GB" sz="1000" b="1" spc="30">
                  <a:latin typeface="Arial" panose="020B0604020202020204" pitchFamily="34" charset="0"/>
                  <a:cs typeface="Arial" panose="020B0604020202020204" pitchFamily="34" charset="0"/>
                </a:rPr>
                <a:t>DevelopersCommittee</a:t>
              </a:r>
            </a:p>
          </p:txBody>
        </p:sp>
        <p:cxnSp>
          <p:nvCxnSpPr>
            <p:cNvPr id="32" name="Gerade Verbindung mit Pfeil 44">
              <a:extLst>
                <a:ext uri="{FF2B5EF4-FFF2-40B4-BE49-F238E27FC236}">
                  <a16:creationId xmlns:a16="http://schemas.microsoft.com/office/drawing/2014/main" id="{42F033FC-F3DE-4623-9B92-18F38185DC1A}"/>
                </a:ext>
              </a:extLst>
            </p:cNvPr>
            <p:cNvCxnSpPr>
              <a:cxnSpLocks/>
            </p:cNvCxnSpPr>
            <p:nvPr/>
          </p:nvCxnSpPr>
          <p:spPr>
            <a:xfrm rot="5400000" flipV="1">
              <a:off x="3469889" y="1774722"/>
              <a:ext cx="576000" cy="4704"/>
            </a:xfrm>
            <a:prstGeom prst="straightConnector1">
              <a:avLst/>
            </a:prstGeom>
            <a:ln w="22225">
              <a:solidFill>
                <a:srgbClr val="80B0B9"/>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3" name="Ellipse 5">
              <a:extLst>
                <a:ext uri="{FF2B5EF4-FFF2-40B4-BE49-F238E27FC236}">
                  <a16:creationId xmlns:a16="http://schemas.microsoft.com/office/drawing/2014/main" id="{57391F02-CDEC-4526-845A-F14146F2958B}"/>
                </a:ext>
              </a:extLst>
            </p:cNvPr>
            <p:cNvSpPr/>
            <p:nvPr/>
          </p:nvSpPr>
          <p:spPr>
            <a:xfrm>
              <a:off x="3767123" y="3200066"/>
              <a:ext cx="1296000" cy="1296000"/>
            </a:xfrm>
            <a:prstGeom prst="ellipse">
              <a:avLst/>
            </a:prstGeom>
            <a:solidFill>
              <a:srgbClr val="80B0B9"/>
            </a:solidFill>
            <a:ln>
              <a:noFill/>
            </a:ln>
            <a:effectLst>
              <a:outerShdw sx="1000" sy="1000" algn="ctr" rotWithShape="0">
                <a:srgbClr val="33818F"/>
              </a:outerShdw>
            </a:effectLst>
          </p:spPr>
          <p:style>
            <a:lnRef idx="2">
              <a:schemeClr val="accent1">
                <a:shade val="50000"/>
              </a:schemeClr>
            </a:lnRef>
            <a:fillRef idx="1">
              <a:schemeClr val="accent1"/>
            </a:fillRef>
            <a:effectRef idx="0">
              <a:schemeClr val="accent1"/>
            </a:effectRef>
            <a:fontRef idx="minor">
              <a:schemeClr val="lt1"/>
            </a:fontRef>
          </p:style>
          <p:txBody>
            <a:bodyPr lIns="0" tIns="288000" rIns="0" rtlCol="0" anchor="t" anchorCtr="0"/>
            <a:lstStyle/>
            <a:p>
              <a:pPr algn="ctr"/>
              <a:r>
                <a:rPr lang="en-GB" sz="1000" b="1" spc="30">
                  <a:latin typeface="Arial" panose="020B0604020202020204" pitchFamily="34" charset="0"/>
                  <a:cs typeface="Arial" panose="020B0604020202020204" pitchFamily="34" charset="0"/>
                </a:rPr>
                <a:t>Implementers</a:t>
              </a:r>
            </a:p>
            <a:p>
              <a:pPr algn="ctr"/>
              <a:r>
                <a:rPr lang="en-GB" sz="1000" b="1" spc="30">
                  <a:latin typeface="Arial" panose="020B0604020202020204" pitchFamily="34" charset="0"/>
                  <a:cs typeface="Arial" panose="020B0604020202020204" pitchFamily="34" charset="0"/>
                </a:rPr>
                <a:t>Committee</a:t>
              </a:r>
            </a:p>
          </p:txBody>
        </p:sp>
        <p:pic>
          <p:nvPicPr>
            <p:cNvPr id="34" name="Grafik 21">
              <a:extLst>
                <a:ext uri="{FF2B5EF4-FFF2-40B4-BE49-F238E27FC236}">
                  <a16:creationId xmlns:a16="http://schemas.microsoft.com/office/drawing/2014/main" id="{3BFF8F08-BB4D-4D3F-8CF2-E6756760C4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8696" y="2800466"/>
              <a:ext cx="645160" cy="645160"/>
            </a:xfrm>
            <a:prstGeom prst="rect">
              <a:avLst/>
            </a:prstGeom>
          </p:spPr>
        </p:pic>
        <p:pic>
          <p:nvPicPr>
            <p:cNvPr id="35" name="Grafik 28">
              <a:extLst>
                <a:ext uri="{FF2B5EF4-FFF2-40B4-BE49-F238E27FC236}">
                  <a16:creationId xmlns:a16="http://schemas.microsoft.com/office/drawing/2014/main" id="{CCF504A8-EFA1-45F3-AA4B-970E88B6F1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9279" y="3025775"/>
              <a:ext cx="806450" cy="806450"/>
            </a:xfrm>
            <a:prstGeom prst="rect">
              <a:avLst/>
            </a:prstGeom>
          </p:spPr>
        </p:pic>
      </p:grpSp>
      <p:sp>
        <p:nvSpPr>
          <p:cNvPr id="9" name="Date Placeholder 3">
            <a:extLst>
              <a:ext uri="{FF2B5EF4-FFF2-40B4-BE49-F238E27FC236}">
                <a16:creationId xmlns:a16="http://schemas.microsoft.com/office/drawing/2014/main" id="{2D268A10-A494-48D0-BA74-E6528BFA782A}"/>
              </a:ext>
            </a:extLst>
          </p:cNvPr>
          <p:cNvSpPr>
            <a:spLocks noGrp="1"/>
          </p:cNvSpPr>
          <p:nvPr>
            <p:ph type="dt" sz="half" idx="10"/>
          </p:nvPr>
        </p:nvSpPr>
        <p:spPr/>
        <p:txBody>
          <a:bodyPr/>
          <a:lstStyle/>
          <a:p>
            <a:pPr>
              <a:defRPr/>
            </a:pPr>
            <a:r>
              <a:rPr lang="en-US" altLang="fr-FR"/>
              <a:t>12/01/2022</a:t>
            </a:r>
            <a:endParaRPr lang="en-GB" altLang="fr-FR"/>
          </a:p>
        </p:txBody>
      </p:sp>
      <p:sp>
        <p:nvSpPr>
          <p:cNvPr id="2" name="Footer Placeholder 1">
            <a:extLst>
              <a:ext uri="{FF2B5EF4-FFF2-40B4-BE49-F238E27FC236}">
                <a16:creationId xmlns:a16="http://schemas.microsoft.com/office/drawing/2014/main" id="{D8412756-B1A5-4C0E-AEDB-D473D514F33B}"/>
              </a:ext>
            </a:extLst>
          </p:cNvPr>
          <p:cNvSpPr>
            <a:spLocks noGrp="1"/>
          </p:cNvSpPr>
          <p:nvPr>
            <p:ph type="ftr" sz="quarter" idx="11"/>
          </p:nvPr>
        </p:nvSpPr>
        <p:spPr/>
        <p:txBody>
          <a:bodyPr/>
          <a:lstStyle/>
          <a:p>
            <a:pPr algn="l">
              <a:defRPr/>
            </a:pPr>
            <a:r>
              <a:rPr lang="de-DE" altLang="fr-FR"/>
              <a:t>U Wahser: Impact mit Informatik, Mannheimer Informatik-Kolloquium</a:t>
            </a:r>
            <a:endParaRPr lang="en-GB" altLang="fr-FR"/>
          </a:p>
        </p:txBody>
      </p:sp>
      <p:sp>
        <p:nvSpPr>
          <p:cNvPr id="10" name="Title 1">
            <a:extLst>
              <a:ext uri="{FF2B5EF4-FFF2-40B4-BE49-F238E27FC236}">
                <a16:creationId xmlns:a16="http://schemas.microsoft.com/office/drawing/2014/main" id="{15EBC69B-0820-4148-A8DB-BEC97F60A787}"/>
              </a:ext>
            </a:extLst>
          </p:cNvPr>
          <p:cNvSpPr>
            <a:spLocks noGrp="1" noChangeArrowheads="1"/>
          </p:cNvSpPr>
          <p:nvPr>
            <p:ph type="title" idx="4294967295"/>
          </p:nvPr>
        </p:nvSpPr>
        <p:spPr>
          <a:xfrm>
            <a:off x="5775325" y="177800"/>
            <a:ext cx="6416675" cy="1325563"/>
          </a:xfrm>
        </p:spPr>
        <p:txBody>
          <a:bodyPr/>
          <a:lstStyle/>
          <a:p>
            <a:pPr algn="r">
              <a:buClr>
                <a:srgbClr val="009CDE"/>
              </a:buClr>
            </a:pPr>
            <a:r>
              <a:rPr lang="en-GB" b="1" dirty="0"/>
              <a:t>Governance Structure</a:t>
            </a:r>
            <a:endParaRPr lang="en-GB" altLang="fr-FR" sz="4000" dirty="0">
              <a:solidFill>
                <a:srgbClr val="006374"/>
              </a:solidFill>
              <a:latin typeface="Poppins Light" pitchFamily="2" charset="77"/>
              <a:cs typeface="Poppins Light" pitchFamily="2" charset="77"/>
            </a:endParaRPr>
          </a:p>
        </p:txBody>
      </p:sp>
      <p:sp>
        <p:nvSpPr>
          <p:cNvPr id="3" name="Slide Number Placeholder 2">
            <a:extLst>
              <a:ext uri="{FF2B5EF4-FFF2-40B4-BE49-F238E27FC236}">
                <a16:creationId xmlns:a16="http://schemas.microsoft.com/office/drawing/2014/main" id="{F20FE9E3-E297-461C-9A30-9C3FCF34E159}"/>
              </a:ext>
            </a:extLst>
          </p:cNvPr>
          <p:cNvSpPr>
            <a:spLocks noGrp="1"/>
          </p:cNvSpPr>
          <p:nvPr>
            <p:ph type="sldNum" sz="quarter" idx="12"/>
          </p:nvPr>
        </p:nvSpPr>
        <p:spPr/>
        <p:txBody>
          <a:bodyPr/>
          <a:lstStyle/>
          <a:p>
            <a:pPr>
              <a:defRPr/>
            </a:pPr>
            <a:fld id="{AA0E6166-7C68-437E-A233-7D0704065D0C}" type="slidenum">
              <a:rPr lang="en-US" altLang="fr-FR" smtClean="0"/>
              <a:pPr>
                <a:defRPr/>
              </a:pPr>
              <a:t>41</a:t>
            </a:fld>
            <a:endParaRPr lang="fr-FR" altLang="fr-FR" dirty="0"/>
          </a:p>
        </p:txBody>
      </p:sp>
    </p:spTree>
    <p:extLst>
      <p:ext uri="{BB962C8B-B14F-4D97-AF65-F5344CB8AC3E}">
        <p14:creationId xmlns:p14="http://schemas.microsoft.com/office/powerpoint/2010/main" val="1201322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E1E54-060A-45A5-9F24-63702EF3F990}"/>
              </a:ext>
            </a:extLst>
          </p:cNvPr>
          <p:cNvSpPr>
            <a:spLocks noGrp="1"/>
          </p:cNvSpPr>
          <p:nvPr>
            <p:ph type="title"/>
          </p:nvPr>
        </p:nvSpPr>
        <p:spPr/>
        <p:txBody>
          <a:bodyPr/>
          <a:lstStyle/>
          <a:p>
            <a:r>
              <a:rPr lang="en-GB" dirty="0"/>
              <a:t>openIMIS Development Process</a:t>
            </a:r>
          </a:p>
        </p:txBody>
      </p:sp>
      <p:sp>
        <p:nvSpPr>
          <p:cNvPr id="4" name="Date Placeholder 3">
            <a:extLst>
              <a:ext uri="{FF2B5EF4-FFF2-40B4-BE49-F238E27FC236}">
                <a16:creationId xmlns:a16="http://schemas.microsoft.com/office/drawing/2014/main" id="{CB7C1082-9C8C-4979-AFA0-A2D5E7783865}"/>
              </a:ext>
            </a:extLst>
          </p:cNvPr>
          <p:cNvSpPr>
            <a:spLocks noGrp="1"/>
          </p:cNvSpPr>
          <p:nvPr>
            <p:ph type="dt" sz="half" idx="10"/>
          </p:nvPr>
        </p:nvSpPr>
        <p:spPr/>
        <p:txBody>
          <a:bodyPr/>
          <a:lstStyle/>
          <a:p>
            <a:r>
              <a:rPr lang="en-US"/>
              <a:t>12/01/2022</a:t>
            </a:r>
            <a:endParaRPr lang="de-DE"/>
          </a:p>
        </p:txBody>
      </p:sp>
      <p:sp>
        <p:nvSpPr>
          <p:cNvPr id="5" name="Footer Placeholder 4">
            <a:extLst>
              <a:ext uri="{FF2B5EF4-FFF2-40B4-BE49-F238E27FC236}">
                <a16:creationId xmlns:a16="http://schemas.microsoft.com/office/drawing/2014/main" id="{6A393E2B-54F1-4A1C-8AE1-416950EAB98C}"/>
              </a:ext>
            </a:extLst>
          </p:cNvPr>
          <p:cNvSpPr>
            <a:spLocks noGrp="1"/>
          </p:cNvSpPr>
          <p:nvPr>
            <p:ph type="ftr" sz="quarter" idx="11"/>
          </p:nvPr>
        </p:nvSpPr>
        <p:spPr/>
        <p:txBody>
          <a:bodyPr/>
          <a:lstStyle/>
          <a:p>
            <a:r>
              <a:rPr lang="de-DE"/>
              <a:t>U Wahser: Impact mit Informatik, Mannheimer Informatik-Kolloquium</a:t>
            </a:r>
          </a:p>
        </p:txBody>
      </p:sp>
      <p:sp>
        <p:nvSpPr>
          <p:cNvPr id="6" name="Slide Number Placeholder 5">
            <a:extLst>
              <a:ext uri="{FF2B5EF4-FFF2-40B4-BE49-F238E27FC236}">
                <a16:creationId xmlns:a16="http://schemas.microsoft.com/office/drawing/2014/main" id="{8686A50D-F310-4816-AFDF-BC6C406DB819}"/>
              </a:ext>
            </a:extLst>
          </p:cNvPr>
          <p:cNvSpPr>
            <a:spLocks noGrp="1"/>
          </p:cNvSpPr>
          <p:nvPr>
            <p:ph type="sldNum" sz="quarter" idx="12"/>
          </p:nvPr>
        </p:nvSpPr>
        <p:spPr/>
        <p:txBody>
          <a:bodyPr/>
          <a:lstStyle/>
          <a:p>
            <a:fld id="{0A9FBBF1-2128-0D46-A903-D4383F5E4CF1}" type="slidenum">
              <a:rPr lang="de-DE" smtClean="0"/>
              <a:pPr/>
              <a:t>42</a:t>
            </a:fld>
            <a:endParaRPr lang="de-DE" dirty="0"/>
          </a:p>
        </p:txBody>
      </p:sp>
      <p:sp>
        <p:nvSpPr>
          <p:cNvPr id="7" name="Arrow: Pentagon 6">
            <a:extLst>
              <a:ext uri="{FF2B5EF4-FFF2-40B4-BE49-F238E27FC236}">
                <a16:creationId xmlns:a16="http://schemas.microsoft.com/office/drawing/2014/main" id="{047FACC7-948D-4877-95FC-83A7F6CAF1D4}"/>
              </a:ext>
            </a:extLst>
          </p:cNvPr>
          <p:cNvSpPr/>
          <p:nvPr/>
        </p:nvSpPr>
        <p:spPr bwMode="auto">
          <a:xfrm>
            <a:off x="7270177" y="5396169"/>
            <a:ext cx="1440000" cy="468000"/>
          </a:xfrm>
          <a:prstGeom prst="homePlate">
            <a:avLst>
              <a:gd name="adj" fmla="val 20320"/>
            </a:avLst>
          </a:prstGeom>
          <a:solidFill>
            <a:schemeClr val="accent1"/>
          </a:solidFill>
          <a:ln w="38100" cap="flat" cmpd="sng" algn="ctr">
            <a:solidFill>
              <a:schemeClr val="accent3"/>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en-GB" sz="1400" b="0" dirty="0">
                <a:solidFill>
                  <a:schemeClr val="bg1"/>
                </a:solidFill>
                <a:latin typeface="Poppins" panose="00000500000000000000" pitchFamily="2" charset="0"/>
                <a:cs typeface="Poppins" panose="00000500000000000000" pitchFamily="2" charset="0"/>
              </a:rPr>
              <a:t>product</a:t>
            </a:r>
          </a:p>
        </p:txBody>
      </p:sp>
      <p:sp>
        <p:nvSpPr>
          <p:cNvPr id="8" name="Arrow: Pentagon 7">
            <a:extLst>
              <a:ext uri="{FF2B5EF4-FFF2-40B4-BE49-F238E27FC236}">
                <a16:creationId xmlns:a16="http://schemas.microsoft.com/office/drawing/2014/main" id="{F98BBBF6-8F64-438A-BE78-D7ED52254EE3}"/>
              </a:ext>
            </a:extLst>
          </p:cNvPr>
          <p:cNvSpPr/>
          <p:nvPr/>
        </p:nvSpPr>
        <p:spPr bwMode="auto">
          <a:xfrm>
            <a:off x="5830177" y="4760538"/>
            <a:ext cx="1440000" cy="468000"/>
          </a:xfrm>
          <a:prstGeom prst="homePlate">
            <a:avLst>
              <a:gd name="adj" fmla="val 20320"/>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en-GB" sz="1400" b="0" dirty="0">
                <a:solidFill>
                  <a:schemeClr val="bg1"/>
                </a:solidFill>
                <a:latin typeface="Poppins" panose="00000500000000000000" pitchFamily="2" charset="0"/>
                <a:cs typeface="Poppins" panose="00000500000000000000" pitchFamily="2" charset="0"/>
              </a:rPr>
              <a:t>project</a:t>
            </a:r>
          </a:p>
        </p:txBody>
      </p:sp>
      <p:sp>
        <p:nvSpPr>
          <p:cNvPr id="9" name="Rectangle 8">
            <a:extLst>
              <a:ext uri="{FF2B5EF4-FFF2-40B4-BE49-F238E27FC236}">
                <a16:creationId xmlns:a16="http://schemas.microsoft.com/office/drawing/2014/main" id="{11D15D52-C0D2-48F4-ACF9-539F8B839279}"/>
              </a:ext>
            </a:extLst>
          </p:cNvPr>
          <p:cNvSpPr/>
          <p:nvPr/>
        </p:nvSpPr>
        <p:spPr bwMode="auto">
          <a:xfrm>
            <a:off x="7187294" y="2204193"/>
            <a:ext cx="3113347" cy="619644"/>
          </a:xfrm>
          <a:prstGeom prst="rect">
            <a:avLst/>
          </a:prstGeom>
          <a:solidFill>
            <a:schemeClr val="accent2"/>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en-GB" sz="1800" b="0" dirty="0">
                <a:solidFill>
                  <a:schemeClr val="bg1"/>
                </a:solidFill>
                <a:latin typeface="Poppins" panose="00000500000000000000" pitchFamily="2" charset="0"/>
                <a:cs typeface="Poppins" panose="00000500000000000000" pitchFamily="2" charset="0"/>
              </a:rPr>
              <a:t>Operation</a:t>
            </a:r>
          </a:p>
        </p:txBody>
      </p:sp>
      <p:sp>
        <p:nvSpPr>
          <p:cNvPr id="10" name="Arrow: Pentagon 9">
            <a:extLst>
              <a:ext uri="{FF2B5EF4-FFF2-40B4-BE49-F238E27FC236}">
                <a16:creationId xmlns:a16="http://schemas.microsoft.com/office/drawing/2014/main" id="{382C33EF-F235-445F-8823-46168909E958}"/>
              </a:ext>
            </a:extLst>
          </p:cNvPr>
          <p:cNvSpPr/>
          <p:nvPr/>
        </p:nvSpPr>
        <p:spPr bwMode="auto">
          <a:xfrm>
            <a:off x="4273504" y="2214897"/>
            <a:ext cx="3113347" cy="617928"/>
          </a:xfrm>
          <a:prstGeom prst="homePlate">
            <a:avLst>
              <a:gd name="adj" fmla="val 19629"/>
            </a:avLst>
          </a:prstGeom>
          <a:solidFill>
            <a:schemeClr val="accent2"/>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0" dirty="0">
                <a:solidFill>
                  <a:schemeClr val="bg1"/>
                </a:solidFill>
                <a:latin typeface="Poppins" panose="00000500000000000000" pitchFamily="2" charset="0"/>
                <a:cs typeface="Poppins" panose="00000500000000000000" pitchFamily="2" charset="0"/>
              </a:rPr>
              <a:t>Implementation</a:t>
            </a:r>
          </a:p>
        </p:txBody>
      </p:sp>
      <p:sp>
        <p:nvSpPr>
          <p:cNvPr id="11" name="Arrow: Pentagon 10">
            <a:extLst>
              <a:ext uri="{FF2B5EF4-FFF2-40B4-BE49-F238E27FC236}">
                <a16:creationId xmlns:a16="http://schemas.microsoft.com/office/drawing/2014/main" id="{1185D03A-00B4-414A-BF05-DC368E10CDA9}"/>
              </a:ext>
            </a:extLst>
          </p:cNvPr>
          <p:cNvSpPr/>
          <p:nvPr/>
        </p:nvSpPr>
        <p:spPr bwMode="auto">
          <a:xfrm>
            <a:off x="1486644" y="2213191"/>
            <a:ext cx="2986417" cy="617928"/>
          </a:xfrm>
          <a:prstGeom prst="homePlate">
            <a:avLst>
              <a:gd name="adj" fmla="val 20320"/>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en-GB" sz="1800" b="0" dirty="0">
                <a:solidFill>
                  <a:schemeClr val="bg1"/>
                </a:solidFill>
                <a:latin typeface="Poppins" panose="00000500000000000000" pitchFamily="2" charset="0"/>
                <a:cs typeface="Poppins" panose="00000500000000000000" pitchFamily="2" charset="0"/>
              </a:rPr>
              <a:t>Development</a:t>
            </a:r>
          </a:p>
        </p:txBody>
      </p:sp>
      <p:sp>
        <p:nvSpPr>
          <p:cNvPr id="12" name="Arrow: Pentagon 11">
            <a:extLst>
              <a:ext uri="{FF2B5EF4-FFF2-40B4-BE49-F238E27FC236}">
                <a16:creationId xmlns:a16="http://schemas.microsoft.com/office/drawing/2014/main" id="{0F61834A-9F47-44D5-8FCF-371719B90D22}"/>
              </a:ext>
            </a:extLst>
          </p:cNvPr>
          <p:cNvSpPr/>
          <p:nvPr/>
        </p:nvSpPr>
        <p:spPr bwMode="auto">
          <a:xfrm>
            <a:off x="4366644" y="4124908"/>
            <a:ext cx="1440000" cy="468000"/>
          </a:xfrm>
          <a:prstGeom prst="homePlate">
            <a:avLst>
              <a:gd name="adj" fmla="val 20320"/>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en-GB" sz="1400" b="0" dirty="0">
                <a:solidFill>
                  <a:schemeClr val="bg1"/>
                </a:solidFill>
                <a:latin typeface="Poppins" panose="00000500000000000000" pitchFamily="2" charset="0"/>
                <a:cs typeface="Poppins" panose="00000500000000000000" pitchFamily="2" charset="0"/>
              </a:rPr>
              <a:t>opportunities</a:t>
            </a:r>
          </a:p>
        </p:txBody>
      </p:sp>
      <p:sp>
        <p:nvSpPr>
          <p:cNvPr id="13" name="Arrow: Pentagon 12">
            <a:extLst>
              <a:ext uri="{FF2B5EF4-FFF2-40B4-BE49-F238E27FC236}">
                <a16:creationId xmlns:a16="http://schemas.microsoft.com/office/drawing/2014/main" id="{4B26C9B5-DC98-43F3-9EAE-126580532080}"/>
              </a:ext>
            </a:extLst>
          </p:cNvPr>
          <p:cNvSpPr/>
          <p:nvPr/>
        </p:nvSpPr>
        <p:spPr bwMode="auto">
          <a:xfrm>
            <a:off x="2926644" y="3489278"/>
            <a:ext cx="1440000" cy="468000"/>
          </a:xfrm>
          <a:prstGeom prst="homePlate">
            <a:avLst>
              <a:gd name="adj" fmla="val 20320"/>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en-GB" sz="1400" b="0" dirty="0">
                <a:solidFill>
                  <a:schemeClr val="bg1"/>
                </a:solidFill>
                <a:latin typeface="Poppins" panose="00000500000000000000" pitchFamily="2" charset="0"/>
                <a:cs typeface="Poppins" panose="00000500000000000000" pitchFamily="2" charset="0"/>
              </a:rPr>
              <a:t>prioritization</a:t>
            </a:r>
          </a:p>
        </p:txBody>
      </p:sp>
      <p:sp>
        <p:nvSpPr>
          <p:cNvPr id="14" name="Arrow: Pentagon 13">
            <a:extLst>
              <a:ext uri="{FF2B5EF4-FFF2-40B4-BE49-F238E27FC236}">
                <a16:creationId xmlns:a16="http://schemas.microsoft.com/office/drawing/2014/main" id="{6867B991-3E5C-484F-84D1-49CE7A05FF79}"/>
              </a:ext>
            </a:extLst>
          </p:cNvPr>
          <p:cNvSpPr/>
          <p:nvPr/>
        </p:nvSpPr>
        <p:spPr bwMode="auto">
          <a:xfrm>
            <a:off x="1486644" y="2853648"/>
            <a:ext cx="1440000" cy="468000"/>
          </a:xfrm>
          <a:prstGeom prst="homePlate">
            <a:avLst>
              <a:gd name="adj" fmla="val 20320"/>
            </a:avLst>
          </a:prstGeom>
          <a:solidFill>
            <a:schemeClr val="accent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en-GB" sz="1400" b="0" dirty="0">
                <a:solidFill>
                  <a:schemeClr val="bg1"/>
                </a:solidFill>
                <a:latin typeface="Poppins" panose="00000500000000000000" pitchFamily="2" charset="0"/>
                <a:cs typeface="Poppins" panose="00000500000000000000" pitchFamily="2" charset="0"/>
              </a:rPr>
              <a:t>incubator</a:t>
            </a:r>
          </a:p>
        </p:txBody>
      </p:sp>
      <p:sp>
        <p:nvSpPr>
          <p:cNvPr id="15" name="Thought Bubble: Cloud 14">
            <a:extLst>
              <a:ext uri="{FF2B5EF4-FFF2-40B4-BE49-F238E27FC236}">
                <a16:creationId xmlns:a16="http://schemas.microsoft.com/office/drawing/2014/main" id="{1D196798-CCD5-4266-99F2-61E70B3835E9}"/>
              </a:ext>
            </a:extLst>
          </p:cNvPr>
          <p:cNvSpPr/>
          <p:nvPr/>
        </p:nvSpPr>
        <p:spPr>
          <a:xfrm>
            <a:off x="3307841" y="2864912"/>
            <a:ext cx="1440000" cy="445471"/>
          </a:xfrm>
          <a:prstGeom prst="cloudCallout">
            <a:avLst>
              <a:gd name="adj1" fmla="val -70886"/>
              <a:gd name="adj2" fmla="val 2128"/>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ideas</a:t>
            </a:r>
          </a:p>
        </p:txBody>
      </p:sp>
      <p:sp>
        <p:nvSpPr>
          <p:cNvPr id="16" name="Thought Bubble: Cloud 15">
            <a:extLst>
              <a:ext uri="{FF2B5EF4-FFF2-40B4-BE49-F238E27FC236}">
                <a16:creationId xmlns:a16="http://schemas.microsoft.com/office/drawing/2014/main" id="{1351C76F-00C8-42ED-BD6F-DF1B630F85F1}"/>
              </a:ext>
            </a:extLst>
          </p:cNvPr>
          <p:cNvSpPr/>
          <p:nvPr/>
        </p:nvSpPr>
        <p:spPr>
          <a:xfrm>
            <a:off x="4747841" y="3510849"/>
            <a:ext cx="1440000" cy="445471"/>
          </a:xfrm>
          <a:prstGeom prst="cloudCallout">
            <a:avLst>
              <a:gd name="adj1" fmla="val -70886"/>
              <a:gd name="adj2" fmla="val 2128"/>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wishlist</a:t>
            </a:r>
            <a:endParaRPr lang="en-GB" dirty="0"/>
          </a:p>
        </p:txBody>
      </p:sp>
      <p:sp>
        <p:nvSpPr>
          <p:cNvPr id="17" name="Thought Bubble: Cloud 16">
            <a:extLst>
              <a:ext uri="{FF2B5EF4-FFF2-40B4-BE49-F238E27FC236}">
                <a16:creationId xmlns:a16="http://schemas.microsoft.com/office/drawing/2014/main" id="{3D5C96FA-372A-4166-9334-398664B48ADE}"/>
              </a:ext>
            </a:extLst>
          </p:cNvPr>
          <p:cNvSpPr/>
          <p:nvPr/>
        </p:nvSpPr>
        <p:spPr>
          <a:xfrm>
            <a:off x="6184255" y="4136172"/>
            <a:ext cx="1440000" cy="445471"/>
          </a:xfrm>
          <a:prstGeom prst="cloudCallout">
            <a:avLst>
              <a:gd name="adj1" fmla="val -70886"/>
              <a:gd name="adj2" fmla="val 2128"/>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tenders</a:t>
            </a:r>
          </a:p>
        </p:txBody>
      </p:sp>
      <p:sp>
        <p:nvSpPr>
          <p:cNvPr id="18" name="Thought Bubble: Cloud 17">
            <a:extLst>
              <a:ext uri="{FF2B5EF4-FFF2-40B4-BE49-F238E27FC236}">
                <a16:creationId xmlns:a16="http://schemas.microsoft.com/office/drawing/2014/main" id="{0E37B62E-65C6-46DC-A159-7FA74A265FEF}"/>
              </a:ext>
            </a:extLst>
          </p:cNvPr>
          <p:cNvSpPr/>
          <p:nvPr/>
        </p:nvSpPr>
        <p:spPr>
          <a:xfrm>
            <a:off x="7624255" y="4749274"/>
            <a:ext cx="1440000" cy="445471"/>
          </a:xfrm>
          <a:prstGeom prst="cloudCallout">
            <a:avLst>
              <a:gd name="adj1" fmla="val -70886"/>
              <a:gd name="adj2" fmla="val 2128"/>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doing</a:t>
            </a:r>
          </a:p>
        </p:txBody>
      </p:sp>
      <p:sp>
        <p:nvSpPr>
          <p:cNvPr id="19" name="Thought Bubble: Cloud 18">
            <a:extLst>
              <a:ext uri="{FF2B5EF4-FFF2-40B4-BE49-F238E27FC236}">
                <a16:creationId xmlns:a16="http://schemas.microsoft.com/office/drawing/2014/main" id="{8ADC0E92-E1D2-46CF-B618-D9F488C9EB9D}"/>
              </a:ext>
            </a:extLst>
          </p:cNvPr>
          <p:cNvSpPr/>
          <p:nvPr/>
        </p:nvSpPr>
        <p:spPr>
          <a:xfrm>
            <a:off x="9071427" y="5407433"/>
            <a:ext cx="1440000" cy="445471"/>
          </a:xfrm>
          <a:prstGeom prst="cloudCallout">
            <a:avLst>
              <a:gd name="adj1" fmla="val -70886"/>
              <a:gd name="adj2" fmla="val 2128"/>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release</a:t>
            </a:r>
          </a:p>
        </p:txBody>
      </p:sp>
    </p:spTree>
    <p:extLst>
      <p:ext uri="{BB962C8B-B14F-4D97-AF65-F5344CB8AC3E}">
        <p14:creationId xmlns:p14="http://schemas.microsoft.com/office/powerpoint/2010/main" val="585669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2438B1-D72F-462D-BCD8-3CE4A3DCC69D}"/>
              </a:ext>
            </a:extLst>
          </p:cNvPr>
          <p:cNvPicPr>
            <a:picLocks noChangeAspect="1"/>
          </p:cNvPicPr>
          <p:nvPr/>
        </p:nvPicPr>
        <p:blipFill>
          <a:blip r:embed="rId2"/>
          <a:stretch>
            <a:fillRect/>
          </a:stretch>
        </p:blipFill>
        <p:spPr>
          <a:xfrm>
            <a:off x="2188192" y="4285"/>
            <a:ext cx="10003808" cy="6331636"/>
          </a:xfrm>
          <a:prstGeom prst="rect">
            <a:avLst/>
          </a:prstGeom>
        </p:spPr>
      </p:pic>
      <p:sp>
        <p:nvSpPr>
          <p:cNvPr id="4" name="Date Placeholder 3">
            <a:extLst>
              <a:ext uri="{FF2B5EF4-FFF2-40B4-BE49-F238E27FC236}">
                <a16:creationId xmlns:a16="http://schemas.microsoft.com/office/drawing/2014/main" id="{6D9B129D-3B31-483E-B41D-857F54761A59}"/>
              </a:ext>
            </a:extLst>
          </p:cNvPr>
          <p:cNvSpPr>
            <a:spLocks noGrp="1"/>
          </p:cNvSpPr>
          <p:nvPr>
            <p:ph type="dt" sz="half" idx="10"/>
          </p:nvPr>
        </p:nvSpPr>
        <p:spPr/>
        <p:txBody>
          <a:bodyPr/>
          <a:lstStyle/>
          <a:p>
            <a:r>
              <a:rPr lang="en-US"/>
              <a:t>12/01/2022</a:t>
            </a:r>
            <a:endParaRPr lang="de-DE"/>
          </a:p>
        </p:txBody>
      </p:sp>
      <p:sp>
        <p:nvSpPr>
          <p:cNvPr id="5" name="Footer Placeholder 4">
            <a:extLst>
              <a:ext uri="{FF2B5EF4-FFF2-40B4-BE49-F238E27FC236}">
                <a16:creationId xmlns:a16="http://schemas.microsoft.com/office/drawing/2014/main" id="{C9D69E34-35ED-4973-8E21-E8DAEB639260}"/>
              </a:ext>
            </a:extLst>
          </p:cNvPr>
          <p:cNvSpPr>
            <a:spLocks noGrp="1"/>
          </p:cNvSpPr>
          <p:nvPr>
            <p:ph type="ftr" sz="quarter" idx="11"/>
          </p:nvPr>
        </p:nvSpPr>
        <p:spPr/>
        <p:txBody>
          <a:bodyPr/>
          <a:lstStyle/>
          <a:p>
            <a:r>
              <a:rPr lang="de-DE"/>
              <a:t>U Wahser: Impact mit Informatik, Mannheimer Informatik-Kolloquium</a:t>
            </a:r>
          </a:p>
        </p:txBody>
      </p:sp>
      <p:sp>
        <p:nvSpPr>
          <p:cNvPr id="6" name="Slide Number Placeholder 5">
            <a:extLst>
              <a:ext uri="{FF2B5EF4-FFF2-40B4-BE49-F238E27FC236}">
                <a16:creationId xmlns:a16="http://schemas.microsoft.com/office/drawing/2014/main" id="{19D3C30C-DB77-4BF2-9426-659D00CB85B5}"/>
              </a:ext>
            </a:extLst>
          </p:cNvPr>
          <p:cNvSpPr>
            <a:spLocks noGrp="1"/>
          </p:cNvSpPr>
          <p:nvPr>
            <p:ph type="sldNum" sz="quarter" idx="12"/>
          </p:nvPr>
        </p:nvSpPr>
        <p:spPr/>
        <p:txBody>
          <a:bodyPr/>
          <a:lstStyle/>
          <a:p>
            <a:fld id="{0A9FBBF1-2128-0D46-A903-D4383F5E4CF1}" type="slidenum">
              <a:rPr lang="de-DE" smtClean="0"/>
              <a:pPr/>
              <a:t>43</a:t>
            </a:fld>
            <a:endParaRPr lang="de-DE" dirty="0"/>
          </a:p>
        </p:txBody>
      </p:sp>
      <p:sp>
        <p:nvSpPr>
          <p:cNvPr id="2" name="Title 1">
            <a:extLst>
              <a:ext uri="{FF2B5EF4-FFF2-40B4-BE49-F238E27FC236}">
                <a16:creationId xmlns:a16="http://schemas.microsoft.com/office/drawing/2014/main" id="{44B07265-D13E-4452-B689-40196A23E564}"/>
              </a:ext>
            </a:extLst>
          </p:cNvPr>
          <p:cNvSpPr>
            <a:spLocks noGrp="1"/>
          </p:cNvSpPr>
          <p:nvPr>
            <p:ph type="title" idx="4294967295"/>
          </p:nvPr>
        </p:nvSpPr>
        <p:spPr>
          <a:xfrm>
            <a:off x="0" y="2281238"/>
            <a:ext cx="1936750" cy="2295525"/>
          </a:xfrm>
        </p:spPr>
        <p:txBody>
          <a:bodyPr/>
          <a:lstStyle/>
          <a:p>
            <a:r>
              <a:rPr lang="en-GB" dirty="0"/>
              <a:t>RoadMap - Wiki Page</a:t>
            </a:r>
          </a:p>
        </p:txBody>
      </p:sp>
      <p:sp>
        <p:nvSpPr>
          <p:cNvPr id="7" name="Rectangle 6">
            <a:extLst>
              <a:ext uri="{FF2B5EF4-FFF2-40B4-BE49-F238E27FC236}">
                <a16:creationId xmlns:a16="http://schemas.microsoft.com/office/drawing/2014/main" id="{6CD25ED2-CF55-4564-9C62-D1F6D881C767}"/>
              </a:ext>
            </a:extLst>
          </p:cNvPr>
          <p:cNvSpPr/>
          <p:nvPr/>
        </p:nvSpPr>
        <p:spPr>
          <a:xfrm>
            <a:off x="5720380" y="6038360"/>
            <a:ext cx="6497618" cy="307777"/>
          </a:xfrm>
          <a:prstGeom prst="rect">
            <a:avLst/>
          </a:prstGeom>
        </p:spPr>
        <p:txBody>
          <a:bodyPr wrap="square">
            <a:spAutoFit/>
          </a:bodyPr>
          <a:lstStyle/>
          <a:p>
            <a:r>
              <a:rPr lang="en-GB" sz="1400" dirty="0">
                <a:hlinkClick r:id="rId3"/>
              </a:rPr>
              <a:t>https://openimis.atlassian.net/wiki/spaces/OP/pages/40763442/Product+Roadmap</a:t>
            </a:r>
            <a:r>
              <a:rPr lang="en-GB" sz="1400" dirty="0"/>
              <a:t> </a:t>
            </a:r>
          </a:p>
        </p:txBody>
      </p:sp>
    </p:spTree>
    <p:extLst>
      <p:ext uri="{BB962C8B-B14F-4D97-AF65-F5344CB8AC3E}">
        <p14:creationId xmlns:p14="http://schemas.microsoft.com/office/powerpoint/2010/main" val="3124474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42EFE-1314-4CB9-9270-7220EA3A33FB}"/>
              </a:ext>
            </a:extLst>
          </p:cNvPr>
          <p:cNvSpPr>
            <a:spLocks noGrp="1"/>
          </p:cNvSpPr>
          <p:nvPr>
            <p:ph type="title"/>
          </p:nvPr>
        </p:nvSpPr>
        <p:spPr/>
        <p:txBody>
          <a:bodyPr/>
          <a:lstStyle/>
          <a:p>
            <a:r>
              <a:rPr lang="en-GB" dirty="0"/>
              <a:t>Current Focus Areas</a:t>
            </a:r>
          </a:p>
        </p:txBody>
      </p:sp>
      <p:sp>
        <p:nvSpPr>
          <p:cNvPr id="4" name="Date Placeholder 3">
            <a:extLst>
              <a:ext uri="{FF2B5EF4-FFF2-40B4-BE49-F238E27FC236}">
                <a16:creationId xmlns:a16="http://schemas.microsoft.com/office/drawing/2014/main" id="{87E1A0C9-4A79-4341-B64E-8C23695EA1B3}"/>
              </a:ext>
            </a:extLst>
          </p:cNvPr>
          <p:cNvSpPr>
            <a:spLocks noGrp="1"/>
          </p:cNvSpPr>
          <p:nvPr>
            <p:ph type="dt" sz="half" idx="10"/>
          </p:nvPr>
        </p:nvSpPr>
        <p:spPr/>
        <p:txBody>
          <a:bodyPr/>
          <a:lstStyle/>
          <a:p>
            <a:r>
              <a:rPr lang="en-US"/>
              <a:t>12/01/2022</a:t>
            </a:r>
            <a:endParaRPr lang="de-DE" dirty="0"/>
          </a:p>
        </p:txBody>
      </p:sp>
      <p:sp>
        <p:nvSpPr>
          <p:cNvPr id="5" name="Footer Placeholder 4">
            <a:extLst>
              <a:ext uri="{FF2B5EF4-FFF2-40B4-BE49-F238E27FC236}">
                <a16:creationId xmlns:a16="http://schemas.microsoft.com/office/drawing/2014/main" id="{297D9A48-5142-4B28-9011-404883D1B129}"/>
              </a:ext>
            </a:extLst>
          </p:cNvPr>
          <p:cNvSpPr>
            <a:spLocks noGrp="1"/>
          </p:cNvSpPr>
          <p:nvPr>
            <p:ph type="ftr" sz="quarter" idx="11"/>
          </p:nvPr>
        </p:nvSpPr>
        <p:spPr/>
        <p:txBody>
          <a:bodyPr/>
          <a:lstStyle/>
          <a:p>
            <a:r>
              <a:rPr lang="de-DE"/>
              <a:t>U Wahser: Impact mit Informatik, Mannheimer Informatik-Kolloquium</a:t>
            </a:r>
          </a:p>
        </p:txBody>
      </p:sp>
      <p:sp>
        <p:nvSpPr>
          <p:cNvPr id="6" name="Slide Number Placeholder 5">
            <a:extLst>
              <a:ext uri="{FF2B5EF4-FFF2-40B4-BE49-F238E27FC236}">
                <a16:creationId xmlns:a16="http://schemas.microsoft.com/office/drawing/2014/main" id="{3D9405EF-D0FF-4815-B6ED-48FA10F1C3D6}"/>
              </a:ext>
            </a:extLst>
          </p:cNvPr>
          <p:cNvSpPr>
            <a:spLocks noGrp="1"/>
          </p:cNvSpPr>
          <p:nvPr>
            <p:ph type="sldNum" sz="quarter" idx="12"/>
          </p:nvPr>
        </p:nvSpPr>
        <p:spPr/>
        <p:txBody>
          <a:bodyPr/>
          <a:lstStyle/>
          <a:p>
            <a:fld id="{0A9FBBF1-2128-0D46-A903-D4383F5E4CF1}" type="slidenum">
              <a:rPr lang="de-DE" smtClean="0"/>
              <a:pPr/>
              <a:t>44</a:t>
            </a:fld>
            <a:endParaRPr lang="de-DE" dirty="0"/>
          </a:p>
        </p:txBody>
      </p:sp>
      <p:sp>
        <p:nvSpPr>
          <p:cNvPr id="7" name="TextBox 6">
            <a:extLst>
              <a:ext uri="{FF2B5EF4-FFF2-40B4-BE49-F238E27FC236}">
                <a16:creationId xmlns:a16="http://schemas.microsoft.com/office/drawing/2014/main" id="{366EE58B-8127-49B9-9DFE-1F1C14211DB5}"/>
              </a:ext>
            </a:extLst>
          </p:cNvPr>
          <p:cNvSpPr txBox="1"/>
          <p:nvPr/>
        </p:nvSpPr>
        <p:spPr>
          <a:xfrm>
            <a:off x="2148255" y="5587495"/>
            <a:ext cx="6902095" cy="709489"/>
          </a:xfrm>
          <a:prstGeom prst="rect">
            <a:avLst/>
          </a:prstGeom>
          <a:solidFill>
            <a:schemeClr val="bg2">
              <a:lumMod val="20000"/>
              <a:lumOff val="80000"/>
            </a:schemeClr>
          </a:solidFill>
          <a:ln w="25400">
            <a:noFill/>
          </a:ln>
        </p:spPr>
        <p:txBody>
          <a:bodyPr wrap="square" rtlCol="0" anchor="b" anchorCtr="0">
            <a:noAutofit/>
          </a:bodyPr>
          <a:lstStyle/>
          <a:p>
            <a:pPr algn="r"/>
            <a:endParaRPr lang="en-GB" dirty="0">
              <a:solidFill>
                <a:schemeClr val="accent2"/>
              </a:solidFill>
            </a:endParaRPr>
          </a:p>
        </p:txBody>
      </p:sp>
      <p:sp>
        <p:nvSpPr>
          <p:cNvPr id="8" name="TextBox 7">
            <a:extLst>
              <a:ext uri="{FF2B5EF4-FFF2-40B4-BE49-F238E27FC236}">
                <a16:creationId xmlns:a16="http://schemas.microsoft.com/office/drawing/2014/main" id="{11E1FD33-91B3-4233-9295-2C7669D95E86}"/>
              </a:ext>
            </a:extLst>
          </p:cNvPr>
          <p:cNvSpPr txBox="1"/>
          <p:nvPr/>
        </p:nvSpPr>
        <p:spPr>
          <a:xfrm>
            <a:off x="200840" y="2885772"/>
            <a:ext cx="2880000" cy="2579108"/>
          </a:xfrm>
          <a:prstGeom prst="rect">
            <a:avLst/>
          </a:prstGeom>
          <a:solidFill>
            <a:schemeClr val="bg2">
              <a:lumMod val="20000"/>
              <a:lumOff val="80000"/>
            </a:schemeClr>
          </a:solidFill>
          <a:ln w="25400">
            <a:noFill/>
          </a:ln>
        </p:spPr>
        <p:txBody>
          <a:bodyPr wrap="square" rtlCol="0" anchor="b" anchorCtr="0">
            <a:noAutofit/>
          </a:bodyPr>
          <a:lstStyle/>
          <a:p>
            <a:pPr algn="r"/>
            <a:endParaRPr lang="en-GB" dirty="0">
              <a:solidFill>
                <a:schemeClr val="accent2"/>
              </a:solidFill>
            </a:endParaRPr>
          </a:p>
        </p:txBody>
      </p:sp>
      <p:sp>
        <p:nvSpPr>
          <p:cNvPr id="9" name="TextBox 8">
            <a:extLst>
              <a:ext uri="{FF2B5EF4-FFF2-40B4-BE49-F238E27FC236}">
                <a16:creationId xmlns:a16="http://schemas.microsoft.com/office/drawing/2014/main" id="{2DE9DEF5-E03F-4766-A04D-097E5ACAC635}"/>
              </a:ext>
            </a:extLst>
          </p:cNvPr>
          <p:cNvSpPr txBox="1"/>
          <p:nvPr/>
        </p:nvSpPr>
        <p:spPr>
          <a:xfrm>
            <a:off x="3175817" y="2885773"/>
            <a:ext cx="2880000" cy="2579108"/>
          </a:xfrm>
          <a:prstGeom prst="rect">
            <a:avLst/>
          </a:prstGeom>
          <a:solidFill>
            <a:schemeClr val="bg2">
              <a:lumMod val="20000"/>
              <a:lumOff val="80000"/>
            </a:schemeClr>
          </a:solidFill>
          <a:ln w="25400">
            <a:noFill/>
          </a:ln>
        </p:spPr>
        <p:txBody>
          <a:bodyPr wrap="square" rtlCol="0" anchor="b" anchorCtr="0">
            <a:noAutofit/>
          </a:bodyPr>
          <a:lstStyle/>
          <a:p>
            <a:pPr algn="r"/>
            <a:endParaRPr lang="en-GB" dirty="0">
              <a:solidFill>
                <a:schemeClr val="accent2"/>
              </a:solidFill>
            </a:endParaRPr>
          </a:p>
        </p:txBody>
      </p:sp>
      <p:sp>
        <p:nvSpPr>
          <p:cNvPr id="10" name="TextBox 9">
            <a:extLst>
              <a:ext uri="{FF2B5EF4-FFF2-40B4-BE49-F238E27FC236}">
                <a16:creationId xmlns:a16="http://schemas.microsoft.com/office/drawing/2014/main" id="{D6DC6531-085F-422D-9FD9-27A311315D2A}"/>
              </a:ext>
            </a:extLst>
          </p:cNvPr>
          <p:cNvSpPr txBox="1"/>
          <p:nvPr/>
        </p:nvSpPr>
        <p:spPr>
          <a:xfrm>
            <a:off x="720755" y="1986056"/>
            <a:ext cx="1800000" cy="369332"/>
          </a:xfrm>
          <a:prstGeom prst="rect">
            <a:avLst/>
          </a:prstGeom>
          <a:solidFill>
            <a:schemeClr val="accent2">
              <a:lumMod val="20000"/>
              <a:lumOff val="80000"/>
            </a:schemeClr>
          </a:solidFill>
          <a:ln w="25400">
            <a:solidFill>
              <a:schemeClr val="accent2"/>
            </a:solidFill>
          </a:ln>
        </p:spPr>
        <p:txBody>
          <a:bodyPr wrap="square" rtlCol="0">
            <a:spAutoFit/>
          </a:bodyPr>
          <a:lstStyle/>
          <a:p>
            <a:pPr algn="ctr"/>
            <a:r>
              <a:rPr lang="en-GB" b="1" dirty="0">
                <a:solidFill>
                  <a:schemeClr val="accent2"/>
                </a:solidFill>
              </a:rPr>
              <a:t>Continuity</a:t>
            </a:r>
          </a:p>
        </p:txBody>
      </p:sp>
      <p:sp>
        <p:nvSpPr>
          <p:cNvPr id="11" name="TextBox 10">
            <a:extLst>
              <a:ext uri="{FF2B5EF4-FFF2-40B4-BE49-F238E27FC236}">
                <a16:creationId xmlns:a16="http://schemas.microsoft.com/office/drawing/2014/main" id="{42CA6851-0453-4C72-B040-A4BA31A129BC}"/>
              </a:ext>
            </a:extLst>
          </p:cNvPr>
          <p:cNvSpPr txBox="1"/>
          <p:nvPr/>
        </p:nvSpPr>
        <p:spPr>
          <a:xfrm>
            <a:off x="3715514" y="1986056"/>
            <a:ext cx="1800000" cy="360000"/>
          </a:xfrm>
          <a:prstGeom prst="rect">
            <a:avLst/>
          </a:prstGeom>
          <a:solidFill>
            <a:schemeClr val="accent2">
              <a:lumMod val="20000"/>
              <a:lumOff val="80000"/>
            </a:schemeClr>
          </a:solidFill>
          <a:ln w="25400">
            <a:solidFill>
              <a:schemeClr val="accent2"/>
            </a:solidFill>
          </a:ln>
        </p:spPr>
        <p:txBody>
          <a:bodyPr wrap="square" rtlCol="0">
            <a:spAutoFit/>
          </a:bodyPr>
          <a:lstStyle/>
          <a:p>
            <a:pPr algn="ctr"/>
            <a:r>
              <a:rPr lang="en-GB" b="1" dirty="0">
                <a:solidFill>
                  <a:schemeClr val="accent2"/>
                </a:solidFill>
              </a:rPr>
              <a:t>Re-Architecture</a:t>
            </a:r>
          </a:p>
        </p:txBody>
      </p:sp>
      <p:sp>
        <p:nvSpPr>
          <p:cNvPr id="12" name="TextBox 11">
            <a:extLst>
              <a:ext uri="{FF2B5EF4-FFF2-40B4-BE49-F238E27FC236}">
                <a16:creationId xmlns:a16="http://schemas.microsoft.com/office/drawing/2014/main" id="{E2836018-4FBC-41E2-B8D6-51C8B55B15EA}"/>
              </a:ext>
            </a:extLst>
          </p:cNvPr>
          <p:cNvSpPr txBox="1"/>
          <p:nvPr/>
        </p:nvSpPr>
        <p:spPr>
          <a:xfrm>
            <a:off x="200841" y="2516397"/>
            <a:ext cx="2880000" cy="367107"/>
          </a:xfrm>
          <a:prstGeom prst="rect">
            <a:avLst/>
          </a:prstGeom>
          <a:solidFill>
            <a:schemeClr val="bg1"/>
          </a:solidFill>
          <a:ln w="25400">
            <a:solidFill>
              <a:schemeClr val="accent2"/>
            </a:solidFill>
          </a:ln>
        </p:spPr>
        <p:txBody>
          <a:bodyPr wrap="square" rtlCol="0">
            <a:spAutoFit/>
          </a:bodyPr>
          <a:lstStyle/>
          <a:p>
            <a:pPr algn="ctr"/>
            <a:r>
              <a:rPr lang="en-GB" b="1" dirty="0">
                <a:solidFill>
                  <a:schemeClr val="accent2"/>
                </a:solidFill>
              </a:rPr>
              <a:t>Maintenance &amp; Support</a:t>
            </a:r>
          </a:p>
        </p:txBody>
      </p:sp>
      <p:sp>
        <p:nvSpPr>
          <p:cNvPr id="13" name="TextBox 12">
            <a:extLst>
              <a:ext uri="{FF2B5EF4-FFF2-40B4-BE49-F238E27FC236}">
                <a16:creationId xmlns:a16="http://schemas.microsoft.com/office/drawing/2014/main" id="{6E370B84-EE59-43D3-80AC-48C22E363741}"/>
              </a:ext>
            </a:extLst>
          </p:cNvPr>
          <p:cNvSpPr txBox="1"/>
          <p:nvPr/>
        </p:nvSpPr>
        <p:spPr>
          <a:xfrm>
            <a:off x="3197913" y="2516397"/>
            <a:ext cx="2880000" cy="369332"/>
          </a:xfrm>
          <a:prstGeom prst="rect">
            <a:avLst/>
          </a:prstGeom>
          <a:solidFill>
            <a:schemeClr val="bg1"/>
          </a:solidFill>
          <a:ln w="25400">
            <a:solidFill>
              <a:schemeClr val="accent2"/>
            </a:solidFill>
          </a:ln>
        </p:spPr>
        <p:txBody>
          <a:bodyPr wrap="square" rtlCol="0">
            <a:spAutoFit/>
          </a:bodyPr>
          <a:lstStyle/>
          <a:p>
            <a:pPr algn="ctr"/>
            <a:r>
              <a:rPr lang="en-GB" b="1" dirty="0">
                <a:solidFill>
                  <a:schemeClr val="accent2"/>
                </a:solidFill>
              </a:rPr>
              <a:t>Modular Transformation</a:t>
            </a:r>
          </a:p>
        </p:txBody>
      </p:sp>
      <p:sp>
        <p:nvSpPr>
          <p:cNvPr id="14" name="TextBox 13">
            <a:extLst>
              <a:ext uri="{FF2B5EF4-FFF2-40B4-BE49-F238E27FC236}">
                <a16:creationId xmlns:a16="http://schemas.microsoft.com/office/drawing/2014/main" id="{363EE899-064E-44D6-BC88-9DAC93F94831}"/>
              </a:ext>
            </a:extLst>
          </p:cNvPr>
          <p:cNvSpPr txBox="1"/>
          <p:nvPr/>
        </p:nvSpPr>
        <p:spPr>
          <a:xfrm>
            <a:off x="6170351" y="2885773"/>
            <a:ext cx="2880000" cy="2579108"/>
          </a:xfrm>
          <a:prstGeom prst="rect">
            <a:avLst/>
          </a:prstGeom>
          <a:solidFill>
            <a:schemeClr val="bg2">
              <a:lumMod val="20000"/>
              <a:lumOff val="80000"/>
            </a:schemeClr>
          </a:solidFill>
          <a:ln w="25400">
            <a:noFill/>
          </a:ln>
        </p:spPr>
        <p:txBody>
          <a:bodyPr wrap="square" rtlCol="0" anchor="b" anchorCtr="0">
            <a:noAutofit/>
          </a:bodyPr>
          <a:lstStyle/>
          <a:p>
            <a:pPr algn="r"/>
            <a:endParaRPr lang="en-GB" dirty="0">
              <a:solidFill>
                <a:schemeClr val="accent2"/>
              </a:solidFill>
            </a:endParaRPr>
          </a:p>
        </p:txBody>
      </p:sp>
      <p:sp>
        <p:nvSpPr>
          <p:cNvPr id="15" name="TextBox 14">
            <a:extLst>
              <a:ext uri="{FF2B5EF4-FFF2-40B4-BE49-F238E27FC236}">
                <a16:creationId xmlns:a16="http://schemas.microsoft.com/office/drawing/2014/main" id="{B03A2524-D466-4F40-B219-3B78EF81D1BB}"/>
              </a:ext>
            </a:extLst>
          </p:cNvPr>
          <p:cNvSpPr txBox="1"/>
          <p:nvPr/>
        </p:nvSpPr>
        <p:spPr>
          <a:xfrm>
            <a:off x="6192447" y="2515284"/>
            <a:ext cx="2880000" cy="369332"/>
          </a:xfrm>
          <a:prstGeom prst="rect">
            <a:avLst/>
          </a:prstGeom>
          <a:solidFill>
            <a:schemeClr val="bg1"/>
          </a:solidFill>
          <a:ln w="25400">
            <a:solidFill>
              <a:schemeClr val="accent2"/>
            </a:solidFill>
          </a:ln>
        </p:spPr>
        <p:txBody>
          <a:bodyPr wrap="square" rtlCol="0">
            <a:spAutoFit/>
          </a:bodyPr>
          <a:lstStyle>
            <a:defPPr>
              <a:defRPr lang="de-DE"/>
            </a:defPPr>
            <a:lvl1pPr>
              <a:defRPr b="1">
                <a:solidFill>
                  <a:schemeClr val="accent2"/>
                </a:solidFill>
              </a:defRPr>
            </a:lvl1pPr>
          </a:lstStyle>
          <a:p>
            <a:pPr algn="ctr"/>
            <a:r>
              <a:rPr lang="en-GB" dirty="0"/>
              <a:t>Payment Layer</a:t>
            </a:r>
          </a:p>
        </p:txBody>
      </p:sp>
      <p:sp>
        <p:nvSpPr>
          <p:cNvPr id="16" name="Oval 15">
            <a:extLst>
              <a:ext uri="{FF2B5EF4-FFF2-40B4-BE49-F238E27FC236}">
                <a16:creationId xmlns:a16="http://schemas.microsoft.com/office/drawing/2014/main" id="{2E04F407-877E-42E4-B6A6-04F753A9338F}"/>
              </a:ext>
            </a:extLst>
          </p:cNvPr>
          <p:cNvSpPr/>
          <p:nvPr/>
        </p:nvSpPr>
        <p:spPr>
          <a:xfrm>
            <a:off x="462052" y="3688289"/>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err="1">
                <a:solidFill>
                  <a:srgbClr val="FFC000"/>
                </a:solidFill>
              </a:rPr>
              <a:t>SwissTPH</a:t>
            </a:r>
            <a:endParaRPr lang="en-GB" dirty="0">
              <a:solidFill>
                <a:srgbClr val="FFC000"/>
              </a:solidFill>
            </a:endParaRPr>
          </a:p>
        </p:txBody>
      </p:sp>
      <p:sp>
        <p:nvSpPr>
          <p:cNvPr id="17" name="Oval 16">
            <a:extLst>
              <a:ext uri="{FF2B5EF4-FFF2-40B4-BE49-F238E27FC236}">
                <a16:creationId xmlns:a16="http://schemas.microsoft.com/office/drawing/2014/main" id="{5F989FD9-70D9-456D-AF88-82E93F0BF780}"/>
              </a:ext>
            </a:extLst>
          </p:cNvPr>
          <p:cNvSpPr/>
          <p:nvPr/>
        </p:nvSpPr>
        <p:spPr>
          <a:xfrm>
            <a:off x="462052" y="4160363"/>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err="1">
                <a:solidFill>
                  <a:srgbClr val="FFC000"/>
                </a:solidFill>
              </a:rPr>
              <a:t>SolDevelo</a:t>
            </a:r>
            <a:endParaRPr lang="en-GB" dirty="0">
              <a:solidFill>
                <a:srgbClr val="FFC000"/>
              </a:solidFill>
            </a:endParaRPr>
          </a:p>
        </p:txBody>
      </p:sp>
      <p:sp>
        <p:nvSpPr>
          <p:cNvPr id="18" name="Oval 17">
            <a:extLst>
              <a:ext uri="{FF2B5EF4-FFF2-40B4-BE49-F238E27FC236}">
                <a16:creationId xmlns:a16="http://schemas.microsoft.com/office/drawing/2014/main" id="{3B82609B-6B63-4ACE-81BB-BF3A81C27DA9}"/>
              </a:ext>
            </a:extLst>
          </p:cNvPr>
          <p:cNvSpPr/>
          <p:nvPr/>
        </p:nvSpPr>
        <p:spPr>
          <a:xfrm>
            <a:off x="3456811" y="3951758"/>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err="1">
                <a:solidFill>
                  <a:srgbClr val="FFC000"/>
                </a:solidFill>
              </a:rPr>
              <a:t>BlueSquare</a:t>
            </a:r>
            <a:endParaRPr lang="en-GB" dirty="0">
              <a:solidFill>
                <a:srgbClr val="FFC000"/>
              </a:solidFill>
            </a:endParaRPr>
          </a:p>
        </p:txBody>
      </p:sp>
      <p:sp>
        <p:nvSpPr>
          <p:cNvPr id="20" name="Oval 19">
            <a:extLst>
              <a:ext uri="{FF2B5EF4-FFF2-40B4-BE49-F238E27FC236}">
                <a16:creationId xmlns:a16="http://schemas.microsoft.com/office/drawing/2014/main" id="{F65408A6-EA22-409E-9F2C-20AFE69D7CF3}"/>
              </a:ext>
            </a:extLst>
          </p:cNvPr>
          <p:cNvSpPr/>
          <p:nvPr/>
        </p:nvSpPr>
        <p:spPr>
          <a:xfrm>
            <a:off x="6451345" y="3393937"/>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err="1">
                <a:solidFill>
                  <a:srgbClr val="FFC000"/>
                </a:solidFill>
              </a:rPr>
              <a:t>Soldevelo</a:t>
            </a:r>
            <a:endParaRPr lang="en-GB" dirty="0">
              <a:solidFill>
                <a:srgbClr val="FFC000"/>
              </a:solidFill>
            </a:endParaRPr>
          </a:p>
        </p:txBody>
      </p:sp>
      <p:sp>
        <p:nvSpPr>
          <p:cNvPr id="21" name="Oval 20">
            <a:extLst>
              <a:ext uri="{FF2B5EF4-FFF2-40B4-BE49-F238E27FC236}">
                <a16:creationId xmlns:a16="http://schemas.microsoft.com/office/drawing/2014/main" id="{25D5C661-14C6-40FB-87E1-25E1D7CA16AF}"/>
              </a:ext>
            </a:extLst>
          </p:cNvPr>
          <p:cNvSpPr/>
          <p:nvPr/>
        </p:nvSpPr>
        <p:spPr>
          <a:xfrm>
            <a:off x="6451345" y="3954828"/>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err="1">
                <a:solidFill>
                  <a:srgbClr val="FFC000"/>
                </a:solidFill>
              </a:rPr>
              <a:t>Healthix</a:t>
            </a:r>
            <a:endParaRPr lang="en-GB" dirty="0">
              <a:solidFill>
                <a:srgbClr val="FFC000"/>
              </a:solidFill>
            </a:endParaRPr>
          </a:p>
        </p:txBody>
      </p:sp>
      <p:sp>
        <p:nvSpPr>
          <p:cNvPr id="22" name="Oval 21">
            <a:extLst>
              <a:ext uri="{FF2B5EF4-FFF2-40B4-BE49-F238E27FC236}">
                <a16:creationId xmlns:a16="http://schemas.microsoft.com/office/drawing/2014/main" id="{46473C67-E820-4A30-A9F5-D522A4851383}"/>
              </a:ext>
            </a:extLst>
          </p:cNvPr>
          <p:cNvSpPr/>
          <p:nvPr/>
        </p:nvSpPr>
        <p:spPr>
          <a:xfrm>
            <a:off x="6451345" y="4400564"/>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a:solidFill>
                  <a:srgbClr val="FFC000"/>
                </a:solidFill>
              </a:rPr>
              <a:t>2M Corp</a:t>
            </a:r>
          </a:p>
        </p:txBody>
      </p:sp>
      <p:sp>
        <p:nvSpPr>
          <p:cNvPr id="23" name="TextBox 22">
            <a:extLst>
              <a:ext uri="{FF2B5EF4-FFF2-40B4-BE49-F238E27FC236}">
                <a16:creationId xmlns:a16="http://schemas.microsoft.com/office/drawing/2014/main" id="{1FF9BDA8-32CE-4312-9296-F684DA561400}"/>
              </a:ext>
            </a:extLst>
          </p:cNvPr>
          <p:cNvSpPr txBox="1"/>
          <p:nvPr/>
        </p:nvSpPr>
        <p:spPr>
          <a:xfrm>
            <a:off x="6635172" y="1981390"/>
            <a:ext cx="1800000" cy="369332"/>
          </a:xfrm>
          <a:prstGeom prst="rect">
            <a:avLst/>
          </a:prstGeom>
          <a:solidFill>
            <a:schemeClr val="accent2">
              <a:lumMod val="20000"/>
              <a:lumOff val="80000"/>
            </a:schemeClr>
          </a:solidFill>
          <a:ln w="25400">
            <a:solidFill>
              <a:schemeClr val="accent2"/>
            </a:solidFill>
          </a:ln>
        </p:spPr>
        <p:txBody>
          <a:bodyPr wrap="square" rtlCol="0">
            <a:spAutoFit/>
          </a:bodyPr>
          <a:lstStyle/>
          <a:p>
            <a:pPr algn="ctr"/>
            <a:r>
              <a:rPr lang="en-GB" b="1" dirty="0">
                <a:solidFill>
                  <a:schemeClr val="accent2"/>
                </a:solidFill>
              </a:rPr>
              <a:t>Further Dev.</a:t>
            </a:r>
          </a:p>
        </p:txBody>
      </p:sp>
      <p:sp>
        <p:nvSpPr>
          <p:cNvPr id="24" name="TextBox 23">
            <a:extLst>
              <a:ext uri="{FF2B5EF4-FFF2-40B4-BE49-F238E27FC236}">
                <a16:creationId xmlns:a16="http://schemas.microsoft.com/office/drawing/2014/main" id="{2D8CDBD1-9ADE-407D-A845-8348986AF011}"/>
              </a:ext>
            </a:extLst>
          </p:cNvPr>
          <p:cNvSpPr txBox="1"/>
          <p:nvPr/>
        </p:nvSpPr>
        <p:spPr>
          <a:xfrm>
            <a:off x="234708" y="5752288"/>
            <a:ext cx="1800000" cy="369332"/>
          </a:xfrm>
          <a:prstGeom prst="rect">
            <a:avLst/>
          </a:prstGeom>
          <a:solidFill>
            <a:schemeClr val="accent2">
              <a:lumMod val="20000"/>
              <a:lumOff val="80000"/>
            </a:schemeClr>
          </a:solidFill>
          <a:ln w="25400">
            <a:solidFill>
              <a:schemeClr val="accent2"/>
            </a:solidFill>
          </a:ln>
        </p:spPr>
        <p:txBody>
          <a:bodyPr wrap="square" rtlCol="0">
            <a:spAutoFit/>
          </a:bodyPr>
          <a:lstStyle/>
          <a:p>
            <a:pPr algn="ctr"/>
            <a:r>
              <a:rPr lang="en-GB" b="1" dirty="0">
                <a:solidFill>
                  <a:schemeClr val="accent2"/>
                </a:solidFill>
              </a:rPr>
              <a:t>Coordination</a:t>
            </a:r>
          </a:p>
        </p:txBody>
      </p:sp>
      <p:sp>
        <p:nvSpPr>
          <p:cNvPr id="25" name="Oval 24">
            <a:extLst>
              <a:ext uri="{FF2B5EF4-FFF2-40B4-BE49-F238E27FC236}">
                <a16:creationId xmlns:a16="http://schemas.microsoft.com/office/drawing/2014/main" id="{F32F6299-FC09-44DB-9075-152254C0A7E0}"/>
              </a:ext>
            </a:extLst>
          </p:cNvPr>
          <p:cNvSpPr/>
          <p:nvPr/>
        </p:nvSpPr>
        <p:spPr>
          <a:xfrm>
            <a:off x="3113228" y="5676720"/>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a:solidFill>
                  <a:srgbClr val="FFC000"/>
                </a:solidFill>
              </a:rPr>
              <a:t>GIZ </a:t>
            </a:r>
          </a:p>
        </p:txBody>
      </p:sp>
      <p:sp>
        <p:nvSpPr>
          <p:cNvPr id="26" name="Oval 25">
            <a:extLst>
              <a:ext uri="{FF2B5EF4-FFF2-40B4-BE49-F238E27FC236}">
                <a16:creationId xmlns:a16="http://schemas.microsoft.com/office/drawing/2014/main" id="{026A6027-8AB8-4BD2-97EB-2BFC90DA4AFF}"/>
              </a:ext>
            </a:extLst>
          </p:cNvPr>
          <p:cNvSpPr/>
          <p:nvPr/>
        </p:nvSpPr>
        <p:spPr>
          <a:xfrm>
            <a:off x="5801301" y="5662885"/>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a:solidFill>
                  <a:srgbClr val="FFC000"/>
                </a:solidFill>
              </a:rPr>
              <a:t>Consultants </a:t>
            </a:r>
          </a:p>
        </p:txBody>
      </p:sp>
      <p:sp>
        <p:nvSpPr>
          <p:cNvPr id="27" name="TextBox 26">
            <a:extLst>
              <a:ext uri="{FF2B5EF4-FFF2-40B4-BE49-F238E27FC236}">
                <a16:creationId xmlns:a16="http://schemas.microsoft.com/office/drawing/2014/main" id="{8A149C26-B405-4AAF-AE18-ABF7E7B93B7D}"/>
              </a:ext>
            </a:extLst>
          </p:cNvPr>
          <p:cNvSpPr txBox="1"/>
          <p:nvPr/>
        </p:nvSpPr>
        <p:spPr>
          <a:xfrm>
            <a:off x="9164885" y="2883504"/>
            <a:ext cx="2880000" cy="2579108"/>
          </a:xfrm>
          <a:prstGeom prst="rect">
            <a:avLst/>
          </a:prstGeom>
          <a:solidFill>
            <a:schemeClr val="bg2">
              <a:lumMod val="20000"/>
              <a:lumOff val="80000"/>
            </a:schemeClr>
          </a:solidFill>
          <a:ln w="25400">
            <a:noFill/>
          </a:ln>
        </p:spPr>
        <p:txBody>
          <a:bodyPr wrap="square" rtlCol="0" anchor="b" anchorCtr="0">
            <a:noAutofit/>
          </a:bodyPr>
          <a:lstStyle/>
          <a:p>
            <a:pPr algn="r"/>
            <a:endParaRPr lang="en-GB" dirty="0">
              <a:solidFill>
                <a:schemeClr val="accent2"/>
              </a:solidFill>
            </a:endParaRPr>
          </a:p>
        </p:txBody>
      </p:sp>
      <p:sp>
        <p:nvSpPr>
          <p:cNvPr id="28" name="TextBox 27">
            <a:extLst>
              <a:ext uri="{FF2B5EF4-FFF2-40B4-BE49-F238E27FC236}">
                <a16:creationId xmlns:a16="http://schemas.microsoft.com/office/drawing/2014/main" id="{0DD82EA2-19BC-45DF-966D-E5F06157A304}"/>
              </a:ext>
            </a:extLst>
          </p:cNvPr>
          <p:cNvSpPr txBox="1"/>
          <p:nvPr/>
        </p:nvSpPr>
        <p:spPr>
          <a:xfrm>
            <a:off x="9186981" y="2513015"/>
            <a:ext cx="2880000" cy="369332"/>
          </a:xfrm>
          <a:prstGeom prst="rect">
            <a:avLst/>
          </a:prstGeom>
          <a:solidFill>
            <a:schemeClr val="bg1"/>
          </a:solidFill>
          <a:ln w="25400">
            <a:solidFill>
              <a:schemeClr val="accent2"/>
            </a:solidFill>
          </a:ln>
        </p:spPr>
        <p:txBody>
          <a:bodyPr wrap="square" rtlCol="0">
            <a:spAutoFit/>
          </a:bodyPr>
          <a:lstStyle>
            <a:defPPr>
              <a:defRPr lang="de-DE"/>
            </a:defPPr>
            <a:lvl1pPr>
              <a:defRPr b="1">
                <a:solidFill>
                  <a:schemeClr val="accent2"/>
                </a:solidFill>
              </a:defRPr>
            </a:lvl1pPr>
          </a:lstStyle>
          <a:p>
            <a:pPr algn="ctr"/>
            <a:r>
              <a:rPr lang="en-GB" dirty="0"/>
              <a:t>Digital Square Notice E0</a:t>
            </a:r>
          </a:p>
        </p:txBody>
      </p:sp>
      <p:sp>
        <p:nvSpPr>
          <p:cNvPr id="29" name="Oval 28">
            <a:extLst>
              <a:ext uri="{FF2B5EF4-FFF2-40B4-BE49-F238E27FC236}">
                <a16:creationId xmlns:a16="http://schemas.microsoft.com/office/drawing/2014/main" id="{54FBCD28-2AA6-453A-8459-470810F04A6A}"/>
              </a:ext>
            </a:extLst>
          </p:cNvPr>
          <p:cNvSpPr/>
          <p:nvPr/>
        </p:nvSpPr>
        <p:spPr>
          <a:xfrm>
            <a:off x="9445879" y="2995652"/>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err="1">
                <a:solidFill>
                  <a:srgbClr val="FFC000"/>
                </a:solidFill>
              </a:rPr>
              <a:t>SwissTPH</a:t>
            </a:r>
            <a:r>
              <a:rPr lang="en-GB" dirty="0">
                <a:solidFill>
                  <a:srgbClr val="FFC000"/>
                </a:solidFill>
              </a:rPr>
              <a:t> </a:t>
            </a:r>
          </a:p>
        </p:txBody>
      </p:sp>
      <p:sp>
        <p:nvSpPr>
          <p:cNvPr id="31" name="Oval 30">
            <a:extLst>
              <a:ext uri="{FF2B5EF4-FFF2-40B4-BE49-F238E27FC236}">
                <a16:creationId xmlns:a16="http://schemas.microsoft.com/office/drawing/2014/main" id="{309B6E57-41DE-4443-A7AA-B3EB37CFC94A}"/>
              </a:ext>
            </a:extLst>
          </p:cNvPr>
          <p:cNvSpPr/>
          <p:nvPr/>
        </p:nvSpPr>
        <p:spPr>
          <a:xfrm>
            <a:off x="9445879" y="3954828"/>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err="1">
                <a:solidFill>
                  <a:srgbClr val="FFC000"/>
                </a:solidFill>
              </a:rPr>
              <a:t>SolDevelo</a:t>
            </a:r>
            <a:endParaRPr lang="en-GB" dirty="0">
              <a:solidFill>
                <a:srgbClr val="FFC000"/>
              </a:solidFill>
            </a:endParaRPr>
          </a:p>
        </p:txBody>
      </p:sp>
      <p:sp>
        <p:nvSpPr>
          <p:cNvPr id="32" name="Oval 31">
            <a:extLst>
              <a:ext uri="{FF2B5EF4-FFF2-40B4-BE49-F238E27FC236}">
                <a16:creationId xmlns:a16="http://schemas.microsoft.com/office/drawing/2014/main" id="{9CFFFAAD-60BA-4C8C-92F0-BD24E6BD192B}"/>
              </a:ext>
            </a:extLst>
          </p:cNvPr>
          <p:cNvSpPr/>
          <p:nvPr/>
        </p:nvSpPr>
        <p:spPr>
          <a:xfrm>
            <a:off x="9445879" y="4851109"/>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err="1">
                <a:solidFill>
                  <a:srgbClr val="FFC000"/>
                </a:solidFill>
              </a:rPr>
              <a:t>BlueSquare</a:t>
            </a:r>
            <a:endParaRPr lang="en-GB" dirty="0">
              <a:solidFill>
                <a:srgbClr val="FFC000"/>
              </a:solidFill>
            </a:endParaRPr>
          </a:p>
        </p:txBody>
      </p:sp>
      <p:sp>
        <p:nvSpPr>
          <p:cNvPr id="33" name="TextBox 32">
            <a:extLst>
              <a:ext uri="{FF2B5EF4-FFF2-40B4-BE49-F238E27FC236}">
                <a16:creationId xmlns:a16="http://schemas.microsoft.com/office/drawing/2014/main" id="{7BCDEFC5-9C82-4E51-A85D-BA4442BC4425}"/>
              </a:ext>
            </a:extLst>
          </p:cNvPr>
          <p:cNvSpPr txBox="1"/>
          <p:nvPr/>
        </p:nvSpPr>
        <p:spPr>
          <a:xfrm>
            <a:off x="9629706" y="1979121"/>
            <a:ext cx="1800000" cy="369332"/>
          </a:xfrm>
          <a:prstGeom prst="rect">
            <a:avLst/>
          </a:prstGeom>
          <a:solidFill>
            <a:schemeClr val="accent2">
              <a:lumMod val="20000"/>
              <a:lumOff val="80000"/>
            </a:schemeClr>
          </a:solidFill>
          <a:ln w="25400">
            <a:solidFill>
              <a:schemeClr val="accent2"/>
            </a:solidFill>
          </a:ln>
        </p:spPr>
        <p:txBody>
          <a:bodyPr wrap="square" rtlCol="0">
            <a:spAutoFit/>
          </a:bodyPr>
          <a:lstStyle/>
          <a:p>
            <a:pPr algn="ctr"/>
            <a:r>
              <a:rPr lang="en-GB" b="1" dirty="0">
                <a:solidFill>
                  <a:schemeClr val="accent2"/>
                </a:solidFill>
              </a:rPr>
              <a:t>Shelf Readiness</a:t>
            </a:r>
          </a:p>
        </p:txBody>
      </p:sp>
      <p:sp>
        <p:nvSpPr>
          <p:cNvPr id="19" name="Oval 18">
            <a:extLst>
              <a:ext uri="{FF2B5EF4-FFF2-40B4-BE49-F238E27FC236}">
                <a16:creationId xmlns:a16="http://schemas.microsoft.com/office/drawing/2014/main" id="{F0588AB6-2EF8-4746-9BF1-A3FC135C13C9}"/>
              </a:ext>
            </a:extLst>
          </p:cNvPr>
          <p:cNvSpPr/>
          <p:nvPr/>
        </p:nvSpPr>
        <p:spPr>
          <a:xfrm>
            <a:off x="6451345" y="2997921"/>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err="1">
                <a:solidFill>
                  <a:srgbClr val="FFC000"/>
                </a:solidFill>
              </a:rPr>
              <a:t>SwissTPH</a:t>
            </a:r>
            <a:endParaRPr lang="en-GB" dirty="0">
              <a:solidFill>
                <a:srgbClr val="FFC000"/>
              </a:solidFill>
            </a:endParaRPr>
          </a:p>
        </p:txBody>
      </p:sp>
      <p:sp>
        <p:nvSpPr>
          <p:cNvPr id="34" name="Oval 33">
            <a:extLst>
              <a:ext uri="{FF2B5EF4-FFF2-40B4-BE49-F238E27FC236}">
                <a16:creationId xmlns:a16="http://schemas.microsoft.com/office/drawing/2014/main" id="{0722D4A8-340E-4DB1-B8C8-68B76773D3B8}"/>
              </a:ext>
            </a:extLst>
          </p:cNvPr>
          <p:cNvSpPr/>
          <p:nvPr/>
        </p:nvSpPr>
        <p:spPr>
          <a:xfrm>
            <a:off x="6451345" y="4874436"/>
            <a:ext cx="2317406" cy="533079"/>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dirty="0">
                <a:solidFill>
                  <a:srgbClr val="FFC000"/>
                </a:solidFill>
              </a:rPr>
              <a:t>MTCCL</a:t>
            </a:r>
          </a:p>
        </p:txBody>
      </p:sp>
    </p:spTree>
    <p:extLst>
      <p:ext uri="{BB962C8B-B14F-4D97-AF65-F5344CB8AC3E}">
        <p14:creationId xmlns:p14="http://schemas.microsoft.com/office/powerpoint/2010/main" val="1057233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D75B7-D9DD-4E63-8122-43CB40A5822E}"/>
              </a:ext>
            </a:extLst>
          </p:cNvPr>
          <p:cNvSpPr>
            <a:spLocks noGrp="1"/>
          </p:cNvSpPr>
          <p:nvPr>
            <p:ph type="title"/>
          </p:nvPr>
        </p:nvSpPr>
        <p:spPr/>
        <p:txBody>
          <a:bodyPr/>
          <a:lstStyle/>
          <a:p>
            <a:r>
              <a:rPr lang="en-GB" dirty="0"/>
              <a:t>Progress Modular Re-architecture</a:t>
            </a:r>
          </a:p>
        </p:txBody>
      </p:sp>
      <p:sp>
        <p:nvSpPr>
          <p:cNvPr id="4" name="Date Placeholder 3">
            <a:extLst>
              <a:ext uri="{FF2B5EF4-FFF2-40B4-BE49-F238E27FC236}">
                <a16:creationId xmlns:a16="http://schemas.microsoft.com/office/drawing/2014/main" id="{CBB74603-BE58-48B4-866F-BCE0341CE991}"/>
              </a:ext>
            </a:extLst>
          </p:cNvPr>
          <p:cNvSpPr>
            <a:spLocks noGrp="1"/>
          </p:cNvSpPr>
          <p:nvPr>
            <p:ph type="dt" sz="half" idx="10"/>
          </p:nvPr>
        </p:nvSpPr>
        <p:spPr/>
        <p:txBody>
          <a:bodyPr/>
          <a:lstStyle/>
          <a:p>
            <a:r>
              <a:rPr lang="en-US"/>
              <a:t>12/01/2022</a:t>
            </a:r>
            <a:endParaRPr lang="de-DE" dirty="0"/>
          </a:p>
        </p:txBody>
      </p:sp>
      <p:sp>
        <p:nvSpPr>
          <p:cNvPr id="5" name="Footer Placeholder 4">
            <a:extLst>
              <a:ext uri="{FF2B5EF4-FFF2-40B4-BE49-F238E27FC236}">
                <a16:creationId xmlns:a16="http://schemas.microsoft.com/office/drawing/2014/main" id="{059836A3-25E5-4C6B-830B-A073AFA334C6}"/>
              </a:ext>
            </a:extLst>
          </p:cNvPr>
          <p:cNvSpPr>
            <a:spLocks noGrp="1"/>
          </p:cNvSpPr>
          <p:nvPr>
            <p:ph type="ftr" sz="quarter" idx="11"/>
          </p:nvPr>
        </p:nvSpPr>
        <p:spPr/>
        <p:txBody>
          <a:bodyPr/>
          <a:lstStyle/>
          <a:p>
            <a:r>
              <a:rPr lang="de-DE"/>
              <a:t>U Wahser: Impact mit Informatik, Mannheimer Informatik-Kolloquium</a:t>
            </a:r>
            <a:endParaRPr lang="de-DE" dirty="0"/>
          </a:p>
        </p:txBody>
      </p:sp>
      <p:sp>
        <p:nvSpPr>
          <p:cNvPr id="6" name="Slide Number Placeholder 5">
            <a:extLst>
              <a:ext uri="{FF2B5EF4-FFF2-40B4-BE49-F238E27FC236}">
                <a16:creationId xmlns:a16="http://schemas.microsoft.com/office/drawing/2014/main" id="{1F860F3A-0651-4297-9FBC-A6F18F82254B}"/>
              </a:ext>
            </a:extLst>
          </p:cNvPr>
          <p:cNvSpPr>
            <a:spLocks noGrp="1"/>
          </p:cNvSpPr>
          <p:nvPr>
            <p:ph type="sldNum" sz="quarter" idx="12"/>
          </p:nvPr>
        </p:nvSpPr>
        <p:spPr/>
        <p:txBody>
          <a:bodyPr/>
          <a:lstStyle/>
          <a:p>
            <a:endParaRPr lang="de-DE" dirty="0"/>
          </a:p>
        </p:txBody>
      </p:sp>
      <p:graphicFrame>
        <p:nvGraphicFramePr>
          <p:cNvPr id="15" name="Chart 14">
            <a:extLst>
              <a:ext uri="{FF2B5EF4-FFF2-40B4-BE49-F238E27FC236}">
                <a16:creationId xmlns:a16="http://schemas.microsoft.com/office/drawing/2014/main" id="{1FB7A567-5813-4D98-A4AC-99C948D91AAF}"/>
              </a:ext>
            </a:extLst>
          </p:cNvPr>
          <p:cNvGraphicFramePr/>
          <p:nvPr/>
        </p:nvGraphicFramePr>
        <p:xfrm>
          <a:off x="598557" y="1803947"/>
          <a:ext cx="5965687" cy="455240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DE5B8D97-77B0-496A-80D3-D3213CC92379}"/>
              </a:ext>
            </a:extLst>
          </p:cNvPr>
          <p:cNvSpPr txBox="1"/>
          <p:nvPr/>
        </p:nvSpPr>
        <p:spPr>
          <a:xfrm>
            <a:off x="6096000" y="2072658"/>
            <a:ext cx="4986789" cy="4283696"/>
          </a:xfrm>
          <a:prstGeom prst="rect">
            <a:avLst/>
          </a:prstGeom>
          <a:noFill/>
        </p:spPr>
        <p:txBody>
          <a:bodyPr wrap="square" rtlCol="0">
            <a:noAutofit/>
          </a:bodyPr>
          <a:lstStyle/>
          <a:p>
            <a:r>
              <a:rPr lang="en-GB" sz="2200" u="sng" dirty="0"/>
              <a:t>Aim:</a:t>
            </a:r>
          </a:p>
          <a:p>
            <a:pPr marL="342900" indent="-342900">
              <a:buFont typeface="Arial" panose="020B0604020202020204" pitchFamily="34" charset="0"/>
              <a:buChar char="•"/>
            </a:pPr>
            <a:r>
              <a:rPr lang="en-GB" sz="2200" dirty="0"/>
              <a:t>Pure open source software stack</a:t>
            </a:r>
          </a:p>
          <a:p>
            <a:pPr marL="342900" indent="-342900">
              <a:buFont typeface="Arial" panose="020B0604020202020204" pitchFamily="34" charset="0"/>
              <a:buChar char="•"/>
            </a:pPr>
            <a:endParaRPr lang="en-GB" sz="2200" dirty="0"/>
          </a:p>
          <a:p>
            <a:r>
              <a:rPr lang="en-GB" sz="2200" u="sng" dirty="0"/>
              <a:t>Scope: </a:t>
            </a:r>
          </a:p>
          <a:p>
            <a:pPr marL="342900" indent="-342900">
              <a:buFont typeface="Arial" panose="020B0604020202020204" pitchFamily="34" charset="0"/>
              <a:buChar char="•"/>
            </a:pPr>
            <a:r>
              <a:rPr lang="en-GB" sz="2200" dirty="0"/>
              <a:t>Modules needed for new implementations</a:t>
            </a:r>
          </a:p>
          <a:p>
            <a:pPr marL="342900" indent="-342900">
              <a:buFont typeface="Arial" panose="020B0604020202020204" pitchFamily="34" charset="0"/>
              <a:buChar char="•"/>
            </a:pPr>
            <a:r>
              <a:rPr lang="en-GB" sz="2200" dirty="0"/>
              <a:t>Migration of special local features might still be needed</a:t>
            </a:r>
          </a:p>
          <a:p>
            <a:pPr marL="342900" indent="-342900">
              <a:buFont typeface="Arial" panose="020B0604020202020204" pitchFamily="34" charset="0"/>
              <a:buChar char="•"/>
            </a:pPr>
            <a:endParaRPr lang="en-GB" sz="2200" dirty="0"/>
          </a:p>
          <a:p>
            <a:r>
              <a:rPr lang="en-GB" sz="2200" u="sng" dirty="0"/>
              <a:t>Targets:</a:t>
            </a:r>
          </a:p>
          <a:p>
            <a:pPr marL="342900" indent="-342900">
              <a:buFont typeface="Arial" panose="020B0604020202020204" pitchFamily="34" charset="0"/>
              <a:buChar char="•"/>
            </a:pPr>
            <a:r>
              <a:rPr lang="en-GB" sz="2200" dirty="0"/>
              <a:t>Database switch mid 2022</a:t>
            </a:r>
          </a:p>
          <a:p>
            <a:pPr marL="342900" indent="-342900">
              <a:buFont typeface="Arial" panose="020B0604020202020204" pitchFamily="34" charset="0"/>
              <a:buChar char="•"/>
            </a:pPr>
            <a:r>
              <a:rPr lang="en-GB" sz="2200" dirty="0"/>
              <a:t>Release in October 2022</a:t>
            </a:r>
          </a:p>
        </p:txBody>
      </p:sp>
    </p:spTree>
    <p:extLst>
      <p:ext uri="{BB962C8B-B14F-4D97-AF65-F5344CB8AC3E}">
        <p14:creationId xmlns:p14="http://schemas.microsoft.com/office/powerpoint/2010/main" val="1199635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D6467EF-6F52-DC40-8BFF-E847EA3D9C50}"/>
              </a:ext>
            </a:extLst>
          </p:cNvPr>
          <p:cNvSpPr>
            <a:spLocks noGrp="1"/>
          </p:cNvSpPr>
          <p:nvPr>
            <p:ph type="title"/>
          </p:nvPr>
        </p:nvSpPr>
        <p:spPr/>
        <p:txBody>
          <a:bodyPr/>
          <a:lstStyle/>
          <a:p>
            <a:r>
              <a:rPr lang="en-GB" dirty="0">
                <a:latin typeface="Poppins SemiBold" panose="00000700000000000000" pitchFamily="2" charset="0"/>
                <a:ea typeface="Calibri"/>
                <a:cs typeface="Poppins SemiBold" panose="00000700000000000000" pitchFamily="2" charset="0"/>
                <a:sym typeface="Calibri"/>
              </a:rPr>
              <a:t>Slow Transition (2021 roadmap)</a:t>
            </a:r>
            <a:endParaRPr lang="en-GB" dirty="0"/>
          </a:p>
        </p:txBody>
      </p:sp>
      <p:sp>
        <p:nvSpPr>
          <p:cNvPr id="4" name="Datumsplatzhalter 3">
            <a:extLst>
              <a:ext uri="{FF2B5EF4-FFF2-40B4-BE49-F238E27FC236}">
                <a16:creationId xmlns:a16="http://schemas.microsoft.com/office/drawing/2014/main" id="{15DBCF99-D326-384E-9B26-A152AF98A1EA}"/>
              </a:ext>
            </a:extLst>
          </p:cNvPr>
          <p:cNvSpPr>
            <a:spLocks noGrp="1"/>
          </p:cNvSpPr>
          <p:nvPr>
            <p:ph type="dt" sz="half" idx="10"/>
          </p:nvPr>
        </p:nvSpPr>
        <p:spPr/>
        <p:txBody>
          <a:bodyPr/>
          <a:lstStyle/>
          <a:p>
            <a:pPr>
              <a:defRPr/>
            </a:pPr>
            <a:r>
              <a:rPr lang="en-US" altLang="fr-FR"/>
              <a:t>12/01/2022</a:t>
            </a:r>
            <a:endParaRPr lang="fr-FR" altLang="fr-FR" dirty="0"/>
          </a:p>
        </p:txBody>
      </p:sp>
      <p:sp>
        <p:nvSpPr>
          <p:cNvPr id="5" name="Fußzeilenplatzhalter 4">
            <a:extLst>
              <a:ext uri="{FF2B5EF4-FFF2-40B4-BE49-F238E27FC236}">
                <a16:creationId xmlns:a16="http://schemas.microsoft.com/office/drawing/2014/main" id="{6F86A1A6-807F-074C-88B1-B48D1689FD94}"/>
              </a:ext>
            </a:extLst>
          </p:cNvPr>
          <p:cNvSpPr>
            <a:spLocks noGrp="1"/>
          </p:cNvSpPr>
          <p:nvPr>
            <p:ph type="ftr" sz="quarter" idx="11"/>
          </p:nvPr>
        </p:nvSpPr>
        <p:spPr/>
        <p:txBody>
          <a:bodyPr/>
          <a:lstStyle/>
          <a:p>
            <a:pPr algn="l">
              <a:defRPr/>
            </a:pPr>
            <a:r>
              <a:rPr lang="de-DE" altLang="fr-FR"/>
              <a:t>U Wahser: Impact mit Informatik, Mannheimer Informatik-Kolloquium</a:t>
            </a:r>
            <a:endParaRPr lang="fr-FR" altLang="fr-FR" dirty="0"/>
          </a:p>
        </p:txBody>
      </p:sp>
      <p:sp>
        <p:nvSpPr>
          <p:cNvPr id="6" name="Foliennummernplatzhalter 5">
            <a:extLst>
              <a:ext uri="{FF2B5EF4-FFF2-40B4-BE49-F238E27FC236}">
                <a16:creationId xmlns:a16="http://schemas.microsoft.com/office/drawing/2014/main" id="{C77BAED0-6BCE-5E46-BE2B-7F9B0F9B7B53}"/>
              </a:ext>
            </a:extLst>
          </p:cNvPr>
          <p:cNvSpPr>
            <a:spLocks noGrp="1"/>
          </p:cNvSpPr>
          <p:nvPr>
            <p:ph type="sldNum" sz="quarter" idx="12"/>
          </p:nvPr>
        </p:nvSpPr>
        <p:spPr/>
        <p:txBody>
          <a:bodyPr/>
          <a:lstStyle/>
          <a:p>
            <a:pPr>
              <a:defRPr/>
            </a:pPr>
            <a:fld id="{AA0E6166-7C68-437E-A233-7D0704065D0C}" type="slidenum">
              <a:rPr lang="en-US" altLang="fr-FR" smtClean="0"/>
              <a:pPr>
                <a:defRPr/>
              </a:pPr>
              <a:t>46</a:t>
            </a:fld>
            <a:endParaRPr lang="fr-FR" altLang="fr-FR" dirty="0"/>
          </a:p>
        </p:txBody>
      </p:sp>
      <p:sp>
        <p:nvSpPr>
          <p:cNvPr id="7" name="Google Shape;340;p13">
            <a:extLst>
              <a:ext uri="{FF2B5EF4-FFF2-40B4-BE49-F238E27FC236}">
                <a16:creationId xmlns:a16="http://schemas.microsoft.com/office/drawing/2014/main" id="{7FFE20C4-24FC-4895-8705-999CC81C941E}"/>
              </a:ext>
            </a:extLst>
          </p:cNvPr>
          <p:cNvSpPr/>
          <p:nvPr/>
        </p:nvSpPr>
        <p:spPr>
          <a:xfrm>
            <a:off x="857248" y="1537069"/>
            <a:ext cx="10452102" cy="2159454"/>
          </a:xfrm>
          <a:prstGeom prst="rect">
            <a:avLst/>
          </a:prstGeom>
          <a:solidFill>
            <a:schemeClr val="accent1"/>
          </a:solidFill>
          <a:ln>
            <a:noFill/>
          </a:ln>
        </p:spPr>
        <p:txBody>
          <a:bodyPr spcFirstLastPara="1" wrap="square" lIns="91425" tIns="45700" rIns="91425" bIns="45700" anchor="t" anchorCtr="0">
            <a:noAutofit/>
          </a:bodyPr>
          <a:lstStyle/>
          <a:p>
            <a:pPr>
              <a:buClr>
                <a:srgbClr val="000000"/>
              </a:buClr>
              <a:buSzPts val="1800"/>
            </a:pPr>
            <a:r>
              <a:rPr lang="en-GB">
                <a:solidFill>
                  <a:schemeClr val="lt1"/>
                </a:solidFill>
                <a:latin typeface="Poppins" panose="00000500000000000000" pitchFamily="2" charset="0"/>
                <a:ea typeface="Calibri"/>
                <a:cs typeface="Poppins" panose="00000500000000000000" pitchFamily="2" charset="0"/>
                <a:sym typeface="Calibri"/>
              </a:rPr>
              <a:t>MS IMIS</a:t>
            </a:r>
            <a:endParaRPr sz="1400">
              <a:solidFill>
                <a:srgbClr val="000000"/>
              </a:solidFill>
              <a:latin typeface="Poppins" panose="00000500000000000000" pitchFamily="2" charset="0"/>
              <a:ea typeface="Arial"/>
              <a:cs typeface="Poppins" panose="00000500000000000000" pitchFamily="2" charset="0"/>
              <a:sym typeface="Arial"/>
            </a:endParaRPr>
          </a:p>
        </p:txBody>
      </p:sp>
      <p:grpSp>
        <p:nvGrpSpPr>
          <p:cNvPr id="54" name="Group 53">
            <a:extLst>
              <a:ext uri="{FF2B5EF4-FFF2-40B4-BE49-F238E27FC236}">
                <a16:creationId xmlns:a16="http://schemas.microsoft.com/office/drawing/2014/main" id="{3CF0196D-4178-4979-B4A6-950E46344D2F}"/>
              </a:ext>
            </a:extLst>
          </p:cNvPr>
          <p:cNvGrpSpPr/>
          <p:nvPr/>
        </p:nvGrpSpPr>
        <p:grpSpPr>
          <a:xfrm>
            <a:off x="1888951" y="1596838"/>
            <a:ext cx="9420398" cy="385200"/>
            <a:chOff x="1888950" y="1586130"/>
            <a:chExt cx="9420398" cy="385200"/>
          </a:xfrm>
          <a:solidFill>
            <a:schemeClr val="accent2"/>
          </a:solidFill>
        </p:grpSpPr>
        <p:sp>
          <p:nvSpPr>
            <p:cNvPr id="8" name="Google Shape;344;p13">
              <a:extLst>
                <a:ext uri="{FF2B5EF4-FFF2-40B4-BE49-F238E27FC236}">
                  <a16:creationId xmlns:a16="http://schemas.microsoft.com/office/drawing/2014/main" id="{9AA04ACD-3E0C-41A8-A123-B391B6916BE0}"/>
                </a:ext>
              </a:extLst>
            </p:cNvPr>
            <p:cNvSpPr/>
            <p:nvPr/>
          </p:nvSpPr>
          <p:spPr>
            <a:xfrm rot="10800000">
              <a:off x="1888950" y="1586130"/>
              <a:ext cx="1660358" cy="385200"/>
            </a:xfrm>
            <a:prstGeom prst="parallelogram">
              <a:avLst>
                <a:gd name="adj" fmla="val 147596"/>
              </a:avLst>
            </a:prstGeom>
            <a:grpFill/>
            <a:ln>
              <a:noFill/>
            </a:ln>
          </p:spPr>
          <p:txBody>
            <a:bodyPr spcFirstLastPara="1" wrap="square" lIns="91425" tIns="45700" rIns="91425" bIns="45700" anchor="ctr" anchorCtr="0">
              <a:noAutofit/>
            </a:bodyPr>
            <a:lstStyle/>
            <a:p>
              <a:pPr algn="ctr">
                <a:buClr>
                  <a:srgbClr val="000000"/>
                </a:buClr>
                <a:buSzPts val="1800"/>
              </a:pPr>
              <a:endParaRPr>
                <a:solidFill>
                  <a:srgbClr val="004A57"/>
                </a:solidFill>
                <a:latin typeface="Poppins" panose="00000500000000000000" pitchFamily="2" charset="0"/>
                <a:ea typeface="Calibri"/>
                <a:cs typeface="Poppins" panose="00000500000000000000" pitchFamily="2" charset="0"/>
                <a:sym typeface="Calibri"/>
              </a:endParaRPr>
            </a:p>
          </p:txBody>
        </p:sp>
        <p:sp>
          <p:nvSpPr>
            <p:cNvPr id="9" name="Google Shape;345;p13">
              <a:extLst>
                <a:ext uri="{FF2B5EF4-FFF2-40B4-BE49-F238E27FC236}">
                  <a16:creationId xmlns:a16="http://schemas.microsoft.com/office/drawing/2014/main" id="{DE994654-8D86-4847-8D5A-28A115118653}"/>
                </a:ext>
              </a:extLst>
            </p:cNvPr>
            <p:cNvSpPr/>
            <p:nvPr/>
          </p:nvSpPr>
          <p:spPr>
            <a:xfrm>
              <a:off x="5269829" y="1586130"/>
              <a:ext cx="3248526" cy="385200"/>
            </a:xfrm>
            <a:prstGeom prst="rect">
              <a:avLst/>
            </a:prstGeom>
            <a:grpFill/>
            <a:ln>
              <a:noFill/>
            </a:ln>
          </p:spPr>
          <p:txBody>
            <a:bodyPr spcFirstLastPara="1" wrap="square" lIns="91425" tIns="45700" rIns="91425" bIns="45700" anchor="ctr" anchorCtr="0">
              <a:noAutofit/>
            </a:bodyPr>
            <a:lstStyle/>
            <a:p>
              <a:pPr>
                <a:buClr>
                  <a:srgbClr val="000000"/>
                </a:buClr>
                <a:buSzPts val="1800"/>
              </a:pPr>
              <a:r>
                <a:rPr lang="en-GB">
                  <a:solidFill>
                    <a:schemeClr val="accent1"/>
                  </a:solidFill>
                  <a:latin typeface="Poppins" panose="00000500000000000000" pitchFamily="2" charset="0"/>
                  <a:ea typeface="Calibri"/>
                  <a:cs typeface="Poppins" panose="00000500000000000000" pitchFamily="2" charset="0"/>
                  <a:sym typeface="Calibri"/>
                </a:rPr>
                <a:t>Framework</a:t>
              </a:r>
              <a:endParaRPr sz="1400">
                <a:solidFill>
                  <a:srgbClr val="000000"/>
                </a:solidFill>
                <a:latin typeface="Poppins" panose="00000500000000000000" pitchFamily="2" charset="0"/>
                <a:ea typeface="Arial"/>
                <a:cs typeface="Poppins" panose="00000500000000000000" pitchFamily="2" charset="0"/>
                <a:sym typeface="Arial"/>
              </a:endParaRPr>
            </a:p>
          </p:txBody>
        </p:sp>
        <p:sp>
          <p:nvSpPr>
            <p:cNvPr id="10" name="Google Shape;346;p13">
              <a:extLst>
                <a:ext uri="{FF2B5EF4-FFF2-40B4-BE49-F238E27FC236}">
                  <a16:creationId xmlns:a16="http://schemas.microsoft.com/office/drawing/2014/main" id="{707D9438-1C47-44D9-838A-547A6B6F5878}"/>
                </a:ext>
              </a:extLst>
            </p:cNvPr>
            <p:cNvSpPr/>
            <p:nvPr/>
          </p:nvSpPr>
          <p:spPr>
            <a:xfrm>
              <a:off x="6686545" y="1586130"/>
              <a:ext cx="4622803" cy="385200"/>
            </a:xfrm>
            <a:prstGeom prst="rect">
              <a:avLst/>
            </a:prstGeom>
            <a:grpFill/>
            <a:ln>
              <a:noFill/>
            </a:ln>
          </p:spPr>
          <p:txBody>
            <a:bodyPr spcFirstLastPara="1" wrap="square" lIns="91425" tIns="45700" rIns="91425" bIns="45700" anchor="ctr" anchorCtr="0">
              <a:noAutofit/>
            </a:bodyPr>
            <a:lstStyle/>
            <a:p>
              <a:pPr algn="r">
                <a:buClr>
                  <a:srgbClr val="000000"/>
                </a:buClr>
                <a:buSzPts val="1800"/>
              </a:pPr>
              <a:r>
                <a:rPr lang="en-GB" dirty="0">
                  <a:solidFill>
                    <a:schemeClr val="bg1"/>
                  </a:solidFill>
                  <a:latin typeface="Poppins" panose="00000500000000000000" pitchFamily="2" charset="0"/>
                  <a:ea typeface="Calibri"/>
                  <a:cs typeface="Poppins" panose="00000500000000000000" pitchFamily="2" charset="0"/>
                  <a:sym typeface="Calibri"/>
                </a:rPr>
                <a:t>openIMIS</a:t>
              </a:r>
              <a:endParaRPr sz="1400" dirty="0">
                <a:solidFill>
                  <a:schemeClr val="bg1"/>
                </a:solidFill>
                <a:latin typeface="Poppins" panose="00000500000000000000" pitchFamily="2" charset="0"/>
                <a:ea typeface="Arial"/>
                <a:cs typeface="Poppins" panose="00000500000000000000" pitchFamily="2" charset="0"/>
                <a:sym typeface="Arial"/>
              </a:endParaRPr>
            </a:p>
          </p:txBody>
        </p:sp>
        <p:sp>
          <p:nvSpPr>
            <p:cNvPr id="11" name="Google Shape;347;p13">
              <a:extLst>
                <a:ext uri="{FF2B5EF4-FFF2-40B4-BE49-F238E27FC236}">
                  <a16:creationId xmlns:a16="http://schemas.microsoft.com/office/drawing/2014/main" id="{AE1295A3-42BE-4028-9705-70C3C9950A1A}"/>
                </a:ext>
              </a:extLst>
            </p:cNvPr>
            <p:cNvSpPr/>
            <p:nvPr/>
          </p:nvSpPr>
          <p:spPr>
            <a:xfrm>
              <a:off x="2971796" y="1586130"/>
              <a:ext cx="2298033" cy="385200"/>
            </a:xfrm>
            <a:prstGeom prst="rect">
              <a:avLst/>
            </a:prstGeom>
            <a:grpFill/>
            <a:ln>
              <a:noFill/>
            </a:ln>
          </p:spPr>
          <p:txBody>
            <a:bodyPr spcFirstLastPara="1" wrap="square" lIns="91425" tIns="45700" rIns="91425" bIns="45700" anchor="ctr" anchorCtr="0">
              <a:noAutofit/>
            </a:bodyPr>
            <a:lstStyle/>
            <a:p>
              <a:pPr>
                <a:buClr>
                  <a:srgbClr val="000000"/>
                </a:buClr>
                <a:buSzPts val="1800"/>
              </a:pPr>
              <a:endParaRPr>
                <a:solidFill>
                  <a:schemeClr val="accent1"/>
                </a:solidFill>
                <a:latin typeface="Poppins" panose="00000500000000000000" pitchFamily="2" charset="0"/>
                <a:ea typeface="Calibri"/>
                <a:cs typeface="Poppins" panose="00000500000000000000" pitchFamily="2" charset="0"/>
                <a:sym typeface="Calibri"/>
              </a:endParaRPr>
            </a:p>
          </p:txBody>
        </p:sp>
      </p:grpSp>
      <p:grpSp>
        <p:nvGrpSpPr>
          <p:cNvPr id="55" name="Group 54">
            <a:extLst>
              <a:ext uri="{FF2B5EF4-FFF2-40B4-BE49-F238E27FC236}">
                <a16:creationId xmlns:a16="http://schemas.microsoft.com/office/drawing/2014/main" id="{4181D694-3B1A-4B8E-A381-972251702F12}"/>
              </a:ext>
            </a:extLst>
          </p:cNvPr>
          <p:cNvGrpSpPr/>
          <p:nvPr/>
        </p:nvGrpSpPr>
        <p:grpSpPr>
          <a:xfrm>
            <a:off x="2243651" y="2015477"/>
            <a:ext cx="9065698" cy="385200"/>
            <a:chOff x="2243650" y="2006064"/>
            <a:chExt cx="9065698" cy="385200"/>
          </a:xfrm>
          <a:solidFill>
            <a:schemeClr val="accent2"/>
          </a:solidFill>
        </p:grpSpPr>
        <p:sp>
          <p:nvSpPr>
            <p:cNvPr id="12" name="Google Shape;349;p13">
              <a:extLst>
                <a:ext uri="{FF2B5EF4-FFF2-40B4-BE49-F238E27FC236}">
                  <a16:creationId xmlns:a16="http://schemas.microsoft.com/office/drawing/2014/main" id="{FA39C59D-C34C-418C-9BE5-0964C28876E3}"/>
                </a:ext>
              </a:extLst>
            </p:cNvPr>
            <p:cNvSpPr/>
            <p:nvPr/>
          </p:nvSpPr>
          <p:spPr>
            <a:xfrm rot="10800000">
              <a:off x="2243650" y="2006064"/>
              <a:ext cx="1505262" cy="385200"/>
            </a:xfrm>
            <a:prstGeom prst="parallelogram">
              <a:avLst>
                <a:gd name="adj" fmla="val 147596"/>
              </a:avLst>
            </a:prstGeom>
            <a:grpFill/>
            <a:ln>
              <a:noFill/>
            </a:ln>
          </p:spPr>
          <p:txBody>
            <a:bodyPr spcFirstLastPara="1" wrap="square" lIns="91425" tIns="45700" rIns="91425" bIns="45700" anchor="ctr" anchorCtr="0">
              <a:noAutofit/>
            </a:bodyPr>
            <a:lstStyle/>
            <a:p>
              <a:pPr algn="ctr">
                <a:buClr>
                  <a:srgbClr val="000000"/>
                </a:buClr>
                <a:buSzPts val="1800"/>
              </a:pPr>
              <a:endParaRPr>
                <a:solidFill>
                  <a:srgbClr val="004A57"/>
                </a:solidFill>
                <a:latin typeface="Poppins" panose="00000500000000000000" pitchFamily="2" charset="0"/>
                <a:ea typeface="Calibri"/>
                <a:cs typeface="Poppins" panose="00000500000000000000" pitchFamily="2" charset="0"/>
                <a:sym typeface="Calibri"/>
              </a:endParaRPr>
            </a:p>
          </p:txBody>
        </p:sp>
        <p:sp>
          <p:nvSpPr>
            <p:cNvPr id="13" name="Google Shape;350;p13">
              <a:extLst>
                <a:ext uri="{FF2B5EF4-FFF2-40B4-BE49-F238E27FC236}">
                  <a16:creationId xmlns:a16="http://schemas.microsoft.com/office/drawing/2014/main" id="{520B336C-DC87-4F07-A393-BBDFBECF3195}"/>
                </a:ext>
              </a:extLst>
            </p:cNvPr>
            <p:cNvSpPr/>
            <p:nvPr/>
          </p:nvSpPr>
          <p:spPr>
            <a:xfrm>
              <a:off x="3007726" y="2006064"/>
              <a:ext cx="2083371" cy="385200"/>
            </a:xfrm>
            <a:prstGeom prst="rect">
              <a:avLst/>
            </a:prstGeom>
            <a:grpFill/>
            <a:ln>
              <a:noFill/>
            </a:ln>
          </p:spPr>
          <p:txBody>
            <a:bodyPr spcFirstLastPara="1" wrap="square" lIns="91425" tIns="45700" rIns="91425" bIns="45700" anchor="ctr" anchorCtr="0">
              <a:noAutofit/>
            </a:bodyPr>
            <a:lstStyle/>
            <a:p>
              <a:pPr>
                <a:buClr>
                  <a:srgbClr val="000000"/>
                </a:buClr>
                <a:buSzPts val="1800"/>
              </a:pPr>
              <a:endParaRPr>
                <a:solidFill>
                  <a:schemeClr val="accent1"/>
                </a:solidFill>
                <a:latin typeface="Poppins" panose="00000500000000000000" pitchFamily="2" charset="0"/>
                <a:ea typeface="Calibri"/>
                <a:cs typeface="Poppins" panose="00000500000000000000" pitchFamily="2" charset="0"/>
                <a:sym typeface="Calibri"/>
              </a:endParaRPr>
            </a:p>
          </p:txBody>
        </p:sp>
        <p:sp>
          <p:nvSpPr>
            <p:cNvPr id="14" name="Google Shape;351;p13">
              <a:extLst>
                <a:ext uri="{FF2B5EF4-FFF2-40B4-BE49-F238E27FC236}">
                  <a16:creationId xmlns:a16="http://schemas.microsoft.com/office/drawing/2014/main" id="{6FF3888C-811C-4B9B-BF19-B7FE160B9963}"/>
                </a:ext>
              </a:extLst>
            </p:cNvPr>
            <p:cNvSpPr/>
            <p:nvPr/>
          </p:nvSpPr>
          <p:spPr>
            <a:xfrm>
              <a:off x="4845136" y="2006064"/>
              <a:ext cx="6464212" cy="385200"/>
            </a:xfrm>
            <a:prstGeom prst="rect">
              <a:avLst/>
            </a:prstGeom>
            <a:grpFill/>
            <a:ln>
              <a:noFill/>
            </a:ln>
          </p:spPr>
          <p:txBody>
            <a:bodyPr spcFirstLastPara="1" wrap="square" lIns="91425" tIns="45700" rIns="91425" bIns="45700" anchor="ctr" anchorCtr="0">
              <a:noAutofit/>
            </a:bodyPr>
            <a:lstStyle/>
            <a:p>
              <a:pP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Claiming, </a:t>
              </a:r>
              <a:r>
                <a:rPr lang="en-GB" dirty="0">
                  <a:solidFill>
                    <a:schemeClr val="accent1"/>
                  </a:solidFill>
                  <a:latin typeface="Poppins" panose="00000500000000000000" pitchFamily="2" charset="0"/>
                  <a:cs typeface="Poppins" panose="00000500000000000000" pitchFamily="2" charset="0"/>
                  <a:sym typeface="Calibri"/>
                </a:rPr>
                <a:t>Locations, </a:t>
              </a:r>
              <a:r>
                <a:rPr lang="en-GB" dirty="0" err="1">
                  <a:solidFill>
                    <a:schemeClr val="accent1"/>
                  </a:solidFill>
                  <a:latin typeface="Poppins" panose="00000500000000000000" pitchFamily="2" charset="0"/>
                  <a:cs typeface="Poppins" panose="00000500000000000000" pitchFamily="2" charset="0"/>
                  <a:sym typeface="Arial"/>
                </a:rPr>
                <a:t>Enrollment</a:t>
              </a:r>
              <a:r>
                <a:rPr lang="en-GB" dirty="0">
                  <a:solidFill>
                    <a:schemeClr val="accent1"/>
                  </a:solidFill>
                  <a:latin typeface="Poppins" panose="00000500000000000000" pitchFamily="2" charset="0"/>
                  <a:cs typeface="Poppins" panose="00000500000000000000" pitchFamily="2" charset="0"/>
                  <a:sym typeface="Arial"/>
                </a:rPr>
                <a:t>, Policy, Contributions </a:t>
              </a:r>
            </a:p>
          </p:txBody>
        </p:sp>
      </p:grpSp>
      <p:grpSp>
        <p:nvGrpSpPr>
          <p:cNvPr id="57" name="Group 56">
            <a:extLst>
              <a:ext uri="{FF2B5EF4-FFF2-40B4-BE49-F238E27FC236}">
                <a16:creationId xmlns:a16="http://schemas.microsoft.com/office/drawing/2014/main" id="{C6B8B448-CE67-41D5-B314-95D4C4B92C2C}"/>
              </a:ext>
            </a:extLst>
          </p:cNvPr>
          <p:cNvGrpSpPr/>
          <p:nvPr/>
        </p:nvGrpSpPr>
        <p:grpSpPr>
          <a:xfrm>
            <a:off x="7741878" y="2853241"/>
            <a:ext cx="3567470" cy="385200"/>
            <a:chOff x="7741877" y="2841280"/>
            <a:chExt cx="3567470" cy="385200"/>
          </a:xfrm>
        </p:grpSpPr>
        <p:sp>
          <p:nvSpPr>
            <p:cNvPr id="15" name="Google Shape;357;p13">
              <a:extLst>
                <a:ext uri="{FF2B5EF4-FFF2-40B4-BE49-F238E27FC236}">
                  <a16:creationId xmlns:a16="http://schemas.microsoft.com/office/drawing/2014/main" id="{20AC9F3C-5AE4-4AB4-878A-37F6969F0960}"/>
                </a:ext>
              </a:extLst>
            </p:cNvPr>
            <p:cNvSpPr/>
            <p:nvPr/>
          </p:nvSpPr>
          <p:spPr>
            <a:xfrm rot="10800000">
              <a:off x="7741877" y="2841280"/>
              <a:ext cx="1672986" cy="385200"/>
            </a:xfrm>
            <a:prstGeom prst="parallelogram">
              <a:avLst>
                <a:gd name="adj" fmla="val 147596"/>
              </a:avLst>
            </a:prstGeom>
            <a:solidFill>
              <a:schemeClr val="accent3"/>
            </a:solidFill>
            <a:ln>
              <a:noFill/>
            </a:ln>
          </p:spPr>
          <p:txBody>
            <a:bodyPr spcFirstLastPara="1" wrap="square" lIns="91425" tIns="45700" rIns="91425" bIns="45700" anchor="ctr" anchorCtr="0">
              <a:noAutofit/>
            </a:bodyPr>
            <a:lstStyle/>
            <a:p>
              <a:pPr algn="ctr">
                <a:buClr>
                  <a:srgbClr val="000000"/>
                </a:buClr>
                <a:buSzPts val="1800"/>
              </a:pPr>
              <a:endParaRPr>
                <a:solidFill>
                  <a:srgbClr val="004A57"/>
                </a:solidFill>
                <a:latin typeface="Poppins" panose="00000500000000000000" pitchFamily="2" charset="0"/>
                <a:ea typeface="Calibri"/>
                <a:cs typeface="Poppins" panose="00000500000000000000" pitchFamily="2" charset="0"/>
                <a:sym typeface="Calibri"/>
              </a:endParaRPr>
            </a:p>
          </p:txBody>
        </p:sp>
        <p:sp>
          <p:nvSpPr>
            <p:cNvPr id="16" name="Google Shape;358;p13">
              <a:extLst>
                <a:ext uri="{FF2B5EF4-FFF2-40B4-BE49-F238E27FC236}">
                  <a16:creationId xmlns:a16="http://schemas.microsoft.com/office/drawing/2014/main" id="{26DD2CCE-749E-4BDB-82A7-9CBED5C19297}"/>
                </a:ext>
              </a:extLst>
            </p:cNvPr>
            <p:cNvSpPr/>
            <p:nvPr/>
          </p:nvSpPr>
          <p:spPr>
            <a:xfrm>
              <a:off x="8340233" y="2841280"/>
              <a:ext cx="904433" cy="385200"/>
            </a:xfrm>
            <a:prstGeom prst="rect">
              <a:avLst/>
            </a:prstGeom>
            <a:solidFill>
              <a:schemeClr val="accent3"/>
            </a:solidFill>
            <a:ln>
              <a:noFill/>
            </a:ln>
          </p:spPr>
          <p:txBody>
            <a:bodyPr spcFirstLastPara="1" wrap="square" lIns="91425" tIns="45700" rIns="91425" bIns="45700" anchor="ctr" anchorCtr="0">
              <a:noAutofit/>
            </a:bodyPr>
            <a:lstStyle/>
            <a:p>
              <a:pPr>
                <a:buClr>
                  <a:srgbClr val="000000"/>
                </a:buClr>
                <a:buSzPts val="1800"/>
              </a:pPr>
              <a:endParaRPr>
                <a:solidFill>
                  <a:schemeClr val="accent1"/>
                </a:solidFill>
                <a:latin typeface="Poppins" panose="00000500000000000000" pitchFamily="2" charset="0"/>
                <a:ea typeface="Calibri"/>
                <a:cs typeface="Poppins" panose="00000500000000000000" pitchFamily="2" charset="0"/>
                <a:sym typeface="Calibri"/>
              </a:endParaRPr>
            </a:p>
          </p:txBody>
        </p:sp>
        <p:sp>
          <p:nvSpPr>
            <p:cNvPr id="17" name="Google Shape;359;p13">
              <a:extLst>
                <a:ext uri="{FF2B5EF4-FFF2-40B4-BE49-F238E27FC236}">
                  <a16:creationId xmlns:a16="http://schemas.microsoft.com/office/drawing/2014/main" id="{281B5C66-DAA6-41F0-88C8-80056AB87562}"/>
                </a:ext>
              </a:extLst>
            </p:cNvPr>
            <p:cNvSpPr/>
            <p:nvPr/>
          </p:nvSpPr>
          <p:spPr>
            <a:xfrm>
              <a:off x="8359531" y="2841280"/>
              <a:ext cx="2949816" cy="385200"/>
            </a:xfrm>
            <a:prstGeom prst="rect">
              <a:avLst/>
            </a:prstGeom>
            <a:solidFill>
              <a:schemeClr val="accent3"/>
            </a:solidFill>
            <a:ln>
              <a:noFill/>
            </a:ln>
          </p:spPr>
          <p:txBody>
            <a:bodyPr spcFirstLastPara="1" wrap="square" lIns="91425" tIns="45700" rIns="91425" bIns="45700" anchor="ctr" anchorCtr="0">
              <a:noAutofit/>
            </a:bodyPr>
            <a:lstStyle/>
            <a:p>
              <a:pPr>
                <a:buClr>
                  <a:srgbClr val="000000"/>
                </a:buClr>
                <a:buSzPts val="1800"/>
              </a:pPr>
              <a:r>
                <a:rPr lang="en-GB" dirty="0">
                  <a:solidFill>
                    <a:schemeClr val="accent1"/>
                  </a:solidFill>
                  <a:latin typeface="Poppins" panose="00000500000000000000" pitchFamily="2" charset="0"/>
                  <a:cs typeface="Poppins" panose="00000500000000000000" pitchFamily="2" charset="0"/>
                  <a:sym typeface="Arial"/>
                </a:rPr>
                <a:t>Payers, Adm. Tools, Reps</a:t>
              </a:r>
              <a:endParaRPr dirty="0">
                <a:solidFill>
                  <a:schemeClr val="accent1"/>
                </a:solidFill>
                <a:latin typeface="Poppins" panose="00000500000000000000" pitchFamily="2" charset="0"/>
                <a:cs typeface="Poppins" panose="00000500000000000000" pitchFamily="2" charset="0"/>
                <a:sym typeface="Arial"/>
              </a:endParaRPr>
            </a:p>
          </p:txBody>
        </p:sp>
      </p:grpSp>
      <p:cxnSp>
        <p:nvCxnSpPr>
          <p:cNvPr id="20" name="Google Shape;364;p13">
            <a:extLst>
              <a:ext uri="{FF2B5EF4-FFF2-40B4-BE49-F238E27FC236}">
                <a16:creationId xmlns:a16="http://schemas.microsoft.com/office/drawing/2014/main" id="{A0FE487B-8A9F-4A48-8B50-45C380F494E3}"/>
              </a:ext>
            </a:extLst>
          </p:cNvPr>
          <p:cNvCxnSpPr>
            <a:cxnSpLocks/>
          </p:cNvCxnSpPr>
          <p:nvPr/>
        </p:nvCxnSpPr>
        <p:spPr>
          <a:xfrm flipV="1">
            <a:off x="927098" y="5566289"/>
            <a:ext cx="10452103" cy="29706"/>
          </a:xfrm>
          <a:prstGeom prst="straightConnector1">
            <a:avLst/>
          </a:prstGeom>
          <a:noFill/>
          <a:ln w="98425" cap="flat" cmpd="sng">
            <a:solidFill>
              <a:schemeClr val="accent1"/>
            </a:solidFill>
            <a:prstDash val="solid"/>
            <a:miter lim="800000"/>
            <a:headEnd type="oval" w="med" len="med"/>
            <a:tailEnd type="triangle" w="med" len="med"/>
          </a:ln>
        </p:spPr>
      </p:cxnSp>
      <p:cxnSp>
        <p:nvCxnSpPr>
          <p:cNvPr id="21" name="Google Shape;365;p13">
            <a:extLst>
              <a:ext uri="{FF2B5EF4-FFF2-40B4-BE49-F238E27FC236}">
                <a16:creationId xmlns:a16="http://schemas.microsoft.com/office/drawing/2014/main" id="{189571A3-CA9B-4DBB-93D7-82EB66B64981}"/>
              </a:ext>
            </a:extLst>
          </p:cNvPr>
          <p:cNvCxnSpPr>
            <a:cxnSpLocks/>
          </p:cNvCxnSpPr>
          <p:nvPr/>
        </p:nvCxnSpPr>
        <p:spPr>
          <a:xfrm flipV="1">
            <a:off x="2442117" y="5624132"/>
            <a:ext cx="0" cy="352870"/>
          </a:xfrm>
          <a:prstGeom prst="straightConnector1">
            <a:avLst/>
          </a:prstGeom>
          <a:noFill/>
          <a:ln w="63500" cap="flat" cmpd="sng">
            <a:solidFill>
              <a:schemeClr val="accent1"/>
            </a:solidFill>
            <a:prstDash val="dot"/>
            <a:miter lim="800000"/>
            <a:headEnd type="oval" w="sm" len="sm"/>
            <a:tailEnd type="triangle" w="med" len="med"/>
          </a:ln>
        </p:spPr>
      </p:cxnSp>
      <p:sp>
        <p:nvSpPr>
          <p:cNvPr id="22" name="Google Shape;366;p13">
            <a:extLst>
              <a:ext uri="{FF2B5EF4-FFF2-40B4-BE49-F238E27FC236}">
                <a16:creationId xmlns:a16="http://schemas.microsoft.com/office/drawing/2014/main" id="{F24CFD4E-EE1F-4AA4-BC42-8727CBF3ABB0}"/>
              </a:ext>
            </a:extLst>
          </p:cNvPr>
          <p:cNvSpPr txBox="1"/>
          <p:nvPr/>
        </p:nvSpPr>
        <p:spPr>
          <a:xfrm>
            <a:off x="1731407" y="6010476"/>
            <a:ext cx="1421421" cy="369291"/>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en-GB" b="1" dirty="0">
                <a:solidFill>
                  <a:schemeClr val="accent1"/>
                </a:solidFill>
                <a:latin typeface="Poppins" panose="00000500000000000000" pitchFamily="2" charset="0"/>
                <a:ea typeface="Calibri"/>
                <a:cs typeface="Poppins" panose="00000500000000000000" pitchFamily="2" charset="0"/>
                <a:sym typeface="Calibri"/>
              </a:rPr>
              <a:t>April 2019</a:t>
            </a:r>
            <a:endParaRPr sz="1400" dirty="0">
              <a:solidFill>
                <a:srgbClr val="000000"/>
              </a:solidFill>
              <a:latin typeface="Poppins" panose="00000500000000000000" pitchFamily="2" charset="0"/>
              <a:ea typeface="Arial"/>
              <a:cs typeface="Poppins" panose="00000500000000000000" pitchFamily="2" charset="0"/>
              <a:sym typeface="Arial"/>
            </a:endParaRPr>
          </a:p>
        </p:txBody>
      </p:sp>
      <p:cxnSp>
        <p:nvCxnSpPr>
          <p:cNvPr id="23" name="Google Shape;367;p13">
            <a:extLst>
              <a:ext uri="{FF2B5EF4-FFF2-40B4-BE49-F238E27FC236}">
                <a16:creationId xmlns:a16="http://schemas.microsoft.com/office/drawing/2014/main" id="{1C4D9539-F04C-450F-8B84-F58346872719}"/>
              </a:ext>
            </a:extLst>
          </p:cNvPr>
          <p:cNvCxnSpPr>
            <a:cxnSpLocks/>
          </p:cNvCxnSpPr>
          <p:nvPr/>
        </p:nvCxnSpPr>
        <p:spPr>
          <a:xfrm flipV="1">
            <a:off x="3624938" y="5624132"/>
            <a:ext cx="0" cy="382576"/>
          </a:xfrm>
          <a:prstGeom prst="straightConnector1">
            <a:avLst/>
          </a:prstGeom>
          <a:noFill/>
          <a:ln w="63500" cap="flat" cmpd="sng">
            <a:solidFill>
              <a:schemeClr val="accent1"/>
            </a:solidFill>
            <a:prstDash val="dot"/>
            <a:miter lim="800000"/>
            <a:headEnd type="oval" w="sm" len="sm"/>
            <a:tailEnd type="triangle" w="med" len="med"/>
          </a:ln>
        </p:spPr>
      </p:cxnSp>
      <p:sp>
        <p:nvSpPr>
          <p:cNvPr id="24" name="Google Shape;368;p13">
            <a:extLst>
              <a:ext uri="{FF2B5EF4-FFF2-40B4-BE49-F238E27FC236}">
                <a16:creationId xmlns:a16="http://schemas.microsoft.com/office/drawing/2014/main" id="{849CF0E1-1874-4F48-ACB6-A1629475E289}"/>
              </a:ext>
            </a:extLst>
          </p:cNvPr>
          <p:cNvSpPr txBox="1"/>
          <p:nvPr/>
        </p:nvSpPr>
        <p:spPr>
          <a:xfrm>
            <a:off x="2720576" y="6010476"/>
            <a:ext cx="1808724" cy="369291"/>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en-GB" b="1" dirty="0">
                <a:solidFill>
                  <a:schemeClr val="accent1"/>
                </a:solidFill>
                <a:latin typeface="Poppins" panose="00000500000000000000" pitchFamily="2" charset="0"/>
                <a:ea typeface="Calibri"/>
                <a:cs typeface="Poppins" panose="00000500000000000000" pitchFamily="2" charset="0"/>
                <a:sym typeface="Calibri"/>
              </a:rPr>
              <a:t>Oct. 2019</a:t>
            </a:r>
            <a:endParaRPr sz="1400" dirty="0">
              <a:solidFill>
                <a:srgbClr val="000000"/>
              </a:solidFill>
              <a:latin typeface="Poppins" panose="00000500000000000000" pitchFamily="2" charset="0"/>
              <a:ea typeface="Arial"/>
              <a:cs typeface="Poppins" panose="00000500000000000000" pitchFamily="2" charset="0"/>
              <a:sym typeface="Arial"/>
            </a:endParaRPr>
          </a:p>
        </p:txBody>
      </p:sp>
      <p:cxnSp>
        <p:nvCxnSpPr>
          <p:cNvPr id="25" name="Google Shape;369;p13">
            <a:extLst>
              <a:ext uri="{FF2B5EF4-FFF2-40B4-BE49-F238E27FC236}">
                <a16:creationId xmlns:a16="http://schemas.microsoft.com/office/drawing/2014/main" id="{DC3D49FA-9ECE-46E9-BB7B-A1BBCB59B6F9}"/>
              </a:ext>
            </a:extLst>
          </p:cNvPr>
          <p:cNvCxnSpPr>
            <a:cxnSpLocks/>
          </p:cNvCxnSpPr>
          <p:nvPr/>
        </p:nvCxnSpPr>
        <p:spPr>
          <a:xfrm flipV="1">
            <a:off x="4798813" y="5624132"/>
            <a:ext cx="0" cy="369876"/>
          </a:xfrm>
          <a:prstGeom prst="straightConnector1">
            <a:avLst/>
          </a:prstGeom>
          <a:noFill/>
          <a:ln w="63500" cap="flat" cmpd="sng">
            <a:solidFill>
              <a:schemeClr val="accent1"/>
            </a:solidFill>
            <a:prstDash val="dot"/>
            <a:miter lim="800000"/>
            <a:headEnd type="oval" w="sm" len="sm"/>
            <a:tailEnd type="triangle" w="med" len="med"/>
          </a:ln>
        </p:spPr>
      </p:cxnSp>
      <p:sp>
        <p:nvSpPr>
          <p:cNvPr id="26" name="Google Shape;370;p13">
            <a:extLst>
              <a:ext uri="{FF2B5EF4-FFF2-40B4-BE49-F238E27FC236}">
                <a16:creationId xmlns:a16="http://schemas.microsoft.com/office/drawing/2014/main" id="{FE6B78E6-9B13-42D9-8D5A-16CACE380613}"/>
              </a:ext>
            </a:extLst>
          </p:cNvPr>
          <p:cNvSpPr txBox="1"/>
          <p:nvPr/>
        </p:nvSpPr>
        <p:spPr>
          <a:xfrm>
            <a:off x="4088103" y="6010476"/>
            <a:ext cx="1421421" cy="369291"/>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en-GB" b="1">
                <a:solidFill>
                  <a:schemeClr val="accent1"/>
                </a:solidFill>
                <a:latin typeface="Poppins" panose="00000500000000000000" pitchFamily="2" charset="0"/>
                <a:ea typeface="Calibri"/>
                <a:cs typeface="Poppins" panose="00000500000000000000" pitchFamily="2" charset="0"/>
                <a:sym typeface="Calibri"/>
              </a:rPr>
              <a:t>April 2020</a:t>
            </a:r>
            <a:endParaRPr sz="1400">
              <a:solidFill>
                <a:srgbClr val="000000"/>
              </a:solidFill>
              <a:latin typeface="Poppins" panose="00000500000000000000" pitchFamily="2" charset="0"/>
              <a:ea typeface="Arial"/>
              <a:cs typeface="Poppins" panose="00000500000000000000" pitchFamily="2" charset="0"/>
              <a:sym typeface="Arial"/>
            </a:endParaRPr>
          </a:p>
        </p:txBody>
      </p:sp>
      <p:sp>
        <p:nvSpPr>
          <p:cNvPr id="27" name="Google Shape;373;p13">
            <a:extLst>
              <a:ext uri="{FF2B5EF4-FFF2-40B4-BE49-F238E27FC236}">
                <a16:creationId xmlns:a16="http://schemas.microsoft.com/office/drawing/2014/main" id="{9CD0AADB-4567-4342-9100-F0514DC0BF61}"/>
              </a:ext>
            </a:extLst>
          </p:cNvPr>
          <p:cNvSpPr txBox="1"/>
          <p:nvPr/>
        </p:nvSpPr>
        <p:spPr>
          <a:xfrm>
            <a:off x="505688" y="6010476"/>
            <a:ext cx="1421423"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GB" b="1" u="sng" dirty="0">
                <a:solidFill>
                  <a:schemeClr val="accent1"/>
                </a:solidFill>
                <a:latin typeface="Poppins" panose="00000500000000000000" pitchFamily="2" charset="0"/>
                <a:ea typeface="Calibri"/>
                <a:cs typeface="Poppins" panose="00000500000000000000" pitchFamily="2" charset="0"/>
                <a:sym typeface="Calibri"/>
              </a:rPr>
              <a:t>Releases:</a:t>
            </a:r>
            <a:endParaRPr sz="1400" dirty="0">
              <a:solidFill>
                <a:srgbClr val="000000"/>
              </a:solidFill>
              <a:latin typeface="Poppins" panose="00000500000000000000" pitchFamily="2" charset="0"/>
              <a:ea typeface="Arial"/>
              <a:cs typeface="Poppins" panose="00000500000000000000" pitchFamily="2" charset="0"/>
              <a:sym typeface="Arial"/>
            </a:endParaRPr>
          </a:p>
        </p:txBody>
      </p:sp>
      <p:grpSp>
        <p:nvGrpSpPr>
          <p:cNvPr id="60" name="Group 59">
            <a:extLst>
              <a:ext uri="{FF2B5EF4-FFF2-40B4-BE49-F238E27FC236}">
                <a16:creationId xmlns:a16="http://schemas.microsoft.com/office/drawing/2014/main" id="{A93E0E13-376B-4CEC-A238-B253D1755769}"/>
              </a:ext>
            </a:extLst>
          </p:cNvPr>
          <p:cNvGrpSpPr/>
          <p:nvPr/>
        </p:nvGrpSpPr>
        <p:grpSpPr>
          <a:xfrm>
            <a:off x="5281277" y="4109159"/>
            <a:ext cx="6028073" cy="385200"/>
            <a:chOff x="5281276" y="4104586"/>
            <a:chExt cx="6028073" cy="385200"/>
          </a:xfrm>
          <a:solidFill>
            <a:schemeClr val="accent3"/>
          </a:solidFill>
        </p:grpSpPr>
        <p:sp>
          <p:nvSpPr>
            <p:cNvPr id="28" name="Google Shape;375;p13">
              <a:extLst>
                <a:ext uri="{FF2B5EF4-FFF2-40B4-BE49-F238E27FC236}">
                  <a16:creationId xmlns:a16="http://schemas.microsoft.com/office/drawing/2014/main" id="{E10F30E0-DFAE-47DE-943A-9A0C6EDABA7B}"/>
                </a:ext>
              </a:extLst>
            </p:cNvPr>
            <p:cNvSpPr/>
            <p:nvPr/>
          </p:nvSpPr>
          <p:spPr>
            <a:xfrm flipH="1">
              <a:off x="5281276" y="4104586"/>
              <a:ext cx="1820354" cy="385200"/>
            </a:xfrm>
            <a:prstGeom prst="parallelogram">
              <a:avLst>
                <a:gd name="adj" fmla="val 147596"/>
              </a:avLst>
            </a:prstGeom>
            <a:grpFill/>
            <a:ln>
              <a:noFill/>
            </a:ln>
          </p:spPr>
          <p:txBody>
            <a:bodyPr spcFirstLastPara="1" wrap="square" lIns="91425" tIns="45700" rIns="91425" bIns="45700" anchor="ctr" anchorCtr="0">
              <a:noAutofit/>
            </a:bodyPr>
            <a:lstStyle/>
            <a:p>
              <a:pPr>
                <a:buSzPts val="1800"/>
              </a:pPr>
              <a:endParaRPr>
                <a:solidFill>
                  <a:schemeClr val="accent1"/>
                </a:solidFill>
                <a:latin typeface="Poppins" panose="00000500000000000000" pitchFamily="2" charset="0"/>
                <a:cs typeface="Poppins" panose="00000500000000000000" pitchFamily="2" charset="0"/>
                <a:sym typeface="Calibri"/>
              </a:endParaRPr>
            </a:p>
          </p:txBody>
        </p:sp>
        <p:sp>
          <p:nvSpPr>
            <p:cNvPr id="29" name="Google Shape;376;p13">
              <a:extLst>
                <a:ext uri="{FF2B5EF4-FFF2-40B4-BE49-F238E27FC236}">
                  <a16:creationId xmlns:a16="http://schemas.microsoft.com/office/drawing/2014/main" id="{BA7BFCCF-6CE9-4F35-8BAB-E0AE2026EC23}"/>
                </a:ext>
              </a:extLst>
            </p:cNvPr>
            <p:cNvSpPr/>
            <p:nvPr/>
          </p:nvSpPr>
          <p:spPr>
            <a:xfrm>
              <a:off x="6143335" y="4104586"/>
              <a:ext cx="746073" cy="385200"/>
            </a:xfrm>
            <a:prstGeom prst="rect">
              <a:avLst/>
            </a:prstGeom>
            <a:grpFill/>
            <a:ln>
              <a:noFill/>
            </a:ln>
          </p:spPr>
          <p:txBody>
            <a:bodyPr spcFirstLastPara="1" wrap="square" lIns="91425" tIns="45700" rIns="91425" bIns="45700" anchor="ctr" anchorCtr="0">
              <a:noAutofit/>
            </a:bodyPr>
            <a:lstStyle/>
            <a:p>
              <a:pPr>
                <a:buClr>
                  <a:srgbClr val="000000"/>
                </a:buClr>
                <a:buSzPts val="1800"/>
              </a:pPr>
              <a:endParaRPr>
                <a:solidFill>
                  <a:schemeClr val="accent1"/>
                </a:solidFill>
                <a:latin typeface="Poppins" panose="00000500000000000000" pitchFamily="2" charset="0"/>
                <a:ea typeface="Calibri"/>
                <a:cs typeface="Poppins" panose="00000500000000000000" pitchFamily="2" charset="0"/>
                <a:sym typeface="Calibri"/>
              </a:endParaRPr>
            </a:p>
          </p:txBody>
        </p:sp>
        <p:sp>
          <p:nvSpPr>
            <p:cNvPr id="30" name="Google Shape;377;p13">
              <a:extLst>
                <a:ext uri="{FF2B5EF4-FFF2-40B4-BE49-F238E27FC236}">
                  <a16:creationId xmlns:a16="http://schemas.microsoft.com/office/drawing/2014/main" id="{61657A14-AF72-4352-AE58-3BFA4185B324}"/>
                </a:ext>
              </a:extLst>
            </p:cNvPr>
            <p:cNvSpPr/>
            <p:nvPr/>
          </p:nvSpPr>
          <p:spPr>
            <a:xfrm>
              <a:off x="6048832" y="4104586"/>
              <a:ext cx="5260517" cy="385200"/>
            </a:xfrm>
            <a:prstGeom prst="rect">
              <a:avLst/>
            </a:prstGeom>
            <a:grpFill/>
            <a:ln>
              <a:noFill/>
            </a:ln>
          </p:spPr>
          <p:txBody>
            <a:bodyPr spcFirstLastPara="1" wrap="square" lIns="91425" tIns="45700" rIns="91425" bIns="45700" anchor="ctr" anchorCtr="0">
              <a:noAutofit/>
            </a:bodyPr>
            <a:lstStyle/>
            <a:p>
              <a:pPr>
                <a:buSzPts val="1800"/>
              </a:pPr>
              <a:r>
                <a:rPr lang="en-GB" dirty="0">
                  <a:solidFill>
                    <a:schemeClr val="accent1"/>
                  </a:solidFill>
                  <a:latin typeface="Poppins" panose="00000500000000000000" pitchFamily="2" charset="0"/>
                  <a:cs typeface="Poppins" panose="00000500000000000000" pitchFamily="2" charset="0"/>
                  <a:sym typeface="Calibri"/>
                </a:rPr>
                <a:t>Claims Adjudication - AI</a:t>
              </a:r>
              <a:endParaRPr dirty="0">
                <a:solidFill>
                  <a:schemeClr val="accent1"/>
                </a:solidFill>
                <a:latin typeface="Poppins" panose="00000500000000000000" pitchFamily="2" charset="0"/>
                <a:cs typeface="Poppins" panose="00000500000000000000" pitchFamily="2" charset="0"/>
                <a:sym typeface="Arial"/>
              </a:endParaRPr>
            </a:p>
          </p:txBody>
        </p:sp>
      </p:grpSp>
      <p:grpSp>
        <p:nvGrpSpPr>
          <p:cNvPr id="61" name="Group 60">
            <a:extLst>
              <a:ext uri="{FF2B5EF4-FFF2-40B4-BE49-F238E27FC236}">
                <a16:creationId xmlns:a16="http://schemas.microsoft.com/office/drawing/2014/main" id="{484E485C-35C0-44A4-B5DF-7E18ACDC76A9}"/>
              </a:ext>
            </a:extLst>
          </p:cNvPr>
          <p:cNvGrpSpPr/>
          <p:nvPr/>
        </p:nvGrpSpPr>
        <p:grpSpPr>
          <a:xfrm>
            <a:off x="5552212" y="4527798"/>
            <a:ext cx="5757138" cy="385200"/>
            <a:chOff x="5552211" y="4524519"/>
            <a:chExt cx="5757138" cy="385200"/>
          </a:xfrm>
          <a:solidFill>
            <a:schemeClr val="accent3"/>
          </a:solidFill>
        </p:grpSpPr>
        <p:sp>
          <p:nvSpPr>
            <p:cNvPr id="31" name="Google Shape;375;p13">
              <a:extLst>
                <a:ext uri="{FF2B5EF4-FFF2-40B4-BE49-F238E27FC236}">
                  <a16:creationId xmlns:a16="http://schemas.microsoft.com/office/drawing/2014/main" id="{CD6D5689-1DB0-4BC4-89DF-EC8437080862}"/>
                </a:ext>
              </a:extLst>
            </p:cNvPr>
            <p:cNvSpPr/>
            <p:nvPr/>
          </p:nvSpPr>
          <p:spPr>
            <a:xfrm flipH="1">
              <a:off x="5552211" y="4524519"/>
              <a:ext cx="1820354" cy="385200"/>
            </a:xfrm>
            <a:prstGeom prst="parallelogram">
              <a:avLst>
                <a:gd name="adj" fmla="val 147596"/>
              </a:avLst>
            </a:prstGeom>
            <a:grpFill/>
            <a:ln>
              <a:noFill/>
            </a:ln>
          </p:spPr>
          <p:txBody>
            <a:bodyPr spcFirstLastPara="1" wrap="square" lIns="91425" tIns="45700" rIns="91425" bIns="45700" anchor="ctr" anchorCtr="0">
              <a:noAutofit/>
            </a:bodyPr>
            <a:lstStyle/>
            <a:p>
              <a:pPr>
                <a:buSzPts val="1800"/>
              </a:pPr>
              <a:endParaRPr>
                <a:solidFill>
                  <a:schemeClr val="accent1"/>
                </a:solidFill>
                <a:latin typeface="Poppins" panose="00000500000000000000" pitchFamily="2" charset="0"/>
                <a:cs typeface="Poppins" panose="00000500000000000000" pitchFamily="2" charset="0"/>
                <a:sym typeface="Calibri"/>
              </a:endParaRPr>
            </a:p>
          </p:txBody>
        </p:sp>
        <p:sp>
          <p:nvSpPr>
            <p:cNvPr id="32" name="Google Shape;376;p13">
              <a:extLst>
                <a:ext uri="{FF2B5EF4-FFF2-40B4-BE49-F238E27FC236}">
                  <a16:creationId xmlns:a16="http://schemas.microsoft.com/office/drawing/2014/main" id="{BFDB0F6C-2643-47FA-B10C-CEC1C598EEEF}"/>
                </a:ext>
              </a:extLst>
            </p:cNvPr>
            <p:cNvSpPr/>
            <p:nvPr/>
          </p:nvSpPr>
          <p:spPr>
            <a:xfrm>
              <a:off x="6414270" y="4524519"/>
              <a:ext cx="746073" cy="385200"/>
            </a:xfrm>
            <a:prstGeom prst="rect">
              <a:avLst/>
            </a:prstGeom>
            <a:grpFill/>
            <a:ln>
              <a:noFill/>
            </a:ln>
          </p:spPr>
          <p:txBody>
            <a:bodyPr spcFirstLastPara="1" wrap="square" lIns="91425" tIns="45700" rIns="91425" bIns="45700" anchor="ctr" anchorCtr="0">
              <a:noAutofit/>
            </a:bodyPr>
            <a:lstStyle/>
            <a:p>
              <a:pPr>
                <a:buClr>
                  <a:srgbClr val="000000"/>
                </a:buClr>
                <a:buSzPts val="1800"/>
              </a:pPr>
              <a:endParaRPr>
                <a:solidFill>
                  <a:schemeClr val="accent1"/>
                </a:solidFill>
                <a:latin typeface="Poppins" panose="00000500000000000000" pitchFamily="2" charset="0"/>
                <a:ea typeface="Calibri"/>
                <a:cs typeface="Poppins" panose="00000500000000000000" pitchFamily="2" charset="0"/>
                <a:sym typeface="Calibri"/>
              </a:endParaRPr>
            </a:p>
          </p:txBody>
        </p:sp>
        <p:sp>
          <p:nvSpPr>
            <p:cNvPr id="33" name="Google Shape;377;p13">
              <a:extLst>
                <a:ext uri="{FF2B5EF4-FFF2-40B4-BE49-F238E27FC236}">
                  <a16:creationId xmlns:a16="http://schemas.microsoft.com/office/drawing/2014/main" id="{2D0C7266-E0D3-4ABD-9B4F-3EF847F2282D}"/>
                </a:ext>
              </a:extLst>
            </p:cNvPr>
            <p:cNvSpPr/>
            <p:nvPr/>
          </p:nvSpPr>
          <p:spPr>
            <a:xfrm>
              <a:off x="6319768" y="4524519"/>
              <a:ext cx="4989581" cy="385200"/>
            </a:xfrm>
            <a:prstGeom prst="rect">
              <a:avLst/>
            </a:prstGeom>
            <a:grpFill/>
            <a:ln>
              <a:noFill/>
            </a:ln>
          </p:spPr>
          <p:txBody>
            <a:bodyPr spcFirstLastPara="1" wrap="square" lIns="91425" tIns="45700" rIns="91425" bIns="45700" anchor="ctr" anchorCtr="0">
              <a:noAutofit/>
            </a:bodyPr>
            <a:lstStyle/>
            <a:p>
              <a:pPr>
                <a:buSzPts val="1800"/>
              </a:pPr>
              <a:r>
                <a:rPr lang="en-GB" dirty="0">
                  <a:solidFill>
                    <a:schemeClr val="accent1"/>
                  </a:solidFill>
                  <a:latin typeface="Poppins" panose="00000500000000000000" pitchFamily="2" charset="0"/>
                  <a:cs typeface="Poppins" panose="00000500000000000000" pitchFamily="2" charset="0"/>
                  <a:sym typeface="Calibri"/>
                </a:rPr>
                <a:t>Formal Sector, Accident Insurance</a:t>
              </a:r>
              <a:endParaRPr dirty="0">
                <a:solidFill>
                  <a:schemeClr val="accent1"/>
                </a:solidFill>
                <a:latin typeface="Poppins" panose="00000500000000000000" pitchFamily="2" charset="0"/>
                <a:cs typeface="Poppins" panose="00000500000000000000" pitchFamily="2" charset="0"/>
                <a:sym typeface="Arial"/>
              </a:endParaRPr>
            </a:p>
          </p:txBody>
        </p:sp>
      </p:grpSp>
      <p:cxnSp>
        <p:nvCxnSpPr>
          <p:cNvPr id="34" name="Google Shape;367;p13">
            <a:extLst>
              <a:ext uri="{FF2B5EF4-FFF2-40B4-BE49-F238E27FC236}">
                <a16:creationId xmlns:a16="http://schemas.microsoft.com/office/drawing/2014/main" id="{B0A9A2CB-A52D-4EF5-A23A-2AC83D95D48A}"/>
              </a:ext>
            </a:extLst>
          </p:cNvPr>
          <p:cNvCxnSpPr>
            <a:cxnSpLocks/>
          </p:cNvCxnSpPr>
          <p:nvPr/>
        </p:nvCxnSpPr>
        <p:spPr>
          <a:xfrm flipV="1">
            <a:off x="6032877" y="5624132"/>
            <a:ext cx="0" cy="382576"/>
          </a:xfrm>
          <a:prstGeom prst="straightConnector1">
            <a:avLst/>
          </a:prstGeom>
          <a:noFill/>
          <a:ln w="63500" cap="flat" cmpd="sng">
            <a:solidFill>
              <a:schemeClr val="accent1"/>
            </a:solidFill>
            <a:prstDash val="dot"/>
            <a:miter lim="800000"/>
            <a:headEnd type="oval" w="sm" len="sm"/>
            <a:tailEnd type="triangle" w="med" len="med"/>
          </a:ln>
        </p:spPr>
      </p:cxnSp>
      <p:sp>
        <p:nvSpPr>
          <p:cNvPr id="35" name="Google Shape;368;p13">
            <a:extLst>
              <a:ext uri="{FF2B5EF4-FFF2-40B4-BE49-F238E27FC236}">
                <a16:creationId xmlns:a16="http://schemas.microsoft.com/office/drawing/2014/main" id="{7D9773EB-E463-46F6-810C-D97C0C42A40E}"/>
              </a:ext>
            </a:extLst>
          </p:cNvPr>
          <p:cNvSpPr txBox="1"/>
          <p:nvPr/>
        </p:nvSpPr>
        <p:spPr>
          <a:xfrm>
            <a:off x="5128515" y="6010476"/>
            <a:ext cx="1808724" cy="369291"/>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en-GB" b="1" dirty="0">
                <a:solidFill>
                  <a:schemeClr val="accent1"/>
                </a:solidFill>
                <a:latin typeface="Poppins" panose="00000500000000000000" pitchFamily="2" charset="0"/>
                <a:ea typeface="Calibri"/>
                <a:cs typeface="Poppins" panose="00000500000000000000" pitchFamily="2" charset="0"/>
                <a:sym typeface="Calibri"/>
              </a:rPr>
              <a:t>Oct. 2020</a:t>
            </a:r>
            <a:endParaRPr sz="1400" dirty="0">
              <a:solidFill>
                <a:srgbClr val="000000"/>
              </a:solidFill>
              <a:latin typeface="Poppins" panose="00000500000000000000" pitchFamily="2" charset="0"/>
              <a:ea typeface="Arial"/>
              <a:cs typeface="Poppins" panose="00000500000000000000" pitchFamily="2" charset="0"/>
              <a:sym typeface="Arial"/>
            </a:endParaRPr>
          </a:p>
        </p:txBody>
      </p:sp>
      <p:cxnSp>
        <p:nvCxnSpPr>
          <p:cNvPr id="36" name="Google Shape;369;p13">
            <a:extLst>
              <a:ext uri="{FF2B5EF4-FFF2-40B4-BE49-F238E27FC236}">
                <a16:creationId xmlns:a16="http://schemas.microsoft.com/office/drawing/2014/main" id="{C1B183A0-0B77-47AC-B788-C74479DF3FB2}"/>
              </a:ext>
            </a:extLst>
          </p:cNvPr>
          <p:cNvCxnSpPr>
            <a:cxnSpLocks/>
          </p:cNvCxnSpPr>
          <p:nvPr/>
        </p:nvCxnSpPr>
        <p:spPr>
          <a:xfrm flipV="1">
            <a:off x="7307099" y="5624132"/>
            <a:ext cx="0" cy="369876"/>
          </a:xfrm>
          <a:prstGeom prst="straightConnector1">
            <a:avLst/>
          </a:prstGeom>
          <a:noFill/>
          <a:ln w="63500" cap="flat" cmpd="sng">
            <a:solidFill>
              <a:schemeClr val="accent1"/>
            </a:solidFill>
            <a:prstDash val="dot"/>
            <a:miter lim="800000"/>
            <a:headEnd type="oval" w="sm" len="sm"/>
            <a:tailEnd type="triangle" w="med" len="med"/>
          </a:ln>
        </p:spPr>
      </p:cxnSp>
      <p:sp>
        <p:nvSpPr>
          <p:cNvPr id="37" name="Google Shape;370;p13">
            <a:extLst>
              <a:ext uri="{FF2B5EF4-FFF2-40B4-BE49-F238E27FC236}">
                <a16:creationId xmlns:a16="http://schemas.microsoft.com/office/drawing/2014/main" id="{E18AEA75-2582-41D2-9664-C3904E92D648}"/>
              </a:ext>
            </a:extLst>
          </p:cNvPr>
          <p:cNvSpPr txBox="1"/>
          <p:nvPr/>
        </p:nvSpPr>
        <p:spPr>
          <a:xfrm>
            <a:off x="6596389" y="6010476"/>
            <a:ext cx="1421421" cy="369291"/>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en-GB" b="1" dirty="0">
                <a:solidFill>
                  <a:schemeClr val="accent1"/>
                </a:solidFill>
                <a:latin typeface="Poppins" panose="00000500000000000000" pitchFamily="2" charset="0"/>
                <a:ea typeface="Calibri"/>
                <a:cs typeface="Poppins" panose="00000500000000000000" pitchFamily="2" charset="0"/>
                <a:sym typeface="Calibri"/>
              </a:rPr>
              <a:t>April 2021</a:t>
            </a:r>
            <a:endParaRPr sz="1400" dirty="0">
              <a:solidFill>
                <a:srgbClr val="000000"/>
              </a:solidFill>
              <a:latin typeface="Poppins" panose="00000500000000000000" pitchFamily="2" charset="0"/>
              <a:ea typeface="Arial"/>
              <a:cs typeface="Poppins" panose="00000500000000000000" pitchFamily="2" charset="0"/>
              <a:sym typeface="Arial"/>
            </a:endParaRPr>
          </a:p>
        </p:txBody>
      </p:sp>
      <p:sp>
        <p:nvSpPr>
          <p:cNvPr id="38" name="Arrow: Pentagon 37">
            <a:extLst>
              <a:ext uri="{FF2B5EF4-FFF2-40B4-BE49-F238E27FC236}">
                <a16:creationId xmlns:a16="http://schemas.microsoft.com/office/drawing/2014/main" id="{EBE3E723-2E35-451F-89C2-0E9A2416FAE3}"/>
              </a:ext>
            </a:extLst>
          </p:cNvPr>
          <p:cNvSpPr/>
          <p:nvPr/>
        </p:nvSpPr>
        <p:spPr>
          <a:xfrm>
            <a:off x="1216399" y="4817235"/>
            <a:ext cx="1258519" cy="385200"/>
          </a:xfrm>
          <a:prstGeom prst="homePlate">
            <a:avLst>
              <a:gd name="adj" fmla="val 0"/>
            </a:avLst>
          </a:prstGeom>
          <a:solidFill>
            <a:schemeClr val="accent3"/>
          </a:solidFill>
          <a:ln>
            <a:noFill/>
          </a:ln>
        </p:spPr>
        <p:txBody>
          <a:bodyPr spcFirstLastPara="1" wrap="square" lIns="91425" tIns="45700" rIns="91425" bIns="45700" anchor="ctr" anchorCtr="0">
            <a:noAutofit/>
          </a:bodyPr>
          <a:lstStyle/>
          <a:p>
            <a:pPr>
              <a:buClr>
                <a:srgbClr val="000000"/>
              </a:buClr>
              <a:buSzPts val="1800"/>
            </a:pPr>
            <a:r>
              <a:rPr lang="en-GB" dirty="0">
                <a:solidFill>
                  <a:schemeClr val="accent1"/>
                </a:solidFill>
                <a:latin typeface="Poppins" panose="00000500000000000000" pitchFamily="2" charset="0"/>
                <a:cs typeface="Poppins" panose="00000500000000000000" pitchFamily="2" charset="0"/>
              </a:rPr>
              <a:t>new</a:t>
            </a:r>
          </a:p>
        </p:txBody>
      </p:sp>
      <p:grpSp>
        <p:nvGrpSpPr>
          <p:cNvPr id="56" name="Group 55">
            <a:extLst>
              <a:ext uri="{FF2B5EF4-FFF2-40B4-BE49-F238E27FC236}">
                <a16:creationId xmlns:a16="http://schemas.microsoft.com/office/drawing/2014/main" id="{FB72390D-ED4D-4DEF-8631-AD1D7C7FB3D2}"/>
              </a:ext>
            </a:extLst>
          </p:cNvPr>
          <p:cNvGrpSpPr/>
          <p:nvPr/>
        </p:nvGrpSpPr>
        <p:grpSpPr>
          <a:xfrm>
            <a:off x="6686546" y="2434117"/>
            <a:ext cx="4622802" cy="385684"/>
            <a:chOff x="6686545" y="2420061"/>
            <a:chExt cx="4622802" cy="385684"/>
          </a:xfrm>
        </p:grpSpPr>
        <p:sp>
          <p:nvSpPr>
            <p:cNvPr id="39" name="Google Shape;357;p13">
              <a:extLst>
                <a:ext uri="{FF2B5EF4-FFF2-40B4-BE49-F238E27FC236}">
                  <a16:creationId xmlns:a16="http://schemas.microsoft.com/office/drawing/2014/main" id="{3E9C056B-AA43-4707-84D3-7D670DCF3014}"/>
                </a:ext>
              </a:extLst>
            </p:cNvPr>
            <p:cNvSpPr/>
            <p:nvPr/>
          </p:nvSpPr>
          <p:spPr>
            <a:xfrm rot="10800000">
              <a:off x="6686545" y="2420061"/>
              <a:ext cx="1672986" cy="385200"/>
            </a:xfrm>
            <a:prstGeom prst="parallelogram">
              <a:avLst>
                <a:gd name="adj" fmla="val 147596"/>
              </a:avLst>
            </a:prstGeom>
            <a:solidFill>
              <a:schemeClr val="accent3"/>
            </a:solidFill>
            <a:ln>
              <a:noFill/>
            </a:ln>
          </p:spPr>
          <p:txBody>
            <a:bodyPr spcFirstLastPara="1" wrap="square" lIns="91425" tIns="45700" rIns="91425" bIns="45700" anchor="ctr" anchorCtr="0">
              <a:noAutofit/>
            </a:bodyPr>
            <a:lstStyle/>
            <a:p>
              <a:pPr>
                <a:buSzPts val="1800"/>
              </a:pPr>
              <a:endParaRPr dirty="0">
                <a:solidFill>
                  <a:schemeClr val="accent1"/>
                </a:solidFill>
                <a:latin typeface="Poppins" panose="00000500000000000000" pitchFamily="2" charset="0"/>
                <a:cs typeface="Poppins" panose="00000500000000000000" pitchFamily="2" charset="0"/>
                <a:sym typeface="Calibri"/>
              </a:endParaRPr>
            </a:p>
          </p:txBody>
        </p:sp>
        <p:sp>
          <p:nvSpPr>
            <p:cNvPr id="40" name="Google Shape;358;p13">
              <a:extLst>
                <a:ext uri="{FF2B5EF4-FFF2-40B4-BE49-F238E27FC236}">
                  <a16:creationId xmlns:a16="http://schemas.microsoft.com/office/drawing/2014/main" id="{F057DCD5-5CE3-48C5-93E7-8573EC79BFEC}"/>
                </a:ext>
              </a:extLst>
            </p:cNvPr>
            <p:cNvSpPr/>
            <p:nvPr/>
          </p:nvSpPr>
          <p:spPr>
            <a:xfrm>
              <a:off x="7307097" y="2420545"/>
              <a:ext cx="904433" cy="385200"/>
            </a:xfrm>
            <a:prstGeom prst="rect">
              <a:avLst/>
            </a:prstGeom>
            <a:solidFill>
              <a:schemeClr val="accent3"/>
            </a:solidFill>
            <a:ln>
              <a:noFill/>
            </a:ln>
          </p:spPr>
          <p:txBody>
            <a:bodyPr spcFirstLastPara="1" wrap="square" lIns="91425" tIns="45700" rIns="91425" bIns="45700" anchor="ctr" anchorCtr="0">
              <a:noAutofit/>
            </a:bodyPr>
            <a:lstStyle/>
            <a:p>
              <a:pPr>
                <a:buSzPts val="1800"/>
              </a:pPr>
              <a:endParaRPr>
                <a:solidFill>
                  <a:schemeClr val="accent1"/>
                </a:solidFill>
                <a:latin typeface="Poppins" panose="00000500000000000000" pitchFamily="2" charset="0"/>
                <a:cs typeface="Poppins" panose="00000500000000000000" pitchFamily="2" charset="0"/>
                <a:sym typeface="Calibri"/>
              </a:endParaRPr>
            </a:p>
          </p:txBody>
        </p:sp>
        <p:sp>
          <p:nvSpPr>
            <p:cNvPr id="41" name="Google Shape;359;p13">
              <a:extLst>
                <a:ext uri="{FF2B5EF4-FFF2-40B4-BE49-F238E27FC236}">
                  <a16:creationId xmlns:a16="http://schemas.microsoft.com/office/drawing/2014/main" id="{99BB38AB-6CF0-4B3D-85CA-85FFEB6FBED2}"/>
                </a:ext>
              </a:extLst>
            </p:cNvPr>
            <p:cNvSpPr/>
            <p:nvPr/>
          </p:nvSpPr>
          <p:spPr>
            <a:xfrm>
              <a:off x="7570484" y="2420545"/>
              <a:ext cx="3738863" cy="385200"/>
            </a:xfrm>
            <a:prstGeom prst="rect">
              <a:avLst/>
            </a:prstGeom>
            <a:solidFill>
              <a:schemeClr val="accent3"/>
            </a:solidFill>
            <a:ln>
              <a:noFill/>
            </a:ln>
          </p:spPr>
          <p:txBody>
            <a:bodyPr spcFirstLastPara="1" wrap="square" lIns="91425" tIns="45700" rIns="91425" bIns="45700" anchor="ctr" anchorCtr="0">
              <a:noAutofit/>
            </a:bodyPr>
            <a:lstStyle/>
            <a:p>
              <a:pPr>
                <a:buSzPts val="1800"/>
              </a:pPr>
              <a:r>
                <a:rPr lang="en-GB" dirty="0">
                  <a:solidFill>
                    <a:schemeClr val="accent1"/>
                  </a:solidFill>
                  <a:latin typeface="Poppins" panose="00000500000000000000" pitchFamily="2" charset="0"/>
                  <a:cs typeface="Poppins" panose="00000500000000000000" pitchFamily="2" charset="0"/>
                  <a:sym typeface="Arial"/>
                </a:rPr>
                <a:t>Users, Items, Services, Pricelists</a:t>
              </a:r>
              <a:endParaRPr dirty="0">
                <a:solidFill>
                  <a:schemeClr val="accent1"/>
                </a:solidFill>
                <a:latin typeface="Poppins" panose="00000500000000000000" pitchFamily="2" charset="0"/>
                <a:cs typeface="Poppins" panose="00000500000000000000" pitchFamily="2" charset="0"/>
                <a:sym typeface="Arial"/>
              </a:endParaRPr>
            </a:p>
          </p:txBody>
        </p:sp>
      </p:grpSp>
      <p:cxnSp>
        <p:nvCxnSpPr>
          <p:cNvPr id="42" name="Google Shape;367;p13">
            <a:extLst>
              <a:ext uri="{FF2B5EF4-FFF2-40B4-BE49-F238E27FC236}">
                <a16:creationId xmlns:a16="http://schemas.microsoft.com/office/drawing/2014/main" id="{2AF22E99-BDB4-42A9-8619-FCA5C11DC623}"/>
              </a:ext>
            </a:extLst>
          </p:cNvPr>
          <p:cNvCxnSpPr>
            <a:cxnSpLocks/>
          </p:cNvCxnSpPr>
          <p:nvPr/>
        </p:nvCxnSpPr>
        <p:spPr>
          <a:xfrm flipV="1">
            <a:off x="8510503" y="5609279"/>
            <a:ext cx="0" cy="382576"/>
          </a:xfrm>
          <a:prstGeom prst="straightConnector1">
            <a:avLst/>
          </a:prstGeom>
          <a:noFill/>
          <a:ln w="63500" cap="flat" cmpd="sng">
            <a:solidFill>
              <a:schemeClr val="accent1"/>
            </a:solidFill>
            <a:prstDash val="dot"/>
            <a:miter lim="800000"/>
            <a:headEnd type="oval" w="sm" len="sm"/>
            <a:tailEnd type="triangle" w="med" len="med"/>
          </a:ln>
        </p:spPr>
      </p:cxnSp>
      <p:sp>
        <p:nvSpPr>
          <p:cNvPr id="43" name="Google Shape;368;p13">
            <a:extLst>
              <a:ext uri="{FF2B5EF4-FFF2-40B4-BE49-F238E27FC236}">
                <a16:creationId xmlns:a16="http://schemas.microsoft.com/office/drawing/2014/main" id="{54915212-4E26-4F77-89FE-BAA1C6851EB6}"/>
              </a:ext>
            </a:extLst>
          </p:cNvPr>
          <p:cNvSpPr txBox="1"/>
          <p:nvPr/>
        </p:nvSpPr>
        <p:spPr>
          <a:xfrm>
            <a:off x="7606141" y="6010476"/>
            <a:ext cx="1808724" cy="369291"/>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en-GB" b="1" dirty="0">
                <a:solidFill>
                  <a:schemeClr val="accent1"/>
                </a:solidFill>
                <a:latin typeface="Poppins" panose="00000500000000000000" pitchFamily="2" charset="0"/>
                <a:ea typeface="Calibri"/>
                <a:cs typeface="Poppins" panose="00000500000000000000" pitchFamily="2" charset="0"/>
                <a:sym typeface="Calibri"/>
              </a:rPr>
              <a:t>Oct. 2021</a:t>
            </a:r>
            <a:endParaRPr sz="1400" dirty="0">
              <a:solidFill>
                <a:srgbClr val="000000"/>
              </a:solidFill>
              <a:latin typeface="Poppins" panose="00000500000000000000" pitchFamily="2" charset="0"/>
              <a:ea typeface="Arial"/>
              <a:cs typeface="Poppins" panose="00000500000000000000" pitchFamily="2" charset="0"/>
              <a:sym typeface="Arial"/>
            </a:endParaRPr>
          </a:p>
        </p:txBody>
      </p:sp>
      <p:grpSp>
        <p:nvGrpSpPr>
          <p:cNvPr id="62" name="Group 61">
            <a:extLst>
              <a:ext uri="{FF2B5EF4-FFF2-40B4-BE49-F238E27FC236}">
                <a16:creationId xmlns:a16="http://schemas.microsoft.com/office/drawing/2014/main" id="{FFAE23FA-FD4A-4FA8-8347-FBF91C6FA5CA}"/>
              </a:ext>
            </a:extLst>
          </p:cNvPr>
          <p:cNvGrpSpPr/>
          <p:nvPr/>
        </p:nvGrpSpPr>
        <p:grpSpPr>
          <a:xfrm>
            <a:off x="8554153" y="4946439"/>
            <a:ext cx="2755195" cy="385200"/>
            <a:chOff x="8554152" y="4935731"/>
            <a:chExt cx="2755195" cy="385200"/>
          </a:xfrm>
        </p:grpSpPr>
        <p:sp>
          <p:nvSpPr>
            <p:cNvPr id="44" name="Google Shape;375;p13">
              <a:extLst>
                <a:ext uri="{FF2B5EF4-FFF2-40B4-BE49-F238E27FC236}">
                  <a16:creationId xmlns:a16="http://schemas.microsoft.com/office/drawing/2014/main" id="{F3A729A4-DE48-47DC-A568-EB54F776CDD0}"/>
                </a:ext>
              </a:extLst>
            </p:cNvPr>
            <p:cNvSpPr/>
            <p:nvPr/>
          </p:nvSpPr>
          <p:spPr>
            <a:xfrm flipH="1">
              <a:off x="8554152" y="4935731"/>
              <a:ext cx="1820354" cy="385200"/>
            </a:xfrm>
            <a:prstGeom prst="parallelogram">
              <a:avLst>
                <a:gd name="adj" fmla="val 147596"/>
              </a:avLst>
            </a:prstGeom>
            <a:solidFill>
              <a:schemeClr val="accent3"/>
            </a:solidFill>
            <a:ln>
              <a:noFill/>
            </a:ln>
          </p:spPr>
          <p:txBody>
            <a:bodyPr spcFirstLastPara="1" wrap="square" lIns="91425" tIns="45700" rIns="91425" bIns="45700" anchor="ctr" anchorCtr="0">
              <a:noAutofit/>
            </a:bodyPr>
            <a:lstStyle/>
            <a:p>
              <a:pPr algn="ctr">
                <a:buClr>
                  <a:srgbClr val="000000"/>
                </a:buClr>
                <a:buSzPts val="1800"/>
              </a:pPr>
              <a:endParaRPr>
                <a:solidFill>
                  <a:srgbClr val="004A57"/>
                </a:solidFill>
                <a:latin typeface="Poppins" panose="00000500000000000000" pitchFamily="2" charset="0"/>
                <a:ea typeface="Calibri"/>
                <a:cs typeface="Poppins" panose="00000500000000000000" pitchFamily="2" charset="0"/>
                <a:sym typeface="Calibri"/>
              </a:endParaRPr>
            </a:p>
          </p:txBody>
        </p:sp>
        <p:sp>
          <p:nvSpPr>
            <p:cNvPr id="45" name="Google Shape;377;p13">
              <a:extLst>
                <a:ext uri="{FF2B5EF4-FFF2-40B4-BE49-F238E27FC236}">
                  <a16:creationId xmlns:a16="http://schemas.microsoft.com/office/drawing/2014/main" id="{1AE50AA7-4062-43F5-AF85-546DCED07CED}"/>
                </a:ext>
              </a:extLst>
            </p:cNvPr>
            <p:cNvSpPr/>
            <p:nvPr/>
          </p:nvSpPr>
          <p:spPr>
            <a:xfrm>
              <a:off x="9244667" y="4935731"/>
              <a:ext cx="2064680" cy="385200"/>
            </a:xfrm>
            <a:prstGeom prst="rect">
              <a:avLst/>
            </a:prstGeom>
            <a:solidFill>
              <a:schemeClr val="accent3"/>
            </a:solidFill>
            <a:ln>
              <a:noFill/>
            </a:ln>
          </p:spPr>
          <p:txBody>
            <a:bodyPr spcFirstLastPara="1" wrap="square" lIns="91425" tIns="45700" rIns="91425" bIns="45700" anchor="ctr" anchorCtr="0">
              <a:noAutofit/>
            </a:bodyPr>
            <a:lstStyle/>
            <a:p>
              <a:pP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Payment Layer</a:t>
              </a:r>
              <a:endParaRPr sz="1400" dirty="0">
                <a:solidFill>
                  <a:srgbClr val="000000"/>
                </a:solidFill>
                <a:latin typeface="Poppins" panose="00000500000000000000" pitchFamily="2" charset="0"/>
                <a:ea typeface="Arial"/>
                <a:cs typeface="Poppins" panose="00000500000000000000" pitchFamily="2" charset="0"/>
                <a:sym typeface="Arial"/>
              </a:endParaRPr>
            </a:p>
          </p:txBody>
        </p:sp>
      </p:grpSp>
      <p:cxnSp>
        <p:nvCxnSpPr>
          <p:cNvPr id="46" name="Google Shape;369;p13">
            <a:extLst>
              <a:ext uri="{FF2B5EF4-FFF2-40B4-BE49-F238E27FC236}">
                <a16:creationId xmlns:a16="http://schemas.microsoft.com/office/drawing/2014/main" id="{1809655D-AEF4-48F4-807A-754E18C7C4F2}"/>
              </a:ext>
            </a:extLst>
          </p:cNvPr>
          <p:cNvCxnSpPr>
            <a:cxnSpLocks/>
          </p:cNvCxnSpPr>
          <p:nvPr/>
        </p:nvCxnSpPr>
        <p:spPr>
          <a:xfrm flipV="1">
            <a:off x="9663795" y="5615340"/>
            <a:ext cx="0" cy="369876"/>
          </a:xfrm>
          <a:prstGeom prst="straightConnector1">
            <a:avLst/>
          </a:prstGeom>
          <a:noFill/>
          <a:ln w="63500" cap="flat" cmpd="sng">
            <a:solidFill>
              <a:schemeClr val="accent1"/>
            </a:solidFill>
            <a:prstDash val="dot"/>
            <a:miter lim="800000"/>
            <a:headEnd type="oval" w="sm" len="sm"/>
            <a:tailEnd type="triangle" w="med" len="med"/>
          </a:ln>
        </p:spPr>
      </p:cxnSp>
      <p:sp>
        <p:nvSpPr>
          <p:cNvPr id="47" name="Google Shape;370;p13">
            <a:extLst>
              <a:ext uri="{FF2B5EF4-FFF2-40B4-BE49-F238E27FC236}">
                <a16:creationId xmlns:a16="http://schemas.microsoft.com/office/drawing/2014/main" id="{15FA9BB0-B4DB-400D-906C-23DE5E83AC3B}"/>
              </a:ext>
            </a:extLst>
          </p:cNvPr>
          <p:cNvSpPr txBox="1"/>
          <p:nvPr/>
        </p:nvSpPr>
        <p:spPr>
          <a:xfrm>
            <a:off x="8953085" y="6001684"/>
            <a:ext cx="1421421" cy="369291"/>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en-GB" b="1" dirty="0">
                <a:solidFill>
                  <a:schemeClr val="accent1"/>
                </a:solidFill>
                <a:latin typeface="Poppins" panose="00000500000000000000" pitchFamily="2" charset="0"/>
                <a:ea typeface="Calibri"/>
                <a:cs typeface="Poppins" panose="00000500000000000000" pitchFamily="2" charset="0"/>
                <a:sym typeface="Calibri"/>
              </a:rPr>
              <a:t>April 2022</a:t>
            </a:r>
            <a:endParaRPr sz="1400" dirty="0">
              <a:solidFill>
                <a:srgbClr val="000000"/>
              </a:solidFill>
              <a:latin typeface="Poppins" panose="00000500000000000000" pitchFamily="2" charset="0"/>
              <a:ea typeface="Arial"/>
              <a:cs typeface="Poppins" panose="00000500000000000000" pitchFamily="2" charset="0"/>
              <a:sym typeface="Arial"/>
            </a:endParaRPr>
          </a:p>
        </p:txBody>
      </p:sp>
      <p:cxnSp>
        <p:nvCxnSpPr>
          <p:cNvPr id="48" name="Google Shape;367;p13">
            <a:extLst>
              <a:ext uri="{FF2B5EF4-FFF2-40B4-BE49-F238E27FC236}">
                <a16:creationId xmlns:a16="http://schemas.microsoft.com/office/drawing/2014/main" id="{A86B87E4-F64E-4982-8558-214449620B94}"/>
              </a:ext>
            </a:extLst>
          </p:cNvPr>
          <p:cNvCxnSpPr>
            <a:cxnSpLocks/>
          </p:cNvCxnSpPr>
          <p:nvPr/>
        </p:nvCxnSpPr>
        <p:spPr>
          <a:xfrm flipV="1">
            <a:off x="10867199" y="5600487"/>
            <a:ext cx="0" cy="382576"/>
          </a:xfrm>
          <a:prstGeom prst="straightConnector1">
            <a:avLst/>
          </a:prstGeom>
          <a:noFill/>
          <a:ln w="63500" cap="flat" cmpd="sng">
            <a:solidFill>
              <a:schemeClr val="accent1"/>
            </a:solidFill>
            <a:prstDash val="dot"/>
            <a:miter lim="800000"/>
            <a:headEnd type="oval" w="sm" len="sm"/>
            <a:tailEnd type="triangle" w="med" len="med"/>
          </a:ln>
        </p:spPr>
      </p:cxnSp>
      <p:sp>
        <p:nvSpPr>
          <p:cNvPr id="49" name="Google Shape;368;p13">
            <a:extLst>
              <a:ext uri="{FF2B5EF4-FFF2-40B4-BE49-F238E27FC236}">
                <a16:creationId xmlns:a16="http://schemas.microsoft.com/office/drawing/2014/main" id="{FE2D4B74-732E-4A32-9B1B-E8E78351BBC7}"/>
              </a:ext>
            </a:extLst>
          </p:cNvPr>
          <p:cNvSpPr txBox="1"/>
          <p:nvPr/>
        </p:nvSpPr>
        <p:spPr>
          <a:xfrm>
            <a:off x="9979767" y="6001684"/>
            <a:ext cx="1808724" cy="369291"/>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en-GB" b="1" dirty="0">
                <a:solidFill>
                  <a:schemeClr val="accent1"/>
                </a:solidFill>
                <a:latin typeface="Poppins" panose="00000500000000000000" pitchFamily="2" charset="0"/>
                <a:ea typeface="Calibri"/>
                <a:cs typeface="Poppins" panose="00000500000000000000" pitchFamily="2" charset="0"/>
                <a:sym typeface="Calibri"/>
              </a:rPr>
              <a:t>Oct. 2022</a:t>
            </a:r>
            <a:endParaRPr sz="1400" dirty="0">
              <a:solidFill>
                <a:srgbClr val="000000"/>
              </a:solidFill>
              <a:latin typeface="Poppins" panose="00000500000000000000" pitchFamily="2" charset="0"/>
              <a:ea typeface="Arial"/>
              <a:cs typeface="Poppins" panose="00000500000000000000" pitchFamily="2" charset="0"/>
              <a:sym typeface="Arial"/>
            </a:endParaRPr>
          </a:p>
        </p:txBody>
      </p:sp>
      <p:grpSp>
        <p:nvGrpSpPr>
          <p:cNvPr id="59" name="Group 58">
            <a:extLst>
              <a:ext uri="{FF2B5EF4-FFF2-40B4-BE49-F238E27FC236}">
                <a16:creationId xmlns:a16="http://schemas.microsoft.com/office/drawing/2014/main" id="{3462D6C1-0671-4D8D-BE51-7998BAC40B18}"/>
              </a:ext>
            </a:extLst>
          </p:cNvPr>
          <p:cNvGrpSpPr/>
          <p:nvPr/>
        </p:nvGrpSpPr>
        <p:grpSpPr>
          <a:xfrm>
            <a:off x="2243656" y="3690520"/>
            <a:ext cx="9065694" cy="385200"/>
            <a:chOff x="2243655" y="3696524"/>
            <a:chExt cx="9065694" cy="385200"/>
          </a:xfrm>
          <a:solidFill>
            <a:schemeClr val="accent2"/>
          </a:solidFill>
        </p:grpSpPr>
        <p:sp>
          <p:nvSpPr>
            <p:cNvPr id="18" name="Google Shape;361;p13">
              <a:extLst>
                <a:ext uri="{FF2B5EF4-FFF2-40B4-BE49-F238E27FC236}">
                  <a16:creationId xmlns:a16="http://schemas.microsoft.com/office/drawing/2014/main" id="{734DAF7A-83A3-4BC1-BFE4-8FFCD5B04A20}"/>
                </a:ext>
              </a:extLst>
            </p:cNvPr>
            <p:cNvSpPr/>
            <p:nvPr/>
          </p:nvSpPr>
          <p:spPr>
            <a:xfrm flipH="1">
              <a:off x="2243655" y="3696524"/>
              <a:ext cx="2830364" cy="385200"/>
            </a:xfrm>
            <a:prstGeom prst="parallelogram">
              <a:avLst>
                <a:gd name="adj" fmla="val 147596"/>
              </a:avLst>
            </a:prstGeom>
            <a:grpFill/>
            <a:ln>
              <a:noFill/>
            </a:ln>
          </p:spPr>
          <p:txBody>
            <a:bodyPr spcFirstLastPara="1" wrap="square" lIns="91425" tIns="45700" rIns="91425" bIns="45700" anchor="ctr" anchorCtr="0">
              <a:noAutofit/>
            </a:bodyPr>
            <a:lstStyle/>
            <a:p>
              <a:pPr>
                <a:buSzPts val="1800"/>
              </a:pPr>
              <a:endParaRPr>
                <a:solidFill>
                  <a:schemeClr val="accent1"/>
                </a:solidFill>
                <a:latin typeface="Poppins" panose="00000500000000000000" pitchFamily="2" charset="0"/>
                <a:cs typeface="Poppins" panose="00000500000000000000" pitchFamily="2" charset="0"/>
                <a:sym typeface="Calibri"/>
              </a:endParaRPr>
            </a:p>
          </p:txBody>
        </p:sp>
        <p:sp>
          <p:nvSpPr>
            <p:cNvPr id="19" name="Google Shape;363;p13">
              <a:extLst>
                <a:ext uri="{FF2B5EF4-FFF2-40B4-BE49-F238E27FC236}">
                  <a16:creationId xmlns:a16="http://schemas.microsoft.com/office/drawing/2014/main" id="{7777077A-8DF7-4639-B62C-8F082D3E7B9E}"/>
                </a:ext>
              </a:extLst>
            </p:cNvPr>
            <p:cNvSpPr/>
            <p:nvPr/>
          </p:nvSpPr>
          <p:spPr>
            <a:xfrm>
              <a:off x="3584020" y="3696524"/>
              <a:ext cx="1160026" cy="385200"/>
            </a:xfrm>
            <a:prstGeom prst="rect">
              <a:avLst/>
            </a:prstGeom>
            <a:grpFill/>
            <a:ln>
              <a:noFill/>
            </a:ln>
          </p:spPr>
          <p:txBody>
            <a:bodyPr spcFirstLastPara="1" wrap="square" lIns="91425" tIns="45700" rIns="91425" bIns="45700" anchor="ctr" anchorCtr="0">
              <a:noAutofit/>
            </a:bodyPr>
            <a:lstStyle/>
            <a:p>
              <a:pPr>
                <a:buSzPts val="1800"/>
              </a:pPr>
              <a:endParaRPr>
                <a:solidFill>
                  <a:schemeClr val="accent1"/>
                </a:solidFill>
                <a:latin typeface="Poppins" panose="00000500000000000000" pitchFamily="2" charset="0"/>
                <a:cs typeface="Poppins" panose="00000500000000000000" pitchFamily="2" charset="0"/>
                <a:sym typeface="Calibri"/>
              </a:endParaRPr>
            </a:p>
          </p:txBody>
        </p:sp>
        <p:sp>
          <p:nvSpPr>
            <p:cNvPr id="50" name="Google Shape;362;p13">
              <a:extLst>
                <a:ext uri="{FF2B5EF4-FFF2-40B4-BE49-F238E27FC236}">
                  <a16:creationId xmlns:a16="http://schemas.microsoft.com/office/drawing/2014/main" id="{A2BAA4B1-C354-4985-8544-F8431DC68211}"/>
                </a:ext>
              </a:extLst>
            </p:cNvPr>
            <p:cNvSpPr/>
            <p:nvPr/>
          </p:nvSpPr>
          <p:spPr>
            <a:xfrm>
              <a:off x="3852333" y="3696524"/>
              <a:ext cx="7457016" cy="385200"/>
            </a:xfrm>
            <a:prstGeom prst="rect">
              <a:avLst/>
            </a:prstGeom>
            <a:grpFill/>
            <a:ln>
              <a:noFill/>
            </a:ln>
          </p:spPr>
          <p:txBody>
            <a:bodyPr spcFirstLastPara="1" wrap="square" lIns="91425" tIns="45700" rIns="91425" bIns="45700" anchor="ctr" anchorCtr="0">
              <a:noAutofit/>
            </a:bodyPr>
            <a:lstStyle/>
            <a:p>
              <a:pPr>
                <a:buSzPts val="1800"/>
              </a:pPr>
              <a:r>
                <a:rPr lang="en-GB" dirty="0" err="1">
                  <a:solidFill>
                    <a:schemeClr val="accent1"/>
                  </a:solidFill>
                  <a:latin typeface="Poppins" panose="00000500000000000000" pitchFamily="2" charset="0"/>
                  <a:cs typeface="Poppins" panose="00000500000000000000" pitchFamily="2" charset="0"/>
                  <a:sym typeface="Calibri"/>
                </a:rPr>
                <a:t>openHIE</a:t>
              </a:r>
              <a:r>
                <a:rPr lang="en-GB" dirty="0">
                  <a:solidFill>
                    <a:schemeClr val="accent1"/>
                  </a:solidFill>
                  <a:latin typeface="Poppins" panose="00000500000000000000" pitchFamily="2" charset="0"/>
                  <a:cs typeface="Poppins" panose="00000500000000000000" pitchFamily="2" charset="0"/>
                  <a:sym typeface="Calibri"/>
                </a:rPr>
                <a:t> Integration (FHIR), Indicator Dashboard (DHIS2)</a:t>
              </a:r>
              <a:endParaRPr lang="en-GB" sz="1400" dirty="0">
                <a:solidFill>
                  <a:srgbClr val="000000"/>
                </a:solidFill>
                <a:latin typeface="Poppins" panose="00000500000000000000" pitchFamily="2" charset="0"/>
                <a:ea typeface="Arial"/>
                <a:cs typeface="Poppins" panose="00000500000000000000" pitchFamily="2" charset="0"/>
                <a:sym typeface="Arial"/>
              </a:endParaRPr>
            </a:p>
          </p:txBody>
        </p:sp>
      </p:grpSp>
      <p:grpSp>
        <p:nvGrpSpPr>
          <p:cNvPr id="58" name="Group 57">
            <a:extLst>
              <a:ext uri="{FF2B5EF4-FFF2-40B4-BE49-F238E27FC236}">
                <a16:creationId xmlns:a16="http://schemas.microsoft.com/office/drawing/2014/main" id="{BF51B551-A3B7-4317-BED2-73D2884BCE5A}"/>
              </a:ext>
            </a:extLst>
          </p:cNvPr>
          <p:cNvGrpSpPr/>
          <p:nvPr/>
        </p:nvGrpSpPr>
        <p:grpSpPr>
          <a:xfrm>
            <a:off x="9313317" y="3271880"/>
            <a:ext cx="1996041" cy="385200"/>
            <a:chOff x="8643130" y="3276590"/>
            <a:chExt cx="2666217" cy="385200"/>
          </a:xfrm>
        </p:grpSpPr>
        <p:sp>
          <p:nvSpPr>
            <p:cNvPr id="52" name="Google Shape;357;p13">
              <a:extLst>
                <a:ext uri="{FF2B5EF4-FFF2-40B4-BE49-F238E27FC236}">
                  <a16:creationId xmlns:a16="http://schemas.microsoft.com/office/drawing/2014/main" id="{991218E5-DAC0-403A-831A-4FEC95794C5F}"/>
                </a:ext>
              </a:extLst>
            </p:cNvPr>
            <p:cNvSpPr/>
            <p:nvPr/>
          </p:nvSpPr>
          <p:spPr>
            <a:xfrm rot="10800000">
              <a:off x="8643130" y="3276590"/>
              <a:ext cx="1672985" cy="385200"/>
            </a:xfrm>
            <a:prstGeom prst="parallelogram">
              <a:avLst>
                <a:gd name="adj" fmla="val 147596"/>
              </a:avLst>
            </a:prstGeom>
            <a:solidFill>
              <a:schemeClr val="accent3"/>
            </a:solidFill>
            <a:ln>
              <a:noFill/>
            </a:ln>
          </p:spPr>
          <p:txBody>
            <a:bodyPr spcFirstLastPara="1" wrap="square" lIns="91425" tIns="45700" rIns="91425" bIns="45700" anchor="ctr" anchorCtr="0">
              <a:noAutofit/>
            </a:bodyPr>
            <a:lstStyle/>
            <a:p>
              <a:pPr algn="ctr">
                <a:buClr>
                  <a:srgbClr val="000000"/>
                </a:buClr>
                <a:buSzPts val="1800"/>
              </a:pPr>
              <a:endParaRPr>
                <a:solidFill>
                  <a:srgbClr val="004A57"/>
                </a:solidFill>
                <a:latin typeface="Poppins" panose="00000500000000000000" pitchFamily="2" charset="0"/>
                <a:ea typeface="Calibri"/>
                <a:cs typeface="Poppins" panose="00000500000000000000" pitchFamily="2" charset="0"/>
                <a:sym typeface="Calibri"/>
              </a:endParaRPr>
            </a:p>
          </p:txBody>
        </p:sp>
        <p:sp>
          <p:nvSpPr>
            <p:cNvPr id="53" name="Google Shape;359;p13">
              <a:extLst>
                <a:ext uri="{FF2B5EF4-FFF2-40B4-BE49-F238E27FC236}">
                  <a16:creationId xmlns:a16="http://schemas.microsoft.com/office/drawing/2014/main" id="{CCD54F01-1180-45E2-936C-17E46F84897F}"/>
                </a:ext>
              </a:extLst>
            </p:cNvPr>
            <p:cNvSpPr/>
            <p:nvPr/>
          </p:nvSpPr>
          <p:spPr>
            <a:xfrm>
              <a:off x="9414863" y="3276590"/>
              <a:ext cx="1894484" cy="385200"/>
            </a:xfrm>
            <a:prstGeom prst="rect">
              <a:avLst/>
            </a:prstGeom>
            <a:solidFill>
              <a:schemeClr val="accent3"/>
            </a:solidFill>
            <a:ln>
              <a:noFill/>
            </a:ln>
          </p:spPr>
          <p:txBody>
            <a:bodyPr spcFirstLastPara="1" wrap="square" lIns="91425" tIns="45700" rIns="91425" bIns="45700" anchor="ctr" anchorCtr="0">
              <a:noAutofit/>
            </a:bodyPr>
            <a:lstStyle/>
            <a:p>
              <a:pPr>
                <a:buClr>
                  <a:srgbClr val="000000"/>
                </a:buClr>
                <a:buSzPts val="1800"/>
              </a:pPr>
              <a:r>
                <a:rPr lang="en-GB" dirty="0">
                  <a:solidFill>
                    <a:schemeClr val="accent1"/>
                  </a:solidFill>
                  <a:latin typeface="Poppins" panose="00000500000000000000" pitchFamily="2" charset="0"/>
                  <a:cs typeface="Poppins" panose="00000500000000000000" pitchFamily="2" charset="0"/>
                  <a:sym typeface="Arial"/>
                </a:rPr>
                <a:t>Database</a:t>
              </a:r>
              <a:endParaRPr dirty="0">
                <a:solidFill>
                  <a:schemeClr val="accent1"/>
                </a:solidFill>
                <a:latin typeface="Poppins" panose="00000500000000000000" pitchFamily="2" charset="0"/>
                <a:cs typeface="Poppins" panose="00000500000000000000" pitchFamily="2" charset="0"/>
                <a:sym typeface="Arial"/>
              </a:endParaRPr>
            </a:p>
          </p:txBody>
        </p:sp>
      </p:grpSp>
    </p:spTree>
    <p:extLst>
      <p:ext uri="{BB962C8B-B14F-4D97-AF65-F5344CB8AC3E}">
        <p14:creationId xmlns:p14="http://schemas.microsoft.com/office/powerpoint/2010/main" val="2847348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Arrow: Pentagon 59">
            <a:extLst>
              <a:ext uri="{FF2B5EF4-FFF2-40B4-BE49-F238E27FC236}">
                <a16:creationId xmlns:a16="http://schemas.microsoft.com/office/drawing/2014/main" id="{269681F3-99DE-4654-9E60-9CED05475A90}"/>
              </a:ext>
            </a:extLst>
          </p:cNvPr>
          <p:cNvSpPr/>
          <p:nvPr/>
        </p:nvSpPr>
        <p:spPr>
          <a:xfrm>
            <a:off x="9624613" y="4648555"/>
            <a:ext cx="2291129" cy="276342"/>
          </a:xfrm>
          <a:prstGeom prst="homePlate">
            <a:avLst/>
          </a:prstGeom>
          <a:solidFill>
            <a:schemeClr val="bg1"/>
          </a:solidFill>
          <a:ln w="12700">
            <a:solidFill>
              <a:srgbClr val="FFC000"/>
            </a:solidFill>
            <a:prstDash val="dash"/>
          </a:ln>
        </p:spPr>
        <p:txBody>
          <a:bodyPr spcFirstLastPara="1" wrap="square" lIns="91425" tIns="45700" rIns="91425" bIns="45700" anchor="ctr" anchorCtr="0">
            <a:noAutofit/>
          </a:bodyPr>
          <a:lstStyle/>
          <a:p>
            <a:pPr>
              <a:buClr>
                <a:srgbClr val="000000"/>
              </a:buClr>
              <a:buSzPts val="1800"/>
            </a:pPr>
            <a:r>
              <a:rPr lang="en-GB" sz="1400" dirty="0">
                <a:solidFill>
                  <a:srgbClr val="FFC000"/>
                </a:solidFill>
                <a:latin typeface="Poppins" panose="00000500000000000000" pitchFamily="2" charset="0"/>
                <a:cs typeface="Poppins" panose="00000500000000000000" pitchFamily="2" charset="0"/>
              </a:rPr>
              <a:t>2M Corp</a:t>
            </a:r>
          </a:p>
        </p:txBody>
      </p:sp>
      <p:sp>
        <p:nvSpPr>
          <p:cNvPr id="43" name="Arrow: Pentagon 42">
            <a:extLst>
              <a:ext uri="{FF2B5EF4-FFF2-40B4-BE49-F238E27FC236}">
                <a16:creationId xmlns:a16="http://schemas.microsoft.com/office/drawing/2014/main" id="{52E7AA21-4003-4833-8EC6-35AEA15FA1C6}"/>
              </a:ext>
            </a:extLst>
          </p:cNvPr>
          <p:cNvSpPr/>
          <p:nvPr/>
        </p:nvSpPr>
        <p:spPr>
          <a:xfrm>
            <a:off x="4398882" y="2966676"/>
            <a:ext cx="7516865"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42" name="Arrow: Pentagon 41">
            <a:extLst>
              <a:ext uri="{FF2B5EF4-FFF2-40B4-BE49-F238E27FC236}">
                <a16:creationId xmlns:a16="http://schemas.microsoft.com/office/drawing/2014/main" id="{008083CC-B7A2-4457-BA74-31C8E04F85AF}"/>
              </a:ext>
            </a:extLst>
          </p:cNvPr>
          <p:cNvSpPr/>
          <p:nvPr/>
        </p:nvSpPr>
        <p:spPr>
          <a:xfrm>
            <a:off x="3131473" y="2627673"/>
            <a:ext cx="8784272"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41" name="Arrow: Pentagon 40">
            <a:extLst>
              <a:ext uri="{FF2B5EF4-FFF2-40B4-BE49-F238E27FC236}">
                <a16:creationId xmlns:a16="http://schemas.microsoft.com/office/drawing/2014/main" id="{E1F1324B-A422-4271-98EC-8C7AE9B61E0A}"/>
              </a:ext>
            </a:extLst>
          </p:cNvPr>
          <p:cNvSpPr/>
          <p:nvPr/>
        </p:nvSpPr>
        <p:spPr>
          <a:xfrm>
            <a:off x="757001" y="2292461"/>
            <a:ext cx="11158745" cy="278176"/>
          </a:xfrm>
          <a:prstGeom prst="homePlate">
            <a:avLst/>
          </a:prstGeom>
          <a:solidFill>
            <a:schemeClr val="bg1"/>
          </a:solidFill>
          <a:ln w="12700">
            <a:solidFill>
              <a:schemeClr val="accent1">
                <a:lumMod val="60000"/>
                <a:lumOff val="40000"/>
              </a:schemeClr>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40" name="Arrow: Pentagon 39">
            <a:extLst>
              <a:ext uri="{FF2B5EF4-FFF2-40B4-BE49-F238E27FC236}">
                <a16:creationId xmlns:a16="http://schemas.microsoft.com/office/drawing/2014/main" id="{79A98582-13E4-4E87-82F8-E56CC8C19B8F}"/>
              </a:ext>
            </a:extLst>
          </p:cNvPr>
          <p:cNvSpPr/>
          <p:nvPr/>
        </p:nvSpPr>
        <p:spPr>
          <a:xfrm>
            <a:off x="757002" y="1950319"/>
            <a:ext cx="11158745"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44" name="Arrow: Pentagon 43">
            <a:extLst>
              <a:ext uri="{FF2B5EF4-FFF2-40B4-BE49-F238E27FC236}">
                <a16:creationId xmlns:a16="http://schemas.microsoft.com/office/drawing/2014/main" id="{E50E2F5F-C147-413C-95CE-A51C1A4319E1}"/>
              </a:ext>
            </a:extLst>
          </p:cNvPr>
          <p:cNvSpPr/>
          <p:nvPr/>
        </p:nvSpPr>
        <p:spPr>
          <a:xfrm>
            <a:off x="8361110" y="3305847"/>
            <a:ext cx="3554635"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46" name="Arrow: Pentagon 45">
            <a:extLst>
              <a:ext uri="{FF2B5EF4-FFF2-40B4-BE49-F238E27FC236}">
                <a16:creationId xmlns:a16="http://schemas.microsoft.com/office/drawing/2014/main" id="{71A21598-D3A0-43EF-9221-7BBF3A9B7A67}"/>
              </a:ext>
            </a:extLst>
          </p:cNvPr>
          <p:cNvSpPr/>
          <p:nvPr/>
        </p:nvSpPr>
        <p:spPr>
          <a:xfrm>
            <a:off x="8361108" y="3640874"/>
            <a:ext cx="3554635"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48" name="Arrow: Pentagon 47">
            <a:extLst>
              <a:ext uri="{FF2B5EF4-FFF2-40B4-BE49-F238E27FC236}">
                <a16:creationId xmlns:a16="http://schemas.microsoft.com/office/drawing/2014/main" id="{6CB0D0B7-A201-4EA7-9B1C-EC184906DDB0}"/>
              </a:ext>
            </a:extLst>
          </p:cNvPr>
          <p:cNvSpPr/>
          <p:nvPr/>
        </p:nvSpPr>
        <p:spPr>
          <a:xfrm>
            <a:off x="8361110" y="3968763"/>
            <a:ext cx="3554635" cy="278176"/>
          </a:xfrm>
          <a:prstGeom prst="homePlate">
            <a:avLst/>
          </a:prstGeom>
          <a:solidFill>
            <a:schemeClr val="bg1"/>
          </a:solidFill>
          <a:ln w="12700">
            <a:solidFill>
              <a:schemeClr val="accent1">
                <a:lumMod val="60000"/>
                <a:lumOff val="40000"/>
              </a:schemeClr>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55" name="Arrow: Pentagon 54">
            <a:extLst>
              <a:ext uri="{FF2B5EF4-FFF2-40B4-BE49-F238E27FC236}">
                <a16:creationId xmlns:a16="http://schemas.microsoft.com/office/drawing/2014/main" id="{48AAD69F-5ED4-4764-BA50-E1E3530A157E}"/>
              </a:ext>
            </a:extLst>
          </p:cNvPr>
          <p:cNvSpPr/>
          <p:nvPr/>
        </p:nvSpPr>
        <p:spPr>
          <a:xfrm>
            <a:off x="9335545" y="4304768"/>
            <a:ext cx="2580197" cy="278176"/>
          </a:xfrm>
          <a:prstGeom prst="homePlate">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
        <p:nvSpPr>
          <p:cNvPr id="2" name="Title 1">
            <a:extLst>
              <a:ext uri="{FF2B5EF4-FFF2-40B4-BE49-F238E27FC236}">
                <a16:creationId xmlns:a16="http://schemas.microsoft.com/office/drawing/2014/main" id="{E1DDEB60-8C7C-4446-B0B0-934DB723E2E1}"/>
              </a:ext>
            </a:extLst>
          </p:cNvPr>
          <p:cNvSpPr>
            <a:spLocks noGrp="1"/>
          </p:cNvSpPr>
          <p:nvPr>
            <p:ph type="title"/>
          </p:nvPr>
        </p:nvSpPr>
        <p:spPr/>
        <p:txBody>
          <a:bodyPr/>
          <a:lstStyle/>
          <a:p>
            <a:r>
              <a:rPr lang="en-GB" dirty="0"/>
              <a:t>Developers Committee (2021)</a:t>
            </a:r>
          </a:p>
        </p:txBody>
      </p:sp>
      <p:sp>
        <p:nvSpPr>
          <p:cNvPr id="4" name="Date Placeholder 3">
            <a:extLst>
              <a:ext uri="{FF2B5EF4-FFF2-40B4-BE49-F238E27FC236}">
                <a16:creationId xmlns:a16="http://schemas.microsoft.com/office/drawing/2014/main" id="{C9A1EAEA-4D46-4EF1-8D24-BFAA98A74A03}"/>
              </a:ext>
            </a:extLst>
          </p:cNvPr>
          <p:cNvSpPr>
            <a:spLocks noGrp="1"/>
          </p:cNvSpPr>
          <p:nvPr>
            <p:ph type="dt" sz="half" idx="10"/>
          </p:nvPr>
        </p:nvSpPr>
        <p:spPr/>
        <p:txBody>
          <a:bodyPr/>
          <a:lstStyle/>
          <a:p>
            <a:r>
              <a:rPr lang="en-US"/>
              <a:t>12/01/2022</a:t>
            </a:r>
            <a:endParaRPr lang="de-DE"/>
          </a:p>
        </p:txBody>
      </p:sp>
      <p:sp>
        <p:nvSpPr>
          <p:cNvPr id="5" name="Footer Placeholder 4">
            <a:extLst>
              <a:ext uri="{FF2B5EF4-FFF2-40B4-BE49-F238E27FC236}">
                <a16:creationId xmlns:a16="http://schemas.microsoft.com/office/drawing/2014/main" id="{098DBA92-495B-471C-AFA5-1C6E07574722}"/>
              </a:ext>
            </a:extLst>
          </p:cNvPr>
          <p:cNvSpPr>
            <a:spLocks noGrp="1"/>
          </p:cNvSpPr>
          <p:nvPr>
            <p:ph type="ftr" sz="quarter" idx="11"/>
          </p:nvPr>
        </p:nvSpPr>
        <p:spPr/>
        <p:txBody>
          <a:bodyPr/>
          <a:lstStyle/>
          <a:p>
            <a:r>
              <a:rPr lang="de-DE"/>
              <a:t>U Wahser: Impact mit Informatik, Mannheimer Informatik-Kolloquium</a:t>
            </a:r>
          </a:p>
        </p:txBody>
      </p:sp>
      <p:sp>
        <p:nvSpPr>
          <p:cNvPr id="6" name="Slide Number Placeholder 5">
            <a:extLst>
              <a:ext uri="{FF2B5EF4-FFF2-40B4-BE49-F238E27FC236}">
                <a16:creationId xmlns:a16="http://schemas.microsoft.com/office/drawing/2014/main" id="{74692A6D-3FA9-44C2-BF13-5733230B1331}"/>
              </a:ext>
            </a:extLst>
          </p:cNvPr>
          <p:cNvSpPr>
            <a:spLocks noGrp="1"/>
          </p:cNvSpPr>
          <p:nvPr>
            <p:ph type="sldNum" sz="quarter" idx="12"/>
          </p:nvPr>
        </p:nvSpPr>
        <p:spPr/>
        <p:txBody>
          <a:bodyPr/>
          <a:lstStyle/>
          <a:p>
            <a:fld id="{0A9FBBF1-2128-0D46-A903-D4383F5E4CF1}" type="slidenum">
              <a:rPr lang="de-DE" smtClean="0"/>
              <a:pPr/>
              <a:t>47</a:t>
            </a:fld>
            <a:endParaRPr lang="de-DE" dirty="0"/>
          </a:p>
        </p:txBody>
      </p:sp>
      <p:sp>
        <p:nvSpPr>
          <p:cNvPr id="23" name="Google Shape;350;p13">
            <a:extLst>
              <a:ext uri="{FF2B5EF4-FFF2-40B4-BE49-F238E27FC236}">
                <a16:creationId xmlns:a16="http://schemas.microsoft.com/office/drawing/2014/main" id="{D23827AF-D87B-46C1-9F5E-60726FB3002F}"/>
              </a:ext>
            </a:extLst>
          </p:cNvPr>
          <p:cNvSpPr/>
          <p:nvPr/>
        </p:nvSpPr>
        <p:spPr>
          <a:xfrm>
            <a:off x="313767" y="5514107"/>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2012</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24" name="Google Shape;350;p13">
            <a:extLst>
              <a:ext uri="{FF2B5EF4-FFF2-40B4-BE49-F238E27FC236}">
                <a16:creationId xmlns:a16="http://schemas.microsoft.com/office/drawing/2014/main" id="{4B3B640C-6711-4D8C-8500-690F2D4E1F10}"/>
              </a:ext>
            </a:extLst>
          </p:cNvPr>
          <p:cNvSpPr/>
          <p:nvPr/>
        </p:nvSpPr>
        <p:spPr>
          <a:xfrm>
            <a:off x="1393028" y="5514107"/>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2013</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25" name="Google Shape;350;p13">
            <a:extLst>
              <a:ext uri="{FF2B5EF4-FFF2-40B4-BE49-F238E27FC236}">
                <a16:creationId xmlns:a16="http://schemas.microsoft.com/office/drawing/2014/main" id="{C51760D7-4DC1-4D00-A019-39F77AB6FF4F}"/>
              </a:ext>
            </a:extLst>
          </p:cNvPr>
          <p:cNvSpPr/>
          <p:nvPr/>
        </p:nvSpPr>
        <p:spPr>
          <a:xfrm>
            <a:off x="4630811" y="5514107"/>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2016</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26" name="Google Shape;350;p13">
            <a:extLst>
              <a:ext uri="{FF2B5EF4-FFF2-40B4-BE49-F238E27FC236}">
                <a16:creationId xmlns:a16="http://schemas.microsoft.com/office/drawing/2014/main" id="{91C4791A-DADE-4DEE-8DAE-9930A23AC54D}"/>
              </a:ext>
            </a:extLst>
          </p:cNvPr>
          <p:cNvSpPr/>
          <p:nvPr/>
        </p:nvSpPr>
        <p:spPr>
          <a:xfrm>
            <a:off x="2472289" y="5514107"/>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2014</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27" name="Google Shape;350;p13">
            <a:extLst>
              <a:ext uri="{FF2B5EF4-FFF2-40B4-BE49-F238E27FC236}">
                <a16:creationId xmlns:a16="http://schemas.microsoft.com/office/drawing/2014/main" id="{11B194D2-08B0-428D-98B6-003D41A52CBB}"/>
              </a:ext>
            </a:extLst>
          </p:cNvPr>
          <p:cNvSpPr/>
          <p:nvPr/>
        </p:nvSpPr>
        <p:spPr>
          <a:xfrm>
            <a:off x="3551550" y="5514107"/>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2015</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28" name="Google Shape;350;p13">
            <a:extLst>
              <a:ext uri="{FF2B5EF4-FFF2-40B4-BE49-F238E27FC236}">
                <a16:creationId xmlns:a16="http://schemas.microsoft.com/office/drawing/2014/main" id="{1BACDA9E-5162-47B6-933A-725140E83B21}"/>
              </a:ext>
            </a:extLst>
          </p:cNvPr>
          <p:cNvSpPr/>
          <p:nvPr/>
        </p:nvSpPr>
        <p:spPr>
          <a:xfrm>
            <a:off x="5710072" y="5514107"/>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2017</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29" name="Google Shape;350;p13">
            <a:extLst>
              <a:ext uri="{FF2B5EF4-FFF2-40B4-BE49-F238E27FC236}">
                <a16:creationId xmlns:a16="http://schemas.microsoft.com/office/drawing/2014/main" id="{C0ECBA02-9F99-4232-A77F-57115ED21E49}"/>
              </a:ext>
            </a:extLst>
          </p:cNvPr>
          <p:cNvSpPr/>
          <p:nvPr/>
        </p:nvSpPr>
        <p:spPr>
          <a:xfrm>
            <a:off x="6789333" y="5514107"/>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2018</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30" name="Google Shape;350;p13">
            <a:extLst>
              <a:ext uri="{FF2B5EF4-FFF2-40B4-BE49-F238E27FC236}">
                <a16:creationId xmlns:a16="http://schemas.microsoft.com/office/drawing/2014/main" id="{DF3B4ACD-DE7E-4A07-B670-3BEAB567CA21}"/>
              </a:ext>
            </a:extLst>
          </p:cNvPr>
          <p:cNvSpPr/>
          <p:nvPr/>
        </p:nvSpPr>
        <p:spPr>
          <a:xfrm>
            <a:off x="7868594" y="5514107"/>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2019</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31" name="Arrow: Pentagon 30">
            <a:extLst>
              <a:ext uri="{FF2B5EF4-FFF2-40B4-BE49-F238E27FC236}">
                <a16:creationId xmlns:a16="http://schemas.microsoft.com/office/drawing/2014/main" id="{B32D88FC-B52B-4ABE-9328-87249A564DF5}"/>
              </a:ext>
            </a:extLst>
          </p:cNvPr>
          <p:cNvSpPr/>
          <p:nvPr/>
        </p:nvSpPr>
        <p:spPr>
          <a:xfrm>
            <a:off x="8947852" y="5514107"/>
            <a:ext cx="900000" cy="360000"/>
          </a:xfrm>
          <a:prstGeom prst="homePlate">
            <a:avLst>
              <a:gd name="adj" fmla="val 0"/>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cs typeface="Poppins" panose="00000500000000000000" pitchFamily="2" charset="0"/>
              </a:rPr>
              <a:t>2020</a:t>
            </a:r>
          </a:p>
        </p:txBody>
      </p:sp>
      <p:sp>
        <p:nvSpPr>
          <p:cNvPr id="36" name="Arrow: Pentagon 35">
            <a:extLst>
              <a:ext uri="{FF2B5EF4-FFF2-40B4-BE49-F238E27FC236}">
                <a16:creationId xmlns:a16="http://schemas.microsoft.com/office/drawing/2014/main" id="{89A6A884-F170-4C50-9E64-FF82D8362AE3}"/>
              </a:ext>
            </a:extLst>
          </p:cNvPr>
          <p:cNvSpPr/>
          <p:nvPr/>
        </p:nvSpPr>
        <p:spPr>
          <a:xfrm>
            <a:off x="757001" y="1949993"/>
            <a:ext cx="10677998" cy="278176"/>
          </a:xfrm>
          <a:prstGeom prst="homePlate">
            <a:avLst>
              <a:gd name="adj" fmla="val 0"/>
            </a:avLst>
          </a:prstGeom>
          <a:solidFill>
            <a:schemeClr val="bg1"/>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err="1">
                <a:solidFill>
                  <a:schemeClr val="accent1"/>
                </a:solidFill>
                <a:latin typeface="Poppins" panose="00000500000000000000" pitchFamily="2" charset="0"/>
                <a:cs typeface="Poppins" panose="00000500000000000000" pitchFamily="2" charset="0"/>
              </a:rPr>
              <a:t>SwissTPH</a:t>
            </a:r>
            <a:endParaRPr lang="en-GB" sz="1400" dirty="0">
              <a:solidFill>
                <a:schemeClr val="accent1"/>
              </a:solidFill>
              <a:latin typeface="Poppins" panose="00000500000000000000" pitchFamily="2" charset="0"/>
              <a:cs typeface="Poppins" panose="00000500000000000000" pitchFamily="2" charset="0"/>
            </a:endParaRPr>
          </a:p>
        </p:txBody>
      </p:sp>
      <p:sp>
        <p:nvSpPr>
          <p:cNvPr id="37" name="Arrow: Pentagon 36">
            <a:extLst>
              <a:ext uri="{FF2B5EF4-FFF2-40B4-BE49-F238E27FC236}">
                <a16:creationId xmlns:a16="http://schemas.microsoft.com/office/drawing/2014/main" id="{2390262C-F1A8-42EA-A960-BD84D4785AB6}"/>
              </a:ext>
            </a:extLst>
          </p:cNvPr>
          <p:cNvSpPr/>
          <p:nvPr/>
        </p:nvSpPr>
        <p:spPr>
          <a:xfrm>
            <a:off x="757002" y="2291822"/>
            <a:ext cx="6932330" cy="273410"/>
          </a:xfrm>
          <a:prstGeom prst="homePlate">
            <a:avLst>
              <a:gd name="adj" fmla="val 0"/>
            </a:avLst>
          </a:prstGeom>
          <a:solidFill>
            <a:schemeClr val="bg1"/>
          </a:solidFill>
          <a:ln w="12700">
            <a:solidFill>
              <a:schemeClr val="accent1">
                <a:lumMod val="60000"/>
                <a:lumOff val="40000"/>
              </a:schemeClr>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lumMod val="60000"/>
                    <a:lumOff val="40000"/>
                  </a:schemeClr>
                </a:solidFill>
                <a:latin typeface="Poppins" panose="00000500000000000000" pitchFamily="2" charset="0"/>
                <a:cs typeface="Poppins" panose="00000500000000000000" pitchFamily="2" charset="0"/>
              </a:rPr>
              <a:t>Exact</a:t>
            </a:r>
          </a:p>
        </p:txBody>
      </p:sp>
      <p:sp>
        <p:nvSpPr>
          <p:cNvPr id="38" name="Arrow: Pentagon 37">
            <a:extLst>
              <a:ext uri="{FF2B5EF4-FFF2-40B4-BE49-F238E27FC236}">
                <a16:creationId xmlns:a16="http://schemas.microsoft.com/office/drawing/2014/main" id="{E5E3DF11-130F-4221-B327-933F359746E6}"/>
              </a:ext>
            </a:extLst>
          </p:cNvPr>
          <p:cNvSpPr/>
          <p:nvPr/>
        </p:nvSpPr>
        <p:spPr>
          <a:xfrm>
            <a:off x="2921703" y="2627672"/>
            <a:ext cx="9009275" cy="278009"/>
          </a:xfrm>
          <a:prstGeom prst="homePlate">
            <a:avLst/>
          </a:prstGeom>
          <a:solidFill>
            <a:schemeClr val="bg1"/>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GIZ S2HS (NP)</a:t>
            </a:r>
          </a:p>
        </p:txBody>
      </p:sp>
      <p:sp>
        <p:nvSpPr>
          <p:cNvPr id="39" name="Arrow: Pentagon 38">
            <a:extLst>
              <a:ext uri="{FF2B5EF4-FFF2-40B4-BE49-F238E27FC236}">
                <a16:creationId xmlns:a16="http://schemas.microsoft.com/office/drawing/2014/main" id="{51E5FF99-03CE-4837-A2A6-A7702FA98812}"/>
              </a:ext>
            </a:extLst>
          </p:cNvPr>
          <p:cNvSpPr/>
          <p:nvPr/>
        </p:nvSpPr>
        <p:spPr>
          <a:xfrm>
            <a:off x="7239331" y="2973084"/>
            <a:ext cx="4676411" cy="275338"/>
          </a:xfrm>
          <a:prstGeom prst="homePlate">
            <a:avLst/>
          </a:prstGeom>
          <a:solidFill>
            <a:schemeClr val="bg1"/>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GIZ (DE)</a:t>
            </a:r>
          </a:p>
        </p:txBody>
      </p:sp>
      <p:sp>
        <p:nvSpPr>
          <p:cNvPr id="45" name="Arrow: Pentagon 44">
            <a:extLst>
              <a:ext uri="{FF2B5EF4-FFF2-40B4-BE49-F238E27FC236}">
                <a16:creationId xmlns:a16="http://schemas.microsoft.com/office/drawing/2014/main" id="{FC605D4F-3054-45C3-9D09-A3A5C3A5A607}"/>
              </a:ext>
            </a:extLst>
          </p:cNvPr>
          <p:cNvSpPr/>
          <p:nvPr/>
        </p:nvSpPr>
        <p:spPr>
          <a:xfrm>
            <a:off x="7689334" y="3305847"/>
            <a:ext cx="3745663" cy="281541"/>
          </a:xfrm>
          <a:prstGeom prst="homePlate">
            <a:avLst>
              <a:gd name="adj" fmla="val 0"/>
            </a:avLst>
          </a:prstGeom>
          <a:solidFill>
            <a:schemeClr val="bg1"/>
          </a:solidFill>
          <a:ln w="12700">
            <a:solidFill>
              <a:schemeClr val="accent1"/>
            </a:solid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algn="ctr">
              <a:buClr>
                <a:srgbClr val="000000"/>
              </a:buClr>
              <a:buSzPts val="1800"/>
            </a:pPr>
            <a:r>
              <a:rPr lang="en-GB" sz="1400" dirty="0" err="1">
                <a:solidFill>
                  <a:schemeClr val="accent1"/>
                </a:solidFill>
                <a:latin typeface="Poppins" panose="00000500000000000000" pitchFamily="2" charset="0"/>
                <a:cs typeface="Poppins" panose="00000500000000000000" pitchFamily="2" charset="0"/>
              </a:rPr>
              <a:t>BlueSquare</a:t>
            </a:r>
            <a:endParaRPr lang="en-GB" sz="1400" dirty="0">
              <a:solidFill>
                <a:schemeClr val="accent1"/>
              </a:solidFill>
              <a:latin typeface="Poppins" panose="00000500000000000000" pitchFamily="2" charset="0"/>
              <a:cs typeface="Poppins" panose="00000500000000000000" pitchFamily="2" charset="0"/>
            </a:endParaRPr>
          </a:p>
        </p:txBody>
      </p:sp>
      <p:sp>
        <p:nvSpPr>
          <p:cNvPr id="47" name="Arrow: Pentagon 46">
            <a:extLst>
              <a:ext uri="{FF2B5EF4-FFF2-40B4-BE49-F238E27FC236}">
                <a16:creationId xmlns:a16="http://schemas.microsoft.com/office/drawing/2014/main" id="{E5BD72D5-3107-4BC9-8A63-257028FFC01A}"/>
              </a:ext>
            </a:extLst>
          </p:cNvPr>
          <p:cNvSpPr/>
          <p:nvPr/>
        </p:nvSpPr>
        <p:spPr>
          <a:xfrm>
            <a:off x="7689331" y="3637509"/>
            <a:ext cx="3745663" cy="280149"/>
          </a:xfrm>
          <a:prstGeom prst="homePlate">
            <a:avLst>
              <a:gd name="adj" fmla="val 0"/>
            </a:avLst>
          </a:prstGeom>
          <a:solidFill>
            <a:schemeClr val="bg1"/>
          </a:solidFill>
          <a:ln w="12700">
            <a:solidFill>
              <a:schemeClr val="accent1"/>
            </a:solid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algn="ctr">
              <a:buClr>
                <a:srgbClr val="000000"/>
              </a:buClr>
              <a:buSzPts val="1800"/>
            </a:pPr>
            <a:r>
              <a:rPr lang="en-GB" sz="1400" dirty="0" err="1">
                <a:solidFill>
                  <a:schemeClr val="accent1"/>
                </a:solidFill>
                <a:latin typeface="Poppins" panose="00000500000000000000" pitchFamily="2" charset="0"/>
                <a:cs typeface="Poppins" panose="00000500000000000000" pitchFamily="2" charset="0"/>
              </a:rPr>
              <a:t>SolDevelo</a:t>
            </a:r>
            <a:endParaRPr lang="en-GB" sz="1400" dirty="0">
              <a:solidFill>
                <a:schemeClr val="accent1"/>
              </a:solidFill>
              <a:latin typeface="Poppins" panose="00000500000000000000" pitchFamily="2" charset="0"/>
              <a:cs typeface="Poppins" panose="00000500000000000000" pitchFamily="2" charset="0"/>
            </a:endParaRPr>
          </a:p>
        </p:txBody>
      </p:sp>
      <p:sp>
        <p:nvSpPr>
          <p:cNvPr id="49" name="Arrow: Pentagon 48">
            <a:extLst>
              <a:ext uri="{FF2B5EF4-FFF2-40B4-BE49-F238E27FC236}">
                <a16:creationId xmlns:a16="http://schemas.microsoft.com/office/drawing/2014/main" id="{F9DA16FE-09DD-4D52-B98B-AB119E16FE59}"/>
              </a:ext>
            </a:extLst>
          </p:cNvPr>
          <p:cNvSpPr/>
          <p:nvPr/>
        </p:nvSpPr>
        <p:spPr>
          <a:xfrm>
            <a:off x="7689336" y="3968762"/>
            <a:ext cx="1950514" cy="278175"/>
          </a:xfrm>
          <a:prstGeom prst="homePlate">
            <a:avLst>
              <a:gd name="adj" fmla="val 0"/>
            </a:avLst>
          </a:prstGeom>
          <a:solidFill>
            <a:schemeClr val="bg1"/>
          </a:solidFill>
          <a:ln w="12700">
            <a:solidFill>
              <a:schemeClr val="accent1">
                <a:lumMod val="60000"/>
                <a:lumOff val="40000"/>
              </a:schemeClr>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lumMod val="60000"/>
                    <a:lumOff val="40000"/>
                  </a:schemeClr>
                </a:solidFill>
                <a:latin typeface="Poppins" panose="00000500000000000000" pitchFamily="2" charset="0"/>
                <a:cs typeface="Poppins" panose="00000500000000000000" pitchFamily="2" charset="0"/>
              </a:rPr>
              <a:t>HISP (IN)</a:t>
            </a:r>
          </a:p>
        </p:txBody>
      </p:sp>
      <p:sp>
        <p:nvSpPr>
          <p:cNvPr id="69" name="Arrow: Pentagon 68">
            <a:extLst>
              <a:ext uri="{FF2B5EF4-FFF2-40B4-BE49-F238E27FC236}">
                <a16:creationId xmlns:a16="http://schemas.microsoft.com/office/drawing/2014/main" id="{C7F6D58D-28F0-4861-8A90-7A0E9A6EC2EA}"/>
              </a:ext>
            </a:extLst>
          </p:cNvPr>
          <p:cNvSpPr/>
          <p:nvPr/>
        </p:nvSpPr>
        <p:spPr>
          <a:xfrm>
            <a:off x="863178" y="3316727"/>
            <a:ext cx="1258519" cy="278176"/>
          </a:xfrm>
          <a:prstGeom prst="homePlate">
            <a:avLst>
              <a:gd name="adj" fmla="val 0"/>
            </a:avLst>
          </a:prstGeom>
          <a:solidFill>
            <a:schemeClr val="bg1"/>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funded</a:t>
            </a:r>
          </a:p>
        </p:txBody>
      </p:sp>
      <p:sp>
        <p:nvSpPr>
          <p:cNvPr id="70" name="Arrow: Pentagon 69">
            <a:extLst>
              <a:ext uri="{FF2B5EF4-FFF2-40B4-BE49-F238E27FC236}">
                <a16:creationId xmlns:a16="http://schemas.microsoft.com/office/drawing/2014/main" id="{C01DD17B-F79B-4C91-8D02-B198D5C5061E}"/>
              </a:ext>
            </a:extLst>
          </p:cNvPr>
          <p:cNvSpPr/>
          <p:nvPr/>
        </p:nvSpPr>
        <p:spPr>
          <a:xfrm>
            <a:off x="863177" y="3684450"/>
            <a:ext cx="1258519" cy="278176"/>
          </a:xfrm>
          <a:prstGeom prst="homePlate">
            <a:avLst>
              <a:gd name="adj" fmla="val 0"/>
            </a:avLst>
          </a:prstGeom>
          <a:solidFill>
            <a:schemeClr val="bg1"/>
          </a:solidFill>
          <a:ln w="12700">
            <a:solidFill>
              <a:schemeClr val="accent1"/>
            </a:solidFill>
            <a:prstDash val="dash"/>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solidFill>
                <a:latin typeface="Poppins" panose="00000500000000000000" pitchFamily="2" charset="0"/>
                <a:cs typeface="Poppins" panose="00000500000000000000" pitchFamily="2" charset="0"/>
              </a:rPr>
              <a:t>unfunded</a:t>
            </a:r>
          </a:p>
        </p:txBody>
      </p:sp>
      <p:sp>
        <p:nvSpPr>
          <p:cNvPr id="71" name="Arrow: Pentagon 70">
            <a:extLst>
              <a:ext uri="{FF2B5EF4-FFF2-40B4-BE49-F238E27FC236}">
                <a16:creationId xmlns:a16="http://schemas.microsoft.com/office/drawing/2014/main" id="{D633867C-351D-4987-BBAD-E953B0834F42}"/>
              </a:ext>
            </a:extLst>
          </p:cNvPr>
          <p:cNvSpPr/>
          <p:nvPr/>
        </p:nvSpPr>
        <p:spPr>
          <a:xfrm>
            <a:off x="856411" y="4052173"/>
            <a:ext cx="1258519" cy="278176"/>
          </a:xfrm>
          <a:prstGeom prst="homePlate">
            <a:avLst>
              <a:gd name="adj" fmla="val 0"/>
            </a:avLst>
          </a:prstGeom>
          <a:solidFill>
            <a:schemeClr val="bg1"/>
          </a:solidFill>
          <a:ln w="12700">
            <a:solidFill>
              <a:srgbClr val="FFC000"/>
            </a:solidFill>
          </a:ln>
        </p:spPr>
        <p:txBody>
          <a:bodyPr spcFirstLastPara="1" wrap="square" lIns="91425" tIns="45700" rIns="91425" bIns="45700" anchor="ctr" anchorCtr="0">
            <a:noAutofit/>
          </a:bodyPr>
          <a:lstStyle/>
          <a:p>
            <a:pPr algn="ctr">
              <a:buClr>
                <a:srgbClr val="000000"/>
              </a:buClr>
              <a:buSzPts val="1800"/>
            </a:pPr>
            <a:r>
              <a:rPr lang="en-GB" sz="1400" dirty="0">
                <a:solidFill>
                  <a:srgbClr val="FFC000"/>
                </a:solidFill>
                <a:latin typeface="Poppins" panose="00000500000000000000" pitchFamily="2" charset="0"/>
                <a:cs typeface="Poppins" panose="00000500000000000000" pitchFamily="2" charset="0"/>
              </a:rPr>
              <a:t>new</a:t>
            </a:r>
          </a:p>
        </p:txBody>
      </p:sp>
      <p:sp>
        <p:nvSpPr>
          <p:cNvPr id="52" name="Arrow: Pentagon 51">
            <a:extLst>
              <a:ext uri="{FF2B5EF4-FFF2-40B4-BE49-F238E27FC236}">
                <a16:creationId xmlns:a16="http://schemas.microsoft.com/office/drawing/2014/main" id="{B09F3F1F-D8CC-4D42-98E4-EFB5CC9853AB}"/>
              </a:ext>
            </a:extLst>
          </p:cNvPr>
          <p:cNvSpPr/>
          <p:nvPr/>
        </p:nvSpPr>
        <p:spPr>
          <a:xfrm>
            <a:off x="11030979" y="5514107"/>
            <a:ext cx="900000" cy="360000"/>
          </a:xfrm>
          <a:prstGeom prst="homePlate">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cs typeface="Poppins" panose="00000500000000000000" pitchFamily="2" charset="0"/>
              </a:rPr>
              <a:t>2022</a:t>
            </a:r>
          </a:p>
        </p:txBody>
      </p:sp>
      <p:sp>
        <p:nvSpPr>
          <p:cNvPr id="56" name="Arrow: Pentagon 55">
            <a:extLst>
              <a:ext uri="{FF2B5EF4-FFF2-40B4-BE49-F238E27FC236}">
                <a16:creationId xmlns:a16="http://schemas.microsoft.com/office/drawing/2014/main" id="{6F4CE134-24BD-467A-AA1A-72EBA3AEA4A7}"/>
              </a:ext>
            </a:extLst>
          </p:cNvPr>
          <p:cNvSpPr/>
          <p:nvPr/>
        </p:nvSpPr>
        <p:spPr>
          <a:xfrm>
            <a:off x="856411" y="4429204"/>
            <a:ext cx="1258519" cy="278176"/>
          </a:xfrm>
          <a:prstGeom prst="homePlate">
            <a:avLst>
              <a:gd name="adj" fmla="val 0"/>
            </a:avLst>
          </a:prstGeom>
          <a:solidFill>
            <a:schemeClr val="bg1"/>
          </a:solidFill>
          <a:ln w="12700">
            <a:solidFill>
              <a:schemeClr val="accent1">
                <a:lumMod val="60000"/>
                <a:lumOff val="40000"/>
              </a:schemeClr>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lumMod val="60000"/>
                    <a:lumOff val="40000"/>
                  </a:schemeClr>
                </a:solidFill>
                <a:latin typeface="Poppins" panose="00000500000000000000" pitchFamily="2" charset="0"/>
                <a:cs typeface="Poppins" panose="00000500000000000000" pitchFamily="2" charset="0"/>
              </a:rPr>
              <a:t>alumni</a:t>
            </a:r>
          </a:p>
        </p:txBody>
      </p:sp>
      <p:sp>
        <p:nvSpPr>
          <p:cNvPr id="58" name="Arrow: Pentagon 57">
            <a:extLst>
              <a:ext uri="{FF2B5EF4-FFF2-40B4-BE49-F238E27FC236}">
                <a16:creationId xmlns:a16="http://schemas.microsoft.com/office/drawing/2014/main" id="{08344E18-7EEE-4F16-9371-097734A90471}"/>
              </a:ext>
            </a:extLst>
          </p:cNvPr>
          <p:cNvSpPr/>
          <p:nvPr/>
        </p:nvSpPr>
        <p:spPr>
          <a:xfrm>
            <a:off x="9566222" y="4304768"/>
            <a:ext cx="941611" cy="278176"/>
          </a:xfrm>
          <a:prstGeom prst="homePlate">
            <a:avLst>
              <a:gd name="adj" fmla="val 0"/>
            </a:avLst>
          </a:prstGeom>
          <a:solidFill>
            <a:schemeClr val="bg1"/>
          </a:solidFill>
          <a:ln w="12700">
            <a:solidFill>
              <a:schemeClr val="accent1"/>
            </a:solid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algn="ctr">
              <a:buClr>
                <a:srgbClr val="000000"/>
              </a:buClr>
              <a:buSzPts val="1800"/>
            </a:pPr>
            <a:r>
              <a:rPr lang="en-GB" sz="1400" dirty="0" err="1">
                <a:solidFill>
                  <a:schemeClr val="accent1"/>
                </a:solidFill>
                <a:latin typeface="Poppins" panose="00000500000000000000" pitchFamily="2" charset="0"/>
                <a:cs typeface="Poppins" panose="00000500000000000000" pitchFamily="2" charset="0"/>
              </a:rPr>
              <a:t>Healthix</a:t>
            </a:r>
            <a:endParaRPr lang="en-GB" sz="1400" dirty="0">
              <a:solidFill>
                <a:schemeClr val="accent1"/>
              </a:solidFill>
              <a:latin typeface="Poppins" panose="00000500000000000000" pitchFamily="2" charset="0"/>
              <a:cs typeface="Poppins" panose="00000500000000000000" pitchFamily="2" charset="0"/>
            </a:endParaRPr>
          </a:p>
        </p:txBody>
      </p:sp>
      <p:sp>
        <p:nvSpPr>
          <p:cNvPr id="61" name="Arrow: Pentagon 60">
            <a:extLst>
              <a:ext uri="{FF2B5EF4-FFF2-40B4-BE49-F238E27FC236}">
                <a16:creationId xmlns:a16="http://schemas.microsoft.com/office/drawing/2014/main" id="{43FD0015-5ED4-446B-80AA-B59C7631988D}"/>
              </a:ext>
            </a:extLst>
          </p:cNvPr>
          <p:cNvSpPr/>
          <p:nvPr/>
        </p:nvSpPr>
        <p:spPr>
          <a:xfrm>
            <a:off x="10695963" y="4646721"/>
            <a:ext cx="186237" cy="278176"/>
          </a:xfrm>
          <a:prstGeom prst="homePlate">
            <a:avLst>
              <a:gd name="adj" fmla="val 0"/>
            </a:avLst>
          </a:prstGeom>
          <a:solidFill>
            <a:schemeClr val="bg1"/>
          </a:solidFill>
          <a:ln w="12700">
            <a:solidFill>
              <a:srgbClr val="FFC000"/>
            </a:solidFill>
            <a:prstDash val="solid"/>
          </a:ln>
        </p:spPr>
        <p:txBody>
          <a:bodyPr spcFirstLastPara="1" wrap="square" lIns="91425" tIns="45700" rIns="91425" bIns="45700" anchor="ctr" anchorCtr="0">
            <a:noAutofit/>
          </a:bodyPr>
          <a:lstStyle/>
          <a:p>
            <a:pPr algn="ctr">
              <a:buClr>
                <a:srgbClr val="000000"/>
              </a:buClr>
              <a:buSzPts val="1800"/>
            </a:pPr>
            <a:endParaRPr lang="en-GB" sz="1400" dirty="0">
              <a:solidFill>
                <a:srgbClr val="FFC000"/>
              </a:solidFill>
              <a:latin typeface="Poppins" panose="00000500000000000000" pitchFamily="2" charset="0"/>
              <a:cs typeface="Poppins" panose="00000500000000000000" pitchFamily="2" charset="0"/>
            </a:endParaRPr>
          </a:p>
        </p:txBody>
      </p:sp>
      <p:sp>
        <p:nvSpPr>
          <p:cNvPr id="63" name="Google Shape;350;p13">
            <a:extLst>
              <a:ext uri="{FF2B5EF4-FFF2-40B4-BE49-F238E27FC236}">
                <a16:creationId xmlns:a16="http://schemas.microsoft.com/office/drawing/2014/main" id="{E281E16D-30FB-4319-8458-B54DC480A751}"/>
              </a:ext>
            </a:extLst>
          </p:cNvPr>
          <p:cNvSpPr/>
          <p:nvPr/>
        </p:nvSpPr>
        <p:spPr>
          <a:xfrm>
            <a:off x="9982200" y="5514515"/>
            <a:ext cx="900000" cy="360000"/>
          </a:xfrm>
          <a:prstGeom prst="rect">
            <a:avLst/>
          </a:prstGeom>
          <a:solidFill>
            <a:schemeClr val="accent2"/>
          </a:solidFill>
          <a:ln w="12700">
            <a:solidFill>
              <a:schemeClr val="accent1"/>
            </a:solidFill>
          </a:ln>
        </p:spPr>
        <p:txBody>
          <a:bodyPr spcFirstLastPara="1" wrap="square" lIns="91425" tIns="45700" rIns="91425" bIns="45700" anchor="ctr" anchorCtr="0">
            <a:noAutofit/>
          </a:bodyPr>
          <a:lstStyle/>
          <a:p>
            <a:pPr algn="ctr">
              <a:buClr>
                <a:srgbClr val="000000"/>
              </a:buClr>
              <a:buSzPts val="1800"/>
            </a:pPr>
            <a:r>
              <a:rPr lang="en-GB" dirty="0">
                <a:solidFill>
                  <a:schemeClr val="accent1"/>
                </a:solidFill>
                <a:latin typeface="Poppins" panose="00000500000000000000" pitchFamily="2" charset="0"/>
                <a:ea typeface="Calibri"/>
                <a:cs typeface="Poppins" panose="00000500000000000000" pitchFamily="2" charset="0"/>
                <a:sym typeface="Calibri"/>
              </a:rPr>
              <a:t>2021</a:t>
            </a:r>
            <a:endParaRPr dirty="0">
              <a:solidFill>
                <a:schemeClr val="accent1"/>
              </a:solidFill>
              <a:latin typeface="Poppins" panose="00000500000000000000" pitchFamily="2" charset="0"/>
              <a:ea typeface="Calibri"/>
              <a:cs typeface="Poppins" panose="00000500000000000000" pitchFamily="2" charset="0"/>
              <a:sym typeface="Calibri"/>
            </a:endParaRPr>
          </a:p>
        </p:txBody>
      </p:sp>
      <p:sp>
        <p:nvSpPr>
          <p:cNvPr id="64" name="Arrow: Pentagon 63">
            <a:extLst>
              <a:ext uri="{FF2B5EF4-FFF2-40B4-BE49-F238E27FC236}">
                <a16:creationId xmlns:a16="http://schemas.microsoft.com/office/drawing/2014/main" id="{9E795E57-3CF4-4D2B-A307-B0669CD096EB}"/>
              </a:ext>
            </a:extLst>
          </p:cNvPr>
          <p:cNvSpPr/>
          <p:nvPr/>
        </p:nvSpPr>
        <p:spPr>
          <a:xfrm>
            <a:off x="7689335" y="2290660"/>
            <a:ext cx="1079259" cy="278176"/>
          </a:xfrm>
          <a:prstGeom prst="homePlate">
            <a:avLst>
              <a:gd name="adj" fmla="val 0"/>
            </a:avLst>
          </a:prstGeom>
          <a:solidFill>
            <a:schemeClr val="bg1"/>
          </a:solidFill>
          <a:ln w="12700">
            <a:solidFill>
              <a:schemeClr val="accent1">
                <a:lumMod val="60000"/>
                <a:lumOff val="40000"/>
              </a:schemeClr>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lumMod val="60000"/>
                    <a:lumOff val="40000"/>
                  </a:schemeClr>
                </a:solidFill>
                <a:latin typeface="Poppins" panose="00000500000000000000" pitchFamily="2" charset="0"/>
                <a:cs typeface="Poppins" panose="00000500000000000000" pitchFamily="2" charset="0"/>
              </a:rPr>
              <a:t>Possible H</a:t>
            </a:r>
          </a:p>
        </p:txBody>
      </p:sp>
      <p:sp>
        <p:nvSpPr>
          <p:cNvPr id="65" name="Arrow: Pentagon 64">
            <a:extLst>
              <a:ext uri="{FF2B5EF4-FFF2-40B4-BE49-F238E27FC236}">
                <a16:creationId xmlns:a16="http://schemas.microsoft.com/office/drawing/2014/main" id="{281063FB-1C41-4A8C-9B53-1CBA231CC104}"/>
              </a:ext>
            </a:extLst>
          </p:cNvPr>
          <p:cNvSpPr/>
          <p:nvPr/>
        </p:nvSpPr>
        <p:spPr>
          <a:xfrm>
            <a:off x="9639849" y="2287056"/>
            <a:ext cx="553023" cy="278176"/>
          </a:xfrm>
          <a:prstGeom prst="homePlate">
            <a:avLst>
              <a:gd name="adj" fmla="val 0"/>
            </a:avLst>
          </a:prstGeom>
          <a:solidFill>
            <a:schemeClr val="bg1"/>
          </a:solidFill>
          <a:ln w="12700">
            <a:solidFill>
              <a:schemeClr val="accent1">
                <a:lumMod val="60000"/>
                <a:lumOff val="40000"/>
              </a:schemeClr>
            </a:solidFill>
          </a:ln>
        </p:spPr>
        <p:txBody>
          <a:bodyPr spcFirstLastPara="1" wrap="square" lIns="91425" tIns="45700" rIns="91425" bIns="45700" anchor="ctr" anchorCtr="0">
            <a:noAutofit/>
          </a:bodyPr>
          <a:lstStyle/>
          <a:p>
            <a:pPr algn="ctr">
              <a:buClr>
                <a:srgbClr val="000000"/>
              </a:buClr>
              <a:buSzPts val="1800"/>
            </a:pPr>
            <a:r>
              <a:rPr lang="en-GB" sz="1400" dirty="0">
                <a:solidFill>
                  <a:schemeClr val="accent1">
                    <a:lumMod val="60000"/>
                    <a:lumOff val="40000"/>
                  </a:schemeClr>
                </a:solidFill>
                <a:latin typeface="Poppins" panose="00000500000000000000" pitchFamily="2" charset="0"/>
                <a:cs typeface="Poppins" panose="00000500000000000000" pitchFamily="2" charset="0"/>
              </a:rPr>
              <a:t>PCS</a:t>
            </a:r>
          </a:p>
        </p:txBody>
      </p:sp>
      <p:sp>
        <p:nvSpPr>
          <p:cNvPr id="66" name="Arrow: Pentagon 65">
            <a:extLst>
              <a:ext uri="{FF2B5EF4-FFF2-40B4-BE49-F238E27FC236}">
                <a16:creationId xmlns:a16="http://schemas.microsoft.com/office/drawing/2014/main" id="{3DA831F7-83A8-44F8-847C-6788C367FEA8}"/>
              </a:ext>
            </a:extLst>
          </p:cNvPr>
          <p:cNvSpPr/>
          <p:nvPr/>
        </p:nvSpPr>
        <p:spPr>
          <a:xfrm>
            <a:off x="9624613" y="4988674"/>
            <a:ext cx="2291129" cy="276342"/>
          </a:xfrm>
          <a:prstGeom prst="homePlate">
            <a:avLst/>
          </a:prstGeom>
          <a:solidFill>
            <a:schemeClr val="bg1"/>
          </a:solidFill>
          <a:ln w="12700">
            <a:solidFill>
              <a:srgbClr val="FFC000"/>
            </a:solidFill>
            <a:prstDash val="dash"/>
          </a:ln>
        </p:spPr>
        <p:txBody>
          <a:bodyPr spcFirstLastPara="1" wrap="square" lIns="91425" tIns="45700" rIns="91425" bIns="45700" anchor="ctr" anchorCtr="0">
            <a:noAutofit/>
          </a:bodyPr>
          <a:lstStyle/>
          <a:p>
            <a:pPr>
              <a:buClr>
                <a:srgbClr val="000000"/>
              </a:buClr>
              <a:buSzPts val="1800"/>
            </a:pPr>
            <a:r>
              <a:rPr lang="en-GB" sz="1400" dirty="0">
                <a:solidFill>
                  <a:srgbClr val="FFC000"/>
                </a:solidFill>
                <a:latin typeface="Poppins" panose="00000500000000000000" pitchFamily="2" charset="0"/>
                <a:cs typeface="Poppins" panose="00000500000000000000" pitchFamily="2" charset="0"/>
              </a:rPr>
              <a:t>MTCC</a:t>
            </a:r>
          </a:p>
        </p:txBody>
      </p:sp>
      <p:sp>
        <p:nvSpPr>
          <p:cNvPr id="67" name="Arrow: Pentagon 66">
            <a:extLst>
              <a:ext uri="{FF2B5EF4-FFF2-40B4-BE49-F238E27FC236}">
                <a16:creationId xmlns:a16="http://schemas.microsoft.com/office/drawing/2014/main" id="{A18C95D8-4499-459E-B3E7-E9C24186C2B3}"/>
              </a:ext>
            </a:extLst>
          </p:cNvPr>
          <p:cNvSpPr/>
          <p:nvPr/>
        </p:nvSpPr>
        <p:spPr>
          <a:xfrm>
            <a:off x="10695962" y="4986840"/>
            <a:ext cx="186237" cy="278176"/>
          </a:xfrm>
          <a:prstGeom prst="homePlate">
            <a:avLst>
              <a:gd name="adj" fmla="val 0"/>
            </a:avLst>
          </a:prstGeom>
          <a:solidFill>
            <a:schemeClr val="bg1"/>
          </a:solidFill>
          <a:ln w="12700">
            <a:solidFill>
              <a:srgbClr val="FFC000"/>
            </a:solidFill>
            <a:prstDash val="solid"/>
          </a:ln>
        </p:spPr>
        <p:txBody>
          <a:bodyPr spcFirstLastPara="1" wrap="square" lIns="91425" tIns="45700" rIns="91425" bIns="45700" anchor="ctr" anchorCtr="0">
            <a:noAutofit/>
          </a:bodyPr>
          <a:lstStyle/>
          <a:p>
            <a:pPr algn="ctr">
              <a:buClr>
                <a:srgbClr val="000000"/>
              </a:buClr>
              <a:buSzPts val="1800"/>
            </a:pPr>
            <a:endParaRPr lang="en-GB" sz="1400" dirty="0">
              <a:solidFill>
                <a:srgbClr val="FFC000"/>
              </a:solidFill>
              <a:latin typeface="Poppins" panose="00000500000000000000" pitchFamily="2" charset="0"/>
              <a:cs typeface="Poppins" panose="00000500000000000000" pitchFamily="2" charset="0"/>
            </a:endParaRPr>
          </a:p>
        </p:txBody>
      </p:sp>
      <p:sp>
        <p:nvSpPr>
          <p:cNvPr id="68" name="Arrow: Pentagon 67">
            <a:extLst>
              <a:ext uri="{FF2B5EF4-FFF2-40B4-BE49-F238E27FC236}">
                <a16:creationId xmlns:a16="http://schemas.microsoft.com/office/drawing/2014/main" id="{1498B6F1-354B-4D9F-BD15-186E74B67506}"/>
              </a:ext>
            </a:extLst>
          </p:cNvPr>
          <p:cNvSpPr/>
          <p:nvPr/>
        </p:nvSpPr>
        <p:spPr>
          <a:xfrm>
            <a:off x="10695962" y="4303790"/>
            <a:ext cx="186237" cy="278176"/>
          </a:xfrm>
          <a:prstGeom prst="homePlate">
            <a:avLst>
              <a:gd name="adj" fmla="val 0"/>
            </a:avLst>
          </a:prstGeom>
          <a:solidFill>
            <a:schemeClr val="bg1"/>
          </a:solidFill>
          <a:ln w="12700">
            <a:solidFill>
              <a:schemeClr val="accent1"/>
            </a:solid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algn="ctr">
              <a:buClr>
                <a:srgbClr val="000000"/>
              </a:buClr>
              <a:buSzPts val="1800"/>
            </a:pPr>
            <a:endParaRPr lang="en-GB" sz="1400" dirty="0">
              <a:solidFill>
                <a:schemeClr val="accent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899416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5E472-EBFA-40D1-A3BF-D3D43707C606}"/>
              </a:ext>
            </a:extLst>
          </p:cNvPr>
          <p:cNvSpPr>
            <a:spLocks noGrp="1"/>
          </p:cNvSpPr>
          <p:nvPr>
            <p:ph type="title"/>
          </p:nvPr>
        </p:nvSpPr>
        <p:spPr/>
        <p:txBody>
          <a:bodyPr/>
          <a:lstStyle/>
          <a:p>
            <a:r>
              <a:rPr lang="en-GB" dirty="0"/>
              <a:t>Additional Developers</a:t>
            </a:r>
          </a:p>
        </p:txBody>
      </p:sp>
      <p:sp>
        <p:nvSpPr>
          <p:cNvPr id="3" name="Content Placeholder 2">
            <a:extLst>
              <a:ext uri="{FF2B5EF4-FFF2-40B4-BE49-F238E27FC236}">
                <a16:creationId xmlns:a16="http://schemas.microsoft.com/office/drawing/2014/main" id="{6CB4D76A-6832-4082-997E-2BC854D06613}"/>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GB" dirty="0"/>
              <a:t>Developers from countries piloting openIMIS</a:t>
            </a:r>
          </a:p>
          <a:p>
            <a:pPr marL="800089" lvl="1" indent="-342900">
              <a:buFont typeface="Arial" panose="020B0604020202020204" pitchFamily="34" charset="0"/>
              <a:buChar char="•"/>
            </a:pPr>
            <a:r>
              <a:rPr lang="en-GB" dirty="0"/>
              <a:t>Djibouti, Gambia, Zanzibar, Cameron</a:t>
            </a:r>
          </a:p>
          <a:p>
            <a:pPr marL="342900" indent="-342900">
              <a:buFont typeface="Arial" panose="020B0604020202020204" pitchFamily="34" charset="0"/>
              <a:buChar char="•"/>
            </a:pPr>
            <a:r>
              <a:rPr lang="en-GB" dirty="0"/>
              <a:t>Student projects</a:t>
            </a:r>
          </a:p>
          <a:p>
            <a:pPr marL="800089" lvl="1" indent="-342900">
              <a:buFont typeface="Arial" panose="020B0604020202020204" pitchFamily="34" charset="0"/>
              <a:buChar char="•"/>
            </a:pPr>
            <a:r>
              <a:rPr lang="en-GB" dirty="0"/>
              <a:t>Database migration to PostgreSQL</a:t>
            </a:r>
          </a:p>
          <a:p>
            <a:pPr marL="800089" lvl="1" indent="-342900">
              <a:buFont typeface="Arial" panose="020B0604020202020204" pitchFamily="34" charset="0"/>
              <a:buChar char="•"/>
            </a:pPr>
            <a:r>
              <a:rPr lang="en-GB" dirty="0"/>
              <a:t>Upgrade FHIR STU3 to FHIR R4</a:t>
            </a:r>
          </a:p>
          <a:p>
            <a:pPr marL="800089" lvl="1" indent="-342900">
              <a:buFont typeface="Arial" panose="020B0604020202020204" pitchFamily="34" charset="0"/>
              <a:buChar char="•"/>
            </a:pPr>
            <a:r>
              <a:rPr lang="en-GB" dirty="0"/>
              <a:t>Google Summer of Code (next year ;-) )</a:t>
            </a:r>
          </a:p>
          <a:p>
            <a:pPr marL="342900" indent="-342900">
              <a:buFont typeface="Arial" panose="020B0604020202020204" pitchFamily="34" charset="0"/>
              <a:buChar char="•"/>
            </a:pPr>
            <a:r>
              <a:rPr lang="en-GB" dirty="0"/>
              <a:t>Projects in Nepal</a:t>
            </a:r>
          </a:p>
          <a:p>
            <a:pPr marL="800089" lvl="1" indent="-342900">
              <a:buFont typeface="Arial" panose="020B0604020202020204" pitchFamily="34" charset="0"/>
              <a:buChar char="•"/>
            </a:pPr>
            <a:r>
              <a:rPr lang="en-GB" dirty="0"/>
              <a:t>Accident Insurance, Formal Sector, Dashboards</a:t>
            </a:r>
          </a:p>
          <a:p>
            <a:pPr marL="342900" indent="-342900">
              <a:buFont typeface="Arial" panose="020B0604020202020204" pitchFamily="34" charset="0"/>
              <a:buChar char="•"/>
            </a:pPr>
            <a:r>
              <a:rPr lang="en-GB" dirty="0"/>
              <a:t>New Tenders</a:t>
            </a:r>
          </a:p>
          <a:p>
            <a:pPr marL="800089" lvl="1" indent="-342900">
              <a:buFont typeface="Arial" panose="020B0604020202020204" pitchFamily="34" charset="0"/>
              <a:buChar char="•"/>
            </a:pPr>
            <a:r>
              <a:rPr lang="en-GB" dirty="0"/>
              <a:t>Open tenders, Payment Layer Project</a:t>
            </a:r>
          </a:p>
          <a:p>
            <a:pPr marL="800089" lvl="1" indent="-342900">
              <a:buFont typeface="Arial" panose="020B0604020202020204" pitchFamily="34" charset="0"/>
              <a:buChar char="•"/>
            </a:pPr>
            <a:endParaRPr lang="en-GB" dirty="0"/>
          </a:p>
          <a:p>
            <a:pPr marL="800089" lvl="1"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4" name="Date Placeholder 3">
            <a:extLst>
              <a:ext uri="{FF2B5EF4-FFF2-40B4-BE49-F238E27FC236}">
                <a16:creationId xmlns:a16="http://schemas.microsoft.com/office/drawing/2014/main" id="{3AB8487D-19BF-47F0-975B-2FA848A209EB}"/>
              </a:ext>
            </a:extLst>
          </p:cNvPr>
          <p:cNvSpPr>
            <a:spLocks noGrp="1"/>
          </p:cNvSpPr>
          <p:nvPr>
            <p:ph type="dt" sz="half" idx="10"/>
          </p:nvPr>
        </p:nvSpPr>
        <p:spPr/>
        <p:txBody>
          <a:bodyPr/>
          <a:lstStyle/>
          <a:p>
            <a:r>
              <a:rPr lang="en-US"/>
              <a:t>12/01/2022</a:t>
            </a:r>
            <a:endParaRPr lang="de-DE"/>
          </a:p>
        </p:txBody>
      </p:sp>
      <p:sp>
        <p:nvSpPr>
          <p:cNvPr id="5" name="Footer Placeholder 4">
            <a:extLst>
              <a:ext uri="{FF2B5EF4-FFF2-40B4-BE49-F238E27FC236}">
                <a16:creationId xmlns:a16="http://schemas.microsoft.com/office/drawing/2014/main" id="{C496D3D8-2D2A-4907-8B8B-1E42913A5715}"/>
              </a:ext>
            </a:extLst>
          </p:cNvPr>
          <p:cNvSpPr>
            <a:spLocks noGrp="1"/>
          </p:cNvSpPr>
          <p:nvPr>
            <p:ph type="ftr" sz="quarter" idx="11"/>
          </p:nvPr>
        </p:nvSpPr>
        <p:spPr/>
        <p:txBody>
          <a:bodyPr/>
          <a:lstStyle/>
          <a:p>
            <a:r>
              <a:rPr lang="de-DE"/>
              <a:t>U Wahser: Impact mit Informatik, Mannheimer Informatik-Kolloquium</a:t>
            </a:r>
          </a:p>
        </p:txBody>
      </p:sp>
      <p:sp>
        <p:nvSpPr>
          <p:cNvPr id="6" name="Slide Number Placeholder 5">
            <a:extLst>
              <a:ext uri="{FF2B5EF4-FFF2-40B4-BE49-F238E27FC236}">
                <a16:creationId xmlns:a16="http://schemas.microsoft.com/office/drawing/2014/main" id="{DBDEF359-F14B-45E6-92AA-C1383DF1FE17}"/>
              </a:ext>
            </a:extLst>
          </p:cNvPr>
          <p:cNvSpPr>
            <a:spLocks noGrp="1"/>
          </p:cNvSpPr>
          <p:nvPr>
            <p:ph type="sldNum" sz="quarter" idx="12"/>
          </p:nvPr>
        </p:nvSpPr>
        <p:spPr/>
        <p:txBody>
          <a:bodyPr/>
          <a:lstStyle/>
          <a:p>
            <a:fld id="{0A9FBBF1-2128-0D46-A903-D4383F5E4CF1}" type="slidenum">
              <a:rPr lang="de-DE" smtClean="0"/>
              <a:pPr/>
              <a:t>48</a:t>
            </a:fld>
            <a:endParaRPr lang="de-DE" dirty="0"/>
          </a:p>
        </p:txBody>
      </p:sp>
    </p:spTree>
    <p:extLst>
      <p:ext uri="{BB962C8B-B14F-4D97-AF65-F5344CB8AC3E}">
        <p14:creationId xmlns:p14="http://schemas.microsoft.com/office/powerpoint/2010/main" val="1549253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BF04E-E837-46C2-A28F-EF04C751B9D9}"/>
              </a:ext>
            </a:extLst>
          </p:cNvPr>
          <p:cNvSpPr>
            <a:spLocks noGrp="1"/>
          </p:cNvSpPr>
          <p:nvPr>
            <p:ph type="title"/>
          </p:nvPr>
        </p:nvSpPr>
        <p:spPr/>
        <p:txBody>
          <a:bodyPr/>
          <a:lstStyle/>
          <a:p>
            <a:r>
              <a:rPr lang="en-GB" dirty="0"/>
              <a:t>Co-ordination: Calls and Events</a:t>
            </a:r>
          </a:p>
        </p:txBody>
      </p:sp>
      <p:sp>
        <p:nvSpPr>
          <p:cNvPr id="3" name="Content Placeholder 2">
            <a:extLst>
              <a:ext uri="{FF2B5EF4-FFF2-40B4-BE49-F238E27FC236}">
                <a16:creationId xmlns:a16="http://schemas.microsoft.com/office/drawing/2014/main" id="{AFE71E8A-51C6-4360-B6FC-4D9701635FCE}"/>
              </a:ext>
            </a:extLst>
          </p:cNvPr>
          <p:cNvSpPr>
            <a:spLocks noGrp="1"/>
          </p:cNvSpPr>
          <p:nvPr>
            <p:ph idx="1"/>
          </p:nvPr>
        </p:nvSpPr>
        <p:spPr/>
        <p:txBody>
          <a:bodyPr>
            <a:normAutofit/>
          </a:bodyPr>
          <a:lstStyle/>
          <a:p>
            <a:pPr marL="342900" indent="-342900">
              <a:buFont typeface="Arial" panose="020B0604020202020204" pitchFamily="34" charset="0"/>
              <a:buChar char="•"/>
            </a:pPr>
            <a:r>
              <a:rPr lang="en-GB" dirty="0"/>
              <a:t>Weekly calls (Thursdays)</a:t>
            </a:r>
          </a:p>
          <a:p>
            <a:pPr marL="800089" lvl="1" indent="-342900">
              <a:buFont typeface="Arial" panose="020B0604020202020204" pitchFamily="34" charset="0"/>
              <a:buChar char="•"/>
            </a:pPr>
            <a:r>
              <a:rPr lang="en-GB" dirty="0"/>
              <a:t>Daily business, troubleshooting</a:t>
            </a:r>
          </a:p>
          <a:p>
            <a:pPr marL="800089" lvl="1" indent="-342900">
              <a:buFont typeface="Arial" panose="020B0604020202020204" pitchFamily="34" charset="0"/>
              <a:buChar char="•"/>
            </a:pPr>
            <a:r>
              <a:rPr lang="en-GB" dirty="0">
                <a:hlinkClick r:id="rId2"/>
              </a:rPr>
              <a:t>Minutes</a:t>
            </a:r>
            <a:endParaRPr lang="en-GB" dirty="0"/>
          </a:p>
          <a:p>
            <a:pPr marL="342900" indent="-342900">
              <a:buFont typeface="Arial" panose="020B0604020202020204" pitchFamily="34" charset="0"/>
              <a:buChar char="•"/>
            </a:pPr>
            <a:r>
              <a:rPr lang="en-GB" dirty="0" err="1"/>
              <a:t>Gumzo</a:t>
            </a:r>
            <a:r>
              <a:rPr lang="en-GB" dirty="0"/>
              <a:t> </a:t>
            </a:r>
            <a:r>
              <a:rPr lang="en-GB" dirty="0" err="1"/>
              <a:t>ya</a:t>
            </a:r>
            <a:r>
              <a:rPr lang="en-GB" dirty="0"/>
              <a:t> </a:t>
            </a:r>
            <a:r>
              <a:rPr lang="en-GB" dirty="0" err="1"/>
              <a:t>mwezi</a:t>
            </a:r>
            <a:r>
              <a:rPr lang="en-GB" dirty="0"/>
              <a:t> = Monthly calls (1</a:t>
            </a:r>
            <a:r>
              <a:rPr lang="en-GB" baseline="30000" dirty="0"/>
              <a:t>st</a:t>
            </a:r>
            <a:r>
              <a:rPr lang="en-GB" dirty="0"/>
              <a:t> Monday every month)</a:t>
            </a:r>
          </a:p>
          <a:p>
            <a:pPr marL="800089" lvl="1" indent="-342900">
              <a:buFont typeface="Arial" panose="020B0604020202020204" pitchFamily="34" charset="0"/>
              <a:buChar char="•"/>
            </a:pPr>
            <a:r>
              <a:rPr lang="en-GB" dirty="0"/>
              <a:t>Project progress</a:t>
            </a:r>
          </a:p>
          <a:p>
            <a:pPr marL="800089" lvl="1" indent="-342900">
              <a:buFont typeface="Arial" panose="020B0604020202020204" pitchFamily="34" charset="0"/>
              <a:buChar char="•"/>
            </a:pPr>
            <a:r>
              <a:rPr lang="en-GB" dirty="0">
                <a:hlinkClick r:id="rId3"/>
              </a:rPr>
              <a:t>Minutes</a:t>
            </a:r>
            <a:endParaRPr lang="en-GB" dirty="0"/>
          </a:p>
          <a:p>
            <a:pPr marL="342900" indent="-342900">
              <a:buFont typeface="Arial" panose="020B0604020202020204" pitchFamily="34" charset="0"/>
              <a:buChar char="•"/>
            </a:pPr>
            <a:r>
              <a:rPr lang="en-GB" dirty="0">
                <a:hlinkClick r:id="rId4"/>
              </a:rPr>
              <a:t>Ad-Hoc calls</a:t>
            </a:r>
            <a:r>
              <a:rPr lang="en-GB" dirty="0"/>
              <a:t> &amp; Developer Deep Dives</a:t>
            </a:r>
          </a:p>
          <a:p>
            <a:pPr marL="342900" indent="-342900">
              <a:buFont typeface="Arial" panose="020B0604020202020204" pitchFamily="34" charset="0"/>
              <a:buChar char="•"/>
            </a:pPr>
            <a:r>
              <a:rPr lang="en-GB" dirty="0">
                <a:hlinkClick r:id="rId5"/>
              </a:rPr>
              <a:t>Events</a:t>
            </a:r>
            <a:endParaRPr lang="en-GB" dirty="0"/>
          </a:p>
          <a:p>
            <a:endParaRPr lang="en-GB" dirty="0"/>
          </a:p>
        </p:txBody>
      </p:sp>
      <p:sp>
        <p:nvSpPr>
          <p:cNvPr id="4" name="Date Placeholder 3">
            <a:extLst>
              <a:ext uri="{FF2B5EF4-FFF2-40B4-BE49-F238E27FC236}">
                <a16:creationId xmlns:a16="http://schemas.microsoft.com/office/drawing/2014/main" id="{B4395380-9E9D-483F-989D-A4D22961B2B6}"/>
              </a:ext>
            </a:extLst>
          </p:cNvPr>
          <p:cNvSpPr>
            <a:spLocks noGrp="1"/>
          </p:cNvSpPr>
          <p:nvPr>
            <p:ph type="dt" sz="half" idx="10"/>
          </p:nvPr>
        </p:nvSpPr>
        <p:spPr/>
        <p:txBody>
          <a:bodyPr/>
          <a:lstStyle/>
          <a:p>
            <a:r>
              <a:rPr lang="en-US"/>
              <a:t>12/01/2022</a:t>
            </a:r>
            <a:endParaRPr lang="de-DE"/>
          </a:p>
        </p:txBody>
      </p:sp>
      <p:sp>
        <p:nvSpPr>
          <p:cNvPr id="5" name="Footer Placeholder 4">
            <a:extLst>
              <a:ext uri="{FF2B5EF4-FFF2-40B4-BE49-F238E27FC236}">
                <a16:creationId xmlns:a16="http://schemas.microsoft.com/office/drawing/2014/main" id="{58A500C0-CCB7-4AF5-9140-3622E7F353AA}"/>
              </a:ext>
            </a:extLst>
          </p:cNvPr>
          <p:cNvSpPr>
            <a:spLocks noGrp="1"/>
          </p:cNvSpPr>
          <p:nvPr>
            <p:ph type="ftr" sz="quarter" idx="11"/>
          </p:nvPr>
        </p:nvSpPr>
        <p:spPr/>
        <p:txBody>
          <a:bodyPr/>
          <a:lstStyle/>
          <a:p>
            <a:r>
              <a:rPr lang="de-DE"/>
              <a:t>U Wahser: Impact mit Informatik, Mannheimer Informatik-Kolloquium</a:t>
            </a:r>
          </a:p>
        </p:txBody>
      </p:sp>
      <p:sp>
        <p:nvSpPr>
          <p:cNvPr id="6" name="Slide Number Placeholder 5">
            <a:extLst>
              <a:ext uri="{FF2B5EF4-FFF2-40B4-BE49-F238E27FC236}">
                <a16:creationId xmlns:a16="http://schemas.microsoft.com/office/drawing/2014/main" id="{5D2FF507-C632-410B-AC5C-AF569C401894}"/>
              </a:ext>
            </a:extLst>
          </p:cNvPr>
          <p:cNvSpPr>
            <a:spLocks noGrp="1"/>
          </p:cNvSpPr>
          <p:nvPr>
            <p:ph type="sldNum" sz="quarter" idx="12"/>
          </p:nvPr>
        </p:nvSpPr>
        <p:spPr/>
        <p:txBody>
          <a:bodyPr/>
          <a:lstStyle/>
          <a:p>
            <a:fld id="{0A9FBBF1-2128-0D46-A903-D4383F5E4CF1}" type="slidenum">
              <a:rPr lang="de-DE" smtClean="0"/>
              <a:pPr/>
              <a:t>49</a:t>
            </a:fld>
            <a:endParaRPr lang="de-DE" dirty="0"/>
          </a:p>
        </p:txBody>
      </p:sp>
    </p:spTree>
    <p:extLst>
      <p:ext uri="{BB962C8B-B14F-4D97-AF65-F5344CB8AC3E}">
        <p14:creationId xmlns:p14="http://schemas.microsoft.com/office/powerpoint/2010/main" val="4265278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6B64D35-571B-42D0-83F2-3258019CDFB2}"/>
              </a:ext>
            </a:extLst>
          </p:cNvPr>
          <p:cNvPicPr>
            <a:picLocks noChangeAspect="1"/>
          </p:cNvPicPr>
          <p:nvPr/>
        </p:nvPicPr>
        <p:blipFill>
          <a:blip r:embed="rId3">
            <a:duotone>
              <a:schemeClr val="bg2">
                <a:shade val="45000"/>
                <a:satMod val="135000"/>
              </a:schemeClr>
              <a:prstClr val="white"/>
            </a:duotone>
            <a:extLst>
              <a:ext uri="{96DAC541-7B7A-43D3-8B79-37D633B846F1}">
                <asvg:svgBlip xmlns:asvg="http://schemas.microsoft.com/office/drawing/2016/SVG/main" r:embed="rId4"/>
              </a:ext>
            </a:extLst>
          </a:blip>
          <a:stretch>
            <a:fillRect/>
          </a:stretch>
        </p:blipFill>
        <p:spPr>
          <a:xfrm>
            <a:off x="868259" y="1560859"/>
            <a:ext cx="10515293" cy="4604235"/>
          </a:xfrm>
          <a:prstGeom prst="rect">
            <a:avLst/>
          </a:prstGeom>
        </p:spPr>
      </p:pic>
      <p:sp>
        <p:nvSpPr>
          <p:cNvPr id="12" name="Ellipse 11">
            <a:extLst>
              <a:ext uri="{FF2B5EF4-FFF2-40B4-BE49-F238E27FC236}">
                <a16:creationId xmlns:a16="http://schemas.microsoft.com/office/drawing/2014/main" id="{6D992814-F4D0-4A5C-9CDA-2FB7D7C45713}"/>
              </a:ext>
            </a:extLst>
          </p:cNvPr>
          <p:cNvSpPr/>
          <p:nvPr/>
        </p:nvSpPr>
        <p:spPr>
          <a:xfrm>
            <a:off x="4634637" y="1286058"/>
            <a:ext cx="1887222" cy="1887222"/>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3,3</a:t>
            </a: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de-DE" sz="16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Mrd. € Geschäfts-volumen</a:t>
            </a:r>
          </a:p>
        </p:txBody>
      </p:sp>
      <p:sp>
        <p:nvSpPr>
          <p:cNvPr id="7" name="Titel 6">
            <a:extLst>
              <a:ext uri="{FF2B5EF4-FFF2-40B4-BE49-F238E27FC236}">
                <a16:creationId xmlns:a16="http://schemas.microsoft.com/office/drawing/2014/main" id="{2009A980-1C1D-4CFF-8AB6-1A84895054B6}"/>
              </a:ext>
            </a:extLst>
          </p:cNvPr>
          <p:cNvSpPr>
            <a:spLocks noGrp="1"/>
          </p:cNvSpPr>
          <p:nvPr>
            <p:ph type="title"/>
          </p:nvPr>
        </p:nvSpPr>
        <p:spPr/>
        <p:txBody>
          <a:bodyPr/>
          <a:lstStyle/>
          <a:p>
            <a:r>
              <a:rPr lang="de-DE"/>
              <a:t> </a:t>
            </a:r>
            <a:r>
              <a:rPr lang="de-DE">
                <a:latin typeface="Arial" panose="020B0604020202020204" pitchFamily="34" charset="0"/>
                <a:cs typeface="Arial" panose="020B0604020202020204" pitchFamily="34" charset="0"/>
              </a:rPr>
              <a:t>Ausgewählte Geschäftszahlen (2020):</a:t>
            </a:r>
          </a:p>
        </p:txBody>
      </p:sp>
      <p:sp>
        <p:nvSpPr>
          <p:cNvPr id="6" name="Ellipse 5">
            <a:extLst>
              <a:ext uri="{FF2B5EF4-FFF2-40B4-BE49-F238E27FC236}">
                <a16:creationId xmlns:a16="http://schemas.microsoft.com/office/drawing/2014/main" id="{059D4C1D-C7CF-4FFE-AE37-2158DE24A6E0}"/>
              </a:ext>
            </a:extLst>
          </p:cNvPr>
          <p:cNvSpPr/>
          <p:nvPr/>
        </p:nvSpPr>
        <p:spPr>
          <a:xfrm>
            <a:off x="6316910" y="1405377"/>
            <a:ext cx="1684055" cy="1728301"/>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445</a:t>
            </a:r>
            <a:r>
              <a:rPr kumimoji="0" lang="de-DE"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Mio.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Einnahmen: </a:t>
            </a:r>
            <a:b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b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Deutsche öffentliche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Auftraggeber</a:t>
            </a:r>
          </a:p>
        </p:txBody>
      </p:sp>
      <p:sp>
        <p:nvSpPr>
          <p:cNvPr id="8" name="Ellipse 7">
            <a:extLst>
              <a:ext uri="{FF2B5EF4-FFF2-40B4-BE49-F238E27FC236}">
                <a16:creationId xmlns:a16="http://schemas.microsoft.com/office/drawing/2014/main" id="{B4AF8085-644D-4CA5-863D-3EF249DF64F6}"/>
              </a:ext>
            </a:extLst>
          </p:cNvPr>
          <p:cNvSpPr/>
          <p:nvPr/>
        </p:nvSpPr>
        <p:spPr>
          <a:xfrm>
            <a:off x="5081697" y="2902145"/>
            <a:ext cx="1440162" cy="1440162"/>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108</a:t>
            </a:r>
            <a:r>
              <a:rPr kumimoji="0" lang="de-DE"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Mio.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Gesamtleistung: GIZ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International Services </a:t>
            </a:r>
          </a:p>
        </p:txBody>
      </p:sp>
      <p:sp>
        <p:nvSpPr>
          <p:cNvPr id="9" name="Ellipse 8">
            <a:extLst>
              <a:ext uri="{FF2B5EF4-FFF2-40B4-BE49-F238E27FC236}">
                <a16:creationId xmlns:a16="http://schemas.microsoft.com/office/drawing/2014/main" id="{8E507006-0EB1-4E9B-901B-D8AC3D06CEFA}"/>
              </a:ext>
            </a:extLst>
          </p:cNvPr>
          <p:cNvSpPr/>
          <p:nvPr/>
        </p:nvSpPr>
        <p:spPr>
          <a:xfrm>
            <a:off x="9306706" y="3862976"/>
            <a:ext cx="1653540" cy="1653540"/>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Aktiv in Deutschland und in rund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120</a:t>
            </a:r>
            <a:r>
              <a:rPr kumimoji="0" lang="de-DE" sz="14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Ländern weltweit</a:t>
            </a:r>
          </a:p>
        </p:txBody>
      </p:sp>
      <p:sp>
        <p:nvSpPr>
          <p:cNvPr id="10" name="Ellipse 9">
            <a:extLst>
              <a:ext uri="{FF2B5EF4-FFF2-40B4-BE49-F238E27FC236}">
                <a16:creationId xmlns:a16="http://schemas.microsoft.com/office/drawing/2014/main" id="{643E3D85-41B9-42EA-B76F-250880D4CB64}"/>
              </a:ext>
            </a:extLst>
          </p:cNvPr>
          <p:cNvSpPr/>
          <p:nvPr/>
        </p:nvSpPr>
        <p:spPr>
          <a:xfrm>
            <a:off x="1256833" y="2151811"/>
            <a:ext cx="1963734" cy="1963734"/>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23.614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de-DE" sz="12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Mitarbeitende weltweit</a:t>
            </a:r>
          </a:p>
        </p:txBody>
      </p:sp>
      <p:sp>
        <p:nvSpPr>
          <p:cNvPr id="15" name="Ellipse 14">
            <a:extLst>
              <a:ext uri="{FF2B5EF4-FFF2-40B4-BE49-F238E27FC236}">
                <a16:creationId xmlns:a16="http://schemas.microsoft.com/office/drawing/2014/main" id="{B4AF8085-644D-4CA5-863D-3EF249DF64F6}"/>
              </a:ext>
            </a:extLst>
          </p:cNvPr>
          <p:cNvSpPr/>
          <p:nvPr/>
        </p:nvSpPr>
        <p:spPr>
          <a:xfrm>
            <a:off x="1028515" y="3862977"/>
            <a:ext cx="1440162" cy="1440162"/>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Davon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7765"/>
                </a:solidFill>
                <a:effectLst/>
                <a:uLnTx/>
                <a:uFillTx/>
                <a:latin typeface="Calibri" panose="020F0502020204030204"/>
                <a:ea typeface="+mn-ea"/>
                <a:cs typeface="+mn-cs"/>
              </a:rPr>
              <a:t> </a:t>
            </a:r>
            <a:r>
              <a:rPr kumimoji="0" lang="de-D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15.988 </a:t>
            </a:r>
            <a:r>
              <a:rPr kumimoji="0" lang="de-DE" sz="105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nationale Mitarbeitende</a:t>
            </a:r>
            <a:endPar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endParaRPr>
          </a:p>
        </p:txBody>
      </p:sp>
      <p:sp>
        <p:nvSpPr>
          <p:cNvPr id="14" name="Ellipse 13">
            <a:extLst>
              <a:ext uri="{FF2B5EF4-FFF2-40B4-BE49-F238E27FC236}">
                <a16:creationId xmlns:a16="http://schemas.microsoft.com/office/drawing/2014/main" id="{7663D548-86D8-4BFE-8C16-AEE5D8A4138F}"/>
              </a:ext>
            </a:extLst>
          </p:cNvPr>
          <p:cNvSpPr/>
          <p:nvPr/>
        </p:nvSpPr>
        <p:spPr>
          <a:xfrm>
            <a:off x="2885294" y="3209236"/>
            <a:ext cx="1559324" cy="1559324"/>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59,2</a:t>
            </a:r>
            <a:r>
              <a:rPr kumimoji="0" lang="de-DE" sz="24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de-DE" sz="11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de-DE" sz="11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Frauenanteil im </a:t>
            </a:r>
            <a:br>
              <a:rPr kumimoji="0" lang="de-DE" sz="11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br>
            <a:r>
              <a:rPr kumimoji="0" lang="de-DE" sz="11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Unternehmen*</a:t>
            </a:r>
          </a:p>
        </p:txBody>
      </p:sp>
      <p:sp>
        <p:nvSpPr>
          <p:cNvPr id="13" name="Ellipse 12">
            <a:extLst>
              <a:ext uri="{FF2B5EF4-FFF2-40B4-BE49-F238E27FC236}">
                <a16:creationId xmlns:a16="http://schemas.microsoft.com/office/drawing/2014/main" id="{B4AF8085-644D-4CA5-863D-3EF249DF64F6}"/>
              </a:ext>
            </a:extLst>
          </p:cNvPr>
          <p:cNvSpPr/>
          <p:nvPr/>
        </p:nvSpPr>
        <p:spPr>
          <a:xfrm>
            <a:off x="7796016" y="1215252"/>
            <a:ext cx="1440162" cy="1440162"/>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rgbClr val="FFFFFF"/>
                </a:solidFill>
                <a:effectLst/>
                <a:uLnTx/>
                <a:uFillTx/>
                <a:latin typeface="Arial"/>
                <a:ea typeface="+mn-ea"/>
                <a:cs typeface="Arial"/>
              </a:rPr>
              <a:t>508</a:t>
            </a:r>
            <a:r>
              <a:rPr kumimoji="0" lang="de-DE" sz="1200" b="1" i="0" u="none" strike="noStrike" kern="1200" cap="none" spc="0" normalizeH="0" baseline="0" noProof="0">
                <a:ln>
                  <a:noFill/>
                </a:ln>
                <a:solidFill>
                  <a:srgbClr val="FFFFFF"/>
                </a:solidFill>
                <a:effectLst/>
                <a:uLnTx/>
                <a:uFillTx/>
                <a:latin typeface="Arial"/>
                <a:ea typeface="+mn-ea"/>
                <a:cs typeface="Arial"/>
              </a:rPr>
              <a:t> </a:t>
            </a:r>
            <a:r>
              <a:rPr kumimoji="0" lang="de-DE" sz="1000" b="1" i="0" u="none" strike="noStrike" kern="1200" cap="none" spc="0" normalizeH="0" baseline="0" noProof="0" err="1">
                <a:ln>
                  <a:noFill/>
                </a:ln>
                <a:solidFill>
                  <a:srgbClr val="FF7765"/>
                </a:solidFill>
                <a:effectLst/>
                <a:uLnTx/>
                <a:uFillTx/>
                <a:latin typeface="Arial"/>
                <a:ea typeface="+mn-ea"/>
                <a:cs typeface="Arial"/>
              </a:rPr>
              <a:t>Mio</a:t>
            </a:r>
            <a:r>
              <a:rPr kumimoji="0" lang="de-DE" sz="1000" b="1" i="0" u="none" strike="noStrike" kern="1200" cap="none" spc="0" normalizeH="0" baseline="0" noProof="0">
                <a:ln>
                  <a:noFill/>
                </a:ln>
                <a:solidFill>
                  <a:srgbClr val="FF7765"/>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Kofinanzierungen</a:t>
            </a:r>
          </a:p>
        </p:txBody>
      </p:sp>
      <p:sp>
        <p:nvSpPr>
          <p:cNvPr id="17" name="Datumsplatzhalter 2">
            <a:extLst>
              <a:ext uri="{FF2B5EF4-FFF2-40B4-BE49-F238E27FC236}">
                <a16:creationId xmlns:a16="http://schemas.microsoft.com/office/drawing/2014/main" id="{7CE213FF-5628-4F4F-A5F5-524BA5F0BCA2}"/>
              </a:ext>
            </a:extLst>
          </p:cNvPr>
          <p:cNvSpPr txBox="1">
            <a:spLocks/>
          </p:cNvSpPr>
          <p:nvPr/>
        </p:nvSpPr>
        <p:spPr bwMode="gray">
          <a:xfrm>
            <a:off x="234950" y="6457305"/>
            <a:ext cx="929742" cy="230832"/>
          </a:xfrm>
          <a:prstGeom prst="rect">
            <a:avLst/>
          </a:prstGeom>
        </p:spPr>
        <p:txBody>
          <a:bodyPr vert="horz" wrap="square" lIns="0" tIns="45720" rIns="91440" bIns="45720" rtlCol="0" anchor="ctr">
            <a:spAutoFit/>
          </a:bodyPr>
          <a:lstStyle>
            <a:defPPr>
              <a:defRPr lang="de-DE"/>
            </a:defPPr>
            <a:lvl1pPr marL="0" algn="l" defTabSz="914400" rtl="0" eaLnBrk="1" latinLnBrk="0" hangingPunct="1">
              <a:defRPr sz="900" kern="1200" spc="50" baseline="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22B40EC-B38D-4299-A3D6-BB8C6EB09163}" type="datetime1">
              <a:rPr kumimoji="0" lang="de-DE" sz="900" b="0" i="0" u="none" strike="noStrike" kern="1200" cap="none" spc="5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13.01.2022</a:t>
            </a:fld>
            <a:endParaRPr kumimoji="0" lang="de-DE"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18" name="Ellipse 17">
            <a:extLst>
              <a:ext uri="{FF2B5EF4-FFF2-40B4-BE49-F238E27FC236}">
                <a16:creationId xmlns:a16="http://schemas.microsoft.com/office/drawing/2014/main" id="{24F16A0F-863A-4DA8-8351-D9C30B334AAF}"/>
              </a:ext>
            </a:extLst>
          </p:cNvPr>
          <p:cNvSpPr/>
          <p:nvPr/>
        </p:nvSpPr>
        <p:spPr>
          <a:xfrm>
            <a:off x="8716617" y="2160728"/>
            <a:ext cx="1278586" cy="1268272"/>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Davon über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7765"/>
                </a:solidFill>
                <a:effectLst/>
                <a:uLnTx/>
                <a:uFillTx/>
                <a:latin typeface="Calibri" panose="020F0502020204030204"/>
                <a:ea typeface="+mn-ea"/>
                <a:cs typeface="+mn-cs"/>
              </a:rPr>
              <a:t> </a:t>
            </a:r>
            <a:r>
              <a:rPr kumimoji="0" lang="de-DE"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75</a:t>
            </a:r>
            <a:r>
              <a:rPr kumimoji="0" lang="de-D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105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 </a:t>
            </a:r>
            <a:br>
              <a:rPr kumimoji="0" lang="de-D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de-DE" sz="105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rPr>
              <a:t>von der EU</a:t>
            </a:r>
            <a:endParaRPr kumimoji="0" lang="de-DE" sz="1000" b="1" i="0" u="none" strike="noStrike" kern="1200" cap="none" spc="0" normalizeH="0" baseline="0" noProof="0">
              <a:ln>
                <a:noFill/>
              </a:ln>
              <a:solidFill>
                <a:srgbClr val="FF7765"/>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55B34CF6-84EE-47B6-863F-EB3D698D9E27}"/>
              </a:ext>
            </a:extLst>
          </p:cNvPr>
          <p:cNvSpPr txBox="1"/>
          <p:nvPr/>
        </p:nvSpPr>
        <p:spPr>
          <a:xfrm>
            <a:off x="4181068" y="5516516"/>
            <a:ext cx="5283754" cy="923330"/>
          </a:xfrm>
          <a:prstGeom prst="rect">
            <a:avLst/>
          </a:prstGeom>
          <a:noFill/>
        </p:spPr>
        <p:txBody>
          <a:bodyPr wrap="square" rtlCol="0">
            <a:spAutoFit/>
          </a:bodyPr>
          <a:lstStyle/>
          <a:p>
            <a:pPr algn="ctr"/>
            <a:r>
              <a:rPr lang="en-GB" dirty="0"/>
              <a:t>2,7 </a:t>
            </a:r>
            <a:r>
              <a:rPr lang="en-GB" dirty="0" err="1"/>
              <a:t>Mrd</a:t>
            </a:r>
            <a:r>
              <a:rPr lang="en-GB" dirty="0"/>
              <a:t> </a:t>
            </a:r>
            <a:r>
              <a:rPr lang="en-GB" dirty="0" err="1"/>
              <a:t>vom</a:t>
            </a:r>
            <a:r>
              <a:rPr lang="en-GB" dirty="0"/>
              <a:t> </a:t>
            </a:r>
            <a:r>
              <a:rPr lang="en-GB" dirty="0" err="1"/>
              <a:t>Bundesministerium</a:t>
            </a:r>
            <a:r>
              <a:rPr lang="en-GB" dirty="0"/>
              <a:t> </a:t>
            </a:r>
            <a:r>
              <a:rPr lang="en-GB" dirty="0" err="1"/>
              <a:t>für</a:t>
            </a:r>
            <a:r>
              <a:rPr lang="en-GB" dirty="0"/>
              <a:t> </a:t>
            </a:r>
            <a:r>
              <a:rPr lang="en-GB" dirty="0" err="1"/>
              <a:t>Wirtschaftliche</a:t>
            </a:r>
            <a:r>
              <a:rPr lang="en-GB" dirty="0"/>
              <a:t> </a:t>
            </a:r>
            <a:r>
              <a:rPr lang="en-GB" dirty="0" err="1"/>
              <a:t>Zusammenarbeit</a:t>
            </a:r>
            <a:r>
              <a:rPr lang="en-GB" dirty="0"/>
              <a:t> und </a:t>
            </a:r>
            <a:r>
              <a:rPr lang="en-GB" dirty="0" err="1"/>
              <a:t>Entwicklung</a:t>
            </a:r>
            <a:r>
              <a:rPr lang="en-GB" dirty="0"/>
              <a:t> (</a:t>
            </a:r>
            <a:r>
              <a:rPr lang="en-GB" dirty="0">
                <a:hlinkClick r:id="rId5"/>
              </a:rPr>
              <a:t>BMZ</a:t>
            </a:r>
            <a:r>
              <a:rPr lang="en-GB" dirty="0"/>
              <a:t>)</a:t>
            </a:r>
          </a:p>
          <a:p>
            <a:pPr algn="ctr"/>
            <a:r>
              <a:rPr lang="en-GB" dirty="0" err="1"/>
              <a:t>Bundesentwicklungsministerin</a:t>
            </a:r>
            <a:r>
              <a:rPr lang="en-GB" dirty="0"/>
              <a:t>: Svenja Schulze</a:t>
            </a:r>
          </a:p>
        </p:txBody>
      </p:sp>
      <p:sp>
        <p:nvSpPr>
          <p:cNvPr id="4" name="Callout: Line 3">
            <a:extLst>
              <a:ext uri="{FF2B5EF4-FFF2-40B4-BE49-F238E27FC236}">
                <a16:creationId xmlns:a16="http://schemas.microsoft.com/office/drawing/2014/main" id="{294428D2-C96F-4C5A-95DF-6FF69FB9A919}"/>
              </a:ext>
            </a:extLst>
          </p:cNvPr>
          <p:cNvSpPr/>
          <p:nvPr/>
        </p:nvSpPr>
        <p:spPr>
          <a:xfrm>
            <a:off x="10288237" y="736219"/>
            <a:ext cx="1440161" cy="810474"/>
          </a:xfrm>
          <a:prstGeom prst="borderCallout1">
            <a:avLst>
              <a:gd name="adj1" fmla="val 58494"/>
              <a:gd name="adj2" fmla="val -8333"/>
              <a:gd name="adj3" fmla="val 89422"/>
              <a:gd name="adj4" fmla="val -115535"/>
            </a:avLst>
          </a:prstGeom>
          <a:solidFill>
            <a:srgbClr val="006374"/>
          </a:solidFill>
          <a:ln>
            <a:solidFill>
              <a:srgbClr val="006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openIMIS </a:t>
            </a:r>
            <a:r>
              <a:rPr lang="en-GB" dirty="0" err="1"/>
              <a:t>Inititative</a:t>
            </a:r>
            <a:endParaRPr lang="en-GB" dirty="0"/>
          </a:p>
        </p:txBody>
      </p:sp>
    </p:spTree>
    <p:extLst>
      <p:ext uri="{BB962C8B-B14F-4D97-AF65-F5344CB8AC3E}">
        <p14:creationId xmlns:p14="http://schemas.microsoft.com/office/powerpoint/2010/main" val="579381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BE99-D0CE-442F-B8D1-1558DB793B7A}"/>
              </a:ext>
            </a:extLst>
          </p:cNvPr>
          <p:cNvSpPr>
            <a:spLocks noGrp="1"/>
          </p:cNvSpPr>
          <p:nvPr>
            <p:ph type="title"/>
          </p:nvPr>
        </p:nvSpPr>
        <p:spPr/>
        <p:txBody>
          <a:bodyPr/>
          <a:lstStyle/>
          <a:p>
            <a:r>
              <a:rPr lang="en-GB" dirty="0"/>
              <a:t>Community Tools</a:t>
            </a:r>
          </a:p>
        </p:txBody>
      </p:sp>
      <p:sp>
        <p:nvSpPr>
          <p:cNvPr id="7" name="Content Placeholder 4">
            <a:extLst>
              <a:ext uri="{FF2B5EF4-FFF2-40B4-BE49-F238E27FC236}">
                <a16:creationId xmlns:a16="http://schemas.microsoft.com/office/drawing/2014/main" id="{24F7A2FB-3A73-416D-9D7A-54B084E9F5E8}"/>
              </a:ext>
            </a:extLst>
          </p:cNvPr>
          <p:cNvSpPr>
            <a:spLocks noGrp="1"/>
          </p:cNvSpPr>
          <p:nvPr>
            <p:ph idx="1"/>
          </p:nvPr>
        </p:nvSpPr>
        <p:spPr>
          <a:noFill/>
        </p:spPr>
        <p:txBody>
          <a:bodyPr>
            <a:normAutofit lnSpcReduction="10000"/>
          </a:bodyPr>
          <a:lstStyle/>
          <a:p>
            <a:pPr marL="285750" indent="-285750">
              <a:buFont typeface="Arial" panose="020B0604020202020204" pitchFamily="34" charset="0"/>
              <a:buChar char="•"/>
            </a:pPr>
            <a:r>
              <a:rPr lang="en-GB" dirty="0">
                <a:hlinkClick r:id="" action="ppaction://noaction"/>
              </a:rPr>
              <a:t>Homepage</a:t>
            </a:r>
          </a:p>
          <a:p>
            <a:pPr marL="285750" indent="-285750">
              <a:buFont typeface="Arial" panose="020B0604020202020204" pitchFamily="34" charset="0"/>
              <a:buChar char="•"/>
            </a:pPr>
            <a:r>
              <a:rPr lang="en-GB" dirty="0">
                <a:hlinkClick r:id="" action="ppaction://noaction"/>
              </a:rPr>
              <a:t>Wiki</a:t>
            </a:r>
            <a:endParaRPr lang="en-GB" dirty="0"/>
          </a:p>
          <a:p>
            <a:pPr marL="285750" indent="-285750">
              <a:buFont typeface="Arial" panose="020B0604020202020204" pitchFamily="34" charset="0"/>
              <a:buChar char="•"/>
            </a:pPr>
            <a:r>
              <a:rPr lang="en-GB" dirty="0"/>
              <a:t>Forum</a:t>
            </a:r>
          </a:p>
          <a:p>
            <a:pPr marL="285750" indent="-285750">
              <a:buFont typeface="Arial" panose="020B0604020202020204" pitchFamily="34" charset="0"/>
              <a:buChar char="•"/>
            </a:pPr>
            <a:r>
              <a:rPr lang="en-GB" dirty="0"/>
              <a:t>Document Share</a:t>
            </a:r>
          </a:p>
          <a:p>
            <a:pPr marL="285750" indent="-285750">
              <a:buFont typeface="Arial" panose="020B0604020202020204" pitchFamily="34" charset="0"/>
              <a:buChar char="•"/>
            </a:pPr>
            <a:r>
              <a:rPr lang="en-GB" dirty="0">
                <a:hlinkClick r:id="rId2"/>
              </a:rPr>
              <a:t>Service Desk </a:t>
            </a:r>
            <a:endParaRPr lang="en-GB" dirty="0"/>
          </a:p>
          <a:p>
            <a:pPr marL="285750" indent="-285750">
              <a:buFont typeface="Arial" panose="020B0604020202020204" pitchFamily="34" charset="0"/>
              <a:buChar char="•"/>
            </a:pPr>
            <a:r>
              <a:rPr lang="en-GB" dirty="0">
                <a:hlinkClick r:id="rId3"/>
              </a:rPr>
              <a:t>Issue Tracker</a:t>
            </a:r>
            <a:endParaRPr lang="en-GB" dirty="0"/>
          </a:p>
          <a:p>
            <a:pPr marL="285750" indent="-285750">
              <a:buFont typeface="Arial" panose="020B0604020202020204" pitchFamily="34" charset="0"/>
              <a:buChar char="•"/>
            </a:pPr>
            <a:r>
              <a:rPr lang="en-GB" dirty="0">
                <a:hlinkClick r:id="rId4"/>
              </a:rPr>
              <a:t>Code repository</a:t>
            </a:r>
            <a:endParaRPr lang="en-GB" dirty="0"/>
          </a:p>
          <a:p>
            <a:pPr marL="285750" indent="-285750">
              <a:buFont typeface="Arial" panose="020B0604020202020204" pitchFamily="34" charset="0"/>
              <a:buChar char="•"/>
            </a:pPr>
            <a:r>
              <a:rPr lang="en-GB" dirty="0">
                <a:hlinkClick r:id="rId5"/>
              </a:rPr>
              <a:t>Demo Server</a:t>
            </a:r>
            <a:endParaRPr lang="en-GB" dirty="0"/>
          </a:p>
          <a:p>
            <a:pPr marL="285750" indent="-285750">
              <a:buFont typeface="Arial" panose="020B0604020202020204" pitchFamily="34" charset="0"/>
              <a:buChar char="•"/>
            </a:pPr>
            <a:r>
              <a:rPr lang="en-GB" dirty="0">
                <a:hlinkClick r:id="rId6"/>
              </a:rPr>
              <a:t>Documentation</a:t>
            </a:r>
            <a:endParaRPr lang="en-GB" dirty="0"/>
          </a:p>
          <a:p>
            <a:endParaRPr lang="en-GB" dirty="0"/>
          </a:p>
        </p:txBody>
      </p:sp>
      <p:sp>
        <p:nvSpPr>
          <p:cNvPr id="4" name="Date Placeholder 3">
            <a:extLst>
              <a:ext uri="{FF2B5EF4-FFF2-40B4-BE49-F238E27FC236}">
                <a16:creationId xmlns:a16="http://schemas.microsoft.com/office/drawing/2014/main" id="{68103BA4-F658-44C1-8CD2-EC568005E1B6}"/>
              </a:ext>
            </a:extLst>
          </p:cNvPr>
          <p:cNvSpPr>
            <a:spLocks noGrp="1"/>
          </p:cNvSpPr>
          <p:nvPr>
            <p:ph type="dt" sz="half" idx="10"/>
          </p:nvPr>
        </p:nvSpPr>
        <p:spPr/>
        <p:txBody>
          <a:bodyPr/>
          <a:lstStyle/>
          <a:p>
            <a:r>
              <a:rPr lang="en-US"/>
              <a:t>12/01/2022</a:t>
            </a:r>
            <a:endParaRPr lang="de-DE"/>
          </a:p>
        </p:txBody>
      </p:sp>
      <p:sp>
        <p:nvSpPr>
          <p:cNvPr id="5" name="Footer Placeholder 4">
            <a:extLst>
              <a:ext uri="{FF2B5EF4-FFF2-40B4-BE49-F238E27FC236}">
                <a16:creationId xmlns:a16="http://schemas.microsoft.com/office/drawing/2014/main" id="{01CCB63D-5E72-4194-B1D6-FC522B563C53}"/>
              </a:ext>
            </a:extLst>
          </p:cNvPr>
          <p:cNvSpPr>
            <a:spLocks noGrp="1"/>
          </p:cNvSpPr>
          <p:nvPr>
            <p:ph type="ftr" sz="quarter" idx="11"/>
          </p:nvPr>
        </p:nvSpPr>
        <p:spPr/>
        <p:txBody>
          <a:bodyPr/>
          <a:lstStyle/>
          <a:p>
            <a:r>
              <a:rPr lang="de-DE"/>
              <a:t>U Wahser: Impact mit Informatik, Mannheimer Informatik-Kolloquium</a:t>
            </a:r>
          </a:p>
        </p:txBody>
      </p:sp>
      <p:sp>
        <p:nvSpPr>
          <p:cNvPr id="6" name="Slide Number Placeholder 5">
            <a:extLst>
              <a:ext uri="{FF2B5EF4-FFF2-40B4-BE49-F238E27FC236}">
                <a16:creationId xmlns:a16="http://schemas.microsoft.com/office/drawing/2014/main" id="{06A05899-3F3F-4A9A-8CEA-0EF084482DB3}"/>
              </a:ext>
            </a:extLst>
          </p:cNvPr>
          <p:cNvSpPr>
            <a:spLocks noGrp="1"/>
          </p:cNvSpPr>
          <p:nvPr>
            <p:ph type="sldNum" sz="quarter" idx="12"/>
          </p:nvPr>
        </p:nvSpPr>
        <p:spPr/>
        <p:txBody>
          <a:bodyPr/>
          <a:lstStyle/>
          <a:p>
            <a:fld id="{0A9FBBF1-2128-0D46-A903-D4383F5E4CF1}" type="slidenum">
              <a:rPr lang="de-DE" smtClean="0"/>
              <a:pPr/>
              <a:t>50</a:t>
            </a:fld>
            <a:endParaRPr lang="de-DE" dirty="0"/>
          </a:p>
        </p:txBody>
      </p:sp>
      <p:pic>
        <p:nvPicPr>
          <p:cNvPr id="8" name="Picture 7">
            <a:extLst>
              <a:ext uri="{FF2B5EF4-FFF2-40B4-BE49-F238E27FC236}">
                <a16:creationId xmlns:a16="http://schemas.microsoft.com/office/drawing/2014/main" id="{2138D2BF-C8F1-4E9C-BCCB-8A72733C70DA}"/>
              </a:ext>
            </a:extLst>
          </p:cNvPr>
          <p:cNvPicPr>
            <a:picLocks noChangeAspect="1"/>
          </p:cNvPicPr>
          <p:nvPr/>
        </p:nvPicPr>
        <p:blipFill>
          <a:blip r:embed="rId7"/>
          <a:stretch>
            <a:fillRect/>
          </a:stretch>
        </p:blipFill>
        <p:spPr>
          <a:xfrm>
            <a:off x="4426180" y="1931448"/>
            <a:ext cx="6743485" cy="4849103"/>
          </a:xfrm>
          <a:prstGeom prst="rect">
            <a:avLst/>
          </a:prstGeom>
          <a:ln>
            <a:solidFill>
              <a:schemeClr val="tx1"/>
            </a:solidFill>
          </a:ln>
        </p:spPr>
      </p:pic>
      <p:pic>
        <p:nvPicPr>
          <p:cNvPr id="9" name="Picture 8">
            <a:extLst>
              <a:ext uri="{FF2B5EF4-FFF2-40B4-BE49-F238E27FC236}">
                <a16:creationId xmlns:a16="http://schemas.microsoft.com/office/drawing/2014/main" id="{82F0DAA8-32DB-4836-8884-9D010FFFB825}"/>
              </a:ext>
            </a:extLst>
          </p:cNvPr>
          <p:cNvPicPr>
            <a:picLocks noChangeAspect="1"/>
          </p:cNvPicPr>
          <p:nvPr/>
        </p:nvPicPr>
        <p:blipFill rotWithShape="1">
          <a:blip r:embed="rId8"/>
          <a:srcRect r="22060"/>
          <a:stretch/>
        </p:blipFill>
        <p:spPr>
          <a:xfrm>
            <a:off x="5694392" y="3246442"/>
            <a:ext cx="3887167" cy="3109912"/>
          </a:xfrm>
          <a:prstGeom prst="rect">
            <a:avLst/>
          </a:prstGeom>
          <a:ln>
            <a:solidFill>
              <a:schemeClr val="tx1"/>
            </a:solidFill>
          </a:ln>
        </p:spPr>
      </p:pic>
      <p:pic>
        <p:nvPicPr>
          <p:cNvPr id="10" name="Picture 9">
            <a:extLst>
              <a:ext uri="{FF2B5EF4-FFF2-40B4-BE49-F238E27FC236}">
                <a16:creationId xmlns:a16="http://schemas.microsoft.com/office/drawing/2014/main" id="{B2B5FA65-95DC-4FF1-AAF8-77B90D4968C5}"/>
              </a:ext>
            </a:extLst>
          </p:cNvPr>
          <p:cNvPicPr>
            <a:picLocks noChangeAspect="1"/>
          </p:cNvPicPr>
          <p:nvPr/>
        </p:nvPicPr>
        <p:blipFill>
          <a:blip r:embed="rId9"/>
          <a:stretch>
            <a:fillRect/>
          </a:stretch>
        </p:blipFill>
        <p:spPr>
          <a:xfrm>
            <a:off x="7637975" y="3663545"/>
            <a:ext cx="4376737" cy="1855876"/>
          </a:xfrm>
          <a:prstGeom prst="rect">
            <a:avLst/>
          </a:prstGeom>
          <a:ln>
            <a:solidFill>
              <a:schemeClr val="tx1"/>
            </a:solidFill>
          </a:ln>
        </p:spPr>
      </p:pic>
      <p:pic>
        <p:nvPicPr>
          <p:cNvPr id="11" name="Picture 10">
            <a:extLst>
              <a:ext uri="{FF2B5EF4-FFF2-40B4-BE49-F238E27FC236}">
                <a16:creationId xmlns:a16="http://schemas.microsoft.com/office/drawing/2014/main" id="{F9497AE7-FF50-4184-B247-A393FCD00E65}"/>
              </a:ext>
            </a:extLst>
          </p:cNvPr>
          <p:cNvPicPr>
            <a:picLocks noChangeAspect="1"/>
          </p:cNvPicPr>
          <p:nvPr/>
        </p:nvPicPr>
        <p:blipFill>
          <a:blip r:embed="rId10"/>
          <a:stretch>
            <a:fillRect/>
          </a:stretch>
        </p:blipFill>
        <p:spPr>
          <a:xfrm>
            <a:off x="7637975" y="1027289"/>
            <a:ext cx="3887166" cy="2090737"/>
          </a:xfrm>
          <a:prstGeom prst="rect">
            <a:avLst/>
          </a:prstGeom>
          <a:ln>
            <a:solidFill>
              <a:schemeClr val="tx1"/>
            </a:solidFill>
          </a:ln>
        </p:spPr>
      </p:pic>
    </p:spTree>
    <p:extLst>
      <p:ext uri="{BB962C8B-B14F-4D97-AF65-F5344CB8AC3E}">
        <p14:creationId xmlns:p14="http://schemas.microsoft.com/office/powerpoint/2010/main" val="3583346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a:extLst>
              <a:ext uri="{FF2B5EF4-FFF2-40B4-BE49-F238E27FC236}">
                <a16:creationId xmlns:a16="http://schemas.microsoft.com/office/drawing/2014/main" id="{18FF7859-A3CF-4685-B755-284E9A857BD4}"/>
              </a:ext>
            </a:extLst>
          </p:cNvPr>
          <p:cNvPicPr>
            <a:picLocks noChangeAspect="1"/>
          </p:cNvPicPr>
          <p:nvPr/>
        </p:nvPicPr>
        <p:blipFill>
          <a:blip r:embed="rId2"/>
          <a:stretch>
            <a:fillRect/>
          </a:stretch>
        </p:blipFill>
        <p:spPr>
          <a:xfrm>
            <a:off x="4364568" y="2757440"/>
            <a:ext cx="2510367" cy="2623706"/>
          </a:xfrm>
          <a:prstGeom prst="rect">
            <a:avLst/>
          </a:prstGeom>
        </p:spPr>
      </p:pic>
      <p:sp>
        <p:nvSpPr>
          <p:cNvPr id="2" name="Titel 1">
            <a:extLst>
              <a:ext uri="{FF2B5EF4-FFF2-40B4-BE49-F238E27FC236}">
                <a16:creationId xmlns:a16="http://schemas.microsoft.com/office/drawing/2014/main" id="{A352D516-F383-4543-BE11-12140B4900A4}"/>
              </a:ext>
            </a:extLst>
          </p:cNvPr>
          <p:cNvSpPr>
            <a:spLocks noGrp="1"/>
          </p:cNvSpPr>
          <p:nvPr>
            <p:ph type="title"/>
          </p:nvPr>
        </p:nvSpPr>
        <p:spPr>
          <a:xfrm>
            <a:off x="838200" y="259292"/>
            <a:ext cx="10515600" cy="1124480"/>
          </a:xfrm>
        </p:spPr>
        <p:txBody>
          <a:bodyPr/>
          <a:lstStyle/>
          <a:p>
            <a:r>
              <a:rPr lang="de-DE" dirty="0">
                <a:latin typeface="Poppins"/>
                <a:cs typeface="Poppins"/>
              </a:rPr>
              <a:t>The openIMIS Co-Ordination Desk</a:t>
            </a:r>
            <a:endParaRPr lang="en-GB" dirty="0">
              <a:latin typeface="Poppins"/>
              <a:cs typeface="Poppins"/>
            </a:endParaRPr>
          </a:p>
        </p:txBody>
      </p:sp>
      <p:sp>
        <p:nvSpPr>
          <p:cNvPr id="4" name="Datumsplatzhalter 3">
            <a:extLst>
              <a:ext uri="{FF2B5EF4-FFF2-40B4-BE49-F238E27FC236}">
                <a16:creationId xmlns:a16="http://schemas.microsoft.com/office/drawing/2014/main" id="{40A9680A-B0C4-4F1A-89AC-E356EAE43E25}"/>
              </a:ext>
            </a:extLst>
          </p:cNvPr>
          <p:cNvSpPr>
            <a:spLocks noGrp="1"/>
          </p:cNvSpPr>
          <p:nvPr>
            <p:ph type="dt" sz="half" idx="10"/>
          </p:nvPr>
        </p:nvSpPr>
        <p:spPr/>
        <p:txBody>
          <a:bodyPr/>
          <a:lstStyle/>
          <a:p>
            <a:pPr>
              <a:defRPr/>
            </a:pPr>
            <a:r>
              <a:rPr lang="en-US" altLang="fr-FR"/>
              <a:t>12/01/2022</a:t>
            </a:r>
            <a:endParaRPr lang="fr-FR" altLang="fr-FR" dirty="0"/>
          </a:p>
        </p:txBody>
      </p:sp>
      <p:sp>
        <p:nvSpPr>
          <p:cNvPr id="5" name="Fußzeilenplatzhalter 4">
            <a:extLst>
              <a:ext uri="{FF2B5EF4-FFF2-40B4-BE49-F238E27FC236}">
                <a16:creationId xmlns:a16="http://schemas.microsoft.com/office/drawing/2014/main" id="{12F9D66A-38F7-4824-BC49-ED00D994D7CC}"/>
              </a:ext>
            </a:extLst>
          </p:cNvPr>
          <p:cNvSpPr>
            <a:spLocks noGrp="1"/>
          </p:cNvSpPr>
          <p:nvPr>
            <p:ph type="ftr" sz="quarter" idx="11"/>
          </p:nvPr>
        </p:nvSpPr>
        <p:spPr/>
        <p:txBody>
          <a:bodyPr/>
          <a:lstStyle/>
          <a:p>
            <a:pPr algn="l">
              <a:defRPr/>
            </a:pPr>
            <a:r>
              <a:rPr lang="de-DE" altLang="fr-FR"/>
              <a:t>U Wahser: Impact mit Informatik, Mannheimer Informatik-Kolloquium</a:t>
            </a:r>
            <a:endParaRPr lang="fr-FR" altLang="fr-FR" dirty="0"/>
          </a:p>
        </p:txBody>
      </p:sp>
      <p:sp>
        <p:nvSpPr>
          <p:cNvPr id="6" name="Foliennummernplatzhalter 5">
            <a:extLst>
              <a:ext uri="{FF2B5EF4-FFF2-40B4-BE49-F238E27FC236}">
                <a16:creationId xmlns:a16="http://schemas.microsoft.com/office/drawing/2014/main" id="{53FEF704-BB92-4DDB-B65C-DEBE15641937}"/>
              </a:ext>
            </a:extLst>
          </p:cNvPr>
          <p:cNvSpPr>
            <a:spLocks noGrp="1"/>
          </p:cNvSpPr>
          <p:nvPr>
            <p:ph type="sldNum" sz="quarter" idx="12"/>
          </p:nvPr>
        </p:nvSpPr>
        <p:spPr/>
        <p:txBody>
          <a:bodyPr/>
          <a:lstStyle/>
          <a:p>
            <a:pPr>
              <a:defRPr/>
            </a:pPr>
            <a:fld id="{AA0E6166-7C68-437E-A233-7D0704065D0C}" type="slidenum">
              <a:rPr lang="en-US" altLang="fr-FR" smtClean="0"/>
              <a:pPr>
                <a:defRPr/>
              </a:pPr>
              <a:t>51</a:t>
            </a:fld>
            <a:endParaRPr lang="fr-FR" altLang="fr-FR" dirty="0"/>
          </a:p>
        </p:txBody>
      </p:sp>
      <p:pic>
        <p:nvPicPr>
          <p:cNvPr id="1026" name="Picture 2" descr="Bild">
            <a:extLst>
              <a:ext uri="{FF2B5EF4-FFF2-40B4-BE49-F238E27FC236}">
                <a16:creationId xmlns:a16="http://schemas.microsoft.com/office/drawing/2014/main" id="{158D08AA-93E5-4A3E-9043-7231224227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60181" y="1013353"/>
            <a:ext cx="2359934" cy="250296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74F5207B-16B0-4C7F-B88E-82168862CE05}"/>
              </a:ext>
            </a:extLst>
          </p:cNvPr>
          <p:cNvSpPr txBox="1"/>
          <p:nvPr/>
        </p:nvSpPr>
        <p:spPr>
          <a:xfrm>
            <a:off x="10228299" y="3513779"/>
            <a:ext cx="1719069" cy="369332"/>
          </a:xfrm>
          <a:prstGeom prst="rect">
            <a:avLst/>
          </a:prstGeom>
          <a:noFill/>
        </p:spPr>
        <p:txBody>
          <a:bodyPr wrap="square" lIns="91440" tIns="45720" rIns="91440" bIns="45720" rtlCol="0" anchor="t">
            <a:spAutoFit/>
          </a:bodyPr>
          <a:lstStyle/>
          <a:p>
            <a:pPr algn="ctr"/>
            <a:r>
              <a:rPr lang="de-DE" dirty="0">
                <a:latin typeface="Calibri"/>
                <a:cs typeface="Calibri"/>
                <a:hlinkClick r:id="rId4"/>
              </a:rPr>
              <a:t>Konstanze Lang</a:t>
            </a:r>
            <a:endParaRPr lang="en-GB" dirty="0"/>
          </a:p>
        </p:txBody>
      </p:sp>
      <p:sp>
        <p:nvSpPr>
          <p:cNvPr id="9" name="Textfeld 8">
            <a:extLst>
              <a:ext uri="{FF2B5EF4-FFF2-40B4-BE49-F238E27FC236}">
                <a16:creationId xmlns:a16="http://schemas.microsoft.com/office/drawing/2014/main" id="{253340CF-01E6-497E-B594-CE2ACBD1D02D}"/>
              </a:ext>
            </a:extLst>
          </p:cNvPr>
          <p:cNvSpPr txBox="1"/>
          <p:nvPr/>
        </p:nvSpPr>
        <p:spPr>
          <a:xfrm>
            <a:off x="6885517" y="3742586"/>
            <a:ext cx="1814319" cy="379915"/>
          </a:xfrm>
          <a:prstGeom prst="rect">
            <a:avLst/>
          </a:prstGeom>
          <a:noFill/>
        </p:spPr>
        <p:txBody>
          <a:bodyPr wrap="square" lIns="91440" tIns="45720" rIns="91440" bIns="45720" rtlCol="0" anchor="t">
            <a:spAutoFit/>
          </a:bodyPr>
          <a:lstStyle/>
          <a:p>
            <a:pPr algn="ctr"/>
            <a:r>
              <a:rPr lang="de-DE" dirty="0">
                <a:latin typeface="Calibri"/>
                <a:cs typeface="Calibri"/>
                <a:hlinkClick r:id="rId5"/>
              </a:rPr>
              <a:t>Jean Brice Tetka</a:t>
            </a:r>
            <a:endParaRPr lang="en-GB" dirty="0"/>
          </a:p>
        </p:txBody>
      </p:sp>
      <p:sp>
        <p:nvSpPr>
          <p:cNvPr id="10" name="Textfeld 9">
            <a:extLst>
              <a:ext uri="{FF2B5EF4-FFF2-40B4-BE49-F238E27FC236}">
                <a16:creationId xmlns:a16="http://schemas.microsoft.com/office/drawing/2014/main" id="{C27722BC-47A2-4A35-B054-542DA2CB2569}"/>
              </a:ext>
            </a:extLst>
          </p:cNvPr>
          <p:cNvSpPr txBox="1"/>
          <p:nvPr/>
        </p:nvSpPr>
        <p:spPr>
          <a:xfrm>
            <a:off x="4787898" y="5400280"/>
            <a:ext cx="1507402" cy="379915"/>
          </a:xfrm>
          <a:prstGeom prst="rect">
            <a:avLst/>
          </a:prstGeom>
          <a:noFill/>
        </p:spPr>
        <p:txBody>
          <a:bodyPr wrap="square" lIns="91440" tIns="45720" rIns="91440" bIns="45720" rtlCol="0" anchor="t">
            <a:spAutoFit/>
          </a:bodyPr>
          <a:lstStyle/>
          <a:p>
            <a:pPr algn="ctr"/>
            <a:r>
              <a:rPr lang="de-DE" dirty="0">
                <a:latin typeface="Calibri"/>
                <a:cs typeface="Calibri"/>
                <a:hlinkClick r:id="rId6"/>
              </a:rPr>
              <a:t>Uwe Wahser</a:t>
            </a:r>
            <a:endParaRPr lang="en-GB" dirty="0"/>
          </a:p>
        </p:txBody>
      </p:sp>
      <p:sp>
        <p:nvSpPr>
          <p:cNvPr id="11" name="Textfeld 10">
            <a:extLst>
              <a:ext uri="{FF2B5EF4-FFF2-40B4-BE49-F238E27FC236}">
                <a16:creationId xmlns:a16="http://schemas.microsoft.com/office/drawing/2014/main" id="{E722289F-32FE-4756-B9D8-CF64102AA16E}"/>
              </a:ext>
            </a:extLst>
          </p:cNvPr>
          <p:cNvSpPr txBox="1"/>
          <p:nvPr/>
        </p:nvSpPr>
        <p:spPr>
          <a:xfrm>
            <a:off x="286300" y="5220363"/>
            <a:ext cx="1962484" cy="369332"/>
          </a:xfrm>
          <a:prstGeom prst="rect">
            <a:avLst/>
          </a:prstGeom>
          <a:noFill/>
        </p:spPr>
        <p:txBody>
          <a:bodyPr wrap="square" lIns="91440" tIns="45720" rIns="91440" bIns="45720" rtlCol="0" anchor="t">
            <a:spAutoFit/>
          </a:bodyPr>
          <a:lstStyle/>
          <a:p>
            <a:pPr algn="ctr"/>
            <a:r>
              <a:rPr lang="de-DE" dirty="0">
                <a:latin typeface="Calibri"/>
                <a:cs typeface="Calibri"/>
                <a:hlinkClick r:id="rId7"/>
              </a:rPr>
              <a:t>Saurav Bhattarai</a:t>
            </a:r>
          </a:p>
        </p:txBody>
      </p:sp>
      <p:sp>
        <p:nvSpPr>
          <p:cNvPr id="12" name="Textfeld 11">
            <a:extLst>
              <a:ext uri="{FF2B5EF4-FFF2-40B4-BE49-F238E27FC236}">
                <a16:creationId xmlns:a16="http://schemas.microsoft.com/office/drawing/2014/main" id="{303D5E0F-A195-448A-B3F3-50D103A81FFB}"/>
              </a:ext>
            </a:extLst>
          </p:cNvPr>
          <p:cNvSpPr txBox="1"/>
          <p:nvPr/>
        </p:nvSpPr>
        <p:spPr>
          <a:xfrm>
            <a:off x="2331270" y="3700252"/>
            <a:ext cx="1846069" cy="379915"/>
          </a:xfrm>
          <a:prstGeom prst="rect">
            <a:avLst/>
          </a:prstGeom>
          <a:noFill/>
        </p:spPr>
        <p:txBody>
          <a:bodyPr wrap="square" lIns="91440" tIns="45720" rIns="91440" bIns="45720" rtlCol="0" anchor="t">
            <a:spAutoFit/>
          </a:bodyPr>
          <a:lstStyle/>
          <a:p>
            <a:pPr algn="ctr"/>
            <a:r>
              <a:rPr lang="de-DE" dirty="0">
                <a:latin typeface="Calibri"/>
                <a:cs typeface="Calibri"/>
                <a:hlinkClick r:id="rId8"/>
              </a:rPr>
              <a:t>Christina Betting</a:t>
            </a:r>
            <a:endParaRPr lang="en-GB">
              <a:cs typeface="Calibri" panose="020F0502020204030204" pitchFamily="34" charset="0"/>
              <a:hlinkClick r:id="rId8"/>
            </a:endParaRPr>
          </a:p>
        </p:txBody>
      </p:sp>
      <p:pic>
        <p:nvPicPr>
          <p:cNvPr id="3" name="Picture 7">
            <a:extLst>
              <a:ext uri="{FF2B5EF4-FFF2-40B4-BE49-F238E27FC236}">
                <a16:creationId xmlns:a16="http://schemas.microsoft.com/office/drawing/2014/main" id="{7689C6CD-C19E-4C79-967A-657A9CD94C5D}"/>
              </a:ext>
            </a:extLst>
          </p:cNvPr>
          <p:cNvPicPr>
            <a:picLocks noChangeAspect="1"/>
          </p:cNvPicPr>
          <p:nvPr/>
        </p:nvPicPr>
        <p:blipFill>
          <a:blip r:embed="rId9"/>
          <a:stretch>
            <a:fillRect/>
          </a:stretch>
        </p:blipFill>
        <p:spPr>
          <a:xfrm>
            <a:off x="2099733" y="1254675"/>
            <a:ext cx="2616201" cy="2369567"/>
          </a:xfrm>
          <a:prstGeom prst="rect">
            <a:avLst/>
          </a:prstGeom>
        </p:spPr>
      </p:pic>
      <p:pic>
        <p:nvPicPr>
          <p:cNvPr id="8" name="Picture 12">
            <a:extLst>
              <a:ext uri="{FF2B5EF4-FFF2-40B4-BE49-F238E27FC236}">
                <a16:creationId xmlns:a16="http://schemas.microsoft.com/office/drawing/2014/main" id="{9368F713-4A33-4EC0-91F9-83D1F7C87827}"/>
              </a:ext>
            </a:extLst>
          </p:cNvPr>
          <p:cNvPicPr>
            <a:picLocks noChangeAspect="1"/>
          </p:cNvPicPr>
          <p:nvPr/>
        </p:nvPicPr>
        <p:blipFill>
          <a:blip r:embed="rId10"/>
          <a:stretch>
            <a:fillRect/>
          </a:stretch>
        </p:blipFill>
        <p:spPr>
          <a:xfrm>
            <a:off x="4233" y="2609274"/>
            <a:ext cx="2510366" cy="2539038"/>
          </a:xfrm>
          <a:prstGeom prst="rect">
            <a:avLst/>
          </a:prstGeom>
        </p:spPr>
      </p:pic>
      <p:pic>
        <p:nvPicPr>
          <p:cNvPr id="14" name="Picture 14">
            <a:extLst>
              <a:ext uri="{FF2B5EF4-FFF2-40B4-BE49-F238E27FC236}">
                <a16:creationId xmlns:a16="http://schemas.microsoft.com/office/drawing/2014/main" id="{FFBB4664-2971-4149-9507-2623E7A24FB5}"/>
              </a:ext>
            </a:extLst>
          </p:cNvPr>
          <p:cNvPicPr>
            <a:picLocks noChangeAspect="1"/>
          </p:cNvPicPr>
          <p:nvPr/>
        </p:nvPicPr>
        <p:blipFill>
          <a:blip r:embed="rId11"/>
          <a:stretch>
            <a:fillRect/>
          </a:stretch>
        </p:blipFill>
        <p:spPr>
          <a:xfrm>
            <a:off x="8724901" y="3699355"/>
            <a:ext cx="2256366" cy="2390872"/>
          </a:xfrm>
          <a:prstGeom prst="rect">
            <a:avLst/>
          </a:prstGeom>
        </p:spPr>
      </p:pic>
      <p:sp>
        <p:nvSpPr>
          <p:cNvPr id="16" name="Textfeld 6">
            <a:extLst>
              <a:ext uri="{FF2B5EF4-FFF2-40B4-BE49-F238E27FC236}">
                <a16:creationId xmlns:a16="http://schemas.microsoft.com/office/drawing/2014/main" id="{37633234-2763-4E95-9387-5A80BAD07B24}"/>
              </a:ext>
            </a:extLst>
          </p:cNvPr>
          <p:cNvSpPr txBox="1"/>
          <p:nvPr/>
        </p:nvSpPr>
        <p:spPr>
          <a:xfrm>
            <a:off x="8820715" y="6000862"/>
            <a:ext cx="2089485" cy="369332"/>
          </a:xfrm>
          <a:prstGeom prst="rect">
            <a:avLst/>
          </a:prstGeom>
          <a:noFill/>
        </p:spPr>
        <p:txBody>
          <a:bodyPr wrap="square" lIns="91440" tIns="45720" rIns="91440" bIns="45720" rtlCol="0" anchor="t">
            <a:spAutoFit/>
          </a:bodyPr>
          <a:lstStyle/>
          <a:p>
            <a:pPr algn="ctr"/>
            <a:r>
              <a:rPr lang="de-DE" dirty="0">
                <a:latin typeface="Calibri"/>
                <a:cs typeface="Calibri"/>
                <a:hlinkClick r:id="rId12"/>
              </a:rPr>
              <a:t>Eleanor Visas Gigah</a:t>
            </a:r>
            <a:endParaRPr lang="de-DE" dirty="0" err="1">
              <a:cs typeface="Calibri"/>
            </a:endParaRPr>
          </a:p>
        </p:txBody>
      </p:sp>
      <p:pic>
        <p:nvPicPr>
          <p:cNvPr id="15" name="Picture 16">
            <a:extLst>
              <a:ext uri="{FF2B5EF4-FFF2-40B4-BE49-F238E27FC236}">
                <a16:creationId xmlns:a16="http://schemas.microsoft.com/office/drawing/2014/main" id="{B640071C-7EA3-44A1-84B9-7013D7D7E8BC}"/>
              </a:ext>
            </a:extLst>
          </p:cNvPr>
          <p:cNvPicPr>
            <a:picLocks noChangeAspect="1"/>
          </p:cNvPicPr>
          <p:nvPr/>
        </p:nvPicPr>
        <p:blipFill>
          <a:blip r:embed="rId13"/>
          <a:stretch>
            <a:fillRect/>
          </a:stretch>
        </p:blipFill>
        <p:spPr>
          <a:xfrm>
            <a:off x="6671734" y="1253067"/>
            <a:ext cx="2351616" cy="2341033"/>
          </a:xfrm>
          <a:prstGeom prst="rect">
            <a:avLst/>
          </a:prstGeom>
        </p:spPr>
      </p:pic>
    </p:spTree>
    <p:extLst>
      <p:ext uri="{BB962C8B-B14F-4D97-AF65-F5344CB8AC3E}">
        <p14:creationId xmlns:p14="http://schemas.microsoft.com/office/powerpoint/2010/main" val="2182722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71B8-E2C0-4E8D-84BF-A46D28E5B022}"/>
              </a:ext>
            </a:extLst>
          </p:cNvPr>
          <p:cNvSpPr>
            <a:spLocks noGrp="1"/>
          </p:cNvSpPr>
          <p:nvPr>
            <p:ph type="title"/>
          </p:nvPr>
        </p:nvSpPr>
        <p:spPr/>
        <p:txBody>
          <a:bodyPr/>
          <a:lstStyle/>
          <a:p>
            <a:r>
              <a:rPr lang="en-GB" dirty="0"/>
              <a:t>Thank you!</a:t>
            </a:r>
          </a:p>
        </p:txBody>
      </p:sp>
      <p:sp>
        <p:nvSpPr>
          <p:cNvPr id="4" name="Footer Placeholder 3">
            <a:extLst>
              <a:ext uri="{FF2B5EF4-FFF2-40B4-BE49-F238E27FC236}">
                <a16:creationId xmlns:a16="http://schemas.microsoft.com/office/drawing/2014/main" id="{4A4F87AE-5A1A-4CF2-8DDD-7D8694DFC04D}"/>
              </a:ext>
            </a:extLst>
          </p:cNvPr>
          <p:cNvSpPr>
            <a:spLocks noGrp="1"/>
          </p:cNvSpPr>
          <p:nvPr>
            <p:ph type="ftr" sz="quarter" idx="11"/>
          </p:nvPr>
        </p:nvSpPr>
        <p:spPr/>
        <p:txBody>
          <a:bodyPr/>
          <a:lstStyle/>
          <a:p>
            <a:pPr algn="l">
              <a:defRPr/>
            </a:pPr>
            <a:r>
              <a:rPr lang="de-DE" altLang="fr-FR"/>
              <a:t>U Wahser: Impact mit Informatik, Mannheimer Informatik-Kolloquium</a:t>
            </a:r>
            <a:endParaRPr lang="fr-FR" altLang="fr-FR" dirty="0"/>
          </a:p>
        </p:txBody>
      </p:sp>
      <p:pic>
        <p:nvPicPr>
          <p:cNvPr id="5" name="Picture 4">
            <a:extLst>
              <a:ext uri="{FF2B5EF4-FFF2-40B4-BE49-F238E27FC236}">
                <a16:creationId xmlns:a16="http://schemas.microsoft.com/office/drawing/2014/main" id="{461A0AAA-E514-4FC0-8C7A-D9CBBC4C14D6}"/>
              </a:ext>
            </a:extLst>
          </p:cNvPr>
          <p:cNvPicPr>
            <a:picLocks noChangeAspect="1"/>
          </p:cNvPicPr>
          <p:nvPr/>
        </p:nvPicPr>
        <p:blipFill>
          <a:blip r:embed="rId2"/>
          <a:stretch>
            <a:fillRect/>
          </a:stretch>
        </p:blipFill>
        <p:spPr>
          <a:xfrm>
            <a:off x="3831771" y="1374119"/>
            <a:ext cx="4528458" cy="4594688"/>
          </a:xfrm>
          <a:prstGeom prst="rect">
            <a:avLst/>
          </a:prstGeom>
        </p:spPr>
      </p:pic>
      <p:sp>
        <p:nvSpPr>
          <p:cNvPr id="6" name="Date Placeholder 5">
            <a:extLst>
              <a:ext uri="{FF2B5EF4-FFF2-40B4-BE49-F238E27FC236}">
                <a16:creationId xmlns:a16="http://schemas.microsoft.com/office/drawing/2014/main" id="{8B359F10-AB4F-4FBC-8A59-4C62BECED375}"/>
              </a:ext>
            </a:extLst>
          </p:cNvPr>
          <p:cNvSpPr>
            <a:spLocks noGrp="1"/>
          </p:cNvSpPr>
          <p:nvPr>
            <p:ph type="dt" sz="half" idx="10"/>
          </p:nvPr>
        </p:nvSpPr>
        <p:spPr/>
        <p:txBody>
          <a:bodyPr/>
          <a:lstStyle/>
          <a:p>
            <a:pPr>
              <a:defRPr/>
            </a:pPr>
            <a:r>
              <a:rPr lang="en-US" altLang="fr-FR"/>
              <a:t>12/01/2022</a:t>
            </a:r>
            <a:endParaRPr lang="fr-FR" altLang="fr-FR" dirty="0"/>
          </a:p>
        </p:txBody>
      </p:sp>
      <p:sp>
        <p:nvSpPr>
          <p:cNvPr id="7" name="Slide Number Placeholder 6">
            <a:extLst>
              <a:ext uri="{FF2B5EF4-FFF2-40B4-BE49-F238E27FC236}">
                <a16:creationId xmlns:a16="http://schemas.microsoft.com/office/drawing/2014/main" id="{9615E40B-7B3F-46A4-BC48-22F397B06E75}"/>
              </a:ext>
            </a:extLst>
          </p:cNvPr>
          <p:cNvSpPr>
            <a:spLocks noGrp="1"/>
          </p:cNvSpPr>
          <p:nvPr>
            <p:ph type="sldNum" sz="quarter" idx="12"/>
          </p:nvPr>
        </p:nvSpPr>
        <p:spPr/>
        <p:txBody>
          <a:bodyPr/>
          <a:lstStyle/>
          <a:p>
            <a:pPr>
              <a:defRPr/>
            </a:pPr>
            <a:fld id="{AA0E6166-7C68-437E-A233-7D0704065D0C}" type="slidenum">
              <a:rPr lang="en-US" altLang="fr-FR" smtClean="0"/>
              <a:pPr>
                <a:defRPr/>
              </a:pPr>
              <a:t>52</a:t>
            </a:fld>
            <a:endParaRPr lang="fr-FR" altLang="fr-FR" dirty="0"/>
          </a:p>
        </p:txBody>
      </p:sp>
    </p:spTree>
    <p:extLst>
      <p:ext uri="{BB962C8B-B14F-4D97-AF65-F5344CB8AC3E}">
        <p14:creationId xmlns:p14="http://schemas.microsoft.com/office/powerpoint/2010/main" val="1095082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0C9D8BB-AAAD-C046-9018-77A63D68E436}"/>
              </a:ext>
            </a:extLst>
          </p:cNvPr>
          <p:cNvSpPr>
            <a:spLocks noGrp="1"/>
          </p:cNvSpPr>
          <p:nvPr>
            <p:ph type="title"/>
          </p:nvPr>
        </p:nvSpPr>
        <p:spPr/>
        <p:txBody>
          <a:bodyPr/>
          <a:lstStyle/>
          <a:p>
            <a:r>
              <a:rPr lang="en-GB" sz="4000" dirty="0">
                <a:latin typeface="Poppins Light" pitchFamily="2" charset="77"/>
                <a:cs typeface="Poppins Light" pitchFamily="2" charset="77"/>
              </a:rPr>
              <a:t>Colour scheme</a:t>
            </a:r>
          </a:p>
        </p:txBody>
      </p:sp>
      <p:sp>
        <p:nvSpPr>
          <p:cNvPr id="30" name="Fußzeilenplatzhalter 29">
            <a:extLst>
              <a:ext uri="{FF2B5EF4-FFF2-40B4-BE49-F238E27FC236}">
                <a16:creationId xmlns:a16="http://schemas.microsoft.com/office/drawing/2014/main" id="{74D27E7B-AE82-014D-8F3C-027EAEFDB5C6}"/>
              </a:ext>
            </a:extLst>
          </p:cNvPr>
          <p:cNvSpPr>
            <a:spLocks noGrp="1"/>
          </p:cNvSpPr>
          <p:nvPr>
            <p:ph type="ftr" sz="quarter" idx="11"/>
          </p:nvPr>
        </p:nvSpPr>
        <p:spPr/>
        <p:txBody>
          <a:bodyPr/>
          <a:lstStyle/>
          <a:p>
            <a:pPr algn="l">
              <a:defRPr/>
            </a:pPr>
            <a:r>
              <a:rPr lang="de-DE" altLang="fr-FR"/>
              <a:t>U Wahser: Impact mit Informatik, Mannheimer Informatik-Kolloquium</a:t>
            </a:r>
            <a:endParaRPr lang="en-GB" altLang="fr-FR" dirty="0"/>
          </a:p>
        </p:txBody>
      </p:sp>
      <p:sp>
        <p:nvSpPr>
          <p:cNvPr id="9" name="Rechteck: abgerundete Ecken 42">
            <a:extLst>
              <a:ext uri="{FF2B5EF4-FFF2-40B4-BE49-F238E27FC236}">
                <a16:creationId xmlns:a16="http://schemas.microsoft.com/office/drawing/2014/main" id="{1307E313-2880-E241-8CAB-DE525B50C771}"/>
              </a:ext>
            </a:extLst>
          </p:cNvPr>
          <p:cNvSpPr>
            <a:spLocks noChangeAspect="1"/>
          </p:cNvSpPr>
          <p:nvPr>
            <p:custDataLst>
              <p:tags r:id="rId1"/>
            </p:custDataLst>
          </p:nvPr>
        </p:nvSpPr>
        <p:spPr bwMode="gray">
          <a:xfrm>
            <a:off x="976373" y="1846893"/>
            <a:ext cx="683555" cy="683555"/>
          </a:xfrm>
          <a:prstGeom prst="roundRect">
            <a:avLst>
              <a:gd name="adj" fmla="val 8937"/>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latin typeface="Poppins" pitchFamily="2" charset="77"/>
                <a:cs typeface="Poppins" pitchFamily="2" charset="77"/>
              </a:rPr>
              <a:t>0</a:t>
            </a:r>
          </a:p>
          <a:p>
            <a:r>
              <a:rPr lang="en-GB" sz="1100" dirty="0">
                <a:latin typeface="Poppins" pitchFamily="2" charset="77"/>
                <a:cs typeface="Poppins" pitchFamily="2" charset="77"/>
              </a:rPr>
              <a:t>0</a:t>
            </a:r>
          </a:p>
          <a:p>
            <a:r>
              <a:rPr lang="en-GB" sz="1100" dirty="0">
                <a:latin typeface="Poppins" pitchFamily="2" charset="77"/>
                <a:cs typeface="Poppins" pitchFamily="2" charset="77"/>
              </a:rPr>
              <a:t>0</a:t>
            </a:r>
          </a:p>
        </p:txBody>
      </p:sp>
      <p:sp>
        <p:nvSpPr>
          <p:cNvPr id="10" name="Textfeld 9">
            <a:extLst>
              <a:ext uri="{FF2B5EF4-FFF2-40B4-BE49-F238E27FC236}">
                <a16:creationId xmlns:a16="http://schemas.microsoft.com/office/drawing/2014/main" id="{6595A267-D5FD-7D46-A754-BF937DDD0FAA}"/>
              </a:ext>
            </a:extLst>
          </p:cNvPr>
          <p:cNvSpPr txBox="1">
            <a:spLocks noChangeAspect="1"/>
          </p:cNvSpPr>
          <p:nvPr>
            <p:custDataLst>
              <p:tags r:id="rId2"/>
            </p:custDataLst>
          </p:nvPr>
        </p:nvSpPr>
        <p:spPr bwMode="gray">
          <a:xfrm>
            <a:off x="862051" y="2502495"/>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Dark 1</a:t>
            </a:r>
          </a:p>
        </p:txBody>
      </p:sp>
      <p:sp>
        <p:nvSpPr>
          <p:cNvPr id="11" name="Rechteck: abgerundete Ecken 44">
            <a:extLst>
              <a:ext uri="{FF2B5EF4-FFF2-40B4-BE49-F238E27FC236}">
                <a16:creationId xmlns:a16="http://schemas.microsoft.com/office/drawing/2014/main" id="{C29567DE-B982-374D-9CCF-5A4CE8974488}"/>
              </a:ext>
            </a:extLst>
          </p:cNvPr>
          <p:cNvSpPr>
            <a:spLocks noChangeAspect="1"/>
          </p:cNvSpPr>
          <p:nvPr>
            <p:custDataLst>
              <p:tags r:id="rId3"/>
            </p:custDataLst>
          </p:nvPr>
        </p:nvSpPr>
        <p:spPr bwMode="gray">
          <a:xfrm>
            <a:off x="1705437" y="1846893"/>
            <a:ext cx="683555" cy="683555"/>
          </a:xfrm>
          <a:prstGeom prst="roundRect">
            <a:avLst>
              <a:gd name="adj" fmla="val 8937"/>
            </a:avLst>
          </a:prstGeom>
          <a:solidFill>
            <a:srgbClr val="FFFFFF"/>
          </a:solidFill>
          <a:ln w="9525">
            <a:solidFill>
              <a:srgbClr val="7674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chemeClr val="tx1"/>
                </a:solidFill>
                <a:latin typeface="Poppins" pitchFamily="2" charset="77"/>
                <a:cs typeface="Poppins" pitchFamily="2" charset="77"/>
              </a:rPr>
              <a:t>255</a:t>
            </a:r>
          </a:p>
          <a:p>
            <a:r>
              <a:rPr lang="en-GB" sz="1100" dirty="0">
                <a:solidFill>
                  <a:schemeClr val="tx1"/>
                </a:solidFill>
                <a:latin typeface="Poppins" pitchFamily="2" charset="77"/>
                <a:cs typeface="Poppins" pitchFamily="2" charset="77"/>
              </a:rPr>
              <a:t>255</a:t>
            </a:r>
          </a:p>
          <a:p>
            <a:r>
              <a:rPr lang="en-GB" sz="1100" dirty="0">
                <a:solidFill>
                  <a:schemeClr val="tx1"/>
                </a:solidFill>
                <a:latin typeface="Poppins" pitchFamily="2" charset="77"/>
                <a:cs typeface="Poppins" pitchFamily="2" charset="77"/>
              </a:rPr>
              <a:t>255</a:t>
            </a:r>
          </a:p>
        </p:txBody>
      </p:sp>
      <p:sp>
        <p:nvSpPr>
          <p:cNvPr id="12" name="Textfeld 11">
            <a:extLst>
              <a:ext uri="{FF2B5EF4-FFF2-40B4-BE49-F238E27FC236}">
                <a16:creationId xmlns:a16="http://schemas.microsoft.com/office/drawing/2014/main" id="{1180D28B-B0A7-3C42-A571-56C74002B1D0}"/>
              </a:ext>
            </a:extLst>
          </p:cNvPr>
          <p:cNvSpPr txBox="1">
            <a:spLocks noChangeAspect="1"/>
          </p:cNvSpPr>
          <p:nvPr>
            <p:custDataLst>
              <p:tags r:id="rId4"/>
            </p:custDataLst>
          </p:nvPr>
        </p:nvSpPr>
        <p:spPr bwMode="gray">
          <a:xfrm>
            <a:off x="1591114" y="2502495"/>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Light 1</a:t>
            </a:r>
          </a:p>
        </p:txBody>
      </p:sp>
      <p:sp>
        <p:nvSpPr>
          <p:cNvPr id="13" name="Rechteck: abgerundete Ecken 46">
            <a:extLst>
              <a:ext uri="{FF2B5EF4-FFF2-40B4-BE49-F238E27FC236}">
                <a16:creationId xmlns:a16="http://schemas.microsoft.com/office/drawing/2014/main" id="{629BFBF5-2BBE-844B-BC63-CEC6A96EAA13}"/>
              </a:ext>
            </a:extLst>
          </p:cNvPr>
          <p:cNvSpPr>
            <a:spLocks noChangeAspect="1"/>
          </p:cNvSpPr>
          <p:nvPr>
            <p:custDataLst>
              <p:tags r:id="rId5"/>
            </p:custDataLst>
          </p:nvPr>
        </p:nvSpPr>
        <p:spPr bwMode="gray">
          <a:xfrm>
            <a:off x="2434500" y="1846893"/>
            <a:ext cx="683555" cy="683555"/>
          </a:xfrm>
          <a:prstGeom prst="roundRect">
            <a:avLst>
              <a:gd name="adj" fmla="val 8937"/>
            </a:avLst>
          </a:prstGeom>
          <a:solidFill>
            <a:srgbClr val="4F4B4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latin typeface="Poppins" pitchFamily="2" charset="77"/>
                <a:cs typeface="Poppins" pitchFamily="2" charset="77"/>
              </a:rPr>
              <a:t>79</a:t>
            </a:r>
          </a:p>
          <a:p>
            <a:r>
              <a:rPr lang="en-GB" sz="1100" dirty="0">
                <a:latin typeface="Poppins" pitchFamily="2" charset="77"/>
                <a:cs typeface="Poppins" pitchFamily="2" charset="77"/>
              </a:rPr>
              <a:t>75</a:t>
            </a:r>
          </a:p>
          <a:p>
            <a:r>
              <a:rPr lang="en-GB" sz="1100" dirty="0">
                <a:latin typeface="Poppins" pitchFamily="2" charset="77"/>
                <a:cs typeface="Poppins" pitchFamily="2" charset="77"/>
              </a:rPr>
              <a:t>76</a:t>
            </a:r>
          </a:p>
        </p:txBody>
      </p:sp>
      <p:sp>
        <p:nvSpPr>
          <p:cNvPr id="14" name="Textfeld 13">
            <a:extLst>
              <a:ext uri="{FF2B5EF4-FFF2-40B4-BE49-F238E27FC236}">
                <a16:creationId xmlns:a16="http://schemas.microsoft.com/office/drawing/2014/main" id="{CC58C794-790C-7242-9B30-A0453B10631F}"/>
              </a:ext>
            </a:extLst>
          </p:cNvPr>
          <p:cNvSpPr txBox="1">
            <a:spLocks noChangeAspect="1"/>
          </p:cNvSpPr>
          <p:nvPr>
            <p:custDataLst>
              <p:tags r:id="rId6"/>
            </p:custDataLst>
          </p:nvPr>
        </p:nvSpPr>
        <p:spPr bwMode="gray">
          <a:xfrm>
            <a:off x="2320178" y="2502495"/>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Dark 2</a:t>
            </a:r>
          </a:p>
        </p:txBody>
      </p:sp>
      <p:sp>
        <p:nvSpPr>
          <p:cNvPr id="15" name="Rechteck: abgerundete Ecken 48">
            <a:extLst>
              <a:ext uri="{FF2B5EF4-FFF2-40B4-BE49-F238E27FC236}">
                <a16:creationId xmlns:a16="http://schemas.microsoft.com/office/drawing/2014/main" id="{44F4070C-7894-F74D-8ACC-F68DDAEE7784}"/>
              </a:ext>
            </a:extLst>
          </p:cNvPr>
          <p:cNvSpPr>
            <a:spLocks noChangeAspect="1"/>
          </p:cNvSpPr>
          <p:nvPr>
            <p:custDataLst>
              <p:tags r:id="rId7"/>
            </p:custDataLst>
          </p:nvPr>
        </p:nvSpPr>
        <p:spPr bwMode="gray">
          <a:xfrm>
            <a:off x="3163563" y="1846893"/>
            <a:ext cx="683555" cy="683555"/>
          </a:xfrm>
          <a:prstGeom prst="roundRect">
            <a:avLst>
              <a:gd name="adj" fmla="val 8937"/>
            </a:avLst>
          </a:prstGeom>
          <a:solidFill>
            <a:srgbClr val="A9A7A8"/>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chemeClr val="bg1"/>
                </a:solidFill>
                <a:latin typeface="Poppins" pitchFamily="2" charset="77"/>
                <a:cs typeface="Poppins" pitchFamily="2" charset="77"/>
              </a:rPr>
              <a:t>169</a:t>
            </a:r>
          </a:p>
          <a:p>
            <a:r>
              <a:rPr lang="en-GB" sz="1100" dirty="0">
                <a:solidFill>
                  <a:schemeClr val="bg1"/>
                </a:solidFill>
                <a:latin typeface="Poppins" pitchFamily="2" charset="77"/>
                <a:cs typeface="Poppins" pitchFamily="2" charset="77"/>
              </a:rPr>
              <a:t>167</a:t>
            </a:r>
          </a:p>
          <a:p>
            <a:r>
              <a:rPr lang="en-GB" sz="1100" dirty="0">
                <a:solidFill>
                  <a:schemeClr val="bg1"/>
                </a:solidFill>
                <a:latin typeface="Poppins" pitchFamily="2" charset="77"/>
                <a:cs typeface="Poppins" pitchFamily="2" charset="77"/>
              </a:rPr>
              <a:t>168</a:t>
            </a:r>
          </a:p>
        </p:txBody>
      </p:sp>
      <p:sp>
        <p:nvSpPr>
          <p:cNvPr id="16" name="Textfeld 15">
            <a:extLst>
              <a:ext uri="{FF2B5EF4-FFF2-40B4-BE49-F238E27FC236}">
                <a16:creationId xmlns:a16="http://schemas.microsoft.com/office/drawing/2014/main" id="{7A26E235-F5F1-C345-8D86-D2C180629F49}"/>
              </a:ext>
            </a:extLst>
          </p:cNvPr>
          <p:cNvSpPr txBox="1">
            <a:spLocks noChangeAspect="1"/>
          </p:cNvSpPr>
          <p:nvPr>
            <p:custDataLst>
              <p:tags r:id="rId8"/>
            </p:custDataLst>
          </p:nvPr>
        </p:nvSpPr>
        <p:spPr bwMode="gray">
          <a:xfrm>
            <a:off x="3049241" y="2502495"/>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Light 2</a:t>
            </a:r>
          </a:p>
        </p:txBody>
      </p:sp>
      <p:sp>
        <p:nvSpPr>
          <p:cNvPr id="17" name="Rechteck: abgerundete Ecken 50">
            <a:extLst>
              <a:ext uri="{FF2B5EF4-FFF2-40B4-BE49-F238E27FC236}">
                <a16:creationId xmlns:a16="http://schemas.microsoft.com/office/drawing/2014/main" id="{2ADBBE25-D9E2-2747-B8FC-84EF48FB7C32}"/>
              </a:ext>
            </a:extLst>
          </p:cNvPr>
          <p:cNvSpPr>
            <a:spLocks noChangeAspect="1"/>
          </p:cNvSpPr>
          <p:nvPr>
            <p:custDataLst>
              <p:tags r:id="rId9"/>
            </p:custDataLst>
          </p:nvPr>
        </p:nvSpPr>
        <p:spPr bwMode="gray">
          <a:xfrm>
            <a:off x="976374" y="3058039"/>
            <a:ext cx="683555" cy="683555"/>
          </a:xfrm>
          <a:prstGeom prst="roundRect">
            <a:avLst>
              <a:gd name="adj" fmla="val 8937"/>
            </a:avLst>
          </a:prstGeom>
          <a:solidFill>
            <a:srgbClr val="00637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latin typeface="Poppins" pitchFamily="2" charset="77"/>
                <a:cs typeface="Poppins" pitchFamily="2" charset="77"/>
              </a:rPr>
              <a:t>0</a:t>
            </a:r>
          </a:p>
          <a:p>
            <a:r>
              <a:rPr lang="en-GB" sz="1100" dirty="0">
                <a:latin typeface="Poppins" pitchFamily="2" charset="77"/>
                <a:cs typeface="Poppins" pitchFamily="2" charset="77"/>
              </a:rPr>
              <a:t>99</a:t>
            </a:r>
          </a:p>
          <a:p>
            <a:r>
              <a:rPr lang="en-GB" sz="1100" dirty="0">
                <a:latin typeface="Poppins" pitchFamily="2" charset="77"/>
                <a:cs typeface="Poppins" pitchFamily="2" charset="77"/>
              </a:rPr>
              <a:t>116</a:t>
            </a:r>
          </a:p>
        </p:txBody>
      </p:sp>
      <p:sp>
        <p:nvSpPr>
          <p:cNvPr id="18" name="Textfeld 17">
            <a:extLst>
              <a:ext uri="{FF2B5EF4-FFF2-40B4-BE49-F238E27FC236}">
                <a16:creationId xmlns:a16="http://schemas.microsoft.com/office/drawing/2014/main" id="{88041F5B-E9CB-8A40-B265-1FC4B80D21B2}"/>
              </a:ext>
            </a:extLst>
          </p:cNvPr>
          <p:cNvSpPr txBox="1">
            <a:spLocks noChangeAspect="1"/>
          </p:cNvSpPr>
          <p:nvPr>
            <p:custDataLst>
              <p:tags r:id="rId10"/>
            </p:custDataLst>
          </p:nvPr>
        </p:nvSpPr>
        <p:spPr bwMode="gray">
          <a:xfrm>
            <a:off x="862051" y="3713641"/>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Accent 1</a:t>
            </a:r>
          </a:p>
        </p:txBody>
      </p:sp>
      <p:sp>
        <p:nvSpPr>
          <p:cNvPr id="19" name="Rechteck: abgerundete Ecken 52">
            <a:extLst>
              <a:ext uri="{FF2B5EF4-FFF2-40B4-BE49-F238E27FC236}">
                <a16:creationId xmlns:a16="http://schemas.microsoft.com/office/drawing/2014/main" id="{B0A30356-1CAA-1D4E-B800-94C3445B3894}"/>
              </a:ext>
            </a:extLst>
          </p:cNvPr>
          <p:cNvSpPr>
            <a:spLocks noChangeAspect="1"/>
          </p:cNvSpPr>
          <p:nvPr>
            <p:custDataLst>
              <p:tags r:id="rId11"/>
            </p:custDataLst>
          </p:nvPr>
        </p:nvSpPr>
        <p:spPr bwMode="gray">
          <a:xfrm>
            <a:off x="1705437" y="3058039"/>
            <a:ext cx="683555" cy="683555"/>
          </a:xfrm>
          <a:prstGeom prst="roundRect">
            <a:avLst>
              <a:gd name="adj" fmla="val 8937"/>
            </a:avLst>
          </a:prstGeom>
          <a:solidFill>
            <a:srgbClr val="80B0B9"/>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latin typeface="Poppins" pitchFamily="2" charset="77"/>
                <a:cs typeface="Poppins" pitchFamily="2" charset="77"/>
              </a:rPr>
              <a:t>128</a:t>
            </a:r>
          </a:p>
          <a:p>
            <a:r>
              <a:rPr lang="en-GB" sz="1100" dirty="0">
                <a:latin typeface="Poppins" pitchFamily="2" charset="77"/>
                <a:cs typeface="Poppins" pitchFamily="2" charset="77"/>
              </a:rPr>
              <a:t>176</a:t>
            </a:r>
          </a:p>
          <a:p>
            <a:r>
              <a:rPr lang="en-GB" sz="1100" dirty="0">
                <a:latin typeface="Poppins" pitchFamily="2" charset="77"/>
                <a:cs typeface="Poppins" pitchFamily="2" charset="77"/>
              </a:rPr>
              <a:t>185</a:t>
            </a:r>
          </a:p>
        </p:txBody>
      </p:sp>
      <p:sp>
        <p:nvSpPr>
          <p:cNvPr id="20" name="Textfeld 19">
            <a:extLst>
              <a:ext uri="{FF2B5EF4-FFF2-40B4-BE49-F238E27FC236}">
                <a16:creationId xmlns:a16="http://schemas.microsoft.com/office/drawing/2014/main" id="{FAB51C57-5C9B-564C-BEA8-32279F54A38D}"/>
              </a:ext>
            </a:extLst>
          </p:cNvPr>
          <p:cNvSpPr txBox="1">
            <a:spLocks noChangeAspect="1"/>
          </p:cNvSpPr>
          <p:nvPr>
            <p:custDataLst>
              <p:tags r:id="rId12"/>
            </p:custDataLst>
          </p:nvPr>
        </p:nvSpPr>
        <p:spPr bwMode="gray">
          <a:xfrm>
            <a:off x="1591115" y="3713641"/>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Accent 2</a:t>
            </a:r>
          </a:p>
        </p:txBody>
      </p:sp>
      <p:sp>
        <p:nvSpPr>
          <p:cNvPr id="21" name="Rechteck: abgerundete Ecken 54">
            <a:extLst>
              <a:ext uri="{FF2B5EF4-FFF2-40B4-BE49-F238E27FC236}">
                <a16:creationId xmlns:a16="http://schemas.microsoft.com/office/drawing/2014/main" id="{690D22DC-C6E8-2640-A5EF-0ADE2EEC427A}"/>
              </a:ext>
            </a:extLst>
          </p:cNvPr>
          <p:cNvSpPr>
            <a:spLocks noChangeAspect="1"/>
          </p:cNvSpPr>
          <p:nvPr>
            <p:custDataLst>
              <p:tags r:id="rId13"/>
            </p:custDataLst>
          </p:nvPr>
        </p:nvSpPr>
        <p:spPr bwMode="gray">
          <a:xfrm>
            <a:off x="2434500" y="3058039"/>
            <a:ext cx="683555" cy="683555"/>
          </a:xfrm>
          <a:prstGeom prst="roundRect">
            <a:avLst>
              <a:gd name="adj" fmla="val 8937"/>
            </a:avLst>
          </a:prstGeom>
          <a:solidFill>
            <a:srgbClr val="F4AE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chemeClr val="tx1"/>
                </a:solidFill>
                <a:latin typeface="Poppins" pitchFamily="2" charset="77"/>
                <a:cs typeface="Poppins" pitchFamily="2" charset="77"/>
              </a:rPr>
              <a:t>244</a:t>
            </a:r>
          </a:p>
          <a:p>
            <a:r>
              <a:rPr lang="en-GB" sz="1100" dirty="0">
                <a:solidFill>
                  <a:schemeClr val="tx1"/>
                </a:solidFill>
                <a:latin typeface="Poppins" pitchFamily="2" charset="77"/>
                <a:cs typeface="Poppins" pitchFamily="2" charset="77"/>
              </a:rPr>
              <a:t>174</a:t>
            </a:r>
          </a:p>
          <a:p>
            <a:r>
              <a:rPr lang="en-GB" sz="1100" dirty="0">
                <a:solidFill>
                  <a:schemeClr val="tx1"/>
                </a:solidFill>
                <a:latin typeface="Poppins" pitchFamily="2" charset="77"/>
                <a:cs typeface="Poppins" pitchFamily="2" charset="77"/>
              </a:rPr>
              <a:t>43</a:t>
            </a:r>
          </a:p>
        </p:txBody>
      </p:sp>
      <p:sp>
        <p:nvSpPr>
          <p:cNvPr id="22" name="Textfeld 21">
            <a:extLst>
              <a:ext uri="{FF2B5EF4-FFF2-40B4-BE49-F238E27FC236}">
                <a16:creationId xmlns:a16="http://schemas.microsoft.com/office/drawing/2014/main" id="{DBA18375-97CB-DA46-A15F-DAA98D9A3D8C}"/>
              </a:ext>
            </a:extLst>
          </p:cNvPr>
          <p:cNvSpPr txBox="1">
            <a:spLocks noChangeAspect="1"/>
          </p:cNvSpPr>
          <p:nvPr>
            <p:custDataLst>
              <p:tags r:id="rId14"/>
            </p:custDataLst>
          </p:nvPr>
        </p:nvSpPr>
        <p:spPr bwMode="gray">
          <a:xfrm>
            <a:off x="2320178" y="3713641"/>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Accent 3</a:t>
            </a:r>
          </a:p>
        </p:txBody>
      </p:sp>
      <p:sp>
        <p:nvSpPr>
          <p:cNvPr id="23" name="Rechteck: abgerundete Ecken 56">
            <a:extLst>
              <a:ext uri="{FF2B5EF4-FFF2-40B4-BE49-F238E27FC236}">
                <a16:creationId xmlns:a16="http://schemas.microsoft.com/office/drawing/2014/main" id="{511713B3-D3C8-4542-B1F0-9C4183FA767D}"/>
              </a:ext>
            </a:extLst>
          </p:cNvPr>
          <p:cNvSpPr>
            <a:spLocks noChangeAspect="1"/>
          </p:cNvSpPr>
          <p:nvPr>
            <p:custDataLst>
              <p:tags r:id="rId15"/>
            </p:custDataLst>
          </p:nvPr>
        </p:nvSpPr>
        <p:spPr bwMode="gray">
          <a:xfrm>
            <a:off x="3892626" y="3051414"/>
            <a:ext cx="683555" cy="683555"/>
          </a:xfrm>
          <a:prstGeom prst="roundRect">
            <a:avLst>
              <a:gd name="adj" fmla="val 8937"/>
            </a:avLst>
          </a:prstGeom>
          <a:solidFill>
            <a:srgbClr val="16306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chemeClr val="bg1"/>
                </a:solidFill>
                <a:latin typeface="Poppins" pitchFamily="2" charset="77"/>
                <a:cs typeface="Poppins" pitchFamily="2" charset="77"/>
              </a:rPr>
              <a:t>248</a:t>
            </a:r>
          </a:p>
          <a:p>
            <a:r>
              <a:rPr lang="en-GB" sz="1100" dirty="0">
                <a:solidFill>
                  <a:schemeClr val="bg1"/>
                </a:solidFill>
                <a:latin typeface="Poppins" pitchFamily="2" charset="77"/>
                <a:cs typeface="Poppins" pitchFamily="2" charset="77"/>
              </a:rPr>
              <a:t>233</a:t>
            </a:r>
          </a:p>
          <a:p>
            <a:r>
              <a:rPr lang="en-GB" sz="1100" dirty="0">
                <a:solidFill>
                  <a:schemeClr val="bg1"/>
                </a:solidFill>
                <a:latin typeface="Poppins" pitchFamily="2" charset="77"/>
                <a:cs typeface="Poppins" pitchFamily="2" charset="77"/>
              </a:rPr>
              <a:t>70</a:t>
            </a:r>
          </a:p>
        </p:txBody>
      </p:sp>
      <p:sp>
        <p:nvSpPr>
          <p:cNvPr id="24" name="Textfeld 23">
            <a:extLst>
              <a:ext uri="{FF2B5EF4-FFF2-40B4-BE49-F238E27FC236}">
                <a16:creationId xmlns:a16="http://schemas.microsoft.com/office/drawing/2014/main" id="{1E177066-4465-6F4B-9F78-495ACC92817C}"/>
              </a:ext>
            </a:extLst>
          </p:cNvPr>
          <p:cNvSpPr txBox="1">
            <a:spLocks noChangeAspect="1"/>
          </p:cNvSpPr>
          <p:nvPr>
            <p:custDataLst>
              <p:tags r:id="rId16"/>
            </p:custDataLst>
          </p:nvPr>
        </p:nvSpPr>
        <p:spPr bwMode="gray">
          <a:xfrm>
            <a:off x="3049241" y="3713641"/>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Accent 4</a:t>
            </a:r>
          </a:p>
        </p:txBody>
      </p:sp>
      <p:sp>
        <p:nvSpPr>
          <p:cNvPr id="25" name="Rechteck: abgerundete Ecken 58">
            <a:extLst>
              <a:ext uri="{FF2B5EF4-FFF2-40B4-BE49-F238E27FC236}">
                <a16:creationId xmlns:a16="http://schemas.microsoft.com/office/drawing/2014/main" id="{3F521ADE-EB00-F748-BAA9-A0F1E3D9E8BC}"/>
              </a:ext>
            </a:extLst>
          </p:cNvPr>
          <p:cNvSpPr>
            <a:spLocks noChangeAspect="1"/>
          </p:cNvSpPr>
          <p:nvPr>
            <p:custDataLst>
              <p:tags r:id="rId17"/>
            </p:custDataLst>
          </p:nvPr>
        </p:nvSpPr>
        <p:spPr bwMode="gray">
          <a:xfrm>
            <a:off x="3163562" y="3051414"/>
            <a:ext cx="683555" cy="683555"/>
          </a:xfrm>
          <a:prstGeom prst="roundRect">
            <a:avLst>
              <a:gd name="adj" fmla="val 8937"/>
            </a:avLst>
          </a:prstGeom>
          <a:solidFill>
            <a:srgbClr val="C80F0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latin typeface="Poppins" pitchFamily="2" charset="77"/>
                <a:cs typeface="Poppins" pitchFamily="2" charset="77"/>
              </a:rPr>
              <a:t>200</a:t>
            </a:r>
          </a:p>
          <a:p>
            <a:r>
              <a:rPr lang="en-GB" sz="1100" dirty="0">
                <a:latin typeface="Poppins" pitchFamily="2" charset="77"/>
                <a:cs typeface="Poppins" pitchFamily="2" charset="77"/>
              </a:rPr>
              <a:t>15</a:t>
            </a:r>
          </a:p>
          <a:p>
            <a:r>
              <a:rPr lang="en-GB" sz="1100" dirty="0">
                <a:latin typeface="Poppins" pitchFamily="2" charset="77"/>
                <a:cs typeface="Poppins" pitchFamily="2" charset="77"/>
              </a:rPr>
              <a:t>15</a:t>
            </a:r>
          </a:p>
        </p:txBody>
      </p:sp>
      <p:sp>
        <p:nvSpPr>
          <p:cNvPr id="26" name="Textfeld 25">
            <a:extLst>
              <a:ext uri="{FF2B5EF4-FFF2-40B4-BE49-F238E27FC236}">
                <a16:creationId xmlns:a16="http://schemas.microsoft.com/office/drawing/2014/main" id="{05C13B87-9E1E-504D-8884-D38B69C82AE7}"/>
              </a:ext>
            </a:extLst>
          </p:cNvPr>
          <p:cNvSpPr txBox="1">
            <a:spLocks noChangeAspect="1"/>
          </p:cNvSpPr>
          <p:nvPr>
            <p:custDataLst>
              <p:tags r:id="rId18"/>
            </p:custDataLst>
          </p:nvPr>
        </p:nvSpPr>
        <p:spPr bwMode="gray">
          <a:xfrm>
            <a:off x="3778305" y="3713641"/>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Accent 5</a:t>
            </a:r>
          </a:p>
        </p:txBody>
      </p:sp>
      <p:sp>
        <p:nvSpPr>
          <p:cNvPr id="27" name="Rechteck: abgerundete Ecken 60">
            <a:extLst>
              <a:ext uri="{FF2B5EF4-FFF2-40B4-BE49-F238E27FC236}">
                <a16:creationId xmlns:a16="http://schemas.microsoft.com/office/drawing/2014/main" id="{2C60BBAE-27DA-4B47-9E61-93775F8F0079}"/>
              </a:ext>
            </a:extLst>
          </p:cNvPr>
          <p:cNvSpPr>
            <a:spLocks noChangeAspect="1"/>
          </p:cNvSpPr>
          <p:nvPr>
            <p:custDataLst>
              <p:tags r:id="rId19"/>
            </p:custDataLst>
          </p:nvPr>
        </p:nvSpPr>
        <p:spPr bwMode="gray">
          <a:xfrm>
            <a:off x="4621690" y="3058039"/>
            <a:ext cx="683555" cy="683555"/>
          </a:xfrm>
          <a:prstGeom prst="roundRect">
            <a:avLst>
              <a:gd name="adj" fmla="val 8937"/>
            </a:avLst>
          </a:prstGeom>
          <a:solidFill>
            <a:srgbClr val="A4A0D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latin typeface="Poppins" pitchFamily="2" charset="77"/>
                <a:cs typeface="Poppins" pitchFamily="2" charset="77"/>
              </a:rPr>
              <a:t>164</a:t>
            </a:r>
          </a:p>
          <a:p>
            <a:r>
              <a:rPr lang="en-GB" sz="1100" dirty="0">
                <a:latin typeface="Poppins" pitchFamily="2" charset="77"/>
                <a:cs typeface="Poppins" pitchFamily="2" charset="77"/>
              </a:rPr>
              <a:t>160</a:t>
            </a:r>
          </a:p>
          <a:p>
            <a:r>
              <a:rPr lang="en-GB" sz="1100" dirty="0">
                <a:latin typeface="Poppins" pitchFamily="2" charset="77"/>
                <a:cs typeface="Poppins" pitchFamily="2" charset="77"/>
              </a:rPr>
              <a:t>208</a:t>
            </a:r>
          </a:p>
        </p:txBody>
      </p:sp>
      <p:sp>
        <p:nvSpPr>
          <p:cNvPr id="28" name="Textfeld 27">
            <a:extLst>
              <a:ext uri="{FF2B5EF4-FFF2-40B4-BE49-F238E27FC236}">
                <a16:creationId xmlns:a16="http://schemas.microsoft.com/office/drawing/2014/main" id="{F50DB89A-F0B1-2245-A9AF-BF3AC2733E41}"/>
              </a:ext>
            </a:extLst>
          </p:cNvPr>
          <p:cNvSpPr txBox="1">
            <a:spLocks noChangeAspect="1"/>
          </p:cNvSpPr>
          <p:nvPr>
            <p:custDataLst>
              <p:tags r:id="rId20"/>
            </p:custDataLst>
          </p:nvPr>
        </p:nvSpPr>
        <p:spPr bwMode="gray">
          <a:xfrm>
            <a:off x="4507368" y="3713641"/>
            <a:ext cx="939887" cy="261610"/>
          </a:xfrm>
          <a:prstGeom prst="rect">
            <a:avLst/>
          </a:prstGeom>
          <a:noFill/>
        </p:spPr>
        <p:txBody>
          <a:bodyPr vert="horz" wrap="square" rtlCol="0">
            <a:spAutoFit/>
          </a:bodyPr>
          <a:lstStyle/>
          <a:p>
            <a:pPr algn="ctr"/>
            <a:r>
              <a:rPr lang="en-GB" sz="1100" dirty="0">
                <a:latin typeface="Poppins" pitchFamily="2" charset="77"/>
                <a:cs typeface="Poppins" pitchFamily="2" charset="77"/>
              </a:rPr>
              <a:t>Accent 6</a:t>
            </a:r>
          </a:p>
        </p:txBody>
      </p:sp>
      <p:graphicFrame>
        <p:nvGraphicFramePr>
          <p:cNvPr id="33" name="Diagramm 32">
            <a:extLst>
              <a:ext uri="{FF2B5EF4-FFF2-40B4-BE49-F238E27FC236}">
                <a16:creationId xmlns:a16="http://schemas.microsoft.com/office/drawing/2014/main" id="{68868A5E-B663-A643-AE2C-D369F3C49177}"/>
              </a:ext>
            </a:extLst>
          </p:cNvPr>
          <p:cNvGraphicFramePr/>
          <p:nvPr>
            <p:extLst>
              <p:ext uri="{D42A27DB-BD31-4B8C-83A1-F6EECF244321}">
                <p14:modId xmlns:p14="http://schemas.microsoft.com/office/powerpoint/2010/main" val="4056856109"/>
              </p:ext>
            </p:extLst>
          </p:nvPr>
        </p:nvGraphicFramePr>
        <p:xfrm>
          <a:off x="7518270" y="963442"/>
          <a:ext cx="3697356" cy="4859498"/>
        </p:xfrm>
        <a:graphic>
          <a:graphicData uri="http://schemas.openxmlformats.org/drawingml/2006/chart">
            <c:chart xmlns:c="http://schemas.openxmlformats.org/drawingml/2006/chart" xmlns:r="http://schemas.openxmlformats.org/officeDocument/2006/relationships" r:id="rId23"/>
          </a:graphicData>
        </a:graphic>
      </p:graphicFrame>
      <p:sp>
        <p:nvSpPr>
          <p:cNvPr id="2" name="Date Placeholder 1">
            <a:extLst>
              <a:ext uri="{FF2B5EF4-FFF2-40B4-BE49-F238E27FC236}">
                <a16:creationId xmlns:a16="http://schemas.microsoft.com/office/drawing/2014/main" id="{3ADAE774-51BA-489C-88AD-2973227603F8}"/>
              </a:ext>
            </a:extLst>
          </p:cNvPr>
          <p:cNvSpPr>
            <a:spLocks noGrp="1"/>
          </p:cNvSpPr>
          <p:nvPr>
            <p:ph type="dt" sz="half" idx="10"/>
          </p:nvPr>
        </p:nvSpPr>
        <p:spPr/>
        <p:txBody>
          <a:bodyPr/>
          <a:lstStyle/>
          <a:p>
            <a:pPr>
              <a:defRPr/>
            </a:pPr>
            <a:r>
              <a:rPr lang="en-US" altLang="fr-FR"/>
              <a:t>12/01/2022</a:t>
            </a:r>
            <a:endParaRPr lang="fr-FR" altLang="fr-FR" dirty="0"/>
          </a:p>
        </p:txBody>
      </p:sp>
      <p:sp>
        <p:nvSpPr>
          <p:cNvPr id="3" name="Slide Number Placeholder 2">
            <a:extLst>
              <a:ext uri="{FF2B5EF4-FFF2-40B4-BE49-F238E27FC236}">
                <a16:creationId xmlns:a16="http://schemas.microsoft.com/office/drawing/2014/main" id="{CA796875-129F-4372-9775-57D20AC5DED2}"/>
              </a:ext>
            </a:extLst>
          </p:cNvPr>
          <p:cNvSpPr>
            <a:spLocks noGrp="1"/>
          </p:cNvSpPr>
          <p:nvPr>
            <p:ph type="sldNum" sz="quarter" idx="12"/>
          </p:nvPr>
        </p:nvSpPr>
        <p:spPr/>
        <p:txBody>
          <a:bodyPr/>
          <a:lstStyle/>
          <a:p>
            <a:pPr>
              <a:defRPr/>
            </a:pPr>
            <a:fld id="{AA0E6166-7C68-437E-A233-7D0704065D0C}" type="slidenum">
              <a:rPr lang="en-US" altLang="fr-FR" smtClean="0"/>
              <a:pPr>
                <a:defRPr/>
              </a:pPr>
              <a:t>53</a:t>
            </a:fld>
            <a:endParaRPr lang="fr-FR" altLang="fr-FR" dirty="0"/>
          </a:p>
        </p:txBody>
      </p:sp>
    </p:spTree>
    <p:extLst>
      <p:ext uri="{BB962C8B-B14F-4D97-AF65-F5344CB8AC3E}">
        <p14:creationId xmlns:p14="http://schemas.microsoft.com/office/powerpoint/2010/main" val="709431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8314830-30BB-4685-8C73-5231B3CCFF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8941" y="-3505962"/>
            <a:ext cx="15894050" cy="11227229"/>
          </a:xfrm>
          <a:prstGeom prst="rect">
            <a:avLst/>
          </a:prstGeom>
        </p:spPr>
      </p:pic>
      <p:grpSp>
        <p:nvGrpSpPr>
          <p:cNvPr id="2" name="Gruppieren 1">
            <a:extLst>
              <a:ext uri="{FF2B5EF4-FFF2-40B4-BE49-F238E27FC236}">
                <a16:creationId xmlns:a16="http://schemas.microsoft.com/office/drawing/2014/main" id="{27519733-35C5-426C-8586-E0FC522DF394}"/>
              </a:ext>
            </a:extLst>
          </p:cNvPr>
          <p:cNvGrpSpPr/>
          <p:nvPr/>
        </p:nvGrpSpPr>
        <p:grpSpPr>
          <a:xfrm flipH="1">
            <a:off x="-95795" y="3200400"/>
            <a:ext cx="12287793" cy="3657600"/>
            <a:chOff x="0" y="3441700"/>
            <a:chExt cx="12192000" cy="3416300"/>
          </a:xfrm>
        </p:grpSpPr>
        <p:sp>
          <p:nvSpPr>
            <p:cNvPr id="8" name="3eea7b69-0fd6-46c6-b35d-522f175830ef">
              <a:extLst>
                <a:ext uri="{FF2B5EF4-FFF2-40B4-BE49-F238E27FC236}">
                  <a16:creationId xmlns:a16="http://schemas.microsoft.com/office/drawing/2014/main" id="{767BEBD7-55F5-4285-B12D-D017360DAACE}"/>
                </a:ext>
              </a:extLst>
            </p:cNvPr>
            <p:cNvSpPr/>
            <p:nvPr/>
          </p:nvSpPr>
          <p:spPr>
            <a:xfrm>
              <a:off x="0" y="3441700"/>
              <a:ext cx="12192000" cy="3416300"/>
            </a:xfrm>
            <a:custGeom>
              <a:avLst/>
              <a:gdLst>
                <a:gd name="connsiteX0" fmla="*/ 1968500 w 12192000"/>
                <a:gd name="connsiteY0" fmla="*/ 0 h 3416300"/>
                <a:gd name="connsiteX1" fmla="*/ 12115800 w 12192000"/>
                <a:gd name="connsiteY1" fmla="*/ 2895600 h 3416300"/>
                <a:gd name="connsiteX2" fmla="*/ 12192000 w 12192000"/>
                <a:gd name="connsiteY2" fmla="*/ 2924175 h 3416300"/>
                <a:gd name="connsiteX3" fmla="*/ 12192000 w 12192000"/>
                <a:gd name="connsiteY3" fmla="*/ 3416300 h 3416300"/>
                <a:gd name="connsiteX4" fmla="*/ 0 w 12192000"/>
                <a:gd name="connsiteY4" fmla="*/ 3416300 h 3416300"/>
                <a:gd name="connsiteX5" fmla="*/ 0 w 12192000"/>
                <a:gd name="connsiteY5" fmla="*/ 2533985 h 3416300"/>
                <a:gd name="connsiteX6" fmla="*/ 228600 w 12192000"/>
                <a:gd name="connsiteY6" fmla="*/ 219710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16300">
                  <a:moveTo>
                    <a:pt x="1968500" y="0"/>
                  </a:moveTo>
                  <a:lnTo>
                    <a:pt x="12115800" y="2895600"/>
                  </a:lnTo>
                  <a:lnTo>
                    <a:pt x="12192000" y="2924175"/>
                  </a:lnTo>
                  <a:lnTo>
                    <a:pt x="12192000" y="3416300"/>
                  </a:lnTo>
                  <a:lnTo>
                    <a:pt x="0" y="3416300"/>
                  </a:lnTo>
                  <a:lnTo>
                    <a:pt x="0" y="2533985"/>
                  </a:lnTo>
                  <a:lnTo>
                    <a:pt x="228600" y="219710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f23d993-bef7-457d-af65-6d0ef266a597">
              <a:extLst>
                <a:ext uri="{FF2B5EF4-FFF2-40B4-BE49-F238E27FC236}">
                  <a16:creationId xmlns:a16="http://schemas.microsoft.com/office/drawing/2014/main" id="{00FBE39D-F846-4F2B-A19E-5EB562BCB67A}"/>
                </a:ext>
              </a:extLst>
            </p:cNvPr>
            <p:cNvSpPr/>
            <p:nvPr/>
          </p:nvSpPr>
          <p:spPr>
            <a:xfrm>
              <a:off x="0" y="3441701"/>
              <a:ext cx="12192000" cy="3416299"/>
            </a:xfrm>
            <a:custGeom>
              <a:avLst/>
              <a:gdLst>
                <a:gd name="connsiteX0" fmla="*/ 1969948 w 12192000"/>
                <a:gd name="connsiteY0" fmla="*/ 0 h 3416299"/>
                <a:gd name="connsiteX1" fmla="*/ 12192000 w 12192000"/>
                <a:gd name="connsiteY1" fmla="*/ 1955676 h 3416299"/>
                <a:gd name="connsiteX2" fmla="*/ 12192000 w 12192000"/>
                <a:gd name="connsiteY2" fmla="*/ 3416299 h 3416299"/>
                <a:gd name="connsiteX3" fmla="*/ 0 w 12192000"/>
                <a:gd name="connsiteY3" fmla="*/ 3416299 h 3416299"/>
                <a:gd name="connsiteX4" fmla="*/ 0 w 12192000"/>
                <a:gd name="connsiteY4" fmla="*/ 1704208 h 3416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416299">
                  <a:moveTo>
                    <a:pt x="1969948" y="0"/>
                  </a:moveTo>
                  <a:lnTo>
                    <a:pt x="12192000" y="1955676"/>
                  </a:lnTo>
                  <a:lnTo>
                    <a:pt x="12192000" y="3416299"/>
                  </a:lnTo>
                  <a:lnTo>
                    <a:pt x="0" y="3416299"/>
                  </a:lnTo>
                  <a:lnTo>
                    <a:pt x="0" y="1704208"/>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7" name="b799e3cd-65c0-4cde-b40f-255a8064b8d9">
            <a:extLst>
              <a:ext uri="{FF2B5EF4-FFF2-40B4-BE49-F238E27FC236}">
                <a16:creationId xmlns:a16="http://schemas.microsoft.com/office/drawing/2014/main" id="{657A0592-0600-44D9-A3AF-A98E5FD859EA}"/>
              </a:ext>
            </a:extLst>
          </p:cNvPr>
          <p:cNvSpPr txBox="1"/>
          <p:nvPr/>
        </p:nvSpPr>
        <p:spPr>
          <a:xfrm>
            <a:off x="3505688" y="4888449"/>
            <a:ext cx="79983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Arial"/>
                <a:ea typeface="+mn-ea"/>
                <a:cs typeface="+mn-cs"/>
              </a:rPr>
              <a:t>      Für unsere Auftraggeber und gemeinsam mit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Arial"/>
                <a:ea typeface="+mn-ea"/>
                <a:cs typeface="+mn-cs"/>
              </a:rPr>
              <a:t>  unseren Partnern arbeiten wir in rund </a:t>
            </a:r>
            <a:r>
              <a:rPr kumimoji="0" lang="de-DE" sz="2800" b="1" i="0" u="none" strike="noStrike" kern="1200" cap="none" spc="0" normalizeH="0" baseline="0" noProof="0" dirty="0">
                <a:ln>
                  <a:noFill/>
                </a:ln>
                <a:solidFill>
                  <a:srgbClr val="C00000"/>
                </a:solidFill>
                <a:effectLst/>
                <a:uLnTx/>
                <a:uFillTx/>
                <a:latin typeface="Arial"/>
                <a:ea typeface="+mn-ea"/>
                <a:cs typeface="+mn-cs"/>
              </a:rPr>
              <a:t>120 Ländern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Arial"/>
                <a:ea typeface="+mn-ea"/>
                <a:cs typeface="+mn-cs"/>
              </a:rPr>
              <a:t>an mehr als </a:t>
            </a:r>
            <a:r>
              <a:rPr kumimoji="0" lang="de-DE" sz="2800" b="1" i="0" u="none" strike="noStrike" kern="1200" cap="none" spc="0" normalizeH="0" baseline="0" noProof="0" dirty="0">
                <a:ln>
                  <a:noFill/>
                </a:ln>
                <a:solidFill>
                  <a:srgbClr val="C00000"/>
                </a:solidFill>
                <a:effectLst/>
                <a:uLnTx/>
                <a:uFillTx/>
                <a:latin typeface="Arial"/>
                <a:ea typeface="+mn-ea"/>
                <a:cs typeface="+mn-cs"/>
              </a:rPr>
              <a:t>1.600 laufenden Projekten.</a:t>
            </a:r>
            <a:endParaRPr kumimoji="0" lang="de-DE" sz="2400" b="0" i="0" u="none" strike="noStrike" kern="0" cap="none" spc="100" normalizeH="0" baseline="0" noProof="0" dirty="0">
              <a:ln>
                <a:noFill/>
              </a:ln>
              <a:solidFill>
                <a:prstClr val="black"/>
              </a:solidFill>
              <a:effectLst/>
              <a:uLnTx/>
              <a:uFillTx/>
              <a:latin typeface="Arial"/>
              <a:ea typeface="+mn-ea"/>
              <a:cs typeface="+mn-cs"/>
            </a:endParaRPr>
          </a:p>
        </p:txBody>
      </p:sp>
      <p:grpSp>
        <p:nvGrpSpPr>
          <p:cNvPr id="5" name="Gruppieren 4">
            <a:extLst>
              <a:ext uri="{FF2B5EF4-FFF2-40B4-BE49-F238E27FC236}">
                <a16:creationId xmlns:a16="http://schemas.microsoft.com/office/drawing/2014/main" id="{3C7DA425-CEF6-49DC-8451-74BB56EF9683}"/>
              </a:ext>
            </a:extLst>
          </p:cNvPr>
          <p:cNvGrpSpPr/>
          <p:nvPr/>
        </p:nvGrpSpPr>
        <p:grpSpPr>
          <a:xfrm>
            <a:off x="0" y="0"/>
            <a:ext cx="12192000" cy="6858000"/>
            <a:chOff x="0" y="0"/>
            <a:chExt cx="12192000" cy="6858000"/>
          </a:xfrm>
          <a:solidFill>
            <a:schemeClr val="bg1"/>
          </a:solidFill>
        </p:grpSpPr>
        <p:sp>
          <p:nvSpPr>
            <p:cNvPr id="3" name="Rechteck 2">
              <a:extLst>
                <a:ext uri="{FF2B5EF4-FFF2-40B4-BE49-F238E27FC236}">
                  <a16:creationId xmlns:a16="http://schemas.microsoft.com/office/drawing/2014/main" id="{DEC75FBE-FFB4-4EDE-A83F-ECCE2EDAEF43}"/>
                </a:ext>
              </a:extLst>
            </p:cNvPr>
            <p:cNvSpPr/>
            <p:nvPr/>
          </p:nvSpPr>
          <p:spPr>
            <a:xfrm>
              <a:off x="0" y="0"/>
              <a:ext cx="22701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eck 10">
              <a:extLst>
                <a:ext uri="{FF2B5EF4-FFF2-40B4-BE49-F238E27FC236}">
                  <a16:creationId xmlns:a16="http://schemas.microsoft.com/office/drawing/2014/main" id="{BEB8BA55-C22C-4745-8B6B-F3A5FDA75087}"/>
                </a:ext>
              </a:extLst>
            </p:cNvPr>
            <p:cNvSpPr/>
            <p:nvPr/>
          </p:nvSpPr>
          <p:spPr>
            <a:xfrm>
              <a:off x="11964987" y="0"/>
              <a:ext cx="22701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hteck 11">
              <a:extLst>
                <a:ext uri="{FF2B5EF4-FFF2-40B4-BE49-F238E27FC236}">
                  <a16:creationId xmlns:a16="http://schemas.microsoft.com/office/drawing/2014/main" id="{E3D2E85C-EC89-49C1-B6C9-8391E1203345}"/>
                </a:ext>
              </a:extLst>
            </p:cNvPr>
            <p:cNvSpPr/>
            <p:nvPr/>
          </p:nvSpPr>
          <p:spPr>
            <a:xfrm>
              <a:off x="227013" y="0"/>
              <a:ext cx="11964987" cy="2254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hteck 12">
              <a:extLst>
                <a:ext uri="{FF2B5EF4-FFF2-40B4-BE49-F238E27FC236}">
                  <a16:creationId xmlns:a16="http://schemas.microsoft.com/office/drawing/2014/main" id="{8F670B39-445B-4473-8668-E186AB81B7AB}"/>
                </a:ext>
              </a:extLst>
            </p:cNvPr>
            <p:cNvSpPr/>
            <p:nvPr/>
          </p:nvSpPr>
          <p:spPr>
            <a:xfrm>
              <a:off x="227013" y="6632575"/>
              <a:ext cx="11964987" cy="2254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7" name="Rechteck 16">
            <a:extLst>
              <a:ext uri="{FF2B5EF4-FFF2-40B4-BE49-F238E27FC236}">
                <a16:creationId xmlns:a16="http://schemas.microsoft.com/office/drawing/2014/main" id="{D00B3CB9-7C2A-4260-A8E5-6FFE0A15CE06}"/>
              </a:ext>
            </a:extLst>
          </p:cNvPr>
          <p:cNvSpPr/>
          <p:nvPr/>
        </p:nvSpPr>
        <p:spPr>
          <a:xfrm>
            <a:off x="0" y="6381750"/>
            <a:ext cx="12192000"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ußzeilenplatzhalter 14">
            <a:extLst>
              <a:ext uri="{FF2B5EF4-FFF2-40B4-BE49-F238E27FC236}">
                <a16:creationId xmlns:a16="http://schemas.microsoft.com/office/drawing/2014/main" id="{609E9023-FD83-4F71-981F-DFA5E6D2A9DF}"/>
              </a:ext>
            </a:extLst>
          </p:cNvPr>
          <p:cNvSpPr>
            <a:spLocks noGrp="1"/>
          </p:cNvSpPr>
          <p:nvPr>
            <p:ph type="ftr" sz="quarter" idx="11"/>
          </p:nvPr>
        </p:nvSpPr>
        <p:spPr>
          <a:xfrm>
            <a:off x="1322912" y="6457306"/>
            <a:ext cx="6024857" cy="2308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Impact mit Informatik, Mannheimer Informatik-Kolloquium</a:t>
            </a:r>
            <a:endParaRPr kumimoji="0" lang="en-US"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4" name="Date Placeholder 3">
            <a:extLst>
              <a:ext uri="{FF2B5EF4-FFF2-40B4-BE49-F238E27FC236}">
                <a16:creationId xmlns:a16="http://schemas.microsoft.com/office/drawing/2014/main" id="{7C8AFB28-56A3-4C9C-87BC-22D9D72A05DE}"/>
              </a:ext>
            </a:extLst>
          </p:cNvPr>
          <p:cNvSpPr>
            <a:spLocks noGrp="1"/>
          </p:cNvSpPr>
          <p:nvPr>
            <p:ph type="dt" sz="half" idx="10"/>
          </p:nvPr>
        </p:nvSpPr>
        <p:spPr/>
        <p:txBody>
          <a:bodyPr/>
          <a:lstStyle/>
          <a:p>
            <a:r>
              <a:rPr lang="en-US"/>
              <a:t>12/01/2022</a:t>
            </a:r>
            <a:endParaRPr lang="de-DE"/>
          </a:p>
        </p:txBody>
      </p:sp>
    </p:spTree>
    <p:extLst>
      <p:ext uri="{BB962C8B-B14F-4D97-AF65-F5344CB8AC3E}">
        <p14:creationId xmlns:p14="http://schemas.microsoft.com/office/powerpoint/2010/main" val="48936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hteck 1">
            <a:extLst>
              <a:ext uri="{FF2B5EF4-FFF2-40B4-BE49-F238E27FC236}">
                <a16:creationId xmlns:a16="http://schemas.microsoft.com/office/drawing/2014/main" id="{6A8BE3D9-564A-4F96-87A0-91FF94F69323}"/>
              </a:ext>
            </a:extLst>
          </p:cNvPr>
          <p:cNvSpPr/>
          <p:nvPr/>
        </p:nvSpPr>
        <p:spPr>
          <a:xfrm>
            <a:off x="-19058" y="4127134"/>
            <a:ext cx="5490451" cy="2741889"/>
          </a:xfrm>
          <a:custGeom>
            <a:avLst/>
            <a:gdLst>
              <a:gd name="connsiteX0" fmla="*/ 0 w 7600950"/>
              <a:gd name="connsiteY0" fmla="*/ 0 h 3676650"/>
              <a:gd name="connsiteX1" fmla="*/ 7600950 w 7600950"/>
              <a:gd name="connsiteY1" fmla="*/ 0 h 3676650"/>
              <a:gd name="connsiteX2" fmla="*/ 7600950 w 7600950"/>
              <a:gd name="connsiteY2" fmla="*/ 3676650 h 3676650"/>
              <a:gd name="connsiteX3" fmla="*/ 0 w 7600950"/>
              <a:gd name="connsiteY3" fmla="*/ 3676650 h 3676650"/>
              <a:gd name="connsiteX4" fmla="*/ 0 w 7600950"/>
              <a:gd name="connsiteY4" fmla="*/ 0 h 3676650"/>
              <a:gd name="connsiteX0" fmla="*/ 0 w 7600950"/>
              <a:gd name="connsiteY0" fmla="*/ 0 h 3676650"/>
              <a:gd name="connsiteX1" fmla="*/ 3448050 w 7600950"/>
              <a:gd name="connsiteY1" fmla="*/ 876300 h 3676650"/>
              <a:gd name="connsiteX2" fmla="*/ 7600950 w 7600950"/>
              <a:gd name="connsiteY2" fmla="*/ 3676650 h 3676650"/>
              <a:gd name="connsiteX3" fmla="*/ 0 w 7600950"/>
              <a:gd name="connsiteY3" fmla="*/ 3676650 h 3676650"/>
              <a:gd name="connsiteX4" fmla="*/ 0 w 7600950"/>
              <a:gd name="connsiteY4" fmla="*/ 0 h 3676650"/>
              <a:gd name="connsiteX0" fmla="*/ 0 w 7610475"/>
              <a:gd name="connsiteY0" fmla="*/ 647700 h 2800350"/>
              <a:gd name="connsiteX1" fmla="*/ 3457575 w 7610475"/>
              <a:gd name="connsiteY1" fmla="*/ 0 h 2800350"/>
              <a:gd name="connsiteX2" fmla="*/ 7610475 w 7610475"/>
              <a:gd name="connsiteY2" fmla="*/ 2800350 h 2800350"/>
              <a:gd name="connsiteX3" fmla="*/ 9525 w 7610475"/>
              <a:gd name="connsiteY3" fmla="*/ 2800350 h 2800350"/>
              <a:gd name="connsiteX4" fmla="*/ 0 w 7610475"/>
              <a:gd name="connsiteY4" fmla="*/ 647700 h 2800350"/>
              <a:gd name="connsiteX0" fmla="*/ 0 w 7610475"/>
              <a:gd name="connsiteY0" fmla="*/ 857250 h 3009900"/>
              <a:gd name="connsiteX1" fmla="*/ 2095500 w 7610475"/>
              <a:gd name="connsiteY1" fmla="*/ 0 h 3009900"/>
              <a:gd name="connsiteX2" fmla="*/ 7610475 w 7610475"/>
              <a:gd name="connsiteY2" fmla="*/ 3009900 h 3009900"/>
              <a:gd name="connsiteX3" fmla="*/ 9525 w 7610475"/>
              <a:gd name="connsiteY3" fmla="*/ 3009900 h 3009900"/>
              <a:gd name="connsiteX4" fmla="*/ 0 w 7610475"/>
              <a:gd name="connsiteY4" fmla="*/ 857250 h 3009900"/>
              <a:gd name="connsiteX0" fmla="*/ 0 w 7610475"/>
              <a:gd name="connsiteY0" fmla="*/ 771525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771525 h 2924175"/>
              <a:gd name="connsiteX0" fmla="*/ 0 w 7610475"/>
              <a:gd name="connsiteY0" fmla="*/ 1447800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1447800 h 2924175"/>
              <a:gd name="connsiteX0" fmla="*/ 0 w 7610475"/>
              <a:gd name="connsiteY0" fmla="*/ 981075 h 2457450"/>
              <a:gd name="connsiteX1" fmla="*/ 2019300 w 7610475"/>
              <a:gd name="connsiteY1" fmla="*/ 0 h 2457450"/>
              <a:gd name="connsiteX2" fmla="*/ 7610475 w 7610475"/>
              <a:gd name="connsiteY2" fmla="*/ 2457450 h 2457450"/>
              <a:gd name="connsiteX3" fmla="*/ 9525 w 7610475"/>
              <a:gd name="connsiteY3" fmla="*/ 2457450 h 2457450"/>
              <a:gd name="connsiteX4" fmla="*/ 0 w 7610475"/>
              <a:gd name="connsiteY4" fmla="*/ 981075 h 2457450"/>
              <a:gd name="connsiteX0" fmla="*/ 0 w 8486775"/>
              <a:gd name="connsiteY0" fmla="*/ 981075 h 2476500"/>
              <a:gd name="connsiteX1" fmla="*/ 2019300 w 8486775"/>
              <a:gd name="connsiteY1" fmla="*/ 0 h 2476500"/>
              <a:gd name="connsiteX2" fmla="*/ 8486775 w 8486775"/>
              <a:gd name="connsiteY2" fmla="*/ 2476500 h 2476500"/>
              <a:gd name="connsiteX3" fmla="*/ 9525 w 8486775"/>
              <a:gd name="connsiteY3" fmla="*/ 2457450 h 2476500"/>
              <a:gd name="connsiteX4" fmla="*/ 0 w 8486775"/>
              <a:gd name="connsiteY4" fmla="*/ 981075 h 2476500"/>
              <a:gd name="connsiteX0" fmla="*/ 0 w 8486775"/>
              <a:gd name="connsiteY0" fmla="*/ 1992799 h 3488224"/>
              <a:gd name="connsiteX1" fmla="*/ 1709930 w 8486775"/>
              <a:gd name="connsiteY1" fmla="*/ 0 h 3488224"/>
              <a:gd name="connsiteX2" fmla="*/ 8486775 w 8486775"/>
              <a:gd name="connsiteY2" fmla="*/ 3488224 h 3488224"/>
              <a:gd name="connsiteX3" fmla="*/ 9525 w 8486775"/>
              <a:gd name="connsiteY3" fmla="*/ 3469174 h 3488224"/>
              <a:gd name="connsiteX4" fmla="*/ 0 w 8486775"/>
              <a:gd name="connsiteY4" fmla="*/ 1992799 h 3488224"/>
              <a:gd name="connsiteX0" fmla="*/ 0 w 6638916"/>
              <a:gd name="connsiteY0" fmla="*/ 1992799 h 3479863"/>
              <a:gd name="connsiteX1" fmla="*/ 1709930 w 6638916"/>
              <a:gd name="connsiteY1" fmla="*/ 0 h 3479863"/>
              <a:gd name="connsiteX2" fmla="*/ 6638916 w 6638916"/>
              <a:gd name="connsiteY2" fmla="*/ 3479863 h 3479863"/>
              <a:gd name="connsiteX3" fmla="*/ 9525 w 6638916"/>
              <a:gd name="connsiteY3" fmla="*/ 3469174 h 3479863"/>
              <a:gd name="connsiteX4" fmla="*/ 0 w 6638916"/>
              <a:gd name="connsiteY4" fmla="*/ 1992799 h 3479863"/>
              <a:gd name="connsiteX0" fmla="*/ 0 w 6638916"/>
              <a:gd name="connsiteY0" fmla="*/ 2670069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2670069 h 4157133"/>
              <a:gd name="connsiteX0" fmla="*/ 0 w 6638916"/>
              <a:gd name="connsiteY0" fmla="*/ 872378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872378 h 4157133"/>
              <a:gd name="connsiteX0" fmla="*/ 0 w 6638916"/>
              <a:gd name="connsiteY0" fmla="*/ 1081412 h 4366167"/>
              <a:gd name="connsiteX1" fmla="*/ 1810266 w 6638916"/>
              <a:gd name="connsiteY1" fmla="*/ 0 h 4366167"/>
              <a:gd name="connsiteX2" fmla="*/ 6638916 w 6638916"/>
              <a:gd name="connsiteY2" fmla="*/ 4366167 h 4366167"/>
              <a:gd name="connsiteX3" fmla="*/ 9525 w 6638916"/>
              <a:gd name="connsiteY3" fmla="*/ 4355478 h 4366167"/>
              <a:gd name="connsiteX4" fmla="*/ 0 w 6638916"/>
              <a:gd name="connsiteY4" fmla="*/ 1081412 h 4366167"/>
              <a:gd name="connsiteX0" fmla="*/ 0 w 7401890"/>
              <a:gd name="connsiteY0" fmla="*/ 1520383 h 4366167"/>
              <a:gd name="connsiteX1" fmla="*/ 2573240 w 7401890"/>
              <a:gd name="connsiteY1" fmla="*/ 0 h 4366167"/>
              <a:gd name="connsiteX2" fmla="*/ 7401890 w 7401890"/>
              <a:gd name="connsiteY2" fmla="*/ 4366167 h 4366167"/>
              <a:gd name="connsiteX3" fmla="*/ 772499 w 7401890"/>
              <a:gd name="connsiteY3" fmla="*/ 4355478 h 4366167"/>
              <a:gd name="connsiteX4" fmla="*/ 0 w 7401890"/>
              <a:gd name="connsiteY4" fmla="*/ 1520383 h 4366167"/>
              <a:gd name="connsiteX0" fmla="*/ 0 w 7401890"/>
              <a:gd name="connsiteY0" fmla="*/ 1520383 h 4366167"/>
              <a:gd name="connsiteX1" fmla="*/ 2573240 w 7401890"/>
              <a:gd name="connsiteY1" fmla="*/ 0 h 4366167"/>
              <a:gd name="connsiteX2" fmla="*/ 7401890 w 7401890"/>
              <a:gd name="connsiteY2" fmla="*/ 4366167 h 4366167"/>
              <a:gd name="connsiteX3" fmla="*/ 239463 w 7401890"/>
              <a:gd name="connsiteY3" fmla="*/ 4303220 h 4366167"/>
              <a:gd name="connsiteX4" fmla="*/ 0 w 7401890"/>
              <a:gd name="connsiteY4" fmla="*/ 1520383 h 4366167"/>
              <a:gd name="connsiteX0" fmla="*/ 0 w 7192856"/>
              <a:gd name="connsiteY0" fmla="*/ 1509931 h 4366167"/>
              <a:gd name="connsiteX1" fmla="*/ 2364206 w 7192856"/>
              <a:gd name="connsiteY1" fmla="*/ 0 h 4366167"/>
              <a:gd name="connsiteX2" fmla="*/ 7192856 w 7192856"/>
              <a:gd name="connsiteY2" fmla="*/ 4366167 h 4366167"/>
              <a:gd name="connsiteX3" fmla="*/ 30429 w 7192856"/>
              <a:gd name="connsiteY3" fmla="*/ 4303220 h 4366167"/>
              <a:gd name="connsiteX4" fmla="*/ 0 w 7192856"/>
              <a:gd name="connsiteY4" fmla="*/ 1509931 h 4366167"/>
              <a:gd name="connsiteX0" fmla="*/ 0 w 7192856"/>
              <a:gd name="connsiteY0" fmla="*/ 1509931 h 4313909"/>
              <a:gd name="connsiteX1" fmla="*/ 2364206 w 7192856"/>
              <a:gd name="connsiteY1" fmla="*/ 0 h 4313909"/>
              <a:gd name="connsiteX2" fmla="*/ 7192856 w 7192856"/>
              <a:gd name="connsiteY2" fmla="*/ 4313909 h 4313909"/>
              <a:gd name="connsiteX3" fmla="*/ 30429 w 7192856"/>
              <a:gd name="connsiteY3" fmla="*/ 4303220 h 4313909"/>
              <a:gd name="connsiteX4" fmla="*/ 0 w 7192856"/>
              <a:gd name="connsiteY4" fmla="*/ 1509931 h 4313909"/>
              <a:gd name="connsiteX0" fmla="*/ 0 w 6450786"/>
              <a:gd name="connsiteY0" fmla="*/ 1509931 h 4303220"/>
              <a:gd name="connsiteX1" fmla="*/ 2364206 w 6450786"/>
              <a:gd name="connsiteY1" fmla="*/ 0 h 4303220"/>
              <a:gd name="connsiteX2" fmla="*/ 6450786 w 6450786"/>
              <a:gd name="connsiteY2" fmla="*/ 3665904 h 4303220"/>
              <a:gd name="connsiteX3" fmla="*/ 30429 w 6450786"/>
              <a:gd name="connsiteY3" fmla="*/ 4303220 h 4303220"/>
              <a:gd name="connsiteX4" fmla="*/ 0 w 6450786"/>
              <a:gd name="connsiteY4" fmla="*/ 1509931 h 4303220"/>
              <a:gd name="connsiteX0" fmla="*/ 0 w 6450786"/>
              <a:gd name="connsiteY0" fmla="*/ 1509931 h 3665904"/>
              <a:gd name="connsiteX1" fmla="*/ 2364206 w 6450786"/>
              <a:gd name="connsiteY1" fmla="*/ 0 h 3665904"/>
              <a:gd name="connsiteX2" fmla="*/ 6450786 w 6450786"/>
              <a:gd name="connsiteY2" fmla="*/ 3665904 h 3665904"/>
              <a:gd name="connsiteX3" fmla="*/ 19977 w 6450786"/>
              <a:gd name="connsiteY3" fmla="*/ 3383471 h 3665904"/>
              <a:gd name="connsiteX4" fmla="*/ 0 w 6450786"/>
              <a:gd name="connsiteY4" fmla="*/ 1509931 h 3665904"/>
              <a:gd name="connsiteX0" fmla="*/ 926 w 6451712"/>
              <a:gd name="connsiteY0" fmla="*/ 1509931 h 3686570"/>
              <a:gd name="connsiteX1" fmla="*/ 2365132 w 6451712"/>
              <a:gd name="connsiteY1" fmla="*/ 0 h 3686570"/>
              <a:gd name="connsiteX2" fmla="*/ 6451712 w 6451712"/>
              <a:gd name="connsiteY2" fmla="*/ 3665904 h 3686570"/>
              <a:gd name="connsiteX3" fmla="*/ 0 w 6451712"/>
              <a:gd name="connsiteY3" fmla="*/ 3686570 h 3686570"/>
              <a:gd name="connsiteX4" fmla="*/ 926 w 6451712"/>
              <a:gd name="connsiteY4" fmla="*/ 1509931 h 3686570"/>
              <a:gd name="connsiteX0" fmla="*/ 926 w 6451712"/>
              <a:gd name="connsiteY0" fmla="*/ 1050056 h 3226695"/>
              <a:gd name="connsiteX1" fmla="*/ 2887717 w 6451712"/>
              <a:gd name="connsiteY1" fmla="*/ 0 h 3226695"/>
              <a:gd name="connsiteX2" fmla="*/ 6451712 w 6451712"/>
              <a:gd name="connsiteY2" fmla="*/ 3206029 h 3226695"/>
              <a:gd name="connsiteX3" fmla="*/ 0 w 6451712"/>
              <a:gd name="connsiteY3" fmla="*/ 3226695 h 3226695"/>
              <a:gd name="connsiteX4" fmla="*/ 926 w 6451712"/>
              <a:gd name="connsiteY4" fmla="*/ 1050056 h 3226695"/>
              <a:gd name="connsiteX0" fmla="*/ 6 w 6461244"/>
              <a:gd name="connsiteY0" fmla="*/ 1353155 h 3226695"/>
              <a:gd name="connsiteX1" fmla="*/ 2897249 w 6461244"/>
              <a:gd name="connsiteY1" fmla="*/ 0 h 3226695"/>
              <a:gd name="connsiteX2" fmla="*/ 6461244 w 6461244"/>
              <a:gd name="connsiteY2" fmla="*/ 3206029 h 3226695"/>
              <a:gd name="connsiteX3" fmla="*/ 9532 w 6461244"/>
              <a:gd name="connsiteY3" fmla="*/ 3226695 h 3226695"/>
              <a:gd name="connsiteX4" fmla="*/ 6 w 6461244"/>
              <a:gd name="connsiteY4" fmla="*/ 1353155 h 3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244" h="3226695">
                <a:moveTo>
                  <a:pt x="6" y="1353155"/>
                </a:moveTo>
                <a:lnTo>
                  <a:pt x="2897249" y="0"/>
                </a:lnTo>
                <a:lnTo>
                  <a:pt x="6461244" y="3206029"/>
                </a:lnTo>
                <a:lnTo>
                  <a:pt x="9532" y="3226695"/>
                </a:lnTo>
                <a:cubicBezTo>
                  <a:pt x="9841" y="2501149"/>
                  <a:pt x="-303" y="2078701"/>
                  <a:pt x="6" y="1353155"/>
                </a:cubicBezTo>
                <a:close/>
              </a:path>
            </a:pathLst>
          </a:cu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Freihandform: Form 29">
            <a:extLst>
              <a:ext uri="{FF2B5EF4-FFF2-40B4-BE49-F238E27FC236}">
                <a16:creationId xmlns:a16="http://schemas.microsoft.com/office/drawing/2014/main" id="{91C59F6D-84AB-4C88-B1CF-810067F0724A}"/>
              </a:ext>
            </a:extLst>
          </p:cNvPr>
          <p:cNvSpPr/>
          <p:nvPr/>
        </p:nvSpPr>
        <p:spPr>
          <a:xfrm>
            <a:off x="-16384" y="4059525"/>
            <a:ext cx="6161463" cy="2821722"/>
          </a:xfrm>
          <a:custGeom>
            <a:avLst/>
            <a:gdLst>
              <a:gd name="connsiteX0" fmla="*/ 2895600 w 12242800"/>
              <a:gd name="connsiteY0" fmla="*/ 368300 h 3568700"/>
              <a:gd name="connsiteX1" fmla="*/ 0 w 12242800"/>
              <a:gd name="connsiteY1" fmla="*/ 3568700 h 3568700"/>
              <a:gd name="connsiteX2" fmla="*/ 12700 w 12242800"/>
              <a:gd name="connsiteY2" fmla="*/ 2057400 h 3568700"/>
              <a:gd name="connsiteX3" fmla="*/ 2870200 w 12242800"/>
              <a:gd name="connsiteY3" fmla="*/ 0 h 3568700"/>
              <a:gd name="connsiteX4" fmla="*/ 12242800 w 12242800"/>
              <a:gd name="connsiteY4" fmla="*/ 1892300 h 3568700"/>
              <a:gd name="connsiteX5" fmla="*/ 12230100 w 12242800"/>
              <a:gd name="connsiteY5" fmla="*/ 2997200 h 3568700"/>
              <a:gd name="connsiteX6" fmla="*/ 2895600 w 12242800"/>
              <a:gd name="connsiteY6" fmla="*/ 368300 h 3568700"/>
              <a:gd name="connsiteX0" fmla="*/ 2895600 w 12242800"/>
              <a:gd name="connsiteY0" fmla="*/ 368300 h 3591166"/>
              <a:gd name="connsiteX1" fmla="*/ 0 w 12242800"/>
              <a:gd name="connsiteY1" fmla="*/ 3568700 h 3591166"/>
              <a:gd name="connsiteX2" fmla="*/ 12700 w 12242800"/>
              <a:gd name="connsiteY2" fmla="*/ 2057400 h 3591166"/>
              <a:gd name="connsiteX3" fmla="*/ 2870200 w 12242800"/>
              <a:gd name="connsiteY3" fmla="*/ 0 h 3591166"/>
              <a:gd name="connsiteX4" fmla="*/ 12242800 w 12242800"/>
              <a:gd name="connsiteY4" fmla="*/ 1892300 h 3591166"/>
              <a:gd name="connsiteX5" fmla="*/ 10245803 w 12242800"/>
              <a:gd name="connsiteY5" fmla="*/ 3591166 h 3591166"/>
              <a:gd name="connsiteX6" fmla="*/ 2895600 w 12242800"/>
              <a:gd name="connsiteY6" fmla="*/ 368300 h 3591166"/>
              <a:gd name="connsiteX0" fmla="*/ 2895600 w 13329439"/>
              <a:gd name="connsiteY0" fmla="*/ 368300 h 3591166"/>
              <a:gd name="connsiteX1" fmla="*/ 0 w 13329439"/>
              <a:gd name="connsiteY1" fmla="*/ 3568700 h 3591166"/>
              <a:gd name="connsiteX2" fmla="*/ 12700 w 13329439"/>
              <a:gd name="connsiteY2" fmla="*/ 2057400 h 3591166"/>
              <a:gd name="connsiteX3" fmla="*/ 2870200 w 13329439"/>
              <a:gd name="connsiteY3" fmla="*/ 0 h 3591166"/>
              <a:gd name="connsiteX4" fmla="*/ 13329439 w 13329439"/>
              <a:gd name="connsiteY4" fmla="*/ 3559974 h 3591166"/>
              <a:gd name="connsiteX5" fmla="*/ 10245803 w 13329439"/>
              <a:gd name="connsiteY5" fmla="*/ 3591166 h 3591166"/>
              <a:gd name="connsiteX6" fmla="*/ 2895600 w 13329439"/>
              <a:gd name="connsiteY6" fmla="*/ 368300 h 3591166"/>
              <a:gd name="connsiteX0" fmla="*/ 2122327 w 13329439"/>
              <a:gd name="connsiteY0" fmla="*/ 535570 h 3591166"/>
              <a:gd name="connsiteX1" fmla="*/ 0 w 13329439"/>
              <a:gd name="connsiteY1" fmla="*/ 3568700 h 3591166"/>
              <a:gd name="connsiteX2" fmla="*/ 12700 w 13329439"/>
              <a:gd name="connsiteY2" fmla="*/ 2057400 h 3591166"/>
              <a:gd name="connsiteX3" fmla="*/ 2870200 w 13329439"/>
              <a:gd name="connsiteY3" fmla="*/ 0 h 3591166"/>
              <a:gd name="connsiteX4" fmla="*/ 13329439 w 13329439"/>
              <a:gd name="connsiteY4" fmla="*/ 3559974 h 3591166"/>
              <a:gd name="connsiteX5" fmla="*/ 10245803 w 13329439"/>
              <a:gd name="connsiteY5" fmla="*/ 3591166 h 3591166"/>
              <a:gd name="connsiteX6" fmla="*/ 2122327 w 13329439"/>
              <a:gd name="connsiteY6" fmla="*/ 535570 h 3591166"/>
              <a:gd name="connsiteX0" fmla="*/ 2122327 w 13329439"/>
              <a:gd name="connsiteY0" fmla="*/ 5879 h 3061475"/>
              <a:gd name="connsiteX1" fmla="*/ 0 w 13329439"/>
              <a:gd name="connsiteY1" fmla="*/ 3039009 h 3061475"/>
              <a:gd name="connsiteX2" fmla="*/ 12700 w 13329439"/>
              <a:gd name="connsiteY2" fmla="*/ 1527709 h 3061475"/>
              <a:gd name="connsiteX3" fmla="*/ 2118406 w 13329439"/>
              <a:gd name="connsiteY3" fmla="*/ 0 h 3061475"/>
              <a:gd name="connsiteX4" fmla="*/ 13329439 w 13329439"/>
              <a:gd name="connsiteY4" fmla="*/ 3030283 h 3061475"/>
              <a:gd name="connsiteX5" fmla="*/ 10245803 w 13329439"/>
              <a:gd name="connsiteY5" fmla="*/ 3061475 h 3061475"/>
              <a:gd name="connsiteX6" fmla="*/ 2122327 w 13329439"/>
              <a:gd name="connsiteY6" fmla="*/ 5879 h 3061475"/>
              <a:gd name="connsiteX0" fmla="*/ 2210335 w 13329439"/>
              <a:gd name="connsiteY0" fmla="*/ 150562 h 3061475"/>
              <a:gd name="connsiteX1" fmla="*/ 0 w 13329439"/>
              <a:gd name="connsiteY1" fmla="*/ 3039009 h 3061475"/>
              <a:gd name="connsiteX2" fmla="*/ 12700 w 13329439"/>
              <a:gd name="connsiteY2" fmla="*/ 1527709 h 3061475"/>
              <a:gd name="connsiteX3" fmla="*/ 2118406 w 13329439"/>
              <a:gd name="connsiteY3" fmla="*/ 0 h 3061475"/>
              <a:gd name="connsiteX4" fmla="*/ 13329439 w 13329439"/>
              <a:gd name="connsiteY4" fmla="*/ 3030283 h 3061475"/>
              <a:gd name="connsiteX5" fmla="*/ 10245803 w 13329439"/>
              <a:gd name="connsiteY5" fmla="*/ 3061475 h 3061475"/>
              <a:gd name="connsiteX6" fmla="*/ 2210335 w 13329439"/>
              <a:gd name="connsiteY6" fmla="*/ 150562 h 3061475"/>
              <a:gd name="connsiteX0" fmla="*/ 2210335 w 13329439"/>
              <a:gd name="connsiteY0" fmla="*/ 184829 h 3095742"/>
              <a:gd name="connsiteX1" fmla="*/ 0 w 13329439"/>
              <a:gd name="connsiteY1" fmla="*/ 3073276 h 3095742"/>
              <a:gd name="connsiteX2" fmla="*/ 12700 w 13329439"/>
              <a:gd name="connsiteY2" fmla="*/ 1561976 h 3095742"/>
              <a:gd name="connsiteX3" fmla="*/ 2144809 w 13329439"/>
              <a:gd name="connsiteY3" fmla="*/ 0 h 3095742"/>
              <a:gd name="connsiteX4" fmla="*/ 13329439 w 13329439"/>
              <a:gd name="connsiteY4" fmla="*/ 3064550 h 3095742"/>
              <a:gd name="connsiteX5" fmla="*/ 10245803 w 13329439"/>
              <a:gd name="connsiteY5" fmla="*/ 3095742 h 3095742"/>
              <a:gd name="connsiteX6" fmla="*/ 2210335 w 13329439"/>
              <a:gd name="connsiteY6" fmla="*/ 184829 h 3095742"/>
              <a:gd name="connsiteX0" fmla="*/ 2139929 w 13329439"/>
              <a:gd name="connsiteY0" fmla="*/ 0 h 3101287"/>
              <a:gd name="connsiteX1" fmla="*/ 0 w 13329439"/>
              <a:gd name="connsiteY1" fmla="*/ 3078821 h 3101287"/>
              <a:gd name="connsiteX2" fmla="*/ 12700 w 13329439"/>
              <a:gd name="connsiteY2" fmla="*/ 1567521 h 3101287"/>
              <a:gd name="connsiteX3" fmla="*/ 2144809 w 13329439"/>
              <a:gd name="connsiteY3" fmla="*/ 5545 h 3101287"/>
              <a:gd name="connsiteX4" fmla="*/ 13329439 w 13329439"/>
              <a:gd name="connsiteY4" fmla="*/ 3070095 h 3101287"/>
              <a:gd name="connsiteX5" fmla="*/ 10245803 w 13329439"/>
              <a:gd name="connsiteY5" fmla="*/ 3101287 h 3101287"/>
              <a:gd name="connsiteX6" fmla="*/ 2139929 w 13329439"/>
              <a:gd name="connsiteY6" fmla="*/ 0 h 3101287"/>
              <a:gd name="connsiteX0" fmla="*/ 2139929 w 13329439"/>
              <a:gd name="connsiteY0" fmla="*/ 0 h 3101287"/>
              <a:gd name="connsiteX1" fmla="*/ 0 w 13329439"/>
              <a:gd name="connsiteY1" fmla="*/ 2549130 h 3101287"/>
              <a:gd name="connsiteX2" fmla="*/ 12700 w 13329439"/>
              <a:gd name="connsiteY2" fmla="*/ 1567521 h 3101287"/>
              <a:gd name="connsiteX3" fmla="*/ 2144809 w 13329439"/>
              <a:gd name="connsiteY3" fmla="*/ 5545 h 3101287"/>
              <a:gd name="connsiteX4" fmla="*/ 13329439 w 13329439"/>
              <a:gd name="connsiteY4" fmla="*/ 3070095 h 3101287"/>
              <a:gd name="connsiteX5" fmla="*/ 10245803 w 13329439"/>
              <a:gd name="connsiteY5" fmla="*/ 3101287 h 3101287"/>
              <a:gd name="connsiteX6" fmla="*/ 2139929 w 13329439"/>
              <a:gd name="connsiteY6" fmla="*/ 0 h 3101287"/>
              <a:gd name="connsiteX0" fmla="*/ 2139929 w 13329439"/>
              <a:gd name="connsiteY0" fmla="*/ 0 h 3101287"/>
              <a:gd name="connsiteX1" fmla="*/ 0 w 13329439"/>
              <a:gd name="connsiteY1" fmla="*/ 2549130 h 3101287"/>
              <a:gd name="connsiteX2" fmla="*/ 29443 w 13329439"/>
              <a:gd name="connsiteY2" fmla="*/ 303698 h 3101287"/>
              <a:gd name="connsiteX3" fmla="*/ 2144809 w 13329439"/>
              <a:gd name="connsiteY3" fmla="*/ 5545 h 3101287"/>
              <a:gd name="connsiteX4" fmla="*/ 13329439 w 13329439"/>
              <a:gd name="connsiteY4" fmla="*/ 3070095 h 3101287"/>
              <a:gd name="connsiteX5" fmla="*/ 10245803 w 13329439"/>
              <a:gd name="connsiteY5" fmla="*/ 3101287 h 3101287"/>
              <a:gd name="connsiteX6" fmla="*/ 2139929 w 13329439"/>
              <a:gd name="connsiteY6" fmla="*/ 0 h 3101287"/>
              <a:gd name="connsiteX0" fmla="*/ 2123186 w 13312696"/>
              <a:gd name="connsiteY0" fmla="*/ 0 h 3101287"/>
              <a:gd name="connsiteX1" fmla="*/ 0 w 13312696"/>
              <a:gd name="connsiteY1" fmla="*/ 1926512 h 3101287"/>
              <a:gd name="connsiteX2" fmla="*/ 12700 w 13312696"/>
              <a:gd name="connsiteY2" fmla="*/ 303698 h 3101287"/>
              <a:gd name="connsiteX3" fmla="*/ 2128066 w 13312696"/>
              <a:gd name="connsiteY3" fmla="*/ 5545 h 3101287"/>
              <a:gd name="connsiteX4" fmla="*/ 13312696 w 13312696"/>
              <a:gd name="connsiteY4" fmla="*/ 3070095 h 3101287"/>
              <a:gd name="connsiteX5" fmla="*/ 10229060 w 13312696"/>
              <a:gd name="connsiteY5" fmla="*/ 3101287 h 3101287"/>
              <a:gd name="connsiteX6" fmla="*/ 2123186 w 13312696"/>
              <a:gd name="connsiteY6" fmla="*/ 0 h 3101287"/>
              <a:gd name="connsiteX0" fmla="*/ 2759425 w 13312696"/>
              <a:gd name="connsiteY0" fmla="*/ 988786 h 3095742"/>
              <a:gd name="connsiteX1" fmla="*/ 0 w 13312696"/>
              <a:gd name="connsiteY1" fmla="*/ 1920967 h 3095742"/>
              <a:gd name="connsiteX2" fmla="*/ 12700 w 13312696"/>
              <a:gd name="connsiteY2" fmla="*/ 298153 h 3095742"/>
              <a:gd name="connsiteX3" fmla="*/ 2128066 w 13312696"/>
              <a:gd name="connsiteY3" fmla="*/ 0 h 3095742"/>
              <a:gd name="connsiteX4" fmla="*/ 13312696 w 13312696"/>
              <a:gd name="connsiteY4" fmla="*/ 3064550 h 3095742"/>
              <a:gd name="connsiteX5" fmla="*/ 10229060 w 13312696"/>
              <a:gd name="connsiteY5" fmla="*/ 3095742 h 3095742"/>
              <a:gd name="connsiteX6" fmla="*/ 2759425 w 13312696"/>
              <a:gd name="connsiteY6" fmla="*/ 988786 h 3095742"/>
              <a:gd name="connsiteX0" fmla="*/ 2759425 w 13312696"/>
              <a:gd name="connsiteY0" fmla="*/ 1276864 h 3383820"/>
              <a:gd name="connsiteX1" fmla="*/ 0 w 13312696"/>
              <a:gd name="connsiteY1" fmla="*/ 2209045 h 3383820"/>
              <a:gd name="connsiteX2" fmla="*/ 12700 w 13312696"/>
              <a:gd name="connsiteY2" fmla="*/ 586231 h 3383820"/>
              <a:gd name="connsiteX3" fmla="*/ 5376229 w 13312696"/>
              <a:gd name="connsiteY3" fmla="*/ 0 h 3383820"/>
              <a:gd name="connsiteX4" fmla="*/ 13312696 w 13312696"/>
              <a:gd name="connsiteY4" fmla="*/ 3352628 h 3383820"/>
              <a:gd name="connsiteX5" fmla="*/ 10229060 w 13312696"/>
              <a:gd name="connsiteY5" fmla="*/ 3383820 h 3383820"/>
              <a:gd name="connsiteX6" fmla="*/ 2759425 w 13312696"/>
              <a:gd name="connsiteY6" fmla="*/ 1276864 h 3383820"/>
              <a:gd name="connsiteX0" fmla="*/ 5337867 w 13312696"/>
              <a:gd name="connsiteY0" fmla="*/ 78092 h 3383820"/>
              <a:gd name="connsiteX1" fmla="*/ 0 w 13312696"/>
              <a:gd name="connsiteY1" fmla="*/ 2209045 h 3383820"/>
              <a:gd name="connsiteX2" fmla="*/ 12700 w 13312696"/>
              <a:gd name="connsiteY2" fmla="*/ 586231 h 3383820"/>
              <a:gd name="connsiteX3" fmla="*/ 5376229 w 13312696"/>
              <a:gd name="connsiteY3" fmla="*/ 0 h 3383820"/>
              <a:gd name="connsiteX4" fmla="*/ 13312696 w 13312696"/>
              <a:gd name="connsiteY4" fmla="*/ 3352628 h 3383820"/>
              <a:gd name="connsiteX5" fmla="*/ 10229060 w 13312696"/>
              <a:gd name="connsiteY5" fmla="*/ 3383820 h 3383820"/>
              <a:gd name="connsiteX6" fmla="*/ 5337867 w 13312696"/>
              <a:gd name="connsiteY6" fmla="*/ 78092 h 33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2696" h="3383820">
                <a:moveTo>
                  <a:pt x="5337867" y="78092"/>
                </a:moveTo>
                <a:lnTo>
                  <a:pt x="0" y="2209045"/>
                </a:lnTo>
                <a:cubicBezTo>
                  <a:pt x="4233" y="1668107"/>
                  <a:pt x="8467" y="1127169"/>
                  <a:pt x="12700" y="586231"/>
                </a:cubicBezTo>
                <a:lnTo>
                  <a:pt x="5376229" y="0"/>
                </a:lnTo>
                <a:lnTo>
                  <a:pt x="13312696" y="3352628"/>
                </a:lnTo>
                <a:lnTo>
                  <a:pt x="10229060" y="3383820"/>
                </a:lnTo>
                <a:lnTo>
                  <a:pt x="5337867" y="78092"/>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hteck 50">
            <a:extLst>
              <a:ext uri="{FF2B5EF4-FFF2-40B4-BE49-F238E27FC236}">
                <a16:creationId xmlns:a16="http://schemas.microsoft.com/office/drawing/2014/main" id="{98B34EF4-4B73-4BCF-AA7E-29FE31F8E643}"/>
              </a:ext>
            </a:extLst>
          </p:cNvPr>
          <p:cNvSpPr/>
          <p:nvPr/>
        </p:nvSpPr>
        <p:spPr>
          <a:xfrm>
            <a:off x="-25179" y="6110643"/>
            <a:ext cx="9008529" cy="747358"/>
          </a:xfrm>
          <a:prstGeom prst="rect">
            <a:avLst/>
          </a:prstGeom>
          <a:gradFill flip="none" rotWithShape="1">
            <a:gsLst>
              <a:gs pos="42000">
                <a:srgbClr val="FFFFFF">
                  <a:alpha val="62000"/>
                </a:srgbClr>
              </a:gs>
              <a:gs pos="0">
                <a:schemeClr val="bg1">
                  <a:alpha val="89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itel 2">
            <a:extLst>
              <a:ext uri="{FF2B5EF4-FFF2-40B4-BE49-F238E27FC236}">
                <a16:creationId xmlns:a16="http://schemas.microsoft.com/office/drawing/2014/main" id="{FD9FD002-D82E-40AA-85C2-BCF5FB951EAD}"/>
              </a:ext>
            </a:extLst>
          </p:cNvPr>
          <p:cNvSpPr txBox="1">
            <a:spLocks/>
          </p:cNvSpPr>
          <p:nvPr/>
        </p:nvSpPr>
        <p:spPr>
          <a:xfrm>
            <a:off x="832179" y="766572"/>
            <a:ext cx="10992474" cy="867930"/>
          </a:xfrm>
          <a:prstGeom prst="rect">
            <a:avLst/>
          </a:prstGeom>
        </p:spPr>
        <p:txBody>
          <a:bodyPr vert="horz" lIns="91440" tIns="45720" rIns="91440" bIns="45720" rtlCol="0" anchor="b">
            <a:sp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prstClr val="black"/>
                </a:solidFill>
                <a:effectLst/>
                <a:uLnTx/>
                <a:uFillTx/>
                <a:latin typeface="Arial"/>
                <a:ea typeface="+mj-ea"/>
                <a:cs typeface="+mj-cs"/>
              </a:rPr>
              <a:t>Wir sind Dienstleister der internationalen Zusammenarbeit für nachhaltige Entwicklung und internationalen Bildungsarbeit…</a:t>
            </a:r>
          </a:p>
        </p:txBody>
      </p:sp>
      <p:sp>
        <p:nvSpPr>
          <p:cNvPr id="5" name="Textfeld 4"/>
          <p:cNvSpPr txBox="1"/>
          <p:nvPr/>
        </p:nvSpPr>
        <p:spPr>
          <a:xfrm>
            <a:off x="4930066" y="5351040"/>
            <a:ext cx="74383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a:ea typeface="+mn-ea"/>
                <a:cs typeface="+mn-cs"/>
              </a:rPr>
              <a:t>Wir sind </a:t>
            </a:r>
            <a:r>
              <a:rPr kumimoji="0" lang="de-DE" sz="1800" b="1" i="0" u="none" strike="noStrike" kern="1200" cap="none" spc="0" normalizeH="0" baseline="0" noProof="0">
                <a:ln>
                  <a:noFill/>
                </a:ln>
                <a:solidFill>
                  <a:prstClr val="black"/>
                </a:solidFill>
                <a:effectLst/>
                <a:uLnTx/>
                <a:uFillTx/>
                <a:latin typeface="Arial"/>
                <a:ea typeface="+mn-ea"/>
                <a:cs typeface="+mn-cs"/>
              </a:rPr>
              <a:t>privatwirtschaftlich organisiert </a:t>
            </a:r>
            <a:r>
              <a:rPr kumimoji="0" lang="de-DE" sz="1800" b="0" i="0" u="none" strike="noStrike" kern="1200" cap="none" spc="0" normalizeH="0" baseline="0" noProof="0">
                <a:ln>
                  <a:noFill/>
                </a:ln>
                <a:solidFill>
                  <a:prstClr val="black"/>
                </a:solidFill>
                <a:effectLst/>
                <a:uLnTx/>
                <a:uFillTx/>
                <a:latin typeface="Arial"/>
                <a:ea typeface="+mn-ea"/>
                <a:cs typeface="+mn-cs"/>
              </a:rPr>
              <a:t>und verfügen neben</a:t>
            </a:r>
            <a:br>
              <a:rPr kumimoji="0" lang="de-DE" sz="1800" b="0" i="0" u="none" strike="noStrike" kern="1200" cap="none" spc="0" normalizeH="0" baseline="0" noProof="0">
                <a:ln>
                  <a:noFill/>
                </a:ln>
                <a:solidFill>
                  <a:prstClr val="black"/>
                </a:solidFill>
                <a:effectLst/>
                <a:uLnTx/>
                <a:uFillTx/>
                <a:latin typeface="Arial"/>
                <a:ea typeface="+mn-ea"/>
                <a:cs typeface="+mn-cs"/>
              </a:rPr>
            </a:br>
            <a:r>
              <a:rPr kumimoji="0" lang="de-DE" sz="1800" b="0" i="0" u="none" strike="noStrike" kern="1200" cap="none" spc="0" normalizeH="0" baseline="0" noProof="0">
                <a:ln>
                  <a:noFill/>
                </a:ln>
                <a:solidFill>
                  <a:prstClr val="black"/>
                </a:solidFill>
                <a:effectLst/>
                <a:uLnTx/>
                <a:uFillTx/>
                <a:latin typeface="Arial"/>
                <a:ea typeface="+mn-ea"/>
                <a:cs typeface="+mn-cs"/>
              </a:rPr>
              <a:t>dem </a:t>
            </a:r>
            <a:r>
              <a:rPr kumimoji="0" lang="de-DE" sz="1800" b="1" i="0" u="none" strike="noStrike" kern="1200" cap="none" spc="0" normalizeH="0" baseline="0" noProof="0">
                <a:ln>
                  <a:noFill/>
                </a:ln>
                <a:solidFill>
                  <a:prstClr val="black"/>
                </a:solidFill>
                <a:effectLst/>
                <a:uLnTx/>
                <a:uFillTx/>
                <a:latin typeface="Arial"/>
                <a:ea typeface="+mn-ea"/>
                <a:cs typeface="+mn-cs"/>
              </a:rPr>
              <a:t>gemeinnützigen Bereich </a:t>
            </a:r>
            <a:r>
              <a:rPr kumimoji="0" lang="de-DE" sz="1800" b="0" i="0" u="none" strike="noStrike" kern="1200" cap="none" spc="0" normalizeH="0" baseline="0" noProof="0">
                <a:ln>
                  <a:noFill/>
                </a:ln>
                <a:solidFill>
                  <a:prstClr val="black"/>
                </a:solidFill>
                <a:effectLst/>
                <a:uLnTx/>
                <a:uFillTx/>
                <a:latin typeface="Arial"/>
                <a:ea typeface="+mn-ea"/>
                <a:cs typeface="+mn-cs"/>
              </a:rPr>
              <a:t>auch über den steuerpflichtigen Geschäftsbereich </a:t>
            </a:r>
            <a:r>
              <a:rPr kumimoji="0" lang="de-DE" sz="1800" b="1" i="0" u="none" strike="noStrike" kern="1200" cap="none" spc="0" normalizeH="0" baseline="0" noProof="0">
                <a:ln>
                  <a:noFill/>
                </a:ln>
                <a:solidFill>
                  <a:prstClr val="black"/>
                </a:solidFill>
                <a:effectLst/>
                <a:uLnTx/>
                <a:uFillTx/>
                <a:latin typeface="Arial"/>
                <a:ea typeface="+mn-ea"/>
                <a:cs typeface="+mn-cs"/>
              </a:rPr>
              <a:t>GIZ International Services</a:t>
            </a:r>
            <a:r>
              <a:rPr kumimoji="0" lang="de-DE" sz="1800" b="0" i="0" u="none" strike="noStrike" kern="1200" cap="none" spc="0" normalizeH="0" baseline="0" noProof="0">
                <a:ln>
                  <a:noFill/>
                </a:ln>
                <a:solidFill>
                  <a:prstClr val="black"/>
                </a:solidFill>
                <a:effectLst/>
                <a:uLnTx/>
                <a:uFillTx/>
                <a:latin typeface="Arial"/>
                <a:ea typeface="+mn-ea"/>
                <a:cs typeface="+mn-cs"/>
              </a:rPr>
              <a:t>.</a:t>
            </a:r>
          </a:p>
        </p:txBody>
      </p:sp>
      <p:sp>
        <p:nvSpPr>
          <p:cNvPr id="7" name="Textfeld 6"/>
          <p:cNvSpPr txBox="1"/>
          <p:nvPr/>
        </p:nvSpPr>
        <p:spPr>
          <a:xfrm>
            <a:off x="4401119" y="4460053"/>
            <a:ext cx="67447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a:ea typeface="+mn-ea"/>
                <a:cs typeface="+mn-cs"/>
              </a:rPr>
              <a:t>Als </a:t>
            </a:r>
            <a:r>
              <a:rPr kumimoji="0" lang="de-DE" sz="1800" b="1" i="0" u="none" strike="noStrike" kern="1200" cap="none" spc="0" normalizeH="0" baseline="0" noProof="0">
                <a:ln>
                  <a:noFill/>
                </a:ln>
                <a:solidFill>
                  <a:prstClr val="black"/>
                </a:solidFill>
                <a:effectLst/>
                <a:uLnTx/>
                <a:uFillTx/>
                <a:latin typeface="Arial"/>
                <a:ea typeface="+mn-ea"/>
                <a:cs typeface="+mn-cs"/>
              </a:rPr>
              <a:t>gemeinnütziges Bundesunternehmen </a:t>
            </a:r>
            <a:r>
              <a:rPr kumimoji="0" lang="de-DE" sz="1800" b="0" i="0" u="none" strike="noStrike" kern="1200" cap="none" spc="0" normalizeH="0" baseline="0" noProof="0">
                <a:ln>
                  <a:noFill/>
                </a:ln>
                <a:solidFill>
                  <a:prstClr val="black"/>
                </a:solidFill>
                <a:effectLst/>
                <a:uLnTx/>
                <a:uFillTx/>
                <a:latin typeface="Arial"/>
                <a:ea typeface="+mn-ea"/>
                <a:cs typeface="+mn-cs"/>
              </a:rPr>
              <a:t>stehen wir für </a:t>
            </a:r>
            <a:r>
              <a:rPr kumimoji="0" lang="de-DE" sz="1800" b="1" i="0" u="none" strike="noStrike" kern="1200" cap="none" spc="0" normalizeH="0" baseline="0" noProof="0">
                <a:ln>
                  <a:noFill/>
                </a:ln>
                <a:solidFill>
                  <a:prstClr val="black"/>
                </a:solidFill>
                <a:effectLst/>
                <a:uLnTx/>
                <a:uFillTx/>
                <a:latin typeface="Arial"/>
                <a:ea typeface="+mn-ea"/>
                <a:cs typeface="+mn-cs"/>
              </a:rPr>
              <a:t>deutsche und europäische Werte</a:t>
            </a:r>
            <a:r>
              <a:rPr kumimoji="0" lang="de-DE" sz="1800" b="0" i="0" u="none" strike="noStrike" kern="1200" cap="none" spc="0" normalizeH="0" baseline="0" noProof="0">
                <a:ln>
                  <a:noFill/>
                </a:ln>
                <a:solidFill>
                  <a:prstClr val="black"/>
                </a:solidFill>
                <a:effectLst/>
                <a:uLnTx/>
                <a:uFillTx/>
                <a:latin typeface="Arial"/>
                <a:ea typeface="+mn-ea"/>
                <a:cs typeface="+mn-cs"/>
              </a:rPr>
              <a:t>.</a:t>
            </a:r>
          </a:p>
        </p:txBody>
      </p:sp>
      <p:sp>
        <p:nvSpPr>
          <p:cNvPr id="6" name="Rechteck 5"/>
          <p:cNvSpPr/>
          <p:nvPr/>
        </p:nvSpPr>
        <p:spPr>
          <a:xfrm>
            <a:off x="3490376" y="2259481"/>
            <a:ext cx="753004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a:ea typeface="+mn-ea"/>
                <a:cs typeface="+mn-cs"/>
              </a:rPr>
              <a:t>Wir unterstützen die Bundesregierung dabei, ihre Ziele in der</a:t>
            </a:r>
            <a:r>
              <a:rPr kumimoji="0" lang="de-DE" sz="1800" b="1" i="0" u="none" strike="noStrike" kern="1200" cap="none" spc="0" normalizeH="0" baseline="0" noProof="0">
                <a:ln>
                  <a:noFill/>
                </a:ln>
                <a:solidFill>
                  <a:prstClr val="black"/>
                </a:solidFill>
                <a:effectLst/>
                <a:uLnTx/>
                <a:uFillTx/>
                <a:latin typeface="Arial"/>
                <a:ea typeface="+mn-ea"/>
                <a:cs typeface="+mn-cs"/>
              </a:rPr>
              <a:t> internationalen Zusammenarbeit für nachhaltige Entwicklung </a:t>
            </a:r>
            <a:r>
              <a:rPr kumimoji="0" lang="de-DE" sz="1800" b="0" i="0" u="none" strike="noStrike" kern="1200" cap="none" spc="0" normalizeH="0" baseline="0" noProof="0">
                <a:ln>
                  <a:noFill/>
                </a:ln>
                <a:solidFill>
                  <a:prstClr val="black"/>
                </a:solidFill>
                <a:effectLst/>
                <a:uLnTx/>
                <a:uFillTx/>
                <a:latin typeface="Arial"/>
                <a:ea typeface="+mn-ea"/>
                <a:cs typeface="+mn-cs"/>
              </a:rPr>
              <a:t>zu erreichen.</a:t>
            </a:r>
          </a:p>
        </p:txBody>
      </p:sp>
      <p:grpSp>
        <p:nvGrpSpPr>
          <p:cNvPr id="22" name="Group 92">
            <a:extLst>
              <a:ext uri="{FF2B5EF4-FFF2-40B4-BE49-F238E27FC236}">
                <a16:creationId xmlns:a16="http://schemas.microsoft.com/office/drawing/2014/main" id="{C463C5EA-E111-4B6C-AFAE-F534B5BD4966}"/>
              </a:ext>
            </a:extLst>
          </p:cNvPr>
          <p:cNvGrpSpPr/>
          <p:nvPr/>
        </p:nvGrpSpPr>
        <p:grpSpPr>
          <a:xfrm>
            <a:off x="3064347" y="2464026"/>
            <a:ext cx="273738" cy="298796"/>
            <a:chOff x="6257925" y="1741488"/>
            <a:chExt cx="406400" cy="298450"/>
          </a:xfrm>
          <a:solidFill>
            <a:srgbClr val="C00000"/>
          </a:solidFill>
        </p:grpSpPr>
        <p:sp>
          <p:nvSpPr>
            <p:cNvPr id="23" name="Freeform 895">
              <a:extLst>
                <a:ext uri="{FF2B5EF4-FFF2-40B4-BE49-F238E27FC236}">
                  <a16:creationId xmlns:a16="http://schemas.microsoft.com/office/drawing/2014/main" id="{21848440-3364-464D-AB51-DA31CDFDE45B}"/>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896">
              <a:extLst>
                <a:ext uri="{FF2B5EF4-FFF2-40B4-BE49-F238E27FC236}">
                  <a16:creationId xmlns:a16="http://schemas.microsoft.com/office/drawing/2014/main" id="{0EA07C2F-C20B-4D90-8511-B11689B54A8B}"/>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5" name="Group 92">
            <a:extLst>
              <a:ext uri="{FF2B5EF4-FFF2-40B4-BE49-F238E27FC236}">
                <a16:creationId xmlns:a16="http://schemas.microsoft.com/office/drawing/2014/main" id="{C463C5EA-E111-4B6C-AFAE-F534B5BD4966}"/>
              </a:ext>
            </a:extLst>
          </p:cNvPr>
          <p:cNvGrpSpPr/>
          <p:nvPr/>
        </p:nvGrpSpPr>
        <p:grpSpPr>
          <a:xfrm>
            <a:off x="3982541" y="4682533"/>
            <a:ext cx="273738" cy="298796"/>
            <a:chOff x="6257925" y="1741488"/>
            <a:chExt cx="406400" cy="298450"/>
          </a:xfrm>
          <a:solidFill>
            <a:srgbClr val="C00000"/>
          </a:solidFill>
        </p:grpSpPr>
        <p:sp>
          <p:nvSpPr>
            <p:cNvPr id="26" name="Freeform 895">
              <a:extLst>
                <a:ext uri="{FF2B5EF4-FFF2-40B4-BE49-F238E27FC236}">
                  <a16:creationId xmlns:a16="http://schemas.microsoft.com/office/drawing/2014/main" id="{21848440-3364-464D-AB51-DA31CDFDE45B}"/>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Freeform 896">
              <a:extLst>
                <a:ext uri="{FF2B5EF4-FFF2-40B4-BE49-F238E27FC236}">
                  <a16:creationId xmlns:a16="http://schemas.microsoft.com/office/drawing/2014/main" id="{0EA07C2F-C20B-4D90-8511-B11689B54A8B}"/>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 name="Group 92">
            <a:extLst>
              <a:ext uri="{FF2B5EF4-FFF2-40B4-BE49-F238E27FC236}">
                <a16:creationId xmlns:a16="http://schemas.microsoft.com/office/drawing/2014/main" id="{C463C5EA-E111-4B6C-AFAE-F534B5BD4966}"/>
              </a:ext>
            </a:extLst>
          </p:cNvPr>
          <p:cNvGrpSpPr/>
          <p:nvPr/>
        </p:nvGrpSpPr>
        <p:grpSpPr>
          <a:xfrm>
            <a:off x="4553780" y="5567191"/>
            <a:ext cx="273738" cy="298796"/>
            <a:chOff x="6257925" y="1741488"/>
            <a:chExt cx="406400" cy="298450"/>
          </a:xfrm>
          <a:solidFill>
            <a:srgbClr val="C00000"/>
          </a:solidFill>
        </p:grpSpPr>
        <p:sp>
          <p:nvSpPr>
            <p:cNvPr id="29" name="Freeform 895">
              <a:extLst>
                <a:ext uri="{FF2B5EF4-FFF2-40B4-BE49-F238E27FC236}">
                  <a16:creationId xmlns:a16="http://schemas.microsoft.com/office/drawing/2014/main" id="{21848440-3364-464D-AB51-DA31CDFDE45B}"/>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Freeform 896">
              <a:extLst>
                <a:ext uri="{FF2B5EF4-FFF2-40B4-BE49-F238E27FC236}">
                  <a16:creationId xmlns:a16="http://schemas.microsoft.com/office/drawing/2014/main" id="{0EA07C2F-C20B-4D90-8511-B11689B54A8B}"/>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8" name="Textfeld 17"/>
          <p:cNvSpPr txBox="1"/>
          <p:nvPr/>
        </p:nvSpPr>
        <p:spPr>
          <a:xfrm>
            <a:off x="3908954" y="3468579"/>
            <a:ext cx="67447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a:ea typeface="+mn-ea"/>
                <a:cs typeface="+mn-cs"/>
              </a:rPr>
              <a:t>Wir fördern die </a:t>
            </a:r>
            <a:r>
              <a:rPr kumimoji="0" lang="de-DE" sz="1800" b="1" i="0" u="none" strike="noStrike" kern="1200" cap="none" spc="0" normalizeH="0" baseline="0" noProof="0">
                <a:ln>
                  <a:noFill/>
                </a:ln>
                <a:solidFill>
                  <a:prstClr val="black"/>
                </a:solidFill>
                <a:effectLst/>
                <a:uLnTx/>
                <a:uFillTx/>
                <a:latin typeface="Arial"/>
                <a:ea typeface="+mn-ea"/>
                <a:cs typeface="+mn-cs"/>
              </a:rPr>
              <a:t>internationale Bildungsarbeit und strategische Kompetenzentwicklung.</a:t>
            </a:r>
          </a:p>
        </p:txBody>
      </p:sp>
      <p:grpSp>
        <p:nvGrpSpPr>
          <p:cNvPr id="19" name="Group 92">
            <a:extLst>
              <a:ext uri="{FF2B5EF4-FFF2-40B4-BE49-F238E27FC236}">
                <a16:creationId xmlns:a16="http://schemas.microsoft.com/office/drawing/2014/main" id="{C463C5EA-E111-4B6C-AFAE-F534B5BD4966}"/>
              </a:ext>
            </a:extLst>
          </p:cNvPr>
          <p:cNvGrpSpPr/>
          <p:nvPr/>
        </p:nvGrpSpPr>
        <p:grpSpPr>
          <a:xfrm>
            <a:off x="3490376" y="3691059"/>
            <a:ext cx="273738" cy="298796"/>
            <a:chOff x="6257925" y="1741488"/>
            <a:chExt cx="406400" cy="298450"/>
          </a:xfrm>
          <a:solidFill>
            <a:srgbClr val="C00000"/>
          </a:solidFill>
        </p:grpSpPr>
        <p:sp>
          <p:nvSpPr>
            <p:cNvPr id="20" name="Freeform 895">
              <a:extLst>
                <a:ext uri="{FF2B5EF4-FFF2-40B4-BE49-F238E27FC236}">
                  <a16:creationId xmlns:a16="http://schemas.microsoft.com/office/drawing/2014/main" id="{21848440-3364-464D-AB51-DA31CDFDE45B}"/>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896">
              <a:extLst>
                <a:ext uri="{FF2B5EF4-FFF2-40B4-BE49-F238E27FC236}">
                  <a16:creationId xmlns:a16="http://schemas.microsoft.com/office/drawing/2014/main" id="{0EA07C2F-C20B-4D90-8511-B11689B54A8B}"/>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1346689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dplatzhalter 27">
            <a:extLst>
              <a:ext uri="{FF2B5EF4-FFF2-40B4-BE49-F238E27FC236}">
                <a16:creationId xmlns:a16="http://schemas.microsoft.com/office/drawing/2014/main" id="{0E2CC78C-FF88-4DF2-AF70-204EF6AAACD9}"/>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grpSp>
        <p:nvGrpSpPr>
          <p:cNvPr id="37" name="Gruppieren 36">
            <a:extLst>
              <a:ext uri="{FF2B5EF4-FFF2-40B4-BE49-F238E27FC236}">
                <a16:creationId xmlns:a16="http://schemas.microsoft.com/office/drawing/2014/main" id="{85E4322B-4E90-411B-BCD0-ED0136EB1849}"/>
              </a:ext>
            </a:extLst>
          </p:cNvPr>
          <p:cNvGrpSpPr/>
          <p:nvPr/>
        </p:nvGrpSpPr>
        <p:grpSpPr>
          <a:xfrm>
            <a:off x="0" y="1844233"/>
            <a:ext cx="12192000" cy="5054600"/>
            <a:chOff x="0" y="1803400"/>
            <a:chExt cx="12192000" cy="5054600"/>
          </a:xfrm>
        </p:grpSpPr>
        <p:sp>
          <p:nvSpPr>
            <p:cNvPr id="38" name="Freihandform: Form 37">
              <a:extLst>
                <a:ext uri="{FF2B5EF4-FFF2-40B4-BE49-F238E27FC236}">
                  <a16:creationId xmlns:a16="http://schemas.microsoft.com/office/drawing/2014/main" id="{C9DA5B36-A986-480D-9CE5-2CFAAAC87335}"/>
                </a:ext>
              </a:extLst>
            </p:cNvPr>
            <p:cNvSpPr/>
            <p:nvPr/>
          </p:nvSpPr>
          <p:spPr>
            <a:xfrm>
              <a:off x="0" y="1803400"/>
              <a:ext cx="12192000" cy="5054598"/>
            </a:xfrm>
            <a:custGeom>
              <a:avLst/>
              <a:gdLst>
                <a:gd name="connsiteX0" fmla="*/ 2541448 w 12192000"/>
                <a:gd name="connsiteY0" fmla="*/ 0 h 5054598"/>
                <a:gd name="connsiteX1" fmla="*/ 12192000 w 12192000"/>
                <a:gd name="connsiteY1" fmla="*/ 2177161 h 5054598"/>
                <a:gd name="connsiteX2" fmla="*/ 12192000 w 12192000"/>
                <a:gd name="connsiteY2" fmla="*/ 5054598 h 5054598"/>
                <a:gd name="connsiteX3" fmla="*/ 38100 w 12192000"/>
                <a:gd name="connsiteY3" fmla="*/ 5054598 h 5054598"/>
                <a:gd name="connsiteX4" fmla="*/ 0 w 12192000"/>
                <a:gd name="connsiteY4" fmla="*/ 1631987 h 5054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054598">
                  <a:moveTo>
                    <a:pt x="2541448" y="0"/>
                  </a:moveTo>
                  <a:lnTo>
                    <a:pt x="12192000" y="2177161"/>
                  </a:lnTo>
                  <a:lnTo>
                    <a:pt x="12192000" y="5054598"/>
                  </a:lnTo>
                  <a:lnTo>
                    <a:pt x="38100" y="5054598"/>
                  </a:lnTo>
                  <a:lnTo>
                    <a:pt x="0" y="1631987"/>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Freihandform: Form 38">
              <a:extLst>
                <a:ext uri="{FF2B5EF4-FFF2-40B4-BE49-F238E27FC236}">
                  <a16:creationId xmlns:a16="http://schemas.microsoft.com/office/drawing/2014/main" id="{ED452E0D-38AA-411C-B582-7ADF2EFB0435}"/>
                </a:ext>
              </a:extLst>
            </p:cNvPr>
            <p:cNvSpPr/>
            <p:nvPr/>
          </p:nvSpPr>
          <p:spPr>
            <a:xfrm>
              <a:off x="19050" y="1803400"/>
              <a:ext cx="12172950" cy="5054600"/>
            </a:xfrm>
            <a:custGeom>
              <a:avLst/>
              <a:gdLst>
                <a:gd name="connsiteX0" fmla="*/ 2501900 w 12172950"/>
                <a:gd name="connsiteY0" fmla="*/ 0 h 5054600"/>
                <a:gd name="connsiteX1" fmla="*/ 12172950 w 12172950"/>
                <a:gd name="connsiteY1" fmla="*/ 2786322 h 5054600"/>
                <a:gd name="connsiteX2" fmla="*/ 12172950 w 12172950"/>
                <a:gd name="connsiteY2" fmla="*/ 5054600 h 5054600"/>
                <a:gd name="connsiteX3" fmla="*/ 0 w 12172950"/>
                <a:gd name="connsiteY3" fmla="*/ 5054600 h 5054600"/>
                <a:gd name="connsiteX4" fmla="*/ 0 w 12172950"/>
                <a:gd name="connsiteY4" fmla="*/ 2312217 h 505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2950" h="5054600">
                  <a:moveTo>
                    <a:pt x="2501900" y="0"/>
                  </a:moveTo>
                  <a:lnTo>
                    <a:pt x="12172950" y="2786322"/>
                  </a:lnTo>
                  <a:lnTo>
                    <a:pt x="12172950" y="5054600"/>
                  </a:lnTo>
                  <a:lnTo>
                    <a:pt x="0" y="5054600"/>
                  </a:lnTo>
                  <a:lnTo>
                    <a:pt x="0" y="2312217"/>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1" name="Fußzeilenplatzhalter 10">
            <a:extLst>
              <a:ext uri="{FF2B5EF4-FFF2-40B4-BE49-F238E27FC236}">
                <a16:creationId xmlns:a16="http://schemas.microsoft.com/office/drawing/2014/main" id="{0A75EA61-8B61-47EC-9C68-E86BAC49A52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Impact mit Informatik, Mannheimer Informatik-Kolloquium</a:t>
            </a:r>
            <a:endParaRPr kumimoji="0" lang="en-US"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6" name="Rechteck 5">
            <a:extLst>
              <a:ext uri="{FF2B5EF4-FFF2-40B4-BE49-F238E27FC236}">
                <a16:creationId xmlns:a16="http://schemas.microsoft.com/office/drawing/2014/main" id="{2AC5BEAE-32E3-4BBD-8BB0-CE0FB1E7AC74}"/>
              </a:ext>
            </a:extLst>
          </p:cNvPr>
          <p:cNvSpPr/>
          <p:nvPr/>
        </p:nvSpPr>
        <p:spPr>
          <a:xfrm>
            <a:off x="1668780" y="2887374"/>
            <a:ext cx="939419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prstClr val="black"/>
                </a:solidFill>
                <a:effectLst/>
                <a:uLnTx/>
                <a:uFillTx/>
                <a:latin typeface="Arial"/>
                <a:ea typeface="+mn-ea"/>
                <a:cs typeface="+mn-cs"/>
              </a:rPr>
              <a:t>Im Zentrum unseres </a:t>
            </a:r>
            <a:br>
              <a:rPr kumimoji="0" lang="de-DE" sz="2800" b="1" i="0" u="none" strike="noStrike" kern="1200" cap="none" spc="0" normalizeH="0" baseline="0" noProof="0">
                <a:ln>
                  <a:noFill/>
                </a:ln>
                <a:solidFill>
                  <a:prstClr val="black"/>
                </a:solidFill>
                <a:effectLst/>
                <a:uLnTx/>
                <a:uFillTx/>
                <a:latin typeface="Arial"/>
                <a:ea typeface="+mn-ea"/>
                <a:cs typeface="+mn-cs"/>
              </a:rPr>
            </a:br>
            <a:r>
              <a:rPr kumimoji="0" lang="de-DE" sz="2800" b="1" i="0" u="none" strike="noStrike" kern="1200" cap="none" spc="0" normalizeH="0" baseline="0" noProof="0">
                <a:ln>
                  <a:noFill/>
                </a:ln>
                <a:solidFill>
                  <a:prstClr val="black"/>
                </a:solidFill>
                <a:effectLst/>
                <a:uLnTx/>
                <a:uFillTx/>
                <a:latin typeface="Arial"/>
                <a:ea typeface="+mn-ea"/>
                <a:cs typeface="+mn-cs"/>
              </a:rPr>
              <a:t>Handelns steht Nachhaltigkeit…</a:t>
            </a: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Untertitel 2">
            <a:extLst>
              <a:ext uri="{FF2B5EF4-FFF2-40B4-BE49-F238E27FC236}">
                <a16:creationId xmlns:a16="http://schemas.microsoft.com/office/drawing/2014/main" id="{50751E7C-4B9D-4A8A-B145-83D05471C0CC}"/>
              </a:ext>
            </a:extLst>
          </p:cNvPr>
          <p:cNvSpPr txBox="1">
            <a:spLocks/>
          </p:cNvSpPr>
          <p:nvPr/>
        </p:nvSpPr>
        <p:spPr bwMode="auto">
          <a:xfrm>
            <a:off x="2283837" y="4081122"/>
            <a:ext cx="5601868" cy="1533753"/>
          </a:xfrm>
          <a:prstGeom prst="rect">
            <a:avLst/>
          </a:prstGeom>
          <a:noFill/>
          <a:ln>
            <a:miter lim="800000"/>
            <a:headEnd/>
            <a:tailEnd/>
          </a:ln>
        </p:spPr>
        <p:txBody>
          <a:bodyPr vert="horz" wrap="square" lIns="91440" tIns="45720" rIns="91440" bIns="45720" numCol="1" anchor="t" anchorCtr="0" compatLnSpc="1">
            <a:prstTxWarp prst="textNoShape">
              <a:avLst/>
            </a:prstTxWarp>
            <a:spAutoFit/>
          </a:bodyPr>
          <a:lstStyle>
            <a:lvl1pPr marL="288000" indent="-288000" algn="l" rtl="0" fontAlgn="base">
              <a:lnSpc>
                <a:spcPct val="100000"/>
              </a:lnSpc>
              <a:spcBef>
                <a:spcPts val="400"/>
              </a:spcBef>
              <a:spcAft>
                <a:spcPct val="0"/>
              </a:spcAft>
              <a:buClr>
                <a:srgbClr val="C80F0F"/>
              </a:buClr>
              <a:buFont typeface="Arial" charset="0"/>
              <a:buChar char="•"/>
              <a:defRPr sz="1800" kern="1200">
                <a:solidFill>
                  <a:srgbClr val="6E6452"/>
                </a:solidFill>
                <a:latin typeface="Arial" pitchFamily="34" charset="0"/>
                <a:ea typeface="+mn-ea"/>
                <a:cs typeface="Arial" pitchFamily="34" charset="0"/>
              </a:defRPr>
            </a:lvl1pPr>
            <a:lvl2pPr marL="288000" indent="0" algn="l" rtl="0" fontAlgn="base">
              <a:lnSpc>
                <a:spcPct val="150000"/>
              </a:lnSpc>
              <a:spcBef>
                <a:spcPts val="400"/>
              </a:spcBef>
              <a:spcAft>
                <a:spcPct val="0"/>
              </a:spcAft>
              <a:buClr>
                <a:srgbClr val="6E6452"/>
              </a:buClr>
              <a:buFont typeface="Arial" pitchFamily="34" charset="0"/>
              <a:buNone/>
              <a:defRPr sz="1800" kern="1200">
                <a:solidFill>
                  <a:srgbClr val="AD9D91"/>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1800" kern="1200">
                <a:solidFill>
                  <a:srgbClr val="6E6452"/>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rgbClr val="6E6452"/>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rgbClr val="6E645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400"/>
              </a:spcBef>
              <a:spcAft>
                <a:spcPts val="900"/>
              </a:spcAft>
              <a:buClr>
                <a:srgbClr val="C80F0F"/>
              </a:buClr>
              <a:buSzTx/>
              <a:buFont typeface="Arial" charset="0"/>
              <a:buNone/>
              <a:tabLst/>
              <a:defRPr/>
            </a:pPr>
            <a:r>
              <a:rPr kumimoji="0" lang="de-DE" sz="2400" b="0" i="0" u="none" strike="noStrike" kern="1200" cap="none" spc="0" normalizeH="0" baseline="0" noProof="0">
                <a:ln>
                  <a:noFill/>
                </a:ln>
                <a:solidFill>
                  <a:prstClr val="black"/>
                </a:solidFill>
                <a:effectLst/>
                <a:uLnTx/>
                <a:uFillTx/>
                <a:latin typeface="Arial"/>
                <a:ea typeface="+mn-ea"/>
                <a:cs typeface="Arial" pitchFamily="34" charset="0"/>
              </a:rPr>
              <a:t>Soziale Verantwortung</a:t>
            </a:r>
          </a:p>
          <a:p>
            <a:pPr marL="0" marR="0" lvl="1" indent="0" algn="l" defTabSz="914400" rtl="0" eaLnBrk="1" fontAlgn="base" latinLnBrk="0" hangingPunct="1">
              <a:lnSpc>
                <a:spcPct val="100000"/>
              </a:lnSpc>
              <a:spcBef>
                <a:spcPts val="400"/>
              </a:spcBef>
              <a:spcAft>
                <a:spcPts val="900"/>
              </a:spcAft>
              <a:buClr>
                <a:srgbClr val="6E6452"/>
              </a:buClr>
              <a:buSzTx/>
              <a:buFont typeface="Arial" pitchFamily="34" charset="0"/>
              <a:buNone/>
              <a:tabLst/>
              <a:defRPr/>
            </a:pPr>
            <a:r>
              <a:rPr kumimoji="0" lang="de-DE" sz="2400" b="0" i="0" u="none" strike="noStrike" kern="1200" cap="none" spc="0" normalizeH="0" baseline="0" noProof="0">
                <a:ln>
                  <a:noFill/>
                </a:ln>
                <a:solidFill>
                  <a:prstClr val="black"/>
                </a:solidFill>
                <a:effectLst/>
                <a:uLnTx/>
                <a:uFillTx/>
                <a:latin typeface="Arial"/>
                <a:ea typeface="+mn-ea"/>
                <a:cs typeface="Arial" pitchFamily="34" charset="0"/>
              </a:rPr>
              <a:t>Ökologisches Gleichgewicht</a:t>
            </a:r>
          </a:p>
          <a:p>
            <a:pPr marL="0" marR="0" lvl="1" indent="0" algn="l" defTabSz="914400" rtl="0" eaLnBrk="1" fontAlgn="base" latinLnBrk="0" hangingPunct="1">
              <a:lnSpc>
                <a:spcPct val="100000"/>
              </a:lnSpc>
              <a:spcBef>
                <a:spcPts val="400"/>
              </a:spcBef>
              <a:spcAft>
                <a:spcPts val="900"/>
              </a:spcAft>
              <a:buClr>
                <a:srgbClr val="6E6452"/>
              </a:buClr>
              <a:buSzTx/>
              <a:buFont typeface="Arial" pitchFamily="34" charset="0"/>
              <a:buNone/>
              <a:tabLst/>
              <a:defRPr/>
            </a:pPr>
            <a:r>
              <a:rPr kumimoji="0" lang="de-DE" sz="2400" b="0" i="0" u="none" strike="noStrike" kern="1200" cap="none" spc="0" normalizeH="0" baseline="0" noProof="0">
                <a:ln>
                  <a:noFill/>
                </a:ln>
                <a:solidFill>
                  <a:prstClr val="black"/>
                </a:solidFill>
                <a:effectLst/>
                <a:uLnTx/>
                <a:uFillTx/>
                <a:latin typeface="Arial"/>
                <a:ea typeface="+mn-ea"/>
                <a:cs typeface="Arial" pitchFamily="34" charset="0"/>
              </a:rPr>
              <a:t>Wirtschaftliche Leistungsfähigkeit</a:t>
            </a:r>
          </a:p>
        </p:txBody>
      </p:sp>
      <p:grpSp>
        <p:nvGrpSpPr>
          <p:cNvPr id="13" name="Group 92">
            <a:extLst>
              <a:ext uri="{FF2B5EF4-FFF2-40B4-BE49-F238E27FC236}">
                <a16:creationId xmlns:a16="http://schemas.microsoft.com/office/drawing/2014/main" id="{C463C5EA-E111-4B6C-AFAE-F534B5BD4966}"/>
              </a:ext>
            </a:extLst>
          </p:cNvPr>
          <p:cNvGrpSpPr/>
          <p:nvPr/>
        </p:nvGrpSpPr>
        <p:grpSpPr>
          <a:xfrm>
            <a:off x="1783086" y="4189111"/>
            <a:ext cx="273738" cy="298796"/>
            <a:chOff x="6257925" y="1741488"/>
            <a:chExt cx="406400" cy="298450"/>
          </a:xfrm>
          <a:solidFill>
            <a:srgbClr val="C00000"/>
          </a:solidFill>
        </p:grpSpPr>
        <p:sp>
          <p:nvSpPr>
            <p:cNvPr id="14" name="Freeform 895">
              <a:extLst>
                <a:ext uri="{FF2B5EF4-FFF2-40B4-BE49-F238E27FC236}">
                  <a16:creationId xmlns:a16="http://schemas.microsoft.com/office/drawing/2014/main" id="{21848440-3364-464D-AB51-DA31CDFDE45B}"/>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896">
              <a:extLst>
                <a:ext uri="{FF2B5EF4-FFF2-40B4-BE49-F238E27FC236}">
                  <a16:creationId xmlns:a16="http://schemas.microsoft.com/office/drawing/2014/main" id="{0EA07C2F-C20B-4D90-8511-B11689B54A8B}"/>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 name="Group 92">
            <a:extLst>
              <a:ext uri="{FF2B5EF4-FFF2-40B4-BE49-F238E27FC236}">
                <a16:creationId xmlns:a16="http://schemas.microsoft.com/office/drawing/2014/main" id="{CA677529-F70A-462D-961C-6E3B6B035057}"/>
              </a:ext>
            </a:extLst>
          </p:cNvPr>
          <p:cNvGrpSpPr/>
          <p:nvPr/>
        </p:nvGrpSpPr>
        <p:grpSpPr>
          <a:xfrm>
            <a:off x="1783087" y="4698600"/>
            <a:ext cx="273738" cy="298796"/>
            <a:chOff x="6257925" y="1741488"/>
            <a:chExt cx="406400" cy="298450"/>
          </a:xfrm>
          <a:solidFill>
            <a:srgbClr val="C00000"/>
          </a:solidFill>
        </p:grpSpPr>
        <p:sp>
          <p:nvSpPr>
            <p:cNvPr id="17" name="Freeform 895">
              <a:extLst>
                <a:ext uri="{FF2B5EF4-FFF2-40B4-BE49-F238E27FC236}">
                  <a16:creationId xmlns:a16="http://schemas.microsoft.com/office/drawing/2014/main" id="{C3178E8B-055D-4778-A37B-C5F4F15B0250}"/>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896">
              <a:extLst>
                <a:ext uri="{FF2B5EF4-FFF2-40B4-BE49-F238E27FC236}">
                  <a16:creationId xmlns:a16="http://schemas.microsoft.com/office/drawing/2014/main" id="{99AD1314-B53C-43B7-A58F-4ED8A04974EF}"/>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 name="Group 92">
            <a:extLst>
              <a:ext uri="{FF2B5EF4-FFF2-40B4-BE49-F238E27FC236}">
                <a16:creationId xmlns:a16="http://schemas.microsoft.com/office/drawing/2014/main" id="{0978FE79-E8C3-4A50-8684-7DB6604AE812}"/>
              </a:ext>
            </a:extLst>
          </p:cNvPr>
          <p:cNvGrpSpPr/>
          <p:nvPr/>
        </p:nvGrpSpPr>
        <p:grpSpPr>
          <a:xfrm>
            <a:off x="1787571" y="5222835"/>
            <a:ext cx="273738" cy="298796"/>
            <a:chOff x="6257925" y="1741488"/>
            <a:chExt cx="406400" cy="298450"/>
          </a:xfrm>
          <a:solidFill>
            <a:srgbClr val="C00000"/>
          </a:solidFill>
        </p:grpSpPr>
        <p:sp>
          <p:nvSpPr>
            <p:cNvPr id="20" name="Freeform 895">
              <a:extLst>
                <a:ext uri="{FF2B5EF4-FFF2-40B4-BE49-F238E27FC236}">
                  <a16:creationId xmlns:a16="http://schemas.microsoft.com/office/drawing/2014/main" id="{EF07C665-74AC-470E-BF9A-960A2F747374}"/>
                </a:ext>
              </a:extLst>
            </p:cNvPr>
            <p:cNvSpPr>
              <a:spLocks/>
            </p:cNvSpPr>
            <p:nvPr/>
          </p:nvSpPr>
          <p:spPr bwMode="auto">
            <a:xfrm>
              <a:off x="6257925" y="1741488"/>
              <a:ext cx="249238" cy="298450"/>
            </a:xfrm>
            <a:custGeom>
              <a:avLst/>
              <a:gdLst>
                <a:gd name="T0" fmla="*/ 54 w 157"/>
                <a:gd name="T1" fmla="*/ 188 h 188"/>
                <a:gd name="T2" fmla="*/ 0 w 157"/>
                <a:gd name="T3" fmla="*/ 188 h 188"/>
                <a:gd name="T4" fmla="*/ 104 w 157"/>
                <a:gd name="T5" fmla="*/ 94 h 188"/>
                <a:gd name="T6" fmla="*/ 0 w 157"/>
                <a:gd name="T7" fmla="*/ 0 h 188"/>
                <a:gd name="T8" fmla="*/ 54 w 157"/>
                <a:gd name="T9" fmla="*/ 0 h 188"/>
                <a:gd name="T10" fmla="*/ 157 w 157"/>
                <a:gd name="T11" fmla="*/ 94 h 188"/>
                <a:gd name="T12" fmla="*/ 54 w 15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7" h="188">
                  <a:moveTo>
                    <a:pt x="54" y="188"/>
                  </a:moveTo>
                  <a:lnTo>
                    <a:pt x="0" y="188"/>
                  </a:lnTo>
                  <a:lnTo>
                    <a:pt x="104" y="94"/>
                  </a:lnTo>
                  <a:lnTo>
                    <a:pt x="0" y="0"/>
                  </a:lnTo>
                  <a:lnTo>
                    <a:pt x="54" y="0"/>
                  </a:lnTo>
                  <a:lnTo>
                    <a:pt x="157"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896">
              <a:extLst>
                <a:ext uri="{FF2B5EF4-FFF2-40B4-BE49-F238E27FC236}">
                  <a16:creationId xmlns:a16="http://schemas.microsoft.com/office/drawing/2014/main" id="{B851E7DA-2015-4E2C-923B-F51956D02A0D}"/>
                </a:ext>
              </a:extLst>
            </p:cNvPr>
            <p:cNvSpPr>
              <a:spLocks/>
            </p:cNvSpPr>
            <p:nvPr/>
          </p:nvSpPr>
          <p:spPr bwMode="auto">
            <a:xfrm>
              <a:off x="6413500" y="1741488"/>
              <a:ext cx="250825" cy="298450"/>
            </a:xfrm>
            <a:custGeom>
              <a:avLst/>
              <a:gdLst>
                <a:gd name="T0" fmla="*/ 54 w 158"/>
                <a:gd name="T1" fmla="*/ 188 h 188"/>
                <a:gd name="T2" fmla="*/ 0 w 158"/>
                <a:gd name="T3" fmla="*/ 188 h 188"/>
                <a:gd name="T4" fmla="*/ 104 w 158"/>
                <a:gd name="T5" fmla="*/ 94 h 188"/>
                <a:gd name="T6" fmla="*/ 0 w 158"/>
                <a:gd name="T7" fmla="*/ 0 h 188"/>
                <a:gd name="T8" fmla="*/ 54 w 158"/>
                <a:gd name="T9" fmla="*/ 0 h 188"/>
                <a:gd name="T10" fmla="*/ 158 w 158"/>
                <a:gd name="T11" fmla="*/ 94 h 188"/>
                <a:gd name="T12" fmla="*/ 54 w 1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58" h="188">
                  <a:moveTo>
                    <a:pt x="54" y="188"/>
                  </a:moveTo>
                  <a:lnTo>
                    <a:pt x="0" y="188"/>
                  </a:lnTo>
                  <a:lnTo>
                    <a:pt x="104" y="94"/>
                  </a:lnTo>
                  <a:lnTo>
                    <a:pt x="0" y="0"/>
                  </a:lnTo>
                  <a:lnTo>
                    <a:pt x="54" y="0"/>
                  </a:lnTo>
                  <a:lnTo>
                    <a:pt x="158" y="94"/>
                  </a:lnTo>
                  <a:lnTo>
                    <a:pt x="5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 name="Date Placeholder 1">
            <a:extLst>
              <a:ext uri="{FF2B5EF4-FFF2-40B4-BE49-F238E27FC236}">
                <a16:creationId xmlns:a16="http://schemas.microsoft.com/office/drawing/2014/main" id="{F2B14BAE-0508-4732-A522-A866D455EEDC}"/>
              </a:ext>
            </a:extLst>
          </p:cNvPr>
          <p:cNvSpPr>
            <a:spLocks noGrp="1"/>
          </p:cNvSpPr>
          <p:nvPr>
            <p:ph type="dt" sz="half" idx="11"/>
          </p:nvPr>
        </p:nvSpPr>
        <p:spPr/>
        <p:txBody>
          <a:bodyPr/>
          <a:lstStyle/>
          <a:p>
            <a:r>
              <a:rPr lang="en-US"/>
              <a:t>12/01/2022</a:t>
            </a:r>
            <a:endParaRPr lang="de-DE"/>
          </a:p>
        </p:txBody>
      </p:sp>
    </p:spTree>
    <p:extLst>
      <p:ext uri="{BB962C8B-B14F-4D97-AF65-F5344CB8AC3E}">
        <p14:creationId xmlns:p14="http://schemas.microsoft.com/office/powerpoint/2010/main" val="2400879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4DDFF9-8DCD-4736-A93B-1FE095B394A1}"/>
              </a:ext>
            </a:extLst>
          </p:cNvPr>
          <p:cNvSpPr>
            <a:spLocks noGrp="1"/>
          </p:cNvSpPr>
          <p:nvPr>
            <p:ph type="title"/>
          </p:nvPr>
        </p:nvSpPr>
        <p:spPr/>
        <p:txBody>
          <a:bodyPr/>
          <a:lstStyle/>
          <a:p>
            <a:r>
              <a:rPr lang="en-GB" dirty="0"/>
              <a:t>Internationale </a:t>
            </a:r>
            <a:r>
              <a:rPr lang="en-GB" dirty="0" err="1"/>
              <a:t>Abkommen</a:t>
            </a:r>
            <a:endParaRPr lang="en-GB" dirty="0"/>
          </a:p>
        </p:txBody>
      </p:sp>
      <p:sp>
        <p:nvSpPr>
          <p:cNvPr id="2" name="Fußzeilenplatzhalt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5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 Wahser: Impact mit Informatik, Mannheimer Informatik-Kolloquium</a:t>
            </a:r>
            <a:endParaRPr kumimoji="0" lang="en-US" sz="900" b="0" i="0" u="none" strike="noStrike" kern="1200" cap="none" spc="5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6" name="Rechteck 1">
            <a:extLst>
              <a:ext uri="{FF2B5EF4-FFF2-40B4-BE49-F238E27FC236}">
                <a16:creationId xmlns:a16="http://schemas.microsoft.com/office/drawing/2014/main" id="{6A8BE3D9-564A-4F96-87A0-91FF94F69323}"/>
              </a:ext>
            </a:extLst>
          </p:cNvPr>
          <p:cNvSpPr/>
          <p:nvPr/>
        </p:nvSpPr>
        <p:spPr>
          <a:xfrm rot="10800000">
            <a:off x="7863840" y="-13507"/>
            <a:ext cx="4333492" cy="2025186"/>
          </a:xfrm>
          <a:custGeom>
            <a:avLst/>
            <a:gdLst>
              <a:gd name="connsiteX0" fmla="*/ 0 w 7600950"/>
              <a:gd name="connsiteY0" fmla="*/ 0 h 3676650"/>
              <a:gd name="connsiteX1" fmla="*/ 7600950 w 7600950"/>
              <a:gd name="connsiteY1" fmla="*/ 0 h 3676650"/>
              <a:gd name="connsiteX2" fmla="*/ 7600950 w 7600950"/>
              <a:gd name="connsiteY2" fmla="*/ 3676650 h 3676650"/>
              <a:gd name="connsiteX3" fmla="*/ 0 w 7600950"/>
              <a:gd name="connsiteY3" fmla="*/ 3676650 h 3676650"/>
              <a:gd name="connsiteX4" fmla="*/ 0 w 7600950"/>
              <a:gd name="connsiteY4" fmla="*/ 0 h 3676650"/>
              <a:gd name="connsiteX0" fmla="*/ 0 w 7600950"/>
              <a:gd name="connsiteY0" fmla="*/ 0 h 3676650"/>
              <a:gd name="connsiteX1" fmla="*/ 3448050 w 7600950"/>
              <a:gd name="connsiteY1" fmla="*/ 876300 h 3676650"/>
              <a:gd name="connsiteX2" fmla="*/ 7600950 w 7600950"/>
              <a:gd name="connsiteY2" fmla="*/ 3676650 h 3676650"/>
              <a:gd name="connsiteX3" fmla="*/ 0 w 7600950"/>
              <a:gd name="connsiteY3" fmla="*/ 3676650 h 3676650"/>
              <a:gd name="connsiteX4" fmla="*/ 0 w 7600950"/>
              <a:gd name="connsiteY4" fmla="*/ 0 h 3676650"/>
              <a:gd name="connsiteX0" fmla="*/ 0 w 7610475"/>
              <a:gd name="connsiteY0" fmla="*/ 647700 h 2800350"/>
              <a:gd name="connsiteX1" fmla="*/ 3457575 w 7610475"/>
              <a:gd name="connsiteY1" fmla="*/ 0 h 2800350"/>
              <a:gd name="connsiteX2" fmla="*/ 7610475 w 7610475"/>
              <a:gd name="connsiteY2" fmla="*/ 2800350 h 2800350"/>
              <a:gd name="connsiteX3" fmla="*/ 9525 w 7610475"/>
              <a:gd name="connsiteY3" fmla="*/ 2800350 h 2800350"/>
              <a:gd name="connsiteX4" fmla="*/ 0 w 7610475"/>
              <a:gd name="connsiteY4" fmla="*/ 647700 h 2800350"/>
              <a:gd name="connsiteX0" fmla="*/ 0 w 7610475"/>
              <a:gd name="connsiteY0" fmla="*/ 857250 h 3009900"/>
              <a:gd name="connsiteX1" fmla="*/ 2095500 w 7610475"/>
              <a:gd name="connsiteY1" fmla="*/ 0 h 3009900"/>
              <a:gd name="connsiteX2" fmla="*/ 7610475 w 7610475"/>
              <a:gd name="connsiteY2" fmla="*/ 3009900 h 3009900"/>
              <a:gd name="connsiteX3" fmla="*/ 9525 w 7610475"/>
              <a:gd name="connsiteY3" fmla="*/ 3009900 h 3009900"/>
              <a:gd name="connsiteX4" fmla="*/ 0 w 7610475"/>
              <a:gd name="connsiteY4" fmla="*/ 857250 h 3009900"/>
              <a:gd name="connsiteX0" fmla="*/ 0 w 7610475"/>
              <a:gd name="connsiteY0" fmla="*/ 771525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771525 h 2924175"/>
              <a:gd name="connsiteX0" fmla="*/ 0 w 7610475"/>
              <a:gd name="connsiteY0" fmla="*/ 1447800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1447800 h 2924175"/>
              <a:gd name="connsiteX0" fmla="*/ 0 w 7610475"/>
              <a:gd name="connsiteY0" fmla="*/ 981075 h 2457450"/>
              <a:gd name="connsiteX1" fmla="*/ 2019300 w 7610475"/>
              <a:gd name="connsiteY1" fmla="*/ 0 h 2457450"/>
              <a:gd name="connsiteX2" fmla="*/ 7610475 w 7610475"/>
              <a:gd name="connsiteY2" fmla="*/ 2457450 h 2457450"/>
              <a:gd name="connsiteX3" fmla="*/ 9525 w 7610475"/>
              <a:gd name="connsiteY3" fmla="*/ 2457450 h 2457450"/>
              <a:gd name="connsiteX4" fmla="*/ 0 w 7610475"/>
              <a:gd name="connsiteY4" fmla="*/ 981075 h 2457450"/>
              <a:gd name="connsiteX0" fmla="*/ 0 w 8486775"/>
              <a:gd name="connsiteY0" fmla="*/ 981075 h 2476500"/>
              <a:gd name="connsiteX1" fmla="*/ 2019300 w 8486775"/>
              <a:gd name="connsiteY1" fmla="*/ 0 h 2476500"/>
              <a:gd name="connsiteX2" fmla="*/ 8486775 w 8486775"/>
              <a:gd name="connsiteY2" fmla="*/ 2476500 h 2476500"/>
              <a:gd name="connsiteX3" fmla="*/ 9525 w 8486775"/>
              <a:gd name="connsiteY3" fmla="*/ 2457450 h 2476500"/>
              <a:gd name="connsiteX4" fmla="*/ 0 w 8486775"/>
              <a:gd name="connsiteY4" fmla="*/ 981075 h 2476500"/>
              <a:gd name="connsiteX0" fmla="*/ 0 w 8486775"/>
              <a:gd name="connsiteY0" fmla="*/ 1992799 h 3488224"/>
              <a:gd name="connsiteX1" fmla="*/ 1709930 w 8486775"/>
              <a:gd name="connsiteY1" fmla="*/ 0 h 3488224"/>
              <a:gd name="connsiteX2" fmla="*/ 8486775 w 8486775"/>
              <a:gd name="connsiteY2" fmla="*/ 3488224 h 3488224"/>
              <a:gd name="connsiteX3" fmla="*/ 9525 w 8486775"/>
              <a:gd name="connsiteY3" fmla="*/ 3469174 h 3488224"/>
              <a:gd name="connsiteX4" fmla="*/ 0 w 8486775"/>
              <a:gd name="connsiteY4" fmla="*/ 1992799 h 3488224"/>
              <a:gd name="connsiteX0" fmla="*/ 0 w 6638916"/>
              <a:gd name="connsiteY0" fmla="*/ 1992799 h 3479863"/>
              <a:gd name="connsiteX1" fmla="*/ 1709930 w 6638916"/>
              <a:gd name="connsiteY1" fmla="*/ 0 h 3479863"/>
              <a:gd name="connsiteX2" fmla="*/ 6638916 w 6638916"/>
              <a:gd name="connsiteY2" fmla="*/ 3479863 h 3479863"/>
              <a:gd name="connsiteX3" fmla="*/ 9525 w 6638916"/>
              <a:gd name="connsiteY3" fmla="*/ 3469174 h 3479863"/>
              <a:gd name="connsiteX4" fmla="*/ 0 w 6638916"/>
              <a:gd name="connsiteY4" fmla="*/ 1992799 h 3479863"/>
              <a:gd name="connsiteX0" fmla="*/ 0 w 6638916"/>
              <a:gd name="connsiteY0" fmla="*/ 2670069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2670069 h 4157133"/>
              <a:gd name="connsiteX0" fmla="*/ 0 w 6638916"/>
              <a:gd name="connsiteY0" fmla="*/ 872378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872378 h 4157133"/>
              <a:gd name="connsiteX0" fmla="*/ 0 w 6638916"/>
              <a:gd name="connsiteY0" fmla="*/ 1081412 h 4366167"/>
              <a:gd name="connsiteX1" fmla="*/ 1810266 w 6638916"/>
              <a:gd name="connsiteY1" fmla="*/ 0 h 4366167"/>
              <a:gd name="connsiteX2" fmla="*/ 6638916 w 6638916"/>
              <a:gd name="connsiteY2" fmla="*/ 4366167 h 4366167"/>
              <a:gd name="connsiteX3" fmla="*/ 9525 w 6638916"/>
              <a:gd name="connsiteY3" fmla="*/ 4355478 h 4366167"/>
              <a:gd name="connsiteX4" fmla="*/ 0 w 6638916"/>
              <a:gd name="connsiteY4" fmla="*/ 1081412 h 4366167"/>
              <a:gd name="connsiteX0" fmla="*/ 0 w 7401890"/>
              <a:gd name="connsiteY0" fmla="*/ 1520383 h 4366167"/>
              <a:gd name="connsiteX1" fmla="*/ 2573240 w 7401890"/>
              <a:gd name="connsiteY1" fmla="*/ 0 h 4366167"/>
              <a:gd name="connsiteX2" fmla="*/ 7401890 w 7401890"/>
              <a:gd name="connsiteY2" fmla="*/ 4366167 h 4366167"/>
              <a:gd name="connsiteX3" fmla="*/ 772499 w 7401890"/>
              <a:gd name="connsiteY3" fmla="*/ 4355478 h 4366167"/>
              <a:gd name="connsiteX4" fmla="*/ 0 w 7401890"/>
              <a:gd name="connsiteY4" fmla="*/ 1520383 h 4366167"/>
              <a:gd name="connsiteX0" fmla="*/ 0 w 7401890"/>
              <a:gd name="connsiteY0" fmla="*/ 1520383 h 4366167"/>
              <a:gd name="connsiteX1" fmla="*/ 2573240 w 7401890"/>
              <a:gd name="connsiteY1" fmla="*/ 0 h 4366167"/>
              <a:gd name="connsiteX2" fmla="*/ 7401890 w 7401890"/>
              <a:gd name="connsiteY2" fmla="*/ 4366167 h 4366167"/>
              <a:gd name="connsiteX3" fmla="*/ 239463 w 7401890"/>
              <a:gd name="connsiteY3" fmla="*/ 4303220 h 4366167"/>
              <a:gd name="connsiteX4" fmla="*/ 0 w 7401890"/>
              <a:gd name="connsiteY4" fmla="*/ 1520383 h 4366167"/>
              <a:gd name="connsiteX0" fmla="*/ 0 w 7192856"/>
              <a:gd name="connsiteY0" fmla="*/ 1509931 h 4366167"/>
              <a:gd name="connsiteX1" fmla="*/ 2364206 w 7192856"/>
              <a:gd name="connsiteY1" fmla="*/ 0 h 4366167"/>
              <a:gd name="connsiteX2" fmla="*/ 7192856 w 7192856"/>
              <a:gd name="connsiteY2" fmla="*/ 4366167 h 4366167"/>
              <a:gd name="connsiteX3" fmla="*/ 30429 w 7192856"/>
              <a:gd name="connsiteY3" fmla="*/ 4303220 h 4366167"/>
              <a:gd name="connsiteX4" fmla="*/ 0 w 7192856"/>
              <a:gd name="connsiteY4" fmla="*/ 1509931 h 4366167"/>
              <a:gd name="connsiteX0" fmla="*/ 0 w 7192856"/>
              <a:gd name="connsiteY0" fmla="*/ 1509931 h 4313909"/>
              <a:gd name="connsiteX1" fmla="*/ 2364206 w 7192856"/>
              <a:gd name="connsiteY1" fmla="*/ 0 h 4313909"/>
              <a:gd name="connsiteX2" fmla="*/ 7192856 w 7192856"/>
              <a:gd name="connsiteY2" fmla="*/ 4313909 h 4313909"/>
              <a:gd name="connsiteX3" fmla="*/ 30429 w 7192856"/>
              <a:gd name="connsiteY3" fmla="*/ 4303220 h 4313909"/>
              <a:gd name="connsiteX4" fmla="*/ 0 w 7192856"/>
              <a:gd name="connsiteY4" fmla="*/ 1509931 h 4313909"/>
              <a:gd name="connsiteX0" fmla="*/ 0 w 6450786"/>
              <a:gd name="connsiteY0" fmla="*/ 1509931 h 4303220"/>
              <a:gd name="connsiteX1" fmla="*/ 2364206 w 6450786"/>
              <a:gd name="connsiteY1" fmla="*/ 0 h 4303220"/>
              <a:gd name="connsiteX2" fmla="*/ 6450786 w 6450786"/>
              <a:gd name="connsiteY2" fmla="*/ 3665904 h 4303220"/>
              <a:gd name="connsiteX3" fmla="*/ 30429 w 6450786"/>
              <a:gd name="connsiteY3" fmla="*/ 4303220 h 4303220"/>
              <a:gd name="connsiteX4" fmla="*/ 0 w 6450786"/>
              <a:gd name="connsiteY4" fmla="*/ 1509931 h 4303220"/>
              <a:gd name="connsiteX0" fmla="*/ 0 w 6450786"/>
              <a:gd name="connsiteY0" fmla="*/ 1509931 h 3665904"/>
              <a:gd name="connsiteX1" fmla="*/ 2364206 w 6450786"/>
              <a:gd name="connsiteY1" fmla="*/ 0 h 3665904"/>
              <a:gd name="connsiteX2" fmla="*/ 6450786 w 6450786"/>
              <a:gd name="connsiteY2" fmla="*/ 3665904 h 3665904"/>
              <a:gd name="connsiteX3" fmla="*/ 19977 w 6450786"/>
              <a:gd name="connsiteY3" fmla="*/ 3383471 h 3665904"/>
              <a:gd name="connsiteX4" fmla="*/ 0 w 6450786"/>
              <a:gd name="connsiteY4" fmla="*/ 1509931 h 3665904"/>
              <a:gd name="connsiteX0" fmla="*/ 926 w 6451712"/>
              <a:gd name="connsiteY0" fmla="*/ 1509931 h 3686570"/>
              <a:gd name="connsiteX1" fmla="*/ 2365132 w 6451712"/>
              <a:gd name="connsiteY1" fmla="*/ 0 h 3686570"/>
              <a:gd name="connsiteX2" fmla="*/ 6451712 w 6451712"/>
              <a:gd name="connsiteY2" fmla="*/ 3665904 h 3686570"/>
              <a:gd name="connsiteX3" fmla="*/ 0 w 6451712"/>
              <a:gd name="connsiteY3" fmla="*/ 3686570 h 3686570"/>
              <a:gd name="connsiteX4" fmla="*/ 926 w 6451712"/>
              <a:gd name="connsiteY4" fmla="*/ 1509931 h 3686570"/>
              <a:gd name="connsiteX0" fmla="*/ 926 w 6451712"/>
              <a:gd name="connsiteY0" fmla="*/ 1050056 h 3226695"/>
              <a:gd name="connsiteX1" fmla="*/ 2887717 w 6451712"/>
              <a:gd name="connsiteY1" fmla="*/ 0 h 3226695"/>
              <a:gd name="connsiteX2" fmla="*/ 6451712 w 6451712"/>
              <a:gd name="connsiteY2" fmla="*/ 3206029 h 3226695"/>
              <a:gd name="connsiteX3" fmla="*/ 0 w 6451712"/>
              <a:gd name="connsiteY3" fmla="*/ 3226695 h 3226695"/>
              <a:gd name="connsiteX4" fmla="*/ 926 w 6451712"/>
              <a:gd name="connsiteY4" fmla="*/ 1050056 h 3226695"/>
              <a:gd name="connsiteX0" fmla="*/ 6 w 6461244"/>
              <a:gd name="connsiteY0" fmla="*/ 1353155 h 3226695"/>
              <a:gd name="connsiteX1" fmla="*/ 2897249 w 6461244"/>
              <a:gd name="connsiteY1" fmla="*/ 0 h 3226695"/>
              <a:gd name="connsiteX2" fmla="*/ 6461244 w 6461244"/>
              <a:gd name="connsiteY2" fmla="*/ 3206029 h 3226695"/>
              <a:gd name="connsiteX3" fmla="*/ 9532 w 6461244"/>
              <a:gd name="connsiteY3" fmla="*/ 3226695 h 3226695"/>
              <a:gd name="connsiteX4" fmla="*/ 6 w 6461244"/>
              <a:gd name="connsiteY4" fmla="*/ 1353155 h 3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244" h="3226695">
                <a:moveTo>
                  <a:pt x="6" y="1353155"/>
                </a:moveTo>
                <a:lnTo>
                  <a:pt x="2897249" y="0"/>
                </a:lnTo>
                <a:lnTo>
                  <a:pt x="6461244" y="3206029"/>
                </a:lnTo>
                <a:lnTo>
                  <a:pt x="9532" y="3226695"/>
                </a:lnTo>
                <a:cubicBezTo>
                  <a:pt x="9841" y="2501149"/>
                  <a:pt x="-303" y="2078701"/>
                  <a:pt x="6" y="1353155"/>
                </a:cubicBezTo>
                <a:close/>
              </a:path>
            </a:pathLst>
          </a:cu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itle 1">
            <a:extLst>
              <a:ext uri="{FF2B5EF4-FFF2-40B4-BE49-F238E27FC236}">
                <a16:creationId xmlns:a16="http://schemas.microsoft.com/office/drawing/2014/main" id="{5A803ACB-F8BF-4F5C-AC22-5CFBE22D520A}"/>
              </a:ext>
            </a:extLst>
          </p:cNvPr>
          <p:cNvSpPr txBox="1">
            <a:spLocks/>
          </p:cNvSpPr>
          <p:nvPr/>
        </p:nvSpPr>
        <p:spPr>
          <a:xfrm>
            <a:off x="912000" y="1483200"/>
            <a:ext cx="10368000" cy="617928"/>
          </a:xfrm>
          <a:prstGeom prst="rect">
            <a:avLst/>
          </a:prstGeom>
        </p:spPr>
        <p:txBody>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fontAlgn="auto">
              <a:spcAft>
                <a:spcPts val="0"/>
              </a:spcAft>
            </a:pPr>
            <a:r>
              <a:rPr lang="en-GB" dirty="0" err="1"/>
              <a:t>z.B</a:t>
            </a:r>
            <a:r>
              <a:rPr lang="en-GB" dirty="0"/>
              <a:t>. </a:t>
            </a:r>
            <a:r>
              <a:rPr lang="en-GB" dirty="0">
                <a:hlinkClick r:id="rId4"/>
              </a:rPr>
              <a:t>UN Sustainable Development Goals</a:t>
            </a:r>
            <a:r>
              <a:rPr lang="en-GB" dirty="0"/>
              <a:t> (2015 - 2030)</a:t>
            </a:r>
          </a:p>
        </p:txBody>
      </p:sp>
      <p:pic>
        <p:nvPicPr>
          <p:cNvPr id="10" name="Picture 9">
            <a:extLst>
              <a:ext uri="{FF2B5EF4-FFF2-40B4-BE49-F238E27FC236}">
                <a16:creationId xmlns:a16="http://schemas.microsoft.com/office/drawing/2014/main" id="{AD54CFD2-909B-4CB3-9057-ECEF4B0C2D8A}"/>
              </a:ext>
            </a:extLst>
          </p:cNvPr>
          <p:cNvPicPr>
            <a:picLocks noChangeAspect="1"/>
          </p:cNvPicPr>
          <p:nvPr/>
        </p:nvPicPr>
        <p:blipFill>
          <a:blip r:embed="rId5"/>
          <a:stretch>
            <a:fillRect/>
          </a:stretch>
        </p:blipFill>
        <p:spPr>
          <a:xfrm>
            <a:off x="1233057" y="2101128"/>
            <a:ext cx="8852126" cy="4385457"/>
          </a:xfrm>
          <a:prstGeom prst="rect">
            <a:avLst/>
          </a:prstGeom>
        </p:spPr>
      </p:pic>
      <p:sp>
        <p:nvSpPr>
          <p:cNvPr id="8" name="Date Placeholder 7">
            <a:extLst>
              <a:ext uri="{FF2B5EF4-FFF2-40B4-BE49-F238E27FC236}">
                <a16:creationId xmlns:a16="http://schemas.microsoft.com/office/drawing/2014/main" id="{0D1F3CFD-F2C4-43D1-ADD1-3A02D62134EF}"/>
              </a:ext>
            </a:extLst>
          </p:cNvPr>
          <p:cNvSpPr>
            <a:spLocks noGrp="1"/>
          </p:cNvSpPr>
          <p:nvPr>
            <p:ph type="dt" sz="half" idx="11"/>
          </p:nvPr>
        </p:nvSpPr>
        <p:spPr/>
        <p:txBody>
          <a:bodyPr/>
          <a:lstStyle/>
          <a:p>
            <a:r>
              <a:rPr lang="en-US"/>
              <a:t>12/01/2022</a:t>
            </a:r>
            <a:endParaRPr lang="de-DE" dirty="0"/>
          </a:p>
        </p:txBody>
      </p:sp>
      <p:sp>
        <p:nvSpPr>
          <p:cNvPr id="11" name="Slide Number Placeholder 10">
            <a:extLst>
              <a:ext uri="{FF2B5EF4-FFF2-40B4-BE49-F238E27FC236}">
                <a16:creationId xmlns:a16="http://schemas.microsoft.com/office/drawing/2014/main" id="{777147E6-C1C4-4B06-9289-679D339ABD72}"/>
              </a:ext>
            </a:extLst>
          </p:cNvPr>
          <p:cNvSpPr>
            <a:spLocks noGrp="1"/>
          </p:cNvSpPr>
          <p:nvPr>
            <p:ph type="sldNum" sz="quarter" idx="12"/>
          </p:nvPr>
        </p:nvSpPr>
        <p:spPr/>
        <p:txBody>
          <a:bodyPr/>
          <a:lstStyle/>
          <a:p>
            <a:r>
              <a:rPr lang="de-DE"/>
              <a:t>Seite </a:t>
            </a:r>
            <a:fld id="{3A8B5DB7-81A8-4ED4-916B-6B23CD603687}" type="slidenum">
              <a:rPr smtClean="0"/>
              <a:pPr/>
              <a:t>9</a:t>
            </a:fld>
            <a:endParaRPr dirty="0"/>
          </a:p>
        </p:txBody>
      </p:sp>
    </p:spTree>
    <p:extLst>
      <p:ext uri="{BB962C8B-B14F-4D97-AF65-F5344CB8AC3E}">
        <p14:creationId xmlns:p14="http://schemas.microsoft.com/office/powerpoint/2010/main" val="368662867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EMEID" val="1"/>
</p:tagLst>
</file>

<file path=ppt/tags/tag10.xml><?xml version="1.0" encoding="utf-8"?>
<p:tagLst xmlns:a="http://schemas.openxmlformats.org/drawingml/2006/main" xmlns:r="http://schemas.openxmlformats.org/officeDocument/2006/relationships" xmlns:p="http://schemas.openxmlformats.org/presentationml/2006/main">
  <p:tag name="THEMEIDC" val="5"/>
</p:tagLst>
</file>

<file path=ppt/tags/tag11.xml><?xml version="1.0" encoding="utf-8"?>
<p:tagLst xmlns:a="http://schemas.openxmlformats.org/drawingml/2006/main" xmlns:r="http://schemas.openxmlformats.org/officeDocument/2006/relationships" xmlns:p="http://schemas.openxmlformats.org/presentationml/2006/main">
  <p:tag name="THEMEID" val="6"/>
</p:tagLst>
</file>

<file path=ppt/tags/tag12.xml><?xml version="1.0" encoding="utf-8"?>
<p:tagLst xmlns:a="http://schemas.openxmlformats.org/drawingml/2006/main" xmlns:r="http://schemas.openxmlformats.org/officeDocument/2006/relationships" xmlns:p="http://schemas.openxmlformats.org/presentationml/2006/main">
  <p:tag name="THEMEIDC" val="6"/>
</p:tagLst>
</file>

<file path=ppt/tags/tag13.xml><?xml version="1.0" encoding="utf-8"?>
<p:tagLst xmlns:a="http://schemas.openxmlformats.org/drawingml/2006/main" xmlns:r="http://schemas.openxmlformats.org/officeDocument/2006/relationships" xmlns:p="http://schemas.openxmlformats.org/presentationml/2006/main">
  <p:tag name="THEMEID" val="7"/>
</p:tagLst>
</file>

<file path=ppt/tags/tag14.xml><?xml version="1.0" encoding="utf-8"?>
<p:tagLst xmlns:a="http://schemas.openxmlformats.org/drawingml/2006/main" xmlns:r="http://schemas.openxmlformats.org/officeDocument/2006/relationships" xmlns:p="http://schemas.openxmlformats.org/presentationml/2006/main">
  <p:tag name="THEMEIDC" val="7"/>
</p:tagLst>
</file>

<file path=ppt/tags/tag15.xml><?xml version="1.0" encoding="utf-8"?>
<p:tagLst xmlns:a="http://schemas.openxmlformats.org/drawingml/2006/main" xmlns:r="http://schemas.openxmlformats.org/officeDocument/2006/relationships" xmlns:p="http://schemas.openxmlformats.org/presentationml/2006/main">
  <p:tag name="THEMEID" val="8"/>
</p:tagLst>
</file>

<file path=ppt/tags/tag16.xml><?xml version="1.0" encoding="utf-8"?>
<p:tagLst xmlns:a="http://schemas.openxmlformats.org/drawingml/2006/main" xmlns:r="http://schemas.openxmlformats.org/officeDocument/2006/relationships" xmlns:p="http://schemas.openxmlformats.org/presentationml/2006/main">
  <p:tag name="THEMEIDC" val="8"/>
</p:tagLst>
</file>

<file path=ppt/tags/tag17.xml><?xml version="1.0" encoding="utf-8"?>
<p:tagLst xmlns:a="http://schemas.openxmlformats.org/drawingml/2006/main" xmlns:r="http://schemas.openxmlformats.org/officeDocument/2006/relationships" xmlns:p="http://schemas.openxmlformats.org/presentationml/2006/main">
  <p:tag name="THEMEID" val="9"/>
</p:tagLst>
</file>

<file path=ppt/tags/tag18.xml><?xml version="1.0" encoding="utf-8"?>
<p:tagLst xmlns:a="http://schemas.openxmlformats.org/drawingml/2006/main" xmlns:r="http://schemas.openxmlformats.org/officeDocument/2006/relationships" xmlns:p="http://schemas.openxmlformats.org/presentationml/2006/main">
  <p:tag name="THEMEIDC" val="9"/>
</p:tagLst>
</file>

<file path=ppt/tags/tag19.xml><?xml version="1.0" encoding="utf-8"?>
<p:tagLst xmlns:a="http://schemas.openxmlformats.org/drawingml/2006/main" xmlns:r="http://schemas.openxmlformats.org/officeDocument/2006/relationships" xmlns:p="http://schemas.openxmlformats.org/presentationml/2006/main">
  <p:tag name="THEMEID" val="10"/>
</p:tagLst>
</file>

<file path=ppt/tags/tag2.xml><?xml version="1.0" encoding="utf-8"?>
<p:tagLst xmlns:a="http://schemas.openxmlformats.org/drawingml/2006/main" xmlns:r="http://schemas.openxmlformats.org/officeDocument/2006/relationships" xmlns:p="http://schemas.openxmlformats.org/presentationml/2006/main">
  <p:tag name="THEMEIDC" val="1"/>
</p:tagLst>
</file>

<file path=ppt/tags/tag20.xml><?xml version="1.0" encoding="utf-8"?>
<p:tagLst xmlns:a="http://schemas.openxmlformats.org/drawingml/2006/main" xmlns:r="http://schemas.openxmlformats.org/officeDocument/2006/relationships" xmlns:p="http://schemas.openxmlformats.org/presentationml/2006/main">
  <p:tag name="THEMEIDC" val="10"/>
</p:tagLst>
</file>

<file path=ppt/tags/tag3.xml><?xml version="1.0" encoding="utf-8"?>
<p:tagLst xmlns:a="http://schemas.openxmlformats.org/drawingml/2006/main" xmlns:r="http://schemas.openxmlformats.org/officeDocument/2006/relationships" xmlns:p="http://schemas.openxmlformats.org/presentationml/2006/main">
  <p:tag name="THEMEID" val="2"/>
</p:tagLst>
</file>

<file path=ppt/tags/tag4.xml><?xml version="1.0" encoding="utf-8"?>
<p:tagLst xmlns:a="http://schemas.openxmlformats.org/drawingml/2006/main" xmlns:r="http://schemas.openxmlformats.org/officeDocument/2006/relationships" xmlns:p="http://schemas.openxmlformats.org/presentationml/2006/main">
  <p:tag name="THEMEIDC" val="2"/>
</p:tagLst>
</file>

<file path=ppt/tags/tag5.xml><?xml version="1.0" encoding="utf-8"?>
<p:tagLst xmlns:a="http://schemas.openxmlformats.org/drawingml/2006/main" xmlns:r="http://schemas.openxmlformats.org/officeDocument/2006/relationships" xmlns:p="http://schemas.openxmlformats.org/presentationml/2006/main">
  <p:tag name="THEMEID" val="3"/>
</p:tagLst>
</file>

<file path=ppt/tags/tag6.xml><?xml version="1.0" encoding="utf-8"?>
<p:tagLst xmlns:a="http://schemas.openxmlformats.org/drawingml/2006/main" xmlns:r="http://schemas.openxmlformats.org/officeDocument/2006/relationships" xmlns:p="http://schemas.openxmlformats.org/presentationml/2006/main">
  <p:tag name="THEMEIDC" val="3"/>
</p:tagLst>
</file>

<file path=ppt/tags/tag7.xml><?xml version="1.0" encoding="utf-8"?>
<p:tagLst xmlns:a="http://schemas.openxmlformats.org/drawingml/2006/main" xmlns:r="http://schemas.openxmlformats.org/officeDocument/2006/relationships" xmlns:p="http://schemas.openxmlformats.org/presentationml/2006/main">
  <p:tag name="THEMEID" val="4"/>
</p:tagLst>
</file>

<file path=ppt/tags/tag8.xml><?xml version="1.0" encoding="utf-8"?>
<p:tagLst xmlns:a="http://schemas.openxmlformats.org/drawingml/2006/main" xmlns:r="http://schemas.openxmlformats.org/officeDocument/2006/relationships" xmlns:p="http://schemas.openxmlformats.org/presentationml/2006/main">
  <p:tag name="THEMEIDC" val="4"/>
</p:tagLst>
</file>

<file path=ppt/tags/tag9.xml><?xml version="1.0" encoding="utf-8"?>
<p:tagLst xmlns:a="http://schemas.openxmlformats.org/drawingml/2006/main" xmlns:r="http://schemas.openxmlformats.org/officeDocument/2006/relationships" xmlns:p="http://schemas.openxmlformats.org/presentationml/2006/main">
  <p:tag name="THEMEID" val="5"/>
</p:tagLst>
</file>

<file path=ppt/theme/theme1.xml><?xml version="1.0" encoding="utf-8"?>
<a:theme xmlns:a="http://schemas.openxmlformats.org/drawingml/2006/main" name="Office">
  <a:themeElements>
    <a:clrScheme name="openIMIS">
      <a:dk1>
        <a:srgbClr val="000000"/>
      </a:dk1>
      <a:lt1>
        <a:srgbClr val="FFFFFF"/>
      </a:lt1>
      <a:dk2>
        <a:srgbClr val="4F4B4C"/>
      </a:dk2>
      <a:lt2>
        <a:srgbClr val="A9A7A8"/>
      </a:lt2>
      <a:accent1>
        <a:srgbClr val="006374"/>
      </a:accent1>
      <a:accent2>
        <a:srgbClr val="80B0B9"/>
      </a:accent2>
      <a:accent3>
        <a:srgbClr val="F3AE2B"/>
      </a:accent3>
      <a:accent4>
        <a:srgbClr val="C80F0F"/>
      </a:accent4>
      <a:accent5>
        <a:srgbClr val="1D3069"/>
      </a:accent5>
      <a:accent6>
        <a:srgbClr val="A3A0D0"/>
      </a:accent6>
      <a:hlink>
        <a:srgbClr val="33818F"/>
      </a:hlink>
      <a:folHlink>
        <a:srgbClr val="B2D0D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IMIS" id="{241A4BC3-F7D5-464E-84C0-8AC8768EC2A6}" vid="{6098B63B-AD41-244D-B68F-98BCA7A47F15}"/>
    </a:ext>
  </a:extLst>
</a:theme>
</file>

<file path=ppt/theme/theme2.xml><?xml version="1.0" encoding="utf-8"?>
<a:theme xmlns:a="http://schemas.openxmlformats.org/drawingml/2006/main" name="1_Office">
  <a:themeElements>
    <a:clrScheme name="GIZ">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twurf 01">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4B371517CA51A4591FD761B9ADB223C" ma:contentTypeVersion="14" ma:contentTypeDescription="Ein neues Dokument erstellen." ma:contentTypeScope="" ma:versionID="398e37129db149c66558e0e406340b8a">
  <xsd:schema xmlns:xsd="http://www.w3.org/2001/XMLSchema" xmlns:xs="http://www.w3.org/2001/XMLSchema" xmlns:p="http://schemas.microsoft.com/office/2006/metadata/properties" xmlns:ns2="18d388d1-21b6-4723-90bf-9d2d04a13d0a" xmlns:ns3="799dd36a-efdc-49ab-bd5b-ecf48f8d8ab7" targetNamespace="http://schemas.microsoft.com/office/2006/metadata/properties" ma:root="true" ma:fieldsID="14d33bfbcf403c0245dba50aa5ea3419" ns2:_="" ns3:_="">
    <xsd:import namespace="18d388d1-21b6-4723-90bf-9d2d04a13d0a"/>
    <xsd:import namespace="799dd36a-efdc-49ab-bd5b-ecf48f8d8a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link"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388d1-21b6-4723-90bf-9d2d04a13d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ink" ma:index="20" nillable="true" ma:displayName="link" ma:format="Image"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9dd36a-efdc-49ab-bd5b-ecf48f8d8ab7"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ink xmlns="18d388d1-21b6-4723-90bf-9d2d04a13d0a">
      <Url xsi:nil="true"/>
      <Description xsi:nil="true"/>
    </link>
  </documentManagement>
</p:properties>
</file>

<file path=customXml/itemProps1.xml><?xml version="1.0" encoding="utf-8"?>
<ds:datastoreItem xmlns:ds="http://schemas.openxmlformats.org/officeDocument/2006/customXml" ds:itemID="{ED2257CC-B0C7-48A1-A875-2D26E49EF59F}"/>
</file>

<file path=customXml/itemProps2.xml><?xml version="1.0" encoding="utf-8"?>
<ds:datastoreItem xmlns:ds="http://schemas.openxmlformats.org/officeDocument/2006/customXml" ds:itemID="{09FC60EF-5082-40D3-BA10-EAABFC043B82}"/>
</file>

<file path=customXml/itemProps3.xml><?xml version="1.0" encoding="utf-8"?>
<ds:datastoreItem xmlns:ds="http://schemas.openxmlformats.org/officeDocument/2006/customXml" ds:itemID="{E3C337E7-F299-4BA3-AE6D-5021DDADC171}"/>
</file>

<file path=docProps/app.xml><?xml version="1.0" encoding="utf-8"?>
<Properties xmlns="http://schemas.openxmlformats.org/officeDocument/2006/extended-properties" xmlns:vt="http://schemas.openxmlformats.org/officeDocument/2006/docPropsVTypes">
  <Template/>
  <TotalTime>0</TotalTime>
  <Words>3302</Words>
  <Application>Microsoft Office PowerPoint</Application>
  <PresentationFormat>Widescreen</PresentationFormat>
  <Paragraphs>892</Paragraphs>
  <Slides>53</Slides>
  <Notes>22</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53</vt:i4>
      </vt:variant>
    </vt:vector>
  </HeadingPairs>
  <TitlesOfParts>
    <vt:vector size="67" baseType="lpstr">
      <vt:lpstr>Poppins</vt:lpstr>
      <vt:lpstr>Calibri Light</vt:lpstr>
      <vt:lpstr>Poppins Regular</vt:lpstr>
      <vt:lpstr>Poppins SemiBold</vt:lpstr>
      <vt:lpstr>Calibri</vt:lpstr>
      <vt:lpstr>Poppins Light</vt:lpstr>
      <vt:lpstr>Symbol</vt:lpstr>
      <vt:lpstr>Wingdings</vt:lpstr>
      <vt:lpstr>Arial Narrow</vt:lpstr>
      <vt:lpstr>Arial</vt:lpstr>
      <vt:lpstr>Poppins Bold</vt:lpstr>
      <vt:lpstr>Office</vt:lpstr>
      <vt:lpstr>1_Office</vt:lpstr>
      <vt:lpstr>Entwurf 01</vt:lpstr>
      <vt:lpstr>Impact mit Informatik</vt:lpstr>
      <vt:lpstr>Was euch heute erwartet …</vt:lpstr>
      <vt:lpstr>Internationale Zusammenarbeit</vt:lpstr>
      <vt:lpstr>PowerPoint Presentation</vt:lpstr>
      <vt:lpstr> Ausgewählte Geschäftszahlen (2020):</vt:lpstr>
      <vt:lpstr>PowerPoint Presentation</vt:lpstr>
      <vt:lpstr>PowerPoint Presentation</vt:lpstr>
      <vt:lpstr>PowerPoint Presentation</vt:lpstr>
      <vt:lpstr>Internationale Abkommen</vt:lpstr>
      <vt:lpstr>Die Themenfelder in denen wir arbeiten sind vielfältig</vt:lpstr>
      <vt:lpstr>PowerPoint Presentation</vt:lpstr>
      <vt:lpstr>… oder in einfach …</vt:lpstr>
      <vt:lpstr>PowerPoint Presentation</vt:lpstr>
      <vt:lpstr>Warum? Keine Almosen … </vt:lpstr>
      <vt:lpstr>Leapfrogging &amp; Global Learning …</vt:lpstr>
      <vt:lpstr>Digital Public Goods (DPG) in Health</vt:lpstr>
      <vt:lpstr>Software in Global Health over Time</vt:lpstr>
      <vt:lpstr>Global Principles for Digital Development &amp; Investment</vt:lpstr>
      <vt:lpstr>Digital Development Principles </vt:lpstr>
      <vt:lpstr>Definition "Global Good for Digital Health"</vt:lpstr>
      <vt:lpstr>Global Goods by WHO Classification of Digital Health Interventions</vt:lpstr>
      <vt:lpstr>Examples of Global Goods by WHO Classification (cont.)</vt:lpstr>
      <vt:lpstr>Dimensions in the Global Goods Maturity Model </vt:lpstr>
      <vt:lpstr>Global Good Maturity (openIMIS Self-Assessment)</vt:lpstr>
      <vt:lpstr>Some of our (openIMIS) early Networks in Health</vt:lpstr>
      <vt:lpstr>Some of our (openIMIS) early Networks in Health</vt:lpstr>
      <vt:lpstr>Don’t Confuse Vision and Reality</vt:lpstr>
      <vt:lpstr>Emerging Standardisation Networks beyond Health</vt:lpstr>
      <vt:lpstr>Modular Strategies vs. “If you had built a metro system 50 years ago …”</vt:lpstr>
      <vt:lpstr>Adapted Value Chain for Digital Global Goods</vt:lpstr>
      <vt:lpstr>Next Big Thing: Sustainable Business Models for DPGs</vt:lpstr>
      <vt:lpstr>openIMIS als Beispiel für ein DPG</vt:lpstr>
      <vt:lpstr>What is openIMIS?</vt:lpstr>
      <vt:lpstr>openIMIS Workflows</vt:lpstr>
      <vt:lpstr>Use Case Scenarios</vt:lpstr>
      <vt:lpstr>The History</vt:lpstr>
      <vt:lpstr>Where is openIMIS Used?</vt:lpstr>
      <vt:lpstr>openIMIS Managed Schemes </vt:lpstr>
      <vt:lpstr>PowerPoint Presentation</vt:lpstr>
      <vt:lpstr>Supporters to implementation </vt:lpstr>
      <vt:lpstr>Governance Structure</vt:lpstr>
      <vt:lpstr>openIMIS Development Process</vt:lpstr>
      <vt:lpstr>RoadMap - Wiki Page</vt:lpstr>
      <vt:lpstr>Current Focus Areas</vt:lpstr>
      <vt:lpstr>Progress Modular Re-architecture</vt:lpstr>
      <vt:lpstr>Slow Transition (2021 roadmap)</vt:lpstr>
      <vt:lpstr>Developers Committee (2021)</vt:lpstr>
      <vt:lpstr>Additional Developers</vt:lpstr>
      <vt:lpstr>Co-ordination: Calls and Events</vt:lpstr>
      <vt:lpstr>Community Tools</vt:lpstr>
      <vt:lpstr>The openIMIS Co-Ordination Desk</vt:lpstr>
      <vt:lpstr>Thank you!</vt:lpstr>
      <vt:lpstr>Colour scheme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2022-01-13T16:22:17Z</dcterms:created>
  <dcterms:modified xsi:type="dcterms:W3CDTF">2022-01-13T16:23:09Z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0x01010044B371517CA51A4591FD761B9ADB223C</vt:lpwstr>
  </property>
</Properties>
</file>