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6" r:id="rId4"/>
  </p:sldMasterIdLst>
  <p:notesMasterIdLst>
    <p:notesMasterId r:id="rId27"/>
  </p:notesMasterIdLst>
  <p:sldIdLst>
    <p:sldId id="256" r:id="rId5"/>
    <p:sldId id="376" r:id="rId6"/>
    <p:sldId id="377" r:id="rId7"/>
    <p:sldId id="355" r:id="rId8"/>
    <p:sldId id="379" r:id="rId9"/>
    <p:sldId id="378" r:id="rId10"/>
    <p:sldId id="305" r:id="rId11"/>
    <p:sldId id="380" r:id="rId12"/>
    <p:sldId id="381" r:id="rId13"/>
    <p:sldId id="394" r:id="rId14"/>
    <p:sldId id="382" r:id="rId15"/>
    <p:sldId id="383" r:id="rId16"/>
    <p:sldId id="385" r:id="rId17"/>
    <p:sldId id="386" r:id="rId18"/>
    <p:sldId id="397" r:id="rId19"/>
    <p:sldId id="398" r:id="rId20"/>
    <p:sldId id="399" r:id="rId21"/>
    <p:sldId id="400" r:id="rId22"/>
    <p:sldId id="401" r:id="rId23"/>
    <p:sldId id="402" r:id="rId24"/>
    <p:sldId id="328" r:id="rId25"/>
    <p:sldId id="36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Poppins Light" panose="020B0604020202020204" charset="0"/>
      <p:regular r:id="rId38"/>
      <p:bold r:id="rId39"/>
      <p:italic r:id="rId40"/>
      <p:boldItalic r:id="rId3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2B"/>
    <a:srgbClr val="A4A0D0"/>
    <a:srgbClr val="006374"/>
    <a:srgbClr val="80B0B9"/>
    <a:srgbClr val="A9A7A8"/>
    <a:srgbClr val="767474"/>
    <a:srgbClr val="C80F0F"/>
    <a:srgbClr val="16306D"/>
    <a:srgbClr val="4F4B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2" autoAdjust="0"/>
    <p:restoredTop sz="95833" autoAdjust="0"/>
  </p:normalViewPr>
  <p:slideViewPr>
    <p:cSldViewPr snapToGrid="0">
      <p:cViewPr>
        <p:scale>
          <a:sx n="67" d="100"/>
          <a:sy n="67" d="100"/>
        </p:scale>
        <p:origin x="780" y="4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NUL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881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6. Dezember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29B0A-F463-C145-B4C0-22B1E4217F39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onstanze.lang@giz.de" TargetMode="External"/><Relationship Id="rId2" Type="http://schemas.openxmlformats.org/officeDocument/2006/relationships/hyperlink" Target="mailto:saurav.Bhattarai@giz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uwe.wahser@giz.d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imis.org/" TargetMode="External"/><Relationship Id="rId2" Type="http://schemas.openxmlformats.org/officeDocument/2006/relationships/hyperlink" Target="http://www.openimis.org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github.com/openim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49" y="2487712"/>
            <a:ext cx="10048876" cy="2124074"/>
          </a:xfrm>
        </p:spPr>
        <p:txBody>
          <a:bodyPr/>
          <a:lstStyle/>
          <a:p>
            <a:r>
              <a:rPr lang="en-US" b="1" dirty="0"/>
              <a:t>A tool for managing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business processes in 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Health and Social Protection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9161-C742-9245-ABC8-4D3D9B4C9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6414" y="5172736"/>
            <a:ext cx="5791200" cy="212725"/>
          </a:xfrm>
        </p:spPr>
        <p:txBody>
          <a:bodyPr/>
          <a:lstStyle/>
          <a:p>
            <a:r>
              <a:rPr lang="de-DE" dirty="0"/>
              <a:t>06 </a:t>
            </a:r>
            <a:r>
              <a:rPr lang="de-DE" dirty="0" err="1"/>
              <a:t>December</a:t>
            </a:r>
            <a:r>
              <a:rPr lang="de-DE" dirty="0"/>
              <a:t> 2021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6414" y="5385461"/>
            <a:ext cx="5791200" cy="560950"/>
          </a:xfrm>
        </p:spPr>
        <p:txBody>
          <a:bodyPr/>
          <a:lstStyle/>
          <a:p>
            <a:r>
              <a:rPr lang="en-GB" dirty="0"/>
              <a:t>Jean Brice Tetka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4A5358-FCEC-6741-B416-044DE9C0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712575" cy="2852737"/>
          </a:xfrm>
        </p:spPr>
        <p:txBody>
          <a:bodyPr/>
          <a:lstStyle/>
          <a:p>
            <a:r>
              <a:rPr lang="en-US" b="1" dirty="0"/>
              <a:t>How can you use </a:t>
            </a:r>
            <a:r>
              <a:rPr lang="en-US" b="1" dirty="0" err="1"/>
              <a:t>openIMIS</a:t>
            </a:r>
            <a:r>
              <a:rPr lang="en-US" b="1" dirty="0"/>
              <a:t>?</a:t>
            </a:r>
            <a:endParaRPr lang="et-EE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7D81E2-BC7D-764D-AE50-5E2B79C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8651B4-265C-3143-A2F3-1771796B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318D2-A2DA-B543-82BA-4123041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90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7BC2-323C-4F30-964F-4E495DC6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427"/>
            <a:ext cx="10515600" cy="1325563"/>
          </a:xfrm>
        </p:spPr>
        <p:txBody>
          <a:bodyPr/>
          <a:lstStyle/>
          <a:p>
            <a:r>
              <a:rPr lang="de-DE" sz="4000" b="1" dirty="0"/>
              <a:t>Manage </a:t>
            </a:r>
            <a:r>
              <a:rPr lang="de-DE" sz="4000" b="1" dirty="0" err="1"/>
              <a:t>health</a:t>
            </a:r>
            <a:r>
              <a:rPr lang="de-DE" sz="4000" b="1" dirty="0"/>
              <a:t> </a:t>
            </a:r>
            <a:r>
              <a:rPr lang="de-DE" sz="4000" b="1" dirty="0" err="1"/>
              <a:t>insurance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C849E-76B2-4944-BBF0-602DABAB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90"/>
            <a:ext cx="10220325" cy="45434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​Formal sector schemes (employer/employee based)​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Informal sector (contribution based)​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Private insurance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Manage beneficiaries​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Record services and generate insurance claims​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Digital transmission of claims​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Review of claims​</a:t>
            </a:r>
          </a:p>
          <a:p>
            <a:r>
              <a:rPr lang="en-US" sz="2200" dirty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Online/Offline functionality</a:t>
            </a:r>
            <a:endParaRPr lang="en-GB" sz="2200" dirty="0"/>
          </a:p>
          <a:p>
            <a:endParaRPr lang="de-DE" sz="2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38F998-EFC0-4CB8-99D6-CA99817C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7BE26-2310-4C73-B9D7-84D65FD8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8AD82-77F0-406A-8988-9B8018C4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962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7BC2-323C-4F30-964F-4E495DC6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Manage </a:t>
            </a:r>
            <a:r>
              <a:rPr lang="de-DE" b="1" dirty="0" err="1"/>
              <a:t>voucher</a:t>
            </a:r>
            <a:r>
              <a:rPr lang="de-DE" b="1" dirty="0"/>
              <a:t> </a:t>
            </a:r>
            <a:r>
              <a:rPr lang="de-DE" b="1" dirty="0" err="1"/>
              <a:t>schemes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C849E-76B2-4944-BBF0-602DABAB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03400"/>
            <a:ext cx="10372725" cy="40544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Voucher schemes for maternal care​</a:t>
            </a:r>
          </a:p>
          <a:p>
            <a:r>
              <a:rPr lang="en-US" sz="2400" dirty="0"/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Register pregnant women​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‘digital vouchers’ for various ANC and Post-natal visits​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Record services provided​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 track of used vouchers​</a:t>
            </a:r>
          </a:p>
          <a:p>
            <a:r>
              <a:rPr lang="en-US" sz="2400" dirty="0"/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Online/Offline functionality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38F998-EFC0-4CB8-99D6-CA99817C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7BE26-2310-4C73-B9D7-84D65FD8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8AD82-77F0-406A-8988-9B8018C4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0573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0CA18-3ABF-4C91-B6D6-4C2C4BE7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28625"/>
            <a:ext cx="10515600" cy="1724025"/>
          </a:xfrm>
        </p:spPr>
        <p:txBody>
          <a:bodyPr/>
          <a:lstStyle/>
          <a:p>
            <a:r>
              <a:rPr lang="en-US" b="1" dirty="0"/>
              <a:t>Manage any process where you need to keep track of the diagnosis and services provided to patients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7278B-0457-44AD-831D-A4FE9AFB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4325"/>
            <a:ext cx="10515600" cy="25844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Uniquely identified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Capture diagnosis using ICD10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 services &amp; drugs provided to patient (including pricing information)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Analyze data extensively using DHIS2 platform</a:t>
            </a:r>
            <a:endParaRPr lang="en-GB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84B638-0C2F-40EC-978F-A924FA91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AF949A-67F9-400B-9EB9-121E241E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FBE4EC-2579-4761-96CD-AE4C042A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4799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B3FC4-D0FF-459B-9993-9367DB57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Beyond health: Cash Transfer Schemes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EEF4C6-6C15-45FE-BBEB-070D7B9FC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Cash Transfer for COvID-19 in The Gambia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Register beneficiaries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Identify beneficiaries using unique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Keep track of ‘service’ provided  - cash payment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Ensure no duplicate payments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Pre-defined cash payment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Android app or web platform for recording data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058F2A-3514-4E3B-803D-0DE3E9B0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FE41A2-ECD7-4356-9D9E-F0F304EE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442E7-E2B0-4741-AF49-6A590AA0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3796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4A5358-FCEC-6741-B416-044DE9C0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807700" cy="2852737"/>
          </a:xfrm>
        </p:spPr>
        <p:txBody>
          <a:bodyPr/>
          <a:lstStyle/>
          <a:p>
            <a:r>
              <a:rPr lang="en-US" b="1" dirty="0"/>
              <a:t>Catalytic Implementation Fund</a:t>
            </a:r>
            <a:endParaRPr lang="et-E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7D81E2-BC7D-764D-AE50-5E2B79C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5516E-419F-CB44-8FC4-BD7D780D7A6D}" type="datetime4">
              <a:rPr lang="de-DE" altLang="fr-FR" smtClean="0"/>
              <a:t>6. Dezember 2021</a:t>
            </a:fld>
            <a:endParaRPr lang="fr-FR" altLang="fr-FR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8651B4-265C-3143-A2F3-1771796B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318D2-A2DA-B543-82BA-4123041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334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3EC2F-D125-4C75-85C7-1B3E5255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Catalytic Implementation Fund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AC909-B1CD-4BF7-95CD-6FD56A2B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openIMIS</a:t>
            </a:r>
            <a:r>
              <a:rPr lang="en-US" sz="2400" dirty="0">
                <a:solidFill>
                  <a:srgbClr val="000000"/>
                </a:solidFill>
              </a:rPr>
              <a:t>, the software and knowledge around it is free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Costs are incurred for an implementation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Hardware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Software customization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Training of users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lack of funds to cover the initial implementation costs are a barrier for </a:t>
            </a:r>
            <a:r>
              <a:rPr lang="en-GB" sz="2400" dirty="0" err="1">
                <a:solidFill>
                  <a:srgbClr val="000000"/>
                </a:solidFill>
              </a:rPr>
              <a:t>openIMIS</a:t>
            </a:r>
            <a:r>
              <a:rPr lang="en-GB" sz="2400" dirty="0">
                <a:solidFill>
                  <a:srgbClr val="000000"/>
                </a:solidFill>
              </a:rPr>
              <a:t> up-take</a:t>
            </a:r>
            <a:endParaRPr lang="en-US" sz="240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C1D6A6-0731-4820-966C-4F1AA54D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1A19FA-CB8C-442D-A104-147D2AB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CF97D-26F3-48E8-B113-E3E88906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8293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38B9-873F-4D7E-A868-FB256DCD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CIF details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6EEEE-4189-4A75-B5FA-DFFD8526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3375025"/>
          </a:xfrm>
        </p:spPr>
        <p:txBody>
          <a:bodyPr/>
          <a:lstStyle/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BMZ &amp; SDC have jointly setup a Catalytic Implementation Fund for supporting </a:t>
            </a:r>
            <a:r>
              <a:rPr lang="en-US" sz="2400" dirty="0" err="1">
                <a:solidFill>
                  <a:srgbClr val="000000"/>
                </a:solidFill>
              </a:rPr>
              <a:t>openIMIS</a:t>
            </a:r>
            <a:r>
              <a:rPr lang="en-US" sz="2400" dirty="0">
                <a:solidFill>
                  <a:srgbClr val="000000"/>
                </a:solidFill>
              </a:rPr>
              <a:t> implementations in partner countries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Catalytic nature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Aimed to ‘start’ the implementation process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Not intended to be a continuous funding stream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Sustainability of use case is high priority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Partner Countries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BMZ/SDC development cooperation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5AA9D0-BE84-4CCE-AE65-FB73ACA1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B05E0-3552-4B3B-8E2B-653FE446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3A902-EEB5-4752-8191-7A9DBE7C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4184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9193D-7D02-449F-A134-DAEAA6FA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Eligibility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7277E-926A-443D-B754-2FC0CB17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Scheme operators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For health financing or other social protection schemes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Clear scheme definition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Legal and/or policy frameworks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Well defined Standard Operating Procedures 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Funds could be used for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Software customization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Capacity Development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(limited) Equipment needs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A6B940-BB70-4DF1-9423-C007923E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D788F-FB2E-408D-9D1F-6DED5198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E2A11-ADB6-462B-BBCB-17EB5C2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2084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C0DFAC4-96A2-45BB-B26F-56A3CDE8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</a:t>
            </a:r>
            <a:endParaRPr lang="de-DE" b="1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C92434C-8B93-4582-9503-B25B9101B1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854048"/>
            <a:ext cx="4351338" cy="4351338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DDA43B4-B8E8-4222-BEC3-7455930A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33377"/>
            <a:ext cx="6132029" cy="4351338"/>
          </a:xfrm>
        </p:spPr>
        <p:txBody>
          <a:bodyPr/>
          <a:lstStyle/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Scheme operator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Express interest to </a:t>
            </a:r>
            <a:r>
              <a:rPr lang="en-US" sz="1800" dirty="0" err="1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openIMIS</a:t>
            </a:r>
            <a:r>
              <a:rPr lang="en-US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 Coordination desk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Work with CD  to do a ‘pre-feasibility’ 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BMZ &amp; SDC to review pre-feasibility results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Feasibility Study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Scope</a:t>
            </a:r>
            <a:r>
              <a:rPr lang="en-GB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 of support required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Resource needs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Modality of support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Approval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openIMIS</a:t>
            </a:r>
            <a:r>
              <a:rPr lang="en-GB" sz="1800" dirty="0">
                <a:solidFill>
                  <a:srgbClr val="EFBC53"/>
                </a:solidFill>
                <a:latin typeface="Poppins" pitchFamily="2" charset="77"/>
                <a:cs typeface="Poppins" pitchFamily="2" charset="77"/>
              </a:rPr>
              <a:t> coordination desk will facilitate the support provision</a:t>
            </a:r>
            <a:endParaRPr lang="en-US" sz="1800" dirty="0">
              <a:solidFill>
                <a:srgbClr val="EFBC53"/>
              </a:solidFill>
              <a:latin typeface="Poppins" pitchFamily="2" charset="77"/>
              <a:cs typeface="Poppins" pitchFamily="2" charset="77"/>
            </a:endParaRPr>
          </a:p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8EF55-C2A5-4C2B-9FE5-D3F862DE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7A8015-A776-4907-A52C-12852AE0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5CFA4-8083-48A7-8375-6CDCDF29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1106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10D49C-034C-7F46-A00D-C1267968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273"/>
            <a:ext cx="10515600" cy="4351338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openIMIS</a:t>
            </a:r>
            <a:r>
              <a:rPr lang="en-US" dirty="0"/>
              <a:t>​</a:t>
            </a:r>
          </a:p>
          <a:p>
            <a:r>
              <a:rPr lang="en-US" dirty="0"/>
              <a:t>How can you use openIMIS?​</a:t>
            </a:r>
          </a:p>
          <a:p>
            <a:r>
              <a:rPr lang="en-US" dirty="0"/>
              <a:t>Catalytic Implementation Fund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278"/>
            <a:ext cx="10515600" cy="1325563"/>
          </a:xfrm>
        </p:spPr>
        <p:txBody>
          <a:bodyPr/>
          <a:lstStyle/>
          <a:p>
            <a:r>
              <a:rPr lang="de-DE" b="1" dirty="0">
                <a:solidFill>
                  <a:srgbClr val="006374"/>
                </a:solidFill>
                <a:latin typeface="Poppins"/>
                <a:cs typeface="Poppins"/>
              </a:rPr>
              <a:t>Outline</a:t>
            </a:r>
            <a:endParaRPr lang="en-GB" dirty="0">
              <a:solidFill>
                <a:srgbClr val="006374"/>
              </a:solidFill>
              <a:latin typeface="Poppins"/>
              <a:cs typeface="Poppin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5804514" cy="362773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7880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EB3D9-1335-4943-A270-7854297C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openIMIS</a:t>
            </a:r>
            <a:r>
              <a:rPr lang="en-US" b="1" dirty="0"/>
              <a:t> tools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82D421-DB55-451F-8330-0AC9881D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service desk </a:t>
            </a:r>
            <a:r>
              <a:rPr lang="en-US" sz="2400" dirty="0">
                <a:solidFill>
                  <a:srgbClr val="000000"/>
                </a:solidFill>
              </a:rPr>
              <a:t>will provide you a platform to: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Ask questions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Request new features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BC53"/>
                </a:solidFill>
              </a:rPr>
              <a:t>Report bugs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 err="1">
                <a:solidFill>
                  <a:srgbClr val="000000"/>
                </a:solidFill>
              </a:rPr>
              <a:t>openIMIS</a:t>
            </a:r>
            <a:r>
              <a:rPr lang="en-GB" sz="2400" dirty="0">
                <a:solidFill>
                  <a:srgbClr val="000000"/>
                </a:solidFill>
              </a:rPr>
              <a:t> wiki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All information related to </a:t>
            </a:r>
            <a:r>
              <a:rPr lang="en-GB" sz="2000" dirty="0" err="1">
                <a:solidFill>
                  <a:srgbClr val="EFBC53"/>
                </a:solidFill>
              </a:rPr>
              <a:t>openIMIS</a:t>
            </a:r>
            <a:endParaRPr lang="en-GB" sz="2000" dirty="0">
              <a:solidFill>
                <a:srgbClr val="EFBC53"/>
              </a:solidFill>
            </a:endParaRP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FBC53"/>
                </a:solidFill>
              </a:rPr>
              <a:t>Including work in progress</a:t>
            </a:r>
          </a:p>
          <a:p>
            <a:pPr marL="342900" lvl="0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Contact us directly:</a:t>
            </a:r>
          </a:p>
          <a:p>
            <a:pPr marL="800089" lvl="1" indent="-342900" defTabSz="914377" fontAlgn="auto">
              <a:spcAft>
                <a:spcPts val="0"/>
              </a:spcAft>
              <a:buClr>
                <a:srgbClr val="00637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saurav.bhattarai@giz.de</a:t>
            </a:r>
            <a:r>
              <a:rPr lang="en-GB" sz="2000" dirty="0">
                <a:solidFill>
                  <a:srgbClr val="0070C0"/>
                </a:solidFill>
              </a:rPr>
              <a:t>; </a:t>
            </a:r>
            <a:r>
              <a:rPr lang="en-GB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konstanze.lang@giz.de</a:t>
            </a:r>
            <a:r>
              <a:rPr lang="en-GB" sz="2000" dirty="0">
                <a:solidFill>
                  <a:srgbClr val="0070C0"/>
                </a:solidFill>
              </a:rPr>
              <a:t>; </a:t>
            </a:r>
            <a:r>
              <a:rPr lang="en-GB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uwe.wahser@giz.de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69577-FF9A-4468-8434-5CA11521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00EF9-7F07-4710-85E1-567FB762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197990-6611-4D4B-8259-C6193595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6221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r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buClr>
                <a:srgbClr val="009CDE"/>
              </a:buClr>
            </a:pPr>
            <a:br>
              <a:rPr lang="fr-FR" altLang="de-DE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de-DE" sz="20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Espace réservé du texte 2">
            <a:extLst>
              <a:ext uri="{FF2B5EF4-FFF2-40B4-BE49-F238E27FC236}">
                <a16:creationId xmlns:a16="http://schemas.microsoft.com/office/drawing/2014/main" id="{DBE3F833-C4F1-4F88-8959-44F2E6882E3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fontAlgn="auto">
              <a:buSzPts val="1400"/>
              <a:defRPr/>
            </a:pPr>
            <a:r>
              <a:rPr lang="de-DE" b="1" dirty="0"/>
              <a:t>THANK YOU !</a:t>
            </a:r>
            <a:endParaRPr lang="fr-FR" altLang="de-DE" sz="4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5841A-8731-C84B-84F6-D63CD7D4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933700" cy="592138"/>
          </a:xfrm>
        </p:spPr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contact@openimis.org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4A40933-8893-1C45-8D61-9279BC95AF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0808" y="1377950"/>
            <a:ext cx="10515600" cy="4351338"/>
          </a:xfrm>
        </p:spPr>
        <p:txBody>
          <a:bodyPr/>
          <a:lstStyle/>
          <a:p>
            <a:r>
              <a:rPr lang="de-DE" b="1" dirty="0"/>
              <a:t>More </a:t>
            </a:r>
            <a:r>
              <a:rPr lang="de-DE" b="1" dirty="0" err="1"/>
              <a:t>information</a:t>
            </a:r>
            <a:r>
              <a:rPr lang="de-DE" b="1" dirty="0"/>
              <a:t> on </a:t>
            </a:r>
            <a:r>
              <a:rPr lang="de-DE" b="1" dirty="0" err="1"/>
              <a:t>openIMIS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5FF06D-297B-1143-91E8-7DFA435F97A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0808" y="2427519"/>
            <a:ext cx="8826586" cy="487212"/>
          </a:xfrm>
        </p:spPr>
        <p:txBody>
          <a:bodyPr/>
          <a:lstStyle/>
          <a:p>
            <a:r>
              <a:rPr lang="en-US" dirty="0"/>
              <a:t>Sign up for our newsletter at</a:t>
            </a:r>
            <a:r>
              <a:rPr lang="en-US" u="sng" dirty="0">
                <a:hlinkClick r:id="rId2"/>
              </a:rPr>
              <a:t> www.openIMIS.org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7DCA69-556C-394F-ACB0-DB97035E1A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0808" y="2914731"/>
            <a:ext cx="6531061" cy="438898"/>
          </a:xfrm>
        </p:spPr>
        <p:txBody>
          <a:bodyPr/>
          <a:lstStyle/>
          <a:p>
            <a:r>
              <a:rPr lang="en-US" dirty="0" err="1"/>
              <a:t>openIMIS</a:t>
            </a:r>
            <a:r>
              <a:rPr lang="en-US" dirty="0"/>
              <a:t> wiki: </a:t>
            </a:r>
            <a:r>
              <a:rPr lang="en-US" u="sng" dirty="0">
                <a:hlinkClick r:id="rId3"/>
              </a:rPr>
              <a:t>wiki.openIMIS.org</a:t>
            </a:r>
            <a:r>
              <a:rPr lang="en-US" dirty="0"/>
              <a:t>​</a:t>
            </a:r>
          </a:p>
          <a:p>
            <a:r>
              <a:rPr lang="en-US" dirty="0"/>
              <a:t>​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6CFF80-A4FE-4943-BC92-80B8B255AD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0808" y="3479095"/>
            <a:ext cx="7259292" cy="394220"/>
          </a:xfrm>
        </p:spPr>
        <p:txBody>
          <a:bodyPr/>
          <a:lstStyle/>
          <a:p>
            <a:r>
              <a:rPr lang="en-US" dirty="0"/>
              <a:t>Source code: </a:t>
            </a:r>
            <a:r>
              <a:rPr lang="en-US" u="sng" dirty="0">
                <a:hlinkClick r:id="rId4"/>
              </a:rPr>
              <a:t>github.com/</a:t>
            </a:r>
            <a:r>
              <a:rPr lang="en-US" u="sng" dirty="0" err="1">
                <a:hlinkClick r:id="rId4"/>
              </a:rPr>
              <a:t>openimis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530AB7-59D2-6246-8642-8B0E1A0782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2150" y="4222978"/>
            <a:ext cx="3825261" cy="296863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www.openIMIS.org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DCAD06-2741-4B46-8B73-BBF2076285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2150" y="4805537"/>
            <a:ext cx="3260725" cy="516088"/>
          </a:xfrm>
        </p:spPr>
        <p:txBody>
          <a:bodyPr/>
          <a:lstStyle/>
          <a:p>
            <a:r>
              <a:rPr lang="de-DE" dirty="0"/>
              <a:t>@openIMIS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33A41673-A9D1-764A-A6F3-2D743AD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C3E8D-7D33-BF49-BF8A-02401B2F10BE}" type="datetime4">
              <a:rPr lang="de-DE" altLang="fr-FR" smtClean="0"/>
              <a:t>6. Dezember 2021</a:t>
            </a:fld>
            <a:endParaRPr lang="fr-FR" altLang="fr-FR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23D7309E-CA8A-F64B-A687-29E88811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FD21317-EE17-EC4B-A9E5-851CD7CF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15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165838-C120-EE40-9328-2AF23A0C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Introduction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openIMIS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8F272AF-DA91-2740-B29A-FA250C32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success of health financing schemes depend on highly efficient implementation of multiple, complex business processes.​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Scheme operators in low- and middle-income countries struggle to achieve efficiencies in these schemes when they lack access to appropriate digital technologies.​</a:t>
            </a:r>
          </a:p>
          <a:p>
            <a:pPr marL="1828800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000"/>
                </a:solidFill>
              </a:rPr>
              <a:t>Build own IT system​</a:t>
            </a:r>
          </a:p>
          <a:p>
            <a:pPr marL="1828800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000"/>
                </a:solidFill>
              </a:rPr>
              <a:t>Buy commercial​</a:t>
            </a:r>
          </a:p>
          <a:p>
            <a:pPr marL="1828800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000"/>
                </a:solidFill>
              </a:rPr>
              <a:t>Use opensource ?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8F553-0E92-424A-B291-A39F15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A88AE-C426-4242-8DB2-D33B43C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41461-3D04-9240-B29B-F26752D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47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529611" y="322766"/>
            <a:ext cx="6798047" cy="1325563"/>
          </a:xfrm>
        </p:spPr>
        <p:txBody>
          <a:bodyPr/>
          <a:lstStyle/>
          <a:p>
            <a:pPr>
              <a:buClr>
                <a:srgbClr val="009CDE"/>
              </a:buClr>
            </a:pPr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openIMIS</a:t>
            </a:r>
            <a:r>
              <a:rPr lang="de-DE" sz="4000" b="1" dirty="0"/>
              <a:t>?</a:t>
            </a:r>
            <a:endParaRPr lang="en-GB" altLang="fr-FR" sz="4000" dirty="0">
              <a:solidFill>
                <a:srgbClr val="006374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F960C-3B73-EE40-BC59-6578ED5B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215" y="1988129"/>
            <a:ext cx="7047110" cy="3583995"/>
          </a:xfrm>
        </p:spPr>
        <p:txBody>
          <a:bodyPr/>
          <a:lstStyle/>
          <a:p>
            <a:r>
              <a:rPr lang="de-DE" sz="1700" dirty="0" err="1"/>
              <a:t>openIMIS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 an</a:t>
            </a:r>
            <a:r>
              <a:rPr lang="en-US" sz="1700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b="1" dirty="0"/>
              <a:t>Open source </a:t>
            </a:r>
            <a:r>
              <a:rPr lang="de-DE" sz="1700" b="1" dirty="0" err="1"/>
              <a:t>software</a:t>
            </a:r>
            <a:r>
              <a:rPr lang="de-DE" sz="1700" b="1" dirty="0"/>
              <a:t> </a:t>
            </a:r>
            <a:r>
              <a:rPr lang="de-DE" sz="1700" b="1" dirty="0" err="1"/>
              <a:t>for</a:t>
            </a:r>
            <a:r>
              <a:rPr lang="de-DE" sz="1700" b="1" dirty="0"/>
              <a:t> </a:t>
            </a:r>
            <a:r>
              <a:rPr lang="de-DE" sz="1700" b="1" dirty="0" err="1"/>
              <a:t>manging</a:t>
            </a:r>
            <a:r>
              <a:rPr lang="de-DE" sz="1700" b="1" dirty="0"/>
              <a:t> </a:t>
            </a:r>
            <a:r>
              <a:rPr lang="de-DE" sz="1700" b="1" dirty="0" err="1"/>
              <a:t>health</a:t>
            </a:r>
            <a:r>
              <a:rPr lang="de-DE" sz="1700" b="1" dirty="0"/>
              <a:t> </a:t>
            </a:r>
            <a:r>
              <a:rPr lang="de-DE" sz="1700" b="1" dirty="0" err="1"/>
              <a:t>financing</a:t>
            </a:r>
            <a:r>
              <a:rPr lang="de-DE" sz="1700" b="1" dirty="0"/>
              <a:t> </a:t>
            </a:r>
            <a:r>
              <a:rPr lang="de-DE" sz="1700" b="1" dirty="0" err="1"/>
              <a:t>processes</a:t>
            </a:r>
            <a:r>
              <a:rPr lang="de-DE" sz="1700" dirty="0"/>
              <a:t>. </a:t>
            </a:r>
            <a:r>
              <a:rPr lang="de-DE" sz="1700" dirty="0" err="1"/>
              <a:t>It</a:t>
            </a:r>
            <a:r>
              <a:rPr lang="de-DE" sz="1700" dirty="0"/>
              <a:t> </a:t>
            </a:r>
            <a:r>
              <a:rPr lang="de-DE" sz="1700" dirty="0" err="1"/>
              <a:t>helps</a:t>
            </a:r>
            <a:r>
              <a:rPr lang="de-DE" sz="1700" dirty="0"/>
              <a:t> </a:t>
            </a:r>
            <a:r>
              <a:rPr lang="de-DE" sz="1700" dirty="0" err="1"/>
              <a:t>digitzing</a:t>
            </a:r>
            <a:r>
              <a:rPr lang="de-DE" sz="1700" dirty="0"/>
              <a:t> </a:t>
            </a:r>
            <a:r>
              <a:rPr lang="de-DE" sz="1700" dirty="0" err="1"/>
              <a:t>the</a:t>
            </a:r>
            <a:r>
              <a:rPr lang="de-DE" sz="1700" dirty="0"/>
              <a:t> link </a:t>
            </a:r>
            <a:r>
              <a:rPr lang="de-DE" sz="1700" dirty="0" err="1"/>
              <a:t>between</a:t>
            </a:r>
            <a:r>
              <a:rPr lang="de-DE" sz="1700" dirty="0"/>
              <a:t> </a:t>
            </a:r>
            <a:r>
              <a:rPr lang="de-DE" sz="1700" dirty="0" err="1"/>
              <a:t>patients</a:t>
            </a:r>
            <a:r>
              <a:rPr lang="de-DE" sz="1700" dirty="0"/>
              <a:t>, </a:t>
            </a:r>
            <a:r>
              <a:rPr lang="de-DE" sz="1700" dirty="0" err="1"/>
              <a:t>providers</a:t>
            </a:r>
            <a:r>
              <a:rPr lang="de-DE" sz="1700" dirty="0"/>
              <a:t> and </a:t>
            </a:r>
            <a:r>
              <a:rPr lang="de-DE" sz="1700" dirty="0" err="1"/>
              <a:t>payers</a:t>
            </a:r>
            <a:r>
              <a:rPr lang="de-DE" sz="1700" dirty="0"/>
              <a:t> </a:t>
            </a:r>
            <a:r>
              <a:rPr lang="de-DE" sz="1700" dirty="0" err="1"/>
              <a:t>for</a:t>
            </a:r>
            <a:r>
              <a:rPr lang="de-DE" sz="1700" dirty="0"/>
              <a:t> </a:t>
            </a:r>
            <a:r>
              <a:rPr lang="de-DE" sz="1700" dirty="0" err="1"/>
              <a:t>health</a:t>
            </a:r>
            <a:r>
              <a:rPr lang="de-DE" sz="1700" dirty="0"/>
              <a:t> care.</a:t>
            </a:r>
            <a:r>
              <a:rPr lang="en-US" sz="1700" dirty="0"/>
              <a:t>​</a:t>
            </a:r>
          </a:p>
          <a:p>
            <a:r>
              <a:rPr lang="de-DE" sz="1700" dirty="0" err="1"/>
              <a:t>It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 </a:t>
            </a:r>
            <a:r>
              <a:rPr lang="de-DE" sz="1700" b="1" dirty="0" err="1"/>
              <a:t>supported</a:t>
            </a:r>
            <a:r>
              <a:rPr lang="de-DE" sz="1700" b="1" dirty="0"/>
              <a:t> </a:t>
            </a:r>
            <a:r>
              <a:rPr lang="de-DE" sz="1700" b="1" dirty="0" err="1"/>
              <a:t>by</a:t>
            </a:r>
            <a:r>
              <a:rPr lang="de-DE" sz="1700" b="1" dirty="0"/>
              <a:t> a</a:t>
            </a:r>
            <a:r>
              <a:rPr lang="en-US" sz="1700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err="1"/>
              <a:t>community</a:t>
            </a:r>
            <a:r>
              <a:rPr lang="de-DE" sz="1700" dirty="0"/>
              <a:t> </a:t>
            </a:r>
            <a:r>
              <a:rPr lang="de-DE" sz="1700" dirty="0" err="1"/>
              <a:t>of</a:t>
            </a:r>
            <a:r>
              <a:rPr lang="de-DE" sz="1700" dirty="0"/>
              <a:t> </a:t>
            </a:r>
            <a:r>
              <a:rPr lang="de-DE" sz="1700" dirty="0" err="1"/>
              <a:t>developers</a:t>
            </a:r>
            <a:r>
              <a:rPr lang="de-DE" sz="1700" dirty="0"/>
              <a:t>, </a:t>
            </a:r>
            <a:r>
              <a:rPr lang="de-DE" sz="1700" dirty="0" err="1"/>
              <a:t>users</a:t>
            </a:r>
            <a:r>
              <a:rPr lang="de-DE" sz="1700" dirty="0"/>
              <a:t> and </a:t>
            </a:r>
            <a:r>
              <a:rPr lang="de-DE" sz="1700" dirty="0" err="1"/>
              <a:t>implementers</a:t>
            </a:r>
            <a:r>
              <a:rPr lang="de-DE" sz="1700" dirty="0"/>
              <a:t>​</a:t>
            </a:r>
          </a:p>
          <a:p>
            <a:r>
              <a:rPr lang="de-DE" sz="1700" dirty="0" err="1"/>
              <a:t>With</a:t>
            </a:r>
            <a:r>
              <a:rPr lang="de-DE" sz="1700" dirty="0"/>
              <a:t> </a:t>
            </a:r>
            <a:r>
              <a:rPr lang="de-DE" sz="1700" dirty="0" err="1"/>
              <a:t>the</a:t>
            </a:r>
            <a:r>
              <a:rPr lang="de-DE" sz="1700" dirty="0"/>
              <a:t> </a:t>
            </a:r>
            <a:r>
              <a:rPr lang="de-DE" sz="1700" b="1" dirty="0" err="1"/>
              <a:t>joint</a:t>
            </a:r>
            <a:r>
              <a:rPr lang="de-DE" sz="1700" b="1" dirty="0"/>
              <a:t> </a:t>
            </a:r>
            <a:r>
              <a:rPr lang="de-DE" sz="1700" b="1" dirty="0" err="1"/>
              <a:t>mission</a:t>
            </a:r>
            <a:r>
              <a:rPr lang="de-DE" sz="1700" b="1" dirty="0"/>
              <a:t> </a:t>
            </a:r>
            <a:r>
              <a:rPr lang="de-DE" sz="1700" b="1" dirty="0" err="1"/>
              <a:t>to</a:t>
            </a:r>
            <a:r>
              <a:rPr lang="de-DE" sz="1700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err="1"/>
              <a:t>Increase</a:t>
            </a:r>
            <a:r>
              <a:rPr lang="de-DE" sz="1700" dirty="0"/>
              <a:t> and </a:t>
            </a:r>
            <a:r>
              <a:rPr lang="de-DE" sz="1700" dirty="0" err="1"/>
              <a:t>improve</a:t>
            </a:r>
            <a:r>
              <a:rPr lang="de-DE" sz="1700" dirty="0"/>
              <a:t> universal </a:t>
            </a:r>
            <a:r>
              <a:rPr lang="de-DE" sz="1700" dirty="0" err="1"/>
              <a:t>health</a:t>
            </a:r>
            <a:r>
              <a:rPr lang="de-DE" sz="1700" dirty="0"/>
              <a:t> </a:t>
            </a:r>
            <a:r>
              <a:rPr lang="de-DE" sz="1700" dirty="0" err="1"/>
              <a:t>coverage</a:t>
            </a:r>
            <a:r>
              <a:rPr lang="de-DE" sz="1700" dirty="0"/>
              <a:t> (UHC)</a:t>
            </a:r>
            <a:r>
              <a:rPr lang="en-US" sz="1700" dirty="0"/>
              <a:t>​</a:t>
            </a:r>
          </a:p>
          <a:p>
            <a:endParaRPr lang="de-DE" sz="170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1839E0-B177-614D-91F5-B3404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FFEA9B-A759-8049-88C8-785CC099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 ​business processes in ​Health and Social Protection</a:t>
            </a:r>
            <a:endParaRPr lang="fr-FR" altLang="fr-FR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5113A9-A10E-ED49-A42F-D641B6D7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C695AFE-CDD7-400A-A6BE-D82D18D1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95" y="67684"/>
            <a:ext cx="5142616" cy="31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C5D9919-B94D-4069-B542-90323A01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58" y="3102787"/>
            <a:ext cx="4938016" cy="30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7BC2-323C-4F30-964F-4E495DC6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Open Source 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C849E-76B2-4944-BBF0-602DABAB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COPYRIGHT​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(c) 2016-2018 Swiss Agency for Development and Cooperation (SDC)​</a:t>
            </a:r>
          </a:p>
          <a:p>
            <a:r>
              <a:rPr lang="en-US" dirty="0"/>
              <a:t>​</a:t>
            </a:r>
          </a:p>
          <a:p>
            <a:r>
              <a:rPr lang="en-US" b="1" dirty="0"/>
              <a:t>LICENCE​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GNU AGPL v3 License as published by the Free Software Foundation​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Free to use, modify, and redistribute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38F998-EFC0-4CB8-99D6-CA99817C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7BE26-2310-4C73-B9D7-84D65FD8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 ​business processes in ​Health and Social Protection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8AD82-77F0-406A-8988-9B8018C4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6013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165838-C120-EE40-9328-2AF23A0C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The </a:t>
            </a:r>
            <a:r>
              <a:rPr lang="de-DE" b="1" dirty="0" err="1"/>
              <a:t>History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8F553-0E92-424A-B291-A39F15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A88AE-C426-4242-8DB2-D33B43C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41461-3D04-9240-B29B-F26752D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6</a:t>
            </a:fld>
            <a:endParaRPr lang="fr-FR" altLang="fr-FR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BD6DA2-D700-4461-B8E1-A679C13AF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11" y="1423963"/>
            <a:ext cx="10515600" cy="46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165838-C120-EE40-9328-2AF23A0C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3" y="220746"/>
            <a:ext cx="10515600" cy="1325563"/>
          </a:xfrm>
        </p:spPr>
        <p:txBody>
          <a:bodyPr/>
          <a:lstStyle/>
          <a:p>
            <a:r>
              <a:rPr lang="de-DE" b="1" dirty="0" err="1"/>
              <a:t>Where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openIMIS</a:t>
            </a:r>
            <a:r>
              <a:rPr lang="de-DE" b="1" dirty="0"/>
              <a:t> </a:t>
            </a:r>
            <a:r>
              <a:rPr lang="de-DE" b="1" dirty="0" err="1"/>
              <a:t>used</a:t>
            </a:r>
            <a:r>
              <a:rPr lang="de-DE" b="1" dirty="0"/>
              <a:t>?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8F553-0E92-424A-B291-A39F15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A88AE-C426-4242-8DB2-D33B43C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 ​business processes in ​Health and Social Protection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41461-3D04-9240-B29B-F26752D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3FDD802-0D32-41E6-925A-78226286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32" y="1174281"/>
            <a:ext cx="10458057" cy="5101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1085850" y="178478"/>
            <a:ext cx="10515600" cy="1325563"/>
          </a:xfrm>
        </p:spPr>
        <p:txBody>
          <a:bodyPr/>
          <a:lstStyle/>
          <a:p>
            <a:pPr>
              <a:buClr>
                <a:srgbClr val="009CDE"/>
              </a:buClr>
            </a:pPr>
            <a:r>
              <a:rPr lang="de-DE" b="1" dirty="0" err="1"/>
              <a:t>openIMIS</a:t>
            </a:r>
            <a:r>
              <a:rPr lang="de-DE" b="1" dirty="0"/>
              <a:t> Workflows</a:t>
            </a:r>
            <a:endParaRPr lang="en-GB" altLang="fr-FR" sz="4000" dirty="0">
              <a:solidFill>
                <a:srgbClr val="006374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EDF14-DA4D-8B47-9819-6675F90D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A50149-338D-014D-8672-962AB393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9141" y="6366395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A tool for managing ​business processes in ​Health and Social Protection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92454E-0EBA-8147-8399-C05A687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3D8E75-6000-40E1-8CEF-8D92BD11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183575"/>
            <a:ext cx="9731141" cy="49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37936" y="304967"/>
            <a:ext cx="7658101" cy="1335589"/>
          </a:xfrm>
        </p:spPr>
        <p:txBody>
          <a:bodyPr/>
          <a:lstStyle/>
          <a:p>
            <a:pPr>
              <a:buClr>
                <a:srgbClr val="009CDE"/>
              </a:buClr>
            </a:pPr>
            <a:r>
              <a:rPr lang="de-DE" b="1" dirty="0" err="1"/>
              <a:t>Interop</a:t>
            </a:r>
            <a:r>
              <a:rPr lang="de-DE" b="1" dirty="0"/>
              <a:t> </a:t>
            </a:r>
            <a:r>
              <a:rPr lang="de-DE" b="1" dirty="0" err="1"/>
              <a:t>example</a:t>
            </a:r>
            <a:r>
              <a:rPr lang="de-DE" b="1" dirty="0"/>
              <a:t>: DHIS2</a:t>
            </a:r>
            <a:endParaRPr lang="en-GB" altLang="fr-FR" sz="4000" dirty="0">
              <a:solidFill>
                <a:srgbClr val="006374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F960C-3B73-EE40-BC59-6578ED5B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345" y="1381125"/>
            <a:ext cx="7013795" cy="47958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100" dirty="0" err="1"/>
              <a:t>openIMIS</a:t>
            </a:r>
            <a:r>
              <a:rPr lang="en-GB" sz="2100" dirty="0"/>
              <a:t> is capable of sending HL7 FHIR compatible data on:​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Beneficiaries​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Policies​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Claims</a:t>
            </a:r>
            <a:r>
              <a:rPr lang="en-GB" sz="800" dirty="0">
                <a:solidFill>
                  <a:srgbClr val="FFC000"/>
                </a:solidFill>
              </a:rPr>
              <a:t>​</a:t>
            </a:r>
          </a:p>
          <a:p>
            <a:pPr marL="1314450" lvl="2" indent="-171450"/>
            <a:r>
              <a:rPr lang="en-GB" sz="1500" dirty="0">
                <a:solidFill>
                  <a:srgbClr val="FFC000"/>
                </a:solidFill>
              </a:rPr>
              <a:t>Services​</a:t>
            </a:r>
          </a:p>
          <a:p>
            <a:pPr marL="1314450" lvl="2" indent="-171450"/>
            <a:r>
              <a:rPr lang="en-GB" sz="1500" dirty="0">
                <a:solidFill>
                  <a:srgbClr val="FFC000"/>
                </a:solidFill>
              </a:rPr>
              <a:t>Items​</a:t>
            </a:r>
          </a:p>
          <a:p>
            <a:r>
              <a:rPr lang="en-GB" sz="2100" dirty="0"/>
              <a:t>in order to produce analytical dashboards in DHIS2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100" dirty="0"/>
              <a:t>Standard Dashboards available for​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Beneficiary Management (~25 indicators)​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Claims Management (~50 indicators)​</a:t>
            </a:r>
          </a:p>
          <a:p>
            <a:pPr marL="857250" lvl="1" indent="-171450"/>
            <a:r>
              <a:rPr lang="en-GB" sz="1700" dirty="0">
                <a:solidFill>
                  <a:srgbClr val="FFC000"/>
                </a:solidFill>
              </a:rPr>
              <a:t>Scheme performance (6 indicators)​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​</a:t>
            </a:r>
            <a:r>
              <a:rPr lang="en-GB" sz="2100" dirty="0"/>
              <a:t>Ability to customize/design dashboards according to need.</a:t>
            </a:r>
          </a:p>
          <a:p>
            <a:endParaRPr lang="de-DE" sz="120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1839E0-B177-614D-91F5-B3404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fr-FR" dirty="0"/>
              <a:t>30 September 2021</a:t>
            </a:r>
            <a:endParaRPr lang="fr-FR" altLang="fr-FR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FFEA9B-A759-8049-88C8-785CC099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 tool for managing​ business processes in ​Health and Social Protection</a:t>
            </a:r>
            <a:endParaRPr lang="fr-FR" altLang="fr-FR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5113A9-A10E-ED49-A42F-D641B6D7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695D7-A51F-4382-8D78-DF7B3115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40" y="557314"/>
            <a:ext cx="4164408" cy="33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38467DA-6015-40F4-A39A-E120F17A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72" y="2957904"/>
            <a:ext cx="4175701" cy="33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4" ma:contentTypeDescription="Create a new document." ma:contentTypeScope="" ma:versionID="b9c58fdfed64c6e9f148436e1bc97e23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8382fe876bf2d346a6029fe94ea1a643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B51F5C80-C852-41B6-811C-75E2C0A84992}"/>
</file>

<file path=customXml/itemProps2.xml><?xml version="1.0" encoding="utf-8"?>
<ds:datastoreItem xmlns:ds="http://schemas.openxmlformats.org/officeDocument/2006/customXml" ds:itemID="{0C936D27-02C7-474D-BD06-AE0E88F0A9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E04A4-4CF6-4ACC-A1F5-457775FD4508}">
  <ds:schemaRefs>
    <ds:schemaRef ds:uri="http://schemas.microsoft.com/office/2006/metadata/properties"/>
    <ds:schemaRef ds:uri="http://schemas.microsoft.com/office/infopath/2007/PartnerControls"/>
    <ds:schemaRef ds:uri="18d388d1-21b6-4723-90bf-9d2d04a13d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Office PowerPoint</Application>
  <PresentationFormat>Widescreen</PresentationFormat>
  <Paragraphs>197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Courier New</vt:lpstr>
      <vt:lpstr>Poppins</vt:lpstr>
      <vt:lpstr>Poppins Light</vt:lpstr>
      <vt:lpstr>Calibri Light</vt:lpstr>
      <vt:lpstr>Calibri</vt:lpstr>
      <vt:lpstr>Arial</vt:lpstr>
      <vt:lpstr>Office</vt:lpstr>
      <vt:lpstr>A tool for managing​ business processes in ​ Health and Social Protection</vt:lpstr>
      <vt:lpstr>Outline</vt:lpstr>
      <vt:lpstr>Introduction to openIMIS</vt:lpstr>
      <vt:lpstr>What is openIMIS?</vt:lpstr>
      <vt:lpstr>Open Source !</vt:lpstr>
      <vt:lpstr>The History</vt:lpstr>
      <vt:lpstr>Where is openIMIS used?</vt:lpstr>
      <vt:lpstr>openIMIS Workflows</vt:lpstr>
      <vt:lpstr>Interop example: DHIS2</vt:lpstr>
      <vt:lpstr>How can you use openIMIS?</vt:lpstr>
      <vt:lpstr>Manage health insurance</vt:lpstr>
      <vt:lpstr>Manage voucher schemes</vt:lpstr>
      <vt:lpstr>Manage any process where you need to keep track of the diagnosis and services provided to patients</vt:lpstr>
      <vt:lpstr>Beyond health: Cash Transfer Schemes</vt:lpstr>
      <vt:lpstr>Catalytic Implementation Fund</vt:lpstr>
      <vt:lpstr>Catalytic Implementation Fund</vt:lpstr>
      <vt:lpstr>CIF details</vt:lpstr>
      <vt:lpstr>Eligibility</vt:lpstr>
      <vt:lpstr>The process</vt:lpstr>
      <vt:lpstr>openIMIS tools</vt:lpstr>
      <vt:lpstr> </vt:lpstr>
      <vt:lpstr>contact@openimis.org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antonia.lehmann@365h-brs.de</dc:creator>
  <cp:lastModifiedBy>Jean Brice Ghislain</cp:lastModifiedBy>
  <cp:revision>42</cp:revision>
  <dcterms:created xsi:type="dcterms:W3CDTF">2021-09-28T17:05:33Z</dcterms:created>
  <dcterms:modified xsi:type="dcterms:W3CDTF">2021-12-06T11:37:38Z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