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sldIdLst>
    <p:sldId id="256" r:id="rId2"/>
    <p:sldId id="270" r:id="rId3"/>
    <p:sldId id="281" r:id="rId4"/>
    <p:sldId id="257" r:id="rId5"/>
    <p:sldId id="271" r:id="rId6"/>
    <p:sldId id="272" r:id="rId7"/>
    <p:sldId id="283" r:id="rId8"/>
    <p:sldId id="295" r:id="rId9"/>
    <p:sldId id="296" r:id="rId10"/>
    <p:sldId id="297" r:id="rId11"/>
    <p:sldId id="298" r:id="rId12"/>
    <p:sldId id="299" r:id="rId13"/>
    <p:sldId id="300" r:id="rId14"/>
    <p:sldId id="29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86679" autoAdjust="0"/>
  </p:normalViewPr>
  <p:slideViewPr>
    <p:cSldViewPr>
      <p:cViewPr varScale="1">
        <p:scale>
          <a:sx n="147" d="100"/>
          <a:sy n="147" d="100"/>
        </p:scale>
        <p:origin x="196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hattarai, Saurav GIZ" userId="7a9a27e1-24b0-4279-9fc0-e30c86e3e289" providerId="ADAL" clId="{AF7B60E4-0F34-4093-853E-4BA577459081}"/>
    <pc:docChg chg="custSel modSld">
      <pc:chgData name="Bhattarai, Saurav GIZ" userId="7a9a27e1-24b0-4279-9fc0-e30c86e3e289" providerId="ADAL" clId="{AF7B60E4-0F34-4093-853E-4BA577459081}" dt="2021-12-06T13:35:42.997" v="5" actId="478"/>
      <pc:docMkLst>
        <pc:docMk/>
      </pc:docMkLst>
      <pc:sldChg chg="modSp mod">
        <pc:chgData name="Bhattarai, Saurav GIZ" userId="7a9a27e1-24b0-4279-9fc0-e30c86e3e289" providerId="ADAL" clId="{AF7B60E4-0F34-4093-853E-4BA577459081}" dt="2021-12-06T13:34:22.859" v="3" actId="20577"/>
        <pc:sldMkLst>
          <pc:docMk/>
          <pc:sldMk cId="1001256465" sldId="270"/>
        </pc:sldMkLst>
        <pc:spChg chg="mod">
          <ac:chgData name="Bhattarai, Saurav GIZ" userId="7a9a27e1-24b0-4279-9fc0-e30c86e3e289" providerId="ADAL" clId="{AF7B60E4-0F34-4093-853E-4BA577459081}" dt="2021-12-06T13:34:22.859" v="3" actId="20577"/>
          <ac:spMkLst>
            <pc:docMk/>
            <pc:sldMk cId="1001256465" sldId="270"/>
            <ac:spMk id="2" creationId="{00000000-0000-0000-0000-000000000000}"/>
          </ac:spMkLst>
        </pc:spChg>
      </pc:sldChg>
      <pc:sldChg chg="delSp modSp mod">
        <pc:chgData name="Bhattarai, Saurav GIZ" userId="7a9a27e1-24b0-4279-9fc0-e30c86e3e289" providerId="ADAL" clId="{AF7B60E4-0F34-4093-853E-4BA577459081}" dt="2021-12-06T13:35:42.997" v="5" actId="478"/>
        <pc:sldMkLst>
          <pc:docMk/>
          <pc:sldMk cId="0" sldId="296"/>
        </pc:sldMkLst>
        <pc:spChg chg="del">
          <ac:chgData name="Bhattarai, Saurav GIZ" userId="7a9a27e1-24b0-4279-9fc0-e30c86e3e289" providerId="ADAL" clId="{AF7B60E4-0F34-4093-853E-4BA577459081}" dt="2021-12-06T13:35:42.997" v="5" actId="478"/>
          <ac:spMkLst>
            <pc:docMk/>
            <pc:sldMk cId="0" sldId="296"/>
            <ac:spMk id="3" creationId="{00000000-0000-0000-0000-000000000000}"/>
          </ac:spMkLst>
        </pc:spChg>
        <pc:graphicFrameChg chg="modGraphic">
          <ac:chgData name="Bhattarai, Saurav GIZ" userId="7a9a27e1-24b0-4279-9fc0-e30c86e3e289" providerId="ADAL" clId="{AF7B60E4-0F34-4093-853E-4BA577459081}" dt="2021-12-06T13:35:11.084" v="4" actId="20577"/>
          <ac:graphicFrameMkLst>
            <pc:docMk/>
            <pc:sldMk cId="0" sldId="296"/>
            <ac:graphicFrameMk id="4"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04CE83-3AFA-433E-A958-7D3001BDABE5}" type="datetimeFigureOut">
              <a:rPr lang="en-US" smtClean="0"/>
              <a:pPr/>
              <a:t>12/6/2021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91520A-BDD0-4DE8-A3F2-ECEA26E85EC1}" type="slidenum">
              <a:rPr lang="en-US" smtClean="0"/>
              <a:pPr/>
              <a:t>‹#›</a:t>
            </a:fld>
            <a:endParaRPr lang="en-US"/>
          </a:p>
        </p:txBody>
      </p:sp>
    </p:spTree>
    <p:extLst>
      <p:ext uri="{BB962C8B-B14F-4D97-AF65-F5344CB8AC3E}">
        <p14:creationId xmlns:p14="http://schemas.microsoft.com/office/powerpoint/2010/main" val="930235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a:p>
            <a:r>
              <a:rPr lang="fr-FR" dirty="0" err="1"/>
              <a:t>Household</a:t>
            </a:r>
            <a:r>
              <a:rPr lang="fr-FR" dirty="0"/>
              <a:t> </a:t>
            </a:r>
            <a:r>
              <a:rPr lang="fr-FR" dirty="0" err="1"/>
              <a:t>enrolment</a:t>
            </a:r>
            <a:r>
              <a:rPr lang="fr-FR" dirty="0"/>
              <a:t> </a:t>
            </a:r>
            <a:endParaRPr lang="de-DE" dirty="0"/>
          </a:p>
        </p:txBody>
      </p:sp>
      <p:sp>
        <p:nvSpPr>
          <p:cNvPr id="4" name="Espace réservé du numéro de diapositive 3"/>
          <p:cNvSpPr>
            <a:spLocks noGrp="1"/>
          </p:cNvSpPr>
          <p:nvPr>
            <p:ph type="sldNum" sz="quarter" idx="10"/>
          </p:nvPr>
        </p:nvSpPr>
        <p:spPr/>
        <p:txBody>
          <a:bodyPr/>
          <a:lstStyle/>
          <a:p>
            <a:fld id="{B091520A-BDD0-4DE8-A3F2-ECEA26E85EC1}" type="slidenum">
              <a:rPr lang="en-US" smtClean="0"/>
              <a:pPr/>
              <a:t>2</a:t>
            </a:fld>
            <a:endParaRPr lang="en-US"/>
          </a:p>
        </p:txBody>
      </p:sp>
    </p:spTree>
    <p:extLst>
      <p:ext uri="{BB962C8B-B14F-4D97-AF65-F5344CB8AC3E}">
        <p14:creationId xmlns:p14="http://schemas.microsoft.com/office/powerpoint/2010/main" val="2763736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91520A-BDD0-4DE8-A3F2-ECEA26E85EC1}"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91520A-BDD0-4DE8-A3F2-ECEA26E85EC1}"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91520A-BDD0-4DE8-A3F2-ECEA26E85EC1}"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A2FD5B7-BF9F-4C84-ABEB-F4DE574460C8}" type="datetimeFigureOut">
              <a:rPr lang="en-US" smtClean="0"/>
              <a:pPr/>
              <a:t>12/6/2021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608145B-839A-44FE-8D90-00C818AB77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A2FD5B7-BF9F-4C84-ABEB-F4DE574460C8}"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8145B-839A-44FE-8D90-00C818AB77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A2FD5B7-BF9F-4C84-ABEB-F4DE574460C8}"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8145B-839A-44FE-8D90-00C818AB77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A2FD5B7-BF9F-4C84-ABEB-F4DE574460C8}"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8145B-839A-44FE-8D90-00C818AB772C}"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A2FD5B7-BF9F-4C84-ABEB-F4DE574460C8}"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8145B-839A-44FE-8D90-00C818AB772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A2FD5B7-BF9F-4C84-ABEB-F4DE574460C8}"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08145B-839A-44FE-8D90-00C818AB772C}"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A2FD5B7-BF9F-4C84-ABEB-F4DE574460C8}" type="datetimeFigureOut">
              <a:rPr lang="en-US" smtClean="0"/>
              <a:pPr/>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08145B-839A-44FE-8D90-00C818AB772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A2FD5B7-BF9F-4C84-ABEB-F4DE574460C8}" type="datetimeFigureOut">
              <a:rPr lang="en-US" smtClean="0"/>
              <a:pPr/>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08145B-839A-44FE-8D90-00C818AB772C}"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2FD5B7-BF9F-4C84-ABEB-F4DE574460C8}" type="datetimeFigureOut">
              <a:rPr lang="en-US" smtClean="0"/>
              <a:pPr/>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08145B-839A-44FE-8D90-00C818AB77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DA2FD5B7-BF9F-4C84-ABEB-F4DE574460C8}"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08145B-839A-44FE-8D90-00C818AB772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A2FD5B7-BF9F-4C84-ABEB-F4DE574460C8}" type="datetimeFigureOut">
              <a:rPr lang="en-US" smtClean="0"/>
              <a:pPr/>
              <a:t>12/6/2021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608145B-839A-44FE-8D90-00C818AB772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A2FD5B7-BF9F-4C84-ABEB-F4DE574460C8}" type="datetimeFigureOut">
              <a:rPr lang="en-US" smtClean="0"/>
              <a:pPr/>
              <a:t>12/6/2021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608145B-839A-44FE-8D90-00C818AB77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PRESENTATION ON THE BEPHA SCHEME</a:t>
            </a:r>
          </a:p>
        </p:txBody>
      </p:sp>
      <p:sp>
        <p:nvSpPr>
          <p:cNvPr id="3" name="Subtitle 2"/>
          <p:cNvSpPr>
            <a:spLocks noGrp="1"/>
          </p:cNvSpPr>
          <p:nvPr>
            <p:ph type="subTitle" idx="1"/>
          </p:nvPr>
        </p:nvSpPr>
        <p:spPr>
          <a:xfrm>
            <a:off x="685800" y="3886199"/>
            <a:ext cx="8077200" cy="925111"/>
          </a:xfrm>
        </p:spPr>
        <p:txBody>
          <a:bodyPr/>
          <a:lstStyle/>
          <a:p>
            <a:pPr algn="ctr"/>
            <a:r>
              <a:rPr lang="en-US" dirty="0"/>
              <a:t>Implementation of openIMIS in Cameroon, BEPHA, Cameroon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20643258"/>
              </p:ext>
            </p:extLst>
          </p:nvPr>
        </p:nvGraphicFramePr>
        <p:xfrm>
          <a:off x="457200" y="1295400"/>
          <a:ext cx="8229600" cy="320548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370840">
                <a:tc>
                  <a:txBody>
                    <a:bodyPr/>
                    <a:lstStyle/>
                    <a:p>
                      <a:r>
                        <a:rPr lang="en-US" dirty="0"/>
                        <a:t>Present usage of the openIMIS</a:t>
                      </a:r>
                    </a:p>
                  </a:txBody>
                  <a:tcPr/>
                </a:tc>
                <a:extLst>
                  <a:ext uri="{0D108BD9-81ED-4DB2-BD59-A6C34878D82A}">
                    <a16:rowId xmlns:a16="http://schemas.microsoft.com/office/drawing/2014/main" val="10000"/>
                  </a:ext>
                </a:extLst>
              </a:tr>
              <a:tr h="370840">
                <a:tc>
                  <a:txBody>
                    <a:bodyPr/>
                    <a:lstStyle/>
                    <a:p>
                      <a:r>
                        <a:rPr lang="en-US" dirty="0"/>
                        <a:t>BEPHA</a:t>
                      </a:r>
                      <a:r>
                        <a:rPr lang="en-US" baseline="0" dirty="0"/>
                        <a:t> uses the openIMIS in the management of its enrolment and claims processes</a:t>
                      </a:r>
                      <a:endParaRPr lang="en-US" dirty="0"/>
                    </a:p>
                  </a:txBody>
                  <a:tcPr/>
                </a:tc>
                <a:extLst>
                  <a:ext uri="{0D108BD9-81ED-4DB2-BD59-A6C34878D82A}">
                    <a16:rowId xmlns:a16="http://schemas.microsoft.com/office/drawing/2014/main" val="10001"/>
                  </a:ext>
                </a:extLst>
              </a:tr>
              <a:tr h="370840">
                <a:tc>
                  <a:txBody>
                    <a:bodyPr/>
                    <a:lstStyle/>
                    <a:p>
                      <a:r>
                        <a:rPr lang="en-US" dirty="0"/>
                        <a:t>The software is being used alongside BEPHA’s manual</a:t>
                      </a:r>
                      <a:r>
                        <a:rPr lang="en-US" baseline="0" dirty="0"/>
                        <a:t> processes. These manual processes have helped BEPHA to continue functioning during periods of internet unavailability</a:t>
                      </a:r>
                      <a:endParaRPr lang="en-US" dirty="0"/>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BEPHA uses just the online version of the openIMIS with plans to implement the offline version</a:t>
                      </a:r>
                    </a:p>
                  </a:txBody>
                  <a:tcPr/>
                </a:tc>
                <a:extLst>
                  <a:ext uri="{0D108BD9-81ED-4DB2-BD59-A6C34878D82A}">
                    <a16:rowId xmlns:a16="http://schemas.microsoft.com/office/drawing/2014/main" val="10003"/>
                  </a:ext>
                </a:extLst>
              </a:tr>
              <a:tr h="370840">
                <a:tc>
                  <a:txBody>
                    <a:bodyPr/>
                    <a:lstStyle/>
                    <a:p>
                      <a:r>
                        <a:rPr lang="en-US" dirty="0"/>
                        <a:t>BEPHA is yet to start using the full rollout version of the openIMIS which includes the mobile phone components</a:t>
                      </a:r>
                    </a:p>
                  </a:txBody>
                  <a:tcPr/>
                </a:tc>
                <a:extLst>
                  <a:ext uri="{0D108BD9-81ED-4DB2-BD59-A6C34878D82A}">
                    <a16:rowId xmlns:a16="http://schemas.microsoft.com/office/drawing/2014/main" val="10004"/>
                  </a:ext>
                </a:extLst>
              </a:tr>
            </a:tbl>
          </a:graphicData>
        </a:graphic>
      </p:graphicFrame>
      <p:sp>
        <p:nvSpPr>
          <p:cNvPr id="3" name="Title 2"/>
          <p:cNvSpPr>
            <a:spLocks noGrp="1"/>
          </p:cNvSpPr>
          <p:nvPr>
            <p:ph type="title"/>
          </p:nvPr>
        </p:nvSpPr>
        <p:spPr>
          <a:xfrm>
            <a:off x="457200" y="274638"/>
            <a:ext cx="8229600" cy="45719"/>
          </a:xfrm>
        </p:spPr>
        <p:txBody>
          <a:bodyPr>
            <a:normAutofit fontScale="90000"/>
          </a:bodyPr>
          <a:lstStyle/>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16675457"/>
              </p:ext>
            </p:extLst>
          </p:nvPr>
        </p:nvGraphicFramePr>
        <p:xfrm>
          <a:off x="228600" y="228600"/>
          <a:ext cx="8686800" cy="3362960"/>
        </p:xfrm>
        <a:graphic>
          <a:graphicData uri="http://schemas.openxmlformats.org/drawingml/2006/table">
            <a:tbl>
              <a:tblPr firstRow="1" bandRow="1">
                <a:tableStyleId>{5C22544A-7EE6-4342-B048-85BDC9FD1C3A}</a:tableStyleId>
              </a:tblPr>
              <a:tblGrid>
                <a:gridCol w="8686800">
                  <a:extLst>
                    <a:ext uri="{9D8B030D-6E8A-4147-A177-3AD203B41FA5}">
                      <a16:colId xmlns:a16="http://schemas.microsoft.com/office/drawing/2014/main" val="20000"/>
                    </a:ext>
                  </a:extLst>
                </a:gridCol>
              </a:tblGrid>
              <a:tr h="370840">
                <a:tc>
                  <a:txBody>
                    <a:bodyPr/>
                    <a:lstStyle/>
                    <a:p>
                      <a:r>
                        <a:rPr lang="en-US" dirty="0"/>
                        <a:t>Description of BEPHA’s usage</a:t>
                      </a:r>
                      <a:r>
                        <a:rPr lang="en-US" baseline="0" dirty="0"/>
                        <a:t> of the IMIS</a:t>
                      </a:r>
                      <a:endParaRPr lang="en-US" dirty="0"/>
                    </a:p>
                  </a:txBody>
                  <a:tcPr/>
                </a:tc>
                <a:extLst>
                  <a:ext uri="{0D108BD9-81ED-4DB2-BD59-A6C34878D82A}">
                    <a16:rowId xmlns:a16="http://schemas.microsoft.com/office/drawing/2014/main" val="10000"/>
                  </a:ext>
                </a:extLst>
              </a:tr>
              <a:tr h="370840">
                <a:tc>
                  <a:txBody>
                    <a:bodyPr/>
                    <a:lstStyle/>
                    <a:p>
                      <a:r>
                        <a:rPr lang="en-US" sz="1600" dirty="0"/>
                        <a:t>Every BEPHA staff is involved</a:t>
                      </a:r>
                      <a:r>
                        <a:rPr lang="en-US" sz="1600" baseline="0" dirty="0"/>
                        <a:t> in the enrolment of Adherents using manual processes</a:t>
                      </a:r>
                      <a:endParaRPr lang="en-US" sz="1600" dirty="0"/>
                    </a:p>
                  </a:txBody>
                  <a:tcPr/>
                </a:tc>
                <a:extLst>
                  <a:ext uri="{0D108BD9-81ED-4DB2-BD59-A6C34878D82A}">
                    <a16:rowId xmlns:a16="http://schemas.microsoft.com/office/drawing/2014/main" val="10001"/>
                  </a:ext>
                </a:extLst>
              </a:tr>
              <a:tr h="370840">
                <a:tc>
                  <a:txBody>
                    <a:bodyPr/>
                    <a:lstStyle/>
                    <a:p>
                      <a:r>
                        <a:rPr lang="en-US" sz="1700" dirty="0"/>
                        <a:t>Information gathered</a:t>
                      </a:r>
                      <a:r>
                        <a:rPr lang="en-US" sz="1700" baseline="0" dirty="0"/>
                        <a:t> from the field after enrolment of Adherents is brought to the office where the Data Operator imputes the collected information into the openIMIS</a:t>
                      </a:r>
                      <a:endParaRPr lang="en-US" sz="1700" dirty="0"/>
                    </a:p>
                  </a:txBody>
                  <a:tcPr/>
                </a:tc>
                <a:extLst>
                  <a:ext uri="{0D108BD9-81ED-4DB2-BD59-A6C34878D82A}">
                    <a16:rowId xmlns:a16="http://schemas.microsoft.com/office/drawing/2014/main" val="10002"/>
                  </a:ext>
                </a:extLst>
              </a:tr>
              <a:tr h="370840">
                <a:tc>
                  <a:txBody>
                    <a:bodyPr/>
                    <a:lstStyle/>
                    <a:p>
                      <a:r>
                        <a:rPr lang="en-US" dirty="0"/>
                        <a:t>Hospital attend to Adherents and updates information on treatment given to the Adherent in to the openIMIS</a:t>
                      </a:r>
                    </a:p>
                  </a:txBody>
                  <a:tcPr/>
                </a:tc>
                <a:extLst>
                  <a:ext uri="{0D108BD9-81ED-4DB2-BD59-A6C34878D82A}">
                    <a16:rowId xmlns:a16="http://schemas.microsoft.com/office/drawing/2014/main" val="10003"/>
                  </a:ext>
                </a:extLst>
              </a:tr>
              <a:tr h="370840">
                <a:tc>
                  <a:txBody>
                    <a:bodyPr/>
                    <a:lstStyle/>
                    <a:p>
                      <a:r>
                        <a:rPr lang="en-US" dirty="0"/>
                        <a:t>Claims are then reviewed by BEPHA’s Medical Adviser</a:t>
                      </a:r>
                    </a:p>
                  </a:txBody>
                  <a:tcPr/>
                </a:tc>
                <a:extLst>
                  <a:ext uri="{0D108BD9-81ED-4DB2-BD59-A6C34878D82A}">
                    <a16:rowId xmlns:a16="http://schemas.microsoft.com/office/drawing/2014/main" val="10004"/>
                  </a:ext>
                </a:extLst>
              </a:tr>
              <a:tr h="370840">
                <a:tc>
                  <a:txBody>
                    <a:bodyPr/>
                    <a:lstStyle/>
                    <a:p>
                      <a:r>
                        <a:rPr lang="en-US" baseline="0" dirty="0"/>
                        <a:t>Reviewed claims are approved by BEPHA’s management</a:t>
                      </a:r>
                    </a:p>
                  </a:txBody>
                  <a:tcPr/>
                </a:tc>
                <a:extLst>
                  <a:ext uri="{0D108BD9-81ED-4DB2-BD59-A6C34878D82A}">
                    <a16:rowId xmlns:a16="http://schemas.microsoft.com/office/drawing/2014/main" val="10005"/>
                  </a:ext>
                </a:extLst>
              </a:tr>
              <a:tr h="370840">
                <a:tc>
                  <a:txBody>
                    <a:bodyPr/>
                    <a:lstStyle/>
                    <a:p>
                      <a:r>
                        <a:rPr lang="en-US" baseline="0" dirty="0"/>
                        <a:t>Claims reimbursement to Health Facilities is thus effected</a:t>
                      </a:r>
                    </a:p>
                  </a:txBody>
                  <a:tcPr/>
                </a:tc>
                <a:extLst>
                  <a:ext uri="{0D108BD9-81ED-4DB2-BD59-A6C34878D82A}">
                    <a16:rowId xmlns:a16="http://schemas.microsoft.com/office/drawing/2014/main" val="10006"/>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247651494"/>
              </p:ext>
            </p:extLst>
          </p:nvPr>
        </p:nvGraphicFramePr>
        <p:xfrm>
          <a:off x="152400" y="3657600"/>
          <a:ext cx="8763000" cy="2611120"/>
        </p:xfrm>
        <a:graphic>
          <a:graphicData uri="http://schemas.openxmlformats.org/drawingml/2006/table">
            <a:tbl>
              <a:tblPr firstRow="1" bandRow="1">
                <a:tableStyleId>{21E4AEA4-8DFA-4A89-87EB-49C32662AFE0}</a:tableStyleId>
              </a:tblPr>
              <a:tblGrid>
                <a:gridCol w="8763000">
                  <a:extLst>
                    <a:ext uri="{9D8B030D-6E8A-4147-A177-3AD203B41FA5}">
                      <a16:colId xmlns:a16="http://schemas.microsoft.com/office/drawing/2014/main" val="20000"/>
                    </a:ext>
                  </a:extLst>
                </a:gridCol>
              </a:tblGrid>
              <a:tr h="370840">
                <a:tc>
                  <a:txBody>
                    <a:bodyPr/>
                    <a:lstStyle/>
                    <a:p>
                      <a:r>
                        <a:rPr lang="en-US" dirty="0"/>
                        <a:t>Lessons learnt</a:t>
                      </a:r>
                    </a:p>
                  </a:txBody>
                  <a:tcPr/>
                </a:tc>
                <a:extLst>
                  <a:ext uri="{0D108BD9-81ED-4DB2-BD59-A6C34878D82A}">
                    <a16:rowId xmlns:a16="http://schemas.microsoft.com/office/drawing/2014/main" val="10000"/>
                  </a:ext>
                </a:extLst>
              </a:tr>
              <a:tr h="370840">
                <a:tc>
                  <a:txBody>
                    <a:bodyPr/>
                    <a:lstStyle/>
                    <a:p>
                      <a:r>
                        <a:rPr lang="en-US" dirty="0"/>
                        <a:t>openIMIS has helped BEPHA</a:t>
                      </a:r>
                      <a:r>
                        <a:rPr lang="en-US" baseline="0" dirty="0"/>
                        <a:t> greatly in the analyses and monitoring of data</a:t>
                      </a:r>
                      <a:endParaRPr lang="en-US" dirty="0"/>
                    </a:p>
                  </a:txBody>
                  <a:tcPr/>
                </a:tc>
                <a:extLst>
                  <a:ext uri="{0D108BD9-81ED-4DB2-BD59-A6C34878D82A}">
                    <a16:rowId xmlns:a16="http://schemas.microsoft.com/office/drawing/2014/main" val="10001"/>
                  </a:ext>
                </a:extLst>
              </a:tr>
              <a:tr h="370840">
                <a:tc>
                  <a:txBody>
                    <a:bodyPr/>
                    <a:lstStyle/>
                    <a:p>
                      <a:r>
                        <a:rPr lang="en-US" dirty="0"/>
                        <a:t>The tool has helped BEPHA to monitor</a:t>
                      </a:r>
                      <a:r>
                        <a:rPr lang="en-US" baseline="0" dirty="0"/>
                        <a:t> claims and the reissuance of cards</a:t>
                      </a:r>
                      <a:endParaRPr lang="en-US" dirty="0"/>
                    </a:p>
                  </a:txBody>
                  <a:tcPr/>
                </a:tc>
                <a:extLst>
                  <a:ext uri="{0D108BD9-81ED-4DB2-BD59-A6C34878D82A}">
                    <a16:rowId xmlns:a16="http://schemas.microsoft.com/office/drawing/2014/main" val="10002"/>
                  </a:ext>
                </a:extLst>
              </a:tr>
              <a:tr h="370840">
                <a:tc>
                  <a:txBody>
                    <a:bodyPr/>
                    <a:lstStyle/>
                    <a:p>
                      <a:r>
                        <a:rPr lang="en-US" dirty="0"/>
                        <a:t>openIMIS has helped BEPHA</a:t>
                      </a:r>
                      <a:r>
                        <a:rPr lang="en-US" baseline="0" dirty="0"/>
                        <a:t> realize its objectives of harmonizing its various schemes</a:t>
                      </a:r>
                      <a:endParaRPr lang="en-US" dirty="0"/>
                    </a:p>
                  </a:txBody>
                  <a:tcPr/>
                </a:tc>
                <a:extLst>
                  <a:ext uri="{0D108BD9-81ED-4DB2-BD59-A6C34878D82A}">
                    <a16:rowId xmlns:a16="http://schemas.microsoft.com/office/drawing/2014/main" val="10003"/>
                  </a:ext>
                </a:extLst>
              </a:tr>
              <a:tr h="370840">
                <a:tc>
                  <a:txBody>
                    <a:bodyPr/>
                    <a:lstStyle/>
                    <a:p>
                      <a:r>
                        <a:rPr lang="en-US" dirty="0"/>
                        <a:t>The transaction</a:t>
                      </a:r>
                      <a:r>
                        <a:rPr lang="en-US" baseline="0" dirty="0"/>
                        <a:t> time for enrolment and processing of claims is now shorter</a:t>
                      </a:r>
                      <a:endParaRPr lang="en-US" dirty="0"/>
                    </a:p>
                  </a:txBody>
                  <a:tcPr/>
                </a:tc>
                <a:extLst>
                  <a:ext uri="{0D108BD9-81ED-4DB2-BD59-A6C34878D82A}">
                    <a16:rowId xmlns:a16="http://schemas.microsoft.com/office/drawing/2014/main" val="10004"/>
                  </a:ext>
                </a:extLst>
              </a:tr>
              <a:tr h="487680">
                <a:tc>
                  <a:txBody>
                    <a:bodyPr/>
                    <a:lstStyle/>
                    <a:p>
                      <a:r>
                        <a:rPr lang="en-US" dirty="0"/>
                        <a:t>The instances of fraud and errors has greatly reduced</a:t>
                      </a: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99584580"/>
              </p:ext>
            </p:extLst>
          </p:nvPr>
        </p:nvGraphicFramePr>
        <p:xfrm>
          <a:off x="457200" y="838200"/>
          <a:ext cx="8229600" cy="429260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533400">
                <a:tc>
                  <a:txBody>
                    <a:bodyPr/>
                    <a:lstStyle/>
                    <a:p>
                      <a:r>
                        <a:rPr lang="en-US" dirty="0"/>
                        <a:t>Future usage of the IMIS</a:t>
                      </a:r>
                    </a:p>
                  </a:txBody>
                  <a:tcPr/>
                </a:tc>
                <a:extLst>
                  <a:ext uri="{0D108BD9-81ED-4DB2-BD59-A6C34878D82A}">
                    <a16:rowId xmlns:a16="http://schemas.microsoft.com/office/drawing/2014/main" val="10000"/>
                  </a:ext>
                </a:extLst>
              </a:tr>
              <a:tr h="370840">
                <a:tc>
                  <a:txBody>
                    <a:bodyPr/>
                    <a:lstStyle/>
                    <a:p>
                      <a:r>
                        <a:rPr lang="en-US" sz="1800" dirty="0"/>
                        <a:t>BEPHA intends to use the full roll</a:t>
                      </a:r>
                      <a:r>
                        <a:rPr lang="en-US" sz="1800" baseline="0" dirty="0"/>
                        <a:t> out of the openIMIS</a:t>
                      </a:r>
                      <a:endParaRPr lang="en-US" sz="1800" dirty="0"/>
                    </a:p>
                  </a:txBody>
                  <a:tcPr/>
                </a:tc>
                <a:extLst>
                  <a:ext uri="{0D108BD9-81ED-4DB2-BD59-A6C34878D82A}">
                    <a16:rowId xmlns:a16="http://schemas.microsoft.com/office/drawing/2014/main" val="10001"/>
                  </a:ext>
                </a:extLst>
              </a:tr>
              <a:tr h="370840">
                <a:tc>
                  <a:txBody>
                    <a:bodyPr/>
                    <a:lstStyle/>
                    <a:p>
                      <a:r>
                        <a:rPr lang="en-US" sz="1800" dirty="0"/>
                        <a:t>The mobile phone option would help to facilitate the enrolment processes and collection of data as it would decentralize data entry points </a:t>
                      </a:r>
                    </a:p>
                  </a:txBody>
                  <a:tcPr/>
                </a:tc>
                <a:extLst>
                  <a:ext uri="{0D108BD9-81ED-4DB2-BD59-A6C34878D82A}">
                    <a16:rowId xmlns:a16="http://schemas.microsoft.com/office/drawing/2014/main" val="10002"/>
                  </a:ext>
                </a:extLst>
              </a:tr>
              <a:tr h="370840">
                <a:tc>
                  <a:txBody>
                    <a:bodyPr/>
                    <a:lstStyle/>
                    <a:p>
                      <a:r>
                        <a:rPr lang="en-US" sz="1800" dirty="0"/>
                        <a:t>This</a:t>
                      </a:r>
                      <a:r>
                        <a:rPr lang="en-US" sz="1800" baseline="0" dirty="0"/>
                        <a:t> would bring stronger checks in enrolment and claims processes</a:t>
                      </a:r>
                      <a:endParaRPr lang="en-US" sz="1800" dirty="0"/>
                    </a:p>
                  </a:txBody>
                  <a:tcPr/>
                </a:tc>
                <a:extLst>
                  <a:ext uri="{0D108BD9-81ED-4DB2-BD59-A6C34878D82A}">
                    <a16:rowId xmlns:a16="http://schemas.microsoft.com/office/drawing/2014/main" val="10003"/>
                  </a:ext>
                </a:extLst>
              </a:tr>
              <a:tr h="370840">
                <a:tc>
                  <a:txBody>
                    <a:bodyPr/>
                    <a:lstStyle/>
                    <a:p>
                      <a:r>
                        <a:rPr lang="en-US" sz="1800" dirty="0"/>
                        <a:t>There would be a reduction in transaction time as just one transaction would be necessary</a:t>
                      </a:r>
                      <a:r>
                        <a:rPr lang="en-US" sz="1800" baseline="0" dirty="0"/>
                        <a:t> for the collection of information, money and issuance of cards </a:t>
                      </a:r>
                      <a:endParaRPr lang="en-US" sz="1800" dirty="0"/>
                    </a:p>
                  </a:txBody>
                  <a:tcPr/>
                </a:tc>
                <a:extLst>
                  <a:ext uri="{0D108BD9-81ED-4DB2-BD59-A6C34878D82A}">
                    <a16:rowId xmlns:a16="http://schemas.microsoft.com/office/drawing/2014/main" val="10004"/>
                  </a:ext>
                </a:extLst>
              </a:tr>
              <a:tr h="370840">
                <a:tc>
                  <a:txBody>
                    <a:bodyPr/>
                    <a:lstStyle/>
                    <a:p>
                      <a:r>
                        <a:rPr lang="en-US" sz="1800" dirty="0"/>
                        <a:t>The offline version of the openIMIS would also permit us to</a:t>
                      </a:r>
                      <a:r>
                        <a:rPr lang="en-US" sz="1800" baseline="0" dirty="0"/>
                        <a:t> operate in remote areas where there is limited internet connectivity and also in instances where there might be internet unavailability for various reasons</a:t>
                      </a:r>
                      <a:endParaRPr lang="en-US" sz="1800" dirty="0"/>
                    </a:p>
                  </a:txBody>
                  <a:tcPr/>
                </a:tc>
                <a:extLst>
                  <a:ext uri="{0D108BD9-81ED-4DB2-BD59-A6C34878D82A}">
                    <a16:rowId xmlns:a16="http://schemas.microsoft.com/office/drawing/2014/main" val="10005"/>
                  </a:ext>
                </a:extLst>
              </a:tr>
            </a:tbl>
          </a:graphicData>
        </a:graphic>
      </p:graphicFrame>
      <p:sp>
        <p:nvSpPr>
          <p:cNvPr id="3" name="Title 2"/>
          <p:cNvSpPr>
            <a:spLocks noGrp="1"/>
          </p:cNvSpPr>
          <p:nvPr>
            <p:ph type="title"/>
          </p:nvPr>
        </p:nvSpPr>
        <p:spPr>
          <a:xfrm>
            <a:off x="457200" y="274638"/>
            <a:ext cx="8229600" cy="182562"/>
          </a:xfrm>
        </p:spPr>
        <p:txBody>
          <a:bodyPr>
            <a:normAutofit fontScale="90000"/>
          </a:bodyPr>
          <a:lstStyle/>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02956262"/>
              </p:ext>
            </p:extLst>
          </p:nvPr>
        </p:nvGraphicFramePr>
        <p:xfrm>
          <a:off x="457200" y="1481138"/>
          <a:ext cx="8229600" cy="3322320"/>
        </p:xfrm>
        <a:graphic>
          <a:graphicData uri="http://schemas.openxmlformats.org/drawingml/2006/table">
            <a:tbl>
              <a:tblPr firstRow="1" bandRow="1">
                <a:tableStyleId>{00A15C55-8517-42AA-B614-E9B94910E393}</a:tableStyleId>
              </a:tblPr>
              <a:tblGrid>
                <a:gridCol w="8229600">
                  <a:extLst>
                    <a:ext uri="{9D8B030D-6E8A-4147-A177-3AD203B41FA5}">
                      <a16:colId xmlns:a16="http://schemas.microsoft.com/office/drawing/2014/main" val="20000"/>
                    </a:ext>
                  </a:extLst>
                </a:gridCol>
              </a:tblGrid>
              <a:tr h="370840">
                <a:tc>
                  <a:txBody>
                    <a:bodyPr/>
                    <a:lstStyle/>
                    <a:p>
                      <a:r>
                        <a:rPr lang="en-US" sz="2000" dirty="0"/>
                        <a:t>Lessons Learnt/Opportunities</a:t>
                      </a:r>
                      <a:r>
                        <a:rPr lang="en-US" sz="2000" baseline="0" dirty="0"/>
                        <a:t> for the openIMIS</a:t>
                      </a:r>
                      <a:endParaRPr lang="en-US" sz="2000" dirty="0"/>
                    </a:p>
                  </a:txBody>
                  <a:tcPr/>
                </a:tc>
                <a:extLst>
                  <a:ext uri="{0D108BD9-81ED-4DB2-BD59-A6C34878D82A}">
                    <a16:rowId xmlns:a16="http://schemas.microsoft.com/office/drawing/2014/main" val="10000"/>
                  </a:ext>
                </a:extLst>
              </a:tr>
              <a:tr h="370840">
                <a:tc>
                  <a:txBody>
                    <a:bodyPr/>
                    <a:lstStyle/>
                    <a:p>
                      <a:r>
                        <a:rPr lang="en-US" sz="2000" dirty="0"/>
                        <a:t>The openIMIS has made</a:t>
                      </a:r>
                      <a:r>
                        <a:rPr lang="en-US" sz="2000" baseline="0" dirty="0"/>
                        <a:t> our transactions more transparent and it is more sustainable for other actors like the government to support the scheme </a:t>
                      </a:r>
                      <a:endParaRPr lang="en-US" sz="2000" dirty="0"/>
                    </a:p>
                  </a:txBody>
                  <a:tcPr/>
                </a:tc>
                <a:extLst>
                  <a:ext uri="{0D108BD9-81ED-4DB2-BD59-A6C34878D82A}">
                    <a16:rowId xmlns:a16="http://schemas.microsoft.com/office/drawing/2014/main" val="10001"/>
                  </a:ext>
                </a:extLst>
              </a:tr>
              <a:tr h="370840">
                <a:tc>
                  <a:txBody>
                    <a:bodyPr/>
                    <a:lstStyle/>
                    <a:p>
                      <a:r>
                        <a:rPr lang="en-US" sz="2000" dirty="0"/>
                        <a:t>The</a:t>
                      </a:r>
                      <a:r>
                        <a:rPr lang="en-US" sz="2000" baseline="0" dirty="0"/>
                        <a:t> system has provided BEPHA with an opportunity to be able to partner and work with other donor organizations and NGOs for the provision of possible improved benefit packages for particular targeted group of persons to ensure higher coverage thus working towards UHC by using structures like BEPHA that have strong community outreach</a:t>
                      </a:r>
                      <a:endParaRPr lang="en-US" sz="2000" dirty="0"/>
                    </a:p>
                  </a:txBody>
                  <a:tcPr/>
                </a:tc>
                <a:extLst>
                  <a:ext uri="{0D108BD9-81ED-4DB2-BD59-A6C34878D82A}">
                    <a16:rowId xmlns:a16="http://schemas.microsoft.com/office/drawing/2014/main" val="10002"/>
                  </a:ext>
                </a:extLst>
              </a:tr>
            </a:tbl>
          </a:graphicData>
        </a:graphic>
      </p:graphicFrame>
      <p:sp>
        <p:nvSpPr>
          <p:cNvPr id="3" name="Title 2"/>
          <p:cNvSpPr>
            <a:spLocks noGrp="1"/>
          </p:cNvSpPr>
          <p:nvPr>
            <p:ph type="title"/>
          </p:nvPr>
        </p:nvSpPr>
        <p:spPr>
          <a:xfrm>
            <a:off x="457200" y="274638"/>
            <a:ext cx="8229600" cy="258762"/>
          </a:xfrm>
        </p:spPr>
        <p:txBody>
          <a:bodyPr>
            <a:normAutofit fontScale="90000"/>
          </a:bodyPr>
          <a:lstStyle/>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b="1" dirty="0"/>
          </a:p>
          <a:p>
            <a:endParaRPr lang="en-US" b="1" dirty="0"/>
          </a:p>
          <a:p>
            <a:endParaRPr lang="en-US" b="1" dirty="0"/>
          </a:p>
          <a:p>
            <a:pPr algn="ctr"/>
            <a:r>
              <a:rPr lang="en-US" b="1" dirty="0"/>
              <a:t>THANKS FOR YOUR KEEN ATTENTION</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384798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dirty="0"/>
              <a:t>Objectives</a:t>
            </a:r>
          </a:p>
          <a:p>
            <a:r>
              <a:rPr lang="en-US" dirty="0"/>
              <a:t>Presentation</a:t>
            </a:r>
            <a:r>
              <a:rPr lang="fr-FR" dirty="0"/>
              <a:t> of BEPHA </a:t>
            </a:r>
            <a:r>
              <a:rPr lang="en-US" dirty="0"/>
              <a:t>scheme</a:t>
            </a:r>
          </a:p>
          <a:p>
            <a:r>
              <a:rPr lang="en-US" dirty="0"/>
              <a:t>Presentation</a:t>
            </a:r>
            <a:r>
              <a:rPr lang="fr-FR" dirty="0"/>
              <a:t> of BEPHA </a:t>
            </a:r>
            <a:r>
              <a:rPr lang="en-US" dirty="0"/>
              <a:t>product</a:t>
            </a:r>
          </a:p>
          <a:p>
            <a:r>
              <a:rPr lang="en-US" dirty="0"/>
              <a:t>Lessons</a:t>
            </a:r>
            <a:r>
              <a:rPr lang="fr-FR" dirty="0"/>
              <a:t> </a:t>
            </a:r>
            <a:r>
              <a:rPr lang="en-US" dirty="0"/>
              <a:t>learnt</a:t>
            </a:r>
          </a:p>
          <a:p>
            <a:pPr lvl="1"/>
            <a:r>
              <a:rPr lang="fr-FR" dirty="0"/>
              <a:t>Relation </a:t>
            </a:r>
            <a:r>
              <a:rPr lang="en-US" dirty="0"/>
              <a:t>with</a:t>
            </a:r>
            <a:r>
              <a:rPr lang="fr-FR" dirty="0"/>
              <a:t> the providers</a:t>
            </a:r>
          </a:p>
          <a:p>
            <a:pPr lvl="1"/>
            <a:r>
              <a:rPr lang="fr-FR" dirty="0"/>
              <a:t>Claims management</a:t>
            </a:r>
          </a:p>
          <a:p>
            <a:pPr lvl="1">
              <a:buNone/>
            </a:pPr>
            <a:r>
              <a:rPr lang="en-US" sz="2800" b="1" dirty="0"/>
              <a:t>Implementation</a:t>
            </a:r>
            <a:r>
              <a:rPr lang="fr-FR" sz="2800" b="1" dirty="0"/>
              <a:t> of the openIMIS</a:t>
            </a:r>
            <a:endParaRPr lang="en-US" sz="2800" b="1" dirty="0"/>
          </a:p>
          <a:p>
            <a:pPr lvl="1">
              <a:buNone/>
            </a:pPr>
            <a:endParaRPr lang="en-US" dirty="0"/>
          </a:p>
        </p:txBody>
      </p:sp>
      <p:sp>
        <p:nvSpPr>
          <p:cNvPr id="3" name="Titre 2"/>
          <p:cNvSpPr>
            <a:spLocks noGrp="1"/>
          </p:cNvSpPr>
          <p:nvPr>
            <p:ph type="title"/>
          </p:nvPr>
        </p:nvSpPr>
        <p:spPr/>
        <p:txBody>
          <a:bodyPr/>
          <a:lstStyle/>
          <a:p>
            <a:r>
              <a:rPr lang="fr-FR" dirty="0" err="1"/>
              <a:t>Outlines</a:t>
            </a:r>
            <a:endParaRPr lang="de-DE" dirty="0"/>
          </a:p>
        </p:txBody>
      </p:sp>
    </p:spTree>
    <p:extLst>
      <p:ext uri="{BB962C8B-B14F-4D97-AF65-F5344CB8AC3E}">
        <p14:creationId xmlns:p14="http://schemas.microsoft.com/office/powerpoint/2010/main" val="1001256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en-US" dirty="0"/>
              <a:t>Introducing</a:t>
            </a:r>
            <a:r>
              <a:rPr lang="fr-FR" dirty="0"/>
              <a:t> </a:t>
            </a:r>
            <a:r>
              <a:rPr lang="en-US" dirty="0"/>
              <a:t>BEPHA’s</a:t>
            </a:r>
            <a:r>
              <a:rPr lang="fr-FR" dirty="0"/>
              <a:t> </a:t>
            </a:r>
            <a:r>
              <a:rPr lang="en-US" dirty="0"/>
              <a:t>experience</a:t>
            </a:r>
          </a:p>
          <a:p>
            <a:endParaRPr lang="fr-FR" dirty="0"/>
          </a:p>
          <a:p>
            <a:r>
              <a:rPr lang="en-US" dirty="0"/>
              <a:t>Presenting</a:t>
            </a:r>
            <a:r>
              <a:rPr lang="fr-FR" dirty="0"/>
              <a:t> the </a:t>
            </a:r>
            <a:r>
              <a:rPr lang="en-US" dirty="0"/>
              <a:t>lessons</a:t>
            </a:r>
            <a:r>
              <a:rPr lang="fr-FR" dirty="0"/>
              <a:t> </a:t>
            </a:r>
            <a:r>
              <a:rPr lang="en-US" dirty="0"/>
              <a:t>learnt</a:t>
            </a:r>
            <a:r>
              <a:rPr lang="fr-FR" dirty="0"/>
              <a:t> </a:t>
            </a:r>
            <a:r>
              <a:rPr lang="en-US" dirty="0"/>
              <a:t>from</a:t>
            </a:r>
            <a:r>
              <a:rPr lang="fr-FR" dirty="0"/>
              <a:t> BEPHA to </a:t>
            </a:r>
            <a:r>
              <a:rPr lang="en-US" dirty="0"/>
              <a:t>contribute</a:t>
            </a:r>
            <a:r>
              <a:rPr lang="fr-FR" dirty="0"/>
              <a:t> to UHC in </a:t>
            </a:r>
            <a:r>
              <a:rPr lang="en-US" dirty="0"/>
              <a:t>Cameroon</a:t>
            </a:r>
            <a:r>
              <a:rPr lang="fr-FR" dirty="0"/>
              <a:t>?</a:t>
            </a:r>
          </a:p>
          <a:p>
            <a:pPr>
              <a:buNone/>
            </a:pPr>
            <a:endParaRPr lang="fr-FR" dirty="0"/>
          </a:p>
          <a:p>
            <a:r>
              <a:rPr lang="en-US" dirty="0"/>
              <a:t>Implementation</a:t>
            </a:r>
            <a:r>
              <a:rPr lang="fr-FR" dirty="0"/>
              <a:t> of open</a:t>
            </a:r>
            <a:r>
              <a:rPr lang="en-US" dirty="0"/>
              <a:t>IMIS in Cameroon, BEPHA</a:t>
            </a:r>
            <a:endParaRPr lang="fr-FR" dirty="0"/>
          </a:p>
          <a:p>
            <a:endParaRPr lang="de-DE" dirty="0"/>
          </a:p>
        </p:txBody>
      </p:sp>
      <p:sp>
        <p:nvSpPr>
          <p:cNvPr id="3" name="Titre 2"/>
          <p:cNvSpPr>
            <a:spLocks noGrp="1"/>
          </p:cNvSpPr>
          <p:nvPr>
            <p:ph type="title"/>
          </p:nvPr>
        </p:nvSpPr>
        <p:spPr/>
        <p:txBody>
          <a:bodyPr/>
          <a:lstStyle/>
          <a:p>
            <a:r>
              <a:rPr lang="fr-FR" dirty="0"/>
              <a:t>Objectives of the </a:t>
            </a:r>
            <a:r>
              <a:rPr lang="fr-FR" dirty="0" err="1"/>
              <a:t>presentation</a:t>
            </a:r>
            <a:endParaRPr lang="de-DE" dirty="0"/>
          </a:p>
        </p:txBody>
      </p:sp>
    </p:spTree>
    <p:extLst>
      <p:ext uri="{BB962C8B-B14F-4D97-AF65-F5344CB8AC3E}">
        <p14:creationId xmlns:p14="http://schemas.microsoft.com/office/powerpoint/2010/main" val="1865580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Church based community micro health assistance scheme</a:t>
            </a:r>
          </a:p>
          <a:p>
            <a:r>
              <a:rPr lang="en-US" dirty="0"/>
              <a:t>North West and South West Regions of Cameroon.</a:t>
            </a:r>
          </a:p>
          <a:p>
            <a:r>
              <a:rPr lang="en-US" dirty="0"/>
              <a:t>Operating since 2008 </a:t>
            </a:r>
          </a:p>
          <a:p>
            <a:r>
              <a:rPr lang="en-US" dirty="0"/>
              <a:t>In every health district </a:t>
            </a:r>
          </a:p>
          <a:p>
            <a:endParaRPr lang="en-US" dirty="0"/>
          </a:p>
        </p:txBody>
      </p:sp>
      <p:sp>
        <p:nvSpPr>
          <p:cNvPr id="3" name="Title 2"/>
          <p:cNvSpPr>
            <a:spLocks noGrp="1"/>
          </p:cNvSpPr>
          <p:nvPr>
            <p:ph type="title"/>
          </p:nvPr>
        </p:nvSpPr>
        <p:spPr/>
        <p:txBody>
          <a:bodyPr/>
          <a:lstStyle/>
          <a:p>
            <a:r>
              <a:rPr lang="en-US" dirty="0"/>
              <a:t>Presentation of BEPHA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de-DE" dirty="0"/>
          </a:p>
        </p:txBody>
      </p:sp>
      <p:sp>
        <p:nvSpPr>
          <p:cNvPr id="3" name="Titre 2"/>
          <p:cNvSpPr>
            <a:spLocks noGrp="1"/>
          </p:cNvSpPr>
          <p:nvPr>
            <p:ph type="title"/>
          </p:nvPr>
        </p:nvSpPr>
        <p:spPr/>
        <p:txBody>
          <a:bodyPr/>
          <a:lstStyle/>
          <a:p>
            <a:r>
              <a:rPr lang="fr-FR" dirty="0"/>
              <a:t>BEPHA Product</a:t>
            </a:r>
            <a:endParaRPr lang="de-DE" dirty="0"/>
          </a:p>
        </p:txBody>
      </p:sp>
      <p:graphicFrame>
        <p:nvGraphicFramePr>
          <p:cNvPr id="4" name="Content Placeholder 3"/>
          <p:cNvGraphicFramePr>
            <a:graphicFrameLocks/>
          </p:cNvGraphicFramePr>
          <p:nvPr/>
        </p:nvGraphicFramePr>
        <p:xfrm>
          <a:off x="457200" y="1371601"/>
          <a:ext cx="8229600" cy="4648200"/>
        </p:xfrm>
        <a:graphic>
          <a:graphicData uri="http://schemas.openxmlformats.org/drawingml/2006/table">
            <a:tbl>
              <a:tblPr firstRow="1" bandRow="1">
                <a:tableStyleId>{5C22544A-7EE6-4342-B048-85BDC9FD1C3A}</a:tableStyleId>
              </a:tblPr>
              <a:tblGrid>
                <a:gridCol w="2017059">
                  <a:extLst>
                    <a:ext uri="{9D8B030D-6E8A-4147-A177-3AD203B41FA5}">
                      <a16:colId xmlns:a16="http://schemas.microsoft.com/office/drawing/2014/main" val="20000"/>
                    </a:ext>
                  </a:extLst>
                </a:gridCol>
                <a:gridCol w="1452282">
                  <a:extLst>
                    <a:ext uri="{9D8B030D-6E8A-4147-A177-3AD203B41FA5}">
                      <a16:colId xmlns:a16="http://schemas.microsoft.com/office/drawing/2014/main" val="20001"/>
                    </a:ext>
                  </a:extLst>
                </a:gridCol>
                <a:gridCol w="1613647">
                  <a:extLst>
                    <a:ext uri="{9D8B030D-6E8A-4147-A177-3AD203B41FA5}">
                      <a16:colId xmlns:a16="http://schemas.microsoft.com/office/drawing/2014/main" val="20002"/>
                    </a:ext>
                  </a:extLst>
                </a:gridCol>
                <a:gridCol w="2013551">
                  <a:extLst>
                    <a:ext uri="{9D8B030D-6E8A-4147-A177-3AD203B41FA5}">
                      <a16:colId xmlns:a16="http://schemas.microsoft.com/office/drawing/2014/main" val="20003"/>
                    </a:ext>
                  </a:extLst>
                </a:gridCol>
                <a:gridCol w="1133061">
                  <a:extLst>
                    <a:ext uri="{9D8B030D-6E8A-4147-A177-3AD203B41FA5}">
                      <a16:colId xmlns:a16="http://schemas.microsoft.com/office/drawing/2014/main" val="20004"/>
                    </a:ext>
                  </a:extLst>
                </a:gridCol>
              </a:tblGrid>
              <a:tr h="1031022">
                <a:tc>
                  <a:txBody>
                    <a:bodyPr/>
                    <a:lstStyle/>
                    <a:p>
                      <a:r>
                        <a:rPr lang="en-US" dirty="0"/>
                        <a:t>Service</a:t>
                      </a:r>
                    </a:p>
                  </a:txBody>
                  <a:tcPr/>
                </a:tc>
                <a:tc>
                  <a:txBody>
                    <a:bodyPr/>
                    <a:lstStyle/>
                    <a:p>
                      <a:pPr algn="ctr"/>
                      <a:r>
                        <a:rPr lang="en-US" dirty="0"/>
                        <a:t>Coverage</a:t>
                      </a:r>
                    </a:p>
                  </a:txBody>
                  <a:tcPr/>
                </a:tc>
                <a:tc>
                  <a:txBody>
                    <a:bodyPr/>
                    <a:lstStyle/>
                    <a:p>
                      <a:pPr algn="ctr"/>
                      <a:r>
                        <a:rPr lang="en-US" dirty="0"/>
                        <a:t>Maximum Episode</a:t>
                      </a:r>
                    </a:p>
                  </a:txBody>
                  <a:tcPr/>
                </a:tc>
                <a:tc>
                  <a:txBody>
                    <a:bodyPr/>
                    <a:lstStyle/>
                    <a:p>
                      <a:pPr algn="ctr"/>
                      <a:r>
                        <a:rPr lang="en-US" dirty="0"/>
                        <a:t>Ceiling per Episode (FCFA)</a:t>
                      </a:r>
                    </a:p>
                  </a:txBody>
                  <a:tcPr/>
                </a:tc>
                <a:tc>
                  <a:txBody>
                    <a:bodyPr/>
                    <a:lstStyle/>
                    <a:p>
                      <a:pPr algn="ctr"/>
                      <a:r>
                        <a:rPr lang="en-US" dirty="0"/>
                        <a:t>Total (FCFA)</a:t>
                      </a:r>
                    </a:p>
                  </a:txBody>
                  <a:tcPr/>
                </a:tc>
                <a:extLst>
                  <a:ext uri="{0D108BD9-81ED-4DB2-BD59-A6C34878D82A}">
                    <a16:rowId xmlns:a16="http://schemas.microsoft.com/office/drawing/2014/main" val="10000"/>
                  </a:ext>
                </a:extLst>
              </a:tr>
              <a:tr h="718035">
                <a:tc>
                  <a:txBody>
                    <a:bodyPr/>
                    <a:lstStyle/>
                    <a:p>
                      <a:r>
                        <a:rPr lang="en-US" dirty="0"/>
                        <a:t>Outpatient</a:t>
                      </a:r>
                    </a:p>
                  </a:txBody>
                  <a:tcPr/>
                </a:tc>
                <a:tc>
                  <a:txBody>
                    <a:bodyPr/>
                    <a:lstStyle/>
                    <a:p>
                      <a:pPr algn="ctr"/>
                      <a:r>
                        <a:rPr lang="en-US" dirty="0"/>
                        <a:t>75%</a:t>
                      </a:r>
                    </a:p>
                  </a:txBody>
                  <a:tcPr/>
                </a:tc>
                <a:tc>
                  <a:txBody>
                    <a:bodyPr/>
                    <a:lstStyle/>
                    <a:p>
                      <a:pPr algn="ctr"/>
                      <a:r>
                        <a:rPr lang="en-US" dirty="0"/>
                        <a:t>3</a:t>
                      </a:r>
                    </a:p>
                  </a:txBody>
                  <a:tcPr/>
                </a:tc>
                <a:tc>
                  <a:txBody>
                    <a:bodyPr/>
                    <a:lstStyle/>
                    <a:p>
                      <a:pPr algn="ctr"/>
                      <a:r>
                        <a:rPr lang="en-US" dirty="0"/>
                        <a:t>15,000</a:t>
                      </a:r>
                    </a:p>
                  </a:txBody>
                  <a:tcPr/>
                </a:tc>
                <a:tc>
                  <a:txBody>
                    <a:bodyPr/>
                    <a:lstStyle/>
                    <a:p>
                      <a:pPr algn="ctr"/>
                      <a:r>
                        <a:rPr lang="en-US" dirty="0"/>
                        <a:t>45,000</a:t>
                      </a:r>
                    </a:p>
                  </a:txBody>
                  <a:tcPr/>
                </a:tc>
                <a:extLst>
                  <a:ext uri="{0D108BD9-81ED-4DB2-BD59-A6C34878D82A}">
                    <a16:rowId xmlns:a16="http://schemas.microsoft.com/office/drawing/2014/main" val="10001"/>
                  </a:ext>
                </a:extLst>
              </a:tr>
              <a:tr h="745038">
                <a:tc>
                  <a:txBody>
                    <a:bodyPr/>
                    <a:lstStyle/>
                    <a:p>
                      <a:r>
                        <a:rPr lang="en-US" dirty="0"/>
                        <a:t>Hospitalization</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75%</a:t>
                      </a:r>
                    </a:p>
                    <a:p>
                      <a:pPr algn="ctr"/>
                      <a:endParaRPr lang="en-US" dirty="0"/>
                    </a:p>
                  </a:txBody>
                  <a:tcPr/>
                </a:tc>
                <a:tc>
                  <a:txBody>
                    <a:bodyPr/>
                    <a:lstStyle/>
                    <a:p>
                      <a:pPr algn="ctr"/>
                      <a:r>
                        <a:rPr lang="en-US" dirty="0"/>
                        <a:t>2</a:t>
                      </a:r>
                    </a:p>
                  </a:txBody>
                  <a:tcPr/>
                </a:tc>
                <a:tc>
                  <a:txBody>
                    <a:bodyPr/>
                    <a:lstStyle/>
                    <a:p>
                      <a:pPr algn="ctr"/>
                      <a:r>
                        <a:rPr lang="en-US" dirty="0"/>
                        <a:t>25,000</a:t>
                      </a:r>
                    </a:p>
                  </a:txBody>
                  <a:tcPr/>
                </a:tc>
                <a:tc>
                  <a:txBody>
                    <a:bodyPr/>
                    <a:lstStyle/>
                    <a:p>
                      <a:pPr algn="ctr"/>
                      <a:r>
                        <a:rPr lang="en-US" dirty="0"/>
                        <a:t>50,000</a:t>
                      </a:r>
                    </a:p>
                  </a:txBody>
                  <a:tcPr/>
                </a:tc>
                <a:extLst>
                  <a:ext uri="{0D108BD9-81ED-4DB2-BD59-A6C34878D82A}">
                    <a16:rowId xmlns:a16="http://schemas.microsoft.com/office/drawing/2014/main" val="10002"/>
                  </a:ext>
                </a:extLst>
              </a:tr>
              <a:tr h="718035">
                <a:tc>
                  <a:txBody>
                    <a:bodyPr/>
                    <a:lstStyle/>
                    <a:p>
                      <a:r>
                        <a:rPr lang="en-US" dirty="0"/>
                        <a:t>Surgery</a:t>
                      </a:r>
                    </a:p>
                  </a:txBody>
                  <a:tcPr/>
                </a:tc>
                <a:tc>
                  <a:txBody>
                    <a:bodyPr/>
                    <a:lstStyle/>
                    <a:p>
                      <a:pPr algn="ctr"/>
                      <a:r>
                        <a:rPr lang="en-US"/>
                        <a:t>75%</a:t>
                      </a:r>
                      <a:endParaRPr lang="en-US" dirty="0"/>
                    </a:p>
                  </a:txBody>
                  <a:tcPr/>
                </a:tc>
                <a:tc>
                  <a:txBody>
                    <a:bodyPr/>
                    <a:lstStyle/>
                    <a:p>
                      <a:pPr algn="ctr"/>
                      <a:r>
                        <a:rPr lang="en-US" dirty="0"/>
                        <a:t>1</a:t>
                      </a:r>
                    </a:p>
                  </a:txBody>
                  <a:tcPr/>
                </a:tc>
                <a:tc>
                  <a:txBody>
                    <a:bodyPr/>
                    <a:lstStyle/>
                    <a:p>
                      <a:pPr algn="ctr"/>
                      <a:r>
                        <a:rPr lang="en-US" dirty="0"/>
                        <a:t>70,000</a:t>
                      </a:r>
                    </a:p>
                  </a:txBody>
                  <a:tcPr/>
                </a:tc>
                <a:tc>
                  <a:txBody>
                    <a:bodyPr/>
                    <a:lstStyle/>
                    <a:p>
                      <a:pPr algn="ctr"/>
                      <a:r>
                        <a:rPr lang="en-US" dirty="0"/>
                        <a:t>70,000</a:t>
                      </a:r>
                    </a:p>
                  </a:txBody>
                  <a:tcPr/>
                </a:tc>
                <a:extLst>
                  <a:ext uri="{0D108BD9-81ED-4DB2-BD59-A6C34878D82A}">
                    <a16:rowId xmlns:a16="http://schemas.microsoft.com/office/drawing/2014/main" val="10003"/>
                  </a:ext>
                </a:extLst>
              </a:tr>
              <a:tr h="718035">
                <a:tc>
                  <a:txBody>
                    <a:bodyPr/>
                    <a:lstStyle/>
                    <a:p>
                      <a:r>
                        <a:rPr lang="en-US" dirty="0"/>
                        <a:t>Delivery</a:t>
                      </a:r>
                    </a:p>
                  </a:txBody>
                  <a:tcPr/>
                </a:tc>
                <a:tc>
                  <a:txBody>
                    <a:bodyPr/>
                    <a:lstStyle/>
                    <a:p>
                      <a:pPr algn="ctr"/>
                      <a:r>
                        <a:rPr lang="en-US"/>
                        <a:t>75%</a:t>
                      </a:r>
                      <a:endParaRPr lang="en-US" dirty="0"/>
                    </a:p>
                  </a:txBody>
                  <a:tcPr/>
                </a:tc>
                <a:tc>
                  <a:txBody>
                    <a:bodyPr/>
                    <a:lstStyle/>
                    <a:p>
                      <a:pPr algn="ctr"/>
                      <a:r>
                        <a:rPr lang="en-US" dirty="0"/>
                        <a:t>1</a:t>
                      </a:r>
                    </a:p>
                  </a:txBody>
                  <a:tcPr/>
                </a:tc>
                <a:tc>
                  <a:txBody>
                    <a:bodyPr/>
                    <a:lstStyle/>
                    <a:p>
                      <a:pPr algn="ctr"/>
                      <a:r>
                        <a:rPr lang="en-US" dirty="0"/>
                        <a:t>15,000</a:t>
                      </a:r>
                    </a:p>
                  </a:txBody>
                  <a:tcPr/>
                </a:tc>
                <a:tc>
                  <a:txBody>
                    <a:bodyPr/>
                    <a:lstStyle/>
                    <a:p>
                      <a:pPr algn="ctr"/>
                      <a:r>
                        <a:rPr lang="en-US" dirty="0"/>
                        <a:t>15,000</a:t>
                      </a:r>
                    </a:p>
                  </a:txBody>
                  <a:tcPr/>
                </a:tc>
                <a:extLst>
                  <a:ext uri="{0D108BD9-81ED-4DB2-BD59-A6C34878D82A}">
                    <a16:rowId xmlns:a16="http://schemas.microsoft.com/office/drawing/2014/main" val="10004"/>
                  </a:ext>
                </a:extLst>
              </a:tr>
              <a:tr h="718035">
                <a:tc>
                  <a:txBody>
                    <a:bodyPr/>
                    <a:lstStyle/>
                    <a:p>
                      <a:r>
                        <a:rPr lang="en-US" dirty="0"/>
                        <a:t>1</a:t>
                      </a:r>
                      <a:r>
                        <a:rPr lang="en-US" baseline="30000" dirty="0"/>
                        <a:t>st</a:t>
                      </a:r>
                      <a:r>
                        <a:rPr lang="en-US" dirty="0"/>
                        <a:t> ANC</a:t>
                      </a:r>
                    </a:p>
                  </a:txBody>
                  <a:tcPr/>
                </a:tc>
                <a:tc>
                  <a:txBody>
                    <a:bodyPr/>
                    <a:lstStyle/>
                    <a:p>
                      <a:pPr algn="ctr"/>
                      <a:r>
                        <a:rPr lang="en-US" dirty="0"/>
                        <a:t>75%</a:t>
                      </a:r>
                    </a:p>
                  </a:txBody>
                  <a:tcPr/>
                </a:tc>
                <a:tc>
                  <a:txBody>
                    <a:bodyPr/>
                    <a:lstStyle/>
                    <a:p>
                      <a:pPr algn="ctr"/>
                      <a:r>
                        <a:rPr lang="en-US" dirty="0"/>
                        <a:t>1</a:t>
                      </a:r>
                    </a:p>
                  </a:txBody>
                  <a:tcPr/>
                </a:tc>
                <a:tc>
                  <a:txBody>
                    <a:bodyPr/>
                    <a:lstStyle/>
                    <a:p>
                      <a:pPr algn="ctr"/>
                      <a:r>
                        <a:rPr lang="en-US" dirty="0"/>
                        <a:t>10,000</a:t>
                      </a:r>
                    </a:p>
                  </a:txBody>
                  <a:tcPr/>
                </a:tc>
                <a:tc>
                  <a:txBody>
                    <a:bodyPr/>
                    <a:lstStyle/>
                    <a:p>
                      <a:pPr algn="ctr"/>
                      <a:r>
                        <a:rPr lang="en-US" dirty="0"/>
                        <a:t>10,000</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39669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259588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370840">
                <a:tc>
                  <a:txBody>
                    <a:bodyPr/>
                    <a:lstStyle/>
                    <a:p>
                      <a:r>
                        <a:rPr lang="en-US" dirty="0"/>
                        <a:t>Diocese</a:t>
                      </a:r>
                    </a:p>
                  </a:txBody>
                  <a:tcPr/>
                </a:tc>
                <a:tc>
                  <a:txBody>
                    <a:bodyPr/>
                    <a:lstStyle/>
                    <a:p>
                      <a:r>
                        <a:rPr lang="en-US" dirty="0"/>
                        <a:t>Catholic</a:t>
                      </a:r>
                    </a:p>
                  </a:txBody>
                  <a:tcPr/>
                </a:tc>
                <a:tc>
                  <a:txBody>
                    <a:bodyPr/>
                    <a:lstStyle/>
                    <a:p>
                      <a:r>
                        <a:rPr lang="en-US" dirty="0"/>
                        <a:t>Protestant</a:t>
                      </a:r>
                    </a:p>
                  </a:txBody>
                  <a:tcPr/>
                </a:tc>
                <a:tc>
                  <a:txBody>
                    <a:bodyPr/>
                    <a:lstStyle/>
                    <a:p>
                      <a:r>
                        <a:rPr lang="en-US" dirty="0"/>
                        <a:t>Public</a:t>
                      </a:r>
                    </a:p>
                  </a:txBody>
                  <a:tcPr/>
                </a:tc>
                <a:tc>
                  <a:txBody>
                    <a:bodyPr/>
                    <a:lstStyle/>
                    <a:p>
                      <a:r>
                        <a:rPr lang="en-US" dirty="0"/>
                        <a:t>Private</a:t>
                      </a:r>
                    </a:p>
                  </a:txBody>
                  <a:tcPr/>
                </a:tc>
                <a:tc>
                  <a:txBody>
                    <a:bodyPr/>
                    <a:lstStyle/>
                    <a:p>
                      <a:r>
                        <a:rPr lang="en-US" dirty="0"/>
                        <a:t>TOTAL</a:t>
                      </a:r>
                    </a:p>
                  </a:txBody>
                  <a:tcPr/>
                </a:tc>
                <a:extLst>
                  <a:ext uri="{0D108BD9-81ED-4DB2-BD59-A6C34878D82A}">
                    <a16:rowId xmlns:a16="http://schemas.microsoft.com/office/drawing/2014/main" val="10000"/>
                  </a:ext>
                </a:extLst>
              </a:tr>
              <a:tr h="370840">
                <a:tc>
                  <a:txBody>
                    <a:bodyPr/>
                    <a:lstStyle/>
                    <a:p>
                      <a:r>
                        <a:rPr lang="en-US" dirty="0" err="1"/>
                        <a:t>Buea</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370840">
                <a:tc>
                  <a:txBody>
                    <a:bodyPr/>
                    <a:lstStyle/>
                    <a:p>
                      <a:r>
                        <a:rPr lang="en-US" dirty="0" err="1"/>
                        <a:t>Bamenda</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r>
                        <a:rPr lang="en-US" dirty="0" err="1"/>
                        <a:t>Kumbo</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r>
                        <a:rPr lang="en-US" dirty="0" err="1"/>
                        <a:t>Mamfe</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4"/>
                  </a:ext>
                </a:extLst>
              </a:tr>
              <a:tr h="370840">
                <a:tc>
                  <a:txBody>
                    <a:bodyPr/>
                    <a:lstStyle/>
                    <a:p>
                      <a:r>
                        <a:rPr lang="en-US" dirty="0" err="1"/>
                        <a:t>Kumba</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5"/>
                  </a:ext>
                </a:extLst>
              </a:tr>
              <a:tr h="370840">
                <a:tc>
                  <a:txBody>
                    <a:bodyPr/>
                    <a:lstStyle/>
                    <a:p>
                      <a:r>
                        <a:rPr lang="en-US" dirty="0"/>
                        <a:t>TOTAL</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6"/>
                  </a:ext>
                </a:extLst>
              </a:tr>
            </a:tbl>
          </a:graphicData>
        </a:graphic>
      </p:graphicFrame>
      <p:sp>
        <p:nvSpPr>
          <p:cNvPr id="3" name="Titre 2"/>
          <p:cNvSpPr>
            <a:spLocks noGrp="1"/>
          </p:cNvSpPr>
          <p:nvPr>
            <p:ph type="title"/>
          </p:nvPr>
        </p:nvSpPr>
        <p:spPr/>
        <p:txBody>
          <a:bodyPr>
            <a:normAutofit fontScale="90000"/>
          </a:bodyPr>
          <a:lstStyle/>
          <a:p>
            <a:r>
              <a:rPr lang="fr-FR" dirty="0" err="1"/>
              <a:t>Contracted</a:t>
            </a:r>
            <a:r>
              <a:rPr lang="fr-FR" dirty="0"/>
              <a:t> </a:t>
            </a:r>
            <a:r>
              <a:rPr lang="fr-FR" dirty="0" err="1"/>
              <a:t>partner</a:t>
            </a:r>
            <a:r>
              <a:rPr lang="fr-FR" dirty="0"/>
              <a:t> </a:t>
            </a:r>
            <a:r>
              <a:rPr lang="fr-FR" dirty="0" err="1"/>
              <a:t>health</a:t>
            </a:r>
            <a:r>
              <a:rPr lang="fr-FR" dirty="0"/>
              <a:t> </a:t>
            </a:r>
            <a:r>
              <a:rPr lang="fr-FR" dirty="0" err="1"/>
              <a:t>facilities</a:t>
            </a:r>
            <a:endParaRPr lang="de-DE" dirty="0"/>
          </a:p>
        </p:txBody>
      </p:sp>
      <p:graphicFrame>
        <p:nvGraphicFramePr>
          <p:cNvPr id="5" name="Content Placeholder 3"/>
          <p:cNvGraphicFramePr>
            <a:graphicFrameLocks/>
          </p:cNvGraphicFramePr>
          <p:nvPr/>
        </p:nvGraphicFramePr>
        <p:xfrm>
          <a:off x="381000" y="1371600"/>
          <a:ext cx="8534400" cy="3352797"/>
        </p:xfrm>
        <a:graphic>
          <a:graphicData uri="http://schemas.openxmlformats.org/drawingml/2006/table">
            <a:tbl>
              <a:tblPr firstRow="1" bandRow="1">
                <a:tableStyleId>{5C22544A-7EE6-4342-B048-85BDC9FD1C3A}</a:tableStyleId>
              </a:tblPr>
              <a:tblGrid>
                <a:gridCol w="1706880">
                  <a:extLst>
                    <a:ext uri="{9D8B030D-6E8A-4147-A177-3AD203B41FA5}">
                      <a16:colId xmlns:a16="http://schemas.microsoft.com/office/drawing/2014/main" val="20000"/>
                    </a:ext>
                  </a:extLst>
                </a:gridCol>
                <a:gridCol w="2318780">
                  <a:extLst>
                    <a:ext uri="{9D8B030D-6E8A-4147-A177-3AD203B41FA5}">
                      <a16:colId xmlns:a16="http://schemas.microsoft.com/office/drawing/2014/main" val="20001"/>
                    </a:ext>
                  </a:extLst>
                </a:gridCol>
                <a:gridCol w="1610264">
                  <a:extLst>
                    <a:ext uri="{9D8B030D-6E8A-4147-A177-3AD203B41FA5}">
                      <a16:colId xmlns:a16="http://schemas.microsoft.com/office/drawing/2014/main" val="20002"/>
                    </a:ext>
                  </a:extLst>
                </a:gridCol>
                <a:gridCol w="1529751">
                  <a:extLst>
                    <a:ext uri="{9D8B030D-6E8A-4147-A177-3AD203B41FA5}">
                      <a16:colId xmlns:a16="http://schemas.microsoft.com/office/drawing/2014/main" val="20003"/>
                    </a:ext>
                  </a:extLst>
                </a:gridCol>
                <a:gridCol w="1368725">
                  <a:extLst>
                    <a:ext uri="{9D8B030D-6E8A-4147-A177-3AD203B41FA5}">
                      <a16:colId xmlns:a16="http://schemas.microsoft.com/office/drawing/2014/main" val="20004"/>
                    </a:ext>
                  </a:extLst>
                </a:gridCol>
              </a:tblGrid>
              <a:tr h="478971">
                <a:tc>
                  <a:txBody>
                    <a:bodyPr/>
                    <a:lstStyle/>
                    <a:p>
                      <a:r>
                        <a:rPr lang="en-US" sz="2400" dirty="0"/>
                        <a:t>Diocese</a:t>
                      </a:r>
                    </a:p>
                  </a:txBody>
                  <a:tcPr/>
                </a:tc>
                <a:tc>
                  <a:txBody>
                    <a:bodyPr/>
                    <a:lstStyle/>
                    <a:p>
                      <a:pPr algn="ctr"/>
                      <a:r>
                        <a:rPr lang="en-US" sz="2400" dirty="0"/>
                        <a:t>Confessional</a:t>
                      </a:r>
                    </a:p>
                  </a:txBody>
                  <a:tcPr/>
                </a:tc>
                <a:tc>
                  <a:txBody>
                    <a:bodyPr/>
                    <a:lstStyle/>
                    <a:p>
                      <a:pPr algn="ctr"/>
                      <a:r>
                        <a:rPr lang="en-US" sz="2400" dirty="0"/>
                        <a:t>Public</a:t>
                      </a:r>
                    </a:p>
                  </a:txBody>
                  <a:tcPr/>
                </a:tc>
                <a:tc>
                  <a:txBody>
                    <a:bodyPr/>
                    <a:lstStyle/>
                    <a:p>
                      <a:pPr algn="ctr"/>
                      <a:r>
                        <a:rPr lang="en-US" sz="2400" dirty="0"/>
                        <a:t>Private</a:t>
                      </a:r>
                    </a:p>
                  </a:txBody>
                  <a:tcPr/>
                </a:tc>
                <a:tc>
                  <a:txBody>
                    <a:bodyPr/>
                    <a:lstStyle/>
                    <a:p>
                      <a:pPr algn="ctr"/>
                      <a:r>
                        <a:rPr lang="en-US" sz="2400" dirty="0"/>
                        <a:t>TOTAL</a:t>
                      </a:r>
                    </a:p>
                  </a:txBody>
                  <a:tcPr/>
                </a:tc>
                <a:extLst>
                  <a:ext uri="{0D108BD9-81ED-4DB2-BD59-A6C34878D82A}">
                    <a16:rowId xmlns:a16="http://schemas.microsoft.com/office/drawing/2014/main" val="10000"/>
                  </a:ext>
                </a:extLst>
              </a:tr>
              <a:tr h="478971">
                <a:tc>
                  <a:txBody>
                    <a:bodyPr/>
                    <a:lstStyle/>
                    <a:p>
                      <a:r>
                        <a:rPr lang="en-US" sz="2400" noProof="0" dirty="0" err="1"/>
                        <a:t>Buea</a:t>
                      </a:r>
                      <a:endParaRPr lang="en-US" sz="2400" noProof="0" dirty="0"/>
                    </a:p>
                  </a:txBody>
                  <a:tcPr/>
                </a:tc>
                <a:tc>
                  <a:txBody>
                    <a:bodyPr/>
                    <a:lstStyle/>
                    <a:p>
                      <a:pPr algn="ctr"/>
                      <a:r>
                        <a:rPr lang="en-US" sz="2400" dirty="0"/>
                        <a:t>5</a:t>
                      </a:r>
                    </a:p>
                  </a:txBody>
                  <a:tcPr/>
                </a:tc>
                <a:tc>
                  <a:txBody>
                    <a:bodyPr/>
                    <a:lstStyle/>
                    <a:p>
                      <a:pPr algn="ctr"/>
                      <a:r>
                        <a:rPr lang="en-US" sz="2400" dirty="0"/>
                        <a:t>5</a:t>
                      </a:r>
                    </a:p>
                  </a:txBody>
                  <a:tcPr/>
                </a:tc>
                <a:tc>
                  <a:txBody>
                    <a:bodyPr/>
                    <a:lstStyle/>
                    <a:p>
                      <a:pPr algn="ctr"/>
                      <a:r>
                        <a:rPr lang="en-US" sz="2400" dirty="0"/>
                        <a:t>5</a:t>
                      </a:r>
                    </a:p>
                  </a:txBody>
                  <a:tcPr/>
                </a:tc>
                <a:tc>
                  <a:txBody>
                    <a:bodyPr/>
                    <a:lstStyle/>
                    <a:p>
                      <a:pPr algn="ctr"/>
                      <a:r>
                        <a:rPr lang="en-US" sz="2400" dirty="0"/>
                        <a:t>15</a:t>
                      </a:r>
                    </a:p>
                  </a:txBody>
                  <a:tcPr/>
                </a:tc>
                <a:extLst>
                  <a:ext uri="{0D108BD9-81ED-4DB2-BD59-A6C34878D82A}">
                    <a16:rowId xmlns:a16="http://schemas.microsoft.com/office/drawing/2014/main" val="10001"/>
                  </a:ext>
                </a:extLst>
              </a:tr>
              <a:tr h="478971">
                <a:tc>
                  <a:txBody>
                    <a:bodyPr/>
                    <a:lstStyle/>
                    <a:p>
                      <a:r>
                        <a:rPr lang="en-US" sz="2400" dirty="0" err="1"/>
                        <a:t>Bamenda</a:t>
                      </a:r>
                      <a:endParaRPr lang="en-US" sz="2400" dirty="0"/>
                    </a:p>
                  </a:txBody>
                  <a:tcPr/>
                </a:tc>
                <a:tc>
                  <a:txBody>
                    <a:bodyPr/>
                    <a:lstStyle/>
                    <a:p>
                      <a:pPr algn="ctr"/>
                      <a:r>
                        <a:rPr lang="en-US" sz="2400" dirty="0"/>
                        <a:t>34</a:t>
                      </a:r>
                    </a:p>
                  </a:txBody>
                  <a:tcPr/>
                </a:tc>
                <a:tc>
                  <a:txBody>
                    <a:bodyPr/>
                    <a:lstStyle/>
                    <a:p>
                      <a:pPr algn="ctr"/>
                      <a:r>
                        <a:rPr lang="en-US" sz="2400" dirty="0"/>
                        <a:t>21</a:t>
                      </a:r>
                    </a:p>
                  </a:txBody>
                  <a:tcPr/>
                </a:tc>
                <a:tc>
                  <a:txBody>
                    <a:bodyPr/>
                    <a:lstStyle/>
                    <a:p>
                      <a:pPr algn="ctr"/>
                      <a:r>
                        <a:rPr lang="en-US" sz="2400" dirty="0"/>
                        <a:t>2</a:t>
                      </a:r>
                    </a:p>
                  </a:txBody>
                  <a:tcPr/>
                </a:tc>
                <a:tc>
                  <a:txBody>
                    <a:bodyPr/>
                    <a:lstStyle/>
                    <a:p>
                      <a:pPr algn="ctr"/>
                      <a:r>
                        <a:rPr lang="en-US" sz="2400" dirty="0"/>
                        <a:t>57</a:t>
                      </a:r>
                    </a:p>
                  </a:txBody>
                  <a:tcPr/>
                </a:tc>
                <a:extLst>
                  <a:ext uri="{0D108BD9-81ED-4DB2-BD59-A6C34878D82A}">
                    <a16:rowId xmlns:a16="http://schemas.microsoft.com/office/drawing/2014/main" val="10002"/>
                  </a:ext>
                </a:extLst>
              </a:tr>
              <a:tr h="478971">
                <a:tc>
                  <a:txBody>
                    <a:bodyPr/>
                    <a:lstStyle/>
                    <a:p>
                      <a:r>
                        <a:rPr lang="en-US" sz="2400" dirty="0" err="1"/>
                        <a:t>Kumbo</a:t>
                      </a:r>
                      <a:endParaRPr lang="en-US" sz="2400" dirty="0"/>
                    </a:p>
                  </a:txBody>
                  <a:tcPr/>
                </a:tc>
                <a:tc>
                  <a:txBody>
                    <a:bodyPr/>
                    <a:lstStyle/>
                    <a:p>
                      <a:pPr algn="ctr"/>
                      <a:r>
                        <a:rPr lang="en-US" sz="2400" dirty="0"/>
                        <a:t>35</a:t>
                      </a:r>
                    </a:p>
                  </a:txBody>
                  <a:tcPr/>
                </a:tc>
                <a:tc>
                  <a:txBody>
                    <a:bodyPr/>
                    <a:lstStyle/>
                    <a:p>
                      <a:pPr algn="ctr"/>
                      <a:r>
                        <a:rPr lang="en-US" sz="2400" dirty="0"/>
                        <a:t>11</a:t>
                      </a:r>
                    </a:p>
                  </a:txBody>
                  <a:tcPr/>
                </a:tc>
                <a:tc>
                  <a:txBody>
                    <a:bodyPr/>
                    <a:lstStyle/>
                    <a:p>
                      <a:pPr algn="ctr"/>
                      <a:r>
                        <a:rPr lang="en-US" sz="2400" dirty="0"/>
                        <a:t>2</a:t>
                      </a:r>
                    </a:p>
                  </a:txBody>
                  <a:tcPr/>
                </a:tc>
                <a:tc>
                  <a:txBody>
                    <a:bodyPr/>
                    <a:lstStyle/>
                    <a:p>
                      <a:pPr algn="ctr"/>
                      <a:r>
                        <a:rPr lang="en-US" sz="2400" dirty="0"/>
                        <a:t>48</a:t>
                      </a:r>
                    </a:p>
                  </a:txBody>
                  <a:tcPr/>
                </a:tc>
                <a:extLst>
                  <a:ext uri="{0D108BD9-81ED-4DB2-BD59-A6C34878D82A}">
                    <a16:rowId xmlns:a16="http://schemas.microsoft.com/office/drawing/2014/main" val="10003"/>
                  </a:ext>
                </a:extLst>
              </a:tr>
              <a:tr h="478971">
                <a:tc>
                  <a:txBody>
                    <a:bodyPr/>
                    <a:lstStyle/>
                    <a:p>
                      <a:r>
                        <a:rPr lang="en-US" sz="2400" dirty="0" err="1"/>
                        <a:t>Mamfe</a:t>
                      </a:r>
                      <a:endParaRPr lang="en-US" sz="2400" dirty="0"/>
                    </a:p>
                  </a:txBody>
                  <a:tcPr/>
                </a:tc>
                <a:tc>
                  <a:txBody>
                    <a:bodyPr/>
                    <a:lstStyle/>
                    <a:p>
                      <a:pPr algn="ctr"/>
                      <a:r>
                        <a:rPr lang="en-US" sz="2400" dirty="0"/>
                        <a:t>9</a:t>
                      </a:r>
                    </a:p>
                  </a:txBody>
                  <a:tcPr/>
                </a:tc>
                <a:tc>
                  <a:txBody>
                    <a:bodyPr/>
                    <a:lstStyle/>
                    <a:p>
                      <a:pPr algn="ctr"/>
                      <a:r>
                        <a:rPr lang="en-US" sz="2400" dirty="0"/>
                        <a:t>1</a:t>
                      </a:r>
                    </a:p>
                  </a:txBody>
                  <a:tcPr/>
                </a:tc>
                <a:tc>
                  <a:txBody>
                    <a:bodyPr/>
                    <a:lstStyle/>
                    <a:p>
                      <a:pPr algn="ctr"/>
                      <a:r>
                        <a:rPr lang="en-US" sz="2400" dirty="0"/>
                        <a:t>1</a:t>
                      </a:r>
                    </a:p>
                  </a:txBody>
                  <a:tcPr/>
                </a:tc>
                <a:tc>
                  <a:txBody>
                    <a:bodyPr/>
                    <a:lstStyle/>
                    <a:p>
                      <a:pPr algn="ctr"/>
                      <a:r>
                        <a:rPr lang="en-US" sz="2400" dirty="0"/>
                        <a:t>11</a:t>
                      </a:r>
                    </a:p>
                  </a:txBody>
                  <a:tcPr/>
                </a:tc>
                <a:extLst>
                  <a:ext uri="{0D108BD9-81ED-4DB2-BD59-A6C34878D82A}">
                    <a16:rowId xmlns:a16="http://schemas.microsoft.com/office/drawing/2014/main" val="10004"/>
                  </a:ext>
                </a:extLst>
              </a:tr>
              <a:tr h="478971">
                <a:tc>
                  <a:txBody>
                    <a:bodyPr/>
                    <a:lstStyle/>
                    <a:p>
                      <a:r>
                        <a:rPr lang="en-US" sz="2400" dirty="0" err="1"/>
                        <a:t>Kumba</a:t>
                      </a:r>
                      <a:endParaRPr lang="en-US" sz="2400" dirty="0"/>
                    </a:p>
                  </a:txBody>
                  <a:tcPr/>
                </a:tc>
                <a:tc>
                  <a:txBody>
                    <a:bodyPr/>
                    <a:lstStyle/>
                    <a:p>
                      <a:pPr algn="ctr"/>
                      <a:r>
                        <a:rPr lang="en-US" sz="2400" dirty="0"/>
                        <a:t>3</a:t>
                      </a:r>
                    </a:p>
                  </a:txBody>
                  <a:tcPr/>
                </a:tc>
                <a:tc>
                  <a:txBody>
                    <a:bodyPr/>
                    <a:lstStyle/>
                    <a:p>
                      <a:pPr algn="ctr"/>
                      <a:r>
                        <a:rPr lang="en-US" sz="2400" dirty="0"/>
                        <a:t>4</a:t>
                      </a:r>
                    </a:p>
                  </a:txBody>
                  <a:tcPr/>
                </a:tc>
                <a:tc>
                  <a:txBody>
                    <a:bodyPr/>
                    <a:lstStyle/>
                    <a:p>
                      <a:pPr algn="ctr"/>
                      <a:r>
                        <a:rPr lang="en-US" sz="2400" dirty="0"/>
                        <a:t>2</a:t>
                      </a:r>
                    </a:p>
                  </a:txBody>
                  <a:tcPr/>
                </a:tc>
                <a:tc>
                  <a:txBody>
                    <a:bodyPr/>
                    <a:lstStyle/>
                    <a:p>
                      <a:pPr algn="ctr"/>
                      <a:r>
                        <a:rPr lang="en-US" sz="2400" dirty="0"/>
                        <a:t>9</a:t>
                      </a:r>
                    </a:p>
                  </a:txBody>
                  <a:tcPr/>
                </a:tc>
                <a:extLst>
                  <a:ext uri="{0D108BD9-81ED-4DB2-BD59-A6C34878D82A}">
                    <a16:rowId xmlns:a16="http://schemas.microsoft.com/office/drawing/2014/main" val="10005"/>
                  </a:ext>
                </a:extLst>
              </a:tr>
              <a:tr h="478971">
                <a:tc>
                  <a:txBody>
                    <a:bodyPr/>
                    <a:lstStyle/>
                    <a:p>
                      <a:r>
                        <a:rPr lang="en-US" sz="2400" b="1" dirty="0"/>
                        <a:t>TOTAL</a:t>
                      </a:r>
                    </a:p>
                  </a:txBody>
                  <a:tcPr/>
                </a:tc>
                <a:tc>
                  <a:txBody>
                    <a:bodyPr/>
                    <a:lstStyle/>
                    <a:p>
                      <a:pPr algn="ctr"/>
                      <a:r>
                        <a:rPr lang="en-US" sz="2400" b="1" dirty="0"/>
                        <a:t>86</a:t>
                      </a:r>
                    </a:p>
                  </a:txBody>
                  <a:tcPr/>
                </a:tc>
                <a:tc>
                  <a:txBody>
                    <a:bodyPr/>
                    <a:lstStyle/>
                    <a:p>
                      <a:pPr algn="ctr"/>
                      <a:r>
                        <a:rPr lang="en-US" sz="2400" b="1" dirty="0"/>
                        <a:t>42</a:t>
                      </a:r>
                    </a:p>
                  </a:txBody>
                  <a:tcPr/>
                </a:tc>
                <a:tc>
                  <a:txBody>
                    <a:bodyPr/>
                    <a:lstStyle/>
                    <a:p>
                      <a:pPr algn="ctr"/>
                      <a:r>
                        <a:rPr lang="en-US" sz="2400" b="1" dirty="0"/>
                        <a:t>12</a:t>
                      </a:r>
                    </a:p>
                  </a:txBody>
                  <a:tcPr/>
                </a:tc>
                <a:tc>
                  <a:txBody>
                    <a:bodyPr/>
                    <a:lstStyle/>
                    <a:p>
                      <a:pPr algn="ctr"/>
                      <a:r>
                        <a:rPr lang="en-US" sz="2400" b="1" dirty="0"/>
                        <a:t>140</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72098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lvl="1">
              <a:buNone/>
            </a:pPr>
            <a:endParaRPr lang="fr-FR" dirty="0"/>
          </a:p>
          <a:p>
            <a:pPr marL="109728" indent="0">
              <a:buNone/>
            </a:pPr>
            <a:endParaRPr lang="de-DE" dirty="0"/>
          </a:p>
        </p:txBody>
      </p:sp>
      <p:sp>
        <p:nvSpPr>
          <p:cNvPr id="3" name="Titre 2"/>
          <p:cNvSpPr>
            <a:spLocks noGrp="1"/>
          </p:cNvSpPr>
          <p:nvPr>
            <p:ph type="title"/>
          </p:nvPr>
        </p:nvSpPr>
        <p:spPr>
          <a:xfrm>
            <a:off x="457200" y="274638"/>
            <a:ext cx="8229600" cy="868362"/>
          </a:xfrm>
        </p:spPr>
        <p:txBody>
          <a:bodyPr/>
          <a:lstStyle/>
          <a:p>
            <a:r>
              <a:rPr lang="fr-FR" dirty="0"/>
              <a:t>Information system</a:t>
            </a:r>
            <a:endParaRPr lang="de-DE" dirty="0"/>
          </a:p>
        </p:txBody>
      </p:sp>
      <p:graphicFrame>
        <p:nvGraphicFramePr>
          <p:cNvPr id="4" name="Table 3"/>
          <p:cNvGraphicFramePr>
            <a:graphicFrameLocks noGrp="1"/>
          </p:cNvGraphicFramePr>
          <p:nvPr>
            <p:extLst>
              <p:ext uri="{D42A27DB-BD31-4B8C-83A1-F6EECF244321}">
                <p14:modId xmlns:p14="http://schemas.microsoft.com/office/powerpoint/2010/main" val="619863547"/>
              </p:ext>
            </p:extLst>
          </p:nvPr>
        </p:nvGraphicFramePr>
        <p:xfrm>
          <a:off x="609600" y="1066800"/>
          <a:ext cx="7620000" cy="3840480"/>
        </p:xfrm>
        <a:graphic>
          <a:graphicData uri="http://schemas.openxmlformats.org/drawingml/2006/table">
            <a:tbl>
              <a:tblPr firstRow="1" bandRow="1">
                <a:tableStyleId>{5C22544A-7EE6-4342-B048-85BDC9FD1C3A}</a:tableStyleId>
              </a:tblPr>
              <a:tblGrid>
                <a:gridCol w="7620000">
                  <a:extLst>
                    <a:ext uri="{9D8B030D-6E8A-4147-A177-3AD203B41FA5}">
                      <a16:colId xmlns:a16="http://schemas.microsoft.com/office/drawing/2014/main" val="20000"/>
                    </a:ext>
                  </a:extLst>
                </a:gridCol>
              </a:tblGrid>
              <a:tr h="457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noProof="0" dirty="0"/>
                        <a:t>Process</a:t>
                      </a:r>
                      <a:r>
                        <a:rPr lang="fr-FR" sz="2000" dirty="0"/>
                        <a:t> / Good practice</a:t>
                      </a:r>
                    </a:p>
                  </a:txBody>
                  <a:tcPr/>
                </a:tc>
                <a:extLst>
                  <a:ext uri="{0D108BD9-81ED-4DB2-BD59-A6C34878D82A}">
                    <a16:rowId xmlns:a16="http://schemas.microsoft.com/office/drawing/2014/main" val="10000"/>
                  </a:ext>
                </a:extLst>
              </a:tr>
              <a:tr h="402596">
                <a:tc>
                  <a:txBody>
                    <a:bodyPr/>
                    <a:lstStyle/>
                    <a:p>
                      <a:r>
                        <a:rPr lang="en-US" sz="2000" dirty="0"/>
                        <a:t>BEPHA uses the open source Insurance</a:t>
                      </a:r>
                      <a:r>
                        <a:rPr lang="en-US" sz="2000" baseline="0" dirty="0"/>
                        <a:t> Management Information System (openIMIS) software </a:t>
                      </a:r>
                      <a:endParaRPr lang="en-US" sz="2000" dirty="0"/>
                    </a:p>
                  </a:txBody>
                  <a:tcPr/>
                </a:tc>
                <a:extLst>
                  <a:ext uri="{0D108BD9-81ED-4DB2-BD59-A6C34878D82A}">
                    <a16:rowId xmlns:a16="http://schemas.microsoft.com/office/drawing/2014/main" val="10001"/>
                  </a:ext>
                </a:extLst>
              </a:tr>
              <a:tr h="304800">
                <a:tc>
                  <a:txBody>
                    <a:bodyPr/>
                    <a:lstStyle/>
                    <a:p>
                      <a:r>
                        <a:rPr lang="en-US" sz="2000" dirty="0"/>
                        <a:t>A</a:t>
                      </a:r>
                      <a:r>
                        <a:rPr lang="en-US" sz="2000" baseline="0" dirty="0"/>
                        <a:t> standard system used presently in more than 5 countries</a:t>
                      </a:r>
                      <a:endParaRPr lang="en-US" sz="2000" dirty="0"/>
                    </a:p>
                  </a:txBody>
                  <a:tcPr/>
                </a:tc>
                <a:extLst>
                  <a:ext uri="{0D108BD9-81ED-4DB2-BD59-A6C34878D82A}">
                    <a16:rowId xmlns:a16="http://schemas.microsoft.com/office/drawing/2014/main" val="10002"/>
                  </a:ext>
                </a:extLst>
              </a:tr>
              <a:tr h="384816">
                <a:tc>
                  <a:txBody>
                    <a:bodyPr/>
                    <a:lstStyle/>
                    <a:p>
                      <a:r>
                        <a:rPr lang="en-US" sz="2000" dirty="0"/>
                        <a:t>An</a:t>
                      </a:r>
                      <a:r>
                        <a:rPr lang="en-US" sz="2000" baseline="0" dirty="0"/>
                        <a:t> open source system thus affordable with a rich community of Developers and </a:t>
                      </a:r>
                      <a:r>
                        <a:rPr lang="en-US" sz="2000" baseline="0" dirty="0" err="1"/>
                        <a:t>Iplementers</a:t>
                      </a:r>
                      <a:endParaRPr lang="en-US" sz="2000" dirty="0"/>
                    </a:p>
                  </a:txBody>
                  <a:tcPr/>
                </a:tc>
                <a:extLst>
                  <a:ext uri="{0D108BD9-81ED-4DB2-BD59-A6C34878D82A}">
                    <a16:rowId xmlns:a16="http://schemas.microsoft.com/office/drawing/2014/main" val="10003"/>
                  </a:ext>
                </a:extLst>
              </a:tr>
              <a:tr h="392424">
                <a:tc>
                  <a:txBody>
                    <a:bodyPr/>
                    <a:lstStyle/>
                    <a:p>
                      <a:r>
                        <a:rPr lang="en-US" sz="2000" dirty="0"/>
                        <a:t>Very flexible thus can accommodate any product we define</a:t>
                      </a:r>
                    </a:p>
                  </a:txBody>
                  <a:tcPr/>
                </a:tc>
                <a:extLst>
                  <a:ext uri="{0D108BD9-81ED-4DB2-BD59-A6C34878D82A}">
                    <a16:rowId xmlns:a16="http://schemas.microsoft.com/office/drawing/2014/main" val="10004"/>
                  </a:ext>
                </a:extLst>
              </a:tr>
              <a:tr h="384816">
                <a:tc>
                  <a:txBody>
                    <a:bodyPr/>
                    <a:lstStyle/>
                    <a:p>
                      <a:r>
                        <a:rPr lang="en-US" sz="2000" dirty="0"/>
                        <a:t>System works</a:t>
                      </a:r>
                      <a:r>
                        <a:rPr lang="en-US" sz="2000" baseline="0" dirty="0"/>
                        <a:t> real time with the internet</a:t>
                      </a:r>
                      <a:endParaRPr lang="en-US" sz="2000" dirty="0"/>
                    </a:p>
                  </a:txBody>
                  <a:tcPr/>
                </a:tc>
                <a:extLst>
                  <a:ext uri="{0D108BD9-81ED-4DB2-BD59-A6C34878D82A}">
                    <a16:rowId xmlns:a16="http://schemas.microsoft.com/office/drawing/2014/main" val="10005"/>
                  </a:ext>
                </a:extLst>
              </a:tr>
              <a:tr h="384816">
                <a:tc>
                  <a:txBody>
                    <a:bodyPr/>
                    <a:lstStyle/>
                    <a:p>
                      <a:r>
                        <a:rPr lang="en-US" sz="2000" dirty="0"/>
                        <a:t>System has an offline version</a:t>
                      </a:r>
                    </a:p>
                  </a:txBody>
                  <a:tcPr/>
                </a:tc>
                <a:extLst>
                  <a:ext uri="{0D108BD9-81ED-4DB2-BD59-A6C34878D82A}">
                    <a16:rowId xmlns:a16="http://schemas.microsoft.com/office/drawing/2014/main" val="10006"/>
                  </a:ext>
                </a:extLst>
              </a:tr>
              <a:tr h="384816">
                <a:tc>
                  <a:txBody>
                    <a:bodyPr/>
                    <a:lstStyle/>
                    <a:p>
                      <a:r>
                        <a:rPr lang="en-US" sz="2000" dirty="0"/>
                        <a:t>System potable as it has a mobile phone option</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707429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68220566"/>
              </p:ext>
            </p:extLst>
          </p:nvPr>
        </p:nvGraphicFramePr>
        <p:xfrm>
          <a:off x="457200" y="685800"/>
          <a:ext cx="8458200" cy="5626300"/>
        </p:xfrm>
        <a:graphic>
          <a:graphicData uri="http://schemas.openxmlformats.org/drawingml/2006/table">
            <a:tbl>
              <a:tblPr firstRow="1" bandRow="1">
                <a:tableStyleId>{5C22544A-7EE6-4342-B048-85BDC9FD1C3A}</a:tableStyleId>
              </a:tblPr>
              <a:tblGrid>
                <a:gridCol w="8458200">
                  <a:extLst>
                    <a:ext uri="{9D8B030D-6E8A-4147-A177-3AD203B41FA5}">
                      <a16:colId xmlns:a16="http://schemas.microsoft.com/office/drawing/2014/main" val="20000"/>
                    </a:ext>
                  </a:extLst>
                </a:gridCol>
              </a:tblGrid>
              <a:tr h="414706">
                <a:tc>
                  <a:txBody>
                    <a:bodyPr/>
                    <a:lstStyle/>
                    <a:p>
                      <a:r>
                        <a:rPr lang="en-US" dirty="0"/>
                        <a:t>Early Beginning</a:t>
                      </a:r>
                    </a:p>
                  </a:txBody>
                  <a:tcPr/>
                </a:tc>
                <a:extLst>
                  <a:ext uri="{0D108BD9-81ED-4DB2-BD59-A6C34878D82A}">
                    <a16:rowId xmlns:a16="http://schemas.microsoft.com/office/drawing/2014/main" val="10000"/>
                  </a:ext>
                </a:extLst>
              </a:tr>
              <a:tr h="715794">
                <a:tc>
                  <a:txBody>
                    <a:bodyPr/>
                    <a:lstStyle/>
                    <a:p>
                      <a:r>
                        <a:rPr lang="en-US" dirty="0"/>
                        <a:t>Manual</a:t>
                      </a:r>
                      <a:r>
                        <a:rPr lang="en-US" baseline="0" dirty="0"/>
                        <a:t> processes upon conception and implementation of the scheme right to 2014</a:t>
                      </a:r>
                      <a:endParaRPr lang="en-US" dirty="0"/>
                    </a:p>
                  </a:txBody>
                  <a:tcPr/>
                </a:tc>
                <a:extLst>
                  <a:ext uri="{0D108BD9-81ED-4DB2-BD59-A6C34878D82A}">
                    <a16:rowId xmlns:a16="http://schemas.microsoft.com/office/drawing/2014/main" val="10001"/>
                  </a:ext>
                </a:extLst>
              </a:tr>
              <a:tr h="1329331">
                <a:tc>
                  <a:txBody>
                    <a:bodyPr/>
                    <a:lstStyle/>
                    <a:p>
                      <a:r>
                        <a:rPr lang="en-US" dirty="0"/>
                        <a:t>There was a desperate need for</a:t>
                      </a:r>
                      <a:r>
                        <a:rPr lang="en-US" baseline="0" dirty="0"/>
                        <a:t> a software to facilitate the implementation of the scheme posed by challenges faced in the management of enrolment, claims and relationship with partners and stakeholders</a:t>
                      </a:r>
                      <a:endParaRPr lang="en-US" dirty="0"/>
                    </a:p>
                  </a:txBody>
                  <a:tcPr/>
                </a:tc>
                <a:extLst>
                  <a:ext uri="{0D108BD9-81ED-4DB2-BD59-A6C34878D82A}">
                    <a16:rowId xmlns:a16="http://schemas.microsoft.com/office/drawing/2014/main" val="10002"/>
                  </a:ext>
                </a:extLst>
              </a:tr>
              <a:tr h="1012031">
                <a:tc>
                  <a:txBody>
                    <a:bodyPr/>
                    <a:lstStyle/>
                    <a:p>
                      <a:r>
                        <a:rPr lang="en-US" dirty="0"/>
                        <a:t>BEPHA had as objective to get its various</a:t>
                      </a:r>
                      <a:r>
                        <a:rPr lang="en-US" baseline="0" dirty="0"/>
                        <a:t> schemes harmonized and this could not be realized without an adequate software to manage its operations</a:t>
                      </a:r>
                      <a:endParaRPr lang="en-US" dirty="0"/>
                    </a:p>
                  </a:txBody>
                  <a:tcPr/>
                </a:tc>
                <a:extLst>
                  <a:ext uri="{0D108BD9-81ED-4DB2-BD59-A6C34878D82A}">
                    <a16:rowId xmlns:a16="http://schemas.microsoft.com/office/drawing/2014/main" val="10003"/>
                  </a:ext>
                </a:extLst>
              </a:tr>
              <a:tr h="1023938">
                <a:tc>
                  <a:txBody>
                    <a:bodyPr/>
                    <a:lstStyle/>
                    <a:p>
                      <a:r>
                        <a:rPr lang="en-US" dirty="0"/>
                        <a:t>BEPHA sorted</a:t>
                      </a:r>
                      <a:r>
                        <a:rPr lang="en-US" baseline="0" dirty="0"/>
                        <a:t> assistance from local software developers but a satisfactory software could not be presented by the developers contacted. There was a general complain of BEPHA’s processes being complicated </a:t>
                      </a:r>
                    </a:p>
                  </a:txBody>
                  <a:tcPr/>
                </a:tc>
                <a:extLst>
                  <a:ext uri="{0D108BD9-81ED-4DB2-BD59-A6C34878D82A}">
                    <a16:rowId xmlns:a16="http://schemas.microsoft.com/office/drawing/2014/main" val="10004"/>
                  </a:ext>
                </a:extLst>
              </a:tr>
              <a:tr h="414706">
                <a:tc>
                  <a:txBody>
                    <a:bodyPr/>
                    <a:lstStyle/>
                    <a:p>
                      <a:r>
                        <a:rPr lang="en-US" dirty="0"/>
                        <a:t>BEPHA</a:t>
                      </a:r>
                      <a:r>
                        <a:rPr lang="en-US" baseline="0" dirty="0"/>
                        <a:t> was blessed to engage </a:t>
                      </a:r>
                      <a:r>
                        <a:rPr lang="en-US" baseline="0" dirty="0" err="1"/>
                        <a:t>SwissTPH</a:t>
                      </a:r>
                      <a:r>
                        <a:rPr lang="en-US" baseline="0" dirty="0"/>
                        <a:t> for Consultancy services in 2014</a:t>
                      </a:r>
                      <a:endParaRPr lang="en-US" dirty="0"/>
                    </a:p>
                  </a:txBody>
                  <a:tcPr/>
                </a:tc>
                <a:extLst>
                  <a:ext uri="{0D108BD9-81ED-4DB2-BD59-A6C34878D82A}">
                    <a16:rowId xmlns:a16="http://schemas.microsoft.com/office/drawing/2014/main" val="10005"/>
                  </a:ext>
                </a:extLst>
              </a:tr>
              <a:tr h="715794">
                <a:tc>
                  <a:txBody>
                    <a:bodyPr/>
                    <a:lstStyle/>
                    <a:p>
                      <a:r>
                        <a:rPr lang="en-US" dirty="0"/>
                        <a:t>With support from </a:t>
                      </a:r>
                      <a:r>
                        <a:rPr lang="en-US" dirty="0" err="1"/>
                        <a:t>SwissTPH</a:t>
                      </a:r>
                      <a:r>
                        <a:rPr lang="en-US" dirty="0"/>
                        <a:t>, BEPHA was provided with</a:t>
                      </a:r>
                      <a:r>
                        <a:rPr lang="en-US" baseline="0" dirty="0"/>
                        <a:t> a license free of charge use of the openIMIS by SDC</a:t>
                      </a:r>
                      <a:endParaRPr lang="en-US" dirty="0"/>
                    </a:p>
                  </a:txBody>
                  <a:tcPr/>
                </a:tc>
                <a:extLst>
                  <a:ext uri="{0D108BD9-81ED-4DB2-BD59-A6C34878D82A}">
                    <a16:rowId xmlns:a16="http://schemas.microsoft.com/office/drawing/2014/main" val="10006"/>
                  </a:ext>
                </a:extLst>
              </a:tr>
            </a:tbl>
          </a:graphicData>
        </a:graphic>
      </p:graphicFrame>
      <p:sp>
        <p:nvSpPr>
          <p:cNvPr id="3" name="Title 2"/>
          <p:cNvSpPr>
            <a:spLocks noGrp="1"/>
          </p:cNvSpPr>
          <p:nvPr>
            <p:ph type="title"/>
          </p:nvPr>
        </p:nvSpPr>
        <p:spPr>
          <a:xfrm>
            <a:off x="457200" y="0"/>
            <a:ext cx="8229600" cy="685800"/>
          </a:xfrm>
        </p:spPr>
        <p:txBody>
          <a:bodyPr>
            <a:normAutofit fontScale="90000"/>
          </a:bodyPr>
          <a:lstStyle/>
          <a:p>
            <a:r>
              <a:rPr lang="en-US" sz="2800" dirty="0"/>
              <a:t>Implementation of openIMIS in Cameroon, BEPHA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8069955"/>
              </p:ext>
            </p:extLst>
          </p:nvPr>
        </p:nvGraphicFramePr>
        <p:xfrm>
          <a:off x="304800" y="1219200"/>
          <a:ext cx="8458200" cy="2291080"/>
        </p:xfrm>
        <a:graphic>
          <a:graphicData uri="http://schemas.openxmlformats.org/drawingml/2006/table">
            <a:tbl>
              <a:tblPr firstRow="1" bandRow="1">
                <a:tableStyleId>{5C22544A-7EE6-4342-B048-85BDC9FD1C3A}</a:tableStyleId>
              </a:tblPr>
              <a:tblGrid>
                <a:gridCol w="8458200">
                  <a:extLst>
                    <a:ext uri="{9D8B030D-6E8A-4147-A177-3AD203B41FA5}">
                      <a16:colId xmlns:a16="http://schemas.microsoft.com/office/drawing/2014/main" val="20000"/>
                    </a:ext>
                  </a:extLst>
                </a:gridCol>
              </a:tblGrid>
              <a:tr h="370840">
                <a:tc>
                  <a:txBody>
                    <a:bodyPr/>
                    <a:lstStyle/>
                    <a:p>
                      <a:r>
                        <a:rPr lang="en-US" dirty="0"/>
                        <a:t>Implementation</a:t>
                      </a:r>
                    </a:p>
                  </a:txBody>
                  <a:tcPr/>
                </a:tc>
                <a:extLst>
                  <a:ext uri="{0D108BD9-81ED-4DB2-BD59-A6C34878D82A}">
                    <a16:rowId xmlns:a16="http://schemas.microsoft.com/office/drawing/2014/main" val="10000"/>
                  </a:ext>
                </a:extLst>
              </a:tr>
              <a:tr h="370840">
                <a:tc>
                  <a:txBody>
                    <a:bodyPr/>
                    <a:lstStyle/>
                    <a:p>
                      <a:r>
                        <a:rPr lang="en-US" sz="1800" dirty="0"/>
                        <a:t>BEPHA</a:t>
                      </a:r>
                      <a:r>
                        <a:rPr lang="en-US" sz="1800" baseline="0" dirty="0"/>
                        <a:t> contracted EXACT Software limited to tailor-make the openIMIS to suite BEPHA’s business processes </a:t>
                      </a:r>
                      <a:endParaRPr lang="en-US" sz="1800" dirty="0"/>
                    </a:p>
                  </a:txBody>
                  <a:tcPr/>
                </a:tc>
                <a:extLst>
                  <a:ext uri="{0D108BD9-81ED-4DB2-BD59-A6C34878D82A}">
                    <a16:rowId xmlns:a16="http://schemas.microsoft.com/office/drawing/2014/main" val="10001"/>
                  </a:ext>
                </a:extLst>
              </a:tr>
              <a:tr h="370840">
                <a:tc>
                  <a:txBody>
                    <a:bodyPr/>
                    <a:lstStyle/>
                    <a:p>
                      <a:r>
                        <a:rPr lang="en-US" dirty="0"/>
                        <a:t>With</a:t>
                      </a:r>
                      <a:r>
                        <a:rPr lang="en-US" baseline="0" dirty="0"/>
                        <a:t> Technical guidance from </a:t>
                      </a:r>
                      <a:r>
                        <a:rPr lang="en-US" baseline="0" dirty="0" err="1"/>
                        <a:t>SwissTPH</a:t>
                      </a:r>
                      <a:r>
                        <a:rPr lang="en-US" baseline="0" dirty="0"/>
                        <a:t> and BEPHA management, EXACT Software Ltd could tailor-make the openIMIS to suite BEPHA</a:t>
                      </a:r>
                      <a:endParaRPr lang="en-US" dirty="0"/>
                    </a:p>
                  </a:txBody>
                  <a:tcPr/>
                </a:tc>
                <a:extLst>
                  <a:ext uri="{0D108BD9-81ED-4DB2-BD59-A6C34878D82A}">
                    <a16:rowId xmlns:a16="http://schemas.microsoft.com/office/drawing/2014/main" val="10002"/>
                  </a:ext>
                </a:extLst>
              </a:tr>
              <a:tr h="370840">
                <a:tc>
                  <a:txBody>
                    <a:bodyPr/>
                    <a:lstStyle/>
                    <a:p>
                      <a:r>
                        <a:rPr lang="en-US" dirty="0"/>
                        <a:t>BEPHA staff were trained on the openIMIS and the implementation of BEPHA program using</a:t>
                      </a:r>
                      <a:r>
                        <a:rPr lang="en-US" baseline="0" dirty="0"/>
                        <a:t> the software started</a:t>
                      </a:r>
                      <a:endParaRPr lang="en-US"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4B371517CA51A4591FD761B9ADB223C" ma:contentTypeVersion="14" ma:contentTypeDescription="Create a new document." ma:contentTypeScope="" ma:versionID="b9c58fdfed64c6e9f148436e1bc97e23">
  <xsd:schema xmlns:xsd="http://www.w3.org/2001/XMLSchema" xmlns:xs="http://www.w3.org/2001/XMLSchema" xmlns:p="http://schemas.microsoft.com/office/2006/metadata/properties" xmlns:ns2="18d388d1-21b6-4723-90bf-9d2d04a13d0a" xmlns:ns3="799dd36a-efdc-49ab-bd5b-ecf48f8d8ab7" targetNamespace="http://schemas.microsoft.com/office/2006/metadata/properties" ma:root="true" ma:fieldsID="8382fe876bf2d346a6029fe94ea1a643" ns2:_="" ns3:_="">
    <xsd:import namespace="18d388d1-21b6-4723-90bf-9d2d04a13d0a"/>
    <xsd:import namespace="799dd36a-efdc-49ab-bd5b-ecf48f8d8a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3:SharedWithUsers" minOccurs="0"/>
                <xsd:element ref="ns3:SharedWithDetails" minOccurs="0"/>
                <xsd:element ref="ns2:MediaServiceAutoKeyPoints" minOccurs="0"/>
                <xsd:element ref="ns2:MediaServiceKeyPoints" minOccurs="0"/>
                <xsd:element ref="ns2:link"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d388d1-21b6-4723-90bf-9d2d04a13d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ink" ma:index="20" nillable="true" ma:displayName="link" ma:format="Image" ma:internalName="link">
      <xsd:complexType>
        <xsd:complexContent>
          <xsd:extension base="dms:URL">
            <xsd:sequence>
              <xsd:element name="Url" type="dms:ValidUrl" minOccurs="0" nillable="true"/>
              <xsd:element name="Description" type="xsd:string" nillable="true"/>
            </xsd:sequence>
          </xsd:extension>
        </xsd:complexContent>
      </xsd:complex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99dd36a-efdc-49ab-bd5b-ecf48f8d8ab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ink xmlns="18d388d1-21b6-4723-90bf-9d2d04a13d0a">
      <Url xsi:nil="true"/>
      <Description xsi:nil="true"/>
    </link>
  </documentManagement>
</p:properties>
</file>

<file path=customXml/itemProps1.xml><?xml version="1.0" encoding="utf-8"?>
<ds:datastoreItem xmlns:ds="http://schemas.openxmlformats.org/officeDocument/2006/customXml" ds:itemID="{05461101-629F-4646-AED4-3965466131F5}"/>
</file>

<file path=customXml/itemProps2.xml><?xml version="1.0" encoding="utf-8"?>
<ds:datastoreItem xmlns:ds="http://schemas.openxmlformats.org/officeDocument/2006/customXml" ds:itemID="{702434DB-63E7-4FF6-8841-F54C414F43AA}"/>
</file>

<file path=customXml/itemProps3.xml><?xml version="1.0" encoding="utf-8"?>
<ds:datastoreItem xmlns:ds="http://schemas.openxmlformats.org/officeDocument/2006/customXml" ds:itemID="{B488673E-7FF0-44C3-AAE6-AAC9C4E45639}"/>
</file>

<file path=docProps/app.xml><?xml version="1.0" encoding="utf-8"?>
<Properties xmlns="http://schemas.openxmlformats.org/officeDocument/2006/extended-properties" xmlns:vt="http://schemas.openxmlformats.org/officeDocument/2006/docPropsVTypes">
  <Template>Concourse</Template>
  <TotalTime>2353</TotalTime>
  <Words>874</Words>
  <Application>Microsoft Office PowerPoint</Application>
  <PresentationFormat>On-screen Show (4:3)</PresentationFormat>
  <Paragraphs>158</Paragraphs>
  <Slides>14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Lucida Sans Unicode</vt:lpstr>
      <vt:lpstr>Verdana</vt:lpstr>
      <vt:lpstr>Wingdings 2</vt:lpstr>
      <vt:lpstr>Wingdings 3</vt:lpstr>
      <vt:lpstr>Concourse</vt:lpstr>
      <vt:lpstr>PRESENTATION ON THE BEPHA SCHEME</vt:lpstr>
      <vt:lpstr>Outlines</vt:lpstr>
      <vt:lpstr>Objectives of the presentation</vt:lpstr>
      <vt:lpstr>Presentation of BEPHA</vt:lpstr>
      <vt:lpstr>BEPHA Product</vt:lpstr>
      <vt:lpstr>Contracted partner health facilities</vt:lpstr>
      <vt:lpstr>Information system</vt:lpstr>
      <vt:lpstr>Implementation of openIMIS in Cameroon, BEPHA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THE BEPHA SCHEME</dc:title>
  <dc:creator>HP 250</dc:creator>
  <cp:lastModifiedBy>Bhattarai, Saurav GIZ</cp:lastModifiedBy>
  <cp:revision>61</cp:revision>
  <dcterms:created xsi:type="dcterms:W3CDTF">2018-07-16T14:39:01Z</dcterms:created>
  <dcterms:modified xsi:type="dcterms:W3CDTF">2021-12-06T13:35:52Z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0x01010044B371517CA51A4591FD761B9ADB223C</vt:lpwstr>
  </property>
</Properties>
</file>