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5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6" name="Grafik 5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25B7370B-2AEC-4121-9CCC-42B209AEE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6"/>
          <a:stretch/>
        </p:blipFill>
        <p:spPr>
          <a:xfrm>
            <a:off x="5192391" y="687148"/>
            <a:ext cx="1807218" cy="18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E113884-B5C9-459E-B785-88DF562AF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D2F2-D621-4C8E-AE0B-102EED05856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AFFEC34F-F209-47B8-A25B-9D62ACAD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D3AE9F-B099-48E3-9D63-E2686F55F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441C40-D1A3-4021-BC20-FB80A0DAD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7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257612C-9BB1-4B2E-8509-C3A41B632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D2F2-D621-4C8E-AE0B-102EED05856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C34F-F209-47B8-A25B-9D62ACAD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2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9BCAFE-FF6C-48CB-B35B-192AA7C17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D2F2-D621-4C8E-AE0B-102EED05856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C34F-F209-47B8-A25B-9D62ACAD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3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4672233-ECC5-4ACD-981A-8BF10FB87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D2F2-D621-4C8E-AE0B-102EED05856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C34F-F209-47B8-A25B-9D62ACAD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1AF98D-2D31-4CE4-ABEE-E9088C1CA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4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9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10CD2F2-D621-4C8E-AE0B-102EED05856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AFFEC34F-F209-47B8-A25B-9D62ACAD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3045556225/Payment+plan+calculation+rule+Fee-for-service" TargetMode="External"/><Relationship Id="rId7" Type="http://schemas.openxmlformats.org/officeDocument/2006/relationships/hyperlink" Target="https://openimis.atlassian.net/wiki/spaces/OP/pages/3045818369/Payment+plan+calculation+rule+Commission" TargetMode="External"/><Relationship Id="rId2" Type="http://schemas.openxmlformats.org/officeDocument/2006/relationships/hyperlink" Target="https://openimis.atlassian.net/wiki/spaces/OP/pages/3089039361/Contribution+plan+calculation+rule+legacy+contribu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mis.atlassian.net/wiki/spaces/OP/pages/3045818376/Payment+plan+calculation+rule+fees" TargetMode="External"/><Relationship Id="rId5" Type="http://schemas.openxmlformats.org/officeDocument/2006/relationships/hyperlink" Target="https://openimis.github.io/openimis_fhir_r4_ig/StructureDefinition-openimis-invoice-bill.html" TargetMode="External"/><Relationship Id="rId4" Type="http://schemas.openxmlformats.org/officeDocument/2006/relationships/hyperlink" Target="https://openimis.atlassian.net/wiki/spaces/OP/pages/3045752833/Payment+plan+calculation+rule+Capit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Payment </a:t>
            </a:r>
            <a:r>
              <a:rPr lang="de-CH" dirty="0"/>
              <a:t>L</a:t>
            </a:r>
            <a:r>
              <a:rPr lang="de-CH" dirty="0" smtClean="0"/>
              <a:t>ayer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69779"/>
            <a:ext cx="9144000" cy="1655762"/>
          </a:xfrm>
        </p:spPr>
        <p:txBody>
          <a:bodyPr/>
          <a:lstStyle/>
          <a:p>
            <a:r>
              <a:rPr lang="en-US" dirty="0" err="1" smtClean="0"/>
              <a:t>Gumzo</a:t>
            </a:r>
            <a:endParaRPr lang="en-US" dirty="0" smtClean="0"/>
          </a:p>
          <a:p>
            <a:r>
              <a:rPr lang="en-US" smtClean="0"/>
              <a:t>6 December 2021</a:t>
            </a:r>
            <a:endParaRPr lang="en-US" dirty="0"/>
          </a:p>
        </p:txBody>
      </p:sp>
      <p:pic>
        <p:nvPicPr>
          <p:cNvPr id="4" name="Picture 2" descr="Image result for swisstph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0" y="104226"/>
            <a:ext cx="2647446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oldevelo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015" y="104814"/>
            <a:ext cx="3126010" cy="7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1901"/>
            <a:ext cx="10515600" cy="4012497"/>
          </a:xfrm>
        </p:spPr>
        <p:txBody>
          <a:bodyPr>
            <a:normAutofit lnSpcReduction="10000"/>
          </a:bodyPr>
          <a:lstStyle/>
          <a:p>
            <a:r>
              <a:rPr lang="de-CH" dirty="0" err="1" smtClean="0"/>
              <a:t>Done</a:t>
            </a:r>
            <a:r>
              <a:rPr lang="de-CH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Invoice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Bill BE </a:t>
            </a:r>
            <a:r>
              <a:rPr lang="de-CH" dirty="0" err="1" smtClean="0"/>
              <a:t>module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Calculation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r>
              <a:rPr lang="de-CH" dirty="0" smtClean="0"/>
              <a:t>: </a:t>
            </a:r>
            <a:r>
              <a:rPr lang="de-CH" dirty="0" err="1" smtClean="0">
                <a:hlinkClick r:id="rId2"/>
              </a:rPr>
              <a:t>contribution</a:t>
            </a:r>
            <a:r>
              <a:rPr lang="de-CH" dirty="0" smtClean="0"/>
              <a:t>, </a:t>
            </a:r>
            <a:r>
              <a:rPr lang="de-CH" dirty="0" err="1" smtClean="0">
                <a:hlinkClick r:id="rId3"/>
              </a:rPr>
              <a:t>fee</a:t>
            </a:r>
            <a:r>
              <a:rPr lang="de-CH" dirty="0" smtClean="0">
                <a:hlinkClick r:id="rId3"/>
              </a:rPr>
              <a:t>-</a:t>
            </a:r>
            <a:r>
              <a:rPr lang="de-CH" dirty="0" err="1" smtClean="0">
                <a:hlinkClick r:id="rId3"/>
              </a:rPr>
              <a:t>for</a:t>
            </a:r>
            <a:r>
              <a:rPr lang="de-CH" dirty="0" smtClean="0">
                <a:hlinkClick r:id="rId3"/>
              </a:rPr>
              <a:t>-service</a:t>
            </a:r>
            <a:r>
              <a:rPr lang="de-CH" dirty="0" smtClean="0"/>
              <a:t>, </a:t>
            </a:r>
            <a:r>
              <a:rPr lang="de-CH" dirty="0" err="1" smtClean="0">
                <a:hlinkClick r:id="rId4"/>
              </a:rPr>
              <a:t>capitation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FHIR </a:t>
            </a:r>
            <a:r>
              <a:rPr lang="de-CH" dirty="0" smtClean="0"/>
              <a:t>R4: </a:t>
            </a:r>
            <a:r>
              <a:rPr lang="de-CH" dirty="0" err="1" smtClean="0">
                <a:hlinkClick r:id="rId5"/>
              </a:rPr>
              <a:t>bill</a:t>
            </a:r>
            <a:r>
              <a:rPr lang="de-CH" dirty="0" smtClean="0"/>
              <a:t>, </a:t>
            </a:r>
            <a:r>
              <a:rPr lang="de-CH" dirty="0" err="1">
                <a:hlinkClick r:id="rId5"/>
              </a:rPr>
              <a:t>i</a:t>
            </a:r>
            <a:r>
              <a:rPr lang="de-CH" dirty="0" err="1" smtClean="0">
                <a:hlinkClick r:id="rId5"/>
              </a:rPr>
              <a:t>nvoice</a:t>
            </a:r>
            <a:endParaRPr lang="de-CH" dirty="0"/>
          </a:p>
          <a:p>
            <a:r>
              <a:rPr lang="de-CH" dirty="0" smtClean="0"/>
              <a:t>Next: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Invoice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/>
              <a:t>Bill </a:t>
            </a:r>
            <a:r>
              <a:rPr lang="de-CH" dirty="0" smtClean="0"/>
              <a:t>FE </a:t>
            </a:r>
            <a:r>
              <a:rPr lang="de-CH" dirty="0" err="1" smtClean="0"/>
              <a:t>module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Payment Plan </a:t>
            </a:r>
            <a:r>
              <a:rPr lang="de-CH" dirty="0" err="1" smtClean="0"/>
              <a:t>module</a:t>
            </a:r>
            <a:r>
              <a:rPr lang="de-CH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Calculation</a:t>
            </a:r>
            <a:r>
              <a:rPr lang="de-CH" dirty="0"/>
              <a:t> </a:t>
            </a:r>
            <a:r>
              <a:rPr lang="de-CH" dirty="0" err="1" smtClean="0"/>
              <a:t>rules</a:t>
            </a:r>
            <a:r>
              <a:rPr lang="de-CH" dirty="0" smtClean="0"/>
              <a:t>: </a:t>
            </a:r>
            <a:r>
              <a:rPr lang="de-CH" dirty="0" err="1" smtClean="0">
                <a:hlinkClick r:id="rId6"/>
              </a:rPr>
              <a:t>fees</a:t>
            </a:r>
            <a:r>
              <a:rPr lang="de-CH" dirty="0" smtClean="0"/>
              <a:t>, </a:t>
            </a:r>
            <a:r>
              <a:rPr lang="de-CH" dirty="0" err="1" smtClean="0">
                <a:hlinkClick r:id="rId7"/>
              </a:rPr>
              <a:t>commissions</a:t>
            </a:r>
            <a:r>
              <a:rPr lang="de-CH" dirty="0" smtClean="0">
                <a:hlinkClick r:id="rId7"/>
              </a:rPr>
              <a:t> 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FHIR R4 </a:t>
            </a:r>
            <a:r>
              <a:rPr lang="de-CH" dirty="0" err="1" smtClean="0"/>
              <a:t>subscription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notification</a:t>
            </a:r>
            <a:r>
              <a:rPr lang="de-CH" dirty="0" smtClean="0"/>
              <a:t> </a:t>
            </a:r>
            <a:r>
              <a:rPr lang="de-CH" dirty="0" err="1" smtClean="0"/>
              <a:t>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75" y="596558"/>
            <a:ext cx="10515600" cy="940411"/>
          </a:xfrm>
        </p:spPr>
        <p:txBody>
          <a:bodyPr/>
          <a:lstStyle/>
          <a:p>
            <a:r>
              <a:rPr lang="de-CH" dirty="0" err="1" smtClean="0"/>
              <a:t>Architecture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5" y="1323504"/>
            <a:ext cx="11248375" cy="5390334"/>
          </a:xfrm>
        </p:spPr>
      </p:pic>
    </p:spTree>
    <p:extLst>
      <p:ext uri="{BB962C8B-B14F-4D97-AF65-F5344CB8AC3E}">
        <p14:creationId xmlns:p14="http://schemas.microsoft.com/office/powerpoint/2010/main" val="22516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0352"/>
            <a:ext cx="10515600" cy="940411"/>
          </a:xfrm>
        </p:spPr>
        <p:txBody>
          <a:bodyPr/>
          <a:lstStyle/>
          <a:p>
            <a:r>
              <a:rPr lang="en-US" dirty="0" smtClean="0"/>
              <a:t>Frontend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9287"/>
            <a:ext cx="10542372" cy="53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swisstph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8" y="5205202"/>
            <a:ext cx="2647446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openIMIS</a:t>
            </a:r>
            <a:r>
              <a:rPr lang="en-GB" dirty="0"/>
              <a:t> </a:t>
            </a:r>
            <a:r>
              <a:rPr lang="de-CH" dirty="0"/>
              <a:t>Payment Layer</a:t>
            </a:r>
            <a:endParaRPr lang="en-GB" dirty="0"/>
          </a:p>
        </p:txBody>
      </p:sp>
      <p:pic>
        <p:nvPicPr>
          <p:cNvPr id="9" name="Picture 4" descr="Image result for soldevelo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45" y="5329181"/>
            <a:ext cx="3126010" cy="7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Calculations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Dedicated module to convert business object are using calculation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Calculation rules are «simple» modules that host business logic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 be a calculation rule, a module needs to have a class that is based on the </a:t>
            </a:r>
            <a:r>
              <a:rPr lang="en-US" sz="2400" dirty="0" err="1" smtClean="0"/>
              <a:t>AbstractCalculationRule</a:t>
            </a:r>
            <a:r>
              <a:rPr lang="en-US" sz="2400" dirty="0" smtClean="0"/>
              <a:t>, and implements the mandatory methods and listen to few signals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Advantages: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Calculation rules can be selected with a FE picker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Calculation rules can add parameters to existing FE page (the page need to have a calculation contribution point)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Version control is defined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Objects can depend on calculation rules (the exact rule to be used will depend on the one installed) such as the contribution plan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In our case, the calculation rule would be linkable to contribution or payment* plan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8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">
  <a:themeElements>
    <a:clrScheme name="openIMIS colors">
      <a:dk1>
        <a:srgbClr val="000000"/>
      </a:dk1>
      <a:lt1>
        <a:srgbClr val="FFFFFF"/>
      </a:lt1>
      <a:dk2>
        <a:srgbClr val="4F4B4C"/>
      </a:dk2>
      <a:lt2>
        <a:srgbClr val="CCCBCB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EFBC53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EAFAC0FA-7F75-4BEE-BF2A-E58493C55658}" vid="{D1C84F7D-749D-4EE4-9535-A9276AA683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</Template>
  <TotalTime>0</TotalTime>
  <Words>186</Words>
  <Application>Microsoft Office PowerPoint</Application>
  <PresentationFormat>Widescreen</PresentationFormat>
  <Paragraphs>27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Poppins</vt:lpstr>
      <vt:lpstr>Poppins ExtraLight</vt:lpstr>
      <vt:lpstr>Poppins Light</vt:lpstr>
      <vt:lpstr>Poppins SemiBold</vt:lpstr>
      <vt:lpstr>Symbol</vt:lpstr>
      <vt:lpstr>Wingdings</vt:lpstr>
      <vt:lpstr>openIMIS</vt:lpstr>
      <vt:lpstr>Payment Layer</vt:lpstr>
      <vt:lpstr>Status</vt:lpstr>
      <vt:lpstr>Architecture</vt:lpstr>
      <vt:lpstr>Frontend development</vt:lpstr>
      <vt:lpstr>openIMIS Payment Layer</vt:lpstr>
      <vt:lpstr>Calculations rules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Payment layer</dc:title>
  <dc:creator>Patrick Delcroix</dc:creator>
  <cp:lastModifiedBy>Dragos Dobre</cp:lastModifiedBy>
  <cp:revision>25</cp:revision>
  <dcterms:created xsi:type="dcterms:W3CDTF">2021-09-02T06:28:50Z</dcterms:created>
  <dcterms:modified xsi:type="dcterms:W3CDTF">2021-12-06T12:03:41Z</dcterms:modified>
</cp:coreProperties>
</file>