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9"/>
  </p:notesMasterIdLst>
  <p:sldIdLst>
    <p:sldId id="256" r:id="rId2"/>
    <p:sldId id="257" r:id="rId3"/>
    <p:sldId id="263" r:id="rId4"/>
    <p:sldId id="261" r:id="rId5"/>
    <p:sldId id="262" r:id="rId6"/>
    <p:sldId id="259" r:id="rId7"/>
    <p:sldId id="260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A1E5839-A7EE-443F-844B-2D74F03B4C11}">
          <p14:sldIdLst>
            <p14:sldId id="256"/>
            <p14:sldId id="257"/>
            <p14:sldId id="263"/>
            <p14:sldId id="261"/>
            <p14:sldId id="262"/>
            <p14:sldId id="259"/>
            <p14:sldId id="260"/>
          </p14:sldIdLst>
        </p14:section>
        <p14:section name="Untitled Section" id="{3EB9EA23-95EB-4E45-BCB8-859A59874244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D0D5"/>
    <a:srgbClr val="0063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94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8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EB25B-03BC-415B-97FF-AC2CDA77347C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C6D03-B6D0-4143-B8B8-296EADED6E1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411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5" descr="Ein Bild, das Text, Uhr enthält.&#10;&#10;Automatisch generierte Beschreibung">
            <a:extLst>
              <a:ext uri="{FF2B5EF4-FFF2-40B4-BE49-F238E27FC236}">
                <a16:creationId xmlns:a16="http://schemas.microsoft.com/office/drawing/2014/main" id="{25B7370B-2AEC-4121-9CCC-42B209AEE50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326"/>
          <a:stretch/>
        </p:blipFill>
        <p:spPr>
          <a:xfrm>
            <a:off x="5192391" y="687148"/>
            <a:ext cx="1807218" cy="180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345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>
            <a:extLst>
              <a:ext uri="{FF2B5EF4-FFF2-40B4-BE49-F238E27FC236}">
                <a16:creationId xmlns:a16="http://schemas.microsoft.com/office/drawing/2014/main" id="{DE113884-B5C9-459E-B785-88DF562AFA0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1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2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7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08D3AE9F-B099-48E3-9D63-E2686F55F64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pic>
        <p:nvPicPr>
          <p:cNvPr id="10" name="Grafik 9">
            <a:extLst>
              <a:ext uri="{FF2B5EF4-FFF2-40B4-BE49-F238E27FC236}">
                <a16:creationId xmlns:a16="http://schemas.microsoft.com/office/drawing/2014/main" id="{1F441C40-D1A3-4021-BC20-FB80A0DAD98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479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9257612C-9BB1-4B2E-8509-C3A41B63296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678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569BCAFE-FF6C-48CB-B35B-192AA7C178C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410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64672233-ECC5-4ACD-981A-8BF10FB873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303127"/>
            <a:ext cx="1647959" cy="439400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A5BDF-536B-4BCB-A33E-4876263A773D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7653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FD1AF98D-2D31-4CE4-ABEE-E9088C1CA85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0942"/>
            <a:ext cx="1647959" cy="43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724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7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9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B1A5BDF-536B-4BCB-A33E-4876263A773D}" type="datetimeFigureOut">
              <a:rPr lang="en-GB" smtClean="0"/>
              <a:t>06/12/2021</a:t>
            </a:fld>
            <a:endParaRPr lang="en-GB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1AE88C89-B261-43D5-86D6-6757638387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990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imis.atlassian.net/browse/OSD-151" TargetMode="External"/><Relationship Id="rId2" Type="http://schemas.openxmlformats.org/officeDocument/2006/relationships/hyperlink" Target="https://openimis.atlassian.net/browse/OSD-15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openimis.atlassian.net/browse/OSD-154" TargetMode="External"/><Relationship Id="rId5" Type="http://schemas.openxmlformats.org/officeDocument/2006/relationships/hyperlink" Target="https://openimis.atlassian.net/jira/servicedesk/projects/OSD/queues/custom/8/OSD-153" TargetMode="External"/><Relationship Id="rId4" Type="http://schemas.openxmlformats.org/officeDocument/2006/relationships/hyperlink" Target="https://openimis.atlassian.net/jira/servicedesk/projects/OSD/queues/custom/8/OSD-152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imis.atlassian.net/wiki/spaces/OP/pages/3086254228/Release+2021-10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Maintenance and Support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6</a:t>
            </a:r>
            <a:r>
              <a:rPr lang="en-GB" dirty="0" smtClean="0"/>
              <a:t> </a:t>
            </a:r>
            <a:r>
              <a:rPr lang="en-US" dirty="0" smtClean="0"/>
              <a:t>December </a:t>
            </a:r>
            <a:r>
              <a:rPr lang="en-GB" dirty="0" smtClean="0"/>
              <a:t>2021 </a:t>
            </a:r>
            <a:endParaRPr lang="en-GB" dirty="0" smtClean="0"/>
          </a:p>
          <a:p>
            <a:r>
              <a:rPr lang="en-GB" dirty="0" smtClean="0"/>
              <a:t>Activity Report</a:t>
            </a:r>
          </a:p>
          <a:p>
            <a:endParaRPr lang="en-GB" dirty="0" smtClean="0"/>
          </a:p>
        </p:txBody>
      </p:sp>
      <p:pic>
        <p:nvPicPr>
          <p:cNvPr id="1026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280" y="104226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015" y="258049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4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2021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GB" b="1" dirty="0" smtClean="0"/>
              <a:t>Support: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OSD-1</a:t>
            </a:r>
            <a:r>
              <a:rPr lang="en-CH" dirty="0" smtClean="0"/>
              <a:t>50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>
                <a:hlinkClick r:id="rId2"/>
              </a:rPr>
              <a:t>Rest API becomes slow after some </a:t>
            </a:r>
            <a:r>
              <a:rPr lang="en-US" u="sng" dirty="0" smtClean="0">
                <a:hlinkClick r:id="rId2"/>
              </a:rPr>
              <a:t>transactions</a:t>
            </a:r>
            <a:r>
              <a:rPr lang="en-CH" dirty="0" smtClean="0"/>
              <a:t> – Waiting for </a:t>
            </a:r>
            <a:r>
              <a:rPr lang="en-CH" dirty="0"/>
              <a:t>customer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1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 err="1">
                <a:hlinkClick r:id="rId3"/>
              </a:rPr>
              <a:t>Mojaloop</a:t>
            </a:r>
            <a:r>
              <a:rPr lang="en-US" dirty="0">
                <a:hlinkClick r:id="rId3"/>
              </a:rPr>
              <a:t> deployment guide using </a:t>
            </a:r>
            <a:r>
              <a:rPr lang="en-US" dirty="0" err="1" smtClean="0">
                <a:hlinkClick r:id="rId3"/>
              </a:rPr>
              <a:t>kubernetes</a:t>
            </a:r>
            <a:r>
              <a:rPr lang="en-US" dirty="0" smtClean="0"/>
              <a:t> </a:t>
            </a:r>
            <a:r>
              <a:rPr lang="en-CH" dirty="0" smtClean="0"/>
              <a:t>– </a:t>
            </a:r>
            <a:r>
              <a:rPr lang="en-CH" dirty="0"/>
              <a:t>Waiting for customer 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2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GB" dirty="0" smtClean="0">
                <a:hlinkClick r:id="rId4"/>
              </a:rPr>
              <a:t>Front </a:t>
            </a:r>
            <a:r>
              <a:rPr lang="en-GB" dirty="0">
                <a:hlinkClick r:id="rId4"/>
              </a:rPr>
              <a:t>End Installation </a:t>
            </a:r>
            <a:r>
              <a:rPr lang="en-GB" dirty="0" smtClean="0">
                <a:hlinkClick r:id="rId4"/>
              </a:rPr>
              <a:t>Error</a:t>
            </a:r>
            <a:r>
              <a:rPr lang="en-GB" dirty="0" smtClean="0"/>
              <a:t> </a:t>
            </a:r>
            <a:r>
              <a:rPr lang="en-CH" dirty="0" smtClean="0"/>
              <a:t>– </a:t>
            </a:r>
            <a:r>
              <a:rPr lang="en-CH" dirty="0"/>
              <a:t>Waiting for customer 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3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dirty="0" smtClean="0">
                <a:hlinkClick r:id="rId5"/>
              </a:rPr>
              <a:t>Issue </a:t>
            </a:r>
            <a:r>
              <a:rPr lang="en-US" dirty="0">
                <a:hlinkClick r:id="rId5"/>
              </a:rPr>
              <a:t>on the on-double click to display the required information that is passed to the next page with the </a:t>
            </a:r>
            <a:r>
              <a:rPr lang="en-US" dirty="0" err="1" smtClean="0">
                <a:hlinkClick r:id="rId5"/>
              </a:rPr>
              <a:t>uuid</a:t>
            </a:r>
            <a:r>
              <a:rPr lang="en-GB" dirty="0" smtClean="0"/>
              <a:t> </a:t>
            </a:r>
            <a:r>
              <a:rPr lang="en-CH" dirty="0"/>
              <a:t>– </a:t>
            </a:r>
            <a:r>
              <a:rPr lang="en-US" dirty="0" smtClean="0"/>
              <a:t>To do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OSD-1</a:t>
            </a:r>
            <a:r>
              <a:rPr lang="en-CH" dirty="0" smtClean="0"/>
              <a:t>5</a:t>
            </a:r>
            <a:r>
              <a:rPr lang="en-GB" dirty="0" smtClean="0"/>
              <a:t>4</a:t>
            </a:r>
            <a:r>
              <a:rPr lang="en-US" dirty="0" smtClean="0"/>
              <a:t>:</a:t>
            </a:r>
            <a:r>
              <a:rPr lang="en-CH" dirty="0" smtClean="0"/>
              <a:t> </a:t>
            </a:r>
            <a:r>
              <a:rPr lang="en-US" u="sng" dirty="0" err="1">
                <a:hlinkClick r:id="rId6"/>
              </a:rPr>
              <a:t>Mojaloop</a:t>
            </a:r>
            <a:r>
              <a:rPr lang="en-US" u="sng" dirty="0">
                <a:hlinkClick r:id="rId6"/>
              </a:rPr>
              <a:t> Adapter configurations details</a:t>
            </a:r>
            <a:r>
              <a:rPr lang="en-GB" dirty="0" smtClean="0"/>
              <a:t> </a:t>
            </a:r>
            <a:r>
              <a:rPr lang="en-CH" dirty="0"/>
              <a:t>– Waiting for customer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067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November 2021 </a:t>
            </a:r>
            <a:r>
              <a:rPr lang="en-GB" dirty="0" smtClean="0"/>
              <a:t>activities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3" y="2164467"/>
            <a:ext cx="11031412" cy="39461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Maintenance/Development:</a:t>
            </a:r>
            <a:endParaRPr lang="en-US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Bug</a:t>
            </a:r>
            <a:r>
              <a:rPr lang="en-CH" dirty="0" smtClean="0"/>
              <a:t> </a:t>
            </a:r>
            <a:r>
              <a:rPr lang="en-US" dirty="0" smtClean="0"/>
              <a:t>fixes 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PR reviews and integration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Finalizing October </a:t>
            </a:r>
            <a:r>
              <a:rPr lang="en-US" dirty="0" smtClean="0"/>
              <a:t>2021 </a:t>
            </a:r>
            <a:r>
              <a:rPr lang="en-US" dirty="0" smtClean="0"/>
              <a:t>Release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6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Time budget available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0563596"/>
              </p:ext>
            </p:extLst>
          </p:nvPr>
        </p:nvGraphicFramePr>
        <p:xfrm>
          <a:off x="838203" y="2236491"/>
          <a:ext cx="8127999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1093727672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367450173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14667241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Total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</a:t>
                      </a:r>
                      <a:r>
                        <a:rPr lang="en-GB" sz="2000" baseline="0" noProof="0" dirty="0" smtClean="0"/>
                        <a:t> days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Remaining percentage</a:t>
                      </a:r>
                      <a:endParaRPr lang="en-GB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8489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240</a:t>
                      </a:r>
                      <a:endParaRPr lang="en-GB" sz="2000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102</a:t>
                      </a:r>
                      <a:endParaRPr lang="en-GB" sz="2000" noProof="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noProof="0" dirty="0" smtClean="0"/>
                        <a:t>42%</a:t>
                      </a:r>
                      <a:endParaRPr lang="en-GB" sz="2000" noProof="0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18129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147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October 2021 Release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10515600" cy="4000921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Link: </a:t>
            </a:r>
            <a:r>
              <a:rPr lang="en-GB" dirty="0" smtClean="0">
                <a:hlinkClick r:id="rId2"/>
              </a:rPr>
              <a:t>Release 2021-10</a:t>
            </a:r>
            <a:endParaRPr lang="en-GB" dirty="0"/>
          </a:p>
          <a:p>
            <a:r>
              <a:rPr lang="en-GB" dirty="0" smtClean="0"/>
              <a:t>Components </a:t>
            </a:r>
            <a:r>
              <a:rPr lang="en-GB" dirty="0" smtClean="0"/>
              <a:t>included: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Web Application and DB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Updated </a:t>
            </a:r>
            <a:r>
              <a:rPr lang="en-GB" dirty="0"/>
              <a:t>mobile application &amp; REST </a:t>
            </a:r>
            <a:r>
              <a:rPr lang="en-GB" dirty="0" smtClean="0"/>
              <a:t>API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New migrated modules </a:t>
            </a:r>
            <a:endParaRPr lang="en-CH" dirty="0" smtClean="0"/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Users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Medical Items and Services</a:t>
            </a:r>
          </a:p>
          <a:p>
            <a:pPr marL="800089" lvl="1" indent="-342900">
              <a:buFont typeface="Arial" panose="020B0604020202020204" pitchFamily="34" charset="0"/>
              <a:buChar char="•"/>
            </a:pPr>
            <a:r>
              <a:rPr lang="en-CH" dirty="0" smtClean="0">
                <a:solidFill>
                  <a:schemeClr val="tx1"/>
                </a:solidFill>
              </a:rPr>
              <a:t>Pricelists </a:t>
            </a:r>
            <a:endParaRPr lang="en-GB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Formal Sector modules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FHIR </a:t>
            </a:r>
            <a:r>
              <a:rPr lang="en-GB" dirty="0"/>
              <a:t>R4 </a:t>
            </a:r>
            <a:r>
              <a:rPr lang="en-GB" dirty="0" smtClean="0"/>
              <a:t>module</a:t>
            </a:r>
            <a:r>
              <a:rPr lang="en-CH" dirty="0" smtClean="0"/>
              <a:t> </a:t>
            </a:r>
            <a:r>
              <a:rPr lang="en-GB" dirty="0" smtClean="0"/>
              <a:t>(version used by Claim-AI modules)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Claim-AI modules (dependence on FHIR R4)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12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Future activities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Maintenance and development</a:t>
            </a:r>
            <a:r>
              <a:rPr lang="en-GB" dirty="0" smtClean="0"/>
              <a:t>: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H" dirty="0" smtClean="0"/>
              <a:t>Generate large data set and train demo AI Model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Bug fixes &amp; PR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Publish demo mobile apps on Google </a:t>
            </a:r>
            <a:r>
              <a:rPr lang="en-GB" dirty="0" smtClean="0"/>
              <a:t>Play </a:t>
            </a:r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94802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wisstph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7948" y="5205202"/>
            <a:ext cx="2647446" cy="761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Maintenance and Support</a:t>
            </a:r>
            <a:endParaRPr lang="en-GB" dirty="0"/>
          </a:p>
        </p:txBody>
      </p:sp>
      <p:pic>
        <p:nvPicPr>
          <p:cNvPr id="9" name="Picture 4" descr="Image result for soldevelo"/>
          <p:cNvPicPr>
            <a:picLocks noChangeAspect="1" noChangeArrowheads="1"/>
          </p:cNvPicPr>
          <p:nvPr/>
        </p:nvPicPr>
        <p:blipFill>
          <a:blip r:embed="rId4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0645" y="5329181"/>
            <a:ext cx="3126010" cy="760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641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nIMIS">
  <a:themeElements>
    <a:clrScheme name="openIMIS colors">
      <a:dk1>
        <a:srgbClr val="000000"/>
      </a:dk1>
      <a:lt1>
        <a:srgbClr val="FFFFFF"/>
      </a:lt1>
      <a:dk2>
        <a:srgbClr val="4F4B4C"/>
      </a:dk2>
      <a:lt2>
        <a:srgbClr val="CCCBCB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EFBC53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enIMIS" id="{EAFAC0FA-7F75-4BEE-BF2A-E58493C55658}" vid="{D1C84F7D-749D-4EE4-9535-A9276AA683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openIMIS</Template>
  <TotalTime>0</TotalTime>
  <Words>200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Poppins</vt:lpstr>
      <vt:lpstr>Poppins ExtraLight</vt:lpstr>
      <vt:lpstr>Poppins Light</vt:lpstr>
      <vt:lpstr>Poppins SemiBold</vt:lpstr>
      <vt:lpstr>Symbol</vt:lpstr>
      <vt:lpstr>openIMIS</vt:lpstr>
      <vt:lpstr> Maintenance and Support </vt:lpstr>
      <vt:lpstr>November 2021 activities</vt:lpstr>
      <vt:lpstr>November 2021 activities</vt:lpstr>
      <vt:lpstr>Time budget available</vt:lpstr>
      <vt:lpstr>October 2021 Release </vt:lpstr>
      <vt:lpstr>Future activities </vt:lpstr>
      <vt:lpstr>Maintenance and Support</vt:lpstr>
    </vt:vector>
  </TitlesOfParts>
  <Company>Swiss TPH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openIMIS Maintenance and Support</dc:title>
  <dc:creator>Dragos Dobre</dc:creator>
  <cp:lastModifiedBy>Dragos Dobre</cp:lastModifiedBy>
  <cp:revision>207</cp:revision>
  <dcterms:created xsi:type="dcterms:W3CDTF">2019-05-03T11:46:18Z</dcterms:created>
  <dcterms:modified xsi:type="dcterms:W3CDTF">2021-12-06T11:05:29Z</dcterms:modified>
</cp:coreProperties>
</file>