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10"/>
  </p:notesMasterIdLst>
  <p:sldIdLst>
    <p:sldId id="256" r:id="rId2"/>
    <p:sldId id="263" r:id="rId3"/>
    <p:sldId id="264" r:id="rId4"/>
    <p:sldId id="257" r:id="rId5"/>
    <p:sldId id="269" r:id="rId6"/>
    <p:sldId id="266" r:id="rId7"/>
    <p:sldId id="260" r:id="rId8"/>
    <p:sldId id="26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63"/>
            <p14:sldId id="264"/>
            <p14:sldId id="257"/>
            <p14:sldId id="269"/>
            <p14:sldId id="266"/>
            <p14:sldId id="260"/>
          </p14:sldIdLst>
        </p14:section>
        <p14:section name="Untitled Section" id="{3EB9EA23-95EB-4E45-BCB8-859A59874244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imis/openimis_fhir_r4_ig" TargetMode="External"/><Relationship Id="rId7" Type="http://schemas.openxmlformats.org/officeDocument/2006/relationships/hyperlink" Target="https://pypi.org/project/fhir.resources/" TargetMode="External"/><Relationship Id="rId2" Type="http://schemas.openxmlformats.org/officeDocument/2006/relationships/hyperlink" Target="https://openimis.github.io/openimis_fhir_r4_i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iki.hl7.org/IG_Publisher_Documentation" TargetMode="External"/><Relationship Id="rId5" Type="http://schemas.openxmlformats.org/officeDocument/2006/relationships/hyperlink" Target="https://fshschool.org/" TargetMode="External"/><Relationship Id="rId4" Type="http://schemas.openxmlformats.org/officeDocument/2006/relationships/hyperlink" Target="https://github.com/openimis/openimis-be-api_fhir_r4_py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openIMIS Shelf Readiness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8</a:t>
            </a:r>
            <a:r>
              <a:rPr lang="en-CH" dirty="0" smtClean="0"/>
              <a:t> </a:t>
            </a:r>
            <a:r>
              <a:rPr lang="en-GB" dirty="0" smtClean="0"/>
              <a:t>November 2021 </a:t>
            </a:r>
          </a:p>
          <a:p>
            <a:r>
              <a:rPr lang="en-GB" dirty="0"/>
              <a:t>Activity </a:t>
            </a:r>
            <a:r>
              <a:rPr lang="en-GB" dirty="0" smtClean="0"/>
              <a:t>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9438" y="5958039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lum bright="70000" contrast="-70000"/>
          </a:blip>
          <a:stretch/>
        </p:blipFill>
        <p:spPr bwMode="auto">
          <a:xfrm>
            <a:off x="200279" y="5767349"/>
            <a:ext cx="945275" cy="94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WP1. openIMIS </a:t>
            </a:r>
            <a:r>
              <a:rPr lang="en-US" dirty="0"/>
              <a:t>FHIR </a:t>
            </a:r>
            <a:r>
              <a:rPr lang="en-US" dirty="0" smtClean="0"/>
              <a:t>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FHIR release four (R4) </a:t>
            </a:r>
            <a:r>
              <a:rPr lang="en-US" b="1" dirty="0" smtClean="0">
                <a:solidFill>
                  <a:srgbClr val="00B050"/>
                </a:solidFill>
              </a:rPr>
              <a:t>integration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missing resources (ex. Contract, Enrolment Officer)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FHIR R4 extensions development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FHIR </a:t>
            </a:r>
            <a:r>
              <a:rPr lang="en-US" dirty="0"/>
              <a:t>R4 extensions </a:t>
            </a:r>
            <a:r>
              <a:rPr lang="en-US" dirty="0" smtClean="0"/>
              <a:t>development (</a:t>
            </a:r>
            <a:r>
              <a:rPr lang="en-US" dirty="0"/>
              <a:t>ex. </a:t>
            </a:r>
            <a:r>
              <a:rPr lang="en-US" dirty="0" smtClean="0"/>
              <a:t>insuree details)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openIMIS extensions development </a:t>
            </a:r>
            <a:r>
              <a:rPr lang="en-US" dirty="0" smtClean="0"/>
              <a:t>(</a:t>
            </a:r>
            <a:r>
              <a:rPr lang="en-US" dirty="0"/>
              <a:t>ex. </a:t>
            </a:r>
            <a:r>
              <a:rPr lang="en-US" dirty="0" smtClean="0"/>
              <a:t>medication </a:t>
            </a:r>
            <a:r>
              <a:rPr lang="en-US" dirty="0"/>
              <a:t>form and </a:t>
            </a:r>
            <a:r>
              <a:rPr lang="en-US" dirty="0" smtClean="0"/>
              <a:t>amount)</a:t>
            </a:r>
            <a:endParaRPr lang="en-US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FHIR Authentication and </a:t>
            </a:r>
            <a:r>
              <a:rPr lang="en-US" b="1" dirty="0" smtClean="0">
                <a:solidFill>
                  <a:srgbClr val="00B050"/>
                </a:solidFill>
              </a:rPr>
              <a:t>Authorization </a:t>
            </a:r>
            <a:r>
              <a:rPr lang="en-US" dirty="0" smtClean="0">
                <a:solidFill>
                  <a:srgbClr val="00B050"/>
                </a:solidFill>
                <a:sym typeface="Wingdings" panose="05000000000000000000" pitchFamily="2" charset="2"/>
              </a:rPr>
              <a:t> 30.06.2021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JWT authentication management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openIMIS </a:t>
            </a:r>
            <a:r>
              <a:rPr lang="en-US" b="1" dirty="0">
                <a:solidFill>
                  <a:srgbClr val="00B050"/>
                </a:solidFill>
              </a:rPr>
              <a:t>FHIR Quality </a:t>
            </a:r>
            <a:r>
              <a:rPr lang="en-US" b="1" dirty="0" smtClean="0">
                <a:solidFill>
                  <a:srgbClr val="00B050"/>
                </a:solidFill>
              </a:rPr>
              <a:t>Assurance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30.09.2021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tests for the FHIR REST API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openIMIS FHIR module documentation</a:t>
            </a:r>
            <a:r>
              <a:rPr lang="en-US" dirty="0">
                <a:solidFill>
                  <a:srgbClr val="0070C0"/>
                </a:solidFill>
                <a:sym typeface="Wingdings" panose="05000000000000000000" pitchFamily="2" charset="2"/>
              </a:rPr>
              <a:t>  31.12.2021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openIMIS FHIR IG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Document interoperability data exchange </a:t>
            </a:r>
            <a:r>
              <a:rPr lang="en-US" dirty="0" smtClean="0"/>
              <a:t>workflows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81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WP2. </a:t>
            </a:r>
            <a:r>
              <a:rPr lang="en-US" dirty="0"/>
              <a:t>Packaging and </a:t>
            </a:r>
            <a:r>
              <a:rPr lang="en-US" dirty="0" smtClean="0"/>
              <a:t>Installation</a:t>
            </a:r>
            <a:endParaRPr lang="en-GB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 </a:t>
            </a:r>
            <a:r>
              <a:rPr lang="en-US" sz="2100" dirty="0">
                <a:solidFill>
                  <a:schemeClr val="accent5"/>
                </a:solidFill>
              </a:rPr>
              <a:t>(activities)</a:t>
            </a:r>
            <a:r>
              <a:rPr lang="en-US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B050"/>
                </a:solidFill>
              </a:rPr>
              <a:t>Docker package </a:t>
            </a:r>
            <a:r>
              <a:rPr lang="en-US" b="1" dirty="0" smtClean="0">
                <a:solidFill>
                  <a:srgbClr val="00B050"/>
                </a:solidFill>
              </a:rPr>
              <a:t>improvement</a:t>
            </a:r>
            <a:r>
              <a:rPr lang="en-US" dirty="0">
                <a:solidFill>
                  <a:srgbClr val="00B050"/>
                </a:solidFill>
                <a:sym typeface="Wingdings" panose="05000000000000000000" pitchFamily="2" charset="2"/>
              </a:rPr>
              <a:t>  30.06.2021</a:t>
            </a:r>
            <a:endParaRPr lang="en-US" b="1" dirty="0" smtClean="0">
              <a:solidFill>
                <a:srgbClr val="00B05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Publish </a:t>
            </a:r>
            <a:r>
              <a:rPr lang="en-US" dirty="0" smtClean="0"/>
              <a:t>Docker compose </a:t>
            </a:r>
            <a:r>
              <a:rPr lang="en-US" dirty="0"/>
              <a:t>that don't need other files on the computer (using </a:t>
            </a:r>
            <a:r>
              <a:rPr lang="en-US" dirty="0" smtClean="0"/>
              <a:t>GitHub </a:t>
            </a:r>
            <a:r>
              <a:rPr lang="en-US" dirty="0"/>
              <a:t>context)</a:t>
            </a: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 smtClean="0"/>
              <a:t>Comply </a:t>
            </a:r>
            <a:r>
              <a:rPr lang="en-US" dirty="0"/>
              <a:t>with Instant </a:t>
            </a:r>
            <a:r>
              <a:rPr lang="en-US" dirty="0" err="1"/>
              <a:t>OpenHIE’s</a:t>
            </a:r>
            <a:r>
              <a:rPr lang="en-US" dirty="0"/>
              <a:t> packaging/deployment </a:t>
            </a:r>
            <a:r>
              <a:rPr lang="en-US" dirty="0" smtClean="0"/>
              <a:t>strategy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rgbClr val="0070C0"/>
                </a:solidFill>
              </a:rPr>
              <a:t>Developer </a:t>
            </a:r>
            <a:r>
              <a:rPr lang="en-US" b="1" dirty="0" smtClean="0">
                <a:solidFill>
                  <a:srgbClr val="0070C0"/>
                </a:solidFill>
              </a:rPr>
              <a:t>initialization script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31.12.2021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914389" lvl="1" indent="-457200">
              <a:buFont typeface="Arial" panose="020B0604020202020204" pitchFamily="34" charset="0"/>
              <a:buChar char="•"/>
            </a:pPr>
            <a:r>
              <a:rPr lang="en-US" dirty="0"/>
              <a:t>facilitate the initialization of a ready to start openIMIS development </a:t>
            </a:r>
            <a:r>
              <a:rPr lang="en-US" dirty="0" smtClean="0"/>
              <a:t>environment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6480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R4 (integration, extensions, QA)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openIMIS FHIR R4 IG: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openimis.github.io/openimis_fhir_r4_ig</a:t>
            </a:r>
            <a:r>
              <a:rPr lang="en-GB" dirty="0" smtClean="0"/>
              <a:t> </a:t>
            </a:r>
          </a:p>
          <a:p>
            <a:r>
              <a:rPr lang="en-US" dirty="0" smtClean="0"/>
              <a:t>GitHub openIMIS FHIR R4 IG: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github.com/openimis/openimis_fhir_r4_ig</a:t>
            </a:r>
            <a:r>
              <a:rPr lang="en-US" u="sng" dirty="0" smtClean="0"/>
              <a:t> </a:t>
            </a:r>
          </a:p>
          <a:p>
            <a:r>
              <a:rPr lang="en-US" dirty="0"/>
              <a:t>GitHub openIMIS FHIR R4 </a:t>
            </a:r>
            <a:r>
              <a:rPr lang="en-US" dirty="0" smtClean="0"/>
              <a:t>module: </a:t>
            </a:r>
            <a:endParaRPr lang="en-US" dirty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github.com/openimis/openimis-be-api_fhir_r4_py</a:t>
            </a:r>
            <a:r>
              <a:rPr lang="en-US" dirty="0" smtClean="0"/>
              <a:t> </a:t>
            </a:r>
          </a:p>
          <a:p>
            <a:r>
              <a:rPr lang="en-US" dirty="0" smtClean="0"/>
              <a:t>Profiling and IG tools: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5"/>
              </a:rPr>
              <a:t>SUSHI</a:t>
            </a:r>
            <a:r>
              <a:rPr lang="en-US" dirty="0" smtClean="0"/>
              <a:t> 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hlinkClick r:id="rId6"/>
              </a:rPr>
              <a:t>IG Publisher</a:t>
            </a:r>
            <a:endParaRPr lang="en-US" dirty="0" smtClean="0"/>
          </a:p>
          <a:p>
            <a:r>
              <a:rPr lang="en-US" dirty="0" smtClean="0"/>
              <a:t>Python FHIR library: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GB" dirty="0" smtClean="0">
                <a:hlinkClick r:id="rId7"/>
              </a:rPr>
              <a:t>FHIR® Resources (R4, STU3, DSTU2)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5930279"/>
              </p:ext>
            </p:extLst>
          </p:nvPr>
        </p:nvGraphicFramePr>
        <p:xfrm>
          <a:off x="174929" y="2338692"/>
          <a:ext cx="5812403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6466">
                  <a:extLst>
                    <a:ext uri="{9D8B030D-6E8A-4147-A177-3AD203B41FA5}">
                      <a16:colId xmlns:a16="http://schemas.microsoft.com/office/drawing/2014/main" val="3422863282"/>
                    </a:ext>
                  </a:extLst>
                </a:gridCol>
                <a:gridCol w="1677725">
                  <a:extLst>
                    <a:ext uri="{9D8B030D-6E8A-4147-A177-3AD203B41FA5}">
                      <a16:colId xmlns:a16="http://schemas.microsoft.com/office/drawing/2014/main" val="3388008371"/>
                    </a:ext>
                  </a:extLst>
                </a:gridCol>
                <a:gridCol w="1598212">
                  <a:extLst>
                    <a:ext uri="{9D8B030D-6E8A-4147-A177-3AD203B41FA5}">
                      <a16:colId xmlns:a16="http://schemas.microsoft.com/office/drawing/2014/main" val="1385884795"/>
                    </a:ext>
                  </a:extLst>
                </a:gridCol>
              </a:tblGrid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FHIR Resource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openIMIS Entity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Status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24175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Patient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Insuree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Updated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66000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G</a:t>
                      </a:r>
                      <a:r>
                        <a:rPr lang="en-GB" sz="1600" dirty="0" smtClean="0"/>
                        <a:t>r</a:t>
                      </a:r>
                      <a:r>
                        <a:rPr lang="en-CH" sz="1600" dirty="0" smtClean="0"/>
                        <a:t>oup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Family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25587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Location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4047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Organization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Health Facility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endParaRPr lang="en-GB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3299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O</a:t>
                      </a:r>
                      <a:r>
                        <a:rPr lang="en-CH" sz="1600" b="1" dirty="0" smtClean="0"/>
                        <a:t>rganization 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b="1" dirty="0" smtClean="0"/>
                        <a:t>Policy Holder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b="1" dirty="0" smtClean="0"/>
                        <a:t>Updated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32239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ActivityDefinition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Medical Service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042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Medication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Medical Item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2596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Contract 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Policy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endParaRPr lang="en-GB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6129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CoverageEligibilityRequest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Policy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5955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CoverageEligibilityResponse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b="1" dirty="0" smtClean="0">
                          <a:solidFill>
                            <a:schemeClr val="tx1"/>
                          </a:solidFill>
                        </a:rPr>
                        <a:t>Policy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b="1" dirty="0" smtClean="0">
                          <a:solidFill>
                            <a:schemeClr val="tx1"/>
                          </a:solidFill>
                        </a:rPr>
                        <a:t>Updated</a:t>
                      </a:r>
                      <a:endParaRPr lang="en-GB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321334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effectLst/>
                        </a:rPr>
                        <a:t>Coverage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Policy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9367449"/>
                  </a:ext>
                </a:extLst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115677"/>
              </p:ext>
            </p:extLst>
          </p:nvPr>
        </p:nvGraphicFramePr>
        <p:xfrm>
          <a:off x="6225872" y="2338692"/>
          <a:ext cx="574349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5348">
                  <a:extLst>
                    <a:ext uri="{9D8B030D-6E8A-4147-A177-3AD203B41FA5}">
                      <a16:colId xmlns:a16="http://schemas.microsoft.com/office/drawing/2014/main" val="3422863282"/>
                    </a:ext>
                  </a:extLst>
                </a:gridCol>
                <a:gridCol w="1902078">
                  <a:extLst>
                    <a:ext uri="{9D8B030D-6E8A-4147-A177-3AD203B41FA5}">
                      <a16:colId xmlns:a16="http://schemas.microsoft.com/office/drawing/2014/main" val="3388008371"/>
                    </a:ext>
                  </a:extLst>
                </a:gridCol>
                <a:gridCol w="1606065">
                  <a:extLst>
                    <a:ext uri="{9D8B030D-6E8A-4147-A177-3AD203B41FA5}">
                      <a16:colId xmlns:a16="http://schemas.microsoft.com/office/drawing/2014/main" val="1385884795"/>
                    </a:ext>
                  </a:extLst>
                </a:gridCol>
              </a:tblGrid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FHIR Resource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openIMIS Entity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Status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24175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Claim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/>
                        <a:t>Claim</a:t>
                      </a:r>
                      <a:endParaRPr lang="en-GB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Updated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680907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chemeClr val="tx1"/>
                          </a:solidFill>
                        </a:rPr>
                        <a:t>ClaimResponse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chemeClr val="tx1"/>
                          </a:solidFill>
                        </a:rPr>
                        <a:t>Claim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136700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b="1" dirty="0" err="1" smtClean="0">
                          <a:solidFill>
                            <a:schemeClr val="tx1"/>
                          </a:solidFill>
                          <a:effectLst/>
                        </a:rPr>
                        <a:t>CommunicationRequest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b="1" dirty="0" smtClean="0">
                          <a:solidFill>
                            <a:schemeClr val="tx1"/>
                          </a:solidFill>
                        </a:rPr>
                        <a:t>Claim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b="1" dirty="0" smtClean="0">
                          <a:solidFill>
                            <a:schemeClr val="tx1"/>
                          </a:solidFill>
                        </a:rPr>
                        <a:t>Updated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99512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b="1" dirty="0" smtClean="0">
                          <a:solidFill>
                            <a:srgbClr val="00B050"/>
                          </a:solidFill>
                        </a:rPr>
                        <a:t>Communication</a:t>
                      </a:r>
                      <a:endParaRPr lang="en-GB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rgbClr val="00B050"/>
                          </a:solidFill>
                        </a:rPr>
                        <a:t>Feedback</a:t>
                      </a:r>
                      <a:endParaRPr lang="en-GB" sz="16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b="1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endParaRPr lang="en-GB" sz="1600" b="1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17693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Practitioner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Claim Administrator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/>
                        <a:t>Updated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959097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Practitioner 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Enrolment Officer 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8718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/>
                        <a:t>PractitionerRole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Claim Administrator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/>
                        <a:t>Updated</a:t>
                      </a:r>
                      <a:endParaRPr lang="en-GB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41314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rgbClr val="00B050"/>
                          </a:solidFill>
                        </a:rPr>
                        <a:t>PractitionerRole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Enrolment Officer 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endParaRPr lang="en-GB" sz="16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01292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1600" dirty="0" err="1" smtClean="0">
                          <a:solidFill>
                            <a:srgbClr val="00B050"/>
                          </a:solidFill>
                        </a:rPr>
                        <a:t>InsurancePlan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00B050"/>
                          </a:solidFill>
                        </a:rPr>
                        <a:t>Product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00B050"/>
                          </a:solidFill>
                        </a:rPr>
                        <a:t>New</a:t>
                      </a:r>
                      <a:endParaRPr lang="en-GB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487264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Condition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Diagnosis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moved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16913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HealthcareService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Health</a:t>
                      </a:r>
                      <a:r>
                        <a:rPr lang="en-CH" sz="1600" baseline="0" dirty="0" smtClean="0">
                          <a:solidFill>
                            <a:srgbClr val="FF0000"/>
                          </a:solidFill>
                        </a:rPr>
                        <a:t> Facility</a:t>
                      </a:r>
                      <a:endParaRPr lang="en-GB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GB" sz="1600" dirty="0" smtClean="0">
                          <a:solidFill>
                            <a:srgbClr val="FF0000"/>
                          </a:solidFill>
                        </a:rPr>
                        <a:t>e</a:t>
                      </a:r>
                      <a:r>
                        <a:rPr lang="en-CH" sz="1600" dirty="0" smtClean="0">
                          <a:solidFill>
                            <a:srgbClr val="FF0000"/>
                          </a:solidFill>
                        </a:rPr>
                        <a:t>moved</a:t>
                      </a:r>
                      <a:endParaRPr lang="en-GB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461488"/>
                  </a:ext>
                </a:extLst>
              </a:tr>
            </a:tbl>
          </a:graphicData>
        </a:graphic>
      </p:graphicFrame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FHIR R4 (integration, extensions, QA</a:t>
            </a:r>
            <a:r>
              <a:rPr lang="en-US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10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FHIR R4 (integration, extensions, QA)</a:t>
            </a:r>
            <a:endParaRPr lang="en-GB" dirty="0"/>
          </a:p>
        </p:txBody>
      </p:sp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0251551"/>
              </p:ext>
            </p:extLst>
          </p:nvPr>
        </p:nvGraphicFramePr>
        <p:xfrm>
          <a:off x="3790122" y="2191645"/>
          <a:ext cx="4611756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1756">
                  <a:extLst>
                    <a:ext uri="{9D8B030D-6E8A-4147-A177-3AD203B41FA5}">
                      <a16:colId xmlns:a16="http://schemas.microsoft.com/office/drawing/2014/main" val="3422863282"/>
                    </a:ext>
                  </a:extLst>
                </a:gridCol>
              </a:tblGrid>
              <a:tr h="217714">
                <a:tc>
                  <a:txBody>
                    <a:bodyPr/>
                    <a:lstStyle/>
                    <a:p>
                      <a:r>
                        <a:rPr lang="en-CH" sz="2000" dirty="0" smtClean="0"/>
                        <a:t>FHIR </a:t>
                      </a:r>
                      <a:r>
                        <a:rPr lang="en-GB" sz="2000" dirty="0" smtClean="0"/>
                        <a:t>Code Systems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24175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Diagnosis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66000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PatientEducationLevel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255876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PatientProfession</a:t>
                      </a:r>
                      <a:endParaRPr lang="en-CH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40479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PatientIdentificationType</a:t>
                      </a:r>
                      <a:endParaRPr lang="en-CH" sz="200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7832993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PatientContactRelationship</a:t>
                      </a:r>
                      <a:r>
                        <a:rPr lang="en-CH" sz="2000" dirty="0" smtClean="0"/>
                        <a:t> 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322397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dirty="0" err="1" smtClean="0"/>
                        <a:t>GroupType</a:t>
                      </a:r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650421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b="0" dirty="0" err="1" smtClean="0"/>
                        <a:t>GroupConfirmationType</a:t>
                      </a:r>
                      <a:endParaRPr lang="en-GB" sz="20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4025968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GB" sz="2000" b="1" dirty="0" err="1" smtClean="0"/>
                        <a:t>OrganizationHFLegalForm</a:t>
                      </a:r>
                      <a:r>
                        <a:rPr lang="en-CH" sz="2000" b="1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en-GB" sz="20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8061290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OrganizationPHLegalForm</a:t>
                      </a:r>
                      <a:endParaRPr lang="en-GB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39465"/>
                  </a:ext>
                </a:extLst>
              </a:tr>
              <a:tr h="217714">
                <a:tc>
                  <a:txBody>
                    <a:bodyPr/>
                    <a:lstStyle/>
                    <a:p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OrganizationPHActivity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24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803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07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openIMIS Shelf Readiness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lum bright="70000" contrast="-70000"/>
          </a:blip>
          <a:stretch/>
        </p:blipFill>
        <p:spPr bwMode="auto">
          <a:xfrm>
            <a:off x="11129117" y="121744"/>
            <a:ext cx="945275" cy="945275"/>
          </a:xfrm>
          <a:prstGeom prst="rect">
            <a:avLst/>
          </a:prstGeom>
        </p:spPr>
      </p:pic>
      <p:pic>
        <p:nvPicPr>
          <p:cNvPr id="6" name="Picture 2" descr="Delivering innovative technology for better lives."/>
          <p:cNvPicPr>
            <a:picLocks noChangeAspect="1" noChangeArrowheads="1"/>
          </p:cNvPicPr>
          <p:nvPr/>
        </p:nvPicPr>
        <p:blipFill>
          <a:blip r:embed="rId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06" y="5346500"/>
            <a:ext cx="2631587" cy="72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Global architecture for mobile apps </a:t>
            </a:r>
            <a:r>
              <a:rPr lang="en-GB" dirty="0" err="1" smtClean="0"/>
              <a:t>usecase</a:t>
            </a:r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155" y="2072658"/>
            <a:ext cx="8659690" cy="4595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342</Words>
  <Application>Microsoft Office PowerPoint</Application>
  <PresentationFormat>Widescreen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Wingdings</vt:lpstr>
      <vt:lpstr>openIMIS</vt:lpstr>
      <vt:lpstr> openIMIS Shelf Readiness</vt:lpstr>
      <vt:lpstr>WP1. openIMIS FHIR Module</vt:lpstr>
      <vt:lpstr>WP2. Packaging and Installation</vt:lpstr>
      <vt:lpstr>FHIR R4 (integration, extensions, QA)</vt:lpstr>
      <vt:lpstr>FHIR R4 (integration, extensions, QA)</vt:lpstr>
      <vt:lpstr>FHIR R4 (integration, extensions, QA)</vt:lpstr>
      <vt:lpstr>openIMIS Shelf Readiness</vt:lpstr>
      <vt:lpstr>Global architecture for mobile apps usecase 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212</cp:revision>
  <dcterms:created xsi:type="dcterms:W3CDTF">2019-05-03T11:46:18Z</dcterms:created>
  <dcterms:modified xsi:type="dcterms:W3CDTF">2021-11-08T12:30:42Z</dcterms:modified>
</cp:coreProperties>
</file>