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69" r:id="rId6"/>
    <p:sldId id="266" r:id="rId7"/>
    <p:sldId id="260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64"/>
            <p14:sldId id="257"/>
            <p14:sldId id="269"/>
            <p14:sldId id="266"/>
            <p14:sldId id="260"/>
          </p14:sldIdLst>
        </p14:section>
        <p14:section name="Untitled Section" id="{3EB9EA23-95EB-4E45-BCB8-859A59874244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_fhir_r4_ig" TargetMode="External"/><Relationship Id="rId7" Type="http://schemas.openxmlformats.org/officeDocument/2006/relationships/hyperlink" Target="https://pypi.org/project/fhir.resources/" TargetMode="External"/><Relationship Id="rId2" Type="http://schemas.openxmlformats.org/officeDocument/2006/relationships/hyperlink" Target="https://openimis.github.io/openimis_fhir_r4_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hl7.org/IG_Publisher_Documentation" TargetMode="External"/><Relationship Id="rId5" Type="http://schemas.openxmlformats.org/officeDocument/2006/relationships/hyperlink" Target="https://fshschool.org/" TargetMode="External"/><Relationship Id="rId4" Type="http://schemas.openxmlformats.org/officeDocument/2006/relationships/hyperlink" Target="https://github.com/openimis/openimis-be-api_fhir_r4_p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H" dirty="0" smtClean="0"/>
              <a:t>4 October </a:t>
            </a:r>
            <a:r>
              <a:rPr lang="en-GB" dirty="0" smtClean="0"/>
              <a:t>2021 </a:t>
            </a:r>
            <a:endParaRPr lang="en-GB" dirty="0" smtClean="0"/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FHIR release four (R4) </a:t>
            </a:r>
            <a:r>
              <a:rPr lang="en-US" b="1" dirty="0" smtClean="0">
                <a:solidFill>
                  <a:srgbClr val="0070C0"/>
                </a:solidFill>
              </a:rPr>
              <a:t>integration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FHIR R4 extensions development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Authentication and </a:t>
            </a:r>
            <a:r>
              <a:rPr lang="en-US" b="1" dirty="0" smtClean="0">
                <a:solidFill>
                  <a:srgbClr val="00B050"/>
                </a:solidFill>
              </a:rPr>
              <a:t>Authorization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openIMIS </a:t>
            </a:r>
            <a:r>
              <a:rPr lang="en-US" b="1" dirty="0">
                <a:solidFill>
                  <a:srgbClr val="0070C0"/>
                </a:solidFill>
              </a:rPr>
              <a:t>FHIR Quality </a:t>
            </a:r>
            <a:r>
              <a:rPr lang="en-US" b="1" dirty="0" smtClean="0">
                <a:solidFill>
                  <a:srgbClr val="0070C0"/>
                </a:solidFill>
              </a:rPr>
              <a:t>Assurance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FHIR module documentation</a:t>
            </a:r>
            <a:r>
              <a:rPr lang="en-US" dirty="0">
                <a:sym typeface="Wingdings" panose="05000000000000000000" pitchFamily="2" charset="2"/>
              </a:rPr>
              <a:t> 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Docker package </a:t>
            </a:r>
            <a:r>
              <a:rPr lang="en-US" b="1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Developer </a:t>
            </a:r>
            <a:r>
              <a:rPr lang="en-US" b="1" dirty="0" smtClean="0"/>
              <a:t>initialization script </a:t>
            </a:r>
            <a:r>
              <a:rPr lang="en-US" dirty="0" smtClean="0">
                <a:sym typeface="Wingdings" panose="05000000000000000000" pitchFamily="2" charset="2"/>
              </a:rPr>
              <a:t>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openIMIS FHIR R4 IG: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openimis.github.io/openimis_fhir_r4_ig</a:t>
            </a:r>
            <a:r>
              <a:rPr lang="en-GB" dirty="0" smtClean="0"/>
              <a:t> </a:t>
            </a:r>
          </a:p>
          <a:p>
            <a:r>
              <a:rPr lang="en-US" dirty="0" smtClean="0"/>
              <a:t>GitHub openIMIS FHIR R4 IG: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github.com/openimis/openimis_fhir_r4_ig</a:t>
            </a:r>
            <a:r>
              <a:rPr lang="en-US" u="sng" dirty="0" smtClean="0"/>
              <a:t> </a:t>
            </a:r>
          </a:p>
          <a:p>
            <a:r>
              <a:rPr lang="en-US" dirty="0"/>
              <a:t>GitHub openIMIS FHIR R4 </a:t>
            </a:r>
            <a:r>
              <a:rPr lang="en-US" dirty="0" smtClean="0"/>
              <a:t>module: 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github.com/openimis/openimis-be-api_fhir_r4_py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Profiling and IG tools: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SUSHI</a:t>
            </a:r>
            <a:r>
              <a:rPr lang="en-US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IG Publisher</a:t>
            </a:r>
            <a:endParaRPr lang="en-US" dirty="0" smtClean="0"/>
          </a:p>
          <a:p>
            <a:r>
              <a:rPr lang="en-US" dirty="0" smtClean="0"/>
              <a:t>Python FHIR library: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7"/>
              </a:rPr>
              <a:t>FHIR® Resources (R4, STU3, DSTU2)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284074"/>
              </p:ext>
            </p:extLst>
          </p:nvPr>
        </p:nvGraphicFramePr>
        <p:xfrm>
          <a:off x="174929" y="2338692"/>
          <a:ext cx="581240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466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  <a:gridCol w="1677725">
                  <a:extLst>
                    <a:ext uri="{9D8B030D-6E8A-4147-A177-3AD203B41FA5}">
                      <a16:colId xmlns:a16="http://schemas.microsoft.com/office/drawing/2014/main" val="3388008371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38588479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FHIR Resource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openIMIS Entity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Patient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Insuree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66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G</a:t>
                      </a:r>
                      <a:r>
                        <a:rPr lang="en-GB" sz="1600" dirty="0" smtClean="0"/>
                        <a:t>r</a:t>
                      </a:r>
                      <a:r>
                        <a:rPr lang="en-CH" sz="1600" dirty="0" smtClean="0"/>
                        <a:t>oup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Family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558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Location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04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Health Facility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CH" sz="1600" baseline="0" dirty="0" smtClean="0">
                          <a:solidFill>
                            <a:srgbClr val="00B050"/>
                          </a:solidFill>
                        </a:rPr>
                        <a:t> – Done 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3299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</a:t>
                      </a:r>
                      <a:r>
                        <a:rPr lang="en-CH" sz="1600" dirty="0" smtClean="0"/>
                        <a:t>rganization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Policy Holder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</a:t>
                      </a:r>
                      <a:r>
                        <a:rPr lang="en-CH" sz="1600" baseline="0" dirty="0" smtClean="0">
                          <a:solidFill>
                            <a:srgbClr val="FF0000"/>
                          </a:solidFill>
                        </a:rPr>
                        <a:t>To do</a:t>
                      </a:r>
                      <a:r>
                        <a:rPr lang="en-CH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2239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ActivityDefinition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Medical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04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Medical Item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596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Contract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Policy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CH" sz="1600" baseline="0" dirty="0" smtClean="0">
                          <a:solidFill>
                            <a:srgbClr val="00B050"/>
                          </a:solidFill>
                        </a:rPr>
                        <a:t> – Done 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6129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CoverageEligibilityRequest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Policy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955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CoverageEligibilityResponse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Updated</a:t>
                      </a:r>
                      <a:r>
                        <a:rPr lang="en-CH" sz="1600" baseline="0" dirty="0" smtClean="0">
                          <a:solidFill>
                            <a:srgbClr val="FF0000"/>
                          </a:solidFill>
                        </a:rPr>
                        <a:t> – To do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1334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effectLst/>
                        </a:rPr>
                        <a:t>Coverage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Policy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674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670495"/>
              </p:ext>
            </p:extLst>
          </p:nvPr>
        </p:nvGraphicFramePr>
        <p:xfrm>
          <a:off x="6225872" y="2338692"/>
          <a:ext cx="574349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348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  <a:gridCol w="1902078">
                  <a:extLst>
                    <a:ext uri="{9D8B030D-6E8A-4147-A177-3AD203B41FA5}">
                      <a16:colId xmlns:a16="http://schemas.microsoft.com/office/drawing/2014/main" val="3388008371"/>
                    </a:ext>
                  </a:extLst>
                </a:gridCol>
                <a:gridCol w="1606065">
                  <a:extLst>
                    <a:ext uri="{9D8B030D-6E8A-4147-A177-3AD203B41FA5}">
                      <a16:colId xmlns:a16="http://schemas.microsoft.com/office/drawing/2014/main" val="138588479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FHIR Resource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openIMIS Entity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In progress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80907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ClaimResponse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chemeClr val="tx1"/>
                          </a:solidFill>
                        </a:rPr>
                        <a:t>Claim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36700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CommunicationRequest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chemeClr val="tx1"/>
                          </a:solidFill>
                        </a:rPr>
                        <a:t>Claim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Updated</a:t>
                      </a:r>
                      <a:r>
                        <a:rPr lang="en-CH" sz="1600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To do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951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Communication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Feedback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New - To do 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7693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Practitioner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 Administrator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5909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Practitioner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Enrolment Officer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CH" sz="1600" baseline="0" dirty="0" smtClean="0">
                          <a:solidFill>
                            <a:srgbClr val="00B050"/>
                          </a:solidFill>
                        </a:rPr>
                        <a:t> – Done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718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PractitionerRole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 Administrator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r>
                        <a:rPr lang="en-CH" sz="1600" baseline="0" dirty="0" smtClean="0"/>
                        <a:t> – Done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1314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00B050"/>
                          </a:solidFill>
                        </a:rPr>
                        <a:t>PractitionerRole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Enrolment Officer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CH" sz="1600" baseline="0" dirty="0" smtClean="0">
                          <a:solidFill>
                            <a:srgbClr val="00B050"/>
                          </a:solidFill>
                        </a:rPr>
                        <a:t> – Done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1292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00B050"/>
                          </a:solidFill>
                        </a:rPr>
                        <a:t>InsurancePlan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Product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CH" sz="1600" baseline="0" dirty="0" smtClean="0">
                          <a:solidFill>
                            <a:srgbClr val="00B050"/>
                          </a:solidFill>
                        </a:rPr>
                        <a:t> – Done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48726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Condition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Diagnosis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R</a:t>
                      </a:r>
                      <a:r>
                        <a:rPr lang="en-GB" sz="1600" dirty="0" smtClean="0"/>
                        <a:t>e</a:t>
                      </a:r>
                      <a:r>
                        <a:rPr lang="en-CH" sz="1600" dirty="0" smtClean="0"/>
                        <a:t>moved</a:t>
                      </a:r>
                      <a:r>
                        <a:rPr lang="en-CH" sz="1600" baseline="0" dirty="0" smtClean="0"/>
                        <a:t> </a:t>
                      </a:r>
                      <a:r>
                        <a:rPr lang="en-CH" sz="1600" baseline="0" dirty="0" smtClean="0"/>
                        <a:t>– Done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913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HealthcareService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Health</a:t>
                      </a:r>
                      <a:r>
                        <a:rPr lang="en-CH" sz="1600" baseline="0" dirty="0" smtClean="0"/>
                        <a:t> Facility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R</a:t>
                      </a:r>
                      <a:r>
                        <a:rPr lang="en-GB" sz="1600" dirty="0" smtClean="0"/>
                        <a:t>e</a:t>
                      </a:r>
                      <a:r>
                        <a:rPr lang="en-CH" sz="1600" dirty="0" smtClean="0"/>
                        <a:t>moved</a:t>
                      </a:r>
                      <a:r>
                        <a:rPr lang="en-CH" sz="1600" baseline="0" dirty="0" smtClean="0"/>
                        <a:t> – Done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61488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FHIR R4 (integration, extensions, QA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1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392410"/>
              </p:ext>
            </p:extLst>
          </p:nvPr>
        </p:nvGraphicFramePr>
        <p:xfrm>
          <a:off x="3790122" y="2491445"/>
          <a:ext cx="461175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1756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2000" dirty="0" smtClean="0"/>
                        <a:t>FHIR </a:t>
                      </a:r>
                      <a:r>
                        <a:rPr lang="en-GB" sz="2000" dirty="0" smtClean="0"/>
                        <a:t>Code Systems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Diagnosis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66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PatientEducationLevel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558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PatientProfession</a:t>
                      </a:r>
                      <a:endParaRPr lang="en-CH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04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PatientIdentificationType</a:t>
                      </a:r>
                      <a:endParaRPr lang="en-CH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3299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PatientContactRelationship</a:t>
                      </a:r>
                      <a:r>
                        <a:rPr lang="en-CH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2239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GroupType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04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GroupConfirmationType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596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OrganizationLegalForm</a:t>
                      </a:r>
                      <a:r>
                        <a:rPr lang="en-CH" sz="20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61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architecture for mobile apps </a:t>
            </a:r>
            <a:r>
              <a:rPr lang="en-GB" dirty="0" err="1" smtClean="0"/>
              <a:t>usecase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55" y="2072658"/>
            <a:ext cx="8659690" cy="45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387</Words>
  <Application>Microsoft Office PowerPoint</Application>
  <PresentationFormat>Widescreen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WP1. openIMIS FHIR Module</vt:lpstr>
      <vt:lpstr>WP2. Packaging and Installation</vt:lpstr>
      <vt:lpstr>FHIR R4 (integration, extensions, QA)</vt:lpstr>
      <vt:lpstr>FHIR R4 (integration, extensions, QA)</vt:lpstr>
      <vt:lpstr>FHIR R4 (integration, extensions, QA)</vt:lpstr>
      <vt:lpstr>openIMIS Shelf Readiness</vt:lpstr>
      <vt:lpstr>Global architecture for mobile apps usecase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200</cp:revision>
  <dcterms:created xsi:type="dcterms:W3CDTF">2019-05-03T11:46:18Z</dcterms:created>
  <dcterms:modified xsi:type="dcterms:W3CDTF">2021-10-04T10:11:42Z</dcterms:modified>
</cp:coreProperties>
</file>