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8"/>
  </p:notesMasterIdLst>
  <p:sldIdLst>
    <p:sldId id="256" r:id="rId2"/>
    <p:sldId id="257" r:id="rId3"/>
    <p:sldId id="261" r:id="rId4"/>
    <p:sldId id="262" r:id="rId5"/>
    <p:sldId id="259" r:id="rId6"/>
    <p:sldId id="26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A1E5839-A7EE-443F-844B-2D74F03B4C11}">
          <p14:sldIdLst>
            <p14:sldId id="256"/>
            <p14:sldId id="257"/>
            <p14:sldId id="261"/>
            <p14:sldId id="262"/>
            <p14:sldId id="259"/>
            <p14:sldId id="260"/>
          </p14:sldIdLst>
        </p14:section>
        <p14:section name="Untitled Section" id="{3EB9EA23-95EB-4E45-BCB8-859A59874244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D0D5"/>
    <a:srgbClr val="0063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9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EB25B-03BC-415B-97FF-AC2CDA77347C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C6D03-B6D0-4143-B8B8-296EADED6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11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0B18FB27-42E0-284F-8BC6-3D025426D24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89FAB4-1EE9-3940-BB55-A2083FA837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80773"/>
            <a:ext cx="9144000" cy="2387600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82F92D-6907-CE45-97F2-CB51EBFE0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60448"/>
            <a:ext cx="9144000" cy="1655762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 pitchFamily="2" charset="77"/>
                <a:cs typeface="Poppins" pitchFamily="2" charset="77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pic>
        <p:nvPicPr>
          <p:cNvPr id="6" name="Grafik 5" descr="Ein Bild, das Text, Uhr enthält.&#10;&#10;Automatisch generierte Beschreibung">
            <a:extLst>
              <a:ext uri="{FF2B5EF4-FFF2-40B4-BE49-F238E27FC236}">
                <a16:creationId xmlns:a16="http://schemas.microsoft.com/office/drawing/2014/main" id="{25B7370B-2AEC-4121-9CCC-42B209AEE50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326"/>
          <a:stretch/>
        </p:blipFill>
        <p:spPr>
          <a:xfrm>
            <a:off x="5192391" y="687148"/>
            <a:ext cx="1807218" cy="180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34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DE113884-B5C9-459E-B785-88DF562AFA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BDF-536B-4BCB-A33E-4876263A773D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91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518EEE-8038-AC46-B178-685061859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1" y="1709742"/>
            <a:ext cx="10515600" cy="285273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461E53-3DDD-3042-B451-43C390ACF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8D3AE9F-B099-48E3-9D63-E2686F55F6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1F441C40-D1A3-4021-BC20-FB80A0DAD9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290942"/>
            <a:ext cx="1647959" cy="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479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9257612C-9BB1-4B2E-8509-C3A41B6329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F97C85-F75B-394B-B9A8-498A7AC56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4"/>
            <a:ext cx="5181600" cy="4000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942077-9076-BD45-82A4-8F7139767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76044"/>
            <a:ext cx="5181600" cy="4000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BDF-536B-4BCB-A33E-4876263A773D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78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569BCAFE-FF6C-48CB-B35B-192AA7C178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4B613CF-6DC7-EF4E-A41B-78295C63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1224801-83C3-FD4A-9F2D-DB633819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BDF-536B-4BCB-A33E-4876263A773D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C6868E9-4FB5-D24A-B901-41F1FCCF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4F39F7-1ED7-DB46-A4E6-DCB6D1D5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106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64672233-ECC5-4ACD-981A-8BF10FB873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A25366-F27F-014D-80AE-4C0F93A7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BDF-536B-4BCB-A33E-4876263A773D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6E91EE-04A7-6545-AEAC-1FA0457E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40ABEB-8F0B-4042-BFEC-FC32772A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65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D1A6AD8C-A040-3F4D-A16F-861DC13FC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4"/>
            <a:ext cx="51816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 smtClean="0">
                <a:solidFill>
                  <a:schemeClr val="bg1"/>
                </a:solidFill>
                <a:effectLst/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D1AF98D-2D31-4CE4-ABEE-E9088C1CA8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290942"/>
            <a:ext cx="1647959" cy="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724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28167B-32A2-0448-8CFF-4DF40AEA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2247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23466F-B552-DA42-A04B-EAFA1317B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64469"/>
            <a:ext cx="105156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AF2E70-6F05-9641-B535-C481861ED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BB1A5BDF-536B-4BCB-A33E-4876263A773D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CC905-7515-524F-9C91-FD40AEF85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F2C558-D589-9546-A818-9AD8B89D1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90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1pPr>
      <a:lvl2pPr marL="457189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20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2pPr>
      <a:lvl3pPr marL="914377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8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3pPr>
      <a:lvl4pPr marL="1371566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Light" pitchFamily="2" charset="77"/>
          <a:ea typeface="+mn-ea"/>
          <a:cs typeface="Poppins Light" pitchFamily="2" charset="77"/>
        </a:defRPr>
      </a:lvl4pPr>
      <a:lvl5pPr marL="1828754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ExtraLight" pitchFamily="2" charset="77"/>
          <a:ea typeface="+mn-ea"/>
          <a:cs typeface="Poppins ExtraLight" pitchFamily="2" charset="77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Maintenance and Support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6</a:t>
            </a:r>
            <a:r>
              <a:rPr lang="en-GB" dirty="0" smtClean="0"/>
              <a:t> September </a:t>
            </a:r>
            <a:r>
              <a:rPr lang="en-GB" dirty="0" smtClean="0"/>
              <a:t>2021 </a:t>
            </a:r>
          </a:p>
          <a:p>
            <a:r>
              <a:rPr lang="en-GB" dirty="0" smtClean="0"/>
              <a:t>Activity Report</a:t>
            </a:r>
          </a:p>
          <a:p>
            <a:endParaRPr lang="en-GB" dirty="0" smtClean="0"/>
          </a:p>
        </p:txBody>
      </p:sp>
      <p:pic>
        <p:nvPicPr>
          <p:cNvPr id="1026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015" y="258049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9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August </a:t>
            </a:r>
            <a:r>
              <a:rPr lang="en-GB" dirty="0" smtClean="0"/>
              <a:t>2021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3" y="2164467"/>
            <a:ext cx="11031412" cy="3946188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 smtClean="0"/>
              <a:t>Support: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OSD-144: </a:t>
            </a:r>
            <a:r>
              <a:rPr lang="en-GB" dirty="0" smtClean="0"/>
              <a:t>Demo </a:t>
            </a:r>
            <a:r>
              <a:rPr lang="en-GB" dirty="0"/>
              <a:t>server issues - database connection </a:t>
            </a:r>
            <a:r>
              <a:rPr lang="en-GB" dirty="0" smtClean="0"/>
              <a:t>error </a:t>
            </a:r>
            <a:r>
              <a:rPr lang="en-GB" dirty="0"/>
              <a:t>– </a:t>
            </a:r>
            <a:r>
              <a:rPr lang="en-GB" dirty="0" smtClean="0"/>
              <a:t>Resolved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OSD-145</a:t>
            </a:r>
            <a:r>
              <a:rPr lang="en-US" dirty="0"/>
              <a:t>: Dedicated demo server for Malawi</a:t>
            </a:r>
            <a:r>
              <a:rPr lang="en-GB" dirty="0" smtClean="0"/>
              <a:t> </a:t>
            </a:r>
            <a:r>
              <a:rPr lang="en-GB" dirty="0"/>
              <a:t>– </a:t>
            </a:r>
            <a:r>
              <a:rPr lang="en-GB" dirty="0" smtClean="0"/>
              <a:t>Escalated 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OSD-146: </a:t>
            </a:r>
            <a:r>
              <a:rPr lang="en-US" dirty="0"/>
              <a:t>Improve </a:t>
            </a:r>
            <a:r>
              <a:rPr lang="en-US" dirty="0" err="1"/>
              <a:t>multilinguality</a:t>
            </a:r>
            <a:r>
              <a:rPr lang="en-US" dirty="0"/>
              <a:t> in openIMIS</a:t>
            </a:r>
            <a:r>
              <a:rPr lang="en-GB" dirty="0" smtClean="0"/>
              <a:t> </a:t>
            </a:r>
            <a:r>
              <a:rPr lang="en-GB" dirty="0"/>
              <a:t>– </a:t>
            </a:r>
            <a:r>
              <a:rPr lang="en-GB" dirty="0" smtClean="0"/>
              <a:t>Pending prioritization </a:t>
            </a:r>
            <a:endParaRPr lang="en-GB" dirty="0" smtClean="0"/>
          </a:p>
          <a:p>
            <a:r>
              <a:rPr lang="en-US" b="1" dirty="0" smtClean="0">
                <a:solidFill>
                  <a:schemeClr val="tx1"/>
                </a:solidFill>
              </a:rPr>
              <a:t>Maintenance/Development: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Bugfixes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 reviews and integration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Server 2 </a:t>
            </a:r>
            <a:r>
              <a:rPr lang="en-US" dirty="0" smtClean="0"/>
              <a:t>configuration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Malawi implementation fixes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Continuous Integration script for BE modules 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67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 budget available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353502"/>
              </p:ext>
            </p:extLst>
          </p:nvPr>
        </p:nvGraphicFramePr>
        <p:xfrm>
          <a:off x="838203" y="2236491"/>
          <a:ext cx="8127999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09372767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36745017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4667241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Total days</a:t>
                      </a:r>
                      <a:endParaRPr lang="en-GB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Remaining</a:t>
                      </a:r>
                      <a:r>
                        <a:rPr lang="en-GB" sz="2000" baseline="0" noProof="0" dirty="0" smtClean="0"/>
                        <a:t> days</a:t>
                      </a:r>
                      <a:endParaRPr lang="en-GB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Remaining percentage</a:t>
                      </a:r>
                      <a:endParaRPr lang="en-GB" sz="20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8489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240</a:t>
                      </a:r>
                      <a:endParaRPr lang="en-GB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149</a:t>
                      </a:r>
                      <a:endParaRPr lang="en-GB" sz="2000" noProof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62%</a:t>
                      </a:r>
                      <a:endParaRPr lang="en-GB" sz="2000" noProof="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8129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47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October 2021 Release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Components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Updated Web Application and DB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Updated </a:t>
            </a:r>
            <a:r>
              <a:rPr lang="en-GB" dirty="0"/>
              <a:t>mobile application &amp; REST </a:t>
            </a:r>
            <a:r>
              <a:rPr lang="en-GB" dirty="0" smtClean="0"/>
              <a:t>API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FF0000"/>
                </a:solidFill>
              </a:rPr>
              <a:t>New migrated modules </a:t>
            </a:r>
            <a:endParaRPr lang="en-GB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Formal Sector modules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Claim-AI modules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FHIR R4 module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DHIS2 ETL </a:t>
            </a:r>
            <a:r>
              <a:rPr lang="en-GB" dirty="0" smtClean="0"/>
              <a:t>module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Timeline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286066"/>
              </p:ext>
            </p:extLst>
          </p:nvPr>
        </p:nvGraphicFramePr>
        <p:xfrm>
          <a:off x="6312876" y="2618804"/>
          <a:ext cx="5040924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462">
                  <a:extLst>
                    <a:ext uri="{9D8B030D-6E8A-4147-A177-3AD203B41FA5}">
                      <a16:colId xmlns:a16="http://schemas.microsoft.com/office/drawing/2014/main" val="931185551"/>
                    </a:ext>
                  </a:extLst>
                </a:gridCol>
                <a:gridCol w="2520462">
                  <a:extLst>
                    <a:ext uri="{9D8B030D-6E8A-4147-A177-3AD203B41FA5}">
                      <a16:colId xmlns:a16="http://schemas.microsoft.com/office/drawing/2014/main" val="4901246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Activity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Dates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968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Feature freeze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26.08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4263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 Testing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26.08 -&gt; 9.9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540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Bug fix and implementers testing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15.09 -&gt; 14.10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8200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Final release candidate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14.10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1670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Release date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27.10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434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212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activities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Maintenance and development</a:t>
            </a:r>
            <a:r>
              <a:rPr lang="en-GB" dirty="0" smtClean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New Big-Data openIMIS instance </a:t>
            </a:r>
            <a:r>
              <a:rPr lang="en-US" dirty="0" smtClean="0">
                <a:solidFill>
                  <a:schemeClr val="tx1"/>
                </a:solidFill>
              </a:rPr>
              <a:t>installation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October 2021 release </a:t>
            </a:r>
            <a:endParaRPr lang="en-GB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Integrate Nepal features into legacy openIMIS (PR reviewed)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Bug fixes &amp; PR 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4802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48" y="5205202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Maintenance and Support</a:t>
            </a:r>
            <a:endParaRPr lang="en-GB" dirty="0"/>
          </a:p>
        </p:txBody>
      </p:sp>
      <p:pic>
        <p:nvPicPr>
          <p:cNvPr id="9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645" y="5329181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64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">
  <a:themeElements>
    <a:clrScheme name="openIMIS colors">
      <a:dk1>
        <a:srgbClr val="000000"/>
      </a:dk1>
      <a:lt1>
        <a:srgbClr val="FFFFFF"/>
      </a:lt1>
      <a:dk2>
        <a:srgbClr val="4F4B4C"/>
      </a:dk2>
      <a:lt2>
        <a:srgbClr val="CCCBCB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EFBC53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IMIS" id="{EAFAC0FA-7F75-4BEE-BF2A-E58493C55658}" vid="{D1C84F7D-749D-4EE4-9535-A9276AA683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</Template>
  <TotalTime>0</TotalTime>
  <Words>161</Words>
  <Application>Microsoft Office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Poppins</vt:lpstr>
      <vt:lpstr>Poppins ExtraLight</vt:lpstr>
      <vt:lpstr>Poppins Light</vt:lpstr>
      <vt:lpstr>Poppins SemiBold</vt:lpstr>
      <vt:lpstr>Symbol</vt:lpstr>
      <vt:lpstr>Wingdings</vt:lpstr>
      <vt:lpstr>openIMIS</vt:lpstr>
      <vt:lpstr> Maintenance and Support </vt:lpstr>
      <vt:lpstr>August 2021 activities</vt:lpstr>
      <vt:lpstr>Time budget available</vt:lpstr>
      <vt:lpstr>October 2021 Release </vt:lpstr>
      <vt:lpstr>Future activities </vt:lpstr>
      <vt:lpstr>Maintenance and Support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openIMIS Maintenance and Support</dc:title>
  <dc:creator>Dragos Dobre</dc:creator>
  <cp:lastModifiedBy>Dragos Dobre</cp:lastModifiedBy>
  <cp:revision>189</cp:revision>
  <dcterms:created xsi:type="dcterms:W3CDTF">2019-05-03T11:46:18Z</dcterms:created>
  <dcterms:modified xsi:type="dcterms:W3CDTF">2021-09-06T11:21:10Z</dcterms:modified>
</cp:coreProperties>
</file>