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1" r:id="rId4"/>
  </p:sldMasterIdLst>
  <p:notesMasterIdLst>
    <p:notesMasterId r:id="rId10"/>
  </p:notesMasterIdLst>
  <p:sldIdLst>
    <p:sldId id="256" r:id="rId5"/>
    <p:sldId id="259" r:id="rId6"/>
    <p:sldId id="296" r:id="rId7"/>
    <p:sldId id="258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oppins" panose="020B0604020202020204" charset="0"/>
      <p:regular r:id="rId15"/>
      <p:bold r:id="rId16"/>
      <p:italic r:id="rId17"/>
      <p:boldItalic r:id="rId18"/>
    </p:embeddedFont>
    <p:embeddedFont>
      <p:font typeface="Poppins ExtraLight" panose="020B0604020202020204" charset="0"/>
      <p:regular r:id="rId19"/>
      <p:italic r:id="rId20"/>
    </p:embeddedFont>
    <p:embeddedFont>
      <p:font typeface="Poppins Light" panose="020B0604020202020204" charset="0"/>
      <p:regular r:id="rId21"/>
      <p:bold r:id="rId22"/>
      <p:italic r:id="rId23"/>
      <p:boldItalic r:id="rId24"/>
    </p:embeddedFont>
    <p:embeddedFont>
      <p:font typeface="Poppins SemiBold" panose="020B0604020202020204" charset="0"/>
      <p:bold r:id="rId25"/>
      <p:boldItalic r:id="rId26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E56C7BE5-2C66-42AC-B309-290D98836FC8}">
          <p14:sldIdLst>
            <p14:sldId id="256"/>
            <p14:sldId id="259"/>
            <p14:sldId id="296"/>
            <p14:sldId id="25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74"/>
    <a:srgbClr val="EFBC53"/>
    <a:srgbClr val="F2F2F2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94559"/>
  </p:normalViewPr>
  <p:slideViewPr>
    <p:cSldViewPr snapToGrid="0" snapToObjects="1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28.07.2021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 dirty="0"/>
          </a:p>
        </p:txBody>
      </p:sp>
      <p:pic>
        <p:nvPicPr>
          <p:cNvPr id="6" name="Grafik 5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25B7370B-2AEC-4121-9CCC-42B209AE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6"/>
          <a:stretch/>
        </p:blipFill>
        <p:spPr>
          <a:xfrm>
            <a:off x="5192391" y="687148"/>
            <a:ext cx="1807218" cy="1801550"/>
          </a:xfrm>
          <a:prstGeom prst="rect">
            <a:avLst/>
          </a:prstGeom>
        </p:spPr>
      </p:pic>
      <p:sp>
        <p:nvSpPr>
          <p:cNvPr id="7" name="Rechteck 9">
            <a:extLst>
              <a:ext uri="{FF2B5EF4-FFF2-40B4-BE49-F238E27FC236}">
                <a16:creationId xmlns:a16="http://schemas.microsoft.com/office/drawing/2014/main" id="{64BBDA78-120D-443B-9BC6-E5A295AFE0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9" name="Grafik 4">
            <a:extLst>
              <a:ext uri="{FF2B5EF4-FFF2-40B4-BE49-F238E27FC236}">
                <a16:creationId xmlns:a16="http://schemas.microsoft.com/office/drawing/2014/main" id="{E67B9567-835E-4161-8AC8-3104C46AF4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1"/>
          <a:stretch/>
        </p:blipFill>
        <p:spPr>
          <a:xfrm>
            <a:off x="5250327" y="970396"/>
            <a:ext cx="1625313" cy="161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82F8-7E18-194C-BB26-7068D6A36273}" type="datetime1">
              <a:rPr lang="de-DE" smtClean="0"/>
              <a:t>28.07.2021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792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1" y="1709742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8D3AE9F-B099-48E3-9D63-E2686F55F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F441C40-D1A3-4021-BC20-FB80A0DA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  <p:sp>
        <p:nvSpPr>
          <p:cNvPr id="8" name="Rechteck 8">
            <a:extLst>
              <a:ext uri="{FF2B5EF4-FFF2-40B4-BE49-F238E27FC236}">
                <a16:creationId xmlns:a16="http://schemas.microsoft.com/office/drawing/2014/main" id="{05C1658A-9F2E-4314-AB7F-D0D172AEDF7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Grafik 7">
            <a:extLst>
              <a:ext uri="{FF2B5EF4-FFF2-40B4-BE49-F238E27FC236}">
                <a16:creationId xmlns:a16="http://schemas.microsoft.com/office/drawing/2014/main" id="{B5AB62D6-4F90-4F6D-B6D4-52BC610B14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63" y="344172"/>
            <a:ext cx="1409700" cy="3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6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9257612C-9BB1-4B2E-8509-C3A41B632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6044"/>
            <a:ext cx="5181600" cy="4000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BD48-EBE7-4348-B768-A0B5E86539C2}" type="datetime1">
              <a:rPr lang="de-DE" smtClean="0"/>
              <a:t>28.07.2021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64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69BCAFE-FF6C-48CB-B35B-192AA7C17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4C4C-E6D1-EF48-8180-569D50CF7837}" type="datetime1">
              <a:rPr lang="de-DE" smtClean="0"/>
              <a:t>28.07.2021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701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4672233-ECC5-4ACD-981A-8BF10FB87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38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D1AF98D-2D31-4CE4-ABEE-E9088C1CA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0942"/>
            <a:ext cx="1647959" cy="439400"/>
          </a:xfrm>
          <a:prstGeom prst="rect">
            <a:avLst/>
          </a:prstGeom>
        </p:spPr>
      </p:pic>
      <p:sp>
        <p:nvSpPr>
          <p:cNvPr id="7" name="Rechteck 8">
            <a:extLst>
              <a:ext uri="{FF2B5EF4-FFF2-40B4-BE49-F238E27FC236}">
                <a16:creationId xmlns:a16="http://schemas.microsoft.com/office/drawing/2014/main" id="{F930557C-C1E3-4F51-85B2-CD552B5504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Grafik 10">
            <a:extLst>
              <a:ext uri="{FF2B5EF4-FFF2-40B4-BE49-F238E27FC236}">
                <a16:creationId xmlns:a16="http://schemas.microsoft.com/office/drawing/2014/main" id="{76F472B5-9842-4A78-ABA8-716D893C36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81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7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4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296381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7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9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250E34EA-DEAC-E443-970E-2BDEEB6225B1}" type="datetime1">
              <a:rPr lang="de-DE" smtClean="0"/>
              <a:t>28.07.2021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41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0" r:id="rId8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189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377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566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754" indent="0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160" userDrawn="1">
          <p15:clr>
            <a:srgbClr val="F26B43"/>
          </p15:clr>
        </p15:guide>
        <p15:guide id="4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openimis.org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docs.openimis.org/en/v1.4.0/" TargetMode="External"/><Relationship Id="rId5" Type="http://schemas.openxmlformats.org/officeDocument/2006/relationships/hyperlink" Target="http://github.com/openimis" TargetMode="External"/><Relationship Id="rId4" Type="http://schemas.openxmlformats.org/officeDocument/2006/relationships/hyperlink" Target="http://wiki.openimis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888AD-FEAF-B64C-B279-94114512A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925" y="2750408"/>
            <a:ext cx="9144000" cy="375645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/>
              <a:t>The FR Community </a:t>
            </a:r>
            <a:br>
              <a:rPr lang="en-US" sz="4000" dirty="0"/>
            </a:br>
            <a:r>
              <a:rPr lang="en-US" sz="4000" dirty="0"/>
              <a:t>in the openIMIS initiative</a:t>
            </a:r>
            <a:br>
              <a:rPr lang="en-US" sz="40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200" b="0" dirty="0"/>
              <a:t>28.07.2021</a:t>
            </a:r>
            <a:br>
              <a:rPr lang="en-US" sz="2200" b="0" dirty="0"/>
            </a:br>
            <a:r>
              <a:rPr lang="en-US" sz="2200" b="0" dirty="0"/>
              <a:t>Jean Brice Tetka</a:t>
            </a:r>
            <a:br>
              <a:rPr lang="en-US" sz="2800" dirty="0"/>
            </a:br>
            <a:br>
              <a:rPr lang="en-US" sz="1600" dirty="0"/>
            </a:br>
            <a:endParaRPr lang="en-US" sz="1600" b="0" dirty="0">
              <a:latin typeface="Poppins ExtraLight" panose="00000300000000000000" pitchFamily="2" charset="0"/>
              <a:cs typeface="Poppins ExtraLight" panose="000003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CD1B6-40E6-4D8D-98EC-A0D2347B9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goal of the FR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67C8C-E11D-4C2B-884B-570F80B8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Move from a community of possible implementers to a community of confirmed implementers (ultimate goal)</a:t>
            </a:r>
            <a:endParaRPr lang="en-US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Make the </a:t>
            </a:r>
            <a:r>
              <a:rPr lang="en-US" dirty="0" err="1"/>
              <a:t>openIMIS</a:t>
            </a:r>
            <a:r>
              <a:rPr lang="en-US" dirty="0"/>
              <a:t> knowledge available in French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Create a space for experience sharing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Build the </a:t>
            </a:r>
            <a:r>
              <a:rPr lang="en-US" dirty="0" err="1"/>
              <a:t>capacit</a:t>
            </a:r>
            <a:r>
              <a:rPr lang="fr-FR" dirty="0"/>
              <a:t>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dirty="0" err="1"/>
              <a:t>Offer</a:t>
            </a:r>
            <a:r>
              <a:rPr lang="fr-FR" dirty="0"/>
              <a:t> </a:t>
            </a:r>
            <a:r>
              <a:rPr lang="fr-FR" dirty="0" err="1"/>
              <a:t>tailored</a:t>
            </a:r>
            <a:r>
              <a:rPr lang="fr-FR" dirty="0"/>
              <a:t> support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54D15-313A-4985-AFC6-41999C373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7DA82F8-7E18-194C-BB26-7068D6A36273}" type="datetime1">
              <a:rPr lang="de-DE" smtClean="0"/>
              <a:t>28.07.2021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5F675-28FA-4498-8104-DFF94EEFF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7C528-442B-4544-BB1C-491B57555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46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17A1-3838-4259-8945-4FC281A2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if another language comes in?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38DC-5E68-42F8-87D5-B717DA0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7DA82F8-7E18-194C-BB26-7068D6A36273}" type="datetime1">
              <a:rPr lang="de-DE" smtClean="0"/>
              <a:t>28.07.2021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D765-7107-4540-936A-40592021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2E0C-0985-4FBB-B497-E433F2A3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1" name="Picture 10" descr="Chart&#10;&#10;Description automatically generated">
            <a:extLst>
              <a:ext uri="{FF2B5EF4-FFF2-40B4-BE49-F238E27FC236}">
                <a16:creationId xmlns:a16="http://schemas.microsoft.com/office/drawing/2014/main" id="{B31C0832-F411-4692-9C34-A6321D458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557" y="1960732"/>
            <a:ext cx="7394519" cy="434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08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717A1-3838-4259-8945-4FC281A2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to position the FR community on the governance structure?</a:t>
            </a:r>
          </a:p>
        </p:txBody>
      </p:sp>
      <p:pic>
        <p:nvPicPr>
          <p:cNvPr id="7" name="Inhaltsplatzhalter 7">
            <a:extLst>
              <a:ext uri="{FF2B5EF4-FFF2-40B4-BE49-F238E27FC236}">
                <a16:creationId xmlns:a16="http://schemas.microsoft.com/office/drawing/2014/main" id="{6CAFB5D0-128E-43FC-8714-6B928505D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080" y="2163763"/>
            <a:ext cx="6849839" cy="4013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738DC-5E68-42F8-87D5-B717DA030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37DA82F8-7E18-194C-BB26-7068D6A36273}" type="datetime1">
              <a:rPr lang="de-DE" smtClean="0"/>
              <a:t>28.07.2021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52D765-7107-4540-936A-40592021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B2E0C-0985-4FBB-B497-E433F2A3A8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A4394E-A5D3-4D2C-86F7-12BABEE758E7}"/>
              </a:ext>
            </a:extLst>
          </p:cNvPr>
          <p:cNvSpPr txBox="1"/>
          <p:nvPr/>
        </p:nvSpPr>
        <p:spPr>
          <a:xfrm>
            <a:off x="670830" y="4785343"/>
            <a:ext cx="1943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In openIMIS initiative we have  </a:t>
            </a:r>
            <a:r>
              <a:rPr lang="en-GB" b="1" dirty="0"/>
              <a:t>Committee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457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7693223-C041-49C5-913E-4D4E66E2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CF90F5F-F58A-45CC-B93F-60D904686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3505480" cy="1500187"/>
          </a:xfrm>
        </p:spPr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www.openIMIS.org</a:t>
            </a:r>
            <a:endParaRPr lang="en-US" dirty="0"/>
          </a:p>
          <a:p>
            <a:r>
              <a:rPr lang="en-US" dirty="0"/>
              <a:t>       @openIMIS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03703-40DD-4902-ABFE-F32BB5C9C62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377825"/>
            <a:ext cx="2743200" cy="365125"/>
          </a:xfrm>
        </p:spPr>
        <p:txBody>
          <a:bodyPr/>
          <a:lstStyle/>
          <a:p>
            <a:fld id="{0A9FBBF1-2128-0D46-A903-D4383F5E4CF1}" type="slidenum">
              <a:rPr lang="de-DE" smtClean="0"/>
              <a:t>5</a:t>
            </a:fld>
            <a:endParaRPr lang="de-DE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3F455F0A-2082-4C64-BE8F-F611DD7CA0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8" y="4946341"/>
            <a:ext cx="327660" cy="3276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552E89-24DF-4C74-A7DD-E65A66B4CBFE}"/>
              </a:ext>
            </a:extLst>
          </p:cNvPr>
          <p:cNvSpPr txBox="1"/>
          <p:nvPr/>
        </p:nvSpPr>
        <p:spPr>
          <a:xfrm>
            <a:off x="6553201" y="751344"/>
            <a:ext cx="5301632" cy="53553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More information on openIMIS</a:t>
            </a: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Signup for our newsletter at</a:t>
            </a: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www.openIMIS.org</a:t>
            </a: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openIMIS wiki: </a:t>
            </a: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wiki.openIMIS.org</a:t>
            </a: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Source code: </a:t>
            </a: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openimis</a:t>
            </a: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Technical documentation: </a:t>
            </a:r>
            <a: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docs.openIMIS.org</a:t>
            </a: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br>
              <a:rPr lang="en-U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</a:br>
            <a:endParaRPr lang="en-US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78691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template with openIMIS color WS">
  <a:themeElements>
    <a:clrScheme name="openIMIS colors">
      <a:dk1>
        <a:srgbClr val="000000"/>
      </a:dk1>
      <a:lt1>
        <a:srgbClr val="FFFFFF"/>
      </a:lt1>
      <a:dk2>
        <a:srgbClr val="4F4B4C"/>
      </a:dk2>
      <a:lt2>
        <a:srgbClr val="CCCBCB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EFBC53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with openIMIS color WS" id="{7CEE088E-C1AC-4544-B178-EB52A2CEB4BF}" vid="{EE26FAF3-4CF8-4037-A355-8FA3A2C16E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4" ma:contentTypeDescription="Ein neues Dokument erstellen." ma:contentTypeScope="" ma:versionID="398e37129db149c66558e0e406340b8a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14d33bfbcf403c0245dba50aa5ea3419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933D20-C030-42D9-8D73-06979A5850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79C37A-2DA1-4D32-BC9D-64E8BB99A62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254a3bd-523a-44d3-8e5b-df5bcb4f61a0"/>
    <ds:schemaRef ds:uri="598fcdf5-07e3-45a5-8bed-3e427ac8d33b"/>
    <ds:schemaRef ds:uri="http://www.w3.org/XML/1998/namespace"/>
    <ds:schemaRef ds:uri="http://purl.org/dc/dcmitype/"/>
    <ds:schemaRef ds:uri="18d388d1-21b6-4723-90bf-9d2d04a13d0a"/>
  </ds:schemaRefs>
</ds:datastoreItem>
</file>

<file path=customXml/itemProps3.xml><?xml version="1.0" encoding="utf-8"?>
<ds:datastoreItem xmlns:ds="http://schemas.openxmlformats.org/officeDocument/2006/customXml" ds:itemID="{2CBE6E57-4134-4789-B227-DB4EB5977F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88d1-21b6-4723-90bf-9d2d04a13d0a"/>
    <ds:schemaRef ds:uri="799dd36a-efdc-49ab-bd5b-ecf48f8d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with openIMIS color WS</Template>
  <TotalTime>0</TotalTime>
  <Words>144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Poppins SemiBold</vt:lpstr>
      <vt:lpstr>Poppins ExtraLight</vt:lpstr>
      <vt:lpstr>Poppins</vt:lpstr>
      <vt:lpstr>Poppins Light</vt:lpstr>
      <vt:lpstr>Arial</vt:lpstr>
      <vt:lpstr>Calibri</vt:lpstr>
      <vt:lpstr>Symbol</vt:lpstr>
      <vt:lpstr>Presentation template with openIMIS color WS</vt:lpstr>
      <vt:lpstr>The FR Community  in the openIMIS initiative   28.07.2021 Jean Brice Tetka  </vt:lpstr>
      <vt:lpstr>The goal of the FR Community</vt:lpstr>
      <vt:lpstr>What if another language comes in?</vt:lpstr>
      <vt:lpstr>Where to position the FR community on the governance structure?</vt:lpstr>
      <vt:lpstr>THANK YOU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2020-01-14T01:37:17Z</dcterms:created>
  <dcterms:modified xsi:type="dcterms:W3CDTF">2021-07-28T08:47:40Z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0x01010044B371517CA51A4591FD761B9ADB223C</vt:lpwstr>
  </property>
</Properties>
</file>