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4" r:id="rId1"/>
  </p:sldMasterIdLst>
  <p:sldIdLst>
    <p:sldId id="256" r:id="rId2"/>
    <p:sldId id="262" r:id="rId3"/>
    <p:sldId id="324" r:id="rId4"/>
    <p:sldId id="278" r:id="rId5"/>
  </p:sldIdLst>
  <p:sldSz cx="12192000" cy="6858000"/>
  <p:notesSz cx="6858000" cy="12192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461198-885D-489E-2E73-D6901BC2DE1A}">
  <a:tblStyle styleId="{94461198-885D-489E-2E73-D6901BC2DE1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69724"/>
      </p:ext>
    </p:extLst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Zwischentitel" type="secHead" userDrawn="1">
  <p:cSld name="1_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4;p9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25;p9"/>
          <p:cNvSpPr>
            <a:spLocks noGrp="1"/>
          </p:cNvSpPr>
          <p:nvPr>
            <p:ph type="title"/>
          </p:nvPr>
        </p:nvSpPr>
        <p:spPr bwMode="auto">
          <a:xfrm>
            <a:off x="831847" y="1709745"/>
            <a:ext cx="10515600" cy="2852735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6;p9"/>
          <p:cNvSpPr>
            <a:spLocks noGrp="1"/>
          </p:cNvSpPr>
          <p:nvPr>
            <p:ph type="body" idx="1"/>
          </p:nvPr>
        </p:nvSpPr>
        <p:spPr bwMode="auto">
          <a:xfrm>
            <a:off x="831847" y="4589465"/>
            <a:ext cx="10515600" cy="1500182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27;p9"/>
          <p:cNvPicPr/>
          <p:nvPr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Zwei Inhalte" type="twoObj" userDrawn="1">
  <p:cSld name="1_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9;p10"/>
          <p:cNvSpPr>
            <a:spLocks noGrp="1"/>
          </p:cNvSpPr>
          <p:nvPr>
            <p:ph type="title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0;p10"/>
          <p:cNvSpPr>
            <a:spLocks noGrp="1"/>
          </p:cNvSpPr>
          <p:nvPr>
            <p:ph type="body" idx="1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1;p10"/>
          <p:cNvSpPr>
            <a:spLocks noGrp="1"/>
          </p:cNvSpPr>
          <p:nvPr>
            <p:ph type="body" idx="2"/>
          </p:nvPr>
        </p:nvSpPr>
        <p:spPr bwMode="auto">
          <a:xfrm>
            <a:off x="6172200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2;p10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fld id="{C268E97C-D9A6-EC3B-2776-535CC0AD2763}" type="datetime3">
              <a:rPr lang="en-US"/>
              <a:t>7 June 2021</a:t>
            </a:fld>
            <a:endParaRPr/>
          </a:p>
        </p:txBody>
      </p:sp>
      <p:sp>
        <p:nvSpPr>
          <p:cNvPr id="8" name="Google Shape;33;p10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34;p10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10" name="Google Shape;35;p10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Nur Titel" type="titleOnly" userDrawn="1">
  <p:cSld name="1_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37;p11"/>
          <p:cNvSpPr>
            <a:spLocks noGrp="1"/>
          </p:cNvSpPr>
          <p:nvPr>
            <p:ph type="title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8;p11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fld id="{1BFA56A6-14CA-928C-D0D4-DA0CDC57906F}" type="datetime3">
              <a:rPr lang="en-US"/>
              <a:t>7 June 2021</a:t>
            </a:fld>
            <a:endParaRPr/>
          </a:p>
        </p:txBody>
      </p:sp>
      <p:sp>
        <p:nvSpPr>
          <p:cNvPr id="6" name="Google Shape;39;p11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40;p11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8" name="Google Shape;41;p11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Leer" type="blank" userDrawn="1">
  <p:cSld name="1_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3;p12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fld id="{057B93AA-2F22-37B5-AA2A-16937AD9F8D7}" type="datetime3">
              <a:rPr lang="en-US"/>
              <a:t>7 June 2021</a:t>
            </a:fld>
            <a:endParaRPr/>
          </a:p>
        </p:txBody>
      </p:sp>
      <p:sp>
        <p:nvSpPr>
          <p:cNvPr id="5" name="Google Shape;44;p12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45;p12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7" name="Google Shape;46;p12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Schluss Folie" userDrawn="1">
  <p:cSld name="Schluss 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8;p13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49;p13"/>
          <p:cNvSpPr>
            <a:spLocks noGrp="1"/>
          </p:cNvSpPr>
          <p:nvPr>
            <p:ph type="body" idx="1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Poppins"/>
              <a:buNone/>
              <a:defRPr sz="12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6" name="Google Shape;50;p13"/>
          <p:cNvPicPr/>
          <p:nvPr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00CE5-525A-0B4E-5FE7-877D5FED6F49}" type="datetime3">
              <a:rPr lang="en-US" smtClean="0"/>
              <a:t>7 June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90428"/>
      </p:ext>
    </p:extLst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58634"/>
      </p:ext>
    </p:extLst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8E97C-D9A6-EC3B-2776-535CC0AD2763}" type="datetime3">
              <a:rPr lang="en-US" smtClean="0"/>
              <a:t>7 June 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33353"/>
      </p:ext>
    </p:extLst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A56A6-14CA-928C-D0D4-DA0CDC57906F}" type="datetime3">
              <a:rPr lang="en-US" smtClean="0"/>
              <a:t>7 June 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62902"/>
      </p:ext>
    </p:extLst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B93AA-2F22-37B5-AA2A-16937AD9F8D7}" type="datetime3">
              <a:rPr lang="en-US" smtClean="0"/>
              <a:t>7 June 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50238"/>
      </p:ext>
    </p:extLst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4693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elfolie" type="title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2;p7"/>
          <p:cNvSpPr/>
          <p:nvPr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13;p7"/>
          <p:cNvSpPr>
            <a:spLocks noGrp="1"/>
          </p:cNvSpPr>
          <p:nvPr>
            <p:ph type="ctrTitle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4;p7"/>
          <p:cNvSpPr>
            <a:spLocks noGrp="1"/>
          </p:cNvSpPr>
          <p:nvPr>
            <p:ph type="subTitle" idx="1"/>
          </p:nvPr>
        </p:nvSpPr>
        <p:spPr bwMode="auto">
          <a:xfrm>
            <a:off x="1524003" y="5060445"/>
            <a:ext cx="9144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15;p7"/>
          <p:cNvPicPr/>
          <p:nvPr/>
        </p:nvPicPr>
        <p:blipFill>
          <a:blip r:embed="rId2"/>
          <a:stretch/>
        </p:blipFill>
        <p:spPr bwMode="auto">
          <a:xfrm>
            <a:off x="5250329" y="768214"/>
            <a:ext cx="1691347" cy="1798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el und Inhalt" type="obj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/>
          <p:cNvSpPr>
            <a:spLocks noGrp="1"/>
          </p:cNvSpPr>
          <p:nvPr>
            <p:ph type="title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8;p8"/>
          <p:cNvSpPr>
            <a:spLocks noGrp="1"/>
          </p:cNvSpPr>
          <p:nvPr>
            <p:ph type="body" idx="1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9;p8"/>
          <p:cNvSpPr>
            <a:spLocks noGrp="1"/>
          </p:cNvSpPr>
          <p:nvPr>
            <p:ph type="dt" idx="1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fld id="{CA500CE5-525A-0B4E-5FE7-877D5FED6F49}" type="datetime3">
              <a:rPr lang="en-US"/>
              <a:t>7 June 2021</a:t>
            </a:fld>
            <a:endParaRPr/>
          </a:p>
        </p:txBody>
      </p:sp>
      <p:sp>
        <p:nvSpPr>
          <p:cNvPr id="7" name="Google Shape;20;p8"/>
          <p:cNvSpPr>
            <a:spLocks noGrp="1"/>
          </p:cNvSpPr>
          <p:nvPr>
            <p:ph type="ftr" idx="11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21;p8"/>
          <p:cNvSpPr>
            <a:spLocks noGrp="1"/>
          </p:cNvSpPr>
          <p:nvPr>
            <p:ph type="sldNum" idx="12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>‹#›</a:t>
            </a:fld>
            <a:endParaRPr/>
          </a:p>
        </p:txBody>
      </p:sp>
      <p:pic>
        <p:nvPicPr>
          <p:cNvPr id="9" name="Google Shape;22;p8"/>
          <p:cNvPicPr/>
          <p:nvPr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pPr>
              <a:defRPr/>
            </a:pPr>
            <a:fld id="{BEE497CF-550D-CE95-07DC-13C681024F80}" type="datetime3">
              <a:rPr lang="en-US" smtClean="0"/>
              <a:t>7 June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0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1790345259/openIMIS-AI+-+Specification" TargetMode="External"/><Relationship Id="rId2" Type="http://schemas.openxmlformats.org/officeDocument/2006/relationships/hyperlink" Target="https://openimis.atlassian.net/wiki/spaces/OP/pages/1575813180/openIMIS-AI+-+4.+AI+methods%2C+model+outputs%2C+and+evaluation+metr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75658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5;p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/>
            </a:pPr>
            <a:r>
              <a:rPr lang="de-CH" sz="5400"/>
              <a:t>AI-based Claim Categorization</a:t>
            </a:r>
            <a:br>
              <a:rPr lang="de-CH" sz="5400"/>
            </a:br>
            <a:endParaRPr sz="5400"/>
          </a:p>
        </p:txBody>
      </p:sp>
      <p:sp>
        <p:nvSpPr>
          <p:cNvPr id="5" name="Google Shape;56;p1"/>
          <p:cNvSpPr>
            <a:spLocks noGrp="1"/>
          </p:cNvSpPr>
          <p:nvPr>
            <p:ph type="subTitle" idx="1"/>
          </p:nvPr>
        </p:nvSpPr>
        <p:spPr bwMode="auto">
          <a:xfrm>
            <a:off x="0" y="5060445"/>
            <a:ext cx="12192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Poppins"/>
              <a:buNone/>
              <a:defRPr/>
            </a:pPr>
            <a:r>
              <a:rPr lang="de-CH" sz="2400" dirty="0" smtClean="0"/>
              <a:t>7</a:t>
            </a:r>
            <a:r>
              <a:rPr lang="fr-FR" sz="2400" dirty="0" smtClean="0"/>
              <a:t> </a:t>
            </a:r>
            <a:r>
              <a:rPr lang="fr-FR" sz="2400" dirty="0" err="1" smtClean="0"/>
              <a:t>June</a:t>
            </a:r>
            <a:r>
              <a:rPr lang="fr-FR" sz="2400" dirty="0" smtClean="0"/>
              <a:t> </a:t>
            </a:r>
            <a:r>
              <a:rPr lang="fr-FR" sz="2400" dirty="0" smtClean="0"/>
              <a:t>2021</a:t>
            </a:r>
            <a:endParaRPr sz="2400" dirty="0"/>
          </a:p>
        </p:txBody>
      </p:sp>
      <p:pic>
        <p:nvPicPr>
          <p:cNvPr id="8" name="Google Shape;59;p1"/>
          <p:cNvPicPr/>
          <p:nvPr/>
        </p:nvPicPr>
        <p:blipFill>
          <a:blip r:embed="rId4"/>
          <a:stretch/>
        </p:blipFill>
        <p:spPr bwMode="auto">
          <a:xfrm>
            <a:off x="11206347" y="86642"/>
            <a:ext cx="881173" cy="881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4;p2"/>
          <p:cNvSpPr>
            <a:spLocks noGrp="1"/>
          </p:cNvSpPr>
          <p:nvPr>
            <p:ph type="title"/>
          </p:nvPr>
        </p:nvSpPr>
        <p:spPr bwMode="auto">
          <a:xfrm>
            <a:off x="908992" y="548680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Project </a:t>
            </a:r>
            <a:r>
              <a:rPr lang="de-CH" dirty="0" err="1"/>
              <a:t>timeline</a:t>
            </a:r>
            <a:r>
              <a:rPr lang="de-CH" dirty="0"/>
              <a:t> 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Google Shape;21;p8"/>
          <p:cNvSpPr>
            <a:spLocks noGrp="1"/>
          </p:cNvSpPr>
          <p:nvPr>
            <p:ph type="sldNum" sz="quarter" idx="4"/>
          </p:nvPr>
        </p:nvSpPr>
        <p:spPr bwMode="auto">
          <a:xfrm>
            <a:off x="9448800" y="1460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5EE4EF4-E133-3BD9-BC33-9B6C0F79FFF2}" type="slidenum">
              <a:rPr/>
              <a:t>2</a:t>
            </a:fld>
            <a:endParaRPr/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79365"/>
              </p:ext>
            </p:extLst>
          </p:nvPr>
        </p:nvGraphicFramePr>
        <p:xfrm>
          <a:off x="-24680" y="1263399"/>
          <a:ext cx="12216680" cy="5621985"/>
        </p:xfrm>
        <a:graphic>
          <a:graphicData uri="http://schemas.openxmlformats.org/drawingml/2006/table">
            <a:tbl>
              <a:tblPr firstRow="1" bandRow="1">
                <a:tableStyleId>{94461198-885D-489E-2E73-D6901BC2DE1A}</a:tableStyleId>
              </a:tblPr>
              <a:tblGrid>
                <a:gridCol w="185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2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2377">
                  <a:extLst>
                    <a:ext uri="{9D8B030D-6E8A-4147-A177-3AD203B41FA5}">
                      <a16:colId xmlns:a16="http://schemas.microsoft.com/office/drawing/2014/main" val="3267643096"/>
                    </a:ext>
                  </a:extLst>
                </a:gridCol>
              </a:tblGrid>
              <a:tr h="302807">
                <a:tc rowSpan="2"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1400" b="1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</a:t>
                      </a:r>
                      <a:endParaRPr lang="en-US" sz="1400" b="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cap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07">
                <a:tc gridSpan="2"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Jun-Jul</a:t>
                      </a:r>
                      <a:endParaRPr lang="en-US" sz="1400" b="0" i="0" u="none" strike="noStrike" cap="none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Aug-Sep</a:t>
                      </a:r>
                      <a:endParaRPr lang="en-US" sz="1400" b="0" i="0" u="none" strike="noStrike" cap="none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Oct-Dec</a:t>
                      </a:r>
                      <a:endParaRPr lang="en-US" sz="1400" b="0" i="0" u="none" strike="noStrike" cap="none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cap="none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Jan-Mar</a:t>
                      </a:r>
                      <a:endParaRPr lang="en-US" sz="1400" b="0" i="0" u="none" strike="noStrike" cap="none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b="0" i="0" u="none" strike="noStrike" cap="none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</a:t>
                      </a:r>
                      <a:endParaRPr lang="en-US" sz="1400" b="0" i="0" u="none" strike="noStrike" cap="none" spc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39"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gathering and preparation</a:t>
                      </a: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it-IT" sz="1400" u="none" strike="noStrike" cap="none" spc="0" baseline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input data model structure</a:t>
                      </a:r>
                      <a:endParaRPr lang="it-IT" sz="1400" b="0" i="0" u="none" strike="noStrike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400" u="none" strike="noStrike" cap="none" spc="0" baseline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FHIR claim input data for AI</a:t>
                      </a:r>
                      <a:endParaRPr lang="it-IT" sz="1400" b="0" i="0" u="none" strike="noStrike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cap="none" spc="0" baseline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Sanity check of the database</a:t>
                      </a:r>
                      <a:endParaRPr lang="en-US" sz="1400" b="0" i="0" u="none" strike="noStrike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cap="none" spc="0" baseline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categorical data </a:t>
                      </a:r>
                      <a:endParaRPr sz="1400" b="0" i="0" u="none" strike="noStrike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400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80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cap="none" spc="0" baseline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normalization </a:t>
                      </a:r>
                      <a:endParaRPr sz="1400" b="0" i="0" u="none" strike="noStrike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400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839"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Implementation of the AI algorithm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cap="none" spc="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Al methods, model outputs and evaluation metrics</a:t>
                      </a:r>
                      <a:endParaRPr sz="1400" b="0" i="0" u="none" strike="noStrike" cap="none" spc="0" baseline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b="0" i="0" u="none" strike="noStrike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of the AI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39">
                <a:tc gridSpan="2">
                  <a:txBody>
                    <a:bodyPr/>
                    <a:lstStyle/>
                    <a:p>
                      <a:r>
                        <a:rPr lang="en-GB" sz="1400" b="0" i="0" u="none" strike="noStrike" cap="none" spc="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AI-based Claim Adjudication Process</a:t>
                      </a:r>
                      <a:endParaRPr lang="en-GB" sz="1400" b="0" i="0" u="none" strike="noStrike" cap="none" spc="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>
                        <a:defRPr/>
                      </a:pPr>
                      <a:endParaRPr lang="en-US" sz="14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767904"/>
                  </a:ext>
                </a:extLst>
              </a:tr>
              <a:tr h="313839">
                <a:tc rowSpan="3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openIMIS </a:t>
                      </a:r>
                      <a:r>
                        <a:rPr lang="en-US" sz="1400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Claim-AI </a:t>
                      </a:r>
                      <a:r>
                        <a:rPr lang="en-US" sz="1400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development</a:t>
                      </a:r>
                      <a:endParaRPr sz="1400" spc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 spc="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Claim-AI </a:t>
                      </a:r>
                      <a:r>
                        <a:rPr lang="en-US" sz="1400" u="none" strike="noStrike" cap="none" spc="0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module specification</a:t>
                      </a:r>
                      <a:endParaRPr sz="1400" b="0" i="0" u="none" strike="noStrike" cap="none" spc="0" baseline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  <a:endParaRPr sz="1400" b="0" i="0" u="none" strike="noStrike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spc="0" baseline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Claim-AI </a:t>
                      </a: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SolDevelo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Claim-AI </a:t>
                      </a: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module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839">
                <a:tc rowSpan="3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openIMIS </a:t>
                      </a:r>
                      <a:r>
                        <a:rPr lang="en-US" sz="1400" u="none" strike="noStrike" cap="none" spc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Claim-AI </a:t>
                      </a:r>
                      <a:r>
                        <a:rPr lang="en-US" sz="1400" u="none" strike="noStrike" cap="none" spc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Monitor module development</a:t>
                      </a:r>
                      <a:endParaRPr lang="en-US" sz="1400" b="0" i="0" u="none" strike="noStrike" cap="none" spc="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u="none" strike="noStrike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Claim-AI Quality Module specification</a:t>
                      </a:r>
                      <a:endParaRPr lang="en-US" sz="1400" b="0" i="0" u="none" strike="noStrike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Claim-AI Quality Module </a:t>
                      </a: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SolDevelo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Claim-AI Quality Module </a:t>
                      </a: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Swiss TPH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u="none" strike="noStrike" kern="1200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839">
                <a:tc row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 spc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User Acceptance Testing</a:t>
                      </a:r>
                      <a:endParaRPr lang="en-US" sz="1400" b="0" i="0" u="none" strike="noStrike" cap="none" spc="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Installation of AI-based openIMIS on Nepal server</a:t>
                      </a: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SolDevelo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8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400" b="0" i="0" u="none" strike="noStrike" kern="1200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Organization of the UAT</a:t>
                      </a: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defRPr/>
                      </a:pPr>
                      <a:r>
                        <a:rPr lang="en-US" sz="1400" b="0" i="0" u="none" strike="noStrike" cap="none" spc="0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GIZ Nepal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1400" u="none" strike="noStrike" kern="1200" cap="none" spc="0" baseline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/>
                      </a:pPr>
                      <a:r>
                        <a:rPr lang="en-US" sz="1400" b="0" i="0" u="none" strike="noStrike" kern="1200" cap="none" spc="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endParaRPr sz="1400" b="0" i="0" u="none" strike="noStrike" kern="1200" cap="none" spc="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940411"/>
          </a:xfrm>
        </p:spPr>
        <p:txBody>
          <a:bodyPr/>
          <a:lstStyle/>
          <a:p>
            <a:r>
              <a:rPr lang="en-US" dirty="0" smtClean="0"/>
              <a:t>Completed Activities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07368" y="1484784"/>
            <a:ext cx="11377264" cy="4752528"/>
          </a:xfrm>
        </p:spPr>
        <p:txBody>
          <a:bodyPr>
            <a:normAutofit fontScale="92500" lnSpcReduction="20000"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UAT Workshop 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Went well 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Limited feedback from Medical Officers </a:t>
            </a:r>
            <a:r>
              <a:rPr lang="en-US" dirty="0" smtClean="0">
                <a:sym typeface="Wingdings" panose="05000000000000000000" pitchFamily="2" charset="2"/>
              </a:rPr>
              <a:t> waiting for actual use in production </a:t>
            </a:r>
            <a:endParaRPr lang="en-US" dirty="0" smtClean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Received last NHIB database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Validation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Discovered a degradation of the AI Model performance cause by data drift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drift is caused by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COVID situation: data distribution before and after is not the same 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Categorical field proportion more than 60%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smtClean="0"/>
              <a:t>Ways to improve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data drift issues by creating aggregated field </a:t>
            </a:r>
            <a:r>
              <a:rPr lang="en-US" dirty="0" smtClean="0">
                <a:sym typeface="Wingdings" panose="05000000000000000000" pitchFamily="2" charset="2"/>
              </a:rPr>
              <a:t> requires access to full DB, meaning a copy of the FHIR data on AI module implementation 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Improve label consistency 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Insurlab</a:t>
            </a:r>
            <a:r>
              <a:rPr lang="en-US" dirty="0" smtClean="0">
                <a:sym typeface="Wingdings" panose="05000000000000000000" pitchFamily="2" charset="2"/>
              </a:rPr>
              <a:t> participation </a:t>
            </a:r>
          </a:p>
          <a:p>
            <a:pPr marL="10286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Limited feedback  waiting for follow up meetings (?)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00CE5-525A-0B4E-5FE7-877D5FED6F49}" type="datetime3">
              <a:rPr lang="en-US" smtClean="0"/>
              <a:t>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377825"/>
            <a:ext cx="2743200" cy="365125"/>
          </a:xfrm>
        </p:spPr>
        <p:txBody>
          <a:bodyPr/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5;p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/>
            </a:pPr>
            <a:r>
              <a:rPr lang="de-CH" sz="5400"/>
              <a:t>AI-based Claim Categorization</a:t>
            </a:r>
            <a:br>
              <a:rPr lang="de-CH" sz="5400"/>
            </a:br>
            <a:endParaRPr sz="5400"/>
          </a:p>
        </p:txBody>
      </p:sp>
      <p:pic>
        <p:nvPicPr>
          <p:cNvPr id="5" name="Google Shape;57;p1" descr="Image result for swisstph"/>
          <p:cNvPicPr/>
          <p:nvPr/>
        </p:nvPicPr>
        <p:blipFill>
          <a:blip r:embed="rId2"/>
          <a:stretch/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59;p1"/>
          <p:cNvPicPr/>
          <p:nvPr/>
        </p:nvPicPr>
        <p:blipFill>
          <a:blip r:embed="rId3"/>
          <a:stretch/>
        </p:blipFill>
        <p:spPr bwMode="auto">
          <a:xfrm>
            <a:off x="11206347" y="86642"/>
            <a:ext cx="881173" cy="881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/>
        </p:blipFill>
        <p:spPr bwMode="auto">
          <a:xfrm>
            <a:off x="200278" y="5767348"/>
            <a:ext cx="945274" cy="945274"/>
          </a:xfrm>
          <a:prstGeom prst="rect">
            <a:avLst/>
          </a:prstGeom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510" y="609753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265</Words>
  <Application>Microsoft Office PowerPoint</Application>
  <DocSecurity>0</DocSecurity>
  <PresentationFormat>Widescreen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Poppins SemiBold</vt:lpstr>
      <vt:lpstr>Calibri</vt:lpstr>
      <vt:lpstr>Wingdings</vt:lpstr>
      <vt:lpstr>Poppins Light</vt:lpstr>
      <vt:lpstr>Poppins ExtraLight</vt:lpstr>
      <vt:lpstr>Poppins</vt:lpstr>
      <vt:lpstr>Symbol</vt:lpstr>
      <vt:lpstr>Arial</vt:lpstr>
      <vt:lpstr>openIMIS</vt:lpstr>
      <vt:lpstr>AI-based Claim Categorization </vt:lpstr>
      <vt:lpstr>Project timeline </vt:lpstr>
      <vt:lpstr>Completed Activities </vt:lpstr>
      <vt:lpstr>AI-based Claim Categorization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AI-based Claim Categorization </dc:title>
  <dc:subject/>
  <dc:creator/>
  <cp:keywords/>
  <dc:description/>
  <cp:lastModifiedBy>Dragos Dobre</cp:lastModifiedBy>
  <cp:revision>54</cp:revision>
  <dcterms:modified xsi:type="dcterms:W3CDTF">2021-06-07T11:03:40Z</dcterms:modified>
  <cp:category/>
  <dc:identifier/>
  <cp:contentStatus/>
  <dc:language/>
  <cp:version/>
</cp:coreProperties>
</file>