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70" r:id="rId5"/>
    <p:sldId id="265" r:id="rId6"/>
    <p:sldId id="268" r:id="rId7"/>
    <p:sldId id="267" r:id="rId8"/>
    <p:sldId id="269" r:id="rId9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64"/>
    <p:restoredTop sz="97030"/>
  </p:normalViewPr>
  <p:slideViewPr>
    <p:cSldViewPr snapToGrid="0" snapToObjects="1">
      <p:cViewPr varScale="1">
        <p:scale>
          <a:sx n="68" d="100"/>
          <a:sy n="68" d="100"/>
        </p:scale>
        <p:origin x="3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38638B-76ED-1E4B-98D2-24D58A62B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119FFBB-E3CD-5C47-918F-18B3AFFF7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693A9F-36EB-A944-937E-97DF6FBB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6FC3-9AE4-DE4D-8D6D-EC5070CA7AD8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C5E820-EED2-5647-A79A-B824A601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277FDE-2EDB-F847-8DE6-A447F88F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DF9-EDDF-D143-97F3-28D911BF01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57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6C52B7-8378-AD48-90C4-832728FD6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FE8975-2DC5-8D4F-B2C3-238027490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A6CD4F-283B-5C46-9959-EFCE3A56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6FC3-9AE4-DE4D-8D6D-EC5070CA7AD8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97C8A5-5178-9144-9102-20478D66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2660F1-DD26-FB4D-8CAE-B63B3AEA0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DF9-EDDF-D143-97F3-28D911BF01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01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2F51647-E316-AD47-83F7-9CC2EE19D2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B195C15-8243-3641-BE9F-4BCD5E061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DBDEBF-8DD3-F14F-8459-4038DE2AD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6FC3-9AE4-DE4D-8D6D-EC5070CA7AD8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7728AE-1F85-6145-BBA7-A95742863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0E0BE3-BE08-F04B-A2B8-CF257236D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DF9-EDDF-D143-97F3-28D911BF01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321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6FC88-3BDD-F847-BE0B-7313C05E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759AD0-6BE2-4343-9A88-750CA373E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B11D2F-F59C-9543-A463-1F5870F71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6FC3-9AE4-DE4D-8D6D-EC5070CA7AD8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0BA845-FD0B-EF48-B874-F5EFC2F8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129A76-9316-4A4A-B531-4CE1B745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DF9-EDDF-D143-97F3-28D911BF01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721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7A5E7-0B51-2D40-BE65-4B147BD7A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91AE4D7-2A0D-604A-8AC6-58E7EF899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AC0B44-F9CA-4D43-A3CE-3264B028C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6FC3-9AE4-DE4D-8D6D-EC5070CA7AD8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031339-24EA-984C-A5B7-D0205D120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D71323-0A9B-6848-B62C-E874A1B5F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DF9-EDDF-D143-97F3-28D911BF01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077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B55B6C-32A6-0343-86DE-0F5A73156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0A1CEB-5656-D44C-A141-03595CD5C3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C56FD1-45B9-204D-8810-728BA4CDF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1CF626C-BE6D-6C4A-A971-AFD8250F2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6FC3-9AE4-DE4D-8D6D-EC5070CA7AD8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3BAA086-569C-C14B-9C5A-93939886F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E76651-6C53-714D-82E4-B8ABC3DFF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DF9-EDDF-D143-97F3-28D911BF01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500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D0A75F-68A4-CB4B-8E18-F976FD15A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FB8672-BDED-9F47-BC2F-22529D461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3FCCDF-B9E7-2042-AE80-98AC630FE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106C7E7-4B2A-D543-8175-23674DA832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3208B43-01C7-2E4E-B03A-CB0912C21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2345324-524E-024B-9384-2019EF405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6FC3-9AE4-DE4D-8D6D-EC5070CA7AD8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C892E71-6C3F-654F-836C-605D47BC9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6F10808-B007-8846-B4CF-CC1BA275D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DF9-EDDF-D143-97F3-28D911BF01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81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3C1EC5-721A-BE42-BDC6-0019025E6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365E22D-37D4-BE4B-864A-275EA73AE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6FC3-9AE4-DE4D-8D6D-EC5070CA7AD8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1BE1A14-1471-9C4F-A595-3C4E5718F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4F01630-E8A2-B248-82D2-88D8FC192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DF9-EDDF-D143-97F3-28D911BF01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107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2AC78BB-7B0A-3B4C-9857-744C3E604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6FC3-9AE4-DE4D-8D6D-EC5070CA7AD8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F2B3933-24E1-2B4B-85BF-805B1806E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4DA9CFD-ABE0-F94A-B804-45B418C55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DF9-EDDF-D143-97F3-28D911BF01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349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7A6282-5FE5-6043-83D0-96BBD0044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53E72F-E714-8F40-AE20-CDD9D8D68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A13E6FA-5168-C547-8174-DB8411606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702B87-1B74-D041-8B7A-BA833B6B1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6FC3-9AE4-DE4D-8D6D-EC5070CA7AD8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840546F-9ED8-0542-AB44-306D6962C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12A3A76-2CD5-3748-BEBB-B70F05DE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DF9-EDDF-D143-97F3-28D911BF01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157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3C901-2982-C144-ABA3-D40A506D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DA6B597-0860-8E44-B80B-FDD035C4FD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26C2F97-F3D1-0744-AA12-71E34A216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889ECE-023D-FE43-9E99-086114321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6FC3-9AE4-DE4D-8D6D-EC5070CA7AD8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2A12E9-4B59-5A4D-A305-3899BE3F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136679-6A97-804E-B98C-BF05506E6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DF9-EDDF-D143-97F3-28D911BF01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127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A59EDA5-964A-0143-B935-97723ECBB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4731BE0-C309-AF43-BEDF-AD17538AE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F1EB88-05CB-AD48-9E6F-0B2316EB5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6FC3-9AE4-DE4D-8D6D-EC5070CA7AD8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36C0CE-339B-4144-83F7-66E34A309A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B00FF1-ACBA-CF4F-BFE7-E135738B5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ADF9-EDDF-D143-97F3-28D911BF01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908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20090A-23BD-4B41-8A3C-62DE89D91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3190" y="5335570"/>
            <a:ext cx="3568810" cy="80808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dirty="0"/>
              <a:t>ISSA Matrix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tafel&#10;&#10;Automatisch gegenereerde beschrijving">
            <a:extLst>
              <a:ext uri="{FF2B5EF4-FFF2-40B4-BE49-F238E27FC236}">
                <a16:creationId xmlns:a16="http://schemas.microsoft.com/office/drawing/2014/main" id="{EE0C6F68-0CAB-3D4B-81FE-88E641C21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13" r="-2" b="-2"/>
          <a:stretch/>
        </p:blipFill>
        <p:spPr>
          <a:xfrm>
            <a:off x="1" y="0"/>
            <a:ext cx="8710366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37797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F9857ED-1DEF-4481-AEB4-E7759342AC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457275" cy="6858000"/>
          </a:xfrm>
          <a:custGeom>
            <a:avLst/>
            <a:gdLst>
              <a:gd name="connsiteX0" fmla="*/ 5457275 w 5457275"/>
              <a:gd name="connsiteY0" fmla="*/ 0 h 6858000"/>
              <a:gd name="connsiteX1" fmla="*/ 361354 w 5457275"/>
              <a:gd name="connsiteY1" fmla="*/ 0 h 6858000"/>
              <a:gd name="connsiteX2" fmla="*/ 335637 w 5457275"/>
              <a:gd name="connsiteY2" fmla="*/ 94722 h 6858000"/>
              <a:gd name="connsiteX3" fmla="*/ 690849 w 5457275"/>
              <a:gd name="connsiteY3" fmla="*/ 6842426 h 6858000"/>
              <a:gd name="connsiteX4" fmla="*/ 696735 w 5457275"/>
              <a:gd name="connsiteY4" fmla="*/ 6858000 h 6858000"/>
              <a:gd name="connsiteX5" fmla="*/ 5457275 w 54572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7275" h="6858000">
                <a:moveTo>
                  <a:pt x="5457275" y="0"/>
                </a:moveTo>
                <a:lnTo>
                  <a:pt x="361354" y="0"/>
                </a:lnTo>
                <a:lnTo>
                  <a:pt x="335637" y="94722"/>
                </a:lnTo>
                <a:cubicBezTo>
                  <a:pt x="-226206" y="2374054"/>
                  <a:pt x="-65870" y="4704140"/>
                  <a:pt x="690849" y="6842426"/>
                </a:cubicBezTo>
                <a:lnTo>
                  <a:pt x="696735" y="6858000"/>
                </a:lnTo>
                <a:lnTo>
                  <a:pt x="5457275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6E4FBE1-8E8A-42A6-B693-88C8979D80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228693" cy="6858000"/>
          </a:xfrm>
          <a:custGeom>
            <a:avLst/>
            <a:gdLst>
              <a:gd name="connsiteX0" fmla="*/ 5228693 w 5228693"/>
              <a:gd name="connsiteY0" fmla="*/ 0 h 6858000"/>
              <a:gd name="connsiteX1" fmla="*/ 371685 w 5228693"/>
              <a:gd name="connsiteY1" fmla="*/ 1 h 6858000"/>
              <a:gd name="connsiteX2" fmla="*/ 319533 w 5228693"/>
              <a:gd name="connsiteY2" fmla="*/ 193787 h 6858000"/>
              <a:gd name="connsiteX3" fmla="*/ 623642 w 5228693"/>
              <a:gd name="connsiteY3" fmla="*/ 6599363 h 6858000"/>
              <a:gd name="connsiteX4" fmla="*/ 717029 w 5228693"/>
              <a:gd name="connsiteY4" fmla="*/ 6858000 h 6858000"/>
              <a:gd name="connsiteX5" fmla="*/ 5228693 w 522869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8693" h="6858000">
                <a:moveTo>
                  <a:pt x="5228693" y="0"/>
                </a:moveTo>
                <a:lnTo>
                  <a:pt x="371685" y="1"/>
                </a:lnTo>
                <a:lnTo>
                  <a:pt x="319533" y="193787"/>
                </a:lnTo>
                <a:cubicBezTo>
                  <a:pt x="-206622" y="2355719"/>
                  <a:pt x="-67685" y="4563346"/>
                  <a:pt x="623642" y="6599363"/>
                </a:cubicBezTo>
                <a:lnTo>
                  <a:pt x="717029" y="6858000"/>
                </a:lnTo>
                <a:lnTo>
                  <a:pt x="5228693" y="685800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038328-0404-8E40-8276-6397A240F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1330007"/>
            <a:ext cx="3820669" cy="4692396"/>
          </a:xfrm>
        </p:spPr>
        <p:txBody>
          <a:bodyPr anchor="ctr">
            <a:normAutofit/>
          </a:bodyPr>
          <a:lstStyle/>
          <a:p>
            <a:r>
              <a:rPr lang="nl-BE" sz="5400" dirty="0"/>
              <a:t>Long Term Benefits: Pension &amp; Disability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9291D1-DD17-C647-A338-9EC07859B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388" y="584462"/>
            <a:ext cx="6457359" cy="6023728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nl-BE" sz="2200" dirty="0"/>
              <a:t>Registration</a:t>
            </a:r>
          </a:p>
          <a:p>
            <a:pPr marL="514350" indent="-514350">
              <a:buAutoNum type="arabicPeriod"/>
            </a:pPr>
            <a:r>
              <a:rPr lang="nl-BE" sz="2200" dirty="0"/>
              <a:t>Contribution </a:t>
            </a:r>
            <a:r>
              <a:rPr lang="nl-BE" sz="2200" dirty="0"/>
              <a:t>c</a:t>
            </a:r>
            <a:r>
              <a:rPr lang="nl-BE" sz="2200" dirty="0" smtClean="0"/>
              <a:t>ollection </a:t>
            </a:r>
            <a:r>
              <a:rPr lang="nl-BE" sz="2200" dirty="0"/>
              <a:t>paid by employee and employer</a:t>
            </a:r>
          </a:p>
          <a:p>
            <a:pPr marL="514350" indent="-514350">
              <a:buAutoNum type="arabicPeriod"/>
            </a:pPr>
            <a:r>
              <a:rPr lang="nl-BE" sz="2200" dirty="0"/>
              <a:t>Application based on a life event: age, </a:t>
            </a:r>
            <a:r>
              <a:rPr lang="nl-BE" sz="2200" dirty="0" smtClean="0"/>
              <a:t>accidents...</a:t>
            </a:r>
            <a:endParaRPr lang="nl-BE" sz="2200" dirty="0"/>
          </a:p>
          <a:p>
            <a:pPr marL="514350" indent="-514350">
              <a:buAutoNum type="arabicPeriod"/>
            </a:pPr>
            <a:r>
              <a:rPr lang="nl-BE" sz="2200" dirty="0"/>
              <a:t>Eligibility </a:t>
            </a:r>
            <a:r>
              <a:rPr lang="nl-BE" sz="2200" dirty="0" smtClean="0"/>
              <a:t>control</a:t>
            </a:r>
            <a:r>
              <a:rPr lang="nl-BE" sz="2200" dirty="0"/>
              <a:t>: </a:t>
            </a:r>
            <a:r>
              <a:rPr lang="nl-BE" sz="2200" dirty="0"/>
              <a:t>w</a:t>
            </a:r>
            <a:r>
              <a:rPr lang="nl-BE" sz="2200" dirty="0" smtClean="0"/>
              <a:t>ork </a:t>
            </a:r>
            <a:r>
              <a:rPr lang="nl-BE" sz="2200" dirty="0"/>
              <a:t>p</a:t>
            </a:r>
            <a:r>
              <a:rPr lang="nl-BE" sz="2200" dirty="0" smtClean="0"/>
              <a:t>eriods</a:t>
            </a:r>
            <a:r>
              <a:rPr lang="nl-BE" sz="2200" dirty="0"/>
              <a:t>, </a:t>
            </a:r>
            <a:r>
              <a:rPr lang="nl-BE" sz="2200" dirty="0"/>
              <a:t>p</a:t>
            </a:r>
            <a:r>
              <a:rPr lang="nl-BE" sz="2200" dirty="0" smtClean="0"/>
              <a:t>roof </a:t>
            </a:r>
            <a:r>
              <a:rPr lang="nl-BE" sz="2200" dirty="0"/>
              <a:t>of </a:t>
            </a:r>
            <a:r>
              <a:rPr lang="nl-BE" sz="2200" dirty="0" smtClean="0"/>
              <a:t>disability</a:t>
            </a:r>
            <a:r>
              <a:rPr lang="nl-BE" sz="2200" dirty="0"/>
              <a:t>, </a:t>
            </a:r>
            <a:r>
              <a:rPr lang="nl-BE" sz="2200" dirty="0" smtClean="0"/>
              <a:t>contributions </a:t>
            </a:r>
            <a:r>
              <a:rPr lang="nl-BE" sz="2200" dirty="0"/>
              <a:t>paid</a:t>
            </a:r>
            <a:r>
              <a:rPr lang="nl-BE" sz="2200" dirty="0" smtClean="0"/>
              <a:t>,..</a:t>
            </a:r>
            <a:endParaRPr lang="nl-BE" sz="2200" dirty="0"/>
          </a:p>
          <a:p>
            <a:pPr marL="514350" indent="-514350">
              <a:buAutoNum type="arabicPeriod"/>
            </a:pPr>
            <a:r>
              <a:rPr lang="nl-BE" sz="2200" dirty="0" smtClean="0"/>
              <a:t>Adjudication</a:t>
            </a:r>
            <a:r>
              <a:rPr lang="nl-BE" sz="2200" dirty="0"/>
              <a:t>: </a:t>
            </a:r>
            <a:r>
              <a:rPr lang="nl-BE" sz="2200" dirty="0" smtClean="0"/>
              <a:t>based </a:t>
            </a:r>
            <a:r>
              <a:rPr lang="nl-BE" sz="2200" dirty="0"/>
              <a:t>on working history and salary</a:t>
            </a:r>
          </a:p>
          <a:p>
            <a:pPr marL="514350" indent="-514350">
              <a:buAutoNum type="arabicPeriod"/>
            </a:pPr>
            <a:r>
              <a:rPr lang="nl-BE" sz="2200" dirty="0" smtClean="0"/>
              <a:t>Payment and payment </a:t>
            </a:r>
            <a:r>
              <a:rPr lang="nl-BE" sz="2200" dirty="0"/>
              <a:t>control </a:t>
            </a:r>
            <a:r>
              <a:rPr lang="nl-BE" sz="2200" dirty="0" smtClean="0"/>
              <a:t>(proof </a:t>
            </a:r>
            <a:r>
              <a:rPr lang="nl-BE" sz="2200" dirty="0"/>
              <a:t>of </a:t>
            </a:r>
            <a:r>
              <a:rPr lang="nl-BE" sz="2200" dirty="0" smtClean="0"/>
              <a:t>life)</a:t>
            </a:r>
            <a:endParaRPr lang="nl-BE" sz="2200" dirty="0"/>
          </a:p>
          <a:p>
            <a:pPr marL="514350" indent="-514350">
              <a:buAutoNum type="arabicPeriod"/>
            </a:pPr>
            <a:r>
              <a:rPr lang="nl-BE" sz="2200" dirty="0"/>
              <a:t>Appeals and </a:t>
            </a:r>
            <a:r>
              <a:rPr lang="nl-BE" sz="2200" dirty="0"/>
              <a:t>c</a:t>
            </a:r>
            <a:r>
              <a:rPr lang="nl-BE" sz="2200" dirty="0" smtClean="0"/>
              <a:t>omplaints</a:t>
            </a:r>
            <a:endParaRPr lang="nl-BE" sz="2200" dirty="0"/>
          </a:p>
          <a:p>
            <a:pPr marL="514350" indent="-514350">
              <a:buAutoNum type="arabicPeriod"/>
            </a:pPr>
            <a:r>
              <a:rPr lang="nl-BE" sz="2200" dirty="0"/>
              <a:t>Process </a:t>
            </a:r>
            <a:r>
              <a:rPr lang="nl-BE" sz="2200" dirty="0"/>
              <a:t>e</a:t>
            </a:r>
            <a:r>
              <a:rPr lang="nl-BE" sz="2200" dirty="0" smtClean="0"/>
              <a:t>valuation</a:t>
            </a:r>
            <a:endParaRPr lang="nl-BE" sz="2200" dirty="0"/>
          </a:p>
          <a:p>
            <a:pPr marL="514350" indent="-514350">
              <a:buAutoNum type="arabicPeriod"/>
            </a:pPr>
            <a:endParaRPr lang="nl-BE" sz="2200" dirty="0"/>
          </a:p>
        </p:txBody>
      </p:sp>
    </p:spTree>
    <p:extLst>
      <p:ext uri="{BB962C8B-B14F-4D97-AF65-F5344CB8AC3E}">
        <p14:creationId xmlns:p14="http://schemas.microsoft.com/office/powerpoint/2010/main" val="240397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F9857ED-1DEF-4481-AEB4-E7759342AC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457275" cy="6858000"/>
          </a:xfrm>
          <a:custGeom>
            <a:avLst/>
            <a:gdLst>
              <a:gd name="connsiteX0" fmla="*/ 5457275 w 5457275"/>
              <a:gd name="connsiteY0" fmla="*/ 0 h 6858000"/>
              <a:gd name="connsiteX1" fmla="*/ 361354 w 5457275"/>
              <a:gd name="connsiteY1" fmla="*/ 0 h 6858000"/>
              <a:gd name="connsiteX2" fmla="*/ 335637 w 5457275"/>
              <a:gd name="connsiteY2" fmla="*/ 94722 h 6858000"/>
              <a:gd name="connsiteX3" fmla="*/ 690849 w 5457275"/>
              <a:gd name="connsiteY3" fmla="*/ 6842426 h 6858000"/>
              <a:gd name="connsiteX4" fmla="*/ 696735 w 5457275"/>
              <a:gd name="connsiteY4" fmla="*/ 6858000 h 6858000"/>
              <a:gd name="connsiteX5" fmla="*/ 5457275 w 54572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7275" h="6858000">
                <a:moveTo>
                  <a:pt x="5457275" y="0"/>
                </a:moveTo>
                <a:lnTo>
                  <a:pt x="361354" y="0"/>
                </a:lnTo>
                <a:lnTo>
                  <a:pt x="335637" y="94722"/>
                </a:lnTo>
                <a:cubicBezTo>
                  <a:pt x="-226206" y="2374054"/>
                  <a:pt x="-65870" y="4704140"/>
                  <a:pt x="690849" y="6842426"/>
                </a:cubicBezTo>
                <a:lnTo>
                  <a:pt x="696735" y="6858000"/>
                </a:lnTo>
                <a:lnTo>
                  <a:pt x="5457275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6E4FBE1-8E8A-42A6-B693-88C8979D80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228693" cy="6858000"/>
          </a:xfrm>
          <a:custGeom>
            <a:avLst/>
            <a:gdLst>
              <a:gd name="connsiteX0" fmla="*/ 5228693 w 5228693"/>
              <a:gd name="connsiteY0" fmla="*/ 0 h 6858000"/>
              <a:gd name="connsiteX1" fmla="*/ 371685 w 5228693"/>
              <a:gd name="connsiteY1" fmla="*/ 1 h 6858000"/>
              <a:gd name="connsiteX2" fmla="*/ 319533 w 5228693"/>
              <a:gd name="connsiteY2" fmla="*/ 193787 h 6858000"/>
              <a:gd name="connsiteX3" fmla="*/ 623642 w 5228693"/>
              <a:gd name="connsiteY3" fmla="*/ 6599363 h 6858000"/>
              <a:gd name="connsiteX4" fmla="*/ 717029 w 5228693"/>
              <a:gd name="connsiteY4" fmla="*/ 6858000 h 6858000"/>
              <a:gd name="connsiteX5" fmla="*/ 5228693 w 522869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8693" h="6858000">
                <a:moveTo>
                  <a:pt x="5228693" y="0"/>
                </a:moveTo>
                <a:lnTo>
                  <a:pt x="371685" y="1"/>
                </a:lnTo>
                <a:lnTo>
                  <a:pt x="319533" y="193787"/>
                </a:lnTo>
                <a:cubicBezTo>
                  <a:pt x="-206622" y="2355719"/>
                  <a:pt x="-67685" y="4563346"/>
                  <a:pt x="623642" y="6599363"/>
                </a:cubicBezTo>
                <a:lnTo>
                  <a:pt x="717029" y="6858000"/>
                </a:lnTo>
                <a:lnTo>
                  <a:pt x="5228693" y="685800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270FD6-E835-4D4B-836A-D47E217DB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4" y="1194835"/>
            <a:ext cx="4652605" cy="4692396"/>
          </a:xfrm>
        </p:spPr>
        <p:txBody>
          <a:bodyPr anchor="ctr">
            <a:normAutofit/>
          </a:bodyPr>
          <a:lstStyle/>
          <a:p>
            <a:r>
              <a:rPr lang="nl-BE" sz="5400" dirty="0"/>
              <a:t>Short Term Benefit: Unemployment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911842-8842-644C-8DDB-8F82A3A97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6737" y="980388"/>
            <a:ext cx="6389317" cy="5042015"/>
          </a:xfrm>
        </p:spPr>
        <p:txBody>
          <a:bodyPr anchor="ctr"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/>
              <a:t>Registration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/>
              <a:t>Contribution </a:t>
            </a:r>
            <a:r>
              <a:rPr lang="nl-BE" sz="2200" dirty="0" smtClean="0"/>
              <a:t>collection </a:t>
            </a:r>
            <a:r>
              <a:rPr lang="nl-BE" sz="2200" dirty="0"/>
              <a:t>paid by employee and employer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/>
              <a:t>Application </a:t>
            </a:r>
            <a:r>
              <a:rPr lang="nl-BE" sz="2200" dirty="0" smtClean="0"/>
              <a:t>receipt</a:t>
            </a:r>
            <a:r>
              <a:rPr lang="nl-BE" sz="2200" dirty="0"/>
              <a:t>: </a:t>
            </a:r>
            <a:r>
              <a:rPr lang="nl-BE" sz="2200" dirty="0" smtClean="0"/>
              <a:t>cessation </a:t>
            </a:r>
            <a:r>
              <a:rPr lang="nl-BE" sz="2200" dirty="0"/>
              <a:t>of </a:t>
            </a:r>
            <a:r>
              <a:rPr lang="nl-BE" sz="2200" dirty="0" smtClean="0"/>
              <a:t>work</a:t>
            </a:r>
            <a:endParaRPr lang="nl-BE" sz="2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/>
              <a:t>Eligbility </a:t>
            </a:r>
            <a:r>
              <a:rPr lang="nl-BE" sz="2200" dirty="0" smtClean="0"/>
              <a:t>control</a:t>
            </a:r>
            <a:r>
              <a:rPr lang="nl-BE" sz="2200" dirty="0"/>
              <a:t>: </a:t>
            </a:r>
            <a:r>
              <a:rPr lang="nl-BE" sz="2200" dirty="0" smtClean="0"/>
              <a:t>compliance </a:t>
            </a:r>
            <a:r>
              <a:rPr lang="nl-BE" sz="2200" dirty="0"/>
              <a:t>with unemployment </a:t>
            </a:r>
            <a:r>
              <a:rPr lang="nl-BE" sz="2200" dirty="0" smtClean="0"/>
              <a:t>registrations</a:t>
            </a:r>
            <a:endParaRPr lang="nl-BE" sz="2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/>
              <a:t>Adjucation: </a:t>
            </a:r>
            <a:r>
              <a:rPr lang="nl-BE" sz="2200" dirty="0" smtClean="0"/>
              <a:t>based </a:t>
            </a:r>
            <a:r>
              <a:rPr lang="nl-BE" sz="2200" dirty="0"/>
              <a:t>on </a:t>
            </a:r>
            <a:r>
              <a:rPr lang="nl-BE" sz="2200" dirty="0" smtClean="0"/>
              <a:t>current salary</a:t>
            </a:r>
            <a:r>
              <a:rPr lang="nl-BE" sz="2200" dirty="0"/>
              <a:t>,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 smtClean="0"/>
              <a:t>Payment (stoping payment)</a:t>
            </a:r>
            <a:endParaRPr lang="nl-BE" sz="2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/>
              <a:t>Appeals and </a:t>
            </a:r>
            <a:r>
              <a:rPr lang="nl-BE" sz="2200" dirty="0" smtClean="0"/>
              <a:t>complaints</a:t>
            </a:r>
            <a:endParaRPr lang="nl-BE" sz="2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/>
              <a:t>Process and </a:t>
            </a:r>
            <a:r>
              <a:rPr lang="nl-BE" sz="2200" dirty="0" smtClean="0"/>
              <a:t>programme </a:t>
            </a:r>
            <a:r>
              <a:rPr lang="nl-BE" sz="2200" dirty="0"/>
              <a:t>e</a:t>
            </a:r>
            <a:r>
              <a:rPr lang="nl-BE" sz="2200" dirty="0" smtClean="0"/>
              <a:t>valuation</a:t>
            </a:r>
            <a:r>
              <a:rPr lang="nl-BE" sz="2200" dirty="0"/>
              <a:t>.</a:t>
            </a:r>
          </a:p>
          <a:p>
            <a:pPr marL="457200" lvl="1" indent="0">
              <a:buNone/>
            </a:pPr>
            <a:endParaRPr lang="nl-BE" sz="1700" dirty="0"/>
          </a:p>
          <a:p>
            <a:pPr marL="514350" indent="-514350">
              <a:buAutoNum type="arabicPeriod"/>
            </a:pPr>
            <a:endParaRPr lang="nl-BE" sz="1700" dirty="0"/>
          </a:p>
        </p:txBody>
      </p:sp>
    </p:spTree>
    <p:extLst>
      <p:ext uri="{BB962C8B-B14F-4D97-AF65-F5344CB8AC3E}">
        <p14:creationId xmlns:p14="http://schemas.microsoft.com/office/powerpoint/2010/main" val="3478447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F9857ED-1DEF-4481-AEB4-E7759342AC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457275" cy="6858000"/>
          </a:xfrm>
          <a:custGeom>
            <a:avLst/>
            <a:gdLst>
              <a:gd name="connsiteX0" fmla="*/ 5457275 w 5457275"/>
              <a:gd name="connsiteY0" fmla="*/ 0 h 6858000"/>
              <a:gd name="connsiteX1" fmla="*/ 361354 w 5457275"/>
              <a:gd name="connsiteY1" fmla="*/ 0 h 6858000"/>
              <a:gd name="connsiteX2" fmla="*/ 335637 w 5457275"/>
              <a:gd name="connsiteY2" fmla="*/ 94722 h 6858000"/>
              <a:gd name="connsiteX3" fmla="*/ 690849 w 5457275"/>
              <a:gd name="connsiteY3" fmla="*/ 6842426 h 6858000"/>
              <a:gd name="connsiteX4" fmla="*/ 696735 w 5457275"/>
              <a:gd name="connsiteY4" fmla="*/ 6858000 h 6858000"/>
              <a:gd name="connsiteX5" fmla="*/ 5457275 w 54572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7275" h="6858000">
                <a:moveTo>
                  <a:pt x="5457275" y="0"/>
                </a:moveTo>
                <a:lnTo>
                  <a:pt x="361354" y="0"/>
                </a:lnTo>
                <a:lnTo>
                  <a:pt x="335637" y="94722"/>
                </a:lnTo>
                <a:cubicBezTo>
                  <a:pt x="-226206" y="2374054"/>
                  <a:pt x="-65870" y="4704140"/>
                  <a:pt x="690849" y="6842426"/>
                </a:cubicBezTo>
                <a:lnTo>
                  <a:pt x="696735" y="6858000"/>
                </a:lnTo>
                <a:lnTo>
                  <a:pt x="5457275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6E4FBE1-8E8A-42A6-B693-88C8979D80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228693" cy="6858000"/>
          </a:xfrm>
          <a:custGeom>
            <a:avLst/>
            <a:gdLst>
              <a:gd name="connsiteX0" fmla="*/ 5228693 w 5228693"/>
              <a:gd name="connsiteY0" fmla="*/ 0 h 6858000"/>
              <a:gd name="connsiteX1" fmla="*/ 371685 w 5228693"/>
              <a:gd name="connsiteY1" fmla="*/ 1 h 6858000"/>
              <a:gd name="connsiteX2" fmla="*/ 319533 w 5228693"/>
              <a:gd name="connsiteY2" fmla="*/ 193787 h 6858000"/>
              <a:gd name="connsiteX3" fmla="*/ 623642 w 5228693"/>
              <a:gd name="connsiteY3" fmla="*/ 6599363 h 6858000"/>
              <a:gd name="connsiteX4" fmla="*/ 717029 w 5228693"/>
              <a:gd name="connsiteY4" fmla="*/ 6858000 h 6858000"/>
              <a:gd name="connsiteX5" fmla="*/ 5228693 w 522869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8693" h="6858000">
                <a:moveTo>
                  <a:pt x="5228693" y="0"/>
                </a:moveTo>
                <a:lnTo>
                  <a:pt x="371685" y="1"/>
                </a:lnTo>
                <a:lnTo>
                  <a:pt x="319533" y="193787"/>
                </a:lnTo>
                <a:cubicBezTo>
                  <a:pt x="-206622" y="2355719"/>
                  <a:pt x="-67685" y="4563346"/>
                  <a:pt x="623642" y="6599363"/>
                </a:cubicBezTo>
                <a:lnTo>
                  <a:pt x="717029" y="6858000"/>
                </a:lnTo>
                <a:lnTo>
                  <a:pt x="5228693" y="685800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270FD6-E835-4D4B-836A-D47E217DB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1330007"/>
            <a:ext cx="3820669" cy="4692396"/>
          </a:xfrm>
        </p:spPr>
        <p:txBody>
          <a:bodyPr anchor="ctr">
            <a:normAutofit/>
          </a:bodyPr>
          <a:lstStyle/>
          <a:p>
            <a:r>
              <a:rPr lang="nl-BE" sz="5400" dirty="0"/>
              <a:t>Short Term Benefit: Cash Transfer Programme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911842-8842-644C-8DDB-8F82A3A97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388" y="546755"/>
            <a:ext cx="6457360" cy="5868343"/>
          </a:xfrm>
        </p:spPr>
        <p:txBody>
          <a:bodyPr anchor="ctr"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 smtClean="0"/>
              <a:t>Registration </a:t>
            </a:r>
            <a:endParaRPr lang="nl-BE" sz="2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/>
              <a:t>Application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/>
              <a:t>Eligbility </a:t>
            </a:r>
            <a:r>
              <a:rPr lang="nl-BE" sz="2200" dirty="0" smtClean="0"/>
              <a:t>control</a:t>
            </a:r>
            <a:r>
              <a:rPr lang="nl-BE" sz="2200" dirty="0"/>
              <a:t>: Compliance with </a:t>
            </a:r>
            <a:r>
              <a:rPr lang="nl-BE" sz="2200" dirty="0" smtClean="0"/>
              <a:t>programme </a:t>
            </a:r>
            <a:r>
              <a:rPr lang="nl-BE" sz="2200" dirty="0" smtClean="0"/>
              <a:t>r</a:t>
            </a:r>
            <a:r>
              <a:rPr lang="nl-BE" sz="2200" dirty="0" smtClean="0"/>
              <a:t>egulations</a:t>
            </a:r>
            <a:endParaRPr lang="nl-BE" sz="2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/>
              <a:t>Adjucation: </a:t>
            </a:r>
            <a:r>
              <a:rPr lang="nl-BE" sz="2200" dirty="0" smtClean="0"/>
              <a:t>based </a:t>
            </a:r>
            <a:r>
              <a:rPr lang="nl-BE" sz="2200" dirty="0"/>
              <a:t>on </a:t>
            </a:r>
            <a:r>
              <a:rPr lang="nl-BE" sz="2200" dirty="0" smtClean="0"/>
              <a:t>current </a:t>
            </a:r>
            <a:r>
              <a:rPr lang="nl-BE" sz="2200" dirty="0"/>
              <a:t>s</a:t>
            </a:r>
            <a:r>
              <a:rPr lang="nl-BE" sz="2200" dirty="0" smtClean="0"/>
              <a:t>alary</a:t>
            </a:r>
            <a:r>
              <a:rPr lang="nl-BE" sz="2200" dirty="0"/>
              <a:t>, </a:t>
            </a:r>
            <a:r>
              <a:rPr lang="nl-BE" sz="2200" dirty="0" smtClean="0"/>
              <a:t>contributions  </a:t>
            </a:r>
            <a:r>
              <a:rPr lang="nl-BE" sz="2200" dirty="0"/>
              <a:t>payed by </a:t>
            </a:r>
            <a:r>
              <a:rPr lang="nl-BE" sz="2200" dirty="0" smtClean="0"/>
              <a:t>employer </a:t>
            </a:r>
            <a:r>
              <a:rPr lang="nl-BE" sz="2200" dirty="0"/>
              <a:t>etc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/>
              <a:t>Payroll creation: </a:t>
            </a:r>
            <a:r>
              <a:rPr lang="nl-BE" sz="2200" dirty="0" smtClean="0"/>
              <a:t>net </a:t>
            </a:r>
            <a:r>
              <a:rPr lang="nl-BE" sz="2200" dirty="0"/>
              <a:t>s</a:t>
            </a:r>
            <a:r>
              <a:rPr lang="nl-BE" sz="2200" dirty="0" smtClean="0"/>
              <a:t>alary</a:t>
            </a:r>
            <a:r>
              <a:rPr lang="nl-BE" sz="2200" dirty="0"/>
              <a:t>, taxes, </a:t>
            </a:r>
            <a:r>
              <a:rPr lang="nl-BE" sz="2200" dirty="0" smtClean="0"/>
              <a:t>SI contributions </a:t>
            </a:r>
            <a:r>
              <a:rPr lang="nl-BE" sz="2200" dirty="0"/>
              <a:t>for employer and employee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/>
              <a:t>Payment: </a:t>
            </a:r>
            <a:r>
              <a:rPr lang="nl-BE" sz="2200" dirty="0" smtClean="0"/>
              <a:t>cash </a:t>
            </a:r>
            <a:r>
              <a:rPr lang="nl-BE" sz="2200" dirty="0"/>
              <a:t>t</a:t>
            </a:r>
            <a:r>
              <a:rPr lang="nl-BE" sz="2200" dirty="0" smtClean="0"/>
              <a:t>ransfer </a:t>
            </a:r>
            <a:r>
              <a:rPr lang="nl-BE" sz="2200" dirty="0"/>
              <a:t>to </a:t>
            </a:r>
            <a:r>
              <a:rPr lang="nl-BE" sz="2200" dirty="0" smtClean="0"/>
              <a:t>various </a:t>
            </a:r>
            <a:r>
              <a:rPr lang="nl-BE" sz="2200" dirty="0"/>
              <a:t>m</a:t>
            </a:r>
            <a:r>
              <a:rPr lang="nl-BE" sz="2200" dirty="0" smtClean="0"/>
              <a:t>echanisms</a:t>
            </a:r>
            <a:endParaRPr lang="nl-BE" sz="2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/>
              <a:t>Appeals and </a:t>
            </a:r>
            <a:r>
              <a:rPr lang="nl-BE" sz="2200" dirty="0" smtClean="0"/>
              <a:t>complaints </a:t>
            </a:r>
            <a:r>
              <a:rPr lang="nl-BE" sz="2200" dirty="0"/>
              <a:t>by employees and employers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/>
              <a:t>Reporting to the various stakeholders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BE" sz="2200" dirty="0"/>
              <a:t>Process and </a:t>
            </a:r>
            <a:r>
              <a:rPr lang="nl-BE" sz="2200" dirty="0" smtClean="0"/>
              <a:t>programme </a:t>
            </a:r>
            <a:r>
              <a:rPr lang="nl-BE" sz="2200" dirty="0"/>
              <a:t>e</a:t>
            </a:r>
            <a:r>
              <a:rPr lang="nl-BE" sz="2200" dirty="0" smtClean="0"/>
              <a:t>valuation</a:t>
            </a:r>
            <a:r>
              <a:rPr lang="nl-BE" sz="2200" dirty="0"/>
              <a:t>.</a:t>
            </a:r>
          </a:p>
          <a:p>
            <a:pPr marL="0" indent="0">
              <a:buNone/>
            </a:pPr>
            <a:endParaRPr lang="nl-BE" sz="1700" dirty="0"/>
          </a:p>
        </p:txBody>
      </p:sp>
    </p:spTree>
    <p:extLst>
      <p:ext uri="{BB962C8B-B14F-4D97-AF65-F5344CB8AC3E}">
        <p14:creationId xmlns:p14="http://schemas.microsoft.com/office/powerpoint/2010/main" val="1974485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C8650-9E62-F54F-B85E-5578D722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36" y="141552"/>
            <a:ext cx="5006336" cy="1325563"/>
          </a:xfrm>
        </p:spPr>
        <p:txBody>
          <a:bodyPr>
            <a:normAutofit/>
          </a:bodyPr>
          <a:lstStyle/>
          <a:p>
            <a:r>
              <a:rPr lang="nl-BE" dirty="0"/>
              <a:t>Implementation for Different Schemes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Checkmate in a chess game">
            <a:extLst>
              <a:ext uri="{FF2B5EF4-FFF2-40B4-BE49-F238E27FC236}">
                <a16:creationId xmlns:a16="http://schemas.microsoft.com/office/drawing/2014/main" id="{1AABC7BA-A80A-4A83-840D-0EC2B2BABC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74" r="17987" b="2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89B7D9-E085-D545-95FC-BFF2A030B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506" y="1904213"/>
            <a:ext cx="5536157" cy="4576099"/>
          </a:xfrm>
        </p:spPr>
        <p:txBody>
          <a:bodyPr anchor="t">
            <a:normAutofit fontScale="25000" lnSpcReduction="20000"/>
          </a:bodyPr>
          <a:lstStyle/>
          <a:p>
            <a:r>
              <a:rPr lang="nl-BE" sz="5900" dirty="0"/>
              <a:t>More or less common: registrations, application, claims </a:t>
            </a:r>
          </a:p>
          <a:p>
            <a:r>
              <a:rPr lang="nl-BE" sz="5900" dirty="0"/>
              <a:t>What is different: </a:t>
            </a:r>
            <a:r>
              <a:rPr lang="nl-BE" sz="5900" dirty="0">
                <a:solidFill>
                  <a:srgbClr val="FF0000"/>
                </a:solidFill>
              </a:rPr>
              <a:t>Benefit </a:t>
            </a:r>
            <a:r>
              <a:rPr lang="nl-BE" sz="5900" dirty="0" smtClean="0">
                <a:solidFill>
                  <a:srgbClr val="FF0000"/>
                </a:solidFill>
              </a:rPr>
              <a:t>Management Processes</a:t>
            </a:r>
            <a:endParaRPr lang="nl-BE" sz="5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BE" sz="5900" dirty="0"/>
              <a:t>	         =&gt; Eligibility </a:t>
            </a:r>
            <a:r>
              <a:rPr lang="nl-BE" sz="5900" dirty="0" smtClean="0"/>
              <a:t>criteria</a:t>
            </a:r>
            <a:r>
              <a:rPr lang="nl-BE" sz="5900" dirty="0"/>
              <a:t/>
            </a:r>
            <a:br>
              <a:rPr lang="nl-BE" sz="5900" dirty="0"/>
            </a:br>
            <a:r>
              <a:rPr lang="nl-BE" sz="5900" dirty="0"/>
              <a:t>						         =&gt; Control </a:t>
            </a:r>
            <a:r>
              <a:rPr lang="nl-BE" sz="5900" dirty="0" smtClean="0"/>
              <a:t>mechanisms</a:t>
            </a:r>
            <a:r>
              <a:rPr lang="nl-BE" sz="5900" dirty="0"/>
              <a:t/>
            </a:r>
            <a:br>
              <a:rPr lang="nl-BE" sz="5900" dirty="0"/>
            </a:br>
            <a:r>
              <a:rPr lang="nl-BE" sz="5900" dirty="0"/>
              <a:t>						         =&gt; Adjucation &amp; </a:t>
            </a:r>
            <a:r>
              <a:rPr lang="nl-BE" sz="5900" dirty="0" smtClean="0"/>
              <a:t>calculation </a:t>
            </a:r>
            <a:r>
              <a:rPr lang="nl-BE" sz="5900" dirty="0"/>
              <a:t/>
            </a:r>
            <a:br>
              <a:rPr lang="nl-BE" sz="5900" dirty="0"/>
            </a:br>
            <a:r>
              <a:rPr lang="nl-BE" sz="5900" dirty="0"/>
              <a:t>						         =&gt; Payment </a:t>
            </a:r>
            <a:r>
              <a:rPr lang="nl-BE" sz="5900" dirty="0" smtClean="0"/>
              <a:t>eligibility </a:t>
            </a:r>
            <a:r>
              <a:rPr lang="nl-BE" sz="5900" dirty="0"/>
              <a:t>m</a:t>
            </a:r>
            <a:r>
              <a:rPr lang="nl-BE" sz="5900" dirty="0" smtClean="0"/>
              <a:t>echanisms </a:t>
            </a:r>
            <a:r>
              <a:rPr lang="nl-BE" sz="5900" dirty="0"/>
              <a:t/>
            </a:r>
            <a:br>
              <a:rPr lang="nl-BE" sz="5900" dirty="0"/>
            </a:br>
            <a:r>
              <a:rPr lang="nl-BE" sz="5900" dirty="0"/>
              <a:t>					                            	         =&gt; KPI and </a:t>
            </a:r>
            <a:r>
              <a:rPr lang="nl-BE" sz="5900" dirty="0" smtClean="0"/>
              <a:t>reporting</a:t>
            </a:r>
            <a:br>
              <a:rPr lang="nl-BE" sz="5900" dirty="0" smtClean="0"/>
            </a:br>
            <a:endParaRPr lang="nl-BE" sz="5900" dirty="0"/>
          </a:p>
          <a:p>
            <a:pPr marL="0" indent="0">
              <a:buNone/>
            </a:pPr>
            <a:r>
              <a:rPr lang="nl-BE" sz="5900" dirty="0"/>
              <a:t>What will be the impact on the implementation of OpenIMIS</a:t>
            </a:r>
          </a:p>
          <a:p>
            <a:pPr marL="0" indent="0">
              <a:buNone/>
            </a:pPr>
            <a:r>
              <a:rPr lang="nl-BE" sz="5900" dirty="0"/>
              <a:t>	         =&gt; Master </a:t>
            </a:r>
            <a:r>
              <a:rPr lang="nl-BE" sz="5900" dirty="0" smtClean="0"/>
              <a:t>data </a:t>
            </a:r>
            <a:r>
              <a:rPr lang="nl-BE" sz="5900" dirty="0"/>
              <a:t>m</a:t>
            </a:r>
            <a:r>
              <a:rPr lang="nl-BE" sz="5900" dirty="0" smtClean="0"/>
              <a:t>anagement</a:t>
            </a:r>
            <a:r>
              <a:rPr lang="nl-BE" sz="5900" dirty="0"/>
              <a:t/>
            </a:r>
            <a:br>
              <a:rPr lang="nl-BE" sz="5900" dirty="0"/>
            </a:br>
            <a:r>
              <a:rPr lang="nl-BE" sz="5900" dirty="0"/>
              <a:t> </a:t>
            </a:r>
            <a:br>
              <a:rPr lang="nl-BE" sz="5900" dirty="0"/>
            </a:br>
            <a:r>
              <a:rPr lang="nl-BE" sz="5900" dirty="0"/>
              <a:t>                              =&gt; </a:t>
            </a:r>
            <a:r>
              <a:rPr lang="nl-BE" sz="6000" dirty="0"/>
              <a:t>Database </a:t>
            </a:r>
            <a:r>
              <a:rPr lang="nl-BE" sz="6000" dirty="0" smtClean="0"/>
              <a:t>design</a:t>
            </a:r>
            <a:r>
              <a:rPr lang="nl-BE" sz="6000" dirty="0"/>
              <a:t/>
            </a:r>
            <a:br>
              <a:rPr lang="nl-BE" sz="6000" dirty="0"/>
            </a:br>
            <a:r>
              <a:rPr lang="nl-BE" sz="6000" dirty="0"/>
              <a:t/>
            </a:r>
            <a:br>
              <a:rPr lang="nl-BE" sz="6000" dirty="0"/>
            </a:br>
            <a:r>
              <a:rPr lang="nl-BE" sz="6000" dirty="0"/>
              <a:t>                              =&gt; Roles and </a:t>
            </a:r>
            <a:r>
              <a:rPr lang="nl-BE" sz="6000" dirty="0" smtClean="0"/>
              <a:t>responsibilities</a:t>
            </a:r>
            <a:r>
              <a:rPr lang="nl-BE" sz="6000" dirty="0"/>
              <a:t/>
            </a:r>
            <a:br>
              <a:rPr lang="nl-BE" sz="6000" dirty="0"/>
            </a:br>
            <a:r>
              <a:rPr lang="nl-BE" sz="6000" dirty="0"/>
              <a:t/>
            </a:r>
            <a:br>
              <a:rPr lang="nl-BE" sz="6000" dirty="0"/>
            </a:br>
            <a:r>
              <a:rPr lang="nl-BE" sz="6000" dirty="0"/>
              <a:t>                               =&gt; Dashboard</a:t>
            </a:r>
          </a:p>
          <a:p>
            <a:pPr marL="0" indent="0">
              <a:buNone/>
            </a:pPr>
            <a:r>
              <a:rPr lang="nl-BE" sz="6000" dirty="0"/>
              <a:t>	         =&gt; Interoperability</a:t>
            </a:r>
            <a:br>
              <a:rPr lang="nl-BE" sz="6000" dirty="0"/>
            </a:br>
            <a:r>
              <a:rPr lang="nl-BE" sz="6000" dirty="0"/>
              <a:t>				</a:t>
            </a:r>
          </a:p>
          <a:p>
            <a:pPr marL="0" indent="0">
              <a:buNone/>
            </a:pPr>
            <a:endParaRPr lang="nl-BE" sz="5900" dirty="0"/>
          </a:p>
          <a:p>
            <a:pPr marL="0" indent="0">
              <a:buNone/>
            </a:pPr>
            <a:endParaRPr lang="nl-BE" sz="1400" dirty="0"/>
          </a:p>
          <a:p>
            <a:pPr marL="0" indent="0">
              <a:buNone/>
            </a:pPr>
            <a:r>
              <a:rPr lang="nl-BE" sz="1400" dirty="0"/>
              <a:t>                                         </a:t>
            </a:r>
            <a:br>
              <a:rPr lang="nl-BE" sz="1400" dirty="0"/>
            </a:br>
            <a:r>
              <a:rPr lang="nl-BE" sz="1400" dirty="0"/>
              <a:t>                                       </a:t>
            </a:r>
            <a:br>
              <a:rPr lang="nl-BE" sz="1400" dirty="0"/>
            </a:br>
            <a:endParaRPr lang="nl-BE" sz="1400" dirty="0"/>
          </a:p>
          <a:p>
            <a:pPr marL="0" indent="0">
              <a:buNone/>
            </a:pPr>
            <a:r>
              <a:rPr lang="nl-BE" sz="1400" dirty="0"/>
              <a:t>		</a:t>
            </a:r>
          </a:p>
          <a:p>
            <a:endParaRPr lang="nl-BE" sz="1400" dirty="0"/>
          </a:p>
          <a:p>
            <a:pPr marL="0" indent="0">
              <a:buNone/>
            </a:pPr>
            <a:r>
              <a:rPr lang="nl-BE" sz="1400" dirty="0"/>
              <a:t>					</a:t>
            </a:r>
          </a:p>
          <a:p>
            <a:pPr marL="0" indent="0">
              <a:buNone/>
            </a:pPr>
            <a:endParaRPr lang="nl-BE" sz="1400" dirty="0"/>
          </a:p>
          <a:p>
            <a:pPr lvl="1"/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1157463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EEFE925D9114F8E9A520C0D9E701E" ma:contentTypeVersion="9" ma:contentTypeDescription="Create a new document." ma:contentTypeScope="" ma:versionID="e6c0b7fba06169114d3e40986a4d8789">
  <xsd:schema xmlns:xsd="http://www.w3.org/2001/XMLSchema" xmlns:xs="http://www.w3.org/2001/XMLSchema" xmlns:p="http://schemas.microsoft.com/office/2006/metadata/properties" xmlns:ns3="2249f187-b1c5-42dd-bf9b-f198c4a0b332" xmlns:ns4="bec60f22-bfdc-468a-8d91-c56befb91c3c" targetNamespace="http://schemas.microsoft.com/office/2006/metadata/properties" ma:root="true" ma:fieldsID="9938b85f83e984a1cb47bb56e23c89b1" ns3:_="" ns4:_="">
    <xsd:import namespace="2249f187-b1c5-42dd-bf9b-f198c4a0b332"/>
    <xsd:import namespace="bec60f22-bfdc-468a-8d91-c56befb91c3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9f187-b1c5-42dd-bf9b-f198c4a0b3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60f22-bfdc-468a-8d91-c56befb91c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735C07-4477-43C1-A43B-15BCE22076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49f187-b1c5-42dd-bf9b-f198c4a0b332"/>
    <ds:schemaRef ds:uri="bec60f22-bfdc-468a-8d91-c56befb91c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57E228-70C6-484C-8E14-B472ABAA63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8AD667-D2DD-48C8-A03D-EB8690C67B7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ec60f22-bfdc-468a-8d91-c56befb91c3c"/>
    <ds:schemaRef ds:uri="2249f187-b1c5-42dd-bf9b-f198c4a0b33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196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ISSA Matrix</vt:lpstr>
      <vt:lpstr>Long Term Benefits: Pension &amp; Disability </vt:lpstr>
      <vt:lpstr>Short Term Benefit: Unemployment</vt:lpstr>
      <vt:lpstr>Short Term Benefit: Cash Transfer Programme</vt:lpstr>
      <vt:lpstr>Implementation for Different Schemes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Social Protection Systems regarding  Management Information System Implementations</dc:title>
  <dc:creator>sven.hutse</dc:creator>
  <cp:lastModifiedBy>Rodrigo Ortiz D'avila Assumpcao</cp:lastModifiedBy>
  <cp:revision>17</cp:revision>
  <dcterms:created xsi:type="dcterms:W3CDTF">2021-05-25T07:41:56Z</dcterms:created>
  <dcterms:modified xsi:type="dcterms:W3CDTF">2021-05-25T19:16:09Z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0x01010041EEEFE925D9114F8E9A520C0D9E701E</vt:lpwstr>
  </property>
</Properties>
</file>