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notesMasterIdLst>
    <p:notesMasterId r:id="rId8"/>
  </p:notesMasterIdLst>
  <p:sldIdLst>
    <p:sldId id="256" r:id="rId2"/>
    <p:sldId id="257" r:id="rId3"/>
    <p:sldId id="262" r:id="rId4"/>
    <p:sldId id="261" r:id="rId5"/>
    <p:sldId id="259" r:id="rId6"/>
    <p:sldId id="260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A1E5839-A7EE-443F-844B-2D74F03B4C11}">
          <p14:sldIdLst>
            <p14:sldId id="256"/>
            <p14:sldId id="257"/>
            <p14:sldId id="262"/>
            <p14:sldId id="261"/>
            <p14:sldId id="259"/>
            <p14:sldId id="260"/>
          </p14:sldIdLst>
        </p14:section>
        <p14:section name="Untitled Section" id="{3EB9EA23-95EB-4E45-BCB8-859A59874244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D0D5"/>
    <a:srgbClr val="0063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329" autoAdjust="0"/>
    <p:restoredTop sz="94660"/>
  </p:normalViewPr>
  <p:slideViewPr>
    <p:cSldViewPr snapToGrid="0">
      <p:cViewPr varScale="1">
        <p:scale>
          <a:sx n="166" d="100"/>
          <a:sy n="166" d="100"/>
        </p:scale>
        <p:origin x="840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8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6EB25B-03BC-415B-97FF-AC2CDA77347C}" type="datetimeFigureOut">
              <a:rPr lang="en-GB" smtClean="0"/>
              <a:t>03/05/2021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C6D03-B6D0-4143-B8B8-296EADED6E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4110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>
            <a:extLst>
              <a:ext uri="{FF2B5EF4-FFF2-40B4-BE49-F238E27FC236}">
                <a16:creationId xmlns:a16="http://schemas.microsoft.com/office/drawing/2014/main" id="{0B18FB27-42E0-284F-8BC6-3D025426D24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D89FAB4-1EE9-3940-BB55-A2083FA837A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580773"/>
            <a:ext cx="9144000" cy="2387600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b"/>
          <a:lstStyle>
            <a:lvl1pPr algn="ctr">
              <a:defRPr sz="6000" b="1" i="0">
                <a:latin typeface="Poppins SemiBold" pitchFamily="2" charset="77"/>
                <a:cs typeface="Poppins SemiBold" pitchFamily="2" charset="77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282F92D-6907-CE45-97F2-CB51EBFE09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60448"/>
            <a:ext cx="9144000" cy="1655762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 algn="ctr">
              <a:buNone/>
              <a:defRPr sz="1800" b="0" i="0">
                <a:latin typeface="Poppins" pitchFamily="2" charset="77"/>
                <a:cs typeface="Poppins" pitchFamily="2" charset="77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 dirty="0"/>
          </a:p>
        </p:txBody>
      </p:sp>
      <p:pic>
        <p:nvPicPr>
          <p:cNvPr id="6" name="Grafik 5" descr="Ein Bild, das Text, Uhr enthält.&#10;&#10;Automatisch generierte Beschreibung">
            <a:extLst>
              <a:ext uri="{FF2B5EF4-FFF2-40B4-BE49-F238E27FC236}">
                <a16:creationId xmlns:a16="http://schemas.microsoft.com/office/drawing/2014/main" id="{25B7370B-2AEC-4121-9CCC-42B209AEE50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326"/>
          <a:stretch/>
        </p:blipFill>
        <p:spPr>
          <a:xfrm>
            <a:off x="5192391" y="687148"/>
            <a:ext cx="1807218" cy="180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345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DE113884-B5C9-459E-B785-88DF562AFA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B7A65BC6-95DA-3F48-BF65-C5E7CCCF94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7216DD-2CF0-5247-A898-4D1031478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300BFD-D844-9842-A98E-FDBEDB7E7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5BDF-536B-4BCB-A33E-4876263A773D}" type="datetimeFigureOut">
              <a:rPr lang="en-GB" smtClean="0"/>
              <a:t>03/05/2021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7E9B01-2145-DB4D-90C0-FE8CC55FD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35C545E5-C7BF-D64D-87F1-7981E95390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37740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919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BD232F73-696F-B24C-8E4D-70398434508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F518EEE-8038-AC46-B178-685061859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1" y="1709742"/>
            <a:ext cx="10515600" cy="2852737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b"/>
          <a:lstStyle>
            <a:lvl1pPr>
              <a:defRPr sz="6000" b="1" i="0">
                <a:latin typeface="Poppins SemiBold" pitchFamily="2" charset="77"/>
                <a:cs typeface="Poppins SemiBold" pitchFamily="2" charset="77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8461E53-3DDD-3042-B451-43C390ACF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Poppins" pitchFamily="2" charset="77"/>
                <a:cs typeface="Poppins" pitchFamily="2" charset="77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08D3AE9F-B099-48E3-9D63-E2686F55F64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303127"/>
            <a:ext cx="1647959" cy="439400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1F441C40-D1A3-4021-BC20-FB80A0DAD98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290942"/>
            <a:ext cx="1647959" cy="43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479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>
            <a:extLst>
              <a:ext uri="{FF2B5EF4-FFF2-40B4-BE49-F238E27FC236}">
                <a16:creationId xmlns:a16="http://schemas.microsoft.com/office/drawing/2014/main" id="{9257612C-9BB1-4B2E-8509-C3A41B6329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AFEE2CCA-CF02-5743-A416-A289D4D5C9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CF97C85-F75B-394B-B9A8-498A7AC56E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76044"/>
            <a:ext cx="5181600" cy="400092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9942077-9076-BD45-82A4-8F71397675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76044"/>
            <a:ext cx="5181600" cy="400092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9E6B7A6-870F-5949-8848-F27FCA771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5BDF-536B-4BCB-A33E-4876263A773D}" type="datetimeFigureOut">
              <a:rPr lang="en-GB" smtClean="0"/>
              <a:t>03/05/2021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6D04E6D-824C-CA4A-8678-8E2407335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4F5F41F-7EAB-D343-9AD6-4E650724A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678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569BCAFE-FF6C-48CB-B35B-192AA7C178C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4B613CF-6DC7-EF4E-A41B-78295C63A8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1224801-83C3-FD4A-9F2D-DB633819E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5BDF-536B-4BCB-A33E-4876263A773D}" type="datetimeFigureOut">
              <a:rPr lang="en-GB" smtClean="0"/>
              <a:t>03/05/2021</a:t>
            </a:fld>
            <a:endParaRPr lang="en-GB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C6868E9-4FB5-D24A-B901-41F1FCCF6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04F39F7-1ED7-DB46-A4E6-DCB6D1D5B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4106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64672233-ECC5-4ACD-981A-8BF10FB8733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6A25366-F27F-014D-80AE-4C0F93A7B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5BDF-536B-4BCB-A33E-4876263A773D}" type="datetimeFigureOut">
              <a:rPr lang="en-GB" smtClean="0"/>
              <a:t>03/05/2021</a:t>
            </a:fld>
            <a:endParaRPr lang="en-GB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C6E91EE-04A7-6545-AEAC-1FA0457E0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240ABEB-8F0B-4042-BFEC-FC32772AC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7653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luss-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BD232F73-696F-B24C-8E4D-70398434508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D1A6AD8C-A040-3F4D-A16F-861DC13FC4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76044"/>
            <a:ext cx="5181600" cy="4000921"/>
          </a:xfrm>
        </p:spPr>
        <p:txBody>
          <a:bodyPr>
            <a:noAutofit/>
          </a:bodyPr>
          <a:lstStyle>
            <a:lvl1pPr marL="0" indent="0">
              <a:buNone/>
              <a:defRPr lang="de-DE" sz="1200" b="0" i="0" smtClean="0">
                <a:solidFill>
                  <a:schemeClr val="bg1"/>
                </a:solidFill>
                <a:effectLst/>
                <a:latin typeface="Poppins" pitchFamily="2" charset="77"/>
                <a:cs typeface="Poppins" pitchFamily="2" charset="77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FD1AF98D-2D31-4CE4-ABEE-E9088C1CA85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290942"/>
            <a:ext cx="1647959" cy="43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724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F28167B-32A2-0448-8CFF-4DF40AEA0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32247"/>
            <a:ext cx="10515600" cy="9404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423466F-B552-DA42-A04B-EAFA1317B0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64469"/>
            <a:ext cx="10515600" cy="4012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4"/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5AF2E70-6F05-9641-B535-C481861ED8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accent1"/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BB1A5BDF-536B-4BCB-A33E-4876263A773D}" type="datetimeFigureOut">
              <a:rPr lang="en-GB" smtClean="0"/>
              <a:t>03/05/2021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6CC905-7515-524F-9C91-FD40AEF85C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7F2C558-D589-9546-A818-9AD8B89D19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37740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9902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tx1"/>
          </a:solidFill>
          <a:latin typeface="Poppins SemiBold" pitchFamily="2" charset="77"/>
          <a:ea typeface="+mj-ea"/>
          <a:cs typeface="Poppins SemiBold" pitchFamily="2" charset="77"/>
        </a:defRPr>
      </a:lvl1pPr>
    </p:titleStyle>
    <p:bodyStyle>
      <a:lvl1pPr marL="0" indent="0" algn="l" defTabSz="914377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None/>
        <a:defRPr sz="2400" b="0" i="0" kern="1200">
          <a:solidFill>
            <a:schemeClr val="tx1"/>
          </a:solidFill>
          <a:latin typeface="Poppins" pitchFamily="2" charset="77"/>
          <a:ea typeface="+mn-ea"/>
          <a:cs typeface="Poppins" pitchFamily="2" charset="77"/>
        </a:defRPr>
      </a:lvl1pPr>
      <a:lvl2pPr marL="457189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None/>
        <a:defRPr sz="2000" b="0" i="0" kern="1200">
          <a:solidFill>
            <a:schemeClr val="accent5"/>
          </a:solidFill>
          <a:latin typeface="Poppins" pitchFamily="2" charset="77"/>
          <a:ea typeface="+mn-ea"/>
          <a:cs typeface="Poppins" pitchFamily="2" charset="77"/>
        </a:defRPr>
      </a:lvl2pPr>
      <a:lvl3pPr marL="914377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None/>
        <a:defRPr sz="1800" b="0" i="0" kern="1200">
          <a:solidFill>
            <a:schemeClr val="accent5"/>
          </a:solidFill>
          <a:latin typeface="Poppins" pitchFamily="2" charset="77"/>
          <a:ea typeface="+mn-ea"/>
          <a:cs typeface="Poppins" pitchFamily="2" charset="77"/>
        </a:defRPr>
      </a:lvl3pPr>
      <a:lvl4pPr marL="1371566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Symbol" pitchFamily="2" charset="2"/>
        <a:buNone/>
        <a:defRPr sz="1800" b="0" i="0" kern="1200">
          <a:solidFill>
            <a:schemeClr val="accent6"/>
          </a:solidFill>
          <a:latin typeface="Poppins Light" pitchFamily="2" charset="77"/>
          <a:ea typeface="+mn-ea"/>
          <a:cs typeface="Poppins Light" pitchFamily="2" charset="77"/>
        </a:defRPr>
      </a:lvl4pPr>
      <a:lvl5pPr marL="1828754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Symbol" pitchFamily="2" charset="2"/>
        <a:buNone/>
        <a:defRPr sz="1800" b="0" i="0" kern="1200">
          <a:solidFill>
            <a:schemeClr val="accent6"/>
          </a:solidFill>
          <a:latin typeface="Poppins ExtraLight" pitchFamily="2" charset="77"/>
          <a:ea typeface="+mn-ea"/>
          <a:cs typeface="Poppins ExtraLight" pitchFamily="2" charset="77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imis.atlassian.net/issues/?jql=project%20%3D%20%22OP%22%20AND%20updatedDate%20%3E%20%222021-04-01%22%20and%20updatedDate%20%3C%20%222021-05-01%22%20ORDER%20BY%20created%20DESC" TargetMode="External"/><Relationship Id="rId2" Type="http://schemas.openxmlformats.org/officeDocument/2006/relationships/hyperlink" Target="https://openimis.atlassian.net/issues/?jql=project%20%3D%20%22openIMIS%20Service%20Desk%22%20AND%20updatedDate%20%3E%202021-04-01%20AND%20updatedDate%20%3C%202021-05-01%20ORDER%20BY%20status%20DESC%2C%20created%20DES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Maintenance and Support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3 </a:t>
            </a:r>
            <a:r>
              <a:rPr lang="en-GB" dirty="0"/>
              <a:t>M</a:t>
            </a:r>
            <a:r>
              <a:rPr lang="en-GB" dirty="0" smtClean="0"/>
              <a:t>ai 2021 </a:t>
            </a:r>
            <a:endParaRPr lang="en-GB" dirty="0" smtClean="0"/>
          </a:p>
          <a:p>
            <a:r>
              <a:rPr lang="en-GB" dirty="0" smtClean="0"/>
              <a:t>Activity Report</a:t>
            </a:r>
          </a:p>
          <a:p>
            <a:endParaRPr lang="en-GB" dirty="0" smtClean="0"/>
          </a:p>
        </p:txBody>
      </p:sp>
      <p:pic>
        <p:nvPicPr>
          <p:cNvPr id="1026" name="Picture 2" descr="Image result for swisstph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80" y="104226"/>
            <a:ext cx="2647446" cy="76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soldevelo"/>
          <p:cNvPicPr>
            <a:picLocks noChangeAspect="1" noChangeArrowheads="1"/>
          </p:cNvPicPr>
          <p:nvPr/>
        </p:nvPicPr>
        <p:blipFill>
          <a:blip r:embed="rId4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015" y="258049"/>
            <a:ext cx="3126010" cy="76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496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April </a:t>
            </a:r>
            <a:r>
              <a:rPr lang="en-GB" dirty="0" smtClean="0"/>
              <a:t>2021 activities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3" y="2164466"/>
            <a:ext cx="11031412" cy="4769733"/>
          </a:xfrm>
        </p:spPr>
        <p:txBody>
          <a:bodyPr>
            <a:normAutofit fontScale="92500" lnSpcReduction="20000"/>
          </a:bodyPr>
          <a:lstStyle/>
          <a:p>
            <a:r>
              <a:rPr lang="en-GB" b="1" dirty="0" smtClean="0"/>
              <a:t>Support</a:t>
            </a:r>
            <a:r>
              <a:rPr lang="en-GB" b="1" dirty="0" smtClean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hlinkClick r:id="rId2"/>
              </a:rPr>
              <a:t>11 tickets updated</a:t>
            </a:r>
            <a:r>
              <a:rPr lang="en-US" dirty="0" smtClean="0"/>
              <a:t>, 9 related to test scenarios, 2 user request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4 in progress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2 cancelled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4 resolved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1 waiting for customer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Maintenance/Development</a:t>
            </a:r>
            <a:r>
              <a:rPr lang="en-US" b="1" dirty="0" smtClean="0">
                <a:solidFill>
                  <a:schemeClr val="tx1"/>
                </a:solidFill>
              </a:rPr>
              <a:t>:</a:t>
            </a:r>
            <a:endParaRPr lang="en-US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hlinkClick r:id="rId3"/>
              </a:rPr>
              <a:t>45 tickets updated </a:t>
            </a:r>
            <a:r>
              <a:rPr lang="en-GB" dirty="0"/>
              <a:t>: </a:t>
            </a:r>
            <a:endParaRPr lang="en-GB" dirty="0" smtClean="0"/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1 cancelled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1 in progress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6 backlog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38 in testing, UAT deployment or done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b="1" dirty="0"/>
          </a:p>
          <a:p>
            <a:r>
              <a:rPr lang="en-US" b="1" dirty="0" smtClean="0">
                <a:solidFill>
                  <a:schemeClr val="tx1"/>
                </a:solidFill>
              </a:rPr>
              <a:t>Release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Feature freeze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67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April 2021 Release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Modular Web Application</a:t>
            </a:r>
            <a:r>
              <a:rPr lang="en-US" dirty="0" smtClean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Beneficiary Management modules: Insuree, Policy, Contribution, Payment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FHIR R4 module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Formal Sector modules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Claim-AI modules (?)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Claim-Batch module: calculating capitation payment report after batch run</a:t>
            </a:r>
          </a:p>
          <a:p>
            <a:r>
              <a:rPr lang="en-US" b="1" dirty="0" smtClean="0"/>
              <a:t>Legacy Web Application</a:t>
            </a:r>
            <a:r>
              <a:rPr lang="en-US" dirty="0" smtClean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Bug fixes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Claim restore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Call openIMIS BE Batch run (for capitation payment report)</a:t>
            </a:r>
          </a:p>
          <a:p>
            <a:r>
              <a:rPr lang="en-US" b="1" dirty="0" smtClean="0"/>
              <a:t>Policies Mobile Application</a:t>
            </a:r>
            <a:r>
              <a:rPr lang="en-US" dirty="0" smtClean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Bug fixes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Android 10 &amp; 11 compatibility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4078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Time budget available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4595196"/>
              </p:ext>
            </p:extLst>
          </p:nvPr>
        </p:nvGraphicFramePr>
        <p:xfrm>
          <a:off x="838203" y="2236491"/>
          <a:ext cx="8127999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093727672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367450173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4667241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/>
                        <a:t>Total days</a:t>
                      </a:r>
                      <a:endParaRPr lang="en-GB" sz="20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/>
                        <a:t>Remaining</a:t>
                      </a:r>
                      <a:r>
                        <a:rPr lang="en-GB" sz="2000" baseline="0" noProof="0" dirty="0" smtClean="0"/>
                        <a:t> days</a:t>
                      </a:r>
                      <a:endParaRPr lang="en-GB" sz="20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/>
                        <a:t>Remaining percentage</a:t>
                      </a:r>
                      <a:endParaRPr lang="en-GB" sz="2000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284897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/>
                        <a:t>240</a:t>
                      </a:r>
                      <a:endParaRPr lang="en-GB" sz="20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strike="sngStrike" noProof="0" dirty="0" smtClean="0"/>
                        <a:t>200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strike="sngStrike" noProof="0" dirty="0" smtClean="0"/>
                        <a:t>83%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81295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147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 activities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Release: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April 2021 Release </a:t>
            </a:r>
            <a:r>
              <a:rPr lang="en-US" dirty="0" smtClean="0"/>
              <a:t>packaging</a:t>
            </a:r>
            <a:endParaRPr lang="en-GB" dirty="0" smtClean="0"/>
          </a:p>
          <a:p>
            <a:r>
              <a:rPr lang="en-GB" b="1" dirty="0" smtClean="0"/>
              <a:t>Support</a:t>
            </a:r>
            <a:r>
              <a:rPr lang="en-GB" b="1" dirty="0" smtClean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b="1" dirty="0" smtClean="0"/>
          </a:p>
          <a:p>
            <a:r>
              <a:rPr lang="en-GB" b="1" dirty="0" smtClean="0"/>
              <a:t>Maintenance </a:t>
            </a:r>
            <a:r>
              <a:rPr lang="en-GB" b="1" dirty="0" smtClean="0"/>
              <a:t>and development</a:t>
            </a:r>
            <a:r>
              <a:rPr lang="en-GB" dirty="0" smtClean="0"/>
              <a:t>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err="1" smtClean="0">
                <a:solidFill>
                  <a:schemeClr val="tx1"/>
                </a:solidFill>
              </a:rPr>
              <a:t>Bahmni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docker</a:t>
            </a:r>
            <a:endParaRPr lang="de-CH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err="1" smtClean="0"/>
              <a:t>Automate</a:t>
            </a:r>
            <a:r>
              <a:rPr lang="de-CH" dirty="0" smtClean="0"/>
              <a:t> </a:t>
            </a:r>
            <a:r>
              <a:rPr lang="de-CH" dirty="0" err="1" smtClean="0"/>
              <a:t>rsync</a:t>
            </a:r>
            <a:r>
              <a:rPr lang="de-CH" dirty="0" smtClean="0"/>
              <a:t> </a:t>
            </a:r>
            <a:r>
              <a:rPr lang="de-CH" dirty="0" err="1" smtClean="0"/>
              <a:t>between</a:t>
            </a:r>
            <a:r>
              <a:rPr lang="de-CH" dirty="0" smtClean="0"/>
              <a:t> </a:t>
            </a:r>
            <a:r>
              <a:rPr lang="de-CH" dirty="0" err="1" smtClean="0"/>
              <a:t>server</a:t>
            </a:r>
            <a:r>
              <a:rPr lang="de-CH" dirty="0" smtClean="0"/>
              <a:t> 1 </a:t>
            </a:r>
            <a:r>
              <a:rPr lang="de-CH" dirty="0" err="1" smtClean="0"/>
              <a:t>and</a:t>
            </a:r>
            <a:r>
              <a:rPr lang="de-CH" dirty="0" smtClean="0"/>
              <a:t> 2</a:t>
            </a:r>
            <a:endParaRPr lang="en-GB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Integrate Nepal features into legacy openIMIS (PR </a:t>
            </a:r>
            <a:r>
              <a:rPr lang="en-GB" dirty="0" smtClean="0"/>
              <a:t>reviewed, new PR arrived)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Bug fixes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94802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Image result for swisstph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948" y="5205202"/>
            <a:ext cx="2647446" cy="76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Maintenance and Support</a:t>
            </a:r>
            <a:endParaRPr lang="en-GB" dirty="0"/>
          </a:p>
        </p:txBody>
      </p:sp>
      <p:pic>
        <p:nvPicPr>
          <p:cNvPr id="9" name="Picture 4" descr="Image result for soldevelo"/>
          <p:cNvPicPr>
            <a:picLocks noChangeAspect="1" noChangeArrowheads="1"/>
          </p:cNvPicPr>
          <p:nvPr/>
        </p:nvPicPr>
        <p:blipFill>
          <a:blip r:embed="rId4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645" y="5329181"/>
            <a:ext cx="3126010" cy="76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8641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penIMIS">
  <a:themeElements>
    <a:clrScheme name="openIMIS colors">
      <a:dk1>
        <a:srgbClr val="000000"/>
      </a:dk1>
      <a:lt1>
        <a:srgbClr val="FFFFFF"/>
      </a:lt1>
      <a:dk2>
        <a:srgbClr val="4F4B4C"/>
      </a:dk2>
      <a:lt2>
        <a:srgbClr val="CCCBCB"/>
      </a:lt2>
      <a:accent1>
        <a:srgbClr val="006374"/>
      </a:accent1>
      <a:accent2>
        <a:srgbClr val="33818F"/>
      </a:accent2>
      <a:accent3>
        <a:srgbClr val="B2D0D5"/>
      </a:accent3>
      <a:accent4>
        <a:srgbClr val="80B0B9"/>
      </a:accent4>
      <a:accent5>
        <a:srgbClr val="EFBC53"/>
      </a:accent5>
      <a:accent6>
        <a:srgbClr val="747474"/>
      </a:accent6>
      <a:hlink>
        <a:srgbClr val="2D96EA"/>
      </a:hlink>
      <a:folHlink>
        <a:srgbClr val="D9494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penIMIS" id="{EAFAC0FA-7F75-4BEE-BF2A-E58493C55658}" vid="{D1C84F7D-749D-4EE4-9535-A9276AA6834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openIMIS</Template>
  <TotalTime>0</TotalTime>
  <Words>185</Words>
  <Application>Microsoft Office PowerPoint</Application>
  <PresentationFormat>Widescreen</PresentationFormat>
  <Paragraphs>51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Poppins</vt:lpstr>
      <vt:lpstr>Poppins ExtraLight</vt:lpstr>
      <vt:lpstr>Poppins Light</vt:lpstr>
      <vt:lpstr>Poppins SemiBold</vt:lpstr>
      <vt:lpstr>Symbol</vt:lpstr>
      <vt:lpstr>openIMIS</vt:lpstr>
      <vt:lpstr> Maintenance and Support </vt:lpstr>
      <vt:lpstr>April 2021 activities</vt:lpstr>
      <vt:lpstr>April 2021 Release </vt:lpstr>
      <vt:lpstr>Time budget available</vt:lpstr>
      <vt:lpstr>Future activities </vt:lpstr>
      <vt:lpstr>Maintenance and Support</vt:lpstr>
    </vt:vector>
  </TitlesOfParts>
  <Company>Swiss TPH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openIMIS Maintenance and Support</dc:title>
  <dc:creator>Dragos Dobre</dc:creator>
  <cp:lastModifiedBy>Patrick Delcroix</cp:lastModifiedBy>
  <cp:revision>177</cp:revision>
  <dcterms:created xsi:type="dcterms:W3CDTF">2019-05-03T11:46:18Z</dcterms:created>
  <dcterms:modified xsi:type="dcterms:W3CDTF">2021-05-03T08:33:07Z</dcterms:modified>
</cp:coreProperties>
</file>