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458" autoAdjust="0"/>
    <p:restoredTop sz="94559"/>
  </p:normalViewPr>
  <p:slideViewPr>
    <p:cSldViewPr snapToGrid="0" snapToObjects="1">
      <p:cViewPr varScale="1">
        <p:scale>
          <a:sx n="157" d="100"/>
          <a:sy n="157" d="100"/>
        </p:scale>
        <p:origin x="168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1F81A-8498-3A4C-860F-40737845AAF0}" type="datetimeFigureOut">
              <a:rPr lang="de-DE" smtClean="0"/>
              <a:t>23.03.21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98ABF-1AB6-DE49-A9A6-7EBB17D8BE60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41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143000" y="2580773"/>
            <a:ext cx="6858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060448"/>
            <a:ext cx="6858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0C2F7882-60EB-4ABA-80EB-98A37DDA80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3668391" y="779223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3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9FC5910-03F2-4588-B750-97B57C8332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23.03.21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6949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837FAFE5-2B80-49DF-B9A1-264CF8ED9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1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1709747"/>
            <a:ext cx="78867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1380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>
            <a:extLst>
              <a:ext uri="{FF2B5EF4-FFF2-40B4-BE49-F238E27FC236}">
                <a16:creationId xmlns:a16="http://schemas.microsoft.com/office/drawing/2014/main" id="{27E18B28-45F5-4211-BB05-F7EF02D582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2176044"/>
            <a:ext cx="38862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8BD48-EBE7-4348-B768-A0B5E86539C2}" type="datetime1">
              <a:rPr lang="de-DE" smtClean="0"/>
              <a:t>23.03.21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63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11D48BA3-2796-4308-AB81-EBE901A8961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B4C4C-E6D1-EF48-8180-569D50CF7837}" type="datetime1">
              <a:rPr lang="de-DE" smtClean="0"/>
              <a:t>23.03.21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5899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5FE9756-A208-4D04-ABAC-FC8F994AC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2" y="290942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591C-B533-0E4F-84C9-6CBDC3B2A415}" type="datetime1">
              <a:rPr lang="de-DE" smtClean="0"/>
              <a:t>23.03.21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488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E662199-3607-40E3-A472-FD8311B87B9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21" y="290942"/>
            <a:ext cx="1647959" cy="439400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2176044"/>
            <a:ext cx="38862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931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32252"/>
            <a:ext cx="78867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2164470"/>
            <a:ext cx="78867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250E34EA-DEAC-E443-970E-2BDEEB6225B1}" type="datetime1">
              <a:rPr lang="de-DE" smtClean="0"/>
              <a:t>23.03.21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28650" y="635635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37740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00911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60" r:id="rId7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2888AD-FEAF-B64C-B279-94114512A4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OpenIMIS modular architecture</a:t>
            </a:r>
            <a:br>
              <a:rPr lang="en-GB" sz="4000" dirty="0"/>
            </a:br>
            <a:br>
              <a:rPr lang="en-GB" sz="2800" dirty="0"/>
            </a:br>
            <a:r>
              <a:rPr lang="en-GB" sz="2800" dirty="0"/>
              <a:t>March 2021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8A5591E-2CD3-5D41-9817-74B93C9AF1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563" y="4968373"/>
            <a:ext cx="2231771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01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Problem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Proprietary and potentially costly dependencies</a:t>
            </a:r>
          </a:p>
          <a:p>
            <a:pPr>
              <a:lnSpc>
                <a:spcPct val="150000"/>
              </a:lnSpc>
            </a:pPr>
            <a:r>
              <a:rPr lang="en-GB" dirty="0"/>
              <a:t>No modularity</a:t>
            </a:r>
          </a:p>
          <a:p>
            <a:pPr>
              <a:lnSpc>
                <a:spcPct val="150000"/>
              </a:lnSpc>
            </a:pPr>
            <a:r>
              <a:rPr lang="en-GB" dirty="0"/>
              <a:t>Adaptations and extensions were ”code forks”</a:t>
            </a:r>
          </a:p>
          <a:p>
            <a:pPr>
              <a:lnSpc>
                <a:spcPct val="150000"/>
              </a:lnSpc>
            </a:pPr>
            <a:r>
              <a:rPr lang="en-GB" dirty="0"/>
              <a:t>⇒ difficulty to upgrade, customize and share developments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24.03.21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</a:t>
            </a:fld>
            <a:endParaRPr lang="de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EAEBFBB-527E-584D-9EFE-5750803CDE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29" y="214715"/>
            <a:ext cx="2231771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009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87489"/>
            <a:ext cx="7886700" cy="401249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Rewrite of the application in a modular architecture</a:t>
            </a:r>
          </a:p>
          <a:p>
            <a:pPr>
              <a:lnSpc>
                <a:spcPct val="150000"/>
              </a:lnSpc>
            </a:pPr>
            <a:r>
              <a:rPr lang="en-GB" dirty="0"/>
              <a:t>	⇒ modules decoupling</a:t>
            </a:r>
          </a:p>
          <a:p>
            <a:pPr>
              <a:lnSpc>
                <a:spcPct val="150000"/>
              </a:lnSpc>
            </a:pPr>
            <a:r>
              <a:rPr lang="en-GB" dirty="0"/>
              <a:t>	⇒ easy for modules to contribute</a:t>
            </a:r>
          </a:p>
          <a:p>
            <a:pPr>
              <a:lnSpc>
                <a:spcPct val="150000"/>
              </a:lnSpc>
            </a:pPr>
            <a:r>
              <a:rPr lang="en-GB" dirty="0"/>
              <a:t>With Python/Django (including stored procedures)</a:t>
            </a:r>
          </a:p>
          <a:p>
            <a:pPr>
              <a:lnSpc>
                <a:spcPct val="150000"/>
              </a:lnSpc>
            </a:pPr>
            <a:r>
              <a:rPr lang="en-GB" dirty="0"/>
              <a:t>Migrate to PostgreSQL</a:t>
            </a:r>
          </a:p>
          <a:p>
            <a:pPr>
              <a:lnSpc>
                <a:spcPct val="150000"/>
              </a:lnSpc>
            </a:pPr>
            <a:r>
              <a:rPr lang="en-GB" dirty="0"/>
              <a:t>Start with Claims and Enrolment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24.03.21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3</a:t>
            </a:fld>
            <a:endParaRPr lang="de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D329F0-5FC4-9F41-83E5-3DEC5CB0A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29" y="214715"/>
            <a:ext cx="2231771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89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Other teams already contributed additional modules (contracts, calculations, policy holder, …)</a:t>
            </a:r>
          </a:p>
          <a:p>
            <a:pPr>
              <a:lnSpc>
                <a:spcPct val="150000"/>
              </a:lnSpc>
            </a:pPr>
            <a:r>
              <a:rPr lang="en-GB" dirty="0"/>
              <a:t>Claims and Enrolment have been migrated</a:t>
            </a:r>
          </a:p>
          <a:p>
            <a:pPr>
              <a:lnSpc>
                <a:spcPct val="150000"/>
              </a:lnSpc>
            </a:pPr>
            <a:r>
              <a:rPr lang="en-GB" dirty="0"/>
              <a:t>Next steps:</a:t>
            </a:r>
          </a:p>
          <a:p>
            <a:pPr>
              <a:lnSpc>
                <a:spcPct val="150000"/>
              </a:lnSpc>
            </a:pPr>
            <a:r>
              <a:rPr lang="en-GB" dirty="0"/>
              <a:t>	⇒ Rewrite the remaining features: users, product, services</a:t>
            </a:r>
          </a:p>
          <a:p>
            <a:pPr>
              <a:lnSpc>
                <a:spcPct val="150000"/>
              </a:lnSpc>
            </a:pPr>
            <a:r>
              <a:rPr lang="en-GB" dirty="0"/>
              <a:t>	     and items, price lists, reports, …</a:t>
            </a:r>
          </a:p>
          <a:p>
            <a:pPr>
              <a:lnSpc>
                <a:spcPct val="150000"/>
              </a:lnSpc>
            </a:pPr>
            <a:r>
              <a:rPr lang="en-GB" dirty="0"/>
              <a:t>	⇒ Migrate to PostgreSQL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24.03.21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701225A-21A9-334C-A543-6BA11D0DE7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529" y="214715"/>
            <a:ext cx="2231771" cy="615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355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IMIS_master</Template>
  <TotalTime>0</TotalTime>
  <Words>129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Office</vt:lpstr>
      <vt:lpstr>OpenIMIS modular architecture  March 2021</vt:lpstr>
      <vt:lpstr>Problem statement</vt:lpstr>
      <vt:lpstr>Strategy</vt:lpstr>
      <vt:lpstr>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2018-10-05T11:12:58Z</dcterms:created>
  <dcterms:modified xsi:type="dcterms:W3CDTF">2021-03-24T21:22:00Z</dcterms:modified>
</cp:coreProperties>
</file>