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sldIdLst>
    <p:sldId id="256" r:id="rId2"/>
    <p:sldId id="262" r:id="rId3"/>
    <p:sldId id="322" r:id="rId4"/>
    <p:sldId id="324" r:id="rId5"/>
    <p:sldId id="326" r:id="rId6"/>
    <p:sldId id="325" r:id="rId7"/>
    <p:sldId id="278" r:id="rId8"/>
    <p:sldId id="323" r:id="rId9"/>
  </p:sldIdLst>
  <p:sldSz cx="12192000" cy="6858000"/>
  <p:notesSz cx="6858000" cy="12192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1198-885D-489E-2E73-D6901BC2DE1A}">
  <a:tblStyle styleId="{94461198-885D-489E-2E73-D6901BC2DE1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9724"/>
      </p:ext>
    </p:extLst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1_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268E97C-D9A6-EC3B-2776-535CC0AD2763}" type="datetime3">
              <a:rPr lang="en-US"/>
              <a:t>12 April 2021</a:t>
            </a:fld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1BFA56A6-14CA-928C-D0D4-DA0CDC57906F}" type="datetime3">
              <a:rPr lang="en-US"/>
              <a:t>12 April 2021</a:t>
            </a:fld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057B93AA-2F22-37B5-AA2A-16937AD9F8D7}" type="datetime3">
              <a:rPr lang="en-US"/>
              <a:t>12 April 2021</a:t>
            </a:fld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12 April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90428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634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8E97C-D9A6-EC3B-2776-535CC0AD2763}" type="datetime3">
              <a:rPr lang="en-US" smtClean="0"/>
              <a:t>12 April 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33353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12 April 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62902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93AA-2F22-37B5-AA2A-16937AD9F8D7}" type="datetime3">
              <a:rPr lang="en-US" smtClean="0"/>
              <a:t>12 April 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50238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693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A500CE5-525A-0B4E-5FE7-877D5FED6F49}" type="datetime3">
              <a:rPr lang="en-US"/>
              <a:t>12 April 2021</a:t>
            </a:fld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>
              <a:defRPr/>
            </a:pPr>
            <a:fld id="{BEE497CF-550D-CE95-07DC-13C681024F80}" type="datetime3">
              <a:rPr lang="en-US" smtClean="0"/>
              <a:t>12 April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790345259/openIMIS-AI+-+Specification" TargetMode="External"/><Relationship Id="rId2" Type="http://schemas.openxmlformats.org/officeDocument/2006/relationships/hyperlink" Target="https://openimis.atlassian.net/wiki/spaces/OP/pages/1575813180/openIMIS-AI+-+4.+AI+methods%2C+model+outputs%2C+and+evaluation+metr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75658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2400" dirty="0" smtClean="0"/>
              <a:t>12</a:t>
            </a:r>
            <a:r>
              <a:rPr lang="fr-FR" sz="2400" dirty="0" smtClean="0"/>
              <a:t> April </a:t>
            </a:r>
            <a:r>
              <a:rPr lang="fr-FR" sz="2400" dirty="0" smtClean="0"/>
              <a:t>2021</a:t>
            </a:r>
            <a:endParaRPr sz="2400" dirty="0"/>
          </a:p>
        </p:txBody>
      </p:sp>
      <p:pic>
        <p:nvPicPr>
          <p:cNvPr id="8" name="Google Shape;59;p1"/>
          <p:cNvPicPr/>
          <p:nvPr/>
        </p:nvPicPr>
        <p:blipFill>
          <a:blip r:embed="rId4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xfrm>
            <a:off x="908992" y="548680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Project </a:t>
            </a:r>
            <a:r>
              <a:rPr lang="de-CH" dirty="0" err="1"/>
              <a:t>timeline</a:t>
            </a:r>
            <a:r>
              <a:rPr lang="de-CH" dirty="0"/>
              <a:t> 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Google Shape;21;p8"/>
          <p:cNvSpPr>
            <a:spLocks noGrp="1"/>
          </p:cNvSpPr>
          <p:nvPr>
            <p:ph type="sldNum" sz="quarter" idx="4"/>
          </p:nvPr>
        </p:nvSpPr>
        <p:spPr bwMode="auto">
          <a:xfrm>
            <a:off x="9448800" y="1460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5EE4EF4-E133-3BD9-BC33-9B6C0F79FFF2}" type="slidenum">
              <a:rPr/>
              <a:t>2</a:t>
            </a:fld>
            <a:endParaRPr/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00452"/>
              </p:ext>
            </p:extLst>
          </p:nvPr>
        </p:nvGraphicFramePr>
        <p:xfrm>
          <a:off x="-24680" y="1263399"/>
          <a:ext cx="12216680" cy="5621985"/>
        </p:xfrm>
        <a:graphic>
          <a:graphicData uri="http://schemas.openxmlformats.org/drawingml/2006/table">
            <a:tbl>
              <a:tblPr firstRow="1" bandRow="1">
                <a:tableStyleId>{94461198-885D-489E-2E73-D6901BC2DE1A}</a:tableStyleId>
              </a:tblPr>
              <a:tblGrid>
                <a:gridCol w="185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377">
                  <a:extLst>
                    <a:ext uri="{9D8B030D-6E8A-4147-A177-3AD203B41FA5}">
                      <a16:colId xmlns:a16="http://schemas.microsoft.com/office/drawing/2014/main" val="3267643096"/>
                    </a:ext>
                  </a:extLst>
                </a:gridCol>
              </a:tblGrid>
              <a:tr h="302807">
                <a:tc rowSpan="2"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400" b="1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US" sz="1400" b="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07"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Jun-Jul</a:t>
                      </a:r>
                      <a:endParaRPr lang="en-US" sz="1400" b="0" i="0" u="none" strike="noStrike" cap="none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Aug-Sep</a:t>
                      </a:r>
                      <a:endParaRPr lang="en-US" sz="1400" b="0" i="0" u="none" strike="noStrike" cap="none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Oct-Dec</a:t>
                      </a:r>
                      <a:endParaRPr lang="en-US" sz="1400" b="0" i="0" u="none" strike="noStrike" cap="none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Jan-Mar</a:t>
                      </a:r>
                      <a:endParaRPr lang="en-US" sz="1400" b="0" i="0" u="none" strike="noStrike" cap="none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</a:t>
                      </a:r>
                      <a:endParaRPr lang="en-US" sz="1400" b="0" i="0" u="none" strike="noStrike" cap="none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39"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b="0" i="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gathering and preparation</a:t>
                      </a:r>
                      <a:endParaRPr sz="1400" b="0" i="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400" u="none" strike="noStrike" cap="none" spc="0" baseline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input data model structure</a:t>
                      </a:r>
                      <a:endParaRPr lang="it-IT" sz="1400" b="0" i="0" u="none" strike="noStrike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u="none" strike="noStrike" cap="none" spc="0" baseline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FHIR claim input data for AI</a:t>
                      </a:r>
                      <a:endParaRPr lang="it-IT" sz="1400" b="0" i="0" u="none" strike="noStrike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spc="0" baseline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Sanity check of the database</a:t>
                      </a:r>
                      <a:endParaRPr lang="en-US" sz="1400" b="0" i="0" u="none" strike="noStrike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spc="0" baseline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categorical data </a:t>
                      </a:r>
                      <a:endParaRPr sz="1400" b="0" i="0" u="none" strike="noStrike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400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0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spc="0" baseline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normalization </a:t>
                      </a:r>
                      <a:endParaRPr sz="1400" b="0" i="0" u="none" strike="noStrike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400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39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b="0" i="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of the AI 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Al methods, model outputs and evaluation metrics</a:t>
                      </a:r>
                      <a:endParaRPr sz="1400" b="0" i="0" u="none" strike="noStrike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b="0" i="0" u="none" strike="noStrike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of the AI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39">
                <a:tc gridSpan="2">
                  <a:txBody>
                    <a:bodyPr/>
                    <a:lstStyle/>
                    <a:p>
                      <a:r>
                        <a:rPr lang="en-GB" sz="1400" b="0" i="0" u="none" strike="noStrike" cap="none" spc="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AI-based Claim Adjudication Process</a:t>
                      </a:r>
                      <a:endParaRPr lang="en-GB" sz="1400" b="0" i="0" u="none" strike="noStrike" cap="none" spc="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67904"/>
                  </a:ext>
                </a:extLst>
              </a:tr>
              <a:tr h="313839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openIMIS </a:t>
                      </a:r>
                      <a:r>
                        <a:rPr lang="en-US" sz="1400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Claim-AI </a:t>
                      </a:r>
                      <a:r>
                        <a:rPr lang="en-US"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development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Claim-AI </a:t>
                      </a:r>
                      <a:r>
                        <a:rPr lang="en-US" sz="140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module specification</a:t>
                      </a:r>
                      <a:endParaRPr sz="1400" b="0" i="0" u="none" strike="noStrike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  <a:endParaRPr sz="1400" b="0" i="0" u="none" strike="noStrike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spc="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Claim-AI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SolDevelo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Claim-AI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839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openIMIS </a:t>
                      </a:r>
                      <a:r>
                        <a:rPr lang="en-US" sz="1400" u="none" strike="noStrike" cap="none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Claim-AI </a:t>
                      </a:r>
                      <a:r>
                        <a:rPr lang="en-US" sz="1400" u="none" strike="noStrike" cap="none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Monitor module development</a:t>
                      </a:r>
                      <a:endParaRPr lang="en-US" sz="1400" b="0" i="0" u="none" strike="noStrike" cap="none" spc="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Claim-AI Quality Module specification</a:t>
                      </a:r>
                      <a:endParaRPr lang="en-US" sz="1400" b="0" i="0" u="none" strike="noStrike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Claim-AI Quality Module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SolDevelo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kern="1200" cap="none" spc="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Claim-AI Quality Module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u="none" strike="noStrike" kern="1200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839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spc="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User Acceptance Testing</a:t>
                      </a:r>
                      <a:endParaRPr lang="en-US" sz="1400" b="0" i="0" u="none" strike="noStrike" cap="none" spc="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0" i="0" u="none" strike="noStrike" kern="1200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Installation of AI-based openIMIS on Nepal server</a:t>
                      </a: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SolDevelo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8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0" i="0" u="none" strike="noStrike" kern="1200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Organization of the UAT</a:t>
                      </a: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GIZ Nepal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kern="1200" cap="none" spc="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/>
                      </a:pPr>
                      <a:r>
                        <a:rPr lang="en-US" sz="1400" b="0" i="0" u="none" strike="noStrike" kern="1200" cap="none" spc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sz="1400" b="0" i="0" u="none" strike="noStrike" kern="1200" cap="none" spc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3" y="908726"/>
            <a:ext cx="10515600" cy="940414"/>
          </a:xfrm>
        </p:spPr>
        <p:txBody>
          <a:bodyPr/>
          <a:lstStyle/>
          <a:p>
            <a:r>
              <a:rPr lang="en-GB" altLang="en-US"/>
              <a:t>AI model training and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/>
              <a:t>12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3</a:t>
            </a:fld>
            <a:endParaRPr/>
          </a:p>
        </p:txBody>
      </p:sp>
      <p:pic>
        <p:nvPicPr>
          <p:cNvPr id="30" name="Picture 98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1772920"/>
            <a:ext cx="6845300" cy="372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24"/>
          <p:cNvSpPr txBox="1"/>
          <p:nvPr/>
        </p:nvSpPr>
        <p:spPr>
          <a:xfrm>
            <a:off x="1055370" y="5661025"/>
            <a:ext cx="7369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/>
              <a:t>Predictions of a hard voting classifier </a:t>
            </a:r>
            <a:br>
              <a:rPr lang="en-GB" altLang="en-US" sz="2400"/>
            </a:br>
            <a:r>
              <a:rPr lang="en-GB" altLang="en-US" sz="2400"/>
              <a:t>[Géron, 2019]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69035" y="3841750"/>
            <a:ext cx="924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Decision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Tree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835910" y="384175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Random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Forest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645026" y="3841750"/>
            <a:ext cx="6578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Extra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Trees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274754" y="3832225"/>
            <a:ext cx="568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XGB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28215" y="2866390"/>
            <a:ext cx="463550" cy="463550"/>
            <a:chOff x="3509" y="4514"/>
            <a:chExt cx="730" cy="730"/>
          </a:xfrm>
        </p:grpSpPr>
        <p:sp>
          <p:nvSpPr>
            <p:cNvPr id="31" name="Oval 30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3490" y="2866390"/>
            <a:ext cx="463550" cy="463550"/>
            <a:chOff x="3509" y="4514"/>
            <a:chExt cx="730" cy="730"/>
          </a:xfrm>
        </p:grpSpPr>
        <p:sp>
          <p:nvSpPr>
            <p:cNvPr id="35" name="Oval 34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6" name="Text Box 35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4045" y="2871470"/>
            <a:ext cx="463550" cy="463550"/>
            <a:chOff x="3509" y="4514"/>
            <a:chExt cx="730" cy="730"/>
          </a:xfrm>
        </p:grpSpPr>
        <p:sp>
          <p:nvSpPr>
            <p:cNvPr id="38" name="Oval 37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22165" y="1830070"/>
            <a:ext cx="463550" cy="463550"/>
            <a:chOff x="3509" y="4514"/>
            <a:chExt cx="730" cy="730"/>
          </a:xfrm>
        </p:grpSpPr>
        <p:sp>
          <p:nvSpPr>
            <p:cNvPr id="41" name="Oval 40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42" name="Text Box 41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9085" y="2871470"/>
            <a:ext cx="464185" cy="464185"/>
            <a:chOff x="3509" y="4514"/>
            <a:chExt cx="731" cy="731"/>
          </a:xfrm>
          <a:solidFill>
            <a:srgbClr val="0B48EE"/>
          </a:solidFill>
        </p:grpSpPr>
        <p:sp>
          <p:nvSpPr>
            <p:cNvPr id="44" name="Oval 43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alt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0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940411"/>
          </a:xfrm>
        </p:spPr>
        <p:txBody>
          <a:bodyPr/>
          <a:lstStyle/>
          <a:p>
            <a:r>
              <a:rPr lang="en-US" dirty="0" smtClean="0"/>
              <a:t>Completed Activities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07368" y="1484784"/>
            <a:ext cx="11377264" cy="4752528"/>
          </a:xfrm>
        </p:spPr>
        <p:txBody>
          <a:bodyPr>
            <a:normAutofit lnSpcReduction="10000"/>
          </a:bodyPr>
          <a:lstStyle/>
          <a:p>
            <a:pPr marL="228600" indent="0"/>
            <a:r>
              <a:rPr lang="en-US" b="1" dirty="0" smtClean="0"/>
              <a:t>AI algorithm output</a:t>
            </a:r>
            <a:r>
              <a:rPr lang="en-US" dirty="0" smtClean="0"/>
              <a:t>: Encoder (117 MB), Scaler (2 KB), Voting model (1 053 MB)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for Nepal openIMIS implementation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hould we publish on public repository?</a:t>
            </a:r>
          </a:p>
          <a:p>
            <a:pPr marL="228600" indent="0"/>
            <a:r>
              <a:rPr lang="en-US" b="1" dirty="0" smtClean="0"/>
              <a:t>Claim-AI module</a:t>
            </a:r>
            <a:r>
              <a:rPr lang="en-US" dirty="0" smtClean="0"/>
              <a:t>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AI model execution code integrated 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Files path can be configured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FHIR R4 Claim </a:t>
            </a:r>
            <a:r>
              <a:rPr lang="en-US" dirty="0" smtClean="0">
                <a:sym typeface="Wingdings" panose="05000000000000000000" pitchFamily="2" charset="2"/>
              </a:rPr>
              <a:t> AI input model  AI model execution  FHIR R4 ClaimResponse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WebSocket</a:t>
            </a:r>
            <a:r>
              <a:rPr lang="en-US" dirty="0" smtClean="0">
                <a:sym typeface="Wingdings" panose="05000000000000000000" pitchFamily="2" charset="2"/>
              </a:rPr>
              <a:t> server accepts FHIR R4 Claim Bundles (paginated, zip compressed)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Docker package for Claim-AI implementation 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Required if implementation run in Docker 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AI model files loaded from outside container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12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377825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940411"/>
          </a:xfrm>
        </p:spPr>
        <p:txBody>
          <a:bodyPr/>
          <a:lstStyle/>
          <a:p>
            <a:r>
              <a:rPr lang="en-US" dirty="0" smtClean="0"/>
              <a:t>Completed Activities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07368" y="1484784"/>
            <a:ext cx="11377264" cy="4752528"/>
          </a:xfrm>
        </p:spPr>
        <p:txBody>
          <a:bodyPr>
            <a:normAutofit/>
          </a:bodyPr>
          <a:lstStyle/>
          <a:p>
            <a:pPr marL="228600"/>
            <a:r>
              <a:rPr lang="en-US" b="1" dirty="0" smtClean="0"/>
              <a:t>Claim-AI Quality module</a:t>
            </a:r>
            <a:r>
              <a:rPr lang="en-US" dirty="0" smtClean="0"/>
              <a:t>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 transformed to FHIR R4 Claim resource with Contained Resources (Patient, </a:t>
            </a:r>
            <a:r>
              <a:rPr lang="en-US" dirty="0" err="1" smtClean="0"/>
              <a:t>HeathcareService</a:t>
            </a:r>
            <a:r>
              <a:rPr lang="en-US" dirty="0" smtClean="0"/>
              <a:t>, Condition, Medication and </a:t>
            </a:r>
            <a:r>
              <a:rPr lang="en-US" dirty="0" err="1" smtClean="0"/>
              <a:t>ActivityDefinition</a:t>
            </a:r>
            <a:r>
              <a:rPr lang="en-US" dirty="0" smtClean="0"/>
              <a:t>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WebSocket</a:t>
            </a:r>
            <a:r>
              <a:rPr lang="en-US" dirty="0" smtClean="0"/>
              <a:t> client: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ends new Claims when submitted (event-based) or on scheduled task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Saves the response and makes necessary status changes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12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377825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Modules validation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Anonymized DB backup just received today </a:t>
            </a:r>
          </a:p>
          <a:p>
            <a:r>
              <a:rPr lang="en-US" b="1" dirty="0" smtClean="0"/>
              <a:t>User Acceptance Testing</a:t>
            </a:r>
            <a:r>
              <a:rPr lang="en-US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Waiting for dates (2 half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Waiting for testing environment (for demo)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of the demo environment </a:t>
            </a:r>
            <a:endParaRPr lang="en-US" dirty="0"/>
          </a:p>
          <a:p>
            <a:r>
              <a:rPr lang="en-US" b="1" dirty="0" err="1" smtClean="0"/>
              <a:t>Insurlab</a:t>
            </a:r>
            <a:r>
              <a:rPr lang="en-US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Kickoff event on 14.04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Pitch presentation to be finalized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12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5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8" y="5767348"/>
            <a:ext cx="945274" cy="94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sym typeface="+mn-ea"/>
              </a:rPr>
              <a:t>AI model training and evaluation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/>
              <a:t>12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8</a:t>
            </a:fld>
            <a:endParaRPr/>
          </a:p>
        </p:txBody>
      </p: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3429492211"/>
              </p:ext>
            </p:extLst>
          </p:nvPr>
        </p:nvGraphicFramePr>
        <p:xfrm>
          <a:off x="838200" y="1916430"/>
          <a:ext cx="970915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Support (test set)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Negative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False Positive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False Negative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Positive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Precision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Recall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F1-score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Accuracy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Classifier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Accepted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Rejected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Accepted items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Rejected Items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Decision Tree 1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647401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11834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5538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12270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0.5090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0.6890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0.5855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0.9743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Decision Tree 2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579307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79928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3063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14745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0.1557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0.8280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0.2622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0.8774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Random Forest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652650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6585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4541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13267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0.6683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0.7450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0.7046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Extra Trees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647266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11969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4181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13627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0.5324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0.7652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0.6279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0.9761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Extra Gradient Boost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654712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4523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5370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12200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0.7295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0.6944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0.7115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0.9854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VotingClassifier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650847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8388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3853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13955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0.6246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0.7836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0.6951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0.9819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2" y="3733734"/>
            <a:ext cx="6440757" cy="29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EAFAC0FA-7F75-4BEE-BF2A-E58493C55658}" vid="{D1C84F7D-749D-4EE4-9535-A9276AA683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497</Words>
  <Application>Microsoft Office PowerPoint</Application>
  <DocSecurity>0</DocSecurity>
  <PresentationFormat>Widescreen</PresentationFormat>
  <Paragraphs>200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Poppins</vt:lpstr>
      <vt:lpstr>Wingdings</vt:lpstr>
      <vt:lpstr>Poppins SemiBold</vt:lpstr>
      <vt:lpstr>Symbol</vt:lpstr>
      <vt:lpstr>Arial</vt:lpstr>
      <vt:lpstr>Poppins Light</vt:lpstr>
      <vt:lpstr>Calibri</vt:lpstr>
      <vt:lpstr>Poppins ExtraLight</vt:lpstr>
      <vt:lpstr>openIMIS</vt:lpstr>
      <vt:lpstr>AI-based Claim Categorization </vt:lpstr>
      <vt:lpstr>Project timeline </vt:lpstr>
      <vt:lpstr>AI model training and evaluation</vt:lpstr>
      <vt:lpstr>Completed Activities </vt:lpstr>
      <vt:lpstr>Completed Activities </vt:lpstr>
      <vt:lpstr>Remaining activities</vt:lpstr>
      <vt:lpstr>AI-based Claim Categorization </vt:lpstr>
      <vt:lpstr>AI model training and evaluation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 </dc:title>
  <dc:subject/>
  <dc:creator/>
  <cp:keywords/>
  <dc:description/>
  <cp:lastModifiedBy>Dragos Dobre</cp:lastModifiedBy>
  <cp:revision>52</cp:revision>
  <dcterms:modified xsi:type="dcterms:W3CDTF">2021-04-12T11:44:08Z</dcterms:modified>
  <cp:category/>
  <dc:identifier/>
  <cp:contentStatus/>
  <dc:language/>
  <cp:version/>
</cp:coreProperties>
</file>