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9" r:id="rId3"/>
    <p:sldId id="262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35C29-FD03-4DDA-8219-F962F37DE3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733A6-E36C-4AFC-8E55-A38F4CC16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794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7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0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6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8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9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4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6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9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0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9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4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F0102-CC36-403F-8E2E-132BDA036FE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7F3F0-3B0B-46A5-9CEC-A296CEDFD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0409" y="419180"/>
            <a:ext cx="9877425" cy="56864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24-March-2021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59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2099" y="0"/>
            <a:ext cx="428232" cy="685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HEALTHIX –</a:t>
            </a:r>
            <a:r>
              <a:rPr lang="en-US" sz="2000" b="1" dirty="0" err="1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OpenIMIS</a:t>
            </a:r>
            <a:r>
              <a:rPr lang="en-US" sz="2000" b="1" dirty="0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 </a:t>
            </a:r>
            <a:endParaRPr lang="en-US" sz="2000" b="1" dirty="0">
              <a:solidFill>
                <a:prstClr val="white"/>
              </a:solidFill>
              <a:latin typeface="Candara" panose="020E0502030303020204" pitchFamily="34" charset="0"/>
              <a:ea typeface="Microsoft JhengHei" pitchFamily="34" charset="-12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0633" y="54075"/>
            <a:ext cx="4905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Problem Statement</a:t>
            </a:r>
            <a:endParaRPr lang="en-US" sz="20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0633" y="946703"/>
            <a:ext cx="944776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Candara" panose="020E0502030303020204" pitchFamily="34" charset="0"/>
              </a:rPr>
              <a:t>Connect </a:t>
            </a:r>
            <a:r>
              <a:rPr lang="en-US" sz="2000" b="1" dirty="0" err="1" smtClean="0">
                <a:latin typeface="Candara" panose="020E0502030303020204" pitchFamily="34" charset="0"/>
              </a:rPr>
              <a:t>OpenIMIS</a:t>
            </a:r>
            <a:r>
              <a:rPr lang="en-US" sz="2000" b="1" dirty="0" smtClean="0">
                <a:latin typeface="Candara" panose="020E0502030303020204" pitchFamily="34" charset="0"/>
              </a:rPr>
              <a:t> to Providers and Payers </a:t>
            </a:r>
            <a:r>
              <a:rPr lang="en-US" sz="2000" b="1" dirty="0" smtClean="0">
                <a:latin typeface="Candara" panose="020E0502030303020204" pitchFamily="34" charset="0"/>
              </a:rPr>
              <a:t>through </a:t>
            </a:r>
            <a:r>
              <a:rPr lang="en-US" sz="2000" b="1" dirty="0" err="1" smtClean="0">
                <a:latin typeface="Candara" panose="020E0502030303020204" pitchFamily="34" charset="0"/>
              </a:rPr>
              <a:t>OpenHIM</a:t>
            </a:r>
            <a:r>
              <a:rPr lang="en-US" sz="2000" b="1" dirty="0" smtClean="0">
                <a:latin typeface="Candara" panose="020E0502030303020204" pitchFamily="34" charset="0"/>
              </a:rPr>
              <a:t> via a standardized FHIR v4 format. 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Candara" panose="020E0502030303020204" pitchFamily="34" charset="0"/>
              </a:rPr>
              <a:t>We are to enable;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000" b="1" dirty="0" smtClean="0">
                <a:latin typeface="Candara" panose="020E0502030303020204" pitchFamily="34" charset="0"/>
              </a:rPr>
              <a:t>Quick integration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000" b="1" dirty="0" smtClean="0">
                <a:latin typeface="Candara" panose="020E0502030303020204" pitchFamily="34" charset="0"/>
              </a:rPr>
              <a:t>Interoperability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000" b="1" dirty="0" err="1" smtClean="0">
                <a:latin typeface="Candara" panose="020E0502030303020204" pitchFamily="34" charset="0"/>
              </a:rPr>
              <a:t>Standardised</a:t>
            </a:r>
            <a:r>
              <a:rPr lang="en-US" sz="2000" b="1" dirty="0" smtClean="0">
                <a:latin typeface="Candara" panose="020E0502030303020204" pitchFamily="34" charset="0"/>
              </a:rPr>
              <a:t> easy exchange of data</a:t>
            </a:r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2099" y="0"/>
            <a:ext cx="428232" cy="685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HEALTHIX –</a:t>
            </a:r>
            <a:r>
              <a:rPr lang="en-US" sz="2000" b="1" dirty="0" err="1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OpenIMIS</a:t>
            </a:r>
            <a:r>
              <a:rPr lang="en-US" sz="2000" b="1" dirty="0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 </a:t>
            </a:r>
            <a:endParaRPr lang="en-US" sz="2000" b="1" dirty="0">
              <a:solidFill>
                <a:prstClr val="white"/>
              </a:solidFill>
              <a:latin typeface="Candara" panose="020E0502030303020204" pitchFamily="34" charset="0"/>
              <a:ea typeface="Microsoft JhengHei" pitchFamily="34" charset="-120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445829" y="2570687"/>
            <a:ext cx="2264228" cy="0"/>
          </a:xfrm>
          <a:prstGeom prst="straightConnector1">
            <a:avLst/>
          </a:prstGeom>
          <a:ln w="38100"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0633" y="54075"/>
            <a:ext cx="4905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Architecture </a:t>
            </a:r>
            <a:r>
              <a:rPr lang="en-US" sz="20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&amp; workflow</a:t>
            </a:r>
            <a:endParaRPr lang="en-US" sz="20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395" y="1831366"/>
            <a:ext cx="2409371" cy="1355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712" y="4796819"/>
            <a:ext cx="1857375" cy="14001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7832" y="1415467"/>
            <a:ext cx="1532625" cy="4739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7832" y="3953289"/>
            <a:ext cx="1469858" cy="44095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310350" y="2382211"/>
            <a:ext cx="1231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ndara" panose="020E0502030303020204" pitchFamily="34" charset="0"/>
              </a:rPr>
              <a:t>PAYERS</a:t>
            </a:r>
            <a:endParaRPr lang="en-US" sz="2200" dirty="0">
              <a:latin typeface="Candara" panose="020E0502030303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07832" y="2273649"/>
            <a:ext cx="16777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ndara" panose="020E0502030303020204" pitchFamily="34" charset="0"/>
              </a:rPr>
              <a:t>PROVIDERS</a:t>
            </a:r>
            <a:endParaRPr lang="en-US" sz="2200" dirty="0">
              <a:latin typeface="Candara" panose="020E0502030303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07832" y="3088815"/>
            <a:ext cx="1235533" cy="494981"/>
          </a:xfrm>
          <a:prstGeom prst="rect">
            <a:avLst/>
          </a:prstGeom>
        </p:spPr>
      </p:pic>
      <p:cxnSp>
        <p:nvCxnSpPr>
          <p:cNvPr id="43" name="Straight Arrow Connector 42"/>
          <p:cNvCxnSpPr/>
          <p:nvPr/>
        </p:nvCxnSpPr>
        <p:spPr>
          <a:xfrm>
            <a:off x="5994399" y="2854127"/>
            <a:ext cx="0" cy="176141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066882" y="2094597"/>
            <a:ext cx="1233360" cy="97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SOSYS</a:t>
            </a:r>
          </a:p>
          <a:p>
            <a:pPr algn="ctr"/>
            <a:r>
              <a:rPr lang="en-US" sz="1600" b="1" dirty="0"/>
              <a:t>SYSTEM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89308" y="2570687"/>
            <a:ext cx="1338608" cy="2295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923087" y="2723087"/>
            <a:ext cx="2939370" cy="266171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001623">
            <a:off x="7399567" y="4266446"/>
            <a:ext cx="2095500" cy="68965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4798" y="1987309"/>
            <a:ext cx="1207534" cy="39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45" y="1425277"/>
            <a:ext cx="1597596" cy="1575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677" y="4878269"/>
            <a:ext cx="493396" cy="13049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9203" y="4578910"/>
            <a:ext cx="1876425" cy="1876425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4076073" y="5530767"/>
            <a:ext cx="3964020" cy="1"/>
          </a:xfrm>
          <a:prstGeom prst="straightConnector1">
            <a:avLst/>
          </a:prstGeom>
          <a:ln w="34925">
            <a:solidFill>
              <a:schemeClr val="accent1">
                <a:alpha val="98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648644" y="3001087"/>
            <a:ext cx="21509" cy="2359226"/>
          </a:xfrm>
          <a:prstGeom prst="straightConnector1">
            <a:avLst/>
          </a:prstGeom>
          <a:ln w="60325" cmpd="sng">
            <a:solidFill>
              <a:schemeClr val="accent1">
                <a:lumMod val="75000"/>
                <a:alpha val="98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0093" y="1214661"/>
            <a:ext cx="1714019" cy="17864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3392" y="1425277"/>
            <a:ext cx="1704833" cy="1704833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 flipH="1" flipV="1">
            <a:off x="9395788" y="3001087"/>
            <a:ext cx="21509" cy="2359226"/>
          </a:xfrm>
          <a:prstGeom prst="straightConnector1">
            <a:avLst/>
          </a:prstGeom>
          <a:ln w="60325" cmpd="sng">
            <a:solidFill>
              <a:schemeClr val="accent1">
                <a:lumMod val="75000"/>
                <a:alpha val="98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662474" y="2236327"/>
            <a:ext cx="2089333" cy="41277"/>
          </a:xfrm>
          <a:prstGeom prst="straightConnector1">
            <a:avLst/>
          </a:prstGeom>
          <a:ln w="34925">
            <a:solidFill>
              <a:srgbClr val="C00000">
                <a:alpha val="98000"/>
              </a:srgb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87741" y="1863510"/>
            <a:ext cx="1825651" cy="12569"/>
          </a:xfrm>
          <a:prstGeom prst="straightConnector1">
            <a:avLst/>
          </a:prstGeom>
          <a:ln w="444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356226" y="2427434"/>
            <a:ext cx="1825651" cy="6552"/>
          </a:xfrm>
          <a:prstGeom prst="straightConnector1">
            <a:avLst/>
          </a:prstGeom>
          <a:ln w="444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5" idx="1"/>
            <a:endCxn id="4" idx="2"/>
          </p:cNvCxnSpPr>
          <p:nvPr/>
        </p:nvCxnSpPr>
        <p:spPr>
          <a:xfrm rot="10800000">
            <a:off x="1588943" y="3001089"/>
            <a:ext cx="1993734" cy="2529679"/>
          </a:xfrm>
          <a:prstGeom prst="bentConnector2">
            <a:avLst/>
          </a:prstGeom>
          <a:ln w="3492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39446" y="5135480"/>
            <a:ext cx="1407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treatment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91227" y="5135480"/>
            <a:ext cx="3390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</a:t>
            </a:r>
            <a:r>
              <a:rPr lang="en-US" sz="1600" b="1" dirty="0" smtClean="0"/>
              <a:t>ingle registration/ payment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7595464" y="3680728"/>
            <a:ext cx="1641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group enrolment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8093667" y="3680727"/>
            <a:ext cx="1658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Group updates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5466387" y="1392889"/>
            <a:ext cx="2400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Claim </a:t>
            </a:r>
            <a:r>
              <a:rPr lang="en-US" sz="1600" b="1" dirty="0" smtClean="0"/>
              <a:t>+ </a:t>
            </a:r>
            <a:r>
              <a:rPr lang="en-US" sz="1600" b="1" dirty="0" err="1" smtClean="0"/>
              <a:t>ClaimResponse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8434116" y="3818325"/>
            <a:ext cx="1658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Group payments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2363476" y="2587256"/>
            <a:ext cx="197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Coverage eligibility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2482488" y="1565581"/>
            <a:ext cx="1641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</a:t>
            </a:r>
            <a:r>
              <a:rPr lang="en-US" sz="1600" b="1" dirty="0" smtClean="0"/>
              <a:t>laim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456174" y="2004783"/>
            <a:ext cx="1641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ClaimResponse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5896847" y="1874967"/>
            <a:ext cx="1641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Patient </a:t>
            </a:r>
            <a:r>
              <a:rPr lang="en-US" sz="1600" b="1" dirty="0" smtClean="0"/>
              <a:t>+ Group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5662474" y="2312353"/>
            <a:ext cx="2368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Contract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2098" y="0"/>
            <a:ext cx="614771" cy="685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HEALTHIX </a:t>
            </a:r>
            <a:r>
              <a:rPr lang="en-US" sz="2000" b="1" dirty="0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FHIR APIs THRU </a:t>
            </a:r>
            <a:r>
              <a:rPr lang="en-US" sz="2000" b="1" dirty="0" err="1" smtClean="0">
                <a:solidFill>
                  <a:prstClr val="white"/>
                </a:solidFill>
                <a:latin typeface="Candara" panose="020E0502030303020204" pitchFamily="34" charset="0"/>
                <a:ea typeface="Microsoft JhengHei" pitchFamily="34" charset="-120"/>
                <a:cs typeface="Arial" pitchFamily="34" charset="0"/>
              </a:rPr>
              <a:t>OpenHIM</a:t>
            </a:r>
            <a:endParaRPr lang="en-US" sz="2000" b="1" dirty="0">
              <a:solidFill>
                <a:prstClr val="white"/>
              </a:solidFill>
              <a:latin typeface="Candara" panose="020E0502030303020204" pitchFamily="34" charset="0"/>
              <a:ea typeface="Microsoft JhengHei" pitchFamily="34" charset="-120"/>
              <a:cs typeface="Arial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5694486" y="2622134"/>
            <a:ext cx="2089333" cy="41277"/>
          </a:xfrm>
          <a:prstGeom prst="straightConnector1">
            <a:avLst/>
          </a:prstGeom>
          <a:ln w="34925">
            <a:solidFill>
              <a:srgbClr val="C00000">
                <a:alpha val="98000"/>
              </a:srgb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694486" y="1788365"/>
            <a:ext cx="2089333" cy="46776"/>
          </a:xfrm>
          <a:prstGeom prst="straightConnector1">
            <a:avLst/>
          </a:prstGeom>
          <a:ln w="34925">
            <a:solidFill>
              <a:srgbClr val="00B050">
                <a:alpha val="98000"/>
              </a:srgb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2387741" y="2905586"/>
            <a:ext cx="1825651" cy="6552"/>
          </a:xfrm>
          <a:prstGeom prst="straightConnector1">
            <a:avLst/>
          </a:prstGeom>
          <a:ln w="444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81132" y="152123"/>
            <a:ext cx="2266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FHIR APIs </a:t>
            </a:r>
            <a:endParaRPr lang="en-US" sz="20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9881783" y="4118178"/>
            <a:ext cx="986173" cy="0"/>
          </a:xfrm>
          <a:prstGeom prst="straightConnector1">
            <a:avLst/>
          </a:prstGeom>
          <a:ln w="34925">
            <a:solidFill>
              <a:schemeClr val="accent1">
                <a:alpha val="98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9862260" y="3645075"/>
            <a:ext cx="986173" cy="12751"/>
          </a:xfrm>
          <a:prstGeom prst="straightConnector1">
            <a:avLst/>
          </a:prstGeom>
          <a:ln w="34925">
            <a:solidFill>
              <a:srgbClr val="00B050">
                <a:alpha val="98000"/>
              </a:srgb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9846716" y="3178369"/>
            <a:ext cx="1056309" cy="3178"/>
          </a:xfrm>
          <a:prstGeom prst="straightConnector1">
            <a:avLst/>
          </a:prstGeom>
          <a:ln w="34925">
            <a:solidFill>
              <a:srgbClr val="C00000">
                <a:alpha val="98000"/>
              </a:srgb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969158" y="2865765"/>
            <a:ext cx="932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Create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10969158" y="3407333"/>
            <a:ext cx="932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upgrade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10903024" y="3948901"/>
            <a:ext cx="1138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 Change</a:t>
            </a:r>
            <a:endParaRPr lang="en-US" sz="1600" dirty="0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5681264" y="2975740"/>
            <a:ext cx="2089333" cy="41277"/>
          </a:xfrm>
          <a:prstGeom prst="straightConnector1">
            <a:avLst/>
          </a:prstGeom>
          <a:ln w="34925">
            <a:solidFill>
              <a:srgbClr val="C00000">
                <a:alpha val="98000"/>
              </a:srgb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91518" y="2683344"/>
            <a:ext cx="2368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Organisation</a:t>
            </a:r>
            <a:r>
              <a:rPr lang="en-US" sz="1600" b="1" dirty="0" smtClean="0"/>
              <a:t> + Coverage</a:t>
            </a:r>
            <a:endParaRPr lang="en-US" sz="16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9110690" y="2973832"/>
            <a:ext cx="4015" cy="1697046"/>
          </a:xfrm>
          <a:prstGeom prst="straightConnector1">
            <a:avLst/>
          </a:prstGeom>
          <a:ln w="60325" cmpd="sng">
            <a:solidFill>
              <a:schemeClr val="accent1">
                <a:lumMod val="75000"/>
                <a:alpha val="98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1384112" y="719225"/>
            <a:ext cx="7283901" cy="822602"/>
          </a:xfrm>
          <a:custGeom>
            <a:avLst/>
            <a:gdLst>
              <a:gd name="connsiteX0" fmla="*/ 7283901 w 7283901"/>
              <a:gd name="connsiteY0" fmla="*/ 601675 h 822602"/>
              <a:gd name="connsiteX1" fmla="*/ 4431519 w 7283901"/>
              <a:gd name="connsiteY1" fmla="*/ 1174 h 822602"/>
              <a:gd name="connsiteX2" fmla="*/ 309895 w 7283901"/>
              <a:gd name="connsiteY2" fmla="*/ 738153 h 822602"/>
              <a:gd name="connsiteX3" fmla="*/ 296247 w 7283901"/>
              <a:gd name="connsiteY3" fmla="*/ 806392 h 822602"/>
              <a:gd name="connsiteX4" fmla="*/ 296247 w 7283901"/>
              <a:gd name="connsiteY4" fmla="*/ 806392 h 82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3901" h="822602">
                <a:moveTo>
                  <a:pt x="7283901" y="601675"/>
                </a:moveTo>
                <a:cubicBezTo>
                  <a:pt x="6438877" y="290051"/>
                  <a:pt x="5593853" y="-21572"/>
                  <a:pt x="4431519" y="1174"/>
                </a:cubicBezTo>
                <a:cubicBezTo>
                  <a:pt x="3269185" y="23920"/>
                  <a:pt x="999107" y="603950"/>
                  <a:pt x="309895" y="738153"/>
                </a:cubicBezTo>
                <a:cubicBezTo>
                  <a:pt x="-379317" y="872356"/>
                  <a:pt x="296247" y="806392"/>
                  <a:pt x="296247" y="806392"/>
                </a:cubicBezTo>
                <a:lnTo>
                  <a:pt x="296247" y="806392"/>
                </a:lnTo>
              </a:path>
            </a:pathLst>
          </a:custGeom>
          <a:noFill/>
          <a:ln w="412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66387" y="744409"/>
            <a:ext cx="1127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Payment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9763476" y="1938597"/>
            <a:ext cx="190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OpenHIM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54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83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JhengHei</vt:lpstr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Mutinda</dc:creator>
  <cp:lastModifiedBy>Nellie Gachiku</cp:lastModifiedBy>
  <cp:revision>15</cp:revision>
  <dcterms:created xsi:type="dcterms:W3CDTF">2021-03-16T12:00:04Z</dcterms:created>
  <dcterms:modified xsi:type="dcterms:W3CDTF">2021-03-24T04:21:30Z</dcterms:modified>
</cp:coreProperties>
</file>