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61"/>
            <p14:sldId id="259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0D5"/>
    <a:srgbClr val="0063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88" d="100"/>
          <a:sy n="88" d="100"/>
        </p:scale>
        <p:origin x="94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ctrTitle"/>
          </p:nvPr>
        </p:nvSpPr>
        <p:spPr>
          <a:xfrm>
            <a:off x="1524003" y="2580775"/>
            <a:ext cx="9144000" cy="2387598"/>
          </a:xfrm>
          <a:solidFill>
            <a:srgbClr val="006374"/>
          </a:solidFill>
        </p:spPr>
        <p:txBody>
          <a:bodyPr anchor="b" anchorCtr="1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Untertitel 2"/>
          <p:cNvSpPr txBox="1">
            <a:spLocks noGrp="1"/>
          </p:cNvSpPr>
          <p:nvPr>
            <p:ph type="subTitle" idx="1"/>
          </p:nvPr>
        </p:nvSpPr>
        <p:spPr>
          <a:xfrm>
            <a:off x="1524003" y="5060445"/>
            <a:ext cx="9144000" cy="1655758"/>
          </a:xfrm>
          <a:solidFill>
            <a:srgbClr val="006374"/>
          </a:solidFill>
        </p:spPr>
        <p:txBody>
          <a:bodyPr anchorCtr="1"/>
          <a:lstStyle>
            <a:lvl1pPr algn="ctr"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329" y="768214"/>
            <a:ext cx="1691347" cy="179827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9757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fik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78813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xfrm>
            <a:off x="831847" y="1709745"/>
            <a:ext cx="10515600" cy="2852735"/>
          </a:xfrm>
          <a:solidFill>
            <a:srgbClr val="006374"/>
          </a:solidFill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Textplatzhalt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  <a:solidFill>
            <a:srgbClr val="006374"/>
          </a:solidFill>
        </p:spPr>
        <p:txBody>
          <a:bodyPr/>
          <a:lstStyle>
            <a:lvl1pPr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Edit Master text styles</a:t>
            </a:r>
          </a:p>
        </p:txBody>
      </p:sp>
      <p:pic>
        <p:nvPicPr>
          <p:cNvPr id="5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0559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838203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172200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1098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2850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Grafik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300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838203" y="2176043"/>
            <a:ext cx="5181603" cy="4000920"/>
          </a:xfrm>
        </p:spPr>
        <p:txBody>
          <a:bodyPr>
            <a:noAutofit/>
          </a:bodyPr>
          <a:lstStyle>
            <a:lvl1pPr>
              <a:defRPr lang="en-US" sz="1200">
                <a:solidFill>
                  <a:srgbClr val="FFFFFF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pic>
        <p:nvPicPr>
          <p:cNvPr id="4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3407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GB" noProof="0" dirty="0" smtClean="0"/>
              <a:t>MASTERTITELFORMAT BEARBEITEN</a:t>
            </a:r>
            <a:endParaRPr lang="en-GB" noProof="0" dirty="0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GB" noProof="0" dirty="0" err="1" smtClean="0"/>
              <a:t>Formatvorlagen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Textmasters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006374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BB1A5BDF-536B-4BCB-A33E-4876263A773D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377400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75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372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000" b="1" i="0" u="none" strike="noStrike" kern="1200" cap="none" spc="0" baseline="0">
          <a:solidFill>
            <a:srgbClr val="000000"/>
          </a:solidFill>
          <a:uFillTx/>
          <a:latin typeface="Poppins SemiBold" pitchFamily="2"/>
          <a:cs typeface="Poppins SemiBold" pitchFamily="2"/>
        </a:defRPr>
      </a:lvl1pPr>
    </p:titleStyle>
    <p:bodyStyle>
      <a:lvl1pPr marL="0" marR="0" lvl="0" indent="0" algn="l" defTabSz="914372" rtl="0" eaLnBrk="1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Poppins" pitchFamily="2"/>
          <a:cs typeface="Poppins" pitchFamily="2"/>
        </a:defRPr>
      </a:lvl1pPr>
      <a:lvl2pPr marL="457190" marR="0" lvl="1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20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2pPr>
      <a:lvl3pPr marL="914372" marR="0" lvl="2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3pPr>
      <a:lvl4pPr marL="1371563" marR="0" lvl="3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Light" pitchFamily="2"/>
          <a:cs typeface="Poppins Light" pitchFamily="2"/>
        </a:defRPr>
      </a:lvl4pPr>
      <a:lvl5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5pPr>
      <a:lvl6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de-CH" dirty="0"/>
              <a:t>Formal </a:t>
            </a:r>
            <a:r>
              <a:rPr lang="de-CH" dirty="0" err="1"/>
              <a:t>S</a:t>
            </a:r>
            <a:r>
              <a:rPr lang="de-CH" dirty="0" err="1" smtClean="0"/>
              <a:t>ector</a:t>
            </a:r>
            <a:r>
              <a:rPr lang="de-CH" dirty="0" smtClean="0"/>
              <a:t> </a:t>
            </a:r>
            <a:r>
              <a:rPr lang="de-CH" dirty="0" err="1" smtClean="0"/>
              <a:t>Coverage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25 March 2021 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258049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Problem Statement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6"/>
            <a:ext cx="11031412" cy="476973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openIMIS </a:t>
            </a:r>
            <a:r>
              <a:rPr lang="en-US" dirty="0"/>
              <a:t>was designed </a:t>
            </a:r>
            <a:r>
              <a:rPr lang="en-US" dirty="0" smtClean="0"/>
              <a:t>to manage the Informal Sector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only </a:t>
            </a:r>
            <a:r>
              <a:rPr lang="en-US" dirty="0"/>
              <a:t>able to enroll people directly to an </a:t>
            </a:r>
            <a:r>
              <a:rPr lang="en-US" dirty="0" smtClean="0"/>
              <a:t>Insurance Product for </a:t>
            </a:r>
            <a:r>
              <a:rPr lang="en-US" dirty="0"/>
              <a:t>the maximum duration of the P</a:t>
            </a:r>
            <a:r>
              <a:rPr lang="en-US" dirty="0" smtClean="0"/>
              <a:t>olicy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Policy </a:t>
            </a:r>
            <a:r>
              <a:rPr lang="en-US" dirty="0"/>
              <a:t>value is calculated based on fixed </a:t>
            </a:r>
            <a:r>
              <a:rPr lang="en-US" dirty="0" smtClean="0"/>
              <a:t>parameters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</a:t>
            </a:r>
            <a:r>
              <a:rPr lang="en-US" dirty="0" smtClean="0"/>
              <a:t>ut </a:t>
            </a:r>
            <a:r>
              <a:rPr lang="en-US" dirty="0"/>
              <a:t>it is not adapted to the </a:t>
            </a:r>
            <a:r>
              <a:rPr lang="en-US" dirty="0" smtClean="0"/>
              <a:t>Formal Sector because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Often </a:t>
            </a:r>
            <a:r>
              <a:rPr lang="en-US" dirty="0"/>
              <a:t>the enrollment is done by groups: the employer is enrolling all its </a:t>
            </a:r>
            <a:r>
              <a:rPr lang="en-US" dirty="0" smtClean="0"/>
              <a:t>employees </a:t>
            </a:r>
            <a:r>
              <a:rPr lang="en-US" dirty="0"/>
              <a:t>(registration is still required before </a:t>
            </a:r>
            <a:r>
              <a:rPr lang="en-US" dirty="0" smtClean="0"/>
              <a:t>enrolment)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Policy </a:t>
            </a:r>
            <a:r>
              <a:rPr lang="en-US" dirty="0"/>
              <a:t>duration is used for limits calculation but the enrollment period might be </a:t>
            </a:r>
            <a:r>
              <a:rPr lang="en-US" dirty="0" smtClean="0"/>
              <a:t>different </a:t>
            </a:r>
            <a:endParaRPr lang="en-US" dirty="0"/>
          </a:p>
          <a:p>
            <a:pPr marL="800090" lvl="1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goal </a:t>
            </a:r>
            <a:r>
              <a:rPr lang="en-US" dirty="0" smtClean="0"/>
              <a:t>is </a:t>
            </a:r>
            <a:r>
              <a:rPr lang="en-US" dirty="0"/>
              <a:t>to reuse the openIMIS </a:t>
            </a:r>
            <a:r>
              <a:rPr lang="en-US" dirty="0" smtClean="0"/>
              <a:t>features (insuree and </a:t>
            </a:r>
            <a:r>
              <a:rPr lang="en-US" dirty="0"/>
              <a:t>family registration, claim management and the logic to extend the coverage to the family </a:t>
            </a:r>
            <a:r>
              <a:rPr lang="en-US" dirty="0" smtClean="0"/>
              <a:t>members) and to allow the management of Formal Sector insurance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Strategy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6"/>
            <a:ext cx="10515600" cy="4591933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/>
              <a:t>Group </a:t>
            </a:r>
            <a:r>
              <a:rPr lang="en-US" b="1" dirty="0"/>
              <a:t>enrollment</a:t>
            </a:r>
            <a:r>
              <a:rPr lang="en-US" dirty="0"/>
              <a:t> </a:t>
            </a:r>
            <a:r>
              <a:rPr lang="en-US" dirty="0" smtClean="0"/>
              <a:t>method is added: a </a:t>
            </a:r>
            <a:r>
              <a:rPr lang="en-US" b="1" dirty="0" smtClean="0"/>
              <a:t>PolicyHolder</a:t>
            </a:r>
            <a:r>
              <a:rPr lang="en-US" dirty="0" smtClean="0"/>
              <a:t> (the enterprise) is subscribing to a policy </a:t>
            </a:r>
            <a:r>
              <a:rPr lang="en-US" dirty="0"/>
              <a:t>on the behalf of its </a:t>
            </a:r>
            <a:r>
              <a:rPr lang="en-US" dirty="0" smtClean="0"/>
              <a:t>employees </a:t>
            </a:r>
            <a:r>
              <a:rPr lang="en-US" dirty="0"/>
              <a:t>and their </a:t>
            </a:r>
            <a:r>
              <a:rPr lang="en-US" dirty="0" smtClean="0"/>
              <a:t>families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Every period (monthly in case of Nepal), a contract </a:t>
            </a:r>
            <a:r>
              <a:rPr lang="en-US" dirty="0" smtClean="0"/>
              <a:t>is created </a:t>
            </a:r>
            <a:r>
              <a:rPr lang="en-US" dirty="0"/>
              <a:t>between the insurance and each </a:t>
            </a:r>
            <a:r>
              <a:rPr lang="en-US" dirty="0" smtClean="0"/>
              <a:t>PolicyHolder</a:t>
            </a:r>
            <a:endParaRPr lang="en-US" dirty="0"/>
          </a:p>
          <a:p>
            <a:pPr marL="742940" lvl="1" indent="-28575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b="1" dirty="0"/>
              <a:t>periodicity </a:t>
            </a:r>
            <a:r>
              <a:rPr lang="en-US" dirty="0" smtClean="0"/>
              <a:t>depends </a:t>
            </a:r>
            <a:r>
              <a:rPr lang="en-US" dirty="0"/>
              <a:t>on the </a:t>
            </a:r>
            <a:r>
              <a:rPr lang="en-US" b="1" dirty="0"/>
              <a:t>contribution plan</a:t>
            </a:r>
            <a:r>
              <a:rPr lang="en-US" dirty="0"/>
              <a:t> and therefore </a:t>
            </a:r>
            <a:r>
              <a:rPr lang="en-US" dirty="0" smtClean="0"/>
              <a:t>is configurable</a:t>
            </a:r>
            <a:endParaRPr lang="en-US" dirty="0"/>
          </a:p>
          <a:p>
            <a:pPr marL="742940" lvl="1" indent="-285750">
              <a:buFont typeface="Arial" panose="020B0604020202020204" pitchFamily="34" charset="0"/>
              <a:buChar char="•"/>
            </a:pPr>
            <a:r>
              <a:rPr lang="en-US" dirty="0"/>
              <a:t>The same insurance product could have different contribution </a:t>
            </a:r>
            <a:r>
              <a:rPr lang="en-US" dirty="0" smtClean="0"/>
              <a:t>plans, </a:t>
            </a:r>
            <a:r>
              <a:rPr lang="en-US" dirty="0"/>
              <a:t>therefore different contribution </a:t>
            </a:r>
            <a:r>
              <a:rPr lang="en-US" dirty="0" smtClean="0"/>
              <a:t>periodicities </a:t>
            </a:r>
            <a:r>
              <a:rPr lang="en-US" dirty="0"/>
              <a:t>and calculation methods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Every </a:t>
            </a:r>
            <a:r>
              <a:rPr lang="en-US" b="1" dirty="0"/>
              <a:t>covered employee </a:t>
            </a:r>
            <a:r>
              <a:rPr lang="en-US" b="1" dirty="0" smtClean="0"/>
              <a:t>is mentioned </a:t>
            </a:r>
            <a:r>
              <a:rPr lang="en-US" b="1" dirty="0"/>
              <a:t>in the contract </a:t>
            </a:r>
            <a:r>
              <a:rPr lang="en-US" dirty="0"/>
              <a:t>along with the list of insurance </a:t>
            </a:r>
            <a:r>
              <a:rPr lang="en-US" dirty="0" smtClean="0"/>
              <a:t>products </a:t>
            </a:r>
            <a:r>
              <a:rPr lang="en-US" dirty="0"/>
              <a:t>that will be part of their </a:t>
            </a:r>
            <a:r>
              <a:rPr lang="en-US" dirty="0" smtClean="0"/>
              <a:t>coverage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Once </a:t>
            </a:r>
            <a:r>
              <a:rPr lang="en-US" dirty="0"/>
              <a:t>the </a:t>
            </a:r>
            <a:r>
              <a:rPr lang="en-US" b="1" dirty="0"/>
              <a:t>contract </a:t>
            </a:r>
            <a:r>
              <a:rPr lang="en-US" b="1" dirty="0" smtClean="0"/>
              <a:t>is validated </a:t>
            </a:r>
            <a:r>
              <a:rPr lang="en-US" b="1" dirty="0"/>
              <a:t>and paid</a:t>
            </a:r>
            <a:r>
              <a:rPr lang="en-US" dirty="0"/>
              <a:t>, the policy of the employee and their family </a:t>
            </a:r>
            <a:r>
              <a:rPr lang="en-US" dirty="0" smtClean="0"/>
              <a:t>is </a:t>
            </a:r>
            <a:r>
              <a:rPr lang="en-US" b="1" dirty="0" smtClean="0"/>
              <a:t>activated </a:t>
            </a:r>
            <a:r>
              <a:rPr lang="en-US" b="1" dirty="0"/>
              <a:t>for the period covered by the contract</a:t>
            </a:r>
          </a:p>
          <a:p>
            <a:pPr marL="74294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period of the contract doesn’t have to be the period of the policy: this </a:t>
            </a:r>
            <a:r>
              <a:rPr lang="en-US" dirty="0" smtClean="0"/>
              <a:t>enables </a:t>
            </a:r>
            <a:r>
              <a:rPr lang="en-US" b="1" dirty="0" smtClean="0"/>
              <a:t>coverage </a:t>
            </a:r>
            <a:r>
              <a:rPr lang="en-US" b="1" dirty="0"/>
              <a:t>limits </a:t>
            </a:r>
            <a:r>
              <a:rPr lang="en-US" dirty="0"/>
              <a:t>(max amount, max surgery …) that could be </a:t>
            </a:r>
            <a:r>
              <a:rPr lang="en-US" b="1" dirty="0"/>
              <a:t>shared for several periods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case of </a:t>
            </a:r>
            <a:r>
              <a:rPr lang="en-US" dirty="0" smtClean="0"/>
              <a:t>an </a:t>
            </a:r>
            <a:r>
              <a:rPr lang="en-US" dirty="0"/>
              <a:t>insuree </a:t>
            </a:r>
            <a:r>
              <a:rPr lang="en-US" dirty="0" smtClean="0"/>
              <a:t>having </a:t>
            </a:r>
            <a:r>
              <a:rPr lang="en-US" dirty="0"/>
              <a:t>multiple employers, the system </a:t>
            </a:r>
            <a:r>
              <a:rPr lang="en-US" dirty="0" smtClean="0"/>
              <a:t>is activating </a:t>
            </a:r>
            <a:r>
              <a:rPr lang="en-US" dirty="0"/>
              <a:t>only one policy per product, but will document all </a:t>
            </a:r>
            <a:r>
              <a:rPr lang="en-US" dirty="0" smtClean="0"/>
              <a:t>contributions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insuree is able </a:t>
            </a:r>
            <a:r>
              <a:rPr lang="en-US" dirty="0"/>
              <a:t>to move between the </a:t>
            </a:r>
            <a:r>
              <a:rPr lang="en-US" dirty="0" smtClean="0"/>
              <a:t>Formal </a:t>
            </a:r>
            <a:r>
              <a:rPr lang="en-US" dirty="0"/>
              <a:t>and </a:t>
            </a:r>
            <a:r>
              <a:rPr lang="en-US" dirty="0" smtClean="0"/>
              <a:t>Informal Sector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47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Several modules have been developed to allow Formal Sector </a:t>
            </a:r>
            <a:r>
              <a:rPr lang="en-US" dirty="0" smtClean="0"/>
              <a:t>coverage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Strategy applied but improvements are possible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Calculation logic can be used in other contexts because it enables: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Standard way to add signal listener to openIMIS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Easy addition of fields on the front-end in a dynamic way (e.g. some claims could have field X while other could have field Y), all those are saved in the database (in </a:t>
            </a:r>
            <a:r>
              <a:rPr lang="en-US" dirty="0" err="1" smtClean="0"/>
              <a:t>json_ext</a:t>
            </a:r>
            <a:r>
              <a:rPr lang="en-US" dirty="0" smtClean="0"/>
              <a:t> attribute)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Contract and contribution plan could be extended to informal sector with limited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0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r>
              <a:rPr lang="de-CH" dirty="0"/>
              <a:t>Formal </a:t>
            </a:r>
            <a:r>
              <a:rPr lang="de-CH" dirty="0" err="1"/>
              <a:t>Sector</a:t>
            </a:r>
            <a:r>
              <a:rPr lang="de-CH" dirty="0"/>
              <a:t> </a:t>
            </a:r>
            <a:r>
              <a:rPr lang="de-CH" dirty="0" err="1"/>
              <a:t>Coverage</a:t>
            </a:r>
            <a:endParaRPr lang="en-GB" dirty="0"/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 wide" id="{9E5E7A20-E624-4EFA-BB88-F0806F1AB87F}" vid="{9B7284C1-372A-4903-AE75-CA579A461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 wide</Template>
  <TotalTime>0</TotalTime>
  <Words>410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Poppins</vt:lpstr>
      <vt:lpstr>Poppins ExtraLight</vt:lpstr>
      <vt:lpstr>Poppins Light</vt:lpstr>
      <vt:lpstr>Poppins SemiBold</vt:lpstr>
      <vt:lpstr>openIMIS wide</vt:lpstr>
      <vt:lpstr> Formal Sector Coverage</vt:lpstr>
      <vt:lpstr>Problem Statement</vt:lpstr>
      <vt:lpstr>Strategy</vt:lpstr>
      <vt:lpstr>Results</vt:lpstr>
      <vt:lpstr> Formal Sector Coverage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Patrick Delcroix</cp:lastModifiedBy>
  <cp:revision>171</cp:revision>
  <dcterms:created xsi:type="dcterms:W3CDTF">2019-05-03T11:46:18Z</dcterms:created>
  <dcterms:modified xsi:type="dcterms:W3CDTF">2021-03-23T09:45:44Z</dcterms:modified>
</cp:coreProperties>
</file>