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24" r:id="rId3"/>
    <p:sldId id="325" r:id="rId4"/>
    <p:sldId id="278" r:id="rId5"/>
  </p:sldIdLst>
  <p:sldSz cx="12192000" cy="6858000"/>
  <p:notesSz cx="6858000" cy="12192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>
      <a:lnSpc>
        <a:spcPct val="100000"/>
      </a:lnSpc>
      <a:spcBef>
        <a:spcPts val="0"/>
      </a:spcBef>
      <a:spcAft>
        <a:spcPts val="0"/>
      </a:spcAft>
      <a:defRPr lang="en-US"/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461198-885D-489E-2E73-D6901BC2DE1A}">
  <a:tblStyle styleId="{94461198-885D-489E-2E73-D6901BC2DE1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5A0A5-378E-4C8E-B3C9-01DF4AE658F8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797B-44BC-4D8D-BEBF-FA462091D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87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elfolie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2;p7"/>
          <p:cNvSpPr/>
          <p:nvPr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13;p7"/>
          <p:cNvSpPr>
            <a:spLocks noGrp="1"/>
          </p:cNvSpPr>
          <p:nvPr>
            <p:ph type="ctrTitle"/>
          </p:nvPr>
        </p:nvSpPr>
        <p:spPr bwMode="auto">
          <a:xfrm>
            <a:off x="1524003" y="2580775"/>
            <a:ext cx="9144000" cy="238759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14;p7"/>
          <p:cNvSpPr>
            <a:spLocks noGrp="1"/>
          </p:cNvSpPr>
          <p:nvPr>
            <p:ph type="subTitle" idx="1"/>
          </p:nvPr>
        </p:nvSpPr>
        <p:spPr bwMode="auto">
          <a:xfrm>
            <a:off x="1524003" y="5060445"/>
            <a:ext cx="9144000" cy="165575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oppins"/>
              <a:buNone/>
              <a:defRPr sz="18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7" name="Google Shape;15;p7"/>
          <p:cNvPicPr/>
          <p:nvPr/>
        </p:nvPicPr>
        <p:blipFill>
          <a:blip r:embed="rId2"/>
          <a:stretch/>
        </p:blipFill>
        <p:spPr bwMode="auto">
          <a:xfrm>
            <a:off x="5250329" y="768214"/>
            <a:ext cx="1691347" cy="1798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el und Inhalt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/>
          <p:cNvSpPr>
            <a:spLocks noGrp="1"/>
          </p:cNvSpPr>
          <p:nvPr>
            <p:ph type="title"/>
          </p:nvPr>
        </p:nvSpPr>
        <p:spPr bwMode="auto">
          <a:xfrm>
            <a:off x="838203" y="764704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 dirty="0"/>
          </a:p>
        </p:txBody>
      </p:sp>
      <p:sp>
        <p:nvSpPr>
          <p:cNvPr id="5" name="Google Shape;18;p8"/>
          <p:cNvSpPr>
            <a:spLocks noGrp="1"/>
          </p:cNvSpPr>
          <p:nvPr>
            <p:ph type="body" idx="1"/>
          </p:nvPr>
        </p:nvSpPr>
        <p:spPr bwMode="auto">
          <a:xfrm>
            <a:off x="838203" y="1727294"/>
            <a:ext cx="10515600" cy="444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 dirty="0"/>
          </a:p>
        </p:txBody>
      </p:sp>
      <p:sp>
        <p:nvSpPr>
          <p:cNvPr id="6" name="Google Shape;19;p8"/>
          <p:cNvSpPr>
            <a:spLocks noGrp="1"/>
          </p:cNvSpPr>
          <p:nvPr>
            <p:ph type="dt" idx="1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 smtClean="0"/>
              <a:t>25 March 2021</a:t>
            </a:r>
            <a:endParaRPr/>
          </a:p>
        </p:txBody>
      </p:sp>
      <p:sp>
        <p:nvSpPr>
          <p:cNvPr id="7" name="Google Shape;20;p8"/>
          <p:cNvSpPr>
            <a:spLocks noGrp="1"/>
          </p:cNvSpPr>
          <p:nvPr>
            <p:ph type="ftr" idx="11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21;p8"/>
          <p:cNvSpPr>
            <a:spLocks noGrp="1"/>
          </p:cNvSpPr>
          <p:nvPr>
            <p:ph type="sldNum" idx="12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>‹#›</a:t>
            </a:fld>
            <a:endParaRPr/>
          </a:p>
        </p:txBody>
      </p:sp>
      <p:pic>
        <p:nvPicPr>
          <p:cNvPr id="9" name="Google Shape;22;p8"/>
          <p:cNvPicPr/>
          <p:nvPr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Zwischentitel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4;p9"/>
          <p:cNvSpPr/>
          <p:nvPr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25;p9"/>
          <p:cNvSpPr>
            <a:spLocks noGrp="1"/>
          </p:cNvSpPr>
          <p:nvPr>
            <p:ph type="title"/>
          </p:nvPr>
        </p:nvSpPr>
        <p:spPr bwMode="auto">
          <a:xfrm>
            <a:off x="831847" y="1709745"/>
            <a:ext cx="10515600" cy="2852735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6;p9"/>
          <p:cNvSpPr>
            <a:spLocks noGrp="1"/>
          </p:cNvSpPr>
          <p:nvPr>
            <p:ph type="body" idx="1"/>
          </p:nvPr>
        </p:nvSpPr>
        <p:spPr bwMode="auto">
          <a:xfrm>
            <a:off x="831847" y="4589465"/>
            <a:ext cx="10515600" cy="1500182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oppins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7" name="Google Shape;27;p9"/>
          <p:cNvPicPr/>
          <p:nvPr/>
        </p:nvPicPr>
        <p:blipFill>
          <a:blip r:embed="rId2"/>
          <a:stretch/>
        </p:blipFill>
        <p:spPr bwMode="auto">
          <a:xfrm>
            <a:off x="495367" y="296384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Zwei Inhalte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9;p10"/>
          <p:cNvSpPr>
            <a:spLocks noGrp="1"/>
          </p:cNvSpPr>
          <p:nvPr>
            <p:ph type="title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0;p10"/>
          <p:cNvSpPr>
            <a:spLocks noGrp="1"/>
          </p:cNvSpPr>
          <p:nvPr>
            <p:ph type="body" idx="1"/>
          </p:nvPr>
        </p:nvSpPr>
        <p:spPr bwMode="auto">
          <a:xfrm>
            <a:off x="838203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31;p10"/>
          <p:cNvSpPr>
            <a:spLocks noGrp="1"/>
          </p:cNvSpPr>
          <p:nvPr>
            <p:ph type="body" idx="2"/>
          </p:nvPr>
        </p:nvSpPr>
        <p:spPr bwMode="auto">
          <a:xfrm>
            <a:off x="6172200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32;p10"/>
          <p:cNvSpPr>
            <a:spLocks noGrp="1"/>
          </p:cNvSpPr>
          <p:nvPr>
            <p:ph type="dt" idx="1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 smtClean="0"/>
              <a:t>25 March 2021</a:t>
            </a:r>
            <a:endParaRPr/>
          </a:p>
        </p:txBody>
      </p:sp>
      <p:sp>
        <p:nvSpPr>
          <p:cNvPr id="8" name="Google Shape;33;p10"/>
          <p:cNvSpPr>
            <a:spLocks noGrp="1"/>
          </p:cNvSpPr>
          <p:nvPr>
            <p:ph type="ftr" idx="11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34;p10"/>
          <p:cNvSpPr>
            <a:spLocks noGrp="1"/>
          </p:cNvSpPr>
          <p:nvPr>
            <p:ph type="sldNum" idx="12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>‹#›</a:t>
            </a:fld>
            <a:endParaRPr/>
          </a:p>
        </p:txBody>
      </p:sp>
      <p:pic>
        <p:nvPicPr>
          <p:cNvPr id="10" name="Google Shape;35;p10"/>
          <p:cNvPicPr/>
          <p:nvPr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Leer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3;p12"/>
          <p:cNvSpPr>
            <a:spLocks noGrp="1"/>
          </p:cNvSpPr>
          <p:nvPr>
            <p:ph type="dt" idx="1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 smtClean="0"/>
              <a:t>25 March 2021</a:t>
            </a:r>
            <a:endParaRPr/>
          </a:p>
        </p:txBody>
      </p:sp>
      <p:sp>
        <p:nvSpPr>
          <p:cNvPr id="5" name="Google Shape;44;p12"/>
          <p:cNvSpPr>
            <a:spLocks noGrp="1"/>
          </p:cNvSpPr>
          <p:nvPr>
            <p:ph type="ftr" idx="11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45;p12"/>
          <p:cNvSpPr>
            <a:spLocks noGrp="1"/>
          </p:cNvSpPr>
          <p:nvPr>
            <p:ph type="sldNum" idx="12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>‹#›</a:t>
            </a:fld>
            <a:endParaRPr/>
          </a:p>
        </p:txBody>
      </p:sp>
      <p:pic>
        <p:nvPicPr>
          <p:cNvPr id="7" name="Google Shape;46;p12"/>
          <p:cNvPicPr/>
          <p:nvPr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Schluss Folie" userDrawn="1">
  <p:cSld name="Schluss 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8;p13"/>
          <p:cNvSpPr/>
          <p:nvPr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49;p13"/>
          <p:cNvSpPr>
            <a:spLocks noGrp="1"/>
          </p:cNvSpPr>
          <p:nvPr>
            <p:ph type="body" idx="1"/>
          </p:nvPr>
        </p:nvSpPr>
        <p:spPr bwMode="auto">
          <a:xfrm>
            <a:off x="838203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Poppins"/>
              <a:buNone/>
              <a:defRPr sz="12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6" name="Google Shape;50;p13"/>
          <p:cNvPicPr/>
          <p:nvPr/>
        </p:nvPicPr>
        <p:blipFill>
          <a:blip r:embed="rId2"/>
          <a:stretch/>
        </p:blipFill>
        <p:spPr bwMode="auto">
          <a:xfrm>
            <a:off x="495367" y="296384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6;p6"/>
          <p:cNvSpPr>
            <a:spLocks noGrp="1"/>
          </p:cNvSpPr>
          <p:nvPr>
            <p:ph type="title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 sz="4000" b="1" i="0" u="none" strike="noStrike" cap="none">
                <a:solidFill>
                  <a:srgbClr val="000000"/>
                </a:solidFill>
                <a:latin typeface="Poppins SemiBold"/>
                <a:ea typeface="Poppins SemiBold"/>
                <a:cs typeface="Poppi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7;p6"/>
          <p:cNvSpPr>
            <a:spLocks noGrp="1"/>
          </p:cNvSpPr>
          <p:nvPr>
            <p:ph type="body" idx="1"/>
          </p:nvPr>
        </p:nvSpPr>
        <p:spPr bwMode="auto"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 sz="2400" b="0" i="0" u="none" strike="noStrike" cap="none">
                <a:solidFill>
                  <a:srgbClr val="000000"/>
                </a:solidFill>
                <a:latin typeface="Poppins"/>
                <a:ea typeface="Poppins"/>
                <a:cs typeface="Poppins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 sz="2000" b="0" i="0" u="none" strike="noStrike" cap="none">
                <a:solidFill>
                  <a:srgbClr val="424242"/>
                </a:solidFill>
                <a:latin typeface="Poppins"/>
                <a:ea typeface="Poppins"/>
                <a:cs typeface="Poppins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 sz="1800" b="0" i="0" u="none" strike="noStrike" cap="none">
                <a:solidFill>
                  <a:srgbClr val="424242"/>
                </a:solidFill>
                <a:latin typeface="Poppins"/>
                <a:ea typeface="Poppins"/>
                <a:cs typeface="Poppins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 sz="1800" b="0" i="0" u="none" strike="noStrike" cap="none">
                <a:solidFill>
                  <a:srgbClr val="747474"/>
                </a:solidFill>
                <a:latin typeface="Poppins Light"/>
                <a:ea typeface="Poppins Light"/>
                <a:cs typeface="Poppins Light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 sz="1800" b="0" i="0" u="none" strike="noStrike" cap="none">
                <a:solidFill>
                  <a:srgbClr val="747474"/>
                </a:solidFill>
                <a:latin typeface="Poppins ExtraLight"/>
                <a:ea typeface="Poppins ExtraLight"/>
                <a:cs typeface="Poppins ExtraLight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 sz="1800" b="0" i="0" u="none" strike="noStrike" cap="none">
                <a:solidFill>
                  <a:srgbClr val="747474"/>
                </a:solidFill>
                <a:latin typeface="Poppins ExtraLight"/>
                <a:ea typeface="Poppins ExtraLight"/>
                <a:cs typeface="Poppins ExtraLight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8;p6"/>
          <p:cNvSpPr>
            <a:spLocks noGrp="1"/>
          </p:cNvSpPr>
          <p:nvPr>
            <p:ph type="dt" idx="1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006374"/>
                </a:solidFill>
                <a:latin typeface="Poppins Light"/>
                <a:ea typeface="Poppins Light"/>
                <a:cs typeface="Poppins Light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r>
              <a:rPr lang="en-US" smtClean="0"/>
              <a:t>25 March 2021</a:t>
            </a:r>
            <a:endParaRPr/>
          </a:p>
        </p:txBody>
      </p:sp>
      <p:sp>
        <p:nvSpPr>
          <p:cNvPr id="7" name="Google Shape;9;p6"/>
          <p:cNvSpPr>
            <a:spLocks noGrp="1"/>
          </p:cNvSpPr>
          <p:nvPr>
            <p:ph type="ftr" idx="11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10;p6"/>
          <p:cNvSpPr>
            <a:spLocks noGrp="1"/>
          </p:cNvSpPr>
          <p:nvPr>
            <p:ph type="sldNum" idx="12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openimis" TargetMode="External"/><Relationship Id="rId13" Type="http://schemas.openxmlformats.org/officeDocument/2006/relationships/hyperlink" Target="https://demo.openimis.org/" TargetMode="External"/><Relationship Id="rId3" Type="http://schemas.openxmlformats.org/officeDocument/2006/relationships/hyperlink" Target="https://openimis.atlassian.net/wiki/spaces/OP/pages/290455555/Version+management" TargetMode="External"/><Relationship Id="rId7" Type="http://schemas.openxmlformats.org/officeDocument/2006/relationships/hyperlink" Target="https://openimis.atlassian.net/jira" TargetMode="External"/><Relationship Id="rId12" Type="http://schemas.openxmlformats.org/officeDocument/2006/relationships/hyperlink" Target="https://openimis.atlassian.net/servicedesk/customer/portals" TargetMode="External"/><Relationship Id="rId2" Type="http://schemas.openxmlformats.org/officeDocument/2006/relationships/hyperlink" Target="https://openimis.atlassian.net/wiki/spaces/OP/pages/40665170/Issue+track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11" Type="http://schemas.openxmlformats.org/officeDocument/2006/relationships/hyperlink" Target="http://docs.openimis.org/" TargetMode="External"/><Relationship Id="rId5" Type="http://schemas.openxmlformats.org/officeDocument/2006/relationships/hyperlink" Target="https://openimis.atlassian.net/wiki/spaces/OP/pages/1774845970/Server+Landscape" TargetMode="External"/><Relationship Id="rId10" Type="http://schemas.openxmlformats.org/officeDocument/2006/relationships/hyperlink" Target="https://qa.openimis.org/" TargetMode="External"/><Relationship Id="rId4" Type="http://schemas.openxmlformats.org/officeDocument/2006/relationships/hyperlink" Target="https://openimis.atlassian.net/wiki/spaces/OP/pages/619380737/Extended+Github+workflow" TargetMode="External"/><Relationship Id="rId9" Type="http://schemas.openxmlformats.org/officeDocument/2006/relationships/hyperlink" Target="https://lokalise.co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75658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55;p1"/>
          <p:cNvSpPr>
            <a:spLocks noGrp="1"/>
          </p:cNvSpPr>
          <p:nvPr>
            <p:ph type="ctrTitle"/>
          </p:nvPr>
        </p:nvSpPr>
        <p:spPr bwMode="auto">
          <a:xfrm>
            <a:off x="1524003" y="2580775"/>
            <a:ext cx="9144000" cy="238759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/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/>
            </a:pPr>
            <a:r>
              <a:rPr lang="en-US" sz="5400" dirty="0" smtClean="0"/>
              <a:t>Maintenance and Support </a:t>
            </a:r>
            <a:endParaRPr lang="en-US" sz="5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</p:spPr>
        <p:txBody>
          <a:bodyPr>
            <a:normAutofit/>
          </a:bodyPr>
          <a:lstStyle/>
          <a:p>
            <a:r>
              <a:rPr lang="en-GB" dirty="0" smtClean="0"/>
              <a:t>25 March 2021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3" name="Picture 4" descr="Image result for soldevelo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229606"/>
            <a:ext cx="2495600" cy="60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Multitude of teams working on openIMIS: Switzerland, Belgium, Nepal, Poland, Kenia, Tanzania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Multitude of openIMIS implementations: Tanzania, Nepal, Cameroon, </a:t>
            </a:r>
            <a:r>
              <a:rPr lang="en-US" dirty="0" err="1" smtClean="0"/>
              <a:t>Tchad</a:t>
            </a:r>
            <a:r>
              <a:rPr lang="en-US" dirty="0" smtClean="0"/>
              <a:t>, RDC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possible implementers: Djibouti, Myanmar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Bugs and features requests reported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Multiple collaboration platforms to be managed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Documentation needs to be maintained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Periodic releases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 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and Results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727294"/>
            <a:ext cx="10515600" cy="4870058"/>
          </a:xfrm>
        </p:spPr>
        <p:txBody>
          <a:bodyPr>
            <a:normAutofit fontScale="92500" lnSpcReduction="10000"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Processes: </a:t>
            </a:r>
            <a:r>
              <a:rPr lang="en-US" dirty="0" smtClean="0">
                <a:hlinkClick r:id="rId2"/>
              </a:rPr>
              <a:t>issue tracking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version management</a:t>
            </a:r>
            <a:r>
              <a:rPr lang="en-US" dirty="0" smtClean="0"/>
              <a:t>, </a:t>
            </a:r>
            <a:r>
              <a:rPr lang="en-US" dirty="0" err="1" smtClean="0">
                <a:hlinkClick r:id="rId4"/>
              </a:rPr>
              <a:t>gitflow</a:t>
            </a:r>
            <a:r>
              <a:rPr lang="en-US" dirty="0" smtClean="0">
                <a:hlinkClick r:id="rId4"/>
              </a:rPr>
              <a:t> workflow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demo server architecture</a:t>
            </a:r>
            <a:endParaRPr lang="en-US" dirty="0" smtClean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Tools management: </a:t>
            </a:r>
            <a:r>
              <a:rPr lang="en-US" dirty="0" smtClean="0">
                <a:hlinkClick r:id="rId6"/>
              </a:rPr>
              <a:t>Confluence (wiki)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Jira</a:t>
            </a:r>
            <a:r>
              <a:rPr lang="en-US" dirty="0" smtClean="0"/>
              <a:t>, </a:t>
            </a:r>
            <a:r>
              <a:rPr lang="en-US" dirty="0" smtClean="0">
                <a:hlinkClick r:id="rId8"/>
              </a:rPr>
              <a:t>GitHub</a:t>
            </a:r>
            <a:r>
              <a:rPr lang="en-US" dirty="0" smtClean="0"/>
              <a:t>, </a:t>
            </a:r>
            <a:r>
              <a:rPr lang="en-US" dirty="0" err="1" smtClean="0">
                <a:hlinkClick r:id="rId9"/>
              </a:rPr>
              <a:t>Lokalize</a:t>
            </a:r>
            <a:r>
              <a:rPr lang="en-US" dirty="0" smtClean="0"/>
              <a:t>, </a:t>
            </a:r>
            <a:r>
              <a:rPr lang="en-US" dirty="0" err="1" smtClean="0">
                <a:hlinkClick r:id="rId10"/>
              </a:rPr>
              <a:t>TestLink</a:t>
            </a:r>
            <a:r>
              <a:rPr lang="en-US" dirty="0" smtClean="0"/>
              <a:t>, </a:t>
            </a:r>
            <a:r>
              <a:rPr lang="en-US" dirty="0" smtClean="0">
                <a:hlinkClick r:id="rId11"/>
              </a:rPr>
              <a:t>ReadTheDocs</a:t>
            </a:r>
            <a:endParaRPr lang="en-GB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Management of and 3</a:t>
            </a:r>
            <a:r>
              <a:rPr lang="en-US" baseline="30000" dirty="0" smtClean="0"/>
              <a:t>rd</a:t>
            </a:r>
            <a:r>
              <a:rPr lang="en-US" dirty="0" smtClean="0"/>
              <a:t> level support through the </a:t>
            </a:r>
            <a:r>
              <a:rPr lang="en-US" dirty="0" smtClean="0">
                <a:hlinkClick r:id="rId12"/>
              </a:rPr>
              <a:t>Service Desk</a:t>
            </a:r>
            <a:r>
              <a:rPr lang="en-US" dirty="0" smtClean="0"/>
              <a:t>, support to implementers and other developers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ugs fixing and new features development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Review and integration of PR on GitHub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 new developments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Maintain user documentation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Two releases per year: April and October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/>
              <a:t>Management of the </a:t>
            </a:r>
            <a:r>
              <a:rPr lang="en-US">
                <a:hlinkClick r:id="rId13"/>
              </a:rPr>
              <a:t>demo server</a:t>
            </a:r>
            <a:r>
              <a:rPr lang="en-US"/>
              <a:t>, implementation of new instances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mtClean="0"/>
              <a:t>Participate </a:t>
            </a:r>
            <a:r>
              <a:rPr lang="en-US" dirty="0" smtClean="0"/>
              <a:t>to feasibility missions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25 March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55;p1"/>
          <p:cNvSpPr>
            <a:spLocks noGrp="1"/>
          </p:cNvSpPr>
          <p:nvPr>
            <p:ph type="ctrTitle"/>
          </p:nvPr>
        </p:nvSpPr>
        <p:spPr bwMode="auto">
          <a:xfrm>
            <a:off x="1524003" y="2580775"/>
            <a:ext cx="9144000" cy="238759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/>
          <a:lstStyle/>
          <a:p>
            <a:pPr lvl="0">
              <a:defRPr/>
            </a:pPr>
            <a:r>
              <a:rPr lang="en-US" sz="5400" dirty="0"/>
              <a:t>Maintenance and Support </a:t>
            </a:r>
            <a:endParaRPr sz="5400" dirty="0"/>
          </a:p>
        </p:txBody>
      </p:sp>
      <p:pic>
        <p:nvPicPr>
          <p:cNvPr id="5" name="Google Shape;57;p1" descr="Image result for swisstph"/>
          <p:cNvPicPr/>
          <p:nvPr/>
        </p:nvPicPr>
        <p:blipFill>
          <a:blip r:embed="rId2"/>
          <a:stretch/>
        </p:blipFill>
        <p:spPr bwMode="auto">
          <a:xfrm>
            <a:off x="200280" y="86642"/>
            <a:ext cx="2647446" cy="761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/>
        </p:blipFill>
        <p:spPr bwMode="auto">
          <a:xfrm>
            <a:off x="200278" y="5767348"/>
            <a:ext cx="945274" cy="945274"/>
          </a:xfrm>
          <a:prstGeom prst="rect">
            <a:avLst/>
          </a:prstGeom>
        </p:spPr>
      </p:pic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240590"/>
            <a:ext cx="2495600" cy="60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Office PowerPoint</Application>
  <DocSecurity>0</DocSecurity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Poppins</vt:lpstr>
      <vt:lpstr>Poppins SemiBold</vt:lpstr>
      <vt:lpstr>Arial</vt:lpstr>
      <vt:lpstr>Poppins ExtraLight</vt:lpstr>
      <vt:lpstr>Calibri</vt:lpstr>
      <vt:lpstr>Poppins Light</vt:lpstr>
      <vt:lpstr>openIMIS wide</vt:lpstr>
      <vt:lpstr>Maintenance and Support </vt:lpstr>
      <vt:lpstr>Problem Statement</vt:lpstr>
      <vt:lpstr>Strategy and Results</vt:lpstr>
      <vt:lpstr>Maintenance and Support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AI-based Claim Categorization</dc:title>
  <dc:subject/>
  <dc:creator>Dragos Dobre</dc:creator>
  <cp:keywords/>
  <dc:description/>
  <cp:lastModifiedBy>Dragos Dobre</cp:lastModifiedBy>
  <cp:revision>57</cp:revision>
  <dcterms:modified xsi:type="dcterms:W3CDTF">2021-03-24T17:54:20Z</dcterms:modified>
  <cp:category/>
  <dc:identifier/>
  <cp:contentStatus/>
  <dc:language/>
  <cp:version/>
</cp:coreProperties>
</file>