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24" r:id="rId3"/>
    <p:sldId id="325" r:id="rId4"/>
    <p:sldId id="326" r:id="rId5"/>
    <p:sldId id="278" r:id="rId6"/>
  </p:sldIdLst>
  <p:sldSz cx="12192000" cy="6858000"/>
  <p:notesSz cx="6858000" cy="12192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  <a:defRPr lang="en-US"/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461198-885D-489E-2E73-D6901BC2DE1A}">
  <a:tblStyle styleId="{94461198-885D-489E-2E73-D6901BC2DE1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5A0A5-378E-4C8E-B3C9-01DF4AE658F8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D797B-44BC-4D8D-BEBF-FA462091D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87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7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3;p7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7"/>
          <p:cNvSpPr>
            <a:spLocks noGrp="1"/>
          </p:cNvSpPr>
          <p:nvPr>
            <p:ph type="subTitle" idx="1"/>
          </p:nvPr>
        </p:nvSpPr>
        <p:spPr bwMode="auto">
          <a:xfrm>
            <a:off x="1524003" y="5060445"/>
            <a:ext cx="9144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15;p7"/>
          <p:cNvPicPr/>
          <p:nvPr/>
        </p:nvPicPr>
        <p:blipFill>
          <a:blip r:embed="rId2"/>
          <a:stretch/>
        </p:blipFill>
        <p:spPr bwMode="auto">
          <a:xfrm>
            <a:off x="5250329" y="768214"/>
            <a:ext cx="1691347" cy="179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 und Inhalt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3" y="764704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3" y="1727294"/>
            <a:ext cx="10515600" cy="444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6" name="Google Shape;19;p8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mtClean="0"/>
              <a:t>25 March 2021</a:t>
            </a:r>
            <a:endParaRPr/>
          </a:p>
        </p:txBody>
      </p:sp>
      <p:sp>
        <p:nvSpPr>
          <p:cNvPr id="7" name="Google Shape;20;p8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9" name="Google Shape;22;p8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ischentitel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4;p9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5;p9"/>
          <p:cNvSpPr>
            <a:spLocks noGrp="1"/>
          </p:cNvSpPr>
          <p:nvPr>
            <p:ph type="title"/>
          </p:nvPr>
        </p:nvSpPr>
        <p:spPr bwMode="auto">
          <a:xfrm>
            <a:off x="831847" y="1709745"/>
            <a:ext cx="10515600" cy="2852735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6;p9"/>
          <p:cNvSpPr>
            <a:spLocks noGrp="1"/>
          </p:cNvSpPr>
          <p:nvPr>
            <p:ph type="body" idx="1"/>
          </p:nvPr>
        </p:nvSpPr>
        <p:spPr bwMode="auto">
          <a:xfrm>
            <a:off x="831847" y="4589465"/>
            <a:ext cx="10515600" cy="1500182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27;p9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ei Inhalte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10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10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1;p10"/>
          <p:cNvSpPr>
            <a:spLocks noGrp="1"/>
          </p:cNvSpPr>
          <p:nvPr>
            <p:ph type="body" idx="2"/>
          </p:nvPr>
        </p:nvSpPr>
        <p:spPr bwMode="auto">
          <a:xfrm>
            <a:off x="6172200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2;p10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mtClean="0"/>
              <a:t>25 March 2021</a:t>
            </a:r>
            <a:endParaRPr/>
          </a:p>
        </p:txBody>
      </p:sp>
      <p:sp>
        <p:nvSpPr>
          <p:cNvPr id="8" name="Google Shape;33;p10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34;p10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10" name="Google Shape;35;p10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Leer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3;p12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smtClean="0"/>
              <a:t>25 March 2021</a:t>
            </a:r>
            <a:endParaRPr/>
          </a:p>
        </p:txBody>
      </p:sp>
      <p:sp>
        <p:nvSpPr>
          <p:cNvPr id="5" name="Google Shape;44;p12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5;p12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7" name="Google Shape;46;p12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chluss Folie" userDrawn="1">
  <p:cSld name="Schluss 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;p13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9;p13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  <a:defRPr sz="12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Google Shape;50;p13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6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 sz="4000" b="1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6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 sz="2000" b="0" i="0" u="none" strike="noStrike" cap="none">
                <a:solidFill>
                  <a:srgbClr val="424242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 sz="1800" b="0" i="0" u="none" strike="noStrike" cap="none">
                <a:solidFill>
                  <a:srgbClr val="424242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 sz="1800" b="0" i="0" u="none" strike="noStrike" cap="none">
                <a:solidFill>
                  <a:srgbClr val="747474"/>
                </a:solidFill>
                <a:latin typeface="Poppins Light"/>
                <a:ea typeface="Poppins Light"/>
                <a:cs typeface="Poppins Ligh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 sz="1800" b="0" i="0" u="none" strike="noStrike" cap="none">
                <a:solidFill>
                  <a:srgbClr val="747474"/>
                </a:solidFill>
                <a:latin typeface="Poppins ExtraLight"/>
                <a:ea typeface="Poppins ExtraLight"/>
                <a:cs typeface="Poppins ExtraLight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 sz="1800" b="0" i="0" u="none" strike="noStrike" cap="none">
                <a:solidFill>
                  <a:srgbClr val="747474"/>
                </a:solidFill>
                <a:latin typeface="Poppins ExtraLight"/>
                <a:ea typeface="Poppins ExtraLight"/>
                <a:cs typeface="Poppins Extra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6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006374"/>
                </a:solidFill>
                <a:latin typeface="Poppins Light"/>
                <a:ea typeface="Poppins Light"/>
                <a:cs typeface="Poppins Light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r>
              <a:rPr lang="en-US" smtClean="0"/>
              <a:t>25 March 2021</a:t>
            </a:r>
            <a:endParaRPr/>
          </a:p>
        </p:txBody>
      </p:sp>
      <p:sp>
        <p:nvSpPr>
          <p:cNvPr id="7" name="Google Shape;9;p6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6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wisstph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0" y="75658"/>
            <a:ext cx="2647446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/>
              <a:t>AI-based Claim Categorization</a:t>
            </a:r>
            <a:br>
              <a:rPr lang="de-CH" sz="5400"/>
            </a:br>
            <a:endParaRPr sz="5400"/>
          </a:p>
        </p:txBody>
      </p:sp>
      <p:pic>
        <p:nvPicPr>
          <p:cNvPr id="8" name="Google Shape;59;p1"/>
          <p:cNvPicPr/>
          <p:nvPr/>
        </p:nvPicPr>
        <p:blipFill>
          <a:blip r:embed="rId4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/>
        </p:blipFill>
        <p:spPr bwMode="auto">
          <a:xfrm>
            <a:off x="200279" y="5767349"/>
            <a:ext cx="945275" cy="945275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3" y="5060445"/>
            <a:ext cx="9144000" cy="1655758"/>
          </a:xfrm>
        </p:spPr>
        <p:txBody>
          <a:bodyPr>
            <a:normAutofit/>
          </a:bodyPr>
          <a:lstStyle/>
          <a:p>
            <a:r>
              <a:rPr lang="en-GB" dirty="0" smtClean="0"/>
              <a:t>25 March 2021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2" name="Picture 4" descr="Image result for soldevelo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64" y="6105330"/>
            <a:ext cx="2495600" cy="6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727294"/>
            <a:ext cx="5593432" cy="2451571"/>
          </a:xfrm>
        </p:spPr>
        <p:txBody>
          <a:bodyPr>
            <a:normAutofit fontScale="70000" lnSpcReduction="2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 to 14 000 Claims/day in Nepal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Limited number of Medical Officers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Small amount of Claims reviewed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Dataset (</a:t>
            </a:r>
            <a:r>
              <a:rPr lang="en-GB" dirty="0">
                <a:solidFill>
                  <a:srgbClr val="424242"/>
                </a:solidFill>
              </a:rPr>
              <a:t>2016-05-16 to 2020-09-29</a:t>
            </a:r>
            <a:r>
              <a:rPr lang="en-US" dirty="0" smtClean="0"/>
              <a:t>):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5 </a:t>
            </a:r>
            <a:r>
              <a:rPr lang="en-US" dirty="0"/>
              <a:t>953 640 </a:t>
            </a:r>
            <a:r>
              <a:rPr lang="en-US" dirty="0" smtClean="0"/>
              <a:t>Claims (12 </a:t>
            </a:r>
            <a:r>
              <a:rPr lang="en-US" dirty="0"/>
              <a:t>371 </a:t>
            </a:r>
            <a:r>
              <a:rPr lang="en-US" dirty="0" smtClean="0"/>
              <a:t>992 Items, 16 </a:t>
            </a:r>
            <a:r>
              <a:rPr lang="en-US" dirty="0"/>
              <a:t>655 364 </a:t>
            </a:r>
            <a:r>
              <a:rPr lang="en-US" dirty="0" smtClean="0"/>
              <a:t>Services), 891 916 reviewed Claims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3 </a:t>
            </a:r>
            <a:r>
              <a:rPr lang="en-US" dirty="0"/>
              <a:t>790 789 </a:t>
            </a:r>
            <a:r>
              <a:rPr lang="en-US" dirty="0" err="1" smtClean="0"/>
              <a:t>Insurees</a:t>
            </a:r>
            <a:endParaRPr lang="en-US" dirty="0" smtClean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780 Health Facilities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959 diagnosis items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March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604" y="1632667"/>
            <a:ext cx="5878027" cy="232405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80715" y="4384591"/>
            <a:ext cx="4307320" cy="1647797"/>
            <a:chOff x="1645578" y="2350086"/>
            <a:chExt cx="9009867" cy="3446791"/>
          </a:xfrm>
        </p:grpSpPr>
        <p:sp>
          <p:nvSpPr>
            <p:cNvPr id="10" name="Rectangle 19"/>
            <p:cNvSpPr/>
            <p:nvPr/>
          </p:nvSpPr>
          <p:spPr bwMode="auto">
            <a:xfrm>
              <a:off x="1749749" y="5292821"/>
              <a:ext cx="7951637" cy="504056"/>
            </a:xfrm>
            <a:prstGeom prst="rect">
              <a:avLst/>
            </a:prstGeom>
            <a:solidFill>
              <a:srgbClr val="FFE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>
                  <a:solidFill>
                    <a:srgbClr val="006374"/>
                  </a:solidFill>
                </a:rPr>
                <a:t>r</a:t>
              </a:r>
              <a:r>
                <a:rPr lang="en-GB" sz="1000">
                  <a:solidFill>
                    <a:srgbClr val="006374"/>
                  </a:solidFill>
                </a:rPr>
                <a:t>e-submit negative claims responses</a:t>
              </a:r>
            </a:p>
          </p:txBody>
        </p:sp>
        <p:sp>
          <p:nvSpPr>
            <p:cNvPr id="11" name="Rectangle 1"/>
            <p:cNvSpPr/>
            <p:nvPr/>
          </p:nvSpPr>
          <p:spPr bwMode="auto">
            <a:xfrm>
              <a:off x="1645578" y="2350086"/>
              <a:ext cx="680235" cy="2436460"/>
            </a:xfrm>
            <a:prstGeom prst="rect">
              <a:avLst/>
            </a:prstGeom>
            <a:solidFill>
              <a:srgbClr val="B2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r>
                <a:rPr lang="en-GB" sz="1000">
                  <a:solidFill>
                    <a:srgbClr val="006374"/>
                  </a:solidFill>
                </a:rPr>
                <a:t>Claim Submission</a:t>
              </a:r>
            </a:p>
          </p:txBody>
        </p:sp>
        <p:sp>
          <p:nvSpPr>
            <p:cNvPr id="12" name="Pentagon 2"/>
            <p:cNvSpPr/>
            <p:nvPr/>
          </p:nvSpPr>
          <p:spPr bwMode="auto">
            <a:xfrm>
              <a:off x="2325813" y="2350086"/>
              <a:ext cx="2016224" cy="1860396"/>
            </a:xfrm>
            <a:prstGeom prst="homePlate">
              <a:avLst>
                <a:gd name="adj" fmla="val 18839"/>
              </a:avLst>
            </a:prstGeom>
            <a:solidFill>
              <a:srgbClr val="006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/>
                <a:t>submit</a:t>
              </a:r>
            </a:p>
          </p:txBody>
        </p:sp>
        <p:sp>
          <p:nvSpPr>
            <p:cNvPr id="13" name="Pentagon 6"/>
            <p:cNvSpPr/>
            <p:nvPr/>
          </p:nvSpPr>
          <p:spPr bwMode="auto">
            <a:xfrm>
              <a:off x="2325813" y="4283488"/>
              <a:ext cx="2016224" cy="494413"/>
            </a:xfrm>
            <a:prstGeom prst="homePlate">
              <a:avLst>
                <a:gd name="adj" fmla="val 70817"/>
              </a:avLst>
            </a:prstGeom>
            <a:solidFill>
              <a:srgbClr val="006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/>
                <a:t>re-submit</a:t>
              </a:r>
              <a:endParaRPr sz="900"/>
            </a:p>
          </p:txBody>
        </p:sp>
        <p:sp>
          <p:nvSpPr>
            <p:cNvPr id="14" name="Rectangle 7"/>
            <p:cNvSpPr/>
            <p:nvPr/>
          </p:nvSpPr>
          <p:spPr bwMode="auto">
            <a:xfrm>
              <a:off x="4342037" y="2350086"/>
              <a:ext cx="680235" cy="2436460"/>
            </a:xfrm>
            <a:prstGeom prst="rect">
              <a:avLst/>
            </a:prstGeom>
            <a:solidFill>
              <a:srgbClr val="B2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r>
                <a:rPr lang="en-GB" sz="1000">
                  <a:solidFill>
                    <a:srgbClr val="006374"/>
                  </a:solidFill>
                </a:rPr>
                <a:t>Rules Engine</a:t>
              </a:r>
            </a:p>
          </p:txBody>
        </p:sp>
        <p:sp>
          <p:nvSpPr>
            <p:cNvPr id="15" name="Pentagon 8"/>
            <p:cNvSpPr/>
            <p:nvPr/>
          </p:nvSpPr>
          <p:spPr bwMode="auto">
            <a:xfrm>
              <a:off x="5022271" y="2350086"/>
              <a:ext cx="4936389" cy="636260"/>
            </a:xfrm>
            <a:prstGeom prst="homePlate">
              <a:avLst>
                <a:gd name="adj" fmla="val 59938"/>
              </a:avLst>
            </a:prstGeom>
            <a:solidFill>
              <a:srgbClr val="006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/>
                <a:t>(partially) accept</a:t>
              </a:r>
            </a:p>
          </p:txBody>
        </p:sp>
        <p:sp>
          <p:nvSpPr>
            <p:cNvPr id="16" name="Pentagon 9"/>
            <p:cNvSpPr/>
            <p:nvPr/>
          </p:nvSpPr>
          <p:spPr bwMode="auto">
            <a:xfrm>
              <a:off x="5022271" y="3119091"/>
              <a:ext cx="1984062" cy="947375"/>
            </a:xfrm>
            <a:prstGeom prst="homePlate">
              <a:avLst>
                <a:gd name="adj" fmla="val 45429"/>
              </a:avLst>
            </a:prstGeom>
            <a:solidFill>
              <a:srgbClr val="006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/>
                <a:t>(partially) accept</a:t>
              </a:r>
            </a:p>
          </p:txBody>
        </p:sp>
        <p:sp>
          <p:nvSpPr>
            <p:cNvPr id="17" name="Rectangle 10"/>
            <p:cNvSpPr/>
            <p:nvPr/>
          </p:nvSpPr>
          <p:spPr bwMode="auto">
            <a:xfrm>
              <a:off x="7006333" y="3119091"/>
              <a:ext cx="680235" cy="1078850"/>
            </a:xfrm>
            <a:prstGeom prst="rect">
              <a:avLst/>
            </a:prstGeom>
            <a:solidFill>
              <a:srgbClr val="B2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r>
                <a:rPr lang="en-GB" sz="700" dirty="0">
                  <a:solidFill>
                    <a:srgbClr val="006374"/>
                  </a:solidFill>
                </a:rPr>
                <a:t>Manual Evaluation</a:t>
              </a:r>
            </a:p>
          </p:txBody>
        </p:sp>
        <p:sp>
          <p:nvSpPr>
            <p:cNvPr id="18" name="Pentagon 11"/>
            <p:cNvSpPr/>
            <p:nvPr/>
          </p:nvSpPr>
          <p:spPr bwMode="auto">
            <a:xfrm>
              <a:off x="7686568" y="3119091"/>
              <a:ext cx="2301103" cy="515328"/>
            </a:xfrm>
            <a:prstGeom prst="homePlate">
              <a:avLst>
                <a:gd name="adj" fmla="val 59938"/>
              </a:avLst>
            </a:prstGeom>
            <a:solidFill>
              <a:srgbClr val="006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900" dirty="0"/>
                <a:t>(partially) accept</a:t>
              </a:r>
            </a:p>
          </p:txBody>
        </p:sp>
        <p:sp>
          <p:nvSpPr>
            <p:cNvPr id="19" name="Rectangle 12"/>
            <p:cNvSpPr/>
            <p:nvPr/>
          </p:nvSpPr>
          <p:spPr bwMode="auto">
            <a:xfrm>
              <a:off x="9975210" y="2350086"/>
              <a:ext cx="680235" cy="1284332"/>
            </a:xfrm>
            <a:prstGeom prst="rect">
              <a:avLst/>
            </a:prstGeom>
            <a:solidFill>
              <a:srgbClr val="B2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r>
                <a:rPr lang="en-GB" sz="1000">
                  <a:solidFill>
                    <a:srgbClr val="006374"/>
                  </a:solidFill>
                </a:rPr>
                <a:t>Payment</a:t>
              </a:r>
            </a:p>
          </p:txBody>
        </p:sp>
        <p:sp>
          <p:nvSpPr>
            <p:cNvPr id="20" name="Pentagon 13"/>
            <p:cNvSpPr/>
            <p:nvPr/>
          </p:nvSpPr>
          <p:spPr bwMode="auto">
            <a:xfrm rot="5400000">
              <a:off x="8525132" y="4361135"/>
              <a:ext cx="1872210" cy="418784"/>
            </a:xfrm>
            <a:prstGeom prst="homePlate">
              <a:avLst>
                <a:gd name="adj" fmla="val 5993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700" dirty="0">
                  <a:solidFill>
                    <a:schemeClr val="accent2">
                      <a:lumMod val="50000"/>
                    </a:schemeClr>
                  </a:solidFill>
                </a:rPr>
                <a:t>(partially) reject</a:t>
              </a:r>
            </a:p>
          </p:txBody>
        </p:sp>
        <p:sp>
          <p:nvSpPr>
            <p:cNvPr id="21" name="Pentagon 14"/>
            <p:cNvSpPr/>
            <p:nvPr/>
          </p:nvSpPr>
          <p:spPr bwMode="auto">
            <a:xfrm rot="5400000">
              <a:off x="8079601" y="4415457"/>
              <a:ext cx="1763566" cy="418784"/>
            </a:xfrm>
            <a:prstGeom prst="homePlate">
              <a:avLst>
                <a:gd name="adj" fmla="val 5993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0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2" name="Rectangle 15"/>
            <p:cNvSpPr/>
            <p:nvPr/>
          </p:nvSpPr>
          <p:spPr bwMode="auto">
            <a:xfrm>
              <a:off x="7686568" y="3706427"/>
              <a:ext cx="1480005" cy="5040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>
                  <a:solidFill>
                    <a:schemeClr val="accent2">
                      <a:lumMod val="50000"/>
                    </a:schemeClr>
                  </a:solidFill>
                </a:rPr>
                <a:t>reject</a:t>
              </a:r>
            </a:p>
          </p:txBody>
        </p:sp>
        <p:sp>
          <p:nvSpPr>
            <p:cNvPr id="23" name="Pentagon 18"/>
            <p:cNvSpPr/>
            <p:nvPr/>
          </p:nvSpPr>
          <p:spPr bwMode="auto">
            <a:xfrm rot="5400000">
              <a:off x="5414895" y="4637521"/>
              <a:ext cx="1319430" cy="418784"/>
            </a:xfrm>
            <a:prstGeom prst="homePlate">
              <a:avLst>
                <a:gd name="adj" fmla="val 5993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0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4" name="Rectangle 17"/>
            <p:cNvSpPr/>
            <p:nvPr/>
          </p:nvSpPr>
          <p:spPr bwMode="auto">
            <a:xfrm>
              <a:off x="5022270" y="4187125"/>
              <a:ext cx="1230034" cy="5907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>
                  <a:solidFill>
                    <a:schemeClr val="accent2">
                      <a:lumMod val="50000"/>
                    </a:schemeClr>
                  </a:solidFill>
                </a:rPr>
                <a:t>reject</a:t>
              </a:r>
            </a:p>
          </p:txBody>
        </p:sp>
        <p:sp>
          <p:nvSpPr>
            <p:cNvPr id="25" name="Pentagon 20"/>
            <p:cNvSpPr/>
            <p:nvPr/>
          </p:nvSpPr>
          <p:spPr bwMode="auto">
            <a:xfrm rot="16199998" flipV="1">
              <a:off x="1453975" y="5082320"/>
              <a:ext cx="1010331" cy="418784"/>
            </a:xfrm>
            <a:prstGeom prst="homePlate">
              <a:avLst>
                <a:gd name="adj" fmla="val 59938"/>
              </a:avLst>
            </a:prstGeom>
            <a:solidFill>
              <a:srgbClr val="FFE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00">
                <a:solidFill>
                  <a:srgbClr val="006374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18400" y="4384591"/>
            <a:ext cx="5322216" cy="1615819"/>
            <a:chOff x="1199455" y="2348876"/>
            <a:chExt cx="9834119" cy="3448001"/>
          </a:xfrm>
        </p:grpSpPr>
        <p:sp>
          <p:nvSpPr>
            <p:cNvPr id="27" name="Rectangle 25"/>
            <p:cNvSpPr/>
            <p:nvPr/>
          </p:nvSpPr>
          <p:spPr bwMode="auto">
            <a:xfrm>
              <a:off x="5725027" y="4716757"/>
              <a:ext cx="4391852" cy="285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>
                  <a:solidFill>
                    <a:srgbClr val="006374"/>
                  </a:solidFill>
                </a:rPr>
                <a:t>re-train</a:t>
              </a:r>
            </a:p>
          </p:txBody>
        </p:sp>
        <p:sp>
          <p:nvSpPr>
            <p:cNvPr id="28" name="Rectangle 24"/>
            <p:cNvSpPr/>
            <p:nvPr/>
          </p:nvSpPr>
          <p:spPr bwMode="auto">
            <a:xfrm rot="5400000">
              <a:off x="8889579" y="3538814"/>
              <a:ext cx="2653695" cy="2738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0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9" name="Rectangle 19"/>
            <p:cNvSpPr/>
            <p:nvPr/>
          </p:nvSpPr>
          <p:spPr bwMode="auto">
            <a:xfrm>
              <a:off x="1623821" y="5292821"/>
              <a:ext cx="8455693" cy="504056"/>
            </a:xfrm>
            <a:prstGeom prst="rect">
              <a:avLst/>
            </a:prstGeom>
            <a:solidFill>
              <a:srgbClr val="FFE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000">
                  <a:solidFill>
                    <a:srgbClr val="006374"/>
                  </a:solidFill>
                </a:rPr>
                <a:t>r</a:t>
              </a:r>
              <a:r>
                <a:rPr lang="en-GB" sz="1000">
                  <a:solidFill>
                    <a:srgbClr val="006374"/>
                  </a:solidFill>
                </a:rPr>
                <a:t>e-submit negative claims responses</a:t>
              </a:r>
            </a:p>
          </p:txBody>
        </p:sp>
        <p:sp>
          <p:nvSpPr>
            <p:cNvPr id="30" name="Rectangle 1"/>
            <p:cNvSpPr/>
            <p:nvPr/>
          </p:nvSpPr>
          <p:spPr bwMode="auto">
            <a:xfrm>
              <a:off x="1199455" y="2350086"/>
              <a:ext cx="680235" cy="2436460"/>
            </a:xfrm>
            <a:prstGeom prst="rect">
              <a:avLst/>
            </a:prstGeom>
            <a:solidFill>
              <a:srgbClr val="B2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r>
                <a:rPr lang="en-GB" sz="1000">
                  <a:solidFill>
                    <a:srgbClr val="006374"/>
                  </a:solidFill>
                </a:rPr>
                <a:t>Claim Submission</a:t>
              </a:r>
            </a:p>
          </p:txBody>
        </p:sp>
        <p:sp>
          <p:nvSpPr>
            <p:cNvPr id="31" name="Pentagon 2"/>
            <p:cNvSpPr/>
            <p:nvPr/>
          </p:nvSpPr>
          <p:spPr bwMode="auto">
            <a:xfrm>
              <a:off x="1879690" y="2350086"/>
              <a:ext cx="1485614" cy="1860396"/>
            </a:xfrm>
            <a:prstGeom prst="homePlate">
              <a:avLst>
                <a:gd name="adj" fmla="val 18839"/>
              </a:avLst>
            </a:prstGeom>
            <a:solidFill>
              <a:srgbClr val="006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/>
                <a:t>submit</a:t>
              </a:r>
            </a:p>
          </p:txBody>
        </p:sp>
        <p:sp>
          <p:nvSpPr>
            <p:cNvPr id="32" name="Pentagon 6"/>
            <p:cNvSpPr/>
            <p:nvPr/>
          </p:nvSpPr>
          <p:spPr bwMode="auto">
            <a:xfrm>
              <a:off x="1879690" y="4283488"/>
              <a:ext cx="1485614" cy="494413"/>
            </a:xfrm>
            <a:prstGeom prst="homePlate">
              <a:avLst>
                <a:gd name="adj" fmla="val 70817"/>
              </a:avLst>
            </a:prstGeom>
            <a:solidFill>
              <a:srgbClr val="006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/>
                <a:t>re-submit</a:t>
              </a:r>
              <a:endParaRPr sz="900"/>
            </a:p>
          </p:txBody>
        </p:sp>
        <p:sp>
          <p:nvSpPr>
            <p:cNvPr id="33" name="Rectangle 7"/>
            <p:cNvSpPr/>
            <p:nvPr/>
          </p:nvSpPr>
          <p:spPr bwMode="auto">
            <a:xfrm>
              <a:off x="3391858" y="2348876"/>
              <a:ext cx="680235" cy="2437671"/>
            </a:xfrm>
            <a:prstGeom prst="rect">
              <a:avLst/>
            </a:prstGeom>
            <a:solidFill>
              <a:srgbClr val="B2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r>
                <a:rPr lang="en-GB" sz="1000">
                  <a:solidFill>
                    <a:srgbClr val="006374"/>
                  </a:solidFill>
                </a:rPr>
                <a:t>Rules Engine</a:t>
              </a:r>
            </a:p>
          </p:txBody>
        </p:sp>
        <p:sp>
          <p:nvSpPr>
            <p:cNvPr id="34" name="Pentagon 8"/>
            <p:cNvSpPr/>
            <p:nvPr/>
          </p:nvSpPr>
          <p:spPr bwMode="auto">
            <a:xfrm>
              <a:off x="6248481" y="2348876"/>
              <a:ext cx="4088308" cy="637471"/>
            </a:xfrm>
            <a:prstGeom prst="homePlate">
              <a:avLst>
                <a:gd name="adj" fmla="val 59938"/>
              </a:avLst>
            </a:prstGeom>
            <a:solidFill>
              <a:srgbClr val="006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/>
                <a:t>(partially) accept</a:t>
              </a:r>
            </a:p>
          </p:txBody>
        </p:sp>
        <p:sp>
          <p:nvSpPr>
            <p:cNvPr id="35" name="Pentagon 9"/>
            <p:cNvSpPr/>
            <p:nvPr/>
          </p:nvSpPr>
          <p:spPr bwMode="auto">
            <a:xfrm>
              <a:off x="6264495" y="3047083"/>
              <a:ext cx="1407997" cy="623976"/>
            </a:xfrm>
            <a:prstGeom prst="homePlate">
              <a:avLst>
                <a:gd name="adj" fmla="val 45429"/>
              </a:avLst>
            </a:prstGeom>
            <a:solidFill>
              <a:srgbClr val="006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900" dirty="0"/>
                <a:t>(partially) accept</a:t>
              </a:r>
            </a:p>
          </p:txBody>
        </p:sp>
        <p:sp>
          <p:nvSpPr>
            <p:cNvPr id="36" name="Rectangle 10"/>
            <p:cNvSpPr/>
            <p:nvPr/>
          </p:nvSpPr>
          <p:spPr bwMode="auto">
            <a:xfrm>
              <a:off x="7672493" y="3047082"/>
              <a:ext cx="680235" cy="1307416"/>
            </a:xfrm>
            <a:prstGeom prst="rect">
              <a:avLst/>
            </a:prstGeom>
            <a:solidFill>
              <a:srgbClr val="B2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r>
                <a:rPr lang="en-GB" sz="1000">
                  <a:solidFill>
                    <a:srgbClr val="006374"/>
                  </a:solidFill>
                </a:rPr>
                <a:t>Manual QA</a:t>
              </a:r>
            </a:p>
          </p:txBody>
        </p:sp>
        <p:sp>
          <p:nvSpPr>
            <p:cNvPr id="37" name="Pentagon 11"/>
            <p:cNvSpPr/>
            <p:nvPr/>
          </p:nvSpPr>
          <p:spPr bwMode="auto">
            <a:xfrm>
              <a:off x="8350371" y="3047081"/>
              <a:ext cx="2015429" cy="623977"/>
            </a:xfrm>
            <a:prstGeom prst="homePlate">
              <a:avLst>
                <a:gd name="adj" fmla="val 59938"/>
              </a:avLst>
            </a:prstGeom>
            <a:solidFill>
              <a:srgbClr val="006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/>
                <a:t>(partially) accept</a:t>
              </a:r>
            </a:p>
          </p:txBody>
        </p:sp>
        <p:sp>
          <p:nvSpPr>
            <p:cNvPr id="38" name="Rectangle 12"/>
            <p:cNvSpPr/>
            <p:nvPr/>
          </p:nvSpPr>
          <p:spPr bwMode="auto">
            <a:xfrm>
              <a:off x="10353339" y="2350086"/>
              <a:ext cx="680235" cy="1284332"/>
            </a:xfrm>
            <a:prstGeom prst="rect">
              <a:avLst/>
            </a:prstGeom>
            <a:solidFill>
              <a:srgbClr val="B2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r>
                <a:rPr lang="en-GB" sz="1000">
                  <a:solidFill>
                    <a:srgbClr val="006374"/>
                  </a:solidFill>
                </a:rPr>
                <a:t>Payment</a:t>
              </a:r>
            </a:p>
          </p:txBody>
        </p:sp>
        <p:sp>
          <p:nvSpPr>
            <p:cNvPr id="39" name="Pentagon 13"/>
            <p:cNvSpPr/>
            <p:nvPr/>
          </p:nvSpPr>
          <p:spPr bwMode="auto">
            <a:xfrm rot="5400000">
              <a:off x="8836308" y="4379454"/>
              <a:ext cx="1835573" cy="418784"/>
            </a:xfrm>
            <a:prstGeom prst="homePlate">
              <a:avLst>
                <a:gd name="adj" fmla="val 5993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900" dirty="0">
                  <a:solidFill>
                    <a:schemeClr val="accent2">
                      <a:lumMod val="50000"/>
                    </a:schemeClr>
                  </a:solidFill>
                </a:rPr>
                <a:t>(partially) reject</a:t>
              </a:r>
            </a:p>
          </p:txBody>
        </p:sp>
        <p:sp>
          <p:nvSpPr>
            <p:cNvPr id="40" name="Pentagon 14"/>
            <p:cNvSpPr/>
            <p:nvPr/>
          </p:nvSpPr>
          <p:spPr bwMode="auto">
            <a:xfrm rot="5400000">
              <a:off x="8368254" y="4415457"/>
              <a:ext cx="1763566" cy="418784"/>
            </a:xfrm>
            <a:prstGeom prst="homePlate">
              <a:avLst>
                <a:gd name="adj" fmla="val 5993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0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1" name="Rectangle 15"/>
            <p:cNvSpPr/>
            <p:nvPr/>
          </p:nvSpPr>
          <p:spPr bwMode="auto">
            <a:xfrm>
              <a:off x="8345658" y="3739033"/>
              <a:ext cx="1055028" cy="6154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 dirty="0">
                  <a:solidFill>
                    <a:schemeClr val="accent2">
                      <a:lumMod val="50000"/>
                    </a:schemeClr>
                  </a:solidFill>
                </a:rPr>
                <a:t>reject</a:t>
              </a:r>
            </a:p>
          </p:txBody>
        </p:sp>
        <p:sp>
          <p:nvSpPr>
            <p:cNvPr id="42" name="Pentagon 16"/>
            <p:cNvSpPr/>
            <p:nvPr/>
          </p:nvSpPr>
          <p:spPr bwMode="auto">
            <a:xfrm>
              <a:off x="6261628" y="3743066"/>
              <a:ext cx="1406662" cy="611432"/>
            </a:xfrm>
            <a:prstGeom prst="homePlate">
              <a:avLst>
                <a:gd name="adj" fmla="val 552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>
                  <a:solidFill>
                    <a:schemeClr val="accent2">
                      <a:lumMod val="50000"/>
                    </a:schemeClr>
                  </a:solidFill>
                </a:rPr>
                <a:t>flag</a:t>
              </a:r>
            </a:p>
          </p:txBody>
        </p:sp>
        <p:sp>
          <p:nvSpPr>
            <p:cNvPr id="43" name="Pentagon 18"/>
            <p:cNvSpPr/>
            <p:nvPr/>
          </p:nvSpPr>
          <p:spPr bwMode="auto">
            <a:xfrm rot="5400000">
              <a:off x="4048578" y="4637522"/>
              <a:ext cx="1319430" cy="418784"/>
            </a:xfrm>
            <a:prstGeom prst="homePlate">
              <a:avLst>
                <a:gd name="adj" fmla="val 5993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0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4" name="Rectangle 17"/>
            <p:cNvSpPr/>
            <p:nvPr/>
          </p:nvSpPr>
          <p:spPr bwMode="auto">
            <a:xfrm>
              <a:off x="4072093" y="4187126"/>
              <a:ext cx="837319" cy="5907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1000">
                  <a:solidFill>
                    <a:schemeClr val="accent2">
                      <a:lumMod val="50000"/>
                    </a:schemeClr>
                  </a:solidFill>
                </a:rPr>
                <a:t>reject</a:t>
              </a:r>
            </a:p>
          </p:txBody>
        </p:sp>
        <p:sp>
          <p:nvSpPr>
            <p:cNvPr id="45" name="Pentagon 20"/>
            <p:cNvSpPr/>
            <p:nvPr/>
          </p:nvSpPr>
          <p:spPr bwMode="auto">
            <a:xfrm rot="16199998" flipV="1">
              <a:off x="1053279" y="5082320"/>
              <a:ext cx="1010331" cy="418784"/>
            </a:xfrm>
            <a:prstGeom prst="homePlate">
              <a:avLst>
                <a:gd name="adj" fmla="val 59938"/>
              </a:avLst>
            </a:prstGeom>
            <a:solidFill>
              <a:srgbClr val="FFE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00">
                <a:solidFill>
                  <a:srgbClr val="006374"/>
                </a:solidFill>
              </a:endParaRPr>
            </a:p>
          </p:txBody>
        </p:sp>
        <p:sp>
          <p:nvSpPr>
            <p:cNvPr id="46" name="Pentagon 22"/>
            <p:cNvSpPr/>
            <p:nvPr/>
          </p:nvSpPr>
          <p:spPr bwMode="auto">
            <a:xfrm>
              <a:off x="4072093" y="2348876"/>
              <a:ext cx="1512168" cy="1717590"/>
            </a:xfrm>
            <a:prstGeom prst="homePlate">
              <a:avLst>
                <a:gd name="adj" fmla="val 45429"/>
              </a:avLst>
            </a:prstGeom>
            <a:solidFill>
              <a:srgbClr val="006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800" dirty="0"/>
                <a:t>(partially) accept</a:t>
              </a:r>
            </a:p>
          </p:txBody>
        </p:sp>
        <p:sp>
          <p:nvSpPr>
            <p:cNvPr id="47" name="Rectangle 23"/>
            <p:cNvSpPr/>
            <p:nvPr/>
          </p:nvSpPr>
          <p:spPr bwMode="auto">
            <a:xfrm>
              <a:off x="5581903" y="2348877"/>
              <a:ext cx="680235" cy="2005622"/>
            </a:xfrm>
            <a:prstGeom prst="rect">
              <a:avLst/>
            </a:prstGeom>
            <a:solidFill>
              <a:srgbClr val="B2D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r>
                <a:rPr lang="en-GB" sz="900" dirty="0">
                  <a:solidFill>
                    <a:srgbClr val="006374"/>
                  </a:solidFill>
                </a:rPr>
                <a:t>AI-based Claim adjudication</a:t>
              </a:r>
            </a:p>
          </p:txBody>
        </p:sp>
        <p:sp>
          <p:nvSpPr>
            <p:cNvPr id="48" name="Pentagon 26"/>
            <p:cNvSpPr/>
            <p:nvPr/>
          </p:nvSpPr>
          <p:spPr bwMode="auto">
            <a:xfrm rot="16199998" flipV="1">
              <a:off x="5628816" y="4415568"/>
              <a:ext cx="611203" cy="418784"/>
            </a:xfrm>
            <a:prstGeom prst="homePlate">
              <a:avLst>
                <a:gd name="adj" fmla="val 5993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0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980715" y="6073551"/>
            <a:ext cx="4307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Manual Adjudication Workflow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6318400" y="6041124"/>
            <a:ext cx="5322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AI-based Claim Adjudication Workflow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25 March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4" descr="https://openimis.atlassian.net/wiki/download/attachments/1790345259/opeIMIS-AI-Useca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580710"/>
            <a:ext cx="5291758" cy="28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53588"/>
              </p:ext>
            </p:extLst>
          </p:nvPr>
        </p:nvGraphicFramePr>
        <p:xfrm>
          <a:off x="252319" y="2072660"/>
          <a:ext cx="6480720" cy="38876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1215403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647527752"/>
                    </a:ext>
                  </a:extLst>
                </a:gridCol>
              </a:tblGrid>
              <a:tr h="3824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Claim-AI Quality Module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Claim-AI Module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57962"/>
                  </a:ext>
                </a:extLst>
              </a:tr>
              <a:tr h="3391750">
                <a:tc>
                  <a:txBody>
                    <a:bodyPr/>
                    <a:lstStyle/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Adds Medical </a:t>
                      </a:r>
                      <a:r>
                        <a:rPr lang="en-US" sz="1600" dirty="0" smtClean="0"/>
                        <a:t>Item/Service</a:t>
                      </a:r>
                      <a:r>
                        <a:rPr lang="en-US" sz="1600" baseline="0" dirty="0" smtClean="0"/>
                        <a:t> and</a:t>
                      </a:r>
                      <a:r>
                        <a:rPr lang="en-US" sz="1600" dirty="0" smtClean="0"/>
                        <a:t> AI categorized filters</a:t>
                      </a:r>
                      <a:endParaRPr lang="en-US" sz="1600" dirty="0" smtClean="0"/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Event-based:</a:t>
                      </a:r>
                      <a:r>
                        <a:rPr lang="en-US" sz="1600" baseline="0" dirty="0" smtClean="0"/>
                        <a:t> l</a:t>
                      </a:r>
                      <a:r>
                        <a:rPr lang="en-US" sz="1600" dirty="0" smtClean="0"/>
                        <a:t>istens </a:t>
                      </a:r>
                      <a:r>
                        <a:rPr lang="en-US" sz="1600" dirty="0" smtClean="0"/>
                        <a:t>for </a:t>
                      </a:r>
                      <a:r>
                        <a:rPr lang="en-US" sz="1600" dirty="0" err="1" smtClean="0"/>
                        <a:t>SubmitClaimMutation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mutation Signal</a:t>
                      </a:r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Update </a:t>
                      </a:r>
                      <a:r>
                        <a:rPr lang="en-US" sz="1600" dirty="0" smtClean="0"/>
                        <a:t>Claims </a:t>
                      </a:r>
                      <a:r>
                        <a:rPr lang="en-US" sz="1600" dirty="0" smtClean="0"/>
                        <a:t>to </a:t>
                      </a:r>
                      <a:r>
                        <a:rPr lang="en-US" sz="1600" dirty="0" smtClean="0"/>
                        <a:t>be ‘hidden’ before AI categorization</a:t>
                      </a:r>
                      <a:endParaRPr lang="en-US" sz="1600" dirty="0" smtClean="0"/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Scheduled</a:t>
                      </a:r>
                      <a:r>
                        <a:rPr lang="en-US" sz="1600" baseline="0" dirty="0" smtClean="0"/>
                        <a:t>-based: transforms and p</a:t>
                      </a:r>
                      <a:r>
                        <a:rPr lang="en-US" sz="1600" dirty="0" smtClean="0"/>
                        <a:t>ush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FHIR R4 </a:t>
                      </a:r>
                      <a:r>
                        <a:rPr lang="en-US" sz="1600" dirty="0" smtClean="0"/>
                        <a:t>Claim to </a:t>
                      </a:r>
                      <a:r>
                        <a:rPr lang="en-US" sz="1600" dirty="0" smtClean="0"/>
                        <a:t>Claim-AI</a:t>
                      </a:r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Receives </a:t>
                      </a:r>
                      <a:r>
                        <a:rPr lang="en-US" sz="1600" dirty="0" smtClean="0"/>
                        <a:t>FHIR R4 </a:t>
                      </a:r>
                      <a:r>
                        <a:rPr lang="en-US" sz="1600" dirty="0" smtClean="0"/>
                        <a:t>ClaimResponse and update </a:t>
                      </a:r>
                      <a:r>
                        <a:rPr lang="en-US" sz="1600" dirty="0" err="1" smtClean="0"/>
                        <a:t>ClaimStatus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and </a:t>
                      </a:r>
                      <a:r>
                        <a:rPr lang="en-US" sz="1600" dirty="0" err="1" smtClean="0"/>
                        <a:t>ReviewStatus</a:t>
                      </a:r>
                      <a:endParaRPr lang="en-US" sz="1600" dirty="0" smtClean="0"/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600" dirty="0" smtClean="0"/>
                        <a:t>Reports </a:t>
                      </a:r>
                      <a:r>
                        <a:rPr lang="en-US" sz="1600" dirty="0" smtClean="0"/>
                        <a:t>Claim </a:t>
                      </a:r>
                      <a:r>
                        <a:rPr lang="en-US" sz="1600" dirty="0" smtClean="0"/>
                        <a:t>adjudication misclassifications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lvl="1" indent="-342900">
                        <a:buFont typeface="Arial" panose="020B0604020202020204" pitchFamily="34" charset="0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600" dirty="0" smtClean="0"/>
                        <a:t>Self containing API</a:t>
                      </a:r>
                    </a:p>
                    <a:p>
                      <a:pPr marL="447675" lvl="1" indent="-342900">
                        <a:buFont typeface="Arial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600" dirty="0" smtClean="0"/>
                        <a:t>Accepts FHIR R4 </a:t>
                      </a:r>
                      <a:r>
                        <a:rPr lang="en-US" sz="1600" dirty="0" smtClean="0"/>
                        <a:t>Claim and prepares the data for the AI model</a:t>
                      </a:r>
                    </a:p>
                    <a:p>
                      <a:pPr marL="447675" lvl="1" indent="-342900">
                        <a:buFont typeface="Arial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600" dirty="0" smtClean="0"/>
                        <a:t>Executes</a:t>
                      </a:r>
                      <a:r>
                        <a:rPr lang="en-US" sz="1600" baseline="0" dirty="0" smtClean="0"/>
                        <a:t> the</a:t>
                      </a:r>
                      <a:r>
                        <a:rPr lang="en-US" sz="1600" dirty="0" smtClean="0"/>
                        <a:t> AI model to categorize the Claims</a:t>
                      </a:r>
                      <a:endParaRPr lang="en-US" sz="1600" dirty="0" smtClean="0"/>
                    </a:p>
                    <a:p>
                      <a:pPr marL="447675" lvl="1" indent="-342900">
                        <a:buFont typeface="Arial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600" dirty="0" smtClean="0"/>
                        <a:t>Replies with FHIR R4 </a:t>
                      </a:r>
                      <a:r>
                        <a:rPr lang="en-US" sz="1600" dirty="0" smtClean="0"/>
                        <a:t>ClaimResponse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9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28" y="1727294"/>
            <a:ext cx="4984746" cy="444966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Developed AI voting classifier with four specific predictors: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Decision Tree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Random Forest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Extra Trees 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Extra Gradient Boost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Developed Claim-AI and Claim-AI Quality modules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Next steps: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Validation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UAT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March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C9A385-BAE3-4CC9-8955-72473FD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822656"/>
            <a:ext cx="6378007" cy="40845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47728" y="3878740"/>
            <a:ext cx="5631605" cy="2660175"/>
            <a:chOff x="1089771" y="1772920"/>
            <a:chExt cx="7891034" cy="3727450"/>
          </a:xfrm>
        </p:grpSpPr>
        <p:pic>
          <p:nvPicPr>
            <p:cNvPr id="8" name="Picture 98" descr="IMG_2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5505" y="1772920"/>
              <a:ext cx="6845300" cy="3727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25"/>
            <p:cNvSpPr txBox="1"/>
            <p:nvPr/>
          </p:nvSpPr>
          <p:spPr>
            <a:xfrm>
              <a:off x="1089771" y="3841750"/>
              <a:ext cx="1083087" cy="60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buSzTx/>
              </a:pPr>
              <a:r>
                <a:rPr lang="en-GB" altLang="en-US" sz="1050" b="1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sym typeface="+mn-ea"/>
                </a:rPr>
                <a:t>Decision</a:t>
              </a:r>
            </a:p>
            <a:p>
              <a:pPr lvl="0" algn="ctr">
                <a:buSzTx/>
              </a:pPr>
              <a:r>
                <a:rPr lang="en-GB" altLang="en-US" sz="1050" b="1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sym typeface="+mn-ea"/>
                </a:rPr>
                <a:t>Tree</a:t>
              </a:r>
            </a:p>
          </p:txBody>
        </p:sp>
        <p:sp>
          <p:nvSpPr>
            <p:cNvPr id="10" name="Text Box 26"/>
            <p:cNvSpPr txBox="1"/>
            <p:nvPr/>
          </p:nvSpPr>
          <p:spPr>
            <a:xfrm>
              <a:off x="2757129" y="3841750"/>
              <a:ext cx="1051640" cy="60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buSzTx/>
              </a:pPr>
              <a:r>
                <a:rPr lang="en-GB" altLang="en-US" sz="105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sym typeface="+mn-ea"/>
                </a:rPr>
                <a:t>Random</a:t>
              </a:r>
            </a:p>
            <a:p>
              <a:pPr lvl="0" algn="ctr">
                <a:buSzTx/>
              </a:pPr>
              <a:r>
                <a:rPr lang="en-GB" altLang="en-US" sz="105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sym typeface="+mn-ea"/>
                </a:rPr>
                <a:t>Forest</a:t>
              </a:r>
            </a:p>
          </p:txBody>
        </p:sp>
        <p:sp>
          <p:nvSpPr>
            <p:cNvPr id="11" name="Text Box 27"/>
            <p:cNvSpPr txBox="1"/>
            <p:nvPr/>
          </p:nvSpPr>
          <p:spPr>
            <a:xfrm>
              <a:off x="4580658" y="3841750"/>
              <a:ext cx="786596" cy="603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buSzTx/>
              </a:pPr>
              <a:r>
                <a:rPr lang="en-GB" altLang="en-US" sz="105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sym typeface="+mn-ea"/>
                </a:rPr>
                <a:t>Extra</a:t>
              </a:r>
            </a:p>
            <a:p>
              <a:pPr lvl="0" algn="ctr">
                <a:buSzTx/>
              </a:pPr>
              <a:r>
                <a:rPr lang="en-GB" altLang="en-US" sz="105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sym typeface="+mn-ea"/>
                </a:rPr>
                <a:t>Trees</a:t>
              </a:r>
            </a:p>
          </p:txBody>
        </p:sp>
        <p:sp>
          <p:nvSpPr>
            <p:cNvPr id="12" name="Text Box 28"/>
            <p:cNvSpPr txBox="1"/>
            <p:nvPr/>
          </p:nvSpPr>
          <p:spPr>
            <a:xfrm>
              <a:off x="6215032" y="3832224"/>
              <a:ext cx="687768" cy="366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altLang="en-US" sz="105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</a:rPr>
                <a:t>XGB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6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/>
              <a:t>AI-based Claim Categorization</a:t>
            </a:r>
            <a:br>
              <a:rPr lang="de-CH" sz="5400"/>
            </a:br>
            <a:endParaRPr sz="5400"/>
          </a:p>
        </p:txBody>
      </p:sp>
      <p:pic>
        <p:nvPicPr>
          <p:cNvPr id="5" name="Google Shape;57;p1" descr="Image result for swisstph"/>
          <p:cNvPicPr/>
          <p:nvPr/>
        </p:nvPicPr>
        <p:blipFill>
          <a:blip r:embed="rId2"/>
          <a:stretch/>
        </p:blipFill>
        <p:spPr bwMode="auto">
          <a:xfrm>
            <a:off x="200280" y="86642"/>
            <a:ext cx="2647446" cy="76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;p1"/>
          <p:cNvPicPr/>
          <p:nvPr/>
        </p:nvPicPr>
        <p:blipFill>
          <a:blip r:embed="rId3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/>
        </p:blipFill>
        <p:spPr bwMode="auto">
          <a:xfrm>
            <a:off x="200278" y="5767348"/>
            <a:ext cx="945274" cy="945274"/>
          </a:xfrm>
          <a:prstGeom prst="rect">
            <a:avLst/>
          </a:prstGeom>
        </p:spPr>
      </p:pic>
      <p:pic>
        <p:nvPicPr>
          <p:cNvPr id="9" name="Picture 4" descr="Image result for soldevelo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64" y="6105330"/>
            <a:ext cx="2495600" cy="60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 w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</Words>
  <Application>Microsoft Office PowerPoint</Application>
  <DocSecurity>0</DocSecurity>
  <PresentationFormat>Widescreen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Poppins</vt:lpstr>
      <vt:lpstr>Poppins SemiBold</vt:lpstr>
      <vt:lpstr>Arial</vt:lpstr>
      <vt:lpstr>Poppins ExtraLight</vt:lpstr>
      <vt:lpstr>Calibri</vt:lpstr>
      <vt:lpstr>Poppins Light</vt:lpstr>
      <vt:lpstr>openIMIS wide</vt:lpstr>
      <vt:lpstr>AI-based Claim Categorization </vt:lpstr>
      <vt:lpstr>Problem Statement</vt:lpstr>
      <vt:lpstr>Strategy</vt:lpstr>
      <vt:lpstr>Results</vt:lpstr>
      <vt:lpstr>AI-based Claim Categorization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AI-based Claim Categorization</dc:title>
  <dc:subject/>
  <dc:creator>Dragos Dobre</dc:creator>
  <cp:keywords/>
  <dc:description/>
  <cp:lastModifiedBy>Dragos Dobre</cp:lastModifiedBy>
  <cp:revision>50</cp:revision>
  <dcterms:modified xsi:type="dcterms:W3CDTF">2021-03-24T09:55:09Z</dcterms:modified>
  <cp:category/>
  <dc:identifier/>
  <cp:contentStatus/>
  <dc:language/>
  <cp:version/>
</cp:coreProperties>
</file>