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sldIdLst>
    <p:sldId id="256" r:id="rId5"/>
    <p:sldId id="626" r:id="rId6"/>
    <p:sldId id="278" r:id="rId7"/>
    <p:sldId id="635" r:id="rId8"/>
    <p:sldId id="637" r:id="rId9"/>
    <p:sldId id="629" r:id="rId10"/>
    <p:sldId id="628" r:id="rId11"/>
    <p:sldId id="630" r:id="rId12"/>
    <p:sldId id="633" r:id="rId13"/>
    <p:sldId id="631" r:id="rId14"/>
    <p:sldId id="63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C53"/>
    <a:srgbClr val="006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8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9B5A-4B11-4C3E-9267-92D4A9956EC7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D714B-F4D2-4440-B141-9B37FFA17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5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5B7370B-2AEC-4121-9CCC-42B209AE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6"/>
          <a:stretch/>
        </p:blipFill>
        <p:spPr>
          <a:xfrm>
            <a:off x="5192391" y="687148"/>
            <a:ext cx="1807218" cy="18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D3AE9F-B099-48E3-9D63-E2686F55F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441C40-D1A3-4021-BC20-FB80A0DAD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257612C-9BB1-4B2E-8509-C3A41B63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4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25.03.2021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9BCAFE-FF6C-48CB-B35B-192AA7C17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25.03.2021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4672233-ECC5-4ACD-981A-8BF10FB87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25.03.2021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1AF98D-2D31-4CE4-ABEE-E9088C1CA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add title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U Wahser, M Anyanwu, S Bhattarai: Global Goods @ GIZ HeSP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7DB3805-33C3-4C5B-B423-09B21777390A}" type="datetime1">
              <a:rPr lang="en-GB" noProof="0" smtClean="0"/>
              <a:t>25/03/2021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/>
              <a:t>Second layer</a:t>
            </a:r>
          </a:p>
          <a:p>
            <a:pPr marL="720000" lvl="2"/>
            <a:r>
              <a:rPr lang="de-DE" noProof="0"/>
              <a:t>Third layer</a:t>
            </a:r>
          </a:p>
          <a:p>
            <a:pPr marL="1080000" lvl="3"/>
            <a:r>
              <a:rPr lang="de-DE" noProof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048000" y="2448000"/>
            <a:ext cx="3144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953494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25.03.2021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  <p:sldLayoutId id="2147483661" r:id="rId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900825134/openIMIS-DHIS2+Integration" TargetMode="External"/><Relationship Id="rId2" Type="http://schemas.openxmlformats.org/officeDocument/2006/relationships/hyperlink" Target="https://openimis.atlassian.net/wiki/spaces/OP/pages/900857929/DHIS2+test+instance+for+Indicator+Dashboa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hispindia/openimis-dhis2integration" TargetMode="External"/><Relationship Id="rId4" Type="http://schemas.openxmlformats.org/officeDocument/2006/relationships/hyperlink" Target="https://github.com/openimis/openimis-dhis2-configuration_js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inciples.org/" TargetMode="External"/><Relationship Id="rId2" Type="http://schemas.openxmlformats.org/officeDocument/2006/relationships/hyperlink" Target="http://digitalinvestmentprinciple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BCD2-9520-4419-B3E7-14A101E94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openIMIS Dashboards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F0F71-FD50-4EC6-8F4F-77DE6F026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openIMIS Community Workshop 2021</a:t>
            </a:r>
          </a:p>
          <a:p>
            <a:r>
              <a:rPr lang="en-GB" dirty="0"/>
              <a:t>Day 2, 25.03.2021</a:t>
            </a:r>
          </a:p>
        </p:txBody>
      </p:sp>
    </p:spTree>
    <p:extLst>
      <p:ext uri="{BB962C8B-B14F-4D97-AF65-F5344CB8AC3E}">
        <p14:creationId xmlns:p14="http://schemas.microsoft.com/office/powerpoint/2010/main" val="364712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86A4-BCE6-4A27-A398-50B1F905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 err="1">
                <a:solidFill>
                  <a:srgbClr val="33818F"/>
                </a:solidFill>
                <a:latin typeface="Poppins"/>
                <a:cs typeface="Calibri" charset="0"/>
              </a:rPr>
              <a:t>Ressources</a:t>
            </a:r>
            <a:endParaRPr lang="en-GB" sz="3600" dirty="0">
              <a:solidFill>
                <a:srgbClr val="33818F"/>
              </a:solidFill>
              <a:latin typeface="Poppins"/>
              <a:cs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B43D-9F0D-4255-8A7E-3341AD83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Demo instance: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https://openimis.atlassian.net/wiki/spaces/OP/pages/900857929/DHIS2+test+instance+for+Indicator+Dashboards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Wiki resource &amp; documentation page: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https://openimis.atlassian.net/wiki/spaces/OP/pages/900825134/openIMIS-DHIS2%2BIntegration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Dashboard Configuration: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https://github.com/openimis/openimis-dhis2-configuration_json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Adaptor: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https://github.com/hispindia/openimis-dhis2integration</a:t>
            </a:r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9B2AB-2736-402D-94E3-33D0520B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29F9-6D0D-4B0C-A25F-8505F79F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996E-D031-42CF-88F6-E88302F1D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66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5DC1-B3D3-435E-8C0A-FCEF65F5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EC7F-BEF5-4861-A9BC-634DBE69C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Implementation &amp; roll-out project starting in Nepal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Implementation for Tanzania under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Options towards an official DHIS2 content package welcome (compare WHO content packages)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BA99B-6969-4C90-9B77-8B3DED71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9D530-3F5A-4E9E-AB7E-9191E8A0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8E22-4A17-4B2B-AE55-AC302402D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22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AA39-0D28-4E58-B4B1-DE1BC88E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openIMIS Workflows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458A5-7573-49E1-AC78-396E16FF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C1AD4-1892-4E34-827A-809A68DB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2717D-BFCE-4752-AAEF-A3BAAB48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2</a:t>
            </a:fld>
            <a:endParaRPr lang="de-DE"/>
          </a:p>
        </p:txBody>
      </p:sp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060A8572-1C3D-4E80-BC9A-E611D9FB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70" y="1861291"/>
            <a:ext cx="9404459" cy="46114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9665B6-5C53-4607-BBE7-C7AC90B507E0}"/>
              </a:ext>
            </a:extLst>
          </p:cNvPr>
          <p:cNvSpPr/>
          <p:nvPr/>
        </p:nvSpPr>
        <p:spPr>
          <a:xfrm>
            <a:off x="8528050" y="1861292"/>
            <a:ext cx="2270179" cy="46114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2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BA26C8-3F9A-4E6D-86B7-832920075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76271"/>
              </p:ext>
            </p:extLst>
          </p:nvPr>
        </p:nvGraphicFramePr>
        <p:xfrm>
          <a:off x="664511" y="2335621"/>
          <a:ext cx="10862977" cy="320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9653">
                  <a:extLst>
                    <a:ext uri="{9D8B030D-6E8A-4147-A177-3AD203B41FA5}">
                      <a16:colId xmlns:a16="http://schemas.microsoft.com/office/drawing/2014/main" val="298402535"/>
                    </a:ext>
                  </a:extLst>
                </a:gridCol>
                <a:gridCol w="3743324">
                  <a:extLst>
                    <a:ext uri="{9D8B030D-6E8A-4147-A177-3AD203B41FA5}">
                      <a16:colId xmlns:a16="http://schemas.microsoft.com/office/drawing/2014/main" val="1149450767"/>
                    </a:ext>
                  </a:extLst>
                </a:gridCol>
              </a:tblGrid>
              <a:tr h="1463400">
                <a:tc>
                  <a:txBody>
                    <a:bodyPr/>
                    <a:lstStyle/>
                    <a:p>
                      <a:r>
                        <a:rPr lang="de-DE" dirty="0">
                          <a:cs typeface="Arial"/>
                        </a:rPr>
                        <a:t>The </a:t>
                      </a:r>
                      <a:r>
                        <a:rPr lang="de-DE" u="sng" dirty="0">
                          <a:cs typeface="Arial"/>
                          <a:hlinkClick r:id="rId2"/>
                        </a:rPr>
                        <a:t>Digital Investment </a:t>
                      </a:r>
                      <a:r>
                        <a:rPr lang="de-DE" u="sng" dirty="0" err="1">
                          <a:cs typeface="Arial"/>
                          <a:hlinkClick r:id="rId2"/>
                        </a:rPr>
                        <a:t>Principles</a:t>
                      </a:r>
                      <a:r>
                        <a:rPr lang="de-DE" dirty="0">
                          <a:cs typeface="Arial"/>
                        </a:rPr>
                        <a:t> </a:t>
                      </a:r>
                      <a:r>
                        <a:rPr lang="de-DE" dirty="0" err="1">
                          <a:cs typeface="Arial"/>
                        </a:rPr>
                        <a:t>refer</a:t>
                      </a:r>
                      <a:r>
                        <a:rPr lang="de-DE" dirty="0">
                          <a:cs typeface="Arial"/>
                        </a:rPr>
                        <a:t> </a:t>
                      </a:r>
                      <a:r>
                        <a:rPr lang="de-DE" dirty="0" err="1">
                          <a:cs typeface="Arial"/>
                        </a:rPr>
                        <a:t>as</a:t>
                      </a:r>
                      <a:r>
                        <a:rPr lang="de-DE" dirty="0">
                          <a:cs typeface="Arial"/>
                        </a:rPr>
                        <a:t> </a:t>
                      </a:r>
                      <a:r>
                        <a:rPr lang="de-DE" dirty="0" err="1">
                          <a:cs typeface="Arial"/>
                        </a:rPr>
                        <a:t>one</a:t>
                      </a:r>
                      <a:r>
                        <a:rPr lang="de-DE" dirty="0">
                          <a:cs typeface="Arial"/>
                        </a:rPr>
                        <a:t> </a:t>
                      </a:r>
                      <a:r>
                        <a:rPr lang="de-DE" dirty="0" err="1">
                          <a:cs typeface="Arial"/>
                        </a:rPr>
                        <a:t>of</a:t>
                      </a:r>
                      <a:r>
                        <a:rPr lang="de-DE" dirty="0">
                          <a:cs typeface="Arial"/>
                        </a:rPr>
                        <a:t> </a:t>
                      </a:r>
                      <a:r>
                        <a:rPr lang="de-DE" dirty="0" err="1">
                          <a:cs typeface="Arial"/>
                        </a:rPr>
                        <a:t>the</a:t>
                      </a:r>
                      <a:r>
                        <a:rPr lang="de-DE" dirty="0">
                          <a:cs typeface="Arial"/>
                        </a:rPr>
                        <a:t> 10 </a:t>
                      </a:r>
                      <a:r>
                        <a:rPr lang="de-DE" dirty="0" err="1">
                          <a:cs typeface="Arial"/>
                        </a:rPr>
                        <a:t>Principles</a:t>
                      </a:r>
                      <a:r>
                        <a:rPr lang="de-DE" dirty="0">
                          <a:cs typeface="Arial"/>
                        </a:rPr>
                        <a:t> </a:t>
                      </a:r>
                      <a:r>
                        <a:rPr lang="de-DE" dirty="0" err="1">
                          <a:cs typeface="Arial"/>
                        </a:rPr>
                        <a:t>to</a:t>
                      </a:r>
                      <a:r>
                        <a:rPr lang="de-DE" dirty="0">
                          <a:cs typeface="Arial"/>
                        </a:rPr>
                        <a:t> (</a:t>
                      </a:r>
                      <a:r>
                        <a:rPr lang="de-DE" dirty="0" err="1">
                          <a:cs typeface="Arial"/>
                        </a:rPr>
                        <a:t>endorsed</a:t>
                      </a:r>
                      <a:r>
                        <a:rPr lang="de-DE" dirty="0">
                          <a:cs typeface="Arial"/>
                        </a:rPr>
                        <a:t> </a:t>
                      </a:r>
                      <a:r>
                        <a:rPr lang="de-DE" dirty="0" err="1">
                          <a:cs typeface="Arial"/>
                        </a:rPr>
                        <a:t>by</a:t>
                      </a:r>
                      <a:r>
                        <a:rPr lang="de-DE" dirty="0">
                          <a:cs typeface="Arial"/>
                        </a:rPr>
                        <a:t> BMZ):</a:t>
                      </a:r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i="1" dirty="0" err="1">
                          <a:cs typeface="Arial"/>
                        </a:rPr>
                        <a:t>Scalable</a:t>
                      </a:r>
                      <a:r>
                        <a:rPr lang="de-DE" i="1" dirty="0">
                          <a:cs typeface="Arial"/>
                        </a:rPr>
                        <a:t>, </a:t>
                      </a:r>
                      <a:r>
                        <a:rPr lang="de-DE" i="1" dirty="0" err="1">
                          <a:cs typeface="Arial"/>
                        </a:rPr>
                        <a:t>sustainable</a:t>
                      </a:r>
                      <a:r>
                        <a:rPr lang="de-DE" i="1" dirty="0">
                          <a:cs typeface="Arial"/>
                        </a:rPr>
                        <a:t>, </a:t>
                      </a:r>
                      <a:r>
                        <a:rPr lang="de-DE" i="1" dirty="0" err="1">
                          <a:cs typeface="Arial"/>
                        </a:rPr>
                        <a:t>accessible</a:t>
                      </a:r>
                      <a:r>
                        <a:rPr lang="de-DE" i="1" dirty="0">
                          <a:cs typeface="Arial"/>
                        </a:rPr>
                        <a:t>, interoperable, and </a:t>
                      </a:r>
                      <a:r>
                        <a:rPr lang="de-DE" i="1" dirty="0" err="1">
                          <a:cs typeface="Arial"/>
                        </a:rPr>
                        <a:t>evidence-based</a:t>
                      </a:r>
                      <a:r>
                        <a:rPr lang="de-DE" i="1" dirty="0">
                          <a:cs typeface="Arial"/>
                        </a:rPr>
                        <a:t> </a:t>
                      </a:r>
                      <a:r>
                        <a:rPr lang="de-DE" b="1" i="1" dirty="0">
                          <a:cs typeface="Arial"/>
                        </a:rPr>
                        <a:t>digital </a:t>
                      </a:r>
                      <a:r>
                        <a:rPr lang="de-DE" b="1" i="1" dirty="0" err="1">
                          <a:cs typeface="Arial"/>
                        </a:rPr>
                        <a:t>health</a:t>
                      </a:r>
                      <a:r>
                        <a:rPr lang="de-DE" b="1" i="1" dirty="0">
                          <a:cs typeface="Arial"/>
                        </a:rPr>
                        <a:t> global </a:t>
                      </a:r>
                      <a:r>
                        <a:rPr lang="de-DE" b="1" i="1" dirty="0" err="1">
                          <a:cs typeface="Arial"/>
                        </a:rPr>
                        <a:t>goods</a:t>
                      </a:r>
                      <a:r>
                        <a:rPr lang="de-DE" b="1" i="1" dirty="0">
                          <a:cs typeface="Arial"/>
                        </a:rPr>
                        <a:t> </a:t>
                      </a:r>
                      <a:r>
                        <a:rPr lang="de-DE" i="1" dirty="0" err="1">
                          <a:cs typeface="Arial"/>
                        </a:rPr>
                        <a:t>that</a:t>
                      </a:r>
                      <a:r>
                        <a:rPr lang="de-DE" i="1" dirty="0">
                          <a:cs typeface="Arial"/>
                        </a:rPr>
                        <a:t> </a:t>
                      </a:r>
                      <a:r>
                        <a:rPr lang="de-DE" i="1" dirty="0" err="1">
                          <a:cs typeface="Arial"/>
                        </a:rPr>
                        <a:t>meet</a:t>
                      </a:r>
                      <a:r>
                        <a:rPr lang="de-DE" i="1" dirty="0">
                          <a:cs typeface="Arial"/>
                        </a:rPr>
                        <a:t> </a:t>
                      </a:r>
                      <a:r>
                        <a:rPr lang="de-DE" i="1" dirty="0" err="1">
                          <a:cs typeface="Arial"/>
                        </a:rPr>
                        <a:t>country</a:t>
                      </a:r>
                      <a:r>
                        <a:rPr lang="de-DE" i="1" dirty="0">
                          <a:cs typeface="Arial"/>
                        </a:rPr>
                        <a:t> </a:t>
                      </a:r>
                      <a:r>
                        <a:rPr lang="de-DE" i="1" dirty="0" err="1">
                          <a:cs typeface="Arial"/>
                        </a:rPr>
                        <a:t>priorities</a:t>
                      </a:r>
                      <a:r>
                        <a:rPr lang="de-DE" i="1" dirty="0">
                          <a:cs typeface="Arial"/>
                        </a:rPr>
                        <a:t>.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292778"/>
                  </a:ext>
                </a:extLst>
              </a:tr>
              <a:tr h="1463400">
                <a:tc>
                  <a:txBody>
                    <a:bodyPr/>
                    <a:lstStyle/>
                    <a:p>
                      <a:r>
                        <a:rPr lang="de-DE">
                          <a:cs typeface="Arial"/>
                        </a:rPr>
                        <a:t>The </a:t>
                      </a:r>
                      <a:r>
                        <a:rPr lang="de-DE" u="sng">
                          <a:cs typeface="Arial"/>
                          <a:hlinkClick r:id="rId3"/>
                        </a:rPr>
                        <a:t>Principles for Digital Development </a:t>
                      </a:r>
                      <a:r>
                        <a:rPr lang="de-DE" err="1">
                          <a:cs typeface="Arial"/>
                        </a:rPr>
                        <a:t>contain</a:t>
                      </a:r>
                      <a:r>
                        <a:rPr lang="de-DE">
                          <a:cs typeface="Arial"/>
                        </a:rPr>
                        <a:t> </a:t>
                      </a:r>
                      <a:r>
                        <a:rPr lang="de-DE" err="1">
                          <a:cs typeface="Arial"/>
                        </a:rPr>
                        <a:t>as</a:t>
                      </a:r>
                      <a:r>
                        <a:rPr lang="de-DE">
                          <a:cs typeface="Arial"/>
                        </a:rPr>
                        <a:t> </a:t>
                      </a:r>
                      <a:r>
                        <a:rPr lang="de-DE" err="1">
                          <a:cs typeface="Arial"/>
                        </a:rPr>
                        <a:t>one</a:t>
                      </a:r>
                      <a:r>
                        <a:rPr lang="de-DE">
                          <a:cs typeface="Arial"/>
                        </a:rPr>
                        <a:t> </a:t>
                      </a:r>
                      <a:r>
                        <a:rPr lang="de-DE" err="1">
                          <a:cs typeface="Arial"/>
                        </a:rPr>
                        <a:t>major</a:t>
                      </a:r>
                      <a:r>
                        <a:rPr lang="de-DE">
                          <a:cs typeface="Arial"/>
                        </a:rPr>
                        <a:t> </a:t>
                      </a:r>
                      <a:r>
                        <a:rPr lang="de-DE" err="1">
                          <a:cs typeface="Arial"/>
                        </a:rPr>
                        <a:t>criteria</a:t>
                      </a:r>
                      <a:r>
                        <a:rPr lang="de-DE">
                          <a:cs typeface="Arial"/>
                        </a:rPr>
                        <a:t> (</a:t>
                      </a:r>
                      <a:r>
                        <a:rPr lang="de-DE" err="1">
                          <a:cs typeface="Arial"/>
                        </a:rPr>
                        <a:t>endorsed</a:t>
                      </a:r>
                      <a:r>
                        <a:rPr lang="de-DE">
                          <a:cs typeface="Arial"/>
                        </a:rPr>
                        <a:t> </a:t>
                      </a:r>
                      <a:r>
                        <a:rPr lang="de-DE" err="1">
                          <a:cs typeface="Arial"/>
                        </a:rPr>
                        <a:t>by</a:t>
                      </a:r>
                      <a:r>
                        <a:rPr lang="de-DE">
                          <a:cs typeface="Arial"/>
                        </a:rPr>
                        <a:t> GIZ):</a:t>
                      </a:r>
                    </a:p>
                    <a:p>
                      <a:endParaRPr lang="de-DE"/>
                    </a:p>
                    <a:p>
                      <a:pPr algn="ctr"/>
                      <a:r>
                        <a:rPr lang="de-DE" i="1">
                          <a:cs typeface="Arial"/>
                        </a:rPr>
                        <a:t>Use Open Standards, Open Data, </a:t>
                      </a:r>
                      <a:r>
                        <a:rPr lang="de-DE" b="1" i="1">
                          <a:cs typeface="Arial"/>
                        </a:rPr>
                        <a:t>Open Source</a:t>
                      </a:r>
                      <a:r>
                        <a:rPr lang="de-DE" i="1">
                          <a:cs typeface="Arial"/>
                        </a:rPr>
                        <a:t>, and Open Innovation</a:t>
                      </a:r>
                      <a:endParaRPr lang="de-DE" i="1"/>
                    </a:p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95717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Global Principles for Digital Development &amp; Investment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5A6A-BECC-4647-B4EE-1692904ACA36}" type="datetime1">
              <a:rPr lang="en-GB" noProof="0" smtClean="0"/>
              <a:t>25/03/2021</a:t>
            </a:fld>
            <a:endParaRPr lang="de-D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U Wahser, M Anyanwu, S Bhattarai: Global Goods @ GIZ HeSP</a:t>
            </a:r>
            <a:endParaRPr lang="de-DE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11F67-C3D8-4D48-B8E6-30762A358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67" y="4462433"/>
            <a:ext cx="3433762" cy="662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B4711-D990-4C50-A5AC-F58179603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01" y="2725346"/>
            <a:ext cx="2597226" cy="12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AFB-F954-4CA1-B4E9-D11FF984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347400"/>
            <a:ext cx="2948940" cy="3665664"/>
          </a:xfrm>
        </p:spPr>
        <p:txBody>
          <a:bodyPr/>
          <a:lstStyle/>
          <a:p>
            <a:r>
              <a:rPr lang="en-GB" dirty="0"/>
              <a:t>Integrate into </a:t>
            </a:r>
            <a:r>
              <a:rPr lang="en-GB" dirty="0" err="1"/>
              <a:t>OpenHIE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1D0ED-F769-46D0-9298-05F85450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25.03.2021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37DC8-8E1A-461D-8DA2-42038F0A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347FA-646B-499C-95ED-D9EA70F7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</a:t>
            </a:fld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2C6B4-3E7F-456A-9F3D-329918B87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8953500" cy="6286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E7633F-E69D-4E0F-83FF-9427FA024A74}"/>
              </a:ext>
            </a:extLst>
          </p:cNvPr>
          <p:cNvSpPr/>
          <p:nvPr/>
        </p:nvSpPr>
        <p:spPr>
          <a:xfrm>
            <a:off x="8885816" y="571499"/>
            <a:ext cx="882127" cy="977601"/>
          </a:xfrm>
          <a:prstGeom prst="rect">
            <a:avLst/>
          </a:prstGeom>
          <a:solidFill>
            <a:srgbClr val="006374">
              <a:alpha val="25882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DE730-D2BF-4682-A523-80ED9D4D5A4C}"/>
              </a:ext>
            </a:extLst>
          </p:cNvPr>
          <p:cNvSpPr/>
          <p:nvPr/>
        </p:nvSpPr>
        <p:spPr>
          <a:xfrm>
            <a:off x="7994724" y="571499"/>
            <a:ext cx="882127" cy="977601"/>
          </a:xfrm>
          <a:prstGeom prst="rect">
            <a:avLst/>
          </a:prstGeom>
          <a:solidFill>
            <a:srgbClr val="EFBC53">
              <a:alpha val="10196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493289-AD9A-4A24-9384-7CDD2FBF6EDA}"/>
              </a:ext>
            </a:extLst>
          </p:cNvPr>
          <p:cNvSpPr/>
          <p:nvPr/>
        </p:nvSpPr>
        <p:spPr>
          <a:xfrm>
            <a:off x="11020313" y="4927002"/>
            <a:ext cx="974463" cy="1194099"/>
          </a:xfrm>
          <a:prstGeom prst="rect">
            <a:avLst/>
          </a:prstGeom>
          <a:solidFill>
            <a:srgbClr val="006374">
              <a:alpha val="25882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AA8110-4DAE-4287-8F9B-CA906C4DEB81}"/>
              </a:ext>
            </a:extLst>
          </p:cNvPr>
          <p:cNvSpPr/>
          <p:nvPr/>
        </p:nvSpPr>
        <p:spPr>
          <a:xfrm>
            <a:off x="6909996" y="4927001"/>
            <a:ext cx="974463" cy="1194099"/>
          </a:xfrm>
          <a:prstGeom prst="rect">
            <a:avLst/>
          </a:prstGeom>
          <a:solidFill>
            <a:srgbClr val="EFBC53">
              <a:alpha val="10196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65D42-41E8-4294-BF6E-66BF6B0FEC84}"/>
              </a:ext>
            </a:extLst>
          </p:cNvPr>
          <p:cNvSpPr/>
          <p:nvPr/>
        </p:nvSpPr>
        <p:spPr>
          <a:xfrm>
            <a:off x="935916" y="4533000"/>
            <a:ext cx="1710242" cy="394002"/>
          </a:xfrm>
          <a:prstGeom prst="rect">
            <a:avLst/>
          </a:prstGeom>
          <a:solidFill>
            <a:srgbClr val="006374">
              <a:alpha val="25882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openIMIS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168290-BC9B-4C38-8630-FA00F5382328}"/>
              </a:ext>
            </a:extLst>
          </p:cNvPr>
          <p:cNvSpPr/>
          <p:nvPr/>
        </p:nvSpPr>
        <p:spPr>
          <a:xfrm>
            <a:off x="935916" y="5130048"/>
            <a:ext cx="1710242" cy="394002"/>
          </a:xfrm>
          <a:prstGeom prst="rect">
            <a:avLst/>
          </a:prstGeom>
          <a:solidFill>
            <a:srgbClr val="EFBC53">
              <a:alpha val="10196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DHIS2</a:t>
            </a:r>
          </a:p>
        </p:txBody>
      </p:sp>
    </p:spTree>
    <p:extLst>
      <p:ext uri="{BB962C8B-B14F-4D97-AF65-F5344CB8AC3E}">
        <p14:creationId xmlns:p14="http://schemas.microsoft.com/office/powerpoint/2010/main" val="41932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717C0-CAC2-4343-88B2-C701015CF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37" y="0"/>
            <a:ext cx="912526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785AFB-F954-4CA1-B4E9-D11FF984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347400"/>
            <a:ext cx="2948940" cy="3665664"/>
          </a:xfrm>
        </p:spPr>
        <p:txBody>
          <a:bodyPr>
            <a:normAutofit/>
          </a:bodyPr>
          <a:lstStyle/>
          <a:p>
            <a:r>
              <a:rPr lang="en-GB" sz="3200" dirty="0"/>
              <a:t>Corporate</a:t>
            </a:r>
            <a:br>
              <a:rPr lang="en-GB" sz="3200" dirty="0"/>
            </a:br>
            <a:r>
              <a:rPr lang="en-GB" sz="3200" dirty="0"/>
              <a:t>Architecture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347FA-646B-499C-95ED-D9EA70F7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</a:t>
            </a:fld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E7633F-E69D-4E0F-83FF-9427FA024A74}"/>
              </a:ext>
            </a:extLst>
          </p:cNvPr>
          <p:cNvSpPr/>
          <p:nvPr/>
        </p:nvSpPr>
        <p:spPr>
          <a:xfrm>
            <a:off x="5458609" y="5561315"/>
            <a:ext cx="1361291" cy="977601"/>
          </a:xfrm>
          <a:prstGeom prst="rect">
            <a:avLst/>
          </a:prstGeom>
          <a:solidFill>
            <a:srgbClr val="006374">
              <a:alpha val="25882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DE730-D2BF-4682-A523-80ED9D4D5A4C}"/>
              </a:ext>
            </a:extLst>
          </p:cNvPr>
          <p:cNvSpPr/>
          <p:nvPr/>
        </p:nvSpPr>
        <p:spPr>
          <a:xfrm>
            <a:off x="3156024" y="2031999"/>
            <a:ext cx="8896276" cy="3529316"/>
          </a:xfrm>
          <a:prstGeom prst="rect">
            <a:avLst/>
          </a:prstGeom>
          <a:solidFill>
            <a:srgbClr val="EFBC53">
              <a:alpha val="10196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E6B358-FBEF-457F-AE95-272CFD3BC4CD}"/>
              </a:ext>
            </a:extLst>
          </p:cNvPr>
          <p:cNvSpPr/>
          <p:nvPr/>
        </p:nvSpPr>
        <p:spPr>
          <a:xfrm>
            <a:off x="935916" y="4533000"/>
            <a:ext cx="1710242" cy="394002"/>
          </a:xfrm>
          <a:prstGeom prst="rect">
            <a:avLst/>
          </a:prstGeom>
          <a:solidFill>
            <a:srgbClr val="006374">
              <a:alpha val="25882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openIMIS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6BEE-AE40-40DD-ADB3-7F75EE73F072}"/>
              </a:ext>
            </a:extLst>
          </p:cNvPr>
          <p:cNvSpPr/>
          <p:nvPr/>
        </p:nvSpPr>
        <p:spPr>
          <a:xfrm>
            <a:off x="935916" y="5130048"/>
            <a:ext cx="1710242" cy="394002"/>
          </a:xfrm>
          <a:prstGeom prst="rect">
            <a:avLst/>
          </a:prstGeom>
          <a:solidFill>
            <a:srgbClr val="EFBC53">
              <a:alpha val="10196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DHIS2</a:t>
            </a:r>
          </a:p>
        </p:txBody>
      </p:sp>
    </p:spTree>
    <p:extLst>
      <p:ext uri="{BB962C8B-B14F-4D97-AF65-F5344CB8AC3E}">
        <p14:creationId xmlns:p14="http://schemas.microsoft.com/office/powerpoint/2010/main" val="16396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9475-D456-4FF0-90B0-4A0B3AE4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Data Model &amp; Information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21E8-A1A5-478F-A896-92770A16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C447-5AD7-4569-837C-AA82744A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1AC97-489C-4313-89B4-69F970E7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oogle Shape;189;p21">
            <a:extLst>
              <a:ext uri="{FF2B5EF4-FFF2-40B4-BE49-F238E27FC236}">
                <a16:creationId xmlns:a16="http://schemas.microsoft.com/office/drawing/2014/main" id="{639E3250-CD74-4F48-A741-82DB0C2402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1425" y="2358908"/>
            <a:ext cx="1096556" cy="3735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Google Shape;190;p21">
            <a:extLst>
              <a:ext uri="{FF2B5EF4-FFF2-40B4-BE49-F238E27FC236}">
                <a16:creationId xmlns:a16="http://schemas.microsoft.com/office/drawing/2014/main" id="{FBAB31D7-CCEE-4304-AD66-AE64DBBC399F}"/>
              </a:ext>
            </a:extLst>
          </p:cNvPr>
          <p:cNvSpPr txBox="1"/>
          <p:nvPr/>
        </p:nvSpPr>
        <p:spPr>
          <a:xfrm>
            <a:off x="1922875" y="3108935"/>
            <a:ext cx="3305400" cy="23763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openIMIS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1;p21">
            <a:extLst>
              <a:ext uri="{FF2B5EF4-FFF2-40B4-BE49-F238E27FC236}">
                <a16:creationId xmlns:a16="http://schemas.microsoft.com/office/drawing/2014/main" id="{F524FC9E-DA03-42C8-A8E5-CAE9E6AC0521}"/>
              </a:ext>
            </a:extLst>
          </p:cNvPr>
          <p:cNvSpPr/>
          <p:nvPr/>
        </p:nvSpPr>
        <p:spPr>
          <a:xfrm>
            <a:off x="2279800" y="5021960"/>
            <a:ext cx="2740625" cy="388013"/>
          </a:xfrm>
          <a:prstGeom prst="flowChartMagneticDisk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Data 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2;p21">
            <a:extLst>
              <a:ext uri="{FF2B5EF4-FFF2-40B4-BE49-F238E27FC236}">
                <a16:creationId xmlns:a16="http://schemas.microsoft.com/office/drawing/2014/main" id="{6E73FDE8-F8C8-4377-A124-478AB947C668}"/>
              </a:ext>
            </a:extLst>
          </p:cNvPr>
          <p:cNvSpPr txBox="1"/>
          <p:nvPr/>
        </p:nvSpPr>
        <p:spPr>
          <a:xfrm>
            <a:off x="2725874" y="3477492"/>
            <a:ext cx="1774500" cy="309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Enrollments</a:t>
            </a: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3;p21">
            <a:extLst>
              <a:ext uri="{FF2B5EF4-FFF2-40B4-BE49-F238E27FC236}">
                <a16:creationId xmlns:a16="http://schemas.microsoft.com/office/drawing/2014/main" id="{100189AE-A65D-49CC-A094-999204AF3C56}"/>
              </a:ext>
            </a:extLst>
          </p:cNvPr>
          <p:cNvSpPr txBox="1"/>
          <p:nvPr/>
        </p:nvSpPr>
        <p:spPr>
          <a:xfrm>
            <a:off x="3763724" y="4143366"/>
            <a:ext cx="892500" cy="373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Claims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4;p21">
            <a:extLst>
              <a:ext uri="{FF2B5EF4-FFF2-40B4-BE49-F238E27FC236}">
                <a16:creationId xmlns:a16="http://schemas.microsoft.com/office/drawing/2014/main" id="{7B9655C9-AC8E-4583-9343-5B797EF18C57}"/>
              </a:ext>
            </a:extLst>
          </p:cNvPr>
          <p:cNvSpPr txBox="1"/>
          <p:nvPr/>
        </p:nvSpPr>
        <p:spPr>
          <a:xfrm>
            <a:off x="2478474" y="4143363"/>
            <a:ext cx="892500" cy="373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5;p21">
            <a:extLst>
              <a:ext uri="{FF2B5EF4-FFF2-40B4-BE49-F238E27FC236}">
                <a16:creationId xmlns:a16="http://schemas.microsoft.com/office/drawing/2014/main" id="{DD600402-A526-49AC-9543-7AECDD8FBA21}"/>
              </a:ext>
            </a:extLst>
          </p:cNvPr>
          <p:cNvSpPr txBox="1"/>
          <p:nvPr/>
        </p:nvSpPr>
        <p:spPr>
          <a:xfrm>
            <a:off x="6593224" y="3124191"/>
            <a:ext cx="3675900" cy="26424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DHIS2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96;p21">
            <a:extLst>
              <a:ext uri="{FF2B5EF4-FFF2-40B4-BE49-F238E27FC236}">
                <a16:creationId xmlns:a16="http://schemas.microsoft.com/office/drawing/2014/main" id="{C609735A-3A7B-433B-A799-5733AA6F8FED}"/>
              </a:ext>
            </a:extLst>
          </p:cNvPr>
          <p:cNvCxnSpPr>
            <a:endCxn id="15" idx="1"/>
          </p:cNvCxnSpPr>
          <p:nvPr/>
        </p:nvCxnSpPr>
        <p:spPr>
          <a:xfrm rot="10800000" flipH="1">
            <a:off x="4500349" y="3637416"/>
            <a:ext cx="2305500" cy="28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Google Shape;197;p21">
            <a:extLst>
              <a:ext uri="{FF2B5EF4-FFF2-40B4-BE49-F238E27FC236}">
                <a16:creationId xmlns:a16="http://schemas.microsoft.com/office/drawing/2014/main" id="{31C1A34C-6B1E-449D-BD0B-C4E210C4C6C7}"/>
              </a:ext>
            </a:extLst>
          </p:cNvPr>
          <p:cNvSpPr txBox="1"/>
          <p:nvPr/>
        </p:nvSpPr>
        <p:spPr>
          <a:xfrm>
            <a:off x="6805849" y="3439116"/>
            <a:ext cx="1330800" cy="39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3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Insuree Program</a:t>
            </a:r>
            <a:r>
              <a:rPr lang="en" sz="18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98;p21">
            <a:extLst>
              <a:ext uri="{FF2B5EF4-FFF2-40B4-BE49-F238E27FC236}">
                <a16:creationId xmlns:a16="http://schemas.microsoft.com/office/drawing/2014/main" id="{4BC84AA4-9A26-4A41-AAFC-04048C3F1A34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>
            <a:off x="7471249" y="3835716"/>
            <a:ext cx="0" cy="472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Google Shape;200;p21">
            <a:extLst>
              <a:ext uri="{FF2B5EF4-FFF2-40B4-BE49-F238E27FC236}">
                <a16:creationId xmlns:a16="http://schemas.microsoft.com/office/drawing/2014/main" id="{ED49FC4E-3475-4802-BD8E-8FEC99E3D47C}"/>
              </a:ext>
            </a:extLst>
          </p:cNvPr>
          <p:cNvSpPr txBox="1"/>
          <p:nvPr/>
        </p:nvSpPr>
        <p:spPr>
          <a:xfrm>
            <a:off x="8720624" y="4370317"/>
            <a:ext cx="1462200" cy="5778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1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Claims (Submissions, Review, Valuation etc.)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9;p21">
            <a:extLst>
              <a:ext uri="{FF2B5EF4-FFF2-40B4-BE49-F238E27FC236}">
                <a16:creationId xmlns:a16="http://schemas.microsoft.com/office/drawing/2014/main" id="{6FAFC567-61F9-4292-BD9E-3B883466AB11}"/>
              </a:ext>
            </a:extLst>
          </p:cNvPr>
          <p:cNvSpPr txBox="1"/>
          <p:nvPr/>
        </p:nvSpPr>
        <p:spPr>
          <a:xfrm>
            <a:off x="6740149" y="4308417"/>
            <a:ext cx="1462200" cy="5232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3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Policy (New, Renewals)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1;p21">
            <a:extLst>
              <a:ext uri="{FF2B5EF4-FFF2-40B4-BE49-F238E27FC236}">
                <a16:creationId xmlns:a16="http://schemas.microsoft.com/office/drawing/2014/main" id="{2FDB3D3E-19B0-4E84-A891-9DD5D06C4CAF}"/>
              </a:ext>
            </a:extLst>
          </p:cNvPr>
          <p:cNvSpPr/>
          <p:nvPr/>
        </p:nvSpPr>
        <p:spPr>
          <a:xfrm>
            <a:off x="7209387" y="5097222"/>
            <a:ext cx="2740625" cy="388013"/>
          </a:xfrm>
          <a:prstGeom prst="flowChartMagneticDisk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Data 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2;p21">
            <a:extLst>
              <a:ext uri="{FF2B5EF4-FFF2-40B4-BE49-F238E27FC236}">
                <a16:creationId xmlns:a16="http://schemas.microsoft.com/office/drawing/2014/main" id="{F83C0502-0469-48D4-9C7D-DB3C310BD54A}"/>
              </a:ext>
            </a:extLst>
          </p:cNvPr>
          <p:cNvSpPr txBox="1"/>
          <p:nvPr/>
        </p:nvSpPr>
        <p:spPr>
          <a:xfrm>
            <a:off x="7659299" y="3832285"/>
            <a:ext cx="164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 Stages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" name="Google Shape;203;p21">
            <a:extLst>
              <a:ext uri="{FF2B5EF4-FFF2-40B4-BE49-F238E27FC236}">
                <a16:creationId xmlns:a16="http://schemas.microsoft.com/office/drawing/2014/main" id="{A2F5C7D3-6BA8-4518-9F5D-55D185DE095C}"/>
              </a:ext>
            </a:extLst>
          </p:cNvPr>
          <p:cNvCxnSpPr>
            <a:cxnSpLocks/>
          </p:cNvCxnSpPr>
          <p:nvPr/>
        </p:nvCxnSpPr>
        <p:spPr>
          <a:xfrm rot="10800000" flipH="1">
            <a:off x="4656235" y="4265172"/>
            <a:ext cx="2099400" cy="1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" name="Google Shape;204;p21">
            <a:extLst>
              <a:ext uri="{FF2B5EF4-FFF2-40B4-BE49-F238E27FC236}">
                <a16:creationId xmlns:a16="http://schemas.microsoft.com/office/drawing/2014/main" id="{84B95074-E0AD-43CF-92C3-E48AC1C6B3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174" y="3736562"/>
            <a:ext cx="669375" cy="39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5;p21">
            <a:extLst>
              <a:ext uri="{FF2B5EF4-FFF2-40B4-BE49-F238E27FC236}">
                <a16:creationId xmlns:a16="http://schemas.microsoft.com/office/drawing/2014/main" id="{944FAA2B-5FBC-4520-8E7C-9931307913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499" y="3108943"/>
            <a:ext cx="669375" cy="39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6;p21">
            <a:extLst>
              <a:ext uri="{FF2B5EF4-FFF2-40B4-BE49-F238E27FC236}">
                <a16:creationId xmlns:a16="http://schemas.microsoft.com/office/drawing/2014/main" id="{D341435A-F6AF-4497-BAD0-AB1B477B3D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3622" y="2412748"/>
            <a:ext cx="1330761" cy="4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07;p21">
            <a:extLst>
              <a:ext uri="{FF2B5EF4-FFF2-40B4-BE49-F238E27FC236}">
                <a16:creationId xmlns:a16="http://schemas.microsoft.com/office/drawing/2014/main" id="{F3942355-45B6-474D-8D67-C41A113233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1425" y="2352670"/>
            <a:ext cx="1096556" cy="3735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6" name="Google Shape;208;p21">
            <a:extLst>
              <a:ext uri="{FF2B5EF4-FFF2-40B4-BE49-F238E27FC236}">
                <a16:creationId xmlns:a16="http://schemas.microsoft.com/office/drawing/2014/main" id="{B4EB9FEF-4D2B-45CF-9573-B27BB5DE6926}"/>
              </a:ext>
            </a:extLst>
          </p:cNvPr>
          <p:cNvSpPr txBox="1"/>
          <p:nvPr/>
        </p:nvSpPr>
        <p:spPr>
          <a:xfrm>
            <a:off x="8720624" y="3433991"/>
            <a:ext cx="1330800" cy="39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3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Claims Program</a:t>
            </a:r>
            <a:r>
              <a:rPr lang="en" sz="18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209;p21">
            <a:extLst>
              <a:ext uri="{FF2B5EF4-FFF2-40B4-BE49-F238E27FC236}">
                <a16:creationId xmlns:a16="http://schemas.microsoft.com/office/drawing/2014/main" id="{98E647A9-34B3-4614-8184-633672EA22F6}"/>
              </a:ext>
            </a:extLst>
          </p:cNvPr>
          <p:cNvCxnSpPr>
            <a:cxnSpLocks/>
          </p:cNvCxnSpPr>
          <p:nvPr/>
        </p:nvCxnSpPr>
        <p:spPr>
          <a:xfrm>
            <a:off x="9386024" y="3864041"/>
            <a:ext cx="0" cy="472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4696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FCA7-1EFB-4821-8E7D-2F8BE0EC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Generic Indicators &amp;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0DC2-66A2-405C-AD73-3AB2CA8B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465"/>
            <a:ext cx="5475540" cy="4012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Beneficiaries (~ 25 Indicators)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/>
              <a:t>e.g</a:t>
            </a:r>
            <a:r>
              <a:rPr lang="en-GB" dirty="0"/>
              <a:t>: individuals &amp; households enrolled / covered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Claims (~ 50 Indicators)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e.g.: number &amp; value of submitted/rejected claims; diagnosis trends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Operations (6 Indicators)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E.g.: average processing times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1AB12-2895-4DE8-AB7E-3BBA0B04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A1DE-AFC7-4108-A52E-9E723639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0DFA5-588E-49FE-BE4F-42B0E7409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484B2-F467-4933-B0B7-C72E9D38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951" y="1936129"/>
            <a:ext cx="5475540" cy="47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5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D054-1CA5-40A6-8CB4-C1494366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FHIR mapping in DHIS2 Data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48AA4-E403-4DF3-BAFC-50F6ACBB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77FD-549B-4E68-81EB-213CC1EC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3DFF0-DF54-458A-A129-FADBF756E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Google Shape;182;p20">
            <a:extLst>
              <a:ext uri="{FF2B5EF4-FFF2-40B4-BE49-F238E27FC236}">
                <a16:creationId xmlns:a16="http://schemas.microsoft.com/office/drawing/2014/main" id="{A248A181-098B-48D1-9523-EA6D73D920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" b="3391"/>
          <a:stretch/>
        </p:blipFill>
        <p:spPr>
          <a:xfrm>
            <a:off x="6708685" y="2072654"/>
            <a:ext cx="4568195" cy="40233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81;p20">
            <a:extLst>
              <a:ext uri="{FF2B5EF4-FFF2-40B4-BE49-F238E27FC236}">
                <a16:creationId xmlns:a16="http://schemas.microsoft.com/office/drawing/2014/main" id="{38C1D0D5-1FF7-4BF7-A686-3388A9E373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120" y="2072654"/>
            <a:ext cx="4568196" cy="40233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3798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6217-12BA-465A-A9CC-945E46BF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" sz="3600" dirty="0">
                <a:solidFill>
                  <a:srgbClr val="33818F"/>
                </a:solidFill>
                <a:latin typeface="Poppins"/>
                <a:cs typeface="Calibri" charset="0"/>
              </a:rPr>
              <a:t>openIMIS-DHIS2 Data Exchange Adapter</a:t>
            </a:r>
            <a:endParaRPr lang="en-GB" sz="3600" dirty="0">
              <a:solidFill>
                <a:srgbClr val="33818F"/>
              </a:solidFill>
              <a:latin typeface="Poppins"/>
              <a:cs typeface="Calibri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F2EA1-D9E0-4D40-9149-08C39BDC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8DDF-4945-4A97-A0E9-11BE0672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2FB49-BD24-4842-9D44-47CDD43B7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Google Shape;215;p22">
            <a:extLst>
              <a:ext uri="{FF2B5EF4-FFF2-40B4-BE49-F238E27FC236}">
                <a16:creationId xmlns:a16="http://schemas.microsoft.com/office/drawing/2014/main" id="{44AEDC30-9BAD-4E5C-847A-B67B7679834F}"/>
              </a:ext>
            </a:extLst>
          </p:cNvPr>
          <p:cNvSpPr txBox="1">
            <a:spLocks noGrp="1"/>
          </p:cNvSpPr>
          <p:nvPr/>
        </p:nvSpPr>
        <p:spPr>
          <a:xfrm>
            <a:off x="838200" y="2490482"/>
            <a:ext cx="4992414" cy="386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●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●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Built using JAVA 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Utilises Spring framework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Packaged as a .JAR file which can be implemented on server/machine.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Google Shape;216;p22">
            <a:extLst>
              <a:ext uri="{FF2B5EF4-FFF2-40B4-BE49-F238E27FC236}">
                <a16:creationId xmlns:a16="http://schemas.microsoft.com/office/drawing/2014/main" id="{4D09F0BC-E04A-485E-BE65-EFFCCC9C9344}"/>
              </a:ext>
            </a:extLst>
          </p:cNvPr>
          <p:cNvSpPr txBox="1">
            <a:spLocks noGrp="1"/>
          </p:cNvSpPr>
          <p:nvPr/>
        </p:nvSpPr>
        <p:spPr>
          <a:xfrm>
            <a:off x="838199" y="2071858"/>
            <a:ext cx="4992414" cy="39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Poppins" panose="00000500000000000000" pitchFamily="2" charset="0"/>
                <a:cs typeface="Poppins" panose="00000500000000000000" pitchFamily="2" charset="0"/>
              </a:rPr>
              <a:t>Technology Framework</a:t>
            </a:r>
            <a:endParaRPr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Google Shape;217;p22">
            <a:extLst>
              <a:ext uri="{FF2B5EF4-FFF2-40B4-BE49-F238E27FC236}">
                <a16:creationId xmlns:a16="http://schemas.microsoft.com/office/drawing/2014/main" id="{9D73EA00-3512-4B19-81C7-E310C1B6649B}"/>
              </a:ext>
            </a:extLst>
          </p:cNvPr>
          <p:cNvSpPr txBox="1">
            <a:spLocks noGrp="1"/>
          </p:cNvSpPr>
          <p:nvPr/>
        </p:nvSpPr>
        <p:spPr>
          <a:xfrm>
            <a:off x="6111398" y="2490482"/>
            <a:ext cx="4992415" cy="386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●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●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Data exchange between openIMIS and DHIS2 for the following data: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Insuree enrolment details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Coverage details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Claim enrolment details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Claim processing, Claim-Services, and Claim-Items details.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Linked with a Cron job, to push latest updates from openIMIS to DHIS2 every 24 hours.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Metadata sync for syncing </a:t>
            </a:r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ealth facilities &amp; locations with DHIS2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Google Shape;218;p22">
            <a:extLst>
              <a:ext uri="{FF2B5EF4-FFF2-40B4-BE49-F238E27FC236}">
                <a16:creationId xmlns:a16="http://schemas.microsoft.com/office/drawing/2014/main" id="{3E705A45-91F8-4122-A9B4-72F7F9C0F22F}"/>
              </a:ext>
            </a:extLst>
          </p:cNvPr>
          <p:cNvSpPr txBox="1">
            <a:spLocks noGrp="1"/>
          </p:cNvSpPr>
          <p:nvPr/>
        </p:nvSpPr>
        <p:spPr>
          <a:xfrm>
            <a:off x="6096000" y="2071858"/>
            <a:ext cx="5007813" cy="39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Poppins" panose="00000500000000000000" pitchFamily="2" charset="0"/>
                <a:cs typeface="Poppins" panose="00000500000000000000" pitchFamily="2" charset="0"/>
              </a:rPr>
              <a:t>Key Functions</a:t>
            </a:r>
            <a:endParaRPr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36DF-14F4-4566-B16B-C9E953605FCD}"/>
              </a:ext>
            </a:extLst>
          </p:cNvPr>
          <p:cNvSpPr txBox="1"/>
          <p:nvPr/>
        </p:nvSpPr>
        <p:spPr>
          <a:xfrm rot="20813339">
            <a:off x="1730757" y="4396361"/>
            <a:ext cx="4229043" cy="584775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5"/>
                </a:solidFill>
                <a:latin typeface="Stencil" panose="040409050D0802020404" pitchFamily="82" charset="0"/>
              </a:rPr>
              <a:t>Re-Design ongoing!</a:t>
            </a:r>
          </a:p>
        </p:txBody>
      </p:sp>
    </p:spTree>
    <p:extLst>
      <p:ext uri="{BB962C8B-B14F-4D97-AF65-F5344CB8AC3E}">
        <p14:creationId xmlns:p14="http://schemas.microsoft.com/office/powerpoint/2010/main" val="40426644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 with openIMIS color WS">
  <a:themeElements>
    <a:clrScheme name="openIMIS colors">
      <a:dk1>
        <a:srgbClr val="000000"/>
      </a:dk1>
      <a:lt1>
        <a:srgbClr val="FFFFFF"/>
      </a:lt1>
      <a:dk2>
        <a:srgbClr val="4F4B4C"/>
      </a:dk2>
      <a:lt2>
        <a:srgbClr val="CCCBCB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EFBC53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with openIMIS color WS" id="{7CEE088E-C1AC-4544-B178-EB52A2CEB4BF}" vid="{EE26FAF3-4CF8-4037-A355-8FA3A2C16E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3" ma:contentTypeDescription="Ein neues Dokument erstellen." ma:contentTypeScope="" ma:versionID="00ff617a9e8b09e7952abec984001a4c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a39838bb844bf6974e4e5cacd98002bd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EBA3E8-D853-43F2-B777-FF0692DF9E31}">
  <ds:schemaRefs>
    <ds:schemaRef ds:uri="799dd36a-efdc-49ab-bd5b-ecf48f8d8ab7"/>
    <ds:schemaRef ds:uri="http://purl.org/dc/terms/"/>
    <ds:schemaRef ds:uri="18d388d1-21b6-4723-90bf-9d2d04a13d0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5EB44A-3EC4-4C4B-857E-3B7A3C76C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388d1-21b6-4723-90bf-9d2d04a13d0a"/>
    <ds:schemaRef ds:uri="799dd36a-efdc-49ab-bd5b-ecf48f8d8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6374A1-458B-4BB9-8E8B-87D86F0B7A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Poppins</vt:lpstr>
      <vt:lpstr>Poppins ExtraLight</vt:lpstr>
      <vt:lpstr>Poppins Light</vt:lpstr>
      <vt:lpstr>Poppins SemiBold</vt:lpstr>
      <vt:lpstr>Rubik</vt:lpstr>
      <vt:lpstr>Stencil</vt:lpstr>
      <vt:lpstr>Symbol</vt:lpstr>
      <vt:lpstr>Presentation template with openIMIS color WS</vt:lpstr>
      <vt:lpstr>openIMIS Dashboards</vt:lpstr>
      <vt:lpstr>openIMIS Workflows</vt:lpstr>
      <vt:lpstr>Global Principles for Digital Development &amp; Investment</vt:lpstr>
      <vt:lpstr>Integrate into OpenHIE</vt:lpstr>
      <vt:lpstr>Corporate Architecture</vt:lpstr>
      <vt:lpstr>Data Model &amp; Information Flow</vt:lpstr>
      <vt:lpstr>Generic Indicators &amp; Dashboards</vt:lpstr>
      <vt:lpstr>FHIR mapping in DHIS2 Data Elements</vt:lpstr>
      <vt:lpstr>openIMIS-DHIS2 Data Exchange Adapter</vt:lpstr>
      <vt:lpstr>Ressources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2021-03-25T03:16:49Z</dcterms:created>
  <dcterms:modified xsi:type="dcterms:W3CDTF">2021-03-25T05:36:21Z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