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58" autoAdjust="0"/>
    <p:restoredTop sz="94559"/>
  </p:normalViewPr>
  <p:slideViewPr>
    <p:cSldViewPr snapToGrid="0" snapToObjects="1">
      <p:cViewPr varScale="1">
        <p:scale>
          <a:sx n="157" d="100"/>
          <a:sy n="157" d="100"/>
        </p:scale>
        <p:origin x="16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23.03.21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580773"/>
            <a:ext cx="6858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60448"/>
            <a:ext cx="6858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0C2F7882-60EB-4ABA-80EB-98A37DDA8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3668391" y="779223"/>
            <a:ext cx="1807218" cy="18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9FC5910-03F2-4588-B750-97B57C833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0942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23.03.21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37FAFE5-2B80-49DF-B9A1-264CF8ED9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" y="290942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7"/>
            <a:ext cx="78867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7E18B28-45F5-4211-BB05-F7EF02D58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0942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76044"/>
            <a:ext cx="38862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23.03.21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1D48BA3-2796-4308-AB81-EBE901A89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0942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23.03.21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5FE9756-A208-4D04-ABAC-FC8F994AC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0942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23.03.21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662199-3607-40E3-A472-FD8311B87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" y="290942"/>
            <a:ext cx="1647959" cy="4394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2252"/>
            <a:ext cx="78867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64470"/>
            <a:ext cx="78867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23.03.21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OpenIMIS modular architecture</a:t>
            </a:r>
            <a:br>
              <a:rPr lang="en-GB" sz="4000" dirty="0"/>
            </a:br>
            <a:br>
              <a:rPr lang="en-GB" sz="2800" dirty="0"/>
            </a:br>
            <a:r>
              <a:rPr lang="en-GB" sz="2800" dirty="0"/>
              <a:t>March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5591E-2CD3-5D41-9817-74B93C9AF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63" y="4968373"/>
            <a:ext cx="2231771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Codebase migration: Admin utilities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1-Feb-2022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7C85140-AE64-734A-A7CB-748CBA82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987489"/>
            <a:ext cx="6603101" cy="42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Codebase migration: Admin utilities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Report system will be setup, reports will be migrated depending on time available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8298C74-5EE2-FD4C-A708-A5680A10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46" y="2608349"/>
            <a:ext cx="5610420" cy="35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0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has been done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Modular architecture setup: Python/Django, proxy, </a:t>
            </a:r>
            <a:r>
              <a:rPr lang="en-GB" dirty="0" err="1"/>
              <a:t>GraphQL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2020: Claim module rewrite (+ locations and limited modules)</a:t>
            </a:r>
          </a:p>
          <a:p>
            <a:pPr>
              <a:lnSpc>
                <a:spcPct val="150000"/>
              </a:lnSpc>
            </a:pPr>
            <a:r>
              <a:rPr lang="en-GB" dirty="0"/>
              <a:t>2021: Beneficiary enrolment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Insuree</a:t>
            </a:r>
            <a:r>
              <a:rPr lang="en-GB" dirty="0"/>
              <a:t> &amp; family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Policy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Contribution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Payment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EBFBB-527E-584D-9EFE-5750803CD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Tender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7489"/>
            <a:ext cx="7886700" cy="40124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Limited to existing functionality for time constraints</a:t>
            </a:r>
          </a:p>
          <a:p>
            <a:pPr>
              <a:lnSpc>
                <a:spcPct val="150000"/>
              </a:lnSpc>
            </a:pPr>
            <a:r>
              <a:rPr lang="en-GB" dirty="0"/>
              <a:t>FHIR API will </a:t>
            </a:r>
            <a:r>
              <a:rPr lang="en-GB" b="1" dirty="0"/>
              <a:t>not</a:t>
            </a:r>
            <a:r>
              <a:rPr lang="en-GB" dirty="0"/>
              <a:t> be covered, required resources can easily be added</a:t>
            </a:r>
          </a:p>
          <a:p>
            <a:pPr>
              <a:lnSpc>
                <a:spcPct val="150000"/>
              </a:lnSpc>
            </a:pPr>
            <a:r>
              <a:rPr lang="en-GB" dirty="0"/>
              <a:t>Reuse existing software or modules where possible</a:t>
            </a:r>
          </a:p>
          <a:p>
            <a:pPr>
              <a:lnSpc>
                <a:spcPct val="150000"/>
              </a:lnSpc>
            </a:pPr>
            <a:r>
              <a:rPr lang="en-GB" dirty="0"/>
              <a:t>PostgreSQL migration planned but support for both requested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329F0-5FC4-9F41-83E5-3DEC5CB0A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Codebase migration: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3ECAAF-0423-244E-B200-78A046338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28" y="2201686"/>
            <a:ext cx="3871917" cy="24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1-Jun-2021</a:t>
            </a:r>
          </a:p>
          <a:p>
            <a:pPr>
              <a:lnSpc>
                <a:spcPct val="150000"/>
              </a:lnSpc>
            </a:pPr>
            <a:r>
              <a:rPr lang="en-GB" dirty="0"/>
              <a:t>Users are currently logged on the</a:t>
            </a:r>
          </a:p>
          <a:p>
            <a:pPr>
              <a:lnSpc>
                <a:spcPct val="150000"/>
              </a:lnSpc>
            </a:pPr>
            <a:r>
              <a:rPr lang="en-GB" dirty="0"/>
              <a:t>Legacy via proxy</a:t>
            </a:r>
          </a:p>
          <a:p>
            <a:pPr>
              <a:lnSpc>
                <a:spcPct val="150000"/>
              </a:lnSpc>
            </a:pPr>
            <a:r>
              <a:rPr lang="en-GB" dirty="0"/>
              <a:t>User and rights management</a:t>
            </a:r>
            <a:br>
              <a:rPr lang="en-GB" dirty="0"/>
            </a:br>
            <a:r>
              <a:rPr lang="en-GB" dirty="0"/>
              <a:t>partly implemented by </a:t>
            </a:r>
            <a:r>
              <a:rPr lang="en-GB" dirty="0" err="1"/>
              <a:t>SolDevelo</a:t>
            </a:r>
            <a:r>
              <a:rPr lang="en-GB" dirty="0"/>
              <a:t> =&gt; deadline will be moved earlier</a:t>
            </a:r>
          </a:p>
        </p:txBody>
      </p:sp>
    </p:spTree>
    <p:extLst>
      <p:ext uri="{BB962C8B-B14F-4D97-AF65-F5344CB8AC3E}">
        <p14:creationId xmlns:p14="http://schemas.microsoft.com/office/powerpoint/2010/main" val="107035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Codebase migration: Medical services/items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Services and items: 1-Jul-2021</a:t>
            </a:r>
          </a:p>
          <a:p>
            <a:pPr>
              <a:lnSpc>
                <a:spcPct val="150000"/>
              </a:lnSpc>
            </a:pPr>
            <a:r>
              <a:rPr lang="en-GB" dirty="0"/>
              <a:t>Price lists: 1-Aug-2021</a:t>
            </a:r>
          </a:p>
          <a:p>
            <a:pPr>
              <a:lnSpc>
                <a:spcPct val="150000"/>
              </a:lnSpc>
            </a:pPr>
            <a:r>
              <a:rPr lang="en-GB" dirty="0"/>
              <a:t>Pretty simple forms, required for Product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51829AC-E99F-104D-9C9D-ABCCF1BD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70" y="4037463"/>
            <a:ext cx="3725996" cy="23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4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Codebase migration: Product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A25D4399-DECB-6F4C-B148-6C128E4E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8" y="3191685"/>
            <a:ext cx="5680609" cy="33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B0D352F6-6942-E149-9BEA-76FD7091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73" y="1861554"/>
            <a:ext cx="6050224" cy="26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2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Codebase migration: Product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1-Oct-2021</a:t>
            </a:r>
          </a:p>
          <a:p>
            <a:pPr>
              <a:lnSpc>
                <a:spcPct val="150000"/>
              </a:lnSpc>
            </a:pPr>
            <a:r>
              <a:rPr lang="en-GB" dirty="0"/>
              <a:t>Current screen is </a:t>
            </a:r>
            <a:r>
              <a:rPr lang="en-GB" b="1" dirty="0"/>
              <a:t>very </a:t>
            </a:r>
            <a:r>
              <a:rPr lang="en-GB" dirty="0"/>
              <a:t>complex, dynamic price list loading</a:t>
            </a:r>
          </a:p>
          <a:p>
            <a:pPr>
              <a:lnSpc>
                <a:spcPct val="150000"/>
              </a:lnSpc>
            </a:pPr>
            <a:r>
              <a:rPr lang="en-GB" dirty="0"/>
              <a:t>Use tabs for each concern. Formal sector will add tabs</a:t>
            </a:r>
          </a:p>
          <a:p>
            <a:pPr>
              <a:lnSpc>
                <a:spcPct val="150000"/>
              </a:lnSpc>
            </a:pPr>
            <a:r>
              <a:rPr lang="en-GB" dirty="0"/>
              <a:t>Hide irrelevant parts of product based on configuration</a:t>
            </a:r>
          </a:p>
          <a:p>
            <a:pPr>
              <a:lnSpc>
                <a:spcPct val="150000"/>
              </a:lnSpc>
            </a:pPr>
            <a:r>
              <a:rPr lang="en-GB" dirty="0"/>
              <a:t>Limited extraction of product management code</a:t>
            </a:r>
          </a:p>
        </p:txBody>
      </p:sp>
    </p:spTree>
    <p:extLst>
      <p:ext uri="{BB962C8B-B14F-4D97-AF65-F5344CB8AC3E}">
        <p14:creationId xmlns:p14="http://schemas.microsoft.com/office/powerpoint/2010/main" val="65307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Codebase migration: Payers &amp; Funding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1-Nov-2021</a:t>
            </a:r>
          </a:p>
          <a:p>
            <a:pPr>
              <a:lnSpc>
                <a:spcPct val="150000"/>
              </a:lnSpc>
            </a:pPr>
            <a:r>
              <a:rPr lang="en-GB" dirty="0"/>
              <a:t>Implement a generic approach, country specific “hacks” will be left to implement as a dedicated module</a:t>
            </a:r>
          </a:p>
        </p:txBody>
      </p:sp>
    </p:spTree>
    <p:extLst>
      <p:ext uri="{BB962C8B-B14F-4D97-AF65-F5344CB8AC3E}">
        <p14:creationId xmlns:p14="http://schemas.microsoft.com/office/powerpoint/2010/main" val="339952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Codebase migration: User utilities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1225A-21A9-334C-A543-6BA11D0D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29" y="214715"/>
            <a:ext cx="2231771" cy="6155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E56723-73DB-2C44-B6AA-A4542C6293E9}"/>
              </a:ext>
            </a:extLst>
          </p:cNvPr>
          <p:cNvSpPr txBox="1">
            <a:spLocks/>
          </p:cNvSpPr>
          <p:nvPr/>
        </p:nvSpPr>
        <p:spPr>
          <a:xfrm>
            <a:off x="628650" y="1987489"/>
            <a:ext cx="8143116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1-Dec-2021</a:t>
            </a:r>
          </a:p>
          <a:p>
            <a:pPr>
              <a:lnSpc>
                <a:spcPct val="150000"/>
              </a:lnSpc>
            </a:pPr>
            <a:r>
              <a:rPr lang="en-GB" dirty="0"/>
              <a:t>Password change, reset, settings update</a:t>
            </a:r>
          </a:p>
          <a:p>
            <a:pPr>
              <a:lnSpc>
                <a:spcPct val="150000"/>
              </a:lnSpc>
            </a:pPr>
            <a:r>
              <a:rPr lang="en-GB" dirty="0"/>
              <a:t>Probably be integrated into 1-Jun-2020 delivery</a:t>
            </a:r>
          </a:p>
        </p:txBody>
      </p:sp>
    </p:spTree>
    <p:extLst>
      <p:ext uri="{BB962C8B-B14F-4D97-AF65-F5344CB8AC3E}">
        <p14:creationId xmlns:p14="http://schemas.microsoft.com/office/powerpoint/2010/main" val="34292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0</TotalTime>
  <Words>268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Office</vt:lpstr>
      <vt:lpstr>OpenIMIS modular architecture  March 2021</vt:lpstr>
      <vt:lpstr>What has been done so far</vt:lpstr>
      <vt:lpstr>Tender 3</vt:lpstr>
      <vt:lpstr>Codebase migration: Users</vt:lpstr>
      <vt:lpstr>Codebase migration: Medical services/items</vt:lpstr>
      <vt:lpstr>Codebase migration: Product</vt:lpstr>
      <vt:lpstr>Codebase migration: Product</vt:lpstr>
      <vt:lpstr>Codebase migration: Payers &amp; Funding</vt:lpstr>
      <vt:lpstr>Codebase migration: User utilities</vt:lpstr>
      <vt:lpstr>Codebase migration: Admin utilities</vt:lpstr>
      <vt:lpstr>Codebase migration: Admin utilities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2018-10-05T11:12:58Z</dcterms:created>
  <dcterms:modified xsi:type="dcterms:W3CDTF">2021-03-24T22:59:24Z</dcterms:modified>
</cp:coreProperties>
</file>