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596" r:id="rId10"/>
    <p:sldId id="591" r:id="rId11"/>
    <p:sldId id="278" r:id="rId12"/>
    <p:sldId id="590" r:id="rId13"/>
    <p:sldId id="593" r:id="rId14"/>
    <p:sldId id="598" r:id="rId15"/>
    <p:sldId id="597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B0A-4CAA-ADF7-E3851AA9596E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B0A-4CAA-ADF7-E3851AA9596E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B0A-4CAA-ADF7-E3851AA9596E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0" tIns="0" rIns="0" bIns="0" anchor="ctr" anchorCtr="1">
                <a:no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3"/>
                <c:pt idx="0">
                  <c:v>Done (Tender 3 2018)</c:v>
                </c:pt>
                <c:pt idx="1">
                  <c:v>Done (Digital Square 2019)</c:v>
                </c:pt>
                <c:pt idx="2">
                  <c:v>Doing (Tender 3 2020)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0A-4CAA-ADF7-E3851AA959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59B5A-4B11-4C3E-9267-92D4A9956EC7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D714B-F4D2-4440-B141-9B37FFA17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057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8" name="Google Shape;33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08741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pic>
        <p:nvPicPr>
          <p:cNvPr id="6" name="Grafik 5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25B7370B-2AEC-4121-9CCC-42B209AEE5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5192391" y="687148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3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E113884-B5C9-459E-B785-88DF562AFA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25.03.2021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694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2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D3AE9F-B099-48E3-9D63-E2686F55F6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F441C40-D1A3-4021-BC20-FB80A0DAD9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38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9257612C-9BB1-4B2E-8509-C3A41B6329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4"/>
            <a:ext cx="5181600" cy="4000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8BD48-EBE7-4348-B768-A0B5E86539C2}" type="datetime1">
              <a:rPr lang="de-DE" smtClean="0"/>
              <a:t>25.03.2021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636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69BCAFE-FF6C-48CB-B35B-192AA7C178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4C4C-E6D1-EF48-8180-569D50CF7837}" type="datetime1">
              <a:rPr lang="de-DE" smtClean="0"/>
              <a:t>25.03.2021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589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4672233-ECC5-4ACD-981A-8BF10FB873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591C-B533-0E4F-84C9-6CBDC3B2A415}" type="datetime1">
              <a:rPr lang="de-DE" smtClean="0"/>
              <a:t>25.03.2021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88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1AF98D-2D31-4CE4-ABEE-E9088C1CA8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31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250E34EA-DEAC-E443-970E-2BDEEB6225B1}" type="datetime1">
              <a:rPr lang="de-DE" smtClean="0"/>
              <a:t>25.03.2021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091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60" r:id="rId7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mis.atlassian.net/wiki/spaces/OP/pages/1463582721/Gumzo+ya+mwezi" TargetMode="External"/><Relationship Id="rId2" Type="http://schemas.openxmlformats.org/officeDocument/2006/relationships/hyperlink" Target="https://openimis.atlassian.net/wiki/spaces/OP/pages/44105736/Weekly+Calls+of+the+Developers+Committe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wiki/spaces/OP/pages/1277493249/Developer+starting+kit" TargetMode="External"/><Relationship Id="rId5" Type="http://schemas.openxmlformats.org/officeDocument/2006/relationships/hyperlink" Target="https://openimis.atlassian.net/wiki/spaces/OP/pages/189595649/Events" TargetMode="External"/><Relationship Id="rId4" Type="http://schemas.openxmlformats.org/officeDocument/2006/relationships/hyperlink" Target="https://openimis.atlassian.net/wiki/spaces/OP/pages/1463287820/Special+Meetings+of+the+Developers+Committee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openimis.atlassian.net/secure/Dashboard.jspa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openimis.atlassian.net/servicedesk/customer/portal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enimis.readthedocs.io/" TargetMode="External"/><Relationship Id="rId5" Type="http://schemas.openxmlformats.org/officeDocument/2006/relationships/hyperlink" Target="https://openimis.atlassian.net/wiki/spaces/OP/pages/40665111/Demo+server" TargetMode="External"/><Relationship Id="rId10" Type="http://schemas.openxmlformats.org/officeDocument/2006/relationships/image" Target="../media/image8.png"/><Relationship Id="rId4" Type="http://schemas.openxmlformats.org/officeDocument/2006/relationships/hyperlink" Target="https://github.com/openimis" TargetMode="External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mis.atlassian.net/wiki/spaces/OP/pages/40763442/Product+Roadmap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8BCD2-9520-4419-B3E7-14A101E94E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openIMIS Roadmap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7F0F71-FD50-4EC6-8F4F-77DE6F0261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openIMIS Community Workshop 2021</a:t>
            </a:r>
          </a:p>
          <a:p>
            <a:r>
              <a:rPr lang="en-GB" dirty="0"/>
              <a:t>Day 2, 25.03.2021</a:t>
            </a:r>
          </a:p>
        </p:txBody>
      </p:sp>
    </p:spTree>
    <p:extLst>
      <p:ext uri="{BB962C8B-B14F-4D97-AF65-F5344CB8AC3E}">
        <p14:creationId xmlns:p14="http://schemas.microsoft.com/office/powerpoint/2010/main" val="3647124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5E472-EBFA-40D1-A3BF-D3D43707C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Additional Developers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4D76A-6832-4082-997E-2BC854D06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Developers from countries piloting openIMIS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/>
              <a:t>Djibouti, Gambia, Zanzibar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Student projects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/>
              <a:t>Database migration to PostgreSQL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/>
              <a:t>Upgrade FHIR STU3 to FHIR R4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/>
              <a:t>Google Summer of Code (next year ;-) 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Projects in Nepal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/>
              <a:t>Accident Insurance, Formal Sector, Dashboards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New Tenders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/>
              <a:t>Open tenders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8487D-19BF-47F0-975B-2FA848A20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25.03.2021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6D3D8-2D2A-4907-8B8B-1E42913A5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EF359-F14B-45E6-92AA-C1383DF1F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9253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BF04E-E837-46C2-A28F-EF04C751B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Co-ordination: Calls and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71E8A-51C6-4360-B6FC-4D9701635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Weekly calls (Thursdays)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/>
              <a:t>Daily business, troubleshooting, kitchen talk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2"/>
              </a:rPr>
              <a:t>Minutes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Gumzo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</a:t>
            </a:r>
            <a:r>
              <a:rPr lang="en-GB" dirty="0" err="1"/>
              <a:t>mwezi</a:t>
            </a:r>
            <a:r>
              <a:rPr lang="en-GB" dirty="0"/>
              <a:t> = Monthly calls (1</a:t>
            </a:r>
            <a:r>
              <a:rPr lang="en-GB" baseline="30000" dirty="0"/>
              <a:t>st</a:t>
            </a:r>
            <a:r>
              <a:rPr lang="en-GB" dirty="0"/>
              <a:t> Monday every month)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/>
              <a:t>Project progress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3"/>
              </a:rPr>
              <a:t>Minutes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4"/>
              </a:rPr>
              <a:t>Ad-Hoc calls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5"/>
              </a:rPr>
              <a:t>Events</a:t>
            </a:r>
            <a:endParaRPr lang="en-GB" dirty="0"/>
          </a:p>
          <a:p>
            <a:endParaRPr lang="en-GB" dirty="0"/>
          </a:p>
          <a:p>
            <a:r>
              <a:rPr lang="en-GB" u="sng" dirty="0"/>
              <a:t>New</a:t>
            </a:r>
            <a:r>
              <a:rPr lang="en-GB" dirty="0"/>
              <a:t>: </a:t>
            </a:r>
            <a:r>
              <a:rPr lang="en-GB" dirty="0">
                <a:hlinkClick r:id="rId6"/>
              </a:rPr>
              <a:t>Developers Training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95380-9E9D-483F-989D-A4D22961B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25.03.2021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500C0-CCB7-4AF5-9140-3622E7F35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FF507-C632-410B-AC5C-AF569C4018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65278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8BE99-D0CE-442F-B8D1-1558DB793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Community Tools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03BA4-F658-44C1-8CD2-EC568005E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25.03.2021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CB63D-5E72-4194-B1D6-FC522B563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05899-3F3F-4A9A-8CEA-0EF084482D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12</a:t>
            </a:fld>
            <a:endParaRPr lang="de-DE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24F7A2FB-3A73-416D-9D7A-54B084E9F5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000" y="2448000"/>
            <a:ext cx="3887166" cy="3816000"/>
          </a:xfrm>
          <a:noFill/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" action="ppaction://noaction"/>
              </a:rPr>
              <a:t>Homepage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" action="ppaction://noaction"/>
              </a:rPr>
              <a:t>Wiki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Forum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Document Share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2"/>
              </a:rPr>
              <a:t>Service Desk </a:t>
            </a:r>
            <a:r>
              <a:rPr lang="en-GB" dirty="0"/>
              <a:t>/ </a:t>
            </a:r>
            <a:r>
              <a:rPr lang="en-GB" dirty="0">
                <a:hlinkClick r:id="rId3"/>
              </a:rPr>
              <a:t>Issue Tracker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4"/>
              </a:rPr>
              <a:t>Code repository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5"/>
              </a:rPr>
              <a:t>Demo Server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hlinkClick r:id="rId6"/>
              </a:rPr>
              <a:t>Documentation</a:t>
            </a:r>
            <a:endParaRPr lang="en-GB" dirty="0"/>
          </a:p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38D2BF-C8F1-4E9C-BCCB-8A72733C70D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6180" y="1931448"/>
            <a:ext cx="6743485" cy="484910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2F0DAA8-32DB-4836-8884-9D010FFFB82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22060"/>
          <a:stretch/>
        </p:blipFill>
        <p:spPr>
          <a:xfrm>
            <a:off x="5694392" y="3246442"/>
            <a:ext cx="3887167" cy="310991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2B5FA65-95DC-4FF1-AAF8-77B90D4968C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37975" y="3663545"/>
            <a:ext cx="4376737" cy="185587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9497AE7-FF50-4184-B247-A393FCD00E6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637975" y="1027289"/>
            <a:ext cx="3887166" cy="209073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8334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E7D22-23EB-40A9-8099-CDF192CE7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openIMIS Value Chain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80F98-4EF0-4686-A639-9C6053FDC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25.03.2021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F40443-6774-4763-9766-7E8AD6811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105F2-E97E-4697-A39E-214B316640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BB89AB-50D5-4873-ABC6-CD079F7E2F5C}"/>
              </a:ext>
            </a:extLst>
          </p:cNvPr>
          <p:cNvSpPr/>
          <p:nvPr/>
        </p:nvSpPr>
        <p:spPr bwMode="auto">
          <a:xfrm>
            <a:off x="7228829" y="2092881"/>
            <a:ext cx="2160000" cy="1860151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err="1">
              <a:ln>
                <a:noFill/>
              </a:ln>
              <a:solidFill>
                <a:schemeClr val="tx2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021EA5-BC4B-4944-A52F-04F9E3AAEC2B}"/>
              </a:ext>
            </a:extLst>
          </p:cNvPr>
          <p:cNvSpPr/>
          <p:nvPr/>
        </p:nvSpPr>
        <p:spPr bwMode="auto">
          <a:xfrm>
            <a:off x="2908832" y="2092764"/>
            <a:ext cx="2160000" cy="1851617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err="1">
              <a:ln>
                <a:noFill/>
              </a:ln>
              <a:solidFill>
                <a:schemeClr val="tx2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492D50-83FB-4836-BD65-52AAF1170221}"/>
              </a:ext>
            </a:extLst>
          </p:cNvPr>
          <p:cNvSpPr/>
          <p:nvPr/>
        </p:nvSpPr>
        <p:spPr bwMode="auto">
          <a:xfrm>
            <a:off x="5068832" y="2080842"/>
            <a:ext cx="2160000" cy="1872073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err="1">
              <a:ln>
                <a:noFill/>
              </a:ln>
              <a:solidFill>
                <a:schemeClr val="tx2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FB8A48A-9FE1-497D-9436-E179B2D03528}"/>
              </a:ext>
            </a:extLst>
          </p:cNvPr>
          <p:cNvSpPr/>
          <p:nvPr/>
        </p:nvSpPr>
        <p:spPr bwMode="auto">
          <a:xfrm>
            <a:off x="7239002" y="3936760"/>
            <a:ext cx="2154618" cy="1840569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r>
              <a:rPr lang="en-GB" sz="1800" b="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Operation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2498936-EC85-431A-878A-7B3539D5C557}"/>
              </a:ext>
            </a:extLst>
          </p:cNvPr>
          <p:cNvSpPr/>
          <p:nvPr/>
        </p:nvSpPr>
        <p:spPr bwMode="auto">
          <a:xfrm>
            <a:off x="2908835" y="3578545"/>
            <a:ext cx="6479994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0" dirty="0">
                <a:solidFill>
                  <a:schemeClr val="tx1"/>
                </a:solidFill>
                <a:highlight>
                  <a:srgbClr val="E6E6E6"/>
                </a:highlight>
                <a:latin typeface="Poppins" panose="00000500000000000000" pitchFamily="2" charset="0"/>
                <a:cs typeface="Poppins" panose="00000500000000000000" pitchFamily="2" charset="0"/>
              </a:rPr>
              <a:t>Technical Platforms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74A187-C9FA-423A-82D7-C12CDFE11991}"/>
              </a:ext>
            </a:extLst>
          </p:cNvPr>
          <p:cNvSpPr/>
          <p:nvPr/>
        </p:nvSpPr>
        <p:spPr bwMode="auto">
          <a:xfrm>
            <a:off x="2908835" y="3207129"/>
            <a:ext cx="6479994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1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E6E6E6"/>
                </a:highlight>
                <a:latin typeface="Poppins" panose="00000500000000000000" pitchFamily="2" charset="0"/>
                <a:cs typeface="Poppins" panose="00000500000000000000" pitchFamily="2" charset="0"/>
              </a:rPr>
              <a:t>Networking, Advocacy &amp; Public Relations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1E319A2-E33B-4546-8EAD-9A6CE329E2EE}"/>
              </a:ext>
            </a:extLst>
          </p:cNvPr>
          <p:cNvSpPr/>
          <p:nvPr/>
        </p:nvSpPr>
        <p:spPr bwMode="auto">
          <a:xfrm>
            <a:off x="2908834" y="2835713"/>
            <a:ext cx="6479994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0" dirty="0">
                <a:solidFill>
                  <a:schemeClr val="tx1"/>
                </a:solidFill>
                <a:highlight>
                  <a:srgbClr val="E6E6E6"/>
                </a:highlight>
                <a:latin typeface="Poppins" panose="00000500000000000000" pitchFamily="2" charset="0"/>
                <a:cs typeface="Poppins" panose="00000500000000000000" pitchFamily="2" charset="0"/>
              </a:rPr>
              <a:t>Capacity Building &amp; Service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13ED41-25B6-4A04-A849-330BE887C4D1}"/>
              </a:ext>
            </a:extLst>
          </p:cNvPr>
          <p:cNvSpPr/>
          <p:nvPr/>
        </p:nvSpPr>
        <p:spPr bwMode="auto">
          <a:xfrm>
            <a:off x="2908832" y="2463532"/>
            <a:ext cx="6479996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0" dirty="0">
                <a:solidFill>
                  <a:schemeClr val="tx1"/>
                </a:solidFill>
                <a:highlight>
                  <a:srgbClr val="E6E6E6"/>
                </a:highlight>
                <a:latin typeface="Poppins" panose="00000500000000000000" pitchFamily="2" charset="0"/>
                <a:cs typeface="Poppins" panose="00000500000000000000" pitchFamily="2" charset="0"/>
              </a:rPr>
              <a:t>Fundraising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510AAAE-9577-485A-BE26-361057065DDF}"/>
              </a:ext>
            </a:extLst>
          </p:cNvPr>
          <p:cNvSpPr/>
          <p:nvPr/>
        </p:nvSpPr>
        <p:spPr bwMode="auto">
          <a:xfrm>
            <a:off x="2908835" y="2092881"/>
            <a:ext cx="6479997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600" b="0" dirty="0">
                <a:solidFill>
                  <a:schemeClr val="tx1"/>
                </a:solidFill>
                <a:highlight>
                  <a:srgbClr val="E6E6E6"/>
                </a:highlight>
                <a:latin typeface="Poppins" panose="00000500000000000000" pitchFamily="2" charset="0"/>
                <a:cs typeface="Poppins" panose="00000500000000000000" pitchFamily="2" charset="0"/>
              </a:rPr>
              <a:t>Community Management</a:t>
            </a:r>
          </a:p>
        </p:txBody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BAD5E048-5D05-4777-A7CF-3CDC2E0CB86B}"/>
              </a:ext>
            </a:extLst>
          </p:cNvPr>
          <p:cNvSpPr/>
          <p:nvPr/>
        </p:nvSpPr>
        <p:spPr bwMode="auto">
          <a:xfrm>
            <a:off x="5073620" y="3941858"/>
            <a:ext cx="2515209" cy="1835472"/>
          </a:xfrm>
          <a:prstGeom prst="homePlate">
            <a:avLst>
              <a:gd name="adj" fmla="val 19629"/>
            </a:avLst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GB" sz="1800" b="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Implementation</a:t>
            </a:r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C3A5248F-279F-4C50-A759-2286712AA04E}"/>
              </a:ext>
            </a:extLst>
          </p:cNvPr>
          <p:cNvSpPr/>
          <p:nvPr/>
        </p:nvSpPr>
        <p:spPr bwMode="auto">
          <a:xfrm>
            <a:off x="2908832" y="3941858"/>
            <a:ext cx="2520000" cy="1835472"/>
          </a:xfrm>
          <a:prstGeom prst="homePlate">
            <a:avLst>
              <a:gd name="adj" fmla="val 20320"/>
            </a:avLst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GB" sz="1800" b="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Development</a:t>
            </a:r>
          </a:p>
        </p:txBody>
      </p:sp>
      <p:sp>
        <p:nvSpPr>
          <p:cNvPr id="18" name="Arrow: Chevron 17">
            <a:extLst>
              <a:ext uri="{FF2B5EF4-FFF2-40B4-BE49-F238E27FC236}">
                <a16:creationId xmlns:a16="http://schemas.microsoft.com/office/drawing/2014/main" id="{81E545CF-EC14-4F52-A532-8F3AF70664AF}"/>
              </a:ext>
            </a:extLst>
          </p:cNvPr>
          <p:cNvSpPr/>
          <p:nvPr/>
        </p:nvSpPr>
        <p:spPr bwMode="auto">
          <a:xfrm>
            <a:off x="8804023" y="2080843"/>
            <a:ext cx="1199534" cy="3696485"/>
          </a:xfrm>
          <a:prstGeom prst="chevron">
            <a:avLst>
              <a:gd name="adj" fmla="val 41527"/>
            </a:avLst>
          </a:prstGeom>
          <a:solidFill>
            <a:srgbClr val="FFC000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GB" sz="1800" b="0" dirty="0" err="1">
              <a:solidFill>
                <a:schemeClr val="tx2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715D8FD-0401-46CA-B667-9F4EF6ECD0D8}"/>
              </a:ext>
            </a:extLst>
          </p:cNvPr>
          <p:cNvSpPr txBox="1"/>
          <p:nvPr/>
        </p:nvSpPr>
        <p:spPr>
          <a:xfrm rot="4546075">
            <a:off x="8847676" y="2804909"/>
            <a:ext cx="1072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Margin</a:t>
            </a:r>
          </a:p>
        </p:txBody>
      </p:sp>
      <p:sp>
        <p:nvSpPr>
          <p:cNvPr id="20" name="&quot;Not Allowed&quot; Symbol 19">
            <a:extLst>
              <a:ext uri="{FF2B5EF4-FFF2-40B4-BE49-F238E27FC236}">
                <a16:creationId xmlns:a16="http://schemas.microsoft.com/office/drawing/2014/main" id="{E5CE1AA6-4602-4140-B4F3-95172A3C3ABF}"/>
              </a:ext>
            </a:extLst>
          </p:cNvPr>
          <p:cNvSpPr/>
          <p:nvPr/>
        </p:nvSpPr>
        <p:spPr bwMode="auto">
          <a:xfrm>
            <a:off x="9071068" y="2707554"/>
            <a:ext cx="622300" cy="616317"/>
          </a:xfrm>
          <a:prstGeom prst="noSmoking">
            <a:avLst>
              <a:gd name="adj" fmla="val 10454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err="1">
              <a:ln>
                <a:noFill/>
              </a:ln>
              <a:solidFill>
                <a:schemeClr val="tx2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E6D962-E2AE-49ED-8B2F-FEB27CC6188B}"/>
              </a:ext>
            </a:extLst>
          </p:cNvPr>
          <p:cNvSpPr txBox="1"/>
          <p:nvPr/>
        </p:nvSpPr>
        <p:spPr>
          <a:xfrm rot="6307334">
            <a:off x="8855515" y="4553372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Impact</a:t>
            </a:r>
          </a:p>
        </p:txBody>
      </p:sp>
      <p:sp>
        <p:nvSpPr>
          <p:cNvPr id="22" name="Left Brace 21">
            <a:extLst>
              <a:ext uri="{FF2B5EF4-FFF2-40B4-BE49-F238E27FC236}">
                <a16:creationId xmlns:a16="http://schemas.microsoft.com/office/drawing/2014/main" id="{D08D1FA1-133D-4078-B1D4-CD917553615A}"/>
              </a:ext>
            </a:extLst>
          </p:cNvPr>
          <p:cNvSpPr/>
          <p:nvPr/>
        </p:nvSpPr>
        <p:spPr bwMode="auto">
          <a:xfrm>
            <a:off x="2518786" y="2092764"/>
            <a:ext cx="379876" cy="1851617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200" b="1" i="0" u="none" strike="noStrike" cap="none" normalizeH="0" baseline="0">
              <a:ln>
                <a:noFill/>
              </a:ln>
              <a:solidFill>
                <a:srgbClr val="999999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71BFB21E-494C-4424-A5CF-A6283D1B5866}"/>
              </a:ext>
            </a:extLst>
          </p:cNvPr>
          <p:cNvSpPr/>
          <p:nvPr/>
        </p:nvSpPr>
        <p:spPr bwMode="auto">
          <a:xfrm rot="16200000">
            <a:off x="5661406" y="3014585"/>
            <a:ext cx="379876" cy="5905362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200" b="1" i="0" u="none" strike="noStrike" cap="none" normalizeH="0" baseline="0">
              <a:ln>
                <a:noFill/>
              </a:ln>
              <a:solidFill>
                <a:srgbClr val="999999"/>
              </a:solidFill>
              <a:effectLst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020D901-1A64-4B2E-92ED-E56F49345D38}"/>
              </a:ext>
            </a:extLst>
          </p:cNvPr>
          <p:cNvSpPr txBox="1"/>
          <p:nvPr/>
        </p:nvSpPr>
        <p:spPr>
          <a:xfrm>
            <a:off x="2898661" y="6111266"/>
            <a:ext cx="5905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Core Processes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F36E4DC-6F09-424D-B238-98BF67E3C0A1}"/>
              </a:ext>
            </a:extLst>
          </p:cNvPr>
          <p:cNvSpPr txBox="1"/>
          <p:nvPr/>
        </p:nvSpPr>
        <p:spPr>
          <a:xfrm>
            <a:off x="1051236" y="2677540"/>
            <a:ext cx="1340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800" b="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Support</a:t>
            </a:r>
            <a:br>
              <a:rPr lang="en-GB" sz="1800" b="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en-GB" sz="1800" b="0" dirty="0">
                <a:solidFill>
                  <a:schemeClr val="tx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Processes</a:t>
            </a:r>
          </a:p>
        </p:txBody>
      </p:sp>
    </p:spTree>
    <p:extLst>
      <p:ext uri="{BB962C8B-B14F-4D97-AF65-F5344CB8AC3E}">
        <p14:creationId xmlns:p14="http://schemas.microsoft.com/office/powerpoint/2010/main" val="1074149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93C33-335B-4002-8EF2-F01AC5FB4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openIMIS Core Process Cycles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24556-B117-4392-B2F9-846618FA7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25.03.2021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A9AC2-2690-41B1-997A-00ECEA195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09A2E-9953-4CA3-9C99-ACFD41CBD0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26" name="Arrow: Circular 25">
            <a:extLst>
              <a:ext uri="{FF2B5EF4-FFF2-40B4-BE49-F238E27FC236}">
                <a16:creationId xmlns:a16="http://schemas.microsoft.com/office/drawing/2014/main" id="{A3CADA33-1845-4DD3-AB48-5D1007F2A0D6}"/>
              </a:ext>
            </a:extLst>
          </p:cNvPr>
          <p:cNvSpPr/>
          <p:nvPr/>
        </p:nvSpPr>
        <p:spPr bwMode="auto">
          <a:xfrm rot="20468858">
            <a:off x="1545838" y="2850531"/>
            <a:ext cx="3344404" cy="336177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786211"/>
              <a:gd name="adj5" fmla="val 12500"/>
            </a:avLst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err="1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7" name="Arrow: Circular 26">
            <a:extLst>
              <a:ext uri="{FF2B5EF4-FFF2-40B4-BE49-F238E27FC236}">
                <a16:creationId xmlns:a16="http://schemas.microsoft.com/office/drawing/2014/main" id="{96634689-30B4-4801-ACE1-1C67F8A6B652}"/>
              </a:ext>
            </a:extLst>
          </p:cNvPr>
          <p:cNvSpPr/>
          <p:nvPr/>
        </p:nvSpPr>
        <p:spPr bwMode="auto">
          <a:xfrm rot="9460637" flipH="1" flipV="1">
            <a:off x="4208978" y="2850531"/>
            <a:ext cx="3344404" cy="336177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229842"/>
              <a:gd name="adj5" fmla="val 12500"/>
            </a:avLst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err="1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8" name="Arrow: Circular 27">
            <a:extLst>
              <a:ext uri="{FF2B5EF4-FFF2-40B4-BE49-F238E27FC236}">
                <a16:creationId xmlns:a16="http://schemas.microsoft.com/office/drawing/2014/main" id="{37B6B17F-DB62-481C-A4EE-40B8D3680C31}"/>
              </a:ext>
            </a:extLst>
          </p:cNvPr>
          <p:cNvSpPr/>
          <p:nvPr/>
        </p:nvSpPr>
        <p:spPr bwMode="auto">
          <a:xfrm rot="20315563">
            <a:off x="6798007" y="2850531"/>
            <a:ext cx="3344404" cy="3361773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239730"/>
              <a:gd name="adj5" fmla="val 12500"/>
            </a:avLst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err="1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F8954A5-DA7A-43A5-82B2-31E5DDD6075C}"/>
              </a:ext>
            </a:extLst>
          </p:cNvPr>
          <p:cNvSpPr/>
          <p:nvPr/>
        </p:nvSpPr>
        <p:spPr bwMode="auto">
          <a:xfrm>
            <a:off x="7012728" y="2538375"/>
            <a:ext cx="2914962" cy="479489"/>
          </a:xfrm>
          <a:prstGeom prst="rect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800" b="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Operation</a:t>
            </a:r>
          </a:p>
        </p:txBody>
      </p:sp>
      <p:sp>
        <p:nvSpPr>
          <p:cNvPr id="30" name="Arrow: Pentagon 29">
            <a:extLst>
              <a:ext uri="{FF2B5EF4-FFF2-40B4-BE49-F238E27FC236}">
                <a16:creationId xmlns:a16="http://schemas.microsoft.com/office/drawing/2014/main" id="{EC71392D-B2CC-4890-9A32-34EDB996D373}"/>
              </a:ext>
            </a:extLst>
          </p:cNvPr>
          <p:cNvSpPr/>
          <p:nvPr/>
        </p:nvSpPr>
        <p:spPr bwMode="auto">
          <a:xfrm>
            <a:off x="4423698" y="2539704"/>
            <a:ext cx="2914962" cy="478161"/>
          </a:xfrm>
          <a:prstGeom prst="homePlate">
            <a:avLst>
              <a:gd name="adj" fmla="val 19629"/>
            </a:avLst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800" b="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Implementation</a:t>
            </a:r>
          </a:p>
        </p:txBody>
      </p:sp>
      <p:sp>
        <p:nvSpPr>
          <p:cNvPr id="31" name="Arrow: Pentagon 30">
            <a:extLst>
              <a:ext uri="{FF2B5EF4-FFF2-40B4-BE49-F238E27FC236}">
                <a16:creationId xmlns:a16="http://schemas.microsoft.com/office/drawing/2014/main" id="{F05322E5-40C2-4885-9FFA-ECD2DB15AC3D}"/>
              </a:ext>
            </a:extLst>
          </p:cNvPr>
          <p:cNvSpPr/>
          <p:nvPr/>
        </p:nvSpPr>
        <p:spPr bwMode="auto">
          <a:xfrm>
            <a:off x="1819980" y="2538384"/>
            <a:ext cx="2796121" cy="478161"/>
          </a:xfrm>
          <a:prstGeom prst="homePlate">
            <a:avLst>
              <a:gd name="adj" fmla="val 20320"/>
            </a:avLst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800" b="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Development</a:t>
            </a:r>
          </a:p>
        </p:txBody>
      </p:sp>
      <p:sp>
        <p:nvSpPr>
          <p:cNvPr id="32" name="Arrow: Pentagon 31">
            <a:extLst>
              <a:ext uri="{FF2B5EF4-FFF2-40B4-BE49-F238E27FC236}">
                <a16:creationId xmlns:a16="http://schemas.microsoft.com/office/drawing/2014/main" id="{9E9A1924-DA36-449B-802A-F4C75B62E65A}"/>
              </a:ext>
            </a:extLst>
          </p:cNvPr>
          <p:cNvSpPr/>
          <p:nvPr/>
        </p:nvSpPr>
        <p:spPr bwMode="auto">
          <a:xfrm>
            <a:off x="3421261" y="4791067"/>
            <a:ext cx="1189094" cy="258661"/>
          </a:xfrm>
          <a:prstGeom prst="homePlate">
            <a:avLst>
              <a:gd name="adj" fmla="val 20320"/>
            </a:avLst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0" dirty="0">
                <a:solidFill>
                  <a:schemeClr val="bg1"/>
                </a:solidFill>
                <a:latin typeface="Poppins ExtraLight"/>
              </a:rPr>
              <a:t>incubator</a:t>
            </a:r>
          </a:p>
        </p:txBody>
      </p:sp>
      <p:sp>
        <p:nvSpPr>
          <p:cNvPr id="33" name="Arrow: Pentagon 32">
            <a:extLst>
              <a:ext uri="{FF2B5EF4-FFF2-40B4-BE49-F238E27FC236}">
                <a16:creationId xmlns:a16="http://schemas.microsoft.com/office/drawing/2014/main" id="{9A916C3E-6733-4468-A547-15CD8C949ABE}"/>
              </a:ext>
            </a:extLst>
          </p:cNvPr>
          <p:cNvSpPr/>
          <p:nvPr/>
        </p:nvSpPr>
        <p:spPr bwMode="auto">
          <a:xfrm>
            <a:off x="2623493" y="5636879"/>
            <a:ext cx="1189094" cy="258661"/>
          </a:xfrm>
          <a:prstGeom prst="homePlate">
            <a:avLst>
              <a:gd name="adj" fmla="val 20320"/>
            </a:avLst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0" dirty="0" err="1">
                <a:solidFill>
                  <a:schemeClr val="bg1"/>
                </a:solidFill>
                <a:latin typeface="Poppins ExtraLight"/>
              </a:rPr>
              <a:t>pioritization</a:t>
            </a:r>
            <a:endParaRPr lang="en-GB" sz="1400" b="0" dirty="0">
              <a:solidFill>
                <a:schemeClr val="bg1"/>
              </a:solidFill>
              <a:latin typeface="Poppins ExtraLight"/>
            </a:endParaRPr>
          </a:p>
        </p:txBody>
      </p:sp>
      <p:sp>
        <p:nvSpPr>
          <p:cNvPr id="34" name="Arrow: Pentagon 33">
            <a:extLst>
              <a:ext uri="{FF2B5EF4-FFF2-40B4-BE49-F238E27FC236}">
                <a16:creationId xmlns:a16="http://schemas.microsoft.com/office/drawing/2014/main" id="{3A99BC6F-181A-4C8F-8E69-085794CF3E3C}"/>
              </a:ext>
            </a:extLst>
          </p:cNvPr>
          <p:cNvSpPr/>
          <p:nvPr/>
        </p:nvSpPr>
        <p:spPr bwMode="auto">
          <a:xfrm>
            <a:off x="1391644" y="4107801"/>
            <a:ext cx="1189094" cy="258661"/>
          </a:xfrm>
          <a:prstGeom prst="homePlate">
            <a:avLst>
              <a:gd name="adj" fmla="val 20320"/>
            </a:avLst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0" dirty="0">
                <a:solidFill>
                  <a:schemeClr val="bg1"/>
                </a:solidFill>
                <a:latin typeface="Poppins ExtraLight"/>
              </a:rPr>
              <a:t>opportunity</a:t>
            </a:r>
          </a:p>
        </p:txBody>
      </p:sp>
      <p:sp>
        <p:nvSpPr>
          <p:cNvPr id="35" name="Arrow: Pentagon 34">
            <a:extLst>
              <a:ext uri="{FF2B5EF4-FFF2-40B4-BE49-F238E27FC236}">
                <a16:creationId xmlns:a16="http://schemas.microsoft.com/office/drawing/2014/main" id="{EFE0B98C-18E2-41EA-A351-1E7F8A7C5992}"/>
              </a:ext>
            </a:extLst>
          </p:cNvPr>
          <p:cNvSpPr/>
          <p:nvPr/>
        </p:nvSpPr>
        <p:spPr bwMode="auto">
          <a:xfrm>
            <a:off x="2623493" y="3189500"/>
            <a:ext cx="1189094" cy="258661"/>
          </a:xfrm>
          <a:prstGeom prst="homePlate">
            <a:avLst>
              <a:gd name="adj" fmla="val 20320"/>
            </a:avLst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0" dirty="0">
                <a:solidFill>
                  <a:schemeClr val="bg1"/>
                </a:solidFill>
                <a:latin typeface="Poppins ExtraLight"/>
              </a:rPr>
              <a:t>project</a:t>
            </a:r>
          </a:p>
        </p:txBody>
      </p:sp>
      <p:sp>
        <p:nvSpPr>
          <p:cNvPr id="36" name="Arrow: Pentagon 35">
            <a:extLst>
              <a:ext uri="{FF2B5EF4-FFF2-40B4-BE49-F238E27FC236}">
                <a16:creationId xmlns:a16="http://schemas.microsoft.com/office/drawing/2014/main" id="{D4AF753F-55B4-4E22-A3D7-611E8301961A}"/>
              </a:ext>
            </a:extLst>
          </p:cNvPr>
          <p:cNvSpPr/>
          <p:nvPr/>
        </p:nvSpPr>
        <p:spPr bwMode="auto">
          <a:xfrm>
            <a:off x="4507049" y="4107801"/>
            <a:ext cx="1189094" cy="258661"/>
          </a:xfrm>
          <a:prstGeom prst="homePlate">
            <a:avLst>
              <a:gd name="adj" fmla="val 20320"/>
            </a:avLst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0" dirty="0">
                <a:solidFill>
                  <a:schemeClr val="bg1"/>
                </a:solidFill>
                <a:latin typeface="Poppins ExtraLight"/>
              </a:rPr>
              <a:t>selection</a:t>
            </a:r>
          </a:p>
        </p:txBody>
      </p:sp>
      <p:sp>
        <p:nvSpPr>
          <p:cNvPr id="37" name="Arrow: Pentagon 36">
            <a:extLst>
              <a:ext uri="{FF2B5EF4-FFF2-40B4-BE49-F238E27FC236}">
                <a16:creationId xmlns:a16="http://schemas.microsoft.com/office/drawing/2014/main" id="{585F0D6B-FF01-4671-BD51-338AEE212352}"/>
              </a:ext>
            </a:extLst>
          </p:cNvPr>
          <p:cNvSpPr/>
          <p:nvPr/>
        </p:nvSpPr>
        <p:spPr bwMode="auto">
          <a:xfrm flipH="1">
            <a:off x="4507049" y="4791067"/>
            <a:ext cx="1189094" cy="258661"/>
          </a:xfrm>
          <a:prstGeom prst="homePlate">
            <a:avLst>
              <a:gd name="adj" fmla="val 20320"/>
            </a:avLst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0" dirty="0">
                <a:solidFill>
                  <a:schemeClr val="bg1"/>
                </a:solidFill>
                <a:latin typeface="Poppins ExtraLight"/>
              </a:rPr>
              <a:t>specification</a:t>
            </a:r>
          </a:p>
        </p:txBody>
      </p:sp>
      <p:sp>
        <p:nvSpPr>
          <p:cNvPr id="38" name="Arrow: Pentagon 37">
            <a:extLst>
              <a:ext uri="{FF2B5EF4-FFF2-40B4-BE49-F238E27FC236}">
                <a16:creationId xmlns:a16="http://schemas.microsoft.com/office/drawing/2014/main" id="{A7B0F55F-870E-4D36-8C88-0F34AC855301}"/>
              </a:ext>
            </a:extLst>
          </p:cNvPr>
          <p:cNvSpPr/>
          <p:nvPr/>
        </p:nvSpPr>
        <p:spPr bwMode="auto">
          <a:xfrm>
            <a:off x="5314117" y="3187420"/>
            <a:ext cx="1189094" cy="258661"/>
          </a:xfrm>
          <a:prstGeom prst="homePlate">
            <a:avLst>
              <a:gd name="adj" fmla="val 20320"/>
            </a:avLst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0" dirty="0">
                <a:solidFill>
                  <a:schemeClr val="bg1"/>
                </a:solidFill>
                <a:latin typeface="Poppins ExtraLight"/>
              </a:rPr>
              <a:t>pilot</a:t>
            </a:r>
          </a:p>
        </p:txBody>
      </p:sp>
      <p:sp>
        <p:nvSpPr>
          <p:cNvPr id="39" name="Arrow: Pentagon 38">
            <a:extLst>
              <a:ext uri="{FF2B5EF4-FFF2-40B4-BE49-F238E27FC236}">
                <a16:creationId xmlns:a16="http://schemas.microsoft.com/office/drawing/2014/main" id="{BD49516B-62F6-4092-A8BD-844B896CF99A}"/>
              </a:ext>
            </a:extLst>
          </p:cNvPr>
          <p:cNvSpPr/>
          <p:nvPr/>
        </p:nvSpPr>
        <p:spPr bwMode="auto">
          <a:xfrm>
            <a:off x="7143845" y="4102807"/>
            <a:ext cx="1189094" cy="258661"/>
          </a:xfrm>
          <a:prstGeom prst="homePlate">
            <a:avLst>
              <a:gd name="adj" fmla="val 20320"/>
            </a:avLst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0" dirty="0">
                <a:solidFill>
                  <a:schemeClr val="bg1"/>
                </a:solidFill>
                <a:latin typeface="Poppins ExtraLight"/>
              </a:rPr>
              <a:t>installation</a:t>
            </a:r>
          </a:p>
        </p:txBody>
      </p:sp>
      <p:sp>
        <p:nvSpPr>
          <p:cNvPr id="40" name="Arrow: Pentagon 39">
            <a:extLst>
              <a:ext uri="{FF2B5EF4-FFF2-40B4-BE49-F238E27FC236}">
                <a16:creationId xmlns:a16="http://schemas.microsoft.com/office/drawing/2014/main" id="{DD719DA5-AE45-43BD-8E27-8724BD039FF1}"/>
              </a:ext>
            </a:extLst>
          </p:cNvPr>
          <p:cNvSpPr/>
          <p:nvPr/>
        </p:nvSpPr>
        <p:spPr bwMode="auto">
          <a:xfrm>
            <a:off x="6058366" y="4102807"/>
            <a:ext cx="1189094" cy="258661"/>
          </a:xfrm>
          <a:prstGeom prst="homePlate">
            <a:avLst>
              <a:gd name="adj" fmla="val 20320"/>
            </a:avLst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0" dirty="0">
                <a:solidFill>
                  <a:schemeClr val="bg1"/>
                </a:solidFill>
                <a:latin typeface="Poppins ExtraLight"/>
              </a:rPr>
              <a:t>rollout</a:t>
            </a:r>
          </a:p>
        </p:txBody>
      </p:sp>
      <p:sp>
        <p:nvSpPr>
          <p:cNvPr id="41" name="Arrow: Pentagon 40">
            <a:extLst>
              <a:ext uri="{FF2B5EF4-FFF2-40B4-BE49-F238E27FC236}">
                <a16:creationId xmlns:a16="http://schemas.microsoft.com/office/drawing/2014/main" id="{5BD584E7-21AF-435B-B06A-FE3C15DF0E3B}"/>
              </a:ext>
            </a:extLst>
          </p:cNvPr>
          <p:cNvSpPr/>
          <p:nvPr/>
        </p:nvSpPr>
        <p:spPr bwMode="auto">
          <a:xfrm>
            <a:off x="7872832" y="3142587"/>
            <a:ext cx="1189094" cy="258661"/>
          </a:xfrm>
          <a:prstGeom prst="homePlate">
            <a:avLst>
              <a:gd name="adj" fmla="val 20320"/>
            </a:avLst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0" dirty="0">
                <a:solidFill>
                  <a:schemeClr val="bg1"/>
                </a:solidFill>
                <a:latin typeface="Poppins ExtraLight"/>
              </a:rPr>
              <a:t>training</a:t>
            </a:r>
          </a:p>
        </p:txBody>
      </p:sp>
      <p:sp>
        <p:nvSpPr>
          <p:cNvPr id="42" name="Arrow: Pentagon 41">
            <a:extLst>
              <a:ext uri="{FF2B5EF4-FFF2-40B4-BE49-F238E27FC236}">
                <a16:creationId xmlns:a16="http://schemas.microsoft.com/office/drawing/2014/main" id="{D245F20B-E0F7-4E60-8B9E-87CD71299D5E}"/>
              </a:ext>
            </a:extLst>
          </p:cNvPr>
          <p:cNvSpPr/>
          <p:nvPr/>
        </p:nvSpPr>
        <p:spPr bwMode="auto">
          <a:xfrm>
            <a:off x="9102065" y="4102807"/>
            <a:ext cx="1189094" cy="258661"/>
          </a:xfrm>
          <a:prstGeom prst="homePlate">
            <a:avLst>
              <a:gd name="adj" fmla="val 20320"/>
            </a:avLst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0" dirty="0">
                <a:solidFill>
                  <a:schemeClr val="bg1"/>
                </a:solidFill>
                <a:latin typeface="Poppins ExtraLight"/>
              </a:rPr>
              <a:t>operation</a:t>
            </a:r>
          </a:p>
        </p:txBody>
      </p:sp>
      <p:sp>
        <p:nvSpPr>
          <p:cNvPr id="43" name="Arrow: Pentagon 42">
            <a:extLst>
              <a:ext uri="{FF2B5EF4-FFF2-40B4-BE49-F238E27FC236}">
                <a16:creationId xmlns:a16="http://schemas.microsoft.com/office/drawing/2014/main" id="{DC4DC2A4-382B-4D20-82B9-2175D7CC9313}"/>
              </a:ext>
            </a:extLst>
          </p:cNvPr>
          <p:cNvSpPr/>
          <p:nvPr/>
        </p:nvSpPr>
        <p:spPr bwMode="auto">
          <a:xfrm>
            <a:off x="6058366" y="4786742"/>
            <a:ext cx="1189094" cy="258661"/>
          </a:xfrm>
          <a:prstGeom prst="homePlate">
            <a:avLst>
              <a:gd name="adj" fmla="val 20320"/>
            </a:avLst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0" dirty="0">
                <a:solidFill>
                  <a:schemeClr val="bg1"/>
                </a:solidFill>
                <a:latin typeface="Poppins ExtraLight"/>
              </a:rPr>
              <a:t>analysis</a:t>
            </a:r>
          </a:p>
        </p:txBody>
      </p:sp>
      <p:sp>
        <p:nvSpPr>
          <p:cNvPr id="44" name="Arrow: Pentagon 43">
            <a:extLst>
              <a:ext uri="{FF2B5EF4-FFF2-40B4-BE49-F238E27FC236}">
                <a16:creationId xmlns:a16="http://schemas.microsoft.com/office/drawing/2014/main" id="{C6D800BC-1AEF-45B8-8C45-B555B9448B00}"/>
              </a:ext>
            </a:extLst>
          </p:cNvPr>
          <p:cNvSpPr/>
          <p:nvPr/>
        </p:nvSpPr>
        <p:spPr bwMode="auto">
          <a:xfrm>
            <a:off x="7872832" y="5636879"/>
            <a:ext cx="1189094" cy="258661"/>
          </a:xfrm>
          <a:prstGeom prst="homePlate">
            <a:avLst>
              <a:gd name="adj" fmla="val 20320"/>
            </a:avLst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0" dirty="0">
                <a:solidFill>
                  <a:schemeClr val="bg1"/>
                </a:solidFill>
                <a:latin typeface="Poppins ExtraLight"/>
              </a:rPr>
              <a:t>maintenance</a:t>
            </a:r>
          </a:p>
        </p:txBody>
      </p:sp>
      <p:sp>
        <p:nvSpPr>
          <p:cNvPr id="45" name="Arrow: Pentagon 44">
            <a:extLst>
              <a:ext uri="{FF2B5EF4-FFF2-40B4-BE49-F238E27FC236}">
                <a16:creationId xmlns:a16="http://schemas.microsoft.com/office/drawing/2014/main" id="{38603CF4-8B50-43ED-A5AC-CEC380FA6131}"/>
              </a:ext>
            </a:extLst>
          </p:cNvPr>
          <p:cNvSpPr/>
          <p:nvPr/>
        </p:nvSpPr>
        <p:spPr bwMode="auto">
          <a:xfrm>
            <a:off x="5314117" y="5636879"/>
            <a:ext cx="1189094" cy="258661"/>
          </a:xfrm>
          <a:prstGeom prst="homePlate">
            <a:avLst>
              <a:gd name="adj" fmla="val 20320"/>
            </a:avLst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0" dirty="0">
                <a:solidFill>
                  <a:schemeClr val="bg1"/>
                </a:solidFill>
                <a:latin typeface="Poppins ExtraLight"/>
              </a:rPr>
              <a:t>evaluation</a:t>
            </a:r>
          </a:p>
        </p:txBody>
      </p:sp>
      <p:sp>
        <p:nvSpPr>
          <p:cNvPr id="46" name="Arrow: Pentagon 45">
            <a:extLst>
              <a:ext uri="{FF2B5EF4-FFF2-40B4-BE49-F238E27FC236}">
                <a16:creationId xmlns:a16="http://schemas.microsoft.com/office/drawing/2014/main" id="{B3D3C70B-F410-4532-A3E1-E1634EA7EE6F}"/>
              </a:ext>
            </a:extLst>
          </p:cNvPr>
          <p:cNvSpPr/>
          <p:nvPr/>
        </p:nvSpPr>
        <p:spPr bwMode="auto">
          <a:xfrm>
            <a:off x="3421261" y="4106565"/>
            <a:ext cx="1189094" cy="258661"/>
          </a:xfrm>
          <a:prstGeom prst="homePlate">
            <a:avLst>
              <a:gd name="adj" fmla="val 20320"/>
            </a:avLst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0" dirty="0">
                <a:solidFill>
                  <a:schemeClr val="bg1"/>
                </a:solidFill>
                <a:latin typeface="Poppins ExtraLight"/>
              </a:rPr>
              <a:t>product</a:t>
            </a:r>
          </a:p>
        </p:txBody>
      </p:sp>
      <p:sp>
        <p:nvSpPr>
          <p:cNvPr id="47" name="Arrow: Pentagon 46">
            <a:extLst>
              <a:ext uri="{FF2B5EF4-FFF2-40B4-BE49-F238E27FC236}">
                <a16:creationId xmlns:a16="http://schemas.microsoft.com/office/drawing/2014/main" id="{1557ABBC-B430-488C-B8E7-0ED5D3112D6B}"/>
              </a:ext>
            </a:extLst>
          </p:cNvPr>
          <p:cNvSpPr/>
          <p:nvPr/>
        </p:nvSpPr>
        <p:spPr bwMode="auto">
          <a:xfrm flipH="1">
            <a:off x="7161669" y="4791396"/>
            <a:ext cx="1189094" cy="258661"/>
          </a:xfrm>
          <a:prstGeom prst="homePlate">
            <a:avLst>
              <a:gd name="adj" fmla="val 20320"/>
            </a:avLst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0" dirty="0">
                <a:solidFill>
                  <a:schemeClr val="bg1"/>
                </a:solidFill>
                <a:latin typeface="Poppins ExtraLight"/>
              </a:rPr>
              <a:t>monitoring</a:t>
            </a:r>
          </a:p>
        </p:txBody>
      </p:sp>
    </p:spTree>
    <p:extLst>
      <p:ext uri="{BB962C8B-B14F-4D97-AF65-F5344CB8AC3E}">
        <p14:creationId xmlns:p14="http://schemas.microsoft.com/office/powerpoint/2010/main" val="3726450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E1E54-060A-45A5-9F24-63702EF3F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openIMIS Development Process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C1082-9C8C-4979-AFA0-A2D5E7783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25.03.2021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93E2B-54F1-4A1C-8AE1-416950EAB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6A50D-F310-4816-AFDF-BC6C406DB8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047FACC7-948D-4877-95FC-83A7F6CAF1D4}"/>
              </a:ext>
            </a:extLst>
          </p:cNvPr>
          <p:cNvSpPr/>
          <p:nvPr/>
        </p:nvSpPr>
        <p:spPr bwMode="auto">
          <a:xfrm>
            <a:off x="7270177" y="5396169"/>
            <a:ext cx="1440000" cy="468000"/>
          </a:xfrm>
          <a:prstGeom prst="homePlate">
            <a:avLst>
              <a:gd name="adj" fmla="val 20320"/>
            </a:avLst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product</a:t>
            </a: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F98BBBF6-8F64-438A-BE78-D7ED52254EE3}"/>
              </a:ext>
            </a:extLst>
          </p:cNvPr>
          <p:cNvSpPr/>
          <p:nvPr/>
        </p:nvSpPr>
        <p:spPr bwMode="auto">
          <a:xfrm>
            <a:off x="5830177" y="4760538"/>
            <a:ext cx="1440000" cy="468000"/>
          </a:xfrm>
          <a:prstGeom prst="homePlate">
            <a:avLst>
              <a:gd name="adj" fmla="val 20320"/>
            </a:avLst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project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D15D52-C0D2-48F4-ACF9-539F8B839279}"/>
              </a:ext>
            </a:extLst>
          </p:cNvPr>
          <p:cNvSpPr/>
          <p:nvPr/>
        </p:nvSpPr>
        <p:spPr bwMode="auto">
          <a:xfrm>
            <a:off x="7187294" y="2204193"/>
            <a:ext cx="3113347" cy="619644"/>
          </a:xfrm>
          <a:prstGeom prst="rect">
            <a:avLst/>
          </a:prstGeom>
          <a:solidFill>
            <a:schemeClr val="accent6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800" b="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Operation</a:t>
            </a:r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382C33EF-F235-445F-8823-46168909E958}"/>
              </a:ext>
            </a:extLst>
          </p:cNvPr>
          <p:cNvSpPr/>
          <p:nvPr/>
        </p:nvSpPr>
        <p:spPr bwMode="auto">
          <a:xfrm>
            <a:off x="4273504" y="2214897"/>
            <a:ext cx="3113347" cy="617928"/>
          </a:xfrm>
          <a:prstGeom prst="homePlate">
            <a:avLst>
              <a:gd name="adj" fmla="val 19629"/>
            </a:avLst>
          </a:prstGeom>
          <a:solidFill>
            <a:schemeClr val="accent6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800" b="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Implementation</a:t>
            </a: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1185D03A-00B4-414A-BF05-DC368E10CDA9}"/>
              </a:ext>
            </a:extLst>
          </p:cNvPr>
          <p:cNvSpPr/>
          <p:nvPr/>
        </p:nvSpPr>
        <p:spPr bwMode="auto">
          <a:xfrm>
            <a:off x="1486644" y="2213191"/>
            <a:ext cx="2986417" cy="617928"/>
          </a:xfrm>
          <a:prstGeom prst="homePlate">
            <a:avLst>
              <a:gd name="adj" fmla="val 20320"/>
            </a:avLst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800" b="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Development</a:t>
            </a:r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0F61834A-9F47-44D5-8FCF-371719B90D22}"/>
              </a:ext>
            </a:extLst>
          </p:cNvPr>
          <p:cNvSpPr/>
          <p:nvPr/>
        </p:nvSpPr>
        <p:spPr bwMode="auto">
          <a:xfrm>
            <a:off x="4366644" y="4124908"/>
            <a:ext cx="1440000" cy="468000"/>
          </a:xfrm>
          <a:prstGeom prst="homePlate">
            <a:avLst>
              <a:gd name="adj" fmla="val 20320"/>
            </a:avLst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opportunities</a:t>
            </a:r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4B26C9B5-DC98-43F3-9EAE-126580532080}"/>
              </a:ext>
            </a:extLst>
          </p:cNvPr>
          <p:cNvSpPr/>
          <p:nvPr/>
        </p:nvSpPr>
        <p:spPr bwMode="auto">
          <a:xfrm>
            <a:off x="2926644" y="3489278"/>
            <a:ext cx="1440000" cy="468000"/>
          </a:xfrm>
          <a:prstGeom prst="homePlate">
            <a:avLst>
              <a:gd name="adj" fmla="val 20320"/>
            </a:avLst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prioritization</a:t>
            </a:r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6867B991-3E5C-484F-84D1-49CE7A05FF79}"/>
              </a:ext>
            </a:extLst>
          </p:cNvPr>
          <p:cNvSpPr/>
          <p:nvPr/>
        </p:nvSpPr>
        <p:spPr bwMode="auto">
          <a:xfrm>
            <a:off x="1486644" y="2853648"/>
            <a:ext cx="1440000" cy="468000"/>
          </a:xfrm>
          <a:prstGeom prst="homePlate">
            <a:avLst>
              <a:gd name="adj" fmla="val 20320"/>
            </a:avLst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400" b="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incubator</a:t>
            </a:r>
          </a:p>
        </p:txBody>
      </p:sp>
      <p:sp>
        <p:nvSpPr>
          <p:cNvPr id="15" name="Thought Bubble: Cloud 14">
            <a:extLst>
              <a:ext uri="{FF2B5EF4-FFF2-40B4-BE49-F238E27FC236}">
                <a16:creationId xmlns:a16="http://schemas.microsoft.com/office/drawing/2014/main" id="{1D196798-CCD5-4266-99F2-61E70B3835E9}"/>
              </a:ext>
            </a:extLst>
          </p:cNvPr>
          <p:cNvSpPr/>
          <p:nvPr/>
        </p:nvSpPr>
        <p:spPr>
          <a:xfrm>
            <a:off x="3307841" y="2864912"/>
            <a:ext cx="1440000" cy="445471"/>
          </a:xfrm>
          <a:prstGeom prst="cloudCallout">
            <a:avLst>
              <a:gd name="adj1" fmla="val -70886"/>
              <a:gd name="adj2" fmla="val 2128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ideas</a:t>
            </a:r>
          </a:p>
        </p:txBody>
      </p:sp>
      <p:sp>
        <p:nvSpPr>
          <p:cNvPr id="16" name="Thought Bubble: Cloud 15">
            <a:extLst>
              <a:ext uri="{FF2B5EF4-FFF2-40B4-BE49-F238E27FC236}">
                <a16:creationId xmlns:a16="http://schemas.microsoft.com/office/drawing/2014/main" id="{1351C76F-00C8-42ED-BD6F-DF1B630F85F1}"/>
              </a:ext>
            </a:extLst>
          </p:cNvPr>
          <p:cNvSpPr/>
          <p:nvPr/>
        </p:nvSpPr>
        <p:spPr>
          <a:xfrm>
            <a:off x="4747841" y="3510849"/>
            <a:ext cx="1440000" cy="445471"/>
          </a:xfrm>
          <a:prstGeom prst="cloudCallout">
            <a:avLst>
              <a:gd name="adj1" fmla="val -70886"/>
              <a:gd name="adj2" fmla="val 2128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wishlist</a:t>
            </a:r>
            <a:endParaRPr lang="en-GB" dirty="0"/>
          </a:p>
        </p:txBody>
      </p:sp>
      <p:sp>
        <p:nvSpPr>
          <p:cNvPr id="17" name="Thought Bubble: Cloud 16">
            <a:extLst>
              <a:ext uri="{FF2B5EF4-FFF2-40B4-BE49-F238E27FC236}">
                <a16:creationId xmlns:a16="http://schemas.microsoft.com/office/drawing/2014/main" id="{3D5C96FA-372A-4166-9334-398664B48ADE}"/>
              </a:ext>
            </a:extLst>
          </p:cNvPr>
          <p:cNvSpPr/>
          <p:nvPr/>
        </p:nvSpPr>
        <p:spPr>
          <a:xfrm>
            <a:off x="6184255" y="4136172"/>
            <a:ext cx="1440000" cy="445471"/>
          </a:xfrm>
          <a:prstGeom prst="cloudCallout">
            <a:avLst>
              <a:gd name="adj1" fmla="val -70886"/>
              <a:gd name="adj2" fmla="val 2128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tenders</a:t>
            </a:r>
          </a:p>
        </p:txBody>
      </p:sp>
      <p:sp>
        <p:nvSpPr>
          <p:cNvPr id="18" name="Thought Bubble: Cloud 17">
            <a:extLst>
              <a:ext uri="{FF2B5EF4-FFF2-40B4-BE49-F238E27FC236}">
                <a16:creationId xmlns:a16="http://schemas.microsoft.com/office/drawing/2014/main" id="{0E37B62E-65C6-46DC-A159-7FA74A265FEF}"/>
              </a:ext>
            </a:extLst>
          </p:cNvPr>
          <p:cNvSpPr/>
          <p:nvPr/>
        </p:nvSpPr>
        <p:spPr>
          <a:xfrm>
            <a:off x="7624255" y="4749274"/>
            <a:ext cx="1440000" cy="445471"/>
          </a:xfrm>
          <a:prstGeom prst="cloudCallout">
            <a:avLst>
              <a:gd name="adj1" fmla="val -70886"/>
              <a:gd name="adj2" fmla="val 2128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doing</a:t>
            </a:r>
          </a:p>
        </p:txBody>
      </p:sp>
      <p:sp>
        <p:nvSpPr>
          <p:cNvPr id="19" name="Thought Bubble: Cloud 18">
            <a:extLst>
              <a:ext uri="{FF2B5EF4-FFF2-40B4-BE49-F238E27FC236}">
                <a16:creationId xmlns:a16="http://schemas.microsoft.com/office/drawing/2014/main" id="{8ADC0E92-E1D2-46CF-B618-D9F488C9EB9D}"/>
              </a:ext>
            </a:extLst>
          </p:cNvPr>
          <p:cNvSpPr/>
          <p:nvPr/>
        </p:nvSpPr>
        <p:spPr>
          <a:xfrm>
            <a:off x="9071427" y="5407433"/>
            <a:ext cx="1440000" cy="445471"/>
          </a:xfrm>
          <a:prstGeom prst="cloudCallout">
            <a:avLst>
              <a:gd name="adj1" fmla="val -70886"/>
              <a:gd name="adj2" fmla="val 2128"/>
            </a:avLst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release</a:t>
            </a:r>
          </a:p>
        </p:txBody>
      </p:sp>
    </p:spTree>
    <p:extLst>
      <p:ext uri="{BB962C8B-B14F-4D97-AF65-F5344CB8AC3E}">
        <p14:creationId xmlns:p14="http://schemas.microsoft.com/office/powerpoint/2010/main" val="585669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42438B1-D72F-462D-BCD8-3CE4A3DCC6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8192" y="4285"/>
            <a:ext cx="10003808" cy="633163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4B07265-D13E-4452-B689-40196A23E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919" y="2280623"/>
            <a:ext cx="1937273" cy="2296753"/>
          </a:xfrm>
        </p:spPr>
        <p:txBody>
          <a:bodyPr/>
          <a:lstStyle/>
          <a:p>
            <a:r>
              <a:rPr lang="en-GB" dirty="0"/>
              <a:t>RoadMap - Wiki Page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B129D-3B31-483E-B41D-857F5476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25.03.2021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69E34-35ED-4973-8E21-E8DAEB639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3C30C-DB77-4BF2-9426-659D00CB85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D25ED2-CF55-4564-9C62-D1F6D881C767}"/>
              </a:ext>
            </a:extLst>
          </p:cNvPr>
          <p:cNvSpPr/>
          <p:nvPr/>
        </p:nvSpPr>
        <p:spPr>
          <a:xfrm>
            <a:off x="5720380" y="6038360"/>
            <a:ext cx="64976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hlinkClick r:id="rId3"/>
              </a:rPr>
              <a:t>https://openimis.atlassian.net/wiki/spaces/OP/pages/40763442/Product+Roadmap</a:t>
            </a:r>
            <a:r>
              <a:rPr lang="en-GB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4474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42EFE-1314-4CB9-9270-7220EA3A3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Focus Areas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1A0C9-4A79-4341-B64E-8C23695EA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4"/>
            <a:ext cx="2743200" cy="365125"/>
          </a:xfrm>
        </p:spPr>
        <p:txBody>
          <a:bodyPr/>
          <a:lstStyle/>
          <a:p>
            <a:fld id="{37DA82F8-7E18-194C-BB26-7068D6A36273}" type="datetime1">
              <a:rPr lang="de-DE" smtClean="0"/>
              <a:t>25.03.2021</a:t>
            </a:fld>
            <a:endParaRPr lang="de-D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D9A48-5142-4B28-9011-404883D1B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4"/>
            <a:ext cx="41148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405EF-D0FF-4815-B6ED-48FA10F1C3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6EE58B-8127-49B9-9DFE-1F1C14211DB5}"/>
              </a:ext>
            </a:extLst>
          </p:cNvPr>
          <p:cNvSpPr txBox="1"/>
          <p:nvPr/>
        </p:nvSpPr>
        <p:spPr>
          <a:xfrm>
            <a:off x="2148255" y="5587495"/>
            <a:ext cx="6902095" cy="709489"/>
          </a:xfrm>
          <a:prstGeom prst="rect">
            <a:avLst/>
          </a:prstGeom>
          <a:solidFill>
            <a:schemeClr val="bg2"/>
          </a:solidFill>
          <a:ln w="25400">
            <a:noFill/>
          </a:ln>
        </p:spPr>
        <p:txBody>
          <a:bodyPr wrap="square" rtlCol="0" anchor="b" anchorCtr="0">
            <a:noAutofit/>
          </a:bodyPr>
          <a:lstStyle/>
          <a:p>
            <a:pPr algn="r"/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E1FD33-91B3-4233-9295-2C7669D95E86}"/>
              </a:ext>
            </a:extLst>
          </p:cNvPr>
          <p:cNvSpPr txBox="1"/>
          <p:nvPr/>
        </p:nvSpPr>
        <p:spPr>
          <a:xfrm>
            <a:off x="200840" y="2885772"/>
            <a:ext cx="2880000" cy="2579108"/>
          </a:xfrm>
          <a:prstGeom prst="rect">
            <a:avLst/>
          </a:prstGeom>
          <a:solidFill>
            <a:schemeClr val="bg2"/>
          </a:solidFill>
          <a:ln w="25400">
            <a:noFill/>
          </a:ln>
        </p:spPr>
        <p:txBody>
          <a:bodyPr wrap="square" rtlCol="0" anchor="b" anchorCtr="0">
            <a:noAutofit/>
          </a:bodyPr>
          <a:lstStyle/>
          <a:p>
            <a:pPr algn="r"/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E9DEF5-E03F-4766-A04D-097E5ACAC635}"/>
              </a:ext>
            </a:extLst>
          </p:cNvPr>
          <p:cNvSpPr txBox="1"/>
          <p:nvPr/>
        </p:nvSpPr>
        <p:spPr>
          <a:xfrm>
            <a:off x="3175817" y="2885773"/>
            <a:ext cx="2880000" cy="2579108"/>
          </a:xfrm>
          <a:prstGeom prst="rect">
            <a:avLst/>
          </a:prstGeom>
          <a:solidFill>
            <a:schemeClr val="bg2"/>
          </a:solidFill>
          <a:ln w="25400">
            <a:noFill/>
          </a:ln>
        </p:spPr>
        <p:txBody>
          <a:bodyPr wrap="square" rtlCol="0" anchor="b" anchorCtr="0">
            <a:noAutofit/>
          </a:bodyPr>
          <a:lstStyle/>
          <a:p>
            <a:pPr algn="r"/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DC6531-085F-422D-9FD9-27A311315D2A}"/>
              </a:ext>
            </a:extLst>
          </p:cNvPr>
          <p:cNvSpPr txBox="1"/>
          <p:nvPr/>
        </p:nvSpPr>
        <p:spPr>
          <a:xfrm>
            <a:off x="720755" y="1986056"/>
            <a:ext cx="18000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Continuity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CA6851-0453-4C72-B040-A4BA31A129BC}"/>
              </a:ext>
            </a:extLst>
          </p:cNvPr>
          <p:cNvSpPr txBox="1"/>
          <p:nvPr/>
        </p:nvSpPr>
        <p:spPr>
          <a:xfrm>
            <a:off x="3715514" y="1986056"/>
            <a:ext cx="1800000" cy="36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Re-Architecture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2836018-4FBC-41E2-B8D6-51C8B55B15EA}"/>
              </a:ext>
            </a:extLst>
          </p:cNvPr>
          <p:cNvSpPr txBox="1"/>
          <p:nvPr/>
        </p:nvSpPr>
        <p:spPr>
          <a:xfrm>
            <a:off x="200841" y="2516397"/>
            <a:ext cx="2880000" cy="36710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Maintenance &amp; Support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370B84-EE59-43D3-80AC-48C22E363741}"/>
              </a:ext>
            </a:extLst>
          </p:cNvPr>
          <p:cNvSpPr txBox="1"/>
          <p:nvPr/>
        </p:nvSpPr>
        <p:spPr>
          <a:xfrm>
            <a:off x="3197913" y="2516397"/>
            <a:ext cx="2880000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Modular Transformation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3EE899-064E-44D6-BC88-9DAC93F94831}"/>
              </a:ext>
            </a:extLst>
          </p:cNvPr>
          <p:cNvSpPr txBox="1"/>
          <p:nvPr/>
        </p:nvSpPr>
        <p:spPr>
          <a:xfrm>
            <a:off x="6170351" y="2885773"/>
            <a:ext cx="2880000" cy="2579108"/>
          </a:xfrm>
          <a:prstGeom prst="rect">
            <a:avLst/>
          </a:prstGeom>
          <a:solidFill>
            <a:schemeClr val="bg2"/>
          </a:solidFill>
          <a:ln w="25400">
            <a:noFill/>
          </a:ln>
        </p:spPr>
        <p:txBody>
          <a:bodyPr wrap="square" rtlCol="0" anchor="b" anchorCtr="0">
            <a:noAutofit/>
          </a:bodyPr>
          <a:lstStyle/>
          <a:p>
            <a:pPr algn="r"/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03A2524-D466-4F40-B219-3B78EF81D1BB}"/>
              </a:ext>
            </a:extLst>
          </p:cNvPr>
          <p:cNvSpPr txBox="1"/>
          <p:nvPr/>
        </p:nvSpPr>
        <p:spPr>
          <a:xfrm>
            <a:off x="6192447" y="2515284"/>
            <a:ext cx="2880000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b="1">
                <a:solidFill>
                  <a:schemeClr val="accent2"/>
                </a:solidFill>
              </a:defRPr>
            </a:lvl1pPr>
          </a:lstStyle>
          <a:p>
            <a:pPr algn="ctr"/>
            <a:r>
              <a:rPr lang="en-GB" dirty="0"/>
              <a:t>Digital Square Notice D1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2E04F407-877E-42E4-B6A6-04F753A9338F}"/>
              </a:ext>
            </a:extLst>
          </p:cNvPr>
          <p:cNvSpPr/>
          <p:nvPr/>
        </p:nvSpPr>
        <p:spPr>
          <a:xfrm>
            <a:off x="462052" y="3688289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 err="1">
                <a:solidFill>
                  <a:srgbClr val="FFC000"/>
                </a:solidFill>
              </a:rPr>
              <a:t>SwissTPH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F989FD9-70D9-456D-AF88-82E93F0BF780}"/>
              </a:ext>
            </a:extLst>
          </p:cNvPr>
          <p:cNvSpPr/>
          <p:nvPr/>
        </p:nvSpPr>
        <p:spPr>
          <a:xfrm>
            <a:off x="462052" y="4160363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 err="1">
                <a:solidFill>
                  <a:srgbClr val="FFC000"/>
                </a:solidFill>
              </a:rPr>
              <a:t>SolDevelo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B82609B-6B63-4ACE-81BB-BF3A81C27DA9}"/>
              </a:ext>
            </a:extLst>
          </p:cNvPr>
          <p:cNvSpPr/>
          <p:nvPr/>
        </p:nvSpPr>
        <p:spPr>
          <a:xfrm>
            <a:off x="3456811" y="3951758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 err="1">
                <a:solidFill>
                  <a:srgbClr val="FFC000"/>
                </a:solidFill>
              </a:rPr>
              <a:t>BlueSquare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0588AB6-2EF8-4746-9BF1-A3FC135C13C9}"/>
              </a:ext>
            </a:extLst>
          </p:cNvPr>
          <p:cNvSpPr/>
          <p:nvPr/>
        </p:nvSpPr>
        <p:spPr>
          <a:xfrm>
            <a:off x="6451345" y="2997921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 err="1">
                <a:solidFill>
                  <a:srgbClr val="FFC000"/>
                </a:solidFill>
              </a:rPr>
              <a:t>SwissTPH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65408A6-EA22-409E-9F2C-20AFE69D7CF3}"/>
              </a:ext>
            </a:extLst>
          </p:cNvPr>
          <p:cNvSpPr/>
          <p:nvPr/>
        </p:nvSpPr>
        <p:spPr>
          <a:xfrm>
            <a:off x="6451345" y="3727854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 err="1">
                <a:solidFill>
                  <a:srgbClr val="FFC000"/>
                </a:solidFill>
              </a:rPr>
              <a:t>SwissTPH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5D5C661-14C6-40FB-87E1-25E1D7CA16AF}"/>
              </a:ext>
            </a:extLst>
          </p:cNvPr>
          <p:cNvSpPr/>
          <p:nvPr/>
        </p:nvSpPr>
        <p:spPr>
          <a:xfrm>
            <a:off x="6451345" y="4199928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 err="1">
                <a:solidFill>
                  <a:srgbClr val="FFC000"/>
                </a:solidFill>
              </a:rPr>
              <a:t>Healthix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6473C67-E820-4A30-A9F5-D522A4851383}"/>
              </a:ext>
            </a:extLst>
          </p:cNvPr>
          <p:cNvSpPr/>
          <p:nvPr/>
        </p:nvSpPr>
        <p:spPr>
          <a:xfrm>
            <a:off x="6451345" y="4853378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 err="1">
                <a:solidFill>
                  <a:srgbClr val="FFC000"/>
                </a:solidFill>
              </a:rPr>
              <a:t>BlueSquare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FF9BDA8-32CE-4312-9296-F684DA561400}"/>
              </a:ext>
            </a:extLst>
          </p:cNvPr>
          <p:cNvSpPr txBox="1"/>
          <p:nvPr/>
        </p:nvSpPr>
        <p:spPr>
          <a:xfrm>
            <a:off x="6635172" y="1981390"/>
            <a:ext cx="18000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Further Dev.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D8CDBD1-9ADE-407D-A845-8348986AF011}"/>
              </a:ext>
            </a:extLst>
          </p:cNvPr>
          <p:cNvSpPr txBox="1"/>
          <p:nvPr/>
        </p:nvSpPr>
        <p:spPr>
          <a:xfrm>
            <a:off x="234708" y="5752288"/>
            <a:ext cx="18000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Coordination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32F6299-FC09-44DB-9075-152254C0A7E0}"/>
              </a:ext>
            </a:extLst>
          </p:cNvPr>
          <p:cNvSpPr/>
          <p:nvPr/>
        </p:nvSpPr>
        <p:spPr>
          <a:xfrm>
            <a:off x="3113228" y="5676720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>
                <a:solidFill>
                  <a:srgbClr val="FFC000"/>
                </a:solidFill>
              </a:rPr>
              <a:t>GIZ 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26A6027-8AB8-4BD2-97EB-2BFC90DA4AFF}"/>
              </a:ext>
            </a:extLst>
          </p:cNvPr>
          <p:cNvSpPr/>
          <p:nvPr/>
        </p:nvSpPr>
        <p:spPr>
          <a:xfrm>
            <a:off x="5801301" y="5662885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>
                <a:solidFill>
                  <a:srgbClr val="FFC000"/>
                </a:solidFill>
              </a:rPr>
              <a:t>Consultants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A149C26-B405-4AAF-AE18-ABF7E7B93B7D}"/>
              </a:ext>
            </a:extLst>
          </p:cNvPr>
          <p:cNvSpPr txBox="1"/>
          <p:nvPr/>
        </p:nvSpPr>
        <p:spPr>
          <a:xfrm>
            <a:off x="9164885" y="2883504"/>
            <a:ext cx="2880000" cy="2579108"/>
          </a:xfrm>
          <a:prstGeom prst="rect">
            <a:avLst/>
          </a:prstGeom>
          <a:solidFill>
            <a:schemeClr val="bg2"/>
          </a:solidFill>
          <a:ln w="25400">
            <a:noFill/>
          </a:ln>
        </p:spPr>
        <p:txBody>
          <a:bodyPr wrap="square" rtlCol="0" anchor="b" anchorCtr="0">
            <a:noAutofit/>
          </a:bodyPr>
          <a:lstStyle/>
          <a:p>
            <a:pPr algn="r"/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DD82EA2-19BC-45DF-966D-E5F06157A304}"/>
              </a:ext>
            </a:extLst>
          </p:cNvPr>
          <p:cNvSpPr txBox="1"/>
          <p:nvPr/>
        </p:nvSpPr>
        <p:spPr>
          <a:xfrm>
            <a:off x="9186981" y="2513015"/>
            <a:ext cx="2880000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b="1">
                <a:solidFill>
                  <a:schemeClr val="accent2"/>
                </a:solidFill>
              </a:defRPr>
            </a:lvl1pPr>
          </a:lstStyle>
          <a:p>
            <a:pPr algn="ctr"/>
            <a:r>
              <a:rPr lang="en-GB" dirty="0"/>
              <a:t>Digital Square Notice E0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4FBCD28-2AA6-453A-8459-470810F04A6A}"/>
              </a:ext>
            </a:extLst>
          </p:cNvPr>
          <p:cNvSpPr/>
          <p:nvPr/>
        </p:nvSpPr>
        <p:spPr>
          <a:xfrm>
            <a:off x="9445879" y="2995652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 err="1">
                <a:solidFill>
                  <a:srgbClr val="FFC000"/>
                </a:solidFill>
              </a:rPr>
              <a:t>SwissTPH</a:t>
            </a:r>
            <a:r>
              <a:rPr lang="en-GB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309B6E57-41DE-4443-A7AA-B3EB37CFC94A}"/>
              </a:ext>
            </a:extLst>
          </p:cNvPr>
          <p:cNvSpPr/>
          <p:nvPr/>
        </p:nvSpPr>
        <p:spPr>
          <a:xfrm>
            <a:off x="9445879" y="3954828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 err="1">
                <a:solidFill>
                  <a:srgbClr val="FFC000"/>
                </a:solidFill>
              </a:rPr>
              <a:t>SolDevelo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9CFFFAAD-60BA-4C8C-92F0-BD24E6BD192B}"/>
              </a:ext>
            </a:extLst>
          </p:cNvPr>
          <p:cNvSpPr/>
          <p:nvPr/>
        </p:nvSpPr>
        <p:spPr>
          <a:xfrm>
            <a:off x="9445879" y="4851109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 err="1">
                <a:solidFill>
                  <a:srgbClr val="FFC000"/>
                </a:solidFill>
              </a:rPr>
              <a:t>BlueSquare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BCDEFC5-9C82-4E51-A85D-BA4442BC4425}"/>
              </a:ext>
            </a:extLst>
          </p:cNvPr>
          <p:cNvSpPr txBox="1"/>
          <p:nvPr/>
        </p:nvSpPr>
        <p:spPr>
          <a:xfrm>
            <a:off x="9629706" y="1979121"/>
            <a:ext cx="18000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Shelf Readiness</a:t>
            </a:r>
          </a:p>
        </p:txBody>
      </p:sp>
    </p:spTree>
    <p:extLst>
      <p:ext uri="{BB962C8B-B14F-4D97-AF65-F5344CB8AC3E}">
        <p14:creationId xmlns:p14="http://schemas.microsoft.com/office/powerpoint/2010/main" val="1057233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D75B7-D9DD-4E63-8122-43CB40A58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Progress Modular Re-architecture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74603-BE58-48B4-866F-BCE0341CE9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56354"/>
            <a:ext cx="2743200" cy="365125"/>
          </a:xfrm>
        </p:spPr>
        <p:txBody>
          <a:bodyPr/>
          <a:lstStyle/>
          <a:p>
            <a:fld id="{37DA82F8-7E18-194C-BB26-7068D6A36273}" type="datetime1">
              <a:rPr lang="de-DE" smtClean="0"/>
              <a:t>25.03.2021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836A3-25E5-4C6B-830B-A073AFA33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60F3A-0651-4297-9FBC-A6F18F8225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7</a:t>
            </a:fld>
            <a:endParaRPr lang="de-DE" dirty="0"/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1FB7A567-5813-4D98-A4AC-99C948D91A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7224026"/>
              </p:ext>
            </p:extLst>
          </p:nvPr>
        </p:nvGraphicFramePr>
        <p:xfrm>
          <a:off x="598557" y="1803947"/>
          <a:ext cx="5965687" cy="455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DE5B8D97-77B0-496A-80D3-D3213CC92379}"/>
              </a:ext>
            </a:extLst>
          </p:cNvPr>
          <p:cNvSpPr txBox="1"/>
          <p:nvPr/>
        </p:nvSpPr>
        <p:spPr>
          <a:xfrm>
            <a:off x="6096000" y="2072658"/>
            <a:ext cx="4986789" cy="42836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200" u="sng" dirty="0"/>
              <a:t>Aim: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Pure open source software stack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/>
          </a:p>
          <a:p>
            <a:r>
              <a:rPr lang="en-GB" sz="2200" u="sng" dirty="0"/>
              <a:t>Scope: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Modules needed for new implementations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Migration of special local features might still be needed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/>
          </a:p>
          <a:p>
            <a:r>
              <a:rPr lang="en-GB" sz="2200" u="sng" dirty="0"/>
              <a:t>Targets: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Database switch mid 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Release in October 2022</a:t>
            </a:r>
          </a:p>
        </p:txBody>
      </p:sp>
    </p:spTree>
    <p:extLst>
      <p:ext uri="{BB962C8B-B14F-4D97-AF65-F5344CB8AC3E}">
        <p14:creationId xmlns:p14="http://schemas.microsoft.com/office/powerpoint/2010/main" val="2494016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13"/>
          <p:cNvSpPr/>
          <p:nvPr/>
        </p:nvSpPr>
        <p:spPr>
          <a:xfrm>
            <a:off x="857248" y="2016978"/>
            <a:ext cx="10452102" cy="16795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r>
              <a:rPr lang="en-GB">
                <a:solidFill>
                  <a:schemeClr val="l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MS IMIS</a:t>
            </a:r>
            <a:endParaRPr sz="1400">
              <a:solidFill>
                <a:srgbClr val="000000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</p:txBody>
      </p:sp>
      <p:sp>
        <p:nvSpPr>
          <p:cNvPr id="341" name="Google Shape;341;p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ctr" anchorCtr="0">
            <a:normAutofit/>
          </a:bodyPr>
          <a:lstStyle/>
          <a:p>
            <a:pPr>
              <a:spcBef>
                <a:spcPts val="0"/>
              </a:spcBef>
              <a:buClr>
                <a:schemeClr val="accent1"/>
              </a:buClr>
              <a:buSzPts val="4000"/>
            </a:pPr>
            <a:r>
              <a:rPr lang="en-GB" dirty="0">
                <a:latin typeface="Poppins SemiBold" panose="00000700000000000000" pitchFamily="2" charset="0"/>
                <a:ea typeface="Calibri"/>
                <a:cs typeface="Poppins SemiBold" panose="00000700000000000000" pitchFamily="2" charset="0"/>
                <a:sym typeface="Calibri"/>
              </a:rPr>
              <a:t>Slow Transition (2021 roadmap)</a:t>
            </a:r>
            <a:endParaRPr dirty="0">
              <a:latin typeface="Poppins SemiBold" panose="00000700000000000000" pitchFamily="2" charset="0"/>
              <a:ea typeface="Calibri"/>
              <a:cs typeface="Poppins SemiBold" panose="00000700000000000000" pitchFamily="2" charset="0"/>
              <a:sym typeface="Calibri"/>
            </a:endParaRPr>
          </a:p>
        </p:txBody>
      </p:sp>
      <p:sp>
        <p:nvSpPr>
          <p:cNvPr id="344" name="Google Shape;344;p13"/>
          <p:cNvSpPr/>
          <p:nvPr/>
        </p:nvSpPr>
        <p:spPr>
          <a:xfrm rot="10800000">
            <a:off x="1888952" y="2016788"/>
            <a:ext cx="1660358" cy="385200"/>
          </a:xfrm>
          <a:prstGeom prst="parallelogram">
            <a:avLst>
              <a:gd name="adj" fmla="val 147596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>
              <a:solidFill>
                <a:srgbClr val="004A57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345" name="Google Shape;345;p13"/>
          <p:cNvSpPr/>
          <p:nvPr/>
        </p:nvSpPr>
        <p:spPr>
          <a:xfrm>
            <a:off x="5269831" y="2016788"/>
            <a:ext cx="3248526" cy="385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r>
              <a:rPr lang="en-GB">
                <a:solidFill>
                  <a:schemeClr val="accen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Framework</a:t>
            </a:r>
            <a:endParaRPr sz="1400">
              <a:solidFill>
                <a:srgbClr val="000000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</p:txBody>
      </p:sp>
      <p:sp>
        <p:nvSpPr>
          <p:cNvPr id="346" name="Google Shape;346;p13"/>
          <p:cNvSpPr/>
          <p:nvPr/>
        </p:nvSpPr>
        <p:spPr>
          <a:xfrm>
            <a:off x="6686547" y="2016788"/>
            <a:ext cx="4622803" cy="385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r">
              <a:buClr>
                <a:srgbClr val="000000"/>
              </a:buClr>
              <a:buSzPts val="1800"/>
            </a:pPr>
            <a:r>
              <a:rPr lang="en-GB" dirty="0">
                <a:solidFill>
                  <a:schemeClr val="accen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openIMIS</a:t>
            </a:r>
            <a:endParaRPr sz="1400" dirty="0">
              <a:solidFill>
                <a:srgbClr val="000000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</p:txBody>
      </p:sp>
      <p:sp>
        <p:nvSpPr>
          <p:cNvPr id="347" name="Google Shape;347;p13"/>
          <p:cNvSpPr/>
          <p:nvPr/>
        </p:nvSpPr>
        <p:spPr>
          <a:xfrm>
            <a:off x="2971798" y="2016788"/>
            <a:ext cx="2298033" cy="385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>
              <a:solidFill>
                <a:schemeClr val="accent1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349" name="Google Shape;349;p13"/>
          <p:cNvSpPr/>
          <p:nvPr/>
        </p:nvSpPr>
        <p:spPr>
          <a:xfrm rot="10800000">
            <a:off x="2243652" y="2436722"/>
            <a:ext cx="1505262" cy="385200"/>
          </a:xfrm>
          <a:prstGeom prst="parallelogram">
            <a:avLst>
              <a:gd name="adj" fmla="val 147596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>
              <a:solidFill>
                <a:srgbClr val="004A57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350" name="Google Shape;350;p13"/>
          <p:cNvSpPr/>
          <p:nvPr/>
        </p:nvSpPr>
        <p:spPr>
          <a:xfrm>
            <a:off x="3007728" y="2436722"/>
            <a:ext cx="2083371" cy="385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>
              <a:solidFill>
                <a:schemeClr val="accent1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351" name="Google Shape;351;p13"/>
          <p:cNvSpPr/>
          <p:nvPr/>
        </p:nvSpPr>
        <p:spPr>
          <a:xfrm>
            <a:off x="4845138" y="2436722"/>
            <a:ext cx="6464212" cy="385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r>
              <a:rPr lang="en-GB" dirty="0">
                <a:solidFill>
                  <a:schemeClr val="accen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Claiming, Locations</a:t>
            </a:r>
            <a:endParaRPr sz="1400" dirty="0">
              <a:solidFill>
                <a:srgbClr val="000000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</p:txBody>
      </p:sp>
      <p:sp>
        <p:nvSpPr>
          <p:cNvPr id="357" name="Google Shape;357;p13"/>
          <p:cNvSpPr/>
          <p:nvPr/>
        </p:nvSpPr>
        <p:spPr>
          <a:xfrm rot="10800000">
            <a:off x="6977158" y="3268348"/>
            <a:ext cx="1672986" cy="385200"/>
          </a:xfrm>
          <a:prstGeom prst="parallelogram">
            <a:avLst>
              <a:gd name="adj" fmla="val 147596"/>
            </a:avLst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>
              <a:solidFill>
                <a:srgbClr val="004A57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358" name="Google Shape;358;p13"/>
          <p:cNvSpPr/>
          <p:nvPr/>
        </p:nvSpPr>
        <p:spPr>
          <a:xfrm>
            <a:off x="7570486" y="3275453"/>
            <a:ext cx="904433" cy="3708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>
              <a:solidFill>
                <a:schemeClr val="accent1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359" name="Google Shape;359;p13"/>
          <p:cNvSpPr/>
          <p:nvPr/>
        </p:nvSpPr>
        <p:spPr>
          <a:xfrm>
            <a:off x="7563798" y="3276590"/>
            <a:ext cx="3745551" cy="385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r>
              <a:rPr lang="en-GB" dirty="0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  <a:sym typeface="Arial"/>
              </a:rPr>
              <a:t>Everything else </a:t>
            </a:r>
            <a:endParaRPr dirty="0">
              <a:solidFill>
                <a:schemeClr val="accent1"/>
              </a:solidFill>
              <a:latin typeface="Poppins" panose="00000500000000000000" pitchFamily="2" charset="0"/>
              <a:cs typeface="Poppins" panose="00000500000000000000" pitchFamily="2" charset="0"/>
              <a:sym typeface="Arial"/>
            </a:endParaRPr>
          </a:p>
        </p:txBody>
      </p:sp>
      <p:sp>
        <p:nvSpPr>
          <p:cNvPr id="361" name="Google Shape;361;p13"/>
          <p:cNvSpPr/>
          <p:nvPr/>
        </p:nvSpPr>
        <p:spPr>
          <a:xfrm flipH="1">
            <a:off x="2243655" y="3696524"/>
            <a:ext cx="2830364" cy="385200"/>
          </a:xfrm>
          <a:prstGeom prst="parallelogram">
            <a:avLst>
              <a:gd name="adj" fmla="val 147596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SzPts val="1800"/>
            </a:pPr>
            <a:endParaRPr>
              <a:solidFill>
                <a:schemeClr val="accent1"/>
              </a:solidFill>
              <a:latin typeface="Poppins" panose="00000500000000000000" pitchFamily="2" charset="0"/>
              <a:cs typeface="Poppins" panose="00000500000000000000" pitchFamily="2" charset="0"/>
              <a:sym typeface="Calibri"/>
            </a:endParaRPr>
          </a:p>
        </p:txBody>
      </p:sp>
      <p:sp>
        <p:nvSpPr>
          <p:cNvPr id="363" name="Google Shape;363;p13"/>
          <p:cNvSpPr/>
          <p:nvPr/>
        </p:nvSpPr>
        <p:spPr>
          <a:xfrm>
            <a:off x="3584020" y="3696524"/>
            <a:ext cx="1160026" cy="385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SzPts val="1800"/>
            </a:pPr>
            <a:endParaRPr>
              <a:solidFill>
                <a:schemeClr val="accent1"/>
              </a:solidFill>
              <a:latin typeface="Poppins" panose="00000500000000000000" pitchFamily="2" charset="0"/>
              <a:cs typeface="Poppins" panose="00000500000000000000" pitchFamily="2" charset="0"/>
              <a:sym typeface="Calibri"/>
            </a:endParaRPr>
          </a:p>
        </p:txBody>
      </p:sp>
      <p:cxnSp>
        <p:nvCxnSpPr>
          <p:cNvPr id="364" name="Google Shape;364;p13"/>
          <p:cNvCxnSpPr>
            <a:cxnSpLocks/>
          </p:cNvCxnSpPr>
          <p:nvPr/>
        </p:nvCxnSpPr>
        <p:spPr>
          <a:xfrm flipV="1">
            <a:off x="927098" y="5566289"/>
            <a:ext cx="10452103" cy="29706"/>
          </a:xfrm>
          <a:prstGeom prst="straightConnector1">
            <a:avLst/>
          </a:prstGeom>
          <a:noFill/>
          <a:ln w="98425" cap="flat" cmpd="sng">
            <a:solidFill>
              <a:schemeClr val="accent4"/>
            </a:solidFill>
            <a:prstDash val="solid"/>
            <a:miter lim="800000"/>
            <a:headEnd type="oval" w="med" len="med"/>
            <a:tailEnd type="triangle" w="med" len="med"/>
          </a:ln>
        </p:spPr>
      </p:cxnSp>
      <p:cxnSp>
        <p:nvCxnSpPr>
          <p:cNvPr id="365" name="Google Shape;365;p13"/>
          <p:cNvCxnSpPr>
            <a:cxnSpLocks/>
          </p:cNvCxnSpPr>
          <p:nvPr/>
        </p:nvCxnSpPr>
        <p:spPr>
          <a:xfrm flipV="1">
            <a:off x="2442117" y="5624132"/>
            <a:ext cx="0" cy="352870"/>
          </a:xfrm>
          <a:prstGeom prst="straightConnector1">
            <a:avLst/>
          </a:prstGeom>
          <a:noFill/>
          <a:ln w="63500" cap="flat" cmpd="sng">
            <a:solidFill>
              <a:schemeClr val="accent4"/>
            </a:solidFill>
            <a:prstDash val="dot"/>
            <a:miter lim="800000"/>
            <a:headEnd type="oval" w="sm" len="sm"/>
            <a:tailEnd type="triangle" w="med" len="med"/>
          </a:ln>
        </p:spPr>
      </p:cxnSp>
      <p:sp>
        <p:nvSpPr>
          <p:cNvPr id="366" name="Google Shape;366;p13"/>
          <p:cNvSpPr txBox="1"/>
          <p:nvPr/>
        </p:nvSpPr>
        <p:spPr>
          <a:xfrm>
            <a:off x="1731407" y="6010476"/>
            <a:ext cx="1421421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b="1" dirty="0">
                <a:solidFill>
                  <a:schemeClr val="accen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April 2019</a:t>
            </a:r>
            <a:endParaRPr sz="1400" dirty="0">
              <a:solidFill>
                <a:srgbClr val="000000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</p:txBody>
      </p:sp>
      <p:cxnSp>
        <p:nvCxnSpPr>
          <p:cNvPr id="367" name="Google Shape;367;p13"/>
          <p:cNvCxnSpPr>
            <a:cxnSpLocks/>
          </p:cNvCxnSpPr>
          <p:nvPr/>
        </p:nvCxnSpPr>
        <p:spPr>
          <a:xfrm flipV="1">
            <a:off x="3624938" y="5624132"/>
            <a:ext cx="0" cy="382576"/>
          </a:xfrm>
          <a:prstGeom prst="straightConnector1">
            <a:avLst/>
          </a:prstGeom>
          <a:noFill/>
          <a:ln w="63500" cap="flat" cmpd="sng">
            <a:solidFill>
              <a:schemeClr val="accent4"/>
            </a:solidFill>
            <a:prstDash val="dot"/>
            <a:miter lim="800000"/>
            <a:headEnd type="oval" w="sm" len="sm"/>
            <a:tailEnd type="triangle" w="med" len="med"/>
          </a:ln>
        </p:spPr>
      </p:cxnSp>
      <p:sp>
        <p:nvSpPr>
          <p:cNvPr id="368" name="Google Shape;368;p13"/>
          <p:cNvSpPr txBox="1"/>
          <p:nvPr/>
        </p:nvSpPr>
        <p:spPr>
          <a:xfrm>
            <a:off x="2720576" y="6010476"/>
            <a:ext cx="180872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b="1" dirty="0">
                <a:solidFill>
                  <a:schemeClr val="accen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Oct. 2019</a:t>
            </a:r>
            <a:endParaRPr sz="1400" dirty="0">
              <a:solidFill>
                <a:srgbClr val="000000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</p:txBody>
      </p:sp>
      <p:cxnSp>
        <p:nvCxnSpPr>
          <p:cNvPr id="369" name="Google Shape;369;p13"/>
          <p:cNvCxnSpPr>
            <a:cxnSpLocks/>
          </p:cNvCxnSpPr>
          <p:nvPr/>
        </p:nvCxnSpPr>
        <p:spPr>
          <a:xfrm flipV="1">
            <a:off x="4798813" y="5624132"/>
            <a:ext cx="0" cy="369876"/>
          </a:xfrm>
          <a:prstGeom prst="straightConnector1">
            <a:avLst/>
          </a:prstGeom>
          <a:noFill/>
          <a:ln w="63500" cap="flat" cmpd="sng">
            <a:solidFill>
              <a:schemeClr val="accent4"/>
            </a:solidFill>
            <a:prstDash val="dot"/>
            <a:miter lim="800000"/>
            <a:headEnd type="oval" w="sm" len="sm"/>
            <a:tailEnd type="triangle" w="med" len="med"/>
          </a:ln>
        </p:spPr>
      </p:cxnSp>
      <p:sp>
        <p:nvSpPr>
          <p:cNvPr id="370" name="Google Shape;370;p13"/>
          <p:cNvSpPr txBox="1"/>
          <p:nvPr/>
        </p:nvSpPr>
        <p:spPr>
          <a:xfrm>
            <a:off x="4088103" y="6010476"/>
            <a:ext cx="1421421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b="1">
                <a:solidFill>
                  <a:schemeClr val="accen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April 2020</a:t>
            </a:r>
            <a:endParaRPr sz="1400">
              <a:solidFill>
                <a:srgbClr val="000000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</p:txBody>
      </p:sp>
      <p:sp>
        <p:nvSpPr>
          <p:cNvPr id="373" name="Google Shape;373;p13"/>
          <p:cNvSpPr txBox="1"/>
          <p:nvPr/>
        </p:nvSpPr>
        <p:spPr>
          <a:xfrm>
            <a:off x="505688" y="6010476"/>
            <a:ext cx="142142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000000"/>
              </a:buClr>
              <a:buSzPts val="1800"/>
            </a:pPr>
            <a:r>
              <a:rPr lang="en-GB" b="1" u="sng" dirty="0">
                <a:solidFill>
                  <a:schemeClr val="accen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Releases:</a:t>
            </a:r>
            <a:endParaRPr sz="1400" dirty="0">
              <a:solidFill>
                <a:srgbClr val="000000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</p:txBody>
      </p:sp>
      <p:sp>
        <p:nvSpPr>
          <p:cNvPr id="375" name="Google Shape;375;p13"/>
          <p:cNvSpPr/>
          <p:nvPr/>
        </p:nvSpPr>
        <p:spPr>
          <a:xfrm flipH="1">
            <a:off x="5281276" y="4104586"/>
            <a:ext cx="1820354" cy="385200"/>
          </a:xfrm>
          <a:prstGeom prst="parallelogram">
            <a:avLst>
              <a:gd name="adj" fmla="val 147596"/>
            </a:avLst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>
              <a:solidFill>
                <a:srgbClr val="004A57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376" name="Google Shape;376;p13"/>
          <p:cNvSpPr/>
          <p:nvPr/>
        </p:nvSpPr>
        <p:spPr>
          <a:xfrm>
            <a:off x="6143335" y="4104586"/>
            <a:ext cx="746073" cy="385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>
              <a:solidFill>
                <a:schemeClr val="accent1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377" name="Google Shape;377;p13"/>
          <p:cNvSpPr/>
          <p:nvPr/>
        </p:nvSpPr>
        <p:spPr>
          <a:xfrm>
            <a:off x="6048832" y="4104586"/>
            <a:ext cx="5260517" cy="385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r>
              <a:rPr lang="en-GB" dirty="0">
                <a:solidFill>
                  <a:schemeClr val="accen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Claims Adjudication - AI</a:t>
            </a:r>
            <a:endParaRPr sz="1400" dirty="0">
              <a:solidFill>
                <a:srgbClr val="000000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</p:txBody>
      </p:sp>
      <p:sp>
        <p:nvSpPr>
          <p:cNvPr id="51" name="Google Shape;375;p13">
            <a:extLst>
              <a:ext uri="{FF2B5EF4-FFF2-40B4-BE49-F238E27FC236}">
                <a16:creationId xmlns:a16="http://schemas.microsoft.com/office/drawing/2014/main" id="{31DEC36F-16FD-4A5A-9DF2-528E545D00EF}"/>
              </a:ext>
            </a:extLst>
          </p:cNvPr>
          <p:cNvSpPr/>
          <p:nvPr/>
        </p:nvSpPr>
        <p:spPr>
          <a:xfrm flipH="1">
            <a:off x="5552211" y="4524519"/>
            <a:ext cx="1820354" cy="385200"/>
          </a:xfrm>
          <a:prstGeom prst="parallelogram">
            <a:avLst>
              <a:gd name="adj" fmla="val 147596"/>
            </a:avLst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>
              <a:solidFill>
                <a:srgbClr val="004A57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52" name="Google Shape;376;p13">
            <a:extLst>
              <a:ext uri="{FF2B5EF4-FFF2-40B4-BE49-F238E27FC236}">
                <a16:creationId xmlns:a16="http://schemas.microsoft.com/office/drawing/2014/main" id="{40D67D9A-A561-4DDB-AAFB-912096B933F5}"/>
              </a:ext>
            </a:extLst>
          </p:cNvPr>
          <p:cNvSpPr/>
          <p:nvPr/>
        </p:nvSpPr>
        <p:spPr>
          <a:xfrm>
            <a:off x="6414270" y="4524519"/>
            <a:ext cx="746073" cy="385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>
              <a:solidFill>
                <a:schemeClr val="accent1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53" name="Google Shape;377;p13">
            <a:extLst>
              <a:ext uri="{FF2B5EF4-FFF2-40B4-BE49-F238E27FC236}">
                <a16:creationId xmlns:a16="http://schemas.microsoft.com/office/drawing/2014/main" id="{26BE8E85-DF8C-46E0-BDC2-7A1B2E5763AD}"/>
              </a:ext>
            </a:extLst>
          </p:cNvPr>
          <p:cNvSpPr/>
          <p:nvPr/>
        </p:nvSpPr>
        <p:spPr>
          <a:xfrm>
            <a:off x="6319768" y="4524519"/>
            <a:ext cx="4989581" cy="385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r>
              <a:rPr lang="en-GB" dirty="0">
                <a:solidFill>
                  <a:schemeClr val="accen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Formal Sector Schemes &amp; APIs</a:t>
            </a:r>
            <a:endParaRPr sz="1400" dirty="0">
              <a:solidFill>
                <a:srgbClr val="000000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</p:txBody>
      </p:sp>
      <p:cxnSp>
        <p:nvCxnSpPr>
          <p:cNvPr id="38" name="Google Shape;367;p13">
            <a:extLst>
              <a:ext uri="{FF2B5EF4-FFF2-40B4-BE49-F238E27FC236}">
                <a16:creationId xmlns:a16="http://schemas.microsoft.com/office/drawing/2014/main" id="{0344B002-8BC1-42B4-8A7A-D9D8DF544420}"/>
              </a:ext>
            </a:extLst>
          </p:cNvPr>
          <p:cNvCxnSpPr>
            <a:cxnSpLocks/>
          </p:cNvCxnSpPr>
          <p:nvPr/>
        </p:nvCxnSpPr>
        <p:spPr>
          <a:xfrm flipV="1">
            <a:off x="6032877" y="5624132"/>
            <a:ext cx="0" cy="382576"/>
          </a:xfrm>
          <a:prstGeom prst="straightConnector1">
            <a:avLst/>
          </a:prstGeom>
          <a:noFill/>
          <a:ln w="63500" cap="flat" cmpd="sng">
            <a:solidFill>
              <a:schemeClr val="accent4"/>
            </a:solidFill>
            <a:prstDash val="dot"/>
            <a:miter lim="800000"/>
            <a:headEnd type="oval" w="sm" len="sm"/>
            <a:tailEnd type="triangle" w="med" len="med"/>
          </a:ln>
        </p:spPr>
      </p:cxnSp>
      <p:sp>
        <p:nvSpPr>
          <p:cNvPr id="39" name="Google Shape;368;p13">
            <a:extLst>
              <a:ext uri="{FF2B5EF4-FFF2-40B4-BE49-F238E27FC236}">
                <a16:creationId xmlns:a16="http://schemas.microsoft.com/office/drawing/2014/main" id="{7F2A9DF1-2B53-4C9E-9A42-550C889A6B16}"/>
              </a:ext>
            </a:extLst>
          </p:cNvPr>
          <p:cNvSpPr txBox="1"/>
          <p:nvPr/>
        </p:nvSpPr>
        <p:spPr>
          <a:xfrm>
            <a:off x="5128515" y="6010476"/>
            <a:ext cx="180872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b="1" dirty="0">
                <a:solidFill>
                  <a:schemeClr val="accen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Oct. 2020</a:t>
            </a:r>
            <a:endParaRPr sz="1400" dirty="0">
              <a:solidFill>
                <a:srgbClr val="000000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</p:txBody>
      </p:sp>
      <p:cxnSp>
        <p:nvCxnSpPr>
          <p:cNvPr id="44" name="Google Shape;369;p13">
            <a:extLst>
              <a:ext uri="{FF2B5EF4-FFF2-40B4-BE49-F238E27FC236}">
                <a16:creationId xmlns:a16="http://schemas.microsoft.com/office/drawing/2014/main" id="{5943E8DA-92CB-4176-988B-2EB19B25C591}"/>
              </a:ext>
            </a:extLst>
          </p:cNvPr>
          <p:cNvCxnSpPr>
            <a:cxnSpLocks/>
          </p:cNvCxnSpPr>
          <p:nvPr/>
        </p:nvCxnSpPr>
        <p:spPr>
          <a:xfrm flipV="1">
            <a:off x="7307099" y="5624132"/>
            <a:ext cx="0" cy="369876"/>
          </a:xfrm>
          <a:prstGeom prst="straightConnector1">
            <a:avLst/>
          </a:prstGeom>
          <a:noFill/>
          <a:ln w="63500" cap="flat" cmpd="sng">
            <a:solidFill>
              <a:schemeClr val="accent4"/>
            </a:solidFill>
            <a:prstDash val="dot"/>
            <a:miter lim="800000"/>
            <a:headEnd type="oval" w="sm" len="sm"/>
            <a:tailEnd type="triangle" w="med" len="med"/>
          </a:ln>
        </p:spPr>
      </p:cxnSp>
      <p:sp>
        <p:nvSpPr>
          <p:cNvPr id="45" name="Google Shape;370;p13">
            <a:extLst>
              <a:ext uri="{FF2B5EF4-FFF2-40B4-BE49-F238E27FC236}">
                <a16:creationId xmlns:a16="http://schemas.microsoft.com/office/drawing/2014/main" id="{E5286B59-27B3-4F2D-B9E2-C10543EFEB81}"/>
              </a:ext>
            </a:extLst>
          </p:cNvPr>
          <p:cNvSpPr txBox="1"/>
          <p:nvPr/>
        </p:nvSpPr>
        <p:spPr>
          <a:xfrm>
            <a:off x="6596389" y="6010476"/>
            <a:ext cx="1421421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b="1" dirty="0">
                <a:solidFill>
                  <a:schemeClr val="accen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April 2021</a:t>
            </a:r>
            <a:endParaRPr sz="1400" dirty="0">
              <a:solidFill>
                <a:srgbClr val="000000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</p:txBody>
      </p:sp>
      <p:sp>
        <p:nvSpPr>
          <p:cNvPr id="48" name="Arrow: Pentagon 47">
            <a:extLst>
              <a:ext uri="{FF2B5EF4-FFF2-40B4-BE49-F238E27FC236}">
                <a16:creationId xmlns:a16="http://schemas.microsoft.com/office/drawing/2014/main" id="{77D11D6C-A830-4E53-99C1-D922ACE4B815}"/>
              </a:ext>
            </a:extLst>
          </p:cNvPr>
          <p:cNvSpPr/>
          <p:nvPr/>
        </p:nvSpPr>
        <p:spPr>
          <a:xfrm>
            <a:off x="1216399" y="4817235"/>
            <a:ext cx="1258519" cy="278176"/>
          </a:xfrm>
          <a:prstGeom prst="homePlate">
            <a:avLst>
              <a:gd name="adj" fmla="val 0"/>
            </a:avLst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r>
              <a:rPr lang="en-GB" dirty="0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new</a:t>
            </a:r>
          </a:p>
        </p:txBody>
      </p:sp>
      <p:sp>
        <p:nvSpPr>
          <p:cNvPr id="46" name="Google Shape;357;p13">
            <a:extLst>
              <a:ext uri="{FF2B5EF4-FFF2-40B4-BE49-F238E27FC236}">
                <a16:creationId xmlns:a16="http://schemas.microsoft.com/office/drawing/2014/main" id="{774113D2-38C7-4E31-9D97-60E191D1FF48}"/>
              </a:ext>
            </a:extLst>
          </p:cNvPr>
          <p:cNvSpPr/>
          <p:nvPr/>
        </p:nvSpPr>
        <p:spPr>
          <a:xfrm rot="10800000">
            <a:off x="5063695" y="2851203"/>
            <a:ext cx="1672986" cy="385200"/>
          </a:xfrm>
          <a:prstGeom prst="parallelogram">
            <a:avLst>
              <a:gd name="adj" fmla="val 147596"/>
            </a:avLst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dirty="0">
              <a:solidFill>
                <a:srgbClr val="004A57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47" name="Google Shape;358;p13">
            <a:extLst>
              <a:ext uri="{FF2B5EF4-FFF2-40B4-BE49-F238E27FC236}">
                <a16:creationId xmlns:a16="http://schemas.microsoft.com/office/drawing/2014/main" id="{03AFD4D3-DD3C-433D-9D6C-2BCFE177AC08}"/>
              </a:ext>
            </a:extLst>
          </p:cNvPr>
          <p:cNvSpPr/>
          <p:nvPr/>
        </p:nvSpPr>
        <p:spPr>
          <a:xfrm>
            <a:off x="5657023" y="2858308"/>
            <a:ext cx="904433" cy="37087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endParaRPr>
              <a:solidFill>
                <a:schemeClr val="accent1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49" name="Google Shape;359;p13">
            <a:extLst>
              <a:ext uri="{FF2B5EF4-FFF2-40B4-BE49-F238E27FC236}">
                <a16:creationId xmlns:a16="http://schemas.microsoft.com/office/drawing/2014/main" id="{AA4BCBC7-A1A1-4AE1-A29F-AF568FAC3E27}"/>
              </a:ext>
            </a:extLst>
          </p:cNvPr>
          <p:cNvSpPr/>
          <p:nvPr/>
        </p:nvSpPr>
        <p:spPr>
          <a:xfrm>
            <a:off x="5825944" y="2851203"/>
            <a:ext cx="5483406" cy="385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r>
              <a:rPr lang="en-GB" dirty="0" err="1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  <a:sym typeface="Arial"/>
              </a:rPr>
              <a:t>Enrollment</a:t>
            </a:r>
            <a:r>
              <a:rPr lang="en-GB" dirty="0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  <a:sym typeface="Arial"/>
              </a:rPr>
              <a:t>, Policy, Contributions </a:t>
            </a:r>
            <a:endParaRPr dirty="0">
              <a:solidFill>
                <a:schemeClr val="accent1"/>
              </a:solidFill>
              <a:latin typeface="Poppins" panose="00000500000000000000" pitchFamily="2" charset="0"/>
              <a:cs typeface="Poppins" panose="00000500000000000000" pitchFamily="2" charset="0"/>
              <a:sym typeface="Arial"/>
            </a:endParaRPr>
          </a:p>
        </p:txBody>
      </p:sp>
      <p:cxnSp>
        <p:nvCxnSpPr>
          <p:cNvPr id="50" name="Google Shape;367;p13">
            <a:extLst>
              <a:ext uri="{FF2B5EF4-FFF2-40B4-BE49-F238E27FC236}">
                <a16:creationId xmlns:a16="http://schemas.microsoft.com/office/drawing/2014/main" id="{3C7C8009-01CB-4183-9AFB-8EB51DC3CBEC}"/>
              </a:ext>
            </a:extLst>
          </p:cNvPr>
          <p:cNvCxnSpPr>
            <a:cxnSpLocks/>
          </p:cNvCxnSpPr>
          <p:nvPr/>
        </p:nvCxnSpPr>
        <p:spPr>
          <a:xfrm flipV="1">
            <a:off x="8510503" y="5609279"/>
            <a:ext cx="0" cy="382576"/>
          </a:xfrm>
          <a:prstGeom prst="straightConnector1">
            <a:avLst/>
          </a:prstGeom>
          <a:noFill/>
          <a:ln w="63500" cap="flat" cmpd="sng">
            <a:solidFill>
              <a:schemeClr val="accent4"/>
            </a:solidFill>
            <a:prstDash val="dot"/>
            <a:miter lim="800000"/>
            <a:headEnd type="oval" w="sm" len="sm"/>
            <a:tailEnd type="triangle" w="med" len="med"/>
          </a:ln>
        </p:spPr>
      </p:cxnSp>
      <p:sp>
        <p:nvSpPr>
          <p:cNvPr id="54" name="Google Shape;368;p13">
            <a:extLst>
              <a:ext uri="{FF2B5EF4-FFF2-40B4-BE49-F238E27FC236}">
                <a16:creationId xmlns:a16="http://schemas.microsoft.com/office/drawing/2014/main" id="{28B773D1-C3A3-4578-A8F3-78268ED4923C}"/>
              </a:ext>
            </a:extLst>
          </p:cNvPr>
          <p:cNvSpPr txBox="1"/>
          <p:nvPr/>
        </p:nvSpPr>
        <p:spPr>
          <a:xfrm>
            <a:off x="7606141" y="6010476"/>
            <a:ext cx="180872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b="1" dirty="0">
                <a:solidFill>
                  <a:schemeClr val="accen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Oct. 2021</a:t>
            </a:r>
            <a:endParaRPr sz="1400" dirty="0">
              <a:solidFill>
                <a:srgbClr val="000000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</p:txBody>
      </p:sp>
      <p:sp>
        <p:nvSpPr>
          <p:cNvPr id="55" name="Google Shape;375;p13">
            <a:extLst>
              <a:ext uri="{FF2B5EF4-FFF2-40B4-BE49-F238E27FC236}">
                <a16:creationId xmlns:a16="http://schemas.microsoft.com/office/drawing/2014/main" id="{0DAE5198-6B41-42BE-B0A0-145B138844A6}"/>
              </a:ext>
            </a:extLst>
          </p:cNvPr>
          <p:cNvSpPr/>
          <p:nvPr/>
        </p:nvSpPr>
        <p:spPr>
          <a:xfrm flipH="1">
            <a:off x="6237497" y="4949104"/>
            <a:ext cx="1820354" cy="385200"/>
          </a:xfrm>
          <a:prstGeom prst="parallelogram">
            <a:avLst>
              <a:gd name="adj" fmla="val 147596"/>
            </a:avLst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>
              <a:solidFill>
                <a:srgbClr val="004A57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56" name="Google Shape;377;p13">
            <a:extLst>
              <a:ext uri="{FF2B5EF4-FFF2-40B4-BE49-F238E27FC236}">
                <a16:creationId xmlns:a16="http://schemas.microsoft.com/office/drawing/2014/main" id="{AC614790-430B-4E70-AED1-AB77ACED8BD7}"/>
              </a:ext>
            </a:extLst>
          </p:cNvPr>
          <p:cNvSpPr/>
          <p:nvPr/>
        </p:nvSpPr>
        <p:spPr>
          <a:xfrm>
            <a:off x="7044885" y="4949104"/>
            <a:ext cx="4264463" cy="385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  <a:buSzPts val="1800"/>
            </a:pPr>
            <a:r>
              <a:rPr lang="en-GB" dirty="0">
                <a:solidFill>
                  <a:schemeClr val="accen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Accident Insurance</a:t>
            </a:r>
            <a:endParaRPr sz="1400" dirty="0">
              <a:solidFill>
                <a:srgbClr val="000000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</p:txBody>
      </p:sp>
      <p:cxnSp>
        <p:nvCxnSpPr>
          <p:cNvPr id="57" name="Google Shape;369;p13">
            <a:extLst>
              <a:ext uri="{FF2B5EF4-FFF2-40B4-BE49-F238E27FC236}">
                <a16:creationId xmlns:a16="http://schemas.microsoft.com/office/drawing/2014/main" id="{A1906BD0-EFA4-44D5-B982-CBB61B05CAE6}"/>
              </a:ext>
            </a:extLst>
          </p:cNvPr>
          <p:cNvCxnSpPr>
            <a:cxnSpLocks/>
          </p:cNvCxnSpPr>
          <p:nvPr/>
        </p:nvCxnSpPr>
        <p:spPr>
          <a:xfrm flipV="1">
            <a:off x="9663795" y="5615340"/>
            <a:ext cx="0" cy="369876"/>
          </a:xfrm>
          <a:prstGeom prst="straightConnector1">
            <a:avLst/>
          </a:prstGeom>
          <a:noFill/>
          <a:ln w="63500" cap="flat" cmpd="sng">
            <a:solidFill>
              <a:schemeClr val="accent4"/>
            </a:solidFill>
            <a:prstDash val="dot"/>
            <a:miter lim="800000"/>
            <a:headEnd type="oval" w="sm" len="sm"/>
            <a:tailEnd type="triangle" w="med" len="med"/>
          </a:ln>
        </p:spPr>
      </p:cxnSp>
      <p:sp>
        <p:nvSpPr>
          <p:cNvPr id="58" name="Google Shape;370;p13">
            <a:extLst>
              <a:ext uri="{FF2B5EF4-FFF2-40B4-BE49-F238E27FC236}">
                <a16:creationId xmlns:a16="http://schemas.microsoft.com/office/drawing/2014/main" id="{142783F5-A777-49D2-8D16-2264A56370C3}"/>
              </a:ext>
            </a:extLst>
          </p:cNvPr>
          <p:cNvSpPr txBox="1"/>
          <p:nvPr/>
        </p:nvSpPr>
        <p:spPr>
          <a:xfrm>
            <a:off x="8953085" y="6001684"/>
            <a:ext cx="1421421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b="1" dirty="0">
                <a:solidFill>
                  <a:schemeClr val="accen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April 2022</a:t>
            </a:r>
            <a:endParaRPr sz="1400" dirty="0">
              <a:solidFill>
                <a:srgbClr val="000000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</p:txBody>
      </p:sp>
      <p:cxnSp>
        <p:nvCxnSpPr>
          <p:cNvPr id="59" name="Google Shape;367;p13">
            <a:extLst>
              <a:ext uri="{FF2B5EF4-FFF2-40B4-BE49-F238E27FC236}">
                <a16:creationId xmlns:a16="http://schemas.microsoft.com/office/drawing/2014/main" id="{3361AF97-9422-4749-83E2-377B39AAE693}"/>
              </a:ext>
            </a:extLst>
          </p:cNvPr>
          <p:cNvCxnSpPr>
            <a:cxnSpLocks/>
          </p:cNvCxnSpPr>
          <p:nvPr/>
        </p:nvCxnSpPr>
        <p:spPr>
          <a:xfrm flipV="1">
            <a:off x="10867199" y="5600487"/>
            <a:ext cx="0" cy="382576"/>
          </a:xfrm>
          <a:prstGeom prst="straightConnector1">
            <a:avLst/>
          </a:prstGeom>
          <a:noFill/>
          <a:ln w="63500" cap="flat" cmpd="sng">
            <a:solidFill>
              <a:schemeClr val="accent4"/>
            </a:solidFill>
            <a:prstDash val="dot"/>
            <a:miter lim="800000"/>
            <a:headEnd type="oval" w="sm" len="sm"/>
            <a:tailEnd type="triangle" w="med" len="med"/>
          </a:ln>
        </p:spPr>
      </p:cxnSp>
      <p:sp>
        <p:nvSpPr>
          <p:cNvPr id="60" name="Google Shape;368;p13">
            <a:extLst>
              <a:ext uri="{FF2B5EF4-FFF2-40B4-BE49-F238E27FC236}">
                <a16:creationId xmlns:a16="http://schemas.microsoft.com/office/drawing/2014/main" id="{38C6E93B-99B4-4C9F-BB3A-65D89A8697F7}"/>
              </a:ext>
            </a:extLst>
          </p:cNvPr>
          <p:cNvSpPr txBox="1"/>
          <p:nvPr/>
        </p:nvSpPr>
        <p:spPr>
          <a:xfrm>
            <a:off x="9979767" y="6001684"/>
            <a:ext cx="180872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b="1" dirty="0">
                <a:solidFill>
                  <a:schemeClr val="accen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Oct. 2022</a:t>
            </a:r>
            <a:endParaRPr sz="1400" dirty="0">
              <a:solidFill>
                <a:srgbClr val="000000"/>
              </a:solidFill>
              <a:latin typeface="Poppins" panose="00000500000000000000" pitchFamily="2" charset="0"/>
              <a:ea typeface="Arial"/>
              <a:cs typeface="Poppins" panose="00000500000000000000" pitchFamily="2" charset="0"/>
              <a:sym typeface="Arial"/>
            </a:endParaRPr>
          </a:p>
        </p:txBody>
      </p:sp>
      <p:sp>
        <p:nvSpPr>
          <p:cNvPr id="362" name="Google Shape;362;p13"/>
          <p:cNvSpPr/>
          <p:nvPr/>
        </p:nvSpPr>
        <p:spPr>
          <a:xfrm>
            <a:off x="3852333" y="3696524"/>
            <a:ext cx="7457016" cy="385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SzPts val="1800"/>
            </a:pPr>
            <a:r>
              <a:rPr lang="en-GB" dirty="0" err="1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  <a:sym typeface="Calibri"/>
              </a:rPr>
              <a:t>openHIE</a:t>
            </a:r>
            <a:r>
              <a:rPr lang="en-GB" dirty="0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  <a:sym typeface="Calibri"/>
              </a:rPr>
              <a:t> Integration, Indicator Dashboard</a:t>
            </a:r>
            <a:endParaRPr lang="en-GB" dirty="0">
              <a:solidFill>
                <a:schemeClr val="accent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657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Arrow: Pentagon 59">
            <a:extLst>
              <a:ext uri="{FF2B5EF4-FFF2-40B4-BE49-F238E27FC236}">
                <a16:creationId xmlns:a16="http://schemas.microsoft.com/office/drawing/2014/main" id="{269681F3-99DE-4654-9E60-9CED05475A90}"/>
              </a:ext>
            </a:extLst>
          </p:cNvPr>
          <p:cNvSpPr/>
          <p:nvPr/>
        </p:nvSpPr>
        <p:spPr>
          <a:xfrm>
            <a:off x="9639850" y="4987046"/>
            <a:ext cx="2291129" cy="276342"/>
          </a:xfrm>
          <a:prstGeom prst="homePlate">
            <a:avLst/>
          </a:prstGeom>
          <a:solidFill>
            <a:schemeClr val="bg1"/>
          </a:solidFill>
          <a:ln w="12700">
            <a:solidFill>
              <a:srgbClr val="FFC000"/>
            </a:solidFill>
            <a:prstDash val="dash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lang="en-GB" sz="1400" dirty="0">
              <a:solidFill>
                <a:srgbClr val="FFC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3" name="Arrow: Pentagon 42">
            <a:extLst>
              <a:ext uri="{FF2B5EF4-FFF2-40B4-BE49-F238E27FC236}">
                <a16:creationId xmlns:a16="http://schemas.microsoft.com/office/drawing/2014/main" id="{52E7AA21-4003-4833-8EC6-35AEA15FA1C6}"/>
              </a:ext>
            </a:extLst>
          </p:cNvPr>
          <p:cNvSpPr/>
          <p:nvPr/>
        </p:nvSpPr>
        <p:spPr>
          <a:xfrm>
            <a:off x="4398882" y="2966676"/>
            <a:ext cx="7516865" cy="278176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/>
            </a:solidFill>
            <a:prstDash val="dash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lang="en-GB" sz="1400" dirty="0">
              <a:solidFill>
                <a:schemeClr val="accent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2" name="Arrow: Pentagon 41">
            <a:extLst>
              <a:ext uri="{FF2B5EF4-FFF2-40B4-BE49-F238E27FC236}">
                <a16:creationId xmlns:a16="http://schemas.microsoft.com/office/drawing/2014/main" id="{008083CC-B7A2-4457-BA74-31C8E04F85AF}"/>
              </a:ext>
            </a:extLst>
          </p:cNvPr>
          <p:cNvSpPr/>
          <p:nvPr/>
        </p:nvSpPr>
        <p:spPr>
          <a:xfrm>
            <a:off x="3131473" y="2627673"/>
            <a:ext cx="8784272" cy="278176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/>
            </a:solidFill>
            <a:prstDash val="dash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lang="en-GB" sz="1400" dirty="0">
              <a:solidFill>
                <a:schemeClr val="accent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1" name="Arrow: Pentagon 40">
            <a:extLst>
              <a:ext uri="{FF2B5EF4-FFF2-40B4-BE49-F238E27FC236}">
                <a16:creationId xmlns:a16="http://schemas.microsoft.com/office/drawing/2014/main" id="{E1F1324B-A422-4271-98EC-8C7AE9B61E0A}"/>
              </a:ext>
            </a:extLst>
          </p:cNvPr>
          <p:cNvSpPr/>
          <p:nvPr/>
        </p:nvSpPr>
        <p:spPr>
          <a:xfrm>
            <a:off x="757001" y="2292461"/>
            <a:ext cx="11158745" cy="278176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lang="en-GB" sz="1400" dirty="0">
              <a:solidFill>
                <a:schemeClr val="accent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0" name="Arrow: Pentagon 39">
            <a:extLst>
              <a:ext uri="{FF2B5EF4-FFF2-40B4-BE49-F238E27FC236}">
                <a16:creationId xmlns:a16="http://schemas.microsoft.com/office/drawing/2014/main" id="{79A98582-13E4-4E87-82F8-E56CC8C19B8F}"/>
              </a:ext>
            </a:extLst>
          </p:cNvPr>
          <p:cNvSpPr/>
          <p:nvPr/>
        </p:nvSpPr>
        <p:spPr>
          <a:xfrm>
            <a:off x="757002" y="1950319"/>
            <a:ext cx="11158745" cy="278176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/>
            </a:solidFill>
            <a:prstDash val="dash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lang="en-GB" sz="1400" dirty="0">
              <a:solidFill>
                <a:schemeClr val="accent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4" name="Arrow: Pentagon 43">
            <a:extLst>
              <a:ext uri="{FF2B5EF4-FFF2-40B4-BE49-F238E27FC236}">
                <a16:creationId xmlns:a16="http://schemas.microsoft.com/office/drawing/2014/main" id="{E50E2F5F-C147-413C-95CE-A51C1A4319E1}"/>
              </a:ext>
            </a:extLst>
          </p:cNvPr>
          <p:cNvSpPr/>
          <p:nvPr/>
        </p:nvSpPr>
        <p:spPr>
          <a:xfrm>
            <a:off x="8361110" y="3305847"/>
            <a:ext cx="3554635" cy="278176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/>
            </a:solidFill>
            <a:prstDash val="dash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lang="en-GB" sz="1400" dirty="0">
              <a:solidFill>
                <a:schemeClr val="accent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6" name="Arrow: Pentagon 45">
            <a:extLst>
              <a:ext uri="{FF2B5EF4-FFF2-40B4-BE49-F238E27FC236}">
                <a16:creationId xmlns:a16="http://schemas.microsoft.com/office/drawing/2014/main" id="{71A21598-D3A0-43EF-9221-7BBF3A9B7A67}"/>
              </a:ext>
            </a:extLst>
          </p:cNvPr>
          <p:cNvSpPr/>
          <p:nvPr/>
        </p:nvSpPr>
        <p:spPr>
          <a:xfrm>
            <a:off x="8361108" y="3640874"/>
            <a:ext cx="3554635" cy="278176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/>
            </a:solidFill>
            <a:prstDash val="dash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lang="en-GB" sz="1400" dirty="0">
              <a:solidFill>
                <a:schemeClr val="accent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8" name="Arrow: Pentagon 47">
            <a:extLst>
              <a:ext uri="{FF2B5EF4-FFF2-40B4-BE49-F238E27FC236}">
                <a16:creationId xmlns:a16="http://schemas.microsoft.com/office/drawing/2014/main" id="{6CB0D0B7-A201-4EA7-9B1C-EC184906DDB0}"/>
              </a:ext>
            </a:extLst>
          </p:cNvPr>
          <p:cNvSpPr/>
          <p:nvPr/>
        </p:nvSpPr>
        <p:spPr>
          <a:xfrm>
            <a:off x="8361110" y="3968763"/>
            <a:ext cx="3554635" cy="278176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/>
            </a:solidFill>
            <a:prstDash val="dash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lang="en-GB" sz="1400" dirty="0">
              <a:solidFill>
                <a:schemeClr val="accent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0" name="Arrow: Pentagon 49">
            <a:extLst>
              <a:ext uri="{FF2B5EF4-FFF2-40B4-BE49-F238E27FC236}">
                <a16:creationId xmlns:a16="http://schemas.microsoft.com/office/drawing/2014/main" id="{BBD93586-2ADB-4EF0-B355-493ED3B4AFE0}"/>
              </a:ext>
            </a:extLst>
          </p:cNvPr>
          <p:cNvSpPr/>
          <p:nvPr/>
        </p:nvSpPr>
        <p:spPr>
          <a:xfrm>
            <a:off x="8361110" y="4303790"/>
            <a:ext cx="3554635" cy="278176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lang="en-GB" sz="1400" dirty="0">
              <a:solidFill>
                <a:schemeClr val="accent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5" name="Arrow: Pentagon 54">
            <a:extLst>
              <a:ext uri="{FF2B5EF4-FFF2-40B4-BE49-F238E27FC236}">
                <a16:creationId xmlns:a16="http://schemas.microsoft.com/office/drawing/2014/main" id="{48AAD69F-5ED4-4764-BA50-E1E3530A157E}"/>
              </a:ext>
            </a:extLst>
          </p:cNvPr>
          <p:cNvSpPr/>
          <p:nvPr/>
        </p:nvSpPr>
        <p:spPr>
          <a:xfrm>
            <a:off x="9350782" y="4643259"/>
            <a:ext cx="2580197" cy="278176"/>
          </a:xfrm>
          <a:prstGeom prst="homePlate">
            <a:avLst/>
          </a:prstGeom>
          <a:solidFill>
            <a:schemeClr val="bg1"/>
          </a:solidFill>
          <a:ln w="12700">
            <a:solidFill>
              <a:srgbClr val="FFC000"/>
            </a:solidFill>
            <a:prstDash val="dash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endParaRPr lang="en-GB" sz="1400" dirty="0">
              <a:solidFill>
                <a:srgbClr val="FFC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DDEB60-8C7C-4446-B0B0-934DB723E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Developers Committee (2021)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1EAEA-4D46-4EF1-8D24-BFAA98A74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25.03.2021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DBA92-495B-471C-AFA5-1C6E07574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92A6D-3FA9-44C2-BF13-5733230B13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23" name="Google Shape;350;p13">
            <a:extLst>
              <a:ext uri="{FF2B5EF4-FFF2-40B4-BE49-F238E27FC236}">
                <a16:creationId xmlns:a16="http://schemas.microsoft.com/office/drawing/2014/main" id="{D23827AF-D87B-46C1-9F5E-60726FB3002F}"/>
              </a:ext>
            </a:extLst>
          </p:cNvPr>
          <p:cNvSpPr/>
          <p:nvPr/>
        </p:nvSpPr>
        <p:spPr>
          <a:xfrm>
            <a:off x="313767" y="5514107"/>
            <a:ext cx="900000" cy="3600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accent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dirty="0">
                <a:solidFill>
                  <a:schemeClr val="accen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2012</a:t>
            </a:r>
            <a:endParaRPr dirty="0">
              <a:solidFill>
                <a:schemeClr val="accent1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24" name="Google Shape;350;p13">
            <a:extLst>
              <a:ext uri="{FF2B5EF4-FFF2-40B4-BE49-F238E27FC236}">
                <a16:creationId xmlns:a16="http://schemas.microsoft.com/office/drawing/2014/main" id="{4B3B640C-6711-4D8C-8500-690F2D4E1F10}"/>
              </a:ext>
            </a:extLst>
          </p:cNvPr>
          <p:cNvSpPr/>
          <p:nvPr/>
        </p:nvSpPr>
        <p:spPr>
          <a:xfrm>
            <a:off x="1393028" y="5514107"/>
            <a:ext cx="900000" cy="3600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accent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dirty="0">
                <a:solidFill>
                  <a:schemeClr val="accen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2013</a:t>
            </a:r>
            <a:endParaRPr dirty="0">
              <a:solidFill>
                <a:schemeClr val="accent1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25" name="Google Shape;350;p13">
            <a:extLst>
              <a:ext uri="{FF2B5EF4-FFF2-40B4-BE49-F238E27FC236}">
                <a16:creationId xmlns:a16="http://schemas.microsoft.com/office/drawing/2014/main" id="{C51760D7-4DC1-4D00-A019-39F77AB6FF4F}"/>
              </a:ext>
            </a:extLst>
          </p:cNvPr>
          <p:cNvSpPr/>
          <p:nvPr/>
        </p:nvSpPr>
        <p:spPr>
          <a:xfrm>
            <a:off x="4630811" y="5514107"/>
            <a:ext cx="900000" cy="3600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accent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dirty="0">
                <a:solidFill>
                  <a:schemeClr val="accen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2016</a:t>
            </a:r>
            <a:endParaRPr dirty="0">
              <a:solidFill>
                <a:schemeClr val="accent1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26" name="Google Shape;350;p13">
            <a:extLst>
              <a:ext uri="{FF2B5EF4-FFF2-40B4-BE49-F238E27FC236}">
                <a16:creationId xmlns:a16="http://schemas.microsoft.com/office/drawing/2014/main" id="{91C4791A-DADE-4DEE-8DAE-9930A23AC54D}"/>
              </a:ext>
            </a:extLst>
          </p:cNvPr>
          <p:cNvSpPr/>
          <p:nvPr/>
        </p:nvSpPr>
        <p:spPr>
          <a:xfrm>
            <a:off x="2472289" y="5514107"/>
            <a:ext cx="900000" cy="3600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accent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dirty="0">
                <a:solidFill>
                  <a:schemeClr val="accen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2014</a:t>
            </a:r>
            <a:endParaRPr dirty="0">
              <a:solidFill>
                <a:schemeClr val="accent1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27" name="Google Shape;350;p13">
            <a:extLst>
              <a:ext uri="{FF2B5EF4-FFF2-40B4-BE49-F238E27FC236}">
                <a16:creationId xmlns:a16="http://schemas.microsoft.com/office/drawing/2014/main" id="{11B194D2-08B0-428D-98B6-003D41A52CBB}"/>
              </a:ext>
            </a:extLst>
          </p:cNvPr>
          <p:cNvSpPr/>
          <p:nvPr/>
        </p:nvSpPr>
        <p:spPr>
          <a:xfrm>
            <a:off x="3551550" y="5514107"/>
            <a:ext cx="900000" cy="3600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accent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dirty="0">
                <a:solidFill>
                  <a:schemeClr val="accen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2015</a:t>
            </a:r>
            <a:endParaRPr dirty="0">
              <a:solidFill>
                <a:schemeClr val="accent1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28" name="Google Shape;350;p13">
            <a:extLst>
              <a:ext uri="{FF2B5EF4-FFF2-40B4-BE49-F238E27FC236}">
                <a16:creationId xmlns:a16="http://schemas.microsoft.com/office/drawing/2014/main" id="{1BACDA9E-5162-47B6-933A-725140E83B21}"/>
              </a:ext>
            </a:extLst>
          </p:cNvPr>
          <p:cNvSpPr/>
          <p:nvPr/>
        </p:nvSpPr>
        <p:spPr>
          <a:xfrm>
            <a:off x="5710072" y="5514107"/>
            <a:ext cx="900000" cy="3600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accent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dirty="0">
                <a:solidFill>
                  <a:schemeClr val="accen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2017</a:t>
            </a:r>
            <a:endParaRPr dirty="0">
              <a:solidFill>
                <a:schemeClr val="accent1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29" name="Google Shape;350;p13">
            <a:extLst>
              <a:ext uri="{FF2B5EF4-FFF2-40B4-BE49-F238E27FC236}">
                <a16:creationId xmlns:a16="http://schemas.microsoft.com/office/drawing/2014/main" id="{C0ECBA02-9F99-4232-A77F-57115ED21E49}"/>
              </a:ext>
            </a:extLst>
          </p:cNvPr>
          <p:cNvSpPr/>
          <p:nvPr/>
        </p:nvSpPr>
        <p:spPr>
          <a:xfrm>
            <a:off x="6789333" y="5514107"/>
            <a:ext cx="900000" cy="3600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accent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dirty="0">
                <a:solidFill>
                  <a:schemeClr val="accen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2018</a:t>
            </a:r>
            <a:endParaRPr dirty="0">
              <a:solidFill>
                <a:schemeClr val="accent1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30" name="Google Shape;350;p13">
            <a:extLst>
              <a:ext uri="{FF2B5EF4-FFF2-40B4-BE49-F238E27FC236}">
                <a16:creationId xmlns:a16="http://schemas.microsoft.com/office/drawing/2014/main" id="{DF3B4ACD-DE7E-4A07-B670-3BEAB567CA21}"/>
              </a:ext>
            </a:extLst>
          </p:cNvPr>
          <p:cNvSpPr/>
          <p:nvPr/>
        </p:nvSpPr>
        <p:spPr>
          <a:xfrm>
            <a:off x="7868594" y="5514107"/>
            <a:ext cx="900000" cy="3600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accent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dirty="0">
                <a:solidFill>
                  <a:schemeClr val="accen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2019</a:t>
            </a:r>
            <a:endParaRPr dirty="0">
              <a:solidFill>
                <a:schemeClr val="accent1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  <p:sp>
        <p:nvSpPr>
          <p:cNvPr id="31" name="Arrow: Pentagon 30">
            <a:extLst>
              <a:ext uri="{FF2B5EF4-FFF2-40B4-BE49-F238E27FC236}">
                <a16:creationId xmlns:a16="http://schemas.microsoft.com/office/drawing/2014/main" id="{B32D88FC-B52B-4ABE-9328-87249A564DF5}"/>
              </a:ext>
            </a:extLst>
          </p:cNvPr>
          <p:cNvSpPr/>
          <p:nvPr/>
        </p:nvSpPr>
        <p:spPr>
          <a:xfrm>
            <a:off x="8947852" y="5514107"/>
            <a:ext cx="900000" cy="360000"/>
          </a:xfrm>
          <a:prstGeom prst="homePlate">
            <a:avLst>
              <a:gd name="adj" fmla="val 0"/>
            </a:avLst>
          </a:prstGeom>
          <a:solidFill>
            <a:schemeClr val="accent3"/>
          </a:solidFill>
          <a:ln w="12700">
            <a:solidFill>
              <a:schemeClr val="accent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dirty="0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2020</a:t>
            </a:r>
          </a:p>
        </p:txBody>
      </p:sp>
      <p:sp>
        <p:nvSpPr>
          <p:cNvPr id="36" name="Arrow: Pentagon 35">
            <a:extLst>
              <a:ext uri="{FF2B5EF4-FFF2-40B4-BE49-F238E27FC236}">
                <a16:creationId xmlns:a16="http://schemas.microsoft.com/office/drawing/2014/main" id="{89A6A884-F170-4C50-9E64-FF82D8362AE3}"/>
              </a:ext>
            </a:extLst>
          </p:cNvPr>
          <p:cNvSpPr/>
          <p:nvPr/>
        </p:nvSpPr>
        <p:spPr>
          <a:xfrm>
            <a:off x="757000" y="1951359"/>
            <a:ext cx="10677998" cy="293609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sz="1400" dirty="0" err="1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SwissTPH</a:t>
            </a:r>
            <a:endParaRPr lang="en-GB" sz="1400" dirty="0">
              <a:solidFill>
                <a:schemeClr val="accent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7" name="Arrow: Pentagon 36">
            <a:extLst>
              <a:ext uri="{FF2B5EF4-FFF2-40B4-BE49-F238E27FC236}">
                <a16:creationId xmlns:a16="http://schemas.microsoft.com/office/drawing/2014/main" id="{2390262C-F1A8-42EA-A960-BD84D4785AB6}"/>
              </a:ext>
            </a:extLst>
          </p:cNvPr>
          <p:cNvSpPr/>
          <p:nvPr/>
        </p:nvSpPr>
        <p:spPr>
          <a:xfrm>
            <a:off x="757001" y="2291822"/>
            <a:ext cx="7111593" cy="284692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Exact</a:t>
            </a:r>
          </a:p>
        </p:txBody>
      </p:sp>
      <p:sp>
        <p:nvSpPr>
          <p:cNvPr id="38" name="Arrow: Pentagon 37">
            <a:extLst>
              <a:ext uri="{FF2B5EF4-FFF2-40B4-BE49-F238E27FC236}">
                <a16:creationId xmlns:a16="http://schemas.microsoft.com/office/drawing/2014/main" id="{E5E3DF11-130F-4221-B327-933F359746E6}"/>
              </a:ext>
            </a:extLst>
          </p:cNvPr>
          <p:cNvSpPr/>
          <p:nvPr/>
        </p:nvSpPr>
        <p:spPr>
          <a:xfrm>
            <a:off x="2921704" y="2627672"/>
            <a:ext cx="7642774" cy="278009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sz="1400" dirty="0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GIZ S2HS (NP)</a:t>
            </a:r>
          </a:p>
        </p:txBody>
      </p:sp>
      <p:sp>
        <p:nvSpPr>
          <p:cNvPr id="39" name="Arrow: Pentagon 38">
            <a:extLst>
              <a:ext uri="{FF2B5EF4-FFF2-40B4-BE49-F238E27FC236}">
                <a16:creationId xmlns:a16="http://schemas.microsoft.com/office/drawing/2014/main" id="{51E5FF99-03CE-4837-A2A6-A7702FA98812}"/>
              </a:ext>
            </a:extLst>
          </p:cNvPr>
          <p:cNvSpPr/>
          <p:nvPr/>
        </p:nvSpPr>
        <p:spPr>
          <a:xfrm>
            <a:off x="7239331" y="2964898"/>
            <a:ext cx="4676411" cy="275338"/>
          </a:xfrm>
          <a:prstGeom prst="homePlat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sz="1400" dirty="0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GIZ (DE)</a:t>
            </a:r>
          </a:p>
        </p:txBody>
      </p:sp>
      <p:sp>
        <p:nvSpPr>
          <p:cNvPr id="45" name="Arrow: Pentagon 44">
            <a:extLst>
              <a:ext uri="{FF2B5EF4-FFF2-40B4-BE49-F238E27FC236}">
                <a16:creationId xmlns:a16="http://schemas.microsoft.com/office/drawing/2014/main" id="{FC605D4F-3054-45C3-9D09-A3A5C3A5A607}"/>
              </a:ext>
            </a:extLst>
          </p:cNvPr>
          <p:cNvSpPr/>
          <p:nvPr/>
        </p:nvSpPr>
        <p:spPr>
          <a:xfrm>
            <a:off x="7689334" y="3305847"/>
            <a:ext cx="3745663" cy="281541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sz="1400" dirty="0" err="1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BlueSquare</a:t>
            </a:r>
            <a:endParaRPr lang="en-GB" sz="1400" dirty="0">
              <a:solidFill>
                <a:schemeClr val="accent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7" name="Arrow: Pentagon 46">
            <a:extLst>
              <a:ext uri="{FF2B5EF4-FFF2-40B4-BE49-F238E27FC236}">
                <a16:creationId xmlns:a16="http://schemas.microsoft.com/office/drawing/2014/main" id="{E5BD72D5-3107-4BC9-8A63-257028FFC01A}"/>
              </a:ext>
            </a:extLst>
          </p:cNvPr>
          <p:cNvSpPr/>
          <p:nvPr/>
        </p:nvSpPr>
        <p:spPr>
          <a:xfrm>
            <a:off x="7689331" y="3637510"/>
            <a:ext cx="3745663" cy="274400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rot="0" spcFirstLastPara="1" vertOverflow="overflow" horzOverflow="overflow" vert="horz" wrap="square" lIns="91425" tIns="45700" rIns="91425" bIns="457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sz="1400" dirty="0" err="1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SolDevelo</a:t>
            </a:r>
            <a:endParaRPr lang="en-GB" sz="1400" dirty="0">
              <a:solidFill>
                <a:schemeClr val="accent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9" name="Arrow: Pentagon 48">
            <a:extLst>
              <a:ext uri="{FF2B5EF4-FFF2-40B4-BE49-F238E27FC236}">
                <a16:creationId xmlns:a16="http://schemas.microsoft.com/office/drawing/2014/main" id="{F9DA16FE-09DD-4D52-B98B-AB119E16FE59}"/>
              </a:ext>
            </a:extLst>
          </p:cNvPr>
          <p:cNvSpPr/>
          <p:nvPr/>
        </p:nvSpPr>
        <p:spPr>
          <a:xfrm>
            <a:off x="7689336" y="3968762"/>
            <a:ext cx="1950514" cy="278175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sz="1400" dirty="0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HISP (IN)</a:t>
            </a:r>
          </a:p>
        </p:txBody>
      </p:sp>
      <p:sp>
        <p:nvSpPr>
          <p:cNvPr id="51" name="Arrow: Pentagon 50">
            <a:extLst>
              <a:ext uri="{FF2B5EF4-FFF2-40B4-BE49-F238E27FC236}">
                <a16:creationId xmlns:a16="http://schemas.microsoft.com/office/drawing/2014/main" id="{214327E9-7801-4095-AC5B-12BD51D894D9}"/>
              </a:ext>
            </a:extLst>
          </p:cNvPr>
          <p:cNvSpPr/>
          <p:nvPr/>
        </p:nvSpPr>
        <p:spPr>
          <a:xfrm>
            <a:off x="7689335" y="4303790"/>
            <a:ext cx="1079259" cy="278176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Possible H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2485170-D712-4BA2-BF4B-86E450CA04A2}"/>
              </a:ext>
            </a:extLst>
          </p:cNvPr>
          <p:cNvSpPr/>
          <p:nvPr/>
        </p:nvSpPr>
        <p:spPr>
          <a:xfrm>
            <a:off x="5954487" y="6071983"/>
            <a:ext cx="1284845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solidFill>
                  <a:srgbClr val="FFC000"/>
                </a:solidFill>
              </a:rPr>
              <a:t>Notice D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6F8DF0A0-F162-44AE-8B26-8C4BCD3EDE6B}"/>
              </a:ext>
            </a:extLst>
          </p:cNvPr>
          <p:cNvCxnSpPr>
            <a:cxnSpLocks/>
            <a:stCxn id="59" idx="3"/>
            <a:endCxn id="30" idx="2"/>
          </p:cNvCxnSpPr>
          <p:nvPr/>
        </p:nvCxnSpPr>
        <p:spPr>
          <a:xfrm flipV="1">
            <a:off x="7239332" y="5874107"/>
            <a:ext cx="1079262" cy="367153"/>
          </a:xfrm>
          <a:prstGeom prst="straightConnector1">
            <a:avLst/>
          </a:prstGeom>
          <a:ln w="12700">
            <a:solidFill>
              <a:srgbClr val="FFC000"/>
            </a:solidFill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Arrow: Pentagon 68">
            <a:extLst>
              <a:ext uri="{FF2B5EF4-FFF2-40B4-BE49-F238E27FC236}">
                <a16:creationId xmlns:a16="http://schemas.microsoft.com/office/drawing/2014/main" id="{C7F6D58D-28F0-4861-8A90-7A0E9A6EC2EA}"/>
              </a:ext>
            </a:extLst>
          </p:cNvPr>
          <p:cNvSpPr/>
          <p:nvPr/>
        </p:nvSpPr>
        <p:spPr>
          <a:xfrm>
            <a:off x="863178" y="3316727"/>
            <a:ext cx="1258519" cy="278176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sz="1400" dirty="0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funded</a:t>
            </a:r>
          </a:p>
        </p:txBody>
      </p:sp>
      <p:sp>
        <p:nvSpPr>
          <p:cNvPr id="70" name="Arrow: Pentagon 69">
            <a:extLst>
              <a:ext uri="{FF2B5EF4-FFF2-40B4-BE49-F238E27FC236}">
                <a16:creationId xmlns:a16="http://schemas.microsoft.com/office/drawing/2014/main" id="{C01DD17B-F79B-4C91-8D02-B198D5C5061E}"/>
              </a:ext>
            </a:extLst>
          </p:cNvPr>
          <p:cNvSpPr/>
          <p:nvPr/>
        </p:nvSpPr>
        <p:spPr>
          <a:xfrm>
            <a:off x="863177" y="3684450"/>
            <a:ext cx="1258519" cy="278176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accent1"/>
            </a:solidFill>
            <a:prstDash val="dash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sz="1400" dirty="0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unfunded</a:t>
            </a:r>
          </a:p>
        </p:txBody>
      </p:sp>
      <p:sp>
        <p:nvSpPr>
          <p:cNvPr id="71" name="Arrow: Pentagon 70">
            <a:extLst>
              <a:ext uri="{FF2B5EF4-FFF2-40B4-BE49-F238E27FC236}">
                <a16:creationId xmlns:a16="http://schemas.microsoft.com/office/drawing/2014/main" id="{D633867C-351D-4987-BBAD-E953B0834F42}"/>
              </a:ext>
            </a:extLst>
          </p:cNvPr>
          <p:cNvSpPr/>
          <p:nvPr/>
        </p:nvSpPr>
        <p:spPr>
          <a:xfrm>
            <a:off x="856411" y="4052173"/>
            <a:ext cx="1258519" cy="278176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2700">
            <a:solidFill>
              <a:srgbClr val="FFC000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sz="1400" dirty="0">
                <a:solidFill>
                  <a:srgbClr val="FFC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new</a:t>
            </a:r>
          </a:p>
        </p:txBody>
      </p:sp>
      <p:sp>
        <p:nvSpPr>
          <p:cNvPr id="52" name="Arrow: Pentagon 51">
            <a:extLst>
              <a:ext uri="{FF2B5EF4-FFF2-40B4-BE49-F238E27FC236}">
                <a16:creationId xmlns:a16="http://schemas.microsoft.com/office/drawing/2014/main" id="{B09F3F1F-D8CC-4D42-98E4-EFB5CC9853AB}"/>
              </a:ext>
            </a:extLst>
          </p:cNvPr>
          <p:cNvSpPr/>
          <p:nvPr/>
        </p:nvSpPr>
        <p:spPr>
          <a:xfrm>
            <a:off x="11030979" y="5514107"/>
            <a:ext cx="900000" cy="360000"/>
          </a:xfrm>
          <a:prstGeom prst="homePlate">
            <a:avLst/>
          </a:prstGeom>
          <a:solidFill>
            <a:schemeClr val="accent3"/>
          </a:solidFill>
          <a:ln w="12700">
            <a:solidFill>
              <a:schemeClr val="accent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dirty="0">
                <a:solidFill>
                  <a:schemeClr val="accent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2022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189CC35-C152-433B-B2C9-CB4FF24F1F5C}"/>
              </a:ext>
            </a:extLst>
          </p:cNvPr>
          <p:cNvSpPr/>
          <p:nvPr/>
        </p:nvSpPr>
        <p:spPr>
          <a:xfrm>
            <a:off x="7616438" y="6226603"/>
            <a:ext cx="1557829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dirty="0">
                <a:solidFill>
                  <a:srgbClr val="FFC000"/>
                </a:solidFill>
              </a:rPr>
              <a:t>Tenders 2020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47A1C10-3D7E-4F6A-8B8B-88F798AC4F0F}"/>
              </a:ext>
            </a:extLst>
          </p:cNvPr>
          <p:cNvCxnSpPr>
            <a:cxnSpLocks/>
            <a:stCxn id="53" idx="3"/>
            <a:endCxn id="31" idx="2"/>
          </p:cNvCxnSpPr>
          <p:nvPr/>
        </p:nvCxnSpPr>
        <p:spPr>
          <a:xfrm flipV="1">
            <a:off x="9174267" y="5874107"/>
            <a:ext cx="223585" cy="521773"/>
          </a:xfrm>
          <a:prstGeom prst="straightConnector1">
            <a:avLst/>
          </a:prstGeom>
          <a:ln w="12700">
            <a:solidFill>
              <a:srgbClr val="FFC000"/>
            </a:solidFill>
            <a:prstDash val="dash"/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rrow: Pentagon 55">
            <a:extLst>
              <a:ext uri="{FF2B5EF4-FFF2-40B4-BE49-F238E27FC236}">
                <a16:creationId xmlns:a16="http://schemas.microsoft.com/office/drawing/2014/main" id="{6F4CE134-24BD-467A-AA1A-72EBA3AEA4A7}"/>
              </a:ext>
            </a:extLst>
          </p:cNvPr>
          <p:cNvSpPr/>
          <p:nvPr/>
        </p:nvSpPr>
        <p:spPr>
          <a:xfrm>
            <a:off x="856411" y="4429204"/>
            <a:ext cx="1258519" cy="278176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alumni</a:t>
            </a:r>
          </a:p>
        </p:txBody>
      </p:sp>
      <p:sp>
        <p:nvSpPr>
          <p:cNvPr id="58" name="Arrow: Pentagon 57">
            <a:extLst>
              <a:ext uri="{FF2B5EF4-FFF2-40B4-BE49-F238E27FC236}">
                <a16:creationId xmlns:a16="http://schemas.microsoft.com/office/drawing/2014/main" id="{08344E18-7EEE-4F16-9371-097734A90471}"/>
              </a:ext>
            </a:extLst>
          </p:cNvPr>
          <p:cNvSpPr/>
          <p:nvPr/>
        </p:nvSpPr>
        <p:spPr>
          <a:xfrm>
            <a:off x="9581459" y="4643259"/>
            <a:ext cx="941611" cy="278176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2700">
            <a:solidFill>
              <a:srgbClr val="FFC000"/>
            </a:solidFill>
            <a:prstDash val="soli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sz="1400" dirty="0" err="1">
                <a:solidFill>
                  <a:srgbClr val="FFC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Healthix</a:t>
            </a:r>
            <a:endParaRPr lang="en-GB" sz="1400" dirty="0">
              <a:solidFill>
                <a:srgbClr val="FFC00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61" name="Arrow: Pentagon 60">
            <a:extLst>
              <a:ext uri="{FF2B5EF4-FFF2-40B4-BE49-F238E27FC236}">
                <a16:creationId xmlns:a16="http://schemas.microsoft.com/office/drawing/2014/main" id="{43FD0015-5ED4-446B-80AA-B59C7631988D}"/>
              </a:ext>
            </a:extLst>
          </p:cNvPr>
          <p:cNvSpPr/>
          <p:nvPr/>
        </p:nvSpPr>
        <p:spPr>
          <a:xfrm>
            <a:off x="9639850" y="4985212"/>
            <a:ext cx="553023" cy="278176"/>
          </a:xfrm>
          <a:prstGeom prst="homePlate">
            <a:avLst>
              <a:gd name="adj" fmla="val 0"/>
            </a:avLst>
          </a:prstGeom>
          <a:solidFill>
            <a:schemeClr val="bg1"/>
          </a:solidFill>
          <a:ln w="12700">
            <a:solidFill>
              <a:srgbClr val="FFC000"/>
            </a:solidFill>
            <a:prstDash val="soli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sz="1400" dirty="0">
                <a:solidFill>
                  <a:srgbClr val="FFC00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PCS</a:t>
            </a:r>
          </a:p>
        </p:txBody>
      </p:sp>
      <p:sp>
        <p:nvSpPr>
          <p:cNvPr id="63" name="Google Shape;350;p13">
            <a:extLst>
              <a:ext uri="{FF2B5EF4-FFF2-40B4-BE49-F238E27FC236}">
                <a16:creationId xmlns:a16="http://schemas.microsoft.com/office/drawing/2014/main" id="{E281E16D-30FB-4319-8458-B54DC480A751}"/>
              </a:ext>
            </a:extLst>
          </p:cNvPr>
          <p:cNvSpPr/>
          <p:nvPr/>
        </p:nvSpPr>
        <p:spPr>
          <a:xfrm>
            <a:off x="9982200" y="5514515"/>
            <a:ext cx="900000" cy="36000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accent1"/>
            </a:solidFill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</a:pPr>
            <a:r>
              <a:rPr lang="en-GB" dirty="0">
                <a:solidFill>
                  <a:schemeClr val="accent1"/>
                </a:solidFill>
                <a:latin typeface="Poppins" panose="00000500000000000000" pitchFamily="2" charset="0"/>
                <a:ea typeface="Calibri"/>
                <a:cs typeface="Poppins" panose="00000500000000000000" pitchFamily="2" charset="0"/>
                <a:sym typeface="Calibri"/>
              </a:rPr>
              <a:t>2021</a:t>
            </a:r>
            <a:endParaRPr dirty="0">
              <a:solidFill>
                <a:schemeClr val="accent1"/>
              </a:solidFill>
              <a:latin typeface="Poppins" panose="00000500000000000000" pitchFamily="2" charset="0"/>
              <a:ea typeface="Calibri"/>
              <a:cs typeface="Poppins" panose="00000500000000000000" pitchFamily="2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941653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template with openIMIS color W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 with openIMIS color WS" id="{7CEE088E-C1AC-4544-B178-EB52A2CEB4BF}" vid="{EE26FAF3-4CF8-4037-A355-8FA3A2C16E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nk xmlns="18d388d1-21b6-4723-90bf-9d2d04a13d0a">
      <Url xsi:nil="true"/>
      <Description xsi:nil="true"/>
    </link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4B371517CA51A4591FD761B9ADB223C" ma:contentTypeVersion="13" ma:contentTypeDescription="Ein neues Dokument erstellen." ma:contentTypeScope="" ma:versionID="00ff617a9e8b09e7952abec984001a4c">
  <xsd:schema xmlns:xsd="http://www.w3.org/2001/XMLSchema" xmlns:xs="http://www.w3.org/2001/XMLSchema" xmlns:p="http://schemas.microsoft.com/office/2006/metadata/properties" xmlns:ns2="18d388d1-21b6-4723-90bf-9d2d04a13d0a" xmlns:ns3="799dd36a-efdc-49ab-bd5b-ecf48f8d8ab7" targetNamespace="http://schemas.microsoft.com/office/2006/metadata/properties" ma:root="true" ma:fieldsID="a39838bb844bf6974e4e5cacd98002bd" ns2:_="" ns3:_="">
    <xsd:import namespace="18d388d1-21b6-4723-90bf-9d2d04a13d0a"/>
    <xsd:import namespace="799dd36a-efdc-49ab-bd5b-ecf48f8d8a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in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d388d1-21b6-4723-90bf-9d2d04a13d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ink" ma:index="20" nillable="true" ma:displayName="link" ma:format="Image" ma:internalName="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9dd36a-efdc-49ab-bd5b-ecf48f8d8a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EBA3E8-D853-43F2-B777-FF0692DF9E31}">
  <ds:schemaRefs>
    <ds:schemaRef ds:uri="http://purl.org/dc/elements/1.1/"/>
    <ds:schemaRef ds:uri="799dd36a-efdc-49ab-bd5b-ecf48f8d8ab7"/>
    <ds:schemaRef ds:uri="18d388d1-21b6-4723-90bf-9d2d04a13d0a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D5EB44A-3EC4-4C4B-857E-3B7A3C76CF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d388d1-21b6-4723-90bf-9d2d04a13d0a"/>
    <ds:schemaRef ds:uri="799dd36a-efdc-49ab-bd5b-ecf48f8d8a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6374A1-458B-4BB9-8E8B-87D86F0B7A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 with openIMIS color WS-2</Template>
  <TotalTime>0</TotalTime>
  <Words>401</Words>
  <Application>Microsoft Office PowerPoint</Application>
  <PresentationFormat>Widescreen</PresentationFormat>
  <Paragraphs>186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Presentation template with openIMIS color WS</vt:lpstr>
      <vt:lpstr>openIMIS Roadmap</vt:lpstr>
      <vt:lpstr>The openIMIS Value Chain</vt:lpstr>
      <vt:lpstr>openIMIS Core Process Cycles</vt:lpstr>
      <vt:lpstr>openIMIS Development Process</vt:lpstr>
      <vt:lpstr>RoadMap - Wiki Page</vt:lpstr>
      <vt:lpstr>Current Focus Areas</vt:lpstr>
      <vt:lpstr>Progress Modular Re-architecture</vt:lpstr>
      <vt:lpstr>Slow Transition (2021 roadmap)</vt:lpstr>
      <vt:lpstr>Developers Committee (2021)</vt:lpstr>
      <vt:lpstr>Additional Developers</vt:lpstr>
      <vt:lpstr>Co-ordination: Calls and Events</vt:lpstr>
      <vt:lpstr>Community Tools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2021-03-25T03:16:49Z</dcterms:created>
  <dcterms:modified xsi:type="dcterms:W3CDTF">2021-03-25T04:26:15Z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0x01010044B371517CA51A4591FD761B9ADB223C</vt:lpwstr>
  </property>
</Properties>
</file>