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sldIdLst>
    <p:sldId id="256" r:id="rId2"/>
    <p:sldId id="262" r:id="rId3"/>
    <p:sldId id="316" r:id="rId4"/>
    <p:sldId id="314" r:id="rId5"/>
    <p:sldId id="317" r:id="rId6"/>
    <p:sldId id="318" r:id="rId7"/>
    <p:sldId id="319" r:id="rId8"/>
    <p:sldId id="322" r:id="rId9"/>
    <p:sldId id="323" r:id="rId10"/>
    <p:sldId id="278" r:id="rId11"/>
  </p:sldIdLst>
  <p:sldSz cx="12192000" cy="6858000"/>
  <p:notesSz cx="6858000" cy="12192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  <a:defRPr lang="en-US"/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461198-885D-489E-2E73-D6901BC2DE1A}">
  <a:tblStyle styleId="{94461198-885D-489E-2E73-D6901BC2DE1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foli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7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3;p7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7"/>
          <p:cNvSpPr>
            <a:spLocks noGrp="1"/>
          </p:cNvSpPr>
          <p:nvPr>
            <p:ph type="subTitle" idx="1"/>
          </p:nvPr>
        </p:nvSpPr>
        <p:spPr bwMode="auto">
          <a:xfrm>
            <a:off x="1524003" y="5060445"/>
            <a:ext cx="9144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5;p7"/>
          <p:cNvPicPr/>
          <p:nvPr/>
        </p:nvPicPr>
        <p:blipFill>
          <a:blip r:embed="rId2"/>
          <a:stretch/>
        </p:blipFill>
        <p:spPr bwMode="auto">
          <a:xfrm>
            <a:off x="5250329" y="768214"/>
            <a:ext cx="1691347" cy="179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el und Inhal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;p8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A500CE5-525A-0B4E-5FE7-877D5FED6F49}" type="datetime3">
              <a:rPr lang="en-US"/>
              <a:t>1 February 2021</a:t>
            </a:fld>
            <a:endParaRPr/>
          </a:p>
        </p:txBody>
      </p:sp>
      <p:sp>
        <p:nvSpPr>
          <p:cNvPr id="7" name="Google Shape;20;p8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9" name="Google Shape;22;p8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ischentitel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4;p9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5;p9"/>
          <p:cNvSpPr>
            <a:spLocks noGrp="1"/>
          </p:cNvSpPr>
          <p:nvPr>
            <p:ph type="title"/>
          </p:nvPr>
        </p:nvSpPr>
        <p:spPr bwMode="auto">
          <a:xfrm>
            <a:off x="831847" y="1709745"/>
            <a:ext cx="10515600" cy="2852735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6;p9"/>
          <p:cNvSpPr>
            <a:spLocks noGrp="1"/>
          </p:cNvSpPr>
          <p:nvPr>
            <p:ph type="body" idx="1"/>
          </p:nvPr>
        </p:nvSpPr>
        <p:spPr bwMode="auto">
          <a:xfrm>
            <a:off x="831847" y="4589465"/>
            <a:ext cx="10515600" cy="1500182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7;p9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Zwei Inhalte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9;p10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0;p10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1;p10"/>
          <p:cNvSpPr>
            <a:spLocks noGrp="1"/>
          </p:cNvSpPr>
          <p:nvPr>
            <p:ph type="body" idx="2"/>
          </p:nvPr>
        </p:nvSpPr>
        <p:spPr bwMode="auto">
          <a:xfrm>
            <a:off x="6172200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2;p10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C268E97C-D9A6-EC3B-2776-535CC0AD2763}" type="datetime3">
              <a:rPr lang="en-US"/>
              <a:t>1 February 2021</a:t>
            </a:fld>
            <a:endParaRPr/>
          </a:p>
        </p:txBody>
      </p:sp>
      <p:sp>
        <p:nvSpPr>
          <p:cNvPr id="8" name="Google Shape;33;p10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34;p10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10" name="Google Shape;35;p10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Nur Titel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1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1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1BFA56A6-14CA-928C-D0D4-DA0CDC57906F}" type="datetime3">
              <a:rPr lang="en-US"/>
              <a:t>1 February 2021</a:t>
            </a:fld>
            <a:endParaRPr/>
          </a:p>
        </p:txBody>
      </p:sp>
      <p:sp>
        <p:nvSpPr>
          <p:cNvPr id="6" name="Google Shape;39;p11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1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8" name="Google Shape;41;p11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Leer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3;p12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057B93AA-2F22-37B5-AA2A-16937AD9F8D7}" type="datetime3">
              <a:rPr lang="en-US"/>
              <a:t>1 February 2021</a:t>
            </a:fld>
            <a:endParaRPr/>
          </a:p>
        </p:txBody>
      </p:sp>
      <p:sp>
        <p:nvSpPr>
          <p:cNvPr id="5" name="Google Shape;44;p12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5;p12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  <p:pic>
        <p:nvPicPr>
          <p:cNvPr id="7" name="Google Shape;46;p12"/>
          <p:cNvPicPr/>
          <p:nvPr/>
        </p:nvPicPr>
        <p:blipFill>
          <a:blip r:embed="rId2"/>
          <a:stretch/>
        </p:blipFill>
        <p:spPr bwMode="auto">
          <a:xfrm>
            <a:off x="495367" y="296375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chluss Folie" userDrawn="1">
  <p:cSld name="Schluss 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;p13"/>
          <p:cNvSpPr/>
          <p:nvPr/>
        </p:nvSpPr>
        <p:spPr bwMode="auto">
          <a:xfrm>
            <a:off x="0" y="0"/>
            <a:ext cx="12191996" cy="6858000"/>
          </a:xfrm>
          <a:prstGeom prst="rect">
            <a:avLst/>
          </a:prstGeom>
          <a:solidFill>
            <a:srgbClr val="006374"/>
          </a:solidFill>
          <a:ln w="12700" cap="flat" cmpd="sng">
            <a:solidFill>
              <a:srgbClr val="00475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9;p13"/>
          <p:cNvSpPr>
            <a:spLocks noGrp="1"/>
          </p:cNvSpPr>
          <p:nvPr>
            <p:ph type="body" idx="1"/>
          </p:nvPr>
        </p:nvSpPr>
        <p:spPr bwMode="auto">
          <a:xfrm>
            <a:off x="838203" y="2176043"/>
            <a:ext cx="5181603" cy="400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  <a:defRPr sz="12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50;p13"/>
          <p:cNvPicPr/>
          <p:nvPr/>
        </p:nvPicPr>
        <p:blipFill>
          <a:blip r:embed="rId2"/>
          <a:stretch/>
        </p:blipFill>
        <p:spPr bwMode="auto">
          <a:xfrm>
            <a:off x="495367" y="296384"/>
            <a:ext cx="1409703" cy="471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6"/>
          <p:cNvSpPr>
            <a:spLocks noGrp="1"/>
          </p:cNvSpPr>
          <p:nvPr>
            <p:ph type="title"/>
          </p:nvPr>
        </p:nvSpPr>
        <p:spPr bwMode="auto">
          <a:xfrm>
            <a:off x="838203" y="1132246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 sz="4000" b="1" i="0" u="none" strike="noStrike" cap="none">
                <a:solidFill>
                  <a:srgbClr val="000000"/>
                </a:solidFill>
                <a:latin typeface="Poppins SemiBold"/>
                <a:ea typeface="Poppins SemiBold"/>
                <a:cs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6"/>
          <p:cNvSpPr>
            <a:spLocks noGrp="1"/>
          </p:cNvSpPr>
          <p:nvPr>
            <p:ph type="body" idx="1"/>
          </p:nvPr>
        </p:nvSpPr>
        <p:spPr bwMode="auto">
          <a:xfrm>
            <a:off x="838203" y="2164467"/>
            <a:ext cx="10515600" cy="401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oppins"/>
              <a:buNone/>
              <a:defRPr sz="2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2000"/>
              <a:buFont typeface="Poppins"/>
              <a:buNone/>
              <a:defRPr sz="20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Poppins"/>
              <a:buNone/>
              <a:defRPr sz="1800" b="0" i="0" u="none" strike="noStrike" cap="none">
                <a:solidFill>
                  <a:srgbClr val="424242"/>
                </a:solidFill>
                <a:latin typeface="Poppins"/>
                <a:ea typeface="Poppins"/>
                <a:cs typeface="Poppins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Light"/>
              <a:buNone/>
              <a:defRPr sz="1800" b="0" i="0" u="none" strike="noStrike" cap="none">
                <a:solidFill>
                  <a:srgbClr val="747474"/>
                </a:solidFill>
                <a:latin typeface="Poppins Light"/>
                <a:ea typeface="Poppins Light"/>
                <a:cs typeface="Poppins Ligh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47474"/>
              </a:buClr>
              <a:buSzPts val="1800"/>
              <a:buFont typeface="Poppins ExtraLight"/>
              <a:buNone/>
              <a:defRPr sz="1800" b="0" i="0" u="none" strike="noStrike" cap="none">
                <a:solidFill>
                  <a:srgbClr val="747474"/>
                </a:solidFill>
                <a:latin typeface="Poppins ExtraLight"/>
                <a:ea typeface="Poppins ExtraLight"/>
                <a:cs typeface="Poppins Extra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6"/>
          <p:cNvSpPr>
            <a:spLocks noGrp="1"/>
          </p:cNvSpPr>
          <p:nvPr>
            <p:ph type="dt" idx="10"/>
          </p:nvPr>
        </p:nvSpPr>
        <p:spPr bwMode="auto"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006374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BEE497CF-550D-CE95-07DC-13C681024F80}" type="datetime3">
              <a:rPr lang="en-US"/>
              <a:t>1 February 2021</a:t>
            </a:fld>
            <a:endParaRPr/>
          </a:p>
        </p:txBody>
      </p:sp>
      <p:sp>
        <p:nvSpPr>
          <p:cNvPr id="7" name="Google Shape;9;p6"/>
          <p:cNvSpPr>
            <a:spLocks noGrp="1"/>
          </p:cNvSpPr>
          <p:nvPr>
            <p:ph type="ftr" idx="11"/>
          </p:nvPr>
        </p:nvSpPr>
        <p:spPr bwMode="auto">
          <a:xfrm>
            <a:off x="8382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6"/>
          <p:cNvSpPr>
            <a:spLocks noGrp="1"/>
          </p:cNvSpPr>
          <p:nvPr>
            <p:ph type="sldNum" idx="12"/>
          </p:nvPr>
        </p:nvSpPr>
        <p:spPr bwMode="auto">
          <a:xfrm>
            <a:off x="8610603" y="377399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mis.atlassian.net/wiki/spaces/OP/pages/1790345259/openIMIS-AI+-+Specification" TargetMode="External"/><Relationship Id="rId2" Type="http://schemas.openxmlformats.org/officeDocument/2006/relationships/hyperlink" Target="https://openimis.atlassian.net/wiki/spaces/OP/pages/1575813180/openIMIS-AI+-+4.+AI+methods%2C+model+outputs%2C+and+evaluation+metr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swisstph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" y="75658"/>
            <a:ext cx="2647446" cy="7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sp>
        <p:nvSpPr>
          <p:cNvPr id="5" name="Google Shape;56;p1"/>
          <p:cNvSpPr>
            <a:spLocks noGrp="1"/>
          </p:cNvSpPr>
          <p:nvPr>
            <p:ph type="subTitle" idx="1"/>
          </p:nvPr>
        </p:nvSpPr>
        <p:spPr bwMode="auto">
          <a:xfrm>
            <a:off x="0" y="5060445"/>
            <a:ext cx="12192000" cy="165575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Poppins"/>
              <a:buNone/>
              <a:defRPr/>
            </a:pPr>
            <a:r>
              <a:rPr lang="de-CH" sz="2400" dirty="0"/>
              <a:t>0</a:t>
            </a:r>
            <a:r>
              <a:rPr lang="de-CH" sz="2400" dirty="0" smtClean="0"/>
              <a:t>1</a:t>
            </a:r>
            <a:r>
              <a:rPr lang="fr-FR" sz="2400" dirty="0" smtClean="0"/>
              <a:t> </a:t>
            </a:r>
            <a:r>
              <a:rPr lang="fr-FR" sz="2400" dirty="0" err="1" smtClean="0"/>
              <a:t>February</a:t>
            </a:r>
            <a:r>
              <a:rPr lang="fr-FR" sz="2400" dirty="0" smtClean="0"/>
              <a:t> 2021</a:t>
            </a:r>
            <a:endParaRPr sz="2400" dirty="0"/>
          </a:p>
        </p:txBody>
      </p:sp>
      <p:sp>
        <p:nvSpPr>
          <p:cNvPr id="7" name="Google Shape;58;p1"/>
          <p:cNvSpPr/>
          <p:nvPr/>
        </p:nvSpPr>
        <p:spPr bwMode="auto">
          <a:xfrm>
            <a:off x="200278" y="6346870"/>
            <a:ext cx="11807064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</a:t>
            </a: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Simona Dobre, </a:t>
            </a:r>
            <a:r>
              <a:rPr lang="de-CH" sz="18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Siddharth Srivastava</a:t>
            </a:r>
            <a:endParaRPr sz="18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</p:txBody>
      </p:sp>
      <p:pic>
        <p:nvPicPr>
          <p:cNvPr id="8" name="Google Shape;59;p1"/>
          <p:cNvPicPr/>
          <p:nvPr/>
        </p:nvPicPr>
        <p:blipFill>
          <a:blip r:embed="rId4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/>
        </p:blipFill>
        <p:spPr bwMode="auto">
          <a:xfrm>
            <a:off x="200279" y="5767349"/>
            <a:ext cx="945275" cy="94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"/>
          <p:cNvSpPr>
            <a:spLocks noGrp="1"/>
          </p:cNvSpPr>
          <p:nvPr>
            <p:ph type="ctrTitle"/>
          </p:nvPr>
        </p:nvSpPr>
        <p:spPr bwMode="auto">
          <a:xfrm>
            <a:off x="1524003" y="2580775"/>
            <a:ext cx="9144000" cy="2387598"/>
          </a:xfrm>
          <a:prstGeom prst="rect">
            <a:avLst/>
          </a:prstGeom>
          <a:solidFill>
            <a:srgbClr val="006374"/>
          </a:solidFill>
          <a:ln>
            <a:noFill/>
          </a:ln>
        </p:spPr>
        <p:txBody>
          <a:bodyPr spcFirstLastPara="1" wrap="square" lIns="91425" tIns="45700" rIns="91425" bIns="45700" anchor="b" anchorCtr="1"/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oppins SemiBold"/>
              <a:buNone/>
              <a:defRPr/>
            </a:pPr>
            <a:r>
              <a:rPr lang="de-CH" sz="5400"/>
              <a:t>AI-based Claim Categorization</a:t>
            </a:r>
            <a:br>
              <a:rPr lang="de-CH" sz="5400"/>
            </a:br>
            <a:endParaRPr sz="5400"/>
          </a:p>
        </p:txBody>
      </p:sp>
      <p:pic>
        <p:nvPicPr>
          <p:cNvPr id="5" name="Google Shape;57;p1" descr="Image result for swisstph"/>
          <p:cNvPicPr/>
          <p:nvPr/>
        </p:nvPicPr>
        <p:blipFill>
          <a:blip r:embed="rId2"/>
          <a:stretch/>
        </p:blipFill>
        <p:spPr bwMode="auto">
          <a:xfrm>
            <a:off x="200280" y="86642"/>
            <a:ext cx="2647446" cy="76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8;p1"/>
          <p:cNvSpPr/>
          <p:nvPr/>
        </p:nvSpPr>
        <p:spPr bwMode="auto">
          <a:xfrm>
            <a:off x="200278" y="6346870"/>
            <a:ext cx="11807100" cy="3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defRPr/>
            </a:pPr>
            <a:r>
              <a:rPr lang="de-CH" sz="1800" b="0" i="0" u="none" strike="noStrike" cap="none" spc="0">
                <a:solidFill>
                  <a:srgbClr val="FFFFFF"/>
                </a:solidFill>
                <a:latin typeface="Poppins"/>
                <a:ea typeface="Poppins"/>
                <a:cs typeface="Poppins"/>
              </a:rPr>
              <a:t>Dragos Dobre, Simona Dobre, Siddharth Srivastava</a:t>
            </a:r>
            <a:endParaRPr/>
          </a:p>
        </p:txBody>
      </p:sp>
      <p:pic>
        <p:nvPicPr>
          <p:cNvPr id="7" name="Google Shape;59;p1"/>
          <p:cNvPicPr/>
          <p:nvPr/>
        </p:nvPicPr>
        <p:blipFill>
          <a:blip r:embed="rId3"/>
          <a:stretch/>
        </p:blipFill>
        <p:spPr bwMode="auto">
          <a:xfrm>
            <a:off x="11206347" y="86642"/>
            <a:ext cx="881173" cy="8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/>
        </p:blipFill>
        <p:spPr bwMode="auto">
          <a:xfrm>
            <a:off x="200278" y="5767348"/>
            <a:ext cx="945274" cy="945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2"/>
          <p:cNvSpPr>
            <a:spLocks noGrp="1"/>
          </p:cNvSpPr>
          <p:nvPr>
            <p:ph type="title"/>
          </p:nvPr>
        </p:nvSpPr>
        <p:spPr bwMode="auto">
          <a:xfrm>
            <a:off x="908992" y="548680"/>
            <a:ext cx="10515600" cy="94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pPr>
            <a:r>
              <a:rPr lang="de-CH"/>
              <a:t>Project </a:t>
            </a:r>
            <a:r>
              <a:rPr lang="de-CH" dirty="0" err="1"/>
              <a:t>timeline</a:t>
            </a:r>
            <a:r>
              <a:rPr lang="de-CH" dirty="0"/>
              <a:t> </a:t>
            </a:r>
            <a:endParaRPr dirty="0"/>
          </a:p>
        </p:txBody>
      </p:sp>
      <p:sp>
        <p:nvSpPr>
          <p:cNvPr id="7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146209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5EE4EF4-E133-3BD9-BC33-9B6C0F79FFF2}" type="slidenum">
              <a:rPr/>
              <a:t>2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75213"/>
              </p:ext>
            </p:extLst>
          </p:nvPr>
        </p:nvGraphicFramePr>
        <p:xfrm>
          <a:off x="0" y="1340768"/>
          <a:ext cx="12191999" cy="5503200"/>
        </p:xfrm>
        <a:graphic>
          <a:graphicData uri="http://schemas.openxmlformats.org/drawingml/2006/table">
            <a:tbl>
              <a:tblPr firstRow="1" bandRow="1">
                <a:tableStyleId>{94461198-885D-489E-2E73-D6901BC2DE1A}</a:tableStyleId>
              </a:tblPr>
              <a:tblGrid>
                <a:gridCol w="184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372">
                  <a:extLst>
                    <a:ext uri="{9D8B030D-6E8A-4147-A177-3AD203B41FA5}">
                      <a16:colId xmlns:a16="http://schemas.microsoft.com/office/drawing/2014/main" val="3267643096"/>
                    </a:ext>
                  </a:extLst>
                </a:gridCol>
              </a:tblGrid>
              <a:tr h="163859">
                <a:tc rowSpan="2"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/>
                        <a:t>Activity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/>
                        <a:t>Team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u="none" strike="noStrike" cap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60"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Jun-Jul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/>
                        <a:t>Aug-Sep</a:t>
                      </a:r>
                      <a:endParaRPr lang="en-US" sz="1400" b="0" i="0" u="none" strike="noStrike" cap="non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 smtClean="0"/>
                        <a:t>Oct-Dec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u="none" strike="noStrike" cap="none" dirty="0" smtClean="0"/>
                        <a:t>Jan-Mar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endParaRPr lang="en-US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0">
                <a:tc rowSpan="5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/>
                        <a:t>Data gathering and preparation</a:t>
                      </a:r>
                      <a:endParaRPr/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it-IT" sz="1400" u="none" strike="noStrike" cap="none">
                          <a:solidFill>
                            <a:srgbClr val="00B050"/>
                          </a:solidFill>
                        </a:rPr>
                        <a:t>AI input data model structure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FHIR claim input data for AI</a:t>
                      </a:r>
                      <a:endParaRPr lang="it-IT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Sanity check of the database</a:t>
                      </a:r>
                      <a:endParaRPr lang="en-US"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Process categorical data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>
                          <a:solidFill>
                            <a:srgbClr val="00B050"/>
                          </a:solidFill>
                        </a:rPr>
                        <a:t>Data normalization </a:t>
                      </a: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>
                          <a:solidFill>
                            <a:srgbClr val="00B050"/>
                          </a:solidFill>
                        </a:rPr>
                        <a:t>Swiss TPH</a:t>
                      </a: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>
                          <a:solidFill>
                            <a:srgbClr val="00B050"/>
                          </a:solidFill>
                        </a:rPr>
                        <a:t>X</a:t>
                      </a:r>
                      <a:endParaRPr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/>
                        <a:t>Implementation of the AI algorithm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>
                          <a:solidFill>
                            <a:srgbClr val="C00000"/>
                          </a:solidFill>
                          <a:hlinkClick r:id="rId2"/>
                        </a:rPr>
                        <a:t>Al methods, model outputs and evaluation metrics</a:t>
                      </a:r>
                      <a:endParaRPr sz="1400" b="0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53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/>
                        <a:t>Development of the AI model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400" b="0" i="0" u="none" strike="noStrike" cap="none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538">
                <a:tc gridSpan="2">
                  <a:txBody>
                    <a:bodyPr/>
                    <a:lstStyle/>
                    <a:p>
                      <a:r>
                        <a:rPr lang="en-GB" sz="14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AI-based Claim Adjudication Process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>
                        <a:defRPr/>
                      </a:pP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767904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dirty="0"/>
                        <a:t>openIMIS </a:t>
                      </a:r>
                      <a:r>
                        <a:rPr lang="en-US" dirty="0" smtClean="0"/>
                        <a:t>Claim-AI </a:t>
                      </a:r>
                      <a:r>
                        <a:rPr lang="en-US" dirty="0"/>
                        <a:t>module development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rgbClr val="C00000"/>
                          </a:solidFill>
                          <a:hlinkClick r:id="rId3"/>
                        </a:rPr>
                        <a:t>Claim-AI </a:t>
                      </a:r>
                      <a:r>
                        <a:rPr lang="en-US" sz="1400" u="none" strike="noStrike" cap="none" dirty="0">
                          <a:solidFill>
                            <a:srgbClr val="C00000"/>
                          </a:solidFill>
                          <a:hlinkClick r:id="rId3"/>
                        </a:rPr>
                        <a:t>module specification</a:t>
                      </a:r>
                      <a:endParaRPr sz="1400" b="0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 algn="l"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module development 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SolDevelo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module validation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000">
                <a:tc row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 dirty="0"/>
                        <a:t>openIMIS </a:t>
                      </a:r>
                      <a:r>
                        <a:rPr lang="en-US" sz="1400" u="none" strike="noStrike" cap="none" dirty="0" smtClean="0"/>
                        <a:t>Claim-AI </a:t>
                      </a:r>
                      <a:r>
                        <a:rPr lang="en-US" sz="1400" u="none" strike="noStrike" cap="none" dirty="0"/>
                        <a:t>Quality Monitor module development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>
                          <a:solidFill>
                            <a:srgbClr val="C00000"/>
                          </a:solidFill>
                          <a:hlinkClick r:id="rId3"/>
                        </a:rPr>
                        <a:t>Claim-AI Quality Module specification</a:t>
                      </a:r>
                      <a:endParaRPr lang="en-US" sz="1400" b="0" i="0" u="none" strike="noStrike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/>
                        <a:t>Claim-AI Quality Module </a:t>
                      </a:r>
                      <a:r>
                        <a:rPr lang="en-US" sz="1400" u="none" strike="noStrike" cap="none" dirty="0"/>
                        <a:t>development 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SolDevelo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 b="0" i="0" u="none" strike="noStrike" cap="none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 dirty="0" smtClean="0"/>
                        <a:t>Claim-AI Quality Module </a:t>
                      </a:r>
                      <a:r>
                        <a:rPr lang="en-US" sz="1400" u="none" strike="noStrike" cap="none" dirty="0"/>
                        <a:t>validation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Swiss 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6000">
                <a:tc row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defRPr/>
                      </a:pPr>
                      <a:r>
                        <a:rPr lang="en-US" sz="1400" u="none" strike="noStrike" cap="none"/>
                        <a:t>Module User Acceptance Testing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Installation of AI-based openIMIS on Nepal server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SolDevelo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 smtClean="0"/>
                        <a:t>X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6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/>
                        <a:t>Organization of the UAT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defRPr/>
                      </a:pPr>
                      <a:r>
                        <a:rPr lang="en-US" sz="1400" u="none" strike="noStrike" cap="none"/>
                        <a:t>GIZ Nepal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dirty="0" smtClean="0"/>
                        <a:t>X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3" y="620688"/>
            <a:ext cx="10515600" cy="940414"/>
          </a:xfrm>
        </p:spPr>
        <p:txBody>
          <a:bodyPr/>
          <a:lstStyle/>
          <a:p>
            <a:r>
              <a:rPr lang="en-US" dirty="0" smtClean="0"/>
              <a:t>Use cases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A500CE5-525A-0B4E-5FE7-877D5FED6F49}" type="datetime3">
              <a:rPr lang="en-US" smtClean="0"/>
              <a:t>1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1028" name="Picture 4" descr="https://openimis.atlassian.net/wiki/download/attachments/1790345259/opeIMIS-AI-Useca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484784"/>
            <a:ext cx="88201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5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;p8"/>
          <p:cNvSpPr>
            <a:spLocks noGrp="1"/>
          </p:cNvSpPr>
          <p:nvPr>
            <p:ph type="title"/>
          </p:nvPr>
        </p:nvSpPr>
        <p:spPr bwMode="auto">
          <a:xfrm>
            <a:off x="838202" y="692696"/>
            <a:ext cx="10515600" cy="94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Poppi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US" dirty="0" smtClean="0"/>
              <a:t>Claim-AI modules responsibilities </a:t>
            </a:r>
            <a:endParaRPr dirty="0"/>
          </a:p>
        </p:txBody>
      </p:sp>
      <p:sp>
        <p:nvSpPr>
          <p:cNvPr id="6" name="Google Shape;19;p8"/>
          <p:cNvSpPr>
            <a:spLocks noGrp="1"/>
          </p:cNvSpPr>
          <p:nvPr>
            <p:ph type="dt" idx="10"/>
          </p:nvPr>
        </p:nvSpPr>
        <p:spPr bwMode="auto">
          <a:xfrm>
            <a:off x="8610602" y="6356350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374"/>
              </a:buClr>
              <a:buSzPts val="1100"/>
              <a:buFont typeface="Poppins Ligh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fld id="{A720C267-E00F-C38B-96F8-4A9DEC35F968}" type="datetime3">
              <a:rPr lang="en-US"/>
              <a:t>1 February 2021</a:t>
            </a:fld>
            <a:endParaRPr/>
          </a:p>
        </p:txBody>
      </p:sp>
      <p:sp>
        <p:nvSpPr>
          <p:cNvPr id="7" name="Google Shape;21;p8"/>
          <p:cNvSpPr>
            <a:spLocks noGrp="1"/>
          </p:cNvSpPr>
          <p:nvPr>
            <p:ph type="sldNum" idx="12"/>
          </p:nvPr>
        </p:nvSpPr>
        <p:spPr bwMode="auto">
          <a:xfrm>
            <a:off x="8610602" y="377398"/>
            <a:ext cx="2743200" cy="36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100"/>
              <a:buFont typeface="Poppins Light"/>
              <a:buNone/>
              <a:defRPr sz="1100" b="0" i="1" u="none" strike="noStrike" cap="none">
                <a:solidFill>
                  <a:srgbClr val="898989"/>
                </a:solidFill>
                <a:latin typeface="Poppins Light"/>
                <a:ea typeface="Poppins Light"/>
                <a:cs typeface="Poppins Light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F5777C8-505D-2926-32C2-8A21D3FAA580}" type="slidenum">
              <a:rPr/>
              <a:t>4</a:t>
            </a:fld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878529"/>
              </p:ext>
            </p:extLst>
          </p:nvPr>
        </p:nvGraphicFramePr>
        <p:xfrm>
          <a:off x="1366605" y="2064115"/>
          <a:ext cx="9458794" cy="429530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729397">
                  <a:extLst>
                    <a:ext uri="{9D8B030D-6E8A-4147-A177-3AD203B41FA5}">
                      <a16:colId xmlns:a16="http://schemas.microsoft.com/office/drawing/2014/main" val="12154030"/>
                    </a:ext>
                  </a:extLst>
                </a:gridCol>
                <a:gridCol w="4729397">
                  <a:extLst>
                    <a:ext uri="{9D8B030D-6E8A-4147-A177-3AD203B41FA5}">
                      <a16:colId xmlns:a16="http://schemas.microsoft.com/office/drawing/2014/main" val="647527752"/>
                    </a:ext>
                  </a:extLst>
                </a:gridCol>
              </a:tblGrid>
              <a:tr h="4709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Claim-AI Quality Module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Claim-AI Module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57962"/>
                  </a:ext>
                </a:extLst>
              </a:tr>
              <a:tr h="3824315">
                <a:tc>
                  <a:txBody>
                    <a:bodyPr/>
                    <a:lstStyle/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Adds Medical Item/Service filter 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Listening for </a:t>
                      </a:r>
                      <a:r>
                        <a:rPr lang="en-US" sz="1800" dirty="0" err="1" smtClean="0"/>
                        <a:t>SubmitClaimMutation</a:t>
                      </a:r>
                      <a:r>
                        <a:rPr lang="en-US" sz="1800" dirty="0" smtClean="0"/>
                        <a:t>  mutation Signal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Update Claim to not be selected </a:t>
                      </a:r>
                      <a:r>
                        <a:rPr lang="en-US" sz="1800" smtClean="0"/>
                        <a:t>by reviewers</a:t>
                      </a:r>
                      <a:endParaRPr lang="en-US" sz="18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Push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FHIR R4 Claim to Claim-AI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Receive FHIR R4 ClaimResponse</a:t>
                      </a:r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Update Claim Status and </a:t>
                      </a:r>
                      <a:r>
                        <a:rPr lang="en-US" sz="1800" dirty="0" err="1" smtClean="0"/>
                        <a:t>ReviewStatus</a:t>
                      </a:r>
                      <a:endParaRPr lang="en-US" sz="1800" dirty="0" smtClean="0"/>
                    </a:p>
                    <a:p>
                      <a:pPr marL="447675" lvl="0" indent="-304800">
                        <a:buFont typeface="Arial"/>
                        <a:buChar char="•"/>
                        <a:defRPr/>
                      </a:pPr>
                      <a:r>
                        <a:rPr lang="en-US" sz="1800" dirty="0" smtClean="0"/>
                        <a:t>Reports claim adjudication misclassifications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7675" lvl="1" indent="-342900">
                        <a:buFont typeface="Arial" panose="020B0604020202020204" pitchFamily="34" charset="0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Self containing API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Accepts FHIR R4 Claim Bundle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 smtClean="0"/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Replies with FHIR R4 ClaimResponse Bundle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Prepares the data for the AI model</a:t>
                      </a:r>
                    </a:p>
                    <a:p>
                      <a:pPr marL="447675" lvl="1" indent="-342900">
                        <a:buFont typeface="Arial"/>
                        <a:buChar char="•"/>
                        <a:tabLst>
                          <a:tab pos="179388" algn="l"/>
                        </a:tabLst>
                        <a:defRPr/>
                      </a:pPr>
                      <a:r>
                        <a:rPr lang="en-US" sz="1800" dirty="0" smtClean="0"/>
                        <a:t>Categorize the Claims (AI model execution)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7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79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 descr="https://openimis.atlassian.net/wiki/download/attachments/1790345259/openIMIS-AI-Modules-Inte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512"/>
          <a:stretch/>
        </p:blipFill>
        <p:spPr bwMode="auto">
          <a:xfrm>
            <a:off x="466706" y="-27384"/>
            <a:ext cx="11267878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76320" y="2924944"/>
            <a:ext cx="2088232" cy="2592288"/>
          </a:xfrm>
          <a:prstGeom prst="rect">
            <a:avLst/>
          </a:prstGeom>
          <a:solidFill>
            <a:srgbClr val="F7C539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3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2050" name="Picture 2" descr="https://openimis.atlassian.net/wiki/download/attachments/1790345259/openIMIS-AI-Modules-Interac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4"/>
          <a:stretch/>
        </p:blipFill>
        <p:spPr bwMode="auto">
          <a:xfrm>
            <a:off x="479376" y="44624"/>
            <a:ext cx="11267878" cy="68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83832" y="3160282"/>
            <a:ext cx="2736304" cy="3365062"/>
          </a:xfrm>
          <a:prstGeom prst="rect">
            <a:avLst/>
          </a:prstGeom>
          <a:solidFill>
            <a:srgbClr val="F7C539">
              <a:alpha val="3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Categorisation Misclassification </a:t>
            </a:r>
            <a:r>
              <a:rPr lang="en-GB" dirty="0" smtClean="0"/>
              <a:t>Report	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total number of Claims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accuracy score ( Accuracy = (TP+TN)/(TP+TN+FP+FN) 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number of True Positives results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number of True Negative results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number of False Positive results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number of False Negative results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Table with Claim that were </a:t>
            </a:r>
            <a:r>
              <a:rPr lang="en-US" dirty="0" smtClean="0"/>
              <a:t>fixed</a:t>
            </a: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same format as Claim Overview report with Scope as ‘Claim and All Details’ </a:t>
            </a:r>
            <a:endParaRPr lang="en-US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with </a:t>
            </a:r>
            <a:r>
              <a:rPr lang="en-US" dirty="0"/>
              <a:t>additional </a:t>
            </a:r>
            <a:r>
              <a:rPr lang="en-US" dirty="0" err="1"/>
              <a:t>json_ext.claim_ai_quality.ai_result</a:t>
            </a:r>
            <a:r>
              <a:rPr lang="en-US" dirty="0"/>
              <a:t> column for each Item and Service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 smtClean="0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83" y="908726"/>
            <a:ext cx="10515600" cy="940414"/>
          </a:xfrm>
        </p:spPr>
        <p:txBody>
          <a:bodyPr/>
          <a:lstStyle/>
          <a:p>
            <a:r>
              <a:rPr lang="en-GB" altLang="en-US"/>
              <a:t>AI model training and 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8</a:t>
            </a:fld>
            <a:endParaRPr/>
          </a:p>
        </p:txBody>
      </p:sp>
      <p:pic>
        <p:nvPicPr>
          <p:cNvPr id="30" name="Picture 98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05" y="1772920"/>
            <a:ext cx="6845300" cy="372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Text Box 24"/>
          <p:cNvSpPr txBox="1"/>
          <p:nvPr/>
        </p:nvSpPr>
        <p:spPr>
          <a:xfrm>
            <a:off x="1055370" y="5661025"/>
            <a:ext cx="7369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2400"/>
              <a:t>Predictions of a hard voting classifier </a:t>
            </a:r>
            <a:br>
              <a:rPr lang="en-GB" altLang="en-US" sz="2400"/>
            </a:br>
            <a:r>
              <a:rPr lang="en-GB" altLang="en-US" sz="2400"/>
              <a:t>[Géron, 2019]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69035" y="3841750"/>
            <a:ext cx="9245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Decision</a:t>
            </a:r>
          </a:p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Tree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835910" y="384175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Random</a:t>
            </a:r>
          </a:p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Forest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4645026" y="3841750"/>
            <a:ext cx="6578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Extra</a:t>
            </a:r>
          </a:p>
          <a:p>
            <a:pPr lvl="0" algn="ctr">
              <a:buSzTx/>
            </a:pPr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Trees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6274754" y="3832225"/>
            <a:ext cx="56832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XGB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228215" y="2866390"/>
            <a:ext cx="463550" cy="463550"/>
            <a:chOff x="3509" y="4514"/>
            <a:chExt cx="730" cy="730"/>
          </a:xfrm>
        </p:grpSpPr>
        <p:sp>
          <p:nvSpPr>
            <p:cNvPr id="31" name="Oval 30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93490" y="2866390"/>
            <a:ext cx="463550" cy="463550"/>
            <a:chOff x="3509" y="4514"/>
            <a:chExt cx="730" cy="730"/>
          </a:xfrm>
        </p:grpSpPr>
        <p:sp>
          <p:nvSpPr>
            <p:cNvPr id="35" name="Oval 34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36" name="Text Box 35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4045" y="2871470"/>
            <a:ext cx="463550" cy="463550"/>
            <a:chOff x="3509" y="4514"/>
            <a:chExt cx="730" cy="730"/>
          </a:xfrm>
        </p:grpSpPr>
        <p:sp>
          <p:nvSpPr>
            <p:cNvPr id="38" name="Oval 37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22165" y="1830070"/>
            <a:ext cx="463550" cy="463550"/>
            <a:chOff x="3509" y="4514"/>
            <a:chExt cx="730" cy="730"/>
          </a:xfrm>
        </p:grpSpPr>
        <p:sp>
          <p:nvSpPr>
            <p:cNvPr id="41" name="Oval 40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solidFill>
              <a:srgbClr val="F3F3F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42" name="Text Box 41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altLang="en-US" sz="1600" b="1"/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79085" y="2871470"/>
            <a:ext cx="464185" cy="464185"/>
            <a:chOff x="3509" y="4514"/>
            <a:chExt cx="731" cy="731"/>
          </a:xfrm>
          <a:solidFill>
            <a:srgbClr val="0B48EE"/>
          </a:solidFill>
        </p:grpSpPr>
        <p:sp>
          <p:nvSpPr>
            <p:cNvPr id="44" name="Oval 43"/>
            <p:cNvSpPr/>
            <p:nvPr/>
          </p:nvSpPr>
          <p:spPr>
            <a:xfrm>
              <a:off x="3509" y="4514"/>
              <a:ext cx="731" cy="731"/>
            </a:xfrm>
            <a:prstGeom prst="ellipse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altLang="en-US"/>
            </a:p>
          </p:txBody>
        </p:sp>
        <p:sp>
          <p:nvSpPr>
            <p:cNvPr id="45" name="Text Box 44"/>
            <p:cNvSpPr txBox="1"/>
            <p:nvPr/>
          </p:nvSpPr>
          <p:spPr>
            <a:xfrm>
              <a:off x="3641" y="4606"/>
              <a:ext cx="466" cy="5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alt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0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>
                <a:sym typeface="+mn-ea"/>
              </a:rPr>
              <a:t>AI model training and evaluation</a:t>
            </a: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BFA56A6-14CA-928C-D0D4-DA0CDC57906F}" type="datetime3">
              <a:rPr lang="en-US"/>
              <a:t>1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/>
              <a:t>9</a:t>
            </a:fld>
            <a:endParaRPr/>
          </a:p>
        </p:txBody>
      </p: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3429492211"/>
              </p:ext>
            </p:extLst>
          </p:nvPr>
        </p:nvGraphicFramePr>
        <p:xfrm>
          <a:off x="838200" y="1916430"/>
          <a:ext cx="9709150" cy="180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Support (test set)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Negative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False Positive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False Negative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Positive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Precision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Recall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F1-score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Accuracy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Classifier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Accepted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Rejected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Accepted items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True Rejected Items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Decision Tree 1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647401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11834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5538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12270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0.5090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0.6890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0.5855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0.9743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Decision Tree 2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579307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79928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3063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14745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0.1557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0.8280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0.2622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0.8774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Random Forest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652650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6585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4541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13267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0.6683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0.7450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0.7046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0.9836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Extra Trees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647266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11969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4181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13627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0.5324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0.7652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0.6279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0.9761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Extra Gradient Boost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654712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4523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5370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12200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0.7295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0.6944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0.7115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0.9854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VotingClassifier</a:t>
                      </a:r>
                      <a:endParaRPr lang="en-US" altLang="en-US" sz="1100" i="1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659236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17809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650847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8388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3853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13955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0.6246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0.7836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0.6951</a:t>
                      </a:r>
                      <a:endParaRPr lang="en-US" altLang="en-US" sz="110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 panose="020F0502020204030204" charset="-122"/>
                        </a:rPr>
                        <a:t>0.9819</a:t>
                      </a:r>
                      <a:endParaRPr lang="en-US" altLang="en-US" sz="1100" dirty="0">
                        <a:solidFill>
                          <a:srgbClr val="000000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2" y="3733734"/>
            <a:ext cx="6440757" cy="29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 w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471</Words>
  <Application>Microsoft Office PowerPoint</Application>
  <DocSecurity>0</DocSecurity>
  <PresentationFormat>Widescreen</PresentationFormat>
  <Paragraphs>204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Poppins</vt:lpstr>
      <vt:lpstr>Poppins SemiBold</vt:lpstr>
      <vt:lpstr>Arial</vt:lpstr>
      <vt:lpstr>Poppins Light</vt:lpstr>
      <vt:lpstr>Calibri</vt:lpstr>
      <vt:lpstr>Poppins ExtraLight</vt:lpstr>
      <vt:lpstr>openIMIS wide</vt:lpstr>
      <vt:lpstr>AI-based Claim Categorization </vt:lpstr>
      <vt:lpstr>Project timeline </vt:lpstr>
      <vt:lpstr>Use cases</vt:lpstr>
      <vt:lpstr>Claim-AI modules responsibilities </vt:lpstr>
      <vt:lpstr>PowerPoint Presentation</vt:lpstr>
      <vt:lpstr>PowerPoint Presentation</vt:lpstr>
      <vt:lpstr>AI Categorisation Misclassification Report </vt:lpstr>
      <vt:lpstr>AI model training and evaluation</vt:lpstr>
      <vt:lpstr>AI model training and evaluation </vt:lpstr>
      <vt:lpstr>AI-based Claim Categorization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AI-based Claim Categorization </dc:title>
  <dc:subject/>
  <dc:creator/>
  <cp:keywords/>
  <dc:description/>
  <cp:lastModifiedBy>Dragos Dobre</cp:lastModifiedBy>
  <cp:revision>43</cp:revision>
  <dcterms:modified xsi:type="dcterms:W3CDTF">2021-02-01T11:24:05Z</dcterms:modified>
  <cp:category/>
  <dc:identifier/>
  <cp:contentStatus/>
  <dc:language/>
  <cp:version/>
</cp:coreProperties>
</file>