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3" r:id="rId2"/>
    <p:sldMasterId id="2147483687" r:id="rId3"/>
    <p:sldMasterId id="2147483695" r:id="rId4"/>
  </p:sldMasterIdLst>
  <p:notesMasterIdLst>
    <p:notesMasterId r:id="rId19"/>
  </p:notesMasterIdLst>
  <p:sldIdLst>
    <p:sldId id="590" r:id="rId5"/>
    <p:sldId id="632" r:id="rId6"/>
    <p:sldId id="625" r:id="rId7"/>
    <p:sldId id="627" r:id="rId8"/>
    <p:sldId id="626" r:id="rId9"/>
    <p:sldId id="277" r:id="rId10"/>
    <p:sldId id="628" r:id="rId11"/>
    <p:sldId id="629" r:id="rId12"/>
    <p:sldId id="630" r:id="rId13"/>
    <p:sldId id="633" r:id="rId14"/>
    <p:sldId id="631" r:id="rId15"/>
    <p:sldId id="634" r:id="rId16"/>
    <p:sldId id="635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7" autoAdjust="0"/>
    <p:restoredTop sz="84031" autoAdjust="0"/>
  </p:normalViewPr>
  <p:slideViewPr>
    <p:cSldViewPr snapToGrid="0">
      <p:cViewPr>
        <p:scale>
          <a:sx n="75" d="100"/>
          <a:sy n="75" d="100"/>
        </p:scale>
        <p:origin x="5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EF87-0265-4717-B5EF-6525082A264F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4F3A-9F95-4170-9AB8-FF0EDAAD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A4F3A-9F95-4170-9AB8-FF0EDAAD7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135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328104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11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17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27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91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03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5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67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989177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125112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0229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299199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83200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906654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999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954094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Thakral, Leekha, Bhattarai, Wahser: UHC_Dashboard@DHIS2</a:t>
            </a: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119834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0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2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3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1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80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811640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6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r>
              <a:rPr lang="en-US" noProof="0"/>
              <a:t>24/09/2020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US" noProof="0"/>
              <a:t>Thakral, Leekha, Bhattarai, Wahser: UHC_Dashboard@DHIS2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9923646" y="359999"/>
            <a:ext cx="2002055" cy="96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45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add title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Thakral, Leekha, Bhattarai, Wahser: UHC_Dashboard@DHIS2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/>
              <a:t>Second layer</a:t>
            </a:r>
          </a:p>
          <a:p>
            <a:pPr marL="720000" lvl="2"/>
            <a:r>
              <a:rPr lang="de-DE" noProof="0"/>
              <a:t>Third layer</a:t>
            </a:r>
          </a:p>
          <a:p>
            <a:pPr marL="1080000" lvl="3"/>
            <a:r>
              <a:rPr lang="de-DE" noProof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39770485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941916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782996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999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444400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5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4170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191683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7397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12192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12000" y="1483200"/>
            <a:ext cx="10368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24384" y="304800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000" y="2447999"/>
            <a:ext cx="1036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271583" y="6581002"/>
            <a:ext cx="1236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7035" y="6581002"/>
            <a:ext cx="455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5540" y="6581002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24/09/2020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29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382"/>
          <a:stretch/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24/09/2020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Thakral, Leekha, Bhattarai, Wahser: UHC_Dashboard@DHIS2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8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12192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12000" y="1483200"/>
            <a:ext cx="10368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4384" y="304800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000" y="2447999"/>
            <a:ext cx="1036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271583" y="6581002"/>
            <a:ext cx="1236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7035" y="6581002"/>
            <a:ext cx="455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5540" y="6581002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24/09/2020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529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24/09/2020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22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20" r:id="rId8"/>
    <p:sldLayoutId id="214748372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900825134/openIMIS-DHIS2+Integration" TargetMode="External"/><Relationship Id="rId2" Type="http://schemas.openxmlformats.org/officeDocument/2006/relationships/hyperlink" Target="https://openimis.atlassian.net/wiki/spaces/OP/pages/900857929/DHIS2+test+instance+for+Indicator+Dashboards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github.com/hispindia/openimis-dhis2integration" TargetMode="External"/><Relationship Id="rId4" Type="http://schemas.openxmlformats.org/officeDocument/2006/relationships/hyperlink" Target="https://github.com/openimis/openimis-dhis2-configuration_js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12" Type="http://schemas.openxmlformats.org/officeDocument/2006/relationships/image" Target="../media/image39.png"/><Relationship Id="rId17" Type="http://schemas.openxmlformats.org/officeDocument/2006/relationships/image" Target="../media/image44.jp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l7.org/fhir/STU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2788146"/>
            <a:ext cx="12192000" cy="22952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03" y="930706"/>
            <a:ext cx="4362166" cy="145886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79425" y="2798506"/>
            <a:ext cx="11234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A Generic and Interoperable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UHC Reporting Platform under DHIS2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8131" y="3964272"/>
            <a:ext cx="890041" cy="890041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1413" y="3964272"/>
            <a:ext cx="890041" cy="890041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7403" y="3964272"/>
            <a:ext cx="890041" cy="890041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199" y="3964272"/>
            <a:ext cx="890041" cy="890041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0547" y="3964272"/>
            <a:ext cx="890041" cy="89004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481" y="3964272"/>
            <a:ext cx="890041" cy="8900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6FED859-8852-4540-8C23-0622AC2AB2F3}"/>
              </a:ext>
            </a:extLst>
          </p:cNvPr>
          <p:cNvSpPr txBox="1"/>
          <p:nvPr/>
        </p:nvSpPr>
        <p:spPr>
          <a:xfrm>
            <a:off x="2848131" y="5450959"/>
            <a:ext cx="6809720" cy="867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44767E"/>
                </a:solidFill>
              </a:rPr>
              <a:t>Yogita Thakral, Saurabh Leekha, Saurav Bhattarai, Uwe Wahser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44767E"/>
                </a:solidFill>
              </a:rPr>
              <a:t>DHIS2 Annual Conference, 24.09.2020</a:t>
            </a:r>
            <a:endParaRPr lang="en-US" dirty="0">
              <a:solidFill>
                <a:srgbClr val="44767E"/>
              </a:solidFill>
              <a:ea typeface="+mn-lt"/>
              <a:cs typeface="+mn-lt"/>
            </a:endParaRPr>
          </a:p>
          <a:p>
            <a:pPr algn="l"/>
            <a:endParaRPr lang="de-DE" dirty="0">
              <a:solidFill>
                <a:srgbClr val="44767E"/>
              </a:solidFill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CC8EB-22DC-4035-A12F-A96F922DF1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en-US" noProof="0"/>
              <a:t>Thakral, Leekha, Bhattarai, Wahser: UHC_Dashboard@DHIS2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53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6217-12BA-465A-A9CC-945E46BF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" sz="3600" dirty="0">
                <a:solidFill>
                  <a:srgbClr val="33818F"/>
                </a:solidFill>
                <a:latin typeface="Poppins"/>
                <a:cs typeface="Calibri" charset="0"/>
              </a:rPr>
              <a:t>openIMIS-DHIS2 Data Exchange Adapter</a:t>
            </a:r>
            <a:endParaRPr lang="en-GB" sz="3600" dirty="0">
              <a:solidFill>
                <a:srgbClr val="33818F"/>
              </a:solidFill>
              <a:latin typeface="Poppins"/>
              <a:cs typeface="Calibri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F2EA1-D9E0-4D40-9149-08C39BDC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8DDF-4945-4A97-A0E9-11BE0672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2FB49-BD24-4842-9D44-47CDD43B7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Google Shape;215;p22">
            <a:extLst>
              <a:ext uri="{FF2B5EF4-FFF2-40B4-BE49-F238E27FC236}">
                <a16:creationId xmlns:a16="http://schemas.microsoft.com/office/drawing/2014/main" id="{44AEDC30-9BAD-4E5C-847A-B67B7679834F}"/>
              </a:ext>
            </a:extLst>
          </p:cNvPr>
          <p:cNvSpPr txBox="1">
            <a:spLocks noGrp="1"/>
          </p:cNvSpPr>
          <p:nvPr/>
        </p:nvSpPr>
        <p:spPr>
          <a:xfrm>
            <a:off x="838200" y="2490482"/>
            <a:ext cx="4992414" cy="386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●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●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Built using JAVA 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Utilises Spring framework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Packaged as a .JAR file which can be implemented on server/machine.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Google Shape;216;p22">
            <a:extLst>
              <a:ext uri="{FF2B5EF4-FFF2-40B4-BE49-F238E27FC236}">
                <a16:creationId xmlns:a16="http://schemas.microsoft.com/office/drawing/2014/main" id="{4D09F0BC-E04A-485E-BE65-EFFCCC9C9344}"/>
              </a:ext>
            </a:extLst>
          </p:cNvPr>
          <p:cNvSpPr txBox="1">
            <a:spLocks noGrp="1"/>
          </p:cNvSpPr>
          <p:nvPr/>
        </p:nvSpPr>
        <p:spPr>
          <a:xfrm>
            <a:off x="838199" y="2071858"/>
            <a:ext cx="4992414" cy="39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Poppins" panose="00000500000000000000" pitchFamily="2" charset="0"/>
                <a:cs typeface="Poppins" panose="00000500000000000000" pitchFamily="2" charset="0"/>
              </a:rPr>
              <a:t>Technology Framework</a:t>
            </a:r>
            <a:endParaRPr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Google Shape;217;p22">
            <a:extLst>
              <a:ext uri="{FF2B5EF4-FFF2-40B4-BE49-F238E27FC236}">
                <a16:creationId xmlns:a16="http://schemas.microsoft.com/office/drawing/2014/main" id="{9D73EA00-3512-4B19-81C7-E310C1B6649B}"/>
              </a:ext>
            </a:extLst>
          </p:cNvPr>
          <p:cNvSpPr txBox="1">
            <a:spLocks noGrp="1"/>
          </p:cNvSpPr>
          <p:nvPr/>
        </p:nvSpPr>
        <p:spPr>
          <a:xfrm>
            <a:off x="6111398" y="2490482"/>
            <a:ext cx="4992415" cy="386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●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●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11529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11529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Data exchange between openIMIS and DHIS2 for the following data: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Insuree enrolment details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Coverage details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Claim enrolment details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Claim processing, Claim-Services, and Claim-Items details.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Linked with a Cron job, to push latest updates from openIMIS to DHIS2 every 24 hours.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Metadata sync for syncing </a:t>
            </a:r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en" sz="1600" dirty="0">
                <a:latin typeface="Poppins" panose="00000500000000000000" pitchFamily="2" charset="0"/>
                <a:cs typeface="Poppins" panose="00000500000000000000" pitchFamily="2" charset="0"/>
              </a:rPr>
              <a:t>ealth facilities &amp; locations with DHIS2</a:t>
            </a:r>
            <a:endParaRPr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Google Shape;218;p22">
            <a:extLst>
              <a:ext uri="{FF2B5EF4-FFF2-40B4-BE49-F238E27FC236}">
                <a16:creationId xmlns:a16="http://schemas.microsoft.com/office/drawing/2014/main" id="{3E705A45-91F8-4122-A9B4-72F7F9C0F22F}"/>
              </a:ext>
            </a:extLst>
          </p:cNvPr>
          <p:cNvSpPr txBox="1">
            <a:spLocks noGrp="1"/>
          </p:cNvSpPr>
          <p:nvPr/>
        </p:nvSpPr>
        <p:spPr>
          <a:xfrm>
            <a:off x="6096000" y="2071858"/>
            <a:ext cx="5007813" cy="39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 b="0" i="0" u="none" strike="noStrike" cap="none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Poppins" panose="00000500000000000000" pitchFamily="2" charset="0"/>
                <a:cs typeface="Poppins" panose="00000500000000000000" pitchFamily="2" charset="0"/>
              </a:rPr>
              <a:t>Key Functions</a:t>
            </a:r>
            <a:endParaRPr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6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86A4-BCE6-4A27-A398-50B1F905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 err="1">
                <a:solidFill>
                  <a:srgbClr val="33818F"/>
                </a:solidFill>
                <a:latin typeface="Poppins"/>
                <a:cs typeface="Calibri" charset="0"/>
              </a:rPr>
              <a:t>Ressources</a:t>
            </a:r>
            <a:endParaRPr lang="en-GB" sz="3600" dirty="0">
              <a:solidFill>
                <a:srgbClr val="33818F"/>
              </a:solidFill>
              <a:latin typeface="Poppins"/>
              <a:cs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B43D-9F0D-4255-8A7E-3341AD83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Demo instance: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https://openimis.atlassian.net/wiki/spaces/OP/pages/900857929/DHIS2+test+instance+for+Indicator+Dashboards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Wiki resource &amp; documentation page: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https://openimis.atlassian.net/wiki/spaces/OP/pages/900825134/openIMIS-DHIS2%2BIntegration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Dashboard Configuration: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https://github.com/openimis/openimis-dhis2-configuration_json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Adaptor: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https://github.com/hispindia/openimis-dhis2integration</a:t>
            </a:r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9B2AB-2736-402D-94E3-33D0520B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29F9-6D0D-4B0C-A25F-8505F79F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996E-D031-42CF-88F6-E88302F1D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66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5DC1-B3D3-435E-8C0A-FCEF65F5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EC7F-BEF5-4861-A9BC-634DBE69C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Implementation &amp; roll-out project starting in Nepal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Implementation for Tanzania under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Options towards an official DHIS2 content package welcome (compare WHO content packages)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BA99B-6969-4C90-9B77-8B3DED71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9D530-3F5A-4E9E-AB7E-9191E8A0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8E22-4A17-4B2B-AE55-AC302402D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22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19024-226D-4ED6-A473-BE89C25B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00181-4AE4-4DA3-ABC9-BA0A1441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590B-4A02-4564-8B6B-0A76CE7FA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" name="Grafik 21">
            <a:extLst>
              <a:ext uri="{FF2B5EF4-FFF2-40B4-BE49-F238E27FC236}">
                <a16:creationId xmlns:a16="http://schemas.microsoft.com/office/drawing/2014/main" id="{3017E809-4D15-4688-A377-4D1255A77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54" y="270751"/>
            <a:ext cx="2407222" cy="10999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654DDDE-81B5-422C-9094-178204E3EB88}"/>
              </a:ext>
            </a:extLst>
          </p:cNvPr>
          <p:cNvSpPr txBox="1"/>
          <p:nvPr/>
        </p:nvSpPr>
        <p:spPr>
          <a:xfrm>
            <a:off x="7981949" y="635636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CFA0DC-5A6D-47CE-B00B-CE23BCB82395}" type="datetime1">
              <a:rPr lang="de-DE" sz="1100" i="1">
                <a:solidFill>
                  <a:srgbClr val="006374"/>
                </a:solidFill>
                <a:latin typeface="Poppins Light" pitchFamily="2"/>
                <a:cs typeface="Poppins Light" pitchFamily="2"/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25.09.2020</a:t>
            </a:fld>
            <a:endParaRPr lang="de-DE" sz="1100" i="1">
              <a:solidFill>
                <a:srgbClr val="006374"/>
              </a:solidFill>
              <a:latin typeface="Poppins Light" pitchFamily="2"/>
              <a:cs typeface="Poppins Light" pitchFamily="2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F3F0971-2511-4872-8DCA-901D02958AF0}"/>
              </a:ext>
            </a:extLst>
          </p:cNvPr>
          <p:cNvSpPr txBox="1"/>
          <p:nvPr/>
        </p:nvSpPr>
        <p:spPr>
          <a:xfrm>
            <a:off x="2152651" y="6356361"/>
            <a:ext cx="308609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100" i="1">
              <a:solidFill>
                <a:srgbClr val="898989"/>
              </a:solidFill>
              <a:latin typeface="Poppins Light" pitchFamily="2"/>
              <a:cs typeface="Poppins Light" pitchFamily="2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D887D9-276C-4E97-B08A-790999F876D3}"/>
              </a:ext>
            </a:extLst>
          </p:cNvPr>
          <p:cNvSpPr txBox="1"/>
          <p:nvPr/>
        </p:nvSpPr>
        <p:spPr>
          <a:xfrm>
            <a:off x="7981949" y="377410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AF8CB7-949D-4746-BE1F-711C0934FB71}" type="slidenum">
              <a:rPr lang="de-DE" sz="1100" i="1">
                <a:solidFill>
                  <a:srgbClr val="898989"/>
                </a:solidFill>
                <a:latin typeface="Poppins Light" pitchFamily="2"/>
                <a:cs typeface="Poppins Light" pitchFamily="2"/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de-DE" sz="1100" i="1">
              <a:solidFill>
                <a:srgbClr val="898989"/>
              </a:solidFill>
              <a:latin typeface="Poppins Light" pitchFamily="2"/>
              <a:cs typeface="Poppins Light" pitchFamily="2"/>
            </a:endParaRPr>
          </a:p>
        </p:txBody>
      </p:sp>
      <p:pic>
        <p:nvPicPr>
          <p:cNvPr id="13" name="Grafik 6">
            <a:extLst>
              <a:ext uri="{FF2B5EF4-FFF2-40B4-BE49-F238E27FC236}">
                <a16:creationId xmlns:a16="http://schemas.microsoft.com/office/drawing/2014/main" id="{84133F89-1716-4581-BDF8-EFC1D5110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455" y="4032038"/>
            <a:ext cx="1575703" cy="15757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AF1F39D3-8F5E-48DA-A925-6999209625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18" r="-1" b="5401"/>
          <a:stretch>
            <a:fillRect/>
          </a:stretch>
        </p:blipFill>
        <p:spPr>
          <a:xfrm>
            <a:off x="7930534" y="2919972"/>
            <a:ext cx="2407487" cy="8812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fik 8">
            <a:extLst>
              <a:ext uri="{FF2B5EF4-FFF2-40B4-BE49-F238E27FC236}">
                <a16:creationId xmlns:a16="http://schemas.microsoft.com/office/drawing/2014/main" id="{38289F8D-DD72-4D86-B38F-C36DD1320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554" y="1214132"/>
            <a:ext cx="2349541" cy="9499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fik 9">
            <a:extLst>
              <a:ext uri="{FF2B5EF4-FFF2-40B4-BE49-F238E27FC236}">
                <a16:creationId xmlns:a16="http://schemas.microsoft.com/office/drawing/2014/main" id="{B0F487D2-C7F7-4D23-8422-A5685F81F8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323" r="9215" b="6829"/>
          <a:stretch>
            <a:fillRect/>
          </a:stretch>
        </p:blipFill>
        <p:spPr>
          <a:xfrm>
            <a:off x="6481265" y="1502633"/>
            <a:ext cx="3741679" cy="12745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fik 10">
            <a:extLst>
              <a:ext uri="{FF2B5EF4-FFF2-40B4-BE49-F238E27FC236}">
                <a16:creationId xmlns:a16="http://schemas.microsoft.com/office/drawing/2014/main" id="{350DCB0E-F7F1-461D-9091-2798E4E4C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033" y="4014654"/>
            <a:ext cx="1666987" cy="16540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fik 11">
            <a:extLst>
              <a:ext uri="{FF2B5EF4-FFF2-40B4-BE49-F238E27FC236}">
                <a16:creationId xmlns:a16="http://schemas.microsoft.com/office/drawing/2014/main" id="{D8C8DF9B-656B-4EC4-BDFE-0FBEEBDC0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9676" y="284315"/>
            <a:ext cx="1847563" cy="8148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fik 12">
            <a:extLst>
              <a:ext uri="{FF2B5EF4-FFF2-40B4-BE49-F238E27FC236}">
                <a16:creationId xmlns:a16="http://schemas.microsoft.com/office/drawing/2014/main" id="{7376A1A3-5BFD-4287-932F-D43AC782EC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3846" y="3073171"/>
            <a:ext cx="1456502" cy="1367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fik 13">
            <a:extLst>
              <a:ext uri="{FF2B5EF4-FFF2-40B4-BE49-F238E27FC236}">
                <a16:creationId xmlns:a16="http://schemas.microsoft.com/office/drawing/2014/main" id="{E2EA83E0-0027-49E5-85BB-D1602432D1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823" y="1613120"/>
            <a:ext cx="2248546" cy="1192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fik 14">
            <a:extLst>
              <a:ext uri="{FF2B5EF4-FFF2-40B4-BE49-F238E27FC236}">
                <a16:creationId xmlns:a16="http://schemas.microsoft.com/office/drawing/2014/main" id="{56C0322C-7673-41A2-8DED-F1D0EC8717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7354" y="5184219"/>
            <a:ext cx="1106488" cy="1367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fik 15">
            <a:extLst>
              <a:ext uri="{FF2B5EF4-FFF2-40B4-BE49-F238E27FC236}">
                <a16:creationId xmlns:a16="http://schemas.microsoft.com/office/drawing/2014/main" id="{1417A8DD-654A-4B02-9511-26A32566657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26219" b="20057"/>
          <a:stretch>
            <a:fillRect/>
          </a:stretch>
        </p:blipFill>
        <p:spPr>
          <a:xfrm>
            <a:off x="3562042" y="2918994"/>
            <a:ext cx="1829376" cy="9828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Grafik 16">
            <a:extLst>
              <a:ext uri="{FF2B5EF4-FFF2-40B4-BE49-F238E27FC236}">
                <a16:creationId xmlns:a16="http://schemas.microsoft.com/office/drawing/2014/main" id="{AC3E961D-1384-47D0-B0FE-6908C0EE11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29774" y="5668732"/>
            <a:ext cx="1642161" cy="9491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Grafik 18">
            <a:extLst>
              <a:ext uri="{FF2B5EF4-FFF2-40B4-BE49-F238E27FC236}">
                <a16:creationId xmlns:a16="http://schemas.microsoft.com/office/drawing/2014/main" id="{C812D175-0E82-4626-B781-A1D7B61A71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8481" y="314252"/>
            <a:ext cx="2159538" cy="1135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Grafik 19">
            <a:extLst>
              <a:ext uri="{FF2B5EF4-FFF2-40B4-BE49-F238E27FC236}">
                <a16:creationId xmlns:a16="http://schemas.microsoft.com/office/drawing/2014/main" id="{328A8416-08AA-4A72-994D-DF9EF77C44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2368" y="4160767"/>
            <a:ext cx="2190902" cy="11426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Grafik 20">
            <a:extLst>
              <a:ext uri="{FF2B5EF4-FFF2-40B4-BE49-F238E27FC236}">
                <a16:creationId xmlns:a16="http://schemas.microsoft.com/office/drawing/2014/main" id="{2782EC7D-E697-45DF-842E-D4F53CBFA4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2368" y="5601422"/>
            <a:ext cx="4968410" cy="1120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Grafik 21">
            <a:extLst>
              <a:ext uri="{FF2B5EF4-FFF2-40B4-BE49-F238E27FC236}">
                <a16:creationId xmlns:a16="http://schemas.microsoft.com/office/drawing/2014/main" id="{2D9C2BC6-D608-498D-B2AF-A8E55D86C1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12" y="2399182"/>
            <a:ext cx="1411148" cy="11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8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F3C18-0D44-4F5F-BAA2-6997A10E6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Thakral, Leekha, Bhattarai, Wahser: UHC_Dashboard@DHIS2</a:t>
            </a:r>
            <a:endParaRPr lang="de-D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95D5-4DFD-4326-8F92-AF8E64E4FA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de-DE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6C859-D4F6-409A-A9C8-201717BE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58" y="354123"/>
            <a:ext cx="7767484" cy="1325268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>
                <a:cs typeface="Arial"/>
              </a:rPr>
              <a:t>Thank</a:t>
            </a:r>
            <a:r>
              <a:rPr lang="de-DE" sz="3200" b="1" dirty="0">
                <a:cs typeface="Arial"/>
              </a:rPr>
              <a:t> </a:t>
            </a:r>
            <a:r>
              <a:rPr lang="de-DE" sz="3200" b="1" dirty="0" err="1">
                <a:cs typeface="Arial"/>
              </a:rPr>
              <a:t>you</a:t>
            </a:r>
            <a:r>
              <a:rPr lang="de-DE" sz="3200" b="1" dirty="0">
                <a:cs typeface="Arial"/>
              </a:rPr>
              <a:t>!</a:t>
            </a:r>
          </a:p>
          <a:p>
            <a:pPr algn="ctr"/>
            <a:r>
              <a:rPr lang="de-DE" sz="3200" b="1" dirty="0">
                <a:cs typeface="Arial"/>
              </a:rPr>
              <a:t>May </a:t>
            </a:r>
            <a:r>
              <a:rPr lang="de-DE" sz="3200" b="1" dirty="0" err="1">
                <a:cs typeface="Arial"/>
              </a:rPr>
              <a:t>the</a:t>
            </a:r>
            <a:r>
              <a:rPr lang="de-DE" sz="3200" b="1" dirty="0">
                <a:cs typeface="Arial"/>
              </a:rPr>
              <a:t> </a:t>
            </a:r>
            <a:r>
              <a:rPr lang="de-DE" sz="3200" b="1" dirty="0" err="1">
                <a:cs typeface="Arial"/>
              </a:rPr>
              <a:t>source</a:t>
            </a:r>
            <a:r>
              <a:rPr lang="de-DE" sz="3200" b="1" dirty="0">
                <a:cs typeface="Arial"/>
              </a:rPr>
              <a:t> </a:t>
            </a:r>
            <a:r>
              <a:rPr lang="de-DE" sz="3200" b="1" dirty="0" err="1">
                <a:cs typeface="Arial"/>
              </a:rPr>
              <a:t>be</a:t>
            </a:r>
            <a:r>
              <a:rPr lang="de-DE" sz="3200" b="1" dirty="0">
                <a:cs typeface="Arial"/>
              </a:rPr>
              <a:t> </a:t>
            </a:r>
            <a:r>
              <a:rPr lang="de-DE" sz="3200" b="1" dirty="0" err="1">
                <a:cs typeface="Arial"/>
              </a:rPr>
              <a:t>with</a:t>
            </a:r>
            <a:r>
              <a:rPr lang="de-DE" sz="3200" b="1" dirty="0">
                <a:cs typeface="Arial"/>
              </a:rPr>
              <a:t> </a:t>
            </a:r>
            <a:r>
              <a:rPr lang="de-DE" sz="3200" b="1" dirty="0" err="1">
                <a:cs typeface="Arial"/>
              </a:rPr>
              <a:t>you</a:t>
            </a:r>
            <a:r>
              <a:rPr lang="de-DE" sz="3200" b="1" dirty="0">
                <a:cs typeface="Arial"/>
              </a:rPr>
              <a:t>.</a:t>
            </a:r>
          </a:p>
          <a:p>
            <a:pPr algn="ctr"/>
            <a:endParaRPr lang="de-DE" sz="3200" b="1" dirty="0">
              <a:cs typeface="Arial"/>
            </a:endParaRPr>
          </a:p>
          <a:p>
            <a:pPr algn="ctr"/>
            <a:endParaRPr lang="de-DE" sz="3200" b="1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01E6F-FF25-434A-8D1B-5467F161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625" y="1943783"/>
            <a:ext cx="4710750" cy="45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095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0756D6-B42E-43B0-8AFB-E1AFF005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Presenters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71A9-2460-4D89-89D4-399B7861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24/09/2020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F04E1-D4FF-4F11-A7D1-8E297465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Thakral, Leekha, Bhattarai, Wahser: UHC_Dashboard@DHIS2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ABFE-AA1A-4B99-ACB9-E892C442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98FFDC-5893-4502-81C7-1FBC8115A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207862"/>
            <a:ext cx="1547649" cy="1838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98939D-9A44-4453-A0D2-5C210FFA7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913" y="2218614"/>
            <a:ext cx="1547649" cy="18342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F1C162-B199-43BE-942C-78C72B93F1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218614"/>
            <a:ext cx="1547649" cy="1834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689AD4-5788-482A-8827-FC98DF428EEE}"/>
              </a:ext>
            </a:extLst>
          </p:cNvPr>
          <p:cNvSpPr txBox="1"/>
          <p:nvPr/>
        </p:nvSpPr>
        <p:spPr>
          <a:xfrm>
            <a:off x="2790055" y="2817093"/>
            <a:ext cx="1527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Yogita Thakral</a:t>
            </a:r>
          </a:p>
          <a:p>
            <a:r>
              <a:rPr lang="en-GB" dirty="0"/>
              <a:t>HISP India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CD1CB-FAD0-441C-BC5F-D695B95FA306}"/>
              </a:ext>
            </a:extLst>
          </p:cNvPr>
          <p:cNvSpPr txBox="1"/>
          <p:nvPr/>
        </p:nvSpPr>
        <p:spPr>
          <a:xfrm>
            <a:off x="7894142" y="2817093"/>
            <a:ext cx="169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Saurabh Leekha</a:t>
            </a:r>
          </a:p>
          <a:p>
            <a:r>
              <a:rPr lang="en-GB" dirty="0"/>
              <a:t>HISP India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F2859-B64D-419B-9CD6-E2B675B0D932}"/>
              </a:ext>
            </a:extLst>
          </p:cNvPr>
          <p:cNvSpPr txBox="1"/>
          <p:nvPr/>
        </p:nvSpPr>
        <p:spPr>
          <a:xfrm>
            <a:off x="7894142" y="4803946"/>
            <a:ext cx="248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Uwe Wahser</a:t>
            </a:r>
          </a:p>
          <a:p>
            <a:r>
              <a:rPr lang="en-GB" dirty="0"/>
              <a:t>GIZ – openIMIS Initiative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4D423-1A26-4569-97F2-8CB32497DA95}"/>
              </a:ext>
            </a:extLst>
          </p:cNvPr>
          <p:cNvSpPr txBox="1"/>
          <p:nvPr/>
        </p:nvSpPr>
        <p:spPr>
          <a:xfrm>
            <a:off x="2873901" y="4803946"/>
            <a:ext cx="248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Saurav Bhattarai</a:t>
            </a:r>
          </a:p>
          <a:p>
            <a:r>
              <a:rPr lang="en-GB" dirty="0"/>
              <a:t>GIZ – openIMIS Initiative</a:t>
            </a:r>
          </a:p>
        </p:txBody>
      </p:sp>
      <p:sp>
        <p:nvSpPr>
          <p:cNvPr id="2" name="AutoShape 2" descr="data:image/jpeg;base64,/9j/4AAQSkZJRgABAQEAYABgAAD/2wBDAAgGBgcGBQgHBwcJCQgKDBQNDAsLDBkSEw8UHRofHh0aHBwgJC4nICIsIxwcKDcpLDAxNDQ0Hyc5PTgyPC4zNDL/2wBDAQkJCQwLDBgNDRgyIRwhMjIyMjIyMjIyMjIyMjIyMjIyMjIyMjIyMjIyMjIyMjIyMjIyMjIyMjIyMjIyMjIyMjL/wAARCAMgAt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zk9O3XFHOc8flTipyPfFIRyQfWvDPSBSQCM/pTuB25+lIr4H3aTJY7sHGOlMCRRuUkL0HpUMWWOMd/SpYXARlJ69vShF2nIoAYwYSfKBnuMVI2duTjP0qMLmTqadJkAd80ADbSjA4H4VnWb/ALx4yRlKuEnZjvVJFEN6SxAVuR65pgaSZ3ngY+lR5O44Gfwp4buD1pOeuD0oAXnpx+VJkgkgD34oBzwaRiDnikAbiTx39RSEhfTntinJksc5OOabLgYKgk+9IYpPHQdO4oTJGcDr6UcbRmlUHA7ZoATJ8zkDH0qN5AXA2j8qnAGWB4xTGHzZx0osARMd+Qo/KnvkrwAOfSmDI4xTuNoB6mgAJwCB/Ko9xz/LipsA+tRsNo65+tADjKGwOOnPFMZsdANx9qa33RjkkU7IUqDyccUAN3fN2yPaniT/ACRUZDb8g96kZDxzk+tABk5JGPyoXCryP0pwwM5zQRj+lMCHzB/dGc+lP3fLnAH4UzZlxUpXjAoAaWyO3HtTQ2W7flTmjbBAGe3WmbW4YjpSAVuF7Z+lCHB7flS4yOOaBHg5zQA9ckE9vwqP+I44/ClIwoOBR1GcY9qAD5g2ePyqQuSP/rVHjnvTsDpQA4N7A9ulGQWzxx3xTTzjjnOcUu0gHjJ+tMQ7nHQflTZSxTIAB+lPU4HI/AUMOPvHmgCEMduMDPrinZ+nvx1o2hU4HBpvbAHOaAJNwPGAePTmmq4xjikPAoQKBjAyRQMerAdf5Upk9P5Uzbzz29KcCCDjvSAa5OcngH2pA3GB09cU/bkcnkVXUnfgdM80AWA3zYGD+FN3cgjAz7Uqr/k0jK4P3eB0oEAcD5sDP0p6Nu7Dj2qPYc9aeoKg5yaBhuweMflSbyQfu/gKaVbOefpTRjJ/PFADycYAx+Ipyvxnj34qHljwak/hxxu9aAHIfnyB+lSk98D8qgDY57GpN9AgySDjH5UwsQcYH5U5SPXFI2M9aAHKe+AfwpJCMduPakVsNhTkUSYZemDQAobC5OPypokJ54/KoiccVJCBjpQAA8kcflSj7/QflUiouB0NNYfNxQA4HAGcflTGfI6D8qco6HH4mmtgcUAGOMYHPU4pCCFwpA/CnYOKOT1PagBckLgkZ9cUg3EE4H5Uh9qFcDjPagA5z0HT0pxPQHBpqncx5/Wh+goAfnPHGPpTg3zduenFQAnvU8fUn160DIieTwPypUPGSB+XSiQ8nOKI847c0xDxyc8Ht0qN2G3IA49qcTjp61GxBJwKAHowb0/KlPXOPyqFflPBqQtx/WkMaQM9F69cUoyTwOPpSHGcetKJAOMfiaAFcf5xTWYgcgZ9hTXlOeOnbijO5uRQAu72/QUUuP8AY/WigBxcM/0FGQ1R554Gafu6DpjmgQqL85JOeKdxn36U2A+ZJ8ox6058JJjORTAidgp4A5HNSIxKCojj7p5qQD92MDGKAHxL+8yTQ+WY8jjoKIsAsd3bimfhlu5oAj2HkjGap3a/NG+CNp596vO2Fz0qCZQ8JbByKYElu25FPpxUpYYPX8qqWJzbBh6mp95wR1PvQA7ORkDk+lHXhfxJpufenovAxz9akB4+Xt1FRjBOf6U8981HnjigYpxjHPH60qtluAKXH7vBqMDDnFMB/VzQ3B+tSR4KtkUjqAM8YoAYpUg5pwYdSBTMEtx0603ncOvBpATfLt68k0yTP4Up3Ywew7UgzlfegBCBxmo8/MMHjoKlcHP3R1+tRnYGG7oORQA5c7wcZFTgjbz0FVUYbx1596ssFCcZzimAxgSTjgVG2dpXPHWnZPTsaYecnPXigATGdxB3VMOeTUA5baO3WpckEHB5pALngnnr3pjfN32ikfJzyTSqOOf/ANVAChSq5p4Hy5JqI5JxmnjO3jpQAuNxAppAWk3Y70Z9aAHLgkDsKXDbic9qRMb8inDg8nNADdzAkkZ9PakLnP40pyTSbR1GRzQIQ7sDBxUhBO3PemlsCmq5ZlznBHFNAPPAwexpNozuJx7Up5H4009R2AoAGxjiok+/9Kl69qZt70hj84big5IwT1pCD2pdhJzn8qAGNnIH50Lwf0qRl6c49aAAozwffNAD85A4pxOaiDbu/NO/h6jigQ1hlweBUo61GeAGPr1pQ+Dkc0AJM3aowoxkUrNk5P6UhJIGBye1AxO/Aox7U5FJ+9+FOccccUANOSvFPC4XnpSIOv6U4DnHX2oENwfQUjZY+lK3GeD9aTnnqfegAjBDcmpX7GoskHtk0m5mPWgBCuX5NPQNyBSbfXtTw4H3gBj3oAXYVxn0pVACnNI7ErnFIM7eaAFDDjP5U0tzxTQCzdOKftPbrTsA4AYwx5pGADYHIpGOeucilZ89RzjiiwDfamEdTke1SDNRc7uaQCqMDJFOyT26GlbhPpSqT6n6UADLgZx1pIW5OMcetPfcU4HfiowDt9M0DHuOfXNCsAuABTMMMk/zpcErmmIGIJoPTBxTQeeaU4zmgBuB1qTgDgdqYBTu3Tikxibcr14/lUZUkYByamOQoPqKTbxQBEFJFO2n1zn9Keq479KCMd8UAM8s+tFWNjeh/KigCBuvA60HBHP6UP05NNJ9SM0CJYzjgUS4znOAeMU5F3KCwxUTjIHv3pgN75qUrhMjuKi2/MP61Mx+QDFACLgKdxzTT655pM5HPH0oIyoA7c5oAjl2n2yKfGRtwcH3pgQZ55p4wM47UrgZ0TvGTB23HpWhsOwbjwKz5y0d6jhSVY9a1F+YD0POKoERFiTlcg9qlUlRjk5pP4uBTmGAffr7UhjC2aTBHpQOgH5UuQG56+1AAGOSPUUcZ96Ou40gyelAEnrj0pjfN1zThnbimHg8GgBQeO54poHy5H5ZpwHy5BxQmAMfjSAUZwc+lNUndjFP3DGM01BlsCgBxOPrUbRjJYsfYVIQONxFB6HuTQBGEwwPU9MVKzELggimKM896Vj8ue4pgMBJyO9OIH5UikE5/OnH5j6c0gIsNuyOPU+tOy245pz5U4ApvftzQAdRxQpOOO1CgnOO9OVeSM8j2oQDMEZwakH+r+npQRkdKfghcY7UwK7A7vY+lAH5fWnAE9aCuFY4xigBQcEe1P6HGPxqOOPLdSDipGGAMmkIaOuO/rS9sgn8qTo3BBpAT0FADi25MYppGRyeRT9mdozjHpSvEQgOeaoBAcDpTCw38jAFPA+XrioxjPtSAlU9e31pjKd+Aegpcg5xzSAHdSGLtz+FKGAwM0c/hSMvTimIC3z7S1LIB9aaeOeKeVJoAZEMHtxT9oHQVGMjPrSg96QDmXeBzz2NIExx603PPTNSc7Rgc/WgBQg27R9c1Hs5z6VIu/n3ph6/hQApxnjrTSWIBz0/WlJ6c9KQNhuORQMeifrQwKsCPyoVsN1oc7mzigQdTxx60dvxoHU/LShT1FADCpzQifNSsTnpS+/pQAjdRSbMn0pcnJzgijNAwz2GfrTu2Ac0xD1OaA3J6ZpoRKE4wCcmm4PNO37Rkk470iv1xzzQAwKc8kcU7GCPXFOPc03v74oAD+VQ8k+vNSMTupvTrSAcBuGM0FSDz2pVPHIFDuTx6CgYBs8ChuDxxTRxyO9OPNAhDkp170m7tS52/wCFNf19aYCc7i2T/jSggnmlOCPwpMgHsKAHEg9ulKW+XAOKjJ7k0HjvSGK31+lO3YFMPcUmRwTQBKMcHNBAbio94zxQGOPr3oAl3t6mio9+DiigB7/e4AHHemthcEAk/wAqczEkDr0pHbqKYhA5LYweBTs5fABAHcikX5evpSKp4J60ALnLkeh4pSODmmqpDHnNOOF5PNAEYzgZz15+lKWG7jpSKSyk8gDj60Hh8gfnQA84ApjADGe/WpGIGOMU1wOvWgCpewbrfceqnK4NTW0ga2XHGRxmpNuQQefb0rPs5WDNEx5U45pgXckc/rS7jjHc0hHY0v3VB75pDDkLUnUDpTgFMW6mBjnB6UALgDPWkwMjoKcT2C5x15qMljkgUAPccVGq85PT0qYAkD6dqaw4HNIBhH93+dHbgfWlC8cdqVeWNADcgggDnvSpleTUpT5cHFRrljQAIvPJpC3NPbOTxTCoEePWgBc4HFI/3eAcd8UoX+VGcnGMCgBFwBzxQ54yM09gAo4pQjHrjFAEeTnPP40pQBdw4570w5LgHjHapztMeOvvQBApIHHenKxzk0vCjAwBSZ7mgBScuD2NOZ1x1+lR/XOKU9AB39qYCbiDSlsxnNO444prkbRgYxQA5D6UjZY8seKRD8mM0pK8jPUUCHH7vXtTAMc9qfwqA0j87VAxmmA6LBySac/zKBux7UJGR9c0MQcLQBHtyuSKTy+OKkPH1prsQOO/WgCLG3jvUv0zUYB457807LBsdRSAMlW60biSBijHzZ4oAO+gBWHrx6UiuRyx9hQwJ5PamDJPX680gFPsKX0AoIIJz+FGeenWgBVAXOalZgEB64quScYFOY9qAJA+TuUmo3znoMelCnAUAdaccHBFAEePQ4p33cU4qaGjcgdKYACDk+tJ2xTcNu5H/wBenkdaAFU9QKXLBcCmoDwT6U9cjt3oAYUYt1pdvGCx+lL3PHFNLc8DH1pABqIn8KkJz1qNsDmgZIg+Un8qZ853EflinrnbzSdAfWgQ8Dch3cNTMEE4BBpUJxyc08sM5NAEYY7cN3pQeBg0OCecChM9hzQAgBzSHO7uKeU55/LNBChcqMUAOjQMpJqNgQ5GMjHFPRjjGe9BAzkHmgBE6gY/KhwAQKPShyNwPtQAYx83WmMPnqRWzx1pjfeOKADOMgUm057c0uCe3+NKw4oGIuOvWhuSAOhoQAMacMZxjmgAKAYJwDTNuee1SNnaaYOg680AJs61IUGOMYPWkwM85xQTzigBMLnrRQTz0ooESMMY9fam8Z4FBJJ6du1B4BzTAYXIB+WnLJycDJ7CgjjCkdM06GMeYzenWgCISEMQAcn0pTz1NTY+bGBTJPlQ4H0oATadvA5zTetKDuT8Oaai8Yx1pDHScKCeuaUHr9KGx0I/GoySMfWmhDySFJwRmsidBBqCNyQ47npWq+flHPBrM1XcYFm7KaAL45waMHjmoLWQyQxkdNvWp84H/wBaiw7kqkiDBJwaao47n6mnZAUAjNCAu/T3oExSOeMYNAwp9aftCscDqaUDdxxx1oYDBIcZFNZsn61Jt25zUWM9KQDzjIA6GkDY6CkOQAKMAcCgY/dngnHGeaYpAY0hHHP50oIDDGPrTEPLDdtHpQ3OM0dZMYzjrTpRwPSgBARt6Ug55x70LggjHQ8GlAweOmPWgAkwSvzCkZyBxzimE/Nzig8oeDkjpQAyPLsT3BqfJI2io4uEOOM+tKvOeaQxpP8A9ejPsKdwMj3oVc5J9aAEGM+1Jkbz29M96Un5qAoLFuuBxQAZAHvQFBBPJyfyprE5zj86VT8p5FADo13HBpJFUHA7DrSx8H/61Kx79x7UwADdtzninEc5z3pqYZj8wz6elLIyqOWouINxAzSK3J5qE3MIDAyoMepqE39qgz58YPTlgKqwrosO5LY/KkAJOcHjrWLeeK9Kswd86uV7Ic81iP45WSYmMIigdGPWqVOTFzI7gcdunekU5Y59e1chD4zxE8jtA3oFfmrWn+LLe8G5ZIuuMbxmj2cuwc8e51JYADpSgBumTxWP/bdrkb5FHuSKm/t7TQuTeQg+7Yo9nLsHNHuaLAbcYphAA4NV4NSs7ncIbiJmAzgNmpQxI9u1Q0+o00yTls88ZqPHOBSNKiRMzuFUd6rpewzMRFIpIOPvUgL/AAyZ7011J7dKFBVOMjNPJ+TOOAOSaBjQPlyetHBOSM+lOXoMjk0jYB4BzjtSARm5AHapP4c1DnByetPDllwKYAcbvrRzyOmDRzimEnFAD84H0pN2DTQelJu5x70APH1JPvS4zTCy4+tCue44HekMAp3e1BXnFOBxjHSjknIp2ELgckDnvSrTNx/u8D3pQeSOnpRYBzYDYApvvzQpJYZ6kelKTwMDIzRYBGUYpeARgECgjjkdaRfvCkAp5PQ0pUEY96UsMZpu4AYBoAQKFB6/Skz3pfbB/GkPFACqeOetNcZoBx2prt83Tj2oAmjwFHQUjYLUisccilGNwoARgQM00Ev1OcVI5AXk1HuHYUwFXjqKVT83JHuKcegqPqc96BkxxUfFOY8gU3FIBc+oFKQoYMfwppI6/pQynA9fegB+R/dNFMwfaigBrMePw6GnsABgd6Z8o5/i4FOZh19KEIXGADUkLcE/yqJ5OOnaljfimApO1xyac4yvJ4qORl8zgZpScxge9ADdwA9eelICQfr0o6MfzqM43A55pDJzwegFNY/MOfwoALEgnpUbpt292J/KmA+RTvz1wOKq3CCS3dDzkdKuOTjAx0qAfLGw6nHFAilpTA2+0EZB6VoAdjWZpqlbuaMtznPStZRhuelAxOnSmxMVkOc5p2Bg/wBaSLkZ9KQh28kdDyakToc9aYcnApyng0ADZ2c5qPAHIpXLEAChMZPtQAp57dTSPywAA+tSZ5zjmozlnOewoAYeW4/Wggk8Y/CnFcsCaCCp4NMYiblfqfenuWIxTULZJI60rkkAjpQIQZI+lAz9aU8Z6HHWmLKDnA6dqYCrGWbr1qTHHXP0pgY/4U44Vc45pANZiDjFEfCnJ5b9KRSN3YVKSoPFFgIwoxnHSlJ+XJPzUpbK/LULGiwx4HBPepYRn0ORzTI8eXTEYqwCce1FhD5xk+3tUQ+6Rx+dSOdwxTSpC5xkD2pWAEPPOcmnsRsDk4XuT2qld3UFnA09zIsaIMjnk159qXjaa5uJDAqrGgyoPetoUpSIlNRPRZLsBC0AAA6u54NYGq6pBYgz3+oFic7YISOvvXAT+KNSvIiHlwD/AAr0FZbM0hLy5I9W5NdUcMupi6vY2tS8RXOoSuLdDEh6HPP51iztdSn95NIx9zUJvjEf3YHFRNeXDsWHU9eK6FBJGLk2OMMhbqcUnk7T1qMzXGTk0itKTkg07CuwdABUYOwZBIqY7sHIOaZhz/CDTAQXMn/PRse5NTWcQvLnypJCobpzUHlMf4CKekflsCeMcipYE80txYyGK3uGXB6q1b+i+ONR0/at3meEccn5q5qWZOqj5j3NVy5NLkTWqGpNPQ7mbxyl5dbruKT7MvKwocAn3rMuvFbS3qTWUP2ZF4KZzmuYGT609UK1Psodh88juovGWpspZJoyqjOG4qxb+P7sPIJFB3DAwc4NcCGPTqKtQBeSRyelS6UbFqoz27R9XjurWLfIrSFRnBq+ZVzwQM14pDqV5p8wkhcsD710Nv4smdI985R9w6njFc8sO90axqrqelnGev5VIo4x0rmdM8T2l9dCBJMuDjJ4yK6JZFyME49c1zyg4vU1TTJj6E5qLvjtS+YjNkHPFIeuf0qWMXbt6Y4puMknFOx39aflcZxzSGRFMnNOPy96Td0+QikVh5jL1PFMQ4dQT3qQDAprYzwO1KCD149qAE5P50mDg0/I7U3PHPPpQAqfM+c8incZOTTE+Vsjr2oxls4FADZG4UAHikjznkU49fpSbiD0+lIBSeQKT69qUnp0oJOcYoAXfwTShiRzik+tL07dKAGtlVpo6+o64p7DOOKNoznHbFAxoY4XgVKOcGoON54xT0bccCmhDn5+UdKj5U/41NjNRtx/DmgBxbPtn0pgHP8AOkHJ5PPpS4OR9KBjifpR1amsD2BoUEE9TSAeSAOtG48cZyaQ/e649qcp546CgBD16UUpk5NFAAUBAprLg/hS7gGxnHFRyliRjNAMd95c+ppVGO2fehR8vU0oHPXFAiMEB+R35p+Ru9qiaMqCxOeaQMRg5wKALPy7Tx1qDbzkDpT8llXnjrQR+74NAxchemPems271+lMBZm5xTiCMc5pgSZDcFah/iI6Z4FSg/N296ayc5x16UAQJAkcrSAjJFS+aGzgdPSjac9qbtZWJPQ/rSAX8yDUiBVjOc0zbUmz930FADMtxgcDqc0vOAc0Y+XtxR9SPagBc/L170McHPrShcjBpNoY9aBDwQUzUJJL8dqcBglc1F/y06nmgCY81GGweT0pW9DQkYYH1NADs556gUuc4GAKQqRxk4oVun1pgP2Es2PTnJquRsJJH1q0DnI6e9MYDO08igBqfNT+CMY+tMXA5/Kplxt5OaYEW0F8+lKetOXDPnjgU3jcR78UAKx2xgEAfzprqCgx0zmq+o30FigeZslj8iLyWrHub3U/s/nuI7GAn5RKcs34U1G4m7HRDgBehqpeXttaj55kBzwM81xU2uTQlmu9W8tT0VV+asNvEVtFceZbFp5O5mXNbKg2Zuqj0GTxHYRKWLOwx1VaoXHjvSLaCSRnkZgOEA5NcNe+I572MB9qDphRisCePzpssTg+laxw+upEqvY29Q1fUPFd2pB8uJchVB4H1rAkikimdC3Q4OK0otkEOIiyNj1rOllaRzxnmuqKS2MW7j4UPGDn0qaWKTG18iqoZ0AxwRVhLmV855qiSIRKB0P5U/gpwuAe9OSfD5Ybu1WHSKZCV+X2zTApM0adMk003OBjaMU2SKVXxgY9RULx4GDSAmeZZB6GmiTacGqZ9jSb29c0CNVLlRjI5pr7JuQfwrNEhNPWQqc9KAJniUHPWoSBmpPMDdTSNjOCOO2KAG79q4FAbJ6ZpvGelSIwHGBQBIgBqzHFIcheabDGHbABq75vkJsIwx60mhlOSQxkqQePWofNBHNMmlLuec1XJINKwF+C7ltpllichl966ax8WygKs7nA6c9K4vd60/d3B5qZQUtyoya2PWLPWRJH5sV8FGMnIrZtNUknQSZhkHfBwR+FePWepNEyq4LqO2a0xfeaGeN2jIHADc1yyw/U2VY9gs9RguCy7xuHUGrZbPAAxXiVlrF1ZXXnx3LMRwysc5r0XRPFMeoW6mUqr55rGVJo1jNM6kMMdiaz/M2a3JEDkMitirULBxng8djVC4IXxDA3OGiIP9KzLNVuf4aI8HJA9qQt0pAxzgdKQEi7TwBTSOeaajYGfU08nPekMAMjFNZgBgdTThjsc0zvQApHP1pAADnHFObluKRmC8baAFUAtjbSOQCR/KlRgW64p2Aecde9AEWG69aeDwQR+tBx3oAA6flQA8fdGaY55A7U5eSeee9DDAzQA0ooH86EOCccCgHjOc0m3J9qBD9/NDHJNKqYXj1pp6GmA3J3DnrSZz1NKcA49qFC4oGKG+bFLjvTDw3uO9P3nFIAPSmk4+tDEk80duaAGnOf/rUUHr1ooEPEZJzkZOKR+DgHNKuWx6+lHO7nqKBjTn2/GljYnk9BSMu0HuaVWwuMDrQAyXkg44z60sqAIuPXimltxI296dKT8oFAAgzUhHy4qNUJb2zQ2TnnpQApTLHgYzxSgEk8AdqiBI7c+vpUkcgVOmaAA434pWOBg00uS+MU7qwyRj60AJ1YD1FNYg5HpUxIMm4ioW+8cDqaAHbhke1TMxEYHAqEdewJp7njkZxxQA3azHOMDvUWQHy2evFTjJXOegqEkOw4zigCzwRk81GNyvkUhbCj+VN34ByefSgByAc565pqDc5yeB0pAdy/T1oUY5NADn568UiDA55pCxA6HBPXNCNwaAAndxQuee2KTZxSqSBk0CHbu4POKG3Fs54oRSE3EUi53UwHYCgKBkdqVc49vSnoATgn3FNPDkYGfSmAIo3fjVbULqOygZtrPI52xoB95u1WgSWHbuazrkKdTE0hCx28ZO4njJ701uJlOO3g03zdT1STzLgjkseEA/hUVxPiDWTqDedNMY41/wBTChzx6mn+M/EkOpXH2Wy5hjzl8/eri2LAZyeT3rupUktWc9SfRDJVeWXcxIJPOT1p0MYBy5pp3M2CeO9KZVTAUAketdKVjG5PsX+IjnsKlBVQAuOKpb2cbsimO7IDzQIvSxs+MH9aiNrInYVR+1y44NKt/ODy5oAlkfaeOaYLwjoop3nxzDDjafWo5LdgNw5X2oActyScnGact8yNnAIqqBzzxmlMZ60AaKXSTdPl9qjuFAGQQc1SHByKmjk3fKTz296AIGWmFasvGc9MZpBF6kUCK+MUe1WPKXu2KjdFBODQBFn0qTdkUzFByKAFJ5pwao6cvBoA3bJAtsZARwcnNM1CVGuNwUAFRVVZVFiRnr2qOeTzI4z3C4oGRFSz/JjFI8ZDbcURttOakkX95kdDSArsMGhVyeOKeE3SVObdlj9M0CK4OOnap0kGxcnrVXoSKAaGh3LiGQz7IxuJ9KuQGSzlV3L7CeQDWfazi3k3c/hT7i9efAwQoqXG5SbTPUdI1+ySGMRXBJc4KMeela0cn2nxFA5bA8kng143b3W1lJJXHcV1Ph3xP5WpZuJs7UCoSPfpXNOh2OiNXuetBcD+Wabhu36VBb3i3MCyqOCOtWlUevXmuOWjsbIYFbvxTudvfinFRtPqaacFsZP0FSMcAcDPpSdGz+FSALnbTGCg+1AADjtTG3MfTFKXG4jtRwRkUIBOgHPTrmpVJCc1GeKA2B2Iz0oAVyTyMUgYnrS55PFR5+WgCcHA7803kjgc80iHI6EUmcE4oAeB8oBoA/M0bgcU9cKD/OmIUcY+nNMAzn+dIzEt1piHMlAEmzjPFGwfNzjihgKYTQAh++adnimjucfjTh16YFAxD1H+c03J7mnMeCaiJakA8g560Uz5vWigCaUgNx6Cms5x8v45pX5wR3pIk3Zx0NADSex71Htz1GKnMYx7etRkAcZORQAiDA6knNSbtzY60zPQ0q53HvQBKDtz2qA/e9vSntuIxR5e5fegCIttOAOR3qaIBh8xyKaUAJ4pw6ZoGNKjdx0zRgbuKVvvc9zQq9sUCYMxxgYBoHB5pxUAZ70xjsx3B9KYD+AM/pTSx25Heg5pSAQBnGPWgBFYkD0prYGBg5pexIxTkUE88mkAO2FUf0pN2VPBFSNgHGBSqPmzTsIjj79/6U3gE84pX+UNjoPTvUKOT7duKAJSnIpeAaFO5yPyp/APSkMY2SyhSPcUpYY9s0E/NwOvemy9AMdKAHBz909PajjJwcGmYON2evvQo6Ed6QiVBlyAfypTweWz9aamFLHBJqC5uBbxSTScRxruP0q0rgQ6tq1rpds010+1f4VB5Neaa54pn1aZljzBbjggHlh71X8Ra3JqlyZG+5ztXPSucllIGAeor0KNFR1e5yzqX2HTSIHJDZHtUJn3HpUDbiaUKR3roMSR5OPSodwzzSvmoCTmgC5E6jmpcxzZUkCs9SR3p2TQBM8JUnHSopEwcGrEDFyFb1ArQ1KyVYUeMA9OlMDFCHFWIJGjIHX0zUkUanA71LLblQDikOwxlW4jyAFkB6Uix5OCeKYwZTkZqzEvmKCKVxpDPsg25FRm1bzcgYANXwoXHc1UnnfeVQ4XvRcGhZWXaBjp39aYtuZAXGAo6moyxEXPXNSCZVt9nSgkXyht3ckGq8qANxViJy2F/hApJUAHT8aLjsUsYoYcUrZBxigDmmSMA9aXpTyKZ1NAE7HbGBjFMB+XFEjEoBTBwtAyQHntVpF3oCf4RVMNzU4fauOopASJsjYOefeoJ7pnY7SdtJI5dAvpUO056UCGjPWlp4UUhHGRTAU84pypmhcZ5pRIO1IZN5YA9aljiXbu3YYdKrbyelShSF3E/rUvsUjv/CusSNELcuN2dp9hXoERLNgZ9zXh2mXxs7+FskLu5HrXtOl3BmtVcnCkZBxXDXhZ3OqlK6NFuFzUasAc/NyafuzyelMQZb8a5zQeS3PJNI6kjt705154pQvGc0gKx+U5zmnFunBH0pW+ZulSKo2UDIgzHqKeOBgikAOetKpwOT3weKAH4BGM1GUPIpxzmj160ACZUdzTec59TT9p2HJ7ZqEE57YoAmB55FSghhjuKrjPPNSK2D7+tAiQqB1HvUQ4bPr39KUtnj9aj2PzgnPrTuBKxGOCKjxk9c4pDkn1p+3g0DEHXFGPm7UBc98+tOxheaADPbvTCPp1wKeMDrTM/MDSATYc/wD1qKUsc0UCJdoBX3GQaZyoyO/pT8rgjGOOM9qarLs9M8UAN3e5pkmD36nin7R5gz2/Wm4Q8j17mgBqrUijJ20/bxkCmoCZF/vGgY4rgcelGCOalAGCD2pHP7knHTpzQIhx1JpRyn/1qTI4PtTwKBkTKdwyTjPanEjqOo4pdmSPm/Ck8sbTzjmgBBIWLDHSmtjeBxT1AVqURlt314pgNkzxtI5ozg/yqbywBzz6VFt5PIoENQEsc8/SpFABxjFOjUdcdqD3oAQc80gJLjBwMc0KcDGKTf6jFACnoT2zzUagEYK454qViSuMdKjHylufpQAABQxHFHzFQRmkIyKlYjbQBEpIY5pccE0vAGacp55FAC7FWME46+lRsyoP5GppBkDHr0qF1GOcDnAoAI3J3NtzgVwfjLXsg6fbv8rHMpH8q3fEOuwaPYuiSA3UgKxoD39a8yumaVd78yZyT6muvD0vtMwqz6FCYkc4/Cqh5fmrT5I5zn0quFKnnGa7UczE2Z5wBTSgHJpGbA5Oc0blpgKxiA680zdHn1qdRGwwQDStbqw+XGaAKjFD91cUw/SpXhKHnNN20AT2WAxJ69q01JMZU5NZ8EWCDmtFDgcnmi40ivFFH5o3cCrF0oeMhDxVO4ykuR3qxZOJsq55FTItNFZ4yAF9abAxSQL0Unmrrxli36VSlQhsEY9Kkdi7OCq8LiqBT5uO9XoH3oAfmOO9RPHyfaqQFWaPAAFMeP5ORU04IUH1qxPbnyEK9xQTYpwcHBq2Ysx5xmpLazJAyPetBoY0iOeOOKLjUWc+8J6kVWK4bFacvBOaplMnPrTRDRATTehzippI9uPeoytAhHPy0fwUjdKXHy0AJjjNP7c0wMR2zUyGNuuVoARUyM5prDHA5qwQMccioXHOB+dADcepxQ2AmKToeetNfsKAFAo280HpT0z0oAOQacrnoTmh154qI5VulFgNG1WMlpJT0GVr2Xw7KZ9FgcjgoDXiML847V33g3xCLeZLKWTEbfdz/KuatC6N6UrM9EDMpwe/Spl5PTBqNHWQBhj86kI5zjrXAzpF5PJ6Zp+cpxTcZXPcc0mGOSKAGEfNingEDPambTnv+NObO2gBM9cDtTSW7/lTlyAQeh6UmeSPfFIaFyaDnpSjnA4oagGKg+U1FtwTg5BqVScH+lNwc9AKAEHbNPOMYFGPmpcDcM/hQIbnAAJpOT0JpzJuz0poDKtMBVHz8+lSFV2/hxmmDrxxTvXigBqkKcZ+ppzYz1pPvYIwPrTB8xPtSGKR8mKVFG3nmo25zjgkU3cwbnOKAJDtyeP1ophzn7hooEWJRnBxUeBjk1I5+VQQd2KiJwegOKAFIJbPt1oAyMd6Tec05T82PX1oAkwRgc9OKiUtjcMj61JuOMAdqRiMAA5x1FACBiSaWXIX60zzMHOKcW3HpQA3JXGBUg+Yfe6U3Axj36UoG3J9aAGu2Dimlix/+vQwO6nheMgc0ANGeOaJtygAMfYU/GGy3X0pHO8k9aYDQzbAWOCRTQ2PfHU4qbGIx04qE5JOOMHmgCYSHgY+tMLNvI7Ypc7cAj8aQPkZAznjigBOg5604kMpGOnBpScngUowN2frQBXMjHIxx7U7d8owuM1JhRjAxmnYHWkBGmO46Up5II4pxph68AUwDIzjNAwvLHmm7fmHt2pzMpPAoAlBAOeue1ZWr6illFksq5yST2rTBBHXH0rzTxjqCXNxOVf5YvlAz6cVpThzOxEnyo5zV9QF3evc53c4Qk9azTcyyHk1WaQtwOlAcivSirI427lzhVLAgkLzVN5AQSevc04n91161A2elWIjZ89O1N59aXB9KSgBVYqc5qdLllqIJkZ704RH0oAnNz5i4bt3xTSoY5FIIj3FWYoC3AGaTHFXFtxhsHP4VffaEyDzT4tPzjK4q19gVRjOR79qm5somRONyDjnvUaBkfcv4itO6tNqBl5z1xVONGbkjpSuTYt2qiZgowM9SaJ9PL3KAHPJFEERVyRkEitbI2RMR8w5NF7F2MY2rW7rx25FRyoTxzyfyroZLf7SgI69elQf2ZMy5EZwRkntS5hcpgXMBLKFBwOlacNsZIo02ZwRnjirTWTL2z71pabEBEQ4PB9aTmUoFY2IjTAwSR2rLuRg810k9vJ5ZcZ9BWHc2uxjuyaE7g0YE/BIqtt/OtC4Tc+AMAd6hWLjcfyq0ZNFJwSaibirbp81RMmKdyLFYmgHipChySRSbcDJFO4CKmetWBakgEEe1QD72atJJtFAEEsLxsB+NNHBG78q0PMjcYYdKjltVePzUP3e1Ain97mnLDu5zTcc46Vbt0UDJGQetAEPkDAHf1p/khRnPNStKmcKB9BULsxPIxQAoTIwajeBuuc1YVsAGq9w7AnHGaYDNpQ1ctZdr7g2DWaW55qWJqlq407HrHhDXDcxm3mfLp3J612cbh/xH5V4Rp169jdRzo5GCM17FpN8l5axzKw+ZcGvPrU7O51U5XRrDpkHipN4A9BTRyMe1Lx90nt6VgaiFs4PWmsxIpzADkD2pvFIYg98cd6Q8e/vS7WPODzTdpJ6/lQAgYg8dKkRhjkUiKOT3oYEgjH0oAeT6UZyaaqFV6/WjigB24445pdwJpoxSkbvu4oEL16cUmeMU1c7qlOdhpgREgDjqKaWIHanBtp5Xioy4B60gH5PYDFLjjP5UKVIyTx2p2RjrmgBmw5zRxs5qTgqD0qNmGcflQMbxnrRR36UUAS+g9qbjt3p2DvUfn70kg+fvx1xQA3A3YoHJ+nekwcnsPc0RrlWPoaAJN3AGMEUjEhTkcZ7Ui4LnPShs9/XrSAjYHGQv9KcGO4jBwB1pQAysD396WKIbupx9aYEjEbwcDpTd2Dg805gB3zim5BHHGBQIMZcY/Gnk4J9qjXdu96cwzlu3vTQCnLAkdqFTHU8ntSEqvHfFBf5h9KAHsPl7VHtHbn1oODjPJpfMwx4GO1ACHk9aaRjgfWn4ywyevtSk89higBnfJPNIVYjHPNAOOB370/d8v0oGIFAb6DFDHgD0pgO45zS4JXp+NIABO49KXBB5pFYAYHX+dKW3N6YoAa3qD81OQLjnPNM6yAVIu4Nx09KYDJcxwOwHKxk/pXhGsXTSTsgY43Et717VrN4tnpF1KxAPlleT0zxxXhMzb5C59TXbhoq12c9ZkWcLTAc0jk7vrT0UAV1HMSEkxj2qI5p+cA+9RM2aoBcHNOA5Hy01c4yO1X4I/MGcUm7Dim2RLEMAgYqdYSTjFW4rNmP3a1LTSJCwO1ue+Kz50bKkzMjst+Mq2PWtS0sVhQsyjHrW/ZaZHEm6YHaoyc0trZDVrllgQi3BIUgfrWTmbRgkYnzvM21CFxwfWk8mdjgRufwrtI9IhhQDbkjvSm1WPkLjFR7Ro09mcE+/eIyjZzVVom35UcA8iu7l0yOdG3jDnpisGbRmhmYLkgd85rRVLkOkZkKFWXaDt6nNbtpBFNCxdcP2PaoYdPlyPlJ56YrqNN0w+WA8Z+lHNcXKZUWnbeCR9KtfYjsVccDgiuqg00NGxdSD2G2lj0yE/M4ICcYz1NQ2Wkjj7jShhZADtxwAO9Qw6fKJAMYQ9c12s1vBHFgAZJ6Zqt5K5+VQMHpmo5jRRRz9zb7bbqTjt6Vz9zbMVPB6dzXczWjOG+Tisu70QmIsc47c1am0TKB55NC25htqs0Z6kc12M2kYJBB9BWPd6c0fG09cVqpnPKDRzzp1z2qIoOSR0rZfT26/dUelRy2OMYU8darmM3FmK2AeBS/K/GK0PIiwwfO7txVVoADlapE8pAYPSk2Fe3WrCkjgipOvaqQrFLkH0pTKyDg4Bqw8YwSarOuRmgViF/vZqZHJtpMYBHvUGKkiGdw9qCSsM596mEhAweaj59KmXBXA/GmBIrArgHoKjnBbH0pB8ppzEP35oArY9aToamxwajYYagCSNyveu38H6ybc/Z5MlRgqc9K4Za1NIuPs19GzH5ScGsqsbxLg2me32l8LmNfLIOfero5AJ4JrktGkjinVoy2H7V1SuHXOK8yW52LVEjkhfWmIcjpTyeOKYCQOKkY/lSMimxL/k0EEr8xNOBwnAzQBAy8nBx7U8dO9IQc9cU4IcHnNAwJOM9KTnIJ6U4Ie/Qc/WmE4OCPyoAdtJNImcnHHvT9uB+FNXIyaAHA8DA4pdxKmmP2PtQjHGM4H0oEG3IJJxUYUY5FTHpjr9aTZ8uQBQABfkwelMwQenfipjikxjnPNABtwP8AGmBemQPrUhYYxUeTj29qBj/L56iimFue9FGgBkbwwJHFI4LHAPWgk7884xSBsc470gAqcYPapIVzx2AyRTSWx0NOhI+Yk9eAKYEaqwkJ7e9DZxzmpN4DHv7Uxzk4PagBgJAIp6k4wO9NzkYx+NSAcdKAFB7ce9JIx8zB6Hmjpxikk60xChwCMkg0/dlenfrUBVt3PQCpT8oGfSgBrAkEkgZpobPBandePaowmDnHfFAEyjnOKbGWMuM+vanNtEPA2k96IE+cEnp0NADjwcmoyckkDANPk65HWmEY7d6AE56g8DrSbweM4B60/GFzTGC4PFJjEGMdR1pVOeGxnNMAz0xTljO4cUAOzjsMZpNwZulP2YJBpuAvY0AAxnOaRSfmyehpwweMH24pcY3EgcU0I4f4h3xt9Ojt1+YzNzz0FeXyNhQK774jlmv7dm6MuQPavPpTlq9KirRRyVH7wxVLSgCpyuDjFJbj5y3tT+v51sZWIpRt+WmIhPFSN8z8irtrbFyMik3YuMbjILMuVPGM1v2OnlnCqlLFZjEWBn5wDXWadp4XBx2rmq1DrpUiGx0UCUMRzjnit6GyjRV3KG/CrEMW1QCM4Gc1NPNHZWUtzJjZGhasr3OjlSOa1aM32qW+kW5wsh3TFT/D6V1tlZR6dbeVEoVOyjtXNeGbaWTUGup0w7IZSfTd0H5V1kmflwaGxWK5jXIPPFRTRb0OOMHPSp3yMLzlqdtO3btyW6UiigttlhnPPtTW0pMk7OtbkFi5GM7cHnJpxs2D4LZx7UCuY9ppyGQBIzknFdBBZrH5ceBu4yTRBbojKPQ1eZVV8g8Yq0RIhmmESEPgYOAB3qo3mSRNGkYCscliOaui1XbuYbm65NMKM2QhAoYkZZtDvCdcdauR2ixx9MueSaspGE6cnvTtp9eKVh3ZVMPqPyqnNbBsj3yK1Np3cnioynHNAXOduLFcDjk549KxbzT03EKQ/HOK7ZokPX9azprUOxyePYU7hucLLpQI3cge4rOkspBlce/FegS2AaJgp6jgYrIk00xOAD39M0+YHC5wVxZMjEMh+tZ8tsV57V317Ybg4wCa52e1xlWTBHqKaqtMzdE5sgA9KTIJ4rTnshjOPrVJ7YqMitozuYOm0QEZAB7c1WmqzyDhu9QTrtOa0uZtWKnfmnKNvNNbk5pCTimZkoVTTcbCcU3fijeKAB/u01cml+9UkaELn3pgOVOQcVFcoA2QOKssdoB9eMU2b54c4xigCkh5qwrDjnntUBWnrnIPepY07HrPg5/P0uORiGkU4PtXXj6/SuH8ByAaeVPds/Wu3BGBgV5lRWkzuhsSqQ3OefSngZxjrUSsNwBxUgbLfjWYyVvuZAFRdj70St8nynk1GrYGWOcdqAAsOuM06KQFuB1qLOR0pVyPqO9IZO8gx2zUSjv1FI2TzmgHB2nPvQBJjK4zQoI4pADtzk4HanA8HHWgBHBwAOtIH29s05sgDA5qJi3JoAlyGIGfel4C4zjPtUKuecAU9nB7UCJM4UE4prHPbOKaM4AoHUGgBM+vU9KX+VObjk0BtvGM+2aBi7eehopC5z90/nRQIa+N4GOKR8gfd49aeZADkjPFMdiy4GeaQwD5IHYinJjPJqJsc5HzUA5HegB5OGP6U08n1oVSSeopDxnFMBQcAD0NWP4cA5qoD82Md+tTljkKvpQgHEHftpHXmm72BUn0zRLknI470wGyOAM+lOYlsZ9KjYE9cc088D8KAFyBk47YpqEsx3DjPamqDs5NIpIPy0gLEoyvAxSA4ABPTtTS25Pc0q5Jx60AI3RTQxxH9aVx8gIPSo2PT0pgPA4xk4IpCuAwz3zmlXggkmmyc5+agBQAF70/eN2aj5pw4GTgCkA45Ynn5R1pnB6HNNDHOPXtQSSRxyP5UAIrdcYHNPwdhJ//AF0wjAHrQG+XA7dc00I4D4ixDfauOoTH615y4y2K9O+Iqg21m4HXINeaSD5q9Sj8COSoveHw4UHmkJA3U0HFNGTx6mtGQTwJvYcVv2FtuwMVn2MPeus0uzxtY8j0rnqSOulTuWPsIWy+VTuXDZHtW1pzCaAHoO+O1IICE249/rVNvO0qczJGZIHOSoPKmuZu51xjY6SIcZ6Ljis7XnE8cVko+WVgZc9kHJqJPEliLbeC5YD7gBzUWnW9xqdw95doYkcj92TztHapTKZuaJbeXbtcyjDTncF9EHCir275hnjB4FNVhtHTGMADsKmEJb/9dO5DIdjNIpCbsnIOOlXre28tTk5Y880+JNibalGCpwOnemibjowQMA5x1qTA3VGhylOU+lUIXHf0NSK4+ppjE9M+9IODmmImMrEYHFR55zj5qAc80gHz5xn3oEAYkmlyTx3o5BPPHpQACTk0ALzTc85pxwBgGmnpQMY2CelMaNMZ4qTpzkU1jkHNICpIiBSAPpVWS3VgOOc1dKjd2xTHzjikxmJPYt8xGPU1j32n55ZcZ6muuMYPOKz54d+7PNSXc4K9sjGuccHrWZLbDggc13N7abomwoyBXM3cW0gjBPfFaxbM5RRzV3ARk45FUZE3Dmt+7jBUnGeKxmxnpxXRE5ZoynjIfioj6VfnTuBVRlrRGDiR+1N71IV4qPBpk2HrxVyIArVAdatRt70DJXXKnHI61GmdhBqXdxiowvWgCFl5oC96cwoTjrSA774flnikUsPlPFegjIWvPfACHzJCeg616IO2TXm1viZ20/hDLbQacmTk5owOBnrS4xg5rEsRufwpSOx7im5G72pd27nPSmAwKynBpygYNJx3NKMDvxQA5eT0p2NwJPOKZuULxSeZ2FICcbcYFJ0OOlQ78detSbgRk5oAd34J4FLwF5x+VNGAaDjORQAjbR0qPcCeo6+lOYBenU0wqGoAlzgetBI45/Ko9mBwTS846c0AK5GBgk00A9QcelDdOBT027ee9AAY2z94UU/z8cbelFACyAiPORk1Gg449alcgABjjIAFIpVeOOeAadhET4xnH1NAYAbgenrSSnJPTHt3p4QMgxgetFgDLMOO9NcHHP5VMgwcEZ/GkYKGPX2zRYCAr3FOT1P4VIdncYzQEXCgEjJ4osA1uRyaaWyRu4qV88nFJgYB29aLDItwPTsaQ4JxzzTwqntgU9dvZc0WAiA4P6U0OVH3ashVY8nH0prgAZx0pAMXBGcUdyMdPSjtgfWlUc570AMEvoO9POCOnXvQQMngU7jAAHSgCE8cHNBIGMinldzgdKdIACMnjNADOccDrQTxgVOEAXOO3WoWUAjHfrmgBq4H1pR97P50iISTT2Xap5oAMLjPeom6Hjr1zUw6cUjDcQO1AXOK+IQ36Tbv/dfH4V5g46ZNeueN4RJoEhY/cIK+9eSyLx9K9Gg/cRy1fiIenPapIky4+tRkkgVbtFLyKe1bN6ERV2b+l2u5QcfhXX2EG1VOMc1jaRb/ALtTwK6i2QKg4PI61wTk2z0qa0J06gflVjyQR83P1pka4bnuKsAjjioubEC6dBv3iNQ3qBV2G1wR0HvjmkB6flVjc2e3FAmWIYETGADgd6sEkn7vGKgtzuqfue/pTRmxehzn8BT1K54BI9aGA78Gmq2AB271RLJU9Bnmn4K8VEH7U4N6mmIcen0pOT3xzS+tG49OlMAzgY9KXJ25FJjg5pwFAhvenA8ZFIQevemkkEgUAP4PFNDc7abnjvTA3zcjHegCUkZNRnnNJuy3FGDzSGMxlqRhg4qVh8o9+9NI4wcHAzSArMTuK9KrTKCG4qxJgvzxUEhJHzcUFIypSCreo9awtQiSUEgDjtW3qHysTwAetc5ez+XkYzkVcSZMwb44yg6mscR8HuK15yGO5+vaqciLs46966YnLJmXIoORVRo2znFXZhhqrl8CrRkyswxUTDirJw9RtHTuS0VqejYpWTBpMUE2JBJ71MpyhqmSasw/cwaBhjNPA4z3FKQFAxTlHzUNDO/8DRp9mkk53MemK7VT0zXEeDGZYivVTXZgsW49K8ur8TOynsTByDn1qQMQvOKg2nGfU0Krl8Y4Hesyyfg9O9Ix25PWkAI70hVi3J60CGhj3HFPHK03b2pPu8LQMGHNOXrTOS3enDd25oAk4pyYxyah+YjB4FNy24gdO1K4E7EKeuaUPxVYkjJAJ57U85NMVh8jggEDkUqOAeR2xzUJzjqBk0q5HfOPSgZLv64puWJ60Ace3vTgP0oAaTzjNPz8u2mnBHAxSZ9KAA5zRTSGz0NFAFx0+Zfm44zSbQcnNPk54yOQKZnApkkDRAnOakRMEc5HvUjABeMGk9CKAHIhHJOc9KaVJ4Jp+85C8fSkdsMOoxxTAY8ZGBTsYZQaGdjjrmgcrnJyKQA3ORUfJbHIxTyDg+lRIQM45FAD0GeOc0pVgOmPanQ9MnvT2+YdO9MZEAVb5fTmkfcR2wBUoX5hTXPX3pCIVVscg5pcOoBYcZ61NjBGegpsp2qMUARgAsT+VKSD0GcUqHjd3p4IbI9KBkQyr5zRkluaeR82KBncAB+IpALvPyimPj7wJ57HpTmxvApXIUDA/CgCJd3fOPSnuMKcUhzjkdakLDB4oAhOcBs8ipFbCDPP4Un3hjPWmv8AIVGKaEcx45fZpHJ+++APXivKXzsx2r0T4gXBeOCJf4c5/GvPpAEiAHWvQoq0DlqfEVdlaemQmRwMdKprGWINbujQqsgJPfFVN+6OnG7Os0yLbEoxzj0rchARAOg9MVn2Q+QdM1ownegbGB1FcDPSgtCUD6fhU6ngD04qEYxxk1Ig7dKVyywnYEc1YRcsMjGe9Qou49OasIpIznHtTBliMKDjpUw4I/lUUeR61OqgnBGD61SMmB7UEdQKk244pAvBqiRuDntT1AJxwPrTQp7LSg84INMVxeoOeMU4gfSkyCfmzTSeRimBKOO1L24/God7E4IxQpfGTQA/J6Hgik4zxx7UoGeWOaCp7EgUAI3I4pD09qcARQw+X0xQIiA284pBn/GlJJ7fjRyufUVLGgOF65I7UxsjHPBFEmCBzyevtTM5GATxQMjYZPPaq8hH3fXmppGPQdO9V5TjPHWgZjak5yNp7dK5e6jYvul3f7o6V1V4m9wSBzWRd25Dep7VaJkjl7oqFOOO9ZshILHdye1b1zaqG3YIB4rFuYhuyMjPrXRF3OWSZnTHOaqEcc1ZlUgnFVST71ZmyPJU8U8HcOaQ9OaACDQSMZRnFM4A5qbHOabgelNCZEBmp4wB1pu3uOtPDDGKYhzdfapUxUQyRzU8ON4zyKG9Bo73whEVtTke4rsIl+YVkeGoEXTkOADtBraVcPkZry56yOyOiJAoC56Ubgp4oJXB659KRcEng4rMseGBB70059KTIB6njsKZu45zmgQpHOATSt685oDDvnmncUwuMzzxS8etIeDQBk0mMUj8qRe/SnH8aXA6+tFgGY5ORin8Yz+dNOQTmnZXbj1oAY3X6U4KNuAB9aQ7cdSKUEeuaAFK4pAQG4OaGPGMdaAvOcfnQAu4d8/Smj72cGnDGR15pQFCnB60AIQc9qKTA9KKYE825ZAM9BUXzYBqeb5nBz255phHO0GgkYhOecHPpUrKQ4PYDmmKhBBGOKcSxfoAOvBoAWNSZSeuBSy8y8daQFwQRx9aR2ImHHHrQAzewbHapc8DjrUO7DDj8an8xQo6ZNADHzgnHH1qNRu6DjvTmlJ4A4zwKRTxzx7UAKCVGPTpUit+7zk/WoiDuyO9OLADGeKYE6HdjNNccio1BDDpinu2Dz1A4xQAmfm57etMuHGVCnGAKXIY/wBKHTocUgGxcrk96kXHUHmmomVPYd6RQOf5UALu5yabkAZH50YGzOD9KjLAjIHFAEm/L5PanlwahHHrSg4PHekMlYg4prAKp5NRl/mA6+lDMWByOO9ADg4HA5pDyRUeFHIH4UpfAPcU0By/i22V7dmI3bRXmrqWGe1eta4EksnXOWK15PcfLJtHSu2lL3bHPUWokJBYKPxrp9FttxUkAdq52wh3zjjNd3pFsEXLD8MU5y0LoxNe1iChe2KuLhRgVEmMcipVwcfrXI9zvSsh6jnp1qdE9+1MUZ+lTA7due9SMmVcKDmrMa/LUSDgZq2ANoqkS2OiVjzj8xUwTBXmkQhQpz061Ip4JGK0SM2Kw59u9JwB0zUhBGaXvjA69aokiDc4xSfxdf0qQqcDHrS8A0CG7Qe9NICgkA81JtFBUEEUwGgAjPpRwB7VIEGOPSl2bhg0BcaFBI4FOK0/7q80hPHTmnYBmAO2aaRznpT92QT0ppcE9AcDmiwiJzgZ7ZxUTrmpWy3pikOOvWpsNFZlJIAJ6dajwQadcTlMbQPpimht6qSKRSI5D8pyM1TcktjGM1dbnPaoHwF5FIpFVogGJI/OqU0AZTgY/CtBvu5zxUDEEnn8KY7HO3dup6jbj9awL2xAOR1zXaz2yOd3XnnmsyfSVbMg4555q4ysZTp3OAubSQNgZGe1U3hkT768etd+2lbiSF5xxxVK40gbDlQT6mtVO5hKkziGi7UwA5wa3rvTdnIXA6VmT25Xlfxq0zFxaKm0g+1NKgfWpWUgc1Cx9aq5NhCaaRTuvSkOQKYgVvU1ZtjmVPdhVOrln/ro8c4PelLYa3PV/Dm9NOjDZIxwa3U5bOfyrG0Af6CoHOK2YjtyDzXmS3OxbCypx3/CnJDhTz2pC2eMcUB9zc9qkYvl8nJpvkA9CeOlSDuRSnPpQBEUAPWn7DtwOtCrkn86ceRyOaAIwhLc0uwISTyPak6SDtjtSu3y4xz60AMA3H1z0zR5bAe9OQYHI5peT14pDGOpHX+dMKv2zUrLnrSbj0JNAEB8wjlT19eKciYznNS9ulKT8tAEYDHPBpQHBwc4xQW9MCn5JUdD9aAGtnYcH8TUYDDPPenEH2+lPAPQgY7UCIznPWipCnPb8qKAJ5docDAyeKcuN5J+lIqDfk846ZpRkMQetMQMQDz+lLxlcUzIDc556cUvU4yPegAckZ68U0s31pz8jGRmmDPXng0ANUZb2FSbcnOPpTWycH3qTqvGaQETrzleo60444HfOSTTm7g4FI3zLuJp2AR/XOKYMbxnn1pyMG6kHFGGZjwD6UDJASpyR16Co5X5245IoJcAetNf5pMkigBycIN2KsYBVfpVb1Pr0qbK4HJpiHnCoeQKYVG3I6mlLAL1FNL/AHRxQACM4JzwRiopB5fPaplYscccU1xnGOtADeCOnIp0o+XJ7UwnaehpzMH49qQEXB5oLKEIx+Rpp7jsKbgEUhjH6cA0mGwOuPepGAAzinKQcAjrQBia6Ctm21fncbcV5TL98qeoODXsWqMiwu5w20YAPrXkWoxBLuTAIO/gV2UNUY1Da0CxMn7zHArs4IvLAB71m6FaiDT4+OSMnNbkS5cD2rOUrs6aUbRJo0yv0HbvUyxcAnI+tOQbEyB3601pUzhn59aixrcsoF+bHQe1SrgNyAaqpcIARvDD61HJqMUZOTiqUCeY1ARjg08Sg4xzWC2qxZwrZp0epp/eI/lVcjJ5kdHHIuR6fzq0hXGK5+3v1cjc/B6Vox3SY+9mnYdzTyCOtOJqlHPkZ/OphNkd+fWnYmxPwFzil64yKargLThIDjBp2ELtHtQQOpNAcnjOc015FXqfxpgOFMMgTk4znpUEk6qc7wAOc1Qm1KNCzHn05oA03uEx1PFV3vkj5LVgy63FISN2wKe/euevPEkQkKq3H51STJbO8+2xsu4k8dKT7Yh2kHrXmZ8RnccM9KPEm3HzMB6mq5Cec9JN0oPLZpovU3Z3Dj3rzo+J2z/rmH4VXl8RMyYVic+pxR7MXtD0lruGRgCy5pyzQ/dWQfhXlw12Tszg46g1PB4jng6YY980nSH7Q9KfBUspyKrOeOaxdN8RQTgLIwDHt0rUaZZF3Icj2rGUWjaMrjHb5uPyqqVPmFwSc9vSpWcM2cVGeT3qDRCL1x+lPIz+HSlTgkZ4NKfSi4WG+UMZI61BJaxyZBA9verSsMc80NyOB9afMFjAv9MVoyAnXqK5a50142O5cZ716HJ8yHjPHeuf1WDeu4enFaRmY1KatocBeQBCR2qi6ECtm9iwWyO9ZUgx1roRxSViqvSnHFBWmsDVkDSQKt2ePOU+9U8Zqe3JDqR1BpSWg1uewaEw+yKM44HFbSkbcYBPrmuc8NXGbdG6ZXkGuiBGc+tebLc7FsDEYUHIpT2PSmsQx6HjFSFQB9KgYgf0pTIeo6gUwYDHA60DduyORQBJEx3bWBHpTpWwM+tMXO4HtQ2ScYoAYTlqXnPfGakCd8UmQpPp6CkAEnb6UxWPHFOz361GQxJPvQMlyNoyKYB60D72M0FW3ZzgUCZJt4FNIz1zz0p3BHrTSwY4Ap2AaI8DOKcmBwetBwq/j0pE5GcUgBs59fpSjdSghBtxnNG4delACfnRR5zZ6LRQFiXJDHnkilBfB5yexo2LhjnmlULjOaYgXdwGOSTTGLBzUwwSuOneo2A3kHFAEIz5eT60qltmTwBTmC+XjuTTxGmw8kUWAanzMQeB15FJu529s9qljAKtnrjHWo0UKxIyfagAblv6U5mxHjHJoON2ART8EgUAQhXxle/WkO/JwD+dTbyB+FNz6imBHhzil289OtSe46UhOHB7kYIpAMfIGDwKZGWIKjt71IxVjg9KAqoTtH60AGCACelSbRgN+lMyCQSakZgU4BpgCjn09aRsb8A00ZK9TQ2MDJ5oAYQck9fbNGPk4xmkJXHGM01iNn170AMGcHNKcDb3/rSKrNjsKV9wGOPwpDAqSSQ2PalQDbgjr3poPyEZ59aei/J0z70WAo3kQI5Ge+PWvL9bTOqbGwDvGfzr1i6yUCjPtXmuuWx/tqIH+KXBz9a2pOyM5nXWuI4UXHQACriuqLvZsc96pvmNV6+lYmq6ts/dKTmmo3Z0OSSNO/8AEYj/AHUIYkHBfPFYza/MHJBzXPy3UznK8c96WKKZyCAa6IwS3OeU23oa83iKYHBP4VGNblkPHGR3qt/ZkrZJQnNIdKuB0UitLxRHvEhvXDblkINWINWlRxucnHPWst7K5QnKHimBZBkkEY9ad0wXMdKNYLEEHYw65PBrWsvEAK7Tw2a4hSSwA61ciVycZIqJJW0NYto9HttVV/ucN/tVo2Vy8mWZgfTmuCspWiADMTj866Synbyl5+maxN1qdX5qkgZIwKeJwvO7Iz0ziseO6YqGHb1pTdZ6joM9KLj5TUNwd/B/I0STAjHU9KzDcnBIbgelVpbklvvcHtSuHITahdqkTBjjAxwa5S/viOWkIUdAT1rTuWDqw6+1c7do8s+zb8oHWrRDRnXuoySyFFYiPPQdTVR0l2ljwPStAWgzwhJNEllcTfJFG2AOeMZrVMycGzG8xY2I43GnEs/CKc/Ste38OuZd8mM45rct9FRABgKMUnOwlTZx6Wc0zAKrZ+lXbfQpn5ZDnvXc2+nxR+nT0rQitYwOOSfSpdRspU0tzz4+HpwvoD61HLpUsS/KfwNejGzjbndge9V5tJWQcL29KFNg4I89WCaIlmI4HBU1o2et3FswSRiy/rWveeH2CkgMMdsVzt3YSxHnPtkUN3Js47HWW2px3R4cZ71bz82AfxrgbS5ltpAWBGDzxXYWF0J44yGznmsZRN4TutTRyTQWwv8ASnLyp4qLDdAep71ma3HZK5JHPUVOCSvTHHWmKh8vGeeuTSSvhDt6igEMJzk1RuofMRuOtXNx/MdqglOcgelNbiktDhtWtyhcgd65qbrXaaxjJJ5zXI3IALfWuyDujz6iKeaaynjNITilDVoZDcD0p0fysCOMHmkwO3Wnx9aLiPUfCzpJYIVPsa6TBB4ww9q4jwhcMB1wvTFdyjrv5PB7gV5tT4mdcdhoDA/jUxGQM/rTXK7gRSZOO2BWZYuARgAj3zTlwMgdqhLU5c7Sc9qAHOecj1poLbs9jQfu4z3oTAPIoAmyQvU1HznJP50/OQajOfWgYuRg4pynjk1GQTxnihi24emaQDm5l4qYDgVAcA46gnip0HTFMTDAGeTUe3588806UkHg0gOQOaLgI6jHP86Fyo5pC3XjmjeQcjH1NIBXPAweaCcAevekOMZPGaMj8aAHbR6GilyKKAuKxG3noB1oC4bOPbrSM2GGe47089M4/GmIfGQOOh9BUbN8+c/pTd4B5HA9uKepQ7ieMdKQA+Amf51GrMScnNTc5bK5XHGaQLnsBn0pgN2HaRnrQwzyOgHepSoKY9O9RSdAuc+1ADVzu6fjUu4jp3qJPc9qcnzOBQApIPX0pjNg9MnHWntG5c/NwDgcdaDGd+SRj0pgAOVzk89qTtS7f0oI2rnPU0ANCjGckc0MpDY605eGFOYHrSAjVPmBYnAPpT8f7Rp5I20xs8dcmgBc/Jg8ZqJnXeB2FOkBHGajVBuPHamCBmHJxx2prPuK8dKR2GMAdaR0IAxQMfxx/L1pjfeznr0wabyB601c5oGObG7OeakiIw3NRYPOe1OQ4BGPegRIFH3jz7VwOuWzf23ak4yz7jj613aMpJAPOOlY9/bJdajFDGMyodzH+6K1hsS1cqXzMIWIPTmuXazurqU7ImOTwSOtegS2y2+GUKx9WGRXNajc3clztSUhQewx/KtILqEmU9O8KXM0gaXap65YgVuQ6PDAWBdGI6YqrZ25CiRwdx6kkmrj3McK5bAxV3CMSx9lTgBR+VILZcHCisyXXkUYRSx9qrHXpzztVcf3jS3L0RsG0QnLRgZGcEVSuNNtC3zRtz6Vntr82cFlP404axIf4Qf1qlcTkmOOk2eeN6/8BqaLR7Yt8tyEPo4xUaapHIQr5Hsat5ikxtYGmCsRjTnB+SRZB/smrtvIUVVYEEdqrbniYMnBHer6Sre2j7lCToNwYfxfWk0WnYlFztHBx60v2nrycHrWfGTJjBzWhDYSTDg4FZNmyaG/aWU5LH1pj3Bf+vFXG0qXHLZ+nNUri2eHg5GPahA2iNpAASSBx0qv5iJysQLdzT2HBFV3U9eeO+KZLsSi6lBxHtX32il3yt95+DTF2jHrUN1fLAuAfm7VopMl2LwdY+S44NMfXbaLK7w2PauauriWdi0jbV9jVETsxIt42kIOCdvFFjNzSOzXxLFn5YmYY7VIPE2F2iFhzyQK4I6pdCfykVdxPKqM0/8AtHU0dwYSNoyTt6Cq9mzL2yPQk8RW7naxK/UVcj1SFlUiUDPbNebQa8WKrLCrepxWlFcpON8TlWz0pOFhqrc777QZV4kJyO5qMQ28z/6YpaMDqo6Vy1nrEkLBZ+AcjcBxXRwXAlTPUdBxUmjs0Y+raMF/e2/zRHOw+1VtLilhG5VbaOuO1dJgbJImwY3G4dzmqtrAIZmBfAJ/i4FQ0CViyjlgR3PanAYOT096he+sICd06ZGeAaqvr1mjfIztkf3anlL5kjT6AelRNjceOtZUmvk8RW7H3biqcmr3rnny0FKwe0SNlmAzyMVVmuo4uTIp49axJbneTvnY+wFQnLHCwl8jGc0rA6t1oitq9yJWwvSudlgaQdetbGoK0eBg5zWTOZApGcYrqg9DkqXbKj2yRdXqs5UdKl+aXhiSaWOwlllCxqTmtEzPlb2Ke47hirlpbvcSqoQknp2rpdO8JDaryglu4IrprPR7azTeUHHT2rGda2iN4YZvcq+G7OSzVd6j5vWuvQ5GMdKy4pbdyFVlz7CrsJAbaWzXI9Xc6HR5VoWePXB604jjOaaePxp2cc1DMxoGeTzSEfpSk/L9aZk55P6UhjlOexpcAHI9acudvpSc5oAXv1pffikGOmOaUAHjoKYCqc9KVqMBRzgHtSM3bqD60CGsp24981ZX7oO7d6D0qHJ704Mdo9qQAw3Gm55x+dIhJY5OBTuN3HfgmgBpIYkA09UPQDNJ0PGOtSKTzQMY+OBSAZUA9RQ5G7n1pA3OMUxDsc9BRTs80UgFkGcD86VvlQbuKUDofbnimOMDk5+tMBvlk4Ytxn7tNUnBXGakXIPy80cdqQE/8Kg/jTFIXccdDTWLAcDPFDDBxTES43DJ6VC4ByQQT6VKue+M0xlYAn1oAj2nIwadGmMuRUbPjqCAKk83MRHXPegByt8vPr605lBIGee9MBHSlyCeMn0phcdgbTgA471Hy3BHFO3YDUoA/TNAhqqC/P8AOpMgnhiPpUKnBJHNPRd46fhQA+RcY96a33uopZOmBxxxULkbuufegYrKGbO7FRFuDjORxzUgO48/hUJxuIBPFIBhzzkd+KlQYwc0zbxjrSjOMgmgY45BY+vNIfujHWkViM88mkZipz6daAQpJ7kUzngHNLkFuRj0NNuJkgtmkPRRzigGYuua39gVrW2yblxnJ6LVLTL46VZebOHnvJiXJzUK3Ftd6y01wpMeM478VovcWVzeiSWKQRKNoCrW8UkjK5BBrV5qF6sbw+VCMnp1/Gp3tldw+3NasV9pX2d0EUseMCMbOvuTUG5RkZAWtH7paVyq+IocgcAHiuU1S+86YJu+UdSO1a+r3yIhRW5PGM1y5065uDuOdp55prXcbbWiF+3yzuIbVAQONxFaUGjMUa4unJIGcDpVaxsJbNmZlJz6V0ZuoLjTHizhwCB+Vaqxm4tnBqHuL7EfGTgCtO50uW3gklF0oVBnOep9KqG0lVyArqw5zipHtbny90kchDevStE49TCSkiOC/mWRVYbz2rbtZWDAhsY7E1k2Fo/2tJJIyEX2ranRJJAYlKkDmsnY1p3sdG6Wf2eM+cDIwywOMVUnljt0MsLg4GAtZdskpkw0ZCjoSOtaAgLQMW4AXJFGhrZlGynmuLhv3m0K2MYruLC3uDbxxtcqNoJBC9a870hZG1SZ952mTgdq9H051RcM3TnOeDWTVmawWmpde2nYRgXUfyDkbSC31rI1NmtVR5h5gaTBMZ6fnWtLNGRlHGT1rE1admtJk2hmKH/9dC1G1YgWUR7i8JZCfaoby/jmtfISAJg5zVHRdROp27ROoEsR2nFXZrF1Tfjj3pk2vqjJluPL6dRWRdXCj5i30Ga2p9PaY5D7c/pUA8LCTc3nMccmhC1MiGNr6ZN/yw+tdZZ6fHDY7I0XODggc1Tj0TywAWYADir6W8kCgee2fQVorEuFzgoJH03VWmWEOyuSA4qe91W6ubeVSFXcfnKjk+1dY2h2s0ryuMu3WpI9EskZgsW7p1NWppGMqD6Hn8FtLJMmxCRnmteeyZWBtwQ+OQD1rtBp0Ea7Y4lUfSlWxiVwdg9zjmolUNI0rHJ2EVyLiMXS/ue4A5NdOfEUNoyLHp6lU4yAaura26AkncCe9BtLKQ4ZQfbpUe0K9kNbVItQkt/sds6Oww+SP0rG1R7iWGR45Auz35rpbGztobiJkUAhsc9Kge2tS7/uk5PIxUSmWodDh9s04HyAfLwO+a0ILO8lxwsYA6nrXR+TboB+5QfQUkjoPuIBUObH7JGTFpOcGa5f6KuKm/s21Xszt/tGrIy5wOM1ait8ctU8xapxRQSwQ8CNVHqBUq2kca9M1pBRjGKrS9SMUJj5TmNZt1MZYAZU8Vyty4Ixt5rtdUXMEnHeuMuFCy4FdFPU5KysUraEvNgL1PFdfo2j5nSYZ2gdO1Z2lWPnkSYGVNddGyW1uEXr0p1JdC6MNCWWUQJsUZ+lY948sp3tkegrUhia4JJHQ4zTLywbyS2eR7VztHWjADSQsroSMHnBrqLK7NxbrLgBs4Nc95QKHpWrpO77OQe3SjoXa6Og8zK5p6jf3qKJAYwakDBR6ismcjJCgC+tIvPU/WmNMenWgPgfXtSESnqMdKb1JpvmBuP50qqAMjNAA33c/rSqTjrzQOTSHrigQ8AE4LUnHOTTSCASOPWowDnmgCxgtjBHSlxgdaarAIaTcGHXikAnIBOelKpzznJFA9ulCqQ+cjB7Uxj9uF69aeM4+9ScAY70zk9DwKQCnPUHpUe/5x/Sn8kkHjHcVGVweooAkLrnrRUJHPUfnRQBpnJznA6YqJ9pJGOamLZU49qiK4yxIyaokTAUZHcc00ABgRjJp2efw5oUDbSAUmms+G9MUp6dQae6g447UAIWXywc8+tMDDHXPrSlN0LAd6gHHr70XAlb7zHqMcU4NuAAGOOc9BUec9BxTm3KMrk59eaLgKWwvb8KWMZAII5qNs7c4J/Cnw9cYx9aYDtvPU0NjBXjkYpMnzOeg60oUckfrTEIi4z9KkVsY44HpTFIycHnFRljnrkj0oAldizHjqKrtkSYAqXcSoI6H1qF3+bNAyRS+SOB+FQhTlnx9akQjk98UjMBGQMn1NICIgEAgnGe1OxgDAqNckbc8VKRtA9fagZG/DDjvTicoc8U1gC461Iy4HpSAixnHNDQLINjgbWHNLxu9qfkFgB2poCpBpdnavJIkQLP1JHSp0iQ/wAA9sCpiuR2pFABGeuPWquxWKdwuxPujHpiqbQI44P51o3uPK+pqgqkrjNUtS0VTpdsclkBbqD1pv2cK20KuB7VbImA+UA0zeGOHBBrRD5UQG3GOab9gjJBKA4Oas+YBTklU46jHTmncfKUfsqK5JQYPtU/lF4lURZH06VbFwoPyoDznkUPeg7s4XHYU7hyIo/YhjoB+FSRWsS/wjmo5r6NGCk4LdAOtXLO3e7+ZlKrnHTHFFxqKI1VCcIhPfOKWSD925ZQd+Bz6VrEQ26KQuMDGB3rOu5fM2IoycgmlzjsijpWkx/aiwUqqnIHqa6+1sYljCHk9QO1Z1hGEXO361sRnLAgYFRzajBrODaRtwSK5nWdOkSJmjzsBIwT2rq3Yk4zVO5hWUMpUEH1p3A4vw/pht9QnmZl2uPlA9a62KBGhKuvIrFMLW0pAGB29q1Le5LKjcjsead7kpWIJ9ISU5U7WzxVCS1ubMt1kQd8Yrplwwz1x3pzJGw+YZzzTCxzEd3Gfv8AH1qwJYZeSMn9K0LnRYLoHGEbORx1rHn0TULcExsHXPGOtF2MseWvJGATUeFX+Ec1QkW/iAUxSDnsM03F+BkwS/lTuwsi+78DIIqu10qsEJ+Ynpmqxg1KTOLSTJ56VLHoOo3LbpT5eTxxzUMB5njJKmTbzzxmrUOnxXIBSdlI/Wrln4at4Tucln788GrrWUce3YCh9jSuBTs7R4ruE796q2D71UeOVJ5AQCueCK0EDQz5L5wDmqplLk8HJPYUmNIrl+x6imqm5hwTVoRDdl1qwsa4wo/H0qR3KaRBRnH51YXj0BpzR7efWmbxyDzQMazYXPeqkjZyammk+Ugduaqsxxx0NAGXqmPIbFcTc8yc+tdhqT5jb+dcjIge6RMk7mxXRSdlc5KusjptIh8rT0c8bhmr9un2mYJ2JqoxNvbxxjoB0qxpWowRy7XHPvWTldnRBaHTJbpCgVKjnVTER+lSrcRSxZRh07dqY2GQ5pM0SOcMSqXGRwcVb05fLiY9RVedCJjgcM3Oa0LfKwquB17Ui29DRiOIwv6U8AEdaaudop2CCeP1qGcbGkIeMkGnBRjjr2NN79KegyTikITGB1z709T8vSkKeufzpfN2LxSARcE8A0uDnO3H1piOfz/SpWkG3uDQAxnPTpSAZ7ZzSnsaeNoxnj6UARnI4HpSgLmjI3Zo6dRnBzQgH4wKXcFIzmk3D6U1iOtAEhkU0oA29frUIAJPHSnsDt4oGPPr7VGRRjjJ4pu85wBSAQhc/wD1qKUscn5aKAL7gg8dMZNRyFigGBz3qaRu2COOtMH3RzVEjduFx7Ubc8dARTnH7oj0qHkkDPQ8UgFIIAVQfrUwznmiMHktSk55oAdgY61AxA7D2p5bdUbD5T270AIGI7DHtT93TJpiYODjinOo3jntQMDy4GOOpqZCu5RiokAEnTtT87WU9800ISXCucCmiUYOB3p0nzucLTDGwG4c/WmA9WBViBUZb5MEZCmhWOwjAxTWyTz+lADgw8r5hz2qDAZsc9anXiNsn3qFH5PFIBTw3H40jYKZHSl6845qJ2yaBhFwT1qcYJx696ihCknpwPWgSc4AoAViBJgYpWPAqF3AbIGaR3Y8nPoaQEmBilCjIOabECEGefSpAAGFMBx4GAKhZiGXPTvVhuRmqdwdu3niqQC3Sq20jIxnjNU1yrbSM8VdVWuYfMjUsFHzj+7UXkkOD6dea0USosdCuc8ZpJNLjnXfuKt7dqtQx5Q8Ywep71YV1QYxTNEc7JpF7EDsfeO2ahFtfKeYN3HauoE2SwVRx3qLlm5PFMZzPk378Lbtx6VJHpF7MuZWEansBzXRnI5HX0FOG30NAzLs9ItbZtzDzXxks1XXfgKgxgdqmICj5ahfap5IOenNJsCmyktuY54pEiPmhj36cVLuVnwD9081Yt4tzbyc7u1SInt1GOmM1c6AYzTYVA5OcCrAXJ42j2pAQ7vlPNNJLCpHTLHoKiZdpz7YPNNARyWcdwvKj61Sa1e0lIALRsOT6VeSXZx3zU7Sb4Sp71aEZSTSRtgHK1YWfcOhBHtUKpBBM0d07Ro5/dv2B96uf2bOiB8blK5DJyKAuluEbg4bdzUwkJ4LfSqpiZAAeM0oUq2SRx3pgmiyq92wWz6VJuI6qCKr7gQeScc8U1iwbg/SgZaSXG75frUglRgNwwapo/JHNS4G3PoKVhFhpIl6d6ieQHITGMYxVcW7yyZTeQew6VY8gQfe+97UWArG33E5HXqaiNrGoyF5HFX/ADMEg+vSmsAEYg571LQ0yiYxtzg8dqj24FWCxzz361G5681AFYsCeR0qpK2GODVif5RkVRkYkc/eoGiJ3OfrUbt+FOc96hbJXJoGzH1JsMR6iufs4g2qR55w2a6DUoz161hWZ26rF7tzW8Phscs/iN27VjIMdxiqxtGU7iua3Ht0kbcRxUkdqOAcke1ZpHVFFWwmKAB2OAOBmt1HEi/KM+tZDQBZSMdCcZFadhnJPrUsspXCbrrHPJ61bgQllUjtnpSuh+1E5HFTQYDMwAGaTInKyJxjH0p2QAeKQAhQSaD04qLnOyI88ipoB29KiA471PCCqZpIRIwXB56+lQMgU9ep71ZA46/jUMvbLUwIuM44HvUiYY4JGRTcZ69aEXBzmkA+ToMEcUKw244FMPJPek2ds9fSgY/r3FKeBjFKqYXk803cPxoAUcg8U0j/APVRk475o/h5oAcGwTxTlcnjk1FxnBBxThhR3pAOY8etQbjv2sTx3xUp5QnNRiPIzQA/cPX9KKTBooA0i24Lleg5pMhdpA7ZpdnP4UjfQ4AqiBHb5Pc81EgClmzweakIUsOOMUnAPP6UAOUkDuc9TSgjdgDrUW7aSSTjFTKoJ3YHSgYxgN3t0pHwAR39KX8OSeKjkPNAAg+UfpSnO/B49DR2yOBSM3FIBcfvOvQc0mcfMCfzpwXBJPU9qhbrg8UDH7gVLA0vmsUwB+FREAJ14oT5F+9+NMQLkEjPen5xnjNKPm3HHTuaTnGD60AGcIc0L69eOaeQGBJqPPpQAoBPPSoGTDZ5yfapgTnOabJ85IGAaQwhUBWOcUzHJ44pwBBIJ6dqaQ3PNADduQeKViNoGPmJ6YpFLBsZ7UOMyL1zQA/GeBSn72f1zUbDBLDk9KTO0UwJSxxjBNVbrIQHHepRJ823HHc1Fd42bVWmgW5Jpl/NYXGYhvR+JI26MK6QWGl6hEjWU4SVuschwc1y1sgAZjwccVdUrheOR0xW8ZWLdO+qNC60y505ykwJAH8IqkUYruK5B6Y61JJe3Ua4Fw5z6nNPj1q4QgPFDLjjmOqvFlKMkiNY9vy+nWkdcDIWpX1MuSfs8Qz2GeKj/tJk4+zRn3IpaF2Y5V+Tg5IPpSPE427lIB/WoJdTuC+UCKfZaqXN9PIv7yZm9Oalgos0JfKt4t8sqLnoobLVkPPJqTlbaNhGDjeaqpCbq5VAcE9TnpXRIsNtahUAGKQNNGelqtuFRTuPUt6mtOGPKDgZ7DFUlcNLz0BrSiICkNgZPHtQwLEMa7eo96siJccDGaihKmIFec1PvxjNOxm2QvHsBaqM54JH1FaEkwx2x71mTSiRj0H0p2KRWQsz8Y9Ku4bavcDioIV+fBGR3q7EMKeMigbKtxaLdoVPUKcZrGju9Q0KcpbTssZ/hPKn8K6JjsIYcYrG1YLLCwx82ciquNJPc0bTxUJh/pdhDJ7x/Kaui/0a4BD288TH6MK4O1lMo4zuBxWvDOx+Xb36mjmB0o9DpN+lthYbiVR33R0pOmp964OO3yGsYSuAD3oOWKlgce1HMLkNd5tMAyjPkegpn262+6keP9o1nBVwQ3PHQ08KB93H50XHympFdNMu1Rt+gpCflbOaqwzbSBtwe5qXzeu7gYpBYRsbc+1RbyFIYcEUO67TgjJpm6pCxE5weh571SR5fNfzDwelWLqUhSV+YjtVYOWXOKhgLKdwz6VRYgEjNWyMqcDtVORcHtUjIH60bQRSkjOM0qDIPNAGXdoGbGeBXMyp5OoK57MMV2c6BkbjtXMXluTJuAzg5rWL0MJq50kD7o1z6Vo2is6nAJBJFZET+XGmTjIFa0V5F5PlQc+pI5pI3hsNuBmYqF6YFXLeFkTJGAB0qvCpmlOflGRjNTX92lnEUzuYcD3NJlEDPunc4P0qRAVYZz1qpZ7pGLOctWhtwalmE2SHkdetOYHbnsKZ6e1SFuOe9QZkY+79KkGccfrTARnBp27jAPNADwxwD6VE7BifanlgBgYqPAznpQNAA24ZzUmOcDp7Um7PJpUbLGgBMYzgfjQo5GaeflPPeikBL8vA45qGTjoKdzx0OKRs9/SgCMkNwTTuPWoxntS54yaQD+D1zSMM9KQNxkU7J46UABGVxUij5OopjCn8bfemA3a2ev6UUn733ooA0N2DnPBxzTWJ2ngGlbIbaB2/CoyzHIY8UyAGSc8ZprJg5DU9cKxzg96bKxxuHTvQMazEAkHI6HiplPy4B5IphAxgDrzSxYAbgnb2oAT5lXBB+tRTK2z5RntUxfIHFEjjZ0PXtQAixsEwcZxULZ+7xn2q1uBBBqs2M8d6QEyJhNzHGeh9ahYANnOBUiv+5+nTAqJvmXn8qLAIRkdeDSBCeMj8e9IVHHB9xmpCBkY4IHFAEZDhiN3B6CnNkYy3WhVyx6nvmkb/AFmOMD0pjFDYj6/UUsXzA4pG2hSentRCMKx/IUAL0J9Ki37X6jnipcgljUJQb8kc5zSATOTk8AU4OuDg9aJFG04PNRBfUigCXcAeeeKaCS2fSg5KccduKmSNPL6fN9aYEZGfSkC88k8+lPZDx6Z5pAMHFADejc81HcDIqbGByf0qrcSYXk/WmgW49CNgHrUyt8v+FUlfjp1qdTj5eeKs6YrQsFjgYIP1poLZPGM/pSDdgcY+tShQQMkZpooZgkdM0xlbv29anyD1XA9c0xyNpIOMd6YyqwOfeqchJbA6+lWZ3HrVQnnJNIY63bypWYffIxmtI3AdcdKw5pCqlt5yPaq39sJEuG3CmkJnRI4U1ZW5ycFhXMR6zG+Nsn4GrsNx5nOAw68HpVWIujpYrnavXAqcXQbHzfL3rFW4/d9R9aha554JXjqKLhy3Nm4uBjAb2wapNKuV3du9ZFxcOo3ZJz0J71SbUTHjfIFH+01AaI6qCcEnOM9s1Ob05wNuB1wa5FNbgMf+uQ4/2qcdZhZfll/I0h6HTS3gZcjNY15eKsLsCM96y5tTTYSHA57mqsMxvWypynemPQvadC6QhmPU5NXiduCpxzmnKv7pQcDA4FQt83r+FDGXYbhTw3PFXIjkAlgAelc6ztE2e2elaNrdZAI7ClcDcjHyjcS2PapcJkc/hiqUc+4YPaphJTJZYCgYbAx0qGTI6Ec00y985x7Ux5Oxxj6UAI5J4puTk5z06Uzf3NQvNsJ2kVLYDyePfrUG8BsAUvm5xu4qM/e3cVIEnGM81RnOTkHvzVpmOMZ7dqqSncenWpZLID97NSpj061Ax74p6MaEISfBjOBis6W2YgHrntWg7cYqN2Bx/h3qiGioyNJAFx3xWxp9oIUTc3TqfWs8ENxnGOtXIpnCBQTimVETUpvJJKZyTnANVLOKW4czTuxB6L6VoR2yztmVQcVK8IiQKvApsq9hkGFYkeuKtkioY48AcdaezYIA5rNsxbuSZ5A604sOneozkmnDgZ70ibC5weaX5ScDrQKFXnHvSBE21WXPFQ4y3Ap5PamHgZpDHsP3fYe9ESDOc5qJnODTonIzk0xE0g9M1GR0p+RnrQw5BzQCGpgHk/SpSVxk54pgIBpzHApDGBQTntUb8Dgj86dnFNclvoB2FIAXpjjFSDA/GkRcjk9KegGT60wEPXjpipF+7yKidiG4xjvTlb1oEyQ4z1oqIsc96KYF/eGP4VBIMkjFSjPPHTFROcOefwpCGqrbcD9alxn+LgdjTUbER56nj2oUkuVxwKAJDjjjmgkqpxxnrSLnHXpSv0PFMBik5zSuPkGPWmbm6YpzMAQDQAHgcmotwLY7ZpS2QMjrSHCnr2pASYG3qDn0qL+IAU5PmTdyAD0qL/lpweMUAOC7+melLsx37daYGIUYOakGSp59qAGxghz/ADFIy/vA3YHketPj5cjqaZyJT2pgKRu46dqe4woUcAU4DJxmkkUqvWgCEZzxzRuBIDAjmhDims3zUDJGUAVAUyM9hUvmcAHkUxmzwCPyoAVEXruGKdu7Zpu4YHT3pQxx+NACvnghsUBTnluDSHntQHXYM8YoEKykcA/nUM8GYDIeq81LvBHrWfq0uy1ADEbnHGevNNDTGLIT+NSE7wADVMM2cDFTo+Bx1HQ1Z0x2LqMeBn86n3DFUkf1qQSgZz0oLLHmZXBqGZ/lIHT1qPdluemKbIwx/SgCu7FjjB4ppTI+WpAAW5PXmnbQ3+NNFFJ4WIbPOBmsW8tmMbFT+FdFcZSMkfnWI8wzg56d+9aJESZgzRSJ2ye2Kn0rUJ7bKSsDHnoeoq3KqO2VFZM0LpK23nPaqOdvU6+LUY5FyrdfSnm8XFcjDLNE2FbGe1XYpJW5JHNTYpVNCxqmpTlTHF17Megrnri3lm+eWVmY+9bUkEjdAD7Gons90ZyD+FXFWIlIy4bcpH07VIlnJKOCVxWmseIdoXJxxVywiUW/zr82eQ1DRMZlGx0jznQO7MM85rrILeKJfKwOBxiqSgKu8AY4ArRtRvlG4YXucdKOU1UjRt7fCAlR04wetR3EIHAHzDtU6zJ5Hy/eHGDVfcTKxNS4lqZQljEik4NVwrRlT2FaEysmSPuHpxVSQHB7ZqWjS6LcN38o3D8qnSbj5W4+tZKHBC9cVYRuvoelIDT+0ZOCCPQ0hlJIz096pq/YmlM2DyKQE7zAA4PsKqSS/N9etNZhyeaiPIpMCdZCf6VJ5hA/DnNVEbaxxUrEtgY60hDvMJBANMKnGc9KEARsdc04c5P6UiGV25GOlLGvy4702XKnOc0tu+5TkYOKLEkb8NUZII60+4B83j0qEDLYpksFHPr61swWwkhUriscEAjNb2nzDbtOO2PegcWBhaM8foKinY55HStFyDweKoz7d7Dg+lDZo1oOTBXPtS4G3PH402M/L6UMwzyOtQznF3dCelO3qe35VGTuGMdOlEZ2nPvSFcmyc4xgVJwPwpm3POaTJztNADt4IzkYpBhgcdO9MfrTgF6gdetIYu0dO2Kb3pwwBmkGeQRTEIinzPmHHtUjA9h06UJx34pDIN2BSAUD1o6564phf1HSn/ej3dKLjGnFPUAjPpUa8nmntjG0NyKQDtygYHFRq2G4pzH5cYqMMC2OKYEgGW3E9KUgcEEUiZGaU4zk4xQJjCTk8min8Z6UUxFx2yOPQVDJudx7mpDjA64xSbQGznPpUgOARUAz3p3CruHrTMZ6mnHIj/8ArUwJNwHQ5qP5sZyM1GCwToaXJ79aABWIfoW7GiRlVmOM9ulM3Nv+vWhSSvUjmgBB8zqcYHvRIAT060/ucDoKhIbzenakBN92PAx6VDj5Pu4b1qViSvIzTCuUODTGN2bUFSxt8mRnntTAwCgMKcjYk6dBTAfEBuz3pnPmMMVIvAyvGOTVdWOT69TTAlAKnI5z70OCRzTWOdpX1705mO0YoAYMdxmmqinPBzTzkL8o9iaam7OOCKQEbr/dP6Um0/WpeD1FNIODgjrQAwZJxipAhxzzSDIXBByKUPjjPbuaAHKuc9qiZdoIp29uRnFMfOTgUAA4T0PbmqOqIGgGeiNnOKuAkOOhqjrZYWZAONzAGnHcCpjA65pyvgVAs3yDI/LvUqEEc4rSxtFk6SfNjNP38EA5qtk561MMfLx1pGiJQ7ZAx7Ux36YyKFUn+LvTXHTJNBQ1plUbieKFuNuMdcdDUM+AFAOSKjZ0WHcTh81aRm52JprlWQDqxHTtWHMrKTgc1ZVWMnUnH5CpzCsrDcO1aoybcjJEL7SxB/Gq4YRFiwySa35bZG2gDIWqk2nQzEHO3HTmi6D2cjDUfMe9XrIjcBj860F0q1GD5nzdOuasDw6Xbes21T2FBPs5GdeuFXjOe1V7e4k2nzB8vQk1rvoeWxcTbkXBX1qxHp1mE2Fc471Vw9mzFEqiQEckjAUVfVSI4yUxk4571qpbWcRVhEnHtU5e1kK5AUL0GKTY1SKkUJa5JlwIlAA+tXJGaNGCcjbxUi/ZiclgCTkbqQrFLcZD/KOMGpuXyDHnaK3RcDGeRQZcSqScDrgVLdIrjAIKgdqrTKH27h2wKdyGmiaS4UqcMOapPyOSOaqysUlwDhM9KkSYk8Y4pMabJFjZTnjn1qdFDD8aYp3LnP51PHjGQahmkZCpGevakdeO4PvVmMbgKcyEE5TPoR2qDS5nt05NRMBjPNW5Uw54/SoHQBdzHikDY1AeuKkUBvqOlMi2k5Q9DgA0SOVGM8mgkk2/OvJpdpXJB4BqKPLSAljUpkPTjFAitMA3eoBujcFOeefpUrsCxxjJpjDAx1zQQyR13OrA8Hg1Szsc+1XMkL17VWkHOTjmmSyMPlj9KtwyOsalCcjvVPaAcj0q7Z8xqe+aTQJlhZrtmwyt061NGsjfM/H1NSoDnkcU9sYNSN1L6B09eRSD7wpg4AFGWHAGQakgnxkdaYM5OMEUxGI5NOEgXJ29fSgCwpwMYpp5I570inJ5FOyPSgB3UZo4IxjFK5+Qcc1Hnjng0gHY447UocAGmlgB0oBHpQAZIznGM0jgE596UYowPegSDaGOTnNLyB2xQOBx196Q8nrz3pDBeo6U7PI47UDgg/lSnp60AKADxmgoM9MUwkE//Wp65xjFMB3C9c5+lNbtjFSt90DuajAx1HegQHdnvRQcZPzUUwLJXAyRngUr8t6HtT2I2n8KYeeOPxqRAOvDcjrT3XA6Z/GmMcZAAzmlfcOtOwDSOMZ+vNIFJAoJwORxTC3cUWAdwpOenpSFTng0xs4B9akBBI7UDFBY5z9KayFDknJPSnbxvwRmklJJ6dqABxlQKiGdhFLI3Gc/hTFA79hmgAPTGacgyuemaAvOcYBFLkA4IJHtQAb8ZxSBOd2OtIo6cdeakHrnp1pgNB6e3pTmbCrwOTTDhW4PA9KJCoAHUjrQASOETnJ+lLGe4HUdqacHBJFPQqq4HfqRQAHnjpUYbggnoeae+0twcZ9aiKrnrg5oAkdhggD86YoBJ/OnspYEmgKMNntQAzGGwKHPHI69aOFYn8qJFyRkmgBgwQPYVma8cWCtk7uK1BjPUe3FU9X2nTJD/dGOmaqO4Mw7Zty5NWkPeqFqT5adeavxg7ck/hWjLiyTjd2qzGN2MnpVcA7RgDNWIjx171JqmPAx1/WmTkGMDgVPtG3B5A56VkTyMJCN1NIJMink+XGelQJJvJDDJPSh88jrnvTI/kYE9BWiMXqzRSMDbyASOaZJIkfIOaqz34iG4Nj2rP8AtSlySwOapK5aaRotOS3ygVCzEkZFQLLv+6Rkc00XKn5SeRUtalcxcjIyM8CrSztGcByR2rMEwK8MOvrU43Yzk1STFzFxpt5BLHOfWl80AAZ/Gs9pSpwc57Z71PZwXF/IFgQsQPTinYOYtmcMD0qB7geuPpVufQr+GIu6fd7VgrDfXNz5EcfzelFhKdy611txg8+9NF/Iv8fPWo73RNStgjNnjrxWlYeG5ntPOndg2M8ipsHPoVo9YaKQE9ematpqccykE8g9TWHf2ckeoSQQAkDGWI6VhajdXFld+XuOKa1Jc0drMwkGQQeaSLp25riF16WELvz19a3LXU2mjyvOaHdE3TOgV9o4bOOxqxFMJUB6Z6+1ZiMWGT1I5qeEEOpBxjrUsaOitMPHnHNPfAIzkH+dOtFCwAkZBpk/r3rNm1yrKwzxzmoZuY+ACR29aeTlsHg1HL6etILkESk4JIz9KLiMvtxU0YBbjpipPKLLyMnNMVxscQEOSfmFNbAHNStmMYI+U1SmcsDiiwiJ1BY1CT0GOnApGLDnmgEbsnNBDY9iQmM5ph5Xmo5ZeoHamLMOMmmJiyEg4zV20IGBnvVBzuJIq1aAh1H41LEbaqNvI5zSsB6U1Sc89MU4/dz0FQA044Ipe9ICaGJPakAZyKAoLc9KTB9KUZzQBN6D0p2zPSmdeQacoxzk/nQIcd2MHFJwAR1p3X6UEd6AIyQOP0p4+6OO1Mxhvenk8cUgEAJI+tO7cigDjkYpe2OKLAHBHpTSuTzzT8Z9M04IcZyKLDuNwM/Sm5xzTm4HFM9c96QDSwOcE/gaRWOeCce9Jtx7U5Rz0/GgCYZx/jSE89PlxQp4GeaaSOKYh25c/c/Wik280UXAuSFtwORjGOlJ/CMgkk0sm3dgDnvilYjYPXrQIYARgtSTSsT1J56U9j0JxiomIK55NACA7uD2oAwOD9aRh8/rS56DnBoAUjCU0AsARTpAAgXODQh+Q7hjFAxufmpxdT6+1N25JINKoHUcUANc5OfSmxuc5pSc5Hf2ojAA5FAC7yTg9MU+LCnOM+xpowDgjGR1qRGVSeDyOaYhJJMAnaD6U0HKniiXhuQcfWnKuE54zQAgTnNRsvzdfwpzA7gAxzSSAgDvuoGEg/djj6VEuc9x6U/cSdp6CnKvyHBoAQqM8+nFRsozUzr6HnuajHJ68UAKFAQmjkA804rx1NRHPT3oAAMndk04g5xmgA4o6nPSgBGHOKguI2mt2jxnPapmx64NHIXOaaEcjDmMSRN98MRgVpx8xKO4FUbhPL1aRGHH3hVyFwSQfStehUWStkce1LC4Dn096ZJyMdqhWQ7wBx2oNDY6xkjOSKw5gS7gdj1rbgIIVeR2JqrdQBRtAA5zkUkU9UYsmF/GqEs+w9a1J4hg9MnpWZLbbxn06VovMyaOZ1LUpGcxqSMcHJrKE027Jlb863dQ0djOXXcc9sVnNYvH95cAV0JR6GTUjtPAtuLppDKd2fl5rqNR8OWyTJN/q4v+WhFcJ4Q1iHTr5YpHA3EEc969Xu7i3m0x5pnAiCb2YjOKiUdSVJrc5i58NxoiywLuXOST3FddpeiWsenxjykJIySVzWZoeqW2r6UrwurAAjA68V1Vm6G3XbzgYFOzBzfQw9V8PWbRebFEAwGcY71c0TTorW1+RAGY8mtaVVkiZevHSorHaIvfPSiwuZ2HyW0csbBucjpWHpulw2eoTzlFMmTtz2zXSbgMg4PtXB+IfG2naDrElpKJZZcAny8YHtTSFFs1tSiQmNmGcHHPc1JK6pbYONoHTFeW+IPiBd6pJCunwNAkbBuTy1WovGusXdsUSxzMwI3k8CpnC5qlI0X1Czk1G6hWRBMG+bHeuJ8WNu1JI4wGcLztrQtPCl3Ldfa7u5ZZWOTt610MHh63V/MMW6TH32PJoSUUP2bZxFjolxeYMq7F966q101baIKifdHOe9dHHYpGoXyx+PalmtcIQoBNZyk2aKmkYhj28CtKxi82SNR0ByarvDtkwc/8CFXtOwkhbs3FTcfLqbK5jAHUYqldOC2TwMdamabp7elULpycjPGakoYGGetNLZcg5HPGarFyD0qVR5u1wxAAzRYCWHJkc44HFXo8FSw6jjFVIQN2AetTo6B3GcEUwEmb5PnxjNZ+3c5I6VauPmVsD8qo78YFAiG5UhcrVctmP+dTu5bcDyKpO3UZoJZGxweemeadsGMrUYJ2ndTl4XHSgkkXORir1vw68d6ox9OlX7XmROOM1DA2BkLz+tSSD5OfSmgkDdx1xipWJ2g4qAItvBpRgD604nn60zPbFFxXHAAE4/Sl4IpFxjmjPpjigB8a81JuAOO3tTEfNS7lJ4P6UANPAGKduI6Dg+tRlvmHpUm7aOn60ARn5mzQSV/KnBwWxtprnJyO1ICWPJQehpr/ACsO1SRyARe9MZgSCc80AKoHXPJobk9TzSK4KggUpYZ9+1ACN0puPl61ISCmScioxgjt+FIY1U5P9TUwj4yecVEzAZ45FOZiy5HYZ4pAxuTikZzgYHNKE46Y/GneX2zinYRHnnqKKnKnPUflRRYCVlLyYGccdPpUuwDuDSuP3nHXg0FTyaBETLnoDio9gOOe9WCeM9qjHdcdKAEYLzz04p+BsXGcimsu05OOaAMt6UANmG4D1BpcfueeDnJNNbh8dafgiLnIDfrQMjUFRnrQPm56expQMLj2piqcg0AOZeT9KBuAz0pwGexo4xyT6CgCMtwcCpo/u89/Sq7A5HYVat0O3nnB/KmIiuMAjPJI/Kljz5XXGDmknA37utGflC5xQAM2WP1prHD8noMU4R5G4t05zTHGWagY5QABgUZxx3qPcR09KkX5l5NMCMnAJ7imiToKc2O1RgEtwaQCtId2O1KSM0wfK3IP1pxbHGOtAEkZwp6g0gPze1NXBz9KaHwcYoAkIG0g96YxxgAjmnM4PGefSoywxyOaYGBrMQjvEmyOnzHNEHKgg/jVvVoBNakgfP6+1ZFtckqUPY1qtgT1NN8eWCOarMwRt3HNSM7CHjmoCm5RlcnvTNLmpZzq49cd6nlUMN3pWVZnY+P0FafmAps9qllrVGTMu9uPwqEwsQqgd+TWg0SmT+VOEOeMVSYuUorbAJhh174qhcWMLbt6fQ10awbV5HX3qnewEYOOO9axmkNI4u98ORzP5sMhjkHoMU25n8Tf2adOWfzLYjBwOSPrXVBF6HFTxovHHaqdR3FKhGTOJ0W11nTEkMUslvv6gGu48P8AjG703T/s13bmd1J2Sbuv1q8mmQ3EQGACfTrU8fhiF1Jycd+MU7yYfVomFqPj3xDcSBLFYoF6HAyfzqtp2ta5ZKyHUX3E7yGG4ZNdRB4ThV2Klhk1aXw5Zw7Hdcn3NJXF7GJy0+ueJ78+VHfuF6HYm04+tUU8HzXkxlu2O5ySSeWY+pr0e20+237QFTHSnXDQRKojzkd+1XsPkitjjbPwpZWgyY9xHqK0BaQQKNiKvHXFWrq8Bz1HcCqJnLyjB4P8NQ2XbQtxlFj6AnNWI87wpAIPT2qpBCdu41dUbTuzis2yR8gXPIqGTjgj2OKkaTJGTmkYbiQOlQMzLqIsxxnimRtsA+uauS45Pr1qixKg7R370iSd5hxgHk1HLuyTjjPWmxtzk9ae+08DmgCJVDMAetTiNY0b0x0ohj/eDgcCrLwo65P5UAU4m8ufcOg4yafM2SWwAT6VWl/dysFJxmmGfBxg0xXHPcbQOfrVZpd7E0xsEnAIqtM/lnngUCY6SXb0696ruwZs54pjNuYyL9KTIPsfakSyQMCvIxz0FOX7/PTFNjjAzk1NsAUYpCAe1XLDmXGao4x04rTsAN+algakbAEjFSeYOB09qiAyPlxmgLk8nHtUCZIWyc4NNwRzmhBgZ9accelAEZc8CnqcjkVGQM53c+lPPIxgU0A4A7uDTgT+tLHz26e9PZR2oAaG546VJ26GouVwcEnrirLj931pAQZGODSBsnFPK8cVFsOc5oAmDL34pu7JpgU569KeBQAo9O1Ox0ApFXHPNKeAOPxoAYwwAFFIvAOetKvJ5pdpzSGRtwTg9qehOPXtR5ZbIzSeWUP164oAeZDjoODQX79KacYINQs4B25wc0xE+5vWim4X1NFAF7c2Rg84FToSUYtxz1qupOcn0qYn90pPAJoJIyfmI/Kmn77c89elLu9B3xQeFJNAyJmJbLjtjNCkZyD8w96U8jnvUaDaze9ICR9zMGBx64HWnzuS6KCcAcj0poI3elLhS/v60DB+VyTjtSjoDQVAzz+FNyB1I+lADkwDzxUcvQjOOaE2kE5x6UP93OfagBo5HbP0qwrcZqqxAGKkydq4x+dAgmI3VEGPXNJK/wA3XkVDuYtmmOxaecY+UduRUYfcm7kAnrULHbHk9+KkQhkHU8cUBYYXy+CT16+tThiq4x19apFsSgmpCTk85oAcZSGx1x605JAxbA7VWJJJJP4VJBnywTigCwMHOajztbjpilHQ/lSEHGTxQA/j8cUoT3yaiXrzT1IDcnNMB4A9cGkdRsA45pR3IprsSBzQBXKLlt3I64xXL3xe31F0ZNgIyMDrXWY4J9KxNetJZ8XCAHaOeeauG4ius6tHt6nFS7h5e8np2FZFvKTkdx61e5wK1aGpE6sVYEHirayg4qrENy9alQ4HUcGpaNEyxvAcHGQevtVhNpBOO9UWl2Nngg81at5DKowACDyBU2LuWWHAxUUqK6/NmrOMjpUDgqQDQhmPPGUYsqkjNPhbgE1oSqjIdwrMkRo3yrcEdKuKuUpWNe1ulj6846VsQX+9Qcc+hrkUnC9cg/WrsF8AB83Peto6F7nWfam+8vGR6VUkvGY5YkkVi/bCRnOPrUL3y4I3HP0p3Eoo2JLtuRvOOpqhc3gkXgngZIrPa5ZmByfSkTLHOTUuQ7JDixfo30Gau2tqqtliWJ5ye1Rq6JyfTuKlW6XO0jr0xWbZm3cthgo7dOwpC24D+pqssjNIAUOO1WFQFv8AGpYiRQT6e1PcYXOcH0p8a9OAaWTaIyTUgzHu5jGcgApnBJ7VWd96qUA21o3G142G0lcZxWOpOcDgHjHpTM29SeJdwLg4boRT1UggZNRoQg9/apRIMjd3pDuT7ioHGaYZmGf0FODBuBz9Kgm3IDTQMhuJRkevc1SllIOc8VJJtZMng1TkdtuBVWM3Il845qG82yL8ucetQO5A61ErMxyM5Haiwrkg4XAPQU5E3NkU0kvyRg09DtXip2Hcssny49utOQbU57VB5pKDjGKRp2zgGkMmB681r6egWHee9Y6EMcGtu2x5KgdutSxFwMoBwMemKaBk/Qd6VWHPTijlqkkeg4oHSgZAxinYGMAigYgK5IxzikwC2cYFNIP/AOqnqMH+lAEg+XtSM9L90nODQBlckCgByFTz3FSN83fioY+pPPPFP5z0pAHHPPT3pM8UMMDjrRxjpQAmcc0o6dc+1NDBiQRn8adgH2xQA4MMcUhY9eMChQB2occdKAFiHPXinsAqnHGP1qOL5cHpT2+YbQc5pAJGS7dKe4+ahE29DgU2Qndkd6AQwgt7077ErMrE4HamqzE8etSM+BQMkNmufviiot59aKALh2g5OMYpocMu0dB2NLLwg4B6VGjc8DHvTIFxt4wBmgpuXPNOIOeabnGO9AA6KFAIqJgobOaleTJAFRMnzEkigYKMDI70Mv7zFG7938lM38sT1xSGS59800EfxdO9RIfnJz+dLIfkJ9qAsKWAXpwaYSEQ8n1FRlyVA6mhs46UBYc53BSO4poclSPSgbicY4HrTc4XJ79aAGYYscHPrmnDOPSk3AcDNBwzLnPWgY51/dhe/XFJ821QpxxT5GAwPyzTHJ4C0wIQjBzn04qXtTATnJxThJ8oB9aBEbfeqVSQMbablSDTkZgNoGBimBIrc+tIVYqSO/qaiVjntgcVIrEnPYmkA/sBjpTCTjP4UFm/yaFVnzjoODmmA8OvlinEKzBRz+NREMAemAajXJkyKAJ8e3NQXKPJbuihcnpkZqYE549KI+Dk0XsI4K5R7S+cSNjJyBiriXO9B6etaviHTftQ86EYkTkn2rnrZkSJVLZYdRXTdNXQtmbNtIDF+NOZ8H8apQscjAwM96su2ak0RMZwECgDpVqwm4GRjJ61mKVJ5FTxTMh+XG3NSNM6JarzIxORS28rOi5qyU3pnvUmq1MiUyYxngVTeZFYgnGK2Jo8oQOSfWsie0bqBzVxYnFlZpEJ4YDPqaQuit/rML65qvPCQCRnOKyJvODFfm254rdJWJ55I6AXSY5kz9KYLuI8Z4z61gYkKbjnOajd5IWGCRnvRYXtJHRtfovRc46Uwam7HGMDtWTEXeEHJJBq/Dau5GFzk+lHKLmkzQtZJbgkkHrgVr2tvhfm5x2qrp1i6phweOh9K3IrUgbyQRisWy0MjXGDg5HtU6KScgdalCccVNBDk7mqWMbscLkAA1Tnm3xlR1zzWrMcLtyN3asi5ZRHIVPOeeKViWzHnnljGOMD1qHzEYHpn1qRpNzndgmsq4ZkkZgAMnn3rSxm2WzPg460+NvOBx1rK8/nIODVu2lIIGMg9xUtAmX9zKcg4NLLK7jDUzJJyQc+9MnypzntS2KvoVpQQDz0qvIflyTRcSEc5qDzn24PIqkzNkUhzQjKMYzSMUUZPFV94L5HFMRO0mDinqzHGBmolIY5A6VOCR0FKw0yQspxxjNJtyDkc1HtIOc8DpTvMww77jSsO5V1G5aztSRkMTwa1vDuqi+tvLcnzVH51zfiVitvEAepqv4bu3tb2Nh0Y4Nbxp81Ns55zamenJjpjJNTZ9Rio4X81VZgOnUVKSCuDXGzcY27oD1pxYY5PJoOMe9NIGBnikMXOR9PUUgc+mTTjwOtMQrigB+/r61JkkYFRZwcjpUuDjPtSAUDAx3pVbt1pFXJx0p+wLQAhfnoePWlyMHikbHXmm5HegA6c47elOQ8nPNMLDgE04DHekAO2BnHNAZiMkU0sAeT1pu8e9MCXO1femmXB4BoyeuRzUbjBJ9KQEnmnPH60plyAp6io8kDdjGabkk89aBk6SAL1xSSMGOQc1X3KSfXtTgR6UAS7x6UU3PtRRcDQdSSv0pY4yHGRxTVO3AbOcVJuwcnPNBIuFXqcVA338+lOyD1NG0fh7UwId3zZPrSZ3DB+uc0rAZI4phG1sDpigBx+UAc8+lNcHbmlBy4ycCnP654pFEAY4wFp24suCMUwH5gacenpigAGNoY96H69KUDgZ4GM01mIH16UAAYiMkVC2T1x/Wn/NjB6U2RcHigBq5PNSbcEHrUIJU/4VMnLc9KYCthsbqiJQtjJ49KlJAbrn6UxwvDAcg9aAGvkcgcehqtLJty3YVbJYjqOacqKPmZQe2CMg0AVLIiZd2dwPINXWUIvIGcVIvlKvyqBj0FRTtu4FFxEOAOaQOeuKQN8vPOT3pSQDjHbtQMcjFifSnCQrn0zTRjPHGaUDjnigBJH+XhutEXByfSm9yo6U/IHftQA7eFGQeaQS8E5/Cq0nJPH45pAdoCj8KAJJoxOm05OenOK4nUbRrHUHJGFJ4x2rthkj6Vn6lYrfW7o20EDrjvWlOVnYiSOZiugcbWJPvV0TgxcmsRQ9vcMjHDL61ZFy7cADb3FbWEpF+ObGAxz7irlrLFu+8ck9KxmYBR1FOs5iJVLNQ4hzanY20gLBfXpWjE4HygfWsG2nXPBzjvWtbzoy7vTse9ZNHRGRLMgLVWZMkjrkVdLK8Yz2qJfLyMn3FI1uUJLPzOCp49RVNtE8xumSeldGiqcZFSKEZwvA/DpVpu1iWc9D4aBIB4yeTmpT4UjOCzDd+ldGsbRHAO73qwMFOD81Wm7EOxh23hm3iUK4yR3xV6PSbdFGcDB44rS3BU5PPemeYmDxnFHMFyCO1jwSqgc9al8kAjinoQynA6H0prykcEGpYcyI2iTOQSfoak8xYsbj1qpJcBAeMGoJrgeWSecDcMGlYGx9zPvkUhsA+tYE92RdPGpGAeCDwasXN5uAZuABjArCkfMrMx4zmqsZtktzMN7P0PtVGWYupzzTZZgdwLVX80OCD+FMi41m5yDWjpU42lXJzms5Rzipo1ZWG3pnkUmNG9vQk4YEgVRmZvXNMTBTO7kVWllwcZNTYdxJsnrUAznFPLFhyc1Exw3TNVYkZcKDgD+dRRqAac0JY5J298U0FV4BpiLCfKak8zaODVNpdv3uh4zSbyzYXJFAy8JDJUkK5aqkIJxWhDx2qGM57xTnfbr61QsQUnjxng1e8RnzNTiUH7o6VVgX96D05r0KEfcOKr8R6jp0iy2Ubgj7ozjtVnOD1rl/Dt5jMDE+1dETn1rzq0HGZ1U5XiS4GeKNozx260wNgdKC2Bj1rE0HNzj2pQBTQcduaCfQ0DHAE9OmasAfLzUaN3HanmSgAyVP0oZiRTGYEZpeNmRmgQ8dMdqawxzSbjjjrTHfpQAp60/I6ZqHcDT1xnjNACuFOM9Ki3ZPB6VIw4waiIwCaAJlxgdOKRyCcetMX0H86f069cUDEx2P50gX0pwztH8qUsQO1ICHYQelKFw3enHJFA5Yk0wAjnvRT9oz1ooC5eD5YDGeM0jv3puGBJx0UUwnjIFIQcqCe9O83KFuhA5ph/h7Zo2gEgGgBEw5BJAJpWx0z+lNAIIHXPalyDnrg0wE47jPvRuXG0DpzRznHrULA7uO4pDH4wQelO25OB6c05V+QZHPvUTSbScj8hQBM/AOaifjHpTTPkc9aQyjC55oAdn6UkmcKcjjqKUkYPOaad2OO3pQBHhgMU5eFzTW5PJNL/AMs8ZoAQsevGKRhwMGm87sCnYI4P40ALjIzn8alDfLj+tIigLn+GlHOc0AMyRketNPXBofINRsTnFACOAKQZJz2FMcFl608EY70gHgnOKm4CZNVwRn6VJJJiMDFMBh56/hShRgk9utMZ844pRjaRTAV0BFN8oYpNzkcfjRk8ZNADuVGAM0wA89gacz5GKaGPWmhMxdd0pZovOhTEijnHeuWjbY+1uOec130p3cEcHjrXB60q2+rN5R4POK6aTctDOfu6krklTxUdvIqyDPA9TTI7oOuO9RS4yCccVpYlvS509rcRr1/PNXo7pWAVW+btzXFxXTh+uAK1LW56Mh78ZqXTvqhqZ10N7lcFunWpY5R0JDc8cVgpL6vx/OrkVwFCjPQ55rPlN4zN+KQSoVzg9hVmLqAewzWFHOGAZNwJOOK1PPXyF2D5u5osVc0w6LHnBz3OaWORdre/ess3IOA5H4VE1yCxCtmmBsPIpQbvpUZmAyvUD0rHkueMZPrTHuhHJwxAKjnuDQSa7X2x1VVJA60C7xbrLJknPTPSuefUSCdo3H1qtc6gzDZv+U/w00iWzTn1Ii4JIByTge1UmvAoZl+8B0B6Vmu+9hIGyB19qrvJtzg4OecVSQmy3Jeb8sePas5r3JdSeDVeac7fvc1mzz9wavlMnIlklPmMc96N7MQRx7iqjSZxxU1sxX5SeCfypNCizSjcnBYip92R16d6qPtUg9qk8xQOx+lZmha+0KoIJ/Gq7Shm4INQkg00dc4xQO5IXbacECo/MPfipAu4dRUMoAOAMimIRp1VTnJbtTELMc/pUbYPapYjjkmkInKCRfm4HpTlUL2qPfxnsPSpAckAZzQUiaPG4Yq9GwVTjB4qvAoxyKjvZzBbOeBkYyOtJK7sO9lcwL7M+qyN2QY470sIwe+KbGMxtJzljzSg4HpzXsUoJQsedJ3k2aNhdtb3MbL68mu1trr7RGGB6jNeeK4DH2rd0e+OVQk4HvXHjKd43RtQlrY7DnYPU807Zk9agim3hT2x0qwoyeDXlWO0TBBxnIpyp79aB1HSngAZpiCP+IA5+tDEAfh6UnIyQaYwY8g0gHg8UBzimEkLSg4oAkLMO3GKgbcefT0qbI2fWoiD/DQAoPepFJ6A5qNVbaATmnDK9DxQA9ySMY4pjHPFIXHGaU8npQNDY+pOOlSjk4o6DnnNCgAmgA28+lMcGn55+vSjGRigBin1p2eeDijaAen501sdqAFMnP3qKYQM9KKYGm7cHPoKb1GKU9RxycU5VwuehzUiIm9COD1pI/mOAfzqRxkmhU4ZunOMUAAZMAkHcahbhiCRTyo69Kj46An8aAFXBGT2pQFEmSB7YpuecHOO9RtkYbNMZPu5P6VXkJ9OaernkHmkbnPOPSgAChgueOaQhDKxYcZ7U/GODx9KYwBGM0ASZUcg0yU8gk896MYXIPTtTCDzzSAjbBJpcfLgdqQ8g05R35oAYrdyKduyTkUmM8DP0pBlSfagCQbtuOVBFJuPtTgcqB1qKQbSKAHEgjJqI5Jz2FHfr+FKoORxQANGOMD9etG0A9KU9fqakxtX9M0ICEHDZFOLZXBFN4GT+VPABGKYDHA4GQKOq5xQyDdknODxSjDDnPFMBkfvUjYx05pMqCaaxpANIYqdopNpxgjt1qUHjrQSBtye9AFK+kFvbPI2AAMg15dqV4Zrx5A3U13Pi7UTb24gU7mI5wa83mbLZ6V6mFpJRucNabbsaNrOMDJq7u8wetc9HMVlAPTFalvMVYYOQe1XOCQRl0J3PlnNWo50iKszg8dM0jW4mh3K3zelZroyEggg1mimbkF4WIO7BPQCthJCyrnr71y9tKkaFm+8OlaNvds/JbJH6VMoouMzpRdbUPGe1W1nJjwOMjtXNR3Z/iOcetWlvnKgrjmsmjVTNxGKKz7skjGKEmIXBIyeozWR9rej7ScA5zk0rF8xrSSYHBqpLcEtkntUM12Cu317g1XaZdv3s+1Owrj3nPUHvVSe5/eKfTvVeW4GSvvUDzAnBq7GbkaKXq+TIhGM9MVVlm2xkk1QMwU+9QzXeUZOuapIhsJ5yMseaqiUMT1pJJFaEAk78nIqIKSA2OavQzvqXBl8Y/SrMfykGorfhcHP5VZRR3BwehNZtGkUT7hsqPHcUxs5x2pytgc1DRZIpx1o80DjrUMjjHH6U1chs9qVguWDLgAAUbxnk1A8maQGiwXJ97EdMCmKMsSRSZNSwpk9M0mUiTysAbamigI5/nT4o8cnirKjOABSGhEGAM1jarMZZljTpnmtS9uY7ePHtWIcHdOc7j0FdWGo3fMzCtOysRvgEKO3NNdwF6U0sfvH7xFRE/pXonILv/WtLR5S92qqM8c1jlsficAV1fhzTvIXzZTgt3x0rlxNSMY2ZrSi3LQ6a0BVMHtVxGwKjXAHy9KceBmvGbuz0LD+vSn7uOeKgDHPWl3etIRKrZNJu+bimBuKb70AOJycbge9KxOAaaB34pcdu9A0P3ZUCjOTTR8vX8qcAfmoEOBBOKU46VASc9DTkznJzQMdjD8VIGqNnANN3EsTikBJ/nFGD9PpTCxpwYbaAH7cU/oOuKjMntUbsc9TQA9pD3/OmZ9aYOBzzSFgSME0ASEjPWimbl9aKYGqeoOOlAyQc9AaD2HTvQWwtSIafvfLmnB8E9aMjqeopmc80AOVw2fWo3U7vb2p6EYwRSFwzEc+1ADXwB07Ux84GB0FSOQx56EU0OOR07UxjU9zRzin5AAwRUecZ75PGKAJFxUWfmOfWnZ+b+dNLZfp2oAcCOaYx5OOuKd/Dxiot3J46UANwSc468VKuNvXp2qNeo44zzT85BpAJu3LjAGDwabjBxnrSqQV47GkOc56UAEZBJ9qRgWJxxTo8Y6/WhjigCLBPTmnKMk54FAkAODj8ulKvzLuLZoAjzn8+KlJygxmo+O1SY4p2AjIyBTmIReMnNK3AqLcSaYDtoUYzTBmnsflFNBNACKpLEkUu04xSg4brRKeRwMkdaQajQecUkx+XOaZvA69Ko6rerBYzSDsuBzV01eSRMnZXOG8R3jXF+5D8A4AzXPTEkgHrV25IllLE5BOc1RflzXuQioxsjzW7u5EeGq3aznOw45qrngn1pgOORwRUSiCdjo4Z2i43HFTsBcxAhBkdzWVZXAmh2sRuFXondCME7a5pKzOiLugNuIl5JZvfpTUmaIYxktVzIdcMBzTWgGcjGaV+hXKN+1AHAPSrNtdq2d7bR1yKy3hZSQB3poDAYwaGhK5v/agRwetBuj930rIQuOtTRbuWPaosap3NAzH1pjy7toBx71VLk5PYU0sexxQDYTMQxOe9RGX3pZcsw5zUZjPpTuQG4sDULBiMgVbihyhOcEdqsCBQOaLgo3MxI97j5TmrkMIUkkfUVZESLg7cYpzKcZpOV9ClGwh2YxtFRkbmJzj0oPvSFsHAqCheRS8kVHkA89aTdk9fwpiHqQc+tKDyaZ8o6Uo4xzRYQNk8U0ZzTz7c0+NM9OtMYqrkgd6vwx7RmmwQY5NWo0LMAO561LKSJEGRwOtMurhLOPLkBu1R3l4ljGQG/edhWFJLJeOTIdxznBrooYdzd3sZVKqjoh8s7ySmRzlT2NV5JGkfjhQOMUkjjHlgdDSDlQBXpcqirI427u4jkioyAR1605xSQxmV0QdW61Mmkrha+xp6Fpn2yUzyKdingY612kUaovydV/hqppdp9ntVTbjcByKvYIyP8mvDxFTnkehShyoesnIK9D+lWI23fSqygbh2U9+1WR8igEYx+VYGw5lGeKjJPQY4pwlV+O9OKY5APPagVho6Zo3D1pjqfxpoBwPU0rhYsbhwMU5T8+RUAJXrU0WW5FMBz5H0qQAbSaY/oaOSKBDDyKVRhetKFJAyBTmBVeMY+tIYzaTzUg+770gHA9PpSE44wRQAg6nNGKaCSaeMg9M0gE6ZzScE+1K2RSBsnGKYCFARk8UnlDqPyqQ8Cm9+tADPLXP3aKeQ2elFMDQckso4GBSBcknngcU4jcvPanIyqOcVAEZGQcdaBwDxyKGc54ApN4IJx9KAH4wu7tTRjdnihyVU9x7VGp3NxxmmAOwpoI4GO9OKcHBpdoBBOaAGkgAGmbhvFPJBPTApFRcgkYpgGMk5GOaRk2nNOI79aR8sOf0oANxVcgYqNRljwaex+UZ4pgOec80ABGxKiBLGp3Adfl9KhVQq8mgBVBAxxSn7vv60inJAP4UjkjGKQAFH40x84zT1Y5xSumQDzmgCuc/3aepIFJzS4wMimFhu7c2B2qYMStRqlTHaFwOuKYDCxJAI701SDnjA96UFiAQKQABe+aAAkHjg/SjpxTQMDmgnmkMXPIHpzTX5OaVlOM1G2VBNK4FaZjg4Fc14jnKQrHnljyK6Z1BO79K4rxFN5t4UUjCcV2YOHNUuYYiVomDMxETZUc8VSHf6VbnyCFznAqrtz3r2HvY4BjKMY/SoiuCAKmP36bgVEkAlqxju1HrW+nXFc8RhwfQ5rowu+FHAGcc1y1FY2pq5IBzxU0fJG84qKJtxwcDAqTDdQOK52dKLO1Cv3QaaVRT93BoiqR1555pXZViv5QYk08IAmAOD2p4ZRxThRzDsReVjjHFC2+PxqftyKcOBwRU8w7Irm3GBgYxQ1uSvb2qUsc0buBS5hcqIVi2gDb171JkHrjApWYbagZxu5HWmmKwO3U0zzCeBSkjbUe4Ec4wKoQ49Dng+lQGQnpjNKSBwKj4+hpiuO5zkmmg80mSTwaFznOO9MRMo4zzTw3OAKYGzgYqzHCeuOtAxVizg1dt4AccClgiz0Gfwq+sKRx7n4Xv7VO7KS7jFiBXg4Hc1WvL2K3UxxfNIOp7Cob/AFMMfJtz8o6sB1rHZ8udpBHU885rso4Vv3pmFatbSISTMZiZPm3cEmlmIgClTksOxpjSARnI+YHiqrsxwa7tErI49WSfdlJ9aenC5J5quDhtx/AVIGJfcRxSv3GPfC7Wzwe1bHhzT1uLppX5CngGsOQGYKi8ZNd/4f0/7HpYJQZbkmuPFVVGNjejC8i+QEOAMe1OU57E88cdaR+Dzx9akhz2rxj0A2FFIGSjdR6U0tldufpUzycBgMdiDUcUeWJOMdaQxsSENnNW1z0qJUDN349KnKnA9qQClc88Uzy1x0xTwxxt60D9RQIhZc4qaNdgIx7igDk9807PrQAxiCc4PFIDzQwIbgde9J09OaYhWb1yKcpz1wfrTOD3pV4oAkbgH+lQ856VZI47VEw70AIowR/WnUACl45oAQ+4ppGX4pzYxzUefm4NIB5GOp/So+3uaUsSc0mPmBPTFADqKXbRTA0csE5UGmOABkDBqVzgAe1NkQkcAUguRqPbnHWmpnlQBwKepIOTQMBsjjI7mgBrnEePzqJSFAPepGyVOcVHj5eDQBKSCRkH604gNkVCSQQCc56+1SgBlOO1AEXl4HJ696UghAfSlkbCjJppbjHHNMBvzccjNNJ7UpbAxtFA+YAcZoAdjIx6jioSOuOp4p4k2nlfakGdvPrSABgKARTeO3pTsDBppAAHbJoAUqoU57VDnJbng1LLkrnriolB78Z70AKCQcDBp3m8gYOaaqjBNBZjwKAF454zTVGaUHrmnZPlYxQAnO0c45pGGehpRkD6UdaY7DVXHU0c5xUmAO1IR7UDGEH8aTGKf1/HgUz60hDgeOeajkYYPp0NP/hwKrSnnv0pDK1xIEiZsj5RxXB3EkMlyzO3Jbmuv1ENJYzAZ+6cYrzXUo23eZ2HFepgvdi2cOJbuWp4kk3MpOM4qvs2dRWdHNJEcox/E8VruXksFuTjDHHArvhK7OYpnkn600jmpgAxyfxqEfePt0pzAaRnj1rf0qQTWoX0OKwsjPNX9Jl2XQTPB7Vz1FdG1KVpGvNbFSWXpUcbk/KTWqoUrjGc1SuLYq5KrgD0rhbOtIdGpUhiKmZgelQQyEfI3b1qyir1IpXHYjIHUUKwUcmpXUEYANQqAGPFJjsPViRkdDTuhFKuMdKRiKVgEb6cUdsD0pVI5ozkigBnBTp0qvIB17VPcOqoPWqjN365qkJjGI98Ux+OR0NLuJbGP0oOT2q9iWMVmIxSH1pyo2alELE9OtF0TYiRSwqdYCxA6VPDbseAvNaUdjkKTwR60XLSZmJaNnGO/WtOC1GBmp/LEYBYgL61Uu9VhgQrF87inGnKb0E5RjuWpLiGwQuzA+grFur64vyQpKpVTzJLyUl3+YngHtT3YwDYh4PevRoYeNNXluclWq5aIa7IqhFXHqRUH3GJP4Z706U8A9M1AxbcTk10OXYxFJO4k8n0phKqo/vZpoyRgHk96UKFT5ue/NZq/UYdeTTs5IAOBTeXHSn21vLeXCxRA9eTSlorsaV2amgaZJqV2pCnYhyT6135xCnlxgDAwVqvp1nHptiqMMBl4cGkd9u7nJXvntXh16znKx6FKmooeWU+/PGasRjgHOMdKqRr8wJzVknbGq9getYXNhzHc2KnX7oGBUMPzH2qwq8dKVwAABuKefu8ZNIAOtKMnj1pAJk7ugo6e9BOGxjGOOKTvx36mgB46UhHpTdxB5pQ2OCfpQA7vjP5UxwcdOlKQevPvTuCetMCDJB4H4VICfvYoKc05Ux8vrTJDcCD1zTHLIcHjinlVHJNRuobBBP40AG4k5zS9utIsb5/2fWkc4NADmPGcg0ymZJOOKcASORjtSAbk9jxmpAOOuaZtxnHanrx070ICWim+aPSimBpNtL4pJJBtwODSEtlc8474psihhjnikIUlQDnvTSMr+FJ1jJPXOKkRQxJPHoKAIOCTg0HoQKfJGofg01VGfYdaAuN+p6inngLt/E0m0Hpx9aVk6DPHtTGNdgwqHt7E06T7+AcUi7gpyOM0tQGuDwAenX3pSF4I54pcjGaAPU0ANOachAWjqDg0xmH3RQA4+x601ueD601dxbmnSH5sZ/GgBGGA3pTF5WnMxIKnoaRB8uOhz1oHYlUgLjFRYyxP8qf3pMHPWgYm0AdKdjJyc+1L247Ugx9aLgLtGcetJt+b6cUb8dqXdke1FxiHAFRseOnFDdcUgwQPrRcBo9M0mPnB96HTHtipBggGkANwDgciqUwytXH5THqetVJAcUCKbAcg/dIwRXA69ZSQTvH1QnK16AwyfWsrWdN+22hKj50GR7124Ssoy5Wc9eF1dHmDoVJBHIrT0+XzLRrfOcHIqC6t2jc7h8wqvFK1tKJF59q9NWT0OAvyxlByuAe9VwMd+K0HkS7gUxt8x5I9KpyLhcEYrUCLGQaWNjHIrDsaavGVPankDFZSQ7nX2EwubVHHXvVspu4rnvD9wELQu3XpXTR+/P41wVI2kd9KV0UntRnco+lIqlT3rRaP5elMaMdO9ZGiRWxTDHyTj8atrCCead9m9GJ9qRVinsJxtHFIyHuKvm3bb93PrSfZW7jH1oCxQZdoxim8jnBrVFsemORUb2ygZbj3oFYyGiZzk96QwECtRYc8KKX7MSORVIVjIEZ6YoW3LnHTmtUWa5yT36VNHbruxgU27hymbHZnpV2Gw7satqqLxjJpstxHbxFnPA7Ukm3oJ2W45YQmMCmz3CQoTyW9BVB9XhKsRIF28gHvWFc6yPMZuWJPTNdUMO95HPPEJaRL19qUjqwYgKM4BPSsoX8IZTlT64NZV5dvdyZI2r2UdqqEYNdXOoq0Tkbbd2dcstrLBm3Y+YeWzVcEkFSeO1YenSFLsDPBrcYkt6CrjVurMLDASR3wOlQMck4P41KxAXiqygkkHoaoCRSNrY60qDdndz702MgcAc0+2t5rm6jjQfebH0obSV2NK7JLWCS8n8mIEdq7vRtHj0i2EhClz94tRoeiRWcBkkC+YOTmrdxchmLAcZwRXkYnEOT5VsdlGklqx8kykEc7T29KrfeTHTjGajdjlgDwKep47+tcR0liLKLu7Hg5qRZCzbCNw7GqwfpjPParlrbfMGOc9aTGWYo8YIP51MDgYpVAA7/AEpNuTy1IAGaAeOtHQUnHAxQA4GlxjP86bg9R+VGfxFAAQDQBjtS9qXGO9ACbwOuaQdOvPrSjNIQvp07CgBcnHQU4Hqaix7Zp65xkimgFc5AIIA+lNHTqKcMbcetIVz7UyRCxA4/KoSSTzUjKfSmAHr1oAABv61KThcZqHkHpUh5GTQA3Jz6Z9KeeFxjJ7U0DnrnFSA56CmBHub0P5UUp6ng/nRQBogkggcgdPyprBhSx5Tt1pJOZOKgQ3aSOvQ1KpwBjr0qNshTUiLwpJxn9KYMZKmc+oqAFhuO7ParMifeG48VVK7CWz0oAd5zjggGlVy3GOKh3d6eH29e4pjEHXd+FOJz8o6mox19BT9uFLZoAa2M8jmlDDGO4pjbgfmxikHJoAe7LkgCoiADwDTjkkYAoCZOaQAuNwPNBwrcU8dKCo4oGNzk5NJjjOfwoANPwAc54xQMb2IoJwPY9KU8ikx6Uhob7UbSQTmlP4GkBPYUABG1WGSTimFh932pc4OPWkPIHSgBopQKM+3FFAC4FO6AAAU3vgfzo5PUYAoAicnsTiq0melWnBxwOlV2BOfamBWbHOKROCM80p6/4Unp7U07O5LOT8U6Wq4uYgQCfmwOlcVNGVfFewXtsl1ZOjAHI/KvMdXtGt7mSPaQFPFeph63PGz3OCtT5XdGbb3L2swdD9RWrNPDdRpIg2t/Fj1rEPWnRuUbIrpjOxiaLIQvI/GmYPSpI7gSrg44p5QLHu6Z6VqmmIZBIbe5SUcAHmuztJxKgZSORXFhQwwe9bWk3scarE8nPQZrlrU29Ub0Z2dmdSjZwKf5atyRzVaFyw4ORVpGx1rjZ3JjNnPWpowD2FLlWHQ5oXhqhjJ1WpVjDLyOc0xPrU24Cp1LG+Up7c1HIm4YCgn3FWMg0xmFO4FRolB+6B6YqN0qxI4qB85ouJkBXkEnvTCwRd7MAM8VDe6jDaLg/M3oK5e81Ga5lOZSF7AcAV00qLlqznqVlHRGxea6kTlI13Y6kViajq4nb5NxBHOTVGR2J+9k1BgZ5rsjFRVkcUpyluK8rueTULdc1J3qJjQ7kDc5NRt97FSUw0rATWSFrgHsK6ByFOPQd6ytMibhsA98Grs0pLEk4JOeKqKYyJ2Bdqamd23pkdqjD7WJOee1aFhpdzeSqFXav941Up8quxxi5OyHWWkzXFzHGv8AEetd3pujQ6bEPNRTMeQfSm6bZJp+3eMnbgE0+6unmzuPK8CvLr4mU9EdlOio7klzPkAggMPSqm8liMdf1poOZCTk8VIOCG6Z4riNwVfmB9akBxjnkUn3Qeeamgt/OkUmgCe3i3vuwcCtMLswO9MSIRgAfjUhfjH60MoU5z9aZjnijfyf6UE89aQC8dMUmcZGKPboaXjoRQAjE0mQeM9adgY+tJ+FAB26ZNPz7YpnXpmnKpzQAvWm9OKftJ46UFcAcZoAZtx9PalHT/GlMZLZyR7UhUjvmgBBwPxp+4d8U3Bz0oKgjO2mAONwzkA1EFwcZ70/DAZ6/jTg2fTFMRHt5FIR71KV9OaiOQc0CE3EUu9uuT+FJu5pGbmmAp6/eopm4UUAazZChvWmtkkc02STKheKYz4A70hWJC25gAKVsrk9geagaTH8WMdMU4HfH8ynnvmkMk80PnnknvVWT5nI7Zx0qTA2nrkVGeFz39aADaNtGOTzmlXkcmkkIXBU4yKAHjjj1pr5V+Oc8U1SS3JpQdz49OlAD5B0zyaEVcNStluO9OXAHNAxFQHBHYUhIxgDFLuAJ6c0w/N2NAxpOR6U7r1GaAMjOKRjg8GgBDgHsKaT8uO1OPK5A5pCPT8aQDeOuOlLnI4yDTQCOvelyADQMDjnjvSdhzS5HXOKbnPvSQCH2owKcOuMdqNpxnFMBpAo4+uKXPy0AccUAAI3dKcQMdKbjqAOnen56ZNAEbKcY7VXlUVcPKn3qtIOMY6UAUyMjpUR4FTSDb0qGQHHFMRNHiRGTIHrXP694fN0haPG4nr3NbMLBGJPepTNuXGO9aQqODujOcFJWPKL/Rriz+ZkO3v7VmgEHBr2S4tLa6T5lByOTWTc+FrW5TICg9u1dsMUmveOaVDseaAspyKtQ3IYBJCfaukvvCkkblY+gHPesF9JuI5SrRkY6V0wqxezMHBoeqghipBxTNmZRk4A5FV3Sa1kzg1YinV48D7x6iuinJNk2NSx1SWBwjndHng+ldLDciVdwIwa4lY/mypwR71etdTltpQrnKVniKMZ+9A2pVWnZnYB8YqRZAeh5FUILlJ0UgjGKsHnlTXmNNOx3Jplrztp749KkE49SKo5wOc0nmYwQKkdzS870NNaXjOaoiRv/rU0ytnB6UJD5i20qnrWZqupfZICIuZScYzRc3awxl2PFc5eXQuXLNwcda6qFK7uznrVbKyKc17LIzbmyzHmoTPkEY61IYlALZzUIUBcnqa7+VnBe5HuJpuM+1SHC5JHU8VCXHapAQEY5pp+YYo3c4oPAoATFRcFqlCluegpAgyMfpSA1bfMcG7PbAprdAe56VMkLPboqAlj6Cuj0bw4diXN2AFPOG7UqtWNNblwg5MzdK0B7llnuOI89zXYRQxWyeQcAMOGFK6xxZt4wAmO1Vi5aMc52nFeXVrSmzshTUS3LdM8KqTkpxVckk8d6YOHOe9ODe+MVzmwoODnrihWy/TGDkU0kHjJP4VctLJnbJHU0hiwQ+cwPPNa8USxhQBzRBEsS7VAH4U/AJ64oGLn14FNJJ74HrijADA+1KCOM9MVLAUY6449aXj16U3bycZ/ClUDrjrQgHbR1FAHze/WjPHFKCexzQAwZ6n1pdgY9cU4kZ6UDAOD3oATZgYzz61NFGT1NAXHf8qlzhhn8aAE8sDtSEL0PP4VIDkD0NM69eKAGkZ+lJtxxjr1qRiCOOKTt70ANG3GSKXYGGAODQFHJxjPvTgfzoEQbFz6Y7UwwqwzjB9aslQCTjrSDjtxQBVyV4YUuFOaslAyncOtVmhZAXQEqOxNMBjR45BqJs59/pVhJA6kcZHbPSgxbjkdaaYEOz3NFSFWz0op3AubSBjbgetQynOMCrBJ2YJ5xzVdgM9elIREUZyMEA1IvC0/jGehpPvD2oAYGwDxQo3fSnFRjH51JCm0YxSAhMgDFajbnHv3p7AktkYxTQNzDg9KLAKrLgnj0pY+eRQsY2nORSxr3oAdgk7gfrSMeKVmA74xTN47mkMB1znnqRTs5/GkBz0oLbBnIFAxSQPrUZpC5IxnrQByDmgBRnAHSlIJH0pQO9IcZoAbk1GxxnjrRkbuvI9KQ8g5oGAPTNLwelG3jNAAzQA4cim4PFSDGDntTWYcYNADT1xQp60mQe9J36mgB+4E9KXcCPem9R7Uij2NFwHk49M+1QuKm2g8+lIVyOaAKEyn0qLHHPar0y9BVcqQKYis3Iph64qcjtioJFIYkGmIQMR93P41IJSPfmo1OcA9acVwMjpTAmR9x5PH0qKSztpwPMjHPQ00k7eKUeZkD0pptE2Rm3nhq0uVJC49Kw7nwdIgxCx69QOldgshXoaUTHd15I7VrGtOJnKjFnBNo11FEQ8ZyOMgVV+xTqT5kTbfXFelF0c5ZQeO9O8m3kHMac+1dVPHSSsZvDroeeWdw9vOBg+W3X2rpLaQSRgg5HYitaTS7GVixhUHpwKWHRYYyTCcfWpqVoS1LhCUdGUVXj60hTmtYaameWIpx0wDGDnPpWHMjbUxHXBz05rPvb+CBSA+ZB0Aror/AE2T7DIsA/eDkGubn8LzfZ1fe3nP1yK2ouDfvGVRy6HP3d9LM+WbI7L6VRLH7xrej8M3SXOJhlccU2Pwzdyt84CKDxmuv2sFojkdOVzDZyVzn8qqtM+eDxXXf8IviPnOfWhfCIc7VbB7E0niY9x+xkcfmRyBnOe1KVIbB6jrXcQeDY0kWRrj9KsjwlaecrtPncemKn6zAPYSPPxGxPygkn2qzHpshcKysSfau9TQ7CEsApOKsqttFs2xDj+LHSoli4rYuOHb3OTs/D808ZUxEHsa19P8GpGFkncbc85rbFysbnaOo4qJ7p2iMYPGfWuaWIlI1jRS3LENpaafjykV8dCRUdxdllkXHB6iqsjy4XByB3pB98lucisHJvc2SSWg5iZDHJu7UoG1mU9DQpCqck4/lUTS989KQyYN0JPTimr++Yqo9qI4JJ3CgHaetbVpYBSuQMCkwIrLT8EMQenU1rKmwfKBT/ujA+7R74pFCAE/WgAhuR0p2ccUE89KTAThiSfpSlATnHy9qT6U4elIBnPPb3pw4Ayab0GM9eKdzjGOlACbuadwOgpvXk5/CndRzx9aAFCZ5x1708x5HU/hSgLgdfYdqduGCKBCjnHfindR3x60zcA2e5pS+fY+1AD9w2fXtTSeMDikzlc46daUjPOMUANyc880oz19e9GOPp0pAecUAO6+9ISeMD8aRR83tUhHGP1oAFYnGaXORgjFNVTjJNH60AJ075570pOfl457U1iPTijOOgwR3oAgeEbiyjBPPApAdpwcgmrC/eHpStGj/e+tAFfvRTjGmfvn8qKdwJJ1ZefQAmoSCeR1q4+04DcAgUhQHjocUxFVs7j2pjkqq46U+RTvNNZSYx3oAXcdoxxTlc5/Dk0zaCmD1HvUoQeWGFICIHJ55oBKk07HU96YDk4PrQAocnBIwKlAwm44ojjwTu6Z4pspGSB/OgYxsk8kYpAuGxikUHuRUjfdJ79qBiHCgAdzUJBPT9acxJPJpDn86QCohzzj86kGBg/zpETA4oKEt/SgBSepHSmNT9vHPpTGAwDigCPueRSdG6fnTscmkxQMMkjgg0o5GOKTB5IoXOM0AO6LkimMR1xmnEHqenem8GgBnOOAacR8wxzml78dqUDHNADhgDkdaXsAM5pm31NPByDzQAgz9KcRwAe9CggdOak28ZwKAKzJ171DKmE/pVwk7vrUbpu4PH0piM8KSxyPpTXQEYxV7ygoz+ZprQ7hgcUwMuSE7SRwRVZZ3TKyZAHqK0yDu6cVDJCrgg4OOtNCIopUZeoqccjgdT1qg9qVb5SR7ChJ5Y/lYcA8UxGiYQw4FIbXjIqJLkEYzg+9Tib0bPNICBomU+oFINwxn1q2SGGR60nlqxPHGO1JjKu/ajYPIapPNIlKk8bc5p/2T5M/3vWo/IbzG3Y4XtRcLCC7ZYy55wam/tFhKi7cAjJ5qhLvMLjHQ9KrknKnqTx9KYXNf+0x+9AyMcVFLqG+FWLbsHtWYxbz2XOcrmod2Y2XJGD0oEaMt4TIPQioTcthvWqZd2aNcdTgmjEgkk57dKNQuiy1xwgB71IszCQ5I4qj852gLnnn2qXY3mgkHpRYLlg3DeURk5BqNrly6EZ9OtRhH2MCeppdo2g+hosAB5BI2STmmYYq3b2qT+IEGkMi5I4pgRsG2qc8elA4f60jONhwRyajaToBikBMThSDTPM4GagDsWIVSSfeporSSVhnoaBigl22g5NXLex3HJGTVm1sNn3lzzWzbQInUcUXEkQWtoYwOMjHSrwTj2pxP5dqM0mUABzzSEEcc0Hpx0pu7nBpAOxSEEtzSg9BS7sHnpikAm3j/CjvSmQcYGKQHn60AO79KAOelOA9B9aNvQEUAAPGCMUu3J4PFCnJxtx6ZpyigBuzaeDnNKDzjpT8AnrikICnB/OgBnIPPP0p6pwGNNxzx0p3GMigBccUmWzSM5BFAk3UAOzke9IQQSeOacMfWmlQxy2PyoEIG5GBjNOPFN2huhPWlYMF4/CgBeT+NOUDPIpgcBQGA3VKACe3FADSoJx2pNoAzk0vOeTRnK46mgBg5zml6ttFOCntzTOQcDrQAEHPWilIbNFACvhnCk+lOPB5+nWmSthxx0FRvuwSKoQjuM46c0mR90Gowu4dcmjBEmR3HNAEjYHQ808lRbsM81AwGRjGacSdhPHFIBNxOCfWlVSW59c01VPlHHerI4QCgYMQFznP9KpuxZ++KsyNsByOCearqpMn+FAxy9OtRtJg0522gL361E2W56f1oAePmbHWpVHQ1EiYOc1N93HFADs/pTmweaYOexpQMED9aQDWyTnFNPNPI4781GeD2xQBGxwec/WgYJxTtysBzTSc0APPt0xSL1pobt19zUi4oGIxGKZ2FKeeRSYP0oAQ9T7in7e4pozzxS85HOKAFAOetOAAb1NR+9PVff6mgCbjFC+vT60hGOPSml/agQ1+Dx+NIaRj83NJ9D0oGP2qwPP50m3jg0A4bpnjPFKCD9PSmBVdMNj+lRMgI4HWrx2ntSGNfrQKxnMgA5qu8Kk8rWq8QIqB4uM4pgZr24/h4qsVmjyQTitVk+UH3pmwEetMVjPS9eP/AFgIWrKXqlGww6ZFSmCM8EZ9arvaxZGFxj0pMCw12rFDgdKU3ALs3YDGKzWhK/dfAz3qA+YOjYJ60BcvfaAUYEgk1G7BlUDGR3qgQ4H3iabiTGd1NCNFyiukgwcjkZ6VAZEw49apNnd1OaUgnuc0wLSyJsAbqDxT/MjD5LdqpiJtoBzinfZm75NAFhLiJcqDjJ4p7XabhuboMAVXW1UkHGSPWpPsqkjjPPOaAE+1R/NjPNMMoCjB61P9lQD7oFJ9nXHvQBB5jEjFMYNuyBndwaurbHHFTJak8kigLGYLdjgc1MlgzNgg9M1rJarjnmr0Vqp2kjGBSuOxl2unheo/MVorbqgxj6VdEIXoO1PCjHPOKVxlaKAlvm+77VZ9FFKCAcCl4xx1pABBwelJj5ufSnY46n3xSNx3oATrnHaoguDUm7njpRjB4FIBo79eaXBJpVI9KeGXOBQAg6etOAGf8KVSM04jjrzQAmO3JpQCDyOPUUL1Bz+dPON3PAIoAUDdtYY4PNB6fLzmnDGMUwZ5HXNAAMYHJpCCzZyetPPGB0ppOBjPSi4CgAd6Xgg0zPoOtOB454oAaQD1puxRjGSAKkyO9C4I6UANAAH4UHrgU8jjjmm9ecUCEGAR1qTtn0qPkZzTxyKAGkBuvrS4/izntS8ZpeO4xmgA64AzS+2RSdOhoyABkcn0oAM4H8qby3fmnEj9aZuAPHOe9ACYOaKDnP3qKYDpgBLnnmhzwBjr1oc5kx+VD9gPxpkjY17kfLQAGbGO1ODDop/KkyQf60DIZojuGFIpjfLGT6VNK5789qbjcPrSAbD8wz2qZ2JHbNKmAmMYwaY570WGRuCePWkb90oY7QTwM0u4BclunY1Rnn3OV7YpDHSS7nK5zg9akVemahQDNW04wMZpgPj+V/SlPLdqACwORijPXNFwHnKjAHNJ3FM+baByQe9OwSuTxSAaT3qMkknjtT2yAOaYTyQO9AEZzhaQ5BxQcg4xSHnOO1AxSDwaVWOTx9KT0pc8dKADJPU0buRkmijjp70hi7snBFLuIOD9KQDAyfWkI55oEP78VIBUS+4qdR3FMQv86ibpipiQFqLIyc4xQMbjgGm4PpTsjoKF64oAaAc5zx6Uq4AwaUg7sZHvSZxilcA9uaCMd6Qdc9808nqSPb6UwDqOlN2AnB6VIAQuc4pAKYFRkJzx0qFl71pbBjtzVWS3OSQKYirjnFI0Qx9amMZ/uk/hUcgbZgigRQmT2xVYwA9q0DE0h4XinJZFvbApiMloT0JpPJ46mtz7DGCA1O+yQp2pgYi2hYZK/lVhbNu6YwK0wUQkBRS+YD0xnuKB2M02uGwQfypRAMVbaVSTt9aTg0riKxix2pBHnrVnYTnjrTxCpANFxlTyc4NSpbjOcdKuRQrnpx6VZSAHtilcCh5Q4GBUy2xfAxVzyAO3FKQeNvf0NFxka24jHqRUm7nFRlivynP1p4BByeTSuA7JDDPIoyPzpdme9OWJmDYxSAaOvFO2HIx3qZIxt3EYz1FIQBjA69KEBH9KaamKgk+4qIg56U7gMwOtM+YHrU2BntS7O4/HFIZGqnr7U4KzEZHFPUADjpTgMYA6UAG0YpR7UmfwzS9DkUCAA/jTvwx6ZoB5zTiSWz2FACHAANHJFIc/d3DmlXgcEHFIBBx1OaB81NyxJbGBnFOAoAcqDPShsY47frSnLL71GT79KAFABGab05pAxY4A96cAccUwFXJGNpyKdgYpy7mA+bFBGVzQIZwOlJk8Z6UAc4oYEds0AOAx+NLk9aaCTwSP604bffPegAIzTWXDdM0489OKP4sHtQBGaQdenanuQOtNJIXdu2/4UAO3JmiqbX6hiBGTz1xRTuBebllwB0qKQ/Nk1YAJO4+lVnGHA6880xDVXrzznripR90HpmpFK4K4xg+lMwM+1IBjriPII5pEzgZqU427cUz2oAM4PofWmN/qyTyaVz6cVG/IAPegZXlcCPBznFZwX58g4JNXb18beB6ZqtbpuYMfWkMtxJVhfu44AFMXGKcG4xgc+1AD+g7igKT0pgySN3SpumKABQFHrS5ySKbnC/Sm7yc5oAU8HmoGIJz606RssByfpUZJBHH4UDEJ4zSDOPal6fhS5BXHTNACBvSl479abgcU7PHv70gA9KMDdSDO7FKQccUDHZ7ZpNwzzgU3n6ZNOwD2/GgQ7vn1qYfcFRAcYqTHy49KYWEJ9s0xhkcCnnH40w4BOTQAxcY5yKcDx1pG69eKb9KAHn0xS9PSkB60v48UhjeOlOHOAfrTCeCcU4dc5oEKT2zS5pnfOaU+3SmBIGA781JwvB7mqxbjkdqR5yQOO1MRO0iLnOOKjYxKQdqnjvVV5sLkjvTWmXdhhTAsFo8/IAPxpoIzjtVNpED/AC03z8NjJoEW5Xxx+VQeYc1H5pbvQTyD7UwBm5PFR7jt4HNKMsTinbOmRSAhGe/WpV61IsY9Pzp6xkdvpRuAKvGSamVPm5HNPjQelTgKM5HJFIBiKARk1LuAPB71EAwACg07YW+tAClieppyptGDzzwaRUPTrzUypnqcfSkMYYwzjA/HFSrGARxShcDG4HHSnDAHvQAKgJ9OaXYevTmgHB6Gl3DJHSgBDgqKjyevftT2PFMBwaABtyjtTC2Rg0Pk9ifpTR3HegBVUE9P/rVIFw3rxzzUYJHtTh04zSAcUz7UH7vTNOyCPSmkYxzk5zTACuW+7z6Up44YGl6HO7GelDksPegBFxinUxegz1pSTSACoOe9KuST0NNHTJ70qDL9aAEcfJxkDPNAyR1pWJKkZpEJH9aAHndj6VEWwecfjUjsVA96iJDdcYoAcuM5yOakI44NQAcdDipEb9aYEikK3OMdqf1XIquetKHIGc9KAHc8g96VRzilDqRz1+lAGTSYDSuVz3oAZRzSnjuOtLu5/wAKaAXim4OCQM+1KwyMg0KuGGAcn3oELs39snHeqcsZnYLuxGO3rU8zsSY1OPUimqoRsZOCM0AM2Y4wtFSHGe9FADiSTheOKYQS+D2oLYPPpSbhnqfrVCF756VIpDKQSOfeo8gIeO3amjf/AHcfWkBYfsB3HWomPNIuSuSCPSgn5h1z3oGRSE5GOlNZyCWx0pWPzYpucZyeKYGZdybpTyDjoKltQSuTVaVgZCccg1cgyFHoaQy0o4x0OKP6UvWhRSAVevrUhye9IAPSnFvk5wKAGuAOfxqMuN2O1JI4zgnpxxUQcCQ5HHagCZjk8HkUmeCePxpR1+tRsccH14xQMaSD3xSCjjnApM+9AC4oBPGelC45oH3hQA4ZyM/nQM+lOGCcYp/ahANAB6/hTsHg+lHBHHUUDIHXNADhxjn8aXP50gPHNGe3vQAp9cEGoyMjJ604knhs0wUgE4A5oUndSMc9jxQDz1ouBJtGM9RTQ3qOKcO+fyFNbGeCfagAPsKXBHWk4wSDThwMnpQAm4857UvGM9qVUGc5yTTWGMrjjNNAIR1qHGWyc1Mec45o8sN1OCO1MRVMYZfrUTwnkCtDyscHmkMA54oAyREy9s8UCI9cda0zAFXpS+RwPlxTEZ3knPFP8liCAD9a0VgAHTIB70/aBwcUhlJLfjgVIsPHI+matHGemPemdsLzxSAi8vsBinrFgc04Zxg8U8A8gc4NMBvAHQU4DIHUYpSmDmnKBtoAQIM56U8KMdKPQAGkCkJ7lqQDwoxuzzSlRnP8qTgc+lO4NACDrnrg07qc4BpGByenqKQMoGd3PpQA4EY5OfSm+ZyR70hY0nmfN2oEO35PNIRv6GjvwOtADHA24FAwCkZO7pxTXHUEfjTyOeKTGWyaGA1R0z0FOwMZ4oGMnI+tLtJJ25x/KkAg7gUuPelxg9aXHBweaYDce+fakKgE+hoBOKNx4oAT2FLkHIoGO459qUkbRxSYCtxj+VIvPI60cHgU8A9jQAzI3AH7xGaFzn2FOK9+4pOMd80AI3zHPtUeMcVJjFM3Ln0oATBxx2pRgkUAg5x0oQZPQfWgBcDik4zxTiOMZzScY+lADlAPHSnb+3pURBK8cUgG04IP1oAnP3aYM4pNxIAp44OKaAcANvY+opkr7VKqSSe/pUpwsZY4xVbcrKWx1oEIo2rjsakUZAPbuajDZYDk81MPlXk80AOIXPUflRUJkOTzRQAMFIGMHjmomGW9KCSHz7Cl3bj6UxDlIwcnigYbtwPSmcqcjNOQkFlJ4PNMB4ICAU043D2prelAOD17UhkLEFyc9BzScHdkfSmb+WGevrTGkAYA9D79KYGfIP8ASMZGCa0IV+UAdqz7nBn3Lxk8Vp2gPlHP3gPzoGSfyp6j5aRQRkAUpJHHSkAA9sdKjkbGAp4NSDGSemPWqsjg9uBSAM54zSKcseKiaQEg05Dzxxk0AWg3y8dqa/Qc9KVUPcEU1wS/FADC1NB65Gc01hz1pRyBnPHpTsA8AY96cPvU0JUiKS3egY/oM/rTgO+adjnBFDHkgUgIyPSndBUbA47ZHSngcZouA4dPWkOQ3Y0Zo+9z3pAKc+2ajYMvGKl+8oyOaaeSG59KAGccj+VAwOSKNoXJHXPNOwDwaAEJA4zTSCTkA4qTZ6nFOCcYY/TvSAiQHcQRwe1PKD+HkU/ZjBHUUcBiAPwoAjzjpgH2pxAxn86VugIGaReScnGapANPAxTd2etTlQwyDVd0IbvQBLuH0HpRnnI71GCw/hzinp05oES5XIzxz0p5YccZJqHdyeKXOfyoAlBHfjNNbHRaaT7UhfGMgn6UADfXoKaOQPpTjt78e1Bzjj+VADNueKlXAHr60xeo4zT1AwSeD6UALlTTCR2zTiO44owOOvvSAMsCKUE447mjkr/9akOc5pgPyeuKUE+lIrAjA7UHPUGgB2ec96bvUZyv5U07t2c8H2pyNg9KAAcgUvGMc5NOCgc0/API5I70CEXbxwc04noB0FNC4bPYdacACTgYoAafUc0mzJzmnYx+FIThD79qAGlcd/ypc9OTUYY428e9SKPkJNADSfXOKfzioz1A5p4NAxD04pOv0p/RuMcU1eB6g0AJ0xtpMNxx9TTxgHAoPoO1ADQuPXntT0HDGmnOOtPGBxSAQdKjdiT9KlZhtxmoiBkEfjmgBCx9T9aTaMZPFKcGkNAAoP0HtQTzgE0KwHShnGeveiwDlBxndz70/nPOB7iolYZ5p/LAiiwCdDyOp7UHoRinfjTCcHrTAXHAGQKevAB600HjNKpwme1AENxudgNw25prsBwoxSA5Zy3TPFNB8yXHFAizCgHzFetDjDbutSY+UDPQUxhufp0oAj8s57UU4qc0UARcs+eOKFC5JPWm9CDntimMSONy80xDy2Hx2NPVc8+lQ5Y9SD9KnUHZ7EUwGHHGaRmAQ0h6gD9aZJxEemc4oGV0O53x1Aolx5RBHzetQW8hLSDHTpjvT5Hdh82MdqAKLtuIz1JrWtmPkggjrWXJgk8YNaFgdsfahjL2fl60w5BzR0HTikPPSpAY7HO09xVOZh681PKQr8nOKqSPuNADRkkEGrMK8gk5qGIZHSrMabfWgC2OQMcioZGAGMU4ttAGahb5jkflTQEecnNO7cCk6f4U4A46EZoAemTzVhahRSBirCD5aAEJ+U+tNGD1OPehj+PpSDOeQc1LGAUZP1pdpHfGOtL05PekJoATIK5HOelL6dKQHAwOmeOKXkrmgBSxx0phPJxRnA5prYwKAFPPepAvTNRgHjJ61MAc9qAA4OMgcU8DjNBXjrmjp+VAC/KRjOD3qNgVc7RS8FqG65z+tOwCZ9eaaQ3bApvI6c04A+tADwuBwc4pHOV6UmQTjNNOR70AMUkfTNO2k8gACmsH/wDrUuTjAFADhg89KUjg57nim5BHPQU4YNAhPqSKU9BQSCOBilIzgnPFAEbE7t3WlV8j5qdgMcetAQdOlAEijgEU760qkleaXOOfwoAa3+TTMFj1pzNg5xxSK2c8UWADzwSRzTCxzjkU/cO4/Ko5NvVeKYEgPFNLEnik3dM0ZHc8GkA/JI605Af1qMYz1qeIZGeKAHbCw5NGCuePxpc/hSZ7E9KBDfpShwDjnNGOnGaMHHNAx+Vxgnn3pGYBe1NGD2pCuehGD6UANyNw5yTUoPy4pBtyOOnelK8+ooEN43dadtJPyjPqaTHJJ/WnhsjIpXGN24OSB9aMHr2px9f0oA3D2pgM2/Mwx0OM0Eds8U8LzkNikwcnJzigBOMY6Zpvfuac3fJprA8mkIUtwQcVGWyMnp2x3px5Xk0zHG0dB60DFJB4ApOvAppyDxS9PrTAcQPSomyDjPP0p4B6ikbI54JPalcBgYg9KsDBTkGoCcjJyKej9ufegB5I4wPamsMkCpe4FM6HNMCM8cYx75pfMATrj3pMjd84yO1MllTHTIHagCC4kGdqnOKdakAgk4NVsNLJuz+FXYVVVAP6UwLWSR96m5OeDTV+YcgCnDOcEUhDu/WimHbn7tFAFchgxBYbQKYy8Z/KlbJJ57UHeox3xVCHKqhRwPrU5PyYqvCCw5IwKlY4GKAIWJ+b+dRT/wCr57ipGPOOKjus7Bg80DKVv/rSQMe9S3H3Rt555qrA+b3Z6g96tsAMnOM+9JAVnT5SSecVa0ty1u24ck1Uuydn4VPpUmYD9eTTGaPAzzTOin0IpWbA6jmoJJAFyfWkBXnfJ4Oaq7j0606WT5uO9MX5mFIC1D0q7GKqwLznjGOa0AAEyAMUAQycVD396nfkZqE8ZBxQAmfapI81EByM/lViPPcii4EqDceh/Cnbh0B60DIGKY+c5wKAHFQQuQfwNBUjnrimKM9BkfWpcnAz2pDITmn5+T5s5oJ5z603P8qAEDAHFOD5XANNC8ckE4604KO2OKAFbBGMYphTIHJz6YqYR4+8KdtAHNICNRtAp2OafjqPSjHOaADPHH/6qaSd3tTyBt6flTMc8f8A6qYBjml2hh2pM4XFIHyR6euabAb5ZGSWPHYUfMetOyOmec0nQdOD39aQCDPYc+tJyOcc04UEDHBFAB1PIpAF6Hv0pDkc0mW4J70wAqM0u2o8/NhunWpATjigQo9c5/CnY9fwFJwOuBSjnvQAvU4ApOnPWjBDU8KM46UAN3kCjJwaft79aTFAERJNGTjFP2/WhvpRcBrYIGM0jDA708Aqp59hTWY0XAYR370oAIwcdaAMjNPVQBjigBAh3ZxxUikrjGMUZyOv5UhOOhoAeXyQDxS9/pUO/nJxgUu70IIoAlOD60gb34pikjjv15NPBGeByaAHFht5H40n3l4/KnbT/ERSd+B+tAC7cc5zS559O9JtAG7IpQcjFAgOep9e1OU4B54po69envTgM55pDD5Tz3pcjb6UYGODTDk9wcUASEdDkU1uBz3pvbPFOWPCk+vvTENYfLwMnjrQ4Oc9qeVJGB1pu1jnHFAxvI428VExz7VMqPg8j60xgR0waSAix9aUnt0xRz3pR0pgNByfahvy+lL8ucE9qQnjPH0pAAK4xk0i4AwDxTFPHJxTupxxQMl3MrYb7woZsJk0zPf86cw+Vjx04poQxjkdKqXPCDsO5qbLf8BHWq0rhz949elFwGxkjGO57VoomEXmqduoZtw6Zq8WUjAoAEILHjNOdiF49aZyTwfwqNpsrgYoAC7ZP1oqqS2TzRQI/9k=">
            <a:extLst>
              <a:ext uri="{FF2B5EF4-FFF2-40B4-BE49-F238E27FC236}">
                <a16:creationId xmlns:a16="http://schemas.microsoft.com/office/drawing/2014/main" id="{0240B7B5-3A8A-4F3D-ADF8-23398C5BAF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EAYABgAAD/2wBDAAgGBgcGBQgHBwcJCQgKDBQNDAsLDBkSEw8UHRofHh0aHBwgJC4nICIsIxwcKDcpLDAxNDQ0Hyc5PTgyPC4zNDL/2wBDAQkJCQwLDBgNDRgyIRwhMjIyMjIyMjIyMjIyMjIyMjIyMjIyMjIyMjIyMjIyMjIyMjIyMjIyMjIyMjIyMjIyMjL/wAARCAMgAt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zk9O3XFHOc8flTipyPfFIRyQfWvDPSBSQCM/pTuB25+lIr4H3aTJY7sHGOlMCRRuUkL0HpUMWWOMd/SpYXARlJ69vShF2nIoAYwYSfKBnuMVI2duTjP0qMLmTqadJkAd80ADbSjA4H4VnWb/ALx4yRlKuEnZjvVJFEN6SxAVuR65pgaSZ3ngY+lR5O44Gfwp4buD1pOeuD0oAXnpx+VJkgkgD34oBzwaRiDnikAbiTx39RSEhfTntinJksc5OOabLgYKgk+9IYpPHQdO4oTJGcDr6UcbRmlUHA7ZoATJ8zkDH0qN5AXA2j8qnAGWB4xTGHzZx0osARMd+Qo/KnvkrwAOfSmDI4xTuNoB6mgAJwCB/Ko9xz/LipsA+tRsNo65+tADjKGwOOnPFMZsdANx9qa33RjkkU7IUqDyccUAN3fN2yPaniT/ACRUZDb8g96kZDxzk+tABk5JGPyoXCryP0pwwM5zQRj+lMCHzB/dGc+lP3fLnAH4UzZlxUpXjAoAaWyO3HtTQ2W7flTmjbBAGe3WmbW4YjpSAVuF7Z+lCHB7flS4yOOaBHg5zQA9ckE9vwqP+I44/ClIwoOBR1GcY9qAD5g2ePyqQuSP/rVHjnvTsDpQA4N7A9ulGQWzxx3xTTzjjnOcUu0gHjJ+tMQ7nHQflTZSxTIAB+lPU4HI/AUMOPvHmgCEMduMDPrinZ+nvx1o2hU4HBpvbAHOaAJNwPGAePTmmq4xjikPAoQKBjAyRQMerAdf5Upk9P5Uzbzz29KcCCDjvSAa5OcngH2pA3GB09cU/bkcnkVXUnfgdM80AWA3zYGD+FN3cgjAz7Uqr/k0jK4P3eB0oEAcD5sDP0p6Nu7Dj2qPYc9aeoKg5yaBhuweMflSbyQfu/gKaVbOefpTRjJ/PFADycYAx+Ipyvxnj34qHljwak/hxxu9aAHIfnyB+lSk98D8qgDY57GpN9AgySDjH5UwsQcYH5U5SPXFI2M9aAHKe+AfwpJCMduPakVsNhTkUSYZemDQAobC5OPypokJ54/KoiccVJCBjpQAA8kcflSj7/QflUiouB0NNYfNxQA4HAGcflTGfI6D8qco6HH4mmtgcUAGOMYHPU4pCCFwpA/CnYOKOT1PagBckLgkZ9cUg3EE4H5Uh9qFcDjPagA5z0HT0pxPQHBpqncx5/Wh+goAfnPHGPpTg3zduenFQAnvU8fUn160DIieTwPypUPGSB+XSiQ8nOKI847c0xDxyc8Ht0qN2G3IA49qcTjp61GxBJwKAHowb0/KlPXOPyqFflPBqQtx/WkMaQM9F69cUoyTwOPpSHGcetKJAOMfiaAFcf5xTWYgcgZ9hTXlOeOnbijO5uRQAu72/QUUuP8AY/WigBxcM/0FGQ1R554Gafu6DpjmgQqL85JOeKdxn36U2A+ZJ8ox6058JJjORTAidgp4A5HNSIxKCojj7p5qQD92MDGKAHxL+8yTQ+WY8jjoKIsAsd3bimfhlu5oAj2HkjGap3a/NG+CNp596vO2Fz0qCZQ8JbByKYElu25FPpxUpYYPX8qqWJzbBh6mp95wR1PvQA7ORkDk+lHXhfxJpufenovAxz9akB4+Xt1FRjBOf6U8981HnjigYpxjHPH60qtluAKXH7vBqMDDnFMB/VzQ3B+tSR4KtkUjqAM8YoAYpUg5pwYdSBTMEtx0603ncOvBpATfLt68k0yTP4Up3Ywew7UgzlfegBCBxmo8/MMHjoKlcHP3R1+tRnYGG7oORQA5c7wcZFTgjbz0FVUYbx1596ssFCcZzimAxgSTjgVG2dpXPHWnZPTsaYecnPXigATGdxB3VMOeTUA5baO3WpckEHB5pALngnnr3pjfN32ikfJzyTSqOOf/ANVAChSq5p4Hy5JqI5JxmnjO3jpQAuNxAppAWk3Y70Z9aAHLgkDsKXDbic9qRMb8inDg8nNADdzAkkZ9PakLnP40pyTSbR1GRzQIQ7sDBxUhBO3PemlsCmq5ZlznBHFNAPPAwexpNozuJx7Up5H4009R2AoAGxjiok+/9Kl69qZt70hj84big5IwT1pCD2pdhJzn8qAGNnIH50Lwf0qRl6c49aAAozwffNAD85A4pxOaiDbu/NO/h6jigQ1hlweBUo61GeAGPr1pQ+Dkc0AJM3aowoxkUrNk5P6UhJIGBye1AxO/Aox7U5FJ+9+FOccccUANOSvFPC4XnpSIOv6U4DnHX2oENwfQUjZY+lK3GeD9aTnnqfegAjBDcmpX7GoskHtk0m5mPWgBCuX5NPQNyBSbfXtTw4H3gBj3oAXYVxn0pVACnNI7ErnFIM7eaAFDDjP5U0tzxTQCzdOKftPbrTsA4AYwx5pGADYHIpGOeucilZ89RzjiiwDfamEdTke1SDNRc7uaQCqMDJFOyT26GlbhPpSqT6n6UADLgZx1pIW5OMcetPfcU4HfiowDt9M0DHuOfXNCsAuABTMMMk/zpcErmmIGIJoPTBxTQeeaU4zmgBuB1qTgDgdqYBTu3Tikxibcr14/lUZUkYByamOQoPqKTbxQBEFJFO2n1zn9Keq479KCMd8UAM8s+tFWNjeh/KigCBuvA60HBHP6UP05NNJ9SM0CJYzjgUS4znOAeMU5F3KCwxUTjIHv3pgN75qUrhMjuKi2/MP61Mx+QDFACLgKdxzTT655pM5HPH0oIyoA7c5oAjl2n2yKfGRtwcH3pgQZ55p4wM47UrgZ0TvGTB23HpWhsOwbjwKz5y0d6jhSVY9a1F+YD0POKoERFiTlcg9qlUlRjk5pP4uBTmGAffr7UhjC2aTBHpQOgH5UuQG56+1AAGOSPUUcZ96Ou40gyelAEnrj0pjfN1zThnbimHg8GgBQeO54poHy5H5ZpwHy5BxQmAMfjSAUZwc+lNUndjFP3DGM01BlsCgBxOPrUbRjJYsfYVIQONxFB6HuTQBGEwwPU9MVKzELggimKM896Vj8ue4pgMBJyO9OIH5UikE5/OnH5j6c0gIsNuyOPU+tOy245pz5U4ApvftzQAdRxQpOOO1CgnOO9OVeSM8j2oQDMEZwakH+r+npQRkdKfghcY7UwK7A7vY+lAH5fWnAE9aCuFY4xigBQcEe1P6HGPxqOOPLdSDipGGAMmkIaOuO/rS9sgn8qTo3BBpAT0FADi25MYppGRyeRT9mdozjHpSvEQgOeaoBAcDpTCw38jAFPA+XrioxjPtSAlU9e31pjKd+Aegpcg5xzSAHdSGLtz+FKGAwM0c/hSMvTimIC3z7S1LIB9aaeOeKeVJoAZEMHtxT9oHQVGMjPrSg96QDmXeBzz2NIExx603PPTNSc7Rgc/WgBQg27R9c1Hs5z6VIu/n3ph6/hQApxnjrTSWIBz0/WlJ6c9KQNhuORQMeifrQwKsCPyoVsN1oc7mzigQdTxx60dvxoHU/LShT1FADCpzQifNSsTnpS+/pQAjdRSbMn0pcnJzgijNAwz2GfrTu2Ac0xD1OaA3J6ZpoRKE4wCcmm4PNO37Rkk470iv1xzzQAwKc8kcU7GCPXFOPc03v74oAD+VQ8k+vNSMTupvTrSAcBuGM0FSDz2pVPHIFDuTx6CgYBs8ChuDxxTRxyO9OPNAhDkp170m7tS52/wCFNf19aYCc7i2T/jSggnmlOCPwpMgHsKAHEg9ulKW+XAOKjJ7k0HjvSGK31+lO3YFMPcUmRwTQBKMcHNBAbio94zxQGOPr3oAl3t6mio9+DiigB7/e4AHHemthcEAk/wAqczEkDr0pHbqKYhA5LYweBTs5fABAHcikX5evpSKp4J60ALnLkeh4pSODmmqpDHnNOOF5PNAEYzgZz15+lKWG7jpSKSyk8gDj60Hh8gfnQA84ApjADGe/WpGIGOMU1wOvWgCpewbrfceqnK4NTW0ga2XHGRxmpNuQQefb0rPs5WDNEx5U45pgXckc/rS7jjHc0hHY0v3VB75pDDkLUnUDpTgFMW6mBjnB6UALgDPWkwMjoKcT2C5x15qMljkgUAPccVGq85PT0qYAkD6dqaw4HNIBhH93+dHbgfWlC8cdqVeWNADcgggDnvSpleTUpT5cHFRrljQAIvPJpC3NPbOTxTCoEePWgBc4HFI/3eAcd8UoX+VGcnGMCgBFwBzxQ54yM09gAo4pQjHrjFAEeTnPP40pQBdw4570w5LgHjHapztMeOvvQBApIHHenKxzk0vCjAwBSZ7mgBScuD2NOZ1x1+lR/XOKU9AB39qYCbiDSlsxnNO444prkbRgYxQA5D6UjZY8seKRD8mM0pK8jPUUCHH7vXtTAMc9qfwqA0j87VAxmmA6LBySac/zKBux7UJGR9c0MQcLQBHtyuSKTy+OKkPH1prsQOO/WgCLG3jvUv0zUYB457807LBsdRSAMlW60biSBijHzZ4oAO+gBWHrx6UiuRyx9hQwJ5PamDJPX680gFPsKX0AoIIJz+FGeenWgBVAXOalZgEB64quScYFOY9qAJA+TuUmo3znoMelCnAUAdaccHBFAEePQ4p33cU4qaGjcgdKYACDk+tJ2xTcNu5H/wBenkdaAFU9QKXLBcCmoDwT6U9cjt3oAYUYt1pdvGCx+lL3PHFNLc8DH1pABqIn8KkJz1qNsDmgZIg+Un8qZ853EflinrnbzSdAfWgQ8Dch3cNTMEE4BBpUJxyc08sM5NAEYY7cN3pQeBg0OCecChM9hzQAgBzSHO7uKeU55/LNBChcqMUAOjQMpJqNgQ5GMjHFPRjjGe9BAzkHmgBE6gY/KhwAQKPShyNwPtQAYx83WmMPnqRWzx1pjfeOKADOMgUm057c0uCe3+NKw4oGIuOvWhuSAOhoQAMacMZxjmgAKAYJwDTNuee1SNnaaYOg680AJs61IUGOMYPWkwM85xQTzigBMLnrRQTz0ooESMMY9fam8Z4FBJJ6du1B4BzTAYXIB+WnLJycDJ7CgjjCkdM06GMeYzenWgCISEMQAcn0pTz1NTY+bGBTJPlQ4H0oATadvA5zTetKDuT8Oaai8Yx1pDHScKCeuaUHr9KGx0I/GoySMfWmhDySFJwRmsidBBqCNyQ47npWq+flHPBrM1XcYFm7KaAL45waMHjmoLWQyQxkdNvWp84H/wBaiw7kqkiDBJwaao47n6mnZAUAjNCAu/T3oExSOeMYNAwp9aftCscDqaUDdxxx1oYDBIcZFNZsn61Jt25zUWM9KQDzjIA6GkDY6CkOQAKMAcCgY/dngnHGeaYpAY0hHHP50oIDDGPrTEPLDdtHpQ3OM0dZMYzjrTpRwPSgBARt6Ug55x70LggjHQ8GlAweOmPWgAkwSvzCkZyBxzimE/Nzig8oeDkjpQAyPLsT3BqfJI2io4uEOOM+tKvOeaQxpP8A9ejPsKdwMj3oVc5J9aAEGM+1Jkbz29M96Un5qAoLFuuBxQAZAHvQFBBPJyfyprE5zj86VT8p5FADo13HBpJFUHA7DrSx8H/61Kx79x7UwADdtzninEc5z3pqYZj8wz6elLIyqOWouINxAzSK3J5qE3MIDAyoMepqE39qgz58YPTlgKqwrosO5LY/KkAJOcHjrWLeeK9Kswd86uV7Ic81iP45WSYmMIigdGPWqVOTFzI7gcdunekU5Y59e1chD4zxE8jtA3oFfmrWn+LLe8G5ZIuuMbxmj2cuwc8e51JYADpSgBumTxWP/bdrkb5FHuSKm/t7TQuTeQg+7Yo9nLsHNHuaLAbcYphAA4NV4NSs7ncIbiJmAzgNmpQxI9u1Q0+o00yTls88ZqPHOBSNKiRMzuFUd6rpewzMRFIpIOPvUgL/AAyZ7011J7dKFBVOMjNPJ+TOOAOSaBjQPlyetHBOSM+lOXoMjk0jYB4BzjtSARm5AHapP4c1DnByetPDllwKYAcbvrRzyOmDRzimEnFAD84H0pN2DTQelJu5x70APH1JPvS4zTCy4+tCue44HekMAp3e1BXnFOBxjHSjknIp2ELgckDnvSrTNx/u8D3pQeSOnpRYBzYDYApvvzQpJYZ6kelKTwMDIzRYBGUYpeARgECgjjkdaRfvCkAp5PQ0pUEY96UsMZpu4AYBoAQKFB6/Skz3pfbB/GkPFACqeOetNcZoBx2prt83Tj2oAmjwFHQUjYLUisccilGNwoARgQM00Ev1OcVI5AXk1HuHYUwFXjqKVT83JHuKcegqPqc96BkxxUfFOY8gU3FIBc+oFKQoYMfwppI6/pQynA9fegB+R/dNFMwfaigBrMePw6GnsABgd6Z8o5/i4FOZh19KEIXGADUkLcE/yqJ5OOnaljfimApO1xyac4yvJ4qORl8zgZpScxge9ADdwA9eelICQfr0o6MfzqM43A55pDJzwegFNY/MOfwoALEgnpUbpt292J/KmA+RTvz1wOKq3CCS3dDzkdKuOTjAx0qAfLGw6nHFAilpTA2+0EZB6VoAdjWZpqlbuaMtznPStZRhuelAxOnSmxMVkOc5p2Bg/wBaSLkZ9KQh28kdDyakToc9aYcnApyng0ADZ2c5qPAHIpXLEAChMZPtQAp57dTSPywAA+tSZ5zjmozlnOewoAYeW4/Wggk8Y/CnFcsCaCCp4NMYiblfqfenuWIxTULZJI60rkkAjpQIQZI+lAz9aU8Z6HHWmLKDnA6dqYCrGWbr1qTHHXP0pgY/4U44Vc45pANZiDjFEfCnJ5b9KRSN3YVKSoPFFgIwoxnHSlJ+XJPzUpbK/LULGiwx4HBPepYRn0ORzTI8eXTEYqwCce1FhD5xk+3tUQ+6Rx+dSOdwxTSpC5xkD2pWAEPPOcmnsRsDk4XuT2qld3UFnA09zIsaIMjnk159qXjaa5uJDAqrGgyoPetoUpSIlNRPRZLsBC0AAA6u54NYGq6pBYgz3+oFic7YISOvvXAT+KNSvIiHlwD/AAr0FZbM0hLy5I9W5NdUcMupi6vY2tS8RXOoSuLdDEh6HPP51iztdSn95NIx9zUJvjEf3YHFRNeXDsWHU9eK6FBJGLk2OMMhbqcUnk7T1qMzXGTk0itKTkg07CuwdABUYOwZBIqY7sHIOaZhz/CDTAQXMn/PRse5NTWcQvLnypJCobpzUHlMf4CKekflsCeMcipYE80txYyGK3uGXB6q1b+i+ONR0/at3meEccn5q5qWZOqj5j3NVy5NLkTWqGpNPQ7mbxyl5dbruKT7MvKwocAn3rMuvFbS3qTWUP2ZF4KZzmuYGT609UK1Psodh88juovGWpspZJoyqjOG4qxb+P7sPIJFB3DAwc4NcCGPTqKtQBeSRyelS6UbFqoz27R9XjurWLfIrSFRnBq+ZVzwQM14pDqV5p8wkhcsD710Nv4smdI985R9w6njFc8sO90axqrqelnGev5VIo4x0rmdM8T2l9dCBJMuDjJ4yK6JZFyME49c1zyg4vU1TTJj6E5qLvjtS+YjNkHPFIeuf0qWMXbt6Y4puMknFOx39aflcZxzSGRFMnNOPy96Td0+QikVh5jL1PFMQ4dQT3qQDAprYzwO1KCD149qAE5P50mDg0/I7U3PHPPpQAqfM+c8incZOTTE+Vsjr2oxls4FADZG4UAHikjznkU49fpSbiD0+lIBSeQKT69qUnp0oJOcYoAXfwTShiRzik+tL07dKAGtlVpo6+o64p7DOOKNoznHbFAxoY4XgVKOcGoON54xT0bccCmhDn5+UdKj5U/41NjNRtx/DmgBxbPtn0pgHP8AOkHJ5PPpS4OR9KBjifpR1amsD2BoUEE9TSAeSAOtG48cZyaQ/e649qcp546CgBD16UUpk5NFAAUBAprLg/hS7gGxnHFRyliRjNAMd95c+ppVGO2fehR8vU0oHPXFAiMEB+R35p+Ru9qiaMqCxOeaQMRg5wKALPy7Tx1qDbzkDpT8llXnjrQR+74NAxchemPems271+lMBZm5xTiCMc5pgSZDcFah/iI6Z4FSg/N296ayc5x16UAQJAkcrSAjJFS+aGzgdPSjac9qbtZWJPQ/rSAX8yDUiBVjOc0zbUmz930FADMtxgcDqc0vOAc0Y+XtxR9SPagBc/L170McHPrShcjBpNoY9aBDwQUzUJJL8dqcBglc1F/y06nmgCY81GGweT0pW9DQkYYH1NADs556gUuc4GAKQqRxk4oVun1pgP2Es2PTnJquRsJJH1q0DnI6e9MYDO08igBqfNT+CMY+tMXA5/Kplxt5OaYEW0F8+lKetOXDPnjgU3jcR78UAKx2xgEAfzprqCgx0zmq+o30FigeZslj8iLyWrHub3U/s/nuI7GAn5RKcs34U1G4m7HRDgBehqpeXttaj55kBzwM81xU2uTQlmu9W8tT0VV+asNvEVtFceZbFp5O5mXNbKg2Zuqj0GTxHYRKWLOwx1VaoXHjvSLaCSRnkZgOEA5NcNe+I572MB9qDphRisCePzpssTg+laxw+upEqvY29Q1fUPFd2pB8uJchVB4H1rAkikimdC3Q4OK0otkEOIiyNj1rOllaRzxnmuqKS2MW7j4UPGDn0qaWKTG18iqoZ0AxwRVhLmV855qiSIRKB0P5U/gpwuAe9OSfD5Ybu1WHSKZCV+X2zTApM0adMk003OBjaMU2SKVXxgY9RULx4GDSAmeZZB6GmiTacGqZ9jSb29c0CNVLlRjI5pr7JuQfwrNEhNPWQqc9KAJniUHPWoSBmpPMDdTSNjOCOO2KAG79q4FAbJ6ZpvGelSIwHGBQBIgBqzHFIcheabDGHbABq75vkJsIwx60mhlOSQxkqQePWofNBHNMmlLuec1XJINKwF+C7ltpllichl966ax8WygKs7nA6c9K4vd60/d3B5qZQUtyoya2PWLPWRJH5sV8FGMnIrZtNUknQSZhkHfBwR+FePWepNEyq4LqO2a0xfeaGeN2jIHADc1yyw/U2VY9gs9RguCy7xuHUGrZbPAAxXiVlrF1ZXXnx3LMRwysc5r0XRPFMeoW6mUqr55rGVJo1jNM6kMMdiaz/M2a3JEDkMitirULBxng8djVC4IXxDA3OGiIP9KzLNVuf4aI8HJA9qQt0pAxzgdKQEi7TwBTSOeaajYGfU08nPekMAMjFNZgBgdTThjsc0zvQApHP1pAADnHFObluKRmC8baAFUAtjbSOQCR/KlRgW64p2Aecde9AEWG69aeDwQR+tBx3oAA6flQA8fdGaY55A7U5eSeee9DDAzQA0ooH86EOCccCgHjOc0m3J9qBD9/NDHJNKqYXj1pp6GmA3J3DnrSZz1NKcA49qFC4oGKG+bFLjvTDw3uO9P3nFIAPSmk4+tDEk80duaAGnOf/rUUHr1ooEPEZJzkZOKR+DgHNKuWx6+lHO7nqKBjTn2/GljYnk9BSMu0HuaVWwuMDrQAyXkg44z60sqAIuPXimltxI296dKT8oFAAgzUhHy4qNUJb2zQ2TnnpQApTLHgYzxSgEk8AdqiBI7c+vpUkcgVOmaAA434pWOBg00uS+MU7qwyRj60AJ1YD1FNYg5HpUxIMm4ioW+8cDqaAHbhke1TMxEYHAqEdewJp7njkZxxQA3azHOMDvUWQHy2evFTjJXOegqEkOw4zigCzwRk81GNyvkUhbCj+VN34ByefSgByAc565pqDc5yeB0pAdy/T1oUY5NADn568UiDA55pCxA6HBPXNCNwaAAndxQuee2KTZxSqSBk0CHbu4POKG3Fs54oRSE3EUi53UwHYCgKBkdqVc49vSnoATgn3FNPDkYGfSmAIo3fjVbULqOygZtrPI52xoB95u1WgSWHbuazrkKdTE0hCx28ZO4njJ701uJlOO3g03zdT1STzLgjkseEA/hUVxPiDWTqDedNMY41/wBTChzx6mn+M/EkOpXH2Wy5hjzl8/eri2LAZyeT3rupUktWc9SfRDJVeWXcxIJPOT1p0MYBy5pp3M2CeO9KZVTAUAketdKVjG5PsX+IjnsKlBVQAuOKpb2cbsimO7IDzQIvSxs+MH9aiNrInYVR+1y44NKt/ODy5oAlkfaeOaYLwjoop3nxzDDjafWo5LdgNw5X2oActyScnGact8yNnAIqqBzzxmlMZ60AaKXSTdPl9qjuFAGQQc1SHByKmjk3fKTz296AIGWmFasvGc9MZpBF6kUCK+MUe1WPKXu2KjdFBODQBFn0qTdkUzFByKAFJ5pwao6cvBoA3bJAtsZARwcnNM1CVGuNwUAFRVVZVFiRnr2qOeTzI4z3C4oGRFSz/JjFI8ZDbcURttOakkX95kdDSArsMGhVyeOKeE3SVObdlj9M0CK4OOnap0kGxcnrVXoSKAaGh3LiGQz7IxuJ9KuQGSzlV3L7CeQDWfazi3k3c/hT7i9efAwQoqXG5SbTPUdI1+ySGMRXBJc4KMeela0cn2nxFA5bA8kng143b3W1lJJXHcV1Ph3xP5WpZuJs7UCoSPfpXNOh2OiNXuetBcD+Wabhu36VBb3i3MCyqOCOtWlUevXmuOWjsbIYFbvxTudvfinFRtPqaacFsZP0FSMcAcDPpSdGz+FSALnbTGCg+1AADjtTG3MfTFKXG4jtRwRkUIBOgHPTrmpVJCc1GeKA2B2Iz0oAVyTyMUgYnrS55PFR5+WgCcHA7803kjgc80iHI6EUmcE4oAeB8oBoA/M0bgcU9cKD/OmIUcY+nNMAzn+dIzEt1piHMlAEmzjPFGwfNzjihgKYTQAh++adnimjucfjTh16YFAxD1H+c03J7mnMeCaiJakA8g560Uz5vWigCaUgNx6Cms5x8v45pX5wR3pIk3Zx0NADSex71Htz1GKnMYx7etRkAcZORQAiDA6knNSbtzY60zPQ0q53HvQBKDtz2qA/e9vSntuIxR5e5fegCIttOAOR3qaIBh8xyKaUAJ4pw6ZoGNKjdx0zRgbuKVvvc9zQq9sUCYMxxgYBoHB5pxUAZ70xjsx3B9KYD+AM/pTSx25Heg5pSAQBnGPWgBFYkD0prYGBg5pexIxTkUE88mkAO2FUf0pN2VPBFSNgHGBSqPmzTsIjj79/6U3gE84pX+UNjoPTvUKOT7duKAJSnIpeAaFO5yPyp/APSkMY2SyhSPcUpYY9s0E/NwOvemy9AMdKAHBz909PajjJwcGmYON2evvQo6Ed6QiVBlyAfypTweWz9aamFLHBJqC5uBbxSTScRxruP0q0rgQ6tq1rpds010+1f4VB5Neaa54pn1aZljzBbjggHlh71X8Ra3JqlyZG+5ztXPSucllIGAeor0KNFR1e5yzqX2HTSIHJDZHtUJn3HpUDbiaUKR3roMSR5OPSodwzzSvmoCTmgC5E6jmpcxzZUkCs9SR3p2TQBM8JUnHSopEwcGrEDFyFb1ArQ1KyVYUeMA9OlMDFCHFWIJGjIHX0zUkUanA71LLblQDikOwxlW4jyAFkB6Uix5OCeKYwZTkZqzEvmKCKVxpDPsg25FRm1bzcgYANXwoXHc1UnnfeVQ4XvRcGhZWXaBjp39aYtuZAXGAo6moyxEXPXNSCZVt9nSgkXyht3ckGq8qANxViJy2F/hApJUAHT8aLjsUsYoYcUrZBxigDmmSMA9aXpTyKZ1NAE7HbGBjFMB+XFEjEoBTBwtAyQHntVpF3oCf4RVMNzU4fauOopASJsjYOefeoJ7pnY7SdtJI5dAvpUO056UCGjPWlp4UUhHGRTAU84pypmhcZ5pRIO1IZN5YA9aljiXbu3YYdKrbyelShSF3E/rUvsUjv/CusSNELcuN2dp9hXoERLNgZ9zXh2mXxs7+FskLu5HrXtOl3BmtVcnCkZBxXDXhZ3OqlK6NFuFzUasAc/NyafuzyelMQZb8a5zQeS3PJNI6kjt705154pQvGc0gKx+U5zmnFunBH0pW+ZulSKo2UDIgzHqKeOBgikAOetKpwOT3weKAH4BGM1GUPIpxzmj160ACZUdzTec59TT9p2HJ7ZqEE57YoAmB55FSghhjuKrjPPNSK2D7+tAiQqB1HvUQ4bPr39KUtnj9aj2PzgnPrTuBKxGOCKjxk9c4pDkn1p+3g0DEHXFGPm7UBc98+tOxheaADPbvTCPp1wKeMDrTM/MDSATYc/wD1qKUsc0UCJdoBX3GQaZyoyO/pT8rgjGOOM9qarLs9M8UAN3e5pkmD36nin7R5gz2/Wm4Q8j17mgBqrUijJ20/bxkCmoCZF/vGgY4rgcelGCOalAGCD2pHP7knHTpzQIhx1JpRyn/1qTI4PtTwKBkTKdwyTjPanEjqOo4pdmSPm/Ck8sbTzjmgBBIWLDHSmtjeBxT1AVqURlt314pgNkzxtI5ozg/yqbywBzz6VFt5PIoENQEsc8/SpFABxjFOjUdcdqD3oAQc80gJLjBwMc0KcDGKTf6jFACnoT2zzUagEYK454qViSuMdKjHylufpQAABQxHFHzFQRmkIyKlYjbQBEpIY5pccE0vAGacp55FAC7FWME46+lRsyoP5GppBkDHr0qF1GOcDnAoAI3J3NtzgVwfjLXsg6fbv8rHMpH8q3fEOuwaPYuiSA3UgKxoD39a8yumaVd78yZyT6muvD0vtMwqz6FCYkc4/Cqh5fmrT5I5zn0quFKnnGa7UczE2Z5wBTSgHJpGbA5Oc0blpgKxiA680zdHn1qdRGwwQDStbqw+XGaAKjFD91cUw/SpXhKHnNN20AT2WAxJ69q01JMZU5NZ8EWCDmtFDgcnmi40ivFFH5o3cCrF0oeMhDxVO4ykuR3qxZOJsq55FTItNFZ4yAF9abAxSQL0Unmrrxli36VSlQhsEY9Kkdi7OCq8LiqBT5uO9XoH3oAfmOO9RPHyfaqQFWaPAAFMeP5ORU04IUH1qxPbnyEK9xQTYpwcHBq2Ysx5xmpLazJAyPetBoY0iOeOOKLjUWc+8J6kVWK4bFacvBOaplMnPrTRDRATTehzippI9uPeoytAhHPy0fwUjdKXHy0AJjjNP7c0wMR2zUyGNuuVoARUyM5prDHA5qwQMccioXHOB+dADcepxQ2AmKToeetNfsKAFAo280HpT0z0oAOQacrnoTmh154qI5VulFgNG1WMlpJT0GVr2Xw7KZ9FgcjgoDXiML847V33g3xCLeZLKWTEbfdz/KuatC6N6UrM9EDMpwe/Spl5PTBqNHWQBhj86kI5zjrXAzpF5PJ6Zp+cpxTcZXPcc0mGOSKAGEfNingEDPambTnv+NObO2gBM9cDtTSW7/lTlyAQeh6UmeSPfFIaFyaDnpSjnA4oagGKg+U1FtwTg5BqVScH+lNwc9AKAEHbNPOMYFGPmpcDcM/hQIbnAAJpOT0JpzJuz0poDKtMBVHz8+lSFV2/hxmmDrxxTvXigBqkKcZ+ppzYz1pPvYIwPrTB8xPtSGKR8mKVFG3nmo25zjgkU3cwbnOKAJDtyeP1ophzn7hooEWJRnBxUeBjk1I5+VQQd2KiJwegOKAFIJbPt1oAyMd6Tec05T82PX1oAkwRgc9OKiUtjcMj61JuOMAdqRiMAA5x1FACBiSaWXIX60zzMHOKcW3HpQA3JXGBUg+Yfe6U3Axj36UoG3J9aAGu2Dimlix/+vQwO6nheMgc0ANGeOaJtygAMfYU/GGy3X0pHO8k9aYDQzbAWOCRTQ2PfHU4qbGIx04qE5JOOMHmgCYSHgY+tMLNvI7Ypc7cAj8aQPkZAznjigBOg5604kMpGOnBpScngUowN2frQBXMjHIxx7U7d8owuM1JhRjAxmnYHWkBGmO46Up5II4pxph68AUwDIzjNAwvLHmm7fmHt2pzMpPAoAlBAOeue1ZWr6illFksq5yST2rTBBHXH0rzTxjqCXNxOVf5YvlAz6cVpThzOxEnyo5zV9QF3evc53c4Qk9azTcyyHk1WaQtwOlAcivSirI427lzhVLAgkLzVN5AQSevc04n91161A2elWIjZ89O1N59aXB9KSgBVYqc5qdLllqIJkZ704RH0oAnNz5i4bt3xTSoY5FIIj3FWYoC3AGaTHFXFtxhsHP4VffaEyDzT4tPzjK4q19gVRjOR79qm5somRONyDjnvUaBkfcv4itO6tNqBl5z1xVONGbkjpSuTYt2qiZgowM9SaJ9PL3KAHPJFEERVyRkEitbI2RMR8w5NF7F2MY2rW7rx25FRyoTxzyfyroZLf7SgI69elQf2ZMy5EZwRkntS5hcpgXMBLKFBwOlacNsZIo02ZwRnjirTWTL2z71pabEBEQ4PB9aTmUoFY2IjTAwSR2rLuRg810k9vJ5ZcZ9BWHc2uxjuyaE7g0YE/BIqtt/OtC4Tc+AMAd6hWLjcfyq0ZNFJwSaibirbp81RMmKdyLFYmgHipChySRSbcDJFO4CKmetWBakgEEe1QD72atJJtFAEEsLxsB+NNHBG78q0PMjcYYdKjltVePzUP3e1Ain97mnLDu5zTcc46Vbt0UDJGQetAEPkDAHf1p/khRnPNStKmcKB9BULsxPIxQAoTIwajeBuuc1YVsAGq9w7AnHGaYDNpQ1ctZdr7g2DWaW55qWJqlq407HrHhDXDcxm3mfLp3J612cbh/xH5V4Rp169jdRzo5GCM17FpN8l5axzKw+ZcGvPrU7O51U5XRrDpkHipN4A9BTRyMe1Lx90nt6VgaiFs4PWmsxIpzADkD2pvFIYg98cd6Q8e/vS7WPODzTdpJ6/lQAgYg8dKkRhjkUiKOT3oYEgjH0oAeT6UZyaaqFV6/WjigB24445pdwJpoxSkbvu4oEL16cUmeMU1c7qlOdhpgREgDjqKaWIHanBtp5Xioy4B60gH5PYDFLjjP5UKVIyTx2p2RjrmgBmw5zRxs5qTgqD0qNmGcflQMbxnrRR36UUAS+g9qbjt3p2DvUfn70kg+fvx1xQA3A3YoHJ+nekwcnsPc0RrlWPoaAJN3AGMEUjEhTkcZ7Ui4LnPShs9/XrSAjYHGQv9KcGO4jBwB1pQAysD396WKIbupx9aYEjEbwcDpTd2Dg805gB3zim5BHHGBQIMZcY/Gnk4J9qjXdu96cwzlu3vTQCnLAkdqFTHU8ntSEqvHfFBf5h9KAHsPl7VHtHbn1oODjPJpfMwx4GO1ACHk9aaRjgfWn4ywyevtSk89higBnfJPNIVYjHPNAOOB370/d8v0oGIFAb6DFDHgD0pgO45zS4JXp+NIABO49KXBB5pFYAYHX+dKW3N6YoAa3qD81OQLjnPNM6yAVIu4Nx09KYDJcxwOwHKxk/pXhGsXTSTsgY43Et717VrN4tnpF1KxAPlleT0zxxXhMzb5C59TXbhoq12c9ZkWcLTAc0jk7vrT0UAV1HMSEkxj2qI5p+cA+9RM2aoBcHNOA5Hy01c4yO1X4I/MGcUm7Dim2RLEMAgYqdYSTjFW4rNmP3a1LTSJCwO1ue+Kz50bKkzMjst+Mq2PWtS0sVhQsyjHrW/ZaZHEm6YHaoyc0trZDVrllgQi3BIUgfrWTmbRgkYnzvM21CFxwfWk8mdjgRufwrtI9IhhQDbkjvSm1WPkLjFR7Ro09mcE+/eIyjZzVVom35UcA8iu7l0yOdG3jDnpisGbRmhmYLkgd85rRVLkOkZkKFWXaDt6nNbtpBFNCxdcP2PaoYdPlyPlJ56YrqNN0w+WA8Z+lHNcXKZUWnbeCR9KtfYjsVccDgiuqg00NGxdSD2G2lj0yE/M4ICcYz1NQ2Wkjj7jShhZADtxwAO9Qw6fKJAMYQ9c12s1vBHFgAZJ6Zqt5K5+VQMHpmo5jRRRz9zb7bbqTjt6Vz9zbMVPB6dzXczWjOG+Tisu70QmIsc47c1am0TKB55NC25htqs0Z6kc12M2kYJBB9BWPd6c0fG09cVqpnPKDRzzp1z2qIoOSR0rZfT26/dUelRy2OMYU8darmM3FmK2AeBS/K/GK0PIiwwfO7txVVoADlapE8pAYPSk2Fe3WrCkjgipOvaqQrFLkH0pTKyDg4Bqw8YwSarOuRmgViF/vZqZHJtpMYBHvUGKkiGdw9qCSsM596mEhAweaj59KmXBXA/GmBIrArgHoKjnBbH0pB8ppzEP35oArY9aToamxwajYYagCSNyveu38H6ybc/Z5MlRgqc9K4Za1NIuPs19GzH5ScGsqsbxLg2me32l8LmNfLIOfero5AJ4JrktGkjinVoy2H7V1SuHXOK8yW52LVEjkhfWmIcjpTyeOKYCQOKkY/lSMimxL/k0EEr8xNOBwnAzQBAy8nBx7U8dO9IQc9cU4IcHnNAwJOM9KTnIJ6U4Ie/Qc/WmE4OCPyoAdtJNImcnHHvT9uB+FNXIyaAHA8DA4pdxKmmP2PtQjHGM4H0oEG3IJJxUYUY5FTHpjr9aTZ8uQBQABfkwelMwQenfipjikxjnPNABtwP8AGmBemQPrUhYYxUeTj29qBj/L56iimFue9FGgBkbwwJHFI4LHAPWgk7884xSBsc470gAqcYPapIVzx2AyRTSWx0NOhI+Yk9eAKYEaqwkJ7e9DZxzmpN4DHv7Uxzk4PagBgJAIp6k4wO9NzkYx+NSAcdKAFB7ce9JIx8zB6Hmjpxikk60xChwCMkg0/dlenfrUBVt3PQCpT8oGfSgBrAkEkgZpobPBandePaowmDnHfFAEyjnOKbGWMuM+vanNtEPA2k96IE+cEnp0NADjwcmoyckkDANPk65HWmEY7d6AE56g8DrSbweM4B60/GFzTGC4PFJjEGMdR1pVOeGxnNMAz0xTljO4cUAOzjsMZpNwZulP2YJBpuAvY0AAxnOaRSfmyehpwweMH24pcY3EgcU0I4f4h3xt9Ojt1+YzNzz0FeXyNhQK774jlmv7dm6MuQPavPpTlq9KirRRyVH7wxVLSgCpyuDjFJbj5y3tT+v51sZWIpRt+WmIhPFSN8z8irtrbFyMik3YuMbjILMuVPGM1v2OnlnCqlLFZjEWBn5wDXWadp4XBx2rmq1DrpUiGx0UCUMRzjnit6GyjRV3KG/CrEMW1QCM4Gc1NPNHZWUtzJjZGhasr3OjlSOa1aM32qW+kW5wsh3TFT/D6V1tlZR6dbeVEoVOyjtXNeGbaWTUGup0w7IZSfTd0H5V1kmflwaGxWK5jXIPPFRTRb0OOMHPSp3yMLzlqdtO3btyW6UiigttlhnPPtTW0pMk7OtbkFi5GM7cHnJpxs2D4LZx7UCuY9ppyGQBIzknFdBBZrH5ceBu4yTRBbojKPQ1eZVV8g8Yq0RIhmmESEPgYOAB3qo3mSRNGkYCscliOaui1XbuYbm65NMKM2QhAoYkZZtDvCdcdauR2ixx9MueSaspGE6cnvTtp9eKVh3ZVMPqPyqnNbBsj3yK1Np3cnioynHNAXOduLFcDjk549KxbzT03EKQ/HOK7ZokPX9azprUOxyePYU7hucLLpQI3cge4rOkspBlce/FegS2AaJgp6jgYrIk00xOAD39M0+YHC5wVxZMjEMh+tZ8tsV57V317Ybg4wCa52e1xlWTBHqKaqtMzdE5sgA9KTIJ4rTnshjOPrVJ7YqMitozuYOm0QEZAB7c1WmqzyDhu9QTrtOa0uZtWKnfmnKNvNNbk5pCTimZkoVTTcbCcU3fijeKAB/u01cml+9UkaELn3pgOVOQcVFcoA2QOKssdoB9eMU2b54c4xigCkh5qwrDjnntUBWnrnIPepY07HrPg5/P0uORiGkU4PtXXj6/SuH8ByAaeVPds/Wu3BGBgV5lRWkzuhsSqQ3OefSngZxjrUSsNwBxUgbLfjWYyVvuZAFRdj70St8nynk1GrYGWOcdqAAsOuM06KQFuB1qLOR0pVyPqO9IZO8gx2zUSjv1FI2TzmgHB2nPvQBJjK4zQoI4pADtzk4HanA8HHWgBHBwAOtIH29s05sgDA5qJi3JoAlyGIGfel4C4zjPtUKuecAU9nB7UCJM4UE4prHPbOKaM4AoHUGgBM+vU9KX+VObjk0BtvGM+2aBi7eehopC5z90/nRQIa+N4GOKR8gfd49aeZADkjPFMdiy4GeaQwD5IHYinJjPJqJsc5HzUA5HegB5OGP6U08n1oVSSeopDxnFMBQcAD0NWP4cA5qoD82Md+tTljkKvpQgHEHftpHXmm72BUn0zRLknI470wGyOAM+lOYlsZ9KjYE9cc088D8KAFyBk47YpqEsx3DjPamqDs5NIpIPy0gLEoyvAxSA4ABPTtTS25Pc0q5Jx60AI3RTQxxH9aVx8gIPSo2PT0pgPA4xk4IpCuAwz3zmlXggkmmyc5+agBQAF70/eN2aj5pw4GTgCkA45Ynn5R1pnB6HNNDHOPXtQSSRxyP5UAIrdcYHNPwdhJ//AF0wjAHrQG+XA7dc00I4D4ixDfauOoTH615y4y2K9O+Iqg21m4HXINeaSD5q9Sj8COSoveHw4UHmkJA3U0HFNGTx6mtGQTwJvYcVv2FtuwMVn2MPeus0uzxtY8j0rnqSOulTuWPsIWy+VTuXDZHtW1pzCaAHoO+O1IICE249/rVNvO0qczJGZIHOSoPKmuZu51xjY6SIcZ6Ljis7XnE8cVko+WVgZc9kHJqJPEliLbeC5YD7gBzUWnW9xqdw95doYkcj92TztHapTKZuaJbeXbtcyjDTncF9EHCir275hnjB4FNVhtHTGMADsKmEJb/9dO5DIdjNIpCbsnIOOlXre28tTk5Y880+JNibalGCpwOnemibjowQMA5x1qTA3VGhylOU+lUIXHf0NSK4+ppjE9M+9IODmmImMrEYHFR55zj5qAc80gHz5xn3oEAYkmlyTx3o5BPPHpQACTk0ALzTc85pxwBgGmnpQMY2CelMaNMZ4qTpzkU1jkHNICpIiBSAPpVWS3VgOOc1dKjd2xTHzjikxmJPYt8xGPU1j32n55ZcZ6muuMYPOKz54d+7PNSXc4K9sjGuccHrWZLbDggc13N7abomwoyBXM3cW0gjBPfFaxbM5RRzV3ARk45FUZE3Dmt+7jBUnGeKxmxnpxXRE5ZoynjIfioj6VfnTuBVRlrRGDiR+1N71IV4qPBpk2HrxVyIArVAdatRt70DJXXKnHI61GmdhBqXdxiowvWgCFl5oC96cwoTjrSA774flnikUsPlPFegjIWvPfACHzJCeg616IO2TXm1viZ20/hDLbQacmTk5owOBnrS4xg5rEsRufwpSOx7im5G72pd27nPSmAwKynBpygYNJx3NKMDvxQA5eT0p2NwJPOKZuULxSeZ2FICcbcYFJ0OOlQ78detSbgRk5oAd34J4FLwF5x+VNGAaDjORQAjbR0qPcCeo6+lOYBenU0wqGoAlzgetBI45/Ko9mBwTS846c0AK5GBgk00A9QcelDdOBT027ee9AAY2z94UU/z8cbelFACyAiPORk1Gg449alcgABjjIAFIpVeOOeAadhET4xnH1NAYAbgenrSSnJPTHt3p4QMgxgetFgDLMOO9NcHHP5VMgwcEZ/GkYKGPX2zRYCAr3FOT1P4VIdncYzQEXCgEjJ4osA1uRyaaWyRu4qV88nFJgYB29aLDItwPTsaQ4JxzzTwqntgU9dvZc0WAiA4P6U0OVH3ashVY8nH0prgAZx0pAMXBGcUdyMdPSjtgfWlUc570AMEvoO9POCOnXvQQMngU7jAAHSgCE8cHNBIGMinldzgdKdIACMnjNADOccDrQTxgVOEAXOO3WoWUAjHfrmgBq4H1pR97P50iISTT2Xap5oAMLjPeom6Hjr1zUw6cUjDcQO1AXOK+IQ36Tbv/dfH4V5g46ZNeueN4RJoEhY/cIK+9eSyLx9K9Gg/cRy1fiIenPapIky4+tRkkgVbtFLyKe1bN6ERV2b+l2u5QcfhXX2EG1VOMc1jaRb/ALtTwK6i2QKg4PI61wTk2z0qa0J06gflVjyQR83P1pka4bnuKsAjjioubEC6dBv3iNQ3qBV2G1wR0HvjmkB6flVjc2e3FAmWIYETGADgd6sEkn7vGKgtzuqfue/pTRmxehzn8BT1K54BI9aGA78Gmq2AB271RLJU9Bnmn4K8VEH7U4N6mmIcen0pOT3xzS+tG49OlMAzgY9KXJ25FJjg5pwFAhvenA8ZFIQevemkkEgUAP4PFNDc7abnjvTA3zcjHegCUkZNRnnNJuy3FGDzSGMxlqRhg4qVh8o9+9NI4wcHAzSArMTuK9KrTKCG4qxJgvzxUEhJHzcUFIypSCreo9awtQiSUEgDjtW3qHysTwAetc5ez+XkYzkVcSZMwb44yg6mscR8HuK15yGO5+vaqciLs46966YnLJmXIoORVRo2znFXZhhqrl8CrRkyswxUTDirJw9RtHTuS0VqejYpWTBpMUE2JBJ71MpyhqmSasw/cwaBhjNPA4z3FKQFAxTlHzUNDO/8DRp9mkk53MemK7VT0zXEeDGZYivVTXZgsW49K8ur8TOynsTByDn1qQMQvOKg2nGfU0Krl8Y4Hesyyfg9O9Ix25PWkAI70hVi3J60CGhj3HFPHK03b2pPu8LQMGHNOXrTOS3enDd25oAk4pyYxyah+YjB4FNy24gdO1K4E7EKeuaUPxVYkjJAJ57U85NMVh8jggEDkUqOAeR2xzUJzjqBk0q5HfOPSgZLv64puWJ60Ace3vTgP0oAaTzjNPz8u2mnBHAxSZ9KAA5zRTSGz0NFAFx0+Zfm44zSbQcnNPk54yOQKZnApkkDRAnOakRMEc5HvUjABeMGk9CKAHIhHJOc9KaVJ4Jp+85C8fSkdsMOoxxTAY8ZGBTsYZQaGdjjrmgcrnJyKQA3ORUfJbHIxTyDg+lRIQM45FAD0GeOc0pVgOmPanQ9MnvT2+YdO9MZEAVb5fTmkfcR2wBUoX5hTXPX3pCIVVscg5pcOoBYcZ61NjBGegpsp2qMUARgAsT+VKSD0GcUqHjd3p4IbI9KBkQyr5zRkluaeR82KBncAB+IpALvPyimPj7wJ57HpTmxvApXIUDA/CgCJd3fOPSnuMKcUhzjkdakLDB4oAhOcBs8ipFbCDPP4Un3hjPWmv8AIVGKaEcx45fZpHJ+++APXivKXzsx2r0T4gXBeOCJf4c5/GvPpAEiAHWvQoq0DlqfEVdlaemQmRwMdKprGWINbujQqsgJPfFVN+6OnG7Os0yLbEoxzj0rchARAOg9MVn2Q+QdM1ownegbGB1FcDPSgtCUD6fhU6ngD04qEYxxk1Ig7dKVyywnYEc1YRcsMjGe9Qou49OasIpIznHtTBliMKDjpUw4I/lUUeR61OqgnBGD61SMmB7UEdQKk244pAvBqiRuDntT1AJxwPrTQp7LSg84INMVxeoOeMU4gfSkyCfmzTSeRimBKOO1L24/God7E4IxQpfGTQA/J6Hgik4zxx7UoGeWOaCp7EgUAI3I4pD09qcARQw+X0xQIiA284pBn/GlJJ7fjRyufUVLGgOF65I7UxsjHPBFEmCBzyevtTM5GATxQMjYZPPaq8hH3fXmppGPQdO9V5TjPHWgZjak5yNp7dK5e6jYvul3f7o6V1V4m9wSBzWRd25Dep7VaJkjl7oqFOOO9ZshILHdye1b1zaqG3YIB4rFuYhuyMjPrXRF3OWSZnTHOaqEcc1ZlUgnFVST71ZmyPJU8U8HcOaQ9OaACDQSMZRnFM4A5qbHOabgelNCZEBmp4wB1pu3uOtPDDGKYhzdfapUxUQyRzU8ON4zyKG9Bo73whEVtTke4rsIl+YVkeGoEXTkOADtBraVcPkZry56yOyOiJAoC56Ubgp4oJXB659KRcEng4rMseGBB70059KTIB6njsKZu45zmgQpHOATSt685oDDvnmncUwuMzzxS8etIeDQBk0mMUj8qRe/SnH8aXA6+tFgGY5ORin8Yz+dNOQTmnZXbj1oAY3X6U4KNuAB9aQ7cdSKUEeuaAFK4pAQG4OaGPGMdaAvOcfnQAu4d8/Smj72cGnDGR15pQFCnB60AIQc9qKTA9KKYE825ZAM9BUXzYBqeb5nBz255phHO0GgkYhOecHPpUrKQ4PYDmmKhBBGOKcSxfoAOvBoAWNSZSeuBSy8y8daQFwQRx9aR2ImHHHrQAzewbHapc8DjrUO7DDj8an8xQo6ZNADHzgnHH1qNRu6DjvTmlJ4A4zwKRTxzx7UAKCVGPTpUit+7zk/WoiDuyO9OLADGeKYE6HdjNNccio1BDDpinu2Dz1A4xQAmfm57etMuHGVCnGAKXIY/wBKHTocUgGxcrk96kXHUHmmomVPYd6RQOf5UALu5yabkAZH50YGzOD9KjLAjIHFAEm/L5PanlwahHHrSg4PHekMlYg4prAKp5NRl/mA6+lDMWByOO9ADg4HA5pDyRUeFHIH4UpfAPcU0By/i22V7dmI3bRXmrqWGe1eta4EksnXOWK15PcfLJtHSu2lL3bHPUWokJBYKPxrp9FttxUkAdq52wh3zjjNd3pFsEXLD8MU5y0LoxNe1iChe2KuLhRgVEmMcipVwcfrXI9zvSsh6jnp1qdE9+1MUZ+lTA7due9SMmVcKDmrMa/LUSDgZq2ANoqkS2OiVjzj8xUwTBXmkQhQpz061Ip4JGK0SM2Kw59u9JwB0zUhBGaXvjA69aokiDc4xSfxdf0qQqcDHrS8A0CG7Qe9NICgkA81JtFBUEEUwGgAjPpRwB7VIEGOPSl2bhg0BcaFBI4FOK0/7q80hPHTmnYBmAO2aaRznpT92QT0ppcE9AcDmiwiJzgZ7ZxUTrmpWy3pikOOvWpsNFZlJIAJ6dajwQadcTlMbQPpimht6qSKRSI5D8pyM1TcktjGM1dbnPaoHwF5FIpFVogGJI/OqU0AZTgY/CtBvu5zxUDEEnn8KY7HO3dup6jbj9awL2xAOR1zXaz2yOd3XnnmsyfSVbMg4555q4ysZTp3OAubSQNgZGe1U3hkT768etd+2lbiSF5xxxVK40gbDlQT6mtVO5hKkziGi7UwA5wa3rvTdnIXA6VmT25Xlfxq0zFxaKm0g+1NKgfWpWUgc1Cx9aq5NhCaaRTuvSkOQKYgVvU1ZtjmVPdhVOrln/ro8c4PelLYa3PV/Dm9NOjDZIxwa3U5bOfyrG0Af6CoHOK2YjtyDzXmS3OxbCypx3/CnJDhTz2pC2eMcUB9zc9qkYvl8nJpvkA9CeOlSDuRSnPpQBEUAPWn7DtwOtCrkn86ceRyOaAIwhLc0uwISTyPak6SDtjtSu3y4xz60AMA3H1z0zR5bAe9OQYHI5peT14pDGOpHX+dMKv2zUrLnrSbj0JNAEB8wjlT19eKciYznNS9ulKT8tAEYDHPBpQHBwc4xQW9MCn5JUdD9aAGtnYcH8TUYDDPPenEH2+lPAPQgY7UCIznPWipCnPb8qKAJ5docDAyeKcuN5J+lIqDfk846ZpRkMQetMQMQDz+lLxlcUzIDc556cUvU4yPegAckZ68U0s31pz8jGRmmDPXng0ANUZb2FSbcnOPpTWycH3qTqvGaQETrzleo60444HfOSTTm7g4FI3zLuJp2AR/XOKYMbxnn1pyMG6kHFGGZjwD6UDJASpyR16Co5X5245IoJcAetNf5pMkigBycIN2KsYBVfpVb1Pr0qbK4HJpiHnCoeQKYVG3I6mlLAL1FNL/AHRxQACM4JzwRiopB5fPaplYscccU1xnGOtADeCOnIp0o+XJ7UwnaehpzMH49qQEXB5oLKEIx+Rpp7jsKbgEUhjH6cA0mGwOuPepGAAzinKQcAjrQBia6Ctm21fncbcV5TL98qeoODXsWqMiwu5w20YAPrXkWoxBLuTAIO/gV2UNUY1Da0CxMn7zHArs4IvLAB71m6FaiDT4+OSMnNbkS5cD2rOUrs6aUbRJo0yv0HbvUyxcAnI+tOQbEyB3601pUzhn59aixrcsoF+bHQe1SrgNyAaqpcIARvDD61HJqMUZOTiqUCeY1ARjg08Sg4xzWC2qxZwrZp0epp/eI/lVcjJ5kdHHIuR6fzq0hXGK5+3v1cjc/B6Vox3SY+9mnYdzTyCOtOJqlHPkZ/OphNkd+fWnYmxPwFzil64yKargLThIDjBp2ELtHtQQOpNAcnjOc015FXqfxpgOFMMgTk4znpUEk6qc7wAOc1Qm1KNCzHn05oA03uEx1PFV3vkj5LVgy63FISN2wKe/euevPEkQkKq3H51STJbO8+2xsu4k8dKT7Yh2kHrXmZ8RnccM9KPEm3HzMB6mq5Cec9JN0oPLZpovU3Z3Dj3rzo+J2z/rmH4VXl8RMyYVic+pxR7MXtD0lruGRgCy5pyzQ/dWQfhXlw12Tszg46g1PB4jng6YY980nSH7Q9KfBUspyKrOeOaxdN8RQTgLIwDHt0rUaZZF3Icj2rGUWjaMrjHb5uPyqqVPmFwSc9vSpWcM2cVGeT3qDRCL1x+lPIz+HSlTgkZ4NKfSi4WG+UMZI61BJaxyZBA9verSsMc80NyOB9afMFjAv9MVoyAnXqK5a50142O5cZ716HJ8yHjPHeuf1WDeu4enFaRmY1KatocBeQBCR2qi6ECtm9iwWyO9ZUgx1roRxSViqvSnHFBWmsDVkDSQKt2ePOU+9U8Zqe3JDqR1BpSWg1uewaEw+yKM44HFbSkbcYBPrmuc8NXGbdG6ZXkGuiBGc+tebLc7FsDEYUHIpT2PSmsQx6HjFSFQB9KgYgf0pTIeo6gUwYDHA60DduyORQBJEx3bWBHpTpWwM+tMXO4HtQ2ScYoAYTlqXnPfGakCd8UmQpPp6CkAEnb6UxWPHFOz361GQxJPvQMlyNoyKYB60D72M0FW3ZzgUCZJt4FNIz1zz0p3BHrTSwY4Ap2AaI8DOKcmBwetBwq/j0pE5GcUgBs59fpSjdSghBtxnNG4delACfnRR5zZ6LRQFiXJDHnkilBfB5yexo2LhjnmlULjOaYgXdwGOSTTGLBzUwwSuOneo2A3kHFAEIz5eT60qltmTwBTmC+XjuTTxGmw8kUWAanzMQeB15FJu529s9qljAKtnrjHWo0UKxIyfagAblv6U5mxHjHJoON2ART8EgUAQhXxle/WkO/JwD+dTbyB+FNz6imBHhzil289OtSe46UhOHB7kYIpAMfIGDwKZGWIKjt71IxVjg9KAqoTtH60AGCACelSbRgN+lMyCQSakZgU4BpgCjn09aRsb8A00ZK9TQ2MDJ5oAYQck9fbNGPk4xmkJXHGM01iNn170AMGcHNKcDb3/rSKrNjsKV9wGOPwpDAqSSQ2PalQDbgjr3poPyEZ59aei/J0z70WAo3kQI5Ge+PWvL9bTOqbGwDvGfzr1i6yUCjPtXmuuWx/tqIH+KXBz9a2pOyM5nXWuI4UXHQACriuqLvZsc96pvmNV6+lYmq6ts/dKTmmo3Z0OSSNO/8AEYj/AHUIYkHBfPFYza/MHJBzXPy3UznK8c96WKKZyCAa6IwS3OeU23oa83iKYHBP4VGNblkPHGR3qt/ZkrZJQnNIdKuB0UitLxRHvEhvXDblkINWINWlRxucnHPWst7K5QnKHimBZBkkEY9ad0wXMdKNYLEEHYw65PBrWsvEAK7Tw2a4hSSwA61ciVycZIqJJW0NYto9HttVV/ucN/tVo2Vy8mWZgfTmuCspWiADMTj866Synbyl5+maxN1qdX5qkgZIwKeJwvO7Iz0ziseO6YqGHb1pTdZ6joM9KLj5TUNwd/B/I0STAjHU9KzDcnBIbgelVpbklvvcHtSuHITahdqkTBjjAxwa5S/viOWkIUdAT1rTuWDqw6+1c7do8s+zb8oHWrRDRnXuoySyFFYiPPQdTVR0l2ljwPStAWgzwhJNEllcTfJFG2AOeMZrVMycGzG8xY2I43GnEs/CKc/Ste38OuZd8mM45rct9FRABgKMUnOwlTZx6Wc0zAKrZ+lXbfQpn5ZDnvXc2+nxR+nT0rQitYwOOSfSpdRspU0tzz4+HpwvoD61HLpUsS/KfwNejGzjbndge9V5tJWQcL29KFNg4I89WCaIlmI4HBU1o2et3FswSRiy/rWveeH2CkgMMdsVzt3YSxHnPtkUN3Js47HWW2px3R4cZ71bz82AfxrgbS5ltpAWBGDzxXYWF0J44yGznmsZRN4TutTRyTQWwv8ASnLyp4qLDdAep71ma3HZK5JHPUVOCSvTHHWmKh8vGeeuTSSvhDt6igEMJzk1RuofMRuOtXNx/MdqglOcgelNbiktDhtWtyhcgd65qbrXaaxjJJ5zXI3IALfWuyDujz6iKeaaynjNITilDVoZDcD0p0fysCOMHmkwO3Wnx9aLiPUfCzpJYIVPsa6TBB4ww9q4jwhcMB1wvTFdyjrv5PB7gV5tT4mdcdhoDA/jUxGQM/rTXK7gRSZOO2BWZYuARgAj3zTlwMgdqhLU5c7Sc9qAHOecj1poLbs9jQfu4z3oTAPIoAmyQvU1HznJP50/OQajOfWgYuRg4pynjk1GQTxnihi24emaQDm5l4qYDgVAcA46gnip0HTFMTDAGeTUe3588806UkHg0gOQOaLgI6jHP86Fyo5pC3XjmjeQcjH1NIBXPAweaCcAevekOMZPGaMj8aAHbR6GilyKKAuKxG3noB1oC4bOPbrSM2GGe47089M4/GmIfGQOOh9BUbN8+c/pTd4B5HA9uKepQ7ieMdKQA+Amf51GrMScnNTc5bK5XHGaQLnsBn0pgN2HaRnrQwzyOgHepSoKY9O9RSdAuc+1ADVzu6fjUu4jp3qJPc9qcnzOBQApIPX0pjNg9MnHWntG5c/NwDgcdaDGd+SRj0pgAOVzk89qTtS7f0oI2rnPU0ANCjGckc0MpDY605eGFOYHrSAjVPmBYnAPpT8f7Rp5I20xs8dcmgBc/Jg8ZqJnXeB2FOkBHGajVBuPHamCBmHJxx2prPuK8dKR2GMAdaR0IAxQMfxx/L1pjfeznr0wabyB601c5oGObG7OeakiIw3NRYPOe1OQ4BGPegRIFH3jz7VwOuWzf23ak4yz7jj613aMpJAPOOlY9/bJdajFDGMyodzH+6K1hsS1cqXzMIWIPTmuXazurqU7ImOTwSOtegS2y2+GUKx9WGRXNajc3clztSUhQewx/KtILqEmU9O8KXM0gaXap65YgVuQ6PDAWBdGI6YqrZ25CiRwdx6kkmrj3McK5bAxV3CMSx9lTgBR+VILZcHCisyXXkUYRSx9qrHXpzztVcf3jS3L0RsG0QnLRgZGcEVSuNNtC3zRtz6Vntr82cFlP404axIf4Qf1qlcTkmOOk2eeN6/8BqaLR7Yt8tyEPo4xUaapHIQr5Hsat5ikxtYGmCsRjTnB+SRZB/smrtvIUVVYEEdqrbniYMnBHer6Sre2j7lCToNwYfxfWk0WnYlFztHBx60v2nrycHrWfGTJjBzWhDYSTDg4FZNmyaG/aWU5LH1pj3Bf+vFXG0qXHLZ+nNUri2eHg5GPahA2iNpAASSBx0qv5iJysQLdzT2HBFV3U9eeO+KZLsSi6lBxHtX32il3yt95+DTF2jHrUN1fLAuAfm7VopMl2LwdY+S44NMfXbaLK7w2PauauriWdi0jbV9jVETsxIt42kIOCdvFFjNzSOzXxLFn5YmYY7VIPE2F2iFhzyQK4I6pdCfykVdxPKqM0/8AtHU0dwYSNoyTt6Cq9mzL2yPQk8RW7naxK/UVcj1SFlUiUDPbNebQa8WKrLCrepxWlFcpON8TlWz0pOFhqrc777QZV4kJyO5qMQ28z/6YpaMDqo6Vy1nrEkLBZ+AcjcBxXRwXAlTPUdBxUmjs0Y+raMF/e2/zRHOw+1VtLilhG5VbaOuO1dJgbJImwY3G4dzmqtrAIZmBfAJ/i4FQ0CViyjlgR3PanAYOT096he+sICd06ZGeAaqvr1mjfIztkf3anlL5kjT6AelRNjceOtZUmvk8RW7H3biqcmr3rnny0FKwe0SNlmAzyMVVmuo4uTIp49axJbneTvnY+wFQnLHCwl8jGc0rA6t1oitq9yJWwvSudlgaQdetbGoK0eBg5zWTOZApGcYrqg9DkqXbKj2yRdXqs5UdKl+aXhiSaWOwlllCxqTmtEzPlb2Ke47hirlpbvcSqoQknp2rpdO8JDaryglu4IrprPR7azTeUHHT2rGda2iN4YZvcq+G7OSzVd6j5vWuvQ5GMdKy4pbdyFVlz7CrsJAbaWzXI9Xc6HR5VoWePXB604jjOaaePxp2cc1DMxoGeTzSEfpSk/L9aZk55P6UhjlOexpcAHI9acudvpSc5oAXv1pffikGOmOaUAHjoKYCqc9KVqMBRzgHtSM3bqD60CGsp24981ZX7oO7d6D0qHJ704Mdo9qQAw3Gm55x+dIhJY5OBTuN3HfgmgBpIYkA09UPQDNJ0PGOtSKTzQMY+OBSAZUA9RQ5G7n1pA3OMUxDsc9BRTs80UgFkGcD86VvlQbuKUDofbnimOMDk5+tMBvlk4Ytxn7tNUnBXGakXIPy80cdqQE/8Kg/jTFIXccdDTWLAcDPFDDBxTES43DJ6VC4ByQQT6VKue+M0xlYAn1oAj2nIwadGmMuRUbPjqCAKk83MRHXPegByt8vPr605lBIGee9MBHSlyCeMn0phcdgbTgA471Hy3BHFO3YDUoA/TNAhqqC/P8AOpMgnhiPpUKnBJHNPRd46fhQA+RcY96a33uopZOmBxxxULkbuufegYrKGbO7FRFuDjORxzUgO48/hUJxuIBPFIBhzzkd+KlQYwc0zbxjrSjOMgmgY45BY+vNIfujHWkViM88mkZipz6daAQpJ7kUzngHNLkFuRj0NNuJkgtmkPRRzigGYuua39gVrW2yblxnJ6LVLTL46VZebOHnvJiXJzUK3Ftd6y01wpMeM478VovcWVzeiSWKQRKNoCrW8UkjK5BBrV5qF6sbw+VCMnp1/Gp3tldw+3NasV9pX2d0EUseMCMbOvuTUG5RkZAWtH7paVyq+IocgcAHiuU1S+86YJu+UdSO1a+r3yIhRW5PGM1y5065uDuOdp55prXcbbWiF+3yzuIbVAQONxFaUGjMUa4unJIGcDpVaxsJbNmZlJz6V0ZuoLjTHizhwCB+Vaqxm4tnBqHuL7EfGTgCtO50uW3gklF0oVBnOep9KqG0lVyArqw5zipHtbny90kchDevStE49TCSkiOC/mWRVYbz2rbtZWDAhsY7E1k2Fo/2tJJIyEX2ranRJJAYlKkDmsnY1p3sdG6Wf2eM+cDIwywOMVUnljt0MsLg4GAtZdskpkw0ZCjoSOtaAgLQMW4AXJFGhrZlGynmuLhv3m0K2MYruLC3uDbxxtcqNoJBC9a870hZG1SZ952mTgdq9H051RcM3TnOeDWTVmawWmpde2nYRgXUfyDkbSC31rI1NmtVR5h5gaTBMZ6fnWtLNGRlHGT1rE1admtJk2hmKH/9dC1G1YgWUR7i8JZCfaoby/jmtfISAJg5zVHRdROp27ROoEsR2nFXZrF1Tfjj3pk2vqjJluPL6dRWRdXCj5i30Ga2p9PaY5D7c/pUA8LCTc3nMccmhC1MiGNr6ZN/yw+tdZZ6fHDY7I0XODggc1Tj0TywAWYADir6W8kCgee2fQVorEuFzgoJH03VWmWEOyuSA4qe91W6ubeVSFXcfnKjk+1dY2h2s0ryuMu3WpI9EskZgsW7p1NWppGMqD6Hn8FtLJMmxCRnmteeyZWBtwQ+OQD1rtBp0Ea7Y4lUfSlWxiVwdg9zjmolUNI0rHJ2EVyLiMXS/ue4A5NdOfEUNoyLHp6lU4yAaura26AkncCe9BtLKQ4ZQfbpUe0K9kNbVItQkt/sds6Oww+SP0rG1R7iWGR45Auz35rpbGztobiJkUAhsc9Kge2tS7/uk5PIxUSmWodDh9s04HyAfLwO+a0ILO8lxwsYA6nrXR+TboB+5QfQUkjoPuIBUObH7JGTFpOcGa5f6KuKm/s21Xszt/tGrIy5wOM1ait8ctU8xapxRQSwQ8CNVHqBUq2kca9M1pBRjGKrS9SMUJj5TmNZt1MZYAZU8Vyty4Ixt5rtdUXMEnHeuMuFCy4FdFPU5KysUraEvNgL1PFdfo2j5nSYZ2gdO1Z2lWPnkSYGVNddGyW1uEXr0p1JdC6MNCWWUQJsUZ+lY948sp3tkegrUhia4JJHQ4zTLywbyS2eR7VztHWjADSQsroSMHnBrqLK7NxbrLgBs4Nc95QKHpWrpO77OQe3SjoXa6Og8zK5p6jf3qKJAYwakDBR6ismcjJCgC+tIvPU/WmNMenWgPgfXtSESnqMdKb1JpvmBuP50qqAMjNAA33c/rSqTjrzQOTSHrigQ8AE4LUnHOTTSCASOPWowDnmgCxgtjBHSlxgdaarAIaTcGHXikAnIBOelKpzznJFA9ulCqQ+cjB7Uxj9uF69aeM4+9ScAY70zk9DwKQCnPUHpUe/5x/Sn8kkHjHcVGVweooAkLrnrRUJHPUfnRQBpnJznA6YqJ9pJGOamLZU49qiK4yxIyaokTAUZHcc00ABgRjJp2efw5oUDbSAUmms+G9MUp6dQae6g447UAIWXywc8+tMDDHXPrSlN0LAd6gHHr70XAlb7zHqMcU4NuAAGOOc9BUec9BxTm3KMrk59eaLgKWwvb8KWMZAII5qNs7c4J/Cnw9cYx9aYDtvPU0NjBXjkYpMnzOeg60oUckfrTEIi4z9KkVsY44HpTFIycHnFRljnrkj0oAldizHjqKrtkSYAqXcSoI6H1qF3+bNAyRS+SOB+FQhTlnx9akQjk98UjMBGQMn1NICIgEAgnGe1OxgDAqNckbc8VKRtA9fagZG/DDjvTicoc8U1gC461Iy4HpSAixnHNDQLINjgbWHNLxu9qfkFgB2poCpBpdnavJIkQLP1JHSp0iQ/wAA9sCpiuR2pFABGeuPWquxWKdwuxPujHpiqbQI44P51o3uPK+pqgqkrjNUtS0VTpdsclkBbqD1pv2cK20KuB7VbImA+UA0zeGOHBBrRD5UQG3GOab9gjJBKA4Oas+YBTklU46jHTmncfKUfsqK5JQYPtU/lF4lURZH06VbFwoPyoDznkUPeg7s4XHYU7hyIo/YhjoB+FSRWsS/wjmo5r6NGCk4LdAOtXLO3e7+ZlKrnHTHFFxqKI1VCcIhPfOKWSD925ZQd+Bz6VrEQ26KQuMDGB3rOu5fM2IoycgmlzjsijpWkx/aiwUqqnIHqa6+1sYljCHk9QO1Z1hGEXO361sRnLAgYFRzajBrODaRtwSK5nWdOkSJmjzsBIwT2rq3Yk4zVO5hWUMpUEH1p3A4vw/pht9QnmZl2uPlA9a62KBGhKuvIrFMLW0pAGB29q1Le5LKjcjsead7kpWIJ9ISU5U7WzxVCS1ubMt1kQd8Yrplwwz1x3pzJGw+YZzzTCxzEd3Gfv8AH1qwJYZeSMn9K0LnRYLoHGEbORx1rHn0TULcExsHXPGOtF2MseWvJGATUeFX+Ec1QkW/iAUxSDnsM03F+BkwS/lTuwsi+78DIIqu10qsEJ+Ynpmqxg1KTOLSTJ56VLHoOo3LbpT5eTxxzUMB5njJKmTbzzxmrUOnxXIBSdlI/Wrln4at4Tucln788GrrWUce3YCh9jSuBTs7R4ruE796q2D71UeOVJ5AQCueCK0EDQz5L5wDmqplLk8HJPYUmNIrl+x6imqm5hwTVoRDdl1qwsa4wo/H0qR3KaRBRnH51YXj0BpzR7efWmbxyDzQMazYXPeqkjZyammk+Ugduaqsxxx0NAGXqmPIbFcTc8yc+tdhqT5jb+dcjIge6RMk7mxXRSdlc5KusjptIh8rT0c8bhmr9un2mYJ2JqoxNvbxxjoB0qxpWowRy7XHPvWTldnRBaHTJbpCgVKjnVTER+lSrcRSxZRh07dqY2GQ5pM0SOcMSqXGRwcVb05fLiY9RVedCJjgcM3Oa0LfKwquB17Ui29DRiOIwv6U8AEdaaudop2CCeP1qGcbGkIeMkGnBRjjr2NN79KegyTikITGB1z709T8vSkKeufzpfN2LxSARcE8A0uDnO3H1piOfz/SpWkG3uDQAxnPTpSAZ7ZzSnsaeNoxnj6UARnI4HpSgLmjI3Zo6dRnBzQgH4wKXcFIzmk3D6U1iOtAEhkU0oA29frUIAJPHSnsDt4oGPPr7VGRRjjJ4pu85wBSAQhc/wD1qKUscn5aKAL7gg8dMZNRyFigGBz3qaRu2COOtMH3RzVEjduFx7Ubc8dARTnH7oj0qHkkDPQ8UgFIIAVQfrUwznmiMHktSk55oAdgY61AxA7D2p5bdUbD5T270AIGI7DHtT93TJpiYODjinOo3jntQMDy4GOOpqZCu5RiokAEnTtT87WU9800ISXCucCmiUYOB3p0nzucLTDGwG4c/WmA9WBViBUZb5MEZCmhWOwjAxTWyTz+lADgw8r5hz2qDAZsc9anXiNsn3qFH5PFIBTw3H40jYKZHSl6845qJ2yaBhFwT1qcYJx696ihCknpwPWgSc4AoAViBJgYpWPAqF3AbIGaR3Y8nPoaQEmBilCjIOabECEGefSpAAGFMBx4GAKhZiGXPTvVhuRmqdwdu3niqQC3Sq20jIxnjNU1yrbSM8VdVWuYfMjUsFHzj+7UXkkOD6dea0USosdCuc8ZpJNLjnXfuKt7dqtQx5Q8Ywep71YV1QYxTNEc7JpF7EDsfeO2ahFtfKeYN3HauoE2SwVRx3qLlm5PFMZzPk378Lbtx6VJHpF7MuZWEansBzXRnI5HX0FOG30NAzLs9ItbZtzDzXxks1XXfgKgxgdqmICj5ahfap5IOenNJsCmyktuY54pEiPmhj36cVLuVnwD9081Yt4tzbyc7u1SInt1GOmM1c6AYzTYVA5OcCrAXJ42j2pAQ7vlPNNJLCpHTLHoKiZdpz7YPNNARyWcdwvKj61Sa1e0lIALRsOT6VeSXZx3zU7Sb4Sp71aEZSTSRtgHK1YWfcOhBHtUKpBBM0d07Ro5/dv2B96uf2bOiB8blK5DJyKAuluEbg4bdzUwkJ4LfSqpiZAAeM0oUq2SRx3pgmiyq92wWz6VJuI6qCKr7gQeScc8U1iwbg/SgZaSXG75frUglRgNwwapo/JHNS4G3PoKVhFhpIl6d6ieQHITGMYxVcW7yyZTeQew6VY8gQfe+97UWArG33E5HXqaiNrGoyF5HFX/ADMEg+vSmsAEYg571LQ0yiYxtzg8dqj24FWCxzz361G5681AFYsCeR0qpK2GODVif5RkVRkYkc/eoGiJ3OfrUbt+FOc96hbJXJoGzH1JsMR6iufs4g2qR55w2a6DUoz161hWZ26rF7tzW8Phscs/iN27VjIMdxiqxtGU7iua3Ht0kbcRxUkdqOAcke1ZpHVFFWwmKAB2OAOBmt1HEi/KM+tZDQBZSMdCcZFadhnJPrUsspXCbrrHPJ61bgQllUjtnpSuh+1E5HFTQYDMwAGaTInKyJxjH0p2QAeKQAhQSaD04qLnOyI88ipoB29KiA471PCCqZpIRIwXB56+lQMgU9ep71ZA46/jUMvbLUwIuM44HvUiYY4JGRTcZ69aEXBzmkA+ToMEcUKw244FMPJPek2ds9fSgY/r3FKeBjFKqYXk803cPxoAUcg8U0j/APVRk475o/h5oAcGwTxTlcnjk1FxnBBxThhR3pAOY8etQbjv2sTx3xUp5QnNRiPIzQA/cPX9KKTBooA0i24Lleg5pMhdpA7ZpdnP4UjfQ4AqiBHb5Pc81EgClmzweakIUsOOMUnAPP6UAOUkDuc9TSgjdgDrUW7aSSTjFTKoJ3YHSgYxgN3t0pHwAR39KX8OSeKjkPNAAg+UfpSnO/B49DR2yOBSM3FIBcfvOvQc0mcfMCfzpwXBJPU9qhbrg8UDH7gVLA0vmsUwB+FREAJ14oT5F+9+NMQLkEjPen5xnjNKPm3HHTuaTnGD60AGcIc0L69eOaeQGBJqPPpQAoBPPSoGTDZ5yfapgTnOabJ85IGAaQwhUBWOcUzHJ44pwBBIJ6dqaQ3PNADduQeKViNoGPmJ6YpFLBsZ7UOMyL1zQA/GeBSn72f1zUbDBLDk9KTO0UwJSxxjBNVbrIQHHepRJ823HHc1Fd42bVWmgW5Jpl/NYXGYhvR+JI26MK6QWGl6hEjWU4SVuschwc1y1sgAZjwccVdUrheOR0xW8ZWLdO+qNC60y505ykwJAH8IqkUYruK5B6Y61JJe3Ua4Fw5z6nNPj1q4QgPFDLjjmOqvFlKMkiNY9vy+nWkdcDIWpX1MuSfs8Qz2GeKj/tJk4+zRn3IpaF2Y5V+Tg5IPpSPE427lIB/WoJdTuC+UCKfZaqXN9PIv7yZm9Oalgos0JfKt4t8sqLnoobLVkPPJqTlbaNhGDjeaqpCbq5VAcE9TnpXRIsNtahUAGKQNNGelqtuFRTuPUt6mtOGPKDgZ7DFUlcNLz0BrSiICkNgZPHtQwLEMa7eo96siJccDGaihKmIFec1PvxjNOxm2QvHsBaqM54JH1FaEkwx2x71mTSiRj0H0p2KRWQsz8Y9Ku4bavcDioIV+fBGR3q7EMKeMigbKtxaLdoVPUKcZrGju9Q0KcpbTssZ/hPKn8K6JjsIYcYrG1YLLCwx82ciquNJPc0bTxUJh/pdhDJ7x/Kaui/0a4BD288TH6MK4O1lMo4zuBxWvDOx+Xb36mjmB0o9DpN+lthYbiVR33R0pOmp964OO3yGsYSuAD3oOWKlgce1HMLkNd5tMAyjPkegpn262+6keP9o1nBVwQ3PHQ08KB93H50XHympFdNMu1Rt+gpCflbOaqwzbSBtwe5qXzeu7gYpBYRsbc+1RbyFIYcEUO67TgjJpm6pCxE5weh571SR5fNfzDwelWLqUhSV+YjtVYOWXOKhgLKdwz6VRYgEjNWyMqcDtVORcHtUjIH60bQRSkjOM0qDIPNAGXdoGbGeBXMyp5OoK57MMV2c6BkbjtXMXluTJuAzg5rWL0MJq50kD7o1z6Vo2is6nAJBJFZET+XGmTjIFa0V5F5PlQc+pI5pI3hsNuBmYqF6YFXLeFkTJGAB0qvCpmlOflGRjNTX92lnEUzuYcD3NJlEDPunc4P0qRAVYZz1qpZ7pGLOctWhtwalmE2SHkdetOYHbnsKZ6e1SFuOe9QZkY+79KkGccfrTARnBp27jAPNADwxwD6VE7BifanlgBgYqPAznpQNAA24ZzUmOcDp7Um7PJpUbLGgBMYzgfjQo5GaeflPPeikBL8vA45qGTjoKdzx0OKRs9/SgCMkNwTTuPWoxntS54yaQD+D1zSMM9KQNxkU7J46UABGVxUij5OopjCn8bfemA3a2ev6UUn733ooA0N2DnPBxzTWJ2ngGlbIbaB2/CoyzHIY8UyAGSc8ZprJg5DU9cKxzg96bKxxuHTvQMazEAkHI6HiplPy4B5IphAxgDrzSxYAbgnb2oAT5lXBB+tRTK2z5RntUxfIHFEjjZ0PXtQAixsEwcZxULZ+7xn2q1uBBBqs2M8d6QEyJhNzHGeh9ahYANnOBUiv+5+nTAqJvmXn8qLAIRkdeDSBCeMj8e9IVHHB9xmpCBkY4IHFAEZDhiN3B6CnNkYy3WhVyx6nvmkb/AFmOMD0pjFDYj6/UUsXzA4pG2hSentRCMKx/IUAL0J9Ki37X6jnipcgljUJQb8kc5zSATOTk8AU4OuDg9aJFG04PNRBfUigCXcAeeeKaCS2fSg5KccduKmSNPL6fN9aYEZGfSkC88k8+lPZDx6Z5pAMHFADejc81HcDIqbGByf0qrcSYXk/WmgW49CNgHrUyt8v+FUlfjp1qdTj5eeKs6YrQsFjgYIP1poLZPGM/pSDdgcY+tShQQMkZpooZgkdM0xlbv29anyD1XA9c0xyNpIOMd6YyqwOfeqchJbA6+lWZ3HrVQnnJNIY63bypWYffIxmtI3AdcdKw5pCqlt5yPaq39sJEuG3CmkJnRI4U1ZW5ycFhXMR6zG+Nsn4GrsNx5nOAw68HpVWIujpYrnavXAqcXQbHzfL3rFW4/d9R9aha554JXjqKLhy3Nm4uBjAb2wapNKuV3du9ZFxcOo3ZJz0J71SbUTHjfIFH+01AaI6qCcEnOM9s1Ob05wNuB1wa5FNbgMf+uQ4/2qcdZhZfll/I0h6HTS3gZcjNY15eKsLsCM96y5tTTYSHA57mqsMxvWypynemPQvadC6QhmPU5NXiduCpxzmnKv7pQcDA4FQt83r+FDGXYbhTw3PFXIjkAlgAelc6ztE2e2elaNrdZAI7ClcDcjHyjcS2PapcJkc/hiqUc+4YPaphJTJZYCgYbAx0qGTI6Ec00y985x7Ux5Oxxj6UAI5J4puTk5z06Uzf3NQvNsJ2kVLYDyePfrUG8BsAUvm5xu4qM/e3cVIEnGM81RnOTkHvzVpmOMZ7dqqSncenWpZLID97NSpj061Ax74p6MaEISfBjOBis6W2YgHrntWg7cYqN2Bx/h3qiGioyNJAFx3xWxp9oIUTc3TqfWs8ENxnGOtXIpnCBQTimVETUpvJJKZyTnANVLOKW4czTuxB6L6VoR2yztmVQcVK8IiQKvApsq9hkGFYkeuKtkioY48AcdaezYIA5rNsxbuSZ5A604sOneozkmnDgZ70ibC5weaX5ScDrQKFXnHvSBE21WXPFQ4y3Ap5PamHgZpDHsP3fYe9ESDOc5qJnODTonIzk0xE0g9M1GR0p+RnrQw5BzQCGpgHk/SpSVxk54pgIBpzHApDGBQTntUb8Dgj86dnFNclvoB2FIAXpjjFSDA/GkRcjk9KegGT60wEPXjpipF+7yKidiG4xjvTlb1oEyQ4z1oqIsc96KYF/eGP4VBIMkjFSjPPHTFROcOefwpCGqrbcD9alxn+LgdjTUbER56nj2oUkuVxwKAJDjjjmgkqpxxnrSLnHXpSv0PFMBik5zSuPkGPWmbm6YpzMAQDQAHgcmotwLY7ZpS2QMjrSHCnr2pASYG3qDn0qL+IAU5PmTdyAD0qL/lpweMUAOC7+melLsx37daYGIUYOakGSp59qAGxghz/ADFIy/vA3YHketPj5cjqaZyJT2pgKRu46dqe4woUcAU4DJxmkkUqvWgCEZzxzRuBIDAjmhDims3zUDJGUAVAUyM9hUvmcAHkUxmzwCPyoAVEXruGKdu7Zpu4YHT3pQxx+NACvnghsUBTnluDSHntQHXYM8YoEKykcA/nUM8GYDIeq81LvBHrWfq0uy1ADEbnHGevNNDTGLIT+NSE7wADVMM2cDFTo+Bx1HQ1Z0x2LqMeBn86n3DFUkf1qQSgZz0oLLHmZXBqGZ/lIHT1qPdluemKbIwx/SgCu7FjjB4ppTI+WpAAW5PXmnbQ3+NNFFJ4WIbPOBmsW8tmMbFT+FdFcZSMkfnWI8wzg56d+9aJESZgzRSJ2ye2Kn0rUJ7bKSsDHnoeoq3KqO2VFZM0LpK23nPaqOdvU6+LUY5FyrdfSnm8XFcjDLNE2FbGe1XYpJW5JHNTYpVNCxqmpTlTHF17Megrnri3lm+eWVmY+9bUkEjdAD7Gons90ZyD+FXFWIlIy4bcpH07VIlnJKOCVxWmseIdoXJxxVywiUW/zr82eQ1DRMZlGx0jznQO7MM85rrILeKJfKwOBxiqSgKu8AY4ArRtRvlG4YXucdKOU1UjRt7fCAlR04wetR3EIHAHzDtU6zJ5Hy/eHGDVfcTKxNS4lqZQljEik4NVwrRlT2FaEysmSPuHpxVSQHB7ZqWjS6LcN38o3D8qnSbj5W4+tZKHBC9cVYRuvoelIDT+0ZOCCPQ0hlJIz096pq/YmlM2DyKQE7zAA4PsKqSS/N9etNZhyeaiPIpMCdZCf6VJ5hA/DnNVEbaxxUrEtgY60hDvMJBANMKnGc9KEARsdc04c5P6UiGV25GOlLGvy4702XKnOc0tu+5TkYOKLEkb8NUZII60+4B83j0qEDLYpksFHPr61swWwkhUriscEAjNb2nzDbtOO2PegcWBhaM8foKinY55HStFyDweKoz7d7Dg+lDZo1oOTBXPtS4G3PH402M/L6UMwzyOtQznF3dCelO3qe35VGTuGMdOlEZ2nPvSFcmyc4xgVJwPwpm3POaTJztNADt4IzkYpBhgcdO9MfrTgF6gdetIYu0dO2Kb3pwwBmkGeQRTEIinzPmHHtUjA9h06UJx34pDIN2BSAUD1o6564phf1HSn/ej3dKLjGnFPUAjPpUa8nmntjG0NyKQDtygYHFRq2G4pzH5cYqMMC2OKYEgGW3E9KUgcEEUiZGaU4zk4xQJjCTk8min8Z6UUxFx2yOPQVDJudx7mpDjA64xSbQGznPpUgOARUAz3p3CruHrTMZ6mnHIj/8ArUwJNwHQ5qP5sZyM1GCwToaXJ79aABWIfoW7GiRlVmOM9ulM3Nv+vWhSSvUjmgBB8zqcYHvRIAT060/ucDoKhIbzenakBN92PAx6VDj5Pu4b1qViSvIzTCuUODTGN2bUFSxt8mRnntTAwCgMKcjYk6dBTAfEBuz3pnPmMMVIvAyvGOTVdWOT69TTAlAKnI5z70OCRzTWOdpX1705mO0YoAYMdxmmqinPBzTzkL8o9iaam7OOCKQEbr/dP6Um0/WpeD1FNIODgjrQAwZJxipAhxzzSDIXBByKUPjjPbuaAHKuc9qiZdoIp29uRnFMfOTgUAA4T0PbmqOqIGgGeiNnOKuAkOOhqjrZYWZAONzAGnHcCpjA65pyvgVAs3yDI/LvUqEEc4rSxtFk6SfNjNP38EA5qtk561MMfLx1pGiJQ7ZAx7Ux36YyKFUn+LvTXHTJNBQ1plUbieKFuNuMdcdDUM+AFAOSKjZ0WHcTh81aRm52JprlWQDqxHTtWHMrKTgc1ZVWMnUnH5CpzCsrDcO1aoybcjJEL7SxB/Gq4YRFiwySa35bZG2gDIWqk2nQzEHO3HTmi6D2cjDUfMe9XrIjcBj860F0q1GD5nzdOuasDw6Xbes21T2FBPs5GdeuFXjOe1V7e4k2nzB8vQk1rvoeWxcTbkXBX1qxHp1mE2Fc471Vw9mzFEqiQEckjAUVfVSI4yUxk4571qpbWcRVhEnHtU5e1kK5AUL0GKTY1SKkUJa5JlwIlAA+tXJGaNGCcjbxUi/ZiclgCTkbqQrFLcZD/KOMGpuXyDHnaK3RcDGeRQZcSqScDrgVLdIrjAIKgdqrTKH27h2wKdyGmiaS4UqcMOapPyOSOaqysUlwDhM9KkSYk8Y4pMabJFjZTnjn1qdFDD8aYp3LnP51PHjGQahmkZCpGevakdeO4PvVmMbgKcyEE5TPoR2qDS5nt05NRMBjPNW5Uw54/SoHQBdzHikDY1AeuKkUBvqOlMi2k5Q9DgA0SOVGM8mgkk2/OvJpdpXJB4BqKPLSAljUpkPTjFAitMA3eoBujcFOeefpUrsCxxjJpjDAx1zQQyR13OrA8Hg1Szsc+1XMkL17VWkHOTjmmSyMPlj9KtwyOsalCcjvVPaAcj0q7Z8xqe+aTQJlhZrtmwyt061NGsjfM/H1NSoDnkcU9sYNSN1L6B09eRSD7wpg4AFGWHAGQakgnxkdaYM5OMEUxGI5NOEgXJ29fSgCwpwMYpp5I570inJ5FOyPSgB3UZo4IxjFK5+Qcc1Hnjng0gHY447UocAGmlgB0oBHpQAZIznGM0jgE596UYowPegSDaGOTnNLyB2xQOBx196Q8nrz3pDBeo6U7PI47UDgg/lSnp60AKADxmgoM9MUwkE//Wp65xjFMB3C9c5+lNbtjFSt90DuajAx1HegQHdnvRQcZPzUUwLJXAyRngUr8t6HtT2I2n8KYeeOPxqRAOvDcjrT3XA6Z/GmMcZAAzmlfcOtOwDSOMZ+vNIFJAoJwORxTC3cUWAdwpOenpSFTng0xs4B9akBBI7UDFBY5z9KayFDknJPSnbxvwRmklJJ6dqABxlQKiGdhFLI3Gc/hTFA79hmgAPTGacgyuemaAvOcYBFLkA4IJHtQAb8ZxSBOd2OtIo6cdeakHrnp1pgNB6e3pTmbCrwOTTDhW4PA9KJCoAHUjrQASOETnJ+lLGe4HUdqacHBJFPQqq4HfqRQAHnjpUYbggnoeae+0twcZ9aiKrnrg5oAkdhggD86YoBJ/OnspYEmgKMNntQAzGGwKHPHI69aOFYn8qJFyRkmgBgwQPYVma8cWCtk7uK1BjPUe3FU9X2nTJD/dGOmaqO4Mw7Zty5NWkPeqFqT5adeavxg7ck/hWjLiyTjd2qzGN2MnpVcA7RgDNWIjx171JqmPAx1/WmTkGMDgVPtG3B5A56VkTyMJCN1NIJMink+XGelQJJvJDDJPSh88jrnvTI/kYE9BWiMXqzRSMDbyASOaZJIkfIOaqz34iG4Nj2rP8AtSlySwOapK5aaRotOS3ygVCzEkZFQLLv+6Rkc00XKn5SeRUtalcxcjIyM8CrSztGcByR2rMEwK8MOvrU43Yzk1STFzFxpt5BLHOfWl80AAZ/Gs9pSpwc57Z71PZwXF/IFgQsQPTinYOYtmcMD0qB7geuPpVufQr+GIu6fd7VgrDfXNz5EcfzelFhKdy611txg8+9NF/Iv8fPWo73RNStgjNnjrxWlYeG5ntPOndg2M8ipsHPoVo9YaKQE9ematpqccykE8g9TWHf2ckeoSQQAkDGWI6VhajdXFld+XuOKa1Jc0drMwkGQQeaSLp25riF16WELvz19a3LXU2mjyvOaHdE3TOgV9o4bOOxqxFMJUB6Z6+1ZiMWGT1I5qeEEOpBxjrUsaOitMPHnHNPfAIzkH+dOtFCwAkZBpk/r3rNm1yrKwzxzmoZuY+ACR29aeTlsHg1HL6etILkESk4JIz9KLiMvtxU0YBbjpipPKLLyMnNMVxscQEOSfmFNbAHNStmMYI+U1SmcsDiiwiJ1BY1CT0GOnApGLDnmgEbsnNBDY9iQmM5ph5Xmo5ZeoHamLMOMmmJiyEg4zV20IGBnvVBzuJIq1aAh1H41LEbaqNvI5zSsB6U1Sc89MU4/dz0FQA044Ipe9ICaGJPakAZyKAoLc9KTB9KUZzQBN6D0p2zPSmdeQacoxzk/nQIcd2MHFJwAR1p3X6UEd6AIyQOP0p4+6OO1Mxhvenk8cUgEAJI+tO7cigDjkYpe2OKLAHBHpTSuTzzT8Z9M04IcZyKLDuNwM/Sm5xzTm4HFM9c96QDSwOcE/gaRWOeCce9Jtx7U5Rz0/GgCYZx/jSE89PlxQp4GeaaSOKYh25c/c/Wik280UXAuSFtwORjGOlJ/CMgkk0sm3dgDnvilYjYPXrQIYARgtSTSsT1J56U9j0JxiomIK55NACA7uD2oAwOD9aRh8/rS56DnBoAUjCU0AsARTpAAgXODQh+Q7hjFAxufmpxdT6+1N25JINKoHUcUANc5OfSmxuc5pSc5Hf2ojAA5FAC7yTg9MU+LCnOM+xpowDgjGR1qRGVSeDyOaYhJJMAnaD6U0HKniiXhuQcfWnKuE54zQAgTnNRsvzdfwpzA7gAxzSSAgDvuoGEg/djj6VEuc9x6U/cSdp6CnKvyHBoAQqM8+nFRsozUzr6HnuajHJ68UAKFAQmjkA804rx1NRHPT3oAAMndk04g5xmgA4o6nPSgBGHOKguI2mt2jxnPapmx64NHIXOaaEcjDmMSRN98MRgVpx8xKO4FUbhPL1aRGHH3hVyFwSQfStehUWStkce1LC4Dn096ZJyMdqhWQ7wBx2oNDY6xkjOSKw5gS7gdj1rbgIIVeR2JqrdQBRtAA5zkUkU9UYsmF/GqEs+w9a1J4hg9MnpWZLbbxn06VovMyaOZ1LUpGcxqSMcHJrKE027Jlb863dQ0djOXXcc9sVnNYvH95cAV0JR6GTUjtPAtuLppDKd2fl5rqNR8OWyTJN/q4v+WhFcJ4Q1iHTr5YpHA3EEc969Xu7i3m0x5pnAiCb2YjOKiUdSVJrc5i58NxoiywLuXOST3FddpeiWsenxjykJIySVzWZoeqW2r6UrwurAAjA68V1Vm6G3XbzgYFOzBzfQw9V8PWbRebFEAwGcY71c0TTorW1+RAGY8mtaVVkiZevHSorHaIvfPSiwuZ2HyW0csbBucjpWHpulw2eoTzlFMmTtz2zXSbgMg4PtXB+IfG2naDrElpKJZZcAny8YHtTSFFs1tSiQmNmGcHHPc1JK6pbYONoHTFeW+IPiBd6pJCunwNAkbBuTy1WovGusXdsUSxzMwI3k8CpnC5qlI0X1Czk1G6hWRBMG+bHeuJ8WNu1JI4wGcLztrQtPCl3Ldfa7u5ZZWOTt610MHh63V/MMW6TH32PJoSUUP2bZxFjolxeYMq7F966q101baIKifdHOe9dHHYpGoXyx+PalmtcIQoBNZyk2aKmkYhj28CtKxi82SNR0ByarvDtkwc/8CFXtOwkhbs3FTcfLqbK5jAHUYqldOC2TwMdamabp7elULpycjPGakoYGGetNLZcg5HPGarFyD0qVR5u1wxAAzRYCWHJkc44HFXo8FSw6jjFVIQN2AetTo6B3GcEUwEmb5PnxjNZ+3c5I6VauPmVsD8qo78YFAiG5UhcrVctmP+dTu5bcDyKpO3UZoJZGxweemeadsGMrUYJ2ndTl4XHSgkkXORir1vw68d6ox9OlX7XmROOM1DA2BkLz+tSSD5OfSmgkDdx1xipWJ2g4qAItvBpRgD604nn60zPbFFxXHAAE4/Sl4IpFxjmjPpjigB8a81JuAOO3tTEfNS7lJ4P6UANPAGKduI6Dg+tRlvmHpUm7aOn60ARn5mzQSV/KnBwWxtprnJyO1ICWPJQehpr/ACsO1SRyARe9MZgSCc80AKoHXPJobk9TzSK4KggUpYZ9+1ACN0puPl61ISCmScioxgjt+FIY1U5P9TUwj4yecVEzAZ45FOZiy5HYZ4pAxuTikZzgYHNKE46Y/GneX2zinYRHnnqKKnKnPUflRRYCVlLyYGccdPpUuwDuDSuP3nHXg0FTyaBETLnoDio9gOOe9WCeM9qjHdcdKAEYLzz04p+BsXGcimsu05OOaAMt6UANmG4D1BpcfueeDnJNNbh8dafgiLnIDfrQMjUFRnrQPm56expQMLj2piqcg0AOZeT9KBuAz0pwGexo4xyT6CgCMtwcCpo/u89/Sq7A5HYVat0O3nnB/KmIiuMAjPJI/Kljz5XXGDmknA37utGflC5xQAM2WP1prHD8noMU4R5G4t05zTHGWagY5QABgUZxx3qPcR09KkX5l5NMCMnAJ7imiToKc2O1RgEtwaQCtId2O1KSM0wfK3IP1pxbHGOtAEkZwp6g0gPze1NXBz9KaHwcYoAkIG0g96YxxgAjmnM4PGefSoywxyOaYGBrMQjvEmyOnzHNEHKgg/jVvVoBNakgfP6+1ZFtckqUPY1qtgT1NN8eWCOarMwRt3HNSM7CHjmoCm5RlcnvTNLmpZzq49cd6nlUMN3pWVZnY+P0FafmAps9qllrVGTMu9uPwqEwsQqgd+TWg0SmT+VOEOeMVSYuUorbAJhh174qhcWMLbt6fQ10awbV5HX3qnewEYOOO9axmkNI4u98ORzP5sMhjkHoMU25n8Tf2adOWfzLYjBwOSPrXVBF6HFTxovHHaqdR3FKhGTOJ0W11nTEkMUslvv6gGu48P8AjG703T/s13bmd1J2Sbuv1q8mmQ3EQGACfTrU8fhiF1Jycd+MU7yYfVomFqPj3xDcSBLFYoF6HAyfzqtp2ta5ZKyHUX3E7yGG4ZNdRB4ThV2Klhk1aXw5Zw7Hdcn3NJXF7GJy0+ueJ78+VHfuF6HYm04+tUU8HzXkxlu2O5ySSeWY+pr0e20+237QFTHSnXDQRKojzkd+1XsPkitjjbPwpZWgyY9xHqK0BaQQKNiKvHXFWrq8Bz1HcCqJnLyjB4P8NQ2XbQtxlFj6AnNWI87wpAIPT2qpBCdu41dUbTuzis2yR8gXPIqGTjgj2OKkaTJGTmkYbiQOlQMzLqIsxxnimRtsA+uauS45Pr1qixKg7R370iSd5hxgHk1HLuyTjjPWmxtzk9ae+08DmgCJVDMAetTiNY0b0x0ohj/eDgcCrLwo65P5UAU4m8ufcOg4yafM2SWwAT6VWl/dysFJxmmGfBxg0xXHPcbQOfrVZpd7E0xsEnAIqtM/lnngUCY6SXb0696ruwZs54pjNuYyL9KTIPsfakSyQMCvIxz0FOX7/PTFNjjAzk1NsAUYpCAe1XLDmXGao4x04rTsAN+algakbAEjFSeYOB09qiAyPlxmgLk8nHtUCZIWyc4NNwRzmhBgZ9accelAEZc8CnqcjkVGQM53c+lPPIxgU0A4A7uDTgT+tLHz26e9PZR2oAaG546VJ26GouVwcEnrirLj931pAQZGODSBsnFPK8cVFsOc5oAmDL34pu7JpgU569KeBQAo9O1Ox0ApFXHPNKeAOPxoAYwwAFFIvAOetKvJ5pdpzSGRtwTg9qehOPXtR5ZbIzSeWUP164oAeZDjoODQX79KacYINQs4B25wc0xE+5vWim4X1NFAF7c2Rg84FToSUYtxz1qupOcn0qYn90pPAJoJIyfmI/Kmn77c89elLu9B3xQeFJNAyJmJbLjtjNCkZyD8w96U8jnvUaDaze9ICR9zMGBx64HWnzuS6KCcAcj0poI3elLhS/v60DB+VyTjtSjoDQVAzz+FNyB1I+lADkwDzxUcvQjOOaE2kE5x6UP93OfagBo5HbP0qwrcZqqxAGKkydq4x+dAgmI3VEGPXNJK/wA3XkVDuYtmmOxaecY+UduRUYfcm7kAnrULHbHk9+KkQhkHU8cUBYYXy+CT16+tThiq4x19apFsSgmpCTk85oAcZSGx1x605JAxbA7VWJJJJP4VJBnywTigCwMHOajztbjpilHQ/lSEHGTxQA/j8cUoT3yaiXrzT1IDcnNMB4A9cGkdRsA45pR3IprsSBzQBXKLlt3I64xXL3xe31F0ZNgIyMDrXWY4J9KxNetJZ8XCAHaOeeauG4ius6tHt6nFS7h5e8np2FZFvKTkdx61e5wK1aGpE6sVYEHirayg4qrENy9alQ4HUcGpaNEyxvAcHGQevtVhNpBOO9UWl2Nngg81at5DKowACDyBU2LuWWHAxUUqK6/NmrOMjpUDgqQDQhmPPGUYsqkjNPhbgE1oSqjIdwrMkRo3yrcEdKuKuUpWNe1ulj6846VsQX+9Qcc+hrkUnC9cg/WrsF8AB83Peto6F7nWfam+8vGR6VUkvGY5YkkVi/bCRnOPrUL3y4I3HP0p3Eoo2JLtuRvOOpqhc3gkXgngZIrPa5ZmByfSkTLHOTUuQ7JDixfo30Gau2tqqtliWJ5ye1Rq6JyfTuKlW6XO0jr0xWbZm3cthgo7dOwpC24D+pqssjNIAUOO1WFQFv8AGpYiRQT6e1PcYXOcH0p8a9OAaWTaIyTUgzHu5jGcgApnBJ7VWd96qUA21o3G142G0lcZxWOpOcDgHjHpTM29SeJdwLg4boRT1UggZNRoQg9/apRIMjd3pDuT7ioHGaYZmGf0FODBuBz9Kgm3IDTQMhuJRkevc1SllIOc8VJJtZMng1TkdtuBVWM3Il845qG82yL8ucetQO5A61ErMxyM5Haiwrkg4XAPQU5E3NkU0kvyRg09DtXip2Hcssny49utOQbU57VB5pKDjGKRp2zgGkMmB681r6egWHee9Y6EMcGtu2x5KgdutSxFwMoBwMemKaBk/Qd6VWHPTijlqkkeg4oHSgZAxinYGMAigYgK5IxzikwC2cYFNIP/AOqnqMH+lAEg+XtSM9L90nODQBlckCgByFTz3FSN83fioY+pPPPFP5z0pAHHPPT3pM8UMMDjrRxjpQAmcc0o6dc+1NDBiQRn8adgH2xQA4MMcUhY9eMChQB2occdKAFiHPXinsAqnHGP1qOL5cHpT2+YbQc5pAJGS7dKe4+ahE29DgU2Qndkd6AQwgt7077ErMrE4HamqzE8etSM+BQMkNmufviiot59aKALh2g5OMYpocMu0dB2NLLwg4B6VGjc8DHvTIFxt4wBmgpuXPNOIOeabnGO9AA6KFAIqJgobOaleTJAFRMnzEkigYKMDI70Mv7zFG7938lM38sT1xSGS59800EfxdO9RIfnJz+dLIfkJ9qAsKWAXpwaYSEQ8n1FRlyVA6mhs46UBYc53BSO4poclSPSgbicY4HrTc4XJ79aAGYYscHPrmnDOPSk3AcDNBwzLnPWgY51/dhe/XFJ821QpxxT5GAwPyzTHJ4C0wIQjBzn04qXtTATnJxThJ8oB9aBEbfeqVSQMbablSDTkZgNoGBimBIrc+tIVYqSO/qaiVjntgcVIrEnPYmkA/sBjpTCTjP4UFm/yaFVnzjoODmmA8OvlinEKzBRz+NREMAemAajXJkyKAJ8e3NQXKPJbuihcnpkZqYE549KI+Dk0XsI4K5R7S+cSNjJyBiriXO9B6etaviHTftQ86EYkTkn2rnrZkSJVLZYdRXTdNXQtmbNtIDF+NOZ8H8apQscjAwM96su2ak0RMZwECgDpVqwm4GRjJ61mKVJ5FTxTMh+XG3NSNM6JarzIxORS28rOi5qyU3pnvUmq1MiUyYxngVTeZFYgnGK2Jo8oQOSfWsie0bqBzVxYnFlZpEJ4YDPqaQuit/rML65qvPCQCRnOKyJvODFfm254rdJWJ55I6AXSY5kz9KYLuI8Z4z61gYkKbjnOajd5IWGCRnvRYXtJHRtfovRc46Uwam7HGMDtWTEXeEHJJBq/Dau5GFzk+lHKLmkzQtZJbgkkHrgVr2tvhfm5x2qrp1i6phweOh9K3IrUgbyQRisWy0MjXGDg5HtU6KScgdalCccVNBDk7mqWMbscLkAA1Tnm3xlR1zzWrMcLtyN3asi5ZRHIVPOeeKViWzHnnljGOMD1qHzEYHpn1qRpNzndgmsq4ZkkZgAMnn3rSxm2WzPg460+NvOBx1rK8/nIODVu2lIIGMg9xUtAmX9zKcg4NLLK7jDUzJJyQc+9MnypzntS2KvoVpQQDz0qvIflyTRcSEc5qDzn24PIqkzNkUhzQjKMYzSMUUZPFV94L5HFMRO0mDinqzHGBmolIY5A6VOCR0FKw0yQspxxjNJtyDkc1HtIOc8DpTvMww77jSsO5V1G5aztSRkMTwa1vDuqi+tvLcnzVH51zfiVitvEAepqv4bu3tb2Nh0Y4Nbxp81Ns55zamenJjpjJNTZ9Rio4X81VZgOnUVKSCuDXGzcY27oD1pxYY5PJoOMe9NIGBnikMXOR9PUUgc+mTTjwOtMQrigB+/r61JkkYFRZwcjpUuDjPtSAUDAx3pVbt1pFXJx0p+wLQAhfnoePWlyMHikbHXmm5HegA6c47elOQ8nPNMLDgE04DHekAO2BnHNAZiMkU0sAeT1pu8e9MCXO1femmXB4BoyeuRzUbjBJ9KQEnmnPH60plyAp6io8kDdjGabkk89aBk6SAL1xSSMGOQc1X3KSfXtTgR6UAS7x6UU3PtRRcDQdSSv0pY4yHGRxTVO3AbOcVJuwcnPNBIuFXqcVA338+lOyD1NG0fh7UwId3zZPrSZ3DB+uc0rAZI4phG1sDpigBx+UAc8+lNcHbmlBy4ycCnP654pFEAY4wFp24suCMUwH5gacenpigAGNoY96H69KUDgZ4GM01mIH16UAAYiMkVC2T1x/Wn/NjB6U2RcHigBq5PNSbcEHrUIJU/4VMnLc9KYCthsbqiJQtjJ49KlJAbrn6UxwvDAcg9aAGvkcgcehqtLJty3YVbJYjqOacqKPmZQe2CMg0AVLIiZd2dwPINXWUIvIGcVIvlKvyqBj0FRTtu4FFxEOAOaQOeuKQN8vPOT3pSQDjHbtQMcjFifSnCQrn0zTRjPHGaUDjnigBJH+XhutEXByfSm9yo6U/IHftQA7eFGQeaQS8E5/Cq0nJPH45pAdoCj8KAJJoxOm05OenOK4nUbRrHUHJGFJ4x2rthkj6Vn6lYrfW7o20EDrjvWlOVnYiSOZiugcbWJPvV0TgxcmsRQ9vcMjHDL61ZFy7cADb3FbWEpF+ObGAxz7irlrLFu+8ck9KxmYBR1FOs5iJVLNQ4hzanY20gLBfXpWjE4HygfWsG2nXPBzjvWtbzoy7vTse9ZNHRGRLMgLVWZMkjrkVdLK8Yz2qJfLyMn3FI1uUJLPzOCp49RVNtE8xumSeldGiqcZFSKEZwvA/DpVpu1iWc9D4aBIB4yeTmpT4UjOCzDd+ldGsbRHAO73qwMFOD81Wm7EOxh23hm3iUK4yR3xV6PSbdFGcDB44rS3BU5PPemeYmDxnFHMFyCO1jwSqgc9al8kAjinoQynA6H0prykcEGpYcyI2iTOQSfoak8xYsbj1qpJcBAeMGoJrgeWSecDcMGlYGx9zPvkUhsA+tYE92RdPGpGAeCDwasXN5uAZuABjArCkfMrMx4zmqsZtktzMN7P0PtVGWYupzzTZZgdwLVX80OCD+FMi41m5yDWjpU42lXJzms5Rzipo1ZWG3pnkUmNG9vQk4YEgVRmZvXNMTBTO7kVWllwcZNTYdxJsnrUAznFPLFhyc1Exw3TNVYkZcKDgD+dRRqAac0JY5J298U0FV4BpiLCfKak8zaODVNpdv3uh4zSbyzYXJFAy8JDJUkK5aqkIJxWhDx2qGM57xTnfbr61QsQUnjxng1e8RnzNTiUH7o6VVgX96D05r0KEfcOKr8R6jp0iy2Ubgj7ozjtVnOD1rl/Dt5jMDE+1dETn1rzq0HGZ1U5XiS4GeKNozx260wNgdKC2Bj1rE0HNzj2pQBTQcduaCfQ0DHAE9OmasAfLzUaN3HanmSgAyVP0oZiRTGYEZpeNmRmgQ8dMdqawxzSbjjjrTHfpQAp60/I6ZqHcDT1xnjNACuFOM9Ki3ZPB6VIw4waiIwCaAJlxgdOKRyCcetMX0H86f069cUDEx2P50gX0pwztH8qUsQO1ICHYQelKFw3enHJFA5Yk0wAjnvRT9oz1ooC5eD5YDGeM0jv3puGBJx0UUwnjIFIQcqCe9O83KFuhA5ph/h7Zo2gEgGgBEw5BJAJpWx0z+lNAIIHXPalyDnrg0wE47jPvRuXG0DpzRznHrULA7uO4pDH4wQelO25OB6c05V+QZHPvUTSbScj8hQBM/AOaifjHpTTPkc9aQyjC55oAdn6UkmcKcjjqKUkYPOaad2OO3pQBHhgMU5eFzTW5PJNL/AMs8ZoAQsevGKRhwMGm87sCnYI4P40ALjIzn8alDfLj+tIigLn+GlHOc0AMyRketNPXBofINRsTnFACOAKQZJz2FMcFl608EY70gHgnOKm4CZNVwRn6VJJJiMDFMBh56/hShRgk9utMZ844pRjaRTAV0BFN8oYpNzkcfjRk8ZNADuVGAM0wA89gacz5GKaGPWmhMxdd0pZovOhTEijnHeuWjbY+1uOec130p3cEcHjrXB60q2+rN5R4POK6aTctDOfu6krklTxUdvIqyDPA9TTI7oOuO9RS4yCccVpYlvS509rcRr1/PNXo7pWAVW+btzXFxXTh+uAK1LW56Mh78ZqXTvqhqZ10N7lcFunWpY5R0JDc8cVgpL6vx/OrkVwFCjPQ55rPlN4zN+KQSoVzg9hVmLqAewzWFHOGAZNwJOOK1PPXyF2D5u5osVc0w6LHnBz3OaWORdre/ess3IOA5H4VE1yCxCtmmBsPIpQbvpUZmAyvUD0rHkueMZPrTHuhHJwxAKjnuDQSa7X2x1VVJA60C7xbrLJknPTPSuefUSCdo3H1qtc6gzDZv+U/w00iWzTn1Ii4JIByTge1UmvAoZl+8B0B6Vmu+9hIGyB19qrvJtzg4OecVSQmy3Jeb8sePas5r3JdSeDVeac7fvc1mzz9wavlMnIlklPmMc96N7MQRx7iqjSZxxU1sxX5SeCfypNCizSjcnBYip92R16d6qPtUg9qk8xQOx+lZmha+0KoIJ/Gq7Shm4INQkg00dc4xQO5IXbacECo/MPfipAu4dRUMoAOAMimIRp1VTnJbtTELMc/pUbYPapYjjkmkInKCRfm4HpTlUL2qPfxnsPSpAckAZzQUiaPG4Yq9GwVTjB4qvAoxyKjvZzBbOeBkYyOtJK7sO9lcwL7M+qyN2QY470sIwe+KbGMxtJzljzSg4HpzXsUoJQsedJ3k2aNhdtb3MbL68mu1trr7RGGB6jNeeK4DH2rd0e+OVQk4HvXHjKd43RtQlrY7DnYPU807Zk9agim3hT2x0qwoyeDXlWO0TBBxnIpyp79aB1HSngAZpiCP+IA5+tDEAfh6UnIyQaYwY8g0gHg8UBzimEkLSg4oAkLMO3GKgbcefT0qbI2fWoiD/DQAoPepFJ6A5qNVbaATmnDK9DxQA9ySMY4pjHPFIXHGaU8npQNDY+pOOlSjk4o6DnnNCgAmgA28+lMcGn55+vSjGRigBin1p2eeDijaAen501sdqAFMnP3qKYQM9KKYGm7cHPoKb1GKU9RxycU5VwuehzUiIm9COD1pI/mOAfzqRxkmhU4ZunOMUAAZMAkHcahbhiCRTyo69Kj46An8aAFXBGT2pQFEmSB7YpuecHOO9RtkYbNMZPu5P6VXkJ9OaernkHmkbnPOPSgAChgueOaQhDKxYcZ7U/GODx9KYwBGM0ASZUcg0yU8gk896MYXIPTtTCDzzSAjbBJpcfLgdqQ8g05R35oAYrdyKduyTkUmM8DP0pBlSfagCQbtuOVBFJuPtTgcqB1qKQbSKAHEgjJqI5Jz2FHfr+FKoORxQANGOMD9etG0A9KU9fqakxtX9M0ICEHDZFOLZXBFN4GT+VPABGKYDHA4GQKOq5xQyDdknODxSjDDnPFMBkfvUjYx05pMqCaaxpANIYqdopNpxgjt1qUHjrQSBtye9AFK+kFvbPI2AAMg15dqV4Zrx5A3U13Pi7UTb24gU7mI5wa83mbLZ6V6mFpJRucNabbsaNrOMDJq7u8wetc9HMVlAPTFalvMVYYOQe1XOCQRl0J3PlnNWo50iKszg8dM0jW4mh3K3zelZroyEggg1mimbkF4WIO7BPQCthJCyrnr71y9tKkaFm+8OlaNvds/JbJH6VMoouMzpRdbUPGe1W1nJjwOMjtXNR3Z/iOcetWlvnKgrjmsmjVTNxGKKz7skjGKEmIXBIyeozWR9rej7ScA5zk0rF8xrSSYHBqpLcEtkntUM12Cu317g1XaZdv3s+1Owrj3nPUHvVSe5/eKfTvVeW4GSvvUDzAnBq7GbkaKXq+TIhGM9MVVlm2xkk1QMwU+9QzXeUZOuapIhsJ5yMseaqiUMT1pJJFaEAk78nIqIKSA2OavQzvqXBl8Y/SrMfykGorfhcHP5VZRR3BwehNZtGkUT7hsqPHcUxs5x2pytgc1DRZIpx1o80DjrUMjjHH6U1chs9qVguWDLgAAUbxnk1A8maQGiwXJ97EdMCmKMsSRSZNSwpk9M0mUiTysAbamigI5/nT4o8cnirKjOABSGhEGAM1jarMZZljTpnmtS9uY7ePHtWIcHdOc7j0FdWGo3fMzCtOysRvgEKO3NNdwF6U0sfvH7xFRE/pXonILv/WtLR5S92qqM8c1jlsficAV1fhzTvIXzZTgt3x0rlxNSMY2ZrSi3LQ6a0BVMHtVxGwKjXAHy9KceBmvGbuz0LD+vSn7uOeKgDHPWl3etIRKrZNJu+bimBuKb70AOJycbge9KxOAaaB34pcdu9A0P3ZUCjOTTR8vX8qcAfmoEOBBOKU46VASc9DTkznJzQMdjD8VIGqNnANN3EsTikBJ/nFGD9PpTCxpwYbaAH7cU/oOuKjMntUbsc9TQA9pD3/OmZ9aYOBzzSFgSME0ASEjPWimbl9aKYGqeoOOlAyQc9AaD2HTvQWwtSIafvfLmnB8E9aMjqeopmc80AOVw2fWo3U7vb2p6EYwRSFwzEc+1ADXwB07Ux84GB0FSOQx56EU0OOR07UxjU9zRzin5AAwRUecZ75PGKAJFxUWfmOfWnZ+b+dNLZfp2oAcCOaYx5OOuKd/Dxiot3J46UANwSc468VKuNvXp2qNeo44zzT85BpAJu3LjAGDwabjBxnrSqQV47GkOc56UAEZBJ9qRgWJxxTo8Y6/WhjigCLBPTmnKMk54FAkAODj8ulKvzLuLZoAjzn8+KlJygxmo+O1SY4p2AjIyBTmIReMnNK3AqLcSaYDtoUYzTBmnsflFNBNACKpLEkUu04xSg4brRKeRwMkdaQajQecUkx+XOaZvA69Ko6rerBYzSDsuBzV01eSRMnZXOG8R3jXF+5D8A4AzXPTEkgHrV25IllLE5BOc1RflzXuQioxsjzW7u5EeGq3aznOw45qrngn1pgOORwRUSiCdjo4Z2i43HFTsBcxAhBkdzWVZXAmh2sRuFXondCME7a5pKzOiLugNuIl5JZvfpTUmaIYxktVzIdcMBzTWgGcjGaV+hXKN+1AHAPSrNtdq2d7bR1yKy3hZSQB3poDAYwaGhK5v/agRwetBuj930rIQuOtTRbuWPaosap3NAzH1pjy7toBx71VLk5PYU0sexxQDYTMQxOe9RGX3pZcsw5zUZjPpTuQG4sDULBiMgVbihyhOcEdqsCBQOaLgo3MxI97j5TmrkMIUkkfUVZESLg7cYpzKcZpOV9ClGwh2YxtFRkbmJzj0oPvSFsHAqCheRS8kVHkA89aTdk9fwpiHqQc+tKDyaZ8o6Uo4xzRYQNk8U0ZzTz7c0+NM9OtMYqrkgd6vwx7RmmwQY5NWo0LMAO561LKSJEGRwOtMurhLOPLkBu1R3l4ljGQG/edhWFJLJeOTIdxznBrooYdzd3sZVKqjoh8s7ySmRzlT2NV5JGkfjhQOMUkjjHlgdDSDlQBXpcqirI427u4jkioyAR1605xSQxmV0QdW61Mmkrha+xp6Fpn2yUzyKdingY612kUaovydV/hqppdp9ntVTbjcByKvYIyP8mvDxFTnkehShyoesnIK9D+lWI23fSqygbh2U9+1WR8igEYx+VYGw5lGeKjJPQY4pwlV+O9OKY5APPagVho6Zo3D1pjqfxpoBwPU0rhYsbhwMU5T8+RUAJXrU0WW5FMBz5H0qQAbSaY/oaOSKBDDyKVRhetKFJAyBTmBVeMY+tIYzaTzUg+770gHA9PpSE44wRQAg6nNGKaCSaeMg9M0gE6ZzScE+1K2RSBsnGKYCFARk8UnlDqPyqQ8Cm9+tADPLXP3aKeQ2elFMDQckso4GBSBcknngcU4jcvPanIyqOcVAEZGQcdaBwDxyKGc54ApN4IJx9KAH4wu7tTRjdnihyVU9x7VGp3NxxmmAOwpoI4GO9OKcHBpdoBBOaAGkgAGmbhvFPJBPTApFRcgkYpgGMk5GOaRk2nNOI79aR8sOf0oANxVcgYqNRljwaex+UZ4pgOec80ABGxKiBLGp3Adfl9KhVQq8mgBVBAxxSn7vv60inJAP4UjkjGKQAFH40x84zT1Y5xSumQDzmgCuc/3aepIFJzS4wMimFhu7c2B2qYMStRqlTHaFwOuKYDCxJAI701SDnjA96UFiAQKQABe+aAAkHjg/SjpxTQMDmgnmkMXPIHpzTX5OaVlOM1G2VBNK4FaZjg4Fc14jnKQrHnljyK6Z1BO79K4rxFN5t4UUjCcV2YOHNUuYYiVomDMxETZUc8VSHf6VbnyCFznAqrtz3r2HvY4BjKMY/SoiuCAKmP36bgVEkAlqxju1HrW+nXFc8RhwfQ5rowu+FHAGcc1y1FY2pq5IBzxU0fJG84qKJtxwcDAqTDdQOK52dKLO1Cv3QaaVRT93BoiqR1555pXZViv5QYk08IAmAOD2p4ZRxThRzDsReVjjHFC2+PxqftyKcOBwRU8w7Irm3GBgYxQ1uSvb2qUsc0buBS5hcqIVi2gDb171JkHrjApWYbagZxu5HWmmKwO3U0zzCeBSkjbUe4Ec4wKoQ49Dng+lQGQnpjNKSBwKj4+hpiuO5zkmmg80mSTwaFznOO9MRMo4zzTw3OAKYGzgYqzHCeuOtAxVizg1dt4AccClgiz0Gfwq+sKRx7n4Xv7VO7KS7jFiBXg4Hc1WvL2K3UxxfNIOp7Cob/AFMMfJtz8o6sB1rHZ8udpBHU885rso4Vv3pmFatbSISTMZiZPm3cEmlmIgClTksOxpjSARnI+YHiqrsxwa7tErI49WSfdlJ9aenC5J5quDhtx/AVIGJfcRxSv3GPfC7Wzwe1bHhzT1uLppX5CngGsOQGYKi8ZNd/4f0/7HpYJQZbkmuPFVVGNjejC8i+QEOAMe1OU57E88cdaR+Dzx9akhz2rxj0A2FFIGSjdR6U0tldufpUzycBgMdiDUcUeWJOMdaQxsSENnNW1z0qJUDN349KnKnA9qQClc88Uzy1x0xTwxxt60D9RQIhZc4qaNdgIx7igDk9807PrQAxiCc4PFIDzQwIbgde9J09OaYhWb1yKcpz1wfrTOD3pV4oAkbgH+lQ856VZI47VEw70AIowR/WnUACl45oAQ+4ppGX4pzYxzUefm4NIB5GOp/So+3uaUsSc0mPmBPTFADqKXbRTA0csE5UGmOABkDBqVzgAe1NkQkcAUguRqPbnHWmpnlQBwKepIOTQMBsjjI7mgBrnEePzqJSFAPepGyVOcVHj5eDQBKSCRkH604gNkVCSQQCc56+1SgBlOO1AEXl4HJ696UghAfSlkbCjJppbjHHNMBvzccjNNJ7UpbAxtFA+YAcZoAdjIx6jioSOuOp4p4k2nlfakGdvPrSABgKARTeO3pTsDBppAAHbJoAUqoU57VDnJbng1LLkrnriolB78Z70AKCQcDBp3m8gYOaaqjBNBZjwKAF454zTVGaUHrmnZPlYxQAnO0c45pGGehpRkD6UdaY7DVXHU0c5xUmAO1IR7UDGEH8aTGKf1/HgUz60hDgeOeajkYYPp0NP/hwKrSnnv0pDK1xIEiZsj5RxXB3EkMlyzO3Jbmuv1ENJYzAZ+6cYrzXUo23eZ2HFepgvdi2cOJbuWp4kk3MpOM4qvs2dRWdHNJEcox/E8VruXksFuTjDHHArvhK7OYpnkn600jmpgAxyfxqEfePt0pzAaRnj1rf0qQTWoX0OKwsjPNX9Jl2XQTPB7Vz1FdG1KVpGvNbFSWXpUcbk/KTWqoUrjGc1SuLYq5KrgD0rhbOtIdGpUhiKmZgelQQyEfI3b1qyir1IpXHYjIHUUKwUcmpXUEYANQqAGPFJjsPViRkdDTuhFKuMdKRiKVgEb6cUdsD0pVI5ozkigBnBTp0qvIB17VPcOqoPWqjN365qkJjGI98Ux+OR0NLuJbGP0oOT2q9iWMVmIxSH1pyo2alELE9OtF0TYiRSwqdYCxA6VPDbseAvNaUdjkKTwR60XLSZmJaNnGO/WtOC1GBmp/LEYBYgL61Uu9VhgQrF87inGnKb0E5RjuWpLiGwQuzA+grFur64vyQpKpVTzJLyUl3+YngHtT3YwDYh4PevRoYeNNXluclWq5aIa7IqhFXHqRUH3GJP4Z706U8A9M1AxbcTk10OXYxFJO4k8n0phKqo/vZpoyRgHk96UKFT5ue/NZq/UYdeTTs5IAOBTeXHSn21vLeXCxRA9eTSlorsaV2amgaZJqV2pCnYhyT6135xCnlxgDAwVqvp1nHptiqMMBl4cGkd9u7nJXvntXh16znKx6FKmooeWU+/PGasRjgHOMdKqRr8wJzVknbGq9getYXNhzHc2KnX7oGBUMPzH2qwq8dKVwAABuKefu8ZNIAOtKMnj1pAJk7ugo6e9BOGxjGOOKTvx36mgB46UhHpTdxB5pQ2OCfpQA7vjP5UxwcdOlKQevPvTuCetMCDJB4H4VICfvYoKc05Ux8vrTJDcCD1zTHLIcHjinlVHJNRuobBBP40AG4k5zS9utIsb5/2fWkc4NADmPGcg0ymZJOOKcASORjtSAbk9jxmpAOOuaZtxnHanrx070ICWim+aPSimBpNtL4pJJBtwODSEtlc8474psihhjnikIUlQDnvTSMr+FJ1jJPXOKkRQxJPHoKAIOCTg0HoQKfJGofg01VGfYdaAuN+p6inngLt/E0m0Hpx9aVk6DPHtTGNdgwqHt7E06T7+AcUi7gpyOM0tQGuDwAenX3pSF4I54pcjGaAPU0ANOachAWjqDg0xmH3RQA4+x601ueD601dxbmnSH5sZ/GgBGGA3pTF5WnMxIKnoaRB8uOhz1oHYlUgLjFRYyxP8qf3pMHPWgYm0AdKdjJyc+1L247Ugx9aLgLtGcetJt+b6cUb8dqXdke1FxiHAFRseOnFDdcUgwQPrRcBo9M0mPnB96HTHtipBggGkANwDgciqUwytXH5THqetVJAcUCKbAcg/dIwRXA69ZSQTvH1QnK16AwyfWsrWdN+22hKj50GR7124Ssoy5Wc9eF1dHmDoVJBHIrT0+XzLRrfOcHIqC6t2jc7h8wqvFK1tKJF59q9NWT0OAvyxlByuAe9VwMd+K0HkS7gUxt8x5I9KpyLhcEYrUCLGQaWNjHIrDsaavGVPankDFZSQ7nX2EwubVHHXvVspu4rnvD9wELQu3XpXTR+/P41wVI2kd9KV0UntRnco+lIqlT3rRaP5elMaMdO9ZGiRWxTDHyTj8atrCCead9m9GJ9qRVinsJxtHFIyHuKvm3bb93PrSfZW7jH1oCxQZdoxim8jnBrVFsemORUb2ygZbj3oFYyGiZzk96QwECtRYc8KKX7MSORVIVjIEZ6YoW3LnHTmtUWa5yT36VNHbruxgU27hymbHZnpV2Gw7satqqLxjJpstxHbxFnPA7Ukm3oJ2W45YQmMCmz3CQoTyW9BVB9XhKsRIF28gHvWFc6yPMZuWJPTNdUMO95HPPEJaRL19qUjqwYgKM4BPSsoX8IZTlT64NZV5dvdyZI2r2UdqqEYNdXOoq0Tkbbd2dcstrLBm3Y+YeWzVcEkFSeO1YenSFLsDPBrcYkt6CrjVurMLDASR3wOlQMck4P41KxAXiqygkkHoaoCRSNrY60qDdndz702MgcAc0+2t5rm6jjQfebH0obSV2NK7JLWCS8n8mIEdq7vRtHj0i2EhClz94tRoeiRWcBkkC+YOTmrdxchmLAcZwRXkYnEOT5VsdlGklqx8kykEc7T29KrfeTHTjGajdjlgDwKep47+tcR0liLKLu7Hg5qRZCzbCNw7GqwfpjPParlrbfMGOc9aTGWYo8YIP51MDgYpVAA7/AEpNuTy1IAGaAeOtHQUnHAxQA4GlxjP86bg9R+VGfxFAAQDQBjtS9qXGO9ACbwOuaQdOvPrSjNIQvp07CgBcnHQU4Hqaix7Zp65xkimgFc5AIIA+lNHTqKcMbcetIVz7UyRCxA4/KoSSTzUjKfSmAHr1oAABv61KThcZqHkHpUh5GTQA3Jz6Z9KeeFxjJ7U0DnrnFSA56CmBHub0P5UUp6ng/nRQBogkggcgdPyprBhSx5Tt1pJOZOKgQ3aSOvQ1KpwBjr0qNshTUiLwpJxn9KYMZKmc+oqAFhuO7ParMifeG48VVK7CWz0oAd5zjggGlVy3GOKh3d6eH29e4pjEHXd+FOJz8o6mox19BT9uFLZoAa2M8jmlDDGO4pjbgfmxikHJoAe7LkgCoiADwDTjkkYAoCZOaQAuNwPNBwrcU8dKCo4oGNzk5NJjjOfwoANPwAc54xQMb2IoJwPY9KU8ikx6Uhob7UbSQTmlP4GkBPYUABG1WGSTimFh932pc4OPWkPIHSgBopQKM+3FFAC4FO6AAAU3vgfzo5PUYAoAicnsTiq0melWnBxwOlV2BOfamBWbHOKROCM80p6/4Unp7U07O5LOT8U6Wq4uYgQCfmwOlcVNGVfFewXtsl1ZOjAHI/KvMdXtGt7mSPaQFPFeph63PGz3OCtT5XdGbb3L2swdD9RWrNPDdRpIg2t/Fj1rEPWnRuUbIrpjOxiaLIQvI/GmYPSpI7gSrg44p5QLHu6Z6VqmmIZBIbe5SUcAHmuztJxKgZSORXFhQwwe9bWk3scarE8nPQZrlrU29Ub0Z2dmdSjZwKf5atyRzVaFyw4ORVpGx1rjZ3JjNnPWpowD2FLlWHQ5oXhqhjJ1WpVjDLyOc0xPrU24Cp1LG+Up7c1HIm4YCgn3FWMg0xmFO4FRolB+6B6YqN0qxI4qB85ouJkBXkEnvTCwRd7MAM8VDe6jDaLg/M3oK5e81Ga5lOZSF7AcAV00qLlqznqVlHRGxea6kTlI13Y6kViajq4nb5NxBHOTVGR2J+9k1BgZ5rsjFRVkcUpyluK8rueTULdc1J3qJjQ7kDc5NRt97FSUw0rATWSFrgHsK6ByFOPQd6ytMibhsA98Grs0pLEk4JOeKqKYyJ2Bdqamd23pkdqjD7WJOee1aFhpdzeSqFXav941Up8quxxi5OyHWWkzXFzHGv8AEetd3pujQ6bEPNRTMeQfSm6bZJp+3eMnbgE0+6unmzuPK8CvLr4mU9EdlOio7klzPkAggMPSqm8liMdf1poOZCTk8VIOCG6Z4riNwVfmB9akBxjnkUn3Qeeamgt/OkUmgCe3i3vuwcCtMLswO9MSIRgAfjUhfjH60MoU5z9aZjnijfyf6UE89aQC8dMUmcZGKPboaXjoRQAjE0mQeM9adgY+tJ+FAB26ZNPz7YpnXpmnKpzQAvWm9OKftJ46UFcAcZoAZtx9PalHT/GlMZLZyR7UhUjvmgBBwPxp+4d8U3Bz0oKgjO2mAONwzkA1EFwcZ70/DAZ6/jTg2fTFMRHt5FIR71KV9OaiOQc0CE3EUu9uuT+FJu5pGbmmAp6/eopm4UUAazZChvWmtkkc02STKheKYz4A70hWJC25gAKVsrk9geagaTH8WMdMU4HfH8ynnvmkMk80PnnknvVWT5nI7Zx0qTA2nrkVGeFz39aADaNtGOTzmlXkcmkkIXBU4yKAHjjj1pr5V+Oc8U1SS3JpQdz49OlAD5B0zyaEVcNStluO9OXAHNAxFQHBHYUhIxgDFLuAJ6c0w/N2NAxpOR6U7r1GaAMjOKRjg8GgBDgHsKaT8uO1OPK5A5pCPT8aQDeOuOlLnI4yDTQCOvelyADQMDjnjvSdhzS5HXOKbnPvSQCH2owKcOuMdqNpxnFMBpAo4+uKXPy0AccUAAI3dKcQMdKbjqAOnen56ZNAEbKcY7VXlUVcPKn3qtIOMY6UAUyMjpUR4FTSDb0qGQHHFMRNHiRGTIHrXP694fN0haPG4nr3NbMLBGJPepTNuXGO9aQqODujOcFJWPKL/Rriz+ZkO3v7VmgEHBr2S4tLa6T5lByOTWTc+FrW5TICg9u1dsMUmveOaVDseaAspyKtQ3IYBJCfaukvvCkkblY+gHPesF9JuI5SrRkY6V0wqxezMHBoeqghipBxTNmZRk4A5FV3Sa1kzg1YinV48D7x6iuinJNk2NSx1SWBwjndHng+ldLDciVdwIwa4lY/mypwR71etdTltpQrnKVniKMZ+9A2pVWnZnYB8YqRZAeh5FUILlJ0UgjGKsHnlTXmNNOx3Jplrztp749KkE49SKo5wOc0nmYwQKkdzS870NNaXjOaoiRv/rU0ytnB6UJD5i20qnrWZqupfZICIuZScYzRc3awxl2PFc5eXQuXLNwcda6qFK7uznrVbKyKc17LIzbmyzHmoTPkEY61IYlALZzUIUBcnqa7+VnBe5HuJpuM+1SHC5JHU8VCXHapAQEY5pp+YYo3c4oPAoATFRcFqlCluegpAgyMfpSA1bfMcG7PbAprdAe56VMkLPboqAlj6Cuj0bw4diXN2AFPOG7UqtWNNblwg5MzdK0B7llnuOI89zXYRQxWyeQcAMOGFK6xxZt4wAmO1Vi5aMc52nFeXVrSmzshTUS3LdM8KqTkpxVckk8d6YOHOe9ODe+MVzmwoODnrihWy/TGDkU0kHjJP4VctLJnbJHU0hiwQ+cwPPNa8USxhQBzRBEsS7VAH4U/AJ64oGLn14FNJJ74HrijADA+1KCOM9MVLAUY6449aXj16U3bycZ/ClUDrjrQgHbR1FAHze/WjPHFKCexzQAwZ6n1pdgY9cU4kZ6UDAOD3oATZgYzz61NFGT1NAXHf8qlzhhn8aAE8sDtSEL0PP4VIDkD0NM69eKAGkZ+lJtxxjr1qRiCOOKTt70ANG3GSKXYGGAODQFHJxjPvTgfzoEQbFz6Y7UwwqwzjB9aslQCTjrSDjtxQBVyV4YUuFOaslAyncOtVmhZAXQEqOxNMBjR45BqJs59/pVhJA6kcZHbPSgxbjkdaaYEOz3NFSFWz0op3AubSBjbgetQynOMCrBJ2YJ5xzVdgM9elIREUZyMEA1IvC0/jGehpPvD2oAYGwDxQo3fSnFRjH51JCm0YxSAhMgDFajbnHv3p7AktkYxTQNzDg9KLAKrLgnj0pY+eRQsY2nORSxr3oAdgk7gfrSMeKVmA74xTN47mkMB1znnqRTs5/GkBz0oLbBnIFAxSQPrUZpC5IxnrQByDmgBRnAHSlIJH0pQO9IcZoAbk1GxxnjrRkbuvI9KQ8g5oGAPTNLwelG3jNAAzQA4cim4PFSDGDntTWYcYNADT1xQp60mQe9J36mgB+4E9KXcCPem9R7Uij2NFwHk49M+1QuKm2g8+lIVyOaAKEyn0qLHHPar0y9BVcqQKYis3Iph64qcjtioJFIYkGmIQMR93P41IJSPfmo1OcA9acVwMjpTAmR9x5PH0qKSztpwPMjHPQ00k7eKUeZkD0pptE2Rm3nhq0uVJC49Kw7nwdIgxCx69QOldgshXoaUTHd15I7VrGtOJnKjFnBNo11FEQ8ZyOMgVV+xTqT5kTbfXFelF0c5ZQeO9O8m3kHMac+1dVPHSSsZvDroeeWdw9vOBg+W3X2rpLaQSRgg5HYitaTS7GVixhUHpwKWHRYYyTCcfWpqVoS1LhCUdGUVXj60hTmtYaameWIpx0wDGDnPpWHMjbUxHXBz05rPvb+CBSA+ZB0Aror/AE2T7DIsA/eDkGubn8LzfZ1fe3nP1yK2ouDfvGVRy6HP3d9LM+WbI7L6VRLH7xrej8M3SXOJhlccU2Pwzdyt84CKDxmuv2sFojkdOVzDZyVzn8qqtM+eDxXXf8IviPnOfWhfCIc7VbB7E0niY9x+xkcfmRyBnOe1KVIbB6jrXcQeDY0kWRrj9KsjwlaecrtPncemKn6zAPYSPPxGxPygkn2qzHpshcKysSfau9TQ7CEsApOKsqttFs2xDj+LHSoli4rYuOHb3OTs/D808ZUxEHsa19P8GpGFkncbc85rbFysbnaOo4qJ7p2iMYPGfWuaWIlI1jRS3LENpaafjykV8dCRUdxdllkXHB6iqsjy4XByB3pB98lucisHJvc2SSWg5iZDHJu7UoG1mU9DQpCqck4/lUTS989KQyYN0JPTimr++Yqo9qI4JJ3CgHaetbVpYBSuQMCkwIrLT8EMQenU1rKmwfKBT/ujA+7R74pFCAE/WgAhuR0p2ccUE89KTAThiSfpSlATnHy9qT6U4elIBnPPb3pw4Ayab0GM9eKdzjGOlACbuadwOgpvXk5/CndRzx9aAFCZ5x1708x5HU/hSgLgdfYdqduGCKBCjnHfindR3x60zcA2e5pS+fY+1AD9w2fXtTSeMDikzlc46daUjPOMUANyc880oz19e9GOPp0pAecUAO6+9ISeMD8aRR83tUhHGP1oAFYnGaXORgjFNVTjJNH60AJ075570pOfl457U1iPTijOOgwR3oAgeEbiyjBPPApAdpwcgmrC/eHpStGj/e+tAFfvRTjGmfvn8qKdwJJ1ZefQAmoSCeR1q4+04DcAgUhQHjocUxFVs7j2pjkqq46U+RTvNNZSYx3oAXcdoxxTlc5/Dk0zaCmD1HvUoQeWGFICIHJ55oBKk07HU96YDk4PrQAocnBIwKlAwm44ojjwTu6Z4pspGSB/OgYxsk8kYpAuGxikUHuRUjfdJ79qBiHCgAdzUJBPT9acxJPJpDn86QCohzzj86kGBg/zpETA4oKEt/SgBSepHSmNT9vHPpTGAwDigCPueRSdG6fnTscmkxQMMkjgg0o5GOKTB5IoXOM0AO6LkimMR1xmnEHqenem8GgBnOOAacR8wxzml78dqUDHNADhgDkdaXsAM5pm31NPByDzQAgz9KcRwAe9CggdOak28ZwKAKzJ171DKmE/pVwk7vrUbpu4PH0piM8KSxyPpTXQEYxV7ygoz+ZprQ7hgcUwMuSE7SRwRVZZ3TKyZAHqK0yDu6cVDJCrgg4OOtNCIopUZeoqccjgdT1qg9qVb5SR7ChJ5Y/lYcA8UxGiYQw4FIbXjIqJLkEYzg+9Tib0bPNICBomU+oFINwxn1q2SGGR60nlqxPHGO1JjKu/ajYPIapPNIlKk8bc5p/2T5M/3vWo/IbzG3Y4XtRcLCC7ZYy55wam/tFhKi7cAjJ5qhLvMLjHQ9KrknKnqTx9KYXNf+0x+9AyMcVFLqG+FWLbsHtWYxbz2XOcrmod2Y2XJGD0oEaMt4TIPQioTcthvWqZd2aNcdTgmjEgkk57dKNQuiy1xwgB71IszCQ5I4qj852gLnnn2qXY3mgkHpRYLlg3DeURk5BqNrly6EZ9OtRhH2MCeppdo2g+hosAB5BI2STmmYYq3b2qT+IEGkMi5I4pgRsG2qc8elA4f60jONhwRyajaToBikBMThSDTPM4GagDsWIVSSfeporSSVhnoaBigl22g5NXLex3HJGTVm1sNn3lzzWzbQInUcUXEkQWtoYwOMjHSrwTj2pxP5dqM0mUABzzSEEcc0Hpx0pu7nBpAOxSEEtzSg9BS7sHnpikAm3j/CjvSmQcYGKQHn60AO79KAOelOA9B9aNvQEUAAPGCMUu3J4PFCnJxtx6ZpyigBuzaeDnNKDzjpT8AnrikICnB/OgBnIPPP0p6pwGNNxzx0p3GMigBccUmWzSM5BFAk3UAOzke9IQQSeOacMfWmlQxy2PyoEIG5GBjNOPFN2huhPWlYMF4/CgBeT+NOUDPIpgcBQGA3VKACe3FADSoJx2pNoAzk0vOeTRnK46mgBg5zml6ttFOCntzTOQcDrQAEHPWilIbNFACvhnCk+lOPB5+nWmSthxx0FRvuwSKoQjuM46c0mR90Gowu4dcmjBEmR3HNAEjYHQ808lRbsM81AwGRjGacSdhPHFIBNxOCfWlVSW59c01VPlHHerI4QCgYMQFznP9KpuxZ++KsyNsByOCearqpMn+FAxy9OtRtJg0522gL361E2W56f1oAePmbHWpVHQ1EiYOc1N93HFADs/pTmweaYOexpQMED9aQDWyTnFNPNPI4781GeD2xQBGxwec/WgYJxTtysBzTSc0APPt0xSL1pobt19zUi4oGIxGKZ2FKeeRSYP0oAQ9T7in7e4pozzxS85HOKAFAOetOAAb1NR+9PVff6mgCbjFC+vT60hGOPSml/agQ1+Dx+NIaRj83NJ9D0oGP2qwPP50m3jg0A4bpnjPFKCD9PSmBVdMNj+lRMgI4HWrx2ntSGNfrQKxnMgA5qu8Kk8rWq8QIqB4uM4pgZr24/h4qsVmjyQTitVk+UH3pmwEetMVjPS9eP/AFgIWrKXqlGww6ZFSmCM8EZ9arvaxZGFxj0pMCw12rFDgdKU3ALs3YDGKzWhK/dfAz3qA+YOjYJ60BcvfaAUYEgk1G7BlUDGR3qgQ4H3iabiTGd1NCNFyiukgwcjkZ6VAZEw49apNnd1OaUgnuc0wLSyJsAbqDxT/MjD5LdqpiJtoBzinfZm75NAFhLiJcqDjJ4p7XabhuboMAVXW1UkHGSPWpPsqkjjPPOaAE+1R/NjPNMMoCjB61P9lQD7oFJ9nXHvQBB5jEjFMYNuyBndwaurbHHFTJak8kigLGYLdjgc1MlgzNgg9M1rJarjnmr0Vqp2kjGBSuOxl2unheo/MVorbqgxj6VdEIXoO1PCjHPOKVxlaKAlvm+77VZ9FFKCAcCl4xx1pABBwelJj5ufSnY46n3xSNx3oATrnHaoguDUm7njpRjB4FIBo79eaXBJpVI9KeGXOBQAg6etOAGf8KVSM04jjrzQAmO3JpQCDyOPUUL1Bz+dPON3PAIoAUDdtYY4PNB6fLzmnDGMUwZ5HXNAAMYHJpCCzZyetPPGB0ppOBjPSi4CgAd6Xgg0zPoOtOB454oAaQD1puxRjGSAKkyO9C4I6UANAAH4UHrgU8jjjmm9ecUCEGAR1qTtn0qPkZzTxyKAGkBuvrS4/izntS8ZpeO4xmgA64AzS+2RSdOhoyABkcn0oAM4H8qby3fmnEj9aZuAPHOe9ACYOaKDnP3qKYDpgBLnnmhzwBjr1oc5kx+VD9gPxpkjY17kfLQAGbGO1ODDop/KkyQf60DIZojuGFIpjfLGT6VNK5789qbjcPrSAbD8wz2qZ2JHbNKmAmMYwaY570WGRuCePWkb90oY7QTwM0u4BclunY1Rnn3OV7YpDHSS7nK5zg9akVemahQDNW04wMZpgPj+V/SlPLdqACwORijPXNFwHnKjAHNJ3FM+baByQe9OwSuTxSAaT3qMkknjtT2yAOaYTyQO9AEZzhaQ5BxQcg4xSHnOO1AxSDwaVWOTx9KT0pc8dKADJPU0buRkmijjp70hi7snBFLuIOD9KQDAyfWkI55oEP78VIBUS+4qdR3FMQv86ibpipiQFqLIyc4xQMbjgGm4PpTsjoKF64oAaAc5zx6Uq4AwaUg7sZHvSZxilcA9uaCMd6Qdc9808nqSPb6UwDqOlN2AnB6VIAQuc4pAKYFRkJzx0qFl71pbBjtzVWS3OSQKYirjnFI0Qx9amMZ/uk/hUcgbZgigRQmT2xVYwA9q0DE0h4XinJZFvbApiMloT0JpPJ46mtz7DGCA1O+yQp2pgYi2hYZK/lVhbNu6YwK0wUQkBRS+YD0xnuKB2M02uGwQfypRAMVbaVSTt9aTg0riKxix2pBHnrVnYTnjrTxCpANFxlTyc4NSpbjOcdKuRQrnpx6VZSAHtilcCh5Q4GBUy2xfAxVzyAO3FKQeNvf0NFxka24jHqRUm7nFRlivynP1p4BByeTSuA7JDDPIoyPzpdme9OWJmDYxSAaOvFO2HIx3qZIxt3EYz1FIQBjA69KEBH9KaamKgk+4qIg56U7gMwOtM+YHrU2BntS7O4/HFIZGqnr7U4KzEZHFPUADjpTgMYA6UAG0YpR7UmfwzS9DkUCAA/jTvwx6ZoB5zTiSWz2FACHAANHJFIc/d3DmlXgcEHFIBBx1OaB81NyxJbGBnFOAoAcqDPShsY47frSnLL71GT79KAFABGab05pAxY4A96cAccUwFXJGNpyKdgYpy7mA+bFBGVzQIZwOlJk8Z6UAc4oYEds0AOAx+NLk9aaCTwSP604bffPegAIzTWXDdM0489OKP4sHtQBGaQdenanuQOtNJIXdu2/4UAO3JmiqbX6hiBGTz1xRTuBebllwB0qKQ/Nk1YAJO4+lVnGHA6880xDVXrzznripR90HpmpFK4K4xg+lMwM+1IBjriPII5pEzgZqU427cUz2oAM4PofWmN/qyTyaVz6cVG/IAPegZXlcCPBznFZwX58g4JNXb18beB6ZqtbpuYMfWkMtxJVhfu44AFMXGKcG4xgc+1AD+g7igKT0pgySN3SpumKABQFHrS5ySKbnC/Sm7yc5oAU8HmoGIJz606RssByfpUZJBHH4UDEJ4zSDOPal6fhS5BXHTNACBvSl479abgcU7PHv70gA9KMDdSDO7FKQccUDHZ7ZpNwzzgU3n6ZNOwD2/GgQ7vn1qYfcFRAcYqTHy49KYWEJ9s0xhkcCnnH40w4BOTQAxcY5yKcDx1pG69eKb9KAHn0xS9PSkB60v48UhjeOlOHOAfrTCeCcU4dc5oEKT2zS5pnfOaU+3SmBIGA781JwvB7mqxbjkdqR5yQOO1MRO0iLnOOKjYxKQdqnjvVV5sLkjvTWmXdhhTAsFo8/IAPxpoIzjtVNpED/AC03z8NjJoEW5Xxx+VQeYc1H5pbvQTyD7UwBm5PFR7jt4HNKMsTinbOmRSAhGe/WpV61IsY9Pzp6xkdvpRuAKvGSamVPm5HNPjQelTgKM5HJFIBiKARk1LuAPB71EAwACg07YW+tAClieppyptGDzzwaRUPTrzUypnqcfSkMYYwzjA/HFSrGARxShcDG4HHSnDAHvQAKgJ9OaXYevTmgHB6Gl3DJHSgBDgqKjyevftT2PFMBwaABtyjtTC2Rg0Pk9ifpTR3HegBVUE9P/rVIFw3rxzzUYJHtTh04zSAcUz7UH7vTNOyCPSmkYxzk5zTACuW+7z6Up44YGl6HO7GelDksPegBFxinUxegz1pSTSACoOe9KuST0NNHTJ70qDL9aAEcfJxkDPNAyR1pWJKkZpEJH9aAHndj6VEWwecfjUjsVA96iJDdcYoAcuM5yOakI44NQAcdDipEb9aYEikK3OMdqf1XIquetKHIGc9KAHc8g96VRzilDqRz1+lAGTSYDSuVz3oAZRzSnjuOtLu5/wAKaAXim4OCQM+1KwyMg0KuGGAcn3oELs39snHeqcsZnYLuxGO3rU8zsSY1OPUimqoRsZOCM0AM2Y4wtFSHGe9FADiSTheOKYQS+D2oLYPPpSbhnqfrVCF756VIpDKQSOfeo8gIeO3amjf/AHcfWkBYfsB3HWomPNIuSuSCPSgn5h1z3oGRSE5GOlNZyCWx0pWPzYpucZyeKYGZdybpTyDjoKltQSuTVaVgZCccg1cgyFHoaQy0o4x0OKP6UvWhRSAVevrUhye9IAPSnFvk5wKAGuAOfxqMuN2O1JI4zgnpxxUQcCQ5HHagCZjk8HkUmeCePxpR1+tRsccH14xQMaSD3xSCjjnApM+9AC4oBPGelC45oH3hQA4ZyM/nQM+lOGCcYp/ahANAB6/hTsHg+lHBHHUUDIHXNADhxjn8aXP50gPHNGe3vQAp9cEGoyMjJ604knhs0wUgE4A5oUndSMc9jxQDz1ouBJtGM9RTQ3qOKcO+fyFNbGeCfagAPsKXBHWk4wSDThwMnpQAm4857UvGM9qVUGc5yTTWGMrjjNNAIR1qHGWyc1Mec45o8sN1OCO1MRVMYZfrUTwnkCtDyscHmkMA54oAyREy9s8UCI9cda0zAFXpS+RwPlxTEZ3knPFP8liCAD9a0VgAHTIB70/aBwcUhlJLfjgVIsPHI+matHGemPemdsLzxSAi8vsBinrFgc04Zxg8U8A8gc4NMBvAHQU4DIHUYpSmDmnKBtoAQIM56U8KMdKPQAGkCkJ7lqQDwoxuzzSlRnP8qTgc+lO4NACDrnrg07qc4BpGByenqKQMoGd3PpQA4EY5OfSm+ZyR70hY0nmfN2oEO35PNIRv6GjvwOtADHA24FAwCkZO7pxTXHUEfjTyOeKTGWyaGA1R0z0FOwMZ4oGMnI+tLtJJ25x/KkAg7gUuPelxg9aXHBweaYDce+fakKgE+hoBOKNx4oAT2FLkHIoGO459qUkbRxSYCtxj+VIvPI60cHgU8A9jQAzI3AH7xGaFzn2FOK9+4pOMd80AI3zHPtUeMcVJjFM3Ln0oATBxx2pRgkUAg5x0oQZPQfWgBcDik4zxTiOMZzScY+lADlAPHSnb+3pURBK8cUgG04IP1oAnP3aYM4pNxIAp44OKaAcANvY+opkr7VKqSSe/pUpwsZY4xVbcrKWx1oEIo2rjsakUZAPbuajDZYDk81MPlXk80AOIXPUflRUJkOTzRQAMFIGMHjmomGW9KCSHz7Cl3bj6UxDlIwcnigYbtwPSmcqcjNOQkFlJ4PNMB4ICAU043D2prelAOD17UhkLEFyc9BzScHdkfSmb+WGevrTGkAYA9D79KYGfIP8ASMZGCa0IV+UAdqz7nBn3Lxk8Vp2gPlHP3gPzoGSfyp6j5aRQRkAUpJHHSkAA9sdKjkbGAp4NSDGSemPWqsjg9uBSAM54zSKcseKiaQEg05Dzxxk0AWg3y8dqa/Qc9KVUPcEU1wS/FADC1NB65Gc01hz1pRyBnPHpTsA8AY96cPvU0JUiKS3egY/oM/rTgO+adjnBFDHkgUgIyPSndBUbA47ZHSngcZouA4dPWkOQ3Y0Zo+9z3pAKc+2ajYMvGKl+8oyOaaeSG59KAGccj+VAwOSKNoXJHXPNOwDwaAEJA4zTSCTkA4qTZ6nFOCcYY/TvSAiQHcQRwe1PKD+HkU/ZjBHUUcBiAPwoAjzjpgH2pxAxn86VugIGaReScnGapANPAxTd2etTlQwyDVd0IbvQBLuH0HpRnnI71GCw/hzinp05oES5XIzxz0p5YccZJqHdyeKXOfyoAlBHfjNNbHRaaT7UhfGMgn6UADfXoKaOQPpTjt78e1Bzjj+VADNueKlXAHr60xeo4zT1AwSeD6UALlTTCR2zTiO44owOOvvSAMsCKUE447mjkr/9akOc5pgPyeuKUE+lIrAjA7UHPUGgB2ec96bvUZyv5U07t2c8H2pyNg9KAAcgUvGMc5NOCgc0/API5I70CEXbxwc04noB0FNC4bPYdacACTgYoAafUc0mzJzmnYx+FIThD79qAGlcd/ypc9OTUYY428e9SKPkJNADSfXOKfzioz1A5p4NAxD04pOv0p/RuMcU1eB6g0AJ0xtpMNxx9TTxgHAoPoO1ADQuPXntT0HDGmnOOtPGBxSAQdKjdiT9KlZhtxmoiBkEfjmgBCx9T9aTaMZPFKcGkNAAoP0HtQTzgE0KwHShnGeveiwDlBxndz70/nPOB7iolYZ5p/LAiiwCdDyOp7UHoRinfjTCcHrTAXHAGQKevAB600HjNKpwme1AENxudgNw25prsBwoxSA5Zy3TPFNB8yXHFAizCgHzFetDjDbutSY+UDPQUxhufp0oAj8s57UU4qc0UARcs+eOKFC5JPWm9CDntimMSONy80xDy2Hx2NPVc8+lQ5Y9SD9KnUHZ7EUwGHHGaRmAQ0h6gD9aZJxEemc4oGV0O53x1Aolx5RBHzetQW8hLSDHTpjvT5Hdh82MdqAKLtuIz1JrWtmPkggjrWXJgk8YNaFgdsfahjL2fl60w5BzR0HTikPPSpAY7HO09xVOZh681PKQr8nOKqSPuNADRkkEGrMK8gk5qGIZHSrMabfWgC2OQMcioZGAGMU4ttAGahb5jkflTQEecnNO7cCk6f4U4A46EZoAemTzVhahRSBirCD5aAEJ+U+tNGD1OPehj+PpSDOeQc1LGAUZP1pdpHfGOtL05PekJoATIK5HOelL6dKQHAwOmeOKXkrmgBSxx0phPJxRnA5prYwKAFPPepAvTNRgHjJ61MAc9qAA4OMgcU8DjNBXjrmjp+VAC/KRjOD3qNgVc7RS8FqG65z+tOwCZ9eaaQ3bApvI6c04A+tADwuBwc4pHOV6UmQTjNNOR70AMUkfTNO2k8gACmsH/wDrUuTjAFADhg89KUjg57nim5BHPQU4YNAhPqSKU9BQSCOBilIzgnPFAEbE7t3WlV8j5qdgMcetAQdOlAEijgEU760qkleaXOOfwoAa3+TTMFj1pzNg5xxSK2c8UWADzwSRzTCxzjkU/cO4/Ko5NvVeKYEgPFNLEnik3dM0ZHc8GkA/JI605Af1qMYz1qeIZGeKAHbCw5NGCuePxpc/hSZ7E9KBDfpShwDjnNGOnGaMHHNAx+Vxgnn3pGYBe1NGD2pCuehGD6UANyNw5yTUoPy4pBtyOOnelK8+ooEN43dadtJPyjPqaTHJJ/WnhsjIpXGN24OSB9aMHr2px9f0oA3D2pgM2/Mwx0OM0Eds8U8LzkNikwcnJzigBOMY6Zpvfuac3fJprA8mkIUtwQcVGWyMnp2x3px5Xk0zHG0dB60DFJB4ApOvAppyDxS9PrTAcQPSomyDjPP0p4B6ikbI54JPalcBgYg9KsDBTkGoCcjJyKej9ufegB5I4wPamsMkCpe4FM6HNMCM8cYx75pfMATrj3pMjd84yO1MllTHTIHagCC4kGdqnOKdakAgk4NVsNLJuz+FXYVVVAP6UwLWSR96m5OeDTV+YcgCnDOcEUhDu/WimHbn7tFAFchgxBYbQKYy8Z/KlbJJ57UHeox3xVCHKqhRwPrU5PyYqvCCw5IwKlY4GKAIWJ+b+dRT/wCr57ipGPOOKjus7Bg80DKVv/rSQMe9S3H3Rt555qrA+b3Z6g96tsAMnOM+9JAVnT5SSecVa0ty1u24ck1Uuydn4VPpUmYD9eTTGaPAzzTOin0IpWbA6jmoJJAFyfWkBXnfJ4Oaq7j0606WT5uO9MX5mFIC1D0q7GKqwLznjGOa0AAEyAMUAQycVD396nfkZqE8ZBxQAmfapI81EByM/lViPPcii4EqDceh/Cnbh0B60DIGKY+c5wKAHFQQuQfwNBUjnrimKM9BkfWpcnAz2pDITmn5+T5s5oJ5z603P8qAEDAHFOD5XANNC8ckE4604KO2OKAFbBGMYphTIHJz6YqYR4+8KdtAHNICNRtAp2OafjqPSjHOaADPHH/6qaSd3tTyBt6flTMc8f8A6qYBjml2hh2pM4XFIHyR6euabAb5ZGSWPHYUfMetOyOmec0nQdOD39aQCDPYc+tJyOcc04UEDHBFAB1PIpAF6Hv0pDkc0mW4J70wAqM0u2o8/NhunWpATjigQo9c5/CnY9fwFJwOuBSjnvQAvU4ApOnPWjBDU8KM46UAN3kCjJwaft79aTFAERJNGTjFP2/WhvpRcBrYIGM0jDA708Aqp59hTWY0XAYR370oAIwcdaAMjNPVQBjigBAh3ZxxUikrjGMUZyOv5UhOOhoAeXyQDxS9/pUO/nJxgUu70IIoAlOD60gb34pikjjv15NPBGeByaAHFht5H40n3l4/KnbT/ERSd+B+tAC7cc5zS559O9JtAG7IpQcjFAgOep9e1OU4B54po69envTgM55pDD5Tz3pcjb6UYGODTDk9wcUASEdDkU1uBz3pvbPFOWPCk+vvTENYfLwMnjrQ4Oc9qeVJGB1pu1jnHFAxvI428VExz7VMqPg8j60xgR0waSAix9aUnt0xRz3pR0pgNByfahvy+lL8ucE9qQnjPH0pAAK4xk0i4AwDxTFPHJxTupxxQMl3MrYb7woZsJk0zPf86cw+Vjx04poQxjkdKqXPCDsO5qbLf8BHWq0rhz949elFwGxkjGO57VoomEXmqduoZtw6Zq8WUjAoAEILHjNOdiF49aZyTwfwqNpsrgYoAC7ZP1oqqS2TzRQI/9k=">
            <a:extLst>
              <a:ext uri="{FF2B5EF4-FFF2-40B4-BE49-F238E27FC236}">
                <a16:creationId xmlns:a16="http://schemas.microsoft.com/office/drawing/2014/main" id="{9839803A-2C6A-4E42-BBEA-4503F7A1D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46557" y="3428999"/>
            <a:ext cx="1154243" cy="11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982666-3BDB-4EE9-8BCC-364CD160B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913" y="4212103"/>
            <a:ext cx="1547649" cy="18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4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777"/>
            <a:ext cx="10515600" cy="940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de-CH" sz="3600" dirty="0" err="1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What</a:t>
            </a:r>
            <a:r>
              <a:rPr lang="de-CH" sz="3600" dirty="0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 </a:t>
            </a:r>
            <a:r>
              <a:rPr lang="de-CH" sz="3600" dirty="0" err="1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is</a:t>
            </a:r>
            <a:r>
              <a:rPr lang="de-CH" sz="3600" dirty="0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 openIMIS?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838200" y="1744444"/>
            <a:ext cx="5181600" cy="461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 dirty="0"/>
              <a:t>openIMIS </a:t>
            </a:r>
            <a:r>
              <a:rPr lang="de-DE" sz="2000" dirty="0" err="1"/>
              <a:t>is</a:t>
            </a:r>
            <a:r>
              <a:rPr lang="de-DE" sz="2000" dirty="0"/>
              <a:t> 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>
                <a:latin typeface="Poppins"/>
              </a:rPr>
              <a:t>open source </a:t>
            </a:r>
            <a:r>
              <a:rPr lang="de-DE" sz="2200" dirty="0" err="1">
                <a:latin typeface="Poppins"/>
              </a:rPr>
              <a:t>software</a:t>
            </a:r>
            <a:r>
              <a:rPr lang="de-DE" sz="2200" dirty="0">
                <a:latin typeface="Poppins"/>
              </a:rPr>
              <a:t> </a:t>
            </a:r>
            <a:r>
              <a:rPr lang="de-DE" sz="2200" dirty="0" err="1">
                <a:latin typeface="Poppins"/>
              </a:rPr>
              <a:t>for</a:t>
            </a:r>
            <a:r>
              <a:rPr lang="de-DE" sz="2200" dirty="0">
                <a:latin typeface="Poppins"/>
              </a:rPr>
              <a:t> </a:t>
            </a:r>
            <a:r>
              <a:rPr lang="de-DE" sz="2200" dirty="0" err="1">
                <a:latin typeface="Poppins"/>
              </a:rPr>
              <a:t>improving</a:t>
            </a:r>
            <a:r>
              <a:rPr lang="de-DE" sz="2200" dirty="0">
                <a:latin typeface="Poppins"/>
              </a:rPr>
              <a:t> </a:t>
            </a:r>
            <a:r>
              <a:rPr lang="de-DE" sz="2200" b="1" dirty="0" err="1">
                <a:latin typeface="Poppins"/>
              </a:rPr>
              <a:t>health</a:t>
            </a:r>
            <a:r>
              <a:rPr lang="de-DE" sz="2200" b="1" dirty="0">
                <a:latin typeface="Poppins"/>
              </a:rPr>
              <a:t> </a:t>
            </a:r>
            <a:r>
              <a:rPr lang="de-DE" sz="2200" b="1" dirty="0" err="1">
                <a:latin typeface="Poppins"/>
              </a:rPr>
              <a:t>financing</a:t>
            </a:r>
            <a:r>
              <a:rPr lang="de-DE" sz="2200" b="1" dirty="0">
                <a:latin typeface="Poppins"/>
              </a:rPr>
              <a:t> </a:t>
            </a:r>
            <a:r>
              <a:rPr lang="de-DE" sz="2200" b="1" dirty="0" err="1">
                <a:latin typeface="Poppins"/>
              </a:rPr>
              <a:t>operations</a:t>
            </a:r>
            <a:r>
              <a:rPr lang="de-DE" sz="2200" b="1" dirty="0">
                <a:latin typeface="Poppins"/>
              </a:rPr>
              <a:t> </a:t>
            </a:r>
            <a:r>
              <a:rPr lang="de-DE" sz="2200" dirty="0" err="1">
                <a:latin typeface="Poppins"/>
              </a:rPr>
              <a:t>by</a:t>
            </a:r>
            <a:r>
              <a:rPr lang="de-DE" sz="2200" dirty="0">
                <a:latin typeface="Poppins"/>
              </a:rPr>
              <a:t> </a:t>
            </a:r>
            <a:r>
              <a:rPr lang="de-DE" sz="2200" dirty="0" err="1">
                <a:latin typeface="Poppins"/>
              </a:rPr>
              <a:t>digitalizing</a:t>
            </a:r>
            <a:r>
              <a:rPr lang="de-DE" sz="2200" dirty="0">
                <a:latin typeface="Poppins"/>
              </a:rPr>
              <a:t> </a:t>
            </a:r>
            <a:r>
              <a:rPr lang="de-DE" sz="2200" dirty="0" err="1">
                <a:latin typeface="Poppins"/>
              </a:rPr>
              <a:t>the</a:t>
            </a:r>
            <a:r>
              <a:rPr lang="de-DE" sz="2200" dirty="0">
                <a:latin typeface="Poppins"/>
              </a:rPr>
              <a:t> link </a:t>
            </a:r>
            <a:r>
              <a:rPr lang="de-DE" sz="2200" dirty="0" err="1">
                <a:latin typeface="Poppins"/>
              </a:rPr>
              <a:t>between</a:t>
            </a:r>
            <a:r>
              <a:rPr lang="de-DE" sz="2200" dirty="0">
                <a:latin typeface="Poppins"/>
              </a:rPr>
              <a:t> </a:t>
            </a:r>
            <a:r>
              <a:rPr lang="de-DE" sz="2200" b="1" dirty="0" err="1">
                <a:latin typeface="Poppins"/>
              </a:rPr>
              <a:t>patients</a:t>
            </a:r>
            <a:r>
              <a:rPr lang="de-DE" sz="2200" b="1" dirty="0">
                <a:latin typeface="Poppins"/>
              </a:rPr>
              <a:t>, </a:t>
            </a:r>
            <a:r>
              <a:rPr lang="de-DE" sz="2200" b="1" dirty="0" err="1">
                <a:latin typeface="Poppins"/>
              </a:rPr>
              <a:t>providers</a:t>
            </a:r>
            <a:r>
              <a:rPr lang="de-DE" sz="2200" b="1" dirty="0">
                <a:latin typeface="Poppins"/>
              </a:rPr>
              <a:t> and </a:t>
            </a:r>
            <a:r>
              <a:rPr lang="de-DE" sz="2200" b="1" dirty="0" err="1">
                <a:latin typeface="Poppins"/>
              </a:rPr>
              <a:t>payers</a:t>
            </a:r>
            <a:endParaRPr lang="de-DE" sz="2200" b="1" dirty="0">
              <a:latin typeface="Poppins"/>
            </a:endParaRPr>
          </a:p>
          <a:p>
            <a:r>
              <a:rPr lang="de-DE" sz="2000" dirty="0" err="1"/>
              <a:t>based</a:t>
            </a:r>
            <a:r>
              <a:rPr lang="de-DE" sz="2000" dirty="0"/>
              <a:t> on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 err="1">
                <a:latin typeface="Poppins"/>
              </a:rPr>
              <a:t>community</a:t>
            </a:r>
            <a:r>
              <a:rPr lang="de-DE" sz="2200" dirty="0">
                <a:latin typeface="Poppins"/>
              </a:rPr>
              <a:t> </a:t>
            </a:r>
            <a:r>
              <a:rPr lang="de-DE" sz="2200" dirty="0" err="1">
                <a:latin typeface="Poppins"/>
              </a:rPr>
              <a:t>of</a:t>
            </a:r>
            <a:r>
              <a:rPr lang="de-DE" sz="2200" dirty="0">
                <a:latin typeface="Poppins"/>
              </a:rPr>
              <a:t> </a:t>
            </a:r>
            <a:r>
              <a:rPr lang="de-DE" sz="2200" dirty="0" err="1">
                <a:latin typeface="Poppins"/>
              </a:rPr>
              <a:t>developers</a:t>
            </a:r>
            <a:r>
              <a:rPr lang="de-DE" sz="2200" dirty="0">
                <a:latin typeface="Poppins"/>
              </a:rPr>
              <a:t>, </a:t>
            </a:r>
            <a:r>
              <a:rPr lang="de-DE" sz="2200" dirty="0" err="1">
                <a:latin typeface="Poppins"/>
              </a:rPr>
              <a:t>users</a:t>
            </a:r>
            <a:r>
              <a:rPr lang="de-DE" sz="2200" dirty="0">
                <a:latin typeface="Poppins"/>
              </a:rPr>
              <a:t> and </a:t>
            </a:r>
            <a:r>
              <a:rPr lang="de-DE" sz="2200" dirty="0" err="1">
                <a:latin typeface="Poppins"/>
              </a:rPr>
              <a:t>implementers</a:t>
            </a:r>
            <a:endParaRPr lang="de-DE" sz="2200" dirty="0">
              <a:latin typeface="Poppins"/>
            </a:endParaRPr>
          </a:p>
          <a:p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joint</a:t>
            </a:r>
            <a:r>
              <a:rPr lang="de-DE" sz="2000" dirty="0"/>
              <a:t> </a:t>
            </a:r>
            <a:r>
              <a:rPr lang="de-DE" sz="2000" dirty="0" err="1"/>
              <a:t>mission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Poppins"/>
              </a:rPr>
              <a:t>increase</a:t>
            </a:r>
            <a:r>
              <a:rPr lang="de-DE" sz="2200" dirty="0">
                <a:latin typeface="Poppins"/>
              </a:rPr>
              <a:t> and </a:t>
            </a:r>
            <a:r>
              <a:rPr lang="de-DE" sz="2200" dirty="0" err="1">
                <a:latin typeface="Poppins"/>
              </a:rPr>
              <a:t>improve</a:t>
            </a:r>
            <a:r>
              <a:rPr lang="de-DE" sz="2200" dirty="0">
                <a:latin typeface="Poppins"/>
              </a:rPr>
              <a:t> </a:t>
            </a:r>
            <a:r>
              <a:rPr lang="de-DE" sz="2200" b="1" dirty="0">
                <a:latin typeface="Poppins"/>
              </a:rPr>
              <a:t>universal </a:t>
            </a:r>
            <a:r>
              <a:rPr lang="de-DE" sz="2200" b="1" dirty="0" err="1">
                <a:latin typeface="Poppins"/>
              </a:rPr>
              <a:t>health</a:t>
            </a:r>
            <a:r>
              <a:rPr lang="de-DE" sz="2200" b="1" dirty="0">
                <a:latin typeface="Poppins"/>
              </a:rPr>
              <a:t> </a:t>
            </a:r>
            <a:r>
              <a:rPr lang="de-DE" sz="2200" b="1" dirty="0" err="1">
                <a:latin typeface="Poppins"/>
              </a:rPr>
              <a:t>coverage</a:t>
            </a:r>
            <a:r>
              <a:rPr lang="de-DE" sz="2200" b="1" dirty="0">
                <a:latin typeface="Poppins"/>
              </a:rPr>
              <a:t> (UHC)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37" y="945326"/>
            <a:ext cx="4010141" cy="26605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t>24/09/2020</a:t>
            </a:r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07578" y="1125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37" y="3605846"/>
            <a:ext cx="4010141" cy="26734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79F0E-7EB6-4A8C-8F47-B188755E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27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CFD6FF-986E-4A02-BD73-E584217E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3" y="858"/>
            <a:ext cx="9198077" cy="6363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7AA39-0D28-4E58-B4B1-DE1BC88E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openIMIS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A878-AEBA-4FCF-89B8-E2024AF83A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Coming 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Djibouti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Zanzibar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Gambia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Country assessments: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Rwanda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Malawi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Madagascar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Nigeria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458A5-7573-49E1-AC78-396E16FF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C1AD4-1892-4E34-827A-809A68DB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2717D-BFCE-4752-AAEF-A3BAAB48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4FB1B-D0B8-4A0B-B5F5-1F6C5692283F}"/>
              </a:ext>
            </a:extLst>
          </p:cNvPr>
          <p:cNvSpPr txBox="1"/>
          <p:nvPr/>
        </p:nvSpPr>
        <p:spPr>
          <a:xfrm>
            <a:off x="8364510" y="5530631"/>
            <a:ext cx="346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catalytic fund for implementation support starting</a:t>
            </a:r>
          </a:p>
        </p:txBody>
      </p:sp>
    </p:spTree>
    <p:extLst>
      <p:ext uri="{BB962C8B-B14F-4D97-AF65-F5344CB8AC3E}">
        <p14:creationId xmlns:p14="http://schemas.microsoft.com/office/powerpoint/2010/main" val="276870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AA39-0D28-4E58-B4B1-DE1BC88E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openIMIS Workflows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458A5-7573-49E1-AC78-396E16FF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C1AD4-1892-4E34-827A-809A68DB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2717D-BFCE-4752-AAEF-A3BAAB48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5</a:t>
            </a:fld>
            <a:endParaRPr lang="de-DE"/>
          </a:p>
        </p:txBody>
      </p:sp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060A8572-1C3D-4E80-BC9A-E611D9FB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70" y="1861291"/>
            <a:ext cx="9404459" cy="46114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9665B6-5C53-4607-BBE7-C7AC90B507E0}"/>
              </a:ext>
            </a:extLst>
          </p:cNvPr>
          <p:cNvSpPr/>
          <p:nvPr/>
        </p:nvSpPr>
        <p:spPr>
          <a:xfrm>
            <a:off x="8528050" y="1861292"/>
            <a:ext cx="2270179" cy="46114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2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1"/>
          <p:cNvSpPr txBox="1"/>
          <p:nvPr/>
        </p:nvSpPr>
        <p:spPr>
          <a:xfrm>
            <a:off x="7016271" y="2643470"/>
            <a:ext cx="3249935" cy="1813021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BAHMNI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1"/>
          <p:cNvSpPr txBox="1">
            <a:spLocks noGrp="1"/>
          </p:cNvSpPr>
          <p:nvPr>
            <p:ph type="title"/>
          </p:nvPr>
        </p:nvSpPr>
        <p:spPr>
          <a:xfrm>
            <a:off x="783771" y="1132253"/>
            <a:ext cx="9255579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  <a:sym typeface="Calibri"/>
              </a:rPr>
              <a:t>Integration into OpenHIE</a:t>
            </a:r>
            <a:endParaRPr sz="3600" dirty="0">
              <a:solidFill>
                <a:srgbClr val="33818F"/>
              </a:solidFill>
              <a:latin typeface="Poppins"/>
              <a:cs typeface="Calibri" charset="0"/>
              <a:sym typeface="Calibri"/>
            </a:endParaRPr>
          </a:p>
        </p:txBody>
      </p:sp>
      <p:sp>
        <p:nvSpPr>
          <p:cNvPr id="564" name="Google Shape;564;p21"/>
          <p:cNvSpPr txBox="1"/>
          <p:nvPr/>
        </p:nvSpPr>
        <p:spPr>
          <a:xfrm>
            <a:off x="1994726" y="4049268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openIMIS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1"/>
          <p:cNvSpPr txBox="1"/>
          <p:nvPr/>
        </p:nvSpPr>
        <p:spPr>
          <a:xfrm>
            <a:off x="7141125" y="3094208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Odoo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1"/>
          <p:cNvSpPr txBox="1"/>
          <p:nvPr/>
        </p:nvSpPr>
        <p:spPr>
          <a:xfrm>
            <a:off x="4520450" y="5144149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OpenHIM</a:t>
            </a:r>
            <a:endParaRPr b="1" u="sng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21"/>
          <p:cNvSpPr txBox="1"/>
          <p:nvPr/>
        </p:nvSpPr>
        <p:spPr>
          <a:xfrm>
            <a:off x="4520450" y="2691674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DHIS2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1"/>
          <p:cNvSpPr txBox="1"/>
          <p:nvPr/>
        </p:nvSpPr>
        <p:spPr>
          <a:xfrm>
            <a:off x="7715951" y="4472070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OpenMRS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1"/>
          <p:cNvSpPr txBox="1"/>
          <p:nvPr/>
        </p:nvSpPr>
        <p:spPr>
          <a:xfrm>
            <a:off x="8357700" y="3540700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OpenELIS</a:t>
            </a:r>
            <a:endParaRPr b="1" u="sng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3563865" y="4156459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1"/>
          <p:cNvSpPr/>
          <p:nvPr/>
        </p:nvSpPr>
        <p:spPr>
          <a:xfrm>
            <a:off x="4412890" y="525605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1"/>
          <p:cNvSpPr/>
          <p:nvPr/>
        </p:nvSpPr>
        <p:spPr>
          <a:xfrm>
            <a:off x="4799310" y="5053646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858504" y="505588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99310" y="295905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7588377" y="456165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1"/>
          <p:cNvSpPr/>
          <p:nvPr/>
        </p:nvSpPr>
        <p:spPr>
          <a:xfrm>
            <a:off x="7254007" y="336635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7" name="Google Shape;577;p21"/>
          <p:cNvCxnSpPr>
            <a:stCxn id="575" idx="2"/>
            <a:endCxn id="573" idx="6"/>
          </p:cNvCxnSpPr>
          <p:nvPr/>
        </p:nvCxnSpPr>
        <p:spPr>
          <a:xfrm flipH="1">
            <a:off x="6073677" y="4654632"/>
            <a:ext cx="1514700" cy="4941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78" name="Google Shape;578;p21"/>
          <p:cNvCxnSpPr>
            <a:stCxn id="576" idx="3"/>
            <a:endCxn id="573" idx="7"/>
          </p:cNvCxnSpPr>
          <p:nvPr/>
        </p:nvCxnSpPr>
        <p:spPr>
          <a:xfrm flipH="1">
            <a:off x="6042011" y="3525079"/>
            <a:ext cx="1243500" cy="15579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79" name="Google Shape;579;p21"/>
          <p:cNvCxnSpPr>
            <a:stCxn id="572" idx="0"/>
            <a:endCxn id="574" idx="4"/>
          </p:cNvCxnSpPr>
          <p:nvPr/>
        </p:nvCxnSpPr>
        <p:spPr>
          <a:xfrm rot="10800000">
            <a:off x="4906870" y="3145045"/>
            <a:ext cx="0" cy="19086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80" name="Google Shape;580;p21"/>
          <p:cNvCxnSpPr>
            <a:stCxn id="570" idx="5"/>
            <a:endCxn id="571" idx="1"/>
          </p:cNvCxnSpPr>
          <p:nvPr/>
        </p:nvCxnSpPr>
        <p:spPr>
          <a:xfrm>
            <a:off x="3747481" y="4315187"/>
            <a:ext cx="696900" cy="9681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581" name="Google Shape;581;p21"/>
          <p:cNvSpPr txBox="1"/>
          <p:nvPr/>
        </p:nvSpPr>
        <p:spPr>
          <a:xfrm>
            <a:off x="8469031" y="5021556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rPr>
              <a:t>BlueSquare</a:t>
            </a:r>
            <a:endParaRPr sz="1400" b="1" u="sng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21"/>
          <p:cNvSpPr txBox="1"/>
          <p:nvPr/>
        </p:nvSpPr>
        <p:spPr>
          <a:xfrm>
            <a:off x="8469031" y="5285539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SolDevelo</a:t>
            </a:r>
            <a:endParaRPr sz="1400" b="1" u="sng">
              <a:solidFill>
                <a:srgbClr val="FFC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3" name="Google Shape;583;p21"/>
          <p:cNvSpPr txBox="1"/>
          <p:nvPr/>
        </p:nvSpPr>
        <p:spPr>
          <a:xfrm>
            <a:off x="8469031" y="5549522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Possible Health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1"/>
          <p:cNvSpPr txBox="1"/>
          <p:nvPr/>
        </p:nvSpPr>
        <p:spPr>
          <a:xfrm>
            <a:off x="8472988" y="5813505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HISP India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1"/>
          <p:cNvSpPr txBox="1"/>
          <p:nvPr/>
        </p:nvSpPr>
        <p:spPr>
          <a:xfrm>
            <a:off x="7715951" y="4090297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OpenMRS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1"/>
          <p:cNvSpPr/>
          <p:nvPr/>
        </p:nvSpPr>
        <p:spPr>
          <a:xfrm>
            <a:off x="7588377" y="4179878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7" name="Google Shape;587;p21"/>
          <p:cNvCxnSpPr>
            <a:stCxn id="586" idx="2"/>
            <a:endCxn id="573" idx="6"/>
          </p:cNvCxnSpPr>
          <p:nvPr/>
        </p:nvCxnSpPr>
        <p:spPr>
          <a:xfrm flipH="1">
            <a:off x="6073677" y="4272858"/>
            <a:ext cx="1514700" cy="8760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88" name="Google Shape;588;p21"/>
          <p:cNvCxnSpPr>
            <a:stCxn id="570" idx="7"/>
            <a:endCxn id="574" idx="3"/>
          </p:cNvCxnSpPr>
          <p:nvPr/>
        </p:nvCxnSpPr>
        <p:spPr>
          <a:xfrm rot="10800000" flipH="1">
            <a:off x="3747481" y="3117791"/>
            <a:ext cx="1083300" cy="10659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89" name="Google Shape;589;p21"/>
          <p:cNvCxnSpPr>
            <a:stCxn id="576" idx="3"/>
            <a:endCxn id="570" idx="6"/>
          </p:cNvCxnSpPr>
          <p:nvPr/>
        </p:nvCxnSpPr>
        <p:spPr>
          <a:xfrm flipH="1">
            <a:off x="3779111" y="3525079"/>
            <a:ext cx="3506400" cy="7245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90" name="Google Shape;590;p21"/>
          <p:cNvCxnSpPr>
            <a:stCxn id="586" idx="2"/>
            <a:endCxn id="570" idx="6"/>
          </p:cNvCxnSpPr>
          <p:nvPr/>
        </p:nvCxnSpPr>
        <p:spPr>
          <a:xfrm rot="10800000">
            <a:off x="3778977" y="4249458"/>
            <a:ext cx="3809400" cy="234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91" name="Google Shape;591;p21"/>
          <p:cNvCxnSpPr>
            <a:stCxn id="575" idx="2"/>
            <a:endCxn id="570" idx="5"/>
          </p:cNvCxnSpPr>
          <p:nvPr/>
        </p:nvCxnSpPr>
        <p:spPr>
          <a:xfrm rot="10800000">
            <a:off x="3747477" y="4315332"/>
            <a:ext cx="3840900" cy="3393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BF46E-1047-4AAA-A37D-877491DF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1C329-47E5-4211-A0DC-4F257D62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5E2CE-F52D-4CB5-BF6A-25B4D29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3B1EF-12AD-4BB0-8468-ED6F378B5535}"/>
              </a:ext>
            </a:extLst>
          </p:cNvPr>
          <p:cNvSpPr/>
          <p:nvPr/>
        </p:nvSpPr>
        <p:spPr>
          <a:xfrm>
            <a:off x="1427563" y="2891925"/>
            <a:ext cx="1992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3"/>
              </a:rPr>
              <a:t>FHIR STU 3 (v3.0.0)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Going to FHIR R4 …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F9B85-64C9-41E6-B3AB-5F43CE05033C}"/>
              </a:ext>
            </a:extLst>
          </p:cNvPr>
          <p:cNvSpPr txBox="1"/>
          <p:nvPr/>
        </p:nvSpPr>
        <p:spPr>
          <a:xfrm>
            <a:off x="1128713" y="2055197"/>
            <a:ext cx="316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Digital Square Notice C1 (2019) </a:t>
            </a:r>
          </a:p>
        </p:txBody>
      </p:sp>
    </p:spTree>
    <p:extLst>
      <p:ext uri="{BB962C8B-B14F-4D97-AF65-F5344CB8AC3E}">
        <p14:creationId xmlns:p14="http://schemas.microsoft.com/office/powerpoint/2010/main" val="383751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FCA7-1EFB-4821-8E7D-2F8BE0EC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Generic Indicators &amp;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0DC2-66A2-405C-AD73-3AB2CA8B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465"/>
            <a:ext cx="5475540" cy="4012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Beneficiaries (~ 25 Indicators)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/>
              <a:t>e.g</a:t>
            </a:r>
            <a:r>
              <a:rPr lang="en-GB" dirty="0"/>
              <a:t>: individuals &amp; households enrolled / covered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Claims (~ 50 Indicators)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e.g.: number &amp; value of submitted/rejected claims; diagnosis trends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Operations (6 Indicators)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E.g.: average processing times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1AB12-2895-4DE8-AB7E-3BBA0B04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A1DE-AFC7-4108-A52E-9E723639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0DFA5-588E-49FE-BE4F-42B0E7409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484B2-F467-4933-B0B7-C72E9D38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951" y="1936129"/>
            <a:ext cx="5475540" cy="47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5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9475-D456-4FF0-90B0-4A0B3AE4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Data Model &amp; Information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21E8-A1A5-478F-A896-92770A16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C447-5AD7-4569-837C-AA82744A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1AC97-489C-4313-89B4-69F970E7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oogle Shape;189;p21">
            <a:extLst>
              <a:ext uri="{FF2B5EF4-FFF2-40B4-BE49-F238E27FC236}">
                <a16:creationId xmlns:a16="http://schemas.microsoft.com/office/drawing/2014/main" id="{639E3250-CD74-4F48-A741-82DB0C2402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1425" y="2358908"/>
            <a:ext cx="1096556" cy="3735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Google Shape;190;p21">
            <a:extLst>
              <a:ext uri="{FF2B5EF4-FFF2-40B4-BE49-F238E27FC236}">
                <a16:creationId xmlns:a16="http://schemas.microsoft.com/office/drawing/2014/main" id="{FBAB31D7-CCEE-4304-AD66-AE64DBBC399F}"/>
              </a:ext>
            </a:extLst>
          </p:cNvPr>
          <p:cNvSpPr txBox="1"/>
          <p:nvPr/>
        </p:nvSpPr>
        <p:spPr>
          <a:xfrm>
            <a:off x="1922875" y="3108935"/>
            <a:ext cx="3305400" cy="23763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openIMIS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1;p21">
            <a:extLst>
              <a:ext uri="{FF2B5EF4-FFF2-40B4-BE49-F238E27FC236}">
                <a16:creationId xmlns:a16="http://schemas.microsoft.com/office/drawing/2014/main" id="{F524FC9E-DA03-42C8-A8E5-CAE9E6AC0521}"/>
              </a:ext>
            </a:extLst>
          </p:cNvPr>
          <p:cNvSpPr/>
          <p:nvPr/>
        </p:nvSpPr>
        <p:spPr>
          <a:xfrm>
            <a:off x="2279800" y="5021960"/>
            <a:ext cx="2740625" cy="388013"/>
          </a:xfrm>
          <a:prstGeom prst="flowChartMagneticDisk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Data 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2;p21">
            <a:extLst>
              <a:ext uri="{FF2B5EF4-FFF2-40B4-BE49-F238E27FC236}">
                <a16:creationId xmlns:a16="http://schemas.microsoft.com/office/drawing/2014/main" id="{6E73FDE8-F8C8-4377-A124-478AB947C668}"/>
              </a:ext>
            </a:extLst>
          </p:cNvPr>
          <p:cNvSpPr txBox="1"/>
          <p:nvPr/>
        </p:nvSpPr>
        <p:spPr>
          <a:xfrm>
            <a:off x="2725874" y="3477492"/>
            <a:ext cx="1774500" cy="309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Enrollments</a:t>
            </a: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3;p21">
            <a:extLst>
              <a:ext uri="{FF2B5EF4-FFF2-40B4-BE49-F238E27FC236}">
                <a16:creationId xmlns:a16="http://schemas.microsoft.com/office/drawing/2014/main" id="{100189AE-A65D-49CC-A094-999204AF3C56}"/>
              </a:ext>
            </a:extLst>
          </p:cNvPr>
          <p:cNvSpPr txBox="1"/>
          <p:nvPr/>
        </p:nvSpPr>
        <p:spPr>
          <a:xfrm>
            <a:off x="3763724" y="4143366"/>
            <a:ext cx="892500" cy="373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Claims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4;p21">
            <a:extLst>
              <a:ext uri="{FF2B5EF4-FFF2-40B4-BE49-F238E27FC236}">
                <a16:creationId xmlns:a16="http://schemas.microsoft.com/office/drawing/2014/main" id="{7B9655C9-AC8E-4583-9343-5B797EF18C57}"/>
              </a:ext>
            </a:extLst>
          </p:cNvPr>
          <p:cNvSpPr txBox="1"/>
          <p:nvPr/>
        </p:nvSpPr>
        <p:spPr>
          <a:xfrm>
            <a:off x="2478474" y="4143363"/>
            <a:ext cx="892500" cy="373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5;p21">
            <a:extLst>
              <a:ext uri="{FF2B5EF4-FFF2-40B4-BE49-F238E27FC236}">
                <a16:creationId xmlns:a16="http://schemas.microsoft.com/office/drawing/2014/main" id="{DD600402-A526-49AC-9543-7AECDD8FBA21}"/>
              </a:ext>
            </a:extLst>
          </p:cNvPr>
          <p:cNvSpPr txBox="1"/>
          <p:nvPr/>
        </p:nvSpPr>
        <p:spPr>
          <a:xfrm>
            <a:off x="6593224" y="3124191"/>
            <a:ext cx="3675900" cy="26424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DHIS2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96;p21">
            <a:extLst>
              <a:ext uri="{FF2B5EF4-FFF2-40B4-BE49-F238E27FC236}">
                <a16:creationId xmlns:a16="http://schemas.microsoft.com/office/drawing/2014/main" id="{C609735A-3A7B-433B-A799-5733AA6F8FED}"/>
              </a:ext>
            </a:extLst>
          </p:cNvPr>
          <p:cNvCxnSpPr>
            <a:endCxn id="15" idx="1"/>
          </p:cNvCxnSpPr>
          <p:nvPr/>
        </p:nvCxnSpPr>
        <p:spPr>
          <a:xfrm rot="10800000" flipH="1">
            <a:off x="4500349" y="3637416"/>
            <a:ext cx="2305500" cy="28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Google Shape;197;p21">
            <a:extLst>
              <a:ext uri="{FF2B5EF4-FFF2-40B4-BE49-F238E27FC236}">
                <a16:creationId xmlns:a16="http://schemas.microsoft.com/office/drawing/2014/main" id="{31C1A34C-6B1E-449D-BD0B-C4E210C4C6C7}"/>
              </a:ext>
            </a:extLst>
          </p:cNvPr>
          <p:cNvSpPr txBox="1"/>
          <p:nvPr/>
        </p:nvSpPr>
        <p:spPr>
          <a:xfrm>
            <a:off x="6805849" y="3439116"/>
            <a:ext cx="1330800" cy="39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3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Insuree Program</a:t>
            </a:r>
            <a:r>
              <a:rPr lang="en" sz="18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98;p21">
            <a:extLst>
              <a:ext uri="{FF2B5EF4-FFF2-40B4-BE49-F238E27FC236}">
                <a16:creationId xmlns:a16="http://schemas.microsoft.com/office/drawing/2014/main" id="{4BC84AA4-9A26-4A41-AAFC-04048C3F1A34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>
            <a:off x="7471249" y="3835716"/>
            <a:ext cx="0" cy="472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Google Shape;200;p21">
            <a:extLst>
              <a:ext uri="{FF2B5EF4-FFF2-40B4-BE49-F238E27FC236}">
                <a16:creationId xmlns:a16="http://schemas.microsoft.com/office/drawing/2014/main" id="{ED49FC4E-3475-4802-BD8E-8FEC99E3D47C}"/>
              </a:ext>
            </a:extLst>
          </p:cNvPr>
          <p:cNvSpPr txBox="1"/>
          <p:nvPr/>
        </p:nvSpPr>
        <p:spPr>
          <a:xfrm>
            <a:off x="8720624" y="4370317"/>
            <a:ext cx="1462200" cy="5778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1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Claims (Submissions, Review, Valuation etc.)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9;p21">
            <a:extLst>
              <a:ext uri="{FF2B5EF4-FFF2-40B4-BE49-F238E27FC236}">
                <a16:creationId xmlns:a16="http://schemas.microsoft.com/office/drawing/2014/main" id="{6FAFC567-61F9-4292-BD9E-3B883466AB11}"/>
              </a:ext>
            </a:extLst>
          </p:cNvPr>
          <p:cNvSpPr txBox="1"/>
          <p:nvPr/>
        </p:nvSpPr>
        <p:spPr>
          <a:xfrm>
            <a:off x="6740149" y="4308417"/>
            <a:ext cx="1462200" cy="5232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3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Policy (New, Renewals)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1;p21">
            <a:extLst>
              <a:ext uri="{FF2B5EF4-FFF2-40B4-BE49-F238E27FC236}">
                <a16:creationId xmlns:a16="http://schemas.microsoft.com/office/drawing/2014/main" id="{2FDB3D3E-19B0-4E84-A891-9DD5D06C4CAF}"/>
              </a:ext>
            </a:extLst>
          </p:cNvPr>
          <p:cNvSpPr/>
          <p:nvPr/>
        </p:nvSpPr>
        <p:spPr>
          <a:xfrm>
            <a:off x="7209387" y="5097222"/>
            <a:ext cx="2740625" cy="388013"/>
          </a:xfrm>
          <a:prstGeom prst="flowChartMagneticDisk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Data 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2;p21">
            <a:extLst>
              <a:ext uri="{FF2B5EF4-FFF2-40B4-BE49-F238E27FC236}">
                <a16:creationId xmlns:a16="http://schemas.microsoft.com/office/drawing/2014/main" id="{F83C0502-0469-48D4-9C7D-DB3C310BD54A}"/>
              </a:ext>
            </a:extLst>
          </p:cNvPr>
          <p:cNvSpPr txBox="1"/>
          <p:nvPr/>
        </p:nvSpPr>
        <p:spPr>
          <a:xfrm>
            <a:off x="7659299" y="3832285"/>
            <a:ext cx="164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 Stages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" name="Google Shape;203;p21">
            <a:extLst>
              <a:ext uri="{FF2B5EF4-FFF2-40B4-BE49-F238E27FC236}">
                <a16:creationId xmlns:a16="http://schemas.microsoft.com/office/drawing/2014/main" id="{A2F5C7D3-6BA8-4518-9F5D-55D185DE095C}"/>
              </a:ext>
            </a:extLst>
          </p:cNvPr>
          <p:cNvCxnSpPr>
            <a:cxnSpLocks/>
          </p:cNvCxnSpPr>
          <p:nvPr/>
        </p:nvCxnSpPr>
        <p:spPr>
          <a:xfrm rot="10800000" flipH="1">
            <a:off x="4656235" y="4265172"/>
            <a:ext cx="2099400" cy="1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" name="Google Shape;204;p21">
            <a:extLst>
              <a:ext uri="{FF2B5EF4-FFF2-40B4-BE49-F238E27FC236}">
                <a16:creationId xmlns:a16="http://schemas.microsoft.com/office/drawing/2014/main" id="{84B95074-E0AD-43CF-92C3-E48AC1C6B3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174" y="3736562"/>
            <a:ext cx="669375" cy="39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5;p21">
            <a:extLst>
              <a:ext uri="{FF2B5EF4-FFF2-40B4-BE49-F238E27FC236}">
                <a16:creationId xmlns:a16="http://schemas.microsoft.com/office/drawing/2014/main" id="{944FAA2B-5FBC-4520-8E7C-9931307913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499" y="3108943"/>
            <a:ext cx="669375" cy="39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6;p21">
            <a:extLst>
              <a:ext uri="{FF2B5EF4-FFF2-40B4-BE49-F238E27FC236}">
                <a16:creationId xmlns:a16="http://schemas.microsoft.com/office/drawing/2014/main" id="{D341435A-F6AF-4497-BAD0-AB1B477B3D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3622" y="2412748"/>
            <a:ext cx="1330761" cy="4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07;p21">
            <a:extLst>
              <a:ext uri="{FF2B5EF4-FFF2-40B4-BE49-F238E27FC236}">
                <a16:creationId xmlns:a16="http://schemas.microsoft.com/office/drawing/2014/main" id="{F3942355-45B6-474D-8D67-C41A113233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1425" y="2352670"/>
            <a:ext cx="1096556" cy="3735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6" name="Google Shape;208;p21">
            <a:extLst>
              <a:ext uri="{FF2B5EF4-FFF2-40B4-BE49-F238E27FC236}">
                <a16:creationId xmlns:a16="http://schemas.microsoft.com/office/drawing/2014/main" id="{B4EB9FEF-4D2B-45CF-9573-B27BB5DE6926}"/>
              </a:ext>
            </a:extLst>
          </p:cNvPr>
          <p:cNvSpPr txBox="1"/>
          <p:nvPr/>
        </p:nvSpPr>
        <p:spPr>
          <a:xfrm>
            <a:off x="8720624" y="3433991"/>
            <a:ext cx="1330800" cy="39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3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Claims Program</a:t>
            </a:r>
            <a:r>
              <a:rPr lang="en" sz="1800" b="0" i="0" u="none" strike="noStrike" cap="none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209;p21">
            <a:extLst>
              <a:ext uri="{FF2B5EF4-FFF2-40B4-BE49-F238E27FC236}">
                <a16:creationId xmlns:a16="http://schemas.microsoft.com/office/drawing/2014/main" id="{98E647A9-34B3-4614-8184-633672EA22F6}"/>
              </a:ext>
            </a:extLst>
          </p:cNvPr>
          <p:cNvCxnSpPr>
            <a:cxnSpLocks/>
          </p:cNvCxnSpPr>
          <p:nvPr/>
        </p:nvCxnSpPr>
        <p:spPr>
          <a:xfrm>
            <a:off x="9386024" y="3864041"/>
            <a:ext cx="0" cy="472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4696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D054-1CA5-40A6-8CB4-C1494366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FHIR mapping in DHIS2 Data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48AA4-E403-4DF3-BAFC-50F6ACBB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24/09/2020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77FD-549B-4E68-81EB-213CC1EC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Thakral, Leekha, Bhattarai, Wahser: UHC_Dashboard@DHIS2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3DFF0-DF54-458A-A129-FADBF756E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oogle Shape;182;p20">
            <a:extLst>
              <a:ext uri="{FF2B5EF4-FFF2-40B4-BE49-F238E27FC236}">
                <a16:creationId xmlns:a16="http://schemas.microsoft.com/office/drawing/2014/main" id="{A248A181-098B-48D1-9523-EA6D73D920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" b="3391"/>
          <a:stretch/>
        </p:blipFill>
        <p:spPr>
          <a:xfrm>
            <a:off x="6708685" y="2072654"/>
            <a:ext cx="4568195" cy="40233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81;p20">
            <a:extLst>
              <a:ext uri="{FF2B5EF4-FFF2-40B4-BE49-F238E27FC236}">
                <a16:creationId xmlns:a16="http://schemas.microsoft.com/office/drawing/2014/main" id="{38C1D0D5-1FF7-4BF7-A686-3388A9E373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120" y="2072654"/>
            <a:ext cx="4568196" cy="40233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37982645"/>
      </p:ext>
    </p:extLst>
  </p:cSld>
  <p:clrMapOvr>
    <a:masterClrMapping/>
  </p:clrMapOvr>
</p:sld>
</file>

<file path=ppt/theme/theme1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Widescreen</PresentationFormat>
  <Paragraphs>147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Poppins</vt:lpstr>
      <vt:lpstr>Poppins ExtraLight</vt:lpstr>
      <vt:lpstr>Poppins Light</vt:lpstr>
      <vt:lpstr>Poppins SemiBold</vt:lpstr>
      <vt:lpstr>Rubik</vt:lpstr>
      <vt:lpstr>Symbol</vt:lpstr>
      <vt:lpstr>giz-powerpoint-leerfolie-de</vt:lpstr>
      <vt:lpstr>Personalizar design</vt:lpstr>
      <vt:lpstr>1_giz-powerpoint-leerfolie-de</vt:lpstr>
      <vt:lpstr>Office</vt:lpstr>
      <vt:lpstr>PowerPoint Presentation</vt:lpstr>
      <vt:lpstr>Presenters</vt:lpstr>
      <vt:lpstr>What is openIMIS?</vt:lpstr>
      <vt:lpstr>openIMIS Implementations</vt:lpstr>
      <vt:lpstr>openIMIS Workflows</vt:lpstr>
      <vt:lpstr>Integration into OpenHIE</vt:lpstr>
      <vt:lpstr>Generic Indicators &amp; Dashboards</vt:lpstr>
      <vt:lpstr>Data Model &amp; Information Flow</vt:lpstr>
      <vt:lpstr>FHIR mapping in DHIS2 Data Elements</vt:lpstr>
      <vt:lpstr>openIMIS-DHIS2 Data Exchange Adapter</vt:lpstr>
      <vt:lpstr>Ressources</vt:lpstr>
      <vt:lpstr>Outlook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2020-09-25T16:18:02Z</dcterms:created>
  <dcterms:modified xsi:type="dcterms:W3CDTF">2020-09-25T16:20:05Z</dcterms:modified>
</cp:coreProperties>
</file>