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62" r:id="rId3"/>
    <p:sldId id="316" r:id="rId4"/>
    <p:sldId id="314" r:id="rId5"/>
    <p:sldId id="317" r:id="rId6"/>
    <p:sldId id="318" r:id="rId7"/>
    <p:sldId id="319" r:id="rId8"/>
    <p:sldId id="321" r:id="rId9"/>
    <p:sldId id="322" r:id="rId10"/>
    <p:sldId id="320" r:id="rId11"/>
    <p:sldId id="315" r:id="rId12"/>
    <p:sldId id="278" r:id="rId13"/>
  </p:sldIdLst>
  <p:sldSz cx="12192000" cy="6858000"/>
  <p:notesSz cx="6858000" cy="12192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1198-885D-489E-2E73-D6901BC2DE1A}">
  <a:tblStyle styleId="{94461198-885D-489E-2E73-D6901BC2DE1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A500CE5-525A-0B4E-5FE7-877D5FED6F49}" type="datetime3">
              <a:rPr lang="en-US"/>
              <a:t>11 January 2021</a:t>
            </a:fld>
            <a:endParaRPr/>
          </a:p>
        </p:txBody>
      </p:sp>
      <p:sp>
        <p:nvSpPr>
          <p:cNvPr id="7" name="Google Shape;20;p8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9" name="Google Shape;22;p8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268E97C-D9A6-EC3B-2776-535CC0AD2763}" type="datetime3">
              <a:rPr lang="en-US"/>
              <a:t>11 January 2021</a:t>
            </a:fld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1BFA56A6-14CA-928C-D0D4-DA0CDC57906F}" type="datetime3">
              <a:rPr lang="en-US"/>
              <a:t>11 January 2021</a:t>
            </a:fld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057B93AA-2F22-37B5-AA2A-16937AD9F8D7}" type="datetime3">
              <a:rPr lang="en-US"/>
              <a:t>11 January 2021</a:t>
            </a:fld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6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6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 sz="20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 sz="18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 sz="1800" b="0" i="0" u="none" strike="noStrike" cap="none">
                <a:solidFill>
                  <a:srgbClr val="747474"/>
                </a:solidFill>
                <a:latin typeface="Poppins Light"/>
                <a:ea typeface="Poppins Light"/>
                <a:cs typeface="Poppins Ligh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6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006374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BEE497CF-550D-CE95-07DC-13C681024F80}" type="datetime3">
              <a:rPr lang="en-US"/>
              <a:t>11 January 2021</a:t>
            </a:fld>
            <a:endParaRPr/>
          </a:p>
        </p:txBody>
      </p:sp>
      <p:sp>
        <p:nvSpPr>
          <p:cNvPr id="7" name="Google Shape;9;p6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6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790345259/openIMIS-AI+-+Specification" TargetMode="External"/><Relationship Id="rId2" Type="http://schemas.openxmlformats.org/officeDocument/2006/relationships/hyperlink" Target="https://openimis.atlassian.net/wiki/spaces/OP/pages/1575813180/openIMIS-AI+-+4.+AI+methods%2C+model+outputs%2C+and+evaluation+metr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75658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2400" dirty="0" smtClean="0"/>
              <a:t>11</a:t>
            </a:r>
            <a:r>
              <a:rPr lang="fr-FR" sz="2400" dirty="0" smtClean="0"/>
              <a:t> </a:t>
            </a:r>
            <a:r>
              <a:rPr lang="fr-FR" sz="2400" dirty="0" err="1" smtClean="0"/>
              <a:t>January</a:t>
            </a:r>
            <a:r>
              <a:rPr lang="fr-FR" sz="2400" dirty="0" smtClean="0"/>
              <a:t> </a:t>
            </a:r>
            <a:r>
              <a:rPr lang="fr-FR" sz="2400" dirty="0"/>
              <a:t>2020</a:t>
            </a:r>
            <a:endParaRPr sz="2400" dirty="0"/>
          </a:p>
        </p:txBody>
      </p:sp>
      <p:sp>
        <p:nvSpPr>
          <p:cNvPr id="7" name="Google Shape;58;p1"/>
          <p:cNvSpPr/>
          <p:nvPr/>
        </p:nvSpPr>
        <p:spPr bwMode="auto">
          <a:xfrm>
            <a:off x="200278" y="6346870"/>
            <a:ext cx="11807064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</a:t>
            </a: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Simona Dobre, </a:t>
            </a: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Siddharth Srivastava</a:t>
            </a: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8" name="Google Shape;59;p1"/>
          <p:cNvPicPr/>
          <p:nvPr/>
        </p:nvPicPr>
        <p:blipFill>
          <a:blip r:embed="rId4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/>
        </p:blipFill>
        <p:spPr bwMode="auto">
          <a:xfrm>
            <a:off x="200279" y="5767349"/>
            <a:ext cx="945275" cy="94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Claim-AI modules configuration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Claim-AI Quality module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claim_ai_url</a:t>
            </a:r>
            <a:r>
              <a:rPr lang="en-US" dirty="0" smtClean="0"/>
              <a:t>: string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URL </a:t>
            </a:r>
            <a:r>
              <a:rPr lang="en-US" dirty="0"/>
              <a:t>of the openIMIS instance running Claim-AI module. Default: ""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event_based_activation</a:t>
            </a:r>
            <a:r>
              <a:rPr lang="en-US" dirty="0"/>
              <a:t>: </a:t>
            </a:r>
            <a:r>
              <a:rPr lang="en-US" dirty="0" err="1"/>
              <a:t>boolean</a:t>
            </a:r>
            <a:r>
              <a:rPr lang="en-US" dirty="0"/>
              <a:t> </a:t>
            </a:r>
            <a:endParaRPr lang="en-US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True </a:t>
            </a:r>
            <a:r>
              <a:rPr lang="en-US" dirty="0"/>
              <a:t>if the checked Claims are sent to Claim-AI module </a:t>
            </a:r>
            <a:r>
              <a:rPr lang="en-US" dirty="0" smtClean="0"/>
              <a:t>immediately </a:t>
            </a:r>
            <a:r>
              <a:rPr lang="en-US" dirty="0"/>
              <a:t>after check. Default: False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page_limit</a:t>
            </a:r>
            <a:r>
              <a:rPr lang="en-US" dirty="0"/>
              <a:t>: integer </a:t>
            </a:r>
            <a:endParaRPr lang="en-US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Maximum </a:t>
            </a:r>
            <a:r>
              <a:rPr lang="en-US" dirty="0"/>
              <a:t>number of claims to be sent to Claim AI module (0: unlimited). Default: 0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zip</a:t>
            </a:r>
            <a:r>
              <a:rPr lang="en-US" dirty="0"/>
              <a:t>: </a:t>
            </a:r>
            <a:r>
              <a:rPr lang="en-US" dirty="0" err="1"/>
              <a:t>boolean</a:t>
            </a:r>
            <a:r>
              <a:rPr lang="en-US" dirty="0"/>
              <a:t> </a:t>
            </a:r>
            <a:endParaRPr lang="en-US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Whether </a:t>
            </a:r>
            <a:r>
              <a:rPr lang="en-US" dirty="0"/>
              <a:t>the communication payload is compressed or not. Default: </a:t>
            </a:r>
            <a:r>
              <a:rPr lang="en-US" dirty="0" smtClean="0"/>
              <a:t>False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Claim-AI module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authentication: [string] </a:t>
            </a:r>
            <a:endParaRPr lang="en-US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Authentication </a:t>
            </a:r>
            <a:r>
              <a:rPr lang="en-US" dirty="0"/>
              <a:t>key list. Default: []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zip</a:t>
            </a:r>
            <a:r>
              <a:rPr lang="en-US" dirty="0"/>
              <a:t>: </a:t>
            </a:r>
            <a:r>
              <a:rPr lang="en-US" dirty="0" err="1"/>
              <a:t>boolean</a:t>
            </a:r>
            <a:r>
              <a:rPr lang="en-US" dirty="0"/>
              <a:t> </a:t>
            </a:r>
            <a:endParaRPr lang="en-US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Whether </a:t>
            </a:r>
            <a:r>
              <a:rPr lang="en-US" dirty="0"/>
              <a:t>the communication payload is compressed or not. Default: False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ai_model_file</a:t>
            </a:r>
            <a:r>
              <a:rPr lang="en-US" dirty="0"/>
              <a:t>: string </a:t>
            </a:r>
            <a:endParaRPr lang="en-US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AI </a:t>
            </a:r>
            <a:r>
              <a:rPr lang="en-US" dirty="0"/>
              <a:t>Model file name with full path. Default: ./</a:t>
            </a:r>
            <a:r>
              <a:rPr lang="en-US" dirty="0" err="1"/>
              <a:t>ai_model.pkl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3" y="760394"/>
            <a:ext cx="10515600" cy="940414"/>
          </a:xfrm>
        </p:spPr>
        <p:txBody>
          <a:bodyPr/>
          <a:lstStyle/>
          <a:p>
            <a:pPr>
              <a:defRPr/>
            </a:pPr>
            <a:r>
              <a:rPr/>
              <a:t>Deployment architecture</a:t>
            </a:r>
          </a:p>
        </p:txBody>
      </p:sp>
      <p:sp>
        <p:nvSpPr>
          <p:cNvPr id="6" name="Google Shape;21;p8"/>
          <p:cNvSpPr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DAB59A6-0B79-F565-5DE0-458E341C5D99}" type="slidenum">
              <a:rPr/>
              <a:t>11</a:t>
            </a:fld>
            <a:endParaRPr/>
          </a:p>
        </p:txBody>
      </p:sp>
      <p:pic>
        <p:nvPicPr>
          <p:cNvPr id="5122" name="Picture 2" descr="https://openimis.atlassian.net/wiki/download/attachments/1790345259/openIMIS-AI-Modules-Deploy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9" y="1539577"/>
            <a:ext cx="93440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pic>
        <p:nvPicPr>
          <p:cNvPr id="5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8;p1"/>
          <p:cNvSpPr/>
          <p:nvPr/>
        </p:nvSpPr>
        <p:spPr bwMode="auto">
          <a:xfrm>
            <a:off x="200278" y="6346870"/>
            <a:ext cx="11807100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Simona Dobre, Siddharth Srivastava</a:t>
            </a:r>
            <a:endParaRPr/>
          </a:p>
        </p:txBody>
      </p:sp>
      <p:pic>
        <p:nvPicPr>
          <p:cNvPr id="7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00278" y="5767348"/>
            <a:ext cx="945274" cy="94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xfrm>
            <a:off x="908992" y="548680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Project </a:t>
            </a:r>
            <a:r>
              <a:rPr lang="de-CH" dirty="0" err="1"/>
              <a:t>timeline</a:t>
            </a:r>
            <a:r>
              <a:rPr lang="de-CH" dirty="0"/>
              <a:t> </a:t>
            </a:r>
            <a:endParaRPr dirty="0"/>
          </a:p>
        </p:txBody>
      </p:sp>
      <p:sp>
        <p:nvSpPr>
          <p:cNvPr id="5" name="Google Shape;65;p2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pPr indent="-457200">
              <a:spcBef>
                <a:spcPts val="600"/>
              </a:spcBef>
              <a:buAutoNum type="arabicPeriod"/>
              <a:defRPr/>
            </a:pPr>
            <a:r>
              <a:rPr lang="de-CH">
                <a:solidFill>
                  <a:srgbClr val="00B050"/>
                </a:solidFill>
              </a:rPr>
              <a:t>Adjudication workflow</a:t>
            </a:r>
            <a:endParaRPr/>
          </a:p>
          <a:p>
            <a:pPr indent="-457200">
              <a:spcBef>
                <a:spcPts val="600"/>
              </a:spcBef>
              <a:buAutoNum type="arabicPeriod"/>
              <a:defRPr/>
            </a:pPr>
            <a:r>
              <a:rPr lang="de-CH" b="1">
                <a:solidFill>
                  <a:srgbClr val="00B0F0"/>
                </a:solidFill>
              </a:rPr>
              <a:t>Data gathering and preparation</a:t>
            </a:r>
            <a:endParaRPr b="1">
              <a:solidFill>
                <a:srgbClr val="00B0F0"/>
              </a:solidFill>
            </a:endParaRPr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Implementation of the AI algorithm</a:t>
            </a:r>
            <a:endParaRPr/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openIMIS AI module development</a:t>
            </a:r>
            <a:endParaRPr/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openIMIS AI Claim Quality Monitor module development</a:t>
            </a:r>
            <a:endParaRPr/>
          </a:p>
          <a:p>
            <a:pPr indent="-457200">
              <a:spcBef>
                <a:spcPts val="600"/>
              </a:spcBef>
              <a:buFont typeface="Calibri"/>
              <a:buAutoNum type="arabicPeriod"/>
              <a:defRPr/>
            </a:pPr>
            <a:r>
              <a:rPr lang="de-CH"/>
              <a:t>openIMIS AI module User Acceptance Testing</a:t>
            </a:r>
            <a:endParaRPr/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10694"/>
              </p:ext>
            </p:extLst>
          </p:nvPr>
        </p:nvGraphicFramePr>
        <p:xfrm>
          <a:off x="479376" y="1340768"/>
          <a:ext cx="11255099" cy="5503200"/>
        </p:xfrm>
        <a:graphic>
          <a:graphicData uri="http://schemas.openxmlformats.org/drawingml/2006/table">
            <a:tbl>
              <a:tblPr firstRow="1" bandRow="1">
                <a:tableStyleId>{94461198-885D-489E-2E73-D6901BC2DE1A}</a:tableStyleId>
              </a:tblPr>
              <a:tblGrid>
                <a:gridCol w="185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859">
                <a:tc rowSpan="2"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Activity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Team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60"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Jun-Jul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Aug-Sep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 smtClean="0"/>
                        <a:t>Oct-Dec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/>
                        <a:t>Jan-Feb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/>
                        <a:t>Data gathering and preparation</a:t>
                      </a:r>
                      <a:endParaRPr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t-IT" sz="1400" u="none" strike="noStrike" cap="none">
                          <a:solidFill>
                            <a:srgbClr val="00B050"/>
                          </a:solidFill>
                        </a:rPr>
                        <a:t>AI input data model structure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FHIR claim input data for AI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Sanity check of the database</a:t>
                      </a:r>
                      <a:endParaRPr lang="en-US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Process categorical data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Data normalization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/>
                        <a:t>Implementation of the AI algorithm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>
                          <a:solidFill>
                            <a:srgbClr val="C00000"/>
                          </a:solidFill>
                          <a:hlinkClick r:id="rId2"/>
                        </a:rPr>
                        <a:t>Al methods, model outputs and evaluation metrics</a:t>
                      </a:r>
                      <a:endParaRPr sz="1400" b="0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3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/>
                        <a:t>Development of the AI model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/>
                        <a:t>Swiss TPH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538">
                <a:tc gridSpan="2">
                  <a:txBody>
                    <a:bodyPr/>
                    <a:lstStyle/>
                    <a:p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AI-based Claim Adjudication Process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defRPr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lang="en-US" sz="1400" b="0" i="0" u="none" strike="noStrike" cap="none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67904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openIMIS </a:t>
                      </a:r>
                      <a:r>
                        <a:rPr lang="en-US" dirty="0" smtClean="0"/>
                        <a:t>Claim-AI </a:t>
                      </a:r>
                      <a:r>
                        <a:rPr lang="en-US" dirty="0"/>
                        <a:t>module development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rgbClr val="C00000"/>
                          </a:solidFill>
                          <a:hlinkClick r:id="rId3"/>
                        </a:rPr>
                        <a:t>Claim-AI </a:t>
                      </a:r>
                      <a:r>
                        <a:rPr lang="en-US" sz="1400" u="none" strike="noStrike" cap="none" dirty="0">
                          <a:solidFill>
                            <a:srgbClr val="C00000"/>
                          </a:solidFill>
                          <a:hlinkClick r:id="rId3"/>
                        </a:rPr>
                        <a:t>module specification</a:t>
                      </a:r>
                      <a:endParaRPr sz="1400" b="0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module development 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module validation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/>
                        <a:t>openIMIS </a:t>
                      </a: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Quality Monitor module development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rgbClr val="C00000"/>
                          </a:solidFill>
                          <a:hlinkClick r:id="rId3"/>
                        </a:rPr>
                        <a:t>Claim-AI Quality Module specification</a:t>
                      </a:r>
                      <a:endParaRPr lang="en-US" sz="1400" b="0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lang="en-US"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/>
                        <a:t>Claim-AI Quality Module </a:t>
                      </a:r>
                      <a:r>
                        <a:rPr lang="en-US" sz="1400" u="none" strike="noStrike" cap="none" dirty="0"/>
                        <a:t>development 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/>
                        <a:t>Claim-AI Quality Module </a:t>
                      </a:r>
                      <a:r>
                        <a:rPr lang="en-US" sz="1400" u="none" strike="noStrike" cap="none" dirty="0"/>
                        <a:t>validation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Module User Acceptance Testing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Installation of AI-based openIMIS on Nepal server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Organization of the UAT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GIZ Nepal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X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146209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5EE4EF4-E133-3BD9-BC33-9B6C0F79FFF2}" type="slidenum">
              <a:r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3" y="620688"/>
            <a:ext cx="10515600" cy="940414"/>
          </a:xfrm>
        </p:spPr>
        <p:txBody>
          <a:bodyPr/>
          <a:lstStyle/>
          <a:p>
            <a:r>
              <a:rPr lang="en-US" dirty="0" smtClean="0"/>
              <a:t>Use cases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1028" name="Picture 4" descr="https://openimis.atlassian.net/wiki/download/attachments/1790345259/opeIMIS-AI-Usec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4"/>
            <a:ext cx="88201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692696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dirty="0" smtClean="0"/>
              <a:t>Claim-AI modules responsibilities </a:t>
            </a:r>
            <a:endParaRPr dirty="0"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2" y="6356350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A720C267-E00F-C38B-96F8-4A9DEC35F968}" type="datetime3">
              <a:rPr lang="en-US"/>
              <a:t>11 January 2021</a:t>
            </a:fld>
            <a:endParaRPr/>
          </a:p>
        </p:txBody>
      </p:sp>
      <p:sp>
        <p:nvSpPr>
          <p:cNvPr id="7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377398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F5777C8-505D-2926-32C2-8A21D3FAA580}" type="slidenum">
              <a:rPr/>
              <a:t>4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78529"/>
              </p:ext>
            </p:extLst>
          </p:nvPr>
        </p:nvGraphicFramePr>
        <p:xfrm>
          <a:off x="1366605" y="2064115"/>
          <a:ext cx="9458794" cy="42953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29397">
                  <a:extLst>
                    <a:ext uri="{9D8B030D-6E8A-4147-A177-3AD203B41FA5}">
                      <a16:colId xmlns:a16="http://schemas.microsoft.com/office/drawing/2014/main" val="12154030"/>
                    </a:ext>
                  </a:extLst>
                </a:gridCol>
                <a:gridCol w="4729397">
                  <a:extLst>
                    <a:ext uri="{9D8B030D-6E8A-4147-A177-3AD203B41FA5}">
                      <a16:colId xmlns:a16="http://schemas.microsoft.com/office/drawing/2014/main" val="647527752"/>
                    </a:ext>
                  </a:extLst>
                </a:gridCol>
              </a:tblGrid>
              <a:tr h="4709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Claim-AI Quality Module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Claim-AI Module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57962"/>
                  </a:ext>
                </a:extLst>
              </a:tr>
              <a:tr h="3824315">
                <a:tc>
                  <a:txBody>
                    <a:bodyPr/>
                    <a:lstStyle/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Adds Medical Item/Service filter 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Listening for </a:t>
                      </a:r>
                      <a:r>
                        <a:rPr lang="en-US" sz="1800" dirty="0" err="1" smtClean="0"/>
                        <a:t>SubmitClaimMutation</a:t>
                      </a:r>
                      <a:r>
                        <a:rPr lang="en-US" sz="1800" dirty="0" smtClean="0"/>
                        <a:t>  mutation Signal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Update Claim to not be selected </a:t>
                      </a:r>
                      <a:r>
                        <a:rPr lang="en-US" sz="1800" smtClean="0"/>
                        <a:t>by reviewers</a:t>
                      </a:r>
                      <a:endParaRPr lang="en-US" sz="18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Push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FHIR R4 Claim to Claim-AI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Receive FHIR R4 ClaimResponse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Update Claim Status and </a:t>
                      </a:r>
                      <a:r>
                        <a:rPr lang="en-US" sz="1800" dirty="0" err="1" smtClean="0"/>
                        <a:t>ReviewStatus</a:t>
                      </a:r>
                      <a:endParaRPr lang="en-US" sz="18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Reports claim adjudication misclassifications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lvl="1" indent="-342900"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Self containing API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Accepts FHIR R4 Claim Bundle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 smtClean="0"/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Replies with FHIR R4 ClaimResponse Bundle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Prepares the data for the AI model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Categorize the Claims (AI model execution)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11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 descr="https://openimis.atlassian.net/wiki/download/attachments/1790345259/openIMIS-AI-Modules-Inte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512"/>
          <a:stretch/>
        </p:blipFill>
        <p:spPr bwMode="auto">
          <a:xfrm>
            <a:off x="466706" y="-27384"/>
            <a:ext cx="1126787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11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2050" name="Picture 2" descr="https://openimis.atlassian.net/wiki/download/attachments/1790345259/openIMIS-AI-Modules-Inte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/>
          <a:stretch/>
        </p:blipFill>
        <p:spPr bwMode="auto">
          <a:xfrm>
            <a:off x="479376" y="44624"/>
            <a:ext cx="11267878" cy="68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Activation methods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Event-based activation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on </a:t>
            </a:r>
            <a:r>
              <a:rPr lang="en-GB" b="1" dirty="0" err="1">
                <a:solidFill>
                  <a:srgbClr val="172B4D"/>
                </a:solidFill>
                <a:latin typeface="SFMono-Medium"/>
              </a:rPr>
              <a:t>signal_mutation_module_after_mutating</a:t>
            </a:r>
            <a:r>
              <a:rPr lang="en-GB" dirty="0">
                <a:solidFill>
                  <a:srgbClr val="172B4D"/>
                </a:solidFill>
                <a:latin typeface="-apple-system"/>
              </a:rPr>
              <a:t> on </a:t>
            </a:r>
            <a:r>
              <a:rPr lang="en-GB" b="1" dirty="0" err="1">
                <a:solidFill>
                  <a:srgbClr val="172B4D"/>
                </a:solidFill>
                <a:latin typeface="SFMono-Medium"/>
              </a:rPr>
              <a:t>SubmitClaimMutation</a:t>
            </a:r>
            <a:r>
              <a:rPr lang="en-GB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en-GB" dirty="0" smtClean="0">
                <a:solidFill>
                  <a:srgbClr val="172B4D"/>
                </a:solidFill>
                <a:latin typeface="-apple-system"/>
              </a:rPr>
              <a:t>mutation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Prepares the </a:t>
            </a:r>
            <a:r>
              <a:rPr lang="en-US" b="1" dirty="0"/>
              <a:t>Claims </a:t>
            </a:r>
            <a:r>
              <a:rPr lang="en-US" dirty="0"/>
              <a:t>for the Claim-AI adjudication </a:t>
            </a:r>
            <a:r>
              <a:rPr lang="en-US" dirty="0" smtClean="0"/>
              <a:t>processing (</a:t>
            </a:r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 err="1" smtClean="0"/>
              <a:t>json_ext</a:t>
            </a:r>
            <a:r>
              <a:rPr lang="en-US" dirty="0" smtClean="0"/>
              <a:t>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Push </a:t>
            </a:r>
            <a:r>
              <a:rPr lang="en-US" b="1" dirty="0"/>
              <a:t>the Claims </a:t>
            </a:r>
            <a:r>
              <a:rPr lang="en-US" dirty="0"/>
              <a:t>to Claim-AI module for the actual </a:t>
            </a:r>
            <a:r>
              <a:rPr lang="en-US" dirty="0" smtClean="0"/>
              <a:t>adjudication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/>
              <a:t>Schedule Task </a:t>
            </a:r>
            <a:r>
              <a:rPr lang="en-GB" dirty="0" smtClean="0"/>
              <a:t>activation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Push </a:t>
            </a:r>
            <a:r>
              <a:rPr lang="en-US" b="1" dirty="0"/>
              <a:t>the </a:t>
            </a:r>
            <a:r>
              <a:rPr lang="en-US" b="1" dirty="0" smtClean="0"/>
              <a:t>Claims </a:t>
            </a:r>
            <a:r>
              <a:rPr lang="en-US" dirty="0" smtClean="0"/>
              <a:t>prepared </a:t>
            </a:r>
            <a:r>
              <a:rPr lang="en-US" dirty="0"/>
              <a:t>during Event-based </a:t>
            </a:r>
            <a:r>
              <a:rPr lang="en-US" dirty="0" smtClean="0"/>
              <a:t>activation to </a:t>
            </a:r>
            <a:r>
              <a:rPr lang="en-US" dirty="0"/>
              <a:t>Claim-AI </a:t>
            </a:r>
            <a:r>
              <a:rPr lang="en-US" dirty="0" smtClean="0"/>
              <a:t>module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on module configuration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11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Review Search filters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11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3074" name="Picture 2" descr="https://openimis.atlassian.net/wiki/download/attachments/1790345259/ClaimAIEx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276872"/>
            <a:ext cx="7407459" cy="45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328" y="1988840"/>
            <a:ext cx="6264695" cy="3384376"/>
          </a:xfrm>
        </p:spPr>
        <p:txBody>
          <a:bodyPr>
            <a:normAutofit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Filter on Medical Item and/or Service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on Medical Items/Service FE contribution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be moved to Claim module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Filter on AI adjudicated claims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on </a:t>
            </a:r>
            <a:r>
              <a:rPr lang="en-US" dirty="0" err="1" smtClean="0"/>
              <a:t>json_ext</a:t>
            </a:r>
            <a:r>
              <a:rPr lang="en-US" dirty="0" smtClean="0"/>
              <a:t> field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Hide Claims not already categorized by AI (prepared Claims)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Query search on </a:t>
            </a:r>
            <a:r>
              <a:rPr lang="en-US" dirty="0" err="1"/>
              <a:t>json_ext</a:t>
            </a:r>
            <a:r>
              <a:rPr lang="en-US" dirty="0"/>
              <a:t> </a:t>
            </a:r>
            <a:r>
              <a:rPr lang="en-US" dirty="0" smtClean="0"/>
              <a:t>developed in Core module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20434"/>
            <a:ext cx="10515600" cy="940414"/>
          </a:xfrm>
        </p:spPr>
        <p:txBody>
          <a:bodyPr>
            <a:noAutofit/>
          </a:bodyPr>
          <a:lstStyle/>
          <a:p>
            <a:r>
              <a:rPr lang="en-US" sz="3200" dirty="0" smtClean="0"/>
              <a:t>Claim-AI Communication </a:t>
            </a:r>
            <a:br>
              <a:rPr lang="en-US" sz="3200" dirty="0" smtClean="0"/>
            </a:br>
            <a:r>
              <a:rPr lang="en-US" sz="3200" dirty="0" smtClean="0"/>
              <a:t>Protocol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5" y="2164467"/>
            <a:ext cx="4608512" cy="4012496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WebSocket</a:t>
            </a:r>
            <a:r>
              <a:rPr lang="en-US" dirty="0" smtClean="0"/>
              <a:t> API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Request: FHIR R4 Claim Bundle with Contained Resources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Response: FHIR R4 ClaimResponse Bundle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Contained Resources developed in FHIR R4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148" name="Picture 4" descr="https://openimis.atlassian.net/wiki/download/attachments/1790345259/SD_AdjudicateClaims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25" y="1095512"/>
            <a:ext cx="6784147" cy="57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 w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547</Words>
  <Application>Microsoft Office PowerPoint</Application>
  <DocSecurity>0</DocSecurity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Poppins SemiBold</vt:lpstr>
      <vt:lpstr>SFMono-Medium</vt:lpstr>
      <vt:lpstr>Poppins ExtraLight</vt:lpstr>
      <vt:lpstr>Arial</vt:lpstr>
      <vt:lpstr>Calibri</vt:lpstr>
      <vt:lpstr>Poppins Light</vt:lpstr>
      <vt:lpstr>Poppins</vt:lpstr>
      <vt:lpstr>-apple-system</vt:lpstr>
      <vt:lpstr>openIMIS wide</vt:lpstr>
      <vt:lpstr>AI-based Claim Categorization </vt:lpstr>
      <vt:lpstr>Project timeline </vt:lpstr>
      <vt:lpstr>Use cases</vt:lpstr>
      <vt:lpstr>Claim-AI modules responsibilities </vt:lpstr>
      <vt:lpstr>PowerPoint Presentation</vt:lpstr>
      <vt:lpstr>PowerPoint Presentation</vt:lpstr>
      <vt:lpstr>Activation methods </vt:lpstr>
      <vt:lpstr>Claim Review Search filters </vt:lpstr>
      <vt:lpstr>Claim-AI Communication  Protocol </vt:lpstr>
      <vt:lpstr>Claim-AI modules configuration</vt:lpstr>
      <vt:lpstr>Deployment architecture</vt:lpstr>
      <vt:lpstr>AI-based Claim Categorization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 </dc:title>
  <dc:subject/>
  <dc:creator/>
  <cp:keywords/>
  <dc:description/>
  <cp:lastModifiedBy>Dragos Dobre</cp:lastModifiedBy>
  <cp:revision>39</cp:revision>
  <dcterms:modified xsi:type="dcterms:W3CDTF">2021-01-11T12:03:11Z</dcterms:modified>
  <cp:category/>
  <dc:identifier/>
  <cp:contentStatus/>
  <dc:language/>
  <cp:version/>
</cp:coreProperties>
</file>