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3" r:id="rId3"/>
    <p:sldId id="257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71" r:id="rId12"/>
    <p:sldId id="269" r:id="rId13"/>
    <p:sldId id="270" r:id="rId14"/>
    <p:sldId id="26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63"/>
            <p14:sldId id="257"/>
            <p14:sldId id="261"/>
            <p14:sldId id="262"/>
            <p14:sldId id="264"/>
            <p14:sldId id="265"/>
            <p14:sldId id="266"/>
            <p14:sldId id="267"/>
            <p14:sldId id="268"/>
            <p14:sldId id="271"/>
            <p14:sldId id="269"/>
            <p14:sldId id="270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80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3.xml"/><Relationship Id="rId7" Type="http://schemas.microsoft.com/office/2007/relationships/hdphoto" Target="../media/hdphoto1.wdp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5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Formal sector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December 2020 </a:t>
            </a:r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soldevelo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061" y="104814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PolicyHolder</a:t>
            </a:r>
            <a:r>
              <a:rPr lang="de-CH" dirty="0"/>
              <a:t> Screens: </a:t>
            </a:r>
            <a:r>
              <a:rPr lang="de-CH" dirty="0" smtClean="0"/>
              <a:t>Edit </a:t>
            </a:r>
            <a:r>
              <a:rPr lang="de-CH" dirty="0" err="1"/>
              <a:t>Insuree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0771" y="2163763"/>
            <a:ext cx="5630458" cy="40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82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PolicyHolder</a:t>
            </a:r>
            <a:r>
              <a:rPr lang="de-CH" dirty="0"/>
              <a:t> Screens: </a:t>
            </a:r>
            <a:r>
              <a:rPr lang="de-CH" dirty="0" smtClean="0"/>
              <a:t>Delete </a:t>
            </a:r>
            <a:r>
              <a:rPr lang="de-CH" dirty="0" err="1"/>
              <a:t>Insuree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4219" y="2163763"/>
            <a:ext cx="5643562" cy="40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08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err="1"/>
              <a:t>PolicyHolder</a:t>
            </a:r>
            <a:r>
              <a:rPr lang="de-CH" dirty="0"/>
              <a:t> Screens: </a:t>
            </a:r>
            <a:r>
              <a:rPr lang="de-CH" dirty="0" err="1" smtClean="0"/>
              <a:t>Contribution</a:t>
            </a:r>
            <a:r>
              <a:rPr lang="de-CH" dirty="0" smtClean="0"/>
              <a:t> Plan Bundle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3493" y="2163763"/>
            <a:ext cx="5625013" cy="40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88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PolicyHolder</a:t>
            </a:r>
            <a:r>
              <a:rPr lang="de-CH" dirty="0"/>
              <a:t> Screens: </a:t>
            </a:r>
            <a:r>
              <a:rPr lang="de-CH" dirty="0" smtClean="0"/>
              <a:t>User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2398" y="2163763"/>
            <a:ext cx="5627204" cy="40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4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GB" dirty="0" smtClean="0"/>
              <a:t>Formal Sector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Roadmap</a:t>
            </a:r>
            <a:endParaRPr lang="fr-F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786" y="2264321"/>
            <a:ext cx="9541094" cy="385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61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November 2020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3" y="2164467"/>
            <a:ext cx="11031412" cy="442434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Scope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</a:rPr>
              <a:t>PolicyHolder</a:t>
            </a:r>
            <a:r>
              <a:rPr lang="en-GB" dirty="0" smtClean="0">
                <a:solidFill>
                  <a:schemeClr val="tx1"/>
                </a:solidFill>
              </a:rPr>
              <a:t> be module  done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tx1"/>
                </a:solidFill>
              </a:rPr>
              <a:t>PolicyHolder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fe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module </a:t>
            </a:r>
            <a:r>
              <a:rPr lang="en-GB" dirty="0" smtClean="0">
                <a:solidFill>
                  <a:schemeClr val="tx1"/>
                </a:solidFill>
              </a:rPr>
              <a:t>70% done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Contribution plan module details design finished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Other activities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On-boarding of new members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Defining some of the overall “tools” like Models , standard mutations took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Future activities for December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3" y="2164467"/>
            <a:ext cx="11031412" cy="4424340"/>
          </a:xfrm>
        </p:spPr>
        <p:txBody>
          <a:bodyPr>
            <a:normAutofit/>
          </a:bodyPr>
          <a:lstStyle/>
          <a:p>
            <a:r>
              <a:rPr lang="en-GB" b="1" dirty="0"/>
              <a:t>C</a:t>
            </a:r>
            <a:r>
              <a:rPr lang="en-GB" b="1" dirty="0" smtClean="0"/>
              <a:t>ontract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Next due date on 31/12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Development 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Backend module development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Contribution </a:t>
            </a:r>
            <a:r>
              <a:rPr lang="en-GB" dirty="0">
                <a:solidFill>
                  <a:schemeClr val="tx1"/>
                </a:solidFill>
              </a:rPr>
              <a:t>plan and bundle </a:t>
            </a:r>
            <a:r>
              <a:rPr lang="en-GB" dirty="0" smtClean="0">
                <a:solidFill>
                  <a:schemeClr val="tx1"/>
                </a:solidFill>
              </a:rPr>
              <a:t>(finishing mutation, implementing authorities)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Contract (finishing </a:t>
            </a:r>
            <a:r>
              <a:rPr lang="en-GB" dirty="0" err="1" smtClean="0">
                <a:solidFill>
                  <a:schemeClr val="tx1"/>
                </a:solidFill>
              </a:rPr>
              <a:t>graphQL</a:t>
            </a:r>
            <a:r>
              <a:rPr lang="en-GB" dirty="0" smtClean="0">
                <a:solidFill>
                  <a:schemeClr val="tx1"/>
                </a:solidFill>
              </a:rPr>
              <a:t>, mutations and authorities) (at risk)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Frontend module development.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</a:rPr>
              <a:t>PolicyHolder</a:t>
            </a:r>
            <a:r>
              <a:rPr lang="en-GB" dirty="0">
                <a:solidFill>
                  <a:schemeClr val="tx1"/>
                </a:solidFill>
              </a:rPr>
              <a:t>*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Contribution plan and bundle </a:t>
            </a: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Contract (</a:t>
            </a:r>
            <a:r>
              <a:rPr lang="en-GB" dirty="0">
                <a:solidFill>
                  <a:schemeClr val="tx1"/>
                </a:solidFill>
              </a:rPr>
              <a:t>at risk)</a:t>
            </a:r>
          </a:p>
          <a:p>
            <a:pPr lvl="1"/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8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385380"/>
              </p:ext>
            </p:extLst>
          </p:nvPr>
        </p:nvGraphicFramePr>
        <p:xfrm>
          <a:off x="315310" y="2375340"/>
          <a:ext cx="11645462" cy="38327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0621">
                  <a:extLst>
                    <a:ext uri="{9D8B030D-6E8A-4147-A177-3AD203B41FA5}">
                      <a16:colId xmlns:a16="http://schemas.microsoft.com/office/drawing/2014/main" val="2207106982"/>
                    </a:ext>
                  </a:extLst>
                </a:gridCol>
                <a:gridCol w="8355724">
                  <a:extLst>
                    <a:ext uri="{9D8B030D-6E8A-4147-A177-3AD203B41FA5}">
                      <a16:colId xmlns:a16="http://schemas.microsoft.com/office/drawing/2014/main" val="1531614218"/>
                    </a:ext>
                  </a:extLst>
                </a:gridCol>
                <a:gridCol w="1408386">
                  <a:extLst>
                    <a:ext uri="{9D8B030D-6E8A-4147-A177-3AD203B41FA5}">
                      <a16:colId xmlns:a16="http://schemas.microsoft.com/office/drawing/2014/main" val="3219057343"/>
                    </a:ext>
                  </a:extLst>
                </a:gridCol>
                <a:gridCol w="1250731">
                  <a:extLst>
                    <a:ext uri="{9D8B030D-6E8A-4147-A177-3AD203B41FA5}">
                      <a16:colId xmlns:a16="http://schemas.microsoft.com/office/drawing/2014/main" val="1919582283"/>
                    </a:ext>
                  </a:extLst>
                </a:gridCol>
              </a:tblGrid>
              <a:tr h="31487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Activity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Deliverable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Due Date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Updated due dates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2359565785"/>
                  </a:ext>
                </a:extLst>
              </a:tr>
              <a:tr h="330618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0.1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Requirements definition </a:t>
                      </a:r>
                      <a:r>
                        <a:rPr lang="en-US" sz="1000" dirty="0" smtClean="0">
                          <a:effectLst/>
                        </a:rPr>
                        <a:t>document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714322668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0.2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Conceptual design </a:t>
                      </a:r>
                      <a:r>
                        <a:rPr lang="en-US" sz="1000" dirty="0" smtClean="0">
                          <a:effectLst/>
                        </a:rPr>
                        <a:t>document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733319056"/>
                  </a:ext>
                </a:extLst>
              </a:tr>
              <a:tr h="353425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1.1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Frontend and backend for the “Policy holder” module &amp; quarterly narrative </a:t>
                      </a:r>
                      <a:r>
                        <a:rPr lang="en-US" sz="1000" dirty="0" smtClean="0">
                          <a:effectLst/>
                        </a:rPr>
                        <a:t>report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December 31, 2020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December 31, 2020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2128339622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1.2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Backend for the “Contract”  ( previously “Contribution Collection” ) </a:t>
                      </a:r>
                      <a:r>
                        <a:rPr lang="en-US" sz="1000" dirty="0" smtClean="0">
                          <a:effectLst/>
                        </a:rPr>
                        <a:t>module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February 28, 2021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December 31, 2020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2805357799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1.3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Frontend module for the “Policy Holder Portal</a:t>
                      </a:r>
                      <a:r>
                        <a:rPr lang="en-US" sz="1000" dirty="0" smtClean="0">
                          <a:effectLst/>
                        </a:rPr>
                        <a:t>”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February 28, 2021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February 28, 2021 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3756209756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1.4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Frontend for the “Contract”  (previously “Contribution Collection” ) </a:t>
                      </a:r>
                      <a:r>
                        <a:rPr lang="en-US" sz="1000" dirty="0" smtClean="0">
                          <a:effectLst/>
                        </a:rPr>
                        <a:t>module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February 28, 2021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December 31, 2020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3106830538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2.1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Frontend and backend for the “Contribution plan and Contribution plans bundle” </a:t>
                      </a:r>
                      <a:r>
                        <a:rPr lang="en-US" sz="1000" dirty="0" smtClean="0">
                          <a:effectLst/>
                        </a:rPr>
                        <a:t>module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October 31, 2020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February 28, 2021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1675265487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2.2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Frontend and backend for the “Calculation” </a:t>
                      </a:r>
                      <a:r>
                        <a:rPr lang="en-US" sz="1000" dirty="0" smtClean="0">
                          <a:effectLst/>
                        </a:rPr>
                        <a:t>module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October 31, 2020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February 28, 2020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771220276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 algn="just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Frontend and backend the “Profile” </a:t>
                      </a:r>
                      <a:r>
                        <a:rPr lang="en-US" sz="1000" dirty="0" smtClean="0">
                          <a:effectLst/>
                        </a:rPr>
                        <a:t>module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December 31, 2020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February 28, 2020 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1789110848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4.1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 algn="just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Early delivery of the Shell backend modules (“Policy holder”, “Contribution Collection”, “Contribution plans”  ),  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Delivered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1545264459"/>
                  </a:ext>
                </a:extLst>
              </a:tr>
              <a:tr h="314874">
                <a:tc>
                  <a:txBody>
                    <a:bodyPr/>
                    <a:lstStyle/>
                    <a:p>
                      <a:pPr marL="15240" marR="168275" algn="ctr"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</a:rPr>
                        <a:t>4.2</a:t>
                      </a:r>
                      <a:endParaRPr lang="fr-FR" sz="105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168275" algn="just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reviewed </a:t>
                      </a:r>
                      <a:r>
                        <a:rPr lang="en-US" sz="1000" dirty="0" err="1">
                          <a:effectLst/>
                        </a:rPr>
                        <a:t>Healthix</a:t>
                      </a:r>
                      <a:r>
                        <a:rPr lang="en-US" sz="1000" dirty="0">
                          <a:effectLst/>
                        </a:rPr>
                        <a:t> FIHR </a:t>
                      </a:r>
                      <a:r>
                        <a:rPr lang="en-US" sz="1000" dirty="0" smtClean="0">
                          <a:effectLst/>
                        </a:rPr>
                        <a:t>documents</a:t>
                      </a:r>
                      <a:endParaRPr lang="fr-FR" sz="1050" dirty="0">
                        <a:effectLst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December 31, 2020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tc>
                  <a:txBody>
                    <a:bodyPr/>
                    <a:lstStyle/>
                    <a:p>
                      <a:pPr marL="15240" marR="24765" algn="r">
                        <a:spcAft>
                          <a:spcPts val="600"/>
                        </a:spcAft>
                      </a:pPr>
                      <a:r>
                        <a:rPr lang="en-US" sz="1000" dirty="0">
                          <a:effectLst/>
                        </a:rPr>
                        <a:t>December 31, 2020</a:t>
                      </a:r>
                      <a:endParaRPr lang="fr-FR" sz="105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36900" marR="36900" marT="0" marB="0"/>
                </a:tc>
                <a:extLst>
                  <a:ext uri="{0D108BD9-81ED-4DB2-BD59-A6C34878D82A}">
                    <a16:rowId xmlns:a16="http://schemas.microsoft.com/office/drawing/2014/main" val="2822478126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3" y="1132246"/>
            <a:ext cx="10515600" cy="940414"/>
          </a:xfrm>
        </p:spPr>
        <p:txBody>
          <a:bodyPr/>
          <a:lstStyle/>
          <a:p>
            <a:r>
              <a:rPr lang="en-GB" dirty="0" smtClean="0"/>
              <a:t>State of deliverables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8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PolicyHolder</a:t>
            </a:r>
            <a:r>
              <a:rPr lang="de-CH" dirty="0" smtClean="0"/>
              <a:t> Screens: Search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8570" y="2163763"/>
            <a:ext cx="5634860" cy="40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43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PolicyHolder</a:t>
            </a:r>
            <a:r>
              <a:rPr lang="de-CH" dirty="0"/>
              <a:t> Screens: </a:t>
            </a:r>
            <a:r>
              <a:rPr lang="de-CH" dirty="0" smtClean="0"/>
              <a:t>Card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6945" y="2163763"/>
            <a:ext cx="5638109" cy="40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51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PolicyHolder</a:t>
            </a:r>
            <a:r>
              <a:rPr lang="de-CH" dirty="0"/>
              <a:t> Screens: </a:t>
            </a:r>
            <a:r>
              <a:rPr lang="de-CH" dirty="0" err="1" smtClean="0"/>
              <a:t>Insuree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6945" y="2163763"/>
            <a:ext cx="5638109" cy="40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26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PolicyHolder</a:t>
            </a:r>
            <a:r>
              <a:rPr lang="de-CH" dirty="0"/>
              <a:t> Screens</a:t>
            </a:r>
            <a:r>
              <a:rPr lang="de-CH" dirty="0" smtClean="0"/>
              <a:t>: </a:t>
            </a:r>
            <a:r>
              <a:rPr lang="de-CH" dirty="0" err="1" smtClean="0"/>
              <a:t>add</a:t>
            </a:r>
            <a:r>
              <a:rPr lang="de-CH" dirty="0" smtClean="0"/>
              <a:t> </a:t>
            </a:r>
            <a:r>
              <a:rPr lang="de-CH" dirty="0" err="1" smtClean="0"/>
              <a:t>Insuree</a:t>
            </a:r>
            <a:endParaRPr lang="fr-F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4219" y="2163763"/>
            <a:ext cx="5643562" cy="40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91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346</Words>
  <Application>Microsoft Office PowerPoint</Application>
  <PresentationFormat>Widescreen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Cambria</vt:lpstr>
      <vt:lpstr>MS Mincho</vt:lpstr>
      <vt:lpstr>Poppins</vt:lpstr>
      <vt:lpstr>Poppins ExtraLight</vt:lpstr>
      <vt:lpstr>Poppins Light</vt:lpstr>
      <vt:lpstr>Poppins SemiBold</vt:lpstr>
      <vt:lpstr>Times New Roman</vt:lpstr>
      <vt:lpstr>openIMIS wide</vt:lpstr>
      <vt:lpstr>Formal sector</vt:lpstr>
      <vt:lpstr>Roadmap</vt:lpstr>
      <vt:lpstr>November 2020 activities</vt:lpstr>
      <vt:lpstr>Future activities for December</vt:lpstr>
      <vt:lpstr>State of deliverables</vt:lpstr>
      <vt:lpstr>PolicyHolder Screens: Search</vt:lpstr>
      <vt:lpstr>PolicyHolder Screens: Card</vt:lpstr>
      <vt:lpstr>PolicyHolder Screens: Insuree</vt:lpstr>
      <vt:lpstr>PolicyHolder Screens: add Insuree</vt:lpstr>
      <vt:lpstr>PolicyHolder Screens: Edit Insuree</vt:lpstr>
      <vt:lpstr>PolicyHolder Screens: Delete Insuree</vt:lpstr>
      <vt:lpstr>PolicyHolder Screens: Contribution Plan Bundle</vt:lpstr>
      <vt:lpstr>PolicyHolder Screens: User</vt:lpstr>
      <vt:lpstr>Formal Sector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Patrick Delcroix</cp:lastModifiedBy>
  <cp:revision>135</cp:revision>
  <dcterms:created xsi:type="dcterms:W3CDTF">2019-05-03T11:46:18Z</dcterms:created>
  <dcterms:modified xsi:type="dcterms:W3CDTF">2020-12-07T11:06:26Z</dcterms:modified>
</cp:coreProperties>
</file>