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4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3"/>
            <p14:sldId id="264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13" TargetMode="External"/><Relationship Id="rId2" Type="http://schemas.openxmlformats.org/officeDocument/2006/relationships/hyperlink" Target="https://openimis.atlassian.net/browse/OSD-1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20" TargetMode="External"/><Relationship Id="rId5" Type="http://schemas.openxmlformats.org/officeDocument/2006/relationships/hyperlink" Target="https://openimis.atlassian.net/browse/OSD-118" TargetMode="External"/><Relationship Id="rId4" Type="http://schemas.openxmlformats.org/officeDocument/2006/relationships/hyperlink" Target="https://openimis.atlassian.net/browse/OSD-11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google.com/store/apps/details?id=org.openimis.imispolicies.demoPro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lease.openimis.org/api/api_fhir_r4/Claim/" TargetMode="External"/><Relationship Id="rId2" Type="http://schemas.openxmlformats.org/officeDocument/2006/relationships/hyperlink" Target="https://openimis.atlassian.net/browse/OP-28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7</a:t>
            </a:r>
            <a:r>
              <a:rPr lang="en-GB" dirty="0" smtClean="0"/>
              <a:t> December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</a:t>
            </a:r>
            <a:r>
              <a:rPr lang="en-GB" dirty="0" smtClean="0"/>
              <a:t>2020 activities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hlinkClick r:id="rId2"/>
              </a:rPr>
              <a:t>OSD-112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Legacy openIMIS Installation default username and password </a:t>
            </a:r>
            <a:r>
              <a:rPr lang="en-US" dirty="0" smtClean="0">
                <a:solidFill>
                  <a:schemeClr val="tx1"/>
                </a:solidFill>
              </a:rPr>
              <a:t>doesn't work 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/>
              </a:rPr>
              <a:t>OSD-113</a:t>
            </a:r>
            <a:r>
              <a:rPr lang="en-US" dirty="0">
                <a:solidFill>
                  <a:schemeClr val="tx1"/>
                </a:solidFill>
              </a:rPr>
              <a:t>: Bulk imports of </a:t>
            </a:r>
            <a:r>
              <a:rPr lang="en-US" dirty="0" smtClean="0">
                <a:solidFill>
                  <a:schemeClr val="tx1"/>
                </a:solidFill>
              </a:rPr>
              <a:t>images 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4"/>
              </a:rPr>
              <a:t>OSD-115</a:t>
            </a:r>
            <a:r>
              <a:rPr lang="en-US" dirty="0">
                <a:solidFill>
                  <a:schemeClr val="tx1"/>
                </a:solidFill>
              </a:rPr>
              <a:t>: email sending </a:t>
            </a:r>
            <a:r>
              <a:rPr lang="en-US" dirty="0" smtClean="0">
                <a:solidFill>
                  <a:schemeClr val="tx1"/>
                </a:solidFill>
              </a:rPr>
              <a:t>issue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5"/>
              </a:rPr>
              <a:t>OSD-118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fr-FR" dirty="0">
                <a:solidFill>
                  <a:schemeClr val="tx1"/>
                </a:solidFill>
              </a:rPr>
              <a:t>Pilote CNSS Djibouti &gt; Impossible de générer une demande de </a:t>
            </a:r>
            <a:r>
              <a:rPr lang="fr-FR" dirty="0">
                <a:solidFill>
                  <a:schemeClr val="tx1"/>
                </a:solidFill>
              </a:rPr>
              <a:t>remboursement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accent6"/>
                </a:solidFill>
              </a:rPr>
              <a:t>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6"/>
              </a:rPr>
              <a:t>OSD-120</a:t>
            </a:r>
            <a:r>
              <a:rPr lang="en-US" dirty="0">
                <a:solidFill>
                  <a:schemeClr val="tx1"/>
                </a:solidFill>
              </a:rPr>
              <a:t>: Question about the translation system on </a:t>
            </a:r>
            <a:r>
              <a:rPr lang="en-US" dirty="0">
                <a:solidFill>
                  <a:schemeClr val="tx1"/>
                </a:solidFill>
              </a:rPr>
              <a:t>OpenIMIS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GB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2020 </a:t>
            </a:r>
            <a:r>
              <a:rPr lang="en-GB" dirty="0" smtClean="0"/>
              <a:t>activities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 on Legacy Components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Bug fixes </a:t>
            </a:r>
            <a:r>
              <a:rPr lang="en-US" dirty="0" smtClean="0">
                <a:solidFill>
                  <a:schemeClr val="tx1"/>
                </a:solidFill>
              </a:rPr>
              <a:t>on both legacy and modular openIMIS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Jira projects configuration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Clai</a:t>
            </a:r>
            <a:r>
              <a:rPr lang="en-US" b="1" dirty="0" smtClean="0">
                <a:solidFill>
                  <a:schemeClr val="tx1"/>
                </a:solidFill>
              </a:rPr>
              <a:t>m Attachments in Claim resource in </a:t>
            </a:r>
            <a:r>
              <a:rPr lang="en-US" b="1" dirty="0" smtClean="0">
                <a:solidFill>
                  <a:schemeClr val="tx1"/>
                </a:solidFill>
              </a:rPr>
              <a:t>FHIR </a:t>
            </a:r>
            <a:r>
              <a:rPr lang="en-US" b="1" dirty="0" smtClean="0">
                <a:solidFill>
                  <a:schemeClr val="tx1"/>
                </a:solidFill>
              </a:rPr>
              <a:t>R4 module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DHIS2 </a:t>
            </a:r>
            <a:r>
              <a:rPr lang="en-US" dirty="0" smtClean="0">
                <a:solidFill>
                  <a:schemeClr val="tx1"/>
                </a:solidFill>
              </a:rPr>
              <a:t>integration developments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Release</a:t>
            </a:r>
            <a:r>
              <a:rPr lang="en-US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October 2020 Release </a:t>
            </a:r>
            <a:r>
              <a:rPr lang="en-US" dirty="0" smtClean="0">
                <a:solidFill>
                  <a:schemeClr val="tx1"/>
                </a:solidFill>
              </a:rPr>
              <a:t>finalized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Policies Demo Mobile Application published on Google Play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3" y="1132246"/>
            <a:ext cx="7279017" cy="940414"/>
          </a:xfrm>
        </p:spPr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Jira</a:t>
            </a:r>
            <a:r>
              <a:rPr lang="de-CH" dirty="0" smtClean="0">
                <a:solidFill>
                  <a:schemeClr val="tx1"/>
                </a:solidFill>
              </a:rPr>
              <a:t> Projects </a:t>
            </a:r>
            <a:r>
              <a:rPr lang="de-CH" dirty="0" err="1" smtClean="0">
                <a:solidFill>
                  <a:schemeClr val="tx1"/>
                </a:solidFill>
              </a:rPr>
              <a:t>Configuration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6385753" cy="40124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Activated new Software Development Workflow on openIMIS Jira project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Clear </a:t>
            </a:r>
            <a:r>
              <a:rPr lang="en-GB" dirty="0" smtClean="0"/>
              <a:t>states and transitions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Improve communication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Facilitates releases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Created automations: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Cloning Escalated issues to openIMIS project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Updating statuses on Service Desk issues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Applying issue description templates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416" y="2990334"/>
            <a:ext cx="4083242" cy="38651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/>
          <p:nvPr/>
        </p:nvPicPr>
        <p:blipFill>
          <a:blip r:embed="rId3"/>
          <a:stretch/>
        </p:blipFill>
        <p:spPr bwMode="auto">
          <a:xfrm>
            <a:off x="8256005" y="24147"/>
            <a:ext cx="3882370" cy="285909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9925336" y="1037968"/>
            <a:ext cx="0" cy="2430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0363200" y="2331308"/>
            <a:ext cx="1392195" cy="4250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9216876" y="1705232"/>
            <a:ext cx="569675" cy="274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613278" y="27099"/>
            <a:ext cx="1497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Service Desk Workflow</a:t>
            </a:r>
            <a:endParaRPr lang="en-GB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7913570" y="6596390"/>
            <a:ext cx="17636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openIMIS Project Workflow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9551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dirty="0">
                <a:solidFill>
                  <a:schemeClr val="tx1"/>
                </a:solidFill>
              </a:rPr>
              <a:t>Claim Attachments in FHIR R4 </a:t>
            </a:r>
            <a:r>
              <a:rPr lang="en-US" dirty="0" smtClean="0">
                <a:solidFill>
                  <a:schemeClr val="tx1"/>
                </a:solidFill>
              </a:rPr>
              <a:t>Claim resource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6633516" cy="40124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2"/>
              </a:rPr>
              <a:t>OP-285: </a:t>
            </a:r>
            <a:r>
              <a:rPr lang="en-US" dirty="0">
                <a:hlinkClick r:id="rId2"/>
              </a:rPr>
              <a:t>Add Claim attachments through FHIR R4 module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3days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POST /</a:t>
            </a:r>
            <a:r>
              <a:rPr lang="en-GB" dirty="0"/>
              <a:t>api_fhir_r4/Claim/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Available </a:t>
            </a:r>
            <a:r>
              <a:rPr lang="en-GB" dirty="0"/>
              <a:t>on </a:t>
            </a:r>
            <a:r>
              <a:rPr lang="en-GB" dirty="0">
                <a:hlinkClick r:id="rId3"/>
              </a:rPr>
              <a:t>https://release.openimis.org/api/api_fhir_r4/Claim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825948" y="2164466"/>
            <a:ext cx="4120981" cy="445051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372" rt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Poppins" pitchFamily="2"/>
                <a:cs typeface="Poppins" pitchFamily="2"/>
              </a:defRPr>
            </a:lvl1pPr>
            <a:lvl2pPr marL="457190" marR="0" lvl="1" indent="0" algn="l" defTabSz="914372" rtl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en-US" sz="2000" b="0" i="0" u="none" strike="noStrike" kern="1200" cap="none" spc="0" baseline="0">
                <a:solidFill>
                  <a:srgbClr val="424242"/>
                </a:solidFill>
                <a:uFillTx/>
                <a:latin typeface="Poppins" pitchFamily="2"/>
                <a:cs typeface="Poppins" pitchFamily="2"/>
              </a:defRPr>
            </a:lvl2pPr>
            <a:lvl3pPr marL="914372" marR="0" lvl="2" indent="0" algn="l" defTabSz="914372" rtl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424242"/>
                </a:solidFill>
                <a:uFillTx/>
                <a:latin typeface="Poppins" pitchFamily="2"/>
                <a:cs typeface="Poppins" pitchFamily="2"/>
              </a:defRPr>
            </a:lvl3pPr>
            <a:lvl4pPr marL="1371563" marR="0" lvl="3" indent="0" algn="l" defTabSz="914372" rtl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747474"/>
                </a:solidFill>
                <a:uFillTx/>
                <a:latin typeface="Poppins Light" pitchFamily="2"/>
                <a:cs typeface="Poppins Light" pitchFamily="2"/>
              </a:defRPr>
            </a:lvl4pPr>
            <a:lvl5pPr marL="1828754" marR="0" lvl="4" indent="0" algn="l" defTabSz="914372" rtl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747474"/>
                </a:solidFill>
                <a:uFillTx/>
                <a:latin typeface="Poppins ExtraLight" pitchFamily="2"/>
                <a:cs typeface="Poppins ExtraLight" pitchFamily="2"/>
              </a:defRPr>
            </a:lvl5pPr>
            <a:lvl6pPr marL="1828754" marR="0" lvl="4" indent="0" algn="l" defTabSz="914372" rtl="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de-DE" sz="1800" b="0" i="0" u="none" strike="noStrike" kern="1200" cap="none" spc="0" baseline="0">
                <a:solidFill>
                  <a:srgbClr val="747474"/>
                </a:solidFill>
                <a:uFillTx/>
                <a:latin typeface="Poppins ExtraLight" pitchFamily="2"/>
                <a:cs typeface="Poppins ExtraLight" pitchFamily="2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0" spc="10" dirty="0">
                <a:latin typeface="Consolas" panose="020B0609020204030204" pitchFamily="49" charset="0"/>
              </a:rPr>
              <a:t>"</a:t>
            </a:r>
            <a:r>
              <a:rPr lang="en-US" sz="1400" kern="0" spc="10" dirty="0" err="1">
                <a:latin typeface="Consolas" panose="020B0609020204030204" pitchFamily="49" charset="0"/>
              </a:rPr>
              <a:t>supportingInfo</a:t>
            </a:r>
            <a:r>
              <a:rPr lang="en-US" sz="1400" kern="0" spc="10" dirty="0">
                <a:latin typeface="Consolas" panose="020B0609020204030204" pitchFamily="49" charset="0"/>
              </a:rPr>
              <a:t>": [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0" spc="10" dirty="0">
                <a:latin typeface="Consolas" panose="020B0609020204030204" pitchFamily="49" charset="0"/>
              </a:rPr>
              <a:t>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{</a:t>
            </a:r>
            <a:endParaRPr lang="en-US" sz="1400" b="1" kern="0" spc="10" dirty="0"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 smtClean="0">
                <a:latin typeface="Consolas" panose="020B0609020204030204" pitchFamily="49" charset="0"/>
              </a:rPr>
              <a:t>    "</a:t>
            </a:r>
            <a:r>
              <a:rPr lang="en-US" sz="1400" b="1" kern="0" spc="10" dirty="0">
                <a:latin typeface="Consolas" panose="020B0609020204030204" pitchFamily="49" charset="0"/>
              </a:rPr>
              <a:t>category":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</a:t>
            </a:r>
            <a:r>
              <a:rPr lang="en-US" sz="1400" b="1" kern="0" spc="10" dirty="0">
                <a:latin typeface="Consolas" panose="020B0609020204030204" pitchFamily="49" charset="0"/>
              </a:rPr>
              <a:t>"coding": [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  </a:t>
            </a:r>
            <a:r>
              <a:rPr lang="en-US" sz="1400" b="1" kern="0" spc="10" dirty="0">
                <a:latin typeface="Consolas" panose="020B0609020204030204" pitchFamily="49" charset="0"/>
              </a:rPr>
              <a:t>"code": "attachment",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  </a:t>
            </a:r>
            <a:r>
              <a:rPr lang="en-US" sz="1400" b="1" kern="0" spc="10" dirty="0">
                <a:latin typeface="Consolas" panose="020B0609020204030204" pitchFamily="49" charset="0"/>
              </a:rPr>
              <a:t>"display": "Attachment"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</a:t>
            </a:r>
            <a:r>
              <a:rPr lang="en-US" sz="1400" b="1" kern="0" spc="10" dirty="0">
                <a:latin typeface="Consolas" panose="020B0609020204030204" pitchFamily="49" charset="0"/>
              </a:rPr>
              <a:t>],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</a:t>
            </a:r>
            <a:r>
              <a:rPr lang="en-US" sz="1400" b="1" kern="0" spc="10" dirty="0">
                <a:latin typeface="Consolas" panose="020B0609020204030204" pitchFamily="49" charset="0"/>
              </a:rPr>
              <a:t>"text": "attachment"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</a:t>
            </a:r>
            <a:r>
              <a:rPr lang="en-US" sz="1400" b="1" kern="0" spc="10" dirty="0">
                <a:latin typeface="Consolas" panose="020B0609020204030204" pitchFamily="49" charset="0"/>
              </a:rPr>
              <a:t>},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</a:t>
            </a:r>
            <a:r>
              <a:rPr lang="en-US" sz="1400" b="1" kern="0" spc="10" dirty="0">
                <a:latin typeface="Consolas" panose="020B0609020204030204" pitchFamily="49" charset="0"/>
              </a:rPr>
              <a:t>"</a:t>
            </a:r>
            <a:r>
              <a:rPr lang="en-US" sz="1400" b="1" kern="0" spc="10" dirty="0" err="1">
                <a:latin typeface="Consolas" panose="020B0609020204030204" pitchFamily="49" charset="0"/>
              </a:rPr>
              <a:t>valueAttachment</a:t>
            </a:r>
            <a:r>
              <a:rPr lang="en-US" sz="1400" b="1" kern="0" spc="10" dirty="0">
                <a:latin typeface="Consolas" panose="020B0609020204030204" pitchFamily="49" charset="0"/>
              </a:rPr>
              <a:t>":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 </a:t>
            </a:r>
            <a:r>
              <a:rPr lang="en-US" sz="1400" b="1" kern="0" spc="10" dirty="0">
                <a:latin typeface="Consolas" panose="020B0609020204030204" pitchFamily="49" charset="0"/>
              </a:rPr>
              <a:t>"</a:t>
            </a:r>
            <a:r>
              <a:rPr lang="en-US" sz="1400" b="1" kern="0" spc="10" dirty="0" err="1">
                <a:latin typeface="Consolas" panose="020B0609020204030204" pitchFamily="49" charset="0"/>
              </a:rPr>
              <a:t>contentType</a:t>
            </a:r>
            <a:r>
              <a:rPr lang="en-US" sz="1400" b="1" kern="0" spc="10" dirty="0">
                <a:latin typeface="Consolas" panose="020B0609020204030204" pitchFamily="49" charset="0"/>
              </a:rPr>
              <a:t>": "image/</a:t>
            </a:r>
            <a:r>
              <a:rPr lang="en-US" sz="1400" b="1" kern="0" spc="10" dirty="0" err="1">
                <a:latin typeface="Consolas" panose="020B0609020204030204" pitchFamily="49" charset="0"/>
              </a:rPr>
              <a:t>png</a:t>
            </a:r>
            <a:r>
              <a:rPr lang="en-US" sz="1400" b="1" kern="0" spc="10" dirty="0">
                <a:latin typeface="Consolas" panose="020B0609020204030204" pitchFamily="49" charset="0"/>
              </a:rPr>
              <a:t>",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 </a:t>
            </a:r>
            <a:r>
              <a:rPr lang="en-US" sz="1400" b="1" kern="0" spc="10" dirty="0">
                <a:latin typeface="Consolas" panose="020B0609020204030204" pitchFamily="49" charset="0"/>
              </a:rPr>
              <a:t>"creation": "2020-12-01",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</a:t>
            </a:r>
            <a:r>
              <a:rPr lang="en-US" sz="1400" b="1" kern="0" spc="10" dirty="0">
                <a:latin typeface="Consolas" panose="020B0609020204030204" pitchFamily="49" charset="0"/>
              </a:rPr>
              <a:t>"data": "iVBORw0KGgoAAAAN...",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	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"</a:t>
            </a:r>
            <a:r>
              <a:rPr lang="en-US" sz="1400" b="1" kern="0" spc="10" dirty="0">
                <a:latin typeface="Consolas" panose="020B0609020204030204" pitchFamily="49" charset="0"/>
              </a:rPr>
              <a:t>hash": "852D99C...",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</a:t>
            </a:r>
            <a:r>
              <a:rPr lang="en-US" sz="1400" b="1" kern="0" spc="10" dirty="0" smtClean="0">
                <a:latin typeface="Consolas" panose="020B0609020204030204" pitchFamily="49" charset="0"/>
              </a:rPr>
              <a:t>     "</a:t>
            </a:r>
            <a:r>
              <a:rPr lang="en-US" sz="1400" b="1" kern="0" spc="10" dirty="0">
                <a:latin typeface="Consolas" panose="020B0609020204030204" pitchFamily="49" charset="0"/>
              </a:rPr>
              <a:t>title": "logo.png"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       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kern="0" spc="10" dirty="0">
                <a:latin typeface="Consolas" panose="020B0609020204030204" pitchFamily="49" charset="0"/>
              </a:rPr>
              <a:t>        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0" spc="10" dirty="0">
                <a:latin typeface="Consolas" panose="020B0609020204030204" pitchFamily="49" charset="0"/>
              </a:rPr>
              <a:t>    ]</a:t>
            </a:r>
          </a:p>
        </p:txBody>
      </p:sp>
    </p:spTree>
    <p:extLst>
      <p:ext uri="{BB962C8B-B14F-4D97-AF65-F5344CB8AC3E}">
        <p14:creationId xmlns:p14="http://schemas.microsoft.com/office/powerpoint/2010/main" val="18362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02683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224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93%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Wiki and video preparation for openIMIS Installation and Country Localization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REST API and Mobile </a:t>
            </a:r>
            <a:r>
              <a:rPr lang="en-GB" dirty="0" smtClean="0"/>
              <a:t>Application installation </a:t>
            </a:r>
          </a:p>
          <a:p>
            <a:r>
              <a:rPr lang="en-GB" b="1" dirty="0" smtClean="0"/>
              <a:t>Maintenance </a:t>
            </a:r>
            <a:r>
              <a:rPr lang="en-GB" b="1" dirty="0" smtClean="0"/>
              <a:t>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343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Consolas</vt:lpstr>
      <vt:lpstr>Poppins</vt:lpstr>
      <vt:lpstr>Poppins ExtraLight</vt:lpstr>
      <vt:lpstr>Poppins Light</vt:lpstr>
      <vt:lpstr>Poppins SemiBold</vt:lpstr>
      <vt:lpstr>openIMIS wide</vt:lpstr>
      <vt:lpstr> Maintenance and Support </vt:lpstr>
      <vt:lpstr>November 2020 activities (I)</vt:lpstr>
      <vt:lpstr>November 2020 activities (II)</vt:lpstr>
      <vt:lpstr>Jira Projects Configuration </vt:lpstr>
      <vt:lpstr>Claim Attachments in FHIR R4 Claim resource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159</cp:revision>
  <dcterms:created xsi:type="dcterms:W3CDTF">2019-05-03T11:46:18Z</dcterms:created>
  <dcterms:modified xsi:type="dcterms:W3CDTF">2020-12-07T11:36:42Z</dcterms:modified>
</cp:coreProperties>
</file>