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62" r:id="rId3"/>
    <p:sldId id="314" r:id="rId4"/>
    <p:sldId id="315" r:id="rId5"/>
    <p:sldId id="273" r:id="rId6"/>
    <p:sldId id="278" r:id="rId7"/>
    <p:sldId id="274" r:id="rId8"/>
  </p:sldIdLst>
  <p:sldSz cx="12192000" cy="6858000"/>
  <p:notesSz cx="6858000" cy="12192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  <a:defRPr lang="en-US"/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461198-885D-489E-2E73-D6901BC2DE1A}">
  <a:tblStyle styleId="{94461198-885D-489E-2E73-D6901BC2DE1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7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3;p7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7"/>
          <p:cNvSpPr>
            <a:spLocks noGrp="1"/>
          </p:cNvSpPr>
          <p:nvPr>
            <p:ph type="subTitle" idx="1"/>
          </p:nvPr>
        </p:nvSpPr>
        <p:spPr bwMode="auto">
          <a:xfrm>
            <a:off x="1524003" y="5060445"/>
            <a:ext cx="9144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5;p7"/>
          <p:cNvPicPr/>
          <p:nvPr/>
        </p:nvPicPr>
        <p:blipFill>
          <a:blip r:embed="rId2"/>
          <a:stretch/>
        </p:blipFill>
        <p:spPr bwMode="auto">
          <a:xfrm>
            <a:off x="5250329" y="768214"/>
            <a:ext cx="1691347" cy="179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und Inhal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CA500CE5-525A-0B4E-5FE7-877D5FED6F49}" type="datetime3">
              <a:rPr lang="en-US"/>
              <a:t>7 December 2020</a:t>
            </a:fld>
            <a:endParaRPr/>
          </a:p>
        </p:txBody>
      </p:sp>
      <p:sp>
        <p:nvSpPr>
          <p:cNvPr id="7" name="Google Shape;20;p8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9" name="Google Shape;22;p8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ischentitel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;p9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5;p9"/>
          <p:cNvSpPr>
            <a:spLocks noGrp="1"/>
          </p:cNvSpPr>
          <p:nvPr>
            <p:ph type="title"/>
          </p:nvPr>
        </p:nvSpPr>
        <p:spPr bwMode="auto">
          <a:xfrm>
            <a:off x="831847" y="1709745"/>
            <a:ext cx="10515600" cy="2852735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6;p9"/>
          <p:cNvSpPr>
            <a:spLocks noGrp="1"/>
          </p:cNvSpPr>
          <p:nvPr>
            <p:ph type="body" idx="1"/>
          </p:nvPr>
        </p:nvSpPr>
        <p:spPr bwMode="auto">
          <a:xfrm>
            <a:off x="831847" y="4589465"/>
            <a:ext cx="10515600" cy="1500182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27;p9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10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10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10"/>
          <p:cNvSpPr>
            <a:spLocks noGrp="1"/>
          </p:cNvSpPr>
          <p:nvPr>
            <p:ph type="body" idx="2"/>
          </p:nvPr>
        </p:nvSpPr>
        <p:spPr bwMode="auto">
          <a:xfrm>
            <a:off x="6172200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2;p10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C268E97C-D9A6-EC3B-2776-535CC0AD2763}" type="datetime3">
              <a:rPr lang="en-US"/>
              <a:t>7 December 2020</a:t>
            </a:fld>
            <a:endParaRPr/>
          </a:p>
        </p:txBody>
      </p:sp>
      <p:sp>
        <p:nvSpPr>
          <p:cNvPr id="8" name="Google Shape;33;p10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34;p10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0" name="Google Shape;35;p10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r Tite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1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1BFA56A6-14CA-928C-D0D4-DA0CDC57906F}" type="datetime3">
              <a:rPr lang="en-US"/>
              <a:t>7 December 2020</a:t>
            </a:fld>
            <a:endParaRPr/>
          </a:p>
        </p:txBody>
      </p:sp>
      <p:sp>
        <p:nvSpPr>
          <p:cNvPr id="6" name="Google Shape;39;p11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1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8" name="Google Shape;41;p11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;p12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057B93AA-2F22-37B5-AA2A-16937AD9F8D7}" type="datetime3">
              <a:rPr lang="en-US"/>
              <a:t>7 December 2020</a:t>
            </a:fld>
            <a:endParaRPr/>
          </a:p>
        </p:txBody>
      </p:sp>
      <p:sp>
        <p:nvSpPr>
          <p:cNvPr id="5" name="Google Shape;44;p12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5;p12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7" name="Google Shape;46;p12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ss Folie" userDrawn="1">
  <p:cSld name="Schluss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3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9;p13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50;p13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6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 sz="4000" b="1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6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 sz="20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 sz="18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 sz="1800" b="0" i="0" u="none" strike="noStrike" cap="none">
                <a:solidFill>
                  <a:srgbClr val="747474"/>
                </a:solidFill>
                <a:latin typeface="Poppins Light"/>
                <a:ea typeface="Poppins Light"/>
                <a:cs typeface="Poppins Ligh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6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006374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fld id="{BEE497CF-550D-CE95-07DC-13C681024F80}" type="datetime3">
              <a:rPr lang="en-US"/>
              <a:t>7 December 2020</a:t>
            </a:fld>
            <a:endParaRPr/>
          </a:p>
        </p:txBody>
      </p:sp>
      <p:sp>
        <p:nvSpPr>
          <p:cNvPr id="7" name="Google Shape;9;p6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6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7.org/fhir/references.html#contained" TargetMode="External"/><Relationship Id="rId2" Type="http://schemas.openxmlformats.org/officeDocument/2006/relationships/hyperlink" Target="https://openimis.atlassian.net/wiki/spaces/OP/pages/1790345259/openIMIS-AI+-+6.+Claim+adjudication+process+upda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wisstph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0" y="75658"/>
            <a:ext cx="2647446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sp>
        <p:nvSpPr>
          <p:cNvPr id="5" name="Google Shape;56;p1"/>
          <p:cNvSpPr>
            <a:spLocks noGrp="1"/>
          </p:cNvSpPr>
          <p:nvPr>
            <p:ph type="subTitle" idx="1"/>
          </p:nvPr>
        </p:nvSpPr>
        <p:spPr bwMode="auto">
          <a:xfrm>
            <a:off x="0" y="5060445"/>
            <a:ext cx="12192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/>
            </a:pPr>
            <a:r>
              <a:rPr lang="de-CH" sz="2400" dirty="0" smtClean="0"/>
              <a:t>7</a:t>
            </a:r>
            <a:r>
              <a:rPr lang="fr-FR" sz="2400" dirty="0" smtClean="0"/>
              <a:t> </a:t>
            </a:r>
            <a:r>
              <a:rPr lang="fr-FR" sz="2400" dirty="0" err="1"/>
              <a:t>December</a:t>
            </a:r>
            <a:r>
              <a:rPr lang="fr-FR" sz="2400" dirty="0"/>
              <a:t> 2020</a:t>
            </a:r>
            <a:endParaRPr sz="2400" dirty="0"/>
          </a:p>
        </p:txBody>
      </p:sp>
      <p:sp>
        <p:nvSpPr>
          <p:cNvPr id="7" name="Google Shape;58;p1"/>
          <p:cNvSpPr/>
          <p:nvPr/>
        </p:nvSpPr>
        <p:spPr bwMode="auto">
          <a:xfrm>
            <a:off x="200278" y="6346870"/>
            <a:ext cx="11807064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CH"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Dragos Dobre, </a:t>
            </a:r>
            <a:r>
              <a:rPr lang="de-CH" sz="1800" b="0" i="0" u="none" strike="noStrike" cap="none" spc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Simona Dobre, </a:t>
            </a:r>
            <a:r>
              <a:rPr lang="de-CH"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Siddharth Srivastava</a:t>
            </a:r>
            <a:endParaRPr sz="1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8" name="Google Shape;59;p1"/>
          <p:cNvPicPr/>
          <p:nvPr/>
        </p:nvPicPr>
        <p:blipFill>
          <a:blip r:embed="rId4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/>
        </p:blipFill>
        <p:spPr bwMode="auto">
          <a:xfrm>
            <a:off x="200279" y="5767349"/>
            <a:ext cx="945275" cy="94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 bwMode="auto">
          <a:xfrm>
            <a:off x="838201" y="661630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Project timeline </a:t>
            </a:r>
            <a:endParaRPr/>
          </a:p>
        </p:txBody>
      </p:sp>
      <p:sp>
        <p:nvSpPr>
          <p:cNvPr id="5" name="Google Shape;65;p2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/>
          <a:p>
            <a:pPr indent="-457200">
              <a:spcBef>
                <a:spcPts val="600"/>
              </a:spcBef>
              <a:buAutoNum type="arabicPeriod"/>
              <a:defRPr/>
            </a:pPr>
            <a:r>
              <a:rPr lang="de-CH">
                <a:solidFill>
                  <a:srgbClr val="00B050"/>
                </a:solidFill>
              </a:rPr>
              <a:t>Adjudication workflow</a:t>
            </a:r>
            <a:endParaRPr/>
          </a:p>
          <a:p>
            <a:pPr indent="-457200">
              <a:spcBef>
                <a:spcPts val="600"/>
              </a:spcBef>
              <a:buAutoNum type="arabicPeriod"/>
              <a:defRPr/>
            </a:pPr>
            <a:r>
              <a:rPr lang="de-CH" b="1">
                <a:solidFill>
                  <a:srgbClr val="00B0F0"/>
                </a:solidFill>
              </a:rPr>
              <a:t>Data gathering and preparation</a:t>
            </a:r>
            <a:endParaRPr b="1">
              <a:solidFill>
                <a:srgbClr val="00B0F0"/>
              </a:solidFill>
            </a:endParaRPr>
          </a:p>
          <a:p>
            <a:pPr marL="457200" lvl="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defRPr/>
            </a:pPr>
            <a:r>
              <a:rPr lang="de-CH"/>
              <a:t>Implementation of the AI algorithm</a:t>
            </a:r>
            <a:endParaRPr/>
          </a:p>
          <a:p>
            <a:pPr marL="457200" lvl="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defRPr/>
            </a:pPr>
            <a:r>
              <a:rPr lang="de-CH"/>
              <a:t>openIMIS AI module development</a:t>
            </a:r>
            <a:endParaRPr/>
          </a:p>
          <a:p>
            <a:pPr marL="457200" lvl="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defRPr/>
            </a:pPr>
            <a:r>
              <a:rPr lang="de-CH"/>
              <a:t>openIMIS AI Claim Quality Monitor module development</a:t>
            </a:r>
            <a:endParaRPr/>
          </a:p>
          <a:p>
            <a:pPr indent="-457200">
              <a:spcBef>
                <a:spcPts val="600"/>
              </a:spcBef>
              <a:buFont typeface="Calibri"/>
              <a:buAutoNum type="arabicPeriod"/>
              <a:defRPr/>
            </a:pPr>
            <a:r>
              <a:rPr lang="de-CH"/>
              <a:t>openIMIS AI module User Acceptance Testing</a:t>
            </a:r>
            <a:endParaRPr/>
          </a:p>
        </p:txBody>
      </p:sp>
      <p:graphicFrame>
        <p:nvGraphicFramePr>
          <p:cNvPr id="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40957"/>
              </p:ext>
            </p:extLst>
          </p:nvPr>
        </p:nvGraphicFramePr>
        <p:xfrm>
          <a:off x="-22314" y="1424812"/>
          <a:ext cx="12245099" cy="5198400"/>
        </p:xfrm>
        <a:graphic>
          <a:graphicData uri="http://schemas.openxmlformats.org/drawingml/2006/table">
            <a:tbl>
              <a:tblPr firstRow="1" bandRow="1">
                <a:tableStyleId>{94461198-885D-489E-2E73-D6901BC2DE1A}</a:tableStyleId>
              </a:tblPr>
              <a:tblGrid>
                <a:gridCol w="1858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3859">
                <a:tc rowSpan="2"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Activity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Team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60">
                <a:tc gridSpan="2"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Jun-Jul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Aug-Sep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Oct-Nov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Dec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Jan-Feb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rowSpan="5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/>
                        <a:t>Data gathering and preparation</a:t>
                      </a:r>
                      <a:endParaRPr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it-IT" sz="1400" u="none" strike="noStrike" cap="none">
                          <a:solidFill>
                            <a:srgbClr val="00B050"/>
                          </a:solidFill>
                        </a:rPr>
                        <a:t>AI input data model structure</a:t>
                      </a:r>
                      <a:endParaRPr lang="it-IT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FHIR claim input data for AI</a:t>
                      </a:r>
                      <a:endParaRPr lang="it-IT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Sanity check of the database</a:t>
                      </a:r>
                      <a:endParaRPr lang="en-US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Process categorical data 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Data normalization 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trike="noStri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/>
                        <a:t>Implementation of the AI algorithm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Al methods, model outputs and evaluation metrics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 dirty="0">
                          <a:solidFill>
                            <a:schemeClr val="dk1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➺</a:t>
                      </a:r>
                      <a:endParaRPr strike="noStrik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53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Development of the AI model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Swiss TPH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openIMIS </a:t>
                      </a:r>
                      <a:r>
                        <a:rPr lang="en-US" dirty="0" smtClean="0"/>
                        <a:t>Claim-AI </a:t>
                      </a:r>
                      <a:r>
                        <a:rPr lang="en-US" dirty="0"/>
                        <a:t>module development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AI module specification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trike="noStrik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X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/>
                        <a:t>AI module development 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AI module validation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Swiss TPH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/>
                        <a:t>openIMIS </a:t>
                      </a:r>
                      <a:r>
                        <a:rPr lang="en-US" sz="1400" u="none" strike="noStrike" cap="none" dirty="0" smtClean="0"/>
                        <a:t>Claim-AI </a:t>
                      </a:r>
                      <a:r>
                        <a:rPr lang="en-US" sz="1400" u="none" strike="noStrike" cap="none" dirty="0"/>
                        <a:t>Quality Monitor module development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Module specification</a:t>
                      </a:r>
                      <a:endParaRPr lang="en-US"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lang="en-US"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 dirty="0">
                          <a:solidFill>
                            <a:schemeClr val="dk1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➺</a:t>
                      </a:r>
                      <a:endParaRPr strike="noStrik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Module development 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trike="noStrike" dirty="0">
                          <a:latin typeface="Abyssinica SIL"/>
                          <a:ea typeface="Abyssinica SIL"/>
                          <a:cs typeface="Abyssinica SIL"/>
                        </a:rPr>
                        <a:t>➺</a:t>
                      </a:r>
                      <a:endParaRPr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Module validation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Swiss TPH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/>
                        <a:t>Module User Acceptance Testing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/>
                        <a:t>Installation of AI-based openIMIS on Nepal server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/>
                        <a:t>Organization of the UAT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GIZ Nepal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X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2" y="146209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5EE4EF4-E133-3BD9-BC33-9B6C0F79FFF2}" type="slidenum">
              <a:rPr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2" y="692696"/>
            <a:ext cx="10515600" cy="94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dirty="0"/>
              <a:t>QA&amp;AI modules</a:t>
            </a:r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479376" y="1556792"/>
            <a:ext cx="6210838" cy="530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 fontScale="92500" lnSpcReduction="10000"/>
          </a:bodyPr>
          <a:lstStyle>
            <a:lvl1pPr marL="45720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Claim-</a:t>
            </a:r>
            <a:r>
              <a:rPr dirty="0" smtClean="0"/>
              <a:t>QA </a:t>
            </a:r>
            <a:r>
              <a:rPr dirty="0" err="1"/>
              <a:t>responsabilities</a:t>
            </a:r>
            <a:r>
              <a:rPr dirty="0"/>
              <a:t>:</a:t>
            </a:r>
          </a:p>
          <a:p>
            <a:pPr marL="991708" lvl="1" indent="-305908">
              <a:buFont typeface="Arial"/>
              <a:buChar char="•"/>
              <a:defRPr/>
            </a:pPr>
            <a:r>
              <a:rPr lang="en-US" dirty="0" smtClean="0"/>
              <a:t>Adds Medical Item/Service filter </a:t>
            </a:r>
          </a:p>
          <a:p>
            <a:pPr marL="991708" lvl="1" indent="-305908">
              <a:buFont typeface="Arial"/>
              <a:buChar char="•"/>
              <a:defRPr/>
            </a:pPr>
            <a:r>
              <a:rPr lang="en-US" dirty="0" smtClean="0"/>
              <a:t>Listening for “</a:t>
            </a:r>
            <a:r>
              <a:rPr lang="en-US" dirty="0" err="1" smtClean="0"/>
              <a:t>ClaimChecked</a:t>
            </a:r>
            <a:r>
              <a:rPr lang="en-US" dirty="0" smtClean="0"/>
              <a:t>” Mutation Signal</a:t>
            </a:r>
          </a:p>
          <a:p>
            <a:pPr marL="991708" lvl="1" indent="-305908">
              <a:buFont typeface="Arial"/>
              <a:buChar char="•"/>
              <a:defRPr/>
            </a:pPr>
            <a:r>
              <a:rPr lang="en-GB" dirty="0" smtClean="0"/>
              <a:t>U</a:t>
            </a:r>
            <a:r>
              <a:rPr dirty="0" err="1" smtClean="0"/>
              <a:t>pdate</a:t>
            </a:r>
            <a:r>
              <a:rPr lang="en-US" dirty="0" smtClean="0"/>
              <a:t> </a:t>
            </a:r>
            <a:r>
              <a:rPr dirty="0" smtClean="0"/>
              <a:t>checked </a:t>
            </a:r>
            <a:r>
              <a:rPr dirty="0"/>
              <a:t>claim status (not to be selected by reviewers)</a:t>
            </a:r>
          </a:p>
          <a:p>
            <a:pPr marL="991708" lvl="1" indent="-305908">
              <a:buFont typeface="Arial"/>
              <a:buChar char="•"/>
              <a:defRPr/>
            </a:pPr>
            <a:r>
              <a:rPr lang="en-US" dirty="0"/>
              <a:t>C</a:t>
            </a:r>
            <a:r>
              <a:rPr dirty="0" smtClean="0"/>
              <a:t>onvert </a:t>
            </a:r>
            <a:r>
              <a:rPr dirty="0"/>
              <a:t>to FHIR </a:t>
            </a:r>
            <a:r>
              <a:rPr lang="en-US" dirty="0" smtClean="0"/>
              <a:t>C</a:t>
            </a:r>
            <a:r>
              <a:rPr dirty="0" smtClean="0"/>
              <a:t>laim</a:t>
            </a:r>
            <a:r>
              <a:rPr lang="en-US" dirty="0" smtClean="0"/>
              <a:t> and POST to Claim-AI</a:t>
            </a:r>
            <a:endParaRPr dirty="0"/>
          </a:p>
          <a:p>
            <a:pPr marL="991708" lvl="1" indent="-305908">
              <a:buFont typeface="Arial"/>
              <a:buChar char="•"/>
              <a:defRPr/>
            </a:pPr>
            <a:r>
              <a:rPr lang="en-US" dirty="0" smtClean="0"/>
              <a:t>Receive FHIR C</a:t>
            </a:r>
            <a:r>
              <a:rPr dirty="0" smtClean="0"/>
              <a:t>laim</a:t>
            </a:r>
            <a:r>
              <a:rPr lang="en-US" dirty="0" smtClean="0"/>
              <a:t>R</a:t>
            </a:r>
            <a:r>
              <a:rPr dirty="0" smtClean="0"/>
              <a:t>esponse</a:t>
            </a:r>
            <a:endParaRPr dirty="0"/>
          </a:p>
          <a:p>
            <a:pPr marL="991708" lvl="1" indent="-305908">
              <a:buFont typeface="Arial"/>
              <a:buChar char="•"/>
              <a:defRPr/>
            </a:pPr>
            <a:r>
              <a:rPr lang="en-US" dirty="0" smtClean="0"/>
              <a:t>U</a:t>
            </a:r>
            <a:r>
              <a:rPr dirty="0" smtClean="0"/>
              <a:t>pdate </a:t>
            </a:r>
            <a:r>
              <a:rPr lang="en-US" dirty="0"/>
              <a:t>C</a:t>
            </a:r>
            <a:r>
              <a:rPr dirty="0" smtClean="0"/>
              <a:t>laim </a:t>
            </a:r>
            <a:r>
              <a:rPr lang="en-US" dirty="0" smtClean="0"/>
              <a:t>Status </a:t>
            </a:r>
            <a:r>
              <a:rPr dirty="0" smtClean="0"/>
              <a:t>and </a:t>
            </a:r>
            <a:r>
              <a:rPr lang="en-US" dirty="0" err="1"/>
              <a:t>R</a:t>
            </a:r>
            <a:r>
              <a:rPr dirty="0" err="1" smtClean="0"/>
              <a:t>eview</a:t>
            </a:r>
            <a:r>
              <a:rPr lang="en-US" dirty="0" err="1" smtClean="0"/>
              <a:t>S</a:t>
            </a:r>
            <a:r>
              <a:rPr dirty="0" err="1" smtClean="0"/>
              <a:t>tatus</a:t>
            </a:r>
            <a:endParaRPr dirty="0"/>
          </a:p>
          <a:p>
            <a:pPr marL="991708" lvl="1" indent="-305908">
              <a:buFont typeface="Arial"/>
              <a:buChar char="•"/>
              <a:defRPr/>
            </a:pPr>
            <a:r>
              <a:rPr lang="en-US" dirty="0"/>
              <a:t>R</a:t>
            </a:r>
            <a:r>
              <a:rPr dirty="0" smtClean="0"/>
              <a:t>eports </a:t>
            </a:r>
            <a:r>
              <a:rPr dirty="0"/>
              <a:t>claim adjudication </a:t>
            </a:r>
            <a:r>
              <a:rPr dirty="0" smtClean="0"/>
              <a:t>misclassifications</a:t>
            </a:r>
            <a:endParaRPr lang="en-US" dirty="0" smtClean="0"/>
          </a:p>
          <a:p>
            <a:pPr marL="991708" lvl="1" indent="-305908">
              <a:buFont typeface="Arial"/>
              <a:buChar char="•"/>
              <a:defRPr/>
            </a:pPr>
            <a:endParaRPr dirty="0"/>
          </a:p>
          <a:p>
            <a:pPr marL="571500" lvl="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Claim-</a:t>
            </a:r>
            <a:r>
              <a:rPr dirty="0" smtClean="0"/>
              <a:t>AI </a:t>
            </a:r>
            <a:r>
              <a:rPr dirty="0" err="1" smtClean="0"/>
              <a:t>responsabilities</a:t>
            </a:r>
            <a:r>
              <a:rPr lang="en-US" dirty="0" smtClean="0"/>
              <a:t>: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Self containing REST API</a:t>
            </a:r>
            <a:endParaRPr dirty="0"/>
          </a:p>
          <a:p>
            <a:pPr marL="991708" lvl="1" indent="-305908">
              <a:buFont typeface="Arial"/>
              <a:buChar char="•"/>
              <a:defRPr/>
            </a:pPr>
            <a:r>
              <a:rPr lang="en-US" dirty="0" smtClean="0"/>
              <a:t>Accepts FHIR R4 Claim and reply with FHIR R4 ClaimResponse</a:t>
            </a:r>
            <a:endParaRPr lang="en-US" dirty="0" smtClean="0"/>
          </a:p>
          <a:p>
            <a:pPr marL="991708" lvl="1" indent="-305908">
              <a:buFont typeface="Arial"/>
              <a:buChar char="•"/>
              <a:defRPr/>
            </a:pPr>
            <a:r>
              <a:rPr lang="en-US" dirty="0" smtClean="0"/>
              <a:t>C</a:t>
            </a:r>
            <a:r>
              <a:rPr dirty="0" smtClean="0"/>
              <a:t>lean </a:t>
            </a:r>
            <a:r>
              <a:rPr dirty="0"/>
              <a:t>the data and prepare it for the AI </a:t>
            </a:r>
            <a:r>
              <a:rPr dirty="0" smtClean="0"/>
              <a:t>model</a:t>
            </a:r>
            <a:endParaRPr dirty="0"/>
          </a:p>
          <a:p>
            <a:pPr marL="991708" lvl="1" indent="-305908">
              <a:buFont typeface="Arial"/>
              <a:buChar char="•"/>
              <a:defRPr/>
            </a:pPr>
            <a:r>
              <a:rPr lang="en-US" dirty="0" smtClean="0"/>
              <a:t>C</a:t>
            </a:r>
            <a:r>
              <a:rPr dirty="0" smtClean="0"/>
              <a:t>ategorize </a:t>
            </a:r>
            <a:r>
              <a:rPr dirty="0"/>
              <a:t>the </a:t>
            </a:r>
            <a:r>
              <a:rPr dirty="0" smtClean="0"/>
              <a:t>claim</a:t>
            </a:r>
            <a:r>
              <a:rPr lang="en-US" dirty="0" smtClean="0"/>
              <a:t> (AI model execution)</a:t>
            </a:r>
            <a:endParaRPr dirty="0"/>
          </a:p>
        </p:txBody>
      </p:sp>
      <p:sp>
        <p:nvSpPr>
          <p:cNvPr id="6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2" y="6356350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A720C267-E00F-C38B-96F8-4A9DEC35F968}" type="datetime3">
              <a:rPr lang="en-US"/>
              <a:t>7 December 2020</a:t>
            </a:fld>
            <a:endParaRPr/>
          </a:p>
        </p:txBody>
      </p:sp>
      <p:sp>
        <p:nvSpPr>
          <p:cNvPr id="7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2" y="377398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F5777C8-505D-2926-32C2-8A21D3FAA580}" type="slidenum">
              <a:rPr/>
              <a:t>3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44072" y="-27384"/>
            <a:ext cx="5472608" cy="69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1" y="669867"/>
            <a:ext cx="11353796" cy="940413"/>
          </a:xfrm>
        </p:spPr>
        <p:txBody>
          <a:bodyPr/>
          <a:lstStyle/>
          <a:p>
            <a:pPr>
              <a:defRPr/>
            </a:pPr>
            <a:r>
              <a:rPr/>
              <a:t>Deployment architecture</a:t>
            </a:r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2" y="2164466"/>
            <a:ext cx="10515600" cy="401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/>
          <a:lstStyle>
            <a:lvl1pPr marL="45720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2" y="377398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3DAB59A6-0B79-F565-5DE0-458E341C5D99}" type="slidenum">
              <a:rPr/>
              <a:t>4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4488" y="1694213"/>
            <a:ext cx="105156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CH" dirty="0" smtClean="0"/>
              <a:t>openIMIS </a:t>
            </a:r>
            <a:r>
              <a:rPr lang="de-CH" dirty="0"/>
              <a:t>AI </a:t>
            </a:r>
            <a:r>
              <a:rPr lang="de-CH" dirty="0" err="1"/>
              <a:t>modules</a:t>
            </a:r>
            <a:r>
              <a:rPr lang="de-CH" dirty="0"/>
              <a:t> </a:t>
            </a:r>
            <a:r>
              <a:rPr lang="de-CH" dirty="0" err="1"/>
              <a:t>development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3609649"/>
          </a:xfrm>
        </p:spPr>
        <p:txBody>
          <a:bodyPr>
            <a:normAutofit lnSpcReduction="10000"/>
          </a:bodyPr>
          <a:lstStyle/>
          <a:p>
            <a:pPr marL="571500" indent="-342900">
              <a:buFont typeface="Arial"/>
              <a:buChar char="•"/>
              <a:defRPr/>
            </a:pPr>
            <a:r>
              <a:rPr lang="fr-FR" dirty="0">
                <a:hlinkClick r:id="rId2"/>
              </a:rPr>
              <a:t>Claim adjudication </a:t>
            </a:r>
            <a:r>
              <a:rPr lang="fr-FR" dirty="0" err="1">
                <a:hlinkClick r:id="rId2"/>
              </a:rPr>
              <a:t>process</a:t>
            </a:r>
            <a:r>
              <a:rPr lang="fr-FR" dirty="0">
                <a:hlinkClick r:id="rId2"/>
              </a:rPr>
              <a:t> update</a:t>
            </a:r>
            <a:r>
              <a:rPr lang="fr-FR" dirty="0"/>
              <a:t> </a:t>
            </a:r>
            <a:endParaRPr lang="fr-FR" dirty="0" smtClean="0"/>
          </a:p>
          <a:p>
            <a:pPr marL="571500" indent="-342900">
              <a:buFont typeface="Arial"/>
              <a:buChar char="•"/>
              <a:defRPr/>
            </a:pPr>
            <a:r>
              <a:rPr lang="en-US" dirty="0" smtClean="0"/>
              <a:t>openIMIS Claim-AI Quality module</a:t>
            </a:r>
          </a:p>
          <a:p>
            <a:pPr marL="1028700" lvl="1" indent="-342900">
              <a:buFont typeface="Arial"/>
              <a:buChar char="•"/>
              <a:defRPr/>
            </a:pPr>
            <a:r>
              <a:rPr lang="fr-FR" dirty="0"/>
              <a:t>Activation: </a:t>
            </a:r>
          </a:p>
          <a:p>
            <a:pPr marL="1485900" lvl="2" indent="-342900">
              <a:buFont typeface="Arial"/>
              <a:buChar char="•"/>
              <a:defRPr/>
            </a:pPr>
            <a:r>
              <a:rPr lang="fr-FR" dirty="0"/>
              <a:t>Event-</a:t>
            </a:r>
            <a:r>
              <a:rPr lang="fr-FR" dirty="0" err="1"/>
              <a:t>based</a:t>
            </a:r>
            <a:r>
              <a:rPr lang="fr-FR" dirty="0"/>
              <a:t>, </a:t>
            </a:r>
            <a:r>
              <a:rPr lang="fr-FR" dirty="0" err="1"/>
              <a:t>Scheduled</a:t>
            </a:r>
            <a:r>
              <a:rPr lang="fr-FR" dirty="0"/>
              <a:t> </a:t>
            </a:r>
            <a:r>
              <a:rPr lang="fr-FR" dirty="0" err="1"/>
              <a:t>task</a:t>
            </a:r>
            <a:r>
              <a:rPr lang="fr-FR" dirty="0"/>
              <a:t>, </a:t>
            </a:r>
            <a:r>
              <a:rPr lang="fr-FR" dirty="0" err="1"/>
              <a:t>Manual</a:t>
            </a:r>
            <a:r>
              <a:rPr lang="de-CH" dirty="0"/>
              <a:t>?</a:t>
            </a:r>
            <a:endParaRPr lang="fr-FR" dirty="0"/>
          </a:p>
          <a:p>
            <a:pPr marL="1028700" lvl="1" indent="-342900">
              <a:buFont typeface="Arial"/>
              <a:buChar char="•"/>
              <a:defRPr/>
            </a:pPr>
            <a:endParaRPr dirty="0"/>
          </a:p>
          <a:p>
            <a:pPr marL="571500" indent="-342900">
              <a:buFont typeface="Arial"/>
              <a:buChar char="•"/>
              <a:defRPr/>
            </a:pPr>
            <a:r>
              <a:rPr lang="fr-FR" dirty="0"/>
              <a:t>openIMIS </a:t>
            </a:r>
            <a:r>
              <a:rPr lang="fr-FR" dirty="0" smtClean="0"/>
              <a:t>Claim-AI </a:t>
            </a:r>
            <a:r>
              <a:rPr lang="fr-FR" dirty="0"/>
              <a:t>module </a:t>
            </a:r>
            <a:r>
              <a:rPr lang="fr-FR" dirty="0" err="1"/>
              <a:t>development</a:t>
            </a:r>
            <a:r>
              <a:rPr lang="fr-FR" dirty="0"/>
              <a:t> </a:t>
            </a:r>
            <a:endParaRPr dirty="0"/>
          </a:p>
          <a:p>
            <a:pPr marL="1028700" lvl="1" indent="-342900">
              <a:buFont typeface="Arial"/>
              <a:buChar char="•"/>
              <a:defRPr/>
            </a:pPr>
            <a:r>
              <a:rPr lang="fr-FR" dirty="0" smtClean="0"/>
              <a:t>Self </a:t>
            </a:r>
            <a:r>
              <a:rPr lang="fr-FR" dirty="0" err="1"/>
              <a:t>containing</a:t>
            </a:r>
            <a:r>
              <a:rPr lang="fr-FR" dirty="0"/>
              <a:t> module</a:t>
            </a:r>
            <a:r>
              <a:rPr lang="de-CH" dirty="0"/>
              <a:t>: </a:t>
            </a:r>
            <a:endParaRPr lang="de-CH" dirty="0" smtClean="0"/>
          </a:p>
          <a:p>
            <a:pPr marL="1485900" lvl="2" indent="-342900">
              <a:buFont typeface="Arial"/>
              <a:buChar char="•"/>
              <a:defRPr/>
            </a:pPr>
            <a:r>
              <a:rPr lang="de-CH" dirty="0" err="1" smtClean="0"/>
              <a:t>Retrive</a:t>
            </a:r>
            <a:r>
              <a:rPr lang="de-CH" dirty="0" smtClean="0"/>
              <a:t> </a:t>
            </a:r>
            <a:r>
              <a:rPr lang="de-CH" dirty="0" err="1"/>
              <a:t>Claim's</a:t>
            </a:r>
            <a:r>
              <a:rPr lang="de-CH" dirty="0"/>
              <a:t> </a:t>
            </a:r>
            <a:r>
              <a:rPr lang="de-CH" dirty="0" err="1"/>
              <a:t>associated</a:t>
            </a:r>
            <a:r>
              <a:rPr lang="de-CH" dirty="0"/>
              <a:t> </a:t>
            </a:r>
            <a:r>
              <a:rPr lang="de-CH" dirty="0" err="1" smtClean="0"/>
              <a:t>resources</a:t>
            </a:r>
            <a:r>
              <a:rPr lang="de-CH" dirty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en-GB" dirty="0" smtClean="0">
                <a:hlinkClick r:id="rId3" tooltip="https://www.hl7.org/fhir/references.html#contained"/>
              </a:rPr>
              <a:t>FHIR Contained Resources</a:t>
            </a:r>
            <a:endParaRPr lang="en-US" dirty="0"/>
          </a:p>
          <a:p>
            <a:pPr marL="1028700" lvl="1" indent="-342900">
              <a:buFont typeface="Arial"/>
              <a:buChar char="•"/>
              <a:defRPr/>
            </a:pPr>
            <a:r>
              <a:rPr lang="en-US" dirty="0"/>
              <a:t>AI model parameters </a:t>
            </a:r>
            <a:r>
              <a:rPr lang="de-CH" dirty="0" err="1"/>
              <a:t>storage</a:t>
            </a:r>
            <a:r>
              <a:rPr lang="de-CH" dirty="0"/>
              <a:t>:</a:t>
            </a:r>
            <a:r>
              <a:rPr lang="en-US" dirty="0"/>
              <a:t> </a:t>
            </a:r>
            <a:endParaRPr lang="en-US" dirty="0" smtClean="0"/>
          </a:p>
          <a:p>
            <a:pPr marL="1485900" lvl="2" indent="-342900">
              <a:buFont typeface="Arial"/>
              <a:buChar char="•"/>
              <a:defRPr/>
            </a:pPr>
            <a:r>
              <a:rPr lang="de-CH" dirty="0" smtClean="0"/>
              <a:t>File </a:t>
            </a:r>
            <a:endParaRPr dirty="0"/>
          </a:p>
        </p:txBody>
      </p:sp>
      <p:sp>
        <p:nvSpPr>
          <p:cNvPr id="6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2" y="377398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388E1E53-B215-39C4-D41E-DFFD03B923D3}" type="slidenum">
              <a:rPr/>
              <a:t>5</a:t>
            </a:fld>
            <a:endParaRPr/>
          </a:p>
        </p:txBody>
      </p:sp>
      <p:grpSp>
        <p:nvGrpSpPr>
          <p:cNvPr id="7" name="Group 6"/>
          <p:cNvGrpSpPr/>
          <p:nvPr/>
        </p:nvGrpSpPr>
        <p:grpSpPr bwMode="auto">
          <a:xfrm>
            <a:off x="244882" y="5511552"/>
            <a:ext cx="10999904" cy="1286424"/>
            <a:chOff x="0" y="0"/>
            <a:chExt cx="10999904" cy="1286424"/>
          </a:xfrm>
        </p:grpSpPr>
        <p:sp>
          <p:nvSpPr>
            <p:cNvPr id="8" name="Rectangle 7"/>
            <p:cNvSpPr/>
            <p:nvPr/>
          </p:nvSpPr>
          <p:spPr bwMode="auto">
            <a:xfrm>
              <a:off x="3711681" y="0"/>
              <a:ext cx="2721127" cy="525130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b" anchorCtr="0" forceAA="0" compatLnSpc="0">
              <a:noAutofit/>
            </a:bodyPr>
            <a:lstStyle/>
            <a:p>
              <a:pPr>
                <a:defRPr/>
              </a:pPr>
              <a:r>
                <a:rPr sz="1000" b="1"/>
                <a:t>Scikit-learn, TensorFlow, Keras, ...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528625"/>
              <a:ext cx="1731312" cy="746156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noAutofit/>
            </a:bodyPr>
            <a:lstStyle/>
            <a:p>
              <a:pPr>
                <a:defRPr/>
              </a:pPr>
              <a:r>
                <a:rPr sz="1300" b="1">
                  <a:solidFill>
                    <a:schemeClr val="bg1"/>
                  </a:solidFill>
                </a:rPr>
                <a:t>Finalizing metrics and acceptance criteria</a:t>
              </a:r>
            </a:p>
          </p:txBody>
        </p:sp>
        <p:grpSp>
          <p:nvGrpSpPr>
            <p:cNvPr id="10" name="Group 9"/>
            <p:cNvGrpSpPr/>
            <p:nvPr/>
          </p:nvGrpSpPr>
          <p:grpSpPr bwMode="auto">
            <a:xfrm>
              <a:off x="1097827" y="524673"/>
              <a:ext cx="1408936" cy="720326"/>
              <a:chOff x="0" y="0"/>
              <a:chExt cx="1408936" cy="720326"/>
            </a:xfrm>
          </p:grpSpPr>
          <p:sp>
            <p:nvSpPr>
              <p:cNvPr id="11" name="Chevron 10"/>
              <p:cNvSpPr/>
              <p:nvPr/>
            </p:nvSpPr>
            <p:spPr bwMode="auto">
              <a:xfrm>
                <a:off x="0" y="0"/>
                <a:ext cx="1408936" cy="720326"/>
              </a:xfrm>
              <a:prstGeom prst="chevron">
                <a:avLst>
                  <a:gd name="adj" fmla="val 50000"/>
                </a:avLst>
              </a:prstGeom>
              <a:solidFill>
                <a:srgbClr val="0070C0"/>
              </a:solidFill>
              <a:ln w="25400" cap="flat" cmpd="sng" algn="ctr">
                <a:solidFill>
                  <a:schemeClr val="accent1">
                    <a:lumMod val="74901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 bwMode="auto">
              <a:xfrm>
                <a:off x="306921" y="129321"/>
                <a:ext cx="1032535" cy="445708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noAutofit/>
              </a:bodyPr>
              <a:lstStyle/>
              <a:p>
                <a:pPr>
                  <a:defRPr/>
                </a:pPr>
                <a:r>
                  <a:rPr sz="1200" b="1">
                    <a:solidFill>
                      <a:schemeClr val="bg1"/>
                    </a:solidFill>
                  </a:rPr>
                  <a:t>Cleaning Data</a:t>
                </a:r>
                <a:endParaRPr sz="1200"/>
              </a:p>
            </p:txBody>
          </p:sp>
        </p:grpSp>
        <p:cxnSp>
          <p:nvCxnSpPr>
            <p:cNvPr id="13" name="Straight Connector 12"/>
            <p:cNvCxnSpPr>
              <a:cxnSpLocks/>
            </p:cNvCxnSpPr>
            <p:nvPr/>
          </p:nvCxnSpPr>
          <p:spPr bwMode="auto">
            <a:xfrm rot="10799989" flipV="1">
              <a:off x="256483" y="277426"/>
              <a:ext cx="0" cy="968094"/>
            </a:xfrm>
            <a:prstGeom prst="line">
              <a:avLst/>
            </a:prstGeom>
            <a:ln w="19049" cap="flat" cmpd="sng" algn="ctr">
              <a:solidFill>
                <a:srgbClr val="43739E"/>
              </a:solidFill>
              <a:prstDash val="lgDash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 bwMode="auto">
            <a:xfrm>
              <a:off x="74611" y="500861"/>
              <a:ext cx="1336776" cy="767952"/>
              <a:chOff x="0" y="0"/>
              <a:chExt cx="1336776" cy="767952"/>
            </a:xfrm>
          </p:grpSpPr>
          <p:sp>
            <p:nvSpPr>
              <p:cNvPr id="15" name="Pentagon 14"/>
              <p:cNvSpPr/>
              <p:nvPr/>
            </p:nvSpPr>
            <p:spPr bwMode="auto">
              <a:xfrm>
                <a:off x="0" y="0"/>
                <a:ext cx="1336776" cy="767952"/>
              </a:xfrm>
              <a:prstGeom prst="homePlate">
                <a:avLst>
                  <a:gd name="adj" fmla="val 50000"/>
                </a:avLst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 bwMode="auto">
              <a:xfrm>
                <a:off x="55561" y="111462"/>
                <a:ext cx="1263354" cy="538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noAutofit/>
              </a:bodyPr>
              <a:lstStyle/>
              <a:p>
                <a:pPr>
                  <a:defRPr/>
                </a:pPr>
                <a:r>
                  <a:rPr sz="1200" b="1">
                    <a:solidFill>
                      <a:schemeClr val="bg1"/>
                    </a:solidFill>
                  </a:rPr>
                  <a:t>Gathering </a:t>
                </a:r>
                <a:br>
                  <a:rPr sz="1200" b="1">
                    <a:solidFill>
                      <a:schemeClr val="bg1"/>
                    </a:solidFill>
                  </a:rPr>
                </a:br>
                <a:r>
                  <a:rPr sz="1200" b="1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>
              <a:off x="274978" y="231188"/>
              <a:ext cx="1488280" cy="286673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b" anchorCtr="0" forceAA="0" compatLnSpc="0">
              <a:noAutofit/>
            </a:bodyPr>
            <a:lstStyle/>
            <a:p>
              <a:pPr>
                <a:defRPr/>
              </a:pPr>
              <a:r>
                <a:rPr sz="1000" b="1"/>
                <a:t>FHIR ClaimResponse </a:t>
              </a:r>
            </a:p>
          </p:txBody>
        </p:sp>
        <p:grpSp>
          <p:nvGrpSpPr>
            <p:cNvPr id="18" name="Group 17"/>
            <p:cNvGrpSpPr/>
            <p:nvPr/>
          </p:nvGrpSpPr>
          <p:grpSpPr bwMode="auto">
            <a:xfrm>
              <a:off x="9262859" y="526797"/>
              <a:ext cx="1737045" cy="757928"/>
              <a:chOff x="0" y="0"/>
              <a:chExt cx="1737045" cy="757928"/>
            </a:xfrm>
          </p:grpSpPr>
          <p:sp>
            <p:nvSpPr>
              <p:cNvPr id="19" name="Chevron 18"/>
              <p:cNvSpPr/>
              <p:nvPr/>
            </p:nvSpPr>
            <p:spPr bwMode="auto">
              <a:xfrm>
                <a:off x="0" y="0"/>
                <a:ext cx="1737045" cy="720326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163076" y="31947"/>
                <a:ext cx="1410889" cy="725980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noAutofit/>
              </a:bodyPr>
              <a:lstStyle/>
              <a:p>
                <a:pPr algn="ctr">
                  <a:defRPr/>
                </a:pPr>
                <a:r>
                  <a:rPr sz="1200" b="1">
                    <a:solidFill>
                      <a:schemeClr val="tx1"/>
                    </a:solidFill>
                  </a:rPr>
                  <a:t>Module user acceptance testing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 bwMode="auto">
            <a:xfrm>
              <a:off x="7851969" y="526797"/>
              <a:ext cx="1737045" cy="759625"/>
              <a:chOff x="0" y="0"/>
              <a:chExt cx="1737045" cy="759625"/>
            </a:xfrm>
          </p:grpSpPr>
          <p:sp>
            <p:nvSpPr>
              <p:cNvPr id="22" name="Chevron 21"/>
              <p:cNvSpPr/>
              <p:nvPr/>
            </p:nvSpPr>
            <p:spPr bwMode="auto">
              <a:xfrm>
                <a:off x="0" y="0"/>
                <a:ext cx="1737045" cy="720326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65422" y="33345"/>
                <a:ext cx="1398983" cy="726279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noAutofit/>
              </a:bodyPr>
              <a:lstStyle/>
              <a:p>
                <a:pPr algn="ctr">
                  <a:defRPr/>
                </a:pPr>
                <a:r>
                  <a:rPr sz="1200" b="1"/>
                  <a:t>Quality monitor module development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 bwMode="auto">
            <a:xfrm>
              <a:off x="6437089" y="526797"/>
              <a:ext cx="1737045" cy="759625"/>
              <a:chOff x="0" y="0"/>
              <a:chExt cx="1737045" cy="759625"/>
            </a:xfrm>
          </p:grpSpPr>
          <p:sp>
            <p:nvSpPr>
              <p:cNvPr id="25" name="Chevron 24"/>
              <p:cNvSpPr/>
              <p:nvPr/>
            </p:nvSpPr>
            <p:spPr bwMode="auto">
              <a:xfrm>
                <a:off x="0" y="0"/>
                <a:ext cx="1737045" cy="720326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65422" y="33345"/>
                <a:ext cx="1398983" cy="726279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noAutofit/>
              </a:bodyPr>
              <a:lstStyle/>
              <a:p>
                <a:pPr algn="ctr">
                  <a:defRPr/>
                </a:pPr>
                <a:r>
                  <a:rPr sz="1200" b="1"/>
                  <a:t>openIMIS-AI module development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5020247" y="526798"/>
              <a:ext cx="1737045" cy="720326"/>
              <a:chOff x="0" y="0"/>
              <a:chExt cx="1737045" cy="720326"/>
            </a:xfrm>
          </p:grpSpPr>
          <p:sp>
            <p:nvSpPr>
              <p:cNvPr id="28" name="Chevron 27"/>
              <p:cNvSpPr/>
              <p:nvPr/>
            </p:nvSpPr>
            <p:spPr bwMode="auto">
              <a:xfrm>
                <a:off x="0" y="0"/>
                <a:ext cx="1737045" cy="720326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32107" y="35577"/>
                <a:ext cx="1184672" cy="631030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noAutofit/>
              </a:bodyPr>
              <a:lstStyle/>
              <a:p>
                <a:pPr algn="ctr">
                  <a:defRPr/>
                </a:pPr>
                <a:r>
                  <a:rPr sz="1200" b="1">
                    <a:solidFill>
                      <a:schemeClr val="bg1"/>
                    </a:solidFill>
                  </a:rPr>
                  <a:t>Training and evaluating ML model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 bwMode="auto">
            <a:xfrm>
              <a:off x="3603404" y="488937"/>
              <a:ext cx="1737045" cy="773922"/>
              <a:chOff x="0" y="0"/>
              <a:chExt cx="1737045" cy="773922"/>
            </a:xfrm>
          </p:grpSpPr>
          <p:sp>
            <p:nvSpPr>
              <p:cNvPr id="31" name="Chevron 30"/>
              <p:cNvSpPr/>
              <p:nvPr/>
            </p:nvSpPr>
            <p:spPr bwMode="auto">
              <a:xfrm>
                <a:off x="0" y="39687"/>
                <a:ext cx="1737045" cy="720326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 bwMode="auto">
              <a:xfrm>
                <a:off x="350402" y="0"/>
                <a:ext cx="1369613" cy="773922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noAutofit/>
              </a:bodyPr>
              <a:lstStyle/>
              <a:p>
                <a:pPr>
                  <a:defRPr/>
                </a:pPr>
                <a:r>
                  <a:rPr sz="1200" b="1">
                    <a:solidFill>
                      <a:schemeClr val="bg1"/>
                    </a:solidFill>
                  </a:rPr>
                  <a:t>Evaluation metrics and acceptance criteria</a:t>
                </a:r>
                <a:endParaRPr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 bwMode="auto">
            <a:xfrm>
              <a:off x="2192514" y="262564"/>
              <a:ext cx="1737045" cy="1019946"/>
              <a:chOff x="0" y="0"/>
              <a:chExt cx="1737045" cy="1019946"/>
            </a:xfrm>
          </p:grpSpPr>
          <p:sp>
            <p:nvSpPr>
              <p:cNvPr id="34" name="Chevron 33"/>
              <p:cNvSpPr/>
              <p:nvPr/>
            </p:nvSpPr>
            <p:spPr bwMode="auto">
              <a:xfrm>
                <a:off x="0" y="264233"/>
                <a:ext cx="1737045" cy="720326"/>
              </a:xfrm>
              <a:prstGeom prst="chevron">
                <a:avLst>
                  <a:gd name="adj" fmla="val 50000"/>
                </a:avLst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 bwMode="auto">
              <a:xfrm>
                <a:off x="170210" y="248148"/>
                <a:ext cx="1358078" cy="760150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ctr" anchorCtr="0" forceAA="0" compatLnSpc="0">
                <a:noAutofit/>
              </a:bodyPr>
              <a:lstStyle/>
              <a:p>
                <a:pPr algn="ctr">
                  <a:defRPr/>
                </a:pPr>
                <a:r>
                  <a:rPr sz="1200" b="1">
                    <a:solidFill>
                      <a:schemeClr val="bg1"/>
                    </a:solidFill>
                  </a:rPr>
                  <a:t>Data analysis        and visualization</a:t>
                </a:r>
              </a:p>
            </p:txBody>
          </p:sp>
          <p:cxnSp>
            <p:nvCxnSpPr>
              <p:cNvPr id="36" name="Straight Connector 35"/>
              <p:cNvCxnSpPr>
                <a:cxnSpLocks/>
              </p:cNvCxnSpPr>
              <p:nvPr/>
            </p:nvCxnSpPr>
            <p:spPr bwMode="auto">
              <a:xfrm rot="10799989" flipH="1" flipV="1">
                <a:off x="1523727" y="0"/>
                <a:ext cx="0" cy="1019946"/>
              </a:xfrm>
              <a:prstGeom prst="line">
                <a:avLst/>
              </a:prstGeom>
              <a:ln w="19049" cap="flat" cmpd="sng" algn="ctr">
                <a:solidFill>
                  <a:srgbClr val="43739E"/>
                </a:solidFill>
                <a:prstDash val="lgDash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pic>
        <p:nvPicPr>
          <p:cNvPr id="5" name="Google Shape;57;p1" descr="Image result for swisstph"/>
          <p:cNvPicPr/>
          <p:nvPr/>
        </p:nvPicPr>
        <p:blipFill>
          <a:blip r:embed="rId2"/>
          <a:stretch/>
        </p:blipFill>
        <p:spPr bwMode="auto">
          <a:xfrm>
            <a:off x="200280" y="86642"/>
            <a:ext cx="2647446" cy="761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8;p1"/>
          <p:cNvSpPr/>
          <p:nvPr/>
        </p:nvSpPr>
        <p:spPr bwMode="auto">
          <a:xfrm>
            <a:off x="200278" y="6346870"/>
            <a:ext cx="11807100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de-CH" sz="1800" b="0" i="0" u="none" strike="noStrike" cap="none" spc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Dragos Dobre, Simona Dobre, Siddharth Srivastava</a:t>
            </a:r>
            <a:endParaRPr/>
          </a:p>
        </p:txBody>
      </p:sp>
      <p:pic>
        <p:nvPicPr>
          <p:cNvPr id="7" name="Google Shape;59;p1"/>
          <p:cNvPicPr/>
          <p:nvPr/>
        </p:nvPicPr>
        <p:blipFill>
          <a:blip r:embed="rId3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/>
        </p:blipFill>
        <p:spPr bwMode="auto">
          <a:xfrm>
            <a:off x="200278" y="5767348"/>
            <a:ext cx="945274" cy="945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2" y="1132245"/>
            <a:ext cx="10515600" cy="94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z="4000" b="1" i="0" u="none" strike="noStrike" cap="none" spc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rPr>
              <a:t>AI-based </a:t>
            </a:r>
            <a:r>
              <a:rPr lang="fr-FR" sz="4000" b="1" i="0" u="none" strike="noStrike" cap="none" spc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rPr>
              <a:t>Claim </a:t>
            </a:r>
            <a:r>
              <a:rPr lang="en-US" sz="4000" b="1" i="0" u="none" strike="noStrike" cap="none" spc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rPr>
              <a:t>A</a:t>
            </a:r>
            <a:r>
              <a:rPr lang="fr-FR" sz="4000" b="1" i="0" u="none" strike="noStrike" cap="none" spc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rPr>
              <a:t>djudication </a:t>
            </a:r>
            <a:r>
              <a:rPr lang="en-US" sz="4000" b="1" i="0" u="none" strike="noStrike" cap="none" spc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rPr>
              <a:t>P</a:t>
            </a:r>
            <a:r>
              <a:rPr lang="fr-FR" sz="4000" b="1" i="0" u="none" strike="noStrike" cap="none" spc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rPr>
              <a:t>rocess</a:t>
            </a: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2" y="2164466"/>
            <a:ext cx="10515600" cy="401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/>
          <a:lstStyle>
            <a:lvl1pPr marL="45720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7293" y="2013340"/>
            <a:ext cx="5668963" cy="468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71394" y="2013340"/>
            <a:ext cx="5165329" cy="4797128"/>
          </a:xfrm>
          <a:prstGeom prst="rect">
            <a:avLst/>
          </a:prstGeom>
        </p:spPr>
      </p:pic>
      <p:sp>
        <p:nvSpPr>
          <p:cNvPr id="8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2" y="377398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F7651426-83BC-178D-FA9C-0AFB97007428}" type="slidenum">
              <a:rPr/>
              <a:t>7</a:t>
            </a:fld>
            <a:endParaRPr/>
          </a:p>
        </p:txBody>
      </p:sp>
      <p:sp>
        <p:nvSpPr>
          <p:cNvPr id="9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2" y="6356350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44B32EB6-ACA5-895C-98B1-B49616ABB875}" type="datetime3">
              <a:rPr lang="en-US"/>
              <a:t>7 December 2020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 w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395</Words>
  <Application>Microsoft Office PowerPoint</Application>
  <DocSecurity>0</DocSecurity>
  <PresentationFormat>Widescreen</PresentationFormat>
  <Paragraphs>120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Poppins Light</vt:lpstr>
      <vt:lpstr>Poppins ExtraLight</vt:lpstr>
      <vt:lpstr>Poppins</vt:lpstr>
      <vt:lpstr>Abyssinica SIL</vt:lpstr>
      <vt:lpstr>Arial</vt:lpstr>
      <vt:lpstr>Calibri</vt:lpstr>
      <vt:lpstr>Poppins SemiBold</vt:lpstr>
      <vt:lpstr>openIMIS wide</vt:lpstr>
      <vt:lpstr>AI-based Claim Categorization </vt:lpstr>
      <vt:lpstr>Project timeline </vt:lpstr>
      <vt:lpstr>QA&amp;AI modules</vt:lpstr>
      <vt:lpstr>Deployment architecture</vt:lpstr>
      <vt:lpstr>openIMIS AI modules development</vt:lpstr>
      <vt:lpstr>AI-based Claim Categorization </vt:lpstr>
      <vt:lpstr>AI-based Claim Adjudication Process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AI-based Claim Categorization </dc:title>
  <dc:subject/>
  <dc:creator/>
  <cp:keywords/>
  <dc:description/>
  <cp:lastModifiedBy>Dragos Dobre</cp:lastModifiedBy>
  <cp:revision>26</cp:revision>
  <dcterms:modified xsi:type="dcterms:W3CDTF">2020-12-07T11:35:41Z</dcterms:modified>
  <cp:category/>
  <dc:identifier/>
  <cp:contentStatus/>
  <dc:language/>
  <cp:version/>
</cp:coreProperties>
</file>