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61" r:id="rId4"/>
    <p:sldId id="262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1E5839-A7EE-443F-844B-2D74F03B4C11}">
          <p14:sldIdLst>
            <p14:sldId id="256"/>
            <p14:sldId id="257"/>
            <p14:sldId id="261"/>
            <p14:sldId id="262"/>
            <p14:sldId id="260"/>
          </p14:sldIdLst>
        </p14:section>
        <p14:section name="Untitled Section" id="{3EB9EA23-95EB-4E45-BCB8-859A59874244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16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B25B-03BC-415B-97FF-AC2CDA77347C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C6D03-B6D0-4143-B8B8-296EADED6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11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9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ctrTitle"/>
          </p:nvPr>
        </p:nvSpPr>
        <p:spPr>
          <a:xfrm>
            <a:off x="1524003" y="2580775"/>
            <a:ext cx="9144000" cy="2387598"/>
          </a:xfrm>
          <a:solidFill>
            <a:srgbClr val="006374"/>
          </a:solidFill>
        </p:spPr>
        <p:txBody>
          <a:bodyPr anchor="b" anchorCtr="1"/>
          <a:lstStyle>
            <a:lvl1pPr algn="ctr"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Untertitel 2"/>
          <p:cNvSpPr txBox="1">
            <a:spLocks noGrp="1"/>
          </p:cNvSpPr>
          <p:nvPr>
            <p:ph type="subTitle" idx="1"/>
          </p:nvPr>
        </p:nvSpPr>
        <p:spPr>
          <a:xfrm>
            <a:off x="1524003" y="5060445"/>
            <a:ext cx="9144000" cy="1655758"/>
          </a:xfrm>
          <a:solidFill>
            <a:srgbClr val="006374"/>
          </a:solidFill>
        </p:spPr>
        <p:txBody>
          <a:bodyPr anchorCtr="1"/>
          <a:lstStyle>
            <a:lvl1pPr algn="ctr"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  <a:endParaRPr lang="en-GB" noProof="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0329" y="768214"/>
            <a:ext cx="1691347" cy="1798277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9757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GB" noProof="0" dirty="0" smtClean="0"/>
              <a:t>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Grafik 9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78813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title"/>
          </p:nvPr>
        </p:nvSpPr>
        <p:spPr>
          <a:xfrm>
            <a:off x="831847" y="1709745"/>
            <a:ext cx="10515600" cy="2852735"/>
          </a:xfrm>
          <a:solidFill>
            <a:srgbClr val="006374"/>
          </a:solidFill>
        </p:spPr>
        <p:txBody>
          <a:bodyPr anchor="b"/>
          <a:lstStyle>
            <a:lvl1pPr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Textplatzhalt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  <a:solidFill>
            <a:srgbClr val="006374"/>
          </a:solidFill>
        </p:spPr>
        <p:txBody>
          <a:bodyPr/>
          <a:lstStyle>
            <a:lvl1pPr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Edit Master text styles</a:t>
            </a:r>
          </a:p>
        </p:txBody>
      </p:sp>
      <p:pic>
        <p:nvPicPr>
          <p:cNvPr id="5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60559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838203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6172200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61098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2850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3" name="Fußzeilenplatzhalt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Grafik 6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5300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4294967295"/>
          </p:nvPr>
        </p:nvSpPr>
        <p:spPr>
          <a:xfrm>
            <a:off x="838203" y="2176043"/>
            <a:ext cx="5181603" cy="4000920"/>
          </a:xfrm>
        </p:spPr>
        <p:txBody>
          <a:bodyPr>
            <a:noAutofit/>
          </a:bodyPr>
          <a:lstStyle>
            <a:lvl1pPr>
              <a:defRPr lang="en-US" sz="1200">
                <a:solidFill>
                  <a:srgbClr val="FFFFFF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pic>
        <p:nvPicPr>
          <p:cNvPr id="4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13407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838203" y="1132246"/>
            <a:ext cx="10515600" cy="9404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GB" noProof="0" dirty="0" smtClean="0"/>
              <a:t>MASTERTITELFORMAT BEARBEITEN</a:t>
            </a:r>
            <a:endParaRPr lang="en-GB" noProof="0" dirty="0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838203" y="2164467"/>
            <a:ext cx="10515600" cy="40124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GB" noProof="0" dirty="0" err="1" smtClean="0"/>
              <a:t>Formatvorlagen</a:t>
            </a:r>
            <a:r>
              <a:rPr lang="en-GB" noProof="0" dirty="0" smtClean="0"/>
              <a:t> des </a:t>
            </a:r>
            <a:r>
              <a:rPr lang="en-GB" noProof="0" dirty="0" err="1" smtClean="0"/>
              <a:t>Textmasters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006374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BB1A5BDF-536B-4BCB-A33E-4876263A773D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8382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377400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75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372" rtl="0" eaLnBrk="1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de-DE" sz="4000" b="1" i="0" u="none" strike="noStrike" kern="1200" cap="none" spc="0" baseline="0">
          <a:solidFill>
            <a:srgbClr val="000000"/>
          </a:solidFill>
          <a:uFillTx/>
          <a:latin typeface="Poppins SemiBold" pitchFamily="2"/>
          <a:cs typeface="Poppins SemiBold" pitchFamily="2"/>
        </a:defRPr>
      </a:lvl1pPr>
    </p:titleStyle>
    <p:bodyStyle>
      <a:lvl1pPr marL="0" marR="0" lvl="0" indent="0" algn="l" defTabSz="914372" rtl="0" eaLnBrk="1" fontAlgn="auto" hangingPunct="1">
        <a:lnSpc>
          <a:spcPct val="90000"/>
        </a:lnSpc>
        <a:spcBef>
          <a:spcPts val="1000"/>
        </a:spcBef>
        <a:spcAft>
          <a:spcPts val="0"/>
        </a:spcAft>
        <a:buNone/>
        <a:tabLst/>
        <a:defRPr lang="de-DE" sz="2400" b="0" i="0" u="none" strike="noStrike" kern="1200" cap="none" spc="0" baseline="0">
          <a:solidFill>
            <a:srgbClr val="000000"/>
          </a:solidFill>
          <a:uFillTx/>
          <a:latin typeface="Poppins" pitchFamily="2"/>
          <a:cs typeface="Poppins" pitchFamily="2"/>
        </a:defRPr>
      </a:lvl1pPr>
      <a:lvl2pPr marL="457190" marR="0" lvl="1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20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2pPr>
      <a:lvl3pPr marL="914372" marR="0" lvl="2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3pPr>
      <a:lvl4pPr marL="1371563" marR="0" lvl="3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Light" pitchFamily="2"/>
          <a:cs typeface="Poppins Light" pitchFamily="2"/>
        </a:defRPr>
      </a:lvl4pPr>
      <a:lvl5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5pPr>
      <a:lvl6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3.xml"/><Relationship Id="rId7" Type="http://schemas.microsoft.com/office/2007/relationships/hdphoto" Target="../media/hdphoto1.wdp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hyperlink" Target="https://openimis.atlassian.net/wiki/spaces/OP/pages/1730740225/Formal+Sector+Modules+in+developmen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image" Target="../media/image5.pn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Formal sector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October </a:t>
            </a:r>
            <a:r>
              <a:rPr lang="en-GB" dirty="0" smtClean="0"/>
              <a:t>2020 </a:t>
            </a:r>
          </a:p>
          <a:p>
            <a:r>
              <a:rPr lang="en-GB" dirty="0" smtClean="0"/>
              <a:t>Activity Report</a:t>
            </a:r>
          </a:p>
          <a:p>
            <a:endParaRPr lang="en-GB" dirty="0" smtClean="0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soldevelo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061" y="104814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9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 smtClean="0"/>
              <a:t>October </a:t>
            </a:r>
            <a:r>
              <a:rPr lang="en-GB" dirty="0" smtClean="0"/>
              <a:t>2020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3" y="2164467"/>
            <a:ext cx="11031412" cy="4424340"/>
          </a:xfrm>
        </p:spPr>
        <p:txBody>
          <a:bodyPr>
            <a:normAutofit fontScale="55000" lnSpcReduction="20000"/>
          </a:bodyPr>
          <a:lstStyle/>
          <a:p>
            <a:r>
              <a:rPr lang="en-GB" b="1" dirty="0" smtClean="0"/>
              <a:t>Contract activities: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Quarterly report sent to digital square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Requirement Design documents Updated on the wiki.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hlinkClick r:id="rId4"/>
              </a:rPr>
              <a:t>https://openimis.atlassian.net/wiki/spaces/OP/pages/1730740225/Formal+Sector+Modules+in+development</a:t>
            </a:r>
            <a:endParaRPr lang="en-GB" dirty="0">
              <a:solidFill>
                <a:schemeClr val="tx1"/>
              </a:solidFill>
            </a:endParaRP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Acceptance test cases published, feedback requested from Nepal, Djibouti and Myanmar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Shell backend modules Delivered: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Policy Holder 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Contribution plan and bundle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Contract (aka contribution collection</a:t>
            </a:r>
            <a:r>
              <a:rPr lang="en-GB" dirty="0" smtClean="0">
                <a:solidFill>
                  <a:schemeClr val="tx1"/>
                </a:solidFill>
              </a:rPr>
              <a:t>)</a:t>
            </a:r>
            <a:endParaRPr lang="en-GB" dirty="0" smtClean="0">
              <a:solidFill>
                <a:schemeClr val="tx1"/>
              </a:solidFill>
            </a:endParaRPr>
          </a:p>
          <a:p>
            <a:r>
              <a:rPr lang="en-GB" b="1" dirty="0" smtClean="0">
                <a:solidFill>
                  <a:schemeClr val="tx1"/>
                </a:solidFill>
              </a:rPr>
              <a:t>Scope </a:t>
            </a:r>
            <a:r>
              <a:rPr lang="en-GB" b="1" dirty="0" smtClean="0">
                <a:solidFill>
                  <a:schemeClr val="tx1"/>
                </a:solidFill>
              </a:rPr>
              <a:t>activities:</a:t>
            </a:r>
            <a:endParaRPr lang="en-GB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Calculation </a:t>
            </a:r>
            <a:r>
              <a:rPr lang="en-GB" dirty="0" smtClean="0">
                <a:solidFill>
                  <a:schemeClr val="tx1"/>
                </a:solidFill>
              </a:rPr>
              <a:t>and Profile Module </a:t>
            </a:r>
            <a:r>
              <a:rPr lang="en-GB" dirty="0" smtClean="0">
                <a:solidFill>
                  <a:schemeClr val="tx1"/>
                </a:solidFill>
              </a:rPr>
              <a:t>designed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tx1"/>
                </a:solidFill>
              </a:rPr>
              <a:t>Backends</a:t>
            </a:r>
            <a:r>
              <a:rPr lang="en-GB" dirty="0" smtClean="0">
                <a:solidFill>
                  <a:schemeClr val="tx1"/>
                </a:solidFill>
              </a:rPr>
              <a:t> development on going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Contract (</a:t>
            </a:r>
            <a:r>
              <a:rPr lang="en-GB" dirty="0" err="1" smtClean="0">
                <a:solidFill>
                  <a:schemeClr val="tx1"/>
                </a:solidFill>
              </a:rPr>
              <a:t>graphQL</a:t>
            </a:r>
            <a:r>
              <a:rPr lang="en-GB" dirty="0" smtClean="0">
                <a:solidFill>
                  <a:schemeClr val="tx1"/>
                </a:solidFill>
              </a:rPr>
              <a:t>, mutations)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Contribution plan and </a:t>
            </a:r>
            <a:r>
              <a:rPr lang="en-GB" dirty="0" smtClean="0">
                <a:solidFill>
                  <a:schemeClr val="tx1"/>
                </a:solidFill>
              </a:rPr>
              <a:t>bundle </a:t>
            </a:r>
            <a:r>
              <a:rPr lang="en-GB" dirty="0">
                <a:solidFill>
                  <a:schemeClr val="tx1"/>
                </a:solidFill>
              </a:rPr>
              <a:t>(</a:t>
            </a:r>
            <a:r>
              <a:rPr lang="en-GB" dirty="0" err="1">
                <a:solidFill>
                  <a:schemeClr val="tx1"/>
                </a:solidFill>
              </a:rPr>
              <a:t>graphQL</a:t>
            </a:r>
            <a:r>
              <a:rPr lang="en-GB" dirty="0">
                <a:solidFill>
                  <a:schemeClr val="tx1"/>
                </a:solidFill>
              </a:rPr>
              <a:t>, mutations</a:t>
            </a:r>
            <a:r>
              <a:rPr lang="en-GB" dirty="0" smtClean="0">
                <a:solidFill>
                  <a:schemeClr val="tx1"/>
                </a:solidFill>
              </a:rPr>
              <a:t>)</a:t>
            </a:r>
            <a:endParaRPr lang="en-GB" dirty="0" smtClean="0">
              <a:solidFill>
                <a:schemeClr val="tx1"/>
              </a:solidFill>
            </a:endParaRP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Policy holder (</a:t>
            </a:r>
            <a:r>
              <a:rPr lang="en-GB" dirty="0" err="1">
                <a:solidFill>
                  <a:schemeClr val="tx1"/>
                </a:solidFill>
              </a:rPr>
              <a:t>graphQL</a:t>
            </a:r>
            <a:r>
              <a:rPr lang="en-GB" dirty="0" smtClean="0">
                <a:solidFill>
                  <a:schemeClr val="tx1"/>
                </a:solidFill>
              </a:rPr>
              <a:t>)</a:t>
            </a:r>
            <a:endParaRPr lang="en-GB" dirty="0" smtClean="0">
              <a:solidFill>
                <a:schemeClr val="tx1"/>
              </a:solidFill>
            </a:endParaRPr>
          </a:p>
          <a:p>
            <a:r>
              <a:rPr lang="en-GB" b="1" dirty="0" smtClean="0">
                <a:solidFill>
                  <a:schemeClr val="tx1"/>
                </a:solidFill>
              </a:rPr>
              <a:t>Issues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Team will be complete only this month of November, among other reasons, this prevented to deliver the frontend on the 31/10 as per contract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Extension a amendment of the contract still not done</a:t>
            </a:r>
            <a:endParaRPr lang="en-GB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6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 smtClean="0"/>
              <a:t>Future activities for </a:t>
            </a:r>
            <a:r>
              <a:rPr lang="en-GB" dirty="0" smtClean="0"/>
              <a:t>November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3" y="2164467"/>
            <a:ext cx="11031412" cy="4424340"/>
          </a:xfrm>
        </p:spPr>
        <p:txBody>
          <a:bodyPr>
            <a:normAutofit/>
          </a:bodyPr>
          <a:lstStyle/>
          <a:p>
            <a:r>
              <a:rPr lang="en-GB" b="1" dirty="0"/>
              <a:t>C</a:t>
            </a:r>
            <a:r>
              <a:rPr lang="en-GB" b="1" dirty="0" smtClean="0"/>
              <a:t>ontract </a:t>
            </a:r>
            <a:r>
              <a:rPr lang="en-GB" b="1" dirty="0" smtClean="0"/>
              <a:t>activities</a:t>
            </a:r>
            <a:r>
              <a:rPr lang="en-GB" b="1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Next due date on 31/12</a:t>
            </a:r>
            <a:endParaRPr lang="en-GB" dirty="0" smtClean="0"/>
          </a:p>
          <a:p>
            <a:r>
              <a:rPr lang="en-GB" b="1" dirty="0" smtClean="0">
                <a:solidFill>
                  <a:schemeClr val="tx1"/>
                </a:solidFill>
              </a:rPr>
              <a:t>Development  </a:t>
            </a:r>
            <a:r>
              <a:rPr lang="en-GB" b="1" dirty="0" smtClean="0">
                <a:solidFill>
                  <a:schemeClr val="tx1"/>
                </a:solidFill>
              </a:rPr>
              <a:t>activities: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Backend module development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Contribution </a:t>
            </a:r>
            <a:r>
              <a:rPr lang="en-GB" dirty="0">
                <a:solidFill>
                  <a:schemeClr val="tx1"/>
                </a:solidFill>
              </a:rPr>
              <a:t>plan and bundle </a:t>
            </a:r>
            <a:r>
              <a:rPr lang="en-GB" dirty="0" smtClean="0">
                <a:solidFill>
                  <a:schemeClr val="tx1"/>
                </a:solidFill>
              </a:rPr>
              <a:t>(finishing mutation, implementing authorities)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Contract (finishing </a:t>
            </a:r>
            <a:r>
              <a:rPr lang="en-GB" dirty="0" err="1" smtClean="0">
                <a:solidFill>
                  <a:schemeClr val="tx1"/>
                </a:solidFill>
              </a:rPr>
              <a:t>graphQL</a:t>
            </a:r>
            <a:r>
              <a:rPr lang="en-GB" dirty="0" smtClean="0">
                <a:solidFill>
                  <a:schemeClr val="tx1"/>
                </a:solidFill>
              </a:rPr>
              <a:t>, mutations and authorities)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tx1"/>
                </a:solidFill>
              </a:rPr>
              <a:t>PolicyHolder</a:t>
            </a:r>
            <a:r>
              <a:rPr lang="en-GB" dirty="0" smtClean="0">
                <a:solidFill>
                  <a:schemeClr val="tx1"/>
                </a:solidFill>
              </a:rPr>
              <a:t> (</a:t>
            </a:r>
            <a:r>
              <a:rPr lang="en-GB" dirty="0" err="1" smtClean="0">
                <a:solidFill>
                  <a:schemeClr val="tx1"/>
                </a:solidFill>
              </a:rPr>
              <a:t>graphQL</a:t>
            </a:r>
            <a:r>
              <a:rPr lang="en-GB" dirty="0">
                <a:solidFill>
                  <a:schemeClr val="tx1"/>
                </a:solidFill>
              </a:rPr>
              <a:t>, mutations and authorities</a:t>
            </a:r>
            <a:r>
              <a:rPr lang="en-GB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Frontend module development.</a:t>
            </a:r>
            <a:endParaRPr lang="en-GB" dirty="0" smtClean="0">
              <a:solidFill>
                <a:schemeClr val="tx1"/>
              </a:solidFill>
            </a:endParaRP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Contribution plan and bundle 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tx1"/>
                </a:solidFill>
              </a:rPr>
              <a:t>PolicyHolder</a:t>
            </a:r>
            <a:r>
              <a:rPr lang="en-GB" smtClean="0">
                <a:solidFill>
                  <a:schemeClr val="tx1"/>
                </a:solidFill>
              </a:rPr>
              <a:t>* 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8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8385380"/>
              </p:ext>
            </p:extLst>
          </p:nvPr>
        </p:nvGraphicFramePr>
        <p:xfrm>
          <a:off x="315310" y="2375340"/>
          <a:ext cx="11645462" cy="38327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0621">
                  <a:extLst>
                    <a:ext uri="{9D8B030D-6E8A-4147-A177-3AD203B41FA5}">
                      <a16:colId xmlns:a16="http://schemas.microsoft.com/office/drawing/2014/main" val="2207106982"/>
                    </a:ext>
                  </a:extLst>
                </a:gridCol>
                <a:gridCol w="8355724">
                  <a:extLst>
                    <a:ext uri="{9D8B030D-6E8A-4147-A177-3AD203B41FA5}">
                      <a16:colId xmlns:a16="http://schemas.microsoft.com/office/drawing/2014/main" val="1531614218"/>
                    </a:ext>
                  </a:extLst>
                </a:gridCol>
                <a:gridCol w="1408386">
                  <a:extLst>
                    <a:ext uri="{9D8B030D-6E8A-4147-A177-3AD203B41FA5}">
                      <a16:colId xmlns:a16="http://schemas.microsoft.com/office/drawing/2014/main" val="3219057343"/>
                    </a:ext>
                  </a:extLst>
                </a:gridCol>
                <a:gridCol w="1250731">
                  <a:extLst>
                    <a:ext uri="{9D8B030D-6E8A-4147-A177-3AD203B41FA5}">
                      <a16:colId xmlns:a16="http://schemas.microsoft.com/office/drawing/2014/main" val="1919582283"/>
                    </a:ext>
                  </a:extLst>
                </a:gridCol>
              </a:tblGrid>
              <a:tr h="31487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Activity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Deliverable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Due Date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Updated due dates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2359565785"/>
                  </a:ext>
                </a:extLst>
              </a:tr>
              <a:tr h="330618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0.1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168275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Requirements definition </a:t>
                      </a:r>
                      <a:r>
                        <a:rPr lang="en-US" sz="1000" dirty="0" smtClean="0">
                          <a:effectLst/>
                        </a:rPr>
                        <a:t>document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Delivered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714322668"/>
                  </a:ext>
                </a:extLst>
              </a:tr>
              <a:tr h="314874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0.2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168275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Conceptual design </a:t>
                      </a:r>
                      <a:r>
                        <a:rPr lang="en-US" sz="1000" dirty="0" smtClean="0">
                          <a:effectLst/>
                        </a:rPr>
                        <a:t>document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Delivered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733319056"/>
                  </a:ext>
                </a:extLst>
              </a:tr>
              <a:tr h="353425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1.1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168275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Frontend and backend for the “Policy holder” module &amp; quarterly narrative </a:t>
                      </a:r>
                      <a:r>
                        <a:rPr lang="en-US" sz="1000" dirty="0" smtClean="0">
                          <a:effectLst/>
                        </a:rPr>
                        <a:t>report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December 31, 2020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December 31, 2020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2128339622"/>
                  </a:ext>
                </a:extLst>
              </a:tr>
              <a:tr h="314874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1.2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Backend for the “Contract”  ( previously “Contribution Collection” ) </a:t>
                      </a:r>
                      <a:r>
                        <a:rPr lang="en-US" sz="1000" dirty="0" smtClean="0">
                          <a:effectLst/>
                        </a:rPr>
                        <a:t>module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February 28, 2021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December 31, 2020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2805357799"/>
                  </a:ext>
                </a:extLst>
              </a:tr>
              <a:tr h="314874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1.3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Frontend module for the “Policy Holder Portal</a:t>
                      </a:r>
                      <a:r>
                        <a:rPr lang="en-US" sz="1000" dirty="0" smtClean="0">
                          <a:effectLst/>
                        </a:rPr>
                        <a:t>”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February 28, 2021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February 28, 2021 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3756209756"/>
                  </a:ext>
                </a:extLst>
              </a:tr>
              <a:tr h="314874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1.4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Frontend for the “Contract”  (previously “Contribution Collection” ) </a:t>
                      </a:r>
                      <a:r>
                        <a:rPr lang="en-US" sz="1000" dirty="0" smtClean="0">
                          <a:effectLst/>
                        </a:rPr>
                        <a:t>module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February 28, 2021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December 31, 2020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3106830538"/>
                  </a:ext>
                </a:extLst>
              </a:tr>
              <a:tr h="314874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2.1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Frontend and backend for the “Contribution plan and Contribution plans bundle” </a:t>
                      </a:r>
                      <a:r>
                        <a:rPr lang="en-US" sz="1000" dirty="0" smtClean="0">
                          <a:effectLst/>
                        </a:rPr>
                        <a:t>module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October 31, 2020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February 28, 2021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1675265487"/>
                  </a:ext>
                </a:extLst>
              </a:tr>
              <a:tr h="314874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2.2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Frontend and backend for the “Calculation” </a:t>
                      </a:r>
                      <a:r>
                        <a:rPr lang="en-US" sz="1000" dirty="0" smtClean="0">
                          <a:effectLst/>
                        </a:rPr>
                        <a:t>module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October 31, 2020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February 28, 2020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771220276"/>
                  </a:ext>
                </a:extLst>
              </a:tr>
              <a:tr h="314874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3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168275" algn="just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Frontend and backend the “Profile” </a:t>
                      </a:r>
                      <a:r>
                        <a:rPr lang="en-US" sz="1000" dirty="0" smtClean="0">
                          <a:effectLst/>
                        </a:rPr>
                        <a:t>module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December 31, 2020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February 28, 2020 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1789110848"/>
                  </a:ext>
                </a:extLst>
              </a:tr>
              <a:tr h="314874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4.1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168275" algn="just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Early delivery of the Shell backend modules (“Policy holder”, “Contribution Collection”, “Contribution plans”  ),  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Delivered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1545264459"/>
                  </a:ext>
                </a:extLst>
              </a:tr>
              <a:tr h="314874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4.2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168275" algn="just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reviewed </a:t>
                      </a:r>
                      <a:r>
                        <a:rPr lang="en-US" sz="1000" dirty="0" err="1">
                          <a:effectLst/>
                        </a:rPr>
                        <a:t>Healthix</a:t>
                      </a:r>
                      <a:r>
                        <a:rPr lang="en-US" sz="1000" dirty="0">
                          <a:effectLst/>
                        </a:rPr>
                        <a:t> FIHR </a:t>
                      </a:r>
                      <a:r>
                        <a:rPr lang="en-US" sz="1000" dirty="0" smtClean="0">
                          <a:effectLst/>
                        </a:rPr>
                        <a:t>documents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December 31, 2020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December 31, 2020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2822478126"/>
                  </a:ext>
                </a:extLst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3" y="1132246"/>
            <a:ext cx="10515600" cy="940414"/>
          </a:xfrm>
        </p:spPr>
        <p:txBody>
          <a:bodyPr/>
          <a:lstStyle/>
          <a:p>
            <a:r>
              <a:rPr lang="en-GB" dirty="0" smtClean="0"/>
              <a:t>State of deliverables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784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wisstph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48" y="5205202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/>
              <a:t>Formal Sector</a:t>
            </a:r>
            <a:endParaRPr lang="en-GB" dirty="0"/>
          </a:p>
        </p:txBody>
      </p:sp>
      <p:pic>
        <p:nvPicPr>
          <p:cNvPr id="9" name="Picture 4" descr="Image result for soldevelo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645" y="5329181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64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openIMIS w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 wide" id="{9E5E7A20-E624-4EFA-BB88-F0806F1AB87F}" vid="{9B7284C1-372A-4903-AE75-CA579A4616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 wide</Template>
  <TotalTime>0</TotalTime>
  <Words>385</Words>
  <Application>Microsoft Office PowerPoint</Application>
  <PresentationFormat>Widescreen</PresentationFormat>
  <Paragraphs>80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Calibri</vt:lpstr>
      <vt:lpstr>Cambria</vt:lpstr>
      <vt:lpstr>MS Mincho</vt:lpstr>
      <vt:lpstr>Poppins</vt:lpstr>
      <vt:lpstr>Poppins ExtraLight</vt:lpstr>
      <vt:lpstr>Poppins Light</vt:lpstr>
      <vt:lpstr>Poppins SemiBold</vt:lpstr>
      <vt:lpstr>Times New Roman</vt:lpstr>
      <vt:lpstr>openIMIS wide</vt:lpstr>
      <vt:lpstr>Formal sector</vt:lpstr>
      <vt:lpstr>October 2020 activities</vt:lpstr>
      <vt:lpstr>Future activities for November</vt:lpstr>
      <vt:lpstr>State of deliverables</vt:lpstr>
      <vt:lpstr>Formal Sector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creator>Dragos Dobre</dc:creator>
  <cp:lastModifiedBy>Patrick Delcroix</cp:lastModifiedBy>
  <cp:revision>128</cp:revision>
  <dcterms:created xsi:type="dcterms:W3CDTF">2019-05-03T11:46:18Z</dcterms:created>
  <dcterms:modified xsi:type="dcterms:W3CDTF">2020-11-02T10:27:35Z</dcterms:modified>
</cp:coreProperties>
</file>