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12192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E45EE1-A073-FFC5-B3FA-98F450B0AA8E}">
  <a:tblStyle styleId="{D6E45EE1-A073-FFC5-B3FA-98F450B0AA8E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0;p8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9" name="Google Shape;22;p8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6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6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 sz="20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 sz="18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 sz="1800" b="0" i="0" u="none" strike="noStrike" cap="none">
                <a:solidFill>
                  <a:srgbClr val="747474"/>
                </a:solidFill>
                <a:latin typeface="Poppins Light"/>
                <a:ea typeface="Poppins Light"/>
                <a:cs typeface="Poppins Ligh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6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006374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6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6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imis.atlassian.net/wiki/spaces/OP/pages/1534394373/Diagnosis+table+tblICDCodes" TargetMode="External"/><Relationship Id="rId13" Type="http://schemas.openxmlformats.org/officeDocument/2006/relationships/hyperlink" Target="https://openimis.atlassian.net/wiki/spaces/OP/pages/1535901766" TargetMode="External"/><Relationship Id="rId18" Type="http://schemas.openxmlformats.org/officeDocument/2006/relationships/hyperlink" Target="https://openimis.atlassian.net/wiki/spaces/OP/pages/1389592716/FHIR+R4+-+Practitioner" TargetMode="External"/><Relationship Id="rId3" Type="http://schemas.openxmlformats.org/officeDocument/2006/relationships/hyperlink" Target="https://openimis.atlassian.net/wiki/spaces/OP/pages/1233649676/openIMIS+FHIR+R4+Overview+Page" TargetMode="External"/><Relationship Id="rId7" Type="http://schemas.openxmlformats.org/officeDocument/2006/relationships/hyperlink" Target="https://openimis.atlassian.net/wiki/spaces/OP/pages/1399914531/FHIR+R4+-+Condition" TargetMode="External"/><Relationship Id="rId12" Type="http://schemas.openxmlformats.org/officeDocument/2006/relationships/hyperlink" Target="https://openimis.atlassian.net/wiki/spaces/OP/pages/1487765722" TargetMode="External"/><Relationship Id="rId17" Type="http://schemas.openxmlformats.org/officeDocument/2006/relationships/hyperlink" Target="https://openimis.atlassian.net/wiki/spaces/OP/pages/1530593281" TargetMode="External"/><Relationship Id="rId2" Type="http://schemas.openxmlformats.org/officeDocument/2006/relationships/hyperlink" Target="https://openimis.atlassian.net/wiki/spaces/OP/pages/1389592652/FHIR+R4+-+ClaimResponse" TargetMode="External"/><Relationship Id="rId16" Type="http://schemas.openxmlformats.org/officeDocument/2006/relationships/hyperlink" Target="https://openimis.atlassian.net/wiki/spaces/OP/pages/1400045588/FHIR+R4+-+Med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pages/1538097173" TargetMode="External"/><Relationship Id="rId11" Type="http://schemas.openxmlformats.org/officeDocument/2006/relationships/hyperlink" Target="https://openimis.atlassian.net/wiki/spaces/OP/pages/1389133931/FHIR+R4+-+Patient" TargetMode="External"/><Relationship Id="rId5" Type="http://schemas.openxmlformats.org/officeDocument/2006/relationships/hyperlink" Target="https://openimis.atlassian.net/wiki/spaces/OP/pages/1539637298" TargetMode="External"/><Relationship Id="rId15" Type="http://schemas.openxmlformats.org/officeDocument/2006/relationships/hyperlink" Target="https://openimis.atlassian.net/wiki/spaces/OP/pages/1527087232/Medical+Service+table+tblServices" TargetMode="External"/><Relationship Id="rId10" Type="http://schemas.openxmlformats.org/officeDocument/2006/relationships/hyperlink" Target="https://openimis.atlassian.net/wiki/spaces/OP/pages/1517879297" TargetMode="External"/><Relationship Id="rId19" Type="http://schemas.openxmlformats.org/officeDocument/2006/relationships/hyperlink" Target="https://openimis.atlassian.net/wiki/spaces/OP/pages/1563230242/Claim+Administrator+table+tblClaimAdmin" TargetMode="External"/><Relationship Id="rId4" Type="http://schemas.openxmlformats.org/officeDocument/2006/relationships/hyperlink" Target="https://openimis.atlassian.net/wiki/spaces/OP/pages/1448443905" TargetMode="External"/><Relationship Id="rId9" Type="http://schemas.openxmlformats.org/officeDocument/2006/relationships/hyperlink" Target="https://openimis.atlassian.net/wiki/spaces/OP/pages/1517617153/FHIR+R4+-+HealthcareService" TargetMode="External"/><Relationship Id="rId14" Type="http://schemas.openxmlformats.org/officeDocument/2006/relationships/hyperlink" Target="https://openimis.atlassian.net/wiki/spaces/OP/pages/1400012844/FHIR+R4+-+ActivityDefini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/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3200"/>
              <a:t>Updated on 02</a:t>
            </a:r>
            <a:r>
              <a:rPr lang="fr-FR" sz="3200"/>
              <a:t> November 2020</a:t>
            </a:r>
            <a:endParaRPr sz="3200"/>
          </a:p>
        </p:txBody>
      </p:sp>
      <p:pic>
        <p:nvPicPr>
          <p:cNvPr id="6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8;p1"/>
          <p:cNvSpPr/>
          <p:nvPr/>
        </p:nvSpPr>
        <p:spPr bwMode="auto">
          <a:xfrm>
            <a:off x="200278" y="6346870"/>
            <a:ext cx="11807064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</a:t>
            </a: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Simona Dobre, </a:t>
            </a: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Siddharth Srivastava</a:t>
            </a: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8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1" y="577681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0" y="4056336"/>
            <a:ext cx="11854879" cy="237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fr-FR"/>
              <a:t>Exclusion conditions :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fr-FR" sz="1800"/>
              <a:t>Condition 1: ClaimStatus ==</a:t>
            </a:r>
            <a:r>
              <a:rPr lang="en-US" sz="1800"/>
              <a:t> ‘Entered’: 209 402 items (40 393 claims)</a:t>
            </a:r>
            <a:endParaRPr sz="18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Condition 2: Items rejected by the Rule Engine: 209 210 items (78 289 claims)</a:t>
            </a:r>
            <a:endParaRPr sz="18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Condition 3: Missing values in the ClaimAdminId, PolicyID,ProdID, VisitType: 1 451 items (578 claims</a:t>
            </a:r>
            <a:r>
              <a:rPr lang="en-GB" sz="1800"/>
              <a:t>)</a:t>
            </a:r>
            <a:endParaRPr lang="en-US" sz="18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Condition 4: Inconsistency wrt status values: 145 items (74 claims)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Condition 5: Inconsistency in terms of status and valuated price: 33 items (24 claims)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Condition 6: Inconsistency in terms of dates (DateFrom, DateTo, DateClaimed): 6199 items (1 340 claims)</a:t>
            </a:r>
          </a:p>
        </p:txBody>
      </p:sp>
      <p:sp>
        <p:nvSpPr>
          <p:cNvPr id="6" name="TextBox 2"/>
          <p:cNvSpPr/>
          <p:nvPr/>
        </p:nvSpPr>
        <p:spPr bwMode="auto">
          <a:xfrm>
            <a:off x="606309" y="5737096"/>
            <a:ext cx="11309047" cy="954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0839" y="1405828"/>
            <a:ext cx="9452608" cy="252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4030215" y="2091358"/>
            <a:ext cx="8161784" cy="476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fr-FR" sz="2600"/>
              <a:t>Clean dataset: </a:t>
            </a:r>
          </a:p>
          <a:p>
            <a:pPr marL="342900" lvl="0" indent="-342900">
              <a:buFont typeface="Arial"/>
              <a:buChar char="•"/>
              <a:defRPr/>
            </a:pPr>
            <a:endParaRPr sz="2600"/>
          </a:p>
          <a:p>
            <a:pPr marL="742950" lvl="1" indent="-342900">
              <a:buFont typeface="Arial"/>
              <a:buChar char="•"/>
              <a:defRPr/>
            </a:pPr>
            <a:r>
              <a:rPr lang="fr-FR" sz="2400"/>
              <a:t>28 553 825 items (418 440 items excluded)</a:t>
            </a:r>
            <a:endParaRPr sz="2400"/>
          </a:p>
          <a:p>
            <a:pPr marL="742950" lvl="1" indent="-342900">
              <a:buFont typeface="Arial"/>
              <a:buChar char="•"/>
              <a:defRPr/>
            </a:pPr>
            <a:r>
              <a:rPr lang="fr-FR" sz="2400"/>
              <a:t>21 702 401 items (76.01%) is not labeled </a:t>
            </a:r>
            <a:br>
              <a:rPr lang="fr-FR" sz="2400"/>
            </a:br>
            <a:r>
              <a:rPr lang="fr-FR" sz="2400"/>
              <a:t>                             (not reviewed by a Medical Officer)</a:t>
            </a:r>
          </a:p>
          <a:p>
            <a:pPr marL="742950" lvl="1" indent="-342900">
              <a:buFont typeface="Arial"/>
              <a:buChar char="•"/>
              <a:defRPr/>
            </a:pPr>
            <a:endParaRPr lang="fr-FR" sz="2400"/>
          </a:p>
          <a:p>
            <a:pPr marL="742950" lvl="1" indent="-342900">
              <a:buFont typeface="Arial"/>
              <a:buChar char="•"/>
              <a:defRPr/>
            </a:pPr>
            <a:r>
              <a:rPr lang="fr-FR" sz="2400"/>
              <a:t>6 851 424 items (23.99%) is labeled data</a:t>
            </a:r>
            <a:br>
              <a:rPr lang="fr-FR" sz="2400"/>
            </a:br>
            <a:r>
              <a:rPr lang="fr-FR" sz="2400"/>
              <a:t>                             (reviewed by a Medical Officer)</a:t>
            </a:r>
            <a:endParaRPr sz="2400"/>
          </a:p>
          <a:p>
            <a:pPr marL="1143000" lvl="2" indent="-342900">
              <a:buFont typeface="Arial"/>
              <a:buChar char="•"/>
              <a:defRPr/>
            </a:pPr>
            <a:r>
              <a:rPr lang="fr-FR" sz="2200"/>
              <a:t>6 592 349 items (96.22%) are accepted </a:t>
            </a:r>
            <a:endParaRPr sz="2200"/>
          </a:p>
          <a:p>
            <a:pPr marL="1143000" lvl="2" indent="-342900">
              <a:buFont typeface="Arial"/>
              <a:buChar char="•"/>
              <a:defRPr/>
            </a:pPr>
            <a:r>
              <a:rPr lang="fr-FR" sz="2200"/>
              <a:t>259 075 items (3.78%) are rejected</a:t>
            </a:r>
            <a:endParaRPr sz="2200"/>
          </a:p>
          <a:p>
            <a:pPr marL="342900" lvl="0" indent="-342900">
              <a:buFont typeface="Arial"/>
              <a:buChar char="•"/>
              <a:defRPr/>
            </a:pPr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0256" y="1976437"/>
            <a:ext cx="3676649" cy="242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256" y="4314617"/>
            <a:ext cx="3676649" cy="2390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7149789" y="2091358"/>
            <a:ext cx="5042210" cy="476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fr-FR" sz="2400"/>
              <a:t>Filling missing values:</a:t>
            </a:r>
          </a:p>
          <a:p>
            <a:pPr marL="742950" lvl="1" indent="-342900">
              <a:buFont typeface="Arial"/>
              <a:buChar char="•"/>
              <a:defRPr/>
            </a:pPr>
            <a:r>
              <a:rPr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missing values in QtyApproved</a:t>
            </a:r>
          </a:p>
          <a:p>
            <a:pPr marL="1143000" lvl="2" indent="-342900"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if item is rejected</a:t>
            </a:r>
            <a:b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fr-FR" sz="18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QtyApproved = 0</a:t>
            </a:r>
            <a:endParaRPr lang="fr-FR"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143000" lvl="2" indent="-342900"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if item is accepted</a:t>
            </a:r>
            <a:b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fr-FR" sz="18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QtyApproved = QtyAsked</a:t>
            </a:r>
          </a:p>
          <a:p>
            <a:pPr marL="742950" lvl="1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missing values in PriceApproved:</a:t>
            </a:r>
          </a:p>
          <a:p>
            <a:pPr marL="1143000" lvl="2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if item is rejected</a:t>
            </a:r>
            <a:br>
              <a:rPr lang="fr-FR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fr-FR" sz="20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PriceApproved  = 0</a:t>
            </a:r>
            <a:endParaRPr sz="20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143000" lvl="2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if item is accepted</a:t>
            </a:r>
            <a:endParaRPr sz="20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lvl="2">
              <a:defRPr/>
            </a:pPr>
            <a:r>
              <a:rPr lang="fr-FR" sz="18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QtyApproved = PriceAsked</a:t>
            </a:r>
            <a:endParaRPr sz="2000" b="1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742950" lvl="1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missing values in ICDID1:</a:t>
            </a:r>
          </a:p>
          <a:p>
            <a:pPr marL="1143000" lvl="2" indent="-342900"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copy values from ICDID</a:t>
            </a:r>
            <a:endParaRPr lang="fr-FR" sz="20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013736" lvl="1" indent="-327936">
              <a:buFont typeface="Arial"/>
              <a:buChar char="•"/>
              <a:defRPr/>
            </a:pPr>
            <a:endParaRPr lang="fr-FR" sz="20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lvl="1">
              <a:defRPr/>
            </a:pPr>
            <a:endParaRPr sz="20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4575" y="1991727"/>
            <a:ext cx="6514371" cy="3602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7149789" y="2091358"/>
            <a:ext cx="5042210" cy="476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fr-FR" sz="2400"/>
              <a:t>Converting dates to numeric:</a:t>
            </a:r>
          </a:p>
          <a:p>
            <a:pPr marL="742950" lvl="1" indent="-342900">
              <a:buFont typeface="Arial"/>
              <a:buChar char="•"/>
              <a:defRPr/>
            </a:pPr>
            <a:r>
              <a:rPr lang="fr-FR" sz="2000"/>
              <a:t>'DOB' was replace by 'Age:</a:t>
            </a:r>
            <a:br>
              <a:rPr lang="fr-FR" sz="2000"/>
            </a:b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Diff_seconds = (DateFrom – DOB) converted in seconds</a:t>
            </a:r>
            <a:b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fr-FR" sz="18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Age = Diff_seconds/(60*60*24*365.25)</a:t>
            </a:r>
          </a:p>
          <a:p>
            <a:pPr marL="742950" lvl="1" indent="-342900">
              <a:buFont typeface="Arial"/>
              <a:buChar char="•"/>
              <a:defRPr/>
            </a:pPr>
            <a:endParaRPr lang="fr-FR"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742950" lvl="1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Other fields like DateFrom, DateTo, DateClaimed, DateProcessed, PhotoDate were converted to: </a:t>
            </a: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/>
            </a:r>
            <a:b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fr-FR" sz="18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number of days from 01-01-2016</a:t>
            </a:r>
          </a:p>
          <a:p>
            <a:pPr marL="342899" lvl="0" indent="-342900">
              <a:buFont typeface="Arial"/>
              <a:buChar char="•"/>
              <a:defRPr/>
            </a:pPr>
            <a:endParaRPr lang="fr-FR" sz="2400" b="0" i="0" u="none" strike="noStrike" cap="none" spc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marL="342899" lvl="0" indent="-342900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Converting text to numeric:</a:t>
            </a:r>
          </a:p>
          <a:p>
            <a:pPr marL="742950" lvl="1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using LabelEncoding in python</a:t>
            </a:r>
            <a:endParaRPr lang="fr-FR" sz="2400" b="0" i="0" u="none" strike="noStrike" cap="none" spc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081" y="2072745"/>
            <a:ext cx="7399444" cy="165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315" y="3920595"/>
            <a:ext cx="7298237" cy="2736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612631" y="1925052"/>
            <a:ext cx="11579367" cy="493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fr-FR" sz="2400"/>
              <a:t>Normalization methods</a:t>
            </a:r>
          </a:p>
          <a:p>
            <a:pPr marL="742950" lvl="1" indent="-342900"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Minimum and maximum normalization (Min-Max): each column x is trasformed as follows</a:t>
            </a:r>
            <a:endParaRPr sz="1800"/>
          </a:p>
          <a:p>
            <a:pPr lvl="1" algn="l">
              <a:defRPr/>
            </a:pP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	(x-min(x))/(max(x)-min(x))</a:t>
            </a:r>
            <a:endParaRPr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lvl="1" algn="l">
              <a:defRPr/>
            </a:pPr>
            <a:r>
              <a:rPr lang="fr-FR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where min(x) and max(x) are respectively the minimum and maximum values of the x.</a:t>
            </a:r>
            <a:r>
              <a:rPr lang="fr-FR" sz="1800"/>
              <a:t>          </a:t>
            </a:r>
            <a:br>
              <a:rPr lang="fr-FR" sz="1800"/>
            </a:br>
            <a:endParaRPr sz="1800"/>
          </a:p>
          <a:p>
            <a:pPr marL="742950" lvl="1" indent="-342900">
              <a:buFont typeface="Arial"/>
              <a:buChar char="•"/>
              <a:defRPr/>
            </a:pPr>
            <a:r>
              <a:rPr lang="fr-FR" sz="1800"/>
              <a:t>Mean and standard deviation normalization (Mean-SD): each column x is transformed as follows</a:t>
            </a:r>
            <a:br>
              <a:rPr lang="fr-FR" sz="1800"/>
            </a:br>
            <a:r>
              <a:rPr lang="fr-FR" sz="1800"/>
              <a:t>(x-min(x))/sd(x)</a:t>
            </a:r>
            <a:br>
              <a:rPr lang="fr-FR" sz="1800"/>
            </a:br>
            <a:r>
              <a:rPr lang="fr-FR" sz="1800"/>
              <a:t>where mean(x) and sd(x) represent respectively te mean and the standard deviation of the values in x</a:t>
            </a:r>
            <a:br>
              <a:rPr lang="fr-FR" sz="1800"/>
            </a:br>
            <a:endParaRPr sz="1800"/>
          </a:p>
          <a:p>
            <a:pPr marL="742950" lvl="1" indent="-342900">
              <a:buFont typeface="Arial"/>
              <a:buChar char="•"/>
              <a:defRPr/>
            </a:pPr>
            <a:r>
              <a:rPr lang="fr-FR" sz="1800"/>
              <a:t>Median and the IQR normalization (Median-IQR): each column x is transformed as follows</a:t>
            </a:r>
            <a:br>
              <a:rPr lang="fr-FR" sz="1800"/>
            </a:br>
            <a:r>
              <a:rPr lang="fr-FR" sz="1800"/>
              <a:t>(x-median(x))/IQR(x)</a:t>
            </a:r>
            <a:br>
              <a:rPr lang="fr-FR" sz="1800"/>
            </a:br>
            <a:r>
              <a:rPr lang="fr-FR" sz="1800"/>
              <a:t>where median(x) and IQR(x) represents the median and the IQR (InterQuantile Range) of the values in x</a:t>
            </a:r>
            <a:br>
              <a:rPr lang="fr-FR" sz="1800"/>
            </a:br>
            <a:endParaRPr sz="1800"/>
          </a:p>
          <a:p>
            <a:pPr marL="742950" lvl="1" indent="-342900">
              <a:buFont typeface="Arial"/>
              <a:buChar char="•"/>
              <a:defRPr/>
            </a:pPr>
            <a:r>
              <a:rPr lang="fr-FR" sz="1800"/>
              <a:t>Median and median absolute deviation normalization : each column x is transformed as follows</a:t>
            </a:r>
            <a:br>
              <a:rPr lang="fr-FR" sz="1800"/>
            </a:br>
            <a:r>
              <a:rPr lang="fr-FR" sz="1800"/>
              <a:t>(x - median(x))/MAD(x)</a:t>
            </a:r>
            <a:br>
              <a:rPr lang="fr-FR" sz="1800"/>
            </a:br>
            <a:r>
              <a:rPr lang="fr-FR" sz="1800"/>
              <a:t>where MAD(x) = median(|x - median(x)|) is tha median absolute deviation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/>
              <a:t>Rejection reasons</a:t>
            </a:r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6699619" y="1791749"/>
            <a:ext cx="4654183" cy="401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 fontScale="85000" lnSpcReduction="20000"/>
          </a:bodyPr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sz="1600"/>
              <a:t>Rejection reasons: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0: no justification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1: missing docs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2: according to doc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3: dosage related issues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4: time related issue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5: multiple submissions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6: free item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7: large quantities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8: incoherent ICD/item 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9: included in package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10: lack of coherence/inactive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11: missing values</a:t>
            </a:r>
          </a:p>
          <a:p>
            <a:pPr marL="578565" indent="-349965"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20: other reasons</a:t>
            </a:r>
            <a:endParaRPr sz="2000"/>
          </a:p>
          <a:p>
            <a:pPr marL="578565" indent="-349965">
              <a:buFont typeface="Wingdings"/>
              <a:buChar char="§"/>
              <a:defRPr/>
            </a:pPr>
            <a:endParaRPr/>
          </a:p>
          <a:p>
            <a:pPr marL="578565" indent="-349965">
              <a:buFont typeface="Wingdings"/>
              <a:buChar char="§"/>
              <a:defRPr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5802" y="2470080"/>
            <a:ext cx="5410199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838198" y="2164475"/>
            <a:ext cx="10749900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/>
              <a:t>Data preparation: currently ongoing 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>
                <a:solidFill>
                  <a:srgbClr val="00B0F0"/>
                </a:solidFill>
              </a:rPr>
              <a:t>Data visualization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>
                <a:solidFill>
                  <a:srgbClr val="00B0F0"/>
                </a:solidFill>
              </a:rPr>
              <a:t>Sanity check of the database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>
                <a:solidFill>
                  <a:srgbClr val="00B0F0"/>
                </a:solidFill>
              </a:rPr>
              <a:t>Selection of the data fields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>
                <a:solidFill>
                  <a:srgbClr val="00B050"/>
                </a:solidFill>
              </a:rPr>
              <a:t>Definition of the model output and evaluation metrics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3;g867816d38c_0_8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</a:rPr>
              <a:t>Al methods, model outputs and evaluation metrics</a:t>
            </a:r>
            <a:endParaRPr/>
          </a:p>
        </p:txBody>
      </p:sp>
      <p:sp>
        <p:nvSpPr>
          <p:cNvPr id="5" name="Google Shape;84;g867816d38c_0_8"/>
          <p:cNvSpPr>
            <a:spLocks noGrp="1"/>
          </p:cNvSpPr>
          <p:nvPr>
            <p:ph type="body" idx="1"/>
          </p:nvPr>
        </p:nvSpPr>
        <p:spPr bwMode="auto">
          <a:xfrm>
            <a:off x="838198" y="2164475"/>
            <a:ext cx="8394000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en-US" dirty="0"/>
              <a:t>Four scenarios may occur:</a:t>
            </a:r>
            <a:endParaRPr dirty="0"/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 True Positive (TP): model predicts 1 &amp; actual class is 1</a:t>
            </a:r>
            <a:endParaRPr dirty="0"/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 True Negative (TN): model predicts 0 &amp; actual class is 0</a:t>
            </a:r>
            <a:endParaRPr dirty="0"/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 False Positive (FP): model predicts 1, but actual class is 0</a:t>
            </a:r>
            <a:endParaRPr dirty="0"/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 False Negative (FN): model predicts 0, but actual is 1</a:t>
            </a:r>
            <a:r>
              <a:rPr lang="de-CH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0" lvl="0" indent="-152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pPr>
            <a:r>
              <a:rPr lang="en-US" sz="2400" b="0" i="0" u="none" strike="noStrike" cap="none" spc="0" dirty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Evaluation metrics:</a:t>
            </a:r>
            <a:endParaRPr dirty="0"/>
          </a:p>
          <a:p>
            <a:pPr marL="457189" lvl="1" indent="-127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de-CH" dirty="0">
                <a:solidFill>
                  <a:schemeClr val="dk1"/>
                </a:solidFill>
              </a:rPr>
              <a:t> Precision: P = TP/(TP+FP)</a:t>
            </a:r>
            <a:endParaRPr dirty="0">
              <a:solidFill>
                <a:schemeClr val="dk1"/>
              </a:solidFill>
            </a:endParaRPr>
          </a:p>
          <a:p>
            <a:pPr marL="457189" lvl="1" indent="-127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de-CH" dirty="0">
                <a:solidFill>
                  <a:schemeClr val="dk1"/>
                </a:solidFill>
              </a:rPr>
              <a:t> Recall: R = TP/(TP+FN)</a:t>
            </a:r>
            <a:endParaRPr dirty="0">
              <a:solidFill>
                <a:schemeClr val="dk1"/>
              </a:solidFill>
            </a:endParaRPr>
          </a:p>
          <a:p>
            <a:pPr marL="457189" lvl="1" indent="-127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de-CH" dirty="0">
                <a:solidFill>
                  <a:schemeClr val="dk1"/>
                </a:solidFill>
              </a:rPr>
              <a:t> F score: F = 2*(P*R)/(P+R)</a:t>
            </a:r>
            <a:endParaRPr dirty="0">
              <a:solidFill>
                <a:schemeClr val="dk1"/>
              </a:solidFill>
            </a:endParaRPr>
          </a:p>
          <a:p>
            <a:pPr marL="457189" lvl="1" indent="-127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Specificity</a:t>
            </a:r>
            <a:r>
              <a:rPr lang="de-CH" dirty="0">
                <a:solidFill>
                  <a:schemeClr val="dk1"/>
                </a:solidFill>
              </a:rPr>
              <a:t>: SPC=TN/(TN+FP)</a:t>
            </a:r>
            <a:endParaRPr dirty="0">
              <a:solidFill>
                <a:schemeClr val="dk1"/>
              </a:solidFill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9;p4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3. Implementation of the AI algorithm</a:t>
            </a:r>
            <a:endParaRPr/>
          </a:p>
        </p:txBody>
      </p:sp>
      <p:sp>
        <p:nvSpPr>
          <p:cNvPr id="5" name="Google Shape;90;p4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pPr marL="3429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Algorithm selection</a:t>
            </a:r>
            <a:endParaRPr/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Building the AI model</a:t>
            </a:r>
            <a:endParaRPr/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Analyzing the obtained results</a:t>
            </a:r>
            <a:endParaRPr/>
          </a:p>
        </p:txBody>
      </p:sp>
      <p:sp>
        <p:nvSpPr>
          <p:cNvPr id="6" name="TextBox 1"/>
          <p:cNvSpPr/>
          <p:nvPr/>
        </p:nvSpPr>
        <p:spPr bwMode="auto">
          <a:xfrm>
            <a:off x="8857672" y="2569317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Multivariate Gaussian</a:t>
            </a:r>
            <a:endParaRPr/>
          </a:p>
        </p:txBody>
      </p:sp>
      <p:sp>
        <p:nvSpPr>
          <p:cNvPr id="7" name="TextBox 2"/>
          <p:cNvSpPr/>
          <p:nvPr/>
        </p:nvSpPr>
        <p:spPr bwMode="auto">
          <a:xfrm>
            <a:off x="6964217" y="2261540"/>
            <a:ext cx="1920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K-nearest</a:t>
            </a:r>
            <a:r>
              <a:rPr lang="en-US"/>
              <a:t> </a:t>
            </a:r>
            <a:r>
              <a:rPr lang="en-US" sz="1600"/>
              <a:t>neighbor</a:t>
            </a:r>
            <a:endParaRPr lang="en-US"/>
          </a:p>
        </p:txBody>
      </p:sp>
      <p:sp>
        <p:nvSpPr>
          <p:cNvPr id="8" name="TextBox 3"/>
          <p:cNvSpPr/>
          <p:nvPr/>
        </p:nvSpPr>
        <p:spPr bwMode="auto">
          <a:xfrm>
            <a:off x="7852269" y="337133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K-means</a:t>
            </a:r>
            <a:endParaRPr lang="en-US"/>
          </a:p>
        </p:txBody>
      </p:sp>
      <p:sp>
        <p:nvSpPr>
          <p:cNvPr id="9" name="TextBox 4"/>
          <p:cNvSpPr/>
          <p:nvPr/>
        </p:nvSpPr>
        <p:spPr bwMode="auto">
          <a:xfrm>
            <a:off x="6698512" y="2836204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Local Outlier Factor</a:t>
            </a:r>
            <a:endParaRPr/>
          </a:p>
        </p:txBody>
      </p:sp>
      <p:sp>
        <p:nvSpPr>
          <p:cNvPr id="10" name="TextBox 5"/>
          <p:cNvSpPr/>
          <p:nvPr/>
        </p:nvSpPr>
        <p:spPr bwMode="auto">
          <a:xfrm>
            <a:off x="6600335" y="385378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Robust covariance</a:t>
            </a:r>
            <a:endParaRPr/>
          </a:p>
        </p:txBody>
      </p:sp>
      <p:sp>
        <p:nvSpPr>
          <p:cNvPr id="11" name="TextBox 6"/>
          <p:cNvSpPr/>
          <p:nvPr/>
        </p:nvSpPr>
        <p:spPr bwMode="auto">
          <a:xfrm>
            <a:off x="8986982" y="3591905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Isolation Forest</a:t>
            </a:r>
            <a:endParaRPr/>
          </a:p>
        </p:txBody>
      </p:sp>
      <p:sp>
        <p:nvSpPr>
          <p:cNvPr id="12" name="TextBox 7"/>
          <p:cNvSpPr/>
          <p:nvPr/>
        </p:nvSpPr>
        <p:spPr bwMode="auto">
          <a:xfrm>
            <a:off x="7640437" y="4627198"/>
            <a:ext cx="1496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/>
              <a:t>Autoencoders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9;p4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3. Implementation of the AI algorithm</a:t>
            </a:r>
            <a:endParaRPr/>
          </a:p>
        </p:txBody>
      </p:sp>
      <p:sp>
        <p:nvSpPr>
          <p:cNvPr id="5" name="Google Shape;90;p4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pPr marL="3429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Algorithm selection</a:t>
            </a:r>
            <a:endParaRPr/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Building the AI model</a:t>
            </a:r>
            <a:endParaRPr/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Analyzing the obtained results</a:t>
            </a:r>
            <a:endParaRPr/>
          </a:p>
        </p:txBody>
      </p:sp>
      <p:sp>
        <p:nvSpPr>
          <p:cNvPr id="6" name="TextBox 1"/>
          <p:cNvSpPr/>
          <p:nvPr/>
        </p:nvSpPr>
        <p:spPr bwMode="auto">
          <a:xfrm>
            <a:off x="8857672" y="2569317"/>
            <a:ext cx="1906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Multivariate Gaussian</a:t>
            </a:r>
            <a:endParaRPr/>
          </a:p>
        </p:txBody>
      </p:sp>
      <p:sp>
        <p:nvSpPr>
          <p:cNvPr id="7" name="TextBox 2"/>
          <p:cNvSpPr/>
          <p:nvPr/>
        </p:nvSpPr>
        <p:spPr bwMode="auto">
          <a:xfrm>
            <a:off x="6964217" y="2261540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K-nearest neighbor</a:t>
            </a:r>
            <a:endParaRPr/>
          </a:p>
        </p:txBody>
      </p:sp>
      <p:sp>
        <p:nvSpPr>
          <p:cNvPr id="8" name="TextBox 3"/>
          <p:cNvSpPr/>
          <p:nvPr/>
        </p:nvSpPr>
        <p:spPr bwMode="auto">
          <a:xfrm>
            <a:off x="7817175" y="3186545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K-means</a:t>
            </a:r>
            <a:endParaRPr/>
          </a:p>
        </p:txBody>
      </p:sp>
      <p:sp>
        <p:nvSpPr>
          <p:cNvPr id="9" name="TextBox 4"/>
          <p:cNvSpPr/>
          <p:nvPr/>
        </p:nvSpPr>
        <p:spPr bwMode="auto">
          <a:xfrm>
            <a:off x="6767442" y="2772585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Local Outlier Factor</a:t>
            </a:r>
            <a:endParaRPr/>
          </a:p>
        </p:txBody>
      </p:sp>
      <p:sp>
        <p:nvSpPr>
          <p:cNvPr id="10" name="TextBox 5"/>
          <p:cNvSpPr/>
          <p:nvPr/>
        </p:nvSpPr>
        <p:spPr bwMode="auto">
          <a:xfrm>
            <a:off x="6600335" y="385378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Robust covariance</a:t>
            </a:r>
            <a:endParaRPr/>
          </a:p>
        </p:txBody>
      </p:sp>
      <p:sp>
        <p:nvSpPr>
          <p:cNvPr id="11" name="TextBox 6"/>
          <p:cNvSpPr/>
          <p:nvPr/>
        </p:nvSpPr>
        <p:spPr bwMode="auto">
          <a:xfrm>
            <a:off x="8986982" y="3591905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Isolation Forest</a:t>
            </a:r>
            <a:endParaRPr/>
          </a:p>
        </p:txBody>
      </p:sp>
      <p:sp>
        <p:nvSpPr>
          <p:cNvPr id="12" name="TextBox 7"/>
          <p:cNvSpPr/>
          <p:nvPr/>
        </p:nvSpPr>
        <p:spPr bwMode="auto">
          <a:xfrm>
            <a:off x="7640437" y="4627198"/>
            <a:ext cx="1496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Autoencoders</a:t>
            </a:r>
            <a:endParaRPr/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25946" y="2056035"/>
            <a:ext cx="6021564" cy="4211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9277666" y="3080361"/>
            <a:ext cx="1301749" cy="29633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xfrm>
            <a:off x="838202" y="926214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Project timeline </a:t>
            </a:r>
            <a:endParaRPr/>
          </a:p>
        </p:txBody>
      </p:sp>
      <p:sp>
        <p:nvSpPr>
          <p:cNvPr id="5" name="Google Shape;65;p2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pPr indent="-457200">
              <a:spcBef>
                <a:spcPts val="600"/>
              </a:spcBef>
              <a:buAutoNum type="arabicPeriod"/>
              <a:defRPr/>
            </a:pPr>
            <a:r>
              <a:rPr lang="de-CH">
                <a:solidFill>
                  <a:srgbClr val="00B050"/>
                </a:solidFill>
              </a:rPr>
              <a:t>Adjudication workflow</a:t>
            </a:r>
            <a:endParaRPr/>
          </a:p>
          <a:p>
            <a:pPr indent="-457200">
              <a:spcBef>
                <a:spcPts val="600"/>
              </a:spcBef>
              <a:buAutoNum type="arabicPeriod"/>
              <a:defRPr/>
            </a:pPr>
            <a:r>
              <a:rPr lang="de-CH" b="1">
                <a:solidFill>
                  <a:srgbClr val="00B0F0"/>
                </a:solidFill>
              </a:rPr>
              <a:t>Data gathering and preparation</a:t>
            </a:r>
            <a:endParaRPr b="1">
              <a:solidFill>
                <a:srgbClr val="00B0F0"/>
              </a:solidFill>
            </a:endParaRPr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Implementation of the AI algorithm</a:t>
            </a:r>
            <a:endParaRPr/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openIMIS AI module development</a:t>
            </a:r>
            <a:endParaRPr/>
          </a:p>
          <a:p>
            <a:pPr marL="457200" lvl="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defRPr/>
            </a:pPr>
            <a:r>
              <a:rPr lang="de-CH"/>
              <a:t>openIMIS AI Claim Quality Monitor module development</a:t>
            </a:r>
            <a:endParaRPr/>
          </a:p>
          <a:p>
            <a:pPr indent="-457200">
              <a:spcBef>
                <a:spcPts val="600"/>
              </a:spcBef>
              <a:buFont typeface="Calibri"/>
              <a:buAutoNum type="arabicPeriod"/>
              <a:defRPr/>
            </a:pPr>
            <a:r>
              <a:rPr lang="de-CH"/>
              <a:t>openIMIS AI module User Acceptance Testing</a:t>
            </a:r>
            <a:endParaRPr/>
          </a:p>
        </p:txBody>
      </p:sp>
      <p:graphicFrame>
        <p:nvGraphicFramePr>
          <p:cNvPr id="6" name="Table 1"/>
          <p:cNvGraphicFramePr>
            <a:graphicFrameLocks noGrp="1"/>
          </p:cNvGraphicFramePr>
          <p:nvPr/>
        </p:nvGraphicFramePr>
        <p:xfrm>
          <a:off x="393826" y="1689396"/>
          <a:ext cx="11404352" cy="4893600"/>
        </p:xfrm>
        <a:graphic>
          <a:graphicData uri="http://schemas.openxmlformats.org/drawingml/2006/table">
            <a:tbl>
              <a:tblPr firstRow="1" bandRow="1">
                <a:tableStyleId>{D6E45EE1-A073-FFC5-B3FA-98F450B0AA8E}</a:tableStyleId>
              </a:tblPr>
              <a:tblGrid>
                <a:gridCol w="218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860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Activity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Team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June-July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Aug-Sept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Oct-Dec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Jan-Feb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/>
                        <a:t>Data gathering and preparation</a:t>
                      </a:r>
                      <a:endParaRPr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t-IT" sz="1400" u="none" strike="noStrike" cap="none">
                          <a:solidFill>
                            <a:srgbClr val="00B050"/>
                          </a:solidFill>
                        </a:rPr>
                        <a:t>AI input data model structure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FHIR claim input data for AI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Sanity check of the database</a:t>
                      </a:r>
                      <a:endParaRPr lang="en-US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Process categorical data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Data normalization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Implementation of the AI algorithm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Al methods, model outputs and evaluation metrics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X </a:t>
                      </a:r>
                      <a:r>
                        <a:rPr lang="en-US" sz="1400" b="0" i="0" u="none" strike="noStrike" cap="none" spc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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53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Development of the AI model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openIMIS AI module development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AI module specification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X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AI module development 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AI module validation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openIMIS AI Claim Quality Monitor module development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Module specification</a:t>
                      </a:r>
                      <a:endParaRPr lang="en-US"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C00000"/>
                          </a:solidFill>
                        </a:rPr>
                        <a:t>Swiss TPH</a:t>
                      </a:r>
                      <a:endParaRPr lang="en-US" sz="1400" b="0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X 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Module development 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 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Module validation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Swiss TPH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Module User Acceptance Testing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Installation of AI-based openIMIS on Nepal server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Organization of the UAT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GIZ Nepal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7" name="Group 1"/>
          <p:cNvGrpSpPr/>
          <p:nvPr/>
        </p:nvGrpSpPr>
        <p:grpSpPr bwMode="auto">
          <a:xfrm>
            <a:off x="6038178" y="520181"/>
            <a:ext cx="5760000" cy="208092"/>
            <a:chOff x="5550603" y="417049"/>
            <a:chExt cx="5760000" cy="208092"/>
          </a:xfrm>
        </p:grpSpPr>
        <p:sp>
          <p:nvSpPr>
            <p:cNvPr id="8" name="Rectangle 8"/>
            <p:cNvSpPr/>
            <p:nvPr/>
          </p:nvSpPr>
          <p:spPr bwMode="auto">
            <a:xfrm>
              <a:off x="5550603" y="417049"/>
              <a:ext cx="5760000" cy="207818"/>
            </a:xfrm>
            <a:prstGeom prst="rect">
              <a:avLst/>
            </a:prstGeom>
            <a:noFill/>
            <a:ln>
              <a:solidFill>
                <a:srgbClr val="006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5550603" y="417323"/>
              <a:ext cx="2592000" cy="20781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6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50603" y="417049"/>
              <a:ext cx="1800000" cy="20781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6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9;p4"/>
          <p:cNvSpPr>
            <a:spLocks noGrp="1"/>
          </p:cNvSpPr>
          <p:nvPr>
            <p:ph type="title"/>
          </p:nvPr>
        </p:nvSpPr>
        <p:spPr bwMode="auto">
          <a:xfrm>
            <a:off x="479376" y="632627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 dirty="0"/>
              <a:t>3. Implementation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AI </a:t>
            </a:r>
            <a:r>
              <a:rPr lang="de-CH" dirty="0" err="1"/>
              <a:t>algorithm</a:t>
            </a:r>
            <a:endParaRPr dirty="0"/>
          </a:p>
        </p:txBody>
      </p:sp>
      <p:sp>
        <p:nvSpPr>
          <p:cNvPr id="5" name="Google Shape;90;p4"/>
          <p:cNvSpPr>
            <a:spLocks noGrp="1"/>
          </p:cNvSpPr>
          <p:nvPr>
            <p:ph type="body" idx="1"/>
          </p:nvPr>
        </p:nvSpPr>
        <p:spPr bwMode="auto">
          <a:xfrm>
            <a:off x="262136" y="1469354"/>
            <a:ext cx="10515600" cy="401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/>
          <a:lstStyle/>
          <a:p>
            <a:pPr marL="3429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 dirty="0" err="1"/>
              <a:t>Algorithm</a:t>
            </a:r>
            <a:r>
              <a:rPr lang="de-CH" dirty="0"/>
              <a:t> </a:t>
            </a:r>
            <a:r>
              <a:rPr lang="de-CH" dirty="0" err="1"/>
              <a:t>selection</a:t>
            </a:r>
            <a:endParaRPr dirty="0"/>
          </a:p>
          <a:p>
            <a:pPr marL="3429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 dirty="0"/>
              <a:t>Building </a:t>
            </a:r>
            <a:r>
              <a:rPr lang="de-CH" dirty="0" err="1"/>
              <a:t>the</a:t>
            </a:r>
            <a:r>
              <a:rPr lang="de-CH" dirty="0"/>
              <a:t> AI </a:t>
            </a:r>
            <a:r>
              <a:rPr lang="de-CH" dirty="0" err="1"/>
              <a:t>model</a:t>
            </a:r>
            <a:endParaRPr dirty="0"/>
          </a:p>
          <a:p>
            <a:pPr marL="3429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 dirty="0" err="1"/>
              <a:t>Analyzing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obtained</a:t>
            </a:r>
            <a:r>
              <a:rPr lang="de-CH" dirty="0"/>
              <a:t> </a:t>
            </a:r>
            <a:r>
              <a:rPr lang="de-CH" dirty="0" err="1"/>
              <a:t>results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4910696" y="1257944"/>
            <a:ext cx="3735171" cy="3060704"/>
            <a:chOff x="8338486" y="1268760"/>
            <a:chExt cx="3735171" cy="30607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338486" y="1390313"/>
              <a:ext cx="3735171" cy="29391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8759668" y="1268760"/>
              <a:ext cx="2592916" cy="73155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>
                <a:defRPr/>
              </a:pPr>
              <a:r>
                <a:rPr b="1" dirty="0"/>
                <a:t>Confusion matrix: train set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60608" y="3753104"/>
            <a:ext cx="3931392" cy="3104896"/>
            <a:chOff x="4874607" y="3777564"/>
            <a:chExt cx="3931392" cy="31048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874607" y="3902878"/>
              <a:ext cx="3931392" cy="29795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5301620" y="3777564"/>
              <a:ext cx="2592915" cy="73155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>
                <a:defRPr/>
              </a:pPr>
              <a:r>
                <a:rPr b="1" dirty="0"/>
                <a:t>Confusion matrix: test set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-240664" y="3114106"/>
            <a:ext cx="6096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en-US" sz="1200" dirty="0"/>
              <a:t>S</a:t>
            </a:r>
            <a:r>
              <a:rPr lang="en-US" sz="1200" dirty="0" smtClean="0"/>
              <a:t>cenarios :</a:t>
            </a:r>
            <a:endParaRPr lang="en-US" sz="1200" dirty="0"/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sz="1200" dirty="0"/>
              <a:t> True Positive (TP): model predicts 1 &amp; actual class is 1</a:t>
            </a:r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sz="1200" dirty="0"/>
              <a:t> True Negative (TN): model predicts 0 &amp; actual class is 0</a:t>
            </a:r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sz="1200" dirty="0"/>
              <a:t> False Positive (FP): model predicts 1, but actual class is 0</a:t>
            </a:r>
          </a:p>
          <a:p>
            <a:pPr marL="457189" lvl="1" indent="-127000">
              <a:spcBef>
                <a:spcPts val="1000"/>
              </a:spcBef>
              <a:buFont typeface="Arial"/>
              <a:buChar char="•"/>
              <a:defRPr/>
            </a:pPr>
            <a:r>
              <a:rPr lang="en-US" sz="1200" dirty="0"/>
              <a:t> False Negative (FN): model predicts 0, but actual is 1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5373" y="5158051"/>
            <a:ext cx="766243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chemeClr val="dk1"/>
              </a:buClr>
              <a:buSzPts val="2400"/>
              <a:defRPr/>
            </a:pPr>
            <a:r>
              <a:rPr lang="en-US" sz="2000" dirty="0">
                <a:latin typeface="Poppins"/>
                <a:ea typeface="Poppins"/>
                <a:cs typeface="Poppins"/>
              </a:rPr>
              <a:t>Evaluation metrics:</a:t>
            </a:r>
            <a:endParaRPr lang="en-US" sz="1200" dirty="0"/>
          </a:p>
          <a:p>
            <a:pPr marL="457189" lvl="1" indent="-127000"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 Precision: P = TP/(TP+FP)</a:t>
            </a:r>
          </a:p>
          <a:p>
            <a:pPr marL="457189" lvl="1" indent="-127000"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 Recall: R = TP/(TP+FN)</a:t>
            </a:r>
          </a:p>
          <a:p>
            <a:pPr marL="457189" lvl="1" indent="-127000"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 F score: F = 2*(P*R)/(P+R)</a:t>
            </a:r>
          </a:p>
          <a:p>
            <a:pPr marL="457189" lvl="1" indent="-127000"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 Specificity: SPC=TN/(TN+FP)</a:t>
            </a:r>
          </a:p>
          <a:p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4. openIMIS AI module development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571500" indent="-342900">
              <a:buFont typeface="Arial"/>
              <a:buChar char="•"/>
              <a:defRPr/>
            </a:pPr>
            <a:r>
              <a:rPr lang="fr-FR"/>
              <a:t>Claim adjudication process update </a:t>
            </a:r>
            <a:endParaRPr/>
          </a:p>
          <a:p>
            <a:pPr marL="571500" indent="-342900">
              <a:buFont typeface="Arial"/>
              <a:buChar char="•"/>
              <a:defRPr/>
            </a:pPr>
            <a:r>
              <a:rPr lang="fr-FR"/>
              <a:t>openIMIS AI module development </a:t>
            </a:r>
            <a:endParaRPr/>
          </a:p>
          <a:p>
            <a:pPr marL="1028700" lvl="1" indent="-342900">
              <a:buFont typeface="Arial"/>
              <a:buChar char="•"/>
              <a:defRPr/>
            </a:pPr>
            <a:r>
              <a:rPr lang="fr-FR"/>
              <a:t>Activation: Event-based, Scheduled task, Manual</a:t>
            </a:r>
            <a:r>
              <a:rPr lang="de-CH"/>
              <a:t>?</a:t>
            </a:r>
            <a:endParaRPr lang="fr-FR"/>
          </a:p>
          <a:p>
            <a:pPr marL="1028700" lvl="1" indent="-342900">
              <a:buFont typeface="Arial"/>
              <a:buChar char="•"/>
              <a:defRPr/>
            </a:pPr>
            <a:r>
              <a:rPr lang="fr-FR"/>
              <a:t>Self containing module</a:t>
            </a:r>
            <a:r>
              <a:rPr lang="de-CH"/>
              <a:t>: how to retrive Claim's associated resources?</a:t>
            </a:r>
            <a:endParaRPr lang="en-US"/>
          </a:p>
          <a:p>
            <a:pPr marL="1028700" lvl="1" indent="-342900">
              <a:buFont typeface="Arial"/>
              <a:buChar char="•"/>
              <a:defRPr/>
            </a:pPr>
            <a:r>
              <a:rPr lang="en-US"/>
              <a:t>AI model parameters </a:t>
            </a:r>
            <a:r>
              <a:rPr lang="de-CH"/>
              <a:t>storage:</a:t>
            </a:r>
            <a:r>
              <a:rPr lang="en-US"/>
              <a:t> DB</a:t>
            </a:r>
            <a:r>
              <a:rPr lang="de-CH"/>
              <a:t>, file?</a:t>
            </a:r>
            <a:endParaRPr/>
          </a:p>
          <a:p>
            <a:pPr marL="1028700" lvl="1" indent="-342900">
              <a:buFont typeface="Arial"/>
              <a:buChar char="•"/>
              <a:defRPr/>
            </a:pPr>
            <a:r>
              <a:rPr lang="en-US"/>
              <a:t>Integrated with openIMIS FHIR module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762670" cy="940414"/>
          </a:xfrm>
        </p:spPr>
        <p:txBody>
          <a:bodyPr/>
          <a:lstStyle/>
          <a:p>
            <a:pPr>
              <a:defRPr/>
            </a:pPr>
            <a:r>
              <a:rPr lang="de-CH" sz="3600"/>
              <a:t>5. openIMIS AI Claim Quality Monitor module</a:t>
            </a:r>
            <a:endParaRPr lang="en-US" sz="360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571500" indent="-342900">
              <a:buFont typeface="Arial"/>
              <a:buChar char="•"/>
              <a:defRPr/>
            </a:pPr>
            <a:r>
              <a:rPr lang="en-GB"/>
              <a:t>Additional Claim filtering mechanism</a:t>
            </a:r>
            <a:endParaRPr/>
          </a:p>
          <a:p>
            <a:pPr marL="971550" lvl="1" indent="-342900">
              <a:buFont typeface="Arial"/>
              <a:buChar char="•"/>
              <a:defRPr/>
            </a:pPr>
            <a:r>
              <a:rPr lang="de-CH"/>
              <a:t>Specific Item or Services included in the Claim</a:t>
            </a:r>
            <a:endParaRPr/>
          </a:p>
          <a:p>
            <a:pPr marL="971550" lvl="1" indent="-342900">
              <a:buFont typeface="Arial"/>
              <a:buChar char="•"/>
              <a:defRPr/>
            </a:pPr>
            <a:r>
              <a:rPr lang="de-CH"/>
              <a:t>Age group </a:t>
            </a:r>
            <a:endParaRPr lang="en-GB"/>
          </a:p>
          <a:p>
            <a:pPr marL="571500" indent="-342900">
              <a:buFont typeface="Arial"/>
              <a:buChar char="•"/>
              <a:defRPr/>
            </a:pPr>
            <a:r>
              <a:rPr lang="en-GB"/>
              <a:t>Allows to check manually the results of AI-based categorization</a:t>
            </a:r>
            <a:endParaRPr/>
          </a:p>
          <a:p>
            <a:pPr marL="971550" lvl="1" indent="-342900">
              <a:buFont typeface="Arial"/>
              <a:buChar char="•"/>
              <a:defRPr/>
            </a:pPr>
            <a:r>
              <a:rPr lang="en-GB"/>
              <a:t>Detect False Positive and False Negative results</a:t>
            </a:r>
            <a:endParaRPr/>
          </a:p>
          <a:p>
            <a:pPr marL="971550" lvl="1" indent="-342900">
              <a:buFont typeface="Arial"/>
              <a:buChar char="•"/>
              <a:defRPr/>
            </a:pPr>
            <a:r>
              <a:rPr lang="en-GB"/>
              <a:t>Manually fix the categorization output</a:t>
            </a:r>
            <a:endParaRPr/>
          </a:p>
          <a:p>
            <a:pPr marL="571500" indent="-342900">
              <a:buFont typeface="Arial"/>
              <a:buChar char="•"/>
              <a:defRPr/>
            </a:pPr>
            <a:r>
              <a:rPr lang="en-GB"/>
              <a:t>AI model retraining based on updated Claims</a:t>
            </a:r>
            <a:endParaRPr/>
          </a:p>
          <a:p>
            <a:pPr marL="971550" lvl="1" indent="-342900">
              <a:buFont typeface="Arial"/>
              <a:buChar char="•"/>
              <a:defRPr/>
            </a:pPr>
            <a:r>
              <a:rPr lang="en-GB"/>
              <a:t>Schedule task that checks procentage of </a:t>
            </a:r>
            <a:r>
              <a:rPr lang="en-GB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False Positive and False Negative results</a:t>
            </a:r>
            <a:endParaRPr/>
          </a:p>
          <a:p>
            <a:pPr marL="971550" lvl="1" indent="-342900">
              <a:buFont typeface="Arial"/>
              <a:buChar char="•"/>
              <a:defRPr/>
            </a:pPr>
            <a:r>
              <a:rPr lang="en-GB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If above </a:t>
            </a:r>
            <a:r>
              <a:rPr lang="de-CH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threshold </a:t>
            </a:r>
            <a:r>
              <a:rPr lang="en-GB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then automatically retrain the model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2" y="1132246"/>
            <a:ext cx="11353797" cy="940414"/>
          </a:xfrm>
        </p:spPr>
        <p:txBody>
          <a:bodyPr/>
          <a:lstStyle/>
          <a:p>
            <a:pPr>
              <a:defRPr/>
            </a:pPr>
            <a:r>
              <a:rPr lang="en-US" sz="3600"/>
              <a:t>6. </a:t>
            </a:r>
            <a:r>
              <a:rPr lang="de-CH" sz="3600"/>
              <a:t>openIMIS AI module User Acceptance Testing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571500" indent="-342900">
              <a:buFont typeface="Arial"/>
              <a:buChar char="•"/>
              <a:defRPr/>
            </a:pPr>
            <a:r>
              <a:rPr lang="en-US"/>
              <a:t>Installation of AI module in Nepal implementation</a:t>
            </a:r>
            <a:endParaRPr/>
          </a:p>
          <a:p>
            <a:pPr marL="571500" indent="-342900">
              <a:buFont typeface="Arial"/>
              <a:buChar char="•"/>
              <a:defRPr/>
            </a:pPr>
            <a:r>
              <a:rPr lang="en-US"/>
              <a:t>Participation of Medical Officers </a:t>
            </a:r>
            <a:endParaRPr/>
          </a:p>
          <a:p>
            <a:pPr marL="571500" indent="-342900">
              <a:buFont typeface="Arial"/>
              <a:buChar char="•"/>
              <a:defRPr/>
            </a:pPr>
            <a:r>
              <a:rPr lang="en-US"/>
              <a:t>Feed the instance with Claims and check the results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/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endParaRPr sz="3200"/>
          </a:p>
        </p:txBody>
      </p:sp>
      <p:pic>
        <p:nvPicPr>
          <p:cNvPr id="6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8;p1"/>
          <p:cNvSpPr/>
          <p:nvPr/>
        </p:nvSpPr>
        <p:spPr bwMode="auto">
          <a:xfrm>
            <a:off x="200278" y="6346870"/>
            <a:ext cx="11807100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Simona Dobre, Siddharth Srivastava</a:t>
            </a:r>
            <a:endParaRPr/>
          </a:p>
        </p:txBody>
      </p:sp>
      <p:pic>
        <p:nvPicPr>
          <p:cNvPr id="8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2" y="2164466"/>
            <a:ext cx="10515600" cy="401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Rejection reason</a:t>
            </a:r>
            <a:r>
              <a:rPr lang="de-CH"/>
              <a:t>:</a:t>
            </a:r>
            <a:r>
              <a:rPr lang="en-GB"/>
              <a:t> multiple submissions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/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lnSpc>
                <a:spcPct val="95000"/>
              </a:lnSpc>
              <a:defRPr/>
            </a:pPr>
            <a:r>
              <a:rPr lang="en-GB" sz="2200"/>
              <a:t>Examples of rejection reasons found in the 'Adjustment' field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 services entered twice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 services entered multiple times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 items entered twice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 items entered multiple times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 services and items entered multiple times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 duplication in claimed services</a:t>
            </a:r>
            <a:endParaRPr sz="2200"/>
          </a:p>
          <a:p>
            <a:pPr>
              <a:lnSpc>
                <a:spcPct val="70000"/>
              </a:lnSpc>
              <a:defRPr/>
            </a:pPr>
            <a:endParaRPr lang="en-GB" sz="2200"/>
          </a:p>
          <a:p>
            <a:pPr>
              <a:lnSpc>
                <a:spcPct val="70000"/>
              </a:lnSpc>
              <a:defRPr/>
            </a:pPr>
            <a:r>
              <a:rPr lang="en-GB" sz="2200"/>
              <a:t>--&gt; Reject all duplicated medicine/services submitted or the entire claim?</a:t>
            </a:r>
            <a:endParaRPr sz="2200"/>
          </a:p>
          <a:p>
            <a:pPr>
              <a:lnSpc>
                <a:spcPct val="70000"/>
              </a:lnSpc>
              <a:defRPr/>
            </a:pPr>
            <a:r>
              <a:rPr lang="de-CH" sz="2200"/>
              <a:t>Can we </a:t>
            </a:r>
            <a:endParaRPr lang="en-GB" sz="2200"/>
          </a:p>
          <a:p>
            <a:pPr>
              <a:lnSpc>
                <a:spcPct val="70000"/>
              </a:lnSpc>
              <a:defRPr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Rejection reason</a:t>
            </a:r>
            <a:r>
              <a:rPr lang="de-CH"/>
              <a:t>:</a:t>
            </a:r>
            <a:r>
              <a:rPr lang="en-GB"/>
              <a:t> hospitalization related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 fontScale="92500" lnSpcReduction="10000"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lnSpc>
                <a:spcPct val="104999"/>
              </a:lnSpc>
              <a:defRPr/>
            </a:pPr>
            <a:r>
              <a:rPr lang="en-GB"/>
              <a:t>Examples of rejection reasons found in the 'Adjustment' field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routine diagnostics IV fluids and surgical items covered in hospitalization cost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please don't claim the routine tests and medicines used during hospitalisation. They are included in the package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all investigations and items used during the hospital stay are included in package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all pre-OP investigations are included in surgical package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IPD pkg covers all cost during hospitalization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--&gt; reject all medicines/services already included in the package</a:t>
            </a:r>
            <a:endParaRPr/>
          </a:p>
          <a:p>
            <a:pPr>
              <a:lnSpc>
                <a:spcPct val="104999"/>
              </a:lnSpc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 sz="3600"/>
              <a:t>Rejection reason</a:t>
            </a:r>
            <a:r>
              <a:rPr lang="de-CH" sz="3600"/>
              <a:t>:</a:t>
            </a:r>
            <a:r>
              <a:rPr lang="en-GB" sz="3600"/>
              <a:t> general screening limitations</a:t>
            </a:r>
            <a:endParaRPr sz="3600"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 fontScale="92500"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lnSpc>
                <a:spcPct val="104999"/>
              </a:lnSpc>
              <a:defRPr/>
            </a:pPr>
            <a:r>
              <a:rPr lang="en-GB"/>
              <a:t>Examples of rejection reasons found in the 'Adjustment' field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Plz claim for general screening in pkg code GS01 (2000/pkg for general screening of patients without complaints allowed once a year for one member)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Amount adjusted for general screening allowed in pkg code GS01 (2000/pkg for a general screening of patients without complaints allowed once a year for one member)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 for health screening please provide only up to Rs 2000 services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GB"/>
              <a:t>--&gt; reject multiple submission of claim related to general screening for a member in a year and limit the valuated amount to 2000/pkg?</a:t>
            </a:r>
            <a:endParaRPr/>
          </a:p>
          <a:p>
            <a:pPr>
              <a:lnSpc>
                <a:spcPct val="104999"/>
              </a:lnSpc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>
            <a:normAutofit fontScale="90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 sz="3600"/>
              <a:t>Rejection reason</a:t>
            </a:r>
            <a:r>
              <a:rPr lang="de-CH" sz="3600"/>
              <a:t>:</a:t>
            </a:r>
            <a:r>
              <a:rPr lang="en-GB" sz="3600"/>
              <a:t> incompatibilities between diagnosis and item/services</a:t>
            </a:r>
            <a:endParaRPr sz="3600"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/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en-GB"/>
              <a:t>Examples of rejection reasons found in the 'Adjustment' field</a:t>
            </a:r>
            <a:endParaRPr/>
          </a:p>
          <a:p>
            <a:pPr>
              <a:defRPr/>
            </a:pPr>
            <a:r>
              <a:rPr lang="en-GB"/>
              <a:t>- icd and tests/medicines incompatible, reclaim with supporting documents</a:t>
            </a:r>
            <a:endParaRPr/>
          </a:p>
          <a:p>
            <a:pPr>
              <a:defRPr/>
            </a:pPr>
            <a:r>
              <a:rPr lang="en-GB"/>
              <a:t>- icd and service type incompatible</a:t>
            </a:r>
            <a:endParaRPr/>
          </a:p>
          <a:p>
            <a:pPr>
              <a:defRPr/>
            </a:pPr>
            <a:r>
              <a:rPr lang="en-GB"/>
              <a:t>- icd and package claimed incompatible</a:t>
            </a:r>
            <a:endParaRPr/>
          </a:p>
          <a:p>
            <a:pPr>
              <a:defRPr/>
            </a:pPr>
            <a:r>
              <a:rPr lang="en-GB"/>
              <a:t>- icd and tests/medicines incompatible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--&gt; medicines and/or services rejected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99341" y="2072660"/>
            <a:ext cx="8993324" cy="349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1. Adjudication workflow</a:t>
            </a:r>
            <a:endParaRPr/>
          </a:p>
        </p:txBody>
      </p:sp>
      <p:sp>
        <p:nvSpPr>
          <p:cNvPr id="6" name="TextBox 5"/>
          <p:cNvSpPr/>
          <p:nvPr/>
        </p:nvSpPr>
        <p:spPr bwMode="auto">
          <a:xfrm>
            <a:off x="4164376" y="5519451"/>
            <a:ext cx="299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Manual claim adjudication workflow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Rejection reason</a:t>
            </a:r>
            <a:r>
              <a:rPr lang="de-CH"/>
              <a:t>:</a:t>
            </a:r>
            <a:r>
              <a:rPr lang="en-GB"/>
              <a:t> effective from date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/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en-GB"/>
              <a:t>Examples of rejection reasons found in the 'Adjustment' field</a:t>
            </a:r>
            <a:endParaRPr/>
          </a:p>
          <a:p>
            <a:pPr>
              <a:defRPr/>
            </a:pPr>
            <a:r>
              <a:rPr lang="en-GB"/>
              <a:t>- medicine effective only from Aug 17</a:t>
            </a:r>
            <a:endParaRPr/>
          </a:p>
          <a:p>
            <a:pPr>
              <a:defRPr/>
            </a:pPr>
            <a:r>
              <a:rPr lang="en-GB"/>
              <a:t>- some claimed medicines were effective only from Aug 17, the claimed date was 11 Aug</a:t>
            </a:r>
            <a:endParaRPr/>
          </a:p>
          <a:p>
            <a:pPr>
              <a:defRPr/>
            </a:pPr>
            <a:r>
              <a:rPr lang="en-GB"/>
              <a:t>- claimed medicines were effective only from 17 Aug 2017</a:t>
            </a:r>
            <a:endParaRPr/>
          </a:p>
          <a:p>
            <a:pPr>
              <a:defRPr/>
            </a:pPr>
            <a:r>
              <a:rPr lang="en-GB"/>
              <a:t>- entered service type is effective only from feb 12 2017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--&gt; medicines/services  rejected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Rejection reason</a:t>
            </a:r>
            <a:r>
              <a:rPr lang="de-CH"/>
              <a:t>: </a:t>
            </a:r>
            <a:r>
              <a:rPr lang="en-GB"/>
              <a:t>large quantities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/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en-GB"/>
              <a:t>Examples of rejection reasons found in the 'Adjustment' field</a:t>
            </a:r>
            <a:endParaRPr/>
          </a:p>
          <a:p>
            <a:pPr>
              <a:defRPr/>
            </a:pPr>
            <a:r>
              <a:rPr lang="en-GB"/>
              <a:t>- too large injections prescribed for opd patients</a:t>
            </a:r>
            <a:endParaRPr/>
          </a:p>
          <a:p>
            <a:pPr>
              <a:defRPr/>
            </a:pPr>
            <a:r>
              <a:rPr lang="en-GB"/>
              <a:t>- too large doses of injections claimed for opd patient</a:t>
            </a:r>
            <a:endParaRPr/>
          </a:p>
          <a:p>
            <a:pPr>
              <a:defRPr/>
            </a:pPr>
            <a:r>
              <a:rPr lang="en-GB"/>
              <a:t>- injections prescribed in large quantities</a:t>
            </a:r>
            <a:endParaRPr/>
          </a:p>
          <a:p>
            <a:pPr>
              <a:defRPr/>
            </a:pPr>
            <a:r>
              <a:rPr lang="en-GB"/>
              <a:t>- too large injections prescribed for emergency patients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--&gt; medicines rejected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754268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Rejection reasons: summary 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0" y="1559703"/>
            <a:ext cx="11093555" cy="494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7" rIns="91422" bIns="45697" anchor="t" anchorCtr="0"/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578565" indent="-349965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Several </a:t>
            </a:r>
            <a:r>
              <a:rPr lang="en-GB"/>
              <a:t>reasons can be found in the dataset: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en-GB"/>
              <a:t>14048 </a:t>
            </a:r>
            <a:r>
              <a:rPr lang="de-CH"/>
              <a:t>I</a:t>
            </a:r>
            <a:r>
              <a:rPr lang="en-GB"/>
              <a:t>tems/</a:t>
            </a:r>
            <a:r>
              <a:rPr lang="de-CH"/>
              <a:t>S</a:t>
            </a:r>
            <a:r>
              <a:rPr lang="en-GB"/>
              <a:t>ervices with rejection justification, from 26983 rejected items/services</a:t>
            </a:r>
            <a:endParaRPr/>
          </a:p>
          <a:p>
            <a:pPr marL="578565" lvl="0" indent="-349965">
              <a:buFont typeface="Arial"/>
              <a:buChar char="•"/>
              <a:defRPr/>
            </a:pPr>
            <a:r>
              <a:rPr lang="de-CH"/>
              <a:t>Reasons: </a:t>
            </a:r>
            <a:endParaRPr lang="en-GB"/>
          </a:p>
          <a:p>
            <a:pPr marL="978615" lvl="1" indent="-349965">
              <a:buFont typeface="Arial"/>
              <a:buChar char="•"/>
              <a:defRPr/>
            </a:pPr>
            <a:r>
              <a:rPr lang="de-CH"/>
              <a:t>M</a:t>
            </a:r>
            <a:r>
              <a:rPr lang="en-GB"/>
              <a:t>ultiple submission: </a:t>
            </a:r>
            <a:r>
              <a:rPr lang="en-GB" sz="20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3161 items and services (related to 501 claims) 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en-GB"/>
              <a:t>Hospitalization related: 4810 items and services (related to 749 claims) 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en-GB"/>
              <a:t>Related to general screening limitations: 1310 items and services (related to 110 claims)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en-GB"/>
              <a:t>Diagnosis incompatible with medicine or services: 967 items and services (related to 138 claims)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en-GB"/>
              <a:t>Large quantities prescribed: 841 item or services (related to 85 claims)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en-GB"/>
              <a:t>Services/Items valid only from date: 173 items and services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1" y="1132245"/>
            <a:ext cx="10515600" cy="94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de-CH"/>
              <a:t>Resubmitted claims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1" y="2164465"/>
            <a:ext cx="10515600" cy="40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/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578565" indent="-349965">
              <a:buFont typeface="Arial"/>
              <a:buChar char="•"/>
              <a:defRPr/>
            </a:pPr>
            <a:r>
              <a:rPr lang="de-CH"/>
              <a:t>ClaimCode for resubmitted claims contains different characters </a:t>
            </a:r>
            <a:endParaRPr/>
          </a:p>
          <a:p>
            <a:pPr marL="978615" lvl="1" indent="-349965">
              <a:buFont typeface="Arial"/>
              <a:buChar char="•"/>
              <a:defRPr/>
            </a:pPr>
            <a:r>
              <a:rPr lang="de-CH"/>
              <a:t>re%, %re, spaces, a, b, c, ., :, etc.</a:t>
            </a:r>
            <a:endParaRPr/>
          </a:p>
          <a:p>
            <a:pPr marL="578565" lvl="0" indent="-349965">
              <a:buFont typeface="Arial"/>
              <a:buChar char="•"/>
              <a:defRPr/>
            </a:pPr>
            <a:r>
              <a:rPr lang="de-CH"/>
              <a:t>Found resubmitted claims without initial claim</a:t>
            </a:r>
            <a:endParaRPr/>
          </a:p>
          <a:p>
            <a:pPr marL="578565" lvl="0" indent="-349965">
              <a:buFont typeface="Arial"/>
              <a:buChar char="•"/>
              <a:defRPr/>
            </a:pPr>
            <a:r>
              <a:rPr lang="de-CH"/>
              <a:t>Resubmitted three time: 'a', 'b', 'c'</a:t>
            </a:r>
            <a:endParaRPr/>
          </a:p>
          <a:p>
            <a:pPr marL="578565" lvl="0" indent="-349965">
              <a:buFont typeface="Arial"/>
              <a:buChar char="•"/>
              <a:defRPr/>
            </a:pPr>
            <a:r>
              <a:rPr lang="de-CH"/>
              <a:t>Missing standardisation </a:t>
            </a:r>
            <a:endParaRPr/>
          </a:p>
          <a:p>
            <a:pPr marL="578565" lvl="0" indent="-349965">
              <a:buFont typeface="Arial"/>
              <a:buChar char="•"/>
              <a:defRPr/>
            </a:pPr>
            <a:endParaRPr lang="de-CH"/>
          </a:p>
          <a:p>
            <a:pPr marL="578565" lvl="0" indent="-349965">
              <a:buFont typeface="Arial"/>
              <a:buChar char="•"/>
              <a:defRPr/>
            </a:pPr>
            <a:r>
              <a:rPr lang="de-CH"/>
              <a:t>Taken all claims as new claims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1. Adjudication workflow</a:t>
            </a:r>
            <a:endParaRPr/>
          </a:p>
        </p:txBody>
      </p:sp>
      <p:sp>
        <p:nvSpPr>
          <p:cNvPr id="5" name="TextBox 5"/>
          <p:cNvSpPr/>
          <p:nvPr/>
        </p:nvSpPr>
        <p:spPr bwMode="auto">
          <a:xfrm>
            <a:off x="4164376" y="5519451"/>
            <a:ext cx="376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Claim adjudication workflow with AI algorithm</a:t>
            </a:r>
            <a:endParaRPr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85143" y="2022253"/>
            <a:ext cx="8927446" cy="3497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1. Adjudication workflow</a:t>
            </a:r>
            <a:br>
              <a:rPr lang="en-US" sz="4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</a:br>
            <a:r>
              <a:rPr lang="fr-FR" sz="2000" b="1" i="0" u="none" strike="noStrike" cap="none" spc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rPr>
              <a:t>Claim adjudication process update</a:t>
            </a: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2" y="2164466"/>
            <a:ext cx="10515600" cy="401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/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93" y="2013340"/>
            <a:ext cx="5668963" cy="468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71394" y="2013340"/>
            <a:ext cx="5165329" cy="4797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0;p3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1;p3"/>
          <p:cNvSpPr>
            <a:spLocks noGrp="1"/>
          </p:cNvSpPr>
          <p:nvPr>
            <p:ph type="body" idx="1"/>
          </p:nvPr>
        </p:nvSpPr>
        <p:spPr bwMode="auto">
          <a:xfrm>
            <a:off x="838202" y="2164475"/>
            <a:ext cx="4773481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>
                <a:solidFill>
                  <a:schemeClr val="dk1"/>
                </a:solidFill>
              </a:rPr>
              <a:t>Input data model: </a:t>
            </a:r>
            <a:r>
              <a:rPr lang="de-CH" u="sng">
                <a:solidFill>
                  <a:schemeClr val="hlink"/>
                </a:solidFill>
                <a:hlinkClick r:id="rId2" tooltip="https://openimis.atlassian.net/wiki/spaces/OP/pages/1389592652/FHIR+R4+-+ClaimResponse"/>
              </a:rPr>
              <a:t>FHIR ClaimResponse</a:t>
            </a:r>
            <a:endParaRPr>
              <a:solidFill>
                <a:schemeClr val="dk1"/>
              </a:solidFill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 u="sng">
                <a:solidFill>
                  <a:schemeClr val="hlink"/>
                </a:solidFill>
                <a:hlinkClick r:id="rId3" tooltip="https://openimis.atlassian.net/wiki/spaces/OP/pages/1233649676/openIMIS+FHIR+R4+Overview+Page"/>
              </a:rPr>
              <a:t>Mapping of openIMIS database to FHIR R4 data structure</a:t>
            </a:r>
            <a:endParaRPr/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de-CH"/>
              <a:t>Data source: openIMIS Nepal implementation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/>
              <a:t>Skewed database, 0.197% of Claims are labeled as manually rejected</a:t>
            </a:r>
            <a:endParaRPr/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/>
            </a:pPr>
            <a:endParaRPr lang="de-CH"/>
          </a:p>
        </p:txBody>
      </p:sp>
      <p:graphicFrame>
        <p:nvGraphicFramePr>
          <p:cNvPr id="6" name="Table 1"/>
          <p:cNvGraphicFramePr>
            <a:graphicFrameLocks noGrp="1"/>
          </p:cNvGraphicFramePr>
          <p:nvPr/>
        </p:nvGraphicFramePr>
        <p:xfrm>
          <a:off x="5611683" y="2246095"/>
          <a:ext cx="6404827" cy="2759369"/>
        </p:xfrm>
        <a:graphic>
          <a:graphicData uri="http://schemas.openxmlformats.org/drawingml/2006/table">
            <a:tbl>
              <a:tblPr/>
              <a:tblGrid>
                <a:gridCol w="243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9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1"/>
                        <a:t>FHIR R4 Resource (AI algorithm input data model)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1"/>
                        <a:t>openIMIS Database Tables (mapped entities)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1"/>
                        <a:t>Entity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2" tooltip="https://openimis.atlassian.net/wiki/spaces/OP/pages/1389592652/FHIR+R4+-+ClaimResponse"/>
                        </a:rPr>
                        <a:t>ClaimResponse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1" u="sng" strike="noStrike">
                          <a:solidFill>
                            <a:srgbClr val="0052CC"/>
                          </a:solidFill>
                          <a:hlinkClick r:id="rId4" tooltip="https://openimis.atlassian.net/wiki/spaces/OP/pages/1448443905"/>
                        </a:rPr>
                        <a:t>tblClaim</a:t>
                      </a:r>
                      <a:r>
                        <a:rPr lang="en-US" sz="1000" b="1"/>
                        <a:t> </a:t>
                      </a:r>
                      <a:r>
                        <a:rPr lang="en-US" sz="1000" b="0"/>
                        <a:t/>
                      </a:r>
                      <a:br>
                        <a:rPr lang="en-US" sz="1000" b="0"/>
                      </a:br>
                      <a:r>
                        <a:rPr lang="en-US" sz="1000" b="0"/>
                        <a:t>tblClaim →</a:t>
                      </a:r>
                      <a:r>
                        <a:rPr lang="en-US" sz="1000" b="1"/>
                        <a:t> </a:t>
                      </a:r>
                      <a:r>
                        <a:rPr lang="en-US" sz="1000" b="1" u="sng" strike="noStrike">
                          <a:solidFill>
                            <a:srgbClr val="0052CC"/>
                          </a:solidFill>
                          <a:hlinkClick r:id="rId5" tooltip="https://openimis.atlassian.net/wiki/spaces/OP/pages/1539637298"/>
                        </a:rPr>
                        <a:t>tblClaimServices</a:t>
                      </a:r>
                      <a:r>
                        <a:rPr lang="en-US" sz="1000" b="1"/>
                        <a:t> </a:t>
                      </a:r>
                      <a:r>
                        <a:rPr lang="en-US" sz="1000" b="0"/>
                        <a:t/>
                      </a:r>
                      <a:br>
                        <a:rPr lang="en-US" sz="1000" b="0"/>
                      </a:br>
                      <a:r>
                        <a:rPr lang="en-US" sz="1000" b="0"/>
                        <a:t>tblClaim →</a:t>
                      </a:r>
                      <a:r>
                        <a:rPr lang="en-US" sz="1000" b="1"/>
                        <a:t> </a:t>
                      </a:r>
                      <a:r>
                        <a:rPr lang="en-US" sz="1000" b="1" u="sng" strike="noStrike">
                          <a:solidFill>
                            <a:srgbClr val="0052CC"/>
                          </a:solidFill>
                          <a:hlinkClick r:id="rId6" tooltip="https://openimis.atlassian.net/wiki/spaces/OP/pages/1538097173"/>
                        </a:rPr>
                        <a:t>tblClaimItems</a:t>
                      </a:r>
                      <a:endParaRPr lang="en-US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ClaimResponse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7" tooltip="https://openimis.atlassian.net/wiki/spaces/OP/pages/1399914531/FHIR+R4+-+Condition"/>
                        </a:rPr>
                        <a:t>Condition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tblClaim </a:t>
                      </a:r>
                      <a:r>
                        <a:rPr lang="fr-FR" sz="1000" b="1"/>
                        <a:t>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8" tooltip="https://openimis.atlassian.net/wiki/spaces/OP/pages/1534394373/Diagnosis+table+tblICDCodes"/>
                        </a:rPr>
                        <a:t>tblICDCodes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Diagnosis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ClaimResponse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9" tooltip="https://openimis.atlassian.net/wiki/spaces/OP/pages/1517617153/FHIR+R4+-+HealthcareService"/>
                        </a:rPr>
                        <a:t>HealthcareService</a:t>
                      </a:r>
                      <a:r>
                        <a:rPr lang="fr-FR" sz="1000" b="1"/>
                        <a:t> 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tblClaim </a:t>
                      </a:r>
                      <a:r>
                        <a:rPr lang="fr-FR" sz="1000" b="1"/>
                        <a:t>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0" tooltip="https://openimis.atlassian.net/wiki/spaces/OP/pages/1517879297"/>
                        </a:rPr>
                        <a:t>tblHF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Health Facility 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ClaimResponse </a:t>
                      </a:r>
                      <a:r>
                        <a:rPr lang="fr-FR" sz="1000" b="1"/>
                        <a:t>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1" tooltip="https://openimis.atlassian.net/wiki/spaces/OP/pages/1389133931/FHIR+R4+-+Patient"/>
                        </a:rPr>
                        <a:t>Patient</a:t>
                      </a:r>
                      <a:r>
                        <a:rPr lang="fr-FR" sz="1000" b="0"/>
                        <a:t> 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tblClaim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2" tooltip="https://openimis.atlassian.net/wiki/spaces/OP/pages/1487765722"/>
                        </a:rPr>
                        <a:t>tblInsurees</a:t>
                      </a:r>
                      <a:r>
                        <a:rPr lang="fr-FR" sz="1000" b="0"/>
                        <a:t/>
                      </a:r>
                      <a:br>
                        <a:rPr lang="fr-FR" sz="1000" b="0"/>
                      </a:br>
                      <a:r>
                        <a:rPr lang="fr-FR" sz="1000" b="0"/>
                        <a:t>tblClaim → </a:t>
                      </a:r>
                      <a:r>
                        <a:rPr lang="fr-FR" sz="1000" b="0" u="sng" strike="noStrike">
                          <a:solidFill>
                            <a:srgbClr val="0052CC"/>
                          </a:solidFill>
                          <a:hlinkClick r:id="rId12" tooltip="https://openimis.atlassian.net/wiki/spaces/OP/pages/1487765722"/>
                        </a:rPr>
                        <a:t>tblInsurees</a:t>
                      </a:r>
                      <a:r>
                        <a:rPr lang="fr-FR" sz="1000" b="0"/>
                        <a:t>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3" tooltip="https://openimis.atlassian.net/wiki/spaces/OP/pages/1535901766"/>
                        </a:rPr>
                        <a:t>tblFamilies</a:t>
                      </a:r>
                      <a:r>
                        <a:rPr lang="fr-FR" sz="1000" b="1"/>
                        <a:t> 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Insuree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ClaimResponse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4" tooltip="https://openimis.atlassian.net/wiki/spaces/OP/pages/1400012844/FHIR+R4+-+ActivityDefinition"/>
                        </a:rPr>
                        <a:t>ActivityDefinition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tblClaim →</a:t>
                      </a:r>
                      <a:r>
                        <a:rPr lang="fr-FR" sz="1000" b="1"/>
                        <a:t> </a:t>
                      </a:r>
                      <a:r>
                        <a:rPr lang="fr-FR" sz="1000" b="0"/>
                        <a:t>tblClaimServices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5" tooltip="https://openimis.atlassian.net/wiki/spaces/OP/pages/1527087232/Medical+Service+table+tblServices"/>
                        </a:rPr>
                        <a:t>tblServices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Medical Service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ClaimResponse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6" tooltip="https://openimis.atlassian.net/wiki/spaces/OP/pages/1400045588/FHIR+R4+-+Medication"/>
                        </a:rPr>
                        <a:t>Medication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tblClaim →</a:t>
                      </a:r>
                      <a:r>
                        <a:rPr lang="fr-FR" sz="1000" b="1"/>
                        <a:t> </a:t>
                      </a:r>
                      <a:r>
                        <a:rPr lang="fr-FR" sz="1000" b="0"/>
                        <a:t>tblClaimItems→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7" tooltip="https://openimis.atlassian.net/wiki/spaces/OP/pages/1530593281"/>
                        </a:rPr>
                        <a:t>tblItems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Medical Item 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77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ClaimResponse 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8" tooltip="https://openimis.atlassian.net/wiki/spaces/OP/pages/1389592716/FHIR+R4+-+Practitioner"/>
                        </a:rPr>
                        <a:t>Practitioner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/>
                        <a:t>tblClaim </a:t>
                      </a:r>
                      <a:r>
                        <a:rPr lang="fr-FR" sz="1000" b="1"/>
                        <a:t>→ </a:t>
                      </a:r>
                      <a:r>
                        <a:rPr lang="fr-FR" sz="1000" b="1" u="sng" strike="noStrike">
                          <a:solidFill>
                            <a:srgbClr val="0052CC"/>
                          </a:solidFill>
                          <a:hlinkClick r:id="rId19" tooltip="https://openimis.atlassian.net/wiki/spaces/OP/pages/1563230242/Claim+Administrator+table+tblClaimAdmin"/>
                        </a:rPr>
                        <a:t>tblClaimAdmin</a:t>
                      </a:r>
                      <a:endParaRPr lang="fr-FR" sz="1000" b="0"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/>
                        <a:t>Claim Administrator</a:t>
                      </a:r>
                      <a:endParaRPr/>
                    </a:p>
                  </a:txBody>
                  <a:tcPr marL="55786" marR="55786" marT="55786" marB="55786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838198" y="2164475"/>
            <a:ext cx="10749900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en-US">
                <a:solidFill>
                  <a:srgbClr val="00B0F0"/>
                </a:solidFill>
              </a:rPr>
              <a:t>Data preparation : done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/>
              <a:t>Data visualization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/>
              <a:t>Sanity check of the database</a:t>
            </a:r>
            <a:endParaRPr/>
          </a:p>
          <a:p>
            <a:pPr marL="800090" lvl="1" indent="-342900">
              <a:buFont typeface="Arial"/>
              <a:buChar char="•"/>
              <a:defRPr/>
            </a:pPr>
            <a:r>
              <a:rPr lang="en-US"/>
              <a:t>Selection of the data fields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7269048" y="2164474"/>
            <a:ext cx="4785204" cy="174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en-GB"/>
              <a:t>Database backup from </a:t>
            </a:r>
            <a:r>
              <a:rPr lang="en-GB">
                <a:latin typeface="Pothana2000"/>
                <a:ea typeface="Pothana2000"/>
                <a:cs typeface="Pothana2000"/>
              </a:rPr>
              <a:t>openIMIS </a:t>
            </a:r>
            <a:r>
              <a:rPr lang="en-GB"/>
              <a:t>system in Nepal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GB"/>
              <a:t>Extracted in 09-2020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GB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DateClaimed  between 2016-05-16 to 2020-09-29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8647" y="1991252"/>
            <a:ext cx="7010399" cy="2095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8647" y="4086752"/>
            <a:ext cx="7010399" cy="2247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7;g867816d38c_0_1"/>
          <p:cNvSpPr>
            <a:spLocks noGrp="1"/>
          </p:cNvSpPr>
          <p:nvPr>
            <p:ph type="title"/>
          </p:nvPr>
        </p:nvSpPr>
        <p:spPr bwMode="auto">
          <a:xfrm>
            <a:off x="838202" y="1132245"/>
            <a:ext cx="10515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2. Data gathering and preparation</a:t>
            </a:r>
            <a:endParaRPr/>
          </a:p>
        </p:txBody>
      </p:sp>
      <p:sp>
        <p:nvSpPr>
          <p:cNvPr id="5" name="Google Shape;78;g867816d38c_0_1"/>
          <p:cNvSpPr>
            <a:spLocks noGrp="1"/>
          </p:cNvSpPr>
          <p:nvPr>
            <p:ph type="body" idx="1"/>
          </p:nvPr>
        </p:nvSpPr>
        <p:spPr bwMode="auto">
          <a:xfrm>
            <a:off x="7269048" y="2164473"/>
            <a:ext cx="4785203" cy="174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8" rIns="91423" bIns="45698" anchor="t" anchorCtr="0">
            <a:noAutofit/>
          </a:bodyPr>
          <a:lstStyle/>
          <a:p>
            <a:pPr marL="342900" lvl="0" indent="-342900">
              <a:buFont typeface="Arial"/>
              <a:buChar char="•"/>
              <a:defRPr/>
            </a:pPr>
            <a:r>
              <a:rPr lang="en-GB"/>
              <a:t>Database backup from </a:t>
            </a:r>
            <a:r>
              <a:rPr lang="en-GB">
                <a:latin typeface="Pothana2000"/>
                <a:ea typeface="Pothana2000"/>
                <a:cs typeface="Pothana2000"/>
              </a:rPr>
              <a:t>openIMIS </a:t>
            </a:r>
            <a:r>
              <a:rPr lang="en-GB"/>
              <a:t>system in Nepal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GB"/>
              <a:t>Extracted in 09-2020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GB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DateClaimed between 2016-05-16 to 2020-09-29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4372" y="2072745"/>
            <a:ext cx="6924673" cy="2000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15433" y="4171818"/>
            <a:ext cx="10549971" cy="224502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lvl="1">
              <a:defRPr/>
            </a:pPr>
            <a:r>
              <a:rPr lang="en-GB" sz="2400" b="0" i="0" u="none" strike="noStrike" cap="none" spc="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General information about the data: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GB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5 953 640 claims:</a:t>
            </a:r>
          </a:p>
          <a:p>
            <a:pPr marL="1257298" lvl="2" indent="-342900">
              <a:buFont typeface="Arial"/>
              <a:buChar char="•"/>
              <a:defRPr/>
            </a:pPr>
            <a:r>
              <a:rPr lang="en-GB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12 371 992  medication (medical items)</a:t>
            </a:r>
            <a:endParaRPr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257298" lvl="2" indent="-342900">
              <a:buFont typeface="Arial"/>
              <a:buChar char="•"/>
              <a:defRPr/>
            </a:pPr>
            <a:r>
              <a:rPr lang="en-GB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16 655 364 activity definition (medical services)</a:t>
            </a:r>
            <a:endParaRPr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257298" lvl="2" indent="-342900">
              <a:buFont typeface="Arial"/>
              <a:buChar char="•"/>
              <a:defRPr/>
            </a:pPr>
            <a:r>
              <a:rPr lang="en-GB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3 790 789 insurees</a:t>
            </a:r>
            <a:endParaRPr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257298" lvl="2" indent="-342900">
              <a:buFont typeface="Arial"/>
              <a:buChar char="•"/>
              <a:defRPr/>
            </a:pPr>
            <a:r>
              <a:rPr lang="en-GB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780 health facilities</a:t>
            </a:r>
            <a:endParaRPr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257298" lvl="2" indent="-342900">
              <a:buFont typeface="Arial"/>
              <a:buChar char="•"/>
              <a:defRPr/>
            </a:pPr>
            <a:r>
              <a:rPr lang="en-GB" sz="18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1 959 diagnosis items</a:t>
            </a:r>
            <a:endParaRPr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penIMIS w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2055</Words>
  <Application>Microsoft Office PowerPoint</Application>
  <DocSecurity>0</DocSecurity>
  <PresentationFormat>Widescreen</PresentationFormat>
  <Paragraphs>325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Poppins SemiBold</vt:lpstr>
      <vt:lpstr>Poppins ExtraLight</vt:lpstr>
      <vt:lpstr>Arial</vt:lpstr>
      <vt:lpstr>Pothana2000</vt:lpstr>
      <vt:lpstr>Calibri</vt:lpstr>
      <vt:lpstr>Poppins Light</vt:lpstr>
      <vt:lpstr>Poppins</vt:lpstr>
      <vt:lpstr>Wingdings</vt:lpstr>
      <vt:lpstr>openIMIS wide</vt:lpstr>
      <vt:lpstr>AI-based Claim Categorization </vt:lpstr>
      <vt:lpstr>Project timeline </vt:lpstr>
      <vt:lpstr>1. Adjudication workflow</vt:lpstr>
      <vt:lpstr>1. Adjudication workflow</vt:lpstr>
      <vt:lpstr>1. Adjudication workflow Claim adjudication process update</vt:lpstr>
      <vt:lpstr>2. Data gathering and preparation</vt:lpstr>
      <vt:lpstr>2. Data gathering and preparation</vt:lpstr>
      <vt:lpstr>2. Data gathering and preparation</vt:lpstr>
      <vt:lpstr>2. Data gathering and preparation</vt:lpstr>
      <vt:lpstr>2. Data gathering and preparation</vt:lpstr>
      <vt:lpstr>2. Data gathering and preparation</vt:lpstr>
      <vt:lpstr>2. Data gathering and preparation</vt:lpstr>
      <vt:lpstr>2. Data gathering and preparation</vt:lpstr>
      <vt:lpstr>2. Data gathering and preparation</vt:lpstr>
      <vt:lpstr>Rejection reasons</vt:lpstr>
      <vt:lpstr>2. Data gathering and preparation</vt:lpstr>
      <vt:lpstr>2. Al methods, model outputs and evaluation metrics</vt:lpstr>
      <vt:lpstr>3. Implementation of the AI algorithm</vt:lpstr>
      <vt:lpstr>3. Implementation of the AI algorithm</vt:lpstr>
      <vt:lpstr>3. Implementation of the AI algorithm</vt:lpstr>
      <vt:lpstr>4. openIMIS AI module development</vt:lpstr>
      <vt:lpstr>5. openIMIS AI Claim Quality Monitor module</vt:lpstr>
      <vt:lpstr>6. openIMIS AI module User Acceptance Testing</vt:lpstr>
      <vt:lpstr>AI-based Claim Categorization </vt:lpstr>
      <vt:lpstr>PowerPoint Presentation</vt:lpstr>
      <vt:lpstr>Rejection reason: multiple submissions</vt:lpstr>
      <vt:lpstr>Rejection reason: hospitalization related</vt:lpstr>
      <vt:lpstr>Rejection reason: general screening limitations</vt:lpstr>
      <vt:lpstr>Rejection reason: incompatibilities between diagnosis and item/services</vt:lpstr>
      <vt:lpstr>Rejection reason: effective from date</vt:lpstr>
      <vt:lpstr>Rejection reason: large quantities</vt:lpstr>
      <vt:lpstr>Rejection reasons: summary </vt:lpstr>
      <vt:lpstr>Resubmitted claims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</dc:title>
  <dc:subject/>
  <dc:creator>Dragos Dobre</dc:creator>
  <cp:keywords/>
  <dc:description/>
  <cp:lastModifiedBy>Dragos Dobre</cp:lastModifiedBy>
  <cp:revision>7</cp:revision>
  <dcterms:modified xsi:type="dcterms:W3CDTF">2020-11-02T11:53:24Z</dcterms:modified>
  <cp:category/>
  <dc:identifier/>
  <cp:contentStatus/>
  <dc:language/>
  <cp:version/>
</cp:coreProperties>
</file>