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2" r:id="rId4"/>
    <p:sldId id="264" r:id="rId5"/>
    <p:sldId id="263" r:id="rId6"/>
    <p:sldId id="261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57"/>
            <p14:sldId id="262"/>
            <p14:sldId id="264"/>
            <p14:sldId id="263"/>
            <p14:sldId id="261"/>
            <p14:sldId id="259"/>
            <p14:sldId id="260"/>
          </p14:sldIdLst>
        </p14:section>
        <p14:section name="Untitled Section" id="{3EB9EA23-95EB-4E45-BCB8-859A5987424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D0D5"/>
    <a:srgbClr val="0063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94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ctrTitle"/>
          </p:nvPr>
        </p:nvSpPr>
        <p:spPr>
          <a:xfrm>
            <a:off x="1524003" y="2580775"/>
            <a:ext cx="9144000" cy="2387598"/>
          </a:xfrm>
          <a:solidFill>
            <a:srgbClr val="006374"/>
          </a:solidFill>
        </p:spPr>
        <p:txBody>
          <a:bodyPr anchor="b" anchorCtr="1"/>
          <a:lstStyle>
            <a:lvl1pPr algn="ctr"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Untertitel 2"/>
          <p:cNvSpPr txBox="1">
            <a:spLocks noGrp="1"/>
          </p:cNvSpPr>
          <p:nvPr>
            <p:ph type="subTitle" idx="1"/>
          </p:nvPr>
        </p:nvSpPr>
        <p:spPr>
          <a:xfrm>
            <a:off x="1524003" y="5060445"/>
            <a:ext cx="9144000" cy="1655758"/>
          </a:xfrm>
          <a:solidFill>
            <a:srgbClr val="006374"/>
          </a:solidFill>
        </p:spPr>
        <p:txBody>
          <a:bodyPr anchorCtr="1"/>
          <a:lstStyle>
            <a:lvl1pPr algn="ctr"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329" y="768214"/>
            <a:ext cx="1691347" cy="179827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9757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Grafik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78813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title"/>
          </p:nvPr>
        </p:nvSpPr>
        <p:spPr>
          <a:xfrm>
            <a:off x="831847" y="1709745"/>
            <a:ext cx="10515600" cy="2852735"/>
          </a:xfrm>
          <a:solidFill>
            <a:srgbClr val="006374"/>
          </a:solidFill>
        </p:spPr>
        <p:txBody>
          <a:bodyPr anchor="b"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Textplatzhalt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  <a:solidFill>
            <a:srgbClr val="006374"/>
          </a:solidFill>
        </p:spPr>
        <p:txBody>
          <a:bodyPr/>
          <a:lstStyle>
            <a:lvl1pPr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Edit Master text styles</a:t>
            </a:r>
          </a:p>
        </p:txBody>
      </p:sp>
      <p:pic>
        <p:nvPicPr>
          <p:cNvPr id="5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60559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838203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6172200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61098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2850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Grafik 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300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4294967295"/>
          </p:nvPr>
        </p:nvSpPr>
        <p:spPr>
          <a:xfrm>
            <a:off x="838203" y="2176043"/>
            <a:ext cx="5181603" cy="4000920"/>
          </a:xfrm>
        </p:spPr>
        <p:txBody>
          <a:bodyPr>
            <a:noAutofit/>
          </a:bodyPr>
          <a:lstStyle>
            <a:lvl1pPr>
              <a:defRPr lang="en-US" sz="1200">
                <a:solidFill>
                  <a:srgbClr val="FFFFFF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pic>
        <p:nvPicPr>
          <p:cNvPr id="4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13407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838203" y="1132246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GB" noProof="0" dirty="0" smtClean="0"/>
              <a:t>MASTERTITELFORMAT BEARBEITEN</a:t>
            </a:r>
            <a:endParaRPr lang="en-GB" noProof="0" dirty="0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838203" y="2164467"/>
            <a:ext cx="10515600" cy="4012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GB" noProof="0" dirty="0" err="1" smtClean="0"/>
              <a:t>Formatvorlagen</a:t>
            </a:r>
            <a:r>
              <a:rPr lang="en-GB" noProof="0" dirty="0" smtClean="0"/>
              <a:t> des </a:t>
            </a:r>
            <a:r>
              <a:rPr lang="en-GB" noProof="0" dirty="0" err="1" smtClean="0"/>
              <a:t>Textmasters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006374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BB1A5BDF-536B-4BCB-A33E-4876263A773D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8382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377400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75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372" rtl="0" eaLnBrk="1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de-DE" sz="4000" b="1" i="0" u="none" strike="noStrike" kern="1200" cap="none" spc="0" baseline="0">
          <a:solidFill>
            <a:srgbClr val="000000"/>
          </a:solidFill>
          <a:uFillTx/>
          <a:latin typeface="Poppins SemiBold" pitchFamily="2"/>
          <a:cs typeface="Poppins SemiBold" pitchFamily="2"/>
        </a:defRPr>
      </a:lvl1pPr>
    </p:titleStyle>
    <p:bodyStyle>
      <a:lvl1pPr marL="0" marR="0" lvl="0" indent="0" algn="l" defTabSz="914372" rtl="0" eaLnBrk="1" fontAlgn="auto" hangingPunct="1">
        <a:lnSpc>
          <a:spcPct val="90000"/>
        </a:lnSpc>
        <a:spcBef>
          <a:spcPts val="1000"/>
        </a:spcBef>
        <a:spcAft>
          <a:spcPts val="0"/>
        </a:spcAft>
        <a:buNone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Poppins" pitchFamily="2"/>
          <a:cs typeface="Poppins" pitchFamily="2"/>
        </a:defRPr>
      </a:lvl1pPr>
      <a:lvl2pPr marL="457190" marR="0" lvl="1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20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2pPr>
      <a:lvl3pPr marL="914372" marR="0" lvl="2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3pPr>
      <a:lvl4pPr marL="1371563" marR="0" lvl="3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Light" pitchFamily="2"/>
          <a:cs typeface="Poppins Light" pitchFamily="2"/>
        </a:defRPr>
      </a:lvl4pPr>
      <a:lvl5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5pPr>
      <a:lvl6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openimis.atlassian.net/browse/OSD-116" TargetMode="External"/><Relationship Id="rId3" Type="http://schemas.openxmlformats.org/officeDocument/2006/relationships/hyperlink" Target="https://openimis.atlassian.net/browse/OSD-111" TargetMode="External"/><Relationship Id="rId7" Type="http://schemas.openxmlformats.org/officeDocument/2006/relationships/hyperlink" Target="https://openimis.atlassian.net/browse/OSD-115" TargetMode="External"/><Relationship Id="rId2" Type="http://schemas.openxmlformats.org/officeDocument/2006/relationships/hyperlink" Target="https://openimis.atlassian.net/browse/OSD-10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mis.atlassian.net/browse/OSD-114" TargetMode="External"/><Relationship Id="rId5" Type="http://schemas.openxmlformats.org/officeDocument/2006/relationships/hyperlink" Target="https://openimis.atlassian.net/browse/OSD-113" TargetMode="External"/><Relationship Id="rId4" Type="http://schemas.openxmlformats.org/officeDocument/2006/relationships/hyperlink" Target="https://openimis.atlassian.net/browse/OSD-11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imis.atlassian.net/browse/OP-20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Maintenance and Support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2</a:t>
            </a:r>
            <a:r>
              <a:rPr lang="en-GB" dirty="0" smtClean="0"/>
              <a:t> </a:t>
            </a:r>
            <a:r>
              <a:rPr lang="en-GB" dirty="0" smtClean="0"/>
              <a:t>November 2020 </a:t>
            </a:r>
            <a:endParaRPr lang="en-GB" dirty="0" smtClean="0"/>
          </a:p>
          <a:p>
            <a:r>
              <a:rPr lang="en-GB" dirty="0" smtClean="0"/>
              <a:t>Activity Report</a:t>
            </a:r>
          </a:p>
          <a:p>
            <a:endParaRPr lang="en-GB" dirty="0" smtClean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015" y="258049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October 2020 activities (I)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2164467"/>
            <a:ext cx="11031412" cy="4424340"/>
          </a:xfrm>
        </p:spPr>
        <p:txBody>
          <a:bodyPr>
            <a:normAutofit/>
          </a:bodyPr>
          <a:lstStyle/>
          <a:p>
            <a:r>
              <a:rPr lang="en-GB" b="1" dirty="0" smtClean="0"/>
              <a:t>Support: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hlinkClick r:id="rId2"/>
              </a:rPr>
              <a:t>OSD-104</a:t>
            </a:r>
            <a:r>
              <a:rPr lang="en-GB" dirty="0" smtClean="0"/>
              <a:t>: French version of demo – </a:t>
            </a:r>
            <a:r>
              <a:rPr lang="en-GB" dirty="0" smtClean="0">
                <a:solidFill>
                  <a:schemeClr val="accent6"/>
                </a:solidFill>
              </a:rPr>
              <a:t>Resolved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hlinkClick r:id="rId3"/>
              </a:rPr>
              <a:t>OSD-111</a:t>
            </a:r>
            <a:r>
              <a:rPr lang="en-GB" dirty="0" smtClean="0">
                <a:solidFill>
                  <a:schemeClr val="tx1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</a:rPr>
              <a:t>Standardized claims justification during </a:t>
            </a:r>
            <a:r>
              <a:rPr lang="en-US" dirty="0" smtClean="0">
                <a:solidFill>
                  <a:schemeClr val="tx1"/>
                </a:solidFill>
              </a:rPr>
              <a:t>review – </a:t>
            </a:r>
            <a:r>
              <a:rPr lang="en-US" dirty="0" smtClean="0">
                <a:solidFill>
                  <a:srgbClr val="0070C0"/>
                </a:solidFill>
              </a:rPr>
              <a:t>Pending prioritization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hlinkClick r:id="rId4"/>
              </a:rPr>
              <a:t>OSD-112</a:t>
            </a:r>
            <a:r>
              <a:rPr lang="en-GB" dirty="0" smtClean="0">
                <a:solidFill>
                  <a:schemeClr val="tx1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</a:rPr>
              <a:t>Legacy openIMIS Installation default username and password </a:t>
            </a:r>
            <a:r>
              <a:rPr lang="en-US" dirty="0" smtClean="0">
                <a:solidFill>
                  <a:schemeClr val="tx1"/>
                </a:solidFill>
              </a:rPr>
              <a:t>doesn't work 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Waiting for customer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5"/>
              </a:rPr>
              <a:t>OSD-113</a:t>
            </a:r>
            <a:r>
              <a:rPr lang="en-US" dirty="0">
                <a:solidFill>
                  <a:schemeClr val="tx1"/>
                </a:solidFill>
              </a:rPr>
              <a:t>: Bulk imports of </a:t>
            </a:r>
            <a:r>
              <a:rPr lang="en-US" dirty="0" smtClean="0">
                <a:solidFill>
                  <a:schemeClr val="tx1"/>
                </a:solidFill>
              </a:rPr>
              <a:t>images 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Waiting for customer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hlinkClick r:id="rId6"/>
              </a:rPr>
              <a:t>OSD-114</a:t>
            </a:r>
            <a:r>
              <a:rPr lang="en-US" b="1" dirty="0">
                <a:solidFill>
                  <a:schemeClr val="tx1"/>
                </a:solidFill>
              </a:rPr>
              <a:t>: [JIRA] 📩 support@openimis.atlassian.net is </a:t>
            </a:r>
            <a:r>
              <a:rPr lang="en-US" b="1" dirty="0" smtClean="0">
                <a:solidFill>
                  <a:schemeClr val="tx1"/>
                </a:solidFill>
              </a:rPr>
              <a:t>ready - </a:t>
            </a:r>
            <a:r>
              <a:rPr lang="en-US" b="1" dirty="0" smtClean="0">
                <a:solidFill>
                  <a:schemeClr val="accent6"/>
                </a:solidFill>
              </a:rPr>
              <a:t>Closed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7"/>
              </a:rPr>
              <a:t>OSD-115</a:t>
            </a:r>
            <a:r>
              <a:rPr lang="en-US" dirty="0">
                <a:solidFill>
                  <a:schemeClr val="tx1"/>
                </a:solidFill>
              </a:rPr>
              <a:t>: email sending </a:t>
            </a:r>
            <a:r>
              <a:rPr lang="en-US" dirty="0" smtClean="0">
                <a:solidFill>
                  <a:schemeClr val="tx1"/>
                </a:solidFill>
              </a:rPr>
              <a:t>issue –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Waiting for customer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8"/>
              </a:rPr>
              <a:t>OSD-116</a:t>
            </a:r>
            <a:r>
              <a:rPr lang="en-US" dirty="0">
                <a:solidFill>
                  <a:schemeClr val="tx1"/>
                </a:solidFill>
              </a:rPr>
              <a:t>: Spanish </a:t>
            </a:r>
            <a:r>
              <a:rPr lang="en-US" dirty="0" smtClean="0">
                <a:solidFill>
                  <a:schemeClr val="tx1"/>
                </a:solidFill>
              </a:rPr>
              <a:t>translation - </a:t>
            </a:r>
            <a:r>
              <a:rPr lang="en-US" dirty="0" smtClean="0">
                <a:solidFill>
                  <a:schemeClr val="accent6"/>
                </a:solidFill>
              </a:rPr>
              <a:t>Closed</a:t>
            </a:r>
            <a:endParaRPr lang="en-GB" dirty="0" smtClean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October 2020 activities (II)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2164467"/>
            <a:ext cx="11031412" cy="442434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Support: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Support call with </a:t>
            </a:r>
            <a:r>
              <a:rPr lang="en-US" dirty="0" err="1" smtClean="0">
                <a:solidFill>
                  <a:schemeClr val="tx1"/>
                </a:solidFill>
              </a:rPr>
              <a:t>Acadys</a:t>
            </a:r>
            <a:r>
              <a:rPr lang="en-US" dirty="0" smtClean="0">
                <a:solidFill>
                  <a:schemeClr val="tx1"/>
                </a:solidFill>
              </a:rPr>
              <a:t> for Djibouti implementation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Maintenance/Development: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 on Legacy Components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Bug fixes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Software Development Workflow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Improvement of FHIR R4 module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 smtClean="0"/>
              <a:t>Release</a:t>
            </a:r>
            <a:r>
              <a:rPr lang="en-US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DHIS2 integration test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Database release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User documentation update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54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October 2020 Release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New features: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Claim History report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New Ready state of policies (linked to </a:t>
            </a:r>
            <a:r>
              <a:rPr lang="en-GB" dirty="0" err="1" smtClean="0"/>
              <a:t>ePayment</a:t>
            </a:r>
            <a:r>
              <a:rPr lang="en-GB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Claim restore/resubmit </a:t>
            </a:r>
          </a:p>
          <a:p>
            <a:r>
              <a:rPr lang="en-GB" dirty="0" smtClean="0"/>
              <a:t>Bugs and improvements: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See </a:t>
            </a:r>
            <a:r>
              <a:rPr lang="en-US" dirty="0">
                <a:hlinkClick r:id="rId2"/>
              </a:rPr>
              <a:t>October 2020: Legacy version features and </a:t>
            </a:r>
            <a:r>
              <a:rPr lang="en-US" dirty="0" smtClean="0">
                <a:hlinkClick r:id="rId2"/>
              </a:rPr>
              <a:t>fixes</a:t>
            </a:r>
            <a:r>
              <a:rPr lang="en-US" dirty="0" smtClean="0"/>
              <a:t> epic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Database maintainability improved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035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solidFill>
                  <a:schemeClr val="tx1"/>
                </a:solidFill>
              </a:rPr>
              <a:t>Software Development Workflow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Clear states and transitions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Improve communication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Facilitates releases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4293" y="1875305"/>
            <a:ext cx="4688421" cy="4730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1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 budget available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631988"/>
              </p:ext>
            </p:extLst>
          </p:nvPr>
        </p:nvGraphicFramePr>
        <p:xfrm>
          <a:off x="838203" y="2236491"/>
          <a:ext cx="8127999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09372767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6745017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667241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Total days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Remaining</a:t>
                      </a:r>
                      <a:r>
                        <a:rPr lang="en-GB" sz="2000" baseline="0" noProof="0" dirty="0" smtClean="0"/>
                        <a:t> days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Remaining percentage</a:t>
                      </a:r>
                      <a:endParaRPr lang="en-GB" sz="20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8489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240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240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100%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8129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47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activities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/>
              <a:t>Support: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Wiki and video preparation for openIMIS Installation and Country Localization 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Mobile Application installation 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Web Application Template customization (email and reports)</a:t>
            </a:r>
          </a:p>
          <a:p>
            <a:r>
              <a:rPr lang="en-GB" b="1" dirty="0" smtClean="0"/>
              <a:t>Maintenance and development</a:t>
            </a:r>
            <a:r>
              <a:rPr lang="en-GB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Integrate Nepal features into legacy openIMIS (PR reviewed)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Bug fixes </a:t>
            </a:r>
          </a:p>
          <a:p>
            <a:r>
              <a:rPr lang="en-GB" b="1" dirty="0" smtClean="0"/>
              <a:t>Release management: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October release 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Finalize User Documentation 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Release Web Application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802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Maintenance and Support</a:t>
            </a:r>
            <a:endParaRPr lang="en-GB" dirty="0"/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645" y="5329181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 w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 wide" id="{9E5E7A20-E624-4EFA-BB88-F0806F1AB87F}" vid="{9B7284C1-372A-4903-AE75-CA579A4616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 wide</Template>
  <TotalTime>0</TotalTime>
  <Words>245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Poppins</vt:lpstr>
      <vt:lpstr>Poppins ExtraLight</vt:lpstr>
      <vt:lpstr>Poppins Light</vt:lpstr>
      <vt:lpstr>Poppins SemiBold</vt:lpstr>
      <vt:lpstr>openIMIS wide</vt:lpstr>
      <vt:lpstr> Maintenance and Support </vt:lpstr>
      <vt:lpstr>October 2020 activities (I)</vt:lpstr>
      <vt:lpstr>October 2020 activities (II)</vt:lpstr>
      <vt:lpstr>October 2020 Release </vt:lpstr>
      <vt:lpstr>Software Development Workflow</vt:lpstr>
      <vt:lpstr>Time budget available</vt:lpstr>
      <vt:lpstr>Future activities </vt:lpstr>
      <vt:lpstr>Maintenance and Support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Dragos Dobre</cp:lastModifiedBy>
  <cp:revision>149</cp:revision>
  <dcterms:created xsi:type="dcterms:W3CDTF">2019-05-03T11:46:18Z</dcterms:created>
  <dcterms:modified xsi:type="dcterms:W3CDTF">2020-11-02T11:05:06Z</dcterms:modified>
</cp:coreProperties>
</file>