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emf" ContentType="image/x-emf"/>
  <Default Extension="rels" ContentType="application/vnd.openxmlformats-package.relationships+xml"/>
  <Default Extension="bin" ContentType="application/vnd.openxmlformats-officedocument.oleObject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27.xml" ContentType="application/vnd.openxmlformats-officedocument.presentationml.slide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4.xml" ContentType="application/vnd.openxmlformats-officedocument.presentationml.slide+xml"/>
  <Override PartName="/ppt/slideLayouts/slideLayout7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slides/slide28.xml" ContentType="application/vnd.openxmlformats-officedocument.presentationml.slide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embedTrueTypeFonts="1" saveSubsetFonts="1" strictFirstAndLastChar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12192000" cy="6858000"/>
  <p:notesSz cx="6858000" cy="12192000"/>
  <p:defaultTextStyle>
    <a:defPPr marR="0" lvl="0" algn="l">
      <a:lnSpc>
        <a:spcPct val="100000"/>
      </a:lnSpc>
      <a:spcBef>
        <a:spcPts val="0"/>
      </a:spcBef>
      <a:spcAft>
        <a:spcPts val="0"/>
      </a:spcAft>
      <a:defRPr lang="en-US"/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CC7D6DB0-35D9-0133-0440-073B63E6F69C}">
  <a:tblStyle styleId="{CC7D6DB0-35D9-0133-0440-073B63E6F69C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presProps" Target="presProps.xml" /><Relationship Id="rId34" Type="http://schemas.openxmlformats.org/officeDocument/2006/relationships/tableStyles" Target="tableStyles.xml" /><Relationship Id="rId35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elfolie" preserve="0" showMasterPhAnim="0" type="title" userDrawn="1">
  <p:cSld name="TITL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12;p7" hidden="0"/>
          <p:cNvSpPr/>
          <p:nvPr isPhoto="0" userDrawn="0"/>
        </p:nvSpPr>
        <p:spPr bwMode="auto"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0" cap="flat" cmpd="sng">
            <a:solidFill>
              <a:srgbClr val="004753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5" name="Google Shape;13;p7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524003" y="2580775"/>
            <a:ext cx="9144000" cy="2387598"/>
          </a:xfrm>
          <a:prstGeom prst="rect">
            <a:avLst/>
          </a:prstGeom>
          <a:solidFill>
            <a:srgbClr val="006374"/>
          </a:solidFill>
          <a:ln>
            <a:noFill/>
          </a:ln>
        </p:spPr>
        <p:txBody>
          <a:bodyPr spcFirstLastPara="1" wrap="square" lIns="91425" tIns="45700" rIns="91425" bIns="45700" anchor="b" anchorCtr="1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oppins SemiBold"/>
              <a:buNone/>
              <a:defRPr sz="6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14;p7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524003" y="5060445"/>
            <a:ext cx="9144000" cy="1655758"/>
          </a:xfrm>
          <a:prstGeom prst="rect">
            <a:avLst/>
          </a:prstGeom>
          <a:solidFill>
            <a:srgbClr val="006374"/>
          </a:solidFill>
          <a:ln>
            <a:noFill/>
          </a:ln>
        </p:spPr>
        <p:txBody>
          <a:bodyPr spcFirstLastPara="1" wrap="square" lIns="91425" tIns="45700" rIns="91425" bIns="45700" anchor="t" anchorCtr="1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oppins"/>
              <a:buNone/>
              <a:defRPr sz="1800">
                <a:solidFill>
                  <a:srgbClr val="FFFFFF"/>
                </a:solidFill>
              </a:defRPr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pic>
        <p:nvPicPr>
          <p:cNvPr id="7" name="Google Shape;15;p7" hidden="0"/>
          <p:cNvPicPr/>
          <p:nvPr isPhoto="0" userDrawn="0"/>
        </p:nvPicPr>
        <p:blipFill>
          <a:blip r:embed="rId2"/>
          <a:stretch/>
        </p:blipFill>
        <p:spPr bwMode="auto">
          <a:xfrm>
            <a:off x="5250329" y="768214"/>
            <a:ext cx="1691347" cy="17982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dt="1" ftr="1" hdr="1" sldNum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el und Inhalt" preserve="0" showMasterPhAnim="0" type="obj" userDrawn="1">
  <p:cSld name="OBJEC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17;p8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18;p8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2000"/>
              <a:buFont typeface="Poppins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Poppins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Light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ExtraLight"/>
              <a:buNone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19;p8" hidden="0"/>
          <p:cNvSpPr>
            <a:spLocks noGrp="1"/>
          </p:cNvSpPr>
          <p:nvPr isPhoto="0" userDrawn="0">
            <p:ph type="dt" idx="10" hasCustomPrompt="0"/>
          </p:nvPr>
        </p:nvSpPr>
        <p:spPr bwMode="auto"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Pts val="1100"/>
              <a:buFont typeface="Poppins Light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20;p8" hidden="0"/>
          <p:cNvSpPr>
            <a:spLocks noGrp="1"/>
          </p:cNvSpPr>
          <p:nvPr isPhoto="0" userDrawn="0">
            <p:ph type="ftr" idx="11" hasCustomPrompt="0"/>
          </p:nvPr>
        </p:nvSpPr>
        <p:spPr bwMode="auto"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21;p8" hidden="0"/>
          <p:cNvSpPr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610603" y="377399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/>
              <a:t/>
            </a:fld>
            <a:endParaRPr/>
          </a:p>
        </p:txBody>
      </p:sp>
      <p:pic>
        <p:nvPicPr>
          <p:cNvPr id="9" name="Google Shape;22;p8" hidden="0"/>
          <p:cNvPicPr/>
          <p:nvPr isPhoto="0" userDrawn="0"/>
        </p:nvPicPr>
        <p:blipFill>
          <a:blip r:embed="rId2"/>
          <a:stretch/>
        </p:blipFill>
        <p:spPr bwMode="auto">
          <a:xfrm>
            <a:off x="495367" y="296375"/>
            <a:ext cx="1409703" cy="471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dt="1" ftr="1" hdr="1" sldNum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Zwischentitel" preserve="0" showMasterPhAnim="0" type="secHead" userDrawn="1">
  <p:cSld name="SECTION_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24;p9" hidden="0"/>
          <p:cNvSpPr/>
          <p:nvPr isPhoto="0" userDrawn="0"/>
        </p:nvSpPr>
        <p:spPr bwMode="auto"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0" cap="flat" cmpd="sng">
            <a:solidFill>
              <a:srgbClr val="004753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5" name="Google Shape;25;p9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1847" y="1709745"/>
            <a:ext cx="10515600" cy="2852735"/>
          </a:xfrm>
          <a:prstGeom prst="rect">
            <a:avLst/>
          </a:prstGeom>
          <a:solidFill>
            <a:srgbClr val="006374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oppins SemiBold"/>
              <a:buNone/>
              <a:defRPr sz="6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26;p9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1847" y="4589465"/>
            <a:ext cx="10515600" cy="1500182"/>
          </a:xfrm>
          <a:prstGeom prst="rect">
            <a:avLst/>
          </a:prstGeom>
          <a:solidFill>
            <a:srgbClr val="006374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oppins"/>
              <a:buNone/>
              <a:defRPr sz="18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pic>
        <p:nvPicPr>
          <p:cNvPr id="7" name="Google Shape;27;p9" hidden="0"/>
          <p:cNvPicPr/>
          <p:nvPr isPhoto="0" userDrawn="0"/>
        </p:nvPicPr>
        <p:blipFill>
          <a:blip r:embed="rId2"/>
          <a:stretch/>
        </p:blipFill>
        <p:spPr bwMode="auto">
          <a:xfrm>
            <a:off x="495367" y="296384"/>
            <a:ext cx="1409703" cy="471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dt="1" ftr="1" hdr="1" sldNum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Zwei Inhalte" preserve="0" showMasterPhAnim="0" type="twoObj" userDrawn="1">
  <p:cSld name="TWO_OBJECTS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29;p10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30;p10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3" y="2176043"/>
            <a:ext cx="5181603" cy="400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2000"/>
              <a:buFont typeface="Poppins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Poppins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Light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ExtraLight"/>
              <a:buNone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31;p10" hidden="0"/>
          <p:cNvSpPr>
            <a:spLocks noGrp="1"/>
          </p:cNvSpPr>
          <p:nvPr isPhoto="0" userDrawn="0">
            <p:ph type="body" idx="2" hasCustomPrompt="0"/>
          </p:nvPr>
        </p:nvSpPr>
        <p:spPr bwMode="auto">
          <a:xfrm>
            <a:off x="6172200" y="2176043"/>
            <a:ext cx="5181603" cy="400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2000"/>
              <a:buFont typeface="Poppins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Poppins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Light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ExtraLight"/>
              <a:buNone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32;p10" hidden="0"/>
          <p:cNvSpPr>
            <a:spLocks noGrp="1"/>
          </p:cNvSpPr>
          <p:nvPr isPhoto="0" userDrawn="0">
            <p:ph type="dt" idx="10" hasCustomPrompt="0"/>
          </p:nvPr>
        </p:nvSpPr>
        <p:spPr bwMode="auto"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Pts val="1100"/>
              <a:buFont typeface="Poppins Light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33;p10" hidden="0"/>
          <p:cNvSpPr>
            <a:spLocks noGrp="1"/>
          </p:cNvSpPr>
          <p:nvPr isPhoto="0" userDrawn="0">
            <p:ph type="ftr" idx="11" hasCustomPrompt="0"/>
          </p:nvPr>
        </p:nvSpPr>
        <p:spPr bwMode="auto"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9" name="Google Shape;34;p10" hidden="0"/>
          <p:cNvSpPr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610603" y="377399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/>
              <a:t/>
            </a:fld>
            <a:endParaRPr/>
          </a:p>
        </p:txBody>
      </p:sp>
      <p:pic>
        <p:nvPicPr>
          <p:cNvPr id="10" name="Google Shape;35;p10" hidden="0"/>
          <p:cNvPicPr/>
          <p:nvPr isPhoto="0" userDrawn="0"/>
        </p:nvPicPr>
        <p:blipFill>
          <a:blip r:embed="rId2"/>
          <a:stretch/>
        </p:blipFill>
        <p:spPr bwMode="auto">
          <a:xfrm>
            <a:off x="495367" y="296375"/>
            <a:ext cx="1409703" cy="471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dt="1" ftr="1" hdr="1" sldNum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Nur Titel" preserve="0" showMasterPhAnim="0" type="titleOnly" userDrawn="1">
  <p:cSld name="TITLE_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37;p1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38;p11" hidden="0"/>
          <p:cNvSpPr>
            <a:spLocks noGrp="1"/>
          </p:cNvSpPr>
          <p:nvPr isPhoto="0" userDrawn="0">
            <p:ph type="dt" idx="10" hasCustomPrompt="0"/>
          </p:nvPr>
        </p:nvSpPr>
        <p:spPr bwMode="auto"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Pts val="1100"/>
              <a:buFont typeface="Poppins Light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39;p11" hidden="0"/>
          <p:cNvSpPr>
            <a:spLocks noGrp="1"/>
          </p:cNvSpPr>
          <p:nvPr isPhoto="0" userDrawn="0">
            <p:ph type="ftr" idx="11" hasCustomPrompt="0"/>
          </p:nvPr>
        </p:nvSpPr>
        <p:spPr bwMode="auto"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40;p11" hidden="0"/>
          <p:cNvSpPr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610603" y="377399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/>
              <a:t/>
            </a:fld>
            <a:endParaRPr/>
          </a:p>
        </p:txBody>
      </p:sp>
      <p:pic>
        <p:nvPicPr>
          <p:cNvPr id="8" name="Google Shape;41;p11" hidden="0"/>
          <p:cNvPicPr/>
          <p:nvPr isPhoto="0" userDrawn="0"/>
        </p:nvPicPr>
        <p:blipFill>
          <a:blip r:embed="rId2"/>
          <a:stretch/>
        </p:blipFill>
        <p:spPr bwMode="auto">
          <a:xfrm>
            <a:off x="495367" y="296375"/>
            <a:ext cx="1409703" cy="471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dt="1" ftr="1" hdr="1" sldNum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Leer" preserve="0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43;p12" hidden="0"/>
          <p:cNvSpPr>
            <a:spLocks noGrp="1"/>
          </p:cNvSpPr>
          <p:nvPr isPhoto="0" userDrawn="0">
            <p:ph type="dt" idx="10" hasCustomPrompt="0"/>
          </p:nvPr>
        </p:nvSpPr>
        <p:spPr bwMode="auto"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Pts val="1100"/>
              <a:buFont typeface="Poppins Light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44;p12" hidden="0"/>
          <p:cNvSpPr>
            <a:spLocks noGrp="1"/>
          </p:cNvSpPr>
          <p:nvPr isPhoto="0" userDrawn="0">
            <p:ph type="ftr" idx="11" hasCustomPrompt="0"/>
          </p:nvPr>
        </p:nvSpPr>
        <p:spPr bwMode="auto"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45;p12" hidden="0"/>
          <p:cNvSpPr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610603" y="377399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/>
              <a:t/>
            </a:fld>
            <a:endParaRPr/>
          </a:p>
        </p:txBody>
      </p:sp>
      <p:pic>
        <p:nvPicPr>
          <p:cNvPr id="7" name="Google Shape;46;p12" hidden="0"/>
          <p:cNvPicPr/>
          <p:nvPr isPhoto="0" userDrawn="0"/>
        </p:nvPicPr>
        <p:blipFill>
          <a:blip r:embed="rId2"/>
          <a:stretch/>
        </p:blipFill>
        <p:spPr bwMode="auto">
          <a:xfrm>
            <a:off x="495367" y="296375"/>
            <a:ext cx="1409703" cy="471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dt="1" ftr="1" hdr="1" sldNum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Schluss Folie" preserve="0" showMasterPhAnim="0" userDrawn="1">
  <p:cSld name="Schluss Foli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48;p13" hidden="0"/>
          <p:cNvSpPr/>
          <p:nvPr isPhoto="0" userDrawn="0"/>
        </p:nvSpPr>
        <p:spPr bwMode="auto"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0" cap="flat" cmpd="sng">
            <a:solidFill>
              <a:srgbClr val="004753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5" name="Google Shape;49;p13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3" y="2176043"/>
            <a:ext cx="5181603" cy="400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Poppins"/>
              <a:buNone/>
              <a:defRPr sz="12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2000"/>
              <a:buFont typeface="Poppins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Poppins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Light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ExtraLight"/>
              <a:buNone/>
              <a:defRPr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pic>
        <p:nvPicPr>
          <p:cNvPr id="6" name="Google Shape;50;p13" hidden="0"/>
          <p:cNvPicPr/>
          <p:nvPr isPhoto="0" userDrawn="0"/>
        </p:nvPicPr>
        <p:blipFill>
          <a:blip r:embed="rId2"/>
          <a:stretch/>
        </p:blipFill>
        <p:spPr bwMode="auto">
          <a:xfrm>
            <a:off x="495367" y="296384"/>
            <a:ext cx="1409703" cy="471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dt="1" ftr="1" hdr="1" sldNum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6;p6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 sz="4000" b="1" i="0" u="none" strike="noStrike" cap="none">
                <a:solidFill>
                  <a:srgbClr val="000000"/>
                </a:solidFill>
                <a:latin typeface="Poppins SemiBold"/>
                <a:ea typeface="Poppins SemiBold"/>
                <a:cs typeface="Poppins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7;p6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  <a:defRPr sz="2400" b="0" i="0" u="none" strike="noStrike" cap="none">
                <a:solidFill>
                  <a:srgbClr val="000000"/>
                </a:solidFill>
                <a:latin typeface="Poppins"/>
                <a:ea typeface="Poppins"/>
                <a:cs typeface="Poppins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2000"/>
              <a:buFont typeface="Poppins"/>
              <a:buNone/>
              <a:defRPr sz="2000" b="0" i="0" u="none" strike="noStrike" cap="none">
                <a:solidFill>
                  <a:srgbClr val="424242"/>
                </a:solidFill>
                <a:latin typeface="Poppins"/>
                <a:ea typeface="Poppins"/>
                <a:cs typeface="Poppins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Poppins"/>
              <a:buNone/>
              <a:defRPr sz="1800" b="0" i="0" u="none" strike="noStrike" cap="none">
                <a:solidFill>
                  <a:srgbClr val="424242"/>
                </a:solidFill>
                <a:latin typeface="Poppins"/>
                <a:ea typeface="Poppins"/>
                <a:cs typeface="Poppins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Light"/>
              <a:buNone/>
              <a:defRPr sz="1800" b="0" i="0" u="none" strike="noStrike" cap="none">
                <a:solidFill>
                  <a:srgbClr val="747474"/>
                </a:solidFill>
                <a:latin typeface="Poppins Light"/>
                <a:ea typeface="Poppins Light"/>
                <a:cs typeface="Poppins Light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ExtraLight"/>
              <a:buNone/>
              <a:defRPr sz="1800" b="0" i="0" u="none" strike="noStrike" cap="none">
                <a:solidFill>
                  <a:srgbClr val="747474"/>
                </a:solidFill>
                <a:latin typeface="Poppins ExtraLight"/>
                <a:ea typeface="Poppins ExtraLight"/>
                <a:cs typeface="Poppins ExtraLight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ExtraLight"/>
              <a:buNone/>
              <a:defRPr sz="1800" b="0" i="0" u="none" strike="noStrike" cap="none">
                <a:solidFill>
                  <a:srgbClr val="747474"/>
                </a:solidFill>
                <a:latin typeface="Poppins ExtraLight"/>
                <a:ea typeface="Poppins ExtraLight"/>
                <a:cs typeface="Poppins ExtraLight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8;p6" hidden="0"/>
          <p:cNvSpPr>
            <a:spLocks noGrp="1"/>
          </p:cNvSpPr>
          <p:nvPr isPhoto="0" userDrawn="0">
            <p:ph type="dt" idx="10" hasCustomPrompt="0"/>
          </p:nvPr>
        </p:nvSpPr>
        <p:spPr bwMode="auto"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006374"/>
                </a:solidFill>
                <a:latin typeface="Poppins Light"/>
                <a:ea typeface="Poppins Light"/>
                <a:cs typeface="Poppins Light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9;p6" hidden="0"/>
          <p:cNvSpPr>
            <a:spLocks noGrp="1"/>
          </p:cNvSpPr>
          <p:nvPr isPhoto="0" userDrawn="0">
            <p:ph type="ftr" idx="11" hasCustomPrompt="0"/>
          </p:nvPr>
        </p:nvSpPr>
        <p:spPr bwMode="auto"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10;p6" hidden="0"/>
          <p:cNvSpPr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610603" y="377399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100"/>
              <a:buFont typeface="Poppins Light"/>
              <a:buNone/>
              <a:defRPr sz="1100" b="0" i="1" u="none" strike="noStrike" cap="none">
                <a:solidFill>
                  <a:srgbClr val="898989"/>
                </a:solidFill>
                <a:latin typeface="Poppins Light"/>
                <a:ea typeface="Poppins Light"/>
                <a:cs typeface="Poppins Light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/>
              <a:t/>
            </a:fld>
            <a:endParaRPr/>
          </a:p>
        </p:txBody>
      </p:sp>
    </p:spTree>
  </p:cSld>
  <p:clrMap accent1="accent1" accent2="accent2" accent3="accent3" accent4="accent4" accent5="accent5" accent6="accent6" bg1="lt1" bg2="dk2" folHlink="folHlink" hlink="hlink" tx1="dk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0" ftr="0" hdr="0" sldNum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emf"/></Relationships>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openimis.atlassian.net/wiki/spaces/OP/pages/1389592652/FHIR+R4+-+ClaimResponse" TargetMode="External"/><Relationship Id="rId3" Type="http://schemas.openxmlformats.org/officeDocument/2006/relationships/hyperlink" Target="https://openimis.atlassian.net/wiki/spaces/OP/pages/1233649676/openIMIS+FHIR+R4+Overview+Page" TargetMode="External"/><Relationship Id="rId4" Type="http://schemas.openxmlformats.org/officeDocument/2006/relationships/hyperlink" Target="https://openimis.atlassian.net/wiki/spaces/OP/pages/1448443905" TargetMode="External"/><Relationship Id="rId5" Type="http://schemas.openxmlformats.org/officeDocument/2006/relationships/hyperlink" Target="https://openimis.atlassian.net/wiki/spaces/OP/pages/1539637298" TargetMode="External"/><Relationship Id="rId6" Type="http://schemas.openxmlformats.org/officeDocument/2006/relationships/hyperlink" Target="https://openimis.atlassian.net/wiki/spaces/OP/pages/1538097173" TargetMode="External"/><Relationship Id="rId7" Type="http://schemas.openxmlformats.org/officeDocument/2006/relationships/hyperlink" Target="https://openimis.atlassian.net/wiki/spaces/OP/pages/1399914531/FHIR+R4+-+Condition" TargetMode="External"/><Relationship Id="rId8" Type="http://schemas.openxmlformats.org/officeDocument/2006/relationships/hyperlink" Target="https://openimis.atlassian.net/wiki/spaces/OP/pages/1534394373/Diagnosis+table+tblICDCodes" TargetMode="External"/><Relationship Id="rId9" Type="http://schemas.openxmlformats.org/officeDocument/2006/relationships/hyperlink" Target="https://openimis.atlassian.net/wiki/spaces/OP/pages/1517617153/FHIR+R4+-+HealthcareService" TargetMode="External"/><Relationship Id="rId10" Type="http://schemas.openxmlformats.org/officeDocument/2006/relationships/hyperlink" Target="https://openimis.atlassian.net/wiki/spaces/OP/pages/1517879297" TargetMode="External"/><Relationship Id="rId11" Type="http://schemas.openxmlformats.org/officeDocument/2006/relationships/hyperlink" Target="https://openimis.atlassian.net/wiki/spaces/OP/pages/1389133931/FHIR+R4+-+Patient" TargetMode="External"/><Relationship Id="rId12" Type="http://schemas.openxmlformats.org/officeDocument/2006/relationships/hyperlink" Target="https://openimis.atlassian.net/wiki/spaces/OP/pages/1487765722" TargetMode="External"/><Relationship Id="rId13" Type="http://schemas.openxmlformats.org/officeDocument/2006/relationships/hyperlink" Target="https://openimis.atlassian.net/wiki/spaces/OP/pages/1535901766" TargetMode="External"/><Relationship Id="rId14" Type="http://schemas.openxmlformats.org/officeDocument/2006/relationships/hyperlink" Target="https://openimis.atlassian.net/wiki/spaces/OP/pages/1400012844/FHIR+R4+-+ActivityDefinition" TargetMode="External"/><Relationship Id="rId15" Type="http://schemas.openxmlformats.org/officeDocument/2006/relationships/hyperlink" Target="https://openimis.atlassian.net/wiki/spaces/OP/pages/1527087232/Medical+Service+table+tblServices" TargetMode="External"/><Relationship Id="rId16" Type="http://schemas.openxmlformats.org/officeDocument/2006/relationships/hyperlink" Target="https://openimis.atlassian.net/wiki/spaces/OP/pages/1400045588/FHIR+R4+-+Medication" TargetMode="External"/><Relationship Id="rId17" Type="http://schemas.openxmlformats.org/officeDocument/2006/relationships/hyperlink" Target="https://openimis.atlassian.net/wiki/spaces/OP/pages/1530593281" TargetMode="External"/><Relationship Id="rId18" Type="http://schemas.openxmlformats.org/officeDocument/2006/relationships/hyperlink" Target="https://openimis.atlassian.net/wiki/spaces/OP/pages/1389592716/FHIR+R4+-+Practitioner" TargetMode="External"/><Relationship Id="rId19" Type="http://schemas.openxmlformats.org/officeDocument/2006/relationships/hyperlink" Target="https://openimis.atlassian.net/wiki/spaces/OP/pages/1563230242/Claim+Administrator+table+tblClaimAdmin" TargetMode="Externa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55;p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524003" y="2580775"/>
            <a:ext cx="9144000" cy="2387598"/>
          </a:xfrm>
          <a:prstGeom prst="rect">
            <a:avLst/>
          </a:prstGeom>
          <a:solidFill>
            <a:srgbClr val="006374"/>
          </a:solidFill>
          <a:ln>
            <a:noFill/>
          </a:ln>
        </p:spPr>
        <p:txBody>
          <a:bodyPr spcFirstLastPara="1" wrap="square" lIns="91425" tIns="45700" rIns="91425" bIns="45700" anchor="b" anchorCtr="1"/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oppins SemiBold"/>
              <a:buNone/>
              <a:defRPr/>
            </a:pPr>
            <a:r>
              <a:rPr lang="de-CH" sz="5400"/>
              <a:t>AI-based Claim Categorization</a:t>
            </a:r>
            <a:br>
              <a:rPr lang="de-CH" sz="5400"/>
            </a:br>
            <a:endParaRPr sz="5400"/>
          </a:p>
        </p:txBody>
      </p:sp>
      <p:sp>
        <p:nvSpPr>
          <p:cNvPr id="5" name="Google Shape;56;p1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0" y="5060445"/>
            <a:ext cx="12192000" cy="1655758"/>
          </a:xfrm>
          <a:prstGeom prst="rect">
            <a:avLst/>
          </a:prstGeom>
          <a:solidFill>
            <a:srgbClr val="006374"/>
          </a:solidFill>
          <a:ln>
            <a:noFill/>
          </a:ln>
        </p:spPr>
        <p:txBody>
          <a:bodyPr spcFirstLastPara="1" wrap="square" lIns="91425" tIns="45700" rIns="91425" bIns="45700" anchor="t" anchorCtr="1"/>
          <a:lstStyle/>
          <a:p>
            <a:pPr marL="0" lvl="0" indent="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Poppins"/>
              <a:buNone/>
              <a:defRPr/>
            </a:pPr>
            <a:r>
              <a:rPr lang="de-CH" sz="3200"/>
              <a:t>Updated on 05</a:t>
            </a:r>
            <a:r>
              <a:rPr lang="fr-FR" sz="3200"/>
              <a:t> October 2020</a:t>
            </a:r>
            <a:endParaRPr sz="3200"/>
          </a:p>
        </p:txBody>
      </p:sp>
      <p:pic>
        <p:nvPicPr>
          <p:cNvPr id="6" name="Google Shape;57;p1" descr="Image result for swisstph" hidden="0"/>
          <p:cNvPicPr/>
          <p:nvPr isPhoto="0" userDrawn="0"/>
        </p:nvPicPr>
        <p:blipFill>
          <a:blip r:embed="rId2"/>
          <a:stretch/>
        </p:blipFill>
        <p:spPr bwMode="auto">
          <a:xfrm>
            <a:off x="200280" y="86642"/>
            <a:ext cx="2647446" cy="76105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58;p1" hidden="0"/>
          <p:cNvSpPr/>
          <p:nvPr isPhoto="0" userDrawn="0"/>
        </p:nvSpPr>
        <p:spPr bwMode="auto">
          <a:xfrm>
            <a:off x="200278" y="6346870"/>
            <a:ext cx="11807064" cy="365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CH" sz="1800" b="0" i="0" u="none" strike="noStrike" cap="none">
                <a:solidFill>
                  <a:srgbClr val="FFFFFF"/>
                </a:solidFill>
                <a:latin typeface="Poppins"/>
                <a:ea typeface="Poppins"/>
                <a:cs typeface="Poppins"/>
              </a:rPr>
              <a:t>Dragos Dobre, </a:t>
            </a:r>
            <a:r>
              <a:rPr lang="de-CH" sz="1800" b="0" i="0" u="none" strike="noStrike" cap="none" spc="0">
                <a:solidFill>
                  <a:srgbClr val="FFFFFF"/>
                </a:solidFill>
                <a:latin typeface="Poppins"/>
                <a:ea typeface="Poppins"/>
                <a:cs typeface="Poppins"/>
              </a:rPr>
              <a:t>Simona Dobre, </a:t>
            </a:r>
            <a:r>
              <a:rPr lang="de-CH" sz="1800" b="0" i="0" u="none" strike="noStrike" cap="none">
                <a:solidFill>
                  <a:srgbClr val="FFFFFF"/>
                </a:solidFill>
                <a:latin typeface="Poppins"/>
                <a:ea typeface="Poppins"/>
                <a:cs typeface="Poppins"/>
              </a:rPr>
              <a:t>Siddharth Srivastava</a:t>
            </a:r>
            <a:endParaRPr sz="1800" b="0" i="0" u="none" strike="noStrike" cap="none">
              <a:solidFill>
                <a:srgbClr val="FFFFFF"/>
              </a:solidFill>
              <a:latin typeface="Poppins"/>
              <a:ea typeface="Poppins"/>
              <a:cs typeface="Poppins"/>
            </a:endParaRPr>
          </a:p>
        </p:txBody>
      </p:sp>
      <p:pic>
        <p:nvPicPr>
          <p:cNvPr id="8" name="Google Shape;59;p1" hidden="0"/>
          <p:cNvPicPr/>
          <p:nvPr isPhoto="0" userDrawn="0"/>
        </p:nvPicPr>
        <p:blipFill>
          <a:blip r:embed="rId3"/>
          <a:stretch/>
        </p:blipFill>
        <p:spPr bwMode="auto">
          <a:xfrm>
            <a:off x="11206347" y="86642"/>
            <a:ext cx="881173" cy="8811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77;g867816d38c_0_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1" y="577681"/>
            <a:ext cx="10515600" cy="9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pPr>
            <a:r>
              <a:rPr lang="de-CH"/>
              <a:t>2. Data gathering and preparation</a:t>
            </a:r>
            <a:endParaRPr/>
          </a:p>
        </p:txBody>
      </p:sp>
      <p:sp>
        <p:nvSpPr>
          <p:cNvPr id="5" name="Google Shape;78;g867816d38c_0_1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 flipH="0" flipV="0">
            <a:off x="0" y="4056336"/>
            <a:ext cx="11854879" cy="2371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2" tIns="45698" rIns="91422" bIns="45698" anchor="t" anchorCtr="0">
            <a:noAutofit/>
          </a:bodyPr>
          <a:lstStyle/>
          <a:p>
            <a:pPr marL="342900" lvl="0" indent="-342900">
              <a:buFont typeface="Arial"/>
              <a:buChar char="•"/>
              <a:defRPr/>
            </a:pPr>
            <a:r>
              <a:rPr lang="fr-FR"/>
              <a:t>Exclusion conditions :</a:t>
            </a:r>
            <a:endParaRPr/>
          </a:p>
          <a:p>
            <a:pPr marL="800100" lvl="1" indent="-342900">
              <a:buFont typeface="Arial"/>
              <a:buChar char="•"/>
              <a:defRPr/>
            </a:pPr>
            <a:r>
              <a:rPr lang="fr-FR" sz="1800"/>
              <a:t>Condition 1: ClaimStatus ==</a:t>
            </a:r>
            <a:r>
              <a:rPr lang="en-US" sz="1800"/>
              <a:t> ‘Entered’: 209 402 items (40 393 claims)</a:t>
            </a:r>
            <a:endParaRPr sz="1800"/>
          </a:p>
          <a:p>
            <a:pPr marL="800100" lvl="1" indent="-342900">
              <a:buFont typeface="Arial"/>
              <a:buChar char="•"/>
              <a:defRPr/>
            </a:pPr>
            <a:r>
              <a:rPr lang="en-US" sz="1800"/>
              <a:t>Condition 2: Items rejected by the Rule Engine: 209 210 items (78 289 claims)</a:t>
            </a:r>
            <a:endParaRPr sz="1800"/>
          </a:p>
          <a:p>
            <a:pPr marL="800100" lvl="1" indent="-342900">
              <a:buFont typeface="Arial"/>
              <a:buChar char="•"/>
              <a:defRPr/>
            </a:pPr>
            <a:r>
              <a:rPr lang="en-US" sz="1800"/>
              <a:t>Condition 3: Missing values in the ClaimAdminId, PolicyID,ProdID, VisitType: 1 451 items (578 claims</a:t>
            </a:r>
            <a:r>
              <a:rPr lang="en-GB" sz="1800"/>
              <a:t>)</a:t>
            </a:r>
            <a:endParaRPr lang="en-US" sz="1800"/>
          </a:p>
          <a:p>
            <a:pPr marL="800100" lvl="1" indent="-342900">
              <a:buFont typeface="Arial"/>
              <a:buChar char="•"/>
              <a:defRPr/>
            </a:pPr>
            <a:r>
              <a:rPr lang="en-US" sz="1800"/>
              <a:t>Condition 4: Inconsistency wrt status values: 145 items (74 claims)</a:t>
            </a:r>
            <a:endParaRPr lang="en-US" sz="1800"/>
          </a:p>
          <a:p>
            <a:pPr marL="800100" lvl="1" indent="-342900">
              <a:buFont typeface="Arial"/>
              <a:buChar char="•"/>
              <a:defRPr/>
            </a:pPr>
            <a:r>
              <a:rPr lang="en-US" sz="1800"/>
              <a:t>Condition 5: Inconsistency in terms of status and valuated price: 33 items (24 claims)</a:t>
            </a:r>
            <a:endParaRPr lang="en-US" sz="1800"/>
          </a:p>
          <a:p>
            <a:pPr marL="800100" lvl="1" indent="-342900">
              <a:buFont typeface="Arial"/>
              <a:buChar char="•"/>
              <a:defRPr/>
            </a:pPr>
            <a:r>
              <a:rPr lang="en-US" sz="1800"/>
              <a:t>Condition 6: Inconsistency in terms of dates (DateFrom, DateTo, DateClaimed): 6199 items (1 340 claims)</a:t>
            </a:r>
            <a:endParaRPr lang="en-US" sz="1800"/>
          </a:p>
        </p:txBody>
      </p:sp>
      <p:sp>
        <p:nvSpPr>
          <p:cNvPr id="6" name="TextBox 2" hidden="0"/>
          <p:cNvSpPr/>
          <p:nvPr isPhoto="0" userDrawn="0"/>
        </p:nvSpPr>
        <p:spPr bwMode="auto">
          <a:xfrm>
            <a:off x="606309" y="5737096"/>
            <a:ext cx="11309047" cy="9541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7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890839" y="1405828"/>
            <a:ext cx="9452608" cy="25201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77;g867816d38c_0_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3" y="1132246"/>
            <a:ext cx="10515600" cy="9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pPr>
            <a:r>
              <a:rPr lang="de-CH"/>
              <a:t>2. Data gathering and preparation</a:t>
            </a:r>
            <a:endParaRPr/>
          </a:p>
        </p:txBody>
      </p:sp>
      <p:sp>
        <p:nvSpPr>
          <p:cNvPr id="5" name="Google Shape;78;g867816d38c_0_1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 flipH="0" flipV="0">
            <a:off x="4030215" y="2091358"/>
            <a:ext cx="8161784" cy="4766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noAutofit/>
          </a:bodyPr>
          <a:lstStyle/>
          <a:p>
            <a:pPr marL="342900" lvl="0" indent="-342900">
              <a:buFont typeface="Arial"/>
              <a:buChar char="•"/>
              <a:defRPr/>
            </a:pPr>
            <a:r>
              <a:rPr lang="fr-FR" sz="2600"/>
              <a:t>Clean dataset: </a:t>
            </a:r>
            <a:endParaRPr lang="fr-FR" sz="2600"/>
          </a:p>
          <a:p>
            <a:pPr marL="342900" lvl="0" indent="-342900">
              <a:buFont typeface="Arial"/>
              <a:buChar char="•"/>
              <a:defRPr/>
            </a:pPr>
            <a:endParaRPr sz="2600"/>
          </a:p>
          <a:p>
            <a:pPr marL="742950" lvl="1" indent="-342900">
              <a:buFont typeface="Arial"/>
              <a:buChar char="•"/>
              <a:defRPr/>
            </a:pPr>
            <a:r>
              <a:rPr lang="fr-FR" sz="2400"/>
              <a:t>28 553 825 items (418 440 items excluded)</a:t>
            </a:r>
            <a:endParaRPr sz="2400"/>
          </a:p>
          <a:p>
            <a:pPr marL="742950" lvl="1" indent="-342900">
              <a:buFont typeface="Arial"/>
              <a:buChar char="•"/>
              <a:defRPr/>
            </a:pPr>
            <a:r>
              <a:rPr lang="fr-FR" sz="2400"/>
              <a:t>21 702 401 items (76.01%) is not labeled </a:t>
            </a:r>
            <a:br>
              <a:rPr lang="fr-FR" sz="2400"/>
            </a:br>
            <a:r>
              <a:rPr lang="fr-FR" sz="2400"/>
              <a:t>                             (not reviewed by a Medical Officer)</a:t>
            </a:r>
            <a:endParaRPr lang="fr-FR" sz="2400"/>
          </a:p>
          <a:p>
            <a:pPr marL="742950" lvl="1" indent="-342900">
              <a:buFont typeface="Arial"/>
              <a:buChar char="•"/>
              <a:defRPr/>
            </a:pPr>
            <a:endParaRPr lang="fr-FR" sz="2400"/>
          </a:p>
          <a:p>
            <a:pPr marL="742950" lvl="1" indent="-342900">
              <a:buFont typeface="Arial"/>
              <a:buChar char="•"/>
              <a:defRPr/>
            </a:pPr>
            <a:r>
              <a:rPr lang="fr-FR" sz="2400"/>
              <a:t>6 851 424 items (23.99%) is labeled data</a:t>
            </a:r>
            <a:br>
              <a:rPr lang="fr-FR" sz="2400"/>
            </a:br>
            <a:r>
              <a:rPr lang="fr-FR" sz="2400"/>
              <a:t>                             (reviewed by a Medical Officer)</a:t>
            </a:r>
            <a:endParaRPr sz="2400"/>
          </a:p>
          <a:p>
            <a:pPr marL="1143000" lvl="2" indent="-342900">
              <a:buFont typeface="Arial"/>
              <a:buChar char="•"/>
              <a:defRPr/>
            </a:pPr>
            <a:r>
              <a:rPr lang="fr-FR" sz="2200"/>
              <a:t>6 592 349 items (96.22%) are accepted </a:t>
            </a:r>
            <a:endParaRPr sz="2200"/>
          </a:p>
          <a:p>
            <a:pPr marL="1143000" lvl="2" indent="-342900">
              <a:buFont typeface="Arial"/>
              <a:buChar char="•"/>
              <a:defRPr/>
            </a:pPr>
            <a:r>
              <a:rPr lang="fr-FR" sz="2200"/>
              <a:t>259 075 items (3.78%) are rejected</a:t>
            </a:r>
            <a:endParaRPr sz="2200"/>
          </a:p>
          <a:p>
            <a:pPr marL="342900" lvl="0" indent="-342900">
              <a:buFont typeface="Arial"/>
              <a:buChar char="•"/>
              <a:defRPr/>
            </a:pPr>
            <a:endParaRPr lang="fr-FR"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230256" y="1976437"/>
            <a:ext cx="3676649" cy="2428875"/>
          </a:xfrm>
          <a:prstGeom prst="rect">
            <a:avLst/>
          </a:prstGeom>
        </p:spPr>
      </p:pic>
      <p:pic>
        <p:nvPicPr>
          <p:cNvPr id="7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230256" y="4314617"/>
            <a:ext cx="3676649" cy="23907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77;g867816d38c_0_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2" y="1132245"/>
            <a:ext cx="10515600" cy="9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pPr>
            <a:r>
              <a:rPr lang="de-CH"/>
              <a:t>2. Data gathering and preparation</a:t>
            </a:r>
            <a:endParaRPr/>
          </a:p>
        </p:txBody>
      </p:sp>
      <p:sp>
        <p:nvSpPr>
          <p:cNvPr id="5" name="Google Shape;78;g867816d38c_0_1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 flipH="0" flipV="0">
            <a:off x="7149789" y="2091358"/>
            <a:ext cx="5042210" cy="4766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noAutofit/>
          </a:bodyPr>
          <a:lstStyle/>
          <a:p>
            <a:pPr marL="342900" lvl="0" indent="-342900">
              <a:buFont typeface="Arial"/>
              <a:buChar char="•"/>
              <a:defRPr/>
            </a:pPr>
            <a:r>
              <a:rPr lang="fr-FR" sz="2400"/>
              <a:t>Filling missing values:</a:t>
            </a:r>
            <a:endParaRPr lang="fr-FR" sz="2400"/>
          </a:p>
          <a:p>
            <a:pPr marL="742950" lvl="1" indent="-342900">
              <a:buFont typeface="Arial"/>
              <a:buChar char="•"/>
              <a:defRPr/>
            </a:pPr>
            <a:r>
              <a:rPr sz="20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missing values in QtyApproved</a:t>
            </a:r>
            <a:endParaRPr sz="2000" b="0" i="0" u="none" strike="noStrike" cap="none" spc="0">
              <a:solidFill>
                <a:srgbClr val="424242"/>
              </a:solidFill>
              <a:latin typeface="Poppins"/>
              <a:ea typeface="Poppins"/>
              <a:cs typeface="Poppins"/>
            </a:endParaRPr>
          </a:p>
          <a:p>
            <a:pPr marL="1143000" lvl="2" indent="-342900">
              <a:buFont typeface="Arial"/>
              <a:buChar char="•"/>
              <a:defRPr/>
            </a:pPr>
            <a:r>
              <a:rPr lang="fr-FR" sz="18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if item is rejected</a:t>
            </a:r>
            <a:br>
              <a:rPr lang="fr-FR" sz="18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</a:br>
            <a:r>
              <a:rPr lang="fr-FR" sz="1800" b="1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QtyApproved = 0</a:t>
            </a:r>
            <a:endParaRPr lang="fr-FR" sz="1800" b="0" i="0" u="none" strike="noStrike" cap="none" spc="0">
              <a:solidFill>
                <a:srgbClr val="424242"/>
              </a:solidFill>
              <a:latin typeface="Poppins"/>
              <a:ea typeface="Poppins"/>
              <a:cs typeface="Poppins"/>
            </a:endParaRPr>
          </a:p>
          <a:p>
            <a:pPr marL="1143000" lvl="2" indent="-342900">
              <a:buFont typeface="Arial"/>
              <a:buChar char="•"/>
              <a:defRPr/>
            </a:pPr>
            <a:r>
              <a:rPr lang="fr-FR" sz="18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if item is accepted</a:t>
            </a:r>
            <a:br>
              <a:rPr lang="fr-FR" sz="18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</a:br>
            <a:r>
              <a:rPr lang="fr-FR" sz="1800" b="1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QtyApproved = QtyAsked</a:t>
            </a:r>
            <a:endParaRPr lang="fr-FR" sz="1800" b="1" i="0" u="none" strike="noStrike" cap="none" spc="0">
              <a:solidFill>
                <a:srgbClr val="424242"/>
              </a:solidFill>
              <a:latin typeface="Poppins"/>
              <a:ea typeface="Poppins"/>
              <a:cs typeface="Poppins"/>
            </a:endParaRPr>
          </a:p>
          <a:p>
            <a:pPr marL="742950" lvl="1" indent="-342900">
              <a:buFont typeface="Arial"/>
              <a:buChar char="•"/>
              <a:defRPr/>
            </a:pPr>
            <a:r>
              <a:rPr lang="fr-FR" sz="20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missing values in PriceApproved:</a:t>
            </a:r>
            <a:endParaRPr lang="fr-FR" sz="2000" b="0" i="0" u="none" strike="noStrike" cap="none" spc="0">
              <a:solidFill>
                <a:srgbClr val="424242"/>
              </a:solidFill>
              <a:latin typeface="Poppins"/>
              <a:ea typeface="Poppins"/>
              <a:cs typeface="Poppins"/>
            </a:endParaRPr>
          </a:p>
          <a:p>
            <a:pPr marL="1143000" lvl="2" indent="-342900">
              <a:buFont typeface="Arial"/>
              <a:buChar char="•"/>
              <a:defRPr/>
            </a:pPr>
            <a:r>
              <a:rPr lang="fr-FR" sz="20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if item is rejected</a:t>
            </a:r>
            <a:br>
              <a:rPr lang="fr-FR" sz="20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</a:br>
            <a:r>
              <a:rPr lang="fr-FR" sz="2000" b="1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PriceApproved  = 0</a:t>
            </a:r>
            <a:endParaRPr sz="2000" b="0" i="0" u="none" strike="noStrike" cap="none" spc="0">
              <a:solidFill>
                <a:srgbClr val="424242"/>
              </a:solidFill>
              <a:latin typeface="Poppins"/>
              <a:ea typeface="Poppins"/>
              <a:cs typeface="Poppins"/>
            </a:endParaRPr>
          </a:p>
          <a:p>
            <a:pPr marL="1143000" lvl="2" indent="-342900">
              <a:buFont typeface="Arial"/>
              <a:buChar char="•"/>
              <a:defRPr/>
            </a:pPr>
            <a:r>
              <a:rPr lang="fr-FR" sz="20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if item is accepted</a:t>
            </a:r>
            <a:endParaRPr sz="2000" b="0" i="0" u="none" strike="noStrike" cap="none" spc="0">
              <a:solidFill>
                <a:srgbClr val="424242"/>
              </a:solidFill>
              <a:latin typeface="Poppins"/>
              <a:ea typeface="Poppins"/>
              <a:cs typeface="Poppins"/>
            </a:endParaRPr>
          </a:p>
          <a:p>
            <a:pPr lvl="2">
              <a:defRPr/>
            </a:pPr>
            <a:r>
              <a:rPr lang="fr-FR" sz="1800" b="1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QtyApproved = PriceAsked</a:t>
            </a:r>
            <a:endParaRPr sz="2000" b="1" i="0" u="none" strike="noStrike" cap="none" spc="0">
              <a:solidFill>
                <a:srgbClr val="424242"/>
              </a:solidFill>
              <a:latin typeface="Poppins"/>
              <a:ea typeface="Poppins"/>
              <a:cs typeface="Poppins"/>
            </a:endParaRPr>
          </a:p>
          <a:p>
            <a:pPr marL="742950" lvl="1" indent="-342900">
              <a:buFont typeface="Arial"/>
              <a:buChar char="•"/>
              <a:defRPr/>
            </a:pPr>
            <a:r>
              <a:rPr lang="fr-FR" sz="20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missing values in ICDID1:</a:t>
            </a:r>
            <a:endParaRPr lang="fr-FR" sz="2000" b="0" i="0" u="none" strike="noStrike" cap="none" spc="0">
              <a:solidFill>
                <a:srgbClr val="424242"/>
              </a:solidFill>
              <a:latin typeface="Poppins"/>
              <a:ea typeface="Poppins"/>
              <a:cs typeface="Poppins"/>
            </a:endParaRPr>
          </a:p>
          <a:p>
            <a:pPr marL="1143000" lvl="2" indent="-342900">
              <a:buFont typeface="Arial"/>
              <a:buChar char="•"/>
              <a:defRPr/>
            </a:pPr>
            <a:r>
              <a:rPr lang="fr-FR" sz="18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copy values from ICDID</a:t>
            </a:r>
            <a:endParaRPr lang="fr-FR" sz="2000" b="0" i="0" u="none" strike="noStrike" cap="none" spc="0">
              <a:solidFill>
                <a:srgbClr val="424242"/>
              </a:solidFill>
              <a:latin typeface="Poppins"/>
              <a:ea typeface="Poppins"/>
              <a:cs typeface="Poppins"/>
            </a:endParaRPr>
          </a:p>
          <a:p>
            <a:pPr marL="1013736" lvl="1" indent="-327936">
              <a:buFont typeface="Arial"/>
              <a:buChar char="•"/>
              <a:defRPr/>
            </a:pPr>
            <a:endParaRPr lang="fr-FR" sz="2000" b="0" i="0" u="none" strike="noStrike" cap="none" spc="0">
              <a:solidFill>
                <a:srgbClr val="424242"/>
              </a:solidFill>
              <a:latin typeface="Poppins"/>
              <a:ea typeface="Poppins"/>
              <a:cs typeface="Poppins"/>
            </a:endParaRPr>
          </a:p>
          <a:p>
            <a:pPr lvl="1">
              <a:defRPr/>
            </a:pPr>
            <a:endParaRPr sz="2000" b="0" i="0" u="none" strike="noStrike" cap="none" spc="0">
              <a:solidFill>
                <a:srgbClr val="424242"/>
              </a:solidFill>
              <a:latin typeface="Poppins"/>
              <a:ea typeface="Poppins"/>
              <a:cs typeface="Poppins"/>
            </a:endParaRPr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314575" y="1991727"/>
            <a:ext cx="6514371" cy="36029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77;g867816d38c_0_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2" y="1132245"/>
            <a:ext cx="10515600" cy="9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pPr>
            <a:r>
              <a:rPr lang="de-CH"/>
              <a:t>2. Data gathering and preparation</a:t>
            </a:r>
            <a:endParaRPr/>
          </a:p>
        </p:txBody>
      </p:sp>
      <p:sp>
        <p:nvSpPr>
          <p:cNvPr id="5" name="Google Shape;78;g867816d38c_0_1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 flipH="0" flipV="0">
            <a:off x="7149789" y="2091358"/>
            <a:ext cx="5042210" cy="4766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noAutofit/>
          </a:bodyPr>
          <a:lstStyle/>
          <a:p>
            <a:pPr marL="342900" lvl="0" indent="-342900">
              <a:buFont typeface="Arial"/>
              <a:buChar char="•"/>
              <a:defRPr/>
            </a:pPr>
            <a:r>
              <a:rPr lang="fr-FR" sz="2400"/>
              <a:t>Converting dates to numeric:</a:t>
            </a:r>
            <a:endParaRPr lang="fr-FR" sz="2400"/>
          </a:p>
          <a:p>
            <a:pPr marL="742950" lvl="1" indent="-342900">
              <a:buFont typeface="Arial"/>
              <a:buChar char="•"/>
              <a:defRPr/>
            </a:pPr>
            <a:r>
              <a:rPr lang="fr-FR" sz="2000"/>
              <a:t>'DOB' was replace by 'Age:</a:t>
            </a:r>
            <a:br>
              <a:rPr lang="fr-FR" sz="2000"/>
            </a:br>
            <a:r>
              <a:rPr lang="fr-FR" sz="18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Diff_seconds = (DateFrom – DOB) converted in seconds</a:t>
            </a:r>
            <a:br>
              <a:rPr lang="fr-FR" sz="18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</a:br>
            <a:r>
              <a:rPr lang="fr-FR" sz="1800" b="1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Age = Diff_seconds/(60*60*24*365.25)</a:t>
            </a:r>
            <a:endParaRPr lang="fr-FR" sz="1800" b="1" i="0" u="none" strike="noStrike" cap="none" spc="0">
              <a:solidFill>
                <a:srgbClr val="424242"/>
              </a:solidFill>
              <a:latin typeface="Poppins"/>
              <a:ea typeface="Poppins"/>
              <a:cs typeface="Poppins"/>
            </a:endParaRPr>
          </a:p>
          <a:p>
            <a:pPr marL="742950" lvl="1" indent="-342900">
              <a:buFont typeface="Arial"/>
              <a:buChar char="•"/>
              <a:defRPr/>
            </a:pPr>
            <a:endParaRPr lang="fr-FR" sz="1800" b="0" i="0" u="none" strike="noStrike" cap="none" spc="0">
              <a:solidFill>
                <a:srgbClr val="424242"/>
              </a:solidFill>
              <a:latin typeface="Poppins"/>
              <a:ea typeface="Poppins"/>
              <a:cs typeface="Poppins"/>
            </a:endParaRPr>
          </a:p>
          <a:p>
            <a:pPr marL="742950" lvl="1" indent="-342900">
              <a:buFont typeface="Arial"/>
              <a:buChar char="•"/>
              <a:defRPr/>
            </a:pPr>
            <a:r>
              <a:rPr lang="fr-FR" sz="20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Other fields like DateFrom, DateTo, DateClaimed, DateProcessed, PhotoDate were converted to: </a:t>
            </a:r>
            <a:br>
              <a:rPr lang="fr-FR" sz="18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</a:br>
            <a:r>
              <a:rPr lang="fr-FR" sz="1800" b="1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number of days from 01-01-2016</a:t>
            </a:r>
            <a:endParaRPr lang="fr-FR" sz="1800" b="1" i="0" u="none" strike="noStrike" cap="none" spc="0">
              <a:solidFill>
                <a:srgbClr val="424242"/>
              </a:solidFill>
              <a:latin typeface="Poppins"/>
              <a:ea typeface="Poppins"/>
              <a:cs typeface="Poppins"/>
            </a:endParaRPr>
          </a:p>
          <a:p>
            <a:pPr marL="342899" lvl="0" indent="-342900">
              <a:buFont typeface="Arial"/>
              <a:buChar char="•"/>
              <a:defRPr/>
            </a:pPr>
            <a:endParaRPr lang="fr-FR" sz="2400" b="0" i="0" u="none" strike="noStrike" cap="none" spc="0">
              <a:solidFill>
                <a:srgbClr val="000000"/>
              </a:solidFill>
              <a:latin typeface="Poppins"/>
              <a:ea typeface="Poppins"/>
              <a:cs typeface="Poppins"/>
            </a:endParaRPr>
          </a:p>
          <a:p>
            <a:pPr marL="342899" lvl="0" indent="-342900">
              <a:buFont typeface="Arial"/>
              <a:buChar char="•"/>
              <a:defRPr/>
            </a:pPr>
            <a:r>
              <a:rPr lang="fr-FR" sz="2400" b="0" i="0" u="none" strike="noStrike" cap="none" spc="0">
                <a:solidFill>
                  <a:srgbClr val="000000"/>
                </a:solidFill>
                <a:latin typeface="Poppins"/>
                <a:ea typeface="Poppins"/>
                <a:cs typeface="Poppins"/>
              </a:rPr>
              <a:t>Converting text to numeric:</a:t>
            </a:r>
            <a:endParaRPr lang="fr-FR" sz="2400" b="0" i="0" u="none" strike="noStrike" cap="none" spc="0">
              <a:solidFill>
                <a:srgbClr val="000000"/>
              </a:solidFill>
              <a:latin typeface="Poppins"/>
              <a:ea typeface="Poppins"/>
              <a:cs typeface="Poppins"/>
            </a:endParaRPr>
          </a:p>
          <a:p>
            <a:pPr marL="742950" lvl="1" indent="-342900">
              <a:buFont typeface="Arial"/>
              <a:buChar char="•"/>
              <a:defRPr/>
            </a:pPr>
            <a:r>
              <a:rPr lang="fr-FR" sz="2000" b="0" i="0" u="none" strike="noStrike" cap="none" spc="0">
                <a:solidFill>
                  <a:srgbClr val="000000"/>
                </a:solidFill>
                <a:latin typeface="Poppins"/>
                <a:ea typeface="Poppins"/>
                <a:cs typeface="Poppins"/>
              </a:rPr>
              <a:t>using LabelEncoding in python</a:t>
            </a:r>
            <a:endParaRPr lang="fr-FR" sz="2400" b="0" i="0" u="none" strike="noStrike" cap="none" spc="0">
              <a:solidFill>
                <a:srgbClr val="000000"/>
              </a:solidFill>
              <a:latin typeface="Poppins"/>
              <a:ea typeface="Poppins"/>
              <a:cs typeface="Poppins"/>
            </a:endParaRPr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31081" y="2072745"/>
            <a:ext cx="7399444" cy="1657043"/>
          </a:xfrm>
          <a:prstGeom prst="rect">
            <a:avLst/>
          </a:prstGeom>
        </p:spPr>
      </p:pic>
      <p:pic>
        <p:nvPicPr>
          <p:cNvPr id="7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111315" y="3920595"/>
            <a:ext cx="7298237" cy="27368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77;g867816d38c_0_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2" y="1132245"/>
            <a:ext cx="10515600" cy="9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pPr>
            <a:r>
              <a:rPr lang="de-CH"/>
              <a:t>2. Data gathering and preparation</a:t>
            </a:r>
            <a:endParaRPr/>
          </a:p>
        </p:txBody>
      </p:sp>
      <p:sp>
        <p:nvSpPr>
          <p:cNvPr id="5" name="Google Shape;78;g867816d38c_0_1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 flipH="0" flipV="0">
            <a:off x="612631" y="1925052"/>
            <a:ext cx="11579367" cy="4932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noAutofit/>
          </a:bodyPr>
          <a:lstStyle/>
          <a:p>
            <a:pPr marL="342900" lvl="0" indent="-342900">
              <a:buFont typeface="Arial"/>
              <a:buChar char="•"/>
              <a:defRPr/>
            </a:pPr>
            <a:r>
              <a:rPr lang="fr-FR" sz="2400"/>
              <a:t>Normalization methods</a:t>
            </a:r>
            <a:endParaRPr lang="fr-FR" sz="2400"/>
          </a:p>
          <a:p>
            <a:pPr marL="742950" lvl="1" indent="-342900">
              <a:buFont typeface="Arial"/>
              <a:buChar char="•"/>
              <a:defRPr/>
            </a:pPr>
            <a:r>
              <a:rPr lang="fr-FR" sz="18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Minimum and maximum normalization (Min-Max): each column x is trasformed as follows</a:t>
            </a:r>
            <a:endParaRPr sz="1800"/>
          </a:p>
          <a:p>
            <a:pPr lvl="1" algn="l">
              <a:defRPr/>
            </a:pPr>
            <a:r>
              <a:rPr lang="fr-FR" sz="18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	(x-min(x))/(max(x)-min(x))</a:t>
            </a:r>
            <a:endParaRPr sz="1800" b="0" i="0" u="none" strike="noStrike" cap="none" spc="0">
              <a:solidFill>
                <a:srgbClr val="424242"/>
              </a:solidFill>
              <a:latin typeface="Poppins"/>
              <a:ea typeface="Poppins"/>
              <a:cs typeface="Poppins"/>
            </a:endParaRPr>
          </a:p>
          <a:p>
            <a:pPr lvl="1" algn="l">
              <a:defRPr/>
            </a:pPr>
            <a:r>
              <a:rPr lang="fr-FR" sz="18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where min(x) and max(x) are respectively the minimum and maximum values of the x.</a:t>
            </a:r>
            <a:r>
              <a:rPr lang="fr-FR" sz="1800"/>
              <a:t>          </a:t>
            </a:r>
            <a:br>
              <a:rPr lang="fr-FR" sz="1800"/>
            </a:br>
            <a:endParaRPr sz="1800"/>
          </a:p>
          <a:p>
            <a:pPr marL="742950" lvl="1" indent="-342900">
              <a:buFont typeface="Arial"/>
              <a:buChar char="•"/>
              <a:defRPr/>
            </a:pPr>
            <a:r>
              <a:rPr lang="fr-FR" sz="1800"/>
              <a:t>Mean and standard deviation normalization (Mean-SD): each column x is transformed as follows</a:t>
            </a:r>
            <a:br>
              <a:rPr lang="fr-FR" sz="1800"/>
            </a:br>
            <a:r>
              <a:rPr lang="fr-FR" sz="1800"/>
              <a:t>(x-min(x))/sd(x)</a:t>
            </a:r>
            <a:br>
              <a:rPr lang="fr-FR" sz="1800"/>
            </a:br>
            <a:r>
              <a:rPr lang="fr-FR" sz="1800"/>
              <a:t>where mean(x) and sd(x) represent respectively te mean and the standard deviation of the values in x</a:t>
            </a:r>
            <a:br>
              <a:rPr lang="fr-FR" sz="1800"/>
            </a:br>
            <a:endParaRPr sz="1800"/>
          </a:p>
          <a:p>
            <a:pPr marL="742950" lvl="1" indent="-342900">
              <a:buFont typeface="Arial"/>
              <a:buChar char="•"/>
              <a:defRPr/>
            </a:pPr>
            <a:r>
              <a:rPr lang="fr-FR" sz="1800"/>
              <a:t>Median and the IQR normalization (Median-IQR): each column x is transformed as follows</a:t>
            </a:r>
            <a:br>
              <a:rPr lang="fr-FR" sz="1800"/>
            </a:br>
            <a:r>
              <a:rPr lang="fr-FR" sz="1800"/>
              <a:t>(x-median(x))/IQR(x)</a:t>
            </a:r>
            <a:br>
              <a:rPr lang="fr-FR" sz="1800"/>
            </a:br>
            <a:r>
              <a:rPr lang="fr-FR" sz="1800"/>
              <a:t>where median(x) and IQR(x) represents the median and the IQR (InterQuantile Range) of the values in x</a:t>
            </a:r>
            <a:br>
              <a:rPr lang="fr-FR" sz="1800"/>
            </a:br>
            <a:endParaRPr sz="1800"/>
          </a:p>
          <a:p>
            <a:pPr marL="742950" lvl="1" indent="-342900">
              <a:buFont typeface="Arial"/>
              <a:buChar char="•"/>
              <a:defRPr/>
            </a:pPr>
            <a:r>
              <a:rPr lang="fr-FR" sz="1800"/>
              <a:t>Median and median absolute deviation normalization : each column x is transformed as follows</a:t>
            </a:r>
            <a:br>
              <a:rPr lang="fr-FR" sz="1800"/>
            </a:br>
            <a:r>
              <a:rPr lang="fr-FR" sz="1800"/>
              <a:t>(x - median(x))/MAD(x)</a:t>
            </a:r>
            <a:br>
              <a:rPr lang="fr-FR" sz="1800"/>
            </a:br>
            <a:r>
              <a:rPr lang="fr-FR" sz="1800"/>
              <a:t>where MAD(x) = median(|x - median(x)|) is tha median absolute deviation</a:t>
            </a:r>
            <a:endParaRPr sz="1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17;p8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2" y="1132245"/>
            <a:ext cx="10515600" cy="940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rPr lang="en-GB"/>
              <a:t>Rejection reason</a:t>
            </a:r>
            <a:r>
              <a:rPr lang="de-CH"/>
              <a:t>:</a:t>
            </a:r>
            <a:r>
              <a:rPr lang="en-GB"/>
              <a:t> multiple submissions</a:t>
            </a:r>
            <a:endParaRPr/>
          </a:p>
        </p:txBody>
      </p:sp>
      <p:sp>
        <p:nvSpPr>
          <p:cNvPr id="5" name="Google Shape;18;p8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2" y="2164466"/>
            <a:ext cx="10515600" cy="4012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L="457200" lvl="0" indent="-228600" algn="l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424242"/>
              </a:buClr>
              <a:buSzPts val="2000"/>
              <a:buFont typeface="Poppins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Poppins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Light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ExtraLight"/>
              <a:buNone/>
              <a:defRPr/>
            </a:lvl5pPr>
            <a:lvl6pPr marL="2743200" lvl="5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marL="3200400" lvl="6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lnSpc>
                <a:spcPct val="95000"/>
              </a:lnSpc>
              <a:defRPr/>
            </a:pPr>
            <a:r>
              <a:rPr lang="en-GB" sz="2200"/>
              <a:t>Examples of rejection reasons found in the 'Adjustment' field</a:t>
            </a:r>
            <a:endParaRPr sz="2200"/>
          </a:p>
          <a:p>
            <a:pPr>
              <a:lnSpc>
                <a:spcPct val="70000"/>
              </a:lnSpc>
              <a:defRPr/>
            </a:pPr>
            <a:r>
              <a:rPr lang="en-GB" sz="2200"/>
              <a:t>- services entered twice</a:t>
            </a:r>
            <a:endParaRPr sz="2200"/>
          </a:p>
          <a:p>
            <a:pPr>
              <a:lnSpc>
                <a:spcPct val="70000"/>
              </a:lnSpc>
              <a:defRPr/>
            </a:pPr>
            <a:r>
              <a:rPr lang="en-GB" sz="2200"/>
              <a:t>- services entered multiple times</a:t>
            </a:r>
            <a:endParaRPr sz="2200"/>
          </a:p>
          <a:p>
            <a:pPr>
              <a:lnSpc>
                <a:spcPct val="70000"/>
              </a:lnSpc>
              <a:defRPr/>
            </a:pPr>
            <a:r>
              <a:rPr lang="en-GB" sz="2200"/>
              <a:t>- items entered twice</a:t>
            </a:r>
            <a:endParaRPr sz="2200"/>
          </a:p>
          <a:p>
            <a:pPr>
              <a:lnSpc>
                <a:spcPct val="70000"/>
              </a:lnSpc>
              <a:defRPr/>
            </a:pPr>
            <a:r>
              <a:rPr lang="en-GB" sz="2200"/>
              <a:t>- items entered multiple times</a:t>
            </a:r>
            <a:endParaRPr sz="2200"/>
          </a:p>
          <a:p>
            <a:pPr>
              <a:lnSpc>
                <a:spcPct val="70000"/>
              </a:lnSpc>
              <a:defRPr/>
            </a:pPr>
            <a:r>
              <a:rPr lang="en-GB" sz="2200"/>
              <a:t>- services and items entered multiple times</a:t>
            </a:r>
            <a:endParaRPr sz="2200"/>
          </a:p>
          <a:p>
            <a:pPr>
              <a:lnSpc>
                <a:spcPct val="70000"/>
              </a:lnSpc>
              <a:defRPr/>
            </a:pPr>
            <a:r>
              <a:rPr lang="en-GB" sz="2200"/>
              <a:t>- duplication in claimed services</a:t>
            </a:r>
            <a:endParaRPr sz="2200"/>
          </a:p>
          <a:p>
            <a:pPr>
              <a:lnSpc>
                <a:spcPct val="70000"/>
              </a:lnSpc>
              <a:defRPr/>
            </a:pPr>
            <a:endParaRPr lang="en-GB" sz="2200"/>
          </a:p>
          <a:p>
            <a:pPr>
              <a:lnSpc>
                <a:spcPct val="70000"/>
              </a:lnSpc>
              <a:defRPr/>
            </a:pPr>
            <a:r>
              <a:rPr lang="en-GB" sz="2200"/>
              <a:t>--&gt; Reject all duplicated medicine/services submitted or the entire claim?</a:t>
            </a:r>
            <a:endParaRPr sz="2200"/>
          </a:p>
          <a:p>
            <a:pPr>
              <a:lnSpc>
                <a:spcPct val="70000"/>
              </a:lnSpc>
              <a:defRPr/>
            </a:pPr>
            <a:r>
              <a:rPr lang="de-CH" sz="2200"/>
              <a:t>Can we </a:t>
            </a:r>
            <a:endParaRPr lang="en-GB" sz="2200"/>
          </a:p>
          <a:p>
            <a:pPr>
              <a:lnSpc>
                <a:spcPct val="70000"/>
              </a:lnSpc>
              <a:defRPr/>
            </a:pPr>
            <a:endParaRPr sz="2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17;p8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2" y="1132245"/>
            <a:ext cx="10515600" cy="940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rPr lang="en-GB"/>
              <a:t>Rejection reason</a:t>
            </a:r>
            <a:r>
              <a:rPr lang="de-CH"/>
              <a:t>:</a:t>
            </a:r>
            <a:r>
              <a:rPr lang="en-GB"/>
              <a:t> hospitalization related</a:t>
            </a:r>
            <a:endParaRPr/>
          </a:p>
        </p:txBody>
      </p:sp>
      <p:sp>
        <p:nvSpPr>
          <p:cNvPr id="5" name="Google Shape;18;p8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2" y="2164466"/>
            <a:ext cx="10515600" cy="4012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L="457200" lvl="0" indent="-228600" algn="l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424242"/>
              </a:buClr>
              <a:buSzPts val="2000"/>
              <a:buFont typeface="Poppins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Poppins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Light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ExtraLight"/>
              <a:buNone/>
              <a:defRPr/>
            </a:lvl5pPr>
            <a:lvl6pPr marL="2743200" lvl="5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marL="3200400" lvl="6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lnSpc>
                <a:spcPct val="104999"/>
              </a:lnSpc>
              <a:defRPr/>
            </a:pPr>
            <a:r>
              <a:rPr lang="en-GB"/>
              <a:t>Examples of rejection reasons found in the 'Adjustment' field</a:t>
            </a:r>
            <a:endParaRPr/>
          </a:p>
          <a:p>
            <a:pPr>
              <a:lnSpc>
                <a:spcPct val="104999"/>
              </a:lnSpc>
              <a:defRPr/>
            </a:pPr>
            <a:r>
              <a:rPr lang="en-GB"/>
              <a:t>- routine diagnostics IV fluids and surgical items covered in hospitalization cost</a:t>
            </a:r>
            <a:endParaRPr/>
          </a:p>
          <a:p>
            <a:pPr>
              <a:lnSpc>
                <a:spcPct val="104999"/>
              </a:lnSpc>
              <a:defRPr/>
            </a:pPr>
            <a:r>
              <a:rPr lang="en-GB"/>
              <a:t>- please don't claim the routine tests and medicines used during hospitalisation. They are included in the package</a:t>
            </a:r>
            <a:endParaRPr/>
          </a:p>
          <a:p>
            <a:pPr>
              <a:lnSpc>
                <a:spcPct val="104999"/>
              </a:lnSpc>
              <a:defRPr/>
            </a:pPr>
            <a:r>
              <a:rPr lang="en-GB"/>
              <a:t>- all investigations and items used during the hospital stay are included in package</a:t>
            </a:r>
            <a:endParaRPr/>
          </a:p>
          <a:p>
            <a:pPr>
              <a:lnSpc>
                <a:spcPct val="104999"/>
              </a:lnSpc>
              <a:defRPr/>
            </a:pPr>
            <a:r>
              <a:rPr lang="en-GB"/>
              <a:t>- all pre-OP investigations are included in surgical package</a:t>
            </a:r>
            <a:endParaRPr/>
          </a:p>
          <a:p>
            <a:pPr>
              <a:lnSpc>
                <a:spcPct val="104999"/>
              </a:lnSpc>
              <a:defRPr/>
            </a:pPr>
            <a:r>
              <a:rPr lang="en-GB"/>
              <a:t>- IPD pkg covers all cost during hospitalization</a:t>
            </a:r>
            <a:endParaRPr/>
          </a:p>
          <a:p>
            <a:pPr>
              <a:lnSpc>
                <a:spcPct val="104999"/>
              </a:lnSpc>
              <a:defRPr/>
            </a:pPr>
            <a:r>
              <a:rPr lang="en-GB"/>
              <a:t>--&gt; reject all medicines/services already included in the package</a:t>
            </a:r>
            <a:endParaRPr/>
          </a:p>
          <a:p>
            <a:pPr>
              <a:lnSpc>
                <a:spcPct val="104999"/>
              </a:lnSpc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17;p8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2" y="1132245"/>
            <a:ext cx="10515600" cy="940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rPr lang="en-GB" sz="3600"/>
              <a:t>Rejection reason</a:t>
            </a:r>
            <a:r>
              <a:rPr lang="de-CH" sz="3600"/>
              <a:t>:</a:t>
            </a:r>
            <a:r>
              <a:rPr lang="en-GB" sz="3600"/>
              <a:t> general screening limitations</a:t>
            </a:r>
            <a:endParaRPr sz="3600"/>
          </a:p>
        </p:txBody>
      </p:sp>
      <p:sp>
        <p:nvSpPr>
          <p:cNvPr id="5" name="Google Shape;18;p8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2" y="2164466"/>
            <a:ext cx="10515600" cy="4012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L="457200" lvl="0" indent="-228600" algn="l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424242"/>
              </a:buClr>
              <a:buSzPts val="2000"/>
              <a:buFont typeface="Poppins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Poppins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Light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ExtraLight"/>
              <a:buNone/>
              <a:defRPr/>
            </a:lvl5pPr>
            <a:lvl6pPr marL="2743200" lvl="5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marL="3200400" lvl="6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lnSpc>
                <a:spcPct val="104999"/>
              </a:lnSpc>
              <a:defRPr/>
            </a:pPr>
            <a:r>
              <a:rPr lang="en-GB"/>
              <a:t>Examples of rejection reasons found in the 'Adjustment' field</a:t>
            </a:r>
            <a:endParaRPr/>
          </a:p>
          <a:p>
            <a:pPr>
              <a:lnSpc>
                <a:spcPct val="104999"/>
              </a:lnSpc>
              <a:defRPr/>
            </a:pPr>
            <a:r>
              <a:rPr lang="en-GB"/>
              <a:t>- Plz claim for general screening in pkg code GS01 (2000/pkg for general screening of patients without complaints allowed once a year for one member)</a:t>
            </a:r>
            <a:endParaRPr/>
          </a:p>
          <a:p>
            <a:pPr>
              <a:lnSpc>
                <a:spcPct val="104999"/>
              </a:lnSpc>
              <a:defRPr/>
            </a:pPr>
            <a:r>
              <a:rPr lang="en-GB"/>
              <a:t>- Amount adjusted for general screening allowed in pkg code GS01 (2000/pkg for a general screening of patients without complaints allowed once a year for one member)</a:t>
            </a:r>
            <a:endParaRPr/>
          </a:p>
          <a:p>
            <a:pPr>
              <a:lnSpc>
                <a:spcPct val="104999"/>
              </a:lnSpc>
              <a:defRPr/>
            </a:pPr>
            <a:r>
              <a:rPr lang="en-GB"/>
              <a:t>- for health screening please provide only up to Rs 2000 services</a:t>
            </a:r>
            <a:endParaRPr/>
          </a:p>
          <a:p>
            <a:pPr>
              <a:lnSpc>
                <a:spcPct val="104999"/>
              </a:lnSpc>
              <a:defRPr/>
            </a:pPr>
            <a:r>
              <a:rPr lang="en-GB"/>
              <a:t>--&gt; reject multiple submission of claim related to general screening for a member in a year and limit the valuated amount to 2000/pkg?</a:t>
            </a:r>
            <a:endParaRPr/>
          </a:p>
          <a:p>
            <a:pPr>
              <a:lnSpc>
                <a:spcPct val="104999"/>
              </a:lnSpc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17;p8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2" y="1132245"/>
            <a:ext cx="10515600" cy="940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rPr lang="en-GB" sz="3600"/>
              <a:t>Rejection reason</a:t>
            </a:r>
            <a:r>
              <a:rPr lang="de-CH" sz="3600"/>
              <a:t>:</a:t>
            </a:r>
            <a:r>
              <a:rPr lang="en-GB" sz="3600"/>
              <a:t> incompatibilities between diagnosis and item/services</a:t>
            </a:r>
            <a:endParaRPr sz="3600"/>
          </a:p>
        </p:txBody>
      </p:sp>
      <p:sp>
        <p:nvSpPr>
          <p:cNvPr id="5" name="Google Shape;18;p8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2" y="2164466"/>
            <a:ext cx="10515600" cy="4012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L="457200" lvl="0" indent="-228600" algn="l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424242"/>
              </a:buClr>
              <a:buSzPts val="2000"/>
              <a:buFont typeface="Poppins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Poppins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Light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ExtraLight"/>
              <a:buNone/>
              <a:defRPr/>
            </a:lvl5pPr>
            <a:lvl6pPr marL="2743200" lvl="5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marL="3200400" lvl="6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r>
              <a:rPr lang="en-GB"/>
              <a:t>Examples of rejection reasons found in the 'Adjustment' field</a:t>
            </a:r>
            <a:endParaRPr/>
          </a:p>
          <a:p>
            <a:pPr>
              <a:defRPr/>
            </a:pPr>
            <a:r>
              <a:rPr lang="en-GB"/>
              <a:t>- icd and tests/medicines incompatible, reclaim with supporting documents</a:t>
            </a:r>
            <a:endParaRPr/>
          </a:p>
          <a:p>
            <a:pPr>
              <a:defRPr/>
            </a:pPr>
            <a:r>
              <a:rPr lang="en-GB"/>
              <a:t>- icd and service type incompatible</a:t>
            </a:r>
            <a:endParaRPr/>
          </a:p>
          <a:p>
            <a:pPr>
              <a:defRPr/>
            </a:pPr>
            <a:r>
              <a:rPr lang="en-GB"/>
              <a:t>- icd and package claimed incompatible</a:t>
            </a:r>
            <a:endParaRPr/>
          </a:p>
          <a:p>
            <a:pPr>
              <a:defRPr/>
            </a:pPr>
            <a:r>
              <a:rPr lang="en-GB"/>
              <a:t>- icd and tests/medicines incompatible</a:t>
            </a:r>
            <a:endParaRPr/>
          </a:p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  <a:p>
            <a:pPr>
              <a:defRPr/>
            </a:pPr>
            <a:r>
              <a:rPr lang="en-GB"/>
              <a:t>--&gt; medicines and/or services rejected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17;p8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2" y="1132245"/>
            <a:ext cx="10515600" cy="940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rPr lang="en-GB"/>
              <a:t>Rejection reason</a:t>
            </a:r>
            <a:r>
              <a:rPr lang="de-CH"/>
              <a:t>:</a:t>
            </a:r>
            <a:r>
              <a:rPr lang="en-GB"/>
              <a:t> effective from date</a:t>
            </a:r>
            <a:endParaRPr/>
          </a:p>
        </p:txBody>
      </p:sp>
      <p:sp>
        <p:nvSpPr>
          <p:cNvPr id="5" name="Google Shape;18;p8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2" y="2164466"/>
            <a:ext cx="10515600" cy="4012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L="457200" lvl="0" indent="-228600" algn="l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424242"/>
              </a:buClr>
              <a:buSzPts val="2000"/>
              <a:buFont typeface="Poppins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Poppins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Light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ExtraLight"/>
              <a:buNone/>
              <a:defRPr/>
            </a:lvl5pPr>
            <a:lvl6pPr marL="2743200" lvl="5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marL="3200400" lvl="6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r>
              <a:rPr lang="en-GB"/>
              <a:t>Examples of rejection reasons found in the 'Adjustment' field</a:t>
            </a:r>
            <a:endParaRPr/>
          </a:p>
          <a:p>
            <a:pPr>
              <a:defRPr/>
            </a:pPr>
            <a:r>
              <a:rPr lang="en-GB"/>
              <a:t>- medicine effective only from Aug 17</a:t>
            </a:r>
            <a:endParaRPr/>
          </a:p>
          <a:p>
            <a:pPr>
              <a:defRPr/>
            </a:pPr>
            <a:r>
              <a:rPr lang="en-GB"/>
              <a:t>- some claimed medicines were effective only from Aug 17, the claimed date was 11 Aug</a:t>
            </a:r>
            <a:endParaRPr/>
          </a:p>
          <a:p>
            <a:pPr>
              <a:defRPr/>
            </a:pPr>
            <a:r>
              <a:rPr lang="en-GB"/>
              <a:t>- claimed medicines were effective only from 17 Aug 2017</a:t>
            </a:r>
            <a:endParaRPr/>
          </a:p>
          <a:p>
            <a:pPr>
              <a:defRPr/>
            </a:pPr>
            <a:r>
              <a:rPr lang="en-GB"/>
              <a:t>- entered service type is effective only from feb 12 2017</a:t>
            </a:r>
            <a:endParaRPr/>
          </a:p>
          <a:p>
            <a:pPr>
              <a:defRPr/>
            </a:pPr>
            <a:endParaRPr lang="en-GB"/>
          </a:p>
          <a:p>
            <a:pPr>
              <a:defRPr/>
            </a:pPr>
            <a:r>
              <a:rPr lang="en-GB"/>
              <a:t>--&gt; medicines/services  rejected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64;p2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2" y="926214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pPr>
            <a:r>
              <a:rPr lang="de-CH"/>
              <a:t>Project timeline </a:t>
            </a:r>
            <a:endParaRPr/>
          </a:p>
        </p:txBody>
      </p:sp>
      <p:sp>
        <p:nvSpPr>
          <p:cNvPr id="5" name="Google Shape;65;p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/>
          <a:p>
            <a:pPr indent="-457200">
              <a:spcBef>
                <a:spcPts val="600"/>
              </a:spcBef>
              <a:buAutoNum type="arabicPeriod"/>
              <a:defRPr/>
            </a:pPr>
            <a:r>
              <a:rPr lang="de-CH">
                <a:solidFill>
                  <a:srgbClr val="00B050"/>
                </a:solidFill>
              </a:rPr>
              <a:t>Adjudication workflow</a:t>
            </a:r>
            <a:endParaRPr/>
          </a:p>
          <a:p>
            <a:pPr indent="-457200">
              <a:spcBef>
                <a:spcPts val="600"/>
              </a:spcBef>
              <a:buAutoNum type="arabicPeriod"/>
              <a:defRPr/>
            </a:pPr>
            <a:r>
              <a:rPr lang="de-CH" b="1">
                <a:solidFill>
                  <a:srgbClr val="00B0F0"/>
                </a:solidFill>
              </a:rPr>
              <a:t>Data gathering and preparation</a:t>
            </a:r>
            <a:endParaRPr b="1">
              <a:solidFill>
                <a:srgbClr val="00B0F0"/>
              </a:solidFill>
            </a:endParaRPr>
          </a:p>
          <a:p>
            <a:pPr marL="457200" lvl="0" indent="-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rabicPeriod"/>
              <a:defRPr/>
            </a:pPr>
            <a:r>
              <a:rPr lang="de-CH"/>
              <a:t>Implementation of the AI algorithm</a:t>
            </a:r>
            <a:endParaRPr/>
          </a:p>
          <a:p>
            <a:pPr marL="457200" lvl="0" indent="-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rabicPeriod"/>
              <a:defRPr/>
            </a:pPr>
            <a:r>
              <a:rPr lang="de-CH"/>
              <a:t>openIMIS AI module development</a:t>
            </a:r>
            <a:endParaRPr/>
          </a:p>
          <a:p>
            <a:pPr marL="457200" lvl="0" indent="-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rabicPeriod"/>
              <a:defRPr/>
            </a:pPr>
            <a:r>
              <a:rPr lang="de-CH"/>
              <a:t>openIMIS AI Claim Quality Monitor module development</a:t>
            </a:r>
            <a:endParaRPr/>
          </a:p>
          <a:p>
            <a:pPr indent="-457200">
              <a:spcBef>
                <a:spcPts val="600"/>
              </a:spcBef>
              <a:buFont typeface="Calibri"/>
              <a:buAutoNum type="arabicPeriod"/>
              <a:defRPr/>
            </a:pPr>
            <a:r>
              <a:rPr lang="de-CH"/>
              <a:t>openIMIS AI module User Acceptance Testing</a:t>
            </a:r>
            <a:endParaRPr/>
          </a:p>
        </p:txBody>
      </p:sp>
      <p:graphicFrame>
        <p:nvGraphicFramePr>
          <p:cNvPr id="6" name="Table 1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393826" y="1689396"/>
          <a:ext cx="11404352" cy="4893600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{CC7D6DB0-35D9-0133-0440-073B63E6F69C}</a:tableStyleId>
              </a:tblPr>
              <a:tblGrid>
                <a:gridCol w="2185306"/>
                <a:gridCol w="4120246"/>
                <a:gridCol w="1066800"/>
                <a:gridCol w="1066799"/>
                <a:gridCol w="1047750"/>
                <a:gridCol w="909451"/>
                <a:gridCol w="1008000"/>
              </a:tblGrid>
              <a:tr h="163860">
                <a:tc gridSpan="2">
                  <a:txBody>
                    <a:bodyPr/>
                    <a:p>
                      <a:pPr algn="ctr">
                        <a:defRPr/>
                      </a:pPr>
                      <a:r>
                        <a:rPr lang="en-US"/>
                        <a:t>Activity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/>
                        <a:t>Team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400" u="none" strike="noStrike" cap="none"/>
                        <a:t>June-July</a:t>
                      </a:r>
                      <a:endParaRPr lang="en-US" sz="1400" b="0" i="0" u="none" strike="noStrike" cap="none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400" u="none" strike="noStrike" cap="none"/>
                        <a:t>Aug-Sept</a:t>
                      </a:r>
                      <a:endParaRPr lang="en-US" sz="1400" b="0" i="0" u="none" strike="noStrike" cap="none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400" u="none" strike="noStrike" cap="none"/>
                        <a:t>Oct-Dec</a:t>
                      </a:r>
                      <a:endParaRPr lang="en-US" sz="1400" b="0" i="0" u="none" strike="noStrike" cap="none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 sz="1400" u="none" strike="noStrike" cap="none"/>
                        <a:t>Jan-Feb</a:t>
                      </a:r>
                      <a:endParaRPr lang="en-US" sz="1400" b="0" i="0" u="none" strike="noStrike" cap="none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6000">
                <a:tc rowSpan="5"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en-US"/>
                        <a:t>Data gathering and preparation</a:t>
                      </a:r>
                      <a:endParaRPr/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it-IT" sz="1400" u="none" strike="noStrike" cap="none">
                          <a:solidFill>
                            <a:srgbClr val="00B050"/>
                          </a:solidFill>
                        </a:rPr>
                        <a:t>AI input data model </a:t>
                      </a:r>
                      <a:r>
                        <a:rPr lang="it-IT" sz="1400" u="none" strike="noStrike" cap="none">
                          <a:solidFill>
                            <a:srgbClr val="00B050"/>
                          </a:solidFill>
                        </a:rPr>
                        <a:t>structure</a:t>
                      </a:r>
                      <a:endParaRPr lang="it-IT" sz="1400" b="0" i="0" u="none" strike="noStrike" cap="none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en-US">
                          <a:solidFill>
                            <a:srgbClr val="00B050"/>
                          </a:solidFill>
                        </a:rPr>
                        <a:t>Swiss TPH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>
                          <a:solidFill>
                            <a:srgbClr val="00B050"/>
                          </a:solidFill>
                        </a:rPr>
                        <a:t>X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</a:tr>
              <a:tr h="306000">
                <a:tc vMerge="1"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 sz="1400" u="none" strike="noStrike" cap="none">
                          <a:solidFill>
                            <a:srgbClr val="00B050"/>
                          </a:solidFill>
                        </a:rPr>
                        <a:t>FHIR claim input data for AI</a:t>
                      </a:r>
                      <a:endParaRPr lang="it-IT" sz="1400" b="0" i="0" u="none" strike="noStrike" cap="none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en-US">
                          <a:solidFill>
                            <a:srgbClr val="00B050"/>
                          </a:solidFill>
                        </a:rPr>
                        <a:t>Swiss TPH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>
                          <a:solidFill>
                            <a:srgbClr val="00B050"/>
                          </a:solidFill>
                        </a:rPr>
                        <a:t>X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</a:tr>
              <a:tr h="306000">
                <a:tc vMerge="1"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p>
                      <a:pPr marL="0" indent="0">
                        <a:defRPr/>
                      </a:pPr>
                      <a:r>
                        <a:rPr lang="en-US" sz="1400" u="none" strike="noStrike" cap="none">
                          <a:solidFill>
                            <a:srgbClr val="00B050"/>
                          </a:solidFill>
                        </a:rPr>
                        <a:t>Sanity check of the database</a:t>
                      </a:r>
                      <a:endParaRPr lang="en-US" sz="1400" b="0" i="0" u="none" strike="noStrike" cap="none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en-US">
                          <a:solidFill>
                            <a:srgbClr val="00B050"/>
                          </a:solidFill>
                        </a:rPr>
                        <a:t>Swiss TPH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>
                          <a:solidFill>
                            <a:srgbClr val="00B050"/>
                          </a:solidFill>
                        </a:rPr>
                        <a:t>X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</a:tr>
              <a:tr h="306000">
                <a:tc vMerge="1">
                  <a:txBody>
                    <a:bodyPr/>
                    <a:p>
                      <a:pPr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defRPr/>
                      </a:pPr>
                      <a:r>
                        <a:rPr lang="en-US" sz="1400" u="none" strike="noStrike" cap="none">
                          <a:solidFill>
                            <a:srgbClr val="00B050"/>
                          </a:solidFill>
                        </a:rPr>
                        <a:t>Process categorical data </a:t>
                      </a:r>
                      <a:endParaRPr sz="1400" b="0" i="0" u="none" strike="noStrike" cap="none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en-US">
                          <a:solidFill>
                            <a:srgbClr val="00B050"/>
                          </a:solidFill>
                        </a:rPr>
                        <a:t>Swiss TPH</a:t>
                      </a:r>
                      <a:endParaRPr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>
                          <a:solidFill>
                            <a:srgbClr val="00B050"/>
                          </a:solidFill>
                        </a:rPr>
                        <a:t>X</a:t>
                      </a:r>
                      <a:endParaRPr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</a:tr>
              <a:tr h="306000">
                <a:tc vMerge="1">
                  <a:txBody>
                    <a:bodyPr/>
                    <a:p>
                      <a:pPr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defRPr/>
                      </a:pPr>
                      <a:r>
                        <a:rPr lang="en-US" sz="1400" u="none" strike="noStrike" cap="none">
                          <a:solidFill>
                            <a:srgbClr val="00B050"/>
                          </a:solidFill>
                        </a:rPr>
                        <a:t>Data normalization </a:t>
                      </a:r>
                      <a:endParaRPr sz="1400" b="0" i="0" u="none" strike="noStrike" cap="none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defRPr/>
                      </a:pPr>
                      <a:r>
                        <a:rPr lang="en-US" sz="1400" u="none" strike="noStrike" cap="none">
                          <a:solidFill>
                            <a:srgbClr val="00B050"/>
                          </a:solidFill>
                        </a:rPr>
                        <a:t>Swiss TPH</a:t>
                      </a:r>
                      <a:endParaRPr sz="1400" b="0" i="0" u="none" strike="noStrike" cap="none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>
                          <a:solidFill>
                            <a:srgbClr val="00B050"/>
                          </a:solidFill>
                        </a:rPr>
                        <a:t>X</a:t>
                      </a:r>
                      <a:endParaRPr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</a:tr>
              <a:tr h="306000">
                <a:tc rowSpan="2"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en-US" sz="1400" u="none" strike="noStrike" cap="none"/>
                        <a:t>Implementation of the AI algorithm</a:t>
                      </a:r>
                      <a:endParaRPr lang="en-US" sz="1400" b="0" i="0" u="none" strike="noStrike" cap="none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marL="0" indent="0">
                        <a:defRPr/>
                      </a:pPr>
                      <a:r>
                        <a:rPr lang="en-US" sz="1400" u="none" strike="noStrike" cap="none">
                          <a:solidFill>
                            <a:srgbClr val="C00000"/>
                          </a:solidFill>
                        </a:rPr>
                        <a:t>Al methods, model outputs and evaluation metrics</a:t>
                      </a:r>
                      <a:endParaRPr sz="1400" b="0" i="0" u="none" strike="noStrike" cap="none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defRPr/>
                      </a:pPr>
                      <a:r>
                        <a:rPr lang="en-US" sz="1400" u="none" strike="noStrike" cap="none">
                          <a:solidFill>
                            <a:srgbClr val="C00000"/>
                          </a:solidFill>
                        </a:rPr>
                        <a:t>Swiss TPH</a:t>
                      </a:r>
                      <a:endParaRPr sz="1400" b="0" i="0" u="none" strike="noStrike" cap="none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>
                          <a:solidFill>
                            <a:srgbClr val="C00000"/>
                          </a:solidFill>
                        </a:rPr>
                        <a:t>X </a:t>
                      </a:r>
                      <a:r>
                        <a:rPr lang="en-US" sz="1400" b="0" i="0" u="none" strike="noStrike" cap="none" spc="0">
                          <a:solidFill>
                            <a:srgbClr val="C00000"/>
                          </a:solidFill>
                          <a:latin typeface="Arial"/>
                          <a:ea typeface="Arial"/>
                          <a:cs typeface="Arial"/>
                        </a:rPr>
                        <a:t></a:t>
                      </a:r>
                      <a:endParaRPr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</a:tr>
              <a:tr h="230538">
                <a:tc vMerge="1">
                  <a:txBody>
                    <a:bodyPr/>
                    <a:p>
                      <a:pPr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defRPr/>
                      </a:pPr>
                      <a:r>
                        <a:rPr lang="en-US" sz="1400" u="none" strike="noStrike" cap="none"/>
                        <a:t>Development of the AI model</a:t>
                      </a:r>
                      <a:endParaRPr lang="en-US" sz="1400" b="0" i="0" u="none" strike="noStrike" cap="none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defRPr/>
                      </a:pPr>
                      <a:r>
                        <a:rPr lang="en-US" sz="1400" u="none" strike="noStrike" cap="none"/>
                        <a:t>Swiss TPH</a:t>
                      </a:r>
                      <a:endParaRPr lang="en-US" sz="1400" b="0" i="0" u="none" strike="noStrike" cap="none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/>
                        <a:t>X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</a:tr>
              <a:tr h="306000">
                <a:tc rowSpan="3">
                  <a:txBody>
                    <a:bodyPr/>
                    <a:p>
                      <a:pPr algn="l">
                        <a:defRPr/>
                      </a:pPr>
                      <a:r>
                        <a:rPr lang="en-US"/>
                        <a:t>openIMIS AI module development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en-US" sz="1400" u="none" strike="noStrike" cap="none">
                          <a:solidFill>
                            <a:srgbClr val="C00000"/>
                          </a:solidFill>
                        </a:rPr>
                        <a:t>AI module specification</a:t>
                      </a:r>
                      <a:endParaRPr sz="1400" b="0" i="0" u="none" strike="noStrike" cap="none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en-US" sz="1400" u="none" strike="noStrike" cap="none">
                          <a:solidFill>
                            <a:srgbClr val="C00000"/>
                          </a:solidFill>
                        </a:rPr>
                        <a:t>Swiss TPH</a:t>
                      </a:r>
                      <a:endParaRPr sz="1400" b="0" i="0" u="none" strike="noStrike" cap="none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>
                          <a:solidFill>
                            <a:srgbClr val="C00000"/>
                          </a:solidFill>
                        </a:rPr>
                        <a:t>X</a:t>
                      </a:r>
                      <a:endParaRPr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</a:tr>
              <a:tr h="306000">
                <a:tc vMerge="1">
                  <a:txBody>
                    <a:bodyPr/>
                    <a:p>
                      <a:pPr algn="l">
                        <a:defRPr/>
                      </a:pP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en-US" sz="1400" u="none" strike="noStrike" cap="none"/>
                        <a:t>AI module development </a:t>
                      </a:r>
                      <a:endParaRPr lang="en-US" sz="1400" b="0" i="0" u="none" strike="noStrike" cap="none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defRPr/>
                      </a:pPr>
                      <a:r>
                        <a:rPr lang="en-US" sz="1400" u="none" strike="noStrike" cap="none"/>
                        <a:t>SolDevelo</a:t>
                      </a:r>
                      <a:endParaRPr lang="en-US" sz="1400" b="0" i="0" u="none" strike="noStrike" cap="none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/>
                        <a:t>X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</a:tr>
              <a:tr h="306000">
                <a:tc vMerge="1">
                  <a:txBody>
                    <a:bodyPr/>
                    <a:p>
                      <a:pPr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defRPr/>
                      </a:pPr>
                      <a:r>
                        <a:rPr lang="en-US" sz="1400" u="none" strike="noStrike" cap="none"/>
                        <a:t>AI module validation</a:t>
                      </a:r>
                      <a:endParaRPr lang="en-US" sz="1400" b="0" i="0" u="none" strike="noStrike" cap="none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defRPr/>
                      </a:pPr>
                      <a:r>
                        <a:rPr lang="en-US" sz="1400" u="none" strike="noStrike" cap="none"/>
                        <a:t>Swiss TPH</a:t>
                      </a:r>
                      <a:endParaRPr lang="en-US" sz="1400" b="0" i="0" u="none" strike="noStrike" cap="none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/>
                        <a:t>X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</a:tr>
              <a:tr h="306000">
                <a:tc rowSpan="3"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en-US" sz="1400" u="none" strike="noStrike" cap="none"/>
                        <a:t>openIMIS AI Claim Quality Monitor module development</a:t>
                      </a:r>
                      <a:endParaRPr lang="en-US" sz="1400" b="0" i="0" u="none" strike="noStrike" cap="none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tc>
                  <a:txBody>
                    <a:bodyPr/>
                    <a:p>
                      <a:pPr marL="0" indent="0">
                        <a:defRPr/>
                      </a:pPr>
                      <a:r>
                        <a:rPr lang="en-US" sz="1400" u="none" strike="noStrike" cap="none">
                          <a:solidFill>
                            <a:srgbClr val="C00000"/>
                          </a:solidFill>
                        </a:rPr>
                        <a:t>Module specification</a:t>
                      </a:r>
                      <a:endParaRPr lang="en-US" sz="1400" b="0" i="0" u="none" strike="noStrike" cap="none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defRPr/>
                      </a:pPr>
                      <a:r>
                        <a:rPr lang="en-US" sz="1400" u="none" strike="noStrike" cap="none">
                          <a:solidFill>
                            <a:srgbClr val="C00000"/>
                          </a:solidFill>
                        </a:rPr>
                        <a:t>Swiss TPH</a:t>
                      </a:r>
                      <a:endParaRPr lang="en-US" sz="1400" b="0" i="0" u="none" strike="noStrike" cap="none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>
                          <a:solidFill>
                            <a:srgbClr val="C00000"/>
                          </a:solidFill>
                        </a:rPr>
                        <a:t>X </a:t>
                      </a:r>
                      <a:r>
                        <a:rPr lang="en-US">
                          <a:solidFill>
                            <a:srgbClr val="C00000"/>
                          </a:solidFill>
                        </a:rPr>
                        <a:t>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</a:tr>
              <a:tr h="306000">
                <a:tc vMerge="1">
                  <a:txBody>
                    <a:bodyPr/>
                    <a:p>
                      <a:pPr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defRPr/>
                      </a:pPr>
                      <a:r>
                        <a:rPr lang="en-US" sz="1400" u="none" strike="noStrike" cap="none"/>
                        <a:t>Module development </a:t>
                      </a:r>
                      <a:endParaRPr lang="en-US" sz="1400" b="0" i="0" u="none" strike="noStrike" cap="none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defRPr/>
                      </a:pPr>
                      <a:r>
                        <a:rPr lang="en-US" sz="1400" u="none" strike="noStrike" cap="none"/>
                        <a:t>SolDevelo</a:t>
                      </a:r>
                      <a:endParaRPr lang="en-US" sz="1400" b="0" i="0" u="none" strike="noStrike" cap="none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/>
                        <a:t>X </a:t>
                      </a:r>
                      <a:r>
                        <a:rPr lang="en-US"/>
                        <a:t>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</a:tr>
              <a:tr h="306000">
                <a:tc vMerge="1">
                  <a:txBody>
                    <a:bodyPr/>
                    <a:p>
                      <a:pPr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defRPr/>
                      </a:pPr>
                      <a:r>
                        <a:rPr lang="en-US" sz="1400" u="none" strike="noStrike" cap="none"/>
                        <a:t>Module validation</a:t>
                      </a:r>
                      <a:endParaRPr lang="en-US" sz="1400" b="0" i="0" u="none" strike="noStrike" cap="none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defRPr/>
                      </a:pPr>
                      <a:r>
                        <a:rPr lang="en-US" sz="1400" u="none" strike="noStrike" cap="none"/>
                        <a:t>Swiss TPH</a:t>
                      </a:r>
                      <a:endParaRPr lang="en-US" sz="1400" b="0" i="0" u="none" strike="noStrike" cap="none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/>
                        <a:t>X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</a:tr>
              <a:tr h="306000">
                <a:tc rowSpan="2"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en-US" sz="1400" u="none" strike="noStrike" cap="none"/>
                        <a:t>Module User Acceptance Testing</a:t>
                      </a:r>
                      <a:endParaRPr lang="en-US" sz="1400" b="0" i="0" u="none" strike="noStrike" cap="none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/>
                        <a:t>Installation of AI-based openIMIS on Nepal server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defRPr/>
                      </a:pPr>
                      <a:r>
                        <a:rPr lang="en-US" sz="1400" u="none" strike="noStrike" cap="none"/>
                        <a:t>SolDevelo</a:t>
                      </a:r>
                      <a:endParaRPr lang="en-US" sz="1400" b="0" i="0" u="none" strike="noStrike" cap="none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/>
                        <a:t>X</a:t>
                      </a:r>
                      <a:endParaRPr/>
                    </a:p>
                  </a:txBody>
                  <a:tcPr/>
                </a:tc>
              </a:tr>
              <a:tr h="306000">
                <a:tc vMerge="1">
                  <a:txBody>
                    <a:bodyPr/>
                    <a:p>
                      <a:pPr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en-US"/>
                        <a:t>Organization of the UAT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marL="0" indent="0">
                        <a:defRPr/>
                      </a:pPr>
                      <a:r>
                        <a:rPr lang="en-US" sz="1400" u="none" strike="noStrike" cap="none"/>
                        <a:t>GIZ Nepal</a:t>
                      </a:r>
                      <a:endParaRPr lang="en-US" sz="1400" b="0" i="0" u="none" strike="noStrike" cap="none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en-US"/>
                        <a:t>X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oup 1" hidden="0"/>
          <p:cNvGrpSpPr/>
          <p:nvPr isPhoto="0" userDrawn="0"/>
        </p:nvGrpSpPr>
        <p:grpSpPr bwMode="auto">
          <a:xfrm>
            <a:off x="6038178" y="520181"/>
            <a:ext cx="5760000" cy="208092"/>
            <a:chOff x="5550603" y="417049"/>
            <a:chExt cx="5760000" cy="208092"/>
          </a:xfrm>
        </p:grpSpPr>
        <p:sp>
          <p:nvSpPr>
            <p:cNvPr id="8" name="Rectangle 8" hidden="0"/>
            <p:cNvSpPr/>
            <p:nvPr isPhoto="0" userDrawn="0"/>
          </p:nvSpPr>
          <p:spPr bwMode="auto">
            <a:xfrm>
              <a:off x="5550603" y="417049"/>
              <a:ext cx="5760000" cy="207818"/>
            </a:xfrm>
            <a:prstGeom prst="rect">
              <a:avLst/>
            </a:prstGeom>
            <a:noFill/>
            <a:ln>
              <a:solidFill>
                <a:srgbClr val="0063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" name="Rectangle 9" hidden="0"/>
            <p:cNvSpPr/>
            <p:nvPr isPhoto="0" userDrawn="0"/>
          </p:nvSpPr>
          <p:spPr bwMode="auto">
            <a:xfrm>
              <a:off x="5550603" y="417323"/>
              <a:ext cx="2592000" cy="20781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63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" name="Rectangle 9" hidden="0"/>
            <p:cNvSpPr/>
            <p:nvPr isPhoto="0" userDrawn="0"/>
          </p:nvSpPr>
          <p:spPr bwMode="auto">
            <a:xfrm>
              <a:off x="5550603" y="417049"/>
              <a:ext cx="1800000" cy="207818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63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17;p8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2" y="1132245"/>
            <a:ext cx="10515600" cy="940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rPr lang="en-GB"/>
              <a:t>Rejection reason</a:t>
            </a:r>
            <a:r>
              <a:rPr lang="de-CH"/>
              <a:t>: </a:t>
            </a:r>
            <a:r>
              <a:rPr lang="en-GB"/>
              <a:t>large quantities</a:t>
            </a:r>
            <a:endParaRPr/>
          </a:p>
        </p:txBody>
      </p:sp>
      <p:sp>
        <p:nvSpPr>
          <p:cNvPr id="5" name="Google Shape;18;p8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2" y="2164466"/>
            <a:ext cx="10515600" cy="4012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L="457200" lvl="0" indent="-228600" algn="l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424242"/>
              </a:buClr>
              <a:buSzPts val="2000"/>
              <a:buFont typeface="Poppins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Poppins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Light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ExtraLight"/>
              <a:buNone/>
              <a:defRPr/>
            </a:lvl5pPr>
            <a:lvl6pPr marL="2743200" lvl="5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marL="3200400" lvl="6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r>
              <a:rPr lang="en-GB"/>
              <a:t>Examples of rejection reasons found in the 'Adjustment' field</a:t>
            </a:r>
            <a:endParaRPr/>
          </a:p>
          <a:p>
            <a:pPr>
              <a:defRPr/>
            </a:pPr>
            <a:r>
              <a:rPr lang="en-GB"/>
              <a:t>- too large injections prescribed for opd patients</a:t>
            </a:r>
            <a:endParaRPr/>
          </a:p>
          <a:p>
            <a:pPr>
              <a:defRPr/>
            </a:pPr>
            <a:r>
              <a:rPr lang="en-GB"/>
              <a:t>- too large doses of injections claimed for opd patient</a:t>
            </a:r>
            <a:endParaRPr/>
          </a:p>
          <a:p>
            <a:pPr>
              <a:defRPr/>
            </a:pPr>
            <a:r>
              <a:rPr lang="en-GB"/>
              <a:t>- injections prescribed in large quantities</a:t>
            </a:r>
            <a:endParaRPr/>
          </a:p>
          <a:p>
            <a:pPr>
              <a:defRPr/>
            </a:pPr>
            <a:r>
              <a:rPr lang="en-GB"/>
              <a:t>- too large injections prescribed for emergency patients</a:t>
            </a:r>
            <a:endParaRPr/>
          </a:p>
          <a:p>
            <a:pPr>
              <a:defRPr/>
            </a:pPr>
            <a:endParaRPr lang="en-GB"/>
          </a:p>
          <a:p>
            <a:pPr>
              <a:defRPr/>
            </a:pPr>
            <a:r>
              <a:rPr lang="en-GB"/>
              <a:t>--&gt; medicines rejected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17;p8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2" y="754269"/>
            <a:ext cx="10515600" cy="940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rPr lang="en-GB"/>
              <a:t>Rejection reasons: summary </a:t>
            </a:r>
            <a:endParaRPr/>
          </a:p>
        </p:txBody>
      </p:sp>
      <p:sp>
        <p:nvSpPr>
          <p:cNvPr id="5" name="Google Shape;18;p8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1" y="1559704"/>
            <a:ext cx="11093555" cy="4949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2" tIns="45698" rIns="91422" bIns="45698" anchor="t" anchorCtr="0"/>
          <a:lstStyle>
            <a:lvl1pPr marL="457200" lvl="0" indent="-228600" algn="l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424242"/>
              </a:buClr>
              <a:buSzPts val="2000"/>
              <a:buFont typeface="Poppins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Poppins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Light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ExtraLight"/>
              <a:buNone/>
              <a:defRPr/>
            </a:lvl5pPr>
            <a:lvl6pPr marL="2743200" lvl="5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marL="3200400" lvl="6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marL="578565" indent="-349965">
              <a:buFont typeface="Arial"/>
              <a:buChar char="•"/>
              <a:defRPr/>
            </a:pPr>
            <a:r>
              <a:rPr lang="fr-FR" sz="2400" b="0" i="0" u="none" strike="noStrike" cap="none" spc="0">
                <a:solidFill>
                  <a:srgbClr val="000000"/>
                </a:solidFill>
                <a:latin typeface="Poppins"/>
                <a:ea typeface="Poppins"/>
                <a:cs typeface="Poppins"/>
              </a:rPr>
              <a:t>Several </a:t>
            </a:r>
            <a:r>
              <a:rPr lang="en-GB"/>
              <a:t>reasons can be found in the dataset:</a:t>
            </a:r>
            <a:endParaRPr/>
          </a:p>
          <a:p>
            <a:pPr marL="978615" lvl="1" indent="-349965">
              <a:buFont typeface="Arial"/>
              <a:buChar char="•"/>
              <a:defRPr/>
            </a:pPr>
            <a:r>
              <a:rPr lang="en-GB"/>
              <a:t>14048 </a:t>
            </a:r>
            <a:r>
              <a:rPr lang="de-CH"/>
              <a:t>I</a:t>
            </a:r>
            <a:r>
              <a:rPr lang="en-GB"/>
              <a:t>tems/</a:t>
            </a:r>
            <a:r>
              <a:rPr lang="de-CH"/>
              <a:t>S</a:t>
            </a:r>
            <a:r>
              <a:rPr lang="en-GB"/>
              <a:t>ervices with rejection justification, from 26983 rejected items/services</a:t>
            </a:r>
            <a:endParaRPr/>
          </a:p>
          <a:p>
            <a:pPr marL="578565" lvl="0" indent="-349965">
              <a:buFont typeface="Arial"/>
              <a:buChar char="•"/>
              <a:defRPr/>
            </a:pPr>
            <a:r>
              <a:rPr lang="de-CH"/>
              <a:t>Reasons: </a:t>
            </a:r>
            <a:endParaRPr lang="en-GB"/>
          </a:p>
          <a:p>
            <a:pPr marL="978615" lvl="1" indent="-349965">
              <a:buFont typeface="Arial"/>
              <a:buChar char="•"/>
              <a:defRPr/>
            </a:pPr>
            <a:r>
              <a:rPr lang="de-CH"/>
              <a:t>M</a:t>
            </a:r>
            <a:r>
              <a:rPr lang="en-GB"/>
              <a:t>ultiple submission: </a:t>
            </a:r>
            <a:r>
              <a:rPr lang="en-GB" sz="2000" b="0" i="0" u="none" strike="noStrike" cap="none" spc="0">
                <a:solidFill>
                  <a:srgbClr val="000000"/>
                </a:solidFill>
                <a:latin typeface="Poppins"/>
                <a:ea typeface="Poppins"/>
                <a:cs typeface="Poppins"/>
              </a:rPr>
              <a:t>3161 items and services (related to 501 claims) </a:t>
            </a:r>
            <a:endParaRPr/>
          </a:p>
          <a:p>
            <a:pPr marL="978615" lvl="1" indent="-349965">
              <a:buFont typeface="Arial"/>
              <a:buChar char="•"/>
              <a:defRPr/>
            </a:pPr>
            <a:r>
              <a:rPr lang="en-GB"/>
              <a:t>Hospitalization related: 4810 items and services (related to 749 claims) </a:t>
            </a:r>
            <a:endParaRPr/>
          </a:p>
          <a:p>
            <a:pPr marL="978615" lvl="1" indent="-349965">
              <a:buFont typeface="Arial"/>
              <a:buChar char="•"/>
              <a:defRPr/>
            </a:pPr>
            <a:r>
              <a:rPr lang="en-GB"/>
              <a:t>Related to general screening limitations: 1310 items and services (related to 110 claims)</a:t>
            </a:r>
            <a:endParaRPr/>
          </a:p>
          <a:p>
            <a:pPr marL="978615" lvl="1" indent="-349965">
              <a:buFont typeface="Arial"/>
              <a:buChar char="•"/>
              <a:defRPr/>
            </a:pPr>
            <a:r>
              <a:rPr lang="en-GB"/>
              <a:t>Diagnosis incompatible with medicine or services: 967 items and services (related to 138 claims)</a:t>
            </a:r>
            <a:endParaRPr/>
          </a:p>
          <a:p>
            <a:pPr marL="978615" lvl="1" indent="-349965">
              <a:buFont typeface="Arial"/>
              <a:buChar char="•"/>
              <a:defRPr/>
            </a:pPr>
            <a:r>
              <a:rPr lang="en-GB"/>
              <a:t>Large quantities prescribed: 841 item or services (related to 85 claims)</a:t>
            </a:r>
            <a:endParaRPr/>
          </a:p>
          <a:p>
            <a:pPr marL="978615" lvl="1" indent="-349965">
              <a:buFont typeface="Arial"/>
              <a:buChar char="•"/>
              <a:defRPr/>
            </a:pPr>
            <a:r>
              <a:rPr lang="en-GB"/>
              <a:t>Services/Items valid only from date: 173 items and services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17;p8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2" y="1132245"/>
            <a:ext cx="10515600" cy="940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rPr lang="de-CH"/>
              <a:t>Resubmitted claims</a:t>
            </a:r>
            <a:endParaRPr/>
          </a:p>
        </p:txBody>
      </p:sp>
      <p:sp>
        <p:nvSpPr>
          <p:cNvPr id="5" name="Google Shape;18;p8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2" y="2164466"/>
            <a:ext cx="10515600" cy="4012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L="457200" lvl="0" indent="-228600" algn="l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424242"/>
              </a:buClr>
              <a:buSzPts val="2000"/>
              <a:buFont typeface="Poppins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Poppins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Light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ExtraLight"/>
              <a:buNone/>
              <a:defRPr/>
            </a:lvl5pPr>
            <a:lvl6pPr marL="2743200" lvl="5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marL="3200400" lvl="6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marL="578565" indent="-349965">
              <a:buFont typeface="Arial"/>
              <a:buChar char="•"/>
              <a:defRPr/>
            </a:pPr>
            <a:r>
              <a:rPr lang="de-CH"/>
              <a:t>ClaimCode for resubmitted claims contains different characters </a:t>
            </a:r>
            <a:endParaRPr/>
          </a:p>
          <a:p>
            <a:pPr marL="978615" lvl="1" indent="-349965">
              <a:buFont typeface="Arial"/>
              <a:buChar char="•"/>
              <a:defRPr/>
            </a:pPr>
            <a:r>
              <a:rPr lang="de-CH"/>
              <a:t>re%, %re, spaces, a, b, c, ., :, etc.</a:t>
            </a:r>
            <a:endParaRPr/>
          </a:p>
          <a:p>
            <a:pPr marL="578565" lvl="0" indent="-349965">
              <a:buFont typeface="Arial"/>
              <a:buChar char="•"/>
              <a:defRPr/>
            </a:pPr>
            <a:r>
              <a:rPr lang="de-CH"/>
              <a:t>Found resubmitted claims without initial claim</a:t>
            </a:r>
            <a:endParaRPr/>
          </a:p>
          <a:p>
            <a:pPr marL="578565" lvl="0" indent="-349965">
              <a:buFont typeface="Arial"/>
              <a:buChar char="•"/>
              <a:defRPr/>
            </a:pPr>
            <a:r>
              <a:rPr lang="de-CH"/>
              <a:t>Resubmitted three time: 'a', 'b', 'c'</a:t>
            </a:r>
            <a:endParaRPr/>
          </a:p>
          <a:p>
            <a:pPr marL="578565" lvl="0" indent="-349965">
              <a:buFont typeface="Arial"/>
              <a:buChar char="•"/>
              <a:defRPr/>
            </a:pPr>
            <a:r>
              <a:rPr lang="de-CH"/>
              <a:t>Missing standardisation </a:t>
            </a:r>
            <a:endParaRPr/>
          </a:p>
          <a:p>
            <a:pPr marL="578565" lvl="0" indent="-349965">
              <a:buFont typeface="Arial"/>
              <a:buChar char="•"/>
              <a:defRPr/>
            </a:pPr>
            <a:endParaRPr lang="de-CH"/>
          </a:p>
          <a:p>
            <a:pPr marL="578565" lvl="0" indent="-349965">
              <a:buFont typeface="Arial"/>
              <a:buChar char="•"/>
              <a:defRPr/>
            </a:pPr>
            <a:r>
              <a:rPr lang="de-CH"/>
              <a:t>Taken all claims as new claims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77;g867816d38c_0_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3" y="1132246"/>
            <a:ext cx="10515600" cy="9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pPr>
            <a:r>
              <a:rPr lang="de-CH"/>
              <a:t>2. Data gathering and preparation</a:t>
            </a:r>
            <a:endParaRPr/>
          </a:p>
        </p:txBody>
      </p:sp>
      <p:sp>
        <p:nvSpPr>
          <p:cNvPr id="5" name="Google Shape;78;g867816d38c_0_1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198" y="2164475"/>
            <a:ext cx="10749900" cy="401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buFont typeface="Arial"/>
              <a:buChar char="•"/>
              <a:defRPr/>
            </a:pPr>
            <a:r>
              <a:rPr lang="en-US"/>
              <a:t>Data preparation: currently ongoing </a:t>
            </a:r>
            <a:endParaRPr/>
          </a:p>
          <a:p>
            <a:pPr marL="800090" lvl="1" indent="-342900">
              <a:buFont typeface="Arial"/>
              <a:buChar char="•"/>
              <a:defRPr/>
            </a:pPr>
            <a:r>
              <a:rPr lang="en-US">
                <a:solidFill>
                  <a:srgbClr val="00B0F0"/>
                </a:solidFill>
              </a:rPr>
              <a:t>Data visualization</a:t>
            </a:r>
            <a:endParaRPr/>
          </a:p>
          <a:p>
            <a:pPr marL="800090" lvl="1" indent="-342900">
              <a:buFont typeface="Arial"/>
              <a:buChar char="•"/>
              <a:defRPr/>
            </a:pPr>
            <a:r>
              <a:rPr lang="en-US">
                <a:solidFill>
                  <a:srgbClr val="00B0F0"/>
                </a:solidFill>
              </a:rPr>
              <a:t>Sanity check of the database</a:t>
            </a:r>
            <a:endParaRPr/>
          </a:p>
          <a:p>
            <a:pPr marL="800090" lvl="1" indent="-342900">
              <a:buFont typeface="Arial"/>
              <a:buChar char="•"/>
              <a:defRPr/>
            </a:pPr>
            <a:r>
              <a:rPr lang="en-US">
                <a:solidFill>
                  <a:srgbClr val="00B0F0"/>
                </a:solidFill>
              </a:rPr>
              <a:t>Selection of the data fields</a:t>
            </a:r>
            <a:endParaRPr/>
          </a:p>
          <a:p>
            <a:pPr marL="800090" lvl="1" indent="-342900">
              <a:buFont typeface="Arial"/>
              <a:buChar char="•"/>
              <a:defRPr/>
            </a:pPr>
            <a:r>
              <a:rPr lang="en-US">
                <a:solidFill>
                  <a:srgbClr val="00B050"/>
                </a:solidFill>
              </a:rPr>
              <a:t>Definition of the model output and evaluation metrics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83;g867816d38c_0_8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3" y="1132246"/>
            <a:ext cx="10515600" cy="9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pPr>
            <a:r>
              <a:rPr lang="de-CH"/>
              <a:t>2. </a:t>
            </a:r>
            <a:r>
              <a:rPr lang="en-US" sz="4000" b="1" i="0" u="none" strike="noStrike" cap="none" spc="0">
                <a:solidFill>
                  <a:schemeClr val="tx1"/>
                </a:solidFill>
                <a:latin typeface="Poppins SemiBold"/>
                <a:ea typeface="Poppins SemiBold"/>
                <a:cs typeface="Poppins SemiBold"/>
              </a:rPr>
              <a:t>Al methods, model outputs and evaluation metrics</a:t>
            </a:r>
            <a:endParaRPr/>
          </a:p>
        </p:txBody>
      </p:sp>
      <p:sp>
        <p:nvSpPr>
          <p:cNvPr id="5" name="Google Shape;84;g867816d38c_0_8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198" y="2164475"/>
            <a:ext cx="8394000" cy="401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buFont typeface="Arial"/>
              <a:buChar char="•"/>
              <a:defRPr/>
            </a:pPr>
            <a:r>
              <a:rPr lang="en-US"/>
              <a:t>Four scenarios may occur:</a:t>
            </a:r>
            <a:endParaRPr/>
          </a:p>
          <a:p>
            <a:pPr marL="457189" lvl="1" indent="-127000">
              <a:spcBef>
                <a:spcPts val="1000"/>
              </a:spcBef>
              <a:buFont typeface="Arial"/>
              <a:buChar char="•"/>
              <a:defRPr/>
            </a:pPr>
            <a:r>
              <a:rPr lang="en-US"/>
              <a:t> True Positive (TP): model predicts 1 &amp; actual class is 1</a:t>
            </a:r>
            <a:endParaRPr/>
          </a:p>
          <a:p>
            <a:pPr marL="457189" lvl="1" indent="-127000">
              <a:spcBef>
                <a:spcPts val="1000"/>
              </a:spcBef>
              <a:buFont typeface="Arial"/>
              <a:buChar char="•"/>
              <a:defRPr/>
            </a:pPr>
            <a:r>
              <a:rPr lang="en-US"/>
              <a:t> True Negative (TN): model predicts 0 &amp; actual class is 0</a:t>
            </a:r>
            <a:endParaRPr/>
          </a:p>
          <a:p>
            <a:pPr marL="457189" lvl="1" indent="-127000">
              <a:spcBef>
                <a:spcPts val="1000"/>
              </a:spcBef>
              <a:buFont typeface="Arial"/>
              <a:buChar char="•"/>
              <a:defRPr/>
            </a:pPr>
            <a:r>
              <a:rPr lang="en-US"/>
              <a:t> False Positive (FP): model predicts 1, but actual class is 0</a:t>
            </a:r>
            <a:endParaRPr/>
          </a:p>
          <a:p>
            <a:pPr marL="457189" lvl="1" indent="-127000">
              <a:spcBef>
                <a:spcPts val="1000"/>
              </a:spcBef>
              <a:buFont typeface="Arial"/>
              <a:buChar char="•"/>
              <a:defRPr/>
            </a:pPr>
            <a:r>
              <a:rPr lang="en-US"/>
              <a:t> False Negative (FN): model predicts 0, but actual is 1</a:t>
            </a:r>
            <a:r>
              <a:rPr lang="de-CH">
                <a:solidFill>
                  <a:schemeClr val="dk1"/>
                </a:solidFill>
              </a:rPr>
              <a:t> </a:t>
            </a:r>
            <a:endParaRPr/>
          </a:p>
          <a:p>
            <a:pPr marL="0" lvl="0" indent="-1524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/>
            </a:pPr>
            <a:r>
              <a:rPr lang="en-US" sz="2400" b="0" i="0" u="none" strike="noStrike" cap="none" spc="0">
                <a:solidFill>
                  <a:srgbClr val="000000"/>
                </a:solidFill>
                <a:latin typeface="Poppins"/>
                <a:ea typeface="Poppins"/>
                <a:cs typeface="Poppins"/>
              </a:rPr>
              <a:t>Evaluation metrics:</a:t>
            </a:r>
            <a:endParaRPr/>
          </a:p>
          <a:p>
            <a:pPr marL="457189" lvl="1" indent="-1270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/>
            </a:pPr>
            <a:r>
              <a:rPr lang="de-CH">
                <a:solidFill>
                  <a:schemeClr val="dk1"/>
                </a:solidFill>
              </a:rPr>
              <a:t> Precision: P = TP/(TP+FP)</a:t>
            </a:r>
            <a:endParaRPr>
              <a:solidFill>
                <a:schemeClr val="dk1"/>
              </a:solidFill>
            </a:endParaRPr>
          </a:p>
          <a:p>
            <a:pPr marL="457189" lvl="1" indent="-1270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/>
            </a:pPr>
            <a:r>
              <a:rPr lang="de-CH">
                <a:solidFill>
                  <a:schemeClr val="dk1"/>
                </a:solidFill>
              </a:rPr>
              <a:t> Recall: R = TP/(TP+FN)</a:t>
            </a:r>
            <a:endParaRPr>
              <a:solidFill>
                <a:schemeClr val="dk1"/>
              </a:solidFill>
            </a:endParaRPr>
          </a:p>
          <a:p>
            <a:pPr marL="457189" lvl="1" indent="-1270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/>
            </a:pPr>
            <a:r>
              <a:rPr lang="de-CH">
                <a:solidFill>
                  <a:schemeClr val="dk1"/>
                </a:solidFill>
              </a:rPr>
              <a:t> F score: F = 2*(P*R)/(P+R)</a:t>
            </a:r>
            <a:endParaRPr>
              <a:solidFill>
                <a:schemeClr val="dk1"/>
              </a:solidFill>
            </a:endParaRPr>
          </a:p>
          <a:p>
            <a:pPr marL="457189" lvl="1" indent="-1270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/>
            </a:pPr>
            <a:r>
              <a:rPr lang="de-CH">
                <a:solidFill>
                  <a:schemeClr val="dk1"/>
                </a:solidFill>
              </a:rPr>
              <a:t> Specificity: SPC=TN/(TN+FP)</a:t>
            </a:r>
            <a:endParaRPr>
              <a:solidFill>
                <a:schemeClr val="dk1"/>
              </a:solidFill>
            </a:endParaRPr>
          </a:p>
          <a:p>
            <a:pPr marL="0" lvl="0" indent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89;p4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pPr>
            <a:r>
              <a:rPr lang="de-CH"/>
              <a:t>3. Implementation of the AI algorithm</a:t>
            </a:r>
            <a:endParaRPr/>
          </a:p>
        </p:txBody>
      </p:sp>
      <p:sp>
        <p:nvSpPr>
          <p:cNvPr id="5" name="Google Shape;90;p4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/>
          <a:p>
            <a:pPr marL="342900" lvl="0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/>
            </a:pPr>
            <a:r>
              <a:rPr lang="de-CH"/>
              <a:t>Algorithm selection</a:t>
            </a:r>
            <a:endParaRPr/>
          </a:p>
          <a:p>
            <a:pPr marL="3429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/>
            </a:pPr>
            <a:r>
              <a:rPr lang="de-CH"/>
              <a:t>Building the AI model</a:t>
            </a:r>
            <a:endParaRPr/>
          </a:p>
          <a:p>
            <a:pPr marL="3429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/>
            </a:pPr>
            <a:r>
              <a:rPr lang="de-CH"/>
              <a:t>Analyzing the obtained results</a:t>
            </a:r>
            <a:endParaRPr/>
          </a:p>
        </p:txBody>
      </p:sp>
      <p:sp>
        <p:nvSpPr>
          <p:cNvPr id="6" name="TextBox 1" hidden="0"/>
          <p:cNvSpPr/>
          <p:nvPr isPhoto="0" userDrawn="0"/>
        </p:nvSpPr>
        <p:spPr bwMode="auto">
          <a:xfrm>
            <a:off x="8857672" y="2569317"/>
            <a:ext cx="21563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/>
              <a:t>Multivariate Gaussian</a:t>
            </a:r>
            <a:endParaRPr/>
          </a:p>
        </p:txBody>
      </p:sp>
      <p:sp>
        <p:nvSpPr>
          <p:cNvPr id="7" name="TextBox 2" hidden="0"/>
          <p:cNvSpPr/>
          <p:nvPr isPhoto="0" userDrawn="0"/>
        </p:nvSpPr>
        <p:spPr bwMode="auto">
          <a:xfrm>
            <a:off x="6964217" y="2261540"/>
            <a:ext cx="19207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/>
              <a:t>K-nearest</a:t>
            </a:r>
            <a:r>
              <a:rPr lang="en-US"/>
              <a:t> </a:t>
            </a:r>
            <a:r>
              <a:rPr lang="en-US" sz="1600"/>
              <a:t>neighbor</a:t>
            </a:r>
            <a:endParaRPr lang="en-US"/>
          </a:p>
        </p:txBody>
      </p:sp>
      <p:sp>
        <p:nvSpPr>
          <p:cNvPr id="8" name="TextBox 3" hidden="0"/>
          <p:cNvSpPr/>
          <p:nvPr isPhoto="0" userDrawn="0"/>
        </p:nvSpPr>
        <p:spPr bwMode="auto">
          <a:xfrm>
            <a:off x="7852269" y="3371331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/>
              <a:t>K-means</a:t>
            </a:r>
            <a:endParaRPr lang="en-US"/>
          </a:p>
        </p:txBody>
      </p:sp>
      <p:sp>
        <p:nvSpPr>
          <p:cNvPr id="9" name="TextBox 4" hidden="0"/>
          <p:cNvSpPr/>
          <p:nvPr isPhoto="0" userDrawn="0"/>
        </p:nvSpPr>
        <p:spPr bwMode="auto">
          <a:xfrm>
            <a:off x="6698512" y="2836204"/>
            <a:ext cx="19752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/>
              <a:t>Local Outlier Factor</a:t>
            </a:r>
            <a:endParaRPr/>
          </a:p>
        </p:txBody>
      </p:sp>
      <p:sp>
        <p:nvSpPr>
          <p:cNvPr id="10" name="TextBox 5" hidden="0"/>
          <p:cNvSpPr/>
          <p:nvPr isPhoto="0" userDrawn="0"/>
        </p:nvSpPr>
        <p:spPr bwMode="auto">
          <a:xfrm>
            <a:off x="6600335" y="3853780"/>
            <a:ext cx="1882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/>
              <a:t>Robust covariance</a:t>
            </a:r>
            <a:endParaRPr/>
          </a:p>
        </p:txBody>
      </p:sp>
      <p:sp>
        <p:nvSpPr>
          <p:cNvPr id="11" name="TextBox 6" hidden="0"/>
          <p:cNvSpPr/>
          <p:nvPr isPhoto="0" userDrawn="0"/>
        </p:nvSpPr>
        <p:spPr bwMode="auto">
          <a:xfrm>
            <a:off x="8986982" y="3591905"/>
            <a:ext cx="15872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/>
              <a:t>Isolation Forest</a:t>
            </a:r>
            <a:endParaRPr/>
          </a:p>
        </p:txBody>
      </p:sp>
      <p:sp>
        <p:nvSpPr>
          <p:cNvPr id="12" name="TextBox 7" hidden="0"/>
          <p:cNvSpPr/>
          <p:nvPr isPhoto="0" userDrawn="0"/>
        </p:nvSpPr>
        <p:spPr bwMode="auto">
          <a:xfrm>
            <a:off x="7640437" y="4627198"/>
            <a:ext cx="1496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/>
              <a:t>Autoencoders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89;p4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pPr>
            <a:r>
              <a:rPr lang="de-CH"/>
              <a:t>3. Implementation of the AI algorithm</a:t>
            </a:r>
            <a:endParaRPr/>
          </a:p>
        </p:txBody>
      </p:sp>
      <p:sp>
        <p:nvSpPr>
          <p:cNvPr id="5" name="Google Shape;90;p4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/>
          <a:p>
            <a:pPr marL="342900" lvl="0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/>
            </a:pPr>
            <a:r>
              <a:rPr lang="de-CH"/>
              <a:t>Algorithm selection</a:t>
            </a:r>
            <a:endParaRPr/>
          </a:p>
          <a:p>
            <a:pPr marL="3429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/>
            </a:pPr>
            <a:r>
              <a:rPr lang="de-CH"/>
              <a:t>Building the AI model</a:t>
            </a:r>
            <a:endParaRPr/>
          </a:p>
          <a:p>
            <a:pPr marL="3429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/>
            </a:pPr>
            <a:r>
              <a:rPr lang="de-CH"/>
              <a:t>Analyzing the obtained results</a:t>
            </a:r>
            <a:endParaRPr/>
          </a:p>
        </p:txBody>
      </p:sp>
      <p:sp>
        <p:nvSpPr>
          <p:cNvPr id="6" name="TextBox 1" hidden="0"/>
          <p:cNvSpPr/>
          <p:nvPr isPhoto="0" userDrawn="0"/>
        </p:nvSpPr>
        <p:spPr bwMode="auto">
          <a:xfrm>
            <a:off x="8857672" y="2569317"/>
            <a:ext cx="1906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/>
              <a:t>Multivariate Gaussian</a:t>
            </a:r>
            <a:endParaRPr/>
          </a:p>
        </p:txBody>
      </p:sp>
      <p:sp>
        <p:nvSpPr>
          <p:cNvPr id="7" name="TextBox 2" hidden="0"/>
          <p:cNvSpPr/>
          <p:nvPr isPhoto="0" userDrawn="0"/>
        </p:nvSpPr>
        <p:spPr bwMode="auto">
          <a:xfrm>
            <a:off x="6964217" y="2261540"/>
            <a:ext cx="1705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/>
              <a:t>K-nearest neighbor</a:t>
            </a:r>
            <a:endParaRPr/>
          </a:p>
        </p:txBody>
      </p:sp>
      <p:sp>
        <p:nvSpPr>
          <p:cNvPr id="8" name="TextBox 3" hidden="0"/>
          <p:cNvSpPr/>
          <p:nvPr isPhoto="0" userDrawn="0"/>
        </p:nvSpPr>
        <p:spPr bwMode="auto">
          <a:xfrm>
            <a:off x="7817175" y="3186545"/>
            <a:ext cx="901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/>
              <a:t>K-means</a:t>
            </a:r>
            <a:endParaRPr/>
          </a:p>
        </p:txBody>
      </p:sp>
      <p:sp>
        <p:nvSpPr>
          <p:cNvPr id="9" name="TextBox 4" hidden="0"/>
          <p:cNvSpPr/>
          <p:nvPr isPhoto="0" userDrawn="0"/>
        </p:nvSpPr>
        <p:spPr bwMode="auto">
          <a:xfrm>
            <a:off x="6767442" y="2772585"/>
            <a:ext cx="1745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/>
              <a:t>Local Outlier Factor</a:t>
            </a:r>
            <a:endParaRPr/>
          </a:p>
        </p:txBody>
      </p:sp>
      <p:sp>
        <p:nvSpPr>
          <p:cNvPr id="10" name="TextBox 5" hidden="0"/>
          <p:cNvSpPr/>
          <p:nvPr isPhoto="0" userDrawn="0"/>
        </p:nvSpPr>
        <p:spPr bwMode="auto">
          <a:xfrm>
            <a:off x="6600335" y="3853780"/>
            <a:ext cx="1667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/>
              <a:t>Robust covariance</a:t>
            </a:r>
            <a:endParaRPr/>
          </a:p>
        </p:txBody>
      </p:sp>
      <p:sp>
        <p:nvSpPr>
          <p:cNvPr id="11" name="TextBox 6" hidden="0"/>
          <p:cNvSpPr/>
          <p:nvPr isPhoto="0" userDrawn="0"/>
        </p:nvSpPr>
        <p:spPr bwMode="auto">
          <a:xfrm>
            <a:off x="8986982" y="3591905"/>
            <a:ext cx="1407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/>
              <a:t>Isolation Forest</a:t>
            </a:r>
            <a:endParaRPr/>
          </a:p>
        </p:txBody>
      </p:sp>
      <p:sp>
        <p:nvSpPr>
          <p:cNvPr id="12" name="TextBox 7" hidden="0"/>
          <p:cNvSpPr/>
          <p:nvPr isPhoto="0" userDrawn="0"/>
        </p:nvSpPr>
        <p:spPr bwMode="auto">
          <a:xfrm>
            <a:off x="7640437" y="4627198"/>
            <a:ext cx="1496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/>
              <a:t>Autoencoders</a:t>
            </a:r>
            <a:endParaRPr/>
          </a:p>
        </p:txBody>
      </p:sp>
      <p:pic>
        <p:nvPicPr>
          <p:cNvPr id="13" name="Picture 9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6125946" y="2056035"/>
            <a:ext cx="6021564" cy="42110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de-CH"/>
              <a:t>4. openIMIS AI module development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/>
        <p:txBody>
          <a:bodyPr/>
          <a:lstStyle/>
          <a:p>
            <a:pPr marL="571500" indent="-342900">
              <a:buFont typeface="Arial"/>
              <a:buChar char="•"/>
              <a:defRPr/>
            </a:pPr>
            <a:r>
              <a:rPr lang="fr-FR"/>
              <a:t>Claim adjudication process update </a:t>
            </a:r>
            <a:endParaRPr/>
          </a:p>
          <a:p>
            <a:pPr marL="571500" indent="-342900">
              <a:buFont typeface="Arial"/>
              <a:buChar char="•"/>
              <a:defRPr/>
            </a:pPr>
            <a:r>
              <a:rPr lang="fr-FR"/>
              <a:t>openIMIS AI module development </a:t>
            </a:r>
            <a:endParaRPr/>
          </a:p>
          <a:p>
            <a:pPr marL="1028700" lvl="1" indent="-342900">
              <a:buFont typeface="Arial"/>
              <a:buChar char="•"/>
              <a:defRPr/>
            </a:pPr>
            <a:r>
              <a:rPr lang="fr-FR"/>
              <a:t>Activation: Event-based, Scheduled task, Manual</a:t>
            </a:r>
            <a:r>
              <a:rPr lang="de-CH"/>
              <a:t>?</a:t>
            </a:r>
            <a:endParaRPr lang="fr-FR"/>
          </a:p>
          <a:p>
            <a:pPr marL="1028700" lvl="1" indent="-342900">
              <a:buFont typeface="Arial"/>
              <a:buChar char="•"/>
              <a:defRPr/>
            </a:pPr>
            <a:r>
              <a:rPr lang="fr-FR"/>
              <a:t>Self containing module</a:t>
            </a:r>
            <a:r>
              <a:rPr lang="de-CH"/>
              <a:t>: how to retrive Claim's associated resources?</a:t>
            </a:r>
            <a:endParaRPr lang="en-US"/>
          </a:p>
          <a:p>
            <a:pPr marL="1028700" lvl="1" indent="-342900">
              <a:buFont typeface="Arial"/>
              <a:buChar char="•"/>
              <a:defRPr/>
            </a:pPr>
            <a:r>
              <a:rPr lang="en-US"/>
              <a:t>AI model parameters </a:t>
            </a:r>
            <a:r>
              <a:rPr lang="de-CH"/>
              <a:t>storage:</a:t>
            </a:r>
            <a:r>
              <a:rPr lang="en-US"/>
              <a:t> DB</a:t>
            </a:r>
            <a:r>
              <a:rPr lang="de-CH"/>
              <a:t>, file?</a:t>
            </a:r>
            <a:endParaRPr/>
          </a:p>
          <a:p>
            <a:pPr marL="1028700" lvl="1" indent="-342900">
              <a:buFont typeface="Arial"/>
              <a:buChar char="•"/>
              <a:defRPr/>
            </a:pPr>
            <a:r>
              <a:rPr lang="en-US"/>
              <a:t>Integrated with openIMIS FHIR module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3" y="1132246"/>
            <a:ext cx="10762670" cy="940414"/>
          </a:xfrm>
        </p:spPr>
        <p:txBody>
          <a:bodyPr/>
          <a:lstStyle/>
          <a:p>
            <a:pPr>
              <a:defRPr/>
            </a:pPr>
            <a:r>
              <a:rPr lang="de-CH" sz="3600"/>
              <a:t>5. openIMIS AI Claim Quality Monitor module</a:t>
            </a:r>
            <a:endParaRPr lang="en-US" sz="3600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/>
        <p:txBody>
          <a:bodyPr/>
          <a:lstStyle/>
          <a:p>
            <a:pPr marL="571500" indent="-342900">
              <a:buFont typeface="Arial"/>
              <a:buChar char="•"/>
              <a:defRPr/>
            </a:pPr>
            <a:r>
              <a:rPr lang="en-GB"/>
              <a:t>Additional Claim filtering mechanism</a:t>
            </a:r>
            <a:endParaRPr/>
          </a:p>
          <a:p>
            <a:pPr marL="971550" lvl="1" indent="-342900">
              <a:buFont typeface="Arial"/>
              <a:buChar char="•"/>
              <a:defRPr/>
            </a:pPr>
            <a:r>
              <a:rPr lang="de-CH"/>
              <a:t>Specific Item or Services included in the Claim</a:t>
            </a:r>
            <a:endParaRPr/>
          </a:p>
          <a:p>
            <a:pPr marL="971550" lvl="1" indent="-342900">
              <a:buFont typeface="Arial"/>
              <a:buChar char="•"/>
              <a:defRPr/>
            </a:pPr>
            <a:r>
              <a:rPr lang="de-CH"/>
              <a:t>Age group </a:t>
            </a:r>
            <a:endParaRPr lang="en-GB"/>
          </a:p>
          <a:p>
            <a:pPr marL="571500" indent="-342900">
              <a:buFont typeface="Arial"/>
              <a:buChar char="•"/>
              <a:defRPr/>
            </a:pPr>
            <a:r>
              <a:rPr lang="en-GB"/>
              <a:t>Allows to check manually the results of AI-based categorization</a:t>
            </a:r>
            <a:endParaRPr/>
          </a:p>
          <a:p>
            <a:pPr marL="971550" lvl="1" indent="-342900">
              <a:buFont typeface="Arial"/>
              <a:buChar char="•"/>
              <a:defRPr/>
            </a:pPr>
            <a:r>
              <a:rPr lang="en-GB"/>
              <a:t>Detect False Positive and False Negative results</a:t>
            </a:r>
            <a:endParaRPr/>
          </a:p>
          <a:p>
            <a:pPr marL="971550" lvl="1" indent="-342900">
              <a:buFont typeface="Arial"/>
              <a:buChar char="•"/>
              <a:defRPr/>
            </a:pPr>
            <a:r>
              <a:rPr lang="en-GB"/>
              <a:t>Manually fix the categorization output</a:t>
            </a:r>
            <a:endParaRPr/>
          </a:p>
          <a:p>
            <a:pPr marL="571500" indent="-342900">
              <a:buFont typeface="Arial"/>
              <a:buChar char="•"/>
              <a:defRPr/>
            </a:pPr>
            <a:r>
              <a:rPr lang="en-GB"/>
              <a:t>AI model retraining based on updated Claims</a:t>
            </a:r>
            <a:endParaRPr/>
          </a:p>
          <a:p>
            <a:pPr marL="971550" lvl="1" indent="-342900">
              <a:buFont typeface="Arial"/>
              <a:buChar char="•"/>
              <a:defRPr/>
            </a:pPr>
            <a:r>
              <a:rPr lang="en-GB"/>
              <a:t>Schedule task that checks procentage of </a:t>
            </a:r>
            <a:r>
              <a:rPr lang="en-GB" sz="20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False Positive and False Negative results</a:t>
            </a:r>
            <a:endParaRPr/>
          </a:p>
          <a:p>
            <a:pPr marL="971550" lvl="1" indent="-342900">
              <a:buFont typeface="Arial"/>
              <a:buChar char="•"/>
              <a:defRPr/>
            </a:pPr>
            <a:r>
              <a:rPr lang="en-GB" sz="20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If above </a:t>
            </a:r>
            <a:r>
              <a:rPr lang="de-CH" sz="20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threshold </a:t>
            </a:r>
            <a:r>
              <a:rPr lang="en-GB" sz="20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then automatically retrain the model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2" y="1132246"/>
            <a:ext cx="11353797" cy="940414"/>
          </a:xfrm>
        </p:spPr>
        <p:txBody>
          <a:bodyPr/>
          <a:lstStyle/>
          <a:p>
            <a:pPr>
              <a:defRPr/>
            </a:pPr>
            <a:r>
              <a:rPr lang="en-US" sz="3600"/>
              <a:t>6. </a:t>
            </a:r>
            <a:r>
              <a:rPr lang="de-CH" sz="3600"/>
              <a:t>openIMIS AI module User Acceptance Testing</a:t>
            </a:r>
            <a:endParaRPr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/>
        <p:txBody>
          <a:bodyPr/>
          <a:lstStyle/>
          <a:p>
            <a:pPr marL="571500" indent="-342900">
              <a:buFont typeface="Arial"/>
              <a:buChar char="•"/>
              <a:defRPr/>
            </a:pPr>
            <a:r>
              <a:rPr lang="en-US"/>
              <a:t>Installation of AI module in Nepal implementation</a:t>
            </a:r>
            <a:endParaRPr/>
          </a:p>
          <a:p>
            <a:pPr marL="571500" indent="-342900">
              <a:buFont typeface="Arial"/>
              <a:buChar char="•"/>
              <a:defRPr/>
            </a:pPr>
            <a:r>
              <a:rPr lang="en-US"/>
              <a:t>Participation of Medical Officers </a:t>
            </a:r>
            <a:endParaRPr/>
          </a:p>
          <a:p>
            <a:pPr marL="571500" indent="-342900">
              <a:buFont typeface="Arial"/>
              <a:buChar char="•"/>
              <a:defRPr/>
            </a:pPr>
            <a:r>
              <a:rPr lang="en-US"/>
              <a:t>Feed the instance with Claims and check the results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6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1599341" y="2072660"/>
            <a:ext cx="8993324" cy="3495600"/>
          </a:xfrm>
          <a:prstGeom prst="rect">
            <a:avLst/>
          </a:prstGeom>
        </p:spPr>
      </p:pic>
      <p:sp>
        <p:nvSpPr>
          <p:cNvPr id="5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1. Adjudication workflow</a:t>
            </a:r>
            <a:endParaRPr/>
          </a:p>
        </p:txBody>
      </p:sp>
      <p:sp>
        <p:nvSpPr>
          <p:cNvPr id="6" name="TextBox 5" hidden="0"/>
          <p:cNvSpPr/>
          <p:nvPr isPhoto="0" userDrawn="0"/>
        </p:nvSpPr>
        <p:spPr bwMode="auto">
          <a:xfrm>
            <a:off x="4164376" y="5519451"/>
            <a:ext cx="2991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/>
              <a:t>Manual claim adjudication workflow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55;p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524003" y="2580775"/>
            <a:ext cx="9144000" cy="2387598"/>
          </a:xfrm>
          <a:prstGeom prst="rect">
            <a:avLst/>
          </a:prstGeom>
          <a:solidFill>
            <a:srgbClr val="006374"/>
          </a:solidFill>
          <a:ln>
            <a:noFill/>
          </a:ln>
        </p:spPr>
        <p:txBody>
          <a:bodyPr spcFirstLastPara="1" wrap="square" lIns="91425" tIns="45700" rIns="91425" bIns="45700" anchor="b" anchorCtr="1"/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Poppins SemiBold"/>
              <a:buNone/>
              <a:defRPr/>
            </a:pPr>
            <a:r>
              <a:rPr lang="de-CH" sz="5400"/>
              <a:t>AI-based Claim Categorization</a:t>
            </a:r>
            <a:br>
              <a:rPr lang="de-CH" sz="5400"/>
            </a:br>
            <a:endParaRPr sz="5400"/>
          </a:p>
        </p:txBody>
      </p:sp>
      <p:sp>
        <p:nvSpPr>
          <p:cNvPr id="5" name="Google Shape;56;p1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0" y="5060445"/>
            <a:ext cx="12192000" cy="1655758"/>
          </a:xfrm>
          <a:prstGeom prst="rect">
            <a:avLst/>
          </a:prstGeom>
          <a:solidFill>
            <a:srgbClr val="006374"/>
          </a:solidFill>
          <a:ln>
            <a:noFill/>
          </a:ln>
        </p:spPr>
        <p:txBody>
          <a:bodyPr spcFirstLastPara="1" wrap="square" lIns="91425" tIns="45700" rIns="91425" bIns="45700" anchor="t" anchorCtr="1"/>
          <a:lstStyle/>
          <a:p>
            <a:pPr marL="0" lvl="0" indent="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Poppins"/>
              <a:buNone/>
              <a:defRPr/>
            </a:pPr>
            <a:endParaRPr sz="3200"/>
          </a:p>
        </p:txBody>
      </p:sp>
      <p:pic>
        <p:nvPicPr>
          <p:cNvPr id="6" name="Google Shape;57;p1" descr="Image result for swisstph" hidden="0"/>
          <p:cNvPicPr/>
          <p:nvPr isPhoto="0" userDrawn="0"/>
        </p:nvPicPr>
        <p:blipFill>
          <a:blip r:embed="rId2"/>
          <a:stretch/>
        </p:blipFill>
        <p:spPr bwMode="auto">
          <a:xfrm>
            <a:off x="200280" y="86642"/>
            <a:ext cx="2647446" cy="76105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58;p1" hidden="0"/>
          <p:cNvSpPr/>
          <p:nvPr isPhoto="0" userDrawn="0"/>
        </p:nvSpPr>
        <p:spPr bwMode="auto">
          <a:xfrm>
            <a:off x="200278" y="6346870"/>
            <a:ext cx="11807100" cy="365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defRPr/>
            </a:pPr>
            <a:r>
              <a:rPr lang="de-CH" sz="1800" b="0" i="0" u="none" strike="noStrike" cap="none" spc="0">
                <a:solidFill>
                  <a:srgbClr val="FFFFFF"/>
                </a:solidFill>
                <a:latin typeface="Poppins"/>
                <a:ea typeface="Poppins"/>
                <a:cs typeface="Poppins"/>
              </a:rPr>
              <a:t>Dragos Dobre, Simona Dobre, Siddharth Srivastava</a:t>
            </a:r>
            <a:endParaRPr/>
          </a:p>
        </p:txBody>
      </p:sp>
      <p:pic>
        <p:nvPicPr>
          <p:cNvPr id="8" name="Google Shape;59;p1" hidden="0"/>
          <p:cNvPicPr/>
          <p:nvPr isPhoto="0" userDrawn="0"/>
        </p:nvPicPr>
        <p:blipFill>
          <a:blip r:embed="rId3"/>
          <a:stretch/>
        </p:blipFill>
        <p:spPr bwMode="auto">
          <a:xfrm>
            <a:off x="11206347" y="86642"/>
            <a:ext cx="881173" cy="8811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1. Adjudication workflow</a:t>
            </a:r>
            <a:endParaRPr/>
          </a:p>
        </p:txBody>
      </p:sp>
      <p:sp>
        <p:nvSpPr>
          <p:cNvPr id="5" name="TextBox 5" hidden="0"/>
          <p:cNvSpPr/>
          <p:nvPr isPhoto="0" userDrawn="0"/>
        </p:nvSpPr>
        <p:spPr bwMode="auto">
          <a:xfrm>
            <a:off x="4164376" y="5519451"/>
            <a:ext cx="3768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/>
              <a:t>Claim adjudication workflow with AI algorithm</a:t>
            </a:r>
            <a:endParaRPr/>
          </a:p>
        </p:txBody>
      </p:sp>
      <p:pic>
        <p:nvPicPr>
          <p:cNvPr id="6" name="Picture 3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1585143" y="2022253"/>
            <a:ext cx="8927446" cy="34971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17;p8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2" y="1132245"/>
            <a:ext cx="10515600" cy="940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rPr lang="en-US" sz="4000" b="1" i="0" u="none" strike="noStrike" cap="none" spc="0">
                <a:solidFill>
                  <a:srgbClr val="000000"/>
                </a:solidFill>
                <a:latin typeface="Poppins SemiBold"/>
                <a:ea typeface="Poppins SemiBold"/>
                <a:cs typeface="Poppins SemiBold"/>
              </a:rPr>
              <a:t>1. Adjudication workflow</a:t>
            </a:r>
            <a:br>
              <a:rPr lang="en-US" sz="4000" b="1" i="0" u="none" strike="noStrike" cap="none" spc="0">
                <a:solidFill>
                  <a:srgbClr val="000000"/>
                </a:solidFill>
                <a:latin typeface="Poppins SemiBold"/>
                <a:ea typeface="Poppins SemiBold"/>
                <a:cs typeface="Poppins SemiBold"/>
              </a:rPr>
            </a:br>
            <a:r>
              <a:rPr lang="fr-FR" sz="2000" b="1" i="0" u="none" strike="noStrike" cap="none" spc="0">
                <a:solidFill>
                  <a:srgbClr val="000000"/>
                </a:solidFill>
                <a:latin typeface="Poppins SemiBold"/>
                <a:ea typeface="Poppins SemiBold"/>
                <a:cs typeface="Poppins SemiBold"/>
              </a:rPr>
              <a:t>Claim adjudication process update</a:t>
            </a:r>
            <a:endParaRPr/>
          </a:p>
        </p:txBody>
      </p:sp>
      <p:sp>
        <p:nvSpPr>
          <p:cNvPr id="5" name="Google Shape;18;p8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2" y="2164466"/>
            <a:ext cx="10515600" cy="4012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L="457200" lvl="0" indent="-228600" algn="l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oppins"/>
              <a:buNone/>
              <a:defRPr/>
            </a:lvl1pPr>
            <a:lvl2pPr marL="914400" lvl="1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424242"/>
              </a:buClr>
              <a:buSzPts val="2000"/>
              <a:buFont typeface="Poppins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Poppins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Light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Font typeface="Poppins ExtraLight"/>
              <a:buNone/>
              <a:defRPr/>
            </a:lvl5pPr>
            <a:lvl6pPr marL="2743200" lvl="5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747474"/>
              </a:buClr>
              <a:buSzPts val="1800"/>
              <a:buNone/>
              <a:defRPr/>
            </a:lvl6pPr>
            <a:lvl7pPr marL="3200400" lvl="6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pic>
        <p:nvPicPr>
          <p:cNvPr id="6" name="Picture 5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457293" y="2013340"/>
            <a:ext cx="5668963" cy="4687575"/>
          </a:xfrm>
          <a:prstGeom prst="rect">
            <a:avLst/>
          </a:prstGeom>
        </p:spPr>
      </p:pic>
      <p:pic>
        <p:nvPicPr>
          <p:cNvPr id="7" name="Picture 6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6471394" y="2013340"/>
            <a:ext cx="5165329" cy="47971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70;p3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pPr>
            <a:r>
              <a:rPr lang="de-CH"/>
              <a:t>2. Data gathering and preparation</a:t>
            </a:r>
            <a:endParaRPr/>
          </a:p>
        </p:txBody>
      </p:sp>
      <p:sp>
        <p:nvSpPr>
          <p:cNvPr id="5" name="Google Shape;71;p3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2" y="2164475"/>
            <a:ext cx="4773481" cy="401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/>
          <a:p>
            <a:pPr marL="3429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/>
            </a:pPr>
            <a:r>
              <a:rPr lang="de-CH">
                <a:solidFill>
                  <a:schemeClr val="dk1"/>
                </a:solidFill>
              </a:rPr>
              <a:t>Input data model: </a:t>
            </a:r>
            <a:r>
              <a:rPr lang="de-CH" u="sng">
                <a:solidFill>
                  <a:schemeClr val="hlink"/>
                </a:solidFill>
                <a:hlinkClick r:id="rId2" tooltip="https://openimis.atlassian.net/wiki/spaces/OP/pages/1389592652/FHIR+R4+-+ClaimResponse"/>
              </a:rPr>
              <a:t>FHIR ClaimResponse</a:t>
            </a:r>
            <a:endParaRPr>
              <a:solidFill>
                <a:schemeClr val="dk1"/>
              </a:solidFill>
            </a:endParaRPr>
          </a:p>
          <a:p>
            <a:pPr marL="3429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/>
            </a:pPr>
            <a:r>
              <a:rPr lang="de-CH" u="sng">
                <a:solidFill>
                  <a:schemeClr val="hlink"/>
                </a:solidFill>
                <a:hlinkClick r:id="rId3" tooltip="https://openimis.atlassian.net/wiki/spaces/OP/pages/1233649676/openIMIS+FHIR+R4+Overview+Page"/>
              </a:rPr>
              <a:t>Mapping of openIMIS database to FHIR R4 data structure</a:t>
            </a:r>
            <a:endParaRPr/>
          </a:p>
          <a:p>
            <a:pPr marL="3429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/>
            </a:pPr>
            <a:r>
              <a:rPr lang="de-CH"/>
              <a:t>Data source: openIMIS Nepal implementation</a:t>
            </a:r>
            <a:endParaRPr/>
          </a:p>
          <a:p>
            <a:pPr marL="342900" indent="-342900">
              <a:buFont typeface="Arial"/>
              <a:buChar char="•"/>
              <a:defRPr/>
            </a:pPr>
            <a:r>
              <a:rPr lang="en-US"/>
              <a:t>Skewed database, 0.197% of Claims are labeled as manually rejected</a:t>
            </a:r>
            <a:endParaRPr/>
          </a:p>
          <a:p>
            <a:pPr marL="3429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/>
            </a:pPr>
            <a:endParaRPr lang="de-CH"/>
          </a:p>
        </p:txBody>
      </p:sp>
      <p:graphicFrame>
        <p:nvGraphicFramePr>
          <p:cNvPr id="6" name="Table 1" hidden="0"/>
          <p:cNvGraphicFramePr>
            <a:graphicFrameLocks xmlns:a="http://schemas.openxmlformats.org/drawingml/2006/main" noGrp="1"/>
          </p:cNvGraphicFramePr>
          <p:nvPr isPhoto="0" userDrawn="0"/>
        </p:nvGraphicFramePr>
        <p:xfrm>
          <a:off x="5611683" y="2246095"/>
          <a:ext cx="6404827" cy="2759369"/>
        </p:xfrm>
        <a:graphic>
          <a:graphicData uri="http://schemas.openxmlformats.org/drawingml/2006/table">
            <a:tbl>
              <a:tblPr firstRow="0" firstCol="0" lastRow="0" lastCol="0" bandRow="0" bandCol="0"/>
              <a:tblGrid>
                <a:gridCol w="2431473"/>
                <a:gridCol w="2724727"/>
                <a:gridCol w="1248627"/>
              </a:tblGrid>
              <a:tr h="157096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 b="1"/>
                        <a:t>FHIR R4 Resource (AI algorithm input data model)</a:t>
                      </a:r>
                      <a:endParaRPr lang="fr-FR" sz="1000" b="0"/>
                    </a:p>
                  </a:txBody>
                  <a:tcPr marL="55786" marR="55786" marT="55786" marB="55786">
                    <a:lnL w="9525" algn="ctr">
                      <a:solidFill>
                        <a:srgbClr val="C1C7D0"/>
                      </a:solidFill>
                    </a:lnL>
                    <a:lnR w="9525" algn="ctr">
                      <a:solidFill>
                        <a:srgbClr val="C1C7D0"/>
                      </a:solidFill>
                    </a:lnR>
                    <a:lnT w="9525" algn="ctr">
                      <a:solidFill>
                        <a:srgbClr val="C1C7D0"/>
                      </a:solidFill>
                    </a:lnT>
                    <a:lnB w="9525" algn="ctr">
                      <a:solidFill>
                        <a:srgbClr val="C1C7D0"/>
                      </a:solidFill>
                    </a:lnB>
                    <a:solidFill>
                      <a:srgbClr val="F4F5F7"/>
                    </a:solidFill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 b="1"/>
                        <a:t>openIMIS Database Tables (mapped entities)</a:t>
                      </a:r>
                      <a:endParaRPr lang="fr-FR" sz="1000" b="0"/>
                    </a:p>
                  </a:txBody>
                  <a:tcPr marL="55786" marR="55786" marT="55786" marB="55786">
                    <a:lnL w="9525" algn="ctr">
                      <a:solidFill>
                        <a:srgbClr val="C1C7D0"/>
                      </a:solidFill>
                    </a:lnL>
                    <a:lnR w="9525" algn="ctr">
                      <a:solidFill>
                        <a:srgbClr val="C1C7D0"/>
                      </a:solidFill>
                    </a:lnR>
                    <a:lnT w="9525" algn="ctr">
                      <a:solidFill>
                        <a:srgbClr val="C1C7D0"/>
                      </a:solidFill>
                    </a:lnT>
                    <a:lnB w="9525" algn="ctr">
                      <a:solidFill>
                        <a:srgbClr val="C1C7D0"/>
                      </a:solidFill>
                    </a:lnB>
                    <a:solidFill>
                      <a:srgbClr val="F4F5F7"/>
                    </a:solidFill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 b="1"/>
                        <a:t>Entity</a:t>
                      </a:r>
                      <a:endParaRPr lang="fr-FR" sz="1000" b="0"/>
                    </a:p>
                  </a:txBody>
                  <a:tcPr marL="55786" marR="55786" marT="55786" marB="55786">
                    <a:lnL w="9525" algn="ctr">
                      <a:solidFill>
                        <a:srgbClr val="C1C7D0"/>
                      </a:solidFill>
                    </a:lnL>
                    <a:lnR w="9525" algn="ctr">
                      <a:solidFill>
                        <a:srgbClr val="C1C7D0"/>
                      </a:solidFill>
                    </a:lnR>
                    <a:lnT w="9525" algn="ctr">
                      <a:solidFill>
                        <a:srgbClr val="C1C7D0"/>
                      </a:solidFill>
                    </a:lnT>
                    <a:lnB w="9525" algn="ctr">
                      <a:solidFill>
                        <a:srgbClr val="C1C7D0"/>
                      </a:solidFill>
                    </a:lnB>
                    <a:solidFill>
                      <a:srgbClr val="F4F5F7"/>
                    </a:solidFill>
                  </a:tcPr>
                </a:tc>
              </a:tr>
              <a:tr h="580171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 b="1" u="sng" strike="noStrike">
                          <a:solidFill>
                            <a:srgbClr val="0052CC"/>
                          </a:solidFill>
                          <a:hlinkClick r:id="rId2" tooltip="https://openimis.atlassian.net/wiki/spaces/OP/pages/1389592652/FHIR+R4+-+ClaimResponse"/>
                        </a:rPr>
                        <a:t>ClaimResponse</a:t>
                      </a:r>
                      <a:endParaRPr lang="fr-FR" sz="1000" b="0"/>
                    </a:p>
                  </a:txBody>
                  <a:tcPr marL="55786" marR="55786" marT="55786" marB="55786">
                    <a:lnL w="9525" algn="ctr">
                      <a:solidFill>
                        <a:srgbClr val="C1C7D0"/>
                      </a:solidFill>
                    </a:lnL>
                    <a:lnR w="9525" algn="ctr">
                      <a:solidFill>
                        <a:srgbClr val="C1C7D0"/>
                      </a:solidFill>
                    </a:lnR>
                    <a:lnT w="9525" algn="ctr">
                      <a:solidFill>
                        <a:srgbClr val="C1C7D0"/>
                      </a:solidFill>
                    </a:lnT>
                    <a:lnB w="9525" algn="ctr">
                      <a:solidFill>
                        <a:srgbClr val="C1C7D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en-US" sz="1000" b="1" u="sng" strike="noStrike">
                          <a:solidFill>
                            <a:srgbClr val="0052CC"/>
                          </a:solidFill>
                          <a:hlinkClick r:id="rId4" tooltip="https://openimis.atlassian.net/wiki/spaces/OP/pages/1448443905"/>
                        </a:rPr>
                        <a:t>tblClaim</a:t>
                      </a:r>
                      <a:r>
                        <a:rPr lang="en-US" sz="1000" b="1"/>
                        <a:t> </a:t>
                      </a:r>
                      <a:br>
                        <a:rPr lang="en-US" sz="1000" b="0"/>
                      </a:br>
                      <a:r>
                        <a:rPr lang="en-US" sz="1000" b="0"/>
                        <a:t>tblClaim →</a:t>
                      </a:r>
                      <a:r>
                        <a:rPr lang="en-US" sz="1000" b="1"/>
                        <a:t> </a:t>
                      </a:r>
                      <a:r>
                        <a:rPr lang="en-US" sz="1000" b="1" u="sng" strike="noStrike">
                          <a:solidFill>
                            <a:srgbClr val="0052CC"/>
                          </a:solidFill>
                          <a:hlinkClick r:id="rId5" tooltip="https://openimis.atlassian.net/wiki/spaces/OP/pages/1539637298"/>
                        </a:rPr>
                        <a:t>tblClaimServices</a:t>
                      </a:r>
                      <a:r>
                        <a:rPr lang="en-US" sz="1000" b="1"/>
                        <a:t> </a:t>
                      </a:r>
                      <a:br>
                        <a:rPr lang="en-US" sz="1000" b="0"/>
                      </a:br>
                      <a:r>
                        <a:rPr lang="en-US" sz="1000" b="0"/>
                        <a:t>tblClaim →</a:t>
                      </a:r>
                      <a:r>
                        <a:rPr lang="en-US" sz="1000" b="1"/>
                        <a:t> </a:t>
                      </a:r>
                      <a:r>
                        <a:rPr lang="en-US" sz="1000" b="1" u="sng" strike="noStrike">
                          <a:solidFill>
                            <a:srgbClr val="0052CC"/>
                          </a:solidFill>
                          <a:hlinkClick r:id="rId6" tooltip="https://openimis.atlassian.net/wiki/spaces/OP/pages/1538097173"/>
                        </a:rPr>
                        <a:t>tblClaimItems</a:t>
                      </a:r>
                      <a:endParaRPr lang="en-US" sz="1000" b="0"/>
                    </a:p>
                  </a:txBody>
                  <a:tcPr marL="55786" marR="55786" marT="55786" marB="55786">
                    <a:lnL w="9525" algn="ctr">
                      <a:solidFill>
                        <a:srgbClr val="C1C7D0"/>
                      </a:solidFill>
                    </a:lnL>
                    <a:lnR w="9525" algn="ctr">
                      <a:solidFill>
                        <a:srgbClr val="C1C7D0"/>
                      </a:solidFill>
                    </a:lnR>
                    <a:lnT w="9525" algn="ctr">
                      <a:solidFill>
                        <a:srgbClr val="C1C7D0"/>
                      </a:solidFill>
                    </a:lnT>
                    <a:lnB w="9525" algn="ctr">
                      <a:solidFill>
                        <a:srgbClr val="C1C7D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 b="0"/>
                        <a:t>Claim</a:t>
                      </a:r>
                      <a:endParaRPr/>
                    </a:p>
                  </a:txBody>
                  <a:tcPr marL="55786" marR="55786" marT="55786" marB="55786">
                    <a:lnL w="9525" algn="ctr">
                      <a:solidFill>
                        <a:srgbClr val="C1C7D0"/>
                      </a:solidFill>
                    </a:lnL>
                    <a:lnR w="9525" algn="ctr">
                      <a:solidFill>
                        <a:srgbClr val="C1C7D0"/>
                      </a:solidFill>
                    </a:lnR>
                    <a:lnT w="9525" algn="ctr">
                      <a:solidFill>
                        <a:srgbClr val="C1C7D0"/>
                      </a:solidFill>
                    </a:lnT>
                    <a:lnB w="9525" algn="ctr">
                      <a:solidFill>
                        <a:srgbClr val="C1C7D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67771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 b="0"/>
                        <a:t>ClaimResponse → </a:t>
                      </a:r>
                      <a:r>
                        <a:rPr lang="fr-FR" sz="1000" b="1" u="sng" strike="noStrike">
                          <a:solidFill>
                            <a:srgbClr val="0052CC"/>
                          </a:solidFill>
                          <a:hlinkClick r:id="rId7" tooltip="https://openimis.atlassian.net/wiki/spaces/OP/pages/1399914531/FHIR+R4+-+Condition"/>
                        </a:rPr>
                        <a:t>Condition</a:t>
                      </a:r>
                      <a:endParaRPr lang="fr-FR" sz="1000" b="0"/>
                    </a:p>
                  </a:txBody>
                  <a:tcPr marL="55786" marR="55786" marT="55786" marB="55786">
                    <a:lnL w="9525" algn="ctr">
                      <a:solidFill>
                        <a:srgbClr val="C1C7D0"/>
                      </a:solidFill>
                    </a:lnL>
                    <a:lnR w="9525" algn="ctr">
                      <a:solidFill>
                        <a:srgbClr val="C1C7D0"/>
                      </a:solidFill>
                    </a:lnR>
                    <a:lnT w="9525" algn="ctr">
                      <a:solidFill>
                        <a:srgbClr val="C1C7D0"/>
                      </a:solidFill>
                    </a:lnT>
                    <a:lnB w="9525" algn="ctr">
                      <a:solidFill>
                        <a:srgbClr val="C1C7D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 b="0"/>
                        <a:t>tblClaim </a:t>
                      </a:r>
                      <a:r>
                        <a:rPr lang="fr-FR" sz="1000" b="1"/>
                        <a:t>→ </a:t>
                      </a:r>
                      <a:r>
                        <a:rPr lang="fr-FR" sz="1000" b="1" u="sng" strike="noStrike">
                          <a:solidFill>
                            <a:srgbClr val="0052CC"/>
                          </a:solidFill>
                          <a:hlinkClick r:id="rId8" tooltip="https://openimis.atlassian.net/wiki/spaces/OP/pages/1534394373/Diagnosis+table+tblICDCodes"/>
                        </a:rPr>
                        <a:t>tblICDCodes</a:t>
                      </a:r>
                      <a:endParaRPr lang="fr-FR" sz="1000" b="0"/>
                    </a:p>
                  </a:txBody>
                  <a:tcPr marL="55786" marR="55786" marT="55786" marB="55786">
                    <a:lnL w="9525" algn="ctr">
                      <a:solidFill>
                        <a:srgbClr val="C1C7D0"/>
                      </a:solidFill>
                    </a:lnL>
                    <a:lnR w="9525" algn="ctr">
                      <a:solidFill>
                        <a:srgbClr val="C1C7D0"/>
                      </a:solidFill>
                    </a:lnR>
                    <a:lnT w="9525" algn="ctr">
                      <a:solidFill>
                        <a:srgbClr val="C1C7D0"/>
                      </a:solidFill>
                    </a:lnT>
                    <a:lnB w="9525" algn="ctr">
                      <a:solidFill>
                        <a:srgbClr val="C1C7D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 b="0"/>
                        <a:t>Diagnosis</a:t>
                      </a:r>
                      <a:endParaRPr/>
                    </a:p>
                  </a:txBody>
                  <a:tcPr marL="55786" marR="55786" marT="55786" marB="55786">
                    <a:lnL w="9525" algn="ctr">
                      <a:solidFill>
                        <a:srgbClr val="C1C7D0"/>
                      </a:solidFill>
                    </a:lnL>
                    <a:lnR w="9525" algn="ctr">
                      <a:solidFill>
                        <a:srgbClr val="C1C7D0"/>
                      </a:solidFill>
                    </a:lnR>
                    <a:lnT w="9525" algn="ctr">
                      <a:solidFill>
                        <a:srgbClr val="C1C7D0"/>
                      </a:solidFill>
                    </a:lnT>
                    <a:lnB w="9525" algn="ctr">
                      <a:solidFill>
                        <a:srgbClr val="C1C7D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67771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 b="0"/>
                        <a:t>ClaimResponse → </a:t>
                      </a:r>
                      <a:r>
                        <a:rPr lang="fr-FR" sz="1000" b="1" u="sng" strike="noStrike">
                          <a:solidFill>
                            <a:srgbClr val="0052CC"/>
                          </a:solidFill>
                          <a:hlinkClick r:id="rId9" tooltip="https://openimis.atlassian.net/wiki/spaces/OP/pages/1517617153/FHIR+R4+-+HealthcareService"/>
                        </a:rPr>
                        <a:t>HealthcareService</a:t>
                      </a:r>
                      <a:r>
                        <a:rPr lang="fr-FR" sz="1000" b="1"/>
                        <a:t> </a:t>
                      </a:r>
                      <a:endParaRPr lang="fr-FR" sz="1000" b="0"/>
                    </a:p>
                  </a:txBody>
                  <a:tcPr marL="55786" marR="55786" marT="55786" marB="55786">
                    <a:lnL w="9525" algn="ctr">
                      <a:solidFill>
                        <a:srgbClr val="C1C7D0"/>
                      </a:solidFill>
                    </a:lnL>
                    <a:lnR w="9525" algn="ctr">
                      <a:solidFill>
                        <a:srgbClr val="C1C7D0"/>
                      </a:solidFill>
                    </a:lnR>
                    <a:lnT w="9525" algn="ctr">
                      <a:solidFill>
                        <a:srgbClr val="C1C7D0"/>
                      </a:solidFill>
                    </a:lnT>
                    <a:lnB w="9525" algn="ctr">
                      <a:solidFill>
                        <a:srgbClr val="C1C7D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 b="0"/>
                        <a:t>tblClaim </a:t>
                      </a:r>
                      <a:r>
                        <a:rPr lang="fr-FR" sz="1000" b="1"/>
                        <a:t>→ </a:t>
                      </a:r>
                      <a:r>
                        <a:rPr lang="fr-FR" sz="1000" b="1" u="sng" strike="noStrike">
                          <a:solidFill>
                            <a:srgbClr val="0052CC"/>
                          </a:solidFill>
                          <a:hlinkClick r:id="rId10" tooltip="https://openimis.atlassian.net/wiki/spaces/OP/pages/1517879297"/>
                        </a:rPr>
                        <a:t>tblHF</a:t>
                      </a:r>
                      <a:endParaRPr lang="fr-FR" sz="1000" b="0"/>
                    </a:p>
                  </a:txBody>
                  <a:tcPr marL="55786" marR="55786" marT="55786" marB="55786">
                    <a:lnL w="9525" algn="ctr">
                      <a:solidFill>
                        <a:srgbClr val="C1C7D0"/>
                      </a:solidFill>
                    </a:lnL>
                    <a:lnR w="9525" algn="ctr">
                      <a:solidFill>
                        <a:srgbClr val="C1C7D0"/>
                      </a:solidFill>
                    </a:lnR>
                    <a:lnT w="9525" algn="ctr">
                      <a:solidFill>
                        <a:srgbClr val="C1C7D0"/>
                      </a:solidFill>
                    </a:lnT>
                    <a:lnB w="9525" algn="ctr">
                      <a:solidFill>
                        <a:srgbClr val="C1C7D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 b="0"/>
                        <a:t>Health Facility </a:t>
                      </a:r>
                      <a:endParaRPr/>
                    </a:p>
                  </a:txBody>
                  <a:tcPr marL="55786" marR="55786" marT="55786" marB="55786">
                    <a:lnL w="9525" algn="ctr">
                      <a:solidFill>
                        <a:srgbClr val="C1C7D0"/>
                      </a:solidFill>
                    </a:lnL>
                    <a:lnR w="9525" algn="ctr">
                      <a:solidFill>
                        <a:srgbClr val="C1C7D0"/>
                      </a:solidFill>
                    </a:lnR>
                    <a:lnT w="9525" algn="ctr">
                      <a:solidFill>
                        <a:srgbClr val="C1C7D0"/>
                      </a:solidFill>
                    </a:lnT>
                    <a:lnB w="9525" algn="ctr">
                      <a:solidFill>
                        <a:srgbClr val="C1C7D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23971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 b="0"/>
                        <a:t>ClaimResponse </a:t>
                      </a:r>
                      <a:r>
                        <a:rPr lang="fr-FR" sz="1000" b="1"/>
                        <a:t>→ </a:t>
                      </a:r>
                      <a:r>
                        <a:rPr lang="fr-FR" sz="1000" b="1" u="sng" strike="noStrike">
                          <a:solidFill>
                            <a:srgbClr val="0052CC"/>
                          </a:solidFill>
                          <a:hlinkClick r:id="rId11" tooltip="https://openimis.atlassian.net/wiki/spaces/OP/pages/1389133931/FHIR+R4+-+Patient"/>
                        </a:rPr>
                        <a:t>Patient</a:t>
                      </a:r>
                      <a:r>
                        <a:rPr lang="fr-FR" sz="1000" b="0"/>
                        <a:t> </a:t>
                      </a:r>
                      <a:endParaRPr/>
                    </a:p>
                  </a:txBody>
                  <a:tcPr marL="55786" marR="55786" marT="55786" marB="55786">
                    <a:lnL w="9525" algn="ctr">
                      <a:solidFill>
                        <a:srgbClr val="C1C7D0"/>
                      </a:solidFill>
                    </a:lnL>
                    <a:lnR w="9525" algn="ctr">
                      <a:solidFill>
                        <a:srgbClr val="C1C7D0"/>
                      </a:solidFill>
                    </a:lnR>
                    <a:lnT w="9525" algn="ctr">
                      <a:solidFill>
                        <a:srgbClr val="C1C7D0"/>
                      </a:solidFill>
                    </a:lnT>
                    <a:lnB w="9525" algn="ctr">
                      <a:solidFill>
                        <a:srgbClr val="C1C7D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 b="0"/>
                        <a:t>tblClaim → </a:t>
                      </a:r>
                      <a:r>
                        <a:rPr lang="fr-FR" sz="1000" b="1" u="sng" strike="noStrike">
                          <a:solidFill>
                            <a:srgbClr val="0052CC"/>
                          </a:solidFill>
                          <a:hlinkClick r:id="rId12" tooltip="https://openimis.atlassian.net/wiki/spaces/OP/pages/1487765722"/>
                        </a:rPr>
                        <a:t>tblInsurees</a:t>
                      </a:r>
                      <a:br>
                        <a:rPr lang="fr-FR" sz="1000" b="0"/>
                      </a:br>
                      <a:r>
                        <a:rPr lang="fr-FR" sz="1000" b="0"/>
                        <a:t>tblClaim → </a:t>
                      </a:r>
                      <a:r>
                        <a:rPr lang="fr-FR" sz="1000" b="0" u="sng" strike="noStrike">
                          <a:solidFill>
                            <a:srgbClr val="0052CC"/>
                          </a:solidFill>
                          <a:hlinkClick r:id="rId12" tooltip="https://openimis.atlassian.net/wiki/spaces/OP/pages/1487765722"/>
                        </a:rPr>
                        <a:t>tblInsurees</a:t>
                      </a:r>
                      <a:r>
                        <a:rPr lang="fr-FR" sz="1000" b="0"/>
                        <a:t> → </a:t>
                      </a:r>
                      <a:r>
                        <a:rPr lang="fr-FR" sz="1000" b="1" u="sng" strike="noStrike">
                          <a:solidFill>
                            <a:srgbClr val="0052CC"/>
                          </a:solidFill>
                          <a:hlinkClick r:id="rId13" tooltip="https://openimis.atlassian.net/wiki/spaces/OP/pages/1535901766"/>
                        </a:rPr>
                        <a:t>tblFamilies</a:t>
                      </a:r>
                      <a:r>
                        <a:rPr lang="fr-FR" sz="1000" b="1"/>
                        <a:t> </a:t>
                      </a:r>
                      <a:endParaRPr lang="fr-FR" sz="1000" b="0"/>
                    </a:p>
                  </a:txBody>
                  <a:tcPr marL="55786" marR="55786" marT="55786" marB="55786">
                    <a:lnL w="9525" algn="ctr">
                      <a:solidFill>
                        <a:srgbClr val="C1C7D0"/>
                      </a:solidFill>
                    </a:lnL>
                    <a:lnR w="9525" algn="ctr">
                      <a:solidFill>
                        <a:srgbClr val="C1C7D0"/>
                      </a:solidFill>
                    </a:lnR>
                    <a:lnT w="9525" algn="ctr">
                      <a:solidFill>
                        <a:srgbClr val="C1C7D0"/>
                      </a:solidFill>
                    </a:lnT>
                    <a:lnB w="9525" algn="ctr">
                      <a:solidFill>
                        <a:srgbClr val="C1C7D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 b="0"/>
                        <a:t>Insuree</a:t>
                      </a:r>
                      <a:endParaRPr/>
                    </a:p>
                  </a:txBody>
                  <a:tcPr marL="55786" marR="55786" marT="55786" marB="55786">
                    <a:lnL w="9525" algn="ctr">
                      <a:solidFill>
                        <a:srgbClr val="C1C7D0"/>
                      </a:solidFill>
                    </a:lnL>
                    <a:lnR w="9525" algn="ctr">
                      <a:solidFill>
                        <a:srgbClr val="C1C7D0"/>
                      </a:solidFill>
                    </a:lnR>
                    <a:lnT w="9525" algn="ctr">
                      <a:solidFill>
                        <a:srgbClr val="C1C7D0"/>
                      </a:solidFill>
                    </a:lnT>
                    <a:lnB w="9525" algn="ctr">
                      <a:solidFill>
                        <a:srgbClr val="C1C7D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67771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 b="0"/>
                        <a:t>ClaimResponse → </a:t>
                      </a:r>
                      <a:r>
                        <a:rPr lang="fr-FR" sz="1000" b="1" u="sng" strike="noStrike">
                          <a:solidFill>
                            <a:srgbClr val="0052CC"/>
                          </a:solidFill>
                          <a:hlinkClick r:id="rId14" tooltip="https://openimis.atlassian.net/wiki/spaces/OP/pages/1400012844/FHIR+R4+-+ActivityDefinition"/>
                        </a:rPr>
                        <a:t>ActivityDefinition</a:t>
                      </a:r>
                      <a:endParaRPr lang="fr-FR" sz="1000" b="0"/>
                    </a:p>
                  </a:txBody>
                  <a:tcPr marL="55786" marR="55786" marT="55786" marB="55786">
                    <a:lnL w="9525" algn="ctr">
                      <a:solidFill>
                        <a:srgbClr val="C1C7D0"/>
                      </a:solidFill>
                    </a:lnL>
                    <a:lnR w="9525" algn="ctr">
                      <a:solidFill>
                        <a:srgbClr val="C1C7D0"/>
                      </a:solidFill>
                    </a:lnR>
                    <a:lnT w="9525" algn="ctr">
                      <a:solidFill>
                        <a:srgbClr val="C1C7D0"/>
                      </a:solidFill>
                    </a:lnT>
                    <a:lnB w="9525" algn="ctr">
                      <a:solidFill>
                        <a:srgbClr val="C1C7D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 b="0"/>
                        <a:t>tblClaim →</a:t>
                      </a:r>
                      <a:r>
                        <a:rPr lang="fr-FR" sz="1000" b="1"/>
                        <a:t> </a:t>
                      </a:r>
                      <a:r>
                        <a:rPr lang="fr-FR" sz="1000" b="0"/>
                        <a:t>tblClaimServices → </a:t>
                      </a:r>
                      <a:r>
                        <a:rPr lang="fr-FR" sz="1000" b="1" u="sng" strike="noStrike">
                          <a:solidFill>
                            <a:srgbClr val="0052CC"/>
                          </a:solidFill>
                          <a:hlinkClick r:id="rId15" tooltip="https://openimis.atlassian.net/wiki/spaces/OP/pages/1527087232/Medical+Service+table+tblServices"/>
                        </a:rPr>
                        <a:t>tblServices</a:t>
                      </a:r>
                      <a:endParaRPr lang="fr-FR" sz="1000" b="0"/>
                    </a:p>
                  </a:txBody>
                  <a:tcPr marL="55786" marR="55786" marT="55786" marB="55786">
                    <a:lnL w="9525" algn="ctr">
                      <a:solidFill>
                        <a:srgbClr val="C1C7D0"/>
                      </a:solidFill>
                    </a:lnL>
                    <a:lnR w="9525" algn="ctr">
                      <a:solidFill>
                        <a:srgbClr val="C1C7D0"/>
                      </a:solidFill>
                    </a:lnR>
                    <a:lnT w="9525" algn="ctr">
                      <a:solidFill>
                        <a:srgbClr val="C1C7D0"/>
                      </a:solidFill>
                    </a:lnT>
                    <a:lnB w="9525" algn="ctr">
                      <a:solidFill>
                        <a:srgbClr val="C1C7D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 b="0"/>
                        <a:t>Medical Service</a:t>
                      </a:r>
                      <a:endParaRPr/>
                    </a:p>
                  </a:txBody>
                  <a:tcPr marL="55786" marR="55786" marT="55786" marB="55786">
                    <a:lnL w="9525" algn="ctr">
                      <a:solidFill>
                        <a:srgbClr val="C1C7D0"/>
                      </a:solidFill>
                    </a:lnL>
                    <a:lnR w="9525" algn="ctr">
                      <a:solidFill>
                        <a:srgbClr val="C1C7D0"/>
                      </a:solidFill>
                    </a:lnR>
                    <a:lnT w="9525" algn="ctr">
                      <a:solidFill>
                        <a:srgbClr val="C1C7D0"/>
                      </a:solidFill>
                    </a:lnT>
                    <a:lnB w="9525" algn="ctr">
                      <a:solidFill>
                        <a:srgbClr val="C1C7D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67771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 b="0"/>
                        <a:t>ClaimResponse → </a:t>
                      </a:r>
                      <a:r>
                        <a:rPr lang="fr-FR" sz="1000" b="1" u="sng" strike="noStrike">
                          <a:solidFill>
                            <a:srgbClr val="0052CC"/>
                          </a:solidFill>
                          <a:hlinkClick r:id="rId16" tooltip="https://openimis.atlassian.net/wiki/spaces/OP/pages/1400045588/FHIR+R4+-+Medication"/>
                        </a:rPr>
                        <a:t>Medication</a:t>
                      </a:r>
                      <a:endParaRPr lang="fr-FR" sz="1000" b="0"/>
                    </a:p>
                  </a:txBody>
                  <a:tcPr marL="55786" marR="55786" marT="55786" marB="55786">
                    <a:lnL w="9525" algn="ctr">
                      <a:solidFill>
                        <a:srgbClr val="C1C7D0"/>
                      </a:solidFill>
                    </a:lnL>
                    <a:lnR w="9525" algn="ctr">
                      <a:solidFill>
                        <a:srgbClr val="C1C7D0"/>
                      </a:solidFill>
                    </a:lnR>
                    <a:lnT w="9525" algn="ctr">
                      <a:solidFill>
                        <a:srgbClr val="C1C7D0"/>
                      </a:solidFill>
                    </a:lnT>
                    <a:lnB w="9525" algn="ctr">
                      <a:solidFill>
                        <a:srgbClr val="C1C7D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 b="0"/>
                        <a:t>tblClaim →</a:t>
                      </a:r>
                      <a:r>
                        <a:rPr lang="fr-FR" sz="1000" b="1"/>
                        <a:t> </a:t>
                      </a:r>
                      <a:r>
                        <a:rPr lang="fr-FR" sz="1000" b="0"/>
                        <a:t>tblClaimItems→ </a:t>
                      </a:r>
                      <a:r>
                        <a:rPr lang="fr-FR" sz="1000" b="1" u="sng" strike="noStrike">
                          <a:solidFill>
                            <a:srgbClr val="0052CC"/>
                          </a:solidFill>
                          <a:hlinkClick r:id="rId17" tooltip="https://openimis.atlassian.net/wiki/spaces/OP/pages/1530593281"/>
                        </a:rPr>
                        <a:t>tblItems</a:t>
                      </a:r>
                      <a:endParaRPr lang="fr-FR" sz="1000" b="0"/>
                    </a:p>
                  </a:txBody>
                  <a:tcPr marL="55786" marR="55786" marT="55786" marB="55786">
                    <a:lnL w="9525" algn="ctr">
                      <a:solidFill>
                        <a:srgbClr val="C1C7D0"/>
                      </a:solidFill>
                    </a:lnL>
                    <a:lnR w="9525" algn="ctr">
                      <a:solidFill>
                        <a:srgbClr val="C1C7D0"/>
                      </a:solidFill>
                    </a:lnR>
                    <a:lnT w="9525" algn="ctr">
                      <a:solidFill>
                        <a:srgbClr val="C1C7D0"/>
                      </a:solidFill>
                    </a:lnT>
                    <a:lnB w="9525" algn="ctr">
                      <a:solidFill>
                        <a:srgbClr val="C1C7D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 b="0"/>
                        <a:t>Medical Item </a:t>
                      </a:r>
                      <a:endParaRPr/>
                    </a:p>
                  </a:txBody>
                  <a:tcPr marL="55786" marR="55786" marT="55786" marB="55786">
                    <a:lnL w="9525" algn="ctr">
                      <a:solidFill>
                        <a:srgbClr val="C1C7D0"/>
                      </a:solidFill>
                    </a:lnL>
                    <a:lnR w="9525" algn="ctr">
                      <a:solidFill>
                        <a:srgbClr val="C1C7D0"/>
                      </a:solidFill>
                    </a:lnR>
                    <a:lnT w="9525" algn="ctr">
                      <a:solidFill>
                        <a:srgbClr val="C1C7D0"/>
                      </a:solidFill>
                    </a:lnT>
                    <a:lnB w="9525" algn="ctr">
                      <a:solidFill>
                        <a:srgbClr val="C1C7D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67771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 b="0"/>
                        <a:t>ClaimResponse → </a:t>
                      </a:r>
                      <a:r>
                        <a:rPr lang="fr-FR" sz="1000" b="1" u="sng" strike="noStrike">
                          <a:solidFill>
                            <a:srgbClr val="0052CC"/>
                          </a:solidFill>
                          <a:hlinkClick r:id="rId18" tooltip="https://openimis.atlassian.net/wiki/spaces/OP/pages/1389592716/FHIR+R4+-+Practitioner"/>
                        </a:rPr>
                        <a:t>Practitioner</a:t>
                      </a:r>
                      <a:endParaRPr lang="fr-FR" sz="1000" b="0"/>
                    </a:p>
                  </a:txBody>
                  <a:tcPr marL="55786" marR="55786" marT="55786" marB="55786">
                    <a:lnL w="9525" algn="ctr">
                      <a:solidFill>
                        <a:srgbClr val="C1C7D0"/>
                      </a:solidFill>
                    </a:lnL>
                    <a:lnR w="9525" algn="ctr">
                      <a:solidFill>
                        <a:srgbClr val="C1C7D0"/>
                      </a:solidFill>
                    </a:lnR>
                    <a:lnT w="9525" algn="ctr">
                      <a:solidFill>
                        <a:srgbClr val="C1C7D0"/>
                      </a:solidFill>
                    </a:lnT>
                    <a:lnB w="9525" algn="ctr">
                      <a:solidFill>
                        <a:srgbClr val="C1C7D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fr-FR" sz="1000" b="0"/>
                        <a:t>tblClaim </a:t>
                      </a:r>
                      <a:r>
                        <a:rPr lang="fr-FR" sz="1000" b="1"/>
                        <a:t>→ </a:t>
                      </a:r>
                      <a:r>
                        <a:rPr lang="fr-FR" sz="1000" b="1" u="sng" strike="noStrike">
                          <a:solidFill>
                            <a:srgbClr val="0052CC"/>
                          </a:solidFill>
                          <a:hlinkClick r:id="rId19" tooltip="https://openimis.atlassian.net/wiki/spaces/OP/pages/1563230242/Claim+Administrator+table+tblClaimAdmin"/>
                        </a:rPr>
                        <a:t>tblClaimAdmin</a:t>
                      </a:r>
                      <a:endParaRPr lang="fr-FR" sz="1000" b="0"/>
                    </a:p>
                  </a:txBody>
                  <a:tcPr marL="55786" marR="55786" marT="55786" marB="55786">
                    <a:lnL w="9525" algn="ctr">
                      <a:solidFill>
                        <a:srgbClr val="C1C7D0"/>
                      </a:solidFill>
                    </a:lnL>
                    <a:lnR w="9525" algn="ctr">
                      <a:solidFill>
                        <a:srgbClr val="C1C7D0"/>
                      </a:solidFill>
                    </a:lnR>
                    <a:lnT w="9525" algn="ctr">
                      <a:solidFill>
                        <a:srgbClr val="C1C7D0"/>
                      </a:solidFill>
                    </a:lnT>
                    <a:lnB w="9525" algn="ctr">
                      <a:solidFill>
                        <a:srgbClr val="C1C7D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en-US" sz="1000" b="0"/>
                        <a:t>Claim Administrator</a:t>
                      </a:r>
                      <a:endParaRPr/>
                    </a:p>
                  </a:txBody>
                  <a:tcPr marL="55786" marR="55786" marT="55786" marB="55786">
                    <a:lnL w="9525" algn="ctr">
                      <a:solidFill>
                        <a:srgbClr val="C1C7D0"/>
                      </a:solidFill>
                    </a:lnL>
                    <a:lnR w="9525" algn="ctr">
                      <a:solidFill>
                        <a:srgbClr val="C1C7D0"/>
                      </a:solidFill>
                    </a:lnR>
                    <a:lnT w="9525" algn="ctr">
                      <a:solidFill>
                        <a:srgbClr val="C1C7D0"/>
                      </a:solidFill>
                    </a:lnT>
                    <a:lnB w="9525" algn="ctr">
                      <a:solidFill>
                        <a:srgbClr val="C1C7D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77;g867816d38c_0_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3" y="1132246"/>
            <a:ext cx="10515600" cy="9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pPr>
            <a:r>
              <a:rPr lang="de-CH"/>
              <a:t>2. Data gathering and preparation</a:t>
            </a:r>
            <a:endParaRPr/>
          </a:p>
        </p:txBody>
      </p:sp>
      <p:sp>
        <p:nvSpPr>
          <p:cNvPr id="5" name="Google Shape;78;g867816d38c_0_1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198" y="2164475"/>
            <a:ext cx="10749900" cy="401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buFont typeface="Arial"/>
              <a:buChar char="•"/>
              <a:defRPr/>
            </a:pPr>
            <a:r>
              <a:rPr lang="en-US">
                <a:solidFill>
                  <a:srgbClr val="00B0F0"/>
                </a:solidFill>
              </a:rPr>
              <a:t>Data preparation : done</a:t>
            </a:r>
            <a:endParaRPr/>
          </a:p>
          <a:p>
            <a:pPr marL="800090" lvl="1" indent="-342900">
              <a:buFont typeface="Arial"/>
              <a:buChar char="•"/>
              <a:defRPr/>
            </a:pPr>
            <a:r>
              <a:rPr lang="en-US"/>
              <a:t>Data visualization</a:t>
            </a:r>
            <a:endParaRPr/>
          </a:p>
          <a:p>
            <a:pPr marL="800090" lvl="1" indent="-342900">
              <a:buFont typeface="Arial"/>
              <a:buChar char="•"/>
              <a:defRPr/>
            </a:pPr>
            <a:r>
              <a:rPr lang="en-US"/>
              <a:t>Sanity check of the database</a:t>
            </a:r>
            <a:endParaRPr/>
          </a:p>
          <a:p>
            <a:pPr marL="800090" lvl="1" indent="-342900">
              <a:buFont typeface="Arial"/>
              <a:buChar char="•"/>
              <a:defRPr/>
            </a:pPr>
            <a:r>
              <a:rPr lang="en-US"/>
              <a:t>Selection of the data fields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77;g867816d38c_0_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3" y="1132246"/>
            <a:ext cx="10515600" cy="9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pPr>
            <a:r>
              <a:rPr lang="de-CH"/>
              <a:t>2. Data gathering and preparation</a:t>
            </a:r>
            <a:endParaRPr/>
          </a:p>
        </p:txBody>
      </p:sp>
      <p:sp>
        <p:nvSpPr>
          <p:cNvPr id="5" name="Google Shape;78;g867816d38c_0_1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 flipH="0" flipV="0">
            <a:off x="7269048" y="2164474"/>
            <a:ext cx="4785204" cy="1749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noAutofit/>
          </a:bodyPr>
          <a:lstStyle/>
          <a:p>
            <a:pPr marL="342900" lvl="0" indent="-342900">
              <a:buFont typeface="Arial"/>
              <a:buChar char="•"/>
              <a:defRPr/>
            </a:pPr>
            <a:r>
              <a:rPr lang="en-GB"/>
              <a:t>Database backup from </a:t>
            </a:r>
            <a:r>
              <a:rPr lang="en-GB">
                <a:latin typeface="Pothana2000"/>
                <a:ea typeface="Pothana2000"/>
                <a:cs typeface="Pothana2000"/>
              </a:rPr>
              <a:t>openIMIS </a:t>
            </a:r>
            <a:r>
              <a:rPr lang="en-GB"/>
              <a:t>system in Nepal</a:t>
            </a:r>
            <a:endParaRPr/>
          </a:p>
          <a:p>
            <a:pPr marL="800100" lvl="1" indent="-342900">
              <a:buFont typeface="Arial"/>
              <a:buChar char="•"/>
              <a:defRPr/>
            </a:pPr>
            <a:r>
              <a:rPr lang="en-GB"/>
              <a:t>Extracted in 09-2020</a:t>
            </a:r>
            <a:endParaRPr lang="en-GB"/>
          </a:p>
          <a:p>
            <a:pPr marL="800100" lvl="1" indent="-342900">
              <a:buFont typeface="Arial"/>
              <a:buChar char="•"/>
              <a:defRPr/>
            </a:pPr>
            <a:r>
              <a:rPr lang="en-GB" sz="20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DateClaimed </a:t>
            </a:r>
            <a:r>
              <a:rPr lang="en-GB" sz="20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 </a:t>
            </a:r>
            <a:r>
              <a:rPr lang="en-GB" sz="20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between 2016-05-16 to 2020-09-29</a:t>
            </a:r>
            <a:endParaRPr lang="en-GB" sz="2000" b="0" i="0" u="none" strike="noStrike" cap="none" spc="0">
              <a:solidFill>
                <a:srgbClr val="424242"/>
              </a:solidFill>
              <a:latin typeface="Poppins"/>
              <a:ea typeface="Poppins"/>
              <a:cs typeface="Poppins"/>
            </a:endParaRPr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258647" y="1991252"/>
            <a:ext cx="7010399" cy="2095499"/>
          </a:xfrm>
          <a:prstGeom prst="rect">
            <a:avLst/>
          </a:prstGeom>
        </p:spPr>
      </p:pic>
      <p:pic>
        <p:nvPicPr>
          <p:cNvPr id="7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258647" y="4086752"/>
            <a:ext cx="7010399" cy="22478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Google Shape;77;g867816d38c_0_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2" y="1132245"/>
            <a:ext cx="10515600" cy="9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Poppins SemiBold"/>
              <a:buNone/>
              <a:defRPr/>
            </a:pPr>
            <a:r>
              <a:rPr lang="de-CH"/>
              <a:t>2. Data gathering and preparation</a:t>
            </a:r>
            <a:endParaRPr/>
          </a:p>
        </p:txBody>
      </p:sp>
      <p:sp>
        <p:nvSpPr>
          <p:cNvPr id="5" name="Google Shape;78;g867816d38c_0_1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 flipH="0" flipV="0">
            <a:off x="7269048" y="2164473"/>
            <a:ext cx="4785203" cy="1749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8" rIns="91423" bIns="45698" anchor="t" anchorCtr="0">
            <a:noAutofit/>
          </a:bodyPr>
          <a:lstStyle/>
          <a:p>
            <a:pPr marL="342900" lvl="0" indent="-342900">
              <a:buFont typeface="Arial"/>
              <a:buChar char="•"/>
              <a:defRPr/>
            </a:pPr>
            <a:r>
              <a:rPr lang="en-GB"/>
              <a:t>Database backup from </a:t>
            </a:r>
            <a:r>
              <a:rPr lang="en-GB">
                <a:latin typeface="Pothana2000"/>
                <a:ea typeface="Pothana2000"/>
                <a:cs typeface="Pothana2000"/>
              </a:rPr>
              <a:t>openIMIS </a:t>
            </a:r>
            <a:r>
              <a:rPr lang="en-GB"/>
              <a:t>system in Nepal</a:t>
            </a:r>
            <a:endParaRPr/>
          </a:p>
          <a:p>
            <a:pPr marL="800100" lvl="1" indent="-342900">
              <a:buFont typeface="Arial"/>
              <a:buChar char="•"/>
              <a:defRPr/>
            </a:pPr>
            <a:r>
              <a:rPr lang="en-GB"/>
              <a:t>Extracted in 09-2020</a:t>
            </a:r>
            <a:endParaRPr lang="en-GB"/>
          </a:p>
          <a:p>
            <a:pPr marL="800100" lvl="1" indent="-342900">
              <a:buFont typeface="Arial"/>
              <a:buChar char="•"/>
              <a:defRPr/>
            </a:pPr>
            <a:r>
              <a:rPr lang="en-GB" sz="20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DateClaimed </a:t>
            </a:r>
            <a:r>
              <a:rPr lang="en-GB" sz="20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between 2016-05-16 to </a:t>
            </a:r>
            <a:r>
              <a:rPr lang="en-GB" sz="20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2020-09-29</a:t>
            </a:r>
            <a:endParaRPr lang="en-GB" sz="2000" b="0" i="0" u="none" strike="noStrike" cap="none" spc="0">
              <a:solidFill>
                <a:srgbClr val="424242"/>
              </a:solidFill>
              <a:latin typeface="Poppins"/>
              <a:ea typeface="Poppins"/>
              <a:cs typeface="Poppins"/>
            </a:endParaRPr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344372" y="2072745"/>
            <a:ext cx="6924673" cy="2000250"/>
          </a:xfrm>
          <a:prstGeom prst="rect">
            <a:avLst/>
          </a:prstGeom>
        </p:spPr>
      </p:pic>
      <p:sp>
        <p:nvSpPr>
          <p:cNvPr id="7" name="" hidden="0"/>
          <p:cNvSpPr/>
          <p:nvPr isPhoto="0" userDrawn="0"/>
        </p:nvSpPr>
        <p:spPr bwMode="auto">
          <a:xfrm flipH="0" flipV="0">
            <a:off x="715433" y="4171818"/>
            <a:ext cx="10549971" cy="224502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lvl="1">
              <a:defRPr/>
            </a:pPr>
            <a:r>
              <a:rPr lang="en-GB" sz="2400" b="0" i="0" u="none" strike="noStrike" cap="none" spc="0">
                <a:solidFill>
                  <a:srgbClr val="000000"/>
                </a:solidFill>
                <a:latin typeface="Poppins"/>
                <a:ea typeface="Poppins"/>
                <a:cs typeface="Poppins"/>
              </a:rPr>
              <a:t>General information </a:t>
            </a:r>
            <a:r>
              <a:rPr lang="en-GB" sz="2400" b="0" i="0" u="none" strike="noStrike" cap="none" spc="0">
                <a:solidFill>
                  <a:srgbClr val="000000"/>
                </a:solidFill>
                <a:latin typeface="Poppins"/>
                <a:ea typeface="Poppins"/>
                <a:cs typeface="Poppins"/>
              </a:rPr>
              <a:t>about </a:t>
            </a:r>
            <a:r>
              <a:rPr lang="en-GB" sz="2400" b="0" i="0" u="none" strike="noStrike" cap="none" spc="0">
                <a:solidFill>
                  <a:srgbClr val="000000"/>
                </a:solidFill>
                <a:latin typeface="Poppins"/>
                <a:ea typeface="Poppins"/>
                <a:cs typeface="Poppins"/>
              </a:rPr>
              <a:t>the data:</a:t>
            </a:r>
            <a:endParaRPr lang="en-GB" sz="2400" b="0" i="0" u="none" strike="noStrike" cap="none" spc="0">
              <a:solidFill>
                <a:srgbClr val="000000"/>
              </a:solidFill>
              <a:latin typeface="Poppins"/>
              <a:ea typeface="Poppins"/>
              <a:cs typeface="Poppins"/>
            </a:endParaRPr>
          </a:p>
          <a:p>
            <a:pPr marL="800100" lvl="1" indent="-342900">
              <a:buFont typeface="Arial"/>
              <a:buChar char="•"/>
              <a:defRPr/>
            </a:pPr>
            <a:r>
              <a:rPr lang="en-GB" sz="20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5 953 640 claims:</a:t>
            </a:r>
            <a:endParaRPr lang="en-GB" sz="2000" b="0" i="0" u="none" strike="noStrike" cap="none" spc="0">
              <a:solidFill>
                <a:srgbClr val="424242"/>
              </a:solidFill>
              <a:latin typeface="Poppins"/>
              <a:ea typeface="Poppins"/>
              <a:cs typeface="Poppins"/>
            </a:endParaRPr>
          </a:p>
          <a:p>
            <a:pPr marL="1257298" lvl="2" indent="-342900">
              <a:buFont typeface="Arial"/>
              <a:buChar char="•"/>
              <a:defRPr/>
            </a:pPr>
            <a:r>
              <a:rPr lang="en-GB" sz="18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12 371 992  medication (medical items)</a:t>
            </a:r>
            <a:endParaRPr sz="1800" b="0" i="0" u="none" strike="noStrike" cap="none" spc="0">
              <a:solidFill>
                <a:srgbClr val="424242"/>
              </a:solidFill>
              <a:latin typeface="Poppins"/>
              <a:ea typeface="Poppins"/>
              <a:cs typeface="Poppins"/>
            </a:endParaRPr>
          </a:p>
          <a:p>
            <a:pPr marL="1257298" lvl="2" indent="-342900">
              <a:buFont typeface="Arial"/>
              <a:buChar char="•"/>
              <a:defRPr/>
            </a:pPr>
            <a:r>
              <a:rPr lang="en-GB" sz="18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16 655 364</a:t>
            </a:r>
            <a:r>
              <a:rPr lang="en-GB" sz="18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 activity definition (medical services)</a:t>
            </a:r>
            <a:endParaRPr sz="1800" b="0" i="0" u="none" strike="noStrike" cap="none" spc="0">
              <a:solidFill>
                <a:srgbClr val="424242"/>
              </a:solidFill>
              <a:latin typeface="Poppins"/>
              <a:ea typeface="Poppins"/>
              <a:cs typeface="Poppins"/>
            </a:endParaRPr>
          </a:p>
          <a:p>
            <a:pPr marL="1257298" lvl="2" indent="-342900">
              <a:buFont typeface="Arial"/>
              <a:buChar char="•"/>
              <a:defRPr/>
            </a:pPr>
            <a:r>
              <a:rPr lang="en-GB" sz="18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3 790 789 insurees</a:t>
            </a:r>
            <a:endParaRPr sz="1800" b="0" i="0" u="none" strike="noStrike" cap="none" spc="0">
              <a:solidFill>
                <a:srgbClr val="424242"/>
              </a:solidFill>
              <a:latin typeface="Poppins"/>
              <a:ea typeface="Poppins"/>
              <a:cs typeface="Poppins"/>
            </a:endParaRPr>
          </a:p>
          <a:p>
            <a:pPr marL="1257298" lvl="2" indent="-342900">
              <a:buFont typeface="Arial"/>
              <a:buChar char="•"/>
              <a:defRPr/>
            </a:pPr>
            <a:r>
              <a:rPr lang="en-GB" sz="18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780 health facilities</a:t>
            </a:r>
            <a:endParaRPr sz="1800" b="0" i="0" u="none" strike="noStrike" cap="none" spc="0">
              <a:solidFill>
                <a:srgbClr val="424242"/>
              </a:solidFill>
              <a:latin typeface="Poppins"/>
              <a:ea typeface="Poppins"/>
              <a:cs typeface="Poppins"/>
            </a:endParaRPr>
          </a:p>
          <a:p>
            <a:pPr marL="1257298" lvl="2" indent="-342900">
              <a:buFont typeface="Arial"/>
              <a:buChar char="•"/>
              <a:defRPr/>
            </a:pPr>
            <a:r>
              <a:rPr lang="en-GB" sz="1800" b="0" i="0" u="none" strike="noStrike" cap="none" spc="0">
                <a:solidFill>
                  <a:srgbClr val="424242"/>
                </a:solidFill>
                <a:latin typeface="Poppins"/>
                <a:ea typeface="Poppins"/>
                <a:cs typeface="Poppins"/>
              </a:rPr>
              <a:t>1 959 diagnosis items</a:t>
            </a:r>
            <a:endParaRPr sz="1800" b="0" i="0" u="none" strike="noStrike" cap="none" spc="0">
              <a:solidFill>
                <a:srgbClr val="424242"/>
              </a:solidFill>
              <a:latin typeface="Poppins"/>
              <a:ea typeface="Poppins"/>
              <a:cs typeface="Poppin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penIMIS wid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ONLYOFFICE/5.6.3.2</Application>
  <DocSecurity>0</DocSecurity>
  <PresentationFormat>Widescreen</PresentationFormat>
  <Paragraphs>0</Paragraphs>
  <Slides>30</Slides>
  <Notes>30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AI-based Claim Categorization </dc:title>
  <dc:subject/>
  <dc:creator/>
  <cp:keywords/>
  <dc:description/>
  <dc:identifier/>
  <dc:language/>
  <cp:lastModifiedBy>Dragos Dobre (unibas.ch)</cp:lastModifiedBy>
  <cp:revision>5</cp:revision>
  <dcterms:modified xsi:type="dcterms:W3CDTF">2020-10-05T11:49:34Z</dcterms:modified>
  <cp:category/>
  <cp:contentStatus/>
  <cp:version/>
</cp:coreProperties>
</file>