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ndara" panose="020E0502030303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C272A-5525-4658-A15E-1DE81F12CA98}" v="4" dt="2020-06-03T09:29:56.041"/>
  </p1510:revLst>
</p1510:revInfo>
</file>

<file path=ppt/tableStyles.xml><?xml version="1.0" encoding="utf-8"?>
<a:tblStyleLst xmlns:a="http://schemas.openxmlformats.org/drawingml/2006/main" def="{B78D0CC6-7FFA-4870-9F32-32DAA5BB0208}">
  <a:tblStyle styleId="{B78D0CC6-7FFA-4870-9F32-32DAA5BB0208}" styleName="Table_0">
    <a:wholeTbl>
      <a:tcTxStyle b="off" i="off">
        <a:font>
          <a:latin typeface="Calibri"/>
          <a:ea typeface="Calibri"/>
          <a:cs typeface="Calibri"/>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chemeClr val="accent5"/>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5">
              <a:alpha val="40000"/>
            </a:schemeClr>
          </a:solidFill>
        </a:fill>
      </a:tcStyle>
    </a:band1H>
    <a:band2H>
      <a:tcTxStyle b="off" i="off"/>
      <a:tcStyle>
        <a:tcBdr/>
      </a:tcStyle>
    </a:band2H>
    <a:band1V>
      <a:tcTxStyle b="off" i="off"/>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fill>
          <a:solidFill>
            <a:schemeClr val="accent5">
              <a:alpha val="40000"/>
            </a:schemeClr>
          </a:solidFill>
        </a:fill>
      </a:tcStyle>
    </a:band1V>
    <a:band2V>
      <a:tcTxStyle b="off" i="off"/>
      <a:tcStyle>
        <a:tcBdr/>
      </a:tcStyle>
    </a:band2V>
    <a:la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5"/>
          </a:solidFill>
        </a:fill>
      </a:tcStyle>
    </a:firstRow>
    <a:neCell>
      <a:tcTxStyle b="off" i="off"/>
      <a:tcStyle>
        <a:tcBdr/>
      </a:tcStyle>
    </a:neCell>
    <a:nwCell>
      <a:tcTxStyle b="off" i="off"/>
      <a:tcStyle>
        <a:tcBdr/>
      </a:tcStyle>
    </a:nwCell>
  </a:tblStyle>
  <a:tblStyle styleId="{A0738BCF-C9FB-471B-BECC-5B5C0B76B09D}"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een Wamiti" userId="214625b7-c8dd-4c85-b030-27646f7d34ab" providerId="ADAL" clId="{0CDC272A-5525-4658-A15E-1DE81F12CA98}"/>
    <pc:docChg chg="modSld">
      <pc:chgData name="Doreen Wamiti" userId="214625b7-c8dd-4c85-b030-27646f7d34ab" providerId="ADAL" clId="{0CDC272A-5525-4658-A15E-1DE81F12CA98}" dt="2020-06-03T09:29:56.041" v="3"/>
      <pc:docMkLst>
        <pc:docMk/>
      </pc:docMkLst>
      <pc:sldChg chg="modTransition">
        <pc:chgData name="Doreen Wamiti" userId="214625b7-c8dd-4c85-b030-27646f7d34ab" providerId="ADAL" clId="{0CDC272A-5525-4658-A15E-1DE81F12CA98}" dt="2020-06-03T09:29:46.513" v="1"/>
        <pc:sldMkLst>
          <pc:docMk/>
          <pc:sldMk cId="0" sldId="256"/>
        </pc:sldMkLst>
      </pc:sldChg>
      <pc:sldChg chg="modTransition">
        <pc:chgData name="Doreen Wamiti" userId="214625b7-c8dd-4c85-b030-27646f7d34ab" providerId="ADAL" clId="{0CDC272A-5525-4658-A15E-1DE81F12CA98}" dt="2020-06-03T09:29:51.234" v="2"/>
        <pc:sldMkLst>
          <pc:docMk/>
          <pc:sldMk cId="0" sldId="257"/>
        </pc:sldMkLst>
      </pc:sldChg>
      <pc:sldChg chg="modTransition">
        <pc:chgData name="Doreen Wamiti" userId="214625b7-c8dd-4c85-b030-27646f7d34ab" providerId="ADAL" clId="{0CDC272A-5525-4658-A15E-1DE81F12CA98}" dt="2020-06-03T09:29:56.041" v="3"/>
        <pc:sldMkLst>
          <pc:docMk/>
          <pc:sldMk cId="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slide, 1 photo">
  <p:cSld name="Text slide, 1 photo">
    <p:spTree>
      <p:nvGrpSpPr>
        <p:cNvPr id="1" name="Shape 15"/>
        <p:cNvGrpSpPr/>
        <p:nvPr/>
      </p:nvGrpSpPr>
      <p:grpSpPr>
        <a:xfrm>
          <a:off x="0" y="0"/>
          <a:ext cx="0" cy="0"/>
          <a:chOff x="0" y="0"/>
          <a:chExt cx="0" cy="0"/>
        </a:xfrm>
      </p:grpSpPr>
      <p:sp>
        <p:nvSpPr>
          <p:cNvPr id="16" name="Google Shape;16;p2"/>
          <p:cNvSpPr>
            <a:spLocks noGrp="1"/>
          </p:cNvSpPr>
          <p:nvPr>
            <p:ph type="pic" idx="2"/>
          </p:nvPr>
        </p:nvSpPr>
        <p:spPr>
          <a:xfrm>
            <a:off x="7371926" y="167506"/>
            <a:ext cx="4653681" cy="5966593"/>
          </a:xfrm>
          <a:prstGeom prst="rect">
            <a:avLst/>
          </a:prstGeom>
          <a:solidFill>
            <a:schemeClr val="lt2"/>
          </a:solidFill>
          <a:ln>
            <a:noFill/>
          </a:ln>
        </p:spPr>
        <p:txBody>
          <a:bodyPr spcFirstLastPara="1" wrap="square" lIns="91425" tIns="1440000" rIns="91425" bIns="45700" anchor="t" anchorCtr="0">
            <a:noAutofit/>
          </a:bodyPr>
          <a:lstStyle>
            <a:lvl1pPr marR="0" lvl="0" algn="ctr" rtl="0">
              <a:lnSpc>
                <a:spcPct val="90000"/>
              </a:lnSpc>
              <a:spcBef>
                <a:spcPts val="1000"/>
              </a:spcBef>
              <a:spcAft>
                <a:spcPts val="0"/>
              </a:spcAft>
              <a:buClr>
                <a:schemeClr val="dk2"/>
              </a:buClr>
              <a:buSzPts val="1333"/>
              <a:buFont typeface="Arial"/>
              <a:buChar char="•"/>
              <a:defRPr sz="1333"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body" idx="1"/>
          </p:nvPr>
        </p:nvSpPr>
        <p:spPr>
          <a:xfrm>
            <a:off x="599758" y="1361291"/>
            <a:ext cx="6452845" cy="477280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title"/>
          </p:nvPr>
        </p:nvSpPr>
        <p:spPr>
          <a:xfrm>
            <a:off x="599756" y="320283"/>
            <a:ext cx="6452845" cy="7207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Page </a:t>
            </a: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0" name="Google Shape;80;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 Bulletpoints">
  <p:cSld name="Headline, Bulletpoints">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912000" y="2448000"/>
            <a:ext cx="10368000" cy="3816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with two columns">
  <p:cSld name="Text slide, with two columns">
    <p:spTree>
      <p:nvGrpSpPr>
        <p:cNvPr id="1" name="Shape 39"/>
        <p:cNvGrpSpPr/>
        <p:nvPr/>
      </p:nvGrpSpPr>
      <p:grpSpPr>
        <a:xfrm>
          <a:off x="0" y="0"/>
          <a:ext cx="0" cy="0"/>
          <a:chOff x="0" y="0"/>
          <a:chExt cx="0" cy="0"/>
        </a:xfrm>
      </p:grpSpPr>
      <p:sp>
        <p:nvSpPr>
          <p:cNvPr id="40" name="Google Shape;40;p6"/>
          <p:cNvSpPr txBox="1">
            <a:spLocks noGrp="1"/>
          </p:cNvSpPr>
          <p:nvPr>
            <p:ph type="body" idx="1"/>
          </p:nvPr>
        </p:nvSpPr>
        <p:spPr>
          <a:xfrm>
            <a:off x="599757" y="1361293"/>
            <a:ext cx="5496243" cy="466062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title"/>
          </p:nvPr>
        </p:nvSpPr>
        <p:spPr>
          <a:xfrm>
            <a:off x="599755" y="320283"/>
            <a:ext cx="11414444" cy="7207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2"/>
          </p:nvPr>
        </p:nvSpPr>
        <p:spPr>
          <a:xfrm>
            <a:off x="6517957" y="1361293"/>
            <a:ext cx="5496243" cy="466062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Page </a:t>
            </a: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84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body" idx="1"/>
          </p:nvPr>
        </p:nvSpPr>
        <p:spPr>
          <a:xfrm>
            <a:off x="734375" y="1456350"/>
            <a:ext cx="9963600" cy="4343700"/>
          </a:xfrm>
          <a:prstGeom prst="rect">
            <a:avLst/>
          </a:prstGeom>
          <a:solidFill>
            <a:srgbClr val="F3F3F3"/>
          </a:solid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rgbClr val="C80F0F"/>
              </a:buClr>
              <a:buSzPts val="2400"/>
              <a:buChar char="•"/>
            </a:pPr>
            <a:r>
              <a:rPr lang="en-US"/>
              <a:t>Formed under Ministry of Labour, Employment and Social Security (MOLESS)</a:t>
            </a:r>
            <a:endParaRPr/>
          </a:p>
          <a:p>
            <a:pPr marL="685800" lvl="1" indent="-228600" algn="l" rtl="0">
              <a:lnSpc>
                <a:spcPct val="90000"/>
              </a:lnSpc>
              <a:spcBef>
                <a:spcPts val="500"/>
              </a:spcBef>
              <a:spcAft>
                <a:spcPts val="0"/>
              </a:spcAft>
              <a:buClr>
                <a:srgbClr val="C80F0F"/>
              </a:buClr>
              <a:buSzPts val="2400"/>
              <a:buChar char="•"/>
            </a:pPr>
            <a:r>
              <a:rPr lang="en-US"/>
              <a:t>Contribution based Social Security Scheme for formal sector</a:t>
            </a:r>
            <a:endParaRPr/>
          </a:p>
          <a:p>
            <a:pPr marL="685800" lvl="1" indent="-228600" algn="l" rtl="0">
              <a:lnSpc>
                <a:spcPct val="90000"/>
              </a:lnSpc>
              <a:spcBef>
                <a:spcPts val="500"/>
              </a:spcBef>
              <a:spcAft>
                <a:spcPts val="0"/>
              </a:spcAft>
              <a:buClr>
                <a:srgbClr val="C80F0F"/>
              </a:buClr>
              <a:buSzPts val="2400"/>
              <a:buChar char="•"/>
            </a:pPr>
            <a:r>
              <a:rPr lang="en-US"/>
              <a:t>Schemes</a:t>
            </a:r>
            <a:endParaRPr/>
          </a:p>
          <a:p>
            <a:pPr marL="1143000" lvl="2" indent="-285750" algn="l" rtl="0">
              <a:lnSpc>
                <a:spcPct val="90000"/>
              </a:lnSpc>
              <a:spcBef>
                <a:spcPts val="500"/>
              </a:spcBef>
              <a:spcAft>
                <a:spcPts val="0"/>
              </a:spcAft>
              <a:buClr>
                <a:srgbClr val="C80F0F"/>
              </a:buClr>
              <a:buSzPts val="2500"/>
              <a:buChar char="•"/>
            </a:pPr>
            <a:r>
              <a:rPr lang="en-US" sz="2500"/>
              <a:t>Medical, health and maternity benefit</a:t>
            </a:r>
            <a:endParaRPr sz="2500"/>
          </a:p>
          <a:p>
            <a:pPr marL="1143000" lvl="2" indent="-285750" algn="l" rtl="0">
              <a:lnSpc>
                <a:spcPct val="90000"/>
              </a:lnSpc>
              <a:spcBef>
                <a:spcPts val="500"/>
              </a:spcBef>
              <a:spcAft>
                <a:spcPts val="0"/>
              </a:spcAft>
              <a:buClr>
                <a:srgbClr val="C80F0F"/>
              </a:buClr>
              <a:buSzPts val="2500"/>
              <a:buChar char="•"/>
            </a:pPr>
            <a:r>
              <a:rPr lang="en-US" sz="2500"/>
              <a:t>Accidental and disability benefits</a:t>
            </a:r>
            <a:endParaRPr sz="2500"/>
          </a:p>
          <a:p>
            <a:pPr marL="1143000" lvl="2" indent="-285750" algn="l" rtl="0">
              <a:lnSpc>
                <a:spcPct val="90000"/>
              </a:lnSpc>
              <a:spcBef>
                <a:spcPts val="500"/>
              </a:spcBef>
              <a:spcAft>
                <a:spcPts val="0"/>
              </a:spcAft>
              <a:buClr>
                <a:srgbClr val="C80F0F"/>
              </a:buClr>
              <a:buSzPts val="2500"/>
              <a:buChar char="•"/>
            </a:pPr>
            <a:r>
              <a:rPr lang="en-US" sz="2500"/>
              <a:t>Benefits for dependent family members</a:t>
            </a:r>
            <a:endParaRPr sz="2500"/>
          </a:p>
          <a:p>
            <a:pPr marL="1143000" lvl="2" indent="-285750" algn="l" rtl="0">
              <a:lnSpc>
                <a:spcPct val="90000"/>
              </a:lnSpc>
              <a:spcBef>
                <a:spcPts val="500"/>
              </a:spcBef>
              <a:spcAft>
                <a:spcPts val="0"/>
              </a:spcAft>
              <a:buClr>
                <a:srgbClr val="C80F0F"/>
              </a:buClr>
              <a:buSzPts val="2500"/>
              <a:buChar char="•"/>
            </a:pPr>
            <a:r>
              <a:rPr lang="en-US" sz="2500"/>
              <a:t>Old-age benefits</a:t>
            </a:r>
            <a:endParaRPr sz="2500"/>
          </a:p>
          <a:p>
            <a:pPr marL="685800" lvl="1" indent="-228600" algn="l" rtl="0">
              <a:lnSpc>
                <a:spcPct val="90000"/>
              </a:lnSpc>
              <a:spcBef>
                <a:spcPts val="500"/>
              </a:spcBef>
              <a:spcAft>
                <a:spcPts val="0"/>
              </a:spcAft>
              <a:buClr>
                <a:srgbClr val="C80F0F"/>
              </a:buClr>
              <a:buSzPts val="2400"/>
              <a:buChar char="•"/>
            </a:pPr>
            <a:r>
              <a:rPr lang="en-US"/>
              <a:t>Contribution 31% (20% from Employer + 11% from Employee)</a:t>
            </a:r>
            <a:endParaRPr/>
          </a:p>
          <a:p>
            <a:pPr marL="1143000" lvl="2" indent="-127000" algn="l" rtl="0">
              <a:lnSpc>
                <a:spcPct val="90000"/>
              </a:lnSpc>
              <a:spcBef>
                <a:spcPts val="500"/>
              </a:spcBef>
              <a:spcAft>
                <a:spcPts val="0"/>
              </a:spcAft>
              <a:buClr>
                <a:srgbClr val="C80F0F"/>
              </a:buClr>
              <a:buSzPts val="1600"/>
              <a:buNone/>
            </a:pPr>
            <a:endParaRPr sz="1600"/>
          </a:p>
          <a:p>
            <a:pPr marL="1143000" lvl="2" indent="-127000" algn="l" rtl="0">
              <a:lnSpc>
                <a:spcPct val="90000"/>
              </a:lnSpc>
              <a:spcBef>
                <a:spcPts val="500"/>
              </a:spcBef>
              <a:spcAft>
                <a:spcPts val="0"/>
              </a:spcAft>
              <a:buClr>
                <a:srgbClr val="C80F0F"/>
              </a:buClr>
              <a:buSzPts val="1600"/>
              <a:buNone/>
            </a:pPr>
            <a:endParaRPr sz="1600"/>
          </a:p>
          <a:p>
            <a:pPr marL="228600" lvl="0" indent="-50800" algn="l" rtl="0">
              <a:lnSpc>
                <a:spcPct val="90000"/>
              </a:lnSpc>
              <a:spcBef>
                <a:spcPts val="1000"/>
              </a:spcBef>
              <a:spcAft>
                <a:spcPts val="0"/>
              </a:spcAft>
              <a:buClr>
                <a:schemeClr val="dk1"/>
              </a:buClr>
              <a:buSzPts val="2800"/>
              <a:buNone/>
            </a:pPr>
            <a:endParaRPr/>
          </a:p>
        </p:txBody>
      </p:sp>
      <p:sp>
        <p:nvSpPr>
          <p:cNvPr id="108" name="Google Shape;108;p16"/>
          <p:cNvSpPr txBox="1">
            <a:spLocks noGrp="1"/>
          </p:cNvSpPr>
          <p:nvPr>
            <p:ph type="dt" idx="10"/>
          </p:nvPr>
        </p:nvSpPr>
        <p:spPr>
          <a:xfrm>
            <a:off x="1412557" y="6568511"/>
            <a:ext cx="711519" cy="123111"/>
          </a:xfrm>
          <a:prstGeom prst="rect">
            <a:avLst/>
          </a:prstGeom>
          <a:noFill/>
          <a:ln>
            <a:noFill/>
          </a:ln>
        </p:spPr>
        <p:txBody>
          <a:bodyPr spcFirstLastPara="1" wrap="square" lIns="91425" tIns="45700" rIns="91425" bIns="45700" anchor="ctr" anchorCtr="0">
            <a:noAutofit/>
          </a:bodyPr>
          <a:lstStyle/>
          <a:p>
            <a:pPr marL="0" lvl="0" indent="0" algn="l" rtl="0">
              <a:lnSpc>
                <a:spcPct val="60000"/>
              </a:lnSpc>
              <a:spcBef>
                <a:spcPts val="0"/>
              </a:spcBef>
              <a:spcAft>
                <a:spcPts val="0"/>
              </a:spcAft>
              <a:buSzPts val="1400"/>
              <a:buNone/>
            </a:pPr>
            <a:r>
              <a:rPr lang="en-US" sz="277"/>
              <a:t>26.05.2020</a:t>
            </a:r>
            <a:endParaRPr sz="277"/>
          </a:p>
        </p:txBody>
      </p:sp>
      <p:sp>
        <p:nvSpPr>
          <p:cNvPr id="109" name="Google Shape;109;p16"/>
          <p:cNvSpPr txBox="1">
            <a:spLocks noGrp="1"/>
          </p:cNvSpPr>
          <p:nvPr>
            <p:ph type="ftr" idx="11"/>
          </p:nvPr>
        </p:nvSpPr>
        <p:spPr>
          <a:xfrm>
            <a:off x="2462031" y="6568511"/>
            <a:ext cx="7701304" cy="123111"/>
          </a:xfrm>
          <a:prstGeom prst="rect">
            <a:avLst/>
          </a:prstGeom>
          <a:noFill/>
          <a:ln>
            <a:noFill/>
          </a:ln>
        </p:spPr>
        <p:txBody>
          <a:bodyPr spcFirstLastPara="1" wrap="square" lIns="91425" tIns="45700" rIns="91425" bIns="45700" anchor="ctr" anchorCtr="0">
            <a:noAutofit/>
          </a:bodyPr>
          <a:lstStyle/>
          <a:p>
            <a:pPr marL="0" lvl="0" indent="0" algn="ctr" rtl="0">
              <a:lnSpc>
                <a:spcPct val="60000"/>
              </a:lnSpc>
              <a:spcBef>
                <a:spcPts val="0"/>
              </a:spcBef>
              <a:spcAft>
                <a:spcPts val="0"/>
              </a:spcAft>
              <a:buSzPts val="1400"/>
              <a:buNone/>
            </a:pPr>
            <a:r>
              <a:rPr lang="en-US" sz="277"/>
              <a:t>Titel of the presentation</a:t>
            </a:r>
            <a:endParaRPr sz="1110"/>
          </a:p>
        </p:txBody>
      </p:sp>
      <p:sp>
        <p:nvSpPr>
          <p:cNvPr id="110" name="Google Shape;110;p16"/>
          <p:cNvSpPr txBox="1">
            <a:spLocks noGrp="1"/>
          </p:cNvSpPr>
          <p:nvPr>
            <p:ph type="sldNum" idx="12"/>
          </p:nvPr>
        </p:nvSpPr>
        <p:spPr>
          <a:xfrm>
            <a:off x="599756" y="6568511"/>
            <a:ext cx="601133" cy="123111"/>
          </a:xfrm>
          <a:prstGeom prst="rect">
            <a:avLst/>
          </a:prstGeom>
          <a:noFill/>
          <a:ln>
            <a:noFill/>
          </a:ln>
        </p:spPr>
        <p:txBody>
          <a:bodyPr spcFirstLastPara="1" wrap="square" lIns="91425" tIns="45700" rIns="91425" bIns="45700" anchor="ctr" anchorCtr="0">
            <a:noAutofit/>
          </a:bodyPr>
          <a:lstStyle/>
          <a:p>
            <a:pPr marL="0" lvl="0" indent="0" algn="r" rtl="0">
              <a:lnSpc>
                <a:spcPct val="60000"/>
              </a:lnSpc>
              <a:spcBef>
                <a:spcPts val="0"/>
              </a:spcBef>
              <a:spcAft>
                <a:spcPts val="0"/>
              </a:spcAft>
              <a:buSzPts val="277"/>
              <a:buNone/>
            </a:pPr>
            <a:r>
              <a:rPr lang="en-US" sz="277"/>
              <a:t>Page </a:t>
            </a:r>
            <a:fld id="{00000000-1234-1234-1234-123412341234}" type="slidenum">
              <a:rPr lang="en-US" sz="277"/>
              <a:t>1</a:t>
            </a:fld>
            <a:endParaRPr sz="277"/>
          </a:p>
        </p:txBody>
      </p:sp>
      <p:sp>
        <p:nvSpPr>
          <p:cNvPr id="111" name="Google Shape;111;p16"/>
          <p:cNvSpPr txBox="1">
            <a:spLocks noGrp="1"/>
          </p:cNvSpPr>
          <p:nvPr>
            <p:ph type="title"/>
          </p:nvPr>
        </p:nvSpPr>
        <p:spPr>
          <a:xfrm>
            <a:off x="886150" y="397350"/>
            <a:ext cx="10515600" cy="843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3500"/>
              <a:t>Social Security Fund (SSF): Overview</a:t>
            </a:r>
            <a:endParaRPr sz="4000">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p:nvPr/>
        </p:nvSpPr>
        <p:spPr>
          <a:xfrm rot="-5400000">
            <a:off x="-3089517" y="3121614"/>
            <a:ext cx="6858000" cy="614771"/>
          </a:xfrm>
          <a:prstGeom prst="rect">
            <a:avLst/>
          </a:prstGeom>
          <a:solidFill>
            <a:srgbClr val="92D050"/>
          </a:soli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FFFFFF"/>
                </a:solidFill>
                <a:latin typeface="Candara"/>
                <a:ea typeface="Candara"/>
                <a:cs typeface="Candara"/>
                <a:sym typeface="Candara"/>
              </a:rPr>
              <a:t>HEALTHIX SINGLE/BATCH REGISTRATION APIs</a:t>
            </a:r>
            <a:endParaRPr sz="2000" b="1" i="0" u="none" strike="noStrike" cap="none">
              <a:solidFill>
                <a:srgbClr val="FFFFFF"/>
              </a:solidFill>
              <a:latin typeface="Candara"/>
              <a:ea typeface="Candara"/>
              <a:cs typeface="Candara"/>
              <a:sym typeface="Candara"/>
            </a:endParaRPr>
          </a:p>
        </p:txBody>
      </p:sp>
      <p:pic>
        <p:nvPicPr>
          <p:cNvPr id="216" name="Google Shape;216;p25"/>
          <p:cNvPicPr preferRelativeResize="0"/>
          <p:nvPr/>
        </p:nvPicPr>
        <p:blipFill rotWithShape="1">
          <a:blip r:embed="rId3">
            <a:alphaModFix/>
          </a:blip>
          <a:srcRect/>
          <a:stretch/>
        </p:blipFill>
        <p:spPr>
          <a:xfrm>
            <a:off x="785812" y="338137"/>
            <a:ext cx="10620375" cy="6181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p:nvPr/>
        </p:nvSpPr>
        <p:spPr>
          <a:xfrm rot="-5400000">
            <a:off x="-3089517" y="3121614"/>
            <a:ext cx="6858000" cy="614771"/>
          </a:xfrm>
          <a:prstGeom prst="rect">
            <a:avLst/>
          </a:prstGeom>
          <a:solidFill>
            <a:srgbClr val="92D050"/>
          </a:soli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FFFFFF"/>
                </a:solidFill>
                <a:latin typeface="Candara"/>
                <a:ea typeface="Candara"/>
                <a:cs typeface="Candara"/>
                <a:sym typeface="Candara"/>
              </a:rPr>
              <a:t>HEALTHIX SINGLE/BATCH REGISTRATION APIs</a:t>
            </a:r>
            <a:endParaRPr sz="2000" b="1" i="0" u="none" strike="noStrike" cap="none">
              <a:solidFill>
                <a:srgbClr val="FFFFFF"/>
              </a:solidFill>
              <a:latin typeface="Candara"/>
              <a:ea typeface="Candara"/>
              <a:cs typeface="Candara"/>
              <a:sym typeface="Candara"/>
            </a:endParaRPr>
          </a:p>
        </p:txBody>
      </p:sp>
      <p:pic>
        <p:nvPicPr>
          <p:cNvPr id="223" name="Google Shape;223;p26"/>
          <p:cNvPicPr preferRelativeResize="0"/>
          <p:nvPr/>
        </p:nvPicPr>
        <p:blipFill rotWithShape="1">
          <a:blip r:embed="rId3">
            <a:alphaModFix/>
          </a:blip>
          <a:srcRect/>
          <a:stretch/>
        </p:blipFill>
        <p:spPr>
          <a:xfrm>
            <a:off x="762000" y="304800"/>
            <a:ext cx="10668000" cy="624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p:nvPr/>
        </p:nvSpPr>
        <p:spPr>
          <a:xfrm rot="-5400000">
            <a:off x="-3089517" y="3121614"/>
            <a:ext cx="6858000" cy="614771"/>
          </a:xfrm>
          <a:prstGeom prst="rect">
            <a:avLst/>
          </a:prstGeom>
          <a:solidFill>
            <a:srgbClr val="92D050"/>
          </a:soli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FFFFFF"/>
                </a:solidFill>
                <a:latin typeface="Candara"/>
                <a:ea typeface="Candara"/>
                <a:cs typeface="Candara"/>
                <a:sym typeface="Candara"/>
              </a:rPr>
              <a:t>HEALTHIX SINGLE/BATCH REGISTRATION APIs</a:t>
            </a:r>
            <a:endParaRPr sz="2000" b="1" i="0" u="none" strike="noStrike" cap="none">
              <a:solidFill>
                <a:srgbClr val="FFFFFF"/>
              </a:solidFill>
              <a:latin typeface="Candara"/>
              <a:ea typeface="Candara"/>
              <a:cs typeface="Candara"/>
              <a:sym typeface="Candara"/>
            </a:endParaRPr>
          </a:p>
        </p:txBody>
      </p:sp>
      <p:pic>
        <p:nvPicPr>
          <p:cNvPr id="230" name="Google Shape;230;p27"/>
          <p:cNvPicPr preferRelativeResize="0"/>
          <p:nvPr/>
        </p:nvPicPr>
        <p:blipFill rotWithShape="1">
          <a:blip r:embed="rId3">
            <a:alphaModFix/>
          </a:blip>
          <a:srcRect/>
          <a:stretch/>
        </p:blipFill>
        <p:spPr>
          <a:xfrm>
            <a:off x="1063531" y="476250"/>
            <a:ext cx="10610850" cy="5905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p:nvPr/>
        </p:nvSpPr>
        <p:spPr>
          <a:xfrm rot="-5400000">
            <a:off x="-3089517" y="3121614"/>
            <a:ext cx="6858000" cy="614771"/>
          </a:xfrm>
          <a:prstGeom prst="rect">
            <a:avLst/>
          </a:prstGeom>
          <a:solidFill>
            <a:srgbClr val="92D050"/>
          </a:soli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FFFFFF"/>
                </a:solidFill>
                <a:latin typeface="Candara"/>
                <a:ea typeface="Candara"/>
                <a:cs typeface="Candara"/>
                <a:sym typeface="Candara"/>
              </a:rPr>
              <a:t>HEALTHIX SINGLE/BATCH REGISTRATION APIs</a:t>
            </a:r>
            <a:endParaRPr sz="2000" b="1" i="0" u="none" strike="noStrike" cap="none">
              <a:solidFill>
                <a:srgbClr val="FFFFFF"/>
              </a:solidFill>
              <a:latin typeface="Candara"/>
              <a:ea typeface="Candara"/>
              <a:cs typeface="Candara"/>
              <a:sym typeface="Candara"/>
            </a:endParaRPr>
          </a:p>
        </p:txBody>
      </p:sp>
      <p:pic>
        <p:nvPicPr>
          <p:cNvPr id="237" name="Google Shape;237;p28"/>
          <p:cNvPicPr preferRelativeResize="0"/>
          <p:nvPr/>
        </p:nvPicPr>
        <p:blipFill rotWithShape="1">
          <a:blip r:embed="rId3">
            <a:alphaModFix/>
          </a:blip>
          <a:srcRect/>
          <a:stretch/>
        </p:blipFill>
        <p:spPr>
          <a:xfrm>
            <a:off x="715109" y="319087"/>
            <a:ext cx="11182350" cy="6219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838200" y="559875"/>
            <a:ext cx="10515600" cy="6150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3500"/>
              <a:t>FHIR Resources Dependencies</a:t>
            </a:r>
            <a:endParaRPr sz="4000">
              <a:latin typeface="Arial"/>
              <a:ea typeface="Arial"/>
              <a:cs typeface="Arial"/>
              <a:sym typeface="Arial"/>
            </a:endParaRPr>
          </a:p>
        </p:txBody>
      </p:sp>
      <p:pic>
        <p:nvPicPr>
          <p:cNvPr id="244" name="Google Shape;244;p29"/>
          <p:cNvPicPr preferRelativeResize="0"/>
          <p:nvPr/>
        </p:nvPicPr>
        <p:blipFill rotWithShape="1">
          <a:blip r:embed="rId3">
            <a:alphaModFix/>
          </a:blip>
          <a:srcRect l="62326" t="36854" r="27577" b="43800"/>
          <a:stretch/>
        </p:blipFill>
        <p:spPr>
          <a:xfrm>
            <a:off x="260125" y="51450"/>
            <a:ext cx="1123300" cy="1241524"/>
          </a:xfrm>
          <a:prstGeom prst="rect">
            <a:avLst/>
          </a:prstGeom>
          <a:noFill/>
          <a:ln>
            <a:noFill/>
          </a:ln>
        </p:spPr>
      </p:pic>
      <p:sp>
        <p:nvSpPr>
          <p:cNvPr id="245" name="Google Shape;245;p29"/>
          <p:cNvSpPr txBox="1">
            <a:spLocks noGrp="1"/>
          </p:cNvSpPr>
          <p:nvPr>
            <p:ph type="body" idx="1"/>
          </p:nvPr>
        </p:nvSpPr>
        <p:spPr>
          <a:xfrm>
            <a:off x="543900" y="1363900"/>
            <a:ext cx="11411700" cy="5356200"/>
          </a:xfrm>
          <a:prstGeom prst="rect">
            <a:avLst/>
          </a:prstGeom>
          <a:solidFill>
            <a:srgbClr val="EFEFEF"/>
          </a:solidFill>
          <a:ln>
            <a:noFill/>
          </a:ln>
        </p:spPr>
        <p:txBody>
          <a:bodyPr spcFirstLastPara="1" wrap="square" lIns="91425" tIns="45700" rIns="91425" bIns="45700" anchor="t" anchorCtr="0">
            <a:noAutofit/>
          </a:bodyPr>
          <a:lstStyle/>
          <a:p>
            <a:pPr marL="457200" marR="0" lvl="0" indent="-425450" algn="just" rtl="0">
              <a:lnSpc>
                <a:spcPct val="115000"/>
              </a:lnSpc>
              <a:spcBef>
                <a:spcPts val="0"/>
              </a:spcBef>
              <a:spcAft>
                <a:spcPts val="0"/>
              </a:spcAft>
              <a:buSzPts val="3100"/>
              <a:buChar char="•"/>
            </a:pPr>
            <a:r>
              <a:rPr lang="en-US" sz="3100"/>
              <a:t>To implement standard interface for enrolment, eligibilityrequest and valuated claims, FHIR resources required include: </a:t>
            </a:r>
            <a:endParaRPr sz="3100"/>
          </a:p>
          <a:p>
            <a:pPr marL="457200" marR="0" lvl="0" indent="0" algn="just" rtl="0">
              <a:lnSpc>
                <a:spcPct val="115000"/>
              </a:lnSpc>
              <a:spcBef>
                <a:spcPts val="0"/>
              </a:spcBef>
              <a:spcAft>
                <a:spcPts val="0"/>
              </a:spcAft>
              <a:buSzPts val="1800"/>
              <a:buNone/>
            </a:pPr>
            <a:endParaRPr sz="3100"/>
          </a:p>
        </p:txBody>
      </p:sp>
      <p:graphicFrame>
        <p:nvGraphicFramePr>
          <p:cNvPr id="246" name="Google Shape;246;p29"/>
          <p:cNvGraphicFramePr/>
          <p:nvPr/>
        </p:nvGraphicFramePr>
        <p:xfrm>
          <a:off x="1106250" y="2592100"/>
          <a:ext cx="3000000" cy="3000000"/>
        </p:xfrm>
        <a:graphic>
          <a:graphicData uri="http://schemas.openxmlformats.org/drawingml/2006/table">
            <a:tbl>
              <a:tblPr>
                <a:noFill/>
                <a:tableStyleId>{A0738BCF-C9FB-471B-BECC-5B5C0B76B09D}</a:tableStyleId>
              </a:tblPr>
              <a:tblGrid>
                <a:gridCol w="3940700">
                  <a:extLst>
                    <a:ext uri="{9D8B030D-6E8A-4147-A177-3AD203B41FA5}">
                      <a16:colId xmlns:a16="http://schemas.microsoft.com/office/drawing/2014/main" val="20000"/>
                    </a:ext>
                  </a:extLst>
                </a:gridCol>
                <a:gridCol w="668467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FHIR RESOURCE</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IMPLEMENTATION DETAILS</a:t>
                      </a:r>
                      <a:endParaRPr sz="1800" b="1" u="none" strike="noStrike" cap="none"/>
                    </a:p>
                  </a:txBody>
                  <a:tcPr marL="91425" marR="91425" marT="91425" marB="91425"/>
                </a:tc>
                <a:extLst>
                  <a:ext uri="{0D108BD9-81ED-4DB2-BD59-A6C34878D82A}">
                    <a16:rowId xmlns:a16="http://schemas.microsoft.com/office/drawing/2014/main" val="10000"/>
                  </a:ext>
                </a:extLst>
              </a:tr>
              <a:tr h="439025">
                <a:tc>
                  <a:txBody>
                    <a:bodyPr/>
                    <a:lstStyle/>
                    <a:p>
                      <a:pPr marL="0" marR="0" lvl="0" indent="0" algn="l" rtl="0">
                        <a:lnSpc>
                          <a:spcPct val="100000"/>
                        </a:lnSpc>
                        <a:spcBef>
                          <a:spcPts val="0"/>
                        </a:spcBef>
                        <a:spcAft>
                          <a:spcPts val="0"/>
                        </a:spcAft>
                        <a:buClr>
                          <a:srgbClr val="000000"/>
                        </a:buClr>
                        <a:buSzPts val="2500"/>
                        <a:buFont typeface="Arial"/>
                        <a:buNone/>
                      </a:pPr>
                      <a:r>
                        <a:rPr lang="en-US" sz="2500" u="none" strike="noStrike" cap="none">
                          <a:solidFill>
                            <a:schemeClr val="dk1"/>
                          </a:solidFill>
                          <a:latin typeface="Calibri"/>
                          <a:ea typeface="Calibri"/>
                          <a:cs typeface="Calibri"/>
                          <a:sym typeface="Calibri"/>
                        </a:rPr>
                        <a:t>Patient</a:t>
                      </a:r>
                      <a:endParaRPr sz="2500" u="none" strike="noStrike" cap="none"/>
                    </a:p>
                  </a:txBody>
                  <a:tcPr marL="91425" marR="91425" marT="91425" marB="91425" anchor="ctr">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r h="250950">
                <a:tc>
                  <a:txBody>
                    <a:bodyPr/>
                    <a:lstStyle/>
                    <a:p>
                      <a:pPr marL="0" marR="0" lvl="0" indent="0" algn="l" rtl="0">
                        <a:lnSpc>
                          <a:spcPct val="100000"/>
                        </a:lnSpc>
                        <a:spcBef>
                          <a:spcPts val="0"/>
                        </a:spcBef>
                        <a:spcAft>
                          <a:spcPts val="0"/>
                        </a:spcAft>
                        <a:buClr>
                          <a:srgbClr val="000000"/>
                        </a:buClr>
                        <a:buSzPts val="2500"/>
                        <a:buFont typeface="Arial"/>
                        <a:buNone/>
                      </a:pPr>
                      <a:r>
                        <a:rPr lang="en-US" sz="2500" u="none" strike="noStrike" cap="none">
                          <a:solidFill>
                            <a:schemeClr val="dk1"/>
                          </a:solidFill>
                          <a:latin typeface="Calibri"/>
                          <a:ea typeface="Calibri"/>
                          <a:cs typeface="Calibri"/>
                          <a:sym typeface="Calibri"/>
                        </a:rPr>
                        <a:t>Claim</a:t>
                      </a:r>
                      <a:endParaRPr sz="2500" u="none" strike="noStrike" cap="none">
                        <a:solidFill>
                          <a:schemeClr val="dk1"/>
                        </a:solidFill>
                        <a:latin typeface="Calibri"/>
                        <a:ea typeface="Calibri"/>
                        <a:cs typeface="Calibri"/>
                        <a:sym typeface="Calibri"/>
                      </a:endParaRPr>
                    </a:p>
                  </a:txBody>
                  <a:tcPr marL="91425" marR="91425" marT="91425" marB="91425" anchor="ctr">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US" sz="2500" u="none" strike="noStrike" cap="none">
                          <a:solidFill>
                            <a:schemeClr val="dk1"/>
                          </a:solidFill>
                          <a:latin typeface="Calibri"/>
                          <a:ea typeface="Calibri"/>
                          <a:cs typeface="Calibri"/>
                          <a:sym typeface="Calibri"/>
                        </a:rPr>
                        <a:t>Coverage</a:t>
                      </a:r>
                      <a:endParaRPr sz="2500" u="none" strike="noStrike" cap="none">
                        <a:solidFill>
                          <a:schemeClr val="dk1"/>
                        </a:solidFill>
                        <a:latin typeface="Calibri"/>
                        <a:ea typeface="Calibri"/>
                        <a:cs typeface="Calibri"/>
                        <a:sym typeface="Calibri"/>
                      </a:endParaRPr>
                    </a:p>
                  </a:txBody>
                  <a:tcPr marL="91425" marR="91425" marT="91425" marB="91425" anchor="ctr">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US" sz="2500" u="none" strike="noStrike" cap="none">
                          <a:solidFill>
                            <a:schemeClr val="dk1"/>
                          </a:solidFill>
                          <a:latin typeface="Calibri"/>
                          <a:ea typeface="Calibri"/>
                          <a:cs typeface="Calibri"/>
                          <a:sym typeface="Calibri"/>
                        </a:rPr>
                        <a:t>Contract </a:t>
                      </a:r>
                      <a:endParaRPr sz="1400" u="none" strike="noStrike" cap="none"/>
                    </a:p>
                  </a:txBody>
                  <a:tcPr marL="91425" marR="91425" marT="91425" marB="91425" anchor="ctr">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2500"/>
                        <a:buFont typeface="Arial"/>
                        <a:buNone/>
                      </a:pPr>
                      <a:r>
                        <a:rPr lang="en-US" sz="2500" u="none" strike="noStrike" cap="none">
                          <a:solidFill>
                            <a:schemeClr val="dk1"/>
                          </a:solidFill>
                          <a:latin typeface="Calibri"/>
                          <a:ea typeface="Calibri"/>
                          <a:cs typeface="Calibri"/>
                          <a:sym typeface="Calibri"/>
                        </a:rPr>
                        <a:t>InsurancePlan</a:t>
                      </a:r>
                      <a:endParaRPr sz="2500" u="none" strike="noStrike" cap="none">
                        <a:solidFill>
                          <a:schemeClr val="dk1"/>
                        </a:solidFill>
                        <a:latin typeface="Calibri"/>
                        <a:ea typeface="Calibri"/>
                        <a:cs typeface="Calibri"/>
                        <a:sym typeface="Calibri"/>
                      </a:endParaRPr>
                    </a:p>
                  </a:txBody>
                  <a:tcPr marL="91425" marR="91425" marT="91425" marB="91425" anchor="ctr">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5"/>
                  </a:ext>
                </a:extLst>
              </a:tr>
              <a:tr h="455475">
                <a:tc>
                  <a:txBody>
                    <a:bodyPr/>
                    <a:lstStyle/>
                    <a:p>
                      <a:pPr marL="0" marR="0" lvl="0" indent="0" algn="l" rtl="0">
                        <a:lnSpc>
                          <a:spcPct val="100000"/>
                        </a:lnSpc>
                        <a:spcBef>
                          <a:spcPts val="0"/>
                        </a:spcBef>
                        <a:spcAft>
                          <a:spcPts val="0"/>
                        </a:spcAft>
                        <a:buClr>
                          <a:srgbClr val="000000"/>
                        </a:buClr>
                        <a:buSzPts val="2500"/>
                        <a:buFont typeface="Arial"/>
                        <a:buNone/>
                      </a:pPr>
                      <a:r>
                        <a:rPr lang="en-US" sz="2500" u="none" strike="noStrike" cap="none">
                          <a:solidFill>
                            <a:schemeClr val="dk1"/>
                          </a:solidFill>
                          <a:latin typeface="Calibri"/>
                          <a:ea typeface="Calibri"/>
                          <a:cs typeface="Calibri"/>
                          <a:sym typeface="Calibri"/>
                        </a:rPr>
                        <a:t>Payment</a:t>
                      </a:r>
                      <a:endParaRPr sz="2500" u="none" strike="noStrike" cap="none">
                        <a:solidFill>
                          <a:schemeClr val="dk1"/>
                        </a:solidFill>
                        <a:latin typeface="Calibri"/>
                        <a:ea typeface="Calibri"/>
                        <a:cs typeface="Calibri"/>
                        <a:sym typeface="Calibri"/>
                      </a:endParaRPr>
                    </a:p>
                  </a:txBody>
                  <a:tcPr marL="91425" marR="91425" marT="91425" marB="91425" anchor="ctr">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0"/>
          <p:cNvSpPr/>
          <p:nvPr/>
        </p:nvSpPr>
        <p:spPr>
          <a:xfrm rot="-5400000">
            <a:off x="-3089517" y="3121614"/>
            <a:ext cx="6858000" cy="614771"/>
          </a:xfrm>
          <a:prstGeom prst="rect">
            <a:avLst/>
          </a:prstGeom>
          <a:solidFill>
            <a:srgbClr val="92D050"/>
          </a:soli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ndara"/>
                <a:ea typeface="Candara"/>
                <a:cs typeface="Candara"/>
                <a:sym typeface="Candara"/>
              </a:rPr>
              <a:t>healthix single/batch registration API</a:t>
            </a:r>
            <a:endParaRPr sz="1400" b="1" i="0" u="none" strike="noStrike" cap="none">
              <a:solidFill>
                <a:srgbClr val="FFFFFF"/>
              </a:solidFill>
              <a:latin typeface="Candara"/>
              <a:ea typeface="Candara"/>
              <a:cs typeface="Candara"/>
              <a:sym typeface="Candara"/>
            </a:endParaRPr>
          </a:p>
        </p:txBody>
      </p:sp>
      <p:sp>
        <p:nvSpPr>
          <p:cNvPr id="252" name="Google Shape;252;p30"/>
          <p:cNvSpPr txBox="1">
            <a:spLocks noGrp="1"/>
          </p:cNvSpPr>
          <p:nvPr>
            <p:ph type="title" idx="4294967295"/>
          </p:nvPr>
        </p:nvSpPr>
        <p:spPr>
          <a:xfrm>
            <a:off x="964900" y="3052500"/>
            <a:ext cx="10406100" cy="1528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000">
                <a:latin typeface="Arial"/>
                <a:ea typeface="Arial"/>
                <a:cs typeface="Arial"/>
                <a:sym typeface="Arial"/>
              </a:rPr>
              <a:t>Thank You</a:t>
            </a:r>
            <a:endParaRPr sz="4000">
              <a:latin typeface="Arial"/>
              <a:ea typeface="Arial"/>
              <a:cs typeface="Arial"/>
              <a:sym typeface="Arial"/>
            </a:endParaRPr>
          </a:p>
          <a:p>
            <a:pPr marL="0" lvl="0" indent="0" algn="ctr" rtl="0">
              <a:lnSpc>
                <a:spcPct val="90000"/>
              </a:lnSpc>
              <a:spcBef>
                <a:spcPts val="0"/>
              </a:spcBef>
              <a:spcAft>
                <a:spcPts val="0"/>
              </a:spcAft>
              <a:buClr>
                <a:schemeClr val="dk1"/>
              </a:buClr>
              <a:buSzPts val="4400"/>
              <a:buFont typeface="Calibri"/>
              <a:buNone/>
            </a:pPr>
            <a:endParaRPr sz="2000">
              <a:latin typeface="Arial"/>
              <a:ea typeface="Arial"/>
              <a:cs typeface="Arial"/>
              <a:sym typeface="Arial"/>
            </a:endParaRPr>
          </a:p>
          <a:p>
            <a:pPr marL="0" lvl="0" indent="0" algn="ctr" rtl="0">
              <a:lnSpc>
                <a:spcPct val="90000"/>
              </a:lnSpc>
              <a:spcBef>
                <a:spcPts val="0"/>
              </a:spcBef>
              <a:spcAft>
                <a:spcPts val="0"/>
              </a:spcAft>
              <a:buClr>
                <a:schemeClr val="dk1"/>
              </a:buClr>
              <a:buSzPts val="4400"/>
              <a:buFont typeface="Calibri"/>
              <a:buNone/>
            </a:pPr>
            <a:r>
              <a:rPr lang="en-US" sz="3000">
                <a:latin typeface="Arial"/>
                <a:ea typeface="Arial"/>
                <a:cs typeface="Arial"/>
                <a:sym typeface="Arial"/>
              </a:rPr>
              <a:t>Questions?</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SOSYS- Beneficiary Management of SSF</a:t>
            </a:r>
            <a:endParaRPr/>
          </a:p>
        </p:txBody>
      </p:sp>
      <p:sp>
        <p:nvSpPr>
          <p:cNvPr id="118" name="Google Shape;1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26.05.2020</a:t>
            </a:r>
            <a:endParaRPr/>
          </a:p>
        </p:txBody>
      </p:sp>
      <p:sp>
        <p:nvSpPr>
          <p:cNvPr id="119" name="Google Shape;119;p17"/>
          <p:cNvSpPr txBox="1">
            <a:spLocks noGrp="1"/>
          </p:cNvSpPr>
          <p:nvPr>
            <p:ph type="body" idx="1"/>
          </p:nvPr>
        </p:nvSpPr>
        <p:spPr>
          <a:xfrm>
            <a:off x="912000" y="1665680"/>
            <a:ext cx="10368000" cy="4133003"/>
          </a:xfrm>
          <a:prstGeom prst="rect">
            <a:avLst/>
          </a:prstGeom>
          <a:solidFill>
            <a:srgbClr val="F3F3F3"/>
          </a:solid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rgbClr val="C80F0F"/>
              </a:buClr>
              <a:buSzPts val="1733"/>
              <a:buChar char="•"/>
            </a:pPr>
            <a:r>
              <a:rPr lang="en-US" sz="1733"/>
              <a:t>S</a:t>
            </a:r>
            <a:r>
              <a:rPr lang="en-US" sz="2100"/>
              <a:t>cheme Management</a:t>
            </a:r>
            <a:endParaRPr sz="2100"/>
          </a:p>
          <a:p>
            <a:pPr marL="685800" lvl="1" indent="-251904" algn="l" rtl="0">
              <a:lnSpc>
                <a:spcPct val="90000"/>
              </a:lnSpc>
              <a:spcBef>
                <a:spcPts val="500"/>
              </a:spcBef>
              <a:spcAft>
                <a:spcPts val="0"/>
              </a:spcAft>
              <a:buClr>
                <a:srgbClr val="C80F0F"/>
              </a:buClr>
              <a:buSzPts val="2100"/>
              <a:buChar char="•"/>
            </a:pPr>
            <a:r>
              <a:rPr lang="en-US" sz="2100"/>
              <a:t>Employer Registration</a:t>
            </a:r>
            <a:endParaRPr sz="2100"/>
          </a:p>
          <a:p>
            <a:pPr marL="685800" lvl="1" indent="-251904" algn="l" rtl="0">
              <a:lnSpc>
                <a:spcPct val="90000"/>
              </a:lnSpc>
              <a:spcBef>
                <a:spcPts val="500"/>
              </a:spcBef>
              <a:spcAft>
                <a:spcPts val="0"/>
              </a:spcAft>
              <a:buClr>
                <a:srgbClr val="C80F0F"/>
              </a:buClr>
              <a:buSzPts val="2100"/>
              <a:buChar char="•"/>
            </a:pPr>
            <a:r>
              <a:rPr lang="en-US" sz="2100"/>
              <a:t>Contributor Registration </a:t>
            </a:r>
            <a:endParaRPr sz="2100"/>
          </a:p>
          <a:p>
            <a:pPr marL="685800" lvl="1" indent="-251904" algn="l" rtl="0">
              <a:lnSpc>
                <a:spcPct val="90000"/>
              </a:lnSpc>
              <a:spcBef>
                <a:spcPts val="500"/>
              </a:spcBef>
              <a:spcAft>
                <a:spcPts val="0"/>
              </a:spcAft>
              <a:buClr>
                <a:srgbClr val="C80F0F"/>
              </a:buClr>
              <a:buSzPts val="2100"/>
              <a:buChar char="•"/>
            </a:pPr>
            <a:r>
              <a:rPr lang="en-US" sz="2100"/>
              <a:t>Contribution Registration</a:t>
            </a:r>
            <a:endParaRPr sz="2100"/>
          </a:p>
          <a:p>
            <a:pPr marL="685800" lvl="1" indent="-251904" algn="l" rtl="0">
              <a:lnSpc>
                <a:spcPct val="90000"/>
              </a:lnSpc>
              <a:spcBef>
                <a:spcPts val="500"/>
              </a:spcBef>
              <a:spcAft>
                <a:spcPts val="0"/>
              </a:spcAft>
              <a:buClr>
                <a:srgbClr val="C80F0F"/>
              </a:buClr>
              <a:buSzPts val="2100"/>
              <a:buChar char="•"/>
            </a:pPr>
            <a:r>
              <a:rPr lang="en-US" sz="2100"/>
              <a:t>Claim Management </a:t>
            </a:r>
            <a:endParaRPr sz="2100"/>
          </a:p>
          <a:p>
            <a:pPr marL="685800" lvl="1" indent="-251904" algn="l" rtl="0">
              <a:lnSpc>
                <a:spcPct val="90000"/>
              </a:lnSpc>
              <a:spcBef>
                <a:spcPts val="500"/>
              </a:spcBef>
              <a:spcAft>
                <a:spcPts val="0"/>
              </a:spcAft>
              <a:buClr>
                <a:srgbClr val="C80F0F"/>
              </a:buClr>
              <a:buSzPts val="2100"/>
              <a:buChar char="•"/>
            </a:pPr>
            <a:r>
              <a:rPr lang="en-US" sz="2100"/>
              <a:t>Investment Management</a:t>
            </a:r>
            <a:endParaRPr sz="2100"/>
          </a:p>
          <a:p>
            <a:pPr marL="685800" lvl="1" indent="-251904" algn="l" rtl="0">
              <a:lnSpc>
                <a:spcPct val="90000"/>
              </a:lnSpc>
              <a:spcBef>
                <a:spcPts val="500"/>
              </a:spcBef>
              <a:spcAft>
                <a:spcPts val="0"/>
              </a:spcAft>
              <a:buClr>
                <a:srgbClr val="C80F0F"/>
              </a:buClr>
              <a:buSzPts val="2100"/>
              <a:buChar char="•"/>
            </a:pPr>
            <a:r>
              <a:rPr lang="en-US" sz="2100"/>
              <a:t>Office  Automation System</a:t>
            </a:r>
            <a:endParaRPr sz="2100"/>
          </a:p>
          <a:p>
            <a:pPr marL="685800" lvl="1" indent="-251904" algn="l" rtl="0">
              <a:lnSpc>
                <a:spcPct val="90000"/>
              </a:lnSpc>
              <a:spcBef>
                <a:spcPts val="500"/>
              </a:spcBef>
              <a:spcAft>
                <a:spcPts val="0"/>
              </a:spcAft>
              <a:buClr>
                <a:srgbClr val="C80F0F"/>
              </a:buClr>
              <a:buSzPts val="2100"/>
              <a:buChar char="•"/>
            </a:pPr>
            <a:r>
              <a:rPr lang="en-US" sz="2100"/>
              <a:t>Account </a:t>
            </a:r>
            <a:endParaRPr sz="2100"/>
          </a:p>
          <a:p>
            <a:pPr marL="685800" lvl="1" indent="-251904" algn="l" rtl="0">
              <a:lnSpc>
                <a:spcPct val="90000"/>
              </a:lnSpc>
              <a:spcBef>
                <a:spcPts val="500"/>
              </a:spcBef>
              <a:spcAft>
                <a:spcPts val="0"/>
              </a:spcAft>
              <a:buClr>
                <a:srgbClr val="C80F0F"/>
              </a:buClr>
              <a:buSzPts val="2100"/>
              <a:buChar char="•"/>
            </a:pPr>
            <a:r>
              <a:rPr lang="en-US" sz="2100"/>
              <a:t>payroll</a:t>
            </a:r>
            <a:endParaRPr sz="2100"/>
          </a:p>
          <a:p>
            <a:pPr marL="685800" lvl="1" indent="-251904" algn="l" rtl="0">
              <a:lnSpc>
                <a:spcPct val="90000"/>
              </a:lnSpc>
              <a:spcBef>
                <a:spcPts val="500"/>
              </a:spcBef>
              <a:spcAft>
                <a:spcPts val="0"/>
              </a:spcAft>
              <a:buClr>
                <a:srgbClr val="C80F0F"/>
              </a:buClr>
              <a:buSzPts val="2100"/>
              <a:buChar char="•"/>
            </a:pPr>
            <a:r>
              <a:rPr lang="en-US" sz="2100"/>
              <a:t> Inventory</a:t>
            </a:r>
            <a:endParaRPr sz="2100"/>
          </a:p>
          <a:p>
            <a:pPr marL="685800" lvl="1" indent="-251904" algn="l" rtl="0">
              <a:lnSpc>
                <a:spcPct val="90000"/>
              </a:lnSpc>
              <a:spcBef>
                <a:spcPts val="500"/>
              </a:spcBef>
              <a:spcAft>
                <a:spcPts val="0"/>
              </a:spcAft>
              <a:buClr>
                <a:srgbClr val="C80F0F"/>
              </a:buClr>
              <a:buSzPts val="2100"/>
              <a:buChar char="•"/>
            </a:pPr>
            <a:r>
              <a:rPr lang="en-US" sz="2100"/>
              <a:t>Fixed Assets  </a:t>
            </a:r>
            <a:endParaRPr sz="2100"/>
          </a:p>
          <a:p>
            <a:pPr marL="0" lvl="1" indent="0" algn="l" rtl="0">
              <a:lnSpc>
                <a:spcPct val="90000"/>
              </a:lnSpc>
              <a:spcBef>
                <a:spcPts val="500"/>
              </a:spcBef>
              <a:spcAft>
                <a:spcPts val="0"/>
              </a:spcAft>
              <a:buClr>
                <a:srgbClr val="C80F0F"/>
              </a:buClr>
              <a:buSzPts val="1733"/>
              <a:buNone/>
            </a:pPr>
            <a:endParaRPr sz="1733"/>
          </a:p>
        </p:txBody>
      </p:sp>
      <p:sp>
        <p:nvSpPr>
          <p:cNvPr id="120" name="Google Shape;120;p17"/>
          <p:cNvSpPr/>
          <p:nvPr/>
        </p:nvSpPr>
        <p:spPr>
          <a:xfrm>
            <a:off x="4437606" y="1697621"/>
            <a:ext cx="354900" cy="1517700"/>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21" name="Google Shape;121;p17"/>
          <p:cNvSpPr/>
          <p:nvPr/>
        </p:nvSpPr>
        <p:spPr>
          <a:xfrm>
            <a:off x="4593543" y="3521276"/>
            <a:ext cx="354900" cy="1517700"/>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22" name="Google Shape;122;p17"/>
          <p:cNvSpPr txBox="1"/>
          <p:nvPr/>
        </p:nvSpPr>
        <p:spPr>
          <a:xfrm>
            <a:off x="4872300" y="2141413"/>
            <a:ext cx="3380400" cy="63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Calibri"/>
                <a:ea typeface="Calibri"/>
                <a:cs typeface="Calibri"/>
                <a:sym typeface="Calibri"/>
              </a:rPr>
              <a:t>Social Security Program</a:t>
            </a:r>
            <a:endParaRPr sz="2500" b="0" i="0" u="none" strike="noStrike" cap="none">
              <a:solidFill>
                <a:srgbClr val="000000"/>
              </a:solidFill>
              <a:latin typeface="Arial"/>
              <a:ea typeface="Arial"/>
              <a:cs typeface="Arial"/>
              <a:sym typeface="Arial"/>
            </a:endParaRPr>
          </a:p>
        </p:txBody>
      </p:sp>
      <p:sp>
        <p:nvSpPr>
          <p:cNvPr id="123" name="Google Shape;123;p17"/>
          <p:cNvSpPr txBox="1"/>
          <p:nvPr/>
        </p:nvSpPr>
        <p:spPr>
          <a:xfrm>
            <a:off x="4971151" y="4016231"/>
            <a:ext cx="3927000" cy="63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Calibri"/>
                <a:ea typeface="Calibri"/>
                <a:cs typeface="Calibri"/>
                <a:sym typeface="Calibri"/>
              </a:rPr>
              <a:t>Internal Business Processes</a:t>
            </a:r>
            <a:endParaRPr sz="2500" b="0" i="0" u="none" strike="noStrike" cap="none">
              <a:solidFill>
                <a:schemeClr val="dk1"/>
              </a:solidFill>
              <a:latin typeface="Calibri"/>
              <a:ea typeface="Calibri"/>
              <a:cs typeface="Calibri"/>
              <a:sym typeface="Calibri"/>
            </a:endParaRPr>
          </a:p>
        </p:txBody>
      </p:sp>
      <p:sp>
        <p:nvSpPr>
          <p:cNvPr id="124" name="Google Shape;124;p17"/>
          <p:cNvSpPr txBox="1">
            <a:spLocks noGrp="1"/>
          </p:cNvSpPr>
          <p:nvPr>
            <p:ph type="title"/>
          </p:nvPr>
        </p:nvSpPr>
        <p:spPr>
          <a:xfrm>
            <a:off x="886150" y="397350"/>
            <a:ext cx="10515600" cy="843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3200"/>
              <a:t>Functional Overview: Insurance System</a:t>
            </a:r>
            <a:endParaRPr sz="3200">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p:nvPr/>
        </p:nvSpPr>
        <p:spPr>
          <a:xfrm>
            <a:off x="361475" y="1605699"/>
            <a:ext cx="5640900" cy="4365600"/>
          </a:xfrm>
          <a:prstGeom prst="rect">
            <a:avLst/>
          </a:prstGeom>
          <a:solidFill>
            <a:srgbClr val="C9DA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Show Mandatory Fields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Note for Employer Registration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Step1</a:t>
            </a:r>
            <a:r>
              <a:rPr lang="en-US" sz="1600" b="0" i="0" u="none" strike="noStrike" cap="none">
                <a:solidFill>
                  <a:schemeClr val="dk1"/>
                </a:solidFill>
                <a:latin typeface="Calibri"/>
                <a:ea typeface="Calibri"/>
                <a:cs typeface="Calibri"/>
                <a:sym typeface="Calibri"/>
              </a:rPr>
              <a:t>:Move Cursor on Employer Registration then Click on New Registration for Employer Registration.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Step 2</a:t>
            </a:r>
            <a:r>
              <a:rPr lang="en-US" sz="1600" b="0" i="0" u="none" strike="noStrike" cap="none">
                <a:solidFill>
                  <a:schemeClr val="dk1"/>
                </a:solidFill>
                <a:latin typeface="Calibri"/>
                <a:ea typeface="Calibri"/>
                <a:cs typeface="Calibri"/>
                <a:sym typeface="Calibri"/>
              </a:rPr>
              <a:t>: You need submission no to register employer to get submission no enter the required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Step 3</a:t>
            </a:r>
            <a:r>
              <a:rPr lang="en-US" sz="1600" b="0" i="0" u="none" strike="noStrike" cap="none">
                <a:solidFill>
                  <a:schemeClr val="dk1"/>
                </a:solidFill>
                <a:latin typeface="Calibri"/>
                <a:ea typeface="Calibri"/>
                <a:cs typeface="Calibri"/>
                <a:sym typeface="Calibri"/>
              </a:rPr>
              <a:t>: Then Click on Submit and OK.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Step 4</a:t>
            </a:r>
            <a:r>
              <a:rPr lang="en-US" sz="1600" b="0" i="0" u="none" strike="noStrike" cap="none">
                <a:solidFill>
                  <a:schemeClr val="dk1"/>
                </a:solidFill>
                <a:latin typeface="Calibri"/>
                <a:ea typeface="Calibri"/>
                <a:cs typeface="Calibri"/>
                <a:sym typeface="Calibri"/>
              </a:rPr>
              <a:t>: Fill all information related to Employer.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Step 5</a:t>
            </a:r>
            <a:r>
              <a:rPr lang="en-US" sz="1600" b="0" i="0" u="none" strike="noStrike" cap="none">
                <a:solidFill>
                  <a:schemeClr val="dk1"/>
                </a:solidFill>
                <a:latin typeface="Calibri"/>
                <a:ea typeface="Calibri"/>
                <a:cs typeface="Calibri"/>
                <a:sym typeface="Calibri"/>
              </a:rPr>
              <a:t>: If you want to Change filled record click on save button. Save this, when you require to change log in with employer registration Login form change record, after finalising you have to click on submit button. After Submit, you cannot change filled record.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Step 6</a:t>
            </a:r>
            <a:r>
              <a:rPr lang="en-US" sz="1600" b="0" i="0" u="none" strike="noStrike" cap="none">
                <a:solidFill>
                  <a:schemeClr val="dk1"/>
                </a:solidFill>
                <a:latin typeface="Calibri"/>
                <a:ea typeface="Calibri"/>
                <a:cs typeface="Calibri"/>
                <a:sym typeface="Calibri"/>
              </a:rPr>
              <a:t>: SSF verify this record. After Verification, employer will get username, Password and SSID on alert Source.</a:t>
            </a:r>
            <a:endParaRPr sz="1600" b="0" i="0" u="none" strike="noStrike" cap="none">
              <a:solidFill>
                <a:schemeClr val="dk1"/>
              </a:solidFill>
              <a:latin typeface="Calibri"/>
              <a:ea typeface="Calibri"/>
              <a:cs typeface="Calibri"/>
              <a:sym typeface="Calibri"/>
            </a:endParaRPr>
          </a:p>
        </p:txBody>
      </p:sp>
      <p:sp>
        <p:nvSpPr>
          <p:cNvPr id="130" name="Google Shape;130;p18"/>
          <p:cNvSpPr txBox="1"/>
          <p:nvPr/>
        </p:nvSpPr>
        <p:spPr>
          <a:xfrm>
            <a:off x="6307951" y="1429736"/>
            <a:ext cx="5179500" cy="3047100"/>
          </a:xfrm>
          <a:prstGeom prst="rect">
            <a:avLst/>
          </a:prstGeom>
          <a:solidFill>
            <a:srgbClr val="B6D7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ndara"/>
                <a:ea typeface="Candara"/>
                <a:cs typeface="Candara"/>
                <a:sym typeface="Candara"/>
              </a:rPr>
              <a:t>Note for Employer Portal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ndara"/>
                <a:ea typeface="Candara"/>
                <a:cs typeface="Candara"/>
                <a:sym typeface="Candara"/>
              </a:rPr>
              <a:t>Step 7</a:t>
            </a:r>
            <a:r>
              <a:rPr lang="en-US" sz="1600" b="0" i="0" u="none" strike="noStrike" cap="none">
                <a:solidFill>
                  <a:schemeClr val="dk1"/>
                </a:solidFill>
                <a:latin typeface="Candara"/>
                <a:ea typeface="Candara"/>
                <a:cs typeface="Candara"/>
                <a:sym typeface="Candara"/>
              </a:rPr>
              <a:t>: By using employer username, password and SSID you can login to employer portal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ndara"/>
                <a:ea typeface="Candara"/>
                <a:cs typeface="Candara"/>
                <a:sym typeface="Candara"/>
              </a:rPr>
              <a:t>Step 8</a:t>
            </a:r>
            <a:r>
              <a:rPr lang="en-US" sz="1600" b="0" i="0" u="none" strike="noStrike" cap="none">
                <a:solidFill>
                  <a:schemeClr val="dk1"/>
                </a:solidFill>
                <a:latin typeface="Candara"/>
                <a:ea typeface="Candara"/>
                <a:cs typeface="Candara"/>
                <a:sym typeface="Candara"/>
              </a:rPr>
              <a:t>: if Employer username and password is same you must have to change password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ndara"/>
                <a:ea typeface="Candara"/>
                <a:cs typeface="Candara"/>
                <a:sym typeface="Candara"/>
              </a:rPr>
              <a:t>Step 9</a:t>
            </a:r>
            <a:r>
              <a:rPr lang="en-US" sz="1600" b="0" i="0" u="none" strike="noStrike" cap="none">
                <a:solidFill>
                  <a:schemeClr val="dk1"/>
                </a:solidFill>
                <a:latin typeface="Candara"/>
                <a:ea typeface="Candara"/>
                <a:cs typeface="Candara"/>
                <a:sym typeface="Candara"/>
              </a:rPr>
              <a:t>: By Using Employer portal you can register the contributor.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ndara"/>
                <a:ea typeface="Candara"/>
                <a:cs typeface="Candara"/>
                <a:sym typeface="Candara"/>
              </a:rPr>
              <a:t>Step 10</a:t>
            </a:r>
            <a:r>
              <a:rPr lang="en-US" sz="1600" b="0" i="0" u="none" strike="noStrike" cap="none">
                <a:solidFill>
                  <a:schemeClr val="dk1"/>
                </a:solidFill>
                <a:latin typeface="Candara"/>
                <a:ea typeface="Candara"/>
                <a:cs typeface="Candara"/>
                <a:sym typeface="Candara"/>
              </a:rPr>
              <a:t>: SSF verify this record after verification you will get every contributor username, password and SSID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ndara"/>
                <a:ea typeface="Candara"/>
                <a:cs typeface="Candara"/>
                <a:sym typeface="Candara"/>
              </a:rPr>
              <a:t>Step 11</a:t>
            </a:r>
            <a:r>
              <a:rPr lang="en-US" sz="1600" b="0" i="0" u="none" strike="noStrike" cap="none">
                <a:solidFill>
                  <a:schemeClr val="dk1"/>
                </a:solidFill>
                <a:latin typeface="Candara"/>
                <a:ea typeface="Candara"/>
                <a:cs typeface="Candara"/>
                <a:sym typeface="Candara"/>
              </a:rPr>
              <a:t>: After contributor verification login to employer portal with employee username, password and SSID then fill the collections.</a:t>
            </a:r>
            <a:endParaRPr sz="1400" b="0" i="0" u="none" strike="noStrike" cap="none">
              <a:solidFill>
                <a:srgbClr val="000000"/>
              </a:solidFill>
              <a:latin typeface="Arial"/>
              <a:ea typeface="Arial"/>
              <a:cs typeface="Arial"/>
              <a:sym typeface="Arial"/>
            </a:endParaRPr>
          </a:p>
        </p:txBody>
      </p:sp>
      <p:sp>
        <p:nvSpPr>
          <p:cNvPr id="131" name="Google Shape;131;p18"/>
          <p:cNvSpPr txBox="1"/>
          <p:nvPr/>
        </p:nvSpPr>
        <p:spPr>
          <a:xfrm>
            <a:off x="6447050" y="4641225"/>
            <a:ext cx="5040300" cy="1323300"/>
          </a:xfrm>
          <a:prstGeom prst="rect">
            <a:avLst/>
          </a:prstGeom>
          <a:solidFill>
            <a:srgbClr val="E6B8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ndara"/>
                <a:ea typeface="Candara"/>
                <a:cs typeface="Candara"/>
                <a:sym typeface="Candara"/>
              </a:rPr>
              <a:t>Note for Contributor Portal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ndara"/>
                <a:ea typeface="Candara"/>
                <a:cs typeface="Candara"/>
                <a:sym typeface="Candara"/>
              </a:rPr>
              <a:t>Step 12</a:t>
            </a:r>
            <a:r>
              <a:rPr lang="en-US" sz="1600" b="0" i="0" u="none" strike="noStrike" cap="none">
                <a:solidFill>
                  <a:schemeClr val="dk1"/>
                </a:solidFill>
                <a:latin typeface="Candara"/>
                <a:ea typeface="Candara"/>
                <a:cs typeface="Candara"/>
                <a:sym typeface="Candara"/>
              </a:rPr>
              <a:t>: By using contributor username, password and SSID you can login to contributor portal.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ndara"/>
                <a:ea typeface="Candara"/>
                <a:cs typeface="Candara"/>
                <a:sym typeface="Candara"/>
              </a:rPr>
              <a:t>Step 13</a:t>
            </a:r>
            <a:r>
              <a:rPr lang="en-US" sz="1600" b="0" i="0" u="none" strike="noStrike" cap="none">
                <a:solidFill>
                  <a:schemeClr val="dk1"/>
                </a:solidFill>
                <a:latin typeface="Candara"/>
                <a:ea typeface="Candara"/>
                <a:cs typeface="Candara"/>
                <a:sym typeface="Candara"/>
              </a:rPr>
              <a:t>: If contributor username and password is same you must have to change password</a:t>
            </a:r>
            <a:endParaRPr sz="1600" b="0" i="0" u="none" strike="noStrike" cap="none">
              <a:solidFill>
                <a:schemeClr val="dk1"/>
              </a:solidFill>
              <a:latin typeface="Candara"/>
              <a:ea typeface="Candara"/>
              <a:cs typeface="Candara"/>
              <a:sym typeface="Candara"/>
            </a:endParaRPr>
          </a:p>
        </p:txBody>
      </p:sp>
      <p:sp>
        <p:nvSpPr>
          <p:cNvPr id="132" name="Google Shape;132;p18"/>
          <p:cNvSpPr txBox="1">
            <a:spLocks noGrp="1"/>
          </p:cNvSpPr>
          <p:nvPr>
            <p:ph type="title"/>
          </p:nvPr>
        </p:nvSpPr>
        <p:spPr>
          <a:xfrm>
            <a:off x="838200" y="365125"/>
            <a:ext cx="10515600" cy="707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a:latin typeface="Arial"/>
                <a:ea typeface="Arial"/>
                <a:cs typeface="Arial"/>
                <a:sym typeface="Arial"/>
              </a:rPr>
              <a:t>SOSYS Registration Process </a:t>
            </a:r>
            <a:endParaRPr sz="36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r>
              <a:rPr lang="en-US"/>
              <a:t>4</a:t>
            </a:r>
            <a:endParaRPr/>
          </a:p>
        </p:txBody>
      </p:sp>
      <p:sp>
        <p:nvSpPr>
          <p:cNvPr id="139" name="Google Shape;139;p19"/>
          <p:cNvSpPr/>
          <p:nvPr/>
        </p:nvSpPr>
        <p:spPr>
          <a:xfrm>
            <a:off x="4385754" y="2258280"/>
            <a:ext cx="2888343" cy="2699657"/>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SOSYS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SYSTEM</a:t>
            </a:r>
            <a:endParaRPr sz="1400" b="0" i="0" u="none" strike="noStrike" cap="none">
              <a:solidFill>
                <a:srgbClr val="000000"/>
              </a:solidFill>
              <a:latin typeface="Arial"/>
              <a:ea typeface="Arial"/>
              <a:cs typeface="Arial"/>
              <a:sym typeface="Arial"/>
            </a:endParaRPr>
          </a:p>
        </p:txBody>
      </p:sp>
      <p:grpSp>
        <p:nvGrpSpPr>
          <p:cNvPr id="140" name="Google Shape;140;p19"/>
          <p:cNvGrpSpPr/>
          <p:nvPr/>
        </p:nvGrpSpPr>
        <p:grpSpPr>
          <a:xfrm>
            <a:off x="1281685" y="4374486"/>
            <a:ext cx="1248563" cy="1593795"/>
            <a:chOff x="303146" y="2901513"/>
            <a:chExt cx="1248562" cy="1593796"/>
          </a:xfrm>
        </p:grpSpPr>
        <p:pic>
          <p:nvPicPr>
            <p:cNvPr id="141" name="Google Shape;141;p19" descr="https://d30y9cdsu7xlg0.cloudfront.net/png/17241-200.png"/>
            <p:cNvPicPr preferRelativeResize="0"/>
            <p:nvPr/>
          </p:nvPicPr>
          <p:blipFill rotWithShape="1">
            <a:blip r:embed="rId3">
              <a:alphaModFix/>
            </a:blip>
            <a:srcRect/>
            <a:stretch/>
          </p:blipFill>
          <p:spPr>
            <a:xfrm>
              <a:off x="303146" y="2901513"/>
              <a:ext cx="1238089" cy="1238089"/>
            </a:xfrm>
            <a:prstGeom prst="rect">
              <a:avLst/>
            </a:prstGeom>
            <a:solidFill>
              <a:schemeClr val="accent5"/>
            </a:solidFill>
            <a:ln w="12700" cap="flat" cmpd="sng">
              <a:solidFill>
                <a:srgbClr val="31538F"/>
              </a:solidFill>
              <a:prstDash val="solid"/>
              <a:miter lim="800000"/>
              <a:headEnd type="none" w="sm" len="sm"/>
              <a:tailEnd type="none" w="sm" len="sm"/>
            </a:ln>
          </p:spPr>
        </p:pic>
        <p:sp>
          <p:nvSpPr>
            <p:cNvPr id="142" name="Google Shape;142;p19"/>
            <p:cNvSpPr txBox="1"/>
            <p:nvPr/>
          </p:nvSpPr>
          <p:spPr>
            <a:xfrm>
              <a:off x="331813" y="4187532"/>
              <a:ext cx="1219895" cy="307777"/>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Contributor</a:t>
              </a:r>
              <a:endParaRPr sz="1400" b="0" i="0" u="none" strike="noStrike" cap="none">
                <a:solidFill>
                  <a:srgbClr val="000000"/>
                </a:solidFill>
                <a:latin typeface="Arial"/>
                <a:ea typeface="Arial"/>
                <a:cs typeface="Arial"/>
                <a:sym typeface="Arial"/>
              </a:endParaRPr>
            </a:p>
          </p:txBody>
        </p:sp>
      </p:grpSp>
      <p:grpSp>
        <p:nvGrpSpPr>
          <p:cNvPr id="143" name="Google Shape;143;p19"/>
          <p:cNvGrpSpPr/>
          <p:nvPr/>
        </p:nvGrpSpPr>
        <p:grpSpPr>
          <a:xfrm>
            <a:off x="1185225" y="1433522"/>
            <a:ext cx="1441472" cy="1080521"/>
            <a:chOff x="460249" y="894493"/>
            <a:chExt cx="1441472" cy="1080521"/>
          </a:xfrm>
        </p:grpSpPr>
        <p:sp>
          <p:nvSpPr>
            <p:cNvPr id="144" name="Google Shape;144;p19"/>
            <p:cNvSpPr txBox="1"/>
            <p:nvPr/>
          </p:nvSpPr>
          <p:spPr>
            <a:xfrm>
              <a:off x="696156" y="1667237"/>
              <a:ext cx="1063223" cy="307777"/>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Employer</a:t>
              </a:r>
              <a:endParaRPr sz="1400" b="0" i="0" u="none" strike="noStrike" cap="none">
                <a:solidFill>
                  <a:srgbClr val="000000"/>
                </a:solidFill>
                <a:latin typeface="Arial"/>
                <a:ea typeface="Arial"/>
                <a:cs typeface="Arial"/>
                <a:sym typeface="Arial"/>
              </a:endParaRPr>
            </a:p>
          </p:txBody>
        </p:sp>
        <p:pic>
          <p:nvPicPr>
            <p:cNvPr id="145" name="Google Shape;145;p19" descr="https://cdn4.iconfinder.com/data/icons/business-4/500/bank_building_business_courthouse_economy_finance_investment_loan_management_office-512.png"/>
            <p:cNvPicPr preferRelativeResize="0"/>
            <p:nvPr/>
          </p:nvPicPr>
          <p:blipFill rotWithShape="1">
            <a:blip r:embed="rId4">
              <a:alphaModFix/>
            </a:blip>
            <a:srcRect/>
            <a:stretch/>
          </p:blipFill>
          <p:spPr>
            <a:xfrm>
              <a:off x="460249" y="894493"/>
              <a:ext cx="1441472" cy="752680"/>
            </a:xfrm>
            <a:prstGeom prst="rect">
              <a:avLst/>
            </a:prstGeom>
            <a:solidFill>
              <a:schemeClr val="accent5"/>
            </a:solidFill>
            <a:ln w="12700" cap="flat" cmpd="sng">
              <a:solidFill>
                <a:srgbClr val="31538F"/>
              </a:solidFill>
              <a:prstDash val="solid"/>
              <a:miter lim="800000"/>
              <a:headEnd type="none" w="sm" len="sm"/>
              <a:tailEnd type="none" w="sm" len="sm"/>
            </a:ln>
          </p:spPr>
        </p:pic>
      </p:grpSp>
      <p:grpSp>
        <p:nvGrpSpPr>
          <p:cNvPr id="146" name="Google Shape;146;p19"/>
          <p:cNvGrpSpPr/>
          <p:nvPr/>
        </p:nvGrpSpPr>
        <p:grpSpPr>
          <a:xfrm>
            <a:off x="9474396" y="1347945"/>
            <a:ext cx="2022427" cy="1379075"/>
            <a:chOff x="9772042" y="1465894"/>
            <a:chExt cx="1206743" cy="1379074"/>
          </a:xfrm>
        </p:grpSpPr>
        <p:sp>
          <p:nvSpPr>
            <p:cNvPr id="147" name="Google Shape;147;p19"/>
            <p:cNvSpPr txBox="1"/>
            <p:nvPr/>
          </p:nvSpPr>
          <p:spPr>
            <a:xfrm>
              <a:off x="10122721" y="2537191"/>
              <a:ext cx="68905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MOLESS</a:t>
              </a:r>
              <a:endParaRPr sz="1400" b="0" i="0" u="none" strike="noStrike" cap="none">
                <a:solidFill>
                  <a:srgbClr val="000000"/>
                </a:solidFill>
                <a:latin typeface="Arial"/>
                <a:ea typeface="Arial"/>
                <a:cs typeface="Arial"/>
                <a:sym typeface="Arial"/>
              </a:endParaRPr>
            </a:p>
          </p:txBody>
        </p:sp>
        <p:pic>
          <p:nvPicPr>
            <p:cNvPr id="148" name="Google Shape;148;p19" descr="https://cdn4.iconfinder.com/data/icons/business-4/500/bank_building_business_courthouse_economy_finance_investment_loan_management_office-512.png"/>
            <p:cNvPicPr preferRelativeResize="0"/>
            <p:nvPr/>
          </p:nvPicPr>
          <p:blipFill rotWithShape="1">
            <a:blip r:embed="rId5">
              <a:alphaModFix/>
            </a:blip>
            <a:srcRect/>
            <a:stretch/>
          </p:blipFill>
          <p:spPr>
            <a:xfrm>
              <a:off x="9772042" y="1465894"/>
              <a:ext cx="1206743" cy="1051233"/>
            </a:xfrm>
            <a:prstGeom prst="rect">
              <a:avLst/>
            </a:prstGeom>
            <a:noFill/>
            <a:ln>
              <a:noFill/>
            </a:ln>
          </p:spPr>
        </p:pic>
      </p:grpSp>
      <p:grpSp>
        <p:nvGrpSpPr>
          <p:cNvPr id="149" name="Google Shape;149;p19"/>
          <p:cNvGrpSpPr/>
          <p:nvPr/>
        </p:nvGrpSpPr>
        <p:grpSpPr>
          <a:xfrm>
            <a:off x="2484355" y="1809862"/>
            <a:ext cx="2324242" cy="1402892"/>
            <a:chOff x="2484354" y="1809861"/>
            <a:chExt cx="2324242" cy="1402892"/>
          </a:xfrm>
        </p:grpSpPr>
        <p:cxnSp>
          <p:nvCxnSpPr>
            <p:cNvPr id="150" name="Google Shape;150;p19"/>
            <p:cNvCxnSpPr>
              <a:stCxn id="145" idx="3"/>
              <a:endCxn id="139" idx="1"/>
            </p:cNvCxnSpPr>
            <p:nvPr/>
          </p:nvCxnSpPr>
          <p:spPr>
            <a:xfrm>
              <a:off x="2626696" y="1809861"/>
              <a:ext cx="2181900" cy="843900"/>
            </a:xfrm>
            <a:prstGeom prst="straightConnector1">
              <a:avLst/>
            </a:prstGeom>
            <a:noFill/>
            <a:ln w="57150" cap="flat" cmpd="sng">
              <a:solidFill>
                <a:schemeClr val="accent1"/>
              </a:solidFill>
              <a:prstDash val="solid"/>
              <a:miter lim="800000"/>
              <a:headEnd type="none" w="sm" len="sm"/>
              <a:tailEnd type="triangle" w="med" len="med"/>
            </a:ln>
          </p:spPr>
        </p:cxnSp>
        <p:cxnSp>
          <p:nvCxnSpPr>
            <p:cNvPr id="151" name="Google Shape;151;p19"/>
            <p:cNvCxnSpPr>
              <a:endCxn id="144" idx="3"/>
            </p:cNvCxnSpPr>
            <p:nvPr/>
          </p:nvCxnSpPr>
          <p:spPr>
            <a:xfrm rot="10800000">
              <a:off x="2484354" y="2360153"/>
              <a:ext cx="1915500" cy="852600"/>
            </a:xfrm>
            <a:prstGeom prst="straightConnector1">
              <a:avLst/>
            </a:prstGeom>
            <a:noFill/>
            <a:ln w="57150" cap="flat" cmpd="sng">
              <a:solidFill>
                <a:schemeClr val="accent1"/>
              </a:solidFill>
              <a:prstDash val="solid"/>
              <a:miter lim="800000"/>
              <a:headEnd type="none" w="sm" len="sm"/>
              <a:tailEnd type="triangle" w="med" len="med"/>
            </a:ln>
          </p:spPr>
        </p:cxnSp>
      </p:grpSp>
      <p:grpSp>
        <p:nvGrpSpPr>
          <p:cNvPr id="152" name="Google Shape;152;p19"/>
          <p:cNvGrpSpPr/>
          <p:nvPr/>
        </p:nvGrpSpPr>
        <p:grpSpPr>
          <a:xfrm rot="8131397">
            <a:off x="2597372" y="3836538"/>
            <a:ext cx="2188398" cy="1968572"/>
            <a:chOff x="2495054" y="1173112"/>
            <a:chExt cx="2188398" cy="1968572"/>
          </a:xfrm>
        </p:grpSpPr>
        <p:cxnSp>
          <p:nvCxnSpPr>
            <p:cNvPr id="153" name="Google Shape;153;p19"/>
            <p:cNvCxnSpPr/>
            <p:nvPr/>
          </p:nvCxnSpPr>
          <p:spPr>
            <a:xfrm rot="-8131397" flipH="1">
              <a:off x="2710924" y="1741141"/>
              <a:ext cx="1961898" cy="832514"/>
            </a:xfrm>
            <a:prstGeom prst="straightConnector1">
              <a:avLst/>
            </a:prstGeom>
            <a:noFill/>
            <a:ln w="57150" cap="flat" cmpd="sng">
              <a:solidFill>
                <a:schemeClr val="accent1"/>
              </a:solidFill>
              <a:prstDash val="solid"/>
              <a:miter lim="800000"/>
              <a:headEnd type="none" w="sm" len="sm"/>
              <a:tailEnd type="triangle" w="med" len="med"/>
            </a:ln>
          </p:spPr>
        </p:cxnSp>
        <p:cxnSp>
          <p:nvCxnSpPr>
            <p:cNvPr id="154" name="Google Shape;154;p19"/>
            <p:cNvCxnSpPr/>
            <p:nvPr/>
          </p:nvCxnSpPr>
          <p:spPr>
            <a:xfrm rot="10800000">
              <a:off x="2495054" y="2245580"/>
              <a:ext cx="2022355" cy="814149"/>
            </a:xfrm>
            <a:prstGeom prst="straightConnector1">
              <a:avLst/>
            </a:prstGeom>
            <a:noFill/>
            <a:ln w="57150" cap="flat" cmpd="sng">
              <a:solidFill>
                <a:schemeClr val="accent1"/>
              </a:solidFill>
              <a:prstDash val="solid"/>
              <a:miter lim="800000"/>
              <a:headEnd type="none" w="sm" len="sm"/>
              <a:tailEnd type="triangle" w="med" len="med"/>
            </a:ln>
          </p:spPr>
        </p:cxnSp>
      </p:grpSp>
      <p:grpSp>
        <p:nvGrpSpPr>
          <p:cNvPr id="155" name="Google Shape;155;p19"/>
          <p:cNvGrpSpPr/>
          <p:nvPr/>
        </p:nvGrpSpPr>
        <p:grpSpPr>
          <a:xfrm flipH="1">
            <a:off x="7043149" y="1839461"/>
            <a:ext cx="2509331" cy="1381412"/>
            <a:chOff x="2412083" y="1695287"/>
            <a:chExt cx="2396658" cy="1381412"/>
          </a:xfrm>
        </p:grpSpPr>
        <p:cxnSp>
          <p:nvCxnSpPr>
            <p:cNvPr id="156" name="Google Shape;156;p19"/>
            <p:cNvCxnSpPr/>
            <p:nvPr/>
          </p:nvCxnSpPr>
          <p:spPr>
            <a:xfrm>
              <a:off x="2637397" y="1695287"/>
              <a:ext cx="2171344" cy="958347"/>
            </a:xfrm>
            <a:prstGeom prst="straightConnector1">
              <a:avLst/>
            </a:prstGeom>
            <a:noFill/>
            <a:ln w="57150" cap="flat" cmpd="sng">
              <a:solidFill>
                <a:schemeClr val="accent1"/>
              </a:solidFill>
              <a:prstDash val="solid"/>
              <a:miter lim="800000"/>
              <a:headEnd type="none" w="sm" len="sm"/>
              <a:tailEnd type="triangle" w="med" len="med"/>
            </a:ln>
          </p:spPr>
        </p:cxnSp>
        <p:cxnSp>
          <p:nvCxnSpPr>
            <p:cNvPr id="157" name="Google Shape;157;p19"/>
            <p:cNvCxnSpPr/>
            <p:nvPr/>
          </p:nvCxnSpPr>
          <p:spPr>
            <a:xfrm rot="10800000">
              <a:off x="2412083" y="2114105"/>
              <a:ext cx="2084684" cy="962594"/>
            </a:xfrm>
            <a:prstGeom prst="straightConnector1">
              <a:avLst/>
            </a:prstGeom>
            <a:noFill/>
            <a:ln w="57150" cap="flat" cmpd="sng">
              <a:solidFill>
                <a:schemeClr val="accent1"/>
              </a:solidFill>
              <a:prstDash val="solid"/>
              <a:miter lim="800000"/>
              <a:headEnd type="none" w="sm" len="sm"/>
              <a:tailEnd type="triangle" w="med" len="med"/>
            </a:ln>
          </p:spPr>
        </p:cxnSp>
      </p:grpSp>
      <p:grpSp>
        <p:nvGrpSpPr>
          <p:cNvPr id="158" name="Google Shape;158;p19"/>
          <p:cNvGrpSpPr/>
          <p:nvPr/>
        </p:nvGrpSpPr>
        <p:grpSpPr>
          <a:xfrm rot="-8131397" flipH="1">
            <a:off x="6968123" y="3476347"/>
            <a:ext cx="2499228" cy="2524976"/>
            <a:chOff x="2477509" y="1138972"/>
            <a:chExt cx="2350851" cy="2524976"/>
          </a:xfrm>
        </p:grpSpPr>
        <p:cxnSp>
          <p:nvCxnSpPr>
            <p:cNvPr id="159" name="Google Shape;159;p19"/>
            <p:cNvCxnSpPr/>
            <p:nvPr/>
          </p:nvCxnSpPr>
          <p:spPr>
            <a:xfrm rot="-8131397" flipH="1">
              <a:off x="2702332" y="1738019"/>
              <a:ext cx="2095751" cy="943326"/>
            </a:xfrm>
            <a:prstGeom prst="straightConnector1">
              <a:avLst/>
            </a:prstGeom>
            <a:noFill/>
            <a:ln w="57150" cap="flat" cmpd="sng">
              <a:solidFill>
                <a:schemeClr val="accent1"/>
              </a:solidFill>
              <a:prstDash val="solid"/>
              <a:miter lim="800000"/>
              <a:headEnd type="none" w="sm" len="sm"/>
              <a:tailEnd type="triangle" w="med" len="med"/>
            </a:ln>
          </p:spPr>
        </p:cxnSp>
        <p:cxnSp>
          <p:nvCxnSpPr>
            <p:cNvPr id="160" name="Google Shape;160;p19"/>
            <p:cNvCxnSpPr/>
            <p:nvPr/>
          </p:nvCxnSpPr>
          <p:spPr>
            <a:xfrm rot="2668603" flipH="1">
              <a:off x="2491962" y="2253621"/>
              <a:ext cx="1962517" cy="843681"/>
            </a:xfrm>
            <a:prstGeom prst="straightConnector1">
              <a:avLst/>
            </a:prstGeom>
            <a:noFill/>
            <a:ln w="57150" cap="flat" cmpd="sng">
              <a:solidFill>
                <a:schemeClr val="accent1"/>
              </a:solidFill>
              <a:prstDash val="solid"/>
              <a:miter lim="800000"/>
              <a:headEnd type="none" w="sm" len="sm"/>
              <a:tailEnd type="triangle" w="med" len="med"/>
            </a:ln>
          </p:spPr>
        </p:cxnSp>
      </p:grpSp>
      <p:grpSp>
        <p:nvGrpSpPr>
          <p:cNvPr id="161" name="Google Shape;161;p19"/>
          <p:cNvGrpSpPr/>
          <p:nvPr/>
        </p:nvGrpSpPr>
        <p:grpSpPr>
          <a:xfrm>
            <a:off x="9373158" y="4744160"/>
            <a:ext cx="1456180" cy="1080521"/>
            <a:chOff x="7029868" y="3558119"/>
            <a:chExt cx="1092135" cy="810391"/>
          </a:xfrm>
        </p:grpSpPr>
        <p:sp>
          <p:nvSpPr>
            <p:cNvPr id="162" name="Google Shape;162;p19"/>
            <p:cNvSpPr txBox="1"/>
            <p:nvPr/>
          </p:nvSpPr>
          <p:spPr>
            <a:xfrm>
              <a:off x="7040899" y="4137677"/>
              <a:ext cx="1081104" cy="230833"/>
            </a:xfrm>
            <a:prstGeom prst="rect">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Third Party</a:t>
              </a:r>
              <a:endParaRPr sz="1400" b="0" i="0" u="none" strike="noStrike" cap="none">
                <a:solidFill>
                  <a:srgbClr val="000000"/>
                </a:solidFill>
                <a:latin typeface="Arial"/>
                <a:ea typeface="Arial"/>
                <a:cs typeface="Arial"/>
                <a:sym typeface="Arial"/>
              </a:endParaRPr>
            </a:p>
          </p:txBody>
        </p:sp>
        <p:pic>
          <p:nvPicPr>
            <p:cNvPr id="163" name="Google Shape;163;p19" descr="https://cdn4.iconfinder.com/data/icons/business-4/500/bank_building_business_courthouse_economy_finance_investment_loan_management_office-512.png"/>
            <p:cNvPicPr preferRelativeResize="0"/>
            <p:nvPr/>
          </p:nvPicPr>
          <p:blipFill rotWithShape="1">
            <a:blip r:embed="rId4">
              <a:alphaModFix/>
            </a:blip>
            <a:srcRect/>
            <a:stretch/>
          </p:blipFill>
          <p:spPr>
            <a:xfrm>
              <a:off x="7029868" y="3558119"/>
              <a:ext cx="1081104" cy="564510"/>
            </a:xfrm>
            <a:prstGeom prst="rect">
              <a:avLst/>
            </a:prstGeom>
            <a:solidFill>
              <a:schemeClr val="accent5"/>
            </a:solidFill>
            <a:ln w="19050" cap="flat" cmpd="sng">
              <a:solidFill>
                <a:schemeClr val="lt1"/>
              </a:solidFill>
              <a:prstDash val="solid"/>
              <a:miter lim="800000"/>
              <a:headEnd type="none" w="sm" len="sm"/>
              <a:tailEnd type="none" w="sm" len="sm"/>
            </a:ln>
          </p:spPr>
        </p:pic>
      </p:grpSp>
      <p:sp>
        <p:nvSpPr>
          <p:cNvPr id="164" name="Google Shape;164;p19"/>
          <p:cNvSpPr txBox="1">
            <a:spLocks noGrp="1"/>
          </p:cNvSpPr>
          <p:nvPr>
            <p:ph type="title"/>
          </p:nvPr>
        </p:nvSpPr>
        <p:spPr>
          <a:xfrm>
            <a:off x="838200" y="446775"/>
            <a:ext cx="10515600" cy="66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300">
                <a:latin typeface="Arial"/>
                <a:ea typeface="Arial"/>
                <a:cs typeface="Arial"/>
                <a:sym typeface="Arial"/>
              </a:rPr>
              <a:t>Current Systems Context overview</a:t>
            </a:r>
            <a:endParaRPr sz="3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0"/>
          <p:cNvSpPr/>
          <p:nvPr/>
        </p:nvSpPr>
        <p:spPr>
          <a:xfrm rot="-5400000">
            <a:off x="-3089517" y="3121614"/>
            <a:ext cx="6858000" cy="614771"/>
          </a:xfrm>
          <a:prstGeom prst="rect">
            <a:avLst/>
          </a:prstGeom>
          <a:solidFill>
            <a:srgbClr val="92D050"/>
          </a:soli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ndara"/>
                <a:ea typeface="Candara"/>
                <a:cs typeface="Candara"/>
                <a:sym typeface="Candara"/>
              </a:rPr>
              <a:t>healthix single/batch registration API</a:t>
            </a:r>
            <a:endParaRPr sz="1400" b="1" i="0" u="none" strike="noStrike" cap="none">
              <a:solidFill>
                <a:srgbClr val="FFFFFF"/>
              </a:solidFill>
              <a:latin typeface="Candara"/>
              <a:ea typeface="Candara"/>
              <a:cs typeface="Candara"/>
              <a:sym typeface="Candara"/>
            </a:endParaRPr>
          </a:p>
        </p:txBody>
      </p:sp>
      <p:sp>
        <p:nvSpPr>
          <p:cNvPr id="170" name="Google Shape;170;p20"/>
          <p:cNvSpPr txBox="1">
            <a:spLocks noGrp="1"/>
          </p:cNvSpPr>
          <p:nvPr>
            <p:ph type="title" idx="4294967295"/>
          </p:nvPr>
        </p:nvSpPr>
        <p:spPr>
          <a:xfrm>
            <a:off x="901875" y="353300"/>
            <a:ext cx="10515600" cy="843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3100"/>
              <a:t>SOSYS and OpenIMIS Task Management</a:t>
            </a:r>
            <a:endParaRPr sz="3600">
              <a:latin typeface="Arial"/>
              <a:ea typeface="Arial"/>
              <a:cs typeface="Arial"/>
              <a:sym typeface="Arial"/>
            </a:endParaRPr>
          </a:p>
        </p:txBody>
      </p:sp>
      <p:pic>
        <p:nvPicPr>
          <p:cNvPr id="171" name="Google Shape;171;p20"/>
          <p:cNvPicPr preferRelativeResize="0"/>
          <p:nvPr/>
        </p:nvPicPr>
        <p:blipFill rotWithShape="1">
          <a:blip r:embed="rId3">
            <a:alphaModFix/>
          </a:blip>
          <a:srcRect/>
          <a:stretch/>
        </p:blipFill>
        <p:spPr>
          <a:xfrm>
            <a:off x="901875" y="1196900"/>
            <a:ext cx="10525125" cy="5314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207126" y="146175"/>
            <a:ext cx="11092500" cy="791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US" sz="3200"/>
              <a:t>SOSY-OpenIMIS Registration API Mapping</a:t>
            </a:r>
            <a:endParaRPr/>
          </a:p>
        </p:txBody>
      </p:sp>
      <p:graphicFrame>
        <p:nvGraphicFramePr>
          <p:cNvPr id="177" name="Google Shape;177;p21"/>
          <p:cNvGraphicFramePr/>
          <p:nvPr/>
        </p:nvGraphicFramePr>
        <p:xfrm>
          <a:off x="838205" y="1151942"/>
          <a:ext cx="3000000" cy="3000000"/>
        </p:xfrm>
        <a:graphic>
          <a:graphicData uri="http://schemas.openxmlformats.org/drawingml/2006/table">
            <a:tbl>
              <a:tblPr>
                <a:gradFill>
                  <a:gsLst>
                    <a:gs pos="0">
                      <a:srgbClr val="A6B6DE"/>
                    </a:gs>
                    <a:gs pos="50000">
                      <a:srgbClr val="98AAD9"/>
                    </a:gs>
                    <a:gs pos="100000">
                      <a:srgbClr val="859CD7"/>
                    </a:gs>
                  </a:gsLst>
                  <a:lin ang="5400000" scaled="0"/>
                </a:gradFill>
                <a:tableStyleId>{B78D0CC6-7FFA-4870-9F32-32DAA5BB0208}</a:tableStyleId>
              </a:tblPr>
              <a:tblGrid>
                <a:gridCol w="2326700">
                  <a:extLst>
                    <a:ext uri="{9D8B030D-6E8A-4147-A177-3AD203B41FA5}">
                      <a16:colId xmlns:a16="http://schemas.microsoft.com/office/drawing/2014/main" val="20000"/>
                    </a:ext>
                  </a:extLst>
                </a:gridCol>
                <a:gridCol w="1930050">
                  <a:extLst>
                    <a:ext uri="{9D8B030D-6E8A-4147-A177-3AD203B41FA5}">
                      <a16:colId xmlns:a16="http://schemas.microsoft.com/office/drawing/2014/main" val="20001"/>
                    </a:ext>
                  </a:extLst>
                </a:gridCol>
                <a:gridCol w="1930050">
                  <a:extLst>
                    <a:ext uri="{9D8B030D-6E8A-4147-A177-3AD203B41FA5}">
                      <a16:colId xmlns:a16="http://schemas.microsoft.com/office/drawing/2014/main" val="20002"/>
                    </a:ext>
                  </a:extLst>
                </a:gridCol>
              </a:tblGrid>
              <a:tr h="3186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API Parameters</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Remarks</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chemeClr val="dk1"/>
                        </a:buClr>
                        <a:buSzPts val="1500"/>
                        <a:buFont typeface="Calibri"/>
                        <a:buNone/>
                      </a:pPr>
                      <a:r>
                        <a:rPr lang="en-US" sz="1500" u="none" strike="noStrike" cap="none"/>
                        <a:t>openIMIS Mapping</a:t>
                      </a:r>
                      <a:endParaRPr sz="1400" u="none" strike="noStrike" cap="none"/>
                    </a:p>
                  </a:txBody>
                  <a:tcPr marL="95125" marR="95125" marT="47550" marB="47550" anchor="ctr"/>
                </a:tc>
                <a:extLst>
                  <a:ext uri="{0D108BD9-81ED-4DB2-BD59-A6C34878D82A}">
                    <a16:rowId xmlns:a16="http://schemas.microsoft.com/office/drawing/2014/main" val="10000"/>
                  </a:ext>
                </a:extLst>
              </a:tr>
              <a:tr h="3186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SSF Number</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 Unique</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CHFID</a:t>
                      </a:r>
                      <a:endParaRPr sz="1400" u="none" strike="noStrike" cap="none"/>
                    </a:p>
                  </a:txBody>
                  <a:tcPr marL="95125" marR="95125" marT="47550" marB="47550" anchor="ctr"/>
                </a:tc>
                <a:extLst>
                  <a:ext uri="{0D108BD9-81ED-4DB2-BD59-A6C34878D82A}">
                    <a16:rowId xmlns:a16="http://schemas.microsoft.com/office/drawing/2014/main" val="10001"/>
                  </a:ext>
                </a:extLst>
              </a:tr>
              <a:tr h="3186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First Name</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 Optional</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OtherNames</a:t>
                      </a:r>
                      <a:endParaRPr sz="1500" u="none" strike="noStrike" cap="none"/>
                    </a:p>
                  </a:txBody>
                  <a:tcPr marL="95125" marR="95125" marT="47550" marB="47550" anchor="ctr"/>
                </a:tc>
                <a:extLst>
                  <a:ext uri="{0D108BD9-81ED-4DB2-BD59-A6C34878D82A}">
                    <a16:rowId xmlns:a16="http://schemas.microsoft.com/office/drawing/2014/main" val="10002"/>
                  </a:ext>
                </a:extLst>
              </a:tr>
              <a:tr h="3186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Last Name</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Required</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LastName</a:t>
                      </a:r>
                      <a:endParaRPr sz="1500" u="none" strike="noStrike" cap="none"/>
                    </a:p>
                  </a:txBody>
                  <a:tcPr marL="95125" marR="95125" marT="47550" marB="47550" anchor="ctr"/>
                </a:tc>
                <a:extLst>
                  <a:ext uri="{0D108BD9-81ED-4DB2-BD59-A6C34878D82A}">
                    <a16:rowId xmlns:a16="http://schemas.microsoft.com/office/drawing/2014/main" val="10003"/>
                  </a:ext>
                </a:extLst>
              </a:tr>
              <a:tr h="3186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DOB</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Required</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DOB</a:t>
                      </a:r>
                      <a:endParaRPr sz="1400" u="none" strike="noStrike" cap="none"/>
                    </a:p>
                  </a:txBody>
                  <a:tcPr marL="95125" marR="95125" marT="47550" marB="47550" anchor="ctr"/>
                </a:tc>
                <a:extLst>
                  <a:ext uri="{0D108BD9-81ED-4DB2-BD59-A6C34878D82A}">
                    <a16:rowId xmlns:a16="http://schemas.microsoft.com/office/drawing/2014/main" val="10004"/>
                  </a:ext>
                </a:extLst>
              </a:tr>
              <a:tr h="3186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Gender</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M/F/O</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Gender</a:t>
                      </a:r>
                      <a:endParaRPr sz="1400" u="none" strike="noStrike" cap="none"/>
                    </a:p>
                  </a:txBody>
                  <a:tcPr marL="95125" marR="95125" marT="47550" marB="47550" anchor="ctr"/>
                </a:tc>
                <a:extLst>
                  <a:ext uri="{0D108BD9-81ED-4DB2-BD59-A6C34878D82A}">
                    <a16:rowId xmlns:a16="http://schemas.microsoft.com/office/drawing/2014/main" val="10005"/>
                  </a:ext>
                </a:extLst>
              </a:tr>
              <a:tr h="5421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ID Number</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Government ID Number</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passport</a:t>
                      </a:r>
                      <a:endParaRPr sz="1400" u="none" strike="noStrike" cap="none"/>
                    </a:p>
                  </a:txBody>
                  <a:tcPr marL="95125" marR="95125" marT="47550" marB="47550" anchor="ctr"/>
                </a:tc>
                <a:extLst>
                  <a:ext uri="{0D108BD9-81ED-4DB2-BD59-A6C34878D82A}">
                    <a16:rowId xmlns:a16="http://schemas.microsoft.com/office/drawing/2014/main" val="10006"/>
                  </a:ext>
                </a:extLst>
              </a:tr>
              <a:tr h="3186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ID Type</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ID Type</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TypeOfId</a:t>
                      </a:r>
                      <a:endParaRPr sz="1500" u="none" strike="noStrike" cap="none"/>
                    </a:p>
                  </a:txBody>
                  <a:tcPr marL="95125" marR="95125" marT="47550" marB="47550" anchor="ctr"/>
                </a:tc>
                <a:extLst>
                  <a:ext uri="{0D108BD9-81ED-4DB2-BD59-A6C34878D82A}">
                    <a16:rowId xmlns:a16="http://schemas.microsoft.com/office/drawing/2014/main" val="10007"/>
                  </a:ext>
                </a:extLst>
              </a:tr>
              <a:tr h="3186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Location</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Ward ID</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LocationID</a:t>
                      </a:r>
                      <a:endParaRPr sz="1500" u="none" strike="noStrike" cap="none"/>
                    </a:p>
                  </a:txBody>
                  <a:tcPr marL="95125" marR="95125" marT="47550" marB="47550" anchor="ctr"/>
                </a:tc>
                <a:extLst>
                  <a:ext uri="{0D108BD9-81ED-4DB2-BD59-A6C34878D82A}">
                    <a16:rowId xmlns:a16="http://schemas.microsoft.com/office/drawing/2014/main" val="10008"/>
                  </a:ext>
                </a:extLst>
              </a:tr>
              <a:tr h="3186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Enroll date</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SSF Enroll date</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EnrollDate</a:t>
                      </a:r>
                      <a:endParaRPr sz="1500" u="none" strike="noStrike" cap="none"/>
                    </a:p>
                  </a:txBody>
                  <a:tcPr marL="95125" marR="95125" marT="47550" marB="47550" anchor="ctr"/>
                </a:tc>
                <a:extLst>
                  <a:ext uri="{0D108BD9-81ED-4DB2-BD59-A6C34878D82A}">
                    <a16:rowId xmlns:a16="http://schemas.microsoft.com/office/drawing/2014/main" val="10009"/>
                  </a:ext>
                </a:extLst>
              </a:tr>
              <a:tr h="5231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Policy start Date</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Insurance Start Date</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StartDate</a:t>
                      </a:r>
                      <a:endParaRPr sz="1400" u="none" strike="noStrike" cap="none"/>
                    </a:p>
                  </a:txBody>
                  <a:tcPr marL="95125" marR="95125" marT="47550" marB="47550" anchor="ctr"/>
                </a:tc>
                <a:extLst>
                  <a:ext uri="{0D108BD9-81ED-4DB2-BD59-A6C34878D82A}">
                    <a16:rowId xmlns:a16="http://schemas.microsoft.com/office/drawing/2014/main" val="10010"/>
                  </a:ext>
                </a:extLst>
              </a:tr>
              <a:tr h="5231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Policy Expiry Date</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Insurance Expiry Date</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ExpiryDate</a:t>
                      </a:r>
                      <a:endParaRPr sz="1500" u="none" strike="noStrike" cap="none"/>
                    </a:p>
                  </a:txBody>
                  <a:tcPr marL="95125" marR="95125" marT="47550" marB="47550" anchor="ctr"/>
                </a:tc>
                <a:extLst>
                  <a:ext uri="{0D108BD9-81ED-4DB2-BD59-A6C34878D82A}">
                    <a16:rowId xmlns:a16="http://schemas.microsoft.com/office/drawing/2014/main" val="10011"/>
                  </a:ext>
                </a:extLst>
              </a:tr>
              <a:tr h="3186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Policy Stage</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New/Renew</a:t>
                      </a:r>
                      <a:endParaRPr sz="1400" u="none" strike="noStrike" cap="none"/>
                    </a:p>
                  </a:txBody>
                  <a:tcPr marL="95125" marR="95125" marT="47550" marB="47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PolicyStage</a:t>
                      </a:r>
                      <a:endParaRPr sz="1500" u="none" strike="noStrike" cap="none"/>
                    </a:p>
                  </a:txBody>
                  <a:tcPr marL="95125" marR="95125" marT="47550" marB="47550" anchor="ctr"/>
                </a:tc>
                <a:extLst>
                  <a:ext uri="{0D108BD9-81ED-4DB2-BD59-A6C34878D82A}">
                    <a16:rowId xmlns:a16="http://schemas.microsoft.com/office/drawing/2014/main" val="10012"/>
                  </a:ext>
                </a:extLst>
              </a:tr>
            </a:tbl>
          </a:graphicData>
        </a:graphic>
      </p:graphicFrame>
      <p:sp>
        <p:nvSpPr>
          <p:cNvPr id="178" name="Google Shape;17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5/26/2020</a:t>
            </a:r>
            <a:endParaRPr/>
          </a:p>
        </p:txBody>
      </p:sp>
      <p:sp>
        <p:nvSpPr>
          <p:cNvPr id="179" name="Google Shape;179;p21"/>
          <p:cNvSpPr txBox="1">
            <a:spLocks noGrp="1"/>
          </p:cNvSpPr>
          <p:nvPr>
            <p:ph type="ftr" idx="11"/>
          </p:nvPr>
        </p:nvSpPr>
        <p:spPr>
          <a:xfrm>
            <a:off x="7101050" y="1697650"/>
            <a:ext cx="4114800" cy="659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800" i="1">
                <a:solidFill>
                  <a:srgbClr val="434343"/>
                </a:solidFill>
              </a:rPr>
              <a:t>Do this metadata serves only Single and Batch Registration Workflows?</a:t>
            </a:r>
            <a:endParaRPr sz="1800" i="1">
              <a:solidFill>
                <a:srgbClr val="434343"/>
              </a:solidFill>
            </a:endParaRPr>
          </a:p>
        </p:txBody>
      </p:sp>
      <p:sp>
        <p:nvSpPr>
          <p:cNvPr id="180" name="Google Shape;18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81" name="Google Shape;181;p21"/>
          <p:cNvSpPr txBox="1"/>
          <p:nvPr/>
        </p:nvSpPr>
        <p:spPr>
          <a:xfrm>
            <a:off x="7341622" y="2604015"/>
            <a:ext cx="2928600" cy="2086200"/>
          </a:xfrm>
          <a:prstGeom prst="rect">
            <a:avLst/>
          </a:prstGeom>
          <a:solidFill>
            <a:srgbClr val="EAD1D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Table Affected</a:t>
            </a:r>
            <a:endParaRPr sz="2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tblInsuree</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tblFamily</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tblPolicy</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tblContribution</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body" idx="1"/>
          </p:nvPr>
        </p:nvSpPr>
        <p:spPr>
          <a:xfrm>
            <a:off x="599725" y="1738425"/>
            <a:ext cx="5496300" cy="4418100"/>
          </a:xfrm>
          <a:prstGeom prst="rect">
            <a:avLst/>
          </a:prstGeom>
          <a:solidFill>
            <a:srgbClr val="C9DAF8"/>
          </a:solid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rgbClr val="C80F0F"/>
              </a:buClr>
              <a:buSzPts val="1733"/>
              <a:buChar char="•"/>
            </a:pPr>
            <a:r>
              <a:rPr lang="en-US" sz="1733"/>
              <a:t>SSID No.</a:t>
            </a:r>
            <a:endParaRPr/>
          </a:p>
          <a:p>
            <a:pPr marL="685800" lvl="1" indent="-228600" algn="l" rtl="0">
              <a:lnSpc>
                <a:spcPct val="90000"/>
              </a:lnSpc>
              <a:spcBef>
                <a:spcPts val="500"/>
              </a:spcBef>
              <a:spcAft>
                <a:spcPts val="0"/>
              </a:spcAft>
              <a:buClr>
                <a:srgbClr val="C80F0F"/>
              </a:buClr>
              <a:buSzPts val="1733"/>
              <a:buChar char="•"/>
            </a:pPr>
            <a:r>
              <a:rPr lang="en-US" sz="1733"/>
              <a:t>Employee Name</a:t>
            </a:r>
            <a:endParaRPr/>
          </a:p>
          <a:p>
            <a:pPr marL="685800" lvl="1" indent="-228600" algn="l" rtl="0">
              <a:lnSpc>
                <a:spcPct val="90000"/>
              </a:lnSpc>
              <a:spcBef>
                <a:spcPts val="500"/>
              </a:spcBef>
              <a:spcAft>
                <a:spcPts val="0"/>
              </a:spcAft>
              <a:buClr>
                <a:srgbClr val="C80F0F"/>
              </a:buClr>
              <a:buSzPts val="1733"/>
              <a:buChar char="•"/>
            </a:pPr>
            <a:r>
              <a:rPr lang="en-US" sz="1733"/>
              <a:t>Address/es</a:t>
            </a:r>
            <a:endParaRPr/>
          </a:p>
          <a:p>
            <a:pPr marL="685800" lvl="1" indent="-228600" algn="l" rtl="0">
              <a:lnSpc>
                <a:spcPct val="90000"/>
              </a:lnSpc>
              <a:spcBef>
                <a:spcPts val="500"/>
              </a:spcBef>
              <a:spcAft>
                <a:spcPts val="0"/>
              </a:spcAft>
              <a:buClr>
                <a:srgbClr val="C80F0F"/>
              </a:buClr>
              <a:buSzPts val="1733"/>
              <a:buChar char="•"/>
            </a:pPr>
            <a:r>
              <a:rPr lang="en-US" sz="1733"/>
              <a:t>DOB</a:t>
            </a:r>
            <a:endParaRPr/>
          </a:p>
          <a:p>
            <a:pPr marL="685800" lvl="1" indent="-228600" algn="l" rtl="0">
              <a:lnSpc>
                <a:spcPct val="90000"/>
              </a:lnSpc>
              <a:spcBef>
                <a:spcPts val="500"/>
              </a:spcBef>
              <a:spcAft>
                <a:spcPts val="0"/>
              </a:spcAft>
              <a:buClr>
                <a:srgbClr val="C80F0F"/>
              </a:buClr>
              <a:buSzPts val="1733"/>
              <a:buChar char="•"/>
            </a:pPr>
            <a:r>
              <a:rPr lang="en-US" sz="1733"/>
              <a:t>Gender</a:t>
            </a:r>
            <a:endParaRPr/>
          </a:p>
          <a:p>
            <a:pPr marL="685800" lvl="1" indent="-228600" algn="l" rtl="0">
              <a:lnSpc>
                <a:spcPct val="90000"/>
              </a:lnSpc>
              <a:spcBef>
                <a:spcPts val="500"/>
              </a:spcBef>
              <a:spcAft>
                <a:spcPts val="0"/>
              </a:spcAft>
              <a:buClr>
                <a:srgbClr val="C80F0F"/>
              </a:buClr>
              <a:buSzPts val="1733"/>
              <a:buChar char="•"/>
            </a:pPr>
            <a:r>
              <a:rPr lang="en-US" sz="1733"/>
              <a:t>Nationality</a:t>
            </a:r>
            <a:endParaRPr/>
          </a:p>
          <a:p>
            <a:pPr marL="685800" lvl="1" indent="-228600" algn="l" rtl="0">
              <a:lnSpc>
                <a:spcPct val="90000"/>
              </a:lnSpc>
              <a:spcBef>
                <a:spcPts val="500"/>
              </a:spcBef>
              <a:spcAft>
                <a:spcPts val="0"/>
              </a:spcAft>
              <a:buClr>
                <a:srgbClr val="C80F0F"/>
              </a:buClr>
              <a:buSzPts val="1733"/>
              <a:buChar char="•"/>
            </a:pPr>
            <a:r>
              <a:rPr lang="en-US" sz="1733"/>
              <a:t>Phone</a:t>
            </a:r>
            <a:endParaRPr/>
          </a:p>
          <a:p>
            <a:pPr marL="685800" lvl="1" indent="-228600" algn="l" rtl="0">
              <a:lnSpc>
                <a:spcPct val="90000"/>
              </a:lnSpc>
              <a:spcBef>
                <a:spcPts val="500"/>
              </a:spcBef>
              <a:spcAft>
                <a:spcPts val="0"/>
              </a:spcAft>
              <a:buClr>
                <a:srgbClr val="C80F0F"/>
              </a:buClr>
              <a:buSzPts val="1733"/>
              <a:buChar char="•"/>
            </a:pPr>
            <a:r>
              <a:rPr lang="en-US" sz="1733"/>
              <a:t>Email</a:t>
            </a:r>
            <a:endParaRPr/>
          </a:p>
          <a:p>
            <a:pPr marL="685800" lvl="1" indent="-228600" algn="l" rtl="0">
              <a:lnSpc>
                <a:spcPct val="90000"/>
              </a:lnSpc>
              <a:spcBef>
                <a:spcPts val="500"/>
              </a:spcBef>
              <a:spcAft>
                <a:spcPts val="0"/>
              </a:spcAft>
              <a:buClr>
                <a:srgbClr val="C80F0F"/>
              </a:buClr>
              <a:buSzPts val="1733"/>
              <a:buChar char="•"/>
            </a:pPr>
            <a:r>
              <a:rPr lang="en-US" sz="1733"/>
              <a:t>Blood Group</a:t>
            </a:r>
            <a:endParaRPr/>
          </a:p>
          <a:p>
            <a:pPr marL="685800" lvl="1" indent="-228600" algn="l" rtl="0">
              <a:lnSpc>
                <a:spcPct val="90000"/>
              </a:lnSpc>
              <a:spcBef>
                <a:spcPts val="500"/>
              </a:spcBef>
              <a:spcAft>
                <a:spcPts val="0"/>
              </a:spcAft>
              <a:buClr>
                <a:srgbClr val="C80F0F"/>
              </a:buClr>
              <a:buSzPts val="1733"/>
              <a:buChar char="•"/>
            </a:pPr>
            <a:r>
              <a:rPr lang="en-US" sz="1733"/>
              <a:t>Employment Type (Permanent/Contract/Wages)</a:t>
            </a:r>
            <a:endParaRPr/>
          </a:p>
          <a:p>
            <a:pPr marL="685800" lvl="1" indent="-228600" algn="l" rtl="0">
              <a:lnSpc>
                <a:spcPct val="90000"/>
              </a:lnSpc>
              <a:spcBef>
                <a:spcPts val="500"/>
              </a:spcBef>
              <a:spcAft>
                <a:spcPts val="0"/>
              </a:spcAft>
              <a:buClr>
                <a:srgbClr val="C80F0F"/>
              </a:buClr>
              <a:buSzPts val="1733"/>
              <a:buChar char="•"/>
            </a:pPr>
            <a:r>
              <a:rPr lang="en-US" sz="1733"/>
              <a:t>Position</a:t>
            </a:r>
            <a:endParaRPr/>
          </a:p>
          <a:p>
            <a:pPr marL="685800" lvl="1" indent="-228600" algn="l" rtl="0">
              <a:lnSpc>
                <a:spcPct val="90000"/>
              </a:lnSpc>
              <a:spcBef>
                <a:spcPts val="500"/>
              </a:spcBef>
              <a:spcAft>
                <a:spcPts val="0"/>
              </a:spcAft>
              <a:buClr>
                <a:srgbClr val="C80F0F"/>
              </a:buClr>
              <a:buSzPts val="1733"/>
              <a:buChar char="•"/>
            </a:pPr>
            <a:r>
              <a:rPr lang="en-US" sz="1733"/>
              <a:t>Employment Start Date</a:t>
            </a:r>
            <a:endParaRPr sz="1733"/>
          </a:p>
          <a:p>
            <a:pPr marL="685800" lvl="1" indent="-186244" algn="l" rtl="0">
              <a:lnSpc>
                <a:spcPct val="90000"/>
              </a:lnSpc>
              <a:spcBef>
                <a:spcPts val="0"/>
              </a:spcBef>
              <a:spcAft>
                <a:spcPts val="0"/>
              </a:spcAft>
              <a:buClr>
                <a:srgbClr val="C80F0F"/>
              </a:buClr>
              <a:buSzPts val="1733"/>
              <a:buChar char="•"/>
            </a:pPr>
            <a:r>
              <a:rPr lang="en-US" sz="1733"/>
              <a:t>Documents(Passport/PAN/Citizenship)</a:t>
            </a:r>
            <a:endParaRPr/>
          </a:p>
          <a:p>
            <a:pPr marL="685800" lvl="1" indent="-186244" algn="l" rtl="0">
              <a:lnSpc>
                <a:spcPct val="90000"/>
              </a:lnSpc>
              <a:spcBef>
                <a:spcPts val="500"/>
              </a:spcBef>
              <a:spcAft>
                <a:spcPts val="0"/>
              </a:spcAft>
              <a:buClr>
                <a:srgbClr val="C80F0F"/>
              </a:buClr>
              <a:buSzPts val="1733"/>
              <a:buChar char="•"/>
            </a:pPr>
            <a:r>
              <a:rPr lang="en-US" sz="1733"/>
              <a:t>Relationships + Nominee Details</a:t>
            </a:r>
            <a:endParaRPr/>
          </a:p>
          <a:p>
            <a:pPr marL="685800" lvl="0" indent="0" algn="l" rtl="0">
              <a:lnSpc>
                <a:spcPct val="90000"/>
              </a:lnSpc>
              <a:spcBef>
                <a:spcPts val="500"/>
              </a:spcBef>
              <a:spcAft>
                <a:spcPts val="0"/>
              </a:spcAft>
              <a:buSzPts val="2800"/>
              <a:buNone/>
            </a:pPr>
            <a:endParaRPr sz="1733"/>
          </a:p>
          <a:p>
            <a:pPr marL="685800" lvl="1" indent="-118554" algn="l" rtl="0">
              <a:lnSpc>
                <a:spcPct val="90000"/>
              </a:lnSpc>
              <a:spcBef>
                <a:spcPts val="500"/>
              </a:spcBef>
              <a:spcAft>
                <a:spcPts val="0"/>
              </a:spcAft>
              <a:buClr>
                <a:srgbClr val="C80F0F"/>
              </a:buClr>
              <a:buSzPts val="1733"/>
              <a:buNone/>
            </a:pPr>
            <a:endParaRPr sz="1733"/>
          </a:p>
          <a:p>
            <a:pPr marL="0" lvl="1" indent="0" algn="l" rtl="0">
              <a:lnSpc>
                <a:spcPct val="90000"/>
              </a:lnSpc>
              <a:spcBef>
                <a:spcPts val="500"/>
              </a:spcBef>
              <a:spcAft>
                <a:spcPts val="0"/>
              </a:spcAft>
              <a:buClr>
                <a:srgbClr val="C80F0F"/>
              </a:buClr>
              <a:buSzPts val="1733"/>
              <a:buNone/>
            </a:pPr>
            <a:endParaRPr sz="1733"/>
          </a:p>
        </p:txBody>
      </p:sp>
      <p:sp>
        <p:nvSpPr>
          <p:cNvPr id="188" name="Google Shape;188;p22"/>
          <p:cNvSpPr txBox="1">
            <a:spLocks noGrp="1"/>
          </p:cNvSpPr>
          <p:nvPr>
            <p:ph type="title"/>
          </p:nvPr>
        </p:nvSpPr>
        <p:spPr>
          <a:xfrm>
            <a:off x="1634425" y="1143652"/>
            <a:ext cx="4461600" cy="55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a:t>Contributor Entity</a:t>
            </a:r>
            <a:endParaRPr sz="2800" b="1"/>
          </a:p>
        </p:txBody>
      </p:sp>
      <p:sp>
        <p:nvSpPr>
          <p:cNvPr id="189" name="Google Shape;18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26.05.2020</a:t>
            </a:r>
            <a:endParaRPr/>
          </a:p>
        </p:txBody>
      </p:sp>
      <p:sp>
        <p:nvSpPr>
          <p:cNvPr id="190" name="Google Shape;19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SOSYS- Beneficiary Management of SSF</a:t>
            </a:r>
            <a:endParaRPr/>
          </a:p>
        </p:txBody>
      </p:sp>
      <p:sp>
        <p:nvSpPr>
          <p:cNvPr id="191" name="Google Shape;191;p22"/>
          <p:cNvSpPr txBox="1"/>
          <p:nvPr/>
        </p:nvSpPr>
        <p:spPr>
          <a:xfrm>
            <a:off x="6841250" y="1125425"/>
            <a:ext cx="4002900" cy="465300"/>
          </a:xfrm>
          <a:prstGeom prst="rect">
            <a:avLst/>
          </a:prstGeom>
          <a:noFill/>
          <a:ln>
            <a:noFill/>
          </a:ln>
        </p:spPr>
        <p:txBody>
          <a:bodyPr spcFirstLastPara="1" wrap="square" lIns="0" tIns="0" rIns="96000" bIns="0" anchor="b"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1" i="0" u="none" strike="noStrike" cap="none">
                <a:solidFill>
                  <a:schemeClr val="dk1"/>
                </a:solidFill>
                <a:latin typeface="Calibri"/>
                <a:ea typeface="Calibri"/>
                <a:cs typeface="Calibri"/>
                <a:sym typeface="Calibri"/>
              </a:rPr>
              <a:t>Employer Entity</a:t>
            </a:r>
            <a:endParaRPr sz="1400" b="0" i="0" u="none" strike="noStrike" cap="none">
              <a:solidFill>
                <a:srgbClr val="000000"/>
              </a:solidFill>
              <a:latin typeface="Arial"/>
              <a:ea typeface="Arial"/>
              <a:cs typeface="Arial"/>
              <a:sym typeface="Arial"/>
            </a:endParaRPr>
          </a:p>
        </p:txBody>
      </p:sp>
      <p:sp>
        <p:nvSpPr>
          <p:cNvPr id="192" name="Google Shape;192;p22"/>
          <p:cNvSpPr txBox="1"/>
          <p:nvPr/>
        </p:nvSpPr>
        <p:spPr>
          <a:xfrm>
            <a:off x="6389850" y="1738425"/>
            <a:ext cx="5044500" cy="4306200"/>
          </a:xfrm>
          <a:prstGeom prst="rect">
            <a:avLst/>
          </a:prstGeom>
          <a:solidFill>
            <a:srgbClr val="D9EAD3"/>
          </a:solidFill>
          <a:ln>
            <a:noFill/>
          </a:ln>
        </p:spPr>
        <p:txBody>
          <a:bodyPr spcFirstLastPara="1" wrap="square" lIns="91425" tIns="45700" rIns="91425" bIns="45700" anchor="t" anchorCtr="0">
            <a:noAutofit/>
          </a:bodyPr>
          <a:lstStyle/>
          <a:p>
            <a:pPr marL="180975" marR="0" lvl="1" indent="-180975" algn="l" rtl="0">
              <a:lnSpc>
                <a:spcPct val="90000"/>
              </a:lnSpc>
              <a:spcBef>
                <a:spcPts val="0"/>
              </a:spcBef>
              <a:spcAft>
                <a:spcPts val="0"/>
              </a:spcAft>
              <a:buClr>
                <a:srgbClr val="C80F0F"/>
              </a:buClr>
              <a:buSzPts val="1733"/>
              <a:buFont typeface="Noto Sans Symbols"/>
              <a:buChar char="▪"/>
            </a:pPr>
            <a:r>
              <a:rPr lang="en-US" sz="1733" b="0" i="0" u="none" strike="noStrike" cap="none">
                <a:solidFill>
                  <a:schemeClr val="dk1"/>
                </a:solidFill>
                <a:latin typeface="Calibri"/>
                <a:ea typeface="Calibri"/>
                <a:cs typeface="Calibri"/>
                <a:sym typeface="Calibri"/>
              </a:rPr>
              <a:t>E</a:t>
            </a:r>
            <a:r>
              <a:rPr lang="en-US" sz="1933" b="0" i="0" u="none" strike="noStrike" cap="none">
                <a:solidFill>
                  <a:schemeClr val="dk1"/>
                </a:solidFill>
                <a:latin typeface="Calibri"/>
                <a:ea typeface="Calibri"/>
                <a:cs typeface="Calibri"/>
                <a:sym typeface="Calibri"/>
              </a:rPr>
              <a:t>mployer Name</a:t>
            </a:r>
            <a:endParaRPr sz="1600" b="0" i="0" u="none" strike="noStrike" cap="none">
              <a:solidFill>
                <a:srgbClr val="000000"/>
              </a:solidFill>
              <a:latin typeface="Arial"/>
              <a:ea typeface="Arial"/>
              <a:cs typeface="Arial"/>
              <a:sym typeface="Arial"/>
            </a:endParaRPr>
          </a:p>
          <a:p>
            <a:pPr marL="180975" marR="0" lvl="1" indent="-180975" algn="l" rtl="0">
              <a:lnSpc>
                <a:spcPct val="90000"/>
              </a:lnSpc>
              <a:spcBef>
                <a:spcPts val="600"/>
              </a:spcBef>
              <a:spcAft>
                <a:spcPts val="0"/>
              </a:spcAft>
              <a:buClr>
                <a:srgbClr val="C80F0F"/>
              </a:buClr>
              <a:buSzPts val="1933"/>
              <a:buFont typeface="Noto Sans Symbols"/>
              <a:buChar char="▪"/>
            </a:pPr>
            <a:r>
              <a:rPr lang="en-US" sz="1933" b="0" i="0" u="none" strike="noStrike" cap="none">
                <a:solidFill>
                  <a:schemeClr val="dk1"/>
                </a:solidFill>
                <a:latin typeface="Calibri"/>
                <a:ea typeface="Calibri"/>
                <a:cs typeface="Calibri"/>
                <a:sym typeface="Calibri"/>
              </a:rPr>
              <a:t>Business Type</a:t>
            </a:r>
            <a:endParaRPr sz="1600" b="0" i="0" u="none" strike="noStrike" cap="none">
              <a:solidFill>
                <a:srgbClr val="000000"/>
              </a:solidFill>
              <a:latin typeface="Arial"/>
              <a:ea typeface="Arial"/>
              <a:cs typeface="Arial"/>
              <a:sym typeface="Arial"/>
            </a:endParaRPr>
          </a:p>
          <a:p>
            <a:pPr marL="180975" marR="0" lvl="1" indent="-180975" algn="l" rtl="0">
              <a:lnSpc>
                <a:spcPct val="90000"/>
              </a:lnSpc>
              <a:spcBef>
                <a:spcPts val="600"/>
              </a:spcBef>
              <a:spcAft>
                <a:spcPts val="0"/>
              </a:spcAft>
              <a:buClr>
                <a:srgbClr val="C80F0F"/>
              </a:buClr>
              <a:buSzPts val="1933"/>
              <a:buFont typeface="Noto Sans Symbols"/>
              <a:buChar char="▪"/>
            </a:pPr>
            <a:r>
              <a:rPr lang="en-US" sz="1933" b="0" i="0" u="none" strike="noStrike" cap="none">
                <a:solidFill>
                  <a:schemeClr val="dk1"/>
                </a:solidFill>
                <a:latin typeface="Calibri"/>
                <a:ea typeface="Calibri"/>
                <a:cs typeface="Calibri"/>
                <a:sym typeface="Calibri"/>
              </a:rPr>
              <a:t>Business Category</a:t>
            </a:r>
            <a:endParaRPr sz="1600" b="0" i="0" u="none" strike="noStrike" cap="none">
              <a:solidFill>
                <a:srgbClr val="000000"/>
              </a:solidFill>
              <a:latin typeface="Arial"/>
              <a:ea typeface="Arial"/>
              <a:cs typeface="Arial"/>
              <a:sym typeface="Arial"/>
            </a:endParaRPr>
          </a:p>
          <a:p>
            <a:pPr marL="180975" marR="0" lvl="1" indent="-180975" algn="l" rtl="0">
              <a:lnSpc>
                <a:spcPct val="90000"/>
              </a:lnSpc>
              <a:spcBef>
                <a:spcPts val="600"/>
              </a:spcBef>
              <a:spcAft>
                <a:spcPts val="0"/>
              </a:spcAft>
              <a:buClr>
                <a:srgbClr val="C80F0F"/>
              </a:buClr>
              <a:buSzPts val="1933"/>
              <a:buFont typeface="Noto Sans Symbols"/>
              <a:buChar char="▪"/>
            </a:pPr>
            <a:r>
              <a:rPr lang="en-US" sz="1933" b="0" i="0" u="none" strike="noStrike" cap="none">
                <a:solidFill>
                  <a:schemeClr val="dk1"/>
                </a:solidFill>
                <a:latin typeface="Calibri"/>
                <a:ea typeface="Calibri"/>
                <a:cs typeface="Calibri"/>
                <a:sym typeface="Calibri"/>
              </a:rPr>
              <a:t>Documents (VAT/PAN/Company Registration)</a:t>
            </a:r>
            <a:endParaRPr sz="1600" b="0" i="0" u="none" strike="noStrike" cap="none">
              <a:solidFill>
                <a:srgbClr val="000000"/>
              </a:solidFill>
              <a:latin typeface="Arial"/>
              <a:ea typeface="Arial"/>
              <a:cs typeface="Arial"/>
              <a:sym typeface="Arial"/>
            </a:endParaRPr>
          </a:p>
          <a:p>
            <a:pPr marL="180975" marR="0" lvl="1" indent="-180975" algn="l" rtl="0">
              <a:lnSpc>
                <a:spcPct val="90000"/>
              </a:lnSpc>
              <a:spcBef>
                <a:spcPts val="600"/>
              </a:spcBef>
              <a:spcAft>
                <a:spcPts val="0"/>
              </a:spcAft>
              <a:buClr>
                <a:srgbClr val="C80F0F"/>
              </a:buClr>
              <a:buSzPts val="1933"/>
              <a:buFont typeface="Noto Sans Symbols"/>
              <a:buChar char="▪"/>
            </a:pPr>
            <a:r>
              <a:rPr lang="en-US" sz="1933" b="0" i="0" u="none" strike="noStrike" cap="none">
                <a:solidFill>
                  <a:schemeClr val="dk1"/>
                </a:solidFill>
                <a:latin typeface="Calibri"/>
                <a:ea typeface="Calibri"/>
                <a:cs typeface="Calibri"/>
                <a:sym typeface="Calibri"/>
              </a:rPr>
              <a:t>Address/es</a:t>
            </a:r>
            <a:endParaRPr sz="1600" b="0" i="0" u="none" strike="noStrike" cap="none">
              <a:solidFill>
                <a:srgbClr val="000000"/>
              </a:solidFill>
              <a:latin typeface="Arial"/>
              <a:ea typeface="Arial"/>
              <a:cs typeface="Arial"/>
              <a:sym typeface="Arial"/>
            </a:endParaRPr>
          </a:p>
          <a:p>
            <a:pPr marL="180975" marR="0" lvl="1" indent="-180975" algn="l" rtl="0">
              <a:lnSpc>
                <a:spcPct val="90000"/>
              </a:lnSpc>
              <a:spcBef>
                <a:spcPts val="600"/>
              </a:spcBef>
              <a:spcAft>
                <a:spcPts val="0"/>
              </a:spcAft>
              <a:buClr>
                <a:srgbClr val="C80F0F"/>
              </a:buClr>
              <a:buSzPts val="1933"/>
              <a:buFont typeface="Noto Sans Symbols"/>
              <a:buChar char="▪"/>
            </a:pPr>
            <a:r>
              <a:rPr lang="en-US" sz="1933" b="0" i="0" u="none" strike="noStrike" cap="none">
                <a:solidFill>
                  <a:schemeClr val="dk1"/>
                </a:solidFill>
                <a:latin typeface="Calibri"/>
                <a:ea typeface="Calibri"/>
                <a:cs typeface="Calibri"/>
                <a:sym typeface="Calibri"/>
              </a:rPr>
              <a:t>Details of Chairperson</a:t>
            </a:r>
            <a:endParaRPr sz="1600" b="0" i="0" u="none" strike="noStrike" cap="none">
              <a:solidFill>
                <a:srgbClr val="000000"/>
              </a:solidFill>
              <a:latin typeface="Arial"/>
              <a:ea typeface="Arial"/>
              <a:cs typeface="Arial"/>
              <a:sym typeface="Arial"/>
            </a:endParaRPr>
          </a:p>
          <a:p>
            <a:pPr marL="180975" marR="0" lvl="1" indent="-180975" algn="l" rtl="0">
              <a:lnSpc>
                <a:spcPct val="90000"/>
              </a:lnSpc>
              <a:spcBef>
                <a:spcPts val="600"/>
              </a:spcBef>
              <a:spcAft>
                <a:spcPts val="0"/>
              </a:spcAft>
              <a:buClr>
                <a:srgbClr val="C80F0F"/>
              </a:buClr>
              <a:buSzPts val="1933"/>
              <a:buFont typeface="Noto Sans Symbols"/>
              <a:buChar char="▪"/>
            </a:pPr>
            <a:r>
              <a:rPr lang="en-US" sz="1933" b="0" i="0" u="none" strike="noStrike" cap="none">
                <a:solidFill>
                  <a:schemeClr val="dk1"/>
                </a:solidFill>
                <a:latin typeface="Calibri"/>
                <a:ea typeface="Calibri"/>
                <a:cs typeface="Calibri"/>
                <a:sym typeface="Calibri"/>
              </a:rPr>
              <a:t>Details of CEO</a:t>
            </a:r>
            <a:endParaRPr sz="1600" b="0" i="0" u="none" strike="noStrike" cap="none">
              <a:solidFill>
                <a:srgbClr val="000000"/>
              </a:solidFill>
              <a:latin typeface="Arial"/>
              <a:ea typeface="Arial"/>
              <a:cs typeface="Arial"/>
              <a:sym typeface="Arial"/>
            </a:endParaRPr>
          </a:p>
          <a:p>
            <a:pPr marL="180975" marR="0" lvl="1" indent="-70929" algn="l" rtl="0">
              <a:lnSpc>
                <a:spcPct val="90000"/>
              </a:lnSpc>
              <a:spcBef>
                <a:spcPts val="600"/>
              </a:spcBef>
              <a:spcAft>
                <a:spcPts val="0"/>
              </a:spcAft>
              <a:buClr>
                <a:srgbClr val="C80F0F"/>
              </a:buClr>
              <a:buSzPts val="1733"/>
              <a:buFont typeface="Noto Sans Symbols"/>
              <a:buNone/>
            </a:pPr>
            <a:endParaRPr sz="1733" b="0" i="0" u="none" strike="noStrike" cap="none">
              <a:solidFill>
                <a:schemeClr val="dk1"/>
              </a:solidFill>
              <a:latin typeface="Calibri"/>
              <a:ea typeface="Calibri"/>
              <a:cs typeface="Calibri"/>
              <a:sym typeface="Calibri"/>
            </a:endParaRPr>
          </a:p>
          <a:p>
            <a:pPr marL="0" marR="0" lvl="1" indent="0" algn="l" rtl="0">
              <a:lnSpc>
                <a:spcPct val="90000"/>
              </a:lnSpc>
              <a:spcBef>
                <a:spcPts val="600"/>
              </a:spcBef>
              <a:spcAft>
                <a:spcPts val="0"/>
              </a:spcAft>
              <a:buClr>
                <a:srgbClr val="C80F0F"/>
              </a:buClr>
              <a:buSzPts val="1733"/>
              <a:buFont typeface="Noto Sans Symbols"/>
              <a:buNone/>
            </a:pPr>
            <a:endParaRPr sz="1733" b="0" i="0" u="none" strike="noStrike" cap="none">
              <a:solidFill>
                <a:schemeClr val="dk1"/>
              </a:solidFill>
              <a:latin typeface="Calibri"/>
              <a:ea typeface="Calibri"/>
              <a:cs typeface="Calibri"/>
              <a:sym typeface="Calibri"/>
            </a:endParaRPr>
          </a:p>
        </p:txBody>
      </p:sp>
      <p:sp>
        <p:nvSpPr>
          <p:cNvPr id="193" name="Google Shape;193;p22"/>
          <p:cNvSpPr txBox="1">
            <a:spLocks noGrp="1"/>
          </p:cNvSpPr>
          <p:nvPr>
            <p:ph type="title"/>
          </p:nvPr>
        </p:nvSpPr>
        <p:spPr>
          <a:xfrm>
            <a:off x="838200" y="365125"/>
            <a:ext cx="10515600" cy="612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000">
                <a:latin typeface="Arial"/>
                <a:ea typeface="Arial"/>
                <a:cs typeface="Arial"/>
                <a:sym typeface="Arial"/>
              </a:rPr>
              <a:t>Registration Schema: Mandatory Fields </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idx="4294967295"/>
          </p:nvPr>
        </p:nvSpPr>
        <p:spPr>
          <a:xfrm>
            <a:off x="870250" y="0"/>
            <a:ext cx="10515600" cy="843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3500"/>
              <a:t>Standard Architecture</a:t>
            </a:r>
            <a:endParaRPr sz="4000">
              <a:latin typeface="Arial"/>
              <a:ea typeface="Arial"/>
              <a:cs typeface="Arial"/>
              <a:sym typeface="Arial"/>
            </a:endParaRPr>
          </a:p>
        </p:txBody>
      </p:sp>
      <p:pic>
        <p:nvPicPr>
          <p:cNvPr id="200" name="Google Shape;200;p23"/>
          <p:cNvPicPr preferRelativeResize="0"/>
          <p:nvPr/>
        </p:nvPicPr>
        <p:blipFill rotWithShape="1">
          <a:blip r:embed="rId3">
            <a:alphaModFix/>
          </a:blip>
          <a:srcRect/>
          <a:stretch/>
        </p:blipFill>
        <p:spPr>
          <a:xfrm>
            <a:off x="1757860" y="1173707"/>
            <a:ext cx="8361665" cy="4258386"/>
          </a:xfrm>
          <a:prstGeom prst="rect">
            <a:avLst/>
          </a:prstGeom>
          <a:noFill/>
          <a:ln>
            <a:noFill/>
          </a:ln>
        </p:spPr>
      </p:pic>
      <p:sp>
        <p:nvSpPr>
          <p:cNvPr id="201" name="Google Shape;201;p23"/>
          <p:cNvSpPr/>
          <p:nvPr/>
        </p:nvSpPr>
        <p:spPr>
          <a:xfrm rot="-5400000">
            <a:off x="-3089517" y="3121614"/>
            <a:ext cx="6858000" cy="614771"/>
          </a:xfrm>
          <a:prstGeom prst="rect">
            <a:avLst/>
          </a:prstGeom>
          <a:solidFill>
            <a:srgbClr val="92D050"/>
          </a:soli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FFFFFF"/>
                </a:solidFill>
                <a:latin typeface="Candara"/>
                <a:ea typeface="Candara"/>
                <a:cs typeface="Candara"/>
                <a:sym typeface="Candara"/>
              </a:rPr>
              <a:t>HEALTHIX SINGLE/BATCH REGISTRATION APIs</a:t>
            </a:r>
            <a:endParaRPr sz="2000" b="1" i="0" u="none" strike="noStrike" cap="none">
              <a:solidFill>
                <a:srgbClr val="FFFFFF"/>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838200" y="559875"/>
            <a:ext cx="10515600" cy="6150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3500"/>
              <a:t>Standard Interface - FHIRBox Broker</a:t>
            </a:r>
            <a:endParaRPr sz="4000">
              <a:latin typeface="Arial"/>
              <a:ea typeface="Arial"/>
              <a:cs typeface="Arial"/>
              <a:sym typeface="Arial"/>
            </a:endParaRPr>
          </a:p>
        </p:txBody>
      </p:sp>
      <p:pic>
        <p:nvPicPr>
          <p:cNvPr id="208" name="Google Shape;208;p24"/>
          <p:cNvPicPr preferRelativeResize="0"/>
          <p:nvPr/>
        </p:nvPicPr>
        <p:blipFill rotWithShape="1">
          <a:blip r:embed="rId3">
            <a:alphaModFix/>
          </a:blip>
          <a:srcRect l="62326" t="36854" r="27577" b="43800"/>
          <a:stretch/>
        </p:blipFill>
        <p:spPr>
          <a:xfrm>
            <a:off x="354725" y="246613"/>
            <a:ext cx="1123300" cy="1241524"/>
          </a:xfrm>
          <a:prstGeom prst="rect">
            <a:avLst/>
          </a:prstGeom>
          <a:noFill/>
          <a:ln>
            <a:noFill/>
          </a:ln>
        </p:spPr>
      </p:pic>
      <p:sp>
        <p:nvSpPr>
          <p:cNvPr id="209" name="Google Shape;209;p24"/>
          <p:cNvSpPr txBox="1">
            <a:spLocks noGrp="1"/>
          </p:cNvSpPr>
          <p:nvPr>
            <p:ph type="body" idx="1"/>
          </p:nvPr>
        </p:nvSpPr>
        <p:spPr>
          <a:xfrm>
            <a:off x="543900" y="1588550"/>
            <a:ext cx="10725900" cy="4599600"/>
          </a:xfrm>
          <a:prstGeom prst="rect">
            <a:avLst/>
          </a:prstGeom>
          <a:solidFill>
            <a:srgbClr val="EFEFEF"/>
          </a:solidFill>
          <a:ln>
            <a:noFill/>
          </a:ln>
        </p:spPr>
        <p:txBody>
          <a:bodyPr spcFirstLastPara="1" wrap="square" lIns="91425" tIns="45700" rIns="91425" bIns="45700" anchor="t" anchorCtr="0">
            <a:noAutofit/>
          </a:bodyPr>
          <a:lstStyle/>
          <a:p>
            <a:pPr marL="457200" marR="0" lvl="0" indent="-425450" algn="just" rtl="0">
              <a:lnSpc>
                <a:spcPct val="115000"/>
              </a:lnSpc>
              <a:spcBef>
                <a:spcPts val="0"/>
              </a:spcBef>
              <a:spcAft>
                <a:spcPts val="0"/>
              </a:spcAft>
              <a:buSzPts val="3100"/>
              <a:buChar char="•"/>
            </a:pPr>
            <a:r>
              <a:rPr lang="en-US" sz="3100"/>
              <a:t>The standard interface (FIREBox) is a Broker (interswitch) that uses FHIR-REST to integrate growing number of data sources, systems, devices, facilities and organizations</a:t>
            </a:r>
            <a:endParaRPr sz="3100"/>
          </a:p>
          <a:p>
            <a:pPr marL="0" marR="0" lvl="0" indent="0" algn="just" rtl="0">
              <a:lnSpc>
                <a:spcPct val="115000"/>
              </a:lnSpc>
              <a:spcBef>
                <a:spcPts val="0"/>
              </a:spcBef>
              <a:spcAft>
                <a:spcPts val="0"/>
              </a:spcAft>
              <a:buSzPts val="1800"/>
              <a:buNone/>
            </a:pPr>
            <a:endParaRPr sz="3100"/>
          </a:p>
          <a:p>
            <a:pPr marL="457200" marR="0" lvl="0" indent="-425450" algn="just" rtl="0">
              <a:lnSpc>
                <a:spcPct val="115000"/>
              </a:lnSpc>
              <a:spcBef>
                <a:spcPts val="0"/>
              </a:spcBef>
              <a:spcAft>
                <a:spcPts val="0"/>
              </a:spcAft>
              <a:buSzPts val="3100"/>
              <a:buChar char="•"/>
            </a:pPr>
            <a:r>
              <a:rPr lang="en-US" sz="3100"/>
              <a:t>The purpose of the FIREBox Staging Area is to resolve semantic and syntactic differences from received code systems (SNOMED, LOINC) and metadata before transforming the resource into FHIR</a:t>
            </a:r>
            <a:endParaRPr sz="31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717</Words>
  <Application>Microsoft Office PowerPoint</Application>
  <PresentationFormat>Widescreen</PresentationFormat>
  <Paragraphs>168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Noto Sans Symbols</vt:lpstr>
      <vt:lpstr>Candara</vt:lpstr>
      <vt:lpstr>Office Theme</vt:lpstr>
      <vt:lpstr>Social Security Fund (SSF): Overview</vt:lpstr>
      <vt:lpstr>Functional Overview: Insurance System</vt:lpstr>
      <vt:lpstr>SOSYS Registration Process </vt:lpstr>
      <vt:lpstr>Current Systems Context overview</vt:lpstr>
      <vt:lpstr>SOSYS and OpenIMIS Task Management</vt:lpstr>
      <vt:lpstr>SOSY-OpenIMIS Registration API Mapping</vt:lpstr>
      <vt:lpstr>Contributor Entity</vt:lpstr>
      <vt:lpstr>Standard Architecture</vt:lpstr>
      <vt:lpstr>Standard Interface - FHIRBox Broker</vt:lpstr>
      <vt:lpstr>PowerPoint Presentation</vt:lpstr>
      <vt:lpstr>PowerPoint Presentation</vt:lpstr>
      <vt:lpstr>PowerPoint Presentation</vt:lpstr>
      <vt:lpstr>PowerPoint Presentation</vt:lpstr>
      <vt:lpstr>FHIR Resources Dependencies</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 Fund (SSF): Overview</dc:title>
  <cp:lastModifiedBy>Doreen Wamiti</cp:lastModifiedBy>
  <cp:revision>1</cp:revision>
  <dcterms:modified xsi:type="dcterms:W3CDTF">2020-06-03T09:30:15Z</dcterms:modified>
</cp:coreProperties>
</file>