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7" r:id="rId3"/>
    <p:sldId id="275" r:id="rId4"/>
    <p:sldId id="276" r:id="rId5"/>
    <p:sldId id="256" r:id="rId6"/>
    <p:sldId id="257" r:id="rId7"/>
    <p:sldId id="258" r:id="rId8"/>
    <p:sldId id="260" r:id="rId9"/>
    <p:sldId id="262" r:id="rId10"/>
    <p:sldId id="263" r:id="rId11"/>
    <p:sldId id="264" r:id="rId12"/>
    <p:sldId id="265" r:id="rId13"/>
    <p:sldId id="259" r:id="rId14"/>
    <p:sldId id="261" r:id="rId15"/>
    <p:sldId id="266" r:id="rId16"/>
    <p:sldId id="267" r:id="rId17"/>
    <p:sldId id="268"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74" autoAdjust="0"/>
  </p:normalViewPr>
  <p:slideViewPr>
    <p:cSldViewPr snapToGrid="0">
      <p:cViewPr varScale="1">
        <p:scale>
          <a:sx n="63" d="100"/>
          <a:sy n="63" d="100"/>
        </p:scale>
        <p:origin x="10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9D104B2-2EA3-4493-8227-E9C191A04DCB}"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F5B50-09BB-4EA9-9A5B-9E884F522D2A}" type="slidenum">
              <a:rPr lang="en-GB" smtClean="0"/>
              <a:t>‹#›</a:t>
            </a:fld>
            <a:endParaRPr lang="en-GB"/>
          </a:p>
        </p:txBody>
      </p:sp>
    </p:spTree>
    <p:extLst>
      <p:ext uri="{BB962C8B-B14F-4D97-AF65-F5344CB8AC3E}">
        <p14:creationId xmlns:p14="http://schemas.microsoft.com/office/powerpoint/2010/main" val="53310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D104B2-2EA3-4493-8227-E9C191A04DCB}"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F5B50-09BB-4EA9-9A5B-9E884F522D2A}" type="slidenum">
              <a:rPr lang="en-GB" smtClean="0"/>
              <a:t>‹#›</a:t>
            </a:fld>
            <a:endParaRPr lang="en-GB"/>
          </a:p>
        </p:txBody>
      </p:sp>
    </p:spTree>
    <p:extLst>
      <p:ext uri="{BB962C8B-B14F-4D97-AF65-F5344CB8AC3E}">
        <p14:creationId xmlns:p14="http://schemas.microsoft.com/office/powerpoint/2010/main" val="69160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D104B2-2EA3-4493-8227-E9C191A04DCB}"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F5B50-09BB-4EA9-9A5B-9E884F522D2A}" type="slidenum">
              <a:rPr lang="en-GB" smtClean="0"/>
              <a:t>‹#›</a:t>
            </a:fld>
            <a:endParaRPr lang="en-GB"/>
          </a:p>
        </p:txBody>
      </p:sp>
    </p:spTree>
    <p:extLst>
      <p:ext uri="{BB962C8B-B14F-4D97-AF65-F5344CB8AC3E}">
        <p14:creationId xmlns:p14="http://schemas.microsoft.com/office/powerpoint/2010/main" val="177270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D104B2-2EA3-4493-8227-E9C191A04DCB}"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F5B50-09BB-4EA9-9A5B-9E884F522D2A}" type="slidenum">
              <a:rPr lang="en-GB" smtClean="0"/>
              <a:t>‹#›</a:t>
            </a:fld>
            <a:endParaRPr lang="en-GB"/>
          </a:p>
        </p:txBody>
      </p:sp>
    </p:spTree>
    <p:extLst>
      <p:ext uri="{BB962C8B-B14F-4D97-AF65-F5344CB8AC3E}">
        <p14:creationId xmlns:p14="http://schemas.microsoft.com/office/powerpoint/2010/main" val="2275676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D104B2-2EA3-4493-8227-E9C191A04DCB}" type="datetimeFigureOut">
              <a:rPr lang="en-GB" smtClean="0"/>
              <a:t>08/06/2020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F5B50-09BB-4EA9-9A5B-9E884F522D2A}" type="slidenum">
              <a:rPr lang="en-GB" smtClean="0"/>
              <a:t>‹#›</a:t>
            </a:fld>
            <a:endParaRPr lang="en-GB"/>
          </a:p>
        </p:txBody>
      </p:sp>
    </p:spTree>
    <p:extLst>
      <p:ext uri="{BB962C8B-B14F-4D97-AF65-F5344CB8AC3E}">
        <p14:creationId xmlns:p14="http://schemas.microsoft.com/office/powerpoint/2010/main" val="39599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9D104B2-2EA3-4493-8227-E9C191A04DCB}"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F5B50-09BB-4EA9-9A5B-9E884F522D2A}" type="slidenum">
              <a:rPr lang="en-GB" smtClean="0"/>
              <a:t>‹#›</a:t>
            </a:fld>
            <a:endParaRPr lang="en-GB"/>
          </a:p>
        </p:txBody>
      </p:sp>
    </p:spTree>
    <p:extLst>
      <p:ext uri="{BB962C8B-B14F-4D97-AF65-F5344CB8AC3E}">
        <p14:creationId xmlns:p14="http://schemas.microsoft.com/office/powerpoint/2010/main" val="241503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9D104B2-2EA3-4493-8227-E9C191A04DCB}" type="datetimeFigureOut">
              <a:rPr lang="en-GB" smtClean="0"/>
              <a:t>08/06/2020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BF5B50-09BB-4EA9-9A5B-9E884F522D2A}" type="slidenum">
              <a:rPr lang="en-GB" smtClean="0"/>
              <a:t>‹#›</a:t>
            </a:fld>
            <a:endParaRPr lang="en-GB"/>
          </a:p>
        </p:txBody>
      </p:sp>
    </p:spTree>
    <p:extLst>
      <p:ext uri="{BB962C8B-B14F-4D97-AF65-F5344CB8AC3E}">
        <p14:creationId xmlns:p14="http://schemas.microsoft.com/office/powerpoint/2010/main" val="364297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9D104B2-2EA3-4493-8227-E9C191A04DCB}" type="datetimeFigureOut">
              <a:rPr lang="en-GB" smtClean="0"/>
              <a:t>08/06/2020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BF5B50-09BB-4EA9-9A5B-9E884F522D2A}" type="slidenum">
              <a:rPr lang="en-GB" smtClean="0"/>
              <a:t>‹#›</a:t>
            </a:fld>
            <a:endParaRPr lang="en-GB"/>
          </a:p>
        </p:txBody>
      </p:sp>
    </p:spTree>
    <p:extLst>
      <p:ext uri="{BB962C8B-B14F-4D97-AF65-F5344CB8AC3E}">
        <p14:creationId xmlns:p14="http://schemas.microsoft.com/office/powerpoint/2010/main" val="3661056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104B2-2EA3-4493-8227-E9C191A04DCB}" type="datetimeFigureOut">
              <a:rPr lang="en-GB" smtClean="0"/>
              <a:t>08/06/2020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BF5B50-09BB-4EA9-9A5B-9E884F522D2A}" type="slidenum">
              <a:rPr lang="en-GB" smtClean="0"/>
              <a:t>‹#›</a:t>
            </a:fld>
            <a:endParaRPr lang="en-GB"/>
          </a:p>
        </p:txBody>
      </p:sp>
    </p:spTree>
    <p:extLst>
      <p:ext uri="{BB962C8B-B14F-4D97-AF65-F5344CB8AC3E}">
        <p14:creationId xmlns:p14="http://schemas.microsoft.com/office/powerpoint/2010/main" val="7778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D104B2-2EA3-4493-8227-E9C191A04DCB}"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F5B50-09BB-4EA9-9A5B-9E884F522D2A}" type="slidenum">
              <a:rPr lang="en-GB" smtClean="0"/>
              <a:t>‹#›</a:t>
            </a:fld>
            <a:endParaRPr lang="en-GB"/>
          </a:p>
        </p:txBody>
      </p:sp>
    </p:spTree>
    <p:extLst>
      <p:ext uri="{BB962C8B-B14F-4D97-AF65-F5344CB8AC3E}">
        <p14:creationId xmlns:p14="http://schemas.microsoft.com/office/powerpoint/2010/main" val="346629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D104B2-2EA3-4493-8227-E9C191A04DCB}" type="datetimeFigureOut">
              <a:rPr lang="en-GB" smtClean="0"/>
              <a:t>08/06/2020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F5B50-09BB-4EA9-9A5B-9E884F522D2A}" type="slidenum">
              <a:rPr lang="en-GB" smtClean="0"/>
              <a:t>‹#›</a:t>
            </a:fld>
            <a:endParaRPr lang="en-GB"/>
          </a:p>
        </p:txBody>
      </p:sp>
    </p:spTree>
    <p:extLst>
      <p:ext uri="{BB962C8B-B14F-4D97-AF65-F5344CB8AC3E}">
        <p14:creationId xmlns:p14="http://schemas.microsoft.com/office/powerpoint/2010/main" val="391432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104B2-2EA3-4493-8227-E9C191A04DCB}" type="datetimeFigureOut">
              <a:rPr lang="en-GB" smtClean="0"/>
              <a:t>08/06/2020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F5B50-09BB-4EA9-9A5B-9E884F522D2A}" type="slidenum">
              <a:rPr lang="en-GB" smtClean="0"/>
              <a:t>‹#›</a:t>
            </a:fld>
            <a:endParaRPr lang="en-GB"/>
          </a:p>
        </p:txBody>
      </p:sp>
    </p:spTree>
    <p:extLst>
      <p:ext uri="{BB962C8B-B14F-4D97-AF65-F5344CB8AC3E}">
        <p14:creationId xmlns:p14="http://schemas.microsoft.com/office/powerpoint/2010/main" val="2741534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openIMIS</a:t>
            </a:r>
            <a:r>
              <a:rPr lang="en-GB" dirty="0"/>
              <a:t> FOR ZANZIBAR MINISTRY OF HEALTH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133" y="5257800"/>
            <a:ext cx="2514600" cy="2044521"/>
          </a:xfrm>
          <a:prstGeom prst="rect">
            <a:avLst/>
          </a:prstGeom>
        </p:spPr>
      </p:pic>
    </p:spTree>
    <p:extLst>
      <p:ext uri="{BB962C8B-B14F-4D97-AF65-F5344CB8AC3E}">
        <p14:creationId xmlns:p14="http://schemas.microsoft.com/office/powerpoint/2010/main" val="4079159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91879"/>
            <a:ext cx="2175669" cy="4351338"/>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1765" y="1991879"/>
            <a:ext cx="2175669" cy="4351338"/>
          </a:xfrm>
          <a:prstGeom prst="rect">
            <a:avLst/>
          </a:prstGeom>
        </p:spPr>
      </p:pic>
      <p:pic>
        <p:nvPicPr>
          <p:cNvPr id="6"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330" y="1991879"/>
            <a:ext cx="2175669" cy="4351338"/>
          </a:xfrm>
          <a:prstGeom prst="rect">
            <a:avLst/>
          </a:prstGeom>
        </p:spPr>
      </p:pic>
      <p:pic>
        <p:nvPicPr>
          <p:cNvPr id="7" name="Content Placeholder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8895" y="1991879"/>
            <a:ext cx="2175669" cy="4351338"/>
          </a:xfrm>
          <a:prstGeom prst="rect">
            <a:avLst/>
          </a:prstGeom>
        </p:spPr>
      </p:pic>
    </p:spTree>
    <p:extLst>
      <p:ext uri="{BB962C8B-B14F-4D97-AF65-F5344CB8AC3E}">
        <p14:creationId xmlns:p14="http://schemas.microsoft.com/office/powerpoint/2010/main" val="963918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2175669" cy="4351338"/>
          </a:xfrm>
          <a:prstGeom prst="rect">
            <a:avLst/>
          </a:prstGeom>
        </p:spPr>
      </p:pic>
      <p:pic>
        <p:nvPicPr>
          <p:cNvPr id="16" name="Content Placeholder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08456" y="1825625"/>
            <a:ext cx="2175669" cy="4351338"/>
          </a:xfrm>
        </p:spPr>
      </p:pic>
      <p:pic>
        <p:nvPicPr>
          <p:cNvPr id="15" name="Content Placeholder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3328" y="1825625"/>
            <a:ext cx="2175669" cy="4351338"/>
          </a:xfrm>
          <a:prstGeom prst="rect">
            <a:avLst/>
          </a:prstGeom>
        </p:spPr>
      </p:pic>
      <p:pic>
        <p:nvPicPr>
          <p:cNvPr id="19"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3584" y="1825625"/>
            <a:ext cx="2175669" cy="4351338"/>
          </a:xfrm>
          <a:prstGeom prst="rect">
            <a:avLst/>
          </a:prstGeom>
        </p:spPr>
      </p:pic>
    </p:spTree>
    <p:extLst>
      <p:ext uri="{BB962C8B-B14F-4D97-AF65-F5344CB8AC3E}">
        <p14:creationId xmlns:p14="http://schemas.microsoft.com/office/powerpoint/2010/main" val="393183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2601" y="1825625"/>
            <a:ext cx="2175669" cy="4351338"/>
          </a:xfrm>
        </p:spPr>
      </p:pic>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5625"/>
            <a:ext cx="2175669" cy="4351338"/>
          </a:xfrm>
          <a:prstGeom prst="rect">
            <a:avLst/>
          </a:prstGeom>
        </p:spPr>
      </p:pic>
      <p:pic>
        <p:nvPicPr>
          <p:cNvPr id="10"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7002" y="1825625"/>
            <a:ext cx="2175669" cy="4351338"/>
          </a:xfrm>
          <a:prstGeom prst="rect">
            <a:avLst/>
          </a:prstGeom>
        </p:spPr>
      </p:pic>
      <p:pic>
        <p:nvPicPr>
          <p:cNvPr id="11"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403" y="1825625"/>
            <a:ext cx="2175669" cy="4351338"/>
          </a:xfrm>
          <a:prstGeom prst="rect">
            <a:avLst/>
          </a:prstGeom>
        </p:spPr>
      </p:pic>
    </p:spTree>
    <p:extLst>
      <p:ext uri="{BB962C8B-B14F-4D97-AF65-F5344CB8AC3E}">
        <p14:creationId xmlns:p14="http://schemas.microsoft.com/office/powerpoint/2010/main" val="104936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2511"/>
          </a:xfrm>
        </p:spPr>
        <p:txBody>
          <a:bodyPr/>
          <a:lstStyle/>
          <a:p>
            <a:r>
              <a:rPr lang="en-GB" dirty="0"/>
              <a:t>CLAIMING SYSTEM</a:t>
            </a:r>
          </a:p>
        </p:txBody>
      </p:sp>
      <p:sp>
        <p:nvSpPr>
          <p:cNvPr id="9" name="Content Placeholder 8"/>
          <p:cNvSpPr>
            <a:spLocks noGrp="1"/>
          </p:cNvSpPr>
          <p:nvPr>
            <p:ph idx="1"/>
          </p:nvPr>
        </p:nvSpPr>
        <p:spPr>
          <a:xfrm>
            <a:off x="838200" y="1177636"/>
            <a:ext cx="10515600" cy="5264727"/>
          </a:xfrm>
        </p:spPr>
        <p:txBody>
          <a:bodyPr/>
          <a:lstStyle/>
          <a:p>
            <a:r>
              <a:rPr lang="en-GB" dirty="0"/>
              <a:t>Health facility code</a:t>
            </a:r>
          </a:p>
          <a:p>
            <a:r>
              <a:rPr lang="en-GB" dirty="0"/>
              <a:t>Claim admin</a:t>
            </a:r>
          </a:p>
          <a:p>
            <a:r>
              <a:rPr lang="en-GB" dirty="0"/>
              <a:t>Claim code</a:t>
            </a:r>
          </a:p>
          <a:p>
            <a:r>
              <a:rPr lang="en-GB" dirty="0"/>
              <a:t>Insurance check</a:t>
            </a:r>
          </a:p>
          <a:p>
            <a:r>
              <a:rPr lang="en-GB" dirty="0"/>
              <a:t>ID number</a:t>
            </a:r>
          </a:p>
          <a:p>
            <a:r>
              <a:rPr lang="en-GB" dirty="0"/>
              <a:t>Date</a:t>
            </a:r>
          </a:p>
          <a:p>
            <a:r>
              <a:rPr lang="en-GB" dirty="0"/>
              <a:t>Diagnosis</a:t>
            </a:r>
          </a:p>
          <a:p>
            <a:r>
              <a:rPr lang="en-GB" dirty="0"/>
              <a:t>Visit type</a:t>
            </a:r>
          </a:p>
          <a:p>
            <a:r>
              <a:rPr lang="en-GB" dirty="0"/>
              <a:t>Services (Code, Quantity and Price)</a:t>
            </a:r>
          </a:p>
          <a:p>
            <a:r>
              <a:rPr lang="en-GB" dirty="0"/>
              <a:t>Items (Code, Quantity, Price and Description)</a:t>
            </a:r>
          </a:p>
        </p:txBody>
      </p:sp>
    </p:spTree>
    <p:extLst>
      <p:ext uri="{BB962C8B-B14F-4D97-AF65-F5344CB8AC3E}">
        <p14:creationId xmlns:p14="http://schemas.microsoft.com/office/powerpoint/2010/main" val="2726604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838200" y="1825624"/>
            <a:ext cx="10515600" cy="4630593"/>
          </a:xfrm>
        </p:spPr>
        <p:txBody>
          <a:bodyPr/>
          <a:lstStyle/>
          <a:p>
            <a:endParaRPr lang="en-GB"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2175669" cy="4351338"/>
          </a:xfrm>
          <a:prstGeom prst="rect">
            <a:avLst/>
          </a:prstGeom>
        </p:spPr>
      </p:pic>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840" y="1825625"/>
            <a:ext cx="2175669" cy="4351338"/>
          </a:xfrm>
          <a:prstGeom prst="rect">
            <a:avLst/>
          </a:prstGeom>
        </p:spPr>
      </p:pic>
      <p:pic>
        <p:nvPicPr>
          <p:cNvPr id="12"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820" y="1825625"/>
            <a:ext cx="2175669" cy="4351338"/>
          </a:xfrm>
          <a:prstGeom prst="rect">
            <a:avLst/>
          </a:prstGeom>
        </p:spPr>
      </p:pic>
    </p:spTree>
    <p:extLst>
      <p:ext uri="{BB962C8B-B14F-4D97-AF65-F5344CB8AC3E}">
        <p14:creationId xmlns:p14="http://schemas.microsoft.com/office/powerpoint/2010/main" val="3728364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8637" y="1825625"/>
            <a:ext cx="2175669" cy="4351338"/>
          </a:xfrm>
        </p:spPr>
      </p:pic>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9074" y="1825625"/>
            <a:ext cx="2175669" cy="4351338"/>
          </a:xfrm>
          <a:prstGeom prst="rect">
            <a:avLst/>
          </a:prstGeom>
        </p:spPr>
      </p:pic>
      <p:pic>
        <p:nvPicPr>
          <p:cNvPr id="10"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825625"/>
            <a:ext cx="2175669" cy="4351338"/>
          </a:xfrm>
          <a:prstGeom prst="rect">
            <a:avLst/>
          </a:prstGeom>
        </p:spPr>
      </p:pic>
    </p:spTree>
    <p:extLst>
      <p:ext uri="{BB962C8B-B14F-4D97-AF65-F5344CB8AC3E}">
        <p14:creationId xmlns:p14="http://schemas.microsoft.com/office/powerpoint/2010/main" val="1473518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2175669" cy="4351338"/>
          </a:xfrm>
          <a:prstGeom prst="rect">
            <a:avLst/>
          </a:prstGeom>
        </p:spPr>
      </p:pic>
      <p:pic>
        <p:nvPicPr>
          <p:cNvPr id="11"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8549" y="1825625"/>
            <a:ext cx="2175669" cy="4351338"/>
          </a:xfrm>
          <a:prstGeom prst="rect">
            <a:avLst/>
          </a:prstGeom>
        </p:spPr>
      </p:pic>
      <p:pic>
        <p:nvPicPr>
          <p:cNvPr id="15" name="Content Placeholder 1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316929" y="1825625"/>
            <a:ext cx="2175669" cy="4351338"/>
          </a:xfrm>
        </p:spPr>
      </p:pic>
      <p:pic>
        <p:nvPicPr>
          <p:cNvPr id="14" name="Content Placeholder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7739" y="1825625"/>
            <a:ext cx="2175669" cy="4351338"/>
          </a:xfrm>
          <a:prstGeom prst="rect">
            <a:avLst/>
          </a:prstGeom>
        </p:spPr>
      </p:pic>
    </p:spTree>
    <p:extLst>
      <p:ext uri="{BB962C8B-B14F-4D97-AF65-F5344CB8AC3E}">
        <p14:creationId xmlns:p14="http://schemas.microsoft.com/office/powerpoint/2010/main" val="42533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2175669" cy="4351338"/>
          </a:xfrm>
          <a:prstGeom prst="rect">
            <a:avLst/>
          </a:prstGeom>
        </p:spPr>
      </p:pic>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44637" y="1825625"/>
            <a:ext cx="2175669" cy="4351338"/>
          </a:xfrm>
        </p:spPr>
      </p:pic>
      <p:pic>
        <p:nvPicPr>
          <p:cNvPr id="9"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8894" y="1825625"/>
            <a:ext cx="2175669" cy="4351338"/>
          </a:xfrm>
          <a:prstGeom prst="rect">
            <a:avLst/>
          </a:prstGeom>
        </p:spPr>
      </p:pic>
      <p:pic>
        <p:nvPicPr>
          <p:cNvPr id="12" name="Content Placeholder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3438" y="1825625"/>
            <a:ext cx="2175669" cy="4351338"/>
          </a:xfrm>
          <a:prstGeom prst="rect">
            <a:avLst/>
          </a:prstGeom>
        </p:spPr>
      </p:pic>
    </p:spTree>
    <p:extLst>
      <p:ext uri="{BB962C8B-B14F-4D97-AF65-F5344CB8AC3E}">
        <p14:creationId xmlns:p14="http://schemas.microsoft.com/office/powerpoint/2010/main" val="372082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4274" y="1797916"/>
            <a:ext cx="2175669" cy="4351338"/>
          </a:xfr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97916"/>
            <a:ext cx="2175669" cy="4351338"/>
          </a:xfrm>
          <a:prstGeom prst="rect">
            <a:avLst/>
          </a:prstGeom>
        </p:spPr>
      </p:pic>
      <p:pic>
        <p:nvPicPr>
          <p:cNvPr id="10"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8131" y="1797916"/>
            <a:ext cx="2175669" cy="4351338"/>
          </a:xfrm>
          <a:prstGeom prst="rect">
            <a:avLst/>
          </a:prstGeom>
        </p:spPr>
      </p:pic>
      <p:pic>
        <p:nvPicPr>
          <p:cNvPr id="11" name="Content Placeholder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7739" y="1825625"/>
            <a:ext cx="2175669" cy="4351338"/>
          </a:xfrm>
          <a:prstGeom prst="rect">
            <a:avLst/>
          </a:prstGeom>
        </p:spPr>
      </p:pic>
    </p:spTree>
    <p:extLst>
      <p:ext uri="{BB962C8B-B14F-4D97-AF65-F5344CB8AC3E}">
        <p14:creationId xmlns:p14="http://schemas.microsoft.com/office/powerpoint/2010/main" val="2810015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5"/>
            <a:ext cx="2175669" cy="4351338"/>
          </a:xfrm>
        </p:spPr>
      </p:pic>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254" y="1825625"/>
            <a:ext cx="2175669" cy="4351338"/>
          </a:xfrm>
          <a:prstGeom prst="rect">
            <a:avLst/>
          </a:prstGeom>
        </p:spPr>
      </p:pic>
      <p:pic>
        <p:nvPicPr>
          <p:cNvPr id="12"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2308" y="1825625"/>
            <a:ext cx="2175669" cy="4351338"/>
          </a:xfrm>
          <a:prstGeom prst="rect">
            <a:avLst/>
          </a:prstGeom>
        </p:spPr>
      </p:pic>
    </p:spTree>
    <p:extLst>
      <p:ext uri="{BB962C8B-B14F-4D97-AF65-F5344CB8AC3E}">
        <p14:creationId xmlns:p14="http://schemas.microsoft.com/office/powerpoint/2010/main" val="3622649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0B7C-3F1D-4566-BAE7-FCBD43B255F8}"/>
              </a:ext>
            </a:extLst>
          </p:cNvPr>
          <p:cNvSpPr>
            <a:spLocks noGrp="1"/>
          </p:cNvSpPr>
          <p:nvPr>
            <p:ph type="title"/>
          </p:nvPr>
        </p:nvSpPr>
        <p:spPr/>
        <p:txBody>
          <a:bodyPr/>
          <a:lstStyle/>
          <a:p>
            <a:r>
              <a:rPr lang="en-GB" dirty="0"/>
              <a:t>BACKGROUND</a:t>
            </a:r>
            <a:endParaRPr lang="en-KE" dirty="0"/>
          </a:p>
        </p:txBody>
      </p:sp>
      <p:sp>
        <p:nvSpPr>
          <p:cNvPr id="3" name="Content Placeholder 2">
            <a:extLst>
              <a:ext uri="{FF2B5EF4-FFF2-40B4-BE49-F238E27FC236}">
                <a16:creationId xmlns:a16="http://schemas.microsoft.com/office/drawing/2014/main" id="{8C456D17-F3FF-41FC-8CF0-4573F6E3B5BA}"/>
              </a:ext>
            </a:extLst>
          </p:cNvPr>
          <p:cNvSpPr>
            <a:spLocks noGrp="1"/>
          </p:cNvSpPr>
          <p:nvPr>
            <p:ph idx="1"/>
          </p:nvPr>
        </p:nvSpPr>
        <p:spPr/>
        <p:txBody>
          <a:bodyPr>
            <a:normAutofit fontScale="92500" lnSpcReduction="20000"/>
          </a:bodyPr>
          <a:lstStyle/>
          <a:p>
            <a:endParaRPr lang="en-US" dirty="0"/>
          </a:p>
          <a:p>
            <a:r>
              <a:rPr lang="en-US" dirty="0"/>
              <a:t>The Zanzibar government has consistently shown a strong political commitment to provide quality health care for all citizen with the goal of achieving UHC. Currently, healthcare in Zanzibar’s is 100% subsidized by government (and donors), with clients accessing for free at public healthcare facilities. Public healthcare facilities provide care for more than 90% of all healthcare users in Zanzibar. Due to limited resources, the island struggles with poor clinical indicators due to inadequate funding and inefficient resource allocation.</a:t>
            </a:r>
          </a:p>
          <a:p>
            <a:r>
              <a:rPr lang="en-US" dirty="0"/>
              <a:t>The Zanzibari government has requested </a:t>
            </a:r>
            <a:r>
              <a:rPr lang="en-US" dirty="0" err="1"/>
              <a:t>PharmAccess</a:t>
            </a:r>
            <a:r>
              <a:rPr lang="en-US" dirty="0"/>
              <a:t> International to support them  to in efforts to obtain timely and reliable service utilization  data that will form key input in the process of reviewing the health financing system to a more sustainable model that still enables citizens to access quality services.</a:t>
            </a:r>
            <a:endParaRPr lang="en-KE" dirty="0"/>
          </a:p>
        </p:txBody>
      </p:sp>
    </p:spTree>
    <p:extLst>
      <p:ext uri="{BB962C8B-B14F-4D97-AF65-F5344CB8AC3E}">
        <p14:creationId xmlns:p14="http://schemas.microsoft.com/office/powerpoint/2010/main" val="254828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of </a:t>
            </a:r>
            <a:r>
              <a:rPr lang="en-GB" dirty="0" err="1"/>
              <a:t>OpenIMIS</a:t>
            </a:r>
            <a:r>
              <a:rPr lang="en-GB" dirty="0"/>
              <a:t> </a:t>
            </a:r>
          </a:p>
        </p:txBody>
      </p:sp>
      <p:sp>
        <p:nvSpPr>
          <p:cNvPr id="3" name="Content Placeholder 2"/>
          <p:cNvSpPr>
            <a:spLocks noGrp="1"/>
          </p:cNvSpPr>
          <p:nvPr>
            <p:ph idx="1"/>
          </p:nvPr>
        </p:nvSpPr>
        <p:spPr/>
        <p:txBody>
          <a:bodyPr/>
          <a:lstStyle/>
          <a:p>
            <a:r>
              <a:rPr lang="en-GB" dirty="0"/>
              <a:t>Registering members</a:t>
            </a:r>
          </a:p>
          <a:p>
            <a:r>
              <a:rPr lang="en-GB" dirty="0"/>
              <a:t>Collect utilization data on the health facilities</a:t>
            </a:r>
          </a:p>
          <a:p>
            <a:r>
              <a:rPr lang="en-US" dirty="0"/>
              <a:t>Data will be analyzed  to uncover inefficiencies and facilitate informed decision making for the new government Health Financing Strategy, as well as provide digital infrastructure for the envisioned health insurance scheme.</a:t>
            </a:r>
            <a:endParaRPr lang="en-KE" dirty="0"/>
          </a:p>
          <a:p>
            <a:endParaRPr lang="en-GB"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200" y="5511018"/>
            <a:ext cx="2514600" cy="2044521"/>
          </a:xfrm>
          <a:prstGeom prst="rect">
            <a:avLst/>
          </a:prstGeom>
        </p:spPr>
      </p:pic>
    </p:spTree>
    <p:extLst>
      <p:ext uri="{BB962C8B-B14F-4D97-AF65-F5344CB8AC3E}">
        <p14:creationId xmlns:p14="http://schemas.microsoft.com/office/powerpoint/2010/main" val="195055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Changes made on </a:t>
            </a:r>
            <a:r>
              <a:rPr lang="en-GB" dirty="0" err="1"/>
              <a:t>openIMIS</a:t>
            </a:r>
            <a:r>
              <a:rPr lang="en-GB" dirty="0"/>
              <a:t> </a:t>
            </a:r>
          </a:p>
        </p:txBody>
      </p:sp>
      <p:sp>
        <p:nvSpPr>
          <p:cNvPr id="3" name="Content Placeholder 2"/>
          <p:cNvSpPr>
            <a:spLocks noGrp="1"/>
          </p:cNvSpPr>
          <p:nvPr>
            <p:ph idx="1"/>
          </p:nvPr>
        </p:nvSpPr>
        <p:spPr>
          <a:xfrm>
            <a:off x="838200" y="1825625"/>
            <a:ext cx="10515600" cy="4381992"/>
          </a:xfrm>
        </p:spPr>
        <p:txBody>
          <a:bodyPr>
            <a:normAutofit lnSpcReduction="10000"/>
          </a:bodyPr>
          <a:lstStyle/>
          <a:p>
            <a:pPr marL="0" indent="0">
              <a:buNone/>
            </a:pPr>
            <a:r>
              <a:rPr lang="en-GB" sz="2400" b="1" dirty="0"/>
              <a:t>ENROLMENT APP</a:t>
            </a:r>
          </a:p>
          <a:p>
            <a:r>
              <a:rPr lang="en-GB" dirty="0"/>
              <a:t>Policy automation</a:t>
            </a:r>
          </a:p>
          <a:p>
            <a:r>
              <a:rPr lang="en-GB" dirty="0"/>
              <a:t>Survey questions</a:t>
            </a:r>
          </a:p>
          <a:p>
            <a:r>
              <a:rPr lang="en-GB" dirty="0"/>
              <a:t>Photo taking during enrolment</a:t>
            </a:r>
          </a:p>
          <a:p>
            <a:endParaRPr lang="en-GB" dirty="0"/>
          </a:p>
          <a:p>
            <a:pPr marL="0" indent="0">
              <a:buNone/>
            </a:pPr>
            <a:r>
              <a:rPr lang="en-GB" sz="2400" b="1" dirty="0"/>
              <a:t>CLAIM APP</a:t>
            </a:r>
          </a:p>
          <a:p>
            <a:r>
              <a:rPr lang="en-GB" dirty="0"/>
              <a:t>Claim code automation</a:t>
            </a:r>
          </a:p>
          <a:p>
            <a:r>
              <a:rPr lang="en-GB" dirty="0"/>
              <a:t>Insurance question</a:t>
            </a:r>
          </a:p>
          <a:p>
            <a:r>
              <a:rPr lang="en-GB" dirty="0"/>
              <a:t>Explanation in items</a:t>
            </a:r>
          </a:p>
          <a:p>
            <a:endParaRPr lang="en-GB"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200" y="5511018"/>
            <a:ext cx="2514600" cy="2044521"/>
          </a:xfrm>
          <a:prstGeom prst="rect">
            <a:avLst/>
          </a:prstGeom>
        </p:spPr>
      </p:pic>
    </p:spTree>
    <p:extLst>
      <p:ext uri="{BB962C8B-B14F-4D97-AF65-F5344CB8AC3E}">
        <p14:creationId xmlns:p14="http://schemas.microsoft.com/office/powerpoint/2010/main" val="239885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MOH ENROLMENT &amp; CLAIMING SYSTEM</a:t>
            </a:r>
          </a:p>
        </p:txBody>
      </p:sp>
    </p:spTree>
    <p:extLst>
      <p:ext uri="{BB962C8B-B14F-4D97-AF65-F5344CB8AC3E}">
        <p14:creationId xmlns:p14="http://schemas.microsoft.com/office/powerpoint/2010/main" val="2890383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09129"/>
          </a:xfrm>
        </p:spPr>
        <p:txBody>
          <a:bodyPr/>
          <a:lstStyle/>
          <a:p>
            <a:r>
              <a:rPr lang="en-GB" dirty="0"/>
              <a:t>Enrolment system</a:t>
            </a:r>
          </a:p>
        </p:txBody>
      </p:sp>
      <p:sp>
        <p:nvSpPr>
          <p:cNvPr id="3" name="Content Placeholder 2"/>
          <p:cNvSpPr>
            <a:spLocks noGrp="1"/>
          </p:cNvSpPr>
          <p:nvPr>
            <p:ph idx="1"/>
          </p:nvPr>
        </p:nvSpPr>
        <p:spPr/>
        <p:txBody>
          <a:bodyPr/>
          <a:lstStyle/>
          <a:p>
            <a:r>
              <a:rPr lang="en-GB" dirty="0"/>
              <a:t>Family information</a:t>
            </a:r>
          </a:p>
          <a:p>
            <a:pPr lvl="1"/>
            <a:r>
              <a:rPr lang="en-GB" dirty="0"/>
              <a:t>Region</a:t>
            </a:r>
          </a:p>
          <a:p>
            <a:pPr lvl="1"/>
            <a:r>
              <a:rPr lang="en-GB" dirty="0"/>
              <a:t>District</a:t>
            </a:r>
          </a:p>
          <a:p>
            <a:pPr lvl="1"/>
            <a:r>
              <a:rPr lang="en-GB" dirty="0"/>
              <a:t>Ward</a:t>
            </a:r>
          </a:p>
          <a:p>
            <a:pPr lvl="1"/>
            <a:r>
              <a:rPr lang="en-GB" dirty="0"/>
              <a:t>Street/Village</a:t>
            </a:r>
          </a:p>
          <a:p>
            <a:pPr lvl="1"/>
            <a:r>
              <a:rPr lang="en-GB" dirty="0"/>
              <a:t>Survey questions</a:t>
            </a:r>
          </a:p>
          <a:p>
            <a:pPr lvl="1"/>
            <a:endParaRPr lang="en-GB" dirty="0"/>
          </a:p>
        </p:txBody>
      </p:sp>
    </p:spTree>
    <p:extLst>
      <p:ext uri="{BB962C8B-B14F-4D97-AF65-F5344CB8AC3E}">
        <p14:creationId xmlns:p14="http://schemas.microsoft.com/office/powerpoint/2010/main" val="3690058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8520"/>
          </a:xfrm>
        </p:spPr>
        <p:txBody>
          <a:bodyPr/>
          <a:lstStyle/>
          <a:p>
            <a:r>
              <a:rPr lang="en-GB" dirty="0"/>
              <a:t>Enrolment system Cont..</a:t>
            </a:r>
          </a:p>
        </p:txBody>
      </p:sp>
      <p:sp>
        <p:nvSpPr>
          <p:cNvPr id="3" name="Content Placeholder 2"/>
          <p:cNvSpPr>
            <a:spLocks noGrp="1"/>
          </p:cNvSpPr>
          <p:nvPr>
            <p:ph idx="1"/>
          </p:nvPr>
        </p:nvSpPr>
        <p:spPr>
          <a:xfrm>
            <a:off x="838200" y="1596980"/>
            <a:ext cx="10515600" cy="4778061"/>
          </a:xfrm>
        </p:spPr>
        <p:txBody>
          <a:bodyPr>
            <a:normAutofit/>
          </a:bodyPr>
          <a:lstStyle/>
          <a:p>
            <a:r>
              <a:rPr lang="en-GB" dirty="0"/>
              <a:t>Personal information</a:t>
            </a:r>
          </a:p>
          <a:p>
            <a:pPr lvl="1"/>
            <a:r>
              <a:rPr lang="en-GB" dirty="0"/>
              <a:t>ID Number</a:t>
            </a:r>
          </a:p>
          <a:p>
            <a:pPr lvl="1"/>
            <a:r>
              <a:rPr lang="en-GB" dirty="0"/>
              <a:t>Names(First, Middle and Last Name)</a:t>
            </a:r>
          </a:p>
          <a:p>
            <a:pPr lvl="1"/>
            <a:r>
              <a:rPr lang="en-GB" dirty="0"/>
              <a:t>Picture</a:t>
            </a:r>
          </a:p>
          <a:p>
            <a:pPr lvl="1"/>
            <a:r>
              <a:rPr lang="en-GB" dirty="0"/>
              <a:t>DOB</a:t>
            </a:r>
          </a:p>
          <a:p>
            <a:pPr lvl="1"/>
            <a:r>
              <a:rPr lang="en-GB" dirty="0"/>
              <a:t>Gender</a:t>
            </a:r>
          </a:p>
          <a:p>
            <a:pPr lvl="1"/>
            <a:r>
              <a:rPr lang="en-GB" dirty="0"/>
              <a:t>Marital status</a:t>
            </a:r>
          </a:p>
          <a:p>
            <a:pPr lvl="1"/>
            <a:r>
              <a:rPr lang="en-GB" dirty="0"/>
              <a:t>Phone number</a:t>
            </a:r>
          </a:p>
          <a:p>
            <a:pPr lvl="1"/>
            <a:r>
              <a:rPr lang="en-GB" dirty="0"/>
              <a:t>Identification Type</a:t>
            </a:r>
          </a:p>
          <a:p>
            <a:pPr lvl="1"/>
            <a:r>
              <a:rPr lang="en-GB" dirty="0"/>
              <a:t>Identification Number</a:t>
            </a:r>
          </a:p>
          <a:p>
            <a:pPr lvl="1"/>
            <a:r>
              <a:rPr lang="en-GB" dirty="0"/>
              <a:t>Relationship</a:t>
            </a:r>
          </a:p>
        </p:txBody>
      </p:sp>
    </p:spTree>
    <p:extLst>
      <p:ext uri="{BB962C8B-B14F-4D97-AF65-F5344CB8AC3E}">
        <p14:creationId xmlns:p14="http://schemas.microsoft.com/office/powerpoint/2010/main" val="1081601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5867" y="1902898"/>
            <a:ext cx="2175669" cy="435133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125" y="1902897"/>
            <a:ext cx="2252875" cy="4351339"/>
          </a:xfrm>
          <a:prstGeom prst="rect">
            <a:avLst/>
          </a:prstGeom>
        </p:spPr>
      </p:pic>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7589" y="1902897"/>
            <a:ext cx="2175669" cy="4351338"/>
          </a:xfrm>
          <a:prstGeom prst="rect">
            <a:avLst/>
          </a:prstGeom>
        </p:spPr>
      </p:pic>
      <p:pic>
        <p:nvPicPr>
          <p:cNvPr id="10" name="Content Placeholder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4847" y="1902897"/>
            <a:ext cx="2175669" cy="4351338"/>
          </a:xfrm>
          <a:prstGeom prst="rect">
            <a:avLst/>
          </a:prstGeom>
        </p:spPr>
      </p:pic>
    </p:spTree>
    <p:extLst>
      <p:ext uri="{BB962C8B-B14F-4D97-AF65-F5344CB8AC3E}">
        <p14:creationId xmlns:p14="http://schemas.microsoft.com/office/powerpoint/2010/main" val="60965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81043"/>
            <a:ext cx="2175669" cy="43513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570" y="1881042"/>
            <a:ext cx="2434936" cy="43513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3204" y="1881042"/>
            <a:ext cx="2462646" cy="435133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1435" y="1881042"/>
            <a:ext cx="2590800" cy="4351339"/>
          </a:xfrm>
          <a:prstGeom prst="rect">
            <a:avLst/>
          </a:prstGeom>
        </p:spPr>
      </p:pic>
    </p:spTree>
    <p:extLst>
      <p:ext uri="{BB962C8B-B14F-4D97-AF65-F5344CB8AC3E}">
        <p14:creationId xmlns:p14="http://schemas.microsoft.com/office/powerpoint/2010/main" val="3013757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294</Words>
  <Application>Microsoft Office PowerPoint</Application>
  <PresentationFormat>Widescreen</PresentationFormat>
  <Paragraphs>50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openIMIS FOR ZANZIBAR MINISTRY OF HEALTH</vt:lpstr>
      <vt:lpstr>BACKGROUND</vt:lpstr>
      <vt:lpstr>Use of OpenIMIS </vt:lpstr>
      <vt:lpstr>Changes made on openIMIS </vt:lpstr>
      <vt:lpstr>MOH ENROLMENT &amp; CLAIMING SYSTEM</vt:lpstr>
      <vt:lpstr>Enrolment system</vt:lpstr>
      <vt:lpstr>Enrolment system Cont..</vt:lpstr>
      <vt:lpstr>PowerPoint Presentation</vt:lpstr>
      <vt:lpstr>PowerPoint Presentation</vt:lpstr>
      <vt:lpstr>PowerPoint Presentation</vt:lpstr>
      <vt:lpstr>PowerPoint Presentation</vt:lpstr>
      <vt:lpstr>PowerPoint Presentation</vt:lpstr>
      <vt:lpstr>CLAIMING SYSTEM</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MOH ENROLMENT &amp; CLAIMING SYSTEM</dc:title>
  <dc:creator>Baraka Mbwanji</dc:creator>
  <cp:lastModifiedBy>Neema Massawe</cp:lastModifiedBy>
  <cp:revision>19</cp:revision>
  <dcterms:created xsi:type="dcterms:W3CDTF">2020-04-26T04:49:59Z</dcterms:created>
  <dcterms:modified xsi:type="dcterms:W3CDTF">2020-06-08T12:51:54Z</dcterms:modified>
</cp:coreProperties>
</file>