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2" r:id="rId10"/>
    <p:sldId id="265" r:id="rId11"/>
    <p:sldId id="263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9" autoAdjust="0"/>
    <p:restoredTop sz="86438" autoAdjust="0"/>
  </p:normalViewPr>
  <p:slideViewPr>
    <p:cSldViewPr snapToGrid="0">
      <p:cViewPr varScale="1">
        <p:scale>
          <a:sx n="51" d="100"/>
          <a:sy n="51" d="100"/>
        </p:scale>
        <p:origin x="78" y="2706"/>
      </p:cViewPr>
      <p:guideLst/>
    </p:cSldViewPr>
  </p:slideViewPr>
  <p:outlineViewPr>
    <p:cViewPr>
      <p:scale>
        <a:sx n="33" d="100"/>
        <a:sy n="33" d="100"/>
      </p:scale>
      <p:origin x="0" y="-5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E4ABB-6EC4-49E5-A0B1-338BC16FED45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5EDF-4DB0-4516-82E3-27C3EF5A14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95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5EDF-4DB0-4516-82E3-27C3EF5A14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10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5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90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4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1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29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79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A5CD-4BA7-4F0D-A14D-C48019F296FB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5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Formal Sector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err="1" smtClean="0"/>
              <a:t>SwissTPH</a:t>
            </a:r>
            <a:r>
              <a:rPr lang="en-US" noProof="0" dirty="0" smtClean="0"/>
              <a:t>, </a:t>
            </a:r>
            <a:r>
              <a:rPr lang="en-US" noProof="0" dirty="0" err="1" smtClean="0"/>
              <a:t>Soldevelo</a:t>
            </a:r>
            <a:endParaRPr lang="en-US" noProof="0" dirty="0" smtClean="0"/>
          </a:p>
          <a:p>
            <a:r>
              <a:rPr lang="en-US" noProof="0" dirty="0" smtClean="0"/>
              <a:t>Author : Patrick Delcroix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424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Payment – module links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07720" y="2132125"/>
            <a:ext cx="10904351" cy="44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-347797"/>
            <a:ext cx="10515600" cy="1325563"/>
          </a:xfrm>
        </p:spPr>
        <p:txBody>
          <a:bodyPr/>
          <a:lstStyle/>
          <a:p>
            <a:r>
              <a:rPr lang="en-US" noProof="0" dirty="0" smtClean="0"/>
              <a:t>Flows – Premium collection - payment</a:t>
            </a:r>
            <a:endParaRPr lang="en-US" noProof="0" dirty="0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45479" y="471629"/>
            <a:ext cx="9270121" cy="638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0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err="1" smtClean="0"/>
              <a:t>Questions</a:t>
            </a:r>
            <a:r>
              <a:rPr lang="de-CH" dirty="0" smtClean="0"/>
              <a:t>	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3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context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OpenIMIS is a health financing tool for the informal sector, this means that the enrolment is done directly with the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by enrolment officers.</a:t>
            </a:r>
          </a:p>
          <a:p>
            <a:r>
              <a:rPr lang="en-US" noProof="0" dirty="0" smtClean="0"/>
              <a:t>Nepal, among other countries, is interested to use openIMIS for the formal sector where the companies are taking the health insurance for their employee.</a:t>
            </a:r>
            <a:endParaRPr lang="en-US" dirty="0"/>
          </a:p>
          <a:p>
            <a:pPr marL="0" indent="0">
              <a:buNone/>
            </a:pP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593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requirements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Support the </a:t>
            </a:r>
            <a:r>
              <a:rPr lang="en-US" noProof="0" dirty="0" smtClean="0"/>
              <a:t>company </a:t>
            </a:r>
            <a:r>
              <a:rPr lang="en-US" noProof="0" dirty="0" smtClean="0"/>
              <a:t>entity</a:t>
            </a:r>
          </a:p>
          <a:p>
            <a:r>
              <a:rPr lang="en-US" noProof="0" dirty="0" smtClean="0"/>
              <a:t>Support the documentation of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via their company</a:t>
            </a:r>
          </a:p>
          <a:p>
            <a:r>
              <a:rPr lang="en-US" noProof="0" dirty="0" smtClean="0"/>
              <a:t>Enable the companies to update their employee data periodically</a:t>
            </a:r>
          </a:p>
          <a:p>
            <a:r>
              <a:rPr lang="en-US" noProof="0" dirty="0" smtClean="0"/>
              <a:t>update the </a:t>
            </a:r>
            <a:r>
              <a:rPr lang="en-US" noProof="0" dirty="0" err="1" smtClean="0"/>
              <a:t>insurees</a:t>
            </a:r>
            <a:r>
              <a:rPr lang="en-US" noProof="0" dirty="0" smtClean="0"/>
              <a:t> policies based on the employer payment and their status of employment</a:t>
            </a:r>
          </a:p>
          <a:p>
            <a:r>
              <a:rPr lang="en-US" noProof="0" dirty="0" smtClean="0"/>
              <a:t>*Managing different schemes.</a:t>
            </a:r>
          </a:p>
          <a:p>
            <a:pPr marL="0" indent="0">
              <a:buNone/>
            </a:pPr>
            <a:endParaRPr lang="en-US" noProof="0" dirty="0" smtClean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09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1/4 </a:t>
            </a:r>
            <a:r>
              <a:rPr lang="en-US" noProof="0" dirty="0" smtClean="0"/>
              <a:t>: Regimes and regime bundle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noProof="0" dirty="0" smtClean="0"/>
              <a:t>The pricing for the same benefit plan may differ from a sector to another; the «Regime» are to define different cost/pricing </a:t>
            </a:r>
            <a:r>
              <a:rPr lang="en-US" noProof="0" dirty="0" smtClean="0"/>
              <a:t>rules, coverage (insure or his whole family) </a:t>
            </a:r>
            <a:r>
              <a:rPr lang="en-US" noProof="0" dirty="0" smtClean="0"/>
              <a:t>and the payment periodicity for a given Benefit </a:t>
            </a:r>
            <a:r>
              <a:rPr lang="en-US" noProof="0" dirty="0" smtClean="0"/>
              <a:t>plan</a:t>
            </a:r>
            <a:r>
              <a:rPr lang="en-US" dirty="0" smtClean="0"/>
              <a:t>. </a:t>
            </a:r>
            <a:endParaRPr lang="en-US" noProof="0" dirty="0" smtClean="0"/>
          </a:p>
          <a:p>
            <a:pPr lvl="1"/>
            <a:r>
              <a:rPr lang="en-US" dirty="0" smtClean="0"/>
              <a:t>A Benefit plan (product in IMIS) can have multiple regime</a:t>
            </a:r>
            <a:endParaRPr lang="en-US" noProof="0" dirty="0" smtClean="0"/>
          </a:p>
          <a:p>
            <a:r>
              <a:rPr lang="en-US" noProof="0" dirty="0" smtClean="0"/>
              <a:t>A given company may have to subscribe to multiple benefit </a:t>
            </a:r>
            <a:r>
              <a:rPr lang="en-US" noProof="0" dirty="0" smtClean="0"/>
              <a:t>plans </a:t>
            </a:r>
            <a:r>
              <a:rPr lang="en-US" noProof="0" dirty="0" smtClean="0"/>
              <a:t>for each employee (basic health insurance, advanced health insurance, </a:t>
            </a:r>
            <a:r>
              <a:rPr lang="en-US" noProof="0" dirty="0" smtClean="0"/>
              <a:t>accident*, retirement*); The regimes bundle</a:t>
            </a:r>
            <a:r>
              <a:rPr lang="en-US" b="1" noProof="0" dirty="0" smtClean="0"/>
              <a:t> </a:t>
            </a:r>
            <a:r>
              <a:rPr lang="en-US" noProof="0" dirty="0" smtClean="0"/>
              <a:t>groups regimes to ease the assignation of multiple regime to an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/employee. </a:t>
            </a:r>
            <a:r>
              <a:rPr lang="en-US" dirty="0" smtClean="0"/>
              <a:t>The regime part of the same bundle must have the same periodicity. The regime will have parameters such as maximum payment delay.</a:t>
            </a:r>
            <a:endParaRPr lang="en-US" noProof="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regime and bundle of regime should also be usable by the direct insurance/informal sector.</a:t>
            </a:r>
            <a:endParaRPr lang="en-US" noProof="0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30628" y="6488668"/>
            <a:ext cx="628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* </a:t>
            </a:r>
            <a:r>
              <a:rPr lang="de-CH" dirty="0" err="1" smtClean="0"/>
              <a:t>Accident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retirement</a:t>
            </a:r>
            <a:r>
              <a:rPr lang="de-CH" dirty="0" smtClean="0"/>
              <a:t> </a:t>
            </a:r>
            <a:r>
              <a:rPr lang="de-CH" dirty="0" err="1" smtClean="0"/>
              <a:t>benefit</a:t>
            </a:r>
            <a:r>
              <a:rPr lang="de-CH" dirty="0" smtClean="0"/>
              <a:t> </a:t>
            </a:r>
            <a:r>
              <a:rPr lang="de-CH" dirty="0" err="1" smtClean="0"/>
              <a:t>management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out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scope</a:t>
            </a:r>
            <a:r>
              <a:rPr lang="de-CH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28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2/4 : policy </a:t>
            </a:r>
            <a:r>
              <a:rPr lang="en-US" noProof="0" dirty="0" smtClean="0"/>
              <a:t>holders* </a:t>
            </a:r>
            <a:r>
              <a:rPr lang="en-US" noProof="0" dirty="0" smtClean="0"/>
              <a:t>and policy holder </a:t>
            </a:r>
            <a:r>
              <a:rPr lang="en-US" noProof="0" dirty="0" err="1" smtClean="0"/>
              <a:t>insurees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Each policy holder (employer) will be registered in openIMIS.</a:t>
            </a:r>
          </a:p>
          <a:p>
            <a:r>
              <a:rPr lang="en-US" noProof="0" dirty="0" smtClean="0"/>
              <a:t>Each policy holder will have access to some schemes</a:t>
            </a:r>
          </a:p>
          <a:p>
            <a:r>
              <a:rPr lang="en-US" noProof="0" dirty="0" smtClean="0"/>
              <a:t>The policy holder would have the possibility to add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with a contract period, pricing parameters (e.g. income) and the scheme to use</a:t>
            </a:r>
            <a:r>
              <a:rPr lang="en-US" noProof="0" dirty="0" smtClean="0"/>
              <a:t>.</a:t>
            </a:r>
            <a:endParaRPr lang="en-US" noProof="0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8442" y="6424863"/>
            <a:ext cx="561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*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subscriber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insurance</a:t>
            </a:r>
            <a:r>
              <a:rPr lang="de-CH" dirty="0" smtClean="0"/>
              <a:t> </a:t>
            </a:r>
            <a:r>
              <a:rPr lang="de-CH" dirty="0" err="1" smtClean="0"/>
              <a:t>taker</a:t>
            </a:r>
            <a:r>
              <a:rPr lang="de-CH" dirty="0" smtClean="0"/>
              <a:t>, TBD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3/4 : </a:t>
            </a:r>
            <a:r>
              <a:rPr lang="en-US" noProof="0" dirty="0" smtClean="0"/>
              <a:t>Contribution </a:t>
            </a:r>
            <a:r>
              <a:rPr lang="en-US" noProof="0" dirty="0" smtClean="0"/>
              <a:t>collection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Before every period, a </a:t>
            </a:r>
            <a:r>
              <a:rPr lang="en-US" dirty="0" smtClean="0"/>
              <a:t>contribution </a:t>
            </a:r>
            <a:r>
              <a:rPr lang="en-US" noProof="0" dirty="0" smtClean="0"/>
              <a:t>collection (list of </a:t>
            </a:r>
            <a:r>
              <a:rPr lang="en-US" dirty="0" smtClean="0"/>
              <a:t>contribution</a:t>
            </a:r>
            <a:r>
              <a:rPr lang="en-US" dirty="0"/>
              <a:t>) </a:t>
            </a:r>
            <a:r>
              <a:rPr lang="en-US" noProof="0" dirty="0" smtClean="0"/>
              <a:t>will be generated based on the </a:t>
            </a:r>
            <a:r>
              <a:rPr lang="en-US" dirty="0" smtClean="0"/>
              <a:t>policy holder </a:t>
            </a:r>
            <a:r>
              <a:rPr lang="en-US" dirty="0" err="1" smtClean="0"/>
              <a:t>insuree</a:t>
            </a:r>
            <a:r>
              <a:rPr lang="en-US" noProof="0" dirty="0" smtClean="0"/>
              <a:t> information provided by the policy holder.</a:t>
            </a:r>
          </a:p>
          <a:p>
            <a:r>
              <a:rPr lang="en-US" noProof="0" dirty="0" smtClean="0"/>
              <a:t>(Optional) Once </a:t>
            </a:r>
            <a:r>
              <a:rPr lang="en-US" noProof="0" dirty="0" smtClean="0"/>
              <a:t>generated the policy holder could update the </a:t>
            </a:r>
            <a:r>
              <a:rPr lang="en-US" dirty="0" smtClean="0"/>
              <a:t>contribution</a:t>
            </a:r>
            <a:r>
              <a:rPr lang="en-US" noProof="0" dirty="0" smtClean="0"/>
              <a:t> </a:t>
            </a:r>
            <a:r>
              <a:rPr lang="en-US" noProof="0" dirty="0" smtClean="0"/>
              <a:t>collection (refresh list of employee and change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parameters).</a:t>
            </a:r>
          </a:p>
          <a:p>
            <a:r>
              <a:rPr lang="en-US" noProof="0" dirty="0" smtClean="0"/>
              <a:t>Once submitted by the policy holder (and approved by scheme admin ?) the </a:t>
            </a:r>
            <a:r>
              <a:rPr lang="en-US" dirty="0" smtClean="0"/>
              <a:t>contribution</a:t>
            </a:r>
            <a:r>
              <a:rPr lang="en-US" noProof="0" dirty="0" smtClean="0"/>
              <a:t> </a:t>
            </a:r>
            <a:r>
              <a:rPr lang="en-US" noProof="0" dirty="0" smtClean="0"/>
              <a:t>collection will be eligible for payment</a:t>
            </a:r>
            <a:r>
              <a:rPr lang="en-US" noProof="0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8442" y="6424863"/>
            <a:ext cx="526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*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insurance</a:t>
            </a:r>
            <a:r>
              <a:rPr lang="de-CH" dirty="0" smtClean="0"/>
              <a:t> </a:t>
            </a:r>
            <a:r>
              <a:rPr lang="de-CH" dirty="0" err="1" smtClean="0"/>
              <a:t>taker</a:t>
            </a:r>
            <a:r>
              <a:rPr lang="de-CH" dirty="0" smtClean="0"/>
              <a:t>, TBD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4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Main concepts </a:t>
            </a:r>
            <a:r>
              <a:rPr lang="en-US" dirty="0" smtClean="0"/>
              <a:t>4/4 </a:t>
            </a:r>
            <a:r>
              <a:rPr lang="en-US" dirty="0"/>
              <a:t>: </a:t>
            </a:r>
            <a:r>
              <a:rPr lang="de-CH" dirty="0" err="1" smtClean="0"/>
              <a:t>Payement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update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err="1" smtClean="0"/>
              <a:t>Policy</a:t>
            </a:r>
            <a:r>
              <a:rPr lang="de-CH" dirty="0" smtClean="0"/>
              <a:t> holder will </a:t>
            </a:r>
            <a:r>
              <a:rPr lang="de-CH" dirty="0" err="1" smtClean="0"/>
              <a:t>make</a:t>
            </a:r>
            <a:r>
              <a:rPr lang="de-CH" dirty="0" smtClean="0"/>
              <a:t> a </a:t>
            </a:r>
            <a:r>
              <a:rPr lang="de-CH" dirty="0" err="1" smtClean="0"/>
              <a:t>single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per </a:t>
            </a:r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 err="1" smtClean="0"/>
              <a:t>collection</a:t>
            </a:r>
            <a:r>
              <a:rPr lang="de-CH" dirty="0" smtClean="0"/>
              <a:t> (</a:t>
            </a:r>
            <a:r>
              <a:rPr lang="de-CH" dirty="0" err="1" smtClean="0"/>
              <a:t>list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contributions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his</a:t>
            </a:r>
            <a:r>
              <a:rPr lang="de-CH" dirty="0" smtClean="0"/>
              <a:t> </a:t>
            </a:r>
            <a:r>
              <a:rPr lang="de-CH" dirty="0" err="1" smtClean="0"/>
              <a:t>insuree</a:t>
            </a:r>
            <a:r>
              <a:rPr lang="de-CH" dirty="0" smtClean="0"/>
              <a:t>)</a:t>
            </a:r>
          </a:p>
          <a:p>
            <a:r>
              <a:rPr lang="de-CH" dirty="0" smtClean="0"/>
              <a:t>The </a:t>
            </a:r>
            <a:r>
              <a:rPr lang="de-CH" dirty="0" err="1" smtClean="0"/>
              <a:t>payment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all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contributions</a:t>
            </a:r>
            <a:r>
              <a:rPr lang="de-CH" dirty="0" smtClean="0"/>
              <a:t>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part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 err="1" smtClean="0"/>
              <a:t>collection</a:t>
            </a:r>
            <a:r>
              <a:rPr lang="de-CH" dirty="0" smtClean="0"/>
              <a:t>.</a:t>
            </a:r>
            <a:endParaRPr lang="de-CH" dirty="0" smtClean="0"/>
          </a:p>
          <a:p>
            <a:r>
              <a:rPr lang="de-CH" dirty="0" err="1" smtClean="0"/>
              <a:t>Once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registered in openIMIS,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validity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adapted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regime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benefit</a:t>
            </a:r>
            <a:r>
              <a:rPr lang="de-CH" dirty="0" smtClean="0"/>
              <a:t> plan </a:t>
            </a:r>
            <a:r>
              <a:rPr lang="de-CH" dirty="0" err="1" smtClean="0"/>
              <a:t>rules</a:t>
            </a:r>
            <a:r>
              <a:rPr lang="de-CH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6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Enrolment – module links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00892" y="1690688"/>
            <a:ext cx="9989134" cy="458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1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-363296"/>
            <a:ext cx="10515600" cy="1325563"/>
          </a:xfrm>
        </p:spPr>
        <p:txBody>
          <a:bodyPr/>
          <a:lstStyle/>
          <a:p>
            <a:r>
              <a:rPr lang="en-US" noProof="0" dirty="0" smtClean="0"/>
              <a:t>Flows - Enrolment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26376" y="647074"/>
            <a:ext cx="11050973" cy="62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70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Widescreen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Formal Sector</vt:lpstr>
      <vt:lpstr>context</vt:lpstr>
      <vt:lpstr>Main requirements</vt:lpstr>
      <vt:lpstr>Main concepts 1/4 : Regimes and regime bundle</vt:lpstr>
      <vt:lpstr>Main concepts 2/4 : policy holders* and policy holder insurees</vt:lpstr>
      <vt:lpstr>Main concepts 3/4 : Contribution collection</vt:lpstr>
      <vt:lpstr>Main concepts 4/4 : Payement and policy update</vt:lpstr>
      <vt:lpstr>Enrolment – module links</vt:lpstr>
      <vt:lpstr>Flows - Enrolment</vt:lpstr>
      <vt:lpstr>Payment – module links</vt:lpstr>
      <vt:lpstr>Flows – Premium collection - payment</vt:lpstr>
      <vt:lpstr>Questions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Sector</dc:title>
  <dc:creator>Patrick Delcroix</dc:creator>
  <cp:lastModifiedBy>Patrick Delcroix</cp:lastModifiedBy>
  <cp:revision>33</cp:revision>
  <dcterms:created xsi:type="dcterms:W3CDTF">2020-04-30T06:24:32Z</dcterms:created>
  <dcterms:modified xsi:type="dcterms:W3CDTF">2020-05-13T07:16:30Z</dcterms:modified>
</cp:coreProperties>
</file>