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2" r:id="rId10"/>
    <p:sldId id="265" r:id="rId11"/>
    <p:sldId id="263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371" autoAdjust="0"/>
  </p:normalViewPr>
  <p:slideViewPr>
    <p:cSldViewPr snapToGrid="0">
      <p:cViewPr varScale="1">
        <p:scale>
          <a:sx n="50" d="100"/>
          <a:sy n="50" d="100"/>
        </p:scale>
        <p:origin x="48" y="25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15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90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49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19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2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29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8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79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A5CD-4BA7-4F0D-A14D-C48019F296FB}" type="datetimeFigureOut">
              <a:rPr lang="fr-FR" smtClean="0"/>
              <a:t>06/05/2020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3337-AD52-4887-B752-F127EED931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5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Formal Sector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err="1" smtClean="0"/>
              <a:t>SwissTPH</a:t>
            </a:r>
            <a:r>
              <a:rPr lang="en-US" noProof="0" dirty="0" smtClean="0"/>
              <a:t>, </a:t>
            </a:r>
            <a:r>
              <a:rPr lang="en-US" noProof="0" dirty="0" err="1" smtClean="0"/>
              <a:t>Soldevelo</a:t>
            </a:r>
            <a:endParaRPr lang="en-US" noProof="0" dirty="0" smtClean="0"/>
          </a:p>
          <a:p>
            <a:r>
              <a:rPr lang="en-US" noProof="0" dirty="0" smtClean="0"/>
              <a:t>Author : Patrick Delcroix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42473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Payment – module links</a:t>
            </a:r>
            <a:endParaRPr lang="en-US" noProof="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89690" y="2152605"/>
            <a:ext cx="10564110" cy="355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2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-347797"/>
            <a:ext cx="10515600" cy="1325563"/>
          </a:xfrm>
        </p:spPr>
        <p:txBody>
          <a:bodyPr/>
          <a:lstStyle/>
          <a:p>
            <a:r>
              <a:rPr lang="en-US" noProof="0" dirty="0" smtClean="0"/>
              <a:t>Flows – Premium collection - payment</a:t>
            </a:r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54983" y="587716"/>
            <a:ext cx="9076840" cy="62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0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Questions</a:t>
            </a:r>
            <a:r>
              <a:rPr lang="de-CH" dirty="0" smtClean="0"/>
              <a:t>	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Do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rename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r>
              <a:rPr lang="de-CH" dirty="0" smtClean="0"/>
              <a:t> </a:t>
            </a:r>
            <a:r>
              <a:rPr lang="de-CH" dirty="0" err="1" smtClean="0"/>
              <a:t>closed</a:t>
            </a:r>
            <a:r>
              <a:rPr lang="de-CH" dirty="0" smtClean="0"/>
              <a:t> </a:t>
            </a:r>
            <a:r>
              <a:rPr lang="de-CH" dirty="0" err="1" smtClean="0"/>
              <a:t>group</a:t>
            </a:r>
            <a:r>
              <a:rPr lang="de-CH" dirty="0" smtClean="0"/>
              <a:t> </a:t>
            </a:r>
            <a:r>
              <a:rPr lang="de-CH" dirty="0" err="1" smtClean="0"/>
              <a:t>enrollment</a:t>
            </a:r>
            <a:r>
              <a:rPr lang="de-CH" dirty="0" smtClean="0"/>
              <a:t> ?</a:t>
            </a:r>
          </a:p>
          <a:p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add</a:t>
            </a:r>
            <a:r>
              <a:rPr lang="de-CH" dirty="0" smtClean="0"/>
              <a:t> an </a:t>
            </a:r>
            <a:r>
              <a:rPr lang="de-CH" dirty="0" err="1" smtClean="0"/>
              <a:t>import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employee</a:t>
            </a:r>
            <a:r>
              <a:rPr lang="de-CH" dirty="0" smtClean="0"/>
              <a:t>  (XLS) ?</a:t>
            </a:r>
          </a:p>
          <a:p>
            <a:endParaRPr lang="de-CH" dirty="0" smtClean="0"/>
          </a:p>
          <a:p>
            <a:r>
              <a:rPr lang="de-CH" dirty="0" err="1" smtClean="0"/>
              <a:t>Because</a:t>
            </a:r>
            <a:r>
              <a:rPr lang="de-CH" dirty="0" smtClean="0"/>
              <a:t> non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regime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likely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another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r>
              <a:rPr lang="de-CH" dirty="0" smtClean="0"/>
              <a:t>, Do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fetch</a:t>
            </a:r>
            <a:r>
              <a:rPr lang="de-CH" dirty="0" smtClean="0"/>
              <a:t> </a:t>
            </a:r>
            <a:r>
              <a:rPr lang="de-CH" dirty="0" err="1" smtClean="0"/>
              <a:t>regime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r>
              <a:rPr lang="de-CH" dirty="0" smtClean="0"/>
              <a:t> ? </a:t>
            </a:r>
            <a:r>
              <a:rPr lang="de-CH" dirty="0" err="1" smtClean="0"/>
              <a:t>Or</a:t>
            </a:r>
            <a:r>
              <a:rPr lang="de-CH" dirty="0" smtClean="0"/>
              <a:t> push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contribution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r>
              <a:rPr lang="de-CH" dirty="0" smtClean="0"/>
              <a:t> ?</a:t>
            </a:r>
          </a:p>
          <a:p>
            <a:endParaRPr lang="de-CH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35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context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OpenIMIS is a health financing tool for the informal sector, this means that the enrolment is done directly with the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 by enrolment officers.</a:t>
            </a:r>
          </a:p>
          <a:p>
            <a:r>
              <a:rPr lang="en-US" noProof="0" dirty="0" smtClean="0"/>
              <a:t>Nepal, among other countries, is interested to use openIMIS for the formal sector where the companies are taking the health insurance for their employee.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5932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Main requirements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Support the companies entity</a:t>
            </a:r>
          </a:p>
          <a:p>
            <a:r>
              <a:rPr lang="en-US" noProof="0" dirty="0" smtClean="0"/>
              <a:t>Support the documentation of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 via their company</a:t>
            </a:r>
          </a:p>
          <a:p>
            <a:r>
              <a:rPr lang="en-US" noProof="0" dirty="0" smtClean="0"/>
              <a:t>Enable the companies to update their employee data periodically</a:t>
            </a:r>
          </a:p>
          <a:p>
            <a:r>
              <a:rPr lang="en-US" noProof="0" dirty="0" smtClean="0"/>
              <a:t>update the </a:t>
            </a:r>
            <a:r>
              <a:rPr lang="en-US" noProof="0" dirty="0" err="1" smtClean="0"/>
              <a:t>insurees</a:t>
            </a:r>
            <a:r>
              <a:rPr lang="en-US" noProof="0" dirty="0" smtClean="0"/>
              <a:t> policies based on the employer payment and their status of employment</a:t>
            </a:r>
          </a:p>
          <a:p>
            <a:r>
              <a:rPr lang="en-US" noProof="0" dirty="0" smtClean="0"/>
              <a:t>*Managing different schemes.</a:t>
            </a:r>
          </a:p>
          <a:p>
            <a:pPr marL="0" indent="0">
              <a:buNone/>
            </a:pPr>
            <a:endParaRPr lang="en-US" noProof="0" dirty="0" smtClean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9093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Main concepts 1/4 : Schemes and Regimes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The pricing for the same benefit plan may differ from a sector to another; the «Regime» are to define different cost/pricing rules and the payment periodicity for a given Benefit plan, </a:t>
            </a:r>
          </a:p>
          <a:p>
            <a:r>
              <a:rPr lang="en-US" noProof="0" dirty="0" smtClean="0"/>
              <a:t>A given company may have to subscribe to multiple benefit plan for each employee (basic health insurance, advanced health insurance, accident, retirement); the «Scheme» is a bundle of regimes.</a:t>
            </a:r>
          </a:p>
        </p:txBody>
      </p:sp>
    </p:spTree>
    <p:extLst>
      <p:ext uri="{BB962C8B-B14F-4D97-AF65-F5344CB8AC3E}">
        <p14:creationId xmlns:p14="http://schemas.microsoft.com/office/powerpoint/2010/main" val="108282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Main concepts 2/4 : policy holder* and policy holder </a:t>
            </a:r>
            <a:r>
              <a:rPr lang="en-US" noProof="0" dirty="0" err="1" smtClean="0"/>
              <a:t>insurees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Each policy holder (employer) will be registered in openIMIS.</a:t>
            </a:r>
          </a:p>
          <a:p>
            <a:r>
              <a:rPr lang="en-US" noProof="0" dirty="0" smtClean="0"/>
              <a:t>Each policy holder will have access to some schemes</a:t>
            </a:r>
          </a:p>
          <a:p>
            <a:r>
              <a:rPr lang="en-US" noProof="0" dirty="0" smtClean="0"/>
              <a:t>The policy holder would have the possibility to add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 with a contract period, pricing parameters (e.g. income) and the scheme to use.</a:t>
            </a:r>
          </a:p>
          <a:p>
            <a:pPr marL="0" indent="0">
              <a:buNone/>
            </a:pPr>
            <a:endParaRPr lang="en-US" noProof="0" dirty="0" smtClean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8442" y="6424863"/>
            <a:ext cx="561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*</a:t>
            </a:r>
            <a:r>
              <a:rPr lang="de-CH" dirty="0" err="1" smtClean="0"/>
              <a:t>policy</a:t>
            </a:r>
            <a:r>
              <a:rPr lang="de-CH" dirty="0" smtClean="0"/>
              <a:t> holder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</a:t>
            </a:r>
            <a:r>
              <a:rPr lang="de-CH" dirty="0" err="1" smtClean="0"/>
              <a:t>subscriber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insurance</a:t>
            </a:r>
            <a:r>
              <a:rPr lang="de-CH" dirty="0" smtClean="0"/>
              <a:t> </a:t>
            </a:r>
            <a:r>
              <a:rPr lang="de-CH" dirty="0" err="1" smtClean="0"/>
              <a:t>taker</a:t>
            </a:r>
            <a:r>
              <a:rPr lang="de-CH" dirty="0" smtClean="0"/>
              <a:t>, TBD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6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Main concepts 3/4 : Premium collection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Before every period, a premium collection (list of premium) will be generated based on the </a:t>
            </a:r>
            <a:r>
              <a:rPr lang="en-US" dirty="0" smtClean="0"/>
              <a:t>policy holder </a:t>
            </a:r>
            <a:r>
              <a:rPr lang="en-US" dirty="0" err="1" smtClean="0"/>
              <a:t>insuree</a:t>
            </a:r>
            <a:r>
              <a:rPr lang="en-US" noProof="0" dirty="0" smtClean="0"/>
              <a:t> information provided by the policy holder.</a:t>
            </a:r>
          </a:p>
          <a:p>
            <a:r>
              <a:rPr lang="en-US" noProof="0" dirty="0" smtClean="0"/>
              <a:t>Once generated the policy holder could update the premium collection (refresh list of employee and change </a:t>
            </a:r>
            <a:r>
              <a:rPr lang="en-US" noProof="0" dirty="0" err="1" smtClean="0"/>
              <a:t>insuree</a:t>
            </a:r>
            <a:r>
              <a:rPr lang="en-US" noProof="0" dirty="0" smtClean="0"/>
              <a:t> parameters).</a:t>
            </a:r>
          </a:p>
          <a:p>
            <a:r>
              <a:rPr lang="en-US" noProof="0" dirty="0" smtClean="0"/>
              <a:t>Once submitted by the policy holder (and approved by scheme admin ?) the premium collection will be eligible for payment.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8442" y="6424863"/>
            <a:ext cx="526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*</a:t>
            </a:r>
            <a:r>
              <a:rPr lang="de-CH" dirty="0" err="1" smtClean="0"/>
              <a:t>policy</a:t>
            </a:r>
            <a:r>
              <a:rPr lang="de-CH" dirty="0" smtClean="0"/>
              <a:t> holder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holder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insurance</a:t>
            </a:r>
            <a:r>
              <a:rPr lang="de-CH" dirty="0" smtClean="0"/>
              <a:t> </a:t>
            </a:r>
            <a:r>
              <a:rPr lang="de-CH" dirty="0" err="1" smtClean="0"/>
              <a:t>taker</a:t>
            </a:r>
            <a:r>
              <a:rPr lang="de-CH" dirty="0" smtClean="0"/>
              <a:t>, TBD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42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concepts </a:t>
            </a:r>
            <a:r>
              <a:rPr lang="en-US" dirty="0" smtClean="0"/>
              <a:t>4/4 </a:t>
            </a:r>
            <a:r>
              <a:rPr lang="en-US" dirty="0"/>
              <a:t>: </a:t>
            </a:r>
            <a:r>
              <a:rPr lang="de-CH" dirty="0" err="1" smtClean="0"/>
              <a:t>Payement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update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Policy</a:t>
            </a:r>
            <a:r>
              <a:rPr lang="de-CH" dirty="0" smtClean="0"/>
              <a:t> holder will </a:t>
            </a:r>
            <a:r>
              <a:rPr lang="de-CH" dirty="0" err="1" smtClean="0"/>
              <a:t>make</a:t>
            </a:r>
            <a:r>
              <a:rPr lang="de-CH" dirty="0" smtClean="0"/>
              <a:t> a </a:t>
            </a:r>
            <a:r>
              <a:rPr lang="de-CH" dirty="0" err="1" smtClean="0"/>
              <a:t>single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per premium </a:t>
            </a:r>
            <a:r>
              <a:rPr lang="de-CH" dirty="0" err="1" smtClean="0"/>
              <a:t>collection</a:t>
            </a:r>
            <a:r>
              <a:rPr lang="de-CH" dirty="0" smtClean="0"/>
              <a:t> (</a:t>
            </a:r>
            <a:r>
              <a:rPr lang="de-CH" dirty="0" err="1" smtClean="0"/>
              <a:t>list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premium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his</a:t>
            </a:r>
            <a:r>
              <a:rPr lang="de-CH" dirty="0" smtClean="0"/>
              <a:t> </a:t>
            </a:r>
            <a:r>
              <a:rPr lang="de-CH" dirty="0" err="1" smtClean="0"/>
              <a:t>insuree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Once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payment</a:t>
            </a:r>
            <a:r>
              <a:rPr lang="de-CH" dirty="0" smtClean="0"/>
              <a:t> will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register</a:t>
            </a:r>
            <a:r>
              <a:rPr lang="de-CH" dirty="0" smtClean="0"/>
              <a:t> in openIMIS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</a:t>
            </a:r>
            <a:r>
              <a:rPr lang="de-CH" dirty="0" err="1" smtClean="0"/>
              <a:t>validity</a:t>
            </a:r>
            <a:r>
              <a:rPr lang="de-CH" dirty="0" smtClean="0"/>
              <a:t> will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addapted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regime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benefit</a:t>
            </a:r>
            <a:r>
              <a:rPr lang="de-CH" dirty="0" smtClean="0"/>
              <a:t> plan </a:t>
            </a:r>
            <a:r>
              <a:rPr lang="de-CH" dirty="0" err="1" smtClean="0"/>
              <a:t>rules</a:t>
            </a:r>
            <a:r>
              <a:rPr lang="de-CH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560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noProof="0" dirty="0" smtClean="0"/>
              <a:t>Enrolment – module links</a:t>
            </a:r>
            <a:endParaRPr lang="en-US" noProof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55038" y="1690688"/>
            <a:ext cx="10298762" cy="472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1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-363296"/>
            <a:ext cx="10515600" cy="1325563"/>
          </a:xfrm>
        </p:spPr>
        <p:txBody>
          <a:bodyPr/>
          <a:lstStyle/>
          <a:p>
            <a:r>
              <a:rPr lang="en-US" noProof="0" dirty="0" smtClean="0"/>
              <a:t>Flows - Enrolment</a:t>
            </a:r>
            <a:endParaRPr lang="en-US" noProof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22180" y="573437"/>
            <a:ext cx="11151554" cy="628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70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Formal Sector</vt:lpstr>
      <vt:lpstr>context</vt:lpstr>
      <vt:lpstr>Main requirements</vt:lpstr>
      <vt:lpstr>Main concepts 1/4 : Schemes and Regimes</vt:lpstr>
      <vt:lpstr>Main concepts 2/4 : policy holder* and policy holder insurees</vt:lpstr>
      <vt:lpstr>Main concepts 3/4 : Premium collection</vt:lpstr>
      <vt:lpstr>Main concepts 4/4 : Payement and policy update</vt:lpstr>
      <vt:lpstr>Enrolment – module links</vt:lpstr>
      <vt:lpstr>Flows - Enrolment</vt:lpstr>
      <vt:lpstr>Payment – module links</vt:lpstr>
      <vt:lpstr>Flows – Premium collection - payment</vt:lpstr>
      <vt:lpstr>Questions 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Sector</dc:title>
  <dc:creator>Patrick Delcroix</dc:creator>
  <cp:lastModifiedBy>Patrick Delcroix</cp:lastModifiedBy>
  <cp:revision>17</cp:revision>
  <dcterms:created xsi:type="dcterms:W3CDTF">2020-04-30T06:24:32Z</dcterms:created>
  <dcterms:modified xsi:type="dcterms:W3CDTF">2020-05-06T15:22:01Z</dcterms:modified>
</cp:coreProperties>
</file>