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8"/>
  </p:notesMasterIdLst>
  <p:sldIdLst>
    <p:sldId id="507" r:id="rId2"/>
    <p:sldId id="516" r:id="rId3"/>
    <p:sldId id="658" r:id="rId4"/>
    <p:sldId id="659" r:id="rId5"/>
    <p:sldId id="520" r:id="rId6"/>
    <p:sldId id="661" r:id="rId7"/>
    <p:sldId id="662" r:id="rId8"/>
    <p:sldId id="665" r:id="rId9"/>
    <p:sldId id="666" r:id="rId10"/>
    <p:sldId id="668" r:id="rId11"/>
    <p:sldId id="669" r:id="rId12"/>
    <p:sldId id="691" r:id="rId13"/>
    <p:sldId id="656" r:id="rId14"/>
    <p:sldId id="667" r:id="rId15"/>
    <p:sldId id="513" r:id="rId16"/>
    <p:sldId id="664" r:id="rId17"/>
  </p:sldIdLst>
  <p:sldSz cx="9144000" cy="5143500" type="screen16x9"/>
  <p:notesSz cx="6858000" cy="9144000"/>
  <p:defaultTextStyle>
    <a:defPPr>
      <a:defRPr lang="de-DE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4" pos="2880" userDrawn="1">
          <p15:clr>
            <a:srgbClr val="A4A3A4"/>
          </p15:clr>
        </p15:guide>
        <p15:guide id="5" orient="horz" pos="162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rechsel, Julia GIZ" initials="DJG" lastIdx="1" clrIdx="0">
    <p:extLst>
      <p:ext uri="{19B8F6BF-5375-455C-9EA6-DF929625EA0E}">
        <p15:presenceInfo xmlns:p15="http://schemas.microsoft.com/office/powerpoint/2012/main" userId="S-1-5-21-3211005450-2565063988-1429816208-98754" providerId="AD"/>
      </p:ext>
    </p:extLst>
  </p:cmAuthor>
  <p:cmAuthor id="2" name="Strobel, Chiara GIZ" initials="SCG" lastIdx="15" clrIdx="1">
    <p:extLst>
      <p:ext uri="{19B8F6BF-5375-455C-9EA6-DF929625EA0E}">
        <p15:presenceInfo xmlns:p15="http://schemas.microsoft.com/office/powerpoint/2012/main" userId="S-1-5-21-3211005450-2565063988-1429816208-146432" providerId="AD"/>
      </p:ext>
    </p:extLst>
  </p:cmAuthor>
  <p:cmAuthor id="3" name="Bauer, Vanessa GIZ" initials="BVG" lastIdx="18" clrIdx="2">
    <p:extLst>
      <p:ext uri="{19B8F6BF-5375-455C-9EA6-DF929625EA0E}">
        <p15:presenceInfo xmlns:p15="http://schemas.microsoft.com/office/powerpoint/2012/main" userId="S-1-5-21-3211005450-2565063988-1429816208-97333" providerId="AD"/>
      </p:ext>
    </p:extLst>
  </p:cmAuthor>
  <p:cmAuthor id="4" name="Lohse, Christine GIZ NP" initials="LCGN" lastIdx="3" clrIdx="3">
    <p:extLst>
      <p:ext uri="{19B8F6BF-5375-455C-9EA6-DF929625EA0E}">
        <p15:presenceInfo xmlns:p15="http://schemas.microsoft.com/office/powerpoint/2012/main" userId="Lohse, Christine GIZ NP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7639"/>
    <a:srgbClr val="F6B859"/>
    <a:srgbClr val="F8E946"/>
    <a:srgbClr val="E6E6E6"/>
    <a:srgbClr val="C80F0F"/>
    <a:srgbClr val="C00000"/>
    <a:srgbClr val="CC00CC"/>
    <a:srgbClr val="232120"/>
    <a:srgbClr val="FFFFFF"/>
    <a:srgbClr val="E7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9" autoAdjust="0"/>
    <p:restoredTop sz="89837" autoAdjust="0"/>
  </p:normalViewPr>
  <p:slideViewPr>
    <p:cSldViewPr snapToGrid="0">
      <p:cViewPr varScale="1">
        <p:scale>
          <a:sx n="135" d="100"/>
          <a:sy n="135" d="100"/>
        </p:scale>
        <p:origin x="954" y="120"/>
      </p:cViewPr>
      <p:guideLst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-30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13BDE53C-E68A-42E6-AFB0-AF5C1BDE8E3C}" type="datetimeFigureOut">
              <a:rPr lang="en-GB" smtClean="0"/>
              <a:pPr/>
              <a:t>13/05/2020</a:t>
            </a:fld>
            <a:endParaRPr lang="en-GB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dirty="0" err="1"/>
              <a:t>Formatvorlagen</a:t>
            </a:r>
            <a:r>
              <a:rPr lang="en-GB" dirty="0"/>
              <a:t> des </a:t>
            </a:r>
            <a:r>
              <a:rPr lang="en-GB" dirty="0" err="1"/>
              <a:t>Textmasters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2"/>
            <a:r>
              <a:rPr lang="en-GB" dirty="0" err="1"/>
              <a:t>Dritte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3"/>
            <a:r>
              <a:rPr lang="en-GB" dirty="0" err="1"/>
              <a:t>Vierte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4"/>
            <a:r>
              <a:rPr lang="en-GB" dirty="0" err="1"/>
              <a:t>Fünfte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4045F879-0589-40D4-B0E5-B74D0CAD5C6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0952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45F879-0589-40D4-B0E5-B74D0CAD5C6C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5962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45F879-0589-40D4-B0E5-B74D0CAD5C6C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58486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Preeti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45F879-0589-40D4-B0E5-B74D0CAD5C6C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25025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45F879-0589-40D4-B0E5-B74D0CAD5C6C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45662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45F879-0589-40D4-B0E5-B74D0CAD5C6C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68761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45F879-0589-40D4-B0E5-B74D0CAD5C6C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102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1.pn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1.png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7.jp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7.jpg"/><Relationship Id="rId4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jp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, col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rafik 20" descr="Ein Bild, das Kette enthält.&#10;&#10;Automatisch generierte Beschreibung">
            <a:extLst>
              <a:ext uri="{FF2B5EF4-FFF2-40B4-BE49-F238E27FC236}">
                <a16:creationId xmlns:a16="http://schemas.microsoft.com/office/drawing/2014/main" id="{82995FEF-F44E-4720-98FA-B2AE557B1183}"/>
              </a:ext>
            </a:extLst>
          </p:cNvPr>
          <p:cNvPicPr>
            <a:picLocks/>
          </p:cNvPicPr>
          <p:nvPr userDrawn="1"/>
        </p:nvPicPr>
        <p:blipFill rotWithShape="1">
          <a:blip r:embed="rId2"/>
          <a:srcRect t="233" b="26747"/>
          <a:stretch/>
        </p:blipFill>
        <p:spPr bwMode="gray">
          <a:xfrm>
            <a:off x="123135" y="123825"/>
            <a:ext cx="8893865" cy="3541395"/>
          </a:xfrm>
          <a:prstGeom prst="rect">
            <a:avLst/>
          </a:prstGeom>
        </p:spPr>
      </p:pic>
      <p:pic>
        <p:nvPicPr>
          <p:cNvPr id="18" name="Grafik 17" descr="Ein Bild, das Säge enthält.&#10;&#10;Automatisch generierte Beschreibung">
            <a:extLst>
              <a:ext uri="{FF2B5EF4-FFF2-40B4-BE49-F238E27FC236}">
                <a16:creationId xmlns:a16="http://schemas.microsoft.com/office/drawing/2014/main" id="{57A5703D-6864-419D-AAFF-48396C4B22D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 bwMode="gray">
          <a:xfrm>
            <a:off x="123135" y="635156"/>
            <a:ext cx="8895600" cy="3030064"/>
          </a:xfrm>
          <a:prstGeom prst="rect">
            <a:avLst/>
          </a:prstGeom>
        </p:spPr>
      </p:pic>
      <p:sp>
        <p:nvSpPr>
          <p:cNvPr id="5" name="Headline">
            <a:extLst>
              <a:ext uri="{FF2B5EF4-FFF2-40B4-BE49-F238E27FC236}">
                <a16:creationId xmlns:a16="http://schemas.microsoft.com/office/drawing/2014/main" id="{4ECCE95F-3D45-442B-95A6-78CBB31D3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699848" y="1906648"/>
            <a:ext cx="7971711" cy="720197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2600" b="1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Title slide/headline</a:t>
            </a:r>
            <a:br>
              <a:rPr lang="en-GB" dirty="0"/>
            </a:br>
            <a:r>
              <a:rPr lang="en-GB" dirty="0"/>
              <a:t>with colour GIZ key visual</a:t>
            </a:r>
          </a:p>
        </p:txBody>
      </p:sp>
      <p:sp>
        <p:nvSpPr>
          <p:cNvPr id="19" name="Subline">
            <a:extLst>
              <a:ext uri="{FF2B5EF4-FFF2-40B4-BE49-F238E27FC236}">
                <a16:creationId xmlns:a16="http://schemas.microsoft.com/office/drawing/2014/main" id="{31A5E120-96AF-40F6-98D7-8A2FD24C327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699848" y="2775458"/>
            <a:ext cx="7970837" cy="592470"/>
          </a:xfrm>
        </p:spPr>
        <p:txBody>
          <a:bodyPr>
            <a:spAutoFit/>
          </a:bodyPr>
          <a:lstStyle>
            <a:lvl1pPr marL="0" indent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  <a:defRPr sz="15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This is the sub-line</a:t>
            </a:r>
          </a:p>
          <a:p>
            <a:pPr lvl="0"/>
            <a:r>
              <a:rPr lang="en-GB"/>
              <a:t>Project name | Date</a:t>
            </a:r>
            <a:endParaRPr lang="en-GB" dirty="0"/>
          </a:p>
        </p:txBody>
      </p:sp>
      <p:pic>
        <p:nvPicPr>
          <p:cNvPr id="10" name="logo">
            <a:extLst>
              <a:ext uri="{FF2B5EF4-FFF2-40B4-BE49-F238E27FC236}">
                <a16:creationId xmlns:a16="http://schemas.microsoft.com/office/drawing/2014/main" id="{BB915B2F-F90E-4740-9ADA-291A0E63BDE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687149" y="4066683"/>
            <a:ext cx="2311296" cy="637918"/>
          </a:xfrm>
          <a:prstGeom prst="rect">
            <a:avLst/>
          </a:prstGeom>
        </p:spPr>
      </p:pic>
      <p:sp>
        <p:nvSpPr>
          <p:cNvPr id="13" name="Bar">
            <a:extLst>
              <a:ext uri="{FF2B5EF4-FFF2-40B4-BE49-F238E27FC236}">
                <a16:creationId xmlns:a16="http://schemas.microsoft.com/office/drawing/2014/main" id="{BD21318B-3022-42D5-AB5E-3CB62091D006}"/>
              </a:ext>
            </a:extLst>
          </p:cNvPr>
          <p:cNvSpPr/>
          <p:nvPr userDrawn="1"/>
        </p:nvSpPr>
        <p:spPr bwMode="gray">
          <a:xfrm>
            <a:off x="5369092" y="3665220"/>
            <a:ext cx="3647908" cy="222842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dirty="0" err="1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914068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tart slide, alternat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ubline">
            <a:extLst>
              <a:ext uri="{FF2B5EF4-FFF2-40B4-BE49-F238E27FC236}">
                <a16:creationId xmlns:a16="http://schemas.microsoft.com/office/drawing/2014/main" id="{31A5E120-96AF-40F6-98D7-8A2FD24C327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699848" y="2775458"/>
            <a:ext cx="7970837" cy="219291"/>
          </a:xfrm>
        </p:spPr>
        <p:txBody>
          <a:bodyPr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15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This is the sub-line</a:t>
            </a:r>
          </a:p>
        </p:txBody>
      </p:sp>
      <p:sp>
        <p:nvSpPr>
          <p:cNvPr id="5" name="Headline">
            <a:extLst>
              <a:ext uri="{FF2B5EF4-FFF2-40B4-BE49-F238E27FC236}">
                <a16:creationId xmlns:a16="http://schemas.microsoft.com/office/drawing/2014/main" id="{4ECCE95F-3D45-442B-95A6-78CBB31D3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699848" y="1906648"/>
            <a:ext cx="7971711" cy="720197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2600" b="1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Section start slide</a:t>
            </a:r>
            <a:br>
              <a:rPr lang="en-GB" dirty="0"/>
            </a:br>
            <a:r>
              <a:rPr lang="en-GB" dirty="0"/>
              <a:t>This may also have two lines</a:t>
            </a:r>
          </a:p>
        </p:txBody>
      </p:sp>
      <p:grpSp>
        <p:nvGrpSpPr>
          <p:cNvPr id="8" name="Key Visual">
            <a:extLst>
              <a:ext uri="{FF2B5EF4-FFF2-40B4-BE49-F238E27FC236}">
                <a16:creationId xmlns:a16="http://schemas.microsoft.com/office/drawing/2014/main" id="{1E0F1E1C-CA23-484C-B4BB-7C7FB71D6C86}"/>
              </a:ext>
            </a:extLst>
          </p:cNvPr>
          <p:cNvGrpSpPr/>
          <p:nvPr userDrawn="1"/>
        </p:nvGrpSpPr>
        <p:grpSpPr bwMode="gray">
          <a:xfrm>
            <a:off x="123135" y="123825"/>
            <a:ext cx="3783013" cy="1005693"/>
            <a:chOff x="4846637" y="119557"/>
            <a:chExt cx="3783013" cy="1005693"/>
          </a:xfrm>
        </p:grpSpPr>
        <p:sp>
          <p:nvSpPr>
            <p:cNvPr id="9" name="Freihandform: Form 8">
              <a:extLst>
                <a:ext uri="{FF2B5EF4-FFF2-40B4-BE49-F238E27FC236}">
                  <a16:creationId xmlns:a16="http://schemas.microsoft.com/office/drawing/2014/main" id="{361BEDD0-CC28-449C-8AF8-28ECB9820DCA}"/>
                </a:ext>
              </a:extLst>
            </p:cNvPr>
            <p:cNvSpPr/>
            <p:nvPr userDrawn="1"/>
          </p:nvSpPr>
          <p:spPr bwMode="gray">
            <a:xfrm>
              <a:off x="4846637" y="119557"/>
              <a:ext cx="3783013" cy="1003198"/>
            </a:xfrm>
            <a:custGeom>
              <a:avLst/>
              <a:gdLst>
                <a:gd name="connsiteX0" fmla="*/ 0 w 6644156"/>
                <a:gd name="connsiteY0" fmla="*/ 0 h 1761930"/>
                <a:gd name="connsiteX1" fmla="*/ 6644156 w 6644156"/>
                <a:gd name="connsiteY1" fmla="*/ 0 h 1761930"/>
                <a:gd name="connsiteX2" fmla="*/ 5593080 w 6644156"/>
                <a:gd name="connsiteY2" fmla="*/ 838200 h 1761930"/>
                <a:gd name="connsiteX3" fmla="*/ 4465320 w 6644156"/>
                <a:gd name="connsiteY3" fmla="*/ 426720 h 1761930"/>
                <a:gd name="connsiteX4" fmla="*/ 934433 w 6644156"/>
                <a:gd name="connsiteY4" fmla="*/ 1761930 h 1761930"/>
                <a:gd name="connsiteX5" fmla="*/ 0 w 6644156"/>
                <a:gd name="connsiteY5" fmla="*/ 1052662 h 1761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44156" h="1761930">
                  <a:moveTo>
                    <a:pt x="0" y="0"/>
                  </a:moveTo>
                  <a:lnTo>
                    <a:pt x="6644156" y="0"/>
                  </a:lnTo>
                  <a:lnTo>
                    <a:pt x="5593080" y="838200"/>
                  </a:lnTo>
                  <a:lnTo>
                    <a:pt x="4465320" y="426720"/>
                  </a:lnTo>
                  <a:lnTo>
                    <a:pt x="934433" y="1761930"/>
                  </a:lnTo>
                  <a:lnTo>
                    <a:pt x="0" y="1052662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225" r="-225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ihandform: Form 10">
              <a:extLst>
                <a:ext uri="{FF2B5EF4-FFF2-40B4-BE49-F238E27FC236}">
                  <a16:creationId xmlns:a16="http://schemas.microsoft.com/office/drawing/2014/main" id="{2AF78ACF-6170-47AC-80E0-F6021AD8B19F}"/>
                </a:ext>
              </a:extLst>
            </p:cNvPr>
            <p:cNvSpPr/>
            <p:nvPr userDrawn="1"/>
          </p:nvSpPr>
          <p:spPr bwMode="gray">
            <a:xfrm>
              <a:off x="4920060" y="119557"/>
              <a:ext cx="1036212" cy="1005693"/>
            </a:xfrm>
            <a:custGeom>
              <a:avLst/>
              <a:gdLst>
                <a:gd name="connsiteX0" fmla="*/ 0 w 1978500"/>
                <a:gd name="connsiteY0" fmla="*/ 0 h 1920227"/>
                <a:gd name="connsiteX1" fmla="*/ 1978500 w 1978500"/>
                <a:gd name="connsiteY1" fmla="*/ 0 h 1920227"/>
                <a:gd name="connsiteX2" fmla="*/ 876998 w 1978500"/>
                <a:gd name="connsiteY2" fmla="*/ 1920227 h 1920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78500" h="1920227">
                  <a:moveTo>
                    <a:pt x="0" y="0"/>
                  </a:moveTo>
                  <a:lnTo>
                    <a:pt x="1978500" y="0"/>
                  </a:lnTo>
                  <a:lnTo>
                    <a:pt x="876998" y="1920227"/>
                  </a:ln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2" name="Freihandform: Form 11">
              <a:extLst>
                <a:ext uri="{FF2B5EF4-FFF2-40B4-BE49-F238E27FC236}">
                  <a16:creationId xmlns:a16="http://schemas.microsoft.com/office/drawing/2014/main" id="{5BAE5611-256D-4234-B00F-EB779B3EA961}"/>
                </a:ext>
              </a:extLst>
            </p:cNvPr>
            <p:cNvSpPr/>
            <p:nvPr userDrawn="1"/>
          </p:nvSpPr>
          <p:spPr bwMode="gray">
            <a:xfrm>
              <a:off x="7610197" y="119557"/>
              <a:ext cx="508146" cy="477657"/>
            </a:xfrm>
            <a:custGeom>
              <a:avLst/>
              <a:gdLst>
                <a:gd name="connsiteX0" fmla="*/ 0 w 970232"/>
                <a:gd name="connsiteY0" fmla="*/ 0 h 912018"/>
                <a:gd name="connsiteX1" fmla="*/ 970232 w 970232"/>
                <a:gd name="connsiteY1" fmla="*/ 0 h 912018"/>
                <a:gd name="connsiteX2" fmla="*/ 804720 w 970232"/>
                <a:gd name="connsiteY2" fmla="*/ 912018 h 912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70232" h="912018">
                  <a:moveTo>
                    <a:pt x="0" y="0"/>
                  </a:moveTo>
                  <a:lnTo>
                    <a:pt x="970232" y="0"/>
                  </a:lnTo>
                  <a:lnTo>
                    <a:pt x="804720" y="912018"/>
                  </a:ln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ihandform: Form 13">
              <a:extLst>
                <a:ext uri="{FF2B5EF4-FFF2-40B4-BE49-F238E27FC236}">
                  <a16:creationId xmlns:a16="http://schemas.microsoft.com/office/drawing/2014/main" id="{D32235C7-71CD-4034-844A-03FD0D112CE2}"/>
                </a:ext>
              </a:extLst>
            </p:cNvPr>
            <p:cNvSpPr/>
            <p:nvPr userDrawn="1"/>
          </p:nvSpPr>
          <p:spPr bwMode="gray">
            <a:xfrm flipH="1">
              <a:off x="7164646" y="119557"/>
              <a:ext cx="951008" cy="481890"/>
            </a:xfrm>
            <a:custGeom>
              <a:avLst/>
              <a:gdLst>
                <a:gd name="connsiteX0" fmla="*/ 1815814 w 1815814"/>
                <a:gd name="connsiteY0" fmla="*/ 0 h 920101"/>
                <a:gd name="connsiteX1" fmla="*/ 0 w 1815814"/>
                <a:gd name="connsiteY1" fmla="*/ 0 h 920101"/>
                <a:gd name="connsiteX2" fmla="*/ 161054 w 1815814"/>
                <a:gd name="connsiteY2" fmla="*/ 920101 h 920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15814" h="920101">
                  <a:moveTo>
                    <a:pt x="1815814" y="0"/>
                  </a:moveTo>
                  <a:lnTo>
                    <a:pt x="0" y="0"/>
                  </a:lnTo>
                  <a:lnTo>
                    <a:pt x="161054" y="920101"/>
                  </a:ln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ihandform: Form 15">
              <a:extLst>
                <a:ext uri="{FF2B5EF4-FFF2-40B4-BE49-F238E27FC236}">
                  <a16:creationId xmlns:a16="http://schemas.microsoft.com/office/drawing/2014/main" id="{717CA073-D9FE-4EFD-801F-27AB9308B312}"/>
                </a:ext>
              </a:extLst>
            </p:cNvPr>
            <p:cNvSpPr/>
            <p:nvPr userDrawn="1"/>
          </p:nvSpPr>
          <p:spPr bwMode="gray">
            <a:xfrm>
              <a:off x="4920060" y="119557"/>
              <a:ext cx="2146640" cy="1005693"/>
            </a:xfrm>
            <a:custGeom>
              <a:avLst/>
              <a:gdLst>
                <a:gd name="connsiteX0" fmla="*/ 0 w 4098704"/>
                <a:gd name="connsiteY0" fmla="*/ 0 h 1920227"/>
                <a:gd name="connsiteX1" fmla="*/ 4098704 w 4098704"/>
                <a:gd name="connsiteY1" fmla="*/ 0 h 1920227"/>
                <a:gd name="connsiteX2" fmla="*/ 876998 w 4098704"/>
                <a:gd name="connsiteY2" fmla="*/ 1920227 h 1920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98704" h="1920227">
                  <a:moveTo>
                    <a:pt x="0" y="0"/>
                  </a:moveTo>
                  <a:lnTo>
                    <a:pt x="4098704" y="0"/>
                  </a:lnTo>
                  <a:lnTo>
                    <a:pt x="876998" y="1920227"/>
                  </a:ln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F9F9B96F-E57D-429A-9EB5-D561A8B62E5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The Social Security Fund (SSF)</a:t>
            </a:r>
            <a:endParaRPr lang="en-GB" dirty="0"/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5AA07C4F-927A-4ADF-8F4E-0E641F59E17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3A8B5DB7-81A8-4ED4-916B-6B23CD60368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6429090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mediate slide, b/w visu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rafik 17">
            <a:extLst>
              <a:ext uri="{FF2B5EF4-FFF2-40B4-BE49-F238E27FC236}">
                <a16:creationId xmlns:a16="http://schemas.microsoft.com/office/drawing/2014/main" id="{DF58C217-C4E2-448E-B6B5-E56CEFB6D358}"/>
              </a:ext>
            </a:extLst>
          </p:cNvPr>
          <p:cNvPicPr>
            <a:picLocks/>
          </p:cNvPicPr>
          <p:nvPr userDrawn="1"/>
        </p:nvPicPr>
        <p:blipFill rotWithShape="1">
          <a:blip r:embed="rId2"/>
          <a:srcRect t="234" b="7466"/>
          <a:stretch/>
        </p:blipFill>
        <p:spPr bwMode="gray">
          <a:xfrm>
            <a:off x="123135" y="123825"/>
            <a:ext cx="8893865" cy="4476494"/>
          </a:xfrm>
          <a:prstGeom prst="rect">
            <a:avLst/>
          </a:prstGeo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1E3E3E95-0AFA-477F-B88E-9AEDC037418E}"/>
              </a:ext>
            </a:extLst>
          </p:cNvPr>
          <p:cNvSpPr>
            <a:spLocks/>
          </p:cNvSpPr>
          <p:nvPr userDrawn="1"/>
        </p:nvSpPr>
        <p:spPr bwMode="gray">
          <a:xfrm>
            <a:off x="123135" y="123825"/>
            <a:ext cx="8893865" cy="4476494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5" name="Headline">
            <a:extLst>
              <a:ext uri="{FF2B5EF4-FFF2-40B4-BE49-F238E27FC236}">
                <a16:creationId xmlns:a16="http://schemas.microsoft.com/office/drawing/2014/main" id="{4ECCE95F-3D45-442B-95A6-78CBB31D3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835699" y="2052949"/>
            <a:ext cx="7472602" cy="380104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algn="ctr">
              <a:lnSpc>
                <a:spcPct val="95000"/>
              </a:lnSpc>
              <a:spcBef>
                <a:spcPts val="1200"/>
              </a:spcBef>
              <a:defRPr sz="2600" b="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Intermediate slide</a:t>
            </a:r>
            <a:endParaRPr lang="en-GB" dirty="0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1382050-2B79-493B-95AA-DBF7B8349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Social Security Fund (SSF)</a:t>
            </a:r>
            <a:endParaRPr lang="en-GB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C291D8C-7803-47D0-8143-6798277D7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3A8B5DB7-81A8-4ED4-916B-6B23CD60368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3023638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mediate slide,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eadline">
            <a:extLst>
              <a:ext uri="{FF2B5EF4-FFF2-40B4-BE49-F238E27FC236}">
                <a16:creationId xmlns:a16="http://schemas.microsoft.com/office/drawing/2014/main" id="{4ECCE95F-3D45-442B-95A6-78CBB31D3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835699" y="2052949"/>
            <a:ext cx="7472602" cy="380104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algn="ctr">
              <a:lnSpc>
                <a:spcPct val="95000"/>
              </a:lnSpc>
              <a:spcBef>
                <a:spcPts val="1200"/>
              </a:spcBef>
              <a:defRPr sz="2600" b="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Intermediate slide</a:t>
            </a:r>
            <a:endParaRPr lang="en-GB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D743612B-9303-4BD1-8570-21C327D0D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Social Security Fund (SSF)</a:t>
            </a:r>
            <a:endParaRPr lang="en-GB" dirty="0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364C8BC3-F5EC-4CDC-BEF6-A683BD9DD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3A8B5DB7-81A8-4ED4-916B-6B23CD60368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383523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mediate slide, white, alternat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Headline">
            <a:extLst>
              <a:ext uri="{FF2B5EF4-FFF2-40B4-BE49-F238E27FC236}">
                <a16:creationId xmlns:a16="http://schemas.microsoft.com/office/drawing/2014/main" id="{4ECCE95F-3D45-442B-95A6-78CBB31D3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835699" y="2052949"/>
            <a:ext cx="7472602" cy="380104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algn="ctr">
              <a:lnSpc>
                <a:spcPct val="95000"/>
              </a:lnSpc>
              <a:spcBef>
                <a:spcPts val="1200"/>
              </a:spcBef>
              <a:defRPr sz="2600" b="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Intermediate slide</a:t>
            </a:r>
            <a:endParaRPr lang="en-GB" dirty="0"/>
          </a:p>
        </p:txBody>
      </p:sp>
      <p:grpSp>
        <p:nvGrpSpPr>
          <p:cNvPr id="12" name="Key Visual">
            <a:extLst>
              <a:ext uri="{FF2B5EF4-FFF2-40B4-BE49-F238E27FC236}">
                <a16:creationId xmlns:a16="http://schemas.microsoft.com/office/drawing/2014/main" id="{D9D8699C-EAEE-4654-9DB5-5DBEA94DFD69}"/>
              </a:ext>
            </a:extLst>
          </p:cNvPr>
          <p:cNvGrpSpPr/>
          <p:nvPr userDrawn="1"/>
        </p:nvGrpSpPr>
        <p:grpSpPr bwMode="gray">
          <a:xfrm flipV="1">
            <a:off x="123134" y="3393907"/>
            <a:ext cx="4538033" cy="1206411"/>
            <a:chOff x="4846637" y="119557"/>
            <a:chExt cx="3783013" cy="1005693"/>
          </a:xfrm>
        </p:grpSpPr>
        <p:sp>
          <p:nvSpPr>
            <p:cNvPr id="13" name="Freihandform: Form 12">
              <a:extLst>
                <a:ext uri="{FF2B5EF4-FFF2-40B4-BE49-F238E27FC236}">
                  <a16:creationId xmlns:a16="http://schemas.microsoft.com/office/drawing/2014/main" id="{57ACA972-95E7-4330-A959-68C656E58B90}"/>
                </a:ext>
              </a:extLst>
            </p:cNvPr>
            <p:cNvSpPr/>
            <p:nvPr userDrawn="1"/>
          </p:nvSpPr>
          <p:spPr bwMode="gray">
            <a:xfrm>
              <a:off x="4846637" y="119557"/>
              <a:ext cx="3783013" cy="1003198"/>
            </a:xfrm>
            <a:custGeom>
              <a:avLst/>
              <a:gdLst>
                <a:gd name="connsiteX0" fmla="*/ 0 w 6644156"/>
                <a:gd name="connsiteY0" fmla="*/ 0 h 1761930"/>
                <a:gd name="connsiteX1" fmla="*/ 6644156 w 6644156"/>
                <a:gd name="connsiteY1" fmla="*/ 0 h 1761930"/>
                <a:gd name="connsiteX2" fmla="*/ 5593080 w 6644156"/>
                <a:gd name="connsiteY2" fmla="*/ 838200 h 1761930"/>
                <a:gd name="connsiteX3" fmla="*/ 4465320 w 6644156"/>
                <a:gd name="connsiteY3" fmla="*/ 426720 h 1761930"/>
                <a:gd name="connsiteX4" fmla="*/ 934433 w 6644156"/>
                <a:gd name="connsiteY4" fmla="*/ 1761930 h 1761930"/>
                <a:gd name="connsiteX5" fmla="*/ 0 w 6644156"/>
                <a:gd name="connsiteY5" fmla="*/ 1052662 h 1761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44156" h="1761930">
                  <a:moveTo>
                    <a:pt x="0" y="0"/>
                  </a:moveTo>
                  <a:lnTo>
                    <a:pt x="6644156" y="0"/>
                  </a:lnTo>
                  <a:lnTo>
                    <a:pt x="5593080" y="838200"/>
                  </a:lnTo>
                  <a:lnTo>
                    <a:pt x="4465320" y="426720"/>
                  </a:lnTo>
                  <a:lnTo>
                    <a:pt x="934433" y="1761930"/>
                  </a:lnTo>
                  <a:lnTo>
                    <a:pt x="0" y="1052662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225" r="-225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ihandform: Form 13">
              <a:extLst>
                <a:ext uri="{FF2B5EF4-FFF2-40B4-BE49-F238E27FC236}">
                  <a16:creationId xmlns:a16="http://schemas.microsoft.com/office/drawing/2014/main" id="{EF93F907-303A-4592-848E-F1A7AFDDDD4A}"/>
                </a:ext>
              </a:extLst>
            </p:cNvPr>
            <p:cNvSpPr/>
            <p:nvPr userDrawn="1"/>
          </p:nvSpPr>
          <p:spPr bwMode="gray">
            <a:xfrm>
              <a:off x="4920060" y="119557"/>
              <a:ext cx="1036212" cy="1005693"/>
            </a:xfrm>
            <a:custGeom>
              <a:avLst/>
              <a:gdLst>
                <a:gd name="connsiteX0" fmla="*/ 0 w 1978500"/>
                <a:gd name="connsiteY0" fmla="*/ 0 h 1920227"/>
                <a:gd name="connsiteX1" fmla="*/ 1978500 w 1978500"/>
                <a:gd name="connsiteY1" fmla="*/ 0 h 1920227"/>
                <a:gd name="connsiteX2" fmla="*/ 876998 w 1978500"/>
                <a:gd name="connsiteY2" fmla="*/ 1920227 h 1920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78500" h="1920227">
                  <a:moveTo>
                    <a:pt x="0" y="0"/>
                  </a:moveTo>
                  <a:lnTo>
                    <a:pt x="1978500" y="0"/>
                  </a:lnTo>
                  <a:lnTo>
                    <a:pt x="876998" y="1920227"/>
                  </a:ln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ihandform: Form 14">
              <a:extLst>
                <a:ext uri="{FF2B5EF4-FFF2-40B4-BE49-F238E27FC236}">
                  <a16:creationId xmlns:a16="http://schemas.microsoft.com/office/drawing/2014/main" id="{C8AAE6CE-CD01-4233-9E65-D495D92CF161}"/>
                </a:ext>
              </a:extLst>
            </p:cNvPr>
            <p:cNvSpPr/>
            <p:nvPr userDrawn="1"/>
          </p:nvSpPr>
          <p:spPr bwMode="gray">
            <a:xfrm>
              <a:off x="7610197" y="119557"/>
              <a:ext cx="508146" cy="477657"/>
            </a:xfrm>
            <a:custGeom>
              <a:avLst/>
              <a:gdLst>
                <a:gd name="connsiteX0" fmla="*/ 0 w 970232"/>
                <a:gd name="connsiteY0" fmla="*/ 0 h 912018"/>
                <a:gd name="connsiteX1" fmla="*/ 970232 w 970232"/>
                <a:gd name="connsiteY1" fmla="*/ 0 h 912018"/>
                <a:gd name="connsiteX2" fmla="*/ 804720 w 970232"/>
                <a:gd name="connsiteY2" fmla="*/ 912018 h 912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70232" h="912018">
                  <a:moveTo>
                    <a:pt x="0" y="0"/>
                  </a:moveTo>
                  <a:lnTo>
                    <a:pt x="970232" y="0"/>
                  </a:lnTo>
                  <a:lnTo>
                    <a:pt x="804720" y="912018"/>
                  </a:ln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ihandform: Form 15">
              <a:extLst>
                <a:ext uri="{FF2B5EF4-FFF2-40B4-BE49-F238E27FC236}">
                  <a16:creationId xmlns:a16="http://schemas.microsoft.com/office/drawing/2014/main" id="{1AAC9A52-2206-4D16-A752-9C733CC5CB7F}"/>
                </a:ext>
              </a:extLst>
            </p:cNvPr>
            <p:cNvSpPr/>
            <p:nvPr userDrawn="1"/>
          </p:nvSpPr>
          <p:spPr bwMode="gray">
            <a:xfrm flipH="1">
              <a:off x="7164646" y="119557"/>
              <a:ext cx="951008" cy="481890"/>
            </a:xfrm>
            <a:custGeom>
              <a:avLst/>
              <a:gdLst>
                <a:gd name="connsiteX0" fmla="*/ 1815814 w 1815814"/>
                <a:gd name="connsiteY0" fmla="*/ 0 h 920101"/>
                <a:gd name="connsiteX1" fmla="*/ 0 w 1815814"/>
                <a:gd name="connsiteY1" fmla="*/ 0 h 920101"/>
                <a:gd name="connsiteX2" fmla="*/ 161054 w 1815814"/>
                <a:gd name="connsiteY2" fmla="*/ 920101 h 920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15814" h="920101">
                  <a:moveTo>
                    <a:pt x="1815814" y="0"/>
                  </a:moveTo>
                  <a:lnTo>
                    <a:pt x="0" y="0"/>
                  </a:lnTo>
                  <a:lnTo>
                    <a:pt x="161054" y="920101"/>
                  </a:ln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ihandform: Form 16">
              <a:extLst>
                <a:ext uri="{FF2B5EF4-FFF2-40B4-BE49-F238E27FC236}">
                  <a16:creationId xmlns:a16="http://schemas.microsoft.com/office/drawing/2014/main" id="{8D075FE9-0EDA-4BE2-B2C1-22DF2B8842B2}"/>
                </a:ext>
              </a:extLst>
            </p:cNvPr>
            <p:cNvSpPr/>
            <p:nvPr userDrawn="1"/>
          </p:nvSpPr>
          <p:spPr bwMode="gray">
            <a:xfrm>
              <a:off x="4920060" y="119557"/>
              <a:ext cx="2146640" cy="1005693"/>
            </a:xfrm>
            <a:custGeom>
              <a:avLst/>
              <a:gdLst>
                <a:gd name="connsiteX0" fmla="*/ 0 w 4098704"/>
                <a:gd name="connsiteY0" fmla="*/ 0 h 1920227"/>
                <a:gd name="connsiteX1" fmla="*/ 4098704 w 4098704"/>
                <a:gd name="connsiteY1" fmla="*/ 0 h 1920227"/>
                <a:gd name="connsiteX2" fmla="*/ 876998 w 4098704"/>
                <a:gd name="connsiteY2" fmla="*/ 1920227 h 1920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98704" h="1920227">
                  <a:moveTo>
                    <a:pt x="0" y="0"/>
                  </a:moveTo>
                  <a:lnTo>
                    <a:pt x="4098704" y="0"/>
                  </a:lnTo>
                  <a:lnTo>
                    <a:pt x="876998" y="1920227"/>
                  </a:ln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36" name="Key Visual">
            <a:extLst>
              <a:ext uri="{FF2B5EF4-FFF2-40B4-BE49-F238E27FC236}">
                <a16:creationId xmlns:a16="http://schemas.microsoft.com/office/drawing/2014/main" id="{C7D69FF2-A45A-405D-BC43-69B4E925551F}"/>
              </a:ext>
            </a:extLst>
          </p:cNvPr>
          <p:cNvGrpSpPr/>
          <p:nvPr userDrawn="1"/>
        </p:nvGrpSpPr>
        <p:grpSpPr bwMode="gray">
          <a:xfrm flipH="1">
            <a:off x="6701037" y="123825"/>
            <a:ext cx="2315963" cy="615686"/>
            <a:chOff x="4846637" y="119557"/>
            <a:chExt cx="3783013" cy="1005693"/>
          </a:xfrm>
        </p:grpSpPr>
        <p:sp>
          <p:nvSpPr>
            <p:cNvPr id="37" name="Freihandform: Form 36">
              <a:extLst>
                <a:ext uri="{FF2B5EF4-FFF2-40B4-BE49-F238E27FC236}">
                  <a16:creationId xmlns:a16="http://schemas.microsoft.com/office/drawing/2014/main" id="{67E195A5-1DB2-4051-897C-B5E84120B476}"/>
                </a:ext>
              </a:extLst>
            </p:cNvPr>
            <p:cNvSpPr/>
            <p:nvPr userDrawn="1"/>
          </p:nvSpPr>
          <p:spPr bwMode="gray">
            <a:xfrm>
              <a:off x="4846637" y="119557"/>
              <a:ext cx="3783013" cy="1003198"/>
            </a:xfrm>
            <a:custGeom>
              <a:avLst/>
              <a:gdLst>
                <a:gd name="connsiteX0" fmla="*/ 0 w 6644156"/>
                <a:gd name="connsiteY0" fmla="*/ 0 h 1761930"/>
                <a:gd name="connsiteX1" fmla="*/ 6644156 w 6644156"/>
                <a:gd name="connsiteY1" fmla="*/ 0 h 1761930"/>
                <a:gd name="connsiteX2" fmla="*/ 5593080 w 6644156"/>
                <a:gd name="connsiteY2" fmla="*/ 838200 h 1761930"/>
                <a:gd name="connsiteX3" fmla="*/ 4465320 w 6644156"/>
                <a:gd name="connsiteY3" fmla="*/ 426720 h 1761930"/>
                <a:gd name="connsiteX4" fmla="*/ 934433 w 6644156"/>
                <a:gd name="connsiteY4" fmla="*/ 1761930 h 1761930"/>
                <a:gd name="connsiteX5" fmla="*/ 0 w 6644156"/>
                <a:gd name="connsiteY5" fmla="*/ 1052662 h 1761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44156" h="1761930">
                  <a:moveTo>
                    <a:pt x="0" y="0"/>
                  </a:moveTo>
                  <a:lnTo>
                    <a:pt x="6644156" y="0"/>
                  </a:lnTo>
                  <a:lnTo>
                    <a:pt x="5593080" y="838200"/>
                  </a:lnTo>
                  <a:lnTo>
                    <a:pt x="4465320" y="426720"/>
                  </a:lnTo>
                  <a:lnTo>
                    <a:pt x="934433" y="1761930"/>
                  </a:lnTo>
                  <a:lnTo>
                    <a:pt x="0" y="1052662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225" r="-225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ihandform: Form 37">
              <a:extLst>
                <a:ext uri="{FF2B5EF4-FFF2-40B4-BE49-F238E27FC236}">
                  <a16:creationId xmlns:a16="http://schemas.microsoft.com/office/drawing/2014/main" id="{9234AB9A-5088-479E-92C2-4F81972E1E55}"/>
                </a:ext>
              </a:extLst>
            </p:cNvPr>
            <p:cNvSpPr/>
            <p:nvPr userDrawn="1"/>
          </p:nvSpPr>
          <p:spPr bwMode="gray">
            <a:xfrm>
              <a:off x="4920060" y="119557"/>
              <a:ext cx="1036212" cy="1005693"/>
            </a:xfrm>
            <a:custGeom>
              <a:avLst/>
              <a:gdLst>
                <a:gd name="connsiteX0" fmla="*/ 0 w 1978500"/>
                <a:gd name="connsiteY0" fmla="*/ 0 h 1920227"/>
                <a:gd name="connsiteX1" fmla="*/ 1978500 w 1978500"/>
                <a:gd name="connsiteY1" fmla="*/ 0 h 1920227"/>
                <a:gd name="connsiteX2" fmla="*/ 876998 w 1978500"/>
                <a:gd name="connsiteY2" fmla="*/ 1920227 h 1920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78500" h="1920227">
                  <a:moveTo>
                    <a:pt x="0" y="0"/>
                  </a:moveTo>
                  <a:lnTo>
                    <a:pt x="1978500" y="0"/>
                  </a:lnTo>
                  <a:lnTo>
                    <a:pt x="876998" y="1920227"/>
                  </a:ln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9" name="Freihandform: Form 38">
              <a:extLst>
                <a:ext uri="{FF2B5EF4-FFF2-40B4-BE49-F238E27FC236}">
                  <a16:creationId xmlns:a16="http://schemas.microsoft.com/office/drawing/2014/main" id="{5FBB400A-FFCE-4E88-B1BF-846AC7A46F8E}"/>
                </a:ext>
              </a:extLst>
            </p:cNvPr>
            <p:cNvSpPr/>
            <p:nvPr userDrawn="1"/>
          </p:nvSpPr>
          <p:spPr bwMode="gray">
            <a:xfrm>
              <a:off x="7610197" y="119557"/>
              <a:ext cx="508146" cy="477657"/>
            </a:xfrm>
            <a:custGeom>
              <a:avLst/>
              <a:gdLst>
                <a:gd name="connsiteX0" fmla="*/ 0 w 970232"/>
                <a:gd name="connsiteY0" fmla="*/ 0 h 912018"/>
                <a:gd name="connsiteX1" fmla="*/ 970232 w 970232"/>
                <a:gd name="connsiteY1" fmla="*/ 0 h 912018"/>
                <a:gd name="connsiteX2" fmla="*/ 804720 w 970232"/>
                <a:gd name="connsiteY2" fmla="*/ 912018 h 912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70232" h="912018">
                  <a:moveTo>
                    <a:pt x="0" y="0"/>
                  </a:moveTo>
                  <a:lnTo>
                    <a:pt x="970232" y="0"/>
                  </a:lnTo>
                  <a:lnTo>
                    <a:pt x="804720" y="912018"/>
                  </a:ln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0" name="Freihandform: Form 39">
              <a:extLst>
                <a:ext uri="{FF2B5EF4-FFF2-40B4-BE49-F238E27FC236}">
                  <a16:creationId xmlns:a16="http://schemas.microsoft.com/office/drawing/2014/main" id="{4A214495-DB26-435D-9164-4A350ECF0071}"/>
                </a:ext>
              </a:extLst>
            </p:cNvPr>
            <p:cNvSpPr/>
            <p:nvPr userDrawn="1"/>
          </p:nvSpPr>
          <p:spPr bwMode="gray">
            <a:xfrm flipH="1">
              <a:off x="7164646" y="119557"/>
              <a:ext cx="951008" cy="481890"/>
            </a:xfrm>
            <a:custGeom>
              <a:avLst/>
              <a:gdLst>
                <a:gd name="connsiteX0" fmla="*/ 1815814 w 1815814"/>
                <a:gd name="connsiteY0" fmla="*/ 0 h 920101"/>
                <a:gd name="connsiteX1" fmla="*/ 0 w 1815814"/>
                <a:gd name="connsiteY1" fmla="*/ 0 h 920101"/>
                <a:gd name="connsiteX2" fmla="*/ 161054 w 1815814"/>
                <a:gd name="connsiteY2" fmla="*/ 920101 h 920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15814" h="920101">
                  <a:moveTo>
                    <a:pt x="1815814" y="0"/>
                  </a:moveTo>
                  <a:lnTo>
                    <a:pt x="0" y="0"/>
                  </a:lnTo>
                  <a:lnTo>
                    <a:pt x="161054" y="920101"/>
                  </a:ln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1" name="Freihandform: Form 40">
              <a:extLst>
                <a:ext uri="{FF2B5EF4-FFF2-40B4-BE49-F238E27FC236}">
                  <a16:creationId xmlns:a16="http://schemas.microsoft.com/office/drawing/2014/main" id="{AD46CA09-12E7-4803-A8A0-CC8821A2FBF3}"/>
                </a:ext>
              </a:extLst>
            </p:cNvPr>
            <p:cNvSpPr/>
            <p:nvPr userDrawn="1"/>
          </p:nvSpPr>
          <p:spPr bwMode="gray">
            <a:xfrm>
              <a:off x="4920060" y="119557"/>
              <a:ext cx="2146640" cy="1005693"/>
            </a:xfrm>
            <a:custGeom>
              <a:avLst/>
              <a:gdLst>
                <a:gd name="connsiteX0" fmla="*/ 0 w 4098704"/>
                <a:gd name="connsiteY0" fmla="*/ 0 h 1920227"/>
                <a:gd name="connsiteX1" fmla="*/ 4098704 w 4098704"/>
                <a:gd name="connsiteY1" fmla="*/ 0 h 1920227"/>
                <a:gd name="connsiteX2" fmla="*/ 876998 w 4098704"/>
                <a:gd name="connsiteY2" fmla="*/ 1920227 h 1920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98704" h="1920227">
                  <a:moveTo>
                    <a:pt x="0" y="0"/>
                  </a:moveTo>
                  <a:lnTo>
                    <a:pt x="4098704" y="0"/>
                  </a:lnTo>
                  <a:lnTo>
                    <a:pt x="876998" y="1920227"/>
                  </a:ln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0812E5FB-AE5B-45DE-A139-9BF8C60A3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Social Security Fund (SSF)</a:t>
            </a:r>
            <a:endParaRPr lang="en-GB" dirty="0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5C4834F1-8AA0-4335-9A3C-58D358314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3A8B5DB7-81A8-4ED4-916B-6B23CD60368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7878424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mediate slide,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">
            <a:extLst>
              <a:ext uri="{FF2B5EF4-FFF2-40B4-BE49-F238E27FC236}">
                <a16:creationId xmlns:a16="http://schemas.microsoft.com/office/drawing/2014/main" id="{670A352A-9075-4383-BC37-7EF209BB4A7F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 bwMode="gray">
          <a:xfrm>
            <a:off x="123135" y="123825"/>
            <a:ext cx="8893865" cy="4476494"/>
          </a:xfrm>
          <a:noFill/>
        </p:spPr>
        <p:txBody>
          <a:bodyPr tIns="720000" rIns="0"/>
          <a:lstStyle>
            <a:lvl1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500">
                <a:solidFill>
                  <a:schemeClr val="accent1"/>
                </a:solidFill>
              </a:defRPr>
            </a:lvl1pPr>
          </a:lstStyle>
          <a:p>
            <a:r>
              <a:rPr lang="en-GB" dirty="0"/>
              <a:t>.</a:t>
            </a:r>
          </a:p>
        </p:txBody>
      </p: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FE685868-EA5A-4891-A28F-04F16BEAED38}"/>
              </a:ext>
            </a:extLst>
          </p:cNvPr>
          <p:cNvCxnSpPr/>
          <p:nvPr userDrawn="1"/>
        </p:nvCxnSpPr>
        <p:spPr bwMode="gray">
          <a:xfrm>
            <a:off x="4572000" y="933450"/>
            <a:ext cx="0" cy="685800"/>
          </a:xfrm>
          <a:prstGeom prst="straightConnector1">
            <a:avLst/>
          </a:prstGeom>
          <a:ln w="12700">
            <a:prstDash val="sys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Headline">
            <a:extLst>
              <a:ext uri="{FF2B5EF4-FFF2-40B4-BE49-F238E27FC236}">
                <a16:creationId xmlns:a16="http://schemas.microsoft.com/office/drawing/2014/main" id="{F8646EF2-FE73-41DC-B654-C5012A3720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123135" y="1570255"/>
            <a:ext cx="8893865" cy="3030064"/>
          </a:xfrm>
          <a:prstGeom prst="rect">
            <a:avLst/>
          </a:prstGeom>
          <a:blipFill dpi="0" rotWithShape="1">
            <a:blip r:embed="rId2">
              <a:alphaModFix amt="80000"/>
            </a:blip>
            <a:srcRect/>
            <a:stretch>
              <a:fillRect l="-10" r="-10"/>
            </a:stretch>
          </a:blipFill>
        </p:spPr>
        <p:txBody>
          <a:bodyPr wrap="square" lIns="900000" bIns="684000" anchor="b">
            <a:noAutofit/>
          </a:bodyPr>
          <a:lstStyle>
            <a:lvl1pPr>
              <a:defRPr sz="2600" b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Intermediate slide, photo</a:t>
            </a:r>
            <a:br>
              <a:rPr lang="en-GB" dirty="0"/>
            </a:br>
            <a:r>
              <a:rPr lang="en-GB" dirty="0"/>
              <a:t>(interchangeable)</a:t>
            </a:r>
          </a:p>
        </p:txBody>
      </p:sp>
      <p:pic>
        <p:nvPicPr>
          <p:cNvPr id="26" name="Beispiel" descr="Ein Bild, das Wand, Gebäude enthält.&#10;&#10;Automatisch generierte Beschreibung">
            <a:extLst>
              <a:ext uri="{FF2B5EF4-FFF2-40B4-BE49-F238E27FC236}">
                <a16:creationId xmlns:a16="http://schemas.microsoft.com/office/drawing/2014/main" id="{317CFD46-37B5-4632-BBA4-3F2278F98B6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 bwMode="gray">
          <a:xfrm>
            <a:off x="7497022" y="1475105"/>
            <a:ext cx="1246909" cy="860367"/>
          </a:xfrm>
          <a:prstGeom prst="rect">
            <a:avLst/>
          </a:prstGeom>
        </p:spPr>
      </p:pic>
      <p:sp>
        <p:nvSpPr>
          <p:cNvPr id="28" name="1.">
            <a:extLst>
              <a:ext uri="{FF2B5EF4-FFF2-40B4-BE49-F238E27FC236}">
                <a16:creationId xmlns:a16="http://schemas.microsoft.com/office/drawing/2014/main" id="{0BCFDBF6-0C4F-4BA9-84EB-ED3466065719}"/>
              </a:ext>
            </a:extLst>
          </p:cNvPr>
          <p:cNvSpPr/>
          <p:nvPr userDrawn="1"/>
        </p:nvSpPr>
        <p:spPr bwMode="gray">
          <a:xfrm>
            <a:off x="4092742" y="128165"/>
            <a:ext cx="1476375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Click on this icon to insert a new photo.</a:t>
            </a:r>
          </a:p>
        </p:txBody>
      </p:sp>
      <p:sp>
        <p:nvSpPr>
          <p:cNvPr id="29" name="2.">
            <a:extLst>
              <a:ext uri="{FF2B5EF4-FFF2-40B4-BE49-F238E27FC236}">
                <a16:creationId xmlns:a16="http://schemas.microsoft.com/office/drawing/2014/main" id="{918BC469-7392-45B5-882F-1B971DBE17B2}"/>
              </a:ext>
            </a:extLst>
          </p:cNvPr>
          <p:cNvSpPr/>
          <p:nvPr userDrawn="1"/>
        </p:nvSpPr>
        <p:spPr bwMode="gray">
          <a:xfrm>
            <a:off x="5501862" y="128165"/>
            <a:ext cx="1476375" cy="25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Reset the slide.</a:t>
            </a:r>
          </a:p>
        </p:txBody>
      </p:sp>
      <p:sp>
        <p:nvSpPr>
          <p:cNvPr id="30" name="3.">
            <a:extLst>
              <a:ext uri="{FF2B5EF4-FFF2-40B4-BE49-F238E27FC236}">
                <a16:creationId xmlns:a16="http://schemas.microsoft.com/office/drawing/2014/main" id="{431D4BE7-4DC0-4A8D-8A4E-899AB39C9BFA}"/>
              </a:ext>
            </a:extLst>
          </p:cNvPr>
          <p:cNvSpPr/>
          <p:nvPr userDrawn="1"/>
        </p:nvSpPr>
        <p:spPr bwMode="gray">
          <a:xfrm>
            <a:off x="7261861" y="128165"/>
            <a:ext cx="1863194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Where necessary, change the section using the ‘Crop’ function.</a:t>
            </a:r>
          </a:p>
        </p:txBody>
      </p:sp>
      <p:sp>
        <p:nvSpPr>
          <p:cNvPr id="31" name="how">
            <a:extLst>
              <a:ext uri="{FF2B5EF4-FFF2-40B4-BE49-F238E27FC236}">
                <a16:creationId xmlns:a16="http://schemas.microsoft.com/office/drawing/2014/main" id="{CFE17404-D559-410E-817A-BE37032A4EC8}"/>
              </a:ext>
            </a:extLst>
          </p:cNvPr>
          <p:cNvSpPr txBox="1"/>
          <p:nvPr userDrawn="1"/>
        </p:nvSpPr>
        <p:spPr bwMode="gray">
          <a:xfrm>
            <a:off x="-2857397" y="177800"/>
            <a:ext cx="27962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28588" marR="0" lvl="0" indent="-128588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900" b="0" dirty="0">
                <a:solidFill>
                  <a:schemeClr val="bg1">
                    <a:lumMod val="50000"/>
                  </a:schemeClr>
                </a:solidFill>
              </a:rPr>
              <a:t>Click on image above transparent section.</a:t>
            </a:r>
          </a:p>
          <a:p>
            <a:pPr marL="128588" marR="0" lvl="0" indent="-128588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900" b="0" dirty="0">
                <a:solidFill>
                  <a:schemeClr val="bg1">
                    <a:lumMod val="50000"/>
                  </a:schemeClr>
                </a:solidFill>
              </a:rPr>
              <a:t>Delete image by pressing the DEL key.</a:t>
            </a:r>
          </a:p>
          <a:p>
            <a:pPr marL="128588" marR="0" lvl="0" indent="-128588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900" b="0" dirty="0">
                <a:solidFill>
                  <a:schemeClr val="bg1">
                    <a:lumMod val="50000"/>
                  </a:schemeClr>
                </a:solidFill>
              </a:rPr>
              <a:t>Click on small icon in centre of page.</a:t>
            </a:r>
          </a:p>
          <a:p>
            <a:pPr marL="128588" marR="0" lvl="0" indent="-128588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900" b="0" dirty="0">
                <a:solidFill>
                  <a:schemeClr val="bg1">
                    <a:lumMod val="50000"/>
                  </a:schemeClr>
                </a:solidFill>
              </a:rPr>
              <a:t>Select photo.</a:t>
            </a:r>
          </a:p>
          <a:p>
            <a:pPr marL="128588" marR="0" lvl="0" indent="-128588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900" b="0" dirty="0">
                <a:solidFill>
                  <a:schemeClr val="bg1">
                    <a:lumMod val="50000"/>
                  </a:schemeClr>
                </a:solidFill>
              </a:rPr>
              <a:t>Select ‘Home / Reset ’.</a:t>
            </a:r>
          </a:p>
          <a:p>
            <a:pPr marL="128588" marR="0" lvl="0" indent="-128588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900" b="0" dirty="0">
                <a:solidFill>
                  <a:schemeClr val="bg1">
                    <a:lumMod val="50000"/>
                  </a:schemeClr>
                </a:solidFill>
              </a:rPr>
              <a:t>If required, edit the section under ‘Format/Crop ’.</a:t>
            </a:r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645C6D00-0E00-4289-836D-A87919E2F942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The Social Security Fund (SSF)</a:t>
            </a:r>
            <a:endParaRPr lang="en-GB" dirty="0"/>
          </a:p>
        </p:txBody>
      </p:sp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C45153B9-0A46-4ECF-876F-E46153C49C5F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3A8B5DB7-81A8-4ED4-916B-6B23CD603687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9" name="Grafik 18" descr="Ein Bild, das Screenshot enthält.&#10;&#10;Automatisch generierte Beschreibung">
            <a:extLst>
              <a:ext uri="{FF2B5EF4-FFF2-40B4-BE49-F238E27FC236}">
                <a16:creationId xmlns:a16="http://schemas.microsoft.com/office/drawing/2014/main" id="{F90E96F9-8FB8-41D7-9257-7179FD053D2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l="50418" r="36621"/>
          <a:stretch/>
        </p:blipFill>
        <p:spPr>
          <a:xfrm>
            <a:off x="7497546" y="772118"/>
            <a:ext cx="387893" cy="590931"/>
          </a:xfrm>
          <a:prstGeom prst="rect">
            <a:avLst/>
          </a:prstGeom>
        </p:spPr>
      </p:pic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67BCCCE2-341A-478B-A3EC-6046F8A5D497}"/>
              </a:ext>
            </a:extLst>
          </p:cNvPr>
          <p:cNvGrpSpPr/>
          <p:nvPr userDrawn="1"/>
        </p:nvGrpSpPr>
        <p:grpSpPr>
          <a:xfrm>
            <a:off x="5604594" y="776007"/>
            <a:ext cx="1588101" cy="650246"/>
            <a:chOff x="5604594" y="1459908"/>
            <a:chExt cx="1588101" cy="650246"/>
          </a:xfrm>
        </p:grpSpPr>
        <p:pic>
          <p:nvPicPr>
            <p:cNvPr id="32" name="Grafik 31" descr="Ein Bild, das Screenshot enthält.&#10;&#10;Automatisch generierte Beschreibung">
              <a:extLst>
                <a:ext uri="{FF2B5EF4-FFF2-40B4-BE49-F238E27FC236}">
                  <a16:creationId xmlns:a16="http://schemas.microsoft.com/office/drawing/2014/main" id="{78A59224-4957-4C08-BE65-D8BD25A23E4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5604594" y="1459908"/>
              <a:ext cx="1588101" cy="650246"/>
            </a:xfrm>
            <a:prstGeom prst="rect">
              <a:avLst/>
            </a:prstGeom>
          </p:spPr>
        </p:pic>
        <p:sp>
          <p:nvSpPr>
            <p:cNvPr id="33" name="Rechteck 32">
              <a:extLst>
                <a:ext uri="{FF2B5EF4-FFF2-40B4-BE49-F238E27FC236}">
                  <a16:creationId xmlns:a16="http://schemas.microsoft.com/office/drawing/2014/main" id="{D3A98BB7-764F-4350-BD71-C6758C885B37}"/>
                </a:ext>
              </a:extLst>
            </p:cNvPr>
            <p:cNvSpPr/>
            <p:nvPr userDrawn="1"/>
          </p:nvSpPr>
          <p:spPr bwMode="gray">
            <a:xfrm>
              <a:off x="6631396" y="1739890"/>
              <a:ext cx="482357" cy="179961"/>
            </a:xfrm>
            <a:prstGeom prst="rect">
              <a:avLst/>
            </a:prstGeom>
            <a:noFill/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34" name="Rechteck">
            <a:extLst>
              <a:ext uri="{FF2B5EF4-FFF2-40B4-BE49-F238E27FC236}">
                <a16:creationId xmlns:a16="http://schemas.microsoft.com/office/drawing/2014/main" id="{C2B577D0-C8DA-42B1-BF4C-EE3ACF0A05FC}"/>
              </a:ext>
            </a:extLst>
          </p:cNvPr>
          <p:cNvSpPr/>
          <p:nvPr userDrawn="1"/>
        </p:nvSpPr>
        <p:spPr bwMode="gray">
          <a:xfrm>
            <a:off x="7530036" y="959758"/>
            <a:ext cx="334720" cy="338137"/>
          </a:xfrm>
          <a:prstGeom prst="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7978215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>
            <a:extLst>
              <a:ext uri="{FF2B5EF4-FFF2-40B4-BE49-F238E27FC236}">
                <a16:creationId xmlns:a16="http://schemas.microsoft.com/office/drawing/2014/main" id="{5AF0F476-FCB1-4FAD-A333-9C951E2B5D1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9818" y="1020969"/>
            <a:ext cx="7172684" cy="349546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GB" noProof="0" dirty="0"/>
              <a:t>Click to add text</a:t>
            </a:r>
          </a:p>
          <a:p>
            <a:pPr lvl="1">
              <a:buClr>
                <a:schemeClr val="accent1"/>
              </a:buClr>
            </a:pPr>
            <a:r>
              <a:rPr lang="en-GB" noProof="0" dirty="0"/>
              <a:t>Second level</a:t>
            </a:r>
          </a:p>
          <a:p>
            <a:pPr lvl="2">
              <a:buClr>
                <a:schemeClr val="accent1"/>
              </a:buClr>
            </a:pPr>
            <a:r>
              <a:rPr lang="en-GB" noProof="0" dirty="0"/>
              <a:t>Third level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3037597-8BB0-4750-8FAD-2528677210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449816" y="240212"/>
            <a:ext cx="8567183" cy="540544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add headline</a:t>
            </a:r>
            <a:endParaRPr lang="en-GB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3572318F-C167-4A9B-9214-245E7E1B678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The Social Security Fund (SSF)</a:t>
            </a:r>
            <a:endParaRPr lang="en-GB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5A6A7C1-5347-4031-950E-FE89F744C1A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3A8B5DB7-81A8-4ED4-916B-6B23CD60368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3975719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845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text slide with sub-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">
            <a:extLst>
              <a:ext uri="{FF2B5EF4-FFF2-40B4-BE49-F238E27FC236}">
                <a16:creationId xmlns:a16="http://schemas.microsoft.com/office/drawing/2014/main" id="{726EAD89-A3DC-4500-9071-F28C7DB87E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449816" y="264027"/>
            <a:ext cx="8567183" cy="27056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add headline</a:t>
            </a:r>
            <a:endParaRPr lang="en-GB" dirty="0"/>
          </a:p>
        </p:txBody>
      </p:sp>
      <p:sp>
        <p:nvSpPr>
          <p:cNvPr id="7" name="Textplatzhalter 2">
            <a:extLst>
              <a:ext uri="{FF2B5EF4-FFF2-40B4-BE49-F238E27FC236}">
                <a16:creationId xmlns:a16="http://schemas.microsoft.com/office/drawing/2014/main" id="{7BDDDF81-EBEA-4C88-AA55-681A5710CA2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49263" y="581026"/>
            <a:ext cx="8567737" cy="376238"/>
          </a:xfrm>
        </p:spPr>
        <p:txBody>
          <a:bodyPr vert="horz" lIns="0" tIns="0" rIns="72000" bIns="0" rtlCol="0" anchor="t">
            <a:noAutofit/>
          </a:bodyPr>
          <a:lstStyle>
            <a:lvl1pPr>
              <a:defRPr lang="de-DE" sz="1400" b="0" cap="none" baseline="0" smtClean="0">
                <a:latin typeface="+mj-lt"/>
                <a:ea typeface="+mj-ea"/>
                <a:cs typeface="+mj-cs"/>
              </a:defRPr>
            </a:lvl1pPr>
            <a:lvl2pPr>
              <a:defRPr lang="de-DE" smtClean="0"/>
            </a:lvl2pPr>
            <a:lvl3pPr>
              <a:defRPr lang="de-DE" smtClean="0"/>
            </a:lvl3pPr>
            <a:lvl4pPr>
              <a:defRPr lang="de-DE" smtClean="0"/>
            </a:lvl4pPr>
            <a:lvl5pPr>
              <a:defRPr lang="en-US"/>
            </a:lvl5pPr>
          </a:lstStyle>
          <a:p>
            <a:pPr lvl="0">
              <a:spcBef>
                <a:spcPct val="0"/>
              </a:spcBef>
            </a:pPr>
            <a:r>
              <a:rPr lang="en-GB"/>
              <a:t>Click to add sub-line</a:t>
            </a:r>
            <a:endParaRPr lang="en-GB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5AF0F476-FCB1-4FAD-A333-9C951E2B5D1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9817" y="1020969"/>
            <a:ext cx="7172683" cy="349546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GB" noProof="0" dirty="0"/>
              <a:t>Click to add text</a:t>
            </a:r>
          </a:p>
          <a:p>
            <a:pPr lvl="1">
              <a:buClr>
                <a:schemeClr val="accent1"/>
              </a:buClr>
            </a:pPr>
            <a:r>
              <a:rPr lang="en-GB" noProof="0" dirty="0"/>
              <a:t>Second level</a:t>
            </a:r>
          </a:p>
          <a:p>
            <a:pPr lvl="2">
              <a:buClr>
                <a:schemeClr val="accent1"/>
              </a:buClr>
            </a:pPr>
            <a:r>
              <a:rPr lang="en-GB" noProof="0" dirty="0"/>
              <a:t>Third level</a:t>
            </a:r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3E7CC3B-6035-4291-B04F-DE018A6C968C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The Social Security Fund (SSF)</a:t>
            </a:r>
            <a:endParaRPr lang="en-GB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D360B5D-15C8-4DDF-99B9-68062FEA3754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3A8B5DB7-81A8-4ED4-916B-6B23CD60368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523581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845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text slide, alternat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>
            <a:extLst>
              <a:ext uri="{FF2B5EF4-FFF2-40B4-BE49-F238E27FC236}">
                <a16:creationId xmlns:a16="http://schemas.microsoft.com/office/drawing/2014/main" id="{5AF0F476-FCB1-4FAD-A333-9C951E2B5D1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9818" y="1020969"/>
            <a:ext cx="7172684" cy="283983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GB" noProof="0" dirty="0"/>
              <a:t>Click to add text</a:t>
            </a:r>
          </a:p>
          <a:p>
            <a:pPr lvl="1">
              <a:buClr>
                <a:schemeClr val="accent1"/>
              </a:buClr>
            </a:pPr>
            <a:r>
              <a:rPr lang="en-GB" noProof="0" dirty="0"/>
              <a:t>Second level</a:t>
            </a:r>
          </a:p>
          <a:p>
            <a:pPr lvl="2">
              <a:buClr>
                <a:schemeClr val="accent1"/>
              </a:buClr>
            </a:pPr>
            <a:r>
              <a:rPr lang="en-GB" noProof="0" dirty="0"/>
              <a:t>Third level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3037597-8BB0-4750-8FAD-2528677210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449816" y="240212"/>
            <a:ext cx="8567183" cy="540544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add headline</a:t>
            </a:r>
            <a:endParaRPr lang="en-GB" dirty="0"/>
          </a:p>
        </p:txBody>
      </p:sp>
      <p:grpSp>
        <p:nvGrpSpPr>
          <p:cNvPr id="20" name="Key Visual">
            <a:extLst>
              <a:ext uri="{FF2B5EF4-FFF2-40B4-BE49-F238E27FC236}">
                <a16:creationId xmlns:a16="http://schemas.microsoft.com/office/drawing/2014/main" id="{BCBD8A78-7D69-4DFD-B354-CF36A84705CB}"/>
              </a:ext>
            </a:extLst>
          </p:cNvPr>
          <p:cNvGrpSpPr/>
          <p:nvPr userDrawn="1"/>
        </p:nvGrpSpPr>
        <p:grpSpPr bwMode="gray">
          <a:xfrm flipV="1">
            <a:off x="123135" y="3983338"/>
            <a:ext cx="2320828" cy="616979"/>
            <a:chOff x="4846637" y="119557"/>
            <a:chExt cx="3783013" cy="1005693"/>
          </a:xfrm>
        </p:grpSpPr>
        <p:sp>
          <p:nvSpPr>
            <p:cNvPr id="21" name="Freihandform: Form 20">
              <a:extLst>
                <a:ext uri="{FF2B5EF4-FFF2-40B4-BE49-F238E27FC236}">
                  <a16:creationId xmlns:a16="http://schemas.microsoft.com/office/drawing/2014/main" id="{E45BEDC0-179F-43C1-A606-AFD62A6A063E}"/>
                </a:ext>
              </a:extLst>
            </p:cNvPr>
            <p:cNvSpPr/>
            <p:nvPr userDrawn="1"/>
          </p:nvSpPr>
          <p:spPr bwMode="gray">
            <a:xfrm>
              <a:off x="4846637" y="119557"/>
              <a:ext cx="3783013" cy="1003198"/>
            </a:xfrm>
            <a:custGeom>
              <a:avLst/>
              <a:gdLst>
                <a:gd name="connsiteX0" fmla="*/ 0 w 6644156"/>
                <a:gd name="connsiteY0" fmla="*/ 0 h 1761930"/>
                <a:gd name="connsiteX1" fmla="*/ 6644156 w 6644156"/>
                <a:gd name="connsiteY1" fmla="*/ 0 h 1761930"/>
                <a:gd name="connsiteX2" fmla="*/ 5593080 w 6644156"/>
                <a:gd name="connsiteY2" fmla="*/ 838200 h 1761930"/>
                <a:gd name="connsiteX3" fmla="*/ 4465320 w 6644156"/>
                <a:gd name="connsiteY3" fmla="*/ 426720 h 1761930"/>
                <a:gd name="connsiteX4" fmla="*/ 934433 w 6644156"/>
                <a:gd name="connsiteY4" fmla="*/ 1761930 h 1761930"/>
                <a:gd name="connsiteX5" fmla="*/ 0 w 6644156"/>
                <a:gd name="connsiteY5" fmla="*/ 1052662 h 1761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44156" h="1761930">
                  <a:moveTo>
                    <a:pt x="0" y="0"/>
                  </a:moveTo>
                  <a:lnTo>
                    <a:pt x="6644156" y="0"/>
                  </a:lnTo>
                  <a:lnTo>
                    <a:pt x="5593080" y="838200"/>
                  </a:lnTo>
                  <a:lnTo>
                    <a:pt x="4465320" y="426720"/>
                  </a:lnTo>
                  <a:lnTo>
                    <a:pt x="934433" y="1761930"/>
                  </a:lnTo>
                  <a:lnTo>
                    <a:pt x="0" y="1052662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225" r="-225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ihandform: Form 21">
              <a:extLst>
                <a:ext uri="{FF2B5EF4-FFF2-40B4-BE49-F238E27FC236}">
                  <a16:creationId xmlns:a16="http://schemas.microsoft.com/office/drawing/2014/main" id="{F6CCD5CC-5505-4485-9297-BB0A34EBB2F6}"/>
                </a:ext>
              </a:extLst>
            </p:cNvPr>
            <p:cNvSpPr/>
            <p:nvPr userDrawn="1"/>
          </p:nvSpPr>
          <p:spPr bwMode="gray">
            <a:xfrm>
              <a:off x="4920060" y="119557"/>
              <a:ext cx="1036212" cy="1005693"/>
            </a:xfrm>
            <a:custGeom>
              <a:avLst/>
              <a:gdLst>
                <a:gd name="connsiteX0" fmla="*/ 0 w 1978500"/>
                <a:gd name="connsiteY0" fmla="*/ 0 h 1920227"/>
                <a:gd name="connsiteX1" fmla="*/ 1978500 w 1978500"/>
                <a:gd name="connsiteY1" fmla="*/ 0 h 1920227"/>
                <a:gd name="connsiteX2" fmla="*/ 876998 w 1978500"/>
                <a:gd name="connsiteY2" fmla="*/ 1920227 h 1920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78500" h="1920227">
                  <a:moveTo>
                    <a:pt x="0" y="0"/>
                  </a:moveTo>
                  <a:lnTo>
                    <a:pt x="1978500" y="0"/>
                  </a:lnTo>
                  <a:lnTo>
                    <a:pt x="876998" y="1920227"/>
                  </a:ln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3" name="Freihandform: Form 22">
              <a:extLst>
                <a:ext uri="{FF2B5EF4-FFF2-40B4-BE49-F238E27FC236}">
                  <a16:creationId xmlns:a16="http://schemas.microsoft.com/office/drawing/2014/main" id="{18541086-C56A-406D-91E6-D3E933CF7BA3}"/>
                </a:ext>
              </a:extLst>
            </p:cNvPr>
            <p:cNvSpPr/>
            <p:nvPr userDrawn="1"/>
          </p:nvSpPr>
          <p:spPr bwMode="gray">
            <a:xfrm>
              <a:off x="7610197" y="119557"/>
              <a:ext cx="508146" cy="477657"/>
            </a:xfrm>
            <a:custGeom>
              <a:avLst/>
              <a:gdLst>
                <a:gd name="connsiteX0" fmla="*/ 0 w 970232"/>
                <a:gd name="connsiteY0" fmla="*/ 0 h 912018"/>
                <a:gd name="connsiteX1" fmla="*/ 970232 w 970232"/>
                <a:gd name="connsiteY1" fmla="*/ 0 h 912018"/>
                <a:gd name="connsiteX2" fmla="*/ 804720 w 970232"/>
                <a:gd name="connsiteY2" fmla="*/ 912018 h 912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70232" h="912018">
                  <a:moveTo>
                    <a:pt x="0" y="0"/>
                  </a:moveTo>
                  <a:lnTo>
                    <a:pt x="970232" y="0"/>
                  </a:lnTo>
                  <a:lnTo>
                    <a:pt x="804720" y="912018"/>
                  </a:ln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4" name="Freihandform: Form 23">
              <a:extLst>
                <a:ext uri="{FF2B5EF4-FFF2-40B4-BE49-F238E27FC236}">
                  <a16:creationId xmlns:a16="http://schemas.microsoft.com/office/drawing/2014/main" id="{1B8A9566-A588-4E4A-8143-1CBDC9C30D67}"/>
                </a:ext>
              </a:extLst>
            </p:cNvPr>
            <p:cNvSpPr/>
            <p:nvPr userDrawn="1"/>
          </p:nvSpPr>
          <p:spPr bwMode="gray">
            <a:xfrm flipH="1">
              <a:off x="7164646" y="119557"/>
              <a:ext cx="951008" cy="481890"/>
            </a:xfrm>
            <a:custGeom>
              <a:avLst/>
              <a:gdLst>
                <a:gd name="connsiteX0" fmla="*/ 1815814 w 1815814"/>
                <a:gd name="connsiteY0" fmla="*/ 0 h 920101"/>
                <a:gd name="connsiteX1" fmla="*/ 0 w 1815814"/>
                <a:gd name="connsiteY1" fmla="*/ 0 h 920101"/>
                <a:gd name="connsiteX2" fmla="*/ 161054 w 1815814"/>
                <a:gd name="connsiteY2" fmla="*/ 920101 h 920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15814" h="920101">
                  <a:moveTo>
                    <a:pt x="1815814" y="0"/>
                  </a:moveTo>
                  <a:lnTo>
                    <a:pt x="0" y="0"/>
                  </a:lnTo>
                  <a:lnTo>
                    <a:pt x="161054" y="920101"/>
                  </a:ln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5" name="Freihandform: Form 24">
              <a:extLst>
                <a:ext uri="{FF2B5EF4-FFF2-40B4-BE49-F238E27FC236}">
                  <a16:creationId xmlns:a16="http://schemas.microsoft.com/office/drawing/2014/main" id="{6FDDC1A6-3462-4813-8D80-9E642D617983}"/>
                </a:ext>
              </a:extLst>
            </p:cNvPr>
            <p:cNvSpPr/>
            <p:nvPr userDrawn="1"/>
          </p:nvSpPr>
          <p:spPr bwMode="gray">
            <a:xfrm>
              <a:off x="4920060" y="119557"/>
              <a:ext cx="2146640" cy="1005693"/>
            </a:xfrm>
            <a:custGeom>
              <a:avLst/>
              <a:gdLst>
                <a:gd name="connsiteX0" fmla="*/ 0 w 4098704"/>
                <a:gd name="connsiteY0" fmla="*/ 0 h 1920227"/>
                <a:gd name="connsiteX1" fmla="*/ 4098704 w 4098704"/>
                <a:gd name="connsiteY1" fmla="*/ 0 h 1920227"/>
                <a:gd name="connsiteX2" fmla="*/ 876998 w 4098704"/>
                <a:gd name="connsiteY2" fmla="*/ 1920227 h 1920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98704" h="1920227">
                  <a:moveTo>
                    <a:pt x="0" y="0"/>
                  </a:moveTo>
                  <a:lnTo>
                    <a:pt x="4098704" y="0"/>
                  </a:lnTo>
                  <a:lnTo>
                    <a:pt x="876998" y="1920227"/>
                  </a:ln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0F93DA6A-ABDD-4D0F-AFE3-FF43762B7FB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The Social Security Fund (SSF)</a:t>
            </a:r>
            <a:endParaRPr lang="en-GB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905C91D-31F5-4E80-9F76-6D372B3A169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3A8B5DB7-81A8-4ED4-916B-6B23CD60368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8597088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, with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>
            <a:extLst>
              <a:ext uri="{FF2B5EF4-FFF2-40B4-BE49-F238E27FC236}">
                <a16:creationId xmlns:a16="http://schemas.microsoft.com/office/drawing/2014/main" id="{5AF0F476-FCB1-4FAD-A333-9C951E2B5D1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9818" y="1020969"/>
            <a:ext cx="4122182" cy="349546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GB" noProof="0" dirty="0"/>
              <a:t>Click to add text</a:t>
            </a:r>
          </a:p>
          <a:p>
            <a:pPr lvl="1">
              <a:buClr>
                <a:schemeClr val="accent1"/>
              </a:buClr>
            </a:pPr>
            <a:r>
              <a:rPr lang="en-GB" noProof="0" dirty="0"/>
              <a:t>Second level</a:t>
            </a:r>
          </a:p>
          <a:p>
            <a:pPr lvl="2">
              <a:buClr>
                <a:schemeClr val="accent1"/>
              </a:buClr>
            </a:pPr>
            <a:r>
              <a:rPr lang="en-GB" noProof="0" dirty="0"/>
              <a:t>Third level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3037597-8BB0-4750-8FAD-2528677210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449816" y="240212"/>
            <a:ext cx="8560833" cy="540544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add headline</a:t>
            </a:r>
            <a:endParaRPr lang="en-GB" dirty="0"/>
          </a:p>
        </p:txBody>
      </p:sp>
      <p:sp>
        <p:nvSpPr>
          <p:cNvPr id="9" name="Textplatzhalter 7">
            <a:extLst>
              <a:ext uri="{FF2B5EF4-FFF2-40B4-BE49-F238E27FC236}">
                <a16:creationId xmlns:a16="http://schemas.microsoft.com/office/drawing/2014/main" id="{22732D1C-05D1-4A5F-B576-23063E1D7BD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888468" y="1020969"/>
            <a:ext cx="4122182" cy="349546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GB" noProof="0" dirty="0"/>
              <a:t>Click to add text</a:t>
            </a:r>
          </a:p>
          <a:p>
            <a:pPr lvl="1">
              <a:buClr>
                <a:schemeClr val="accent1"/>
              </a:buClr>
            </a:pPr>
            <a:r>
              <a:rPr lang="en-GB" noProof="0" dirty="0"/>
              <a:t>Second level</a:t>
            </a:r>
          </a:p>
          <a:p>
            <a:pPr lvl="2">
              <a:buClr>
                <a:schemeClr val="accent1"/>
              </a:buClr>
            </a:pPr>
            <a:r>
              <a:rPr lang="en-GB" noProof="0" dirty="0"/>
              <a:t>Third level</a:t>
            </a:r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616123A0-A869-46F1-9E20-A4CCE7F665FA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The Social Security Fund (SSF)</a:t>
            </a:r>
            <a:endParaRPr lang="en-GB" dirty="0"/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39EFEB5C-119E-416E-84F6-79F25273C8C7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3A8B5DB7-81A8-4ED4-916B-6B23CD60368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197896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2" orient="horz" pos="2845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, with 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>
            <a:extLst>
              <a:ext uri="{FF2B5EF4-FFF2-40B4-BE49-F238E27FC236}">
                <a16:creationId xmlns:a16="http://schemas.microsoft.com/office/drawing/2014/main" id="{5AF0F476-FCB1-4FAD-A333-9C951E2B5D1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9818" y="1020968"/>
            <a:ext cx="4122182" cy="3495469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GB" noProof="0" dirty="0"/>
              <a:t>Click to add text</a:t>
            </a:r>
          </a:p>
          <a:p>
            <a:pPr lvl="1">
              <a:buClr>
                <a:schemeClr val="accent1"/>
              </a:buClr>
            </a:pPr>
            <a:r>
              <a:rPr lang="en-GB" noProof="0" dirty="0"/>
              <a:t>Second level</a:t>
            </a:r>
          </a:p>
          <a:p>
            <a:pPr lvl="2">
              <a:buClr>
                <a:schemeClr val="accent1"/>
              </a:buClr>
            </a:pPr>
            <a:r>
              <a:rPr lang="en-GB" noProof="0" dirty="0"/>
              <a:t>Third level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3037597-8BB0-4750-8FAD-2528677210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449816" y="240212"/>
            <a:ext cx="8567183" cy="540544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add headline</a:t>
            </a:r>
            <a:endParaRPr lang="en-GB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FFE8A212-1664-4A14-896F-DC3AE0C13F6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The Social Security Fund (SSF)</a:t>
            </a:r>
            <a:endParaRPr lang="en-GB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53C8D80-6BFD-4466-8E36-54C951F12DD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3A8B5DB7-81A8-4ED4-916B-6B23CD60368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320649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  <p15:guide id="2" orient="horz" pos="2845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b/w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FF0DB5C6-9E74-4378-9827-68473EFA35F3}"/>
              </a:ext>
            </a:extLst>
          </p:cNvPr>
          <p:cNvPicPr>
            <a:picLocks/>
          </p:cNvPicPr>
          <p:nvPr userDrawn="1"/>
        </p:nvPicPr>
        <p:blipFill rotWithShape="1">
          <a:blip r:embed="rId2"/>
          <a:srcRect t="233" b="26747"/>
          <a:stretch/>
        </p:blipFill>
        <p:spPr bwMode="gray">
          <a:xfrm>
            <a:off x="123135" y="123825"/>
            <a:ext cx="8893865" cy="3541396"/>
          </a:xfrm>
          <a:prstGeom prst="rect">
            <a:avLst/>
          </a:prstGeom>
        </p:spPr>
      </p:pic>
      <p:pic>
        <p:nvPicPr>
          <p:cNvPr id="15" name="Grafik 14" descr="Ein Bild, das Säge enthält.&#10;&#10;Automatisch generierte Beschreibung">
            <a:extLst>
              <a:ext uri="{FF2B5EF4-FFF2-40B4-BE49-F238E27FC236}">
                <a16:creationId xmlns:a16="http://schemas.microsoft.com/office/drawing/2014/main" id="{31687CA2-4830-4EA3-B6BE-4D04E1B8363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 bwMode="gray">
          <a:xfrm>
            <a:off x="123135" y="635156"/>
            <a:ext cx="8895600" cy="3030064"/>
          </a:xfrm>
          <a:prstGeom prst="rect">
            <a:avLst/>
          </a:prstGeom>
        </p:spPr>
      </p:pic>
      <p:pic>
        <p:nvPicPr>
          <p:cNvPr id="10" name="logo">
            <a:extLst>
              <a:ext uri="{FF2B5EF4-FFF2-40B4-BE49-F238E27FC236}">
                <a16:creationId xmlns:a16="http://schemas.microsoft.com/office/drawing/2014/main" id="{5020DAB1-6624-4F6F-85BE-D8BE78A1A57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687149" y="4066683"/>
            <a:ext cx="2311296" cy="637918"/>
          </a:xfrm>
          <a:prstGeom prst="rect">
            <a:avLst/>
          </a:prstGeom>
        </p:spPr>
      </p:pic>
      <p:sp>
        <p:nvSpPr>
          <p:cNvPr id="13" name="Bar">
            <a:extLst>
              <a:ext uri="{FF2B5EF4-FFF2-40B4-BE49-F238E27FC236}">
                <a16:creationId xmlns:a16="http://schemas.microsoft.com/office/drawing/2014/main" id="{8C59F0BE-E094-4F6F-B663-07A571A19A62}"/>
              </a:ext>
            </a:extLst>
          </p:cNvPr>
          <p:cNvSpPr/>
          <p:nvPr userDrawn="1"/>
        </p:nvSpPr>
        <p:spPr bwMode="gray">
          <a:xfrm>
            <a:off x="5369092" y="3665220"/>
            <a:ext cx="3647908" cy="222842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dirty="0" err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9" name="Subline">
            <a:extLst>
              <a:ext uri="{FF2B5EF4-FFF2-40B4-BE49-F238E27FC236}">
                <a16:creationId xmlns:a16="http://schemas.microsoft.com/office/drawing/2014/main" id="{31A5E120-96AF-40F6-98D7-8A2FD24C327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699848" y="2775458"/>
            <a:ext cx="7970837" cy="592470"/>
          </a:xfrm>
        </p:spPr>
        <p:txBody>
          <a:bodyPr>
            <a:spAutoFit/>
          </a:bodyPr>
          <a:lstStyle>
            <a:lvl1pPr marL="0" indent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  <a:defRPr sz="15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This is the sub-line</a:t>
            </a:r>
          </a:p>
          <a:p>
            <a:r>
              <a:rPr lang="en-GB" dirty="0"/>
              <a:t>Project name | Date</a:t>
            </a:r>
          </a:p>
        </p:txBody>
      </p:sp>
      <p:sp>
        <p:nvSpPr>
          <p:cNvPr id="5" name="Headline">
            <a:extLst>
              <a:ext uri="{FF2B5EF4-FFF2-40B4-BE49-F238E27FC236}">
                <a16:creationId xmlns:a16="http://schemas.microsoft.com/office/drawing/2014/main" id="{4ECCE95F-3D45-442B-95A6-78CBB31D3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699848" y="1906648"/>
            <a:ext cx="7971711" cy="720197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2600" b="1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Title slide/headline</a:t>
            </a:r>
            <a:br>
              <a:rPr lang="en-GB" dirty="0"/>
            </a:br>
            <a:r>
              <a:rPr lang="en-GB" dirty="0"/>
              <a:t>with b/w GIZ key visual</a:t>
            </a:r>
          </a:p>
        </p:txBody>
      </p:sp>
    </p:spTree>
    <p:extLst>
      <p:ext uri="{BB962C8B-B14F-4D97-AF65-F5344CB8AC3E}">
        <p14:creationId xmlns:p14="http://schemas.microsoft.com/office/powerpoint/2010/main" val="4291466940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, 1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platzhalter 5">
            <a:extLst>
              <a:ext uri="{FF2B5EF4-FFF2-40B4-BE49-F238E27FC236}">
                <a16:creationId xmlns:a16="http://schemas.microsoft.com/office/drawing/2014/main" id="{AD865FD3-1198-4DEC-9CE4-A71B7C84CD08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 bwMode="gray">
          <a:xfrm>
            <a:off x="5528944" y="125629"/>
            <a:ext cx="3490261" cy="4474945"/>
          </a:xfrm>
          <a:solidFill>
            <a:schemeClr val="bg2"/>
          </a:solidFill>
        </p:spPr>
        <p:txBody>
          <a:bodyPr tIns="1440000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GB" dirty="0"/>
              <a:t>Photo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5AF0F476-FCB1-4FAD-A333-9C951E2B5D1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9818" y="1020968"/>
            <a:ext cx="4839634" cy="357960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GB" noProof="0" dirty="0"/>
              <a:t>Click to add text</a:t>
            </a:r>
          </a:p>
          <a:p>
            <a:pPr lvl="1">
              <a:buClr>
                <a:schemeClr val="accent1"/>
              </a:buClr>
            </a:pPr>
            <a:r>
              <a:rPr lang="en-GB" noProof="0" dirty="0"/>
              <a:t>Second level</a:t>
            </a:r>
          </a:p>
          <a:p>
            <a:pPr lvl="2">
              <a:buClr>
                <a:schemeClr val="accent1"/>
              </a:buClr>
            </a:pPr>
            <a:r>
              <a:rPr lang="en-GB" noProof="0" dirty="0"/>
              <a:t>Third level</a:t>
            </a:r>
          </a:p>
        </p:txBody>
      </p:sp>
      <p:sp>
        <p:nvSpPr>
          <p:cNvPr id="11" name="Titel 1">
            <a:extLst>
              <a:ext uri="{FF2B5EF4-FFF2-40B4-BE49-F238E27FC236}">
                <a16:creationId xmlns:a16="http://schemas.microsoft.com/office/drawing/2014/main" id="{7EA27159-D449-4E61-9234-12331EF258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449817" y="240212"/>
            <a:ext cx="4839634" cy="540544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add headline</a:t>
            </a:r>
            <a:endParaRPr lang="en-GB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80DC7F6F-F5EA-41B6-BA59-091605C586C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/>
              <a:t>The Social Security Fund (SSF)</a:t>
            </a:r>
            <a:endParaRPr lang="en-GB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6AA5DDD-B7D2-44C4-84F6-785C251D3F31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3A8B5DB7-81A8-4ED4-916B-6B23CD60368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6954809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, 1 photo, alternat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platzhalter 5">
            <a:extLst>
              <a:ext uri="{FF2B5EF4-FFF2-40B4-BE49-F238E27FC236}">
                <a16:creationId xmlns:a16="http://schemas.microsoft.com/office/drawing/2014/main" id="{AD865FD3-1198-4DEC-9CE4-A71B7C84CD08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 bwMode="gray">
          <a:xfrm>
            <a:off x="5528944" y="125629"/>
            <a:ext cx="3490261" cy="4474945"/>
          </a:xfrm>
          <a:solidFill>
            <a:schemeClr val="bg2"/>
          </a:solidFill>
        </p:spPr>
        <p:txBody>
          <a:bodyPr vert="horz" lIns="36000" tIns="1440000" rIns="36000" bIns="36000" rtlCol="0">
            <a:noAutofit/>
          </a:bodyPr>
          <a:lstStyle>
            <a:lvl1pPr algn="ctr">
              <a:defRPr lang="en-GB" sz="1000" dirty="0">
                <a:solidFill>
                  <a:schemeClr val="tx2"/>
                </a:solidFill>
              </a:defRPr>
            </a:lvl1pPr>
          </a:lstStyle>
          <a:p>
            <a:r>
              <a:rPr lang="en-GB" dirty="0"/>
              <a:t>Photo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5AF0F476-FCB1-4FAD-A333-9C951E2B5D1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9818" y="1020968"/>
            <a:ext cx="4839634" cy="284999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GB" noProof="0" dirty="0"/>
              <a:t>Click to add text</a:t>
            </a:r>
          </a:p>
          <a:p>
            <a:pPr lvl="1">
              <a:buClr>
                <a:schemeClr val="accent1"/>
              </a:buClr>
            </a:pPr>
            <a:r>
              <a:rPr lang="en-GB" noProof="0" dirty="0"/>
              <a:t>Second level</a:t>
            </a:r>
          </a:p>
          <a:p>
            <a:pPr lvl="2">
              <a:buClr>
                <a:schemeClr val="accent1"/>
              </a:buClr>
            </a:pPr>
            <a:r>
              <a:rPr lang="en-GB" noProof="0" dirty="0"/>
              <a:t>Third level</a:t>
            </a:r>
          </a:p>
        </p:txBody>
      </p:sp>
      <p:grpSp>
        <p:nvGrpSpPr>
          <p:cNvPr id="9" name="Key Visual">
            <a:extLst>
              <a:ext uri="{FF2B5EF4-FFF2-40B4-BE49-F238E27FC236}">
                <a16:creationId xmlns:a16="http://schemas.microsoft.com/office/drawing/2014/main" id="{0AED28BE-BD58-4C37-99C9-6DDD5906BC8A}"/>
              </a:ext>
            </a:extLst>
          </p:cNvPr>
          <p:cNvGrpSpPr/>
          <p:nvPr userDrawn="1"/>
        </p:nvGrpSpPr>
        <p:grpSpPr bwMode="gray">
          <a:xfrm flipV="1">
            <a:off x="123135" y="3983338"/>
            <a:ext cx="2320828" cy="616979"/>
            <a:chOff x="4846637" y="119557"/>
            <a:chExt cx="3783013" cy="1005693"/>
          </a:xfrm>
        </p:grpSpPr>
        <p:sp>
          <p:nvSpPr>
            <p:cNvPr id="10" name="Freihandform: Form 9">
              <a:extLst>
                <a:ext uri="{FF2B5EF4-FFF2-40B4-BE49-F238E27FC236}">
                  <a16:creationId xmlns:a16="http://schemas.microsoft.com/office/drawing/2014/main" id="{BC779D39-D9BE-456C-932C-90157753B824}"/>
                </a:ext>
              </a:extLst>
            </p:cNvPr>
            <p:cNvSpPr/>
            <p:nvPr userDrawn="1"/>
          </p:nvSpPr>
          <p:spPr bwMode="gray">
            <a:xfrm>
              <a:off x="4846637" y="119557"/>
              <a:ext cx="3783013" cy="1003198"/>
            </a:xfrm>
            <a:custGeom>
              <a:avLst/>
              <a:gdLst>
                <a:gd name="connsiteX0" fmla="*/ 0 w 6644156"/>
                <a:gd name="connsiteY0" fmla="*/ 0 h 1761930"/>
                <a:gd name="connsiteX1" fmla="*/ 6644156 w 6644156"/>
                <a:gd name="connsiteY1" fmla="*/ 0 h 1761930"/>
                <a:gd name="connsiteX2" fmla="*/ 5593080 w 6644156"/>
                <a:gd name="connsiteY2" fmla="*/ 838200 h 1761930"/>
                <a:gd name="connsiteX3" fmla="*/ 4465320 w 6644156"/>
                <a:gd name="connsiteY3" fmla="*/ 426720 h 1761930"/>
                <a:gd name="connsiteX4" fmla="*/ 934433 w 6644156"/>
                <a:gd name="connsiteY4" fmla="*/ 1761930 h 1761930"/>
                <a:gd name="connsiteX5" fmla="*/ 0 w 6644156"/>
                <a:gd name="connsiteY5" fmla="*/ 1052662 h 1761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44156" h="1761930">
                  <a:moveTo>
                    <a:pt x="0" y="0"/>
                  </a:moveTo>
                  <a:lnTo>
                    <a:pt x="6644156" y="0"/>
                  </a:lnTo>
                  <a:lnTo>
                    <a:pt x="5593080" y="838200"/>
                  </a:lnTo>
                  <a:lnTo>
                    <a:pt x="4465320" y="426720"/>
                  </a:lnTo>
                  <a:lnTo>
                    <a:pt x="934433" y="1761930"/>
                  </a:lnTo>
                  <a:lnTo>
                    <a:pt x="0" y="1052662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225" r="-225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ihandform: Form 10">
              <a:extLst>
                <a:ext uri="{FF2B5EF4-FFF2-40B4-BE49-F238E27FC236}">
                  <a16:creationId xmlns:a16="http://schemas.microsoft.com/office/drawing/2014/main" id="{B50BB92C-06E3-4F21-96E2-B587EED5161E}"/>
                </a:ext>
              </a:extLst>
            </p:cNvPr>
            <p:cNvSpPr/>
            <p:nvPr userDrawn="1"/>
          </p:nvSpPr>
          <p:spPr bwMode="gray">
            <a:xfrm>
              <a:off x="4920060" y="119557"/>
              <a:ext cx="1036212" cy="1005693"/>
            </a:xfrm>
            <a:custGeom>
              <a:avLst/>
              <a:gdLst>
                <a:gd name="connsiteX0" fmla="*/ 0 w 1978500"/>
                <a:gd name="connsiteY0" fmla="*/ 0 h 1920227"/>
                <a:gd name="connsiteX1" fmla="*/ 1978500 w 1978500"/>
                <a:gd name="connsiteY1" fmla="*/ 0 h 1920227"/>
                <a:gd name="connsiteX2" fmla="*/ 876998 w 1978500"/>
                <a:gd name="connsiteY2" fmla="*/ 1920227 h 1920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78500" h="1920227">
                  <a:moveTo>
                    <a:pt x="0" y="0"/>
                  </a:moveTo>
                  <a:lnTo>
                    <a:pt x="1978500" y="0"/>
                  </a:lnTo>
                  <a:lnTo>
                    <a:pt x="876998" y="1920227"/>
                  </a:ln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" name="Freihandform: Form 12">
              <a:extLst>
                <a:ext uri="{FF2B5EF4-FFF2-40B4-BE49-F238E27FC236}">
                  <a16:creationId xmlns:a16="http://schemas.microsoft.com/office/drawing/2014/main" id="{855BC612-A565-4995-974E-DBAC4B729050}"/>
                </a:ext>
              </a:extLst>
            </p:cNvPr>
            <p:cNvSpPr/>
            <p:nvPr userDrawn="1"/>
          </p:nvSpPr>
          <p:spPr bwMode="gray">
            <a:xfrm>
              <a:off x="7610197" y="119557"/>
              <a:ext cx="508146" cy="477657"/>
            </a:xfrm>
            <a:custGeom>
              <a:avLst/>
              <a:gdLst>
                <a:gd name="connsiteX0" fmla="*/ 0 w 970232"/>
                <a:gd name="connsiteY0" fmla="*/ 0 h 912018"/>
                <a:gd name="connsiteX1" fmla="*/ 970232 w 970232"/>
                <a:gd name="connsiteY1" fmla="*/ 0 h 912018"/>
                <a:gd name="connsiteX2" fmla="*/ 804720 w 970232"/>
                <a:gd name="connsiteY2" fmla="*/ 912018 h 912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70232" h="912018">
                  <a:moveTo>
                    <a:pt x="0" y="0"/>
                  </a:moveTo>
                  <a:lnTo>
                    <a:pt x="970232" y="0"/>
                  </a:lnTo>
                  <a:lnTo>
                    <a:pt x="804720" y="912018"/>
                  </a:ln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ihandform: Form 13">
              <a:extLst>
                <a:ext uri="{FF2B5EF4-FFF2-40B4-BE49-F238E27FC236}">
                  <a16:creationId xmlns:a16="http://schemas.microsoft.com/office/drawing/2014/main" id="{44462D1D-D151-4AD3-A2DA-8257376E401D}"/>
                </a:ext>
              </a:extLst>
            </p:cNvPr>
            <p:cNvSpPr/>
            <p:nvPr userDrawn="1"/>
          </p:nvSpPr>
          <p:spPr bwMode="gray">
            <a:xfrm flipH="1">
              <a:off x="7164646" y="119557"/>
              <a:ext cx="951008" cy="481890"/>
            </a:xfrm>
            <a:custGeom>
              <a:avLst/>
              <a:gdLst>
                <a:gd name="connsiteX0" fmla="*/ 1815814 w 1815814"/>
                <a:gd name="connsiteY0" fmla="*/ 0 h 920101"/>
                <a:gd name="connsiteX1" fmla="*/ 0 w 1815814"/>
                <a:gd name="connsiteY1" fmla="*/ 0 h 920101"/>
                <a:gd name="connsiteX2" fmla="*/ 161054 w 1815814"/>
                <a:gd name="connsiteY2" fmla="*/ 920101 h 920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15814" h="920101">
                  <a:moveTo>
                    <a:pt x="1815814" y="0"/>
                  </a:moveTo>
                  <a:lnTo>
                    <a:pt x="0" y="0"/>
                  </a:lnTo>
                  <a:lnTo>
                    <a:pt x="161054" y="920101"/>
                  </a:ln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ihandform: Form 14">
              <a:extLst>
                <a:ext uri="{FF2B5EF4-FFF2-40B4-BE49-F238E27FC236}">
                  <a16:creationId xmlns:a16="http://schemas.microsoft.com/office/drawing/2014/main" id="{07239E2B-B3C5-44BB-B6DD-DB8BC01E6601}"/>
                </a:ext>
              </a:extLst>
            </p:cNvPr>
            <p:cNvSpPr/>
            <p:nvPr userDrawn="1"/>
          </p:nvSpPr>
          <p:spPr bwMode="gray">
            <a:xfrm>
              <a:off x="4920060" y="119557"/>
              <a:ext cx="2146640" cy="1005693"/>
            </a:xfrm>
            <a:custGeom>
              <a:avLst/>
              <a:gdLst>
                <a:gd name="connsiteX0" fmla="*/ 0 w 4098704"/>
                <a:gd name="connsiteY0" fmla="*/ 0 h 1920227"/>
                <a:gd name="connsiteX1" fmla="*/ 4098704 w 4098704"/>
                <a:gd name="connsiteY1" fmla="*/ 0 h 1920227"/>
                <a:gd name="connsiteX2" fmla="*/ 876998 w 4098704"/>
                <a:gd name="connsiteY2" fmla="*/ 1920227 h 1920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98704" h="1920227">
                  <a:moveTo>
                    <a:pt x="0" y="0"/>
                  </a:moveTo>
                  <a:lnTo>
                    <a:pt x="4098704" y="0"/>
                  </a:lnTo>
                  <a:lnTo>
                    <a:pt x="876998" y="1920227"/>
                  </a:ln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2" name="Titel 1">
            <a:extLst>
              <a:ext uri="{FF2B5EF4-FFF2-40B4-BE49-F238E27FC236}">
                <a16:creationId xmlns:a16="http://schemas.microsoft.com/office/drawing/2014/main" id="{7204390B-3D37-494E-81FF-E1335F27C2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449817" y="240212"/>
            <a:ext cx="4839634" cy="540544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add headline</a:t>
            </a:r>
            <a:endParaRPr lang="en-GB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CDD2BC95-CDE0-4C78-A9D8-EB3D9A577DFE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/>
              <a:t>The Social Security Fund (SSF)</a:t>
            </a:r>
            <a:endParaRPr lang="en-GB" dirty="0"/>
          </a:p>
        </p:txBody>
      </p:sp>
      <p:sp>
        <p:nvSpPr>
          <p:cNvPr id="12" name="Foliennummernplatzhalter 11">
            <a:extLst>
              <a:ext uri="{FF2B5EF4-FFF2-40B4-BE49-F238E27FC236}">
                <a16:creationId xmlns:a16="http://schemas.microsoft.com/office/drawing/2014/main" id="{B96B41DE-2A1A-4BF8-A471-7AFD62750A92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3A8B5DB7-81A8-4ED4-916B-6B23CD60368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1613313"/>
      </p:ext>
    </p:extLst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, 2 photo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platzhalter 5">
            <a:extLst>
              <a:ext uri="{FF2B5EF4-FFF2-40B4-BE49-F238E27FC236}">
                <a16:creationId xmlns:a16="http://schemas.microsoft.com/office/drawing/2014/main" id="{AD865FD3-1198-4DEC-9CE4-A71B7C84CD08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 bwMode="gray">
          <a:xfrm>
            <a:off x="5528944" y="125629"/>
            <a:ext cx="3490261" cy="2145545"/>
          </a:xfrm>
          <a:solidFill>
            <a:schemeClr val="bg2"/>
          </a:solidFill>
        </p:spPr>
        <p:txBody>
          <a:bodyPr vert="horz" lIns="36000" tIns="1440000" rIns="36000" bIns="36000" rtlCol="0">
            <a:noAutofit/>
          </a:bodyPr>
          <a:lstStyle>
            <a:lvl1pPr algn="ctr">
              <a:defRPr lang="en-GB" sz="1000" dirty="0">
                <a:solidFill>
                  <a:schemeClr val="tx2"/>
                </a:solidFill>
              </a:defRPr>
            </a:lvl1pPr>
          </a:lstStyle>
          <a:p>
            <a:r>
              <a:rPr lang="en-GB" dirty="0"/>
              <a:t>Photo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5AF0F476-FCB1-4FAD-A333-9C951E2B5D1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9818" y="1020968"/>
            <a:ext cx="4839634" cy="357960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GB" noProof="0" dirty="0"/>
              <a:t>Click to add text</a:t>
            </a:r>
          </a:p>
          <a:p>
            <a:pPr lvl="1">
              <a:buClr>
                <a:schemeClr val="accent1"/>
              </a:buClr>
            </a:pPr>
            <a:r>
              <a:rPr lang="en-GB" noProof="0" dirty="0"/>
              <a:t>Second level</a:t>
            </a:r>
          </a:p>
          <a:p>
            <a:pPr lvl="2">
              <a:buClr>
                <a:schemeClr val="accent1"/>
              </a:buClr>
            </a:pPr>
            <a:r>
              <a:rPr lang="en-GB" noProof="0" dirty="0"/>
              <a:t>Third level</a:t>
            </a:r>
          </a:p>
        </p:txBody>
      </p:sp>
      <p:sp>
        <p:nvSpPr>
          <p:cNvPr id="18" name="Bildplatzhalter 5">
            <a:extLst>
              <a:ext uri="{FF2B5EF4-FFF2-40B4-BE49-F238E27FC236}">
                <a16:creationId xmlns:a16="http://schemas.microsoft.com/office/drawing/2014/main" id="{BD74B354-F270-4422-B8BC-EE20D478AAEB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5528944" y="2455029"/>
            <a:ext cx="3490261" cy="2145545"/>
          </a:xfrm>
          <a:solidFill>
            <a:schemeClr val="bg2"/>
          </a:solidFill>
        </p:spPr>
        <p:txBody>
          <a:bodyPr vert="horz" lIns="36000" tIns="1440000" rIns="36000" bIns="36000" rtlCol="0">
            <a:noAutofit/>
          </a:bodyPr>
          <a:lstStyle>
            <a:lvl1pPr algn="ctr">
              <a:defRPr lang="en-GB" sz="1000" dirty="0">
                <a:solidFill>
                  <a:schemeClr val="tx2"/>
                </a:solidFill>
              </a:defRPr>
            </a:lvl1pPr>
          </a:lstStyle>
          <a:p>
            <a:r>
              <a:rPr lang="en-GB" dirty="0"/>
              <a:t>Photo</a:t>
            </a:r>
          </a:p>
        </p:txBody>
      </p:sp>
      <p:sp>
        <p:nvSpPr>
          <p:cNvPr id="19" name="Titel 1">
            <a:extLst>
              <a:ext uri="{FF2B5EF4-FFF2-40B4-BE49-F238E27FC236}">
                <a16:creationId xmlns:a16="http://schemas.microsoft.com/office/drawing/2014/main" id="{E5EE29FF-B139-4CD9-A32C-25A2CCBFB41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449816" y="240212"/>
            <a:ext cx="4839635" cy="540544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add headline</a:t>
            </a:r>
            <a:endParaRPr lang="en-GB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95F12524-47B7-4E4B-A82D-4A982EC622BC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/>
              <a:t>The Social Security Fund (SSF)</a:t>
            </a:r>
            <a:endParaRPr lang="en-GB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1F91BAF-4218-480C-87A8-87D4B1CDDF80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3A8B5DB7-81A8-4ED4-916B-6B23CD60368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796988"/>
      </p:ext>
    </p:extLst>
  </p:cSld>
  <p:clrMapOvr>
    <a:masterClrMapping/>
  </p:clrMapOvr>
  <p:transition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, 2 photos, alternat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platzhalter 5">
            <a:extLst>
              <a:ext uri="{FF2B5EF4-FFF2-40B4-BE49-F238E27FC236}">
                <a16:creationId xmlns:a16="http://schemas.microsoft.com/office/drawing/2014/main" id="{AD865FD3-1198-4DEC-9CE4-A71B7C84CD08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 bwMode="gray">
          <a:xfrm>
            <a:off x="5528944" y="125629"/>
            <a:ext cx="3490261" cy="2145545"/>
          </a:xfrm>
          <a:solidFill>
            <a:schemeClr val="bg2"/>
          </a:solidFill>
        </p:spPr>
        <p:txBody>
          <a:bodyPr vert="horz" lIns="36000" tIns="1440000" rIns="36000" bIns="36000" rtlCol="0">
            <a:noAutofit/>
          </a:bodyPr>
          <a:lstStyle>
            <a:lvl1pPr algn="ctr">
              <a:defRPr lang="en-GB" sz="1000" dirty="0">
                <a:solidFill>
                  <a:schemeClr val="tx2"/>
                </a:solidFill>
              </a:defRPr>
            </a:lvl1pPr>
          </a:lstStyle>
          <a:p>
            <a:r>
              <a:rPr lang="en-GB" dirty="0"/>
              <a:t>Photo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5AF0F476-FCB1-4FAD-A333-9C951E2B5D1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9818" y="1020968"/>
            <a:ext cx="4839634" cy="284999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GB" noProof="0" dirty="0"/>
              <a:t>Click to add text</a:t>
            </a:r>
          </a:p>
          <a:p>
            <a:pPr lvl="1">
              <a:buClr>
                <a:schemeClr val="accent1"/>
              </a:buClr>
            </a:pPr>
            <a:r>
              <a:rPr lang="en-GB" noProof="0" dirty="0"/>
              <a:t>Second level</a:t>
            </a:r>
          </a:p>
          <a:p>
            <a:pPr lvl="2">
              <a:buClr>
                <a:schemeClr val="accent1"/>
              </a:buClr>
            </a:pPr>
            <a:r>
              <a:rPr lang="en-GB" noProof="0" dirty="0"/>
              <a:t>Third level</a:t>
            </a:r>
          </a:p>
        </p:txBody>
      </p:sp>
      <p:grpSp>
        <p:nvGrpSpPr>
          <p:cNvPr id="9" name="Key Visual">
            <a:extLst>
              <a:ext uri="{FF2B5EF4-FFF2-40B4-BE49-F238E27FC236}">
                <a16:creationId xmlns:a16="http://schemas.microsoft.com/office/drawing/2014/main" id="{0AED28BE-BD58-4C37-99C9-6DDD5906BC8A}"/>
              </a:ext>
            </a:extLst>
          </p:cNvPr>
          <p:cNvGrpSpPr/>
          <p:nvPr userDrawn="1"/>
        </p:nvGrpSpPr>
        <p:grpSpPr bwMode="gray">
          <a:xfrm flipV="1">
            <a:off x="123135" y="3983338"/>
            <a:ext cx="2320828" cy="616979"/>
            <a:chOff x="4846637" y="119557"/>
            <a:chExt cx="3783013" cy="1005693"/>
          </a:xfrm>
        </p:grpSpPr>
        <p:sp>
          <p:nvSpPr>
            <p:cNvPr id="10" name="Freihandform: Form 9">
              <a:extLst>
                <a:ext uri="{FF2B5EF4-FFF2-40B4-BE49-F238E27FC236}">
                  <a16:creationId xmlns:a16="http://schemas.microsoft.com/office/drawing/2014/main" id="{BC779D39-D9BE-456C-932C-90157753B824}"/>
                </a:ext>
              </a:extLst>
            </p:cNvPr>
            <p:cNvSpPr/>
            <p:nvPr userDrawn="1"/>
          </p:nvSpPr>
          <p:spPr bwMode="gray">
            <a:xfrm>
              <a:off x="4846637" y="119557"/>
              <a:ext cx="3783013" cy="1003198"/>
            </a:xfrm>
            <a:custGeom>
              <a:avLst/>
              <a:gdLst>
                <a:gd name="connsiteX0" fmla="*/ 0 w 6644156"/>
                <a:gd name="connsiteY0" fmla="*/ 0 h 1761930"/>
                <a:gd name="connsiteX1" fmla="*/ 6644156 w 6644156"/>
                <a:gd name="connsiteY1" fmla="*/ 0 h 1761930"/>
                <a:gd name="connsiteX2" fmla="*/ 5593080 w 6644156"/>
                <a:gd name="connsiteY2" fmla="*/ 838200 h 1761930"/>
                <a:gd name="connsiteX3" fmla="*/ 4465320 w 6644156"/>
                <a:gd name="connsiteY3" fmla="*/ 426720 h 1761930"/>
                <a:gd name="connsiteX4" fmla="*/ 934433 w 6644156"/>
                <a:gd name="connsiteY4" fmla="*/ 1761930 h 1761930"/>
                <a:gd name="connsiteX5" fmla="*/ 0 w 6644156"/>
                <a:gd name="connsiteY5" fmla="*/ 1052662 h 1761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44156" h="1761930">
                  <a:moveTo>
                    <a:pt x="0" y="0"/>
                  </a:moveTo>
                  <a:lnTo>
                    <a:pt x="6644156" y="0"/>
                  </a:lnTo>
                  <a:lnTo>
                    <a:pt x="5593080" y="838200"/>
                  </a:lnTo>
                  <a:lnTo>
                    <a:pt x="4465320" y="426720"/>
                  </a:lnTo>
                  <a:lnTo>
                    <a:pt x="934433" y="1761930"/>
                  </a:lnTo>
                  <a:lnTo>
                    <a:pt x="0" y="1052662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225" r="-225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ihandform: Form 10">
              <a:extLst>
                <a:ext uri="{FF2B5EF4-FFF2-40B4-BE49-F238E27FC236}">
                  <a16:creationId xmlns:a16="http://schemas.microsoft.com/office/drawing/2014/main" id="{B50BB92C-06E3-4F21-96E2-B587EED5161E}"/>
                </a:ext>
              </a:extLst>
            </p:cNvPr>
            <p:cNvSpPr/>
            <p:nvPr userDrawn="1"/>
          </p:nvSpPr>
          <p:spPr bwMode="gray">
            <a:xfrm>
              <a:off x="4920060" y="119557"/>
              <a:ext cx="1036212" cy="1005693"/>
            </a:xfrm>
            <a:custGeom>
              <a:avLst/>
              <a:gdLst>
                <a:gd name="connsiteX0" fmla="*/ 0 w 1978500"/>
                <a:gd name="connsiteY0" fmla="*/ 0 h 1920227"/>
                <a:gd name="connsiteX1" fmla="*/ 1978500 w 1978500"/>
                <a:gd name="connsiteY1" fmla="*/ 0 h 1920227"/>
                <a:gd name="connsiteX2" fmla="*/ 876998 w 1978500"/>
                <a:gd name="connsiteY2" fmla="*/ 1920227 h 1920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78500" h="1920227">
                  <a:moveTo>
                    <a:pt x="0" y="0"/>
                  </a:moveTo>
                  <a:lnTo>
                    <a:pt x="1978500" y="0"/>
                  </a:lnTo>
                  <a:lnTo>
                    <a:pt x="876998" y="1920227"/>
                  </a:ln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" name="Freihandform: Form 12">
              <a:extLst>
                <a:ext uri="{FF2B5EF4-FFF2-40B4-BE49-F238E27FC236}">
                  <a16:creationId xmlns:a16="http://schemas.microsoft.com/office/drawing/2014/main" id="{855BC612-A565-4995-974E-DBAC4B729050}"/>
                </a:ext>
              </a:extLst>
            </p:cNvPr>
            <p:cNvSpPr/>
            <p:nvPr userDrawn="1"/>
          </p:nvSpPr>
          <p:spPr bwMode="gray">
            <a:xfrm>
              <a:off x="7610197" y="119557"/>
              <a:ext cx="508146" cy="477657"/>
            </a:xfrm>
            <a:custGeom>
              <a:avLst/>
              <a:gdLst>
                <a:gd name="connsiteX0" fmla="*/ 0 w 970232"/>
                <a:gd name="connsiteY0" fmla="*/ 0 h 912018"/>
                <a:gd name="connsiteX1" fmla="*/ 970232 w 970232"/>
                <a:gd name="connsiteY1" fmla="*/ 0 h 912018"/>
                <a:gd name="connsiteX2" fmla="*/ 804720 w 970232"/>
                <a:gd name="connsiteY2" fmla="*/ 912018 h 912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70232" h="912018">
                  <a:moveTo>
                    <a:pt x="0" y="0"/>
                  </a:moveTo>
                  <a:lnTo>
                    <a:pt x="970232" y="0"/>
                  </a:lnTo>
                  <a:lnTo>
                    <a:pt x="804720" y="912018"/>
                  </a:ln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ihandform: Form 13">
              <a:extLst>
                <a:ext uri="{FF2B5EF4-FFF2-40B4-BE49-F238E27FC236}">
                  <a16:creationId xmlns:a16="http://schemas.microsoft.com/office/drawing/2014/main" id="{44462D1D-D151-4AD3-A2DA-8257376E401D}"/>
                </a:ext>
              </a:extLst>
            </p:cNvPr>
            <p:cNvSpPr/>
            <p:nvPr userDrawn="1"/>
          </p:nvSpPr>
          <p:spPr bwMode="gray">
            <a:xfrm flipH="1">
              <a:off x="7164646" y="119557"/>
              <a:ext cx="951008" cy="481890"/>
            </a:xfrm>
            <a:custGeom>
              <a:avLst/>
              <a:gdLst>
                <a:gd name="connsiteX0" fmla="*/ 1815814 w 1815814"/>
                <a:gd name="connsiteY0" fmla="*/ 0 h 920101"/>
                <a:gd name="connsiteX1" fmla="*/ 0 w 1815814"/>
                <a:gd name="connsiteY1" fmla="*/ 0 h 920101"/>
                <a:gd name="connsiteX2" fmla="*/ 161054 w 1815814"/>
                <a:gd name="connsiteY2" fmla="*/ 920101 h 920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15814" h="920101">
                  <a:moveTo>
                    <a:pt x="1815814" y="0"/>
                  </a:moveTo>
                  <a:lnTo>
                    <a:pt x="0" y="0"/>
                  </a:lnTo>
                  <a:lnTo>
                    <a:pt x="161054" y="920101"/>
                  </a:ln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ihandform: Form 14">
              <a:extLst>
                <a:ext uri="{FF2B5EF4-FFF2-40B4-BE49-F238E27FC236}">
                  <a16:creationId xmlns:a16="http://schemas.microsoft.com/office/drawing/2014/main" id="{07239E2B-B3C5-44BB-B6DD-DB8BC01E6601}"/>
                </a:ext>
              </a:extLst>
            </p:cNvPr>
            <p:cNvSpPr/>
            <p:nvPr userDrawn="1"/>
          </p:nvSpPr>
          <p:spPr bwMode="gray">
            <a:xfrm>
              <a:off x="4920060" y="119557"/>
              <a:ext cx="2146640" cy="1005693"/>
            </a:xfrm>
            <a:custGeom>
              <a:avLst/>
              <a:gdLst>
                <a:gd name="connsiteX0" fmla="*/ 0 w 4098704"/>
                <a:gd name="connsiteY0" fmla="*/ 0 h 1920227"/>
                <a:gd name="connsiteX1" fmla="*/ 4098704 w 4098704"/>
                <a:gd name="connsiteY1" fmla="*/ 0 h 1920227"/>
                <a:gd name="connsiteX2" fmla="*/ 876998 w 4098704"/>
                <a:gd name="connsiteY2" fmla="*/ 1920227 h 1920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98704" h="1920227">
                  <a:moveTo>
                    <a:pt x="0" y="0"/>
                  </a:moveTo>
                  <a:lnTo>
                    <a:pt x="4098704" y="0"/>
                  </a:lnTo>
                  <a:lnTo>
                    <a:pt x="876998" y="1920227"/>
                  </a:ln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8" name="Bildplatzhalter 5">
            <a:extLst>
              <a:ext uri="{FF2B5EF4-FFF2-40B4-BE49-F238E27FC236}">
                <a16:creationId xmlns:a16="http://schemas.microsoft.com/office/drawing/2014/main" id="{BD74B354-F270-4422-B8BC-EE20D478AAEB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5528944" y="2455029"/>
            <a:ext cx="3490261" cy="2145545"/>
          </a:xfrm>
          <a:solidFill>
            <a:schemeClr val="bg2"/>
          </a:solidFill>
        </p:spPr>
        <p:txBody>
          <a:bodyPr vert="horz" lIns="36000" tIns="1440000" rIns="36000" bIns="36000" rtlCol="0">
            <a:noAutofit/>
          </a:bodyPr>
          <a:lstStyle>
            <a:lvl1pPr algn="ctr">
              <a:defRPr lang="en-GB" sz="1000" dirty="0">
                <a:solidFill>
                  <a:schemeClr val="tx2"/>
                </a:solidFill>
              </a:defRPr>
            </a:lvl1pPr>
          </a:lstStyle>
          <a:p>
            <a:r>
              <a:rPr lang="en-GB" dirty="0"/>
              <a:t>Photo</a:t>
            </a:r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0DB39AEE-4D7E-4227-8B8B-6259DA49FD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449817" y="240212"/>
            <a:ext cx="4839634" cy="540544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add headline</a:t>
            </a:r>
            <a:endParaRPr lang="en-GB" dirty="0"/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9EBC020C-FAD6-4991-9B68-DFC849647738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/>
              <a:t>The Social Security Fund (SSF)</a:t>
            </a:r>
            <a:endParaRPr lang="en-GB" dirty="0"/>
          </a:p>
        </p:txBody>
      </p:sp>
      <p:sp>
        <p:nvSpPr>
          <p:cNvPr id="12" name="Foliennummernplatzhalter 11">
            <a:extLst>
              <a:ext uri="{FF2B5EF4-FFF2-40B4-BE49-F238E27FC236}">
                <a16:creationId xmlns:a16="http://schemas.microsoft.com/office/drawing/2014/main" id="{2ED17441-C804-4576-8739-5227CF2486C9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3A8B5DB7-81A8-4ED4-916B-6B23CD60368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7620724"/>
      </p:ext>
    </p:extLst>
  </p:cSld>
  <p:clrMapOvr>
    <a:masterClrMapping/>
  </p:clrMapOvr>
  <p:transition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, 2 photos, with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6">
            <a:extLst>
              <a:ext uri="{FF2B5EF4-FFF2-40B4-BE49-F238E27FC236}">
                <a16:creationId xmlns:a16="http://schemas.microsoft.com/office/drawing/2014/main" id="{6AFC61C6-D36D-49CC-A15E-B4D2086BCDB1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4728155" y="2444751"/>
            <a:ext cx="4288845" cy="2155568"/>
          </a:xfrm>
          <a:solidFill>
            <a:schemeClr val="bg2"/>
          </a:solidFill>
        </p:spPr>
        <p:txBody>
          <a:bodyPr vert="horz" lIns="36000" tIns="1440000" rIns="36000" bIns="36000" rtlCol="0">
            <a:noAutofit/>
          </a:bodyPr>
          <a:lstStyle>
            <a:lvl1pPr>
              <a:defRPr lang="en-GB" sz="1000" dirty="0">
                <a:solidFill>
                  <a:schemeClr val="tx2"/>
                </a:solidFill>
              </a:defRPr>
            </a:lvl1pPr>
          </a:lstStyle>
          <a:p>
            <a:pPr lvl="0" algn="ctr"/>
            <a:r>
              <a:rPr lang="en-GB" dirty="0"/>
              <a:t>Photo</a:t>
            </a:r>
          </a:p>
        </p:txBody>
      </p:sp>
      <p:sp>
        <p:nvSpPr>
          <p:cNvPr id="7" name="Bildplatzhalter 6">
            <a:extLst>
              <a:ext uri="{FF2B5EF4-FFF2-40B4-BE49-F238E27FC236}">
                <a16:creationId xmlns:a16="http://schemas.microsoft.com/office/drawing/2014/main" id="{04CC61FD-96E9-460E-816E-FA87841093C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 bwMode="gray">
          <a:xfrm>
            <a:off x="123134" y="2444751"/>
            <a:ext cx="4288845" cy="2155568"/>
          </a:xfrm>
          <a:solidFill>
            <a:schemeClr val="bg2"/>
          </a:solidFill>
        </p:spPr>
        <p:txBody>
          <a:bodyPr vert="horz" lIns="36000" tIns="1440000" rIns="36000" bIns="36000" rtlCol="0">
            <a:noAutofit/>
          </a:bodyPr>
          <a:lstStyle>
            <a:lvl1pPr>
              <a:defRPr lang="en-GB" sz="1000" dirty="0">
                <a:solidFill>
                  <a:schemeClr val="tx2"/>
                </a:solidFill>
              </a:defRPr>
            </a:lvl1pPr>
          </a:lstStyle>
          <a:p>
            <a:pPr lvl="0" algn="ctr"/>
            <a:r>
              <a:rPr lang="en-GB" dirty="0"/>
              <a:t>Photo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5AF0F476-FCB1-4FAD-A333-9C951E2B5D1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9818" y="1020969"/>
            <a:ext cx="3962161" cy="124979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GB" noProof="0" dirty="0"/>
              <a:t>Click to add text</a:t>
            </a:r>
          </a:p>
          <a:p>
            <a:pPr lvl="1">
              <a:buClr>
                <a:schemeClr val="accent1"/>
              </a:buClr>
            </a:pPr>
            <a:r>
              <a:rPr lang="en-GB" noProof="0" dirty="0"/>
              <a:t>Second level</a:t>
            </a:r>
          </a:p>
          <a:p>
            <a:pPr lvl="2">
              <a:buClr>
                <a:schemeClr val="accent1"/>
              </a:buClr>
            </a:pPr>
            <a:r>
              <a:rPr lang="en-GB" noProof="0" dirty="0"/>
              <a:t>Third level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3037597-8BB0-4750-8FAD-2528677210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449816" y="240212"/>
            <a:ext cx="8560833" cy="540544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to add headline</a:t>
            </a:r>
          </a:p>
        </p:txBody>
      </p:sp>
      <p:sp>
        <p:nvSpPr>
          <p:cNvPr id="9" name="Textplatzhalter 7">
            <a:extLst>
              <a:ext uri="{FF2B5EF4-FFF2-40B4-BE49-F238E27FC236}">
                <a16:creationId xmlns:a16="http://schemas.microsoft.com/office/drawing/2014/main" id="{22732D1C-05D1-4A5F-B576-23063E1D7BD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5055732" y="1020969"/>
            <a:ext cx="3954917" cy="1249791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GB" noProof="0" dirty="0"/>
              <a:t>Click to add text</a:t>
            </a:r>
          </a:p>
          <a:p>
            <a:pPr lvl="1">
              <a:buClr>
                <a:schemeClr val="accent1"/>
              </a:buClr>
            </a:pPr>
            <a:r>
              <a:rPr lang="en-GB" noProof="0" dirty="0"/>
              <a:t>Second level</a:t>
            </a:r>
          </a:p>
          <a:p>
            <a:pPr lvl="2">
              <a:buClr>
                <a:schemeClr val="accent1"/>
              </a:buClr>
            </a:pPr>
            <a:r>
              <a:rPr lang="en-GB" noProof="0" dirty="0"/>
              <a:t>Third level</a:t>
            </a:r>
          </a:p>
        </p:txBody>
      </p:sp>
      <p:sp>
        <p:nvSpPr>
          <p:cNvPr id="10" name="Fußzeilenplatzhalter 9">
            <a:extLst>
              <a:ext uri="{FF2B5EF4-FFF2-40B4-BE49-F238E27FC236}">
                <a16:creationId xmlns:a16="http://schemas.microsoft.com/office/drawing/2014/main" id="{1195C9E7-AD30-401E-97F1-ECD1F6426F94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/>
              <a:t>The Social Security Fund (SSF)</a:t>
            </a:r>
            <a:endParaRPr lang="en-GB" dirty="0"/>
          </a:p>
        </p:txBody>
      </p:sp>
      <p:sp>
        <p:nvSpPr>
          <p:cNvPr id="12" name="Foliennummernplatzhalter 11">
            <a:extLst>
              <a:ext uri="{FF2B5EF4-FFF2-40B4-BE49-F238E27FC236}">
                <a16:creationId xmlns:a16="http://schemas.microsoft.com/office/drawing/2014/main" id="{3D02F96E-9198-496A-A4B1-6804F455A112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3A8B5DB7-81A8-4ED4-916B-6B23CD60368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19594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, 3 photos, with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6">
            <a:extLst>
              <a:ext uri="{FF2B5EF4-FFF2-40B4-BE49-F238E27FC236}">
                <a16:creationId xmlns:a16="http://schemas.microsoft.com/office/drawing/2014/main" id="{6AFC61C6-D36D-49CC-A15E-B4D2086BCDB1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3140868" y="2994718"/>
            <a:ext cx="2858400" cy="1605600"/>
          </a:xfrm>
          <a:solidFill>
            <a:schemeClr val="bg2"/>
          </a:solidFill>
        </p:spPr>
        <p:txBody>
          <a:bodyPr vert="horz" lIns="36000" tIns="1080000" rIns="36000" bIns="36000" rtlCol="0">
            <a:noAutofit/>
          </a:bodyPr>
          <a:lstStyle>
            <a:lvl1pPr algn="ctr">
              <a:defRPr lang="en-GB" sz="1000" dirty="0">
                <a:solidFill>
                  <a:schemeClr val="tx2"/>
                </a:solidFill>
              </a:defRPr>
            </a:lvl1pPr>
          </a:lstStyle>
          <a:p>
            <a:r>
              <a:rPr lang="en-GB" dirty="0"/>
              <a:t>Photo</a:t>
            </a:r>
          </a:p>
        </p:txBody>
      </p:sp>
      <p:sp>
        <p:nvSpPr>
          <p:cNvPr id="7" name="Bildplatzhalter 6">
            <a:extLst>
              <a:ext uri="{FF2B5EF4-FFF2-40B4-BE49-F238E27FC236}">
                <a16:creationId xmlns:a16="http://schemas.microsoft.com/office/drawing/2014/main" id="{04CC61FD-96E9-460E-816E-FA87841093C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 bwMode="gray">
          <a:xfrm>
            <a:off x="123135" y="2994718"/>
            <a:ext cx="2858400" cy="1605600"/>
          </a:xfrm>
          <a:solidFill>
            <a:schemeClr val="bg2"/>
          </a:solidFill>
        </p:spPr>
        <p:txBody>
          <a:bodyPr vert="horz" lIns="36000" tIns="1080000" rIns="36000" bIns="36000" rtlCol="0">
            <a:noAutofit/>
          </a:bodyPr>
          <a:lstStyle>
            <a:lvl1pPr algn="ctr">
              <a:defRPr lang="en-GB" sz="1000" dirty="0">
                <a:solidFill>
                  <a:schemeClr val="tx2"/>
                </a:solidFill>
              </a:defRPr>
            </a:lvl1pPr>
          </a:lstStyle>
          <a:p>
            <a:r>
              <a:rPr lang="en-GB" dirty="0"/>
              <a:t>Photo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5AF0F476-FCB1-4FAD-A333-9C951E2B5D1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9818" y="1020969"/>
            <a:ext cx="2531717" cy="176912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GB" noProof="0" dirty="0"/>
              <a:t>Click to add text</a:t>
            </a:r>
          </a:p>
          <a:p>
            <a:pPr lvl="1">
              <a:buClr>
                <a:schemeClr val="accent1"/>
              </a:buClr>
            </a:pPr>
            <a:r>
              <a:rPr lang="en-GB" noProof="0" dirty="0"/>
              <a:t>Second level</a:t>
            </a:r>
          </a:p>
          <a:p>
            <a:pPr lvl="2">
              <a:buClr>
                <a:schemeClr val="accent1"/>
              </a:buClr>
            </a:pPr>
            <a:r>
              <a:rPr lang="en-GB" noProof="0" dirty="0"/>
              <a:t>Third level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3037597-8BB0-4750-8FAD-2528677210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449816" y="240212"/>
            <a:ext cx="8560833" cy="540544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add headline</a:t>
            </a:r>
            <a:endParaRPr lang="en-GB" dirty="0"/>
          </a:p>
        </p:txBody>
      </p:sp>
      <p:sp>
        <p:nvSpPr>
          <p:cNvPr id="9" name="Textplatzhalter 7">
            <a:extLst>
              <a:ext uri="{FF2B5EF4-FFF2-40B4-BE49-F238E27FC236}">
                <a16:creationId xmlns:a16="http://schemas.microsoft.com/office/drawing/2014/main" id="{22732D1C-05D1-4A5F-B576-23063E1D7BD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467551" y="1020969"/>
            <a:ext cx="2531717" cy="176912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GB" noProof="0" dirty="0"/>
              <a:t>Click to add text</a:t>
            </a:r>
          </a:p>
          <a:p>
            <a:pPr lvl="1">
              <a:buClr>
                <a:schemeClr val="accent1"/>
              </a:buClr>
            </a:pPr>
            <a:r>
              <a:rPr lang="en-GB" noProof="0" dirty="0"/>
              <a:t>Second level</a:t>
            </a:r>
          </a:p>
          <a:p>
            <a:pPr lvl="2">
              <a:buClr>
                <a:schemeClr val="accent1"/>
              </a:buClr>
            </a:pPr>
            <a:r>
              <a:rPr lang="en-GB" noProof="0" dirty="0"/>
              <a:t>Third level</a:t>
            </a:r>
          </a:p>
        </p:txBody>
      </p:sp>
      <p:sp>
        <p:nvSpPr>
          <p:cNvPr id="16" name="Bildplatzhalter 6">
            <a:extLst>
              <a:ext uri="{FF2B5EF4-FFF2-40B4-BE49-F238E27FC236}">
                <a16:creationId xmlns:a16="http://schemas.microsoft.com/office/drawing/2014/main" id="{AB38192C-6783-4C98-AB15-3A38EFFC1B08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6158600" y="2994718"/>
            <a:ext cx="2858400" cy="1605600"/>
          </a:xfrm>
          <a:solidFill>
            <a:schemeClr val="bg2"/>
          </a:solidFill>
        </p:spPr>
        <p:txBody>
          <a:bodyPr vert="horz" lIns="36000" tIns="1080000" rIns="36000" bIns="36000" rtlCol="0">
            <a:noAutofit/>
          </a:bodyPr>
          <a:lstStyle>
            <a:lvl1pPr algn="ctr">
              <a:defRPr lang="en-GB" sz="1000" dirty="0">
                <a:solidFill>
                  <a:schemeClr val="tx2"/>
                </a:solidFill>
              </a:defRPr>
            </a:lvl1pPr>
          </a:lstStyle>
          <a:p>
            <a:r>
              <a:rPr lang="en-GB" dirty="0"/>
              <a:t>Photo</a:t>
            </a:r>
          </a:p>
        </p:txBody>
      </p:sp>
      <p:sp>
        <p:nvSpPr>
          <p:cNvPr id="20" name="Textplatzhalter 7">
            <a:extLst>
              <a:ext uri="{FF2B5EF4-FFF2-40B4-BE49-F238E27FC236}">
                <a16:creationId xmlns:a16="http://schemas.microsoft.com/office/drawing/2014/main" id="{DED8696E-3F6E-4312-8474-D7B6C988FDD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6485284" y="1020969"/>
            <a:ext cx="2531717" cy="176912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GB" noProof="0" dirty="0"/>
              <a:t>Click to add text</a:t>
            </a:r>
          </a:p>
          <a:p>
            <a:pPr lvl="1">
              <a:buClr>
                <a:schemeClr val="accent1"/>
              </a:buClr>
            </a:pPr>
            <a:r>
              <a:rPr lang="en-GB" noProof="0" dirty="0"/>
              <a:t>Second level</a:t>
            </a:r>
          </a:p>
          <a:p>
            <a:pPr lvl="2">
              <a:buClr>
                <a:schemeClr val="accent1"/>
              </a:buClr>
            </a:pPr>
            <a:r>
              <a:rPr lang="en-GB" noProof="0" dirty="0"/>
              <a:t>Third level</a:t>
            </a:r>
          </a:p>
        </p:txBody>
      </p:sp>
      <p:sp>
        <p:nvSpPr>
          <p:cNvPr id="10" name="Fußzeilenplatzhalter 9">
            <a:extLst>
              <a:ext uri="{FF2B5EF4-FFF2-40B4-BE49-F238E27FC236}">
                <a16:creationId xmlns:a16="http://schemas.microsoft.com/office/drawing/2014/main" id="{4AC48705-A504-41C9-A7C4-A310E36C3CFC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US"/>
              <a:t>The Social Security Fund (SSF)</a:t>
            </a:r>
            <a:endParaRPr lang="en-GB" dirty="0"/>
          </a:p>
        </p:txBody>
      </p:sp>
      <p:sp>
        <p:nvSpPr>
          <p:cNvPr id="12" name="Foliennummernplatzhalter 11">
            <a:extLst>
              <a:ext uri="{FF2B5EF4-FFF2-40B4-BE49-F238E27FC236}">
                <a16:creationId xmlns:a16="http://schemas.microsoft.com/office/drawing/2014/main" id="{A0DBE614-6EA1-4B61-BE6D-D779C0E5AD80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3A8B5DB7-81A8-4ED4-916B-6B23CD60368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919238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pos="2880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je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ildplatzhalter 5">
            <a:extLst>
              <a:ext uri="{FF2B5EF4-FFF2-40B4-BE49-F238E27FC236}">
                <a16:creationId xmlns:a16="http://schemas.microsoft.com/office/drawing/2014/main" id="{AD865FD3-1198-4DEC-9CE4-A71B7C84CD08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 bwMode="gray">
          <a:xfrm>
            <a:off x="460375" y="3112887"/>
            <a:ext cx="2645076" cy="1487687"/>
          </a:xfrm>
          <a:solidFill>
            <a:schemeClr val="bg2"/>
          </a:solidFill>
        </p:spPr>
        <p:txBody>
          <a:bodyPr vert="horz" lIns="36000" tIns="1152000" rIns="36000" bIns="36000" rtlCol="0">
            <a:noAutofit/>
          </a:bodyPr>
          <a:lstStyle>
            <a:lvl1pPr algn="ctr">
              <a:defRPr lang="en-GB" sz="1000" dirty="0">
                <a:solidFill>
                  <a:schemeClr val="tx2"/>
                </a:solidFill>
              </a:defRPr>
            </a:lvl1pPr>
          </a:lstStyle>
          <a:p>
            <a:r>
              <a:rPr lang="en-GB" dirty="0"/>
              <a:t>Photo</a:t>
            </a:r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2FE0F192-365F-4B9B-9AE5-A8DCD077B27C}"/>
              </a:ext>
            </a:extLst>
          </p:cNvPr>
          <p:cNvSpPr/>
          <p:nvPr userDrawn="1"/>
        </p:nvSpPr>
        <p:spPr bwMode="gray">
          <a:xfrm>
            <a:off x="460374" y="970671"/>
            <a:ext cx="2644776" cy="139005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err="1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FD20B6CE-6FB5-47BE-ACA3-1FADB18A5F9F}"/>
              </a:ext>
            </a:extLst>
          </p:cNvPr>
          <p:cNvSpPr/>
          <p:nvPr userDrawn="1"/>
        </p:nvSpPr>
        <p:spPr bwMode="gray">
          <a:xfrm>
            <a:off x="460374" y="2421711"/>
            <a:ext cx="2644776" cy="63437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err="1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5AF0F476-FCB1-4FAD-A333-9C951E2B5D1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60374" y="2417530"/>
            <a:ext cx="2644776" cy="212006"/>
          </a:xfrm>
          <a:noFill/>
        </p:spPr>
        <p:txBody>
          <a:bodyPr vert="horz" lIns="72000" tIns="36000" rIns="72000" bIns="36000" rtlCol="0" anchor="ctr">
            <a:no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de-DE" sz="1000" b="1" baseline="0" dirty="0">
                <a:solidFill>
                  <a:schemeClr val="bg1"/>
                </a:solidFill>
              </a:defRPr>
            </a:lvl1pPr>
            <a:lvl2pPr>
              <a:defRPr lang="de-DE" dirty="0"/>
            </a:lvl2pPr>
            <a:lvl3pPr>
              <a:defRPr lang="en-GB" dirty="0"/>
            </a:lvl3pPr>
          </a:lstStyle>
          <a:p>
            <a:r>
              <a:rPr lang="en-GB" dirty="0"/>
              <a:t>Name of partner</a:t>
            </a:r>
          </a:p>
        </p:txBody>
      </p:sp>
      <p:sp>
        <p:nvSpPr>
          <p:cNvPr id="19" name="Titel 1">
            <a:extLst>
              <a:ext uri="{FF2B5EF4-FFF2-40B4-BE49-F238E27FC236}">
                <a16:creationId xmlns:a16="http://schemas.microsoft.com/office/drawing/2014/main" id="{E5EE29FF-B139-4CD9-A32C-25A2CCBFB41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449816" y="240212"/>
            <a:ext cx="4839635" cy="540544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Project text slide</a:t>
            </a:r>
          </a:p>
        </p:txBody>
      </p:sp>
      <p:sp>
        <p:nvSpPr>
          <p:cNvPr id="14" name="Textplatzhalter 8">
            <a:extLst>
              <a:ext uri="{FF2B5EF4-FFF2-40B4-BE49-F238E27FC236}">
                <a16:creationId xmlns:a16="http://schemas.microsoft.com/office/drawing/2014/main" id="{40AE37FF-8E79-4DC2-894F-409F5F14244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60374" y="2649415"/>
            <a:ext cx="2644776" cy="394453"/>
          </a:xfrm>
          <a:noFill/>
        </p:spPr>
        <p:txBody>
          <a:bodyPr lIns="72000" anchor="t"/>
          <a:lstStyle>
            <a:lvl1pPr>
              <a:lnSpc>
                <a:spcPct val="100000"/>
              </a:lnSpc>
              <a:spcBef>
                <a:spcPts val="0"/>
              </a:spcBef>
              <a:defRPr sz="800" b="0" baseline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MM/YYYY – MM/YYYY</a:t>
            </a:r>
            <a:br>
              <a:rPr lang="en-GB" dirty="0"/>
            </a:br>
            <a:r>
              <a:rPr lang="en-GB" dirty="0"/>
              <a:t>Volume: EUR 00 million</a:t>
            </a:r>
            <a:br>
              <a:rPr lang="en-GB" dirty="0"/>
            </a:br>
            <a:r>
              <a:rPr lang="en-GB" dirty="0"/>
              <a:t>Public contribution: EUR 000,000</a:t>
            </a:r>
          </a:p>
        </p:txBody>
      </p:sp>
      <p:sp>
        <p:nvSpPr>
          <p:cNvPr id="15" name="Textplatzhalter 8">
            <a:extLst>
              <a:ext uri="{FF2B5EF4-FFF2-40B4-BE49-F238E27FC236}">
                <a16:creationId xmlns:a16="http://schemas.microsoft.com/office/drawing/2014/main" id="{133FB7B2-F1B0-4BE4-A9A1-2AA5AD68EB7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460374" y="971310"/>
            <a:ext cx="2644776" cy="271797"/>
          </a:xfrm>
          <a:noFill/>
        </p:spPr>
        <p:txBody>
          <a:bodyPr lIns="72000" tIns="36000" bIns="36000" anchor="ctr"/>
          <a:lstStyle>
            <a:lvl1pPr>
              <a:defRPr sz="1100" b="1" baseline="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Name of country</a:t>
            </a:r>
          </a:p>
        </p:txBody>
      </p:sp>
      <p:sp>
        <p:nvSpPr>
          <p:cNvPr id="16" name="Textplatzhalter 8">
            <a:extLst>
              <a:ext uri="{FF2B5EF4-FFF2-40B4-BE49-F238E27FC236}">
                <a16:creationId xmlns:a16="http://schemas.microsoft.com/office/drawing/2014/main" id="{50874649-3395-4A9D-A057-03A867415BC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 bwMode="gray">
          <a:xfrm>
            <a:off x="460374" y="1243108"/>
            <a:ext cx="2644776" cy="1117616"/>
          </a:xfrm>
          <a:noFill/>
        </p:spPr>
        <p:txBody>
          <a:bodyPr lIns="72000" tIns="0" bIns="36000" anchor="t"/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lang="de-DE" sz="10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GB" dirty="0"/>
              <a:t>Text containing the name of the country.</a:t>
            </a: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47B8F238-9E4D-4367-BF20-CAA4F4E82F2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 bwMode="gray">
          <a:xfrm>
            <a:off x="3310597" y="1020763"/>
            <a:ext cx="5717516" cy="357981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</a:lstStyle>
          <a:p>
            <a:pPr lvl="0"/>
            <a:r>
              <a:rPr lang="en-GB" noProof="0" dirty="0"/>
              <a:t>Click to add text</a:t>
            </a:r>
          </a:p>
          <a:p>
            <a:pPr lvl="1">
              <a:buClr>
                <a:schemeClr val="accent1"/>
              </a:buClr>
            </a:pPr>
            <a:r>
              <a:rPr lang="en-GB" noProof="0" dirty="0"/>
              <a:t>Second level</a:t>
            </a:r>
          </a:p>
          <a:p>
            <a:pPr lvl="2">
              <a:buClr>
                <a:schemeClr val="accent1"/>
              </a:buClr>
            </a:pPr>
            <a:r>
              <a:rPr lang="en-GB" noProof="0" dirty="0"/>
              <a:t>Third level</a:t>
            </a:r>
          </a:p>
        </p:txBody>
      </p:sp>
      <p:sp>
        <p:nvSpPr>
          <p:cNvPr id="9" name="Fußzeilenplatzhalter 8">
            <a:extLst>
              <a:ext uri="{FF2B5EF4-FFF2-40B4-BE49-F238E27FC236}">
                <a16:creationId xmlns:a16="http://schemas.microsoft.com/office/drawing/2014/main" id="{16784B76-6A40-447C-A5C8-AA9E24FA6125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en-US"/>
              <a:t>The Social Security Fund (SSF)</a:t>
            </a:r>
            <a:endParaRPr lang="en-GB" dirty="0"/>
          </a:p>
        </p:txBody>
      </p:sp>
      <p:sp>
        <p:nvSpPr>
          <p:cNvPr id="10" name="Foliennummernplatzhalter 9">
            <a:extLst>
              <a:ext uri="{FF2B5EF4-FFF2-40B4-BE49-F238E27FC236}">
                <a16:creationId xmlns:a16="http://schemas.microsoft.com/office/drawing/2014/main" id="{BA7D98D1-5D4C-4CA4-ACFE-BE4E7462CAA8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3A8B5DB7-81A8-4ED4-916B-6B23CD60368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0305788"/>
      </p:ext>
    </p:extLst>
  </p:cSld>
  <p:clrMapOvr>
    <a:masterClrMapping/>
  </p:clrMapOvr>
  <p:transition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rafik 17">
            <a:extLst>
              <a:ext uri="{FF2B5EF4-FFF2-40B4-BE49-F238E27FC236}">
                <a16:creationId xmlns:a16="http://schemas.microsoft.com/office/drawing/2014/main" id="{DF58C217-C4E2-448E-B6B5-E56CEFB6D358}"/>
              </a:ext>
            </a:extLst>
          </p:cNvPr>
          <p:cNvPicPr>
            <a:picLocks/>
          </p:cNvPicPr>
          <p:nvPr userDrawn="1"/>
        </p:nvPicPr>
        <p:blipFill rotWithShape="1">
          <a:blip r:embed="rId2"/>
          <a:srcRect t="234" b="7466"/>
          <a:stretch/>
        </p:blipFill>
        <p:spPr bwMode="gray">
          <a:xfrm>
            <a:off x="123135" y="123825"/>
            <a:ext cx="8893865" cy="4476494"/>
          </a:xfrm>
          <a:prstGeom prst="rect">
            <a:avLst/>
          </a:prstGeo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1E3E3E95-0AFA-477F-B88E-9AEDC037418E}"/>
              </a:ext>
            </a:extLst>
          </p:cNvPr>
          <p:cNvSpPr>
            <a:spLocks/>
          </p:cNvSpPr>
          <p:nvPr userDrawn="1"/>
        </p:nvSpPr>
        <p:spPr bwMode="gray">
          <a:xfrm>
            <a:off x="123135" y="123825"/>
            <a:ext cx="8893865" cy="4476494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3B6C23A5-1B72-42F2-B92F-DC68B632F6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449817" y="240212"/>
            <a:ext cx="8342492" cy="540544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Contact</a:t>
            </a:r>
          </a:p>
        </p:txBody>
      </p:sp>
      <p:sp>
        <p:nvSpPr>
          <p:cNvPr id="19" name="Textplatzhalter 16">
            <a:extLst>
              <a:ext uri="{FF2B5EF4-FFF2-40B4-BE49-F238E27FC236}">
                <a16:creationId xmlns:a16="http://schemas.microsoft.com/office/drawing/2014/main" id="{F0C65784-9410-409B-82EA-6584D4732CD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2140284" y="2070719"/>
            <a:ext cx="3369561" cy="1025036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1200"/>
            </a:lvl1pPr>
          </a:lstStyle>
          <a:p>
            <a:r>
              <a:rPr lang="en-GB" dirty="0"/>
              <a:t>givenname.familyname@giz.de </a:t>
            </a:r>
          </a:p>
          <a:p>
            <a:r>
              <a:rPr lang="en-GB" dirty="0"/>
              <a:t>T +49 (0) x xx </a:t>
            </a:r>
            <a:r>
              <a:rPr lang="en-GB" dirty="0" err="1"/>
              <a:t>xx</a:t>
            </a:r>
            <a:r>
              <a:rPr lang="en-GB" dirty="0"/>
              <a:t> </a:t>
            </a:r>
            <a:r>
              <a:rPr lang="en-GB" dirty="0" err="1"/>
              <a:t>xx</a:t>
            </a:r>
            <a:r>
              <a:rPr lang="en-GB" dirty="0"/>
              <a:t> </a:t>
            </a:r>
          </a:p>
          <a:p>
            <a:r>
              <a:rPr lang="en-GB" dirty="0"/>
              <a:t>F +49 (0) x xx </a:t>
            </a:r>
            <a:r>
              <a:rPr lang="en-GB" dirty="0" err="1"/>
              <a:t>xx</a:t>
            </a:r>
            <a:r>
              <a:rPr lang="en-GB" dirty="0"/>
              <a:t> </a:t>
            </a:r>
            <a:r>
              <a:rPr lang="en-GB" dirty="0" err="1"/>
              <a:t>xx</a:t>
            </a:r>
            <a:endParaRPr lang="en-GB" dirty="0"/>
          </a:p>
        </p:txBody>
      </p:sp>
      <p:sp>
        <p:nvSpPr>
          <p:cNvPr id="20" name="Textplatzhalter 29">
            <a:extLst>
              <a:ext uri="{FF2B5EF4-FFF2-40B4-BE49-F238E27FC236}">
                <a16:creationId xmlns:a16="http://schemas.microsoft.com/office/drawing/2014/main" id="{85761457-A63B-46F2-99C5-E217A1E0A70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 bwMode="gray">
          <a:xfrm>
            <a:off x="2140284" y="1392861"/>
            <a:ext cx="3369561" cy="176276"/>
          </a:xfrm>
        </p:spPr>
        <p:txBody>
          <a:bodyPr/>
          <a:lstStyle>
            <a:lvl1pPr>
              <a:defRPr sz="1200" b="1"/>
            </a:lvl1pPr>
          </a:lstStyle>
          <a:p>
            <a:r>
              <a:rPr lang="en-GB" dirty="0"/>
              <a:t>Given name Family name</a:t>
            </a:r>
          </a:p>
        </p:txBody>
      </p:sp>
      <p:sp>
        <p:nvSpPr>
          <p:cNvPr id="21" name="Textplatzhalter 30">
            <a:extLst>
              <a:ext uri="{FF2B5EF4-FFF2-40B4-BE49-F238E27FC236}">
                <a16:creationId xmlns:a16="http://schemas.microsoft.com/office/drawing/2014/main" id="{CB52D947-0416-4964-B28D-129580E4772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 bwMode="gray">
          <a:xfrm>
            <a:off x="2140284" y="1635978"/>
            <a:ext cx="3369561" cy="176276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dirty="0"/>
              <a:t>Function, place</a:t>
            </a:r>
          </a:p>
        </p:txBody>
      </p:sp>
      <p:sp>
        <p:nvSpPr>
          <p:cNvPr id="35" name="Bildplatzhalter 6">
            <a:extLst>
              <a:ext uri="{FF2B5EF4-FFF2-40B4-BE49-F238E27FC236}">
                <a16:creationId xmlns:a16="http://schemas.microsoft.com/office/drawing/2014/main" id="{FC763A8F-9E6C-4EEB-90DC-0F65B80379CA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449816" y="1392861"/>
            <a:ext cx="1468079" cy="1702892"/>
          </a:xfrm>
          <a:solidFill>
            <a:schemeClr val="bg2"/>
          </a:solidFill>
        </p:spPr>
        <p:txBody>
          <a:bodyPr vert="horz" lIns="36000" tIns="1080000" rIns="36000" bIns="36000" rtlCol="0">
            <a:noAutofit/>
          </a:bodyPr>
          <a:lstStyle>
            <a:lvl1pPr algn="ctr">
              <a:defRPr lang="en-GB" sz="1000" dirty="0">
                <a:solidFill>
                  <a:schemeClr val="tx2"/>
                </a:solidFill>
              </a:defRPr>
            </a:lvl1pPr>
          </a:lstStyle>
          <a:p>
            <a:pPr lvl="0" algn="ctr"/>
            <a:r>
              <a:rPr lang="en-GB" dirty="0"/>
              <a:t>Photo</a:t>
            </a:r>
          </a:p>
        </p:txBody>
      </p:sp>
      <p:sp>
        <p:nvSpPr>
          <p:cNvPr id="37" name="TextBox 7">
            <a:extLst>
              <a:ext uri="{FF2B5EF4-FFF2-40B4-BE49-F238E27FC236}">
                <a16:creationId xmlns:a16="http://schemas.microsoft.com/office/drawing/2014/main" id="{A45E5920-77D2-4E1E-832E-8A215D8A1078}"/>
              </a:ext>
            </a:extLst>
          </p:cNvPr>
          <p:cNvSpPr txBox="1"/>
          <p:nvPr userDrawn="1"/>
        </p:nvSpPr>
        <p:spPr bwMode="gray">
          <a:xfrm>
            <a:off x="784636" y="4052697"/>
            <a:ext cx="8386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2400"/>
              </a:spcBef>
              <a:buClr>
                <a:srgbClr val="C00000"/>
              </a:buClr>
            </a:pP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www.giz.de</a:t>
            </a:r>
          </a:p>
        </p:txBody>
      </p:sp>
      <p:pic>
        <p:nvPicPr>
          <p:cNvPr id="38" name="Grafik 37" descr="Ein Bild, das Axt, Werkzeug enthält.&#10;&#10;Mit sehr hoher Zuverlässigkeit generierte Beschreibung">
            <a:extLst>
              <a:ext uri="{FF2B5EF4-FFF2-40B4-BE49-F238E27FC236}">
                <a16:creationId xmlns:a16="http://schemas.microsoft.com/office/drawing/2014/main" id="{195D3B85-8F61-41B8-939D-6F7806BB044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 bwMode="gray">
          <a:xfrm>
            <a:off x="2273484" y="4081945"/>
            <a:ext cx="290728" cy="236458"/>
          </a:xfrm>
          <a:prstGeom prst="rect">
            <a:avLst/>
          </a:prstGeom>
        </p:spPr>
      </p:pic>
      <p:pic>
        <p:nvPicPr>
          <p:cNvPr id="39" name="Grafik 38">
            <a:extLst>
              <a:ext uri="{FF2B5EF4-FFF2-40B4-BE49-F238E27FC236}">
                <a16:creationId xmlns:a16="http://schemas.microsoft.com/office/drawing/2014/main" id="{E3F751BB-E4FA-4732-80BD-F94670E22B0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 bwMode="gray">
          <a:xfrm>
            <a:off x="4961178" y="4056187"/>
            <a:ext cx="234516" cy="234514"/>
          </a:xfrm>
          <a:prstGeom prst="rect">
            <a:avLst/>
          </a:prstGeom>
        </p:spPr>
      </p:pic>
      <p:grpSp>
        <p:nvGrpSpPr>
          <p:cNvPr id="40" name="Gruppieren 39">
            <a:extLst>
              <a:ext uri="{FF2B5EF4-FFF2-40B4-BE49-F238E27FC236}">
                <a16:creationId xmlns:a16="http://schemas.microsoft.com/office/drawing/2014/main" id="{58EDDA33-F3A1-4081-87DD-3B5C06FD4DD3}"/>
              </a:ext>
            </a:extLst>
          </p:cNvPr>
          <p:cNvGrpSpPr/>
          <p:nvPr userDrawn="1"/>
        </p:nvGrpSpPr>
        <p:grpSpPr bwMode="gray">
          <a:xfrm>
            <a:off x="444492" y="4029252"/>
            <a:ext cx="262622" cy="297258"/>
            <a:chOff x="4933951" y="-41275"/>
            <a:chExt cx="2130425" cy="2411413"/>
          </a:xfrm>
        </p:grpSpPr>
        <p:sp>
          <p:nvSpPr>
            <p:cNvPr id="41" name="Freeform 6">
              <a:extLst>
                <a:ext uri="{FF2B5EF4-FFF2-40B4-BE49-F238E27FC236}">
                  <a16:creationId xmlns:a16="http://schemas.microsoft.com/office/drawing/2014/main" id="{29CE574A-E366-49FD-9460-14AADB765FE9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4945063" y="1435100"/>
              <a:ext cx="2114550" cy="935038"/>
            </a:xfrm>
            <a:custGeom>
              <a:avLst/>
              <a:gdLst>
                <a:gd name="T0" fmla="*/ 287 w 425"/>
                <a:gd name="T1" fmla="*/ 25 h 188"/>
                <a:gd name="T2" fmla="*/ 297 w 425"/>
                <a:gd name="T3" fmla="*/ 2 h 188"/>
                <a:gd name="T4" fmla="*/ 325 w 425"/>
                <a:gd name="T5" fmla="*/ 0 h 188"/>
                <a:gd name="T6" fmla="*/ 321 w 425"/>
                <a:gd name="T7" fmla="*/ 23 h 188"/>
                <a:gd name="T8" fmla="*/ 382 w 425"/>
                <a:gd name="T9" fmla="*/ 25 h 188"/>
                <a:gd name="T10" fmla="*/ 394 w 425"/>
                <a:gd name="T11" fmla="*/ 2 h 188"/>
                <a:gd name="T12" fmla="*/ 423 w 425"/>
                <a:gd name="T13" fmla="*/ 0 h 188"/>
                <a:gd name="T14" fmla="*/ 307 w 425"/>
                <a:gd name="T15" fmla="*/ 135 h 188"/>
                <a:gd name="T16" fmla="*/ 0 w 425"/>
                <a:gd name="T17" fmla="*/ 2 h 188"/>
                <a:gd name="T18" fmla="*/ 28 w 425"/>
                <a:gd name="T19" fmla="*/ 0 h 188"/>
                <a:gd name="T20" fmla="*/ 40 w 425"/>
                <a:gd name="T21" fmla="*/ 23 h 188"/>
                <a:gd name="T22" fmla="*/ 101 w 425"/>
                <a:gd name="T23" fmla="*/ 25 h 188"/>
                <a:gd name="T24" fmla="*/ 97 w 425"/>
                <a:gd name="T25" fmla="*/ 3 h 188"/>
                <a:gd name="T26" fmla="*/ 125 w 425"/>
                <a:gd name="T27" fmla="*/ 0 h 188"/>
                <a:gd name="T28" fmla="*/ 134 w 425"/>
                <a:gd name="T29" fmla="*/ 23 h 188"/>
                <a:gd name="T30" fmla="*/ 192 w 425"/>
                <a:gd name="T31" fmla="*/ 25 h 188"/>
                <a:gd name="T32" fmla="*/ 194 w 425"/>
                <a:gd name="T33" fmla="*/ 2 h 188"/>
                <a:gd name="T34" fmla="*/ 221 w 425"/>
                <a:gd name="T35" fmla="*/ 0 h 188"/>
                <a:gd name="T36" fmla="*/ 224 w 425"/>
                <a:gd name="T37" fmla="*/ 23 h 188"/>
                <a:gd name="T38" fmla="*/ 256 w 425"/>
                <a:gd name="T39" fmla="*/ 25 h 188"/>
                <a:gd name="T40" fmla="*/ 362 w 425"/>
                <a:gd name="T41" fmla="*/ 55 h 188"/>
                <a:gd name="T42" fmla="*/ 307 w 425"/>
                <a:gd name="T43" fmla="*/ 56 h 188"/>
                <a:gd name="T44" fmla="*/ 256 w 425"/>
                <a:gd name="T45" fmla="*/ 121 h 188"/>
                <a:gd name="T46" fmla="*/ 363 w 425"/>
                <a:gd name="T47" fmla="*/ 56 h 188"/>
                <a:gd name="T48" fmla="*/ 87 w 425"/>
                <a:gd name="T49" fmla="*/ 55 h 188"/>
                <a:gd name="T50" fmla="*/ 61 w 425"/>
                <a:gd name="T51" fmla="*/ 55 h 188"/>
                <a:gd name="T52" fmla="*/ 155 w 425"/>
                <a:gd name="T53" fmla="*/ 118 h 188"/>
                <a:gd name="T54" fmla="*/ 156 w 425"/>
                <a:gd name="T55" fmla="*/ 117 h 188"/>
                <a:gd name="T56" fmla="*/ 111 w 425"/>
                <a:gd name="T57" fmla="*/ 55 h 188"/>
                <a:gd name="T58" fmla="*/ 224 w 425"/>
                <a:gd name="T59" fmla="*/ 81 h 188"/>
                <a:gd name="T60" fmla="*/ 224 w 425"/>
                <a:gd name="T61" fmla="*/ 108 h 188"/>
                <a:gd name="T62" fmla="*/ 273 w 425"/>
                <a:gd name="T63" fmla="*/ 56 h 188"/>
                <a:gd name="T64" fmla="*/ 225 w 425"/>
                <a:gd name="T65" fmla="*/ 55 h 188"/>
                <a:gd name="T66" fmla="*/ 224 w 425"/>
                <a:gd name="T67" fmla="*/ 81 h 188"/>
                <a:gd name="T68" fmla="*/ 194 w 425"/>
                <a:gd name="T69" fmla="*/ 56 h 188"/>
                <a:gd name="T70" fmla="*/ 148 w 425"/>
                <a:gd name="T71" fmla="*/ 55 h 188"/>
                <a:gd name="T72" fmla="*/ 192 w 425"/>
                <a:gd name="T73" fmla="*/ 109 h 188"/>
                <a:gd name="T74" fmla="*/ 194 w 425"/>
                <a:gd name="T75" fmla="*/ 108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25" h="188">
                  <a:moveTo>
                    <a:pt x="256" y="25"/>
                  </a:moveTo>
                  <a:cubicBezTo>
                    <a:pt x="267" y="25"/>
                    <a:pt x="277" y="25"/>
                    <a:pt x="287" y="25"/>
                  </a:cubicBezTo>
                  <a:cubicBezTo>
                    <a:pt x="288" y="25"/>
                    <a:pt x="290" y="24"/>
                    <a:pt x="290" y="23"/>
                  </a:cubicBezTo>
                  <a:cubicBezTo>
                    <a:pt x="292" y="16"/>
                    <a:pt x="294" y="9"/>
                    <a:pt x="297" y="2"/>
                  </a:cubicBezTo>
                  <a:cubicBezTo>
                    <a:pt x="297" y="2"/>
                    <a:pt x="298" y="0"/>
                    <a:pt x="299" y="0"/>
                  </a:cubicBezTo>
                  <a:cubicBezTo>
                    <a:pt x="308" y="0"/>
                    <a:pt x="316" y="0"/>
                    <a:pt x="325" y="0"/>
                  </a:cubicBezTo>
                  <a:cubicBezTo>
                    <a:pt x="326" y="0"/>
                    <a:pt x="327" y="2"/>
                    <a:pt x="326" y="2"/>
                  </a:cubicBezTo>
                  <a:cubicBezTo>
                    <a:pt x="325" y="9"/>
                    <a:pt x="323" y="16"/>
                    <a:pt x="321" y="23"/>
                  </a:cubicBezTo>
                  <a:cubicBezTo>
                    <a:pt x="321" y="23"/>
                    <a:pt x="322" y="25"/>
                    <a:pt x="322" y="25"/>
                  </a:cubicBezTo>
                  <a:cubicBezTo>
                    <a:pt x="342" y="25"/>
                    <a:pt x="362" y="25"/>
                    <a:pt x="382" y="25"/>
                  </a:cubicBezTo>
                  <a:cubicBezTo>
                    <a:pt x="383" y="25"/>
                    <a:pt x="384" y="24"/>
                    <a:pt x="384" y="23"/>
                  </a:cubicBezTo>
                  <a:cubicBezTo>
                    <a:pt x="388" y="16"/>
                    <a:pt x="391" y="9"/>
                    <a:pt x="394" y="2"/>
                  </a:cubicBezTo>
                  <a:cubicBezTo>
                    <a:pt x="394" y="1"/>
                    <a:pt x="395" y="0"/>
                    <a:pt x="396" y="0"/>
                  </a:cubicBezTo>
                  <a:cubicBezTo>
                    <a:pt x="405" y="0"/>
                    <a:pt x="414" y="0"/>
                    <a:pt x="423" y="0"/>
                  </a:cubicBezTo>
                  <a:cubicBezTo>
                    <a:pt x="424" y="0"/>
                    <a:pt x="425" y="2"/>
                    <a:pt x="425" y="3"/>
                  </a:cubicBezTo>
                  <a:cubicBezTo>
                    <a:pt x="405" y="64"/>
                    <a:pt x="365" y="108"/>
                    <a:pt x="307" y="135"/>
                  </a:cubicBezTo>
                  <a:cubicBezTo>
                    <a:pt x="195" y="188"/>
                    <a:pt x="60" y="139"/>
                    <a:pt x="10" y="28"/>
                  </a:cubicBezTo>
                  <a:cubicBezTo>
                    <a:pt x="6" y="20"/>
                    <a:pt x="3" y="11"/>
                    <a:pt x="0" y="2"/>
                  </a:cubicBezTo>
                  <a:cubicBezTo>
                    <a:pt x="0" y="2"/>
                    <a:pt x="1" y="0"/>
                    <a:pt x="1" y="0"/>
                  </a:cubicBezTo>
                  <a:cubicBezTo>
                    <a:pt x="10" y="0"/>
                    <a:pt x="19" y="0"/>
                    <a:pt x="28" y="0"/>
                  </a:cubicBezTo>
                  <a:cubicBezTo>
                    <a:pt x="29" y="0"/>
                    <a:pt x="30" y="1"/>
                    <a:pt x="31" y="2"/>
                  </a:cubicBezTo>
                  <a:cubicBezTo>
                    <a:pt x="34" y="9"/>
                    <a:pt x="37" y="16"/>
                    <a:pt x="40" y="23"/>
                  </a:cubicBezTo>
                  <a:cubicBezTo>
                    <a:pt x="41" y="24"/>
                    <a:pt x="42" y="25"/>
                    <a:pt x="43" y="25"/>
                  </a:cubicBezTo>
                  <a:cubicBezTo>
                    <a:pt x="62" y="25"/>
                    <a:pt x="81" y="25"/>
                    <a:pt x="101" y="25"/>
                  </a:cubicBezTo>
                  <a:cubicBezTo>
                    <a:pt x="101" y="25"/>
                    <a:pt x="102" y="23"/>
                    <a:pt x="102" y="23"/>
                  </a:cubicBezTo>
                  <a:cubicBezTo>
                    <a:pt x="101" y="16"/>
                    <a:pt x="99" y="9"/>
                    <a:pt x="97" y="3"/>
                  </a:cubicBezTo>
                  <a:cubicBezTo>
                    <a:pt x="97" y="2"/>
                    <a:pt x="98" y="0"/>
                    <a:pt x="99" y="0"/>
                  </a:cubicBezTo>
                  <a:cubicBezTo>
                    <a:pt x="108" y="0"/>
                    <a:pt x="116" y="0"/>
                    <a:pt x="125" y="0"/>
                  </a:cubicBezTo>
                  <a:cubicBezTo>
                    <a:pt x="126" y="0"/>
                    <a:pt x="127" y="1"/>
                    <a:pt x="127" y="2"/>
                  </a:cubicBezTo>
                  <a:cubicBezTo>
                    <a:pt x="130" y="9"/>
                    <a:pt x="131" y="16"/>
                    <a:pt x="134" y="23"/>
                  </a:cubicBezTo>
                  <a:cubicBezTo>
                    <a:pt x="134" y="24"/>
                    <a:pt x="135" y="25"/>
                    <a:pt x="136" y="25"/>
                  </a:cubicBezTo>
                  <a:cubicBezTo>
                    <a:pt x="155" y="25"/>
                    <a:pt x="173" y="25"/>
                    <a:pt x="192" y="25"/>
                  </a:cubicBezTo>
                  <a:cubicBezTo>
                    <a:pt x="193" y="25"/>
                    <a:pt x="194" y="24"/>
                    <a:pt x="194" y="23"/>
                  </a:cubicBezTo>
                  <a:cubicBezTo>
                    <a:pt x="194" y="16"/>
                    <a:pt x="194" y="9"/>
                    <a:pt x="194" y="2"/>
                  </a:cubicBezTo>
                  <a:cubicBezTo>
                    <a:pt x="194" y="2"/>
                    <a:pt x="195" y="0"/>
                    <a:pt x="196" y="0"/>
                  </a:cubicBezTo>
                  <a:cubicBezTo>
                    <a:pt x="205" y="0"/>
                    <a:pt x="213" y="0"/>
                    <a:pt x="221" y="0"/>
                  </a:cubicBezTo>
                  <a:cubicBezTo>
                    <a:pt x="222" y="0"/>
                    <a:pt x="223" y="2"/>
                    <a:pt x="223" y="3"/>
                  </a:cubicBezTo>
                  <a:cubicBezTo>
                    <a:pt x="224" y="9"/>
                    <a:pt x="223" y="16"/>
                    <a:pt x="224" y="23"/>
                  </a:cubicBezTo>
                  <a:cubicBezTo>
                    <a:pt x="224" y="23"/>
                    <a:pt x="225" y="25"/>
                    <a:pt x="226" y="25"/>
                  </a:cubicBezTo>
                  <a:cubicBezTo>
                    <a:pt x="236" y="25"/>
                    <a:pt x="246" y="25"/>
                    <a:pt x="256" y="25"/>
                  </a:cubicBezTo>
                  <a:close/>
                  <a:moveTo>
                    <a:pt x="364" y="55"/>
                  </a:moveTo>
                  <a:cubicBezTo>
                    <a:pt x="363" y="55"/>
                    <a:pt x="363" y="55"/>
                    <a:pt x="362" y="55"/>
                  </a:cubicBezTo>
                  <a:cubicBezTo>
                    <a:pt x="345" y="55"/>
                    <a:pt x="328" y="54"/>
                    <a:pt x="311" y="55"/>
                  </a:cubicBezTo>
                  <a:cubicBezTo>
                    <a:pt x="310" y="55"/>
                    <a:pt x="308" y="56"/>
                    <a:pt x="307" y="56"/>
                  </a:cubicBezTo>
                  <a:cubicBezTo>
                    <a:pt x="295" y="81"/>
                    <a:pt x="279" y="103"/>
                    <a:pt x="257" y="120"/>
                  </a:cubicBezTo>
                  <a:cubicBezTo>
                    <a:pt x="257" y="121"/>
                    <a:pt x="257" y="121"/>
                    <a:pt x="256" y="121"/>
                  </a:cubicBezTo>
                  <a:cubicBezTo>
                    <a:pt x="257" y="122"/>
                    <a:pt x="257" y="122"/>
                    <a:pt x="258" y="122"/>
                  </a:cubicBezTo>
                  <a:cubicBezTo>
                    <a:pt x="300" y="111"/>
                    <a:pt x="335" y="90"/>
                    <a:pt x="363" y="56"/>
                  </a:cubicBezTo>
                  <a:cubicBezTo>
                    <a:pt x="363" y="56"/>
                    <a:pt x="364" y="55"/>
                    <a:pt x="364" y="55"/>
                  </a:cubicBezTo>
                  <a:close/>
                  <a:moveTo>
                    <a:pt x="87" y="55"/>
                  </a:moveTo>
                  <a:cubicBezTo>
                    <a:pt x="79" y="55"/>
                    <a:pt x="71" y="54"/>
                    <a:pt x="62" y="55"/>
                  </a:cubicBezTo>
                  <a:cubicBezTo>
                    <a:pt x="62" y="55"/>
                    <a:pt x="61" y="55"/>
                    <a:pt x="61" y="55"/>
                  </a:cubicBezTo>
                  <a:cubicBezTo>
                    <a:pt x="61" y="55"/>
                    <a:pt x="61" y="56"/>
                    <a:pt x="62" y="56"/>
                  </a:cubicBezTo>
                  <a:cubicBezTo>
                    <a:pt x="86" y="86"/>
                    <a:pt x="118" y="107"/>
                    <a:pt x="155" y="118"/>
                  </a:cubicBezTo>
                  <a:cubicBezTo>
                    <a:pt x="156" y="118"/>
                    <a:pt x="156" y="118"/>
                    <a:pt x="156" y="118"/>
                  </a:cubicBezTo>
                  <a:cubicBezTo>
                    <a:pt x="156" y="118"/>
                    <a:pt x="156" y="118"/>
                    <a:pt x="156" y="117"/>
                  </a:cubicBezTo>
                  <a:cubicBezTo>
                    <a:pt x="137" y="100"/>
                    <a:pt x="124" y="79"/>
                    <a:pt x="114" y="56"/>
                  </a:cubicBezTo>
                  <a:cubicBezTo>
                    <a:pt x="114" y="55"/>
                    <a:pt x="112" y="55"/>
                    <a:pt x="111" y="55"/>
                  </a:cubicBezTo>
                  <a:cubicBezTo>
                    <a:pt x="103" y="54"/>
                    <a:pt x="95" y="55"/>
                    <a:pt x="87" y="55"/>
                  </a:cubicBezTo>
                  <a:close/>
                  <a:moveTo>
                    <a:pt x="224" y="81"/>
                  </a:moveTo>
                  <a:cubicBezTo>
                    <a:pt x="224" y="89"/>
                    <a:pt x="224" y="98"/>
                    <a:pt x="224" y="106"/>
                  </a:cubicBezTo>
                  <a:cubicBezTo>
                    <a:pt x="224" y="107"/>
                    <a:pt x="224" y="107"/>
                    <a:pt x="224" y="108"/>
                  </a:cubicBezTo>
                  <a:cubicBezTo>
                    <a:pt x="224" y="108"/>
                    <a:pt x="225" y="107"/>
                    <a:pt x="226" y="107"/>
                  </a:cubicBezTo>
                  <a:cubicBezTo>
                    <a:pt x="246" y="94"/>
                    <a:pt x="261" y="76"/>
                    <a:pt x="273" y="56"/>
                  </a:cubicBezTo>
                  <a:cubicBezTo>
                    <a:pt x="274" y="56"/>
                    <a:pt x="273" y="55"/>
                    <a:pt x="272" y="55"/>
                  </a:cubicBezTo>
                  <a:cubicBezTo>
                    <a:pt x="257" y="54"/>
                    <a:pt x="241" y="54"/>
                    <a:pt x="225" y="55"/>
                  </a:cubicBezTo>
                  <a:cubicBezTo>
                    <a:pt x="225" y="55"/>
                    <a:pt x="224" y="56"/>
                    <a:pt x="224" y="56"/>
                  </a:cubicBezTo>
                  <a:cubicBezTo>
                    <a:pt x="224" y="65"/>
                    <a:pt x="224" y="73"/>
                    <a:pt x="224" y="81"/>
                  </a:cubicBezTo>
                  <a:close/>
                  <a:moveTo>
                    <a:pt x="194" y="82"/>
                  </a:moveTo>
                  <a:cubicBezTo>
                    <a:pt x="194" y="73"/>
                    <a:pt x="194" y="65"/>
                    <a:pt x="194" y="56"/>
                  </a:cubicBezTo>
                  <a:cubicBezTo>
                    <a:pt x="194" y="56"/>
                    <a:pt x="193" y="55"/>
                    <a:pt x="192" y="55"/>
                  </a:cubicBezTo>
                  <a:cubicBezTo>
                    <a:pt x="178" y="54"/>
                    <a:pt x="163" y="54"/>
                    <a:pt x="148" y="55"/>
                  </a:cubicBezTo>
                  <a:cubicBezTo>
                    <a:pt x="148" y="55"/>
                    <a:pt x="147" y="56"/>
                    <a:pt x="147" y="56"/>
                  </a:cubicBezTo>
                  <a:cubicBezTo>
                    <a:pt x="158" y="77"/>
                    <a:pt x="172" y="95"/>
                    <a:pt x="192" y="109"/>
                  </a:cubicBezTo>
                  <a:cubicBezTo>
                    <a:pt x="193" y="109"/>
                    <a:pt x="193" y="109"/>
                    <a:pt x="194" y="109"/>
                  </a:cubicBezTo>
                  <a:cubicBezTo>
                    <a:pt x="194" y="109"/>
                    <a:pt x="194" y="108"/>
                    <a:pt x="194" y="108"/>
                  </a:cubicBezTo>
                  <a:cubicBezTo>
                    <a:pt x="194" y="99"/>
                    <a:pt x="194" y="91"/>
                    <a:pt x="194" y="8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2" name="Freeform 7">
              <a:extLst>
                <a:ext uri="{FF2B5EF4-FFF2-40B4-BE49-F238E27FC236}">
                  <a16:creationId xmlns:a16="http://schemas.microsoft.com/office/drawing/2014/main" id="{38A2A830-AF34-4C5B-87EB-D628018EE322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4945063" y="-41275"/>
              <a:ext cx="2108200" cy="860425"/>
            </a:xfrm>
            <a:custGeom>
              <a:avLst/>
              <a:gdLst>
                <a:gd name="T0" fmla="*/ 45 w 424"/>
                <a:gd name="T1" fmla="*/ 148 h 173"/>
                <a:gd name="T2" fmla="*/ 32 w 424"/>
                <a:gd name="T3" fmla="*/ 170 h 173"/>
                <a:gd name="T4" fmla="*/ 3 w 424"/>
                <a:gd name="T5" fmla="*/ 173 h 173"/>
                <a:gd name="T6" fmla="*/ 155 w 424"/>
                <a:gd name="T7" fmla="*/ 28 h 173"/>
                <a:gd name="T8" fmla="*/ 424 w 424"/>
                <a:gd name="T9" fmla="*/ 171 h 173"/>
                <a:gd name="T10" fmla="*/ 395 w 424"/>
                <a:gd name="T11" fmla="*/ 173 h 173"/>
                <a:gd name="T12" fmla="*/ 382 w 424"/>
                <a:gd name="T13" fmla="*/ 149 h 173"/>
                <a:gd name="T14" fmla="*/ 321 w 424"/>
                <a:gd name="T15" fmla="*/ 148 h 173"/>
                <a:gd name="T16" fmla="*/ 325 w 424"/>
                <a:gd name="T17" fmla="*/ 171 h 173"/>
                <a:gd name="T18" fmla="*/ 297 w 424"/>
                <a:gd name="T19" fmla="*/ 173 h 173"/>
                <a:gd name="T20" fmla="*/ 287 w 424"/>
                <a:gd name="T21" fmla="*/ 149 h 173"/>
                <a:gd name="T22" fmla="*/ 225 w 424"/>
                <a:gd name="T23" fmla="*/ 148 h 173"/>
                <a:gd name="T24" fmla="*/ 223 w 424"/>
                <a:gd name="T25" fmla="*/ 170 h 173"/>
                <a:gd name="T26" fmla="*/ 196 w 424"/>
                <a:gd name="T27" fmla="*/ 173 h 173"/>
                <a:gd name="T28" fmla="*/ 194 w 424"/>
                <a:gd name="T29" fmla="*/ 150 h 173"/>
                <a:gd name="T30" fmla="*/ 137 w 424"/>
                <a:gd name="T31" fmla="*/ 148 h 173"/>
                <a:gd name="T32" fmla="*/ 128 w 424"/>
                <a:gd name="T33" fmla="*/ 171 h 173"/>
                <a:gd name="T34" fmla="*/ 99 w 424"/>
                <a:gd name="T35" fmla="*/ 173 h 173"/>
                <a:gd name="T36" fmla="*/ 103 w 424"/>
                <a:gd name="T37" fmla="*/ 150 h 173"/>
                <a:gd name="T38" fmla="*/ 73 w 424"/>
                <a:gd name="T39" fmla="*/ 148 h 173"/>
                <a:gd name="T40" fmla="*/ 359 w 424"/>
                <a:gd name="T41" fmla="*/ 118 h 173"/>
                <a:gd name="T42" fmla="*/ 360 w 424"/>
                <a:gd name="T43" fmla="*/ 116 h 173"/>
                <a:gd name="T44" fmla="*/ 258 w 424"/>
                <a:gd name="T45" fmla="*/ 56 h 173"/>
                <a:gd name="T46" fmla="*/ 305 w 424"/>
                <a:gd name="T47" fmla="*/ 116 h 173"/>
                <a:gd name="T48" fmla="*/ 333 w 424"/>
                <a:gd name="T49" fmla="*/ 118 h 173"/>
                <a:gd name="T50" fmla="*/ 113 w 424"/>
                <a:gd name="T51" fmla="*/ 118 h 173"/>
                <a:gd name="T52" fmla="*/ 157 w 424"/>
                <a:gd name="T53" fmla="*/ 59 h 173"/>
                <a:gd name="T54" fmla="*/ 157 w 424"/>
                <a:gd name="T55" fmla="*/ 58 h 173"/>
                <a:gd name="T56" fmla="*/ 64 w 424"/>
                <a:gd name="T57" fmla="*/ 118 h 173"/>
                <a:gd name="T58" fmla="*/ 90 w 424"/>
                <a:gd name="T59" fmla="*/ 118 h 173"/>
                <a:gd name="T60" fmla="*/ 269 w 424"/>
                <a:gd name="T61" fmla="*/ 118 h 173"/>
                <a:gd name="T62" fmla="*/ 225 w 424"/>
                <a:gd name="T63" fmla="*/ 68 h 173"/>
                <a:gd name="T64" fmla="*/ 224 w 424"/>
                <a:gd name="T65" fmla="*/ 69 h 173"/>
                <a:gd name="T66" fmla="*/ 225 w 424"/>
                <a:gd name="T67" fmla="*/ 118 h 173"/>
                <a:gd name="T68" fmla="*/ 194 w 424"/>
                <a:gd name="T69" fmla="*/ 93 h 173"/>
                <a:gd name="T70" fmla="*/ 194 w 424"/>
                <a:gd name="T71" fmla="*/ 68 h 173"/>
                <a:gd name="T72" fmla="*/ 150 w 424"/>
                <a:gd name="T73" fmla="*/ 116 h 173"/>
                <a:gd name="T74" fmla="*/ 192 w 424"/>
                <a:gd name="T75" fmla="*/ 118 h 173"/>
                <a:gd name="T76" fmla="*/ 194 w 424"/>
                <a:gd name="T77" fmla="*/ 9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24" h="173">
                  <a:moveTo>
                    <a:pt x="73" y="148"/>
                  </a:moveTo>
                  <a:cubicBezTo>
                    <a:pt x="64" y="148"/>
                    <a:pt x="55" y="148"/>
                    <a:pt x="45" y="148"/>
                  </a:cubicBezTo>
                  <a:cubicBezTo>
                    <a:pt x="44" y="148"/>
                    <a:pt x="43" y="149"/>
                    <a:pt x="42" y="149"/>
                  </a:cubicBezTo>
                  <a:cubicBezTo>
                    <a:pt x="39" y="156"/>
                    <a:pt x="36" y="164"/>
                    <a:pt x="32" y="170"/>
                  </a:cubicBezTo>
                  <a:cubicBezTo>
                    <a:pt x="32" y="171"/>
                    <a:pt x="30" y="173"/>
                    <a:pt x="29" y="173"/>
                  </a:cubicBezTo>
                  <a:cubicBezTo>
                    <a:pt x="21" y="173"/>
                    <a:pt x="12" y="173"/>
                    <a:pt x="3" y="173"/>
                  </a:cubicBezTo>
                  <a:cubicBezTo>
                    <a:pt x="1" y="173"/>
                    <a:pt x="0" y="172"/>
                    <a:pt x="1" y="170"/>
                  </a:cubicBezTo>
                  <a:cubicBezTo>
                    <a:pt x="28" y="96"/>
                    <a:pt x="80" y="48"/>
                    <a:pt x="155" y="28"/>
                  </a:cubicBezTo>
                  <a:cubicBezTo>
                    <a:pt x="258" y="0"/>
                    <a:pt x="366" y="50"/>
                    <a:pt x="413" y="144"/>
                  </a:cubicBezTo>
                  <a:cubicBezTo>
                    <a:pt x="417" y="153"/>
                    <a:pt x="420" y="162"/>
                    <a:pt x="424" y="171"/>
                  </a:cubicBezTo>
                  <a:cubicBezTo>
                    <a:pt x="424" y="171"/>
                    <a:pt x="423" y="173"/>
                    <a:pt x="422" y="173"/>
                  </a:cubicBezTo>
                  <a:cubicBezTo>
                    <a:pt x="413" y="173"/>
                    <a:pt x="404" y="173"/>
                    <a:pt x="395" y="173"/>
                  </a:cubicBezTo>
                  <a:cubicBezTo>
                    <a:pt x="394" y="173"/>
                    <a:pt x="393" y="172"/>
                    <a:pt x="392" y="171"/>
                  </a:cubicBezTo>
                  <a:cubicBezTo>
                    <a:pt x="389" y="164"/>
                    <a:pt x="386" y="156"/>
                    <a:pt x="382" y="149"/>
                  </a:cubicBezTo>
                  <a:cubicBezTo>
                    <a:pt x="382" y="148"/>
                    <a:pt x="381" y="148"/>
                    <a:pt x="380" y="148"/>
                  </a:cubicBezTo>
                  <a:cubicBezTo>
                    <a:pt x="360" y="148"/>
                    <a:pt x="340" y="148"/>
                    <a:pt x="321" y="148"/>
                  </a:cubicBezTo>
                  <a:cubicBezTo>
                    <a:pt x="320" y="148"/>
                    <a:pt x="319" y="149"/>
                    <a:pt x="319" y="150"/>
                  </a:cubicBezTo>
                  <a:cubicBezTo>
                    <a:pt x="321" y="157"/>
                    <a:pt x="323" y="164"/>
                    <a:pt x="325" y="171"/>
                  </a:cubicBezTo>
                  <a:cubicBezTo>
                    <a:pt x="325" y="171"/>
                    <a:pt x="325" y="173"/>
                    <a:pt x="324" y="173"/>
                  </a:cubicBezTo>
                  <a:cubicBezTo>
                    <a:pt x="315" y="173"/>
                    <a:pt x="306" y="173"/>
                    <a:pt x="297" y="173"/>
                  </a:cubicBezTo>
                  <a:cubicBezTo>
                    <a:pt x="296" y="173"/>
                    <a:pt x="295" y="172"/>
                    <a:pt x="295" y="171"/>
                  </a:cubicBezTo>
                  <a:cubicBezTo>
                    <a:pt x="292" y="164"/>
                    <a:pt x="290" y="156"/>
                    <a:pt x="287" y="149"/>
                  </a:cubicBezTo>
                  <a:cubicBezTo>
                    <a:pt x="287" y="148"/>
                    <a:pt x="286" y="148"/>
                    <a:pt x="285" y="148"/>
                  </a:cubicBezTo>
                  <a:cubicBezTo>
                    <a:pt x="265" y="148"/>
                    <a:pt x="245" y="148"/>
                    <a:pt x="225" y="148"/>
                  </a:cubicBezTo>
                  <a:cubicBezTo>
                    <a:pt x="225" y="148"/>
                    <a:pt x="224" y="149"/>
                    <a:pt x="224" y="150"/>
                  </a:cubicBezTo>
                  <a:cubicBezTo>
                    <a:pt x="223" y="156"/>
                    <a:pt x="224" y="163"/>
                    <a:pt x="223" y="170"/>
                  </a:cubicBezTo>
                  <a:cubicBezTo>
                    <a:pt x="223" y="171"/>
                    <a:pt x="222" y="173"/>
                    <a:pt x="221" y="173"/>
                  </a:cubicBezTo>
                  <a:cubicBezTo>
                    <a:pt x="213" y="173"/>
                    <a:pt x="205" y="173"/>
                    <a:pt x="196" y="173"/>
                  </a:cubicBezTo>
                  <a:cubicBezTo>
                    <a:pt x="195" y="173"/>
                    <a:pt x="194" y="171"/>
                    <a:pt x="194" y="170"/>
                  </a:cubicBezTo>
                  <a:cubicBezTo>
                    <a:pt x="194" y="164"/>
                    <a:pt x="194" y="157"/>
                    <a:pt x="194" y="150"/>
                  </a:cubicBezTo>
                  <a:cubicBezTo>
                    <a:pt x="194" y="149"/>
                    <a:pt x="193" y="148"/>
                    <a:pt x="192" y="148"/>
                  </a:cubicBezTo>
                  <a:cubicBezTo>
                    <a:pt x="174" y="148"/>
                    <a:pt x="156" y="148"/>
                    <a:pt x="137" y="148"/>
                  </a:cubicBezTo>
                  <a:cubicBezTo>
                    <a:pt x="137" y="148"/>
                    <a:pt x="135" y="149"/>
                    <a:pt x="135" y="149"/>
                  </a:cubicBezTo>
                  <a:cubicBezTo>
                    <a:pt x="133" y="156"/>
                    <a:pt x="131" y="164"/>
                    <a:pt x="128" y="171"/>
                  </a:cubicBezTo>
                  <a:cubicBezTo>
                    <a:pt x="128" y="172"/>
                    <a:pt x="127" y="173"/>
                    <a:pt x="126" y="173"/>
                  </a:cubicBezTo>
                  <a:cubicBezTo>
                    <a:pt x="117" y="173"/>
                    <a:pt x="108" y="173"/>
                    <a:pt x="99" y="173"/>
                  </a:cubicBezTo>
                  <a:cubicBezTo>
                    <a:pt x="99" y="173"/>
                    <a:pt x="98" y="171"/>
                    <a:pt x="98" y="171"/>
                  </a:cubicBezTo>
                  <a:cubicBezTo>
                    <a:pt x="100" y="164"/>
                    <a:pt x="101" y="157"/>
                    <a:pt x="103" y="150"/>
                  </a:cubicBezTo>
                  <a:cubicBezTo>
                    <a:pt x="103" y="149"/>
                    <a:pt x="102" y="148"/>
                    <a:pt x="102" y="148"/>
                  </a:cubicBezTo>
                  <a:cubicBezTo>
                    <a:pt x="92" y="148"/>
                    <a:pt x="83" y="148"/>
                    <a:pt x="73" y="148"/>
                  </a:cubicBezTo>
                  <a:close/>
                  <a:moveTo>
                    <a:pt x="333" y="118"/>
                  </a:moveTo>
                  <a:cubicBezTo>
                    <a:pt x="342" y="118"/>
                    <a:pt x="350" y="118"/>
                    <a:pt x="359" y="118"/>
                  </a:cubicBezTo>
                  <a:cubicBezTo>
                    <a:pt x="359" y="118"/>
                    <a:pt x="360" y="118"/>
                    <a:pt x="360" y="118"/>
                  </a:cubicBezTo>
                  <a:cubicBezTo>
                    <a:pt x="360" y="117"/>
                    <a:pt x="360" y="117"/>
                    <a:pt x="360" y="116"/>
                  </a:cubicBezTo>
                  <a:cubicBezTo>
                    <a:pt x="332" y="86"/>
                    <a:pt x="299" y="66"/>
                    <a:pt x="259" y="56"/>
                  </a:cubicBezTo>
                  <a:cubicBezTo>
                    <a:pt x="259" y="56"/>
                    <a:pt x="258" y="56"/>
                    <a:pt x="258" y="56"/>
                  </a:cubicBezTo>
                  <a:cubicBezTo>
                    <a:pt x="258" y="56"/>
                    <a:pt x="258" y="57"/>
                    <a:pt x="259" y="57"/>
                  </a:cubicBezTo>
                  <a:cubicBezTo>
                    <a:pt x="278" y="74"/>
                    <a:pt x="293" y="94"/>
                    <a:pt x="305" y="116"/>
                  </a:cubicBezTo>
                  <a:cubicBezTo>
                    <a:pt x="305" y="117"/>
                    <a:pt x="307" y="118"/>
                    <a:pt x="308" y="118"/>
                  </a:cubicBezTo>
                  <a:cubicBezTo>
                    <a:pt x="316" y="118"/>
                    <a:pt x="325" y="118"/>
                    <a:pt x="333" y="118"/>
                  </a:cubicBezTo>
                  <a:close/>
                  <a:moveTo>
                    <a:pt x="90" y="118"/>
                  </a:moveTo>
                  <a:cubicBezTo>
                    <a:pt x="98" y="118"/>
                    <a:pt x="106" y="118"/>
                    <a:pt x="113" y="118"/>
                  </a:cubicBezTo>
                  <a:cubicBezTo>
                    <a:pt x="114" y="118"/>
                    <a:pt x="116" y="117"/>
                    <a:pt x="116" y="116"/>
                  </a:cubicBezTo>
                  <a:cubicBezTo>
                    <a:pt x="127" y="95"/>
                    <a:pt x="140" y="76"/>
                    <a:pt x="157" y="59"/>
                  </a:cubicBezTo>
                  <a:cubicBezTo>
                    <a:pt x="158" y="59"/>
                    <a:pt x="158" y="58"/>
                    <a:pt x="158" y="58"/>
                  </a:cubicBezTo>
                  <a:cubicBezTo>
                    <a:pt x="158" y="58"/>
                    <a:pt x="157" y="58"/>
                    <a:pt x="157" y="58"/>
                  </a:cubicBezTo>
                  <a:cubicBezTo>
                    <a:pt x="121" y="69"/>
                    <a:pt x="90" y="88"/>
                    <a:pt x="65" y="116"/>
                  </a:cubicBezTo>
                  <a:cubicBezTo>
                    <a:pt x="65" y="117"/>
                    <a:pt x="65" y="117"/>
                    <a:pt x="64" y="118"/>
                  </a:cubicBezTo>
                  <a:cubicBezTo>
                    <a:pt x="65" y="118"/>
                    <a:pt x="65" y="118"/>
                    <a:pt x="66" y="118"/>
                  </a:cubicBezTo>
                  <a:cubicBezTo>
                    <a:pt x="74" y="118"/>
                    <a:pt x="82" y="118"/>
                    <a:pt x="90" y="118"/>
                  </a:cubicBezTo>
                  <a:close/>
                  <a:moveTo>
                    <a:pt x="247" y="118"/>
                  </a:moveTo>
                  <a:cubicBezTo>
                    <a:pt x="255" y="118"/>
                    <a:pt x="262" y="118"/>
                    <a:pt x="269" y="118"/>
                  </a:cubicBezTo>
                  <a:cubicBezTo>
                    <a:pt x="270" y="118"/>
                    <a:pt x="270" y="117"/>
                    <a:pt x="270" y="116"/>
                  </a:cubicBezTo>
                  <a:cubicBezTo>
                    <a:pt x="258" y="98"/>
                    <a:pt x="244" y="81"/>
                    <a:pt x="225" y="68"/>
                  </a:cubicBezTo>
                  <a:cubicBezTo>
                    <a:pt x="225" y="68"/>
                    <a:pt x="224" y="68"/>
                    <a:pt x="224" y="67"/>
                  </a:cubicBezTo>
                  <a:cubicBezTo>
                    <a:pt x="224" y="68"/>
                    <a:pt x="224" y="69"/>
                    <a:pt x="224" y="69"/>
                  </a:cubicBezTo>
                  <a:cubicBezTo>
                    <a:pt x="224" y="85"/>
                    <a:pt x="224" y="100"/>
                    <a:pt x="224" y="116"/>
                  </a:cubicBezTo>
                  <a:cubicBezTo>
                    <a:pt x="224" y="117"/>
                    <a:pt x="225" y="118"/>
                    <a:pt x="225" y="118"/>
                  </a:cubicBezTo>
                  <a:cubicBezTo>
                    <a:pt x="233" y="118"/>
                    <a:pt x="240" y="118"/>
                    <a:pt x="247" y="118"/>
                  </a:cubicBezTo>
                  <a:close/>
                  <a:moveTo>
                    <a:pt x="194" y="93"/>
                  </a:moveTo>
                  <a:cubicBezTo>
                    <a:pt x="194" y="85"/>
                    <a:pt x="194" y="78"/>
                    <a:pt x="194" y="70"/>
                  </a:cubicBezTo>
                  <a:cubicBezTo>
                    <a:pt x="194" y="69"/>
                    <a:pt x="194" y="68"/>
                    <a:pt x="194" y="68"/>
                  </a:cubicBezTo>
                  <a:cubicBezTo>
                    <a:pt x="193" y="68"/>
                    <a:pt x="192" y="68"/>
                    <a:pt x="192" y="69"/>
                  </a:cubicBezTo>
                  <a:cubicBezTo>
                    <a:pt x="175" y="82"/>
                    <a:pt x="161" y="98"/>
                    <a:pt x="150" y="116"/>
                  </a:cubicBezTo>
                  <a:cubicBezTo>
                    <a:pt x="150" y="117"/>
                    <a:pt x="151" y="118"/>
                    <a:pt x="151" y="118"/>
                  </a:cubicBezTo>
                  <a:cubicBezTo>
                    <a:pt x="165" y="118"/>
                    <a:pt x="179" y="118"/>
                    <a:pt x="192" y="118"/>
                  </a:cubicBezTo>
                  <a:cubicBezTo>
                    <a:pt x="193" y="118"/>
                    <a:pt x="194" y="117"/>
                    <a:pt x="194" y="116"/>
                  </a:cubicBezTo>
                  <a:cubicBezTo>
                    <a:pt x="194" y="108"/>
                    <a:pt x="194" y="101"/>
                    <a:pt x="194" y="9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3" name="Freeform 8">
              <a:extLst>
                <a:ext uri="{FF2B5EF4-FFF2-40B4-BE49-F238E27FC236}">
                  <a16:creationId xmlns:a16="http://schemas.microsoft.com/office/drawing/2014/main" id="{EF5B3A25-E6A5-43A3-AFD2-A4D64B803FEB}"/>
                </a:ext>
              </a:extLst>
            </p:cNvPr>
            <p:cNvSpPr>
              <a:spLocks/>
            </p:cNvSpPr>
            <p:nvPr/>
          </p:nvSpPr>
          <p:spPr bwMode="gray">
            <a:xfrm>
              <a:off x="4933951" y="952500"/>
              <a:ext cx="617538" cy="363538"/>
            </a:xfrm>
            <a:custGeom>
              <a:avLst/>
              <a:gdLst>
                <a:gd name="T0" fmla="*/ 90 w 124"/>
                <a:gd name="T1" fmla="*/ 72 h 73"/>
                <a:gd name="T2" fmla="*/ 77 w 124"/>
                <a:gd name="T3" fmla="*/ 63 h 73"/>
                <a:gd name="T4" fmla="*/ 63 w 124"/>
                <a:gd name="T5" fmla="*/ 23 h 73"/>
                <a:gd name="T6" fmla="*/ 62 w 124"/>
                <a:gd name="T7" fmla="*/ 21 h 73"/>
                <a:gd name="T8" fmla="*/ 61 w 124"/>
                <a:gd name="T9" fmla="*/ 23 h 73"/>
                <a:gd name="T10" fmla="*/ 46 w 124"/>
                <a:gd name="T11" fmla="*/ 64 h 73"/>
                <a:gd name="T12" fmla="*/ 32 w 124"/>
                <a:gd name="T13" fmla="*/ 73 h 73"/>
                <a:gd name="T14" fmla="*/ 19 w 124"/>
                <a:gd name="T15" fmla="*/ 63 h 73"/>
                <a:gd name="T16" fmla="*/ 2 w 124"/>
                <a:gd name="T17" fmla="*/ 14 h 73"/>
                <a:gd name="T18" fmla="*/ 6 w 124"/>
                <a:gd name="T19" fmla="*/ 2 h 73"/>
                <a:gd name="T20" fmla="*/ 21 w 124"/>
                <a:gd name="T21" fmla="*/ 7 h 73"/>
                <a:gd name="T22" fmla="*/ 31 w 124"/>
                <a:gd name="T23" fmla="*/ 41 h 73"/>
                <a:gd name="T24" fmla="*/ 34 w 124"/>
                <a:gd name="T25" fmla="*/ 49 h 73"/>
                <a:gd name="T26" fmla="*/ 37 w 124"/>
                <a:gd name="T27" fmla="*/ 42 h 73"/>
                <a:gd name="T28" fmla="*/ 47 w 124"/>
                <a:gd name="T29" fmla="*/ 11 h 73"/>
                <a:gd name="T30" fmla="*/ 62 w 124"/>
                <a:gd name="T31" fmla="*/ 1 h 73"/>
                <a:gd name="T32" fmla="*/ 76 w 124"/>
                <a:gd name="T33" fmla="*/ 11 h 73"/>
                <a:gd name="T34" fmla="*/ 89 w 124"/>
                <a:gd name="T35" fmla="*/ 47 h 73"/>
                <a:gd name="T36" fmla="*/ 90 w 124"/>
                <a:gd name="T37" fmla="*/ 49 h 73"/>
                <a:gd name="T38" fmla="*/ 90 w 124"/>
                <a:gd name="T39" fmla="*/ 47 h 73"/>
                <a:gd name="T40" fmla="*/ 101 w 124"/>
                <a:gd name="T41" fmla="*/ 10 h 73"/>
                <a:gd name="T42" fmla="*/ 113 w 124"/>
                <a:gd name="T43" fmla="*/ 1 h 73"/>
                <a:gd name="T44" fmla="*/ 121 w 124"/>
                <a:gd name="T45" fmla="*/ 13 h 73"/>
                <a:gd name="T46" fmla="*/ 104 w 124"/>
                <a:gd name="T47" fmla="*/ 63 h 73"/>
                <a:gd name="T48" fmla="*/ 90 w 124"/>
                <a:gd name="T49" fmla="*/ 72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4" h="73">
                  <a:moveTo>
                    <a:pt x="90" y="72"/>
                  </a:moveTo>
                  <a:cubicBezTo>
                    <a:pt x="84" y="73"/>
                    <a:pt x="79" y="70"/>
                    <a:pt x="77" y="63"/>
                  </a:cubicBezTo>
                  <a:cubicBezTo>
                    <a:pt x="72" y="50"/>
                    <a:pt x="67" y="37"/>
                    <a:pt x="63" y="23"/>
                  </a:cubicBezTo>
                  <a:cubicBezTo>
                    <a:pt x="62" y="22"/>
                    <a:pt x="62" y="22"/>
                    <a:pt x="62" y="21"/>
                  </a:cubicBezTo>
                  <a:cubicBezTo>
                    <a:pt x="61" y="22"/>
                    <a:pt x="61" y="22"/>
                    <a:pt x="61" y="23"/>
                  </a:cubicBezTo>
                  <a:cubicBezTo>
                    <a:pt x="56" y="37"/>
                    <a:pt x="51" y="50"/>
                    <a:pt x="46" y="64"/>
                  </a:cubicBezTo>
                  <a:cubicBezTo>
                    <a:pt x="44" y="70"/>
                    <a:pt x="40" y="73"/>
                    <a:pt x="32" y="73"/>
                  </a:cubicBezTo>
                  <a:cubicBezTo>
                    <a:pt x="25" y="72"/>
                    <a:pt x="21" y="69"/>
                    <a:pt x="19" y="63"/>
                  </a:cubicBezTo>
                  <a:cubicBezTo>
                    <a:pt x="13" y="47"/>
                    <a:pt x="8" y="30"/>
                    <a:pt x="2" y="14"/>
                  </a:cubicBezTo>
                  <a:cubicBezTo>
                    <a:pt x="0" y="8"/>
                    <a:pt x="1" y="4"/>
                    <a:pt x="6" y="2"/>
                  </a:cubicBezTo>
                  <a:cubicBezTo>
                    <a:pt x="12" y="0"/>
                    <a:pt x="19" y="2"/>
                    <a:pt x="21" y="7"/>
                  </a:cubicBezTo>
                  <a:cubicBezTo>
                    <a:pt x="25" y="18"/>
                    <a:pt x="28" y="30"/>
                    <a:pt x="31" y="41"/>
                  </a:cubicBezTo>
                  <a:cubicBezTo>
                    <a:pt x="32" y="44"/>
                    <a:pt x="33" y="47"/>
                    <a:pt x="34" y="49"/>
                  </a:cubicBezTo>
                  <a:cubicBezTo>
                    <a:pt x="35" y="47"/>
                    <a:pt x="36" y="44"/>
                    <a:pt x="37" y="42"/>
                  </a:cubicBezTo>
                  <a:cubicBezTo>
                    <a:pt x="40" y="31"/>
                    <a:pt x="44" y="21"/>
                    <a:pt x="47" y="11"/>
                  </a:cubicBezTo>
                  <a:cubicBezTo>
                    <a:pt x="50" y="4"/>
                    <a:pt x="54" y="1"/>
                    <a:pt x="62" y="1"/>
                  </a:cubicBezTo>
                  <a:cubicBezTo>
                    <a:pt x="69" y="1"/>
                    <a:pt x="73" y="4"/>
                    <a:pt x="76" y="11"/>
                  </a:cubicBezTo>
                  <a:cubicBezTo>
                    <a:pt x="80" y="23"/>
                    <a:pt x="84" y="35"/>
                    <a:pt x="89" y="47"/>
                  </a:cubicBezTo>
                  <a:cubicBezTo>
                    <a:pt x="89" y="48"/>
                    <a:pt x="89" y="49"/>
                    <a:pt x="90" y="49"/>
                  </a:cubicBezTo>
                  <a:cubicBezTo>
                    <a:pt x="90" y="48"/>
                    <a:pt x="90" y="48"/>
                    <a:pt x="90" y="47"/>
                  </a:cubicBezTo>
                  <a:cubicBezTo>
                    <a:pt x="94" y="35"/>
                    <a:pt x="97" y="23"/>
                    <a:pt x="101" y="10"/>
                  </a:cubicBezTo>
                  <a:cubicBezTo>
                    <a:pt x="103" y="3"/>
                    <a:pt x="106" y="1"/>
                    <a:pt x="113" y="1"/>
                  </a:cubicBezTo>
                  <a:cubicBezTo>
                    <a:pt x="121" y="2"/>
                    <a:pt x="124" y="6"/>
                    <a:pt x="121" y="13"/>
                  </a:cubicBezTo>
                  <a:cubicBezTo>
                    <a:pt x="116" y="30"/>
                    <a:pt x="110" y="47"/>
                    <a:pt x="104" y="63"/>
                  </a:cubicBezTo>
                  <a:cubicBezTo>
                    <a:pt x="102" y="70"/>
                    <a:pt x="98" y="72"/>
                    <a:pt x="90" y="7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4" name="Freeform 9">
              <a:extLst>
                <a:ext uri="{FF2B5EF4-FFF2-40B4-BE49-F238E27FC236}">
                  <a16:creationId xmlns:a16="http://schemas.microsoft.com/office/drawing/2014/main" id="{456DF07A-687E-4C5E-A327-5581E21105CD}"/>
                </a:ext>
              </a:extLst>
            </p:cNvPr>
            <p:cNvSpPr>
              <a:spLocks/>
            </p:cNvSpPr>
            <p:nvPr/>
          </p:nvSpPr>
          <p:spPr bwMode="gray">
            <a:xfrm>
              <a:off x="6446838" y="952500"/>
              <a:ext cx="617538" cy="363538"/>
            </a:xfrm>
            <a:custGeom>
              <a:avLst/>
              <a:gdLst>
                <a:gd name="T0" fmla="*/ 90 w 124"/>
                <a:gd name="T1" fmla="*/ 72 h 73"/>
                <a:gd name="T2" fmla="*/ 77 w 124"/>
                <a:gd name="T3" fmla="*/ 63 h 73"/>
                <a:gd name="T4" fmla="*/ 63 w 124"/>
                <a:gd name="T5" fmla="*/ 23 h 73"/>
                <a:gd name="T6" fmla="*/ 62 w 124"/>
                <a:gd name="T7" fmla="*/ 21 h 73"/>
                <a:gd name="T8" fmla="*/ 61 w 124"/>
                <a:gd name="T9" fmla="*/ 23 h 73"/>
                <a:gd name="T10" fmla="*/ 47 w 124"/>
                <a:gd name="T11" fmla="*/ 63 h 73"/>
                <a:gd name="T12" fmla="*/ 32 w 124"/>
                <a:gd name="T13" fmla="*/ 72 h 73"/>
                <a:gd name="T14" fmla="*/ 19 w 124"/>
                <a:gd name="T15" fmla="*/ 63 h 73"/>
                <a:gd name="T16" fmla="*/ 2 w 124"/>
                <a:gd name="T17" fmla="*/ 14 h 73"/>
                <a:gd name="T18" fmla="*/ 6 w 124"/>
                <a:gd name="T19" fmla="*/ 2 h 73"/>
                <a:gd name="T20" fmla="*/ 21 w 124"/>
                <a:gd name="T21" fmla="*/ 6 h 73"/>
                <a:gd name="T22" fmla="*/ 31 w 124"/>
                <a:gd name="T23" fmla="*/ 40 h 73"/>
                <a:gd name="T24" fmla="*/ 33 w 124"/>
                <a:gd name="T25" fmla="*/ 48 h 73"/>
                <a:gd name="T26" fmla="*/ 34 w 124"/>
                <a:gd name="T27" fmla="*/ 49 h 73"/>
                <a:gd name="T28" fmla="*/ 35 w 124"/>
                <a:gd name="T29" fmla="*/ 48 h 73"/>
                <a:gd name="T30" fmla="*/ 47 w 124"/>
                <a:gd name="T31" fmla="*/ 12 h 73"/>
                <a:gd name="T32" fmla="*/ 62 w 124"/>
                <a:gd name="T33" fmla="*/ 1 h 73"/>
                <a:gd name="T34" fmla="*/ 76 w 124"/>
                <a:gd name="T35" fmla="*/ 12 h 73"/>
                <a:gd name="T36" fmla="*/ 89 w 124"/>
                <a:gd name="T37" fmla="*/ 48 h 73"/>
                <a:gd name="T38" fmla="*/ 90 w 124"/>
                <a:gd name="T39" fmla="*/ 49 h 73"/>
                <a:gd name="T40" fmla="*/ 90 w 124"/>
                <a:gd name="T41" fmla="*/ 48 h 73"/>
                <a:gd name="T42" fmla="*/ 101 w 124"/>
                <a:gd name="T43" fmla="*/ 10 h 73"/>
                <a:gd name="T44" fmla="*/ 112 w 124"/>
                <a:gd name="T45" fmla="*/ 1 h 73"/>
                <a:gd name="T46" fmla="*/ 121 w 124"/>
                <a:gd name="T47" fmla="*/ 14 h 73"/>
                <a:gd name="T48" fmla="*/ 104 w 124"/>
                <a:gd name="T49" fmla="*/ 63 h 73"/>
                <a:gd name="T50" fmla="*/ 90 w 124"/>
                <a:gd name="T51" fmla="*/ 72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4" h="73">
                  <a:moveTo>
                    <a:pt x="90" y="72"/>
                  </a:moveTo>
                  <a:cubicBezTo>
                    <a:pt x="84" y="73"/>
                    <a:pt x="79" y="70"/>
                    <a:pt x="77" y="63"/>
                  </a:cubicBezTo>
                  <a:cubicBezTo>
                    <a:pt x="72" y="50"/>
                    <a:pt x="68" y="36"/>
                    <a:pt x="63" y="23"/>
                  </a:cubicBezTo>
                  <a:cubicBezTo>
                    <a:pt x="63" y="22"/>
                    <a:pt x="62" y="22"/>
                    <a:pt x="62" y="21"/>
                  </a:cubicBezTo>
                  <a:cubicBezTo>
                    <a:pt x="62" y="22"/>
                    <a:pt x="61" y="22"/>
                    <a:pt x="61" y="23"/>
                  </a:cubicBezTo>
                  <a:cubicBezTo>
                    <a:pt x="56" y="36"/>
                    <a:pt x="52" y="50"/>
                    <a:pt x="47" y="63"/>
                  </a:cubicBezTo>
                  <a:cubicBezTo>
                    <a:pt x="44" y="70"/>
                    <a:pt x="40" y="73"/>
                    <a:pt x="32" y="72"/>
                  </a:cubicBezTo>
                  <a:cubicBezTo>
                    <a:pt x="25" y="72"/>
                    <a:pt x="22" y="70"/>
                    <a:pt x="19" y="63"/>
                  </a:cubicBezTo>
                  <a:cubicBezTo>
                    <a:pt x="13" y="46"/>
                    <a:pt x="8" y="30"/>
                    <a:pt x="2" y="14"/>
                  </a:cubicBezTo>
                  <a:cubicBezTo>
                    <a:pt x="0" y="9"/>
                    <a:pt x="0" y="5"/>
                    <a:pt x="6" y="2"/>
                  </a:cubicBezTo>
                  <a:cubicBezTo>
                    <a:pt x="12" y="0"/>
                    <a:pt x="19" y="1"/>
                    <a:pt x="21" y="6"/>
                  </a:cubicBezTo>
                  <a:cubicBezTo>
                    <a:pt x="25" y="17"/>
                    <a:pt x="28" y="29"/>
                    <a:pt x="31" y="40"/>
                  </a:cubicBezTo>
                  <a:cubicBezTo>
                    <a:pt x="32" y="42"/>
                    <a:pt x="33" y="45"/>
                    <a:pt x="33" y="48"/>
                  </a:cubicBezTo>
                  <a:cubicBezTo>
                    <a:pt x="33" y="48"/>
                    <a:pt x="34" y="49"/>
                    <a:pt x="34" y="49"/>
                  </a:cubicBezTo>
                  <a:cubicBezTo>
                    <a:pt x="34" y="49"/>
                    <a:pt x="34" y="48"/>
                    <a:pt x="35" y="48"/>
                  </a:cubicBezTo>
                  <a:cubicBezTo>
                    <a:pt x="39" y="36"/>
                    <a:pt x="43" y="24"/>
                    <a:pt x="47" y="12"/>
                  </a:cubicBezTo>
                  <a:cubicBezTo>
                    <a:pt x="50" y="4"/>
                    <a:pt x="54" y="1"/>
                    <a:pt x="62" y="1"/>
                  </a:cubicBezTo>
                  <a:cubicBezTo>
                    <a:pt x="70" y="1"/>
                    <a:pt x="73" y="4"/>
                    <a:pt x="76" y="12"/>
                  </a:cubicBezTo>
                  <a:cubicBezTo>
                    <a:pt x="81" y="23"/>
                    <a:pt x="85" y="36"/>
                    <a:pt x="89" y="48"/>
                  </a:cubicBezTo>
                  <a:cubicBezTo>
                    <a:pt x="89" y="48"/>
                    <a:pt x="90" y="49"/>
                    <a:pt x="90" y="49"/>
                  </a:cubicBezTo>
                  <a:cubicBezTo>
                    <a:pt x="90" y="49"/>
                    <a:pt x="90" y="48"/>
                    <a:pt x="90" y="48"/>
                  </a:cubicBezTo>
                  <a:cubicBezTo>
                    <a:pt x="94" y="35"/>
                    <a:pt x="98" y="23"/>
                    <a:pt x="101" y="10"/>
                  </a:cubicBezTo>
                  <a:cubicBezTo>
                    <a:pt x="103" y="5"/>
                    <a:pt x="106" y="2"/>
                    <a:pt x="112" y="1"/>
                  </a:cubicBezTo>
                  <a:cubicBezTo>
                    <a:pt x="121" y="1"/>
                    <a:pt x="124" y="6"/>
                    <a:pt x="121" y="14"/>
                  </a:cubicBezTo>
                  <a:cubicBezTo>
                    <a:pt x="116" y="31"/>
                    <a:pt x="110" y="47"/>
                    <a:pt x="104" y="63"/>
                  </a:cubicBezTo>
                  <a:cubicBezTo>
                    <a:pt x="102" y="70"/>
                    <a:pt x="98" y="72"/>
                    <a:pt x="90" y="7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5" name="Freeform 10">
              <a:extLst>
                <a:ext uri="{FF2B5EF4-FFF2-40B4-BE49-F238E27FC236}">
                  <a16:creationId xmlns:a16="http://schemas.microsoft.com/office/drawing/2014/main" id="{A1EFA999-3BA8-4B1E-B6F4-0A44A111E24E}"/>
                </a:ext>
              </a:extLst>
            </p:cNvPr>
            <p:cNvSpPr>
              <a:spLocks/>
            </p:cNvSpPr>
            <p:nvPr/>
          </p:nvSpPr>
          <p:spPr bwMode="gray">
            <a:xfrm>
              <a:off x="5691188" y="952500"/>
              <a:ext cx="615950" cy="363538"/>
            </a:xfrm>
            <a:custGeom>
              <a:avLst/>
              <a:gdLst>
                <a:gd name="T0" fmla="*/ 90 w 124"/>
                <a:gd name="T1" fmla="*/ 72 h 73"/>
                <a:gd name="T2" fmla="*/ 77 w 124"/>
                <a:gd name="T3" fmla="*/ 64 h 73"/>
                <a:gd name="T4" fmla="*/ 63 w 124"/>
                <a:gd name="T5" fmla="*/ 23 h 73"/>
                <a:gd name="T6" fmla="*/ 62 w 124"/>
                <a:gd name="T7" fmla="*/ 21 h 73"/>
                <a:gd name="T8" fmla="*/ 61 w 124"/>
                <a:gd name="T9" fmla="*/ 23 h 73"/>
                <a:gd name="T10" fmla="*/ 46 w 124"/>
                <a:gd name="T11" fmla="*/ 63 h 73"/>
                <a:gd name="T12" fmla="*/ 32 w 124"/>
                <a:gd name="T13" fmla="*/ 72 h 73"/>
                <a:gd name="T14" fmla="*/ 19 w 124"/>
                <a:gd name="T15" fmla="*/ 63 h 73"/>
                <a:gd name="T16" fmla="*/ 2 w 124"/>
                <a:gd name="T17" fmla="*/ 14 h 73"/>
                <a:gd name="T18" fmla="*/ 6 w 124"/>
                <a:gd name="T19" fmla="*/ 2 h 73"/>
                <a:gd name="T20" fmla="*/ 21 w 124"/>
                <a:gd name="T21" fmla="*/ 7 h 73"/>
                <a:gd name="T22" fmla="*/ 31 w 124"/>
                <a:gd name="T23" fmla="*/ 42 h 73"/>
                <a:gd name="T24" fmla="*/ 34 w 124"/>
                <a:gd name="T25" fmla="*/ 49 h 73"/>
                <a:gd name="T26" fmla="*/ 37 w 124"/>
                <a:gd name="T27" fmla="*/ 42 h 73"/>
                <a:gd name="T28" fmla="*/ 48 w 124"/>
                <a:gd name="T29" fmla="*/ 10 h 73"/>
                <a:gd name="T30" fmla="*/ 62 w 124"/>
                <a:gd name="T31" fmla="*/ 1 h 73"/>
                <a:gd name="T32" fmla="*/ 76 w 124"/>
                <a:gd name="T33" fmla="*/ 10 h 73"/>
                <a:gd name="T34" fmla="*/ 89 w 124"/>
                <a:gd name="T35" fmla="*/ 47 h 73"/>
                <a:gd name="T36" fmla="*/ 90 w 124"/>
                <a:gd name="T37" fmla="*/ 49 h 73"/>
                <a:gd name="T38" fmla="*/ 91 w 124"/>
                <a:gd name="T39" fmla="*/ 47 h 73"/>
                <a:gd name="T40" fmla="*/ 101 w 124"/>
                <a:gd name="T41" fmla="*/ 10 h 73"/>
                <a:gd name="T42" fmla="*/ 116 w 124"/>
                <a:gd name="T43" fmla="*/ 2 h 73"/>
                <a:gd name="T44" fmla="*/ 122 w 124"/>
                <a:gd name="T45" fmla="*/ 12 h 73"/>
                <a:gd name="T46" fmla="*/ 104 w 124"/>
                <a:gd name="T47" fmla="*/ 65 h 73"/>
                <a:gd name="T48" fmla="*/ 90 w 124"/>
                <a:gd name="T49" fmla="*/ 72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4" h="73">
                  <a:moveTo>
                    <a:pt x="90" y="72"/>
                  </a:moveTo>
                  <a:cubicBezTo>
                    <a:pt x="84" y="73"/>
                    <a:pt x="79" y="70"/>
                    <a:pt x="77" y="64"/>
                  </a:cubicBezTo>
                  <a:cubicBezTo>
                    <a:pt x="72" y="50"/>
                    <a:pt x="68" y="36"/>
                    <a:pt x="63" y="23"/>
                  </a:cubicBezTo>
                  <a:cubicBezTo>
                    <a:pt x="62" y="22"/>
                    <a:pt x="62" y="22"/>
                    <a:pt x="62" y="21"/>
                  </a:cubicBezTo>
                  <a:cubicBezTo>
                    <a:pt x="61" y="22"/>
                    <a:pt x="61" y="22"/>
                    <a:pt x="61" y="23"/>
                  </a:cubicBezTo>
                  <a:cubicBezTo>
                    <a:pt x="56" y="36"/>
                    <a:pt x="51" y="50"/>
                    <a:pt x="46" y="63"/>
                  </a:cubicBezTo>
                  <a:cubicBezTo>
                    <a:pt x="44" y="70"/>
                    <a:pt x="40" y="73"/>
                    <a:pt x="32" y="72"/>
                  </a:cubicBezTo>
                  <a:cubicBezTo>
                    <a:pt x="25" y="72"/>
                    <a:pt x="22" y="70"/>
                    <a:pt x="19" y="63"/>
                  </a:cubicBezTo>
                  <a:cubicBezTo>
                    <a:pt x="13" y="46"/>
                    <a:pt x="8" y="30"/>
                    <a:pt x="2" y="14"/>
                  </a:cubicBezTo>
                  <a:cubicBezTo>
                    <a:pt x="0" y="7"/>
                    <a:pt x="1" y="4"/>
                    <a:pt x="6" y="2"/>
                  </a:cubicBezTo>
                  <a:cubicBezTo>
                    <a:pt x="12" y="0"/>
                    <a:pt x="19" y="2"/>
                    <a:pt x="21" y="7"/>
                  </a:cubicBezTo>
                  <a:cubicBezTo>
                    <a:pt x="25" y="19"/>
                    <a:pt x="28" y="30"/>
                    <a:pt x="31" y="42"/>
                  </a:cubicBezTo>
                  <a:cubicBezTo>
                    <a:pt x="32" y="44"/>
                    <a:pt x="33" y="47"/>
                    <a:pt x="34" y="49"/>
                  </a:cubicBezTo>
                  <a:cubicBezTo>
                    <a:pt x="35" y="47"/>
                    <a:pt x="36" y="44"/>
                    <a:pt x="37" y="42"/>
                  </a:cubicBezTo>
                  <a:cubicBezTo>
                    <a:pt x="40" y="31"/>
                    <a:pt x="44" y="21"/>
                    <a:pt x="48" y="10"/>
                  </a:cubicBezTo>
                  <a:cubicBezTo>
                    <a:pt x="50" y="3"/>
                    <a:pt x="55" y="1"/>
                    <a:pt x="62" y="1"/>
                  </a:cubicBezTo>
                  <a:cubicBezTo>
                    <a:pt x="69" y="1"/>
                    <a:pt x="73" y="4"/>
                    <a:pt x="76" y="10"/>
                  </a:cubicBezTo>
                  <a:cubicBezTo>
                    <a:pt x="80" y="23"/>
                    <a:pt x="84" y="35"/>
                    <a:pt x="89" y="47"/>
                  </a:cubicBezTo>
                  <a:cubicBezTo>
                    <a:pt x="89" y="48"/>
                    <a:pt x="89" y="48"/>
                    <a:pt x="90" y="49"/>
                  </a:cubicBezTo>
                  <a:cubicBezTo>
                    <a:pt x="90" y="48"/>
                    <a:pt x="90" y="48"/>
                    <a:pt x="91" y="47"/>
                  </a:cubicBezTo>
                  <a:cubicBezTo>
                    <a:pt x="94" y="35"/>
                    <a:pt x="98" y="22"/>
                    <a:pt x="101" y="10"/>
                  </a:cubicBezTo>
                  <a:cubicBezTo>
                    <a:pt x="103" y="3"/>
                    <a:pt x="108" y="0"/>
                    <a:pt x="116" y="2"/>
                  </a:cubicBezTo>
                  <a:cubicBezTo>
                    <a:pt x="121" y="3"/>
                    <a:pt x="124" y="7"/>
                    <a:pt x="122" y="12"/>
                  </a:cubicBezTo>
                  <a:cubicBezTo>
                    <a:pt x="116" y="30"/>
                    <a:pt x="110" y="47"/>
                    <a:pt x="104" y="65"/>
                  </a:cubicBezTo>
                  <a:cubicBezTo>
                    <a:pt x="101" y="71"/>
                    <a:pt x="97" y="73"/>
                    <a:pt x="90" y="7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sp>
        <p:nvSpPr>
          <p:cNvPr id="46" name="TextBox 7">
            <a:extLst>
              <a:ext uri="{FF2B5EF4-FFF2-40B4-BE49-F238E27FC236}">
                <a16:creationId xmlns:a16="http://schemas.microsoft.com/office/drawing/2014/main" id="{AB1D21B3-5EA8-4583-8B39-5C5D45B4127F}"/>
              </a:ext>
            </a:extLst>
          </p:cNvPr>
          <p:cNvSpPr txBox="1"/>
          <p:nvPr userDrawn="1"/>
        </p:nvSpPr>
        <p:spPr bwMode="gray">
          <a:xfrm>
            <a:off x="2622199" y="4052697"/>
            <a:ext cx="17732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2400"/>
              </a:spcBef>
              <a:buClr>
                <a:srgbClr val="C00000"/>
              </a:buClr>
            </a:pP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https://twitter.com/giz_gmbh</a:t>
            </a:r>
          </a:p>
        </p:txBody>
      </p:sp>
      <p:sp>
        <p:nvSpPr>
          <p:cNvPr id="47" name="TextBox 7">
            <a:extLst>
              <a:ext uri="{FF2B5EF4-FFF2-40B4-BE49-F238E27FC236}">
                <a16:creationId xmlns:a16="http://schemas.microsoft.com/office/drawing/2014/main" id="{143F2906-482C-48A6-8D87-67C6BCEBAF88}"/>
              </a:ext>
            </a:extLst>
          </p:cNvPr>
          <p:cNvSpPr txBox="1"/>
          <p:nvPr userDrawn="1"/>
        </p:nvSpPr>
        <p:spPr bwMode="gray">
          <a:xfrm>
            <a:off x="5253681" y="4052697"/>
            <a:ext cx="22557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2400"/>
              </a:spcBef>
              <a:buClr>
                <a:srgbClr val="C00000"/>
              </a:buClr>
            </a:pP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https://www.facebook.com/gizprofile/</a:t>
            </a:r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36C4DFAD-A99C-4092-9FAE-D03CBD68A1FC}"/>
              </a:ext>
            </a:extLst>
          </p:cNvPr>
          <p:cNvSpPr>
            <a:spLocks noGrp="1"/>
          </p:cNvSpPr>
          <p:nvPr>
            <p:ph type="ftr" sz="quarter" idx="25"/>
          </p:nvPr>
        </p:nvSpPr>
        <p:spPr/>
        <p:txBody>
          <a:bodyPr/>
          <a:lstStyle/>
          <a:p>
            <a:r>
              <a:rPr lang="en-US"/>
              <a:t>The Social Security Fund (SSF)</a:t>
            </a:r>
            <a:endParaRPr lang="en-GB" dirty="0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C8F52293-BD85-4DFE-A73D-98ECA1993658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3A8B5DB7-81A8-4ED4-916B-6B23CD60368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5406117"/>
      </p:ext>
    </p:extLst>
  </p:cSld>
  <p:clrMapOvr>
    <a:masterClrMapping/>
  </p:clrMapOvr>
  <p:transition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rafik 17">
            <a:extLst>
              <a:ext uri="{FF2B5EF4-FFF2-40B4-BE49-F238E27FC236}">
                <a16:creationId xmlns:a16="http://schemas.microsoft.com/office/drawing/2014/main" id="{DF58C217-C4E2-448E-B6B5-E56CEFB6D358}"/>
              </a:ext>
            </a:extLst>
          </p:cNvPr>
          <p:cNvPicPr>
            <a:picLocks/>
          </p:cNvPicPr>
          <p:nvPr userDrawn="1"/>
        </p:nvPicPr>
        <p:blipFill rotWithShape="1">
          <a:blip r:embed="rId2"/>
          <a:srcRect t="234" b="7466"/>
          <a:stretch/>
        </p:blipFill>
        <p:spPr bwMode="gray">
          <a:xfrm>
            <a:off x="123135" y="123825"/>
            <a:ext cx="8893865" cy="4476494"/>
          </a:xfrm>
          <a:prstGeom prst="rect">
            <a:avLst/>
          </a:prstGeo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1E3E3E95-0AFA-477F-B88E-9AEDC037418E}"/>
              </a:ext>
            </a:extLst>
          </p:cNvPr>
          <p:cNvSpPr>
            <a:spLocks/>
          </p:cNvSpPr>
          <p:nvPr userDrawn="1"/>
        </p:nvSpPr>
        <p:spPr bwMode="gray">
          <a:xfrm>
            <a:off x="123135" y="123825"/>
            <a:ext cx="8893865" cy="4476494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42" name="TextBox 7">
            <a:extLst>
              <a:ext uri="{FF2B5EF4-FFF2-40B4-BE49-F238E27FC236}">
                <a16:creationId xmlns:a16="http://schemas.microsoft.com/office/drawing/2014/main" id="{0ACBC6BD-AF1C-4AC3-B989-7C0851FD4A36}"/>
              </a:ext>
            </a:extLst>
          </p:cNvPr>
          <p:cNvSpPr txBox="1"/>
          <p:nvPr userDrawn="1"/>
        </p:nvSpPr>
        <p:spPr bwMode="gray">
          <a:xfrm>
            <a:off x="784636" y="4052697"/>
            <a:ext cx="8386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2400"/>
              </a:spcBef>
              <a:buClr>
                <a:srgbClr val="C00000"/>
              </a:buClr>
            </a:pP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www.giz.de</a:t>
            </a:r>
          </a:p>
        </p:txBody>
      </p:sp>
      <p:pic>
        <p:nvPicPr>
          <p:cNvPr id="43" name="Grafik 42" descr="Ein Bild, das Axt, Werkzeug enthält.&#10;&#10;Mit sehr hoher Zuverlässigkeit generierte Beschreibung">
            <a:extLst>
              <a:ext uri="{FF2B5EF4-FFF2-40B4-BE49-F238E27FC236}">
                <a16:creationId xmlns:a16="http://schemas.microsoft.com/office/drawing/2014/main" id="{1409F6AC-26EC-4924-85C7-7C52829EA0B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 bwMode="gray">
          <a:xfrm>
            <a:off x="2273484" y="4081945"/>
            <a:ext cx="290728" cy="236458"/>
          </a:xfrm>
          <a:prstGeom prst="rect">
            <a:avLst/>
          </a:prstGeom>
        </p:spPr>
      </p:pic>
      <p:pic>
        <p:nvPicPr>
          <p:cNvPr id="44" name="Grafik 43">
            <a:extLst>
              <a:ext uri="{FF2B5EF4-FFF2-40B4-BE49-F238E27FC236}">
                <a16:creationId xmlns:a16="http://schemas.microsoft.com/office/drawing/2014/main" id="{95D9641D-18D8-4757-B59C-824BED8ECD9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 bwMode="gray">
          <a:xfrm>
            <a:off x="4961178" y="4056187"/>
            <a:ext cx="234516" cy="234514"/>
          </a:xfrm>
          <a:prstGeom prst="rect">
            <a:avLst/>
          </a:prstGeom>
        </p:spPr>
      </p:pic>
      <p:grpSp>
        <p:nvGrpSpPr>
          <p:cNvPr id="45" name="Gruppieren 44">
            <a:extLst>
              <a:ext uri="{FF2B5EF4-FFF2-40B4-BE49-F238E27FC236}">
                <a16:creationId xmlns:a16="http://schemas.microsoft.com/office/drawing/2014/main" id="{5C7EA8DE-E5C0-4542-A14B-2F893BDFC8D1}"/>
              </a:ext>
            </a:extLst>
          </p:cNvPr>
          <p:cNvGrpSpPr/>
          <p:nvPr userDrawn="1"/>
        </p:nvGrpSpPr>
        <p:grpSpPr bwMode="gray">
          <a:xfrm>
            <a:off x="444492" y="4029252"/>
            <a:ext cx="262622" cy="297258"/>
            <a:chOff x="4933951" y="-41275"/>
            <a:chExt cx="2130425" cy="2411413"/>
          </a:xfrm>
        </p:grpSpPr>
        <p:sp>
          <p:nvSpPr>
            <p:cNvPr id="46" name="Freeform 6">
              <a:extLst>
                <a:ext uri="{FF2B5EF4-FFF2-40B4-BE49-F238E27FC236}">
                  <a16:creationId xmlns:a16="http://schemas.microsoft.com/office/drawing/2014/main" id="{05EE60F5-13C7-4FF2-87FA-B42FCFE9CCF1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4945063" y="1435100"/>
              <a:ext cx="2114550" cy="935038"/>
            </a:xfrm>
            <a:custGeom>
              <a:avLst/>
              <a:gdLst>
                <a:gd name="T0" fmla="*/ 287 w 425"/>
                <a:gd name="T1" fmla="*/ 25 h 188"/>
                <a:gd name="T2" fmla="*/ 297 w 425"/>
                <a:gd name="T3" fmla="*/ 2 h 188"/>
                <a:gd name="T4" fmla="*/ 325 w 425"/>
                <a:gd name="T5" fmla="*/ 0 h 188"/>
                <a:gd name="T6" fmla="*/ 321 w 425"/>
                <a:gd name="T7" fmla="*/ 23 h 188"/>
                <a:gd name="T8" fmla="*/ 382 w 425"/>
                <a:gd name="T9" fmla="*/ 25 h 188"/>
                <a:gd name="T10" fmla="*/ 394 w 425"/>
                <a:gd name="T11" fmla="*/ 2 h 188"/>
                <a:gd name="T12" fmla="*/ 423 w 425"/>
                <a:gd name="T13" fmla="*/ 0 h 188"/>
                <a:gd name="T14" fmla="*/ 307 w 425"/>
                <a:gd name="T15" fmla="*/ 135 h 188"/>
                <a:gd name="T16" fmla="*/ 0 w 425"/>
                <a:gd name="T17" fmla="*/ 2 h 188"/>
                <a:gd name="T18" fmla="*/ 28 w 425"/>
                <a:gd name="T19" fmla="*/ 0 h 188"/>
                <a:gd name="T20" fmla="*/ 40 w 425"/>
                <a:gd name="T21" fmla="*/ 23 h 188"/>
                <a:gd name="T22" fmla="*/ 101 w 425"/>
                <a:gd name="T23" fmla="*/ 25 h 188"/>
                <a:gd name="T24" fmla="*/ 97 w 425"/>
                <a:gd name="T25" fmla="*/ 3 h 188"/>
                <a:gd name="T26" fmla="*/ 125 w 425"/>
                <a:gd name="T27" fmla="*/ 0 h 188"/>
                <a:gd name="T28" fmla="*/ 134 w 425"/>
                <a:gd name="T29" fmla="*/ 23 h 188"/>
                <a:gd name="T30" fmla="*/ 192 w 425"/>
                <a:gd name="T31" fmla="*/ 25 h 188"/>
                <a:gd name="T32" fmla="*/ 194 w 425"/>
                <a:gd name="T33" fmla="*/ 2 h 188"/>
                <a:gd name="T34" fmla="*/ 221 w 425"/>
                <a:gd name="T35" fmla="*/ 0 h 188"/>
                <a:gd name="T36" fmla="*/ 224 w 425"/>
                <a:gd name="T37" fmla="*/ 23 h 188"/>
                <a:gd name="T38" fmla="*/ 256 w 425"/>
                <a:gd name="T39" fmla="*/ 25 h 188"/>
                <a:gd name="T40" fmla="*/ 362 w 425"/>
                <a:gd name="T41" fmla="*/ 55 h 188"/>
                <a:gd name="T42" fmla="*/ 307 w 425"/>
                <a:gd name="T43" fmla="*/ 56 h 188"/>
                <a:gd name="T44" fmla="*/ 256 w 425"/>
                <a:gd name="T45" fmla="*/ 121 h 188"/>
                <a:gd name="T46" fmla="*/ 363 w 425"/>
                <a:gd name="T47" fmla="*/ 56 h 188"/>
                <a:gd name="T48" fmla="*/ 87 w 425"/>
                <a:gd name="T49" fmla="*/ 55 h 188"/>
                <a:gd name="T50" fmla="*/ 61 w 425"/>
                <a:gd name="T51" fmla="*/ 55 h 188"/>
                <a:gd name="T52" fmla="*/ 155 w 425"/>
                <a:gd name="T53" fmla="*/ 118 h 188"/>
                <a:gd name="T54" fmla="*/ 156 w 425"/>
                <a:gd name="T55" fmla="*/ 117 h 188"/>
                <a:gd name="T56" fmla="*/ 111 w 425"/>
                <a:gd name="T57" fmla="*/ 55 h 188"/>
                <a:gd name="T58" fmla="*/ 224 w 425"/>
                <a:gd name="T59" fmla="*/ 81 h 188"/>
                <a:gd name="T60" fmla="*/ 224 w 425"/>
                <a:gd name="T61" fmla="*/ 108 h 188"/>
                <a:gd name="T62" fmla="*/ 273 w 425"/>
                <a:gd name="T63" fmla="*/ 56 h 188"/>
                <a:gd name="T64" fmla="*/ 225 w 425"/>
                <a:gd name="T65" fmla="*/ 55 h 188"/>
                <a:gd name="T66" fmla="*/ 224 w 425"/>
                <a:gd name="T67" fmla="*/ 81 h 188"/>
                <a:gd name="T68" fmla="*/ 194 w 425"/>
                <a:gd name="T69" fmla="*/ 56 h 188"/>
                <a:gd name="T70" fmla="*/ 148 w 425"/>
                <a:gd name="T71" fmla="*/ 55 h 188"/>
                <a:gd name="T72" fmla="*/ 192 w 425"/>
                <a:gd name="T73" fmla="*/ 109 h 188"/>
                <a:gd name="T74" fmla="*/ 194 w 425"/>
                <a:gd name="T75" fmla="*/ 108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25" h="188">
                  <a:moveTo>
                    <a:pt x="256" y="25"/>
                  </a:moveTo>
                  <a:cubicBezTo>
                    <a:pt x="267" y="25"/>
                    <a:pt x="277" y="25"/>
                    <a:pt x="287" y="25"/>
                  </a:cubicBezTo>
                  <a:cubicBezTo>
                    <a:pt x="288" y="25"/>
                    <a:pt x="290" y="24"/>
                    <a:pt x="290" y="23"/>
                  </a:cubicBezTo>
                  <a:cubicBezTo>
                    <a:pt x="292" y="16"/>
                    <a:pt x="294" y="9"/>
                    <a:pt x="297" y="2"/>
                  </a:cubicBezTo>
                  <a:cubicBezTo>
                    <a:pt x="297" y="2"/>
                    <a:pt x="298" y="0"/>
                    <a:pt x="299" y="0"/>
                  </a:cubicBezTo>
                  <a:cubicBezTo>
                    <a:pt x="308" y="0"/>
                    <a:pt x="316" y="0"/>
                    <a:pt x="325" y="0"/>
                  </a:cubicBezTo>
                  <a:cubicBezTo>
                    <a:pt x="326" y="0"/>
                    <a:pt x="327" y="2"/>
                    <a:pt x="326" y="2"/>
                  </a:cubicBezTo>
                  <a:cubicBezTo>
                    <a:pt x="325" y="9"/>
                    <a:pt x="323" y="16"/>
                    <a:pt x="321" y="23"/>
                  </a:cubicBezTo>
                  <a:cubicBezTo>
                    <a:pt x="321" y="23"/>
                    <a:pt x="322" y="25"/>
                    <a:pt x="322" y="25"/>
                  </a:cubicBezTo>
                  <a:cubicBezTo>
                    <a:pt x="342" y="25"/>
                    <a:pt x="362" y="25"/>
                    <a:pt x="382" y="25"/>
                  </a:cubicBezTo>
                  <a:cubicBezTo>
                    <a:pt x="383" y="25"/>
                    <a:pt x="384" y="24"/>
                    <a:pt x="384" y="23"/>
                  </a:cubicBezTo>
                  <a:cubicBezTo>
                    <a:pt x="388" y="16"/>
                    <a:pt x="391" y="9"/>
                    <a:pt x="394" y="2"/>
                  </a:cubicBezTo>
                  <a:cubicBezTo>
                    <a:pt x="394" y="1"/>
                    <a:pt x="395" y="0"/>
                    <a:pt x="396" y="0"/>
                  </a:cubicBezTo>
                  <a:cubicBezTo>
                    <a:pt x="405" y="0"/>
                    <a:pt x="414" y="0"/>
                    <a:pt x="423" y="0"/>
                  </a:cubicBezTo>
                  <a:cubicBezTo>
                    <a:pt x="424" y="0"/>
                    <a:pt x="425" y="2"/>
                    <a:pt x="425" y="3"/>
                  </a:cubicBezTo>
                  <a:cubicBezTo>
                    <a:pt x="405" y="64"/>
                    <a:pt x="365" y="108"/>
                    <a:pt x="307" y="135"/>
                  </a:cubicBezTo>
                  <a:cubicBezTo>
                    <a:pt x="195" y="188"/>
                    <a:pt x="60" y="139"/>
                    <a:pt x="10" y="28"/>
                  </a:cubicBezTo>
                  <a:cubicBezTo>
                    <a:pt x="6" y="20"/>
                    <a:pt x="3" y="11"/>
                    <a:pt x="0" y="2"/>
                  </a:cubicBezTo>
                  <a:cubicBezTo>
                    <a:pt x="0" y="2"/>
                    <a:pt x="1" y="0"/>
                    <a:pt x="1" y="0"/>
                  </a:cubicBezTo>
                  <a:cubicBezTo>
                    <a:pt x="10" y="0"/>
                    <a:pt x="19" y="0"/>
                    <a:pt x="28" y="0"/>
                  </a:cubicBezTo>
                  <a:cubicBezTo>
                    <a:pt x="29" y="0"/>
                    <a:pt x="30" y="1"/>
                    <a:pt x="31" y="2"/>
                  </a:cubicBezTo>
                  <a:cubicBezTo>
                    <a:pt x="34" y="9"/>
                    <a:pt x="37" y="16"/>
                    <a:pt x="40" y="23"/>
                  </a:cubicBezTo>
                  <a:cubicBezTo>
                    <a:pt x="41" y="24"/>
                    <a:pt x="42" y="25"/>
                    <a:pt x="43" y="25"/>
                  </a:cubicBezTo>
                  <a:cubicBezTo>
                    <a:pt x="62" y="25"/>
                    <a:pt x="81" y="25"/>
                    <a:pt x="101" y="25"/>
                  </a:cubicBezTo>
                  <a:cubicBezTo>
                    <a:pt x="101" y="25"/>
                    <a:pt x="102" y="23"/>
                    <a:pt x="102" y="23"/>
                  </a:cubicBezTo>
                  <a:cubicBezTo>
                    <a:pt x="101" y="16"/>
                    <a:pt x="99" y="9"/>
                    <a:pt x="97" y="3"/>
                  </a:cubicBezTo>
                  <a:cubicBezTo>
                    <a:pt x="97" y="2"/>
                    <a:pt x="98" y="0"/>
                    <a:pt x="99" y="0"/>
                  </a:cubicBezTo>
                  <a:cubicBezTo>
                    <a:pt x="108" y="0"/>
                    <a:pt x="116" y="0"/>
                    <a:pt x="125" y="0"/>
                  </a:cubicBezTo>
                  <a:cubicBezTo>
                    <a:pt x="126" y="0"/>
                    <a:pt x="127" y="1"/>
                    <a:pt x="127" y="2"/>
                  </a:cubicBezTo>
                  <a:cubicBezTo>
                    <a:pt x="130" y="9"/>
                    <a:pt x="131" y="16"/>
                    <a:pt x="134" y="23"/>
                  </a:cubicBezTo>
                  <a:cubicBezTo>
                    <a:pt x="134" y="24"/>
                    <a:pt x="135" y="25"/>
                    <a:pt x="136" y="25"/>
                  </a:cubicBezTo>
                  <a:cubicBezTo>
                    <a:pt x="155" y="25"/>
                    <a:pt x="173" y="25"/>
                    <a:pt x="192" y="25"/>
                  </a:cubicBezTo>
                  <a:cubicBezTo>
                    <a:pt x="193" y="25"/>
                    <a:pt x="194" y="24"/>
                    <a:pt x="194" y="23"/>
                  </a:cubicBezTo>
                  <a:cubicBezTo>
                    <a:pt x="194" y="16"/>
                    <a:pt x="194" y="9"/>
                    <a:pt x="194" y="2"/>
                  </a:cubicBezTo>
                  <a:cubicBezTo>
                    <a:pt x="194" y="2"/>
                    <a:pt x="195" y="0"/>
                    <a:pt x="196" y="0"/>
                  </a:cubicBezTo>
                  <a:cubicBezTo>
                    <a:pt x="205" y="0"/>
                    <a:pt x="213" y="0"/>
                    <a:pt x="221" y="0"/>
                  </a:cubicBezTo>
                  <a:cubicBezTo>
                    <a:pt x="222" y="0"/>
                    <a:pt x="223" y="2"/>
                    <a:pt x="223" y="3"/>
                  </a:cubicBezTo>
                  <a:cubicBezTo>
                    <a:pt x="224" y="9"/>
                    <a:pt x="223" y="16"/>
                    <a:pt x="224" y="23"/>
                  </a:cubicBezTo>
                  <a:cubicBezTo>
                    <a:pt x="224" y="23"/>
                    <a:pt x="225" y="25"/>
                    <a:pt x="226" y="25"/>
                  </a:cubicBezTo>
                  <a:cubicBezTo>
                    <a:pt x="236" y="25"/>
                    <a:pt x="246" y="25"/>
                    <a:pt x="256" y="25"/>
                  </a:cubicBezTo>
                  <a:close/>
                  <a:moveTo>
                    <a:pt x="364" y="55"/>
                  </a:moveTo>
                  <a:cubicBezTo>
                    <a:pt x="363" y="55"/>
                    <a:pt x="363" y="55"/>
                    <a:pt x="362" y="55"/>
                  </a:cubicBezTo>
                  <a:cubicBezTo>
                    <a:pt x="345" y="55"/>
                    <a:pt x="328" y="54"/>
                    <a:pt x="311" y="55"/>
                  </a:cubicBezTo>
                  <a:cubicBezTo>
                    <a:pt x="310" y="55"/>
                    <a:pt x="308" y="56"/>
                    <a:pt x="307" y="56"/>
                  </a:cubicBezTo>
                  <a:cubicBezTo>
                    <a:pt x="295" y="81"/>
                    <a:pt x="279" y="103"/>
                    <a:pt x="257" y="120"/>
                  </a:cubicBezTo>
                  <a:cubicBezTo>
                    <a:pt x="257" y="121"/>
                    <a:pt x="257" y="121"/>
                    <a:pt x="256" y="121"/>
                  </a:cubicBezTo>
                  <a:cubicBezTo>
                    <a:pt x="257" y="122"/>
                    <a:pt x="257" y="122"/>
                    <a:pt x="258" y="122"/>
                  </a:cubicBezTo>
                  <a:cubicBezTo>
                    <a:pt x="300" y="111"/>
                    <a:pt x="335" y="90"/>
                    <a:pt x="363" y="56"/>
                  </a:cubicBezTo>
                  <a:cubicBezTo>
                    <a:pt x="363" y="56"/>
                    <a:pt x="364" y="55"/>
                    <a:pt x="364" y="55"/>
                  </a:cubicBezTo>
                  <a:close/>
                  <a:moveTo>
                    <a:pt x="87" y="55"/>
                  </a:moveTo>
                  <a:cubicBezTo>
                    <a:pt x="79" y="55"/>
                    <a:pt x="71" y="54"/>
                    <a:pt x="62" y="55"/>
                  </a:cubicBezTo>
                  <a:cubicBezTo>
                    <a:pt x="62" y="55"/>
                    <a:pt x="61" y="55"/>
                    <a:pt x="61" y="55"/>
                  </a:cubicBezTo>
                  <a:cubicBezTo>
                    <a:pt x="61" y="55"/>
                    <a:pt x="61" y="56"/>
                    <a:pt x="62" y="56"/>
                  </a:cubicBezTo>
                  <a:cubicBezTo>
                    <a:pt x="86" y="86"/>
                    <a:pt x="118" y="107"/>
                    <a:pt x="155" y="118"/>
                  </a:cubicBezTo>
                  <a:cubicBezTo>
                    <a:pt x="156" y="118"/>
                    <a:pt x="156" y="118"/>
                    <a:pt x="156" y="118"/>
                  </a:cubicBezTo>
                  <a:cubicBezTo>
                    <a:pt x="156" y="118"/>
                    <a:pt x="156" y="118"/>
                    <a:pt x="156" y="117"/>
                  </a:cubicBezTo>
                  <a:cubicBezTo>
                    <a:pt x="137" y="100"/>
                    <a:pt x="124" y="79"/>
                    <a:pt x="114" y="56"/>
                  </a:cubicBezTo>
                  <a:cubicBezTo>
                    <a:pt x="114" y="55"/>
                    <a:pt x="112" y="55"/>
                    <a:pt x="111" y="55"/>
                  </a:cubicBezTo>
                  <a:cubicBezTo>
                    <a:pt x="103" y="54"/>
                    <a:pt x="95" y="55"/>
                    <a:pt x="87" y="55"/>
                  </a:cubicBezTo>
                  <a:close/>
                  <a:moveTo>
                    <a:pt x="224" y="81"/>
                  </a:moveTo>
                  <a:cubicBezTo>
                    <a:pt x="224" y="89"/>
                    <a:pt x="224" y="98"/>
                    <a:pt x="224" y="106"/>
                  </a:cubicBezTo>
                  <a:cubicBezTo>
                    <a:pt x="224" y="107"/>
                    <a:pt x="224" y="107"/>
                    <a:pt x="224" y="108"/>
                  </a:cubicBezTo>
                  <a:cubicBezTo>
                    <a:pt x="224" y="108"/>
                    <a:pt x="225" y="107"/>
                    <a:pt x="226" y="107"/>
                  </a:cubicBezTo>
                  <a:cubicBezTo>
                    <a:pt x="246" y="94"/>
                    <a:pt x="261" y="76"/>
                    <a:pt x="273" y="56"/>
                  </a:cubicBezTo>
                  <a:cubicBezTo>
                    <a:pt x="274" y="56"/>
                    <a:pt x="273" y="55"/>
                    <a:pt x="272" y="55"/>
                  </a:cubicBezTo>
                  <a:cubicBezTo>
                    <a:pt x="257" y="54"/>
                    <a:pt x="241" y="54"/>
                    <a:pt x="225" y="55"/>
                  </a:cubicBezTo>
                  <a:cubicBezTo>
                    <a:pt x="225" y="55"/>
                    <a:pt x="224" y="56"/>
                    <a:pt x="224" y="56"/>
                  </a:cubicBezTo>
                  <a:cubicBezTo>
                    <a:pt x="224" y="65"/>
                    <a:pt x="224" y="73"/>
                    <a:pt x="224" y="81"/>
                  </a:cubicBezTo>
                  <a:close/>
                  <a:moveTo>
                    <a:pt x="194" y="82"/>
                  </a:moveTo>
                  <a:cubicBezTo>
                    <a:pt x="194" y="73"/>
                    <a:pt x="194" y="65"/>
                    <a:pt x="194" y="56"/>
                  </a:cubicBezTo>
                  <a:cubicBezTo>
                    <a:pt x="194" y="56"/>
                    <a:pt x="193" y="55"/>
                    <a:pt x="192" y="55"/>
                  </a:cubicBezTo>
                  <a:cubicBezTo>
                    <a:pt x="178" y="54"/>
                    <a:pt x="163" y="54"/>
                    <a:pt x="148" y="55"/>
                  </a:cubicBezTo>
                  <a:cubicBezTo>
                    <a:pt x="148" y="55"/>
                    <a:pt x="147" y="56"/>
                    <a:pt x="147" y="56"/>
                  </a:cubicBezTo>
                  <a:cubicBezTo>
                    <a:pt x="158" y="77"/>
                    <a:pt x="172" y="95"/>
                    <a:pt x="192" y="109"/>
                  </a:cubicBezTo>
                  <a:cubicBezTo>
                    <a:pt x="193" y="109"/>
                    <a:pt x="193" y="109"/>
                    <a:pt x="194" y="109"/>
                  </a:cubicBezTo>
                  <a:cubicBezTo>
                    <a:pt x="194" y="109"/>
                    <a:pt x="194" y="108"/>
                    <a:pt x="194" y="108"/>
                  </a:cubicBezTo>
                  <a:cubicBezTo>
                    <a:pt x="194" y="99"/>
                    <a:pt x="194" y="91"/>
                    <a:pt x="194" y="8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7" name="Freeform 7">
              <a:extLst>
                <a:ext uri="{FF2B5EF4-FFF2-40B4-BE49-F238E27FC236}">
                  <a16:creationId xmlns:a16="http://schemas.microsoft.com/office/drawing/2014/main" id="{BAA2DC66-D523-4725-9384-AA70E4C61DD3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4945063" y="-41275"/>
              <a:ext cx="2108200" cy="860425"/>
            </a:xfrm>
            <a:custGeom>
              <a:avLst/>
              <a:gdLst>
                <a:gd name="T0" fmla="*/ 45 w 424"/>
                <a:gd name="T1" fmla="*/ 148 h 173"/>
                <a:gd name="T2" fmla="*/ 32 w 424"/>
                <a:gd name="T3" fmla="*/ 170 h 173"/>
                <a:gd name="T4" fmla="*/ 3 w 424"/>
                <a:gd name="T5" fmla="*/ 173 h 173"/>
                <a:gd name="T6" fmla="*/ 155 w 424"/>
                <a:gd name="T7" fmla="*/ 28 h 173"/>
                <a:gd name="T8" fmla="*/ 424 w 424"/>
                <a:gd name="T9" fmla="*/ 171 h 173"/>
                <a:gd name="T10" fmla="*/ 395 w 424"/>
                <a:gd name="T11" fmla="*/ 173 h 173"/>
                <a:gd name="T12" fmla="*/ 382 w 424"/>
                <a:gd name="T13" fmla="*/ 149 h 173"/>
                <a:gd name="T14" fmla="*/ 321 w 424"/>
                <a:gd name="T15" fmla="*/ 148 h 173"/>
                <a:gd name="T16" fmla="*/ 325 w 424"/>
                <a:gd name="T17" fmla="*/ 171 h 173"/>
                <a:gd name="T18" fmla="*/ 297 w 424"/>
                <a:gd name="T19" fmla="*/ 173 h 173"/>
                <a:gd name="T20" fmla="*/ 287 w 424"/>
                <a:gd name="T21" fmla="*/ 149 h 173"/>
                <a:gd name="T22" fmla="*/ 225 w 424"/>
                <a:gd name="T23" fmla="*/ 148 h 173"/>
                <a:gd name="T24" fmla="*/ 223 w 424"/>
                <a:gd name="T25" fmla="*/ 170 h 173"/>
                <a:gd name="T26" fmla="*/ 196 w 424"/>
                <a:gd name="T27" fmla="*/ 173 h 173"/>
                <a:gd name="T28" fmla="*/ 194 w 424"/>
                <a:gd name="T29" fmla="*/ 150 h 173"/>
                <a:gd name="T30" fmla="*/ 137 w 424"/>
                <a:gd name="T31" fmla="*/ 148 h 173"/>
                <a:gd name="T32" fmla="*/ 128 w 424"/>
                <a:gd name="T33" fmla="*/ 171 h 173"/>
                <a:gd name="T34" fmla="*/ 99 w 424"/>
                <a:gd name="T35" fmla="*/ 173 h 173"/>
                <a:gd name="T36" fmla="*/ 103 w 424"/>
                <a:gd name="T37" fmla="*/ 150 h 173"/>
                <a:gd name="T38" fmla="*/ 73 w 424"/>
                <a:gd name="T39" fmla="*/ 148 h 173"/>
                <a:gd name="T40" fmla="*/ 359 w 424"/>
                <a:gd name="T41" fmla="*/ 118 h 173"/>
                <a:gd name="T42" fmla="*/ 360 w 424"/>
                <a:gd name="T43" fmla="*/ 116 h 173"/>
                <a:gd name="T44" fmla="*/ 258 w 424"/>
                <a:gd name="T45" fmla="*/ 56 h 173"/>
                <a:gd name="T46" fmla="*/ 305 w 424"/>
                <a:gd name="T47" fmla="*/ 116 h 173"/>
                <a:gd name="T48" fmla="*/ 333 w 424"/>
                <a:gd name="T49" fmla="*/ 118 h 173"/>
                <a:gd name="T50" fmla="*/ 113 w 424"/>
                <a:gd name="T51" fmla="*/ 118 h 173"/>
                <a:gd name="T52" fmla="*/ 157 w 424"/>
                <a:gd name="T53" fmla="*/ 59 h 173"/>
                <a:gd name="T54" fmla="*/ 157 w 424"/>
                <a:gd name="T55" fmla="*/ 58 h 173"/>
                <a:gd name="T56" fmla="*/ 64 w 424"/>
                <a:gd name="T57" fmla="*/ 118 h 173"/>
                <a:gd name="T58" fmla="*/ 90 w 424"/>
                <a:gd name="T59" fmla="*/ 118 h 173"/>
                <a:gd name="T60" fmla="*/ 269 w 424"/>
                <a:gd name="T61" fmla="*/ 118 h 173"/>
                <a:gd name="T62" fmla="*/ 225 w 424"/>
                <a:gd name="T63" fmla="*/ 68 h 173"/>
                <a:gd name="T64" fmla="*/ 224 w 424"/>
                <a:gd name="T65" fmla="*/ 69 h 173"/>
                <a:gd name="T66" fmla="*/ 225 w 424"/>
                <a:gd name="T67" fmla="*/ 118 h 173"/>
                <a:gd name="T68" fmla="*/ 194 w 424"/>
                <a:gd name="T69" fmla="*/ 93 h 173"/>
                <a:gd name="T70" fmla="*/ 194 w 424"/>
                <a:gd name="T71" fmla="*/ 68 h 173"/>
                <a:gd name="T72" fmla="*/ 150 w 424"/>
                <a:gd name="T73" fmla="*/ 116 h 173"/>
                <a:gd name="T74" fmla="*/ 192 w 424"/>
                <a:gd name="T75" fmla="*/ 118 h 173"/>
                <a:gd name="T76" fmla="*/ 194 w 424"/>
                <a:gd name="T77" fmla="*/ 9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24" h="173">
                  <a:moveTo>
                    <a:pt x="73" y="148"/>
                  </a:moveTo>
                  <a:cubicBezTo>
                    <a:pt x="64" y="148"/>
                    <a:pt x="55" y="148"/>
                    <a:pt x="45" y="148"/>
                  </a:cubicBezTo>
                  <a:cubicBezTo>
                    <a:pt x="44" y="148"/>
                    <a:pt x="43" y="149"/>
                    <a:pt x="42" y="149"/>
                  </a:cubicBezTo>
                  <a:cubicBezTo>
                    <a:pt x="39" y="156"/>
                    <a:pt x="36" y="164"/>
                    <a:pt x="32" y="170"/>
                  </a:cubicBezTo>
                  <a:cubicBezTo>
                    <a:pt x="32" y="171"/>
                    <a:pt x="30" y="173"/>
                    <a:pt x="29" y="173"/>
                  </a:cubicBezTo>
                  <a:cubicBezTo>
                    <a:pt x="21" y="173"/>
                    <a:pt x="12" y="173"/>
                    <a:pt x="3" y="173"/>
                  </a:cubicBezTo>
                  <a:cubicBezTo>
                    <a:pt x="1" y="173"/>
                    <a:pt x="0" y="172"/>
                    <a:pt x="1" y="170"/>
                  </a:cubicBezTo>
                  <a:cubicBezTo>
                    <a:pt x="28" y="96"/>
                    <a:pt x="80" y="48"/>
                    <a:pt x="155" y="28"/>
                  </a:cubicBezTo>
                  <a:cubicBezTo>
                    <a:pt x="258" y="0"/>
                    <a:pt x="366" y="50"/>
                    <a:pt x="413" y="144"/>
                  </a:cubicBezTo>
                  <a:cubicBezTo>
                    <a:pt x="417" y="153"/>
                    <a:pt x="420" y="162"/>
                    <a:pt x="424" y="171"/>
                  </a:cubicBezTo>
                  <a:cubicBezTo>
                    <a:pt x="424" y="171"/>
                    <a:pt x="423" y="173"/>
                    <a:pt x="422" y="173"/>
                  </a:cubicBezTo>
                  <a:cubicBezTo>
                    <a:pt x="413" y="173"/>
                    <a:pt x="404" y="173"/>
                    <a:pt x="395" y="173"/>
                  </a:cubicBezTo>
                  <a:cubicBezTo>
                    <a:pt x="394" y="173"/>
                    <a:pt x="393" y="172"/>
                    <a:pt x="392" y="171"/>
                  </a:cubicBezTo>
                  <a:cubicBezTo>
                    <a:pt x="389" y="164"/>
                    <a:pt x="386" y="156"/>
                    <a:pt x="382" y="149"/>
                  </a:cubicBezTo>
                  <a:cubicBezTo>
                    <a:pt x="382" y="148"/>
                    <a:pt x="381" y="148"/>
                    <a:pt x="380" y="148"/>
                  </a:cubicBezTo>
                  <a:cubicBezTo>
                    <a:pt x="360" y="148"/>
                    <a:pt x="340" y="148"/>
                    <a:pt x="321" y="148"/>
                  </a:cubicBezTo>
                  <a:cubicBezTo>
                    <a:pt x="320" y="148"/>
                    <a:pt x="319" y="149"/>
                    <a:pt x="319" y="150"/>
                  </a:cubicBezTo>
                  <a:cubicBezTo>
                    <a:pt x="321" y="157"/>
                    <a:pt x="323" y="164"/>
                    <a:pt x="325" y="171"/>
                  </a:cubicBezTo>
                  <a:cubicBezTo>
                    <a:pt x="325" y="171"/>
                    <a:pt x="325" y="173"/>
                    <a:pt x="324" y="173"/>
                  </a:cubicBezTo>
                  <a:cubicBezTo>
                    <a:pt x="315" y="173"/>
                    <a:pt x="306" y="173"/>
                    <a:pt x="297" y="173"/>
                  </a:cubicBezTo>
                  <a:cubicBezTo>
                    <a:pt x="296" y="173"/>
                    <a:pt x="295" y="172"/>
                    <a:pt x="295" y="171"/>
                  </a:cubicBezTo>
                  <a:cubicBezTo>
                    <a:pt x="292" y="164"/>
                    <a:pt x="290" y="156"/>
                    <a:pt x="287" y="149"/>
                  </a:cubicBezTo>
                  <a:cubicBezTo>
                    <a:pt x="287" y="148"/>
                    <a:pt x="286" y="148"/>
                    <a:pt x="285" y="148"/>
                  </a:cubicBezTo>
                  <a:cubicBezTo>
                    <a:pt x="265" y="148"/>
                    <a:pt x="245" y="148"/>
                    <a:pt x="225" y="148"/>
                  </a:cubicBezTo>
                  <a:cubicBezTo>
                    <a:pt x="225" y="148"/>
                    <a:pt x="224" y="149"/>
                    <a:pt x="224" y="150"/>
                  </a:cubicBezTo>
                  <a:cubicBezTo>
                    <a:pt x="223" y="156"/>
                    <a:pt x="224" y="163"/>
                    <a:pt x="223" y="170"/>
                  </a:cubicBezTo>
                  <a:cubicBezTo>
                    <a:pt x="223" y="171"/>
                    <a:pt x="222" y="173"/>
                    <a:pt x="221" y="173"/>
                  </a:cubicBezTo>
                  <a:cubicBezTo>
                    <a:pt x="213" y="173"/>
                    <a:pt x="205" y="173"/>
                    <a:pt x="196" y="173"/>
                  </a:cubicBezTo>
                  <a:cubicBezTo>
                    <a:pt x="195" y="173"/>
                    <a:pt x="194" y="171"/>
                    <a:pt x="194" y="170"/>
                  </a:cubicBezTo>
                  <a:cubicBezTo>
                    <a:pt x="194" y="164"/>
                    <a:pt x="194" y="157"/>
                    <a:pt x="194" y="150"/>
                  </a:cubicBezTo>
                  <a:cubicBezTo>
                    <a:pt x="194" y="149"/>
                    <a:pt x="193" y="148"/>
                    <a:pt x="192" y="148"/>
                  </a:cubicBezTo>
                  <a:cubicBezTo>
                    <a:pt x="174" y="148"/>
                    <a:pt x="156" y="148"/>
                    <a:pt x="137" y="148"/>
                  </a:cubicBezTo>
                  <a:cubicBezTo>
                    <a:pt x="137" y="148"/>
                    <a:pt x="135" y="149"/>
                    <a:pt x="135" y="149"/>
                  </a:cubicBezTo>
                  <a:cubicBezTo>
                    <a:pt x="133" y="156"/>
                    <a:pt x="131" y="164"/>
                    <a:pt x="128" y="171"/>
                  </a:cubicBezTo>
                  <a:cubicBezTo>
                    <a:pt x="128" y="172"/>
                    <a:pt x="127" y="173"/>
                    <a:pt x="126" y="173"/>
                  </a:cubicBezTo>
                  <a:cubicBezTo>
                    <a:pt x="117" y="173"/>
                    <a:pt x="108" y="173"/>
                    <a:pt x="99" y="173"/>
                  </a:cubicBezTo>
                  <a:cubicBezTo>
                    <a:pt x="99" y="173"/>
                    <a:pt x="98" y="171"/>
                    <a:pt x="98" y="171"/>
                  </a:cubicBezTo>
                  <a:cubicBezTo>
                    <a:pt x="100" y="164"/>
                    <a:pt x="101" y="157"/>
                    <a:pt x="103" y="150"/>
                  </a:cubicBezTo>
                  <a:cubicBezTo>
                    <a:pt x="103" y="149"/>
                    <a:pt x="102" y="148"/>
                    <a:pt x="102" y="148"/>
                  </a:cubicBezTo>
                  <a:cubicBezTo>
                    <a:pt x="92" y="148"/>
                    <a:pt x="83" y="148"/>
                    <a:pt x="73" y="148"/>
                  </a:cubicBezTo>
                  <a:close/>
                  <a:moveTo>
                    <a:pt x="333" y="118"/>
                  </a:moveTo>
                  <a:cubicBezTo>
                    <a:pt x="342" y="118"/>
                    <a:pt x="350" y="118"/>
                    <a:pt x="359" y="118"/>
                  </a:cubicBezTo>
                  <a:cubicBezTo>
                    <a:pt x="359" y="118"/>
                    <a:pt x="360" y="118"/>
                    <a:pt x="360" y="118"/>
                  </a:cubicBezTo>
                  <a:cubicBezTo>
                    <a:pt x="360" y="117"/>
                    <a:pt x="360" y="117"/>
                    <a:pt x="360" y="116"/>
                  </a:cubicBezTo>
                  <a:cubicBezTo>
                    <a:pt x="332" y="86"/>
                    <a:pt x="299" y="66"/>
                    <a:pt x="259" y="56"/>
                  </a:cubicBezTo>
                  <a:cubicBezTo>
                    <a:pt x="259" y="56"/>
                    <a:pt x="258" y="56"/>
                    <a:pt x="258" y="56"/>
                  </a:cubicBezTo>
                  <a:cubicBezTo>
                    <a:pt x="258" y="56"/>
                    <a:pt x="258" y="57"/>
                    <a:pt x="259" y="57"/>
                  </a:cubicBezTo>
                  <a:cubicBezTo>
                    <a:pt x="278" y="74"/>
                    <a:pt x="293" y="94"/>
                    <a:pt x="305" y="116"/>
                  </a:cubicBezTo>
                  <a:cubicBezTo>
                    <a:pt x="305" y="117"/>
                    <a:pt x="307" y="118"/>
                    <a:pt x="308" y="118"/>
                  </a:cubicBezTo>
                  <a:cubicBezTo>
                    <a:pt x="316" y="118"/>
                    <a:pt x="325" y="118"/>
                    <a:pt x="333" y="118"/>
                  </a:cubicBezTo>
                  <a:close/>
                  <a:moveTo>
                    <a:pt x="90" y="118"/>
                  </a:moveTo>
                  <a:cubicBezTo>
                    <a:pt x="98" y="118"/>
                    <a:pt x="106" y="118"/>
                    <a:pt x="113" y="118"/>
                  </a:cubicBezTo>
                  <a:cubicBezTo>
                    <a:pt x="114" y="118"/>
                    <a:pt x="116" y="117"/>
                    <a:pt x="116" y="116"/>
                  </a:cubicBezTo>
                  <a:cubicBezTo>
                    <a:pt x="127" y="95"/>
                    <a:pt x="140" y="76"/>
                    <a:pt x="157" y="59"/>
                  </a:cubicBezTo>
                  <a:cubicBezTo>
                    <a:pt x="158" y="59"/>
                    <a:pt x="158" y="58"/>
                    <a:pt x="158" y="58"/>
                  </a:cubicBezTo>
                  <a:cubicBezTo>
                    <a:pt x="158" y="58"/>
                    <a:pt x="157" y="58"/>
                    <a:pt x="157" y="58"/>
                  </a:cubicBezTo>
                  <a:cubicBezTo>
                    <a:pt x="121" y="69"/>
                    <a:pt x="90" y="88"/>
                    <a:pt x="65" y="116"/>
                  </a:cubicBezTo>
                  <a:cubicBezTo>
                    <a:pt x="65" y="117"/>
                    <a:pt x="65" y="117"/>
                    <a:pt x="64" y="118"/>
                  </a:cubicBezTo>
                  <a:cubicBezTo>
                    <a:pt x="65" y="118"/>
                    <a:pt x="65" y="118"/>
                    <a:pt x="66" y="118"/>
                  </a:cubicBezTo>
                  <a:cubicBezTo>
                    <a:pt x="74" y="118"/>
                    <a:pt x="82" y="118"/>
                    <a:pt x="90" y="118"/>
                  </a:cubicBezTo>
                  <a:close/>
                  <a:moveTo>
                    <a:pt x="247" y="118"/>
                  </a:moveTo>
                  <a:cubicBezTo>
                    <a:pt x="255" y="118"/>
                    <a:pt x="262" y="118"/>
                    <a:pt x="269" y="118"/>
                  </a:cubicBezTo>
                  <a:cubicBezTo>
                    <a:pt x="270" y="118"/>
                    <a:pt x="270" y="117"/>
                    <a:pt x="270" y="116"/>
                  </a:cubicBezTo>
                  <a:cubicBezTo>
                    <a:pt x="258" y="98"/>
                    <a:pt x="244" y="81"/>
                    <a:pt x="225" y="68"/>
                  </a:cubicBezTo>
                  <a:cubicBezTo>
                    <a:pt x="225" y="68"/>
                    <a:pt x="224" y="68"/>
                    <a:pt x="224" y="67"/>
                  </a:cubicBezTo>
                  <a:cubicBezTo>
                    <a:pt x="224" y="68"/>
                    <a:pt x="224" y="69"/>
                    <a:pt x="224" y="69"/>
                  </a:cubicBezTo>
                  <a:cubicBezTo>
                    <a:pt x="224" y="85"/>
                    <a:pt x="224" y="100"/>
                    <a:pt x="224" y="116"/>
                  </a:cubicBezTo>
                  <a:cubicBezTo>
                    <a:pt x="224" y="117"/>
                    <a:pt x="225" y="118"/>
                    <a:pt x="225" y="118"/>
                  </a:cubicBezTo>
                  <a:cubicBezTo>
                    <a:pt x="233" y="118"/>
                    <a:pt x="240" y="118"/>
                    <a:pt x="247" y="118"/>
                  </a:cubicBezTo>
                  <a:close/>
                  <a:moveTo>
                    <a:pt x="194" y="93"/>
                  </a:moveTo>
                  <a:cubicBezTo>
                    <a:pt x="194" y="85"/>
                    <a:pt x="194" y="78"/>
                    <a:pt x="194" y="70"/>
                  </a:cubicBezTo>
                  <a:cubicBezTo>
                    <a:pt x="194" y="69"/>
                    <a:pt x="194" y="68"/>
                    <a:pt x="194" y="68"/>
                  </a:cubicBezTo>
                  <a:cubicBezTo>
                    <a:pt x="193" y="68"/>
                    <a:pt x="192" y="68"/>
                    <a:pt x="192" y="69"/>
                  </a:cubicBezTo>
                  <a:cubicBezTo>
                    <a:pt x="175" y="82"/>
                    <a:pt x="161" y="98"/>
                    <a:pt x="150" y="116"/>
                  </a:cubicBezTo>
                  <a:cubicBezTo>
                    <a:pt x="150" y="117"/>
                    <a:pt x="151" y="118"/>
                    <a:pt x="151" y="118"/>
                  </a:cubicBezTo>
                  <a:cubicBezTo>
                    <a:pt x="165" y="118"/>
                    <a:pt x="179" y="118"/>
                    <a:pt x="192" y="118"/>
                  </a:cubicBezTo>
                  <a:cubicBezTo>
                    <a:pt x="193" y="118"/>
                    <a:pt x="194" y="117"/>
                    <a:pt x="194" y="116"/>
                  </a:cubicBezTo>
                  <a:cubicBezTo>
                    <a:pt x="194" y="108"/>
                    <a:pt x="194" y="101"/>
                    <a:pt x="194" y="9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8" name="Freeform 8">
              <a:extLst>
                <a:ext uri="{FF2B5EF4-FFF2-40B4-BE49-F238E27FC236}">
                  <a16:creationId xmlns:a16="http://schemas.microsoft.com/office/drawing/2014/main" id="{575115B3-4C7D-4A6F-93E9-3A63D5591B69}"/>
                </a:ext>
              </a:extLst>
            </p:cNvPr>
            <p:cNvSpPr>
              <a:spLocks/>
            </p:cNvSpPr>
            <p:nvPr/>
          </p:nvSpPr>
          <p:spPr bwMode="gray">
            <a:xfrm>
              <a:off x="4933951" y="952500"/>
              <a:ext cx="617538" cy="363538"/>
            </a:xfrm>
            <a:custGeom>
              <a:avLst/>
              <a:gdLst>
                <a:gd name="T0" fmla="*/ 90 w 124"/>
                <a:gd name="T1" fmla="*/ 72 h 73"/>
                <a:gd name="T2" fmla="*/ 77 w 124"/>
                <a:gd name="T3" fmla="*/ 63 h 73"/>
                <a:gd name="T4" fmla="*/ 63 w 124"/>
                <a:gd name="T5" fmla="*/ 23 h 73"/>
                <a:gd name="T6" fmla="*/ 62 w 124"/>
                <a:gd name="T7" fmla="*/ 21 h 73"/>
                <a:gd name="T8" fmla="*/ 61 w 124"/>
                <a:gd name="T9" fmla="*/ 23 h 73"/>
                <a:gd name="T10" fmla="*/ 46 w 124"/>
                <a:gd name="T11" fmla="*/ 64 h 73"/>
                <a:gd name="T12" fmla="*/ 32 w 124"/>
                <a:gd name="T13" fmla="*/ 73 h 73"/>
                <a:gd name="T14" fmla="*/ 19 w 124"/>
                <a:gd name="T15" fmla="*/ 63 h 73"/>
                <a:gd name="T16" fmla="*/ 2 w 124"/>
                <a:gd name="T17" fmla="*/ 14 h 73"/>
                <a:gd name="T18" fmla="*/ 6 w 124"/>
                <a:gd name="T19" fmla="*/ 2 h 73"/>
                <a:gd name="T20" fmla="*/ 21 w 124"/>
                <a:gd name="T21" fmla="*/ 7 h 73"/>
                <a:gd name="T22" fmla="*/ 31 w 124"/>
                <a:gd name="T23" fmla="*/ 41 h 73"/>
                <a:gd name="T24" fmla="*/ 34 w 124"/>
                <a:gd name="T25" fmla="*/ 49 h 73"/>
                <a:gd name="T26" fmla="*/ 37 w 124"/>
                <a:gd name="T27" fmla="*/ 42 h 73"/>
                <a:gd name="T28" fmla="*/ 47 w 124"/>
                <a:gd name="T29" fmla="*/ 11 h 73"/>
                <a:gd name="T30" fmla="*/ 62 w 124"/>
                <a:gd name="T31" fmla="*/ 1 h 73"/>
                <a:gd name="T32" fmla="*/ 76 w 124"/>
                <a:gd name="T33" fmla="*/ 11 h 73"/>
                <a:gd name="T34" fmla="*/ 89 w 124"/>
                <a:gd name="T35" fmla="*/ 47 h 73"/>
                <a:gd name="T36" fmla="*/ 90 w 124"/>
                <a:gd name="T37" fmla="*/ 49 h 73"/>
                <a:gd name="T38" fmla="*/ 90 w 124"/>
                <a:gd name="T39" fmla="*/ 47 h 73"/>
                <a:gd name="T40" fmla="*/ 101 w 124"/>
                <a:gd name="T41" fmla="*/ 10 h 73"/>
                <a:gd name="T42" fmla="*/ 113 w 124"/>
                <a:gd name="T43" fmla="*/ 1 h 73"/>
                <a:gd name="T44" fmla="*/ 121 w 124"/>
                <a:gd name="T45" fmla="*/ 13 h 73"/>
                <a:gd name="T46" fmla="*/ 104 w 124"/>
                <a:gd name="T47" fmla="*/ 63 h 73"/>
                <a:gd name="T48" fmla="*/ 90 w 124"/>
                <a:gd name="T49" fmla="*/ 72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4" h="73">
                  <a:moveTo>
                    <a:pt x="90" y="72"/>
                  </a:moveTo>
                  <a:cubicBezTo>
                    <a:pt x="84" y="73"/>
                    <a:pt x="79" y="70"/>
                    <a:pt x="77" y="63"/>
                  </a:cubicBezTo>
                  <a:cubicBezTo>
                    <a:pt x="72" y="50"/>
                    <a:pt x="67" y="37"/>
                    <a:pt x="63" y="23"/>
                  </a:cubicBezTo>
                  <a:cubicBezTo>
                    <a:pt x="62" y="22"/>
                    <a:pt x="62" y="22"/>
                    <a:pt x="62" y="21"/>
                  </a:cubicBezTo>
                  <a:cubicBezTo>
                    <a:pt x="61" y="22"/>
                    <a:pt x="61" y="22"/>
                    <a:pt x="61" y="23"/>
                  </a:cubicBezTo>
                  <a:cubicBezTo>
                    <a:pt x="56" y="37"/>
                    <a:pt x="51" y="50"/>
                    <a:pt x="46" y="64"/>
                  </a:cubicBezTo>
                  <a:cubicBezTo>
                    <a:pt x="44" y="70"/>
                    <a:pt x="40" y="73"/>
                    <a:pt x="32" y="73"/>
                  </a:cubicBezTo>
                  <a:cubicBezTo>
                    <a:pt x="25" y="72"/>
                    <a:pt x="21" y="69"/>
                    <a:pt x="19" y="63"/>
                  </a:cubicBezTo>
                  <a:cubicBezTo>
                    <a:pt x="13" y="47"/>
                    <a:pt x="8" y="30"/>
                    <a:pt x="2" y="14"/>
                  </a:cubicBezTo>
                  <a:cubicBezTo>
                    <a:pt x="0" y="8"/>
                    <a:pt x="1" y="4"/>
                    <a:pt x="6" y="2"/>
                  </a:cubicBezTo>
                  <a:cubicBezTo>
                    <a:pt x="12" y="0"/>
                    <a:pt x="19" y="2"/>
                    <a:pt x="21" y="7"/>
                  </a:cubicBezTo>
                  <a:cubicBezTo>
                    <a:pt x="25" y="18"/>
                    <a:pt x="28" y="30"/>
                    <a:pt x="31" y="41"/>
                  </a:cubicBezTo>
                  <a:cubicBezTo>
                    <a:pt x="32" y="44"/>
                    <a:pt x="33" y="47"/>
                    <a:pt x="34" y="49"/>
                  </a:cubicBezTo>
                  <a:cubicBezTo>
                    <a:pt x="35" y="47"/>
                    <a:pt x="36" y="44"/>
                    <a:pt x="37" y="42"/>
                  </a:cubicBezTo>
                  <a:cubicBezTo>
                    <a:pt x="40" y="31"/>
                    <a:pt x="44" y="21"/>
                    <a:pt x="47" y="11"/>
                  </a:cubicBezTo>
                  <a:cubicBezTo>
                    <a:pt x="50" y="4"/>
                    <a:pt x="54" y="1"/>
                    <a:pt x="62" y="1"/>
                  </a:cubicBezTo>
                  <a:cubicBezTo>
                    <a:pt x="69" y="1"/>
                    <a:pt x="73" y="4"/>
                    <a:pt x="76" y="11"/>
                  </a:cubicBezTo>
                  <a:cubicBezTo>
                    <a:pt x="80" y="23"/>
                    <a:pt x="84" y="35"/>
                    <a:pt x="89" y="47"/>
                  </a:cubicBezTo>
                  <a:cubicBezTo>
                    <a:pt x="89" y="48"/>
                    <a:pt x="89" y="49"/>
                    <a:pt x="90" y="49"/>
                  </a:cubicBezTo>
                  <a:cubicBezTo>
                    <a:pt x="90" y="48"/>
                    <a:pt x="90" y="48"/>
                    <a:pt x="90" y="47"/>
                  </a:cubicBezTo>
                  <a:cubicBezTo>
                    <a:pt x="94" y="35"/>
                    <a:pt x="97" y="23"/>
                    <a:pt x="101" y="10"/>
                  </a:cubicBezTo>
                  <a:cubicBezTo>
                    <a:pt x="103" y="3"/>
                    <a:pt x="106" y="1"/>
                    <a:pt x="113" y="1"/>
                  </a:cubicBezTo>
                  <a:cubicBezTo>
                    <a:pt x="121" y="2"/>
                    <a:pt x="124" y="6"/>
                    <a:pt x="121" y="13"/>
                  </a:cubicBezTo>
                  <a:cubicBezTo>
                    <a:pt x="116" y="30"/>
                    <a:pt x="110" y="47"/>
                    <a:pt x="104" y="63"/>
                  </a:cubicBezTo>
                  <a:cubicBezTo>
                    <a:pt x="102" y="70"/>
                    <a:pt x="98" y="72"/>
                    <a:pt x="90" y="7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9" name="Freeform 9">
              <a:extLst>
                <a:ext uri="{FF2B5EF4-FFF2-40B4-BE49-F238E27FC236}">
                  <a16:creationId xmlns:a16="http://schemas.microsoft.com/office/drawing/2014/main" id="{CFB7063B-0DFA-4BB9-957F-7F068926E556}"/>
                </a:ext>
              </a:extLst>
            </p:cNvPr>
            <p:cNvSpPr>
              <a:spLocks/>
            </p:cNvSpPr>
            <p:nvPr/>
          </p:nvSpPr>
          <p:spPr bwMode="gray">
            <a:xfrm>
              <a:off x="6446838" y="952500"/>
              <a:ext cx="617538" cy="363538"/>
            </a:xfrm>
            <a:custGeom>
              <a:avLst/>
              <a:gdLst>
                <a:gd name="T0" fmla="*/ 90 w 124"/>
                <a:gd name="T1" fmla="*/ 72 h 73"/>
                <a:gd name="T2" fmla="*/ 77 w 124"/>
                <a:gd name="T3" fmla="*/ 63 h 73"/>
                <a:gd name="T4" fmla="*/ 63 w 124"/>
                <a:gd name="T5" fmla="*/ 23 h 73"/>
                <a:gd name="T6" fmla="*/ 62 w 124"/>
                <a:gd name="T7" fmla="*/ 21 h 73"/>
                <a:gd name="T8" fmla="*/ 61 w 124"/>
                <a:gd name="T9" fmla="*/ 23 h 73"/>
                <a:gd name="T10" fmla="*/ 47 w 124"/>
                <a:gd name="T11" fmla="*/ 63 h 73"/>
                <a:gd name="T12" fmla="*/ 32 w 124"/>
                <a:gd name="T13" fmla="*/ 72 h 73"/>
                <a:gd name="T14" fmla="*/ 19 w 124"/>
                <a:gd name="T15" fmla="*/ 63 h 73"/>
                <a:gd name="T16" fmla="*/ 2 w 124"/>
                <a:gd name="T17" fmla="*/ 14 h 73"/>
                <a:gd name="T18" fmla="*/ 6 w 124"/>
                <a:gd name="T19" fmla="*/ 2 h 73"/>
                <a:gd name="T20" fmla="*/ 21 w 124"/>
                <a:gd name="T21" fmla="*/ 6 h 73"/>
                <a:gd name="T22" fmla="*/ 31 w 124"/>
                <a:gd name="T23" fmla="*/ 40 h 73"/>
                <a:gd name="T24" fmla="*/ 33 w 124"/>
                <a:gd name="T25" fmla="*/ 48 h 73"/>
                <a:gd name="T26" fmla="*/ 34 w 124"/>
                <a:gd name="T27" fmla="*/ 49 h 73"/>
                <a:gd name="T28" fmla="*/ 35 w 124"/>
                <a:gd name="T29" fmla="*/ 48 h 73"/>
                <a:gd name="T30" fmla="*/ 47 w 124"/>
                <a:gd name="T31" fmla="*/ 12 h 73"/>
                <a:gd name="T32" fmla="*/ 62 w 124"/>
                <a:gd name="T33" fmla="*/ 1 h 73"/>
                <a:gd name="T34" fmla="*/ 76 w 124"/>
                <a:gd name="T35" fmla="*/ 12 h 73"/>
                <a:gd name="T36" fmla="*/ 89 w 124"/>
                <a:gd name="T37" fmla="*/ 48 h 73"/>
                <a:gd name="T38" fmla="*/ 90 w 124"/>
                <a:gd name="T39" fmla="*/ 49 h 73"/>
                <a:gd name="T40" fmla="*/ 90 w 124"/>
                <a:gd name="T41" fmla="*/ 48 h 73"/>
                <a:gd name="T42" fmla="*/ 101 w 124"/>
                <a:gd name="T43" fmla="*/ 10 h 73"/>
                <a:gd name="T44" fmla="*/ 112 w 124"/>
                <a:gd name="T45" fmla="*/ 1 h 73"/>
                <a:gd name="T46" fmla="*/ 121 w 124"/>
                <a:gd name="T47" fmla="*/ 14 h 73"/>
                <a:gd name="T48" fmla="*/ 104 w 124"/>
                <a:gd name="T49" fmla="*/ 63 h 73"/>
                <a:gd name="T50" fmla="*/ 90 w 124"/>
                <a:gd name="T51" fmla="*/ 72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4" h="73">
                  <a:moveTo>
                    <a:pt x="90" y="72"/>
                  </a:moveTo>
                  <a:cubicBezTo>
                    <a:pt x="84" y="73"/>
                    <a:pt x="79" y="70"/>
                    <a:pt x="77" y="63"/>
                  </a:cubicBezTo>
                  <a:cubicBezTo>
                    <a:pt x="72" y="50"/>
                    <a:pt x="68" y="36"/>
                    <a:pt x="63" y="23"/>
                  </a:cubicBezTo>
                  <a:cubicBezTo>
                    <a:pt x="63" y="22"/>
                    <a:pt x="62" y="22"/>
                    <a:pt x="62" y="21"/>
                  </a:cubicBezTo>
                  <a:cubicBezTo>
                    <a:pt x="62" y="22"/>
                    <a:pt x="61" y="22"/>
                    <a:pt x="61" y="23"/>
                  </a:cubicBezTo>
                  <a:cubicBezTo>
                    <a:pt x="56" y="36"/>
                    <a:pt x="52" y="50"/>
                    <a:pt x="47" y="63"/>
                  </a:cubicBezTo>
                  <a:cubicBezTo>
                    <a:pt x="44" y="70"/>
                    <a:pt x="40" y="73"/>
                    <a:pt x="32" y="72"/>
                  </a:cubicBezTo>
                  <a:cubicBezTo>
                    <a:pt x="25" y="72"/>
                    <a:pt x="22" y="70"/>
                    <a:pt x="19" y="63"/>
                  </a:cubicBezTo>
                  <a:cubicBezTo>
                    <a:pt x="13" y="46"/>
                    <a:pt x="8" y="30"/>
                    <a:pt x="2" y="14"/>
                  </a:cubicBezTo>
                  <a:cubicBezTo>
                    <a:pt x="0" y="9"/>
                    <a:pt x="0" y="5"/>
                    <a:pt x="6" y="2"/>
                  </a:cubicBezTo>
                  <a:cubicBezTo>
                    <a:pt x="12" y="0"/>
                    <a:pt x="19" y="1"/>
                    <a:pt x="21" y="6"/>
                  </a:cubicBezTo>
                  <a:cubicBezTo>
                    <a:pt x="25" y="17"/>
                    <a:pt x="28" y="29"/>
                    <a:pt x="31" y="40"/>
                  </a:cubicBezTo>
                  <a:cubicBezTo>
                    <a:pt x="32" y="42"/>
                    <a:pt x="33" y="45"/>
                    <a:pt x="33" y="48"/>
                  </a:cubicBezTo>
                  <a:cubicBezTo>
                    <a:pt x="33" y="48"/>
                    <a:pt x="34" y="49"/>
                    <a:pt x="34" y="49"/>
                  </a:cubicBezTo>
                  <a:cubicBezTo>
                    <a:pt x="34" y="49"/>
                    <a:pt x="34" y="48"/>
                    <a:pt x="35" y="48"/>
                  </a:cubicBezTo>
                  <a:cubicBezTo>
                    <a:pt x="39" y="36"/>
                    <a:pt x="43" y="24"/>
                    <a:pt x="47" y="12"/>
                  </a:cubicBezTo>
                  <a:cubicBezTo>
                    <a:pt x="50" y="4"/>
                    <a:pt x="54" y="1"/>
                    <a:pt x="62" y="1"/>
                  </a:cubicBezTo>
                  <a:cubicBezTo>
                    <a:pt x="70" y="1"/>
                    <a:pt x="73" y="4"/>
                    <a:pt x="76" y="12"/>
                  </a:cubicBezTo>
                  <a:cubicBezTo>
                    <a:pt x="81" y="23"/>
                    <a:pt x="85" y="36"/>
                    <a:pt x="89" y="48"/>
                  </a:cubicBezTo>
                  <a:cubicBezTo>
                    <a:pt x="89" y="48"/>
                    <a:pt x="90" y="49"/>
                    <a:pt x="90" y="49"/>
                  </a:cubicBezTo>
                  <a:cubicBezTo>
                    <a:pt x="90" y="49"/>
                    <a:pt x="90" y="48"/>
                    <a:pt x="90" y="48"/>
                  </a:cubicBezTo>
                  <a:cubicBezTo>
                    <a:pt x="94" y="35"/>
                    <a:pt x="98" y="23"/>
                    <a:pt x="101" y="10"/>
                  </a:cubicBezTo>
                  <a:cubicBezTo>
                    <a:pt x="103" y="5"/>
                    <a:pt x="106" y="2"/>
                    <a:pt x="112" y="1"/>
                  </a:cubicBezTo>
                  <a:cubicBezTo>
                    <a:pt x="121" y="1"/>
                    <a:pt x="124" y="6"/>
                    <a:pt x="121" y="14"/>
                  </a:cubicBezTo>
                  <a:cubicBezTo>
                    <a:pt x="116" y="31"/>
                    <a:pt x="110" y="47"/>
                    <a:pt x="104" y="63"/>
                  </a:cubicBezTo>
                  <a:cubicBezTo>
                    <a:pt x="102" y="70"/>
                    <a:pt x="98" y="72"/>
                    <a:pt x="90" y="7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0" name="Freeform 10">
              <a:extLst>
                <a:ext uri="{FF2B5EF4-FFF2-40B4-BE49-F238E27FC236}">
                  <a16:creationId xmlns:a16="http://schemas.microsoft.com/office/drawing/2014/main" id="{131A025F-51C1-46B8-8513-E958EFF8699E}"/>
                </a:ext>
              </a:extLst>
            </p:cNvPr>
            <p:cNvSpPr>
              <a:spLocks/>
            </p:cNvSpPr>
            <p:nvPr/>
          </p:nvSpPr>
          <p:spPr bwMode="gray">
            <a:xfrm>
              <a:off x="5691188" y="952500"/>
              <a:ext cx="615950" cy="363538"/>
            </a:xfrm>
            <a:custGeom>
              <a:avLst/>
              <a:gdLst>
                <a:gd name="T0" fmla="*/ 90 w 124"/>
                <a:gd name="T1" fmla="*/ 72 h 73"/>
                <a:gd name="T2" fmla="*/ 77 w 124"/>
                <a:gd name="T3" fmla="*/ 64 h 73"/>
                <a:gd name="T4" fmla="*/ 63 w 124"/>
                <a:gd name="T5" fmla="*/ 23 h 73"/>
                <a:gd name="T6" fmla="*/ 62 w 124"/>
                <a:gd name="T7" fmla="*/ 21 h 73"/>
                <a:gd name="T8" fmla="*/ 61 w 124"/>
                <a:gd name="T9" fmla="*/ 23 h 73"/>
                <a:gd name="T10" fmla="*/ 46 w 124"/>
                <a:gd name="T11" fmla="*/ 63 h 73"/>
                <a:gd name="T12" fmla="*/ 32 w 124"/>
                <a:gd name="T13" fmla="*/ 72 h 73"/>
                <a:gd name="T14" fmla="*/ 19 w 124"/>
                <a:gd name="T15" fmla="*/ 63 h 73"/>
                <a:gd name="T16" fmla="*/ 2 w 124"/>
                <a:gd name="T17" fmla="*/ 14 h 73"/>
                <a:gd name="T18" fmla="*/ 6 w 124"/>
                <a:gd name="T19" fmla="*/ 2 h 73"/>
                <a:gd name="T20" fmla="*/ 21 w 124"/>
                <a:gd name="T21" fmla="*/ 7 h 73"/>
                <a:gd name="T22" fmla="*/ 31 w 124"/>
                <a:gd name="T23" fmla="*/ 42 h 73"/>
                <a:gd name="T24" fmla="*/ 34 w 124"/>
                <a:gd name="T25" fmla="*/ 49 h 73"/>
                <a:gd name="T26" fmla="*/ 37 w 124"/>
                <a:gd name="T27" fmla="*/ 42 h 73"/>
                <a:gd name="T28" fmla="*/ 48 w 124"/>
                <a:gd name="T29" fmla="*/ 10 h 73"/>
                <a:gd name="T30" fmla="*/ 62 w 124"/>
                <a:gd name="T31" fmla="*/ 1 h 73"/>
                <a:gd name="T32" fmla="*/ 76 w 124"/>
                <a:gd name="T33" fmla="*/ 10 h 73"/>
                <a:gd name="T34" fmla="*/ 89 w 124"/>
                <a:gd name="T35" fmla="*/ 47 h 73"/>
                <a:gd name="T36" fmla="*/ 90 w 124"/>
                <a:gd name="T37" fmla="*/ 49 h 73"/>
                <a:gd name="T38" fmla="*/ 91 w 124"/>
                <a:gd name="T39" fmla="*/ 47 h 73"/>
                <a:gd name="T40" fmla="*/ 101 w 124"/>
                <a:gd name="T41" fmla="*/ 10 h 73"/>
                <a:gd name="T42" fmla="*/ 116 w 124"/>
                <a:gd name="T43" fmla="*/ 2 h 73"/>
                <a:gd name="T44" fmla="*/ 122 w 124"/>
                <a:gd name="T45" fmla="*/ 12 h 73"/>
                <a:gd name="T46" fmla="*/ 104 w 124"/>
                <a:gd name="T47" fmla="*/ 65 h 73"/>
                <a:gd name="T48" fmla="*/ 90 w 124"/>
                <a:gd name="T49" fmla="*/ 72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4" h="73">
                  <a:moveTo>
                    <a:pt x="90" y="72"/>
                  </a:moveTo>
                  <a:cubicBezTo>
                    <a:pt x="84" y="73"/>
                    <a:pt x="79" y="70"/>
                    <a:pt x="77" y="64"/>
                  </a:cubicBezTo>
                  <a:cubicBezTo>
                    <a:pt x="72" y="50"/>
                    <a:pt x="68" y="36"/>
                    <a:pt x="63" y="23"/>
                  </a:cubicBezTo>
                  <a:cubicBezTo>
                    <a:pt x="62" y="22"/>
                    <a:pt x="62" y="22"/>
                    <a:pt x="62" y="21"/>
                  </a:cubicBezTo>
                  <a:cubicBezTo>
                    <a:pt x="61" y="22"/>
                    <a:pt x="61" y="22"/>
                    <a:pt x="61" y="23"/>
                  </a:cubicBezTo>
                  <a:cubicBezTo>
                    <a:pt x="56" y="36"/>
                    <a:pt x="51" y="50"/>
                    <a:pt x="46" y="63"/>
                  </a:cubicBezTo>
                  <a:cubicBezTo>
                    <a:pt x="44" y="70"/>
                    <a:pt x="40" y="73"/>
                    <a:pt x="32" y="72"/>
                  </a:cubicBezTo>
                  <a:cubicBezTo>
                    <a:pt x="25" y="72"/>
                    <a:pt x="22" y="70"/>
                    <a:pt x="19" y="63"/>
                  </a:cubicBezTo>
                  <a:cubicBezTo>
                    <a:pt x="13" y="46"/>
                    <a:pt x="8" y="30"/>
                    <a:pt x="2" y="14"/>
                  </a:cubicBezTo>
                  <a:cubicBezTo>
                    <a:pt x="0" y="7"/>
                    <a:pt x="1" y="4"/>
                    <a:pt x="6" y="2"/>
                  </a:cubicBezTo>
                  <a:cubicBezTo>
                    <a:pt x="12" y="0"/>
                    <a:pt x="19" y="2"/>
                    <a:pt x="21" y="7"/>
                  </a:cubicBezTo>
                  <a:cubicBezTo>
                    <a:pt x="25" y="19"/>
                    <a:pt x="28" y="30"/>
                    <a:pt x="31" y="42"/>
                  </a:cubicBezTo>
                  <a:cubicBezTo>
                    <a:pt x="32" y="44"/>
                    <a:pt x="33" y="47"/>
                    <a:pt x="34" y="49"/>
                  </a:cubicBezTo>
                  <a:cubicBezTo>
                    <a:pt x="35" y="47"/>
                    <a:pt x="36" y="44"/>
                    <a:pt x="37" y="42"/>
                  </a:cubicBezTo>
                  <a:cubicBezTo>
                    <a:pt x="40" y="31"/>
                    <a:pt x="44" y="21"/>
                    <a:pt x="48" y="10"/>
                  </a:cubicBezTo>
                  <a:cubicBezTo>
                    <a:pt x="50" y="3"/>
                    <a:pt x="55" y="1"/>
                    <a:pt x="62" y="1"/>
                  </a:cubicBezTo>
                  <a:cubicBezTo>
                    <a:pt x="69" y="1"/>
                    <a:pt x="73" y="4"/>
                    <a:pt x="76" y="10"/>
                  </a:cubicBezTo>
                  <a:cubicBezTo>
                    <a:pt x="80" y="23"/>
                    <a:pt x="84" y="35"/>
                    <a:pt x="89" y="47"/>
                  </a:cubicBezTo>
                  <a:cubicBezTo>
                    <a:pt x="89" y="48"/>
                    <a:pt x="89" y="48"/>
                    <a:pt x="90" y="49"/>
                  </a:cubicBezTo>
                  <a:cubicBezTo>
                    <a:pt x="90" y="48"/>
                    <a:pt x="90" y="48"/>
                    <a:pt x="91" y="47"/>
                  </a:cubicBezTo>
                  <a:cubicBezTo>
                    <a:pt x="94" y="35"/>
                    <a:pt x="98" y="22"/>
                    <a:pt x="101" y="10"/>
                  </a:cubicBezTo>
                  <a:cubicBezTo>
                    <a:pt x="103" y="3"/>
                    <a:pt x="108" y="0"/>
                    <a:pt x="116" y="2"/>
                  </a:cubicBezTo>
                  <a:cubicBezTo>
                    <a:pt x="121" y="3"/>
                    <a:pt x="124" y="7"/>
                    <a:pt x="122" y="12"/>
                  </a:cubicBezTo>
                  <a:cubicBezTo>
                    <a:pt x="116" y="30"/>
                    <a:pt x="110" y="47"/>
                    <a:pt x="104" y="65"/>
                  </a:cubicBezTo>
                  <a:cubicBezTo>
                    <a:pt x="101" y="71"/>
                    <a:pt x="97" y="73"/>
                    <a:pt x="90" y="7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sp>
        <p:nvSpPr>
          <p:cNvPr id="51" name="TextBox 7">
            <a:extLst>
              <a:ext uri="{FF2B5EF4-FFF2-40B4-BE49-F238E27FC236}">
                <a16:creationId xmlns:a16="http://schemas.microsoft.com/office/drawing/2014/main" id="{D24B1108-EDD6-417B-A36D-F3867011F0AB}"/>
              </a:ext>
            </a:extLst>
          </p:cNvPr>
          <p:cNvSpPr txBox="1"/>
          <p:nvPr userDrawn="1"/>
        </p:nvSpPr>
        <p:spPr bwMode="gray">
          <a:xfrm>
            <a:off x="2622199" y="4052697"/>
            <a:ext cx="17732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2400"/>
              </a:spcBef>
              <a:buClr>
                <a:srgbClr val="C00000"/>
              </a:buClr>
            </a:pP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https://twitter.com/giz_gmbh</a:t>
            </a:r>
          </a:p>
        </p:txBody>
      </p:sp>
      <p:sp>
        <p:nvSpPr>
          <p:cNvPr id="52" name="TextBox 7">
            <a:extLst>
              <a:ext uri="{FF2B5EF4-FFF2-40B4-BE49-F238E27FC236}">
                <a16:creationId xmlns:a16="http://schemas.microsoft.com/office/drawing/2014/main" id="{D1A27A20-93C4-43EC-9799-1798AF93C848}"/>
              </a:ext>
            </a:extLst>
          </p:cNvPr>
          <p:cNvSpPr txBox="1"/>
          <p:nvPr userDrawn="1"/>
        </p:nvSpPr>
        <p:spPr bwMode="gray">
          <a:xfrm>
            <a:off x="5253681" y="4052697"/>
            <a:ext cx="22557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2400"/>
              </a:spcBef>
              <a:buClr>
                <a:srgbClr val="C00000"/>
              </a:buClr>
            </a:pP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https://www.facebook.com/gizprofile/</a:t>
            </a:r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99BAFDF9-B477-4EAA-888B-B283B996F14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1959062" y="2070719"/>
            <a:ext cx="2570185" cy="601268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1200"/>
            </a:lvl1pPr>
          </a:lstStyle>
          <a:p>
            <a:r>
              <a:rPr lang="en-GB" dirty="0"/>
              <a:t>givenname.familyname@giz.de</a:t>
            </a:r>
          </a:p>
          <a:p>
            <a:r>
              <a:rPr lang="en-GB" dirty="0"/>
              <a:t>T +49 (0) x xx </a:t>
            </a:r>
            <a:r>
              <a:rPr lang="en-GB" dirty="0" err="1"/>
              <a:t>xx</a:t>
            </a:r>
            <a:r>
              <a:rPr lang="en-GB" dirty="0"/>
              <a:t> </a:t>
            </a:r>
            <a:r>
              <a:rPr lang="en-GB" dirty="0" err="1"/>
              <a:t>xx</a:t>
            </a:r>
            <a:r>
              <a:rPr lang="en-GB" dirty="0"/>
              <a:t> </a:t>
            </a:r>
          </a:p>
          <a:p>
            <a:r>
              <a:rPr lang="en-GB" dirty="0"/>
              <a:t>F +49 (0) x xx </a:t>
            </a:r>
            <a:r>
              <a:rPr lang="en-GB" dirty="0" err="1"/>
              <a:t>xx</a:t>
            </a:r>
            <a:r>
              <a:rPr lang="en-GB" dirty="0"/>
              <a:t> </a:t>
            </a:r>
            <a:r>
              <a:rPr lang="en-GB" dirty="0" err="1"/>
              <a:t>xx</a:t>
            </a:r>
            <a:endParaRPr lang="en-GB" dirty="0"/>
          </a:p>
        </p:txBody>
      </p:sp>
      <p:sp>
        <p:nvSpPr>
          <p:cNvPr id="32" name="Textplatzhalter 29">
            <a:extLst>
              <a:ext uri="{FF2B5EF4-FFF2-40B4-BE49-F238E27FC236}">
                <a16:creationId xmlns:a16="http://schemas.microsoft.com/office/drawing/2014/main" id="{45476593-F938-4100-B13C-38D8379BF2A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 bwMode="gray">
          <a:xfrm>
            <a:off x="1959062" y="1392861"/>
            <a:ext cx="2570185" cy="176276"/>
          </a:xfrm>
        </p:spPr>
        <p:txBody>
          <a:bodyPr/>
          <a:lstStyle>
            <a:lvl1pPr>
              <a:defRPr sz="1200" b="1"/>
            </a:lvl1pPr>
          </a:lstStyle>
          <a:p>
            <a:r>
              <a:rPr lang="en-GB" dirty="0"/>
              <a:t>Given name Family name</a:t>
            </a:r>
          </a:p>
        </p:txBody>
      </p:sp>
      <p:sp>
        <p:nvSpPr>
          <p:cNvPr id="33" name="Textplatzhalter 30">
            <a:extLst>
              <a:ext uri="{FF2B5EF4-FFF2-40B4-BE49-F238E27FC236}">
                <a16:creationId xmlns:a16="http://schemas.microsoft.com/office/drawing/2014/main" id="{01D00CFF-DFE3-4530-913B-A7058396109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 bwMode="gray">
          <a:xfrm>
            <a:off x="1959062" y="1635978"/>
            <a:ext cx="2570185" cy="176276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dirty="0"/>
              <a:t>Function, place</a:t>
            </a:r>
          </a:p>
        </p:txBody>
      </p:sp>
      <p:sp>
        <p:nvSpPr>
          <p:cNvPr id="34" name="Bildplatzhalter 6">
            <a:extLst>
              <a:ext uri="{FF2B5EF4-FFF2-40B4-BE49-F238E27FC236}">
                <a16:creationId xmlns:a16="http://schemas.microsoft.com/office/drawing/2014/main" id="{E73BDD7E-D6A6-482B-9D61-5276F4F49979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449818" y="1392861"/>
            <a:ext cx="1342015" cy="1556665"/>
          </a:xfrm>
          <a:solidFill>
            <a:schemeClr val="bg2"/>
          </a:solidFill>
        </p:spPr>
        <p:txBody>
          <a:bodyPr vert="horz" lIns="36000" tIns="1080000" rIns="36000" bIns="36000" rtlCol="0">
            <a:noAutofit/>
          </a:bodyPr>
          <a:lstStyle>
            <a:lvl1pPr algn="ctr">
              <a:defRPr lang="en-GB" sz="1000" dirty="0">
                <a:solidFill>
                  <a:schemeClr val="tx2"/>
                </a:solidFill>
              </a:defRPr>
            </a:lvl1pPr>
          </a:lstStyle>
          <a:p>
            <a:pPr lvl="0" algn="ctr"/>
            <a:r>
              <a:rPr lang="en-GB" dirty="0"/>
              <a:t>Photo</a:t>
            </a:r>
          </a:p>
        </p:txBody>
      </p:sp>
      <p:sp>
        <p:nvSpPr>
          <p:cNvPr id="53" name="Textplatzhalter 16">
            <a:extLst>
              <a:ext uri="{FF2B5EF4-FFF2-40B4-BE49-F238E27FC236}">
                <a16:creationId xmlns:a16="http://schemas.microsoft.com/office/drawing/2014/main" id="{D4C3F840-A666-4D4F-B080-E849549C179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 bwMode="gray">
          <a:xfrm>
            <a:off x="6242653" y="2070719"/>
            <a:ext cx="2671574" cy="601268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1200"/>
            </a:lvl1pPr>
          </a:lstStyle>
          <a:p>
            <a:r>
              <a:rPr lang="en-GB" dirty="0"/>
              <a:t>givenname.familyname@giz.de </a:t>
            </a:r>
          </a:p>
          <a:p>
            <a:r>
              <a:rPr lang="en-GB" dirty="0"/>
              <a:t>T +49 (0) x xx </a:t>
            </a:r>
            <a:r>
              <a:rPr lang="en-GB" dirty="0" err="1"/>
              <a:t>xx</a:t>
            </a:r>
            <a:r>
              <a:rPr lang="en-GB" dirty="0"/>
              <a:t> </a:t>
            </a:r>
            <a:r>
              <a:rPr lang="en-GB" dirty="0" err="1"/>
              <a:t>xx</a:t>
            </a:r>
            <a:r>
              <a:rPr lang="en-GB" dirty="0"/>
              <a:t> </a:t>
            </a:r>
          </a:p>
          <a:p>
            <a:r>
              <a:rPr lang="en-GB" dirty="0"/>
              <a:t>F +49 (0) x xx </a:t>
            </a:r>
            <a:r>
              <a:rPr lang="en-GB" dirty="0" err="1"/>
              <a:t>xx</a:t>
            </a:r>
            <a:r>
              <a:rPr lang="en-GB" dirty="0"/>
              <a:t> </a:t>
            </a:r>
            <a:r>
              <a:rPr lang="en-GB" dirty="0" err="1"/>
              <a:t>xx</a:t>
            </a:r>
            <a:endParaRPr lang="en-GB" dirty="0"/>
          </a:p>
        </p:txBody>
      </p:sp>
      <p:sp>
        <p:nvSpPr>
          <p:cNvPr id="54" name="Textplatzhalter 29">
            <a:extLst>
              <a:ext uri="{FF2B5EF4-FFF2-40B4-BE49-F238E27FC236}">
                <a16:creationId xmlns:a16="http://schemas.microsoft.com/office/drawing/2014/main" id="{1183BB15-4C0C-49C5-B0B2-4418E3FD55EC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 bwMode="gray">
          <a:xfrm>
            <a:off x="6242653" y="1392861"/>
            <a:ext cx="2671574" cy="176276"/>
          </a:xfrm>
        </p:spPr>
        <p:txBody>
          <a:bodyPr/>
          <a:lstStyle>
            <a:lvl1pPr>
              <a:defRPr sz="1200" b="1"/>
            </a:lvl1pPr>
          </a:lstStyle>
          <a:p>
            <a:r>
              <a:rPr lang="en-GB" dirty="0"/>
              <a:t>Given name Family name</a:t>
            </a:r>
          </a:p>
        </p:txBody>
      </p:sp>
      <p:sp>
        <p:nvSpPr>
          <p:cNvPr id="55" name="Textplatzhalter 30">
            <a:extLst>
              <a:ext uri="{FF2B5EF4-FFF2-40B4-BE49-F238E27FC236}">
                <a16:creationId xmlns:a16="http://schemas.microsoft.com/office/drawing/2014/main" id="{0C6CA511-61C0-47B0-A071-DE194172414D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 bwMode="gray">
          <a:xfrm>
            <a:off x="6242653" y="1635978"/>
            <a:ext cx="2671574" cy="176276"/>
          </a:xfrm>
        </p:spPr>
        <p:txBody>
          <a:bodyPr/>
          <a:lstStyle>
            <a:lvl1pPr>
              <a:defRPr sz="1200"/>
            </a:lvl1pPr>
          </a:lstStyle>
          <a:p>
            <a:r>
              <a:rPr lang="en-GB" dirty="0"/>
              <a:t>Function, place</a:t>
            </a:r>
          </a:p>
        </p:txBody>
      </p:sp>
      <p:sp>
        <p:nvSpPr>
          <p:cNvPr id="56" name="Bildplatzhalter 6">
            <a:extLst>
              <a:ext uri="{FF2B5EF4-FFF2-40B4-BE49-F238E27FC236}">
                <a16:creationId xmlns:a16="http://schemas.microsoft.com/office/drawing/2014/main" id="{B0EA41BA-7C5A-4545-A1DA-71964B045D1C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 bwMode="gray">
          <a:xfrm>
            <a:off x="4733408" y="1392861"/>
            <a:ext cx="1342015" cy="1556665"/>
          </a:xfrm>
          <a:solidFill>
            <a:schemeClr val="bg2"/>
          </a:solidFill>
        </p:spPr>
        <p:txBody>
          <a:bodyPr vert="horz" lIns="36000" tIns="1080000" rIns="36000" bIns="36000" rtlCol="0">
            <a:noAutofit/>
          </a:bodyPr>
          <a:lstStyle>
            <a:lvl1pPr algn="ctr">
              <a:defRPr lang="en-GB" sz="1000" dirty="0">
                <a:solidFill>
                  <a:schemeClr val="tx2"/>
                </a:solidFill>
              </a:defRPr>
            </a:lvl1pPr>
          </a:lstStyle>
          <a:p>
            <a:pPr lvl="0" algn="ctr"/>
            <a:r>
              <a:rPr lang="en-GB" dirty="0"/>
              <a:t>Photo</a:t>
            </a:r>
          </a:p>
        </p:txBody>
      </p:sp>
      <p:sp>
        <p:nvSpPr>
          <p:cNvPr id="58" name="Titel 1">
            <a:extLst>
              <a:ext uri="{FF2B5EF4-FFF2-40B4-BE49-F238E27FC236}">
                <a16:creationId xmlns:a16="http://schemas.microsoft.com/office/drawing/2014/main" id="{2DD72F4F-E3F2-49DC-BBAE-681D615ED4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449816" y="240212"/>
            <a:ext cx="8464411" cy="540544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Contact</a:t>
            </a:r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3EBD3BE4-6430-4C29-8496-67F818CF60BF}"/>
              </a:ext>
            </a:extLst>
          </p:cNvPr>
          <p:cNvSpPr>
            <a:spLocks noGrp="1"/>
          </p:cNvSpPr>
          <p:nvPr>
            <p:ph type="ftr" sz="quarter" idx="29"/>
          </p:nvPr>
        </p:nvSpPr>
        <p:spPr/>
        <p:txBody>
          <a:bodyPr/>
          <a:lstStyle/>
          <a:p>
            <a:r>
              <a:rPr lang="en-US"/>
              <a:t>The Social Security Fund (SSF)</a:t>
            </a:r>
            <a:endParaRPr lang="en-GB" dirty="0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79D4F2A6-2371-4DC2-B09B-12DDA2F8FC28}"/>
              </a:ext>
            </a:extLst>
          </p:cNvPr>
          <p:cNvSpPr>
            <a:spLocks noGrp="1"/>
          </p:cNvSpPr>
          <p:nvPr>
            <p:ph type="sldNum" sz="quarter" idx="30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3A8B5DB7-81A8-4ED4-916B-6B23CD60368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9690712"/>
      </p:ext>
    </p:extLst>
  </p:cSld>
  <p:clrMapOvr>
    <a:masterClrMapping/>
  </p:clrMapOvr>
  <p:transition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rafik 17">
            <a:extLst>
              <a:ext uri="{FF2B5EF4-FFF2-40B4-BE49-F238E27FC236}">
                <a16:creationId xmlns:a16="http://schemas.microsoft.com/office/drawing/2014/main" id="{DF58C217-C4E2-448E-B6B5-E56CEFB6D358}"/>
              </a:ext>
            </a:extLst>
          </p:cNvPr>
          <p:cNvPicPr>
            <a:picLocks/>
          </p:cNvPicPr>
          <p:nvPr userDrawn="1"/>
        </p:nvPicPr>
        <p:blipFill rotWithShape="1">
          <a:blip r:embed="rId2"/>
          <a:srcRect t="234" b="7466"/>
          <a:stretch/>
        </p:blipFill>
        <p:spPr bwMode="gray">
          <a:xfrm>
            <a:off x="123135" y="123825"/>
            <a:ext cx="8893865" cy="4476494"/>
          </a:xfrm>
          <a:prstGeom prst="rect">
            <a:avLst/>
          </a:prstGeo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1E3E3E95-0AFA-477F-B88E-9AEDC037418E}"/>
              </a:ext>
            </a:extLst>
          </p:cNvPr>
          <p:cNvSpPr>
            <a:spLocks/>
          </p:cNvSpPr>
          <p:nvPr userDrawn="1"/>
        </p:nvSpPr>
        <p:spPr bwMode="gray">
          <a:xfrm>
            <a:off x="133351" y="123825"/>
            <a:ext cx="8893865" cy="4476494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3B6C23A5-1B72-42F2-B92F-DC68B632F6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449816" y="240212"/>
            <a:ext cx="8560833" cy="540544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Contact</a:t>
            </a:r>
          </a:p>
        </p:txBody>
      </p:sp>
      <p:sp>
        <p:nvSpPr>
          <p:cNvPr id="19" name="Textplatzhalter 16">
            <a:extLst>
              <a:ext uri="{FF2B5EF4-FFF2-40B4-BE49-F238E27FC236}">
                <a16:creationId xmlns:a16="http://schemas.microsoft.com/office/drawing/2014/main" id="{F0C65784-9410-409B-82EA-6584D4732CD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49816" y="2974463"/>
            <a:ext cx="2608495" cy="540112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1000"/>
            </a:lvl1pPr>
          </a:lstStyle>
          <a:p>
            <a:r>
              <a:rPr lang="en-GB" dirty="0"/>
              <a:t>givenname.familyname@giz.de</a:t>
            </a:r>
          </a:p>
          <a:p>
            <a:r>
              <a:rPr lang="en-GB" dirty="0"/>
              <a:t>T +49 (0) x xx </a:t>
            </a:r>
            <a:r>
              <a:rPr lang="en-GB" dirty="0" err="1"/>
              <a:t>xx</a:t>
            </a:r>
            <a:r>
              <a:rPr lang="en-GB" dirty="0"/>
              <a:t> </a:t>
            </a:r>
            <a:r>
              <a:rPr lang="en-GB" dirty="0" err="1"/>
              <a:t>xx</a:t>
            </a:r>
            <a:r>
              <a:rPr lang="en-GB" dirty="0"/>
              <a:t> </a:t>
            </a:r>
          </a:p>
          <a:p>
            <a:r>
              <a:rPr lang="en-GB" dirty="0"/>
              <a:t>F +49 (0) x xx </a:t>
            </a:r>
            <a:r>
              <a:rPr lang="en-GB" dirty="0" err="1"/>
              <a:t>xx</a:t>
            </a:r>
            <a:r>
              <a:rPr lang="en-GB" dirty="0"/>
              <a:t> </a:t>
            </a:r>
            <a:r>
              <a:rPr lang="en-GB" dirty="0" err="1"/>
              <a:t>xx</a:t>
            </a:r>
            <a:endParaRPr lang="en-GB" dirty="0"/>
          </a:p>
        </p:txBody>
      </p:sp>
      <p:sp>
        <p:nvSpPr>
          <p:cNvPr id="20" name="Textplatzhalter 29">
            <a:extLst>
              <a:ext uri="{FF2B5EF4-FFF2-40B4-BE49-F238E27FC236}">
                <a16:creationId xmlns:a16="http://schemas.microsoft.com/office/drawing/2014/main" id="{85761457-A63B-46F2-99C5-E217A1E0A70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 bwMode="gray">
          <a:xfrm>
            <a:off x="449816" y="2508898"/>
            <a:ext cx="2608495" cy="176276"/>
          </a:xfrm>
        </p:spPr>
        <p:txBody>
          <a:bodyPr/>
          <a:lstStyle>
            <a:lvl1pPr>
              <a:defRPr sz="1000" b="1"/>
            </a:lvl1pPr>
          </a:lstStyle>
          <a:p>
            <a:r>
              <a:rPr lang="en-GB" dirty="0"/>
              <a:t>Given name Family name</a:t>
            </a:r>
          </a:p>
        </p:txBody>
      </p:sp>
      <p:sp>
        <p:nvSpPr>
          <p:cNvPr id="21" name="Textplatzhalter 30">
            <a:extLst>
              <a:ext uri="{FF2B5EF4-FFF2-40B4-BE49-F238E27FC236}">
                <a16:creationId xmlns:a16="http://schemas.microsoft.com/office/drawing/2014/main" id="{CB52D947-0416-4964-B28D-129580E4772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 bwMode="gray">
          <a:xfrm>
            <a:off x="449816" y="2686369"/>
            <a:ext cx="2608495" cy="176276"/>
          </a:xfrm>
        </p:spPr>
        <p:txBody>
          <a:bodyPr/>
          <a:lstStyle>
            <a:lvl1pPr>
              <a:defRPr sz="1000"/>
            </a:lvl1pPr>
          </a:lstStyle>
          <a:p>
            <a:r>
              <a:rPr lang="en-GB" dirty="0"/>
              <a:t>Function, place</a:t>
            </a:r>
          </a:p>
        </p:txBody>
      </p:sp>
      <p:sp>
        <p:nvSpPr>
          <p:cNvPr id="35" name="Bildplatzhalter 6">
            <a:extLst>
              <a:ext uri="{FF2B5EF4-FFF2-40B4-BE49-F238E27FC236}">
                <a16:creationId xmlns:a16="http://schemas.microsoft.com/office/drawing/2014/main" id="{FC763A8F-9E6C-4EEB-90DC-0F65B80379CA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449818" y="1177157"/>
            <a:ext cx="1016580" cy="1179178"/>
          </a:xfrm>
          <a:solidFill>
            <a:schemeClr val="bg2"/>
          </a:solidFill>
        </p:spPr>
        <p:txBody>
          <a:bodyPr vert="horz" lIns="36000" tIns="864000" rIns="36000" bIns="36000" rtlCol="0">
            <a:noAutofit/>
          </a:bodyPr>
          <a:lstStyle>
            <a:lvl1pPr algn="ctr">
              <a:defRPr lang="en-GB" sz="600" dirty="0">
                <a:solidFill>
                  <a:schemeClr val="tx2"/>
                </a:solidFill>
              </a:defRPr>
            </a:lvl1pPr>
          </a:lstStyle>
          <a:p>
            <a:pPr lvl="0" algn="ctr"/>
            <a:r>
              <a:rPr lang="en-GB" dirty="0"/>
              <a:t>Photo</a:t>
            </a:r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A3959264-4C48-474A-BB44-B8C103D1F20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 bwMode="gray">
          <a:xfrm>
            <a:off x="3348457" y="2974463"/>
            <a:ext cx="2608495" cy="540112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1000"/>
            </a:lvl1pPr>
          </a:lstStyle>
          <a:p>
            <a:r>
              <a:rPr lang="en-GB" dirty="0"/>
              <a:t>givenname.familyname@giz.de</a:t>
            </a:r>
          </a:p>
          <a:p>
            <a:r>
              <a:rPr lang="en-GB" dirty="0"/>
              <a:t>T +49 (0) x xx </a:t>
            </a:r>
            <a:r>
              <a:rPr lang="en-GB" dirty="0" err="1"/>
              <a:t>xx</a:t>
            </a:r>
            <a:r>
              <a:rPr lang="en-GB" dirty="0"/>
              <a:t> </a:t>
            </a:r>
            <a:r>
              <a:rPr lang="en-GB" dirty="0" err="1"/>
              <a:t>xx</a:t>
            </a:r>
            <a:r>
              <a:rPr lang="en-GB" dirty="0"/>
              <a:t> </a:t>
            </a:r>
          </a:p>
          <a:p>
            <a:r>
              <a:rPr lang="en-GB" dirty="0"/>
              <a:t>F +49 (0) x xx </a:t>
            </a:r>
            <a:r>
              <a:rPr lang="en-GB" dirty="0" err="1"/>
              <a:t>xx</a:t>
            </a:r>
            <a:r>
              <a:rPr lang="en-GB" dirty="0"/>
              <a:t> </a:t>
            </a:r>
            <a:r>
              <a:rPr lang="en-GB" dirty="0" err="1"/>
              <a:t>xx</a:t>
            </a:r>
            <a:endParaRPr lang="en-GB" dirty="0"/>
          </a:p>
        </p:txBody>
      </p:sp>
      <p:sp>
        <p:nvSpPr>
          <p:cNvPr id="24" name="Textplatzhalter 29">
            <a:extLst>
              <a:ext uri="{FF2B5EF4-FFF2-40B4-BE49-F238E27FC236}">
                <a16:creationId xmlns:a16="http://schemas.microsoft.com/office/drawing/2014/main" id="{37C5BE72-A50D-4E1F-A698-7239B19ED5FF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 bwMode="gray">
          <a:xfrm>
            <a:off x="3348457" y="2508898"/>
            <a:ext cx="2608495" cy="176276"/>
          </a:xfrm>
        </p:spPr>
        <p:txBody>
          <a:bodyPr/>
          <a:lstStyle>
            <a:lvl1pPr>
              <a:defRPr sz="1000" b="1"/>
            </a:lvl1pPr>
          </a:lstStyle>
          <a:p>
            <a:r>
              <a:rPr lang="en-GB" dirty="0"/>
              <a:t>Given name Family name</a:t>
            </a:r>
          </a:p>
        </p:txBody>
      </p:sp>
      <p:sp>
        <p:nvSpPr>
          <p:cNvPr id="25" name="Textplatzhalter 30">
            <a:extLst>
              <a:ext uri="{FF2B5EF4-FFF2-40B4-BE49-F238E27FC236}">
                <a16:creationId xmlns:a16="http://schemas.microsoft.com/office/drawing/2014/main" id="{BBC5F177-59CC-4E2C-8920-EF6014FA21D0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 bwMode="gray">
          <a:xfrm>
            <a:off x="3348457" y="2686369"/>
            <a:ext cx="2608495" cy="176276"/>
          </a:xfrm>
        </p:spPr>
        <p:txBody>
          <a:bodyPr/>
          <a:lstStyle>
            <a:lvl1pPr>
              <a:defRPr sz="1000"/>
            </a:lvl1pPr>
          </a:lstStyle>
          <a:p>
            <a:r>
              <a:rPr lang="en-GB" dirty="0"/>
              <a:t>Function, place</a:t>
            </a:r>
          </a:p>
        </p:txBody>
      </p:sp>
      <p:sp>
        <p:nvSpPr>
          <p:cNvPr id="36" name="Bildplatzhalter 6">
            <a:extLst>
              <a:ext uri="{FF2B5EF4-FFF2-40B4-BE49-F238E27FC236}">
                <a16:creationId xmlns:a16="http://schemas.microsoft.com/office/drawing/2014/main" id="{BB2B85DB-7C09-47DD-8B78-3BE26DF17326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 bwMode="gray">
          <a:xfrm>
            <a:off x="3348459" y="1177157"/>
            <a:ext cx="1016580" cy="1179178"/>
          </a:xfrm>
          <a:solidFill>
            <a:schemeClr val="bg2"/>
          </a:solidFill>
        </p:spPr>
        <p:txBody>
          <a:bodyPr vert="horz" lIns="36000" tIns="864000" rIns="36000" bIns="36000" rtlCol="0">
            <a:noAutofit/>
          </a:bodyPr>
          <a:lstStyle>
            <a:lvl1pPr marL="0" marR="0" indent="0" algn="ctr" defTabSz="6858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lang="en-GB" sz="600" dirty="0">
                <a:solidFill>
                  <a:schemeClr val="tx2"/>
                </a:solidFill>
              </a:defRPr>
            </a:lvl1pPr>
          </a:lstStyle>
          <a:p>
            <a:pPr marL="0" marR="0" lvl="0" indent="0" algn="ctr" defTabSz="6858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Photo</a:t>
            </a:r>
          </a:p>
        </p:txBody>
      </p:sp>
      <p:sp>
        <p:nvSpPr>
          <p:cNvPr id="37" name="Textplatzhalter 16">
            <a:extLst>
              <a:ext uri="{FF2B5EF4-FFF2-40B4-BE49-F238E27FC236}">
                <a16:creationId xmlns:a16="http://schemas.microsoft.com/office/drawing/2014/main" id="{C376165A-CE76-4372-91C7-F6C54DEAFEF0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 bwMode="gray">
          <a:xfrm>
            <a:off x="6247098" y="2974463"/>
            <a:ext cx="2608495" cy="540112"/>
          </a:xfrm>
        </p:spPr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defRPr sz="1000"/>
            </a:lvl1pPr>
          </a:lstStyle>
          <a:p>
            <a:r>
              <a:rPr lang="en-GB" dirty="0"/>
              <a:t>givenname.familyname@giz.de</a:t>
            </a:r>
          </a:p>
          <a:p>
            <a:r>
              <a:rPr lang="en-GB" dirty="0"/>
              <a:t>T +49 (0) x xx </a:t>
            </a:r>
            <a:r>
              <a:rPr lang="en-GB" dirty="0" err="1"/>
              <a:t>xx</a:t>
            </a:r>
            <a:r>
              <a:rPr lang="en-GB" dirty="0"/>
              <a:t> </a:t>
            </a:r>
            <a:r>
              <a:rPr lang="en-GB" dirty="0" err="1"/>
              <a:t>xx</a:t>
            </a:r>
            <a:r>
              <a:rPr lang="en-GB" dirty="0"/>
              <a:t> </a:t>
            </a:r>
          </a:p>
          <a:p>
            <a:r>
              <a:rPr lang="en-GB" dirty="0"/>
              <a:t>F +49 (0) x xx </a:t>
            </a:r>
            <a:r>
              <a:rPr lang="en-GB" dirty="0" err="1"/>
              <a:t>xx</a:t>
            </a:r>
            <a:r>
              <a:rPr lang="en-GB" dirty="0"/>
              <a:t> </a:t>
            </a:r>
            <a:r>
              <a:rPr lang="en-GB" dirty="0" err="1"/>
              <a:t>xx</a:t>
            </a:r>
            <a:endParaRPr lang="en-GB" dirty="0"/>
          </a:p>
        </p:txBody>
      </p:sp>
      <p:sp>
        <p:nvSpPr>
          <p:cNvPr id="38" name="Textplatzhalter 29">
            <a:extLst>
              <a:ext uri="{FF2B5EF4-FFF2-40B4-BE49-F238E27FC236}">
                <a16:creationId xmlns:a16="http://schemas.microsoft.com/office/drawing/2014/main" id="{12DC0B08-9C2F-4A20-8D25-AB673DE13DB5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 bwMode="gray">
          <a:xfrm>
            <a:off x="6247098" y="2508898"/>
            <a:ext cx="2608495" cy="176276"/>
          </a:xfrm>
        </p:spPr>
        <p:txBody>
          <a:bodyPr/>
          <a:lstStyle>
            <a:lvl1pPr>
              <a:defRPr sz="1000" b="1"/>
            </a:lvl1pPr>
          </a:lstStyle>
          <a:p>
            <a:r>
              <a:rPr lang="en-GB" dirty="0"/>
              <a:t>Given name Family name</a:t>
            </a:r>
          </a:p>
        </p:txBody>
      </p:sp>
      <p:sp>
        <p:nvSpPr>
          <p:cNvPr id="39" name="Textplatzhalter 30">
            <a:extLst>
              <a:ext uri="{FF2B5EF4-FFF2-40B4-BE49-F238E27FC236}">
                <a16:creationId xmlns:a16="http://schemas.microsoft.com/office/drawing/2014/main" id="{7DB1B252-5879-4206-BDF8-0A22178C0420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 bwMode="gray">
          <a:xfrm>
            <a:off x="6247098" y="2686369"/>
            <a:ext cx="2608495" cy="176276"/>
          </a:xfrm>
        </p:spPr>
        <p:txBody>
          <a:bodyPr/>
          <a:lstStyle>
            <a:lvl1pPr>
              <a:defRPr sz="1000"/>
            </a:lvl1pPr>
          </a:lstStyle>
          <a:p>
            <a:r>
              <a:rPr lang="en-GB" dirty="0"/>
              <a:t>Function, place</a:t>
            </a:r>
          </a:p>
        </p:txBody>
      </p:sp>
      <p:sp>
        <p:nvSpPr>
          <p:cNvPr id="40" name="Bildplatzhalter 6">
            <a:extLst>
              <a:ext uri="{FF2B5EF4-FFF2-40B4-BE49-F238E27FC236}">
                <a16:creationId xmlns:a16="http://schemas.microsoft.com/office/drawing/2014/main" id="{DD64FA03-A54F-412F-96FC-EE4E88E5DD5F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 bwMode="gray">
          <a:xfrm>
            <a:off x="6247100" y="1177157"/>
            <a:ext cx="1016580" cy="1179178"/>
          </a:xfrm>
          <a:solidFill>
            <a:schemeClr val="bg2"/>
          </a:solidFill>
        </p:spPr>
        <p:txBody>
          <a:bodyPr vert="horz" lIns="36000" tIns="864000" rIns="36000" bIns="36000" rtlCol="0">
            <a:noAutofit/>
          </a:bodyPr>
          <a:lstStyle>
            <a:lvl1pPr algn="ctr">
              <a:defRPr lang="en-GB" sz="600" dirty="0">
                <a:solidFill>
                  <a:schemeClr val="tx2"/>
                </a:solidFill>
              </a:defRPr>
            </a:lvl1pPr>
          </a:lstStyle>
          <a:p>
            <a:pPr lvl="0" algn="ctr"/>
            <a:r>
              <a:rPr lang="en-GB" dirty="0"/>
              <a:t>Photo</a:t>
            </a:r>
          </a:p>
        </p:txBody>
      </p:sp>
      <p:sp>
        <p:nvSpPr>
          <p:cNvPr id="42" name="TextBox 7">
            <a:extLst>
              <a:ext uri="{FF2B5EF4-FFF2-40B4-BE49-F238E27FC236}">
                <a16:creationId xmlns:a16="http://schemas.microsoft.com/office/drawing/2014/main" id="{0ACBC6BD-AF1C-4AC3-B989-7C0851FD4A36}"/>
              </a:ext>
            </a:extLst>
          </p:cNvPr>
          <p:cNvSpPr txBox="1"/>
          <p:nvPr userDrawn="1"/>
        </p:nvSpPr>
        <p:spPr bwMode="gray">
          <a:xfrm>
            <a:off x="784636" y="4052697"/>
            <a:ext cx="8386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2400"/>
              </a:spcBef>
              <a:buClr>
                <a:srgbClr val="C00000"/>
              </a:buClr>
            </a:pP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www.giz.de</a:t>
            </a:r>
          </a:p>
        </p:txBody>
      </p:sp>
      <p:pic>
        <p:nvPicPr>
          <p:cNvPr id="43" name="Grafik 42" descr="Ein Bild, das Axt, Werkzeug enthält.&#10;&#10;Mit sehr hoher Zuverlässigkeit generierte Beschreibung">
            <a:extLst>
              <a:ext uri="{FF2B5EF4-FFF2-40B4-BE49-F238E27FC236}">
                <a16:creationId xmlns:a16="http://schemas.microsoft.com/office/drawing/2014/main" id="{1409F6AC-26EC-4924-85C7-7C52829EA0B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 bwMode="gray">
          <a:xfrm>
            <a:off x="2273484" y="4081945"/>
            <a:ext cx="290728" cy="236458"/>
          </a:xfrm>
          <a:prstGeom prst="rect">
            <a:avLst/>
          </a:prstGeom>
        </p:spPr>
      </p:pic>
      <p:pic>
        <p:nvPicPr>
          <p:cNvPr id="44" name="Grafik 43">
            <a:extLst>
              <a:ext uri="{FF2B5EF4-FFF2-40B4-BE49-F238E27FC236}">
                <a16:creationId xmlns:a16="http://schemas.microsoft.com/office/drawing/2014/main" id="{95D9641D-18D8-4757-B59C-824BED8ECD9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 bwMode="gray">
          <a:xfrm>
            <a:off x="4961178" y="4056187"/>
            <a:ext cx="234516" cy="234514"/>
          </a:xfrm>
          <a:prstGeom prst="rect">
            <a:avLst/>
          </a:prstGeom>
        </p:spPr>
      </p:pic>
      <p:grpSp>
        <p:nvGrpSpPr>
          <p:cNvPr id="45" name="Gruppieren 44">
            <a:extLst>
              <a:ext uri="{FF2B5EF4-FFF2-40B4-BE49-F238E27FC236}">
                <a16:creationId xmlns:a16="http://schemas.microsoft.com/office/drawing/2014/main" id="{5C7EA8DE-E5C0-4542-A14B-2F893BDFC8D1}"/>
              </a:ext>
            </a:extLst>
          </p:cNvPr>
          <p:cNvGrpSpPr/>
          <p:nvPr userDrawn="1"/>
        </p:nvGrpSpPr>
        <p:grpSpPr bwMode="gray">
          <a:xfrm>
            <a:off x="444492" y="4029252"/>
            <a:ext cx="262622" cy="297258"/>
            <a:chOff x="4933951" y="-41275"/>
            <a:chExt cx="2130425" cy="2411413"/>
          </a:xfrm>
        </p:grpSpPr>
        <p:sp>
          <p:nvSpPr>
            <p:cNvPr id="46" name="Freeform 6">
              <a:extLst>
                <a:ext uri="{FF2B5EF4-FFF2-40B4-BE49-F238E27FC236}">
                  <a16:creationId xmlns:a16="http://schemas.microsoft.com/office/drawing/2014/main" id="{05EE60F5-13C7-4FF2-87FA-B42FCFE9CCF1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4945063" y="1435100"/>
              <a:ext cx="2114550" cy="935038"/>
            </a:xfrm>
            <a:custGeom>
              <a:avLst/>
              <a:gdLst>
                <a:gd name="T0" fmla="*/ 287 w 425"/>
                <a:gd name="T1" fmla="*/ 25 h 188"/>
                <a:gd name="T2" fmla="*/ 297 w 425"/>
                <a:gd name="T3" fmla="*/ 2 h 188"/>
                <a:gd name="T4" fmla="*/ 325 w 425"/>
                <a:gd name="T5" fmla="*/ 0 h 188"/>
                <a:gd name="T6" fmla="*/ 321 w 425"/>
                <a:gd name="T7" fmla="*/ 23 h 188"/>
                <a:gd name="T8" fmla="*/ 382 w 425"/>
                <a:gd name="T9" fmla="*/ 25 h 188"/>
                <a:gd name="T10" fmla="*/ 394 w 425"/>
                <a:gd name="T11" fmla="*/ 2 h 188"/>
                <a:gd name="T12" fmla="*/ 423 w 425"/>
                <a:gd name="T13" fmla="*/ 0 h 188"/>
                <a:gd name="T14" fmla="*/ 307 w 425"/>
                <a:gd name="T15" fmla="*/ 135 h 188"/>
                <a:gd name="T16" fmla="*/ 0 w 425"/>
                <a:gd name="T17" fmla="*/ 2 h 188"/>
                <a:gd name="T18" fmla="*/ 28 w 425"/>
                <a:gd name="T19" fmla="*/ 0 h 188"/>
                <a:gd name="T20" fmla="*/ 40 w 425"/>
                <a:gd name="T21" fmla="*/ 23 h 188"/>
                <a:gd name="T22" fmla="*/ 101 w 425"/>
                <a:gd name="T23" fmla="*/ 25 h 188"/>
                <a:gd name="T24" fmla="*/ 97 w 425"/>
                <a:gd name="T25" fmla="*/ 3 h 188"/>
                <a:gd name="T26" fmla="*/ 125 w 425"/>
                <a:gd name="T27" fmla="*/ 0 h 188"/>
                <a:gd name="T28" fmla="*/ 134 w 425"/>
                <a:gd name="T29" fmla="*/ 23 h 188"/>
                <a:gd name="T30" fmla="*/ 192 w 425"/>
                <a:gd name="T31" fmla="*/ 25 h 188"/>
                <a:gd name="T32" fmla="*/ 194 w 425"/>
                <a:gd name="T33" fmla="*/ 2 h 188"/>
                <a:gd name="T34" fmla="*/ 221 w 425"/>
                <a:gd name="T35" fmla="*/ 0 h 188"/>
                <a:gd name="T36" fmla="*/ 224 w 425"/>
                <a:gd name="T37" fmla="*/ 23 h 188"/>
                <a:gd name="T38" fmla="*/ 256 w 425"/>
                <a:gd name="T39" fmla="*/ 25 h 188"/>
                <a:gd name="T40" fmla="*/ 362 w 425"/>
                <a:gd name="T41" fmla="*/ 55 h 188"/>
                <a:gd name="T42" fmla="*/ 307 w 425"/>
                <a:gd name="T43" fmla="*/ 56 h 188"/>
                <a:gd name="T44" fmla="*/ 256 w 425"/>
                <a:gd name="T45" fmla="*/ 121 h 188"/>
                <a:gd name="T46" fmla="*/ 363 w 425"/>
                <a:gd name="T47" fmla="*/ 56 h 188"/>
                <a:gd name="T48" fmla="*/ 87 w 425"/>
                <a:gd name="T49" fmla="*/ 55 h 188"/>
                <a:gd name="T50" fmla="*/ 61 w 425"/>
                <a:gd name="T51" fmla="*/ 55 h 188"/>
                <a:gd name="T52" fmla="*/ 155 w 425"/>
                <a:gd name="T53" fmla="*/ 118 h 188"/>
                <a:gd name="T54" fmla="*/ 156 w 425"/>
                <a:gd name="T55" fmla="*/ 117 h 188"/>
                <a:gd name="T56" fmla="*/ 111 w 425"/>
                <a:gd name="T57" fmla="*/ 55 h 188"/>
                <a:gd name="T58" fmla="*/ 224 w 425"/>
                <a:gd name="T59" fmla="*/ 81 h 188"/>
                <a:gd name="T60" fmla="*/ 224 w 425"/>
                <a:gd name="T61" fmla="*/ 108 h 188"/>
                <a:gd name="T62" fmla="*/ 273 w 425"/>
                <a:gd name="T63" fmla="*/ 56 h 188"/>
                <a:gd name="T64" fmla="*/ 225 w 425"/>
                <a:gd name="T65" fmla="*/ 55 h 188"/>
                <a:gd name="T66" fmla="*/ 224 w 425"/>
                <a:gd name="T67" fmla="*/ 81 h 188"/>
                <a:gd name="T68" fmla="*/ 194 w 425"/>
                <a:gd name="T69" fmla="*/ 56 h 188"/>
                <a:gd name="T70" fmla="*/ 148 w 425"/>
                <a:gd name="T71" fmla="*/ 55 h 188"/>
                <a:gd name="T72" fmla="*/ 192 w 425"/>
                <a:gd name="T73" fmla="*/ 109 h 188"/>
                <a:gd name="T74" fmla="*/ 194 w 425"/>
                <a:gd name="T75" fmla="*/ 108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425" h="188">
                  <a:moveTo>
                    <a:pt x="256" y="25"/>
                  </a:moveTo>
                  <a:cubicBezTo>
                    <a:pt x="267" y="25"/>
                    <a:pt x="277" y="25"/>
                    <a:pt x="287" y="25"/>
                  </a:cubicBezTo>
                  <a:cubicBezTo>
                    <a:pt x="288" y="25"/>
                    <a:pt x="290" y="24"/>
                    <a:pt x="290" y="23"/>
                  </a:cubicBezTo>
                  <a:cubicBezTo>
                    <a:pt x="292" y="16"/>
                    <a:pt x="294" y="9"/>
                    <a:pt x="297" y="2"/>
                  </a:cubicBezTo>
                  <a:cubicBezTo>
                    <a:pt x="297" y="2"/>
                    <a:pt x="298" y="0"/>
                    <a:pt x="299" y="0"/>
                  </a:cubicBezTo>
                  <a:cubicBezTo>
                    <a:pt x="308" y="0"/>
                    <a:pt x="316" y="0"/>
                    <a:pt x="325" y="0"/>
                  </a:cubicBezTo>
                  <a:cubicBezTo>
                    <a:pt x="326" y="0"/>
                    <a:pt x="327" y="2"/>
                    <a:pt x="326" y="2"/>
                  </a:cubicBezTo>
                  <a:cubicBezTo>
                    <a:pt x="325" y="9"/>
                    <a:pt x="323" y="16"/>
                    <a:pt x="321" y="23"/>
                  </a:cubicBezTo>
                  <a:cubicBezTo>
                    <a:pt x="321" y="23"/>
                    <a:pt x="322" y="25"/>
                    <a:pt x="322" y="25"/>
                  </a:cubicBezTo>
                  <a:cubicBezTo>
                    <a:pt x="342" y="25"/>
                    <a:pt x="362" y="25"/>
                    <a:pt x="382" y="25"/>
                  </a:cubicBezTo>
                  <a:cubicBezTo>
                    <a:pt x="383" y="25"/>
                    <a:pt x="384" y="24"/>
                    <a:pt x="384" y="23"/>
                  </a:cubicBezTo>
                  <a:cubicBezTo>
                    <a:pt x="388" y="16"/>
                    <a:pt x="391" y="9"/>
                    <a:pt x="394" y="2"/>
                  </a:cubicBezTo>
                  <a:cubicBezTo>
                    <a:pt x="394" y="1"/>
                    <a:pt x="395" y="0"/>
                    <a:pt x="396" y="0"/>
                  </a:cubicBezTo>
                  <a:cubicBezTo>
                    <a:pt x="405" y="0"/>
                    <a:pt x="414" y="0"/>
                    <a:pt x="423" y="0"/>
                  </a:cubicBezTo>
                  <a:cubicBezTo>
                    <a:pt x="424" y="0"/>
                    <a:pt x="425" y="2"/>
                    <a:pt x="425" y="3"/>
                  </a:cubicBezTo>
                  <a:cubicBezTo>
                    <a:pt x="405" y="64"/>
                    <a:pt x="365" y="108"/>
                    <a:pt x="307" y="135"/>
                  </a:cubicBezTo>
                  <a:cubicBezTo>
                    <a:pt x="195" y="188"/>
                    <a:pt x="60" y="139"/>
                    <a:pt x="10" y="28"/>
                  </a:cubicBezTo>
                  <a:cubicBezTo>
                    <a:pt x="6" y="20"/>
                    <a:pt x="3" y="11"/>
                    <a:pt x="0" y="2"/>
                  </a:cubicBezTo>
                  <a:cubicBezTo>
                    <a:pt x="0" y="2"/>
                    <a:pt x="1" y="0"/>
                    <a:pt x="1" y="0"/>
                  </a:cubicBezTo>
                  <a:cubicBezTo>
                    <a:pt x="10" y="0"/>
                    <a:pt x="19" y="0"/>
                    <a:pt x="28" y="0"/>
                  </a:cubicBezTo>
                  <a:cubicBezTo>
                    <a:pt x="29" y="0"/>
                    <a:pt x="30" y="1"/>
                    <a:pt x="31" y="2"/>
                  </a:cubicBezTo>
                  <a:cubicBezTo>
                    <a:pt x="34" y="9"/>
                    <a:pt x="37" y="16"/>
                    <a:pt x="40" y="23"/>
                  </a:cubicBezTo>
                  <a:cubicBezTo>
                    <a:pt x="41" y="24"/>
                    <a:pt x="42" y="25"/>
                    <a:pt x="43" y="25"/>
                  </a:cubicBezTo>
                  <a:cubicBezTo>
                    <a:pt x="62" y="25"/>
                    <a:pt x="81" y="25"/>
                    <a:pt x="101" y="25"/>
                  </a:cubicBezTo>
                  <a:cubicBezTo>
                    <a:pt x="101" y="25"/>
                    <a:pt x="102" y="23"/>
                    <a:pt x="102" y="23"/>
                  </a:cubicBezTo>
                  <a:cubicBezTo>
                    <a:pt x="101" y="16"/>
                    <a:pt x="99" y="9"/>
                    <a:pt x="97" y="3"/>
                  </a:cubicBezTo>
                  <a:cubicBezTo>
                    <a:pt x="97" y="2"/>
                    <a:pt x="98" y="0"/>
                    <a:pt x="99" y="0"/>
                  </a:cubicBezTo>
                  <a:cubicBezTo>
                    <a:pt x="108" y="0"/>
                    <a:pt x="116" y="0"/>
                    <a:pt x="125" y="0"/>
                  </a:cubicBezTo>
                  <a:cubicBezTo>
                    <a:pt x="126" y="0"/>
                    <a:pt x="127" y="1"/>
                    <a:pt x="127" y="2"/>
                  </a:cubicBezTo>
                  <a:cubicBezTo>
                    <a:pt x="130" y="9"/>
                    <a:pt x="131" y="16"/>
                    <a:pt x="134" y="23"/>
                  </a:cubicBezTo>
                  <a:cubicBezTo>
                    <a:pt x="134" y="24"/>
                    <a:pt x="135" y="25"/>
                    <a:pt x="136" y="25"/>
                  </a:cubicBezTo>
                  <a:cubicBezTo>
                    <a:pt x="155" y="25"/>
                    <a:pt x="173" y="25"/>
                    <a:pt x="192" y="25"/>
                  </a:cubicBezTo>
                  <a:cubicBezTo>
                    <a:pt x="193" y="25"/>
                    <a:pt x="194" y="24"/>
                    <a:pt x="194" y="23"/>
                  </a:cubicBezTo>
                  <a:cubicBezTo>
                    <a:pt x="194" y="16"/>
                    <a:pt x="194" y="9"/>
                    <a:pt x="194" y="2"/>
                  </a:cubicBezTo>
                  <a:cubicBezTo>
                    <a:pt x="194" y="2"/>
                    <a:pt x="195" y="0"/>
                    <a:pt x="196" y="0"/>
                  </a:cubicBezTo>
                  <a:cubicBezTo>
                    <a:pt x="205" y="0"/>
                    <a:pt x="213" y="0"/>
                    <a:pt x="221" y="0"/>
                  </a:cubicBezTo>
                  <a:cubicBezTo>
                    <a:pt x="222" y="0"/>
                    <a:pt x="223" y="2"/>
                    <a:pt x="223" y="3"/>
                  </a:cubicBezTo>
                  <a:cubicBezTo>
                    <a:pt x="224" y="9"/>
                    <a:pt x="223" y="16"/>
                    <a:pt x="224" y="23"/>
                  </a:cubicBezTo>
                  <a:cubicBezTo>
                    <a:pt x="224" y="23"/>
                    <a:pt x="225" y="25"/>
                    <a:pt x="226" y="25"/>
                  </a:cubicBezTo>
                  <a:cubicBezTo>
                    <a:pt x="236" y="25"/>
                    <a:pt x="246" y="25"/>
                    <a:pt x="256" y="25"/>
                  </a:cubicBezTo>
                  <a:close/>
                  <a:moveTo>
                    <a:pt x="364" y="55"/>
                  </a:moveTo>
                  <a:cubicBezTo>
                    <a:pt x="363" y="55"/>
                    <a:pt x="363" y="55"/>
                    <a:pt x="362" y="55"/>
                  </a:cubicBezTo>
                  <a:cubicBezTo>
                    <a:pt x="345" y="55"/>
                    <a:pt x="328" y="54"/>
                    <a:pt x="311" y="55"/>
                  </a:cubicBezTo>
                  <a:cubicBezTo>
                    <a:pt x="310" y="55"/>
                    <a:pt x="308" y="56"/>
                    <a:pt x="307" y="56"/>
                  </a:cubicBezTo>
                  <a:cubicBezTo>
                    <a:pt x="295" y="81"/>
                    <a:pt x="279" y="103"/>
                    <a:pt x="257" y="120"/>
                  </a:cubicBezTo>
                  <a:cubicBezTo>
                    <a:pt x="257" y="121"/>
                    <a:pt x="257" y="121"/>
                    <a:pt x="256" y="121"/>
                  </a:cubicBezTo>
                  <a:cubicBezTo>
                    <a:pt x="257" y="122"/>
                    <a:pt x="257" y="122"/>
                    <a:pt x="258" y="122"/>
                  </a:cubicBezTo>
                  <a:cubicBezTo>
                    <a:pt x="300" y="111"/>
                    <a:pt x="335" y="90"/>
                    <a:pt x="363" y="56"/>
                  </a:cubicBezTo>
                  <a:cubicBezTo>
                    <a:pt x="363" y="56"/>
                    <a:pt x="364" y="55"/>
                    <a:pt x="364" y="55"/>
                  </a:cubicBezTo>
                  <a:close/>
                  <a:moveTo>
                    <a:pt x="87" y="55"/>
                  </a:moveTo>
                  <a:cubicBezTo>
                    <a:pt x="79" y="55"/>
                    <a:pt x="71" y="54"/>
                    <a:pt x="62" y="55"/>
                  </a:cubicBezTo>
                  <a:cubicBezTo>
                    <a:pt x="62" y="55"/>
                    <a:pt x="61" y="55"/>
                    <a:pt x="61" y="55"/>
                  </a:cubicBezTo>
                  <a:cubicBezTo>
                    <a:pt x="61" y="55"/>
                    <a:pt x="61" y="56"/>
                    <a:pt x="62" y="56"/>
                  </a:cubicBezTo>
                  <a:cubicBezTo>
                    <a:pt x="86" y="86"/>
                    <a:pt x="118" y="107"/>
                    <a:pt x="155" y="118"/>
                  </a:cubicBezTo>
                  <a:cubicBezTo>
                    <a:pt x="156" y="118"/>
                    <a:pt x="156" y="118"/>
                    <a:pt x="156" y="118"/>
                  </a:cubicBezTo>
                  <a:cubicBezTo>
                    <a:pt x="156" y="118"/>
                    <a:pt x="156" y="118"/>
                    <a:pt x="156" y="117"/>
                  </a:cubicBezTo>
                  <a:cubicBezTo>
                    <a:pt x="137" y="100"/>
                    <a:pt x="124" y="79"/>
                    <a:pt x="114" y="56"/>
                  </a:cubicBezTo>
                  <a:cubicBezTo>
                    <a:pt x="114" y="55"/>
                    <a:pt x="112" y="55"/>
                    <a:pt x="111" y="55"/>
                  </a:cubicBezTo>
                  <a:cubicBezTo>
                    <a:pt x="103" y="54"/>
                    <a:pt x="95" y="55"/>
                    <a:pt x="87" y="55"/>
                  </a:cubicBezTo>
                  <a:close/>
                  <a:moveTo>
                    <a:pt x="224" y="81"/>
                  </a:moveTo>
                  <a:cubicBezTo>
                    <a:pt x="224" y="89"/>
                    <a:pt x="224" y="98"/>
                    <a:pt x="224" y="106"/>
                  </a:cubicBezTo>
                  <a:cubicBezTo>
                    <a:pt x="224" y="107"/>
                    <a:pt x="224" y="107"/>
                    <a:pt x="224" y="108"/>
                  </a:cubicBezTo>
                  <a:cubicBezTo>
                    <a:pt x="224" y="108"/>
                    <a:pt x="225" y="107"/>
                    <a:pt x="226" y="107"/>
                  </a:cubicBezTo>
                  <a:cubicBezTo>
                    <a:pt x="246" y="94"/>
                    <a:pt x="261" y="76"/>
                    <a:pt x="273" y="56"/>
                  </a:cubicBezTo>
                  <a:cubicBezTo>
                    <a:pt x="274" y="56"/>
                    <a:pt x="273" y="55"/>
                    <a:pt x="272" y="55"/>
                  </a:cubicBezTo>
                  <a:cubicBezTo>
                    <a:pt x="257" y="54"/>
                    <a:pt x="241" y="54"/>
                    <a:pt x="225" y="55"/>
                  </a:cubicBezTo>
                  <a:cubicBezTo>
                    <a:pt x="225" y="55"/>
                    <a:pt x="224" y="56"/>
                    <a:pt x="224" y="56"/>
                  </a:cubicBezTo>
                  <a:cubicBezTo>
                    <a:pt x="224" y="65"/>
                    <a:pt x="224" y="73"/>
                    <a:pt x="224" y="81"/>
                  </a:cubicBezTo>
                  <a:close/>
                  <a:moveTo>
                    <a:pt x="194" y="82"/>
                  </a:moveTo>
                  <a:cubicBezTo>
                    <a:pt x="194" y="73"/>
                    <a:pt x="194" y="65"/>
                    <a:pt x="194" y="56"/>
                  </a:cubicBezTo>
                  <a:cubicBezTo>
                    <a:pt x="194" y="56"/>
                    <a:pt x="193" y="55"/>
                    <a:pt x="192" y="55"/>
                  </a:cubicBezTo>
                  <a:cubicBezTo>
                    <a:pt x="178" y="54"/>
                    <a:pt x="163" y="54"/>
                    <a:pt x="148" y="55"/>
                  </a:cubicBezTo>
                  <a:cubicBezTo>
                    <a:pt x="148" y="55"/>
                    <a:pt x="147" y="56"/>
                    <a:pt x="147" y="56"/>
                  </a:cubicBezTo>
                  <a:cubicBezTo>
                    <a:pt x="158" y="77"/>
                    <a:pt x="172" y="95"/>
                    <a:pt x="192" y="109"/>
                  </a:cubicBezTo>
                  <a:cubicBezTo>
                    <a:pt x="193" y="109"/>
                    <a:pt x="193" y="109"/>
                    <a:pt x="194" y="109"/>
                  </a:cubicBezTo>
                  <a:cubicBezTo>
                    <a:pt x="194" y="109"/>
                    <a:pt x="194" y="108"/>
                    <a:pt x="194" y="108"/>
                  </a:cubicBezTo>
                  <a:cubicBezTo>
                    <a:pt x="194" y="99"/>
                    <a:pt x="194" y="91"/>
                    <a:pt x="194" y="8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7" name="Freeform 7">
              <a:extLst>
                <a:ext uri="{FF2B5EF4-FFF2-40B4-BE49-F238E27FC236}">
                  <a16:creationId xmlns:a16="http://schemas.microsoft.com/office/drawing/2014/main" id="{BAA2DC66-D523-4725-9384-AA70E4C61DD3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4945063" y="-41275"/>
              <a:ext cx="2108200" cy="860425"/>
            </a:xfrm>
            <a:custGeom>
              <a:avLst/>
              <a:gdLst>
                <a:gd name="T0" fmla="*/ 45 w 424"/>
                <a:gd name="T1" fmla="*/ 148 h 173"/>
                <a:gd name="T2" fmla="*/ 32 w 424"/>
                <a:gd name="T3" fmla="*/ 170 h 173"/>
                <a:gd name="T4" fmla="*/ 3 w 424"/>
                <a:gd name="T5" fmla="*/ 173 h 173"/>
                <a:gd name="T6" fmla="*/ 155 w 424"/>
                <a:gd name="T7" fmla="*/ 28 h 173"/>
                <a:gd name="T8" fmla="*/ 424 w 424"/>
                <a:gd name="T9" fmla="*/ 171 h 173"/>
                <a:gd name="T10" fmla="*/ 395 w 424"/>
                <a:gd name="T11" fmla="*/ 173 h 173"/>
                <a:gd name="T12" fmla="*/ 382 w 424"/>
                <a:gd name="T13" fmla="*/ 149 h 173"/>
                <a:gd name="T14" fmla="*/ 321 w 424"/>
                <a:gd name="T15" fmla="*/ 148 h 173"/>
                <a:gd name="T16" fmla="*/ 325 w 424"/>
                <a:gd name="T17" fmla="*/ 171 h 173"/>
                <a:gd name="T18" fmla="*/ 297 w 424"/>
                <a:gd name="T19" fmla="*/ 173 h 173"/>
                <a:gd name="T20" fmla="*/ 287 w 424"/>
                <a:gd name="T21" fmla="*/ 149 h 173"/>
                <a:gd name="T22" fmla="*/ 225 w 424"/>
                <a:gd name="T23" fmla="*/ 148 h 173"/>
                <a:gd name="T24" fmla="*/ 223 w 424"/>
                <a:gd name="T25" fmla="*/ 170 h 173"/>
                <a:gd name="T26" fmla="*/ 196 w 424"/>
                <a:gd name="T27" fmla="*/ 173 h 173"/>
                <a:gd name="T28" fmla="*/ 194 w 424"/>
                <a:gd name="T29" fmla="*/ 150 h 173"/>
                <a:gd name="T30" fmla="*/ 137 w 424"/>
                <a:gd name="T31" fmla="*/ 148 h 173"/>
                <a:gd name="T32" fmla="*/ 128 w 424"/>
                <a:gd name="T33" fmla="*/ 171 h 173"/>
                <a:gd name="T34" fmla="*/ 99 w 424"/>
                <a:gd name="T35" fmla="*/ 173 h 173"/>
                <a:gd name="T36" fmla="*/ 103 w 424"/>
                <a:gd name="T37" fmla="*/ 150 h 173"/>
                <a:gd name="T38" fmla="*/ 73 w 424"/>
                <a:gd name="T39" fmla="*/ 148 h 173"/>
                <a:gd name="T40" fmla="*/ 359 w 424"/>
                <a:gd name="T41" fmla="*/ 118 h 173"/>
                <a:gd name="T42" fmla="*/ 360 w 424"/>
                <a:gd name="T43" fmla="*/ 116 h 173"/>
                <a:gd name="T44" fmla="*/ 258 w 424"/>
                <a:gd name="T45" fmla="*/ 56 h 173"/>
                <a:gd name="T46" fmla="*/ 305 w 424"/>
                <a:gd name="T47" fmla="*/ 116 h 173"/>
                <a:gd name="T48" fmla="*/ 333 w 424"/>
                <a:gd name="T49" fmla="*/ 118 h 173"/>
                <a:gd name="T50" fmla="*/ 113 w 424"/>
                <a:gd name="T51" fmla="*/ 118 h 173"/>
                <a:gd name="T52" fmla="*/ 157 w 424"/>
                <a:gd name="T53" fmla="*/ 59 h 173"/>
                <a:gd name="T54" fmla="*/ 157 w 424"/>
                <a:gd name="T55" fmla="*/ 58 h 173"/>
                <a:gd name="T56" fmla="*/ 64 w 424"/>
                <a:gd name="T57" fmla="*/ 118 h 173"/>
                <a:gd name="T58" fmla="*/ 90 w 424"/>
                <a:gd name="T59" fmla="*/ 118 h 173"/>
                <a:gd name="T60" fmla="*/ 269 w 424"/>
                <a:gd name="T61" fmla="*/ 118 h 173"/>
                <a:gd name="T62" fmla="*/ 225 w 424"/>
                <a:gd name="T63" fmla="*/ 68 h 173"/>
                <a:gd name="T64" fmla="*/ 224 w 424"/>
                <a:gd name="T65" fmla="*/ 69 h 173"/>
                <a:gd name="T66" fmla="*/ 225 w 424"/>
                <a:gd name="T67" fmla="*/ 118 h 173"/>
                <a:gd name="T68" fmla="*/ 194 w 424"/>
                <a:gd name="T69" fmla="*/ 93 h 173"/>
                <a:gd name="T70" fmla="*/ 194 w 424"/>
                <a:gd name="T71" fmla="*/ 68 h 173"/>
                <a:gd name="T72" fmla="*/ 150 w 424"/>
                <a:gd name="T73" fmla="*/ 116 h 173"/>
                <a:gd name="T74" fmla="*/ 192 w 424"/>
                <a:gd name="T75" fmla="*/ 118 h 173"/>
                <a:gd name="T76" fmla="*/ 194 w 424"/>
                <a:gd name="T77" fmla="*/ 93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24" h="173">
                  <a:moveTo>
                    <a:pt x="73" y="148"/>
                  </a:moveTo>
                  <a:cubicBezTo>
                    <a:pt x="64" y="148"/>
                    <a:pt x="55" y="148"/>
                    <a:pt x="45" y="148"/>
                  </a:cubicBezTo>
                  <a:cubicBezTo>
                    <a:pt x="44" y="148"/>
                    <a:pt x="43" y="149"/>
                    <a:pt x="42" y="149"/>
                  </a:cubicBezTo>
                  <a:cubicBezTo>
                    <a:pt x="39" y="156"/>
                    <a:pt x="36" y="164"/>
                    <a:pt x="32" y="170"/>
                  </a:cubicBezTo>
                  <a:cubicBezTo>
                    <a:pt x="32" y="171"/>
                    <a:pt x="30" y="173"/>
                    <a:pt x="29" y="173"/>
                  </a:cubicBezTo>
                  <a:cubicBezTo>
                    <a:pt x="21" y="173"/>
                    <a:pt x="12" y="173"/>
                    <a:pt x="3" y="173"/>
                  </a:cubicBezTo>
                  <a:cubicBezTo>
                    <a:pt x="1" y="173"/>
                    <a:pt x="0" y="172"/>
                    <a:pt x="1" y="170"/>
                  </a:cubicBezTo>
                  <a:cubicBezTo>
                    <a:pt x="28" y="96"/>
                    <a:pt x="80" y="48"/>
                    <a:pt x="155" y="28"/>
                  </a:cubicBezTo>
                  <a:cubicBezTo>
                    <a:pt x="258" y="0"/>
                    <a:pt x="366" y="50"/>
                    <a:pt x="413" y="144"/>
                  </a:cubicBezTo>
                  <a:cubicBezTo>
                    <a:pt x="417" y="153"/>
                    <a:pt x="420" y="162"/>
                    <a:pt x="424" y="171"/>
                  </a:cubicBezTo>
                  <a:cubicBezTo>
                    <a:pt x="424" y="171"/>
                    <a:pt x="423" y="173"/>
                    <a:pt x="422" y="173"/>
                  </a:cubicBezTo>
                  <a:cubicBezTo>
                    <a:pt x="413" y="173"/>
                    <a:pt x="404" y="173"/>
                    <a:pt x="395" y="173"/>
                  </a:cubicBezTo>
                  <a:cubicBezTo>
                    <a:pt x="394" y="173"/>
                    <a:pt x="393" y="172"/>
                    <a:pt x="392" y="171"/>
                  </a:cubicBezTo>
                  <a:cubicBezTo>
                    <a:pt x="389" y="164"/>
                    <a:pt x="386" y="156"/>
                    <a:pt x="382" y="149"/>
                  </a:cubicBezTo>
                  <a:cubicBezTo>
                    <a:pt x="382" y="148"/>
                    <a:pt x="381" y="148"/>
                    <a:pt x="380" y="148"/>
                  </a:cubicBezTo>
                  <a:cubicBezTo>
                    <a:pt x="360" y="148"/>
                    <a:pt x="340" y="148"/>
                    <a:pt x="321" y="148"/>
                  </a:cubicBezTo>
                  <a:cubicBezTo>
                    <a:pt x="320" y="148"/>
                    <a:pt x="319" y="149"/>
                    <a:pt x="319" y="150"/>
                  </a:cubicBezTo>
                  <a:cubicBezTo>
                    <a:pt x="321" y="157"/>
                    <a:pt x="323" y="164"/>
                    <a:pt x="325" y="171"/>
                  </a:cubicBezTo>
                  <a:cubicBezTo>
                    <a:pt x="325" y="171"/>
                    <a:pt x="325" y="173"/>
                    <a:pt x="324" y="173"/>
                  </a:cubicBezTo>
                  <a:cubicBezTo>
                    <a:pt x="315" y="173"/>
                    <a:pt x="306" y="173"/>
                    <a:pt x="297" y="173"/>
                  </a:cubicBezTo>
                  <a:cubicBezTo>
                    <a:pt x="296" y="173"/>
                    <a:pt x="295" y="172"/>
                    <a:pt x="295" y="171"/>
                  </a:cubicBezTo>
                  <a:cubicBezTo>
                    <a:pt x="292" y="164"/>
                    <a:pt x="290" y="156"/>
                    <a:pt x="287" y="149"/>
                  </a:cubicBezTo>
                  <a:cubicBezTo>
                    <a:pt x="287" y="148"/>
                    <a:pt x="286" y="148"/>
                    <a:pt x="285" y="148"/>
                  </a:cubicBezTo>
                  <a:cubicBezTo>
                    <a:pt x="265" y="148"/>
                    <a:pt x="245" y="148"/>
                    <a:pt x="225" y="148"/>
                  </a:cubicBezTo>
                  <a:cubicBezTo>
                    <a:pt x="225" y="148"/>
                    <a:pt x="224" y="149"/>
                    <a:pt x="224" y="150"/>
                  </a:cubicBezTo>
                  <a:cubicBezTo>
                    <a:pt x="223" y="156"/>
                    <a:pt x="224" y="163"/>
                    <a:pt x="223" y="170"/>
                  </a:cubicBezTo>
                  <a:cubicBezTo>
                    <a:pt x="223" y="171"/>
                    <a:pt x="222" y="173"/>
                    <a:pt x="221" y="173"/>
                  </a:cubicBezTo>
                  <a:cubicBezTo>
                    <a:pt x="213" y="173"/>
                    <a:pt x="205" y="173"/>
                    <a:pt x="196" y="173"/>
                  </a:cubicBezTo>
                  <a:cubicBezTo>
                    <a:pt x="195" y="173"/>
                    <a:pt x="194" y="171"/>
                    <a:pt x="194" y="170"/>
                  </a:cubicBezTo>
                  <a:cubicBezTo>
                    <a:pt x="194" y="164"/>
                    <a:pt x="194" y="157"/>
                    <a:pt x="194" y="150"/>
                  </a:cubicBezTo>
                  <a:cubicBezTo>
                    <a:pt x="194" y="149"/>
                    <a:pt x="193" y="148"/>
                    <a:pt x="192" y="148"/>
                  </a:cubicBezTo>
                  <a:cubicBezTo>
                    <a:pt x="174" y="148"/>
                    <a:pt x="156" y="148"/>
                    <a:pt x="137" y="148"/>
                  </a:cubicBezTo>
                  <a:cubicBezTo>
                    <a:pt x="137" y="148"/>
                    <a:pt x="135" y="149"/>
                    <a:pt x="135" y="149"/>
                  </a:cubicBezTo>
                  <a:cubicBezTo>
                    <a:pt x="133" y="156"/>
                    <a:pt x="131" y="164"/>
                    <a:pt x="128" y="171"/>
                  </a:cubicBezTo>
                  <a:cubicBezTo>
                    <a:pt x="128" y="172"/>
                    <a:pt x="127" y="173"/>
                    <a:pt x="126" y="173"/>
                  </a:cubicBezTo>
                  <a:cubicBezTo>
                    <a:pt x="117" y="173"/>
                    <a:pt x="108" y="173"/>
                    <a:pt x="99" y="173"/>
                  </a:cubicBezTo>
                  <a:cubicBezTo>
                    <a:pt x="99" y="173"/>
                    <a:pt x="98" y="171"/>
                    <a:pt x="98" y="171"/>
                  </a:cubicBezTo>
                  <a:cubicBezTo>
                    <a:pt x="100" y="164"/>
                    <a:pt x="101" y="157"/>
                    <a:pt x="103" y="150"/>
                  </a:cubicBezTo>
                  <a:cubicBezTo>
                    <a:pt x="103" y="149"/>
                    <a:pt x="102" y="148"/>
                    <a:pt x="102" y="148"/>
                  </a:cubicBezTo>
                  <a:cubicBezTo>
                    <a:pt x="92" y="148"/>
                    <a:pt x="83" y="148"/>
                    <a:pt x="73" y="148"/>
                  </a:cubicBezTo>
                  <a:close/>
                  <a:moveTo>
                    <a:pt x="333" y="118"/>
                  </a:moveTo>
                  <a:cubicBezTo>
                    <a:pt x="342" y="118"/>
                    <a:pt x="350" y="118"/>
                    <a:pt x="359" y="118"/>
                  </a:cubicBezTo>
                  <a:cubicBezTo>
                    <a:pt x="359" y="118"/>
                    <a:pt x="360" y="118"/>
                    <a:pt x="360" y="118"/>
                  </a:cubicBezTo>
                  <a:cubicBezTo>
                    <a:pt x="360" y="117"/>
                    <a:pt x="360" y="117"/>
                    <a:pt x="360" y="116"/>
                  </a:cubicBezTo>
                  <a:cubicBezTo>
                    <a:pt x="332" y="86"/>
                    <a:pt x="299" y="66"/>
                    <a:pt x="259" y="56"/>
                  </a:cubicBezTo>
                  <a:cubicBezTo>
                    <a:pt x="259" y="56"/>
                    <a:pt x="258" y="56"/>
                    <a:pt x="258" y="56"/>
                  </a:cubicBezTo>
                  <a:cubicBezTo>
                    <a:pt x="258" y="56"/>
                    <a:pt x="258" y="57"/>
                    <a:pt x="259" y="57"/>
                  </a:cubicBezTo>
                  <a:cubicBezTo>
                    <a:pt x="278" y="74"/>
                    <a:pt x="293" y="94"/>
                    <a:pt x="305" y="116"/>
                  </a:cubicBezTo>
                  <a:cubicBezTo>
                    <a:pt x="305" y="117"/>
                    <a:pt x="307" y="118"/>
                    <a:pt x="308" y="118"/>
                  </a:cubicBezTo>
                  <a:cubicBezTo>
                    <a:pt x="316" y="118"/>
                    <a:pt x="325" y="118"/>
                    <a:pt x="333" y="118"/>
                  </a:cubicBezTo>
                  <a:close/>
                  <a:moveTo>
                    <a:pt x="90" y="118"/>
                  </a:moveTo>
                  <a:cubicBezTo>
                    <a:pt x="98" y="118"/>
                    <a:pt x="106" y="118"/>
                    <a:pt x="113" y="118"/>
                  </a:cubicBezTo>
                  <a:cubicBezTo>
                    <a:pt x="114" y="118"/>
                    <a:pt x="116" y="117"/>
                    <a:pt x="116" y="116"/>
                  </a:cubicBezTo>
                  <a:cubicBezTo>
                    <a:pt x="127" y="95"/>
                    <a:pt x="140" y="76"/>
                    <a:pt x="157" y="59"/>
                  </a:cubicBezTo>
                  <a:cubicBezTo>
                    <a:pt x="158" y="59"/>
                    <a:pt x="158" y="58"/>
                    <a:pt x="158" y="58"/>
                  </a:cubicBezTo>
                  <a:cubicBezTo>
                    <a:pt x="158" y="58"/>
                    <a:pt x="157" y="58"/>
                    <a:pt x="157" y="58"/>
                  </a:cubicBezTo>
                  <a:cubicBezTo>
                    <a:pt x="121" y="69"/>
                    <a:pt x="90" y="88"/>
                    <a:pt x="65" y="116"/>
                  </a:cubicBezTo>
                  <a:cubicBezTo>
                    <a:pt x="65" y="117"/>
                    <a:pt x="65" y="117"/>
                    <a:pt x="64" y="118"/>
                  </a:cubicBezTo>
                  <a:cubicBezTo>
                    <a:pt x="65" y="118"/>
                    <a:pt x="65" y="118"/>
                    <a:pt x="66" y="118"/>
                  </a:cubicBezTo>
                  <a:cubicBezTo>
                    <a:pt x="74" y="118"/>
                    <a:pt x="82" y="118"/>
                    <a:pt x="90" y="118"/>
                  </a:cubicBezTo>
                  <a:close/>
                  <a:moveTo>
                    <a:pt x="247" y="118"/>
                  </a:moveTo>
                  <a:cubicBezTo>
                    <a:pt x="255" y="118"/>
                    <a:pt x="262" y="118"/>
                    <a:pt x="269" y="118"/>
                  </a:cubicBezTo>
                  <a:cubicBezTo>
                    <a:pt x="270" y="118"/>
                    <a:pt x="270" y="117"/>
                    <a:pt x="270" y="116"/>
                  </a:cubicBezTo>
                  <a:cubicBezTo>
                    <a:pt x="258" y="98"/>
                    <a:pt x="244" y="81"/>
                    <a:pt x="225" y="68"/>
                  </a:cubicBezTo>
                  <a:cubicBezTo>
                    <a:pt x="225" y="68"/>
                    <a:pt x="224" y="68"/>
                    <a:pt x="224" y="67"/>
                  </a:cubicBezTo>
                  <a:cubicBezTo>
                    <a:pt x="224" y="68"/>
                    <a:pt x="224" y="69"/>
                    <a:pt x="224" y="69"/>
                  </a:cubicBezTo>
                  <a:cubicBezTo>
                    <a:pt x="224" y="85"/>
                    <a:pt x="224" y="100"/>
                    <a:pt x="224" y="116"/>
                  </a:cubicBezTo>
                  <a:cubicBezTo>
                    <a:pt x="224" y="117"/>
                    <a:pt x="225" y="118"/>
                    <a:pt x="225" y="118"/>
                  </a:cubicBezTo>
                  <a:cubicBezTo>
                    <a:pt x="233" y="118"/>
                    <a:pt x="240" y="118"/>
                    <a:pt x="247" y="118"/>
                  </a:cubicBezTo>
                  <a:close/>
                  <a:moveTo>
                    <a:pt x="194" y="93"/>
                  </a:moveTo>
                  <a:cubicBezTo>
                    <a:pt x="194" y="85"/>
                    <a:pt x="194" y="78"/>
                    <a:pt x="194" y="70"/>
                  </a:cubicBezTo>
                  <a:cubicBezTo>
                    <a:pt x="194" y="69"/>
                    <a:pt x="194" y="68"/>
                    <a:pt x="194" y="68"/>
                  </a:cubicBezTo>
                  <a:cubicBezTo>
                    <a:pt x="193" y="68"/>
                    <a:pt x="192" y="68"/>
                    <a:pt x="192" y="69"/>
                  </a:cubicBezTo>
                  <a:cubicBezTo>
                    <a:pt x="175" y="82"/>
                    <a:pt x="161" y="98"/>
                    <a:pt x="150" y="116"/>
                  </a:cubicBezTo>
                  <a:cubicBezTo>
                    <a:pt x="150" y="117"/>
                    <a:pt x="151" y="118"/>
                    <a:pt x="151" y="118"/>
                  </a:cubicBezTo>
                  <a:cubicBezTo>
                    <a:pt x="165" y="118"/>
                    <a:pt x="179" y="118"/>
                    <a:pt x="192" y="118"/>
                  </a:cubicBezTo>
                  <a:cubicBezTo>
                    <a:pt x="193" y="118"/>
                    <a:pt x="194" y="117"/>
                    <a:pt x="194" y="116"/>
                  </a:cubicBezTo>
                  <a:cubicBezTo>
                    <a:pt x="194" y="108"/>
                    <a:pt x="194" y="101"/>
                    <a:pt x="194" y="93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8" name="Freeform 8">
              <a:extLst>
                <a:ext uri="{FF2B5EF4-FFF2-40B4-BE49-F238E27FC236}">
                  <a16:creationId xmlns:a16="http://schemas.microsoft.com/office/drawing/2014/main" id="{575115B3-4C7D-4A6F-93E9-3A63D5591B69}"/>
                </a:ext>
              </a:extLst>
            </p:cNvPr>
            <p:cNvSpPr>
              <a:spLocks/>
            </p:cNvSpPr>
            <p:nvPr/>
          </p:nvSpPr>
          <p:spPr bwMode="gray">
            <a:xfrm>
              <a:off x="4933951" y="952500"/>
              <a:ext cx="617538" cy="363538"/>
            </a:xfrm>
            <a:custGeom>
              <a:avLst/>
              <a:gdLst>
                <a:gd name="T0" fmla="*/ 90 w 124"/>
                <a:gd name="T1" fmla="*/ 72 h 73"/>
                <a:gd name="T2" fmla="*/ 77 w 124"/>
                <a:gd name="T3" fmla="*/ 63 h 73"/>
                <a:gd name="T4" fmla="*/ 63 w 124"/>
                <a:gd name="T5" fmla="*/ 23 h 73"/>
                <a:gd name="T6" fmla="*/ 62 w 124"/>
                <a:gd name="T7" fmla="*/ 21 h 73"/>
                <a:gd name="T8" fmla="*/ 61 w 124"/>
                <a:gd name="T9" fmla="*/ 23 h 73"/>
                <a:gd name="T10" fmla="*/ 46 w 124"/>
                <a:gd name="T11" fmla="*/ 64 h 73"/>
                <a:gd name="T12" fmla="*/ 32 w 124"/>
                <a:gd name="T13" fmla="*/ 73 h 73"/>
                <a:gd name="T14" fmla="*/ 19 w 124"/>
                <a:gd name="T15" fmla="*/ 63 h 73"/>
                <a:gd name="T16" fmla="*/ 2 w 124"/>
                <a:gd name="T17" fmla="*/ 14 h 73"/>
                <a:gd name="T18" fmla="*/ 6 w 124"/>
                <a:gd name="T19" fmla="*/ 2 h 73"/>
                <a:gd name="T20" fmla="*/ 21 w 124"/>
                <a:gd name="T21" fmla="*/ 7 h 73"/>
                <a:gd name="T22" fmla="*/ 31 w 124"/>
                <a:gd name="T23" fmla="*/ 41 h 73"/>
                <a:gd name="T24" fmla="*/ 34 w 124"/>
                <a:gd name="T25" fmla="*/ 49 h 73"/>
                <a:gd name="T26" fmla="*/ 37 w 124"/>
                <a:gd name="T27" fmla="*/ 42 h 73"/>
                <a:gd name="T28" fmla="*/ 47 w 124"/>
                <a:gd name="T29" fmla="*/ 11 h 73"/>
                <a:gd name="T30" fmla="*/ 62 w 124"/>
                <a:gd name="T31" fmla="*/ 1 h 73"/>
                <a:gd name="T32" fmla="*/ 76 w 124"/>
                <a:gd name="T33" fmla="*/ 11 h 73"/>
                <a:gd name="T34" fmla="*/ 89 w 124"/>
                <a:gd name="T35" fmla="*/ 47 h 73"/>
                <a:gd name="T36" fmla="*/ 90 w 124"/>
                <a:gd name="T37" fmla="*/ 49 h 73"/>
                <a:gd name="T38" fmla="*/ 90 w 124"/>
                <a:gd name="T39" fmla="*/ 47 h 73"/>
                <a:gd name="T40" fmla="*/ 101 w 124"/>
                <a:gd name="T41" fmla="*/ 10 h 73"/>
                <a:gd name="T42" fmla="*/ 113 w 124"/>
                <a:gd name="T43" fmla="*/ 1 h 73"/>
                <a:gd name="T44" fmla="*/ 121 w 124"/>
                <a:gd name="T45" fmla="*/ 13 h 73"/>
                <a:gd name="T46" fmla="*/ 104 w 124"/>
                <a:gd name="T47" fmla="*/ 63 h 73"/>
                <a:gd name="T48" fmla="*/ 90 w 124"/>
                <a:gd name="T49" fmla="*/ 72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4" h="73">
                  <a:moveTo>
                    <a:pt x="90" y="72"/>
                  </a:moveTo>
                  <a:cubicBezTo>
                    <a:pt x="84" y="73"/>
                    <a:pt x="79" y="70"/>
                    <a:pt x="77" y="63"/>
                  </a:cubicBezTo>
                  <a:cubicBezTo>
                    <a:pt x="72" y="50"/>
                    <a:pt x="67" y="37"/>
                    <a:pt x="63" y="23"/>
                  </a:cubicBezTo>
                  <a:cubicBezTo>
                    <a:pt x="62" y="22"/>
                    <a:pt x="62" y="22"/>
                    <a:pt x="62" y="21"/>
                  </a:cubicBezTo>
                  <a:cubicBezTo>
                    <a:pt x="61" y="22"/>
                    <a:pt x="61" y="22"/>
                    <a:pt x="61" y="23"/>
                  </a:cubicBezTo>
                  <a:cubicBezTo>
                    <a:pt x="56" y="37"/>
                    <a:pt x="51" y="50"/>
                    <a:pt x="46" y="64"/>
                  </a:cubicBezTo>
                  <a:cubicBezTo>
                    <a:pt x="44" y="70"/>
                    <a:pt x="40" y="73"/>
                    <a:pt x="32" y="73"/>
                  </a:cubicBezTo>
                  <a:cubicBezTo>
                    <a:pt x="25" y="72"/>
                    <a:pt x="21" y="69"/>
                    <a:pt x="19" y="63"/>
                  </a:cubicBezTo>
                  <a:cubicBezTo>
                    <a:pt x="13" y="47"/>
                    <a:pt x="8" y="30"/>
                    <a:pt x="2" y="14"/>
                  </a:cubicBezTo>
                  <a:cubicBezTo>
                    <a:pt x="0" y="8"/>
                    <a:pt x="1" y="4"/>
                    <a:pt x="6" y="2"/>
                  </a:cubicBezTo>
                  <a:cubicBezTo>
                    <a:pt x="12" y="0"/>
                    <a:pt x="19" y="2"/>
                    <a:pt x="21" y="7"/>
                  </a:cubicBezTo>
                  <a:cubicBezTo>
                    <a:pt x="25" y="18"/>
                    <a:pt x="28" y="30"/>
                    <a:pt x="31" y="41"/>
                  </a:cubicBezTo>
                  <a:cubicBezTo>
                    <a:pt x="32" y="44"/>
                    <a:pt x="33" y="47"/>
                    <a:pt x="34" y="49"/>
                  </a:cubicBezTo>
                  <a:cubicBezTo>
                    <a:pt x="35" y="47"/>
                    <a:pt x="36" y="44"/>
                    <a:pt x="37" y="42"/>
                  </a:cubicBezTo>
                  <a:cubicBezTo>
                    <a:pt x="40" y="31"/>
                    <a:pt x="44" y="21"/>
                    <a:pt x="47" y="11"/>
                  </a:cubicBezTo>
                  <a:cubicBezTo>
                    <a:pt x="50" y="4"/>
                    <a:pt x="54" y="1"/>
                    <a:pt x="62" y="1"/>
                  </a:cubicBezTo>
                  <a:cubicBezTo>
                    <a:pt x="69" y="1"/>
                    <a:pt x="73" y="4"/>
                    <a:pt x="76" y="11"/>
                  </a:cubicBezTo>
                  <a:cubicBezTo>
                    <a:pt x="80" y="23"/>
                    <a:pt x="84" y="35"/>
                    <a:pt x="89" y="47"/>
                  </a:cubicBezTo>
                  <a:cubicBezTo>
                    <a:pt x="89" y="48"/>
                    <a:pt x="89" y="49"/>
                    <a:pt x="90" y="49"/>
                  </a:cubicBezTo>
                  <a:cubicBezTo>
                    <a:pt x="90" y="48"/>
                    <a:pt x="90" y="48"/>
                    <a:pt x="90" y="47"/>
                  </a:cubicBezTo>
                  <a:cubicBezTo>
                    <a:pt x="94" y="35"/>
                    <a:pt x="97" y="23"/>
                    <a:pt x="101" y="10"/>
                  </a:cubicBezTo>
                  <a:cubicBezTo>
                    <a:pt x="103" y="3"/>
                    <a:pt x="106" y="1"/>
                    <a:pt x="113" y="1"/>
                  </a:cubicBezTo>
                  <a:cubicBezTo>
                    <a:pt x="121" y="2"/>
                    <a:pt x="124" y="6"/>
                    <a:pt x="121" y="13"/>
                  </a:cubicBezTo>
                  <a:cubicBezTo>
                    <a:pt x="116" y="30"/>
                    <a:pt x="110" y="47"/>
                    <a:pt x="104" y="63"/>
                  </a:cubicBezTo>
                  <a:cubicBezTo>
                    <a:pt x="102" y="70"/>
                    <a:pt x="98" y="72"/>
                    <a:pt x="90" y="7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49" name="Freeform 9">
              <a:extLst>
                <a:ext uri="{FF2B5EF4-FFF2-40B4-BE49-F238E27FC236}">
                  <a16:creationId xmlns:a16="http://schemas.microsoft.com/office/drawing/2014/main" id="{CFB7063B-0DFA-4BB9-957F-7F068926E556}"/>
                </a:ext>
              </a:extLst>
            </p:cNvPr>
            <p:cNvSpPr>
              <a:spLocks/>
            </p:cNvSpPr>
            <p:nvPr/>
          </p:nvSpPr>
          <p:spPr bwMode="gray">
            <a:xfrm>
              <a:off x="6446838" y="952500"/>
              <a:ext cx="617538" cy="363538"/>
            </a:xfrm>
            <a:custGeom>
              <a:avLst/>
              <a:gdLst>
                <a:gd name="T0" fmla="*/ 90 w 124"/>
                <a:gd name="T1" fmla="*/ 72 h 73"/>
                <a:gd name="T2" fmla="*/ 77 w 124"/>
                <a:gd name="T3" fmla="*/ 63 h 73"/>
                <a:gd name="T4" fmla="*/ 63 w 124"/>
                <a:gd name="T5" fmla="*/ 23 h 73"/>
                <a:gd name="T6" fmla="*/ 62 w 124"/>
                <a:gd name="T7" fmla="*/ 21 h 73"/>
                <a:gd name="T8" fmla="*/ 61 w 124"/>
                <a:gd name="T9" fmla="*/ 23 h 73"/>
                <a:gd name="T10" fmla="*/ 47 w 124"/>
                <a:gd name="T11" fmla="*/ 63 h 73"/>
                <a:gd name="T12" fmla="*/ 32 w 124"/>
                <a:gd name="T13" fmla="*/ 72 h 73"/>
                <a:gd name="T14" fmla="*/ 19 w 124"/>
                <a:gd name="T15" fmla="*/ 63 h 73"/>
                <a:gd name="T16" fmla="*/ 2 w 124"/>
                <a:gd name="T17" fmla="*/ 14 h 73"/>
                <a:gd name="T18" fmla="*/ 6 w 124"/>
                <a:gd name="T19" fmla="*/ 2 h 73"/>
                <a:gd name="T20" fmla="*/ 21 w 124"/>
                <a:gd name="T21" fmla="*/ 6 h 73"/>
                <a:gd name="T22" fmla="*/ 31 w 124"/>
                <a:gd name="T23" fmla="*/ 40 h 73"/>
                <a:gd name="T24" fmla="*/ 33 w 124"/>
                <a:gd name="T25" fmla="*/ 48 h 73"/>
                <a:gd name="T26" fmla="*/ 34 w 124"/>
                <a:gd name="T27" fmla="*/ 49 h 73"/>
                <a:gd name="T28" fmla="*/ 35 w 124"/>
                <a:gd name="T29" fmla="*/ 48 h 73"/>
                <a:gd name="T30" fmla="*/ 47 w 124"/>
                <a:gd name="T31" fmla="*/ 12 h 73"/>
                <a:gd name="T32" fmla="*/ 62 w 124"/>
                <a:gd name="T33" fmla="*/ 1 h 73"/>
                <a:gd name="T34" fmla="*/ 76 w 124"/>
                <a:gd name="T35" fmla="*/ 12 h 73"/>
                <a:gd name="T36" fmla="*/ 89 w 124"/>
                <a:gd name="T37" fmla="*/ 48 h 73"/>
                <a:gd name="T38" fmla="*/ 90 w 124"/>
                <a:gd name="T39" fmla="*/ 49 h 73"/>
                <a:gd name="T40" fmla="*/ 90 w 124"/>
                <a:gd name="T41" fmla="*/ 48 h 73"/>
                <a:gd name="T42" fmla="*/ 101 w 124"/>
                <a:gd name="T43" fmla="*/ 10 h 73"/>
                <a:gd name="T44" fmla="*/ 112 w 124"/>
                <a:gd name="T45" fmla="*/ 1 h 73"/>
                <a:gd name="T46" fmla="*/ 121 w 124"/>
                <a:gd name="T47" fmla="*/ 14 h 73"/>
                <a:gd name="T48" fmla="*/ 104 w 124"/>
                <a:gd name="T49" fmla="*/ 63 h 73"/>
                <a:gd name="T50" fmla="*/ 90 w 124"/>
                <a:gd name="T51" fmla="*/ 72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4" h="73">
                  <a:moveTo>
                    <a:pt x="90" y="72"/>
                  </a:moveTo>
                  <a:cubicBezTo>
                    <a:pt x="84" y="73"/>
                    <a:pt x="79" y="70"/>
                    <a:pt x="77" y="63"/>
                  </a:cubicBezTo>
                  <a:cubicBezTo>
                    <a:pt x="72" y="50"/>
                    <a:pt x="68" y="36"/>
                    <a:pt x="63" y="23"/>
                  </a:cubicBezTo>
                  <a:cubicBezTo>
                    <a:pt x="63" y="22"/>
                    <a:pt x="62" y="22"/>
                    <a:pt x="62" y="21"/>
                  </a:cubicBezTo>
                  <a:cubicBezTo>
                    <a:pt x="62" y="22"/>
                    <a:pt x="61" y="22"/>
                    <a:pt x="61" y="23"/>
                  </a:cubicBezTo>
                  <a:cubicBezTo>
                    <a:pt x="56" y="36"/>
                    <a:pt x="52" y="50"/>
                    <a:pt x="47" y="63"/>
                  </a:cubicBezTo>
                  <a:cubicBezTo>
                    <a:pt x="44" y="70"/>
                    <a:pt x="40" y="73"/>
                    <a:pt x="32" y="72"/>
                  </a:cubicBezTo>
                  <a:cubicBezTo>
                    <a:pt x="25" y="72"/>
                    <a:pt x="22" y="70"/>
                    <a:pt x="19" y="63"/>
                  </a:cubicBezTo>
                  <a:cubicBezTo>
                    <a:pt x="13" y="46"/>
                    <a:pt x="8" y="30"/>
                    <a:pt x="2" y="14"/>
                  </a:cubicBezTo>
                  <a:cubicBezTo>
                    <a:pt x="0" y="9"/>
                    <a:pt x="0" y="5"/>
                    <a:pt x="6" y="2"/>
                  </a:cubicBezTo>
                  <a:cubicBezTo>
                    <a:pt x="12" y="0"/>
                    <a:pt x="19" y="1"/>
                    <a:pt x="21" y="6"/>
                  </a:cubicBezTo>
                  <a:cubicBezTo>
                    <a:pt x="25" y="17"/>
                    <a:pt x="28" y="29"/>
                    <a:pt x="31" y="40"/>
                  </a:cubicBezTo>
                  <a:cubicBezTo>
                    <a:pt x="32" y="42"/>
                    <a:pt x="33" y="45"/>
                    <a:pt x="33" y="48"/>
                  </a:cubicBezTo>
                  <a:cubicBezTo>
                    <a:pt x="33" y="48"/>
                    <a:pt x="34" y="49"/>
                    <a:pt x="34" y="49"/>
                  </a:cubicBezTo>
                  <a:cubicBezTo>
                    <a:pt x="34" y="49"/>
                    <a:pt x="34" y="48"/>
                    <a:pt x="35" y="48"/>
                  </a:cubicBezTo>
                  <a:cubicBezTo>
                    <a:pt x="39" y="36"/>
                    <a:pt x="43" y="24"/>
                    <a:pt x="47" y="12"/>
                  </a:cubicBezTo>
                  <a:cubicBezTo>
                    <a:pt x="50" y="4"/>
                    <a:pt x="54" y="1"/>
                    <a:pt x="62" y="1"/>
                  </a:cubicBezTo>
                  <a:cubicBezTo>
                    <a:pt x="70" y="1"/>
                    <a:pt x="73" y="4"/>
                    <a:pt x="76" y="12"/>
                  </a:cubicBezTo>
                  <a:cubicBezTo>
                    <a:pt x="81" y="23"/>
                    <a:pt x="85" y="36"/>
                    <a:pt x="89" y="48"/>
                  </a:cubicBezTo>
                  <a:cubicBezTo>
                    <a:pt x="89" y="48"/>
                    <a:pt x="90" y="49"/>
                    <a:pt x="90" y="49"/>
                  </a:cubicBezTo>
                  <a:cubicBezTo>
                    <a:pt x="90" y="49"/>
                    <a:pt x="90" y="48"/>
                    <a:pt x="90" y="48"/>
                  </a:cubicBezTo>
                  <a:cubicBezTo>
                    <a:pt x="94" y="35"/>
                    <a:pt x="98" y="23"/>
                    <a:pt x="101" y="10"/>
                  </a:cubicBezTo>
                  <a:cubicBezTo>
                    <a:pt x="103" y="5"/>
                    <a:pt x="106" y="2"/>
                    <a:pt x="112" y="1"/>
                  </a:cubicBezTo>
                  <a:cubicBezTo>
                    <a:pt x="121" y="1"/>
                    <a:pt x="124" y="6"/>
                    <a:pt x="121" y="14"/>
                  </a:cubicBezTo>
                  <a:cubicBezTo>
                    <a:pt x="116" y="31"/>
                    <a:pt x="110" y="47"/>
                    <a:pt x="104" y="63"/>
                  </a:cubicBezTo>
                  <a:cubicBezTo>
                    <a:pt x="102" y="70"/>
                    <a:pt x="98" y="72"/>
                    <a:pt x="90" y="7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  <p:sp>
          <p:nvSpPr>
            <p:cNvPr id="50" name="Freeform 10">
              <a:extLst>
                <a:ext uri="{FF2B5EF4-FFF2-40B4-BE49-F238E27FC236}">
                  <a16:creationId xmlns:a16="http://schemas.microsoft.com/office/drawing/2014/main" id="{131A025F-51C1-46B8-8513-E958EFF8699E}"/>
                </a:ext>
              </a:extLst>
            </p:cNvPr>
            <p:cNvSpPr>
              <a:spLocks/>
            </p:cNvSpPr>
            <p:nvPr/>
          </p:nvSpPr>
          <p:spPr bwMode="gray">
            <a:xfrm>
              <a:off x="5691188" y="952500"/>
              <a:ext cx="615950" cy="363538"/>
            </a:xfrm>
            <a:custGeom>
              <a:avLst/>
              <a:gdLst>
                <a:gd name="T0" fmla="*/ 90 w 124"/>
                <a:gd name="T1" fmla="*/ 72 h 73"/>
                <a:gd name="T2" fmla="*/ 77 w 124"/>
                <a:gd name="T3" fmla="*/ 64 h 73"/>
                <a:gd name="T4" fmla="*/ 63 w 124"/>
                <a:gd name="T5" fmla="*/ 23 h 73"/>
                <a:gd name="T6" fmla="*/ 62 w 124"/>
                <a:gd name="T7" fmla="*/ 21 h 73"/>
                <a:gd name="T8" fmla="*/ 61 w 124"/>
                <a:gd name="T9" fmla="*/ 23 h 73"/>
                <a:gd name="T10" fmla="*/ 46 w 124"/>
                <a:gd name="T11" fmla="*/ 63 h 73"/>
                <a:gd name="T12" fmla="*/ 32 w 124"/>
                <a:gd name="T13" fmla="*/ 72 h 73"/>
                <a:gd name="T14" fmla="*/ 19 w 124"/>
                <a:gd name="T15" fmla="*/ 63 h 73"/>
                <a:gd name="T16" fmla="*/ 2 w 124"/>
                <a:gd name="T17" fmla="*/ 14 h 73"/>
                <a:gd name="T18" fmla="*/ 6 w 124"/>
                <a:gd name="T19" fmla="*/ 2 h 73"/>
                <a:gd name="T20" fmla="*/ 21 w 124"/>
                <a:gd name="T21" fmla="*/ 7 h 73"/>
                <a:gd name="T22" fmla="*/ 31 w 124"/>
                <a:gd name="T23" fmla="*/ 42 h 73"/>
                <a:gd name="T24" fmla="*/ 34 w 124"/>
                <a:gd name="T25" fmla="*/ 49 h 73"/>
                <a:gd name="T26" fmla="*/ 37 w 124"/>
                <a:gd name="T27" fmla="*/ 42 h 73"/>
                <a:gd name="T28" fmla="*/ 48 w 124"/>
                <a:gd name="T29" fmla="*/ 10 h 73"/>
                <a:gd name="T30" fmla="*/ 62 w 124"/>
                <a:gd name="T31" fmla="*/ 1 h 73"/>
                <a:gd name="T32" fmla="*/ 76 w 124"/>
                <a:gd name="T33" fmla="*/ 10 h 73"/>
                <a:gd name="T34" fmla="*/ 89 w 124"/>
                <a:gd name="T35" fmla="*/ 47 h 73"/>
                <a:gd name="T36" fmla="*/ 90 w 124"/>
                <a:gd name="T37" fmla="*/ 49 h 73"/>
                <a:gd name="T38" fmla="*/ 91 w 124"/>
                <a:gd name="T39" fmla="*/ 47 h 73"/>
                <a:gd name="T40" fmla="*/ 101 w 124"/>
                <a:gd name="T41" fmla="*/ 10 h 73"/>
                <a:gd name="T42" fmla="*/ 116 w 124"/>
                <a:gd name="T43" fmla="*/ 2 h 73"/>
                <a:gd name="T44" fmla="*/ 122 w 124"/>
                <a:gd name="T45" fmla="*/ 12 h 73"/>
                <a:gd name="T46" fmla="*/ 104 w 124"/>
                <a:gd name="T47" fmla="*/ 65 h 73"/>
                <a:gd name="T48" fmla="*/ 90 w 124"/>
                <a:gd name="T49" fmla="*/ 72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24" h="73">
                  <a:moveTo>
                    <a:pt x="90" y="72"/>
                  </a:moveTo>
                  <a:cubicBezTo>
                    <a:pt x="84" y="73"/>
                    <a:pt x="79" y="70"/>
                    <a:pt x="77" y="64"/>
                  </a:cubicBezTo>
                  <a:cubicBezTo>
                    <a:pt x="72" y="50"/>
                    <a:pt x="68" y="36"/>
                    <a:pt x="63" y="23"/>
                  </a:cubicBezTo>
                  <a:cubicBezTo>
                    <a:pt x="62" y="22"/>
                    <a:pt x="62" y="22"/>
                    <a:pt x="62" y="21"/>
                  </a:cubicBezTo>
                  <a:cubicBezTo>
                    <a:pt x="61" y="22"/>
                    <a:pt x="61" y="22"/>
                    <a:pt x="61" y="23"/>
                  </a:cubicBezTo>
                  <a:cubicBezTo>
                    <a:pt x="56" y="36"/>
                    <a:pt x="51" y="50"/>
                    <a:pt x="46" y="63"/>
                  </a:cubicBezTo>
                  <a:cubicBezTo>
                    <a:pt x="44" y="70"/>
                    <a:pt x="40" y="73"/>
                    <a:pt x="32" y="72"/>
                  </a:cubicBezTo>
                  <a:cubicBezTo>
                    <a:pt x="25" y="72"/>
                    <a:pt x="22" y="70"/>
                    <a:pt x="19" y="63"/>
                  </a:cubicBezTo>
                  <a:cubicBezTo>
                    <a:pt x="13" y="46"/>
                    <a:pt x="8" y="30"/>
                    <a:pt x="2" y="14"/>
                  </a:cubicBezTo>
                  <a:cubicBezTo>
                    <a:pt x="0" y="7"/>
                    <a:pt x="1" y="4"/>
                    <a:pt x="6" y="2"/>
                  </a:cubicBezTo>
                  <a:cubicBezTo>
                    <a:pt x="12" y="0"/>
                    <a:pt x="19" y="2"/>
                    <a:pt x="21" y="7"/>
                  </a:cubicBezTo>
                  <a:cubicBezTo>
                    <a:pt x="25" y="19"/>
                    <a:pt x="28" y="30"/>
                    <a:pt x="31" y="42"/>
                  </a:cubicBezTo>
                  <a:cubicBezTo>
                    <a:pt x="32" y="44"/>
                    <a:pt x="33" y="47"/>
                    <a:pt x="34" y="49"/>
                  </a:cubicBezTo>
                  <a:cubicBezTo>
                    <a:pt x="35" y="47"/>
                    <a:pt x="36" y="44"/>
                    <a:pt x="37" y="42"/>
                  </a:cubicBezTo>
                  <a:cubicBezTo>
                    <a:pt x="40" y="31"/>
                    <a:pt x="44" y="21"/>
                    <a:pt x="48" y="10"/>
                  </a:cubicBezTo>
                  <a:cubicBezTo>
                    <a:pt x="50" y="3"/>
                    <a:pt x="55" y="1"/>
                    <a:pt x="62" y="1"/>
                  </a:cubicBezTo>
                  <a:cubicBezTo>
                    <a:pt x="69" y="1"/>
                    <a:pt x="73" y="4"/>
                    <a:pt x="76" y="10"/>
                  </a:cubicBezTo>
                  <a:cubicBezTo>
                    <a:pt x="80" y="23"/>
                    <a:pt x="84" y="35"/>
                    <a:pt x="89" y="47"/>
                  </a:cubicBezTo>
                  <a:cubicBezTo>
                    <a:pt x="89" y="48"/>
                    <a:pt x="89" y="48"/>
                    <a:pt x="90" y="49"/>
                  </a:cubicBezTo>
                  <a:cubicBezTo>
                    <a:pt x="90" y="48"/>
                    <a:pt x="90" y="48"/>
                    <a:pt x="91" y="47"/>
                  </a:cubicBezTo>
                  <a:cubicBezTo>
                    <a:pt x="94" y="35"/>
                    <a:pt x="98" y="22"/>
                    <a:pt x="101" y="10"/>
                  </a:cubicBezTo>
                  <a:cubicBezTo>
                    <a:pt x="103" y="3"/>
                    <a:pt x="108" y="0"/>
                    <a:pt x="116" y="2"/>
                  </a:cubicBezTo>
                  <a:cubicBezTo>
                    <a:pt x="121" y="3"/>
                    <a:pt x="124" y="7"/>
                    <a:pt x="122" y="12"/>
                  </a:cubicBezTo>
                  <a:cubicBezTo>
                    <a:pt x="116" y="30"/>
                    <a:pt x="110" y="47"/>
                    <a:pt x="104" y="65"/>
                  </a:cubicBezTo>
                  <a:cubicBezTo>
                    <a:pt x="101" y="71"/>
                    <a:pt x="97" y="73"/>
                    <a:pt x="90" y="72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/>
            </a:p>
          </p:txBody>
        </p:sp>
      </p:grpSp>
      <p:sp>
        <p:nvSpPr>
          <p:cNvPr id="51" name="TextBox 7">
            <a:extLst>
              <a:ext uri="{FF2B5EF4-FFF2-40B4-BE49-F238E27FC236}">
                <a16:creationId xmlns:a16="http://schemas.microsoft.com/office/drawing/2014/main" id="{D24B1108-EDD6-417B-A36D-F3867011F0AB}"/>
              </a:ext>
            </a:extLst>
          </p:cNvPr>
          <p:cNvSpPr txBox="1"/>
          <p:nvPr userDrawn="1"/>
        </p:nvSpPr>
        <p:spPr bwMode="gray">
          <a:xfrm>
            <a:off x="2622199" y="4052697"/>
            <a:ext cx="17732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2400"/>
              </a:spcBef>
              <a:buClr>
                <a:srgbClr val="C00000"/>
              </a:buClr>
            </a:pP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https://twitter.com/giz_gmbh</a:t>
            </a:r>
          </a:p>
        </p:txBody>
      </p:sp>
      <p:sp>
        <p:nvSpPr>
          <p:cNvPr id="52" name="TextBox 7">
            <a:extLst>
              <a:ext uri="{FF2B5EF4-FFF2-40B4-BE49-F238E27FC236}">
                <a16:creationId xmlns:a16="http://schemas.microsoft.com/office/drawing/2014/main" id="{D1A27A20-93C4-43EC-9799-1798AF93C848}"/>
              </a:ext>
            </a:extLst>
          </p:cNvPr>
          <p:cNvSpPr txBox="1"/>
          <p:nvPr userDrawn="1"/>
        </p:nvSpPr>
        <p:spPr bwMode="gray">
          <a:xfrm>
            <a:off x="5253681" y="4052697"/>
            <a:ext cx="22557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2400"/>
              </a:spcBef>
              <a:buClr>
                <a:srgbClr val="C00000"/>
              </a:buClr>
            </a:pP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https://www.facebook.com/gizprofile/</a:t>
            </a:r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B48531D5-774B-43B2-BF9F-942049A2E308}"/>
              </a:ext>
            </a:extLst>
          </p:cNvPr>
          <p:cNvSpPr>
            <a:spLocks noGrp="1"/>
          </p:cNvSpPr>
          <p:nvPr>
            <p:ph type="ftr" sz="quarter" idx="33"/>
          </p:nvPr>
        </p:nvSpPr>
        <p:spPr/>
        <p:txBody>
          <a:bodyPr/>
          <a:lstStyle/>
          <a:p>
            <a:r>
              <a:rPr lang="en-US"/>
              <a:t>The Social Security Fund (SSF)</a:t>
            </a:r>
            <a:endParaRPr lang="en-GB" dirty="0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B567733F-77B6-4DB6-99E1-00F2DD5496BA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3A8B5DB7-81A8-4ED4-916B-6B23CD60368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0150698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hot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 descr="Ein Bild, das Screenshot enthält.&#10;&#10;Automatisch generierte Beschreibung">
            <a:extLst>
              <a:ext uri="{FF2B5EF4-FFF2-40B4-BE49-F238E27FC236}">
                <a16:creationId xmlns:a16="http://schemas.microsoft.com/office/drawing/2014/main" id="{8B5BB38C-C268-430A-95D0-A4989E9A611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0418" r="36621"/>
          <a:stretch/>
        </p:blipFill>
        <p:spPr>
          <a:xfrm>
            <a:off x="7497546" y="772118"/>
            <a:ext cx="387893" cy="590931"/>
          </a:xfrm>
          <a:prstGeom prst="rect">
            <a:avLst/>
          </a:prstGeom>
        </p:spPr>
      </p:pic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FE685868-EA5A-4891-A28F-04F16BEAED38}"/>
              </a:ext>
            </a:extLst>
          </p:cNvPr>
          <p:cNvCxnSpPr/>
          <p:nvPr userDrawn="1"/>
        </p:nvCxnSpPr>
        <p:spPr bwMode="gray">
          <a:xfrm>
            <a:off x="4572000" y="933450"/>
            <a:ext cx="0" cy="685800"/>
          </a:xfrm>
          <a:prstGeom prst="straightConnector1">
            <a:avLst/>
          </a:prstGeom>
          <a:ln w="12700">
            <a:prstDash val="sys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2033EF87-771C-4B92-ADFE-7B13B36298B2}"/>
              </a:ext>
            </a:extLst>
          </p:cNvPr>
          <p:cNvGrpSpPr/>
          <p:nvPr userDrawn="1"/>
        </p:nvGrpSpPr>
        <p:grpSpPr>
          <a:xfrm>
            <a:off x="5604594" y="776007"/>
            <a:ext cx="1588101" cy="650246"/>
            <a:chOff x="5604594" y="1459908"/>
            <a:chExt cx="1588101" cy="650246"/>
          </a:xfrm>
        </p:grpSpPr>
        <p:pic>
          <p:nvPicPr>
            <p:cNvPr id="4" name="Grafik 3" descr="Ein Bild, das Screenshot enthält.&#10;&#10;Automatisch generierte Beschreibung">
              <a:extLst>
                <a:ext uri="{FF2B5EF4-FFF2-40B4-BE49-F238E27FC236}">
                  <a16:creationId xmlns:a16="http://schemas.microsoft.com/office/drawing/2014/main" id="{819D2676-9436-4032-BE32-30435B740AE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5604594" y="1459908"/>
              <a:ext cx="1588101" cy="650246"/>
            </a:xfrm>
            <a:prstGeom prst="rect">
              <a:avLst/>
            </a:prstGeom>
          </p:spPr>
        </p:pic>
        <p:sp>
          <p:nvSpPr>
            <p:cNvPr id="28" name="Rechteck 27">
              <a:extLst>
                <a:ext uri="{FF2B5EF4-FFF2-40B4-BE49-F238E27FC236}">
                  <a16:creationId xmlns:a16="http://schemas.microsoft.com/office/drawing/2014/main" id="{F4035884-6A0A-4E92-9DBD-74348932C0B3}"/>
                </a:ext>
              </a:extLst>
            </p:cNvPr>
            <p:cNvSpPr/>
            <p:nvPr userDrawn="1"/>
          </p:nvSpPr>
          <p:spPr bwMode="gray">
            <a:xfrm>
              <a:off x="6631396" y="1739890"/>
              <a:ext cx="482357" cy="179961"/>
            </a:xfrm>
            <a:prstGeom prst="rect">
              <a:avLst/>
            </a:prstGeom>
            <a:noFill/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25" name="Rechteck">
            <a:extLst>
              <a:ext uri="{FF2B5EF4-FFF2-40B4-BE49-F238E27FC236}">
                <a16:creationId xmlns:a16="http://schemas.microsoft.com/office/drawing/2014/main" id="{F2E38B50-980D-47A1-BF50-09C022DE3178}"/>
              </a:ext>
            </a:extLst>
          </p:cNvPr>
          <p:cNvSpPr/>
          <p:nvPr userDrawn="1"/>
        </p:nvSpPr>
        <p:spPr bwMode="gray">
          <a:xfrm>
            <a:off x="7530036" y="959758"/>
            <a:ext cx="334720" cy="338137"/>
          </a:xfrm>
          <a:prstGeom prst="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Bildplatzhalter">
            <a:extLst>
              <a:ext uri="{FF2B5EF4-FFF2-40B4-BE49-F238E27FC236}">
                <a16:creationId xmlns:a16="http://schemas.microsoft.com/office/drawing/2014/main" id="{670A352A-9075-4383-BC37-7EF209BB4A7F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 bwMode="gray">
          <a:xfrm>
            <a:off x="123135" y="123825"/>
            <a:ext cx="8893865" cy="3541395"/>
          </a:xfrm>
          <a:noFill/>
        </p:spPr>
        <p:txBody>
          <a:bodyPr tIns="720000" rIns="0"/>
          <a:lstStyle>
            <a:lvl1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500">
                <a:solidFill>
                  <a:schemeClr val="accent1"/>
                </a:solidFill>
              </a:defRPr>
            </a:lvl1pPr>
          </a:lstStyle>
          <a:p>
            <a:r>
              <a:rPr lang="en-GB" dirty="0"/>
              <a:t>.</a:t>
            </a:r>
          </a:p>
        </p:txBody>
      </p:sp>
      <p:sp>
        <p:nvSpPr>
          <p:cNvPr id="3" name="1.">
            <a:extLst>
              <a:ext uri="{FF2B5EF4-FFF2-40B4-BE49-F238E27FC236}">
                <a16:creationId xmlns:a16="http://schemas.microsoft.com/office/drawing/2014/main" id="{6C4143CA-4DB1-41D8-8702-2CD00961FDB5}"/>
              </a:ext>
            </a:extLst>
          </p:cNvPr>
          <p:cNvSpPr/>
          <p:nvPr userDrawn="1"/>
        </p:nvSpPr>
        <p:spPr bwMode="gray">
          <a:xfrm>
            <a:off x="4092742" y="128165"/>
            <a:ext cx="1476375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Click on this icon to insert a new photo.</a:t>
            </a:r>
          </a:p>
        </p:txBody>
      </p:sp>
      <p:sp>
        <p:nvSpPr>
          <p:cNvPr id="16" name="2.">
            <a:extLst>
              <a:ext uri="{FF2B5EF4-FFF2-40B4-BE49-F238E27FC236}">
                <a16:creationId xmlns:a16="http://schemas.microsoft.com/office/drawing/2014/main" id="{8F222F02-A2DC-42E9-84D4-4ACEFEE70A4D}"/>
              </a:ext>
            </a:extLst>
          </p:cNvPr>
          <p:cNvSpPr/>
          <p:nvPr userDrawn="1"/>
        </p:nvSpPr>
        <p:spPr bwMode="gray">
          <a:xfrm>
            <a:off x="5501862" y="128165"/>
            <a:ext cx="1476375" cy="25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Reset the slide.</a:t>
            </a:r>
          </a:p>
        </p:txBody>
      </p:sp>
      <p:sp>
        <p:nvSpPr>
          <p:cNvPr id="23" name="3.">
            <a:extLst>
              <a:ext uri="{FF2B5EF4-FFF2-40B4-BE49-F238E27FC236}">
                <a16:creationId xmlns:a16="http://schemas.microsoft.com/office/drawing/2014/main" id="{C15972D1-066C-49B6-94E5-4A7A0A3B2587}"/>
              </a:ext>
            </a:extLst>
          </p:cNvPr>
          <p:cNvSpPr/>
          <p:nvPr userDrawn="1"/>
        </p:nvSpPr>
        <p:spPr bwMode="gray">
          <a:xfrm>
            <a:off x="7261861" y="128165"/>
            <a:ext cx="1863194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Where necessary, change the section using the ‘Crop’ function.</a:t>
            </a:r>
          </a:p>
        </p:txBody>
      </p:sp>
      <p:pic>
        <p:nvPicPr>
          <p:cNvPr id="11" name="logo">
            <a:extLst>
              <a:ext uri="{FF2B5EF4-FFF2-40B4-BE49-F238E27FC236}">
                <a16:creationId xmlns:a16="http://schemas.microsoft.com/office/drawing/2014/main" id="{F8081F88-CBA8-4146-B984-924F5BAE435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687149" y="4066683"/>
            <a:ext cx="2311296" cy="637918"/>
          </a:xfrm>
          <a:prstGeom prst="rect">
            <a:avLst/>
          </a:prstGeom>
        </p:spPr>
      </p:pic>
      <p:sp>
        <p:nvSpPr>
          <p:cNvPr id="17" name="Bar">
            <a:extLst>
              <a:ext uri="{FF2B5EF4-FFF2-40B4-BE49-F238E27FC236}">
                <a16:creationId xmlns:a16="http://schemas.microsoft.com/office/drawing/2014/main" id="{F01B0C4A-732E-4BC2-A2D7-A086E4E5403B}"/>
              </a:ext>
            </a:extLst>
          </p:cNvPr>
          <p:cNvSpPr/>
          <p:nvPr userDrawn="1"/>
        </p:nvSpPr>
        <p:spPr bwMode="gray">
          <a:xfrm>
            <a:off x="5369092" y="3665220"/>
            <a:ext cx="3647908" cy="222842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dirty="0" err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9" name="how">
            <a:extLst>
              <a:ext uri="{FF2B5EF4-FFF2-40B4-BE49-F238E27FC236}">
                <a16:creationId xmlns:a16="http://schemas.microsoft.com/office/drawing/2014/main" id="{B4432FF7-B852-4F03-B6BA-EEC7AD563D82}"/>
              </a:ext>
            </a:extLst>
          </p:cNvPr>
          <p:cNvSpPr txBox="1"/>
          <p:nvPr userDrawn="1"/>
        </p:nvSpPr>
        <p:spPr bwMode="gray">
          <a:xfrm>
            <a:off x="-2857397" y="177800"/>
            <a:ext cx="27962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28588" marR="0" lvl="0" indent="-128588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900" b="0" dirty="0">
                <a:solidFill>
                  <a:schemeClr val="bg1">
                    <a:lumMod val="50000"/>
                  </a:schemeClr>
                </a:solidFill>
              </a:rPr>
              <a:t>Click on image above transparent section.</a:t>
            </a:r>
          </a:p>
          <a:p>
            <a:pPr marL="128588" marR="0" lvl="0" indent="-128588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900" b="0" dirty="0">
                <a:solidFill>
                  <a:schemeClr val="bg1">
                    <a:lumMod val="50000"/>
                  </a:schemeClr>
                </a:solidFill>
              </a:rPr>
              <a:t>Delete image by pressing the DEL key.</a:t>
            </a:r>
          </a:p>
          <a:p>
            <a:pPr marL="128588" marR="0" lvl="0" indent="-128588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900" b="0" dirty="0">
                <a:solidFill>
                  <a:schemeClr val="bg1">
                    <a:lumMod val="50000"/>
                  </a:schemeClr>
                </a:solidFill>
              </a:rPr>
              <a:t>Click on small icon in centre of page.</a:t>
            </a:r>
          </a:p>
          <a:p>
            <a:pPr marL="128588" marR="0" lvl="0" indent="-128588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900" b="0" dirty="0">
                <a:solidFill>
                  <a:schemeClr val="bg1">
                    <a:lumMod val="50000"/>
                  </a:schemeClr>
                </a:solidFill>
              </a:rPr>
              <a:t>Select photo.</a:t>
            </a:r>
          </a:p>
          <a:p>
            <a:pPr marL="128588" marR="0" lvl="0" indent="-128588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900" b="0" dirty="0">
                <a:solidFill>
                  <a:schemeClr val="bg1">
                    <a:lumMod val="50000"/>
                  </a:schemeClr>
                </a:solidFill>
              </a:rPr>
              <a:t>Select ‘Home / Reset ’.</a:t>
            </a:r>
          </a:p>
          <a:p>
            <a:pPr marL="128588" marR="0" lvl="0" indent="-128588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900" b="0" dirty="0">
                <a:solidFill>
                  <a:schemeClr val="bg1">
                    <a:lumMod val="50000"/>
                  </a:schemeClr>
                </a:solidFill>
              </a:rPr>
              <a:t>If required, edit the section under ‘Format/Crop ’.</a:t>
            </a:r>
          </a:p>
        </p:txBody>
      </p:sp>
      <p:sp>
        <p:nvSpPr>
          <p:cNvPr id="10" name="Dreieck">
            <a:extLst>
              <a:ext uri="{FF2B5EF4-FFF2-40B4-BE49-F238E27FC236}">
                <a16:creationId xmlns:a16="http://schemas.microsoft.com/office/drawing/2014/main" id="{22DB09A9-BCD0-4F35-8DC4-DDFE9DE6C2F9}"/>
              </a:ext>
            </a:extLst>
          </p:cNvPr>
          <p:cNvSpPr/>
          <p:nvPr userDrawn="1"/>
        </p:nvSpPr>
        <p:spPr bwMode="gray">
          <a:xfrm rot="5400000">
            <a:off x="-166847" y="421640"/>
            <a:ext cx="211456" cy="45720"/>
          </a:xfrm>
          <a:prstGeom prst="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Headline">
            <a:extLst>
              <a:ext uri="{FF2B5EF4-FFF2-40B4-BE49-F238E27FC236}">
                <a16:creationId xmlns:a16="http://schemas.microsoft.com/office/drawing/2014/main" id="{F8646EF2-FE73-41DC-B654-C5012A3720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123135" y="635156"/>
            <a:ext cx="8893865" cy="3030064"/>
          </a:xfrm>
          <a:prstGeom prst="rect">
            <a:avLst/>
          </a:prstGeom>
          <a:blipFill dpi="0" rotWithShape="1">
            <a:blip r:embed="rId6">
              <a:alphaModFix amt="80000"/>
            </a:blip>
            <a:srcRect/>
            <a:stretch>
              <a:fillRect l="-10" r="-10"/>
            </a:stretch>
          </a:blipFill>
        </p:spPr>
        <p:txBody>
          <a:bodyPr wrap="square" lIns="576000" bIns="1036800" anchor="b">
            <a:noAutofit/>
          </a:bodyPr>
          <a:lstStyle>
            <a:lvl1pPr>
              <a:defRPr sz="2600" b="1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Title slide/headline</a:t>
            </a:r>
            <a:br>
              <a:rPr lang="en-GB" dirty="0"/>
            </a:br>
            <a:r>
              <a:rPr lang="en-GB" dirty="0"/>
              <a:t>with background photo (interchangeable)</a:t>
            </a:r>
          </a:p>
        </p:txBody>
      </p:sp>
      <p:sp>
        <p:nvSpPr>
          <p:cNvPr id="19" name="Subline">
            <a:extLst>
              <a:ext uri="{FF2B5EF4-FFF2-40B4-BE49-F238E27FC236}">
                <a16:creationId xmlns:a16="http://schemas.microsoft.com/office/drawing/2014/main" id="{31A5E120-96AF-40F6-98D7-8A2FD24C327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699848" y="2775458"/>
            <a:ext cx="7970837" cy="592470"/>
          </a:xfrm>
        </p:spPr>
        <p:txBody>
          <a:bodyPr>
            <a:spAutoFit/>
          </a:bodyPr>
          <a:lstStyle>
            <a:lvl1pPr marL="0" indent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  <a:defRPr sz="15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This is the sub-line</a:t>
            </a:r>
          </a:p>
          <a:p>
            <a:r>
              <a:rPr lang="en-GB" dirty="0"/>
              <a:t>Project name | Date</a:t>
            </a:r>
          </a:p>
        </p:txBody>
      </p:sp>
      <p:pic>
        <p:nvPicPr>
          <p:cNvPr id="26" name="Beispiel" descr="Ein Bild, das Wand, Gebäude enthält.&#10;&#10;Automatisch generierte Beschreibung">
            <a:extLst>
              <a:ext uri="{FF2B5EF4-FFF2-40B4-BE49-F238E27FC236}">
                <a16:creationId xmlns:a16="http://schemas.microsoft.com/office/drawing/2014/main" id="{317CFD46-37B5-4632-BBA4-3F2278F98B67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 bwMode="gray">
          <a:xfrm>
            <a:off x="7497022" y="1475105"/>
            <a:ext cx="1246909" cy="860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872053"/>
      </p:ext>
    </p:extLst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037597-8BB0-4750-8FAD-2528677210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449816" y="240212"/>
            <a:ext cx="8567183" cy="540544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Click to add headline</a:t>
            </a:r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8C747616-D15A-4B76-A750-E3C2CAEDF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Social Security Fund (SSF)</a:t>
            </a:r>
            <a:endParaRPr lang="en-GB" dirty="0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E01D67F9-3FD2-4133-A359-8B5B09878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3A8B5DB7-81A8-4ED4-916B-6B23CD60368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359111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845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headline, alternat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037597-8BB0-4750-8FAD-2528677210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449816" y="240212"/>
            <a:ext cx="8567183" cy="540544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add headline</a:t>
            </a:r>
            <a:endParaRPr lang="en-GB" dirty="0"/>
          </a:p>
        </p:txBody>
      </p:sp>
      <p:grpSp>
        <p:nvGrpSpPr>
          <p:cNvPr id="6" name="Key Visual">
            <a:extLst>
              <a:ext uri="{FF2B5EF4-FFF2-40B4-BE49-F238E27FC236}">
                <a16:creationId xmlns:a16="http://schemas.microsoft.com/office/drawing/2014/main" id="{77156747-85E7-4ED4-B2ED-42ABA70FA613}"/>
              </a:ext>
            </a:extLst>
          </p:cNvPr>
          <p:cNvGrpSpPr/>
          <p:nvPr userDrawn="1"/>
        </p:nvGrpSpPr>
        <p:grpSpPr bwMode="gray">
          <a:xfrm flipV="1">
            <a:off x="123135" y="3983338"/>
            <a:ext cx="2320828" cy="616979"/>
            <a:chOff x="4846637" y="119557"/>
            <a:chExt cx="3783013" cy="1005693"/>
          </a:xfrm>
        </p:grpSpPr>
        <p:sp>
          <p:nvSpPr>
            <p:cNvPr id="7" name="Freihandform: Form 6">
              <a:extLst>
                <a:ext uri="{FF2B5EF4-FFF2-40B4-BE49-F238E27FC236}">
                  <a16:creationId xmlns:a16="http://schemas.microsoft.com/office/drawing/2014/main" id="{2E6C23C4-9083-4866-858D-0C04644D965B}"/>
                </a:ext>
              </a:extLst>
            </p:cNvPr>
            <p:cNvSpPr/>
            <p:nvPr userDrawn="1"/>
          </p:nvSpPr>
          <p:spPr bwMode="gray">
            <a:xfrm>
              <a:off x="4846637" y="119557"/>
              <a:ext cx="3783013" cy="1003198"/>
            </a:xfrm>
            <a:custGeom>
              <a:avLst/>
              <a:gdLst>
                <a:gd name="connsiteX0" fmla="*/ 0 w 6644156"/>
                <a:gd name="connsiteY0" fmla="*/ 0 h 1761930"/>
                <a:gd name="connsiteX1" fmla="*/ 6644156 w 6644156"/>
                <a:gd name="connsiteY1" fmla="*/ 0 h 1761930"/>
                <a:gd name="connsiteX2" fmla="*/ 5593080 w 6644156"/>
                <a:gd name="connsiteY2" fmla="*/ 838200 h 1761930"/>
                <a:gd name="connsiteX3" fmla="*/ 4465320 w 6644156"/>
                <a:gd name="connsiteY3" fmla="*/ 426720 h 1761930"/>
                <a:gd name="connsiteX4" fmla="*/ 934433 w 6644156"/>
                <a:gd name="connsiteY4" fmla="*/ 1761930 h 1761930"/>
                <a:gd name="connsiteX5" fmla="*/ 0 w 6644156"/>
                <a:gd name="connsiteY5" fmla="*/ 1052662 h 1761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44156" h="1761930">
                  <a:moveTo>
                    <a:pt x="0" y="0"/>
                  </a:moveTo>
                  <a:lnTo>
                    <a:pt x="6644156" y="0"/>
                  </a:lnTo>
                  <a:lnTo>
                    <a:pt x="5593080" y="838200"/>
                  </a:lnTo>
                  <a:lnTo>
                    <a:pt x="4465320" y="426720"/>
                  </a:lnTo>
                  <a:lnTo>
                    <a:pt x="934433" y="1761930"/>
                  </a:lnTo>
                  <a:lnTo>
                    <a:pt x="0" y="1052662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225" r="-225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ihandform: Form 7">
              <a:extLst>
                <a:ext uri="{FF2B5EF4-FFF2-40B4-BE49-F238E27FC236}">
                  <a16:creationId xmlns:a16="http://schemas.microsoft.com/office/drawing/2014/main" id="{FB0BB156-07F2-4B83-B5A7-E91DE0017F5B}"/>
                </a:ext>
              </a:extLst>
            </p:cNvPr>
            <p:cNvSpPr/>
            <p:nvPr userDrawn="1"/>
          </p:nvSpPr>
          <p:spPr bwMode="gray">
            <a:xfrm>
              <a:off x="4920060" y="119557"/>
              <a:ext cx="1036212" cy="1005693"/>
            </a:xfrm>
            <a:custGeom>
              <a:avLst/>
              <a:gdLst>
                <a:gd name="connsiteX0" fmla="*/ 0 w 1978500"/>
                <a:gd name="connsiteY0" fmla="*/ 0 h 1920227"/>
                <a:gd name="connsiteX1" fmla="*/ 1978500 w 1978500"/>
                <a:gd name="connsiteY1" fmla="*/ 0 h 1920227"/>
                <a:gd name="connsiteX2" fmla="*/ 876998 w 1978500"/>
                <a:gd name="connsiteY2" fmla="*/ 1920227 h 1920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78500" h="1920227">
                  <a:moveTo>
                    <a:pt x="0" y="0"/>
                  </a:moveTo>
                  <a:lnTo>
                    <a:pt x="1978500" y="0"/>
                  </a:lnTo>
                  <a:lnTo>
                    <a:pt x="876998" y="1920227"/>
                  </a:ln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" name="Freihandform: Form 8">
              <a:extLst>
                <a:ext uri="{FF2B5EF4-FFF2-40B4-BE49-F238E27FC236}">
                  <a16:creationId xmlns:a16="http://schemas.microsoft.com/office/drawing/2014/main" id="{86502DB2-D1D5-44BB-955E-FA20933B0C5A}"/>
                </a:ext>
              </a:extLst>
            </p:cNvPr>
            <p:cNvSpPr/>
            <p:nvPr userDrawn="1"/>
          </p:nvSpPr>
          <p:spPr bwMode="gray">
            <a:xfrm>
              <a:off x="7610197" y="119557"/>
              <a:ext cx="508146" cy="477657"/>
            </a:xfrm>
            <a:custGeom>
              <a:avLst/>
              <a:gdLst>
                <a:gd name="connsiteX0" fmla="*/ 0 w 970232"/>
                <a:gd name="connsiteY0" fmla="*/ 0 h 912018"/>
                <a:gd name="connsiteX1" fmla="*/ 970232 w 970232"/>
                <a:gd name="connsiteY1" fmla="*/ 0 h 912018"/>
                <a:gd name="connsiteX2" fmla="*/ 804720 w 970232"/>
                <a:gd name="connsiteY2" fmla="*/ 912018 h 912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70232" h="912018">
                  <a:moveTo>
                    <a:pt x="0" y="0"/>
                  </a:moveTo>
                  <a:lnTo>
                    <a:pt x="970232" y="0"/>
                  </a:lnTo>
                  <a:lnTo>
                    <a:pt x="804720" y="912018"/>
                  </a:ln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0" name="Freihandform: Form 9">
              <a:extLst>
                <a:ext uri="{FF2B5EF4-FFF2-40B4-BE49-F238E27FC236}">
                  <a16:creationId xmlns:a16="http://schemas.microsoft.com/office/drawing/2014/main" id="{A25DFF6E-FE1D-49A8-A873-770951547FF1}"/>
                </a:ext>
              </a:extLst>
            </p:cNvPr>
            <p:cNvSpPr/>
            <p:nvPr userDrawn="1"/>
          </p:nvSpPr>
          <p:spPr bwMode="gray">
            <a:xfrm flipH="1">
              <a:off x="7164646" y="119557"/>
              <a:ext cx="951008" cy="481890"/>
            </a:xfrm>
            <a:custGeom>
              <a:avLst/>
              <a:gdLst>
                <a:gd name="connsiteX0" fmla="*/ 1815814 w 1815814"/>
                <a:gd name="connsiteY0" fmla="*/ 0 h 920101"/>
                <a:gd name="connsiteX1" fmla="*/ 0 w 1815814"/>
                <a:gd name="connsiteY1" fmla="*/ 0 h 920101"/>
                <a:gd name="connsiteX2" fmla="*/ 161054 w 1815814"/>
                <a:gd name="connsiteY2" fmla="*/ 920101 h 920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15814" h="920101">
                  <a:moveTo>
                    <a:pt x="1815814" y="0"/>
                  </a:moveTo>
                  <a:lnTo>
                    <a:pt x="0" y="0"/>
                  </a:lnTo>
                  <a:lnTo>
                    <a:pt x="161054" y="920101"/>
                  </a:ln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1" name="Freihandform: Form 10">
              <a:extLst>
                <a:ext uri="{FF2B5EF4-FFF2-40B4-BE49-F238E27FC236}">
                  <a16:creationId xmlns:a16="http://schemas.microsoft.com/office/drawing/2014/main" id="{8E38456C-C414-4CEB-A953-0F72775B0C83}"/>
                </a:ext>
              </a:extLst>
            </p:cNvPr>
            <p:cNvSpPr/>
            <p:nvPr userDrawn="1"/>
          </p:nvSpPr>
          <p:spPr bwMode="gray">
            <a:xfrm>
              <a:off x="4920060" y="119557"/>
              <a:ext cx="2146640" cy="1005693"/>
            </a:xfrm>
            <a:custGeom>
              <a:avLst/>
              <a:gdLst>
                <a:gd name="connsiteX0" fmla="*/ 0 w 4098704"/>
                <a:gd name="connsiteY0" fmla="*/ 0 h 1920227"/>
                <a:gd name="connsiteX1" fmla="*/ 4098704 w 4098704"/>
                <a:gd name="connsiteY1" fmla="*/ 0 h 1920227"/>
                <a:gd name="connsiteX2" fmla="*/ 876998 w 4098704"/>
                <a:gd name="connsiteY2" fmla="*/ 1920227 h 1920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98704" h="1920227">
                  <a:moveTo>
                    <a:pt x="0" y="0"/>
                  </a:moveTo>
                  <a:lnTo>
                    <a:pt x="4098704" y="0"/>
                  </a:lnTo>
                  <a:lnTo>
                    <a:pt x="876998" y="1920227"/>
                  </a:ln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3" name="Fußzeilenplatzhalter 12">
            <a:extLst>
              <a:ext uri="{FF2B5EF4-FFF2-40B4-BE49-F238E27FC236}">
                <a16:creationId xmlns:a16="http://schemas.microsoft.com/office/drawing/2014/main" id="{5310A70C-D8B8-42A6-B5C9-447FBE8EE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Social Security Fund (SSF)</a:t>
            </a:r>
            <a:endParaRPr lang="en-GB" dirty="0"/>
          </a:p>
        </p:txBody>
      </p:sp>
      <p:sp>
        <p:nvSpPr>
          <p:cNvPr id="14" name="Foliennummernplatzhalter 13">
            <a:extLst>
              <a:ext uri="{FF2B5EF4-FFF2-40B4-BE49-F238E27FC236}">
                <a16:creationId xmlns:a16="http://schemas.microsoft.com/office/drawing/2014/main" id="{66669E51-E04F-47E9-8734-AABE57CED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3A8B5DB7-81A8-4ED4-916B-6B23CD60368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2759983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845" userDrawn="1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blication detai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platzhalter 14">
            <a:extLst>
              <a:ext uri="{FF2B5EF4-FFF2-40B4-BE49-F238E27FC236}">
                <a16:creationId xmlns:a16="http://schemas.microsoft.com/office/drawing/2014/main" id="{790F769E-F4C9-44EF-9773-070A28E48EF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449817" y="323505"/>
            <a:ext cx="4324497" cy="430887"/>
          </a:xfrm>
        </p:spPr>
        <p:txBody>
          <a:bodyPr wrap="square">
            <a:spAutoFit/>
          </a:bodyPr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00" b="1">
                <a:solidFill>
                  <a:schemeClr val="accent1"/>
                </a:solidFill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srgbClr val="C80F0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Note for publication details:</a:t>
            </a:r>
            <a:b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srgbClr val="C80F0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srgbClr val="C80F0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Please adapt/delete placeholder texts (project/programme name, address, email, etc.) as required.</a:t>
            </a:r>
            <a:b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srgbClr val="C80F0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srgbClr val="C80F0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Delete the placeholder for the cooperation partner if it is not appropriate.</a:t>
            </a:r>
            <a:b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srgbClr val="C80F0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700" b="0" i="0" u="none" strike="noStrike" kern="1200" cap="none" spc="0" normalizeH="0" baseline="0" noProof="0" dirty="0">
                <a:ln>
                  <a:noFill/>
                </a:ln>
                <a:solidFill>
                  <a:srgbClr val="C80F0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(This note is not visible in presentation mode and will also not be printed.)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EF3C373-F3E5-423E-B3C3-C5E1BD203F77}"/>
              </a:ext>
            </a:extLst>
          </p:cNvPr>
          <p:cNvSpPr/>
          <p:nvPr userDrawn="1"/>
        </p:nvSpPr>
        <p:spPr bwMode="gray">
          <a:xfrm>
            <a:off x="450495" y="1106921"/>
            <a:ext cx="3214511" cy="1277273"/>
          </a:xfrm>
          <a:prstGeom prst="rect">
            <a:avLst/>
          </a:prstGeom>
        </p:spPr>
        <p:txBody>
          <a:bodyPr wrap="square" lIns="0" tIns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As a federally owned enterprise, GIZ supports the German Government in achieving its objectives in the field of international cooperation for sustainable development.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</a:br>
            <a:r>
              <a:rPr kumimoji="0" lang="de-DE" sz="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Published</a:t>
            </a:r>
            <a:r>
              <a:rPr kumimoji="0" lang="de-DE" sz="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de-DE" sz="8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by</a:t>
            </a:r>
            <a:r>
              <a:rPr kumimoji="0" lang="de-DE" sz="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Deutsche Gesellschaft </a:t>
            </a:r>
            <a:r>
              <a:rPr kumimoji="0" lang="de-DE" sz="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für</a:t>
            </a:r>
            <a:endParaRPr kumimoji="0" lang="de-DE" sz="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Internationale Zusammenarbeit (GIZ) GmbH</a:t>
            </a:r>
            <a:br>
              <a:rPr kumimoji="0" lang="de-DE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</a:br>
            <a:br>
              <a:rPr kumimoji="0" lang="de-DE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</a:br>
            <a:r>
              <a:rPr kumimoji="0" lang="de-DE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Registered </a:t>
            </a:r>
            <a:r>
              <a:rPr kumimoji="0" lang="de-DE" sz="8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offices</a:t>
            </a:r>
            <a:endParaRPr kumimoji="0" lang="de-DE" sz="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Bonn and Eschborn</a:t>
            </a:r>
            <a:endParaRPr kumimoji="0" lang="en-US" sz="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24969EDD-4A06-4BE9-93A1-41E56B04119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50495" y="2547859"/>
            <a:ext cx="3464422" cy="1762643"/>
          </a:xfrm>
        </p:spPr>
        <p:txBody>
          <a:bodyPr/>
          <a:lstStyle>
            <a:lvl1pPr>
              <a:lnSpc>
                <a:spcPct val="100000"/>
              </a:lnSpc>
              <a:defRPr kumimoji="0" lang="de-DE" sz="8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  <a:lvl2pPr marL="0" indent="0">
              <a:buNone/>
              <a:defRPr kumimoji="0" lang="de-DE" sz="800" b="0" i="0" u="none" strike="noStrike" kern="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>
              <a:defRPr kumimoji="0" lang="de-DE" sz="10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>
              <a:defRPr kumimoji="0" lang="de-DE" sz="10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  <a:lvl5pPr>
              <a:defRPr kumimoji="0" lang="de-DE" sz="1000" b="0" i="0" u="none" strike="noStrike" kern="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GB"/>
              <a:t>Click to add text</a:t>
            </a:r>
            <a:endParaRPr lang="en-GB" dirty="0"/>
          </a:p>
        </p:txBody>
      </p:sp>
      <p:sp>
        <p:nvSpPr>
          <p:cNvPr id="13" name="Textplatzhalter 6">
            <a:extLst>
              <a:ext uri="{FF2B5EF4-FFF2-40B4-BE49-F238E27FC236}">
                <a16:creationId xmlns:a16="http://schemas.microsoft.com/office/drawing/2014/main" id="{CF011E25-18E3-408D-87A2-25C927E6CD3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4386538" y="1106921"/>
            <a:ext cx="3428177" cy="1762643"/>
          </a:xfrm>
        </p:spPr>
        <p:txBody>
          <a:bodyPr/>
          <a:lstStyle>
            <a:lvl1pPr>
              <a:lnSpc>
                <a:spcPct val="100000"/>
              </a:lnSpc>
              <a:defRPr kumimoji="0" lang="de-DE" sz="8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  <a:lvl2pPr marL="0" indent="0">
              <a:lnSpc>
                <a:spcPct val="100000"/>
              </a:lnSpc>
              <a:buNone/>
              <a:defRPr kumimoji="0" lang="de-DE" sz="800" b="0" i="0" u="none" strike="noStrike" kern="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>
              <a:defRPr kumimoji="0" lang="de-DE" sz="10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>
              <a:defRPr kumimoji="0" lang="de-DE" sz="10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  <a:lvl5pPr>
              <a:defRPr kumimoji="0" lang="de-DE" sz="1000" b="0" i="0" u="none" strike="noStrike" kern="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GB"/>
              <a:t>Click to add text</a:t>
            </a:r>
            <a:endParaRPr lang="en-GB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89B8326-D6A7-4E0B-A320-27E8F32582F1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US"/>
              <a:t>The Social Security Fund (SSF)</a:t>
            </a:r>
            <a:endParaRPr lang="en-GB" dirty="0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B829CD0F-D162-4EFA-8033-3557250F4410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3A8B5DB7-81A8-4ED4-916B-6B23CD603687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12896FF-98FC-4945-B272-264E311FE7A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386263" y="3207008"/>
            <a:ext cx="806878" cy="110800"/>
          </a:xfrm>
        </p:spPr>
        <p:txBody>
          <a:bodyPr wrap="none" lIns="0">
            <a:spAutoFit/>
          </a:bodyPr>
          <a:lstStyle>
            <a:lvl1pPr>
              <a:defRPr lang="de-DE" sz="800" smtClean="0">
                <a:solidFill>
                  <a:prstClr val="black"/>
                </a:solidFill>
              </a:defRPr>
            </a:lvl1pPr>
            <a:lvl2pPr>
              <a:defRPr lang="de-DE" sz="1350" smtClean="0"/>
            </a:lvl2pPr>
            <a:lvl3pPr>
              <a:defRPr lang="de-DE" sz="1350" smtClean="0"/>
            </a:lvl3pPr>
            <a:lvl4pPr>
              <a:defRPr lang="de-DE" smtClean="0"/>
            </a:lvl4pPr>
            <a:lvl5pPr>
              <a:defRPr lang="fr-FR"/>
            </a:lvl5pPr>
          </a:lstStyle>
          <a:p>
            <a:pPr lvl="0"/>
            <a:r>
              <a:rPr lang="de-DE" dirty="0"/>
              <a:t>Click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text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35594303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credits and sour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platzhalter 6">
            <a:extLst>
              <a:ext uri="{FF2B5EF4-FFF2-40B4-BE49-F238E27FC236}">
                <a16:creationId xmlns:a16="http://schemas.microsoft.com/office/drawing/2014/main" id="{24969EDD-4A06-4BE9-93A1-41E56B04119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450495" y="1106921"/>
            <a:ext cx="7172684" cy="3470031"/>
          </a:xfrm>
        </p:spPr>
        <p:txBody>
          <a:bodyPr numCol="2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kumimoji="0" lang="de-DE" sz="8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1pPr>
            <a:lvl2pPr marL="0" indent="0">
              <a:buNone/>
              <a:defRPr kumimoji="0" lang="de-DE" sz="800" b="0" i="0" u="none" strike="noStrike" kern="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2pPr>
            <a:lvl3pPr>
              <a:defRPr kumimoji="0" lang="de-DE" sz="10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3pPr>
            <a:lvl4pPr>
              <a:defRPr kumimoji="0" lang="de-DE" sz="1000" b="0" i="0" u="none" strike="noStrike" kern="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4pPr>
            <a:lvl5pPr>
              <a:defRPr kumimoji="0" lang="de-DE" sz="1000" b="0" i="0" u="none" strike="noStrike" kern="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defRPr>
            </a:lvl5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/>
              <a:t>Click to add text</a:t>
            </a:r>
          </a:p>
          <a:p>
            <a:pPr lvl="0"/>
            <a:endParaRPr lang="en-GB" dirty="0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1BCACD76-7CB8-457E-9434-C57DB9E23AA9}"/>
              </a:ext>
            </a:extLst>
          </p:cNvPr>
          <p:cNvSpPr/>
          <p:nvPr userDrawn="1"/>
        </p:nvSpPr>
        <p:spPr bwMode="gray">
          <a:xfrm>
            <a:off x="777711" y="4901938"/>
            <a:ext cx="1084083" cy="1602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 err="1"/>
          </a:p>
        </p:txBody>
      </p:sp>
      <p:sp>
        <p:nvSpPr>
          <p:cNvPr id="12" name="Titel 4">
            <a:extLst>
              <a:ext uri="{FF2B5EF4-FFF2-40B4-BE49-F238E27FC236}">
                <a16:creationId xmlns:a16="http://schemas.microsoft.com/office/drawing/2014/main" id="{7C271A97-CC1D-481E-9972-CE4AD69C28AD}"/>
              </a:ext>
            </a:extLst>
          </p:cNvPr>
          <p:cNvSpPr txBox="1">
            <a:spLocks/>
          </p:cNvSpPr>
          <p:nvPr userDrawn="1"/>
        </p:nvSpPr>
        <p:spPr bwMode="gray">
          <a:xfrm>
            <a:off x="449817" y="240212"/>
            <a:ext cx="6765371" cy="540544"/>
          </a:xfrm>
          <a:prstGeom prst="rect">
            <a:avLst/>
          </a:prstGeom>
        </p:spPr>
        <p:txBody>
          <a:bodyPr vert="horz" lIns="0" tIns="0" rIns="72000" bIns="0" rtlCol="0" anchor="b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/>
              <a:t>Photo credits/sources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9145365"/>
      </p:ext>
    </p:extLst>
  </p:cSld>
  <p:clrMapOvr>
    <a:masterClrMapping/>
  </p:clrMapOvr>
  <p:transition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rafik 16" descr="Ein Bild, das Kette enthält.&#10;&#10;Automatisch generierte Beschreibung">
            <a:extLst>
              <a:ext uri="{FF2B5EF4-FFF2-40B4-BE49-F238E27FC236}">
                <a16:creationId xmlns:a16="http://schemas.microsoft.com/office/drawing/2014/main" id="{D27820A7-D571-4E28-A8CF-ADB17402AE97}"/>
              </a:ext>
            </a:extLst>
          </p:cNvPr>
          <p:cNvPicPr>
            <a:picLocks/>
          </p:cNvPicPr>
          <p:nvPr userDrawn="1"/>
        </p:nvPicPr>
        <p:blipFill rotWithShape="1">
          <a:blip r:embed="rId2"/>
          <a:srcRect t="233" b="15579"/>
          <a:stretch/>
        </p:blipFill>
        <p:spPr bwMode="gray">
          <a:xfrm>
            <a:off x="123135" y="123825"/>
            <a:ext cx="8893865" cy="4083035"/>
          </a:xfrm>
          <a:prstGeom prst="rect">
            <a:avLst/>
          </a:prstGeom>
        </p:spPr>
      </p:pic>
      <p:pic>
        <p:nvPicPr>
          <p:cNvPr id="12" name="Grafik 11" descr="Ein Bild, das Säge enthält.&#10;&#10;Automatisch generierte Beschreibung">
            <a:extLst>
              <a:ext uri="{FF2B5EF4-FFF2-40B4-BE49-F238E27FC236}">
                <a16:creationId xmlns:a16="http://schemas.microsoft.com/office/drawing/2014/main" id="{D33A00EE-9ACF-4636-BD82-6CF5E7FCB98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 bwMode="gray">
          <a:xfrm>
            <a:off x="121399" y="616296"/>
            <a:ext cx="8895600" cy="3910908"/>
          </a:xfrm>
          <a:prstGeom prst="rect">
            <a:avLst/>
          </a:prstGeom>
        </p:spPr>
      </p:pic>
      <p:sp>
        <p:nvSpPr>
          <p:cNvPr id="14" name="Bar">
            <a:extLst>
              <a:ext uri="{FF2B5EF4-FFF2-40B4-BE49-F238E27FC236}">
                <a16:creationId xmlns:a16="http://schemas.microsoft.com/office/drawing/2014/main" id="{CAE61038-067C-47CF-8DDC-5ED6CDAC4AEE}"/>
              </a:ext>
            </a:extLst>
          </p:cNvPr>
          <p:cNvSpPr/>
          <p:nvPr userDrawn="1"/>
        </p:nvSpPr>
        <p:spPr bwMode="gray">
          <a:xfrm>
            <a:off x="6611814" y="4206860"/>
            <a:ext cx="2405185" cy="146927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dirty="0" err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4950B203-064F-443F-94A9-C002DAAE8F83}"/>
              </a:ext>
            </a:extLst>
          </p:cNvPr>
          <p:cNvSpPr/>
          <p:nvPr userDrawn="1"/>
        </p:nvSpPr>
        <p:spPr bwMode="gray">
          <a:xfrm>
            <a:off x="1215591" y="1557990"/>
            <a:ext cx="352929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Deutsche Gesellschaft </a:t>
            </a:r>
            <a:r>
              <a:rPr kumimoji="0" lang="en-GB" sz="11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für</a:t>
            </a:r>
            <a:br>
              <a:rPr kumimoji="0" lang="en-GB" sz="11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</a:br>
            <a:r>
              <a:rPr kumimoji="0" lang="en-GB" sz="11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Internationale </a:t>
            </a:r>
            <a:r>
              <a:rPr kumimoji="0" lang="en-GB" sz="11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Zusammenarbeit</a:t>
            </a:r>
            <a:r>
              <a:rPr kumimoji="0" lang="en-GB" sz="11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(GIZ) GmbH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Registered offices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Bonn and </a:t>
            </a:r>
            <a:r>
              <a:rPr kumimoji="0" lang="en-US" sz="11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Eschborn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Friedrich-Ebert-Allee 36 + 40</a:t>
            </a:r>
            <a:b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</a:b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53113 Bonn, Germany</a:t>
            </a:r>
            <a:b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</a:b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  +49  228  44 60 - 0</a:t>
            </a:r>
            <a:b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</a:b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F  +49  228  44 60 - 17 66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E  info@giz.de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   </a:t>
            </a:r>
            <a:r>
              <a:rPr kumimoji="0" lang="en-GB" sz="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www.giz.de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37982854-A844-4D46-9BB7-0890F958ED69}"/>
              </a:ext>
            </a:extLst>
          </p:cNvPr>
          <p:cNvSpPr/>
          <p:nvPr userDrawn="1"/>
        </p:nvSpPr>
        <p:spPr bwMode="gray">
          <a:xfrm>
            <a:off x="3525439" y="2560364"/>
            <a:ext cx="322103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Dag-Hammarskjöld-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Weg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1 - 5</a:t>
            </a:r>
            <a:b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65760 </a:t>
            </a:r>
            <a:r>
              <a:rPr kumimoji="0" lang="en-GB" sz="11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Eschborn</a:t>
            </a: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Germany</a:t>
            </a:r>
            <a:b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  +49  61 96  79 - 0</a:t>
            </a:r>
            <a:b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  +49  61 96  79 - 11 15</a:t>
            </a:r>
          </a:p>
        </p:txBody>
      </p:sp>
      <p:pic>
        <p:nvPicPr>
          <p:cNvPr id="8" name="logo">
            <a:extLst>
              <a:ext uri="{FF2B5EF4-FFF2-40B4-BE49-F238E27FC236}">
                <a16:creationId xmlns:a16="http://schemas.microsoft.com/office/drawing/2014/main" id="{89CFF6E4-F492-44F6-997D-92E15F612E2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bright="-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276665" y="4447384"/>
            <a:ext cx="1650218" cy="455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059386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aphic/free-form sel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logo">
            <a:extLst>
              <a:ext uri="{FF2B5EF4-FFF2-40B4-BE49-F238E27FC236}">
                <a16:creationId xmlns:a16="http://schemas.microsoft.com/office/drawing/2014/main" id="{F8081F88-CBA8-4146-B984-924F5BAE435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687149" y="4066683"/>
            <a:ext cx="2311296" cy="637918"/>
          </a:xfrm>
          <a:prstGeom prst="rect">
            <a:avLst/>
          </a:prstGeom>
        </p:spPr>
      </p:pic>
      <p:sp>
        <p:nvSpPr>
          <p:cNvPr id="17" name="Bar">
            <a:extLst>
              <a:ext uri="{FF2B5EF4-FFF2-40B4-BE49-F238E27FC236}">
                <a16:creationId xmlns:a16="http://schemas.microsoft.com/office/drawing/2014/main" id="{F01B0C4A-732E-4BC2-A2D7-A086E4E5403B}"/>
              </a:ext>
            </a:extLst>
          </p:cNvPr>
          <p:cNvSpPr/>
          <p:nvPr userDrawn="1"/>
        </p:nvSpPr>
        <p:spPr bwMode="gray">
          <a:xfrm>
            <a:off x="5369092" y="3665220"/>
            <a:ext cx="3647908" cy="222842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dirty="0" err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3" name="Bildplatzhalter">
            <a:extLst>
              <a:ext uri="{FF2B5EF4-FFF2-40B4-BE49-F238E27FC236}">
                <a16:creationId xmlns:a16="http://schemas.microsoft.com/office/drawing/2014/main" id="{670A352A-9075-4383-BC37-7EF209BB4A7F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 bwMode="gray">
          <a:xfrm>
            <a:off x="123135" y="123825"/>
            <a:ext cx="8893865" cy="3541395"/>
          </a:xfrm>
          <a:noFill/>
        </p:spPr>
        <p:txBody>
          <a:bodyPr tIns="720000" rIns="0"/>
          <a:lstStyle>
            <a:lvl1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500">
                <a:solidFill>
                  <a:schemeClr val="accent1"/>
                </a:solidFill>
              </a:defRPr>
            </a:lvl1pPr>
          </a:lstStyle>
          <a:p>
            <a:r>
              <a:rPr lang="en-GB" dirty="0"/>
              <a:t>.</a:t>
            </a:r>
          </a:p>
        </p:txBody>
      </p:sp>
      <p:sp>
        <p:nvSpPr>
          <p:cNvPr id="10" name="Dreieck">
            <a:extLst>
              <a:ext uri="{FF2B5EF4-FFF2-40B4-BE49-F238E27FC236}">
                <a16:creationId xmlns:a16="http://schemas.microsoft.com/office/drawing/2014/main" id="{22DB09A9-BCD0-4F35-8DC4-DDFE9DE6C2F9}"/>
              </a:ext>
            </a:extLst>
          </p:cNvPr>
          <p:cNvSpPr/>
          <p:nvPr userDrawn="1"/>
        </p:nvSpPr>
        <p:spPr bwMode="gray">
          <a:xfrm rot="5400000">
            <a:off x="-166847" y="421640"/>
            <a:ext cx="211456" cy="45720"/>
          </a:xfrm>
          <a:prstGeom prst="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Headline">
            <a:extLst>
              <a:ext uri="{FF2B5EF4-FFF2-40B4-BE49-F238E27FC236}">
                <a16:creationId xmlns:a16="http://schemas.microsoft.com/office/drawing/2014/main" id="{813E0E27-07DF-4161-8BD6-EBA305CB516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123135" y="635156"/>
            <a:ext cx="8893865" cy="3030064"/>
          </a:xfrm>
          <a:prstGeom prst="rect">
            <a:avLst/>
          </a:prstGeom>
          <a:blipFill dpi="0" rotWithShape="1">
            <a:blip r:embed="rId4"/>
            <a:srcRect/>
            <a:stretch>
              <a:fillRect l="-10" r="-10"/>
            </a:stretch>
          </a:blipFill>
        </p:spPr>
        <p:txBody>
          <a:bodyPr wrap="square" lIns="576000" bIns="1036800" anchor="b">
            <a:noAutofit/>
          </a:bodyPr>
          <a:lstStyle>
            <a:lvl1pPr>
              <a:defRPr sz="2600" b="1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Title slide for illustration/free-form selection</a:t>
            </a:r>
            <a:br>
              <a:rPr lang="en-GB" dirty="0"/>
            </a:br>
            <a:r>
              <a:rPr lang="en-GB" dirty="0"/>
              <a:t>with white background (interchangeable)</a:t>
            </a:r>
          </a:p>
        </p:txBody>
      </p:sp>
      <p:sp>
        <p:nvSpPr>
          <p:cNvPr id="19" name="Subline">
            <a:extLst>
              <a:ext uri="{FF2B5EF4-FFF2-40B4-BE49-F238E27FC236}">
                <a16:creationId xmlns:a16="http://schemas.microsoft.com/office/drawing/2014/main" id="{31A5E120-96AF-40F6-98D7-8A2FD24C327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699848" y="2775458"/>
            <a:ext cx="7970837" cy="592470"/>
          </a:xfrm>
        </p:spPr>
        <p:txBody>
          <a:bodyPr>
            <a:spAutoFit/>
          </a:bodyPr>
          <a:lstStyle>
            <a:lvl1pPr marL="0" indent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  <a:defRPr sz="15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This is the sub-line</a:t>
            </a:r>
          </a:p>
          <a:p>
            <a:r>
              <a:rPr lang="en-GB" dirty="0"/>
              <a:t>Project name | Date</a:t>
            </a:r>
          </a:p>
        </p:txBody>
      </p:sp>
      <p:pic>
        <p:nvPicPr>
          <p:cNvPr id="26" name="Beispiel" descr="Ein Bild, das Wand, Gebäude enthält.&#10;&#10;Automatisch generierte Beschreibung">
            <a:extLst>
              <a:ext uri="{FF2B5EF4-FFF2-40B4-BE49-F238E27FC236}">
                <a16:creationId xmlns:a16="http://schemas.microsoft.com/office/drawing/2014/main" id="{317CFD46-37B5-4632-BBA4-3F2278F98B67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 bwMode="gray">
          <a:xfrm>
            <a:off x="7797502" y="1475105"/>
            <a:ext cx="1246909" cy="860367"/>
          </a:xfrm>
          <a:prstGeom prst="rect">
            <a:avLst/>
          </a:prstGeom>
        </p:spPr>
      </p:pic>
      <p:sp>
        <p:nvSpPr>
          <p:cNvPr id="29" name="1.">
            <a:extLst>
              <a:ext uri="{FF2B5EF4-FFF2-40B4-BE49-F238E27FC236}">
                <a16:creationId xmlns:a16="http://schemas.microsoft.com/office/drawing/2014/main" id="{20B6CB06-5705-4A0C-80E4-F97390E0F331}"/>
              </a:ext>
            </a:extLst>
          </p:cNvPr>
          <p:cNvSpPr/>
          <p:nvPr userDrawn="1"/>
        </p:nvSpPr>
        <p:spPr bwMode="gray">
          <a:xfrm>
            <a:off x="4092742" y="128165"/>
            <a:ext cx="1476375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Click on this icon to insert a new photo.</a:t>
            </a:r>
          </a:p>
        </p:txBody>
      </p:sp>
      <p:sp>
        <p:nvSpPr>
          <p:cNvPr id="30" name="2.">
            <a:extLst>
              <a:ext uri="{FF2B5EF4-FFF2-40B4-BE49-F238E27FC236}">
                <a16:creationId xmlns:a16="http://schemas.microsoft.com/office/drawing/2014/main" id="{D84EBA1A-4DAD-4862-AA4E-9880DC7763BC}"/>
              </a:ext>
            </a:extLst>
          </p:cNvPr>
          <p:cNvSpPr/>
          <p:nvPr userDrawn="1"/>
        </p:nvSpPr>
        <p:spPr bwMode="gray">
          <a:xfrm>
            <a:off x="5501862" y="128165"/>
            <a:ext cx="1476375" cy="25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Reset the slide.</a:t>
            </a:r>
          </a:p>
        </p:txBody>
      </p:sp>
      <p:sp>
        <p:nvSpPr>
          <p:cNvPr id="31" name="3.">
            <a:extLst>
              <a:ext uri="{FF2B5EF4-FFF2-40B4-BE49-F238E27FC236}">
                <a16:creationId xmlns:a16="http://schemas.microsoft.com/office/drawing/2014/main" id="{B2678BDE-5861-465F-B7A9-0C02CEA5146A}"/>
              </a:ext>
            </a:extLst>
          </p:cNvPr>
          <p:cNvSpPr/>
          <p:nvPr userDrawn="1"/>
        </p:nvSpPr>
        <p:spPr bwMode="gray">
          <a:xfrm>
            <a:off x="7261861" y="128165"/>
            <a:ext cx="1863194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Where necessary, change the section using the ‘Crop’ function.</a:t>
            </a:r>
          </a:p>
        </p:txBody>
      </p:sp>
      <p:sp>
        <p:nvSpPr>
          <p:cNvPr id="32" name="how">
            <a:extLst>
              <a:ext uri="{FF2B5EF4-FFF2-40B4-BE49-F238E27FC236}">
                <a16:creationId xmlns:a16="http://schemas.microsoft.com/office/drawing/2014/main" id="{DD9A8E2A-61F9-4B3C-9A2B-7F7E505F0D6A}"/>
              </a:ext>
            </a:extLst>
          </p:cNvPr>
          <p:cNvSpPr txBox="1"/>
          <p:nvPr userDrawn="1"/>
        </p:nvSpPr>
        <p:spPr bwMode="gray">
          <a:xfrm>
            <a:off x="-2857397" y="177800"/>
            <a:ext cx="27962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28588" marR="0" lvl="0" indent="-128588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900" b="0" dirty="0">
                <a:solidFill>
                  <a:schemeClr val="bg1">
                    <a:lumMod val="50000"/>
                  </a:schemeClr>
                </a:solidFill>
              </a:rPr>
              <a:t>Click on image above transparent section.</a:t>
            </a:r>
          </a:p>
          <a:p>
            <a:pPr marL="128588" marR="0" lvl="0" indent="-128588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900" b="0" dirty="0">
                <a:solidFill>
                  <a:schemeClr val="bg1">
                    <a:lumMod val="50000"/>
                  </a:schemeClr>
                </a:solidFill>
              </a:rPr>
              <a:t>Delete image by pressing the DEL key.</a:t>
            </a:r>
          </a:p>
          <a:p>
            <a:pPr marL="128588" marR="0" lvl="0" indent="-128588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900" b="0" dirty="0">
                <a:solidFill>
                  <a:schemeClr val="bg1">
                    <a:lumMod val="50000"/>
                  </a:schemeClr>
                </a:solidFill>
              </a:rPr>
              <a:t>Click on small icon in centre of page.</a:t>
            </a:r>
          </a:p>
          <a:p>
            <a:pPr marL="128588" marR="0" lvl="0" indent="-128588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900" b="0" dirty="0">
                <a:solidFill>
                  <a:schemeClr val="bg1">
                    <a:lumMod val="50000"/>
                  </a:schemeClr>
                </a:solidFill>
              </a:rPr>
              <a:t>Select photo.</a:t>
            </a:r>
          </a:p>
          <a:p>
            <a:pPr marL="128588" marR="0" lvl="0" indent="-128588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900" b="0" dirty="0">
                <a:solidFill>
                  <a:schemeClr val="bg1">
                    <a:lumMod val="50000"/>
                  </a:schemeClr>
                </a:solidFill>
              </a:rPr>
              <a:t>Select ‘Home / Reset ’.</a:t>
            </a:r>
          </a:p>
          <a:p>
            <a:pPr marL="128588" marR="0" lvl="0" indent="-128588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900" b="0" dirty="0">
                <a:solidFill>
                  <a:schemeClr val="bg1">
                    <a:lumMod val="50000"/>
                  </a:schemeClr>
                </a:solidFill>
              </a:rPr>
              <a:t>If required, edit the section under ‘Format/Crop ’.</a:t>
            </a:r>
          </a:p>
        </p:txBody>
      </p:sp>
      <p:pic>
        <p:nvPicPr>
          <p:cNvPr id="23" name="Grafik 22" descr="Ein Bild, das Screenshot enthält.&#10;&#10;Automatisch generierte Beschreibung">
            <a:extLst>
              <a:ext uri="{FF2B5EF4-FFF2-40B4-BE49-F238E27FC236}">
                <a16:creationId xmlns:a16="http://schemas.microsoft.com/office/drawing/2014/main" id="{624386F1-94F3-4226-906F-12B82E9AA1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/>
          <a:srcRect l="50418" r="36621"/>
          <a:stretch/>
        </p:blipFill>
        <p:spPr>
          <a:xfrm>
            <a:off x="7797502" y="772118"/>
            <a:ext cx="387893" cy="590931"/>
          </a:xfrm>
          <a:prstGeom prst="rect">
            <a:avLst/>
          </a:prstGeom>
        </p:spPr>
      </p:pic>
      <p:grpSp>
        <p:nvGrpSpPr>
          <p:cNvPr id="33" name="Gruppieren 32">
            <a:extLst>
              <a:ext uri="{FF2B5EF4-FFF2-40B4-BE49-F238E27FC236}">
                <a16:creationId xmlns:a16="http://schemas.microsoft.com/office/drawing/2014/main" id="{105A1CD3-65ED-4979-8ED3-C6C6D69CA36F}"/>
              </a:ext>
            </a:extLst>
          </p:cNvPr>
          <p:cNvGrpSpPr/>
          <p:nvPr userDrawn="1"/>
        </p:nvGrpSpPr>
        <p:grpSpPr>
          <a:xfrm>
            <a:off x="5604594" y="776007"/>
            <a:ext cx="1588101" cy="650246"/>
            <a:chOff x="5604594" y="1459908"/>
            <a:chExt cx="1588101" cy="650246"/>
          </a:xfrm>
        </p:grpSpPr>
        <p:pic>
          <p:nvPicPr>
            <p:cNvPr id="34" name="Grafik 33" descr="Ein Bild, das Screenshot enthält.&#10;&#10;Automatisch generierte Beschreibung">
              <a:extLst>
                <a:ext uri="{FF2B5EF4-FFF2-40B4-BE49-F238E27FC236}">
                  <a16:creationId xmlns:a16="http://schemas.microsoft.com/office/drawing/2014/main" id="{51D59DA1-E2B0-4CDB-A12E-01AA9A73E87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5604594" y="1459908"/>
              <a:ext cx="1588101" cy="650246"/>
            </a:xfrm>
            <a:prstGeom prst="rect">
              <a:avLst/>
            </a:prstGeom>
          </p:spPr>
        </p:pic>
        <p:sp>
          <p:nvSpPr>
            <p:cNvPr id="35" name="Rechteck 34">
              <a:extLst>
                <a:ext uri="{FF2B5EF4-FFF2-40B4-BE49-F238E27FC236}">
                  <a16:creationId xmlns:a16="http://schemas.microsoft.com/office/drawing/2014/main" id="{CA75C1DE-0310-44D2-BF9A-8AF0BB55C2BA}"/>
                </a:ext>
              </a:extLst>
            </p:cNvPr>
            <p:cNvSpPr/>
            <p:nvPr userDrawn="1"/>
          </p:nvSpPr>
          <p:spPr bwMode="gray">
            <a:xfrm>
              <a:off x="6631396" y="1739890"/>
              <a:ext cx="482357" cy="179961"/>
            </a:xfrm>
            <a:prstGeom prst="rect">
              <a:avLst/>
            </a:prstGeom>
            <a:noFill/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36" name="Rechteck">
            <a:extLst>
              <a:ext uri="{FF2B5EF4-FFF2-40B4-BE49-F238E27FC236}">
                <a16:creationId xmlns:a16="http://schemas.microsoft.com/office/drawing/2014/main" id="{E6AB41C2-B97C-4B5B-B3A7-980B47D8BCA4}"/>
              </a:ext>
            </a:extLst>
          </p:cNvPr>
          <p:cNvSpPr/>
          <p:nvPr userDrawn="1"/>
        </p:nvSpPr>
        <p:spPr bwMode="gray">
          <a:xfrm>
            <a:off x="7829992" y="959758"/>
            <a:ext cx="334720" cy="338137"/>
          </a:xfrm>
          <a:prstGeom prst="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3549308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, alternat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logo">
            <a:extLst>
              <a:ext uri="{FF2B5EF4-FFF2-40B4-BE49-F238E27FC236}">
                <a16:creationId xmlns:a16="http://schemas.microsoft.com/office/drawing/2014/main" id="{5020DAB1-6624-4F6F-85BE-D8BE78A1A5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687149" y="4066683"/>
            <a:ext cx="2311296" cy="637918"/>
          </a:xfrm>
          <a:prstGeom prst="rect">
            <a:avLst/>
          </a:prstGeom>
        </p:spPr>
      </p:pic>
      <p:sp>
        <p:nvSpPr>
          <p:cNvPr id="13" name="Bar">
            <a:extLst>
              <a:ext uri="{FF2B5EF4-FFF2-40B4-BE49-F238E27FC236}">
                <a16:creationId xmlns:a16="http://schemas.microsoft.com/office/drawing/2014/main" id="{8C59F0BE-E094-4F6F-B663-07A571A19A62}"/>
              </a:ext>
            </a:extLst>
          </p:cNvPr>
          <p:cNvSpPr/>
          <p:nvPr userDrawn="1"/>
        </p:nvSpPr>
        <p:spPr bwMode="gray">
          <a:xfrm>
            <a:off x="5369092" y="3665220"/>
            <a:ext cx="3647908" cy="222842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dirty="0" err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9" name="Subline">
            <a:extLst>
              <a:ext uri="{FF2B5EF4-FFF2-40B4-BE49-F238E27FC236}">
                <a16:creationId xmlns:a16="http://schemas.microsoft.com/office/drawing/2014/main" id="{31A5E120-96AF-40F6-98D7-8A2FD24C327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699848" y="2775458"/>
            <a:ext cx="7970837" cy="592470"/>
          </a:xfrm>
        </p:spPr>
        <p:txBody>
          <a:bodyPr>
            <a:spAutoFit/>
          </a:bodyPr>
          <a:lstStyle>
            <a:lvl1pPr marL="0" indent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  <a:defRPr sz="15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This is the sub-line</a:t>
            </a:r>
          </a:p>
          <a:p>
            <a:r>
              <a:rPr lang="en-GB" dirty="0"/>
              <a:t>Project name | Date</a:t>
            </a:r>
          </a:p>
        </p:txBody>
      </p:sp>
      <p:sp>
        <p:nvSpPr>
          <p:cNvPr id="5" name="Headline">
            <a:extLst>
              <a:ext uri="{FF2B5EF4-FFF2-40B4-BE49-F238E27FC236}">
                <a16:creationId xmlns:a16="http://schemas.microsoft.com/office/drawing/2014/main" id="{4ECCE95F-3D45-442B-95A6-78CBB31D3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699848" y="1906648"/>
            <a:ext cx="7971711" cy="720197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2600" b="1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Alternative title slide</a:t>
            </a:r>
            <a:br>
              <a:rPr lang="en-GB" dirty="0"/>
            </a:br>
            <a:r>
              <a:rPr lang="en-GB" dirty="0"/>
              <a:t>without photo</a:t>
            </a:r>
          </a:p>
        </p:txBody>
      </p:sp>
      <p:grpSp>
        <p:nvGrpSpPr>
          <p:cNvPr id="8" name="Key Visual">
            <a:extLst>
              <a:ext uri="{FF2B5EF4-FFF2-40B4-BE49-F238E27FC236}">
                <a16:creationId xmlns:a16="http://schemas.microsoft.com/office/drawing/2014/main" id="{1E0F1E1C-CA23-484C-B4BB-7C7FB71D6C86}"/>
              </a:ext>
            </a:extLst>
          </p:cNvPr>
          <p:cNvGrpSpPr/>
          <p:nvPr userDrawn="1"/>
        </p:nvGrpSpPr>
        <p:grpSpPr bwMode="gray">
          <a:xfrm>
            <a:off x="123135" y="123825"/>
            <a:ext cx="3783013" cy="1005693"/>
            <a:chOff x="4846637" y="119557"/>
            <a:chExt cx="3783013" cy="1005693"/>
          </a:xfrm>
        </p:grpSpPr>
        <p:sp>
          <p:nvSpPr>
            <p:cNvPr id="9" name="Freihandform: Form 8">
              <a:extLst>
                <a:ext uri="{FF2B5EF4-FFF2-40B4-BE49-F238E27FC236}">
                  <a16:creationId xmlns:a16="http://schemas.microsoft.com/office/drawing/2014/main" id="{361BEDD0-CC28-449C-8AF8-28ECB9820DCA}"/>
                </a:ext>
              </a:extLst>
            </p:cNvPr>
            <p:cNvSpPr/>
            <p:nvPr userDrawn="1"/>
          </p:nvSpPr>
          <p:spPr bwMode="gray">
            <a:xfrm>
              <a:off x="4846637" y="119557"/>
              <a:ext cx="3783013" cy="1003198"/>
            </a:xfrm>
            <a:custGeom>
              <a:avLst/>
              <a:gdLst>
                <a:gd name="connsiteX0" fmla="*/ 0 w 6644156"/>
                <a:gd name="connsiteY0" fmla="*/ 0 h 1761930"/>
                <a:gd name="connsiteX1" fmla="*/ 6644156 w 6644156"/>
                <a:gd name="connsiteY1" fmla="*/ 0 h 1761930"/>
                <a:gd name="connsiteX2" fmla="*/ 5593080 w 6644156"/>
                <a:gd name="connsiteY2" fmla="*/ 838200 h 1761930"/>
                <a:gd name="connsiteX3" fmla="*/ 4465320 w 6644156"/>
                <a:gd name="connsiteY3" fmla="*/ 426720 h 1761930"/>
                <a:gd name="connsiteX4" fmla="*/ 934433 w 6644156"/>
                <a:gd name="connsiteY4" fmla="*/ 1761930 h 1761930"/>
                <a:gd name="connsiteX5" fmla="*/ 0 w 6644156"/>
                <a:gd name="connsiteY5" fmla="*/ 1052662 h 1761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44156" h="1761930">
                  <a:moveTo>
                    <a:pt x="0" y="0"/>
                  </a:moveTo>
                  <a:lnTo>
                    <a:pt x="6644156" y="0"/>
                  </a:lnTo>
                  <a:lnTo>
                    <a:pt x="5593080" y="838200"/>
                  </a:lnTo>
                  <a:lnTo>
                    <a:pt x="4465320" y="426720"/>
                  </a:lnTo>
                  <a:lnTo>
                    <a:pt x="934433" y="1761930"/>
                  </a:lnTo>
                  <a:lnTo>
                    <a:pt x="0" y="1052662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225" r="-225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ihandform: Form 10">
              <a:extLst>
                <a:ext uri="{FF2B5EF4-FFF2-40B4-BE49-F238E27FC236}">
                  <a16:creationId xmlns:a16="http://schemas.microsoft.com/office/drawing/2014/main" id="{2AF78ACF-6170-47AC-80E0-F6021AD8B19F}"/>
                </a:ext>
              </a:extLst>
            </p:cNvPr>
            <p:cNvSpPr/>
            <p:nvPr userDrawn="1"/>
          </p:nvSpPr>
          <p:spPr bwMode="gray">
            <a:xfrm>
              <a:off x="4920060" y="119557"/>
              <a:ext cx="1036212" cy="1005693"/>
            </a:xfrm>
            <a:custGeom>
              <a:avLst/>
              <a:gdLst>
                <a:gd name="connsiteX0" fmla="*/ 0 w 1978500"/>
                <a:gd name="connsiteY0" fmla="*/ 0 h 1920227"/>
                <a:gd name="connsiteX1" fmla="*/ 1978500 w 1978500"/>
                <a:gd name="connsiteY1" fmla="*/ 0 h 1920227"/>
                <a:gd name="connsiteX2" fmla="*/ 876998 w 1978500"/>
                <a:gd name="connsiteY2" fmla="*/ 1920227 h 1920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78500" h="1920227">
                  <a:moveTo>
                    <a:pt x="0" y="0"/>
                  </a:moveTo>
                  <a:lnTo>
                    <a:pt x="1978500" y="0"/>
                  </a:lnTo>
                  <a:lnTo>
                    <a:pt x="876998" y="1920227"/>
                  </a:ln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2" name="Freihandform: Form 11">
              <a:extLst>
                <a:ext uri="{FF2B5EF4-FFF2-40B4-BE49-F238E27FC236}">
                  <a16:creationId xmlns:a16="http://schemas.microsoft.com/office/drawing/2014/main" id="{5BAE5611-256D-4234-B00F-EB779B3EA961}"/>
                </a:ext>
              </a:extLst>
            </p:cNvPr>
            <p:cNvSpPr/>
            <p:nvPr userDrawn="1"/>
          </p:nvSpPr>
          <p:spPr bwMode="gray">
            <a:xfrm>
              <a:off x="7610197" y="119557"/>
              <a:ext cx="508146" cy="477657"/>
            </a:xfrm>
            <a:custGeom>
              <a:avLst/>
              <a:gdLst>
                <a:gd name="connsiteX0" fmla="*/ 0 w 970232"/>
                <a:gd name="connsiteY0" fmla="*/ 0 h 912018"/>
                <a:gd name="connsiteX1" fmla="*/ 970232 w 970232"/>
                <a:gd name="connsiteY1" fmla="*/ 0 h 912018"/>
                <a:gd name="connsiteX2" fmla="*/ 804720 w 970232"/>
                <a:gd name="connsiteY2" fmla="*/ 912018 h 912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70232" h="912018">
                  <a:moveTo>
                    <a:pt x="0" y="0"/>
                  </a:moveTo>
                  <a:lnTo>
                    <a:pt x="970232" y="0"/>
                  </a:lnTo>
                  <a:lnTo>
                    <a:pt x="804720" y="912018"/>
                  </a:ln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ihandform: Form 13">
              <a:extLst>
                <a:ext uri="{FF2B5EF4-FFF2-40B4-BE49-F238E27FC236}">
                  <a16:creationId xmlns:a16="http://schemas.microsoft.com/office/drawing/2014/main" id="{D32235C7-71CD-4034-844A-03FD0D112CE2}"/>
                </a:ext>
              </a:extLst>
            </p:cNvPr>
            <p:cNvSpPr/>
            <p:nvPr userDrawn="1"/>
          </p:nvSpPr>
          <p:spPr bwMode="gray">
            <a:xfrm flipH="1">
              <a:off x="7164646" y="119557"/>
              <a:ext cx="951008" cy="481890"/>
            </a:xfrm>
            <a:custGeom>
              <a:avLst/>
              <a:gdLst>
                <a:gd name="connsiteX0" fmla="*/ 1815814 w 1815814"/>
                <a:gd name="connsiteY0" fmla="*/ 0 h 920101"/>
                <a:gd name="connsiteX1" fmla="*/ 0 w 1815814"/>
                <a:gd name="connsiteY1" fmla="*/ 0 h 920101"/>
                <a:gd name="connsiteX2" fmla="*/ 161054 w 1815814"/>
                <a:gd name="connsiteY2" fmla="*/ 920101 h 920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15814" h="920101">
                  <a:moveTo>
                    <a:pt x="1815814" y="0"/>
                  </a:moveTo>
                  <a:lnTo>
                    <a:pt x="0" y="0"/>
                  </a:lnTo>
                  <a:lnTo>
                    <a:pt x="161054" y="920101"/>
                  </a:ln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ihandform: Form 15">
              <a:extLst>
                <a:ext uri="{FF2B5EF4-FFF2-40B4-BE49-F238E27FC236}">
                  <a16:creationId xmlns:a16="http://schemas.microsoft.com/office/drawing/2014/main" id="{717CA073-D9FE-4EFD-801F-27AB9308B312}"/>
                </a:ext>
              </a:extLst>
            </p:cNvPr>
            <p:cNvSpPr/>
            <p:nvPr userDrawn="1"/>
          </p:nvSpPr>
          <p:spPr bwMode="gray">
            <a:xfrm>
              <a:off x="4920060" y="119557"/>
              <a:ext cx="2146640" cy="1005693"/>
            </a:xfrm>
            <a:custGeom>
              <a:avLst/>
              <a:gdLst>
                <a:gd name="connsiteX0" fmla="*/ 0 w 4098704"/>
                <a:gd name="connsiteY0" fmla="*/ 0 h 1920227"/>
                <a:gd name="connsiteX1" fmla="*/ 4098704 w 4098704"/>
                <a:gd name="connsiteY1" fmla="*/ 0 h 1920227"/>
                <a:gd name="connsiteX2" fmla="*/ 876998 w 4098704"/>
                <a:gd name="connsiteY2" fmla="*/ 1920227 h 1920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98704" h="1920227">
                  <a:moveTo>
                    <a:pt x="0" y="0"/>
                  </a:moveTo>
                  <a:lnTo>
                    <a:pt x="4098704" y="0"/>
                  </a:lnTo>
                  <a:lnTo>
                    <a:pt x="876998" y="1920227"/>
                  </a:ln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24781924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037597-8BB0-4750-8FAD-2528677210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449816" y="240212"/>
            <a:ext cx="8567183" cy="540544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add headline</a:t>
            </a:r>
            <a:endParaRPr lang="en-GB" dirty="0"/>
          </a:p>
        </p:txBody>
      </p:sp>
      <p:sp>
        <p:nvSpPr>
          <p:cNvPr id="6" name="Textplatzhalter 7">
            <a:extLst>
              <a:ext uri="{FF2B5EF4-FFF2-40B4-BE49-F238E27FC236}">
                <a16:creationId xmlns:a16="http://schemas.microsoft.com/office/drawing/2014/main" id="{F0E6115A-0138-4831-8CBC-F3B86D4660B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9818" y="1020969"/>
            <a:ext cx="7172684" cy="3495469"/>
          </a:xfrm>
        </p:spPr>
        <p:txBody>
          <a:bodyPr/>
          <a:lstStyle>
            <a:lvl1pPr marL="228600" indent="-228600">
              <a:spcBef>
                <a:spcPts val="1800"/>
              </a:spcBef>
              <a:buFont typeface="+mj-lt"/>
              <a:buAutoNum type="arabicPeriod"/>
              <a:defRPr/>
            </a:lvl1pPr>
          </a:lstStyle>
          <a:p>
            <a:pPr lvl="0"/>
            <a:r>
              <a:rPr lang="en-GB" dirty="0"/>
              <a:t>Click to add text</a:t>
            </a:r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153431B-7D6D-4B55-A0DF-437772147847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The Social Security Fund (SSF)</a:t>
            </a:r>
            <a:endParaRPr lang="en-GB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190EEF8-EC05-4B47-999A-57A36EBAB75C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3A8B5DB7-81A8-4ED4-916B-6B23CD60368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661906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845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, alternat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037597-8BB0-4750-8FAD-2528677210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449816" y="240212"/>
            <a:ext cx="8567183" cy="540544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add headline</a:t>
            </a:r>
            <a:endParaRPr lang="en-GB" dirty="0"/>
          </a:p>
        </p:txBody>
      </p:sp>
      <p:grpSp>
        <p:nvGrpSpPr>
          <p:cNvPr id="6" name="Key Visual">
            <a:extLst>
              <a:ext uri="{FF2B5EF4-FFF2-40B4-BE49-F238E27FC236}">
                <a16:creationId xmlns:a16="http://schemas.microsoft.com/office/drawing/2014/main" id="{77156747-85E7-4ED4-B2ED-42ABA70FA613}"/>
              </a:ext>
            </a:extLst>
          </p:cNvPr>
          <p:cNvGrpSpPr/>
          <p:nvPr userDrawn="1"/>
        </p:nvGrpSpPr>
        <p:grpSpPr bwMode="gray">
          <a:xfrm flipV="1">
            <a:off x="123135" y="3983338"/>
            <a:ext cx="2320828" cy="616979"/>
            <a:chOff x="4846637" y="119557"/>
            <a:chExt cx="3783013" cy="1005693"/>
          </a:xfrm>
        </p:grpSpPr>
        <p:sp>
          <p:nvSpPr>
            <p:cNvPr id="7" name="Freihandform: Form 6">
              <a:extLst>
                <a:ext uri="{FF2B5EF4-FFF2-40B4-BE49-F238E27FC236}">
                  <a16:creationId xmlns:a16="http://schemas.microsoft.com/office/drawing/2014/main" id="{2E6C23C4-9083-4866-858D-0C04644D965B}"/>
                </a:ext>
              </a:extLst>
            </p:cNvPr>
            <p:cNvSpPr/>
            <p:nvPr userDrawn="1"/>
          </p:nvSpPr>
          <p:spPr bwMode="gray">
            <a:xfrm>
              <a:off x="4846637" y="119557"/>
              <a:ext cx="3783013" cy="1003198"/>
            </a:xfrm>
            <a:custGeom>
              <a:avLst/>
              <a:gdLst>
                <a:gd name="connsiteX0" fmla="*/ 0 w 6644156"/>
                <a:gd name="connsiteY0" fmla="*/ 0 h 1761930"/>
                <a:gd name="connsiteX1" fmla="*/ 6644156 w 6644156"/>
                <a:gd name="connsiteY1" fmla="*/ 0 h 1761930"/>
                <a:gd name="connsiteX2" fmla="*/ 5593080 w 6644156"/>
                <a:gd name="connsiteY2" fmla="*/ 838200 h 1761930"/>
                <a:gd name="connsiteX3" fmla="*/ 4465320 w 6644156"/>
                <a:gd name="connsiteY3" fmla="*/ 426720 h 1761930"/>
                <a:gd name="connsiteX4" fmla="*/ 934433 w 6644156"/>
                <a:gd name="connsiteY4" fmla="*/ 1761930 h 1761930"/>
                <a:gd name="connsiteX5" fmla="*/ 0 w 6644156"/>
                <a:gd name="connsiteY5" fmla="*/ 1052662 h 17619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44156" h="1761930">
                  <a:moveTo>
                    <a:pt x="0" y="0"/>
                  </a:moveTo>
                  <a:lnTo>
                    <a:pt x="6644156" y="0"/>
                  </a:lnTo>
                  <a:lnTo>
                    <a:pt x="5593080" y="838200"/>
                  </a:lnTo>
                  <a:lnTo>
                    <a:pt x="4465320" y="426720"/>
                  </a:lnTo>
                  <a:lnTo>
                    <a:pt x="934433" y="1761930"/>
                  </a:lnTo>
                  <a:lnTo>
                    <a:pt x="0" y="1052662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-225" r="-225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ihandform: Form 7">
              <a:extLst>
                <a:ext uri="{FF2B5EF4-FFF2-40B4-BE49-F238E27FC236}">
                  <a16:creationId xmlns:a16="http://schemas.microsoft.com/office/drawing/2014/main" id="{FB0BB156-07F2-4B83-B5A7-E91DE0017F5B}"/>
                </a:ext>
              </a:extLst>
            </p:cNvPr>
            <p:cNvSpPr/>
            <p:nvPr userDrawn="1"/>
          </p:nvSpPr>
          <p:spPr bwMode="gray">
            <a:xfrm>
              <a:off x="4920060" y="119557"/>
              <a:ext cx="1036212" cy="1005693"/>
            </a:xfrm>
            <a:custGeom>
              <a:avLst/>
              <a:gdLst>
                <a:gd name="connsiteX0" fmla="*/ 0 w 1978500"/>
                <a:gd name="connsiteY0" fmla="*/ 0 h 1920227"/>
                <a:gd name="connsiteX1" fmla="*/ 1978500 w 1978500"/>
                <a:gd name="connsiteY1" fmla="*/ 0 h 1920227"/>
                <a:gd name="connsiteX2" fmla="*/ 876998 w 1978500"/>
                <a:gd name="connsiteY2" fmla="*/ 1920227 h 1920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78500" h="1920227">
                  <a:moveTo>
                    <a:pt x="0" y="0"/>
                  </a:moveTo>
                  <a:lnTo>
                    <a:pt x="1978500" y="0"/>
                  </a:lnTo>
                  <a:lnTo>
                    <a:pt x="876998" y="1920227"/>
                  </a:ln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9" name="Freihandform: Form 8">
              <a:extLst>
                <a:ext uri="{FF2B5EF4-FFF2-40B4-BE49-F238E27FC236}">
                  <a16:creationId xmlns:a16="http://schemas.microsoft.com/office/drawing/2014/main" id="{86502DB2-D1D5-44BB-955E-FA20933B0C5A}"/>
                </a:ext>
              </a:extLst>
            </p:cNvPr>
            <p:cNvSpPr/>
            <p:nvPr userDrawn="1"/>
          </p:nvSpPr>
          <p:spPr bwMode="gray">
            <a:xfrm>
              <a:off x="7610197" y="119557"/>
              <a:ext cx="508146" cy="477657"/>
            </a:xfrm>
            <a:custGeom>
              <a:avLst/>
              <a:gdLst>
                <a:gd name="connsiteX0" fmla="*/ 0 w 970232"/>
                <a:gd name="connsiteY0" fmla="*/ 0 h 912018"/>
                <a:gd name="connsiteX1" fmla="*/ 970232 w 970232"/>
                <a:gd name="connsiteY1" fmla="*/ 0 h 912018"/>
                <a:gd name="connsiteX2" fmla="*/ 804720 w 970232"/>
                <a:gd name="connsiteY2" fmla="*/ 912018 h 912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70232" h="912018">
                  <a:moveTo>
                    <a:pt x="0" y="0"/>
                  </a:moveTo>
                  <a:lnTo>
                    <a:pt x="970232" y="0"/>
                  </a:lnTo>
                  <a:lnTo>
                    <a:pt x="804720" y="912018"/>
                  </a:ln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0" name="Freihandform: Form 9">
              <a:extLst>
                <a:ext uri="{FF2B5EF4-FFF2-40B4-BE49-F238E27FC236}">
                  <a16:creationId xmlns:a16="http://schemas.microsoft.com/office/drawing/2014/main" id="{A25DFF6E-FE1D-49A8-A873-770951547FF1}"/>
                </a:ext>
              </a:extLst>
            </p:cNvPr>
            <p:cNvSpPr/>
            <p:nvPr userDrawn="1"/>
          </p:nvSpPr>
          <p:spPr bwMode="gray">
            <a:xfrm flipH="1">
              <a:off x="7164646" y="119557"/>
              <a:ext cx="951008" cy="481890"/>
            </a:xfrm>
            <a:custGeom>
              <a:avLst/>
              <a:gdLst>
                <a:gd name="connsiteX0" fmla="*/ 1815814 w 1815814"/>
                <a:gd name="connsiteY0" fmla="*/ 0 h 920101"/>
                <a:gd name="connsiteX1" fmla="*/ 0 w 1815814"/>
                <a:gd name="connsiteY1" fmla="*/ 0 h 920101"/>
                <a:gd name="connsiteX2" fmla="*/ 161054 w 1815814"/>
                <a:gd name="connsiteY2" fmla="*/ 920101 h 920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815814" h="920101">
                  <a:moveTo>
                    <a:pt x="1815814" y="0"/>
                  </a:moveTo>
                  <a:lnTo>
                    <a:pt x="0" y="0"/>
                  </a:lnTo>
                  <a:lnTo>
                    <a:pt x="161054" y="920101"/>
                  </a:ln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1" name="Freihandform: Form 10">
              <a:extLst>
                <a:ext uri="{FF2B5EF4-FFF2-40B4-BE49-F238E27FC236}">
                  <a16:creationId xmlns:a16="http://schemas.microsoft.com/office/drawing/2014/main" id="{8E38456C-C414-4CEB-A953-0F72775B0C83}"/>
                </a:ext>
              </a:extLst>
            </p:cNvPr>
            <p:cNvSpPr/>
            <p:nvPr userDrawn="1"/>
          </p:nvSpPr>
          <p:spPr bwMode="gray">
            <a:xfrm>
              <a:off x="4920060" y="119557"/>
              <a:ext cx="2146640" cy="1005693"/>
            </a:xfrm>
            <a:custGeom>
              <a:avLst/>
              <a:gdLst>
                <a:gd name="connsiteX0" fmla="*/ 0 w 4098704"/>
                <a:gd name="connsiteY0" fmla="*/ 0 h 1920227"/>
                <a:gd name="connsiteX1" fmla="*/ 4098704 w 4098704"/>
                <a:gd name="connsiteY1" fmla="*/ 0 h 1920227"/>
                <a:gd name="connsiteX2" fmla="*/ 876998 w 4098704"/>
                <a:gd name="connsiteY2" fmla="*/ 1920227 h 1920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098704" h="1920227">
                  <a:moveTo>
                    <a:pt x="0" y="0"/>
                  </a:moveTo>
                  <a:lnTo>
                    <a:pt x="4098704" y="0"/>
                  </a:lnTo>
                  <a:lnTo>
                    <a:pt x="876998" y="1920227"/>
                  </a:lnTo>
                  <a:close/>
                </a:path>
              </a:pathLst>
            </a:custGeom>
            <a:solidFill>
              <a:schemeClr val="bg1">
                <a:alpha val="46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2" name="Textplatzhalter 7">
            <a:extLst>
              <a:ext uri="{FF2B5EF4-FFF2-40B4-BE49-F238E27FC236}">
                <a16:creationId xmlns:a16="http://schemas.microsoft.com/office/drawing/2014/main" id="{32E1886A-3475-4E66-B3BF-1AD48A2030B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449818" y="1020969"/>
            <a:ext cx="7172684" cy="2810133"/>
          </a:xfr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lvl1pPr>
          </a:lstStyle>
          <a:p>
            <a:pPr marL="228600" marR="0" lvl="0" indent="-228600" algn="l" defTabSz="6858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GB" dirty="0"/>
              <a:t>Click to add text</a:t>
            </a:r>
          </a:p>
        </p:txBody>
      </p:sp>
      <p:sp>
        <p:nvSpPr>
          <p:cNvPr id="14" name="Fußzeilenplatzhalter 13">
            <a:extLst>
              <a:ext uri="{FF2B5EF4-FFF2-40B4-BE49-F238E27FC236}">
                <a16:creationId xmlns:a16="http://schemas.microsoft.com/office/drawing/2014/main" id="{BCF8D0CE-4095-4F50-924A-6E387AE4CF2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The Social Security Fund (SSF)</a:t>
            </a:r>
            <a:endParaRPr lang="en-GB" dirty="0"/>
          </a:p>
        </p:txBody>
      </p:sp>
      <p:sp>
        <p:nvSpPr>
          <p:cNvPr id="15" name="Foliennummernplatzhalter 14">
            <a:extLst>
              <a:ext uri="{FF2B5EF4-FFF2-40B4-BE49-F238E27FC236}">
                <a16:creationId xmlns:a16="http://schemas.microsoft.com/office/drawing/2014/main" id="{4509B031-4623-4B3A-8E75-E14CEB8CCF1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3A8B5DB7-81A8-4ED4-916B-6B23CD60368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7411557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1" orient="horz" pos="2845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tart slide, b/w 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rafik 17">
            <a:extLst>
              <a:ext uri="{FF2B5EF4-FFF2-40B4-BE49-F238E27FC236}">
                <a16:creationId xmlns:a16="http://schemas.microsoft.com/office/drawing/2014/main" id="{DF58C217-C4E2-448E-B6B5-E56CEFB6D358}"/>
              </a:ext>
            </a:extLst>
          </p:cNvPr>
          <p:cNvPicPr>
            <a:picLocks/>
          </p:cNvPicPr>
          <p:nvPr userDrawn="1"/>
        </p:nvPicPr>
        <p:blipFill rotWithShape="1">
          <a:blip r:embed="rId2"/>
          <a:srcRect t="234" b="7466"/>
          <a:stretch/>
        </p:blipFill>
        <p:spPr bwMode="gray">
          <a:xfrm>
            <a:off x="123135" y="123825"/>
            <a:ext cx="8893865" cy="4476494"/>
          </a:xfrm>
          <a:prstGeom prst="rect">
            <a:avLst/>
          </a:prstGeom>
        </p:spPr>
      </p:pic>
      <p:pic>
        <p:nvPicPr>
          <p:cNvPr id="20" name="Grafik 19" descr="Ein Bild, das Säge enthält.&#10;&#10;Automatisch generierte Beschreibung">
            <a:extLst>
              <a:ext uri="{FF2B5EF4-FFF2-40B4-BE49-F238E27FC236}">
                <a16:creationId xmlns:a16="http://schemas.microsoft.com/office/drawing/2014/main" id="{BCF144E3-F322-4496-87EE-8035011D1AB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 bwMode="gray">
          <a:xfrm>
            <a:off x="123135" y="1570255"/>
            <a:ext cx="8895600" cy="3030064"/>
          </a:xfrm>
          <a:prstGeom prst="rect">
            <a:avLst/>
          </a:prstGeom>
        </p:spPr>
      </p:pic>
      <p:sp>
        <p:nvSpPr>
          <p:cNvPr id="19" name="Subline">
            <a:extLst>
              <a:ext uri="{FF2B5EF4-FFF2-40B4-BE49-F238E27FC236}">
                <a16:creationId xmlns:a16="http://schemas.microsoft.com/office/drawing/2014/main" id="{31A5E120-96AF-40F6-98D7-8A2FD24C327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699848" y="3704147"/>
            <a:ext cx="7970837" cy="219291"/>
          </a:xfrm>
        </p:spPr>
        <p:txBody>
          <a:bodyPr>
            <a:spAutoFit/>
          </a:bodyPr>
          <a:lstStyle>
            <a:lvl1pPr marL="0" indent="0">
              <a:lnSpc>
                <a:spcPct val="95000"/>
              </a:lnSpc>
              <a:spcBef>
                <a:spcPts val="1200"/>
              </a:spcBef>
              <a:spcAft>
                <a:spcPts val="0"/>
              </a:spcAft>
              <a:buNone/>
              <a:defRPr sz="15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This is the sub-line</a:t>
            </a:r>
          </a:p>
        </p:txBody>
      </p:sp>
      <p:sp>
        <p:nvSpPr>
          <p:cNvPr id="5" name="Headline">
            <a:extLst>
              <a:ext uri="{FF2B5EF4-FFF2-40B4-BE49-F238E27FC236}">
                <a16:creationId xmlns:a16="http://schemas.microsoft.com/office/drawing/2014/main" id="{4ECCE95F-3D45-442B-95A6-78CBB31D3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699848" y="2844862"/>
            <a:ext cx="7971711" cy="720197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2600" b="1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Section start slide</a:t>
            </a:r>
            <a:br>
              <a:rPr lang="en-GB" dirty="0"/>
            </a:br>
            <a:r>
              <a:rPr lang="en-GB" dirty="0"/>
              <a:t>with b/w GIZ key visual</a:t>
            </a:r>
          </a:p>
        </p:txBody>
      </p:sp>
      <p:sp>
        <p:nvSpPr>
          <p:cNvPr id="7" name="Fußzeilenplatzhalter 6">
            <a:extLst>
              <a:ext uri="{FF2B5EF4-FFF2-40B4-BE49-F238E27FC236}">
                <a16:creationId xmlns:a16="http://schemas.microsoft.com/office/drawing/2014/main" id="{EF569824-8B73-4A2E-B4EF-29A198DE52A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The Social Security Fund (SSF)</a:t>
            </a:r>
            <a:endParaRPr lang="en-GB" dirty="0"/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540C7464-2E6B-420A-8943-567BDD64941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3A8B5DB7-81A8-4ED4-916B-6B23CD60368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3775239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tart slide,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">
            <a:extLst>
              <a:ext uri="{FF2B5EF4-FFF2-40B4-BE49-F238E27FC236}">
                <a16:creationId xmlns:a16="http://schemas.microsoft.com/office/drawing/2014/main" id="{670A352A-9075-4383-BC37-7EF209BB4A7F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 bwMode="gray">
          <a:xfrm>
            <a:off x="123135" y="123825"/>
            <a:ext cx="8893865" cy="4476494"/>
          </a:xfrm>
          <a:noFill/>
        </p:spPr>
        <p:txBody>
          <a:bodyPr tIns="720000" rIns="0"/>
          <a:lstStyle>
            <a:lvl1pPr marL="0" marR="0" indent="0" algn="ctr" defTabSz="6858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500">
                <a:solidFill>
                  <a:schemeClr val="accent1"/>
                </a:solidFill>
              </a:defRPr>
            </a:lvl1pPr>
          </a:lstStyle>
          <a:p>
            <a:r>
              <a:rPr lang="en-GB" dirty="0"/>
              <a:t>.</a:t>
            </a:r>
          </a:p>
        </p:txBody>
      </p: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FE685868-EA5A-4891-A28F-04F16BEAED38}"/>
              </a:ext>
            </a:extLst>
          </p:cNvPr>
          <p:cNvCxnSpPr/>
          <p:nvPr userDrawn="1"/>
        </p:nvCxnSpPr>
        <p:spPr bwMode="gray">
          <a:xfrm>
            <a:off x="4572000" y="933450"/>
            <a:ext cx="0" cy="685800"/>
          </a:xfrm>
          <a:prstGeom prst="straightConnector1">
            <a:avLst/>
          </a:prstGeom>
          <a:ln w="12700">
            <a:prstDash val="sys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Dreieck">
            <a:extLst>
              <a:ext uri="{FF2B5EF4-FFF2-40B4-BE49-F238E27FC236}">
                <a16:creationId xmlns:a16="http://schemas.microsoft.com/office/drawing/2014/main" id="{22DB09A9-BCD0-4F35-8DC4-DDFE9DE6C2F9}"/>
              </a:ext>
            </a:extLst>
          </p:cNvPr>
          <p:cNvSpPr/>
          <p:nvPr userDrawn="1"/>
        </p:nvSpPr>
        <p:spPr bwMode="gray">
          <a:xfrm rot="5400000">
            <a:off x="-166847" y="421640"/>
            <a:ext cx="211456" cy="45720"/>
          </a:xfrm>
          <a:prstGeom prst="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Headline">
            <a:extLst>
              <a:ext uri="{FF2B5EF4-FFF2-40B4-BE49-F238E27FC236}">
                <a16:creationId xmlns:a16="http://schemas.microsoft.com/office/drawing/2014/main" id="{F8646EF2-FE73-41DC-B654-C5012A3720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 bwMode="gray">
          <a:xfrm>
            <a:off x="123135" y="1570255"/>
            <a:ext cx="8893865" cy="3030064"/>
          </a:xfrm>
          <a:prstGeom prst="rect">
            <a:avLst/>
          </a:prstGeom>
          <a:blipFill dpi="0" rotWithShape="1">
            <a:blip r:embed="rId2">
              <a:alphaModFix amt="80000"/>
            </a:blip>
            <a:srcRect/>
            <a:stretch>
              <a:fillRect l="-10" r="-10"/>
            </a:stretch>
          </a:blipFill>
        </p:spPr>
        <p:txBody>
          <a:bodyPr wrap="square" lIns="576000" bIns="1036800" anchor="b">
            <a:noAutofit/>
          </a:bodyPr>
          <a:lstStyle>
            <a:lvl1pPr>
              <a:defRPr sz="2600" b="1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Section start slide</a:t>
            </a:r>
            <a:br>
              <a:rPr lang="en-GB" dirty="0"/>
            </a:br>
            <a:r>
              <a:rPr lang="en-GB" dirty="0"/>
              <a:t>with background photo (interchangeable)</a:t>
            </a:r>
          </a:p>
        </p:txBody>
      </p:sp>
      <p:pic>
        <p:nvPicPr>
          <p:cNvPr id="26" name="Beispiel" descr="Ein Bild, das Wand, Gebäude enthält.&#10;&#10;Automatisch generierte Beschreibung">
            <a:extLst>
              <a:ext uri="{FF2B5EF4-FFF2-40B4-BE49-F238E27FC236}">
                <a16:creationId xmlns:a16="http://schemas.microsoft.com/office/drawing/2014/main" id="{317CFD46-37B5-4632-BBA4-3F2278F98B6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 bwMode="gray">
          <a:xfrm>
            <a:off x="7497022" y="1475105"/>
            <a:ext cx="1246909" cy="860367"/>
          </a:xfrm>
          <a:prstGeom prst="rect">
            <a:avLst/>
          </a:prstGeom>
        </p:spPr>
      </p:pic>
      <p:sp>
        <p:nvSpPr>
          <p:cNvPr id="28" name="Subline">
            <a:extLst>
              <a:ext uri="{FF2B5EF4-FFF2-40B4-BE49-F238E27FC236}">
                <a16:creationId xmlns:a16="http://schemas.microsoft.com/office/drawing/2014/main" id="{6699B1E5-C447-4674-92BB-C2A1F3ADCF9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699848" y="3704147"/>
            <a:ext cx="7970837" cy="219291"/>
          </a:xfrm>
        </p:spPr>
        <p:txBody>
          <a:bodyPr>
            <a:sp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defRPr sz="15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This is the sub-line</a:t>
            </a:r>
          </a:p>
        </p:txBody>
      </p:sp>
      <p:sp>
        <p:nvSpPr>
          <p:cNvPr id="29" name="1.">
            <a:extLst>
              <a:ext uri="{FF2B5EF4-FFF2-40B4-BE49-F238E27FC236}">
                <a16:creationId xmlns:a16="http://schemas.microsoft.com/office/drawing/2014/main" id="{DF731E94-BC4E-4147-8280-79F13CCEF08B}"/>
              </a:ext>
            </a:extLst>
          </p:cNvPr>
          <p:cNvSpPr/>
          <p:nvPr userDrawn="1"/>
        </p:nvSpPr>
        <p:spPr bwMode="gray">
          <a:xfrm>
            <a:off x="4092742" y="128165"/>
            <a:ext cx="1476375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1. Click on this icon to insert a new photo.</a:t>
            </a:r>
          </a:p>
        </p:txBody>
      </p:sp>
      <p:sp>
        <p:nvSpPr>
          <p:cNvPr id="30" name="2.">
            <a:extLst>
              <a:ext uri="{FF2B5EF4-FFF2-40B4-BE49-F238E27FC236}">
                <a16:creationId xmlns:a16="http://schemas.microsoft.com/office/drawing/2014/main" id="{6B919EA4-50E9-46C9-AC5A-76AC20E25106}"/>
              </a:ext>
            </a:extLst>
          </p:cNvPr>
          <p:cNvSpPr/>
          <p:nvPr userDrawn="1"/>
        </p:nvSpPr>
        <p:spPr bwMode="gray">
          <a:xfrm>
            <a:off x="5501862" y="128165"/>
            <a:ext cx="1476375" cy="25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 Reset the slide.</a:t>
            </a:r>
          </a:p>
        </p:txBody>
      </p:sp>
      <p:sp>
        <p:nvSpPr>
          <p:cNvPr id="31" name="3.">
            <a:extLst>
              <a:ext uri="{FF2B5EF4-FFF2-40B4-BE49-F238E27FC236}">
                <a16:creationId xmlns:a16="http://schemas.microsoft.com/office/drawing/2014/main" id="{36FCB48E-A225-433E-9552-1EC05D2E90CB}"/>
              </a:ext>
            </a:extLst>
          </p:cNvPr>
          <p:cNvSpPr/>
          <p:nvPr userDrawn="1"/>
        </p:nvSpPr>
        <p:spPr bwMode="gray">
          <a:xfrm>
            <a:off x="7261861" y="128165"/>
            <a:ext cx="1863194" cy="59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3. Where necessary, change the section using the ‘Crop’ function.</a:t>
            </a:r>
          </a:p>
        </p:txBody>
      </p:sp>
      <p:sp>
        <p:nvSpPr>
          <p:cNvPr id="32" name="how">
            <a:extLst>
              <a:ext uri="{FF2B5EF4-FFF2-40B4-BE49-F238E27FC236}">
                <a16:creationId xmlns:a16="http://schemas.microsoft.com/office/drawing/2014/main" id="{308DC210-80AE-4E96-8C9E-08E1D0F3C4B1}"/>
              </a:ext>
            </a:extLst>
          </p:cNvPr>
          <p:cNvSpPr txBox="1"/>
          <p:nvPr userDrawn="1"/>
        </p:nvSpPr>
        <p:spPr bwMode="gray">
          <a:xfrm>
            <a:off x="-2857397" y="177800"/>
            <a:ext cx="27962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28588" marR="0" lvl="0" indent="-128588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900" b="0" dirty="0">
                <a:solidFill>
                  <a:schemeClr val="bg1">
                    <a:lumMod val="50000"/>
                  </a:schemeClr>
                </a:solidFill>
              </a:rPr>
              <a:t>Click on image above transparent section.</a:t>
            </a:r>
          </a:p>
          <a:p>
            <a:pPr marL="128588" marR="0" lvl="0" indent="-128588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900" b="0" dirty="0">
                <a:solidFill>
                  <a:schemeClr val="bg1">
                    <a:lumMod val="50000"/>
                  </a:schemeClr>
                </a:solidFill>
              </a:rPr>
              <a:t>Delete image by pressing the DEL key.</a:t>
            </a:r>
          </a:p>
          <a:p>
            <a:pPr marL="128588" marR="0" lvl="0" indent="-128588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900" b="0" dirty="0">
                <a:solidFill>
                  <a:schemeClr val="bg1">
                    <a:lumMod val="50000"/>
                  </a:schemeClr>
                </a:solidFill>
              </a:rPr>
              <a:t>Click on small icon in centre of page.</a:t>
            </a:r>
          </a:p>
          <a:p>
            <a:pPr marL="128588" marR="0" lvl="0" indent="-128588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900" b="0" dirty="0">
                <a:solidFill>
                  <a:schemeClr val="bg1">
                    <a:lumMod val="50000"/>
                  </a:schemeClr>
                </a:solidFill>
              </a:rPr>
              <a:t>Select photo.</a:t>
            </a:r>
          </a:p>
          <a:p>
            <a:pPr marL="128588" marR="0" lvl="0" indent="-128588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900" b="0" dirty="0">
                <a:solidFill>
                  <a:schemeClr val="bg1">
                    <a:lumMod val="50000"/>
                  </a:schemeClr>
                </a:solidFill>
              </a:rPr>
              <a:t>Select ‘Home / Reset ’.</a:t>
            </a:r>
          </a:p>
          <a:p>
            <a:pPr marL="128588" marR="0" lvl="0" indent="-128588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sz="900" b="0" dirty="0">
                <a:solidFill>
                  <a:schemeClr val="bg1">
                    <a:lumMod val="50000"/>
                  </a:schemeClr>
                </a:solidFill>
              </a:rPr>
              <a:t>If required, edit the section under ‘Format/Crop ’.</a:t>
            </a:r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EDF0250-D30F-4BC8-BDE1-DB1BD325237F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/>
              <a:t>The Social Security Fund (SSF)</a:t>
            </a:r>
            <a:endParaRPr lang="en-GB" dirty="0"/>
          </a:p>
        </p:txBody>
      </p:sp>
      <p:sp>
        <p:nvSpPr>
          <p:cNvPr id="11" name="Foliennummernplatzhalter 10">
            <a:extLst>
              <a:ext uri="{FF2B5EF4-FFF2-40B4-BE49-F238E27FC236}">
                <a16:creationId xmlns:a16="http://schemas.microsoft.com/office/drawing/2014/main" id="{98F0E3FB-E27A-4457-B526-B2D2906906AA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en-GB" dirty="0"/>
              <a:t>Page </a:t>
            </a:r>
            <a:fld id="{3A8B5DB7-81A8-4ED4-916B-6B23CD603687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23" name="Grafik 22" descr="Ein Bild, das Screenshot enthält.&#10;&#10;Automatisch generierte Beschreibung">
            <a:extLst>
              <a:ext uri="{FF2B5EF4-FFF2-40B4-BE49-F238E27FC236}">
                <a16:creationId xmlns:a16="http://schemas.microsoft.com/office/drawing/2014/main" id="{AFC53F5D-C099-4AB8-BEA0-0C0599C54F2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/>
          <a:srcRect l="50418" r="36621"/>
          <a:stretch/>
        </p:blipFill>
        <p:spPr>
          <a:xfrm>
            <a:off x="7497546" y="772118"/>
            <a:ext cx="387893" cy="590931"/>
          </a:xfrm>
          <a:prstGeom prst="rect">
            <a:avLst/>
          </a:prstGeom>
        </p:spPr>
      </p:pic>
      <p:grpSp>
        <p:nvGrpSpPr>
          <p:cNvPr id="33" name="Gruppieren 32">
            <a:extLst>
              <a:ext uri="{FF2B5EF4-FFF2-40B4-BE49-F238E27FC236}">
                <a16:creationId xmlns:a16="http://schemas.microsoft.com/office/drawing/2014/main" id="{71BF95A1-C507-454F-AD5B-C1AE17A76F07}"/>
              </a:ext>
            </a:extLst>
          </p:cNvPr>
          <p:cNvGrpSpPr/>
          <p:nvPr userDrawn="1"/>
        </p:nvGrpSpPr>
        <p:grpSpPr>
          <a:xfrm>
            <a:off x="5604594" y="776007"/>
            <a:ext cx="1588101" cy="650246"/>
            <a:chOff x="5604594" y="1459908"/>
            <a:chExt cx="1588101" cy="650246"/>
          </a:xfrm>
        </p:grpSpPr>
        <p:pic>
          <p:nvPicPr>
            <p:cNvPr id="34" name="Grafik 33" descr="Ein Bild, das Screenshot enthält.&#10;&#10;Automatisch generierte Beschreibung">
              <a:extLst>
                <a:ext uri="{FF2B5EF4-FFF2-40B4-BE49-F238E27FC236}">
                  <a16:creationId xmlns:a16="http://schemas.microsoft.com/office/drawing/2014/main" id="{355A07BF-0F32-412A-AAD2-48911D07B2F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5604594" y="1459908"/>
              <a:ext cx="1588101" cy="650246"/>
            </a:xfrm>
            <a:prstGeom prst="rect">
              <a:avLst/>
            </a:prstGeom>
          </p:spPr>
        </p:pic>
        <p:sp>
          <p:nvSpPr>
            <p:cNvPr id="35" name="Rechteck 34">
              <a:extLst>
                <a:ext uri="{FF2B5EF4-FFF2-40B4-BE49-F238E27FC236}">
                  <a16:creationId xmlns:a16="http://schemas.microsoft.com/office/drawing/2014/main" id="{B2564D52-B4AC-4D61-B46E-BE3CE7851C95}"/>
                </a:ext>
              </a:extLst>
            </p:cNvPr>
            <p:cNvSpPr/>
            <p:nvPr userDrawn="1"/>
          </p:nvSpPr>
          <p:spPr bwMode="gray">
            <a:xfrm>
              <a:off x="6631396" y="1739890"/>
              <a:ext cx="482357" cy="179961"/>
            </a:xfrm>
            <a:prstGeom prst="rect">
              <a:avLst/>
            </a:prstGeom>
            <a:noFill/>
            <a:ln w="127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36" name="Rechteck">
            <a:extLst>
              <a:ext uri="{FF2B5EF4-FFF2-40B4-BE49-F238E27FC236}">
                <a16:creationId xmlns:a16="http://schemas.microsoft.com/office/drawing/2014/main" id="{9A38222B-6179-4D47-87DD-F77D00C82A5F}"/>
              </a:ext>
            </a:extLst>
          </p:cNvPr>
          <p:cNvSpPr/>
          <p:nvPr userDrawn="1"/>
        </p:nvSpPr>
        <p:spPr bwMode="gray">
          <a:xfrm>
            <a:off x="7530036" y="959758"/>
            <a:ext cx="334720" cy="338137"/>
          </a:xfrm>
          <a:prstGeom prst="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8188471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microsoft.com/office/2007/relationships/hdphoto" Target="../media/hdphoto1.wdp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theme" Target="../theme/theme1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Logo">
            <a:extLst>
              <a:ext uri="{FF2B5EF4-FFF2-40B4-BE49-F238E27FC236}">
                <a16:creationId xmlns:a16="http://schemas.microsoft.com/office/drawing/2014/main" id="{9F0F5CEA-886E-4B05-93BC-F96F6B5DF08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6">
            <a:extLst>
              <a:ext uri="{BEBA8EAE-BF5A-486C-A8C5-ECC9F3942E4B}">
                <a14:imgProps xmlns:a14="http://schemas.microsoft.com/office/drawing/2010/main">
                  <a14:imgLayer r:embed="rId37">
                    <a14:imgEffect>
                      <a14:brightnessContrast bright="-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64013"/>
          <a:stretch/>
        </p:blipFill>
        <p:spPr bwMode="gray">
          <a:xfrm>
            <a:off x="8692041" y="4778859"/>
            <a:ext cx="309835" cy="237625"/>
          </a:xfrm>
          <a:prstGeom prst="rect">
            <a:avLst/>
          </a:prstGeom>
        </p:spPr>
      </p:pic>
      <p:sp>
        <p:nvSpPr>
          <p:cNvPr id="15" name="bar">
            <a:extLst>
              <a:ext uri="{FF2B5EF4-FFF2-40B4-BE49-F238E27FC236}">
                <a16:creationId xmlns:a16="http://schemas.microsoft.com/office/drawing/2014/main" id="{49D9F131-2158-4CE8-878F-18E76BB55EA7}"/>
              </a:ext>
            </a:extLst>
          </p:cNvPr>
          <p:cNvSpPr/>
          <p:nvPr userDrawn="1"/>
        </p:nvSpPr>
        <p:spPr bwMode="gray">
          <a:xfrm>
            <a:off x="8167688" y="4600319"/>
            <a:ext cx="849312" cy="518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dirty="0" err="1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9" name="Fußzeile">
            <a:extLst>
              <a:ext uri="{FF2B5EF4-FFF2-40B4-BE49-F238E27FC236}">
                <a16:creationId xmlns:a16="http://schemas.microsoft.com/office/drawing/2014/main" id="{19B70EF4-7BC8-4A19-AF2F-9647673280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1846523" y="4926383"/>
            <a:ext cx="5775978" cy="9233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600" spc="38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The Social Security Fund (SSF)</a:t>
            </a:r>
            <a:endParaRPr lang="en-GB" dirty="0"/>
          </a:p>
        </p:txBody>
      </p:sp>
      <p:sp>
        <p:nvSpPr>
          <p:cNvPr id="10" name="Datum">
            <a:extLst>
              <a:ext uri="{FF2B5EF4-FFF2-40B4-BE49-F238E27FC236}">
                <a16:creationId xmlns:a16="http://schemas.microsoft.com/office/drawing/2014/main" id="{6ED51528-C082-4A1A-9A13-B0D2B18590A6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1059417" y="4926383"/>
            <a:ext cx="533639" cy="9233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>
              <a:defRPr lang="de-DE" sz="600" spc="38" baseline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February 2019</a:t>
            </a:r>
            <a:endParaRPr lang="en-GB" dirty="0"/>
          </a:p>
        </p:txBody>
      </p:sp>
      <p:sp>
        <p:nvSpPr>
          <p:cNvPr id="5" name="Foliennummernplatzhalter">
            <a:extLst>
              <a:ext uri="{FF2B5EF4-FFF2-40B4-BE49-F238E27FC236}">
                <a16:creationId xmlns:a16="http://schemas.microsoft.com/office/drawing/2014/main" id="{4CDA9225-2A86-4401-A66D-D1B6B89C60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449817" y="4926383"/>
            <a:ext cx="450850" cy="9233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lang="de-DE" sz="600" spc="38" baseline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Page </a:t>
            </a:r>
            <a:fld id="{3A8B5DB7-81A8-4ED4-916B-6B23CD603687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4" name="Trennlinie 2">
            <a:extLst>
              <a:ext uri="{FF2B5EF4-FFF2-40B4-BE49-F238E27FC236}">
                <a16:creationId xmlns:a16="http://schemas.microsoft.com/office/drawing/2014/main" id="{BA7763BA-D29F-4859-88A9-E457D7D05001}"/>
              </a:ext>
            </a:extLst>
          </p:cNvPr>
          <p:cNvCxnSpPr>
            <a:cxnSpLocks/>
          </p:cNvCxnSpPr>
          <p:nvPr userDrawn="1"/>
        </p:nvCxnSpPr>
        <p:spPr bwMode="gray">
          <a:xfrm>
            <a:off x="1708149" y="4931713"/>
            <a:ext cx="0" cy="77787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Trennline 1">
            <a:extLst>
              <a:ext uri="{FF2B5EF4-FFF2-40B4-BE49-F238E27FC236}">
                <a16:creationId xmlns:a16="http://schemas.microsoft.com/office/drawing/2014/main" id="{D7B3BF4D-6640-4657-BD72-5F4E0852873A}"/>
              </a:ext>
            </a:extLst>
          </p:cNvPr>
          <p:cNvCxnSpPr>
            <a:cxnSpLocks/>
          </p:cNvCxnSpPr>
          <p:nvPr userDrawn="1"/>
        </p:nvCxnSpPr>
        <p:spPr bwMode="gray">
          <a:xfrm>
            <a:off x="917820" y="4931714"/>
            <a:ext cx="0" cy="77787"/>
          </a:xfrm>
          <a:prstGeom prst="line">
            <a:avLst/>
          </a:prstGeom>
          <a:ln w="952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"/>
          <p:cNvSpPr>
            <a:spLocks noGrp="1"/>
          </p:cNvSpPr>
          <p:nvPr>
            <p:ph type="body" idx="1"/>
          </p:nvPr>
        </p:nvSpPr>
        <p:spPr bwMode="gray">
          <a:xfrm>
            <a:off x="449818" y="1020969"/>
            <a:ext cx="7172684" cy="3495470"/>
          </a:xfrm>
          <a:prstGeom prst="rect">
            <a:avLst/>
          </a:prstGeom>
        </p:spPr>
        <p:txBody>
          <a:bodyPr vert="horz" lIns="0" tIns="0" rIns="72000" bIns="0" rtlCol="0">
            <a:noAutofit/>
          </a:bodyPr>
          <a:lstStyle/>
          <a:p>
            <a:pPr lvl="0"/>
            <a:r>
              <a:rPr lang="en-GB" noProof="0" dirty="0"/>
              <a:t>Click to add text</a:t>
            </a:r>
          </a:p>
          <a:p>
            <a:pPr lvl="1">
              <a:buClr>
                <a:schemeClr val="accent1"/>
              </a:buClr>
            </a:pPr>
            <a:r>
              <a:rPr lang="en-GB" noProof="0" dirty="0"/>
              <a:t>Second level</a:t>
            </a:r>
          </a:p>
          <a:p>
            <a:pPr lvl="2">
              <a:buClr>
                <a:schemeClr val="accent1"/>
              </a:buClr>
            </a:pPr>
            <a:r>
              <a:rPr lang="en-GB" noProof="0" dirty="0"/>
              <a:t>Third level</a:t>
            </a:r>
          </a:p>
        </p:txBody>
      </p:sp>
      <p:sp>
        <p:nvSpPr>
          <p:cNvPr id="22" name="Headline">
            <a:extLst>
              <a:ext uri="{FF2B5EF4-FFF2-40B4-BE49-F238E27FC236}">
                <a16:creationId xmlns:a16="http://schemas.microsoft.com/office/drawing/2014/main" id="{288DB87F-225C-44F9-8B2F-85DB9A3E0803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449817" y="240212"/>
            <a:ext cx="7172684" cy="540544"/>
          </a:xfrm>
          <a:prstGeom prst="rect">
            <a:avLst/>
          </a:prstGeom>
        </p:spPr>
        <p:txBody>
          <a:bodyPr vert="horz" lIns="0" tIns="0" rIns="72000" bIns="0" rtlCol="0" anchor="b">
            <a:noAutofit/>
          </a:bodyPr>
          <a:lstStyle/>
          <a:p>
            <a:r>
              <a:rPr lang="en-GB"/>
              <a:t>Click to edit headline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9776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814" r:id="rId2"/>
    <p:sldLayoutId id="2147483815" r:id="rId3"/>
    <p:sldLayoutId id="2147483818" r:id="rId4"/>
    <p:sldLayoutId id="2147483819" r:id="rId5"/>
    <p:sldLayoutId id="2147483858" r:id="rId6"/>
    <p:sldLayoutId id="2147483859" r:id="rId7"/>
    <p:sldLayoutId id="2147483824" r:id="rId8"/>
    <p:sldLayoutId id="2147483822" r:id="rId9"/>
    <p:sldLayoutId id="2147483823" r:id="rId10"/>
    <p:sldLayoutId id="2147483821" r:id="rId11"/>
    <p:sldLayoutId id="2147483826" r:id="rId12"/>
    <p:sldLayoutId id="2147483827" r:id="rId13"/>
    <p:sldLayoutId id="2147483825" r:id="rId14"/>
    <p:sldLayoutId id="2147483829" r:id="rId15"/>
    <p:sldLayoutId id="2147483838" r:id="rId16"/>
    <p:sldLayoutId id="2147483832" r:id="rId17"/>
    <p:sldLayoutId id="2147483828" r:id="rId18"/>
    <p:sldLayoutId id="2147483830" r:id="rId19"/>
    <p:sldLayoutId id="2147483831" r:id="rId20"/>
    <p:sldLayoutId id="2147483834" r:id="rId21"/>
    <p:sldLayoutId id="2147483835" r:id="rId22"/>
    <p:sldLayoutId id="2147483836" r:id="rId23"/>
    <p:sldLayoutId id="2147483837" r:id="rId24"/>
    <p:sldLayoutId id="2147483839" r:id="rId25"/>
    <p:sldLayoutId id="2147483852" r:id="rId26"/>
    <p:sldLayoutId id="2147483843" r:id="rId27"/>
    <p:sldLayoutId id="2147483847" r:id="rId28"/>
    <p:sldLayoutId id="2147483846" r:id="rId29"/>
    <p:sldLayoutId id="2147483841" r:id="rId30"/>
    <p:sldLayoutId id="2147483842" r:id="rId31"/>
    <p:sldLayoutId id="2147483857" r:id="rId32"/>
    <p:sldLayoutId id="2147483856" r:id="rId33"/>
    <p:sldLayoutId id="2147483840" r:id="rId34"/>
  </p:sldLayoutIdLst>
  <p:transition>
    <p:fade/>
  </p:transition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1800" b="1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None/>
        <a:defRPr lang="de-DE" sz="1200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180975" indent="-180975" algn="l" defTabSz="6858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Font typeface="Wingdings" panose="05000000000000000000" pitchFamily="2" charset="2"/>
        <a:buChar char="§"/>
        <a:defRPr lang="de-DE" sz="120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76213" algn="l" defTabSz="6858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Font typeface="Symbol" panose="05050102010706020507" pitchFamily="18" charset="2"/>
        <a:buChar char="-"/>
        <a:defRPr lang="de-DE" sz="11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78" userDrawn="1">
          <p15:clr>
            <a:srgbClr val="F26B43"/>
          </p15:clr>
        </p15:guide>
        <p15:guide id="5" orient="horz" pos="3162" userDrawn="1">
          <p15:clr>
            <a:srgbClr val="F26B43"/>
          </p15:clr>
        </p15:guide>
        <p15:guide id="7" pos="5680" userDrawn="1">
          <p15:clr>
            <a:srgbClr val="F26B43"/>
          </p15:clr>
        </p15:guide>
        <p15:guide id="8" pos="7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sosys.ssf.gov.np/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2E8844CF-EE31-4AFB-91E4-4B2E90E5DB91}"/>
              </a:ext>
            </a:extLst>
          </p:cNvPr>
          <p:cNvSpPr>
            <a:spLocks noGrp="1"/>
          </p:cNvSpPr>
          <p:nvPr>
            <p:ph type="title"/>
          </p:nvPr>
        </p:nvSpPr>
        <p:spPr bwMode="gray">
          <a:xfrm>
            <a:off x="699848" y="1962048"/>
            <a:ext cx="7971711" cy="664797"/>
          </a:xfrm>
        </p:spPr>
        <p:txBody>
          <a:bodyPr/>
          <a:lstStyle/>
          <a:p>
            <a:r>
              <a:rPr lang="en-US" sz="2400" dirty="0"/>
              <a:t>Health and Maternity Security Scheme of </a:t>
            </a:r>
            <a:r>
              <a:rPr lang="en-GB" sz="2400" dirty="0"/>
              <a:t>Social Security Fund (SSF)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6FE7759-2D9C-4F55-90D1-353B2E68850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 bwMode="gray">
          <a:xfrm>
            <a:off x="699848" y="2775458"/>
            <a:ext cx="7970837" cy="636328"/>
          </a:xfrm>
        </p:spPr>
        <p:txBody>
          <a:bodyPr/>
          <a:lstStyle/>
          <a:p>
            <a:r>
              <a:rPr lang="en-US" sz="1800" b="1" dirty="0"/>
              <a:t>Introduction and business process </a:t>
            </a:r>
          </a:p>
          <a:p>
            <a:r>
              <a:rPr lang="en-GB" dirty="0"/>
              <a:t>S2HSP| 13 May 2020</a:t>
            </a:r>
          </a:p>
        </p:txBody>
      </p:sp>
    </p:spTree>
    <p:extLst>
      <p:ext uri="{BB962C8B-B14F-4D97-AF65-F5344CB8AC3E}">
        <p14:creationId xmlns:p14="http://schemas.microsoft.com/office/powerpoint/2010/main" val="3673035564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FFDE0-D326-4740-BBC4-9036EDBBF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817" y="232261"/>
            <a:ext cx="8567183" cy="540544"/>
          </a:xfrm>
        </p:spPr>
        <p:txBody>
          <a:bodyPr/>
          <a:lstStyle/>
          <a:p>
            <a:r>
              <a:rPr lang="en-US" sz="2000" dirty="0"/>
              <a:t>Claim review and reimbursement (current)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89C9FE-3EC9-4F64-B494-58EC2314BFE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9817" y="804612"/>
            <a:ext cx="7172684" cy="3665648"/>
          </a:xfrm>
        </p:spPr>
        <p:txBody>
          <a:bodyPr/>
          <a:lstStyle/>
          <a:p>
            <a:pPr lvl="3">
              <a:lnSpc>
                <a:spcPct val="150000"/>
              </a:lnSpc>
            </a:pPr>
            <a:r>
              <a:rPr lang="en-US" sz="1600" dirty="0"/>
              <a:t>Document verification and recommendation by </a:t>
            </a:r>
            <a:r>
              <a:rPr lang="en-US" sz="1600" b="1" dirty="0"/>
              <a:t>claim review committee</a:t>
            </a:r>
          </a:p>
          <a:p>
            <a:pPr lvl="3">
              <a:lnSpc>
                <a:spcPct val="150000"/>
              </a:lnSpc>
            </a:pPr>
            <a:r>
              <a:rPr lang="en-US" sz="1600" dirty="0"/>
              <a:t>Executive Director (ED) approves the payment</a:t>
            </a:r>
          </a:p>
          <a:p>
            <a:pPr lvl="3">
              <a:lnSpc>
                <a:spcPct val="150000"/>
              </a:lnSpc>
            </a:pPr>
            <a:r>
              <a:rPr lang="en-US" sz="1600" dirty="0"/>
              <a:t>Reimbursement done by account section within one month by banking channel (to hospital or contributor) </a:t>
            </a:r>
          </a:p>
          <a:p>
            <a:pPr lvl="3">
              <a:lnSpc>
                <a:spcPct val="150000"/>
              </a:lnSpc>
            </a:pPr>
            <a:r>
              <a:rPr lang="en-US" sz="1600" dirty="0"/>
              <a:t>Completeness of the documents is also checked by account section before reimbursement</a:t>
            </a:r>
          </a:p>
          <a:p>
            <a:pPr marL="180975" lvl="2" indent="0">
              <a:lnSpc>
                <a:spcPct val="150000"/>
              </a:lnSpc>
              <a:buNone/>
            </a:pPr>
            <a:r>
              <a:rPr lang="en-US" sz="1700" b="1" dirty="0"/>
              <a:t>Health Assessment Committee </a:t>
            </a:r>
            <a:r>
              <a:rPr lang="en-US" sz="1700" dirty="0"/>
              <a:t>to verify inability to work or other suspicious claims (HCA composed of senior doctor, sub specific doctor and doctor of SSF)</a:t>
            </a:r>
          </a:p>
          <a:p>
            <a:endParaRPr lang="en-US" sz="1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B5FCDC-1F46-4C67-85F8-8C9B60039462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1059417" y="4926383"/>
            <a:ext cx="533639" cy="92333"/>
          </a:xfrm>
        </p:spPr>
        <p:txBody>
          <a:bodyPr/>
          <a:lstStyle/>
          <a:p>
            <a:r>
              <a:rPr lang="en-US"/>
              <a:t>February 2019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33FE8B-7D3A-4CA0-8D79-AD0AEA59CF7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The Social Security Fund (SSF)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DA5B76-AC00-456E-9CBE-72A3939E0BB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en-GB"/>
              <a:t>Page </a:t>
            </a:r>
            <a:fld id="{3A8B5DB7-81A8-4ED4-916B-6B23CD603687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1127576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CA9AF-AF89-41FB-8BC9-283F0E9B5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info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44FF03-2787-4696-893A-D34FE2A1FEC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/>
              <a:t>Standardized forms available for claims, few examples</a:t>
            </a:r>
          </a:p>
          <a:p>
            <a:pPr marL="414338" lvl="2" indent="-285750"/>
            <a:r>
              <a:rPr lang="en-US" sz="1700" dirty="0"/>
              <a:t>Form 1=direct claim by contributor to SSF</a:t>
            </a:r>
          </a:p>
          <a:p>
            <a:pPr marL="414338" lvl="2" indent="-285750"/>
            <a:r>
              <a:rPr lang="en-US" sz="1700" dirty="0"/>
              <a:t>Form 2=direct claim by health service provider to SSF</a:t>
            </a:r>
          </a:p>
          <a:p>
            <a:pPr marL="414338" lvl="2" indent="-285750"/>
            <a:r>
              <a:rPr lang="en-US" sz="1700" dirty="0"/>
              <a:t>Form 3= claim for maternity benefits </a:t>
            </a:r>
          </a:p>
          <a:p>
            <a:pPr marL="128588" lvl="2" indent="0">
              <a:buNone/>
            </a:pPr>
            <a:endParaRPr lang="en-US" sz="1700" dirty="0"/>
          </a:p>
          <a:p>
            <a:pPr marL="128588" lvl="2" indent="0">
              <a:buNone/>
            </a:pPr>
            <a:r>
              <a:rPr lang="en-US" sz="1700" dirty="0"/>
              <a:t>(After </a:t>
            </a:r>
            <a:r>
              <a:rPr lang="en-US" sz="1700" dirty="0" err="1"/>
              <a:t>openIMIS</a:t>
            </a:r>
            <a:r>
              <a:rPr lang="en-US" sz="1700" dirty="0"/>
              <a:t> platform is available, the whole business process will </a:t>
            </a:r>
            <a:r>
              <a:rPr lang="en-US" sz="1700" b="1" dirty="0"/>
              <a:t>shift from manual to electronic </a:t>
            </a:r>
            <a:r>
              <a:rPr lang="en-US" sz="1700" dirty="0"/>
              <a:t>and the reimbursement will also be made directly to health care provider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CD7471-B194-48DF-9AD8-8421BEB7E9D2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1059417" y="4926383"/>
            <a:ext cx="533639" cy="92333"/>
          </a:xfrm>
        </p:spPr>
        <p:txBody>
          <a:bodyPr/>
          <a:lstStyle/>
          <a:p>
            <a:r>
              <a:rPr lang="en-US"/>
              <a:t>February 2019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DD6B13-AC94-4314-82DC-B5145DF4DE2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The Social Security Fund (SSF)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E881EE-0EF0-4259-964B-78CCFCFACB0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en-GB"/>
              <a:t>Page </a:t>
            </a:r>
            <a:fld id="{3A8B5DB7-81A8-4ED4-916B-6B23CD603687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565609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EF58B04-7844-4D41-9C80-03034121ABE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49816" y="2070719"/>
            <a:ext cx="2570185" cy="601268"/>
          </a:xfrm>
        </p:spPr>
        <p:txBody>
          <a:bodyPr/>
          <a:lstStyle/>
          <a:p>
            <a:r>
              <a:rPr lang="en-US" dirty="0"/>
              <a:t>umesh.bhusal@giz.de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AA3D7A-28CF-4DB2-940D-A971FDBCB56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449816" y="1392861"/>
            <a:ext cx="2570185" cy="176276"/>
          </a:xfrm>
        </p:spPr>
        <p:txBody>
          <a:bodyPr/>
          <a:lstStyle/>
          <a:p>
            <a:r>
              <a:rPr lang="en-US" dirty="0"/>
              <a:t>Umesh Prasad Bhusal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232551-27B9-40D2-B1A8-E311E292BDD8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49816" y="1635978"/>
            <a:ext cx="2570185" cy="176276"/>
          </a:xfrm>
        </p:spPr>
        <p:txBody>
          <a:bodyPr/>
          <a:lstStyle/>
          <a:p>
            <a:r>
              <a:rPr lang="en-US" dirty="0"/>
              <a:t>Technical Advisor-Social Health Protection, S2HSP, Kathmandu	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7DE9690A-6526-4F52-A432-7A4196FE4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EB8F0A4D-AC4A-453E-A6E7-2CECCD4BC725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1059417" y="4926383"/>
            <a:ext cx="533639" cy="92333"/>
          </a:xfrm>
        </p:spPr>
        <p:txBody>
          <a:bodyPr/>
          <a:lstStyle/>
          <a:p>
            <a:r>
              <a:rPr lang="en-GB"/>
              <a:t>22 Jan. 2019</a:t>
            </a:r>
            <a:endParaRPr lang="en-GB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5483923A-1F99-4B42-B322-D7BDDAD2A378}"/>
              </a:ext>
            </a:extLst>
          </p:cNvPr>
          <p:cNvSpPr>
            <a:spLocks noGrp="1"/>
          </p:cNvSpPr>
          <p:nvPr>
            <p:ph type="ftr" sz="quarter" idx="29"/>
          </p:nvPr>
        </p:nvSpPr>
        <p:spPr/>
        <p:txBody>
          <a:bodyPr/>
          <a:lstStyle/>
          <a:p>
            <a:r>
              <a:rPr lang="en-GB"/>
              <a:t>Titel of the presentation</a:t>
            </a:r>
            <a:endParaRPr lang="en-GB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0776E1FD-4776-4D96-AAEE-435AF96FF0B7}"/>
              </a:ext>
            </a:extLst>
          </p:cNvPr>
          <p:cNvSpPr>
            <a:spLocks noGrp="1"/>
          </p:cNvSpPr>
          <p:nvPr>
            <p:ph type="sldNum" sz="quarter" idx="30"/>
          </p:nvPr>
        </p:nvSpPr>
        <p:spPr/>
        <p:txBody>
          <a:bodyPr/>
          <a:lstStyle/>
          <a:p>
            <a:r>
              <a:rPr lang="en-GB"/>
              <a:t>Page </a:t>
            </a:r>
            <a:fld id="{3A8B5DB7-81A8-4ED4-916B-6B23CD603687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0912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4541891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032A22-8307-4417-BB38-EFC4A33D80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5233" y="2038617"/>
            <a:ext cx="7172684" cy="1292861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Additional slides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86BE34-44B2-430B-B717-C2AA1132149F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1059417" y="4926383"/>
            <a:ext cx="533639" cy="92333"/>
          </a:xfrm>
        </p:spPr>
        <p:txBody>
          <a:bodyPr/>
          <a:lstStyle/>
          <a:p>
            <a:r>
              <a:rPr lang="en-US"/>
              <a:t>February 2019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67416B-0F25-4F97-9FA1-3F4208A727A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The Social Security Fund (SSF)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8B32FC-D045-469F-A52F-07FCE741154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en-GB"/>
              <a:t>Page </a:t>
            </a:r>
            <a:fld id="{3A8B5DB7-81A8-4ED4-916B-6B23CD603687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458869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2D400A9-0A9F-4917-9636-3E502FB9FE33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1059417" y="4926383"/>
            <a:ext cx="533639" cy="92333"/>
          </a:xfrm>
        </p:spPr>
        <p:txBody>
          <a:bodyPr/>
          <a:lstStyle/>
          <a:p>
            <a:r>
              <a:rPr lang="en-US"/>
              <a:t>February 2019</a:t>
            </a:r>
            <a:endParaRPr lang="en-GB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D76A8F1-F7A0-4C1B-846D-A375C7797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Social Security Fund (SSF)</a:t>
            </a:r>
            <a:endParaRPr lang="en-GB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E4E194D-8DA8-432E-B95B-AE264D7C5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Page </a:t>
            </a:r>
            <a:fld id="{3A8B5DB7-81A8-4ED4-916B-6B23CD603687}" type="slidenum">
              <a:rPr lang="en-GB" smtClean="0"/>
              <a:pPr/>
              <a:t>15</a:t>
            </a:fld>
            <a:endParaRPr lang="en-GB" dirty="0"/>
          </a:p>
        </p:txBody>
      </p:sp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5EA3587B-061A-4C71-BA8D-5EEEF10E55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6265737"/>
              </p:ext>
            </p:extLst>
          </p:nvPr>
        </p:nvGraphicFramePr>
        <p:xfrm>
          <a:off x="449816" y="302151"/>
          <a:ext cx="8423840" cy="4222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0546">
                  <a:extLst>
                    <a:ext uri="{9D8B030D-6E8A-4147-A177-3AD203B41FA5}">
                      <a16:colId xmlns:a16="http://schemas.microsoft.com/office/drawing/2014/main" val="3724776910"/>
                    </a:ext>
                  </a:extLst>
                </a:gridCol>
                <a:gridCol w="6973294">
                  <a:extLst>
                    <a:ext uri="{9D8B030D-6E8A-4147-A177-3AD203B41FA5}">
                      <a16:colId xmlns:a16="http://schemas.microsoft.com/office/drawing/2014/main" val="1378114541"/>
                    </a:ext>
                  </a:extLst>
                </a:gridCol>
              </a:tblGrid>
              <a:tr h="438046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Accident and Disability Protection Scheme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6800765"/>
                  </a:ext>
                </a:extLst>
              </a:tr>
              <a:tr h="342743">
                <a:tc>
                  <a:txBody>
                    <a:bodyPr/>
                    <a:lstStyle/>
                    <a:p>
                      <a:r>
                        <a:rPr lang="en-US" sz="1200" b="1" dirty="0"/>
                        <a:t>Contribution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1.40 %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8227772"/>
                  </a:ext>
                </a:extLst>
              </a:tr>
              <a:tr h="342743">
                <a:tc>
                  <a:txBody>
                    <a:bodyPr/>
                    <a:lstStyle/>
                    <a:p>
                      <a:r>
                        <a:rPr lang="en-US" sz="1200" b="1" dirty="0"/>
                        <a:t>Beneficiaries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Contributor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4439440"/>
                  </a:ext>
                </a:extLst>
              </a:tr>
              <a:tr h="1443830">
                <a:tc rowSpan="3">
                  <a:txBody>
                    <a:bodyPr/>
                    <a:lstStyle/>
                    <a:p>
                      <a:r>
                        <a:rPr lang="en-US" sz="1200" b="1" dirty="0"/>
                        <a:t>Benefits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Employment related accidents</a:t>
                      </a:r>
                      <a:r>
                        <a:rPr lang="en-US" sz="1200" dirty="0"/>
                        <a:t>: All expenses of treatment covered, </a:t>
                      </a:r>
                    </a:p>
                    <a:p>
                      <a:r>
                        <a:rPr lang="en-US" sz="1200" b="1" dirty="0"/>
                        <a:t>Sickness pay </a:t>
                      </a:r>
                      <a:r>
                        <a:rPr lang="en-US" sz="1200" dirty="0">
                          <a:sym typeface="Wingdings" panose="05000000000000000000" pitchFamily="2" charset="2"/>
                        </a:rPr>
                        <a:t> </a:t>
                      </a:r>
                    </a:p>
                    <a:p>
                      <a:r>
                        <a:rPr lang="en-US" sz="1200" dirty="0"/>
                        <a:t>60% of basic salary for </a:t>
                      </a:r>
                      <a:r>
                        <a:rPr lang="en-US" sz="1200" b="1" dirty="0"/>
                        <a:t>temporary full disability</a:t>
                      </a:r>
                      <a:r>
                        <a:rPr lang="en-US" sz="1200" dirty="0"/>
                        <a:t>, until he/she resumes work</a:t>
                      </a:r>
                    </a:p>
                    <a:p>
                      <a:r>
                        <a:rPr lang="en-US" sz="1200" dirty="0"/>
                        <a:t>60% of basic salary for </a:t>
                      </a:r>
                      <a:r>
                        <a:rPr lang="en-US" sz="1200" b="1" dirty="0"/>
                        <a:t>permanent full disability </a:t>
                      </a:r>
                      <a:r>
                        <a:rPr lang="en-US" sz="1200" dirty="0">
                          <a:sym typeface="Wingdings" panose="05000000000000000000" pitchFamily="2" charset="2"/>
                        </a:rPr>
                        <a:t>as a pension for the entire life, </a:t>
                      </a:r>
                      <a:endParaRPr lang="en-US" sz="1200" dirty="0"/>
                    </a:p>
                    <a:p>
                      <a:r>
                        <a:rPr lang="en-US" sz="1200" dirty="0"/>
                        <a:t>60% of basic salary  x level of disability for </a:t>
                      </a:r>
                      <a:r>
                        <a:rPr lang="en-US" sz="1200" b="1" dirty="0"/>
                        <a:t>permanent partial disability </a:t>
                      </a:r>
                      <a:r>
                        <a:rPr lang="en-US" sz="1200" dirty="0">
                          <a:sym typeface="Wingdings" panose="05000000000000000000" pitchFamily="2" charset="2"/>
                        </a:rPr>
                        <a:t>as a pension for the entire life, </a:t>
                      </a:r>
                    </a:p>
                    <a:p>
                      <a:r>
                        <a:rPr lang="en-US" sz="1200" dirty="0">
                          <a:sym typeface="Wingdings" panose="05000000000000000000" pitchFamily="2" charset="2"/>
                        </a:rPr>
                        <a:t>no waiting period, cessation of benefits after contribution stops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8708466"/>
                  </a:ext>
                </a:extLst>
              </a:tr>
              <a:tr h="86629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Non-employment related accidents</a:t>
                      </a:r>
                      <a:r>
                        <a:rPr lang="en-US" sz="1200" dirty="0"/>
                        <a:t>: for a maximum of  NPR 700,000 (not included: natural disasters, road traffic accidents, or accidents already covered by other insurance policies) </a:t>
                      </a:r>
                    </a:p>
                    <a:p>
                      <a:r>
                        <a:rPr lang="en-US" sz="1200" dirty="0"/>
                        <a:t>no waiting period, </a:t>
                      </a:r>
                      <a:r>
                        <a:rPr lang="en-US" sz="1200" dirty="0">
                          <a:sym typeface="Wingdings" panose="05000000000000000000" pitchFamily="2" charset="2"/>
                        </a:rPr>
                        <a:t>cessation of benefits after insurance expiry.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4406710"/>
                  </a:ext>
                </a:extLst>
              </a:tr>
              <a:tr h="788481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Occupational diseases</a:t>
                      </a:r>
                      <a:r>
                        <a:rPr lang="en-US" sz="1200" dirty="0"/>
                        <a:t>: All expenses of treatment covered, 2 years waiting period, maximum coverage: 2 years after the stop of contributions.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67671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3779416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63185-9163-41E7-B8B7-7B75123B2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389DC4-DCE1-46CA-9EBE-1F3A9BC0AA1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2800" dirty="0" err="1">
                <a:latin typeface="Preeti" pitchFamily="2" charset="0"/>
              </a:rPr>
              <a:t>lj</a:t>
            </a:r>
            <a:r>
              <a:rPr lang="en-US" sz="2800" dirty="0">
                <a:latin typeface="Preeti" pitchFamily="2" charset="0"/>
              </a:rPr>
              <a:t>/</a:t>
            </a:r>
            <a:r>
              <a:rPr lang="en-US" sz="2800" dirty="0" err="1">
                <a:latin typeface="Preeti" pitchFamily="2" charset="0"/>
              </a:rPr>
              <a:t>fdL</a:t>
            </a:r>
            <a:r>
              <a:rPr lang="en-US" sz="2800" dirty="0">
                <a:latin typeface="Preeti" pitchFamily="2" charset="0"/>
              </a:rPr>
              <a:t> </a:t>
            </a:r>
            <a:r>
              <a:rPr lang="en-US" sz="2800" dirty="0" err="1">
                <a:latin typeface="Preeti" pitchFamily="2" charset="0"/>
              </a:rPr>
              <a:t>ljbf</a:t>
            </a:r>
            <a:r>
              <a:rPr lang="en-US" sz="2800" dirty="0">
                <a:latin typeface="Preeti" pitchFamily="2" charset="0"/>
              </a:rPr>
              <a:t> </a:t>
            </a:r>
            <a:r>
              <a:rPr lang="en-US" sz="2800" dirty="0" err="1">
                <a:latin typeface="Preeti" pitchFamily="2" charset="0"/>
              </a:rPr>
              <a:t>jf</a:t>
            </a:r>
            <a:r>
              <a:rPr lang="en-US" sz="2800" dirty="0">
                <a:latin typeface="Preeti" pitchFamily="2" charset="0"/>
              </a:rPr>
              <a:t> k|;"</a:t>
            </a:r>
            <a:r>
              <a:rPr lang="en-US" sz="2800" dirty="0" err="1">
                <a:latin typeface="Preeti" pitchFamily="2" charset="0"/>
              </a:rPr>
              <a:t>lt</a:t>
            </a:r>
            <a:r>
              <a:rPr lang="en-US" sz="2800" dirty="0">
                <a:latin typeface="Preeti" pitchFamily="2" charset="0"/>
              </a:rPr>
              <a:t> </a:t>
            </a:r>
            <a:r>
              <a:rPr lang="en-US" sz="2800" dirty="0" err="1">
                <a:latin typeface="Preeti" pitchFamily="2" charset="0"/>
              </a:rPr>
              <a:t>ljbf</a:t>
            </a:r>
            <a:r>
              <a:rPr lang="en-US" sz="2800" dirty="0">
                <a:latin typeface="Preeti" pitchFamily="2" charset="0"/>
              </a:rPr>
              <a:t> </a:t>
            </a:r>
            <a:r>
              <a:rPr lang="en-US" sz="2800" dirty="0" err="1">
                <a:latin typeface="Preeti" pitchFamily="2" charset="0"/>
              </a:rPr>
              <a:t>kfpg</a:t>
            </a:r>
            <a:r>
              <a:rPr lang="en-US" sz="2800" dirty="0">
                <a:latin typeface="Preeti" pitchFamily="2" charset="0"/>
              </a:rPr>
              <a:t>] </a:t>
            </a:r>
            <a:r>
              <a:rPr lang="en-US" sz="2800" dirty="0" err="1">
                <a:latin typeface="Preeti" pitchFamily="2" charset="0"/>
              </a:rPr>
              <a:t>cj:yfdf</a:t>
            </a:r>
            <a:r>
              <a:rPr lang="en-US" sz="2800" dirty="0">
                <a:latin typeface="Preeti" pitchFamily="2" charset="0"/>
              </a:rPr>
              <a:t> /f]</a:t>
            </a:r>
            <a:r>
              <a:rPr lang="en-US" sz="2800" dirty="0" err="1">
                <a:latin typeface="Preeti" pitchFamily="2" charset="0"/>
              </a:rPr>
              <a:t>huf</a:t>
            </a:r>
            <a:r>
              <a:rPr lang="en-US" sz="2800" dirty="0">
                <a:latin typeface="Preeti" pitchFamily="2" charset="0"/>
              </a:rPr>
              <a:t>/</a:t>
            </a:r>
            <a:r>
              <a:rPr lang="en-US" sz="2800" dirty="0" err="1">
                <a:latin typeface="Preeti" pitchFamily="2" charset="0"/>
              </a:rPr>
              <a:t>bftfsf</a:t>
            </a:r>
            <a:r>
              <a:rPr lang="en-US" sz="2800" dirty="0">
                <a:latin typeface="Preeti" pitchFamily="2" charset="0"/>
              </a:rPr>
              <a:t>] </a:t>
            </a:r>
            <a:r>
              <a:rPr lang="en-US" sz="2800" dirty="0" err="1">
                <a:latin typeface="Preeti" pitchFamily="2" charset="0"/>
              </a:rPr>
              <a:t>Joj;fo</a:t>
            </a:r>
            <a:r>
              <a:rPr lang="en-US" sz="2800" dirty="0">
                <a:latin typeface="Preeti" pitchFamily="2" charset="0"/>
              </a:rPr>
              <a:t> </a:t>
            </a:r>
            <a:r>
              <a:rPr lang="en-US" sz="2800" dirty="0" err="1">
                <a:latin typeface="Preeti" pitchFamily="2" charset="0"/>
              </a:rPr>
              <a:t>aGb</a:t>
            </a:r>
            <a:r>
              <a:rPr lang="en-US" sz="2800" dirty="0">
                <a:latin typeface="Preeti" pitchFamily="2" charset="0"/>
              </a:rPr>
              <a:t> </a:t>
            </a:r>
            <a:r>
              <a:rPr lang="en-US" sz="2800" dirty="0" err="1">
                <a:latin typeface="Preeti" pitchFamily="2" charset="0"/>
              </a:rPr>
              <a:t>ePsf</a:t>
            </a:r>
            <a:r>
              <a:rPr lang="en-US" sz="2800" dirty="0">
                <a:latin typeface="Preeti" pitchFamily="2" charset="0"/>
              </a:rPr>
              <a:t>] </a:t>
            </a:r>
            <a:r>
              <a:rPr lang="en-US" sz="2800" dirty="0" err="1">
                <a:latin typeface="Preeti" pitchFamily="2" charset="0"/>
              </a:rPr>
              <a:t>jf</a:t>
            </a:r>
            <a:r>
              <a:rPr lang="en-US" sz="2800" dirty="0">
                <a:latin typeface="Preeti" pitchFamily="2" charset="0"/>
              </a:rPr>
              <a:t> /f]</a:t>
            </a:r>
            <a:r>
              <a:rPr lang="en-US" sz="2800" dirty="0" err="1">
                <a:latin typeface="Preeti" pitchFamily="2" charset="0"/>
              </a:rPr>
              <a:t>huf</a:t>
            </a:r>
            <a:r>
              <a:rPr lang="en-US" sz="2800" dirty="0">
                <a:latin typeface="Preeti" pitchFamily="2" charset="0"/>
              </a:rPr>
              <a:t>/L </a:t>
            </a:r>
            <a:r>
              <a:rPr lang="en-US" sz="2800" dirty="0" err="1">
                <a:latin typeface="Preeti" pitchFamily="2" charset="0"/>
              </a:rPr>
              <a:t>cGTo</a:t>
            </a:r>
            <a:r>
              <a:rPr lang="en-US" sz="2800" dirty="0">
                <a:latin typeface="Preeti" pitchFamily="2" charset="0"/>
              </a:rPr>
              <a:t> </a:t>
            </a:r>
            <a:r>
              <a:rPr lang="en-US" sz="2800" dirty="0" err="1">
                <a:latin typeface="Preeti" pitchFamily="2" charset="0"/>
              </a:rPr>
              <a:t>ePsf</a:t>
            </a:r>
            <a:r>
              <a:rPr lang="en-US" sz="2800" dirty="0">
                <a:latin typeface="Preeti" pitchFamily="2" charset="0"/>
              </a:rPr>
              <a:t>] sf/0f </a:t>
            </a:r>
            <a:r>
              <a:rPr lang="en-US" sz="2800" dirty="0" err="1">
                <a:latin typeface="Preeti" pitchFamily="2" charset="0"/>
              </a:rPr>
              <a:t>ljbf</a:t>
            </a:r>
            <a:r>
              <a:rPr lang="en-US" sz="2800" dirty="0">
                <a:latin typeface="Preeti" pitchFamily="2" charset="0"/>
              </a:rPr>
              <a:t> </a:t>
            </a:r>
            <a:r>
              <a:rPr lang="en-US" sz="2800" dirty="0" err="1">
                <a:latin typeface="Preeti" pitchFamily="2" charset="0"/>
              </a:rPr>
              <a:t>kfpg</a:t>
            </a:r>
            <a:r>
              <a:rPr lang="en-US" sz="2800" dirty="0">
                <a:latin typeface="Preeti" pitchFamily="2" charset="0"/>
              </a:rPr>
              <a:t>] </a:t>
            </a:r>
            <a:r>
              <a:rPr lang="en-US" sz="2800" dirty="0" err="1">
                <a:latin typeface="Preeti" pitchFamily="2" charset="0"/>
              </a:rPr>
              <a:t>cj:yf</a:t>
            </a:r>
            <a:r>
              <a:rPr lang="en-US" sz="2800" dirty="0">
                <a:latin typeface="Preeti" pitchFamily="2" charset="0"/>
              </a:rPr>
              <a:t> </a:t>
            </a:r>
            <a:r>
              <a:rPr lang="en-US" sz="2800" dirty="0" err="1">
                <a:latin typeface="Preeti" pitchFamily="2" charset="0"/>
              </a:rPr>
              <a:t>gePdf</a:t>
            </a:r>
            <a:r>
              <a:rPr lang="en-US" sz="2800" dirty="0">
                <a:latin typeface="Preeti" pitchFamily="2" charset="0"/>
              </a:rPr>
              <a:t> /f]</a:t>
            </a:r>
            <a:r>
              <a:rPr lang="en-US" sz="2800" dirty="0" err="1">
                <a:latin typeface="Preeti" pitchFamily="2" charset="0"/>
              </a:rPr>
              <a:t>huf</a:t>
            </a:r>
            <a:r>
              <a:rPr lang="en-US" sz="2800" dirty="0">
                <a:latin typeface="Preeti" pitchFamily="2" charset="0"/>
              </a:rPr>
              <a:t>/</a:t>
            </a:r>
            <a:r>
              <a:rPr lang="en-US" sz="2800" dirty="0" err="1">
                <a:latin typeface="Preeti" pitchFamily="2" charset="0"/>
              </a:rPr>
              <a:t>bftfn</a:t>
            </a:r>
            <a:r>
              <a:rPr lang="en-US" sz="2800" dirty="0">
                <a:latin typeface="Preeti" pitchFamily="2" charset="0"/>
              </a:rPr>
              <a:t>] </a:t>
            </a:r>
            <a:r>
              <a:rPr lang="en-US" sz="2800" dirty="0" err="1">
                <a:latin typeface="Preeti" pitchFamily="2" charset="0"/>
              </a:rPr>
              <a:t>k|bfg</a:t>
            </a:r>
            <a:r>
              <a:rPr lang="en-US" sz="2800" dirty="0">
                <a:latin typeface="Preeti" pitchFamily="2" charset="0"/>
              </a:rPr>
              <a:t> ug'{kg]{ </a:t>
            </a:r>
            <a:r>
              <a:rPr lang="en-US" sz="2800" dirty="0" err="1">
                <a:latin typeface="Preeti" pitchFamily="2" charset="0"/>
              </a:rPr>
              <a:t>ljbf</a:t>
            </a:r>
            <a:r>
              <a:rPr lang="en-US" sz="2800" dirty="0">
                <a:latin typeface="Preeti" pitchFamily="2" charset="0"/>
              </a:rPr>
              <a:t> </a:t>
            </a:r>
            <a:r>
              <a:rPr lang="en-US" sz="2800" dirty="0" err="1">
                <a:latin typeface="Preeti" pitchFamily="2" charset="0"/>
              </a:rPr>
              <a:t>cjlwsf</a:t>
            </a:r>
            <a:r>
              <a:rPr lang="en-US" sz="2800" dirty="0">
                <a:latin typeface="Preeti" pitchFamily="2" charset="0"/>
              </a:rPr>
              <a:t>] </a:t>
            </a:r>
            <a:r>
              <a:rPr lang="en-US" sz="2800" dirty="0" err="1">
                <a:latin typeface="Preeti" pitchFamily="2" charset="0"/>
              </a:rPr>
              <a:t>cfwf</a:t>
            </a:r>
            <a:r>
              <a:rPr lang="en-US" sz="2800" dirty="0">
                <a:latin typeface="Preeti" pitchFamily="2" charset="0"/>
              </a:rPr>
              <a:t>/</a:t>
            </a:r>
            <a:r>
              <a:rPr lang="en-US" sz="2800" dirty="0" err="1">
                <a:latin typeface="Preeti" pitchFamily="2" charset="0"/>
              </a:rPr>
              <a:t>e"t</a:t>
            </a:r>
            <a:r>
              <a:rPr lang="en-US" sz="2800" dirty="0">
                <a:latin typeface="Preeti" pitchFamily="2" charset="0"/>
              </a:rPr>
              <a:t> </a:t>
            </a:r>
            <a:r>
              <a:rPr lang="en-US" sz="2800" dirty="0" err="1">
                <a:latin typeface="Preeti" pitchFamily="2" charset="0"/>
              </a:rPr>
              <a:t>kfl</a:t>
            </a:r>
            <a:r>
              <a:rPr lang="en-US" sz="2800" dirty="0">
                <a:latin typeface="Preeti" pitchFamily="2" charset="0"/>
              </a:rPr>
              <a:t>/&gt;</a:t>
            </a:r>
            <a:r>
              <a:rPr lang="en-US" sz="2800" dirty="0" err="1">
                <a:latin typeface="Preeti" pitchFamily="2" charset="0"/>
              </a:rPr>
              <a:t>ldssf</a:t>
            </a:r>
            <a:r>
              <a:rPr lang="en-US" sz="2800" dirty="0">
                <a:latin typeface="Preeti" pitchFamily="2" charset="0"/>
              </a:rPr>
              <a:t>] ;f7L </a:t>
            </a:r>
            <a:r>
              <a:rPr lang="en-US" sz="2800" dirty="0" err="1">
                <a:latin typeface="Preeti" pitchFamily="2" charset="0"/>
              </a:rPr>
              <a:t>k|ltzt</a:t>
            </a:r>
            <a:r>
              <a:rPr lang="en-US" sz="2800" dirty="0">
                <a:latin typeface="Preeti" pitchFamily="2" charset="0"/>
              </a:rPr>
              <a:t> /</a:t>
            </a:r>
            <a:r>
              <a:rPr lang="en-US" sz="2800" dirty="0" err="1">
                <a:latin typeface="Preeti" pitchFamily="2" charset="0"/>
              </a:rPr>
              <a:t>sd</a:t>
            </a:r>
            <a:r>
              <a:rPr lang="en-US" sz="2800" dirty="0">
                <a:latin typeface="Preeti" pitchFamily="2" charset="0"/>
              </a:rPr>
              <a:t> sf]</a:t>
            </a:r>
            <a:r>
              <a:rPr lang="en-US" sz="2800" dirty="0" err="1">
                <a:latin typeface="Preeti" pitchFamily="2" charset="0"/>
              </a:rPr>
              <a:t>ifn</a:t>
            </a:r>
            <a:r>
              <a:rPr lang="en-US" sz="2800" dirty="0">
                <a:latin typeface="Preeti" pitchFamily="2" charset="0"/>
              </a:rPr>
              <a:t>] ;</a:t>
            </a:r>
            <a:r>
              <a:rPr lang="en-US" sz="2800" dirty="0" err="1">
                <a:latin typeface="Preeti" pitchFamily="2" charset="0"/>
              </a:rPr>
              <a:t>DalGwt</a:t>
            </a:r>
            <a:r>
              <a:rPr lang="en-US" sz="2800" dirty="0">
                <a:latin typeface="Preeti" pitchFamily="2" charset="0"/>
              </a:rPr>
              <a:t> of]</a:t>
            </a:r>
            <a:r>
              <a:rPr lang="en-US" sz="2800" dirty="0" err="1">
                <a:latin typeface="Preeti" pitchFamily="2" charset="0"/>
              </a:rPr>
              <a:t>ubfgstf</a:t>
            </a:r>
            <a:r>
              <a:rPr lang="en-US" sz="2800" dirty="0">
                <a:latin typeface="Preeti" pitchFamily="2" charset="0"/>
              </a:rPr>
              <a:t>{</a:t>
            </a:r>
            <a:r>
              <a:rPr lang="en-US" sz="2800" dirty="0" err="1">
                <a:latin typeface="Preeti" pitchFamily="2" charset="0"/>
              </a:rPr>
              <a:t>nfO</a:t>
            </a:r>
            <a:r>
              <a:rPr lang="en-US" sz="2800" dirty="0">
                <a:latin typeface="Preeti" pitchFamily="2" charset="0"/>
              </a:rPr>
              <a:t>{ </a:t>
            </a:r>
            <a:r>
              <a:rPr lang="en-US" sz="2800" dirty="0" err="1">
                <a:latin typeface="Preeti" pitchFamily="2" charset="0"/>
              </a:rPr>
              <a:t>e'QmfgL</a:t>
            </a:r>
            <a:r>
              <a:rPr lang="en-US" sz="2800" dirty="0">
                <a:latin typeface="Preeti" pitchFamily="2" charset="0"/>
              </a:rPr>
              <a:t> ug]{5 . 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B6D624-2071-4EB1-9229-A76F85A46EF9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1059417" y="4926383"/>
            <a:ext cx="533639" cy="92333"/>
          </a:xfrm>
        </p:spPr>
        <p:txBody>
          <a:bodyPr/>
          <a:lstStyle/>
          <a:p>
            <a:r>
              <a:rPr lang="en-US"/>
              <a:t>February 2019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F3AE2A-4271-481E-8AE3-FCAB99597CE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The Social Security Fund (SSF)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FC0A7D-BC20-41D6-97E3-05AAEF0A838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en-GB"/>
              <a:t>Page </a:t>
            </a:r>
            <a:fld id="{3A8B5DB7-81A8-4ED4-916B-6B23CD603687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824910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0FF63-FC7F-4117-804B-862BF4876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Agenda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C80C6D-EDC3-4383-B859-CC55CDD595A9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1059417" y="4926383"/>
            <a:ext cx="533639" cy="92333"/>
          </a:xfrm>
        </p:spPr>
        <p:txBody>
          <a:bodyPr/>
          <a:lstStyle/>
          <a:p>
            <a:r>
              <a:rPr lang="en-US"/>
              <a:t>February 2019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6F2C83-FA5E-4650-9B9F-EB7BC7D4E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Social Security Fund (SSF)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AE0A0E-3498-457C-81E5-CB8DC9DEA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Page </a:t>
            </a:r>
            <a:fld id="{3A8B5DB7-81A8-4ED4-916B-6B23CD603687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58C3713-8618-422F-A345-4E2FC4B3CDB4}"/>
              </a:ext>
            </a:extLst>
          </p:cNvPr>
          <p:cNvSpPr txBox="1"/>
          <p:nvPr/>
        </p:nvSpPr>
        <p:spPr>
          <a:xfrm>
            <a:off x="449816" y="1484415"/>
            <a:ext cx="7540831" cy="1881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Overview: Social Security Fund (SSF) and schemes </a:t>
            </a:r>
          </a:p>
          <a:p>
            <a:pPr marL="6858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Status of registration</a:t>
            </a:r>
          </a:p>
          <a:p>
            <a:pPr marL="6858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Brief introduction: Health and Maternity Security Scheme</a:t>
            </a:r>
          </a:p>
          <a:p>
            <a:pPr marL="6858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Business process: key aspects</a:t>
            </a:r>
          </a:p>
        </p:txBody>
      </p:sp>
    </p:spTree>
    <p:extLst>
      <p:ext uri="{BB962C8B-B14F-4D97-AF65-F5344CB8AC3E}">
        <p14:creationId xmlns:p14="http://schemas.microsoft.com/office/powerpoint/2010/main" val="2489896934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FC09A-7BA1-42FF-8151-55BB8AD3D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Overview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64B8B2-C16E-40EC-9A65-527C5EAB8A3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9817" y="1025718"/>
            <a:ext cx="8225055" cy="3877569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/>
              <a:t>Contribution from Employers/employee in SSF started from June 2019</a:t>
            </a:r>
          </a:p>
          <a:p>
            <a:pPr marL="0" indent="0">
              <a:buNone/>
            </a:pPr>
            <a:r>
              <a:rPr lang="en-US" sz="1800" b="1" dirty="0"/>
              <a:t>Contribution rate</a:t>
            </a:r>
            <a:r>
              <a:rPr lang="en-US" sz="1800" dirty="0"/>
              <a:t>:</a:t>
            </a:r>
          </a:p>
          <a:p>
            <a:pPr marL="1600200" lvl="4" indent="-285750"/>
            <a:r>
              <a:rPr lang="en-US" sz="1600" dirty="0"/>
              <a:t>Employee- </a:t>
            </a:r>
            <a:r>
              <a:rPr lang="en-US" sz="1600" b="1" dirty="0"/>
              <a:t>11% </a:t>
            </a:r>
            <a:r>
              <a:rPr lang="en-US" sz="1600" dirty="0"/>
              <a:t>of the basic salary</a:t>
            </a:r>
          </a:p>
          <a:p>
            <a:pPr marL="1600200" lvl="4" indent="-285750"/>
            <a:r>
              <a:rPr lang="en-US" sz="1600" dirty="0"/>
              <a:t>Employer-   </a:t>
            </a:r>
            <a:r>
              <a:rPr lang="en-US" sz="1600" b="1" dirty="0"/>
              <a:t>20% </a:t>
            </a:r>
            <a:r>
              <a:rPr lang="en-US" sz="1600" dirty="0"/>
              <a:t>of the basic salary</a:t>
            </a:r>
          </a:p>
          <a:p>
            <a:pPr marL="0" indent="0">
              <a:buNone/>
            </a:pPr>
            <a:r>
              <a:rPr lang="en-US" sz="1950" b="1" dirty="0"/>
              <a:t>Schemes of SSF (allocation)</a:t>
            </a:r>
          </a:p>
          <a:p>
            <a:pPr marL="238125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Medical Treatment, Health and Maternity Security Scheme </a:t>
            </a:r>
            <a:r>
              <a:rPr lang="en-US" sz="1600" b="1" dirty="0"/>
              <a:t>(1%)</a:t>
            </a:r>
          </a:p>
          <a:p>
            <a:pPr marL="238125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Accident and Disability Security Scheme </a:t>
            </a:r>
            <a:r>
              <a:rPr lang="en-US" sz="1600" b="1" dirty="0"/>
              <a:t>(1.4%)</a:t>
            </a:r>
          </a:p>
          <a:p>
            <a:pPr marL="238125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Dependent Family Security Scheme </a:t>
            </a:r>
            <a:r>
              <a:rPr lang="en-US" sz="1600" b="1" dirty="0"/>
              <a:t>(0.27%)</a:t>
            </a:r>
          </a:p>
          <a:p>
            <a:pPr marL="238125" lvl="1" indent="-285750">
              <a:buFont typeface="Arial" panose="020B0604020202020204" pitchFamily="34" charset="0"/>
              <a:buChar char="•"/>
            </a:pPr>
            <a:r>
              <a:rPr lang="en-US" sz="1600" dirty="0"/>
              <a:t>Old Age Security Scheme </a:t>
            </a:r>
            <a:r>
              <a:rPr lang="en-US" sz="1600" b="1" dirty="0"/>
              <a:t>(28.33 %)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Total = </a:t>
            </a:r>
            <a:r>
              <a:rPr lang="en-US" sz="1600" b="1" dirty="0"/>
              <a:t>31%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95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950" dirty="0"/>
          </a:p>
          <a:p>
            <a:pPr marL="1314450" lvl="4" indent="0">
              <a:buNone/>
            </a:pPr>
            <a:endParaRPr lang="en-US" sz="195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1600200" lvl="4" indent="-285750"/>
            <a:endParaRPr lang="en-US" sz="195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407D29-89B7-416B-85A7-22023EDBDE7B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1059417" y="4926383"/>
            <a:ext cx="533639" cy="92333"/>
          </a:xfrm>
        </p:spPr>
        <p:txBody>
          <a:bodyPr/>
          <a:lstStyle/>
          <a:p>
            <a:r>
              <a:rPr lang="en-US"/>
              <a:t>February 2019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396CB4-C378-4265-85D0-9D29D32020C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The Social Security Fund (SSF)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F0A2CE-1689-4842-8183-463B15F5FA4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en-GB"/>
              <a:t>Page </a:t>
            </a:r>
            <a:fld id="{3A8B5DB7-81A8-4ED4-916B-6B23CD603687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5640694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AA139-5D60-4E56-959D-5300D6C11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Registration status (as of 11.05.2020)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84E87F-3C7B-44FE-A312-FCF3BA1F355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Number of Employer=12,334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Number of Employee= 157,723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Contribution collected= over 1,000 million NPR (approx. 8.5 million USD)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Scheme is in operation for </a:t>
            </a:r>
            <a:r>
              <a:rPr lang="en-US" sz="1800" b="1" dirty="0"/>
              <a:t>formal sector </a:t>
            </a:r>
            <a:r>
              <a:rPr lang="en-US" sz="1800" dirty="0"/>
              <a:t>(mainly </a:t>
            </a:r>
            <a:r>
              <a:rPr lang="en-US" sz="1800" b="1" dirty="0"/>
              <a:t>private</a:t>
            </a:r>
            <a:r>
              <a:rPr lang="en-US" sz="1800" dirty="0"/>
              <a:t>)-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There is separate Social Security Scheme for </a:t>
            </a:r>
            <a:r>
              <a:rPr lang="en-US" sz="1800" b="1" dirty="0"/>
              <a:t>civil servants </a:t>
            </a:r>
            <a:r>
              <a:rPr lang="en-US" sz="1800" dirty="0"/>
              <a:t>under </a:t>
            </a:r>
            <a:r>
              <a:rPr lang="en-US" sz="1800" dirty="0" err="1"/>
              <a:t>MoF</a:t>
            </a:r>
            <a:r>
              <a:rPr lang="en-US" sz="1800" dirty="0"/>
              <a:t> (EPF)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Longer term vision is to expand the coverage to informal sector (self employed)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FE2E35-0FB8-456B-B729-20DCD4667B30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1059417" y="4926383"/>
            <a:ext cx="533639" cy="92333"/>
          </a:xfrm>
        </p:spPr>
        <p:txBody>
          <a:bodyPr/>
          <a:lstStyle/>
          <a:p>
            <a:r>
              <a:rPr lang="en-US"/>
              <a:t>February 2019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AFF94-FFC2-4455-B9B3-654EB2308D2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The Social Security Fund (SSF)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159CDE-03CB-45BD-9C82-0735C6C06B8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en-GB"/>
              <a:t>Page </a:t>
            </a:r>
            <a:fld id="{3A8B5DB7-81A8-4ED4-916B-6B23CD603687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3494994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2D400A9-0A9F-4917-9636-3E502FB9FE33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1059417" y="4926383"/>
            <a:ext cx="533639" cy="92333"/>
          </a:xfrm>
        </p:spPr>
        <p:txBody>
          <a:bodyPr/>
          <a:lstStyle/>
          <a:p>
            <a:r>
              <a:rPr lang="en-US" dirty="0"/>
              <a:t>February 2019</a:t>
            </a:r>
            <a:endParaRPr lang="en-GB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D76A8F1-F7A0-4C1B-846D-A375C7797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Social Security Fund (SSF)</a:t>
            </a:r>
            <a:endParaRPr lang="en-GB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E4E194D-8DA8-432E-B95B-AE264D7C5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Page </a:t>
            </a:r>
            <a:fld id="{3A8B5DB7-81A8-4ED4-916B-6B23CD603687}" type="slidenum">
              <a:rPr lang="en-GB" smtClean="0"/>
              <a:pPr/>
              <a:t>5</a:t>
            </a:fld>
            <a:endParaRPr lang="en-GB" dirty="0"/>
          </a:p>
        </p:txBody>
      </p:sp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5EA3587B-061A-4C71-BA8D-5EEEF10E55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0767780"/>
              </p:ext>
            </p:extLst>
          </p:nvPr>
        </p:nvGraphicFramePr>
        <p:xfrm>
          <a:off x="426787" y="222637"/>
          <a:ext cx="8290425" cy="43175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8360">
                  <a:extLst>
                    <a:ext uri="{9D8B030D-6E8A-4147-A177-3AD203B41FA5}">
                      <a16:colId xmlns:a16="http://schemas.microsoft.com/office/drawing/2014/main" val="3724776910"/>
                    </a:ext>
                  </a:extLst>
                </a:gridCol>
                <a:gridCol w="3990109">
                  <a:extLst>
                    <a:ext uri="{9D8B030D-6E8A-4147-A177-3AD203B41FA5}">
                      <a16:colId xmlns:a16="http://schemas.microsoft.com/office/drawing/2014/main" val="1378114541"/>
                    </a:ext>
                  </a:extLst>
                </a:gridCol>
                <a:gridCol w="2861956">
                  <a:extLst>
                    <a:ext uri="{9D8B030D-6E8A-4147-A177-3AD203B41FA5}">
                      <a16:colId xmlns:a16="http://schemas.microsoft.com/office/drawing/2014/main" val="252089867"/>
                    </a:ext>
                  </a:extLst>
                </a:gridCol>
              </a:tblGrid>
              <a:tr h="386538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200" dirty="0"/>
                        <a:t>Medical Treatment, Health and Maternity Security Scheme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6800765"/>
                  </a:ext>
                </a:extLst>
              </a:tr>
              <a:tr h="351073">
                <a:tc>
                  <a:txBody>
                    <a:bodyPr/>
                    <a:lstStyle/>
                    <a:p>
                      <a:r>
                        <a:rPr lang="en-US" sz="1200" b="1" dirty="0"/>
                        <a:t>Beneficiaries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Contributor and Spouse (if contributor is male)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Spouse (wife): maternity benefits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624439440"/>
                  </a:ext>
                </a:extLst>
              </a:tr>
              <a:tr h="343237">
                <a:tc rowSpan="6">
                  <a:txBody>
                    <a:bodyPr/>
                    <a:lstStyle/>
                    <a:p>
                      <a:r>
                        <a:rPr lang="en-US" sz="1200" b="1" dirty="0"/>
                        <a:t>Benefits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Physician’s consultation service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3">
                  <a:txBody>
                    <a:bodyPr/>
                    <a:lstStyle/>
                    <a:p>
                      <a:r>
                        <a:rPr lang="en-US" sz="1200" dirty="0"/>
                        <a:t>Regular antenatal check-ups, hospitalization, surgery, </a:t>
                      </a:r>
                    </a:p>
                    <a:p>
                      <a:r>
                        <a:rPr lang="en-US" sz="1200" b="1" dirty="0"/>
                        <a:t>newborn’s treatment </a:t>
                      </a:r>
                      <a:r>
                        <a:rPr lang="en-US" sz="1200" b="0" dirty="0"/>
                        <a:t>expenses up to 3 months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158708466"/>
                  </a:ext>
                </a:extLst>
              </a:tr>
              <a:tr h="35113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Hospitalization and surgery related expenses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4406710"/>
                  </a:ext>
                </a:extLst>
              </a:tr>
              <a:tr h="1803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sz="1200" dirty="0"/>
                        <a:t>Disease and laboratory examination; treatment expenses; expenses as per medical bill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0681768"/>
                  </a:ext>
                </a:extLst>
              </a:tr>
              <a:tr h="5253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en-US" sz="1200" dirty="0"/>
                        <a:t>For each newborn: </a:t>
                      </a:r>
                      <a:r>
                        <a:rPr lang="en-US" sz="1200" b="1" dirty="0"/>
                        <a:t>minimum wage of one month</a:t>
                      </a:r>
                      <a:r>
                        <a:rPr lang="en-US" sz="1200" dirty="0"/>
                        <a:t>-NPR 13,450 </a:t>
                      </a:r>
                    </a:p>
                    <a:p>
                      <a:r>
                        <a:rPr lang="en-US" sz="1200" dirty="0"/>
                        <a:t>(also incase of still birth/abortion after 24 weeks of gestation)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5737515"/>
                  </a:ext>
                </a:extLst>
              </a:tr>
              <a:tr h="3432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Home visits by physician/HWs for Rx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172276644"/>
                  </a:ext>
                </a:extLst>
              </a:tr>
              <a:tr h="349276"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Payment for sick pay (incase of inability to work)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6767187"/>
                  </a:ext>
                </a:extLst>
              </a:tr>
              <a:tr h="1487364">
                <a:tc>
                  <a:txBody>
                    <a:bodyPr/>
                    <a:lstStyle/>
                    <a:p>
                      <a:r>
                        <a:rPr lang="en-US" sz="1200" b="1" dirty="0"/>
                        <a:t>Ceiling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1200" dirty="0"/>
                        <a:t>Ceilings (annually) of scheme 1: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Hospitalization:  100,000 NPR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OPD:                   25,000 NPR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dirty="0"/>
                        <a:t>Co-payments: 20 % of the total amount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dirty="0"/>
                        <a:t>Waiting time: 3 months,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dirty="0"/>
                        <a:t>Policy effective till 3 months of stopping contribution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8990653"/>
                  </a:ext>
                </a:extLst>
              </a:tr>
            </a:tbl>
          </a:graphicData>
        </a:graphic>
      </p:graphicFrame>
      <p:sp>
        <p:nvSpPr>
          <p:cNvPr id="7" name="Right Brace 6">
            <a:extLst>
              <a:ext uri="{FF2B5EF4-FFF2-40B4-BE49-F238E27FC236}">
                <a16:creationId xmlns:a16="http://schemas.microsoft.com/office/drawing/2014/main" id="{E1830674-A76F-4C43-85D8-71B7A3DC4EA3}"/>
              </a:ext>
            </a:extLst>
          </p:cNvPr>
          <p:cNvSpPr/>
          <p:nvPr/>
        </p:nvSpPr>
        <p:spPr>
          <a:xfrm>
            <a:off x="4261798" y="3252894"/>
            <a:ext cx="152597" cy="41563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C6C679-2138-40F2-B596-6B86F71D5C20}"/>
              </a:ext>
            </a:extLst>
          </p:cNvPr>
          <p:cNvSpPr txBox="1"/>
          <p:nvPr/>
        </p:nvSpPr>
        <p:spPr>
          <a:xfrm>
            <a:off x="4452731" y="3322212"/>
            <a:ext cx="31697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/>
              <a:t>Max. 100,000 NPR, including maternity</a:t>
            </a:r>
          </a:p>
        </p:txBody>
      </p:sp>
    </p:spTree>
    <p:extLst>
      <p:ext uri="{BB962C8B-B14F-4D97-AF65-F5344CB8AC3E}">
        <p14:creationId xmlns:p14="http://schemas.microsoft.com/office/powerpoint/2010/main" val="1775160753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6848DA-E8D0-4CFE-85AE-98C679620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816" y="240212"/>
            <a:ext cx="8567183" cy="403844"/>
          </a:xfrm>
        </p:spPr>
        <p:txBody>
          <a:bodyPr/>
          <a:lstStyle/>
          <a:p>
            <a:r>
              <a:rPr lang="en-US" sz="2000" dirty="0"/>
              <a:t>Additional notes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F90B7D-FBA9-449F-9EC8-36C066D3293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9818" y="747423"/>
            <a:ext cx="7172684" cy="417896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Policy provision of </a:t>
            </a:r>
            <a:r>
              <a:rPr lang="en-US" sz="1800" b="1" dirty="0"/>
              <a:t>direct reimbursement to health facilities </a:t>
            </a:r>
            <a:r>
              <a:rPr lang="en-US" sz="1800" dirty="0"/>
              <a:t>after deducting 20% copayment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Only one person can claim the maternity benefit if </a:t>
            </a:r>
            <a:r>
              <a:rPr lang="en-US" sz="1800" b="1" dirty="0"/>
              <a:t>husband and wife both are employed</a:t>
            </a:r>
            <a:r>
              <a:rPr lang="en-US" sz="1800" dirty="0"/>
              <a:t> and registered (</a:t>
            </a:r>
            <a:r>
              <a:rPr lang="en-US" sz="1800" dirty="0" err="1"/>
              <a:t>Eg</a:t>
            </a:r>
            <a:r>
              <a:rPr lang="en-US" sz="1800" dirty="0"/>
              <a:t> additional one month minimum wage)</a:t>
            </a:r>
          </a:p>
          <a:p>
            <a:pPr marL="0" indent="0">
              <a:buNone/>
            </a:pPr>
            <a:r>
              <a:rPr lang="en-US" sz="1800" b="1" dirty="0"/>
              <a:t>Sick pay </a:t>
            </a:r>
          </a:p>
          <a:p>
            <a:pPr marL="238125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Available incase of hospitalization or treatment at home </a:t>
            </a:r>
          </a:p>
          <a:p>
            <a:pPr marL="238125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Effective after having consumed available sick leave days (minimum 12 days/year as per labor law of Nepal)</a:t>
            </a:r>
          </a:p>
          <a:p>
            <a:pPr marL="238125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b="1" dirty="0"/>
              <a:t>60 % of basic salary</a:t>
            </a:r>
            <a:r>
              <a:rPr lang="en-US" sz="1800" dirty="0"/>
              <a:t>, but until 13 weeks only</a:t>
            </a:r>
          </a:p>
          <a:p>
            <a:pPr marL="238125" lvl="1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In case of </a:t>
            </a:r>
            <a:r>
              <a:rPr lang="en-US" sz="1800" b="1" dirty="0"/>
              <a:t>maternity</a:t>
            </a:r>
            <a:r>
              <a:rPr lang="en-US" sz="1800" dirty="0"/>
              <a:t>: (98 days – salaried leave provided by concerned institutions/min 60 days)* 60% of basic salary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07CF5F-AFDB-4D08-AD4B-2FD447DFAE74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1059417" y="4926383"/>
            <a:ext cx="533639" cy="92333"/>
          </a:xfrm>
        </p:spPr>
        <p:txBody>
          <a:bodyPr/>
          <a:lstStyle/>
          <a:p>
            <a:r>
              <a:rPr lang="en-US"/>
              <a:t>February 2019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DB08C3-4082-4464-AEE5-EE70344808C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The Social Security Fund (SSF)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362926-3E9B-40B2-84FC-885C118A366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en-GB"/>
              <a:t>Page </a:t>
            </a:r>
            <a:fld id="{3A8B5DB7-81A8-4ED4-916B-6B23CD603687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0845570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94F96-A57C-47DF-B57F-E0D5560B1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Negative list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752376-CE7A-4B1B-B424-DA1A612F460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1800" dirty="0"/>
              <a:t>Plastic surgery, dental treatment</a:t>
            </a:r>
          </a:p>
          <a:p>
            <a:r>
              <a:rPr lang="en-US" sz="1800" dirty="0"/>
              <a:t>Bariatric surgery</a:t>
            </a:r>
          </a:p>
          <a:p>
            <a:r>
              <a:rPr lang="en-US" sz="1800" dirty="0"/>
              <a:t>In case the </a:t>
            </a:r>
            <a:r>
              <a:rPr lang="en-US" sz="1800" b="1" dirty="0"/>
              <a:t>benefits has been claimed to other SSF scheme </a:t>
            </a:r>
            <a:r>
              <a:rPr lang="en-US" sz="1800" dirty="0"/>
              <a:t>(Accident and Disability Security Scheme)</a:t>
            </a:r>
          </a:p>
          <a:p>
            <a:r>
              <a:rPr lang="en-US" sz="1800" dirty="0"/>
              <a:t>In case SSF is bankrupt following epidemic/pandemic and </a:t>
            </a:r>
            <a:r>
              <a:rPr lang="en-US" sz="1800" b="1" dirty="0"/>
              <a:t>government stops the scheme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E91D50-1C55-4330-8846-0236358CF92C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1059417" y="4926383"/>
            <a:ext cx="533639" cy="92333"/>
          </a:xfrm>
        </p:spPr>
        <p:txBody>
          <a:bodyPr/>
          <a:lstStyle/>
          <a:p>
            <a:r>
              <a:rPr lang="en-US"/>
              <a:t>February 2019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4F94E4-DE87-432C-87DD-88E6E7D0A8B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The Social Security Fund (SSF)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B0EC7F-5D48-4D05-B184-7550B3F6EBE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en-GB"/>
              <a:t>Page </a:t>
            </a:r>
            <a:fld id="{3A8B5DB7-81A8-4ED4-916B-6B23CD603687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9215606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15E27-F9EA-48B7-9E00-9581BA5E1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Current business process (under development phase)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5C46E4-26F9-474A-9C3D-0CE367DD32A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9818" y="1020969"/>
            <a:ext cx="7803636" cy="3495469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/>
              <a:t>Registration</a:t>
            </a:r>
            <a:r>
              <a:rPr lang="en-US" sz="1800" dirty="0"/>
              <a:t> of employer and employee: </a:t>
            </a:r>
          </a:p>
          <a:p>
            <a:pPr marL="0" indent="0">
              <a:buNone/>
            </a:pPr>
            <a:r>
              <a:rPr lang="en-US" sz="1800" dirty="0"/>
              <a:t>	SOSYS (</a:t>
            </a:r>
            <a:r>
              <a:rPr lang="en-US" sz="1800" dirty="0">
                <a:hlinkClick r:id="rId2"/>
              </a:rPr>
              <a:t>https://sosys.ssf.gov.np/</a:t>
            </a:r>
            <a:r>
              <a:rPr lang="en-US" sz="1800" dirty="0"/>
              <a:t>)</a:t>
            </a:r>
          </a:p>
          <a:p>
            <a:pPr marL="0" indent="0">
              <a:buNone/>
            </a:pPr>
            <a:r>
              <a:rPr lang="en-US" sz="1800" b="1" dirty="0"/>
              <a:t>Contribution collection</a:t>
            </a:r>
            <a:r>
              <a:rPr lang="en-US" sz="1800" dirty="0"/>
              <a:t>: </a:t>
            </a:r>
          </a:p>
          <a:p>
            <a:pPr marL="0" indent="0">
              <a:buNone/>
            </a:pPr>
            <a:r>
              <a:rPr lang="en-US" sz="1800" dirty="0"/>
              <a:t>	SOSYS along with banking channel (payment gateway)</a:t>
            </a:r>
          </a:p>
          <a:p>
            <a:pPr marL="0" indent="0">
              <a:buNone/>
            </a:pPr>
            <a:r>
              <a:rPr lang="en-US" sz="1800" b="1" dirty="0"/>
              <a:t>Sick pay claims</a:t>
            </a:r>
            <a:r>
              <a:rPr lang="en-US" sz="1800" dirty="0"/>
              <a:t>: SOSYS</a:t>
            </a:r>
          </a:p>
          <a:p>
            <a:pPr lvl="2"/>
            <a:r>
              <a:rPr lang="en-US" sz="1700" dirty="0"/>
              <a:t>Contributor (registered employee) claims</a:t>
            </a:r>
          </a:p>
          <a:p>
            <a:pPr lvl="2"/>
            <a:r>
              <a:rPr lang="en-US" sz="1700" dirty="0"/>
              <a:t>Employer recommends</a:t>
            </a:r>
          </a:p>
          <a:p>
            <a:pPr lvl="2"/>
            <a:r>
              <a:rPr lang="en-US" sz="1700" dirty="0"/>
              <a:t>SSF verifies and pays</a:t>
            </a:r>
          </a:p>
          <a:p>
            <a:pPr lvl="2"/>
            <a:endParaRPr lang="en-US" sz="1700" dirty="0"/>
          </a:p>
          <a:p>
            <a:pPr marL="180975" lvl="2" indent="0">
              <a:buNone/>
            </a:pPr>
            <a:endParaRPr lang="en-US" sz="17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D3F0D3-7229-4F77-BA11-C217D8D60CEE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1059417" y="4926383"/>
            <a:ext cx="533639" cy="92333"/>
          </a:xfrm>
        </p:spPr>
        <p:txBody>
          <a:bodyPr/>
          <a:lstStyle/>
          <a:p>
            <a:r>
              <a:rPr lang="en-US"/>
              <a:t>February 2019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887C88-486F-4072-8762-FE959620054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The Social Security Fund (SSF)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86F33-B259-47FC-8A46-F1A6B99CE01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en-GB"/>
              <a:t>Page </a:t>
            </a:r>
            <a:fld id="{3A8B5DB7-81A8-4ED4-916B-6B23CD603687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1063367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8863C-A32D-4FDF-BF69-548608144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Business process (current)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DF8DF0-0DA5-4DC5-B885-3CDC3B95B6C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b="1" u="sng" dirty="0"/>
              <a:t>Medical/ maternity bills claims</a:t>
            </a:r>
          </a:p>
          <a:p>
            <a:pPr marL="0" indent="0">
              <a:buNone/>
            </a:pPr>
            <a:r>
              <a:rPr lang="en-US" sz="1800" dirty="0"/>
              <a:t>If contributor/employee takes service from hospital with out MoU with SSF</a:t>
            </a:r>
          </a:p>
          <a:p>
            <a:pPr marL="1257300" lvl="3" indent="-285750"/>
            <a:r>
              <a:rPr lang="en-US" sz="1600" dirty="0"/>
              <a:t>Pays out-of-pocket at hospital </a:t>
            </a:r>
          </a:p>
          <a:p>
            <a:pPr marL="1257300" lvl="3" indent="-285750"/>
            <a:r>
              <a:rPr lang="en-US" sz="1600" dirty="0"/>
              <a:t>Submits claim form with bills (hard copy and forms) to SSF for reimbursement (employer has to recommend the claim document) </a:t>
            </a:r>
            <a:r>
              <a:rPr lang="en-US" sz="1600" dirty="0">
                <a:highlight>
                  <a:srgbClr val="FFFF00"/>
                </a:highlight>
              </a:rPr>
              <a:t>Current practice, completely manual</a:t>
            </a:r>
          </a:p>
          <a:p>
            <a:pPr marL="0" indent="0">
              <a:buNone/>
            </a:pPr>
            <a:r>
              <a:rPr lang="en-US" sz="1800" dirty="0"/>
              <a:t>If contributor/employee takes service from hospital with MoU with SSF</a:t>
            </a:r>
          </a:p>
          <a:p>
            <a:pPr marL="1257300" lvl="3" indent="-285750"/>
            <a:r>
              <a:rPr lang="en-US" sz="1600" dirty="0"/>
              <a:t>Cashless at the time of service, only pays for co-payment </a:t>
            </a:r>
          </a:p>
          <a:p>
            <a:pPr marL="1257300" lvl="3" indent="-285750"/>
            <a:r>
              <a:rPr lang="en-US" sz="1600" dirty="0"/>
              <a:t>Hospitals directly claims to SSF through </a:t>
            </a:r>
            <a:r>
              <a:rPr lang="en-US" sz="1600" dirty="0" err="1"/>
              <a:t>openIMIS</a:t>
            </a:r>
            <a:r>
              <a:rPr lang="en-US" sz="1600" dirty="0"/>
              <a:t> or EHR-which directly linked with </a:t>
            </a:r>
            <a:r>
              <a:rPr lang="en-US" sz="1600" dirty="0" err="1"/>
              <a:t>openIMIS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FF0000"/>
                </a:solidFill>
              </a:rPr>
              <a:t>  </a:t>
            </a:r>
            <a:r>
              <a:rPr lang="en-US" sz="1600" dirty="0">
                <a:highlight>
                  <a:srgbClr val="FFFF00"/>
                </a:highlight>
              </a:rPr>
              <a:t>After quick fix goes live</a:t>
            </a:r>
          </a:p>
          <a:p>
            <a:pPr marL="1257300" lvl="3" indent="-285750"/>
            <a:r>
              <a:rPr lang="en-US" sz="1600" dirty="0"/>
              <a:t>MOU with 59 hospitals so far </a:t>
            </a:r>
          </a:p>
          <a:p>
            <a:pPr marL="0" indent="0">
              <a:buNone/>
            </a:pPr>
            <a:endParaRPr lang="en-US" sz="1800" dirty="0"/>
          </a:p>
          <a:p>
            <a:pPr marL="1257300" lvl="3" indent="-285750"/>
            <a:endParaRPr lang="en-US" sz="1600" dirty="0"/>
          </a:p>
          <a:p>
            <a:pPr marL="1257300" lvl="3" indent="-285750"/>
            <a:endParaRPr lang="en-US" sz="1600" dirty="0"/>
          </a:p>
          <a:p>
            <a:pPr marL="1257300" lvl="3" indent="-285750"/>
            <a:endParaRPr lang="en-US" sz="195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4FC754-1EA8-4D96-8105-E1C60A0BDA65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1059417" y="4926383"/>
            <a:ext cx="533639" cy="92333"/>
          </a:xfrm>
        </p:spPr>
        <p:txBody>
          <a:bodyPr/>
          <a:lstStyle/>
          <a:p>
            <a:r>
              <a:rPr lang="en-US"/>
              <a:t>February 2019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8186C4-7F69-483C-BDA1-AC490B38FEC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The Social Security Fund (SSF)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724247-07E6-4075-BC4E-8A8DDAB77AF3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en-GB"/>
              <a:t>Page </a:t>
            </a:r>
            <a:fld id="{3A8B5DB7-81A8-4ED4-916B-6B23CD603687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7600204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Master English">
  <a:themeElements>
    <a:clrScheme name="Benutzerdefiniert 47">
      <a:dk1>
        <a:sysClr val="windowText" lastClr="000000"/>
      </a:dk1>
      <a:lt1>
        <a:sysClr val="window" lastClr="FFFFFF"/>
      </a:lt1>
      <a:dk2>
        <a:srgbClr val="6F6F6F"/>
      </a:dk2>
      <a:lt2>
        <a:srgbClr val="E6E6E6"/>
      </a:lt2>
      <a:accent1>
        <a:srgbClr val="C80F0F"/>
      </a:accent1>
      <a:accent2>
        <a:srgbClr val="89AE10"/>
      </a:accent2>
      <a:accent3>
        <a:srgbClr val="FDC400"/>
      </a:accent3>
      <a:accent4>
        <a:srgbClr val="F8E946"/>
      </a:accent4>
      <a:accent5>
        <a:srgbClr val="0077B2"/>
      </a:accent5>
      <a:accent6>
        <a:srgbClr val="AAAAAA"/>
      </a:accent6>
      <a:hlink>
        <a:srgbClr val="C80F0F"/>
      </a:hlink>
      <a:folHlink>
        <a:srgbClr val="C80F0F"/>
      </a:folHlink>
    </a:clrScheme>
    <a:fontScheme name="Benutzerdefiniert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sz="12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14441</TotalTime>
  <Words>1182</Words>
  <Application>Microsoft Office PowerPoint</Application>
  <PresentationFormat>On-screen Show (16:9)</PresentationFormat>
  <Paragraphs>169</Paragraphs>
  <Slides>16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Preeti</vt:lpstr>
      <vt:lpstr>Symbol</vt:lpstr>
      <vt:lpstr>Wingdings</vt:lpstr>
      <vt:lpstr>Master English</vt:lpstr>
      <vt:lpstr>Health and Maternity Security Scheme of Social Security Fund (SSF)</vt:lpstr>
      <vt:lpstr>Agenda</vt:lpstr>
      <vt:lpstr>Overview</vt:lpstr>
      <vt:lpstr>Registration status (as of 11.05.2020)</vt:lpstr>
      <vt:lpstr>PowerPoint Presentation</vt:lpstr>
      <vt:lpstr>Additional notes</vt:lpstr>
      <vt:lpstr>Negative list</vt:lpstr>
      <vt:lpstr>Current business process (under development phase)</vt:lpstr>
      <vt:lpstr>Business process (current)</vt:lpstr>
      <vt:lpstr>Claim review and reimbursement (current)</vt:lpstr>
      <vt:lpstr>Additional info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GIZ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GIZ Master</dc:title>
  <cp:lastModifiedBy>Sapkota, Purushottam GIZ NP</cp:lastModifiedBy>
  <cp:revision>1222</cp:revision>
  <dcterms:created xsi:type="dcterms:W3CDTF">2017-09-14T11:33:37Z</dcterms:created>
  <dcterms:modified xsi:type="dcterms:W3CDTF">2020-05-13T10:51:01Z</dcterms:modified>
</cp:coreProperties>
</file>