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61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A1E5839-A7EE-443F-844B-2D74F03B4C11}">
          <p14:sldIdLst>
            <p14:sldId id="256"/>
            <p14:sldId id="257"/>
            <p14:sldId id="261"/>
            <p14:sldId id="259"/>
            <p14:sldId id="260"/>
          </p14:sldIdLst>
        </p14:section>
        <p14:section name="Untitled Section" id="{3EB9EA23-95EB-4E45-BCB8-859A59874244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29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14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8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6EB25B-03BC-415B-97FF-AC2CDA77347C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C6D03-B6D0-4143-B8B8-296EADED6E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110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9"/>
          <p:cNvSpPr/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006374"/>
          </a:solidFill>
          <a:ln w="12701" cap="flat">
            <a:solidFill>
              <a:srgbClr val="00475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Titel 1"/>
          <p:cNvSpPr txBox="1">
            <a:spLocks noGrp="1"/>
          </p:cNvSpPr>
          <p:nvPr>
            <p:ph type="ctrTitle"/>
          </p:nvPr>
        </p:nvSpPr>
        <p:spPr>
          <a:xfrm>
            <a:off x="1524003" y="2580775"/>
            <a:ext cx="9144000" cy="2387598"/>
          </a:xfrm>
          <a:solidFill>
            <a:srgbClr val="006374"/>
          </a:solidFill>
        </p:spPr>
        <p:txBody>
          <a:bodyPr anchor="b" anchorCtr="1"/>
          <a:lstStyle>
            <a:lvl1pPr algn="ctr">
              <a:defRPr sz="60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4" name="Untertitel 2"/>
          <p:cNvSpPr txBox="1">
            <a:spLocks noGrp="1"/>
          </p:cNvSpPr>
          <p:nvPr>
            <p:ph type="subTitle" idx="1"/>
          </p:nvPr>
        </p:nvSpPr>
        <p:spPr>
          <a:xfrm>
            <a:off x="1524003" y="5060445"/>
            <a:ext cx="9144000" cy="1655758"/>
          </a:xfrm>
          <a:solidFill>
            <a:srgbClr val="006374"/>
          </a:solidFill>
        </p:spPr>
        <p:txBody>
          <a:bodyPr anchorCtr="1"/>
          <a:lstStyle>
            <a:lvl1pPr algn="ctr">
              <a:defRPr lang="en-US"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  <a:endParaRPr lang="en-GB" noProof="0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0329" y="768214"/>
            <a:ext cx="1691347" cy="1798277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297577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GB" noProof="0" dirty="0" smtClean="0"/>
              <a:t>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Grafik 9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788135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8"/>
          <p:cNvSpPr/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006374"/>
          </a:solidFill>
          <a:ln w="12701" cap="flat">
            <a:solidFill>
              <a:srgbClr val="00475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Titel 1"/>
          <p:cNvSpPr txBox="1">
            <a:spLocks noGrp="1"/>
          </p:cNvSpPr>
          <p:nvPr>
            <p:ph type="title"/>
          </p:nvPr>
        </p:nvSpPr>
        <p:spPr>
          <a:xfrm>
            <a:off x="831847" y="1709745"/>
            <a:ext cx="10515600" cy="2852735"/>
          </a:xfrm>
          <a:solidFill>
            <a:srgbClr val="006374"/>
          </a:solidFill>
        </p:spPr>
        <p:txBody>
          <a:bodyPr anchor="b"/>
          <a:lstStyle>
            <a:lvl1pPr>
              <a:defRPr sz="60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4" name="Textplatzhalter 2"/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  <a:solidFill>
            <a:srgbClr val="006374"/>
          </a:solidFill>
        </p:spPr>
        <p:txBody>
          <a:bodyPr/>
          <a:lstStyle>
            <a:lvl1pPr>
              <a:defRPr lang="en-US"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Edit Master text styles</a:t>
            </a:r>
          </a:p>
        </p:txBody>
      </p:sp>
      <p:pic>
        <p:nvPicPr>
          <p:cNvPr id="5" name="Grafik 7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84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605598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>
          <a:xfrm>
            <a:off x="838203" y="2176043"/>
            <a:ext cx="5181603" cy="4000920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Inhaltsplatzhalter 3"/>
          <p:cNvSpPr txBox="1">
            <a:spLocks noGrp="1"/>
          </p:cNvSpPr>
          <p:nvPr>
            <p:ph idx="2"/>
          </p:nvPr>
        </p:nvSpPr>
        <p:spPr>
          <a:xfrm>
            <a:off x="6172200" y="2176043"/>
            <a:ext cx="5181603" cy="4000920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umsplatzhalt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Grafik 10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610985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umsplatzhalt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4" name="Fußzeilenplatzhalt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liennummernplatzhalt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Grafik 7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228501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3" name="Fußzeilenplatzhalt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liennummernplatzhalt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5" name="Grafik 6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53003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luss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8"/>
          <p:cNvSpPr/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006374"/>
          </a:solidFill>
          <a:ln w="12701" cap="flat">
            <a:solidFill>
              <a:srgbClr val="00475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Inhaltsplatzhalter 2"/>
          <p:cNvSpPr txBox="1">
            <a:spLocks noGrp="1"/>
          </p:cNvSpPr>
          <p:nvPr>
            <p:ph idx="4294967295"/>
          </p:nvPr>
        </p:nvSpPr>
        <p:spPr>
          <a:xfrm>
            <a:off x="838203" y="2176043"/>
            <a:ext cx="5181603" cy="4000920"/>
          </a:xfrm>
        </p:spPr>
        <p:txBody>
          <a:bodyPr>
            <a:noAutofit/>
          </a:bodyPr>
          <a:lstStyle>
            <a:lvl1pPr>
              <a:defRPr lang="en-US" sz="1200">
                <a:solidFill>
                  <a:srgbClr val="FFFFFF"/>
                </a:solidFill>
              </a:defRPr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pic>
        <p:nvPicPr>
          <p:cNvPr id="4" name="Grafik 10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84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4134075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 txBox="1">
            <a:spLocks noGrp="1"/>
          </p:cNvSpPr>
          <p:nvPr>
            <p:ph type="title"/>
          </p:nvPr>
        </p:nvSpPr>
        <p:spPr>
          <a:xfrm>
            <a:off x="838203" y="1132246"/>
            <a:ext cx="10515600" cy="94041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GB" noProof="0" dirty="0" smtClean="0"/>
              <a:t>MASTERTITELFORMAT BEARBEITEN</a:t>
            </a:r>
            <a:endParaRPr lang="en-GB" noProof="0" dirty="0"/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838203" y="2164467"/>
            <a:ext cx="10515600" cy="401249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GB" noProof="0" dirty="0" err="1" smtClean="0"/>
              <a:t>Formatvorlagen</a:t>
            </a:r>
            <a:r>
              <a:rPr lang="en-GB" noProof="0" dirty="0" smtClean="0"/>
              <a:t> des </a:t>
            </a:r>
            <a:r>
              <a:rPr lang="en-GB" noProof="0" dirty="0" err="1" smtClean="0"/>
              <a:t>Textmasters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Zweite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Dritte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Fünfte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endParaRPr lang="en-GB" noProof="0" dirty="0"/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2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100" b="0" i="1" u="none" strike="noStrike" kern="1200" cap="none" spc="0" baseline="0">
                <a:solidFill>
                  <a:srgbClr val="006374"/>
                </a:solidFill>
                <a:uFillTx/>
                <a:latin typeface="Poppins Light" pitchFamily="2"/>
                <a:cs typeface="Poppins Light" pitchFamily="2"/>
              </a:defRPr>
            </a:lvl1pPr>
          </a:lstStyle>
          <a:p>
            <a:fld id="{BB1A5BDF-536B-4BCB-A33E-4876263A773D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3"/>
          </p:nvPr>
        </p:nvSpPr>
        <p:spPr>
          <a:xfrm>
            <a:off x="8382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100" b="0" i="1" u="none" strike="noStrike" kern="1200" cap="none" spc="0" baseline="0">
                <a:solidFill>
                  <a:srgbClr val="898989"/>
                </a:solidFill>
                <a:uFillTx/>
                <a:latin typeface="Poppins Light" pitchFamily="2"/>
                <a:cs typeface="Poppins Light" pitchFamily="2"/>
              </a:defRPr>
            </a:lvl1pPr>
          </a:lstStyle>
          <a:p>
            <a:endParaRPr lang="en-GB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4"/>
          </p:nvPr>
        </p:nvSpPr>
        <p:spPr>
          <a:xfrm>
            <a:off x="8610603" y="377400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100" b="0" i="1" u="none" strike="noStrike" kern="1200" cap="none" spc="0" baseline="0">
                <a:solidFill>
                  <a:srgbClr val="898989"/>
                </a:solidFill>
                <a:uFillTx/>
                <a:latin typeface="Poppins Light" pitchFamily="2"/>
                <a:cs typeface="Poppins Light" pitchFamily="2"/>
              </a:defRPr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754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l" defTabSz="914372" rtl="0" eaLnBrk="1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de-DE" sz="4000" b="1" i="0" u="none" strike="noStrike" kern="1200" cap="none" spc="0" baseline="0">
          <a:solidFill>
            <a:srgbClr val="000000"/>
          </a:solidFill>
          <a:uFillTx/>
          <a:latin typeface="Poppins SemiBold" pitchFamily="2"/>
          <a:cs typeface="Poppins SemiBold" pitchFamily="2"/>
        </a:defRPr>
      </a:lvl1pPr>
    </p:titleStyle>
    <p:bodyStyle>
      <a:lvl1pPr marL="0" marR="0" lvl="0" indent="0" algn="l" defTabSz="914372" rtl="0" eaLnBrk="1" fontAlgn="auto" hangingPunct="1">
        <a:lnSpc>
          <a:spcPct val="90000"/>
        </a:lnSpc>
        <a:spcBef>
          <a:spcPts val="1000"/>
        </a:spcBef>
        <a:spcAft>
          <a:spcPts val="0"/>
        </a:spcAft>
        <a:buNone/>
        <a:tabLst/>
        <a:defRPr lang="de-DE" sz="2400" b="0" i="0" u="none" strike="noStrike" kern="1200" cap="none" spc="0" baseline="0">
          <a:solidFill>
            <a:srgbClr val="000000"/>
          </a:solidFill>
          <a:uFillTx/>
          <a:latin typeface="Poppins" pitchFamily="2"/>
          <a:cs typeface="Poppins" pitchFamily="2"/>
        </a:defRPr>
      </a:lvl1pPr>
      <a:lvl2pPr marL="457190" marR="0" lvl="1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2000" b="0" i="0" u="none" strike="noStrike" kern="1200" cap="none" spc="0" baseline="0">
          <a:solidFill>
            <a:srgbClr val="424242"/>
          </a:solidFill>
          <a:uFillTx/>
          <a:latin typeface="Poppins" pitchFamily="2"/>
          <a:cs typeface="Poppins" pitchFamily="2"/>
        </a:defRPr>
      </a:lvl2pPr>
      <a:lvl3pPr marL="914372" marR="0" lvl="2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424242"/>
          </a:solidFill>
          <a:uFillTx/>
          <a:latin typeface="Poppins" pitchFamily="2"/>
          <a:cs typeface="Poppins" pitchFamily="2"/>
        </a:defRPr>
      </a:lvl3pPr>
      <a:lvl4pPr marL="1371563" marR="0" lvl="3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747474"/>
          </a:solidFill>
          <a:uFillTx/>
          <a:latin typeface="Poppins Light" pitchFamily="2"/>
          <a:cs typeface="Poppins Light" pitchFamily="2"/>
        </a:defRPr>
      </a:lvl4pPr>
      <a:lvl5pPr marL="1828754" marR="0" lvl="4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747474"/>
          </a:solidFill>
          <a:uFillTx/>
          <a:latin typeface="Poppins ExtraLight" pitchFamily="2"/>
          <a:cs typeface="Poppins ExtraLight" pitchFamily="2"/>
        </a:defRPr>
      </a:lvl5pPr>
      <a:lvl6pPr marL="1828754" marR="0" lvl="4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747474"/>
          </a:solidFill>
          <a:uFillTx/>
          <a:latin typeface="Poppins ExtraLight" pitchFamily="2"/>
          <a:cs typeface="Poppins ExtraLight" pitchFamily="2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imis.atlassian.net/wiki/spaces/OP/pages/1333854209/MO1.2.2+URL-based+direct+access+to+an+openIMIS+page" TargetMode="External"/><Relationship Id="rId2" Type="http://schemas.openxmlformats.org/officeDocument/2006/relationships/hyperlink" Target="https://github.com/openimis/openimis-dev-tools/tree/develo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Maintenance and Support Project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April 2020 </a:t>
            </a:r>
          </a:p>
          <a:p>
            <a:r>
              <a:rPr lang="en-GB" dirty="0" smtClean="0"/>
              <a:t>Activity Report</a:t>
            </a:r>
          </a:p>
          <a:p>
            <a:endParaRPr lang="en-GB" dirty="0" smtClean="0"/>
          </a:p>
        </p:txBody>
      </p:sp>
      <p:pic>
        <p:nvPicPr>
          <p:cNvPr id="1026" name="Picture 2" descr="Image result for swisstph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80" y="104226"/>
            <a:ext cx="2647446" cy="76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soldevelo"/>
          <p:cNvPicPr>
            <a:picLocks noChangeAspect="1" noChangeArrowheads="1"/>
          </p:cNvPicPr>
          <p:nvPr/>
        </p:nvPicPr>
        <p:blipFill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015" y="258049"/>
            <a:ext cx="3126010" cy="76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496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April 2020 activities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3" y="2164467"/>
            <a:ext cx="11031412" cy="4424340"/>
          </a:xfrm>
        </p:spPr>
        <p:txBody>
          <a:bodyPr>
            <a:normAutofit fontScale="62500" lnSpcReduction="20000"/>
          </a:bodyPr>
          <a:lstStyle/>
          <a:p>
            <a:r>
              <a:rPr lang="en-GB" b="1" dirty="0" smtClean="0"/>
              <a:t>Support activities: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OSD-86: Mapping of fields in different resources - </a:t>
            </a:r>
            <a:r>
              <a:rPr lang="en-GB" dirty="0" smtClean="0">
                <a:solidFill>
                  <a:srgbClr val="0070C0"/>
                </a:solidFill>
              </a:rPr>
              <a:t>Waiting for customer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smtClean="0">
                <a:solidFill>
                  <a:schemeClr val="tx1"/>
                </a:solidFill>
              </a:rPr>
              <a:t>OSD-87: </a:t>
            </a:r>
            <a:r>
              <a:rPr lang="de-CH" dirty="0">
                <a:solidFill>
                  <a:schemeClr val="tx1"/>
                </a:solidFill>
              </a:rPr>
              <a:t>Generating </a:t>
            </a:r>
            <a:r>
              <a:rPr lang="de-CH" dirty="0" err="1">
                <a:solidFill>
                  <a:schemeClr val="tx1"/>
                </a:solidFill>
              </a:rPr>
              <a:t>entity</a:t>
            </a:r>
            <a:r>
              <a:rPr lang="de-CH" dirty="0">
                <a:solidFill>
                  <a:schemeClr val="tx1"/>
                </a:solidFill>
              </a:rPr>
              <a:t> </a:t>
            </a:r>
            <a:r>
              <a:rPr lang="de-CH" dirty="0" err="1">
                <a:solidFill>
                  <a:schemeClr val="tx1"/>
                </a:solidFill>
              </a:rPr>
              <a:t>models</a:t>
            </a:r>
            <a:r>
              <a:rPr lang="de-CH" dirty="0">
                <a:solidFill>
                  <a:schemeClr val="tx1"/>
                </a:solidFill>
              </a:rPr>
              <a:t> in </a:t>
            </a:r>
            <a:r>
              <a:rPr lang="de-CH" dirty="0" err="1" smtClean="0">
                <a:solidFill>
                  <a:schemeClr val="tx1"/>
                </a:solidFill>
              </a:rPr>
              <a:t>web_app_vb</a:t>
            </a:r>
            <a:r>
              <a:rPr lang="en-GB" dirty="0">
                <a:solidFill>
                  <a:schemeClr val="tx1"/>
                </a:solidFill>
              </a:rPr>
              <a:t> -</a:t>
            </a:r>
            <a:r>
              <a:rPr lang="en-GB" dirty="0"/>
              <a:t> </a:t>
            </a:r>
            <a:r>
              <a:rPr lang="en-GB" dirty="0">
                <a:solidFill>
                  <a:srgbClr val="0070C0"/>
                </a:solidFill>
              </a:rPr>
              <a:t>Waiting for customer </a:t>
            </a:r>
            <a:endParaRPr lang="de-CH" dirty="0" smtClean="0">
              <a:solidFill>
                <a:srgbClr val="0070C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>
                <a:solidFill>
                  <a:schemeClr val="tx1"/>
                </a:solidFill>
              </a:rPr>
              <a:t>OSD-88: Mobile </a:t>
            </a:r>
            <a:r>
              <a:rPr lang="de-CH" dirty="0" err="1">
                <a:solidFill>
                  <a:schemeClr val="tx1"/>
                </a:solidFill>
              </a:rPr>
              <a:t>application</a:t>
            </a:r>
            <a:r>
              <a:rPr lang="de-CH" dirty="0">
                <a:solidFill>
                  <a:schemeClr val="tx1"/>
                </a:solidFill>
              </a:rPr>
              <a:t> </a:t>
            </a:r>
            <a:r>
              <a:rPr lang="de-CH" dirty="0" err="1">
                <a:solidFill>
                  <a:schemeClr val="tx1"/>
                </a:solidFill>
              </a:rPr>
              <a:t>security</a:t>
            </a:r>
            <a:r>
              <a:rPr lang="de-CH" dirty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issue</a:t>
            </a:r>
            <a:r>
              <a:rPr lang="de-CH" dirty="0" smtClean="0">
                <a:solidFill>
                  <a:schemeClr val="tx1"/>
                </a:solidFill>
              </a:rPr>
              <a:t> – </a:t>
            </a:r>
            <a:r>
              <a:rPr lang="de-CH" dirty="0" smtClean="0">
                <a:solidFill>
                  <a:schemeClr val="accent2"/>
                </a:solidFill>
              </a:rPr>
              <a:t>In Progress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>
                <a:solidFill>
                  <a:schemeClr val="tx1"/>
                </a:solidFill>
              </a:rPr>
              <a:t>OSD-89: Invalid </a:t>
            </a:r>
            <a:r>
              <a:rPr lang="de-CH" dirty="0" err="1">
                <a:solidFill>
                  <a:schemeClr val="tx1"/>
                </a:solidFill>
              </a:rPr>
              <a:t>access</a:t>
            </a:r>
            <a:r>
              <a:rPr lang="de-CH" dirty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token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/>
              <a:t>- </a:t>
            </a:r>
            <a:r>
              <a:rPr lang="en-GB" dirty="0">
                <a:solidFill>
                  <a:srgbClr val="0070C0"/>
                </a:solidFill>
              </a:rPr>
              <a:t>Waiting for customer </a:t>
            </a:r>
            <a:endParaRPr lang="en-GB" dirty="0" smtClean="0">
              <a:solidFill>
                <a:srgbClr val="0070C0"/>
              </a:solidFill>
            </a:endParaRPr>
          </a:p>
          <a:p>
            <a:r>
              <a:rPr lang="en-GB" b="1" dirty="0" smtClean="0">
                <a:solidFill>
                  <a:schemeClr val="tx1"/>
                </a:solidFill>
              </a:rPr>
              <a:t>Maintenance/Development activities: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err="1" smtClean="0">
                <a:solidFill>
                  <a:schemeClr val="tx1"/>
                </a:solidFill>
              </a:rPr>
              <a:t>Policies</a:t>
            </a:r>
            <a:r>
              <a:rPr lang="de-CH" dirty="0" smtClean="0">
                <a:solidFill>
                  <a:schemeClr val="tx1"/>
                </a:solidFill>
              </a:rPr>
              <a:t> mobile </a:t>
            </a:r>
            <a:r>
              <a:rPr lang="de-CH" dirty="0" err="1" smtClean="0">
                <a:solidFill>
                  <a:schemeClr val="tx1"/>
                </a:solidFill>
              </a:rPr>
              <a:t>app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customization</a:t>
            </a:r>
            <a:r>
              <a:rPr lang="de-CH" dirty="0" smtClean="0">
                <a:solidFill>
                  <a:schemeClr val="tx1"/>
                </a:solidFill>
              </a:rPr>
              <a:t>: 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de-CH" dirty="0" smtClean="0">
                <a:solidFill>
                  <a:schemeClr val="tx1"/>
                </a:solidFill>
              </a:rPr>
              <a:t>URL in </a:t>
            </a:r>
            <a:r>
              <a:rPr lang="de-CH" dirty="0" err="1" smtClean="0">
                <a:solidFill>
                  <a:schemeClr val="tx1"/>
                </a:solidFill>
              </a:rPr>
              <a:t>file</a:t>
            </a:r>
            <a:r>
              <a:rPr lang="de-CH" dirty="0" smtClean="0">
                <a:solidFill>
                  <a:schemeClr val="tx1"/>
                </a:solidFill>
              </a:rPr>
              <a:t> in </a:t>
            </a:r>
            <a:r>
              <a:rPr lang="de-CH" dirty="0" err="1" smtClean="0">
                <a:solidFill>
                  <a:schemeClr val="tx1"/>
                </a:solidFill>
              </a:rPr>
              <a:t>memory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and</a:t>
            </a:r>
            <a:r>
              <a:rPr lang="de-CH" dirty="0" smtClean="0">
                <a:solidFill>
                  <a:schemeClr val="tx1"/>
                </a:solidFill>
              </a:rPr>
              <a:t>/</a:t>
            </a:r>
            <a:r>
              <a:rPr lang="de-CH" dirty="0" err="1" smtClean="0">
                <a:solidFill>
                  <a:schemeClr val="tx1"/>
                </a:solidFill>
              </a:rPr>
              <a:t>or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build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variants</a:t>
            </a:r>
            <a:endParaRPr lang="de-CH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err="1" smtClean="0">
                <a:solidFill>
                  <a:schemeClr val="tx1"/>
                </a:solidFill>
              </a:rPr>
              <a:t>Started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the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script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to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initialize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the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development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environment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for</a:t>
            </a:r>
            <a:r>
              <a:rPr lang="de-CH" dirty="0" smtClean="0">
                <a:solidFill>
                  <a:schemeClr val="tx1"/>
                </a:solidFill>
              </a:rPr>
              <a:t> modular openIMIS (</a:t>
            </a:r>
            <a:r>
              <a:rPr lang="de-CH" dirty="0" err="1" smtClean="0">
                <a:solidFill>
                  <a:schemeClr val="tx1"/>
                </a:solidFill>
                <a:hlinkClick r:id="rId2"/>
              </a:rPr>
              <a:t>openimis_dev_tools</a:t>
            </a:r>
            <a:r>
              <a:rPr lang="de-CH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GB" b="1" dirty="0"/>
              <a:t>Release activities</a:t>
            </a:r>
            <a:r>
              <a:rPr lang="en-GB" dirty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/>
              <a:t>April 2020 Release </a:t>
            </a:r>
            <a:r>
              <a:rPr lang="de-CH" dirty="0" err="1"/>
              <a:t>published</a:t>
            </a:r>
            <a:r>
              <a:rPr lang="de-CH" dirty="0"/>
              <a:t> 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/>
              <a:t>Demo </a:t>
            </a:r>
            <a:r>
              <a:rPr lang="de-CH" dirty="0" err="1"/>
              <a:t>server</a:t>
            </a:r>
            <a:r>
              <a:rPr lang="de-CH" dirty="0"/>
              <a:t> </a:t>
            </a:r>
            <a:r>
              <a:rPr lang="de-CH" dirty="0" err="1"/>
              <a:t>updated</a:t>
            </a:r>
            <a:r>
              <a:rPr lang="de-CH" dirty="0"/>
              <a:t> 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Docker script for Windows image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en-US" dirty="0"/>
              <a:t>Quality check for the database and backend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URL rewriting</a:t>
            </a:r>
            <a:r>
              <a:rPr lang="en-US" dirty="0"/>
              <a:t> to access modular openIMIS on a given page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QA/testing (presentation to implementers</a:t>
            </a:r>
            <a:r>
              <a:rPr lang="en-GB" dirty="0" smtClean="0"/>
              <a:t>)</a:t>
            </a:r>
            <a:endParaRPr lang="en-GB" dirty="0"/>
          </a:p>
          <a:p>
            <a:endParaRPr lang="de-CH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67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Time budget available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Remaining time: </a:t>
            </a:r>
            <a:r>
              <a:rPr lang="en-GB" dirty="0" smtClean="0"/>
              <a:t>15 </a:t>
            </a:r>
            <a:r>
              <a:rPr lang="en-GB" dirty="0"/>
              <a:t>days =&gt; </a:t>
            </a:r>
            <a:r>
              <a:rPr lang="en-GB" dirty="0" smtClean="0"/>
              <a:t>6.25%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147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activities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b="1" dirty="0" smtClean="0"/>
              <a:t>Release management: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Migrate installation and country localisation to wiki v2 pages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Work on mobile phone installation/customization wiki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Freeze the April 2020 installation guide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Continue the modular architecture installation guide</a:t>
            </a:r>
          </a:p>
          <a:p>
            <a:r>
              <a:rPr lang="en-GB" b="1" dirty="0" smtClean="0"/>
              <a:t>Maintenance and development</a:t>
            </a:r>
            <a:r>
              <a:rPr lang="en-GB" dirty="0" smtClean="0"/>
              <a:t>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Clean the </a:t>
            </a:r>
            <a:r>
              <a:rPr lang="en-GB" dirty="0"/>
              <a:t>D</a:t>
            </a:r>
            <a:r>
              <a:rPr lang="en-GB" dirty="0" smtClean="0"/>
              <a:t>ocker </a:t>
            </a:r>
            <a:r>
              <a:rPr lang="en-GB" dirty="0" smtClean="0"/>
              <a:t>stack and automate database deployment if </a:t>
            </a:r>
            <a:r>
              <a:rPr lang="en-GB" dirty="0"/>
              <a:t>m</a:t>
            </a:r>
            <a:r>
              <a:rPr lang="en-GB" dirty="0" smtClean="0"/>
              <a:t>issing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Integrate Nepal features into legacy openIMIS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smtClean="0"/>
              <a:t>Bug fixes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Demonstrates Quality </a:t>
            </a:r>
            <a:r>
              <a:rPr lang="en-GB" dirty="0" smtClean="0"/>
              <a:t>A</a:t>
            </a:r>
            <a:r>
              <a:rPr lang="en-GB" dirty="0" smtClean="0"/>
              <a:t>ssurance tools to implementers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94802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Image result for swisstph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948" y="5205202"/>
            <a:ext cx="2647446" cy="76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Maintenance and Support</a:t>
            </a:r>
            <a:endParaRPr lang="en-GB" dirty="0"/>
          </a:p>
        </p:txBody>
      </p:sp>
      <p:pic>
        <p:nvPicPr>
          <p:cNvPr id="9" name="Picture 4" descr="Image result for soldevelo"/>
          <p:cNvPicPr>
            <a:picLocks noChangeAspect="1" noChangeArrowheads="1"/>
          </p:cNvPicPr>
          <p:nvPr/>
        </p:nvPicPr>
        <p:blipFill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645" y="5329181"/>
            <a:ext cx="3126010" cy="76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8641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enIMIS w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penIMIS wide" id="{9E5E7A20-E624-4EFA-BB88-F0806F1AB87F}" vid="{9B7284C1-372A-4903-AE75-CA579A4616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openIMIS wide</Template>
  <TotalTime>0</TotalTime>
  <Words>198</Words>
  <Application>Microsoft Office PowerPoint</Application>
  <PresentationFormat>Widescreen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Poppins</vt:lpstr>
      <vt:lpstr>Poppins ExtraLight</vt:lpstr>
      <vt:lpstr>Poppins Light</vt:lpstr>
      <vt:lpstr>Poppins SemiBold</vt:lpstr>
      <vt:lpstr>openIMIS wide</vt:lpstr>
      <vt:lpstr> Maintenance and Support Project </vt:lpstr>
      <vt:lpstr>April 2020 activities</vt:lpstr>
      <vt:lpstr>Time budget available</vt:lpstr>
      <vt:lpstr>Future activities </vt:lpstr>
      <vt:lpstr>Maintenance and Support</vt:lpstr>
    </vt:vector>
  </TitlesOfParts>
  <Company>Swiss TPH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openIMIS Maintenance and Support</dc:title>
  <dc:creator>Dragos Dobre</dc:creator>
  <cp:lastModifiedBy>Dragos Dobre</cp:lastModifiedBy>
  <cp:revision>111</cp:revision>
  <dcterms:created xsi:type="dcterms:W3CDTF">2019-05-03T11:46:18Z</dcterms:created>
  <dcterms:modified xsi:type="dcterms:W3CDTF">2020-05-04T11:31:37Z</dcterms:modified>
</cp:coreProperties>
</file>