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676" r:id="rId2"/>
    <p:sldId id="695" r:id="rId3"/>
    <p:sldId id="697" r:id="rId4"/>
    <p:sldId id="698" r:id="rId5"/>
    <p:sldId id="284" r:id="rId6"/>
    <p:sldId id="258" r:id="rId7"/>
    <p:sldId id="282" r:id="rId8"/>
    <p:sldId id="700" r:id="rId9"/>
    <p:sldId id="296" r:id="rId10"/>
    <p:sldId id="701" r:id="rId11"/>
    <p:sldId id="297" r:id="rId12"/>
    <p:sldId id="702" r:id="rId13"/>
    <p:sldId id="298" r:id="rId14"/>
    <p:sldId id="690" r:id="rId15"/>
    <p:sldId id="691" r:id="rId16"/>
    <p:sldId id="656" r:id="rId17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>
    <p:extLst>
      <p:ext uri="{19B8F6BF-5375-455C-9EA6-DF929625EA0E}">
        <p15:presenceInfo xmlns:p15="http://schemas.microsoft.com/office/powerpoint/2012/main" userId="S-1-5-21-3211005450-2565063988-1429816208-98754" providerId="AD"/>
      </p:ext>
    </p:extLst>
  </p:cmAuthor>
  <p:cmAuthor id="2" name="Strobel, Chiara GIZ" initials="SCG" lastIdx="15" clrIdx="1">
    <p:extLst>
      <p:ext uri="{19B8F6BF-5375-455C-9EA6-DF929625EA0E}">
        <p15:presenceInfo xmlns:p15="http://schemas.microsoft.com/office/powerpoint/2012/main" userId="S-1-5-21-3211005450-2565063988-1429816208-146432" providerId="AD"/>
      </p:ext>
    </p:extLst>
  </p:cmAuthor>
  <p:cmAuthor id="3" name="Bauer, Vanessa GIZ" initials="BVG" lastIdx="18" clrIdx="2">
    <p:extLst>
      <p:ext uri="{19B8F6BF-5375-455C-9EA6-DF929625EA0E}">
        <p15:presenceInfo xmlns:p15="http://schemas.microsoft.com/office/powerpoint/2012/main" userId="S-1-5-21-3211005450-2565063988-1429816208-97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BA2"/>
    <a:srgbClr val="FFFFFF"/>
    <a:srgbClr val="232120"/>
    <a:srgbClr val="F6B859"/>
    <a:srgbClr val="F8E946"/>
    <a:srgbClr val="E6E6E6"/>
    <a:srgbClr val="C80F0F"/>
    <a:srgbClr val="C00000"/>
    <a:srgbClr val="CC00CC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87660" autoAdjust="0"/>
  </p:normalViewPr>
  <p:slideViewPr>
    <p:cSldViewPr snapToGrid="0">
      <p:cViewPr varScale="1">
        <p:scale>
          <a:sx n="126" d="100"/>
          <a:sy n="126" d="100"/>
        </p:scale>
        <p:origin x="1176" y="120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3078"/>
    </p:cViewPr>
  </p:outlineViewPr>
  <p:notesTextViewPr>
    <p:cViewPr>
      <p:scale>
        <a:sx n="176" d="100"/>
        <a:sy n="17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en-GB" smtClean="0"/>
              <a:pPr/>
              <a:t>22/04/2020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44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42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89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342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8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87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5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colour GIZ key visual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This is the sub-line</a:t>
            </a:r>
          </a:p>
          <a:p>
            <a:pPr lvl="0"/>
            <a:r>
              <a:rPr lang="en-GB"/>
              <a:t>Project name | Date</a:t>
            </a:r>
            <a:endParaRPr lang="en-GB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B915B2F-F90E-4740-9ADA-291A0E63BD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This may also have two lines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88D0E22-2017-4208-9ADC-47A2FAF1D4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9F9B96F-E57D-429A-9EB5-D561A8B62E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AA07C4F-927A-4ADF-8F4E-0E641F59E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4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132F28-06B2-4221-9B40-46373C4B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382050-2B79-493B-95AA-DBF7B83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291D8C-7803-47D0-8143-6798277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0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4858B5A-3D9C-44AE-ADA7-B7DF2E93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743612B-9303-4BD1-8570-21C327D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4C8BC3-F5EC-4CDC-BEF6-A683BD9D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8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34" y="3393907"/>
            <a:ext cx="4538033" cy="1206411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37" y="123825"/>
            <a:ext cx="2315963" cy="615686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D7087B2-841C-4578-8D4C-FD96605E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12E5FB-AE5B-45DE-A139-9BF8C60A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C4834F1-8AA0-4335-9A3C-58D35831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8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Intermediate slide, photo</a:t>
            </a:r>
            <a:br>
              <a:rPr lang="en-GB" dirty="0"/>
            </a:br>
            <a:r>
              <a:rPr lang="en-GB" dirty="0"/>
              <a:t>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8" name="1.">
            <a:extLst>
              <a:ext uri="{FF2B5EF4-FFF2-40B4-BE49-F238E27FC236}">
                <a16:creationId xmlns:a16="http://schemas.microsoft.com/office/drawing/2014/main" id="{0BCFDBF6-0C4F-4BA9-84EB-ED3466065719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29" name="2.">
            <a:extLst>
              <a:ext uri="{FF2B5EF4-FFF2-40B4-BE49-F238E27FC236}">
                <a16:creationId xmlns:a16="http://schemas.microsoft.com/office/drawing/2014/main" id="{918BC469-7392-45B5-882F-1B971DBE17B2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0" name="3.">
            <a:extLst>
              <a:ext uri="{FF2B5EF4-FFF2-40B4-BE49-F238E27FC236}">
                <a16:creationId xmlns:a16="http://schemas.microsoft.com/office/drawing/2014/main" id="{431D4BE7-4DC0-4A8D-8A4E-899AB39C9BF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1" name="how">
            <a:extLst>
              <a:ext uri="{FF2B5EF4-FFF2-40B4-BE49-F238E27FC236}">
                <a16:creationId xmlns:a16="http://schemas.microsoft.com/office/drawing/2014/main" id="{CFE17404-D559-410E-817A-BE37032A4EC8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5D92098-BA3C-4707-8ABA-0C27A011DB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45C6D00-0E00-4289-836D-A87919E2F9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45153B9-0A46-4ECF-876F-E46153C49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Grafik 1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90E96F9-8FB8-41D7-9257-7179FD053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7BCCCE2-341A-478B-A3EC-6046F8A5D49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2" name="Grafik 31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78A59224-4957-4C08-BE65-D8BD25A23E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D3A98BB7-764F-4350-BD71-C6758C885B37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" name="Rechteck">
            <a:extLst>
              <a:ext uri="{FF2B5EF4-FFF2-40B4-BE49-F238E27FC236}">
                <a16:creationId xmlns:a16="http://schemas.microsoft.com/office/drawing/2014/main" id="{C2B577D0-C8DA-42B1-BF4C-EE3ACF0A05FC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97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403C02B-EA48-4260-811D-43CCEC0F65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572318F-C167-4A9B-9214-245E7E1B67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A6A7C1-5347-4031-950E-FE89F744C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with sub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64027"/>
            <a:ext cx="8567183" cy="27056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9263" y="581026"/>
            <a:ext cx="8567737" cy="376238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GB"/>
              <a:t>Click to add sub-line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7" y="1020969"/>
            <a:ext cx="7172683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548EA6-0BD4-4DE9-880C-9051257B82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E7CC3B-6035-4291-B04F-DE018A6C9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D360B5D-15C8-4DDF-99B9-68062FEA3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2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398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12137B-7817-4520-A9FF-87A20B391A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F93DA6A-ABDD-4D0F-AFE3-FF43762B7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05C91D-31F5-4E80-9F76-6D372B3A16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5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8846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E7BC60-DC17-4952-AA54-E728E1C62B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16123A0-A869-46F1-9E20-A4CCE7F665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9EFEB5C-119E-416E-84F6-79F25273C8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9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2EA4DEB-4859-40BB-BA0A-9D4E262D70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FE8A212-1664-4A14-896F-DC3AE0C13F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3C8D80-6BFD-4466-8E36-54C951F12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6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F2015D-9762-47AA-9BD6-3FA6CCC064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0DC7F6F-F5EA-41B6-BA59-091605C586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AA5DDD-B7D2-44C4-84F6-785C251D3F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95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9F79D6-321B-4922-9CB8-D52F509ACE0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D2BC95-CDE0-4C78-A9D8-EB3D9A577D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96B41DE-2A1A-4BF8-A471-7AFD62750A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6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771484-3E18-42CC-9FC0-9F82AA9D7804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en-GB" dirty="0"/>
              <a:t>19 Jun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5F12524-47B7-4E4B-A82D-4A982EC622B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F91BAF-4218-480C-87A8-87D4B1CDDF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27D3D8-FEBD-4AD0-9F71-6844E987B7B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EBC020C-FAD6-4991-9B68-DFC8496477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2ED17441-C804-4576-8739-5227CF2486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6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28155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4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3962161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55732" y="1020969"/>
            <a:ext cx="3954917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2043D58-AA3C-40BE-BEAB-11A1934843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195C9E7-AD30-401E-97F1-ECD1F6426F9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D02F96E-9198-496A-A4B1-6804F455A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95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3 photos,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40868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5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67551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58600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5284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F501F9B-7E1C-4D10-BFA8-F160A61CBB4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AC48705-A504-41C9-A7C4-A310E36C3C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0DBE614-6EA1-4B61-BE6D-D779C0E5AD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1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5" y="3112887"/>
            <a:ext cx="2645076" cy="1487687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460374" y="970671"/>
            <a:ext cx="2644776" cy="1390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460374" y="2421711"/>
            <a:ext cx="2644776" cy="634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2417530"/>
            <a:ext cx="2644776" cy="212006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r>
              <a:rPr lang="en-GB" dirty="0"/>
              <a:t>Name of partner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Project text slide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2649415"/>
            <a:ext cx="2644776" cy="394453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MM/YYYY – MM/YYYY</a:t>
            </a:r>
            <a:br>
              <a:rPr lang="en-GB" dirty="0"/>
            </a:br>
            <a:r>
              <a:rPr lang="en-GB" dirty="0"/>
              <a:t>Volume: EUR 00 million</a:t>
            </a:r>
            <a:br>
              <a:rPr lang="en-GB" dirty="0"/>
            </a:br>
            <a:r>
              <a:rPr lang="en-GB" dirty="0"/>
              <a:t>Public contribution: EUR 000,000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971310"/>
            <a:ext cx="2644776" cy="271797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Name of country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243108"/>
            <a:ext cx="2644776" cy="1117616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Text containing the name of the country.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0597" y="1020763"/>
            <a:ext cx="5717516" cy="35798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C48950-E750-4312-A454-A82F556734D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6784B76-6A40-447C-A5C8-AA9E24FA612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A7D98D1-5D4C-4CA4-ACFE-BE4E7462CA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3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8342492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4" y="2070719"/>
            <a:ext cx="3369561" cy="102503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140284" y="1392861"/>
            <a:ext cx="3369561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4" y="1635978"/>
            <a:ext cx="3369561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6" y="1392861"/>
            <a:ext cx="1468079" cy="1702892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91187D-9F65-4A30-8974-4A449DE89BF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6C4DFAD-A99C-4092-9FAE-D03CBD68A1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8F52293-BD85-4DFE-A73D-98ECA19936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40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2" y="2070719"/>
            <a:ext cx="2570185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59062" y="1392861"/>
            <a:ext cx="2570185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2" y="1635978"/>
            <a:ext cx="2570185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070719"/>
            <a:ext cx="2671574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242653" y="1392861"/>
            <a:ext cx="2671574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1635978"/>
            <a:ext cx="2671574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73340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464411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86030D-586C-4CC7-A485-8B94480B007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EBD3BE4-6430-4C29-8496-67F818CF60B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9D4F2A6-2371-4DC2-B09B-12DDA2F8FC2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9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33351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6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49816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6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57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348457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57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348459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600" dirty="0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Photo</a:t>
            </a:r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098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247098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098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6247100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D138DF-0689-42A1-BBDF-4599B8C4F19A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48531D5-774B-43B2-BF9F-942049A2E3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567733F-77B6-4DB6-99E1-00F2DD5496B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1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B5BB38C-C268-430A-95D0-A4989E9A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033EF87-771C-4B92-ADFE-7B13B36298B2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4" name="Grafik 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819D2676-9436-4032-BE32-30435B740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F4035884-6A0A-4E92-9DBD-74348932C0B3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Rechteck">
            <a:extLst>
              <a:ext uri="{FF2B5EF4-FFF2-40B4-BE49-F238E27FC236}">
                <a16:creationId xmlns:a16="http://schemas.microsoft.com/office/drawing/2014/main" id="{F2E38B50-980D-47A1-BF50-09C022DE3178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E92EAB6-E800-4824-9AA6-CF3265D2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C747616-D15A-4B76-A750-E3C2CAED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1D67F9-3FD2-4133-A359-8B5B0987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5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947CAD9D-1855-4034-B38A-24703C6C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5310A70C-D8B8-42A6-B5C9-447FBE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66669E51-E04F-47E9-8734-AABE57CE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75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49817" y="323505"/>
            <a:ext cx="4324497" cy="430887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publication details: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adapt/delete placeholder texts (project/programme name, address, email, etc.) as required.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placeholder for the cooperation partner if it is not appropriate.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note is not visible in presentation mode and will also not be printed.)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450495" y="1106921"/>
            <a:ext cx="3214511" cy="127727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a federally owned enterprise, GIZ supports the German Government in achieving its objectives in the field of international cooperation for sustainable development.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Published</a:t>
            </a: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by</a:t>
            </a: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de-DE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für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  <a:b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</a:t>
            </a:r>
            <a:r>
              <a:rPr kumimoji="0" lang="de-DE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offices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Eschborn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2547859"/>
            <a:ext cx="3464422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386538" y="1106921"/>
            <a:ext cx="3428177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10B78A-21F5-4CD5-A798-9F28BEF0EA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9B8326-D6A7-4E0B-A320-27E8F32582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829CD0F-D162-4EFA-8033-3557250F44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2896FF-98FC-4945-B272-264E311FE7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6263" y="3207008"/>
            <a:ext cx="806878" cy="110800"/>
          </a:xfrm>
        </p:spPr>
        <p:txBody>
          <a:bodyPr wrap="none" lIns="0">
            <a:sp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59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1106921"/>
            <a:ext cx="7172684" cy="3470031"/>
          </a:xfrm>
        </p:spPr>
        <p:txBody>
          <a:bodyPr numCol="2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777711" y="4901938"/>
            <a:ext cx="1084083" cy="16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7" y="240212"/>
            <a:ext cx="676537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Photo credits/sources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14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23135" y="123825"/>
            <a:ext cx="8893865" cy="4083035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1399" y="616296"/>
            <a:ext cx="8895600" cy="3910908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id="{CAE61038-067C-47CF-8DDC-5ED6CDAC4AEE}"/>
              </a:ext>
            </a:extLst>
          </p:cNvPr>
          <p:cNvSpPr/>
          <p:nvPr userDrawn="1"/>
        </p:nvSpPr>
        <p:spPr bwMode="gray">
          <a:xfrm>
            <a:off x="6611814" y="4206860"/>
            <a:ext cx="2405185" cy="14692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50B203-064F-443F-94A9-C002DAAE8F83}"/>
              </a:ext>
            </a:extLst>
          </p:cNvPr>
          <p:cNvSpPr/>
          <p:nvPr userDrawn="1"/>
        </p:nvSpPr>
        <p:spPr bwMode="gray">
          <a:xfrm>
            <a:off x="1215591" y="1557990"/>
            <a:ext cx="3529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für</a:t>
            </a:r>
            <a:b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Zusammenarbeit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(GIZ) GmbH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offices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Eschborn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Friedrich-Ebert-Allee 36 + 40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53113 Bonn, Germany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 +49  228  44 60 - 0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  +49  228  44 60 - 17 66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 info@giz.de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 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7982854-A844-4D46-9BB7-0890F958ED69}"/>
              </a:ext>
            </a:extLst>
          </p:cNvPr>
          <p:cNvSpPr/>
          <p:nvPr userDrawn="1"/>
        </p:nvSpPr>
        <p:spPr bwMode="gray">
          <a:xfrm>
            <a:off x="3525439" y="2560364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Dag-Hammarskjöld-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Weg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1 - 5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65760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Eschborn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Germany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 +49  61 96  79 - 0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76665" y="4447384"/>
            <a:ext cx="1650218" cy="4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5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Digitalising Nepal’s Health Sector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22.04.2020</a:t>
            </a:fld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1836000"/>
            <a:ext cx="7776000" cy="28620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noProof="0" dirty="0" err="1"/>
              <a:t>Erste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78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C79C-4877-4BFD-99DA-D203883FF466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EXIM Code System - Professional Computer System (P) LTD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EE6E-A5A5-46E1-954C-63EB1E59F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6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4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 for illustration/free-form selection</a:t>
            </a:r>
            <a:br>
              <a:rPr lang="en-GB" dirty="0"/>
            </a:br>
            <a:r>
              <a:rPr lang="en-GB" dirty="0"/>
              <a:t>with white background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7797502" y="1475105"/>
            <a:ext cx="1246909" cy="860367"/>
          </a:xfrm>
          <a:prstGeom prst="rect">
            <a:avLst/>
          </a:prstGeom>
        </p:spPr>
      </p:pic>
      <p:sp>
        <p:nvSpPr>
          <p:cNvPr id="29" name="1.">
            <a:extLst>
              <a:ext uri="{FF2B5EF4-FFF2-40B4-BE49-F238E27FC236}">
                <a16:creationId xmlns:a16="http://schemas.microsoft.com/office/drawing/2014/main" id="{20B6CB06-5705-4A0C-80E4-F97390E0F331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id="{D84EBA1A-4DAD-4862-AA4E-9880DC7763BC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id="{B2678BDE-5861-465F-B7A9-0C02CEA5146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id="{DD9A8E2A-61F9-4B3C-9A2B-7F7E505F0D6A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24386F1-94F3-4226-906F-12B82E9AA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418" r="36621"/>
          <a:stretch/>
        </p:blipFill>
        <p:spPr>
          <a:xfrm>
            <a:off x="7797502" y="772118"/>
            <a:ext cx="387893" cy="590931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05A1CD3-65ED-4979-8ED3-C6C6D69CA36F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51D59DA1-E2B0-4CDB-A12E-01AA9A73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A75C1DE-0310-44D2-BF9A-8AF0BB55C2BA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id="{E6AB41C2-B97C-4B5B-B3A7-980B47D8BCA4}"/>
              </a:ext>
            </a:extLst>
          </p:cNvPr>
          <p:cNvSpPr/>
          <p:nvPr userDrawn="1"/>
        </p:nvSpPr>
        <p:spPr bwMode="gray">
          <a:xfrm>
            <a:off x="7829992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5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7149" y="4066683"/>
            <a:ext cx="2311296" cy="637918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Alternative title slide</a:t>
            </a:r>
            <a:br>
              <a:rPr lang="en-GB" dirty="0"/>
            </a:br>
            <a:r>
              <a:rPr lang="en-GB" dirty="0"/>
              <a:t>without photo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478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452EF93-E523-4879-A016-E498F54384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53431B-7D6D-4B55-A0DF-4377721478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90EEF8-EC05-4B47-999A-57A36EBAB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6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10133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228600" marR="0" lvl="0" indent="-22860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E5D8E01E-F49F-4D57-89D4-E949623D1D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19 Jun. 2019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BCF8D0CE-4095-4F50-924A-6E387AE4C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509B031-4623-4B3A-8E75-E14CEB8CC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b/w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1570255"/>
            <a:ext cx="8895600" cy="3030064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2844862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DC1FF66-9C6A-433E-8553-8083512E96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F569824-8B73-4A2E-B4EF-29A198DE52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40C7464-2E6B-420A-8943-567BDD6494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77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8" name="Subline">
            <a:extLst>
              <a:ext uri="{FF2B5EF4-FFF2-40B4-BE49-F238E27FC236}">
                <a16:creationId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29" name="1.">
            <a:extLst>
              <a:ext uri="{FF2B5EF4-FFF2-40B4-BE49-F238E27FC236}">
                <a16:creationId xmlns:a16="http://schemas.microsoft.com/office/drawing/2014/main" id="{DF731E94-BC4E-4147-8280-79F13CCEF08B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id="{6B919EA4-50E9-46C9-AC5A-76AC20E25106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id="{36FCB48E-A225-433E-9552-1EC05D2E90CB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id="{308DC210-80AE-4E96-8C9E-08E1D0F3C4B1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A10962-7562-45EF-9BCC-CF8E4A8ECD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DF0250-D30F-4BC8-BDE1-DB1BD32523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F0E3FB-E27A-4457-B526-B2D2906906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FC53F5D-C099-4AB8-BEA0-0C0599C54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1BF95A1-C507-454F-AD5B-C1AE17A76F0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355A07BF-0F32-412A-AAD2-48911D07B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B2564D52-B4AC-4D61-B46E-BE3CE7851C95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id="{9A38222B-6179-4D47-87DD-F77D00C82A5F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1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microsoft.com/office/2007/relationships/hdphoto" Target="../media/hdphoto1.wdp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1" y="4778859"/>
            <a:ext cx="309835" cy="237625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8167688" y="4600319"/>
            <a:ext cx="849312" cy="518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846523" y="4926383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19 Jun. 2019</a:t>
            </a: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4926383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708149" y="4931713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4931714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020969"/>
            <a:ext cx="7172684" cy="3495470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7172684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/>
              <a:t>Click to edit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15" r:id="rId3"/>
    <p:sldLayoutId id="2147483818" r:id="rId4"/>
    <p:sldLayoutId id="2147483819" r:id="rId5"/>
    <p:sldLayoutId id="2147483858" r:id="rId6"/>
    <p:sldLayoutId id="2147483859" r:id="rId7"/>
    <p:sldLayoutId id="2147483824" r:id="rId8"/>
    <p:sldLayoutId id="2147483822" r:id="rId9"/>
    <p:sldLayoutId id="2147483823" r:id="rId10"/>
    <p:sldLayoutId id="2147483821" r:id="rId11"/>
    <p:sldLayoutId id="2147483826" r:id="rId12"/>
    <p:sldLayoutId id="2147483827" r:id="rId13"/>
    <p:sldLayoutId id="2147483825" r:id="rId14"/>
    <p:sldLayoutId id="2147483829" r:id="rId15"/>
    <p:sldLayoutId id="2147483838" r:id="rId16"/>
    <p:sldLayoutId id="2147483832" r:id="rId17"/>
    <p:sldLayoutId id="2147483828" r:id="rId18"/>
    <p:sldLayoutId id="2147483830" r:id="rId19"/>
    <p:sldLayoutId id="2147483831" r:id="rId20"/>
    <p:sldLayoutId id="2147483834" r:id="rId21"/>
    <p:sldLayoutId id="2147483835" r:id="rId22"/>
    <p:sldLayoutId id="2147483836" r:id="rId23"/>
    <p:sldLayoutId id="2147483837" r:id="rId24"/>
    <p:sldLayoutId id="2147483839" r:id="rId25"/>
    <p:sldLayoutId id="2147483852" r:id="rId26"/>
    <p:sldLayoutId id="2147483843" r:id="rId27"/>
    <p:sldLayoutId id="2147483847" r:id="rId28"/>
    <p:sldLayoutId id="2147483846" r:id="rId29"/>
    <p:sldLayoutId id="2147483841" r:id="rId30"/>
    <p:sldLayoutId id="2147483842" r:id="rId31"/>
    <p:sldLayoutId id="2147483857" r:id="rId32"/>
    <p:sldLayoutId id="2147483856" r:id="rId33"/>
    <p:sldLayoutId id="2147483840" r:id="rId34"/>
    <p:sldLayoutId id="2147483860" r:id="rId35"/>
    <p:sldLayoutId id="2147483861" r:id="rId36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1FBD-3EA0-4E63-B23E-4535C719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48" y="1906648"/>
            <a:ext cx="7971711" cy="720197"/>
          </a:xfrm>
        </p:spPr>
        <p:txBody>
          <a:bodyPr/>
          <a:lstStyle/>
          <a:p>
            <a:r>
              <a:rPr lang="en-US" dirty="0"/>
              <a:t>Beneficiary Management with Social Security System (SOSYS)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388D9-E25A-4A04-848D-E3D610210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848" y="2775458"/>
            <a:ext cx="7970837" cy="548612"/>
          </a:xfrm>
        </p:spPr>
        <p:txBody>
          <a:bodyPr/>
          <a:lstStyle/>
          <a:p>
            <a:r>
              <a:rPr lang="en-US" dirty="0"/>
              <a:t>For Social Security Fund (SSF) Nepal</a:t>
            </a:r>
          </a:p>
          <a:p>
            <a:r>
              <a:rPr lang="en-US" sz="1200" dirty="0"/>
              <a:t>April 22, 2020</a:t>
            </a:r>
          </a:p>
        </p:txBody>
      </p:sp>
    </p:spTree>
    <p:extLst>
      <p:ext uri="{BB962C8B-B14F-4D97-AF65-F5344CB8AC3E}">
        <p14:creationId xmlns:p14="http://schemas.microsoft.com/office/powerpoint/2010/main" val="197863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buClr>
                <a:srgbClr val="C80F0F"/>
              </a:buClr>
            </a:pPr>
            <a:r>
              <a:rPr lang="en-US" sz="1300" dirty="0"/>
              <a:t>SSID No.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Employee Name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Address/es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DOB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Gender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Nationality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Phone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Email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Blood Group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Employment Type (Permanent/Contract/Wages)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Position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Employment Start Date</a:t>
            </a:r>
          </a:p>
          <a:p>
            <a:pPr lvl="1">
              <a:buClr>
                <a:srgbClr val="C80F0F"/>
              </a:buClr>
            </a:pPr>
            <a:endParaRPr lang="en-US" sz="1300" dirty="0"/>
          </a:p>
          <a:p>
            <a:pPr lvl="1">
              <a:buClr>
                <a:srgbClr val="C80F0F"/>
              </a:buClr>
            </a:pPr>
            <a:endParaRPr lang="en-US" sz="1300" dirty="0"/>
          </a:p>
          <a:p>
            <a:pPr marL="0" lvl="1" indent="0">
              <a:buClr>
                <a:srgbClr val="C80F0F"/>
              </a:buClr>
              <a:buNone/>
            </a:pPr>
            <a:endParaRPr lang="en-US" sz="130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Contributor Entity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F982DD-FB5F-403C-91F4-B12CC0D700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>
              <a:buClr>
                <a:srgbClr val="C80F0F"/>
              </a:buClr>
            </a:pPr>
            <a:r>
              <a:rPr lang="en-US" sz="1300" dirty="0"/>
              <a:t>Documents(Passport/PAN/Citizenship)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Relationships + Nominee Details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22.04.2020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SOSYS- Beneficiary Management of SSF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22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7" name="Left-Up Arrow 6"/>
          <p:cNvSpPr/>
          <p:nvPr/>
        </p:nvSpPr>
        <p:spPr>
          <a:xfrm rot="5400000">
            <a:off x="1034323" y="1583388"/>
            <a:ext cx="422883" cy="72934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/>
          <p:cNvSpPr/>
          <p:nvPr/>
        </p:nvSpPr>
        <p:spPr>
          <a:xfrm>
            <a:off x="1664241" y="1736618"/>
            <a:ext cx="700235" cy="601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Login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472835" y="1900026"/>
            <a:ext cx="649091" cy="29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Rectangle 14"/>
          <p:cNvSpPr/>
          <p:nvPr/>
        </p:nvSpPr>
        <p:spPr>
          <a:xfrm>
            <a:off x="4995605" y="4323824"/>
            <a:ext cx="1213034" cy="522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Verifies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4001048" y="4426709"/>
            <a:ext cx="924547" cy="2973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Rectangle 18"/>
          <p:cNvSpPr/>
          <p:nvPr/>
        </p:nvSpPr>
        <p:spPr>
          <a:xfrm>
            <a:off x="2057924" y="4240045"/>
            <a:ext cx="1873114" cy="75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Status send to Contributor/Employer</a:t>
            </a:r>
          </a:p>
        </p:txBody>
      </p:sp>
      <p:sp>
        <p:nvSpPr>
          <p:cNvPr id="21" name="Left Arrow 20"/>
          <p:cNvSpPr/>
          <p:nvPr/>
        </p:nvSpPr>
        <p:spPr>
          <a:xfrm>
            <a:off x="6285318" y="4467164"/>
            <a:ext cx="561680" cy="2568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1" name="Rectangle 30"/>
          <p:cNvSpPr/>
          <p:nvPr/>
        </p:nvSpPr>
        <p:spPr>
          <a:xfrm>
            <a:off x="3159455" y="1748827"/>
            <a:ext cx="1171625" cy="589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Enter Contribution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4436194" y="1886228"/>
            <a:ext cx="440648" cy="29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4" name="Down Arrow 33"/>
          <p:cNvSpPr/>
          <p:nvPr/>
        </p:nvSpPr>
        <p:spPr>
          <a:xfrm>
            <a:off x="5476688" y="3145175"/>
            <a:ext cx="286604" cy="1135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3" name="Group 2"/>
          <p:cNvGrpSpPr/>
          <p:nvPr/>
        </p:nvGrpSpPr>
        <p:grpSpPr>
          <a:xfrm>
            <a:off x="6917008" y="4161081"/>
            <a:ext cx="1081104" cy="857326"/>
            <a:chOff x="10750528" y="5548108"/>
            <a:chExt cx="1441472" cy="1143102"/>
          </a:xfrm>
        </p:grpSpPr>
        <p:sp>
          <p:nvSpPr>
            <p:cNvPr id="20" name="TextBox 19"/>
            <p:cNvSpPr txBox="1"/>
            <p:nvPr/>
          </p:nvSpPr>
          <p:spPr>
            <a:xfrm>
              <a:off x="10981081" y="6352655"/>
              <a:ext cx="97686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SSF</a:t>
              </a:r>
            </a:p>
          </p:txBody>
        </p:sp>
        <p:pic>
          <p:nvPicPr>
            <p:cNvPr id="30" name="Picture 4" descr="https://cdn4.iconfinder.com/data/icons/business-4/500/bank_building_business_courthouse_economy_finance_investment_loan_management_office-51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28" y="5548108"/>
              <a:ext cx="1441472" cy="75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C:\Users\Public\Documents\sosys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371" y="1044051"/>
            <a:ext cx="4146209" cy="206018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440800" y="894865"/>
            <a:ext cx="1081104" cy="856709"/>
            <a:chOff x="587733" y="1193153"/>
            <a:chExt cx="1441472" cy="1142279"/>
          </a:xfrm>
        </p:grpSpPr>
        <p:sp>
          <p:nvSpPr>
            <p:cNvPr id="16" name="TextBox 15"/>
            <p:cNvSpPr txBox="1"/>
            <p:nvPr/>
          </p:nvSpPr>
          <p:spPr>
            <a:xfrm>
              <a:off x="803605" y="1996877"/>
              <a:ext cx="1136023" cy="33855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dirty="0"/>
                <a:t>Employer</a:t>
              </a:r>
              <a:endParaRPr lang="en-US" sz="1013" dirty="0"/>
            </a:p>
          </p:txBody>
        </p:sp>
        <p:pic>
          <p:nvPicPr>
            <p:cNvPr id="22" name="Picture 4" descr="https://cdn4.iconfinder.com/data/icons/business-4/500/bank_building_business_courthouse_economy_finance_investment_loan_management_office-512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33" y="1193153"/>
              <a:ext cx="1441472" cy="75268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E8D1BDC4-2F04-4672-BF28-730CFCAA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Collection</a:t>
            </a:r>
          </a:p>
        </p:txBody>
      </p:sp>
      <p:sp>
        <p:nvSpPr>
          <p:cNvPr id="23" name="Left Arrow 20">
            <a:extLst>
              <a:ext uri="{FF2B5EF4-FFF2-40B4-BE49-F238E27FC236}">
                <a16:creationId xmlns:a16="http://schemas.microsoft.com/office/drawing/2014/main" id="{6E3D6E93-86B3-40AE-B2F0-9A57D9292903}"/>
              </a:ext>
            </a:extLst>
          </p:cNvPr>
          <p:cNvSpPr/>
          <p:nvPr/>
        </p:nvSpPr>
        <p:spPr>
          <a:xfrm rot="18776910">
            <a:off x="6237713" y="3934359"/>
            <a:ext cx="696210" cy="2568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6043E1-B73F-454F-878D-576CB1EDCCFE}"/>
              </a:ext>
            </a:extLst>
          </p:cNvPr>
          <p:cNvGrpSpPr/>
          <p:nvPr/>
        </p:nvGrpSpPr>
        <p:grpSpPr>
          <a:xfrm>
            <a:off x="6917008" y="3203992"/>
            <a:ext cx="1081104" cy="1018908"/>
            <a:chOff x="10750528" y="5548108"/>
            <a:chExt cx="1441472" cy="135854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EF051D-5B66-42DD-8DCE-2B0E89C28F69}"/>
                </a:ext>
              </a:extLst>
            </p:cNvPr>
            <p:cNvSpPr txBox="1"/>
            <p:nvPr/>
          </p:nvSpPr>
          <p:spPr>
            <a:xfrm>
              <a:off x="10750529" y="6352655"/>
              <a:ext cx="13437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Payment Gateway</a:t>
              </a:r>
            </a:p>
          </p:txBody>
        </p:sp>
        <p:pic>
          <p:nvPicPr>
            <p:cNvPr id="26" name="Picture 4" descr="https://cdn4.iconfinder.com/data/icons/business-4/500/bank_building_business_courthouse_economy_finance_investment_loan_management_office-512.png">
              <a:extLst>
                <a:ext uri="{FF2B5EF4-FFF2-40B4-BE49-F238E27FC236}">
                  <a16:creationId xmlns:a16="http://schemas.microsoft.com/office/drawing/2014/main" id="{85659D2B-3A8C-42EC-B5CF-E2515DAD9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28" y="5548108"/>
              <a:ext cx="1441472" cy="75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892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AD4E-AFF6-4F43-8499-012D1FB2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openIMIS</a:t>
            </a:r>
            <a:r>
              <a:rPr lang="en-US" dirty="0"/>
              <a:t> – SOSYS 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7E5C1-65F0-40A6-9036-C2D90BC0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65756-94CB-48D9-B0D8-CCF2F758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C79C-4877-4BFD-99DA-D203883FF466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90EEA-3127-41D2-8838-D22C2054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EE6E-A5A5-46E1-954C-63EB1E59FDC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10F9ED-1458-4794-95FC-FA95E6AE0E0F}"/>
              </a:ext>
            </a:extLst>
          </p:cNvPr>
          <p:cNvSpPr/>
          <p:nvPr/>
        </p:nvSpPr>
        <p:spPr>
          <a:xfrm>
            <a:off x="627433" y="1568465"/>
            <a:ext cx="2033081" cy="2244777"/>
          </a:xfrm>
          <a:prstGeom prst="rect">
            <a:avLst/>
          </a:prstGeom>
          <a:solidFill>
            <a:srgbClr val="367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612080-49FB-4ABE-B5C4-EFFA8D398279}"/>
              </a:ext>
            </a:extLst>
          </p:cNvPr>
          <p:cNvSpPr txBox="1"/>
          <p:nvPr/>
        </p:nvSpPr>
        <p:spPr>
          <a:xfrm>
            <a:off x="1067609" y="2394339"/>
            <a:ext cx="16050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solidFill>
                  <a:schemeClr val="bg1"/>
                </a:solidFill>
              </a:rPr>
              <a:t>SOSYS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4C2770-D2FC-49B5-9D8C-71C4D59910DC}"/>
              </a:ext>
            </a:extLst>
          </p:cNvPr>
          <p:cNvSpPr/>
          <p:nvPr/>
        </p:nvSpPr>
        <p:spPr>
          <a:xfrm>
            <a:off x="5466947" y="1548949"/>
            <a:ext cx="2033081" cy="2244777"/>
          </a:xfrm>
          <a:prstGeom prst="rect">
            <a:avLst/>
          </a:prstGeom>
          <a:solidFill>
            <a:srgbClr val="367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72723-A789-4431-BD54-0CFDDDBD1952}"/>
              </a:ext>
            </a:extLst>
          </p:cNvPr>
          <p:cNvSpPr txBox="1"/>
          <p:nvPr/>
        </p:nvSpPr>
        <p:spPr>
          <a:xfrm>
            <a:off x="5907123" y="2374823"/>
            <a:ext cx="16050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 err="1">
                <a:solidFill>
                  <a:schemeClr val="bg1"/>
                </a:solidFill>
              </a:rPr>
              <a:t>openIMIS</a:t>
            </a:r>
            <a:endParaRPr lang="en-US" sz="15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B257D1-C48B-4078-B94A-952311365672}"/>
              </a:ext>
            </a:extLst>
          </p:cNvPr>
          <p:cNvCxnSpPr>
            <a:cxnSpLocks/>
          </p:cNvCxnSpPr>
          <p:nvPr/>
        </p:nvCxnSpPr>
        <p:spPr>
          <a:xfrm>
            <a:off x="2672673" y="1711130"/>
            <a:ext cx="2806433" cy="21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954947D-7FFD-4EEE-A55F-7FB63B779E99}"/>
              </a:ext>
            </a:extLst>
          </p:cNvPr>
          <p:cNvSpPr txBox="1"/>
          <p:nvPr/>
        </p:nvSpPr>
        <p:spPr>
          <a:xfrm>
            <a:off x="3006218" y="1455139"/>
            <a:ext cx="2135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Single/Batch Registration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1681CA-648E-46CC-A07B-590F5A356E2B}"/>
              </a:ext>
            </a:extLst>
          </p:cNvPr>
          <p:cNvCxnSpPr>
            <a:cxnSpLocks/>
          </p:cNvCxnSpPr>
          <p:nvPr/>
        </p:nvCxnSpPr>
        <p:spPr>
          <a:xfrm>
            <a:off x="2620792" y="2427731"/>
            <a:ext cx="2806433" cy="21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0CC0987-5596-4EE2-86DA-39AEC0796A94}"/>
              </a:ext>
            </a:extLst>
          </p:cNvPr>
          <p:cNvSpPr txBox="1"/>
          <p:nvPr/>
        </p:nvSpPr>
        <p:spPr>
          <a:xfrm>
            <a:off x="3330102" y="2156708"/>
            <a:ext cx="143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Eligibility Status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812F17-6B2D-4CE3-8AC1-7F5391ED0F52}"/>
              </a:ext>
            </a:extLst>
          </p:cNvPr>
          <p:cNvCxnSpPr>
            <a:cxnSpLocks/>
          </p:cNvCxnSpPr>
          <p:nvPr/>
        </p:nvCxnSpPr>
        <p:spPr>
          <a:xfrm flipH="1">
            <a:off x="2672673" y="2139554"/>
            <a:ext cx="27545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DAA6DCD-058D-4684-A920-BC1B729AD434}"/>
              </a:ext>
            </a:extLst>
          </p:cNvPr>
          <p:cNvCxnSpPr>
            <a:cxnSpLocks/>
          </p:cNvCxnSpPr>
          <p:nvPr/>
        </p:nvCxnSpPr>
        <p:spPr>
          <a:xfrm flipH="1">
            <a:off x="2698613" y="3556550"/>
            <a:ext cx="27545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42315FC-2B81-4446-B612-ABA8F9DAB9F2}"/>
              </a:ext>
            </a:extLst>
          </p:cNvPr>
          <p:cNvSpPr txBox="1"/>
          <p:nvPr/>
        </p:nvSpPr>
        <p:spPr>
          <a:xfrm>
            <a:off x="3294819" y="3247651"/>
            <a:ext cx="143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Valuated Claims</a:t>
            </a:r>
          </a:p>
        </p:txBody>
      </p:sp>
    </p:spTree>
    <p:extLst>
      <p:ext uri="{BB962C8B-B14F-4D97-AF65-F5344CB8AC3E}">
        <p14:creationId xmlns:p14="http://schemas.microsoft.com/office/powerpoint/2010/main" val="314813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00005" y="2009048"/>
            <a:ext cx="942456" cy="543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Process Claim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028700" y="222289"/>
            <a:ext cx="5267330" cy="739847"/>
          </a:xfrm>
        </p:spPr>
        <p:txBody>
          <a:bodyPr/>
          <a:lstStyle/>
          <a:p>
            <a:pPr algn="ctr"/>
            <a:r>
              <a:rPr lang="en-US" sz="2700" dirty="0"/>
              <a:t>Claim Reimbursement Module</a:t>
            </a:r>
          </a:p>
        </p:txBody>
      </p:sp>
      <p:sp>
        <p:nvSpPr>
          <p:cNvPr id="39" name="Right Arrow 38"/>
          <p:cNvSpPr/>
          <p:nvPr/>
        </p:nvSpPr>
        <p:spPr>
          <a:xfrm flipV="1">
            <a:off x="1303484" y="2168999"/>
            <a:ext cx="1017740" cy="27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grpSp>
        <p:nvGrpSpPr>
          <p:cNvPr id="10" name="Group 9"/>
          <p:cNvGrpSpPr/>
          <p:nvPr/>
        </p:nvGrpSpPr>
        <p:grpSpPr>
          <a:xfrm>
            <a:off x="292268" y="2065051"/>
            <a:ext cx="1081104" cy="818426"/>
            <a:chOff x="816106" y="5458095"/>
            <a:chExt cx="1441472" cy="1091235"/>
          </a:xfrm>
        </p:grpSpPr>
        <p:pic>
          <p:nvPicPr>
            <p:cNvPr id="30" name="Picture 4" descr="https://cdn4.iconfinder.com/data/icons/business-4/500/bank_building_business_courthouse_economy_finance_investment_loan_management_office-51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06" y="5458095"/>
              <a:ext cx="1441472" cy="75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948593" y="6210775"/>
              <a:ext cx="118143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SSF</a:t>
              </a:r>
            </a:p>
          </p:txBody>
        </p:sp>
      </p:grpSp>
      <p:sp>
        <p:nvSpPr>
          <p:cNvPr id="43" name="Right Arrow 42"/>
          <p:cNvSpPr/>
          <p:nvPr/>
        </p:nvSpPr>
        <p:spPr>
          <a:xfrm>
            <a:off x="3405652" y="2145261"/>
            <a:ext cx="1104932" cy="29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6" name="Rectangle 45"/>
          <p:cNvSpPr/>
          <p:nvPr/>
        </p:nvSpPr>
        <p:spPr>
          <a:xfrm>
            <a:off x="4572000" y="1931676"/>
            <a:ext cx="1638643" cy="640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Pay Claim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49891" y="1890875"/>
            <a:ext cx="1099873" cy="986274"/>
            <a:chOff x="711659" y="3385900"/>
            <a:chExt cx="1466497" cy="1315033"/>
          </a:xfrm>
        </p:grpSpPr>
        <p:sp>
          <p:nvSpPr>
            <p:cNvPr id="26" name="TextBox 25"/>
            <p:cNvSpPr txBox="1"/>
            <p:nvPr/>
          </p:nvSpPr>
          <p:spPr>
            <a:xfrm>
              <a:off x="711659" y="4146935"/>
              <a:ext cx="1441471" cy="55399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Payment Gateway</a:t>
              </a:r>
              <a:endParaRPr lang="en-US" sz="1013" dirty="0"/>
            </a:p>
          </p:txBody>
        </p:sp>
        <p:pic>
          <p:nvPicPr>
            <p:cNvPr id="47" name="Picture 4" descr="https://cdn4.iconfinder.com/data/icons/business-4/500/bank_building_business_courthouse_economy_finance_investment_loan_management_office-512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84" y="3385900"/>
              <a:ext cx="1441472" cy="75268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pic>
      </p:grpSp>
      <p:sp>
        <p:nvSpPr>
          <p:cNvPr id="27" name="Right Arrow 38">
            <a:extLst>
              <a:ext uri="{FF2B5EF4-FFF2-40B4-BE49-F238E27FC236}">
                <a16:creationId xmlns:a16="http://schemas.microsoft.com/office/drawing/2014/main" id="{09C49262-47E2-4F4D-A18C-F0E7820A0D53}"/>
              </a:ext>
            </a:extLst>
          </p:cNvPr>
          <p:cNvSpPr/>
          <p:nvPr/>
        </p:nvSpPr>
        <p:spPr>
          <a:xfrm flipV="1">
            <a:off x="6261820" y="2072511"/>
            <a:ext cx="888071" cy="27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EAFDA8-8499-4B7E-B1EE-A1817DA7980A}"/>
              </a:ext>
            </a:extLst>
          </p:cNvPr>
          <p:cNvGrpSpPr/>
          <p:nvPr/>
        </p:nvGrpSpPr>
        <p:grpSpPr>
          <a:xfrm>
            <a:off x="7216524" y="3565760"/>
            <a:ext cx="1081104" cy="986274"/>
            <a:chOff x="736684" y="3385900"/>
            <a:chExt cx="1441472" cy="131503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9EE4144-5252-42CC-A50A-7EBC4BEB3061}"/>
                </a:ext>
              </a:extLst>
            </p:cNvPr>
            <p:cNvSpPr txBox="1"/>
            <p:nvPr/>
          </p:nvSpPr>
          <p:spPr>
            <a:xfrm>
              <a:off x="736685" y="4146935"/>
              <a:ext cx="1416445" cy="55399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Health Facilities</a:t>
              </a:r>
              <a:endParaRPr lang="en-US" sz="1013" dirty="0"/>
            </a:p>
          </p:txBody>
        </p:sp>
        <p:pic>
          <p:nvPicPr>
            <p:cNvPr id="34" name="Picture 4" descr="https://cdn4.iconfinder.com/data/icons/business-4/500/bank_building_business_courthouse_economy_finance_investment_loan_management_office-512.png">
              <a:extLst>
                <a:ext uri="{FF2B5EF4-FFF2-40B4-BE49-F238E27FC236}">
                  <a16:creationId xmlns:a16="http://schemas.microsoft.com/office/drawing/2014/main" id="{B27F423E-DAB1-49E3-A242-D985730E6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84" y="3385900"/>
              <a:ext cx="1441472" cy="75268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pic>
      </p:grpSp>
      <p:sp>
        <p:nvSpPr>
          <p:cNvPr id="40" name="Right Arrow 38">
            <a:extLst>
              <a:ext uri="{FF2B5EF4-FFF2-40B4-BE49-F238E27FC236}">
                <a16:creationId xmlns:a16="http://schemas.microsoft.com/office/drawing/2014/main" id="{B10013E3-2125-465E-B149-E79C4F8B57A7}"/>
              </a:ext>
            </a:extLst>
          </p:cNvPr>
          <p:cNvSpPr/>
          <p:nvPr/>
        </p:nvSpPr>
        <p:spPr>
          <a:xfrm rot="5400000" flipV="1">
            <a:off x="7452918" y="3053815"/>
            <a:ext cx="564510" cy="27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400370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" grpId="0"/>
      <p:bldP spid="39" grpId="0" animBg="1"/>
      <p:bldP spid="43" grpId="0" animBg="1"/>
      <p:bldP spid="46" grpId="0" animBg="1"/>
      <p:bldP spid="27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0C395D-3FD7-4362-B95C-BCAF2C926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1DD321-8E2C-49A8-A92B-4ACF0E4B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48" y="3204960"/>
            <a:ext cx="7971711" cy="360099"/>
          </a:xfrm>
        </p:spPr>
        <p:txBody>
          <a:bodyPr/>
          <a:lstStyle/>
          <a:p>
            <a:r>
              <a:rPr lang="en-US" dirty="0"/>
              <a:t>Thank you 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FFC41-8C2F-4BD0-ABC6-2CC180EFCB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/>
              <a:t>22 Jan.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260EF-0666-4A31-899D-CF20E8FD3A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err="1"/>
              <a:t>Titel</a:t>
            </a:r>
            <a:r>
              <a:rPr lang="en-GB" dirty="0"/>
              <a:t>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1089F-9536-4C4E-9B3E-DD2DD06C17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03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F58B04-7844-4D41-9C80-03034121AB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816" y="2070719"/>
            <a:ext cx="2570185" cy="601268"/>
          </a:xfrm>
        </p:spPr>
        <p:txBody>
          <a:bodyPr/>
          <a:lstStyle/>
          <a:p>
            <a:r>
              <a:rPr lang="en-US" dirty="0"/>
              <a:t>nirmal.dhakal@giz.de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A3D7A-28CF-4DB2-940D-A971FDBCB5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9816" y="1392861"/>
            <a:ext cx="2570185" cy="176276"/>
          </a:xfrm>
        </p:spPr>
        <p:txBody>
          <a:bodyPr/>
          <a:lstStyle/>
          <a:p>
            <a:r>
              <a:rPr lang="en-US" dirty="0"/>
              <a:t>Nirmal Dhakal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32551-27B9-40D2-B1A8-E311E292BDD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9816" y="1635978"/>
            <a:ext cx="2570185" cy="176276"/>
          </a:xfrm>
        </p:spPr>
        <p:txBody>
          <a:bodyPr/>
          <a:lstStyle/>
          <a:p>
            <a:r>
              <a:rPr lang="en-US" dirty="0"/>
              <a:t>Technical Advisor, S2HSP, Kathmandu	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DE9690A-6526-4F52-A432-7A4196FE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B8F0A4D-AC4A-453E-A6E7-2CECCD4BC725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483923A-1F99-4B42-B322-D7BDDAD2A37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776E1FD-4776-4D96-AAEE-435AF96FF0B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F2F4F6-269C-4C9F-95AD-80EE398D6E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9BB022E-8E7E-4CB8-A0C6-F85BA9511C0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CF3FB20-C747-46D4-92D6-07B3D200EAD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1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5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2D9703-C6FC-4176-9D9E-80F96648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8" y="1020968"/>
            <a:ext cx="4839634" cy="3579606"/>
          </a:xfrm>
        </p:spPr>
        <p:txBody>
          <a:bodyPr>
            <a:normAutofit/>
          </a:bodyPr>
          <a:lstStyle/>
          <a:p>
            <a:pPr lvl="1">
              <a:buClr>
                <a:srgbClr val="C80F0F"/>
              </a:buClr>
            </a:pPr>
            <a:r>
              <a:rPr lang="en-US" dirty="0"/>
              <a:t>Formed under Ministry of </a:t>
            </a:r>
            <a:r>
              <a:rPr lang="en-US" dirty="0" err="1"/>
              <a:t>Labour</a:t>
            </a:r>
            <a:r>
              <a:rPr lang="en-US" dirty="0"/>
              <a:t>, Employment and Social Security (MOLESS)</a:t>
            </a:r>
          </a:p>
          <a:p>
            <a:pPr lvl="1">
              <a:buClr>
                <a:srgbClr val="C80F0F"/>
              </a:buClr>
            </a:pPr>
            <a:r>
              <a:rPr lang="en-US" dirty="0"/>
              <a:t>Contribution based Social Security Scheme</a:t>
            </a:r>
          </a:p>
          <a:p>
            <a:pPr lvl="1">
              <a:buClr>
                <a:srgbClr val="C80F0F"/>
              </a:buClr>
            </a:pPr>
            <a:r>
              <a:rPr lang="en-US" dirty="0"/>
              <a:t>Schemes</a:t>
            </a:r>
          </a:p>
          <a:p>
            <a:pPr lvl="2">
              <a:buClr>
                <a:srgbClr val="C80F0F"/>
              </a:buClr>
            </a:pPr>
            <a:r>
              <a:rPr lang="en-US" sz="1200" dirty="0"/>
              <a:t>Medical, health and maternity benefit</a:t>
            </a:r>
          </a:p>
          <a:p>
            <a:pPr lvl="2">
              <a:buClr>
                <a:srgbClr val="C80F0F"/>
              </a:buClr>
            </a:pPr>
            <a:r>
              <a:rPr lang="en-US" sz="1200" dirty="0"/>
              <a:t>Accidental and disability benefit</a:t>
            </a:r>
          </a:p>
          <a:p>
            <a:pPr lvl="2">
              <a:buClr>
                <a:srgbClr val="C80F0F"/>
              </a:buClr>
            </a:pPr>
            <a:r>
              <a:rPr lang="en-US" sz="1200" dirty="0"/>
              <a:t>Benefits for dependent family members</a:t>
            </a:r>
          </a:p>
          <a:p>
            <a:pPr lvl="2">
              <a:buClr>
                <a:srgbClr val="C80F0F"/>
              </a:buClr>
            </a:pPr>
            <a:r>
              <a:rPr lang="en-US" sz="1200" dirty="0"/>
              <a:t>Old-age benefit</a:t>
            </a:r>
          </a:p>
          <a:p>
            <a:pPr lvl="1">
              <a:buClr>
                <a:srgbClr val="C80F0F"/>
              </a:buClr>
            </a:pPr>
            <a:r>
              <a:rPr lang="en-US" dirty="0"/>
              <a:t>Contribution 31% (20% from Employer + 11% from Employee)</a:t>
            </a:r>
          </a:p>
          <a:p>
            <a:pPr lvl="2">
              <a:buClr>
                <a:srgbClr val="C80F0F"/>
              </a:buClr>
            </a:pPr>
            <a:endParaRPr lang="en-US" sz="1200" dirty="0"/>
          </a:p>
          <a:p>
            <a:pPr lvl="2">
              <a:buClr>
                <a:srgbClr val="C80F0F"/>
              </a:buClr>
            </a:pPr>
            <a:endParaRPr lang="en-US" sz="1200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A439FF-F6BF-43BE-8956-93D97860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7" y="240212"/>
            <a:ext cx="4839634" cy="540544"/>
          </a:xfrm>
        </p:spPr>
        <p:txBody>
          <a:bodyPr anchor="b">
            <a:normAutofit/>
          </a:bodyPr>
          <a:lstStyle/>
          <a:p>
            <a:r>
              <a:rPr lang="en-US" dirty="0"/>
              <a:t>Social Security Fund (SSF)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265EA-B817-4914-AF92-EC547AD7E2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9417" y="4926383"/>
            <a:ext cx="533639" cy="92333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9317A057-C766-48FB-B1EC-CC1898F04EF1}" type="datetime1">
              <a:rPr lang="de-DE"/>
              <a:pPr/>
              <a:t>22.04.2020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58FE2-A64C-4B9E-8A57-EDFB5CBA698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846523" y="4926383"/>
            <a:ext cx="5775978" cy="92333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Titel of the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67D04-6A35-4C7E-8D76-1CD1709DB9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49817" y="4926383"/>
            <a:ext cx="450850" cy="92333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Page </a:t>
            </a:r>
            <a:fld id="{3A8B5DB7-81A8-4ED4-916B-6B23CD603687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0D6060-2384-43A0-A665-2DD8288AA1C3}"/>
              </a:ext>
            </a:extLst>
          </p:cNvPr>
          <p:cNvGrpSpPr/>
          <p:nvPr/>
        </p:nvGrpSpPr>
        <p:grpSpPr>
          <a:xfrm>
            <a:off x="5025973" y="1098592"/>
            <a:ext cx="4037004" cy="1563585"/>
            <a:chOff x="5025973" y="1098592"/>
            <a:chExt cx="4037004" cy="15635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00326C-F63D-41B2-B1FF-7F4241E06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8557" t="28260" r="4181" b="48719"/>
            <a:stretch/>
          </p:blipFill>
          <p:spPr>
            <a:xfrm>
              <a:off x="5025973" y="1315654"/>
              <a:ext cx="3874957" cy="1346523"/>
            </a:xfrm>
            <a:prstGeom prst="rect">
              <a:avLst/>
            </a:prstGeom>
            <a:no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C1BFC7-8EBE-4B13-95D7-F98DC06D3923}"/>
                </a:ext>
              </a:extLst>
            </p:cNvPr>
            <p:cNvSpPr txBox="1"/>
            <p:nvPr/>
          </p:nvSpPr>
          <p:spPr>
            <a:xfrm>
              <a:off x="5933955" y="1098592"/>
              <a:ext cx="3129022" cy="6221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516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Security System (SOSYS)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SOSYS- Beneficiary Management of SSF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22.04.2020</a:t>
            </a:fld>
            <a:endParaRPr lang="de-DE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000" y="1249260"/>
            <a:ext cx="7776000" cy="3099752"/>
          </a:xfrm>
        </p:spPr>
        <p:txBody>
          <a:bodyPr/>
          <a:lstStyle/>
          <a:p>
            <a:pPr lvl="1">
              <a:buClr>
                <a:srgbClr val="C80F0F"/>
              </a:buClr>
            </a:pPr>
            <a:r>
              <a:rPr lang="en-US" sz="1300" dirty="0"/>
              <a:t>Proprietary Software developed by Professional Computer Services (PCS)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Web based application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Technology Stack</a:t>
            </a:r>
          </a:p>
          <a:p>
            <a:pPr lvl="2">
              <a:buClr>
                <a:srgbClr val="C80F0F"/>
              </a:buClr>
            </a:pPr>
            <a:r>
              <a:rPr lang="en-US" sz="1300" dirty="0"/>
              <a:t>ASP.NET C#</a:t>
            </a:r>
          </a:p>
          <a:p>
            <a:pPr lvl="2">
              <a:buClr>
                <a:srgbClr val="C80F0F"/>
              </a:buClr>
            </a:pPr>
            <a:r>
              <a:rPr lang="en-US" sz="1300" dirty="0"/>
              <a:t>Oracle Database</a:t>
            </a:r>
          </a:p>
          <a:p>
            <a:pPr lvl="2">
              <a:buClr>
                <a:srgbClr val="C80F0F"/>
              </a:buClr>
            </a:pPr>
            <a:r>
              <a:rPr lang="en-US" sz="1300" dirty="0"/>
              <a:t>Windows Server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Role based security</a:t>
            </a:r>
          </a:p>
        </p:txBody>
      </p:sp>
    </p:spTree>
    <p:extLst>
      <p:ext uri="{BB962C8B-B14F-4D97-AF65-F5344CB8AC3E}">
        <p14:creationId xmlns:p14="http://schemas.microsoft.com/office/powerpoint/2010/main" val="112192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Overview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SOSYS- Beneficiary Management of SSF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22.04.2020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000" y="1249260"/>
            <a:ext cx="7776000" cy="3099752"/>
          </a:xfrm>
        </p:spPr>
        <p:txBody>
          <a:bodyPr/>
          <a:lstStyle/>
          <a:p>
            <a:pPr lvl="1">
              <a:buClr>
                <a:srgbClr val="C80F0F"/>
              </a:buClr>
            </a:pPr>
            <a:r>
              <a:rPr lang="en-US" sz="1300" dirty="0"/>
              <a:t>Scheme Management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Employer Registration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Contributor Registration 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Contribution Registration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Claim Management 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Investment Management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Office  Automation System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Account 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payroll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 Inventory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Fixed Assets  </a:t>
            </a:r>
          </a:p>
          <a:p>
            <a:pPr marL="0" lvl="1" indent="0">
              <a:buClr>
                <a:srgbClr val="C80F0F"/>
              </a:buClr>
              <a:buNone/>
            </a:pPr>
            <a:endParaRPr lang="en-US" sz="1300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CE185A61-CC06-4CFF-9384-8E8728BA7C2A}"/>
              </a:ext>
            </a:extLst>
          </p:cNvPr>
          <p:cNvSpPr/>
          <p:nvPr/>
        </p:nvSpPr>
        <p:spPr>
          <a:xfrm>
            <a:off x="3213904" y="1273215"/>
            <a:ext cx="266218" cy="11381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B632C191-2D8B-4842-A0E0-9BE66BC50A3D}"/>
              </a:ext>
            </a:extLst>
          </p:cNvPr>
          <p:cNvSpPr/>
          <p:nvPr/>
        </p:nvSpPr>
        <p:spPr>
          <a:xfrm>
            <a:off x="3273707" y="2640956"/>
            <a:ext cx="266218" cy="11381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9C52B-447E-4454-8AA1-A5F1DAD696C9}"/>
              </a:ext>
            </a:extLst>
          </p:cNvPr>
          <p:cNvSpPr txBox="1"/>
          <p:nvPr/>
        </p:nvSpPr>
        <p:spPr>
          <a:xfrm>
            <a:off x="3819037" y="1703803"/>
            <a:ext cx="1830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/>
              <a:t>Social Security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4D6D3-73DB-4509-B246-1614224DFBC1}"/>
              </a:ext>
            </a:extLst>
          </p:cNvPr>
          <p:cNvSpPr txBox="1"/>
          <p:nvPr/>
        </p:nvSpPr>
        <p:spPr>
          <a:xfrm>
            <a:off x="3819037" y="3071544"/>
            <a:ext cx="2121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/>
              <a:t>Internal Business Processes</a:t>
            </a:r>
          </a:p>
        </p:txBody>
      </p:sp>
    </p:spTree>
    <p:extLst>
      <p:ext uri="{BB962C8B-B14F-4D97-AF65-F5344CB8AC3E}">
        <p14:creationId xmlns:p14="http://schemas.microsoft.com/office/powerpoint/2010/main" val="76322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3289315" y="1693709"/>
            <a:ext cx="2166257" cy="2024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SOSYS</a:t>
            </a:r>
          </a:p>
          <a:p>
            <a:pPr algn="ctr"/>
            <a:r>
              <a:rPr lang="en-US" sz="2100" b="1" dirty="0"/>
              <a:t>SYSTEM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61264" y="3280864"/>
            <a:ext cx="936422" cy="1218430"/>
            <a:chOff x="303146" y="2901513"/>
            <a:chExt cx="1248562" cy="1624574"/>
          </a:xfrm>
        </p:grpSpPr>
        <p:pic>
          <p:nvPicPr>
            <p:cNvPr id="58" name="Picture 57" descr="https://d30y9cdsu7xlg0.cloudfront.net/png/17241-200.png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146" y="2901513"/>
              <a:ext cx="1238089" cy="123808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pic>
        <p:sp>
          <p:nvSpPr>
            <p:cNvPr id="29" name="TextBox 28"/>
            <p:cNvSpPr txBox="1"/>
            <p:nvPr/>
          </p:nvSpPr>
          <p:spPr>
            <a:xfrm>
              <a:off x="331813" y="4187532"/>
              <a:ext cx="1219895" cy="33855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dirty="0"/>
                <a:t>Contributor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6944" y="989210"/>
            <a:ext cx="1081104" cy="833474"/>
            <a:chOff x="460249" y="894493"/>
            <a:chExt cx="1441472" cy="1111299"/>
          </a:xfrm>
        </p:grpSpPr>
        <p:sp>
          <p:nvSpPr>
            <p:cNvPr id="7" name="TextBox 6"/>
            <p:cNvSpPr txBox="1"/>
            <p:nvPr/>
          </p:nvSpPr>
          <p:spPr>
            <a:xfrm>
              <a:off x="696156" y="1667237"/>
              <a:ext cx="1063223" cy="33855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dirty="0"/>
                <a:t>Employer</a:t>
              </a:r>
            </a:p>
          </p:txBody>
        </p:sp>
        <p:pic>
          <p:nvPicPr>
            <p:cNvPr id="31" name="Picture 4" descr="https://cdn4.iconfinder.com/data/icons/business-4/500/bank_building_business_courthouse_economy_finance_investment_loan_management_office-512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49" y="894493"/>
              <a:ext cx="1441472" cy="75268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pic>
      </p:grpSp>
      <p:grpSp>
        <p:nvGrpSpPr>
          <p:cNvPr id="10" name="Group 9"/>
          <p:cNvGrpSpPr/>
          <p:nvPr/>
        </p:nvGrpSpPr>
        <p:grpSpPr>
          <a:xfrm>
            <a:off x="7105796" y="1010959"/>
            <a:ext cx="1516820" cy="1057389"/>
            <a:chOff x="9772042" y="1465894"/>
            <a:chExt cx="1206743" cy="1409852"/>
          </a:xfrm>
        </p:grpSpPr>
        <p:sp>
          <p:nvSpPr>
            <p:cNvPr id="25" name="TextBox 24"/>
            <p:cNvSpPr txBox="1"/>
            <p:nvPr/>
          </p:nvSpPr>
          <p:spPr>
            <a:xfrm>
              <a:off x="10122721" y="2537191"/>
              <a:ext cx="68905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MOLESS</a:t>
              </a:r>
            </a:p>
          </p:txBody>
        </p:sp>
        <p:pic>
          <p:nvPicPr>
            <p:cNvPr id="32" name="Picture 4" descr="https://cdn4.iconfinder.com/data/icons/business-4/500/bank_building_business_courthouse_economy_finance_investment_loan_management_office-51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2042" y="1465894"/>
              <a:ext cx="1206743" cy="1051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1871291" y="1271466"/>
            <a:ext cx="1735265" cy="1052067"/>
            <a:chOff x="2495054" y="1695287"/>
            <a:chExt cx="2313687" cy="1402756"/>
          </a:xfrm>
        </p:grpSpPr>
        <p:cxnSp>
          <p:nvCxnSpPr>
            <p:cNvPr id="15" name="Straight Arrow Connector 14"/>
            <p:cNvCxnSpPr>
              <a:stCxn id="31" idx="3"/>
              <a:endCxn id="5" idx="1"/>
            </p:cNvCxnSpPr>
            <p:nvPr/>
          </p:nvCxnSpPr>
          <p:spPr>
            <a:xfrm>
              <a:off x="2637397" y="1695287"/>
              <a:ext cx="2171344" cy="95834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7" idx="3"/>
            </p:cNvCxnSpPr>
            <p:nvPr/>
          </p:nvCxnSpPr>
          <p:spPr>
            <a:xfrm flipH="1" flipV="1">
              <a:off x="2495054" y="2260967"/>
              <a:ext cx="1915486" cy="83707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rot="8131397">
            <a:off x="1827152" y="2988293"/>
            <a:ext cx="1633326" cy="988941"/>
            <a:chOff x="2495054" y="1741141"/>
            <a:chExt cx="2177768" cy="1318588"/>
          </a:xfrm>
        </p:grpSpPr>
        <p:cxnSp>
          <p:nvCxnSpPr>
            <p:cNvPr id="51" name="Straight Arrow Connector 50"/>
            <p:cNvCxnSpPr/>
            <p:nvPr/>
          </p:nvCxnSpPr>
          <p:spPr>
            <a:xfrm rot="13468603" flipH="1">
              <a:off x="2710924" y="1741141"/>
              <a:ext cx="1961898" cy="8325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2495054" y="2245580"/>
              <a:ext cx="2022355" cy="81414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 flipH="1">
            <a:off x="5282362" y="1379595"/>
            <a:ext cx="1881998" cy="1036059"/>
            <a:chOff x="2412083" y="1695287"/>
            <a:chExt cx="2396658" cy="1381412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2637397" y="1695287"/>
              <a:ext cx="2171344" cy="95834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2412083" y="2114105"/>
              <a:ext cx="2084684" cy="96259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 rot="13468603" flipH="1">
            <a:off x="5247936" y="3031306"/>
            <a:ext cx="1838756" cy="1019462"/>
            <a:chOff x="2491962" y="1738019"/>
            <a:chExt cx="2306121" cy="1359283"/>
          </a:xfrm>
        </p:grpSpPr>
        <p:cxnSp>
          <p:nvCxnSpPr>
            <p:cNvPr id="74" name="Straight Arrow Connector 73"/>
            <p:cNvCxnSpPr/>
            <p:nvPr/>
          </p:nvCxnSpPr>
          <p:spPr>
            <a:xfrm rot="13468603" flipH="1">
              <a:off x="2702332" y="1738019"/>
              <a:ext cx="2095751" cy="94332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3468603" flipV="1">
              <a:off x="2491962" y="2253621"/>
              <a:ext cx="1962517" cy="84368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4E4A3D5-1990-4E69-88F5-5D664BC031DD}"/>
              </a:ext>
            </a:extLst>
          </p:cNvPr>
          <p:cNvGrpSpPr/>
          <p:nvPr/>
        </p:nvGrpSpPr>
        <p:grpSpPr>
          <a:xfrm>
            <a:off x="7029868" y="3558119"/>
            <a:ext cx="1092135" cy="833474"/>
            <a:chOff x="7029868" y="3558119"/>
            <a:chExt cx="1092135" cy="833474"/>
          </a:xfrm>
        </p:grpSpPr>
        <p:sp>
          <p:nvSpPr>
            <p:cNvPr id="37" name="TextBox 36"/>
            <p:cNvSpPr txBox="1"/>
            <p:nvPr/>
          </p:nvSpPr>
          <p:spPr>
            <a:xfrm>
              <a:off x="7040899" y="4137677"/>
              <a:ext cx="1081104" cy="25391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Third Party</a:t>
              </a:r>
            </a:p>
          </p:txBody>
        </p:sp>
        <p:pic>
          <p:nvPicPr>
            <p:cNvPr id="38" name="Picture 4" descr="https://cdn4.iconfinder.com/data/icons/business-4/500/bank_building_business_courthouse_economy_finance_investment_loan_management_office-512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9868" y="3558119"/>
              <a:ext cx="1081104" cy="5645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26EC338-5761-4A81-8891-AF4751F97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Diagram</a:t>
            </a:r>
          </a:p>
        </p:txBody>
      </p:sp>
    </p:spTree>
    <p:extLst>
      <p:ext uri="{BB962C8B-B14F-4D97-AF65-F5344CB8AC3E}">
        <p14:creationId xmlns:p14="http://schemas.microsoft.com/office/powerpoint/2010/main" val="28648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54" y="305952"/>
            <a:ext cx="7053542" cy="515783"/>
          </a:xfrm>
        </p:spPr>
        <p:txBody>
          <a:bodyPr/>
          <a:lstStyle/>
          <a:p>
            <a:r>
              <a:rPr lang="en-US" dirty="0"/>
              <a:t>DIFFERENT PORTAL OF THE SYSTEM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429927" y="2138997"/>
            <a:ext cx="5553468" cy="3027586"/>
            <a:chOff x="3375429" y="2719579"/>
            <a:chExt cx="7404624" cy="4036781"/>
          </a:xfrm>
        </p:grpSpPr>
        <p:sp>
          <p:nvSpPr>
            <p:cNvPr id="5" name="TextBox 4"/>
            <p:cNvSpPr txBox="1"/>
            <p:nvPr/>
          </p:nvSpPr>
          <p:spPr>
            <a:xfrm>
              <a:off x="5542368" y="6448584"/>
              <a:ext cx="307074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>
                  <a:solidFill>
                    <a:srgbClr val="FFFF00"/>
                  </a:solidFill>
                </a:rPr>
                <a:t>Fig: Home Page of System</a:t>
              </a:r>
            </a:p>
          </p:txBody>
        </p:sp>
        <p:pic>
          <p:nvPicPr>
            <p:cNvPr id="1027" name="Picture 3" descr="C:\Users\Public\Documents\sosys\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75429" y="2719579"/>
              <a:ext cx="7404624" cy="3729005"/>
            </a:xfrm>
            <a:prstGeom prst="rect">
              <a:avLst/>
            </a:prstGeom>
            <a:noFill/>
          </p:spPr>
        </p:pic>
      </p:grpSp>
      <p:sp>
        <p:nvSpPr>
          <p:cNvPr id="4" name="Oval 3"/>
          <p:cNvSpPr/>
          <p:nvPr/>
        </p:nvSpPr>
        <p:spPr>
          <a:xfrm>
            <a:off x="975346" y="1299163"/>
            <a:ext cx="1678675" cy="68244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  <a:p>
            <a:pPr algn="ctr"/>
            <a:r>
              <a:rPr lang="en-US" sz="1013" dirty="0"/>
              <a:t>SOSYS Main Portal</a:t>
            </a:r>
          </a:p>
          <a:p>
            <a:pPr algn="ctr"/>
            <a:endParaRPr lang="en-US" sz="1013" dirty="0"/>
          </a:p>
        </p:txBody>
      </p:sp>
      <p:sp>
        <p:nvSpPr>
          <p:cNvPr id="8" name="Oval 7"/>
          <p:cNvSpPr/>
          <p:nvPr/>
        </p:nvSpPr>
        <p:spPr>
          <a:xfrm>
            <a:off x="3434499" y="1299163"/>
            <a:ext cx="1678675" cy="68244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  <a:p>
            <a:pPr algn="ctr"/>
            <a:r>
              <a:rPr lang="en-US" sz="1013" dirty="0"/>
              <a:t>Employer </a:t>
            </a:r>
          </a:p>
          <a:p>
            <a:pPr algn="ctr"/>
            <a:r>
              <a:rPr lang="en-US" sz="1013" dirty="0"/>
              <a:t>Portal</a:t>
            </a:r>
          </a:p>
          <a:p>
            <a:pPr algn="ctr"/>
            <a:endParaRPr lang="en-US" sz="1013" dirty="0"/>
          </a:p>
        </p:txBody>
      </p:sp>
      <p:sp>
        <p:nvSpPr>
          <p:cNvPr id="9" name="Oval 8"/>
          <p:cNvSpPr/>
          <p:nvPr/>
        </p:nvSpPr>
        <p:spPr>
          <a:xfrm>
            <a:off x="5893651" y="1260247"/>
            <a:ext cx="1678675" cy="68244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  <a:p>
            <a:pPr algn="ctr"/>
            <a:r>
              <a:rPr lang="en-US" sz="1013" dirty="0"/>
              <a:t>Contributor Portal</a:t>
            </a:r>
          </a:p>
          <a:p>
            <a:pPr algn="ctr"/>
            <a:endParaRPr lang="en-US" sz="1013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31572" y="911862"/>
            <a:ext cx="1742263" cy="538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0"/>
          </p:cNvCxnSpPr>
          <p:nvPr/>
        </p:nvCxnSpPr>
        <p:spPr>
          <a:xfrm>
            <a:off x="4273836" y="911862"/>
            <a:ext cx="1" cy="387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1"/>
          </p:cNvCxnSpPr>
          <p:nvPr/>
        </p:nvCxnSpPr>
        <p:spPr>
          <a:xfrm>
            <a:off x="4273835" y="911862"/>
            <a:ext cx="1865652" cy="448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24385" y="3060511"/>
            <a:ext cx="1279478" cy="36848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HOME PAGE</a:t>
            </a:r>
          </a:p>
        </p:txBody>
      </p:sp>
    </p:spTree>
    <p:extLst>
      <p:ext uri="{BB962C8B-B14F-4D97-AF65-F5344CB8AC3E}">
        <p14:creationId xmlns:p14="http://schemas.microsoft.com/office/powerpoint/2010/main" val="394434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9430" y="4911734"/>
            <a:ext cx="450850" cy="92333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7" name="Left-Up Arrow 6"/>
          <p:cNvSpPr/>
          <p:nvPr/>
        </p:nvSpPr>
        <p:spPr>
          <a:xfrm rot="5400000">
            <a:off x="1058551" y="1230408"/>
            <a:ext cx="363378" cy="71992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/>
          <p:cNvSpPr/>
          <p:nvPr/>
        </p:nvSpPr>
        <p:spPr>
          <a:xfrm>
            <a:off x="1623296" y="1412760"/>
            <a:ext cx="1183146" cy="597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Register/Login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858536" y="1546353"/>
            <a:ext cx="1221542" cy="225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Box 11"/>
          <p:cNvSpPr txBox="1"/>
          <p:nvPr/>
        </p:nvSpPr>
        <p:spPr>
          <a:xfrm>
            <a:off x="2873266" y="1359607"/>
            <a:ext cx="1158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Submission</a:t>
            </a:r>
            <a:r>
              <a:rPr lang="en-US" sz="1013" dirty="0"/>
              <a:t> </a:t>
            </a:r>
            <a:r>
              <a:rPr lang="en-US" sz="1050" dirty="0"/>
              <a:t>No.</a:t>
            </a:r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>
            <a:off x="6653285" y="3299849"/>
            <a:ext cx="908846" cy="522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Verifies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5920980" y="3402245"/>
            <a:ext cx="672946" cy="2413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Rectangle 18"/>
          <p:cNvSpPr/>
          <p:nvPr/>
        </p:nvSpPr>
        <p:spPr>
          <a:xfrm>
            <a:off x="4789330" y="2960169"/>
            <a:ext cx="1075217" cy="1133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Generate User name and pw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11500" y="4406815"/>
            <a:ext cx="8860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SSF</a:t>
            </a:r>
          </a:p>
        </p:txBody>
      </p:sp>
      <p:sp>
        <p:nvSpPr>
          <p:cNvPr id="21" name="Bent-Up Arrow 20"/>
          <p:cNvSpPr/>
          <p:nvPr/>
        </p:nvSpPr>
        <p:spPr>
          <a:xfrm rot="16200000">
            <a:off x="7893482" y="3051613"/>
            <a:ext cx="478061" cy="10849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3" name="Left Arrow 22"/>
          <p:cNvSpPr/>
          <p:nvPr/>
        </p:nvSpPr>
        <p:spPr>
          <a:xfrm>
            <a:off x="4080078" y="3359425"/>
            <a:ext cx="672946" cy="2537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4" name="Down Arrow 33"/>
          <p:cNvSpPr/>
          <p:nvPr/>
        </p:nvSpPr>
        <p:spPr>
          <a:xfrm>
            <a:off x="6991067" y="2505579"/>
            <a:ext cx="235425" cy="749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2051" name="Picture 3" descr="C:\Users\Public\Documents\sosy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6902" y="849181"/>
            <a:ext cx="4246153" cy="1608064"/>
          </a:xfrm>
          <a:prstGeom prst="rect">
            <a:avLst/>
          </a:prstGeom>
          <a:noFill/>
        </p:spPr>
      </p:pic>
      <p:pic>
        <p:nvPicPr>
          <p:cNvPr id="2052" name="Picture 4" descr="C:\Users\Public\Documents\sosys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1636" y="2960170"/>
            <a:ext cx="1740241" cy="1110236"/>
          </a:xfrm>
          <a:prstGeom prst="rect">
            <a:avLst/>
          </a:prstGeom>
          <a:noFill/>
        </p:spPr>
      </p:pic>
      <p:pic>
        <p:nvPicPr>
          <p:cNvPr id="30" name="Picture 4" descr="https://cdn4.iconfinder.com/data/icons/business-4/500/bank_building_business_courthouse_economy_finance_investment_loan_management_office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132" y="3853614"/>
            <a:ext cx="1081104" cy="5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40800" y="566926"/>
            <a:ext cx="1081104" cy="864836"/>
            <a:chOff x="587733" y="1193153"/>
            <a:chExt cx="1441472" cy="1153114"/>
          </a:xfrm>
        </p:grpSpPr>
        <p:sp>
          <p:nvSpPr>
            <p:cNvPr id="16" name="TextBox 15"/>
            <p:cNvSpPr txBox="1"/>
            <p:nvPr/>
          </p:nvSpPr>
          <p:spPr>
            <a:xfrm>
              <a:off x="740458" y="1976935"/>
              <a:ext cx="1136023" cy="3693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/>
                <a:t>Employer</a:t>
              </a:r>
              <a:endParaRPr lang="en-US" sz="1013" dirty="0"/>
            </a:p>
          </p:txBody>
        </p:sp>
        <p:pic>
          <p:nvPicPr>
            <p:cNvPr id="25" name="Picture 4" descr="https://cdn4.iconfinder.com/data/icons/business-4/500/bank_building_business_courthouse_economy_finance_investment_loan_management_office-512.pn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33" y="1193153"/>
              <a:ext cx="1441472" cy="75268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pic>
      </p:grpSp>
      <p:sp>
        <p:nvSpPr>
          <p:cNvPr id="22" name="Left Arrow 21"/>
          <p:cNvSpPr/>
          <p:nvPr/>
        </p:nvSpPr>
        <p:spPr>
          <a:xfrm>
            <a:off x="1552263" y="3359425"/>
            <a:ext cx="672946" cy="2537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6" name="Rectangle 25"/>
          <p:cNvSpPr/>
          <p:nvPr/>
        </p:nvSpPr>
        <p:spPr>
          <a:xfrm>
            <a:off x="471513" y="2798098"/>
            <a:ext cx="1075217" cy="1133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User name and pw</a:t>
            </a:r>
          </a:p>
          <a:p>
            <a:pPr algn="ctr"/>
            <a:r>
              <a:rPr lang="en-US" sz="1200" dirty="0"/>
              <a:t>Sent to Employer</a:t>
            </a:r>
          </a:p>
        </p:txBody>
      </p:sp>
      <p:sp>
        <p:nvSpPr>
          <p:cNvPr id="27" name="Left Arrow 26"/>
          <p:cNvSpPr/>
          <p:nvPr/>
        </p:nvSpPr>
        <p:spPr>
          <a:xfrm rot="5400000">
            <a:off x="64993" y="1980057"/>
            <a:ext cx="1332023" cy="1709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C29426-242F-414A-9C6A-805F1510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7" y="-87727"/>
            <a:ext cx="7172684" cy="540544"/>
          </a:xfrm>
        </p:spPr>
        <p:txBody>
          <a:bodyPr/>
          <a:lstStyle/>
          <a:p>
            <a:r>
              <a:rPr lang="en-US" dirty="0"/>
              <a:t>Employer Registration</a:t>
            </a:r>
          </a:p>
        </p:txBody>
      </p:sp>
    </p:spTree>
    <p:extLst>
      <p:ext uri="{BB962C8B-B14F-4D97-AF65-F5344CB8AC3E}">
        <p14:creationId xmlns:p14="http://schemas.microsoft.com/office/powerpoint/2010/main" val="13203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Employer Entity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SOSYS- Beneficiary Management of SSF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t>22.04.2020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000" y="1249260"/>
            <a:ext cx="7776000" cy="3099752"/>
          </a:xfrm>
        </p:spPr>
        <p:txBody>
          <a:bodyPr/>
          <a:lstStyle/>
          <a:p>
            <a:pPr lvl="1">
              <a:buClr>
                <a:srgbClr val="C80F0F"/>
              </a:buClr>
            </a:pPr>
            <a:r>
              <a:rPr lang="en-US" sz="1300" dirty="0"/>
              <a:t>Employer Name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Business Type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Business Category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Documents (VAT/PAN/Company Registration)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Address/es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Details of Chairperson</a:t>
            </a:r>
          </a:p>
          <a:p>
            <a:pPr lvl="1">
              <a:buClr>
                <a:srgbClr val="C80F0F"/>
              </a:buClr>
            </a:pPr>
            <a:r>
              <a:rPr lang="en-US" sz="1300" dirty="0"/>
              <a:t>Details of CEO</a:t>
            </a:r>
          </a:p>
          <a:p>
            <a:pPr lvl="1">
              <a:buClr>
                <a:srgbClr val="C80F0F"/>
              </a:buClr>
            </a:pPr>
            <a:endParaRPr lang="en-US" sz="1300" dirty="0"/>
          </a:p>
          <a:p>
            <a:pPr marL="0" lvl="1" indent="0">
              <a:buClr>
                <a:srgbClr val="C80F0F"/>
              </a:buClr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02297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7" name="Left-Up Arrow 6"/>
          <p:cNvSpPr/>
          <p:nvPr/>
        </p:nvSpPr>
        <p:spPr>
          <a:xfrm rot="5400000">
            <a:off x="1053839" y="1553635"/>
            <a:ext cx="363378" cy="72934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/>
          <p:cNvSpPr/>
          <p:nvPr/>
        </p:nvSpPr>
        <p:spPr>
          <a:xfrm>
            <a:off x="1623296" y="1740699"/>
            <a:ext cx="1183146" cy="597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Login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840302" y="1864675"/>
            <a:ext cx="967001" cy="225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Rectangle 14"/>
          <p:cNvSpPr/>
          <p:nvPr/>
        </p:nvSpPr>
        <p:spPr>
          <a:xfrm>
            <a:off x="6613550" y="3578374"/>
            <a:ext cx="951792" cy="522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Verifies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5880039" y="3709709"/>
            <a:ext cx="672946" cy="2413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Rectangle 18"/>
          <p:cNvSpPr/>
          <p:nvPr/>
        </p:nvSpPr>
        <p:spPr>
          <a:xfrm>
            <a:off x="4698241" y="3441646"/>
            <a:ext cx="1125902" cy="75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Generate </a:t>
            </a:r>
          </a:p>
          <a:p>
            <a:pPr algn="ctr"/>
            <a:r>
              <a:rPr lang="en-US" sz="1200" dirty="0"/>
              <a:t>User name </a:t>
            </a:r>
          </a:p>
          <a:p>
            <a:pPr algn="ctr"/>
            <a:r>
              <a:rPr lang="en-US" sz="1200" dirty="0"/>
              <a:t>and pw</a:t>
            </a:r>
          </a:p>
        </p:txBody>
      </p:sp>
      <p:sp>
        <p:nvSpPr>
          <p:cNvPr id="21" name="Bent-Up Arrow 20"/>
          <p:cNvSpPr/>
          <p:nvPr/>
        </p:nvSpPr>
        <p:spPr>
          <a:xfrm rot="16200000">
            <a:off x="7877647" y="3372481"/>
            <a:ext cx="488960" cy="105428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3" name="Left Arrow 22"/>
          <p:cNvSpPr/>
          <p:nvPr/>
        </p:nvSpPr>
        <p:spPr>
          <a:xfrm>
            <a:off x="3939846" y="3702639"/>
            <a:ext cx="672946" cy="2279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1" name="Rectangle 30"/>
          <p:cNvSpPr/>
          <p:nvPr/>
        </p:nvSpPr>
        <p:spPr>
          <a:xfrm>
            <a:off x="3827775" y="1697782"/>
            <a:ext cx="1102695" cy="564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Register</a:t>
            </a:r>
          </a:p>
          <a:p>
            <a:pPr algn="ctr"/>
            <a:r>
              <a:rPr lang="en-US" sz="1200" dirty="0"/>
              <a:t>Contributors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4984801" y="1864675"/>
            <a:ext cx="440648" cy="214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4" name="Down Arrow 33"/>
          <p:cNvSpPr/>
          <p:nvPr/>
        </p:nvSpPr>
        <p:spPr>
          <a:xfrm>
            <a:off x="6985232" y="2826680"/>
            <a:ext cx="295630" cy="690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3" name="Group 2"/>
          <p:cNvGrpSpPr/>
          <p:nvPr/>
        </p:nvGrpSpPr>
        <p:grpSpPr>
          <a:xfrm>
            <a:off x="8062896" y="4161080"/>
            <a:ext cx="1081104" cy="827589"/>
            <a:chOff x="10750528" y="5548108"/>
            <a:chExt cx="1441472" cy="1103452"/>
          </a:xfrm>
        </p:grpSpPr>
        <p:sp>
          <p:nvSpPr>
            <p:cNvPr id="20" name="TextBox 19"/>
            <p:cNvSpPr txBox="1"/>
            <p:nvPr/>
          </p:nvSpPr>
          <p:spPr>
            <a:xfrm>
              <a:off x="10948667" y="6313005"/>
              <a:ext cx="118143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SSF</a:t>
              </a:r>
            </a:p>
          </p:txBody>
        </p:sp>
        <p:pic>
          <p:nvPicPr>
            <p:cNvPr id="30" name="Picture 4" descr="https://cdn4.iconfinder.com/data/icons/business-4/500/bank_building_business_courthouse_economy_finance_investment_loan_management_office-51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28" y="5548108"/>
              <a:ext cx="1441472" cy="75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C:\Users\Public\Documents\sosys\11.jpg"/>
          <p:cNvPicPr>
            <a:picLocks noChangeAspect="1" noChangeArrowheads="1"/>
          </p:cNvPicPr>
          <p:nvPr/>
        </p:nvPicPr>
        <p:blipFill>
          <a:blip r:embed="rId3"/>
          <a:srcRect r="955" b="15300"/>
          <a:stretch>
            <a:fillRect/>
          </a:stretch>
        </p:blipFill>
        <p:spPr bwMode="auto">
          <a:xfrm>
            <a:off x="5463316" y="1341951"/>
            <a:ext cx="3526160" cy="1392874"/>
          </a:xfrm>
          <a:prstGeom prst="rect">
            <a:avLst/>
          </a:prstGeom>
          <a:noFill/>
        </p:spPr>
      </p:pic>
      <p:pic>
        <p:nvPicPr>
          <p:cNvPr id="3075" name="Picture 3" descr="C:\Users\Public\Documents\sosys\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0186" y="3169132"/>
            <a:ext cx="1685389" cy="1357472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440800" y="894865"/>
            <a:ext cx="1081104" cy="856709"/>
            <a:chOff x="587733" y="1193153"/>
            <a:chExt cx="1441472" cy="1142279"/>
          </a:xfrm>
        </p:grpSpPr>
        <p:sp>
          <p:nvSpPr>
            <p:cNvPr id="16" name="TextBox 15"/>
            <p:cNvSpPr txBox="1"/>
            <p:nvPr/>
          </p:nvSpPr>
          <p:spPr>
            <a:xfrm>
              <a:off x="803605" y="1996877"/>
              <a:ext cx="1136023" cy="33855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dirty="0"/>
                <a:t>Employer</a:t>
              </a:r>
              <a:endParaRPr lang="en-US" sz="1013" dirty="0"/>
            </a:p>
          </p:txBody>
        </p:sp>
        <p:pic>
          <p:nvPicPr>
            <p:cNvPr id="22" name="Picture 4" descr="https://cdn4.iconfinder.com/data/icons/business-4/500/bank_building_business_courthouse_economy_finance_investment_loan_management_office-512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33" y="1193153"/>
              <a:ext cx="1441472" cy="75268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pic>
      </p:grpSp>
      <p:sp>
        <p:nvSpPr>
          <p:cNvPr id="24" name="Left Arrow 23"/>
          <p:cNvSpPr/>
          <p:nvPr/>
        </p:nvSpPr>
        <p:spPr>
          <a:xfrm>
            <a:off x="1515655" y="3642927"/>
            <a:ext cx="672946" cy="2279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Rectangle 24"/>
          <p:cNvSpPr/>
          <p:nvPr/>
        </p:nvSpPr>
        <p:spPr>
          <a:xfrm>
            <a:off x="370184" y="3351226"/>
            <a:ext cx="1125902" cy="75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Send</a:t>
            </a:r>
          </a:p>
          <a:p>
            <a:pPr algn="ctr"/>
            <a:r>
              <a:rPr lang="en-US" sz="1200" dirty="0"/>
              <a:t>User name </a:t>
            </a:r>
          </a:p>
          <a:p>
            <a:pPr algn="ctr"/>
            <a:r>
              <a:rPr lang="en-US" sz="1200" dirty="0"/>
              <a:t>and pw to Contributor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3253" y="2140293"/>
            <a:ext cx="929765" cy="970513"/>
            <a:chOff x="671003" y="2853723"/>
            <a:chExt cx="1239687" cy="1294016"/>
          </a:xfrm>
        </p:grpSpPr>
        <p:sp>
          <p:nvSpPr>
            <p:cNvPr id="26" name="TextBox 25"/>
            <p:cNvSpPr txBox="1"/>
            <p:nvPr/>
          </p:nvSpPr>
          <p:spPr>
            <a:xfrm>
              <a:off x="671003" y="3809185"/>
              <a:ext cx="1239687" cy="33855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dirty="0"/>
                <a:t>Contributor</a:t>
              </a:r>
              <a:endParaRPr lang="en-US" sz="1013" dirty="0"/>
            </a:p>
          </p:txBody>
        </p:sp>
        <p:pic>
          <p:nvPicPr>
            <p:cNvPr id="27" name="Picture 26" descr="https://d30y9cdsu7xlg0.cloudfront.net/png/17241-200.png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644" y="2853723"/>
              <a:ext cx="1167848" cy="95612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pic>
      </p:grpSp>
      <p:sp>
        <p:nvSpPr>
          <p:cNvPr id="28" name="Left Arrow 27"/>
          <p:cNvSpPr/>
          <p:nvPr/>
        </p:nvSpPr>
        <p:spPr>
          <a:xfrm rot="5400000">
            <a:off x="823358" y="3090460"/>
            <a:ext cx="234484" cy="188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6D32E67-FE23-4111-856A-D6246699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Contributor Registration</a:t>
            </a:r>
          </a:p>
        </p:txBody>
      </p:sp>
    </p:spTree>
    <p:extLst>
      <p:ext uri="{BB962C8B-B14F-4D97-AF65-F5344CB8AC3E}">
        <p14:creationId xmlns:p14="http://schemas.microsoft.com/office/powerpoint/2010/main" val="331887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Master English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iz_Standard_PPT_Mastervorlagen_en_2019-02  -  Read-Only" id="{88A7B5F9-4561-4CEF-A2FB-CC0203BB1A2A}" vid="{F9907160-80FC-404D-AD21-43E8031DA40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405</Words>
  <Application>Microsoft Office PowerPoint</Application>
  <PresentationFormat>On-screen Show (16:9)</PresentationFormat>
  <Paragraphs>154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Symbol</vt:lpstr>
      <vt:lpstr>Wingdings</vt:lpstr>
      <vt:lpstr>Master English</vt:lpstr>
      <vt:lpstr>Beneficiary Management with Social Security System (SOSYS)</vt:lpstr>
      <vt:lpstr>Social Security Fund (SSF)</vt:lpstr>
      <vt:lpstr>Social Security System (SOSYS)</vt:lpstr>
      <vt:lpstr>Functional Overview</vt:lpstr>
      <vt:lpstr>Context Diagram</vt:lpstr>
      <vt:lpstr>DIFFERENT PORTAL OF THE SYSTEM </vt:lpstr>
      <vt:lpstr>Employer Registration</vt:lpstr>
      <vt:lpstr>Employer Entity</vt:lpstr>
      <vt:lpstr>Contributor Registration</vt:lpstr>
      <vt:lpstr>Contributor Entity</vt:lpstr>
      <vt:lpstr>Contribution Collection</vt:lpstr>
      <vt:lpstr>openIMIS – SOSYS interoperability</vt:lpstr>
      <vt:lpstr>Claim Reimbursement Module</vt:lpstr>
      <vt:lpstr>Thank you 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Beneficiary Management with Social Security System (SOSYS)</dc:title>
  <dc:creator>Dhakal, Nirmal GIZ NP</dc:creator>
  <cp:lastModifiedBy>Nirmal Dhakal</cp:lastModifiedBy>
  <cp:revision>50</cp:revision>
  <dcterms:created xsi:type="dcterms:W3CDTF">2020-04-21T15:29:28Z</dcterms:created>
  <dcterms:modified xsi:type="dcterms:W3CDTF">2020-04-22T07:57:46Z</dcterms:modified>
</cp:coreProperties>
</file>