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4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64"/>
            <p14:sldId id="261"/>
            <p14:sldId id="259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1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ctrTitle"/>
          </p:nvPr>
        </p:nvSpPr>
        <p:spPr>
          <a:xfrm>
            <a:off x="1524003" y="2580775"/>
            <a:ext cx="9144000" cy="2387598"/>
          </a:xfrm>
          <a:solidFill>
            <a:srgbClr val="006374"/>
          </a:solidFill>
        </p:spPr>
        <p:txBody>
          <a:bodyPr anchor="b" anchorCtr="1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Untertitel 2"/>
          <p:cNvSpPr txBox="1">
            <a:spLocks noGrp="1"/>
          </p:cNvSpPr>
          <p:nvPr>
            <p:ph type="subTitle" idx="1"/>
          </p:nvPr>
        </p:nvSpPr>
        <p:spPr>
          <a:xfrm>
            <a:off x="1524003" y="5060445"/>
            <a:ext cx="9144000" cy="1655758"/>
          </a:xfrm>
          <a:solidFill>
            <a:srgbClr val="006374"/>
          </a:solidFill>
        </p:spPr>
        <p:txBody>
          <a:bodyPr anchorCtr="1"/>
          <a:lstStyle>
            <a:lvl1pPr algn="ctr"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329" y="768214"/>
            <a:ext cx="1691347" cy="179827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9757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881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>
            <a:off x="831847" y="1709745"/>
            <a:ext cx="10515600" cy="2852735"/>
          </a:xfrm>
          <a:solidFill>
            <a:srgbClr val="006374"/>
          </a:solidFill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  <a:solidFill>
            <a:srgbClr val="006374"/>
          </a:solidFill>
        </p:spPr>
        <p:txBody>
          <a:bodyPr/>
          <a:lstStyle>
            <a:lvl1pPr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Edit Master text styles</a:t>
            </a:r>
          </a:p>
        </p:txBody>
      </p:sp>
      <p:pic>
        <p:nvPicPr>
          <p:cNvPr id="5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055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838203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72200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1098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2850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300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838203" y="2176043"/>
            <a:ext cx="5181603" cy="4000920"/>
          </a:xfrm>
        </p:spPr>
        <p:txBody>
          <a:bodyPr>
            <a:noAutofit/>
          </a:bodyPr>
          <a:lstStyle>
            <a:lvl1pPr>
              <a:defRPr lang="en-US" sz="1200">
                <a:solidFill>
                  <a:srgbClr val="FFFFFF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4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3407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GB" noProof="0" dirty="0" smtClean="0"/>
              <a:t>MASTERTITELFORMAT BEARBEITEN</a:t>
            </a:r>
            <a:endParaRPr lang="en-GB" noProof="0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006374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BB1A5BDF-536B-4BCB-A33E-4876263A773D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377400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75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372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000" b="1" i="0" u="none" strike="noStrike" kern="1200" cap="none" spc="0" baseline="0">
          <a:solidFill>
            <a:srgbClr val="000000"/>
          </a:solidFill>
          <a:uFillTx/>
          <a:latin typeface="Poppins SemiBold" pitchFamily="2"/>
          <a:cs typeface="Poppins SemiBold" pitchFamily="2"/>
        </a:defRPr>
      </a:lvl1pPr>
    </p:titleStyle>
    <p:bodyStyle>
      <a:lvl1pPr marL="0" marR="0" lvl="0" indent="0" algn="l" defTabSz="914372" rtl="0" eaLnBrk="1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Poppins" pitchFamily="2"/>
          <a:cs typeface="Poppins" pitchFamily="2"/>
        </a:defRPr>
      </a:lvl1pPr>
      <a:lvl2pPr marL="457190" marR="0" lvl="1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20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2pPr>
      <a:lvl3pPr marL="914372" marR="0" lvl="2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3pPr>
      <a:lvl4pPr marL="1371563" marR="0" lvl="3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Light" pitchFamily="2"/>
          <a:cs typeface="Poppins Light" pitchFamily="2"/>
        </a:defRPr>
      </a:lvl4pPr>
      <a:lvl5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5pPr>
      <a:lvl6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Maintenance and Support Project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March </a:t>
            </a:r>
            <a:r>
              <a:rPr lang="en-GB" dirty="0" smtClean="0"/>
              <a:t>2020 </a:t>
            </a:r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March 2020 </a:t>
            </a:r>
            <a:r>
              <a:rPr lang="en-GB" dirty="0" smtClean="0"/>
              <a:t>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11031412" cy="4424340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 smtClean="0"/>
              <a:t>Support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OSD-78: Installing Web App (access to the </a:t>
            </a:r>
            <a:r>
              <a:rPr lang="en-GB" dirty="0" err="1" smtClean="0"/>
              <a:t>EventLog</a:t>
            </a:r>
            <a:r>
              <a:rPr lang="en-GB" dirty="0" smtClean="0"/>
              <a:t> registers) – </a:t>
            </a:r>
            <a:r>
              <a:rPr lang="en-GB" dirty="0" smtClean="0">
                <a:solidFill>
                  <a:srgbClr val="00B050"/>
                </a:solidFill>
              </a:rPr>
              <a:t>Resolved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OSD-79: If the enrolment officer is created with a weak login, no error is shown but the EO is not created – </a:t>
            </a:r>
            <a:r>
              <a:rPr lang="en-GB" dirty="0" smtClean="0">
                <a:solidFill>
                  <a:srgbClr val="00B050"/>
                </a:solidFill>
              </a:rPr>
              <a:t>Resolved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OSD-80: Host not found in upstream "ibackend:8000“ - </a:t>
            </a:r>
            <a:r>
              <a:rPr lang="en-GB" dirty="0" smtClean="0">
                <a:solidFill>
                  <a:srgbClr val="0070C0"/>
                </a:solidFill>
              </a:rPr>
              <a:t>Waiting for customer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OSD-81: Frontend modules not working – </a:t>
            </a:r>
            <a:r>
              <a:rPr lang="en-GB" dirty="0" smtClean="0">
                <a:solidFill>
                  <a:srgbClr val="00B050"/>
                </a:solidFill>
              </a:rPr>
              <a:t>Resolved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OSD-83: Problems moving claims to Valuated state – </a:t>
            </a:r>
            <a:r>
              <a:rPr lang="en-GB" dirty="0" smtClean="0">
                <a:solidFill>
                  <a:srgbClr val="00B050"/>
                </a:solidFill>
              </a:rPr>
              <a:t>Resolved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OSD-84: Installation of openIMIS REST API services - </a:t>
            </a:r>
            <a:r>
              <a:rPr lang="en-GB" dirty="0" smtClean="0">
                <a:solidFill>
                  <a:srgbClr val="0070C0"/>
                </a:solidFill>
              </a:rPr>
              <a:t>Waiting for customer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OSD-85: </a:t>
            </a:r>
            <a:r>
              <a:rPr lang="en-GB" dirty="0" smtClean="0"/>
              <a:t>Unable to login in demo – </a:t>
            </a:r>
            <a:r>
              <a:rPr lang="en-GB" dirty="0" smtClean="0">
                <a:solidFill>
                  <a:srgbClr val="00B050"/>
                </a:solidFill>
              </a:rPr>
              <a:t>Resolved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OSD-86: Mapping of fields in different resources - </a:t>
            </a:r>
            <a:r>
              <a:rPr lang="en-GB" dirty="0" smtClean="0">
                <a:solidFill>
                  <a:srgbClr val="0070C0"/>
                </a:solidFill>
              </a:rPr>
              <a:t>Waiting for customer 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Maintenance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>
                <a:solidFill>
                  <a:schemeClr val="tx1"/>
                </a:solidFill>
              </a:rPr>
              <a:t>Policies</a:t>
            </a:r>
            <a:r>
              <a:rPr lang="de-CH" dirty="0" smtClean="0">
                <a:solidFill>
                  <a:schemeClr val="tx1"/>
                </a:solidFill>
              </a:rPr>
              <a:t> mobile </a:t>
            </a:r>
            <a:r>
              <a:rPr lang="de-CH" dirty="0" err="1" smtClean="0">
                <a:solidFill>
                  <a:schemeClr val="tx1"/>
                </a:solidFill>
              </a:rPr>
              <a:t>app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customization</a:t>
            </a:r>
            <a:r>
              <a:rPr lang="de-CH" dirty="0" smtClean="0">
                <a:solidFill>
                  <a:schemeClr val="tx1"/>
                </a:solidFill>
              </a:rPr>
              <a:t>: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de-CH" dirty="0" smtClean="0">
                <a:solidFill>
                  <a:schemeClr val="tx1"/>
                </a:solidFill>
              </a:rPr>
              <a:t>URL in </a:t>
            </a:r>
            <a:r>
              <a:rPr lang="de-CH" dirty="0" err="1" smtClean="0">
                <a:solidFill>
                  <a:schemeClr val="tx1"/>
                </a:solidFill>
              </a:rPr>
              <a:t>file</a:t>
            </a:r>
            <a:r>
              <a:rPr lang="de-CH" dirty="0" smtClean="0">
                <a:solidFill>
                  <a:schemeClr val="tx1"/>
                </a:solidFill>
              </a:rPr>
              <a:t> in </a:t>
            </a:r>
            <a:r>
              <a:rPr lang="de-CH" dirty="0" err="1" smtClean="0">
                <a:solidFill>
                  <a:schemeClr val="tx1"/>
                </a:solidFill>
              </a:rPr>
              <a:t>memory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and</a:t>
            </a:r>
            <a:r>
              <a:rPr lang="de-CH" dirty="0" smtClean="0">
                <a:solidFill>
                  <a:schemeClr val="tx1"/>
                </a:solidFill>
              </a:rPr>
              <a:t>/</a:t>
            </a:r>
            <a:r>
              <a:rPr lang="de-CH" dirty="0" err="1" smtClean="0">
                <a:solidFill>
                  <a:schemeClr val="tx1"/>
                </a:solidFill>
              </a:rPr>
              <a:t>or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build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variants</a:t>
            </a:r>
            <a:r>
              <a:rPr lang="de-CH" dirty="0" smtClean="0">
                <a:solidFill>
                  <a:schemeClr val="tx1"/>
                </a:solidFill>
              </a:rPr>
              <a:t> (</a:t>
            </a:r>
            <a:r>
              <a:rPr lang="de-CH" dirty="0" err="1" smtClean="0">
                <a:solidFill>
                  <a:schemeClr val="tx1"/>
                </a:solidFill>
              </a:rPr>
              <a:t>call</a:t>
            </a:r>
            <a:r>
              <a:rPr lang="de-CH" dirty="0" smtClean="0">
                <a:solidFill>
                  <a:schemeClr val="tx1"/>
                </a:solidFill>
              </a:rPr>
              <a:t> on 09/04)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de-CH" dirty="0" err="1" smtClean="0">
                <a:solidFill>
                  <a:schemeClr val="tx1"/>
                </a:solidFill>
              </a:rPr>
              <a:t>Lokalize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integration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with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GitHub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March 2020 </a:t>
            </a:r>
            <a:r>
              <a:rPr lang="en-GB" dirty="0" smtClean="0"/>
              <a:t>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11031412" cy="4424340"/>
          </a:xfrm>
        </p:spPr>
        <p:txBody>
          <a:bodyPr>
            <a:normAutofit/>
          </a:bodyPr>
          <a:lstStyle/>
          <a:p>
            <a:r>
              <a:rPr lang="en-GB" b="1" dirty="0" smtClean="0"/>
              <a:t>Release activities</a:t>
            </a:r>
            <a:r>
              <a:rPr lang="en-GB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Docker script for Windows image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Bug fixes and code integration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Update </a:t>
            </a:r>
            <a:r>
              <a:rPr lang="de-CH" dirty="0" err="1" smtClean="0"/>
              <a:t>release</a:t>
            </a:r>
            <a:r>
              <a:rPr lang="de-CH" dirty="0" smtClean="0"/>
              <a:t> </a:t>
            </a:r>
            <a:r>
              <a:rPr lang="de-CH" dirty="0" err="1" smtClean="0"/>
              <a:t>instance</a:t>
            </a:r>
            <a:r>
              <a:rPr lang="de-CH" dirty="0" smtClean="0"/>
              <a:t>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Test data and manual tests </a:t>
            </a:r>
          </a:p>
          <a:p>
            <a:r>
              <a:rPr lang="de-CH" b="1" dirty="0" smtClean="0">
                <a:solidFill>
                  <a:schemeClr val="tx1"/>
                </a:solidFill>
              </a:rPr>
              <a:t>Other </a:t>
            </a:r>
            <a:r>
              <a:rPr lang="de-CH" b="1" dirty="0" err="1" smtClean="0">
                <a:solidFill>
                  <a:schemeClr val="tx1"/>
                </a:solidFill>
              </a:rPr>
              <a:t>activities</a:t>
            </a:r>
            <a:r>
              <a:rPr lang="de-CH" b="1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>
                <a:solidFill>
                  <a:schemeClr val="tx1"/>
                </a:solidFill>
              </a:rPr>
              <a:t>Start </a:t>
            </a:r>
            <a:r>
              <a:rPr lang="de-CH" dirty="0" err="1" smtClean="0">
                <a:solidFill>
                  <a:schemeClr val="tx1"/>
                </a:solidFill>
              </a:rPr>
              <a:t>working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with</a:t>
            </a:r>
            <a:r>
              <a:rPr lang="de-CH" dirty="0" smtClean="0">
                <a:solidFill>
                  <a:schemeClr val="tx1"/>
                </a:solidFill>
              </a:rPr>
              <a:t> 2 </a:t>
            </a:r>
            <a:r>
              <a:rPr lang="de-CH" dirty="0" err="1" smtClean="0">
                <a:solidFill>
                  <a:schemeClr val="tx1"/>
                </a:solidFill>
              </a:rPr>
              <a:t>bachelors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students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from</a:t>
            </a:r>
            <a:r>
              <a:rPr lang="de-CH" dirty="0" smtClean="0">
                <a:solidFill>
                  <a:schemeClr val="tx1"/>
                </a:solidFill>
              </a:rPr>
              <a:t> University </a:t>
            </a:r>
            <a:r>
              <a:rPr lang="de-CH" dirty="0" err="1" smtClean="0">
                <a:solidFill>
                  <a:schemeClr val="tx1"/>
                </a:solidFill>
              </a:rPr>
              <a:t>of</a:t>
            </a:r>
            <a:r>
              <a:rPr lang="de-CH" dirty="0" smtClean="0">
                <a:solidFill>
                  <a:schemeClr val="tx1"/>
                </a:solidFill>
              </a:rPr>
              <a:t> Basel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de-CH" dirty="0" smtClean="0">
                <a:solidFill>
                  <a:schemeClr val="tx1"/>
                </a:solidFill>
              </a:rPr>
              <a:t>FHIR R4 </a:t>
            </a:r>
            <a:r>
              <a:rPr lang="de-CH" dirty="0" err="1" smtClean="0">
                <a:solidFill>
                  <a:schemeClr val="tx1"/>
                </a:solidFill>
              </a:rPr>
              <a:t>integration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into</a:t>
            </a:r>
            <a:r>
              <a:rPr lang="de-CH" dirty="0" smtClean="0">
                <a:solidFill>
                  <a:schemeClr val="tx1"/>
                </a:solidFill>
              </a:rPr>
              <a:t> FHIR </a:t>
            </a:r>
            <a:r>
              <a:rPr lang="de-CH" dirty="0" err="1" smtClean="0">
                <a:solidFill>
                  <a:schemeClr val="tx1"/>
                </a:solidFill>
              </a:rPr>
              <a:t>module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smtClean="0">
                <a:solidFill>
                  <a:schemeClr val="tx1"/>
                </a:solidFill>
              </a:rPr>
              <a:t>(</a:t>
            </a:r>
            <a:r>
              <a:rPr lang="de-CH" dirty="0" err="1" smtClean="0">
                <a:solidFill>
                  <a:schemeClr val="tx1"/>
                </a:solidFill>
              </a:rPr>
              <a:t>call</a:t>
            </a:r>
            <a:r>
              <a:rPr lang="de-CH" dirty="0" smtClean="0">
                <a:solidFill>
                  <a:schemeClr val="tx1"/>
                </a:solidFill>
              </a:rPr>
              <a:t> on 02/04)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de-CH" dirty="0" smtClean="0">
                <a:solidFill>
                  <a:schemeClr val="tx1"/>
                </a:solidFill>
              </a:rPr>
              <a:t>DB </a:t>
            </a:r>
            <a:r>
              <a:rPr lang="de-CH" dirty="0" err="1" smtClean="0">
                <a:solidFill>
                  <a:schemeClr val="tx1"/>
                </a:solidFill>
              </a:rPr>
              <a:t>migration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to</a:t>
            </a:r>
            <a:r>
              <a:rPr lang="de-CH" dirty="0" smtClean="0">
                <a:solidFill>
                  <a:schemeClr val="tx1"/>
                </a:solidFill>
              </a:rPr>
              <a:t>  </a:t>
            </a:r>
            <a:r>
              <a:rPr lang="de-CH" dirty="0" err="1" smtClean="0">
                <a:solidFill>
                  <a:schemeClr val="tx1"/>
                </a:solidFill>
              </a:rPr>
              <a:t>PostgreSQL</a:t>
            </a:r>
            <a:r>
              <a:rPr lang="de-CH" dirty="0" smtClean="0">
                <a:solidFill>
                  <a:schemeClr val="tx1"/>
                </a:solidFill>
              </a:rPr>
              <a:t> (</a:t>
            </a:r>
            <a:r>
              <a:rPr lang="de-CH" dirty="0" err="1" smtClean="0">
                <a:solidFill>
                  <a:schemeClr val="tx1"/>
                </a:solidFill>
              </a:rPr>
              <a:t>call</a:t>
            </a:r>
            <a:r>
              <a:rPr lang="de-CH" dirty="0" smtClean="0">
                <a:solidFill>
                  <a:schemeClr val="tx1"/>
                </a:solidFill>
              </a:rPr>
              <a:t> on 16/04)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29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 budget available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Remaining time: </a:t>
            </a:r>
            <a:r>
              <a:rPr lang="en-GB" dirty="0" smtClean="0"/>
              <a:t>20</a:t>
            </a:r>
            <a:r>
              <a:rPr lang="en-GB" dirty="0" smtClean="0"/>
              <a:t> </a:t>
            </a:r>
            <a:r>
              <a:rPr lang="en-GB" dirty="0"/>
              <a:t>days =&gt; </a:t>
            </a:r>
            <a:r>
              <a:rPr lang="en-GB" dirty="0" smtClean="0"/>
              <a:t>8</a:t>
            </a:r>
            <a:r>
              <a:rPr lang="en-GB" dirty="0" smtClean="0"/>
              <a:t>.33%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147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activities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Release management: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April 2020 </a:t>
            </a:r>
            <a:r>
              <a:rPr lang="de-CH" dirty="0" err="1" smtClean="0"/>
              <a:t>release</a:t>
            </a:r>
            <a:r>
              <a:rPr lang="de-CH" dirty="0" smtClean="0"/>
              <a:t>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Testing the openIMIS Docker installation on Windows Server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Continue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developer</a:t>
            </a:r>
            <a:r>
              <a:rPr lang="de-CH" dirty="0" smtClean="0"/>
              <a:t>/</a:t>
            </a:r>
            <a:r>
              <a:rPr lang="de-CH" dirty="0" err="1" smtClean="0"/>
              <a:t>implementor</a:t>
            </a:r>
            <a:r>
              <a:rPr lang="de-CH" dirty="0" smtClean="0"/>
              <a:t> </a:t>
            </a:r>
            <a:r>
              <a:rPr lang="de-CH" dirty="0" err="1" smtClean="0"/>
              <a:t>documentation</a:t>
            </a:r>
            <a:r>
              <a:rPr lang="de-CH" dirty="0" smtClean="0"/>
              <a:t> on </a:t>
            </a:r>
            <a:r>
              <a:rPr lang="de-CH" dirty="0" err="1" smtClean="0"/>
              <a:t>the</a:t>
            </a:r>
            <a:r>
              <a:rPr lang="de-CH" dirty="0" smtClean="0"/>
              <a:t> modular </a:t>
            </a:r>
            <a:r>
              <a:rPr lang="de-CH" dirty="0" err="1" smtClean="0"/>
              <a:t>architecture</a:t>
            </a:r>
            <a:r>
              <a:rPr lang="de-CH" dirty="0" smtClean="0"/>
              <a:t> </a:t>
            </a:r>
            <a:endParaRPr lang="en-GB" dirty="0" smtClean="0"/>
          </a:p>
          <a:p>
            <a:r>
              <a:rPr lang="en-GB" b="1" dirty="0" smtClean="0"/>
              <a:t>Specification and code integration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Continue integration of Tanzania’s openIMIS repository into the official </a:t>
            </a:r>
            <a:r>
              <a:rPr lang="en-GB" dirty="0" smtClean="0"/>
              <a:t>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Integrate</a:t>
            </a:r>
            <a:r>
              <a:rPr lang="de-CH" dirty="0" smtClean="0"/>
              <a:t> Nepal </a:t>
            </a:r>
            <a:r>
              <a:rPr lang="de-CH" dirty="0" err="1" smtClean="0"/>
              <a:t>features</a:t>
            </a:r>
            <a:r>
              <a:rPr lang="de-CH" dirty="0" smtClean="0"/>
              <a:t> </a:t>
            </a:r>
            <a:r>
              <a:rPr lang="de-CH" dirty="0" err="1" smtClean="0"/>
              <a:t>into</a:t>
            </a:r>
            <a:r>
              <a:rPr lang="de-CH" dirty="0" smtClean="0"/>
              <a:t> </a:t>
            </a:r>
            <a:r>
              <a:rPr lang="de-CH" dirty="0" err="1" smtClean="0"/>
              <a:t>legacy</a:t>
            </a:r>
            <a:r>
              <a:rPr lang="de-CH" dirty="0" smtClean="0"/>
              <a:t> openIMIS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480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 and Support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 wide" id="{9E5E7A20-E624-4EFA-BB88-F0806F1AB87F}" vid="{9B7284C1-372A-4903-AE75-CA579A461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 wide</Template>
  <TotalTime>0</TotalTime>
  <Words>260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Poppins</vt:lpstr>
      <vt:lpstr>Poppins ExtraLight</vt:lpstr>
      <vt:lpstr>Poppins Light</vt:lpstr>
      <vt:lpstr>Poppins SemiBold</vt:lpstr>
      <vt:lpstr>openIMIS wide</vt:lpstr>
      <vt:lpstr> Maintenance and Support Project </vt:lpstr>
      <vt:lpstr>March 2020 activities</vt:lpstr>
      <vt:lpstr>March 2020 activities</vt:lpstr>
      <vt:lpstr>Time budget available</vt:lpstr>
      <vt:lpstr>Future activities </vt:lpstr>
      <vt:lpstr>Maintenance and Support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99</cp:revision>
  <dcterms:created xsi:type="dcterms:W3CDTF">2019-05-03T11:46:18Z</dcterms:created>
  <dcterms:modified xsi:type="dcterms:W3CDTF">2020-04-06T08:54:54Z</dcterms:modified>
</cp:coreProperties>
</file>