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60"/>
  </p:notesMasterIdLst>
  <p:sldIdLst>
    <p:sldId id="256" r:id="rId3"/>
    <p:sldId id="430" r:id="rId4"/>
    <p:sldId id="511" r:id="rId5"/>
    <p:sldId id="502" r:id="rId6"/>
    <p:sldId id="433" r:id="rId7"/>
    <p:sldId id="434" r:id="rId8"/>
    <p:sldId id="461" r:id="rId9"/>
    <p:sldId id="464" r:id="rId10"/>
    <p:sldId id="513" r:id="rId11"/>
    <p:sldId id="503" r:id="rId12"/>
    <p:sldId id="465" r:id="rId13"/>
    <p:sldId id="466" r:id="rId14"/>
    <p:sldId id="467" r:id="rId15"/>
    <p:sldId id="515" r:id="rId16"/>
    <p:sldId id="468" r:id="rId17"/>
    <p:sldId id="516" r:id="rId18"/>
    <p:sldId id="469" r:id="rId19"/>
    <p:sldId id="470" r:id="rId20"/>
    <p:sldId id="517" r:id="rId21"/>
    <p:sldId id="471" r:id="rId22"/>
    <p:sldId id="472" r:id="rId23"/>
    <p:sldId id="518" r:id="rId24"/>
    <p:sldId id="473" r:id="rId25"/>
    <p:sldId id="474" r:id="rId26"/>
    <p:sldId id="519" r:id="rId27"/>
    <p:sldId id="475" r:id="rId28"/>
    <p:sldId id="514" r:id="rId29"/>
    <p:sldId id="504" r:id="rId30"/>
    <p:sldId id="476" r:id="rId31"/>
    <p:sldId id="477" r:id="rId32"/>
    <p:sldId id="507" r:id="rId33"/>
    <p:sldId id="478" r:id="rId34"/>
    <p:sldId id="479" r:id="rId35"/>
    <p:sldId id="505" r:id="rId36"/>
    <p:sldId id="508" r:id="rId37"/>
    <p:sldId id="509" r:id="rId38"/>
    <p:sldId id="483" r:id="rId39"/>
    <p:sldId id="510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91" r:id="rId48"/>
    <p:sldId id="454" r:id="rId49"/>
    <p:sldId id="506" r:id="rId50"/>
    <p:sldId id="493" r:id="rId51"/>
    <p:sldId id="520" r:id="rId52"/>
    <p:sldId id="494" r:id="rId53"/>
    <p:sldId id="495" r:id="rId54"/>
    <p:sldId id="499" r:id="rId55"/>
    <p:sldId id="497" r:id="rId56"/>
    <p:sldId id="521" r:id="rId57"/>
    <p:sldId id="500" r:id="rId58"/>
    <p:sldId id="501" r:id="rId5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9" autoAdjust="0"/>
    <p:restoredTop sz="94343" autoAdjust="0"/>
  </p:normalViewPr>
  <p:slideViewPr>
    <p:cSldViewPr snapToGrid="0" snapToObjects="1">
      <p:cViewPr varScale="1">
        <p:scale>
          <a:sx n="115" d="100"/>
          <a:sy n="115" d="100"/>
        </p:scale>
        <p:origin x="3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7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10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1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/>
              <a:t>openIMIS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Training Approach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21E3-CF3A-4AA1-BE89-566304B998BD}" type="datetime1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22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4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589-EB46-41C1-A472-06C1897FCDC7}" type="datetime1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FEC8-9FC2-4711-8ABD-302DC55FB097}" type="datetime1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E464-831C-44EA-B467-A254E0CD8FBE}" type="datetime1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76D6-6BC1-4230-935E-FBA5B61EC866}" type="datetime1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1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7D7A-4085-483E-A03E-228E217D5CFE}" type="datetime1">
              <a:rPr lang="de-DE" smtClean="0"/>
              <a:t>29.04.2020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FB99-B42D-4913-B77A-B5CC82E082E0}" type="datetime1">
              <a:rPr lang="de-DE" smtClean="0"/>
              <a:t>29.04.2020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3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CB35-E711-4731-BFFC-56016AD784C5}" type="datetime1">
              <a:rPr lang="de-DE" smtClean="0"/>
              <a:t>29.04.2020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0C6FC4C-808D-45CD-8BEA-932AA6439A80}" type="datetime1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1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22.png"/><Relationship Id="rId12" Type="http://schemas.openxmlformats.org/officeDocument/2006/relationships/image" Target="../media/image5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47.png"/><Relationship Id="rId10" Type="http://schemas.openxmlformats.org/officeDocument/2006/relationships/image" Target="../media/image54.png"/><Relationship Id="rId4" Type="http://schemas.openxmlformats.org/officeDocument/2006/relationships/image" Target="../media/image45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(shortened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02.10.2019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01800" y="3073818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Access to the system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60"/>
            <a:ext cx="10515600" cy="940411"/>
          </a:xfrm>
        </p:spPr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11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578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2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 b="7934"/>
          <a:stretch/>
        </p:blipFill>
        <p:spPr>
          <a:xfrm>
            <a:off x="2272936" y="1265839"/>
            <a:ext cx="7849744" cy="532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42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2641961" y="1114838"/>
            <a:ext cx="6908075" cy="56970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6576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41961" y="1985554"/>
            <a:ext cx="1002576" cy="248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smtClean="0"/>
              <a:t>Locations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3006362" y="4114800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2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93" y="1132244"/>
            <a:ext cx="7809844" cy="4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smtClean="0"/>
              <a:t>User </a:t>
            </a:r>
            <a:r>
              <a:rPr lang="de-CH" dirty="0" err="1" smtClean="0"/>
              <a:t>Profiles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2873012" y="3156905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5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32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2142309" y="1154143"/>
            <a:ext cx="7751887" cy="55636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26178" y="3317966"/>
            <a:ext cx="793570" cy="418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424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2233750" y="1113950"/>
            <a:ext cx="7596204" cy="5566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34" y="2289135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1407380" y="3016301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/>
          <p:cNvCxnSpPr/>
          <p:nvPr/>
        </p:nvCxnSpPr>
        <p:spPr>
          <a:xfrm flipV="1">
            <a:off x="1407380" y="3928827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"/>
          <p:cNvCxnSpPr/>
          <p:nvPr/>
        </p:nvCxnSpPr>
        <p:spPr>
          <a:xfrm flipV="1">
            <a:off x="1407380" y="4827889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2958737" y="3433130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04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1483085" y="1181415"/>
            <a:ext cx="8493348" cy="5622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5193" y="4704605"/>
            <a:ext cx="1043922" cy="278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513082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" y="1591521"/>
            <a:ext cx="2668896" cy="474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2" y="1603849"/>
            <a:ext cx="2668896" cy="474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5" y="1603848"/>
            <a:ext cx="2661962" cy="473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5149" y="4437246"/>
            <a:ext cx="95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518" y="4437246"/>
            <a:ext cx="8064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smtClean="0"/>
              <a:t>Claim </a:t>
            </a:r>
            <a:r>
              <a:rPr lang="de-CH" dirty="0" err="1" smtClean="0"/>
              <a:t>admistrators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2958737" y="3642680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0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174658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1647055" y="1132243"/>
            <a:ext cx="8372155" cy="56156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2309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366333"/>
            <a:ext cx="2925061" cy="52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6" y="1366333"/>
            <a:ext cx="2925061" cy="52001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5620" y="3966387"/>
            <a:ext cx="1395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802" t="7692" r="802" b="15909"/>
          <a:stretch/>
        </p:blipFill>
        <p:spPr>
          <a:xfrm>
            <a:off x="798095" y="1114838"/>
            <a:ext cx="10536656" cy="4360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9" y="17442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err="1"/>
              <a:t>Adminstration</a:t>
            </a:r>
            <a:r>
              <a:rPr lang="de-CH" dirty="0"/>
              <a:t> -&gt; </a:t>
            </a:r>
            <a:r>
              <a:rPr lang="de-CH" dirty="0" smtClean="0"/>
              <a:t>Users</a:t>
            </a:r>
            <a:endParaRPr lang="en-GB" dirty="0"/>
          </a:p>
        </p:txBody>
      </p:sp>
      <p:sp>
        <p:nvSpPr>
          <p:cNvPr id="9" name="Rechteck 4"/>
          <p:cNvSpPr/>
          <p:nvPr/>
        </p:nvSpPr>
        <p:spPr>
          <a:xfrm>
            <a:off x="2958737" y="2884810"/>
            <a:ext cx="2118088" cy="27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8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0046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1641186" y="1018859"/>
            <a:ext cx="8508653" cy="5681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Practice </a:t>
            </a:r>
            <a:r>
              <a:rPr lang="de-CH" dirty="0" err="1" smtClean="0"/>
              <a:t>round</a:t>
            </a:r>
            <a:r>
              <a:rPr lang="de-CH" dirty="0" smtClean="0"/>
              <a:t>: </a:t>
            </a:r>
            <a:r>
              <a:rPr lang="de-CH" dirty="0" err="1" smtClean="0"/>
              <a:t>Breakout</a:t>
            </a:r>
            <a:r>
              <a:rPr lang="de-CH" dirty="0" smtClean="0"/>
              <a:t> </a:t>
            </a:r>
            <a:r>
              <a:rPr lang="de-CH" dirty="0" err="1" smtClean="0"/>
              <a:t>room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209800"/>
            <a:ext cx="10515600" cy="3967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 err="1"/>
              <a:t>You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split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g</a:t>
            </a:r>
            <a:r>
              <a:rPr lang="de-CH" dirty="0" err="1" smtClean="0"/>
              <a:t>roups</a:t>
            </a:r>
            <a:r>
              <a:rPr lang="de-CH" dirty="0" smtClean="0"/>
              <a:t> </a:t>
            </a:r>
            <a:r>
              <a:rPr lang="de-CH" dirty="0" err="1"/>
              <a:t>of</a:t>
            </a:r>
            <a:r>
              <a:rPr lang="de-CH" dirty="0"/>
              <a:t> 3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smtClean="0"/>
              <a:t>after 10 </a:t>
            </a:r>
            <a:r>
              <a:rPr lang="de-CH" dirty="0" err="1"/>
              <a:t>mins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brought</a:t>
            </a:r>
            <a:r>
              <a:rPr lang="de-CH" dirty="0"/>
              <a:t> back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 smtClean="0"/>
              <a:t>session</a:t>
            </a:r>
            <a:r>
              <a:rPr lang="de-CH" dirty="0" smtClean="0"/>
              <a:t>.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time </a:t>
            </a:r>
            <a:r>
              <a:rPr lang="de-CH" dirty="0" err="1" smtClean="0"/>
              <a:t>to</a:t>
            </a:r>
            <a:r>
              <a:rPr lang="de-CH" dirty="0" smtClean="0"/>
              <a:t> do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following</a:t>
            </a:r>
            <a:r>
              <a:rPr lang="de-CH" dirty="0" smtClean="0"/>
              <a:t> </a:t>
            </a:r>
            <a:r>
              <a:rPr lang="de-CH" dirty="0" err="1" smtClean="0"/>
              <a:t>tasks</a:t>
            </a:r>
            <a:r>
              <a:rPr lang="de-CH" dirty="0" smtClean="0"/>
              <a:t>:</a:t>
            </a:r>
            <a:endParaRPr lang="de-CH" dirty="0"/>
          </a:p>
          <a:p>
            <a:r>
              <a:rPr lang="de-CH" dirty="0" err="1" smtClean="0"/>
              <a:t>Feel</a:t>
            </a:r>
            <a:r>
              <a:rPr lang="de-CH" dirty="0" smtClean="0"/>
              <a:t> </a:t>
            </a:r>
            <a:r>
              <a:rPr lang="de-CH" dirty="0" err="1" smtClean="0"/>
              <a:t>free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talk</a:t>
            </a:r>
            <a:r>
              <a:rPr lang="de-CH" dirty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r>
              <a:rPr lang="de-CH" dirty="0" smtClean="0"/>
              <a:t> out </a:t>
            </a:r>
            <a:r>
              <a:rPr lang="de-CH" dirty="0" err="1" smtClean="0"/>
              <a:t>each</a:t>
            </a:r>
            <a:r>
              <a:rPr lang="de-CH" dirty="0" smtClean="0"/>
              <a:t> </a:t>
            </a:r>
            <a:r>
              <a:rPr lang="de-CH" dirty="0" err="1" smtClean="0"/>
              <a:t>other</a:t>
            </a:r>
            <a:endParaRPr lang="de-CH" dirty="0" smtClean="0"/>
          </a:p>
          <a:p>
            <a:r>
              <a:rPr lang="de-CH" dirty="0" smtClean="0"/>
              <a:t>Go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server</a:t>
            </a:r>
            <a:r>
              <a:rPr lang="de-CH" dirty="0" smtClean="0"/>
              <a:t>: demo.openimis.org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provided</a:t>
            </a:r>
            <a:r>
              <a:rPr lang="de-CH" dirty="0" smtClean="0"/>
              <a:t> </a:t>
            </a:r>
            <a:r>
              <a:rPr lang="de-CH" dirty="0" err="1" smtClean="0"/>
              <a:t>login</a:t>
            </a:r>
            <a:endParaRPr lang="de-CH" dirty="0" smtClean="0"/>
          </a:p>
          <a:p>
            <a:r>
              <a:rPr lang="de-CH" dirty="0" smtClean="0"/>
              <a:t>Go </a:t>
            </a:r>
            <a:r>
              <a:rPr lang="de-CH" dirty="0" err="1" smtClean="0"/>
              <a:t>to</a:t>
            </a:r>
            <a:r>
              <a:rPr lang="de-CH" dirty="0" smtClean="0"/>
              <a:t> Locations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b="1" dirty="0" smtClean="0"/>
              <a:t>Add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own</a:t>
            </a:r>
            <a:r>
              <a:rPr lang="de-CH" dirty="0" smtClean="0"/>
              <a:t> </a:t>
            </a:r>
            <a:r>
              <a:rPr lang="de-CH" dirty="0" err="1" smtClean="0"/>
              <a:t>location</a:t>
            </a:r>
            <a:r>
              <a:rPr lang="de-CH" dirty="0" smtClean="0"/>
              <a:t> (</a:t>
            </a:r>
            <a:r>
              <a:rPr lang="de-CH" dirty="0" err="1" smtClean="0"/>
              <a:t>atleaset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under</a:t>
            </a:r>
            <a:r>
              <a:rPr lang="de-CH" dirty="0" smtClean="0"/>
              <a:t> </a:t>
            </a:r>
            <a:r>
              <a:rPr lang="de-CH" dirty="0" err="1" smtClean="0"/>
              <a:t>each</a:t>
            </a:r>
            <a:r>
              <a:rPr lang="de-CH" dirty="0" smtClean="0"/>
              <a:t> </a:t>
            </a:r>
            <a:r>
              <a:rPr lang="de-CH" dirty="0" err="1" smtClean="0"/>
              <a:t>sub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r>
              <a:rPr lang="de-CH" dirty="0" smtClean="0"/>
              <a:t>) (</a:t>
            </a:r>
            <a:r>
              <a:rPr lang="de-CH" dirty="0" err="1" smtClean="0"/>
              <a:t>Hint</a:t>
            </a:r>
            <a:r>
              <a:rPr lang="de-CH" dirty="0" smtClean="0"/>
              <a:t>: </a:t>
            </a:r>
            <a:r>
              <a:rPr lang="de-CH" dirty="0" err="1" smtClean="0"/>
              <a:t>add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initials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so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identify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easily</a:t>
            </a:r>
            <a:r>
              <a:rPr lang="de-CH" dirty="0" smtClean="0"/>
              <a:t>)</a:t>
            </a:r>
          </a:p>
          <a:p>
            <a:r>
              <a:rPr lang="de-CH" dirty="0" smtClean="0"/>
              <a:t>Go </a:t>
            </a:r>
            <a:r>
              <a:rPr lang="de-CH" dirty="0" err="1" smtClean="0"/>
              <a:t>to</a:t>
            </a:r>
            <a:r>
              <a:rPr lang="de-CH" dirty="0" smtClean="0"/>
              <a:t> Users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b="1" dirty="0" smtClean="0"/>
              <a:t>Add</a:t>
            </a:r>
            <a:r>
              <a:rPr lang="de-CH" dirty="0" smtClean="0"/>
              <a:t> an </a:t>
            </a:r>
            <a:r>
              <a:rPr lang="de-CH" dirty="0" err="1" smtClean="0"/>
              <a:t>account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yourself</a:t>
            </a:r>
            <a:r>
              <a:rPr lang="de-CH" dirty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Scheme</a:t>
            </a:r>
            <a:r>
              <a:rPr lang="de-CH" dirty="0" smtClean="0"/>
              <a:t> Administrator </a:t>
            </a:r>
            <a:r>
              <a:rPr lang="de-CH" dirty="0" err="1" smtClean="0"/>
              <a:t>and</a:t>
            </a:r>
            <a:r>
              <a:rPr lang="de-CH" dirty="0" smtClean="0"/>
              <a:t> IMIS Administrator</a:t>
            </a:r>
          </a:p>
          <a:p>
            <a:r>
              <a:rPr lang="de-CH" dirty="0" smtClean="0"/>
              <a:t>Log out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login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account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created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yourself</a:t>
            </a:r>
            <a:endParaRPr lang="de-CH" dirty="0" smtClean="0"/>
          </a:p>
          <a:p>
            <a:r>
              <a:rPr lang="de-CH" b="1" dirty="0" smtClean="0"/>
              <a:t>Add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Enrolment</a:t>
            </a:r>
            <a:r>
              <a:rPr lang="de-CH" dirty="0" smtClean="0"/>
              <a:t> Officer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location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created</a:t>
            </a:r>
            <a:endParaRPr lang="de-CH" dirty="0" smtClean="0"/>
          </a:p>
          <a:p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questions</a:t>
            </a:r>
            <a:r>
              <a:rPr lang="de-CH" dirty="0"/>
              <a:t> at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</a:t>
            </a:r>
            <a:r>
              <a:rPr lang="de-CH" dirty="0" err="1"/>
              <a:t>please</a:t>
            </a:r>
            <a:r>
              <a:rPr lang="de-CH" dirty="0"/>
              <a:t> type </a:t>
            </a:r>
            <a:r>
              <a:rPr lang="de-CH" dirty="0" err="1"/>
              <a:t>them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Chat</a:t>
            </a:r>
            <a:r>
              <a:rPr lang="de-CH" dirty="0" smtClean="0"/>
              <a:t>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29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42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963710" y="967294"/>
            <a:ext cx="6071730" cy="5753160"/>
            <a:chOff x="2963710" y="967294"/>
            <a:chExt cx="6071730" cy="5753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072" t="7685" r="10952" b="19842"/>
            <a:stretch/>
          </p:blipFill>
          <p:spPr>
            <a:xfrm>
              <a:off x="2979295" y="967294"/>
              <a:ext cx="6056145" cy="4327139"/>
            </a:xfrm>
            <a:prstGeom prst="rect">
              <a:avLst/>
            </a:prstGeom>
          </p:spPr>
        </p:pic>
        <p:pic>
          <p:nvPicPr>
            <p:cNvPr id="15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22" y="2277687"/>
              <a:ext cx="1205599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1667" t="55384" r="26111" b="17031"/>
            <a:stretch/>
          </p:blipFill>
          <p:spPr>
            <a:xfrm>
              <a:off x="2963710" y="4983206"/>
              <a:ext cx="6071730" cy="1737248"/>
            </a:xfrm>
            <a:prstGeom prst="rect">
              <a:avLst/>
            </a:prstGeom>
          </p:spPr>
        </p:pic>
      </p:grp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9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How</a:t>
            </a:r>
            <a:r>
              <a:rPr lang="de-CH" dirty="0" smtClean="0"/>
              <a:t> will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session</a:t>
            </a:r>
            <a:r>
              <a:rPr lang="de-CH" dirty="0" smtClean="0"/>
              <a:t> </a:t>
            </a:r>
            <a:r>
              <a:rPr lang="de-CH" dirty="0" err="1" smtClean="0"/>
              <a:t>run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limited time but </a:t>
            </a:r>
            <a:r>
              <a:rPr lang="de-CH" dirty="0" err="1" smtClean="0"/>
              <a:t>we</a:t>
            </a:r>
            <a:r>
              <a:rPr lang="de-CH" dirty="0" smtClean="0"/>
              <a:t> will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interactive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possible</a:t>
            </a:r>
            <a:endParaRPr lang="de-CH" dirty="0" smtClean="0"/>
          </a:p>
          <a:p>
            <a:r>
              <a:rPr lang="de-CH" dirty="0" err="1" smtClean="0"/>
              <a:t>Section</a:t>
            </a:r>
            <a:r>
              <a:rPr lang="de-CH" dirty="0" smtClean="0"/>
              <a:t> 1: 10 </a:t>
            </a:r>
            <a:r>
              <a:rPr lang="de-CH" dirty="0" err="1" smtClean="0"/>
              <a:t>mins</a:t>
            </a:r>
            <a:r>
              <a:rPr lang="de-CH" dirty="0" smtClean="0"/>
              <a:t> (</a:t>
            </a:r>
            <a:r>
              <a:rPr lang="de-CH" dirty="0" err="1" smtClean="0"/>
              <a:t>Please</a:t>
            </a:r>
            <a:r>
              <a:rPr lang="de-CH" dirty="0" smtClean="0"/>
              <a:t> type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questions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Chat)</a:t>
            </a:r>
          </a:p>
          <a:p>
            <a:r>
              <a:rPr lang="de-CH" dirty="0" smtClean="0"/>
              <a:t>Quick </a:t>
            </a:r>
            <a:r>
              <a:rPr lang="de-CH" dirty="0" err="1" smtClean="0"/>
              <a:t>poll</a:t>
            </a:r>
            <a:r>
              <a:rPr lang="de-CH" dirty="0" smtClean="0"/>
              <a:t> </a:t>
            </a:r>
            <a:r>
              <a:rPr lang="de-CH" dirty="0" err="1" smtClean="0"/>
              <a:t>result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Q&amp;A: 5 </a:t>
            </a:r>
            <a:r>
              <a:rPr lang="de-CH" dirty="0" err="1" smtClean="0"/>
              <a:t>mins</a:t>
            </a:r>
            <a:endParaRPr lang="de-CH" dirty="0" smtClean="0"/>
          </a:p>
          <a:p>
            <a:r>
              <a:rPr lang="de-CH" dirty="0" err="1" smtClean="0"/>
              <a:t>Section</a:t>
            </a:r>
            <a:r>
              <a:rPr lang="de-CH" dirty="0" smtClean="0"/>
              <a:t> 2: 10 </a:t>
            </a:r>
            <a:r>
              <a:rPr lang="de-CH" dirty="0" err="1" smtClean="0"/>
              <a:t>mins</a:t>
            </a:r>
            <a:r>
              <a:rPr lang="de-CH" dirty="0"/>
              <a:t> (</a:t>
            </a:r>
            <a:r>
              <a:rPr lang="de-CH" dirty="0" err="1"/>
              <a:t>Please</a:t>
            </a:r>
            <a:r>
              <a:rPr lang="de-CH" dirty="0"/>
              <a:t> type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questions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Chat)</a:t>
            </a:r>
          </a:p>
          <a:p>
            <a:r>
              <a:rPr lang="de-CH" dirty="0" smtClean="0"/>
              <a:t>Virtual </a:t>
            </a:r>
            <a:r>
              <a:rPr lang="de-CH" dirty="0" err="1" smtClean="0"/>
              <a:t>Breakout</a:t>
            </a:r>
            <a:r>
              <a:rPr lang="de-CH" dirty="0" smtClean="0"/>
              <a:t> </a:t>
            </a:r>
            <a:r>
              <a:rPr lang="de-CH" dirty="0" err="1" smtClean="0"/>
              <a:t>session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practice</a:t>
            </a:r>
            <a:r>
              <a:rPr lang="de-CH" dirty="0" smtClean="0"/>
              <a:t>: 10 </a:t>
            </a:r>
            <a:r>
              <a:rPr lang="de-CH" dirty="0" err="1" smtClean="0"/>
              <a:t>mins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Section</a:t>
            </a:r>
            <a:r>
              <a:rPr lang="de-CH" dirty="0" smtClean="0"/>
              <a:t> 3: 10 </a:t>
            </a:r>
            <a:r>
              <a:rPr lang="de-CH" dirty="0" err="1" smtClean="0"/>
              <a:t>mins</a:t>
            </a:r>
            <a:r>
              <a:rPr lang="de-CH" dirty="0" smtClean="0"/>
              <a:t> (</a:t>
            </a:r>
            <a:r>
              <a:rPr lang="de-CH" dirty="0" err="1" smtClean="0"/>
              <a:t>Please</a:t>
            </a:r>
            <a:r>
              <a:rPr lang="de-CH" dirty="0" smtClean="0"/>
              <a:t> type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questions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Chat)</a:t>
            </a:r>
          </a:p>
          <a:p>
            <a:r>
              <a:rPr lang="de-CH" dirty="0" smtClean="0"/>
              <a:t>Q&amp;A: 10 </a:t>
            </a:r>
            <a:r>
              <a:rPr lang="de-CH" dirty="0" err="1" smtClean="0"/>
              <a:t>mins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0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67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2228730" y="1281084"/>
            <a:ext cx="7734540" cy="53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31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Claims related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Configuration related data  3c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6" y="25955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431879" y="1133282"/>
            <a:ext cx="8059909" cy="55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3579487"/>
            <a:ext cx="3818475" cy="1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38823" y="6373504"/>
            <a:ext cx="641105" cy="3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6876" y="6389425"/>
            <a:ext cx="748013" cy="34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6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2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Configuration related data 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634290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41686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8485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903149" y="28471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dirty="0" smtClean="0"/>
              <a:t>Construction of a scheme I</a:t>
            </a:r>
            <a:endParaRPr lang="de-CH" sz="3600" dirty="0"/>
          </a:p>
        </p:txBody>
      </p:sp>
      <p:sp>
        <p:nvSpPr>
          <p:cNvPr id="90" name="Rechteck 89"/>
          <p:cNvSpPr/>
          <p:nvPr/>
        </p:nvSpPr>
        <p:spPr>
          <a:xfrm>
            <a:off x="6999083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260998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289710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27440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41801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65349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397146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20466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62172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88156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081287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185234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479639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457658" y="3802343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471086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1870338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9986888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6999083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560839" y="1873899"/>
            <a:ext cx="153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Services/Items</a:t>
            </a:r>
          </a:p>
        </p:txBody>
      </p:sp>
      <p:sp>
        <p:nvSpPr>
          <p:cNvPr id="126" name="Textfeld 125"/>
          <p:cNvSpPr txBox="1"/>
          <p:nvPr/>
        </p:nvSpPr>
        <p:spPr>
          <a:xfrm>
            <a:off x="1395754" y="3560503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27" name="Grafik 28">
            <a:extLst>
              <a:ext uri="{FF2B5EF4-FFF2-40B4-BE49-F238E27FC236}">
                <a16:creationId xmlns:a16="http://schemas.microsoft.com/office/drawing/2014/main" id="{DA741524-153D-4B56-BD03-BC94F443D7F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3"/>
          <a:stretch/>
        </p:blipFill>
        <p:spPr>
          <a:xfrm>
            <a:off x="1713102" y="2570217"/>
            <a:ext cx="740387" cy="646039"/>
          </a:xfrm>
          <a:prstGeom prst="rect">
            <a:avLst/>
          </a:prstGeom>
        </p:spPr>
      </p:pic>
      <p:pic>
        <p:nvPicPr>
          <p:cNvPr id="28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513567" y="2278176"/>
            <a:ext cx="938484" cy="789001"/>
          </a:xfrm>
          <a:prstGeom prst="rect">
            <a:avLst/>
          </a:prstGeom>
        </p:spPr>
      </p:pic>
      <p:sp>
        <p:nvSpPr>
          <p:cNvPr id="29" name="Textfeld 125"/>
          <p:cNvSpPr txBox="1"/>
          <p:nvPr/>
        </p:nvSpPr>
        <p:spPr>
          <a:xfrm>
            <a:off x="4451663" y="2036336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304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8471503" y="4325792"/>
            <a:ext cx="1262965" cy="1028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8495901" y="3075016"/>
            <a:ext cx="1153926" cy="96595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4624213" y="4130589"/>
            <a:ext cx="706375" cy="7063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408516" y="5172152"/>
            <a:ext cx="1186006" cy="99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4122" y="331440"/>
            <a:ext cx="9200296" cy="940411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scheme</a:t>
            </a:r>
            <a:r>
              <a:rPr lang="de-DE" sz="3600" dirty="0" smtClean="0"/>
              <a:t> II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4488954" y="3152790"/>
            <a:ext cx="976895" cy="8096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69843" y="3102620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9843" y="4198527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19870" y="2409669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028594" y="4179866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028594" y="3294960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028594" y="5064772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019870" y="594967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8367" y="1095359"/>
            <a:ext cx="4085845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General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definition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registers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:</a:t>
            </a:r>
            <a:endParaRPr lang="de-DE" sz="2000" dirty="0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9843" y="5288822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005115" y="307501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982200" y="4409944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59364" y="4188572"/>
            <a:ext cx="1593122" cy="9073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648601" y="4980123"/>
            <a:ext cx="1138371" cy="912726"/>
          </a:xfrm>
          <a:prstGeom prst="rect">
            <a:avLst/>
          </a:prstGeom>
        </p:spPr>
      </p:pic>
      <p:pic>
        <p:nvPicPr>
          <p:cNvPr id="22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" y="5906127"/>
            <a:ext cx="778850" cy="9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819114" y="3345405"/>
            <a:ext cx="830729" cy="714202"/>
          </a:xfrm>
          <a:prstGeom prst="rect">
            <a:avLst/>
          </a:prstGeom>
        </p:spPr>
      </p:pic>
      <p:sp>
        <p:nvSpPr>
          <p:cNvPr id="27" name="Rechteck 8"/>
          <p:cNvSpPr/>
          <p:nvPr/>
        </p:nvSpPr>
        <p:spPr>
          <a:xfrm>
            <a:off x="2019870" y="1525065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28" name="Rechteck 8"/>
          <p:cNvSpPr/>
          <p:nvPr/>
        </p:nvSpPr>
        <p:spPr>
          <a:xfrm>
            <a:off x="6075293" y="201403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Diagnosis List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EC81DF1-ABAC-4650-B021-6BA6A612A9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3"/>
          <a:stretch/>
        </p:blipFill>
        <p:spPr>
          <a:xfrm>
            <a:off x="705857" y="2384874"/>
            <a:ext cx="973625" cy="809639"/>
          </a:xfrm>
          <a:prstGeom prst="rect">
            <a:avLst/>
          </a:prstGeom>
        </p:spPr>
      </p:pic>
      <p:pic>
        <p:nvPicPr>
          <p:cNvPr id="30" name="Grafik 30">
            <a:extLst>
              <a:ext uri="{FF2B5EF4-FFF2-40B4-BE49-F238E27FC236}">
                <a16:creationId xmlns:a16="http://schemas.microsoft.com/office/drawing/2014/main" id="{3549B97F-5A78-494F-99EE-2BF64D83EC2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>
          <a:xfrm>
            <a:off x="723175" y="1516846"/>
            <a:ext cx="938990" cy="812504"/>
          </a:xfrm>
          <a:prstGeom prst="rect">
            <a:avLst/>
          </a:prstGeom>
        </p:spPr>
      </p:pic>
      <p:pic>
        <p:nvPicPr>
          <p:cNvPr id="31" name="Grafik 29">
            <a:extLst>
              <a:ext uri="{FF2B5EF4-FFF2-40B4-BE49-F238E27FC236}">
                <a16:creationId xmlns:a16="http://schemas.microsoft.com/office/drawing/2014/main" id="{EC72B9F0-3C48-4864-B590-E0659F45F7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3"/>
          <a:stretch/>
        </p:blipFill>
        <p:spPr>
          <a:xfrm>
            <a:off x="4408516" y="1977858"/>
            <a:ext cx="1097588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48"/>
            <a:ext cx="10515600" cy="940411"/>
          </a:xfrm>
        </p:spPr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2185917" y="1120959"/>
            <a:ext cx="7820166" cy="56949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Diagnosis List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l="21800" t="14853" r="26139" b="21143"/>
          <a:stretch/>
        </p:blipFill>
        <p:spPr>
          <a:xfrm>
            <a:off x="3092333" y="2180080"/>
            <a:ext cx="6001790" cy="39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2190427" y="1145370"/>
            <a:ext cx="7811146" cy="55572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8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2306471" y="1145370"/>
            <a:ext cx="7574499" cy="546014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1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2308747" y="1240994"/>
            <a:ext cx="7574506" cy="54781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606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2220035" y="1114081"/>
            <a:ext cx="7751928" cy="563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2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550"/>
            <a:ext cx="10515600" cy="940411"/>
          </a:xfrm>
        </p:spPr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2308174" y="1199961"/>
            <a:ext cx="7575652" cy="54294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2101754" y="928048"/>
            <a:ext cx="7996905" cy="57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4154" y="11945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9250" y="1626728"/>
            <a:ext cx="4918899" cy="2481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8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1920502" y="1303905"/>
            <a:ext cx="8350996" cy="51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2129051" y="1024516"/>
            <a:ext cx="7820167" cy="56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79174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4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47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3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Reporting and data analysis   3d    </a:t>
            </a:r>
            <a:endParaRPr lang="en-GB" b="1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05"/>
            <a:ext cx="10515600" cy="940411"/>
          </a:xfrm>
        </p:spPr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1"/>
            <a:ext cx="10515600" cy="4416401"/>
          </a:xfrm>
        </p:spPr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8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5670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Tools -&gt; Report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50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680" r="872" b="21435"/>
          <a:stretch/>
        </p:blipFill>
        <p:spPr>
          <a:xfrm>
            <a:off x="974630" y="2038349"/>
            <a:ext cx="9985866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2192105"/>
            <a:ext cx="10822676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Primary </a:t>
            </a:r>
            <a:r>
              <a:rPr lang="en-US" sz="2000" dirty="0">
                <a:latin typeface="Poppins"/>
              </a:rPr>
              <a:t>Operational </a:t>
            </a:r>
            <a:r>
              <a:rPr lang="en-US" sz="2000" dirty="0" smtClean="0">
                <a:latin typeface="Poppins"/>
              </a:rPr>
              <a:t>Indicators-policies &amp; claims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Derived </a:t>
            </a:r>
            <a:r>
              <a:rPr lang="en-US" sz="20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Product Sales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</a:t>
            </a:r>
            <a:r>
              <a:rPr lang="en-US" sz="20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Poppins"/>
              </a:rPr>
              <a:t>Insurees</a:t>
            </a:r>
            <a:r>
              <a:rPr lang="en-US" sz="2000" dirty="0" smtClean="0">
                <a:latin typeface="Poppins"/>
              </a:rPr>
              <a:t> </a:t>
            </a:r>
            <a:r>
              <a:rPr lang="en-US" sz="2000" dirty="0">
                <a:latin typeface="Poppins"/>
              </a:rPr>
              <a:t>without </a:t>
            </a:r>
            <a:r>
              <a:rPr lang="en-US" sz="2000" dirty="0" smtClean="0">
                <a:latin typeface="Poppins"/>
              </a:rPr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Families </a:t>
            </a:r>
            <a:r>
              <a:rPr lang="en-US" sz="2000" dirty="0">
                <a:latin typeface="Poppins"/>
              </a:rPr>
              <a:t>and </a:t>
            </a:r>
            <a:r>
              <a:rPr lang="en-US" sz="2000" dirty="0" err="1">
                <a:latin typeface="Poppins"/>
              </a:rPr>
              <a:t>Insurees</a:t>
            </a:r>
            <a:r>
              <a:rPr lang="en-US" sz="20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Pending </a:t>
            </a:r>
            <a:r>
              <a:rPr lang="en-US" sz="2000" dirty="0" err="1" smtClean="0">
                <a:latin typeface="Poppins"/>
              </a:rPr>
              <a:t>Insurees</a:t>
            </a: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Rejected Photos</a:t>
            </a:r>
            <a:endParaRPr lang="en-US" sz="20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250" y="34067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146411" y="1545774"/>
            <a:ext cx="1034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/>
              </a:rPr>
              <a:t>Reports on management of families, </a:t>
            </a:r>
            <a:r>
              <a:rPr lang="en-US" sz="2000" b="1" dirty="0" err="1">
                <a:latin typeface="Poppins"/>
              </a:rPr>
              <a:t>insurees</a:t>
            </a:r>
            <a:r>
              <a:rPr lang="en-US" sz="2000" b="1" dirty="0">
                <a:latin typeface="Poppins"/>
              </a:rPr>
              <a:t>, policies, </a:t>
            </a:r>
            <a:r>
              <a:rPr lang="en-US" sz="2000" b="1" dirty="0" smtClean="0">
                <a:latin typeface="Poppins"/>
              </a:rPr>
              <a:t>premiums, claims:</a:t>
            </a:r>
            <a:endParaRPr lang="en-US" sz="2000" b="1" dirty="0">
              <a:latin typeface="Poppins"/>
            </a:endParaRPr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196"/>
            <a:ext cx="10515600" cy="940411"/>
          </a:xfrm>
        </p:spPr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52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74056" y="2417189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74056" y="3799277"/>
            <a:ext cx="9466944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74056" y="2164465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53</a:t>
            </a:fld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01980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3200" dirty="0" smtClean="0"/>
              <a:t>Customizable reporting options – DHIS 2</a:t>
            </a:r>
            <a:endParaRPr lang="en-GB" sz="2800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293204" y="1604170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5165591" y="1806243"/>
            <a:ext cx="1066763" cy="11175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613918" y="5329050"/>
            <a:ext cx="2093590" cy="11501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9124440" y="2427781"/>
            <a:ext cx="1126907" cy="13035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8774826" y="3348108"/>
            <a:ext cx="1557720" cy="1333310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061545" y="2899411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mobile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0215231" y="3854820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0332546" y="5750231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7511208" y="2782406"/>
            <a:ext cx="748683" cy="60525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9690461" y="4463970"/>
            <a:ext cx="0" cy="8141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8266014" y="3035817"/>
            <a:ext cx="980787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666807" y="3035817"/>
            <a:ext cx="844401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666807" y="3387657"/>
            <a:ext cx="2089600" cy="7808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Magnetic Disk 34"/>
          <p:cNvSpPr/>
          <p:nvPr/>
        </p:nvSpPr>
        <p:spPr>
          <a:xfrm>
            <a:off x="4959815" y="2850030"/>
            <a:ext cx="1580899" cy="1447649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Operational database of </a:t>
            </a:r>
            <a:r>
              <a:rPr lang="en-US" sz="1500" b="1" dirty="0" err="1" smtClean="0">
                <a:solidFill>
                  <a:schemeClr val="bg1"/>
                </a:solidFill>
              </a:rPr>
              <a:t>openIMIS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34"/>
          <p:cNvSpPr/>
          <p:nvPr/>
        </p:nvSpPr>
        <p:spPr>
          <a:xfrm>
            <a:off x="1310502" y="3824004"/>
            <a:ext cx="1762107" cy="96215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DHIS 2 Tracker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3072609" y="5888221"/>
            <a:ext cx="1159485" cy="33855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altLang="en-US" dirty="0"/>
              <a:t>Dashboards</a:t>
            </a:r>
            <a:endParaRPr lang="en-GB" altLang="en-US" dirty="0"/>
          </a:p>
        </p:txBody>
      </p:sp>
      <p:sp>
        <p:nvSpPr>
          <p:cNvPr id="49" name="Flowchart: Magnetic Disk 34"/>
          <p:cNvSpPr/>
          <p:nvPr/>
        </p:nvSpPr>
        <p:spPr>
          <a:xfrm>
            <a:off x="1233544" y="5307272"/>
            <a:ext cx="1807837" cy="9645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DHIS 2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30" name="Textfeld 25"/>
          <p:cNvSpPr txBox="1"/>
          <p:nvPr/>
        </p:nvSpPr>
        <p:spPr>
          <a:xfrm>
            <a:off x="2827297" y="4839982"/>
            <a:ext cx="165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j-lt"/>
              </a:rPr>
              <a:t>Aggregation</a:t>
            </a:r>
            <a:endParaRPr lang="de-DE" sz="1600" b="1" dirty="0">
              <a:latin typeface="+mj-lt"/>
            </a:endParaRPr>
          </a:p>
        </p:txBody>
      </p:sp>
      <p:sp>
        <p:nvSpPr>
          <p:cNvPr id="32" name="Rechteck 34"/>
          <p:cNvSpPr/>
          <p:nvPr/>
        </p:nvSpPr>
        <p:spPr>
          <a:xfrm>
            <a:off x="1322214" y="1885202"/>
            <a:ext cx="1750395" cy="528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FHIR Server/FHIR Reference Module</a:t>
            </a:r>
            <a:endParaRPr lang="de-DE" dirty="0"/>
          </a:p>
        </p:txBody>
      </p:sp>
      <p:sp>
        <p:nvSpPr>
          <p:cNvPr id="36" name="Rechteck 34"/>
          <p:cNvSpPr/>
          <p:nvPr/>
        </p:nvSpPr>
        <p:spPr>
          <a:xfrm>
            <a:off x="1322214" y="2902891"/>
            <a:ext cx="1750395" cy="528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DHIS 2 FHIR Adapter</a:t>
            </a:r>
            <a:endParaRPr lang="de-DE" dirty="0"/>
          </a:p>
        </p:txBody>
      </p:sp>
      <p:cxnSp>
        <p:nvCxnSpPr>
          <p:cNvPr id="40" name="Gerade Verbindung mit Pfeil 13"/>
          <p:cNvCxnSpPr/>
          <p:nvPr/>
        </p:nvCxnSpPr>
        <p:spPr>
          <a:xfrm flipH="1">
            <a:off x="3247157" y="2170874"/>
            <a:ext cx="1748938" cy="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3"/>
          <p:cNvCxnSpPr>
            <a:stCxn id="32" idx="2"/>
            <a:endCxn id="36" idx="0"/>
          </p:cNvCxnSpPr>
          <p:nvPr/>
        </p:nvCxnSpPr>
        <p:spPr>
          <a:xfrm>
            <a:off x="2197412" y="2413936"/>
            <a:ext cx="0" cy="48895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13"/>
          <p:cNvCxnSpPr>
            <a:stCxn id="36" idx="2"/>
            <a:endCxn id="20" idx="1"/>
          </p:cNvCxnSpPr>
          <p:nvPr/>
        </p:nvCxnSpPr>
        <p:spPr>
          <a:xfrm flipH="1">
            <a:off x="2191556" y="3431625"/>
            <a:ext cx="5856" cy="39237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13"/>
          <p:cNvCxnSpPr/>
          <p:nvPr/>
        </p:nvCxnSpPr>
        <p:spPr>
          <a:xfrm>
            <a:off x="2191556" y="4824223"/>
            <a:ext cx="0" cy="45392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</a:t>
            </a:r>
            <a:r>
              <a:rPr lang="en-US" altLang="en-US" dirty="0" smtClean="0"/>
              <a:t>– dashboards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54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6" t="7326" r="873" b="1099"/>
          <a:stretch/>
        </p:blipFill>
        <p:spPr>
          <a:xfrm>
            <a:off x="2061028" y="2235200"/>
            <a:ext cx="8273143" cy="4000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429" y="6259917"/>
            <a:ext cx="8611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More </a:t>
            </a:r>
            <a:r>
              <a:rPr lang="de-CH" sz="1200" dirty="0" err="1" smtClean="0"/>
              <a:t>details</a:t>
            </a:r>
            <a:r>
              <a:rPr lang="de-CH" sz="1200" dirty="0" smtClean="0"/>
              <a:t> </a:t>
            </a:r>
            <a:r>
              <a:rPr lang="de-CH" sz="1200" dirty="0" err="1" smtClean="0"/>
              <a:t>here</a:t>
            </a:r>
            <a:r>
              <a:rPr lang="de-CH" sz="1200" dirty="0"/>
              <a:t>: https://openimis.atlassian.net/wiki/spaces/OP/pages/900857929/DHIS2+test+instance+for+Indicator+Dashboards</a:t>
            </a:r>
          </a:p>
        </p:txBody>
      </p:sp>
    </p:spTree>
    <p:extLst>
      <p:ext uri="{BB962C8B-B14F-4D97-AF65-F5344CB8AC3E}">
        <p14:creationId xmlns:p14="http://schemas.microsoft.com/office/powerpoint/2010/main" val="25644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022"/>
            <a:ext cx="10515600" cy="940411"/>
          </a:xfrm>
        </p:spPr>
        <p:txBody>
          <a:bodyPr/>
          <a:lstStyle/>
          <a:p>
            <a:r>
              <a:rPr lang="de-CH" dirty="0" smtClean="0"/>
              <a:t>Q &amp; 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first</a:t>
            </a:r>
            <a:r>
              <a:rPr lang="de-CH" dirty="0" smtClean="0"/>
              <a:t> </a:t>
            </a:r>
            <a:r>
              <a:rPr lang="de-CH" dirty="0" err="1" smtClean="0"/>
              <a:t>quarter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2020 (Jan – Mar):</a:t>
            </a:r>
          </a:p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 smtClean="0"/>
              <a:t>policies</a:t>
            </a:r>
            <a:r>
              <a:rPr lang="de-CH" dirty="0" smtClean="0"/>
              <a:t> </a:t>
            </a:r>
            <a:r>
              <a:rPr lang="de-CH" dirty="0" err="1" smtClean="0"/>
              <a:t>were</a:t>
            </a:r>
            <a:r>
              <a:rPr lang="de-CH" dirty="0" smtClean="0"/>
              <a:t> </a:t>
            </a:r>
            <a:r>
              <a:rPr lang="de-CH" dirty="0" err="1" smtClean="0"/>
              <a:t>sold</a:t>
            </a:r>
            <a:r>
              <a:rPr lang="de-CH" dirty="0" smtClean="0"/>
              <a:t>?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/>
              <a:t> </a:t>
            </a:r>
            <a:r>
              <a:rPr lang="de-CH" dirty="0" err="1" smtClean="0"/>
              <a:t>policies</a:t>
            </a:r>
            <a:r>
              <a:rPr lang="de-CH" dirty="0" smtClean="0"/>
              <a:t> </a:t>
            </a:r>
            <a:r>
              <a:rPr lang="de-CH" dirty="0" err="1" smtClean="0"/>
              <a:t>were</a:t>
            </a:r>
            <a:r>
              <a:rPr lang="de-CH" dirty="0" smtClean="0"/>
              <a:t> </a:t>
            </a:r>
            <a:r>
              <a:rPr lang="de-CH" dirty="0" err="1" smtClean="0"/>
              <a:t>sold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Female</a:t>
            </a:r>
            <a:r>
              <a:rPr lang="de-CH" dirty="0" smtClean="0"/>
              <a:t> </a:t>
            </a:r>
            <a:r>
              <a:rPr lang="de-CH" dirty="0" err="1" smtClean="0"/>
              <a:t>headed</a:t>
            </a:r>
            <a:r>
              <a:rPr lang="de-CH" dirty="0" smtClean="0"/>
              <a:t> </a:t>
            </a:r>
            <a:r>
              <a:rPr lang="de-CH" dirty="0" err="1" smtClean="0"/>
              <a:t>households</a:t>
            </a:r>
            <a:r>
              <a:rPr lang="de-CH" dirty="0"/>
              <a:t>?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/>
              <a:t>were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total </a:t>
            </a:r>
            <a:r>
              <a:rPr lang="de-CH" dirty="0" err="1"/>
              <a:t>number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smtClean="0"/>
              <a:t>New </a:t>
            </a:r>
            <a:r>
              <a:rPr lang="de-CH" dirty="0" err="1" smtClean="0"/>
              <a:t>Insurees</a:t>
            </a:r>
            <a:r>
              <a:rPr lang="de-CH" dirty="0" smtClean="0"/>
              <a:t> </a:t>
            </a:r>
            <a:r>
              <a:rPr lang="de-CH" dirty="0" err="1" smtClean="0"/>
              <a:t>joining</a:t>
            </a:r>
            <a:r>
              <a:rPr lang="de-CH" dirty="0" smtClean="0"/>
              <a:t> in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period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 smtClean="0"/>
              <a:t>individuals</a:t>
            </a:r>
            <a:r>
              <a:rPr lang="de-CH" dirty="0" smtClean="0"/>
              <a:t> </a:t>
            </a:r>
            <a:r>
              <a:rPr lang="de-CH" dirty="0" err="1" smtClean="0"/>
              <a:t>were</a:t>
            </a:r>
            <a:r>
              <a:rPr lang="de-CH" dirty="0" smtClean="0"/>
              <a:t> Male?</a:t>
            </a:r>
            <a:endParaRPr lang="de-CH" dirty="0"/>
          </a:p>
          <a:p>
            <a:r>
              <a:rPr lang="de-CH" dirty="0" err="1" smtClean="0"/>
              <a:t>What</a:t>
            </a:r>
            <a:r>
              <a:rPr lang="de-CH" dirty="0" smtClean="0"/>
              <a:t> was </a:t>
            </a:r>
            <a:r>
              <a:rPr lang="de-CH" dirty="0" err="1" smtClean="0"/>
              <a:t>the</a:t>
            </a:r>
            <a:r>
              <a:rPr lang="de-CH" dirty="0" smtClean="0"/>
              <a:t> total </a:t>
            </a:r>
            <a:r>
              <a:rPr lang="de-CH" dirty="0" err="1" smtClean="0"/>
              <a:t>contribution</a:t>
            </a:r>
            <a:r>
              <a:rPr lang="de-CH" dirty="0" smtClean="0"/>
              <a:t> </a:t>
            </a:r>
            <a:r>
              <a:rPr lang="de-CH" dirty="0" err="1" smtClean="0"/>
              <a:t>collected</a:t>
            </a:r>
            <a:r>
              <a:rPr lang="de-CH" dirty="0" smtClean="0"/>
              <a:t> </a:t>
            </a:r>
            <a:r>
              <a:rPr lang="de-CH" dirty="0"/>
              <a:t>in </a:t>
            </a:r>
            <a:r>
              <a:rPr lang="de-CH" dirty="0" err="1"/>
              <a:t>Jambero</a:t>
            </a:r>
            <a:r>
              <a:rPr lang="de-CH" dirty="0"/>
              <a:t> </a:t>
            </a:r>
            <a:r>
              <a:rPr lang="de-CH" dirty="0" err="1" smtClean="0"/>
              <a:t>District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product</a:t>
            </a:r>
            <a:r>
              <a:rPr lang="de-CH" dirty="0" smtClean="0"/>
              <a:t> BCUL0001?</a:t>
            </a:r>
          </a:p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status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registers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r>
              <a:rPr lang="de-CH" dirty="0" smtClean="0"/>
              <a:t> – </a:t>
            </a:r>
            <a:r>
              <a:rPr lang="de-CH" dirty="0" err="1" smtClean="0"/>
              <a:t>specifically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number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Services </a:t>
            </a:r>
            <a:r>
              <a:rPr lang="de-CH" dirty="0" err="1" smtClean="0"/>
              <a:t>and</a:t>
            </a:r>
            <a:r>
              <a:rPr lang="de-CH" dirty="0" smtClean="0"/>
              <a:t> Medical Items?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21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4538"/>
            <a:ext cx="10515600" cy="940411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239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218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881590"/>
            <a:ext cx="10515600" cy="9404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Mobile 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>p</a:t>
            </a:r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hone applications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</a:br>
            <a:endParaRPr lang="de-DE" sz="2800" dirty="0">
              <a:latin typeface="Poppins SemiBold"/>
              <a:cs typeface="Calibri Light" panose="020F03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377825"/>
            <a:ext cx="2743200" cy="36512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1296342"/>
            <a:ext cx="1741496" cy="17414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>
          <a:xfrm>
            <a:off x="6048903" y="5209306"/>
            <a:ext cx="1177646" cy="13965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298375" y="3594624"/>
            <a:ext cx="748683" cy="605251"/>
          </a:xfrm>
          <a:prstGeom prst="rect">
            <a:avLst/>
          </a:prstGeom>
        </p:spPr>
      </p:pic>
      <p:sp>
        <p:nvSpPr>
          <p:cNvPr id="32" name="Gebogener Pfeil 31"/>
          <p:cNvSpPr/>
          <p:nvPr/>
        </p:nvSpPr>
        <p:spPr>
          <a:xfrm rot="1410314" flipV="1">
            <a:off x="5106545" y="5245098"/>
            <a:ext cx="1286757" cy="952083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4172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</a:p>
          <a:p>
            <a:pPr algn="ctr"/>
            <a:r>
              <a:rPr lang="de-DE" sz="1400" b="1" dirty="0" err="1" smtClean="0">
                <a:latin typeface="+mj-lt"/>
              </a:rPr>
              <a:t>Photos</a:t>
            </a:r>
            <a:r>
              <a:rPr lang="de-DE" sz="1400" b="1" dirty="0" smtClean="0">
                <a:latin typeface="+mj-lt"/>
              </a:rPr>
              <a:t> &amp; Data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34370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Renewal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a </a:t>
            </a:r>
            <a:r>
              <a:rPr lang="de-DE" sz="1400" b="1" dirty="0" err="1">
                <a:latin typeface="+mj-lt"/>
              </a:rPr>
              <a:t>policy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14569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 </a:t>
            </a:r>
            <a:r>
              <a:rPr lang="de-DE" sz="1400" b="1" dirty="0" err="1">
                <a:latin typeface="+mj-lt"/>
              </a:rPr>
              <a:t>feedbacks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742553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Retrieving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coverage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9247457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smtClean="0">
                <a:latin typeface="+mj-lt"/>
              </a:rPr>
              <a:t>Submission </a:t>
            </a:r>
            <a:r>
              <a:rPr lang="de-DE" sz="1400" b="1" dirty="0" err="1" smtClean="0">
                <a:latin typeface="+mj-lt"/>
              </a:rPr>
              <a:t>of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claims</a:t>
            </a:r>
            <a:endParaRPr lang="de-DE" sz="1400" b="1" dirty="0" smtClean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5" name="Gebogener Pfeil 44"/>
          <p:cNvSpPr/>
          <p:nvPr/>
        </p:nvSpPr>
        <p:spPr>
          <a:xfrm rot="9383374">
            <a:off x="6845909" y="5252684"/>
            <a:ext cx="1385614" cy="960468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5020891" y="189221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endParaRPr lang="de-DE" sz="16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Oval 6"/>
          <p:cNvSpPr/>
          <p:nvPr/>
        </p:nvSpPr>
        <p:spPr>
          <a:xfrm>
            <a:off x="5784106" y="4176802"/>
            <a:ext cx="1712720" cy="25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Mobile </a:t>
            </a:r>
            <a:r>
              <a:rPr lang="de-DE" sz="1200" b="1" kern="1200" dirty="0" err="1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Pfeil nach rechts 49"/>
          <p:cNvSpPr/>
          <p:nvPr/>
        </p:nvSpPr>
        <p:spPr>
          <a:xfrm rot="16200000">
            <a:off x="6255909" y="3080032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6254874" y="4860236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6"/>
          <p:cNvSpPr/>
          <p:nvPr/>
        </p:nvSpPr>
        <p:spPr>
          <a:xfrm>
            <a:off x="2426773" y="1925435"/>
            <a:ext cx="1581663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Insurance Agent (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Enrollment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Officer)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Oval 6"/>
          <p:cNvSpPr/>
          <p:nvPr/>
        </p:nvSpPr>
        <p:spPr>
          <a:xfrm>
            <a:off x="8300736" y="1932515"/>
            <a:ext cx="1967785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Facility 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Staff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(Claim Administrator)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91" y="2666482"/>
            <a:ext cx="1072492" cy="1906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8" y="2667166"/>
            <a:ext cx="1072107" cy="1905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17" y="2667166"/>
            <a:ext cx="1072106" cy="1905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49" y="2667165"/>
            <a:ext cx="1072107" cy="1905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8" y="2666482"/>
            <a:ext cx="1072491" cy="1906651"/>
          </a:xfrm>
          <a:prstGeom prst="rect">
            <a:avLst/>
          </a:prstGeom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71" y="2618146"/>
            <a:ext cx="1740374" cy="29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01" y="2623366"/>
            <a:ext cx="1096743" cy="1949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31" y="2628290"/>
            <a:ext cx="1071486" cy="1904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77" y="2618146"/>
            <a:ext cx="1082899" cy="19251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78" y="2602298"/>
            <a:ext cx="1634963" cy="29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954" y="656025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75" y="1457022"/>
            <a:ext cx="1670221" cy="16702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3948529" y="5034977"/>
            <a:ext cx="1050955" cy="119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989548" y="4886757"/>
            <a:ext cx="1560136" cy="1335378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4817233" y="144393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erver</a:t>
            </a:r>
            <a:endParaRPr lang="de-DE" sz="1400" kern="1200" dirty="0"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 rot="8949134">
            <a:off x="2181742" y="4134108"/>
            <a:ext cx="3065256" cy="3210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77406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018227" y="5007777"/>
            <a:ext cx="2149103" cy="118063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7816050">
            <a:off x="4315707" y="4399173"/>
            <a:ext cx="1228805" cy="2599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4521891">
            <a:off x="5521964" y="4419463"/>
            <a:ext cx="1213111" cy="2886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2328281">
            <a:off x="6114514" y="4111305"/>
            <a:ext cx="3050203" cy="293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7158511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911254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469558" y="424908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0" name="TextBox 90"/>
          <p:cNvSpPr txBox="1">
            <a:spLocks noChangeArrowheads="1"/>
          </p:cNvSpPr>
          <p:nvPr/>
        </p:nvSpPr>
        <p:spPr bwMode="auto">
          <a:xfrm>
            <a:off x="2879754" y="517524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1" name="TextBox 90"/>
          <p:cNvSpPr txBox="1">
            <a:spLocks noChangeArrowheads="1"/>
          </p:cNvSpPr>
          <p:nvPr/>
        </p:nvSpPr>
        <p:spPr bwMode="auto">
          <a:xfrm>
            <a:off x="7307683" y="517375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3555334" y="4554828"/>
            <a:ext cx="1152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noProof="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6275180" y="4383122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4" name="TextBox 90"/>
          <p:cNvSpPr txBox="1">
            <a:spLocks noChangeArrowheads="1"/>
          </p:cNvSpPr>
          <p:nvPr/>
        </p:nvSpPr>
        <p:spPr bwMode="auto">
          <a:xfrm>
            <a:off x="8610600" y="418549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6" name="TextBox 96"/>
          <p:cNvSpPr txBox="1">
            <a:spLocks noChangeArrowheads="1"/>
          </p:cNvSpPr>
          <p:nvPr/>
        </p:nvSpPr>
        <p:spPr bwMode="auto">
          <a:xfrm>
            <a:off x="4957819" y="5167206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pic>
        <p:nvPicPr>
          <p:cNvPr id="28" name="Grafik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5218855" y="2824617"/>
            <a:ext cx="748683" cy="605251"/>
          </a:xfrm>
          <a:prstGeom prst="rect">
            <a:avLst/>
          </a:prstGeom>
        </p:spPr>
      </p:pic>
      <p:sp>
        <p:nvSpPr>
          <p:cNvPr id="29" name="Textfeld 25"/>
          <p:cNvSpPr txBox="1"/>
          <p:nvPr/>
        </p:nvSpPr>
        <p:spPr>
          <a:xfrm>
            <a:off x="5084442" y="3419728"/>
            <a:ext cx="89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CH" sz="1600" dirty="0" smtClean="0">
                <a:solidFill>
                  <a:srgbClr val="000000"/>
                </a:solidFill>
                <a:latin typeface="Poppins"/>
              </a:rPr>
              <a:t>Internet</a:t>
            </a:r>
            <a:endParaRPr lang="de-DE" sz="1600" dirty="0">
              <a:latin typeface="Poppin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53515" y="5123626"/>
            <a:ext cx="1010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entry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7" name="Grafik 30">
            <a:extLst>
              <a:ext uri="{FF2B5EF4-FFF2-40B4-BE49-F238E27FC236}">
                <a16:creationId xmlns:a16="http://schemas.microsoft.com/office/drawing/2014/main" id="{969986DF-089B-4A69-95CE-974D5BD3A9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1"/>
          <a:stretch/>
        </p:blipFill>
        <p:spPr>
          <a:xfrm>
            <a:off x="6180581" y="5346050"/>
            <a:ext cx="866500" cy="7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  <p:bldP spid="19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8</a:t>
            </a:fld>
            <a:endParaRPr lang="de-D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7" y="668865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4026" r="9552" b="12389"/>
          <a:stretch/>
        </p:blipFill>
        <p:spPr>
          <a:xfrm>
            <a:off x="4336868" y="1508600"/>
            <a:ext cx="1658983" cy="1515291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2469733" y="350613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4435428" y="287827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Server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46568" y="4086836"/>
            <a:ext cx="9364753" cy="2547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951830" y="4655951"/>
            <a:ext cx="2149103" cy="118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1760978" y="4575394"/>
            <a:ext cx="1560136" cy="1335378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1739451" y="572943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Online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Left-Right Arrow 20"/>
          <p:cNvSpPr/>
          <p:nvPr/>
        </p:nvSpPr>
        <p:spPr>
          <a:xfrm rot="19297179">
            <a:off x="2669120" y="3834505"/>
            <a:ext cx="2180752" cy="23638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2"/>
          <p:cNvSpPr txBox="1"/>
          <p:nvPr/>
        </p:nvSpPr>
        <p:spPr>
          <a:xfrm>
            <a:off x="1621298" y="4192052"/>
            <a:ext cx="13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 SemiBold"/>
              </a:rPr>
              <a:t>1. Downloading of </a:t>
            </a:r>
            <a:r>
              <a:rPr lang="en-US" sz="1200" dirty="0" smtClean="0">
                <a:latin typeface="Poppins SemiBold"/>
              </a:rPr>
              <a:t>data extract from server </a:t>
            </a:r>
            <a:endParaRPr lang="cs-CZ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3369003" y="5151201"/>
            <a:ext cx="1827658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ovéPole 40"/>
          <p:cNvSpPr txBox="1"/>
          <p:nvPr/>
        </p:nvSpPr>
        <p:spPr>
          <a:xfrm>
            <a:off x="5517267" y="4192441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2. Uploading of data extract</a:t>
            </a:r>
            <a:endParaRPr lang="cs-CZ" sz="1200" dirty="0">
              <a:latin typeface="Poppins SemiBold"/>
            </a:endParaRPr>
          </a:p>
        </p:txBody>
      </p:sp>
      <p:sp>
        <p:nvSpPr>
          <p:cNvPr id="16" name="TextovéPole 41"/>
          <p:cNvSpPr txBox="1"/>
          <p:nvPr/>
        </p:nvSpPr>
        <p:spPr>
          <a:xfrm>
            <a:off x="8997666" y="435141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3.Data entry on offline client</a:t>
            </a:r>
            <a:endParaRPr lang="cs-CZ" sz="1200" dirty="0">
              <a:latin typeface="Poppins SemiBold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7085644" y="5125413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8626693" y="4706523"/>
            <a:ext cx="2094817" cy="119305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10800000">
            <a:off x="7109586" y="5518091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3364118" y="5483172"/>
            <a:ext cx="1823609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ovéPole 43"/>
          <p:cNvSpPr txBox="1"/>
          <p:nvPr/>
        </p:nvSpPr>
        <p:spPr>
          <a:xfrm>
            <a:off x="7327049" y="5844778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4. Downloading of entered data</a:t>
            </a:r>
            <a:endParaRPr lang="cs-CZ" sz="1200" dirty="0"/>
          </a:p>
        </p:txBody>
      </p:sp>
      <p:sp>
        <p:nvSpPr>
          <p:cNvPr id="22" name="TextovéPole 44"/>
          <p:cNvSpPr txBox="1"/>
          <p:nvPr/>
        </p:nvSpPr>
        <p:spPr>
          <a:xfrm>
            <a:off x="3055097" y="5825683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5. Uploading of entered data</a:t>
            </a:r>
            <a:endParaRPr lang="cs-CZ" sz="1200" dirty="0"/>
          </a:p>
        </p:txBody>
      </p:sp>
      <p:sp>
        <p:nvSpPr>
          <p:cNvPr id="23" name="Oval 6"/>
          <p:cNvSpPr/>
          <p:nvPr/>
        </p:nvSpPr>
        <p:spPr>
          <a:xfrm>
            <a:off x="5253700" y="569847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3508682" y="515120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Poll </a:t>
            </a:r>
            <a:r>
              <a:rPr lang="de-CH" dirty="0" err="1" smtClean="0"/>
              <a:t>result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Q &amp; 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2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1_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1127</Words>
  <Application>Microsoft Office PowerPoint</Application>
  <PresentationFormat>Widescreen</PresentationFormat>
  <Paragraphs>327</Paragraphs>
  <Slides>57</Slides>
  <Notes>10</Notes>
  <HiddenSlides>19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1_openIMIS_master</vt:lpstr>
      <vt:lpstr>openIMIS Demo – Offline version  (shortened version) 02.10.2019 </vt:lpstr>
      <vt:lpstr>PowerPoint Presentation</vt:lpstr>
      <vt:lpstr>How will the session run?</vt:lpstr>
      <vt:lpstr>PowerPoint Presentation</vt:lpstr>
      <vt:lpstr>PowerPoint Presentation</vt:lpstr>
      <vt:lpstr>Mobile phone applications </vt:lpstr>
      <vt:lpstr>PowerPoint Presentation</vt:lpstr>
      <vt:lpstr>Data flow with offline components</vt:lpstr>
      <vt:lpstr>Poll result and Q &amp; A</vt:lpstr>
      <vt:lpstr>PowerPoint Presentation</vt:lpstr>
      <vt:lpstr>Access to the system</vt:lpstr>
      <vt:lpstr>Login Screen</vt:lpstr>
      <vt:lpstr>Home page</vt:lpstr>
      <vt:lpstr>PowerPoint Presentation</vt:lpstr>
      <vt:lpstr>Locations</vt:lpstr>
      <vt:lpstr>PowerPoint Presentation</vt:lpstr>
      <vt:lpstr>Profiles – I</vt:lpstr>
      <vt:lpstr>Profiles - II</vt:lpstr>
      <vt:lpstr>PowerPoint Presentation</vt:lpstr>
      <vt:lpstr>User account: Enrolment Officers</vt:lpstr>
      <vt:lpstr>User account in apps: Enrolment Officers</vt:lpstr>
      <vt:lpstr>PowerPoint Presentation</vt:lpstr>
      <vt:lpstr>User account: Claim administrators</vt:lpstr>
      <vt:lpstr>User account in apps: Claim admin</vt:lpstr>
      <vt:lpstr>PowerPoint Presentation</vt:lpstr>
      <vt:lpstr>User account: Other Users</vt:lpstr>
      <vt:lpstr>Practice round: Breakout room</vt:lpstr>
      <vt:lpstr>PowerPoint Presentation</vt:lpstr>
      <vt:lpstr>Beneficiary data - I</vt:lpstr>
      <vt:lpstr>Beneficiary data - II</vt:lpstr>
      <vt:lpstr>PowerPoint Presentation</vt:lpstr>
      <vt:lpstr>Claim entry page</vt:lpstr>
      <vt:lpstr>PowerPoint Presentation</vt:lpstr>
      <vt:lpstr>PowerPoint Presentation</vt:lpstr>
      <vt:lpstr>PowerPoint Presentation</vt:lpstr>
      <vt:lpstr>Construction of a scheme II</vt:lpstr>
      <vt:lpstr>Payers</vt:lpstr>
      <vt:lpstr>Diagnosis List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 Presentation</vt:lpstr>
      <vt:lpstr>PowerPoint Presentation</vt:lpstr>
      <vt:lpstr>PowerPoint Presentation</vt:lpstr>
      <vt:lpstr>Types of reports</vt:lpstr>
      <vt:lpstr>Tools -&gt; Report</vt:lpstr>
      <vt:lpstr>PowerPoint Presentation</vt:lpstr>
      <vt:lpstr>Generation of standard reports </vt:lpstr>
      <vt:lpstr>PowerPoint Presentation</vt:lpstr>
      <vt:lpstr>Customizable reporting options – dashboards</vt:lpstr>
      <vt:lpstr>Q &amp; A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322</cp:revision>
  <dcterms:created xsi:type="dcterms:W3CDTF">2018-12-07T13:39:12Z</dcterms:created>
  <dcterms:modified xsi:type="dcterms:W3CDTF">2020-04-29T11:57:12Z</dcterms:modified>
</cp:coreProperties>
</file>