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38" r:id="rId3"/>
    <p:sldId id="396" r:id="rId4"/>
    <p:sldId id="339" r:id="rId5"/>
    <p:sldId id="341" r:id="rId6"/>
    <p:sldId id="340" r:id="rId7"/>
    <p:sldId id="342" r:id="rId8"/>
    <p:sldId id="398" r:id="rId9"/>
    <p:sldId id="397" r:id="rId10"/>
    <p:sldId id="343" r:id="rId11"/>
    <p:sldId id="344" r:id="rId12"/>
    <p:sldId id="387" r:id="rId13"/>
    <p:sldId id="388" r:id="rId14"/>
    <p:sldId id="391" r:id="rId15"/>
    <p:sldId id="384" r:id="rId16"/>
    <p:sldId id="392" r:id="rId17"/>
    <p:sldId id="393" r:id="rId18"/>
    <p:sldId id="381" r:id="rId19"/>
    <p:sldId id="394" r:id="rId20"/>
    <p:sldId id="395" r:id="rId21"/>
    <p:sldId id="399" r:id="rId22"/>
    <p:sldId id="356" r:id="rId23"/>
    <p:sldId id="357" r:id="rId24"/>
    <p:sldId id="361" r:id="rId25"/>
    <p:sldId id="261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E6DFC4-7F8F-494E-AA71-C9A5E82AE315}">
          <p14:sldIdLst>
            <p14:sldId id="256"/>
            <p14:sldId id="338"/>
            <p14:sldId id="396"/>
            <p14:sldId id="339"/>
            <p14:sldId id="341"/>
            <p14:sldId id="340"/>
            <p14:sldId id="342"/>
            <p14:sldId id="398"/>
            <p14:sldId id="397"/>
          </p14:sldIdLst>
        </p14:section>
        <p14:section name="Insurance Processes" id="{25764967-86D8-4A5F-A37A-16E059B8615F}">
          <p14:sldIdLst>
            <p14:sldId id="343"/>
            <p14:sldId id="344"/>
            <p14:sldId id="387"/>
            <p14:sldId id="388"/>
            <p14:sldId id="391"/>
            <p14:sldId id="384"/>
            <p14:sldId id="392"/>
            <p14:sldId id="393"/>
            <p14:sldId id="381"/>
            <p14:sldId id="394"/>
            <p14:sldId id="395"/>
            <p14:sldId id="399"/>
            <p14:sldId id="356"/>
            <p14:sldId id="357"/>
            <p14:sldId id="361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3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64" autoAdjust="0"/>
    <p:restoredTop sz="85814" autoAdjust="0"/>
  </p:normalViewPr>
  <p:slideViewPr>
    <p:cSldViewPr snapToGrid="0" snapToObjects="1">
      <p:cViewPr varScale="1">
        <p:scale>
          <a:sx n="99" d="100"/>
          <a:sy n="99" d="100"/>
        </p:scale>
        <p:origin x="63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137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457200" eaLnBrk="1" hangingPunct="1"/>
            <a:r>
              <a:rPr lang="en-GB" dirty="0" smtClean="0"/>
              <a:t>Renewals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Triggering renewals and reaching out to clients (informing directly or via extension reaching out individually or through group follow ups)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Modification of household details (if any)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What completes renewals (with payment – full or part or without?)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Data update for identification mechanism</a:t>
            </a:r>
          </a:p>
          <a:p>
            <a:pPr marL="0" indent="0" defTabSz="457200" eaLnBrk="1" hangingPunct="1">
              <a:buFont typeface="Arial" panose="020B0604020202020204" pitchFamily="34" charset="0"/>
              <a:buNone/>
            </a:pPr>
            <a:r>
              <a:rPr lang="en-GB" dirty="0" smtClean="0"/>
              <a:t>Policy Modification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Allowing modification of client data - As per business rules modification of HH/</a:t>
            </a:r>
            <a:r>
              <a:rPr lang="en-GB" dirty="0" err="1" smtClean="0"/>
              <a:t>indv</a:t>
            </a:r>
            <a:r>
              <a:rPr lang="en-GB" dirty="0" smtClean="0"/>
              <a:t>. details and impending effect on insurance processing – </a:t>
            </a:r>
            <a:r>
              <a:rPr lang="en-GB" dirty="0" err="1" smtClean="0"/>
              <a:t>eg</a:t>
            </a:r>
            <a:r>
              <a:rPr lang="en-GB" dirty="0" smtClean="0"/>
              <a:t>. new born entry or through marriage etc. might result in additional payment as well as benefit package changes like limits. Shifting of members between insured families,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Flows should be differentiated:</a:t>
            </a:r>
          </a:p>
          <a:p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. Client to Purchaser (flow of money – contributions </a:t>
            </a:r>
            <a:r>
              <a:rPr lang="en-US" dirty="0" err="1" smtClean="0"/>
              <a:t>etc</a:t>
            </a:r>
            <a:r>
              <a:rPr lang="en-US" dirty="0" smtClean="0"/>
              <a:t>); Provider to Purchaser (flow of claims and money for reimbursement), Client to Provider (physical flow of patient)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20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Approaching clients</a:t>
            </a:r>
            <a:r>
              <a:rPr lang="en-GB" baseline="0" dirty="0" smtClean="0"/>
              <a:t> and enrolling</a:t>
            </a:r>
          </a:p>
          <a:p>
            <a:r>
              <a:rPr lang="en-GB" baseline="0" dirty="0" smtClean="0"/>
              <a:t>A key question – when is policy activated/coverage started?</a:t>
            </a:r>
          </a:p>
          <a:p>
            <a:r>
              <a:rPr lang="en-GB" baseline="0" dirty="0" smtClean="0"/>
              <a:t>Financial transaction – norm, accounting requirement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96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 key question – when is policy activated/coverage started?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Enrolment</a:t>
            </a:r>
            <a:r>
              <a:rPr lang="en-GB" baseline="0" dirty="0" smtClean="0"/>
              <a:t> of existing employees (whose info is already available), or list of identified poor to be enrolled.</a:t>
            </a:r>
          </a:p>
          <a:p>
            <a:pPr marL="0" indent="0"/>
            <a:r>
              <a:rPr lang="en-GB" dirty="0" smtClean="0"/>
              <a:t>Some key considerations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Who are the actors involved and their specific roles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Choice of identification mechanism (centralized Vs decentralized storage, cost, available infrastructure,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Information to allow identification, location,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Information on contribution/premium (based on “product”) and who pays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Information to establish benefit package eligibility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Conditions for activating a HH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Point at which data is digitized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91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Identity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eligibility</a:t>
            </a:r>
            <a:r>
              <a:rPr lang="de-CH" dirty="0" smtClean="0"/>
              <a:t> check</a:t>
            </a:r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822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 err="1" smtClean="0"/>
              <a:t>Mainly</a:t>
            </a:r>
            <a:r>
              <a:rPr lang="de-CH" dirty="0" smtClean="0"/>
              <a:t> </a:t>
            </a:r>
            <a:r>
              <a:rPr lang="de-CH" dirty="0" err="1" smtClean="0"/>
              <a:t>eligibility</a:t>
            </a:r>
            <a:r>
              <a:rPr lang="de-CH" dirty="0" smtClean="0"/>
              <a:t> check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 smtClean="0"/>
              <a:t>Client </a:t>
            </a:r>
            <a:r>
              <a:rPr lang="de-CH" dirty="0" err="1" smtClean="0"/>
              <a:t>need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know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where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benefits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eligible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validity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insurance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coverage</a:t>
            </a:r>
            <a:r>
              <a:rPr lang="de-CH" baseline="0" dirty="0" smtClean="0"/>
              <a:t> (</a:t>
            </a:r>
            <a:r>
              <a:rPr lang="de-CH" baseline="0" dirty="0" err="1" smtClean="0"/>
              <a:t>expired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not)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81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Centralized billing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Apart from cashless method, Preauthorization (can also occur here), and or co pay. </a:t>
            </a:r>
            <a:endParaRPr lang="en-GB" b="1" dirty="0" smtClean="0"/>
          </a:p>
          <a:p>
            <a:r>
              <a:rPr lang="en-GB" dirty="0" smtClean="0"/>
              <a:t>Decentralized (separate departments)</a:t>
            </a:r>
            <a:r>
              <a:rPr lang="en-GB" baseline="0" dirty="0" smtClean="0"/>
              <a:t> </a:t>
            </a:r>
            <a:r>
              <a:rPr lang="en-GB" dirty="0" smtClean="0"/>
              <a:t>billing</a:t>
            </a:r>
          </a:p>
          <a:p>
            <a:r>
              <a:rPr lang="en-GB" dirty="0" err="1" smtClean="0"/>
              <a:t>Updation</a:t>
            </a:r>
            <a:r>
              <a:rPr lang="en-GB" dirty="0" smtClean="0"/>
              <a:t> of</a:t>
            </a:r>
            <a:r>
              <a:rPr lang="en-GB" baseline="0" dirty="0" smtClean="0"/>
              <a:t> remaining eligibility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059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Reimbursement, - payment</a:t>
            </a:r>
            <a:r>
              <a:rPr lang="en-GB" baseline="0" dirty="0" smtClean="0"/>
              <a:t> direct to facility and reimbursed later – perhaps the concept also for other benefit being paid directly to individual instead of health facility.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81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Claim payment</a:t>
            </a:r>
            <a:r>
              <a:rPr lang="en-GB" baseline="0" dirty="0"/>
              <a:t> is then to providers or clients (reimbursement)</a:t>
            </a:r>
          </a:p>
          <a:p>
            <a:pPr marL="0" indent="0"/>
            <a:r>
              <a:rPr lang="en-GB" dirty="0"/>
              <a:t>Some key considerations: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Renumeration</a:t>
            </a:r>
            <a:r>
              <a:rPr lang="en-GB" dirty="0"/>
              <a:t> mechanism to health facilities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Rules defined for payment of claims applied to facilities and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Claim submission point (automated at facility, insurance scheme office or intermediary level) – claims details + billing (prices), including payments made directly by client at point of care (depending on whether reimbursement or cashless or outside eligibility - co pay, amount above defined ceiling, exclusions,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Definition of stages of processing - automated checking &amp; manual checking (including a medical review)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Processing of individual claims or grouping of claims while scrutinizing – criteria based on defined benefit package offered to clients and package negotiated with providers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/>
              <a:t>Post scrutiny - compilation of due payment to respective service providers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/>
              <a:t>Accounting by external system or insurance system?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/>
              <a:t>External accounting system then’</a:t>
            </a:r>
          </a:p>
          <a:p>
            <a:pPr marL="323850" lvl="1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/>
              <a:t>Process of initiation of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3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/>
              <a:t>openIMIS</a:t>
            </a:r>
            <a:r>
              <a:rPr lang="de-DE" dirty="0"/>
              <a:t> </a:t>
            </a:r>
            <a:r>
              <a:rPr lang="de-DE" dirty="0" err="1"/>
              <a:t>Generic</a:t>
            </a:r>
            <a:r>
              <a:rPr lang="de-DE" dirty="0"/>
              <a:t> Training Approach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CB35-E711-4731-BFFC-56016AD784C5}" type="datetime1">
              <a:rPr lang="de-DE" smtClean="0"/>
              <a:t>20.04.2020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1E3-CF3A-4AA1-BE89-566304B998BD}" type="datetime1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E589-EB46-41C1-A472-06C1897FCDC7}" type="datetime1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FEC8-9FC2-4711-8ABD-302DC55FB097}" type="datetime1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464-831C-44EA-B467-A254E0CD8FBE}" type="datetime1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76D6-6BC1-4230-935E-FBA5B61EC866}" type="datetime1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7D7A-4085-483E-A03E-228E217D5CFE}" type="datetime1">
              <a:rPr lang="de-DE" smtClean="0"/>
              <a:t>20.04.2020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FB99-B42D-4913-B77A-B5CC82E082E0}" type="datetime1">
              <a:rPr lang="de-DE" smtClean="0"/>
              <a:t>20.04.2020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60C6FC4C-808D-45CD-8BEA-932AA6439A80}" type="datetime1">
              <a:rPr lang="de-DE" smtClean="0"/>
              <a:t>20.04.2020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4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16.png"/><Relationship Id="rId4" Type="http://schemas.openxmlformats.org/officeDocument/2006/relationships/image" Target="../media/image14.png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13" Type="http://schemas.openxmlformats.org/officeDocument/2006/relationships/image" Target="../media/image38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4.png"/><Relationship Id="rId11" Type="http://schemas.openxmlformats.org/officeDocument/2006/relationships/image" Target="../media/image22.png"/><Relationship Id="rId5" Type="http://schemas.openxmlformats.org/officeDocument/2006/relationships/image" Target="../media/image33.png"/><Relationship Id="rId15" Type="http://schemas.openxmlformats.org/officeDocument/2006/relationships/image" Target="../media/image40.png"/><Relationship Id="rId10" Type="http://schemas.openxmlformats.org/officeDocument/2006/relationships/image" Target="../media/image23.png"/><Relationship Id="rId4" Type="http://schemas.openxmlformats.org/officeDocument/2006/relationships/image" Target="../media/image32.jpeg"/><Relationship Id="rId9" Type="http://schemas.openxmlformats.org/officeDocument/2006/relationships/image" Target="../media/image37.png"/><Relationship Id="rId1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2.png"/><Relationship Id="rId3" Type="http://schemas.openxmlformats.org/officeDocument/2006/relationships/image" Target="../media/image31.png"/><Relationship Id="rId7" Type="http://schemas.openxmlformats.org/officeDocument/2006/relationships/image" Target="../media/image37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4.png"/><Relationship Id="rId11" Type="http://schemas.openxmlformats.org/officeDocument/2006/relationships/image" Target="../media/image40.png"/><Relationship Id="rId5" Type="http://schemas.openxmlformats.org/officeDocument/2006/relationships/image" Target="../media/image33.png"/><Relationship Id="rId15" Type="http://schemas.openxmlformats.org/officeDocument/2006/relationships/image" Target="../media/image36.jpeg"/><Relationship Id="rId10" Type="http://schemas.openxmlformats.org/officeDocument/2006/relationships/image" Target="../media/image41.png"/><Relationship Id="rId4" Type="http://schemas.openxmlformats.org/officeDocument/2006/relationships/image" Target="../media/image42.jpeg"/><Relationship Id="rId9" Type="http://schemas.openxmlformats.org/officeDocument/2006/relationships/image" Target="../media/image39.png"/><Relationship Id="rId1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22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3.png"/><Relationship Id="rId5" Type="http://schemas.openxmlformats.org/officeDocument/2006/relationships/image" Target="../media/image13.png"/><Relationship Id="rId4" Type="http://schemas.openxmlformats.org/officeDocument/2006/relationships/image" Target="../media/image21.png"/><Relationship Id="rId9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edication&amp;i=1091553" TargetMode="External"/><Relationship Id="rId3" Type="http://schemas.openxmlformats.org/officeDocument/2006/relationships/hyperlink" Target="https://thenounproject.com/search/?q=protection%20of%20family&amp;i=240534" TargetMode="External"/><Relationship Id="rId7" Type="http://schemas.openxmlformats.org/officeDocument/2006/relationships/hyperlink" Target="https://thenounproject.com/search/?q=pharmacy&amp;i=1949514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term/hospital/2390457/" TargetMode="External"/><Relationship Id="rId11" Type="http://schemas.openxmlformats.org/officeDocument/2006/relationships/hyperlink" Target="https://thenounproject.com/search/?q=worker&amp;i=892650" TargetMode="External"/><Relationship Id="rId5" Type="http://schemas.openxmlformats.org/officeDocument/2006/relationships/hyperlink" Target="https://thenounproject.com/search/?q=hospital&amp;i=2829615" TargetMode="External"/><Relationship Id="rId10" Type="http://schemas.openxmlformats.org/officeDocument/2006/relationships/hyperlink" Target="https://thenounproject.com/search/?q=mobile%20network&amp;i=996152" TargetMode="External"/><Relationship Id="rId4" Type="http://schemas.openxmlformats.org/officeDocument/2006/relationships/hyperlink" Target="https://thenounproject.com/search/?q=payment&amp;i=2047581" TargetMode="External"/><Relationship Id="rId9" Type="http://schemas.openxmlformats.org/officeDocument/2006/relationships/hyperlink" Target="https://thenounproject.com/search/?q=send%20to%20server&amp;i=1661754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id&amp;i=1703885" TargetMode="External"/><Relationship Id="rId3" Type="http://schemas.openxmlformats.org/officeDocument/2006/relationships/hyperlink" Target="https://thenounproject.com/term/contract-document/1748473/" TargetMode="External"/><Relationship Id="rId7" Type="http://schemas.openxmlformats.org/officeDocument/2006/relationships/hyperlink" Target="https://thenounproject.com/search/?q=flyers&amp;i=1697078" TargetMode="External"/><Relationship Id="rId12" Type="http://schemas.openxmlformats.org/officeDocument/2006/relationships/hyperlink" Target="https://thenounproject.com/search/?q=show%20card&amp;i=17310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icture%20of%20a%20person&amp;i=960497" TargetMode="External"/><Relationship Id="rId11" Type="http://schemas.openxmlformats.org/officeDocument/2006/relationships/hyperlink" Target="https://thenounproject.com/search/?q=doctor&amp;i=803513" TargetMode="External"/><Relationship Id="rId5" Type="http://schemas.openxmlformats.org/officeDocument/2006/relationships/hyperlink" Target="https://thenounproject.com/search/?q=take%20a%20picture&amp;i=718944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write%20document&amp;i=403326" TargetMode="External"/><Relationship Id="rId9" Type="http://schemas.openxmlformats.org/officeDocument/2006/relationships/hyperlink" Target="https://thenounproject.com/search/?q=visit%20a%20house&amp;i=1283924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scan%20qr%20code&amp;i=1890475" TargetMode="External"/><Relationship Id="rId13" Type="http://schemas.openxmlformats.org/officeDocument/2006/relationships/hyperlink" Target="https://thenounproject.com/eucalyp/collection/qr-code-line/?i=2311354" TargetMode="External"/><Relationship Id="rId3" Type="http://schemas.openxmlformats.org/officeDocument/2006/relationships/hyperlink" Target="https://thenounproject.com/search/?q=computer%20with%20checks&amp;i=2787332" TargetMode="External"/><Relationship Id="rId7" Type="http://schemas.openxmlformats.org/officeDocument/2006/relationships/hyperlink" Target="https://thenounproject.com/search/?q=smartphone%20with%20list&amp;i=648841" TargetMode="External"/><Relationship Id="rId12" Type="http://schemas.openxmlformats.org/officeDocument/2006/relationships/hyperlink" Target="https://thenounproject.com/search/?q=write%20on%20phone&amp;i=198149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question%20mark&amp;i=2302546" TargetMode="External"/><Relationship Id="rId11" Type="http://schemas.openxmlformats.org/officeDocument/2006/relationships/hyperlink" Target="https://thenounproject.com/search/?q=network&amp;i=2148898" TargetMode="External"/><Relationship Id="rId5" Type="http://schemas.openxmlformats.org/officeDocument/2006/relationships/hyperlink" Target="https://thenounproject.com/search/?q=dislike&amp;i=939689" TargetMode="External"/><Relationship Id="rId10" Type="http://schemas.openxmlformats.org/officeDocument/2006/relationships/hyperlink" Target="https://thenounproject.com/search/?q=person%20walking&amp;i=117151" TargetMode="External"/><Relationship Id="rId4" Type="http://schemas.openxmlformats.org/officeDocument/2006/relationships/hyperlink" Target="https://thenounproject.com/search/?q=like&amp;i=1939579" TargetMode="External"/><Relationship Id="rId9" Type="http://schemas.openxmlformats.org/officeDocument/2006/relationships/hyperlink" Target="https://thenounproject.com/search/?q=family%20with%20grandparents&amp;creator=1840742&amp;i=1915285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Introduction - </a:t>
            </a:r>
            <a:br>
              <a:rPr lang="en-GB" sz="4800" dirty="0"/>
            </a:br>
            <a:r>
              <a:rPr lang="en-GB" sz="4000" dirty="0"/>
              <a:t>Health Financing Mechanisms and Insurance Processes</a:t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857355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364751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11550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799253" y="523286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/>
              <a:t>Transactions in health insurance systems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7222148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484063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512775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9050505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9064866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9088414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620211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0043531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0085237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0111221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304352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408299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702704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632696" y="3818368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694151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2093403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10209953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Price Lists</a:t>
            </a:r>
          </a:p>
        </p:txBody>
      </p:sp>
      <p:sp>
        <p:nvSpPr>
          <p:cNvPr id="124" name="Textfeld 123"/>
          <p:cNvSpPr txBox="1"/>
          <p:nvPr/>
        </p:nvSpPr>
        <p:spPr>
          <a:xfrm>
            <a:off x="7222148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Type </a:t>
            </a:r>
            <a:r>
              <a:rPr lang="de-DE" sz="1600" dirty="0" err="1">
                <a:latin typeface="Poppins SemiBold"/>
              </a:rPr>
              <a:t>of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783904" y="1873899"/>
            <a:ext cx="1564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Services/Items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1632696" y="3534958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C0F749F-0D22-4BD0-96C6-62D19426EC8B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3"/>
          <a:stretch/>
        </p:blipFill>
        <p:spPr>
          <a:xfrm>
            <a:off x="1872063" y="2457446"/>
            <a:ext cx="822608" cy="717782"/>
          </a:xfrm>
          <a:prstGeom prst="rect">
            <a:avLst/>
          </a:prstGeom>
        </p:spPr>
      </p:pic>
      <p:pic>
        <p:nvPicPr>
          <p:cNvPr id="28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872973" y="2312162"/>
            <a:ext cx="938484" cy="789001"/>
          </a:xfrm>
          <a:prstGeom prst="rect">
            <a:avLst/>
          </a:prstGeom>
        </p:spPr>
      </p:pic>
      <p:sp>
        <p:nvSpPr>
          <p:cNvPr id="29" name="Textfeld 125"/>
          <p:cNvSpPr txBox="1"/>
          <p:nvPr/>
        </p:nvSpPr>
        <p:spPr>
          <a:xfrm>
            <a:off x="4957361" y="2007049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6456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Overview -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Enrolment/Beneficiary Management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Health </a:t>
            </a:r>
            <a:r>
              <a:rPr lang="en-GB" sz="2200" dirty="0"/>
              <a:t>Service </a:t>
            </a:r>
            <a:r>
              <a:rPr lang="en-GB" sz="2200" dirty="0" smtClean="0"/>
              <a:t>Utilization by insured clients</a:t>
            </a: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Claims processing (submission + scrutiny and payment)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r>
              <a:rPr lang="en-GB" sz="2200" dirty="0"/>
              <a:t>Renewals </a:t>
            </a:r>
            <a:r>
              <a:rPr lang="en-GB" sz="2200" dirty="0" smtClean="0"/>
              <a:t>(and/or modifications</a:t>
            </a:r>
            <a:r>
              <a:rPr lang="en-GB" sz="2200" dirty="0" smtClean="0"/>
              <a:t>)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While I cover each process there will be a poll to ask you whether in your context the most pre dominant HI scheme has the respective process or not?</a:t>
            </a:r>
          </a:p>
          <a:p>
            <a:pPr marL="0" indent="0">
              <a:buNone/>
            </a:pPr>
            <a:r>
              <a:rPr lang="en-GB" sz="2200" dirty="0" smtClean="0"/>
              <a:t>If you feel there are processes that are not covered then do flag them in the Chat in addition to raising any questions you might have!</a:t>
            </a: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5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5FED367-3160-4467-BB49-077BF8D29EC2}"/>
              </a:ext>
            </a:extLst>
          </p:cNvPr>
          <p:cNvSpPr/>
          <p:nvPr/>
        </p:nvSpPr>
        <p:spPr>
          <a:xfrm>
            <a:off x="7652453" y="3196601"/>
            <a:ext cx="3701347" cy="30359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Provided </a:t>
            </a:r>
            <a:endParaRPr lang="en-US" b="1" dirty="0">
              <a:solidFill>
                <a:schemeClr val="tx1"/>
              </a:solidFill>
            </a:endParaRPr>
          </a:p>
          <a:p>
            <a:pPr algn="r"/>
            <a:r>
              <a:rPr lang="en-US" b="1" dirty="0">
                <a:solidFill>
                  <a:schemeClr val="tx1"/>
                </a:solidFill>
              </a:rPr>
              <a:t>to client</a:t>
            </a: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292995" y="7706767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758134" y="25903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8925201" y="2105659"/>
            <a:ext cx="948680" cy="887239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5259157" y="2047246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42421" y="2011975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Plus 36"/>
          <p:cNvSpPr/>
          <p:nvPr/>
        </p:nvSpPr>
        <p:spPr>
          <a:xfrm>
            <a:off x="9569819" y="4468259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3532865" y="2197907"/>
            <a:ext cx="1003309" cy="297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323702" y="5419664"/>
            <a:ext cx="3992824" cy="32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 rot="16200000">
            <a:off x="1863370" y="3968868"/>
            <a:ext cx="1841761" cy="345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46"/>
          <p:cNvSpPr txBox="1">
            <a:spLocks noChangeArrowheads="1"/>
          </p:cNvSpPr>
          <p:nvPr/>
        </p:nvSpPr>
        <p:spPr bwMode="auto">
          <a:xfrm>
            <a:off x="7557085" y="3851798"/>
            <a:ext cx="2106919" cy="954107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r>
              <a:rPr lang="en-GB" altLang="en-US" dirty="0"/>
              <a:t>Centralized or </a:t>
            </a:r>
            <a:r>
              <a:rPr lang="en-GB" altLang="en-US" dirty="0" smtClean="0"/>
              <a:t>localized storage of individual information – link through ID no.</a:t>
            </a:r>
            <a:endParaRPr lang="en-GB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21790" y="580483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29340" y="1132243"/>
            <a:ext cx="105244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 – e.g. Voluntary schemes/informal sector</a:t>
            </a:r>
            <a:endParaRPr lang="en-GB" sz="26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9" name="Grafik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76" y="2003678"/>
            <a:ext cx="850160" cy="850160"/>
          </a:xfrm>
          <a:prstGeom prst="rect">
            <a:avLst/>
          </a:prstGeom>
        </p:spPr>
      </p:pic>
      <p:sp>
        <p:nvSpPr>
          <p:cNvPr id="40" name="Rechteck 11"/>
          <p:cNvSpPr/>
          <p:nvPr/>
        </p:nvSpPr>
        <p:spPr>
          <a:xfrm>
            <a:off x="1781034" y="2710224"/>
            <a:ext cx="1637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Inform</a:t>
            </a:r>
            <a:r>
              <a:rPr lang="de-DE" sz="1400" dirty="0">
                <a:latin typeface="Poppins SemiBold"/>
              </a:rPr>
              <a:t>, </a:t>
            </a:r>
            <a:r>
              <a:rPr lang="de-DE" sz="1400" dirty="0" err="1">
                <a:latin typeface="Poppins SemiBold"/>
              </a:rPr>
              <a:t>advise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and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convince</a:t>
            </a:r>
            <a:endParaRPr lang="de-DE" sz="1400" dirty="0">
              <a:latin typeface="Poppins SemiBold"/>
            </a:endParaRPr>
          </a:p>
        </p:txBody>
      </p:sp>
      <p:sp>
        <p:nvSpPr>
          <p:cNvPr id="41" name="Rechteck 32"/>
          <p:cNvSpPr/>
          <p:nvPr/>
        </p:nvSpPr>
        <p:spPr>
          <a:xfrm>
            <a:off x="1990839" y="1739469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household</a:t>
            </a:r>
            <a:r>
              <a:rPr lang="de-DE" sz="1400" dirty="0">
                <a:latin typeface="Poppins SemiBold"/>
              </a:rPr>
              <a:t> </a:t>
            </a:r>
          </a:p>
        </p:txBody>
      </p:sp>
      <p:pic>
        <p:nvPicPr>
          <p:cNvPr id="4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456990" y="1973653"/>
            <a:ext cx="932265" cy="747474"/>
          </a:xfrm>
          <a:prstGeom prst="rect">
            <a:avLst/>
          </a:prstGeom>
        </p:spPr>
      </p:pic>
      <p:sp>
        <p:nvSpPr>
          <p:cNvPr id="43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994427" y="2710224"/>
            <a:ext cx="4526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Collect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contribution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amount</a:t>
            </a:r>
            <a:r>
              <a:rPr lang="de-DE" sz="1400" dirty="0" smtClean="0">
                <a:latin typeface="Poppins SemiBold"/>
              </a:rPr>
              <a:t>, personal </a:t>
            </a:r>
            <a:r>
              <a:rPr lang="de-DE" sz="1400" dirty="0" err="1" smtClean="0">
                <a:latin typeface="Poppins SemiBold"/>
              </a:rPr>
              <a:t>data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and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capture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identifier</a:t>
            </a:r>
            <a:r>
              <a:rPr lang="de-DE" sz="1400" dirty="0" smtClean="0">
                <a:latin typeface="Poppins SemiBold"/>
              </a:rPr>
              <a:t> (</a:t>
            </a:r>
            <a:r>
              <a:rPr lang="de-DE" sz="1400" dirty="0" err="1" smtClean="0">
                <a:latin typeface="Poppins SemiBold"/>
              </a:rPr>
              <a:t>photo</a:t>
            </a:r>
            <a:r>
              <a:rPr lang="de-DE" sz="1400" dirty="0" smtClean="0">
                <a:latin typeface="Poppins SemiBold"/>
              </a:rPr>
              <a:t>, </a:t>
            </a:r>
            <a:r>
              <a:rPr lang="de-DE" sz="1400" dirty="0" err="1" smtClean="0">
                <a:latin typeface="Poppins SemiBold"/>
              </a:rPr>
              <a:t>biometrics</a:t>
            </a:r>
            <a:r>
              <a:rPr lang="de-DE" sz="1400" dirty="0" smtClean="0">
                <a:latin typeface="Poppins SemiBold"/>
              </a:rPr>
              <a:t>, etc.)</a:t>
            </a:r>
            <a:endParaRPr lang="de-DE" sz="1400" dirty="0">
              <a:latin typeface="Poppins SemiBold"/>
            </a:endParaRPr>
          </a:p>
        </p:txBody>
      </p:sp>
      <p:pic>
        <p:nvPicPr>
          <p:cNvPr id="4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418" y="2021478"/>
            <a:ext cx="735980" cy="633135"/>
          </a:xfrm>
          <a:prstGeom prst="rect">
            <a:avLst/>
          </a:prstGeom>
        </p:spPr>
      </p:pic>
      <p:pic>
        <p:nvPicPr>
          <p:cNvPr id="51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033" y="2021478"/>
            <a:ext cx="821927" cy="693834"/>
          </a:xfrm>
          <a:prstGeom prst="rect">
            <a:avLst/>
          </a:prstGeom>
        </p:spPr>
      </p:pic>
      <p:pic>
        <p:nvPicPr>
          <p:cNvPr id="58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9622983" y="3212729"/>
            <a:ext cx="1237317" cy="927932"/>
          </a:xfrm>
          <a:prstGeom prst="rect">
            <a:avLst/>
          </a:prstGeom>
        </p:spPr>
      </p:pic>
      <p:pic>
        <p:nvPicPr>
          <p:cNvPr id="59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87" y="3308044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6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67" y="5181469"/>
            <a:ext cx="906568" cy="776126"/>
          </a:xfrm>
          <a:prstGeom prst="rect">
            <a:avLst/>
          </a:prstGeom>
        </p:spPr>
      </p:pic>
      <p:sp>
        <p:nvSpPr>
          <p:cNvPr id="61" name="Rechteck 15"/>
          <p:cNvSpPr/>
          <p:nvPr/>
        </p:nvSpPr>
        <p:spPr>
          <a:xfrm>
            <a:off x="7630367" y="5164622"/>
            <a:ext cx="1846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endParaRPr lang="de-DE" sz="1400" dirty="0">
              <a:latin typeface="Poppins SemiBold"/>
            </a:endParaRPr>
          </a:p>
        </p:txBody>
      </p:sp>
      <p:pic>
        <p:nvPicPr>
          <p:cNvPr id="62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660277" y="5004623"/>
            <a:ext cx="1822805" cy="1038135"/>
          </a:xfrm>
          <a:prstGeom prst="rect">
            <a:avLst/>
          </a:prstGeom>
        </p:spPr>
      </p:pic>
      <p:pic>
        <p:nvPicPr>
          <p:cNvPr id="6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289274" y="4641036"/>
            <a:ext cx="932265" cy="747474"/>
          </a:xfrm>
          <a:prstGeom prst="rect">
            <a:avLst/>
          </a:prstGeom>
        </p:spPr>
      </p:pic>
      <p:pic>
        <p:nvPicPr>
          <p:cNvPr id="6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702" y="4688861"/>
            <a:ext cx="735980" cy="633135"/>
          </a:xfrm>
          <a:prstGeom prst="rect">
            <a:avLst/>
          </a:prstGeom>
        </p:spPr>
      </p:pic>
      <p:pic>
        <p:nvPicPr>
          <p:cNvPr id="65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230" y="4657706"/>
            <a:ext cx="821927" cy="693834"/>
          </a:xfrm>
          <a:prstGeom prst="rect">
            <a:avLst/>
          </a:prstGeom>
        </p:spPr>
      </p:pic>
      <p:sp>
        <p:nvSpPr>
          <p:cNvPr id="67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267804" y="5711026"/>
            <a:ext cx="432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smtClean="0">
                <a:latin typeface="Poppins SemiBold"/>
              </a:rPr>
              <a:t>Transfer all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money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collected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to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insurer</a:t>
            </a:r>
            <a:endParaRPr lang="de-DE" sz="14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87384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rafik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84" y="3368421"/>
            <a:ext cx="589330" cy="497486"/>
          </a:xfrm>
          <a:prstGeom prst="rect">
            <a:avLst/>
          </a:prstGeom>
        </p:spPr>
      </p:pic>
      <p:sp>
        <p:nvSpPr>
          <p:cNvPr id="17" name="Bent-Up Arrow 16"/>
          <p:cNvSpPr/>
          <p:nvPr/>
        </p:nvSpPr>
        <p:spPr>
          <a:xfrm rot="16200000">
            <a:off x="7770898" y="2926233"/>
            <a:ext cx="2596034" cy="652245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07611" y="1954339"/>
            <a:ext cx="453781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>
            <a:off x="3508243" y="5618005"/>
            <a:ext cx="4077220" cy="326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8588923">
            <a:off x="3262878" y="3934052"/>
            <a:ext cx="3325073" cy="309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1964770" y="6023073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829340" y="1132243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II – Existing lists </a:t>
            </a:r>
            <a:r>
              <a:rPr lang="en-GB" sz="2800" kern="0" dirty="0" err="1" smtClean="0"/>
              <a:t>eg</a:t>
            </a:r>
            <a:r>
              <a:rPr lang="en-GB" sz="2800" kern="0" dirty="0" smtClean="0"/>
              <a:t>. Company </a:t>
            </a:r>
            <a:endParaRPr lang="en-GB" sz="260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838200" y="2164465"/>
            <a:ext cx="9482147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sp>
        <p:nvSpPr>
          <p:cNvPr id="54" name="Right Arrow 53"/>
          <p:cNvSpPr/>
          <p:nvPr/>
        </p:nvSpPr>
        <p:spPr>
          <a:xfrm rot="3963841">
            <a:off x="1594063" y="4807423"/>
            <a:ext cx="812532" cy="263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1424107" y="3054209"/>
            <a:ext cx="1974561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pPr lvl="0"/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/>
              <a:t>scheme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partial) on </a:t>
            </a:r>
            <a:r>
              <a:rPr lang="de-DE" dirty="0"/>
              <a:t>potential </a:t>
            </a:r>
            <a:r>
              <a:rPr lang="de-DE" dirty="0" err="1"/>
              <a:t>members</a:t>
            </a:r>
            <a:endParaRPr lang="de-DE" dirty="0"/>
          </a:p>
        </p:txBody>
      </p:sp>
      <p:pic>
        <p:nvPicPr>
          <p:cNvPr id="3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65208" y="3736353"/>
            <a:ext cx="932265" cy="747474"/>
          </a:xfrm>
          <a:prstGeom prst="rect">
            <a:avLst/>
          </a:prstGeom>
        </p:spPr>
      </p:pic>
      <p:pic>
        <p:nvPicPr>
          <p:cNvPr id="33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00" y="3753072"/>
            <a:ext cx="735980" cy="633135"/>
          </a:xfrm>
          <a:prstGeom prst="rect">
            <a:avLst/>
          </a:prstGeom>
        </p:spPr>
      </p:pic>
      <p:pic>
        <p:nvPicPr>
          <p:cNvPr id="45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557397" y="5222828"/>
            <a:ext cx="1822805" cy="1038135"/>
          </a:xfrm>
          <a:prstGeom prst="rect">
            <a:avLst/>
          </a:prstGeom>
        </p:spPr>
      </p:pic>
      <p:pic>
        <p:nvPicPr>
          <p:cNvPr id="50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4854059" y="4891511"/>
            <a:ext cx="1237317" cy="927932"/>
          </a:xfrm>
          <a:prstGeom prst="rect">
            <a:avLst/>
          </a:prstGeom>
        </p:spPr>
      </p:pic>
      <p:pic>
        <p:nvPicPr>
          <p:cNvPr id="51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887" y="5056620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599" y="5038909"/>
            <a:ext cx="735980" cy="633135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3342339" y="5910054"/>
            <a:ext cx="4480797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pPr lvl="0"/>
            <a:r>
              <a:rPr lang="de-DE" dirty="0" smtClean="0"/>
              <a:t>Transfer </a:t>
            </a:r>
            <a:r>
              <a:rPr lang="de-DE" dirty="0" err="1" smtClean="0"/>
              <a:t>issued</a:t>
            </a:r>
            <a:r>
              <a:rPr lang="de-DE" dirty="0" smtClean="0"/>
              <a:t> ID </a:t>
            </a:r>
            <a:r>
              <a:rPr lang="de-DE" dirty="0" err="1" smtClean="0"/>
              <a:t>card</a:t>
            </a:r>
            <a:r>
              <a:rPr lang="de-DE" dirty="0" smtClean="0"/>
              <a:t> (ID </a:t>
            </a:r>
            <a:r>
              <a:rPr lang="de-DE" dirty="0" err="1" smtClean="0"/>
              <a:t>no</a:t>
            </a:r>
            <a:r>
              <a:rPr lang="de-DE" dirty="0" smtClean="0"/>
              <a:t>.) &amp; </a:t>
            </a:r>
            <a:r>
              <a:rPr lang="de-DE" dirty="0" err="1" smtClean="0"/>
              <a:t>reqd</a:t>
            </a:r>
            <a:r>
              <a:rPr lang="de-DE" dirty="0" smtClean="0"/>
              <a:t>. </a:t>
            </a:r>
            <a:r>
              <a:rPr lang="de-DE" dirty="0" err="1" smtClean="0"/>
              <a:t>data</a:t>
            </a:r>
            <a:endParaRPr lang="de-DE" dirty="0"/>
          </a:p>
        </p:txBody>
      </p:sp>
      <p:pic>
        <p:nvPicPr>
          <p:cNvPr id="60" name="Grafik 6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581" y="4989870"/>
            <a:ext cx="809933" cy="693396"/>
          </a:xfrm>
          <a:prstGeom prst="rect">
            <a:avLst/>
          </a:prstGeom>
        </p:spPr>
      </p:pic>
      <p:pic>
        <p:nvPicPr>
          <p:cNvPr id="61" name="Grafik 6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695" y="4771352"/>
            <a:ext cx="1071108" cy="1071108"/>
          </a:xfrm>
          <a:prstGeom prst="rect">
            <a:avLst/>
          </a:prstGeom>
        </p:spPr>
      </p:pic>
      <p:sp>
        <p:nvSpPr>
          <p:cNvPr id="63" name="Rechteck 32"/>
          <p:cNvSpPr/>
          <p:nvPr/>
        </p:nvSpPr>
        <p:spPr>
          <a:xfrm>
            <a:off x="8362159" y="5790492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household</a:t>
            </a:r>
            <a:endParaRPr lang="de-DE" sz="1400" dirty="0">
              <a:latin typeface="Poppins SemiBold"/>
            </a:endParaRPr>
          </a:p>
        </p:txBody>
      </p:sp>
      <p:pic>
        <p:nvPicPr>
          <p:cNvPr id="64" name="Grafik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519" y="1862506"/>
            <a:ext cx="821927" cy="693834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997896" y="2628344"/>
            <a:ext cx="4480797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pPr lvl="0"/>
            <a:r>
              <a:rPr lang="de-DE" dirty="0" err="1" smtClean="0"/>
              <a:t>Provide</a:t>
            </a:r>
            <a:r>
              <a:rPr lang="de-DE" dirty="0" smtClean="0"/>
              <a:t> ID </a:t>
            </a:r>
            <a:r>
              <a:rPr lang="de-DE" dirty="0" err="1" smtClean="0"/>
              <a:t>card</a:t>
            </a:r>
            <a:r>
              <a:rPr lang="de-DE" dirty="0" smtClean="0"/>
              <a:t> &amp; </a:t>
            </a:r>
            <a:r>
              <a:rPr lang="de-DE" dirty="0" err="1" smtClean="0"/>
              <a:t>capture</a:t>
            </a:r>
            <a:r>
              <a:rPr lang="de-DE" dirty="0" smtClean="0"/>
              <a:t> </a:t>
            </a:r>
            <a:r>
              <a:rPr lang="de-DE" dirty="0" err="1" smtClean="0"/>
              <a:t>remaining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pic>
        <p:nvPicPr>
          <p:cNvPr id="66" name="Grafik 6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329" y="1862944"/>
            <a:ext cx="809933" cy="693396"/>
          </a:xfrm>
          <a:prstGeom prst="rect">
            <a:avLst/>
          </a:prstGeom>
        </p:spPr>
      </p:pic>
      <p:pic>
        <p:nvPicPr>
          <p:cNvPr id="67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4767535" y="1791705"/>
            <a:ext cx="1237317" cy="927932"/>
          </a:xfrm>
          <a:prstGeom prst="rect">
            <a:avLst/>
          </a:prstGeom>
        </p:spPr>
      </p:pic>
      <p:pic>
        <p:nvPicPr>
          <p:cNvPr id="68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63" y="1956814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5623028" y="3548377"/>
            <a:ext cx="1359519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pPr lvl="0"/>
            <a:r>
              <a:rPr lang="de-DE" dirty="0" smtClean="0"/>
              <a:t>Transfer back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insurer</a:t>
            </a:r>
            <a:r>
              <a:rPr lang="de-DE" dirty="0" smtClean="0"/>
              <a:t> additional </a:t>
            </a:r>
            <a:r>
              <a:rPr lang="de-DE" dirty="0" err="1" smtClean="0"/>
              <a:t>data</a:t>
            </a:r>
            <a:endParaRPr lang="de-DE" dirty="0"/>
          </a:p>
        </p:txBody>
      </p:sp>
      <p:pic>
        <p:nvPicPr>
          <p:cNvPr id="71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739" y="3275682"/>
            <a:ext cx="735980" cy="633135"/>
          </a:xfrm>
          <a:prstGeom prst="rect">
            <a:avLst/>
          </a:prstGeom>
        </p:spPr>
      </p:pic>
      <p:pic>
        <p:nvPicPr>
          <p:cNvPr id="72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034" y="1887367"/>
            <a:ext cx="735980" cy="63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5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  <p:bldP spid="47" grpId="0" animBg="1"/>
      <p:bldP spid="38" grpId="0" animBg="1"/>
      <p:bldP spid="57" grpId="0"/>
      <p:bldP spid="63" grpId="0"/>
      <p:bldP spid="65" grpId="0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14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340865" y="2142996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512684" y="2142996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639" y="2476139"/>
            <a:ext cx="894299" cy="561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4526277" y="2258026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2906284" y="2584580"/>
            <a:ext cx="1533094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372097" y="259450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0958" y="3408556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4486324" y="3392447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79928" y="1629550"/>
            <a:ext cx="1851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 smtClean="0">
                <a:latin typeface="Poppins SemiBold"/>
              </a:rPr>
              <a:t>Verification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membership</a:t>
            </a:r>
            <a:endParaRPr lang="de-DE" sz="1600" dirty="0">
              <a:latin typeface="Poppins SemiBold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03957" y="796087"/>
            <a:ext cx="1004984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 smtClean="0"/>
              <a:t>Health </a:t>
            </a:r>
            <a:r>
              <a:rPr lang="en-GB" sz="3200" dirty="0"/>
              <a:t>Service Utilization Process  – Health Facility</a:t>
            </a:r>
            <a:endParaRPr lang="en-GB" altLang="en-US" sz="3200" kern="0" dirty="0"/>
          </a:p>
        </p:txBody>
      </p:sp>
      <p:sp>
        <p:nvSpPr>
          <p:cNvPr id="25" name="Rechteck 24"/>
          <p:cNvSpPr/>
          <p:nvPr/>
        </p:nvSpPr>
        <p:spPr>
          <a:xfrm>
            <a:off x="9411623" y="5549282"/>
            <a:ext cx="1854200" cy="838639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b="1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151303" y="5534177"/>
            <a:ext cx="1616781" cy="853744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85394" y="361200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8133043" y="3624361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34">
            <a:extLst>
              <a:ext uri="{FF2B5EF4-FFF2-40B4-BE49-F238E27FC236}">
                <a16:creationId xmlns:a16="http://schemas.microsoft.com/office/drawing/2014/main" id="{33B10C48-CF4E-4BE0-9F6E-F086B1D87235}"/>
              </a:ext>
            </a:extLst>
          </p:cNvPr>
          <p:cNvSpPr/>
          <p:nvPr/>
        </p:nvSpPr>
        <p:spPr>
          <a:xfrm rot="5400000">
            <a:off x="9312899" y="362278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E2DB0E3-C05C-434F-A313-CC9A64F5B72C}"/>
              </a:ext>
            </a:extLst>
          </p:cNvPr>
          <p:cNvSpPr/>
          <p:nvPr/>
        </p:nvSpPr>
        <p:spPr>
          <a:xfrm>
            <a:off x="7376566" y="4298364"/>
            <a:ext cx="1166254" cy="561924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2" name="Pfeil nach rechts 34">
            <a:extLst>
              <a:ext uri="{FF2B5EF4-FFF2-40B4-BE49-F238E27FC236}">
                <a16:creationId xmlns:a16="http://schemas.microsoft.com/office/drawing/2014/main" id="{E0C1ED67-C4CD-4CF9-ADE9-631B5D75C9F8}"/>
              </a:ext>
            </a:extLst>
          </p:cNvPr>
          <p:cNvSpPr/>
          <p:nvPr/>
        </p:nvSpPr>
        <p:spPr>
          <a:xfrm rot="5400000">
            <a:off x="7692544" y="5023408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B70C37F-6155-42AE-BF5F-A81EAAAC4A8F}"/>
              </a:ext>
            </a:extLst>
          </p:cNvPr>
          <p:cNvSpPr/>
          <p:nvPr/>
        </p:nvSpPr>
        <p:spPr>
          <a:xfrm>
            <a:off x="8815709" y="4298364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Invalid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DC6DFE6-3FAE-4562-9379-632C7A1D2668}"/>
              </a:ext>
            </a:extLst>
          </p:cNvPr>
          <p:cNvSpPr/>
          <p:nvPr/>
        </p:nvSpPr>
        <p:spPr>
          <a:xfrm>
            <a:off x="10329348" y="4297160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2" name="Geschweifte Klammer rechts 1">
            <a:extLst>
              <a:ext uri="{FF2B5EF4-FFF2-40B4-BE49-F238E27FC236}">
                <a16:creationId xmlns:a16="http://schemas.microsoft.com/office/drawing/2014/main" id="{21B5894F-D294-4C02-88CF-A0AAFC92197F}"/>
              </a:ext>
            </a:extLst>
          </p:cNvPr>
          <p:cNvSpPr/>
          <p:nvPr/>
        </p:nvSpPr>
        <p:spPr>
          <a:xfrm rot="5400000">
            <a:off x="10197153" y="3993346"/>
            <a:ext cx="264388" cy="2095749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9B524166-8378-498E-8423-6E4D245625C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844405" y="2276792"/>
            <a:ext cx="1187456" cy="1013947"/>
          </a:xfrm>
          <a:prstGeom prst="rect">
            <a:avLst/>
          </a:prstGeom>
        </p:spPr>
      </p:pic>
      <p:pic>
        <p:nvPicPr>
          <p:cNvPr id="29" name="Grafik 9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894" y="2447266"/>
            <a:ext cx="821927" cy="693834"/>
          </a:xfrm>
          <a:prstGeom prst="rect">
            <a:avLst/>
          </a:prstGeom>
        </p:spPr>
      </p:pic>
      <p:pic>
        <p:nvPicPr>
          <p:cNvPr id="30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8972617" y="2301984"/>
            <a:ext cx="1237317" cy="92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5" grpId="0" animBg="1"/>
      <p:bldP spid="26" grpId="0" animBg="1"/>
      <p:bldP spid="34" grpId="0" animBg="1"/>
      <p:bldP spid="35" grpId="0" animBg="1"/>
      <p:bldP spid="27" grpId="0" animBg="1"/>
      <p:bldP spid="28" grpId="0" animBg="1"/>
      <p:bldP spid="32" grpId="0" animBg="1"/>
      <p:bldP spid="33" grpId="0" animBg="1"/>
      <p:bldP spid="36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D3809DA-B9D7-4FA8-B71A-9EBB0605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15</a:t>
            </a:fld>
            <a:endParaRPr lang="de-DE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017DE6B-7312-4F32-AE73-451F26CB626F}"/>
              </a:ext>
            </a:extLst>
          </p:cNvPr>
          <p:cNvSpPr txBox="1">
            <a:spLocks/>
          </p:cNvSpPr>
          <p:nvPr/>
        </p:nvSpPr>
        <p:spPr>
          <a:xfrm>
            <a:off x="981740" y="1007915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dirty="0" smtClean="0"/>
              <a:t>Health </a:t>
            </a:r>
            <a:r>
              <a:rPr lang="en-GB" sz="2800" dirty="0"/>
              <a:t>Service Utilization Process II – Pre facility check</a:t>
            </a:r>
            <a:endParaRPr lang="en-GB" altLang="en-US" sz="2800" kern="0" dirty="0"/>
          </a:p>
        </p:txBody>
      </p:sp>
      <p:sp>
        <p:nvSpPr>
          <p:cNvPr id="7" name="Pfeil nach rechts 12">
            <a:extLst>
              <a:ext uri="{FF2B5EF4-FFF2-40B4-BE49-F238E27FC236}">
                <a16:creationId xmlns:a16="http://schemas.microsoft.com/office/drawing/2014/main" id="{7E335AF5-4051-4712-A986-B2801652D969}"/>
              </a:ext>
            </a:extLst>
          </p:cNvPr>
          <p:cNvSpPr/>
          <p:nvPr/>
        </p:nvSpPr>
        <p:spPr>
          <a:xfrm rot="21008147">
            <a:off x="3080320" y="2743935"/>
            <a:ext cx="2767302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Pfeil nach rechts 12">
            <a:extLst>
              <a:ext uri="{FF2B5EF4-FFF2-40B4-BE49-F238E27FC236}">
                <a16:creationId xmlns:a16="http://schemas.microsoft.com/office/drawing/2014/main" id="{BF3964B8-BF82-4AAF-A32A-6AD1B0E9B47F}"/>
              </a:ext>
            </a:extLst>
          </p:cNvPr>
          <p:cNvSpPr/>
          <p:nvPr/>
        </p:nvSpPr>
        <p:spPr>
          <a:xfrm rot="939734">
            <a:off x="3018815" y="5113463"/>
            <a:ext cx="2767302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Pfeil nach rechts 12">
            <a:extLst>
              <a:ext uri="{FF2B5EF4-FFF2-40B4-BE49-F238E27FC236}">
                <a16:creationId xmlns:a16="http://schemas.microsoft.com/office/drawing/2014/main" id="{D6528E2B-477E-4A39-A7DF-95F1BFE70A07}"/>
              </a:ext>
            </a:extLst>
          </p:cNvPr>
          <p:cNvSpPr/>
          <p:nvPr/>
        </p:nvSpPr>
        <p:spPr>
          <a:xfrm>
            <a:off x="3080320" y="3929837"/>
            <a:ext cx="2767302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BAB71FFA-8376-438A-BA4F-D403FB0667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5" t="7957" r="12603" b="9003"/>
          <a:stretch/>
        </p:blipFill>
        <p:spPr>
          <a:xfrm>
            <a:off x="9342746" y="3595793"/>
            <a:ext cx="1266727" cy="14986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65E7C6CC-AB3F-4133-94AB-A5D7CE0F0D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6"/>
          <a:stretch/>
        </p:blipFill>
        <p:spPr>
          <a:xfrm>
            <a:off x="6381425" y="3505469"/>
            <a:ext cx="1050955" cy="1191636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70B801DD-A38A-4156-BF4F-2BF5F18E392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6045972" y="4746290"/>
            <a:ext cx="1560136" cy="1335378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85EC9DC-1DC2-4E52-990D-971E6EAD33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69"/>
          <a:stretch/>
        </p:blipFill>
        <p:spPr>
          <a:xfrm>
            <a:off x="6150759" y="2262620"/>
            <a:ext cx="957945" cy="820295"/>
          </a:xfrm>
          <a:prstGeom prst="rect">
            <a:avLst/>
          </a:prstGeom>
        </p:spPr>
      </p:pic>
      <p:sp>
        <p:nvSpPr>
          <p:cNvPr id="20" name="Geschweifte Klammer rechts 19">
            <a:extLst>
              <a:ext uri="{FF2B5EF4-FFF2-40B4-BE49-F238E27FC236}">
                <a16:creationId xmlns:a16="http://schemas.microsoft.com/office/drawing/2014/main" id="{FF77C3D7-9625-4424-98C0-B78B2336043A}"/>
              </a:ext>
            </a:extLst>
          </p:cNvPr>
          <p:cNvSpPr/>
          <p:nvPr/>
        </p:nvSpPr>
        <p:spPr>
          <a:xfrm>
            <a:off x="8071813" y="3595793"/>
            <a:ext cx="421556" cy="2442561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6">
            <a:extLst>
              <a:ext uri="{FF2B5EF4-FFF2-40B4-BE49-F238E27FC236}">
                <a16:creationId xmlns:a16="http://schemas.microsoft.com/office/drawing/2014/main" id="{B90461C7-4156-4A33-A219-3DB00F5A5DF8}"/>
              </a:ext>
            </a:extLst>
          </p:cNvPr>
          <p:cNvSpPr/>
          <p:nvPr/>
        </p:nvSpPr>
        <p:spPr>
          <a:xfrm>
            <a:off x="9202491" y="4951063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kern="1200" dirty="0">
                <a:latin typeface="Poppins SemiBold"/>
                <a:ea typeface="Calibri" charset="0"/>
                <a:cs typeface="Calibri" charset="0"/>
              </a:rPr>
              <a:t>Central </a:t>
            </a:r>
            <a:r>
              <a:rPr lang="de-DE" sz="1400" dirty="0">
                <a:latin typeface="Poppins SemiBold"/>
                <a:ea typeface="Calibri" charset="0"/>
                <a:cs typeface="Calibri" charset="0"/>
              </a:rPr>
              <a:t>S</a:t>
            </a:r>
            <a:r>
              <a:rPr lang="de-DE" sz="1400" kern="1200" dirty="0">
                <a:latin typeface="Poppins SemiBold"/>
                <a:ea typeface="Calibri" charset="0"/>
                <a:cs typeface="Calibri" charset="0"/>
              </a:rPr>
              <a:t>erver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28F618A-940F-4666-B46B-507F6AD5BCEB}"/>
              </a:ext>
            </a:extLst>
          </p:cNvPr>
          <p:cNvSpPr txBox="1"/>
          <p:nvPr/>
        </p:nvSpPr>
        <p:spPr>
          <a:xfrm>
            <a:off x="7511229" y="1762812"/>
            <a:ext cx="2610554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Insurance </a:t>
            </a:r>
            <a:r>
              <a:rPr lang="de-DE" dirty="0" err="1"/>
              <a:t>office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designated</a:t>
            </a:r>
            <a:r>
              <a:rPr lang="de-DE" dirty="0" smtClean="0"/>
              <a:t> </a:t>
            </a:r>
            <a:r>
              <a:rPr lang="de-DE" dirty="0" err="1" smtClean="0"/>
              <a:t>personnel</a:t>
            </a:r>
            <a:r>
              <a:rPr lang="de-DE" dirty="0" smtClean="0"/>
              <a:t>)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equipment</a:t>
            </a:r>
            <a:r>
              <a:rPr lang="de-DE" dirty="0" smtClean="0"/>
              <a:t> </a:t>
            </a:r>
            <a:r>
              <a:rPr lang="de-DE" dirty="0" err="1"/>
              <a:t>checks</a:t>
            </a:r>
            <a:r>
              <a:rPr lang="de-DE" dirty="0"/>
              <a:t> </a:t>
            </a:r>
            <a:r>
              <a:rPr lang="de-DE" dirty="0" err="1" smtClean="0"/>
              <a:t>info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on </a:t>
            </a:r>
            <a:r>
              <a:rPr lang="de-DE" dirty="0" err="1" smtClean="0"/>
              <a:t>card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/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self</a:t>
            </a:r>
            <a:r>
              <a:rPr lang="de-DE" dirty="0" smtClean="0"/>
              <a:t> check</a:t>
            </a:r>
            <a:endParaRPr lang="de-DE" dirty="0"/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5E268C1F-51BB-472E-9386-D679AB998B8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549172" y="3595793"/>
            <a:ext cx="2065443" cy="159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2263268" y="4240039"/>
            <a:ext cx="0" cy="94086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39" y="3379329"/>
            <a:ext cx="840264" cy="686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35" name="Picture 18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588" y="5638471"/>
            <a:ext cx="926460" cy="46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2939288" y="5756993"/>
            <a:ext cx="1672523" cy="26810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27648" y="4065886"/>
            <a:ext cx="2103505" cy="98945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6183925" y="3984417"/>
            <a:ext cx="2404565" cy="593851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040918" y="5316024"/>
            <a:ext cx="2519850" cy="674785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358" y="4204590"/>
            <a:ext cx="583883" cy="4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186" y="5639708"/>
            <a:ext cx="539808" cy="44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80" y="3969363"/>
            <a:ext cx="418838" cy="34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9" name="Straight Arrow Connector 88"/>
          <p:cNvCxnSpPr/>
          <p:nvPr/>
        </p:nvCxnSpPr>
        <p:spPr>
          <a:xfrm flipH="1">
            <a:off x="2960874" y="4858612"/>
            <a:ext cx="5627616" cy="381212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952" y="5309898"/>
            <a:ext cx="427642" cy="34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Straight Arrow Connector 91"/>
          <p:cNvCxnSpPr/>
          <p:nvPr/>
        </p:nvCxnSpPr>
        <p:spPr>
          <a:xfrm flipH="1">
            <a:off x="4425869" y="3006771"/>
            <a:ext cx="2325798" cy="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861696" y="3681540"/>
            <a:ext cx="1644697" cy="1838159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6218711" y="3338871"/>
            <a:ext cx="928548" cy="288806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8354295" y="3740067"/>
            <a:ext cx="281709" cy="109019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11" descr="C:\Users\Nemec\AppData\Local\Microsoft\Windows\Temporary Internet Files\Content.IE5\Q4RYVWLE\MC90043484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24" y="2269557"/>
            <a:ext cx="1404139" cy="140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3017686" y="2429079"/>
            <a:ext cx="681646" cy="42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6" descr="C:\Users\srivsi\AppData\Local\Microsoft\Windows\Temporary Internet Files\Content.IE5\DP88JB1M\Smart-Card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458" y="2235168"/>
            <a:ext cx="583007" cy="58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14"/>
          <p:cNvSpPr txBox="1">
            <a:spLocks noChangeArrowheads="1"/>
          </p:cNvSpPr>
          <p:nvPr/>
        </p:nvSpPr>
        <p:spPr bwMode="auto">
          <a:xfrm>
            <a:off x="6919416" y="1989384"/>
            <a:ext cx="1428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dirty="0">
                <a:cs typeface="Arial" charset="0"/>
              </a:rPr>
              <a:t>central server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668073" y="3347752"/>
            <a:ext cx="4781562" cy="1782785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082" y="3256033"/>
            <a:ext cx="228502" cy="19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itle 1"/>
          <p:cNvSpPr txBox="1">
            <a:spLocks/>
          </p:cNvSpPr>
          <p:nvPr/>
        </p:nvSpPr>
        <p:spPr>
          <a:xfrm>
            <a:off x="998310" y="934057"/>
            <a:ext cx="9490137" cy="96237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 b="1" i="0"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dirty="0"/>
              <a:t>Claims Processing I: </a:t>
            </a:r>
            <a:r>
              <a:rPr lang="en-GB" dirty="0" smtClean="0"/>
              <a:t>Submission (cashless or pre authorization)</a:t>
            </a:r>
            <a:endParaRPr lang="en-GB" altLang="en-US" dirty="0"/>
          </a:p>
          <a:p>
            <a:endParaRPr lang="en-GB" altLang="en-US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21" y="4903997"/>
            <a:ext cx="668314" cy="5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508" y="3560750"/>
            <a:ext cx="545486" cy="44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4" name="Straight Arrow Connector 73"/>
          <p:cNvCxnSpPr/>
          <p:nvPr/>
        </p:nvCxnSpPr>
        <p:spPr>
          <a:xfrm flipH="1" flipV="1">
            <a:off x="8750155" y="3525978"/>
            <a:ext cx="551719" cy="7856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588490" y="3681540"/>
            <a:ext cx="536073" cy="7647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Grafik 9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1234617" y="3081239"/>
            <a:ext cx="903204" cy="110368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8910327" y="3003050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pic>
        <p:nvPicPr>
          <p:cNvPr id="46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8540955" y="2218120"/>
            <a:ext cx="1719576" cy="979343"/>
          </a:xfrm>
          <a:prstGeom prst="rect">
            <a:avLst/>
          </a:prstGeom>
        </p:spPr>
      </p:pic>
      <p:pic>
        <p:nvPicPr>
          <p:cNvPr id="50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3370825" y="2716880"/>
            <a:ext cx="945314" cy="70894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35"/>
          <a:stretch/>
        </p:blipFill>
        <p:spPr>
          <a:xfrm>
            <a:off x="8787142" y="4504193"/>
            <a:ext cx="1199730" cy="102775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41"/>
          <a:stretch/>
        </p:blipFill>
        <p:spPr>
          <a:xfrm>
            <a:off x="1750319" y="5251356"/>
            <a:ext cx="1010292" cy="8765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75"/>
          <a:stretch/>
        </p:blipFill>
        <p:spPr>
          <a:xfrm>
            <a:off x="5257433" y="3655747"/>
            <a:ext cx="775354" cy="67630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4"/>
          <a:stretch/>
        </p:blipFill>
        <p:spPr>
          <a:xfrm>
            <a:off x="4972674" y="5330652"/>
            <a:ext cx="901317" cy="777979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1753443" y="606274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Doctor</a:t>
            </a:r>
            <a:endParaRPr lang="en-GB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903882" y="606274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Pharmacy</a:t>
            </a:r>
            <a:endParaRPr lang="en-GB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5031839" y="4346902"/>
            <a:ext cx="1216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Lab &amp; Imaging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8767802" y="5355463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Billing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3688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2263268" y="4240039"/>
            <a:ext cx="0" cy="94086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39" y="3379329"/>
            <a:ext cx="840264" cy="686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35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155" y="5594609"/>
            <a:ext cx="140652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2939288" y="5756993"/>
            <a:ext cx="1672523" cy="26810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27648" y="4065886"/>
            <a:ext cx="2103505" cy="98945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6183925" y="3984417"/>
            <a:ext cx="2404565" cy="593851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040918" y="5316024"/>
            <a:ext cx="2519850" cy="674785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358" y="4204590"/>
            <a:ext cx="583883" cy="4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186" y="5639708"/>
            <a:ext cx="539808" cy="44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80" y="3969363"/>
            <a:ext cx="418838" cy="34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9" name="Straight Arrow Connector 88"/>
          <p:cNvCxnSpPr/>
          <p:nvPr/>
        </p:nvCxnSpPr>
        <p:spPr>
          <a:xfrm flipH="1">
            <a:off x="2960874" y="4858612"/>
            <a:ext cx="5627616" cy="381212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952" y="5309898"/>
            <a:ext cx="427642" cy="34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 descr="C:\Users\Nemec\AppData\Local\Microsoft\Windows\Temporary Internet Files\Content.IE5\Q4RYVWLE\MC90043484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24" y="2269557"/>
            <a:ext cx="1404139" cy="140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14"/>
          <p:cNvSpPr txBox="1">
            <a:spLocks noChangeArrowheads="1"/>
          </p:cNvSpPr>
          <p:nvPr/>
        </p:nvSpPr>
        <p:spPr bwMode="auto">
          <a:xfrm>
            <a:off x="6919416" y="1989384"/>
            <a:ext cx="1428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dirty="0">
                <a:cs typeface="Arial" charset="0"/>
              </a:rPr>
              <a:t>central server</a:t>
            </a:r>
          </a:p>
        </p:txBody>
      </p:sp>
      <p:pic>
        <p:nvPicPr>
          <p:cNvPr id="47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082" y="3256033"/>
            <a:ext cx="228502" cy="19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 flipH="1" flipV="1">
            <a:off x="3416969" y="3969365"/>
            <a:ext cx="5219035" cy="7123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1068046" y="834706"/>
            <a:ext cx="9490137" cy="96237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 b="1" i="0"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dirty="0"/>
              <a:t>Claims Processing I: Submission (reimbursement)</a:t>
            </a:r>
            <a:endParaRPr lang="en-GB" altLang="en-US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21" y="4903997"/>
            <a:ext cx="668314" cy="5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020" y="4035974"/>
            <a:ext cx="545486" cy="44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2" name="Straight Arrow Connector 61"/>
          <p:cNvCxnSpPr/>
          <p:nvPr/>
        </p:nvCxnSpPr>
        <p:spPr>
          <a:xfrm flipV="1">
            <a:off x="3591659" y="3256033"/>
            <a:ext cx="3083935" cy="371644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fik 9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1228213" y="3075832"/>
            <a:ext cx="903204" cy="110368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41"/>
          <a:stretch/>
        </p:blipFill>
        <p:spPr>
          <a:xfrm>
            <a:off x="1750319" y="5251356"/>
            <a:ext cx="1010292" cy="87652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743818" y="606274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Doctor</a:t>
            </a:r>
            <a:endParaRPr lang="en-GB" sz="1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4"/>
          <a:stretch/>
        </p:blipFill>
        <p:spPr>
          <a:xfrm>
            <a:off x="4972674" y="5330652"/>
            <a:ext cx="901317" cy="77797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889240" y="606274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Pharmacy</a:t>
            </a:r>
            <a:endParaRPr lang="en-GB" sz="1400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75"/>
          <a:stretch/>
        </p:blipFill>
        <p:spPr>
          <a:xfrm>
            <a:off x="5257433" y="3655747"/>
            <a:ext cx="775354" cy="676301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031839" y="4346902"/>
            <a:ext cx="1216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Lab &amp; Imaging</a:t>
            </a:r>
            <a:endParaRPr lang="en-GB" sz="1400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35"/>
          <a:stretch/>
        </p:blipFill>
        <p:spPr>
          <a:xfrm>
            <a:off x="8739360" y="4390121"/>
            <a:ext cx="1199730" cy="102775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8720020" y="5241391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Billing</a:t>
            </a:r>
            <a:endParaRPr lang="en-GB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8910327" y="3003050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pic>
        <p:nvPicPr>
          <p:cNvPr id="48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8540955" y="2218120"/>
            <a:ext cx="1719576" cy="979343"/>
          </a:xfrm>
          <a:prstGeom prst="rect">
            <a:avLst/>
          </a:prstGeom>
        </p:spPr>
      </p:pic>
      <p:cxnSp>
        <p:nvCxnSpPr>
          <p:cNvPr id="49" name="Straight Arrow Connector 48"/>
          <p:cNvCxnSpPr/>
          <p:nvPr/>
        </p:nvCxnSpPr>
        <p:spPr>
          <a:xfrm flipH="1">
            <a:off x="4636757" y="2977675"/>
            <a:ext cx="2325798" cy="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3228574" y="2399983"/>
            <a:ext cx="681646" cy="42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 descr="C:\Users\srivsi\AppData\Local\Microsoft\Windows\Temporary Internet Files\Content.IE5\DP88JB1M\Smart-Card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346" y="2206072"/>
            <a:ext cx="583007" cy="58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3581713" y="2687784"/>
            <a:ext cx="945314" cy="7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5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27958" y="2362093"/>
            <a:ext cx="1778742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Submission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05421" y="2934584"/>
            <a:ext cx="18002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Automatic checks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8301712">
            <a:off x="2795052" y="2770545"/>
            <a:ext cx="360363" cy="488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val 28"/>
          <p:cNvSpPr/>
          <p:nvPr/>
        </p:nvSpPr>
        <p:spPr>
          <a:xfrm>
            <a:off x="7436844" y="5381122"/>
            <a:ext cx="1798638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Claim Payment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21368757">
            <a:off x="8155982" y="5040187"/>
            <a:ext cx="360362" cy="329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val 28"/>
          <p:cNvSpPr/>
          <p:nvPr/>
        </p:nvSpPr>
        <p:spPr>
          <a:xfrm>
            <a:off x="5094807" y="3647293"/>
            <a:ext cx="1342088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Manual review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val 28"/>
          <p:cNvSpPr/>
          <p:nvPr/>
        </p:nvSpPr>
        <p:spPr>
          <a:xfrm>
            <a:off x="6668954" y="4258524"/>
            <a:ext cx="3334419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Final calculation of payment to be made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981740" y="1284643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dirty="0"/>
              <a:t>Claims Processing II: Claims scrutiny and payment</a:t>
            </a:r>
            <a:endParaRPr lang="en-GB" altLang="en-US" sz="2800" kern="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sp>
        <p:nvSpPr>
          <p:cNvPr id="20" name="Down Arrow 19"/>
          <p:cNvSpPr/>
          <p:nvPr/>
        </p:nvSpPr>
        <p:spPr>
          <a:xfrm rot="18301712">
            <a:off x="4879716" y="3366435"/>
            <a:ext cx="360363" cy="488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Down Arrow 21"/>
          <p:cNvSpPr/>
          <p:nvPr/>
        </p:nvSpPr>
        <p:spPr>
          <a:xfrm rot="18301712">
            <a:off x="6476739" y="4050363"/>
            <a:ext cx="360363" cy="488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Oval 28"/>
          <p:cNvSpPr/>
          <p:nvPr/>
        </p:nvSpPr>
        <p:spPr>
          <a:xfrm>
            <a:off x="2043260" y="4294586"/>
            <a:ext cx="2441969" cy="1084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Resubmit/ Reopen rejected claim 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3" name="Curved Connector 2"/>
          <p:cNvCxnSpPr>
            <a:stCxn id="11" idx="3"/>
          </p:cNvCxnSpPr>
          <p:nvPr/>
        </p:nvCxnSpPr>
        <p:spPr>
          <a:xfrm rot="5400000">
            <a:off x="4593676" y="4142016"/>
            <a:ext cx="578576" cy="81677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5" idx="4"/>
            <a:endCxn id="14" idx="0"/>
          </p:cNvCxnSpPr>
          <p:nvPr/>
        </p:nvCxnSpPr>
        <p:spPr>
          <a:xfrm rot="5400000">
            <a:off x="3315252" y="3604303"/>
            <a:ext cx="639277" cy="74128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4" idx="2"/>
          </p:cNvCxnSpPr>
          <p:nvPr/>
        </p:nvCxnSpPr>
        <p:spPr>
          <a:xfrm rot="10800000">
            <a:off x="1696916" y="3116294"/>
            <a:ext cx="346345" cy="172032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15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3" grpId="0" animBg="1"/>
      <p:bldP spid="20" grpId="0" animBg="1"/>
      <p:bldP spid="22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524000" y="6936745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6111074" y="2394631"/>
            <a:ext cx="3240360" cy="921436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4588873" y="2370414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058609" y="333257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Collect ID card collected if needed </a:t>
            </a:r>
            <a:endParaRPr lang="en-GB" dirty="0"/>
          </a:p>
        </p:txBody>
      </p:sp>
      <p:sp>
        <p:nvSpPr>
          <p:cNvPr id="45" name="Right Arrow 44"/>
          <p:cNvSpPr/>
          <p:nvPr/>
        </p:nvSpPr>
        <p:spPr>
          <a:xfrm>
            <a:off x="2369219" y="2590307"/>
            <a:ext cx="1398222" cy="265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027227" y="5489871"/>
            <a:ext cx="3821964" cy="301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 rot="16200000">
            <a:off x="834528" y="3900674"/>
            <a:ext cx="1491441" cy="277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053020" y="3778060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Updated or new ID </a:t>
            </a:r>
            <a:r>
              <a:rPr lang="en-GB" sz="1400" dirty="0" smtClean="0"/>
              <a:t>card (if needed) 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850085" y="5018487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Updated in the system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20035" y="720285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2104920" y="2285759"/>
            <a:ext cx="453632" cy="28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981740" y="1284643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/>
              <a:t>Renewal </a:t>
            </a:r>
            <a:r>
              <a:rPr lang="en-GB" sz="2800" kern="0" dirty="0" smtClean="0"/>
              <a:t>+ Modification </a:t>
            </a:r>
            <a:r>
              <a:rPr lang="en-GB" sz="2800" kern="0" dirty="0"/>
              <a:t>Process – I (client initiated)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8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64"/>
          <a:stretch/>
        </p:blipFill>
        <p:spPr>
          <a:xfrm>
            <a:off x="919875" y="2161937"/>
            <a:ext cx="1144573" cy="951550"/>
          </a:xfrm>
          <a:prstGeom prst="rect">
            <a:avLst/>
          </a:prstGeom>
        </p:spPr>
      </p:pic>
      <p:pic>
        <p:nvPicPr>
          <p:cNvPr id="39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2524272" y="2218120"/>
            <a:ext cx="597885" cy="448387"/>
          </a:xfrm>
          <a:prstGeom prst="rect">
            <a:avLst/>
          </a:prstGeom>
        </p:spPr>
      </p:pic>
      <p:pic>
        <p:nvPicPr>
          <p:cNvPr id="48" name="Grafik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3729968" y="2277028"/>
            <a:ext cx="1009686" cy="809548"/>
          </a:xfrm>
          <a:prstGeom prst="rect">
            <a:avLst/>
          </a:prstGeom>
        </p:spPr>
      </p:pic>
      <p:pic>
        <p:nvPicPr>
          <p:cNvPr id="49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29" y="2273739"/>
            <a:ext cx="735980" cy="633135"/>
          </a:xfrm>
          <a:prstGeom prst="rect">
            <a:avLst/>
          </a:prstGeom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9301862" y="4018099"/>
            <a:ext cx="644075" cy="404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8145407" y="3941315"/>
            <a:ext cx="992313" cy="744190"/>
          </a:xfrm>
          <a:prstGeom prst="rect">
            <a:avLst/>
          </a:prstGeom>
        </p:spPr>
      </p:pic>
      <p:pic>
        <p:nvPicPr>
          <p:cNvPr id="56" name="Grafik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3391502" y="4747226"/>
            <a:ext cx="1009686" cy="809548"/>
          </a:xfrm>
          <a:prstGeom prst="rect">
            <a:avLst/>
          </a:prstGeom>
        </p:spPr>
      </p:pic>
      <p:pic>
        <p:nvPicPr>
          <p:cNvPr id="57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772" y="4762505"/>
            <a:ext cx="735980" cy="633135"/>
          </a:xfrm>
          <a:prstGeom prst="rect">
            <a:avLst/>
          </a:prstGeom>
        </p:spPr>
      </p:pic>
      <p:sp>
        <p:nvSpPr>
          <p:cNvPr id="58" name="Right Arrow 57"/>
          <p:cNvSpPr/>
          <p:nvPr/>
        </p:nvSpPr>
        <p:spPr>
          <a:xfrm rot="5400000">
            <a:off x="8867155" y="4803638"/>
            <a:ext cx="555579" cy="205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5715473" y="4921183"/>
            <a:ext cx="517916" cy="32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4878241" y="4844336"/>
            <a:ext cx="797941" cy="598420"/>
          </a:xfrm>
          <a:prstGeom prst="rect">
            <a:avLst/>
          </a:prstGeom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2592173" y="3815095"/>
            <a:ext cx="517916" cy="32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1815382" y="3709454"/>
            <a:ext cx="797941" cy="598420"/>
          </a:xfrm>
          <a:prstGeom prst="rect">
            <a:avLst/>
          </a:prstGeom>
        </p:spPr>
      </p:pic>
      <p:pic>
        <p:nvPicPr>
          <p:cNvPr id="66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330170" y="5200895"/>
            <a:ext cx="1822805" cy="103813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810975" y="596803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pic>
        <p:nvPicPr>
          <p:cNvPr id="68" name="Grafik 6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092" y="4840827"/>
            <a:ext cx="1481328" cy="1268187"/>
          </a:xfrm>
          <a:prstGeom prst="rect">
            <a:avLst/>
          </a:prstGeom>
        </p:spPr>
      </p:pic>
      <p:sp>
        <p:nvSpPr>
          <p:cNvPr id="69" name="Rechteck 15"/>
          <p:cNvSpPr/>
          <p:nvPr/>
        </p:nvSpPr>
        <p:spPr>
          <a:xfrm>
            <a:off x="7419299" y="5164622"/>
            <a:ext cx="2057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provided</a:t>
            </a:r>
            <a:endParaRPr lang="de-DE" sz="14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00086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 animBg="1"/>
      <p:bldP spid="3" grpId="0"/>
      <p:bldP spid="45" grpId="0" animBg="1"/>
      <p:bldP spid="47" grpId="0" animBg="1"/>
      <p:bldP spid="52" grpId="0" animBg="1"/>
      <p:bldP spid="40" grpId="0"/>
      <p:bldP spid="41" grpId="0"/>
      <p:bldP spid="58" grpId="0" animBg="1"/>
      <p:bldP spid="67" grpId="0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3200" dirty="0" smtClean="0"/>
              <a:t>Overview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Block 1: </a:t>
            </a:r>
            <a:r>
              <a:rPr lang="en-GB" sz="1800" dirty="0" smtClean="0"/>
              <a:t>Key Health financing concepts</a:t>
            </a:r>
          </a:p>
          <a:p>
            <a:pPr lvl="1"/>
            <a:r>
              <a:rPr lang="en-GB" sz="1800" dirty="0"/>
              <a:t>Health </a:t>
            </a:r>
            <a:r>
              <a:rPr lang="en-GB" sz="1800" dirty="0"/>
              <a:t>system building blocks</a:t>
            </a:r>
          </a:p>
          <a:p>
            <a:pPr lvl="1"/>
            <a:r>
              <a:rPr lang="en-GB" sz="1800" dirty="0"/>
              <a:t>Universal Health Coverage </a:t>
            </a:r>
            <a:r>
              <a:rPr lang="en-GB" sz="1800" dirty="0" smtClean="0"/>
              <a:t>cube</a:t>
            </a:r>
            <a:endParaRPr lang="en-GB" sz="1800" dirty="0"/>
          </a:p>
          <a:p>
            <a:pPr lvl="1"/>
            <a:r>
              <a:rPr lang="en-GB" sz="1800" dirty="0" smtClean="0"/>
              <a:t>Health </a:t>
            </a:r>
            <a:r>
              <a:rPr lang="en-GB" sz="1800" dirty="0"/>
              <a:t>financing </a:t>
            </a:r>
            <a:r>
              <a:rPr lang="en-GB" sz="1800" dirty="0" smtClean="0"/>
              <a:t>mechanisms</a:t>
            </a:r>
          </a:p>
          <a:p>
            <a:r>
              <a:rPr lang="en-GB" sz="2200" dirty="0" smtClean="0"/>
              <a:t>Block 2: </a:t>
            </a:r>
            <a:r>
              <a:rPr lang="en-GB" sz="1800" dirty="0" smtClean="0"/>
              <a:t>Transactions </a:t>
            </a:r>
            <a:r>
              <a:rPr lang="en-GB" sz="1800" dirty="0"/>
              <a:t>in </a:t>
            </a:r>
            <a:r>
              <a:rPr lang="en-GB" sz="1800" dirty="0" smtClean="0"/>
              <a:t>health insurance </a:t>
            </a:r>
            <a:r>
              <a:rPr lang="en-GB" sz="1800" dirty="0" smtClean="0"/>
              <a:t>system</a:t>
            </a:r>
          </a:p>
          <a:p>
            <a:pPr lvl="1"/>
            <a:r>
              <a:rPr lang="en-GB" sz="1800" dirty="0"/>
              <a:t>Enrolment/Beneficiary Management</a:t>
            </a:r>
          </a:p>
          <a:p>
            <a:pPr lvl="1"/>
            <a:r>
              <a:rPr lang="en-GB" sz="1800" dirty="0" smtClean="0"/>
              <a:t>Health </a:t>
            </a:r>
            <a:r>
              <a:rPr lang="en-GB" sz="1800" dirty="0"/>
              <a:t>Service Utilization by insured clients</a:t>
            </a:r>
          </a:p>
          <a:p>
            <a:pPr lvl="1"/>
            <a:r>
              <a:rPr lang="en-GB" sz="1800" dirty="0" smtClean="0"/>
              <a:t>Claims </a:t>
            </a:r>
            <a:r>
              <a:rPr lang="en-GB" sz="1800" dirty="0"/>
              <a:t>processing (submission + scrutiny and payment)</a:t>
            </a:r>
          </a:p>
          <a:p>
            <a:pPr lvl="1"/>
            <a:r>
              <a:rPr lang="en-GB" sz="1800" dirty="0" smtClean="0"/>
              <a:t>Renewals </a:t>
            </a:r>
            <a:r>
              <a:rPr lang="en-GB" sz="1800" dirty="0"/>
              <a:t>(and/or modifications)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  <a:p>
            <a:pPr lvl="1"/>
            <a:endParaRPr lang="en-GB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151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524000" y="6936745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rot="16200000">
            <a:off x="8126543" y="2156711"/>
            <a:ext cx="1081055" cy="1051718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841293" y="319171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ID </a:t>
            </a:r>
            <a:r>
              <a:rPr lang="en-GB" dirty="0" smtClean="0"/>
              <a:t>card if needed </a:t>
            </a:r>
            <a:endParaRPr lang="en-GB" dirty="0"/>
          </a:p>
        </p:txBody>
      </p:sp>
      <p:sp>
        <p:nvSpPr>
          <p:cNvPr id="37" name="Plus 36"/>
          <p:cNvSpPr/>
          <p:nvPr/>
        </p:nvSpPr>
        <p:spPr>
          <a:xfrm>
            <a:off x="8886101" y="4342941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 rot="10800000">
            <a:off x="4924160" y="2404823"/>
            <a:ext cx="1074317" cy="416934"/>
          </a:xfrm>
          <a:prstGeom prst="rightArrow">
            <a:avLst>
              <a:gd name="adj1" fmla="val 4523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>
            <a:off x="3232555" y="5527898"/>
            <a:ext cx="3992824" cy="461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7313732">
            <a:off x="2266087" y="3698713"/>
            <a:ext cx="2181556" cy="321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315334" y="4252738"/>
            <a:ext cx="1533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Policy is activated</a:t>
            </a:r>
          </a:p>
        </p:txBody>
      </p:sp>
      <p:sp>
        <p:nvSpPr>
          <p:cNvPr id="59" name="Plus 58"/>
          <p:cNvSpPr/>
          <p:nvPr/>
        </p:nvSpPr>
        <p:spPr>
          <a:xfrm>
            <a:off x="3192290" y="2285708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981740" y="1284643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/>
              <a:t>Renewal Process – II (Insurer initiated)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29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328" y="4981176"/>
            <a:ext cx="735980" cy="633135"/>
          </a:xfrm>
          <a:prstGeom prst="rect">
            <a:avLst/>
          </a:prstGeom>
        </p:spPr>
      </p:pic>
      <p:pic>
        <p:nvPicPr>
          <p:cNvPr id="32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08" y="3529405"/>
            <a:ext cx="735980" cy="633135"/>
          </a:xfrm>
          <a:prstGeom prst="rect">
            <a:avLst/>
          </a:prstGeom>
        </p:spPr>
      </p:pic>
      <p:pic>
        <p:nvPicPr>
          <p:cNvPr id="33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96" y="2160601"/>
            <a:ext cx="735980" cy="633135"/>
          </a:xfrm>
          <a:prstGeom prst="rect">
            <a:avLst/>
          </a:prstGeom>
        </p:spPr>
      </p:pic>
      <p:pic>
        <p:nvPicPr>
          <p:cNvPr id="34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73" y="5065938"/>
            <a:ext cx="735980" cy="633135"/>
          </a:xfrm>
          <a:prstGeom prst="rect">
            <a:avLst/>
          </a:prstGeom>
        </p:spPr>
      </p:pic>
      <p:pic>
        <p:nvPicPr>
          <p:cNvPr id="35" name="Grafik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843" y="4774038"/>
            <a:ext cx="1481328" cy="1268187"/>
          </a:xfrm>
          <a:prstGeom prst="rect">
            <a:avLst/>
          </a:prstGeom>
        </p:spPr>
      </p:pic>
      <p:sp>
        <p:nvSpPr>
          <p:cNvPr id="36" name="Rechteck 15"/>
          <p:cNvSpPr/>
          <p:nvPr/>
        </p:nvSpPr>
        <p:spPr>
          <a:xfrm>
            <a:off x="7199761" y="5175853"/>
            <a:ext cx="1801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provided</a:t>
            </a:r>
            <a:endParaRPr lang="de-DE" sz="1400" dirty="0">
              <a:latin typeface="Poppins SemiBold"/>
            </a:endParaRPr>
          </a:p>
        </p:txBody>
      </p:sp>
      <p:pic>
        <p:nvPicPr>
          <p:cNvPr id="39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6864"/>
          <a:stretch/>
        </p:blipFill>
        <p:spPr>
          <a:xfrm>
            <a:off x="6500581" y="2092586"/>
            <a:ext cx="1144573" cy="951550"/>
          </a:xfrm>
          <a:prstGeom prst="rect">
            <a:avLst/>
          </a:prstGeom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9186581" y="3666004"/>
            <a:ext cx="644075" cy="404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8145407" y="3546893"/>
            <a:ext cx="992313" cy="744190"/>
          </a:xfrm>
          <a:prstGeom prst="rect">
            <a:avLst/>
          </a:prstGeom>
        </p:spPr>
      </p:pic>
      <p:pic>
        <p:nvPicPr>
          <p:cNvPr id="43" name="Grafik 1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047335" y="2147653"/>
            <a:ext cx="1009686" cy="809548"/>
          </a:xfrm>
          <a:prstGeom prst="rect">
            <a:avLst/>
          </a:prstGeom>
        </p:spPr>
      </p:pic>
      <p:pic>
        <p:nvPicPr>
          <p:cNvPr id="46" name="Grafik 1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084316" y="3469126"/>
            <a:ext cx="1009686" cy="809548"/>
          </a:xfrm>
          <a:prstGeom prst="rect">
            <a:avLst/>
          </a:prstGeom>
        </p:spPr>
      </p:pic>
      <p:pic>
        <p:nvPicPr>
          <p:cNvPr id="48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465602" y="5121197"/>
            <a:ext cx="1822805" cy="103813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946407" y="5888337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</p:spTree>
    <p:extLst>
      <p:ext uri="{BB962C8B-B14F-4D97-AF65-F5344CB8AC3E}">
        <p14:creationId xmlns:p14="http://schemas.microsoft.com/office/powerpoint/2010/main" val="293702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/>
      <p:bldP spid="37" grpId="0" animBg="1"/>
      <p:bldP spid="45" grpId="0" animBg="1"/>
      <p:bldP spid="47" grpId="0" animBg="1"/>
      <p:bldP spid="38" grpId="0" animBg="1"/>
      <p:bldP spid="54" grpId="0"/>
      <p:bldP spid="59" grpId="0" animBg="1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Block 2: Q &amp; A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6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27194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/>
              <a:t>Attributions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icons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82961"/>
            <a:ext cx="10515600" cy="47904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Family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3"/>
              </a:rPr>
              <a:t>Dilon</a:t>
            </a:r>
            <a:r>
              <a:rPr lang="de-DE" dirty="0">
                <a:hlinkClick r:id="rId3"/>
              </a:rPr>
              <a:t> Choudhury </a:t>
            </a:r>
            <a:r>
              <a:rPr lang="de-DE" dirty="0"/>
              <a:t>/ CC BY 3.0</a:t>
            </a:r>
          </a:p>
          <a:p>
            <a:r>
              <a:rPr lang="de-DE" dirty="0"/>
              <a:t>Payment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4"/>
              </a:rPr>
              <a:t>Loki </a:t>
            </a:r>
            <a:r>
              <a:rPr lang="de-DE" dirty="0" err="1">
                <a:hlinkClick r:id="rId4"/>
              </a:rPr>
              <a:t>Ba</a:t>
            </a:r>
            <a:r>
              <a:rPr lang="de-DE" dirty="0">
                <a:hlinkClick r:id="rId4"/>
              </a:rPr>
              <a:t> </a:t>
            </a:r>
            <a:r>
              <a:rPr lang="de-DE" dirty="0"/>
              <a:t>/ CC BY 3.0</a:t>
            </a:r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5"/>
              </a:rPr>
              <a:t>ibrandify</a:t>
            </a:r>
            <a:r>
              <a:rPr lang="de-DE" dirty="0"/>
              <a:t> / CC BY 3.0</a:t>
            </a:r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6"/>
              </a:rPr>
              <a:t>Vectors</a:t>
            </a:r>
            <a:r>
              <a:rPr lang="de-DE" dirty="0">
                <a:hlinkClick r:id="rId6"/>
              </a:rPr>
              <a:t> Point </a:t>
            </a:r>
            <a:r>
              <a:rPr lang="de-DE" dirty="0"/>
              <a:t>/ CC BY 3.0</a:t>
            </a:r>
          </a:p>
          <a:p>
            <a:r>
              <a:rPr lang="de-DE" dirty="0" err="1"/>
              <a:t>Pharmacy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7"/>
              </a:rPr>
              <a:t>Eucalyp</a:t>
            </a:r>
            <a:r>
              <a:rPr lang="de-DE" dirty="0">
                <a:hlinkClick r:id="rId7"/>
              </a:rPr>
              <a:t> </a:t>
            </a:r>
            <a:r>
              <a:rPr lang="de-DE" dirty="0"/>
              <a:t>/ CC BY 3.0</a:t>
            </a:r>
          </a:p>
          <a:p>
            <a:r>
              <a:rPr lang="de-DE" dirty="0" err="1"/>
              <a:t>Medication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8"/>
              </a:rPr>
              <a:t>sahua</a:t>
            </a:r>
            <a:r>
              <a:rPr lang="de-DE" dirty="0">
                <a:hlinkClick r:id="rId8"/>
              </a:rPr>
              <a:t> d </a:t>
            </a:r>
            <a:r>
              <a:rPr lang="de-DE" dirty="0"/>
              <a:t>/ CC BY 3.0</a:t>
            </a:r>
          </a:p>
          <a:p>
            <a:r>
              <a:rPr lang="de-DE" dirty="0"/>
              <a:t>Upload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9"/>
              </a:rPr>
              <a:t>Hare Krishna </a:t>
            </a:r>
            <a:r>
              <a:rPr lang="de-DE" dirty="0"/>
              <a:t>/ CC BY 4.0</a:t>
            </a:r>
          </a:p>
          <a:p>
            <a:r>
              <a:rPr lang="de-DE" dirty="0"/>
              <a:t>Network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10"/>
              </a:rPr>
              <a:t>Creative Stall </a:t>
            </a:r>
            <a:r>
              <a:rPr lang="de-DE" dirty="0"/>
              <a:t>/ CC BY 3.0</a:t>
            </a:r>
          </a:p>
          <a:p>
            <a:r>
              <a:rPr lang="de-DE" dirty="0"/>
              <a:t>Worker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11"/>
              </a:rPr>
              <a:t>Nikita </a:t>
            </a:r>
            <a:r>
              <a:rPr lang="de-DE" dirty="0" err="1">
                <a:hlinkClick r:id="rId11"/>
              </a:rPr>
              <a:t>Kozin</a:t>
            </a:r>
            <a:r>
              <a:rPr lang="de-DE" dirty="0">
                <a:hlinkClick r:id="rId11"/>
              </a:rPr>
              <a:t> </a:t>
            </a:r>
            <a:r>
              <a:rPr lang="de-DE" dirty="0"/>
              <a:t>/ CC BY 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24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32477"/>
            <a:ext cx="10515600" cy="46920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Contract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3"/>
              </a:rPr>
              <a:t>Adrien </a:t>
            </a:r>
            <a:r>
              <a:rPr lang="de-DE" dirty="0" err="1">
                <a:hlinkClick r:id="rId3"/>
              </a:rPr>
              <a:t>Coquet</a:t>
            </a:r>
            <a:r>
              <a:rPr lang="de-DE" dirty="0">
                <a:hlinkClick r:id="rId3"/>
              </a:rPr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write document by </a:t>
            </a:r>
            <a:r>
              <a:rPr lang="en-US" dirty="0">
                <a:hlinkClick r:id="rId4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Smartphone by </a:t>
            </a:r>
            <a:r>
              <a:rPr lang="en-US" dirty="0" err="1">
                <a:hlinkClick r:id="rId5"/>
              </a:rPr>
              <a:t>Danil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Polshin</a:t>
            </a:r>
            <a:r>
              <a:rPr lang="en-US" dirty="0">
                <a:hlinkClick r:id="rId5"/>
              </a:rPr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portrait by </a:t>
            </a:r>
            <a:r>
              <a:rPr lang="en-US" dirty="0" err="1">
                <a:hlinkClick r:id="rId6"/>
              </a:rPr>
              <a:t>Bakunetsu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Kaito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7"/>
              </a:rPr>
              <a:t>Graphic Tigers </a:t>
            </a:r>
            <a:r>
              <a:rPr lang="de-DE" dirty="0"/>
              <a:t>/ CC BY 3.0</a:t>
            </a:r>
          </a:p>
          <a:p>
            <a:r>
              <a:rPr lang="en-US" dirty="0"/>
              <a:t>id by </a:t>
            </a:r>
            <a:r>
              <a:rPr lang="en-US" dirty="0">
                <a:hlinkClick r:id="rId8"/>
              </a:rPr>
              <a:t>Mr. </a:t>
            </a:r>
            <a:r>
              <a:rPr lang="en-US" dirty="0" err="1">
                <a:hlinkClick r:id="rId8"/>
              </a:rPr>
              <a:t>Minuvi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3.0 </a:t>
            </a:r>
          </a:p>
          <a:p>
            <a:r>
              <a:rPr lang="en-US" dirty="0"/>
              <a:t>person and house by </a:t>
            </a:r>
            <a:r>
              <a:rPr lang="en-US" dirty="0" err="1">
                <a:hlinkClick r:id="rId9"/>
              </a:rPr>
              <a:t>Rflor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Doctor by </a:t>
            </a:r>
            <a:r>
              <a:rPr lang="en-US" dirty="0" err="1">
                <a:hlinkClick r:id="rId11"/>
              </a:rPr>
              <a:t>zidney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Card by </a:t>
            </a:r>
            <a:r>
              <a:rPr lang="en-US" dirty="0">
                <a:hlinkClick r:id="rId12"/>
              </a:rPr>
              <a:t>Stephen JB Thomas </a:t>
            </a:r>
            <a:r>
              <a:rPr lang="de-DE" dirty="0"/>
              <a:t>/ CC BY 3.0</a:t>
            </a:r>
            <a:endParaRPr lang="en-US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441075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/>
              <a:t>Attributions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533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65565"/>
            <a:ext cx="10515600" cy="46529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/>
          </a:p>
          <a:p>
            <a:r>
              <a:rPr lang="en-US" dirty="0"/>
              <a:t>computer-check list by </a:t>
            </a:r>
            <a:r>
              <a:rPr lang="en-US" dirty="0" err="1">
                <a:hlinkClick r:id="rId3"/>
              </a:rPr>
              <a:t>Komkrit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Noenpoempisut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like by </a:t>
            </a:r>
            <a:r>
              <a:rPr lang="en-US" dirty="0" err="1">
                <a:hlinkClick r:id="rId4"/>
              </a:rPr>
              <a:t>i</a:t>
            </a:r>
            <a:r>
              <a:rPr lang="en-US" dirty="0">
                <a:hlinkClick r:id="rId4"/>
              </a:rPr>
              <a:t> cons </a:t>
            </a:r>
            <a:r>
              <a:rPr lang="de-DE" dirty="0"/>
              <a:t>/ CC BY 3.0</a:t>
            </a:r>
          </a:p>
          <a:p>
            <a:r>
              <a:rPr lang="en-US" dirty="0"/>
              <a:t>Dislike by </a:t>
            </a:r>
            <a:r>
              <a:rPr lang="en-US" dirty="0" err="1">
                <a:hlinkClick r:id="rId5"/>
              </a:rPr>
              <a:t>Numero</a:t>
            </a:r>
            <a:r>
              <a:rPr lang="en-US" dirty="0">
                <a:hlinkClick r:id="rId5"/>
              </a:rPr>
              <a:t> Uno </a:t>
            </a:r>
            <a:r>
              <a:rPr lang="de-DE" dirty="0"/>
              <a:t>/ CC BY 3.0</a:t>
            </a:r>
          </a:p>
          <a:p>
            <a:r>
              <a:rPr lang="en-US" dirty="0"/>
              <a:t>help by </a:t>
            </a:r>
            <a:r>
              <a:rPr lang="en-US" dirty="0">
                <a:hlinkClick r:id="rId6"/>
              </a:rPr>
              <a:t>Rainbow Designs </a:t>
            </a:r>
            <a:r>
              <a:rPr lang="de-DE" dirty="0"/>
              <a:t>/ CC BY 3.0</a:t>
            </a:r>
          </a:p>
          <a:p>
            <a:r>
              <a:rPr lang="en-US" dirty="0"/>
              <a:t>bullet list by </a:t>
            </a:r>
            <a:r>
              <a:rPr lang="en-US" dirty="0" err="1">
                <a:hlinkClick r:id="rId7"/>
              </a:rPr>
              <a:t>Aneeque</a:t>
            </a:r>
            <a:r>
              <a:rPr lang="en-US" dirty="0">
                <a:hlinkClick r:id="rId7"/>
              </a:rPr>
              <a:t> Ahmed </a:t>
            </a:r>
            <a:r>
              <a:rPr lang="de-DE" dirty="0"/>
              <a:t>/ CC BY 3.0</a:t>
            </a:r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8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Family by </a:t>
            </a:r>
            <a:r>
              <a:rPr lang="en-US" dirty="0" err="1">
                <a:hlinkClick r:id="rId9"/>
              </a:rPr>
              <a:t>Gan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Khoon</a:t>
            </a:r>
            <a:r>
              <a:rPr lang="en-US" dirty="0">
                <a:hlinkClick r:id="rId9"/>
              </a:rPr>
              <a:t> Lay </a:t>
            </a:r>
            <a:r>
              <a:rPr lang="de-DE" dirty="0"/>
              <a:t>/ CC BY 3.0</a:t>
            </a:r>
          </a:p>
          <a:p>
            <a:r>
              <a:rPr lang="en-US" dirty="0"/>
              <a:t>person by </a:t>
            </a:r>
            <a:r>
              <a:rPr lang="en-US" dirty="0" err="1">
                <a:hlinkClick r:id="rId10"/>
              </a:rPr>
              <a:t>Yamini</a:t>
            </a:r>
            <a:r>
              <a:rPr lang="en-US" dirty="0">
                <a:hlinkClick r:id="rId10"/>
              </a:rPr>
              <a:t> Ahluwalia </a:t>
            </a:r>
            <a:r>
              <a:rPr lang="de-DE" dirty="0"/>
              <a:t>/ CC BY 3.0</a:t>
            </a:r>
          </a:p>
          <a:p>
            <a:r>
              <a:rPr lang="en-US" dirty="0"/>
              <a:t>networking by </a:t>
            </a:r>
            <a:r>
              <a:rPr lang="en-US" dirty="0" err="1">
                <a:hlinkClick r:id="rId11"/>
              </a:rPr>
              <a:t>Becris</a:t>
            </a:r>
            <a:r>
              <a:rPr lang="de-DE" dirty="0"/>
              <a:t> / CC BY 3.0</a:t>
            </a:r>
          </a:p>
          <a:p>
            <a:r>
              <a:rPr lang="en-US" dirty="0"/>
              <a:t>edit by </a:t>
            </a:r>
            <a:r>
              <a:rPr lang="en-US" dirty="0">
                <a:hlinkClick r:id="rId12"/>
              </a:rPr>
              <a:t>Gregor </a:t>
            </a:r>
            <a:r>
              <a:rPr lang="en-US" dirty="0" err="1">
                <a:hlinkClick r:id="rId12"/>
              </a:rPr>
              <a:t>Cresnar</a:t>
            </a:r>
            <a:r>
              <a:rPr lang="en-US" dirty="0">
                <a:hlinkClick r:id="rId12"/>
              </a:rPr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Scanner by </a:t>
            </a:r>
            <a:r>
              <a:rPr lang="en-US" dirty="0" err="1">
                <a:hlinkClick r:id="rId13"/>
              </a:rPr>
              <a:t>Eucalyp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37739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/>
              <a:t>Attributions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341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/>
              <a:t>Thank you!</a:t>
            </a:r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7902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How</a:t>
            </a:r>
            <a:r>
              <a:rPr lang="de-CH" dirty="0" smtClean="0"/>
              <a:t> will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session</a:t>
            </a:r>
            <a:r>
              <a:rPr lang="de-CH" dirty="0" smtClean="0"/>
              <a:t> </a:t>
            </a:r>
            <a:r>
              <a:rPr lang="de-CH" dirty="0" err="1" smtClean="0"/>
              <a:t>run</a:t>
            </a:r>
            <a:r>
              <a:rPr lang="de-CH" dirty="0" smtClean="0"/>
              <a:t>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limited time but </a:t>
            </a:r>
            <a:r>
              <a:rPr lang="de-CH" dirty="0" err="1" smtClean="0"/>
              <a:t>we</a:t>
            </a:r>
            <a:r>
              <a:rPr lang="de-CH" dirty="0" smtClean="0"/>
              <a:t> will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interactive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endParaRPr lang="de-CH" dirty="0" smtClean="0"/>
          </a:p>
          <a:p>
            <a:r>
              <a:rPr lang="de-CH" dirty="0" smtClean="0"/>
              <a:t>Block 1: 10 </a:t>
            </a:r>
            <a:r>
              <a:rPr lang="de-CH" dirty="0" err="1" smtClean="0"/>
              <a:t>mins</a:t>
            </a:r>
            <a:r>
              <a:rPr lang="de-CH" dirty="0" smtClean="0"/>
              <a:t> (</a:t>
            </a:r>
            <a:r>
              <a:rPr lang="de-CH" dirty="0" err="1" smtClean="0"/>
              <a:t>Please</a:t>
            </a:r>
            <a:r>
              <a:rPr lang="de-CH" dirty="0" smtClean="0"/>
              <a:t> type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Chat)</a:t>
            </a:r>
          </a:p>
          <a:p>
            <a:r>
              <a:rPr lang="de-CH" dirty="0" smtClean="0"/>
              <a:t>Q&amp;A: 5 </a:t>
            </a:r>
            <a:r>
              <a:rPr lang="de-CH" dirty="0" err="1" smtClean="0"/>
              <a:t>mins</a:t>
            </a:r>
            <a:endParaRPr lang="de-CH" dirty="0" smtClean="0"/>
          </a:p>
          <a:p>
            <a:r>
              <a:rPr lang="de-CH" dirty="0" smtClean="0"/>
              <a:t>Virtual </a:t>
            </a:r>
            <a:r>
              <a:rPr lang="de-CH" dirty="0" err="1" smtClean="0"/>
              <a:t>Breakout</a:t>
            </a:r>
            <a:r>
              <a:rPr lang="de-CH" dirty="0" smtClean="0"/>
              <a:t> </a:t>
            </a:r>
            <a:r>
              <a:rPr lang="de-CH" dirty="0" err="1" smtClean="0"/>
              <a:t>session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reflect</a:t>
            </a:r>
            <a:r>
              <a:rPr lang="de-CH" dirty="0" smtClean="0"/>
              <a:t>: 8 </a:t>
            </a:r>
            <a:r>
              <a:rPr lang="de-CH" dirty="0" err="1" smtClean="0"/>
              <a:t>mins</a:t>
            </a:r>
            <a:r>
              <a:rPr lang="de-CH" dirty="0" smtClean="0"/>
              <a:t> </a:t>
            </a:r>
          </a:p>
          <a:p>
            <a:r>
              <a:rPr lang="de-CH" dirty="0" smtClean="0"/>
              <a:t>Block 2: 20 </a:t>
            </a:r>
            <a:r>
              <a:rPr lang="de-CH" dirty="0" err="1" smtClean="0"/>
              <a:t>mins</a:t>
            </a:r>
            <a:r>
              <a:rPr lang="de-CH" dirty="0" smtClean="0"/>
              <a:t> (</a:t>
            </a:r>
            <a:r>
              <a:rPr lang="de-CH" dirty="0" err="1" smtClean="0"/>
              <a:t>Please</a:t>
            </a:r>
            <a:r>
              <a:rPr lang="de-CH" dirty="0" smtClean="0"/>
              <a:t> type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Chat)</a:t>
            </a:r>
          </a:p>
          <a:p>
            <a:r>
              <a:rPr lang="de-CH" dirty="0" smtClean="0"/>
              <a:t>Q&amp;A: 10 </a:t>
            </a:r>
            <a:r>
              <a:rPr lang="de-CH" dirty="0" err="1" smtClean="0"/>
              <a:t>mins</a:t>
            </a:r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In Block 2 </a:t>
            </a:r>
            <a:r>
              <a:rPr lang="de-CH" dirty="0" err="1" smtClean="0"/>
              <a:t>we</a:t>
            </a:r>
            <a:r>
              <a:rPr lang="de-CH" dirty="0" smtClean="0"/>
              <a:t> will also do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polls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would</a:t>
            </a:r>
            <a:r>
              <a:rPr lang="de-CH" dirty="0" smtClean="0"/>
              <a:t> </a:t>
            </a:r>
            <a:r>
              <a:rPr lang="de-CH" dirty="0" err="1" smtClean="0"/>
              <a:t>ask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please</a:t>
            </a:r>
            <a:r>
              <a:rPr lang="de-CH" dirty="0" smtClean="0"/>
              <a:t> </a:t>
            </a:r>
            <a:r>
              <a:rPr lang="de-CH" dirty="0" err="1" smtClean="0"/>
              <a:t>respond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them</a:t>
            </a:r>
            <a:r>
              <a:rPr lang="de-CH" dirty="0" smtClean="0"/>
              <a:t>. At </a:t>
            </a:r>
            <a:r>
              <a:rPr lang="de-CH" dirty="0" err="1" smtClean="0"/>
              <a:t>any</a:t>
            </a:r>
            <a:r>
              <a:rPr lang="de-CH" dirty="0" smtClean="0"/>
              <a:t> </a:t>
            </a:r>
            <a:r>
              <a:rPr lang="de-CH" dirty="0" err="1" smtClean="0"/>
              <a:t>point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 </a:t>
            </a:r>
            <a:r>
              <a:rPr lang="de-CH" dirty="0" err="1" smtClean="0"/>
              <a:t>please</a:t>
            </a:r>
            <a:r>
              <a:rPr lang="de-CH" dirty="0" smtClean="0"/>
              <a:t> </a:t>
            </a:r>
            <a:r>
              <a:rPr lang="de-CH" dirty="0" err="1" smtClean="0"/>
              <a:t>add</a:t>
            </a:r>
            <a:r>
              <a:rPr lang="de-CH" dirty="0" smtClean="0"/>
              <a:t> </a:t>
            </a:r>
            <a:r>
              <a:rPr lang="de-CH" dirty="0" err="1" smtClean="0"/>
              <a:t>them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Chat.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34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996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/>
              <a:t>Health</a:t>
            </a:r>
            <a:r>
              <a:rPr lang="de-CH" sz="3600" dirty="0"/>
              <a:t> </a:t>
            </a:r>
            <a:r>
              <a:rPr lang="de-CH" sz="3600" dirty="0" err="1"/>
              <a:t>system</a:t>
            </a:r>
            <a:r>
              <a:rPr lang="de-CH" sz="3600" dirty="0"/>
              <a:t> </a:t>
            </a:r>
            <a:r>
              <a:rPr lang="de-CH" sz="3600" dirty="0" err="1"/>
              <a:t>building</a:t>
            </a:r>
            <a:r>
              <a:rPr lang="de-CH" sz="3600" dirty="0"/>
              <a:t> </a:t>
            </a:r>
            <a:r>
              <a:rPr lang="de-CH" sz="3600" dirty="0" err="1"/>
              <a:t>blocks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244" y="1998210"/>
            <a:ext cx="7445511" cy="401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5081337" cy="365125"/>
          </a:xfrm>
        </p:spPr>
        <p:txBody>
          <a:bodyPr/>
          <a:lstStyle/>
          <a:p>
            <a:r>
              <a:rPr lang="de-DE" dirty="0"/>
              <a:t>Source: https://www.who.int/workforcealliance/knowledge/toolkit/26.pdf?ua=1</a:t>
            </a:r>
          </a:p>
        </p:txBody>
      </p:sp>
    </p:spTree>
    <p:extLst>
      <p:ext uri="{BB962C8B-B14F-4D97-AF65-F5344CB8AC3E}">
        <p14:creationId xmlns:p14="http://schemas.microsoft.com/office/powerpoint/2010/main" val="41488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79" y="58468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/>
              <a:t>Universal </a:t>
            </a:r>
            <a:r>
              <a:rPr lang="de-CH" sz="3600" dirty="0" err="1"/>
              <a:t>Health</a:t>
            </a:r>
            <a:r>
              <a:rPr lang="de-CH" sz="3600" dirty="0"/>
              <a:t> </a:t>
            </a:r>
            <a:r>
              <a:rPr lang="de-CH" sz="3600" dirty="0" err="1"/>
              <a:t>Coverage</a:t>
            </a:r>
            <a:r>
              <a:rPr lang="de-CH" sz="3600" dirty="0"/>
              <a:t> – UHC Cube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613" y="1842656"/>
            <a:ext cx="7199472" cy="4334306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5745480" cy="365125"/>
          </a:xfrm>
        </p:spPr>
        <p:txBody>
          <a:bodyPr/>
          <a:lstStyle/>
          <a:p>
            <a:r>
              <a:rPr lang="en-GB" dirty="0"/>
              <a:t>Source: http://apps.who.int/iris/bitstream/10665/254757/1/9789241512107-eng.pdf?ua=1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17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3839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/>
              <a:t>Health</a:t>
            </a:r>
            <a:r>
              <a:rPr lang="de-CH" sz="3600" dirty="0"/>
              <a:t> </a:t>
            </a:r>
            <a:r>
              <a:rPr lang="de-CH" sz="3600" dirty="0" err="1"/>
              <a:t>financing</a:t>
            </a:r>
            <a:r>
              <a:rPr lang="de-CH" sz="3600" dirty="0"/>
              <a:t> </a:t>
            </a:r>
            <a:r>
              <a:rPr lang="de-CH" sz="3600" dirty="0" err="1"/>
              <a:t>strategy</a:t>
            </a:r>
            <a:r>
              <a:rPr lang="de-CH" sz="3600" dirty="0"/>
              <a:t> </a:t>
            </a:r>
            <a:r>
              <a:rPr lang="de-CH" sz="3600" dirty="0" err="1"/>
              <a:t>key</a:t>
            </a:r>
            <a:r>
              <a:rPr lang="de-CH" sz="3600" dirty="0"/>
              <a:t> </a:t>
            </a:r>
            <a:r>
              <a:rPr lang="de-CH" sz="3600" dirty="0" err="1"/>
              <a:t>functions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276" y="1828801"/>
            <a:ext cx="6721937" cy="4290628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5986112" cy="365125"/>
          </a:xfrm>
        </p:spPr>
        <p:txBody>
          <a:bodyPr/>
          <a:lstStyle/>
          <a:p>
            <a:r>
              <a:rPr lang="en-GB" dirty="0"/>
              <a:t>Source: http://apps.who.int/iris/bitstream/10665/254757/1/9789241512107-eng.pdf?ua=1</a:t>
            </a:r>
          </a:p>
        </p:txBody>
      </p:sp>
    </p:spTree>
    <p:extLst>
      <p:ext uri="{BB962C8B-B14F-4D97-AF65-F5344CB8AC3E}">
        <p14:creationId xmlns:p14="http://schemas.microsoft.com/office/powerpoint/2010/main" val="28934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040" y="807244"/>
            <a:ext cx="10515600" cy="940411"/>
          </a:xfrm>
        </p:spPr>
        <p:txBody>
          <a:bodyPr>
            <a:noAutofit/>
          </a:bodyPr>
          <a:lstStyle/>
          <a:p>
            <a:r>
              <a:rPr lang="de-CH" sz="2800" dirty="0" err="1"/>
              <a:t>Examples</a:t>
            </a:r>
            <a:r>
              <a:rPr lang="de-CH" sz="2800" dirty="0"/>
              <a:t> </a:t>
            </a:r>
            <a:r>
              <a:rPr lang="de-CH" sz="2800" dirty="0" err="1"/>
              <a:t>of</a:t>
            </a:r>
            <a:r>
              <a:rPr lang="de-CH" sz="2800" dirty="0"/>
              <a:t> </a:t>
            </a:r>
            <a:r>
              <a:rPr lang="de-CH" sz="2800" dirty="0" err="1"/>
              <a:t>health</a:t>
            </a:r>
            <a:r>
              <a:rPr lang="de-CH" sz="2800" dirty="0"/>
              <a:t> </a:t>
            </a:r>
            <a:r>
              <a:rPr lang="de-CH" sz="2800" dirty="0" err="1"/>
              <a:t>financing</a:t>
            </a:r>
            <a:r>
              <a:rPr lang="de-CH" sz="2800" dirty="0"/>
              <a:t> </a:t>
            </a:r>
            <a:r>
              <a:rPr lang="de-CH" sz="2800" dirty="0" err="1"/>
              <a:t>mechanisms</a:t>
            </a:r>
            <a:r>
              <a:rPr lang="de-CH" sz="2800" dirty="0"/>
              <a:t>: </a:t>
            </a:r>
            <a:r>
              <a:rPr lang="de-CH" sz="2800" dirty="0" err="1"/>
              <a:t>Tanzania</a:t>
            </a:r>
            <a:r>
              <a:rPr lang="de-CH" sz="2800" dirty="0"/>
              <a:t> </a:t>
            </a:r>
            <a:r>
              <a:rPr lang="de-CH" sz="2800" dirty="0" err="1"/>
              <a:t>setting</a:t>
            </a:r>
            <a:endParaRPr lang="de-C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204" y="2164465"/>
            <a:ext cx="6665896" cy="401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Callout 18"/>
          <p:cNvSpPr/>
          <p:nvPr/>
        </p:nvSpPr>
        <p:spPr>
          <a:xfrm>
            <a:off x="816040" y="5387821"/>
            <a:ext cx="2736304" cy="799743"/>
          </a:xfrm>
          <a:prstGeom prst="wedgeEllipseCallout">
            <a:avLst>
              <a:gd name="adj1" fmla="val 106767"/>
              <a:gd name="adj2" fmla="val -79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Community Health Funds</a:t>
            </a:r>
          </a:p>
        </p:txBody>
      </p:sp>
      <p:sp>
        <p:nvSpPr>
          <p:cNvPr id="20" name="Oval Callout 19"/>
          <p:cNvSpPr/>
          <p:nvPr/>
        </p:nvSpPr>
        <p:spPr>
          <a:xfrm>
            <a:off x="910651" y="3511043"/>
            <a:ext cx="2736304" cy="799743"/>
          </a:xfrm>
          <a:prstGeom prst="wedgeEllipseCallout">
            <a:avLst>
              <a:gd name="adj1" fmla="val 132212"/>
              <a:gd name="adj2" fmla="val 131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National Health Insurance Fund</a:t>
            </a:r>
          </a:p>
        </p:txBody>
      </p:sp>
      <p:sp>
        <p:nvSpPr>
          <p:cNvPr id="21" name="Oval Callout 20"/>
          <p:cNvSpPr/>
          <p:nvPr/>
        </p:nvSpPr>
        <p:spPr>
          <a:xfrm>
            <a:off x="3552344" y="5400954"/>
            <a:ext cx="2736304" cy="799743"/>
          </a:xfrm>
          <a:prstGeom prst="wedgeEllipseCallout">
            <a:avLst>
              <a:gd name="adj1" fmla="val 53718"/>
              <a:gd name="adj2" fmla="val -12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NGO based, savings groups, etc.</a:t>
            </a:r>
          </a:p>
        </p:txBody>
      </p:sp>
      <p:sp>
        <p:nvSpPr>
          <p:cNvPr id="22" name="Oval Callout 21"/>
          <p:cNvSpPr/>
          <p:nvPr/>
        </p:nvSpPr>
        <p:spPr>
          <a:xfrm>
            <a:off x="8906491" y="3109515"/>
            <a:ext cx="2483768" cy="1295319"/>
          </a:xfrm>
          <a:prstGeom prst="wedgeEllipseCallout">
            <a:avLst>
              <a:gd name="adj1" fmla="val -97710"/>
              <a:gd name="adj2" fmla="val 143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Multiple: companies – local/regional</a:t>
            </a:r>
          </a:p>
        </p:txBody>
      </p:sp>
      <p:sp>
        <p:nvSpPr>
          <p:cNvPr id="23" name="Oval Callout 22"/>
          <p:cNvSpPr/>
          <p:nvPr/>
        </p:nvSpPr>
        <p:spPr>
          <a:xfrm>
            <a:off x="9014284" y="4494528"/>
            <a:ext cx="1935832" cy="1671422"/>
          </a:xfrm>
          <a:prstGeom prst="wedgeEllipseCallout">
            <a:avLst>
              <a:gd name="adj1" fmla="val -66340"/>
              <a:gd name="adj2" fmla="val 28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Church based, Charitable health facilities, etc.</a:t>
            </a:r>
          </a:p>
        </p:txBody>
      </p:sp>
      <p:sp>
        <p:nvSpPr>
          <p:cNvPr id="24" name="Oval 23"/>
          <p:cNvSpPr/>
          <p:nvPr/>
        </p:nvSpPr>
        <p:spPr>
          <a:xfrm>
            <a:off x="4469624" y="3729449"/>
            <a:ext cx="3672408" cy="1022815"/>
          </a:xfrm>
          <a:prstGeom prst="ellipse">
            <a:avLst/>
          </a:prstGeom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Single National Health Insurer</a:t>
            </a:r>
          </a:p>
        </p:txBody>
      </p:sp>
      <p:sp>
        <p:nvSpPr>
          <p:cNvPr id="25" name="Oval Callout 24"/>
          <p:cNvSpPr/>
          <p:nvPr/>
        </p:nvSpPr>
        <p:spPr>
          <a:xfrm>
            <a:off x="910651" y="4494528"/>
            <a:ext cx="2736304" cy="799743"/>
          </a:xfrm>
          <a:prstGeom prst="wedgeEllipseCallout">
            <a:avLst>
              <a:gd name="adj1" fmla="val 131796"/>
              <a:gd name="adj2" fmla="val 25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Voucher Programme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5889859" cy="365125"/>
          </a:xfrm>
        </p:spPr>
        <p:txBody>
          <a:bodyPr/>
          <a:lstStyle/>
          <a:p>
            <a:r>
              <a:rPr lang="en-GB" dirty="0"/>
              <a:t>Source: http://apps.who.int/iris/bitstream/10665/254757/1/9789241512107-eng.pdf?ua=1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81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Block 1: Q &amp; A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22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Reflection</a:t>
            </a:r>
            <a:r>
              <a:rPr lang="de-CH" dirty="0" smtClean="0"/>
              <a:t> </a:t>
            </a:r>
            <a:r>
              <a:rPr lang="de-CH" dirty="0" err="1" smtClean="0"/>
              <a:t>round</a:t>
            </a:r>
            <a:r>
              <a:rPr lang="de-CH" dirty="0" smtClean="0"/>
              <a:t>: </a:t>
            </a:r>
            <a:r>
              <a:rPr lang="de-CH" dirty="0" err="1" smtClean="0"/>
              <a:t>Breakout</a:t>
            </a:r>
            <a:r>
              <a:rPr lang="de-CH" dirty="0" smtClean="0"/>
              <a:t> </a:t>
            </a:r>
            <a:r>
              <a:rPr lang="de-CH" dirty="0" err="1" smtClean="0"/>
              <a:t>room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4465"/>
            <a:ext cx="4215063" cy="4012497"/>
          </a:xfrm>
        </p:spPr>
        <p:txBody>
          <a:bodyPr>
            <a:noAutofit/>
          </a:bodyPr>
          <a:lstStyle/>
          <a:p>
            <a:r>
              <a:rPr lang="de-CH" sz="1400" dirty="0" err="1" smtClean="0"/>
              <a:t>You</a:t>
            </a:r>
            <a:r>
              <a:rPr lang="de-CH" sz="1400" dirty="0" smtClean="0"/>
              <a:t> will </a:t>
            </a:r>
            <a:r>
              <a:rPr lang="de-CH" sz="1400" dirty="0" err="1" smtClean="0"/>
              <a:t>be</a:t>
            </a:r>
            <a:r>
              <a:rPr lang="de-CH" sz="1400" dirty="0" smtClean="0"/>
              <a:t> </a:t>
            </a:r>
            <a:r>
              <a:rPr lang="de-CH" sz="1400" dirty="0" err="1" smtClean="0"/>
              <a:t>split</a:t>
            </a:r>
            <a:r>
              <a:rPr lang="de-CH" sz="1400" dirty="0" smtClean="0"/>
              <a:t> </a:t>
            </a:r>
            <a:r>
              <a:rPr lang="de-CH" sz="1400" dirty="0" err="1" smtClean="0"/>
              <a:t>into</a:t>
            </a:r>
            <a:r>
              <a:rPr lang="de-CH" sz="1400" dirty="0" smtClean="0"/>
              <a:t> </a:t>
            </a:r>
            <a:r>
              <a:rPr lang="de-CH" sz="1400" dirty="0" err="1" smtClean="0"/>
              <a:t>groups</a:t>
            </a:r>
            <a:r>
              <a:rPr lang="de-CH" sz="1400" dirty="0" smtClean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3 </a:t>
            </a:r>
            <a:r>
              <a:rPr lang="de-CH" sz="1400" dirty="0" err="1" smtClean="0"/>
              <a:t>and</a:t>
            </a:r>
            <a:r>
              <a:rPr lang="de-CH" sz="1400" dirty="0" smtClean="0"/>
              <a:t> after 8 </a:t>
            </a:r>
            <a:r>
              <a:rPr lang="de-CH" sz="1400" dirty="0" err="1" smtClean="0"/>
              <a:t>mins</a:t>
            </a:r>
            <a:r>
              <a:rPr lang="de-CH" sz="1400" dirty="0" smtClean="0"/>
              <a:t> will </a:t>
            </a:r>
            <a:r>
              <a:rPr lang="de-CH" sz="1400" dirty="0" err="1" smtClean="0"/>
              <a:t>be</a:t>
            </a:r>
            <a:r>
              <a:rPr lang="de-CH" sz="1400" dirty="0" smtClean="0"/>
              <a:t> </a:t>
            </a:r>
            <a:r>
              <a:rPr lang="de-CH" sz="1400" dirty="0" err="1" smtClean="0"/>
              <a:t>brought</a:t>
            </a:r>
            <a:r>
              <a:rPr lang="de-CH" sz="1400" dirty="0" smtClean="0"/>
              <a:t> back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main</a:t>
            </a:r>
            <a:r>
              <a:rPr lang="de-CH" sz="1400" dirty="0" smtClean="0"/>
              <a:t> </a:t>
            </a:r>
            <a:r>
              <a:rPr lang="de-CH" sz="1400" dirty="0" err="1" smtClean="0"/>
              <a:t>session</a:t>
            </a:r>
            <a:endParaRPr lang="de-CH" sz="1400" dirty="0" smtClean="0"/>
          </a:p>
          <a:p>
            <a:r>
              <a:rPr lang="de-CH" sz="1400" dirty="0" err="1" smtClean="0"/>
              <a:t>Reflect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your</a:t>
            </a:r>
            <a:r>
              <a:rPr lang="de-CH" sz="1400" dirty="0" smtClean="0"/>
              <a:t> </a:t>
            </a:r>
            <a:r>
              <a:rPr lang="de-CH" sz="1400" dirty="0" err="1" smtClean="0"/>
              <a:t>fellow</a:t>
            </a:r>
            <a:r>
              <a:rPr lang="de-CH" sz="1400" dirty="0" smtClean="0"/>
              <a:t> </a:t>
            </a:r>
            <a:r>
              <a:rPr lang="de-CH" sz="1400" dirty="0" err="1" smtClean="0"/>
              <a:t>participants</a:t>
            </a:r>
            <a:r>
              <a:rPr lang="de-CH" sz="1400" dirty="0" smtClean="0"/>
              <a:t> </a:t>
            </a:r>
            <a:r>
              <a:rPr lang="de-CH" sz="1400" dirty="0" err="1" smtClean="0"/>
              <a:t>the</a:t>
            </a:r>
            <a:r>
              <a:rPr lang="de-CH" sz="1400" dirty="0" smtClean="0"/>
              <a:t> different </a:t>
            </a:r>
            <a:r>
              <a:rPr lang="de-CH" sz="1400" dirty="0" err="1" smtClean="0"/>
              <a:t>health</a:t>
            </a:r>
            <a:r>
              <a:rPr lang="de-CH" sz="1400" dirty="0" smtClean="0"/>
              <a:t> </a:t>
            </a:r>
            <a:r>
              <a:rPr lang="de-CH" sz="1400" dirty="0" err="1" smtClean="0"/>
              <a:t>financing</a:t>
            </a:r>
            <a:r>
              <a:rPr lang="de-CH" sz="1400" dirty="0" smtClean="0"/>
              <a:t> </a:t>
            </a:r>
            <a:r>
              <a:rPr lang="de-CH" sz="1400" dirty="0" err="1" smtClean="0"/>
              <a:t>mechanisms</a:t>
            </a:r>
            <a:r>
              <a:rPr lang="de-CH" sz="1400" dirty="0" smtClean="0"/>
              <a:t> </a:t>
            </a:r>
            <a:r>
              <a:rPr lang="de-CH" sz="1400" dirty="0" err="1" smtClean="0"/>
              <a:t>that</a:t>
            </a:r>
            <a:r>
              <a:rPr lang="de-CH" sz="1400" dirty="0" smtClean="0"/>
              <a:t> </a:t>
            </a:r>
            <a:r>
              <a:rPr lang="de-CH" sz="1400" dirty="0" err="1" smtClean="0"/>
              <a:t>you</a:t>
            </a:r>
            <a:r>
              <a:rPr lang="de-CH" sz="1400" dirty="0" smtClean="0"/>
              <a:t> </a:t>
            </a:r>
            <a:r>
              <a:rPr lang="de-CH" sz="1400" dirty="0" err="1" smtClean="0"/>
              <a:t>have</a:t>
            </a:r>
            <a:r>
              <a:rPr lang="de-CH" sz="1400" dirty="0" smtClean="0"/>
              <a:t> in </a:t>
            </a:r>
            <a:r>
              <a:rPr lang="de-CH" sz="1400" dirty="0" err="1" smtClean="0"/>
              <a:t>your</a:t>
            </a:r>
            <a:r>
              <a:rPr lang="de-CH" sz="1400" dirty="0" smtClean="0"/>
              <a:t> </a:t>
            </a:r>
            <a:r>
              <a:rPr lang="de-CH" sz="1400" dirty="0" err="1" smtClean="0"/>
              <a:t>respective</a:t>
            </a:r>
            <a:r>
              <a:rPr lang="de-CH" sz="1400" dirty="0" smtClean="0"/>
              <a:t> </a:t>
            </a:r>
            <a:r>
              <a:rPr lang="de-CH" sz="1400" dirty="0" err="1" smtClean="0"/>
              <a:t>country</a:t>
            </a:r>
            <a:r>
              <a:rPr lang="de-CH" sz="1400" dirty="0" smtClean="0"/>
              <a:t> </a:t>
            </a:r>
            <a:r>
              <a:rPr lang="de-CH" sz="1400" dirty="0" err="1" smtClean="0"/>
              <a:t>context</a:t>
            </a:r>
            <a:endParaRPr lang="de-CH" sz="1400" dirty="0"/>
          </a:p>
          <a:p>
            <a:r>
              <a:rPr lang="de-CH" sz="1400" dirty="0" err="1" smtClean="0"/>
              <a:t>For</a:t>
            </a:r>
            <a:r>
              <a:rPr lang="de-CH" sz="1400" dirty="0" smtClean="0"/>
              <a:t> </a:t>
            </a:r>
            <a:r>
              <a:rPr lang="de-CH" sz="1400" dirty="0" err="1" smtClean="0"/>
              <a:t>each</a:t>
            </a:r>
            <a:r>
              <a:rPr lang="de-CH" sz="1400" dirty="0" smtClean="0"/>
              <a:t> </a:t>
            </a:r>
            <a:r>
              <a:rPr lang="de-CH" sz="1400" dirty="0" err="1" smtClean="0"/>
              <a:t>mechanism</a:t>
            </a:r>
            <a:r>
              <a:rPr lang="de-CH" sz="1400" dirty="0" smtClean="0"/>
              <a:t> </a:t>
            </a:r>
            <a:r>
              <a:rPr lang="de-CH" sz="1400" dirty="0" err="1" smtClean="0"/>
              <a:t>identified</a:t>
            </a:r>
            <a:r>
              <a:rPr lang="de-CH" sz="1400" dirty="0" smtClean="0"/>
              <a:t> </a:t>
            </a:r>
            <a:r>
              <a:rPr lang="de-CH" sz="1400" dirty="0" err="1" smtClean="0"/>
              <a:t>try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reflect</a:t>
            </a:r>
            <a:r>
              <a:rPr lang="de-CH" sz="1400" dirty="0" smtClean="0"/>
              <a:t> on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revenues</a:t>
            </a:r>
            <a:r>
              <a:rPr lang="de-CH" sz="1400" dirty="0" smtClean="0"/>
              <a:t> </a:t>
            </a:r>
            <a:r>
              <a:rPr lang="de-CH" sz="1400" dirty="0" err="1" smtClean="0"/>
              <a:t>sources</a:t>
            </a:r>
            <a:r>
              <a:rPr lang="de-CH" sz="1400" dirty="0" smtClean="0"/>
              <a:t>, </a:t>
            </a:r>
            <a:r>
              <a:rPr lang="de-CH" sz="1400" dirty="0" err="1" smtClean="0"/>
              <a:t>organizational</a:t>
            </a:r>
            <a:r>
              <a:rPr lang="de-CH" sz="1400" dirty="0" smtClean="0"/>
              <a:t> type </a:t>
            </a:r>
            <a:r>
              <a:rPr lang="de-CH" sz="1400" dirty="0" err="1" smtClean="0"/>
              <a:t>and</a:t>
            </a:r>
            <a:r>
              <a:rPr lang="de-CH" sz="1400" dirty="0" smtClean="0"/>
              <a:t> </a:t>
            </a:r>
            <a:r>
              <a:rPr lang="de-CH" sz="1400" dirty="0" err="1" smtClean="0"/>
              <a:t>how</a:t>
            </a:r>
            <a:r>
              <a:rPr lang="de-CH" sz="1400" dirty="0" smtClean="0"/>
              <a:t> </a:t>
            </a:r>
            <a:r>
              <a:rPr lang="de-CH" sz="1400" dirty="0" err="1" smtClean="0"/>
              <a:t>they</a:t>
            </a:r>
            <a:r>
              <a:rPr lang="de-CH" sz="1400" dirty="0" smtClean="0"/>
              <a:t> </a:t>
            </a:r>
            <a:r>
              <a:rPr lang="de-CH" sz="1400" dirty="0" err="1" smtClean="0"/>
              <a:t>function</a:t>
            </a:r>
            <a:r>
              <a:rPr lang="de-CH" sz="1400" dirty="0" smtClean="0"/>
              <a:t> (</a:t>
            </a:r>
            <a:r>
              <a:rPr lang="de-CH" sz="1400" dirty="0" err="1" smtClean="0"/>
              <a:t>who</a:t>
            </a:r>
            <a:r>
              <a:rPr lang="de-CH" sz="1400" dirty="0" smtClean="0"/>
              <a:t> </a:t>
            </a:r>
            <a:r>
              <a:rPr lang="de-CH" sz="1400" dirty="0" err="1" smtClean="0"/>
              <a:t>pays</a:t>
            </a:r>
            <a:r>
              <a:rPr lang="de-CH" sz="1400" dirty="0" smtClean="0"/>
              <a:t>, </a:t>
            </a:r>
            <a:r>
              <a:rPr lang="de-CH" sz="1400" dirty="0" err="1" smtClean="0"/>
              <a:t>processes</a:t>
            </a:r>
            <a:r>
              <a:rPr lang="de-CH" sz="1400" dirty="0" smtClean="0"/>
              <a:t> </a:t>
            </a:r>
            <a:r>
              <a:rPr lang="de-CH" sz="1400" dirty="0" err="1" smtClean="0"/>
              <a:t>that</a:t>
            </a:r>
            <a:r>
              <a:rPr lang="de-CH" sz="1400" dirty="0" smtClean="0"/>
              <a:t> </a:t>
            </a:r>
            <a:r>
              <a:rPr lang="de-CH" sz="1400" dirty="0" err="1" smtClean="0"/>
              <a:t>are</a:t>
            </a:r>
            <a:r>
              <a:rPr lang="de-CH" sz="1400" dirty="0" smtClean="0"/>
              <a:t> </a:t>
            </a:r>
            <a:r>
              <a:rPr lang="de-CH" sz="1400" dirty="0" err="1" smtClean="0"/>
              <a:t>applied</a:t>
            </a:r>
            <a:r>
              <a:rPr lang="de-CH" sz="1400" dirty="0" smtClean="0"/>
              <a:t>, etc.)</a:t>
            </a:r>
          </a:p>
          <a:p>
            <a:r>
              <a:rPr lang="de-CH" sz="1400" dirty="0" smtClean="0"/>
              <a:t>In </a:t>
            </a:r>
            <a:r>
              <a:rPr lang="de-CH" sz="1400" dirty="0" err="1" smtClean="0"/>
              <a:t>the</a:t>
            </a:r>
            <a:r>
              <a:rPr lang="de-CH" sz="1400" dirty="0" smtClean="0"/>
              <a:t> </a:t>
            </a:r>
            <a:r>
              <a:rPr lang="de-CH" sz="1400" dirty="0" err="1" smtClean="0"/>
              <a:t>next</a:t>
            </a:r>
            <a:r>
              <a:rPr lang="de-CH" sz="1400" dirty="0" smtClean="0"/>
              <a:t> block </a:t>
            </a:r>
            <a:r>
              <a:rPr lang="de-CH" sz="1400" dirty="0" err="1" smtClean="0"/>
              <a:t>we</a:t>
            </a:r>
            <a:r>
              <a:rPr lang="de-CH" sz="1400" dirty="0" smtClean="0"/>
              <a:t> will </a:t>
            </a:r>
            <a:r>
              <a:rPr lang="de-CH" sz="1400" dirty="0" err="1" smtClean="0"/>
              <a:t>discuss</a:t>
            </a:r>
            <a:r>
              <a:rPr lang="de-CH" sz="1400" dirty="0" smtClean="0"/>
              <a:t> </a:t>
            </a:r>
            <a:r>
              <a:rPr lang="de-CH" sz="1400" dirty="0" err="1" smtClean="0"/>
              <a:t>health</a:t>
            </a:r>
            <a:r>
              <a:rPr lang="de-CH" sz="1400" dirty="0" smtClean="0"/>
              <a:t> </a:t>
            </a:r>
            <a:r>
              <a:rPr lang="de-CH" sz="1400" dirty="0" err="1" smtClean="0"/>
              <a:t>insurance</a:t>
            </a:r>
            <a:r>
              <a:rPr lang="de-CH" sz="1400" dirty="0" smtClean="0"/>
              <a:t> </a:t>
            </a:r>
            <a:r>
              <a:rPr lang="de-CH" sz="1400" dirty="0" err="1" smtClean="0"/>
              <a:t>processes</a:t>
            </a:r>
            <a:r>
              <a:rPr lang="de-CH" sz="1400" dirty="0"/>
              <a:t> </a:t>
            </a:r>
            <a:r>
              <a:rPr lang="de-CH" sz="1400" dirty="0" err="1" smtClean="0"/>
              <a:t>and</a:t>
            </a:r>
            <a:r>
              <a:rPr lang="de-CH" sz="1400" dirty="0" smtClean="0"/>
              <a:t> </a:t>
            </a:r>
            <a:r>
              <a:rPr lang="de-CH" sz="1400" dirty="0" err="1" smtClean="0"/>
              <a:t>your</a:t>
            </a:r>
            <a:r>
              <a:rPr lang="de-CH" sz="1400" dirty="0" smtClean="0"/>
              <a:t> </a:t>
            </a:r>
            <a:r>
              <a:rPr lang="de-CH" sz="1400" dirty="0" err="1" smtClean="0"/>
              <a:t>reflection</a:t>
            </a:r>
            <a:r>
              <a:rPr lang="de-CH" sz="1400" dirty="0" smtClean="0"/>
              <a:t> </a:t>
            </a:r>
            <a:r>
              <a:rPr lang="de-CH" sz="1400" dirty="0" err="1" smtClean="0"/>
              <a:t>should</a:t>
            </a:r>
            <a:r>
              <a:rPr lang="de-CH" sz="1400" dirty="0" smtClean="0"/>
              <a:t> </a:t>
            </a:r>
            <a:r>
              <a:rPr lang="de-CH" sz="1400" dirty="0" err="1" smtClean="0"/>
              <a:t>allow</a:t>
            </a:r>
            <a:r>
              <a:rPr lang="de-CH" sz="1400" dirty="0" smtClean="0"/>
              <a:t> </a:t>
            </a:r>
            <a:r>
              <a:rPr lang="de-CH" sz="1400" dirty="0" err="1" smtClean="0"/>
              <a:t>you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relate</a:t>
            </a:r>
            <a:r>
              <a:rPr lang="de-CH" sz="1400" dirty="0" smtClean="0"/>
              <a:t> </a:t>
            </a:r>
            <a:r>
              <a:rPr lang="de-CH" sz="1400" dirty="0" err="1" smtClean="0"/>
              <a:t>these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your</a:t>
            </a:r>
            <a:r>
              <a:rPr lang="de-CH" sz="1400" dirty="0" smtClean="0"/>
              <a:t> </a:t>
            </a:r>
            <a:r>
              <a:rPr lang="de-CH" sz="1400" dirty="0" err="1" smtClean="0"/>
              <a:t>respective</a:t>
            </a:r>
            <a:r>
              <a:rPr lang="de-CH" sz="1400" dirty="0" smtClean="0"/>
              <a:t> </a:t>
            </a:r>
            <a:r>
              <a:rPr lang="de-CH" sz="1400" dirty="0" err="1" smtClean="0"/>
              <a:t>contexts</a:t>
            </a:r>
            <a:r>
              <a:rPr lang="de-CH" sz="1400" dirty="0" smtClean="0"/>
              <a:t> (</a:t>
            </a:r>
            <a:r>
              <a:rPr lang="de-CH" sz="1400" dirty="0" err="1" smtClean="0"/>
              <a:t>perhaps</a:t>
            </a:r>
            <a:r>
              <a:rPr lang="de-CH" sz="1400" dirty="0" smtClean="0"/>
              <a:t> </a:t>
            </a:r>
            <a:r>
              <a:rPr lang="de-CH" sz="1400" dirty="0" err="1" smtClean="0"/>
              <a:t>even</a:t>
            </a:r>
            <a:r>
              <a:rPr lang="de-CH" sz="1400" dirty="0" smtClean="0"/>
              <a:t> </a:t>
            </a:r>
            <a:r>
              <a:rPr lang="de-CH" sz="1400" dirty="0" err="1" smtClean="0"/>
              <a:t>beyond</a:t>
            </a:r>
            <a:r>
              <a:rPr lang="de-CH" sz="1400" dirty="0" smtClean="0"/>
              <a:t> </a:t>
            </a:r>
            <a:r>
              <a:rPr lang="de-CH" sz="1400" dirty="0" err="1" smtClean="0"/>
              <a:t>insurance</a:t>
            </a:r>
            <a:r>
              <a:rPr lang="de-CH" sz="1400" dirty="0" smtClean="0"/>
              <a:t>)</a:t>
            </a:r>
          </a:p>
          <a:p>
            <a:r>
              <a:rPr lang="de-CH" sz="1400" dirty="0" err="1" smtClean="0"/>
              <a:t>If</a:t>
            </a:r>
            <a:r>
              <a:rPr lang="de-CH" sz="1400" dirty="0" smtClean="0"/>
              <a:t> </a:t>
            </a:r>
            <a:r>
              <a:rPr lang="de-CH" sz="1400" dirty="0" err="1" smtClean="0"/>
              <a:t>you</a:t>
            </a:r>
            <a:r>
              <a:rPr lang="de-CH" sz="1400" dirty="0" smtClean="0"/>
              <a:t> </a:t>
            </a:r>
            <a:r>
              <a:rPr lang="de-CH" sz="1400" dirty="0" err="1" smtClean="0"/>
              <a:t>have</a:t>
            </a:r>
            <a:r>
              <a:rPr lang="de-CH" sz="1400" dirty="0" smtClean="0"/>
              <a:t> </a:t>
            </a:r>
            <a:r>
              <a:rPr lang="de-CH" sz="1400" dirty="0" err="1" smtClean="0"/>
              <a:t>questions</a:t>
            </a:r>
            <a:r>
              <a:rPr lang="de-CH" sz="1400" dirty="0" smtClean="0"/>
              <a:t> at </a:t>
            </a:r>
            <a:r>
              <a:rPr lang="de-CH" sz="1400" dirty="0" err="1" smtClean="0"/>
              <a:t>any</a:t>
            </a:r>
            <a:r>
              <a:rPr lang="de-CH" sz="1400" dirty="0" smtClean="0"/>
              <a:t> </a:t>
            </a:r>
            <a:r>
              <a:rPr lang="de-CH" sz="1400" dirty="0" err="1" smtClean="0"/>
              <a:t>point</a:t>
            </a:r>
            <a:r>
              <a:rPr lang="de-CH" sz="1400" dirty="0" smtClean="0"/>
              <a:t> </a:t>
            </a:r>
            <a:r>
              <a:rPr lang="de-CH" sz="1400" dirty="0" err="1" smtClean="0"/>
              <a:t>please</a:t>
            </a:r>
            <a:r>
              <a:rPr lang="de-CH" sz="1400" dirty="0" smtClean="0"/>
              <a:t> type </a:t>
            </a:r>
            <a:r>
              <a:rPr lang="de-CH" sz="1400" dirty="0" err="1" smtClean="0"/>
              <a:t>them</a:t>
            </a:r>
            <a:r>
              <a:rPr lang="de-CH" sz="1400" dirty="0" smtClean="0"/>
              <a:t> in </a:t>
            </a:r>
            <a:r>
              <a:rPr lang="de-CH" sz="1400" dirty="0" err="1" smtClean="0"/>
              <a:t>the</a:t>
            </a:r>
            <a:r>
              <a:rPr lang="de-CH" sz="1400" dirty="0" smtClean="0"/>
              <a:t> Chat!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2164466"/>
            <a:ext cx="6153150" cy="39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3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1594</Words>
  <Application>Microsoft Office PowerPoint</Application>
  <PresentationFormat>Widescreen</PresentationFormat>
  <Paragraphs>243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openIMIS_master</vt:lpstr>
      <vt:lpstr>Introduction -  Health Financing Mechanisms and Insurance Processes  </vt:lpstr>
      <vt:lpstr>Overview</vt:lpstr>
      <vt:lpstr>How will the session run?</vt:lpstr>
      <vt:lpstr>Health system building blocks</vt:lpstr>
      <vt:lpstr>Universal Health Coverage – UHC Cube</vt:lpstr>
      <vt:lpstr>Health financing strategy key functions</vt:lpstr>
      <vt:lpstr>Examples of health financing mechanisms: Tanzania setting</vt:lpstr>
      <vt:lpstr>Block 1: Q &amp; A</vt:lpstr>
      <vt:lpstr>Reflection round: Breakout room</vt:lpstr>
      <vt:lpstr>PowerPoint Presentation</vt:lpstr>
      <vt:lpstr>Overview - Processes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Block 2: Q &amp; A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Siddharth Srivastava</cp:lastModifiedBy>
  <cp:revision>323</cp:revision>
  <dcterms:created xsi:type="dcterms:W3CDTF">2018-12-07T13:39:12Z</dcterms:created>
  <dcterms:modified xsi:type="dcterms:W3CDTF">2020-04-20T12:29:29Z</dcterms:modified>
</cp:coreProperties>
</file>